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962" r:id="rId2"/>
  </p:sldMasterIdLst>
  <p:notesMasterIdLst>
    <p:notesMasterId r:id="rId13"/>
  </p:notesMasterIdLst>
  <p:handoutMasterIdLst>
    <p:handoutMasterId r:id="rId14"/>
  </p:handoutMasterIdLst>
  <p:sldIdLst>
    <p:sldId id="1352" r:id="rId3"/>
    <p:sldId id="1969" r:id="rId4"/>
    <p:sldId id="1968" r:id="rId5"/>
    <p:sldId id="1886" r:id="rId6"/>
    <p:sldId id="1957" r:id="rId7"/>
    <p:sldId id="1958" r:id="rId8"/>
    <p:sldId id="1970" r:id="rId9"/>
    <p:sldId id="1971" r:id="rId10"/>
    <p:sldId id="1961" r:id="rId11"/>
    <p:sldId id="1764"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190" userDrawn="1">
          <p15:clr>
            <a:srgbClr val="A4A3A4"/>
          </p15:clr>
        </p15:guide>
        <p15:guide id="2" orient="horz" pos="210"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guide id="8" orient="horz" pos="372">
          <p15:clr>
            <a:srgbClr val="A4A3A4"/>
          </p15:clr>
        </p15:guide>
        <p15:guide id="9" orient="horz" pos="738">
          <p15:clr>
            <a:srgbClr val="A4A3A4"/>
          </p15:clr>
        </p15:guide>
        <p15:guide id="10" pos="315">
          <p15:clr>
            <a:srgbClr val="A4A3A4"/>
          </p15:clr>
        </p15:guide>
        <p15:guide id="11" pos="9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gler, Christian" initials="VC" lastIdx="11" clrIdx="0">
    <p:extLst/>
  </p:cmAuthor>
  <p:cmAuthor id="2" name="Erickson, James" initials="EJ" lastIdx="1" clrIdx="1"/>
  <p:cmAuthor id="3" name="Boeder, Jochen" initials="BJ" lastIdx="13" clrIdx="2">
    <p:extLst/>
  </p:cmAuthor>
  <p:cmAuthor id="4" name="Thompson, Wendy" initials="TW" lastIdx="1" clrIdx="3">
    <p:extLst/>
  </p:cmAuthor>
  <p:cmAuthor id="5" name="Thompson, Wendy" initials="TW [2]" lastIdx="1" clrIdx="4">
    <p:extLst/>
  </p:cmAuthor>
  <p:cmAuthor id="6" name="Thompson, Wendy" initials="TW [3]" lastIdx="1" clrIdx="5">
    <p:extLst/>
  </p:cmAuthor>
  <p:cmAuthor id="7" name="Thompson, Wendy" initials="TW [4]" lastIdx="1" clrIdx="6">
    <p:extLst/>
  </p:cmAuthor>
  <p:cmAuthor id="8" name="Thompson, Wendy" initials="TW [5]" lastIdx="1" clrIdx="7">
    <p:extLst/>
  </p:cmAuthor>
  <p:cmAuthor id="9" name="Thompson, Wendy" initials="TW [6]" lastIdx="1" clrIdx="8">
    <p:extLst/>
  </p:cmAuthor>
  <p:cmAuthor id="10" name="Thompson, Wendy" initials="TW [7]" lastIdx="2" clrIdx="9">
    <p:extLst/>
  </p:cmAuthor>
  <p:cmAuthor id="11" name="Thompson, Wendy" initials="TW [8]" lastIdx="1" clrIdx="10">
    <p:extLst/>
  </p:cmAuthor>
  <p:cmAuthor id="12" name="Thompson, Wendy" initials="TW [9]" lastIdx="1" clrIdx="11">
    <p:extLst/>
  </p:cmAuthor>
  <p:cmAuthor id="13" name="Thompson, Wendy" initials="TW [10]" lastIdx="1" clrIdx="12">
    <p:extLst/>
  </p:cmAuthor>
  <p:cmAuthor id="14" name="Thompson, Wendy" initials="TW [11]" lastIdx="1" clrIdx="13">
    <p:extLst/>
  </p:cmAuthor>
  <p:cmAuthor id="15" name="Thompson, Wendy" initials="TW [12]" lastIdx="1" clrIdx="14">
    <p:extLst/>
  </p:cmAuthor>
  <p:cmAuthor id="16" name="Thompson, Wendy" initials="TW [13]" lastIdx="1" clrIdx="15">
    <p:extLst/>
  </p:cmAuthor>
  <p:cmAuthor id="17" name="Thompson, Wendy" initials="TW [14]" lastIdx="1" clrIdx="16">
    <p:extLst/>
  </p:cmAuthor>
  <p:cmAuthor id="18" name="Thompson, Wendy" initials="TW [15]" lastIdx="1" clrIdx="17">
    <p:extLst/>
  </p:cmAuthor>
  <p:cmAuthor id="19" name="Thompson, Wendy" initials="TW [16]" lastIdx="1" clrIdx="18">
    <p:extLst/>
  </p:cmAuthor>
  <p:cmAuthor id="20" name="Williams, Neil" initials="WN" lastIdx="19" clrIdx="19">
    <p:extLst/>
  </p:cmAuthor>
  <p:cmAuthor id="21" name="Hauke, Ulrich" initials="HU" lastIdx="18"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C6"/>
    <a:srgbClr val="0F46A7"/>
    <a:srgbClr val="D7EBFD"/>
    <a:srgbClr val="FFF8E7"/>
    <a:srgbClr val="FFEFC9"/>
    <a:srgbClr val="970A82"/>
    <a:srgbClr val="FF3399"/>
    <a:srgbClr val="FF0000"/>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濃色スタイル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1" autoAdjust="0"/>
  </p:normalViewPr>
  <p:slideViewPr>
    <p:cSldViewPr snapToGrid="0" showGuides="1">
      <p:cViewPr varScale="1">
        <p:scale>
          <a:sx n="74" d="100"/>
          <a:sy n="74" d="100"/>
        </p:scale>
        <p:origin x="576" y="72"/>
      </p:cViewPr>
      <p:guideLst>
        <p:guide pos="190"/>
        <p:guide orient="horz" pos="210"/>
        <p:guide orient="horz" pos="4004"/>
        <p:guide pos="303"/>
        <p:guide pos="7356"/>
        <p:guide orient="horz" pos="300"/>
        <p:guide orient="horz" pos="372"/>
        <p:guide orient="horz" pos="738"/>
        <p:guide pos="315"/>
        <p:guide pos="92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67268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54535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428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24414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8837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78057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52664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41176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3748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288000" y="6251510"/>
            <a:ext cx="2772339" cy="326158"/>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solidFill>
                  <a:srgbClr val="000000"/>
                </a:solidFill>
              </a:rPr>
              <a:t>CUSTOMER</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F46A7"/>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bg1"/>
                </a:solidFill>
              </a:defRPr>
            </a:lvl1pPr>
            <a:lvl2pPr marL="395921" indent="0">
              <a:buNone/>
              <a:defRPr sz="1200">
                <a:solidFill>
                  <a:schemeClr val="bg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bg1"/>
                </a:solidFill>
              </a:defRPr>
            </a:lvl1pPr>
          </a:lstStyle>
          <a:p>
            <a:r>
              <a:rPr lang="en-US" noProof="0" dirty="0"/>
              <a:t>Insert page title (sentence case)</a:t>
            </a:r>
            <a:endParaRPr lang="en-US" dirty="0"/>
          </a:p>
        </p:txBody>
      </p:sp>
      <p:sp>
        <p:nvSpPr>
          <p:cNvPr id="6"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solidFill>
                  <a:schemeClr val="bg1"/>
                </a:solidFill>
              </a:rPr>
              <a:pPr marL="0" lvl="0" indent="0" algn="r">
                <a:buNone/>
              </a:pPr>
              <a:t>‹#›</a:t>
            </a:fld>
            <a:endParaRPr lang="en-US" sz="900" noProof="0" dirty="0">
              <a:solidFill>
                <a:schemeClr val="bg1"/>
              </a:solidFill>
            </a:endParaRPr>
          </a:p>
        </p:txBody>
      </p:sp>
      <p:sp>
        <p:nvSpPr>
          <p:cNvPr id="7"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rgbClr val="000000"/>
                </a:solidFill>
                <a:latin typeface="Arial"/>
                <a:ea typeface="Arial Unicode MS"/>
                <a:cs typeface="Arial Unicode MS" pitchFamily="34" charset="-128"/>
                <a:sym typeface="Arial"/>
              </a:rPr>
              <a:t>PUBLIC</a:t>
            </a:r>
            <a:endParaRPr kumimoji="0" lang="en-US" sz="600" b="0" i="0" u="none" kern="0" baseline="0" dirty="0">
              <a:solidFill>
                <a:srgbClr val="000000"/>
              </a:solidFill>
              <a:latin typeface="Arial"/>
              <a:ea typeface="Arial Unicode MS"/>
              <a:cs typeface="Arial Unicode MS" pitchFamily="34" charset="-128"/>
              <a:sym typeface="Arial"/>
            </a:endParaRPr>
          </a:p>
        </p:txBody>
      </p:sp>
      <p:sp>
        <p:nvSpPr>
          <p:cNvPr id="8"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bg1"/>
              </a:buClr>
              <a:buSzTx/>
              <a:buFont typeface="Arial" pitchFamily="34" charset="0"/>
              <a:buChar char="©"/>
              <a:tabLst/>
              <a:defRPr/>
            </a:pPr>
            <a:r>
              <a:rPr lang="en-US" sz="600" noProof="0" dirty="0">
                <a:solidFill>
                  <a:schemeClr val="bg1"/>
                </a:solidFill>
              </a:rPr>
              <a:t>2017 SAP SE or an SAP affiliate company. All rights reserved.  </a:t>
            </a:r>
            <a:r>
              <a:rPr kumimoji="0" lang="en-US" sz="600" b="0" i="0" u="none" kern="0" baseline="0" dirty="0">
                <a:solidFill>
                  <a:schemeClr val="bg1"/>
                </a:solidFill>
                <a:latin typeface="Arial"/>
                <a:ea typeface="Arial Unicode MS"/>
                <a:cs typeface="Arial Unicode MS" pitchFamily="34" charset="-128"/>
                <a:sym typeface="Arial"/>
              </a:rPr>
              <a:t>ǀ</a:t>
            </a:r>
          </a:p>
        </p:txBody>
      </p:sp>
      <p:grpSp>
        <p:nvGrpSpPr>
          <p:cNvPr id="9" name="Group 8"/>
          <p:cNvGrpSpPr/>
          <p:nvPr userDrawn="1"/>
        </p:nvGrpSpPr>
        <p:grpSpPr>
          <a:xfrm>
            <a:off x="0" y="0"/>
            <a:ext cx="12196800" cy="251942"/>
            <a:chOff x="0" y="0"/>
            <a:chExt cx="12196800" cy="251942"/>
          </a:xfrm>
        </p:grpSpPr>
        <p:sp>
          <p:nvSpPr>
            <p:cNvPr id="10" name="Rectangle 9"/>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Secondary Motion Band"/>
            <p:cNvGrpSpPr/>
            <p:nvPr userDrawn="1"/>
          </p:nvGrpSpPr>
          <p:grpSpPr>
            <a:xfrm>
              <a:off x="10683752" y="0"/>
              <a:ext cx="1513048" cy="251942"/>
              <a:chOff x="10682127" y="0"/>
              <a:chExt cx="1513048" cy="252000"/>
            </a:xfrm>
          </p:grpSpPr>
          <p:sp>
            <p:nvSpPr>
              <p:cNvPr id="12" name="Rectangle 11"/>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Standard">
    <p:bg>
      <p:bgPr>
        <a:solidFill>
          <a:schemeClr val="bg1"/>
        </a:soli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5175" cy="6858500"/>
          </a:xfrm>
          <a:prstGeom prst="rect">
            <a:avLst/>
          </a:prstGeom>
        </p:spPr>
      </p:pic>
    </p:spTree>
    <p:extLst>
      <p:ext uri="{BB962C8B-B14F-4D97-AF65-F5344CB8AC3E}">
        <p14:creationId xmlns:p14="http://schemas.microsoft.com/office/powerpoint/2010/main" val="386137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enefits for yo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2114152"/>
            <a:ext cx="5662800" cy="3959083"/>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
        <p:nvSpPr>
          <p:cNvPr id="8" name="Text Placeholder 3"/>
          <p:cNvSpPr>
            <a:spLocks noGrp="1"/>
          </p:cNvSpPr>
          <p:nvPr>
            <p:ph type="body" sz="quarter" idx="11" hasCustomPrompt="1"/>
          </p:nvPr>
        </p:nvSpPr>
        <p:spPr>
          <a:xfrm>
            <a:off x="6207125" y="2114152"/>
            <a:ext cx="5662800" cy="3959083"/>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42518044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26831" y="329199"/>
            <a:ext cx="11330950" cy="369332"/>
          </a:xfrm>
          <a:prstGeom prst="rect">
            <a:avLst/>
          </a:prstGeom>
        </p:spPr>
        <p:txBody>
          <a:bodyPr/>
          <a:lstStyle>
            <a:lvl1pPr>
              <a:defRPr/>
            </a:lvl1pPr>
          </a:lstStyle>
          <a:p>
            <a:r>
              <a:rPr lang="en-US" noProof="0" dirty="0"/>
              <a:t>Insert text</a:t>
            </a:r>
            <a:endParaRPr lang="en-US" dirty="0"/>
          </a:p>
        </p:txBody>
      </p:sp>
    </p:spTree>
    <p:extLst>
      <p:ext uri="{BB962C8B-B14F-4D97-AF65-F5344CB8AC3E}">
        <p14:creationId xmlns:p14="http://schemas.microsoft.com/office/powerpoint/2010/main" val="1724625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sp>
        <p:nvSpPr>
          <p:cNvPr id="14" name="Date"/>
          <p:cNvSpPr>
            <a:spLocks noGrp="1"/>
          </p:cNvSpPr>
          <p:nvPr userDrawn="1">
            <p:ph type="body" sz="quarter" idx="15" hasCustomPrompt="1"/>
          </p:nvPr>
        </p:nvSpPr>
        <p:spPr>
          <a:xfrm>
            <a:off x="251998" y="5312255"/>
            <a:ext cx="10929600" cy="215444"/>
          </a:xfrm>
        </p:spPr>
        <p:txBody>
          <a:bodyPr anchor="b">
            <a:spAutoFit/>
          </a:bodyPr>
          <a:lstStyle>
            <a:lvl1pPr>
              <a:spcBef>
                <a:spcPts val="0"/>
              </a:spcBef>
              <a:defRPr sz="1400"/>
            </a:lvl1pPr>
          </a:lstStyle>
          <a:p>
            <a:pPr lvl="0"/>
            <a:r>
              <a:rPr lang="en-US" dirty="0"/>
              <a:t>Month, Year</a:t>
            </a:r>
          </a:p>
        </p:txBody>
      </p:sp>
      <p:sp>
        <p:nvSpPr>
          <p:cNvPr id="20" name="Presentation Title"/>
          <p:cNvSpPr>
            <a:spLocks noGrp="1"/>
          </p:cNvSpPr>
          <p:nvPr userDrawn="1">
            <p:ph type="body" sz="quarter" idx="14" hasCustomPrompt="1"/>
          </p:nvPr>
        </p:nvSpPr>
        <p:spPr>
          <a:xfrm>
            <a:off x="251998" y="4140000"/>
            <a:ext cx="10929600" cy="775597"/>
          </a:xfrm>
        </p:spPr>
        <p:txBody>
          <a:bodyPr wrap="square">
            <a:noAutofit/>
          </a:bodyPr>
          <a:lstStyle>
            <a:lvl1pPr>
              <a:lnSpc>
                <a:spcPct val="90000"/>
              </a:lnSpc>
              <a:spcBef>
                <a:spcPts val="0"/>
              </a:spcBef>
              <a:defRPr sz="2800" b="1" baseline="0"/>
            </a:lvl1pPr>
          </a:lstStyle>
          <a:p>
            <a:pPr lvl="0"/>
            <a:r>
              <a:rPr lang="en-US" dirty="0"/>
              <a:t>Presentation Title </a:t>
            </a:r>
            <a:br>
              <a:rPr lang="en-US" dirty="0"/>
            </a:br>
            <a:r>
              <a:rPr lang="en-US" dirty="0"/>
              <a:t>Goes Here and Here.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000" y="6241747"/>
            <a:ext cx="1578462" cy="360000"/>
          </a:xfrm>
          <a:prstGeom prst="rect">
            <a:avLst/>
          </a:prstGeom>
        </p:spPr>
      </p:pic>
    </p:spTree>
    <p:extLst>
      <p:ext uri="{BB962C8B-B14F-4D97-AF65-F5344CB8AC3E}">
        <p14:creationId xmlns:p14="http://schemas.microsoft.com/office/powerpoint/2010/main" val="3208918215"/>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solidFill>
                  <a:srgbClr val="000000"/>
                </a:solidFill>
              </a:rPr>
              <a:t>CUSTOMER</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735334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60000"/>
            <a:ext cx="11185200" cy="369246"/>
          </a:xfrm>
        </p:spPr>
        <p:txBody>
          <a:bodyPr anchor="ctr" anchorCtr="0">
            <a:noAutofit/>
          </a:bodyPr>
          <a:lstStyle>
            <a:lvl1pPr>
              <a:defRPr sz="2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254285317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solidFill>
            <a:schemeClr val="tx2">
              <a:alpha val="70000"/>
            </a:schemeClr>
          </a:solid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440000"/>
            <a:ext cx="11185200" cy="369246"/>
          </a:xfrm>
        </p:spPr>
        <p:txBody>
          <a:bodyPr anchor="t" anchorCtr="0">
            <a:noAutofit/>
          </a:bodyPr>
          <a:lstStyle>
            <a:lvl1pPr>
              <a:defRPr sz="2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74120703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436048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507927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725410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341246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0270388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6919791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304900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9083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48978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with smaller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1620000"/>
            <a:ext cx="4068000" cy="4230000"/>
          </a:xfrm>
          <a:solidFill>
            <a:schemeClr val="tx2">
              <a:alpha val="70000"/>
            </a:schemeClr>
          </a:solidFill>
        </p:spPr>
        <p:txBody>
          <a:bodyPr vert="horz" lIns="0" tIns="10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sz="1800"/>
            </a:lvl1pPr>
            <a:lvl2pPr>
              <a:defRPr sz="1600"/>
            </a:lvl2pPr>
            <a:lvl3pPr>
              <a:defRPr sz="1600"/>
            </a:lvl3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52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635027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text with screenshot">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7581403" y="1620000"/>
            <a:ext cx="4107798" cy="4230000"/>
          </a:xfrm>
          <a:prstGeom prst="rect">
            <a:avLst/>
          </a:prstGeom>
          <a:solidFill>
            <a:schemeClr val="tx2"/>
          </a:solidFill>
        </p:spPr>
        <p:txBody>
          <a:bodyPr/>
          <a:lstStyle>
            <a:lvl1pPr algn="ctr">
              <a:defRPr sz="1600" b="0" baseline="0"/>
            </a:lvl1pPr>
          </a:lstStyle>
          <a:p>
            <a:endParaRPr lang="en-US" dirty="0"/>
          </a:p>
          <a:p>
            <a:endParaRPr lang="en-US" dirty="0"/>
          </a:p>
          <a:p>
            <a:r>
              <a:rPr lang="en-US" dirty="0"/>
              <a:t>Click icon to add picture</a:t>
            </a:r>
          </a:p>
          <a:p>
            <a:endParaRPr lang="en-US" dirty="0"/>
          </a:p>
          <a:p>
            <a:endParaRPr lang="en-US" dirty="0"/>
          </a:p>
          <a:p>
            <a:endParaRPr lang="en-US" dirty="0"/>
          </a:p>
          <a:p>
            <a:endParaRPr lang="en-US" dirty="0"/>
          </a:p>
        </p:txBody>
      </p:sp>
      <p:sp>
        <p:nvSpPr>
          <p:cNvPr id="5" name="Title 2"/>
          <p:cNvSpPr>
            <a:spLocks noGrp="1"/>
          </p:cNvSpPr>
          <p:nvPr>
            <p:ph type="title" hasCustomPrompt="1"/>
          </p:nvPr>
        </p:nvSpPr>
        <p:spPr>
          <a:xfrm>
            <a:off x="504001" y="504000"/>
            <a:ext cx="11185200" cy="369332"/>
          </a:xfrm>
        </p:spPr>
        <p:txBody>
          <a:bodyPr/>
          <a:lstStyle/>
          <a:p>
            <a:r>
              <a:rPr lang="en-US" noProof="0" dirty="0"/>
              <a:t>Insert page title (sentence case)</a:t>
            </a:r>
            <a:endParaRPr lang="en-US" dirty="0"/>
          </a:p>
        </p:txBody>
      </p:sp>
      <p:sp>
        <p:nvSpPr>
          <p:cNvPr id="8" name="Text Placeholder 6"/>
          <p:cNvSpPr>
            <a:spLocks noGrp="1"/>
          </p:cNvSpPr>
          <p:nvPr>
            <p:ph type="body" sz="quarter" idx="14" hasCustomPrompt="1"/>
          </p:nvPr>
        </p:nvSpPr>
        <p:spPr bwMode="gray">
          <a:xfrm>
            <a:off x="504000" y="1620000"/>
            <a:ext cx="6582228" cy="4230000"/>
          </a:xfrm>
        </p:spPr>
        <p:txBody>
          <a:bodyPr/>
          <a:lstStyle>
            <a:lvl1pPr>
              <a:defRPr sz="1800"/>
            </a:lvl1pPr>
            <a:lvl2pPr>
              <a:defRPr sz="1600"/>
            </a:lvl2pPr>
            <a:lvl3pPr>
              <a:defRPr sz="1600"/>
            </a:lvl3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42050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ey capabilities">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1620000"/>
            <a:ext cx="4068000" cy="4230000"/>
          </a:xfrm>
          <a:solidFill>
            <a:schemeClr val="tx2">
              <a:alpha val="70000"/>
            </a:schemeClr>
          </a:solidFill>
        </p:spPr>
        <p:txBody>
          <a:bodyPr vert="horz" lIns="0" tIns="10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2300672"/>
            <a:ext cx="7092000" cy="3549328"/>
          </a:xfrm>
        </p:spPr>
        <p:txBody>
          <a:bodyPr/>
          <a:lstStyle>
            <a:lvl1pPr>
              <a:defRPr sz="1800"/>
            </a:lvl1pPr>
            <a:lvl2pPr>
              <a:defRPr sz="1600"/>
            </a:lvl2pPr>
            <a:lvl3pPr>
              <a:defRPr sz="1600"/>
            </a:lvl3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5200" cy="369332"/>
          </a:xfrm>
        </p:spPr>
        <p:txBody>
          <a:bodyPr/>
          <a:lstStyle/>
          <a:p>
            <a:r>
              <a:rPr lang="en-US" noProof="0" dirty="0"/>
              <a:t>Insert page title (sentence case)</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641513" y="1358545"/>
            <a:ext cx="534917" cy="920369"/>
          </a:xfrm>
          <a:prstGeom prst="rect">
            <a:avLst/>
          </a:prstGeom>
        </p:spPr>
      </p:pic>
      <p:sp>
        <p:nvSpPr>
          <p:cNvPr id="2" name="TextBox 1"/>
          <p:cNvSpPr txBox="1"/>
          <p:nvPr userDrawn="1"/>
        </p:nvSpPr>
        <p:spPr>
          <a:xfrm>
            <a:off x="1484026" y="1680231"/>
            <a:ext cx="17440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0000"/>
                </a:solidFill>
                <a:ea typeface="Arial Unicode MS" pitchFamily="34" charset="-128"/>
                <a:cs typeface="Arial Unicode MS" pitchFamily="34" charset="-128"/>
              </a:rPr>
              <a:t>Key </a:t>
            </a:r>
            <a:r>
              <a:rPr lang="en-US" sz="1800" b="1" dirty="0">
                <a:solidFill>
                  <a:srgbClr val="000000"/>
                </a:solidFill>
              </a:rPr>
              <a:t>capabilities</a:t>
            </a:r>
            <a:endParaRPr lang="en-US" sz="1800" b="1"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715670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grpSp>
        <p:nvGrpSpPr>
          <p:cNvPr id="8" name="Group 7"/>
          <p:cNvGrpSpPr/>
          <p:nvPr userDrawn="1"/>
        </p:nvGrpSpPr>
        <p:grpSpPr>
          <a:xfrm>
            <a:off x="-1625" y="0"/>
            <a:ext cx="12196800" cy="251942"/>
            <a:chOff x="-1625" y="0"/>
            <a:chExt cx="12196800" cy="251942"/>
          </a:xfrm>
        </p:grpSpPr>
        <p:sp>
          <p:nvSpPr>
            <p:cNvPr id="9" name="Rectangle 8"/>
            <p:cNvSpPr/>
            <p:nvPr userDrawn="1"/>
          </p:nvSpPr>
          <p:spPr bwMode="gray">
            <a:xfrm>
              <a:off x="-1625" y="0"/>
              <a:ext cx="12196800" cy="251942"/>
            </a:xfrm>
            <a:prstGeom prst="rect">
              <a:avLst/>
            </a:prstGeom>
            <a:solidFill>
              <a:srgbClr val="000000"/>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0" name="Secondary Motion Band"/>
            <p:cNvGrpSpPr/>
            <p:nvPr userDrawn="1"/>
          </p:nvGrpSpPr>
          <p:grpSpPr>
            <a:xfrm>
              <a:off x="10682127" y="0"/>
              <a:ext cx="1513048" cy="251942"/>
              <a:chOff x="10682127" y="0"/>
              <a:chExt cx="1513048" cy="252000"/>
            </a:xfrm>
          </p:grpSpPr>
          <p:sp>
            <p:nvSpPr>
              <p:cNvPr id="11" name="Rectangle 10"/>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2" name="Rectangle 11"/>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3" name="Rectangle 12"/>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3270388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3564000" rIns="0" bIns="0" rtlCol="0" anchor="t" anchorCtr="0">
            <a:noAutofit/>
          </a:bodyPr>
          <a:lstStyle>
            <a:lvl1pPr marL="0" indent="0" algn="ctr" defTabSz="1088558" rtl="0" eaLnBrk="1" latinLnBrk="0" hangingPunct="1">
              <a:spcBef>
                <a:spcPts val="0"/>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br>
              <a:rPr lang="en-US" dirty="0"/>
            </a:br>
            <a:r>
              <a:rPr lang="en-US" dirty="0"/>
              <a:t>add image</a:t>
            </a:r>
          </a:p>
        </p:txBody>
      </p:sp>
    </p:spTree>
    <p:extLst>
      <p:ext uri="{BB962C8B-B14F-4D97-AF65-F5344CB8AC3E}">
        <p14:creationId xmlns:p14="http://schemas.microsoft.com/office/powerpoint/2010/main" val="7145703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57399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98443717"/>
      </p:ext>
    </p:extLst>
  </p:cSld>
  <p:clrMapOvr>
    <a:masterClrMapping/>
  </p:clrMapOvr>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46263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538979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4812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156239926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100" dirty="0">
                <a:solidFill>
                  <a:srgbClr val="000000"/>
                </a:solidFill>
                <a:ea typeface="Arial Unicode MS" panose="020B0604020202020204" pitchFamily="34" charset="-128"/>
              </a:rPr>
              <a:t>The information contained herein may be changed without prior notice. Some software products marketed by SAP SE and its distributors contain proprietary software components </a:t>
            </a:r>
            <a:br>
              <a:rPr lang="en-US" sz="1100" dirty="0">
                <a:solidFill>
                  <a:srgbClr val="000000"/>
                </a:solidFill>
                <a:ea typeface="Arial Unicode MS" panose="020B0604020202020204" pitchFamily="34" charset="-128"/>
              </a:rPr>
            </a:br>
            <a:r>
              <a:rPr lang="en-US" sz="1100" dirty="0">
                <a:solidFill>
                  <a:srgbClr val="000000"/>
                </a:solidFill>
                <a:ea typeface="Arial Unicode MS" panose="020B0604020202020204" pitchFamily="34" charset="-128"/>
              </a:rPr>
              <a:t>of other software vendors. National product specifications may vary.</a:t>
            </a:r>
          </a:p>
          <a:p>
            <a:pPr>
              <a:spcBef>
                <a:spcPts val="1200"/>
              </a:spcBef>
            </a:pPr>
            <a:r>
              <a:rPr lang="en-US" sz="11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dirty="0">
                <a:solidFill>
                  <a:srgbClr val="000000"/>
                </a:solidFill>
                <a:ea typeface="Arial Unicode MS" panose="020B0604020202020204" pitchFamily="34" charset="-128"/>
              </a:rPr>
            </a:br>
            <a:r>
              <a:rPr lang="en-US" sz="1100" dirty="0">
                <a:solidFill>
                  <a:srgbClr val="000000"/>
                </a:solidFill>
                <a:ea typeface="Arial Unicode MS" panose="020B0604020202020204" pitchFamily="34" charset="-128"/>
              </a:rPr>
              <a:t>set forth in the express warranty statements accompanying such products and services, if any. Nothing herein should be construed as constituting an additional warranty. </a:t>
            </a:r>
          </a:p>
          <a:p>
            <a:pPr>
              <a:spcBef>
                <a:spcPts val="1200"/>
              </a:spcBef>
            </a:pPr>
            <a:r>
              <a:rPr lang="en-US" sz="11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dirty="0">
                <a:solidFill>
                  <a:srgbClr val="000000"/>
                </a:solidFill>
                <a:ea typeface="Arial Unicode MS" panose="020B0604020202020204" pitchFamily="34" charset="-128"/>
              </a:rPr>
            </a:br>
            <a:r>
              <a:rPr lang="en-US" sz="1100" dirty="0">
                <a:solidFill>
                  <a:srgbClr val="000000"/>
                </a:solidFill>
                <a:ea typeface="Arial Unicode MS" panose="020B0604020202020204" pitchFamily="34" charset="-128"/>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a:t>
            </a:r>
            <a:br>
              <a:rPr lang="en-US" sz="1100" dirty="0">
                <a:solidFill>
                  <a:srgbClr val="000000"/>
                </a:solidFill>
                <a:ea typeface="Arial Unicode MS" panose="020B0604020202020204" pitchFamily="34" charset="-128"/>
              </a:rPr>
            </a:br>
            <a:r>
              <a:rPr lang="en-US" sz="1100" dirty="0">
                <a:solidFill>
                  <a:srgbClr val="000000"/>
                </a:solidFill>
                <a:ea typeface="Arial Unicode MS" panose="020B0604020202020204" pitchFamily="34" charset="-128"/>
              </a:rPr>
              <a:t>in Germany and other countries. All other product and service names mentioned are the trademarks of their respective companies. </a:t>
            </a:r>
            <a:br>
              <a:rPr lang="en-US" sz="1100" dirty="0">
                <a:solidFill>
                  <a:srgbClr val="000000"/>
                </a:solidFill>
                <a:ea typeface="Arial Unicode MS" panose="020B0604020202020204" pitchFamily="34" charset="-128"/>
              </a:rPr>
            </a:br>
            <a:r>
              <a:rPr lang="en-US" sz="1100" dirty="0">
                <a:solidFill>
                  <a:srgbClr val="000000"/>
                </a:solidFill>
                <a:ea typeface="Arial Unicode MS" panose="020B0604020202020204" pitchFamily="34" charset="-128"/>
              </a:rPr>
              <a:t>See </a:t>
            </a:r>
            <a:r>
              <a:rPr lang="en-US" sz="1100" dirty="0">
                <a:solidFill>
                  <a:srgbClr val="CCCCCC"/>
                </a:solidFill>
                <a:ea typeface="Arial Unicode MS" panose="020B0604020202020204" pitchFamily="34" charset="-128"/>
                <a:hlinkClick r:id="rId2"/>
              </a:rPr>
              <a:t>http://global.sap.com/corporate-en/legal/copyright/index.epx</a:t>
            </a:r>
            <a:r>
              <a:rPr lang="en-US" sz="1100" dirty="0">
                <a:solidFill>
                  <a:srgbClr val="CCCCCC"/>
                </a:solidFill>
                <a:ea typeface="Arial Unicode MS" panose="020B0604020202020204" pitchFamily="34" charset="-128"/>
              </a:rPr>
              <a:t> </a:t>
            </a:r>
            <a:r>
              <a:rPr lang="en-US" sz="1100" dirty="0">
                <a:solidFill>
                  <a:srgbClr val="000000"/>
                </a:solidFill>
                <a:ea typeface="Arial Unicode MS" panose="020B0604020202020204" pitchFamily="34" charset="-128"/>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r>
              <a:rPr lang="en-US" b="0" dirty="0">
                <a:solidFill>
                  <a:srgbClr val="000000"/>
                </a:solidFill>
              </a:rPr>
              <a:t>© 2017 SAP SE or an SAP affiliate company. All rights reserved.</a:t>
            </a:r>
          </a:p>
        </p:txBody>
      </p:sp>
      <p:grpSp>
        <p:nvGrpSpPr>
          <p:cNvPr id="6" name="Group 5"/>
          <p:cNvGrpSpPr/>
          <p:nvPr userDrawn="1"/>
        </p:nvGrpSpPr>
        <p:grpSpPr>
          <a:xfrm>
            <a:off x="0" y="0"/>
            <a:ext cx="12196800" cy="251942"/>
            <a:chOff x="0" y="0"/>
            <a:chExt cx="12196800" cy="251942"/>
          </a:xfrm>
        </p:grpSpPr>
        <p:sp>
          <p:nvSpPr>
            <p:cNvPr id="7" name="Rectangle 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8" name="Secondary Motion Band"/>
            <p:cNvGrpSpPr/>
            <p:nvPr userDrawn="1"/>
          </p:nvGrpSpPr>
          <p:grpSpPr>
            <a:xfrm>
              <a:off x="10682127" y="0"/>
              <a:ext cx="1513048" cy="251942"/>
              <a:chOff x="10682127" y="0"/>
              <a:chExt cx="1513048" cy="252000"/>
            </a:xfrm>
          </p:grpSpPr>
          <p:sp>
            <p:nvSpPr>
              <p:cNvPr id="9" name="Rectangle 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1" name="Rectangle 1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23014918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dirty="0" err="1">
                <a:solidFill>
                  <a:srgbClr val="000000"/>
                </a:solidFill>
              </a:rPr>
              <a:t>Weitergabe</a:t>
            </a:r>
            <a:r>
              <a:rPr lang="en-US" sz="1100" dirty="0">
                <a:solidFill>
                  <a:srgbClr val="000000"/>
                </a:solidFill>
              </a:rPr>
              <a:t> und </a:t>
            </a:r>
            <a:r>
              <a:rPr lang="en-US" sz="1100" dirty="0" err="1">
                <a:solidFill>
                  <a:srgbClr val="000000"/>
                </a:solidFill>
              </a:rPr>
              <a:t>Vervielfältigung</a:t>
            </a:r>
            <a:r>
              <a:rPr lang="en-US" sz="1100" dirty="0">
                <a:solidFill>
                  <a:srgbClr val="000000"/>
                </a:solidFill>
              </a:rPr>
              <a:t> </a:t>
            </a:r>
            <a:r>
              <a:rPr lang="en-US" sz="1100" dirty="0" err="1">
                <a:solidFill>
                  <a:srgbClr val="000000"/>
                </a:solidFill>
              </a:rPr>
              <a:t>dieser</a:t>
            </a:r>
            <a:r>
              <a:rPr lang="en-US" sz="1100" dirty="0">
                <a:solidFill>
                  <a:srgbClr val="000000"/>
                </a:solidFill>
              </a:rPr>
              <a:t> </a:t>
            </a:r>
            <a:r>
              <a:rPr lang="en-US" sz="1100" dirty="0" err="1">
                <a:solidFill>
                  <a:srgbClr val="000000"/>
                </a:solidFill>
              </a:rPr>
              <a:t>Publikation</a:t>
            </a:r>
            <a:r>
              <a:rPr lang="en-US" sz="1100" dirty="0">
                <a:solidFill>
                  <a:srgbClr val="000000"/>
                </a:solidFill>
              </a:rPr>
              <a:t> </a:t>
            </a:r>
            <a:r>
              <a:rPr lang="en-US" sz="1100" dirty="0" err="1">
                <a:solidFill>
                  <a:srgbClr val="000000"/>
                </a:solidFill>
              </a:rPr>
              <a:t>oder</a:t>
            </a:r>
            <a:r>
              <a:rPr lang="en-US" sz="1100" dirty="0">
                <a:solidFill>
                  <a:srgbClr val="000000"/>
                </a:solidFill>
              </a:rPr>
              <a:t> von </a:t>
            </a:r>
            <a:r>
              <a:rPr lang="en-US" sz="1100" dirty="0" err="1">
                <a:solidFill>
                  <a:srgbClr val="000000"/>
                </a:solidFill>
              </a:rPr>
              <a:t>Teilen</a:t>
            </a:r>
            <a:r>
              <a:rPr lang="en-US" sz="1100" dirty="0">
                <a:solidFill>
                  <a:srgbClr val="000000"/>
                </a:solidFill>
              </a:rPr>
              <a:t> </a:t>
            </a:r>
            <a:r>
              <a:rPr lang="en-US" sz="1100" dirty="0" err="1">
                <a:solidFill>
                  <a:srgbClr val="000000"/>
                </a:solidFill>
              </a:rPr>
              <a:t>daraus</a:t>
            </a:r>
            <a:r>
              <a:rPr lang="en-US" sz="1100" dirty="0">
                <a:solidFill>
                  <a:srgbClr val="000000"/>
                </a:solidFill>
              </a:rPr>
              <a:t> </a:t>
            </a:r>
            <a:r>
              <a:rPr lang="en-US" sz="1100" dirty="0" err="1">
                <a:solidFill>
                  <a:srgbClr val="000000"/>
                </a:solidFill>
              </a:rPr>
              <a:t>sind</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welchem</a:t>
            </a:r>
            <a:r>
              <a:rPr lang="en-US" sz="1100" dirty="0">
                <a:solidFill>
                  <a:srgbClr val="000000"/>
                </a:solidFill>
              </a:rPr>
              <a:t> </a:t>
            </a:r>
            <a:r>
              <a:rPr lang="en-US" sz="1100" dirty="0" err="1">
                <a:solidFill>
                  <a:srgbClr val="000000"/>
                </a:solidFill>
              </a:rPr>
              <a:t>Zweck</a:t>
            </a:r>
            <a:r>
              <a:rPr lang="en-US" sz="1100" dirty="0">
                <a:solidFill>
                  <a:srgbClr val="000000"/>
                </a:solidFill>
              </a:rPr>
              <a:t> und in </a:t>
            </a:r>
            <a:r>
              <a:rPr lang="en-US" sz="1100" dirty="0" err="1">
                <a:solidFill>
                  <a:srgbClr val="000000"/>
                </a:solidFill>
              </a:rPr>
              <a:t>welcher</a:t>
            </a:r>
            <a:r>
              <a:rPr lang="en-US" sz="1100" dirty="0">
                <a:solidFill>
                  <a:srgbClr val="000000"/>
                </a:solidFill>
              </a:rPr>
              <a:t> Form </a:t>
            </a:r>
            <a:r>
              <a:rPr lang="en-US" sz="1100" dirty="0" err="1">
                <a:solidFill>
                  <a:srgbClr val="000000"/>
                </a:solidFill>
              </a:rPr>
              <a:t>auch</a:t>
            </a:r>
            <a:r>
              <a:rPr lang="en-US" sz="1100" dirty="0">
                <a:solidFill>
                  <a:srgbClr val="000000"/>
                </a:solidFill>
              </a:rPr>
              <a:t> </a:t>
            </a:r>
            <a:r>
              <a:rPr lang="en-US" sz="1100" dirty="0" err="1">
                <a:solidFill>
                  <a:srgbClr val="000000"/>
                </a:solidFill>
              </a:rPr>
              <a:t>immer</a:t>
            </a:r>
            <a:r>
              <a:rPr lang="en-US" sz="1100" dirty="0">
                <a:solidFill>
                  <a:srgbClr val="000000"/>
                </a:solidFill>
              </a:rPr>
              <a:t>, </a:t>
            </a:r>
            <a:r>
              <a:rPr lang="en-US" sz="1100" dirty="0" err="1">
                <a:solidFill>
                  <a:srgbClr val="000000"/>
                </a:solidFill>
              </a:rPr>
              <a:t>ohne</a:t>
            </a:r>
            <a:r>
              <a:rPr lang="en-US" sz="1100" dirty="0">
                <a:solidFill>
                  <a:srgbClr val="000000"/>
                </a:solidFill>
              </a:rPr>
              <a:t> die </a:t>
            </a:r>
            <a:r>
              <a:rPr lang="en-US" sz="1100" dirty="0" err="1">
                <a:solidFill>
                  <a:srgbClr val="000000"/>
                </a:solidFill>
              </a:rPr>
              <a:t>ausdrückliche</a:t>
            </a:r>
            <a:r>
              <a:rPr lang="en-US" sz="1100" dirty="0">
                <a:solidFill>
                  <a:srgbClr val="000000"/>
                </a:solidFill>
              </a:rPr>
              <a:t> </a:t>
            </a:r>
            <a:r>
              <a:rPr lang="en-US" sz="1100" dirty="0" err="1">
                <a:solidFill>
                  <a:srgbClr val="000000"/>
                </a:solidFill>
              </a:rPr>
              <a:t>schriftliche</a:t>
            </a:r>
            <a:r>
              <a:rPr lang="en-US" sz="1100" dirty="0">
                <a:solidFill>
                  <a:srgbClr val="000000"/>
                </a:solidFill>
              </a:rPr>
              <a:t> </a:t>
            </a:r>
            <a:r>
              <a:rPr lang="en-US" sz="1100" dirty="0" err="1">
                <a:solidFill>
                  <a:srgbClr val="000000"/>
                </a:solidFill>
              </a:rPr>
              <a:t>Genehmigung</a:t>
            </a:r>
            <a:r>
              <a:rPr lang="en-US" sz="1100" dirty="0">
                <a:solidFill>
                  <a:srgbClr val="000000"/>
                </a:solidFill>
              </a:rPr>
              <a:t> </a:t>
            </a:r>
            <a:r>
              <a:rPr lang="en-US" sz="1100" dirty="0" err="1">
                <a:solidFill>
                  <a:srgbClr val="000000"/>
                </a:solidFill>
              </a:rPr>
              <a:t>durch</a:t>
            </a:r>
            <a:r>
              <a:rPr lang="en-US" sz="1100" dirty="0">
                <a:solidFill>
                  <a:srgbClr val="000000"/>
                </a:solidFill>
              </a:rPr>
              <a:t> SAP SE </a:t>
            </a:r>
            <a:r>
              <a:rPr lang="en-US" sz="1100" dirty="0" err="1">
                <a:solidFill>
                  <a:srgbClr val="000000"/>
                </a:solidFill>
              </a:rPr>
              <a:t>oder</a:t>
            </a:r>
            <a:r>
              <a:rPr lang="en-US" sz="1100" dirty="0">
                <a:solidFill>
                  <a:srgbClr val="000000"/>
                </a:solidFill>
              </a:rPr>
              <a:t> </a:t>
            </a:r>
            <a:r>
              <a:rPr lang="en-US" sz="1100" dirty="0" err="1">
                <a:solidFill>
                  <a:srgbClr val="000000"/>
                </a:solidFill>
              </a:rPr>
              <a:t>ein</a:t>
            </a:r>
            <a:r>
              <a:rPr lang="en-US" sz="1100" dirty="0">
                <a:solidFill>
                  <a:srgbClr val="000000"/>
                </a:solidFill>
              </a:rPr>
              <a:t> SAP-</a:t>
            </a:r>
            <a:r>
              <a:rPr lang="en-US" sz="1100" dirty="0" err="1">
                <a:solidFill>
                  <a:srgbClr val="000000"/>
                </a:solidFill>
              </a:rPr>
              <a:t>Konzernunternehmen</a:t>
            </a:r>
            <a:r>
              <a:rPr lang="en-US" sz="1100" dirty="0">
                <a:solidFill>
                  <a:srgbClr val="000000"/>
                </a:solidFill>
              </a:rPr>
              <a:t> </a:t>
            </a:r>
            <a:r>
              <a:rPr lang="en-US" sz="1100" dirty="0" err="1">
                <a:solidFill>
                  <a:srgbClr val="000000"/>
                </a:solidFill>
              </a:rPr>
              <a:t>nicht</a:t>
            </a:r>
            <a:r>
              <a:rPr lang="en-US" sz="1100" dirty="0">
                <a:solidFill>
                  <a:srgbClr val="000000"/>
                </a:solidFill>
              </a:rPr>
              <a:t> </a:t>
            </a:r>
            <a:r>
              <a:rPr lang="en-US" sz="1100" dirty="0" err="1">
                <a:solidFill>
                  <a:srgbClr val="000000"/>
                </a:solidFill>
              </a:rPr>
              <a:t>gestattet</a:t>
            </a:r>
            <a:r>
              <a:rPr lang="en-US" sz="1100" dirty="0">
                <a:solidFill>
                  <a:srgbClr val="000000"/>
                </a:solidFill>
              </a:rPr>
              <a:t>.</a:t>
            </a:r>
          </a:p>
          <a:p>
            <a:pPr>
              <a:spcBef>
                <a:spcPts val="1200"/>
              </a:spcBef>
            </a:pPr>
            <a:r>
              <a:rPr lang="en-US" sz="1100" dirty="0">
                <a:solidFill>
                  <a:srgbClr val="000000"/>
                </a:solidFill>
              </a:rPr>
              <a:t>In </a:t>
            </a:r>
            <a:r>
              <a:rPr lang="en-US" sz="1100" dirty="0" err="1">
                <a:solidFill>
                  <a:srgbClr val="000000"/>
                </a:solidFill>
              </a:rPr>
              <a:t>dieser</a:t>
            </a:r>
            <a:r>
              <a:rPr lang="en-US" sz="1100" dirty="0">
                <a:solidFill>
                  <a:srgbClr val="000000"/>
                </a:solidFill>
              </a:rPr>
              <a:t> </a:t>
            </a:r>
            <a:r>
              <a:rPr lang="en-US" sz="1100" dirty="0" err="1">
                <a:solidFill>
                  <a:srgbClr val="000000"/>
                </a:solidFill>
              </a:rPr>
              <a:t>Publikation</a:t>
            </a:r>
            <a:r>
              <a:rPr lang="en-US" sz="1100" dirty="0">
                <a:solidFill>
                  <a:srgbClr val="000000"/>
                </a:solidFill>
              </a:rPr>
              <a:t> </a:t>
            </a:r>
            <a:r>
              <a:rPr lang="en-US" sz="1100" dirty="0" err="1">
                <a:solidFill>
                  <a:srgbClr val="000000"/>
                </a:solidFill>
              </a:rPr>
              <a:t>enthaltene</a:t>
            </a:r>
            <a:r>
              <a:rPr lang="en-US" sz="1100" dirty="0">
                <a:solidFill>
                  <a:srgbClr val="000000"/>
                </a:solidFill>
              </a:rPr>
              <a:t> </a:t>
            </a:r>
            <a:r>
              <a:rPr lang="en-US" sz="1100" dirty="0" err="1">
                <a:solidFill>
                  <a:srgbClr val="000000"/>
                </a:solidFill>
              </a:rPr>
              <a:t>Informationen</a:t>
            </a:r>
            <a:r>
              <a:rPr lang="en-US" sz="1100" dirty="0">
                <a:solidFill>
                  <a:srgbClr val="000000"/>
                </a:solidFill>
              </a:rPr>
              <a:t> </a:t>
            </a:r>
            <a:r>
              <a:rPr lang="en-US" sz="1100" dirty="0" err="1">
                <a:solidFill>
                  <a:srgbClr val="000000"/>
                </a:solidFill>
              </a:rPr>
              <a:t>können</a:t>
            </a:r>
            <a:r>
              <a:rPr lang="en-US" sz="1100" dirty="0">
                <a:solidFill>
                  <a:srgbClr val="000000"/>
                </a:solidFill>
              </a:rPr>
              <a:t> </a:t>
            </a:r>
            <a:r>
              <a:rPr lang="en-US" sz="1100" dirty="0" err="1">
                <a:solidFill>
                  <a:srgbClr val="000000"/>
                </a:solidFill>
              </a:rPr>
              <a:t>ohne</a:t>
            </a:r>
            <a:r>
              <a:rPr lang="en-US" sz="1100" dirty="0">
                <a:solidFill>
                  <a:srgbClr val="000000"/>
                </a:solidFill>
              </a:rPr>
              <a:t> </a:t>
            </a:r>
            <a:r>
              <a:rPr lang="en-US" sz="1100" dirty="0" err="1">
                <a:solidFill>
                  <a:srgbClr val="000000"/>
                </a:solidFill>
              </a:rPr>
              <a:t>vorherige</a:t>
            </a:r>
            <a:r>
              <a:rPr lang="en-US" sz="1100" dirty="0">
                <a:solidFill>
                  <a:srgbClr val="000000"/>
                </a:solidFill>
              </a:rPr>
              <a:t> </a:t>
            </a:r>
            <a:r>
              <a:rPr lang="en-US" sz="1100" dirty="0" err="1">
                <a:solidFill>
                  <a:srgbClr val="000000"/>
                </a:solidFill>
              </a:rPr>
              <a:t>Ankündigung</a:t>
            </a:r>
            <a:r>
              <a:rPr lang="en-US" sz="1100" dirty="0">
                <a:solidFill>
                  <a:srgbClr val="000000"/>
                </a:solidFill>
              </a:rPr>
              <a:t> </a:t>
            </a:r>
            <a:r>
              <a:rPr lang="en-US" sz="1100" dirty="0" err="1">
                <a:solidFill>
                  <a:srgbClr val="000000"/>
                </a:solidFill>
              </a:rPr>
              <a:t>geändert</a:t>
            </a:r>
            <a:r>
              <a:rPr lang="en-US" sz="1100" dirty="0">
                <a:solidFill>
                  <a:srgbClr val="000000"/>
                </a:solidFill>
              </a:rPr>
              <a:t> </a:t>
            </a:r>
            <a:r>
              <a:rPr lang="en-US" sz="1100" dirty="0" err="1">
                <a:solidFill>
                  <a:srgbClr val="000000"/>
                </a:solidFill>
              </a:rPr>
              <a:t>werden</a:t>
            </a:r>
            <a:r>
              <a:rPr lang="en-US" sz="1100" dirty="0">
                <a:solidFill>
                  <a:srgbClr val="000000"/>
                </a:solidFill>
              </a:rPr>
              <a:t>. Die von SAP SE </a:t>
            </a:r>
            <a:r>
              <a:rPr lang="en-US" sz="1100" dirty="0" err="1">
                <a:solidFill>
                  <a:srgbClr val="000000"/>
                </a:solidFill>
              </a:rPr>
              <a:t>oder</a:t>
            </a:r>
            <a:r>
              <a:rPr lang="en-US" sz="1100" dirty="0">
                <a:solidFill>
                  <a:srgbClr val="000000"/>
                </a:solidFill>
              </a:rPr>
              <a:t> </a:t>
            </a:r>
            <a:r>
              <a:rPr lang="en-US" sz="1100" dirty="0" err="1">
                <a:solidFill>
                  <a:srgbClr val="000000"/>
                </a:solidFill>
              </a:rPr>
              <a:t>deren</a:t>
            </a:r>
            <a:r>
              <a:rPr lang="en-US" sz="1100" dirty="0">
                <a:solidFill>
                  <a:srgbClr val="000000"/>
                </a:solidFill>
              </a:rPr>
              <a:t> </a:t>
            </a:r>
            <a:r>
              <a:rPr lang="en-US" sz="1100" dirty="0" err="1">
                <a:solidFill>
                  <a:srgbClr val="000000"/>
                </a:solidFill>
              </a:rPr>
              <a:t>Vertriebsfirmen</a:t>
            </a:r>
            <a:r>
              <a:rPr lang="en-US" sz="1100" dirty="0">
                <a:solidFill>
                  <a:srgbClr val="000000"/>
                </a:solidFill>
              </a:rPr>
              <a:t> </a:t>
            </a:r>
            <a:r>
              <a:rPr lang="en-US" sz="1100" dirty="0" err="1">
                <a:solidFill>
                  <a:srgbClr val="000000"/>
                </a:solidFill>
              </a:rPr>
              <a:t>angebotenen</a:t>
            </a:r>
            <a:r>
              <a:rPr lang="en-US" sz="1100" dirty="0">
                <a:solidFill>
                  <a:srgbClr val="000000"/>
                </a:solidFill>
              </a:rPr>
              <a:t> </a:t>
            </a:r>
            <a:r>
              <a:rPr lang="en-US" sz="1100" dirty="0" err="1">
                <a:solidFill>
                  <a:srgbClr val="000000"/>
                </a:solidFill>
              </a:rPr>
              <a:t>Softwareprodukte</a:t>
            </a:r>
            <a:r>
              <a:rPr lang="en-US" sz="1100" dirty="0">
                <a:solidFill>
                  <a:srgbClr val="000000"/>
                </a:solidFill>
              </a:rPr>
              <a:t> </a:t>
            </a:r>
            <a:r>
              <a:rPr lang="en-US" sz="1100" dirty="0" err="1">
                <a:solidFill>
                  <a:srgbClr val="000000"/>
                </a:solidFill>
              </a:rPr>
              <a:t>können</a:t>
            </a:r>
            <a:r>
              <a:rPr lang="en-US" sz="1100" dirty="0">
                <a:solidFill>
                  <a:srgbClr val="000000"/>
                </a:solidFill>
              </a:rPr>
              <a:t> </a:t>
            </a:r>
            <a:r>
              <a:rPr lang="en-US" sz="1100" dirty="0" err="1">
                <a:solidFill>
                  <a:srgbClr val="000000"/>
                </a:solidFill>
              </a:rPr>
              <a:t>Softwarekomponenten</a:t>
            </a:r>
            <a:r>
              <a:rPr lang="en-US" sz="1100" dirty="0">
                <a:solidFill>
                  <a:srgbClr val="000000"/>
                </a:solidFill>
              </a:rPr>
              <a:t> </a:t>
            </a:r>
            <a:r>
              <a:rPr lang="en-US" sz="1100" dirty="0" err="1">
                <a:solidFill>
                  <a:srgbClr val="000000"/>
                </a:solidFill>
              </a:rPr>
              <a:t>auch</a:t>
            </a:r>
            <a:r>
              <a:rPr lang="en-US" sz="1100" dirty="0">
                <a:solidFill>
                  <a:srgbClr val="000000"/>
                </a:solidFill>
              </a:rPr>
              <a:t> </a:t>
            </a:r>
            <a:r>
              <a:rPr lang="en-US" sz="1100" dirty="0" err="1">
                <a:solidFill>
                  <a:srgbClr val="000000"/>
                </a:solidFill>
              </a:rPr>
              <a:t>anderer</a:t>
            </a:r>
            <a:r>
              <a:rPr lang="en-US" sz="1100" dirty="0">
                <a:solidFill>
                  <a:srgbClr val="000000"/>
                </a:solidFill>
              </a:rPr>
              <a:t> </a:t>
            </a:r>
            <a:r>
              <a:rPr lang="en-US" sz="1100" dirty="0" err="1">
                <a:solidFill>
                  <a:srgbClr val="000000"/>
                </a:solidFill>
              </a:rPr>
              <a:t>Softwarehersteller</a:t>
            </a:r>
            <a:r>
              <a:rPr lang="en-US" sz="1100" dirty="0">
                <a:solidFill>
                  <a:srgbClr val="000000"/>
                </a:solidFill>
              </a:rPr>
              <a:t> </a:t>
            </a:r>
            <a:r>
              <a:rPr lang="en-US" sz="1100" dirty="0" err="1">
                <a:solidFill>
                  <a:srgbClr val="000000"/>
                </a:solidFill>
              </a:rPr>
              <a:t>enthalten</a:t>
            </a:r>
            <a:r>
              <a:rPr lang="en-US" sz="1100" dirty="0">
                <a:solidFill>
                  <a:srgbClr val="000000"/>
                </a:solidFill>
              </a:rPr>
              <a:t>. </a:t>
            </a:r>
            <a:r>
              <a:rPr lang="en-US" sz="1100" dirty="0" err="1">
                <a:solidFill>
                  <a:srgbClr val="000000"/>
                </a:solidFill>
              </a:rPr>
              <a:t>Produkte</a:t>
            </a:r>
            <a:r>
              <a:rPr lang="en-US" sz="1100" dirty="0">
                <a:solidFill>
                  <a:srgbClr val="000000"/>
                </a:solidFill>
              </a:rPr>
              <a:t> </a:t>
            </a:r>
            <a:r>
              <a:rPr lang="en-US" sz="1100" dirty="0" err="1">
                <a:solidFill>
                  <a:srgbClr val="000000"/>
                </a:solidFill>
              </a:rPr>
              <a:t>können</a:t>
            </a:r>
            <a:r>
              <a:rPr lang="en-US" sz="1100" dirty="0">
                <a:solidFill>
                  <a:srgbClr val="000000"/>
                </a:solidFill>
              </a:rPr>
              <a:t> </a:t>
            </a:r>
            <a:r>
              <a:rPr lang="en-US" sz="1100" dirty="0" err="1">
                <a:solidFill>
                  <a:srgbClr val="000000"/>
                </a:solidFill>
              </a:rPr>
              <a:t>länderspezifische</a:t>
            </a:r>
            <a:r>
              <a:rPr lang="en-US" sz="1100" dirty="0">
                <a:solidFill>
                  <a:srgbClr val="000000"/>
                </a:solidFill>
              </a:rPr>
              <a:t> </a:t>
            </a:r>
            <a:r>
              <a:rPr lang="en-US" sz="1100" dirty="0" err="1">
                <a:solidFill>
                  <a:srgbClr val="000000"/>
                </a:solidFill>
              </a:rPr>
              <a:t>Unterschiede</a:t>
            </a:r>
            <a:r>
              <a:rPr lang="en-US" sz="1100" dirty="0">
                <a:solidFill>
                  <a:srgbClr val="000000"/>
                </a:solidFill>
              </a:rPr>
              <a:t> </a:t>
            </a:r>
            <a:r>
              <a:rPr lang="en-US" sz="1100" dirty="0" err="1">
                <a:solidFill>
                  <a:srgbClr val="000000"/>
                </a:solidFill>
              </a:rPr>
              <a:t>aufweisen</a:t>
            </a:r>
            <a:r>
              <a:rPr lang="en-US" sz="1100" dirty="0">
                <a:solidFill>
                  <a:srgbClr val="000000"/>
                </a:solidFill>
              </a:rPr>
              <a:t>.</a:t>
            </a:r>
          </a:p>
          <a:p>
            <a:pPr>
              <a:spcBef>
                <a:spcPts val="1200"/>
              </a:spcBef>
            </a:pPr>
            <a:r>
              <a:rPr lang="en-US" sz="1100" dirty="0">
                <a:solidFill>
                  <a:srgbClr val="000000"/>
                </a:solidFill>
              </a:rPr>
              <a:t>Die </a:t>
            </a:r>
            <a:r>
              <a:rPr lang="en-US" sz="1100" dirty="0" err="1">
                <a:solidFill>
                  <a:srgbClr val="000000"/>
                </a:solidFill>
              </a:rPr>
              <a:t>vorliegenden</a:t>
            </a:r>
            <a:r>
              <a:rPr lang="en-US" sz="1100" dirty="0">
                <a:solidFill>
                  <a:srgbClr val="000000"/>
                </a:solidFill>
              </a:rPr>
              <a:t> </a:t>
            </a:r>
            <a:r>
              <a:rPr lang="en-US" sz="1100" dirty="0" err="1">
                <a:solidFill>
                  <a:srgbClr val="000000"/>
                </a:solidFill>
              </a:rPr>
              <a:t>Unterlagen</a:t>
            </a:r>
            <a:r>
              <a:rPr lang="en-US" sz="1100" dirty="0">
                <a:solidFill>
                  <a:srgbClr val="000000"/>
                </a:solidFill>
              </a:rPr>
              <a:t> </a:t>
            </a:r>
            <a:r>
              <a:rPr lang="en-US" sz="1100" dirty="0" err="1">
                <a:solidFill>
                  <a:srgbClr val="000000"/>
                </a:solidFill>
              </a:rPr>
              <a:t>werden</a:t>
            </a:r>
            <a:r>
              <a:rPr lang="en-US" sz="1100" dirty="0">
                <a:solidFill>
                  <a:srgbClr val="000000"/>
                </a:solidFill>
              </a:rPr>
              <a:t> von der SAP SE </a:t>
            </a:r>
            <a:r>
              <a:rPr lang="en-US" sz="1100" dirty="0" err="1">
                <a:solidFill>
                  <a:srgbClr val="000000"/>
                </a:solidFill>
              </a:rPr>
              <a:t>oder</a:t>
            </a:r>
            <a:r>
              <a:rPr lang="en-US" sz="1100" dirty="0">
                <a:solidFill>
                  <a:srgbClr val="000000"/>
                </a:solidFill>
              </a:rPr>
              <a:t> </a:t>
            </a:r>
            <a:r>
              <a:rPr lang="en-US" sz="1100" dirty="0" err="1">
                <a:solidFill>
                  <a:srgbClr val="000000"/>
                </a:solidFill>
              </a:rPr>
              <a:t>einem</a:t>
            </a:r>
            <a:r>
              <a:rPr lang="en-US" sz="1100" dirty="0">
                <a:solidFill>
                  <a:srgbClr val="000000"/>
                </a:solidFill>
              </a:rPr>
              <a:t> SAP-</a:t>
            </a:r>
            <a:r>
              <a:rPr lang="en-US" sz="1100" dirty="0" err="1">
                <a:solidFill>
                  <a:srgbClr val="000000"/>
                </a:solidFill>
              </a:rPr>
              <a:t>Konzernunternehmen</a:t>
            </a:r>
            <a:r>
              <a:rPr lang="en-US" sz="1100" dirty="0">
                <a:solidFill>
                  <a:srgbClr val="000000"/>
                </a:solidFill>
              </a:rPr>
              <a:t> </a:t>
            </a:r>
            <a:r>
              <a:rPr lang="en-US" sz="1100" dirty="0" err="1">
                <a:solidFill>
                  <a:srgbClr val="000000"/>
                </a:solidFill>
              </a:rPr>
              <a:t>bereitgestellt</a:t>
            </a:r>
            <a:r>
              <a:rPr lang="en-US" sz="1100" dirty="0">
                <a:solidFill>
                  <a:srgbClr val="000000"/>
                </a:solidFill>
              </a:rPr>
              <a:t> und </a:t>
            </a:r>
            <a:r>
              <a:rPr lang="en-US" sz="1100" dirty="0" err="1">
                <a:solidFill>
                  <a:srgbClr val="000000"/>
                </a:solidFill>
              </a:rPr>
              <a:t>dienen</a:t>
            </a:r>
            <a:r>
              <a:rPr lang="en-US" sz="1100" dirty="0">
                <a:solidFill>
                  <a:srgbClr val="000000"/>
                </a:solidFill>
              </a:rPr>
              <a:t> </a:t>
            </a:r>
            <a:r>
              <a:rPr lang="en-US" sz="1100" dirty="0" err="1">
                <a:solidFill>
                  <a:srgbClr val="000000"/>
                </a:solidFill>
              </a:rPr>
              <a:t>ausschließlich</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Informationszwecken</a:t>
            </a:r>
            <a:r>
              <a:rPr lang="en-US" sz="1100" dirty="0">
                <a:solidFill>
                  <a:srgbClr val="000000"/>
                </a:solidFill>
              </a:rPr>
              <a:t>. </a:t>
            </a:r>
            <a:br>
              <a:rPr lang="en-US" sz="1100" dirty="0">
                <a:solidFill>
                  <a:srgbClr val="000000"/>
                </a:solidFill>
              </a:rPr>
            </a:br>
            <a:r>
              <a:rPr lang="en-US" sz="1100" dirty="0">
                <a:solidFill>
                  <a:srgbClr val="000000"/>
                </a:solidFill>
              </a:rPr>
              <a:t>Die SAP SE </a:t>
            </a:r>
            <a:r>
              <a:rPr lang="en-US" sz="1100" dirty="0" err="1">
                <a:solidFill>
                  <a:srgbClr val="000000"/>
                </a:solidFill>
              </a:rPr>
              <a:t>oder</a:t>
            </a:r>
            <a:r>
              <a:rPr lang="en-US" sz="1100" dirty="0">
                <a:solidFill>
                  <a:srgbClr val="000000"/>
                </a:solidFill>
              </a:rPr>
              <a:t> </a:t>
            </a:r>
            <a:r>
              <a:rPr lang="en-US" sz="1100" dirty="0" err="1">
                <a:solidFill>
                  <a:srgbClr val="000000"/>
                </a:solidFill>
              </a:rPr>
              <a:t>ihre</a:t>
            </a:r>
            <a:r>
              <a:rPr lang="en-US" sz="1100" dirty="0">
                <a:solidFill>
                  <a:srgbClr val="000000"/>
                </a:solidFill>
              </a:rPr>
              <a:t> </a:t>
            </a:r>
            <a:r>
              <a:rPr lang="en-US" sz="1100" dirty="0" err="1">
                <a:solidFill>
                  <a:srgbClr val="000000"/>
                </a:solidFill>
              </a:rPr>
              <a:t>Konzernunternehmen</a:t>
            </a:r>
            <a:r>
              <a:rPr lang="en-US" sz="1100" dirty="0">
                <a:solidFill>
                  <a:srgbClr val="000000"/>
                </a:solidFill>
              </a:rPr>
              <a:t> </a:t>
            </a:r>
            <a:r>
              <a:rPr lang="en-US" sz="1100" dirty="0" err="1">
                <a:solidFill>
                  <a:srgbClr val="000000"/>
                </a:solidFill>
              </a:rPr>
              <a:t>übernehmen</a:t>
            </a:r>
            <a:r>
              <a:rPr lang="en-US" sz="1100" dirty="0">
                <a:solidFill>
                  <a:srgbClr val="000000"/>
                </a:solidFill>
              </a:rPr>
              <a:t> </a:t>
            </a:r>
            <a:r>
              <a:rPr lang="en-US" sz="1100" dirty="0" err="1">
                <a:solidFill>
                  <a:srgbClr val="000000"/>
                </a:solidFill>
              </a:rPr>
              <a:t>keinerlei</a:t>
            </a:r>
            <a:r>
              <a:rPr lang="en-US" sz="1100" dirty="0">
                <a:solidFill>
                  <a:srgbClr val="000000"/>
                </a:solidFill>
              </a:rPr>
              <a:t> </a:t>
            </a:r>
            <a:r>
              <a:rPr lang="en-US" sz="1100" dirty="0" err="1">
                <a:solidFill>
                  <a:srgbClr val="000000"/>
                </a:solidFill>
              </a:rPr>
              <a:t>Haftung</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Gewährleistung</a:t>
            </a:r>
            <a:r>
              <a:rPr lang="en-US" sz="1100" dirty="0">
                <a:solidFill>
                  <a:srgbClr val="000000"/>
                </a:solidFill>
              </a:rPr>
              <a:t> </a:t>
            </a:r>
            <a:r>
              <a:rPr lang="en-US" sz="1100" dirty="0" err="1">
                <a:solidFill>
                  <a:srgbClr val="000000"/>
                </a:solidFill>
              </a:rPr>
              <a:t>für</a:t>
            </a:r>
            <a:r>
              <a:rPr lang="en-US" sz="1100" dirty="0">
                <a:solidFill>
                  <a:srgbClr val="000000"/>
                </a:solidFill>
              </a:rPr>
              <a:t> </a:t>
            </a:r>
            <a:r>
              <a:rPr lang="en-US" sz="1100" dirty="0" err="1">
                <a:solidFill>
                  <a:srgbClr val="000000"/>
                </a:solidFill>
              </a:rPr>
              <a:t>Fehler</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Unvollständigkeiten</a:t>
            </a:r>
            <a:r>
              <a:rPr lang="en-US" sz="1100" dirty="0">
                <a:solidFill>
                  <a:srgbClr val="000000"/>
                </a:solidFill>
              </a:rPr>
              <a:t> in </a:t>
            </a:r>
            <a:r>
              <a:rPr lang="en-US" sz="1100" dirty="0" err="1">
                <a:solidFill>
                  <a:srgbClr val="000000"/>
                </a:solidFill>
              </a:rPr>
              <a:t>dieser</a:t>
            </a:r>
            <a:r>
              <a:rPr lang="en-US" sz="1100" dirty="0">
                <a:solidFill>
                  <a:srgbClr val="000000"/>
                </a:solidFill>
              </a:rPr>
              <a:t> </a:t>
            </a:r>
            <a:r>
              <a:rPr lang="en-US" sz="1100" dirty="0" err="1">
                <a:solidFill>
                  <a:srgbClr val="000000"/>
                </a:solidFill>
              </a:rPr>
              <a:t>Publikation</a:t>
            </a:r>
            <a:r>
              <a:rPr lang="en-US" sz="1100" dirty="0">
                <a:solidFill>
                  <a:srgbClr val="000000"/>
                </a:solidFill>
              </a:rPr>
              <a:t>. </a:t>
            </a:r>
            <a:br>
              <a:rPr lang="en-US" sz="1100" dirty="0">
                <a:solidFill>
                  <a:srgbClr val="000000"/>
                </a:solidFill>
              </a:rPr>
            </a:br>
            <a:r>
              <a:rPr lang="en-US" sz="1100" dirty="0">
                <a:solidFill>
                  <a:srgbClr val="000000"/>
                </a:solidFill>
              </a:rPr>
              <a:t>Die SAP SE </a:t>
            </a:r>
            <a:r>
              <a:rPr lang="en-US" sz="1100" dirty="0" err="1">
                <a:solidFill>
                  <a:srgbClr val="000000"/>
                </a:solidFill>
              </a:rPr>
              <a:t>oder</a:t>
            </a:r>
            <a:r>
              <a:rPr lang="en-US" sz="1100" dirty="0">
                <a:solidFill>
                  <a:srgbClr val="000000"/>
                </a:solidFill>
              </a:rPr>
              <a:t> </a:t>
            </a:r>
            <a:r>
              <a:rPr lang="en-US" sz="1100" dirty="0" err="1">
                <a:solidFill>
                  <a:srgbClr val="000000"/>
                </a:solidFill>
              </a:rPr>
              <a:t>ein</a:t>
            </a:r>
            <a:r>
              <a:rPr lang="en-US" sz="1100" dirty="0">
                <a:solidFill>
                  <a:srgbClr val="000000"/>
                </a:solidFill>
              </a:rPr>
              <a:t> SAP-</a:t>
            </a:r>
            <a:r>
              <a:rPr lang="en-US" sz="1100" dirty="0" err="1">
                <a:solidFill>
                  <a:srgbClr val="000000"/>
                </a:solidFill>
              </a:rPr>
              <a:t>Konzernunternehmen</a:t>
            </a:r>
            <a:r>
              <a:rPr lang="en-US" sz="1100" dirty="0">
                <a:solidFill>
                  <a:srgbClr val="000000"/>
                </a:solidFill>
              </a:rPr>
              <a:t> </a:t>
            </a:r>
            <a:r>
              <a:rPr lang="en-US" sz="1100" dirty="0" err="1">
                <a:solidFill>
                  <a:srgbClr val="000000"/>
                </a:solidFill>
              </a:rPr>
              <a:t>steht</a:t>
            </a:r>
            <a:r>
              <a:rPr lang="en-US" sz="1100" dirty="0">
                <a:solidFill>
                  <a:srgbClr val="000000"/>
                </a:solidFill>
              </a:rPr>
              <a:t> </a:t>
            </a:r>
            <a:r>
              <a:rPr lang="en-US" sz="1100" dirty="0" err="1">
                <a:solidFill>
                  <a:srgbClr val="000000"/>
                </a:solidFill>
              </a:rPr>
              <a:t>lediglich</a:t>
            </a:r>
            <a:r>
              <a:rPr lang="en-US" sz="1100" dirty="0">
                <a:solidFill>
                  <a:srgbClr val="000000"/>
                </a:solidFill>
              </a:rPr>
              <a:t> </a:t>
            </a:r>
            <a:r>
              <a:rPr lang="en-US" sz="1100" dirty="0" err="1">
                <a:solidFill>
                  <a:srgbClr val="000000"/>
                </a:solidFill>
              </a:rPr>
              <a:t>für</a:t>
            </a:r>
            <a:r>
              <a:rPr lang="en-US" sz="1100" dirty="0">
                <a:solidFill>
                  <a:srgbClr val="000000"/>
                </a:solidFill>
              </a:rPr>
              <a:t> </a:t>
            </a:r>
            <a:r>
              <a:rPr lang="en-US" sz="1100" dirty="0" err="1">
                <a:solidFill>
                  <a:srgbClr val="000000"/>
                </a:solidFill>
              </a:rPr>
              <a:t>Produkte</a:t>
            </a:r>
            <a:r>
              <a:rPr lang="en-US" sz="1100" dirty="0">
                <a:solidFill>
                  <a:srgbClr val="000000"/>
                </a:solidFill>
              </a:rPr>
              <a:t> und </a:t>
            </a:r>
            <a:r>
              <a:rPr lang="en-US" sz="1100" dirty="0" err="1">
                <a:solidFill>
                  <a:srgbClr val="000000"/>
                </a:solidFill>
              </a:rPr>
              <a:t>Dienstleistungen</a:t>
            </a:r>
            <a:r>
              <a:rPr lang="en-US" sz="1100" dirty="0">
                <a:solidFill>
                  <a:srgbClr val="000000"/>
                </a:solidFill>
              </a:rPr>
              <a:t> </a:t>
            </a:r>
            <a:r>
              <a:rPr lang="en-US" sz="1100" dirty="0" err="1">
                <a:solidFill>
                  <a:srgbClr val="000000"/>
                </a:solidFill>
              </a:rPr>
              <a:t>nach</a:t>
            </a:r>
            <a:r>
              <a:rPr lang="en-US" sz="1100" dirty="0">
                <a:solidFill>
                  <a:srgbClr val="000000"/>
                </a:solidFill>
              </a:rPr>
              <a:t> der </a:t>
            </a:r>
            <a:r>
              <a:rPr lang="en-US" sz="1100" dirty="0" err="1">
                <a:solidFill>
                  <a:srgbClr val="000000"/>
                </a:solidFill>
              </a:rPr>
              <a:t>Maßgabe</a:t>
            </a:r>
            <a:r>
              <a:rPr lang="en-US" sz="1100" dirty="0">
                <a:solidFill>
                  <a:srgbClr val="000000"/>
                </a:solidFill>
              </a:rPr>
              <a:t> </a:t>
            </a:r>
            <a:r>
              <a:rPr lang="en-US" sz="1100" dirty="0" err="1">
                <a:solidFill>
                  <a:srgbClr val="000000"/>
                </a:solidFill>
              </a:rPr>
              <a:t>ein</a:t>
            </a:r>
            <a:r>
              <a:rPr lang="en-US" sz="1100" dirty="0">
                <a:solidFill>
                  <a:srgbClr val="000000"/>
                </a:solidFill>
              </a:rPr>
              <a:t>, die in der </a:t>
            </a:r>
            <a:r>
              <a:rPr lang="en-US" sz="1100" dirty="0" err="1">
                <a:solidFill>
                  <a:srgbClr val="000000"/>
                </a:solidFill>
              </a:rPr>
              <a:t>Vereinbarung</a:t>
            </a:r>
            <a:r>
              <a:rPr lang="en-US" sz="1100" dirty="0">
                <a:solidFill>
                  <a:srgbClr val="000000"/>
                </a:solidFill>
              </a:rPr>
              <a:t> </a:t>
            </a:r>
            <a:r>
              <a:rPr lang="en-US" sz="1100" dirty="0" err="1">
                <a:solidFill>
                  <a:srgbClr val="000000"/>
                </a:solidFill>
              </a:rPr>
              <a:t>über</a:t>
            </a:r>
            <a:r>
              <a:rPr lang="en-US" sz="1100" dirty="0">
                <a:solidFill>
                  <a:srgbClr val="000000"/>
                </a:solidFill>
              </a:rPr>
              <a:t> die </a:t>
            </a:r>
            <a:r>
              <a:rPr lang="en-US" sz="1100" dirty="0" err="1">
                <a:solidFill>
                  <a:srgbClr val="000000"/>
                </a:solidFill>
              </a:rPr>
              <a:t>jeweiligen</a:t>
            </a:r>
            <a:r>
              <a:rPr lang="en-US" sz="1100" dirty="0">
                <a:solidFill>
                  <a:srgbClr val="000000"/>
                </a:solidFill>
              </a:rPr>
              <a:t> </a:t>
            </a:r>
            <a:r>
              <a:rPr lang="en-US" sz="1100" dirty="0" err="1">
                <a:solidFill>
                  <a:srgbClr val="000000"/>
                </a:solidFill>
              </a:rPr>
              <a:t>Produkte</a:t>
            </a:r>
            <a:r>
              <a:rPr lang="en-US" sz="1100" dirty="0">
                <a:solidFill>
                  <a:srgbClr val="000000"/>
                </a:solidFill>
              </a:rPr>
              <a:t> und </a:t>
            </a:r>
            <a:r>
              <a:rPr lang="en-US" sz="1100" dirty="0" err="1">
                <a:solidFill>
                  <a:srgbClr val="000000"/>
                </a:solidFill>
              </a:rPr>
              <a:t>Dienstleistungen</a:t>
            </a:r>
            <a:r>
              <a:rPr lang="en-US" sz="1100" dirty="0">
                <a:solidFill>
                  <a:srgbClr val="000000"/>
                </a:solidFill>
              </a:rPr>
              <a:t> </a:t>
            </a:r>
            <a:r>
              <a:rPr lang="en-US" sz="1100" dirty="0" err="1">
                <a:solidFill>
                  <a:srgbClr val="000000"/>
                </a:solidFill>
              </a:rPr>
              <a:t>ausdrücklich</a:t>
            </a:r>
            <a:r>
              <a:rPr lang="en-US" sz="1100" dirty="0">
                <a:solidFill>
                  <a:srgbClr val="000000"/>
                </a:solidFill>
              </a:rPr>
              <a:t> </a:t>
            </a:r>
            <a:r>
              <a:rPr lang="en-US" sz="1100" dirty="0" err="1">
                <a:solidFill>
                  <a:srgbClr val="000000"/>
                </a:solidFill>
              </a:rPr>
              <a:t>geregelt</a:t>
            </a:r>
            <a:r>
              <a:rPr lang="en-US" sz="1100" dirty="0">
                <a:solidFill>
                  <a:srgbClr val="000000"/>
                </a:solidFill>
              </a:rPr>
              <a:t> </a:t>
            </a:r>
            <a:r>
              <a:rPr lang="en-US" sz="1100" dirty="0" err="1">
                <a:solidFill>
                  <a:srgbClr val="000000"/>
                </a:solidFill>
              </a:rPr>
              <a:t>ist</a:t>
            </a:r>
            <a:r>
              <a:rPr lang="en-US" sz="1100" dirty="0">
                <a:solidFill>
                  <a:srgbClr val="000000"/>
                </a:solidFill>
              </a:rPr>
              <a:t>. </a:t>
            </a:r>
            <a:r>
              <a:rPr lang="en-US" sz="1100" dirty="0" err="1">
                <a:solidFill>
                  <a:srgbClr val="000000"/>
                </a:solidFill>
              </a:rPr>
              <a:t>Keine</a:t>
            </a:r>
            <a:r>
              <a:rPr lang="en-US" sz="1100" dirty="0">
                <a:solidFill>
                  <a:srgbClr val="000000"/>
                </a:solidFill>
              </a:rPr>
              <a:t> der </a:t>
            </a:r>
            <a:r>
              <a:rPr lang="en-US" sz="1100" dirty="0" err="1">
                <a:solidFill>
                  <a:srgbClr val="000000"/>
                </a:solidFill>
              </a:rPr>
              <a:t>hierin</a:t>
            </a:r>
            <a:r>
              <a:rPr lang="en-US" sz="1100" dirty="0">
                <a:solidFill>
                  <a:srgbClr val="000000"/>
                </a:solidFill>
              </a:rPr>
              <a:t> </a:t>
            </a:r>
            <a:r>
              <a:rPr lang="en-US" sz="1100" dirty="0" err="1">
                <a:solidFill>
                  <a:srgbClr val="000000"/>
                </a:solidFill>
              </a:rPr>
              <a:t>enthaltenen</a:t>
            </a:r>
            <a:r>
              <a:rPr lang="en-US" sz="1100" dirty="0">
                <a:solidFill>
                  <a:srgbClr val="000000"/>
                </a:solidFill>
              </a:rPr>
              <a:t> </a:t>
            </a:r>
            <a:r>
              <a:rPr lang="en-US" sz="1100" dirty="0" err="1">
                <a:solidFill>
                  <a:srgbClr val="000000"/>
                </a:solidFill>
              </a:rPr>
              <a:t>Informationen</a:t>
            </a:r>
            <a:r>
              <a:rPr lang="en-US" sz="1100" dirty="0">
                <a:solidFill>
                  <a:srgbClr val="000000"/>
                </a:solidFill>
              </a:rPr>
              <a:t> </a:t>
            </a:r>
            <a:r>
              <a:rPr lang="en-US" sz="1100" dirty="0" err="1">
                <a:solidFill>
                  <a:srgbClr val="000000"/>
                </a:solidFill>
              </a:rPr>
              <a:t>ist</a:t>
            </a:r>
            <a:r>
              <a:rPr lang="en-US" sz="1100" dirty="0">
                <a:solidFill>
                  <a:srgbClr val="000000"/>
                </a:solidFill>
              </a:rPr>
              <a:t> </a:t>
            </a:r>
            <a:r>
              <a:rPr lang="en-US" sz="1100" dirty="0" err="1">
                <a:solidFill>
                  <a:srgbClr val="000000"/>
                </a:solidFill>
              </a:rPr>
              <a:t>als</a:t>
            </a:r>
            <a:r>
              <a:rPr lang="en-US" sz="1100" dirty="0">
                <a:solidFill>
                  <a:srgbClr val="000000"/>
                </a:solidFill>
              </a:rPr>
              <a:t> </a:t>
            </a:r>
            <a:r>
              <a:rPr lang="en-US" sz="1100" dirty="0" err="1">
                <a:solidFill>
                  <a:srgbClr val="000000"/>
                </a:solidFill>
              </a:rPr>
              <a:t>zusätzliche</a:t>
            </a:r>
            <a:r>
              <a:rPr lang="en-US" sz="1100" dirty="0">
                <a:solidFill>
                  <a:srgbClr val="000000"/>
                </a:solidFill>
              </a:rPr>
              <a:t> </a:t>
            </a:r>
            <a:r>
              <a:rPr lang="en-US" sz="1100" dirty="0" err="1">
                <a:solidFill>
                  <a:srgbClr val="000000"/>
                </a:solidFill>
              </a:rPr>
              <a:t>Garantie</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interpretieren</a:t>
            </a:r>
            <a:r>
              <a:rPr lang="en-US" sz="1100" dirty="0">
                <a:solidFill>
                  <a:srgbClr val="000000"/>
                </a:solidFill>
              </a:rPr>
              <a:t>. </a:t>
            </a:r>
          </a:p>
          <a:p>
            <a:pPr>
              <a:spcBef>
                <a:spcPts val="1200"/>
              </a:spcBef>
            </a:pPr>
            <a:r>
              <a:rPr lang="en-US" sz="1100" dirty="0" err="1">
                <a:solidFill>
                  <a:srgbClr val="000000"/>
                </a:solidFill>
              </a:rPr>
              <a:t>Insbesondere</a:t>
            </a:r>
            <a:r>
              <a:rPr lang="en-US" sz="1100" dirty="0">
                <a:solidFill>
                  <a:srgbClr val="000000"/>
                </a:solidFill>
              </a:rPr>
              <a:t> </a:t>
            </a:r>
            <a:r>
              <a:rPr lang="en-US" sz="1100" dirty="0" err="1">
                <a:solidFill>
                  <a:srgbClr val="000000"/>
                </a:solidFill>
              </a:rPr>
              <a:t>sind</a:t>
            </a:r>
            <a:r>
              <a:rPr lang="en-US" sz="1100" dirty="0">
                <a:solidFill>
                  <a:srgbClr val="000000"/>
                </a:solidFill>
              </a:rPr>
              <a:t> die SAP SE </a:t>
            </a:r>
            <a:r>
              <a:rPr lang="en-US" sz="1100" dirty="0" err="1">
                <a:solidFill>
                  <a:srgbClr val="000000"/>
                </a:solidFill>
              </a:rPr>
              <a:t>oder</a:t>
            </a:r>
            <a:r>
              <a:rPr lang="en-US" sz="1100" dirty="0">
                <a:solidFill>
                  <a:srgbClr val="000000"/>
                </a:solidFill>
              </a:rPr>
              <a:t> </a:t>
            </a:r>
            <a:r>
              <a:rPr lang="en-US" sz="1100" dirty="0" err="1">
                <a:solidFill>
                  <a:srgbClr val="000000"/>
                </a:solidFill>
              </a:rPr>
              <a:t>ihre</a:t>
            </a:r>
            <a:r>
              <a:rPr lang="en-US" sz="1100" dirty="0">
                <a:solidFill>
                  <a:srgbClr val="000000"/>
                </a:solidFill>
              </a:rPr>
              <a:t> </a:t>
            </a:r>
            <a:r>
              <a:rPr lang="en-US" sz="1100" dirty="0" err="1">
                <a:solidFill>
                  <a:srgbClr val="000000"/>
                </a:solidFill>
              </a:rPr>
              <a:t>Konzernunternehmen</a:t>
            </a:r>
            <a:r>
              <a:rPr lang="en-US" sz="1100" dirty="0">
                <a:solidFill>
                  <a:srgbClr val="000000"/>
                </a:solidFill>
              </a:rPr>
              <a:t> in </a:t>
            </a:r>
            <a:r>
              <a:rPr lang="en-US" sz="1100" dirty="0" err="1">
                <a:solidFill>
                  <a:srgbClr val="000000"/>
                </a:solidFill>
              </a:rPr>
              <a:t>keiner</a:t>
            </a:r>
            <a:r>
              <a:rPr lang="en-US" sz="1100" dirty="0">
                <a:solidFill>
                  <a:srgbClr val="000000"/>
                </a:solidFill>
              </a:rPr>
              <a:t> Weise </a:t>
            </a:r>
            <a:r>
              <a:rPr lang="en-US" sz="1100" dirty="0" err="1">
                <a:solidFill>
                  <a:srgbClr val="000000"/>
                </a:solidFill>
              </a:rPr>
              <a:t>verpflichtet</a:t>
            </a:r>
            <a:r>
              <a:rPr lang="en-US" sz="1100" dirty="0">
                <a:solidFill>
                  <a:srgbClr val="000000"/>
                </a:solidFill>
              </a:rPr>
              <a:t>, in </a:t>
            </a:r>
            <a:r>
              <a:rPr lang="en-US" sz="1100" dirty="0" err="1">
                <a:solidFill>
                  <a:srgbClr val="000000"/>
                </a:solidFill>
              </a:rPr>
              <a:t>dieser</a:t>
            </a:r>
            <a:r>
              <a:rPr lang="en-US" sz="1100" dirty="0">
                <a:solidFill>
                  <a:srgbClr val="000000"/>
                </a:solidFill>
              </a:rPr>
              <a:t> </a:t>
            </a:r>
            <a:r>
              <a:rPr lang="en-US" sz="1100" dirty="0" err="1">
                <a:solidFill>
                  <a:srgbClr val="000000"/>
                </a:solidFill>
              </a:rPr>
              <a:t>Publikation</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einer</a:t>
            </a:r>
            <a:r>
              <a:rPr lang="en-US" sz="1100" dirty="0">
                <a:solidFill>
                  <a:srgbClr val="000000"/>
                </a:solidFill>
              </a:rPr>
              <a:t> </a:t>
            </a:r>
            <a:r>
              <a:rPr lang="en-US" sz="1100" dirty="0" err="1">
                <a:solidFill>
                  <a:srgbClr val="000000"/>
                </a:solidFill>
              </a:rPr>
              <a:t>zugehörigen</a:t>
            </a:r>
            <a:r>
              <a:rPr lang="en-US" sz="1100" dirty="0">
                <a:solidFill>
                  <a:srgbClr val="000000"/>
                </a:solidFill>
              </a:rPr>
              <a:t> </a:t>
            </a:r>
            <a:r>
              <a:rPr lang="en-US" sz="1100" dirty="0" err="1">
                <a:solidFill>
                  <a:srgbClr val="000000"/>
                </a:solidFill>
              </a:rPr>
              <a:t>Präsentation</a:t>
            </a:r>
            <a:r>
              <a:rPr lang="en-US" sz="1100" dirty="0">
                <a:solidFill>
                  <a:srgbClr val="000000"/>
                </a:solidFill>
              </a:rPr>
              <a:t> </a:t>
            </a:r>
            <a:r>
              <a:rPr lang="en-US" sz="1100" dirty="0" err="1">
                <a:solidFill>
                  <a:srgbClr val="000000"/>
                </a:solidFill>
              </a:rPr>
              <a:t>dargestellte</a:t>
            </a:r>
            <a:r>
              <a:rPr lang="en-US" sz="1100" dirty="0">
                <a:solidFill>
                  <a:srgbClr val="000000"/>
                </a:solidFill>
              </a:rPr>
              <a:t> </a:t>
            </a:r>
            <a:r>
              <a:rPr lang="en-US" sz="1100" dirty="0" err="1">
                <a:solidFill>
                  <a:srgbClr val="000000"/>
                </a:solidFill>
              </a:rPr>
              <a:t>Geschäftsabläufe</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verfolgen</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hierin</a:t>
            </a:r>
            <a:r>
              <a:rPr lang="en-US" sz="1100" dirty="0">
                <a:solidFill>
                  <a:srgbClr val="000000"/>
                </a:solidFill>
              </a:rPr>
              <a:t> </a:t>
            </a:r>
            <a:r>
              <a:rPr lang="en-US" sz="1100" dirty="0" err="1">
                <a:solidFill>
                  <a:srgbClr val="000000"/>
                </a:solidFill>
              </a:rPr>
              <a:t>wiedergegebene</a:t>
            </a:r>
            <a:r>
              <a:rPr lang="en-US" sz="1100" dirty="0">
                <a:solidFill>
                  <a:srgbClr val="000000"/>
                </a:solidFill>
              </a:rPr>
              <a:t> </a:t>
            </a:r>
            <a:r>
              <a:rPr lang="en-US" sz="1100" dirty="0" err="1">
                <a:solidFill>
                  <a:srgbClr val="000000"/>
                </a:solidFill>
              </a:rPr>
              <a:t>Funktionen</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entwickeln</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veröffentlichen</a:t>
            </a:r>
            <a:r>
              <a:rPr lang="en-US" sz="1100" dirty="0">
                <a:solidFill>
                  <a:srgbClr val="000000"/>
                </a:solidFill>
              </a:rPr>
              <a:t>. </a:t>
            </a:r>
            <a:r>
              <a:rPr lang="en-US" sz="1100" dirty="0" err="1">
                <a:solidFill>
                  <a:srgbClr val="000000"/>
                </a:solidFill>
              </a:rPr>
              <a:t>Diese</a:t>
            </a:r>
            <a:r>
              <a:rPr lang="en-US" sz="1100" dirty="0">
                <a:solidFill>
                  <a:srgbClr val="000000"/>
                </a:solidFill>
              </a:rPr>
              <a:t> </a:t>
            </a:r>
            <a:r>
              <a:rPr lang="en-US" sz="1100" dirty="0" err="1">
                <a:solidFill>
                  <a:srgbClr val="000000"/>
                </a:solidFill>
              </a:rPr>
              <a:t>Publikation</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eine</a:t>
            </a:r>
            <a:r>
              <a:rPr lang="en-US" sz="1100" dirty="0">
                <a:solidFill>
                  <a:srgbClr val="000000"/>
                </a:solidFill>
              </a:rPr>
              <a:t> </a:t>
            </a:r>
            <a:r>
              <a:rPr lang="en-US" sz="1100" dirty="0" err="1">
                <a:solidFill>
                  <a:srgbClr val="000000"/>
                </a:solidFill>
              </a:rPr>
              <a:t>zugehörige</a:t>
            </a:r>
            <a:r>
              <a:rPr lang="en-US" sz="1100" dirty="0">
                <a:solidFill>
                  <a:srgbClr val="000000"/>
                </a:solidFill>
              </a:rPr>
              <a:t> </a:t>
            </a:r>
            <a:r>
              <a:rPr lang="en-US" sz="1100" dirty="0" err="1">
                <a:solidFill>
                  <a:srgbClr val="000000"/>
                </a:solidFill>
              </a:rPr>
              <a:t>Präsentation</a:t>
            </a:r>
            <a:r>
              <a:rPr lang="en-US" sz="1100" dirty="0">
                <a:solidFill>
                  <a:srgbClr val="000000"/>
                </a:solidFill>
              </a:rPr>
              <a:t>, die </a:t>
            </a:r>
            <a:r>
              <a:rPr lang="en-US" sz="1100" dirty="0" err="1">
                <a:solidFill>
                  <a:srgbClr val="000000"/>
                </a:solidFill>
              </a:rPr>
              <a:t>Strategie</a:t>
            </a:r>
            <a:r>
              <a:rPr lang="en-US" sz="1100" dirty="0">
                <a:solidFill>
                  <a:srgbClr val="000000"/>
                </a:solidFill>
              </a:rPr>
              <a:t> und </a:t>
            </a:r>
            <a:r>
              <a:rPr lang="en-US" sz="1100" dirty="0" err="1">
                <a:solidFill>
                  <a:srgbClr val="000000"/>
                </a:solidFill>
              </a:rPr>
              <a:t>etwaige</a:t>
            </a:r>
            <a:r>
              <a:rPr lang="en-US" sz="1100" dirty="0">
                <a:solidFill>
                  <a:srgbClr val="000000"/>
                </a:solidFill>
              </a:rPr>
              <a:t> </a:t>
            </a:r>
            <a:r>
              <a:rPr lang="en-US" sz="1100" dirty="0" err="1">
                <a:solidFill>
                  <a:srgbClr val="000000"/>
                </a:solidFill>
              </a:rPr>
              <a:t>künftige</a:t>
            </a:r>
            <a:r>
              <a:rPr lang="en-US" sz="1100" dirty="0">
                <a:solidFill>
                  <a:srgbClr val="000000"/>
                </a:solidFill>
              </a:rPr>
              <a:t> </a:t>
            </a:r>
            <a:r>
              <a:rPr lang="en-US" sz="1100" dirty="0" err="1">
                <a:solidFill>
                  <a:srgbClr val="000000"/>
                </a:solidFill>
              </a:rPr>
              <a:t>Entwicklungen</a:t>
            </a:r>
            <a:r>
              <a:rPr lang="en-US" sz="1100" dirty="0">
                <a:solidFill>
                  <a:srgbClr val="000000"/>
                </a:solidFill>
              </a:rPr>
              <a:t>, </a:t>
            </a:r>
            <a:r>
              <a:rPr lang="en-US" sz="1100" dirty="0" err="1">
                <a:solidFill>
                  <a:srgbClr val="000000"/>
                </a:solidFill>
              </a:rPr>
              <a:t>Produkte</a:t>
            </a:r>
            <a:r>
              <a:rPr lang="en-US" sz="1100" dirty="0">
                <a:solidFill>
                  <a:srgbClr val="000000"/>
                </a:solidFill>
              </a:rPr>
              <a:t> und/</a:t>
            </a:r>
            <a:r>
              <a:rPr lang="en-US" sz="1100" dirty="0" err="1">
                <a:solidFill>
                  <a:srgbClr val="000000"/>
                </a:solidFill>
              </a:rPr>
              <a:t>oder</a:t>
            </a:r>
            <a:r>
              <a:rPr lang="en-US" sz="1100" dirty="0">
                <a:solidFill>
                  <a:srgbClr val="000000"/>
                </a:solidFill>
              </a:rPr>
              <a:t> </a:t>
            </a:r>
            <a:r>
              <a:rPr lang="en-US" sz="1100" dirty="0" err="1">
                <a:solidFill>
                  <a:srgbClr val="000000"/>
                </a:solidFill>
              </a:rPr>
              <a:t>Plattformen</a:t>
            </a:r>
            <a:r>
              <a:rPr lang="en-US" sz="1100" dirty="0">
                <a:solidFill>
                  <a:srgbClr val="000000"/>
                </a:solidFill>
              </a:rPr>
              <a:t> der SAP SE </a:t>
            </a:r>
            <a:r>
              <a:rPr lang="en-US" sz="1100" dirty="0" err="1">
                <a:solidFill>
                  <a:srgbClr val="000000"/>
                </a:solidFill>
              </a:rPr>
              <a:t>oder</a:t>
            </a:r>
            <a:r>
              <a:rPr lang="en-US" sz="1100" dirty="0">
                <a:solidFill>
                  <a:srgbClr val="000000"/>
                </a:solidFill>
              </a:rPr>
              <a:t> </a:t>
            </a:r>
            <a:r>
              <a:rPr lang="en-US" sz="1100" dirty="0" err="1">
                <a:solidFill>
                  <a:srgbClr val="000000"/>
                </a:solidFill>
              </a:rPr>
              <a:t>ihrer</a:t>
            </a:r>
            <a:r>
              <a:rPr lang="en-US" sz="1100" dirty="0">
                <a:solidFill>
                  <a:srgbClr val="000000"/>
                </a:solidFill>
              </a:rPr>
              <a:t> </a:t>
            </a:r>
            <a:r>
              <a:rPr lang="en-US" sz="1100" dirty="0" err="1">
                <a:solidFill>
                  <a:srgbClr val="000000"/>
                </a:solidFill>
              </a:rPr>
              <a:t>Konzernunternehmen</a:t>
            </a:r>
            <a:r>
              <a:rPr lang="en-US" sz="1100" dirty="0">
                <a:solidFill>
                  <a:srgbClr val="000000"/>
                </a:solidFill>
              </a:rPr>
              <a:t> </a:t>
            </a:r>
            <a:r>
              <a:rPr lang="en-US" sz="1100" dirty="0" err="1">
                <a:solidFill>
                  <a:srgbClr val="000000"/>
                </a:solidFill>
              </a:rPr>
              <a:t>können</a:t>
            </a:r>
            <a:r>
              <a:rPr lang="en-US" sz="1100" dirty="0">
                <a:solidFill>
                  <a:srgbClr val="000000"/>
                </a:solidFill>
              </a:rPr>
              <a:t> von der SAP SE </a:t>
            </a:r>
            <a:r>
              <a:rPr lang="en-US" sz="1100" dirty="0" err="1">
                <a:solidFill>
                  <a:srgbClr val="000000"/>
                </a:solidFill>
              </a:rPr>
              <a:t>oder</a:t>
            </a:r>
            <a:r>
              <a:rPr lang="en-US" sz="1100" dirty="0">
                <a:solidFill>
                  <a:srgbClr val="000000"/>
                </a:solidFill>
              </a:rPr>
              <a:t> </a:t>
            </a:r>
            <a:r>
              <a:rPr lang="en-US" sz="1100" dirty="0" err="1">
                <a:solidFill>
                  <a:srgbClr val="000000"/>
                </a:solidFill>
              </a:rPr>
              <a:t>ihren</a:t>
            </a:r>
            <a:r>
              <a:rPr lang="en-US" sz="1100" dirty="0">
                <a:solidFill>
                  <a:srgbClr val="000000"/>
                </a:solidFill>
              </a:rPr>
              <a:t> </a:t>
            </a:r>
            <a:r>
              <a:rPr lang="en-US" sz="1100" dirty="0" err="1">
                <a:solidFill>
                  <a:srgbClr val="000000"/>
                </a:solidFill>
              </a:rPr>
              <a:t>Konzernunternehmen</a:t>
            </a:r>
            <a:r>
              <a:rPr lang="en-US" sz="1100" dirty="0">
                <a:solidFill>
                  <a:srgbClr val="000000"/>
                </a:solidFill>
              </a:rPr>
              <a:t> </a:t>
            </a:r>
            <a:r>
              <a:rPr lang="en-US" sz="1100" dirty="0" err="1">
                <a:solidFill>
                  <a:srgbClr val="000000"/>
                </a:solidFill>
              </a:rPr>
              <a:t>jederzeit</a:t>
            </a:r>
            <a:r>
              <a:rPr lang="en-US" sz="1100" dirty="0">
                <a:solidFill>
                  <a:srgbClr val="000000"/>
                </a:solidFill>
              </a:rPr>
              <a:t> und </a:t>
            </a:r>
            <a:r>
              <a:rPr lang="en-US" sz="1100" dirty="0" err="1">
                <a:solidFill>
                  <a:srgbClr val="000000"/>
                </a:solidFill>
              </a:rPr>
              <a:t>ohne</a:t>
            </a:r>
            <a:r>
              <a:rPr lang="en-US" sz="1100" dirty="0">
                <a:solidFill>
                  <a:srgbClr val="000000"/>
                </a:solidFill>
              </a:rPr>
              <a:t> </a:t>
            </a:r>
            <a:r>
              <a:rPr lang="en-US" sz="1100" dirty="0" err="1">
                <a:solidFill>
                  <a:srgbClr val="000000"/>
                </a:solidFill>
              </a:rPr>
              <a:t>Angabe</a:t>
            </a:r>
            <a:r>
              <a:rPr lang="en-US" sz="1100" dirty="0">
                <a:solidFill>
                  <a:srgbClr val="000000"/>
                </a:solidFill>
              </a:rPr>
              <a:t> von </a:t>
            </a:r>
            <a:r>
              <a:rPr lang="en-US" sz="1100" dirty="0" err="1">
                <a:solidFill>
                  <a:srgbClr val="000000"/>
                </a:solidFill>
              </a:rPr>
              <a:t>Gründen</a:t>
            </a:r>
            <a:r>
              <a:rPr lang="en-US" sz="1100" dirty="0">
                <a:solidFill>
                  <a:srgbClr val="000000"/>
                </a:solidFill>
              </a:rPr>
              <a:t> </a:t>
            </a:r>
            <a:r>
              <a:rPr lang="en-US" sz="1100" dirty="0" err="1">
                <a:solidFill>
                  <a:srgbClr val="000000"/>
                </a:solidFill>
              </a:rPr>
              <a:t>unangekündigt</a:t>
            </a:r>
            <a:r>
              <a:rPr lang="en-US" sz="1100" dirty="0">
                <a:solidFill>
                  <a:srgbClr val="000000"/>
                </a:solidFill>
              </a:rPr>
              <a:t> </a:t>
            </a:r>
            <a:r>
              <a:rPr lang="en-US" sz="1100" dirty="0" err="1">
                <a:solidFill>
                  <a:srgbClr val="000000"/>
                </a:solidFill>
              </a:rPr>
              <a:t>geändert</a:t>
            </a:r>
            <a:r>
              <a:rPr lang="en-US" sz="1100" dirty="0">
                <a:solidFill>
                  <a:srgbClr val="000000"/>
                </a:solidFill>
              </a:rPr>
              <a:t> </a:t>
            </a:r>
            <a:r>
              <a:rPr lang="en-US" sz="1100" dirty="0" err="1">
                <a:solidFill>
                  <a:srgbClr val="000000"/>
                </a:solidFill>
              </a:rPr>
              <a:t>werden</a:t>
            </a:r>
            <a:r>
              <a:rPr lang="en-US" sz="1100" dirty="0">
                <a:solidFill>
                  <a:srgbClr val="000000"/>
                </a:solidFill>
              </a:rPr>
              <a:t>. Die in </a:t>
            </a:r>
            <a:r>
              <a:rPr lang="en-US" sz="1100" dirty="0" err="1">
                <a:solidFill>
                  <a:srgbClr val="000000"/>
                </a:solidFill>
              </a:rPr>
              <a:t>dieser</a:t>
            </a:r>
            <a:r>
              <a:rPr lang="en-US" sz="1100" dirty="0">
                <a:solidFill>
                  <a:srgbClr val="000000"/>
                </a:solidFill>
              </a:rPr>
              <a:t> </a:t>
            </a:r>
            <a:r>
              <a:rPr lang="en-US" sz="1100" dirty="0" err="1">
                <a:solidFill>
                  <a:srgbClr val="000000"/>
                </a:solidFill>
              </a:rPr>
              <a:t>Publikation</a:t>
            </a:r>
            <a:r>
              <a:rPr lang="en-US" sz="1100" dirty="0">
                <a:solidFill>
                  <a:srgbClr val="000000"/>
                </a:solidFill>
              </a:rPr>
              <a:t> </a:t>
            </a:r>
            <a:r>
              <a:rPr lang="en-US" sz="1100" dirty="0" err="1">
                <a:solidFill>
                  <a:srgbClr val="000000"/>
                </a:solidFill>
              </a:rPr>
              <a:t>enthaltenen</a:t>
            </a:r>
            <a:r>
              <a:rPr lang="en-US" sz="1100" dirty="0">
                <a:solidFill>
                  <a:srgbClr val="000000"/>
                </a:solidFill>
              </a:rPr>
              <a:t> </a:t>
            </a:r>
            <a:r>
              <a:rPr lang="en-US" sz="1100" dirty="0" err="1">
                <a:solidFill>
                  <a:srgbClr val="000000"/>
                </a:solidFill>
              </a:rPr>
              <a:t>Informationen</a:t>
            </a:r>
            <a:r>
              <a:rPr lang="en-US" sz="1100" dirty="0">
                <a:solidFill>
                  <a:srgbClr val="000000"/>
                </a:solidFill>
              </a:rPr>
              <a:t> </a:t>
            </a:r>
            <a:r>
              <a:rPr lang="en-US" sz="1100" dirty="0" err="1">
                <a:solidFill>
                  <a:srgbClr val="000000"/>
                </a:solidFill>
              </a:rPr>
              <a:t>stellen</a:t>
            </a:r>
            <a:r>
              <a:rPr lang="en-US" sz="1100" dirty="0">
                <a:solidFill>
                  <a:srgbClr val="000000"/>
                </a:solidFill>
              </a:rPr>
              <a:t> </a:t>
            </a:r>
            <a:r>
              <a:rPr lang="en-US" sz="1100" dirty="0" err="1">
                <a:solidFill>
                  <a:srgbClr val="000000"/>
                </a:solidFill>
              </a:rPr>
              <a:t>keine</a:t>
            </a:r>
            <a:r>
              <a:rPr lang="en-US" sz="1100" dirty="0">
                <a:solidFill>
                  <a:srgbClr val="000000"/>
                </a:solidFill>
              </a:rPr>
              <a:t> </a:t>
            </a:r>
            <a:r>
              <a:rPr lang="en-US" sz="1100" dirty="0" err="1">
                <a:solidFill>
                  <a:srgbClr val="000000"/>
                </a:solidFill>
              </a:rPr>
              <a:t>Zusage</a:t>
            </a:r>
            <a:r>
              <a:rPr lang="en-US" sz="1100" dirty="0">
                <a:solidFill>
                  <a:srgbClr val="000000"/>
                </a:solidFill>
              </a:rPr>
              <a:t>, </a:t>
            </a:r>
            <a:r>
              <a:rPr lang="en-US" sz="1100" dirty="0" err="1">
                <a:solidFill>
                  <a:srgbClr val="000000"/>
                </a:solidFill>
              </a:rPr>
              <a:t>kein</a:t>
            </a:r>
            <a:r>
              <a:rPr lang="en-US" sz="1100" dirty="0">
                <a:solidFill>
                  <a:srgbClr val="000000"/>
                </a:solidFill>
              </a:rPr>
              <a:t> </a:t>
            </a:r>
            <a:r>
              <a:rPr lang="en-US" sz="1100" dirty="0" err="1">
                <a:solidFill>
                  <a:srgbClr val="000000"/>
                </a:solidFill>
              </a:rPr>
              <a:t>Versprechen</a:t>
            </a:r>
            <a:r>
              <a:rPr lang="en-US" sz="1100" dirty="0">
                <a:solidFill>
                  <a:srgbClr val="000000"/>
                </a:solidFill>
              </a:rPr>
              <a:t> und </a:t>
            </a:r>
            <a:r>
              <a:rPr lang="en-US" sz="1100" dirty="0" err="1">
                <a:solidFill>
                  <a:srgbClr val="000000"/>
                </a:solidFill>
              </a:rPr>
              <a:t>keine</a:t>
            </a:r>
            <a:r>
              <a:rPr lang="en-US" sz="1100" dirty="0">
                <a:solidFill>
                  <a:srgbClr val="000000"/>
                </a:solidFill>
              </a:rPr>
              <a:t> </a:t>
            </a:r>
            <a:r>
              <a:rPr lang="en-US" sz="1100" dirty="0" err="1">
                <a:solidFill>
                  <a:srgbClr val="000000"/>
                </a:solidFill>
              </a:rPr>
              <a:t>rechtliche</a:t>
            </a:r>
            <a:r>
              <a:rPr lang="en-US" sz="1100" dirty="0">
                <a:solidFill>
                  <a:srgbClr val="000000"/>
                </a:solidFill>
              </a:rPr>
              <a:t> </a:t>
            </a:r>
            <a:r>
              <a:rPr lang="en-US" sz="1100" dirty="0" err="1">
                <a:solidFill>
                  <a:srgbClr val="000000"/>
                </a:solidFill>
              </a:rPr>
              <a:t>Verpflichtung</a:t>
            </a:r>
            <a:r>
              <a:rPr lang="en-US" sz="1100" dirty="0">
                <a:solidFill>
                  <a:srgbClr val="000000"/>
                </a:solidFill>
              </a:rPr>
              <a:t> </a:t>
            </a:r>
            <a:r>
              <a:rPr lang="en-US" sz="1100" dirty="0" err="1">
                <a:solidFill>
                  <a:srgbClr val="000000"/>
                </a:solidFill>
              </a:rPr>
              <a:t>zur</a:t>
            </a:r>
            <a:r>
              <a:rPr lang="en-US" sz="1100" dirty="0">
                <a:solidFill>
                  <a:srgbClr val="000000"/>
                </a:solidFill>
              </a:rPr>
              <a:t> </a:t>
            </a:r>
            <a:r>
              <a:rPr lang="en-US" sz="1100" dirty="0" err="1">
                <a:solidFill>
                  <a:srgbClr val="000000"/>
                </a:solidFill>
              </a:rPr>
              <a:t>Lieferung</a:t>
            </a:r>
            <a:r>
              <a:rPr lang="en-US" sz="1100" dirty="0">
                <a:solidFill>
                  <a:srgbClr val="000000"/>
                </a:solidFill>
              </a:rPr>
              <a:t> von Material, Code </a:t>
            </a:r>
            <a:r>
              <a:rPr lang="en-US" sz="1100" dirty="0" err="1">
                <a:solidFill>
                  <a:srgbClr val="000000"/>
                </a:solidFill>
              </a:rPr>
              <a:t>oder</a:t>
            </a:r>
            <a:r>
              <a:rPr lang="en-US" sz="1100" dirty="0">
                <a:solidFill>
                  <a:srgbClr val="000000"/>
                </a:solidFill>
              </a:rPr>
              <a:t> </a:t>
            </a:r>
            <a:r>
              <a:rPr lang="en-US" sz="1100" dirty="0" err="1">
                <a:solidFill>
                  <a:srgbClr val="000000"/>
                </a:solidFill>
              </a:rPr>
              <a:t>Funktionen</a:t>
            </a:r>
            <a:r>
              <a:rPr lang="en-US" sz="1100" dirty="0">
                <a:solidFill>
                  <a:srgbClr val="000000"/>
                </a:solidFill>
              </a:rPr>
              <a:t> </a:t>
            </a:r>
            <a:r>
              <a:rPr lang="en-US" sz="1100" dirty="0" err="1">
                <a:solidFill>
                  <a:srgbClr val="000000"/>
                </a:solidFill>
              </a:rPr>
              <a:t>dar</a:t>
            </a:r>
            <a:r>
              <a:rPr lang="en-US" sz="1100" dirty="0">
                <a:solidFill>
                  <a:srgbClr val="000000"/>
                </a:solidFill>
              </a:rPr>
              <a:t>. </a:t>
            </a:r>
            <a:r>
              <a:rPr lang="en-US" sz="1100" dirty="0" err="1">
                <a:solidFill>
                  <a:srgbClr val="000000"/>
                </a:solidFill>
              </a:rPr>
              <a:t>Sämtliche</a:t>
            </a:r>
            <a:r>
              <a:rPr lang="en-US" sz="1100" dirty="0">
                <a:solidFill>
                  <a:srgbClr val="000000"/>
                </a:solidFill>
              </a:rPr>
              <a:t> </a:t>
            </a:r>
            <a:r>
              <a:rPr lang="en-US" sz="1100" dirty="0" err="1">
                <a:solidFill>
                  <a:srgbClr val="000000"/>
                </a:solidFill>
              </a:rPr>
              <a:t>vorausschauenden</a:t>
            </a:r>
            <a:r>
              <a:rPr lang="en-US" sz="1100" dirty="0">
                <a:solidFill>
                  <a:srgbClr val="000000"/>
                </a:solidFill>
              </a:rPr>
              <a:t> </a:t>
            </a:r>
            <a:r>
              <a:rPr lang="en-US" sz="1100" dirty="0" err="1">
                <a:solidFill>
                  <a:srgbClr val="000000"/>
                </a:solidFill>
              </a:rPr>
              <a:t>Aussagen</a:t>
            </a:r>
            <a:r>
              <a:rPr lang="en-US" sz="1100" dirty="0">
                <a:solidFill>
                  <a:srgbClr val="000000"/>
                </a:solidFill>
              </a:rPr>
              <a:t> </a:t>
            </a:r>
            <a:r>
              <a:rPr lang="en-US" sz="1100" dirty="0" err="1">
                <a:solidFill>
                  <a:srgbClr val="000000"/>
                </a:solidFill>
              </a:rPr>
              <a:t>unterliegen</a:t>
            </a:r>
            <a:r>
              <a:rPr lang="en-US" sz="1100" dirty="0">
                <a:solidFill>
                  <a:srgbClr val="000000"/>
                </a:solidFill>
              </a:rPr>
              <a:t> </a:t>
            </a:r>
            <a:r>
              <a:rPr lang="en-US" sz="1100" dirty="0" err="1">
                <a:solidFill>
                  <a:srgbClr val="000000"/>
                </a:solidFill>
              </a:rPr>
              <a:t>unterschiedlichen</a:t>
            </a:r>
            <a:r>
              <a:rPr lang="en-US" sz="1100" dirty="0">
                <a:solidFill>
                  <a:srgbClr val="000000"/>
                </a:solidFill>
              </a:rPr>
              <a:t> </a:t>
            </a:r>
            <a:r>
              <a:rPr lang="en-US" sz="1100" dirty="0" err="1">
                <a:solidFill>
                  <a:srgbClr val="000000"/>
                </a:solidFill>
              </a:rPr>
              <a:t>Risiken</a:t>
            </a:r>
            <a:r>
              <a:rPr lang="en-US" sz="1100" dirty="0">
                <a:solidFill>
                  <a:srgbClr val="000000"/>
                </a:solidFill>
              </a:rPr>
              <a:t> und </a:t>
            </a:r>
            <a:r>
              <a:rPr lang="en-US" sz="1100" dirty="0" err="1">
                <a:solidFill>
                  <a:srgbClr val="000000"/>
                </a:solidFill>
              </a:rPr>
              <a:t>Unsicherheiten</a:t>
            </a:r>
            <a:r>
              <a:rPr lang="en-US" sz="1100" dirty="0">
                <a:solidFill>
                  <a:srgbClr val="000000"/>
                </a:solidFill>
              </a:rPr>
              <a:t>, </a:t>
            </a:r>
            <a:r>
              <a:rPr lang="en-US" sz="1100" dirty="0" err="1">
                <a:solidFill>
                  <a:srgbClr val="000000"/>
                </a:solidFill>
              </a:rPr>
              <a:t>durch</a:t>
            </a:r>
            <a:r>
              <a:rPr lang="en-US" sz="1100" dirty="0">
                <a:solidFill>
                  <a:srgbClr val="000000"/>
                </a:solidFill>
              </a:rPr>
              <a:t> die </a:t>
            </a:r>
            <a:r>
              <a:rPr lang="en-US" sz="1100" dirty="0" err="1">
                <a:solidFill>
                  <a:srgbClr val="000000"/>
                </a:solidFill>
              </a:rPr>
              <a:t>die</a:t>
            </a:r>
            <a:r>
              <a:rPr lang="en-US" sz="1100" dirty="0">
                <a:solidFill>
                  <a:srgbClr val="000000"/>
                </a:solidFill>
              </a:rPr>
              <a:t> </a:t>
            </a:r>
            <a:r>
              <a:rPr lang="en-US" sz="1100" dirty="0" err="1">
                <a:solidFill>
                  <a:srgbClr val="000000"/>
                </a:solidFill>
              </a:rPr>
              <a:t>tatsächlichen</a:t>
            </a:r>
            <a:r>
              <a:rPr lang="en-US" sz="1100" dirty="0">
                <a:solidFill>
                  <a:srgbClr val="000000"/>
                </a:solidFill>
              </a:rPr>
              <a:t> </a:t>
            </a:r>
            <a:r>
              <a:rPr lang="en-US" sz="1100" dirty="0" err="1">
                <a:solidFill>
                  <a:srgbClr val="000000"/>
                </a:solidFill>
              </a:rPr>
              <a:t>Ergebnisse</a:t>
            </a:r>
            <a:r>
              <a:rPr lang="en-US" sz="1100" dirty="0">
                <a:solidFill>
                  <a:srgbClr val="000000"/>
                </a:solidFill>
              </a:rPr>
              <a:t> von den </a:t>
            </a:r>
            <a:r>
              <a:rPr lang="en-US" sz="1100" dirty="0" err="1">
                <a:solidFill>
                  <a:srgbClr val="000000"/>
                </a:solidFill>
              </a:rPr>
              <a:t>Erwartungen</a:t>
            </a:r>
            <a:r>
              <a:rPr lang="en-US" sz="1100" dirty="0">
                <a:solidFill>
                  <a:srgbClr val="000000"/>
                </a:solidFill>
              </a:rPr>
              <a:t> </a:t>
            </a:r>
            <a:r>
              <a:rPr lang="en-US" sz="1100" dirty="0" err="1">
                <a:solidFill>
                  <a:srgbClr val="000000"/>
                </a:solidFill>
              </a:rPr>
              <a:t>abweichen</a:t>
            </a:r>
            <a:r>
              <a:rPr lang="en-US" sz="1100" dirty="0">
                <a:solidFill>
                  <a:srgbClr val="000000"/>
                </a:solidFill>
              </a:rPr>
              <a:t> </a:t>
            </a:r>
            <a:r>
              <a:rPr lang="en-US" sz="1100" dirty="0" err="1">
                <a:solidFill>
                  <a:srgbClr val="000000"/>
                </a:solidFill>
              </a:rPr>
              <a:t>können</a:t>
            </a:r>
            <a:r>
              <a:rPr lang="en-US" sz="1100" dirty="0">
                <a:solidFill>
                  <a:srgbClr val="000000"/>
                </a:solidFill>
              </a:rPr>
              <a:t>. Dem </a:t>
            </a:r>
            <a:r>
              <a:rPr lang="en-US" sz="1100" dirty="0" err="1">
                <a:solidFill>
                  <a:srgbClr val="000000"/>
                </a:solidFill>
              </a:rPr>
              <a:t>Leser</a:t>
            </a:r>
            <a:r>
              <a:rPr lang="en-US" sz="1100" dirty="0">
                <a:solidFill>
                  <a:srgbClr val="000000"/>
                </a:solidFill>
              </a:rPr>
              <a:t> </a:t>
            </a:r>
            <a:r>
              <a:rPr lang="en-US" sz="1100" dirty="0" err="1">
                <a:solidFill>
                  <a:srgbClr val="000000"/>
                </a:solidFill>
              </a:rPr>
              <a:t>wird</a:t>
            </a:r>
            <a:r>
              <a:rPr lang="en-US" sz="1100" dirty="0">
                <a:solidFill>
                  <a:srgbClr val="000000"/>
                </a:solidFill>
              </a:rPr>
              <a:t> </a:t>
            </a:r>
            <a:r>
              <a:rPr lang="en-US" sz="1100" dirty="0" err="1">
                <a:solidFill>
                  <a:srgbClr val="000000"/>
                </a:solidFill>
              </a:rPr>
              <a:t>empfohlen</a:t>
            </a:r>
            <a:r>
              <a:rPr lang="en-US" sz="1100" dirty="0">
                <a:solidFill>
                  <a:srgbClr val="000000"/>
                </a:solidFill>
              </a:rPr>
              <a:t>, </a:t>
            </a:r>
            <a:r>
              <a:rPr lang="en-US" sz="1100" dirty="0" err="1">
                <a:solidFill>
                  <a:srgbClr val="000000"/>
                </a:solidFill>
              </a:rPr>
              <a:t>diesen</a:t>
            </a:r>
            <a:r>
              <a:rPr lang="en-US" sz="1100" dirty="0">
                <a:solidFill>
                  <a:srgbClr val="000000"/>
                </a:solidFill>
              </a:rPr>
              <a:t> </a:t>
            </a:r>
            <a:r>
              <a:rPr lang="en-US" sz="1100" dirty="0" err="1">
                <a:solidFill>
                  <a:srgbClr val="000000"/>
                </a:solidFill>
              </a:rPr>
              <a:t>vorausschauenden</a:t>
            </a:r>
            <a:r>
              <a:rPr lang="en-US" sz="1100" dirty="0">
                <a:solidFill>
                  <a:srgbClr val="000000"/>
                </a:solidFill>
              </a:rPr>
              <a:t> </a:t>
            </a:r>
            <a:r>
              <a:rPr lang="en-US" sz="1100" dirty="0" err="1">
                <a:solidFill>
                  <a:srgbClr val="000000"/>
                </a:solidFill>
              </a:rPr>
              <a:t>Aussagen</a:t>
            </a:r>
            <a:r>
              <a:rPr lang="en-US" sz="1100" dirty="0">
                <a:solidFill>
                  <a:srgbClr val="000000"/>
                </a:solidFill>
              </a:rPr>
              <a:t> </a:t>
            </a:r>
            <a:r>
              <a:rPr lang="en-US" sz="1100" dirty="0" err="1">
                <a:solidFill>
                  <a:srgbClr val="000000"/>
                </a:solidFill>
              </a:rPr>
              <a:t>kein</a:t>
            </a:r>
            <a:r>
              <a:rPr lang="en-US" sz="1100" dirty="0">
                <a:solidFill>
                  <a:srgbClr val="000000"/>
                </a:solidFill>
              </a:rPr>
              <a:t> </a:t>
            </a:r>
            <a:r>
              <a:rPr lang="en-US" sz="1100" dirty="0" err="1">
                <a:solidFill>
                  <a:srgbClr val="000000"/>
                </a:solidFill>
              </a:rPr>
              <a:t>übertriebenes</a:t>
            </a:r>
            <a:r>
              <a:rPr lang="en-US" sz="1100" dirty="0">
                <a:solidFill>
                  <a:srgbClr val="000000"/>
                </a:solidFill>
              </a:rPr>
              <a:t> </a:t>
            </a:r>
            <a:r>
              <a:rPr lang="en-US" sz="1100" dirty="0" err="1">
                <a:solidFill>
                  <a:srgbClr val="000000"/>
                </a:solidFill>
              </a:rPr>
              <a:t>Vertrauen</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schenken</a:t>
            </a:r>
            <a:r>
              <a:rPr lang="en-US" sz="1100" dirty="0">
                <a:solidFill>
                  <a:srgbClr val="000000"/>
                </a:solidFill>
              </a:rPr>
              <a:t> und </a:t>
            </a:r>
            <a:r>
              <a:rPr lang="en-US" sz="1100" dirty="0" err="1">
                <a:solidFill>
                  <a:srgbClr val="000000"/>
                </a:solidFill>
              </a:rPr>
              <a:t>sich</a:t>
            </a:r>
            <a:r>
              <a:rPr lang="en-US" sz="1100" dirty="0">
                <a:solidFill>
                  <a:srgbClr val="000000"/>
                </a:solidFill>
              </a:rPr>
              <a:t> </a:t>
            </a:r>
            <a:r>
              <a:rPr lang="en-US" sz="1100" dirty="0" err="1">
                <a:solidFill>
                  <a:srgbClr val="000000"/>
                </a:solidFill>
              </a:rPr>
              <a:t>bei</a:t>
            </a:r>
            <a:r>
              <a:rPr lang="en-US" sz="1100" dirty="0">
                <a:solidFill>
                  <a:srgbClr val="000000"/>
                </a:solidFill>
              </a:rPr>
              <a:t> </a:t>
            </a:r>
            <a:r>
              <a:rPr lang="en-US" sz="1100" dirty="0" err="1">
                <a:solidFill>
                  <a:srgbClr val="000000"/>
                </a:solidFill>
              </a:rPr>
              <a:t>Kaufentscheidungen</a:t>
            </a:r>
            <a:r>
              <a:rPr lang="en-US" sz="1100" dirty="0">
                <a:solidFill>
                  <a:srgbClr val="000000"/>
                </a:solidFill>
              </a:rPr>
              <a:t> </a:t>
            </a:r>
            <a:r>
              <a:rPr lang="en-US" sz="1100" dirty="0" err="1">
                <a:solidFill>
                  <a:srgbClr val="000000"/>
                </a:solidFill>
              </a:rPr>
              <a:t>nicht</a:t>
            </a:r>
            <a:r>
              <a:rPr lang="en-US" sz="1100" dirty="0">
                <a:solidFill>
                  <a:srgbClr val="000000"/>
                </a:solidFill>
              </a:rPr>
              <a:t> auf </a:t>
            </a:r>
            <a:r>
              <a:rPr lang="en-US" sz="1100" dirty="0" err="1">
                <a:solidFill>
                  <a:srgbClr val="000000"/>
                </a:solidFill>
              </a:rPr>
              <a:t>sie</a:t>
            </a:r>
            <a:r>
              <a:rPr lang="en-US" sz="1100" dirty="0">
                <a:solidFill>
                  <a:srgbClr val="000000"/>
                </a:solidFill>
              </a:rPr>
              <a:t> </a:t>
            </a:r>
            <a:r>
              <a:rPr lang="en-US" sz="1100" dirty="0" err="1">
                <a:solidFill>
                  <a:srgbClr val="000000"/>
                </a:solidFill>
              </a:rPr>
              <a:t>zu</a:t>
            </a:r>
            <a:r>
              <a:rPr lang="en-US" sz="1100" dirty="0">
                <a:solidFill>
                  <a:srgbClr val="000000"/>
                </a:solidFill>
              </a:rPr>
              <a:t> </a:t>
            </a:r>
            <a:r>
              <a:rPr lang="en-US" sz="1100" dirty="0" err="1">
                <a:solidFill>
                  <a:srgbClr val="000000"/>
                </a:solidFill>
              </a:rPr>
              <a:t>stützen</a:t>
            </a:r>
            <a:r>
              <a:rPr lang="en-US" sz="1100" dirty="0">
                <a:solidFill>
                  <a:srgbClr val="000000"/>
                </a:solidFill>
              </a:rPr>
              <a:t>.</a:t>
            </a:r>
          </a:p>
          <a:p>
            <a:pPr>
              <a:spcBef>
                <a:spcPts val="1200"/>
              </a:spcBef>
            </a:pPr>
            <a:r>
              <a:rPr lang="en-US" sz="1100" dirty="0">
                <a:solidFill>
                  <a:srgbClr val="000000"/>
                </a:solidFill>
              </a:rPr>
              <a:t>SAP und </a:t>
            </a:r>
            <a:r>
              <a:rPr lang="en-US" sz="1100" dirty="0" err="1">
                <a:solidFill>
                  <a:srgbClr val="000000"/>
                </a:solidFill>
              </a:rPr>
              <a:t>andere</a:t>
            </a:r>
            <a:r>
              <a:rPr lang="en-US" sz="1100" dirty="0">
                <a:solidFill>
                  <a:srgbClr val="000000"/>
                </a:solidFill>
              </a:rPr>
              <a:t> in </a:t>
            </a:r>
            <a:r>
              <a:rPr lang="en-US" sz="1100" dirty="0" err="1">
                <a:solidFill>
                  <a:srgbClr val="000000"/>
                </a:solidFill>
              </a:rPr>
              <a:t>diesem</a:t>
            </a:r>
            <a:r>
              <a:rPr lang="en-US" sz="1100" dirty="0">
                <a:solidFill>
                  <a:srgbClr val="000000"/>
                </a:solidFill>
              </a:rPr>
              <a:t> </a:t>
            </a:r>
            <a:r>
              <a:rPr lang="en-US" sz="1100" dirty="0" err="1">
                <a:solidFill>
                  <a:srgbClr val="000000"/>
                </a:solidFill>
              </a:rPr>
              <a:t>Dokument</a:t>
            </a:r>
            <a:r>
              <a:rPr lang="en-US" sz="1100" dirty="0">
                <a:solidFill>
                  <a:srgbClr val="000000"/>
                </a:solidFill>
              </a:rPr>
              <a:t> </a:t>
            </a:r>
            <a:r>
              <a:rPr lang="en-US" sz="1100" dirty="0" err="1">
                <a:solidFill>
                  <a:srgbClr val="000000"/>
                </a:solidFill>
              </a:rPr>
              <a:t>erwähnte</a:t>
            </a:r>
            <a:r>
              <a:rPr lang="en-US" sz="1100" dirty="0">
                <a:solidFill>
                  <a:srgbClr val="000000"/>
                </a:solidFill>
              </a:rPr>
              <a:t> </a:t>
            </a:r>
            <a:r>
              <a:rPr lang="en-US" sz="1100" dirty="0" err="1">
                <a:solidFill>
                  <a:srgbClr val="000000"/>
                </a:solidFill>
              </a:rPr>
              <a:t>Produkte</a:t>
            </a:r>
            <a:r>
              <a:rPr lang="en-US" sz="1100" dirty="0">
                <a:solidFill>
                  <a:srgbClr val="000000"/>
                </a:solidFill>
              </a:rPr>
              <a:t> und </a:t>
            </a:r>
            <a:r>
              <a:rPr lang="en-US" sz="1100" dirty="0" err="1">
                <a:solidFill>
                  <a:srgbClr val="000000"/>
                </a:solidFill>
              </a:rPr>
              <a:t>Dienstleistungen</a:t>
            </a:r>
            <a:r>
              <a:rPr lang="en-US" sz="1100" dirty="0">
                <a:solidFill>
                  <a:srgbClr val="000000"/>
                </a:solidFill>
              </a:rPr>
              <a:t> von SAP </a:t>
            </a:r>
            <a:r>
              <a:rPr lang="en-US" sz="1100" dirty="0" err="1">
                <a:solidFill>
                  <a:srgbClr val="000000"/>
                </a:solidFill>
              </a:rPr>
              <a:t>sowie</a:t>
            </a:r>
            <a:r>
              <a:rPr lang="en-US" sz="1100" dirty="0">
                <a:solidFill>
                  <a:srgbClr val="000000"/>
                </a:solidFill>
              </a:rPr>
              <a:t> die </a:t>
            </a:r>
            <a:r>
              <a:rPr lang="en-US" sz="1100" dirty="0" err="1">
                <a:solidFill>
                  <a:srgbClr val="000000"/>
                </a:solidFill>
              </a:rPr>
              <a:t>dazugehörigen</a:t>
            </a:r>
            <a:r>
              <a:rPr lang="en-US" sz="1100" dirty="0">
                <a:solidFill>
                  <a:srgbClr val="000000"/>
                </a:solidFill>
              </a:rPr>
              <a:t> Logos </a:t>
            </a:r>
            <a:r>
              <a:rPr lang="en-US" sz="1100" dirty="0" err="1">
                <a:solidFill>
                  <a:srgbClr val="000000"/>
                </a:solidFill>
              </a:rPr>
              <a:t>sind</a:t>
            </a:r>
            <a:r>
              <a:rPr lang="en-US" sz="1100" dirty="0">
                <a:solidFill>
                  <a:srgbClr val="000000"/>
                </a:solidFill>
              </a:rPr>
              <a:t> </a:t>
            </a:r>
            <a:r>
              <a:rPr lang="en-US" sz="1100" dirty="0" err="1">
                <a:solidFill>
                  <a:srgbClr val="000000"/>
                </a:solidFill>
              </a:rPr>
              <a:t>Marken</a:t>
            </a:r>
            <a:r>
              <a:rPr lang="en-US" sz="1100" dirty="0">
                <a:solidFill>
                  <a:srgbClr val="000000"/>
                </a:solidFill>
              </a:rPr>
              <a:t> </a:t>
            </a:r>
            <a:r>
              <a:rPr lang="en-US" sz="1100" dirty="0" err="1">
                <a:solidFill>
                  <a:srgbClr val="000000"/>
                </a:solidFill>
              </a:rPr>
              <a:t>oder</a:t>
            </a:r>
            <a:r>
              <a:rPr lang="en-US" sz="1100" dirty="0">
                <a:solidFill>
                  <a:srgbClr val="000000"/>
                </a:solidFill>
              </a:rPr>
              <a:t> </a:t>
            </a:r>
            <a:r>
              <a:rPr lang="en-US" sz="1100" dirty="0" err="1">
                <a:solidFill>
                  <a:srgbClr val="000000"/>
                </a:solidFill>
              </a:rPr>
              <a:t>eingetragene</a:t>
            </a:r>
            <a:r>
              <a:rPr lang="en-US" sz="1100" dirty="0">
                <a:solidFill>
                  <a:srgbClr val="000000"/>
                </a:solidFill>
              </a:rPr>
              <a:t> </a:t>
            </a:r>
            <a:r>
              <a:rPr lang="en-US" sz="1100" dirty="0" err="1">
                <a:solidFill>
                  <a:srgbClr val="000000"/>
                </a:solidFill>
              </a:rPr>
              <a:t>Marken</a:t>
            </a:r>
            <a:r>
              <a:rPr lang="en-US" sz="1100" dirty="0">
                <a:solidFill>
                  <a:srgbClr val="000000"/>
                </a:solidFill>
              </a:rPr>
              <a:t> der SAP SE </a:t>
            </a:r>
            <a:br>
              <a:rPr lang="en-US" sz="1100" dirty="0">
                <a:solidFill>
                  <a:srgbClr val="000000"/>
                </a:solidFill>
              </a:rPr>
            </a:br>
            <a:r>
              <a:rPr lang="en-US" sz="1100" dirty="0">
                <a:solidFill>
                  <a:srgbClr val="000000"/>
                </a:solidFill>
              </a:rPr>
              <a:t>(</a:t>
            </a:r>
            <a:r>
              <a:rPr lang="en-US" sz="1100" dirty="0" err="1">
                <a:solidFill>
                  <a:srgbClr val="000000"/>
                </a:solidFill>
              </a:rPr>
              <a:t>oder</a:t>
            </a:r>
            <a:r>
              <a:rPr lang="en-US" sz="1100" dirty="0">
                <a:solidFill>
                  <a:srgbClr val="000000"/>
                </a:solidFill>
              </a:rPr>
              <a:t> von </a:t>
            </a:r>
            <a:r>
              <a:rPr lang="en-US" sz="1100" dirty="0" err="1">
                <a:solidFill>
                  <a:srgbClr val="000000"/>
                </a:solidFill>
              </a:rPr>
              <a:t>einem</a:t>
            </a:r>
            <a:r>
              <a:rPr lang="en-US" sz="1100" dirty="0">
                <a:solidFill>
                  <a:srgbClr val="000000"/>
                </a:solidFill>
              </a:rPr>
              <a:t> SAP-</a:t>
            </a:r>
            <a:r>
              <a:rPr lang="en-US" sz="1100" dirty="0" err="1">
                <a:solidFill>
                  <a:srgbClr val="000000"/>
                </a:solidFill>
              </a:rPr>
              <a:t>Konzernunternehmen</a:t>
            </a:r>
            <a:r>
              <a:rPr lang="en-US" sz="1100" dirty="0">
                <a:solidFill>
                  <a:srgbClr val="000000"/>
                </a:solidFill>
              </a:rPr>
              <a:t>) in Deutschland und </a:t>
            </a:r>
            <a:r>
              <a:rPr lang="en-US" sz="1100" dirty="0" err="1">
                <a:solidFill>
                  <a:srgbClr val="000000"/>
                </a:solidFill>
              </a:rPr>
              <a:t>verschiedenen</a:t>
            </a:r>
            <a:r>
              <a:rPr lang="en-US" sz="1100" dirty="0">
                <a:solidFill>
                  <a:srgbClr val="000000"/>
                </a:solidFill>
              </a:rPr>
              <a:t> </a:t>
            </a:r>
            <a:r>
              <a:rPr lang="en-US" sz="1100" dirty="0" err="1">
                <a:solidFill>
                  <a:srgbClr val="000000"/>
                </a:solidFill>
              </a:rPr>
              <a:t>anderen</a:t>
            </a:r>
            <a:r>
              <a:rPr lang="en-US" sz="1100" dirty="0">
                <a:solidFill>
                  <a:srgbClr val="000000"/>
                </a:solidFill>
              </a:rPr>
              <a:t> </a:t>
            </a:r>
            <a:r>
              <a:rPr lang="en-US" sz="1100" dirty="0" err="1">
                <a:solidFill>
                  <a:srgbClr val="000000"/>
                </a:solidFill>
              </a:rPr>
              <a:t>Ländern</a:t>
            </a:r>
            <a:r>
              <a:rPr lang="en-US" sz="1100" dirty="0">
                <a:solidFill>
                  <a:srgbClr val="000000"/>
                </a:solidFill>
              </a:rPr>
              <a:t> </a:t>
            </a:r>
            <a:r>
              <a:rPr lang="en-US" sz="1100" dirty="0" err="1">
                <a:solidFill>
                  <a:srgbClr val="000000"/>
                </a:solidFill>
              </a:rPr>
              <a:t>weltweit</a:t>
            </a:r>
            <a:r>
              <a:rPr lang="en-US" sz="1100" dirty="0">
                <a:solidFill>
                  <a:srgbClr val="000000"/>
                </a:solidFill>
              </a:rPr>
              <a:t>. </a:t>
            </a:r>
            <a:r>
              <a:rPr lang="en-US" sz="1100" dirty="0" err="1">
                <a:solidFill>
                  <a:srgbClr val="000000"/>
                </a:solidFill>
              </a:rPr>
              <a:t>Alle</a:t>
            </a:r>
            <a:r>
              <a:rPr lang="en-US" sz="1100" dirty="0">
                <a:solidFill>
                  <a:srgbClr val="000000"/>
                </a:solidFill>
              </a:rPr>
              <a:t> </a:t>
            </a:r>
            <a:r>
              <a:rPr lang="en-US" sz="1100" dirty="0" err="1">
                <a:solidFill>
                  <a:srgbClr val="000000"/>
                </a:solidFill>
              </a:rPr>
              <a:t>anderen</a:t>
            </a:r>
            <a:r>
              <a:rPr lang="en-US" sz="1100" dirty="0">
                <a:solidFill>
                  <a:srgbClr val="000000"/>
                </a:solidFill>
              </a:rPr>
              <a:t> </a:t>
            </a:r>
            <a:r>
              <a:rPr lang="en-US" sz="1100" dirty="0" err="1">
                <a:solidFill>
                  <a:srgbClr val="000000"/>
                </a:solidFill>
              </a:rPr>
              <a:t>Namen</a:t>
            </a:r>
            <a:r>
              <a:rPr lang="en-US" sz="1100" dirty="0">
                <a:solidFill>
                  <a:srgbClr val="000000"/>
                </a:solidFill>
              </a:rPr>
              <a:t> von </a:t>
            </a:r>
            <a:r>
              <a:rPr lang="en-US" sz="1100" dirty="0" err="1">
                <a:solidFill>
                  <a:srgbClr val="000000"/>
                </a:solidFill>
              </a:rPr>
              <a:t>Produkten</a:t>
            </a:r>
            <a:r>
              <a:rPr lang="en-US" sz="1100" dirty="0">
                <a:solidFill>
                  <a:srgbClr val="000000"/>
                </a:solidFill>
              </a:rPr>
              <a:t> und </a:t>
            </a:r>
            <a:r>
              <a:rPr lang="en-US" sz="1100" dirty="0" err="1">
                <a:solidFill>
                  <a:srgbClr val="000000"/>
                </a:solidFill>
              </a:rPr>
              <a:t>Dienstleistungen</a:t>
            </a:r>
            <a:r>
              <a:rPr lang="en-US" sz="1100" dirty="0">
                <a:solidFill>
                  <a:srgbClr val="000000"/>
                </a:solidFill>
              </a:rPr>
              <a:t> </a:t>
            </a:r>
            <a:r>
              <a:rPr lang="en-US" sz="1100" dirty="0" err="1">
                <a:solidFill>
                  <a:srgbClr val="000000"/>
                </a:solidFill>
              </a:rPr>
              <a:t>sind</a:t>
            </a:r>
            <a:r>
              <a:rPr lang="en-US" sz="1100" dirty="0">
                <a:solidFill>
                  <a:srgbClr val="000000"/>
                </a:solidFill>
              </a:rPr>
              <a:t> </a:t>
            </a:r>
            <a:r>
              <a:rPr lang="en-US" sz="1100" dirty="0" err="1">
                <a:solidFill>
                  <a:srgbClr val="000000"/>
                </a:solidFill>
              </a:rPr>
              <a:t>Marken</a:t>
            </a:r>
            <a:r>
              <a:rPr lang="en-US" sz="1100" dirty="0">
                <a:solidFill>
                  <a:srgbClr val="000000"/>
                </a:solidFill>
              </a:rPr>
              <a:t> der </a:t>
            </a:r>
            <a:r>
              <a:rPr lang="en-US" sz="1100" dirty="0" err="1">
                <a:solidFill>
                  <a:srgbClr val="000000"/>
                </a:solidFill>
              </a:rPr>
              <a:t>jeweiligen</a:t>
            </a:r>
            <a:r>
              <a:rPr lang="en-US" sz="1100" dirty="0">
                <a:solidFill>
                  <a:srgbClr val="000000"/>
                </a:solidFill>
              </a:rPr>
              <a:t> </a:t>
            </a:r>
            <a:r>
              <a:rPr lang="en-US" sz="1100" dirty="0" err="1">
                <a:solidFill>
                  <a:srgbClr val="000000"/>
                </a:solidFill>
              </a:rPr>
              <a:t>Firmen</a:t>
            </a:r>
            <a:r>
              <a:rPr lang="en-US" sz="1100" dirty="0">
                <a:solidFill>
                  <a:srgbClr val="000000"/>
                </a:solidFill>
              </a:rPr>
              <a:t>. </a:t>
            </a:r>
            <a:br>
              <a:rPr lang="en-US" sz="1100" dirty="0">
                <a:solidFill>
                  <a:srgbClr val="000000"/>
                </a:solidFill>
              </a:rPr>
            </a:br>
            <a:r>
              <a:rPr lang="en-US" sz="1100" dirty="0" err="1">
                <a:solidFill>
                  <a:srgbClr val="000000"/>
                </a:solidFill>
              </a:rPr>
              <a:t>Zusätzliche</a:t>
            </a:r>
            <a:r>
              <a:rPr lang="en-US" sz="1100" dirty="0">
                <a:solidFill>
                  <a:srgbClr val="000000"/>
                </a:solidFill>
              </a:rPr>
              <a:t> </a:t>
            </a:r>
            <a:r>
              <a:rPr lang="en-US" sz="1100" dirty="0" err="1">
                <a:solidFill>
                  <a:srgbClr val="000000"/>
                </a:solidFill>
              </a:rPr>
              <a:t>Informationen</a:t>
            </a:r>
            <a:r>
              <a:rPr lang="en-US" sz="1100" dirty="0">
                <a:solidFill>
                  <a:srgbClr val="000000"/>
                </a:solidFill>
              </a:rPr>
              <a:t> </a:t>
            </a:r>
            <a:r>
              <a:rPr lang="en-US" sz="1100" dirty="0" err="1">
                <a:solidFill>
                  <a:srgbClr val="000000"/>
                </a:solidFill>
              </a:rPr>
              <a:t>zur</a:t>
            </a:r>
            <a:r>
              <a:rPr lang="en-US" sz="1100" dirty="0">
                <a:solidFill>
                  <a:srgbClr val="000000"/>
                </a:solidFill>
              </a:rPr>
              <a:t> </a:t>
            </a:r>
            <a:r>
              <a:rPr lang="en-US" sz="1100" dirty="0" err="1">
                <a:solidFill>
                  <a:srgbClr val="000000"/>
                </a:solidFill>
              </a:rPr>
              <a:t>Marke</a:t>
            </a:r>
            <a:r>
              <a:rPr lang="en-US" sz="1100" dirty="0">
                <a:solidFill>
                  <a:srgbClr val="000000"/>
                </a:solidFill>
              </a:rPr>
              <a:t> und </a:t>
            </a:r>
            <a:r>
              <a:rPr lang="en-US" sz="1100" dirty="0" err="1">
                <a:solidFill>
                  <a:srgbClr val="000000"/>
                </a:solidFill>
              </a:rPr>
              <a:t>Vermerke</a:t>
            </a:r>
            <a:r>
              <a:rPr lang="en-US" sz="1100" dirty="0">
                <a:solidFill>
                  <a:srgbClr val="000000"/>
                </a:solidFill>
              </a:rPr>
              <a:t> </a:t>
            </a:r>
            <a:r>
              <a:rPr lang="en-US" sz="1100" dirty="0" err="1">
                <a:solidFill>
                  <a:srgbClr val="000000"/>
                </a:solidFill>
              </a:rPr>
              <a:t>finden</a:t>
            </a:r>
            <a:r>
              <a:rPr lang="en-US" sz="1100" dirty="0">
                <a:solidFill>
                  <a:srgbClr val="000000"/>
                </a:solidFill>
              </a:rPr>
              <a:t> </a:t>
            </a:r>
            <a:r>
              <a:rPr lang="en-US" sz="1100" dirty="0" err="1">
                <a:solidFill>
                  <a:srgbClr val="000000"/>
                </a:solidFill>
              </a:rPr>
              <a:t>Sie</a:t>
            </a:r>
            <a:r>
              <a:rPr lang="en-US" sz="1100" dirty="0">
                <a:solidFill>
                  <a:srgbClr val="000000"/>
                </a:solidFill>
              </a:rPr>
              <a:t> auf der </a:t>
            </a:r>
            <a:r>
              <a:rPr lang="en-US" sz="1100" dirty="0" err="1">
                <a:solidFill>
                  <a:srgbClr val="000000"/>
                </a:solidFill>
              </a:rPr>
              <a:t>Seite</a:t>
            </a:r>
            <a:r>
              <a:rPr lang="en-US" sz="1100" dirty="0">
                <a:solidFill>
                  <a:srgbClr val="000000"/>
                </a:solidFill>
              </a:rPr>
              <a:t> </a:t>
            </a:r>
            <a:r>
              <a:rPr lang="en-US" sz="1100" dirty="0">
                <a:solidFill>
                  <a:srgbClr val="000000"/>
                </a:solidFill>
                <a:hlinkClick r:id="rId2"/>
              </a:rPr>
              <a:t>http://www.sap.com/corporate-de/legal/copyright/index.epx</a:t>
            </a:r>
            <a:endParaRPr lang="en-US" sz="1100" dirty="0">
              <a:solidFill>
                <a:srgbClr val="000000"/>
              </a:solidFill>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r>
              <a:rPr lang="en-US" b="0" dirty="0">
                <a:solidFill>
                  <a:srgbClr val="000000"/>
                </a:solidFill>
              </a:rPr>
              <a:t>© 2017 SAP SE </a:t>
            </a:r>
            <a:r>
              <a:rPr lang="en-US" b="0" dirty="0" err="1">
                <a:solidFill>
                  <a:srgbClr val="000000"/>
                </a:solidFill>
              </a:rPr>
              <a:t>oder</a:t>
            </a:r>
            <a:r>
              <a:rPr lang="en-US" b="0" dirty="0">
                <a:solidFill>
                  <a:srgbClr val="000000"/>
                </a:solidFill>
              </a:rPr>
              <a:t> </a:t>
            </a:r>
            <a:r>
              <a:rPr lang="en-US" b="0" dirty="0" err="1">
                <a:solidFill>
                  <a:srgbClr val="000000"/>
                </a:solidFill>
              </a:rPr>
              <a:t>ein</a:t>
            </a:r>
            <a:r>
              <a:rPr lang="en-US" b="0" dirty="0">
                <a:solidFill>
                  <a:srgbClr val="000000"/>
                </a:solidFill>
              </a:rPr>
              <a:t> SAP-</a:t>
            </a:r>
            <a:r>
              <a:rPr lang="en-US" b="0" dirty="0" err="1">
                <a:solidFill>
                  <a:srgbClr val="000000"/>
                </a:solidFill>
              </a:rPr>
              <a:t>Konzernunternehmen</a:t>
            </a:r>
            <a:r>
              <a:rPr lang="en-US" b="0" dirty="0">
                <a:solidFill>
                  <a:srgbClr val="000000"/>
                </a:solidFill>
              </a:rPr>
              <a:t>. </a:t>
            </a:r>
            <a:r>
              <a:rPr lang="en-US" b="0" dirty="0" err="1">
                <a:solidFill>
                  <a:srgbClr val="000000"/>
                </a:solidFill>
              </a:rPr>
              <a:t>Alle</a:t>
            </a:r>
            <a:r>
              <a:rPr lang="en-US" b="0" dirty="0">
                <a:solidFill>
                  <a:srgbClr val="000000"/>
                </a:solidFill>
              </a:rPr>
              <a:t> </a:t>
            </a:r>
            <a:r>
              <a:rPr lang="en-US" b="0" dirty="0" err="1">
                <a:solidFill>
                  <a:srgbClr val="000000"/>
                </a:solidFill>
              </a:rPr>
              <a:t>Rechte</a:t>
            </a:r>
            <a:r>
              <a:rPr lang="en-US" b="0" dirty="0">
                <a:solidFill>
                  <a:srgbClr val="000000"/>
                </a:solidFill>
              </a:rPr>
              <a:t> </a:t>
            </a:r>
            <a:r>
              <a:rPr lang="en-US" b="0" dirty="0" err="1">
                <a:solidFill>
                  <a:srgbClr val="000000"/>
                </a:solidFill>
              </a:rPr>
              <a:t>vorbehalten</a:t>
            </a:r>
            <a:r>
              <a:rPr lang="en-US" b="0" dirty="0">
                <a:solidFill>
                  <a:srgbClr val="000000"/>
                </a:solidFill>
              </a:rPr>
              <a:t>.</a:t>
            </a:r>
          </a:p>
        </p:txBody>
      </p:sp>
      <p:grpSp>
        <p:nvGrpSpPr>
          <p:cNvPr id="6" name="Group 5"/>
          <p:cNvGrpSpPr/>
          <p:nvPr userDrawn="1"/>
        </p:nvGrpSpPr>
        <p:grpSpPr>
          <a:xfrm>
            <a:off x="0" y="0"/>
            <a:ext cx="12196800" cy="251942"/>
            <a:chOff x="0" y="0"/>
            <a:chExt cx="12196800" cy="251942"/>
          </a:xfrm>
        </p:grpSpPr>
        <p:sp>
          <p:nvSpPr>
            <p:cNvPr id="7" name="Rectangle 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8" name="Secondary Motion Band"/>
            <p:cNvGrpSpPr/>
            <p:nvPr userDrawn="1"/>
          </p:nvGrpSpPr>
          <p:grpSpPr>
            <a:xfrm>
              <a:off x="10682127" y="0"/>
              <a:ext cx="1513048" cy="251942"/>
              <a:chOff x="10682127" y="0"/>
              <a:chExt cx="1513048" cy="252000"/>
            </a:xfrm>
          </p:grpSpPr>
          <p:sp>
            <p:nvSpPr>
              <p:cNvPr id="9" name="Rectangle 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1" name="Rectangle 1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28135541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5" name="Title 2"/>
          <p:cNvSpPr txBox="1">
            <a:spLocks/>
          </p:cNvSpPr>
          <p:nvPr userDrawn="1"/>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solidFill>
                  <a:srgbClr val="000000"/>
                </a:solidFill>
              </a:rPr>
              <a:t>Legal disclaimer</a:t>
            </a:r>
          </a:p>
        </p:txBody>
      </p:sp>
      <p:sp>
        <p:nvSpPr>
          <p:cNvPr id="10" name="TextBox 9"/>
          <p:cNvSpPr txBox="1"/>
          <p:nvPr userDrawn="1"/>
        </p:nvSpPr>
        <p:spPr>
          <a:xfrm>
            <a:off x="504001" y="1622518"/>
            <a:ext cx="11173649" cy="3693319"/>
          </a:xfrm>
          <a:prstGeom prst="rect">
            <a:avLst/>
          </a:prstGeom>
          <a:noFill/>
        </p:spPr>
        <p:txBody>
          <a:bodyPr wrap="square" lIns="0" tIns="0" rIns="0" bIns="0" rtlCol="0">
            <a:spAutoFit/>
          </a:bodyPr>
          <a:lstStyle/>
          <a:p>
            <a:r>
              <a:rPr lang="en-US" sz="1600" dirty="0">
                <a:solidFill>
                  <a:srgbClr val="000000"/>
                </a:solidFill>
              </a:rPr>
              <a:t>The information in this presentation is confidential and proprietary to SAP and may not be disclosed without the permission of SAP. This presentation is not subject to your license agreement or any other service or subscription agreement with SAP. </a:t>
            </a:r>
            <a:br>
              <a:rPr lang="en-US" sz="1600" dirty="0">
                <a:solidFill>
                  <a:srgbClr val="000000"/>
                </a:solidFill>
              </a:rPr>
            </a:br>
            <a:r>
              <a:rPr lang="en-US" sz="1600" dirty="0">
                <a:solidFill>
                  <a:srgbClr val="000000"/>
                </a:solidFill>
              </a:rPr>
              <a:t>SAP has no obligation to pursue any course of business outlined in this document or any related presentation, or to develop or release any functionality mentioned therein. This document, or any related presentation, and SAP’s strategy and possible future developments, products, and platforms, directions, and functionality are all subject to change and may be changed </a:t>
            </a:r>
            <a:br>
              <a:rPr lang="en-US" sz="1600" dirty="0">
                <a:solidFill>
                  <a:srgbClr val="000000"/>
                </a:solidFill>
              </a:rPr>
            </a:br>
            <a:r>
              <a:rPr lang="en-US" sz="1600" dirty="0">
                <a:solidFill>
                  <a:srgbClr val="000000"/>
                </a:solidFill>
              </a:rPr>
              <a:t>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a:t>
            </a:r>
            <a:br>
              <a:rPr lang="en-US" sz="1600" dirty="0">
                <a:solidFill>
                  <a:srgbClr val="000000"/>
                </a:solidFill>
              </a:rPr>
            </a:br>
            <a:r>
              <a:rPr lang="en-US" sz="1600" dirty="0">
                <a:solidFill>
                  <a:srgbClr val="000000"/>
                </a:solidFill>
              </a:rPr>
              <a:t>or noninfringement. This document is for informational purposes and may not be incorporated into a contract. SAP assumes no responsibility for errors or omissions in this document, except if such damages were caused by SAP’s willful misconduct or gross negligence.</a:t>
            </a:r>
            <a:br>
              <a:rPr lang="en-US" sz="1600" dirty="0">
                <a:solidFill>
                  <a:srgbClr val="000000"/>
                </a:solidFill>
              </a:rPr>
            </a:br>
            <a:endParaRPr lang="en-US" sz="1600" dirty="0">
              <a:solidFill>
                <a:srgbClr val="000000"/>
              </a:solidFill>
            </a:endParaRPr>
          </a:p>
          <a:p>
            <a:r>
              <a:rPr lang="en-US" sz="1600" dirty="0">
                <a:solidFill>
                  <a:srgbClr val="000000"/>
                </a:solidFill>
              </a:rPr>
              <a:t>All forward-looking statements are subject to various risks and uncertainties that could cause actual results to differ materially from expectations. Readers are cautioned not to place undue reliance on these forward-looking statements, </a:t>
            </a:r>
            <a:br>
              <a:rPr lang="en-US" sz="1600" dirty="0">
                <a:solidFill>
                  <a:srgbClr val="000000"/>
                </a:solidFill>
              </a:rPr>
            </a:br>
            <a:r>
              <a:rPr lang="en-US" sz="1600" dirty="0">
                <a:solidFill>
                  <a:srgbClr val="000000"/>
                </a:solidFill>
              </a:rPr>
              <a:t>which speak only as of their dates, and they should not be relied upon in making purchasing decisions.</a:t>
            </a:r>
          </a:p>
        </p:txBody>
      </p:sp>
    </p:spTree>
    <p:extLst>
      <p:ext uri="{BB962C8B-B14F-4D97-AF65-F5344CB8AC3E}">
        <p14:creationId xmlns:p14="http://schemas.microsoft.com/office/powerpoint/2010/main" val="4067676970"/>
      </p:ext>
    </p:extLst>
  </p:cSld>
  <p:clrMapOvr>
    <a:masterClrMapping/>
  </p:clrMapOvr>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Innovation highlights: 4 columns">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04001" y="504000"/>
            <a:ext cx="11185200" cy="369332"/>
          </a:xfrm>
        </p:spPr>
        <p:txBody>
          <a:bodyPr/>
          <a:lstStyle/>
          <a:p>
            <a:r>
              <a:rPr lang="en-US" noProof="0" dirty="0"/>
              <a:t>Insert page title (sentence case)</a:t>
            </a:r>
            <a:endParaRPr lang="en-US" dirty="0"/>
          </a:p>
        </p:txBody>
      </p:sp>
      <p:sp>
        <p:nvSpPr>
          <p:cNvPr id="18" name="Rectangle 17"/>
          <p:cNvSpPr/>
          <p:nvPr userDrawn="1"/>
        </p:nvSpPr>
        <p:spPr bwMode="gray">
          <a:xfrm>
            <a:off x="504001" y="1627798"/>
            <a:ext cx="2808000" cy="449896"/>
          </a:xfrm>
          <a:prstGeom prst="rect">
            <a:avLst/>
          </a:prstGeom>
          <a:solidFill>
            <a:schemeClr val="accent3">
              <a:lumMod val="75000"/>
            </a:schemeClr>
          </a:solidFill>
          <a:ln w="6350" algn="ctr">
            <a:noFill/>
            <a:miter lim="800000"/>
            <a:headEnd/>
            <a:tailEnd/>
          </a:ln>
        </p:spPr>
        <p:txBody>
          <a:bodyPr lIns="179958" tIns="71983" rIns="89979" bIns="71983" rtlCol="0" anchor="ctr"/>
          <a:lstStyle/>
          <a:p>
            <a:pPr defTabSz="914217" fontAlgn="base">
              <a:lnSpc>
                <a:spcPts val="1500"/>
              </a:lnSpc>
              <a:spcAft>
                <a:spcPct val="0"/>
              </a:spcAft>
              <a:buClr>
                <a:srgbClr val="F0AB00"/>
              </a:buClr>
              <a:buSzPct val="80000"/>
              <a:defRPr/>
            </a:pPr>
            <a:r>
              <a:rPr lang="en-US" sz="1200" b="1" kern="0" dirty="0">
                <a:solidFill>
                  <a:srgbClr val="FFFFFF"/>
                </a:solidFill>
                <a:ea typeface="Arial Unicode MS" pitchFamily="34" charset="-128"/>
                <a:cs typeface="Arial Unicode MS" pitchFamily="34" charset="-128"/>
              </a:rPr>
              <a:t>Recent innovations </a:t>
            </a:r>
            <a:r>
              <a:rPr lang="en-US" sz="1200" b="1" kern="0" baseline="30000" dirty="0">
                <a:solidFill>
                  <a:srgbClr val="FFFFFF"/>
                </a:solidFill>
                <a:ea typeface="Arial Unicode MS" pitchFamily="34" charset="-128"/>
                <a:cs typeface="Arial Unicode MS" pitchFamily="34" charset="-128"/>
              </a:rPr>
              <a:t>(1)</a:t>
            </a:r>
            <a:endParaRPr lang="en-US" sz="1200" b="1" kern="0" dirty="0">
              <a:solidFill>
                <a:srgbClr val="FFFFFF"/>
              </a:solidFill>
              <a:ea typeface="Arial Unicode MS" pitchFamily="34" charset="-128"/>
              <a:cs typeface="Arial Unicode MS" pitchFamily="34" charset="-128"/>
            </a:endParaRPr>
          </a:p>
        </p:txBody>
      </p:sp>
      <p:sp>
        <p:nvSpPr>
          <p:cNvPr id="19" name="Rectangle 18"/>
          <p:cNvSpPr/>
          <p:nvPr userDrawn="1"/>
        </p:nvSpPr>
        <p:spPr bwMode="gray">
          <a:xfrm>
            <a:off x="6089650" y="1627798"/>
            <a:ext cx="2808000" cy="449896"/>
          </a:xfrm>
          <a:prstGeom prst="rect">
            <a:avLst/>
          </a:prstGeom>
          <a:solidFill>
            <a:schemeClr val="accent3">
              <a:lumMod val="60000"/>
              <a:lumOff val="40000"/>
            </a:schemeClr>
          </a:solidFill>
          <a:ln w="6350" algn="ctr">
            <a:noFill/>
            <a:miter lim="800000"/>
            <a:headEnd/>
            <a:tailEnd/>
          </a:ln>
        </p:spPr>
        <p:txBody>
          <a:bodyPr lIns="251942" tIns="71983" rIns="89979" bIns="71983" rtlCol="0" anchor="ctr"/>
          <a:lstStyle/>
          <a:p>
            <a:pPr defTabSz="914217" fontAlgn="base">
              <a:lnSpc>
                <a:spcPts val="1500"/>
              </a:lnSpc>
              <a:spcAft>
                <a:spcPct val="0"/>
              </a:spcAft>
              <a:buClr>
                <a:srgbClr val="F0AB00"/>
              </a:buClr>
              <a:buSzPct val="80000"/>
              <a:defRPr/>
            </a:pPr>
            <a:r>
              <a:rPr lang="en-US" sz="1200" b="1" kern="0" dirty="0">
                <a:solidFill>
                  <a:srgbClr val="FFFFFF"/>
                </a:solidFill>
                <a:ea typeface="Arial Unicode MS" pitchFamily="34" charset="-128"/>
                <a:cs typeface="Arial Unicode MS" pitchFamily="34" charset="-128"/>
              </a:rPr>
              <a:t>2018 – Product direction </a:t>
            </a:r>
            <a:r>
              <a:rPr lang="en-US" sz="1200" b="1" kern="0" baseline="30000" dirty="0">
                <a:solidFill>
                  <a:srgbClr val="FFFFFF"/>
                </a:solidFill>
                <a:ea typeface="Arial Unicode MS" pitchFamily="34" charset="-128"/>
                <a:cs typeface="Arial Unicode MS" pitchFamily="34" charset="-128"/>
              </a:rPr>
              <a:t>(2)</a:t>
            </a:r>
            <a:endParaRPr lang="en-US" sz="1200" b="1" kern="0" dirty="0">
              <a:solidFill>
                <a:srgbClr val="FFFFFF"/>
              </a:solidFill>
              <a:ea typeface="Arial Unicode MS" pitchFamily="34" charset="-128"/>
              <a:cs typeface="Arial Unicode MS" pitchFamily="34" charset="-128"/>
            </a:endParaRPr>
          </a:p>
        </p:txBody>
      </p:sp>
      <p:sp>
        <p:nvSpPr>
          <p:cNvPr id="20" name="Rectangle 19"/>
          <p:cNvSpPr/>
          <p:nvPr userDrawn="1"/>
        </p:nvSpPr>
        <p:spPr bwMode="gray">
          <a:xfrm>
            <a:off x="3296826" y="1627798"/>
            <a:ext cx="2808000" cy="449896"/>
          </a:xfrm>
          <a:prstGeom prst="rect">
            <a:avLst/>
          </a:prstGeom>
          <a:solidFill>
            <a:schemeClr val="accent3"/>
          </a:solidFill>
          <a:ln w="6350" algn="ctr">
            <a:noFill/>
            <a:miter lim="800000"/>
            <a:headEnd/>
            <a:tailEnd/>
          </a:ln>
        </p:spPr>
        <p:txBody>
          <a:bodyPr lIns="251942" tIns="71983" rIns="89979" bIns="71983" rtlCol="0" anchor="ctr"/>
          <a:lstStyle/>
          <a:p>
            <a:pPr defTabSz="914217" fontAlgn="base">
              <a:lnSpc>
                <a:spcPts val="1500"/>
              </a:lnSpc>
              <a:spcAft>
                <a:spcPct val="0"/>
              </a:spcAft>
              <a:buClr>
                <a:srgbClr val="F0AB00"/>
              </a:buClr>
              <a:buSzPct val="80000"/>
              <a:defRPr/>
            </a:pPr>
            <a:r>
              <a:rPr lang="en-US" sz="1200" b="1" kern="0" spc="-30" dirty="0">
                <a:solidFill>
                  <a:srgbClr val="FFFFFF"/>
                </a:solidFill>
                <a:ea typeface="Arial Unicode MS" pitchFamily="34" charset="-128"/>
                <a:cs typeface="Arial Unicode MS" pitchFamily="34" charset="-128"/>
              </a:rPr>
              <a:t>2017/18 – Planned innovations </a:t>
            </a:r>
            <a:r>
              <a:rPr lang="en-US" sz="1200" b="1" kern="0" spc="-30" baseline="30000" dirty="0">
                <a:solidFill>
                  <a:srgbClr val="FFFFFF"/>
                </a:solidFill>
                <a:ea typeface="Arial Unicode MS" pitchFamily="34" charset="-128"/>
                <a:cs typeface="Arial Unicode MS" pitchFamily="34" charset="-128"/>
              </a:rPr>
              <a:t>(1,2)</a:t>
            </a:r>
            <a:endParaRPr lang="en-US" sz="1200" b="1" kern="0" spc="-30" dirty="0">
              <a:solidFill>
                <a:srgbClr val="FFFFFF"/>
              </a:solidFill>
              <a:ea typeface="Arial Unicode MS" pitchFamily="34" charset="-128"/>
              <a:cs typeface="Arial Unicode MS" pitchFamily="34" charset="-128"/>
            </a:endParaRPr>
          </a:p>
        </p:txBody>
      </p:sp>
      <p:sp>
        <p:nvSpPr>
          <p:cNvPr id="21" name="Oval 121"/>
          <p:cNvSpPr>
            <a:spLocks noChangeArrowheads="1"/>
          </p:cNvSpPr>
          <p:nvPr userDrawn="1">
            <p:custDataLst>
              <p:tags r:id="rId1"/>
            </p:custDataLst>
          </p:nvPr>
        </p:nvSpPr>
        <p:spPr bwMode="gray">
          <a:xfrm rot="5400000">
            <a:off x="2944497" y="1726746"/>
            <a:ext cx="719833" cy="252000"/>
          </a:xfrm>
          <a:prstGeom prst="triangle">
            <a:avLst/>
          </a:prstGeom>
          <a:solidFill>
            <a:schemeClr val="accent3">
              <a:lumMod val="50000"/>
            </a:schemeClr>
          </a:solidFill>
          <a:ln w="57150">
            <a:solidFill>
              <a:srgbClr val="FFFFFF"/>
            </a:solidFill>
            <a:miter lim="800000"/>
            <a:headEnd/>
            <a:tailEnd/>
          </a:ln>
          <a:effectLst/>
        </p:spPr>
        <p:txBody>
          <a:bodyPr wrap="none" anchor="ctr"/>
          <a:lstStyle/>
          <a:p>
            <a:pPr defTabSz="914217">
              <a:spcBef>
                <a:spcPct val="25000"/>
              </a:spcBef>
              <a:buClr>
                <a:srgbClr val="0076CB"/>
              </a:buClr>
              <a:buSzPct val="85000"/>
              <a:defRPr/>
            </a:pPr>
            <a:endParaRPr lang="en-US" sz="1600" b="1" kern="0" dirty="0">
              <a:solidFill>
                <a:srgbClr val="0076CB"/>
              </a:solidFill>
            </a:endParaRPr>
          </a:p>
        </p:txBody>
      </p:sp>
      <p:sp>
        <p:nvSpPr>
          <p:cNvPr id="22" name="Oval 121"/>
          <p:cNvSpPr>
            <a:spLocks noChangeArrowheads="1"/>
          </p:cNvSpPr>
          <p:nvPr userDrawn="1">
            <p:custDataLst>
              <p:tags r:id="rId2"/>
            </p:custDataLst>
          </p:nvPr>
        </p:nvSpPr>
        <p:spPr bwMode="gray">
          <a:xfrm rot="5400000">
            <a:off x="5737321" y="1726746"/>
            <a:ext cx="719833" cy="252000"/>
          </a:xfrm>
          <a:prstGeom prst="triangle">
            <a:avLst/>
          </a:prstGeom>
          <a:solidFill>
            <a:schemeClr val="accent3">
              <a:lumMod val="50000"/>
            </a:schemeClr>
          </a:solidFill>
          <a:ln w="57150">
            <a:solidFill>
              <a:srgbClr val="FFFFFF"/>
            </a:solidFill>
            <a:miter lim="800000"/>
            <a:headEnd/>
            <a:tailEnd/>
          </a:ln>
          <a:effectLst/>
        </p:spPr>
        <p:txBody>
          <a:bodyPr wrap="none" anchor="ctr"/>
          <a:lstStyle/>
          <a:p>
            <a:pPr defTabSz="914217">
              <a:spcBef>
                <a:spcPct val="25000"/>
              </a:spcBef>
              <a:buClr>
                <a:srgbClr val="0076CB"/>
              </a:buClr>
              <a:buSzPct val="85000"/>
              <a:defRPr/>
            </a:pPr>
            <a:endParaRPr lang="en-US" sz="1600" b="1" kern="0" dirty="0">
              <a:solidFill>
                <a:srgbClr val="0076CB"/>
              </a:solidFill>
            </a:endParaRPr>
          </a:p>
        </p:txBody>
      </p:sp>
      <p:sp>
        <p:nvSpPr>
          <p:cNvPr id="23" name="Rectangle 22"/>
          <p:cNvSpPr/>
          <p:nvPr userDrawn="1"/>
        </p:nvSpPr>
        <p:spPr bwMode="gray">
          <a:xfrm>
            <a:off x="8882476" y="1627798"/>
            <a:ext cx="2808000" cy="449896"/>
          </a:xfrm>
          <a:prstGeom prst="rect">
            <a:avLst/>
          </a:prstGeom>
          <a:solidFill>
            <a:schemeClr val="accent3">
              <a:lumMod val="40000"/>
              <a:lumOff val="60000"/>
            </a:schemeClr>
          </a:solidFill>
          <a:ln w="6350" algn="ctr">
            <a:noFill/>
            <a:miter lim="800000"/>
            <a:headEnd/>
            <a:tailEnd/>
          </a:ln>
        </p:spPr>
        <p:txBody>
          <a:bodyPr lIns="251942" tIns="71983" rIns="89979" bIns="71983" rtlCol="0" anchor="ctr"/>
          <a:lstStyle/>
          <a:p>
            <a:pPr defTabSz="914217" fontAlgn="base">
              <a:lnSpc>
                <a:spcPts val="1500"/>
              </a:lnSpc>
              <a:spcAft>
                <a:spcPct val="0"/>
              </a:spcAft>
              <a:buClr>
                <a:srgbClr val="F0AB00"/>
              </a:buClr>
              <a:buSzPct val="80000"/>
              <a:defRPr/>
            </a:pPr>
            <a:r>
              <a:rPr lang="en-US" sz="1200" b="1" kern="0" dirty="0">
                <a:solidFill>
                  <a:srgbClr val="FFFFFF"/>
                </a:solidFill>
                <a:ea typeface="Arial Unicode MS" pitchFamily="34" charset="-128"/>
                <a:cs typeface="Arial Unicode MS" pitchFamily="34" charset="-128"/>
              </a:rPr>
              <a:t>2019 – Product vision </a:t>
            </a:r>
            <a:r>
              <a:rPr lang="en-US" sz="1200" b="1" kern="0" baseline="30000" dirty="0">
                <a:solidFill>
                  <a:srgbClr val="FFFFFF"/>
                </a:solidFill>
                <a:ea typeface="Arial Unicode MS" pitchFamily="34" charset="-128"/>
                <a:cs typeface="Arial Unicode MS" pitchFamily="34" charset="-128"/>
              </a:rPr>
              <a:t>(2)</a:t>
            </a:r>
            <a:endParaRPr lang="en-US" sz="1200" b="1" kern="0" dirty="0">
              <a:solidFill>
                <a:srgbClr val="FFFFFF"/>
              </a:solidFill>
              <a:ea typeface="Arial Unicode MS" pitchFamily="34" charset="-128"/>
              <a:cs typeface="Arial Unicode MS" pitchFamily="34" charset="-128"/>
            </a:endParaRPr>
          </a:p>
        </p:txBody>
      </p:sp>
      <p:sp>
        <p:nvSpPr>
          <p:cNvPr id="24" name="Oval 121"/>
          <p:cNvSpPr>
            <a:spLocks noChangeArrowheads="1"/>
          </p:cNvSpPr>
          <p:nvPr userDrawn="1">
            <p:custDataLst>
              <p:tags r:id="rId3"/>
            </p:custDataLst>
          </p:nvPr>
        </p:nvSpPr>
        <p:spPr bwMode="gray">
          <a:xfrm rot="5400000">
            <a:off x="8530145" y="1726746"/>
            <a:ext cx="719833" cy="252000"/>
          </a:xfrm>
          <a:prstGeom prst="triangle">
            <a:avLst/>
          </a:prstGeom>
          <a:solidFill>
            <a:schemeClr val="accent3">
              <a:lumMod val="50000"/>
            </a:schemeClr>
          </a:solidFill>
          <a:ln w="57150">
            <a:solidFill>
              <a:srgbClr val="FFFFFF"/>
            </a:solidFill>
            <a:miter lim="800000"/>
            <a:headEnd/>
            <a:tailEnd/>
          </a:ln>
          <a:effectLst/>
        </p:spPr>
        <p:txBody>
          <a:bodyPr wrap="none" anchor="ctr"/>
          <a:lstStyle/>
          <a:p>
            <a:pPr defTabSz="914217">
              <a:spcBef>
                <a:spcPct val="25000"/>
              </a:spcBef>
              <a:buClr>
                <a:srgbClr val="0076CB"/>
              </a:buClr>
              <a:buSzPct val="85000"/>
              <a:defRPr/>
            </a:pPr>
            <a:endParaRPr lang="en-US" sz="1600" b="1" kern="0" dirty="0">
              <a:solidFill>
                <a:srgbClr val="0076CB"/>
              </a:solidFill>
            </a:endParaRPr>
          </a:p>
        </p:txBody>
      </p:sp>
      <p:sp>
        <p:nvSpPr>
          <p:cNvPr id="8" name="Text placeholder - column 2"/>
          <p:cNvSpPr>
            <a:spLocks noGrp="1"/>
          </p:cNvSpPr>
          <p:nvPr userDrawn="1">
            <p:ph type="body" sz="quarter" idx="11" hasCustomPrompt="1"/>
          </p:nvPr>
        </p:nvSpPr>
        <p:spPr>
          <a:xfrm>
            <a:off x="504000" y="2306423"/>
            <a:ext cx="2592000" cy="3564000"/>
          </a:xfrm>
        </p:spPr>
        <p:txBody>
          <a:bodyPr/>
          <a:lstStyle>
            <a:lvl1pPr>
              <a:spcBef>
                <a:spcPts val="2400"/>
              </a:spcBef>
              <a:defRPr sz="1200" b="1"/>
            </a:lvl1pPr>
            <a:lvl2pPr marL="144000" indent="-144000">
              <a:spcBef>
                <a:spcPts val="400"/>
              </a:spcBef>
              <a:buClrTx/>
              <a:defRPr sz="1200"/>
            </a:lvl2pPr>
            <a:lvl3pPr marL="288000" indent="-144000">
              <a:spcBef>
                <a:spcPts val="200"/>
              </a:spcBef>
              <a:defRPr sz="1100"/>
            </a:lvl3pPr>
          </a:lstStyle>
          <a:p>
            <a:pPr lvl="0"/>
            <a:r>
              <a:rPr lang="en-US" noProof="0" dirty="0"/>
              <a:t>First level</a:t>
            </a:r>
          </a:p>
          <a:p>
            <a:pPr lvl="1"/>
            <a:r>
              <a:rPr lang="en-US" dirty="0"/>
              <a:t>Second level</a:t>
            </a:r>
          </a:p>
          <a:p>
            <a:pPr lvl="2"/>
            <a:r>
              <a:rPr lang="en-US" dirty="0"/>
              <a:t>Third level</a:t>
            </a:r>
          </a:p>
        </p:txBody>
      </p:sp>
      <p:sp>
        <p:nvSpPr>
          <p:cNvPr id="9" name="Text placeholder - column 2"/>
          <p:cNvSpPr>
            <a:spLocks noGrp="1"/>
          </p:cNvSpPr>
          <p:nvPr userDrawn="1">
            <p:ph type="body" sz="quarter" idx="12" hasCustomPrompt="1"/>
          </p:nvPr>
        </p:nvSpPr>
        <p:spPr>
          <a:xfrm>
            <a:off x="3324193" y="2306423"/>
            <a:ext cx="2592000" cy="3564000"/>
          </a:xfrm>
        </p:spPr>
        <p:txBody>
          <a:bodyPr/>
          <a:lstStyle>
            <a:lvl1pPr>
              <a:spcBef>
                <a:spcPts val="2400"/>
              </a:spcBef>
              <a:defRPr sz="1200" b="1"/>
            </a:lvl1pPr>
            <a:lvl2pPr marL="144000" indent="-144000">
              <a:spcBef>
                <a:spcPts val="400"/>
              </a:spcBef>
              <a:buClr>
                <a:schemeClr val="tx1"/>
              </a:buClr>
              <a:defRPr sz="1200"/>
            </a:lvl2pPr>
            <a:lvl3pPr marL="288000" indent="-144000">
              <a:spcBef>
                <a:spcPts val="200"/>
              </a:spcBef>
              <a:defRPr sz="1100"/>
            </a:lvl3pPr>
          </a:lstStyle>
          <a:p>
            <a:pPr lvl="0"/>
            <a:r>
              <a:rPr lang="en-US" noProof="0" dirty="0"/>
              <a:t>First level</a:t>
            </a:r>
          </a:p>
          <a:p>
            <a:pPr lvl="1"/>
            <a:r>
              <a:rPr lang="en-US" dirty="0"/>
              <a:t>Second level</a:t>
            </a:r>
          </a:p>
          <a:p>
            <a:pPr lvl="2"/>
            <a:r>
              <a:rPr lang="en-US" dirty="0"/>
              <a:t>Third level</a:t>
            </a:r>
          </a:p>
        </p:txBody>
      </p:sp>
      <p:sp>
        <p:nvSpPr>
          <p:cNvPr id="27" name="Text placeholder - column 2"/>
          <p:cNvSpPr>
            <a:spLocks noGrp="1"/>
          </p:cNvSpPr>
          <p:nvPr>
            <p:ph type="body" sz="quarter" idx="13" hasCustomPrompt="1"/>
          </p:nvPr>
        </p:nvSpPr>
        <p:spPr>
          <a:xfrm>
            <a:off x="6120002" y="2306423"/>
            <a:ext cx="2592000" cy="3564000"/>
          </a:xfrm>
        </p:spPr>
        <p:txBody>
          <a:bodyPr/>
          <a:lstStyle>
            <a:lvl1pPr>
              <a:spcBef>
                <a:spcPts val="2400"/>
              </a:spcBef>
              <a:defRPr sz="1200" b="1"/>
            </a:lvl1pPr>
            <a:lvl2pPr marL="144000" indent="-144000">
              <a:spcBef>
                <a:spcPts val="400"/>
              </a:spcBef>
              <a:buClrTx/>
              <a:defRPr sz="1200"/>
            </a:lvl2pPr>
            <a:lvl3pPr marL="288000" indent="-144000">
              <a:spcBef>
                <a:spcPts val="200"/>
              </a:spcBef>
              <a:defRPr sz="1100"/>
            </a:lvl3pPr>
          </a:lstStyle>
          <a:p>
            <a:pPr lvl="0"/>
            <a:r>
              <a:rPr lang="en-US" noProof="0" dirty="0"/>
              <a:t>First level</a:t>
            </a:r>
          </a:p>
          <a:p>
            <a:pPr lvl="1"/>
            <a:r>
              <a:rPr lang="en-US" dirty="0"/>
              <a:t>Second level</a:t>
            </a:r>
          </a:p>
          <a:p>
            <a:pPr lvl="2"/>
            <a:r>
              <a:rPr lang="en-US" dirty="0"/>
              <a:t>Third level</a:t>
            </a:r>
          </a:p>
        </p:txBody>
      </p:sp>
      <p:sp>
        <p:nvSpPr>
          <p:cNvPr id="28" name="Text placeholder - column 2"/>
          <p:cNvSpPr>
            <a:spLocks noGrp="1"/>
          </p:cNvSpPr>
          <p:nvPr>
            <p:ph type="body" sz="quarter" idx="14" hasCustomPrompt="1"/>
          </p:nvPr>
        </p:nvSpPr>
        <p:spPr>
          <a:xfrm>
            <a:off x="8909715" y="2306423"/>
            <a:ext cx="2592000" cy="3564000"/>
          </a:xfrm>
        </p:spPr>
        <p:txBody>
          <a:bodyPr/>
          <a:lstStyle>
            <a:lvl1pPr>
              <a:spcBef>
                <a:spcPts val="2400"/>
              </a:spcBef>
              <a:defRPr sz="1200" b="1"/>
            </a:lvl1pPr>
            <a:lvl2pPr marL="144000" indent="-144000">
              <a:spcBef>
                <a:spcPts val="400"/>
              </a:spcBef>
              <a:buClr>
                <a:schemeClr val="tx1"/>
              </a:buClr>
              <a:defRPr sz="1200"/>
            </a:lvl2pPr>
            <a:lvl3pPr marL="288000" indent="-144000">
              <a:spcBef>
                <a:spcPts val="200"/>
              </a:spcBef>
              <a:defRPr sz="1100"/>
            </a:lvl3pPr>
          </a:lstStyle>
          <a:p>
            <a:pPr lvl="0"/>
            <a:r>
              <a:rPr lang="en-US" noProof="0" dirty="0"/>
              <a:t>First level</a:t>
            </a:r>
          </a:p>
          <a:p>
            <a:pPr lvl="1"/>
            <a:r>
              <a:rPr lang="en-US" dirty="0"/>
              <a:t>Second level</a:t>
            </a:r>
          </a:p>
          <a:p>
            <a:pPr lvl="2"/>
            <a:r>
              <a:rPr lang="en-US" dirty="0"/>
              <a:t>Third level</a:t>
            </a:r>
          </a:p>
        </p:txBody>
      </p:sp>
      <p:sp>
        <p:nvSpPr>
          <p:cNvPr id="15" name="Rectangle 14"/>
          <p:cNvSpPr/>
          <p:nvPr userDrawn="1"/>
        </p:nvSpPr>
        <p:spPr>
          <a:xfrm>
            <a:off x="503999" y="6147821"/>
            <a:ext cx="10997715" cy="246221"/>
          </a:xfrm>
          <a:prstGeom prst="rect">
            <a:avLst/>
          </a:prstGeom>
          <a:noFill/>
        </p:spPr>
        <p:txBody>
          <a:bodyPr wrap="square" lIns="0" tIns="0" rIns="0" bIns="0" anchor="b">
            <a:spAutoFit/>
          </a:bodyPr>
          <a:lstStyle/>
          <a:p>
            <a:pPr>
              <a:tabLst>
                <a:tab pos="101600" algn="l"/>
              </a:tabLst>
            </a:pPr>
            <a:r>
              <a:rPr lang="en-US" sz="800" dirty="0">
                <a:solidFill>
                  <a:srgbClr val="000000"/>
                </a:solidFill>
              </a:rPr>
              <a:t>1. Potential Data Protection &amp; Privacy features include: Simplified deletion of personal data; reporting of personal data to an identified data subject; restricted access to personal data; masking of personal data; read access logging to special 	categories of personal data; change logging of personal data; and consent management mechanisms. </a:t>
            </a:r>
            <a:r>
              <a:rPr lang="en-US" sz="800" baseline="30000" dirty="0">
                <a:solidFill>
                  <a:srgbClr val="000000"/>
                </a:solidFill>
              </a:rPr>
              <a:t> </a:t>
            </a:r>
            <a:r>
              <a:rPr lang="en-US" sz="800" dirty="0">
                <a:solidFill>
                  <a:srgbClr val="000000"/>
                </a:solidFill>
              </a:rPr>
              <a:t>2. This is the current state of planning and may be changed by SAP at any time without notice.</a:t>
            </a:r>
          </a:p>
        </p:txBody>
      </p:sp>
    </p:spTree>
    <p:extLst>
      <p:ext uri="{BB962C8B-B14F-4D97-AF65-F5344CB8AC3E}">
        <p14:creationId xmlns:p14="http://schemas.microsoft.com/office/powerpoint/2010/main" val="2953537496"/>
      </p:ext>
    </p:extLst>
  </p:cSld>
  <p:clrMapOvr>
    <a:masterClrMapping/>
  </p:clrMapOvr>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white">
    <p:spTree>
      <p:nvGrpSpPr>
        <p:cNvPr id="1" name=""/>
        <p:cNvGrpSpPr/>
        <p:nvPr/>
      </p:nvGrpSpPr>
      <p:grpSpPr>
        <a:xfrm>
          <a:off x="0" y="0"/>
          <a:ext cx="0" cy="0"/>
          <a:chOff x="0" y="0"/>
          <a:chExt cx="0" cy="0"/>
        </a:xfrm>
      </p:grpSpPr>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382683233"/>
      </p:ext>
    </p:extLst>
  </p:cSld>
  <p:clrMapOvr>
    <a:masterClrMapping/>
  </p:clrMapOvr>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PM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en-US" dirty="0"/>
          </a:p>
        </p:txBody>
      </p:sp>
      <p:sp>
        <p:nvSpPr>
          <p:cNvPr id="22" name="Text Placeholder 21"/>
          <p:cNvSpPr>
            <a:spLocks noGrp="1"/>
          </p:cNvSpPr>
          <p:nvPr>
            <p:ph type="body" sz="quarter" idx="15"/>
          </p:nvPr>
        </p:nvSpPr>
        <p:spPr>
          <a:xfrm>
            <a:off x="329251" y="1560302"/>
            <a:ext cx="11545887" cy="684000"/>
          </a:xfrm>
          <a:solidFill>
            <a:schemeClr val="accent1"/>
          </a:solidFill>
          <a:ln w="15875" algn="ctr">
            <a:solidFill>
              <a:schemeClr val="accent1"/>
            </a:solidFill>
            <a:miter lim="800000"/>
            <a:headEnd/>
            <a:tailEnd/>
          </a:ln>
        </p:spPr>
        <p:txBody>
          <a:bodyPr lIns="107163" tIns="85730" rIns="107163" bIns="85730" anchor="ctr"/>
          <a:lstStyle>
            <a:lvl1pPr marL="0" indent="0">
              <a:spcBef>
                <a:spcPts val="0"/>
              </a:spcBef>
              <a:defRPr lang="en-US" sz="1300" b="0" dirty="0" smtClean="0">
                <a:latin typeface="Arial" charset="0"/>
                <a:cs typeface="Arial" charset="0"/>
              </a:defRPr>
            </a:lvl1pPr>
          </a:lstStyle>
          <a:p>
            <a:pPr lvl="0"/>
            <a:r>
              <a:rPr lang="en-US"/>
              <a:t>Click to edit Master text styles</a:t>
            </a:r>
          </a:p>
        </p:txBody>
      </p:sp>
      <p:sp>
        <p:nvSpPr>
          <p:cNvPr id="28" name="Text Placeholder 27"/>
          <p:cNvSpPr>
            <a:spLocks noGrp="1"/>
          </p:cNvSpPr>
          <p:nvPr>
            <p:ph type="body" sz="quarter" idx="16"/>
          </p:nvPr>
        </p:nvSpPr>
        <p:spPr>
          <a:xfrm>
            <a:off x="325438" y="2579498"/>
            <a:ext cx="6502083" cy="3705404"/>
          </a:xfrm>
        </p:spPr>
        <p:txBody>
          <a:bodyPr/>
          <a:lstStyle>
            <a:lvl1pPr>
              <a:spcBef>
                <a:spcPts val="1801"/>
              </a:spcBef>
              <a:defRPr sz="1401"/>
            </a:lvl1pPr>
            <a:lvl2pPr marL="143948" indent="-143948">
              <a:spcBef>
                <a:spcPts val="0"/>
              </a:spcBef>
              <a:buSzPct val="100000"/>
              <a:buFont typeface="Wingdings" panose="05000000000000000000" pitchFamily="2" charset="2"/>
              <a:buChar char=""/>
              <a:defRPr sz="1200"/>
            </a:lvl2pPr>
          </a:lstStyle>
          <a:p>
            <a:pPr lvl="0"/>
            <a:r>
              <a:rPr lang="en-US"/>
              <a:t>Click to edit Master text styles</a:t>
            </a:r>
          </a:p>
          <a:p>
            <a:pPr lvl="1"/>
            <a:r>
              <a:rPr lang="en-US"/>
              <a:t>Second level</a:t>
            </a:r>
          </a:p>
        </p:txBody>
      </p:sp>
      <p:sp>
        <p:nvSpPr>
          <p:cNvPr id="29" name="Text Placeholder 27"/>
          <p:cNvSpPr>
            <a:spLocks noGrp="1"/>
          </p:cNvSpPr>
          <p:nvPr>
            <p:ph type="body" sz="quarter" idx="17"/>
          </p:nvPr>
        </p:nvSpPr>
        <p:spPr>
          <a:xfrm>
            <a:off x="7180264" y="2579498"/>
            <a:ext cx="4691062" cy="1000298"/>
          </a:xfrm>
        </p:spPr>
        <p:txBody>
          <a:bodyPr>
            <a:spAutoFit/>
          </a:bodyPr>
          <a:lstStyle>
            <a:lvl1pPr>
              <a:spcBef>
                <a:spcPts val="1801"/>
              </a:spcBef>
              <a:defRPr sz="1401"/>
            </a:lvl1pPr>
            <a:lvl2pPr marL="143948" indent="-143948">
              <a:spcBef>
                <a:spcPts val="0"/>
              </a:spcBef>
              <a:buSzPct val="100000"/>
              <a:buFont typeface="Wingdings" panose="05000000000000000000" pitchFamily="2" charset="2"/>
              <a:buChar char=""/>
              <a:defRPr sz="1200"/>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31" name="Picture Placeholder 30"/>
          <p:cNvSpPr>
            <a:spLocks noGrp="1"/>
          </p:cNvSpPr>
          <p:nvPr>
            <p:ph type="pic" sz="quarter" idx="18"/>
          </p:nvPr>
        </p:nvSpPr>
        <p:spPr>
          <a:xfrm>
            <a:off x="7180262" y="4775898"/>
            <a:ext cx="4686190" cy="1509004"/>
          </a:xfrm>
        </p:spPr>
        <p:txBody>
          <a:bodyPr tIns="257191" rtlCol="0">
            <a:noAutofit/>
          </a:bodyPr>
          <a:lstStyle>
            <a:lvl1pPr algn="ctr">
              <a:defRPr sz="1401" b="0"/>
            </a:lvl1pPr>
          </a:lstStyle>
          <a:p>
            <a:pPr lvl="0"/>
            <a:r>
              <a:rPr lang="en-US" noProof="0"/>
              <a:t>Click icon to add picture</a:t>
            </a:r>
            <a:endParaRPr lang="en-US" noProof="0" dirty="0"/>
          </a:p>
        </p:txBody>
      </p:sp>
      <p:sp>
        <p:nvSpPr>
          <p:cNvPr id="32" name="Text Placeholder 27"/>
          <p:cNvSpPr>
            <a:spLocks noGrp="1"/>
          </p:cNvSpPr>
          <p:nvPr>
            <p:ph type="body" sz="quarter" idx="19"/>
          </p:nvPr>
        </p:nvSpPr>
        <p:spPr>
          <a:xfrm>
            <a:off x="7180264" y="4198751"/>
            <a:ext cx="4691062" cy="456535"/>
          </a:xfrm>
        </p:spPr>
        <p:txBody>
          <a:bodyPr>
            <a:noAutofit/>
          </a:bodyPr>
          <a:lstStyle>
            <a:lvl1pPr>
              <a:spcBef>
                <a:spcPts val="238"/>
              </a:spcBef>
              <a:defRPr sz="1401" b="0"/>
            </a:lvl1pPr>
            <a:lvl2pPr marL="171399" indent="-171399">
              <a:spcBef>
                <a:spcPts val="238"/>
              </a:spcBef>
              <a:buSzPct val="100000"/>
              <a:buFont typeface="Wingdings" panose="05000000000000000000" pitchFamily="2" charset="2"/>
              <a:buChar char=""/>
              <a:defRPr sz="1200"/>
            </a:lvl2pPr>
          </a:lstStyle>
          <a:p>
            <a:pPr lvl="0"/>
            <a:r>
              <a:rPr lang="en-US"/>
              <a:t>Click to edit Master text styles</a:t>
            </a:r>
          </a:p>
        </p:txBody>
      </p:sp>
      <p:sp>
        <p:nvSpPr>
          <p:cNvPr id="9" name="Text Placeholder 27"/>
          <p:cNvSpPr>
            <a:spLocks noGrp="1"/>
          </p:cNvSpPr>
          <p:nvPr>
            <p:ph type="body" sz="quarter" idx="20"/>
          </p:nvPr>
        </p:nvSpPr>
        <p:spPr>
          <a:xfrm>
            <a:off x="7180264" y="3524781"/>
            <a:ext cx="4691062" cy="215394"/>
          </a:xfrm>
        </p:spPr>
        <p:txBody>
          <a:bodyPr>
            <a:noAutofit/>
          </a:bodyPr>
          <a:lstStyle>
            <a:lvl1pPr>
              <a:spcBef>
                <a:spcPts val="1801"/>
              </a:spcBef>
              <a:defRPr sz="1401"/>
            </a:lvl1pPr>
            <a:lvl2pPr marL="171399" indent="-171399">
              <a:spcBef>
                <a:spcPts val="238"/>
              </a:spcBef>
              <a:buSzPct val="100000"/>
              <a:buFont typeface="Wingdings" panose="05000000000000000000" pitchFamily="2" charset="2"/>
              <a:buChar char=""/>
              <a:defRPr sz="1200"/>
            </a:lvl2pPr>
          </a:lstStyle>
          <a:p>
            <a:pPr lvl="0"/>
            <a:r>
              <a:rPr lang="en-US"/>
              <a:t>Click to edit Master text styles</a:t>
            </a:r>
          </a:p>
        </p:txBody>
      </p:sp>
    </p:spTree>
    <p:extLst>
      <p:ext uri="{BB962C8B-B14F-4D97-AF65-F5344CB8AC3E}">
        <p14:creationId xmlns:p14="http://schemas.microsoft.com/office/powerpoint/2010/main" val="50079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solidFill>
            <a:schemeClr val="tx2">
              <a:alpha val="70000"/>
            </a:schemeClr>
          </a:solid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p:nvSpPr>
        <p:spPr bwMode="black">
          <a:xfrm>
            <a:off x="2814655" y="6559834"/>
            <a:ext cx="335028"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
        <p:nvSpPr>
          <p:cNvPr id="5" name="Information_Classification"/>
          <p:cNvSpPr txBox="1"/>
          <p:nvPr/>
        </p:nvSpPr>
        <p:spPr>
          <a:xfrm>
            <a:off x="10718800" y="6623893"/>
            <a:ext cx="500137" cy="138499"/>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de-DE"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Customer</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62" r:id="rId17"/>
    <p:sldLayoutId id="2147483771" r:id="rId18"/>
    <p:sldLayoutId id="2147483763" r:id="rId19"/>
    <p:sldLayoutId id="2147483751" r:id="rId20"/>
    <p:sldLayoutId id="2147483753" r:id="rId21"/>
    <p:sldLayoutId id="2147483756" r:id="rId22"/>
    <p:sldLayoutId id="2147483740" r:id="rId23"/>
    <p:sldLayoutId id="2147483754" r:id="rId24"/>
    <p:sldLayoutId id="2147483755" r:id="rId25"/>
    <p:sldLayoutId id="2147483777" r:id="rId26"/>
    <p:sldLayoutId id="2147483780" r:id="rId27"/>
    <p:sldLayoutId id="2147483784" r:id="rId28"/>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79870" y="6647866"/>
            <a:ext cx="110607" cy="107722"/>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indent="0" algn="r">
              <a:buClr>
                <a:srgbClr val="000000"/>
              </a:buClr>
              <a:buFont typeface="Arial" pitchFamily="34" charset="0"/>
              <a:buNone/>
            </a:pPr>
            <a:fld id="{0BDC132A-5C91-4078-9777-31DA19A62E0A}" type="slidenum">
              <a:rPr lang="en-US" sz="700" smtClean="0">
                <a:solidFill>
                  <a:srgbClr val="000000"/>
                </a:solidFill>
              </a:rPr>
              <a:pPr marL="0" indent="0" algn="r">
                <a:buClr>
                  <a:srgbClr val="000000"/>
                </a:buClr>
                <a:buFont typeface="Arial" pitchFamily="34" charset="0"/>
                <a:buNone/>
              </a:pPr>
              <a:t>‹#›</a:t>
            </a:fld>
            <a:endParaRPr lang="en-US" sz="700" dirty="0">
              <a:solidFill>
                <a:srgbClr val="000000"/>
              </a:solidFill>
            </a:endParaRPr>
          </a:p>
        </p:txBody>
      </p:sp>
      <p:sp>
        <p:nvSpPr>
          <p:cNvPr id="3" name="Text Placeholder 2"/>
          <p:cNvSpPr>
            <a:spLocks noGrp="1"/>
          </p:cNvSpPr>
          <p:nvPr>
            <p:ph type="body" idx="1"/>
          </p:nvPr>
        </p:nvSpPr>
        <p:spPr bwMode="gray">
          <a:xfrm>
            <a:off x="504000"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5" name="Group 4"/>
          <p:cNvGrpSpPr/>
          <p:nvPr/>
        </p:nvGrpSpPr>
        <p:grpSpPr>
          <a:xfrm>
            <a:off x="-1625" y="0"/>
            <a:ext cx="12196800" cy="251942"/>
            <a:chOff x="-1625" y="0"/>
            <a:chExt cx="12196800" cy="251942"/>
          </a:xfrm>
        </p:grpSpPr>
        <p:sp>
          <p:nvSpPr>
            <p:cNvPr id="12" name="Rectangle 11"/>
            <p:cNvSpPr/>
            <p:nvPr userDrawn="1"/>
          </p:nvSpPr>
          <p:spPr bwMode="gray">
            <a:xfrm>
              <a:off x="-1625" y="0"/>
              <a:ext cx="12196800" cy="251942"/>
            </a:xfrm>
            <a:prstGeom prst="rect">
              <a:avLst/>
            </a:prstGeom>
            <a:solidFill>
              <a:srgbClr val="000000"/>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38051578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6" r:id="rId29"/>
    <p:sldLayoutId id="2147483997" r:id="rId3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hyperlink" Target="https://www.sap.com/products/business-technology-platform.html" TargetMode="External"/><Relationship Id="rId2" Type="http://schemas.openxmlformats.org/officeDocument/2006/relationships/notesSlide" Target="../notesSlides/notesSlide8.xml"/><Relationship Id="rId1" Type="http://schemas.openxmlformats.org/officeDocument/2006/relationships/slideLayout" Target="../slideLayouts/slideLayout33.xml"/><Relationship Id="rId6" Type="http://schemas.openxmlformats.org/officeDocument/2006/relationships/hyperlink" Target="https://community.sap.com/" TargetMode="External"/><Relationship Id="rId5" Type="http://schemas.openxmlformats.org/officeDocument/2006/relationships/hyperlink" Target="https://sapui5.hana.ondemand.com/" TargetMode="External"/><Relationship Id="rId4" Type="http://schemas.openxmlformats.org/officeDocument/2006/relationships/hyperlink" Target="https://developers.sap.com/topics/ui5.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H="1">
            <a:off x="-1" y="1"/>
            <a:ext cx="12195175" cy="3430006"/>
          </a:xfrm>
          <a:prstGeom prst="rect">
            <a:avLst/>
          </a:prstGeom>
        </p:spPr>
      </p:pic>
      <p:sp>
        <p:nvSpPr>
          <p:cNvPr id="10" name="Text Placeholder 9"/>
          <p:cNvSpPr>
            <a:spLocks noGrp="1"/>
          </p:cNvSpPr>
          <p:nvPr>
            <p:ph type="body" sz="quarter" idx="14"/>
          </p:nvPr>
        </p:nvSpPr>
        <p:spPr/>
        <p:txBody>
          <a:bodyPr/>
          <a:lstStyle/>
          <a:p>
            <a:r>
              <a:rPr lang="en-US" altLang="ja-JP" sz="3200" dirty="0">
                <a:latin typeface="Meiryo UI" panose="020B0604030504040204" pitchFamily="50" charset="-128"/>
                <a:ea typeface="Meiryo UI" panose="020B0604030504040204" pitchFamily="50" charset="-128"/>
              </a:rPr>
              <a:t>SCP</a:t>
            </a:r>
            <a:r>
              <a:rPr lang="ja-JP" altLang="en-US" sz="3200" smtClean="0">
                <a:latin typeface="Meiryo UI" panose="020B0604030504040204" pitchFamily="50" charset="-128"/>
                <a:ea typeface="Meiryo UI" panose="020B0604030504040204" pitchFamily="50" charset="-128"/>
              </a:rPr>
              <a:t>関するプロジェクト紹介</a:t>
            </a:r>
            <a:endParaRPr lang="en-US" altLang="ja-JP" sz="3200" dirty="0" smtClean="0">
              <a:latin typeface="Meiryo UI" panose="020B0604030504040204" pitchFamily="50" charset="-128"/>
              <a:ea typeface="Meiryo UI" panose="020B0604030504040204" pitchFamily="50" charset="-128"/>
            </a:endParaRPr>
          </a:p>
          <a:p>
            <a:r>
              <a:rPr lang="en-US" altLang="ja-JP" sz="2400" dirty="0" smtClean="0">
                <a:solidFill>
                  <a:schemeClr val="accent1"/>
                </a:solidFill>
                <a:latin typeface="Meiryo UI" panose="020B0604030504040204" pitchFamily="50" charset="-128"/>
                <a:ea typeface="Meiryo UI" panose="020B0604030504040204" pitchFamily="50" charset="-128"/>
              </a:rPr>
              <a:t>XXX</a:t>
            </a:r>
            <a:r>
              <a:rPr lang="ja-JP" altLang="en-US" sz="2400" dirty="0" smtClean="0">
                <a:solidFill>
                  <a:schemeClr val="accent1"/>
                </a:solidFill>
                <a:latin typeface="Meiryo UI" panose="020B0604030504040204" pitchFamily="50" charset="-128"/>
                <a:ea typeface="Meiryo UI" panose="020B0604030504040204" pitchFamily="50" charset="-128"/>
              </a:rPr>
              <a:t>株式会社</a:t>
            </a:r>
            <a:endParaRPr lang="en-US" sz="2400" dirty="0">
              <a:solidFill>
                <a:schemeClr val="accent1"/>
              </a:solidFill>
              <a:latin typeface="Meiryo UI" panose="020B0604030504040204" pitchFamily="50" charset="-128"/>
              <a:ea typeface="Meiryo UI" panose="020B0604030504040204" pitchFamily="50" charset="-128"/>
            </a:endParaRPr>
          </a:p>
        </p:txBody>
      </p:sp>
      <p:grpSp>
        <p:nvGrpSpPr>
          <p:cNvPr id="2" name="Group 1"/>
          <p:cNvGrpSpPr/>
          <p:nvPr/>
        </p:nvGrpSpPr>
        <p:grpSpPr>
          <a:xfrm>
            <a:off x="9171173" y="0"/>
            <a:ext cx="3024002" cy="3430006"/>
            <a:chOff x="9171173" y="0"/>
            <a:chExt cx="3024002" cy="3430006"/>
          </a:xfrm>
        </p:grpSpPr>
        <p:sp>
          <p:nvSpPr>
            <p:cNvPr id="18" name="Rectangle 17"/>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19" name="Rectangle 18"/>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sp>
          <p:nvSpPr>
            <p:cNvPr id="20" name="Rectangle 19"/>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algn="ctr" defTabSz="914217" fontAlgn="base">
                <a:spcBef>
                  <a:spcPct val="50000"/>
                </a:spcBef>
                <a:spcAft>
                  <a:spcPct val="0"/>
                </a:spcAft>
                <a:buClr>
                  <a:srgbClr val="F0AB00"/>
                </a:buClr>
                <a:buSzPct val="80000"/>
              </a:pPr>
              <a:endParaRPr lang="en-US" sz="2000" kern="0" dirty="0">
                <a:solidFill>
                  <a:srgbClr val="000000"/>
                </a:solidFill>
                <a:ea typeface="Arial Unicode MS" pitchFamily="34" charset="-128"/>
                <a:cs typeface="Arial Unicode MS" pitchFamily="34" charset="-128"/>
              </a:endParaRPr>
            </a:p>
          </p:txBody>
        </p:sp>
      </p:grpSp>
      <p:sp>
        <p:nvSpPr>
          <p:cNvPr id="3" name="テキスト ボックス 2">
            <a:extLst>
              <a:ext uri="{FF2B5EF4-FFF2-40B4-BE49-F238E27FC236}">
                <a16:creationId xmlns:a16="http://schemas.microsoft.com/office/drawing/2014/main" xmlns="" id="{B27FF6DF-E56D-4311-AE0E-492ED1A5693C}"/>
              </a:ext>
            </a:extLst>
          </p:cNvPr>
          <p:cNvSpPr txBox="1"/>
          <p:nvPr/>
        </p:nvSpPr>
        <p:spPr>
          <a:xfrm>
            <a:off x="251998" y="4938877"/>
            <a:ext cx="1538165"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400" kern="0" dirty="0">
                <a:latin typeface="Meiryo UI" panose="020B0604030504040204" pitchFamily="50" charset="-128"/>
                <a:ea typeface="Meiryo UI" panose="020B0604030504040204" pitchFamily="50" charset="-128"/>
                <a:cs typeface="Arial Unicode MS" pitchFamily="34" charset="-128"/>
              </a:rPr>
              <a:t/>
            </a:r>
            <a:br>
              <a:rPr kumimoji="1" lang="en-US" altLang="ja-JP" sz="1400" kern="0" dirty="0">
                <a:latin typeface="Meiryo UI" panose="020B0604030504040204" pitchFamily="50" charset="-128"/>
                <a:ea typeface="Meiryo UI" panose="020B0604030504040204" pitchFamily="50" charset="-128"/>
                <a:cs typeface="Arial Unicode MS" pitchFamily="34" charset="-128"/>
              </a:rPr>
            </a:br>
            <a:r>
              <a:rPr kumimoji="1" lang="en-US" altLang="ja-JP" sz="1400" kern="0" dirty="0" smtClean="0">
                <a:latin typeface="Meiryo UI" panose="020B0604030504040204" pitchFamily="50" charset="-128"/>
                <a:ea typeface="Meiryo UI" panose="020B0604030504040204" pitchFamily="50" charset="-128"/>
                <a:cs typeface="Arial Unicode MS" pitchFamily="34" charset="-128"/>
              </a:rPr>
              <a:t>2022</a:t>
            </a:r>
            <a:r>
              <a:rPr kumimoji="1" lang="ja-JP" altLang="en-US" sz="1400" kern="0" dirty="0" smtClean="0">
                <a:latin typeface="Meiryo UI" panose="020B0604030504040204" pitchFamily="50" charset="-128"/>
                <a:ea typeface="Meiryo UI" panose="020B0604030504040204" pitchFamily="50" charset="-128"/>
                <a:cs typeface="Arial Unicode MS" pitchFamily="34" charset="-128"/>
              </a:rPr>
              <a:t>年</a:t>
            </a:r>
            <a:r>
              <a:rPr kumimoji="1" lang="en-US" altLang="ja-JP" sz="1400" kern="0" dirty="0" smtClean="0">
                <a:latin typeface="Meiryo UI" panose="020B0604030504040204" pitchFamily="50" charset="-128"/>
                <a:ea typeface="Meiryo UI" panose="020B0604030504040204" pitchFamily="50" charset="-128"/>
                <a:cs typeface="Arial Unicode MS" pitchFamily="34" charset="-128"/>
              </a:rPr>
              <a:t>1</a:t>
            </a:r>
            <a:r>
              <a:rPr kumimoji="1" lang="ja-JP" altLang="en-US" sz="1400" kern="0" dirty="0" smtClean="0">
                <a:latin typeface="Meiryo UI" panose="020B0604030504040204" pitchFamily="50" charset="-128"/>
                <a:ea typeface="Meiryo UI" panose="020B0604030504040204" pitchFamily="50" charset="-128"/>
                <a:cs typeface="Arial Unicode MS" pitchFamily="34" charset="-128"/>
              </a:rPr>
              <a:t>月</a:t>
            </a:r>
            <a:r>
              <a:rPr kumimoji="1" lang="en-US" altLang="ja-JP" sz="1400" kern="0" dirty="0" smtClean="0">
                <a:latin typeface="Meiryo UI" panose="020B0604030504040204" pitchFamily="50" charset="-128"/>
                <a:ea typeface="Meiryo UI" panose="020B0604030504040204" pitchFamily="50" charset="-128"/>
                <a:cs typeface="Arial Unicode MS" pitchFamily="34" charset="-128"/>
              </a:rPr>
              <a:t>31</a:t>
            </a:r>
            <a:r>
              <a:rPr kumimoji="1" lang="ja-JP" altLang="en-US" sz="1400" kern="0" dirty="0" smtClean="0">
                <a:latin typeface="Meiryo UI" panose="020B0604030504040204" pitchFamily="50" charset="-128"/>
                <a:ea typeface="Meiryo UI" panose="020B0604030504040204" pitchFamily="50" charset="-128"/>
                <a:cs typeface="Arial Unicode MS" pitchFamily="34" charset="-128"/>
              </a:rPr>
              <a:t>日</a:t>
            </a:r>
            <a:endParaRPr kumimoji="1" lang="ja-JP" altLang="en-US" sz="1400" kern="0" dirty="0">
              <a:latin typeface="Meiryo UI" panose="020B0604030504040204" pitchFamily="50" charset="-128"/>
              <a:ea typeface="Meiryo UI" panose="020B0604030504040204" pitchFamily="50" charset="-128"/>
              <a:cs typeface="Arial Unicode MS" pitchFamily="34" charset="-128"/>
            </a:endParaRPr>
          </a:p>
        </p:txBody>
      </p:sp>
    </p:spTree>
    <p:extLst>
      <p:ext uri="{BB962C8B-B14F-4D97-AF65-F5344CB8AC3E}">
        <p14:creationId xmlns:p14="http://schemas.microsoft.com/office/powerpoint/2010/main" val="1181417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101" y="2950028"/>
            <a:ext cx="9829024" cy="923116"/>
          </a:xfrm>
        </p:spPr>
        <p:txBody>
          <a:bodyPr/>
          <a:lstStyle/>
          <a:p>
            <a:r>
              <a:rPr lang="ja-JP" altLang="en-US" sz="4400" dirty="0">
                <a:latin typeface="Meiryo UI" panose="020B0604030504040204" pitchFamily="50" charset="-128"/>
                <a:ea typeface="Meiryo UI" panose="020B0604030504040204" pitchFamily="50" charset="-128"/>
              </a:rPr>
              <a:t>ありがとうございました</a:t>
            </a:r>
            <a:endParaRPr lang="en-US" sz="4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623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44550" y="1622329"/>
            <a:ext cx="8532901" cy="3671565"/>
          </a:xfrm>
        </p:spPr>
        <p:txBody>
          <a:bodyPr/>
          <a:lstStyle/>
          <a:p>
            <a:pPr>
              <a:spcBef>
                <a:spcPts val="1200"/>
              </a:spcBef>
            </a:pPr>
            <a:r>
              <a:rPr lang="ja-JP" altLang="en-US" sz="2400" dirty="0">
                <a:latin typeface="Meiryo UI" panose="020B0604030504040204" pitchFamily="50" charset="-128"/>
                <a:ea typeface="Meiryo UI" panose="020B0604030504040204" pitchFamily="50" charset="-128"/>
              </a:rPr>
              <a:t>１</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SCP</a:t>
            </a:r>
            <a:r>
              <a:rPr lang="ja-JP" altLang="en-US" sz="2400" dirty="0" smtClean="0">
                <a:latin typeface="Meiryo UI" panose="020B0604030504040204" pitchFamily="50" charset="-128"/>
                <a:ea typeface="Meiryo UI" panose="020B0604030504040204" pitchFamily="50" charset="-128"/>
              </a:rPr>
              <a:t>概要</a:t>
            </a:r>
            <a:endParaRPr lang="en-US" altLang="ja-JP" sz="2400" dirty="0" smtClean="0">
              <a:latin typeface="Meiryo UI" panose="020B0604030504040204" pitchFamily="50" charset="-128"/>
              <a:ea typeface="Meiryo UI" panose="020B0604030504040204" pitchFamily="50" charset="-128"/>
            </a:endParaRPr>
          </a:p>
          <a:p>
            <a:pPr>
              <a:spcBef>
                <a:spcPts val="1200"/>
              </a:spcBef>
            </a:pPr>
            <a:r>
              <a:rPr lang="ja-JP" altLang="en-US" sz="2400" dirty="0">
                <a:latin typeface="Meiryo UI" panose="020B0604030504040204" pitchFamily="50" charset="-128"/>
                <a:ea typeface="Meiryo UI" panose="020B0604030504040204" pitchFamily="50" charset="-128"/>
              </a:rPr>
              <a:t>２．アーキテクチャ</a:t>
            </a:r>
            <a:endParaRPr lang="en-US" altLang="ja-JP" sz="2400" dirty="0">
              <a:latin typeface="Meiryo UI" panose="020B0604030504040204" pitchFamily="50" charset="-128"/>
              <a:ea typeface="Meiryo UI" panose="020B0604030504040204" pitchFamily="50" charset="-128"/>
            </a:endParaRPr>
          </a:p>
          <a:p>
            <a:pPr>
              <a:spcBef>
                <a:spcPts val="1200"/>
              </a:spcBef>
            </a:pPr>
            <a:r>
              <a:rPr lang="ja-JP" altLang="en-US" sz="2400" dirty="0">
                <a:latin typeface="Meiryo UI" panose="020B0604030504040204" pitchFamily="50" charset="-128"/>
                <a:ea typeface="Meiryo UI" panose="020B0604030504040204" pitchFamily="50" charset="-128"/>
              </a:rPr>
              <a:t>３．開発</a:t>
            </a:r>
            <a:r>
              <a:rPr lang="ja-JP" altLang="en-US" sz="2400" dirty="0" smtClean="0">
                <a:latin typeface="Meiryo UI" panose="020B0604030504040204" pitchFamily="50" charset="-128"/>
                <a:ea typeface="Meiryo UI" panose="020B0604030504040204" pitchFamily="50" charset="-128"/>
              </a:rPr>
              <a:t>環境、ツール</a:t>
            </a:r>
            <a:endParaRPr lang="en-US" altLang="ja-JP" sz="2400" dirty="0">
              <a:latin typeface="Meiryo UI" panose="020B0604030504040204" pitchFamily="50" charset="-128"/>
              <a:ea typeface="Meiryo UI" panose="020B0604030504040204" pitchFamily="50" charset="-128"/>
            </a:endParaRPr>
          </a:p>
          <a:p>
            <a:pPr>
              <a:spcBef>
                <a:spcPts val="1200"/>
              </a:spcBef>
            </a:pPr>
            <a:r>
              <a:rPr lang="ja-JP" altLang="en-US" sz="2400" dirty="0" smtClean="0">
                <a:latin typeface="Meiryo UI" panose="020B0604030504040204" pitchFamily="50" charset="-128"/>
                <a:ea typeface="Meiryo UI" panose="020B0604030504040204" pitchFamily="50" charset="-128"/>
              </a:rPr>
              <a:t>４</a:t>
            </a:r>
            <a:r>
              <a:rPr lang="ja-JP" altLang="en-US" sz="2400" dirty="0" smtClean="0">
                <a:latin typeface="Meiryo UI" panose="020B0604030504040204" pitchFamily="50" charset="-128"/>
                <a:ea typeface="Meiryo UI" panose="020B0604030504040204" pitchFamily="50" charset="-128"/>
              </a:rPr>
              <a:t>．今後の展望</a:t>
            </a:r>
            <a:endParaRPr lang="en-US" altLang="ja-JP" sz="2400" dirty="0" smtClean="0">
              <a:latin typeface="Meiryo UI" panose="020B0604030504040204" pitchFamily="50" charset="-128"/>
              <a:ea typeface="Meiryo UI" panose="020B0604030504040204" pitchFamily="50" charset="-128"/>
            </a:endParaRPr>
          </a:p>
          <a:p>
            <a:pPr>
              <a:spcBef>
                <a:spcPts val="1200"/>
              </a:spcBef>
            </a:pPr>
            <a:r>
              <a:rPr lang="ja-JP" altLang="en-US" sz="2400" dirty="0">
                <a:latin typeface="Meiryo UI" panose="020B0604030504040204" pitchFamily="50" charset="-128"/>
                <a:ea typeface="Meiryo UI" panose="020B0604030504040204" pitchFamily="50" charset="-128"/>
              </a:rPr>
              <a:t>５</a:t>
            </a:r>
            <a:r>
              <a:rPr lang="ja-JP" altLang="en-US" sz="2400" dirty="0" smtClean="0">
                <a:latin typeface="Meiryo UI" panose="020B0604030504040204" pitchFamily="50" charset="-128"/>
                <a:ea typeface="Meiryo UI" panose="020B0604030504040204" pitchFamily="50" charset="-128"/>
              </a:rPr>
              <a:t>．参考リンク</a:t>
            </a:r>
            <a:endParaRPr lang="en-US" altLang="ja-JP" sz="2400" dirty="0" smtClean="0">
              <a:latin typeface="Meiryo UI" panose="020B0604030504040204" pitchFamily="50" charset="-128"/>
              <a:ea typeface="Meiryo UI" panose="020B0604030504040204" pitchFamily="50" charset="-128"/>
            </a:endParaRPr>
          </a:p>
          <a:p>
            <a:pPr>
              <a:spcBef>
                <a:spcPts val="1200"/>
              </a:spcBef>
            </a:pPr>
            <a:r>
              <a:rPr lang="ja-JP" altLang="en-US" sz="2400" dirty="0" smtClean="0">
                <a:latin typeface="Meiryo UI" panose="020B0604030504040204" pitchFamily="50" charset="-128"/>
                <a:ea typeface="Meiryo UI" panose="020B0604030504040204" pitchFamily="50" charset="-128"/>
              </a:rPr>
              <a:t>６．その他</a:t>
            </a:r>
            <a:endParaRPr lang="en-US" altLang="ja-JP" sz="2400" dirty="0">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19692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3">
            <a:extLst>
              <a:ext uri="{FF2B5EF4-FFF2-40B4-BE49-F238E27FC236}">
                <a16:creationId xmlns:a16="http://schemas.microsoft.com/office/drawing/2014/main" xmlns="" id="{E47A3D3D-54DE-4038-8357-B5A276BB8B69}"/>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ja-JP" u="sng" dirty="0">
                <a:latin typeface="ＭＳ Ｐゴシック" panose="020B0600070205080204" pitchFamily="50" charset="-128"/>
                <a:ea typeface="ＭＳ Ｐゴシック" panose="020B0600070205080204" pitchFamily="50" charset="-128"/>
              </a:rPr>
              <a:t>SCP</a:t>
            </a:r>
            <a:r>
              <a:rPr kumimoji="1" lang="ja-JP" altLang="en-US" u="sng" dirty="0">
                <a:latin typeface="ＭＳ Ｐゴシック" panose="020B0600070205080204" pitchFamily="50" charset="-128"/>
                <a:ea typeface="ＭＳ Ｐゴシック" panose="020B0600070205080204" pitchFamily="50" charset="-128"/>
              </a:rPr>
              <a:t>とは？</a:t>
            </a:r>
            <a:endParaRPr lang="en-US" sz="2134" b="0" dirty="0">
              <a:latin typeface="Meiryo UI" panose="020B0604030504040204" pitchFamily="50" charset="-128"/>
              <a:ea typeface="Meiryo UI" panose="020B0604030504040204" pitchFamily="50" charset="-128"/>
              <a:cs typeface="Arial"/>
            </a:endParaRPr>
          </a:p>
        </p:txBody>
      </p:sp>
      <p:sp>
        <p:nvSpPr>
          <p:cNvPr id="29" name="タイトル 1"/>
          <p:cNvSpPr>
            <a:spLocks noGrp="1"/>
          </p:cNvSpPr>
          <p:nvPr>
            <p:ph type="title"/>
          </p:nvPr>
        </p:nvSpPr>
        <p:spPr>
          <a:xfrm>
            <a:off x="582707" y="797971"/>
            <a:ext cx="10515600" cy="653670"/>
          </a:xfrm>
        </p:spPr>
        <p:txBody>
          <a:bodyPr>
            <a:noAutofit/>
          </a:bodyPr>
          <a:lstStyle/>
          <a:p>
            <a:r>
              <a:rPr kumimoji="1" lang="en-US" altLang="ja-JP" sz="2000" u="sng" dirty="0" smtClean="0">
                <a:latin typeface="ＭＳ Ｐゴシック" panose="020B0600070205080204" pitchFamily="50" charset="-128"/>
                <a:ea typeface="ＭＳ Ｐゴシック" panose="020B0600070205080204" pitchFamily="50" charset="-128"/>
              </a:rPr>
              <a:t/>
            </a:r>
            <a:br>
              <a:rPr kumimoji="1" lang="en-US" altLang="ja-JP" sz="2000" u="sng" dirty="0" smtClean="0">
                <a:latin typeface="ＭＳ Ｐゴシック" panose="020B0600070205080204" pitchFamily="50" charset="-128"/>
                <a:ea typeface="ＭＳ Ｐゴシック" panose="020B0600070205080204" pitchFamily="50" charset="-128"/>
              </a:rPr>
            </a:br>
            <a:r>
              <a:rPr kumimoji="1" lang="ja-JP" altLang="en-US" sz="2000" u="sng" dirty="0">
                <a:latin typeface="ＭＳ Ｐゴシック" panose="020B0600070205080204" pitchFamily="50" charset="-128"/>
                <a:ea typeface="ＭＳ Ｐゴシック" panose="020B0600070205080204" pitchFamily="50" charset="-128"/>
              </a:rPr>
              <a:t>正式名称は</a:t>
            </a:r>
            <a:r>
              <a:rPr kumimoji="1" lang="en-US" altLang="ja-JP" sz="2000" u="sng" dirty="0">
                <a:latin typeface="ＭＳ Ｐゴシック" panose="020B0600070205080204" pitchFamily="50" charset="-128"/>
                <a:ea typeface="ＭＳ Ｐゴシック" panose="020B0600070205080204" pitchFamily="50" charset="-128"/>
              </a:rPr>
              <a:t>SAP Cloud Platform</a:t>
            </a:r>
            <a:r>
              <a:rPr kumimoji="1" lang="ja-JP" altLang="en-US" sz="2000" u="sng" dirty="0">
                <a:latin typeface="ＭＳ Ｐゴシック" panose="020B0600070205080204" pitchFamily="50" charset="-128"/>
                <a:ea typeface="ＭＳ Ｐゴシック" panose="020B0600070205080204" pitchFamily="50" charset="-128"/>
              </a:rPr>
              <a:t>です</a:t>
            </a:r>
          </a:p>
        </p:txBody>
      </p:sp>
      <p:sp>
        <p:nvSpPr>
          <p:cNvPr id="59" name="タイトル 1"/>
          <p:cNvSpPr txBox="1">
            <a:spLocks/>
          </p:cNvSpPr>
          <p:nvPr/>
        </p:nvSpPr>
        <p:spPr bwMode="gray">
          <a:xfrm>
            <a:off x="606515" y="1538834"/>
            <a:ext cx="10385411" cy="1487859"/>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ja-JP" sz="1800" u="sng" dirty="0" smtClean="0">
                <a:latin typeface="ＭＳ Ｐゴシック" panose="020B0600070205080204" pitchFamily="50" charset="-128"/>
                <a:ea typeface="ＭＳ Ｐゴシック" panose="020B0600070205080204" pitchFamily="50" charset="-128"/>
              </a:rPr>
              <a:t>In-App</a:t>
            </a:r>
            <a:r>
              <a:rPr kumimoji="1" lang="ja-JP" altLang="en-US" sz="1800" u="sng" dirty="0" smtClean="0">
                <a:latin typeface="ＭＳ Ｐゴシック" panose="020B0600070205080204" pitchFamily="50" charset="-128"/>
                <a:ea typeface="ＭＳ Ｐゴシック" panose="020B0600070205080204" pitchFamily="50" charset="-128"/>
              </a:rPr>
              <a:t>拡張と</a:t>
            </a:r>
            <a:r>
              <a:rPr kumimoji="1" lang="en-US" altLang="ja-JP" sz="1800" u="sng" dirty="0" smtClean="0">
                <a:latin typeface="ＭＳ Ｐゴシック" panose="020B0600070205080204" pitchFamily="50" charset="-128"/>
                <a:ea typeface="ＭＳ Ｐゴシック" panose="020B0600070205080204" pitchFamily="50" charset="-128"/>
              </a:rPr>
              <a:t>Side-by-Side</a:t>
            </a:r>
            <a:r>
              <a:rPr kumimoji="1" lang="ja-JP" altLang="en-US" sz="1800" u="sng" dirty="0" smtClean="0">
                <a:latin typeface="ＭＳ Ｐゴシック" panose="020B0600070205080204" pitchFamily="50" charset="-128"/>
                <a:ea typeface="ＭＳ Ｐゴシック" panose="020B0600070205080204" pitchFamily="50" charset="-128"/>
              </a:rPr>
              <a:t>拡張</a:t>
            </a:r>
            <a:r>
              <a:rPr kumimoji="1" lang="en-US" altLang="ja-JP" sz="1800" u="sng" dirty="0" smtClean="0">
                <a:latin typeface="ＭＳ Ｐゴシック" panose="020B0600070205080204" pitchFamily="50" charset="-128"/>
                <a:ea typeface="ＭＳ Ｐゴシック" panose="020B0600070205080204" pitchFamily="50" charset="-128"/>
              </a:rPr>
              <a:t/>
            </a:r>
            <a:br>
              <a:rPr kumimoji="1" lang="en-US" altLang="ja-JP" sz="1800" u="sng" dirty="0" smtClean="0">
                <a:latin typeface="ＭＳ Ｐゴシック" panose="020B0600070205080204" pitchFamily="50" charset="-128"/>
                <a:ea typeface="ＭＳ Ｐゴシック" panose="020B0600070205080204" pitchFamily="50" charset="-128"/>
              </a:rPr>
            </a:br>
            <a:r>
              <a:rPr kumimoji="1" lang="ja-JP" altLang="en-US" sz="1800" dirty="0" smtClean="0">
                <a:latin typeface="ＭＳ Ｐゴシック" panose="020B0600070205080204" pitchFamily="50" charset="-128"/>
                <a:ea typeface="ＭＳ Ｐゴシック" panose="020B0600070205080204" pitchFamily="50" charset="-128"/>
              </a:rPr>
              <a:t>まず</a:t>
            </a:r>
            <a:r>
              <a:rPr kumimoji="1" lang="en-US" altLang="ja-JP" sz="1800" dirty="0" smtClean="0">
                <a:latin typeface="ＭＳ Ｐゴシック" panose="020B0600070205080204" pitchFamily="50" charset="-128"/>
                <a:ea typeface="ＭＳ Ｐゴシック" panose="020B0600070205080204" pitchFamily="50" charset="-128"/>
              </a:rPr>
              <a:t>SAP S/4HANA</a:t>
            </a:r>
            <a:r>
              <a:rPr kumimoji="1" lang="ja-JP" altLang="en-US" sz="1800" dirty="0" err="1" smtClean="0">
                <a:latin typeface="ＭＳ Ｐゴシック" panose="020B0600070205080204" pitchFamily="50" charset="-128"/>
                <a:ea typeface="ＭＳ Ｐゴシック" panose="020B0600070205080204" pitchFamily="50" charset="-128"/>
              </a:rPr>
              <a:t>には</a:t>
            </a:r>
            <a:r>
              <a:rPr kumimoji="1" lang="ja-JP" altLang="en-US" sz="1800" dirty="0" smtClean="0">
                <a:latin typeface="ＭＳ Ｐゴシック" panose="020B0600070205080204" pitchFamily="50" charset="-128"/>
                <a:ea typeface="ＭＳ Ｐゴシック" panose="020B0600070205080204" pitchFamily="50" charset="-128"/>
              </a:rPr>
              <a:t>大きく</a:t>
            </a:r>
            <a:r>
              <a:rPr kumimoji="1" lang="en-US" altLang="ja-JP" sz="1800" dirty="0" smtClean="0">
                <a:latin typeface="ＭＳ Ｐゴシック" panose="020B0600070205080204" pitchFamily="50" charset="-128"/>
                <a:ea typeface="ＭＳ Ｐゴシック" panose="020B0600070205080204" pitchFamily="50" charset="-128"/>
              </a:rPr>
              <a:t>2</a:t>
            </a:r>
            <a:r>
              <a:rPr kumimoji="1" lang="ja-JP" altLang="en-US" sz="1800" dirty="0" smtClean="0">
                <a:latin typeface="ＭＳ Ｐゴシック" panose="020B0600070205080204" pitchFamily="50" charset="-128"/>
                <a:ea typeface="ＭＳ Ｐゴシック" panose="020B0600070205080204" pitchFamily="50" charset="-128"/>
              </a:rPr>
              <a:t>種類の拡張方式があります。</a:t>
            </a:r>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ja-JP" altLang="en-US" sz="1800" dirty="0" smtClean="0">
                <a:latin typeface="ＭＳ Ｐゴシック" panose="020B0600070205080204" pitchFamily="50" charset="-128"/>
                <a:ea typeface="ＭＳ Ｐゴシック" panose="020B0600070205080204" pitchFamily="50" charset="-128"/>
              </a:rPr>
              <a:t>下図のように、</a:t>
            </a:r>
            <a:r>
              <a:rPr kumimoji="1" lang="en-US" altLang="ja-JP" sz="1800" dirty="0" smtClean="0">
                <a:latin typeface="ＭＳ Ｐゴシック" panose="020B0600070205080204" pitchFamily="50" charset="-128"/>
                <a:ea typeface="ＭＳ Ｐゴシック" panose="020B0600070205080204" pitchFamily="50" charset="-128"/>
              </a:rPr>
              <a:t>SAP S/4HANA</a:t>
            </a:r>
            <a:r>
              <a:rPr kumimoji="1" lang="ja-JP" altLang="en-US" sz="1800" dirty="0" smtClean="0">
                <a:latin typeface="ＭＳ Ｐゴシック" panose="020B0600070205080204" pitchFamily="50" charset="-128"/>
                <a:ea typeface="ＭＳ Ｐゴシック" panose="020B0600070205080204" pitchFamily="50" charset="-128"/>
              </a:rPr>
              <a:t>内での拡張である</a:t>
            </a:r>
            <a:r>
              <a:rPr kumimoji="1" lang="en-US" altLang="ja-JP" sz="1800" dirty="0" smtClean="0">
                <a:latin typeface="ＭＳ Ｐゴシック" panose="020B0600070205080204" pitchFamily="50" charset="-128"/>
                <a:ea typeface="ＭＳ Ｐゴシック" panose="020B0600070205080204" pitchFamily="50" charset="-128"/>
              </a:rPr>
              <a:t>In-App</a:t>
            </a:r>
            <a:r>
              <a:rPr kumimoji="1" lang="ja-JP" altLang="en-US" sz="1800" dirty="0" smtClean="0">
                <a:latin typeface="ＭＳ Ｐゴシック" panose="020B0600070205080204" pitchFamily="50" charset="-128"/>
                <a:ea typeface="ＭＳ Ｐゴシック" panose="020B0600070205080204" pitchFamily="50" charset="-128"/>
              </a:rPr>
              <a:t>拡張と、</a:t>
            </a:r>
            <a:r>
              <a:rPr kumimoji="1" lang="en-US" altLang="ja-JP" sz="1800" dirty="0" smtClean="0">
                <a:latin typeface="ＭＳ Ｐゴシック" panose="020B0600070205080204" pitchFamily="50" charset="-128"/>
                <a:ea typeface="ＭＳ Ｐゴシック" panose="020B0600070205080204" pitchFamily="50" charset="-128"/>
              </a:rPr>
              <a:t>SAP Cloud Platform</a:t>
            </a:r>
            <a:r>
              <a:rPr kumimoji="1" lang="ja-JP" altLang="en-US" sz="1800" dirty="0" smtClean="0">
                <a:latin typeface="ＭＳ Ｐゴシック" panose="020B0600070205080204" pitchFamily="50" charset="-128"/>
                <a:ea typeface="ＭＳ Ｐゴシック" panose="020B0600070205080204" pitchFamily="50" charset="-128"/>
              </a:rPr>
              <a:t>を使った拡張である</a:t>
            </a:r>
            <a:r>
              <a:rPr kumimoji="1" lang="en-US" altLang="ja-JP" sz="1800" dirty="0" smtClean="0">
                <a:latin typeface="ＭＳ Ｐゴシック" panose="020B0600070205080204" pitchFamily="50" charset="-128"/>
                <a:ea typeface="ＭＳ Ｐゴシック" panose="020B0600070205080204" pitchFamily="50" charset="-128"/>
              </a:rPr>
              <a:t>Side-by-Side</a:t>
            </a:r>
            <a:r>
              <a:rPr kumimoji="1" lang="ja-JP" altLang="en-US" sz="1800" dirty="0" smtClean="0">
                <a:latin typeface="ＭＳ Ｐゴシック" panose="020B0600070205080204" pitchFamily="50" charset="-128"/>
                <a:ea typeface="ＭＳ Ｐゴシック" panose="020B0600070205080204" pitchFamily="50" charset="-128"/>
              </a:rPr>
              <a:t>拡張です。</a:t>
            </a:r>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ja-JP" altLang="en-US" sz="1800" dirty="0" smtClean="0">
                <a:latin typeface="ＭＳ Ｐゴシック" panose="020B0600070205080204" pitchFamily="50" charset="-128"/>
                <a:ea typeface="ＭＳ Ｐゴシック" panose="020B0600070205080204" pitchFamily="50" charset="-128"/>
              </a:rPr>
              <a:t>今回のプロジェクトで利用した拡張機能の範囲は以下図の通り。</a:t>
            </a:r>
            <a:endParaRPr kumimoji="1" lang="ja-JP" altLang="en-US" sz="1800" dirty="0">
              <a:latin typeface="ＭＳ Ｐゴシック" panose="020B0600070205080204" pitchFamily="50" charset="-128"/>
              <a:ea typeface="ＭＳ Ｐゴシック" panose="020B0600070205080204" pitchFamily="50" charset="-128"/>
            </a:endParaRPr>
          </a:p>
        </p:txBody>
      </p:sp>
      <p:pic>
        <p:nvPicPr>
          <p:cNvPr id="62" name="図 61"/>
          <p:cNvPicPr>
            <a:picLocks noChangeAspect="1"/>
          </p:cNvPicPr>
          <p:nvPr/>
        </p:nvPicPr>
        <p:blipFill>
          <a:blip r:embed="rId3"/>
          <a:stretch>
            <a:fillRect/>
          </a:stretch>
        </p:blipFill>
        <p:spPr>
          <a:xfrm>
            <a:off x="1371801" y="2964857"/>
            <a:ext cx="6620489" cy="2438356"/>
          </a:xfrm>
          <a:prstGeom prst="rect">
            <a:avLst/>
          </a:prstGeom>
        </p:spPr>
      </p:pic>
      <p:sp>
        <p:nvSpPr>
          <p:cNvPr id="63" name="正方形/長方形 62"/>
          <p:cNvSpPr/>
          <p:nvPr/>
        </p:nvSpPr>
        <p:spPr>
          <a:xfrm>
            <a:off x="5883715" y="3020622"/>
            <a:ext cx="2264095" cy="2812040"/>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8" name="正方形/長方形 67"/>
          <p:cNvSpPr/>
          <p:nvPr/>
        </p:nvSpPr>
        <p:spPr>
          <a:xfrm>
            <a:off x="6016384" y="5399456"/>
            <a:ext cx="1895051" cy="373273"/>
          </a:xfrm>
          <a:prstGeom prst="rect">
            <a:avLst/>
          </a:prstGeom>
          <a:solidFill>
            <a:schemeClr val="accent4">
              <a:lumMod val="20000"/>
              <a:lumOff val="80000"/>
            </a:schemeClr>
          </a:solidFill>
          <a:ln w="12700">
            <a:solidFill>
              <a:schemeClr val="accent4">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a:solidFill>
                  <a:schemeClr val="tx1"/>
                </a:solidFill>
                <a:latin typeface="+mn-lt"/>
                <a:ea typeface="+mn-ea"/>
                <a:cs typeface="+mn-cs"/>
              </a:rPr>
              <a:t>SAP Cloud Platform </a:t>
            </a:r>
            <a:r>
              <a:rPr kumimoji="1" lang="en-US" altLang="ja-JP" sz="800" dirty="0" smtClean="0">
                <a:solidFill>
                  <a:schemeClr val="tx1"/>
                </a:solidFill>
                <a:latin typeface="+mn-lt"/>
                <a:ea typeface="+mn-ea"/>
                <a:cs typeface="+mn-cs"/>
              </a:rPr>
              <a:t>Integration</a:t>
            </a:r>
            <a:endParaRPr kumimoji="1" lang="ja-JP" altLang="en-US" sz="800" dirty="0">
              <a:solidFill>
                <a:schemeClr val="tx1"/>
              </a:solidFill>
              <a:latin typeface="+mn-lt"/>
              <a:ea typeface="+mn-ea"/>
              <a:cs typeface="+mn-cs"/>
            </a:endParaRPr>
          </a:p>
        </p:txBody>
      </p:sp>
      <p:pic>
        <p:nvPicPr>
          <p:cNvPr id="3" name="図 2"/>
          <p:cNvPicPr>
            <a:picLocks noChangeAspect="1"/>
          </p:cNvPicPr>
          <p:nvPr/>
        </p:nvPicPr>
        <p:blipFill>
          <a:blip r:embed="rId4"/>
          <a:stretch>
            <a:fillRect/>
          </a:stretch>
        </p:blipFill>
        <p:spPr>
          <a:xfrm>
            <a:off x="504001" y="5981853"/>
            <a:ext cx="6364252" cy="672938"/>
          </a:xfrm>
          <a:prstGeom prst="rect">
            <a:avLst/>
          </a:prstGeom>
        </p:spPr>
      </p:pic>
      <p:sp>
        <p:nvSpPr>
          <p:cNvPr id="86" name="タイトル 1"/>
          <p:cNvSpPr txBox="1">
            <a:spLocks/>
          </p:cNvSpPr>
          <p:nvPr/>
        </p:nvSpPr>
        <p:spPr bwMode="gray">
          <a:xfrm>
            <a:off x="541420" y="5667988"/>
            <a:ext cx="10515600" cy="653670"/>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ja-JP" altLang="en-US" sz="1600" dirty="0">
                <a:latin typeface="ＭＳ Ｐゴシック" panose="020B0600070205080204" pitchFamily="50" charset="-128"/>
                <a:ea typeface="ＭＳ Ｐゴシック" panose="020B0600070205080204" pitchFamily="50" charset="-128"/>
              </a:rPr>
              <a:t>スキル</a:t>
            </a:r>
          </a:p>
        </p:txBody>
      </p:sp>
    </p:spTree>
    <p:extLst>
      <p:ext uri="{BB962C8B-B14F-4D97-AF65-F5344CB8AC3E}">
        <p14:creationId xmlns:p14="http://schemas.microsoft.com/office/powerpoint/2010/main" val="3142062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3">
            <a:extLst>
              <a:ext uri="{FF2B5EF4-FFF2-40B4-BE49-F238E27FC236}">
                <a16:creationId xmlns:a16="http://schemas.microsoft.com/office/drawing/2014/main" xmlns="" id="{E47A3D3D-54DE-4038-8357-B5A276BB8B69}"/>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ja-JP" altLang="en-US" dirty="0" smtClean="0">
                <a:latin typeface="Meiryo UI" panose="020B0604030504040204" pitchFamily="50" charset="-128"/>
                <a:ea typeface="Meiryo UI" panose="020B0604030504040204" pitchFamily="50" charset="-128"/>
              </a:rPr>
              <a:t>アーキテクチャ</a:t>
            </a:r>
            <a:endParaRPr lang="en-US" sz="2134" b="0" dirty="0">
              <a:latin typeface="Meiryo UI" panose="020B0604030504040204" pitchFamily="50" charset="-128"/>
              <a:ea typeface="Meiryo UI" panose="020B0604030504040204" pitchFamily="50" charset="-128"/>
              <a:cs typeface="Arial"/>
            </a:endParaRPr>
          </a:p>
        </p:txBody>
      </p:sp>
      <p:sp>
        <p:nvSpPr>
          <p:cNvPr id="29" name="タイトル 1"/>
          <p:cNvSpPr>
            <a:spLocks noGrp="1"/>
          </p:cNvSpPr>
          <p:nvPr>
            <p:ph type="title"/>
          </p:nvPr>
        </p:nvSpPr>
        <p:spPr>
          <a:xfrm>
            <a:off x="767862" y="1223256"/>
            <a:ext cx="10515600" cy="488314"/>
          </a:xfrm>
        </p:spPr>
        <p:txBody>
          <a:bodyPr>
            <a:noAutofit/>
          </a:bodyPr>
          <a:lstStyle/>
          <a:p>
            <a:r>
              <a:rPr lang="ja-JP" altLang="en-US" sz="2000" u="sng" dirty="0" smtClean="0">
                <a:latin typeface="ＭＳ Ｐゴシック" panose="020B0600070205080204" pitchFamily="50" charset="-128"/>
                <a:ea typeface="ＭＳ Ｐゴシック" panose="020B0600070205080204" pitchFamily="50" charset="-128"/>
              </a:rPr>
              <a:t>インターフェース連携処理方式 </a:t>
            </a:r>
            <a:r>
              <a:rPr lang="en-US" altLang="ja-JP" sz="2000" u="sng" dirty="0">
                <a:latin typeface="ＭＳ Ｐゴシック" panose="020B0600070205080204" pitchFamily="50" charset="-128"/>
                <a:ea typeface="ＭＳ Ｐゴシック" panose="020B0600070205080204" pitchFamily="50" charset="-128"/>
              </a:rPr>
              <a:t>In</a:t>
            </a:r>
            <a:r>
              <a:rPr lang="en-US" altLang="ja-JP" sz="2000" u="sng" dirty="0" smtClean="0">
                <a:latin typeface="ＭＳ Ｐゴシック" panose="020B0600070205080204" pitchFamily="50" charset="-128"/>
                <a:ea typeface="ＭＳ Ｐゴシック" panose="020B0600070205080204" pitchFamily="50" charset="-128"/>
              </a:rPr>
              <a:t>bound</a:t>
            </a:r>
            <a:endParaRPr kumimoji="1" lang="ja-JP" altLang="en-US" sz="2000" u="sng" dirty="0">
              <a:latin typeface="ＭＳ Ｐゴシック" panose="020B0600070205080204" pitchFamily="50" charset="-128"/>
              <a:ea typeface="ＭＳ Ｐゴシック" panose="020B0600070205080204" pitchFamily="50" charset="-128"/>
            </a:endParaRPr>
          </a:p>
        </p:txBody>
      </p:sp>
      <p:sp>
        <p:nvSpPr>
          <p:cNvPr id="31" name="正方形/長方形 30"/>
          <p:cNvSpPr/>
          <p:nvPr/>
        </p:nvSpPr>
        <p:spPr>
          <a:xfrm>
            <a:off x="1944199" y="1711570"/>
            <a:ext cx="8267700" cy="4800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SAP</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Cloud Platform</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32" name="正方形/長方形 31"/>
          <p:cNvSpPr/>
          <p:nvPr/>
        </p:nvSpPr>
        <p:spPr>
          <a:xfrm>
            <a:off x="2220424" y="2111620"/>
            <a:ext cx="7753350" cy="258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SAP</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Cloud Integration</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34" name="正方形/長方形 33"/>
          <p:cNvSpPr/>
          <p:nvPr/>
        </p:nvSpPr>
        <p:spPr>
          <a:xfrm>
            <a:off x="2220424" y="4826245"/>
            <a:ext cx="7753350" cy="147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Java</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HANA</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Database</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36" name="正方形/長方形 35"/>
          <p:cNvSpPr/>
          <p:nvPr/>
        </p:nvSpPr>
        <p:spPr>
          <a:xfrm>
            <a:off x="2382349" y="2530720"/>
            <a:ext cx="7467600" cy="200025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kumimoji="1" lang="en-US" altLang="ja-JP" sz="1000" dirty="0" smtClean="0">
                <a:latin typeface="ＭＳ Ｐゴシック" panose="020B0600070205080204" pitchFamily="50" charset="-128"/>
                <a:ea typeface="ＭＳ Ｐゴシック" panose="020B0600070205080204" pitchFamily="50" charset="-128"/>
              </a:rPr>
              <a:t>Inbound </a:t>
            </a:r>
            <a:r>
              <a:rPr kumimoji="1" lang="ja-JP" altLang="en-US" sz="1000" dirty="0" smtClean="0">
                <a:latin typeface="ＭＳ Ｐゴシック" panose="020B0600070205080204" pitchFamily="50" charset="-128"/>
                <a:ea typeface="ＭＳ Ｐゴシック" panose="020B0600070205080204" pitchFamily="50" charset="-128"/>
              </a:rPr>
              <a:t>プロセス</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37" name="正方形/長方形 36"/>
          <p:cNvSpPr/>
          <p:nvPr/>
        </p:nvSpPr>
        <p:spPr>
          <a:xfrm>
            <a:off x="143974" y="2011851"/>
            <a:ext cx="1638300" cy="20832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FTP</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Server</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38" name="正方形/長方形 37"/>
          <p:cNvSpPr/>
          <p:nvPr/>
        </p:nvSpPr>
        <p:spPr>
          <a:xfrm>
            <a:off x="10350012" y="1711570"/>
            <a:ext cx="1638300" cy="311467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sz="1200" dirty="0" smtClean="0">
                <a:latin typeface="ＭＳ Ｐゴシック" panose="020B0600070205080204" pitchFamily="50" charset="-128"/>
                <a:ea typeface="ＭＳ Ｐゴシック" panose="020B0600070205080204" pitchFamily="50" charset="-128"/>
              </a:rPr>
              <a:t>S/4HANA</a:t>
            </a:r>
            <a:r>
              <a:rPr lang="ja-JP" altLang="en-US" sz="1200" dirty="0" smtClean="0">
                <a:latin typeface="ＭＳ Ｐゴシック" panose="020B0600070205080204" pitchFamily="50" charset="-128"/>
                <a:ea typeface="ＭＳ Ｐゴシック" panose="020B0600070205080204" pitchFamily="50" charset="-128"/>
              </a:rPr>
              <a:t> </a:t>
            </a:r>
            <a:r>
              <a:rPr lang="en-US" altLang="ja-JP" sz="1200" dirty="0" smtClean="0">
                <a:latin typeface="ＭＳ Ｐゴシック" panose="020B0600070205080204" pitchFamily="50" charset="-128"/>
                <a:ea typeface="ＭＳ Ｐゴシック" panose="020B0600070205080204" pitchFamily="50" charset="-128"/>
              </a:rPr>
              <a:t>Cloud</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39" name="フローチャート: 定義済み処理 38"/>
          <p:cNvSpPr/>
          <p:nvPr/>
        </p:nvSpPr>
        <p:spPr>
          <a:xfrm>
            <a:off x="3006237" y="2921245"/>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800" dirty="0" smtClean="0">
                <a:latin typeface="ＭＳ Ｐゴシック" panose="020B0600070205080204" pitchFamily="50" charset="-128"/>
                <a:ea typeface="ＭＳ Ｐゴシック" panose="020B0600070205080204" pitchFamily="50" charset="-128"/>
              </a:rPr>
              <a:t>SFTP</a:t>
            </a:r>
          </a:p>
          <a:p>
            <a:pPr algn="ctr"/>
            <a:r>
              <a:rPr lang="en-US" altLang="ja-JP" sz="800" dirty="0" smtClean="0">
                <a:latin typeface="ＭＳ Ｐゴシック" panose="020B0600070205080204" pitchFamily="50" charset="-128"/>
                <a:ea typeface="ＭＳ Ｐゴシック" panose="020B0600070205080204" pitchFamily="50" charset="-128"/>
              </a:rPr>
              <a:t>(GET)</a:t>
            </a:r>
            <a:endParaRPr kumimoji="1" lang="ja-JP" altLang="en-US" sz="800" dirty="0">
              <a:latin typeface="ＭＳ Ｐゴシック" panose="020B0600070205080204" pitchFamily="50" charset="-128"/>
              <a:ea typeface="ＭＳ Ｐゴシック" panose="020B0600070205080204" pitchFamily="50" charset="-128"/>
            </a:endParaRPr>
          </a:p>
        </p:txBody>
      </p:sp>
      <p:sp>
        <p:nvSpPr>
          <p:cNvPr id="40" name="フローチャート: 定義済み処理 39"/>
          <p:cNvSpPr/>
          <p:nvPr/>
        </p:nvSpPr>
        <p:spPr>
          <a:xfrm>
            <a:off x="8335473" y="2921245"/>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800" dirty="0" smtClean="0">
                <a:latin typeface="ＭＳ Ｐゴシック" panose="020B0600070205080204" pitchFamily="50" charset="-128"/>
                <a:ea typeface="ＭＳ Ｐゴシック" panose="020B0600070205080204" pitchFamily="50" charset="-128"/>
              </a:rPr>
              <a:t>API</a:t>
            </a:r>
          </a:p>
          <a:p>
            <a:pPr algn="ctr"/>
            <a:r>
              <a:rPr lang="ja-JP" altLang="en-US" sz="800" dirty="0">
                <a:latin typeface="ＭＳ Ｐゴシック" panose="020B0600070205080204" pitchFamily="50" charset="-128"/>
                <a:ea typeface="ＭＳ Ｐゴシック" panose="020B0600070205080204" pitchFamily="50" charset="-128"/>
              </a:rPr>
              <a:t>呼び出</a:t>
            </a:r>
            <a:r>
              <a:rPr lang="ja-JP" altLang="en-US" sz="800" dirty="0" smtClean="0">
                <a:latin typeface="ＭＳ Ｐゴシック" panose="020B0600070205080204" pitchFamily="50" charset="-128"/>
                <a:ea typeface="ＭＳ Ｐゴシック" panose="020B0600070205080204" pitchFamily="50" charset="-128"/>
              </a:rPr>
              <a:t>し</a:t>
            </a:r>
            <a:endParaRPr lang="en-US" altLang="ja-JP" sz="800" dirty="0" smtClean="0">
              <a:latin typeface="ＭＳ Ｐゴシック" panose="020B0600070205080204" pitchFamily="50" charset="-128"/>
              <a:ea typeface="ＭＳ Ｐゴシック" panose="020B0600070205080204" pitchFamily="50" charset="-128"/>
            </a:endParaRPr>
          </a:p>
        </p:txBody>
      </p:sp>
      <p:sp>
        <p:nvSpPr>
          <p:cNvPr id="41" name="円柱 40"/>
          <p:cNvSpPr/>
          <p:nvPr/>
        </p:nvSpPr>
        <p:spPr>
          <a:xfrm>
            <a:off x="3739662" y="5181210"/>
            <a:ext cx="1352550" cy="826136"/>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200" dirty="0" smtClean="0">
                <a:latin typeface="ＭＳ Ｐゴシック" panose="020B0600070205080204" pitchFamily="50" charset="-128"/>
                <a:ea typeface="ＭＳ Ｐゴシック" panose="020B0600070205080204" pitchFamily="50" charset="-128"/>
              </a:rPr>
              <a:t>HANA</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49" name="正方形/長方形 48"/>
          <p:cNvSpPr/>
          <p:nvPr/>
        </p:nvSpPr>
        <p:spPr>
          <a:xfrm>
            <a:off x="5782774" y="5111995"/>
            <a:ext cx="2371721" cy="942975"/>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kumimoji="1" lang="en-US" altLang="ja-JP" sz="1000" dirty="0" smtClean="0">
                <a:latin typeface="ＭＳ Ｐゴシック" panose="020B0600070205080204" pitchFamily="50" charset="-128"/>
                <a:ea typeface="ＭＳ Ｐゴシック" panose="020B0600070205080204" pitchFamily="50" charset="-128"/>
              </a:rPr>
              <a:t>Tomcat Server</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50" name="フローチャート: 定義済み処理 49"/>
          <p:cNvSpPr/>
          <p:nvPr/>
        </p:nvSpPr>
        <p:spPr>
          <a:xfrm>
            <a:off x="6532074" y="5492994"/>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000" dirty="0" smtClean="0">
                <a:latin typeface="ＭＳ Ｐゴシック" panose="020B0600070205080204" pitchFamily="50" charset="-128"/>
                <a:ea typeface="ＭＳ Ｐゴシック" panose="020B0600070205080204" pitchFamily="50" charset="-128"/>
              </a:rPr>
              <a:t>API</a:t>
            </a:r>
          </a:p>
          <a:p>
            <a:pPr algn="ctr"/>
            <a:r>
              <a:rPr lang="en-US" altLang="ja-JP" sz="1000" dirty="0" smtClean="0">
                <a:latin typeface="ＭＳ Ｐゴシック" panose="020B0600070205080204" pitchFamily="50" charset="-128"/>
                <a:ea typeface="ＭＳ Ｐゴシック" panose="020B0600070205080204" pitchFamily="50" charset="-128"/>
              </a:rPr>
              <a:t>(Java)</a:t>
            </a:r>
            <a:endParaRPr lang="ja-JP" altLang="en-US" sz="1000" dirty="0">
              <a:latin typeface="ＭＳ Ｐゴシック" panose="020B0600070205080204" pitchFamily="50" charset="-128"/>
              <a:ea typeface="ＭＳ Ｐゴシック" panose="020B0600070205080204" pitchFamily="50" charset="-128"/>
            </a:endParaRPr>
          </a:p>
        </p:txBody>
      </p:sp>
      <p:sp>
        <p:nvSpPr>
          <p:cNvPr id="51" name="フローチャート: 定義済み処理 50"/>
          <p:cNvSpPr/>
          <p:nvPr/>
        </p:nvSpPr>
        <p:spPr>
          <a:xfrm>
            <a:off x="10673862" y="2630732"/>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000" dirty="0">
                <a:latin typeface="ＭＳ Ｐゴシック" panose="020B0600070205080204" pitchFamily="50" charset="-128"/>
                <a:ea typeface="ＭＳ Ｐゴシック" panose="020B0600070205080204" pitchFamily="50" charset="-128"/>
              </a:rPr>
              <a:t>OData</a:t>
            </a:r>
          </a:p>
          <a:p>
            <a:pPr algn="ctr"/>
            <a:r>
              <a:rPr lang="en-US" altLang="ja-JP" sz="1000" dirty="0">
                <a:latin typeface="ＭＳ Ｐゴシック" panose="020B0600070205080204" pitchFamily="50" charset="-128"/>
                <a:ea typeface="ＭＳ Ｐゴシック" panose="020B0600070205080204" pitchFamily="50" charset="-128"/>
              </a:rPr>
              <a:t>API</a:t>
            </a:r>
            <a:endParaRPr lang="ja-JP" altLang="en-US" sz="1000" dirty="0">
              <a:latin typeface="ＭＳ Ｐゴシック" panose="020B0600070205080204" pitchFamily="50" charset="-128"/>
              <a:ea typeface="ＭＳ Ｐゴシック" panose="020B0600070205080204" pitchFamily="50" charset="-128"/>
            </a:endParaRPr>
          </a:p>
        </p:txBody>
      </p:sp>
      <p:sp>
        <p:nvSpPr>
          <p:cNvPr id="54" name="フローチャート: 定義済み処理 53"/>
          <p:cNvSpPr/>
          <p:nvPr/>
        </p:nvSpPr>
        <p:spPr>
          <a:xfrm>
            <a:off x="10673862" y="3129842"/>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000" dirty="0">
                <a:latin typeface="ＭＳ Ｐゴシック" panose="020B0600070205080204" pitchFamily="50" charset="-128"/>
                <a:ea typeface="ＭＳ Ｐゴシック" panose="020B0600070205080204" pitchFamily="50" charset="-128"/>
              </a:rPr>
              <a:t>SOAP</a:t>
            </a:r>
          </a:p>
          <a:p>
            <a:pPr algn="ctr"/>
            <a:r>
              <a:rPr lang="en-US" altLang="ja-JP" sz="1000" dirty="0">
                <a:latin typeface="ＭＳ Ｐゴシック" panose="020B0600070205080204" pitchFamily="50" charset="-128"/>
                <a:ea typeface="ＭＳ Ｐゴシック" panose="020B0600070205080204" pitchFamily="50" charset="-128"/>
              </a:rPr>
              <a:t>API</a:t>
            </a:r>
            <a:endParaRPr lang="ja-JP" altLang="en-US" sz="1000" dirty="0">
              <a:latin typeface="ＭＳ Ｐゴシック" panose="020B0600070205080204" pitchFamily="50" charset="-128"/>
              <a:ea typeface="ＭＳ Ｐゴシック" panose="020B0600070205080204" pitchFamily="50" charset="-128"/>
            </a:endParaRPr>
          </a:p>
        </p:txBody>
      </p:sp>
      <p:sp>
        <p:nvSpPr>
          <p:cNvPr id="55" name="正方形/長方形 54"/>
          <p:cNvSpPr/>
          <p:nvPr/>
        </p:nvSpPr>
        <p:spPr>
          <a:xfrm>
            <a:off x="274955" y="2285556"/>
            <a:ext cx="1376362" cy="173648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kumimoji="1" lang="en-US" altLang="ja-JP" sz="1000" dirty="0" smtClean="0">
                <a:latin typeface="ＭＳ Ｐゴシック" panose="020B0600070205080204" pitchFamily="50" charset="-128"/>
                <a:ea typeface="ＭＳ Ｐゴシック" panose="020B0600070205080204" pitchFamily="50" charset="-128"/>
              </a:rPr>
              <a:t>SFTP</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56" name="U ターン矢印 55"/>
          <p:cNvSpPr/>
          <p:nvPr/>
        </p:nvSpPr>
        <p:spPr>
          <a:xfrm rot="16200000">
            <a:off x="2141843" y="2547389"/>
            <a:ext cx="342900" cy="1100137"/>
          </a:xfrm>
          <a:prstGeom prst="uturnArrow">
            <a:avLst>
              <a:gd name="adj1" fmla="val 25000"/>
              <a:gd name="adj2" fmla="val 25000"/>
              <a:gd name="adj3" fmla="val 25000"/>
              <a:gd name="adj4" fmla="val 43750"/>
              <a:gd name="adj5" fmla="val 1000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tx1"/>
              </a:solidFill>
            </a:endParaRPr>
          </a:p>
        </p:txBody>
      </p:sp>
      <p:sp>
        <p:nvSpPr>
          <p:cNvPr id="58" name="フローチャート: 定義済み処理 57"/>
          <p:cNvSpPr/>
          <p:nvPr/>
        </p:nvSpPr>
        <p:spPr>
          <a:xfrm>
            <a:off x="3009629" y="3863363"/>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データ</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保存</a:t>
            </a:r>
            <a:endParaRPr lang="en-US" altLang="ja-JP" sz="800" dirty="0">
              <a:latin typeface="ＭＳ Ｐゴシック" panose="020B0600070205080204" pitchFamily="50" charset="-128"/>
              <a:ea typeface="ＭＳ Ｐゴシック" panose="020B0600070205080204" pitchFamily="50" charset="-128"/>
            </a:endParaRPr>
          </a:p>
        </p:txBody>
      </p:sp>
      <p:sp>
        <p:nvSpPr>
          <p:cNvPr id="60" name="フローチャート: 定義済み処理 59"/>
          <p:cNvSpPr/>
          <p:nvPr/>
        </p:nvSpPr>
        <p:spPr>
          <a:xfrm>
            <a:off x="5772879" y="2923150"/>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値変換</a:t>
            </a:r>
            <a:endParaRPr lang="ja-JP" altLang="en-US" sz="800" dirty="0">
              <a:latin typeface="ＭＳ Ｐゴシック" panose="020B0600070205080204" pitchFamily="50" charset="-128"/>
              <a:ea typeface="ＭＳ Ｐゴシック" panose="020B0600070205080204" pitchFamily="50" charset="-128"/>
            </a:endParaRPr>
          </a:p>
        </p:txBody>
      </p:sp>
      <p:sp>
        <p:nvSpPr>
          <p:cNvPr id="61" name="フローチャート: 記憶データ 60"/>
          <p:cNvSpPr/>
          <p:nvPr/>
        </p:nvSpPr>
        <p:spPr>
          <a:xfrm>
            <a:off x="567859" y="2990776"/>
            <a:ext cx="828675" cy="341738"/>
          </a:xfrm>
          <a:prstGeom prst="flowChartOnlineStorag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200" dirty="0" smtClean="0">
                <a:latin typeface="ＭＳ Ｐゴシック" panose="020B0600070205080204" pitchFamily="50" charset="-128"/>
                <a:ea typeface="ＭＳ Ｐゴシック" panose="020B0600070205080204" pitchFamily="50" charset="-128"/>
              </a:rPr>
              <a:t>File</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4" name="テキスト ボックス 63"/>
          <p:cNvSpPr txBox="1"/>
          <p:nvPr/>
        </p:nvSpPr>
        <p:spPr>
          <a:xfrm>
            <a:off x="2313346" y="2744555"/>
            <a:ext cx="486030"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SFTP</a:t>
            </a:r>
            <a:endParaRPr kumimoji="1" lang="ja-JP" altLang="en-US" sz="1000" u="sng" dirty="0">
              <a:latin typeface="ＭＳ Ｐゴシック" panose="020B0600070205080204" pitchFamily="50" charset="-128"/>
              <a:ea typeface="ＭＳ Ｐゴシック" panose="020B0600070205080204" pitchFamily="50" charset="-128"/>
            </a:endParaRPr>
          </a:p>
        </p:txBody>
      </p:sp>
      <p:sp>
        <p:nvSpPr>
          <p:cNvPr id="65" name="テキスト ボックス 64"/>
          <p:cNvSpPr txBox="1"/>
          <p:nvPr/>
        </p:nvSpPr>
        <p:spPr>
          <a:xfrm>
            <a:off x="9423356" y="2798134"/>
            <a:ext cx="495649"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HTTP</a:t>
            </a:r>
            <a:endParaRPr kumimoji="1" lang="ja-JP" altLang="en-US" sz="1000" u="sng" dirty="0">
              <a:latin typeface="ＭＳ Ｐゴシック" panose="020B0600070205080204" pitchFamily="50" charset="-128"/>
              <a:ea typeface="ＭＳ Ｐゴシック" panose="020B0600070205080204" pitchFamily="50" charset="-128"/>
            </a:endParaRPr>
          </a:p>
        </p:txBody>
      </p:sp>
      <p:sp>
        <p:nvSpPr>
          <p:cNvPr id="66" name="テキスト ボックス 65"/>
          <p:cNvSpPr txBox="1"/>
          <p:nvPr/>
        </p:nvSpPr>
        <p:spPr>
          <a:xfrm>
            <a:off x="7094931" y="4826245"/>
            <a:ext cx="495649"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HTTP</a:t>
            </a:r>
            <a:endParaRPr kumimoji="1" lang="ja-JP" altLang="en-US" sz="1000" u="sng" dirty="0">
              <a:latin typeface="ＭＳ Ｐゴシック" panose="020B0600070205080204" pitchFamily="50" charset="-128"/>
              <a:ea typeface="ＭＳ Ｐゴシック" panose="020B0600070205080204" pitchFamily="50" charset="-128"/>
            </a:endParaRPr>
          </a:p>
        </p:txBody>
      </p:sp>
      <p:cxnSp>
        <p:nvCxnSpPr>
          <p:cNvPr id="67" name="カギ線コネクタ 66"/>
          <p:cNvCxnSpPr>
            <a:stCxn id="58" idx="2"/>
            <a:endCxn id="41" idx="1"/>
          </p:cNvCxnSpPr>
          <p:nvPr/>
        </p:nvCxnSpPr>
        <p:spPr>
          <a:xfrm rot="16200000" flipH="1">
            <a:off x="3487247" y="4252520"/>
            <a:ext cx="946372" cy="911008"/>
          </a:xfrm>
          <a:prstGeom prst="bentConnector3">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9" name="フローチャート: 定義済み処理 68"/>
          <p:cNvSpPr/>
          <p:nvPr/>
        </p:nvSpPr>
        <p:spPr>
          <a:xfrm>
            <a:off x="7069041" y="2921657"/>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構造</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変換</a:t>
            </a:r>
            <a:endParaRPr lang="ja-JP" altLang="en-US" sz="800" dirty="0">
              <a:latin typeface="ＭＳ Ｐゴシック" panose="020B0600070205080204" pitchFamily="50" charset="-128"/>
              <a:ea typeface="ＭＳ Ｐゴシック" panose="020B0600070205080204" pitchFamily="50" charset="-128"/>
            </a:endParaRPr>
          </a:p>
        </p:txBody>
      </p:sp>
      <p:cxnSp>
        <p:nvCxnSpPr>
          <p:cNvPr id="70" name="直線矢印コネクタ 69"/>
          <p:cNvCxnSpPr>
            <a:stCxn id="60" idx="3"/>
            <a:endCxn id="69" idx="1"/>
          </p:cNvCxnSpPr>
          <p:nvPr/>
        </p:nvCxnSpPr>
        <p:spPr>
          <a:xfrm flipV="1">
            <a:off x="6763479" y="3107395"/>
            <a:ext cx="305562" cy="149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1" name="直線矢印コネクタ 70"/>
          <p:cNvCxnSpPr>
            <a:stCxn id="39" idx="2"/>
            <a:endCxn id="58" idx="0"/>
          </p:cNvCxnSpPr>
          <p:nvPr/>
        </p:nvCxnSpPr>
        <p:spPr>
          <a:xfrm>
            <a:off x="3501537" y="3292720"/>
            <a:ext cx="3392" cy="5706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2" name="直線矢印コネクタ 71"/>
          <p:cNvCxnSpPr>
            <a:stCxn id="69" idx="3"/>
            <a:endCxn id="40" idx="1"/>
          </p:cNvCxnSpPr>
          <p:nvPr/>
        </p:nvCxnSpPr>
        <p:spPr>
          <a:xfrm flipV="1">
            <a:off x="8059641" y="3106983"/>
            <a:ext cx="275832" cy="4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3" name="フローチャート: 定義済み処理 72"/>
          <p:cNvSpPr/>
          <p:nvPr/>
        </p:nvSpPr>
        <p:spPr>
          <a:xfrm>
            <a:off x="4506447" y="2921245"/>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データ</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a:latin typeface="ＭＳ Ｐゴシック" panose="020B0600070205080204" pitchFamily="50" charset="-128"/>
                <a:ea typeface="ＭＳ Ｐゴシック" panose="020B0600070205080204" pitchFamily="50" charset="-128"/>
              </a:rPr>
              <a:t>取得</a:t>
            </a:r>
          </a:p>
        </p:txBody>
      </p:sp>
      <p:cxnSp>
        <p:nvCxnSpPr>
          <p:cNvPr id="74" name="直線矢印コネクタ 73"/>
          <p:cNvCxnSpPr>
            <a:stCxn id="73" idx="3"/>
            <a:endCxn id="60" idx="1"/>
          </p:cNvCxnSpPr>
          <p:nvPr/>
        </p:nvCxnSpPr>
        <p:spPr>
          <a:xfrm>
            <a:off x="5497047" y="3106983"/>
            <a:ext cx="275832" cy="190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5" name="カギ線コネクタ 74"/>
          <p:cNvCxnSpPr>
            <a:stCxn id="41" idx="1"/>
            <a:endCxn id="73" idx="2"/>
          </p:cNvCxnSpPr>
          <p:nvPr/>
        </p:nvCxnSpPr>
        <p:spPr>
          <a:xfrm rot="5400000" flipH="1" flipV="1">
            <a:off x="3764597" y="3944060"/>
            <a:ext cx="1888490" cy="585810"/>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6" name="フローチャート: 定義済み処理 75"/>
          <p:cNvSpPr/>
          <p:nvPr/>
        </p:nvSpPr>
        <p:spPr>
          <a:xfrm>
            <a:off x="8335473" y="3863363"/>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ステータス</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更新</a:t>
            </a:r>
            <a:endParaRPr lang="en-US" altLang="ja-JP" sz="800" dirty="0" smtClean="0">
              <a:latin typeface="ＭＳ Ｐゴシック" panose="020B0600070205080204" pitchFamily="50" charset="-128"/>
              <a:ea typeface="ＭＳ Ｐゴシック" panose="020B0600070205080204" pitchFamily="50" charset="-128"/>
            </a:endParaRPr>
          </a:p>
        </p:txBody>
      </p:sp>
      <p:cxnSp>
        <p:nvCxnSpPr>
          <p:cNvPr id="77" name="直線矢印コネクタ 76"/>
          <p:cNvCxnSpPr>
            <a:stCxn id="40" idx="2"/>
            <a:endCxn id="76" idx="0"/>
          </p:cNvCxnSpPr>
          <p:nvPr/>
        </p:nvCxnSpPr>
        <p:spPr>
          <a:xfrm>
            <a:off x="8830773" y="3292720"/>
            <a:ext cx="0" cy="5706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8" name="カギ線コネクタ 77"/>
          <p:cNvCxnSpPr>
            <a:stCxn id="76" idx="2"/>
            <a:endCxn id="41" idx="1"/>
          </p:cNvCxnSpPr>
          <p:nvPr/>
        </p:nvCxnSpPr>
        <p:spPr>
          <a:xfrm rot="5400000">
            <a:off x="6150169" y="2500606"/>
            <a:ext cx="946372" cy="4414836"/>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5247097" y="3591484"/>
            <a:ext cx="2907398" cy="806880"/>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000" dirty="0" smtClean="0">
                <a:latin typeface="ＭＳ Ｐゴシック" panose="020B0600070205080204" pitchFamily="50" charset="-128"/>
                <a:ea typeface="ＭＳ Ｐゴシック" panose="020B0600070205080204" pitchFamily="50" charset="-128"/>
              </a:rPr>
              <a:t>エラー処理（</a:t>
            </a:r>
            <a:r>
              <a:rPr kumimoji="1" lang="en-US" altLang="ja-JP" sz="1000" dirty="0" smtClean="0">
                <a:latin typeface="ＭＳ Ｐゴシック" panose="020B0600070205080204" pitchFamily="50" charset="-128"/>
                <a:ea typeface="ＭＳ Ｐゴシック" panose="020B0600070205080204" pitchFamily="50" charset="-128"/>
              </a:rPr>
              <a:t>Exceptions</a:t>
            </a:r>
            <a:r>
              <a:rPr kumimoji="1" lang="ja-JP" altLang="en-US" sz="1000" dirty="0" smtClean="0">
                <a:latin typeface="ＭＳ Ｐゴシック" panose="020B0600070205080204" pitchFamily="50" charset="-128"/>
                <a:ea typeface="ＭＳ Ｐゴシック" panose="020B0600070205080204" pitchFamily="50" charset="-128"/>
              </a:rPr>
              <a:t>）</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80" name="フローチャート: 定義済み処理 79"/>
          <p:cNvSpPr/>
          <p:nvPr/>
        </p:nvSpPr>
        <p:spPr>
          <a:xfrm>
            <a:off x="5527667" y="3863363"/>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ステータス</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更新</a:t>
            </a:r>
            <a:endParaRPr lang="en-US" altLang="ja-JP" sz="800" dirty="0" smtClean="0">
              <a:latin typeface="ＭＳ Ｐゴシック" panose="020B0600070205080204" pitchFamily="50" charset="-128"/>
              <a:ea typeface="ＭＳ Ｐゴシック" panose="020B0600070205080204" pitchFamily="50" charset="-128"/>
            </a:endParaRPr>
          </a:p>
        </p:txBody>
      </p:sp>
      <p:cxnSp>
        <p:nvCxnSpPr>
          <p:cNvPr id="81" name="カギ線コネクタ 80"/>
          <p:cNvCxnSpPr>
            <a:stCxn id="80" idx="2"/>
            <a:endCxn id="41" idx="1"/>
          </p:cNvCxnSpPr>
          <p:nvPr/>
        </p:nvCxnSpPr>
        <p:spPr>
          <a:xfrm rot="5400000">
            <a:off x="4746266" y="3904509"/>
            <a:ext cx="946372" cy="1607030"/>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2" name="カギ線コネクタ 81"/>
          <p:cNvCxnSpPr>
            <a:stCxn id="58" idx="3"/>
            <a:endCxn id="73" idx="1"/>
          </p:cNvCxnSpPr>
          <p:nvPr/>
        </p:nvCxnSpPr>
        <p:spPr>
          <a:xfrm flipV="1">
            <a:off x="4000229" y="3106983"/>
            <a:ext cx="506218" cy="942118"/>
          </a:xfrm>
          <a:prstGeom prst="bentConnector3">
            <a:avLst>
              <a:gd name="adj1" fmla="val 50000"/>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83" name="フローチャート: 定義済み処理 82"/>
          <p:cNvSpPr/>
          <p:nvPr/>
        </p:nvSpPr>
        <p:spPr>
          <a:xfrm>
            <a:off x="6759084" y="3863363"/>
            <a:ext cx="990600" cy="371475"/>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エラー</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通知</a:t>
            </a:r>
            <a:endParaRPr lang="en-US" altLang="ja-JP" sz="800" dirty="0" smtClean="0">
              <a:latin typeface="ＭＳ Ｐゴシック" panose="020B0600070205080204" pitchFamily="50" charset="-128"/>
              <a:ea typeface="ＭＳ Ｐゴシック" panose="020B0600070205080204" pitchFamily="50" charset="-128"/>
            </a:endParaRPr>
          </a:p>
        </p:txBody>
      </p:sp>
      <p:cxnSp>
        <p:nvCxnSpPr>
          <p:cNvPr id="84" name="直線矢印コネクタ 83"/>
          <p:cNvCxnSpPr>
            <a:stCxn id="80" idx="3"/>
            <a:endCxn id="83" idx="1"/>
          </p:cNvCxnSpPr>
          <p:nvPr/>
        </p:nvCxnSpPr>
        <p:spPr>
          <a:xfrm>
            <a:off x="6518267" y="4049101"/>
            <a:ext cx="24081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5" name="左矢印 84"/>
          <p:cNvSpPr/>
          <p:nvPr/>
        </p:nvSpPr>
        <p:spPr>
          <a:xfrm flipH="1">
            <a:off x="9563009" y="3008915"/>
            <a:ext cx="1059656" cy="213360"/>
          </a:xfrm>
          <a:prstGeom prst="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3" name="正方形/長方形 42"/>
          <p:cNvSpPr/>
          <p:nvPr/>
        </p:nvSpPr>
        <p:spPr>
          <a:xfrm>
            <a:off x="188533" y="4461925"/>
            <a:ext cx="1638300" cy="20288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SAP-Fiori</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Server</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44" name="正方形/長方形 43"/>
          <p:cNvSpPr/>
          <p:nvPr/>
        </p:nvSpPr>
        <p:spPr>
          <a:xfrm>
            <a:off x="303729" y="4850545"/>
            <a:ext cx="1376362" cy="148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chemeClr val="lt1"/>
                </a:solidFill>
                <a:latin typeface="ＭＳ Ｐゴシック" panose="020B0600070205080204" pitchFamily="50" charset="-128"/>
                <a:ea typeface="ＭＳ Ｐゴシック" panose="020B0600070205080204" pitchFamily="50" charset="-128"/>
              </a:rPr>
              <a:t>画面</a:t>
            </a:r>
          </a:p>
        </p:txBody>
      </p:sp>
      <p:pic>
        <p:nvPicPr>
          <p:cNvPr id="2" name="図 1"/>
          <p:cNvPicPr>
            <a:picLocks noChangeAspect="1"/>
          </p:cNvPicPr>
          <p:nvPr/>
        </p:nvPicPr>
        <p:blipFill>
          <a:blip r:embed="rId3"/>
          <a:stretch>
            <a:fillRect/>
          </a:stretch>
        </p:blipFill>
        <p:spPr>
          <a:xfrm>
            <a:off x="517145" y="5226294"/>
            <a:ext cx="981075" cy="714375"/>
          </a:xfrm>
          <a:prstGeom prst="rect">
            <a:avLst/>
          </a:prstGeom>
        </p:spPr>
      </p:pic>
      <p:sp>
        <p:nvSpPr>
          <p:cNvPr id="52" name="正方形/長方形 51"/>
          <p:cNvSpPr/>
          <p:nvPr/>
        </p:nvSpPr>
        <p:spPr>
          <a:xfrm>
            <a:off x="71167" y="4148595"/>
            <a:ext cx="458780" cy="338554"/>
          </a:xfrm>
          <a:prstGeom prst="rect">
            <a:avLst/>
          </a:prstGeom>
        </p:spPr>
        <p:txBody>
          <a:bodyPr wrap="none">
            <a:spAutoFit/>
          </a:bodyPr>
          <a:lstStyle/>
          <a:p>
            <a:r>
              <a:rPr kumimoji="1" lang="en-US" altLang="ja-JP" sz="1600" b="1" dirty="0" smtClean="0">
                <a:latin typeface="ＭＳ Ｐゴシック" panose="020B0600070205080204" pitchFamily="50" charset="-128"/>
                <a:ea typeface="ＭＳ Ｐゴシック" panose="020B0600070205080204" pitchFamily="50" charset="-128"/>
              </a:rPr>
              <a:t>OR</a:t>
            </a:r>
            <a:endParaRPr kumimoji="1" lang="ja-JP" altLang="en-US" sz="1600" b="1" dirty="0">
              <a:latin typeface="ＭＳ Ｐゴシック" panose="020B0600070205080204" pitchFamily="50" charset="-128"/>
              <a:ea typeface="ＭＳ Ｐゴシック" panose="020B0600070205080204" pitchFamily="50" charset="-128"/>
            </a:endParaRPr>
          </a:p>
        </p:txBody>
      </p:sp>
      <p:sp>
        <p:nvSpPr>
          <p:cNvPr id="48" name="テキスト ボックス 47"/>
          <p:cNvSpPr txBox="1"/>
          <p:nvPr/>
        </p:nvSpPr>
        <p:spPr>
          <a:xfrm>
            <a:off x="2388113" y="5350766"/>
            <a:ext cx="572593"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HTTPS</a:t>
            </a:r>
            <a:endParaRPr kumimoji="1" lang="ja-JP" altLang="en-US" sz="1000" u="sng" dirty="0">
              <a:latin typeface="ＭＳ Ｐゴシック" panose="020B0600070205080204" pitchFamily="50" charset="-128"/>
              <a:ea typeface="ＭＳ Ｐゴシック" panose="020B0600070205080204" pitchFamily="50" charset="-128"/>
            </a:endParaRPr>
          </a:p>
        </p:txBody>
      </p:sp>
      <p:cxnSp>
        <p:nvCxnSpPr>
          <p:cNvPr id="53" name="直線矢印コネクタ 52"/>
          <p:cNvCxnSpPr/>
          <p:nvPr/>
        </p:nvCxnSpPr>
        <p:spPr>
          <a:xfrm>
            <a:off x="1763224" y="5596987"/>
            <a:ext cx="195404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013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3">
            <a:extLst>
              <a:ext uri="{FF2B5EF4-FFF2-40B4-BE49-F238E27FC236}">
                <a16:creationId xmlns:a16="http://schemas.microsoft.com/office/drawing/2014/main" xmlns="" id="{E47A3D3D-54DE-4038-8357-B5A276BB8B69}"/>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ja-JP" altLang="en-US" dirty="0" smtClean="0">
                <a:latin typeface="Meiryo UI" panose="020B0604030504040204" pitchFamily="50" charset="-128"/>
                <a:ea typeface="Meiryo UI" panose="020B0604030504040204" pitchFamily="50" charset="-128"/>
              </a:rPr>
              <a:t>アーキテクチャ</a:t>
            </a:r>
            <a:endParaRPr lang="en-US" sz="2134" b="0" dirty="0">
              <a:latin typeface="Meiryo UI" panose="020B0604030504040204" pitchFamily="50" charset="-128"/>
              <a:ea typeface="Meiryo UI" panose="020B0604030504040204" pitchFamily="50" charset="-128"/>
              <a:cs typeface="Arial"/>
            </a:endParaRPr>
          </a:p>
        </p:txBody>
      </p:sp>
      <p:sp>
        <p:nvSpPr>
          <p:cNvPr id="106" name="タイトル 1"/>
          <p:cNvSpPr>
            <a:spLocks noGrp="1"/>
          </p:cNvSpPr>
          <p:nvPr>
            <p:ph type="title"/>
          </p:nvPr>
        </p:nvSpPr>
        <p:spPr>
          <a:xfrm>
            <a:off x="786684" y="1202253"/>
            <a:ext cx="10515600" cy="488314"/>
          </a:xfrm>
        </p:spPr>
        <p:txBody>
          <a:bodyPr>
            <a:noAutofit/>
          </a:bodyPr>
          <a:lstStyle/>
          <a:p>
            <a:r>
              <a:rPr lang="ja-JP" altLang="en-US" sz="2000" u="sng" dirty="0" smtClean="0">
                <a:latin typeface="ＭＳ Ｐゴシック" panose="020B0600070205080204" pitchFamily="50" charset="-128"/>
                <a:ea typeface="ＭＳ Ｐゴシック" panose="020B0600070205080204" pitchFamily="50" charset="-128"/>
              </a:rPr>
              <a:t>インターフェース連携処理方式 </a:t>
            </a:r>
            <a:r>
              <a:rPr lang="en-US" altLang="ja-JP" sz="2000" u="sng" dirty="0" smtClean="0">
                <a:latin typeface="ＭＳ Ｐゴシック" panose="020B0600070205080204" pitchFamily="50" charset="-128"/>
                <a:ea typeface="ＭＳ Ｐゴシック" panose="020B0600070205080204" pitchFamily="50" charset="-128"/>
              </a:rPr>
              <a:t>Ou</a:t>
            </a:r>
            <a:r>
              <a:rPr lang="en-US" altLang="ja-JP" sz="2000" u="sng" dirty="0">
                <a:latin typeface="ＭＳ Ｐゴシック" panose="020B0600070205080204" pitchFamily="50" charset="-128"/>
                <a:ea typeface="ＭＳ Ｐゴシック" panose="020B0600070205080204" pitchFamily="50" charset="-128"/>
              </a:rPr>
              <a:t>t</a:t>
            </a:r>
            <a:r>
              <a:rPr lang="en-US" altLang="ja-JP" sz="2000" u="sng" dirty="0" smtClean="0">
                <a:latin typeface="ＭＳ Ｐゴシック" panose="020B0600070205080204" pitchFamily="50" charset="-128"/>
                <a:ea typeface="ＭＳ Ｐゴシック" panose="020B0600070205080204" pitchFamily="50" charset="-128"/>
              </a:rPr>
              <a:t>bound</a:t>
            </a:r>
            <a:endParaRPr kumimoji="1" lang="ja-JP" altLang="en-US" sz="2000" u="sng" dirty="0">
              <a:latin typeface="ＭＳ Ｐゴシック" panose="020B0600070205080204" pitchFamily="50" charset="-128"/>
              <a:ea typeface="ＭＳ Ｐゴシック" panose="020B0600070205080204" pitchFamily="50" charset="-128"/>
            </a:endParaRPr>
          </a:p>
        </p:txBody>
      </p:sp>
      <p:sp>
        <p:nvSpPr>
          <p:cNvPr id="107" name="正方形/長方形 106"/>
          <p:cNvSpPr/>
          <p:nvPr/>
        </p:nvSpPr>
        <p:spPr>
          <a:xfrm>
            <a:off x="1963021" y="1690567"/>
            <a:ext cx="8267700" cy="4800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SAP</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Cloud Platform</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08" name="正方形/長方形 107"/>
          <p:cNvSpPr/>
          <p:nvPr/>
        </p:nvSpPr>
        <p:spPr>
          <a:xfrm>
            <a:off x="2239246" y="2090617"/>
            <a:ext cx="7753350" cy="258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SAP</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Cloud Integration</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09" name="正方形/長方形 108"/>
          <p:cNvSpPr/>
          <p:nvPr/>
        </p:nvSpPr>
        <p:spPr>
          <a:xfrm>
            <a:off x="2239246" y="4805242"/>
            <a:ext cx="7753350" cy="147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Java</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HANA</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Database</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10" name="正方形/長方形 109"/>
          <p:cNvSpPr/>
          <p:nvPr/>
        </p:nvSpPr>
        <p:spPr>
          <a:xfrm>
            <a:off x="2401171" y="2509717"/>
            <a:ext cx="7467600" cy="200025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altLang="ja-JP" sz="1000" dirty="0" smtClean="0">
                <a:latin typeface="ＭＳ Ｐゴシック" panose="020B0600070205080204" pitchFamily="50" charset="-128"/>
                <a:ea typeface="ＭＳ Ｐゴシック" panose="020B0600070205080204" pitchFamily="50" charset="-128"/>
              </a:rPr>
              <a:t>Out</a:t>
            </a:r>
            <a:r>
              <a:rPr kumimoji="1" lang="en-US" altLang="ja-JP" sz="1000" dirty="0" smtClean="0">
                <a:latin typeface="ＭＳ Ｐゴシック" panose="020B0600070205080204" pitchFamily="50" charset="-128"/>
                <a:ea typeface="ＭＳ Ｐゴシック" panose="020B0600070205080204" pitchFamily="50" charset="-128"/>
              </a:rPr>
              <a:t>bound </a:t>
            </a:r>
            <a:r>
              <a:rPr kumimoji="1" lang="ja-JP" altLang="en-US" sz="1000" dirty="0" smtClean="0">
                <a:latin typeface="ＭＳ Ｐゴシック" panose="020B0600070205080204" pitchFamily="50" charset="-128"/>
                <a:ea typeface="ＭＳ Ｐゴシック" panose="020B0600070205080204" pitchFamily="50" charset="-128"/>
              </a:rPr>
              <a:t>プロセス</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111" name="正方形/長方形 110"/>
          <p:cNvSpPr/>
          <p:nvPr/>
        </p:nvSpPr>
        <p:spPr>
          <a:xfrm>
            <a:off x="186609" y="1690568"/>
            <a:ext cx="1638300" cy="252326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FTP</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Server</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12" name="正方形/長方形 111"/>
          <p:cNvSpPr/>
          <p:nvPr/>
        </p:nvSpPr>
        <p:spPr>
          <a:xfrm>
            <a:off x="10368834" y="1690567"/>
            <a:ext cx="1638300" cy="311467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sz="1200" dirty="0" smtClean="0">
                <a:latin typeface="ＭＳ Ｐゴシック" panose="020B0600070205080204" pitchFamily="50" charset="-128"/>
                <a:ea typeface="ＭＳ Ｐゴシック" panose="020B0600070205080204" pitchFamily="50" charset="-128"/>
              </a:rPr>
              <a:t>S/4HANA</a:t>
            </a:r>
            <a:r>
              <a:rPr lang="ja-JP" altLang="en-US" sz="1200" dirty="0" smtClean="0">
                <a:latin typeface="ＭＳ Ｐゴシック" panose="020B0600070205080204" pitchFamily="50" charset="-128"/>
                <a:ea typeface="ＭＳ Ｐゴシック" panose="020B0600070205080204" pitchFamily="50" charset="-128"/>
              </a:rPr>
              <a:t> </a:t>
            </a:r>
            <a:r>
              <a:rPr lang="en-US" altLang="ja-JP" sz="1200" dirty="0" smtClean="0">
                <a:latin typeface="ＭＳ Ｐゴシック" panose="020B0600070205080204" pitchFamily="50" charset="-128"/>
                <a:ea typeface="ＭＳ Ｐゴシック" panose="020B0600070205080204" pitchFamily="50" charset="-128"/>
              </a:rPr>
              <a:t>Cloud</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13" name="フローチャート: 定義済み処理 112"/>
          <p:cNvSpPr/>
          <p:nvPr/>
        </p:nvSpPr>
        <p:spPr>
          <a:xfrm>
            <a:off x="3025059" y="2900242"/>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800" dirty="0" smtClean="0">
                <a:latin typeface="ＭＳ Ｐゴシック" panose="020B0600070205080204" pitchFamily="50" charset="-128"/>
                <a:ea typeface="ＭＳ Ｐゴシック" panose="020B0600070205080204" pitchFamily="50" charset="-128"/>
              </a:rPr>
              <a:t>SFTP</a:t>
            </a:r>
          </a:p>
          <a:p>
            <a:pPr algn="ctr"/>
            <a:r>
              <a:rPr lang="en-US" altLang="ja-JP" sz="800" dirty="0" smtClean="0">
                <a:latin typeface="ＭＳ Ｐゴシック" panose="020B0600070205080204" pitchFamily="50" charset="-128"/>
                <a:ea typeface="ＭＳ Ｐゴシック" panose="020B0600070205080204" pitchFamily="50" charset="-128"/>
              </a:rPr>
              <a:t>(PUT)</a:t>
            </a:r>
            <a:endParaRPr kumimoji="1" lang="ja-JP" altLang="en-US" sz="800" dirty="0">
              <a:latin typeface="ＭＳ Ｐゴシック" panose="020B0600070205080204" pitchFamily="50" charset="-128"/>
              <a:ea typeface="ＭＳ Ｐゴシック" panose="020B0600070205080204" pitchFamily="50" charset="-128"/>
            </a:endParaRPr>
          </a:p>
        </p:txBody>
      </p:sp>
      <p:sp>
        <p:nvSpPr>
          <p:cNvPr id="114" name="フローチャート: 定義済み処理 113"/>
          <p:cNvSpPr/>
          <p:nvPr/>
        </p:nvSpPr>
        <p:spPr>
          <a:xfrm>
            <a:off x="8354295" y="2900242"/>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800" dirty="0" smtClean="0">
                <a:latin typeface="ＭＳ Ｐゴシック" panose="020B0600070205080204" pitchFamily="50" charset="-128"/>
                <a:ea typeface="ＭＳ Ｐゴシック" panose="020B0600070205080204" pitchFamily="50" charset="-128"/>
              </a:rPr>
              <a:t>API</a:t>
            </a:r>
          </a:p>
          <a:p>
            <a:pPr algn="ctr"/>
            <a:r>
              <a:rPr lang="ja-JP" altLang="en-US" sz="800" dirty="0">
                <a:latin typeface="ＭＳ Ｐゴシック" panose="020B0600070205080204" pitchFamily="50" charset="-128"/>
                <a:ea typeface="ＭＳ Ｐゴシック" panose="020B0600070205080204" pitchFamily="50" charset="-128"/>
              </a:rPr>
              <a:t>呼び出</a:t>
            </a:r>
            <a:r>
              <a:rPr lang="ja-JP" altLang="en-US" sz="800" dirty="0" smtClean="0">
                <a:latin typeface="ＭＳ Ｐゴシック" panose="020B0600070205080204" pitchFamily="50" charset="-128"/>
                <a:ea typeface="ＭＳ Ｐゴシック" panose="020B0600070205080204" pitchFamily="50" charset="-128"/>
              </a:rPr>
              <a:t>し</a:t>
            </a:r>
            <a:endParaRPr lang="en-US" altLang="ja-JP" sz="800" dirty="0" smtClean="0">
              <a:latin typeface="ＭＳ Ｐゴシック" panose="020B0600070205080204" pitchFamily="50" charset="-128"/>
              <a:ea typeface="ＭＳ Ｐゴシック" panose="020B0600070205080204" pitchFamily="50" charset="-128"/>
            </a:endParaRPr>
          </a:p>
        </p:txBody>
      </p:sp>
      <p:sp>
        <p:nvSpPr>
          <p:cNvPr id="115" name="円柱 114"/>
          <p:cNvSpPr/>
          <p:nvPr/>
        </p:nvSpPr>
        <p:spPr>
          <a:xfrm>
            <a:off x="3758484" y="5160207"/>
            <a:ext cx="1352550" cy="82613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latin typeface="ＭＳ Ｐゴシック" panose="020B0600070205080204" pitchFamily="50" charset="-128"/>
                <a:ea typeface="ＭＳ Ｐゴシック" panose="020B0600070205080204" pitchFamily="50" charset="-128"/>
              </a:rPr>
              <a:t>HANA</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16" name="正方形/長方形 115"/>
          <p:cNvSpPr/>
          <p:nvPr/>
        </p:nvSpPr>
        <p:spPr>
          <a:xfrm>
            <a:off x="5801596" y="5090992"/>
            <a:ext cx="2371721" cy="942975"/>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kumimoji="1" lang="en-US" altLang="ja-JP" sz="1000" dirty="0" smtClean="0">
                <a:latin typeface="ＭＳ Ｐゴシック" panose="020B0600070205080204" pitchFamily="50" charset="-128"/>
                <a:ea typeface="ＭＳ Ｐゴシック" panose="020B0600070205080204" pitchFamily="50" charset="-128"/>
              </a:rPr>
              <a:t>Tomcat Server</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117" name="フローチャート: 定義済み処理 116"/>
          <p:cNvSpPr/>
          <p:nvPr/>
        </p:nvSpPr>
        <p:spPr>
          <a:xfrm>
            <a:off x="6550896" y="5471991"/>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smtClean="0">
                <a:latin typeface="ＭＳ Ｐゴシック" panose="020B0600070205080204" pitchFamily="50" charset="-128"/>
                <a:ea typeface="ＭＳ Ｐゴシック" panose="020B0600070205080204" pitchFamily="50" charset="-128"/>
              </a:rPr>
              <a:t>API</a:t>
            </a:r>
          </a:p>
          <a:p>
            <a:pPr algn="ctr"/>
            <a:r>
              <a:rPr lang="en-US" altLang="ja-JP" sz="1000" dirty="0" smtClean="0">
                <a:latin typeface="ＭＳ Ｐゴシック" panose="020B0600070205080204" pitchFamily="50" charset="-128"/>
                <a:ea typeface="ＭＳ Ｐゴシック" panose="020B0600070205080204" pitchFamily="50" charset="-128"/>
              </a:rPr>
              <a:t>(Java)</a:t>
            </a:r>
            <a:endParaRPr lang="ja-JP" altLang="en-US" sz="1000" dirty="0">
              <a:latin typeface="ＭＳ Ｐゴシック" panose="020B0600070205080204" pitchFamily="50" charset="-128"/>
              <a:ea typeface="ＭＳ Ｐゴシック" panose="020B0600070205080204" pitchFamily="50" charset="-128"/>
            </a:endParaRPr>
          </a:p>
        </p:txBody>
      </p:sp>
      <p:sp>
        <p:nvSpPr>
          <p:cNvPr id="118" name="フローチャート: 定義済み処理 117"/>
          <p:cNvSpPr/>
          <p:nvPr/>
        </p:nvSpPr>
        <p:spPr>
          <a:xfrm>
            <a:off x="10692684" y="2609729"/>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latin typeface="ＭＳ Ｐゴシック" panose="020B0600070205080204" pitchFamily="50" charset="-128"/>
                <a:ea typeface="ＭＳ Ｐゴシック" panose="020B0600070205080204" pitchFamily="50" charset="-128"/>
              </a:rPr>
              <a:t>OData</a:t>
            </a:r>
          </a:p>
          <a:p>
            <a:pPr algn="ctr"/>
            <a:r>
              <a:rPr lang="en-US" altLang="ja-JP" sz="1000" dirty="0">
                <a:latin typeface="ＭＳ Ｐゴシック" panose="020B0600070205080204" pitchFamily="50" charset="-128"/>
                <a:ea typeface="ＭＳ Ｐゴシック" panose="020B0600070205080204" pitchFamily="50" charset="-128"/>
              </a:rPr>
              <a:t>API</a:t>
            </a:r>
            <a:endParaRPr lang="ja-JP" altLang="en-US" sz="1000" dirty="0">
              <a:latin typeface="ＭＳ Ｐゴシック" panose="020B0600070205080204" pitchFamily="50" charset="-128"/>
              <a:ea typeface="ＭＳ Ｐゴシック" panose="020B0600070205080204" pitchFamily="50" charset="-128"/>
            </a:endParaRPr>
          </a:p>
        </p:txBody>
      </p:sp>
      <p:sp>
        <p:nvSpPr>
          <p:cNvPr id="119" name="フローチャート: 定義済み処理 118"/>
          <p:cNvSpPr/>
          <p:nvPr/>
        </p:nvSpPr>
        <p:spPr>
          <a:xfrm>
            <a:off x="10692684" y="3108839"/>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latin typeface="ＭＳ Ｐゴシック" panose="020B0600070205080204" pitchFamily="50" charset="-128"/>
                <a:ea typeface="ＭＳ Ｐゴシック" panose="020B0600070205080204" pitchFamily="50" charset="-128"/>
              </a:rPr>
              <a:t>SOAP</a:t>
            </a:r>
          </a:p>
          <a:p>
            <a:pPr algn="ctr"/>
            <a:r>
              <a:rPr lang="en-US" altLang="ja-JP" sz="1000" dirty="0">
                <a:latin typeface="ＭＳ Ｐゴシック" panose="020B0600070205080204" pitchFamily="50" charset="-128"/>
                <a:ea typeface="ＭＳ Ｐゴシック" panose="020B0600070205080204" pitchFamily="50" charset="-128"/>
              </a:rPr>
              <a:t>API</a:t>
            </a:r>
            <a:endParaRPr lang="ja-JP" altLang="en-US" sz="1000" dirty="0">
              <a:latin typeface="ＭＳ Ｐゴシック" panose="020B0600070205080204" pitchFamily="50" charset="-128"/>
              <a:ea typeface="ＭＳ Ｐゴシック" panose="020B0600070205080204" pitchFamily="50" charset="-128"/>
            </a:endParaRPr>
          </a:p>
        </p:txBody>
      </p:sp>
      <p:sp>
        <p:nvSpPr>
          <p:cNvPr id="120" name="正方形/長方形 119"/>
          <p:cNvSpPr/>
          <p:nvPr/>
        </p:nvSpPr>
        <p:spPr>
          <a:xfrm>
            <a:off x="348534" y="2058232"/>
            <a:ext cx="1376362" cy="188175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kumimoji="1" lang="en-US" altLang="ja-JP" sz="1000" dirty="0" smtClean="0">
                <a:latin typeface="ＭＳ Ｐゴシック" panose="020B0600070205080204" pitchFamily="50" charset="-128"/>
                <a:ea typeface="ＭＳ Ｐゴシック" panose="020B0600070205080204" pitchFamily="50" charset="-128"/>
              </a:rPr>
              <a:t>SFTP</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121" name="フローチャート: 定義済み処理 120"/>
          <p:cNvSpPr/>
          <p:nvPr/>
        </p:nvSpPr>
        <p:spPr>
          <a:xfrm>
            <a:off x="4348663" y="2900242"/>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データ</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保存</a:t>
            </a:r>
            <a:endParaRPr lang="en-US" altLang="ja-JP" sz="800" dirty="0">
              <a:latin typeface="ＭＳ Ｐゴシック" panose="020B0600070205080204" pitchFamily="50" charset="-128"/>
              <a:ea typeface="ＭＳ Ｐゴシック" panose="020B0600070205080204" pitchFamily="50" charset="-128"/>
            </a:endParaRPr>
          </a:p>
        </p:txBody>
      </p:sp>
      <p:sp>
        <p:nvSpPr>
          <p:cNvPr id="122" name="フローチャート: 定義済み処理 121"/>
          <p:cNvSpPr/>
          <p:nvPr/>
        </p:nvSpPr>
        <p:spPr>
          <a:xfrm>
            <a:off x="5791701" y="2902147"/>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構造変換</a:t>
            </a:r>
            <a:endParaRPr lang="ja-JP" altLang="en-US" sz="800" dirty="0">
              <a:latin typeface="ＭＳ Ｐゴシック" panose="020B0600070205080204" pitchFamily="50" charset="-128"/>
              <a:ea typeface="ＭＳ Ｐゴシック" panose="020B0600070205080204" pitchFamily="50" charset="-128"/>
            </a:endParaRPr>
          </a:p>
        </p:txBody>
      </p:sp>
      <p:sp>
        <p:nvSpPr>
          <p:cNvPr id="123" name="フローチャート: 記憶データ 122"/>
          <p:cNvSpPr/>
          <p:nvPr/>
        </p:nvSpPr>
        <p:spPr>
          <a:xfrm>
            <a:off x="615234" y="2900242"/>
            <a:ext cx="828675" cy="387668"/>
          </a:xfrm>
          <a:prstGeom prst="flowChartOnlineStorag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latin typeface="ＭＳ Ｐゴシック" panose="020B0600070205080204" pitchFamily="50" charset="-128"/>
                <a:ea typeface="ＭＳ Ｐゴシック" panose="020B0600070205080204" pitchFamily="50" charset="-128"/>
              </a:rPr>
              <a:t>File</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124" name="テキスト ボックス 123"/>
          <p:cNvSpPr txBox="1"/>
          <p:nvPr/>
        </p:nvSpPr>
        <p:spPr>
          <a:xfrm>
            <a:off x="2332168" y="2723552"/>
            <a:ext cx="486030"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SFTP</a:t>
            </a:r>
            <a:endParaRPr kumimoji="1" lang="ja-JP" altLang="en-US" sz="1000" u="sng" dirty="0">
              <a:latin typeface="ＭＳ Ｐゴシック" panose="020B0600070205080204" pitchFamily="50" charset="-128"/>
              <a:ea typeface="ＭＳ Ｐゴシック" panose="020B0600070205080204" pitchFamily="50" charset="-128"/>
            </a:endParaRPr>
          </a:p>
        </p:txBody>
      </p:sp>
      <p:sp>
        <p:nvSpPr>
          <p:cNvPr id="125" name="テキスト ボックス 124"/>
          <p:cNvSpPr txBox="1"/>
          <p:nvPr/>
        </p:nvSpPr>
        <p:spPr>
          <a:xfrm>
            <a:off x="9442178" y="2777131"/>
            <a:ext cx="495649"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HTTP</a:t>
            </a:r>
            <a:endParaRPr kumimoji="1" lang="ja-JP" altLang="en-US" sz="1000" u="sng" dirty="0">
              <a:latin typeface="ＭＳ Ｐゴシック" panose="020B0600070205080204" pitchFamily="50" charset="-128"/>
              <a:ea typeface="ＭＳ Ｐゴシック" panose="020B0600070205080204" pitchFamily="50" charset="-128"/>
            </a:endParaRPr>
          </a:p>
        </p:txBody>
      </p:sp>
      <p:sp>
        <p:nvSpPr>
          <p:cNvPr id="126" name="テキスト ボックス 125"/>
          <p:cNvSpPr txBox="1"/>
          <p:nvPr/>
        </p:nvSpPr>
        <p:spPr>
          <a:xfrm>
            <a:off x="7113753" y="4805242"/>
            <a:ext cx="495649"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HTTP</a:t>
            </a:r>
            <a:endParaRPr kumimoji="1" lang="ja-JP" altLang="en-US" sz="1000" u="sng" dirty="0">
              <a:latin typeface="ＭＳ Ｐゴシック" panose="020B0600070205080204" pitchFamily="50" charset="-128"/>
              <a:ea typeface="ＭＳ Ｐゴシック" panose="020B0600070205080204" pitchFamily="50" charset="-128"/>
            </a:endParaRPr>
          </a:p>
        </p:txBody>
      </p:sp>
      <p:cxnSp>
        <p:nvCxnSpPr>
          <p:cNvPr id="127" name="カギ線コネクタ 126"/>
          <p:cNvCxnSpPr>
            <a:stCxn id="121" idx="2"/>
            <a:endCxn id="115" idx="1"/>
          </p:cNvCxnSpPr>
          <p:nvPr/>
        </p:nvCxnSpPr>
        <p:spPr>
          <a:xfrm rot="5400000">
            <a:off x="3695116" y="4011360"/>
            <a:ext cx="1888490" cy="409204"/>
          </a:xfrm>
          <a:prstGeom prst="bentConnector3">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8" name="フローチャート: 定義済み処理 127"/>
          <p:cNvSpPr/>
          <p:nvPr/>
        </p:nvSpPr>
        <p:spPr>
          <a:xfrm>
            <a:off x="7087863" y="2900654"/>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値変換</a:t>
            </a:r>
            <a:endParaRPr lang="ja-JP" altLang="en-US" sz="800" dirty="0">
              <a:latin typeface="ＭＳ Ｐゴシック" panose="020B0600070205080204" pitchFamily="50" charset="-128"/>
              <a:ea typeface="ＭＳ Ｐゴシック" panose="020B0600070205080204" pitchFamily="50" charset="-128"/>
            </a:endParaRPr>
          </a:p>
        </p:txBody>
      </p:sp>
      <p:cxnSp>
        <p:nvCxnSpPr>
          <p:cNvPr id="129" name="直線矢印コネクタ 128"/>
          <p:cNvCxnSpPr>
            <a:stCxn id="128" idx="1"/>
            <a:endCxn id="122" idx="3"/>
          </p:cNvCxnSpPr>
          <p:nvPr/>
        </p:nvCxnSpPr>
        <p:spPr>
          <a:xfrm flipH="1">
            <a:off x="6782301" y="3086392"/>
            <a:ext cx="305562" cy="149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30" name="直線矢印コネクタ 129"/>
          <p:cNvCxnSpPr>
            <a:stCxn id="121" idx="1"/>
            <a:endCxn id="113" idx="3"/>
          </p:cNvCxnSpPr>
          <p:nvPr/>
        </p:nvCxnSpPr>
        <p:spPr>
          <a:xfrm flipH="1">
            <a:off x="4015659" y="3085980"/>
            <a:ext cx="333004"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31" name="直線矢印コネクタ 130"/>
          <p:cNvCxnSpPr>
            <a:stCxn id="114" idx="1"/>
            <a:endCxn id="128" idx="3"/>
          </p:cNvCxnSpPr>
          <p:nvPr/>
        </p:nvCxnSpPr>
        <p:spPr>
          <a:xfrm flipH="1">
            <a:off x="8078463" y="3085980"/>
            <a:ext cx="275832" cy="412"/>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132" name="正方形/長方形 131"/>
          <p:cNvSpPr/>
          <p:nvPr/>
        </p:nvSpPr>
        <p:spPr>
          <a:xfrm>
            <a:off x="5265919" y="3570481"/>
            <a:ext cx="2907398" cy="80688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1000" dirty="0" smtClean="0">
                <a:latin typeface="ＭＳ Ｐゴシック" panose="020B0600070205080204" pitchFamily="50" charset="-128"/>
                <a:ea typeface="ＭＳ Ｐゴシック" panose="020B0600070205080204" pitchFamily="50" charset="-128"/>
              </a:rPr>
              <a:t>エラー処理（</a:t>
            </a:r>
            <a:r>
              <a:rPr kumimoji="1" lang="en-US" altLang="ja-JP" sz="1000" dirty="0" smtClean="0">
                <a:latin typeface="ＭＳ Ｐゴシック" panose="020B0600070205080204" pitchFamily="50" charset="-128"/>
                <a:ea typeface="ＭＳ Ｐゴシック" panose="020B0600070205080204" pitchFamily="50" charset="-128"/>
              </a:rPr>
              <a:t>Exceptions</a:t>
            </a:r>
            <a:r>
              <a:rPr kumimoji="1" lang="ja-JP" altLang="en-US" sz="1000" dirty="0" smtClean="0">
                <a:latin typeface="ＭＳ Ｐゴシック" panose="020B0600070205080204" pitchFamily="50" charset="-128"/>
                <a:ea typeface="ＭＳ Ｐゴシック" panose="020B0600070205080204" pitchFamily="50" charset="-128"/>
              </a:rPr>
              <a:t>）</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133" name="フローチャート: 定義済み処理 132"/>
          <p:cNvSpPr/>
          <p:nvPr/>
        </p:nvSpPr>
        <p:spPr>
          <a:xfrm>
            <a:off x="6777906" y="3842360"/>
            <a:ext cx="990600" cy="37147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800" dirty="0" smtClean="0">
                <a:latin typeface="ＭＳ Ｐゴシック" panose="020B0600070205080204" pitchFamily="50" charset="-128"/>
                <a:ea typeface="ＭＳ Ｐゴシック" panose="020B0600070205080204" pitchFamily="50" charset="-128"/>
              </a:rPr>
              <a:t>エラー</a:t>
            </a:r>
            <a:endParaRPr lang="en-US" altLang="ja-JP" sz="800" dirty="0" smtClean="0">
              <a:latin typeface="ＭＳ Ｐゴシック" panose="020B0600070205080204" pitchFamily="50" charset="-128"/>
              <a:ea typeface="ＭＳ Ｐゴシック" panose="020B0600070205080204" pitchFamily="50" charset="-128"/>
            </a:endParaRPr>
          </a:p>
          <a:p>
            <a:pPr algn="ctr"/>
            <a:r>
              <a:rPr lang="ja-JP" altLang="en-US" sz="800" dirty="0" smtClean="0">
                <a:latin typeface="ＭＳ Ｐゴシック" panose="020B0600070205080204" pitchFamily="50" charset="-128"/>
                <a:ea typeface="ＭＳ Ｐゴシック" panose="020B0600070205080204" pitchFamily="50" charset="-128"/>
              </a:rPr>
              <a:t>通知</a:t>
            </a:r>
            <a:endParaRPr lang="en-US" altLang="ja-JP" sz="800" dirty="0" smtClean="0">
              <a:latin typeface="ＭＳ Ｐゴシック" panose="020B0600070205080204" pitchFamily="50" charset="-128"/>
              <a:ea typeface="ＭＳ Ｐゴシック" panose="020B0600070205080204" pitchFamily="50" charset="-128"/>
            </a:endParaRPr>
          </a:p>
        </p:txBody>
      </p:sp>
      <p:sp>
        <p:nvSpPr>
          <p:cNvPr id="134" name="U ターン矢印 133"/>
          <p:cNvSpPr/>
          <p:nvPr/>
        </p:nvSpPr>
        <p:spPr>
          <a:xfrm rot="5400000">
            <a:off x="9842577" y="2629172"/>
            <a:ext cx="342900" cy="1100137"/>
          </a:xfrm>
          <a:prstGeom prst="uturnArrow">
            <a:avLst>
              <a:gd name="adj1" fmla="val 25000"/>
              <a:gd name="adj2" fmla="val 25000"/>
              <a:gd name="adj3" fmla="val 25000"/>
              <a:gd name="adj4" fmla="val 43750"/>
              <a:gd name="adj5" fmla="val 10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cxnSp>
        <p:nvCxnSpPr>
          <p:cNvPr id="135" name="直線矢印コネクタ 134"/>
          <p:cNvCxnSpPr>
            <a:stCxn id="122" idx="1"/>
            <a:endCxn id="121" idx="3"/>
          </p:cNvCxnSpPr>
          <p:nvPr/>
        </p:nvCxnSpPr>
        <p:spPr>
          <a:xfrm flipH="1" flipV="1">
            <a:off x="5339263" y="3085980"/>
            <a:ext cx="452438" cy="190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136" name="左矢印 135"/>
          <p:cNvSpPr/>
          <p:nvPr/>
        </p:nvSpPr>
        <p:spPr>
          <a:xfrm>
            <a:off x="1667006" y="2987912"/>
            <a:ext cx="1059656" cy="21336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正方形/長方形 33"/>
          <p:cNvSpPr/>
          <p:nvPr/>
        </p:nvSpPr>
        <p:spPr>
          <a:xfrm>
            <a:off x="166139" y="4591017"/>
            <a:ext cx="1638300" cy="20288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dirty="0" smtClean="0">
                <a:latin typeface="ＭＳ Ｐゴシック" panose="020B0600070205080204" pitchFamily="50" charset="-128"/>
                <a:ea typeface="ＭＳ Ｐゴシック" panose="020B0600070205080204" pitchFamily="50" charset="-128"/>
              </a:rPr>
              <a:t>SAP-Fiori</a:t>
            </a:r>
            <a:r>
              <a:rPr kumimoji="1" lang="ja-JP" altLang="en-US" sz="1200" dirty="0" smtClean="0">
                <a:latin typeface="ＭＳ Ｐゴシック" panose="020B0600070205080204" pitchFamily="50" charset="-128"/>
                <a:ea typeface="ＭＳ Ｐゴシック" panose="020B0600070205080204" pitchFamily="50" charset="-128"/>
              </a:rPr>
              <a:t> </a:t>
            </a:r>
            <a:r>
              <a:rPr kumimoji="1" lang="en-US" altLang="ja-JP" sz="1200" dirty="0" smtClean="0">
                <a:latin typeface="ＭＳ Ｐゴシック" panose="020B0600070205080204" pitchFamily="50" charset="-128"/>
                <a:ea typeface="ＭＳ Ｐゴシック" panose="020B0600070205080204" pitchFamily="50" charset="-128"/>
              </a:rPr>
              <a:t>Server</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35" name="正方形/長方形 34"/>
          <p:cNvSpPr/>
          <p:nvPr/>
        </p:nvSpPr>
        <p:spPr>
          <a:xfrm>
            <a:off x="349936" y="5005820"/>
            <a:ext cx="1376362" cy="148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chemeClr val="lt1"/>
                </a:solidFill>
                <a:latin typeface="ＭＳ Ｐゴシック" panose="020B0600070205080204" pitchFamily="50" charset="-128"/>
                <a:ea typeface="ＭＳ Ｐゴシック" panose="020B0600070205080204" pitchFamily="50" charset="-128"/>
              </a:rPr>
              <a:t>画面</a:t>
            </a:r>
          </a:p>
        </p:txBody>
      </p:sp>
      <p:pic>
        <p:nvPicPr>
          <p:cNvPr id="36" name="図 35"/>
          <p:cNvPicPr>
            <a:picLocks noChangeAspect="1"/>
          </p:cNvPicPr>
          <p:nvPr/>
        </p:nvPicPr>
        <p:blipFill>
          <a:blip r:embed="rId3"/>
          <a:stretch>
            <a:fillRect/>
          </a:stretch>
        </p:blipFill>
        <p:spPr>
          <a:xfrm>
            <a:off x="563071" y="5226294"/>
            <a:ext cx="981075" cy="714375"/>
          </a:xfrm>
          <a:prstGeom prst="rect">
            <a:avLst/>
          </a:prstGeom>
        </p:spPr>
      </p:pic>
      <p:sp>
        <p:nvSpPr>
          <p:cNvPr id="4" name="正方形/長方形 3"/>
          <p:cNvSpPr/>
          <p:nvPr/>
        </p:nvSpPr>
        <p:spPr>
          <a:xfrm>
            <a:off x="97083" y="4233813"/>
            <a:ext cx="458780" cy="338554"/>
          </a:xfrm>
          <a:prstGeom prst="rect">
            <a:avLst/>
          </a:prstGeom>
        </p:spPr>
        <p:txBody>
          <a:bodyPr wrap="none">
            <a:spAutoFit/>
          </a:bodyPr>
          <a:lstStyle/>
          <a:p>
            <a:r>
              <a:rPr kumimoji="1" lang="en-US" altLang="ja-JP" sz="1600" b="1" dirty="0" smtClean="0">
                <a:latin typeface="ＭＳ Ｐゴシック" panose="020B0600070205080204" pitchFamily="50" charset="-128"/>
                <a:ea typeface="ＭＳ Ｐゴシック" panose="020B0600070205080204" pitchFamily="50" charset="-128"/>
              </a:rPr>
              <a:t>OR</a:t>
            </a:r>
            <a:endParaRPr kumimoji="1" lang="ja-JP" altLang="en-US" sz="1600" b="1" dirty="0">
              <a:latin typeface="ＭＳ Ｐゴシック" panose="020B0600070205080204" pitchFamily="50" charset="-128"/>
              <a:ea typeface="ＭＳ Ｐゴシック" panose="020B0600070205080204" pitchFamily="50" charset="-128"/>
            </a:endParaRPr>
          </a:p>
        </p:txBody>
      </p:sp>
      <p:sp>
        <p:nvSpPr>
          <p:cNvPr id="39" name="テキスト ボックス 38"/>
          <p:cNvSpPr txBox="1"/>
          <p:nvPr/>
        </p:nvSpPr>
        <p:spPr>
          <a:xfrm>
            <a:off x="2388113" y="5350766"/>
            <a:ext cx="572593" cy="246221"/>
          </a:xfrm>
          <a:prstGeom prst="rect">
            <a:avLst/>
          </a:prstGeom>
          <a:noFill/>
        </p:spPr>
        <p:txBody>
          <a:bodyPr wrap="none" rtlCol="0">
            <a:spAutoFit/>
          </a:bodyPr>
          <a:lstStyle/>
          <a:p>
            <a:r>
              <a:rPr kumimoji="1" lang="en-US" altLang="ja-JP" sz="1000" u="sng" dirty="0" smtClean="0">
                <a:latin typeface="ＭＳ Ｐゴシック" panose="020B0600070205080204" pitchFamily="50" charset="-128"/>
                <a:ea typeface="ＭＳ Ｐゴシック" panose="020B0600070205080204" pitchFamily="50" charset="-128"/>
              </a:rPr>
              <a:t>HTTPS</a:t>
            </a:r>
            <a:endParaRPr kumimoji="1" lang="ja-JP" altLang="en-US" sz="1000" u="sng" dirty="0">
              <a:latin typeface="ＭＳ Ｐゴシック" panose="020B0600070205080204" pitchFamily="50" charset="-128"/>
              <a:ea typeface="ＭＳ Ｐゴシック" panose="020B0600070205080204" pitchFamily="50" charset="-128"/>
            </a:endParaRPr>
          </a:p>
        </p:txBody>
      </p:sp>
      <p:cxnSp>
        <p:nvCxnSpPr>
          <p:cNvPr id="3" name="直線矢印コネクタ 2"/>
          <p:cNvCxnSpPr/>
          <p:nvPr/>
        </p:nvCxnSpPr>
        <p:spPr>
          <a:xfrm>
            <a:off x="1804439" y="5614907"/>
            <a:ext cx="195404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56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3">
            <a:extLst>
              <a:ext uri="{FF2B5EF4-FFF2-40B4-BE49-F238E27FC236}">
                <a16:creationId xmlns:a16="http://schemas.microsoft.com/office/drawing/2014/main" xmlns="" id="{E47A3D3D-54DE-4038-8357-B5A276BB8B69}"/>
              </a:ext>
            </a:extLst>
          </p:cNvPr>
          <p:cNvSpPr txBox="1">
            <a:spLocks/>
          </p:cNvSpPr>
          <p:nvPr/>
        </p:nvSpPr>
        <p:spPr bwMode="gray">
          <a:xfrm>
            <a:off x="220665" y="233544"/>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ja-JP" altLang="en-US" dirty="0" smtClean="0">
                <a:latin typeface="Meiryo UI" panose="020B0604030504040204" pitchFamily="50" charset="-128"/>
                <a:ea typeface="Meiryo UI" panose="020B0604030504040204" pitchFamily="50" charset="-128"/>
              </a:rPr>
              <a:t>開発環境、ツール</a:t>
            </a:r>
            <a:endParaRPr lang="en-US" sz="2134" b="0" dirty="0">
              <a:latin typeface="Meiryo UI" panose="020B0604030504040204" pitchFamily="50" charset="-128"/>
              <a:ea typeface="Meiryo UI" panose="020B0604030504040204" pitchFamily="50" charset="-128"/>
              <a:cs typeface="Arial"/>
            </a:endParaRPr>
          </a:p>
        </p:txBody>
      </p:sp>
      <p:graphicFrame>
        <p:nvGraphicFramePr>
          <p:cNvPr id="4" name="表 3"/>
          <p:cNvGraphicFramePr>
            <a:graphicFrameLocks noGrp="1"/>
          </p:cNvGraphicFramePr>
          <p:nvPr>
            <p:extLst>
              <p:ext uri="{D42A27DB-BD31-4B8C-83A1-F6EECF244321}">
                <p14:modId xmlns:p14="http://schemas.microsoft.com/office/powerpoint/2010/main" val="3704628639"/>
              </p:ext>
            </p:extLst>
          </p:nvPr>
        </p:nvGraphicFramePr>
        <p:xfrm>
          <a:off x="575291" y="608962"/>
          <a:ext cx="10477224" cy="5620496"/>
        </p:xfrm>
        <a:graphic>
          <a:graphicData uri="http://schemas.openxmlformats.org/drawingml/2006/table">
            <a:tbl>
              <a:tblPr firstRow="1" bandRow="1">
                <a:tableStyleId>{5C22544A-7EE6-4342-B048-85BDC9FD1C3A}</a:tableStyleId>
              </a:tblPr>
              <a:tblGrid>
                <a:gridCol w="473339">
                  <a:extLst>
                    <a:ext uri="{9D8B030D-6E8A-4147-A177-3AD203B41FA5}">
                      <a16:colId xmlns:a16="http://schemas.microsoft.com/office/drawing/2014/main" xmlns="" val="1882853041"/>
                    </a:ext>
                  </a:extLst>
                </a:gridCol>
                <a:gridCol w="2004787">
                  <a:extLst>
                    <a:ext uri="{9D8B030D-6E8A-4147-A177-3AD203B41FA5}">
                      <a16:colId xmlns:a16="http://schemas.microsoft.com/office/drawing/2014/main" xmlns="" val="1708172248"/>
                    </a:ext>
                  </a:extLst>
                </a:gridCol>
                <a:gridCol w="1744165">
                  <a:extLst>
                    <a:ext uri="{9D8B030D-6E8A-4147-A177-3AD203B41FA5}">
                      <a16:colId xmlns:a16="http://schemas.microsoft.com/office/drawing/2014/main" xmlns="" val="1390096418"/>
                    </a:ext>
                  </a:extLst>
                </a:gridCol>
                <a:gridCol w="1984738">
                  <a:extLst>
                    <a:ext uri="{9D8B030D-6E8A-4147-A177-3AD203B41FA5}">
                      <a16:colId xmlns:a16="http://schemas.microsoft.com/office/drawing/2014/main" xmlns="" val="3536458870"/>
                    </a:ext>
                  </a:extLst>
                </a:gridCol>
                <a:gridCol w="821962">
                  <a:extLst>
                    <a:ext uri="{9D8B030D-6E8A-4147-A177-3AD203B41FA5}">
                      <a16:colId xmlns:a16="http://schemas.microsoft.com/office/drawing/2014/main" xmlns="" val="571371341"/>
                    </a:ext>
                  </a:extLst>
                </a:gridCol>
                <a:gridCol w="3448233">
                  <a:extLst>
                    <a:ext uri="{9D8B030D-6E8A-4147-A177-3AD203B41FA5}">
                      <a16:colId xmlns:a16="http://schemas.microsoft.com/office/drawing/2014/main" xmlns="" val="1107021568"/>
                    </a:ext>
                  </a:extLst>
                </a:gridCol>
              </a:tblGrid>
              <a:tr h="243181">
                <a:tc>
                  <a:txBody>
                    <a:bodyPr/>
                    <a:lstStyle/>
                    <a:p>
                      <a:r>
                        <a:rPr kumimoji="1" lang="en-US" altLang="ja-JP" sz="1000" dirty="0" smtClean="0">
                          <a:latin typeface="Meiryo UI" panose="020B0604030504040204" pitchFamily="50" charset="-128"/>
                          <a:ea typeface="Meiryo UI" panose="020B0604030504040204" pitchFamily="50" charset="-128"/>
                        </a:rPr>
                        <a:t>No.</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大分類</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中分類</a:t>
                      </a:r>
                      <a:endParaRPr kumimoji="1" lang="en-US" altLang="ja-JP" sz="1000" dirty="0" smtClean="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小分類</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URL</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備考</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2916751665"/>
                  </a:ext>
                </a:extLst>
              </a:tr>
              <a:tr h="389939">
                <a:tc>
                  <a:txBody>
                    <a:bodyPr/>
                    <a:lstStyle/>
                    <a:p>
                      <a:r>
                        <a:rPr kumimoji="1" lang="en-US" altLang="ja-JP" sz="1000" dirty="0" smtClean="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rowSpan="2">
                  <a:txBody>
                    <a:bodyPr/>
                    <a:lstStyle/>
                    <a:p>
                      <a:r>
                        <a:rPr kumimoji="1" lang="en-US" altLang="ja-JP" sz="1000" dirty="0" smtClean="0">
                          <a:latin typeface="Meiryo UI" panose="020B0604030504040204" pitchFamily="50" charset="-128"/>
                          <a:ea typeface="Meiryo UI" panose="020B0604030504040204" pitchFamily="50" charset="-128"/>
                        </a:rPr>
                        <a:t>S/4HANA Cloud(MTE)</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開発・検証環境</a:t>
                      </a:r>
                      <a:endParaRPr kumimoji="1" lang="en-US" altLang="ja-JP" sz="1000" dirty="0" smtClean="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Q1</a:t>
                      </a:r>
                      <a:r>
                        <a:rPr kumimoji="1" lang="ja-JP" altLang="en-US" sz="1000" dirty="0" smtClean="0">
                          <a:latin typeface="Meiryo UI" panose="020B0604030504040204" pitchFamily="50" charset="-128"/>
                          <a:ea typeface="Meiryo UI" panose="020B0604030504040204" pitchFamily="50" charset="-128"/>
                        </a:rPr>
                        <a:t>環境</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800" dirty="0" smtClean="0">
                          <a:latin typeface="Meiryo UI" panose="020B0604030504040204" pitchFamily="50" charset="-128"/>
                          <a:ea typeface="Meiryo UI" panose="020B0604030504040204" pitchFamily="50" charset="-128"/>
                        </a:rPr>
                        <a:t>略</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745773180"/>
                  </a:ext>
                </a:extLst>
              </a:tr>
              <a:tr h="340521">
                <a:tc>
                  <a:txBody>
                    <a:bodyPr/>
                    <a:lstStyle/>
                    <a:p>
                      <a:r>
                        <a:rPr kumimoji="1" lang="en-US" altLang="ja-JP" sz="1000" dirty="0" smtClean="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本番環境</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P1</a:t>
                      </a:r>
                      <a:r>
                        <a:rPr kumimoji="1" lang="ja-JP" altLang="en-US" sz="1000" dirty="0" smtClean="0">
                          <a:latin typeface="Meiryo UI" panose="020B0604030504040204" pitchFamily="50" charset="-128"/>
                          <a:ea typeface="Meiryo UI" panose="020B0604030504040204" pitchFamily="50" charset="-128"/>
                        </a:rPr>
                        <a:t>環境</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700" dirty="0" smtClean="0">
                          <a:latin typeface="Meiryo UI" panose="020B0604030504040204" pitchFamily="50" charset="-128"/>
                          <a:ea typeface="Meiryo UI" panose="020B0604030504040204" pitchFamily="50" charset="-128"/>
                        </a:rPr>
                        <a:t>略</a:t>
                      </a:r>
                      <a:endParaRPr kumimoji="1" lang="ja-JP" altLang="en-US" sz="7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3342932152"/>
                  </a:ext>
                </a:extLst>
              </a:tr>
              <a:tr h="389939">
                <a:tc>
                  <a:txBody>
                    <a:bodyPr/>
                    <a:lstStyle/>
                    <a:p>
                      <a:r>
                        <a:rPr kumimoji="1" lang="en-US" altLang="ja-JP" sz="1000" dirty="0" smtClean="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rowSpan="8">
                  <a:txBody>
                    <a:bodyPr/>
                    <a:lstStyle/>
                    <a:p>
                      <a:r>
                        <a:rPr kumimoji="1" lang="en-US" altLang="ja-JP" sz="1000" dirty="0" smtClean="0">
                          <a:latin typeface="Meiryo UI" panose="020B0604030504040204" pitchFamily="50" charset="-128"/>
                          <a:ea typeface="Meiryo UI" panose="020B0604030504040204" pitchFamily="50" charset="-128"/>
                        </a:rPr>
                        <a:t>SAP</a:t>
                      </a:r>
                      <a:r>
                        <a:rPr kumimoji="1" lang="ja-JP" altLang="en-US" sz="1000" dirty="0" smtClean="0">
                          <a:latin typeface="Meiryo UI" panose="020B0604030504040204" pitchFamily="50" charset="-128"/>
                          <a:ea typeface="Meiryo UI" panose="020B0604030504040204" pitchFamily="50" charset="-128"/>
                        </a:rPr>
                        <a:t> </a:t>
                      </a:r>
                      <a:r>
                        <a:rPr kumimoji="1" lang="en-US" altLang="ja-JP" sz="1000" dirty="0" smtClean="0">
                          <a:latin typeface="Meiryo UI" panose="020B0604030504040204" pitchFamily="50" charset="-128"/>
                          <a:ea typeface="Meiryo UI" panose="020B0604030504040204" pitchFamily="50" charset="-128"/>
                        </a:rPr>
                        <a:t>Cloud Platform</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Cockpit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700" dirty="0" smtClean="0">
                          <a:latin typeface="Meiryo UI" panose="020B0604030504040204" pitchFamily="50" charset="-128"/>
                          <a:ea typeface="Meiryo UI" panose="020B0604030504040204" pitchFamily="50" charset="-128"/>
                        </a:rPr>
                        <a:t>略</a:t>
                      </a:r>
                      <a:endParaRPr kumimoji="1" lang="ja-JP" altLang="en-US" sz="7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3011091972"/>
                  </a:ext>
                </a:extLst>
              </a:tr>
              <a:tr h="383633">
                <a:tc rowSpan="2">
                  <a:txBody>
                    <a:bodyPr/>
                    <a:lstStyle/>
                    <a:p>
                      <a:r>
                        <a:rPr kumimoji="1" lang="en-US" altLang="ja-JP" sz="1000" dirty="0" smtClean="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開発・検証環境</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Cloud Integration</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700" dirty="0" smtClean="0">
                          <a:latin typeface="Meiryo UI" panose="020B0604030504040204" pitchFamily="50" charset="-128"/>
                          <a:ea typeface="Meiryo UI" panose="020B0604030504040204" pitchFamily="50" charset="-128"/>
                        </a:rPr>
                        <a:t>略</a:t>
                      </a:r>
                      <a:endParaRPr kumimoji="1" lang="ja-JP" altLang="en-US" sz="7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サブアカウント名称：「</a:t>
                      </a:r>
                      <a:r>
                        <a:rPr kumimoji="1" lang="en-US" altLang="ja-JP" sz="1000" dirty="0" smtClean="0">
                          <a:latin typeface="Meiryo UI" panose="020B0604030504040204" pitchFamily="50" charset="-128"/>
                          <a:ea typeface="Meiryo UI" panose="020B0604030504040204" pitchFamily="50" charset="-128"/>
                        </a:rPr>
                        <a:t>Cloud Platform Integration Productive - l300067</a:t>
                      </a:r>
                      <a:r>
                        <a:rPr kumimoji="1" lang="ja-JP" altLang="en-US" sz="1000" dirty="0" smtClean="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4084241064"/>
                  </a:ext>
                </a:extLst>
              </a:tr>
              <a:tr h="169713">
                <a:tc vMerge="1">
                  <a:txBody>
                    <a:bodyPr/>
                    <a:lstStyle/>
                    <a:p>
                      <a:endParaRPr kumimoji="1" lang="ja-JP" altLang="en-US"/>
                    </a:p>
                  </a:txBody>
                  <a:tcPr/>
                </a:tc>
                <a:tc vMerge="1">
                  <a:txBody>
                    <a:bodyPr/>
                    <a:lstStyle/>
                    <a:p>
                      <a:endParaRPr kumimoji="1" lang="ja-JP" altLang="en-US"/>
                    </a:p>
                  </a:txBody>
                  <a:tcPr/>
                </a:tc>
                <a:tc rowSpan="2">
                  <a:txBody>
                    <a:bodyPr/>
                    <a:lstStyle/>
                    <a:p>
                      <a:endParaRPr kumimoji="1" lang="ja-JP" altLang="en-US" dirty="0"/>
                    </a:p>
                  </a:txBody>
                  <a:tcPr/>
                </a:tc>
                <a:tc rowSpan="2">
                  <a:txBody>
                    <a:bodyPr/>
                    <a:lstStyle/>
                    <a:p>
                      <a:r>
                        <a:rPr kumimoji="1" lang="en-US" altLang="ja-JP" sz="1000" dirty="0" smtClean="0">
                          <a:latin typeface="Meiryo UI" panose="020B0604030504040204" pitchFamily="50" charset="-128"/>
                          <a:ea typeface="Meiryo UI" panose="020B0604030504040204" pitchFamily="50" charset="-128"/>
                        </a:rPr>
                        <a:t>Application(Java/DB)</a:t>
                      </a:r>
                      <a:endParaRPr kumimoji="1" lang="ja-JP" altLang="en-US" sz="1000" dirty="0">
                        <a:latin typeface="Meiryo UI" panose="020B0604030504040204" pitchFamily="50" charset="-128"/>
                        <a:ea typeface="Meiryo UI" panose="020B0604030504040204" pitchFamily="50" charset="-128"/>
                      </a:endParaRPr>
                    </a:p>
                  </a:txBody>
                  <a:tcPr/>
                </a:tc>
                <a:tc rowSpan="2">
                  <a:txBody>
                    <a:bodyPr/>
                    <a:lstStyle/>
                    <a:p>
                      <a:r>
                        <a:rPr kumimoji="1" lang="en-US" altLang="ja-JP" sz="300" dirty="0" smtClean="0">
                          <a:latin typeface="Meiryo UI" panose="020B0604030504040204" pitchFamily="50" charset="-128"/>
                          <a:ea typeface="Meiryo UI" panose="020B0604030504040204" pitchFamily="50" charset="-128"/>
                        </a:rPr>
                        <a:t>-</a:t>
                      </a:r>
                      <a:endParaRPr kumimoji="1" lang="ja-JP" altLang="en-US" sz="300" dirty="0">
                        <a:latin typeface="Meiryo UI" panose="020B0604030504040204" pitchFamily="50" charset="-128"/>
                        <a:ea typeface="Meiryo UI" panose="020B0604030504040204" pitchFamily="50" charset="-128"/>
                      </a:endParaRPr>
                    </a:p>
                  </a:txBody>
                  <a:tcPr/>
                </a:tc>
                <a:tc rowSpan="2">
                  <a:txBody>
                    <a:bodyPr/>
                    <a:lstStyle/>
                    <a:p>
                      <a:r>
                        <a:rPr kumimoji="1" lang="ja-JP" altLang="en-US" sz="1000" dirty="0" smtClean="0">
                          <a:latin typeface="Meiryo UI" panose="020B0604030504040204" pitchFamily="50" charset="-128"/>
                          <a:ea typeface="Meiryo UI" panose="020B0604030504040204" pitchFamily="50" charset="-128"/>
                        </a:rPr>
                        <a:t>サブアカウント名称：「</a:t>
                      </a:r>
                      <a:r>
                        <a:rPr kumimoji="1" lang="en-US" altLang="ja-JP" sz="1000" dirty="0" smtClean="0">
                          <a:latin typeface="Meiryo UI" panose="020B0604030504040204" pitchFamily="50" charset="-128"/>
                          <a:ea typeface="Meiryo UI" panose="020B0604030504040204" pitchFamily="50" charset="-128"/>
                        </a:rPr>
                        <a:t>NTT Advanced Technology Corporation</a:t>
                      </a:r>
                      <a:r>
                        <a:rPr kumimoji="1" lang="ja-JP" altLang="en-US" sz="1000" dirty="0" smtClean="0">
                          <a:latin typeface="Meiryo UI" panose="020B0604030504040204" pitchFamily="50" charset="-128"/>
                          <a:ea typeface="Meiryo UI" panose="020B0604030504040204" pitchFamily="50" charset="-128"/>
                        </a:rPr>
                        <a:t>」</a:t>
                      </a:r>
                      <a:endParaRPr kumimoji="1" lang="en-US" altLang="ja-JP" sz="1000" dirty="0" smtClean="0">
                        <a:latin typeface="Meiryo UI" panose="020B0604030504040204" pitchFamily="50" charset="-128"/>
                        <a:ea typeface="Meiryo UI" panose="020B0604030504040204" pitchFamily="50" charset="-128"/>
                      </a:endParaRPr>
                    </a:p>
                    <a:p>
                      <a:pPr marL="0" marR="0" lvl="0" indent="0" algn="l" defTabSz="1088558" rtl="0" eaLnBrk="1" fontAlgn="auto" latinLnBrk="0" hangingPunct="1">
                        <a:lnSpc>
                          <a:spcPct val="100000"/>
                        </a:lnSpc>
                        <a:spcBef>
                          <a:spcPts val="0"/>
                        </a:spcBef>
                        <a:spcAft>
                          <a:spcPts val="0"/>
                        </a:spcAft>
                        <a:buClrTx/>
                        <a:buSzTx/>
                        <a:buFontTx/>
                        <a:buNone/>
                        <a:tabLst/>
                        <a:defRPr/>
                      </a:pPr>
                      <a:r>
                        <a:rPr kumimoji="1" lang="en-US" altLang="ja-JP" sz="1000" dirty="0" smtClean="0">
                          <a:latin typeface="Meiryo UI" panose="020B0604030504040204" pitchFamily="50" charset="-128"/>
                          <a:ea typeface="Meiryo UI" panose="020B0604030504040204" pitchFamily="50" charset="-128"/>
                        </a:rPr>
                        <a:t>Eclipse</a:t>
                      </a:r>
                      <a:r>
                        <a:rPr kumimoji="1" lang="ja-JP" altLang="en-US" sz="1000" dirty="0" err="1" smtClean="0">
                          <a:latin typeface="Meiryo UI" panose="020B0604030504040204" pitchFamily="50" charset="-128"/>
                          <a:ea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rPr>
                        <a:t>WEBIDE</a:t>
                      </a:r>
                      <a:r>
                        <a:rPr kumimoji="1" lang="ja-JP" altLang="en-US" sz="1000" dirty="0" smtClean="0">
                          <a:latin typeface="Meiryo UI" panose="020B0604030504040204" pitchFamily="50" charset="-128"/>
                          <a:ea typeface="Meiryo UI" panose="020B0604030504040204" pitchFamily="50" charset="-128"/>
                        </a:rPr>
                        <a:t>等の各種</a:t>
                      </a:r>
                      <a:r>
                        <a:rPr kumimoji="1" lang="en-US" altLang="ja-JP" sz="1000" dirty="0" smtClean="0">
                          <a:latin typeface="Meiryo UI" panose="020B0604030504040204" pitchFamily="50" charset="-128"/>
                          <a:ea typeface="Meiryo UI" panose="020B0604030504040204" pitchFamily="50" charset="-128"/>
                        </a:rPr>
                        <a:t>IDE</a:t>
                      </a:r>
                      <a:r>
                        <a:rPr kumimoji="1" lang="ja-JP" altLang="en-US" sz="1000" dirty="0" err="1" smtClean="0">
                          <a:latin typeface="Meiryo UI" panose="020B0604030504040204" pitchFamily="50" charset="-128"/>
                          <a:ea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rPr>
                        <a:t>GIT</a:t>
                      </a:r>
                      <a:r>
                        <a:rPr kumimoji="1" lang="ja-JP" altLang="en-US" sz="1000" dirty="0" smtClean="0">
                          <a:latin typeface="Meiryo UI" panose="020B0604030504040204" pitchFamily="50" charset="-128"/>
                          <a:ea typeface="Meiryo UI" panose="020B0604030504040204" pitchFamily="50" charset="-128"/>
                        </a:rPr>
                        <a:t>はこの中に。</a:t>
                      </a:r>
                      <a:endParaRPr kumimoji="1" lang="ja-JP" altLang="en-US" sz="1000" dirty="0">
                        <a:latin typeface="Meiryo UI" panose="020B0604030504040204" pitchFamily="50" charset="-128"/>
                        <a:ea typeface="Meiryo UI" panose="020B0604030504040204" pitchFamily="50" charset="-128"/>
                      </a:endParaRPr>
                    </a:p>
                  </a:txBody>
                  <a:tcPr/>
                </a:tc>
              </a:tr>
              <a:tr h="397229">
                <a:tc rowSpan="2">
                  <a:txBody>
                    <a:bodyPr/>
                    <a:lstStyle/>
                    <a:p>
                      <a:r>
                        <a:rPr kumimoji="1" lang="en-US" altLang="ja-JP" sz="1000" dirty="0" smtClean="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3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1975308539"/>
                  </a:ext>
                </a:extLst>
              </a:tr>
              <a:tr h="186118">
                <a:tc vMerge="1">
                  <a:txBody>
                    <a:bodyPr/>
                    <a:lstStyle/>
                    <a:p>
                      <a:endParaRPr kumimoji="1" lang="ja-JP" altLang="en-US"/>
                    </a:p>
                  </a:txBody>
                  <a:tcPr/>
                </a:tc>
                <a:tc vMerge="1">
                  <a:txBody>
                    <a:bodyPr/>
                    <a:lstStyle/>
                    <a:p>
                      <a:endParaRPr kumimoji="1" lang="ja-JP" altLang="en-US"/>
                    </a:p>
                  </a:txBody>
                  <a:tcPr/>
                </a:tc>
                <a:tc rowSpan="2">
                  <a:txBody>
                    <a:bodyPr/>
                    <a:lstStyle/>
                    <a:p>
                      <a:r>
                        <a:rPr kumimoji="1" lang="ja-JP" altLang="en-US" sz="1000" dirty="0" smtClean="0">
                          <a:latin typeface="Meiryo UI" panose="020B0604030504040204" pitchFamily="50" charset="-128"/>
                          <a:ea typeface="Meiryo UI" panose="020B0604030504040204" pitchFamily="50" charset="-128"/>
                        </a:rPr>
                        <a:t>本番環境</a:t>
                      </a:r>
                      <a:endParaRPr kumimoji="1" lang="ja-JP" altLang="en-US" sz="1000" dirty="0">
                        <a:latin typeface="Meiryo UI" panose="020B0604030504040204" pitchFamily="50" charset="-128"/>
                        <a:ea typeface="Meiryo UI" panose="020B0604030504040204" pitchFamily="50" charset="-128"/>
                      </a:endParaRPr>
                    </a:p>
                  </a:txBody>
                  <a:tcPr/>
                </a:tc>
                <a:tc rowSpan="2">
                  <a:txBody>
                    <a:bodyPr/>
                    <a:lstStyle/>
                    <a:p>
                      <a:r>
                        <a:rPr kumimoji="1" lang="en-US" altLang="ja-JP" sz="1000" dirty="0" smtClean="0">
                          <a:latin typeface="Meiryo UI" panose="020B0604030504040204" pitchFamily="50" charset="-128"/>
                          <a:ea typeface="Meiryo UI" panose="020B0604030504040204" pitchFamily="50" charset="-128"/>
                        </a:rPr>
                        <a:t>Cloud Integration</a:t>
                      </a:r>
                      <a:endParaRPr kumimoji="1" lang="ja-JP" altLang="en-US" sz="1000" dirty="0">
                        <a:latin typeface="Meiryo UI" panose="020B0604030504040204" pitchFamily="50" charset="-128"/>
                        <a:ea typeface="Meiryo UI" panose="020B0604030504040204" pitchFamily="50" charset="-128"/>
                      </a:endParaRPr>
                    </a:p>
                  </a:txBody>
                  <a:tcPr/>
                </a:tc>
                <a:tc rowSpan="2">
                  <a:txBody>
                    <a:bodyPr/>
                    <a:lstStyle/>
                    <a:p>
                      <a:r>
                        <a:rPr kumimoji="1" lang="ja-JP" altLang="en-US" sz="700" dirty="0" smtClean="0">
                          <a:latin typeface="Meiryo UI" panose="020B0604030504040204" pitchFamily="50" charset="-128"/>
                          <a:ea typeface="Meiryo UI" panose="020B0604030504040204" pitchFamily="50" charset="-128"/>
                        </a:rPr>
                        <a:t>略</a:t>
                      </a:r>
                      <a:endParaRPr kumimoji="1" lang="ja-JP" altLang="en-US" sz="700" dirty="0">
                        <a:latin typeface="Meiryo UI" panose="020B0604030504040204" pitchFamily="50" charset="-128"/>
                        <a:ea typeface="Meiryo UI" panose="020B0604030504040204" pitchFamily="50" charset="-128"/>
                      </a:endParaRPr>
                    </a:p>
                  </a:txBody>
                  <a:tcPr/>
                </a:tc>
                <a:tc rowSpan="2">
                  <a:txBody>
                    <a:bodyPr/>
                    <a:lstStyle/>
                    <a:p>
                      <a:r>
                        <a:rPr kumimoji="1" lang="ja-JP" altLang="en-US" sz="1000" dirty="0" smtClean="0">
                          <a:latin typeface="Meiryo UI" panose="020B0604030504040204" pitchFamily="50" charset="-128"/>
                          <a:ea typeface="Meiryo UI" panose="020B0604030504040204" pitchFamily="50" charset="-128"/>
                        </a:rPr>
                        <a:t>サブアカウント名称：「</a:t>
                      </a:r>
                      <a:r>
                        <a:rPr kumimoji="1" lang="en-US" altLang="ja-JP" sz="1000" dirty="0" smtClean="0">
                          <a:latin typeface="Meiryo UI" panose="020B0604030504040204" pitchFamily="50" charset="-128"/>
                          <a:ea typeface="Meiryo UI" panose="020B0604030504040204" pitchFamily="50" charset="-128"/>
                        </a:rPr>
                        <a:t>Cloud Platform Integration Productive - l300068</a:t>
                      </a:r>
                      <a:r>
                        <a:rPr kumimoji="1" lang="ja-JP" altLang="en-US" sz="1000" dirty="0" smtClean="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r>
              <a:tr h="316158">
                <a:tc rowSpan="2">
                  <a:txBody>
                    <a:bodyPr/>
                    <a:lstStyle/>
                    <a:p>
                      <a:r>
                        <a:rPr kumimoji="1" lang="en-US" altLang="ja-JP" sz="1000" dirty="0" smtClean="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7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r>
              <a:tr h="224755">
                <a:tc vMerge="1">
                  <a:txBody>
                    <a:bodyPr/>
                    <a:lstStyle/>
                    <a:p>
                      <a:endParaRPr kumimoji="1" lang="ja-JP" altLang="en-US"/>
                    </a:p>
                  </a:txBody>
                  <a:tcPr/>
                </a:tc>
                <a:tc vMerge="1">
                  <a:txBody>
                    <a:bodyPr/>
                    <a:lstStyle/>
                    <a:p>
                      <a:endParaRPr kumimoji="1" lang="ja-JP" altLang="en-US"/>
                    </a:p>
                  </a:txBody>
                  <a:tcPr/>
                </a:tc>
                <a:tc rowSpan="2">
                  <a:txBody>
                    <a:bodyPr/>
                    <a:lstStyle/>
                    <a:p>
                      <a:endParaRPr kumimoji="1" lang="ja-JP" altLang="en-US" dirty="0"/>
                    </a:p>
                  </a:txBody>
                  <a:tcPr/>
                </a:tc>
                <a:tc rowSpan="2">
                  <a:txBody>
                    <a:bodyPr/>
                    <a:lstStyle/>
                    <a:p>
                      <a:r>
                        <a:rPr kumimoji="1" lang="en-US" altLang="ja-JP" sz="1000" dirty="0" smtClean="0">
                          <a:latin typeface="Meiryo UI" panose="020B0604030504040204" pitchFamily="50" charset="-128"/>
                          <a:ea typeface="Meiryo UI" panose="020B0604030504040204" pitchFamily="50" charset="-128"/>
                        </a:rPr>
                        <a:t>Application(Java/DB)</a:t>
                      </a:r>
                      <a:endParaRPr kumimoji="1" lang="ja-JP" altLang="en-US" sz="1000" dirty="0">
                        <a:latin typeface="Meiryo UI" panose="020B0604030504040204" pitchFamily="50" charset="-128"/>
                        <a:ea typeface="Meiryo UI" panose="020B0604030504040204" pitchFamily="50" charset="-128"/>
                      </a:endParaRPr>
                    </a:p>
                  </a:txBody>
                  <a:tcPr/>
                </a:tc>
                <a:tc rowSpan="2">
                  <a:txBody>
                    <a:bodyPr/>
                    <a:lstStyle/>
                    <a:p>
                      <a:r>
                        <a:rPr kumimoji="1" lang="en-US" altLang="ja-JP" sz="300" dirty="0" smtClean="0">
                          <a:latin typeface="Meiryo UI" panose="020B0604030504040204" pitchFamily="50" charset="-128"/>
                          <a:ea typeface="Meiryo UI" panose="020B0604030504040204" pitchFamily="50" charset="-128"/>
                        </a:rPr>
                        <a:t>-</a:t>
                      </a:r>
                      <a:endParaRPr kumimoji="1" lang="ja-JP" altLang="en-US" sz="300" dirty="0">
                        <a:latin typeface="Meiryo UI" panose="020B0604030504040204" pitchFamily="50" charset="-128"/>
                        <a:ea typeface="Meiryo UI" panose="020B0604030504040204" pitchFamily="50" charset="-128"/>
                      </a:endParaRPr>
                    </a:p>
                  </a:txBody>
                  <a:tcPr/>
                </a:tc>
                <a:tc rowSpan="2">
                  <a:txBody>
                    <a:bodyPr/>
                    <a:lstStyle/>
                    <a:p>
                      <a:r>
                        <a:rPr kumimoji="1" lang="ja-JP" altLang="en-US" sz="1000" dirty="0" smtClean="0">
                          <a:latin typeface="Meiryo UI" panose="020B0604030504040204" pitchFamily="50" charset="-128"/>
                          <a:ea typeface="Meiryo UI" panose="020B0604030504040204" pitchFamily="50" charset="-128"/>
                        </a:rPr>
                        <a:t>サブアカウント名称：「</a:t>
                      </a:r>
                      <a:r>
                        <a:rPr kumimoji="1" lang="en-US" altLang="ja-JP" sz="1000" dirty="0" smtClean="0">
                          <a:latin typeface="Meiryo UI" panose="020B0604030504040204" pitchFamily="50" charset="-128"/>
                          <a:ea typeface="Meiryo UI" panose="020B0604030504040204" pitchFamily="50" charset="-128"/>
                        </a:rPr>
                        <a:t>2nd </a:t>
                      </a:r>
                      <a:r>
                        <a:rPr kumimoji="1" lang="en-US" altLang="ja-JP" sz="1000" dirty="0" err="1" smtClean="0">
                          <a:latin typeface="Meiryo UI" panose="020B0604030504040204" pitchFamily="50" charset="-128"/>
                          <a:ea typeface="Meiryo UI" panose="020B0604030504040204" pitchFamily="50" charset="-128"/>
                        </a:rPr>
                        <a:t>Sub_account</a:t>
                      </a:r>
                      <a:r>
                        <a:rPr kumimoji="1" lang="ja-JP" altLang="en-US" sz="1000" dirty="0" smtClean="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r>
              <a:tr h="135854">
                <a:tc>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340521">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kumimoji="1" lang="en-US" altLang="ja-JP" sz="1000" dirty="0" smtClean="0">
                          <a:latin typeface="Meiryo UI" panose="020B0604030504040204" pitchFamily="50" charset="-128"/>
                          <a:ea typeface="Meiryo UI" panose="020B0604030504040204" pitchFamily="50" charset="-128"/>
                        </a:rPr>
                        <a:t>7</a:t>
                      </a:r>
                      <a:endParaRPr kumimoji="1" lang="ja-JP" altLang="en-US" sz="1000" dirty="0" smtClean="0">
                        <a:latin typeface="Meiryo UI" panose="020B0604030504040204" pitchFamily="50" charset="-128"/>
                        <a:ea typeface="Meiryo UI" panose="020B0604030504040204" pitchFamily="50" charset="-128"/>
                      </a:endParaRPr>
                    </a:p>
                  </a:txBody>
                  <a:tcPr/>
                </a:tc>
                <a:tc>
                  <a:txBody>
                    <a:bodyPr/>
                    <a:lstStyle/>
                    <a:p>
                      <a:pPr marL="0" algn="l" defTabSz="1088558" rtl="0" eaLnBrk="1" latinLnBrk="0" hangingPunct="1"/>
                      <a:r>
                        <a:rPr kumimoji="1" lang="en-US" altLang="ja-JP" sz="1000" kern="1200" dirty="0" smtClean="0">
                          <a:solidFill>
                            <a:schemeClr val="dk1"/>
                          </a:solidFill>
                          <a:latin typeface="Meiryo UI" panose="020B0604030504040204" pitchFamily="50" charset="-128"/>
                          <a:ea typeface="Meiryo UI" panose="020B0604030504040204" pitchFamily="50" charset="-128"/>
                          <a:cs typeface="+mn-cs"/>
                        </a:rPr>
                        <a:t>SAP</a:t>
                      </a:r>
                      <a:r>
                        <a:rPr kumimoji="1" lang="ja-JP" altLang="en-US" sz="1000" kern="1200" dirty="0" smtClean="0">
                          <a:solidFill>
                            <a:schemeClr val="dk1"/>
                          </a:solidFill>
                          <a:latin typeface="Meiryo UI" panose="020B0604030504040204" pitchFamily="50" charset="-128"/>
                          <a:ea typeface="Meiryo UI" panose="020B0604030504040204" pitchFamily="50" charset="-128"/>
                          <a:cs typeface="+mn-cs"/>
                        </a:rPr>
                        <a:t>　</a:t>
                      </a:r>
                      <a:r>
                        <a:rPr kumimoji="1" lang="en-US" altLang="ja-JP" sz="1000" kern="1200" dirty="0" smtClean="0">
                          <a:solidFill>
                            <a:schemeClr val="dk1"/>
                          </a:solidFill>
                          <a:latin typeface="Meiryo UI" panose="020B0604030504040204" pitchFamily="50" charset="-128"/>
                          <a:ea typeface="Meiryo UI" panose="020B0604030504040204" pitchFamily="50" charset="-128"/>
                          <a:cs typeface="+mn-cs"/>
                        </a:rPr>
                        <a:t>UI5</a:t>
                      </a:r>
                      <a:endParaRPr kumimoji="1" lang="ja-JP" altLang="en-US" sz="1000" kern="120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開発・検証環境</a:t>
                      </a:r>
                      <a:endParaRPr kumimoji="1" lang="en-US" altLang="ja-JP" sz="1000" dirty="0" smtClean="0">
                        <a:latin typeface="Meiryo UI" panose="020B0604030504040204" pitchFamily="50" charset="-128"/>
                        <a:ea typeface="Meiryo UI" panose="020B0604030504040204" pitchFamily="50" charset="-128"/>
                      </a:endParaRPr>
                    </a:p>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WEBIDE</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3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r>
              <a:tr h="340521">
                <a:tc>
                  <a:txBody>
                    <a:bodyPr/>
                    <a:lstStyle/>
                    <a:p>
                      <a:pPr marL="0" algn="l" defTabSz="1088558" rtl="0" eaLnBrk="1" latinLnBrk="0" hangingPunct="1"/>
                      <a:endParaRPr kumimoji="1" lang="ja-JP" altLang="en-US" sz="1000" kern="120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marL="0" algn="l" defTabSz="1088558" rtl="0" eaLnBrk="1" latinLnBrk="0" hangingPunct="1"/>
                      <a:endParaRPr kumimoji="1" lang="ja-JP" altLang="en-US" sz="1000" kern="120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本番環境</a:t>
                      </a:r>
                    </a:p>
                    <a:p>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kumimoji="1" lang="en-US" altLang="ja-JP" sz="1000" dirty="0" smtClean="0">
                          <a:latin typeface="Meiryo UI" panose="020B0604030504040204" pitchFamily="50" charset="-128"/>
                          <a:ea typeface="Meiryo UI" panose="020B0604030504040204" pitchFamily="50" charset="-128"/>
                        </a:rPr>
                        <a:t>WEBIDE</a:t>
                      </a:r>
                      <a:endParaRPr kumimoji="1" lang="ja-JP" altLang="en-US" sz="1000" dirty="0" smtClean="0">
                        <a:latin typeface="Meiryo UI" panose="020B0604030504040204" pitchFamily="50" charset="-128"/>
                        <a:ea typeface="Meiryo UI" panose="020B0604030504040204" pitchFamily="50" charset="-128"/>
                      </a:endParaRPr>
                    </a:p>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3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r>
              <a:tr h="340521">
                <a:tc>
                  <a:txBody>
                    <a:bodyPr/>
                    <a:lstStyle/>
                    <a:p>
                      <a:r>
                        <a:rPr kumimoji="1" lang="en-US" altLang="ja-JP" sz="1000" dirty="0" smtClean="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tc>
                <a:tc rowSpan="3">
                  <a:txBody>
                    <a:bodyPr/>
                    <a:lstStyle/>
                    <a:p>
                      <a:r>
                        <a:rPr kumimoji="1" lang="en-US" altLang="ja-JP" sz="1000" dirty="0" smtClean="0">
                          <a:latin typeface="Meiryo UI" panose="020B0604030504040204" pitchFamily="50" charset="-128"/>
                          <a:ea typeface="Meiryo UI" panose="020B0604030504040204" pitchFamily="50" charset="-128"/>
                        </a:rPr>
                        <a:t>FTP</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smtClean="0">
                          <a:latin typeface="Meiryo UI" panose="020B0604030504040204" pitchFamily="50" charset="-128"/>
                          <a:ea typeface="Meiryo UI" panose="020B0604030504040204" pitchFamily="50" charset="-128"/>
                        </a:rPr>
                        <a:t>TCS</a:t>
                      </a:r>
                      <a:r>
                        <a:rPr kumimoji="1" lang="ja-JP" altLang="en-US" sz="1000" dirty="0" smtClean="0">
                          <a:latin typeface="Meiryo UI" panose="020B0604030504040204" pitchFamily="50" charset="-128"/>
                          <a:ea typeface="Meiryo UI" panose="020B0604030504040204" pitchFamily="50" charset="-128"/>
                        </a:rPr>
                        <a:t>内検証環境</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3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4032493731"/>
                  </a:ext>
                </a:extLst>
              </a:tr>
              <a:tr h="340521">
                <a:tc>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開発・検証環境</a:t>
                      </a:r>
                      <a:r>
                        <a:rPr kumimoji="1" lang="en-US" altLang="ja-JP" sz="1000" dirty="0" smtClean="0">
                          <a:latin typeface="Meiryo UI" panose="020B0604030504040204" pitchFamily="50" charset="-128"/>
                          <a:ea typeface="Meiryo UI" panose="020B0604030504040204" pitchFamily="50" charset="-128"/>
                        </a:rPr>
                        <a:t>(AT)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3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904576899"/>
                  </a:ext>
                </a:extLst>
              </a:tr>
              <a:tr h="340521">
                <a:tc>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en-US" altLang="ja-JP" sz="10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本番環境</a:t>
                      </a:r>
                      <a:r>
                        <a:rPr kumimoji="1" lang="en-US" altLang="ja-JP" sz="1000" dirty="0" smtClean="0">
                          <a:latin typeface="Meiryo UI" panose="020B0604030504040204" pitchFamily="50" charset="-128"/>
                          <a:ea typeface="Meiryo UI" panose="020B0604030504040204" pitchFamily="50" charset="-128"/>
                        </a:rPr>
                        <a:t>(AT)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3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142554551"/>
                  </a:ext>
                </a:extLst>
              </a:tr>
              <a:tr h="340521">
                <a:tc>
                  <a:txBody>
                    <a:bodyPr/>
                    <a:lstStyle/>
                    <a:p>
                      <a:r>
                        <a:rPr kumimoji="1" lang="en-US" altLang="ja-JP" sz="1000" dirty="0" smtClean="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開発環境</a:t>
                      </a:r>
                      <a:r>
                        <a:rPr kumimoji="1" lang="en-US" altLang="ja-JP" sz="1000" dirty="0" smtClean="0">
                          <a:latin typeface="Meiryo UI" panose="020B0604030504040204" pitchFamily="50" charset="-128"/>
                          <a:ea typeface="Meiryo UI" panose="020B0604030504040204" pitchFamily="50" charset="-128"/>
                        </a:rPr>
                        <a:t>(</a:t>
                      </a:r>
                      <a:r>
                        <a:rPr kumimoji="1" lang="ja-JP" altLang="en-US" sz="1000" dirty="0" smtClean="0">
                          <a:latin typeface="Meiryo UI" panose="020B0604030504040204" pitchFamily="50" charset="-128"/>
                          <a:ea typeface="Meiryo UI" panose="020B0604030504040204" pitchFamily="50" charset="-128"/>
                        </a:rPr>
                        <a:t>ローカル</a:t>
                      </a:r>
                      <a:r>
                        <a:rPr kumimoji="1" lang="en-US" altLang="ja-JP" sz="1000" dirty="0" smtClean="0">
                          <a:latin typeface="Meiryo UI" panose="020B0604030504040204" pitchFamily="50" charset="-128"/>
                          <a:ea typeface="Meiryo UI" panose="020B0604030504040204" pitchFamily="50" charset="-128"/>
                        </a:rPr>
                        <a:t>)</a:t>
                      </a:r>
                    </a:p>
                  </a:txBody>
                  <a:tcPr/>
                </a:tc>
                <a:tc>
                  <a:txBody>
                    <a:bodyPr/>
                    <a:lstStyle/>
                    <a:p>
                      <a:r>
                        <a:rPr kumimoji="1" lang="en-US" altLang="ja-JP" sz="1000" dirty="0" smtClean="0">
                          <a:latin typeface="Meiryo UI" panose="020B0604030504040204" pitchFamily="50" charset="-128"/>
                          <a:ea typeface="Meiryo UI" panose="020B0604030504040204" pitchFamily="50" charset="-128"/>
                        </a:rPr>
                        <a:t>Oracle</a:t>
                      </a:r>
                      <a:r>
                        <a:rPr kumimoji="1" lang="ja-JP" altLang="en-US" sz="1000" dirty="0" smtClean="0">
                          <a:latin typeface="Meiryo UI" panose="020B0604030504040204" pitchFamily="50" charset="-128"/>
                          <a:ea typeface="Meiryo UI" panose="020B0604030504040204" pitchFamily="50" charset="-128"/>
                        </a:rPr>
                        <a:t> </a:t>
                      </a:r>
                      <a:r>
                        <a:rPr kumimoji="1" lang="en-US" altLang="ja-JP" sz="1000" dirty="0" err="1" smtClean="0">
                          <a:latin typeface="Meiryo UI" panose="020B0604030504040204" pitchFamily="50" charset="-128"/>
                          <a:ea typeface="Meiryo UI" panose="020B0604030504040204" pitchFamily="50" charset="-128"/>
                        </a:rPr>
                        <a:t>VirtualBox</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3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smtClean="0">
                          <a:latin typeface="Meiryo UI" panose="020B0604030504040204" pitchFamily="50" charset="-128"/>
                          <a:ea typeface="Meiryo UI" panose="020B0604030504040204" pitchFamily="50" charset="-128"/>
                        </a:rPr>
                        <a:t>仮想</a:t>
                      </a:r>
                      <a:r>
                        <a:rPr kumimoji="1" lang="en-US" altLang="ja-JP" sz="1000" dirty="0" smtClean="0">
                          <a:latin typeface="Meiryo UI" panose="020B0604030504040204" pitchFamily="50" charset="-128"/>
                          <a:ea typeface="Meiryo UI" panose="020B0604030504040204" pitchFamily="50" charset="-128"/>
                        </a:rPr>
                        <a:t>OS</a:t>
                      </a:r>
                      <a:r>
                        <a:rPr kumimoji="1" lang="ja-JP" altLang="en-US" sz="1000" dirty="0" err="1" smtClean="0">
                          <a:latin typeface="Meiryo UI" panose="020B0604030504040204" pitchFamily="50" charset="-128"/>
                          <a:ea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rPr>
                        <a:t>Postman</a:t>
                      </a:r>
                      <a:r>
                        <a:rPr kumimoji="1" lang="ja-JP" altLang="en-US" sz="1000" dirty="0" smtClean="0">
                          <a:latin typeface="Meiryo UI" panose="020B0604030504040204" pitchFamily="50" charset="-128"/>
                          <a:ea typeface="Meiryo UI" panose="020B0604030504040204" pitchFamily="50" charset="-128"/>
                        </a:rPr>
                        <a:t>等の各種ツールはこの中に。</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314123669"/>
                  </a:ext>
                </a:extLst>
              </a:tr>
            </a:tbl>
          </a:graphicData>
        </a:graphic>
      </p:graphicFrame>
    </p:spTree>
    <p:extLst>
      <p:ext uri="{BB962C8B-B14F-4D97-AF65-F5344CB8AC3E}">
        <p14:creationId xmlns:p14="http://schemas.microsoft.com/office/powerpoint/2010/main" val="2711725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3">
            <a:extLst>
              <a:ext uri="{FF2B5EF4-FFF2-40B4-BE49-F238E27FC236}">
                <a16:creationId xmlns:a16="http://schemas.microsoft.com/office/drawing/2014/main" xmlns="" id="{E47A3D3D-54DE-4038-8357-B5A276BB8B69}"/>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ja-JP" u="sng" dirty="0" smtClean="0">
                <a:latin typeface="ＭＳ Ｐゴシック" panose="020B0600070205080204" pitchFamily="50" charset="-128"/>
                <a:ea typeface="ＭＳ Ｐゴシック" panose="020B0600070205080204" pitchFamily="50" charset="-128"/>
              </a:rPr>
              <a:t>SCP</a:t>
            </a:r>
            <a:r>
              <a:rPr kumimoji="1" lang="ja-JP" altLang="en-US" u="sng" dirty="0" smtClean="0">
                <a:latin typeface="ＭＳ Ｐゴシック" panose="020B0600070205080204" pitchFamily="50" charset="-128"/>
                <a:ea typeface="ＭＳ Ｐゴシック" panose="020B0600070205080204" pitchFamily="50" charset="-128"/>
              </a:rPr>
              <a:t>今後の展望？</a:t>
            </a:r>
            <a:endParaRPr lang="en-US" sz="2134" b="0" dirty="0">
              <a:latin typeface="Meiryo UI" panose="020B0604030504040204" pitchFamily="50" charset="-128"/>
              <a:ea typeface="Meiryo UI" panose="020B0604030504040204" pitchFamily="50" charset="-128"/>
              <a:cs typeface="Arial"/>
            </a:endParaRPr>
          </a:p>
        </p:txBody>
      </p:sp>
      <p:sp>
        <p:nvSpPr>
          <p:cNvPr id="29" name="タイトル 1"/>
          <p:cNvSpPr>
            <a:spLocks noGrp="1"/>
          </p:cNvSpPr>
          <p:nvPr>
            <p:ph type="title"/>
          </p:nvPr>
        </p:nvSpPr>
        <p:spPr>
          <a:xfrm>
            <a:off x="606515" y="873435"/>
            <a:ext cx="10515600" cy="653670"/>
          </a:xfrm>
        </p:spPr>
        <p:txBody>
          <a:bodyPr>
            <a:noAutofit/>
          </a:bodyPr>
          <a:lstStyle/>
          <a:p>
            <a:r>
              <a:rPr kumimoji="1" lang="en-US" altLang="ja-JP" sz="2000" dirty="0" smtClean="0">
                <a:latin typeface="ＭＳ Ｐゴシック" panose="020B0600070205080204" pitchFamily="50" charset="-128"/>
                <a:ea typeface="ＭＳ Ｐゴシック" panose="020B0600070205080204" pitchFamily="50" charset="-128"/>
              </a:rPr>
              <a:t>ECC</a:t>
            </a:r>
            <a:r>
              <a:rPr kumimoji="1" lang="ja-JP" altLang="en-US" sz="2000" dirty="0" smtClean="0">
                <a:latin typeface="ＭＳ Ｐゴシック" panose="020B0600070205080204" pitchFamily="50" charset="-128"/>
                <a:ea typeface="ＭＳ Ｐゴシック" panose="020B0600070205080204" pitchFamily="50" charset="-128"/>
              </a:rPr>
              <a:t>（</a:t>
            </a:r>
            <a:r>
              <a:rPr kumimoji="1" lang="en-US" altLang="ja-JP" sz="2000" dirty="0" smtClean="0">
                <a:latin typeface="ＭＳ Ｐゴシック" panose="020B0600070205080204" pitchFamily="50" charset="-128"/>
                <a:ea typeface="ＭＳ Ｐゴシック" panose="020B0600070205080204" pitchFamily="50" charset="-128"/>
              </a:rPr>
              <a:t>2025</a:t>
            </a:r>
            <a:r>
              <a:rPr kumimoji="1" lang="ja-JP" altLang="en-US" sz="2000" dirty="0" smtClean="0">
                <a:latin typeface="ＭＳ Ｐゴシック" panose="020B0600070205080204" pitchFamily="50" charset="-128"/>
                <a:ea typeface="ＭＳ Ｐゴシック" panose="020B0600070205080204" pitchFamily="50" charset="-128"/>
              </a:rPr>
              <a:t>年→</a:t>
            </a:r>
            <a:r>
              <a:rPr kumimoji="1" lang="en-US" altLang="ja-JP" sz="2000" dirty="0" smtClean="0">
                <a:latin typeface="ＭＳ Ｐゴシック" panose="020B0600070205080204" pitchFamily="50" charset="-128"/>
                <a:ea typeface="ＭＳ Ｐゴシック" panose="020B0600070205080204" pitchFamily="50" charset="-128"/>
              </a:rPr>
              <a:t>2027</a:t>
            </a:r>
            <a:r>
              <a:rPr kumimoji="1" lang="ja-JP" altLang="en-US" sz="2000" dirty="0" smtClean="0">
                <a:latin typeface="ＭＳ Ｐゴシック" panose="020B0600070205080204" pitchFamily="50" charset="-128"/>
                <a:ea typeface="ＭＳ Ｐゴシック" panose="020B0600070205080204" pitchFamily="50" charset="-128"/>
              </a:rPr>
              <a:t>年） </a:t>
            </a:r>
            <a:r>
              <a:rPr kumimoji="1" lang="en-US" altLang="ja-JP" sz="2000" dirty="0" smtClean="0">
                <a:latin typeface="ＭＳ Ｐゴシック" panose="020B0600070205080204" pitchFamily="50" charset="-128"/>
                <a:ea typeface="ＭＳ Ｐゴシック" panose="020B0600070205080204" pitchFamily="50" charset="-128"/>
              </a:rPr>
              <a:t>Fit and Gap</a:t>
            </a:r>
            <a:r>
              <a:rPr kumimoji="1" lang="ja-JP" altLang="en-US" sz="2000" dirty="0" err="1" smtClean="0">
                <a:latin typeface="ＭＳ Ｐゴシック" panose="020B0600070205080204" pitchFamily="50" charset="-128"/>
                <a:ea typeface="ＭＳ Ｐゴシック" panose="020B0600070205080204" pitchFamily="50" charset="-128"/>
              </a:rPr>
              <a:t>。</a:t>
            </a:r>
            <a:r>
              <a:rPr kumimoji="1" lang="en-US" altLang="ja-JP" sz="2000" dirty="0" smtClean="0">
                <a:latin typeface="ＭＳ Ｐゴシック" panose="020B0600070205080204" pitchFamily="50" charset="-128"/>
                <a:ea typeface="ＭＳ Ｐゴシック" panose="020B0600070205080204" pitchFamily="50" charset="-128"/>
              </a:rPr>
              <a:t>Gap</a:t>
            </a:r>
            <a:r>
              <a:rPr kumimoji="1" lang="ja-JP" altLang="en-US" sz="2000" dirty="0" smtClean="0">
                <a:latin typeface="ＭＳ Ｐゴシック" panose="020B0600070205080204" pitchFamily="50" charset="-128"/>
                <a:ea typeface="ＭＳ Ｐゴシック" panose="020B0600070205080204" pitchFamily="50" charset="-128"/>
              </a:rPr>
              <a:t>部分を</a:t>
            </a:r>
            <a:r>
              <a:rPr kumimoji="1" lang="en-US" altLang="ja-JP" sz="2000" dirty="0" smtClean="0">
                <a:latin typeface="ＭＳ Ｐゴシック" panose="020B0600070205080204" pitchFamily="50" charset="-128"/>
                <a:ea typeface="ＭＳ Ｐゴシック" panose="020B0600070205080204" pitchFamily="50" charset="-128"/>
              </a:rPr>
              <a:t>In-app</a:t>
            </a:r>
            <a:r>
              <a:rPr kumimoji="1" lang="ja-JP" altLang="en-US" sz="2000" dirty="0" smtClean="0">
                <a:latin typeface="ＭＳ Ｐゴシック" panose="020B0600070205080204" pitchFamily="50" charset="-128"/>
                <a:ea typeface="ＭＳ Ｐゴシック" panose="020B0600070205080204" pitchFamily="50" charset="-128"/>
              </a:rPr>
              <a:t>拡張。</a:t>
            </a:r>
            <a:r>
              <a:rPr kumimoji="1" lang="en-US" altLang="ja-JP" sz="2000" dirty="0" smtClean="0">
                <a:latin typeface="ＭＳ Ｐゴシック" panose="020B0600070205080204" pitchFamily="50" charset="-128"/>
                <a:ea typeface="ＭＳ Ｐゴシック" panose="020B0600070205080204" pitchFamily="50" charset="-128"/>
              </a:rPr>
              <a:t/>
            </a:r>
            <a:br>
              <a:rPr kumimoji="1" lang="en-US" altLang="ja-JP" sz="2000" dirty="0" smtClean="0">
                <a:latin typeface="ＭＳ Ｐゴシック" panose="020B0600070205080204" pitchFamily="50" charset="-128"/>
                <a:ea typeface="ＭＳ Ｐゴシック" panose="020B0600070205080204" pitchFamily="50" charset="-128"/>
              </a:rPr>
            </a:br>
            <a:r>
              <a:rPr kumimoji="1" lang="ja-JP" altLang="en-US" sz="2000" dirty="0" smtClean="0">
                <a:latin typeface="ＭＳ Ｐゴシック" panose="020B0600070205080204" pitchFamily="50" charset="-128"/>
                <a:ea typeface="ＭＳ Ｐゴシック" panose="020B0600070205080204" pitchFamily="50" charset="-128"/>
              </a:rPr>
              <a:t>→</a:t>
            </a:r>
            <a:r>
              <a:rPr kumimoji="1" lang="en-US" altLang="ja-JP" sz="2000" dirty="0" smtClean="0">
                <a:latin typeface="ＭＳ Ｐゴシック" panose="020B0600070205080204" pitchFamily="50" charset="-128"/>
                <a:ea typeface="ＭＳ Ｐゴシック" panose="020B0600070205080204" pitchFamily="50" charset="-128"/>
              </a:rPr>
              <a:t>On Premise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59" name="タイトル 1"/>
          <p:cNvSpPr txBox="1">
            <a:spLocks/>
          </p:cNvSpPr>
          <p:nvPr/>
        </p:nvSpPr>
        <p:spPr bwMode="gray">
          <a:xfrm>
            <a:off x="671609" y="3196755"/>
            <a:ext cx="10385411" cy="1871284"/>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ja-JP" sz="1800" dirty="0">
                <a:latin typeface="ＭＳ Ｐゴシック" panose="020B0600070205080204" pitchFamily="50" charset="-128"/>
                <a:ea typeface="ＭＳ Ｐゴシック" panose="020B0600070205080204" pitchFamily="50" charset="-128"/>
              </a:rPr>
              <a:t>In-app </a:t>
            </a:r>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ABAP</a:t>
            </a:r>
            <a:r>
              <a:rPr kumimoji="1" lang="ja-JP" altLang="en-US" sz="1800" dirty="0" smtClean="0">
                <a:latin typeface="ＭＳ Ｐゴシック" panose="020B0600070205080204" pitchFamily="50" charset="-128"/>
                <a:ea typeface="ＭＳ Ｐゴシック" panose="020B0600070205080204" pitchFamily="50" charset="-128"/>
              </a:rPr>
              <a:t>（アバップ）従来の</a:t>
            </a:r>
            <a:r>
              <a:rPr kumimoji="1" lang="en-US" altLang="ja-JP" sz="1800" dirty="0" smtClean="0">
                <a:latin typeface="ＭＳ Ｐゴシック" panose="020B0600070205080204" pitchFamily="50" charset="-128"/>
                <a:ea typeface="ＭＳ Ｐゴシック" panose="020B0600070205080204" pitchFamily="50" charset="-128"/>
              </a:rPr>
              <a:t>SAP</a:t>
            </a:r>
            <a:r>
              <a:rPr kumimoji="1" lang="ja-JP" altLang="en-US" sz="1800" dirty="0" smtClean="0">
                <a:latin typeface="ＭＳ Ｐゴシック" panose="020B0600070205080204" pitchFamily="50" charset="-128"/>
                <a:ea typeface="ＭＳ Ｐゴシック" panose="020B0600070205080204" pitchFamily="50" charset="-128"/>
              </a:rPr>
              <a:t>エンジニアはできる。</a:t>
            </a:r>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en-US" altLang="ja-JP" sz="1800" dirty="0" smtClean="0">
                <a:latin typeface="ＭＳ Ｐゴシック" panose="020B0600070205080204" pitchFamily="50" charset="-128"/>
                <a:ea typeface="ＭＳ Ｐゴシック" panose="020B0600070205080204" pitchFamily="50" charset="-128"/>
              </a:rPr>
              <a:t>SCP</a:t>
            </a:r>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BTP</a:t>
            </a:r>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Fiori</a:t>
            </a:r>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HTML</a:t>
            </a:r>
            <a:r>
              <a:rPr kumimoji="1" lang="ja-JP" altLang="en-US" sz="1800" dirty="0" err="1" smtClean="0">
                <a:latin typeface="ＭＳ Ｐゴシック" panose="020B0600070205080204" pitchFamily="50" charset="-128"/>
                <a:ea typeface="ＭＳ Ｐゴシック" panose="020B0600070205080204" pitchFamily="50" charset="-128"/>
              </a:rPr>
              <a:t>、</a:t>
            </a:r>
            <a:r>
              <a:rPr kumimoji="1" lang="en-US" altLang="ja-JP" sz="1800" dirty="0" err="1" smtClean="0">
                <a:latin typeface="ＭＳ Ｐゴシック" panose="020B0600070205080204" pitchFamily="50" charset="-128"/>
                <a:ea typeface="ＭＳ Ｐゴシック" panose="020B0600070205080204" pitchFamily="50" charset="-128"/>
              </a:rPr>
              <a:t>Javascrpt</a:t>
            </a:r>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CI</a:t>
            </a:r>
            <a:r>
              <a:rPr kumimoji="1" lang="ja-JP" altLang="en-US" sz="1800" dirty="0" err="1"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Java</a:t>
            </a:r>
          </a:p>
          <a:p>
            <a:r>
              <a:rPr kumimoji="1" lang="ja-JP" altLang="en-US" sz="1800" dirty="0">
                <a:latin typeface="ＭＳ Ｐゴシック" panose="020B0600070205080204" pitchFamily="50" charset="-128"/>
                <a:ea typeface="ＭＳ Ｐゴシック" panose="020B0600070205080204" pitchFamily="50" charset="-128"/>
              </a:rPr>
              <a:t>　</a:t>
            </a:r>
            <a:r>
              <a:rPr kumimoji="1" lang="ja-JP" altLang="en-US" sz="1800" dirty="0" smtClean="0">
                <a:latin typeface="ＭＳ Ｐゴシック" panose="020B0600070205080204" pitchFamily="50" charset="-128"/>
                <a:ea typeface="ＭＳ Ｐゴシック" panose="020B0600070205080204" pitchFamily="50" charset="-128"/>
              </a:rPr>
              <a:t>　　　　　　　　</a:t>
            </a:r>
            <a:r>
              <a:rPr kumimoji="1" lang="ja-JP" altLang="en-US" sz="1800" dirty="0">
                <a:latin typeface="ＭＳ Ｐゴシック" panose="020B0600070205080204" pitchFamily="50" charset="-128"/>
                <a:ea typeface="ＭＳ Ｐゴシック" panose="020B0600070205080204" pitchFamily="50" charset="-128"/>
              </a:rPr>
              <a:t>従来の</a:t>
            </a:r>
            <a:r>
              <a:rPr kumimoji="1" lang="en-US" altLang="ja-JP" sz="1800" dirty="0">
                <a:latin typeface="ＭＳ Ｐゴシック" panose="020B0600070205080204" pitchFamily="50" charset="-128"/>
                <a:ea typeface="ＭＳ Ｐゴシック" panose="020B0600070205080204" pitchFamily="50" charset="-128"/>
              </a:rPr>
              <a:t>SAP</a:t>
            </a:r>
            <a:r>
              <a:rPr kumimoji="1" lang="ja-JP" altLang="en-US" sz="1800" dirty="0">
                <a:latin typeface="ＭＳ Ｐゴシック" panose="020B0600070205080204" pitchFamily="50" charset="-128"/>
                <a:ea typeface="ＭＳ Ｐゴシック" panose="020B0600070205080204" pitchFamily="50" charset="-128"/>
              </a:rPr>
              <a:t>エンジニアは</a:t>
            </a:r>
            <a:r>
              <a:rPr kumimoji="1" lang="ja-JP" altLang="en-US" sz="1800" dirty="0" smtClean="0">
                <a:latin typeface="ＭＳ Ｐゴシック" panose="020B0600070205080204" pitchFamily="50" charset="-128"/>
                <a:ea typeface="ＭＳ Ｐゴシック" panose="020B0600070205080204" pitchFamily="50" charset="-128"/>
              </a:rPr>
              <a:t>できない。</a:t>
            </a:r>
            <a:endParaRPr kumimoji="1" lang="ja-JP" altLang="en-US" sz="1800" dirty="0">
              <a:latin typeface="ＭＳ Ｐゴシック" panose="020B0600070205080204" pitchFamily="50" charset="-128"/>
              <a:ea typeface="ＭＳ Ｐゴシック" panose="020B0600070205080204" pitchFamily="50" charset="-128"/>
            </a:endParaRPr>
          </a:p>
        </p:txBody>
      </p:sp>
      <p:sp>
        <p:nvSpPr>
          <p:cNvPr id="10" name="タイトル 1"/>
          <p:cNvSpPr txBox="1">
            <a:spLocks/>
          </p:cNvSpPr>
          <p:nvPr/>
        </p:nvSpPr>
        <p:spPr bwMode="gray">
          <a:xfrm>
            <a:off x="758915" y="1801814"/>
            <a:ext cx="10385411" cy="126088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ECC to S4HC</a:t>
            </a:r>
            <a:r>
              <a:rPr kumimoji="1" lang="ja-JP" altLang="en-US" sz="1800" dirty="0" smtClean="0">
                <a:latin typeface="ＭＳ Ｐゴシック" panose="020B0600070205080204" pitchFamily="50" charset="-128"/>
                <a:ea typeface="ＭＳ Ｐゴシック" panose="020B0600070205080204" pitchFamily="50" charset="-128"/>
              </a:rPr>
              <a:t>へ</a:t>
            </a:r>
            <a:r>
              <a:rPr kumimoji="1" lang="en-US" altLang="ja-JP" sz="1800" dirty="0" smtClean="0">
                <a:latin typeface="ＭＳ Ｐゴシック" panose="020B0600070205080204" pitchFamily="50" charset="-128"/>
                <a:ea typeface="ＭＳ Ｐゴシック" panose="020B0600070205080204" pitchFamily="50" charset="-128"/>
              </a:rPr>
              <a:t>Migration</a:t>
            </a:r>
            <a:r>
              <a:rPr kumimoji="1" lang="ja-JP" altLang="en-US" sz="1800" dirty="0" smtClean="0">
                <a:latin typeface="ＭＳ Ｐゴシック" panose="020B0600070205080204" pitchFamily="50" charset="-128"/>
                <a:ea typeface="ＭＳ Ｐゴシック" panose="020B0600070205080204" pitchFamily="50" charset="-128"/>
              </a:rPr>
              <a:t>する企業が増えると</a:t>
            </a:r>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en-US" altLang="ja-JP" sz="1800" dirty="0" smtClean="0">
                <a:latin typeface="ＭＳ Ｐゴシック" panose="020B0600070205080204" pitchFamily="50" charset="-128"/>
                <a:ea typeface="ＭＳ Ｐゴシック" panose="020B0600070205080204" pitchFamily="50" charset="-128"/>
              </a:rPr>
              <a:t>S4</a:t>
            </a:r>
          </a:p>
          <a:p>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a:latin typeface="ＭＳ Ｐゴシック" panose="020B0600070205080204" pitchFamily="50" charset="-128"/>
                <a:ea typeface="ＭＳ Ｐゴシック" panose="020B0600070205080204" pitchFamily="50" charset="-128"/>
              </a:rPr>
              <a:t> On </a:t>
            </a:r>
            <a:r>
              <a:rPr kumimoji="1" lang="en-US" altLang="ja-JP" sz="1800" dirty="0" smtClean="0">
                <a:latin typeface="ＭＳ Ｐゴシック" panose="020B0600070205080204" pitchFamily="50" charset="-128"/>
                <a:ea typeface="ＭＳ Ｐゴシック" panose="020B0600070205080204" pitchFamily="50" charset="-128"/>
              </a:rPr>
              <a:t>Premise</a:t>
            </a:r>
            <a:r>
              <a:rPr kumimoji="1" lang="ja-JP" altLang="en-US" sz="1800" dirty="0" smtClean="0">
                <a:latin typeface="ＭＳ Ｐゴシック" panose="020B0600070205080204" pitchFamily="50" charset="-128"/>
                <a:ea typeface="ＭＳ Ｐゴシック" panose="020B0600070205080204" pitchFamily="50" charset="-128"/>
              </a:rPr>
              <a:t>（拡張の選択肢として</a:t>
            </a:r>
            <a:r>
              <a:rPr kumimoji="1" lang="en-US" altLang="ja-JP" sz="1800" dirty="0" smtClean="0">
                <a:latin typeface="ＭＳ Ｐゴシック" panose="020B0600070205080204" pitchFamily="50" charset="-128"/>
                <a:ea typeface="ＭＳ Ｐゴシック" panose="020B0600070205080204" pitchFamily="50" charset="-128"/>
              </a:rPr>
              <a:t>SCP</a:t>
            </a:r>
            <a:r>
              <a:rPr kumimoji="1" lang="ja-JP" altLang="en-US" sz="1800" dirty="0" smtClean="0">
                <a:latin typeface="ＭＳ Ｐゴシック" panose="020B0600070205080204" pitchFamily="50" charset="-128"/>
                <a:ea typeface="ＭＳ Ｐゴシック" panose="020B0600070205080204" pitchFamily="50" charset="-128"/>
              </a:rPr>
              <a:t>もあるけど、</a:t>
            </a:r>
            <a:r>
              <a:rPr kumimoji="1" lang="en-US" altLang="ja-JP" sz="1800" dirty="0" smtClean="0">
                <a:latin typeface="ＭＳ Ｐゴシック" panose="020B0600070205080204" pitchFamily="50" charset="-128"/>
                <a:ea typeface="ＭＳ Ｐゴシック" panose="020B0600070205080204" pitchFamily="50" charset="-128"/>
              </a:rPr>
              <a:t>Must</a:t>
            </a:r>
            <a:r>
              <a:rPr kumimoji="1" lang="ja-JP" altLang="en-US" sz="1800" dirty="0" smtClean="0">
                <a:latin typeface="ＭＳ Ｐゴシック" panose="020B0600070205080204" pitchFamily="50" charset="-128"/>
                <a:ea typeface="ＭＳ Ｐゴシック" panose="020B0600070205080204" pitchFamily="50" charset="-128"/>
              </a:rPr>
              <a:t>ではない）</a:t>
            </a:r>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Cloud</a:t>
            </a:r>
            <a:r>
              <a:rPr kumimoji="1" lang="ja-JP" altLang="en-US" sz="1800" dirty="0" smtClean="0">
                <a:latin typeface="ＭＳ Ｐゴシック" panose="020B0600070205080204" pitchFamily="50" charset="-128"/>
                <a:ea typeface="ＭＳ Ｐゴシック" panose="020B0600070205080204" pitchFamily="50" charset="-128"/>
              </a:rPr>
              <a:t>（</a:t>
            </a:r>
            <a:r>
              <a:rPr kumimoji="1" lang="en-US" altLang="ja-JP" sz="1800" dirty="0" smtClean="0">
                <a:latin typeface="ＭＳ Ｐゴシック" panose="020B0600070205080204" pitchFamily="50" charset="-128"/>
                <a:ea typeface="ＭＳ Ｐゴシック" panose="020B0600070205080204" pitchFamily="50" charset="-128"/>
              </a:rPr>
              <a:t>SCP</a:t>
            </a:r>
            <a:r>
              <a:rPr kumimoji="1" lang="ja-JP" altLang="en-US" sz="1800" dirty="0" smtClean="0">
                <a:latin typeface="ＭＳ Ｐゴシック" panose="020B0600070205080204" pitchFamily="50" charset="-128"/>
                <a:ea typeface="ＭＳ Ｐゴシック" panose="020B0600070205080204" pitchFamily="50" charset="-128"/>
              </a:rPr>
              <a:t>の需要有）</a:t>
            </a:r>
            <a:endParaRPr kumimoji="1" lang="en-US" altLang="ja-JP" sz="1800" dirty="0" smtClean="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17062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3">
            <a:extLst>
              <a:ext uri="{FF2B5EF4-FFF2-40B4-BE49-F238E27FC236}">
                <a16:creationId xmlns:a16="http://schemas.microsoft.com/office/drawing/2014/main" xmlns="" id="{E47A3D3D-54DE-4038-8357-B5A276BB8B69}"/>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ja-JP" altLang="en-US" u="sng" dirty="0" smtClean="0">
                <a:latin typeface="ＭＳ Ｐゴシック" panose="020B0600070205080204" pitchFamily="50" charset="-128"/>
                <a:ea typeface="ＭＳ Ｐゴシック" panose="020B0600070205080204" pitchFamily="50" charset="-128"/>
              </a:rPr>
              <a:t>参考リンク</a:t>
            </a:r>
            <a:endParaRPr lang="en-US" sz="2134" b="0" dirty="0">
              <a:latin typeface="Meiryo UI" panose="020B0604030504040204" pitchFamily="50" charset="-128"/>
              <a:ea typeface="Meiryo UI" panose="020B0604030504040204" pitchFamily="50" charset="-128"/>
              <a:cs typeface="Arial"/>
            </a:endParaRPr>
          </a:p>
        </p:txBody>
      </p:sp>
      <p:sp>
        <p:nvSpPr>
          <p:cNvPr id="10" name="タイトル 1"/>
          <p:cNvSpPr txBox="1">
            <a:spLocks/>
          </p:cNvSpPr>
          <p:nvPr/>
        </p:nvSpPr>
        <p:spPr bwMode="gray">
          <a:xfrm>
            <a:off x="504001" y="1801813"/>
            <a:ext cx="10640325" cy="31694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ja-JP" sz="1800" b="0" dirty="0"/>
              <a:t>SAP Business Technology Platform</a:t>
            </a:r>
            <a:r>
              <a:rPr kumimoji="1" lang="en-US" altLang="ja-JP" sz="1800" dirty="0">
                <a:latin typeface="ＭＳ Ｐゴシック" panose="020B0600070205080204" pitchFamily="50" charset="-128"/>
                <a:ea typeface="ＭＳ Ｐゴシック" panose="020B0600070205080204" pitchFamily="50" charset="-128"/>
              </a:rPr>
              <a:t/>
            </a:r>
            <a:br>
              <a:rPr kumimoji="1" lang="en-US" altLang="ja-JP" sz="1800" dirty="0">
                <a:latin typeface="ＭＳ Ｐゴシック" panose="020B0600070205080204" pitchFamily="50" charset="-128"/>
                <a:ea typeface="ＭＳ Ｐゴシック" panose="020B0600070205080204" pitchFamily="50" charset="-128"/>
              </a:rPr>
            </a:br>
            <a:r>
              <a:rPr kumimoji="1" lang="en-US" altLang="ja-JP" sz="1800" dirty="0">
                <a:latin typeface="ＭＳ Ｐゴシック" panose="020B0600070205080204" pitchFamily="50" charset="-128"/>
                <a:ea typeface="ＭＳ Ｐゴシック" panose="020B0600070205080204" pitchFamily="50" charset="-128"/>
                <a:hlinkClick r:id="rId3"/>
              </a:rPr>
              <a:t>https://</a:t>
            </a:r>
            <a:r>
              <a:rPr kumimoji="1" lang="en-US" altLang="ja-JP" sz="1800" dirty="0" smtClean="0">
                <a:latin typeface="ＭＳ Ｐゴシック" panose="020B0600070205080204" pitchFamily="50" charset="-128"/>
                <a:ea typeface="ＭＳ Ｐゴシック" panose="020B0600070205080204" pitchFamily="50" charset="-128"/>
                <a:hlinkClick r:id="rId3"/>
              </a:rPr>
              <a:t>www.sap.com/products/business-technology-platform.html</a:t>
            </a:r>
            <a:endParaRPr kumimoji="1" lang="en-US" altLang="ja-JP" sz="1800" dirty="0" smtClean="0">
              <a:latin typeface="ＭＳ Ｐゴシック" panose="020B0600070205080204" pitchFamily="50" charset="-128"/>
              <a:ea typeface="ＭＳ Ｐゴシック" panose="020B0600070205080204" pitchFamily="50" charset="-128"/>
            </a:endParaRPr>
          </a:p>
          <a:p>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en-US" altLang="ja-JP" sz="1800" dirty="0" smtClean="0">
                <a:latin typeface="ＭＳ Ｐゴシック" panose="020B0600070205080204" pitchFamily="50" charset="-128"/>
                <a:ea typeface="ＭＳ Ｐゴシック" panose="020B0600070205080204" pitchFamily="50" charset="-128"/>
              </a:rPr>
              <a:t>SAP UI5 Developer</a:t>
            </a:r>
          </a:p>
          <a:p>
            <a:r>
              <a:rPr kumimoji="1" lang="en-US" altLang="ja-JP" sz="1800" dirty="0" smtClean="0">
                <a:latin typeface="ＭＳ Ｐゴシック" panose="020B0600070205080204" pitchFamily="50" charset="-128"/>
                <a:ea typeface="ＭＳ Ｐゴシック" panose="020B0600070205080204" pitchFamily="50" charset="-128"/>
                <a:hlinkClick r:id="rId4"/>
              </a:rPr>
              <a:t>https</a:t>
            </a:r>
            <a:r>
              <a:rPr kumimoji="1" lang="en-US" altLang="ja-JP" sz="1800" dirty="0">
                <a:latin typeface="ＭＳ Ｐゴシック" panose="020B0600070205080204" pitchFamily="50" charset="-128"/>
                <a:ea typeface="ＭＳ Ｐゴシック" panose="020B0600070205080204" pitchFamily="50" charset="-128"/>
                <a:hlinkClick r:id="rId4"/>
              </a:rPr>
              <a:t>://</a:t>
            </a:r>
            <a:r>
              <a:rPr kumimoji="1" lang="en-US" altLang="ja-JP" sz="1800" dirty="0" smtClean="0">
                <a:latin typeface="ＭＳ Ｐゴシック" panose="020B0600070205080204" pitchFamily="50" charset="-128"/>
                <a:ea typeface="ＭＳ Ｐゴシック" panose="020B0600070205080204" pitchFamily="50" charset="-128"/>
                <a:hlinkClick r:id="rId4"/>
              </a:rPr>
              <a:t>developers.sap.com/topics/ui5.html</a:t>
            </a:r>
            <a:endParaRPr kumimoji="1" lang="en-US" altLang="ja-JP" sz="1800" dirty="0" smtClean="0">
              <a:latin typeface="ＭＳ Ｐゴシック" panose="020B0600070205080204" pitchFamily="50" charset="-128"/>
              <a:ea typeface="ＭＳ Ｐゴシック" panose="020B0600070205080204" pitchFamily="50" charset="-128"/>
            </a:endParaRPr>
          </a:p>
          <a:p>
            <a:endParaRPr kumimoji="1" lang="en-US" altLang="ja-JP" sz="1800" dirty="0">
              <a:latin typeface="ＭＳ Ｐゴシック" panose="020B0600070205080204" pitchFamily="50" charset="-128"/>
              <a:ea typeface="ＭＳ Ｐゴシック" panose="020B0600070205080204" pitchFamily="50" charset="-128"/>
            </a:endParaRPr>
          </a:p>
          <a:p>
            <a:r>
              <a:rPr kumimoji="1" lang="en-US" altLang="ja-JP" sz="1800" dirty="0">
                <a:latin typeface="ＭＳ Ｐゴシック" panose="020B0600070205080204" pitchFamily="50" charset="-128"/>
                <a:ea typeface="ＭＳ Ｐゴシック" panose="020B0600070205080204" pitchFamily="50" charset="-128"/>
              </a:rPr>
              <a:t>SAP UI5 </a:t>
            </a:r>
            <a:r>
              <a:rPr kumimoji="1" lang="en-US" altLang="ja-JP" sz="1800" dirty="0" smtClean="0">
                <a:latin typeface="ＭＳ Ｐゴシック" panose="020B0600070205080204" pitchFamily="50" charset="-128"/>
                <a:ea typeface="ＭＳ Ｐゴシック" panose="020B0600070205080204" pitchFamily="50" charset="-128"/>
              </a:rPr>
              <a:t>Demo</a:t>
            </a:r>
          </a:p>
          <a:p>
            <a:r>
              <a:rPr kumimoji="1" lang="en-US" altLang="ja-JP" sz="1800" dirty="0">
                <a:latin typeface="ＭＳ Ｐゴシック" panose="020B0600070205080204" pitchFamily="50" charset="-128"/>
                <a:ea typeface="ＭＳ Ｐゴシック" panose="020B0600070205080204" pitchFamily="50" charset="-128"/>
                <a:hlinkClick r:id="rId5"/>
              </a:rPr>
              <a:t>https://sapui5.hana.ondemand.com</a:t>
            </a:r>
            <a:r>
              <a:rPr kumimoji="1" lang="en-US" altLang="ja-JP" sz="1800" dirty="0" smtClean="0">
                <a:latin typeface="ＭＳ Ｐゴシック" panose="020B0600070205080204" pitchFamily="50" charset="-128"/>
                <a:ea typeface="ＭＳ Ｐゴシック" panose="020B0600070205080204" pitchFamily="50" charset="-128"/>
                <a:hlinkClick r:id="rId5"/>
              </a:rPr>
              <a:t>/</a:t>
            </a:r>
            <a:endParaRPr kumimoji="1" lang="en-US" altLang="ja-JP" sz="1800" dirty="0" smtClean="0">
              <a:latin typeface="ＭＳ Ｐゴシック" panose="020B0600070205080204" pitchFamily="50" charset="-128"/>
              <a:ea typeface="ＭＳ Ｐゴシック" panose="020B0600070205080204" pitchFamily="50" charset="-128"/>
            </a:endParaRPr>
          </a:p>
          <a:p>
            <a:endParaRPr kumimoji="1" lang="en-US" altLang="ja-JP" sz="1800" dirty="0" smtClean="0">
              <a:latin typeface="ＭＳ Ｐゴシック" panose="020B0600070205080204" pitchFamily="50" charset="-128"/>
              <a:ea typeface="ＭＳ Ｐゴシック" panose="020B0600070205080204" pitchFamily="50" charset="-128"/>
            </a:endParaRPr>
          </a:p>
          <a:p>
            <a:r>
              <a:rPr kumimoji="1" lang="en-US" altLang="ja-JP" sz="1800" dirty="0">
                <a:latin typeface="ＭＳ Ｐゴシック" panose="020B0600070205080204" pitchFamily="50" charset="-128"/>
                <a:ea typeface="ＭＳ Ｐゴシック" panose="020B0600070205080204" pitchFamily="50" charset="-128"/>
              </a:rPr>
              <a:t>SAP </a:t>
            </a:r>
            <a:r>
              <a:rPr kumimoji="1" lang="en-US" altLang="ja-JP" sz="1800" dirty="0" smtClean="0">
                <a:latin typeface="ＭＳ Ｐゴシック" panose="020B0600070205080204" pitchFamily="50" charset="-128"/>
                <a:ea typeface="ＭＳ Ｐゴシック" panose="020B0600070205080204" pitchFamily="50" charset="-128"/>
              </a:rPr>
              <a:t>Community</a:t>
            </a:r>
            <a:endParaRPr kumimoji="1" lang="en-US" altLang="ja-JP" sz="1800" dirty="0">
              <a:latin typeface="ＭＳ Ｐゴシック" panose="020B0600070205080204" pitchFamily="50" charset="-128"/>
              <a:ea typeface="ＭＳ Ｐゴシック" panose="020B0600070205080204" pitchFamily="50" charset="-128"/>
            </a:endParaRPr>
          </a:p>
          <a:p>
            <a:r>
              <a:rPr kumimoji="1" lang="en-US" altLang="ja-JP" sz="1800" dirty="0">
                <a:latin typeface="ＭＳ Ｐゴシック" panose="020B0600070205080204" pitchFamily="50" charset="-128"/>
                <a:ea typeface="ＭＳ Ｐゴシック" panose="020B0600070205080204" pitchFamily="50" charset="-128"/>
                <a:hlinkClick r:id="rId6"/>
              </a:rPr>
              <a:t>https://community.sap.com</a:t>
            </a:r>
            <a:r>
              <a:rPr kumimoji="1" lang="en-US" altLang="ja-JP" sz="1800" dirty="0" smtClean="0">
                <a:latin typeface="ＭＳ Ｐゴシック" panose="020B0600070205080204" pitchFamily="50" charset="-128"/>
                <a:ea typeface="ＭＳ Ｐゴシック" panose="020B0600070205080204" pitchFamily="50" charset="-128"/>
                <a:hlinkClick r:id="rId6"/>
              </a:rPr>
              <a:t>/</a:t>
            </a:r>
            <a:endParaRPr kumimoji="1" lang="en-US" altLang="ja-JP" sz="1800" dirty="0" smtClean="0">
              <a:latin typeface="ＭＳ Ｐゴシック" panose="020B0600070205080204" pitchFamily="50" charset="-128"/>
              <a:ea typeface="ＭＳ Ｐゴシック" panose="020B0600070205080204" pitchFamily="50" charset="-128"/>
            </a:endParaRPr>
          </a:p>
          <a:p>
            <a:endParaRPr kumimoji="1" lang="en-US" altLang="ja-JP" sz="1800" dirty="0" smtClean="0">
              <a:latin typeface="ＭＳ Ｐゴシック" panose="020B0600070205080204" pitchFamily="50" charset="-128"/>
              <a:ea typeface="ＭＳ Ｐゴシック" panose="020B0600070205080204" pitchFamily="50" charset="-128"/>
            </a:endParaRPr>
          </a:p>
          <a:p>
            <a:endParaRPr kumimoji="1" lang="en-US" altLang="ja-JP" sz="1800" dirty="0">
              <a:latin typeface="ＭＳ Ｐゴシック" panose="020B0600070205080204" pitchFamily="50" charset="-128"/>
              <a:ea typeface="ＭＳ Ｐゴシック" panose="020B0600070205080204" pitchFamily="50" charset="-128"/>
            </a:endParaRPr>
          </a:p>
          <a:p>
            <a:endParaRPr kumimoji="1" lang="en-US" altLang="ja-JP" sz="1800" dirty="0" smtClean="0">
              <a:latin typeface="ＭＳ Ｐゴシック" panose="020B0600070205080204" pitchFamily="50" charset="-128"/>
              <a:ea typeface="ＭＳ Ｐゴシック" panose="020B0600070205080204" pitchFamily="50" charset="-128"/>
            </a:endParaRPr>
          </a:p>
          <a:p>
            <a:endParaRPr kumimoji="1" lang="en-US" altLang="ja-JP" sz="1800" dirty="0" smtClean="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33113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30788" y="1234777"/>
            <a:ext cx="8532901" cy="3581921"/>
          </a:xfrm>
        </p:spPr>
        <p:txBody>
          <a:bodyPr/>
          <a:lstStyle/>
          <a:p>
            <a:pPr>
              <a:spcBef>
                <a:spcPts val="1200"/>
              </a:spcBef>
            </a:pPr>
            <a:r>
              <a:rPr lang="ja-JP" altLang="en-US" sz="2400" dirty="0" smtClean="0">
                <a:latin typeface="Meiryo UI" panose="020B0604030504040204" pitchFamily="50" charset="-128"/>
                <a:ea typeface="Meiryo UI" panose="020B0604030504040204" pitchFamily="50" charset="-128"/>
              </a:rPr>
              <a:t>アジャイル</a:t>
            </a:r>
            <a:r>
              <a:rPr lang="ja-JP" altLang="en-US" sz="2400" dirty="0">
                <a:latin typeface="Meiryo UI" panose="020B0604030504040204" pitchFamily="50" charset="-128"/>
                <a:ea typeface="Meiryo UI" panose="020B0604030504040204" pitchFamily="50" charset="-128"/>
              </a:rPr>
              <a:t>開発の手法を採用している。</a:t>
            </a:r>
          </a:p>
          <a:p>
            <a:pPr>
              <a:spcBef>
                <a:spcPts val="1200"/>
              </a:spcBef>
            </a:pPr>
            <a:r>
              <a:rPr lang="ja-JP" altLang="en-US" sz="2400" dirty="0" smtClean="0">
                <a:latin typeface="Meiryo UI" panose="020B0604030504040204" pitchFamily="50" charset="-128"/>
                <a:ea typeface="Meiryo UI" panose="020B0604030504040204" pitchFamily="50" charset="-128"/>
              </a:rPr>
              <a:t>小さな</a:t>
            </a:r>
            <a:r>
              <a:rPr lang="ja-JP" altLang="en-US" sz="2400" dirty="0">
                <a:latin typeface="Meiryo UI" panose="020B0604030504040204" pitchFamily="50" charset="-128"/>
                <a:ea typeface="Meiryo UI" panose="020B0604030504040204" pitchFamily="50" charset="-128"/>
              </a:rPr>
              <a:t>サイクルを繰り返していくことでプロジェクトを進めていきます。</a:t>
            </a:r>
          </a:p>
          <a:p>
            <a:pPr>
              <a:spcBef>
                <a:spcPts val="1200"/>
              </a:spcBef>
            </a:pPr>
            <a:r>
              <a:rPr lang="ja-JP" altLang="en-US" sz="2400" dirty="0">
                <a:latin typeface="Meiryo UI" panose="020B0604030504040204" pitchFamily="50" charset="-128"/>
                <a:ea typeface="Meiryo UI" panose="020B0604030504040204" pitchFamily="50" charset="-128"/>
              </a:rPr>
              <a:t>そのため、期間が短めで成果物は早めにフィードバックを受けるため、仕様変更に対応しやすい。 </a:t>
            </a:r>
            <a:endParaRPr lang="en-US" altLang="ja-JP" sz="2400" dirty="0">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p:txBody>
          <a:bodyPr/>
          <a:lstStyle/>
          <a:p>
            <a:r>
              <a:rPr lang="ja-JP" altLang="en-US" dirty="0" smtClean="0"/>
              <a:t>その他</a:t>
            </a:r>
            <a:endParaRPr lang="en-US" dirty="0"/>
          </a:p>
        </p:txBody>
      </p:sp>
    </p:spTree>
    <p:extLst>
      <p:ext uri="{BB962C8B-B14F-4D97-AF65-F5344CB8AC3E}">
        <p14:creationId xmlns:p14="http://schemas.microsoft.com/office/powerpoint/2010/main" val="16714693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8575" algn="ctr">
          <a:solidFill>
            <a:srgbClr val="FF0000"/>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8575">
          <a:solidFill>
            <a:srgbClr val="FF0000"/>
          </a:solidFill>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solidFill>
          <a:schemeClr val="accent1"/>
        </a:solidFill>
      </a:spPr>
      <a:bodyPr wrap="none" lIns="72000" tIns="0" rIns="72000" bIns="0" rtlCol="0" anchor="ctr" anchorCtr="0">
        <a:noAutofit/>
      </a:bodyPr>
      <a:lstStyle>
        <a:defPPr algn="ct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SAP_16x9_black" id="{D816D25D-1DF5-4994-8606-0B35BBFD366D}" vid="{C1432CE9-AC12-4763-ACC8-140C87DB4D9C}"/>
    </a:ext>
  </a:extLst>
</a:theme>
</file>

<file path=ppt/theme/theme2.xml><?xml version="1.0" encoding="utf-8"?>
<a:theme xmlns:a="http://schemas.openxmlformats.org/drawingml/2006/main" name="SAP_Product_Road_Map_On_Premise_2017">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8575" algn="ctr">
          <a:solidFill>
            <a:srgbClr val="FF0000"/>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a:ln>
              <a:noFill/>
            </a:ln>
            <a:effectLst/>
            <a:uLnTx/>
            <a:uFillTx/>
            <a:ea typeface="Arial Unicode MS" pitchFamily="34" charset="-128"/>
            <a:cs typeface="Arial Unicode MS" pitchFamily="34" charset="-128"/>
          </a:defRPr>
        </a:defPPr>
      </a:lstStyle>
    </a:spDef>
    <a:lnDef>
      <a:spPr>
        <a:ln w="38100">
          <a:solidFill>
            <a:srgbClr val="FF0000"/>
          </a:solidFill>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_black" id="{D816D25D-1DF5-4994-8606-0B35BBFD366D}" vid="{C1432CE9-AC12-4763-ACC8-140C87DB4D9C}"/>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SAP_16x9_black</Template>
  <TotalTime>11523</TotalTime>
  <Words>484</Words>
  <Application>Microsoft Office PowerPoint</Application>
  <PresentationFormat>ユーザー設定</PresentationFormat>
  <Paragraphs>186</Paragraphs>
  <Slides>10</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10</vt:i4>
      </vt:variant>
    </vt:vector>
  </HeadingPairs>
  <TitlesOfParts>
    <vt:vector size="20" baseType="lpstr">
      <vt:lpstr>Arial Unicode MS</vt:lpstr>
      <vt:lpstr>Meiryo UI</vt:lpstr>
      <vt:lpstr>ＭＳ Ｐゴシック</vt:lpstr>
      <vt:lpstr>Arial</vt:lpstr>
      <vt:lpstr>Courier New</vt:lpstr>
      <vt:lpstr>Symbol</vt:lpstr>
      <vt:lpstr>wingdings</vt:lpstr>
      <vt:lpstr>wingdings</vt:lpstr>
      <vt:lpstr>SAP_2017_16x9_white</vt:lpstr>
      <vt:lpstr>SAP_Product_Road_Map_On_Premise_2017</vt:lpstr>
      <vt:lpstr>PowerPoint プレゼンテーション</vt:lpstr>
      <vt:lpstr>Agenda</vt:lpstr>
      <vt:lpstr> 正式名称はSAP Cloud Platformです</vt:lpstr>
      <vt:lpstr>インターフェース連携処理方式 Inbound</vt:lpstr>
      <vt:lpstr>インターフェース連携処理方式 Outbound</vt:lpstr>
      <vt:lpstr>PowerPoint プレゼンテーション</vt:lpstr>
      <vt:lpstr>ECC（2025年→2027年） Fit and Gap。Gap部分をIn-app拡張。 →On Premise</vt:lpstr>
      <vt:lpstr>PowerPoint プレゼンテーション</vt:lpstr>
      <vt:lpstr>その他</vt:lpstr>
      <vt:lpstr>ありがとうございました</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subject>SAPPHIRE NOW</dc:subject>
  <dc:creator>SAP</dc:creator>
  <cp:keywords>2017/16:9/white</cp:keywords>
  <dc:description>E1, LP, 12/20/17_x000d_
E2, LP, 12/20/17</dc:description>
  <cp:lastModifiedBy>Microsoft アカウント</cp:lastModifiedBy>
  <cp:revision>3672</cp:revision>
  <dcterms:created xsi:type="dcterms:W3CDTF">2015-10-14T11:21:43Z</dcterms:created>
  <dcterms:modified xsi:type="dcterms:W3CDTF">2022-02-26T10:09:13Z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