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50" r:id="rId3"/>
    <p:sldId id="295" r:id="rId4"/>
    <p:sldId id="349" r:id="rId5"/>
    <p:sldId id="351" r:id="rId6"/>
    <p:sldId id="314" r:id="rId7"/>
    <p:sldId id="306" r:id="rId8"/>
    <p:sldId id="352" r:id="rId9"/>
    <p:sldId id="353" r:id="rId10"/>
    <p:sldId id="347" r:id="rId11"/>
    <p:sldId id="348" r:id="rId1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iano senger" initials="ls" lastIdx="2" clrIdx="0">
    <p:extLst>
      <p:ext uri="{19B8F6BF-5375-455C-9EA6-DF929625EA0E}">
        <p15:presenceInfo xmlns:p15="http://schemas.microsoft.com/office/powerpoint/2012/main" userId="e4eb9531a94916b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551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FB8DE-0ADD-4F81-B46A-B277DB52D3EB}" v="98" dt="2020-11-17T18:51:28.1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>
      <p:cViewPr varScale="1">
        <p:scale>
          <a:sx n="105" d="100"/>
          <a:sy n="105" d="100"/>
        </p:scale>
        <p:origin x="114" y="1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14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6T16:25:43.686" idx="1">
    <p:pos x="10" y="10"/>
    <p:text>modelos não precisam ser apenas estruturais ou comportamentais, os dois modelos podem ser misturados em um projeto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6T16:29:02.522" idx="2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6FA7F38-F04A-45C0-8C7C-09842803A51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EDB76970-2B99-4999-A930-25E2EBA5EF4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E15BA30E-56E3-4905-AF7B-A76E04FB21F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5965E409-957F-4987-8E66-A7BC8514029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F90641F-2AE3-4F39-AB00-FB786D0DA8D7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281FB68-CBFB-446A-9DEC-BBADD305BCE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EAEC9CF-4B4C-4642-AD87-9D5B24DE064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B458F82-C3BF-42AA-9676-46415134E72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5AAD3141-B79D-4992-957B-6558F573617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F56035B4-DCB4-41A7-8D85-F6611BB237A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EE47B24D-8281-4BAC-BAAC-E090430766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A91E123-A7DB-4B55-B8F3-B6E142E522FE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5739F03B-D692-4970-A8C6-7F8641CF5F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1BB29CA-DA73-4C0F-9B14-F1C9473216C6}" type="slidenum">
              <a:rPr lang="en-US" altLang="pt-BR" smtClean="0"/>
              <a:pPr>
                <a:spcBef>
                  <a:spcPct val="0"/>
                </a:spcBef>
              </a:pPr>
              <a:t>1</a:t>
            </a:fld>
            <a:endParaRPr lang="en-US" altLang="pt-BR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BA1E969F-CACB-4543-AB00-7C3FB55579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0FA44D6A-1044-4C38-A1D7-A1F1075ED3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5739F03B-D692-4970-A8C6-7F8641CF5F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1BB29CA-DA73-4C0F-9B14-F1C9473216C6}" type="slidenum">
              <a:rPr lang="en-US" altLang="pt-BR" smtClean="0"/>
              <a:pPr>
                <a:spcBef>
                  <a:spcPct val="0"/>
                </a:spcBef>
              </a:pPr>
              <a:t>11</a:t>
            </a:fld>
            <a:endParaRPr lang="en-US" altLang="pt-BR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BA1E969F-CACB-4543-AB00-7C3FB55579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0FA44D6A-1044-4C38-A1D7-A1F1075ED3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552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24718" y="1341438"/>
            <a:ext cx="8352367" cy="1249362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00451" y="3141663"/>
            <a:ext cx="7315200" cy="457200"/>
          </a:xfrm>
        </p:spPr>
        <p:txBody>
          <a:bodyPr/>
          <a:lstStyle>
            <a:lvl1pPr marL="0" indent="0">
              <a:buFontTx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EA34386-7759-4F87-BAEA-FFECB4377E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219200" y="5886450"/>
            <a:ext cx="23368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79551B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D32C709-961D-4F7D-B40C-26BCFB2127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5886450"/>
            <a:ext cx="38608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79551B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328B95C-5CC7-4E1A-96C5-88E2A8AE0F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36000" y="5886450"/>
            <a:ext cx="23368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F5F057-8990-4FFF-AF0B-7AA853DA6CE6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25833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9A216979-17B2-465B-B030-4C6A0A961A5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32B2A7-3A1D-49EC-88EB-EBC4B17CE3C5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705981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976785" y="260350"/>
            <a:ext cx="2880783" cy="590550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34434" y="260350"/>
            <a:ext cx="8439151" cy="590550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E77A7ED1-041F-4035-A440-314C9302C29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44268-C4E3-4528-994B-2C030B6548E0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923531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ítulo e texto em cima do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4434" y="260350"/>
            <a:ext cx="11523133" cy="649288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334434" y="981075"/>
            <a:ext cx="11330517" cy="2516188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34434" y="3649664"/>
            <a:ext cx="11330517" cy="2516187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4D429E1-C88E-4395-BFCA-0B846BE3CB9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3A9708-A775-4F8F-B763-29C687260328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814722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ítulo, texto e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4434" y="260350"/>
            <a:ext cx="11523133" cy="649288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334433" y="981076"/>
            <a:ext cx="5562600" cy="518477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Gráfico 3"/>
          <p:cNvSpPr>
            <a:spLocks noGrp="1"/>
          </p:cNvSpPr>
          <p:nvPr>
            <p:ph type="chart" sz="half" idx="2"/>
          </p:nvPr>
        </p:nvSpPr>
        <p:spPr>
          <a:xfrm>
            <a:off x="6100234" y="981076"/>
            <a:ext cx="5564717" cy="5184775"/>
          </a:xfr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68498CDF-2860-48D5-8B05-2CE860CC0E8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5628E-9272-45AA-88AC-E906820DC732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8095053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4434" y="260350"/>
            <a:ext cx="11523133" cy="649288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334433" y="981076"/>
            <a:ext cx="5562600" cy="518477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00234" y="981076"/>
            <a:ext cx="5564717" cy="518477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DCDAB3B4-9A60-4702-BFD5-0EB231789AD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D54C4-BCEE-4722-AF67-DBFDB2F02DAA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980768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CD343785-C6FA-4068-8802-85E744276D8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07603-AA8F-4644-A4D6-9B0B4DA78814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920598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E238E20-E93A-4D02-9035-9318F44BBD4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AC1580-D668-4107-BDEB-60A59A3996CB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582876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34433" y="981076"/>
            <a:ext cx="5562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00234" y="981076"/>
            <a:ext cx="5564717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209771E5-AF65-4308-952B-FF842BE9535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7EA58-1F99-4087-AA35-F20E3EFD3DBA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639320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7363C55-775A-4B32-84F5-6663A9DB7B6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92653D-F348-4A10-9F25-C2F2A0FB95E1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34295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29267C31-EB2E-46BE-AD54-165762DB7C5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70A64F-1B76-459F-B85D-FA7E1BFD2ECC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879075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E95E21A5-4EF8-4BD1-B35F-443F4AE357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EBBB39-61E9-4C42-BACF-F20F7F71B7DB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572465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902265F3-9A4F-4B99-AEE2-1CA24DF0A3B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8B9AE6-F8EC-4D90-8BDF-582D39303F2A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002306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CC277BDF-E6A8-4F98-99B7-D5B2B17E74D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88B4A4-A798-4694-B8C8-6CFEBAC1AB4D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766518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86568C2-5622-403E-8AA2-57EE2C4F46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34434" y="260350"/>
            <a:ext cx="11523133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91D6FF0-729C-4B87-9034-F7E15DBA7B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34434" y="981076"/>
            <a:ext cx="11330517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Click to edit Master text styles</a:t>
            </a:r>
          </a:p>
          <a:p>
            <a:pPr lvl="1"/>
            <a:r>
              <a:rPr lang="en-US" altLang="pt-BR"/>
              <a:t>Second level</a:t>
            </a:r>
          </a:p>
          <a:p>
            <a:pPr lvl="2"/>
            <a:r>
              <a:rPr lang="en-US" altLang="pt-BR"/>
              <a:t>Third level</a:t>
            </a:r>
          </a:p>
          <a:p>
            <a:pPr lvl="3"/>
            <a:r>
              <a:rPr lang="en-US" altLang="pt-BR"/>
              <a:t>Fourth level</a:t>
            </a:r>
          </a:p>
          <a:p>
            <a:pPr lvl="4"/>
            <a:r>
              <a:rPr lang="en-US" altLang="pt-BR"/>
              <a:t>Fifth level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494E39DA-32C1-4D25-AA54-71ECAC80423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52517" y="6308725"/>
            <a:ext cx="2336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79551B"/>
                </a:solidFill>
                <a:latin typeface="Palatino Linotype" panose="02040502050505030304" pitchFamily="18" charset="0"/>
              </a:defRPr>
            </a:lvl1pPr>
          </a:lstStyle>
          <a:p>
            <a:pPr>
              <a:defRPr/>
            </a:pPr>
            <a:fld id="{9D9A3F69-DB5C-4911-B78E-5A018E2A2656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27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79551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79551B"/>
          </a:solidFill>
          <a:latin typeface="Palatino Linotyp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79551B"/>
          </a:solidFill>
          <a:latin typeface="Palatino Linotyp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79551B"/>
          </a:solidFill>
          <a:latin typeface="Palatino Linotyp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79551B"/>
          </a:solidFill>
          <a:latin typeface="Palatino Linotyp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79551B"/>
          </a:solidFill>
          <a:latin typeface="Palatino Linotyp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79551B"/>
          </a:solidFill>
          <a:latin typeface="Palatino Linotyp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79551B"/>
          </a:solidFill>
          <a:latin typeface="Palatino Linotyp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79551B"/>
          </a:solidFill>
          <a:latin typeface="Palatino Linotype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79551B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79551B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79551B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79551B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79551B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79551B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79551B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79551B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79551B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68AC9E6-DA52-4885-988F-3C73704401E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Organização e Arquitetura de computadores</a:t>
            </a:r>
            <a:endParaRPr lang="en-US" altLang="pt-BR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9CF9DE3-C0F9-4C45-972A-540C36B1EF7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151313" y="4941888"/>
            <a:ext cx="5918200" cy="457200"/>
          </a:xfrm>
        </p:spPr>
        <p:txBody>
          <a:bodyPr/>
          <a:lstStyle/>
          <a:p>
            <a:pPr eaLnBrk="1" hangingPunct="1"/>
            <a:r>
              <a:rPr lang="pt-BR" altLang="pt-BR" sz="2000"/>
              <a:t>Prof. Dr. Luciano José Senger</a:t>
            </a:r>
            <a:endParaRPr lang="en-US" altLang="pt-BR" sz="2000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4F6D82B7-7772-4ED2-9D64-1372AEDFB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3364" y="3213100"/>
            <a:ext cx="6624637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79551B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79551B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79551B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79551B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79551B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pt-BR" altLang="pt-BR" sz="2400" b="1" dirty="0"/>
              <a:t>VHDL – Abordagem comportamental</a:t>
            </a:r>
            <a:endParaRPr lang="en-US" altLang="pt-BR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7D3C074-27F4-4F69-B602-75C5199D7E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3600" dirty="0"/>
              <a:t>Detalhamento no uso de </a:t>
            </a:r>
            <a:r>
              <a:rPr lang="pt-BR" altLang="pt-BR" sz="3600" b="1" dirty="0" err="1"/>
              <a:t>process</a:t>
            </a:r>
            <a:endParaRPr lang="en-US" altLang="pt-BR" sz="3600" b="1" dirty="0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136614A-DAFE-45D2-AA09-E80F1670D4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pt-BR" altLang="pt-BR" dirty="0">
              <a:solidFill>
                <a:schemeClr val="bg2"/>
              </a:solidFill>
            </a:endParaRPr>
          </a:p>
          <a:p>
            <a:pPr eaLnBrk="1" hangingPunct="1"/>
            <a:endParaRPr lang="en-US" altLang="pt-BR" dirty="0">
              <a:solidFill>
                <a:schemeClr val="bg2"/>
              </a:solidFill>
            </a:endParaRPr>
          </a:p>
        </p:txBody>
      </p:sp>
      <p:sp>
        <p:nvSpPr>
          <p:cNvPr id="10244" name="Text Box 4">
            <a:extLst>
              <a:ext uri="{FF2B5EF4-FFF2-40B4-BE49-F238E27FC236}">
                <a16:creationId xmlns:a16="http://schemas.microsoft.com/office/drawing/2014/main" id="{AD8D6A3B-37FB-4727-8BC6-DF33C815F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4138" y="2227264"/>
            <a:ext cx="1790700" cy="865187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79551B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79551B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79551B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79551B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79551B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Palatino Linotype" panose="0204050205050503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pt-BR" altLang="pt-BR" sz="1400" b="1">
                <a:solidFill>
                  <a:schemeClr val="bg2"/>
                </a:solidFill>
                <a:latin typeface="Arial" panose="020B0604020202020204" pitchFamily="34" charset="0"/>
              </a:rPr>
              <a:t>Processo_A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pt-BR" altLang="pt-BR" sz="1400" b="1">
                <a:solidFill>
                  <a:schemeClr val="bg2"/>
                </a:solidFill>
                <a:latin typeface="Arial" panose="020B0604020202020204" pitchFamily="34" charset="0"/>
              </a:rPr>
              <a:t>execução sequencial</a:t>
            </a:r>
          </a:p>
        </p:txBody>
      </p:sp>
      <p:sp>
        <p:nvSpPr>
          <p:cNvPr id="10245" name="Text Box 5">
            <a:extLst>
              <a:ext uri="{FF2B5EF4-FFF2-40B4-BE49-F238E27FC236}">
                <a16:creationId xmlns:a16="http://schemas.microsoft.com/office/drawing/2014/main" id="{C1DF53F5-5B69-44D0-84DE-54F37F9C9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4138" y="3198814"/>
            <a:ext cx="1790700" cy="865187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79551B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79551B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79551B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79551B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79551B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Palatino Linotype" panose="0204050205050503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pt-BR" altLang="pt-BR" sz="1400" b="1">
                <a:solidFill>
                  <a:schemeClr val="bg2"/>
                </a:solidFill>
                <a:latin typeface="Arial" panose="020B0604020202020204" pitchFamily="34" charset="0"/>
              </a:rPr>
              <a:t>Processo_B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pt-BR" altLang="pt-BR" sz="1400" b="1">
                <a:solidFill>
                  <a:schemeClr val="bg2"/>
                </a:solidFill>
                <a:latin typeface="Arial" panose="020B0604020202020204" pitchFamily="34" charset="0"/>
              </a:rPr>
              <a:t>execução sequencial</a:t>
            </a:r>
          </a:p>
        </p:txBody>
      </p:sp>
      <p:sp>
        <p:nvSpPr>
          <p:cNvPr id="10246" name="Text Box 6">
            <a:extLst>
              <a:ext uri="{FF2B5EF4-FFF2-40B4-BE49-F238E27FC236}">
                <a16:creationId xmlns:a16="http://schemas.microsoft.com/office/drawing/2014/main" id="{BB0917D8-844A-4A20-A7E2-E468089AB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4138" y="4170364"/>
            <a:ext cx="1790700" cy="865187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79551B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79551B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79551B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79551B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79551B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Palatino Linotype" panose="0204050205050503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pt-BR" altLang="pt-BR" sz="1400" b="1">
                <a:solidFill>
                  <a:schemeClr val="bg2"/>
                </a:solidFill>
                <a:latin typeface="Arial" panose="020B0604020202020204" pitchFamily="34" charset="0"/>
              </a:rPr>
              <a:t>Processo_C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pt-BR" altLang="pt-BR" sz="1400" b="1">
                <a:solidFill>
                  <a:schemeClr val="bg2"/>
                </a:solidFill>
                <a:latin typeface="Arial" panose="020B0604020202020204" pitchFamily="34" charset="0"/>
              </a:rPr>
              <a:t>execução sequencial</a:t>
            </a:r>
          </a:p>
        </p:txBody>
      </p:sp>
      <p:sp>
        <p:nvSpPr>
          <p:cNvPr id="10247" name="Text Box 7">
            <a:extLst>
              <a:ext uri="{FF2B5EF4-FFF2-40B4-BE49-F238E27FC236}">
                <a16:creationId xmlns:a16="http://schemas.microsoft.com/office/drawing/2014/main" id="{61624998-F704-4F91-AF6D-D1C663842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9414" y="1603375"/>
            <a:ext cx="1304925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79551B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79551B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79551B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79551B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79551B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Palatino Linotype" panose="0204050205050503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pt-BR" altLang="pt-BR" sz="1400" b="1">
                <a:solidFill>
                  <a:schemeClr val="bg2"/>
                </a:solidFill>
                <a:latin typeface="Arial" panose="020B0604020202020204" pitchFamily="34" charset="0"/>
              </a:rPr>
              <a:t>Sentença_1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pt-BR" altLang="pt-BR" sz="1400" b="1">
                <a:solidFill>
                  <a:schemeClr val="bg2"/>
                </a:solidFill>
                <a:latin typeface="Arial" panose="020B0604020202020204" pitchFamily="34" charset="0"/>
              </a:rPr>
              <a:t>Sentença_2</a:t>
            </a:r>
          </a:p>
        </p:txBody>
      </p:sp>
      <p:sp>
        <p:nvSpPr>
          <p:cNvPr id="10248" name="Text Box 8">
            <a:extLst>
              <a:ext uri="{FF2B5EF4-FFF2-40B4-BE49-F238E27FC236}">
                <a16:creationId xmlns:a16="http://schemas.microsoft.com/office/drawing/2014/main" id="{5A26EC19-40CA-4876-B2C9-3DA98C45B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9863" y="1276889"/>
            <a:ext cx="1857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79551B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79551B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79551B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79551B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79551B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Palatino Linotype" panose="0204050205050503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pt-BR" altLang="pt-BR" sz="1400" b="1" dirty="0">
                <a:solidFill>
                  <a:schemeClr val="bg2"/>
                </a:solidFill>
                <a:latin typeface="Arial" panose="020B0604020202020204" pitchFamily="34" charset="0"/>
              </a:rPr>
              <a:t>ARQUITETURA</a:t>
            </a:r>
          </a:p>
        </p:txBody>
      </p:sp>
      <p:sp>
        <p:nvSpPr>
          <p:cNvPr id="10249" name="Rectangle 9">
            <a:extLst>
              <a:ext uri="{FF2B5EF4-FFF2-40B4-BE49-F238E27FC236}">
                <a16:creationId xmlns:a16="http://schemas.microsoft.com/office/drawing/2014/main" id="{4250931A-7E90-45C7-BCD5-0586574EE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9763" y="1603376"/>
            <a:ext cx="3257550" cy="3586163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rgbClr val="79551B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79551B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79551B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79551B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79551B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0250" name="Line 10">
            <a:extLst>
              <a:ext uri="{FF2B5EF4-FFF2-40B4-BE49-F238E27FC236}">
                <a16:creationId xmlns:a16="http://schemas.microsoft.com/office/drawing/2014/main" id="{D5735B50-B401-4D66-BA1C-240822688A3E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4338" y="2082801"/>
            <a:ext cx="1847850" cy="67786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251" name="Line 11">
            <a:extLst>
              <a:ext uri="{FF2B5EF4-FFF2-40B4-BE49-F238E27FC236}">
                <a16:creationId xmlns:a16="http://schemas.microsoft.com/office/drawing/2014/main" id="{3E2B9B33-F785-4575-877E-E8ADF0F5F1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7238" y="2560638"/>
            <a:ext cx="1504950" cy="381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252" name="Line 12">
            <a:extLst>
              <a:ext uri="{FF2B5EF4-FFF2-40B4-BE49-F238E27FC236}">
                <a16:creationId xmlns:a16="http://schemas.microsoft.com/office/drawing/2014/main" id="{D1F0B662-AEF7-464C-96C2-764CE80B9D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67238" y="3198813"/>
            <a:ext cx="1504950" cy="2286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253" name="Line 13">
            <a:extLst>
              <a:ext uri="{FF2B5EF4-FFF2-40B4-BE49-F238E27FC236}">
                <a16:creationId xmlns:a16="http://schemas.microsoft.com/office/drawing/2014/main" id="{1AAA37FA-D44D-4D78-B603-FE79D30DF0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67238" y="3359151"/>
            <a:ext cx="1504950" cy="107791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254" name="Line 14">
            <a:extLst>
              <a:ext uri="{FF2B5EF4-FFF2-40B4-BE49-F238E27FC236}">
                <a16:creationId xmlns:a16="http://schemas.microsoft.com/office/drawing/2014/main" id="{D0521DCC-A9BB-439F-B00E-10492F375C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0988" y="1770064"/>
            <a:ext cx="1981200" cy="7905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255" name="Text Box 15">
            <a:extLst>
              <a:ext uri="{FF2B5EF4-FFF2-40B4-BE49-F238E27FC236}">
                <a16:creationId xmlns:a16="http://schemas.microsoft.com/office/drawing/2014/main" id="{833C29B2-23E6-4D3D-9697-3CED02E95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7439" y="2276476"/>
            <a:ext cx="3381375" cy="1609725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79551B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79551B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79551B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79551B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79551B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Palatino Linotype" panose="0204050205050503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pt-BR" altLang="pt-BR" sz="1400" b="1" dirty="0">
                <a:solidFill>
                  <a:schemeClr val="bg2"/>
                </a:solidFill>
                <a:latin typeface="Arial" panose="020B0604020202020204" pitchFamily="34" charset="0"/>
              </a:rPr>
              <a:t>Dentro da Arquitetura as sentenças são concorrentes.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pt-BR" altLang="pt-BR" sz="1400" b="1" dirty="0">
                <a:solidFill>
                  <a:schemeClr val="bg2"/>
                </a:solidFill>
                <a:latin typeface="Arial" panose="020B0604020202020204" pitchFamily="34" charset="0"/>
              </a:rPr>
              <a:t>Os processos são concorrentes entre si e com as sentenças.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pt-BR" altLang="pt-BR" sz="1400" b="1" dirty="0">
                <a:solidFill>
                  <a:schemeClr val="bg2"/>
                </a:solidFill>
                <a:latin typeface="Arial" panose="020B0604020202020204" pitchFamily="34" charset="0"/>
              </a:rPr>
              <a:t>Dentro dos processos as sentenças executam sequencialmente.</a:t>
            </a:r>
          </a:p>
        </p:txBody>
      </p:sp>
    </p:spTree>
    <p:extLst>
      <p:ext uri="{BB962C8B-B14F-4D97-AF65-F5344CB8AC3E}">
        <p14:creationId xmlns:p14="http://schemas.microsoft.com/office/powerpoint/2010/main" val="115147770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68AC9E6-DA52-4885-988F-3C73704401E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Organização e Arquitetura de computadores</a:t>
            </a:r>
            <a:endParaRPr lang="en-US" altLang="pt-BR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9CF9DE3-C0F9-4C45-972A-540C36B1EF7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799856" y="5880036"/>
            <a:ext cx="5918200" cy="457200"/>
          </a:xfrm>
        </p:spPr>
        <p:txBody>
          <a:bodyPr/>
          <a:lstStyle/>
          <a:p>
            <a:pPr eaLnBrk="1" hangingPunct="1"/>
            <a:r>
              <a:rPr lang="pt-BR" altLang="pt-BR" sz="2000" dirty="0"/>
              <a:t>Prof. Dr. Luciano José Senger</a:t>
            </a:r>
            <a:endParaRPr lang="en-US" altLang="pt-BR" sz="2000" dirty="0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4F6D82B7-7772-4ED2-9D64-1372AEDFB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876" y="3047206"/>
            <a:ext cx="6624637" cy="741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79551B"/>
                </a:solidFill>
                <a:latin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79551B"/>
                </a:solidFill>
                <a:latin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79551B"/>
                </a:solidFill>
                <a:latin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79551B"/>
                </a:solidFill>
                <a:latin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79551B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Palatino Linotype" panose="0204050205050503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pt-BR" altLang="pt-BR" sz="2400" b="1" dirty="0"/>
              <a:t>VHDL – Abordagem comportamental</a:t>
            </a:r>
          </a:p>
          <a:p>
            <a:pPr algn="ctr" eaLnBrk="1" hangingPunct="1">
              <a:buFontTx/>
              <a:buNone/>
            </a:pPr>
            <a:r>
              <a:rPr lang="en-US" altLang="pt-BR" sz="1800" b="1" dirty="0"/>
              <a:t>https://github.com/ljsenger/vhdl-comportamental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A4C306F4-957E-4039-A2B7-4C4985C27A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07968" y="4005064"/>
            <a:ext cx="1658948" cy="165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682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E9F5A5-5099-431D-9393-73B912EB6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568D22-4F7C-4BCC-AA78-341B02485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434" y="981077"/>
            <a:ext cx="11330517" cy="1079772"/>
          </a:xfrm>
        </p:spPr>
        <p:txBody>
          <a:bodyPr/>
          <a:lstStyle/>
          <a:p>
            <a:r>
              <a:rPr lang="pt-BR" dirty="0"/>
              <a:t>Exemplo de circuito com comportamento </a:t>
            </a:r>
            <a:r>
              <a:rPr lang="pt-BR" b="1" dirty="0"/>
              <a:t>concorrente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Abordagens estrutural e comportamental podem ser usadas em conjunto</a:t>
            </a:r>
          </a:p>
          <a:p>
            <a:endParaRPr lang="pt-BR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216EDF86-0E59-4597-9F22-25C679BFA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538790"/>
            <a:ext cx="9493369" cy="378042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72000"/>
              </a:srgbClr>
            </a:outerShdw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1958540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8C3A1B20-057C-4115-B299-5DE8A3CFA2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3600" dirty="0"/>
              <a:t>Abordagem Comportamental em VHDL</a:t>
            </a:r>
            <a:endParaRPr lang="en-US" altLang="pt-BR" sz="3600" dirty="0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2FE96FEA-D34C-4271-83A4-2663F51056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4434" y="980728"/>
            <a:ext cx="11330517" cy="5544616"/>
          </a:xfrm>
        </p:spPr>
        <p:txBody>
          <a:bodyPr/>
          <a:lstStyle/>
          <a:p>
            <a:pPr eaLnBrk="1" hangingPunct="1"/>
            <a:r>
              <a:rPr lang="pt-BR" dirty="0"/>
              <a:t>A descrição comportamental não tem relação direta em como o circuito será construído: abordagem baseada no comportamento da resposta a ser emitida pelo hardware</a:t>
            </a:r>
          </a:p>
          <a:p>
            <a:pPr eaLnBrk="1" hangingPunct="1"/>
            <a:r>
              <a:rPr lang="pt-BR" dirty="0"/>
              <a:t>Usa-se o comando </a:t>
            </a:r>
            <a:r>
              <a:rPr lang="pt-BR" b="1" dirty="0" err="1"/>
              <a:t>process</a:t>
            </a:r>
            <a:r>
              <a:rPr lang="pt-BR" dirty="0"/>
              <a:t> internamente à arquitetura</a:t>
            </a:r>
          </a:p>
          <a:p>
            <a:pPr eaLnBrk="1" hangingPunct="1"/>
            <a:r>
              <a:rPr lang="pt-BR" dirty="0"/>
              <a:t>Instruções </a:t>
            </a:r>
            <a:r>
              <a:rPr lang="pt-BR" b="1" dirty="0" err="1"/>
              <a:t>process</a:t>
            </a:r>
            <a:r>
              <a:rPr lang="pt-BR" dirty="0"/>
              <a:t> são uma coleção de ações a serem executadas em sequência. </a:t>
            </a:r>
          </a:p>
          <a:p>
            <a:pPr eaLnBrk="1" hangingPunct="1"/>
            <a:r>
              <a:rPr lang="pt-BR" dirty="0"/>
              <a:t>Estas ações são chamadas de instruções sequenciais e tem forma similar as instruções em linguagens de programação convencionais</a:t>
            </a:r>
          </a:p>
          <a:p>
            <a:pPr marL="0" indent="0" eaLnBrk="1" hangingPunct="1">
              <a:buNone/>
            </a:pPr>
            <a:endParaRPr lang="pt-BR" dirty="0"/>
          </a:p>
          <a:p>
            <a:pPr eaLnBrk="1" hangingPunct="1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E103BF8-ADD5-452F-B125-39C61469C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680" y="4725144"/>
            <a:ext cx="5028784" cy="193508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88000"/>
              </a:srgbClr>
            </a:outerShdw>
            <a:softEdge rad="88900"/>
          </a:effectLst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2B509-2E0A-4280-9EAF-8096CF93C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do uso de </a:t>
            </a:r>
            <a:r>
              <a:rPr lang="pt-BR" b="1" dirty="0" err="1"/>
              <a:t>process</a:t>
            </a:r>
            <a:r>
              <a:rPr lang="pt-BR" b="1" dirty="0"/>
              <a:t> (1/4)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119509B-124E-45C2-8FE4-FAD95AD34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434" y="981076"/>
            <a:ext cx="11330517" cy="5616574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92CE0CA1-2A9E-4A4E-9384-BC8A18342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1052736"/>
            <a:ext cx="6912768" cy="5513422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12" name="Balão de Fala: Retângulo 11">
            <a:extLst>
              <a:ext uri="{FF2B5EF4-FFF2-40B4-BE49-F238E27FC236}">
                <a16:creationId xmlns:a16="http://schemas.microsoft.com/office/drawing/2014/main" id="{7C95F695-63FB-47B9-BA83-35F7A0B662F1}"/>
              </a:ext>
            </a:extLst>
          </p:cNvPr>
          <p:cNvSpPr/>
          <p:nvPr/>
        </p:nvSpPr>
        <p:spPr>
          <a:xfrm>
            <a:off x="9144671" y="3068960"/>
            <a:ext cx="2520280" cy="504056"/>
          </a:xfrm>
          <a:prstGeom prst="wedgeRectCallout">
            <a:avLst>
              <a:gd name="adj1" fmla="val -207292"/>
              <a:gd name="adj2" fmla="val 189800"/>
            </a:avLst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Lista de sensibilidade</a:t>
            </a:r>
          </a:p>
        </p:txBody>
      </p:sp>
    </p:spTree>
    <p:extLst>
      <p:ext uri="{BB962C8B-B14F-4D97-AF65-F5344CB8AC3E}">
        <p14:creationId xmlns:p14="http://schemas.microsoft.com/office/powerpoint/2010/main" val="3737461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19AE-1BB4-443C-A3D0-85EF0C7CB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do uso de </a:t>
            </a:r>
            <a:r>
              <a:rPr lang="pt-BR" b="1" dirty="0" err="1"/>
              <a:t>process</a:t>
            </a:r>
            <a:r>
              <a:rPr lang="pt-BR" b="1" dirty="0"/>
              <a:t> </a:t>
            </a:r>
            <a:r>
              <a:rPr lang="pt-BR" dirty="0"/>
              <a:t>(2/4)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22E826-D477-4AA2-99BA-605A37876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 em uma simulação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EED4633-4822-4992-B555-1B6F135D9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1772816"/>
            <a:ext cx="7871783" cy="4393035"/>
          </a:xfrm>
          <a:prstGeom prst="rect">
            <a:avLst/>
          </a:prstGeom>
          <a:effectLst>
            <a:softEdge rad="203200"/>
          </a:effectLst>
        </p:spPr>
      </p:pic>
    </p:spTree>
    <p:extLst>
      <p:ext uri="{BB962C8B-B14F-4D97-AF65-F5344CB8AC3E}">
        <p14:creationId xmlns:p14="http://schemas.microsoft.com/office/powerpoint/2010/main" val="2275008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209BD668-6443-461A-B0CD-C7AC9376C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34" y="260350"/>
            <a:ext cx="11523133" cy="649288"/>
          </a:xfrm>
        </p:spPr>
        <p:txBody>
          <a:bodyPr/>
          <a:lstStyle/>
          <a:p>
            <a:r>
              <a:rPr lang="pt-BR" dirty="0"/>
              <a:t>Exemplo do uso de </a:t>
            </a:r>
            <a:r>
              <a:rPr lang="pt-BR" b="1" dirty="0" err="1"/>
              <a:t>process</a:t>
            </a:r>
            <a:r>
              <a:rPr lang="pt-BR" b="1" dirty="0"/>
              <a:t> </a:t>
            </a:r>
            <a:r>
              <a:rPr lang="pt-BR" dirty="0"/>
              <a:t>(3/4)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2BB24CE-4669-472D-BA76-732EE4E02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479" y="584994"/>
            <a:ext cx="3120784" cy="2382354"/>
          </a:xfrm>
          <a:prstGeom prst="rect">
            <a:avLst/>
          </a:prstGeom>
          <a:effectLst>
            <a:glow rad="190500">
              <a:schemeClr val="accent1">
                <a:alpha val="50000"/>
              </a:schemeClr>
            </a:glow>
            <a:softEdge rad="88900"/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6877557-6BEE-4B3D-8A26-04DF00BC3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61" y="893662"/>
            <a:ext cx="7812215" cy="577569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76000"/>
              </a:srgbClr>
            </a:outerShdw>
            <a:softEdge rad="254000"/>
          </a:effectLst>
        </p:spPr>
      </p:pic>
      <p:pic>
        <p:nvPicPr>
          <p:cNvPr id="6146" name="Picture 2" descr="Synchronous and Asynchronous Operation">
            <a:extLst>
              <a:ext uri="{FF2B5EF4-FFF2-40B4-BE49-F238E27FC236}">
                <a16:creationId xmlns:a16="http://schemas.microsoft.com/office/drawing/2014/main" id="{AA86F0D7-F039-4BF7-9AE8-D30762660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621" y="3460349"/>
            <a:ext cx="3238500" cy="14097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62000"/>
              </a:srgbClr>
            </a:outerShdw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ector: Curvo 11">
            <a:extLst>
              <a:ext uri="{FF2B5EF4-FFF2-40B4-BE49-F238E27FC236}">
                <a16:creationId xmlns:a16="http://schemas.microsoft.com/office/drawing/2014/main" id="{15306B91-A7F8-4C95-8244-CA10A708F338}"/>
              </a:ext>
            </a:extLst>
          </p:cNvPr>
          <p:cNvCxnSpPr>
            <a:cxnSpLocks/>
            <a:endCxn id="6146" idx="0"/>
          </p:cNvCxnSpPr>
          <p:nvPr/>
        </p:nvCxnSpPr>
        <p:spPr>
          <a:xfrm flipV="1">
            <a:off x="5231904" y="3460349"/>
            <a:ext cx="4782967" cy="1552828"/>
          </a:xfrm>
          <a:prstGeom prst="curvedConnector4">
            <a:avLst>
              <a:gd name="adj1" fmla="val 13764"/>
              <a:gd name="adj2" fmla="val 1282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E446F804-16DF-4116-AD2C-F7F15A2CB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33" y="190955"/>
            <a:ext cx="11523133" cy="649288"/>
          </a:xfrm>
        </p:spPr>
        <p:txBody>
          <a:bodyPr/>
          <a:lstStyle/>
          <a:p>
            <a:r>
              <a:rPr lang="pt-BR" dirty="0"/>
              <a:t>Exemplo (contador de 4 bits) com uso de </a:t>
            </a:r>
            <a:r>
              <a:rPr lang="pt-BR" b="1" dirty="0" err="1"/>
              <a:t>process</a:t>
            </a:r>
            <a:r>
              <a:rPr lang="pt-BR" b="1" dirty="0"/>
              <a:t> </a:t>
            </a:r>
            <a:r>
              <a:rPr lang="pt-BR" dirty="0"/>
              <a:t>(4/4)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B47CF78-5202-48D7-AB74-267F3F440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854036"/>
            <a:ext cx="6336704" cy="581300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2000"/>
              </a:srgbClr>
            </a:outerShdw>
            <a:softEdge rad="76200"/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7B8E37D-F167-42DF-B14E-4E3E13A62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0703" y="909638"/>
            <a:ext cx="3559913" cy="2682238"/>
          </a:xfrm>
          <a:prstGeom prst="rect">
            <a:avLst/>
          </a:prstGeom>
          <a:effectLst>
            <a:outerShdw blurRad="50800" dist="50800" dir="5400000" sx="54000" sy="54000" algn="ctr" rotWithShape="0">
              <a:srgbClr val="000000">
                <a:alpha val="72000"/>
              </a:srgbClr>
            </a:outerShdw>
            <a:softEdge rad="10160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0652C1-1FCC-41F9-AC4F-73691D24C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34" y="260350"/>
            <a:ext cx="11523133" cy="504354"/>
          </a:xfrm>
        </p:spPr>
        <p:txBody>
          <a:bodyPr/>
          <a:lstStyle/>
          <a:p>
            <a:r>
              <a:rPr lang="pt-BR" i="1" dirty="0" err="1"/>
              <a:t>Testbench</a:t>
            </a:r>
            <a:r>
              <a:rPr lang="pt-BR" dirty="0"/>
              <a:t>  (contador de 4 bits)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0DE99AC-AE7D-4221-ADDF-6E4865A48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40" y="676027"/>
            <a:ext cx="6046799" cy="6181973"/>
          </a:xfrm>
          <a:prstGeom prst="rect">
            <a:avLst/>
          </a:prstGeom>
          <a:effectLst>
            <a:softEdge rad="292100"/>
          </a:effectLst>
        </p:spPr>
      </p:pic>
    </p:spTree>
    <p:extLst>
      <p:ext uri="{BB962C8B-B14F-4D97-AF65-F5344CB8AC3E}">
        <p14:creationId xmlns:p14="http://schemas.microsoft.com/office/powerpoint/2010/main" val="266925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0652C1-1FCC-41F9-AC4F-73691D24C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34" y="260350"/>
            <a:ext cx="11523133" cy="504354"/>
          </a:xfrm>
        </p:spPr>
        <p:txBody>
          <a:bodyPr/>
          <a:lstStyle/>
          <a:p>
            <a:r>
              <a:rPr lang="pt-BR" dirty="0" err="1"/>
              <a:t>Testbench</a:t>
            </a:r>
            <a:r>
              <a:rPr lang="pt-BR" dirty="0"/>
              <a:t> para o contador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3DAD816-BA2B-4445-80AE-05648F2DC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808" y="921467"/>
            <a:ext cx="2777929" cy="3407868"/>
          </a:xfrm>
          <a:prstGeom prst="rect">
            <a:avLst/>
          </a:prstGeom>
          <a:effectLst>
            <a:softEdge rad="139700"/>
          </a:effectLst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id="{DDC51A43-EE87-41D0-A037-015743D43FFC}"/>
              </a:ext>
            </a:extLst>
          </p:cNvPr>
          <p:cNvGrpSpPr/>
          <p:nvPr/>
        </p:nvGrpSpPr>
        <p:grpSpPr>
          <a:xfrm>
            <a:off x="479376" y="4486098"/>
            <a:ext cx="9937104" cy="2002808"/>
            <a:chOff x="119336" y="4594544"/>
            <a:chExt cx="9937104" cy="2002808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0AD0B6FD-8071-44DE-9A40-EF7F294B4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336" y="4594544"/>
              <a:ext cx="9937104" cy="1341989"/>
            </a:xfrm>
            <a:prstGeom prst="rect">
              <a:avLst/>
            </a:prstGeom>
            <a:effectLst>
              <a:softEdge rad="101600"/>
            </a:effectLst>
          </p:spPr>
        </p:pic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C01DCE1B-AC41-4F71-AE5C-CB75489EC4D1}"/>
                </a:ext>
              </a:extLst>
            </p:cNvPr>
            <p:cNvCxnSpPr/>
            <p:nvPr/>
          </p:nvCxnSpPr>
          <p:spPr>
            <a:xfrm flipV="1">
              <a:off x="4943872" y="6021288"/>
              <a:ext cx="0" cy="576064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7E23CD41-FE2F-421B-8DE3-3A50B2F3748D}"/>
                </a:ext>
              </a:extLst>
            </p:cNvPr>
            <p:cNvCxnSpPr/>
            <p:nvPr/>
          </p:nvCxnSpPr>
          <p:spPr>
            <a:xfrm flipV="1">
              <a:off x="5879976" y="6021288"/>
              <a:ext cx="0" cy="576064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5E99820A-77B6-4468-9C31-1A2D2D2B0694}"/>
                </a:ext>
              </a:extLst>
            </p:cNvPr>
            <p:cNvCxnSpPr/>
            <p:nvPr/>
          </p:nvCxnSpPr>
          <p:spPr>
            <a:xfrm>
              <a:off x="4943872" y="6381328"/>
              <a:ext cx="936104" cy="0"/>
            </a:xfrm>
            <a:prstGeom prst="line">
              <a:avLst/>
            </a:prstGeom>
            <a:ln w="2222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5218188"/>
      </p:ext>
    </p:extLst>
  </p:cSld>
  <p:clrMapOvr>
    <a:masterClrMapping/>
  </p:clrMapOvr>
</p:sld>
</file>

<file path=ppt/theme/theme1.xml><?xml version="1.0" encoding="utf-8"?>
<a:theme xmlns:a="http://schemas.openxmlformats.org/drawingml/2006/main" name="Corinthian columns design template">
  <a:themeElements>
    <a:clrScheme name="Corinthian columns design template 11">
      <a:dk1>
        <a:srgbClr val="3E3E5C"/>
      </a:dk1>
      <a:lt1>
        <a:srgbClr val="FFFFFF"/>
      </a:lt1>
      <a:dk2>
        <a:srgbClr val="666699"/>
      </a:dk2>
      <a:lt2>
        <a:srgbClr val="FFFFFF"/>
      </a:lt2>
      <a:accent1>
        <a:srgbClr val="60597B"/>
      </a:accent1>
      <a:accent2>
        <a:srgbClr val="6666FF"/>
      </a:accent2>
      <a:accent3>
        <a:srgbClr val="B8B8CA"/>
      </a:accent3>
      <a:accent4>
        <a:srgbClr val="DADADA"/>
      </a:accent4>
      <a:accent5>
        <a:srgbClr val="B6B5BF"/>
      </a:accent5>
      <a:accent6>
        <a:srgbClr val="5C5CE7"/>
      </a:accent6>
      <a:hlink>
        <a:srgbClr val="99CCFF"/>
      </a:hlink>
      <a:folHlink>
        <a:srgbClr val="FFFF99"/>
      </a:folHlink>
    </a:clrScheme>
    <a:fontScheme name="Corinthian columns design template">
      <a:majorFont>
        <a:latin typeface="Palatino Linotype"/>
        <a:ea typeface=""/>
        <a:cs typeface=""/>
      </a:majorFont>
      <a:minorFont>
        <a:latin typeface="Palatino Linotyp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rinthian columns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inthian columns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inthian columns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inthian columns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inthian columns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inthian columns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inthian columns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inthian columns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inthian columns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inthian columns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inthian columns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inthian columns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Corinthian columns design template</Template>
  <TotalTime>7699</TotalTime>
  <Words>236</Words>
  <Application>Microsoft Office PowerPoint</Application>
  <PresentationFormat>Widescreen</PresentationFormat>
  <Paragraphs>49</Paragraphs>
  <Slides>11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Palatino Linotype</vt:lpstr>
      <vt:lpstr>Corinthian columns design template</vt:lpstr>
      <vt:lpstr>Organização e Arquitetura de computadores</vt:lpstr>
      <vt:lpstr>Introdução</vt:lpstr>
      <vt:lpstr>Abordagem Comportamental em VHDL</vt:lpstr>
      <vt:lpstr>Exemplo do uso de process (1/4)</vt:lpstr>
      <vt:lpstr>Exemplo do uso de process (2/4)</vt:lpstr>
      <vt:lpstr>Exemplo do uso de process (3/4)</vt:lpstr>
      <vt:lpstr>Exemplo (contador de 4 bits) com uso de process (4/4)</vt:lpstr>
      <vt:lpstr>Testbench  (contador de 4 bits) </vt:lpstr>
      <vt:lpstr>Testbench para o contador</vt:lpstr>
      <vt:lpstr>Detalhamento no uso de process</vt:lpstr>
      <vt:lpstr>Organização e Arquitetura de computadores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Organização e Arquitetura de computadores</dc:title>
  <dc:creator>Luciano Jose Senger</dc:creator>
  <cp:lastModifiedBy>luciano senger</cp:lastModifiedBy>
  <cp:revision>64</cp:revision>
  <dcterms:created xsi:type="dcterms:W3CDTF">2006-01-09T18:25:49Z</dcterms:created>
  <dcterms:modified xsi:type="dcterms:W3CDTF">2020-11-17T18:52:22Z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TC011594391033</vt:lpwstr>
  </property>
</Properties>
</file>