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42" r:id="rId3"/>
    <p:sldId id="333" r:id="rId4"/>
    <p:sldId id="334" r:id="rId5"/>
    <p:sldId id="257" r:id="rId6"/>
    <p:sldId id="293" r:id="rId7"/>
    <p:sldId id="298" r:id="rId8"/>
    <p:sldId id="294" r:id="rId9"/>
    <p:sldId id="258" r:id="rId10"/>
    <p:sldId id="295" r:id="rId11"/>
    <p:sldId id="296" r:id="rId12"/>
    <p:sldId id="307" r:id="rId13"/>
    <p:sldId id="297" r:id="rId14"/>
    <p:sldId id="260" r:id="rId15"/>
    <p:sldId id="261" r:id="rId16"/>
    <p:sldId id="299" r:id="rId17"/>
    <p:sldId id="263" r:id="rId18"/>
    <p:sldId id="272" r:id="rId19"/>
    <p:sldId id="273" r:id="rId20"/>
    <p:sldId id="300" r:id="rId21"/>
    <p:sldId id="275" r:id="rId22"/>
    <p:sldId id="278" r:id="rId23"/>
    <p:sldId id="262" r:id="rId24"/>
    <p:sldId id="306" r:id="rId25"/>
    <p:sldId id="320" r:id="rId26"/>
    <p:sldId id="264" r:id="rId27"/>
    <p:sldId id="265" r:id="rId28"/>
    <p:sldId id="266" r:id="rId29"/>
    <p:sldId id="268" r:id="rId30"/>
    <p:sldId id="269" r:id="rId31"/>
    <p:sldId id="308" r:id="rId32"/>
    <p:sldId id="271" r:id="rId33"/>
    <p:sldId id="309" r:id="rId34"/>
    <p:sldId id="270" r:id="rId35"/>
    <p:sldId id="276" r:id="rId36"/>
    <p:sldId id="277" r:id="rId37"/>
    <p:sldId id="310" r:id="rId38"/>
    <p:sldId id="279" r:id="rId39"/>
    <p:sldId id="301" r:id="rId40"/>
    <p:sldId id="302" r:id="rId41"/>
    <p:sldId id="303" r:id="rId42"/>
    <p:sldId id="304" r:id="rId43"/>
    <p:sldId id="305" r:id="rId44"/>
    <p:sldId id="286" r:id="rId45"/>
    <p:sldId id="311" r:id="rId46"/>
    <p:sldId id="319" r:id="rId47"/>
    <p:sldId id="285" r:id="rId48"/>
    <p:sldId id="312" r:id="rId49"/>
    <p:sldId id="313" r:id="rId50"/>
    <p:sldId id="287" r:id="rId51"/>
    <p:sldId id="314" r:id="rId52"/>
    <p:sldId id="315" r:id="rId53"/>
    <p:sldId id="288" r:id="rId54"/>
    <p:sldId id="316" r:id="rId55"/>
    <p:sldId id="317" r:id="rId56"/>
    <p:sldId id="289" r:id="rId57"/>
    <p:sldId id="318" r:id="rId58"/>
    <p:sldId id="325" r:id="rId59"/>
    <p:sldId id="323" r:id="rId60"/>
    <p:sldId id="326" r:id="rId61"/>
    <p:sldId id="327" r:id="rId62"/>
    <p:sldId id="321" r:id="rId63"/>
    <p:sldId id="324" r:id="rId64"/>
    <p:sldId id="322" r:id="rId65"/>
    <p:sldId id="328" r:id="rId66"/>
    <p:sldId id="335" r:id="rId67"/>
    <p:sldId id="329" r:id="rId68"/>
    <p:sldId id="337" r:id="rId69"/>
    <p:sldId id="330" r:id="rId70"/>
    <p:sldId id="338" r:id="rId71"/>
    <p:sldId id="339" r:id="rId72"/>
    <p:sldId id="340" r:id="rId73"/>
    <p:sldId id="341" r:id="rId74"/>
    <p:sldId id="331" r:id="rId75"/>
    <p:sldId id="332" r:id="rId76"/>
    <p:sldId id="336" r:id="rId77"/>
    <p:sldId id="343" r:id="rId78"/>
    <p:sldId id="346" r:id="rId79"/>
    <p:sldId id="344" r:id="rId80"/>
    <p:sldId id="345" r:id="rId81"/>
    <p:sldId id="349" r:id="rId82"/>
    <p:sldId id="347" r:id="rId83"/>
    <p:sldId id="348" r:id="rId8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93DC425-6297-416D-96CE-BA3C58CC929B}">
          <p14:sldIdLst>
            <p14:sldId id="256"/>
            <p14:sldId id="342"/>
            <p14:sldId id="333"/>
            <p14:sldId id="334"/>
          </p14:sldIdLst>
        </p14:section>
        <p14:section name="概述" id="{FD1AEC19-80F4-4977-BE46-01DB8A6ECED4}">
          <p14:sldIdLst>
            <p14:sldId id="257"/>
            <p14:sldId id="293"/>
            <p14:sldId id="298"/>
            <p14:sldId id="294"/>
            <p14:sldId id="258"/>
            <p14:sldId id="295"/>
            <p14:sldId id="296"/>
            <p14:sldId id="307"/>
            <p14:sldId id="297"/>
            <p14:sldId id="260"/>
            <p14:sldId id="261"/>
            <p14:sldId id="299"/>
          </p14:sldIdLst>
        </p14:section>
        <p14:section name="页面置换算法" id="{F8F81C11-0388-4D77-BB06-E5A42CDF989E}">
          <p14:sldIdLst>
            <p14:sldId id="263"/>
            <p14:sldId id="272"/>
            <p14:sldId id="273"/>
            <p14:sldId id="300"/>
            <p14:sldId id="275"/>
          </p14:sldIdLst>
        </p14:section>
        <p14:section name="竞争性分析" id="{0584B4D2-F92D-4ACA-8C30-4B8883EDEB61}">
          <p14:sldIdLst>
            <p14:sldId id="278"/>
            <p14:sldId id="262"/>
            <p14:sldId id="306"/>
            <p14:sldId id="320"/>
            <p14:sldId id="264"/>
            <p14:sldId id="265"/>
            <p14:sldId id="266"/>
            <p14:sldId id="268"/>
            <p14:sldId id="269"/>
            <p14:sldId id="308"/>
            <p14:sldId id="271"/>
            <p14:sldId id="309"/>
            <p14:sldId id="270"/>
            <p14:sldId id="276"/>
            <p14:sldId id="277"/>
            <p14:sldId id="310"/>
          </p14:sldIdLst>
        </p14:section>
        <p14:section name="离线算法" id="{B6AACDDC-F534-4CB7-B378-984CE77BEAFE}">
          <p14:sldIdLst>
            <p14:sldId id="279"/>
            <p14:sldId id="301"/>
            <p14:sldId id="302"/>
            <p14:sldId id="303"/>
            <p14:sldId id="304"/>
            <p14:sldId id="305"/>
          </p14:sldIdLst>
        </p14:section>
        <p14:section name="随机标记算法" id="{98198A76-3D78-41A4-B50D-4C3C59C2C15F}">
          <p14:sldIdLst>
            <p14:sldId id="286"/>
            <p14:sldId id="311"/>
            <p14:sldId id="319"/>
            <p14:sldId id="285"/>
            <p14:sldId id="312"/>
            <p14:sldId id="313"/>
            <p14:sldId id="287"/>
            <p14:sldId id="314"/>
            <p14:sldId id="315"/>
            <p14:sldId id="288"/>
            <p14:sldId id="316"/>
            <p14:sldId id="317"/>
            <p14:sldId id="289"/>
            <p14:sldId id="318"/>
          </p14:sldIdLst>
        </p14:section>
        <p14:section name="竞争性分析的加强" id="{F676B7AE-DCED-4A15-8216-24B5E554A715}">
          <p14:sldIdLst>
            <p14:sldId id="325"/>
            <p14:sldId id="323"/>
            <p14:sldId id="326"/>
            <p14:sldId id="327"/>
          </p14:sldIdLst>
        </p14:section>
        <p14:section name="缓存" id="{D98C8945-400F-47C9-8378-8FBDA699BF14}">
          <p14:sldIdLst>
            <p14:sldId id="321"/>
            <p14:sldId id="324"/>
            <p14:sldId id="322"/>
            <p14:sldId id="328"/>
            <p14:sldId id="335"/>
            <p14:sldId id="329"/>
            <p14:sldId id="337"/>
            <p14:sldId id="330"/>
            <p14:sldId id="338"/>
            <p14:sldId id="339"/>
            <p14:sldId id="340"/>
            <p14:sldId id="341"/>
            <p14:sldId id="331"/>
            <p14:sldId id="332"/>
            <p14:sldId id="336"/>
            <p14:sldId id="343"/>
            <p14:sldId id="346"/>
            <p14:sldId id="344"/>
            <p14:sldId id="345"/>
          </p14:sldIdLst>
        </p14:section>
        <p14:section name="引用" id="{B17E090A-9763-4997-B63A-FCB284E2C8F5}">
          <p14:sldIdLst>
            <p14:sldId id="349"/>
            <p14:sldId id="347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DCFA"/>
    <a:srgbClr val="4FADF3"/>
    <a:srgbClr val="073C65"/>
    <a:srgbClr val="FF8021"/>
    <a:srgbClr val="F9D9B5"/>
    <a:srgbClr val="4E67C8"/>
    <a:srgbClr val="FCD9D3"/>
    <a:srgbClr val="00FFFF"/>
    <a:srgbClr val="A3C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5DCDCC-C1F8-43E5-8435-A8361F2C24EC}" type="doc">
      <dgm:prSet loTypeId="urn:microsoft.com/office/officeart/2005/8/layout/cycle2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571D7C1D-18FA-4677-89AC-DD605012E09B}">
      <dgm:prSet phldrT="[文本]"/>
      <dgm:spPr>
        <a:solidFill>
          <a:srgbClr val="F14124">
            <a:alpha val="29020"/>
          </a:srgbClr>
        </a:solidFill>
      </dgm:spPr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998D401E-A114-4199-A86F-31D2EA0C4A2C}" type="parTrans" cxnId="{C596BDED-A635-437E-8120-C75F35CD72DD}">
      <dgm:prSet/>
      <dgm:spPr/>
      <dgm:t>
        <a:bodyPr/>
        <a:lstStyle/>
        <a:p>
          <a:endParaRPr lang="zh-CN" altLang="en-US"/>
        </a:p>
      </dgm:t>
    </dgm:pt>
    <dgm:pt modelId="{DA384424-83F4-4956-A27F-ED181EEC64BE}" type="sibTrans" cxnId="{C596BDED-A635-437E-8120-C75F35CD72DD}">
      <dgm:prSet/>
      <dgm:spPr/>
      <dgm:t>
        <a:bodyPr/>
        <a:lstStyle/>
        <a:p>
          <a:endParaRPr lang="zh-CN" altLang="en-US"/>
        </a:p>
      </dgm:t>
    </dgm:pt>
    <dgm:pt modelId="{C8F3D00D-E399-4933-ABD8-985F3AE6A933}">
      <dgm:prSet phldrT="[文本]"/>
      <dgm:spPr>
        <a:noFill/>
      </dgm:spPr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FFB6F5DE-9811-4F84-A63C-A21E9E4DBB69}" type="parTrans" cxnId="{5FC51B68-FF34-43A1-872B-2DD2E5A7CF6B}">
      <dgm:prSet/>
      <dgm:spPr/>
      <dgm:t>
        <a:bodyPr/>
        <a:lstStyle/>
        <a:p>
          <a:endParaRPr lang="zh-CN" altLang="en-US"/>
        </a:p>
      </dgm:t>
    </dgm:pt>
    <dgm:pt modelId="{3AF7B8BE-7604-4E52-8DFA-9A83ABEA58BC}" type="sibTrans" cxnId="{5FC51B68-FF34-43A1-872B-2DD2E5A7CF6B}">
      <dgm:prSet/>
      <dgm:spPr/>
      <dgm:t>
        <a:bodyPr/>
        <a:lstStyle/>
        <a:p>
          <a:endParaRPr lang="zh-CN" altLang="en-US"/>
        </a:p>
      </dgm:t>
    </dgm:pt>
    <dgm:pt modelId="{09BF1363-A455-4CE8-BB14-4082C7A034A5}">
      <dgm:prSet phldrT="[文本]"/>
      <dgm:spPr>
        <a:noFill/>
      </dgm:spPr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06EFC2F5-51D1-4965-8A54-EFEC43671D2B}" type="parTrans" cxnId="{0D551760-08DC-4229-8639-E110D55A9633}">
      <dgm:prSet/>
      <dgm:spPr/>
      <dgm:t>
        <a:bodyPr/>
        <a:lstStyle/>
        <a:p>
          <a:endParaRPr lang="zh-CN" altLang="en-US"/>
        </a:p>
      </dgm:t>
    </dgm:pt>
    <dgm:pt modelId="{96EED207-E555-4129-9FF9-47A5171174D3}" type="sibTrans" cxnId="{0D551760-08DC-4229-8639-E110D55A9633}">
      <dgm:prSet/>
      <dgm:spPr/>
      <dgm:t>
        <a:bodyPr/>
        <a:lstStyle/>
        <a:p>
          <a:endParaRPr lang="zh-CN" altLang="en-US"/>
        </a:p>
      </dgm:t>
    </dgm:pt>
    <dgm:pt modelId="{402EA333-65D8-4F49-9B97-6048EF2AF90C}">
      <dgm:prSet phldrT="[文本]"/>
      <dgm:spPr>
        <a:noFill/>
      </dgm:spPr>
      <dgm:t>
        <a:bodyPr/>
        <a:lstStyle/>
        <a:p>
          <a:r>
            <a:rPr lang="en-US" altLang="zh-CN" dirty="0"/>
            <a:t>4</a:t>
          </a:r>
          <a:endParaRPr lang="zh-CN" altLang="en-US" dirty="0"/>
        </a:p>
      </dgm:t>
    </dgm:pt>
    <dgm:pt modelId="{A9A99A55-D9CF-430B-8351-609A4465EEB5}" type="parTrans" cxnId="{0A76419D-0A02-4683-981E-085F3559E883}">
      <dgm:prSet/>
      <dgm:spPr/>
      <dgm:t>
        <a:bodyPr/>
        <a:lstStyle/>
        <a:p>
          <a:endParaRPr lang="zh-CN" altLang="en-US"/>
        </a:p>
      </dgm:t>
    </dgm:pt>
    <dgm:pt modelId="{DE9CCB3B-984A-4058-9DBE-8554A5655167}" type="sibTrans" cxnId="{0A76419D-0A02-4683-981E-085F3559E883}">
      <dgm:prSet/>
      <dgm:spPr/>
      <dgm:t>
        <a:bodyPr/>
        <a:lstStyle/>
        <a:p>
          <a:endParaRPr lang="zh-CN" altLang="en-US"/>
        </a:p>
      </dgm:t>
    </dgm:pt>
    <dgm:pt modelId="{84A1C280-1AAB-4BAA-A7BE-67759B96BA38}">
      <dgm:prSet phldrT="[文本]"/>
      <dgm:spPr>
        <a:noFill/>
      </dgm:spPr>
      <dgm:t>
        <a:bodyPr/>
        <a:lstStyle/>
        <a:p>
          <a:r>
            <a:rPr lang="en-US" altLang="zh-CN" dirty="0"/>
            <a:t>5</a:t>
          </a:r>
          <a:endParaRPr lang="zh-CN" altLang="en-US" dirty="0"/>
        </a:p>
      </dgm:t>
    </dgm:pt>
    <dgm:pt modelId="{4B0AD800-33BB-4CDE-A95B-1897BB74A60F}" type="parTrans" cxnId="{3A225847-9A0A-49CB-8AE9-91F3B8ACE5C4}">
      <dgm:prSet/>
      <dgm:spPr/>
      <dgm:t>
        <a:bodyPr/>
        <a:lstStyle/>
        <a:p>
          <a:endParaRPr lang="zh-CN" altLang="en-US"/>
        </a:p>
      </dgm:t>
    </dgm:pt>
    <dgm:pt modelId="{97809533-29B3-47EB-8AC2-C40695843622}" type="sibTrans" cxnId="{3A225847-9A0A-49CB-8AE9-91F3B8ACE5C4}">
      <dgm:prSet/>
      <dgm:spPr/>
      <dgm:t>
        <a:bodyPr/>
        <a:lstStyle/>
        <a:p>
          <a:endParaRPr lang="zh-CN" altLang="en-US"/>
        </a:p>
      </dgm:t>
    </dgm:pt>
    <dgm:pt modelId="{D67BB8A9-64EB-4FD0-AB28-3920D63F49C0}">
      <dgm:prSet phldrT="[文本]"/>
      <dgm:spPr>
        <a:noFill/>
      </dgm:spPr>
      <dgm:t>
        <a:bodyPr/>
        <a:lstStyle/>
        <a:p>
          <a:r>
            <a:rPr lang="en-US" altLang="zh-CN" dirty="0"/>
            <a:t>6</a:t>
          </a:r>
          <a:endParaRPr lang="zh-CN" altLang="en-US" dirty="0"/>
        </a:p>
      </dgm:t>
    </dgm:pt>
    <dgm:pt modelId="{9DCA2730-CB1E-46FE-8674-4FDA690B15AA}" type="parTrans" cxnId="{2D679883-BB69-4212-BED6-F39D8F74C78E}">
      <dgm:prSet/>
      <dgm:spPr/>
      <dgm:t>
        <a:bodyPr/>
        <a:lstStyle/>
        <a:p>
          <a:endParaRPr lang="zh-CN" altLang="en-US"/>
        </a:p>
      </dgm:t>
    </dgm:pt>
    <dgm:pt modelId="{EA01A0DE-2362-4326-BB44-97425AF103F0}" type="sibTrans" cxnId="{2D679883-BB69-4212-BED6-F39D8F74C78E}">
      <dgm:prSet/>
      <dgm:spPr/>
      <dgm:t>
        <a:bodyPr/>
        <a:lstStyle/>
        <a:p>
          <a:endParaRPr lang="zh-CN" altLang="en-US"/>
        </a:p>
      </dgm:t>
    </dgm:pt>
    <dgm:pt modelId="{3FCE0A35-E7EF-4469-8727-A9C1FB65B987}" type="pres">
      <dgm:prSet presAssocID="{1D5DCDCC-C1F8-43E5-8435-A8361F2C24EC}" presName="cycle" presStyleCnt="0">
        <dgm:presLayoutVars>
          <dgm:dir/>
          <dgm:resizeHandles val="exact"/>
        </dgm:presLayoutVars>
      </dgm:prSet>
      <dgm:spPr/>
    </dgm:pt>
    <dgm:pt modelId="{9A3B457E-6928-4BFA-8E41-D1EB214A0FC5}" type="pres">
      <dgm:prSet presAssocID="{571D7C1D-18FA-4677-89AC-DD605012E09B}" presName="node" presStyleLbl="node1" presStyleIdx="0" presStyleCnt="6">
        <dgm:presLayoutVars>
          <dgm:bulletEnabled val="1"/>
        </dgm:presLayoutVars>
      </dgm:prSet>
      <dgm:spPr/>
    </dgm:pt>
    <dgm:pt modelId="{B48CD7FE-5426-4422-B021-E096879F189F}" type="pres">
      <dgm:prSet presAssocID="{DA384424-83F4-4956-A27F-ED181EEC64BE}" presName="sibTrans" presStyleLbl="sibTrans2D1" presStyleIdx="0" presStyleCnt="6"/>
      <dgm:spPr/>
    </dgm:pt>
    <dgm:pt modelId="{7D68A853-AE69-432F-BF44-E66D22157205}" type="pres">
      <dgm:prSet presAssocID="{DA384424-83F4-4956-A27F-ED181EEC64BE}" presName="connectorText" presStyleLbl="sibTrans2D1" presStyleIdx="0" presStyleCnt="6"/>
      <dgm:spPr/>
    </dgm:pt>
    <dgm:pt modelId="{F9EAE53E-5C3F-413F-8912-6A6F40EFEB82}" type="pres">
      <dgm:prSet presAssocID="{C8F3D00D-E399-4933-ABD8-985F3AE6A933}" presName="node" presStyleLbl="node1" presStyleIdx="1" presStyleCnt="6">
        <dgm:presLayoutVars>
          <dgm:bulletEnabled val="1"/>
        </dgm:presLayoutVars>
      </dgm:prSet>
      <dgm:spPr/>
    </dgm:pt>
    <dgm:pt modelId="{FD1AEEF1-AB2B-4460-A3D8-93BC3C2F73F0}" type="pres">
      <dgm:prSet presAssocID="{3AF7B8BE-7604-4E52-8DFA-9A83ABEA58BC}" presName="sibTrans" presStyleLbl="sibTrans2D1" presStyleIdx="1" presStyleCnt="6"/>
      <dgm:spPr/>
    </dgm:pt>
    <dgm:pt modelId="{04DB1DA0-21FB-4A42-AC54-08E51E8A19B8}" type="pres">
      <dgm:prSet presAssocID="{3AF7B8BE-7604-4E52-8DFA-9A83ABEA58BC}" presName="connectorText" presStyleLbl="sibTrans2D1" presStyleIdx="1" presStyleCnt="6"/>
      <dgm:spPr/>
    </dgm:pt>
    <dgm:pt modelId="{E62E04B5-3A46-4D51-AB30-F85060FF18D4}" type="pres">
      <dgm:prSet presAssocID="{09BF1363-A455-4CE8-BB14-4082C7A034A5}" presName="node" presStyleLbl="node1" presStyleIdx="2" presStyleCnt="6">
        <dgm:presLayoutVars>
          <dgm:bulletEnabled val="1"/>
        </dgm:presLayoutVars>
      </dgm:prSet>
      <dgm:spPr/>
    </dgm:pt>
    <dgm:pt modelId="{2F8F1679-903B-4A27-B847-56E2CD227DC9}" type="pres">
      <dgm:prSet presAssocID="{96EED207-E555-4129-9FF9-47A5171174D3}" presName="sibTrans" presStyleLbl="sibTrans2D1" presStyleIdx="2" presStyleCnt="6"/>
      <dgm:spPr/>
    </dgm:pt>
    <dgm:pt modelId="{624F6B22-5FCD-4686-9F8E-42C9F2247D51}" type="pres">
      <dgm:prSet presAssocID="{96EED207-E555-4129-9FF9-47A5171174D3}" presName="connectorText" presStyleLbl="sibTrans2D1" presStyleIdx="2" presStyleCnt="6"/>
      <dgm:spPr/>
    </dgm:pt>
    <dgm:pt modelId="{34847541-711A-4291-B182-9DA0CD25FD2C}" type="pres">
      <dgm:prSet presAssocID="{402EA333-65D8-4F49-9B97-6048EF2AF90C}" presName="node" presStyleLbl="node1" presStyleIdx="3" presStyleCnt="6">
        <dgm:presLayoutVars>
          <dgm:bulletEnabled val="1"/>
        </dgm:presLayoutVars>
      </dgm:prSet>
      <dgm:spPr/>
    </dgm:pt>
    <dgm:pt modelId="{D4611F47-BBCF-4BA1-AC1C-B9DAC8B9B9C8}" type="pres">
      <dgm:prSet presAssocID="{DE9CCB3B-984A-4058-9DBE-8554A5655167}" presName="sibTrans" presStyleLbl="sibTrans2D1" presStyleIdx="3" presStyleCnt="6"/>
      <dgm:spPr/>
    </dgm:pt>
    <dgm:pt modelId="{F400681F-610D-486D-980E-7694EC8869B0}" type="pres">
      <dgm:prSet presAssocID="{DE9CCB3B-984A-4058-9DBE-8554A5655167}" presName="connectorText" presStyleLbl="sibTrans2D1" presStyleIdx="3" presStyleCnt="6"/>
      <dgm:spPr/>
    </dgm:pt>
    <dgm:pt modelId="{63A15B7E-8EBE-4462-9BA8-A3E8157D05A8}" type="pres">
      <dgm:prSet presAssocID="{84A1C280-1AAB-4BAA-A7BE-67759B96BA38}" presName="node" presStyleLbl="node1" presStyleIdx="4" presStyleCnt="6">
        <dgm:presLayoutVars>
          <dgm:bulletEnabled val="1"/>
        </dgm:presLayoutVars>
      </dgm:prSet>
      <dgm:spPr/>
    </dgm:pt>
    <dgm:pt modelId="{68F359CF-92A5-4896-A016-1ABD2BD5EFA4}" type="pres">
      <dgm:prSet presAssocID="{97809533-29B3-47EB-8AC2-C40695843622}" presName="sibTrans" presStyleLbl="sibTrans2D1" presStyleIdx="4" presStyleCnt="6"/>
      <dgm:spPr/>
    </dgm:pt>
    <dgm:pt modelId="{CE904570-511C-4609-84FB-6BC5B89A4F71}" type="pres">
      <dgm:prSet presAssocID="{97809533-29B3-47EB-8AC2-C40695843622}" presName="connectorText" presStyleLbl="sibTrans2D1" presStyleIdx="4" presStyleCnt="6"/>
      <dgm:spPr/>
    </dgm:pt>
    <dgm:pt modelId="{1724A3B1-AC0D-49DB-9196-6ED5A7084EEF}" type="pres">
      <dgm:prSet presAssocID="{D67BB8A9-64EB-4FD0-AB28-3920D63F49C0}" presName="node" presStyleLbl="node1" presStyleIdx="5" presStyleCnt="6">
        <dgm:presLayoutVars>
          <dgm:bulletEnabled val="1"/>
        </dgm:presLayoutVars>
      </dgm:prSet>
      <dgm:spPr/>
    </dgm:pt>
    <dgm:pt modelId="{30CA6237-C43D-45D0-B1BA-36DE48340425}" type="pres">
      <dgm:prSet presAssocID="{EA01A0DE-2362-4326-BB44-97425AF103F0}" presName="sibTrans" presStyleLbl="sibTrans2D1" presStyleIdx="5" presStyleCnt="6"/>
      <dgm:spPr/>
    </dgm:pt>
    <dgm:pt modelId="{EDAC2B6E-15AF-4246-8E34-FE09842F871F}" type="pres">
      <dgm:prSet presAssocID="{EA01A0DE-2362-4326-BB44-97425AF103F0}" presName="connectorText" presStyleLbl="sibTrans2D1" presStyleIdx="5" presStyleCnt="6"/>
      <dgm:spPr/>
    </dgm:pt>
  </dgm:ptLst>
  <dgm:cxnLst>
    <dgm:cxn modelId="{BBF2B505-3EB5-47D4-A352-0ADE8D6C226E}" type="presOf" srcId="{DA384424-83F4-4956-A27F-ED181EEC64BE}" destId="{7D68A853-AE69-432F-BF44-E66D22157205}" srcOrd="1" destOrd="0" presId="urn:microsoft.com/office/officeart/2005/8/layout/cycle2"/>
    <dgm:cxn modelId="{16671914-1202-4B85-BA6F-CF73E321BB38}" type="presOf" srcId="{97809533-29B3-47EB-8AC2-C40695843622}" destId="{CE904570-511C-4609-84FB-6BC5B89A4F71}" srcOrd="1" destOrd="0" presId="urn:microsoft.com/office/officeart/2005/8/layout/cycle2"/>
    <dgm:cxn modelId="{668DEE16-6953-4140-933E-BAA054671A70}" type="presOf" srcId="{97809533-29B3-47EB-8AC2-C40695843622}" destId="{68F359CF-92A5-4896-A016-1ABD2BD5EFA4}" srcOrd="0" destOrd="0" presId="urn:microsoft.com/office/officeart/2005/8/layout/cycle2"/>
    <dgm:cxn modelId="{E77EAC19-3A41-4155-851F-5C4503F448E7}" type="presOf" srcId="{96EED207-E555-4129-9FF9-47A5171174D3}" destId="{624F6B22-5FCD-4686-9F8E-42C9F2247D51}" srcOrd="1" destOrd="0" presId="urn:microsoft.com/office/officeart/2005/8/layout/cycle2"/>
    <dgm:cxn modelId="{9A199420-E35C-481C-B2EB-D62AF01132D1}" type="presOf" srcId="{EA01A0DE-2362-4326-BB44-97425AF103F0}" destId="{30CA6237-C43D-45D0-B1BA-36DE48340425}" srcOrd="0" destOrd="0" presId="urn:microsoft.com/office/officeart/2005/8/layout/cycle2"/>
    <dgm:cxn modelId="{0D551760-08DC-4229-8639-E110D55A9633}" srcId="{1D5DCDCC-C1F8-43E5-8435-A8361F2C24EC}" destId="{09BF1363-A455-4CE8-BB14-4082C7A034A5}" srcOrd="2" destOrd="0" parTransId="{06EFC2F5-51D1-4965-8A54-EFEC43671D2B}" sibTransId="{96EED207-E555-4129-9FF9-47A5171174D3}"/>
    <dgm:cxn modelId="{3A225847-9A0A-49CB-8AE9-91F3B8ACE5C4}" srcId="{1D5DCDCC-C1F8-43E5-8435-A8361F2C24EC}" destId="{84A1C280-1AAB-4BAA-A7BE-67759B96BA38}" srcOrd="4" destOrd="0" parTransId="{4B0AD800-33BB-4CDE-A95B-1897BB74A60F}" sibTransId="{97809533-29B3-47EB-8AC2-C40695843622}"/>
    <dgm:cxn modelId="{8E17F447-ED59-4341-8D2C-52C4DFBFB480}" type="presOf" srcId="{C8F3D00D-E399-4933-ABD8-985F3AE6A933}" destId="{F9EAE53E-5C3F-413F-8912-6A6F40EFEB82}" srcOrd="0" destOrd="0" presId="urn:microsoft.com/office/officeart/2005/8/layout/cycle2"/>
    <dgm:cxn modelId="{5FC51B68-FF34-43A1-872B-2DD2E5A7CF6B}" srcId="{1D5DCDCC-C1F8-43E5-8435-A8361F2C24EC}" destId="{C8F3D00D-E399-4933-ABD8-985F3AE6A933}" srcOrd="1" destOrd="0" parTransId="{FFB6F5DE-9811-4F84-A63C-A21E9E4DBB69}" sibTransId="{3AF7B8BE-7604-4E52-8DFA-9A83ABEA58BC}"/>
    <dgm:cxn modelId="{2D679883-BB69-4212-BED6-F39D8F74C78E}" srcId="{1D5DCDCC-C1F8-43E5-8435-A8361F2C24EC}" destId="{D67BB8A9-64EB-4FD0-AB28-3920D63F49C0}" srcOrd="5" destOrd="0" parTransId="{9DCA2730-CB1E-46FE-8674-4FDA690B15AA}" sibTransId="{EA01A0DE-2362-4326-BB44-97425AF103F0}"/>
    <dgm:cxn modelId="{0A76419D-0A02-4683-981E-085F3559E883}" srcId="{1D5DCDCC-C1F8-43E5-8435-A8361F2C24EC}" destId="{402EA333-65D8-4F49-9B97-6048EF2AF90C}" srcOrd="3" destOrd="0" parTransId="{A9A99A55-D9CF-430B-8351-609A4465EEB5}" sibTransId="{DE9CCB3B-984A-4058-9DBE-8554A5655167}"/>
    <dgm:cxn modelId="{98247AB5-59B6-4718-AE12-3F5A92B88C84}" type="presOf" srcId="{DE9CCB3B-984A-4058-9DBE-8554A5655167}" destId="{D4611F47-BBCF-4BA1-AC1C-B9DAC8B9B9C8}" srcOrd="0" destOrd="0" presId="urn:microsoft.com/office/officeart/2005/8/layout/cycle2"/>
    <dgm:cxn modelId="{45E001B6-01CC-4345-BB5C-29BD82299F1A}" type="presOf" srcId="{1D5DCDCC-C1F8-43E5-8435-A8361F2C24EC}" destId="{3FCE0A35-E7EF-4469-8727-A9C1FB65B987}" srcOrd="0" destOrd="0" presId="urn:microsoft.com/office/officeart/2005/8/layout/cycle2"/>
    <dgm:cxn modelId="{7873D7B7-B8EB-4A65-B43F-1EEDA8A89CAA}" type="presOf" srcId="{EA01A0DE-2362-4326-BB44-97425AF103F0}" destId="{EDAC2B6E-15AF-4246-8E34-FE09842F871F}" srcOrd="1" destOrd="0" presId="urn:microsoft.com/office/officeart/2005/8/layout/cycle2"/>
    <dgm:cxn modelId="{4A1256B9-57C5-4856-AE11-1674339CCE28}" type="presOf" srcId="{DE9CCB3B-984A-4058-9DBE-8554A5655167}" destId="{F400681F-610D-486D-980E-7694EC8869B0}" srcOrd="1" destOrd="0" presId="urn:microsoft.com/office/officeart/2005/8/layout/cycle2"/>
    <dgm:cxn modelId="{C84AE2C2-C41C-4544-B3A2-A49282CD3431}" type="presOf" srcId="{402EA333-65D8-4F49-9B97-6048EF2AF90C}" destId="{34847541-711A-4291-B182-9DA0CD25FD2C}" srcOrd="0" destOrd="0" presId="urn:microsoft.com/office/officeart/2005/8/layout/cycle2"/>
    <dgm:cxn modelId="{B1E93AC3-3BBC-407E-8BA8-D10ED6BEB2DA}" type="presOf" srcId="{3AF7B8BE-7604-4E52-8DFA-9A83ABEA58BC}" destId="{FD1AEEF1-AB2B-4460-A3D8-93BC3C2F73F0}" srcOrd="0" destOrd="0" presId="urn:microsoft.com/office/officeart/2005/8/layout/cycle2"/>
    <dgm:cxn modelId="{37E1C5CC-CD67-4CCF-B7BB-C802B8B5E50C}" type="presOf" srcId="{09BF1363-A455-4CE8-BB14-4082C7A034A5}" destId="{E62E04B5-3A46-4D51-AB30-F85060FF18D4}" srcOrd="0" destOrd="0" presId="urn:microsoft.com/office/officeart/2005/8/layout/cycle2"/>
    <dgm:cxn modelId="{C596BDED-A635-437E-8120-C75F35CD72DD}" srcId="{1D5DCDCC-C1F8-43E5-8435-A8361F2C24EC}" destId="{571D7C1D-18FA-4677-89AC-DD605012E09B}" srcOrd="0" destOrd="0" parTransId="{998D401E-A114-4199-A86F-31D2EA0C4A2C}" sibTransId="{DA384424-83F4-4956-A27F-ED181EEC64BE}"/>
    <dgm:cxn modelId="{0AC2A8F1-FCCB-4132-844E-88164AAB5146}" type="presOf" srcId="{96EED207-E555-4129-9FF9-47A5171174D3}" destId="{2F8F1679-903B-4A27-B847-56E2CD227DC9}" srcOrd="0" destOrd="0" presId="urn:microsoft.com/office/officeart/2005/8/layout/cycle2"/>
    <dgm:cxn modelId="{C0BAD7F1-1CEF-4DA6-9771-C5F902D0C15E}" type="presOf" srcId="{84A1C280-1AAB-4BAA-A7BE-67759B96BA38}" destId="{63A15B7E-8EBE-4462-9BA8-A3E8157D05A8}" srcOrd="0" destOrd="0" presId="urn:microsoft.com/office/officeart/2005/8/layout/cycle2"/>
    <dgm:cxn modelId="{4C2ED1F4-6747-48DE-AA65-255404A3757E}" type="presOf" srcId="{3AF7B8BE-7604-4E52-8DFA-9A83ABEA58BC}" destId="{04DB1DA0-21FB-4A42-AC54-08E51E8A19B8}" srcOrd="1" destOrd="0" presId="urn:microsoft.com/office/officeart/2005/8/layout/cycle2"/>
    <dgm:cxn modelId="{FA7C1BF7-E22A-47B7-AADC-0532CA5C994A}" type="presOf" srcId="{D67BB8A9-64EB-4FD0-AB28-3920D63F49C0}" destId="{1724A3B1-AC0D-49DB-9196-6ED5A7084EEF}" srcOrd="0" destOrd="0" presId="urn:microsoft.com/office/officeart/2005/8/layout/cycle2"/>
    <dgm:cxn modelId="{9ACC77F9-F705-41C5-9F04-198D4357BC8A}" type="presOf" srcId="{DA384424-83F4-4956-A27F-ED181EEC64BE}" destId="{B48CD7FE-5426-4422-B021-E096879F189F}" srcOrd="0" destOrd="0" presId="urn:microsoft.com/office/officeart/2005/8/layout/cycle2"/>
    <dgm:cxn modelId="{7A5D81FD-1B3C-40C1-B2D4-FA9E26C1778F}" type="presOf" srcId="{571D7C1D-18FA-4677-89AC-DD605012E09B}" destId="{9A3B457E-6928-4BFA-8E41-D1EB214A0FC5}" srcOrd="0" destOrd="0" presId="urn:microsoft.com/office/officeart/2005/8/layout/cycle2"/>
    <dgm:cxn modelId="{F0380CE0-FA99-4CA6-94E3-693E883BC013}" type="presParOf" srcId="{3FCE0A35-E7EF-4469-8727-A9C1FB65B987}" destId="{9A3B457E-6928-4BFA-8E41-D1EB214A0FC5}" srcOrd="0" destOrd="0" presId="urn:microsoft.com/office/officeart/2005/8/layout/cycle2"/>
    <dgm:cxn modelId="{FB8C5E98-A0AF-443D-A5DF-297945850035}" type="presParOf" srcId="{3FCE0A35-E7EF-4469-8727-A9C1FB65B987}" destId="{B48CD7FE-5426-4422-B021-E096879F189F}" srcOrd="1" destOrd="0" presId="urn:microsoft.com/office/officeart/2005/8/layout/cycle2"/>
    <dgm:cxn modelId="{F2222BCB-405F-4253-8B4F-7ABBF177C9F8}" type="presParOf" srcId="{B48CD7FE-5426-4422-B021-E096879F189F}" destId="{7D68A853-AE69-432F-BF44-E66D22157205}" srcOrd="0" destOrd="0" presId="urn:microsoft.com/office/officeart/2005/8/layout/cycle2"/>
    <dgm:cxn modelId="{D83E70B5-DF7A-4CFC-83C3-6C719AD6B3BB}" type="presParOf" srcId="{3FCE0A35-E7EF-4469-8727-A9C1FB65B987}" destId="{F9EAE53E-5C3F-413F-8912-6A6F40EFEB82}" srcOrd="2" destOrd="0" presId="urn:microsoft.com/office/officeart/2005/8/layout/cycle2"/>
    <dgm:cxn modelId="{50D040A6-BE1E-4637-A00E-62CC24117EDD}" type="presParOf" srcId="{3FCE0A35-E7EF-4469-8727-A9C1FB65B987}" destId="{FD1AEEF1-AB2B-4460-A3D8-93BC3C2F73F0}" srcOrd="3" destOrd="0" presId="urn:microsoft.com/office/officeart/2005/8/layout/cycle2"/>
    <dgm:cxn modelId="{46C59015-FFDE-4E93-B80F-0A5F12CD3409}" type="presParOf" srcId="{FD1AEEF1-AB2B-4460-A3D8-93BC3C2F73F0}" destId="{04DB1DA0-21FB-4A42-AC54-08E51E8A19B8}" srcOrd="0" destOrd="0" presId="urn:microsoft.com/office/officeart/2005/8/layout/cycle2"/>
    <dgm:cxn modelId="{430462C2-B5DC-4849-86BA-B37D3A2312A6}" type="presParOf" srcId="{3FCE0A35-E7EF-4469-8727-A9C1FB65B987}" destId="{E62E04B5-3A46-4D51-AB30-F85060FF18D4}" srcOrd="4" destOrd="0" presId="urn:microsoft.com/office/officeart/2005/8/layout/cycle2"/>
    <dgm:cxn modelId="{582D59A2-B6BB-4C0A-BCC0-0FC46AF87AD7}" type="presParOf" srcId="{3FCE0A35-E7EF-4469-8727-A9C1FB65B987}" destId="{2F8F1679-903B-4A27-B847-56E2CD227DC9}" srcOrd="5" destOrd="0" presId="urn:microsoft.com/office/officeart/2005/8/layout/cycle2"/>
    <dgm:cxn modelId="{2A093930-95CD-4366-80A0-6AC9A8D24988}" type="presParOf" srcId="{2F8F1679-903B-4A27-B847-56E2CD227DC9}" destId="{624F6B22-5FCD-4686-9F8E-42C9F2247D51}" srcOrd="0" destOrd="0" presId="urn:microsoft.com/office/officeart/2005/8/layout/cycle2"/>
    <dgm:cxn modelId="{06B56D70-9ACA-49A5-933C-A8975AF28564}" type="presParOf" srcId="{3FCE0A35-E7EF-4469-8727-A9C1FB65B987}" destId="{34847541-711A-4291-B182-9DA0CD25FD2C}" srcOrd="6" destOrd="0" presId="urn:microsoft.com/office/officeart/2005/8/layout/cycle2"/>
    <dgm:cxn modelId="{0A42221D-5563-4A0B-A012-E0ED740682E6}" type="presParOf" srcId="{3FCE0A35-E7EF-4469-8727-A9C1FB65B987}" destId="{D4611F47-BBCF-4BA1-AC1C-B9DAC8B9B9C8}" srcOrd="7" destOrd="0" presId="urn:microsoft.com/office/officeart/2005/8/layout/cycle2"/>
    <dgm:cxn modelId="{D187EE7A-0801-4441-9E66-064546DE8759}" type="presParOf" srcId="{D4611F47-BBCF-4BA1-AC1C-B9DAC8B9B9C8}" destId="{F400681F-610D-486D-980E-7694EC8869B0}" srcOrd="0" destOrd="0" presId="urn:microsoft.com/office/officeart/2005/8/layout/cycle2"/>
    <dgm:cxn modelId="{8F9CC99B-6E46-4EC1-9525-8E6EF6BED448}" type="presParOf" srcId="{3FCE0A35-E7EF-4469-8727-A9C1FB65B987}" destId="{63A15B7E-8EBE-4462-9BA8-A3E8157D05A8}" srcOrd="8" destOrd="0" presId="urn:microsoft.com/office/officeart/2005/8/layout/cycle2"/>
    <dgm:cxn modelId="{F60DCA51-C846-4BE0-8854-6E1CD69306E7}" type="presParOf" srcId="{3FCE0A35-E7EF-4469-8727-A9C1FB65B987}" destId="{68F359CF-92A5-4896-A016-1ABD2BD5EFA4}" srcOrd="9" destOrd="0" presId="urn:microsoft.com/office/officeart/2005/8/layout/cycle2"/>
    <dgm:cxn modelId="{13B78060-3C9C-4AF2-9020-249BC8E6CB50}" type="presParOf" srcId="{68F359CF-92A5-4896-A016-1ABD2BD5EFA4}" destId="{CE904570-511C-4609-84FB-6BC5B89A4F71}" srcOrd="0" destOrd="0" presId="urn:microsoft.com/office/officeart/2005/8/layout/cycle2"/>
    <dgm:cxn modelId="{6DEE3B34-ADCD-48FA-B694-FF2757A30EC4}" type="presParOf" srcId="{3FCE0A35-E7EF-4469-8727-A9C1FB65B987}" destId="{1724A3B1-AC0D-49DB-9196-6ED5A7084EEF}" srcOrd="10" destOrd="0" presId="urn:microsoft.com/office/officeart/2005/8/layout/cycle2"/>
    <dgm:cxn modelId="{CED22860-8F21-499E-9D99-E04E51C6EB24}" type="presParOf" srcId="{3FCE0A35-E7EF-4469-8727-A9C1FB65B987}" destId="{30CA6237-C43D-45D0-B1BA-36DE48340425}" srcOrd="11" destOrd="0" presId="urn:microsoft.com/office/officeart/2005/8/layout/cycle2"/>
    <dgm:cxn modelId="{6B2F33CC-D119-4901-A1A5-70EBFEF1156B}" type="presParOf" srcId="{30CA6237-C43D-45D0-B1BA-36DE48340425}" destId="{EDAC2B6E-15AF-4246-8E34-FE09842F871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5DCDCC-C1F8-43E5-8435-A8361F2C24EC}" type="doc">
      <dgm:prSet loTypeId="urn:microsoft.com/office/officeart/2005/8/layout/cycle2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571D7C1D-18FA-4677-89AC-DD605012E09B}">
      <dgm:prSet phldrT="[文本]"/>
      <dgm:spPr>
        <a:solidFill>
          <a:srgbClr val="919ACA">
            <a:alpha val="30196"/>
          </a:srgbClr>
        </a:solidFill>
      </dgm:spPr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998D401E-A114-4199-A86F-31D2EA0C4A2C}" type="parTrans" cxnId="{C596BDED-A635-437E-8120-C75F35CD72DD}">
      <dgm:prSet/>
      <dgm:spPr/>
      <dgm:t>
        <a:bodyPr/>
        <a:lstStyle/>
        <a:p>
          <a:endParaRPr lang="zh-CN" altLang="en-US"/>
        </a:p>
      </dgm:t>
    </dgm:pt>
    <dgm:pt modelId="{DA384424-83F4-4956-A27F-ED181EEC64BE}" type="sibTrans" cxnId="{C596BDED-A635-437E-8120-C75F35CD72DD}">
      <dgm:prSet/>
      <dgm:spPr/>
      <dgm:t>
        <a:bodyPr/>
        <a:lstStyle/>
        <a:p>
          <a:endParaRPr lang="zh-CN" altLang="en-US"/>
        </a:p>
      </dgm:t>
    </dgm:pt>
    <dgm:pt modelId="{C8F3D00D-E399-4933-ABD8-985F3AE6A933}">
      <dgm:prSet phldrT="[文本]"/>
      <dgm:spPr>
        <a:noFill/>
      </dgm:spPr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FFB6F5DE-9811-4F84-A63C-A21E9E4DBB69}" type="parTrans" cxnId="{5FC51B68-FF34-43A1-872B-2DD2E5A7CF6B}">
      <dgm:prSet/>
      <dgm:spPr/>
      <dgm:t>
        <a:bodyPr/>
        <a:lstStyle/>
        <a:p>
          <a:endParaRPr lang="zh-CN" altLang="en-US"/>
        </a:p>
      </dgm:t>
    </dgm:pt>
    <dgm:pt modelId="{3AF7B8BE-7604-4E52-8DFA-9A83ABEA58BC}" type="sibTrans" cxnId="{5FC51B68-FF34-43A1-872B-2DD2E5A7CF6B}">
      <dgm:prSet/>
      <dgm:spPr/>
      <dgm:t>
        <a:bodyPr/>
        <a:lstStyle/>
        <a:p>
          <a:endParaRPr lang="zh-CN" altLang="en-US"/>
        </a:p>
      </dgm:t>
    </dgm:pt>
    <dgm:pt modelId="{09BF1363-A455-4CE8-BB14-4082C7A034A5}">
      <dgm:prSet phldrT="[文本]"/>
      <dgm:spPr>
        <a:noFill/>
      </dgm:spPr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06EFC2F5-51D1-4965-8A54-EFEC43671D2B}" type="parTrans" cxnId="{0D551760-08DC-4229-8639-E110D55A9633}">
      <dgm:prSet/>
      <dgm:spPr/>
      <dgm:t>
        <a:bodyPr/>
        <a:lstStyle/>
        <a:p>
          <a:endParaRPr lang="zh-CN" altLang="en-US"/>
        </a:p>
      </dgm:t>
    </dgm:pt>
    <dgm:pt modelId="{96EED207-E555-4129-9FF9-47A5171174D3}" type="sibTrans" cxnId="{0D551760-08DC-4229-8639-E110D55A9633}">
      <dgm:prSet/>
      <dgm:spPr/>
      <dgm:t>
        <a:bodyPr/>
        <a:lstStyle/>
        <a:p>
          <a:endParaRPr lang="zh-CN" altLang="en-US"/>
        </a:p>
      </dgm:t>
    </dgm:pt>
    <dgm:pt modelId="{402EA333-65D8-4F49-9B97-6048EF2AF90C}">
      <dgm:prSet phldrT="[文本]"/>
      <dgm:spPr>
        <a:solidFill>
          <a:srgbClr val="919ACA">
            <a:alpha val="30196"/>
          </a:srgbClr>
        </a:solidFill>
      </dgm:spPr>
      <dgm:t>
        <a:bodyPr/>
        <a:lstStyle/>
        <a:p>
          <a:r>
            <a:rPr lang="en-US" altLang="zh-CN" dirty="0"/>
            <a:t>4</a:t>
          </a:r>
          <a:endParaRPr lang="zh-CN" altLang="en-US" dirty="0"/>
        </a:p>
      </dgm:t>
    </dgm:pt>
    <dgm:pt modelId="{A9A99A55-D9CF-430B-8351-609A4465EEB5}" type="parTrans" cxnId="{0A76419D-0A02-4683-981E-085F3559E883}">
      <dgm:prSet/>
      <dgm:spPr/>
      <dgm:t>
        <a:bodyPr/>
        <a:lstStyle/>
        <a:p>
          <a:endParaRPr lang="zh-CN" altLang="en-US"/>
        </a:p>
      </dgm:t>
    </dgm:pt>
    <dgm:pt modelId="{DE9CCB3B-984A-4058-9DBE-8554A5655167}" type="sibTrans" cxnId="{0A76419D-0A02-4683-981E-085F3559E883}">
      <dgm:prSet/>
      <dgm:spPr/>
      <dgm:t>
        <a:bodyPr/>
        <a:lstStyle/>
        <a:p>
          <a:endParaRPr lang="zh-CN" altLang="en-US"/>
        </a:p>
      </dgm:t>
    </dgm:pt>
    <dgm:pt modelId="{84A1C280-1AAB-4BAA-A7BE-67759B96BA38}">
      <dgm:prSet phldrT="[文本]"/>
      <dgm:spPr>
        <a:solidFill>
          <a:srgbClr val="919ACA">
            <a:alpha val="30196"/>
          </a:srgbClr>
        </a:solidFill>
      </dgm:spPr>
      <dgm:t>
        <a:bodyPr/>
        <a:lstStyle/>
        <a:p>
          <a:r>
            <a:rPr lang="en-US" altLang="zh-CN" dirty="0"/>
            <a:t>5</a:t>
          </a:r>
          <a:endParaRPr lang="zh-CN" altLang="en-US" dirty="0"/>
        </a:p>
      </dgm:t>
    </dgm:pt>
    <dgm:pt modelId="{4B0AD800-33BB-4CDE-A95B-1897BB74A60F}" type="parTrans" cxnId="{3A225847-9A0A-49CB-8AE9-91F3B8ACE5C4}">
      <dgm:prSet/>
      <dgm:spPr/>
      <dgm:t>
        <a:bodyPr/>
        <a:lstStyle/>
        <a:p>
          <a:endParaRPr lang="zh-CN" altLang="en-US"/>
        </a:p>
      </dgm:t>
    </dgm:pt>
    <dgm:pt modelId="{97809533-29B3-47EB-8AC2-C40695843622}" type="sibTrans" cxnId="{3A225847-9A0A-49CB-8AE9-91F3B8ACE5C4}">
      <dgm:prSet/>
      <dgm:spPr/>
      <dgm:t>
        <a:bodyPr/>
        <a:lstStyle/>
        <a:p>
          <a:endParaRPr lang="zh-CN" altLang="en-US"/>
        </a:p>
      </dgm:t>
    </dgm:pt>
    <dgm:pt modelId="{D67BB8A9-64EB-4FD0-AB28-3920D63F49C0}">
      <dgm:prSet phldrT="[文本]"/>
      <dgm:spPr>
        <a:solidFill>
          <a:srgbClr val="919ACA">
            <a:alpha val="30196"/>
          </a:srgbClr>
        </a:solidFill>
      </dgm:spPr>
      <dgm:t>
        <a:bodyPr/>
        <a:lstStyle/>
        <a:p>
          <a:r>
            <a:rPr lang="en-US" altLang="zh-CN" dirty="0"/>
            <a:t>6</a:t>
          </a:r>
          <a:endParaRPr lang="zh-CN" altLang="en-US" dirty="0"/>
        </a:p>
      </dgm:t>
    </dgm:pt>
    <dgm:pt modelId="{9DCA2730-CB1E-46FE-8674-4FDA690B15AA}" type="parTrans" cxnId="{2D679883-BB69-4212-BED6-F39D8F74C78E}">
      <dgm:prSet/>
      <dgm:spPr/>
      <dgm:t>
        <a:bodyPr/>
        <a:lstStyle/>
        <a:p>
          <a:endParaRPr lang="zh-CN" altLang="en-US"/>
        </a:p>
      </dgm:t>
    </dgm:pt>
    <dgm:pt modelId="{EA01A0DE-2362-4326-BB44-97425AF103F0}" type="sibTrans" cxnId="{2D679883-BB69-4212-BED6-F39D8F74C78E}">
      <dgm:prSet/>
      <dgm:spPr/>
      <dgm:t>
        <a:bodyPr/>
        <a:lstStyle/>
        <a:p>
          <a:endParaRPr lang="zh-CN" altLang="en-US"/>
        </a:p>
      </dgm:t>
    </dgm:pt>
    <dgm:pt modelId="{3FCE0A35-E7EF-4469-8727-A9C1FB65B987}" type="pres">
      <dgm:prSet presAssocID="{1D5DCDCC-C1F8-43E5-8435-A8361F2C24EC}" presName="cycle" presStyleCnt="0">
        <dgm:presLayoutVars>
          <dgm:dir/>
          <dgm:resizeHandles val="exact"/>
        </dgm:presLayoutVars>
      </dgm:prSet>
      <dgm:spPr/>
    </dgm:pt>
    <dgm:pt modelId="{9A3B457E-6928-4BFA-8E41-D1EB214A0FC5}" type="pres">
      <dgm:prSet presAssocID="{571D7C1D-18FA-4677-89AC-DD605012E09B}" presName="node" presStyleLbl="node1" presStyleIdx="0" presStyleCnt="6">
        <dgm:presLayoutVars>
          <dgm:bulletEnabled val="1"/>
        </dgm:presLayoutVars>
      </dgm:prSet>
      <dgm:spPr/>
    </dgm:pt>
    <dgm:pt modelId="{B48CD7FE-5426-4422-B021-E096879F189F}" type="pres">
      <dgm:prSet presAssocID="{DA384424-83F4-4956-A27F-ED181EEC64BE}" presName="sibTrans" presStyleLbl="sibTrans2D1" presStyleIdx="0" presStyleCnt="6"/>
      <dgm:spPr/>
    </dgm:pt>
    <dgm:pt modelId="{7D68A853-AE69-432F-BF44-E66D22157205}" type="pres">
      <dgm:prSet presAssocID="{DA384424-83F4-4956-A27F-ED181EEC64BE}" presName="connectorText" presStyleLbl="sibTrans2D1" presStyleIdx="0" presStyleCnt="6"/>
      <dgm:spPr/>
    </dgm:pt>
    <dgm:pt modelId="{F9EAE53E-5C3F-413F-8912-6A6F40EFEB82}" type="pres">
      <dgm:prSet presAssocID="{C8F3D00D-E399-4933-ABD8-985F3AE6A933}" presName="node" presStyleLbl="node1" presStyleIdx="1" presStyleCnt="6">
        <dgm:presLayoutVars>
          <dgm:bulletEnabled val="1"/>
        </dgm:presLayoutVars>
      </dgm:prSet>
      <dgm:spPr/>
    </dgm:pt>
    <dgm:pt modelId="{FD1AEEF1-AB2B-4460-A3D8-93BC3C2F73F0}" type="pres">
      <dgm:prSet presAssocID="{3AF7B8BE-7604-4E52-8DFA-9A83ABEA58BC}" presName="sibTrans" presStyleLbl="sibTrans2D1" presStyleIdx="1" presStyleCnt="6"/>
      <dgm:spPr/>
    </dgm:pt>
    <dgm:pt modelId="{04DB1DA0-21FB-4A42-AC54-08E51E8A19B8}" type="pres">
      <dgm:prSet presAssocID="{3AF7B8BE-7604-4E52-8DFA-9A83ABEA58BC}" presName="connectorText" presStyleLbl="sibTrans2D1" presStyleIdx="1" presStyleCnt="6"/>
      <dgm:spPr/>
    </dgm:pt>
    <dgm:pt modelId="{E62E04B5-3A46-4D51-AB30-F85060FF18D4}" type="pres">
      <dgm:prSet presAssocID="{09BF1363-A455-4CE8-BB14-4082C7A034A5}" presName="node" presStyleLbl="node1" presStyleIdx="2" presStyleCnt="6">
        <dgm:presLayoutVars>
          <dgm:bulletEnabled val="1"/>
        </dgm:presLayoutVars>
      </dgm:prSet>
      <dgm:spPr/>
    </dgm:pt>
    <dgm:pt modelId="{2F8F1679-903B-4A27-B847-56E2CD227DC9}" type="pres">
      <dgm:prSet presAssocID="{96EED207-E555-4129-9FF9-47A5171174D3}" presName="sibTrans" presStyleLbl="sibTrans2D1" presStyleIdx="2" presStyleCnt="6"/>
      <dgm:spPr/>
    </dgm:pt>
    <dgm:pt modelId="{624F6B22-5FCD-4686-9F8E-42C9F2247D51}" type="pres">
      <dgm:prSet presAssocID="{96EED207-E555-4129-9FF9-47A5171174D3}" presName="connectorText" presStyleLbl="sibTrans2D1" presStyleIdx="2" presStyleCnt="6"/>
      <dgm:spPr/>
    </dgm:pt>
    <dgm:pt modelId="{34847541-711A-4291-B182-9DA0CD25FD2C}" type="pres">
      <dgm:prSet presAssocID="{402EA333-65D8-4F49-9B97-6048EF2AF90C}" presName="node" presStyleLbl="node1" presStyleIdx="3" presStyleCnt="6">
        <dgm:presLayoutVars>
          <dgm:bulletEnabled val="1"/>
        </dgm:presLayoutVars>
      </dgm:prSet>
      <dgm:spPr/>
    </dgm:pt>
    <dgm:pt modelId="{D4611F47-BBCF-4BA1-AC1C-B9DAC8B9B9C8}" type="pres">
      <dgm:prSet presAssocID="{DE9CCB3B-984A-4058-9DBE-8554A5655167}" presName="sibTrans" presStyleLbl="sibTrans2D1" presStyleIdx="3" presStyleCnt="6"/>
      <dgm:spPr/>
    </dgm:pt>
    <dgm:pt modelId="{F400681F-610D-486D-980E-7694EC8869B0}" type="pres">
      <dgm:prSet presAssocID="{DE9CCB3B-984A-4058-9DBE-8554A5655167}" presName="connectorText" presStyleLbl="sibTrans2D1" presStyleIdx="3" presStyleCnt="6"/>
      <dgm:spPr/>
    </dgm:pt>
    <dgm:pt modelId="{63A15B7E-8EBE-4462-9BA8-A3E8157D05A8}" type="pres">
      <dgm:prSet presAssocID="{84A1C280-1AAB-4BAA-A7BE-67759B96BA38}" presName="node" presStyleLbl="node1" presStyleIdx="4" presStyleCnt="6">
        <dgm:presLayoutVars>
          <dgm:bulletEnabled val="1"/>
        </dgm:presLayoutVars>
      </dgm:prSet>
      <dgm:spPr/>
    </dgm:pt>
    <dgm:pt modelId="{68F359CF-92A5-4896-A016-1ABD2BD5EFA4}" type="pres">
      <dgm:prSet presAssocID="{97809533-29B3-47EB-8AC2-C40695843622}" presName="sibTrans" presStyleLbl="sibTrans2D1" presStyleIdx="4" presStyleCnt="6"/>
      <dgm:spPr/>
    </dgm:pt>
    <dgm:pt modelId="{CE904570-511C-4609-84FB-6BC5B89A4F71}" type="pres">
      <dgm:prSet presAssocID="{97809533-29B3-47EB-8AC2-C40695843622}" presName="connectorText" presStyleLbl="sibTrans2D1" presStyleIdx="4" presStyleCnt="6"/>
      <dgm:spPr/>
    </dgm:pt>
    <dgm:pt modelId="{1724A3B1-AC0D-49DB-9196-6ED5A7084EEF}" type="pres">
      <dgm:prSet presAssocID="{D67BB8A9-64EB-4FD0-AB28-3920D63F49C0}" presName="node" presStyleLbl="node1" presStyleIdx="5" presStyleCnt="6">
        <dgm:presLayoutVars>
          <dgm:bulletEnabled val="1"/>
        </dgm:presLayoutVars>
      </dgm:prSet>
      <dgm:spPr/>
    </dgm:pt>
    <dgm:pt modelId="{30CA6237-C43D-45D0-B1BA-36DE48340425}" type="pres">
      <dgm:prSet presAssocID="{EA01A0DE-2362-4326-BB44-97425AF103F0}" presName="sibTrans" presStyleLbl="sibTrans2D1" presStyleIdx="5" presStyleCnt="6"/>
      <dgm:spPr/>
    </dgm:pt>
    <dgm:pt modelId="{EDAC2B6E-15AF-4246-8E34-FE09842F871F}" type="pres">
      <dgm:prSet presAssocID="{EA01A0DE-2362-4326-BB44-97425AF103F0}" presName="connectorText" presStyleLbl="sibTrans2D1" presStyleIdx="5" presStyleCnt="6"/>
      <dgm:spPr/>
    </dgm:pt>
  </dgm:ptLst>
  <dgm:cxnLst>
    <dgm:cxn modelId="{BBF2B505-3EB5-47D4-A352-0ADE8D6C226E}" type="presOf" srcId="{DA384424-83F4-4956-A27F-ED181EEC64BE}" destId="{7D68A853-AE69-432F-BF44-E66D22157205}" srcOrd="1" destOrd="0" presId="urn:microsoft.com/office/officeart/2005/8/layout/cycle2"/>
    <dgm:cxn modelId="{16671914-1202-4B85-BA6F-CF73E321BB38}" type="presOf" srcId="{97809533-29B3-47EB-8AC2-C40695843622}" destId="{CE904570-511C-4609-84FB-6BC5B89A4F71}" srcOrd="1" destOrd="0" presId="urn:microsoft.com/office/officeart/2005/8/layout/cycle2"/>
    <dgm:cxn modelId="{668DEE16-6953-4140-933E-BAA054671A70}" type="presOf" srcId="{97809533-29B3-47EB-8AC2-C40695843622}" destId="{68F359CF-92A5-4896-A016-1ABD2BD5EFA4}" srcOrd="0" destOrd="0" presId="urn:microsoft.com/office/officeart/2005/8/layout/cycle2"/>
    <dgm:cxn modelId="{E77EAC19-3A41-4155-851F-5C4503F448E7}" type="presOf" srcId="{96EED207-E555-4129-9FF9-47A5171174D3}" destId="{624F6B22-5FCD-4686-9F8E-42C9F2247D51}" srcOrd="1" destOrd="0" presId="urn:microsoft.com/office/officeart/2005/8/layout/cycle2"/>
    <dgm:cxn modelId="{9A199420-E35C-481C-B2EB-D62AF01132D1}" type="presOf" srcId="{EA01A0DE-2362-4326-BB44-97425AF103F0}" destId="{30CA6237-C43D-45D0-B1BA-36DE48340425}" srcOrd="0" destOrd="0" presId="urn:microsoft.com/office/officeart/2005/8/layout/cycle2"/>
    <dgm:cxn modelId="{0D551760-08DC-4229-8639-E110D55A9633}" srcId="{1D5DCDCC-C1F8-43E5-8435-A8361F2C24EC}" destId="{09BF1363-A455-4CE8-BB14-4082C7A034A5}" srcOrd="2" destOrd="0" parTransId="{06EFC2F5-51D1-4965-8A54-EFEC43671D2B}" sibTransId="{96EED207-E555-4129-9FF9-47A5171174D3}"/>
    <dgm:cxn modelId="{3A225847-9A0A-49CB-8AE9-91F3B8ACE5C4}" srcId="{1D5DCDCC-C1F8-43E5-8435-A8361F2C24EC}" destId="{84A1C280-1AAB-4BAA-A7BE-67759B96BA38}" srcOrd="4" destOrd="0" parTransId="{4B0AD800-33BB-4CDE-A95B-1897BB74A60F}" sibTransId="{97809533-29B3-47EB-8AC2-C40695843622}"/>
    <dgm:cxn modelId="{8E17F447-ED59-4341-8D2C-52C4DFBFB480}" type="presOf" srcId="{C8F3D00D-E399-4933-ABD8-985F3AE6A933}" destId="{F9EAE53E-5C3F-413F-8912-6A6F40EFEB82}" srcOrd="0" destOrd="0" presId="urn:microsoft.com/office/officeart/2005/8/layout/cycle2"/>
    <dgm:cxn modelId="{5FC51B68-FF34-43A1-872B-2DD2E5A7CF6B}" srcId="{1D5DCDCC-C1F8-43E5-8435-A8361F2C24EC}" destId="{C8F3D00D-E399-4933-ABD8-985F3AE6A933}" srcOrd="1" destOrd="0" parTransId="{FFB6F5DE-9811-4F84-A63C-A21E9E4DBB69}" sibTransId="{3AF7B8BE-7604-4E52-8DFA-9A83ABEA58BC}"/>
    <dgm:cxn modelId="{2D679883-BB69-4212-BED6-F39D8F74C78E}" srcId="{1D5DCDCC-C1F8-43E5-8435-A8361F2C24EC}" destId="{D67BB8A9-64EB-4FD0-AB28-3920D63F49C0}" srcOrd="5" destOrd="0" parTransId="{9DCA2730-CB1E-46FE-8674-4FDA690B15AA}" sibTransId="{EA01A0DE-2362-4326-BB44-97425AF103F0}"/>
    <dgm:cxn modelId="{0A76419D-0A02-4683-981E-085F3559E883}" srcId="{1D5DCDCC-C1F8-43E5-8435-A8361F2C24EC}" destId="{402EA333-65D8-4F49-9B97-6048EF2AF90C}" srcOrd="3" destOrd="0" parTransId="{A9A99A55-D9CF-430B-8351-609A4465EEB5}" sibTransId="{DE9CCB3B-984A-4058-9DBE-8554A5655167}"/>
    <dgm:cxn modelId="{98247AB5-59B6-4718-AE12-3F5A92B88C84}" type="presOf" srcId="{DE9CCB3B-984A-4058-9DBE-8554A5655167}" destId="{D4611F47-BBCF-4BA1-AC1C-B9DAC8B9B9C8}" srcOrd="0" destOrd="0" presId="urn:microsoft.com/office/officeart/2005/8/layout/cycle2"/>
    <dgm:cxn modelId="{45E001B6-01CC-4345-BB5C-29BD82299F1A}" type="presOf" srcId="{1D5DCDCC-C1F8-43E5-8435-A8361F2C24EC}" destId="{3FCE0A35-E7EF-4469-8727-A9C1FB65B987}" srcOrd="0" destOrd="0" presId="urn:microsoft.com/office/officeart/2005/8/layout/cycle2"/>
    <dgm:cxn modelId="{7873D7B7-B8EB-4A65-B43F-1EEDA8A89CAA}" type="presOf" srcId="{EA01A0DE-2362-4326-BB44-97425AF103F0}" destId="{EDAC2B6E-15AF-4246-8E34-FE09842F871F}" srcOrd="1" destOrd="0" presId="urn:microsoft.com/office/officeart/2005/8/layout/cycle2"/>
    <dgm:cxn modelId="{4A1256B9-57C5-4856-AE11-1674339CCE28}" type="presOf" srcId="{DE9CCB3B-984A-4058-9DBE-8554A5655167}" destId="{F400681F-610D-486D-980E-7694EC8869B0}" srcOrd="1" destOrd="0" presId="urn:microsoft.com/office/officeart/2005/8/layout/cycle2"/>
    <dgm:cxn modelId="{C84AE2C2-C41C-4544-B3A2-A49282CD3431}" type="presOf" srcId="{402EA333-65D8-4F49-9B97-6048EF2AF90C}" destId="{34847541-711A-4291-B182-9DA0CD25FD2C}" srcOrd="0" destOrd="0" presId="urn:microsoft.com/office/officeart/2005/8/layout/cycle2"/>
    <dgm:cxn modelId="{B1E93AC3-3BBC-407E-8BA8-D10ED6BEB2DA}" type="presOf" srcId="{3AF7B8BE-7604-4E52-8DFA-9A83ABEA58BC}" destId="{FD1AEEF1-AB2B-4460-A3D8-93BC3C2F73F0}" srcOrd="0" destOrd="0" presId="urn:microsoft.com/office/officeart/2005/8/layout/cycle2"/>
    <dgm:cxn modelId="{37E1C5CC-CD67-4CCF-B7BB-C802B8B5E50C}" type="presOf" srcId="{09BF1363-A455-4CE8-BB14-4082C7A034A5}" destId="{E62E04B5-3A46-4D51-AB30-F85060FF18D4}" srcOrd="0" destOrd="0" presId="urn:microsoft.com/office/officeart/2005/8/layout/cycle2"/>
    <dgm:cxn modelId="{C596BDED-A635-437E-8120-C75F35CD72DD}" srcId="{1D5DCDCC-C1F8-43E5-8435-A8361F2C24EC}" destId="{571D7C1D-18FA-4677-89AC-DD605012E09B}" srcOrd="0" destOrd="0" parTransId="{998D401E-A114-4199-A86F-31D2EA0C4A2C}" sibTransId="{DA384424-83F4-4956-A27F-ED181EEC64BE}"/>
    <dgm:cxn modelId="{0AC2A8F1-FCCB-4132-844E-88164AAB5146}" type="presOf" srcId="{96EED207-E555-4129-9FF9-47A5171174D3}" destId="{2F8F1679-903B-4A27-B847-56E2CD227DC9}" srcOrd="0" destOrd="0" presId="urn:microsoft.com/office/officeart/2005/8/layout/cycle2"/>
    <dgm:cxn modelId="{C0BAD7F1-1CEF-4DA6-9771-C5F902D0C15E}" type="presOf" srcId="{84A1C280-1AAB-4BAA-A7BE-67759B96BA38}" destId="{63A15B7E-8EBE-4462-9BA8-A3E8157D05A8}" srcOrd="0" destOrd="0" presId="urn:microsoft.com/office/officeart/2005/8/layout/cycle2"/>
    <dgm:cxn modelId="{4C2ED1F4-6747-48DE-AA65-255404A3757E}" type="presOf" srcId="{3AF7B8BE-7604-4E52-8DFA-9A83ABEA58BC}" destId="{04DB1DA0-21FB-4A42-AC54-08E51E8A19B8}" srcOrd="1" destOrd="0" presId="urn:microsoft.com/office/officeart/2005/8/layout/cycle2"/>
    <dgm:cxn modelId="{FA7C1BF7-E22A-47B7-AADC-0532CA5C994A}" type="presOf" srcId="{D67BB8A9-64EB-4FD0-AB28-3920D63F49C0}" destId="{1724A3B1-AC0D-49DB-9196-6ED5A7084EEF}" srcOrd="0" destOrd="0" presId="urn:microsoft.com/office/officeart/2005/8/layout/cycle2"/>
    <dgm:cxn modelId="{9ACC77F9-F705-41C5-9F04-198D4357BC8A}" type="presOf" srcId="{DA384424-83F4-4956-A27F-ED181EEC64BE}" destId="{B48CD7FE-5426-4422-B021-E096879F189F}" srcOrd="0" destOrd="0" presId="urn:microsoft.com/office/officeart/2005/8/layout/cycle2"/>
    <dgm:cxn modelId="{7A5D81FD-1B3C-40C1-B2D4-FA9E26C1778F}" type="presOf" srcId="{571D7C1D-18FA-4677-89AC-DD605012E09B}" destId="{9A3B457E-6928-4BFA-8E41-D1EB214A0FC5}" srcOrd="0" destOrd="0" presId="urn:microsoft.com/office/officeart/2005/8/layout/cycle2"/>
    <dgm:cxn modelId="{F0380CE0-FA99-4CA6-94E3-693E883BC013}" type="presParOf" srcId="{3FCE0A35-E7EF-4469-8727-A9C1FB65B987}" destId="{9A3B457E-6928-4BFA-8E41-D1EB214A0FC5}" srcOrd="0" destOrd="0" presId="urn:microsoft.com/office/officeart/2005/8/layout/cycle2"/>
    <dgm:cxn modelId="{FB8C5E98-A0AF-443D-A5DF-297945850035}" type="presParOf" srcId="{3FCE0A35-E7EF-4469-8727-A9C1FB65B987}" destId="{B48CD7FE-5426-4422-B021-E096879F189F}" srcOrd="1" destOrd="0" presId="urn:microsoft.com/office/officeart/2005/8/layout/cycle2"/>
    <dgm:cxn modelId="{F2222BCB-405F-4253-8B4F-7ABBF177C9F8}" type="presParOf" srcId="{B48CD7FE-5426-4422-B021-E096879F189F}" destId="{7D68A853-AE69-432F-BF44-E66D22157205}" srcOrd="0" destOrd="0" presId="urn:microsoft.com/office/officeart/2005/8/layout/cycle2"/>
    <dgm:cxn modelId="{D83E70B5-DF7A-4CFC-83C3-6C719AD6B3BB}" type="presParOf" srcId="{3FCE0A35-E7EF-4469-8727-A9C1FB65B987}" destId="{F9EAE53E-5C3F-413F-8912-6A6F40EFEB82}" srcOrd="2" destOrd="0" presId="urn:microsoft.com/office/officeart/2005/8/layout/cycle2"/>
    <dgm:cxn modelId="{50D040A6-BE1E-4637-A00E-62CC24117EDD}" type="presParOf" srcId="{3FCE0A35-E7EF-4469-8727-A9C1FB65B987}" destId="{FD1AEEF1-AB2B-4460-A3D8-93BC3C2F73F0}" srcOrd="3" destOrd="0" presId="urn:microsoft.com/office/officeart/2005/8/layout/cycle2"/>
    <dgm:cxn modelId="{46C59015-FFDE-4E93-B80F-0A5F12CD3409}" type="presParOf" srcId="{FD1AEEF1-AB2B-4460-A3D8-93BC3C2F73F0}" destId="{04DB1DA0-21FB-4A42-AC54-08E51E8A19B8}" srcOrd="0" destOrd="0" presId="urn:microsoft.com/office/officeart/2005/8/layout/cycle2"/>
    <dgm:cxn modelId="{430462C2-B5DC-4849-86BA-B37D3A2312A6}" type="presParOf" srcId="{3FCE0A35-E7EF-4469-8727-A9C1FB65B987}" destId="{E62E04B5-3A46-4D51-AB30-F85060FF18D4}" srcOrd="4" destOrd="0" presId="urn:microsoft.com/office/officeart/2005/8/layout/cycle2"/>
    <dgm:cxn modelId="{582D59A2-B6BB-4C0A-BCC0-0FC46AF87AD7}" type="presParOf" srcId="{3FCE0A35-E7EF-4469-8727-A9C1FB65B987}" destId="{2F8F1679-903B-4A27-B847-56E2CD227DC9}" srcOrd="5" destOrd="0" presId="urn:microsoft.com/office/officeart/2005/8/layout/cycle2"/>
    <dgm:cxn modelId="{2A093930-95CD-4366-80A0-6AC9A8D24988}" type="presParOf" srcId="{2F8F1679-903B-4A27-B847-56E2CD227DC9}" destId="{624F6B22-5FCD-4686-9F8E-42C9F2247D51}" srcOrd="0" destOrd="0" presId="urn:microsoft.com/office/officeart/2005/8/layout/cycle2"/>
    <dgm:cxn modelId="{06B56D70-9ACA-49A5-933C-A8975AF28564}" type="presParOf" srcId="{3FCE0A35-E7EF-4469-8727-A9C1FB65B987}" destId="{34847541-711A-4291-B182-9DA0CD25FD2C}" srcOrd="6" destOrd="0" presId="urn:microsoft.com/office/officeart/2005/8/layout/cycle2"/>
    <dgm:cxn modelId="{0A42221D-5563-4A0B-A012-E0ED740682E6}" type="presParOf" srcId="{3FCE0A35-E7EF-4469-8727-A9C1FB65B987}" destId="{D4611F47-BBCF-4BA1-AC1C-B9DAC8B9B9C8}" srcOrd="7" destOrd="0" presId="urn:microsoft.com/office/officeart/2005/8/layout/cycle2"/>
    <dgm:cxn modelId="{D187EE7A-0801-4441-9E66-064546DE8759}" type="presParOf" srcId="{D4611F47-BBCF-4BA1-AC1C-B9DAC8B9B9C8}" destId="{F400681F-610D-486D-980E-7694EC8869B0}" srcOrd="0" destOrd="0" presId="urn:microsoft.com/office/officeart/2005/8/layout/cycle2"/>
    <dgm:cxn modelId="{8F9CC99B-6E46-4EC1-9525-8E6EF6BED448}" type="presParOf" srcId="{3FCE0A35-E7EF-4469-8727-A9C1FB65B987}" destId="{63A15B7E-8EBE-4462-9BA8-A3E8157D05A8}" srcOrd="8" destOrd="0" presId="urn:microsoft.com/office/officeart/2005/8/layout/cycle2"/>
    <dgm:cxn modelId="{F60DCA51-C846-4BE0-8854-6E1CD69306E7}" type="presParOf" srcId="{3FCE0A35-E7EF-4469-8727-A9C1FB65B987}" destId="{68F359CF-92A5-4896-A016-1ABD2BD5EFA4}" srcOrd="9" destOrd="0" presId="urn:microsoft.com/office/officeart/2005/8/layout/cycle2"/>
    <dgm:cxn modelId="{13B78060-3C9C-4AF2-9020-249BC8E6CB50}" type="presParOf" srcId="{68F359CF-92A5-4896-A016-1ABD2BD5EFA4}" destId="{CE904570-511C-4609-84FB-6BC5B89A4F71}" srcOrd="0" destOrd="0" presId="urn:microsoft.com/office/officeart/2005/8/layout/cycle2"/>
    <dgm:cxn modelId="{6DEE3B34-ADCD-48FA-B694-FF2757A30EC4}" type="presParOf" srcId="{3FCE0A35-E7EF-4469-8727-A9C1FB65B987}" destId="{1724A3B1-AC0D-49DB-9196-6ED5A7084EEF}" srcOrd="10" destOrd="0" presId="urn:microsoft.com/office/officeart/2005/8/layout/cycle2"/>
    <dgm:cxn modelId="{CED22860-8F21-499E-9D99-E04E51C6EB24}" type="presParOf" srcId="{3FCE0A35-E7EF-4469-8727-A9C1FB65B987}" destId="{30CA6237-C43D-45D0-B1BA-36DE48340425}" srcOrd="11" destOrd="0" presId="urn:microsoft.com/office/officeart/2005/8/layout/cycle2"/>
    <dgm:cxn modelId="{6B2F33CC-D119-4901-A1A5-70EBFEF1156B}" type="presParOf" srcId="{30CA6237-C43D-45D0-B1BA-36DE48340425}" destId="{EDAC2B6E-15AF-4246-8E34-FE09842F871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5DCDCC-C1F8-43E5-8435-A8361F2C24EC}" type="doc">
      <dgm:prSet loTypeId="urn:microsoft.com/office/officeart/2005/8/layout/cycle2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571D7C1D-18FA-4677-89AC-DD605012E09B}">
      <dgm:prSet phldrT="[文本]"/>
      <dgm:spPr>
        <a:solidFill>
          <a:srgbClr val="A3CFFF">
            <a:alpha val="49020"/>
          </a:srgbClr>
        </a:solidFill>
      </dgm:spPr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998D401E-A114-4199-A86F-31D2EA0C4A2C}" type="parTrans" cxnId="{C596BDED-A635-437E-8120-C75F35CD72DD}">
      <dgm:prSet/>
      <dgm:spPr/>
      <dgm:t>
        <a:bodyPr/>
        <a:lstStyle/>
        <a:p>
          <a:endParaRPr lang="zh-CN" altLang="en-US"/>
        </a:p>
      </dgm:t>
    </dgm:pt>
    <dgm:pt modelId="{DA384424-83F4-4956-A27F-ED181EEC64BE}" type="sibTrans" cxnId="{C596BDED-A635-437E-8120-C75F35CD72DD}">
      <dgm:prSet/>
      <dgm:spPr/>
      <dgm:t>
        <a:bodyPr/>
        <a:lstStyle/>
        <a:p>
          <a:endParaRPr lang="zh-CN" altLang="en-US"/>
        </a:p>
      </dgm:t>
    </dgm:pt>
    <dgm:pt modelId="{C8F3D00D-E399-4933-ABD8-985F3AE6A933}">
      <dgm:prSet phldrT="[文本]"/>
      <dgm:spPr>
        <a:solidFill>
          <a:srgbClr val="A3CFFF">
            <a:alpha val="49020"/>
          </a:srgbClr>
        </a:solidFill>
      </dgm:spPr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FFB6F5DE-9811-4F84-A63C-A21E9E4DBB69}" type="parTrans" cxnId="{5FC51B68-FF34-43A1-872B-2DD2E5A7CF6B}">
      <dgm:prSet/>
      <dgm:spPr/>
      <dgm:t>
        <a:bodyPr/>
        <a:lstStyle/>
        <a:p>
          <a:endParaRPr lang="zh-CN" altLang="en-US"/>
        </a:p>
      </dgm:t>
    </dgm:pt>
    <dgm:pt modelId="{3AF7B8BE-7604-4E52-8DFA-9A83ABEA58BC}" type="sibTrans" cxnId="{5FC51B68-FF34-43A1-872B-2DD2E5A7CF6B}">
      <dgm:prSet/>
      <dgm:spPr/>
      <dgm:t>
        <a:bodyPr/>
        <a:lstStyle/>
        <a:p>
          <a:endParaRPr lang="zh-CN" altLang="en-US"/>
        </a:p>
      </dgm:t>
    </dgm:pt>
    <dgm:pt modelId="{09BF1363-A455-4CE8-BB14-4082C7A034A5}">
      <dgm:prSet phldrT="[文本]"/>
      <dgm:spPr>
        <a:noFill/>
      </dgm:spPr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06EFC2F5-51D1-4965-8A54-EFEC43671D2B}" type="parTrans" cxnId="{0D551760-08DC-4229-8639-E110D55A9633}">
      <dgm:prSet/>
      <dgm:spPr/>
      <dgm:t>
        <a:bodyPr/>
        <a:lstStyle/>
        <a:p>
          <a:endParaRPr lang="zh-CN" altLang="en-US"/>
        </a:p>
      </dgm:t>
    </dgm:pt>
    <dgm:pt modelId="{96EED207-E555-4129-9FF9-47A5171174D3}" type="sibTrans" cxnId="{0D551760-08DC-4229-8639-E110D55A9633}">
      <dgm:prSet/>
      <dgm:spPr/>
      <dgm:t>
        <a:bodyPr/>
        <a:lstStyle/>
        <a:p>
          <a:endParaRPr lang="zh-CN" altLang="en-US"/>
        </a:p>
      </dgm:t>
    </dgm:pt>
    <dgm:pt modelId="{402EA333-65D8-4F49-9B97-6048EF2AF90C}">
      <dgm:prSet phldrT="[文本]"/>
      <dgm:spPr>
        <a:solidFill>
          <a:srgbClr val="A3CFFF">
            <a:alpha val="49020"/>
          </a:srgbClr>
        </a:solidFill>
      </dgm:spPr>
      <dgm:t>
        <a:bodyPr/>
        <a:lstStyle/>
        <a:p>
          <a:r>
            <a:rPr lang="en-US" altLang="zh-CN" dirty="0"/>
            <a:t>4</a:t>
          </a:r>
          <a:endParaRPr lang="zh-CN" altLang="en-US" dirty="0"/>
        </a:p>
      </dgm:t>
    </dgm:pt>
    <dgm:pt modelId="{A9A99A55-D9CF-430B-8351-609A4465EEB5}" type="parTrans" cxnId="{0A76419D-0A02-4683-981E-085F3559E883}">
      <dgm:prSet/>
      <dgm:spPr/>
      <dgm:t>
        <a:bodyPr/>
        <a:lstStyle/>
        <a:p>
          <a:endParaRPr lang="zh-CN" altLang="en-US"/>
        </a:p>
      </dgm:t>
    </dgm:pt>
    <dgm:pt modelId="{DE9CCB3B-984A-4058-9DBE-8554A5655167}" type="sibTrans" cxnId="{0A76419D-0A02-4683-981E-085F3559E883}">
      <dgm:prSet/>
      <dgm:spPr/>
      <dgm:t>
        <a:bodyPr/>
        <a:lstStyle/>
        <a:p>
          <a:endParaRPr lang="zh-CN" altLang="en-US"/>
        </a:p>
      </dgm:t>
    </dgm:pt>
    <dgm:pt modelId="{84A1C280-1AAB-4BAA-A7BE-67759B96BA38}">
      <dgm:prSet phldrT="[文本]"/>
      <dgm:spPr>
        <a:solidFill>
          <a:srgbClr val="A3CFFF">
            <a:alpha val="49020"/>
          </a:srgbClr>
        </a:solidFill>
      </dgm:spPr>
      <dgm:t>
        <a:bodyPr/>
        <a:lstStyle/>
        <a:p>
          <a:r>
            <a:rPr lang="en-US" altLang="zh-CN" dirty="0"/>
            <a:t>5</a:t>
          </a:r>
          <a:endParaRPr lang="zh-CN" altLang="en-US" dirty="0"/>
        </a:p>
      </dgm:t>
    </dgm:pt>
    <dgm:pt modelId="{4B0AD800-33BB-4CDE-A95B-1897BB74A60F}" type="parTrans" cxnId="{3A225847-9A0A-49CB-8AE9-91F3B8ACE5C4}">
      <dgm:prSet/>
      <dgm:spPr/>
      <dgm:t>
        <a:bodyPr/>
        <a:lstStyle/>
        <a:p>
          <a:endParaRPr lang="zh-CN" altLang="en-US"/>
        </a:p>
      </dgm:t>
    </dgm:pt>
    <dgm:pt modelId="{97809533-29B3-47EB-8AC2-C40695843622}" type="sibTrans" cxnId="{3A225847-9A0A-49CB-8AE9-91F3B8ACE5C4}">
      <dgm:prSet/>
      <dgm:spPr/>
      <dgm:t>
        <a:bodyPr/>
        <a:lstStyle/>
        <a:p>
          <a:endParaRPr lang="zh-CN" altLang="en-US"/>
        </a:p>
      </dgm:t>
    </dgm:pt>
    <dgm:pt modelId="{D67BB8A9-64EB-4FD0-AB28-3920D63F49C0}">
      <dgm:prSet phldrT="[文本]"/>
      <dgm:spPr>
        <a:solidFill>
          <a:srgbClr val="A3CFFF">
            <a:alpha val="49020"/>
          </a:srgbClr>
        </a:solidFill>
      </dgm:spPr>
      <dgm:t>
        <a:bodyPr/>
        <a:lstStyle/>
        <a:p>
          <a:r>
            <a:rPr lang="en-US" altLang="zh-CN" dirty="0"/>
            <a:t>6</a:t>
          </a:r>
          <a:endParaRPr lang="zh-CN" altLang="en-US" dirty="0"/>
        </a:p>
      </dgm:t>
    </dgm:pt>
    <dgm:pt modelId="{9DCA2730-CB1E-46FE-8674-4FDA690B15AA}" type="parTrans" cxnId="{2D679883-BB69-4212-BED6-F39D8F74C78E}">
      <dgm:prSet/>
      <dgm:spPr/>
      <dgm:t>
        <a:bodyPr/>
        <a:lstStyle/>
        <a:p>
          <a:endParaRPr lang="zh-CN" altLang="en-US"/>
        </a:p>
      </dgm:t>
    </dgm:pt>
    <dgm:pt modelId="{EA01A0DE-2362-4326-BB44-97425AF103F0}" type="sibTrans" cxnId="{2D679883-BB69-4212-BED6-F39D8F74C78E}">
      <dgm:prSet/>
      <dgm:spPr/>
      <dgm:t>
        <a:bodyPr/>
        <a:lstStyle/>
        <a:p>
          <a:endParaRPr lang="zh-CN" altLang="en-US"/>
        </a:p>
      </dgm:t>
    </dgm:pt>
    <dgm:pt modelId="{3FCE0A35-E7EF-4469-8727-A9C1FB65B987}" type="pres">
      <dgm:prSet presAssocID="{1D5DCDCC-C1F8-43E5-8435-A8361F2C24EC}" presName="cycle" presStyleCnt="0">
        <dgm:presLayoutVars>
          <dgm:dir/>
          <dgm:resizeHandles val="exact"/>
        </dgm:presLayoutVars>
      </dgm:prSet>
      <dgm:spPr/>
    </dgm:pt>
    <dgm:pt modelId="{9A3B457E-6928-4BFA-8E41-D1EB214A0FC5}" type="pres">
      <dgm:prSet presAssocID="{571D7C1D-18FA-4677-89AC-DD605012E09B}" presName="node" presStyleLbl="node1" presStyleIdx="0" presStyleCnt="6">
        <dgm:presLayoutVars>
          <dgm:bulletEnabled val="1"/>
        </dgm:presLayoutVars>
      </dgm:prSet>
      <dgm:spPr/>
    </dgm:pt>
    <dgm:pt modelId="{B48CD7FE-5426-4422-B021-E096879F189F}" type="pres">
      <dgm:prSet presAssocID="{DA384424-83F4-4956-A27F-ED181EEC64BE}" presName="sibTrans" presStyleLbl="sibTrans2D1" presStyleIdx="0" presStyleCnt="6"/>
      <dgm:spPr/>
    </dgm:pt>
    <dgm:pt modelId="{7D68A853-AE69-432F-BF44-E66D22157205}" type="pres">
      <dgm:prSet presAssocID="{DA384424-83F4-4956-A27F-ED181EEC64BE}" presName="connectorText" presStyleLbl="sibTrans2D1" presStyleIdx="0" presStyleCnt="6"/>
      <dgm:spPr/>
    </dgm:pt>
    <dgm:pt modelId="{F9EAE53E-5C3F-413F-8912-6A6F40EFEB82}" type="pres">
      <dgm:prSet presAssocID="{C8F3D00D-E399-4933-ABD8-985F3AE6A933}" presName="node" presStyleLbl="node1" presStyleIdx="1" presStyleCnt="6">
        <dgm:presLayoutVars>
          <dgm:bulletEnabled val="1"/>
        </dgm:presLayoutVars>
      </dgm:prSet>
      <dgm:spPr/>
    </dgm:pt>
    <dgm:pt modelId="{FD1AEEF1-AB2B-4460-A3D8-93BC3C2F73F0}" type="pres">
      <dgm:prSet presAssocID="{3AF7B8BE-7604-4E52-8DFA-9A83ABEA58BC}" presName="sibTrans" presStyleLbl="sibTrans2D1" presStyleIdx="1" presStyleCnt="6"/>
      <dgm:spPr/>
    </dgm:pt>
    <dgm:pt modelId="{04DB1DA0-21FB-4A42-AC54-08E51E8A19B8}" type="pres">
      <dgm:prSet presAssocID="{3AF7B8BE-7604-4E52-8DFA-9A83ABEA58BC}" presName="connectorText" presStyleLbl="sibTrans2D1" presStyleIdx="1" presStyleCnt="6"/>
      <dgm:spPr/>
    </dgm:pt>
    <dgm:pt modelId="{E62E04B5-3A46-4D51-AB30-F85060FF18D4}" type="pres">
      <dgm:prSet presAssocID="{09BF1363-A455-4CE8-BB14-4082C7A034A5}" presName="node" presStyleLbl="node1" presStyleIdx="2" presStyleCnt="6">
        <dgm:presLayoutVars>
          <dgm:bulletEnabled val="1"/>
        </dgm:presLayoutVars>
      </dgm:prSet>
      <dgm:spPr/>
    </dgm:pt>
    <dgm:pt modelId="{2F8F1679-903B-4A27-B847-56E2CD227DC9}" type="pres">
      <dgm:prSet presAssocID="{96EED207-E555-4129-9FF9-47A5171174D3}" presName="sibTrans" presStyleLbl="sibTrans2D1" presStyleIdx="2" presStyleCnt="6"/>
      <dgm:spPr/>
    </dgm:pt>
    <dgm:pt modelId="{624F6B22-5FCD-4686-9F8E-42C9F2247D51}" type="pres">
      <dgm:prSet presAssocID="{96EED207-E555-4129-9FF9-47A5171174D3}" presName="connectorText" presStyleLbl="sibTrans2D1" presStyleIdx="2" presStyleCnt="6"/>
      <dgm:spPr/>
    </dgm:pt>
    <dgm:pt modelId="{34847541-711A-4291-B182-9DA0CD25FD2C}" type="pres">
      <dgm:prSet presAssocID="{402EA333-65D8-4F49-9B97-6048EF2AF90C}" presName="node" presStyleLbl="node1" presStyleIdx="3" presStyleCnt="6">
        <dgm:presLayoutVars>
          <dgm:bulletEnabled val="1"/>
        </dgm:presLayoutVars>
      </dgm:prSet>
      <dgm:spPr/>
    </dgm:pt>
    <dgm:pt modelId="{D4611F47-BBCF-4BA1-AC1C-B9DAC8B9B9C8}" type="pres">
      <dgm:prSet presAssocID="{DE9CCB3B-984A-4058-9DBE-8554A5655167}" presName="sibTrans" presStyleLbl="sibTrans2D1" presStyleIdx="3" presStyleCnt="6"/>
      <dgm:spPr/>
    </dgm:pt>
    <dgm:pt modelId="{F400681F-610D-486D-980E-7694EC8869B0}" type="pres">
      <dgm:prSet presAssocID="{DE9CCB3B-984A-4058-9DBE-8554A5655167}" presName="connectorText" presStyleLbl="sibTrans2D1" presStyleIdx="3" presStyleCnt="6"/>
      <dgm:spPr/>
    </dgm:pt>
    <dgm:pt modelId="{63A15B7E-8EBE-4462-9BA8-A3E8157D05A8}" type="pres">
      <dgm:prSet presAssocID="{84A1C280-1AAB-4BAA-A7BE-67759B96BA38}" presName="node" presStyleLbl="node1" presStyleIdx="4" presStyleCnt="6">
        <dgm:presLayoutVars>
          <dgm:bulletEnabled val="1"/>
        </dgm:presLayoutVars>
      </dgm:prSet>
      <dgm:spPr/>
    </dgm:pt>
    <dgm:pt modelId="{68F359CF-92A5-4896-A016-1ABD2BD5EFA4}" type="pres">
      <dgm:prSet presAssocID="{97809533-29B3-47EB-8AC2-C40695843622}" presName="sibTrans" presStyleLbl="sibTrans2D1" presStyleIdx="4" presStyleCnt="6"/>
      <dgm:spPr/>
    </dgm:pt>
    <dgm:pt modelId="{CE904570-511C-4609-84FB-6BC5B89A4F71}" type="pres">
      <dgm:prSet presAssocID="{97809533-29B3-47EB-8AC2-C40695843622}" presName="connectorText" presStyleLbl="sibTrans2D1" presStyleIdx="4" presStyleCnt="6"/>
      <dgm:spPr/>
    </dgm:pt>
    <dgm:pt modelId="{1724A3B1-AC0D-49DB-9196-6ED5A7084EEF}" type="pres">
      <dgm:prSet presAssocID="{D67BB8A9-64EB-4FD0-AB28-3920D63F49C0}" presName="node" presStyleLbl="node1" presStyleIdx="5" presStyleCnt="6">
        <dgm:presLayoutVars>
          <dgm:bulletEnabled val="1"/>
        </dgm:presLayoutVars>
      </dgm:prSet>
      <dgm:spPr/>
    </dgm:pt>
    <dgm:pt modelId="{30CA6237-C43D-45D0-B1BA-36DE48340425}" type="pres">
      <dgm:prSet presAssocID="{EA01A0DE-2362-4326-BB44-97425AF103F0}" presName="sibTrans" presStyleLbl="sibTrans2D1" presStyleIdx="5" presStyleCnt="6"/>
      <dgm:spPr/>
    </dgm:pt>
    <dgm:pt modelId="{EDAC2B6E-15AF-4246-8E34-FE09842F871F}" type="pres">
      <dgm:prSet presAssocID="{EA01A0DE-2362-4326-BB44-97425AF103F0}" presName="connectorText" presStyleLbl="sibTrans2D1" presStyleIdx="5" presStyleCnt="6"/>
      <dgm:spPr/>
    </dgm:pt>
  </dgm:ptLst>
  <dgm:cxnLst>
    <dgm:cxn modelId="{BBF2B505-3EB5-47D4-A352-0ADE8D6C226E}" type="presOf" srcId="{DA384424-83F4-4956-A27F-ED181EEC64BE}" destId="{7D68A853-AE69-432F-BF44-E66D22157205}" srcOrd="1" destOrd="0" presId="urn:microsoft.com/office/officeart/2005/8/layout/cycle2"/>
    <dgm:cxn modelId="{16671914-1202-4B85-BA6F-CF73E321BB38}" type="presOf" srcId="{97809533-29B3-47EB-8AC2-C40695843622}" destId="{CE904570-511C-4609-84FB-6BC5B89A4F71}" srcOrd="1" destOrd="0" presId="urn:microsoft.com/office/officeart/2005/8/layout/cycle2"/>
    <dgm:cxn modelId="{668DEE16-6953-4140-933E-BAA054671A70}" type="presOf" srcId="{97809533-29B3-47EB-8AC2-C40695843622}" destId="{68F359CF-92A5-4896-A016-1ABD2BD5EFA4}" srcOrd="0" destOrd="0" presId="urn:microsoft.com/office/officeart/2005/8/layout/cycle2"/>
    <dgm:cxn modelId="{E77EAC19-3A41-4155-851F-5C4503F448E7}" type="presOf" srcId="{96EED207-E555-4129-9FF9-47A5171174D3}" destId="{624F6B22-5FCD-4686-9F8E-42C9F2247D51}" srcOrd="1" destOrd="0" presId="urn:microsoft.com/office/officeart/2005/8/layout/cycle2"/>
    <dgm:cxn modelId="{9A199420-E35C-481C-B2EB-D62AF01132D1}" type="presOf" srcId="{EA01A0DE-2362-4326-BB44-97425AF103F0}" destId="{30CA6237-C43D-45D0-B1BA-36DE48340425}" srcOrd="0" destOrd="0" presId="urn:microsoft.com/office/officeart/2005/8/layout/cycle2"/>
    <dgm:cxn modelId="{0D551760-08DC-4229-8639-E110D55A9633}" srcId="{1D5DCDCC-C1F8-43E5-8435-A8361F2C24EC}" destId="{09BF1363-A455-4CE8-BB14-4082C7A034A5}" srcOrd="2" destOrd="0" parTransId="{06EFC2F5-51D1-4965-8A54-EFEC43671D2B}" sibTransId="{96EED207-E555-4129-9FF9-47A5171174D3}"/>
    <dgm:cxn modelId="{3A225847-9A0A-49CB-8AE9-91F3B8ACE5C4}" srcId="{1D5DCDCC-C1F8-43E5-8435-A8361F2C24EC}" destId="{84A1C280-1AAB-4BAA-A7BE-67759B96BA38}" srcOrd="4" destOrd="0" parTransId="{4B0AD800-33BB-4CDE-A95B-1897BB74A60F}" sibTransId="{97809533-29B3-47EB-8AC2-C40695843622}"/>
    <dgm:cxn modelId="{8E17F447-ED59-4341-8D2C-52C4DFBFB480}" type="presOf" srcId="{C8F3D00D-E399-4933-ABD8-985F3AE6A933}" destId="{F9EAE53E-5C3F-413F-8912-6A6F40EFEB82}" srcOrd="0" destOrd="0" presId="urn:microsoft.com/office/officeart/2005/8/layout/cycle2"/>
    <dgm:cxn modelId="{5FC51B68-FF34-43A1-872B-2DD2E5A7CF6B}" srcId="{1D5DCDCC-C1F8-43E5-8435-A8361F2C24EC}" destId="{C8F3D00D-E399-4933-ABD8-985F3AE6A933}" srcOrd="1" destOrd="0" parTransId="{FFB6F5DE-9811-4F84-A63C-A21E9E4DBB69}" sibTransId="{3AF7B8BE-7604-4E52-8DFA-9A83ABEA58BC}"/>
    <dgm:cxn modelId="{2D679883-BB69-4212-BED6-F39D8F74C78E}" srcId="{1D5DCDCC-C1F8-43E5-8435-A8361F2C24EC}" destId="{D67BB8A9-64EB-4FD0-AB28-3920D63F49C0}" srcOrd="5" destOrd="0" parTransId="{9DCA2730-CB1E-46FE-8674-4FDA690B15AA}" sibTransId="{EA01A0DE-2362-4326-BB44-97425AF103F0}"/>
    <dgm:cxn modelId="{0A76419D-0A02-4683-981E-085F3559E883}" srcId="{1D5DCDCC-C1F8-43E5-8435-A8361F2C24EC}" destId="{402EA333-65D8-4F49-9B97-6048EF2AF90C}" srcOrd="3" destOrd="0" parTransId="{A9A99A55-D9CF-430B-8351-609A4465EEB5}" sibTransId="{DE9CCB3B-984A-4058-9DBE-8554A5655167}"/>
    <dgm:cxn modelId="{98247AB5-59B6-4718-AE12-3F5A92B88C84}" type="presOf" srcId="{DE9CCB3B-984A-4058-9DBE-8554A5655167}" destId="{D4611F47-BBCF-4BA1-AC1C-B9DAC8B9B9C8}" srcOrd="0" destOrd="0" presId="urn:microsoft.com/office/officeart/2005/8/layout/cycle2"/>
    <dgm:cxn modelId="{45E001B6-01CC-4345-BB5C-29BD82299F1A}" type="presOf" srcId="{1D5DCDCC-C1F8-43E5-8435-A8361F2C24EC}" destId="{3FCE0A35-E7EF-4469-8727-A9C1FB65B987}" srcOrd="0" destOrd="0" presId="urn:microsoft.com/office/officeart/2005/8/layout/cycle2"/>
    <dgm:cxn modelId="{7873D7B7-B8EB-4A65-B43F-1EEDA8A89CAA}" type="presOf" srcId="{EA01A0DE-2362-4326-BB44-97425AF103F0}" destId="{EDAC2B6E-15AF-4246-8E34-FE09842F871F}" srcOrd="1" destOrd="0" presId="urn:microsoft.com/office/officeart/2005/8/layout/cycle2"/>
    <dgm:cxn modelId="{4A1256B9-57C5-4856-AE11-1674339CCE28}" type="presOf" srcId="{DE9CCB3B-984A-4058-9DBE-8554A5655167}" destId="{F400681F-610D-486D-980E-7694EC8869B0}" srcOrd="1" destOrd="0" presId="urn:microsoft.com/office/officeart/2005/8/layout/cycle2"/>
    <dgm:cxn modelId="{C84AE2C2-C41C-4544-B3A2-A49282CD3431}" type="presOf" srcId="{402EA333-65D8-4F49-9B97-6048EF2AF90C}" destId="{34847541-711A-4291-B182-9DA0CD25FD2C}" srcOrd="0" destOrd="0" presId="urn:microsoft.com/office/officeart/2005/8/layout/cycle2"/>
    <dgm:cxn modelId="{B1E93AC3-3BBC-407E-8BA8-D10ED6BEB2DA}" type="presOf" srcId="{3AF7B8BE-7604-4E52-8DFA-9A83ABEA58BC}" destId="{FD1AEEF1-AB2B-4460-A3D8-93BC3C2F73F0}" srcOrd="0" destOrd="0" presId="urn:microsoft.com/office/officeart/2005/8/layout/cycle2"/>
    <dgm:cxn modelId="{37E1C5CC-CD67-4CCF-B7BB-C802B8B5E50C}" type="presOf" srcId="{09BF1363-A455-4CE8-BB14-4082C7A034A5}" destId="{E62E04B5-3A46-4D51-AB30-F85060FF18D4}" srcOrd="0" destOrd="0" presId="urn:microsoft.com/office/officeart/2005/8/layout/cycle2"/>
    <dgm:cxn modelId="{C596BDED-A635-437E-8120-C75F35CD72DD}" srcId="{1D5DCDCC-C1F8-43E5-8435-A8361F2C24EC}" destId="{571D7C1D-18FA-4677-89AC-DD605012E09B}" srcOrd="0" destOrd="0" parTransId="{998D401E-A114-4199-A86F-31D2EA0C4A2C}" sibTransId="{DA384424-83F4-4956-A27F-ED181EEC64BE}"/>
    <dgm:cxn modelId="{0AC2A8F1-FCCB-4132-844E-88164AAB5146}" type="presOf" srcId="{96EED207-E555-4129-9FF9-47A5171174D3}" destId="{2F8F1679-903B-4A27-B847-56E2CD227DC9}" srcOrd="0" destOrd="0" presId="urn:microsoft.com/office/officeart/2005/8/layout/cycle2"/>
    <dgm:cxn modelId="{C0BAD7F1-1CEF-4DA6-9771-C5F902D0C15E}" type="presOf" srcId="{84A1C280-1AAB-4BAA-A7BE-67759B96BA38}" destId="{63A15B7E-8EBE-4462-9BA8-A3E8157D05A8}" srcOrd="0" destOrd="0" presId="urn:microsoft.com/office/officeart/2005/8/layout/cycle2"/>
    <dgm:cxn modelId="{4C2ED1F4-6747-48DE-AA65-255404A3757E}" type="presOf" srcId="{3AF7B8BE-7604-4E52-8DFA-9A83ABEA58BC}" destId="{04DB1DA0-21FB-4A42-AC54-08E51E8A19B8}" srcOrd="1" destOrd="0" presId="urn:microsoft.com/office/officeart/2005/8/layout/cycle2"/>
    <dgm:cxn modelId="{FA7C1BF7-E22A-47B7-AADC-0532CA5C994A}" type="presOf" srcId="{D67BB8A9-64EB-4FD0-AB28-3920D63F49C0}" destId="{1724A3B1-AC0D-49DB-9196-6ED5A7084EEF}" srcOrd="0" destOrd="0" presId="urn:microsoft.com/office/officeart/2005/8/layout/cycle2"/>
    <dgm:cxn modelId="{9ACC77F9-F705-41C5-9F04-198D4357BC8A}" type="presOf" srcId="{DA384424-83F4-4956-A27F-ED181EEC64BE}" destId="{B48CD7FE-5426-4422-B021-E096879F189F}" srcOrd="0" destOrd="0" presId="urn:microsoft.com/office/officeart/2005/8/layout/cycle2"/>
    <dgm:cxn modelId="{7A5D81FD-1B3C-40C1-B2D4-FA9E26C1778F}" type="presOf" srcId="{571D7C1D-18FA-4677-89AC-DD605012E09B}" destId="{9A3B457E-6928-4BFA-8E41-D1EB214A0FC5}" srcOrd="0" destOrd="0" presId="urn:microsoft.com/office/officeart/2005/8/layout/cycle2"/>
    <dgm:cxn modelId="{F0380CE0-FA99-4CA6-94E3-693E883BC013}" type="presParOf" srcId="{3FCE0A35-E7EF-4469-8727-A9C1FB65B987}" destId="{9A3B457E-6928-4BFA-8E41-D1EB214A0FC5}" srcOrd="0" destOrd="0" presId="urn:microsoft.com/office/officeart/2005/8/layout/cycle2"/>
    <dgm:cxn modelId="{FB8C5E98-A0AF-443D-A5DF-297945850035}" type="presParOf" srcId="{3FCE0A35-E7EF-4469-8727-A9C1FB65B987}" destId="{B48CD7FE-5426-4422-B021-E096879F189F}" srcOrd="1" destOrd="0" presId="urn:microsoft.com/office/officeart/2005/8/layout/cycle2"/>
    <dgm:cxn modelId="{F2222BCB-405F-4253-8B4F-7ABBF177C9F8}" type="presParOf" srcId="{B48CD7FE-5426-4422-B021-E096879F189F}" destId="{7D68A853-AE69-432F-BF44-E66D22157205}" srcOrd="0" destOrd="0" presId="urn:microsoft.com/office/officeart/2005/8/layout/cycle2"/>
    <dgm:cxn modelId="{D83E70B5-DF7A-4CFC-83C3-6C719AD6B3BB}" type="presParOf" srcId="{3FCE0A35-E7EF-4469-8727-A9C1FB65B987}" destId="{F9EAE53E-5C3F-413F-8912-6A6F40EFEB82}" srcOrd="2" destOrd="0" presId="urn:microsoft.com/office/officeart/2005/8/layout/cycle2"/>
    <dgm:cxn modelId="{50D040A6-BE1E-4637-A00E-62CC24117EDD}" type="presParOf" srcId="{3FCE0A35-E7EF-4469-8727-A9C1FB65B987}" destId="{FD1AEEF1-AB2B-4460-A3D8-93BC3C2F73F0}" srcOrd="3" destOrd="0" presId="urn:microsoft.com/office/officeart/2005/8/layout/cycle2"/>
    <dgm:cxn modelId="{46C59015-FFDE-4E93-B80F-0A5F12CD3409}" type="presParOf" srcId="{FD1AEEF1-AB2B-4460-A3D8-93BC3C2F73F0}" destId="{04DB1DA0-21FB-4A42-AC54-08E51E8A19B8}" srcOrd="0" destOrd="0" presId="urn:microsoft.com/office/officeart/2005/8/layout/cycle2"/>
    <dgm:cxn modelId="{430462C2-B5DC-4849-86BA-B37D3A2312A6}" type="presParOf" srcId="{3FCE0A35-E7EF-4469-8727-A9C1FB65B987}" destId="{E62E04B5-3A46-4D51-AB30-F85060FF18D4}" srcOrd="4" destOrd="0" presId="urn:microsoft.com/office/officeart/2005/8/layout/cycle2"/>
    <dgm:cxn modelId="{582D59A2-B6BB-4C0A-BCC0-0FC46AF87AD7}" type="presParOf" srcId="{3FCE0A35-E7EF-4469-8727-A9C1FB65B987}" destId="{2F8F1679-903B-4A27-B847-56E2CD227DC9}" srcOrd="5" destOrd="0" presId="urn:microsoft.com/office/officeart/2005/8/layout/cycle2"/>
    <dgm:cxn modelId="{2A093930-95CD-4366-80A0-6AC9A8D24988}" type="presParOf" srcId="{2F8F1679-903B-4A27-B847-56E2CD227DC9}" destId="{624F6B22-5FCD-4686-9F8E-42C9F2247D51}" srcOrd="0" destOrd="0" presId="urn:microsoft.com/office/officeart/2005/8/layout/cycle2"/>
    <dgm:cxn modelId="{06B56D70-9ACA-49A5-933C-A8975AF28564}" type="presParOf" srcId="{3FCE0A35-E7EF-4469-8727-A9C1FB65B987}" destId="{34847541-711A-4291-B182-9DA0CD25FD2C}" srcOrd="6" destOrd="0" presId="urn:microsoft.com/office/officeart/2005/8/layout/cycle2"/>
    <dgm:cxn modelId="{0A42221D-5563-4A0B-A012-E0ED740682E6}" type="presParOf" srcId="{3FCE0A35-E7EF-4469-8727-A9C1FB65B987}" destId="{D4611F47-BBCF-4BA1-AC1C-B9DAC8B9B9C8}" srcOrd="7" destOrd="0" presId="urn:microsoft.com/office/officeart/2005/8/layout/cycle2"/>
    <dgm:cxn modelId="{D187EE7A-0801-4441-9E66-064546DE8759}" type="presParOf" srcId="{D4611F47-BBCF-4BA1-AC1C-B9DAC8B9B9C8}" destId="{F400681F-610D-486D-980E-7694EC8869B0}" srcOrd="0" destOrd="0" presId="urn:microsoft.com/office/officeart/2005/8/layout/cycle2"/>
    <dgm:cxn modelId="{8F9CC99B-6E46-4EC1-9525-8E6EF6BED448}" type="presParOf" srcId="{3FCE0A35-E7EF-4469-8727-A9C1FB65B987}" destId="{63A15B7E-8EBE-4462-9BA8-A3E8157D05A8}" srcOrd="8" destOrd="0" presId="urn:microsoft.com/office/officeart/2005/8/layout/cycle2"/>
    <dgm:cxn modelId="{F60DCA51-C846-4BE0-8854-6E1CD69306E7}" type="presParOf" srcId="{3FCE0A35-E7EF-4469-8727-A9C1FB65B987}" destId="{68F359CF-92A5-4896-A016-1ABD2BD5EFA4}" srcOrd="9" destOrd="0" presId="urn:microsoft.com/office/officeart/2005/8/layout/cycle2"/>
    <dgm:cxn modelId="{13B78060-3C9C-4AF2-9020-249BC8E6CB50}" type="presParOf" srcId="{68F359CF-92A5-4896-A016-1ABD2BD5EFA4}" destId="{CE904570-511C-4609-84FB-6BC5B89A4F71}" srcOrd="0" destOrd="0" presId="urn:microsoft.com/office/officeart/2005/8/layout/cycle2"/>
    <dgm:cxn modelId="{6DEE3B34-ADCD-48FA-B694-FF2757A30EC4}" type="presParOf" srcId="{3FCE0A35-E7EF-4469-8727-A9C1FB65B987}" destId="{1724A3B1-AC0D-49DB-9196-6ED5A7084EEF}" srcOrd="10" destOrd="0" presId="urn:microsoft.com/office/officeart/2005/8/layout/cycle2"/>
    <dgm:cxn modelId="{CED22860-8F21-499E-9D99-E04E51C6EB24}" type="presParOf" srcId="{3FCE0A35-E7EF-4469-8727-A9C1FB65B987}" destId="{30CA6237-C43D-45D0-B1BA-36DE48340425}" srcOrd="11" destOrd="0" presId="urn:microsoft.com/office/officeart/2005/8/layout/cycle2"/>
    <dgm:cxn modelId="{6B2F33CC-D119-4901-A1A5-70EBFEF1156B}" type="presParOf" srcId="{30CA6237-C43D-45D0-B1BA-36DE48340425}" destId="{EDAC2B6E-15AF-4246-8E34-FE09842F871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B457E-6928-4BFA-8E41-D1EB214A0FC5}">
      <dsp:nvSpPr>
        <dsp:cNvPr id="0" name=""/>
        <dsp:cNvSpPr/>
      </dsp:nvSpPr>
      <dsp:spPr>
        <a:xfrm>
          <a:off x="793639" y="692"/>
          <a:ext cx="471458" cy="471458"/>
        </a:xfrm>
        <a:prstGeom prst="ellipse">
          <a:avLst/>
        </a:prstGeom>
        <a:solidFill>
          <a:srgbClr val="F14124">
            <a:alpha val="29020"/>
          </a:srgb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1</a:t>
          </a:r>
          <a:endParaRPr lang="zh-CN" altLang="en-US" sz="1700" kern="1200" dirty="0"/>
        </a:p>
      </dsp:txBody>
      <dsp:txXfrm>
        <a:off x="862682" y="69735"/>
        <a:ext cx="333372" cy="333372"/>
      </dsp:txXfrm>
    </dsp:sp>
    <dsp:sp modelId="{B48CD7FE-5426-4422-B021-E096879F189F}">
      <dsp:nvSpPr>
        <dsp:cNvPr id="0" name=""/>
        <dsp:cNvSpPr/>
      </dsp:nvSpPr>
      <dsp:spPr>
        <a:xfrm rot="1800000">
          <a:off x="1270233" y="332164"/>
          <a:ext cx="125532" cy="1591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272756" y="354572"/>
        <a:ext cx="87872" cy="95471"/>
      </dsp:txXfrm>
    </dsp:sp>
    <dsp:sp modelId="{F9EAE53E-5C3F-413F-8912-6A6F40EFEB82}">
      <dsp:nvSpPr>
        <dsp:cNvPr id="0" name=""/>
        <dsp:cNvSpPr/>
      </dsp:nvSpPr>
      <dsp:spPr>
        <a:xfrm>
          <a:off x="1407055" y="354848"/>
          <a:ext cx="471458" cy="471458"/>
        </a:xfrm>
        <a:prstGeom prst="ellipse">
          <a:avLst/>
        </a:pr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2</a:t>
          </a:r>
          <a:endParaRPr lang="zh-CN" altLang="en-US" sz="1700" kern="1200" dirty="0"/>
        </a:p>
      </dsp:txBody>
      <dsp:txXfrm>
        <a:off x="1476098" y="423891"/>
        <a:ext cx="333372" cy="333372"/>
      </dsp:txXfrm>
    </dsp:sp>
    <dsp:sp modelId="{FD1AEEF1-AB2B-4460-A3D8-93BC3C2F73F0}">
      <dsp:nvSpPr>
        <dsp:cNvPr id="0" name=""/>
        <dsp:cNvSpPr/>
      </dsp:nvSpPr>
      <dsp:spPr>
        <a:xfrm rot="5400000">
          <a:off x="1580018" y="861622"/>
          <a:ext cx="125532" cy="1591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98848" y="874615"/>
        <a:ext cx="87872" cy="95471"/>
      </dsp:txXfrm>
    </dsp:sp>
    <dsp:sp modelId="{E62E04B5-3A46-4D51-AB30-F85060FF18D4}">
      <dsp:nvSpPr>
        <dsp:cNvPr id="0" name=""/>
        <dsp:cNvSpPr/>
      </dsp:nvSpPr>
      <dsp:spPr>
        <a:xfrm>
          <a:off x="1407055" y="1063159"/>
          <a:ext cx="471458" cy="471458"/>
        </a:xfrm>
        <a:prstGeom prst="ellipse">
          <a:avLst/>
        </a:pr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3</a:t>
          </a:r>
          <a:endParaRPr lang="zh-CN" altLang="en-US" sz="1700" kern="1200" dirty="0"/>
        </a:p>
      </dsp:txBody>
      <dsp:txXfrm>
        <a:off x="1476098" y="1132202"/>
        <a:ext cx="333372" cy="333372"/>
      </dsp:txXfrm>
    </dsp:sp>
    <dsp:sp modelId="{2F8F1679-903B-4A27-B847-56E2CD227DC9}">
      <dsp:nvSpPr>
        <dsp:cNvPr id="0" name=""/>
        <dsp:cNvSpPr/>
      </dsp:nvSpPr>
      <dsp:spPr>
        <a:xfrm rot="9000000">
          <a:off x="1276387" y="1394632"/>
          <a:ext cx="125532" cy="1591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1311524" y="1417040"/>
        <a:ext cx="87872" cy="95471"/>
      </dsp:txXfrm>
    </dsp:sp>
    <dsp:sp modelId="{34847541-711A-4291-B182-9DA0CD25FD2C}">
      <dsp:nvSpPr>
        <dsp:cNvPr id="0" name=""/>
        <dsp:cNvSpPr/>
      </dsp:nvSpPr>
      <dsp:spPr>
        <a:xfrm>
          <a:off x="793639" y="1417315"/>
          <a:ext cx="471458" cy="471458"/>
        </a:xfrm>
        <a:prstGeom prst="ellipse">
          <a:avLst/>
        </a:pr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4</a:t>
          </a:r>
          <a:endParaRPr lang="zh-CN" altLang="en-US" sz="1700" kern="1200" dirty="0"/>
        </a:p>
      </dsp:txBody>
      <dsp:txXfrm>
        <a:off x="862682" y="1486358"/>
        <a:ext cx="333372" cy="333372"/>
      </dsp:txXfrm>
    </dsp:sp>
    <dsp:sp modelId="{D4611F47-BBCF-4BA1-AC1C-B9DAC8B9B9C8}">
      <dsp:nvSpPr>
        <dsp:cNvPr id="0" name=""/>
        <dsp:cNvSpPr/>
      </dsp:nvSpPr>
      <dsp:spPr>
        <a:xfrm rot="12600000">
          <a:off x="662971" y="1398185"/>
          <a:ext cx="125532" cy="1591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698108" y="1439423"/>
        <a:ext cx="87872" cy="95471"/>
      </dsp:txXfrm>
    </dsp:sp>
    <dsp:sp modelId="{63A15B7E-8EBE-4462-9BA8-A3E8157D05A8}">
      <dsp:nvSpPr>
        <dsp:cNvPr id="0" name=""/>
        <dsp:cNvSpPr/>
      </dsp:nvSpPr>
      <dsp:spPr>
        <a:xfrm>
          <a:off x="180223" y="1063159"/>
          <a:ext cx="471458" cy="471458"/>
        </a:xfrm>
        <a:prstGeom prst="ellipse">
          <a:avLst/>
        </a:pr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5</a:t>
          </a:r>
          <a:endParaRPr lang="zh-CN" altLang="en-US" sz="1700" kern="1200" dirty="0"/>
        </a:p>
      </dsp:txBody>
      <dsp:txXfrm>
        <a:off x="249266" y="1132202"/>
        <a:ext cx="333372" cy="333372"/>
      </dsp:txXfrm>
    </dsp:sp>
    <dsp:sp modelId="{68F359CF-92A5-4896-A016-1ABD2BD5EFA4}">
      <dsp:nvSpPr>
        <dsp:cNvPr id="0" name=""/>
        <dsp:cNvSpPr/>
      </dsp:nvSpPr>
      <dsp:spPr>
        <a:xfrm rot="16200000">
          <a:off x="353186" y="868727"/>
          <a:ext cx="125532" cy="1591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2016" y="919380"/>
        <a:ext cx="87872" cy="95471"/>
      </dsp:txXfrm>
    </dsp:sp>
    <dsp:sp modelId="{1724A3B1-AC0D-49DB-9196-6ED5A7084EEF}">
      <dsp:nvSpPr>
        <dsp:cNvPr id="0" name=""/>
        <dsp:cNvSpPr/>
      </dsp:nvSpPr>
      <dsp:spPr>
        <a:xfrm>
          <a:off x="180223" y="354848"/>
          <a:ext cx="471458" cy="471458"/>
        </a:xfrm>
        <a:prstGeom prst="ellipse">
          <a:avLst/>
        </a:pr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6</a:t>
          </a:r>
          <a:endParaRPr lang="zh-CN" altLang="en-US" sz="1700" kern="1200" dirty="0"/>
        </a:p>
      </dsp:txBody>
      <dsp:txXfrm>
        <a:off x="249266" y="423891"/>
        <a:ext cx="333372" cy="333372"/>
      </dsp:txXfrm>
    </dsp:sp>
    <dsp:sp modelId="{30CA6237-C43D-45D0-B1BA-36DE48340425}">
      <dsp:nvSpPr>
        <dsp:cNvPr id="0" name=""/>
        <dsp:cNvSpPr/>
      </dsp:nvSpPr>
      <dsp:spPr>
        <a:xfrm rot="19800000">
          <a:off x="656817" y="335717"/>
          <a:ext cx="125532" cy="1591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340" y="376955"/>
        <a:ext cx="87872" cy="954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B457E-6928-4BFA-8E41-D1EB214A0FC5}">
      <dsp:nvSpPr>
        <dsp:cNvPr id="0" name=""/>
        <dsp:cNvSpPr/>
      </dsp:nvSpPr>
      <dsp:spPr>
        <a:xfrm>
          <a:off x="793639" y="692"/>
          <a:ext cx="471458" cy="471458"/>
        </a:xfrm>
        <a:prstGeom prst="ellipse">
          <a:avLst/>
        </a:prstGeom>
        <a:solidFill>
          <a:srgbClr val="919ACA">
            <a:alpha val="30196"/>
          </a:srgb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1</a:t>
          </a:r>
          <a:endParaRPr lang="zh-CN" altLang="en-US" sz="1700" kern="1200" dirty="0"/>
        </a:p>
      </dsp:txBody>
      <dsp:txXfrm>
        <a:off x="862682" y="69735"/>
        <a:ext cx="333372" cy="333372"/>
      </dsp:txXfrm>
    </dsp:sp>
    <dsp:sp modelId="{B48CD7FE-5426-4422-B021-E096879F189F}">
      <dsp:nvSpPr>
        <dsp:cNvPr id="0" name=""/>
        <dsp:cNvSpPr/>
      </dsp:nvSpPr>
      <dsp:spPr>
        <a:xfrm rot="1800000">
          <a:off x="1270233" y="332164"/>
          <a:ext cx="125532" cy="1591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272756" y="354572"/>
        <a:ext cx="87872" cy="95471"/>
      </dsp:txXfrm>
    </dsp:sp>
    <dsp:sp modelId="{F9EAE53E-5C3F-413F-8912-6A6F40EFEB82}">
      <dsp:nvSpPr>
        <dsp:cNvPr id="0" name=""/>
        <dsp:cNvSpPr/>
      </dsp:nvSpPr>
      <dsp:spPr>
        <a:xfrm>
          <a:off x="1407055" y="354848"/>
          <a:ext cx="471458" cy="471458"/>
        </a:xfrm>
        <a:prstGeom prst="ellipse">
          <a:avLst/>
        </a:pr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2</a:t>
          </a:r>
          <a:endParaRPr lang="zh-CN" altLang="en-US" sz="1700" kern="1200" dirty="0"/>
        </a:p>
      </dsp:txBody>
      <dsp:txXfrm>
        <a:off x="1476098" y="423891"/>
        <a:ext cx="333372" cy="333372"/>
      </dsp:txXfrm>
    </dsp:sp>
    <dsp:sp modelId="{FD1AEEF1-AB2B-4460-A3D8-93BC3C2F73F0}">
      <dsp:nvSpPr>
        <dsp:cNvPr id="0" name=""/>
        <dsp:cNvSpPr/>
      </dsp:nvSpPr>
      <dsp:spPr>
        <a:xfrm rot="5400000">
          <a:off x="1580018" y="861622"/>
          <a:ext cx="125532" cy="1591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98848" y="874615"/>
        <a:ext cx="87872" cy="95471"/>
      </dsp:txXfrm>
    </dsp:sp>
    <dsp:sp modelId="{E62E04B5-3A46-4D51-AB30-F85060FF18D4}">
      <dsp:nvSpPr>
        <dsp:cNvPr id="0" name=""/>
        <dsp:cNvSpPr/>
      </dsp:nvSpPr>
      <dsp:spPr>
        <a:xfrm>
          <a:off x="1407055" y="1063159"/>
          <a:ext cx="471458" cy="471458"/>
        </a:xfrm>
        <a:prstGeom prst="ellipse">
          <a:avLst/>
        </a:pr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3</a:t>
          </a:r>
          <a:endParaRPr lang="zh-CN" altLang="en-US" sz="1700" kern="1200" dirty="0"/>
        </a:p>
      </dsp:txBody>
      <dsp:txXfrm>
        <a:off x="1476098" y="1132202"/>
        <a:ext cx="333372" cy="333372"/>
      </dsp:txXfrm>
    </dsp:sp>
    <dsp:sp modelId="{2F8F1679-903B-4A27-B847-56E2CD227DC9}">
      <dsp:nvSpPr>
        <dsp:cNvPr id="0" name=""/>
        <dsp:cNvSpPr/>
      </dsp:nvSpPr>
      <dsp:spPr>
        <a:xfrm rot="9000000">
          <a:off x="1276387" y="1394632"/>
          <a:ext cx="125532" cy="1591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1311524" y="1417040"/>
        <a:ext cx="87872" cy="95471"/>
      </dsp:txXfrm>
    </dsp:sp>
    <dsp:sp modelId="{34847541-711A-4291-B182-9DA0CD25FD2C}">
      <dsp:nvSpPr>
        <dsp:cNvPr id="0" name=""/>
        <dsp:cNvSpPr/>
      </dsp:nvSpPr>
      <dsp:spPr>
        <a:xfrm>
          <a:off x="793639" y="1417315"/>
          <a:ext cx="471458" cy="471458"/>
        </a:xfrm>
        <a:prstGeom prst="ellipse">
          <a:avLst/>
        </a:prstGeom>
        <a:solidFill>
          <a:srgbClr val="919ACA">
            <a:alpha val="30196"/>
          </a:srgb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4</a:t>
          </a:r>
          <a:endParaRPr lang="zh-CN" altLang="en-US" sz="1700" kern="1200" dirty="0"/>
        </a:p>
      </dsp:txBody>
      <dsp:txXfrm>
        <a:off x="862682" y="1486358"/>
        <a:ext cx="333372" cy="333372"/>
      </dsp:txXfrm>
    </dsp:sp>
    <dsp:sp modelId="{D4611F47-BBCF-4BA1-AC1C-B9DAC8B9B9C8}">
      <dsp:nvSpPr>
        <dsp:cNvPr id="0" name=""/>
        <dsp:cNvSpPr/>
      </dsp:nvSpPr>
      <dsp:spPr>
        <a:xfrm rot="12600000">
          <a:off x="662971" y="1398185"/>
          <a:ext cx="125532" cy="1591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698108" y="1439423"/>
        <a:ext cx="87872" cy="95471"/>
      </dsp:txXfrm>
    </dsp:sp>
    <dsp:sp modelId="{63A15B7E-8EBE-4462-9BA8-A3E8157D05A8}">
      <dsp:nvSpPr>
        <dsp:cNvPr id="0" name=""/>
        <dsp:cNvSpPr/>
      </dsp:nvSpPr>
      <dsp:spPr>
        <a:xfrm>
          <a:off x="180223" y="1063159"/>
          <a:ext cx="471458" cy="471458"/>
        </a:xfrm>
        <a:prstGeom prst="ellipse">
          <a:avLst/>
        </a:prstGeom>
        <a:solidFill>
          <a:srgbClr val="919ACA">
            <a:alpha val="30196"/>
          </a:srgb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5</a:t>
          </a:r>
          <a:endParaRPr lang="zh-CN" altLang="en-US" sz="1700" kern="1200" dirty="0"/>
        </a:p>
      </dsp:txBody>
      <dsp:txXfrm>
        <a:off x="249266" y="1132202"/>
        <a:ext cx="333372" cy="333372"/>
      </dsp:txXfrm>
    </dsp:sp>
    <dsp:sp modelId="{68F359CF-92A5-4896-A016-1ABD2BD5EFA4}">
      <dsp:nvSpPr>
        <dsp:cNvPr id="0" name=""/>
        <dsp:cNvSpPr/>
      </dsp:nvSpPr>
      <dsp:spPr>
        <a:xfrm rot="16200000">
          <a:off x="353186" y="868727"/>
          <a:ext cx="125532" cy="1591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2016" y="919380"/>
        <a:ext cx="87872" cy="95471"/>
      </dsp:txXfrm>
    </dsp:sp>
    <dsp:sp modelId="{1724A3B1-AC0D-49DB-9196-6ED5A7084EEF}">
      <dsp:nvSpPr>
        <dsp:cNvPr id="0" name=""/>
        <dsp:cNvSpPr/>
      </dsp:nvSpPr>
      <dsp:spPr>
        <a:xfrm>
          <a:off x="180223" y="354848"/>
          <a:ext cx="471458" cy="471458"/>
        </a:xfrm>
        <a:prstGeom prst="ellipse">
          <a:avLst/>
        </a:prstGeom>
        <a:solidFill>
          <a:srgbClr val="919ACA">
            <a:alpha val="30196"/>
          </a:srgb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6</a:t>
          </a:r>
          <a:endParaRPr lang="zh-CN" altLang="en-US" sz="1700" kern="1200" dirty="0"/>
        </a:p>
      </dsp:txBody>
      <dsp:txXfrm>
        <a:off x="249266" y="423891"/>
        <a:ext cx="333372" cy="333372"/>
      </dsp:txXfrm>
    </dsp:sp>
    <dsp:sp modelId="{30CA6237-C43D-45D0-B1BA-36DE48340425}">
      <dsp:nvSpPr>
        <dsp:cNvPr id="0" name=""/>
        <dsp:cNvSpPr/>
      </dsp:nvSpPr>
      <dsp:spPr>
        <a:xfrm rot="19800000">
          <a:off x="656817" y="335717"/>
          <a:ext cx="125532" cy="1591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340" y="376955"/>
        <a:ext cx="87872" cy="954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B457E-6928-4BFA-8E41-D1EB214A0FC5}">
      <dsp:nvSpPr>
        <dsp:cNvPr id="0" name=""/>
        <dsp:cNvSpPr/>
      </dsp:nvSpPr>
      <dsp:spPr>
        <a:xfrm>
          <a:off x="793639" y="692"/>
          <a:ext cx="471458" cy="471458"/>
        </a:xfrm>
        <a:prstGeom prst="ellipse">
          <a:avLst/>
        </a:prstGeom>
        <a:solidFill>
          <a:srgbClr val="A3CFFF">
            <a:alpha val="49020"/>
          </a:srgb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1</a:t>
          </a:r>
          <a:endParaRPr lang="zh-CN" altLang="en-US" sz="1700" kern="1200" dirty="0"/>
        </a:p>
      </dsp:txBody>
      <dsp:txXfrm>
        <a:off x="862682" y="69735"/>
        <a:ext cx="333372" cy="333372"/>
      </dsp:txXfrm>
    </dsp:sp>
    <dsp:sp modelId="{B48CD7FE-5426-4422-B021-E096879F189F}">
      <dsp:nvSpPr>
        <dsp:cNvPr id="0" name=""/>
        <dsp:cNvSpPr/>
      </dsp:nvSpPr>
      <dsp:spPr>
        <a:xfrm rot="1800000">
          <a:off x="1270233" y="332164"/>
          <a:ext cx="125532" cy="1591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272756" y="354572"/>
        <a:ext cx="87872" cy="95471"/>
      </dsp:txXfrm>
    </dsp:sp>
    <dsp:sp modelId="{F9EAE53E-5C3F-413F-8912-6A6F40EFEB82}">
      <dsp:nvSpPr>
        <dsp:cNvPr id="0" name=""/>
        <dsp:cNvSpPr/>
      </dsp:nvSpPr>
      <dsp:spPr>
        <a:xfrm>
          <a:off x="1407055" y="354848"/>
          <a:ext cx="471458" cy="471458"/>
        </a:xfrm>
        <a:prstGeom prst="ellipse">
          <a:avLst/>
        </a:prstGeom>
        <a:solidFill>
          <a:srgbClr val="A3CFFF">
            <a:alpha val="49020"/>
          </a:srgb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2</a:t>
          </a:r>
          <a:endParaRPr lang="zh-CN" altLang="en-US" sz="1700" kern="1200" dirty="0"/>
        </a:p>
      </dsp:txBody>
      <dsp:txXfrm>
        <a:off x="1476098" y="423891"/>
        <a:ext cx="333372" cy="333372"/>
      </dsp:txXfrm>
    </dsp:sp>
    <dsp:sp modelId="{FD1AEEF1-AB2B-4460-A3D8-93BC3C2F73F0}">
      <dsp:nvSpPr>
        <dsp:cNvPr id="0" name=""/>
        <dsp:cNvSpPr/>
      </dsp:nvSpPr>
      <dsp:spPr>
        <a:xfrm rot="5400000">
          <a:off x="1580018" y="861622"/>
          <a:ext cx="125532" cy="1591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98848" y="874615"/>
        <a:ext cx="87872" cy="95471"/>
      </dsp:txXfrm>
    </dsp:sp>
    <dsp:sp modelId="{E62E04B5-3A46-4D51-AB30-F85060FF18D4}">
      <dsp:nvSpPr>
        <dsp:cNvPr id="0" name=""/>
        <dsp:cNvSpPr/>
      </dsp:nvSpPr>
      <dsp:spPr>
        <a:xfrm>
          <a:off x="1407055" y="1063159"/>
          <a:ext cx="471458" cy="471458"/>
        </a:xfrm>
        <a:prstGeom prst="ellipse">
          <a:avLst/>
        </a:pr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3</a:t>
          </a:r>
          <a:endParaRPr lang="zh-CN" altLang="en-US" sz="1700" kern="1200" dirty="0"/>
        </a:p>
      </dsp:txBody>
      <dsp:txXfrm>
        <a:off x="1476098" y="1132202"/>
        <a:ext cx="333372" cy="333372"/>
      </dsp:txXfrm>
    </dsp:sp>
    <dsp:sp modelId="{2F8F1679-903B-4A27-B847-56E2CD227DC9}">
      <dsp:nvSpPr>
        <dsp:cNvPr id="0" name=""/>
        <dsp:cNvSpPr/>
      </dsp:nvSpPr>
      <dsp:spPr>
        <a:xfrm rot="9000000">
          <a:off x="1276387" y="1394632"/>
          <a:ext cx="125532" cy="1591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1311524" y="1417040"/>
        <a:ext cx="87872" cy="95471"/>
      </dsp:txXfrm>
    </dsp:sp>
    <dsp:sp modelId="{34847541-711A-4291-B182-9DA0CD25FD2C}">
      <dsp:nvSpPr>
        <dsp:cNvPr id="0" name=""/>
        <dsp:cNvSpPr/>
      </dsp:nvSpPr>
      <dsp:spPr>
        <a:xfrm>
          <a:off x="793639" y="1417315"/>
          <a:ext cx="471458" cy="471458"/>
        </a:xfrm>
        <a:prstGeom prst="ellipse">
          <a:avLst/>
        </a:prstGeom>
        <a:solidFill>
          <a:srgbClr val="A3CFFF">
            <a:alpha val="49020"/>
          </a:srgb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4</a:t>
          </a:r>
          <a:endParaRPr lang="zh-CN" altLang="en-US" sz="1700" kern="1200" dirty="0"/>
        </a:p>
      </dsp:txBody>
      <dsp:txXfrm>
        <a:off x="862682" y="1486358"/>
        <a:ext cx="333372" cy="333372"/>
      </dsp:txXfrm>
    </dsp:sp>
    <dsp:sp modelId="{D4611F47-BBCF-4BA1-AC1C-B9DAC8B9B9C8}">
      <dsp:nvSpPr>
        <dsp:cNvPr id="0" name=""/>
        <dsp:cNvSpPr/>
      </dsp:nvSpPr>
      <dsp:spPr>
        <a:xfrm rot="12600000">
          <a:off x="662971" y="1398185"/>
          <a:ext cx="125532" cy="1591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698108" y="1439423"/>
        <a:ext cx="87872" cy="95471"/>
      </dsp:txXfrm>
    </dsp:sp>
    <dsp:sp modelId="{63A15B7E-8EBE-4462-9BA8-A3E8157D05A8}">
      <dsp:nvSpPr>
        <dsp:cNvPr id="0" name=""/>
        <dsp:cNvSpPr/>
      </dsp:nvSpPr>
      <dsp:spPr>
        <a:xfrm>
          <a:off x="180223" y="1063159"/>
          <a:ext cx="471458" cy="471458"/>
        </a:xfrm>
        <a:prstGeom prst="ellipse">
          <a:avLst/>
        </a:prstGeom>
        <a:solidFill>
          <a:srgbClr val="A3CFFF">
            <a:alpha val="49020"/>
          </a:srgb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5</a:t>
          </a:r>
          <a:endParaRPr lang="zh-CN" altLang="en-US" sz="1700" kern="1200" dirty="0"/>
        </a:p>
      </dsp:txBody>
      <dsp:txXfrm>
        <a:off x="249266" y="1132202"/>
        <a:ext cx="333372" cy="333372"/>
      </dsp:txXfrm>
    </dsp:sp>
    <dsp:sp modelId="{68F359CF-92A5-4896-A016-1ABD2BD5EFA4}">
      <dsp:nvSpPr>
        <dsp:cNvPr id="0" name=""/>
        <dsp:cNvSpPr/>
      </dsp:nvSpPr>
      <dsp:spPr>
        <a:xfrm rot="16200000">
          <a:off x="353186" y="868727"/>
          <a:ext cx="125532" cy="1591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2016" y="919380"/>
        <a:ext cx="87872" cy="95471"/>
      </dsp:txXfrm>
    </dsp:sp>
    <dsp:sp modelId="{1724A3B1-AC0D-49DB-9196-6ED5A7084EEF}">
      <dsp:nvSpPr>
        <dsp:cNvPr id="0" name=""/>
        <dsp:cNvSpPr/>
      </dsp:nvSpPr>
      <dsp:spPr>
        <a:xfrm>
          <a:off x="180223" y="354848"/>
          <a:ext cx="471458" cy="471458"/>
        </a:xfrm>
        <a:prstGeom prst="ellipse">
          <a:avLst/>
        </a:prstGeom>
        <a:solidFill>
          <a:srgbClr val="A3CFFF">
            <a:alpha val="49020"/>
          </a:srgb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6</a:t>
          </a:r>
          <a:endParaRPr lang="zh-CN" altLang="en-US" sz="1700" kern="1200" dirty="0"/>
        </a:p>
      </dsp:txBody>
      <dsp:txXfrm>
        <a:off x="249266" y="423891"/>
        <a:ext cx="333372" cy="333372"/>
      </dsp:txXfrm>
    </dsp:sp>
    <dsp:sp modelId="{30CA6237-C43D-45D0-B1BA-36DE48340425}">
      <dsp:nvSpPr>
        <dsp:cNvPr id="0" name=""/>
        <dsp:cNvSpPr/>
      </dsp:nvSpPr>
      <dsp:spPr>
        <a:xfrm rot="19800000">
          <a:off x="656817" y="335717"/>
          <a:ext cx="125532" cy="1591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340" y="376955"/>
        <a:ext cx="87872" cy="95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1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1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33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ge_replacement_algorithm" TargetMode="External"/><Relationship Id="rId2" Type="http://schemas.openxmlformats.org/officeDocument/2006/relationships/hyperlink" Target="https://ocw.mit.edu/courses/electrical-engineering-andcomputer-science/6-854j-advanced-algorithms-fall-2005/lecturenotes/n23online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01948-4FAF-4A5D-BE63-7EF74687F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Paging and Caching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3C6D50-7CFD-4A9F-BA36-03F2FEF22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Tsinghua University/Taiyuan NO.5 High School, ljt12138</a:t>
            </a:r>
          </a:p>
        </p:txBody>
      </p:sp>
    </p:spTree>
    <p:extLst>
      <p:ext uri="{BB962C8B-B14F-4D97-AF65-F5344CB8AC3E}">
        <p14:creationId xmlns:p14="http://schemas.microsoft.com/office/powerpoint/2010/main" val="460893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08997-6043-48F3-8656-885CE0DC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0C94A-3A60-42BE-8474-02199EF1B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zh-CN" altLang="en-US" dirty="0"/>
              <a:t>虚拟内存的关键在于页机制：</a:t>
            </a:r>
            <a:endParaRPr lang="en-US" altLang="zh-CN" dirty="0"/>
          </a:p>
          <a:p>
            <a:pPr lvl="1"/>
            <a:r>
              <a:rPr lang="zh-CN" altLang="en-US" dirty="0"/>
              <a:t>将物理页面分割成</a:t>
            </a:r>
            <a:r>
              <a:rPr lang="en-US" altLang="zh-CN" dirty="0"/>
              <a:t>4K</a:t>
            </a:r>
            <a:r>
              <a:rPr lang="zh-CN" altLang="en-US" dirty="0"/>
              <a:t>大小的小段，称为</a:t>
            </a:r>
            <a:r>
              <a:rPr lang="zh-CN" altLang="en-US" b="1" dirty="0"/>
              <a:t>页帧</a:t>
            </a:r>
            <a:r>
              <a:rPr lang="zh-CN" altLang="en-US" dirty="0"/>
              <a:t>（</a:t>
            </a:r>
            <a:r>
              <a:rPr lang="en-US" altLang="zh-CN" dirty="0"/>
              <a:t>Page Frame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将逻辑页面分割成</a:t>
            </a:r>
            <a:r>
              <a:rPr lang="en-US" altLang="zh-CN" dirty="0"/>
              <a:t>4K</a:t>
            </a:r>
            <a:r>
              <a:rPr lang="zh-CN" altLang="en-US" dirty="0"/>
              <a:t>大小的小段，称为</a:t>
            </a:r>
            <a:r>
              <a:rPr lang="zh-CN" altLang="en-US" b="1" dirty="0"/>
              <a:t>页面</a:t>
            </a:r>
            <a:r>
              <a:rPr lang="zh-CN" altLang="en-US" dirty="0"/>
              <a:t>（</a:t>
            </a:r>
            <a:r>
              <a:rPr lang="en-US" altLang="zh-CN" dirty="0"/>
              <a:t>Page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页面可以在内存中，也可以被换出到外存（</a:t>
            </a:r>
            <a:r>
              <a:rPr lang="en-US" altLang="zh-CN" dirty="0"/>
              <a:t>Disk/Flash</a:t>
            </a:r>
            <a:r>
              <a:rPr lang="zh-CN" altLang="en-US" dirty="0"/>
              <a:t>）中。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09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A05B7-D65F-44AB-A2BB-E238F430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68FEB-8323-4AD6-9E8C-1FC33F390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每个进程</a:t>
            </a:r>
            <a:r>
              <a:rPr lang="zh-CN" altLang="en-US" dirty="0"/>
              <a:t>拥有一个页表（</a:t>
            </a:r>
            <a:r>
              <a:rPr lang="en-US" altLang="zh-CN" dirty="0"/>
              <a:t>Page Table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应用程序访问线性地址（</a:t>
            </a:r>
            <a:r>
              <a:rPr lang="en-US" altLang="zh-CN" dirty="0"/>
              <a:t>Linear Address</a:t>
            </a:r>
            <a:r>
              <a:rPr lang="zh-CN" altLang="en-US" dirty="0"/>
              <a:t>），支持页机置的处理器，利用页表查询对应的物理地址（</a:t>
            </a:r>
            <a:r>
              <a:rPr lang="en-US" altLang="zh-CN" dirty="0"/>
              <a:t>Physical Address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22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CAFC5-C521-4B3B-AA6A-EFBF63CF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 Table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FF3CFB47-B3C9-406F-AC4B-F3F26358B7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8749525"/>
                  </p:ext>
                </p:extLst>
              </p:nvPr>
            </p:nvGraphicFramePr>
            <p:xfrm>
              <a:off x="2063437" y="2345330"/>
              <a:ext cx="1913467" cy="32935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13467">
                      <a:extLst>
                        <a:ext uri="{9D8B030D-6E8A-4147-A177-3AD203B41FA5}">
                          <a16:colId xmlns:a16="http://schemas.microsoft.com/office/drawing/2014/main" val="601637590"/>
                        </a:ext>
                      </a:extLst>
                    </a:gridCol>
                  </a:tblGrid>
                  <a:tr h="5489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98787362"/>
                      </a:ext>
                    </a:extLst>
                  </a:tr>
                  <a:tr h="548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Page 4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9660434"/>
                      </a:ext>
                    </a:extLst>
                  </a:tr>
                  <a:tr h="548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Page 3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51518325"/>
                      </a:ext>
                    </a:extLst>
                  </a:tr>
                  <a:tr h="548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Page 2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71973146"/>
                      </a:ext>
                    </a:extLst>
                  </a:tr>
                  <a:tr h="548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Page 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17737060"/>
                      </a:ext>
                    </a:extLst>
                  </a:tr>
                  <a:tr h="548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Page 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986617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FF3CFB47-B3C9-406F-AC4B-F3F26358B7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8749525"/>
                  </p:ext>
                </p:extLst>
              </p:nvPr>
            </p:nvGraphicFramePr>
            <p:xfrm>
              <a:off x="2063437" y="2345330"/>
              <a:ext cx="1913467" cy="32935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13467">
                      <a:extLst>
                        <a:ext uri="{9D8B030D-6E8A-4147-A177-3AD203B41FA5}">
                          <a16:colId xmlns:a16="http://schemas.microsoft.com/office/drawing/2014/main" val="601637590"/>
                        </a:ext>
                      </a:extLst>
                    </a:gridCol>
                  </a:tblGrid>
                  <a:tr h="54892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7" t="-1111" r="-635" b="-5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8787362"/>
                      </a:ext>
                    </a:extLst>
                  </a:tr>
                  <a:tr h="548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Page 4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9660434"/>
                      </a:ext>
                    </a:extLst>
                  </a:tr>
                  <a:tr h="548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Page 3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51518325"/>
                      </a:ext>
                    </a:extLst>
                  </a:tr>
                  <a:tr h="548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Page 2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71973146"/>
                      </a:ext>
                    </a:extLst>
                  </a:tr>
                  <a:tr h="548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Page 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17737060"/>
                      </a:ext>
                    </a:extLst>
                  </a:tr>
                  <a:tr h="548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Page 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986617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67B559C9-5217-4C79-A12F-F308F0FB67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5554854"/>
                  </p:ext>
                </p:extLst>
              </p:nvPr>
            </p:nvGraphicFramePr>
            <p:xfrm>
              <a:off x="4671171" y="3444308"/>
              <a:ext cx="1527002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27002">
                      <a:extLst>
                        <a:ext uri="{9D8B030D-6E8A-4147-A177-3AD203B41FA5}">
                          <a16:colId xmlns:a16="http://schemas.microsoft.com/office/drawing/2014/main" val="601637590"/>
                        </a:ext>
                      </a:extLst>
                    </a:gridCol>
                  </a:tblGrid>
                  <a:tr h="1239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98787362"/>
                      </a:ext>
                    </a:extLst>
                  </a:tr>
                  <a:tr h="12397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9660434"/>
                      </a:ext>
                    </a:extLst>
                  </a:tr>
                  <a:tr h="12397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IN DISK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51518325"/>
                      </a:ext>
                    </a:extLst>
                  </a:tr>
                  <a:tr h="123971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71973146"/>
                      </a:ext>
                    </a:extLst>
                  </a:tr>
                  <a:tr h="123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IN DISK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17737060"/>
                      </a:ext>
                    </a:extLst>
                  </a:tr>
                  <a:tr h="123971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986617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67B559C9-5217-4C79-A12F-F308F0FB67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5554854"/>
                  </p:ext>
                </p:extLst>
              </p:nvPr>
            </p:nvGraphicFramePr>
            <p:xfrm>
              <a:off x="4671171" y="3444308"/>
              <a:ext cx="1527002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27002">
                      <a:extLst>
                        <a:ext uri="{9D8B030D-6E8A-4147-A177-3AD203B41FA5}">
                          <a16:colId xmlns:a16="http://schemas.microsoft.com/office/drawing/2014/main" val="60163759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" t="-3333" r="-797" b="-5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87873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96604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IN DISK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515183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719731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IN DISK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177370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986617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83113232-DB05-4857-9406-2C400DF702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768691"/>
                  </p:ext>
                </p:extLst>
              </p:nvPr>
            </p:nvGraphicFramePr>
            <p:xfrm>
              <a:off x="6892440" y="2345330"/>
              <a:ext cx="1913467" cy="32935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13467">
                      <a:extLst>
                        <a:ext uri="{9D8B030D-6E8A-4147-A177-3AD203B41FA5}">
                          <a16:colId xmlns:a16="http://schemas.microsoft.com/office/drawing/2014/main" val="601637590"/>
                        </a:ext>
                      </a:extLst>
                    </a:gridCol>
                  </a:tblGrid>
                  <a:tr h="5489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98787362"/>
                      </a:ext>
                    </a:extLst>
                  </a:tr>
                  <a:tr h="548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Page Frame 4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9660434"/>
                      </a:ext>
                    </a:extLst>
                  </a:tr>
                  <a:tr h="548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Page Frame 3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51518325"/>
                      </a:ext>
                    </a:extLst>
                  </a:tr>
                  <a:tr h="548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Page Frame 2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71973146"/>
                      </a:ext>
                    </a:extLst>
                  </a:tr>
                  <a:tr h="548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Page Frame 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17737060"/>
                      </a:ext>
                    </a:extLst>
                  </a:tr>
                  <a:tr h="548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Page Frame 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986617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83113232-DB05-4857-9406-2C400DF702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768691"/>
                  </p:ext>
                </p:extLst>
              </p:nvPr>
            </p:nvGraphicFramePr>
            <p:xfrm>
              <a:off x="6892440" y="2345330"/>
              <a:ext cx="1913467" cy="32935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13467">
                      <a:extLst>
                        <a:ext uri="{9D8B030D-6E8A-4147-A177-3AD203B41FA5}">
                          <a16:colId xmlns:a16="http://schemas.microsoft.com/office/drawing/2014/main" val="601637590"/>
                        </a:ext>
                      </a:extLst>
                    </a:gridCol>
                  </a:tblGrid>
                  <a:tr h="54892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17" t="-1111" r="-635" b="-5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8787362"/>
                      </a:ext>
                    </a:extLst>
                  </a:tr>
                  <a:tr h="548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Page Frame 4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9660434"/>
                      </a:ext>
                    </a:extLst>
                  </a:tr>
                  <a:tr h="548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Page Frame 3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51518325"/>
                      </a:ext>
                    </a:extLst>
                  </a:tr>
                  <a:tr h="548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Page Frame 2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71973146"/>
                      </a:ext>
                    </a:extLst>
                  </a:tr>
                  <a:tr h="548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Page Frame 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17737060"/>
                      </a:ext>
                    </a:extLst>
                  </a:tr>
                  <a:tr h="548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Page Frame 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9866177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04D2C81-E5AC-4303-995C-DBCB5C8C1C08}"/>
              </a:ext>
            </a:extLst>
          </p:cNvPr>
          <p:cNvCxnSpPr>
            <a:cxnSpLocks/>
          </p:cNvCxnSpPr>
          <p:nvPr/>
        </p:nvCxnSpPr>
        <p:spPr>
          <a:xfrm>
            <a:off x="3976904" y="3203572"/>
            <a:ext cx="694267" cy="78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2F61FD5-39B6-4DDE-B60B-F316370A617D}"/>
              </a:ext>
            </a:extLst>
          </p:cNvPr>
          <p:cNvCxnSpPr>
            <a:cxnSpLocks/>
          </p:cNvCxnSpPr>
          <p:nvPr/>
        </p:nvCxnSpPr>
        <p:spPr>
          <a:xfrm>
            <a:off x="3976903" y="3677705"/>
            <a:ext cx="694268" cy="66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25238C9-C0E4-41CA-801C-3C7778390CC0}"/>
              </a:ext>
            </a:extLst>
          </p:cNvPr>
          <p:cNvCxnSpPr>
            <a:cxnSpLocks/>
          </p:cNvCxnSpPr>
          <p:nvPr/>
        </p:nvCxnSpPr>
        <p:spPr>
          <a:xfrm>
            <a:off x="3976904" y="4208623"/>
            <a:ext cx="694267" cy="541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8B7B875-EBDA-4571-B420-BD4F4DDF4C0D}"/>
              </a:ext>
            </a:extLst>
          </p:cNvPr>
          <p:cNvCxnSpPr>
            <a:cxnSpLocks/>
          </p:cNvCxnSpPr>
          <p:nvPr/>
        </p:nvCxnSpPr>
        <p:spPr>
          <a:xfrm>
            <a:off x="3966935" y="4749864"/>
            <a:ext cx="704236" cy="39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0825E02-0F1A-40B4-B8F0-0318315FE40F}"/>
              </a:ext>
            </a:extLst>
          </p:cNvPr>
          <p:cNvCxnSpPr>
            <a:cxnSpLocks/>
          </p:cNvCxnSpPr>
          <p:nvPr/>
        </p:nvCxnSpPr>
        <p:spPr>
          <a:xfrm>
            <a:off x="3976903" y="5360483"/>
            <a:ext cx="694268" cy="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2BF1680-5AE2-4083-B578-E5DBEB0799E5}"/>
              </a:ext>
            </a:extLst>
          </p:cNvPr>
          <p:cNvCxnSpPr>
            <a:cxnSpLocks/>
          </p:cNvCxnSpPr>
          <p:nvPr/>
        </p:nvCxnSpPr>
        <p:spPr>
          <a:xfrm>
            <a:off x="6198173" y="4010584"/>
            <a:ext cx="694267" cy="78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87A0D89-CB0A-4683-838D-C0B583DA01BB}"/>
              </a:ext>
            </a:extLst>
          </p:cNvPr>
          <p:cNvCxnSpPr>
            <a:cxnSpLocks/>
          </p:cNvCxnSpPr>
          <p:nvPr/>
        </p:nvCxnSpPr>
        <p:spPr>
          <a:xfrm flipV="1">
            <a:off x="6198172" y="3214119"/>
            <a:ext cx="694268" cy="153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2ED8736-97A7-48B0-8549-2BC39FBE0CF3}"/>
              </a:ext>
            </a:extLst>
          </p:cNvPr>
          <p:cNvCxnSpPr>
            <a:cxnSpLocks/>
          </p:cNvCxnSpPr>
          <p:nvPr/>
        </p:nvCxnSpPr>
        <p:spPr>
          <a:xfrm flipV="1">
            <a:off x="6198173" y="5374148"/>
            <a:ext cx="694267" cy="5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F317DC5-C00F-46D2-9B39-932776066764}"/>
              </a:ext>
            </a:extLst>
          </p:cNvPr>
          <p:cNvSpPr txBox="1"/>
          <p:nvPr/>
        </p:nvSpPr>
        <p:spPr>
          <a:xfrm>
            <a:off x="356174" y="2345330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Linear Address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6D8A9B-DECA-45BA-89A2-1E94E986C3C0}"/>
              </a:ext>
            </a:extLst>
          </p:cNvPr>
          <p:cNvSpPr txBox="1"/>
          <p:nvPr/>
        </p:nvSpPr>
        <p:spPr>
          <a:xfrm>
            <a:off x="8789513" y="2321068"/>
            <a:ext cx="191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Physical Address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EEE286-4675-444C-B471-7F9E6CE326DD}"/>
              </a:ext>
            </a:extLst>
          </p:cNvPr>
          <p:cNvSpPr txBox="1"/>
          <p:nvPr/>
        </p:nvSpPr>
        <p:spPr>
          <a:xfrm>
            <a:off x="4708038" y="3041794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Page Table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9F8A10C-435A-4DE1-94DD-CC64730A7335}"/>
              </a:ext>
            </a:extLst>
          </p:cNvPr>
          <p:cNvSpPr txBox="1"/>
          <p:nvPr/>
        </p:nvSpPr>
        <p:spPr>
          <a:xfrm>
            <a:off x="578770" y="5269536"/>
            <a:ext cx="128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0x0000000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A3AAC65-5660-4000-AB49-C36815C40587}"/>
              </a:ext>
            </a:extLst>
          </p:cNvPr>
          <p:cNvSpPr txBox="1"/>
          <p:nvPr/>
        </p:nvSpPr>
        <p:spPr>
          <a:xfrm>
            <a:off x="577325" y="4854665"/>
            <a:ext cx="128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0x0001000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105BA39-EA07-4150-AF2D-0B682C30D158}"/>
              </a:ext>
            </a:extLst>
          </p:cNvPr>
          <p:cNvSpPr txBox="1"/>
          <p:nvPr/>
        </p:nvSpPr>
        <p:spPr>
          <a:xfrm>
            <a:off x="8805907" y="5269536"/>
            <a:ext cx="128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0x0000000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9F6DB29-F8E8-4B08-B304-4364A70B6AB7}"/>
              </a:ext>
            </a:extLst>
          </p:cNvPr>
          <p:cNvSpPr txBox="1"/>
          <p:nvPr/>
        </p:nvSpPr>
        <p:spPr>
          <a:xfrm>
            <a:off x="8804462" y="4854665"/>
            <a:ext cx="128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0x0001000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093C223-4AF4-465A-A771-E90CCD587A8A}"/>
              </a:ext>
            </a:extLst>
          </p:cNvPr>
          <p:cNvSpPr txBox="1"/>
          <p:nvPr/>
        </p:nvSpPr>
        <p:spPr>
          <a:xfrm>
            <a:off x="558832" y="4437436"/>
            <a:ext cx="128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0x0002000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476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B54F4-BF00-4FC2-A8F8-F39431E5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 Fault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17DF9-4147-43EC-A5E4-F4955B7B6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zh-CN" altLang="en-US" dirty="0"/>
              <a:t>支持页机置的处理器遇到页面不在内存中的情况，会触发页错误（</a:t>
            </a:r>
            <a:r>
              <a:rPr lang="en-US" altLang="zh-CN" dirty="0"/>
              <a:t>Page Fault</a:t>
            </a:r>
            <a:r>
              <a:rPr lang="zh-CN" altLang="en-US" dirty="0"/>
              <a:t>）告知操作系统将换出到外存中的页换入到内存中来。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99D8DD3-2836-4E1B-8B77-72B74A29441D}"/>
              </a:ext>
            </a:extLst>
          </p:cNvPr>
          <p:cNvSpPr txBox="1"/>
          <p:nvPr/>
        </p:nvSpPr>
        <p:spPr>
          <a:xfrm>
            <a:off x="1371601" y="3733194"/>
            <a:ext cx="2387600" cy="646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CPU</a:t>
            </a:r>
          </a:p>
          <a:p>
            <a:pPr algn="ctr"/>
            <a:r>
              <a:rPr lang="zh-CN" altLang="en-US" dirty="0"/>
              <a:t>页面不在内存中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59520E8-EC53-4C8F-A5F4-9E216EC14D2F}"/>
              </a:ext>
            </a:extLst>
          </p:cNvPr>
          <p:cNvSpPr txBox="1"/>
          <p:nvPr/>
        </p:nvSpPr>
        <p:spPr>
          <a:xfrm>
            <a:off x="7021869" y="3733193"/>
            <a:ext cx="2663998" cy="646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操作系统（软件）</a:t>
            </a:r>
            <a:endParaRPr lang="en-US" altLang="zh-CN" dirty="0"/>
          </a:p>
          <a:p>
            <a:pPr algn="ctr"/>
            <a:r>
              <a:rPr lang="zh-CN" altLang="en-US" dirty="0"/>
              <a:t>将访问的页面换入内存</a:t>
            </a:r>
            <a:endParaRPr lang="en-US" altLang="zh-CN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139DC02-DC5C-4D4B-9D69-00189CB67732}"/>
              </a:ext>
            </a:extLst>
          </p:cNvPr>
          <p:cNvCxnSpPr/>
          <p:nvPr/>
        </p:nvCxnSpPr>
        <p:spPr>
          <a:xfrm>
            <a:off x="3759201" y="3826329"/>
            <a:ext cx="3262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7B3C68B-B021-43BD-9BD3-1BFBB4BB3976}"/>
              </a:ext>
            </a:extLst>
          </p:cNvPr>
          <p:cNvCxnSpPr>
            <a:cxnSpLocks/>
          </p:cNvCxnSpPr>
          <p:nvPr/>
        </p:nvCxnSpPr>
        <p:spPr>
          <a:xfrm flipH="1">
            <a:off x="3759201" y="4224263"/>
            <a:ext cx="3262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35D17FB-E0E4-4809-993F-1BEB262A4AA8}"/>
              </a:ext>
            </a:extLst>
          </p:cNvPr>
          <p:cNvSpPr txBox="1"/>
          <p:nvPr/>
        </p:nvSpPr>
        <p:spPr>
          <a:xfrm>
            <a:off x="4196735" y="3323771"/>
            <a:ext cx="2387600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触发</a:t>
            </a:r>
            <a:r>
              <a:rPr lang="en-US" altLang="zh-CN" dirty="0"/>
              <a:t>Page Fault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DFBAF16-8399-4953-B41F-61BFBFDB1CCE}"/>
              </a:ext>
            </a:extLst>
          </p:cNvPr>
          <p:cNvSpPr txBox="1"/>
          <p:nvPr/>
        </p:nvSpPr>
        <p:spPr>
          <a:xfrm>
            <a:off x="4196735" y="4360279"/>
            <a:ext cx="2387600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重新执行访存指令</a:t>
            </a:r>
          </a:p>
        </p:txBody>
      </p:sp>
    </p:spTree>
    <p:extLst>
      <p:ext uri="{BB962C8B-B14F-4D97-AF65-F5344CB8AC3E}">
        <p14:creationId xmlns:p14="http://schemas.microsoft.com/office/powerpoint/2010/main" val="33702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28E13-A490-4511-8DE7-7DB64398C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2-Level Virtual Storage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717E8-3756-476E-974A-97DFBAAA6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039811"/>
          </a:xfrm>
        </p:spPr>
        <p:txBody>
          <a:bodyPr/>
          <a:lstStyle/>
          <a:p>
            <a:r>
              <a:rPr lang="zh-CN" altLang="en-US" dirty="0"/>
              <a:t>在虚拟内存技术下，内存是硬盘的高速缓存，构成了两级虚拟储存结构。</a:t>
            </a:r>
            <a:endParaRPr lang="en-US" altLang="zh-CN" dirty="0"/>
          </a:p>
          <a:p>
            <a:r>
              <a:rPr lang="zh-CN" altLang="en-US" dirty="0"/>
              <a:t>虚拟内存技术使用</a:t>
            </a:r>
            <a:r>
              <a:rPr lang="zh-CN" altLang="en-US" b="1" dirty="0"/>
              <a:t>以页为粒度</a:t>
            </a:r>
            <a:r>
              <a:rPr lang="zh-CN" altLang="en-US" dirty="0"/>
              <a:t>的换入换出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8E0D46-340A-4AAE-9ADB-64352491C7DA}"/>
              </a:ext>
            </a:extLst>
          </p:cNvPr>
          <p:cNvSpPr txBox="1"/>
          <p:nvPr/>
        </p:nvSpPr>
        <p:spPr>
          <a:xfrm>
            <a:off x="2012334" y="3809999"/>
            <a:ext cx="2508866" cy="1477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Quick/Small Memory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8726B5-582A-4BDA-B9CD-B018E3F60C3C}"/>
              </a:ext>
            </a:extLst>
          </p:cNvPr>
          <p:cNvSpPr txBox="1"/>
          <p:nvPr/>
        </p:nvSpPr>
        <p:spPr>
          <a:xfrm>
            <a:off x="6299199" y="3805660"/>
            <a:ext cx="2432666" cy="1477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Slow/Large Memory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D647005-7A15-4742-9D65-17FD3C0D7E91}"/>
              </a:ext>
            </a:extLst>
          </p:cNvPr>
          <p:cNvSpPr/>
          <p:nvPr/>
        </p:nvSpPr>
        <p:spPr>
          <a:xfrm>
            <a:off x="4673600" y="4021666"/>
            <a:ext cx="1473200" cy="228600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FB237921-7985-4DB7-A0F6-19A6DF995E6D}"/>
              </a:ext>
            </a:extLst>
          </p:cNvPr>
          <p:cNvSpPr/>
          <p:nvPr/>
        </p:nvSpPr>
        <p:spPr>
          <a:xfrm rot="10800000">
            <a:off x="4673600" y="4868332"/>
            <a:ext cx="1473200" cy="228600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8F4906-5BC3-422F-94ED-A0A2505931F8}"/>
              </a:ext>
            </a:extLst>
          </p:cNvPr>
          <p:cNvSpPr txBox="1"/>
          <p:nvPr/>
        </p:nvSpPr>
        <p:spPr>
          <a:xfrm>
            <a:off x="4792133" y="3606800"/>
            <a:ext cx="1286933" cy="37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Swap Out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FD99E0-B903-4DE1-81B9-7895067AB415}"/>
              </a:ext>
            </a:extLst>
          </p:cNvPr>
          <p:cNvSpPr txBox="1"/>
          <p:nvPr/>
        </p:nvSpPr>
        <p:spPr>
          <a:xfrm>
            <a:off x="4902199" y="5096933"/>
            <a:ext cx="1066799" cy="37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Swap In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DF9F42C-DB33-4498-84AF-B95EC209010A}"/>
              </a:ext>
            </a:extLst>
          </p:cNvPr>
          <p:cNvSpPr txBox="1"/>
          <p:nvPr/>
        </p:nvSpPr>
        <p:spPr>
          <a:xfrm>
            <a:off x="6299199" y="305703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内存已满，需要将页面换出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C57FDD0-FC44-4CE0-8871-12BFF48AF5A5}"/>
              </a:ext>
            </a:extLst>
          </p:cNvPr>
          <p:cNvCxnSpPr>
            <a:cxnSpLocks/>
            <a:stCxn id="10" idx="0"/>
            <a:endCxn id="12" idx="1"/>
          </p:cNvCxnSpPr>
          <p:nvPr/>
        </p:nvCxnSpPr>
        <p:spPr>
          <a:xfrm flipV="1">
            <a:off x="5435600" y="3241701"/>
            <a:ext cx="863599" cy="36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8484EFC-95BD-4216-A695-70425FCEC3D5}"/>
              </a:ext>
            </a:extLst>
          </p:cNvPr>
          <p:cNvSpPr txBox="1"/>
          <p:nvPr/>
        </p:nvSpPr>
        <p:spPr>
          <a:xfrm>
            <a:off x="6299199" y="5727467"/>
            <a:ext cx="314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页面访问，需要换入内存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360E88E-D34C-4B0B-8DE5-5CEA46D73A5B}"/>
              </a:ext>
            </a:extLst>
          </p:cNvPr>
          <p:cNvCxnSpPr>
            <a:cxnSpLocks/>
            <a:stCxn id="11" idx="2"/>
            <a:endCxn id="15" idx="1"/>
          </p:cNvCxnSpPr>
          <p:nvPr/>
        </p:nvCxnSpPr>
        <p:spPr>
          <a:xfrm>
            <a:off x="5435599" y="5469467"/>
            <a:ext cx="863600" cy="44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596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38390-309F-477D-BA73-7C744374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 Replacement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930E0-EA76-407C-99DF-442EC12AB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955144"/>
          </a:xfrm>
        </p:spPr>
        <p:txBody>
          <a:bodyPr/>
          <a:lstStyle/>
          <a:p>
            <a:r>
              <a:rPr lang="zh-CN" altLang="en-US" dirty="0"/>
              <a:t>当内存已满，一个不再内存中的页面被访问，需要将内存中一个页面换出</a:t>
            </a:r>
            <a:endParaRPr lang="en-US" altLang="zh-CN" dirty="0"/>
          </a:p>
          <a:p>
            <a:r>
              <a:rPr lang="zh-CN" altLang="en-US" dirty="0"/>
              <a:t>决定哪个页面换出的策略，称为页面置换算法。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BC185CC-B0DB-402D-A4C2-32BB664D6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090306"/>
              </p:ext>
            </p:extLst>
          </p:nvPr>
        </p:nvGraphicFramePr>
        <p:xfrm>
          <a:off x="1876597" y="3115734"/>
          <a:ext cx="1913467" cy="37422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3467">
                  <a:extLst>
                    <a:ext uri="{9D8B030D-6E8A-4147-A177-3AD203B41FA5}">
                      <a16:colId xmlns:a16="http://schemas.microsoft.com/office/drawing/2014/main" val="601637590"/>
                    </a:ext>
                  </a:extLst>
                </a:gridCol>
              </a:tblGrid>
              <a:tr h="6237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Page 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8787362"/>
                  </a:ext>
                </a:extLst>
              </a:tr>
              <a:tr h="6237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Page 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9660434"/>
                  </a:ext>
                </a:extLst>
              </a:tr>
              <a:tr h="62371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1518325"/>
                  </a:ext>
                </a:extLst>
              </a:tr>
              <a:tr h="6237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Page 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1973146"/>
                  </a:ext>
                </a:extLst>
              </a:tr>
              <a:tr h="6237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Page 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7737060"/>
                  </a:ext>
                </a:extLst>
              </a:tr>
              <a:tr h="6237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Page 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866177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23CB45A-75A6-4D58-96AA-6E4CC10BC7AE}"/>
              </a:ext>
            </a:extLst>
          </p:cNvPr>
          <p:cNvSpPr txBox="1"/>
          <p:nvPr/>
        </p:nvSpPr>
        <p:spPr>
          <a:xfrm>
            <a:off x="6891866" y="3694205"/>
            <a:ext cx="1913467" cy="646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Page 8</a:t>
            </a:r>
          </a:p>
          <a:p>
            <a:pPr algn="ctr"/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D0F269-E4F9-4D17-BE89-5B16EFDA377E}"/>
              </a:ext>
            </a:extLst>
          </p:cNvPr>
          <p:cNvSpPr txBox="1"/>
          <p:nvPr/>
        </p:nvSpPr>
        <p:spPr>
          <a:xfrm>
            <a:off x="1876597" y="4340536"/>
            <a:ext cx="1913467" cy="646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Page 13</a:t>
            </a:r>
            <a:endParaRPr lang="zh-CN" altLang="en-US" dirty="0"/>
          </a:p>
          <a:p>
            <a:pPr algn="ctr"/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4465CB-2831-48FD-AAC6-221B7983E082}"/>
              </a:ext>
            </a:extLst>
          </p:cNvPr>
          <p:cNvSpPr/>
          <p:nvPr/>
        </p:nvSpPr>
        <p:spPr>
          <a:xfrm>
            <a:off x="5799667" y="3251200"/>
            <a:ext cx="4097866" cy="29972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6D8A7F-7400-4F70-8752-2E401BCF06C6}"/>
              </a:ext>
            </a:extLst>
          </p:cNvPr>
          <p:cNvSpPr txBox="1"/>
          <p:nvPr/>
        </p:nvSpPr>
        <p:spPr>
          <a:xfrm>
            <a:off x="6891866" y="4749800"/>
            <a:ext cx="1913467" cy="646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Page 13</a:t>
            </a:r>
            <a:endParaRPr lang="zh-CN" altLang="en-US" dirty="0"/>
          </a:p>
          <a:p>
            <a:pPr algn="ctr"/>
            <a:endParaRPr lang="en-US" altLang="zh-CN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D75AE5A-8D49-4E65-9DDA-61510A205F61}"/>
              </a:ext>
            </a:extLst>
          </p:cNvPr>
          <p:cNvCxnSpPr/>
          <p:nvPr/>
        </p:nvCxnSpPr>
        <p:spPr>
          <a:xfrm>
            <a:off x="1363134" y="4724400"/>
            <a:ext cx="403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AC9F64C-CA36-4670-BB66-66EF15BD24C8}"/>
              </a:ext>
            </a:extLst>
          </p:cNvPr>
          <p:cNvSpPr txBox="1"/>
          <p:nvPr/>
        </p:nvSpPr>
        <p:spPr>
          <a:xfrm>
            <a:off x="1876597" y="4340536"/>
            <a:ext cx="1913467" cy="646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Page 8</a:t>
            </a:r>
          </a:p>
          <a:p>
            <a:pPr algn="ctr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90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11C9D-CB08-4499-AE18-E1A679F8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 Goals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021F9D-C9D8-4137-B3DE-B9DBC3543D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更低的缺页率（取决于策略）</a:t>
                </a:r>
                <a:endParaRPr lang="en-US" altLang="zh-CN" dirty="0"/>
              </a:p>
              <a:p>
                <a:r>
                  <a:rPr lang="zh-CN" altLang="en-US" dirty="0"/>
                  <a:t>更快的缺页处理（缺页处理的瓶颈往往是磁盘速度）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 algn="ctr">
                  <a:buNone/>
                </a:pPr>
                <a:r>
                  <a:rPr lang="zh-CN" altLang="en-US" dirty="0"/>
                  <a:t>平均访存时间 </a:t>
                </a:r>
                <a:r>
                  <a:rPr lang="en-US" altLang="zh-CN" dirty="0"/>
                  <a:t>= </a:t>
                </a:r>
                <a:r>
                  <a:rPr lang="zh-CN" altLang="en-US" dirty="0"/>
                  <a:t>单次访存时间 </a:t>
                </a:r>
                <a:r>
                  <a:rPr lang="en-US" altLang="zh-CN" dirty="0"/>
                  <a:t>+ </a:t>
                </a:r>
                <a:r>
                  <a:rPr lang="zh-CN" altLang="en-US" dirty="0"/>
                  <a:t>缺页率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缺页处理时间</a:t>
                </a:r>
                <a:endParaRPr lang="en-US" altLang="zh-CN" dirty="0"/>
              </a:p>
              <a:p>
                <a:pPr marL="0" indent="0" algn="ctr">
                  <a:buNone/>
                </a:pPr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altLang="zh-CN" dirty="0"/>
                  <a:t>  1+</a:t>
                </a:r>
                <a:r>
                  <a:rPr lang="zh-CN" altLang="en-US" dirty="0"/>
                  <a:t>缺页率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两级内存速度比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两级内存速度比的数量级大致是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(DRAM/SSD)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dirty="0"/>
                  <a:t>(DRAM/HDD)</a:t>
                </a:r>
                <a:r>
                  <a:rPr lang="zh-CN" altLang="en-US" dirty="0"/>
                  <a:t>。</a:t>
                </a:r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接下来我们将算法的</a:t>
                </a:r>
                <a:r>
                  <a:rPr lang="zh-CN" altLang="en-US" b="1" dirty="0"/>
                  <a:t>缺页率</a:t>
                </a:r>
                <a:r>
                  <a:rPr lang="zh-CN" altLang="en-US" dirty="0"/>
                  <a:t>作为主要评价指标。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021F9D-C9D8-4137-B3DE-B9DBC3543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448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452FD-47FC-411F-9B3E-986B0464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Algorithms in Practice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A2D8A-9172-49D7-8C8E-8FEB81F3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页面置换算法在上世纪</a:t>
            </a:r>
            <a:r>
              <a:rPr lang="en-US" altLang="zh-CN" dirty="0"/>
              <a:t>60</a:t>
            </a:r>
            <a:r>
              <a:rPr lang="zh-CN" altLang="en-US" dirty="0"/>
              <a:t>年代曾是非常热门的研究方向。</a:t>
            </a:r>
            <a:endParaRPr lang="en-US" altLang="zh-CN" dirty="0"/>
          </a:p>
          <a:p>
            <a:r>
              <a:rPr lang="zh-CN" altLang="en-US" dirty="0"/>
              <a:t>真实系统中使用了许多不同的置换策略：</a:t>
            </a:r>
            <a:endParaRPr lang="en-US" altLang="zh-CN" dirty="0"/>
          </a:p>
          <a:p>
            <a:pPr lvl="1"/>
            <a:r>
              <a:rPr lang="en-US" altLang="zh-CN" dirty="0"/>
              <a:t>RAND</a:t>
            </a:r>
          </a:p>
          <a:p>
            <a:pPr lvl="1"/>
            <a:r>
              <a:rPr lang="en-US" altLang="zh-CN" dirty="0"/>
              <a:t>FIFO</a:t>
            </a:r>
          </a:p>
          <a:p>
            <a:pPr lvl="1"/>
            <a:r>
              <a:rPr lang="en-US" altLang="zh-CN" dirty="0"/>
              <a:t>LRU</a:t>
            </a:r>
          </a:p>
          <a:p>
            <a:pPr lvl="1"/>
            <a:r>
              <a:rPr lang="en-US" altLang="zh-CN" dirty="0"/>
              <a:t>Atlas’s</a:t>
            </a:r>
            <a:r>
              <a:rPr lang="zh-CN" altLang="en-US" dirty="0"/>
              <a:t> </a:t>
            </a:r>
            <a:r>
              <a:rPr lang="en-US" altLang="zh-CN" dirty="0"/>
              <a:t>Loop Detector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360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685CC-6358-44FE-B76D-4E2AD0C7E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FIFO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A90DC-D751-4B38-B667-27B45D09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FIFO</a:t>
            </a:r>
            <a:r>
              <a:rPr lang="zh-CN" altLang="en-US" dirty="0"/>
              <a:t>总是换出进入内存最早的页面。换言之，维护一个先进先出的队列。</a:t>
            </a:r>
            <a:endParaRPr lang="en-US" altLang="zh-CN" dirty="0"/>
          </a:p>
          <a:p>
            <a:r>
              <a:rPr lang="zh-CN" altLang="en-US" dirty="0"/>
              <a:t>实践表明，</a:t>
            </a:r>
            <a:r>
              <a:rPr lang="en-US" altLang="zh-CN" dirty="0"/>
              <a:t>FIFO</a:t>
            </a:r>
            <a:r>
              <a:rPr lang="zh-CN" altLang="en-US" dirty="0"/>
              <a:t>在大多数情况下并不是很好的选择。</a:t>
            </a:r>
          </a:p>
        </p:txBody>
      </p:sp>
    </p:spTree>
    <p:extLst>
      <p:ext uri="{BB962C8B-B14F-4D97-AF65-F5344CB8AC3E}">
        <p14:creationId xmlns:p14="http://schemas.microsoft.com/office/powerpoint/2010/main" val="3362162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C77F5-1B5F-40B6-BBB3-97D8A1DC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A226C-42D2-445C-A6F0-D639D0113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LRU</a:t>
            </a:r>
            <a:r>
              <a:rPr lang="zh-CN" altLang="en-US" dirty="0"/>
              <a:t>（</a:t>
            </a:r>
            <a:r>
              <a:rPr lang="en-US" altLang="zh-CN" dirty="0"/>
              <a:t>Least Recently Used</a:t>
            </a:r>
            <a:r>
              <a:rPr lang="zh-CN" altLang="en-US" dirty="0"/>
              <a:t>）总是换出上一次访问最久的页面。</a:t>
            </a:r>
            <a:endParaRPr lang="en-US" altLang="zh-CN" dirty="0"/>
          </a:p>
          <a:p>
            <a:r>
              <a:rPr lang="zh-CN" altLang="en-US" dirty="0"/>
              <a:t>其想法是，如果一个页面在最近被访问了，那么在不久的将来也可能被访问。</a:t>
            </a:r>
            <a:endParaRPr lang="en-US" altLang="zh-CN" dirty="0"/>
          </a:p>
          <a:p>
            <a:r>
              <a:rPr lang="zh-CN" altLang="en-US" dirty="0"/>
              <a:t>实践中效果良好的策略，实现开销极大 （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409656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735EC-6BFF-49C5-B6CA-DB4BA31A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14ECB-6BC0-4163-87B1-265EEE3F6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6712" y="4207042"/>
            <a:ext cx="4925944" cy="17307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找到一种较佳的页面置换算法是一种相当经验性的工作</a:t>
            </a:r>
            <a:r>
              <a:rPr lang="en-US" altLang="zh-CN" dirty="0"/>
              <a:t>……</a:t>
            </a:r>
            <a:r>
              <a:rPr lang="zh-CN" altLang="en-US" dirty="0"/>
              <a:t>通常情况下，这仅仅是“让我们试一试这种方法，看看会发生后那么</a:t>
            </a:r>
            <a:r>
              <a:rPr lang="en-US" altLang="zh-CN" dirty="0"/>
              <a:t>……</a:t>
            </a:r>
            <a:r>
              <a:rPr lang="zh-CN" altLang="en-US" dirty="0"/>
              <a:t>”这么回事。</a:t>
            </a:r>
            <a:endParaRPr lang="en-US" altLang="zh-CN" dirty="0"/>
          </a:p>
          <a:p>
            <a:pPr marL="0" indent="0" algn="r">
              <a:buNone/>
            </a:pPr>
            <a:r>
              <a:rPr lang="en-US" altLang="zh-CN" dirty="0"/>
              <a:t>《</a:t>
            </a:r>
            <a:r>
              <a:rPr lang="zh-CN" altLang="en-US" dirty="0"/>
              <a:t>深入理解</a:t>
            </a:r>
            <a:r>
              <a:rPr lang="en-US" altLang="zh-CN" dirty="0"/>
              <a:t>Linux</a:t>
            </a:r>
            <a:r>
              <a:rPr lang="zh-CN" altLang="en-US" dirty="0"/>
              <a:t>内核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E7C0959-D0B9-43B9-8805-B0D914078F32}"/>
              </a:ext>
            </a:extLst>
          </p:cNvPr>
          <p:cNvSpPr txBox="1">
            <a:spLocks/>
          </p:cNvSpPr>
          <p:nvPr/>
        </p:nvSpPr>
        <p:spPr>
          <a:xfrm>
            <a:off x="1194119" y="2476275"/>
            <a:ext cx="4925944" cy="173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/>
              <a:t>计算机科学中只有两个难题：缓存失效和命名。</a:t>
            </a:r>
            <a:endParaRPr lang="en-US" altLang="zh-CN" dirty="0"/>
          </a:p>
          <a:p>
            <a:pPr marL="0" indent="0" algn="r">
              <a:buFont typeface="Wingdings 3" charset="2"/>
              <a:buNone/>
            </a:pPr>
            <a:endParaRPr lang="en-US" altLang="zh-CN" dirty="0"/>
          </a:p>
          <a:p>
            <a:pPr marL="0" indent="0" algn="r">
              <a:buFont typeface="Wingdings 3" charset="2"/>
              <a:buNone/>
            </a:pPr>
            <a:r>
              <a:rPr lang="en-US" altLang="zh-CN" dirty="0"/>
              <a:t>Phil </a:t>
            </a:r>
            <a:r>
              <a:rPr lang="en-US" altLang="zh-CN" dirty="0" err="1"/>
              <a:t>Karlton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046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3E595-A24C-4EE3-B5F1-37EA034E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D60C5-2CB0-4A47-BF1D-4B06B98AC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总是随机地换出内存中的一个页面。</a:t>
            </a:r>
            <a:endParaRPr lang="en-US" altLang="zh-CN" dirty="0"/>
          </a:p>
          <a:p>
            <a:r>
              <a:rPr lang="zh-CN" altLang="en-US" dirty="0"/>
              <a:t>缺页率稳定，不会被特定的访存序列</a:t>
            </a:r>
            <a:r>
              <a:rPr lang="en-US" altLang="zh-CN" dirty="0"/>
              <a:t>Hack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IBM</a:t>
            </a:r>
            <a:r>
              <a:rPr lang="zh-CN" altLang="en-US" dirty="0"/>
              <a:t>的</a:t>
            </a:r>
            <a:r>
              <a:rPr lang="en-US" altLang="zh-CN" dirty="0"/>
              <a:t>OS/390</a:t>
            </a:r>
            <a:r>
              <a:rPr lang="zh-CN" altLang="en-US" dirty="0"/>
              <a:t>操作系统中曾使用随机置换算法作为</a:t>
            </a:r>
            <a:r>
              <a:rPr lang="en-US" altLang="zh-CN" dirty="0"/>
              <a:t>LRU</a:t>
            </a:r>
            <a:r>
              <a:rPr lang="zh-CN" altLang="en-US" dirty="0"/>
              <a:t>的补充，当</a:t>
            </a:r>
            <a:r>
              <a:rPr lang="en-US" altLang="zh-CN" dirty="0"/>
              <a:t>LRU</a:t>
            </a:r>
            <a:r>
              <a:rPr lang="zh-CN" altLang="en-US" dirty="0"/>
              <a:t>性能退化时使用</a:t>
            </a:r>
            <a:r>
              <a:rPr lang="en-US" altLang="zh-CN" dirty="0"/>
              <a:t>RAND</a:t>
            </a:r>
            <a:r>
              <a:rPr lang="zh-CN" altLang="en-US" dirty="0"/>
              <a:t>代替。</a:t>
            </a:r>
          </a:p>
        </p:txBody>
      </p:sp>
    </p:spTree>
    <p:extLst>
      <p:ext uri="{BB962C8B-B14F-4D97-AF65-F5344CB8AC3E}">
        <p14:creationId xmlns:p14="http://schemas.microsoft.com/office/powerpoint/2010/main" val="2254449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83E7B-F2F7-492A-AB4B-0E1C50E0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A283A-0A76-43FA-9BF1-2E793EB98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LIRS</a:t>
            </a:r>
            <a:r>
              <a:rPr lang="zh-CN" altLang="en-US" dirty="0"/>
              <a:t>（</a:t>
            </a:r>
            <a:r>
              <a:rPr lang="en-US" altLang="zh-CN" dirty="0"/>
              <a:t>Low Inner-Reference Set</a:t>
            </a:r>
            <a:r>
              <a:rPr lang="zh-CN" altLang="en-US" dirty="0"/>
              <a:t>）换出上一次访问和上上一次访问间隔时间比较长的页面（</a:t>
            </a:r>
            <a:r>
              <a:rPr lang="en-US" altLang="zh-CN" dirty="0"/>
              <a:t>High Inner-Reference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另一种实践中优秀的算法。</a:t>
            </a:r>
          </a:p>
        </p:txBody>
      </p:sp>
    </p:spTree>
    <p:extLst>
      <p:ext uri="{BB962C8B-B14F-4D97-AF65-F5344CB8AC3E}">
        <p14:creationId xmlns:p14="http://schemas.microsoft.com/office/powerpoint/2010/main" val="515175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31B0E-8081-4A3A-B059-B289C46E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Offline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C98BF-7602-417F-9CAF-85C653F93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L.A. Belady [1]</a:t>
            </a:r>
            <a:r>
              <a:rPr lang="zh-CN" altLang="en-US" dirty="0"/>
              <a:t>中最早提出了离线下的最优算法，即访存序列预先给定，如何决定每次的换出使得缺页次数最少。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总是换出下一次访问最晚的页面。</a:t>
            </a:r>
            <a:endParaRPr lang="en-US" altLang="zh-CN" dirty="0"/>
          </a:p>
          <a:p>
            <a:r>
              <a:rPr lang="zh-CN" altLang="en-US" dirty="0"/>
              <a:t>这种算法有时称为</a:t>
            </a:r>
            <a:r>
              <a:rPr lang="en-US" altLang="zh-CN" dirty="0"/>
              <a:t>FIF</a:t>
            </a:r>
            <a:r>
              <a:rPr lang="zh-CN" altLang="en-US" dirty="0"/>
              <a:t>（</a:t>
            </a:r>
            <a:r>
              <a:rPr lang="en-US" altLang="zh-CN" dirty="0"/>
              <a:t>Further In Future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我们将在之后证明贪心算法的正确性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647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2C9D9-DEFE-4ACC-A218-AD036DC4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Online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F3E3D-E559-4FCF-ADF9-591325978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FIF </a:t>
            </a:r>
            <a:r>
              <a:rPr lang="zh-CN" altLang="en-US" dirty="0"/>
              <a:t>算法是最优的离线算法，但真实情境中算法必须是在线的。</a:t>
            </a:r>
            <a:endParaRPr lang="en-US" altLang="zh-CN" dirty="0"/>
          </a:p>
          <a:p>
            <a:r>
              <a:rPr lang="zh-CN" altLang="en-US" dirty="0"/>
              <a:t>在线算法不能使用未来的信息。</a:t>
            </a:r>
            <a:endParaRPr lang="en-US" altLang="zh-CN" dirty="0"/>
          </a:p>
          <a:p>
            <a:r>
              <a:rPr lang="zh-CN" altLang="en-US" dirty="0"/>
              <a:t>在线算法需要利用多少过去的信息？</a:t>
            </a:r>
            <a:endParaRPr lang="en-US" altLang="zh-CN" dirty="0"/>
          </a:p>
          <a:p>
            <a:pPr lvl="1"/>
            <a:r>
              <a:rPr lang="zh-CN" altLang="en-US" dirty="0"/>
              <a:t>完全不利用过去的信息：随机置换算法</a:t>
            </a:r>
            <a:endParaRPr lang="en-US" altLang="zh-CN" dirty="0"/>
          </a:p>
          <a:p>
            <a:pPr lvl="1"/>
            <a:r>
              <a:rPr lang="zh-CN" altLang="en-US" dirty="0"/>
              <a:t>利用一部分过去的信息：</a:t>
            </a:r>
            <a:r>
              <a:rPr lang="en-US" altLang="zh-CN" dirty="0"/>
              <a:t>FIFO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76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5FE5A-F026-4E1D-83B9-0E9FE6C5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Competitive Analysis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393353-5268-43B1-8164-E01F6F9A78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竞争性分析是分析在线算法的有效手段。</a:t>
                </a:r>
                <a:endParaRPr lang="en-US" altLang="zh-CN" dirty="0"/>
              </a:p>
              <a:p>
                <a:r>
                  <a:rPr lang="zh-CN" altLang="en-US" dirty="0"/>
                  <a:t>竞争性分析将问题看成</a:t>
                </a:r>
                <a:r>
                  <a:rPr lang="zh-CN" altLang="en-US" b="1" dirty="0"/>
                  <a:t>双人零和博弈</a:t>
                </a:r>
                <a:endParaRPr lang="en-US" altLang="zh-CN" b="1" dirty="0"/>
              </a:p>
              <a:p>
                <a:pPr lvl="1"/>
                <a:r>
                  <a:rPr lang="zh-CN" altLang="en-US" dirty="0"/>
                  <a:t>置换算法是“</a:t>
                </a:r>
                <a:r>
                  <a:rPr lang="en-US" altLang="zh-CN" dirty="0"/>
                  <a:t>Defender</a:t>
                </a:r>
                <a:r>
                  <a:rPr lang="zh-CN" altLang="en-US" dirty="0"/>
                  <a:t>”，目标是让开销最小化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访问序列是“</a:t>
                </a:r>
                <a:r>
                  <a:rPr lang="en-US" altLang="zh-CN" dirty="0"/>
                  <a:t>Hacker</a:t>
                </a:r>
                <a:r>
                  <a:rPr lang="zh-CN" altLang="en-US" dirty="0"/>
                  <a:t>”，目标是让开销最大化</a:t>
                </a:r>
                <a:endParaRPr lang="en-US" altLang="zh-CN" dirty="0"/>
              </a:p>
              <a:p>
                <a:r>
                  <a:rPr lang="zh-CN" altLang="en-US" dirty="0"/>
                  <a:t>竞争性分析考虑在线算法开销和最优算法开销的比。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𝑂𝑃𝑇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393353-5268-43B1-8164-E01F6F9A7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68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45D89-C703-452D-A92C-E063194D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7D8716-A7F2-42F3-A8E2-1E4A10D96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你的假期长度为 </a:t>
                </a:r>
                <a:r>
                  <a:rPr lang="en-US" altLang="zh-CN" i="1" dirty="0"/>
                  <a:t>n</a:t>
                </a:r>
                <a:r>
                  <a:rPr lang="zh-CN" altLang="en-US" i="1" dirty="0"/>
                  <a:t>，</a:t>
                </a:r>
                <a:r>
                  <a:rPr lang="zh-CN" altLang="en-US" dirty="0"/>
                  <a:t>但你并不知道假期的长度，只会在假期结束时被通知。</a:t>
                </a:r>
                <a:endParaRPr lang="en-US" altLang="zh-CN" dirty="0"/>
              </a:p>
              <a:p>
                <a:r>
                  <a:rPr lang="zh-CN" altLang="en-US" dirty="0"/>
                  <a:t>在假期中你要滑雪，租滑雪板每天需要 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元，买滑雪板需要 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元，能达到多小的近似比？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Solution. </a:t>
                </a:r>
                <a:r>
                  <a:rPr lang="zh-CN" altLang="en-US" dirty="0"/>
                  <a:t>先租</a:t>
                </a:r>
                <a:r>
                  <a:rPr lang="en-US" altLang="zh-CN" dirty="0"/>
                  <a:t> </a:t>
                </a:r>
                <a:r>
                  <a:rPr lang="en-US" altLang="zh-CN" i="1" dirty="0"/>
                  <a:t>x </a:t>
                </a:r>
                <a:r>
                  <a:rPr lang="zh-CN" altLang="en-US" dirty="0"/>
                  <a:t>天后买滑雪板，则竞争比为：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取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zh-CN" altLang="en-US" i="1" dirty="0"/>
                  <a:t>。</a:t>
                </a:r>
                <a:endParaRPr lang="en-US" altLang="zh-CN" i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7D8716-A7F2-42F3-A8E2-1E4A10D96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89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8D3FE-37BB-46A7-92CA-BB580ED6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Competitive Paging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5C0E04-ABC6-4316-94FD-6058B4FAAA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设内存的大小是 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，访存序列所访问的不同页面有 </a:t>
                </a:r>
                <a:r>
                  <a:rPr lang="en-US" altLang="zh-CN" dirty="0"/>
                  <a:t>h </a:t>
                </a:r>
                <a:r>
                  <a:rPr lang="zh-CN" altLang="en-US" dirty="0"/>
                  <a:t>个。</a:t>
                </a:r>
                <a:endParaRPr lang="en-US" altLang="zh-CN" dirty="0"/>
              </a:p>
              <a:p>
                <a:r>
                  <a:rPr lang="zh-CN" altLang="en-US" dirty="0"/>
                  <a:t>对于在线算法 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，如果对于任意的内存访问序列 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，都有：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我们称 </a:t>
                </a:r>
                <a:r>
                  <a:rPr lang="en-US" altLang="zh-CN" dirty="0"/>
                  <a:t>C </a:t>
                </a:r>
                <a:r>
                  <a:rPr lang="zh-CN" altLang="en-US" dirty="0"/>
                  <a:t>是 </a:t>
                </a:r>
                <a:r>
                  <a:rPr lang="en-US" altLang="zh-CN" dirty="0"/>
                  <a:t>c-Competitive </a:t>
                </a:r>
                <a:r>
                  <a:rPr lang="zh-CN" altLang="en-US" dirty="0"/>
                  <a:t>的。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为了方便，我们往往不考虑内存未满时的开销。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5C0E04-ABC6-4316-94FD-6058B4FAAA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255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32A49-D03C-4F40-ACBB-61E8FFEE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Deterministic 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12FE8-2152-4E57-9009-DD1D48E9E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可以预见，如果 </a:t>
            </a:r>
            <a:r>
              <a:rPr lang="en-US" altLang="zh-CN" dirty="0"/>
              <a:t>Defender</a:t>
            </a:r>
            <a:r>
              <a:rPr lang="zh-CN" altLang="en-US" dirty="0"/>
              <a:t>（算法）是确定性的，由于 </a:t>
            </a:r>
            <a:r>
              <a:rPr lang="en-US" altLang="zh-CN" dirty="0"/>
              <a:t>Hacker</a:t>
            </a:r>
            <a:r>
              <a:rPr lang="zh-CN" altLang="en-US" dirty="0"/>
              <a:t>（访存序列）可以针对性的</a:t>
            </a:r>
            <a:r>
              <a:rPr lang="en-US" altLang="zh-CN" dirty="0"/>
              <a:t>Hack</a:t>
            </a:r>
            <a:r>
              <a:rPr lang="zh-CN" altLang="en-US" dirty="0"/>
              <a:t>，算法的竞争比一定是比较高的。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936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8CC7B-2673-4254-A672-B2052A49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Lower Bound of Deterministic Algorithms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EC15C5-D394-4817-96C8-18818729A4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Theorem.</a:t>
                </a:r>
                <a:r>
                  <a:rPr lang="zh-CN" altLang="en-US" dirty="0"/>
                  <a:t> 任何确定性算法 </a:t>
                </a:r>
                <a:r>
                  <a:rPr lang="en-US" altLang="zh-CN" dirty="0"/>
                  <a:t>C </a:t>
                </a:r>
                <a:r>
                  <a:rPr lang="zh-CN" altLang="en-US" dirty="0"/>
                  <a:t>的竞争比至少是 </a:t>
                </a:r>
                <a:r>
                  <a:rPr lang="en-US" altLang="zh-CN" dirty="0"/>
                  <a:t>k.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Proof. </a:t>
                </a:r>
                <a:r>
                  <a:rPr lang="zh-CN" altLang="en-US" dirty="0"/>
                  <a:t>考虑仅有 𝑙 </a:t>
                </a:r>
                <a:r>
                  <a:rPr lang="en-US" altLang="zh-CN" dirty="0"/>
                  <a:t>+ 1 </a:t>
                </a:r>
                <a:r>
                  <a:rPr lang="zh-CN" altLang="en-US" dirty="0"/>
                  <a:t>个逻辑页面的长度为 𝑚 的访存序列，每次访问的页面恰好是 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 上一次换出的页面，那么每一次访问都会发生缺页；</a:t>
                </a:r>
                <a:endParaRPr lang="en-US" altLang="zh-CN" dirty="0"/>
              </a:p>
              <a:p>
                <a:r>
                  <a:rPr lang="zh-CN" altLang="en-US" dirty="0"/>
                  <a:t>在最优算法中，因为换出的是下一次访问最晚的页面，每次缺页发生之后，下一次发生缺页至少是在 𝑙 次之后。因而总的缺页次数不会超过 𝑚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𝑙。有：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 ≥ 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𝑂𝑃𝑇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zh-CN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EC15C5-D394-4817-96C8-18818729A4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80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B8A72-A378-4C3F-8054-75E9D0C9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FIFO is k-Competitive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851CD8-6821-4C55-A0B5-664D509C3A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b="1" dirty="0"/>
                  <a:t>Theorem.</a:t>
                </a:r>
                <a:r>
                  <a:rPr lang="en-US" altLang="zh-CN" dirty="0"/>
                  <a:t> FIFO </a:t>
                </a:r>
                <a:r>
                  <a:rPr lang="zh-CN" altLang="en-US" dirty="0"/>
                  <a:t>是 </a:t>
                </a:r>
                <a:r>
                  <a:rPr lang="en-US" altLang="zh-CN" dirty="0"/>
                  <a:t>k-Competitive </a:t>
                </a:r>
                <a:r>
                  <a:rPr lang="zh-CN" altLang="en-US" dirty="0"/>
                  <a:t>的。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Proof. </a:t>
                </a:r>
                <a:r>
                  <a:rPr lang="zh-CN" altLang="en-US" dirty="0"/>
                  <a:t>考虑将 </a:t>
                </a:r>
                <a:r>
                  <a:rPr lang="en-US" altLang="zh-CN" dirty="0"/>
                  <a:t>FIFO</a:t>
                </a:r>
                <a:r>
                  <a:rPr lang="zh-CN" altLang="en-US" dirty="0"/>
                  <a:t> 的缺页每 </a:t>
                </a:r>
                <a:r>
                  <a:rPr lang="en-US" altLang="zh-CN" i="1" dirty="0"/>
                  <a:t>k </a:t>
                </a:r>
                <a:r>
                  <a:rPr lang="zh-CN" altLang="en-US" dirty="0"/>
                  <a:t>个分为一组。即使仅仅考虑这些引起缺页的访问，每一段中第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次缺页访问的页面在上一段中都没有出现过。</a:t>
                </a:r>
                <a:endParaRPr lang="en-US" altLang="zh-CN" dirty="0"/>
              </a:p>
              <a:p>
                <a:r>
                  <a:rPr lang="zh-CN" altLang="en-US" dirty="0"/>
                  <a:t>对于最优算法而言，每一段第一次要么发生缺页，要么在上一段中始终占用了一个页帧，根据鸽巢原理，在上一段中会发生一次额外的缺页。从而</a:t>
                </a:r>
                <a:endParaRPr lang="en-US" altLang="zh-CN" dirty="0"/>
              </a:p>
              <a:p>
                <a:pPr marL="0" indent="0" algn="ctr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𝐹𝐼𝐹𝑂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851CD8-6821-4C55-A0B5-664D509C3A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86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D9261-9D6B-454B-AE69-6FC9854F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2D9F5-BE18-488B-98C3-F5C4B5E4B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RAM</a:t>
            </a:r>
            <a:r>
              <a:rPr lang="zh-CN" altLang="en-US" dirty="0"/>
              <a:t>模型下，我们通常认为储存器是一个性能均匀的随机访问设备，但事实上并不是这样的。事实上，储存器有着复杂的层次结构，较高层次的储存器快而小，较低层次的储存器慢而大。</a:t>
            </a:r>
            <a:endParaRPr lang="en-US" altLang="zh-CN" dirty="0"/>
          </a:p>
          <a:p>
            <a:r>
              <a:rPr lang="zh-CN" altLang="en-US" dirty="0"/>
              <a:t>我们希望将经常访问的内容置于高层次储存器中，将那些不经常访问的页面换出到外部储存中区。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145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059B1-8B64-4A0E-8E1B-BC250F55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Marking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E8B2C-6B7F-4A92-BC1F-F9992291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标记算法（</a:t>
            </a:r>
            <a:r>
              <a:rPr lang="en-US" altLang="zh-CN" dirty="0"/>
              <a:t>Marking Algorithm</a:t>
            </a:r>
            <a:r>
              <a:rPr lang="zh-CN" altLang="en-US" dirty="0"/>
              <a:t>）是一类置换算法的总称。</a:t>
            </a:r>
            <a:endParaRPr lang="en-US" altLang="zh-CN" dirty="0"/>
          </a:p>
          <a:p>
            <a:r>
              <a:rPr lang="zh-CN" altLang="en-US" dirty="0"/>
              <a:t>假设每个在内存中的页面都有一个标记位，初始时所有页面都是未标记的。</a:t>
            </a:r>
            <a:endParaRPr lang="en-US" altLang="zh-CN" dirty="0"/>
          </a:p>
          <a:p>
            <a:r>
              <a:rPr lang="zh-CN" altLang="en-US" dirty="0"/>
              <a:t>未标记的页面会在访问时被标记，当所有页面都被标记时，将所有页面重新设为已标记。</a:t>
            </a:r>
            <a:endParaRPr lang="en-US" altLang="zh-CN" dirty="0"/>
          </a:p>
          <a:p>
            <a:r>
              <a:rPr lang="zh-CN" altLang="en-US" dirty="0"/>
              <a:t>标记算法是那些只会将未标记的页面置换出去的算法。</a:t>
            </a:r>
          </a:p>
        </p:txBody>
      </p:sp>
    </p:spTree>
    <p:extLst>
      <p:ext uri="{BB962C8B-B14F-4D97-AF65-F5344CB8AC3E}">
        <p14:creationId xmlns:p14="http://schemas.microsoft.com/office/powerpoint/2010/main" val="3417839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6A6C0-0D79-45BC-8D4C-18112CED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 Bit in X86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F2F3A8-A55B-4EFE-9883-419CC7924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由于标记算法非常常用，大多数处理器都提供了设置页面访问位的机制。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09B07D-0348-4C2A-ADC8-E334744B8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27" y="2702880"/>
            <a:ext cx="7148867" cy="3393483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5B039AD-8DF5-4057-9C21-B9F07054C9E0}"/>
              </a:ext>
            </a:extLst>
          </p:cNvPr>
          <p:cNvCxnSpPr>
            <a:stCxn id="3" idx="3"/>
          </p:cNvCxnSpPr>
          <p:nvPr/>
        </p:nvCxnSpPr>
        <p:spPr>
          <a:xfrm flipH="1" flipV="1">
            <a:off x="6167044" y="3712602"/>
            <a:ext cx="3106958" cy="38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3470E14-EA60-4439-9A6D-3888395FF6AF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6167044" y="4100976"/>
            <a:ext cx="3106958" cy="7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E8A20CB-BC6D-4EB3-8130-47EF481BB1E9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6167044" y="4100976"/>
            <a:ext cx="3106958" cy="1009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FCA9A98-7355-4A0B-8702-9E1209DBC906}"/>
              </a:ext>
            </a:extLst>
          </p:cNvPr>
          <p:cNvSpPr txBox="1"/>
          <p:nvPr/>
        </p:nvSpPr>
        <p:spPr>
          <a:xfrm>
            <a:off x="9398382" y="3906789"/>
            <a:ext cx="1409413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Access Bit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36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6EBB9-B3F0-4CBF-81C5-FBA976BB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LRU is Marking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933686-00A0-4420-A0C8-7C698C98FA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Lemma.</a:t>
                </a:r>
                <a:r>
                  <a:rPr lang="en-US" altLang="zh-CN" dirty="0"/>
                  <a:t> LRU</a:t>
                </a:r>
                <a:r>
                  <a:rPr lang="zh-CN" altLang="en-US" dirty="0"/>
                  <a:t>是标记算法。</a:t>
                </a:r>
              </a:p>
              <a:p>
                <a:r>
                  <a:rPr lang="en-US" altLang="zh-CN" dirty="0"/>
                  <a:t>Proof. </a:t>
                </a:r>
                <a:r>
                  <a:rPr lang="zh-CN" altLang="en-US" dirty="0"/>
                  <a:t>考虑使用反证法。如果</a:t>
                </a:r>
                <a:r>
                  <a:rPr lang="en-US" altLang="zh-CN" dirty="0"/>
                  <a:t>LRU</a:t>
                </a:r>
                <a:r>
                  <a:rPr lang="zh-CN" altLang="en-US" dirty="0"/>
                  <a:t>不是标记算法，那么在某个时刻其换出了一个未标记的页 </a:t>
                </a:r>
                <a:r>
                  <a:rPr lang="en-US" altLang="zh-CN" i="1" dirty="0"/>
                  <a:t>p</a:t>
                </a:r>
                <a:r>
                  <a:rPr lang="zh-CN" altLang="en-US" dirty="0"/>
                  <a:t>，并且存在一个标记的页 </a:t>
                </a:r>
                <a:r>
                  <a:rPr lang="en-US" altLang="zh-CN" i="1" dirty="0"/>
                  <a:t>q </a:t>
                </a:r>
                <a:r>
                  <a:rPr lang="zh-CN" altLang="en-US" dirty="0"/>
                  <a:t>没有被换出。</a:t>
                </a:r>
                <a:endParaRPr lang="en-US" altLang="zh-CN" dirty="0"/>
              </a:p>
              <a:p>
                <a:r>
                  <a:rPr lang="zh-CN" altLang="en-US" dirty="0"/>
                  <a:t>因此上一次执行将所有页取消标记后，</a:t>
                </a:r>
                <a:r>
                  <a:rPr lang="en-US" altLang="zh-CN" i="1" dirty="0"/>
                  <a:t>q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被访问了至少一次，</a:t>
                </a:r>
                <a:r>
                  <a:rPr lang="en-US" altLang="zh-CN" i="1" dirty="0"/>
                  <a:t>p </a:t>
                </a:r>
                <a:r>
                  <a:rPr lang="zh-CN" altLang="en-US" dirty="0"/>
                  <a:t>没有被访问过，从而 </a:t>
                </a:r>
                <a:r>
                  <a:rPr lang="en-US" altLang="zh-CN" i="1" dirty="0"/>
                  <a:t>q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上一次访问比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要近。根据</a:t>
                </a:r>
                <a:r>
                  <a:rPr lang="en-US" altLang="zh-CN" dirty="0"/>
                  <a:t>LRU</a:t>
                </a:r>
                <a:r>
                  <a:rPr lang="zh-CN" altLang="en-US" dirty="0"/>
                  <a:t>算法的定义，</a:t>
                </a:r>
                <a:r>
                  <a:rPr lang="en-US" altLang="zh-CN" i="1" dirty="0"/>
                  <a:t>p </a:t>
                </a:r>
                <a:r>
                  <a:rPr lang="zh-CN" altLang="en-US" dirty="0"/>
                  <a:t>不会被置换出，矛盾。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933686-00A0-4420-A0C8-7C698C98FA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r="-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69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A9815-0205-4BD6-8819-67CDCFB7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Marking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6F5B20-082D-4AA7-9B1F-44304E8B4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对于一个访存序列 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，我们称其分割是一个划分：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使得每一段中都包含 </a:t>
                </a:r>
                <a:r>
                  <a:rPr lang="en-US" altLang="zh-CN" i="1" dirty="0"/>
                  <a:t>k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种不同页面的访问，并且每一段开头访问的页面，在上一段中没有出现过。</a:t>
                </a:r>
                <a:endParaRPr lang="en-US" altLang="zh-CN" dirty="0"/>
              </a:p>
              <a:p>
                <a:r>
                  <a:rPr lang="zh-CN" altLang="en-US" dirty="0"/>
                  <a:t>容易说明，标记算法只在一段开头的访问执行所有标记清空的操作。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6F5B20-082D-4AA7-9B1F-44304E8B4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r="-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119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EBCDB-80C0-478C-809D-F277DF11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Marking is k-Competitive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C0FD89-2A62-4858-B43B-152BF1C0C5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b="1" dirty="0"/>
                  <a:t>Theorem.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任何标记算法都是 </a:t>
                </a:r>
                <a:r>
                  <a:rPr lang="en-US" altLang="zh-CN" dirty="0"/>
                  <a:t>k-Competitive </a:t>
                </a:r>
                <a:r>
                  <a:rPr lang="zh-CN" altLang="en-US" dirty="0"/>
                  <a:t>的。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Proof. </a:t>
                </a:r>
                <a:r>
                  <a:rPr lang="zh-CN" altLang="en-US" dirty="0"/>
                  <a:t>考虑访存序列的分割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，类似对</a:t>
                </a:r>
                <a:r>
                  <a:rPr lang="en-US" altLang="zh-CN" dirty="0"/>
                  <a:t>FIFO</a:t>
                </a:r>
                <a:r>
                  <a:rPr lang="zh-CN" altLang="en-US" dirty="0"/>
                  <a:t>的分析，最优算法会发生至少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次缺页。</a:t>
                </a:r>
                <a:endParaRPr lang="en-US" altLang="zh-CN" dirty="0"/>
              </a:p>
              <a:p>
                <a:r>
                  <a:rPr lang="zh-CN" altLang="en-US" dirty="0"/>
                  <a:t>由于标记算法不会换出有标记的页面，在每一段中至多会发生 </a:t>
                </a:r>
                <a:r>
                  <a:rPr lang="en-US" altLang="zh-CN" i="1" dirty="0"/>
                  <a:t>k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次缺页。从而有：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𝑀𝑎𝑟𝑘𝑖𝑛𝑔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C0FD89-2A62-4858-B43B-152BF1C0C5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30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A6EB8-4DA6-4705-9307-2CCF0E72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Non-Competitive Algorithms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EA0E65-B27D-41A3-B4E1-E357EDFAEC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一些在实践中使用的算法是非竞争的。换言之，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𝑂𝑃𝑇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可以趋于无穷大。例如</a:t>
                </a:r>
                <a:r>
                  <a:rPr lang="en-US" altLang="zh-CN" dirty="0"/>
                  <a:t> LIFO</a:t>
                </a:r>
                <a:r>
                  <a:rPr lang="zh-CN" altLang="en-US" dirty="0"/>
                  <a:t> 算法，即缺页时换出最后加载到内存中的页。</a:t>
                </a:r>
                <a:endParaRPr lang="en-US" altLang="zh-CN" dirty="0"/>
              </a:p>
              <a:p>
                <a:r>
                  <a:rPr lang="zh-CN" altLang="en-US" dirty="0"/>
                  <a:t>例如序列：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1, 2, 3,…,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很明显最优算法只需要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次缺页，而 </a:t>
                </a:r>
                <a:r>
                  <a:rPr lang="en-US" altLang="zh-CN" dirty="0"/>
                  <a:t>LIFO </a:t>
                </a:r>
                <a:r>
                  <a:rPr lang="zh-CN" altLang="en-US" dirty="0"/>
                  <a:t>算法每一次都发生了缺页。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EA0E65-B27D-41A3-B4E1-E357EDFAEC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086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30FAB-F149-4779-9CA5-2FD8368F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Belady Anomaly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746FA-4B0C-4CCC-86D7-259B6329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r>
              <a:rPr lang="zh-CN" altLang="en-US" dirty="0"/>
              <a:t>一些页面置换算法存在这样的异常情况：当页框数 </a:t>
            </a:r>
            <a:r>
              <a:rPr lang="en-US" altLang="zh-CN" i="1" dirty="0"/>
              <a:t>k</a:t>
            </a:r>
            <a:r>
              <a:rPr lang="en-US" altLang="zh-CN" dirty="0"/>
              <a:t> </a:t>
            </a:r>
            <a:r>
              <a:rPr lang="zh-CN" altLang="en-US" dirty="0"/>
              <a:t>增加时，算法的缺页次数反而上升了。这种情况称为 </a:t>
            </a:r>
            <a:r>
              <a:rPr lang="en-US" altLang="zh-CN" dirty="0"/>
              <a:t>Belady </a:t>
            </a:r>
            <a:r>
              <a:rPr lang="zh-CN" altLang="en-US" dirty="0"/>
              <a:t>异常。</a:t>
            </a:r>
            <a:endParaRPr lang="en-US" altLang="zh-CN" dirty="0"/>
          </a:p>
          <a:p>
            <a:r>
              <a:rPr lang="en-US" altLang="zh-CN" dirty="0"/>
              <a:t>FIFO </a:t>
            </a:r>
            <a:r>
              <a:rPr lang="zh-CN" altLang="en-US" dirty="0"/>
              <a:t>算法存在 </a:t>
            </a:r>
            <a:r>
              <a:rPr lang="en-US" altLang="zh-CN" dirty="0"/>
              <a:t>Belady </a:t>
            </a:r>
            <a:r>
              <a:rPr lang="zh-CN" altLang="en-US" dirty="0"/>
              <a:t>异常：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1, 2, 3, 4, 1, 2, 5, 1, 2, 6, 7, 5</a:t>
            </a:r>
          </a:p>
          <a:p>
            <a:pPr marL="0" indent="0">
              <a:buNone/>
            </a:pPr>
            <a:r>
              <a:rPr lang="en-US" altLang="zh-CN" dirty="0"/>
              <a:t>     k=4: x, x, x, x, o, o, x, x, x, x, x, x</a:t>
            </a:r>
          </a:p>
          <a:p>
            <a:pPr marL="0" indent="0">
              <a:buNone/>
            </a:pPr>
            <a:r>
              <a:rPr lang="en-US" altLang="zh-CN" dirty="0"/>
              <a:t>     k=3: x, x, x, x, x, x, x, o, o, x, x, o</a:t>
            </a:r>
          </a:p>
        </p:txBody>
      </p:sp>
    </p:spTree>
    <p:extLst>
      <p:ext uri="{BB962C8B-B14F-4D97-AF65-F5344CB8AC3E}">
        <p14:creationId xmlns:p14="http://schemas.microsoft.com/office/powerpoint/2010/main" val="2154983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70E6C-46AF-4D10-8D0B-09F13E78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Belady Anomaly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A5093-A266-4B6F-BBE2-15B394417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Fornai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Iványi</a:t>
            </a:r>
            <a:r>
              <a:rPr lang="en-US" altLang="zh-CN" dirty="0"/>
              <a:t> </a:t>
            </a:r>
            <a:r>
              <a:rPr lang="zh-CN" altLang="en-US" dirty="0"/>
              <a:t>指出，</a:t>
            </a:r>
            <a:r>
              <a:rPr lang="en-US" altLang="zh-CN" dirty="0"/>
              <a:t>FIFO </a:t>
            </a:r>
            <a:r>
              <a:rPr lang="zh-CN" altLang="en-US" dirty="0"/>
              <a:t>的 </a:t>
            </a:r>
            <a:r>
              <a:rPr lang="en-US" altLang="zh-CN" dirty="0"/>
              <a:t>Belady </a:t>
            </a:r>
            <a:r>
              <a:rPr lang="zh-CN" altLang="en-US" dirty="0"/>
              <a:t>是无上限的。换言之，较大空间的缺页次数与较小空间的缺页次数的比可以无限大。</a:t>
            </a:r>
            <a:endParaRPr lang="en-US" altLang="zh-CN" dirty="0"/>
          </a:p>
          <a:p>
            <a:r>
              <a:rPr lang="en-US" altLang="zh-CN" dirty="0"/>
              <a:t>LRU </a:t>
            </a:r>
            <a:r>
              <a:rPr lang="zh-CN" altLang="en-US" dirty="0"/>
              <a:t>是没有 </a:t>
            </a:r>
            <a:r>
              <a:rPr lang="en-US" altLang="zh-CN" dirty="0"/>
              <a:t>Belady </a:t>
            </a:r>
            <a:r>
              <a:rPr lang="zh-CN" altLang="en-US" dirty="0"/>
              <a:t>现象的。这是由于</a:t>
            </a:r>
            <a:r>
              <a:rPr lang="en-US" altLang="zh-CN" dirty="0"/>
              <a:t> LRU </a:t>
            </a:r>
            <a:r>
              <a:rPr lang="zh-CN" altLang="en-US" dirty="0"/>
              <a:t>算法总是将近期访问过的尽可能多的页面保留，因此当 </a:t>
            </a:r>
            <a:r>
              <a:rPr lang="en-US" altLang="zh-CN" i="1" dirty="0"/>
              <a:t>k </a:t>
            </a:r>
            <a:r>
              <a:rPr lang="zh-CN" altLang="en-US" dirty="0"/>
              <a:t>增大时，在内存中的页面是较小 </a:t>
            </a:r>
            <a:r>
              <a:rPr lang="en-US" altLang="zh-CN" i="1" dirty="0"/>
              <a:t>k </a:t>
            </a:r>
            <a:r>
              <a:rPr lang="zh-CN" altLang="en-US" dirty="0"/>
              <a:t>的严格超集。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00702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0B938-79C6-4500-AF92-66C5AD2B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Proof. of FIF(S) = OPT(S)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C2D8C8-07E6-4385-BE74-26887E72BD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09427"/>
                <a:ext cx="8596668" cy="492200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𝑀𝑖𝑠𝑠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+mj-lt"/>
                  </a:rPr>
                  <a:t> 是访存序列为 </a:t>
                </a:r>
                <a:r>
                  <a:rPr lang="en-US" altLang="zh-CN" dirty="0">
                    <a:latin typeface="+mj-lt"/>
                  </a:rPr>
                  <a:t>S</a:t>
                </a:r>
                <a:r>
                  <a:rPr lang="zh-CN" altLang="en-US" dirty="0">
                    <a:latin typeface="+mj-lt"/>
                  </a:rPr>
                  <a:t>，内存状态为 </a:t>
                </a:r>
                <a:r>
                  <a:rPr lang="en-US" altLang="zh-CN" dirty="0">
                    <a:latin typeface="+mj-lt"/>
                  </a:rPr>
                  <a:t>A</a:t>
                </a:r>
                <a:r>
                  <a:rPr lang="zh-CN" altLang="en-US" dirty="0">
                    <a:latin typeface="+mj-lt"/>
                  </a:rPr>
                  <a:t>，最少的缺页次数。</a:t>
                </a:r>
                <a:endParaRPr lang="en-US" altLang="zh-CN" dirty="0">
                  <a:latin typeface="+mj-lt"/>
                </a:endParaRPr>
              </a:p>
              <a:p>
                <a:r>
                  <a:rPr lang="zh-CN" altLang="en-US" dirty="0"/>
                  <a:t>先证明一个引理：如果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只有一页不同，那么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𝑀𝑖𝑠𝑠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𝑀𝑖𝑠𝑠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对 </a:t>
                </a:r>
                <a:r>
                  <a:rPr lang="en-US" altLang="zh-CN" dirty="0"/>
                  <a:t>|S| </a:t>
                </a:r>
                <a:r>
                  <a:rPr lang="zh-CN" altLang="en-US" dirty="0"/>
                  <a:t>做归纳：</a:t>
                </a:r>
                <a:endParaRPr lang="en-US" altLang="zh-CN" dirty="0"/>
              </a:p>
              <a:p>
                <a:pPr>
                  <a:buFont typeface="+mj-lt"/>
                  <a:buAutoNum type="arabicPeriod"/>
                </a:pPr>
                <a:r>
                  <a:rPr lang="en-US" altLang="zh-CN" dirty="0"/>
                  <a:t>|S| = 1</a:t>
                </a:r>
                <a:r>
                  <a:rPr lang="zh-CN" altLang="en-US" dirty="0"/>
                  <a:t>，是显然的</a:t>
                </a:r>
                <a:endParaRPr lang="en-US" altLang="zh-CN" dirty="0"/>
              </a:p>
              <a:p>
                <a:pPr>
                  <a:buFont typeface="+mj-lt"/>
                  <a:buAutoNum type="arabicPeriod"/>
                </a:pPr>
                <a:r>
                  <a:rPr lang="en-US" altLang="zh-CN" dirty="0"/>
                  <a:t>|S| &gt; 1</a:t>
                </a:r>
                <a:r>
                  <a:rPr lang="zh-CN" altLang="en-US" dirty="0"/>
                  <a:t>，设 </a:t>
                </a:r>
                <a:r>
                  <a:rPr lang="en-US" altLang="zh-CN" dirty="0"/>
                  <a:t>A=[V, a], B = [V, b]</a:t>
                </a:r>
                <a:r>
                  <a:rPr lang="zh-CN" altLang="en-US" dirty="0"/>
                  <a:t>，考虑序列访问的第一个页面：</a:t>
                </a:r>
                <a:endParaRPr lang="en-US" altLang="zh-CN" dirty="0"/>
              </a:p>
              <a:p>
                <a:pPr lvl="1">
                  <a:buFont typeface="+mj-lt"/>
                  <a:buAutoNum type="arabicPeriod"/>
                </a:pPr>
                <a:r>
                  <a:rPr lang="zh-CN" altLang="en-US" dirty="0"/>
                  <a:t>访问 </a:t>
                </a:r>
                <a:r>
                  <a:rPr lang="en-US" altLang="zh-CN" dirty="0"/>
                  <a:t>V </a:t>
                </a:r>
                <a:r>
                  <a:rPr lang="zh-CN" altLang="en-US" dirty="0"/>
                  <a:t>中的页面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不在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均命中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缺页，根据归纳假设立刻可得。</a:t>
                </a:r>
                <a:endParaRPr lang="en-US" altLang="zh-CN" dirty="0"/>
              </a:p>
              <a:p>
                <a:pPr lvl="1">
                  <a:buFont typeface="+mj-lt"/>
                  <a:buAutoNum type="arabicPeriod"/>
                </a:pPr>
                <a:r>
                  <a:rPr lang="zh-CN" altLang="en-US" dirty="0"/>
                  <a:t>访问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命中，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发生缺页。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只需要将 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换出，将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换入，</a:t>
                </a:r>
                <a:r>
                  <a:rPr lang="en-US" altLang="zh-CN" dirty="0"/>
                  <a:t>A’ = B’</a:t>
                </a:r>
                <a:r>
                  <a:rPr lang="zh-CN" altLang="en-US" dirty="0"/>
                  <a:t>，从而有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𝑀𝑖𝑠𝑠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𝑀𝑖𝑠𝑠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𝑀𝑖𝑠𝑠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𝑀𝑖𝑠𝑠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pPr lvl="1">
                  <a:buFont typeface="+mj-lt"/>
                  <a:buAutoNum type="arabicPeriod"/>
                </a:pPr>
                <a:r>
                  <a:rPr lang="zh-CN" altLang="en-US" dirty="0"/>
                  <a:t>访问 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命中，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发生缺页。如果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换出了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则归于上面一种情景。否则设换出了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，那么：</a:t>
                </a:r>
                <a:endParaRPr lang="en-US" altLang="zh-CN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    </a:t>
                </a:r>
                <a:r>
                  <a:rPr lang="zh-CN" altLang="en-US" dirty="0"/>
                  <a:t>很明显，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只有一页不同，由归纳假设有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𝑀𝑖𝑠𝑠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𝑀𝑖𝑠𝑠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𝑀𝑖𝑠𝑠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𝑀𝑖𝑠𝑠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𝑀𝑖𝑠𝑠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𝑀𝑖𝑠𝑠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C2D8C8-07E6-4385-BE74-26887E72BD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09427"/>
                <a:ext cx="8596668" cy="4922001"/>
              </a:xfrm>
              <a:blipFill>
                <a:blip r:embed="rId2"/>
                <a:stretch>
                  <a:fillRect l="-496" t="-620" r="-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21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2DEFC-9E54-4465-92DD-E49BD197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D07EE-4F21-440C-91F1-A00A844835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367627"/>
                <a:ext cx="8596668" cy="388077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设算法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在序列 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下的缺页次数为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，最优缺页次数为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，我们要证对于任意序列 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，都有：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𝐹𝐼𝐹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对 </a:t>
                </a:r>
                <a:r>
                  <a:rPr lang="en-US" altLang="zh-CN" dirty="0"/>
                  <a:t>|S| </a:t>
                </a:r>
                <a:r>
                  <a:rPr lang="zh-CN" altLang="en-US" dirty="0"/>
                  <a:t>长度做归纳，设 </a:t>
                </a:r>
                <a:r>
                  <a:rPr lang="en-US" altLang="zh-CN" dirty="0"/>
                  <a:t>nextpos(a) </a:t>
                </a:r>
                <a:r>
                  <a:rPr lang="zh-CN" altLang="en-US" dirty="0"/>
                  <a:t>表示页面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下一次访问的时间。</a:t>
                </a:r>
                <a:endParaRPr lang="en-US" altLang="zh-CN" dirty="0"/>
              </a:p>
              <a:p>
                <a:pPr>
                  <a:buFont typeface="+mj-lt"/>
                  <a:buAutoNum type="arabicPeriod"/>
                </a:pPr>
                <a:r>
                  <a:rPr lang="en-US" altLang="zh-CN" dirty="0"/>
                  <a:t>|S| = 1</a:t>
                </a:r>
                <a:r>
                  <a:rPr lang="zh-CN" altLang="en-US" dirty="0"/>
                  <a:t> 是平凡的</a:t>
                </a:r>
                <a:endParaRPr lang="en-US" altLang="zh-CN" dirty="0"/>
              </a:p>
              <a:p>
                <a:pPr>
                  <a:buFont typeface="+mj-lt"/>
                  <a:buAutoNum type="arabicPeriod"/>
                </a:pPr>
                <a:r>
                  <a:rPr lang="en-US" altLang="zh-CN" dirty="0"/>
                  <a:t>|S| &gt; 1</a:t>
                </a:r>
                <a:r>
                  <a:rPr lang="zh-CN" altLang="en-US" dirty="0"/>
                  <a:t>，考虑 </a:t>
                </a:r>
                <a:r>
                  <a:rPr lang="en-US" altLang="zh-CN" dirty="0"/>
                  <a:t>OPT </a:t>
                </a:r>
                <a:r>
                  <a:rPr lang="zh-CN" altLang="en-US" dirty="0"/>
                  <a:t>第一次的命中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缺页情况：</a:t>
                </a:r>
                <a:endParaRPr lang="en-US" altLang="zh-CN" dirty="0"/>
              </a:p>
              <a:p>
                <a:pPr lvl="1">
                  <a:buFont typeface="+mj-lt"/>
                  <a:buAutoNum type="arabicPeriod"/>
                </a:pPr>
                <a:r>
                  <a:rPr lang="zh-CN" altLang="en-US" dirty="0"/>
                  <a:t>未发生缺页，由于 </a:t>
                </a:r>
                <a:r>
                  <a:rPr lang="en-US" altLang="zh-CN" dirty="0"/>
                  <a:t>FIF(S’) = OPT(S’)</a:t>
                </a:r>
                <a:r>
                  <a:rPr lang="zh-CN" altLang="en-US" dirty="0"/>
                  <a:t>，立刻有 </a:t>
                </a:r>
                <a:r>
                  <a:rPr lang="en-US" altLang="zh-CN" dirty="0"/>
                  <a:t>FIF(S) = OPT(S)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zh-CN" altLang="en-US" dirty="0"/>
                  <a:t>若我们没有按照</a:t>
                </a:r>
                <a:r>
                  <a:rPr lang="en-US" altLang="zh-CN" dirty="0"/>
                  <a:t> FIF </a:t>
                </a:r>
                <a:r>
                  <a:rPr lang="zh-CN" altLang="en-US" dirty="0"/>
                  <a:t>算法将下一次访问最晚的页面换出，而是换出了另外一个页面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，有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，满足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𝑛𝑒𝑥𝑡𝑝𝑜𝑠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)&lt;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𝑛𝑒𝑥𝑡𝑝𝑜𝑠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。我们只需说明这次如果换出 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，答案不会更劣。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D07EE-4F21-440C-91F1-A00A844835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367627"/>
                <a:ext cx="8596668" cy="3880773"/>
              </a:xfrm>
              <a:blipFill>
                <a:blip r:embed="rId2"/>
                <a:stretch>
                  <a:fillRect l="-496" t="-785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68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F8710-A0AD-4861-A43E-978510F3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B4B37A-DCAF-4550-A296-375AFD3FA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dirty="0"/>
              <a:t>操作系统与虚拟内存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常见的页面置换算法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竞争性分析与页面置换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高速缓存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7438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99BD5-2B45-46C0-B4AF-CD510CA4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Proof.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5BFBC-9264-4919-9473-EDF390404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320800"/>
          </a:xfrm>
        </p:spPr>
        <p:txBody>
          <a:bodyPr>
            <a:normAutofit/>
          </a:bodyPr>
          <a:lstStyle/>
          <a:p>
            <a:r>
              <a:rPr lang="zh-CN" altLang="en-US" dirty="0"/>
              <a:t>考虑在原先的方案中</a:t>
            </a:r>
            <a:r>
              <a:rPr lang="en-US" altLang="zh-CN" dirty="0"/>
              <a:t>b</a:t>
            </a:r>
            <a:r>
              <a:rPr lang="zh-CN" altLang="en-US" dirty="0"/>
              <a:t>在什么时候被换出。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b </a:t>
            </a:r>
            <a:r>
              <a:rPr lang="zh-CN" altLang="en-US" dirty="0"/>
              <a:t>在 </a:t>
            </a:r>
            <a:r>
              <a:rPr lang="en-US" altLang="zh-CN" dirty="0"/>
              <a:t>nextpos(a) </a:t>
            </a:r>
            <a:r>
              <a:rPr lang="zh-CN" altLang="en-US" dirty="0"/>
              <a:t>之前被换出，如果我们第一次换出的是 </a:t>
            </a:r>
            <a:r>
              <a:rPr lang="en-US" altLang="zh-CN" dirty="0"/>
              <a:t>b</a:t>
            </a:r>
            <a:r>
              <a:rPr lang="zh-CN" altLang="en-US" dirty="0"/>
              <a:t>，那么只会简单的将内存中的 </a:t>
            </a:r>
            <a:r>
              <a:rPr lang="en-US" altLang="zh-CN" dirty="0"/>
              <a:t>b </a:t>
            </a:r>
            <a:r>
              <a:rPr lang="zh-CN" altLang="en-US" dirty="0"/>
              <a:t>替换成 </a:t>
            </a:r>
            <a:r>
              <a:rPr lang="en-US" altLang="zh-CN" dirty="0"/>
              <a:t>a </a:t>
            </a:r>
            <a:r>
              <a:rPr lang="zh-CN" altLang="en-US" dirty="0"/>
              <a:t>，并不会引起任何缺页或命中的变化。</a:t>
            </a:r>
            <a:endParaRPr lang="en-US" altLang="zh-CN" dirty="0"/>
          </a:p>
          <a:p>
            <a:pPr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E701C0F-FFC1-4AFA-B318-2CC32221FDEF}"/>
              </a:ext>
            </a:extLst>
          </p:cNvPr>
          <p:cNvCxnSpPr/>
          <p:nvPr/>
        </p:nvCxnSpPr>
        <p:spPr>
          <a:xfrm>
            <a:off x="1918177" y="3557018"/>
            <a:ext cx="61876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19E0ABC3-37CA-45C9-B9F4-775A8952D9B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18177" y="3711580"/>
              <a:ext cx="1350592" cy="2743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0592">
                      <a:extLst>
                        <a:ext uri="{9D8B030D-6E8A-4147-A177-3AD203B41FA5}">
                          <a16:colId xmlns:a16="http://schemas.microsoft.com/office/drawing/2014/main" val="2973648504"/>
                        </a:ext>
                      </a:extLst>
                    </a:gridCol>
                  </a:tblGrid>
                  <a:tr h="75243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V</a:t>
                          </a:r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1391396"/>
                      </a:ext>
                    </a:extLst>
                  </a:tr>
                  <a:tr h="75243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6691"/>
                      </a:ext>
                    </a:extLst>
                  </a:tr>
                  <a:tr h="752430">
                    <a:tc>
                      <a:txBody>
                        <a:bodyPr/>
                        <a:lstStyle/>
                        <a:p>
                          <a:endParaRPr lang="en-US" altLang="zh-CN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66553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19E0ABC3-37CA-45C9-B9F4-775A8952D9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1034917"/>
                  </p:ext>
                </p:extLst>
              </p:nvPr>
            </p:nvGraphicFramePr>
            <p:xfrm>
              <a:off x="1918177" y="3711580"/>
              <a:ext cx="1350592" cy="2743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0592">
                      <a:extLst>
                        <a:ext uri="{9D8B030D-6E8A-4147-A177-3AD203B41FA5}">
                          <a16:colId xmlns:a16="http://schemas.microsoft.com/office/drawing/2014/main" val="2973648504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V</a:t>
                          </a:r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139139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8" t="-100000" r="-897" b="-1006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669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8" t="-201333" r="-897" b="-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66553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16D2983D-02BA-4A73-A897-0F36D4A8173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181260" y="3711580"/>
              <a:ext cx="1350592" cy="2743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0592">
                      <a:extLst>
                        <a:ext uri="{9D8B030D-6E8A-4147-A177-3AD203B41FA5}">
                          <a16:colId xmlns:a16="http://schemas.microsoft.com/office/drawing/2014/main" val="2973648504"/>
                        </a:ext>
                      </a:extLst>
                    </a:gridCol>
                  </a:tblGrid>
                  <a:tr h="75243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V’</a:t>
                          </a:r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1391396"/>
                      </a:ext>
                    </a:extLst>
                  </a:tr>
                  <a:tr h="75243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6691"/>
                      </a:ext>
                    </a:extLst>
                  </a:tr>
                  <a:tr h="752430">
                    <a:tc>
                      <a:txBody>
                        <a:bodyPr/>
                        <a:lstStyle/>
                        <a:p>
                          <a:endParaRPr lang="en-US" altLang="zh-CN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66553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16D2983D-02BA-4A73-A897-0F36D4A817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0822777"/>
                  </p:ext>
                </p:extLst>
              </p:nvPr>
            </p:nvGraphicFramePr>
            <p:xfrm>
              <a:off x="4181260" y="3711580"/>
              <a:ext cx="1350592" cy="2743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0592">
                      <a:extLst>
                        <a:ext uri="{9D8B030D-6E8A-4147-A177-3AD203B41FA5}">
                          <a16:colId xmlns:a16="http://schemas.microsoft.com/office/drawing/2014/main" val="2973648504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V’</a:t>
                          </a:r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139139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8" t="-100000" r="-897" b="-1006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669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8" t="-201333" r="-897" b="-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665535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3481C19-46C4-4E84-9D89-553C3C2F8435}"/>
              </a:ext>
            </a:extLst>
          </p:cNvPr>
          <p:cNvCxnSpPr>
            <a:cxnSpLocks/>
          </p:cNvCxnSpPr>
          <p:nvPr/>
        </p:nvCxnSpPr>
        <p:spPr>
          <a:xfrm flipV="1">
            <a:off x="6586430" y="3632648"/>
            <a:ext cx="0" cy="26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5BC148C-6B9D-4BEA-9AB9-F3A6FB8E29A8}"/>
              </a:ext>
            </a:extLst>
          </p:cNvPr>
          <p:cNvSpPr txBox="1"/>
          <p:nvPr/>
        </p:nvSpPr>
        <p:spPr>
          <a:xfrm>
            <a:off x="6096000" y="3899647"/>
            <a:ext cx="152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nextpos(a)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222A5184-D3FF-40AA-8A0E-5552877FB583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18177" y="3711580"/>
              <a:ext cx="1350592" cy="2743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0592">
                      <a:extLst>
                        <a:ext uri="{9D8B030D-6E8A-4147-A177-3AD203B41FA5}">
                          <a16:colId xmlns:a16="http://schemas.microsoft.com/office/drawing/2014/main" val="2973648504"/>
                        </a:ext>
                      </a:extLst>
                    </a:gridCol>
                  </a:tblGrid>
                  <a:tr h="75243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V</a:t>
                          </a:r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1391396"/>
                      </a:ext>
                    </a:extLst>
                  </a:tr>
                  <a:tr h="75243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6691"/>
                      </a:ext>
                    </a:extLst>
                  </a:tr>
                  <a:tr h="752430">
                    <a:tc>
                      <a:txBody>
                        <a:bodyPr/>
                        <a:lstStyle/>
                        <a:p>
                          <a:endParaRPr lang="en-US" altLang="zh-CN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66553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222A5184-D3FF-40AA-8A0E-5552877FB5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2897015"/>
                  </p:ext>
                </p:extLst>
              </p:nvPr>
            </p:nvGraphicFramePr>
            <p:xfrm>
              <a:off x="1918177" y="3711580"/>
              <a:ext cx="1350592" cy="2743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0592">
                      <a:extLst>
                        <a:ext uri="{9D8B030D-6E8A-4147-A177-3AD203B41FA5}">
                          <a16:colId xmlns:a16="http://schemas.microsoft.com/office/drawing/2014/main" val="2973648504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V</a:t>
                          </a:r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139139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48" t="-100000" r="-897" b="-1006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669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48" t="-201333" r="-897" b="-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66553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862B4E53-B3A5-4C98-80AC-B6DCFA394A2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181260" y="3711580"/>
              <a:ext cx="1350592" cy="2743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0592">
                      <a:extLst>
                        <a:ext uri="{9D8B030D-6E8A-4147-A177-3AD203B41FA5}">
                          <a16:colId xmlns:a16="http://schemas.microsoft.com/office/drawing/2014/main" val="2973648504"/>
                        </a:ext>
                      </a:extLst>
                    </a:gridCol>
                  </a:tblGrid>
                  <a:tr h="75243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V’</a:t>
                          </a:r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1391396"/>
                      </a:ext>
                    </a:extLst>
                  </a:tr>
                  <a:tr h="75243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6691"/>
                      </a:ext>
                    </a:extLst>
                  </a:tr>
                  <a:tr h="752430">
                    <a:tc>
                      <a:txBody>
                        <a:bodyPr/>
                        <a:lstStyle/>
                        <a:p>
                          <a:endParaRPr lang="en-US" altLang="zh-CN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66553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862B4E53-B3A5-4C98-80AC-B6DCFA394A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8474931"/>
                  </p:ext>
                </p:extLst>
              </p:nvPr>
            </p:nvGraphicFramePr>
            <p:xfrm>
              <a:off x="4181260" y="3711580"/>
              <a:ext cx="1350592" cy="2743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0592">
                      <a:extLst>
                        <a:ext uri="{9D8B030D-6E8A-4147-A177-3AD203B41FA5}">
                          <a16:colId xmlns:a16="http://schemas.microsoft.com/office/drawing/2014/main" val="2973648504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V’</a:t>
                          </a:r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139139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48" t="-100000" r="-897" b="-1006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669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48" t="-201333" r="-897" b="-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665535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E907AC1-D0A2-4EA6-A115-0AE9DFC3FF5D}"/>
              </a:ext>
            </a:extLst>
          </p:cNvPr>
          <p:cNvCxnSpPr>
            <a:cxnSpLocks/>
          </p:cNvCxnSpPr>
          <p:nvPr/>
        </p:nvCxnSpPr>
        <p:spPr>
          <a:xfrm flipV="1">
            <a:off x="8047677" y="3632648"/>
            <a:ext cx="0" cy="26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B6E4123-97A2-4AE5-A00A-1D2FB4F09C00}"/>
              </a:ext>
            </a:extLst>
          </p:cNvPr>
          <p:cNvSpPr txBox="1"/>
          <p:nvPr/>
        </p:nvSpPr>
        <p:spPr>
          <a:xfrm>
            <a:off x="7557247" y="3899647"/>
            <a:ext cx="152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nextpos(b)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39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7EE22-AAA5-450D-99AD-CCE1FE57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2ECADC-0B7B-4A62-B238-0DED95BDE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3913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b​ </a:t>
            </a:r>
            <a:r>
              <a:rPr lang="zh-CN" altLang="en-US" dirty="0"/>
              <a:t>在 </a:t>
            </a:r>
            <a:r>
              <a:rPr lang="en-US" altLang="zh-CN" dirty="0"/>
              <a:t>nextpos(a) ​</a:t>
            </a:r>
            <a:r>
              <a:rPr lang="zh-CN" altLang="en-US" dirty="0"/>
              <a:t>时被换出，</a:t>
            </a:r>
            <a:r>
              <a:rPr lang="en-US" altLang="zh-CN" dirty="0"/>
              <a:t>a​ </a:t>
            </a:r>
            <a:r>
              <a:rPr lang="zh-CN" altLang="en-US" dirty="0"/>
              <a:t>被换入，内存状态 </a:t>
            </a:r>
            <a:r>
              <a:rPr lang="en-US" altLang="zh-CN" dirty="0"/>
              <a:t>A[</a:t>
            </a:r>
            <a:r>
              <a:rPr lang="en-US" altLang="zh-CN" dirty="0" err="1"/>
              <a:t>V,b</a:t>
            </a:r>
            <a:r>
              <a:rPr lang="en-US" altLang="zh-CN" dirty="0"/>
              <a:t>]→A′[</a:t>
            </a:r>
            <a:r>
              <a:rPr lang="en-US" altLang="zh-CN" dirty="0" err="1"/>
              <a:t>V,a</a:t>
            </a:r>
            <a:r>
              <a:rPr lang="en-US" altLang="zh-CN" dirty="0"/>
              <a:t>]​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如果我们第一次换出的是</a:t>
            </a:r>
            <a:r>
              <a:rPr lang="en-US" altLang="zh-CN" dirty="0"/>
              <a:t>b​</a:t>
            </a:r>
            <a:r>
              <a:rPr lang="zh-CN" altLang="en-US" dirty="0"/>
              <a:t>，在 </a:t>
            </a:r>
            <a:r>
              <a:rPr lang="en-US" altLang="zh-CN" dirty="0"/>
              <a:t>nextpos(a) ​</a:t>
            </a:r>
            <a:r>
              <a:rPr lang="zh-CN" altLang="en-US" dirty="0"/>
              <a:t>之前的缺页和命中并没有任何变化，而 </a:t>
            </a:r>
            <a:r>
              <a:rPr lang="en-US" altLang="zh-CN" dirty="0"/>
              <a:t>nextpos(a) ​</a:t>
            </a:r>
            <a:r>
              <a:rPr lang="zh-CN" altLang="en-US" dirty="0"/>
              <a:t>时并不会发生缺页，且此时内存状态也为</a:t>
            </a:r>
            <a:r>
              <a:rPr lang="en-US" altLang="zh-CN" dirty="0"/>
              <a:t>A′​</a:t>
            </a:r>
            <a:r>
              <a:rPr lang="zh-CN" altLang="en-US" dirty="0"/>
              <a:t>。因此调整后总的缺页次数严格小于之前。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F769A27-8825-4136-95B3-83ED8672A658}"/>
              </a:ext>
            </a:extLst>
          </p:cNvPr>
          <p:cNvCxnSpPr/>
          <p:nvPr/>
        </p:nvCxnSpPr>
        <p:spPr>
          <a:xfrm>
            <a:off x="1918177" y="3557018"/>
            <a:ext cx="61876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CBEDDD0-E74A-4595-9880-8588E474EAB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18177" y="3711580"/>
              <a:ext cx="1350592" cy="2743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0592">
                      <a:extLst>
                        <a:ext uri="{9D8B030D-6E8A-4147-A177-3AD203B41FA5}">
                          <a16:colId xmlns:a16="http://schemas.microsoft.com/office/drawing/2014/main" val="2973648504"/>
                        </a:ext>
                      </a:extLst>
                    </a:gridCol>
                  </a:tblGrid>
                  <a:tr h="75243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V</a:t>
                          </a:r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1391396"/>
                      </a:ext>
                    </a:extLst>
                  </a:tr>
                  <a:tr h="75243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6691"/>
                      </a:ext>
                    </a:extLst>
                  </a:tr>
                  <a:tr h="752430">
                    <a:tc>
                      <a:txBody>
                        <a:bodyPr/>
                        <a:lstStyle/>
                        <a:p>
                          <a:endParaRPr lang="en-US" altLang="zh-CN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66553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CBEDDD0-E74A-4595-9880-8588E474EA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5708642"/>
                  </p:ext>
                </p:extLst>
              </p:nvPr>
            </p:nvGraphicFramePr>
            <p:xfrm>
              <a:off x="1918177" y="3711580"/>
              <a:ext cx="1350592" cy="2743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0592">
                      <a:extLst>
                        <a:ext uri="{9D8B030D-6E8A-4147-A177-3AD203B41FA5}">
                          <a16:colId xmlns:a16="http://schemas.microsoft.com/office/drawing/2014/main" val="2973648504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V</a:t>
                          </a:r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139139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8" t="-100000" r="-897" b="-1006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669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8" t="-201333" r="-897" b="-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66553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1CB4BCE0-78A7-4903-BB00-C925D3D8560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181260" y="3711580"/>
              <a:ext cx="1350592" cy="2743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0592">
                      <a:extLst>
                        <a:ext uri="{9D8B030D-6E8A-4147-A177-3AD203B41FA5}">
                          <a16:colId xmlns:a16="http://schemas.microsoft.com/office/drawing/2014/main" val="2973648504"/>
                        </a:ext>
                      </a:extLst>
                    </a:gridCol>
                  </a:tblGrid>
                  <a:tr h="75243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V’</a:t>
                          </a:r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1391396"/>
                      </a:ext>
                    </a:extLst>
                  </a:tr>
                  <a:tr h="75243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6691"/>
                      </a:ext>
                    </a:extLst>
                  </a:tr>
                  <a:tr h="752430">
                    <a:tc>
                      <a:txBody>
                        <a:bodyPr/>
                        <a:lstStyle/>
                        <a:p>
                          <a:endParaRPr lang="en-US" altLang="zh-CN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66553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1CB4BCE0-78A7-4903-BB00-C925D3D856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7322596"/>
                  </p:ext>
                </p:extLst>
              </p:nvPr>
            </p:nvGraphicFramePr>
            <p:xfrm>
              <a:off x="4181260" y="3711580"/>
              <a:ext cx="1350592" cy="2743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0592">
                      <a:extLst>
                        <a:ext uri="{9D8B030D-6E8A-4147-A177-3AD203B41FA5}">
                          <a16:colId xmlns:a16="http://schemas.microsoft.com/office/drawing/2014/main" val="2973648504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V’</a:t>
                          </a:r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139139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8" t="-100000" r="-897" b="-1006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669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8" t="-201333" r="-897" b="-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665535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2F3F651-7B09-4AFB-867D-0D8ECBA86905}"/>
              </a:ext>
            </a:extLst>
          </p:cNvPr>
          <p:cNvCxnSpPr>
            <a:cxnSpLocks/>
          </p:cNvCxnSpPr>
          <p:nvPr/>
        </p:nvCxnSpPr>
        <p:spPr>
          <a:xfrm>
            <a:off x="4856556" y="3368298"/>
            <a:ext cx="0" cy="19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EBF5521-4A1F-4273-A02E-C223D2A3B181}"/>
              </a:ext>
            </a:extLst>
          </p:cNvPr>
          <p:cNvSpPr txBox="1"/>
          <p:nvPr/>
        </p:nvSpPr>
        <p:spPr>
          <a:xfrm>
            <a:off x="4276196" y="3010532"/>
            <a:ext cx="152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nextpos(a)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9A22D189-E429-428F-867A-A97D6E1A5D38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18177" y="3711580"/>
              <a:ext cx="1350592" cy="2743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0592">
                      <a:extLst>
                        <a:ext uri="{9D8B030D-6E8A-4147-A177-3AD203B41FA5}">
                          <a16:colId xmlns:a16="http://schemas.microsoft.com/office/drawing/2014/main" val="2973648504"/>
                        </a:ext>
                      </a:extLst>
                    </a:gridCol>
                  </a:tblGrid>
                  <a:tr h="75243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V</a:t>
                          </a:r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1391396"/>
                      </a:ext>
                    </a:extLst>
                  </a:tr>
                  <a:tr h="75243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6691"/>
                      </a:ext>
                    </a:extLst>
                  </a:tr>
                  <a:tr h="752430">
                    <a:tc>
                      <a:txBody>
                        <a:bodyPr/>
                        <a:lstStyle/>
                        <a:p>
                          <a:endParaRPr lang="en-US" altLang="zh-CN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66553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9A22D189-E429-428F-867A-A97D6E1A5D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0302906"/>
                  </p:ext>
                </p:extLst>
              </p:nvPr>
            </p:nvGraphicFramePr>
            <p:xfrm>
              <a:off x="1918177" y="3711580"/>
              <a:ext cx="1350592" cy="2743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0592">
                      <a:extLst>
                        <a:ext uri="{9D8B030D-6E8A-4147-A177-3AD203B41FA5}">
                          <a16:colId xmlns:a16="http://schemas.microsoft.com/office/drawing/2014/main" val="2973648504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V</a:t>
                          </a:r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139139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48" t="-100000" r="-897" b="-1006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669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48" t="-201333" r="-897" b="-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66553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E899317-8185-4357-B1C8-53E2DFA9212E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181260" y="3711580"/>
              <a:ext cx="1350592" cy="2743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0592">
                      <a:extLst>
                        <a:ext uri="{9D8B030D-6E8A-4147-A177-3AD203B41FA5}">
                          <a16:colId xmlns:a16="http://schemas.microsoft.com/office/drawing/2014/main" val="2973648504"/>
                        </a:ext>
                      </a:extLst>
                    </a:gridCol>
                  </a:tblGrid>
                  <a:tr h="75243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V’</a:t>
                          </a:r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1391396"/>
                      </a:ext>
                    </a:extLst>
                  </a:tr>
                  <a:tr h="75243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altLang="zh-CN" dirty="0"/>
                            <a:t>(hit)</a:t>
                          </a:r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6691"/>
                      </a:ext>
                    </a:extLst>
                  </a:tr>
                  <a:tr h="752430">
                    <a:tc>
                      <a:txBody>
                        <a:bodyPr/>
                        <a:lstStyle/>
                        <a:p>
                          <a:endParaRPr lang="en-US" altLang="zh-CN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66553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E899317-8185-4357-B1C8-53E2DFA921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9195481"/>
                  </p:ext>
                </p:extLst>
              </p:nvPr>
            </p:nvGraphicFramePr>
            <p:xfrm>
              <a:off x="4181260" y="3711580"/>
              <a:ext cx="1350592" cy="2743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0592">
                      <a:extLst>
                        <a:ext uri="{9D8B030D-6E8A-4147-A177-3AD203B41FA5}">
                          <a16:colId xmlns:a16="http://schemas.microsoft.com/office/drawing/2014/main" val="2973648504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V’</a:t>
                          </a:r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139139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48" t="-100000" r="-897" b="-1006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669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48" t="-201333" r="-897" b="-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66553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80F1AF36-FF3A-47C9-9DF2-1A2C5A29B9A7}"/>
              </a:ext>
            </a:extLst>
          </p:cNvPr>
          <p:cNvSpPr txBox="1"/>
          <p:nvPr/>
        </p:nvSpPr>
        <p:spPr>
          <a:xfrm>
            <a:off x="7335445" y="3014713"/>
            <a:ext cx="152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nextpos(b)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0E756DB-90B3-453B-8B2D-25E975B0B56C}"/>
              </a:ext>
            </a:extLst>
          </p:cNvPr>
          <p:cNvCxnSpPr>
            <a:cxnSpLocks/>
          </p:cNvCxnSpPr>
          <p:nvPr/>
        </p:nvCxnSpPr>
        <p:spPr>
          <a:xfrm>
            <a:off x="7922485" y="3368298"/>
            <a:ext cx="0" cy="19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97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6584B-B422-45AD-8A19-5B4E76C8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995A03-10FB-41FF-AA86-632E46529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367627"/>
                <a:ext cx="8596668" cy="3880773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b </a:t>
                </a:r>
                <a:r>
                  <a:rPr lang="zh-CN" altLang="en-US" dirty="0"/>
                  <a:t>在 </a:t>
                </a:r>
                <a:r>
                  <a:rPr lang="en-US" altLang="zh-CN" dirty="0"/>
                  <a:t>nextpos(a) </a:t>
                </a:r>
                <a:r>
                  <a:rPr lang="zh-CN" altLang="en-US" dirty="0"/>
                  <a:t>之后被换出。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nextpos(a) </a:t>
                </a:r>
                <a:r>
                  <a:rPr lang="zh-CN" altLang="en-US" dirty="0"/>
                  <a:t>时发生了一次缺页且没有换出 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，内存状态</a:t>
                </a:r>
                <a:r>
                  <a:rPr lang="en-US" altLang="zh-CN" dirty="0"/>
                  <a:t>A[</a:t>
                </a:r>
                <a:r>
                  <a:rPr lang="en-US" altLang="zh-CN" dirty="0" err="1"/>
                  <a:t>V,b</a:t>
                </a:r>
                <a:r>
                  <a:rPr lang="en-US" altLang="zh-CN" dirty="0"/>
                  <a:t>]→A′[V−{p},</a:t>
                </a:r>
                <a:r>
                  <a:rPr lang="en-US" altLang="zh-CN" dirty="0" err="1"/>
                  <a:t>b,a</a:t>
                </a:r>
                <a:r>
                  <a:rPr lang="en-US" altLang="zh-CN" dirty="0"/>
                  <a:t>]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而如果我们一开始换出的是 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，这一次没有发生缺页，且内存状态是 </a:t>
                </a:r>
                <a:r>
                  <a:rPr lang="en-US" altLang="zh-CN" dirty="0"/>
                  <a:t>B[</a:t>
                </a:r>
                <a:r>
                  <a:rPr lang="en-US" altLang="zh-CN" dirty="0" err="1"/>
                  <a:t>V,a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注意到</a:t>
                </a:r>
                <a:r>
                  <a:rPr lang="en-US" altLang="zh-CN" dirty="0"/>
                  <a:t>A′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只有一位不同，根据之前的引理，有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𝑀𝑖𝑠𝑠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′)≥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𝑀𝑖𝑠𝑠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)−1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而在第 </a:t>
                </a:r>
                <a:r>
                  <a:rPr lang="en-US" altLang="zh-CN" dirty="0"/>
                  <a:t>nextpos(a) </a:t>
                </a:r>
                <a:r>
                  <a:rPr lang="zh-CN" altLang="en-US" dirty="0"/>
                  <a:t>次我们减少了一次缺页，因此总的缺页数：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𝑂𝑃𝑇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)≥(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𝐹𝐼𝐹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)−1)+1=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𝐹𝐼𝐹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995A03-10FB-41FF-AA86-632E46529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367627"/>
                <a:ext cx="8596668" cy="3880773"/>
              </a:xfrm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943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5F444-09E2-44CF-B53C-EAA9F492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33CC34-9849-43FF-A2F4-4A3796B970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76495"/>
                <a:ext cx="8596668" cy="4778093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Case 3: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33CC34-9849-43FF-A2F4-4A3796B970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76495"/>
                <a:ext cx="8596668" cy="4778093"/>
              </a:xfrm>
              <a:blipFill>
                <a:blip r:embed="rId2"/>
                <a:stretch>
                  <a:fillRect l="-142" t="-1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B784CDB-C6AC-4E2A-BB6C-CF32DACE964E}"/>
              </a:ext>
            </a:extLst>
          </p:cNvPr>
          <p:cNvCxnSpPr/>
          <p:nvPr/>
        </p:nvCxnSpPr>
        <p:spPr>
          <a:xfrm>
            <a:off x="1837494" y="2433251"/>
            <a:ext cx="61876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52A6190-9044-46D8-AE54-CF3535483F8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37494" y="2587813"/>
              <a:ext cx="1350592" cy="3657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0592">
                      <a:extLst>
                        <a:ext uri="{9D8B030D-6E8A-4147-A177-3AD203B41FA5}">
                          <a16:colId xmlns:a16="http://schemas.microsoft.com/office/drawing/2014/main" val="2973648504"/>
                        </a:ext>
                      </a:extLst>
                    </a:gridCol>
                  </a:tblGrid>
                  <a:tr h="75243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V</a:t>
                          </a:r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1391396"/>
                      </a:ext>
                    </a:extLst>
                  </a:tr>
                  <a:tr h="75243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669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altLang="zh-CN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66553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altLang="zh-CN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867472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52A6190-9044-46D8-AE54-CF3535483F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360890"/>
                  </p:ext>
                </p:extLst>
              </p:nvPr>
            </p:nvGraphicFramePr>
            <p:xfrm>
              <a:off x="1837494" y="2587813"/>
              <a:ext cx="1350592" cy="3657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0592">
                      <a:extLst>
                        <a:ext uri="{9D8B030D-6E8A-4147-A177-3AD203B41FA5}">
                          <a16:colId xmlns:a16="http://schemas.microsoft.com/office/drawing/2014/main" val="2973648504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V</a:t>
                          </a:r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139139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0" t="-100000" r="-1351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669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0" t="-201333" r="-1351" b="-10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665535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0" t="-301333" r="-1351" b="-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67472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6F04E86-2947-4772-B1C2-2B44641D238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72950" y="2585729"/>
              <a:ext cx="1350592" cy="3657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0592">
                      <a:extLst>
                        <a:ext uri="{9D8B030D-6E8A-4147-A177-3AD203B41FA5}">
                          <a16:colId xmlns:a16="http://schemas.microsoft.com/office/drawing/2014/main" val="2973648504"/>
                        </a:ext>
                      </a:extLst>
                    </a:gridCol>
                  </a:tblGrid>
                  <a:tr h="75243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V’</a:t>
                          </a:r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1391396"/>
                      </a:ext>
                    </a:extLst>
                  </a:tr>
                  <a:tr h="75243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669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altLang="zh-CN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66553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altLang="zh-CN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44803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6F04E86-2947-4772-B1C2-2B44641D23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470479"/>
                  </p:ext>
                </p:extLst>
              </p:nvPr>
            </p:nvGraphicFramePr>
            <p:xfrm>
              <a:off x="3672950" y="2585729"/>
              <a:ext cx="1350592" cy="3657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0592">
                      <a:extLst>
                        <a:ext uri="{9D8B030D-6E8A-4147-A177-3AD203B41FA5}">
                          <a16:colId xmlns:a16="http://schemas.microsoft.com/office/drawing/2014/main" val="2973648504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V’</a:t>
                          </a:r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139139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48" t="-100000" r="-89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669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48" t="-201333" r="-897" b="-10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665535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48" t="-301333" r="-897" b="-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44803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DFE6FFD-423A-4EDE-9BAA-C6C591365313}"/>
              </a:ext>
            </a:extLst>
          </p:cNvPr>
          <p:cNvCxnSpPr>
            <a:cxnSpLocks/>
          </p:cNvCxnSpPr>
          <p:nvPr/>
        </p:nvCxnSpPr>
        <p:spPr>
          <a:xfrm>
            <a:off x="4775873" y="2208632"/>
            <a:ext cx="0" cy="19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ABE33F9-B237-48BD-B320-6BBFC8C390E4}"/>
              </a:ext>
            </a:extLst>
          </p:cNvPr>
          <p:cNvSpPr txBox="1"/>
          <p:nvPr/>
        </p:nvSpPr>
        <p:spPr>
          <a:xfrm>
            <a:off x="4168187" y="1869405"/>
            <a:ext cx="124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nextpos(a)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5B8B9670-3C07-4507-8744-0C1F8408680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37494" y="2587813"/>
              <a:ext cx="1350592" cy="3657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0592">
                      <a:extLst>
                        <a:ext uri="{9D8B030D-6E8A-4147-A177-3AD203B41FA5}">
                          <a16:colId xmlns:a16="http://schemas.microsoft.com/office/drawing/2014/main" val="2973648504"/>
                        </a:ext>
                      </a:extLst>
                    </a:gridCol>
                  </a:tblGrid>
                  <a:tr h="75243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V</a:t>
                          </a:r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1391396"/>
                      </a:ext>
                    </a:extLst>
                  </a:tr>
                  <a:tr h="75243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669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altLang="zh-CN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66553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altLang="zh-CN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867472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5B8B9670-3C07-4507-8744-0C1F840868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5771909"/>
                  </p:ext>
                </p:extLst>
              </p:nvPr>
            </p:nvGraphicFramePr>
            <p:xfrm>
              <a:off x="1837494" y="2587813"/>
              <a:ext cx="1350592" cy="3657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0592">
                      <a:extLst>
                        <a:ext uri="{9D8B030D-6E8A-4147-A177-3AD203B41FA5}">
                          <a16:colId xmlns:a16="http://schemas.microsoft.com/office/drawing/2014/main" val="2973648504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V</a:t>
                          </a:r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139139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50" t="-100000" r="-1351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669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50" t="-201333" r="-1351" b="-10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665535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50" t="-301333" r="-1351" b="-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674723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6926E03-36E2-4102-B7F7-82CBC73DF890}"/>
              </a:ext>
            </a:extLst>
          </p:cNvPr>
          <p:cNvCxnSpPr>
            <a:cxnSpLocks/>
          </p:cNvCxnSpPr>
          <p:nvPr/>
        </p:nvCxnSpPr>
        <p:spPr>
          <a:xfrm>
            <a:off x="7779049" y="2219251"/>
            <a:ext cx="0" cy="19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90C5F29-DFFF-441C-9A4E-3F31B48F246D}"/>
              </a:ext>
            </a:extLst>
          </p:cNvPr>
          <p:cNvSpPr txBox="1"/>
          <p:nvPr/>
        </p:nvSpPr>
        <p:spPr>
          <a:xfrm>
            <a:off x="7171363" y="1880024"/>
            <a:ext cx="124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nextpos(b)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CD15EA8E-C1D1-40B3-BE12-C487F4D9E8B3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817868" y="2585729"/>
              <a:ext cx="1350592" cy="3657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0592">
                      <a:extLst>
                        <a:ext uri="{9D8B030D-6E8A-4147-A177-3AD203B41FA5}">
                          <a16:colId xmlns:a16="http://schemas.microsoft.com/office/drawing/2014/main" val="2973648504"/>
                        </a:ext>
                      </a:extLst>
                    </a:gridCol>
                  </a:tblGrid>
                  <a:tr h="75243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V’</a:t>
                          </a:r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1391396"/>
                      </a:ext>
                    </a:extLst>
                  </a:tr>
                  <a:tr h="75243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altLang="zh-CN" dirty="0"/>
                            <a:t>(hit)</a:t>
                          </a:r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669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altLang="zh-CN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66553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altLang="zh-CN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44803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CD15EA8E-C1D1-40B3-BE12-C487F4D9E8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5682281"/>
                  </p:ext>
                </p:extLst>
              </p:nvPr>
            </p:nvGraphicFramePr>
            <p:xfrm>
              <a:off x="5817868" y="2585729"/>
              <a:ext cx="1350592" cy="3657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0592">
                      <a:extLst>
                        <a:ext uri="{9D8B030D-6E8A-4147-A177-3AD203B41FA5}">
                          <a16:colId xmlns:a16="http://schemas.microsoft.com/office/drawing/2014/main" val="2973648504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V’</a:t>
                          </a:r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139139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50" t="-100000" r="-1351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669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50" t="-201333" r="-1351" b="-10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665535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50" t="-301333" r="-1351" b="-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44803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2DB2E00-E0A8-4BF4-8ECC-A35CA2D16A3C}"/>
              </a:ext>
            </a:extLst>
          </p:cNvPr>
          <p:cNvCxnSpPr>
            <a:cxnSpLocks/>
          </p:cNvCxnSpPr>
          <p:nvPr/>
        </p:nvCxnSpPr>
        <p:spPr>
          <a:xfrm>
            <a:off x="5023542" y="4903694"/>
            <a:ext cx="794326" cy="92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60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B44E7-7A71-46E2-99B6-B0013555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60BCBC-EAFA-4B39-89B4-30D9D3CED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在竞争性分析中，由于面对的是“充满恶意的”输入序列，确定性算法的竞争比并不是很理想。一种自然的想法就是在决策中引入随机性。 </a:t>
            </a:r>
            <a:endParaRPr lang="en-US" altLang="zh-CN" dirty="0"/>
          </a:p>
          <a:p>
            <a:r>
              <a:rPr lang="zh-CN" altLang="en-US" dirty="0"/>
              <a:t>我们重新将输入序列（敌人）分为两种</a:t>
            </a:r>
            <a:endParaRPr lang="en-US" altLang="zh-CN" dirty="0"/>
          </a:p>
          <a:p>
            <a:pPr lvl="1"/>
            <a:r>
              <a:rPr lang="zh-CN" altLang="en-US" dirty="0"/>
              <a:t>输入序列根据你的策略动态给出：</a:t>
            </a:r>
            <a:r>
              <a:rPr lang="en-US" altLang="zh-CN" dirty="0"/>
              <a:t>adaptive adversary</a:t>
            </a:r>
          </a:p>
          <a:p>
            <a:pPr lvl="1"/>
            <a:r>
              <a:rPr lang="zh-CN" altLang="en-US" dirty="0"/>
              <a:t>输入序列预先给定：</a:t>
            </a:r>
            <a:r>
              <a:rPr lang="en-US" altLang="zh-CN" dirty="0"/>
              <a:t> oblivious adversary</a:t>
            </a:r>
          </a:p>
        </p:txBody>
      </p:sp>
    </p:spTree>
    <p:extLst>
      <p:ext uri="{BB962C8B-B14F-4D97-AF65-F5344CB8AC3E}">
        <p14:creationId xmlns:p14="http://schemas.microsoft.com/office/powerpoint/2010/main" val="5823043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62D7E-DE48-40E0-9C86-64157B3E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Algorithms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A16E46-48D7-4075-B093-1099FD7FDC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使用类似之前的方法，我们定义随机算法 </a:t>
                </a:r>
                <a:r>
                  <a:rPr lang="en-US" altLang="zh-CN" dirty="0"/>
                  <a:t>R </a:t>
                </a:r>
                <a:r>
                  <a:rPr lang="zh-CN" altLang="en-US" dirty="0"/>
                  <a:t>是 </a:t>
                </a:r>
                <a:r>
                  <a:rPr lang="en-US" altLang="zh-CN" dirty="0"/>
                  <a:t>c-Competitive </a:t>
                </a:r>
                <a:r>
                  <a:rPr lang="zh-CN" altLang="en-US" dirty="0"/>
                  <a:t>的，如果：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)] ≤ 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𝑂𝑃𝑇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我们称随机算法 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是 </a:t>
                </a:r>
                <a:r>
                  <a:rPr lang="en-US" altLang="zh-CN" dirty="0"/>
                  <a:t>c-Competitive </a:t>
                </a:r>
                <a:r>
                  <a:rPr lang="zh-CN" altLang="en-US" dirty="0"/>
                  <a:t>的。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A16E46-48D7-4075-B093-1099FD7FDC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4420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2B451-F92C-4855-87AA-39F6E20F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BED0E-9856-4932-BA52-79E29B246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任何算法应对 </a:t>
            </a:r>
            <a:r>
              <a:rPr lang="en-US" altLang="zh-CN" dirty="0"/>
              <a:t>adaptive adversary </a:t>
            </a:r>
            <a:r>
              <a:rPr lang="zh-CN" altLang="en-US" dirty="0"/>
              <a:t>至少是 </a:t>
            </a:r>
            <a:r>
              <a:rPr lang="en-US" altLang="zh-CN" dirty="0"/>
              <a:t>k-Competitive </a:t>
            </a:r>
            <a:r>
              <a:rPr lang="zh-CN" altLang="en-US" dirty="0"/>
              <a:t>的。</a:t>
            </a:r>
            <a:endParaRPr lang="en-US" altLang="zh-CN" dirty="0"/>
          </a:p>
          <a:p>
            <a:pPr lvl="1"/>
            <a:r>
              <a:rPr lang="zh-CN" altLang="en-US" dirty="0"/>
              <a:t>之前的构造仍然生效</a:t>
            </a:r>
            <a:endParaRPr lang="en-US" altLang="zh-CN" dirty="0"/>
          </a:p>
          <a:p>
            <a:r>
              <a:rPr lang="zh-CN" altLang="en-US" dirty="0"/>
              <a:t>存在优于</a:t>
            </a:r>
            <a:r>
              <a:rPr lang="en-US" altLang="zh-CN" dirty="0"/>
              <a:t> k-Competitive </a:t>
            </a:r>
            <a:r>
              <a:rPr lang="zh-CN" altLang="en-US" dirty="0"/>
              <a:t>的应对 </a:t>
            </a:r>
            <a:r>
              <a:rPr lang="en-US" altLang="zh-CN" dirty="0"/>
              <a:t>oblivious adversary </a:t>
            </a:r>
            <a:r>
              <a:rPr lang="zh-CN" altLang="en-US" dirty="0"/>
              <a:t>的随机化算法。</a:t>
            </a:r>
          </a:p>
        </p:txBody>
      </p:sp>
    </p:spTree>
    <p:extLst>
      <p:ext uri="{BB962C8B-B14F-4D97-AF65-F5344CB8AC3E}">
        <p14:creationId xmlns:p14="http://schemas.microsoft.com/office/powerpoint/2010/main" val="20687987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08B69-5AFB-4C1A-87FE-93297991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Marking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F89855-A2A9-42DE-BDA0-31C2549140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一种有效的随机置换算法被称为随机标记算法（</a:t>
                </a:r>
                <a:r>
                  <a:rPr lang="en-US" altLang="zh-CN" dirty="0"/>
                  <a:t>RM</a:t>
                </a:r>
                <a:r>
                  <a:rPr lang="zh-CN" altLang="en-US" dirty="0"/>
                  <a:t>）。</a:t>
                </a:r>
                <a:endParaRPr lang="en-US" altLang="zh-CN" dirty="0"/>
              </a:p>
              <a:p>
                <a:r>
                  <a:rPr lang="zh-CN" altLang="en-US" dirty="0"/>
                  <a:t>其思路类似于一般的标记算法，但每次需要换出时会从所有未被标记的页面中随机选出一个换出。</a:t>
                </a:r>
                <a:endParaRPr lang="en-US" altLang="zh-CN" dirty="0"/>
              </a:p>
              <a:p>
                <a:r>
                  <a:rPr lang="en-US" altLang="zh-CN" dirty="0"/>
                  <a:t>Fiat </a:t>
                </a:r>
                <a:r>
                  <a:rPr lang="zh-CN" altLang="en-US" dirty="0"/>
                  <a:t>等人的 </a:t>
                </a:r>
                <a:r>
                  <a:rPr lang="en-US" altLang="zh-CN" dirty="0"/>
                  <a:t>[2] </a:t>
                </a:r>
                <a:r>
                  <a:rPr lang="zh-CN" altLang="en-US" dirty="0"/>
                  <a:t>中首先证明了，</a:t>
                </a:r>
                <a:r>
                  <a:rPr lang="en-US" altLang="zh-CN" dirty="0"/>
                  <a:t>RM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-Competitive</a:t>
                </a:r>
                <a:r>
                  <a:rPr lang="zh-CN" altLang="en-US" dirty="0"/>
                  <a:t>的。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F89855-A2A9-42DE-BDA0-31C2549140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118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6C185-CAB7-46A4-B593-09540BDE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Better Bound of OPT(S)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20B4D7-2949-45B4-BEE1-25AEB5A5E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首先给出最优算法缺页次数一个更好的界。</a:t>
                </a:r>
                <a:endParaRPr lang="en-US" altLang="zh-CN" dirty="0"/>
              </a:p>
              <a:p>
                <a:r>
                  <a:rPr lang="zh-CN" altLang="en-US" dirty="0"/>
                  <a:t>考虑访存序列的分割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，对于一个段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中某一次访问的页面：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如果它在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中没有被引用，且这是这个页面第一次在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中被访问，我们称它是新的；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如果它在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中被引用过，且这是这个页面第一次在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中被访问，我们称它是旧的。</a:t>
                </a:r>
                <a:endParaRPr lang="en-US" altLang="zh-CN" dirty="0"/>
              </a:p>
              <a:p>
                <a:r>
                  <a:rPr lang="zh-CN" altLang="en-US" dirty="0"/>
                  <a:t>不妨设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中对新页面的引用有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次，对旧页面的引用有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次。</a:t>
                </a:r>
                <a:endParaRPr lang="en-US" altLang="zh-CN" dirty="0"/>
              </a:p>
              <a:p>
                <a:r>
                  <a:rPr lang="zh-CN" altLang="en-US" dirty="0"/>
                  <a:t>我们说明：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20B4D7-2949-45B4-BEE1-25AEB5A5E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1730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6C185-CAB7-46A4-B593-09540BDE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Better Bound of OPT(S)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20B4D7-2949-45B4-BEE1-25AEB5A5E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上界由标记算法的最好情景给出</a:t>
                </a:r>
                <a:endParaRPr lang="en-US" altLang="zh-CN" dirty="0"/>
              </a:p>
              <a:p>
                <a:r>
                  <a:rPr lang="zh-CN" altLang="en-US" dirty="0"/>
                  <a:t>假设第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中对新页面的引用发生了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次缺页，那么在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中另外的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个新页面都始终在内存中没有被换出。</a:t>
                </a:r>
                <a:endParaRPr lang="en-US" altLang="zh-CN" dirty="0"/>
              </a:p>
              <a:p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中可用的页面只有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个，至少发生了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次缺页。考虑将这两者相加得到：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一次缺页至多会被当前段计算一次，被下一段计算一次，因此总的缺页次数不会小于上面结果的一半，即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zh-CN" altLang="en-US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20B4D7-2949-45B4-BEE1-25AEB5A5E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r="-426" b="-8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54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45B1C-A8C4-40CE-A7DD-C229A7B4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Multi-Programming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FA8CB-D0FB-41D0-ADE4-C1C263BAF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操作系统设计的基本目标之一是使得一台处理机可以“同时”运行多个程序。</a:t>
            </a:r>
            <a:endParaRPr lang="en-US" altLang="zh-CN" dirty="0"/>
          </a:p>
          <a:p>
            <a:r>
              <a:rPr lang="zh-CN" altLang="en-US" dirty="0"/>
              <a:t>解决计算资源共享（</a:t>
            </a:r>
            <a:r>
              <a:rPr lang="en-US" altLang="zh-CN" dirty="0"/>
              <a:t>CPU</a:t>
            </a:r>
            <a:r>
              <a:rPr lang="zh-CN" altLang="en-US" dirty="0"/>
              <a:t>分时复用）</a:t>
            </a:r>
            <a:endParaRPr lang="en-US" altLang="zh-CN" dirty="0"/>
          </a:p>
          <a:p>
            <a:pPr lvl="1"/>
            <a:r>
              <a:rPr lang="zh-CN" altLang="en-US" dirty="0"/>
              <a:t>以较高的频率切换，调度多个进程轮流占用处理器</a:t>
            </a:r>
            <a:endParaRPr lang="en-US" altLang="zh-CN" dirty="0"/>
          </a:p>
          <a:p>
            <a:r>
              <a:rPr lang="zh-CN" altLang="en-US" dirty="0"/>
              <a:t>解决内存共享（内存的保护和共享）</a:t>
            </a:r>
            <a:endParaRPr lang="en-US" altLang="zh-CN" dirty="0"/>
          </a:p>
          <a:p>
            <a:pPr lvl="1"/>
            <a:r>
              <a:rPr lang="zh-CN" altLang="en-US" dirty="0"/>
              <a:t>内存保护：一个进程不能访问其他进程的数据</a:t>
            </a:r>
            <a:endParaRPr lang="en-US" altLang="zh-CN" dirty="0"/>
          </a:p>
          <a:p>
            <a:pPr lvl="1"/>
            <a:r>
              <a:rPr lang="zh-CN" altLang="en-US" dirty="0"/>
              <a:t>内存共享：多个进程可以共享一些数据</a:t>
            </a:r>
          </a:p>
        </p:txBody>
      </p:sp>
    </p:spTree>
    <p:extLst>
      <p:ext uri="{BB962C8B-B14F-4D97-AF65-F5344CB8AC3E}">
        <p14:creationId xmlns:p14="http://schemas.microsoft.com/office/powerpoint/2010/main" val="376060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56B005D-B7A5-44AC-8440-1289ECE69AE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RM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-Competitive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56B005D-B7A5-44AC-8440-1289ECE69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3B001C-5594-46B5-A230-DB39DB9116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Theorem. </a:t>
                </a:r>
                <a:r>
                  <a:rPr lang="zh-CN" altLang="en-US" dirty="0"/>
                  <a:t>随机标记算法是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-Competitive </a:t>
                </a:r>
                <a:r>
                  <a:rPr lang="zh-CN" altLang="en-US" dirty="0"/>
                  <a:t>的。</a:t>
                </a:r>
                <a:endParaRPr lang="en-US" altLang="zh-CN" dirty="0"/>
              </a:p>
              <a:p>
                <a:r>
                  <a:rPr lang="en-US" altLang="zh-CN" dirty="0"/>
                  <a:t>Proof. </a:t>
                </a:r>
                <a:r>
                  <a:rPr lang="zh-CN" altLang="en-US" dirty="0"/>
                  <a:t>只需说明随机标记算法的期望缺页次数是：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结合上面的界就能得到结果。</a:t>
                </a:r>
                <a:endParaRPr lang="en-US" altLang="zh-CN" dirty="0"/>
              </a:p>
              <a:p>
                <a:r>
                  <a:rPr lang="zh-CN" altLang="en-US" dirty="0"/>
                  <a:t>由于标记算法每次对新页的访问都会导致缺页，我们只计算对旧页的访问。很显然，在最坏情况下，所有对新页的访问在对旧页的访问之前。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3B001C-5594-46B5-A230-DB39DB9116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785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3071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12902-D4FC-4FC4-AC6A-FB8E7C21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Proof.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387584-12E1-4917-80B0-B51DE5850F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设旧页面访问依次是：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单独考虑每个对旧页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访问发生缺页的概率。</a:t>
                </a:r>
                <a:endParaRPr lang="en-US" altLang="zh-CN" dirty="0"/>
              </a:p>
              <a:p>
                <a:r>
                  <a:rPr lang="zh-CN" altLang="en-US" dirty="0"/>
                  <a:t>当处理页面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时，如果之前访问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发生的每一次缺页，并换出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从而导致缺页，我们连一条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的有向边，那么只有引用时入度为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的点会发生缺页。</a:t>
                </a:r>
                <a:endParaRPr lang="en-US" altLang="zh-CN" dirty="0"/>
              </a:p>
              <a:p>
                <a:r>
                  <a:rPr lang="zh-CN" altLang="en-US" dirty="0"/>
                  <a:t>无论有向边的连接情况如何，当处理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时，“还没有确定”换出哪个页面的缺页，即入度为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出度为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的点有不超过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个，从而对于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，发生缺页的概率不超过从还未被换出的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个页面中等概率取出不超过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个页面，选中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的概率，即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387584-12E1-4917-80B0-B51DE5850F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r="-3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1AAB076-ED9C-4CA8-99DE-667957F567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2247058"/>
                  </p:ext>
                </p:extLst>
              </p:nvPr>
            </p:nvGraphicFramePr>
            <p:xfrm>
              <a:off x="1146003" y="5509573"/>
              <a:ext cx="8127999" cy="387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111">
                      <a:extLst>
                        <a:ext uri="{9D8B030D-6E8A-4147-A177-3AD203B41FA5}">
                          <a16:colId xmlns:a16="http://schemas.microsoft.com/office/drawing/2014/main" val="13722377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417240139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408179994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4060552169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249613388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44963420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416979814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58630756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5812317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?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09536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1AAB076-ED9C-4CA8-99DE-667957F567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2247058"/>
                  </p:ext>
                </p:extLst>
              </p:nvPr>
            </p:nvGraphicFramePr>
            <p:xfrm>
              <a:off x="1146003" y="5509573"/>
              <a:ext cx="8127999" cy="387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111">
                      <a:extLst>
                        <a:ext uri="{9D8B030D-6E8A-4147-A177-3AD203B41FA5}">
                          <a16:colId xmlns:a16="http://schemas.microsoft.com/office/drawing/2014/main" val="13722377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417240139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408179994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4060552169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249613388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44963420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416979814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58630756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581231701"/>
                        </a:ext>
                      </a:extLst>
                    </a:gridCol>
                  </a:tblGrid>
                  <a:tr h="38785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?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02027" t="-7692" r="-303378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09536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箭头: 下弧形 6">
            <a:extLst>
              <a:ext uri="{FF2B5EF4-FFF2-40B4-BE49-F238E27FC236}">
                <a16:creationId xmlns:a16="http://schemas.microsoft.com/office/drawing/2014/main" id="{2623F0EC-0581-4D82-BC11-F3FC915BC0CB}"/>
              </a:ext>
            </a:extLst>
          </p:cNvPr>
          <p:cNvSpPr/>
          <p:nvPr/>
        </p:nvSpPr>
        <p:spPr>
          <a:xfrm>
            <a:off x="1607127" y="5880413"/>
            <a:ext cx="2847109" cy="30880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下弧形 7">
            <a:extLst>
              <a:ext uri="{FF2B5EF4-FFF2-40B4-BE49-F238E27FC236}">
                <a16:creationId xmlns:a16="http://schemas.microsoft.com/office/drawing/2014/main" id="{7D969BF1-B5FE-4872-987D-4D448FC9A2E7}"/>
              </a:ext>
            </a:extLst>
          </p:cNvPr>
          <p:cNvSpPr/>
          <p:nvPr/>
        </p:nvSpPr>
        <p:spPr>
          <a:xfrm>
            <a:off x="2459181" y="5880412"/>
            <a:ext cx="2847109" cy="30880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7054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A8E09-CB23-469A-A7EF-973C7369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A792DB-BB88-4F94-8CD2-37C3E2B11B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因此，所有旧页面的期望缺页次数就是：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因此</a:t>
                </a:r>
                <a:r>
                  <a:rPr lang="en-US" altLang="zh-CN" dirty="0"/>
                  <a:t>RM</a:t>
                </a:r>
                <a:r>
                  <a:rPr lang="zh-CN" altLang="en-US" dirty="0"/>
                  <a:t>总开销不会超过：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𝑅𝑀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≤2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𝑂𝑃𝑇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A792DB-BB88-4F94-8CD2-37C3E2B11B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443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AA73F-535B-476D-8271-4155115F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Yao’s Minimax Principle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B177CE-2AC3-40FD-9FF3-B9C9A2917E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我们可以将随机算法看成在一个确定性算法集合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中以某种分布选出一个算法，设随机变量 </a:t>
                </a:r>
                <a:r>
                  <a:rPr lang="en-US" altLang="zh-CN" i="1" dirty="0"/>
                  <a:t>A </a:t>
                </a:r>
                <a:r>
                  <a:rPr lang="zh-CN" altLang="en-US" dirty="0"/>
                  <a:t>为分布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下选出的算法；</a:t>
                </a:r>
                <a:endParaRPr lang="en-US" altLang="zh-CN" dirty="0"/>
              </a:p>
              <a:p>
                <a:r>
                  <a:rPr lang="zh-CN" altLang="en-US" dirty="0"/>
                  <a:t>输入集合是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zh-CN" altLang="en-US" dirty="0"/>
                  <a:t>，随机变量 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为分布 </a:t>
                </a:r>
                <a:r>
                  <a:rPr lang="en-US" altLang="zh-CN" i="1" dirty="0"/>
                  <a:t>q </a:t>
                </a:r>
                <a:r>
                  <a:rPr lang="zh-CN" altLang="en-US" dirty="0"/>
                  <a:t>下选出的输入。</a:t>
                </a:r>
                <a:endParaRPr lang="en-US" altLang="zh-CN" dirty="0"/>
              </a:p>
              <a:p>
                <a:r>
                  <a:rPr lang="en-US" altLang="zh-CN" i="1" dirty="0"/>
                  <a:t>c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a, x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为算法 </a:t>
                </a:r>
                <a:r>
                  <a:rPr lang="en-US" altLang="zh-CN" i="1" dirty="0"/>
                  <a:t>a </a:t>
                </a:r>
                <a:r>
                  <a:rPr lang="zh-CN" altLang="en-US" dirty="0"/>
                  <a:t>在输入 </a:t>
                </a:r>
                <a:r>
                  <a:rPr lang="en-US" altLang="zh-CN" i="1" dirty="0"/>
                  <a:t>x </a:t>
                </a:r>
                <a:r>
                  <a:rPr lang="zh-CN" altLang="en-US" dirty="0"/>
                  <a:t>下的开销。</a:t>
                </a:r>
                <a:r>
                  <a:rPr lang="en-US" altLang="zh-CN" dirty="0"/>
                  <a:t>  </a:t>
                </a:r>
                <a:endParaRPr lang="en-US" altLang="zh-CN" i="1" dirty="0"/>
              </a:p>
              <a:p>
                <a:r>
                  <a:rPr lang="zh-CN" altLang="en-US" dirty="0"/>
                  <a:t>那么：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𝒳</m:t>
                              </m:r>
                            </m:lim>
                          </m:limLow>
                        </m:fName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</m:lim>
                          </m:limLow>
                        </m:fName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B177CE-2AC3-40FD-9FF3-B9C9A2917E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r="-3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0312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BB65D-DD12-43BB-967B-1271ECD0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Yao’s Minimax Principle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649353-CBD7-460D-88D6-62511277E2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Theorem. </a:t>
                </a:r>
                <a:r>
                  <a:rPr lang="zh-CN" altLang="en-US" dirty="0"/>
                  <a:t>任何随机算法最坏情况下的开销，至少是应对某种分布 </a:t>
                </a:r>
                <a:r>
                  <a:rPr lang="en-US" altLang="zh-CN" i="1" dirty="0"/>
                  <a:t>q </a:t>
                </a:r>
                <a:r>
                  <a:rPr lang="zh-CN" altLang="en-US" dirty="0"/>
                  <a:t>下的随机输入最优确定性程序的开销。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Proof. </a:t>
                </a:r>
                <a:r>
                  <a:rPr lang="zh-CN" altLang="en-US" dirty="0"/>
                  <a:t>随机算法最坏情况下的期望开销</a:t>
                </a:r>
                <a:endParaRPr lang="en-US" altLang="zh-CN" dirty="0"/>
              </a:p>
              <a:p>
                <a:r>
                  <a:rPr lang="zh-CN" altLang="en-US" dirty="0"/>
                  <a:t>至少是这个算法在分布 </a:t>
                </a:r>
                <a:r>
                  <a:rPr lang="en-US" altLang="zh-CN" i="1" dirty="0"/>
                  <a:t>q</a:t>
                </a:r>
                <a:r>
                  <a:rPr lang="zh-CN" altLang="en-US" i="1" dirty="0"/>
                  <a:t> </a:t>
                </a:r>
                <a:r>
                  <a:rPr lang="zh-CN" altLang="en-US" dirty="0"/>
                  <a:t>的输入下期望开销的期望</a:t>
                </a:r>
                <a:endParaRPr lang="en-US" altLang="zh-CN" dirty="0"/>
              </a:p>
              <a:p>
                <a:r>
                  <a:rPr lang="zh-CN" altLang="en-US" dirty="0"/>
                  <a:t>因而至少是最优确定性算法在分布 </a:t>
                </a:r>
                <a:r>
                  <a:rPr lang="en-US" altLang="zh-CN" i="1" dirty="0"/>
                  <a:t>q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的输入下的最小开销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649353-CBD7-460D-88D6-62511277E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7497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7E295-0891-4D92-B771-C7DCF571D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Yao’s Minimax Principle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5A98-DC7B-4086-9F88-F83887C9A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根据极大极小原理，要说明随机置换算法缺页次数的下界，只需要找到一个输入序列的分布，并说明最优算法的期望缺页次数达到下界即可。</a:t>
            </a:r>
            <a:endParaRPr lang="en-US" altLang="zh-CN" dirty="0"/>
          </a:p>
          <a:p>
            <a:r>
              <a:rPr lang="zh-CN" altLang="en-US" dirty="0"/>
              <a:t>关键在于如何构造输入序列的分布。</a:t>
            </a:r>
          </a:p>
        </p:txBody>
      </p:sp>
    </p:spTree>
    <p:extLst>
      <p:ext uri="{BB962C8B-B14F-4D97-AF65-F5344CB8AC3E}">
        <p14:creationId xmlns:p14="http://schemas.microsoft.com/office/powerpoint/2010/main" val="8656321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E985F-5D39-4D8E-9862-FC67E457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Lower Bound of Random Algorithms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5AE112-4BB6-466B-A8DE-0438D11EF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Theorem.</a:t>
                </a:r>
                <a:r>
                  <a:rPr lang="zh-CN" altLang="en-US" b="1" dirty="0"/>
                  <a:t> </a:t>
                </a:r>
                <a:r>
                  <a:rPr lang="zh-CN" altLang="en-US" dirty="0"/>
                  <a:t>随机置换算法竞争比的一个下界是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dirty="0"/>
                  <a:t>Proof. </a:t>
                </a:r>
                <a:r>
                  <a:rPr lang="zh-CN" altLang="en-US" dirty="0"/>
                  <a:t>考虑如此构造一个分布，将 </a:t>
                </a:r>
                <a:r>
                  <a:rPr lang="en-US" altLang="zh-CN" i="1" dirty="0">
                    <a:latin typeface="+mj-lt"/>
                  </a:rPr>
                  <a:t>k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+ 1 </a:t>
                </a:r>
                <a:r>
                  <a:rPr lang="zh-CN" altLang="en-US" dirty="0"/>
                  <a:t>个页面排成一个环。</a:t>
                </a:r>
                <a:endParaRPr lang="en-US" altLang="zh-CN" dirty="0"/>
              </a:p>
              <a:p>
                <a:r>
                  <a:rPr lang="zh-CN" altLang="en-US" dirty="0"/>
                  <a:t>输入序列有若干轮，在每一轮中，每次从当前位置触发，等概率地选择向左或向右，走到此轮中未访问节点的中点，生成一段访问序列。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5AE112-4BB6-466B-A8DE-0438D11EF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1F6D9F9B-0088-4EC6-9FD1-D7203EA742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7951203"/>
              </p:ext>
            </p:extLst>
          </p:nvPr>
        </p:nvGraphicFramePr>
        <p:xfrm>
          <a:off x="677334" y="4268773"/>
          <a:ext cx="2058737" cy="188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2337ECE3-C1F0-4CF0-A1FF-2302993C05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2715733"/>
              </p:ext>
            </p:extLst>
          </p:nvPr>
        </p:nvGraphicFramePr>
        <p:xfrm>
          <a:off x="3043545" y="4268773"/>
          <a:ext cx="2058737" cy="188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901C53A-93AD-4501-B4AF-ADAD754BE735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012056" y="4120893"/>
            <a:ext cx="694646" cy="26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CD2D009-A254-44B0-8C1F-BC6D5C3F49A7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706702" y="4120893"/>
            <a:ext cx="644359" cy="26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645E77A-1A1C-49B3-9230-D3559CFDBA6F}"/>
              </a:ext>
            </a:extLst>
          </p:cNvPr>
          <p:cNvSpPr txBox="1"/>
          <p:nvPr/>
        </p:nvSpPr>
        <p:spPr>
          <a:xfrm>
            <a:off x="887663" y="3843894"/>
            <a:ext cx="1638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等概率选择一个方向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B38B0D-5E23-46E5-812D-AD2CA27BCF54}"/>
              </a:ext>
            </a:extLst>
          </p:cNvPr>
          <p:cNvSpPr txBox="1"/>
          <p:nvPr/>
        </p:nvSpPr>
        <p:spPr>
          <a:xfrm>
            <a:off x="3331353" y="6298055"/>
            <a:ext cx="1638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等概率选择一个方向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60A1479-4F22-4D1B-844D-669A89BE0F30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3437342" y="6096995"/>
            <a:ext cx="713050" cy="20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25CACE5-BA16-4025-8735-F1699AF227B1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150392" y="6076101"/>
            <a:ext cx="551983" cy="22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图示 25">
            <a:extLst>
              <a:ext uri="{FF2B5EF4-FFF2-40B4-BE49-F238E27FC236}">
                <a16:creationId xmlns:a16="http://schemas.microsoft.com/office/drawing/2014/main" id="{857D227F-E8BB-42C1-8B51-93DA3F72E6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9693556"/>
              </p:ext>
            </p:extLst>
          </p:nvPr>
        </p:nvGraphicFramePr>
        <p:xfrm>
          <a:off x="5409756" y="4268773"/>
          <a:ext cx="2058737" cy="188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D59F820E-ED17-450C-B9FE-B9D12BB872EE}"/>
              </a:ext>
            </a:extLst>
          </p:cNvPr>
          <p:cNvSpPr txBox="1"/>
          <p:nvPr/>
        </p:nvSpPr>
        <p:spPr>
          <a:xfrm>
            <a:off x="7775967" y="4299308"/>
            <a:ext cx="2192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前两轮产生的路径</a:t>
            </a:r>
            <a:endParaRPr lang="en-US" altLang="zh-CN" dirty="0"/>
          </a:p>
          <a:p>
            <a:r>
              <a:rPr lang="en-US" altLang="zh-CN" dirty="0"/>
              <a:t>(i).  1, 6, 5, 4</a:t>
            </a:r>
          </a:p>
          <a:p>
            <a:r>
              <a:rPr lang="en-US" altLang="zh-CN" dirty="0"/>
              <a:t>(ii). 4, 5, 6, 1, 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87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P spid="12" grpId="0"/>
      <p:bldP spid="14" grpId="0"/>
      <p:bldGraphic spid="26" grpId="0">
        <p:bldAsOne/>
      </p:bldGraphic>
      <p:bldP spid="3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7FF4D-DDAE-4551-9EA3-AA5AFF65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5BBD14-1C82-4AE5-BB1A-5E59EFE4F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由于环大小恰好比页帧数大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，在每一次游走中，任何确定性算法都会以</a:t>
                </a:r>
                <a:r>
                  <a:rPr lang="en-US" altLang="zh-CN" dirty="0"/>
                  <a:t>1/2</a:t>
                </a:r>
                <a:r>
                  <a:rPr lang="zh-CN" altLang="en-US" dirty="0"/>
                  <a:t>的概率发生一次缺页，因而，任何确定性算法每一轮的期望缺页次数是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然而对于最优算法，由于已经知道每一轮中最后访问的节点，只要在上一轮结束后的缺页时换出这一轮最后访问的节点，每一轮中只会发生一次缺页，从而最优算法每一轮只会发生至多一次缺页。</a:t>
                </a:r>
                <a:endParaRPr lang="en-US" altLang="zh-CN" dirty="0"/>
              </a:p>
              <a:p>
                <a:r>
                  <a:rPr lang="zh-CN" altLang="en-US" dirty="0"/>
                  <a:t>从而任何确定性算法的近似比至少是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zh-CN" altLang="en-US" dirty="0"/>
                  <a:t>，根据极大极小原理即可知道原命题成立。</a:t>
                </a:r>
                <a:endParaRPr lang="en-US" altLang="zh-CN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5BBD14-1C82-4AE5-BB1A-5E59EFE4F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58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24852-ED70-41AC-B96A-919275A5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Competitive vs Experiment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05C6C8-3F20-4F11-A43D-62E223C93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竞争性分析无法给出 </a:t>
            </a:r>
            <a:r>
              <a:rPr lang="en-US" altLang="zh-CN" dirty="0"/>
              <a:t>LRU </a:t>
            </a:r>
            <a:r>
              <a:rPr lang="zh-CN" altLang="en-US" dirty="0"/>
              <a:t>和 </a:t>
            </a:r>
            <a:r>
              <a:rPr lang="en-US" altLang="zh-CN" dirty="0"/>
              <a:t>FIFO </a:t>
            </a:r>
            <a:r>
              <a:rPr lang="zh-CN" altLang="en-US" dirty="0"/>
              <a:t>的区别，在实践中，</a:t>
            </a:r>
            <a:r>
              <a:rPr lang="en-US" altLang="zh-CN" dirty="0"/>
              <a:t>LRU </a:t>
            </a:r>
            <a:r>
              <a:rPr lang="zh-CN" altLang="en-US" dirty="0"/>
              <a:t>几乎总是比 </a:t>
            </a:r>
            <a:r>
              <a:rPr lang="en-US" altLang="zh-CN" dirty="0"/>
              <a:t>FIFO </a:t>
            </a:r>
            <a:r>
              <a:rPr lang="zh-CN" altLang="en-US" dirty="0"/>
              <a:t>要好的。</a:t>
            </a:r>
            <a:endParaRPr lang="en-US" altLang="zh-CN" dirty="0"/>
          </a:p>
          <a:p>
            <a:r>
              <a:rPr lang="zh-CN" altLang="en-US" dirty="0"/>
              <a:t>竞争性分析无法表示程序的局部性（</a:t>
            </a:r>
            <a:r>
              <a:rPr lang="en-US" altLang="zh-CN" dirty="0"/>
              <a:t>Locality of Reference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7227708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41587-EB02-4D5A-B635-BE9F6AC0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Locality of</a:t>
            </a:r>
            <a:r>
              <a:rPr lang="zh-CN" altLang="en-US" dirty="0"/>
              <a:t> </a:t>
            </a:r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C8A20-0E0B-4F8C-9C10-7919F0AA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程序访存的序列既不是随机的，也不会针对某种特定的算法。事实上，程序往往具有所谓局部性的特征。</a:t>
            </a:r>
            <a:endParaRPr lang="en-US" altLang="zh-CN" dirty="0"/>
          </a:p>
          <a:p>
            <a:r>
              <a:rPr lang="zh-CN" altLang="en-US" dirty="0"/>
              <a:t>程序的局部性可以被这样描述：</a:t>
            </a:r>
            <a:endParaRPr lang="en-US" altLang="zh-CN" dirty="0"/>
          </a:p>
          <a:p>
            <a:pPr lvl="1"/>
            <a:r>
              <a:rPr lang="zh-CN" altLang="en-US" dirty="0"/>
              <a:t>时间局部性：当前访问的地址，在不久之后很有可能再次被访问</a:t>
            </a:r>
            <a:endParaRPr lang="en-US" altLang="zh-CN" dirty="0"/>
          </a:p>
          <a:p>
            <a:pPr lvl="1"/>
            <a:r>
              <a:rPr lang="zh-CN" altLang="en-US" dirty="0"/>
              <a:t>空间局部性：访问某个地址后，接下来可能会访问的地址是一个比较小的集合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200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1A9CF-AA1C-48EA-9A42-705CF38E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Segment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B9492-FE4F-4950-848E-50F48DDA8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解决内存共享的一个策略是分段（</a:t>
            </a:r>
            <a:r>
              <a:rPr lang="en-US" altLang="zh-CN" dirty="0"/>
              <a:t>Segment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将内存分为大小固定的若干个段，一个程序运行时，被加载到一个段中。</a:t>
            </a:r>
            <a:endParaRPr lang="en-US" altLang="zh-CN" dirty="0"/>
          </a:p>
          <a:p>
            <a:r>
              <a:rPr lang="zh-CN" altLang="en-US" dirty="0"/>
              <a:t>进程可以共享段。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FF836E8-DC3A-40E2-A6A2-DA43FD7C6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975416"/>
              </p:ext>
            </p:extLst>
          </p:nvPr>
        </p:nvGraphicFramePr>
        <p:xfrm>
          <a:off x="4441998" y="3048000"/>
          <a:ext cx="2111202" cy="36660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1202">
                  <a:extLst>
                    <a:ext uri="{9D8B030D-6E8A-4147-A177-3AD203B41FA5}">
                      <a16:colId xmlns:a16="http://schemas.microsoft.com/office/drawing/2014/main" val="1386204120"/>
                    </a:ext>
                  </a:extLst>
                </a:gridCol>
              </a:tblGrid>
              <a:tr h="4174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Process 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366112"/>
                  </a:ext>
                </a:extLst>
              </a:tr>
              <a:tr h="41746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Process 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065832"/>
                  </a:ext>
                </a:extLst>
              </a:tr>
              <a:tr h="69250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Process 3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120188"/>
                  </a:ext>
                </a:extLst>
              </a:tr>
              <a:tr h="13479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Process 4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009913"/>
                  </a:ext>
                </a:extLst>
              </a:tr>
              <a:tr h="79066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Process 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&amp; Process 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763841"/>
                  </a:ext>
                </a:extLst>
              </a:tr>
            </a:tbl>
          </a:graphicData>
        </a:graphic>
      </p:graphicFrame>
      <p:sp>
        <p:nvSpPr>
          <p:cNvPr id="11" name="箭头: 左弧形 10">
            <a:extLst>
              <a:ext uri="{FF2B5EF4-FFF2-40B4-BE49-F238E27FC236}">
                <a16:creationId xmlns:a16="http://schemas.microsoft.com/office/drawing/2014/main" id="{1DEE1736-3C54-4327-BC42-EC6FE3092580}"/>
              </a:ext>
            </a:extLst>
          </p:cNvPr>
          <p:cNvSpPr/>
          <p:nvPr/>
        </p:nvSpPr>
        <p:spPr>
          <a:xfrm>
            <a:off x="4108797" y="4222715"/>
            <a:ext cx="338666" cy="1278467"/>
          </a:xfrm>
          <a:prstGeom prst="curved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F5A3B2-85A4-41E9-A0F2-9FE716BA3CE3}"/>
              </a:ext>
            </a:extLst>
          </p:cNvPr>
          <p:cNvSpPr txBox="1"/>
          <p:nvPr/>
        </p:nvSpPr>
        <p:spPr>
          <a:xfrm>
            <a:off x="2843031" y="4400284"/>
            <a:ext cx="1562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General</a:t>
            </a:r>
          </a:p>
          <a:p>
            <a:r>
              <a:rPr lang="en-US" altLang="zh-CN" dirty="0"/>
              <a:t>Protection</a:t>
            </a:r>
          </a:p>
          <a:p>
            <a:r>
              <a:rPr lang="en-US" altLang="zh-CN" dirty="0"/>
              <a:t>Fault</a:t>
            </a:r>
            <a:endParaRPr lang="zh-CN" altLang="en-US" dirty="0"/>
          </a:p>
        </p:txBody>
      </p:sp>
      <p:sp>
        <p:nvSpPr>
          <p:cNvPr id="13" name="箭头: 右弧形 12">
            <a:extLst>
              <a:ext uri="{FF2B5EF4-FFF2-40B4-BE49-F238E27FC236}">
                <a16:creationId xmlns:a16="http://schemas.microsoft.com/office/drawing/2014/main" id="{2DAE1428-C935-4C03-AC56-8A9DE62202EA}"/>
              </a:ext>
            </a:extLst>
          </p:cNvPr>
          <p:cNvSpPr/>
          <p:nvPr/>
        </p:nvSpPr>
        <p:spPr>
          <a:xfrm>
            <a:off x="6553200" y="3708400"/>
            <a:ext cx="397933" cy="2622418"/>
          </a:xfrm>
          <a:prstGeom prst="curvedLef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5ABA846-FDAC-4C9D-A625-2CFC3BBDC276}"/>
              </a:ext>
            </a:extLst>
          </p:cNvPr>
          <p:cNvSpPr txBox="1"/>
          <p:nvPr/>
        </p:nvSpPr>
        <p:spPr>
          <a:xfrm>
            <a:off x="6886401" y="4400283"/>
            <a:ext cx="118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Access </a:t>
            </a:r>
          </a:p>
          <a:p>
            <a:pPr algn="r"/>
            <a:r>
              <a:rPr lang="en-US" altLang="zh-CN" dirty="0"/>
              <a:t>Shared</a:t>
            </a:r>
          </a:p>
          <a:p>
            <a:pPr algn="r"/>
            <a:r>
              <a:rPr lang="en-US" altLang="zh-CN" dirty="0"/>
              <a:t>Segment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7099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D649F-FA27-4C2E-93DB-DD304313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 Graph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903ABB-14F9-4E7E-983A-D14064E1AD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访存图是一种对程序局部性的建模。给定无向图 </a:t>
                </a:r>
                <a:r>
                  <a:rPr lang="en-US" altLang="zh-CN" dirty="0"/>
                  <a:t>G=(V, E)</a:t>
                </a:r>
                <a:r>
                  <a:rPr lang="zh-CN" altLang="en-US" dirty="0"/>
                  <a:t>，每个节点表示一个可访问的内存位置。</a:t>
                </a:r>
                <a:endParaRPr lang="en-US" altLang="zh-CN" dirty="0"/>
              </a:p>
              <a:p>
                <a:r>
                  <a:rPr lang="zh-CN" altLang="en-US" dirty="0"/>
                  <a:t>有一个指向某个节点的“指针”</a:t>
                </a:r>
                <a:r>
                  <a:rPr lang="en-US" altLang="zh-CN" dirty="0"/>
                  <a:t>P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，每次指针可以移动到图 </a:t>
                </a:r>
                <a:r>
                  <a:rPr lang="en-US" altLang="zh-CN" dirty="0"/>
                  <a:t>G </a:t>
                </a:r>
                <a:r>
                  <a:rPr lang="zh-CN" altLang="en-US" dirty="0"/>
                  <a:t>上相邻的节点。</a:t>
                </a:r>
                <a:endParaRPr lang="en-US" altLang="zh-CN" dirty="0"/>
              </a:p>
              <a:p>
                <a:r>
                  <a:rPr lang="zh-CN" altLang="en-US" dirty="0"/>
                  <a:t>访存图模型下，指针移动经过的节点产生访存序列。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903ABB-14F9-4E7E-983A-D14064E1A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2389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23EAF-F7C9-4ECD-9661-7C972076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Competitive Analysis on Graph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DBBF11-957C-41C9-9DCC-21CF418B96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仿照之前的定义很容易给出给定访存图下竞争比的概念，不妨设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表示算法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在页面个数为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、访存图为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时的竞争比。</a:t>
                </a:r>
                <a:endParaRPr lang="en-US" altLang="zh-CN" dirty="0"/>
              </a:p>
              <a:p>
                <a:r>
                  <a:rPr lang="en-US" altLang="zh-CN" dirty="0"/>
                  <a:t>[4]</a:t>
                </a:r>
                <a:r>
                  <a:rPr lang="zh-CN" altLang="en-US" dirty="0"/>
                  <a:t> 中证明了，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𝐿𝑅𝑈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𝐹𝐼𝐹𝑂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之后这个界被改进到了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𝐿𝑅𝑈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𝐹𝐼𝐹𝑂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DBBF11-957C-41C9-9DCC-21CF418B96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5202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8F400-A044-42E8-910B-882F4D95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D95EE-0DFD-4A6C-B624-28CF480E9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我们考虑一个相似的问题，即</a:t>
            </a:r>
            <a:r>
              <a:rPr lang="en-US" altLang="zh-CN" dirty="0"/>
              <a:t>CPU</a:t>
            </a:r>
            <a:r>
              <a:rPr lang="zh-CN" altLang="en-US" dirty="0"/>
              <a:t>的高速缓存。</a:t>
            </a:r>
            <a:endParaRPr lang="en-US" altLang="zh-CN" dirty="0"/>
          </a:p>
          <a:p>
            <a:r>
              <a:rPr lang="zh-CN" altLang="en-US" dirty="0"/>
              <a:t>缓存和内存的关系类似于虚拟储存技术中内存和磁盘的关系。</a:t>
            </a:r>
            <a:endParaRPr lang="en-US" altLang="zh-CN" dirty="0"/>
          </a:p>
          <a:p>
            <a:r>
              <a:rPr lang="zh-CN" altLang="en-US" dirty="0"/>
              <a:t>如果数据在缓存中，这次访存操作就不需要去访问内存。</a:t>
            </a:r>
            <a:endParaRPr lang="en-US" altLang="zh-CN" dirty="0"/>
          </a:p>
          <a:p>
            <a:pPr lvl="1"/>
            <a:r>
              <a:rPr lang="zh-CN" altLang="en-US" dirty="0"/>
              <a:t>换入换出是由硬件决定的，对软件透明。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648D88-0091-4C72-A564-19BE198F0720}"/>
              </a:ext>
            </a:extLst>
          </p:cNvPr>
          <p:cNvSpPr txBox="1"/>
          <p:nvPr/>
        </p:nvSpPr>
        <p:spPr>
          <a:xfrm>
            <a:off x="1804735" y="4046049"/>
            <a:ext cx="1371601" cy="9233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CPU</a:t>
            </a:r>
          </a:p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D0709B-8D67-48AF-81CC-BC35739C73CB}"/>
              </a:ext>
            </a:extLst>
          </p:cNvPr>
          <p:cNvSpPr txBox="1"/>
          <p:nvPr/>
        </p:nvSpPr>
        <p:spPr>
          <a:xfrm>
            <a:off x="4088445" y="4210530"/>
            <a:ext cx="827316" cy="646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Cache</a:t>
            </a:r>
          </a:p>
          <a:p>
            <a:pPr algn="ctr"/>
            <a:r>
              <a:rPr lang="en-US" altLang="zh-CN" dirty="0"/>
              <a:t>Hit?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C3F0EB-C1BC-4D22-99DD-D3FC4E8E2B19}"/>
              </a:ext>
            </a:extLst>
          </p:cNvPr>
          <p:cNvSpPr txBox="1"/>
          <p:nvPr/>
        </p:nvSpPr>
        <p:spPr>
          <a:xfrm>
            <a:off x="5827870" y="4046049"/>
            <a:ext cx="1371601" cy="9233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Memory</a:t>
            </a:r>
          </a:p>
          <a:p>
            <a:pPr algn="ctr"/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BDE1C64-A87F-475C-899A-381E7466B569}"/>
              </a:ext>
            </a:extLst>
          </p:cNvPr>
          <p:cNvCxnSpPr>
            <a:cxnSpLocks/>
          </p:cNvCxnSpPr>
          <p:nvPr/>
        </p:nvCxnSpPr>
        <p:spPr>
          <a:xfrm>
            <a:off x="3176336" y="4262617"/>
            <a:ext cx="91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0063D3C-DBC2-4504-8C1E-36F63C4AAD78}"/>
              </a:ext>
            </a:extLst>
          </p:cNvPr>
          <p:cNvCxnSpPr/>
          <p:nvPr/>
        </p:nvCxnSpPr>
        <p:spPr>
          <a:xfrm flipH="1">
            <a:off x="3176335" y="4812632"/>
            <a:ext cx="91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A2966A7-2813-41BB-8989-3FD74B367A98}"/>
              </a:ext>
            </a:extLst>
          </p:cNvPr>
          <p:cNvCxnSpPr>
            <a:cxnSpLocks/>
          </p:cNvCxnSpPr>
          <p:nvPr/>
        </p:nvCxnSpPr>
        <p:spPr>
          <a:xfrm>
            <a:off x="4915761" y="4262617"/>
            <a:ext cx="91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93E998F-D682-4F10-B1F7-E21220E03197}"/>
              </a:ext>
            </a:extLst>
          </p:cNvPr>
          <p:cNvCxnSpPr/>
          <p:nvPr/>
        </p:nvCxnSpPr>
        <p:spPr>
          <a:xfrm flipH="1">
            <a:off x="4915760" y="4812632"/>
            <a:ext cx="91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19BB843-F615-4B80-829F-2CEF36DCC3D9}"/>
              </a:ext>
            </a:extLst>
          </p:cNvPr>
          <p:cNvSpPr txBox="1"/>
          <p:nvPr/>
        </p:nvSpPr>
        <p:spPr>
          <a:xfrm>
            <a:off x="3216829" y="3916309"/>
            <a:ext cx="99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Access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943F187-FF6B-481E-8161-BCB543282CEB}"/>
              </a:ext>
            </a:extLst>
          </p:cNvPr>
          <p:cNvSpPr txBox="1"/>
          <p:nvPr/>
        </p:nvSpPr>
        <p:spPr>
          <a:xfrm>
            <a:off x="3364134" y="4794169"/>
            <a:ext cx="53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BFCF7E2-3C2A-4061-8FEC-14AA65FEE5D1}"/>
              </a:ext>
            </a:extLst>
          </p:cNvPr>
          <p:cNvSpPr txBox="1"/>
          <p:nvPr/>
        </p:nvSpPr>
        <p:spPr>
          <a:xfrm>
            <a:off x="5132268" y="3861383"/>
            <a:ext cx="47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C0D3CD4-561E-4931-AC4D-F2F85850C3A4}"/>
              </a:ext>
            </a:extLst>
          </p:cNvPr>
          <p:cNvSpPr txBox="1"/>
          <p:nvPr/>
        </p:nvSpPr>
        <p:spPr>
          <a:xfrm>
            <a:off x="4915760" y="4784441"/>
            <a:ext cx="99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Swap 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597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77A59-39EE-404D-9FED-9BB34B39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7DF825-4D9E-4EFF-ADC4-51CE4AE6DE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虚拟内存使用页（</a:t>
                </a:r>
                <a:r>
                  <a:rPr lang="en-US" altLang="zh-CN" dirty="0"/>
                  <a:t>4KB</a:t>
                </a:r>
                <a:r>
                  <a:rPr lang="zh-CN" altLang="en-US" dirty="0"/>
                  <a:t>）为粒度换入换出，而高速缓存往往使用较小的粒度，例如 </a:t>
                </a:r>
                <a:r>
                  <a:rPr lang="en-US" altLang="zh-CN" dirty="0"/>
                  <a:t>16 Bytes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简单的策略就是将地址空间相邻的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zh-CN" altLang="en-US" dirty="0"/>
                  <a:t> 个地址分为一组，称为一个块。</a:t>
                </a:r>
                <a:endParaRPr lang="en-US" altLang="zh-CN" dirty="0"/>
              </a:p>
              <a:p>
                <a:r>
                  <a:rPr lang="zh-CN" altLang="en-US" dirty="0"/>
                  <a:t>高速缓存总是以块为粒度换入换出。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7DF825-4D9E-4EFF-ADC4-51CE4AE6DE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DCC8A57-F896-4A72-9FD3-DBB7D2E47714}"/>
              </a:ext>
            </a:extLst>
          </p:cNvPr>
          <p:cNvCxnSpPr>
            <a:cxnSpLocks/>
          </p:cNvCxnSpPr>
          <p:nvPr/>
        </p:nvCxnSpPr>
        <p:spPr>
          <a:xfrm>
            <a:off x="1278785" y="4675128"/>
            <a:ext cx="6304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858C4CD-240A-40B9-A354-BCA70192DAA8}"/>
              </a:ext>
            </a:extLst>
          </p:cNvPr>
          <p:cNvCxnSpPr/>
          <p:nvPr/>
        </p:nvCxnSpPr>
        <p:spPr>
          <a:xfrm>
            <a:off x="1278785" y="4393245"/>
            <a:ext cx="0" cy="28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E8E6025-44FE-4C02-B225-72D5A25343F1}"/>
              </a:ext>
            </a:extLst>
          </p:cNvPr>
          <p:cNvCxnSpPr/>
          <p:nvPr/>
        </p:nvCxnSpPr>
        <p:spPr>
          <a:xfrm>
            <a:off x="2379960" y="4393245"/>
            <a:ext cx="0" cy="28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2A51E71-C66F-46F5-9FC9-2CAAAA4E4CDC}"/>
              </a:ext>
            </a:extLst>
          </p:cNvPr>
          <p:cNvCxnSpPr/>
          <p:nvPr/>
        </p:nvCxnSpPr>
        <p:spPr>
          <a:xfrm>
            <a:off x="3460511" y="4393245"/>
            <a:ext cx="0" cy="28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9EABF93-09D7-4D0A-84AD-4934EBD88348}"/>
              </a:ext>
            </a:extLst>
          </p:cNvPr>
          <p:cNvCxnSpPr/>
          <p:nvPr/>
        </p:nvCxnSpPr>
        <p:spPr>
          <a:xfrm>
            <a:off x="4519290" y="4393245"/>
            <a:ext cx="0" cy="28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0781A58-DFEE-4D13-842D-5D3951E0995F}"/>
              </a:ext>
            </a:extLst>
          </p:cNvPr>
          <p:cNvCxnSpPr/>
          <p:nvPr/>
        </p:nvCxnSpPr>
        <p:spPr>
          <a:xfrm>
            <a:off x="5556297" y="4393245"/>
            <a:ext cx="0" cy="28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C99E0A9-1783-42E6-B9CD-B632FEE44C40}"/>
              </a:ext>
            </a:extLst>
          </p:cNvPr>
          <p:cNvCxnSpPr/>
          <p:nvPr/>
        </p:nvCxnSpPr>
        <p:spPr>
          <a:xfrm>
            <a:off x="6573825" y="4393245"/>
            <a:ext cx="0" cy="28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850DD63-4253-425A-927F-3A03FCBE99EB}"/>
              </a:ext>
            </a:extLst>
          </p:cNvPr>
          <p:cNvSpPr txBox="1"/>
          <p:nvPr/>
        </p:nvSpPr>
        <p:spPr>
          <a:xfrm>
            <a:off x="943464" y="4072521"/>
            <a:ext cx="114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0x0000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95DBE62-F523-43F1-BCC0-433A1DA51160}"/>
              </a:ext>
            </a:extLst>
          </p:cNvPr>
          <p:cNvSpPr txBox="1"/>
          <p:nvPr/>
        </p:nvSpPr>
        <p:spPr>
          <a:xfrm>
            <a:off x="2011513" y="4072521"/>
            <a:ext cx="114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0x0001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8D9EF54-2BDD-45E1-9827-CB66D146FF66}"/>
              </a:ext>
            </a:extLst>
          </p:cNvPr>
          <p:cNvSpPr txBox="1"/>
          <p:nvPr/>
        </p:nvSpPr>
        <p:spPr>
          <a:xfrm>
            <a:off x="3072320" y="4082229"/>
            <a:ext cx="114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0x0002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8DB60C2-3B62-4677-87C6-F30663A749E4}"/>
              </a:ext>
            </a:extLst>
          </p:cNvPr>
          <p:cNvSpPr txBox="1"/>
          <p:nvPr/>
        </p:nvSpPr>
        <p:spPr>
          <a:xfrm>
            <a:off x="4138633" y="4072520"/>
            <a:ext cx="114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0x0003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5D38D82-D975-4946-AFA4-1BFC1911891C}"/>
              </a:ext>
            </a:extLst>
          </p:cNvPr>
          <p:cNvSpPr txBox="1"/>
          <p:nvPr/>
        </p:nvSpPr>
        <p:spPr>
          <a:xfrm>
            <a:off x="5126507" y="4059572"/>
            <a:ext cx="114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0x0004</a:t>
            </a:r>
            <a:endParaRPr lang="zh-CN" altLang="en-US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5963B4-9078-4615-97EB-B5440B775486}"/>
              </a:ext>
            </a:extLst>
          </p:cNvPr>
          <p:cNvSpPr txBox="1"/>
          <p:nvPr/>
        </p:nvSpPr>
        <p:spPr>
          <a:xfrm>
            <a:off x="6156486" y="4072521"/>
            <a:ext cx="114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0x0005</a:t>
            </a:r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A3FA05-467B-4A48-AD07-F7A26ED180DA}"/>
              </a:ext>
            </a:extLst>
          </p:cNvPr>
          <p:cNvSpPr txBox="1"/>
          <p:nvPr/>
        </p:nvSpPr>
        <p:spPr>
          <a:xfrm>
            <a:off x="2905393" y="4969958"/>
            <a:ext cx="331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B=4, block size = 16 Bytes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1849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7E496-6DB0-4457-A572-50BEF72D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Fully Associative Cache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4E31C-A565-48D5-8CD9-E4E9182E7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全相联高速缓存（</a:t>
            </a:r>
            <a:r>
              <a:rPr lang="en-US" altLang="zh-CN" dirty="0"/>
              <a:t>Fully Associative Cache</a:t>
            </a:r>
            <a:r>
              <a:rPr lang="zh-CN" altLang="en-US" dirty="0"/>
              <a:t>）是最简单的高速缓存结构，全相联高速缓存相当于一个大小（块数）固定的储存器，往往使用</a:t>
            </a:r>
            <a:r>
              <a:rPr lang="en-US" altLang="zh-CN" dirty="0"/>
              <a:t> LRU </a:t>
            </a:r>
            <a:r>
              <a:rPr lang="zh-CN" altLang="en-US" dirty="0"/>
              <a:t>等算法实现换入换出。</a:t>
            </a:r>
            <a:endParaRPr lang="en-US" altLang="zh-CN" dirty="0"/>
          </a:p>
          <a:p>
            <a:r>
              <a:rPr lang="zh-CN" altLang="en-US" dirty="0"/>
              <a:t>优点：充分利用局部性</a:t>
            </a:r>
            <a:endParaRPr lang="en-US" altLang="zh-CN" dirty="0"/>
          </a:p>
          <a:p>
            <a:r>
              <a:rPr lang="zh-CN" altLang="en-US" dirty="0"/>
              <a:t>缺点：设计和实现很困难，结构复杂</a:t>
            </a:r>
          </a:p>
        </p:txBody>
      </p:sp>
    </p:spTree>
    <p:extLst>
      <p:ext uri="{BB962C8B-B14F-4D97-AF65-F5344CB8AC3E}">
        <p14:creationId xmlns:p14="http://schemas.microsoft.com/office/powerpoint/2010/main" val="302919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912E8-DA91-4DB2-A292-501C64F7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 Associative Cache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6CA4C-1561-424E-9BB7-A071A5B59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直接相联高速缓存（</a:t>
            </a:r>
            <a:r>
              <a:rPr lang="en-US" altLang="zh-CN" dirty="0"/>
              <a:t>Set Associative Cache</a:t>
            </a:r>
            <a:r>
              <a:rPr lang="zh-CN" altLang="en-US" dirty="0"/>
              <a:t>）是一种便于硬件实现的缓存模式。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地址根据最后若干位划分成</a:t>
            </a:r>
            <a:r>
              <a:rPr lang="zh-CN" altLang="en-US" b="1" dirty="0"/>
              <a:t>块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选取地址中间若干位作为索引，索引位相同的块被划分到一个</a:t>
            </a:r>
            <a:r>
              <a:rPr lang="zh-CN" altLang="en-US" b="1" dirty="0"/>
              <a:t>组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每一组拥有一个块大小的缓存。换言之，每一组只能有一个块位于缓存中。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4233429-810F-4485-B4D3-6B8329086CAE}"/>
              </a:ext>
            </a:extLst>
          </p:cNvPr>
          <p:cNvGrpSpPr/>
          <p:nvPr/>
        </p:nvGrpSpPr>
        <p:grpSpPr>
          <a:xfrm>
            <a:off x="2376410" y="2628250"/>
            <a:ext cx="4100017" cy="646813"/>
            <a:chOff x="2376410" y="2628250"/>
            <a:chExt cx="4100017" cy="64681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926F676-BACF-446C-9A65-61E5121409B6}"/>
                </a:ext>
              </a:extLst>
            </p:cNvPr>
            <p:cNvSpPr/>
            <p:nvPr/>
          </p:nvSpPr>
          <p:spPr>
            <a:xfrm>
              <a:off x="3375717" y="2997582"/>
              <a:ext cx="914400" cy="18563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A4B5A2B-6D4B-4DB0-8E44-0E833A9D9C1B}"/>
                </a:ext>
              </a:extLst>
            </p:cNvPr>
            <p:cNvSpPr/>
            <p:nvPr/>
          </p:nvSpPr>
          <p:spPr>
            <a:xfrm>
              <a:off x="4290116" y="2997582"/>
              <a:ext cx="1278785" cy="18563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8F4C8BF-AD46-4C37-8854-09F447A30D19}"/>
                </a:ext>
              </a:extLst>
            </p:cNvPr>
            <p:cNvSpPr/>
            <p:nvPr/>
          </p:nvSpPr>
          <p:spPr>
            <a:xfrm>
              <a:off x="5568901" y="2997582"/>
              <a:ext cx="907526" cy="18563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205342F-0917-4890-8006-62D21207FFA1}"/>
                </a:ext>
              </a:extLst>
            </p:cNvPr>
            <p:cNvSpPr txBox="1"/>
            <p:nvPr/>
          </p:nvSpPr>
          <p:spPr>
            <a:xfrm>
              <a:off x="4560792" y="2628250"/>
              <a:ext cx="737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index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4642C19-E1DC-4C95-B51F-2137B20DDCB7}"/>
                </a:ext>
              </a:extLst>
            </p:cNvPr>
            <p:cNvSpPr txBox="1"/>
            <p:nvPr/>
          </p:nvSpPr>
          <p:spPr>
            <a:xfrm>
              <a:off x="3478840" y="2628250"/>
              <a:ext cx="737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mark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1D7335D-8628-46AE-97D2-F0008FF2159A}"/>
                </a:ext>
              </a:extLst>
            </p:cNvPr>
            <p:cNvSpPr txBox="1"/>
            <p:nvPr/>
          </p:nvSpPr>
          <p:spPr>
            <a:xfrm>
              <a:off x="5653947" y="2628250"/>
              <a:ext cx="737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offset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B4C0184-F404-47A5-B00C-6E7B00308C86}"/>
                </a:ext>
              </a:extLst>
            </p:cNvPr>
            <p:cNvSpPr txBox="1"/>
            <p:nvPr/>
          </p:nvSpPr>
          <p:spPr>
            <a:xfrm>
              <a:off x="2376410" y="2905731"/>
              <a:ext cx="947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address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22856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BCC4E-9923-492B-9541-85CCD03E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E9740-A905-4F84-B983-C3C86E8F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为什么使用中间几位而非较高的几位作为组编号？</a:t>
            </a:r>
            <a:endParaRPr lang="en-US" altLang="zh-CN" dirty="0"/>
          </a:p>
          <a:p>
            <a:r>
              <a:rPr lang="zh-CN" altLang="en-US" dirty="0"/>
              <a:t>如果使用较高几位作为组编号，相邻的位置将被编到同一组，顺序访问时会引起比较严重的冲突。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298EC8D-5282-465B-A9F8-22F215F12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265708"/>
              </p:ext>
            </p:extLst>
          </p:nvPr>
        </p:nvGraphicFramePr>
        <p:xfrm>
          <a:off x="1915122" y="3536596"/>
          <a:ext cx="210686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863">
                  <a:extLst>
                    <a:ext uri="{9D8B030D-6E8A-4147-A177-3AD203B41FA5}">
                      <a16:colId xmlns:a16="http://schemas.microsoft.com/office/drawing/2014/main" val="1880113384"/>
                    </a:ext>
                  </a:extLst>
                </a:gridCol>
              </a:tblGrid>
              <a:tr h="31625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ADF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15659"/>
                  </a:ext>
                </a:extLst>
              </a:tr>
              <a:tr h="31625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ADF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53734"/>
                  </a:ext>
                </a:extLst>
              </a:tr>
              <a:tr h="31625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ADF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137113"/>
                  </a:ext>
                </a:extLst>
              </a:tr>
              <a:tr h="31625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ADF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551841"/>
                  </a:ext>
                </a:extLst>
              </a:tr>
              <a:tr h="31625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021">
                        <a:alpha val="16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572785"/>
                  </a:ext>
                </a:extLst>
              </a:tr>
              <a:tr h="31625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021">
                        <a:alpha val="16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882479"/>
                  </a:ext>
                </a:extLst>
              </a:tr>
              <a:tr h="31625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021">
                        <a:alpha val="16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27629"/>
                  </a:ext>
                </a:extLst>
              </a:tr>
              <a:tr h="31625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021">
                        <a:alpha val="16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79724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B362DE4-5B5F-4D8E-A050-DF4C8DD25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91931"/>
              </p:ext>
            </p:extLst>
          </p:nvPr>
        </p:nvGraphicFramePr>
        <p:xfrm>
          <a:off x="5259773" y="3536597"/>
          <a:ext cx="210686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863">
                  <a:extLst>
                    <a:ext uri="{9D8B030D-6E8A-4147-A177-3AD203B41FA5}">
                      <a16:colId xmlns:a16="http://schemas.microsoft.com/office/drawing/2014/main" val="1880113384"/>
                    </a:ext>
                  </a:extLst>
                </a:gridCol>
              </a:tblGrid>
              <a:tr h="25438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15659"/>
                  </a:ext>
                </a:extLst>
              </a:tr>
              <a:tr h="25438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DF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53734"/>
                  </a:ext>
                </a:extLst>
              </a:tr>
              <a:tr h="25438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137113"/>
                  </a:ext>
                </a:extLst>
              </a:tr>
              <a:tr h="25438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DF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551841"/>
                  </a:ext>
                </a:extLst>
              </a:tr>
              <a:tr h="25438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16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572785"/>
                  </a:ext>
                </a:extLst>
              </a:tr>
              <a:tr h="25438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DF3">
                        <a:alpha val="16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882479"/>
                  </a:ext>
                </a:extLst>
              </a:tr>
              <a:tr h="25438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1568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27629"/>
                  </a:ext>
                </a:extLst>
              </a:tr>
              <a:tr h="25438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DF3">
                        <a:alpha val="16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797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2126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038EC-BF85-4A8F-9DAC-CB210D0B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Thrashing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949E2-1CCC-4DB5-AA18-AD4EBD4E4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zh-CN" altLang="en-US" dirty="0"/>
              <a:t>为什么下面空间局部性良好的程序缓存不命中率很高？</a:t>
            </a:r>
            <a:endParaRPr lang="en-US" altLang="zh-CN" dirty="0"/>
          </a:p>
          <a:p>
            <a:pPr lvl="1"/>
            <a:r>
              <a:rPr lang="zh-CN" altLang="en-US" dirty="0"/>
              <a:t>为了简化问题，假设缓存为直接相联高速缓存，块大小为 </a:t>
            </a:r>
            <a:r>
              <a:rPr lang="en-US" altLang="zh-CN" dirty="0"/>
              <a:t>4 Bytes</a:t>
            </a:r>
            <a:r>
              <a:rPr lang="zh-CN" altLang="en-US" dirty="0"/>
              <a:t>，组数量为 </a:t>
            </a:r>
            <a:r>
              <a:rPr lang="en-US" altLang="zh-CN" dirty="0"/>
              <a:t>16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 marL="400050" lvl="1" indent="0">
              <a:buNone/>
            </a:pPr>
            <a:endParaRPr lang="en-US" altLang="zh-CN" dirty="0">
              <a:latin typeface="LM Mono 10" panose="00000509000000000000" pitchFamily="49" charset="0"/>
            </a:endParaRPr>
          </a:p>
          <a:p>
            <a:pPr marL="400050" lvl="1" indent="0">
              <a:buNone/>
            </a:pPr>
            <a:endParaRPr lang="en-US" altLang="zh-CN" dirty="0">
              <a:latin typeface="LM Mono 10" panose="00000509000000000000" pitchFamily="49" charset="0"/>
            </a:endParaRPr>
          </a:p>
          <a:p>
            <a:endParaRPr lang="en-US" altLang="zh-CN" dirty="0"/>
          </a:p>
          <a:p>
            <a:r>
              <a:rPr lang="en-US" altLang="zh-CN" dirty="0">
                <a:latin typeface="LM Mono 10" panose="00000509000000000000" pitchFamily="49" charset="0"/>
              </a:rPr>
              <a:t>a[i]</a:t>
            </a:r>
            <a:r>
              <a:rPr lang="zh-CN" altLang="en-US" dirty="0">
                <a:latin typeface="LM Mono 10" panose="00000509000000000000" pitchFamily="49" charset="0"/>
              </a:rPr>
              <a:t>和</a:t>
            </a:r>
            <a:r>
              <a:rPr lang="en-US" altLang="zh-CN" dirty="0">
                <a:latin typeface="LM Mono 10" panose="00000509000000000000" pitchFamily="49" charset="0"/>
              </a:rPr>
              <a:t>b[i]</a:t>
            </a:r>
            <a:r>
              <a:rPr lang="zh-CN" altLang="en-US" dirty="0">
                <a:latin typeface="LM Mono 10" panose="00000509000000000000" pitchFamily="49" charset="0"/>
              </a:rPr>
              <a:t>是同一个组中不同的块，按照</a:t>
            </a:r>
            <a:endParaRPr lang="en-US" altLang="zh-CN" dirty="0">
              <a:latin typeface="LM Mono 10" panose="00000509000000000000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LM Mono 10" panose="00000509000000000000" pitchFamily="49" charset="0"/>
              </a:rPr>
              <a:t>	a[1] b[1] a[2] b[2] … a[15] b[15]</a:t>
            </a:r>
          </a:p>
          <a:p>
            <a:r>
              <a:rPr lang="zh-CN" altLang="en-US" dirty="0">
                <a:latin typeface="LM Mono 10" panose="00000509000000000000" pitchFamily="49" charset="0"/>
              </a:rPr>
              <a:t>的顺序访问，每次</a:t>
            </a:r>
            <a:r>
              <a:rPr lang="en-US" altLang="zh-CN" dirty="0">
                <a:latin typeface="LM Mono 10" panose="00000509000000000000" pitchFamily="49" charset="0"/>
              </a:rPr>
              <a:t>b[i]</a:t>
            </a:r>
            <a:r>
              <a:rPr lang="zh-CN" altLang="en-US" dirty="0">
                <a:latin typeface="LM Mono 10" panose="00000509000000000000" pitchFamily="49" charset="0"/>
              </a:rPr>
              <a:t>虽然组命中，但不是对应的块，总是会发生不命中。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AD92D9-B853-478C-A460-18CF75E8538E}"/>
              </a:ext>
            </a:extLst>
          </p:cNvPr>
          <p:cNvSpPr txBox="1"/>
          <p:nvPr/>
        </p:nvSpPr>
        <p:spPr>
          <a:xfrm>
            <a:off x="1283692" y="3100709"/>
            <a:ext cx="3691976" cy="1200329"/>
          </a:xfrm>
          <a:prstGeom prst="rect">
            <a:avLst/>
          </a:prstGeom>
          <a:solidFill>
            <a:srgbClr val="00FFFF">
              <a:alpha val="20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indent="0">
              <a:buNone/>
            </a:pPr>
            <a:r>
              <a:rPr lang="en-US" altLang="zh-CN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LM Mono 10" panose="00000509000000000000" pitchFamily="49" charset="0"/>
              </a:rPr>
              <a:t>int</a:t>
            </a:r>
            <a:r>
              <a:rPr lang="en-US" altLang="zh-CN" dirty="0">
                <a:latin typeface="LM Mono 10" panose="00000509000000000000" pitchFamily="49" charset="0"/>
              </a:rPr>
              <a:t> a[16], b[16];</a:t>
            </a:r>
          </a:p>
          <a:p>
            <a:pPr marL="0" lvl="1" indent="0">
              <a:buNone/>
            </a:pPr>
            <a:r>
              <a:rPr lang="en-US" altLang="zh-CN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LM Mono 10" panose="00000509000000000000" pitchFamily="49" charset="0"/>
              </a:rPr>
              <a:t>for</a:t>
            </a:r>
            <a:r>
              <a:rPr lang="en-US" altLang="zh-CN" dirty="0">
                <a:latin typeface="LM Mono 10" panose="00000509000000000000" pitchFamily="49" charset="0"/>
              </a:rPr>
              <a:t> (</a:t>
            </a:r>
            <a:r>
              <a:rPr lang="en-US" altLang="zh-CN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LM Mono 10" panose="00000509000000000000" pitchFamily="49" charset="0"/>
              </a:rPr>
              <a:t>int</a:t>
            </a:r>
            <a:r>
              <a:rPr lang="en-US" altLang="zh-CN" dirty="0">
                <a:latin typeface="LM Mono 10" panose="00000509000000000000" pitchFamily="49" charset="0"/>
              </a:rPr>
              <a:t> i = 0; i &lt; 16; i++) {</a:t>
            </a:r>
          </a:p>
          <a:p>
            <a:pPr marL="0" lvl="1" indent="0">
              <a:buNone/>
            </a:pPr>
            <a:r>
              <a:rPr lang="en-US" altLang="zh-CN" dirty="0">
                <a:latin typeface="LM Mono 10" panose="00000509000000000000" pitchFamily="49" charset="0"/>
              </a:rPr>
              <a:t>    a[i] += b[i];</a:t>
            </a:r>
          </a:p>
          <a:p>
            <a:pPr marL="0" lvl="1" indent="0">
              <a:buNone/>
            </a:pPr>
            <a:r>
              <a:rPr lang="en-US" altLang="zh-CN" dirty="0">
                <a:latin typeface="LM Mono 10" panose="000005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562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FC2DE-E3FC-4A27-A803-17E9F69D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Thrashing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E0DBD-C3BD-41D4-B763-DC0066D9B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通过在第一个数组后加偏移可以解决严重的抖动。这种技巧有时称为“染色”。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程序重组（即将程序的内存布局改变以得到更好的缓存性能）仍是很困难的问题。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3F1A41-7B01-40DC-B72C-18CCCE04AA92}"/>
              </a:ext>
            </a:extLst>
          </p:cNvPr>
          <p:cNvSpPr txBox="1"/>
          <p:nvPr/>
        </p:nvSpPr>
        <p:spPr>
          <a:xfrm>
            <a:off x="1283692" y="2739457"/>
            <a:ext cx="3691976" cy="1200329"/>
          </a:xfrm>
          <a:prstGeom prst="rect">
            <a:avLst/>
          </a:prstGeom>
          <a:solidFill>
            <a:srgbClr val="00FFFF">
              <a:alpha val="20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indent="0">
              <a:buNone/>
            </a:pPr>
            <a:r>
              <a:rPr lang="en-US" altLang="zh-CN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LM Mono 10" panose="00000509000000000000" pitchFamily="49" charset="0"/>
              </a:rPr>
              <a:t>int</a:t>
            </a:r>
            <a:r>
              <a:rPr lang="en-US" altLang="zh-CN" dirty="0">
                <a:latin typeface="LM Mono 10" panose="00000509000000000000" pitchFamily="49" charset="0"/>
              </a:rPr>
              <a:t> a[20], b[16];</a:t>
            </a:r>
          </a:p>
          <a:p>
            <a:pPr marL="0" lvl="1" indent="0">
              <a:buNone/>
            </a:pPr>
            <a:r>
              <a:rPr lang="en-US" altLang="zh-CN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LM Mono 10" panose="00000509000000000000" pitchFamily="49" charset="0"/>
              </a:rPr>
              <a:t>for</a:t>
            </a:r>
            <a:r>
              <a:rPr lang="en-US" altLang="zh-CN" dirty="0">
                <a:latin typeface="LM Mono 10" panose="00000509000000000000" pitchFamily="49" charset="0"/>
              </a:rPr>
              <a:t> (</a:t>
            </a:r>
            <a:r>
              <a:rPr lang="en-US" altLang="zh-CN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LM Mono 10" panose="00000509000000000000" pitchFamily="49" charset="0"/>
              </a:rPr>
              <a:t>int</a:t>
            </a:r>
            <a:r>
              <a:rPr lang="en-US" altLang="zh-CN" dirty="0">
                <a:latin typeface="LM Mono 10" panose="00000509000000000000" pitchFamily="49" charset="0"/>
              </a:rPr>
              <a:t> i = 0; i &lt; 16; i++) {</a:t>
            </a:r>
          </a:p>
          <a:p>
            <a:pPr marL="0" lvl="1" indent="0">
              <a:buNone/>
            </a:pPr>
            <a:r>
              <a:rPr lang="en-US" altLang="zh-CN" dirty="0">
                <a:latin typeface="LM Mono 10" panose="00000509000000000000" pitchFamily="49" charset="0"/>
              </a:rPr>
              <a:t>    a[i] += b[i];</a:t>
            </a:r>
          </a:p>
          <a:p>
            <a:pPr marL="0" lvl="1" indent="0">
              <a:buNone/>
            </a:pPr>
            <a:r>
              <a:rPr lang="en-US" altLang="zh-CN" dirty="0">
                <a:latin typeface="LM Mono 10" panose="000005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9984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8C9E1-FD3E-4F21-9F3C-C56AEE22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 Associative Cache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0925C-B42E-4938-BB43-EEB1485DF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zh-CN" altLang="en-US" dirty="0"/>
              <a:t>组相联高速缓存（</a:t>
            </a:r>
            <a:r>
              <a:rPr lang="en-US" altLang="zh-CN" dirty="0"/>
              <a:t>Set Associative Cache </a:t>
            </a:r>
            <a:r>
              <a:rPr lang="zh-CN" altLang="en-US" dirty="0"/>
              <a:t>）是改进的直接相联高速缓存，其中每一组拥有超过一个“缓存行”（通常比较少），可以储存多个不同的块。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B8A309-77B9-401F-95AD-E0A355D33458}"/>
              </a:ext>
            </a:extLst>
          </p:cNvPr>
          <p:cNvSpPr/>
          <p:nvPr/>
        </p:nvSpPr>
        <p:spPr>
          <a:xfrm>
            <a:off x="2426941" y="3009297"/>
            <a:ext cx="5568903" cy="1239569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B7AD1B8-6439-4433-8A10-7CD479B3F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519566"/>
              </p:ext>
            </p:extLst>
          </p:nvPr>
        </p:nvGraphicFramePr>
        <p:xfrm>
          <a:off x="3300033" y="3167636"/>
          <a:ext cx="30625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814">
                  <a:extLst>
                    <a:ext uri="{9D8B030D-6E8A-4147-A177-3AD203B41FA5}">
                      <a16:colId xmlns:a16="http://schemas.microsoft.com/office/drawing/2014/main" val="2517703115"/>
                    </a:ext>
                  </a:extLst>
                </a:gridCol>
                <a:gridCol w="382814">
                  <a:extLst>
                    <a:ext uri="{9D8B030D-6E8A-4147-A177-3AD203B41FA5}">
                      <a16:colId xmlns:a16="http://schemas.microsoft.com/office/drawing/2014/main" val="1230151426"/>
                    </a:ext>
                  </a:extLst>
                </a:gridCol>
                <a:gridCol w="382814">
                  <a:extLst>
                    <a:ext uri="{9D8B030D-6E8A-4147-A177-3AD203B41FA5}">
                      <a16:colId xmlns:a16="http://schemas.microsoft.com/office/drawing/2014/main" val="4156668938"/>
                    </a:ext>
                  </a:extLst>
                </a:gridCol>
                <a:gridCol w="382814">
                  <a:extLst>
                    <a:ext uri="{9D8B030D-6E8A-4147-A177-3AD203B41FA5}">
                      <a16:colId xmlns:a16="http://schemas.microsoft.com/office/drawing/2014/main" val="843113165"/>
                    </a:ext>
                  </a:extLst>
                </a:gridCol>
                <a:gridCol w="382814">
                  <a:extLst>
                    <a:ext uri="{9D8B030D-6E8A-4147-A177-3AD203B41FA5}">
                      <a16:colId xmlns:a16="http://schemas.microsoft.com/office/drawing/2014/main" val="4021672181"/>
                    </a:ext>
                  </a:extLst>
                </a:gridCol>
                <a:gridCol w="382814">
                  <a:extLst>
                    <a:ext uri="{9D8B030D-6E8A-4147-A177-3AD203B41FA5}">
                      <a16:colId xmlns:a16="http://schemas.microsoft.com/office/drawing/2014/main" val="1540801388"/>
                    </a:ext>
                  </a:extLst>
                </a:gridCol>
                <a:gridCol w="382814">
                  <a:extLst>
                    <a:ext uri="{9D8B030D-6E8A-4147-A177-3AD203B41FA5}">
                      <a16:colId xmlns:a16="http://schemas.microsoft.com/office/drawing/2014/main" val="1204898760"/>
                    </a:ext>
                  </a:extLst>
                </a:gridCol>
                <a:gridCol w="382814">
                  <a:extLst>
                    <a:ext uri="{9D8B030D-6E8A-4147-A177-3AD203B41FA5}">
                      <a16:colId xmlns:a16="http://schemas.microsoft.com/office/drawing/2014/main" val="1064685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3754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9E3CEC9-6EA7-4E2A-A224-452A225F96AE}"/>
              </a:ext>
            </a:extLst>
          </p:cNvPr>
          <p:cNvSpPr txBox="1"/>
          <p:nvPr/>
        </p:nvSpPr>
        <p:spPr>
          <a:xfrm>
            <a:off x="2681322" y="3169144"/>
            <a:ext cx="36438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4383451-9320-4E9D-88C3-C254A18B5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25031"/>
              </p:ext>
            </p:extLst>
          </p:nvPr>
        </p:nvGraphicFramePr>
        <p:xfrm>
          <a:off x="3300033" y="3696815"/>
          <a:ext cx="30625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814">
                  <a:extLst>
                    <a:ext uri="{9D8B030D-6E8A-4147-A177-3AD203B41FA5}">
                      <a16:colId xmlns:a16="http://schemas.microsoft.com/office/drawing/2014/main" val="2517703115"/>
                    </a:ext>
                  </a:extLst>
                </a:gridCol>
                <a:gridCol w="382814">
                  <a:extLst>
                    <a:ext uri="{9D8B030D-6E8A-4147-A177-3AD203B41FA5}">
                      <a16:colId xmlns:a16="http://schemas.microsoft.com/office/drawing/2014/main" val="1230151426"/>
                    </a:ext>
                  </a:extLst>
                </a:gridCol>
                <a:gridCol w="382814">
                  <a:extLst>
                    <a:ext uri="{9D8B030D-6E8A-4147-A177-3AD203B41FA5}">
                      <a16:colId xmlns:a16="http://schemas.microsoft.com/office/drawing/2014/main" val="4156668938"/>
                    </a:ext>
                  </a:extLst>
                </a:gridCol>
                <a:gridCol w="382814">
                  <a:extLst>
                    <a:ext uri="{9D8B030D-6E8A-4147-A177-3AD203B41FA5}">
                      <a16:colId xmlns:a16="http://schemas.microsoft.com/office/drawing/2014/main" val="843113165"/>
                    </a:ext>
                  </a:extLst>
                </a:gridCol>
                <a:gridCol w="382814">
                  <a:extLst>
                    <a:ext uri="{9D8B030D-6E8A-4147-A177-3AD203B41FA5}">
                      <a16:colId xmlns:a16="http://schemas.microsoft.com/office/drawing/2014/main" val="4021672181"/>
                    </a:ext>
                  </a:extLst>
                </a:gridCol>
                <a:gridCol w="382814">
                  <a:extLst>
                    <a:ext uri="{9D8B030D-6E8A-4147-A177-3AD203B41FA5}">
                      <a16:colId xmlns:a16="http://schemas.microsoft.com/office/drawing/2014/main" val="1540801388"/>
                    </a:ext>
                  </a:extLst>
                </a:gridCol>
                <a:gridCol w="382814">
                  <a:extLst>
                    <a:ext uri="{9D8B030D-6E8A-4147-A177-3AD203B41FA5}">
                      <a16:colId xmlns:a16="http://schemas.microsoft.com/office/drawing/2014/main" val="1204898760"/>
                    </a:ext>
                  </a:extLst>
                </a:gridCol>
                <a:gridCol w="382814">
                  <a:extLst>
                    <a:ext uri="{9D8B030D-6E8A-4147-A177-3AD203B41FA5}">
                      <a16:colId xmlns:a16="http://schemas.microsoft.com/office/drawing/2014/main" val="1064685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37544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54BB0F91-7235-4245-98C5-10CC068B1EBE}"/>
              </a:ext>
            </a:extLst>
          </p:cNvPr>
          <p:cNvSpPr txBox="1"/>
          <p:nvPr/>
        </p:nvSpPr>
        <p:spPr>
          <a:xfrm>
            <a:off x="2681322" y="3698323"/>
            <a:ext cx="36438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20807C3-D387-4CA7-A66B-11A6EFA2560B}"/>
              </a:ext>
            </a:extLst>
          </p:cNvPr>
          <p:cNvSpPr txBox="1"/>
          <p:nvPr/>
        </p:nvSpPr>
        <p:spPr>
          <a:xfrm>
            <a:off x="6616871" y="3174300"/>
            <a:ext cx="114521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52A2F0-FD22-493C-A1E0-4FA1C4CD91F6}"/>
              </a:ext>
            </a:extLst>
          </p:cNvPr>
          <p:cNvSpPr txBox="1"/>
          <p:nvPr/>
        </p:nvSpPr>
        <p:spPr>
          <a:xfrm>
            <a:off x="6606586" y="3696815"/>
            <a:ext cx="114521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F5581D6-67E5-4A46-B0FA-8EF834F7D19C}"/>
              </a:ext>
            </a:extLst>
          </p:cNvPr>
          <p:cNvSpPr/>
          <p:nvPr/>
        </p:nvSpPr>
        <p:spPr>
          <a:xfrm>
            <a:off x="2426941" y="4639863"/>
            <a:ext cx="5568903" cy="12395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8EDD076-B145-4176-9E6E-9A5E802D8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370147"/>
              </p:ext>
            </p:extLst>
          </p:nvPr>
        </p:nvGraphicFramePr>
        <p:xfrm>
          <a:off x="3300033" y="4798202"/>
          <a:ext cx="30625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814">
                  <a:extLst>
                    <a:ext uri="{9D8B030D-6E8A-4147-A177-3AD203B41FA5}">
                      <a16:colId xmlns:a16="http://schemas.microsoft.com/office/drawing/2014/main" val="2517703115"/>
                    </a:ext>
                  </a:extLst>
                </a:gridCol>
                <a:gridCol w="382814">
                  <a:extLst>
                    <a:ext uri="{9D8B030D-6E8A-4147-A177-3AD203B41FA5}">
                      <a16:colId xmlns:a16="http://schemas.microsoft.com/office/drawing/2014/main" val="1230151426"/>
                    </a:ext>
                  </a:extLst>
                </a:gridCol>
                <a:gridCol w="382814">
                  <a:extLst>
                    <a:ext uri="{9D8B030D-6E8A-4147-A177-3AD203B41FA5}">
                      <a16:colId xmlns:a16="http://schemas.microsoft.com/office/drawing/2014/main" val="4156668938"/>
                    </a:ext>
                  </a:extLst>
                </a:gridCol>
                <a:gridCol w="382814">
                  <a:extLst>
                    <a:ext uri="{9D8B030D-6E8A-4147-A177-3AD203B41FA5}">
                      <a16:colId xmlns:a16="http://schemas.microsoft.com/office/drawing/2014/main" val="843113165"/>
                    </a:ext>
                  </a:extLst>
                </a:gridCol>
                <a:gridCol w="382814">
                  <a:extLst>
                    <a:ext uri="{9D8B030D-6E8A-4147-A177-3AD203B41FA5}">
                      <a16:colId xmlns:a16="http://schemas.microsoft.com/office/drawing/2014/main" val="4021672181"/>
                    </a:ext>
                  </a:extLst>
                </a:gridCol>
                <a:gridCol w="382814">
                  <a:extLst>
                    <a:ext uri="{9D8B030D-6E8A-4147-A177-3AD203B41FA5}">
                      <a16:colId xmlns:a16="http://schemas.microsoft.com/office/drawing/2014/main" val="1540801388"/>
                    </a:ext>
                  </a:extLst>
                </a:gridCol>
                <a:gridCol w="382814">
                  <a:extLst>
                    <a:ext uri="{9D8B030D-6E8A-4147-A177-3AD203B41FA5}">
                      <a16:colId xmlns:a16="http://schemas.microsoft.com/office/drawing/2014/main" val="1204898760"/>
                    </a:ext>
                  </a:extLst>
                </a:gridCol>
                <a:gridCol w="382814">
                  <a:extLst>
                    <a:ext uri="{9D8B030D-6E8A-4147-A177-3AD203B41FA5}">
                      <a16:colId xmlns:a16="http://schemas.microsoft.com/office/drawing/2014/main" val="1064685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37544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435E2C8D-AF29-4463-A088-4DC1FB4E21CB}"/>
              </a:ext>
            </a:extLst>
          </p:cNvPr>
          <p:cNvSpPr txBox="1"/>
          <p:nvPr/>
        </p:nvSpPr>
        <p:spPr>
          <a:xfrm>
            <a:off x="2681322" y="4799710"/>
            <a:ext cx="36438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1E989BE7-110B-468B-BAFE-C582E5F56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019285"/>
              </p:ext>
            </p:extLst>
          </p:nvPr>
        </p:nvGraphicFramePr>
        <p:xfrm>
          <a:off x="3300033" y="5327381"/>
          <a:ext cx="30625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814">
                  <a:extLst>
                    <a:ext uri="{9D8B030D-6E8A-4147-A177-3AD203B41FA5}">
                      <a16:colId xmlns:a16="http://schemas.microsoft.com/office/drawing/2014/main" val="2517703115"/>
                    </a:ext>
                  </a:extLst>
                </a:gridCol>
                <a:gridCol w="382814">
                  <a:extLst>
                    <a:ext uri="{9D8B030D-6E8A-4147-A177-3AD203B41FA5}">
                      <a16:colId xmlns:a16="http://schemas.microsoft.com/office/drawing/2014/main" val="1230151426"/>
                    </a:ext>
                  </a:extLst>
                </a:gridCol>
                <a:gridCol w="382814">
                  <a:extLst>
                    <a:ext uri="{9D8B030D-6E8A-4147-A177-3AD203B41FA5}">
                      <a16:colId xmlns:a16="http://schemas.microsoft.com/office/drawing/2014/main" val="4156668938"/>
                    </a:ext>
                  </a:extLst>
                </a:gridCol>
                <a:gridCol w="382814">
                  <a:extLst>
                    <a:ext uri="{9D8B030D-6E8A-4147-A177-3AD203B41FA5}">
                      <a16:colId xmlns:a16="http://schemas.microsoft.com/office/drawing/2014/main" val="843113165"/>
                    </a:ext>
                  </a:extLst>
                </a:gridCol>
                <a:gridCol w="382814">
                  <a:extLst>
                    <a:ext uri="{9D8B030D-6E8A-4147-A177-3AD203B41FA5}">
                      <a16:colId xmlns:a16="http://schemas.microsoft.com/office/drawing/2014/main" val="4021672181"/>
                    </a:ext>
                  </a:extLst>
                </a:gridCol>
                <a:gridCol w="382814">
                  <a:extLst>
                    <a:ext uri="{9D8B030D-6E8A-4147-A177-3AD203B41FA5}">
                      <a16:colId xmlns:a16="http://schemas.microsoft.com/office/drawing/2014/main" val="1540801388"/>
                    </a:ext>
                  </a:extLst>
                </a:gridCol>
                <a:gridCol w="382814">
                  <a:extLst>
                    <a:ext uri="{9D8B030D-6E8A-4147-A177-3AD203B41FA5}">
                      <a16:colId xmlns:a16="http://schemas.microsoft.com/office/drawing/2014/main" val="1204898760"/>
                    </a:ext>
                  </a:extLst>
                </a:gridCol>
                <a:gridCol w="382814">
                  <a:extLst>
                    <a:ext uri="{9D8B030D-6E8A-4147-A177-3AD203B41FA5}">
                      <a16:colId xmlns:a16="http://schemas.microsoft.com/office/drawing/2014/main" val="1064685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37544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F9857846-2138-414F-BCE4-D0D710E3E8CE}"/>
              </a:ext>
            </a:extLst>
          </p:cNvPr>
          <p:cNvSpPr txBox="1"/>
          <p:nvPr/>
        </p:nvSpPr>
        <p:spPr>
          <a:xfrm>
            <a:off x="2681322" y="5328889"/>
            <a:ext cx="36438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3013CA3-18BF-447E-A9C3-19AFC51D5882}"/>
              </a:ext>
            </a:extLst>
          </p:cNvPr>
          <p:cNvSpPr txBox="1"/>
          <p:nvPr/>
        </p:nvSpPr>
        <p:spPr>
          <a:xfrm>
            <a:off x="6616871" y="4804866"/>
            <a:ext cx="114521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35D52C4-61C7-4981-9088-D1DD7E3B2BA8}"/>
              </a:ext>
            </a:extLst>
          </p:cNvPr>
          <p:cNvSpPr txBox="1"/>
          <p:nvPr/>
        </p:nvSpPr>
        <p:spPr>
          <a:xfrm>
            <a:off x="6606586" y="5327381"/>
            <a:ext cx="114521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FD4279F-BE65-42F5-AF07-9CC6352A0D82}"/>
              </a:ext>
            </a:extLst>
          </p:cNvPr>
          <p:cNvSpPr txBox="1"/>
          <p:nvPr/>
        </p:nvSpPr>
        <p:spPr>
          <a:xfrm>
            <a:off x="1003877" y="3448298"/>
            <a:ext cx="109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0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EC16676-DD11-4C29-8539-0E427717B5FB}"/>
              </a:ext>
            </a:extLst>
          </p:cNvPr>
          <p:cNvSpPr txBox="1"/>
          <p:nvPr/>
        </p:nvSpPr>
        <p:spPr>
          <a:xfrm>
            <a:off x="1003876" y="5142715"/>
            <a:ext cx="109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1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681E97-10D5-4C36-A217-D7ED105981FA}"/>
              </a:ext>
            </a:extLst>
          </p:cNvPr>
          <p:cNvSpPr txBox="1"/>
          <p:nvPr/>
        </p:nvSpPr>
        <p:spPr>
          <a:xfrm>
            <a:off x="2426941" y="6063027"/>
            <a:ext cx="94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存在位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96BE1FD-58AC-4DB5-AF89-9B9CD41E50D3}"/>
              </a:ext>
            </a:extLst>
          </p:cNvPr>
          <p:cNvSpPr txBox="1"/>
          <p:nvPr/>
        </p:nvSpPr>
        <p:spPr>
          <a:xfrm>
            <a:off x="3514365" y="6063027"/>
            <a:ext cx="245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地址最高位（</a:t>
            </a:r>
            <a:r>
              <a:rPr lang="en-US" altLang="zh-CN" dirty="0"/>
              <a:t>Mark</a:t>
            </a:r>
            <a:r>
              <a:rPr lang="zh-CN" altLang="en-US" dirty="0"/>
              <a:t>）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D5FAAFE-C583-4589-8812-6083E21D43DA}"/>
              </a:ext>
            </a:extLst>
          </p:cNvPr>
          <p:cNvSpPr txBox="1"/>
          <p:nvPr/>
        </p:nvSpPr>
        <p:spPr>
          <a:xfrm>
            <a:off x="6272786" y="6063027"/>
            <a:ext cx="183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储存的一块数据</a:t>
            </a:r>
          </a:p>
        </p:txBody>
      </p:sp>
    </p:spTree>
    <p:extLst>
      <p:ext uri="{BB962C8B-B14F-4D97-AF65-F5344CB8AC3E}">
        <p14:creationId xmlns:p14="http://schemas.microsoft.com/office/powerpoint/2010/main" val="242231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18548-0C12-40D1-AF52-6CAAE5C6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Segment : Benefits &amp; Challenges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B32CF0-4DD6-4C8F-B1DA-57A9CF2825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保护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共享：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处理器支持分段机制，可以限制进程只能访问自己段内的内存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处理器支持共享段，多个进程可以共享一个段</a:t>
                </a:r>
                <a:endParaRPr lang="en-US" altLang="zh-CN" dirty="0"/>
              </a:p>
              <a:p>
                <a:r>
                  <a:rPr lang="zh-CN" altLang="en-US" dirty="0"/>
                  <a:t>缺点：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加载进程时需要重定向：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𝑠𝑒𝑔𝑚𝑒𝑛𝑡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𝑜𝑓𝑓𝑠𝑒𝑡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x86</a:t>
                </a:r>
                <a:r>
                  <a:rPr lang="zh-CN" altLang="en-US" dirty="0"/>
                  <a:t>在硬件层面支持了段选择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粒度过大：内存紧张时，只能将整个进程段换出到外部储存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在内存极度紧张的系统中，所有不占用</a:t>
                </a:r>
                <a:r>
                  <a:rPr lang="en-US" altLang="zh-CN" dirty="0"/>
                  <a:t>CPU</a:t>
                </a:r>
                <a:r>
                  <a:rPr lang="zh-CN" altLang="en-US" dirty="0"/>
                  <a:t>的进程全部被换出到外部储存中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B32CF0-4DD6-4C8F-B1DA-57A9CF2825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38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EA542-2B5B-4FEB-BCF8-376E659D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1FCD4-F974-464E-B416-CDF2C6876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分块是一种有趣的改进缓存性能的技术。考虑矩阵转置问题的实现。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数组 </a:t>
            </a:r>
            <a:r>
              <a:rPr lang="en-US" altLang="zh-CN" dirty="0"/>
              <a:t>a </a:t>
            </a:r>
            <a:r>
              <a:rPr lang="zh-CN" altLang="en-US" dirty="0"/>
              <a:t>的访问几乎每一次都会缓存不命中。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FAA3E6-C763-4248-9CA0-22B3C34DF7E7}"/>
              </a:ext>
            </a:extLst>
          </p:cNvPr>
          <p:cNvSpPr txBox="1"/>
          <p:nvPr/>
        </p:nvSpPr>
        <p:spPr>
          <a:xfrm>
            <a:off x="1283692" y="2746332"/>
            <a:ext cx="4271460" cy="1754326"/>
          </a:xfrm>
          <a:prstGeom prst="rect">
            <a:avLst/>
          </a:prstGeom>
          <a:solidFill>
            <a:srgbClr val="00FFFF">
              <a:alpha val="20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indent="0">
              <a:buNone/>
            </a:pPr>
            <a:r>
              <a:rPr lang="en-US" altLang="zh-CN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LM Mono 10" panose="00000509000000000000" pitchFamily="49" charset="0"/>
              </a:rPr>
              <a:t>int</a:t>
            </a:r>
            <a:r>
              <a:rPr lang="en-US" altLang="zh-CN" dirty="0">
                <a:latin typeface="LM Mono 10" panose="00000509000000000000" pitchFamily="49" charset="0"/>
              </a:rPr>
              <a:t> a[N][N], b[N][N];</a:t>
            </a:r>
          </a:p>
          <a:p>
            <a:pPr marL="0" lvl="1" indent="0">
              <a:buNone/>
            </a:pPr>
            <a:r>
              <a:rPr lang="en-US" altLang="zh-CN" dirty="0">
                <a:ln>
                  <a:solidFill>
                    <a:srgbClr val="073C65"/>
                  </a:solidFill>
                </a:ln>
                <a:solidFill>
                  <a:srgbClr val="073C65"/>
                </a:solidFill>
                <a:latin typeface="LM Mono 10" panose="00000509000000000000" pitchFamily="49" charset="0"/>
              </a:rPr>
              <a:t>for</a:t>
            </a:r>
            <a:r>
              <a:rPr lang="en-US" altLang="zh-CN" dirty="0">
                <a:latin typeface="LM Mono 10" panose="00000509000000000000" pitchFamily="49" charset="0"/>
              </a:rPr>
              <a:t> (</a:t>
            </a:r>
            <a:r>
              <a:rPr lang="en-US" altLang="zh-CN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LM Mono 10" panose="00000509000000000000" pitchFamily="49" charset="0"/>
              </a:rPr>
              <a:t>int</a:t>
            </a:r>
            <a:r>
              <a:rPr lang="en-US" altLang="zh-CN" dirty="0">
                <a:latin typeface="LM Mono 10" panose="00000509000000000000" pitchFamily="49" charset="0"/>
              </a:rPr>
              <a:t> i = 0; i &lt; N; i++) {</a:t>
            </a:r>
          </a:p>
          <a:p>
            <a:pPr marL="0" lvl="1" indent="0">
              <a:buNone/>
            </a:pPr>
            <a:r>
              <a:rPr lang="en-US" altLang="zh-CN" dirty="0">
                <a:latin typeface="LM Mono 10" panose="00000509000000000000" pitchFamily="49" charset="0"/>
              </a:rPr>
              <a:t>    </a:t>
            </a:r>
            <a:r>
              <a:rPr lang="en-US" altLang="zh-CN" dirty="0">
                <a:ln>
                  <a:solidFill>
                    <a:srgbClr val="073C65"/>
                  </a:solidFill>
                </a:ln>
                <a:solidFill>
                  <a:srgbClr val="073C65"/>
                </a:solidFill>
                <a:latin typeface="LM Mono 10" panose="00000509000000000000" pitchFamily="49" charset="0"/>
              </a:rPr>
              <a:t>for</a:t>
            </a:r>
            <a:r>
              <a:rPr lang="en-US" altLang="zh-CN" dirty="0">
                <a:latin typeface="LM Mono 10" panose="00000509000000000000" pitchFamily="49" charset="0"/>
              </a:rPr>
              <a:t> (</a:t>
            </a:r>
            <a:r>
              <a:rPr lang="en-US" altLang="zh-CN" dirty="0">
                <a:ln>
                  <a:solidFill>
                    <a:srgbClr val="073C65"/>
                  </a:solidFill>
                </a:ln>
                <a:solidFill>
                  <a:srgbClr val="073C65"/>
                </a:solidFill>
                <a:latin typeface="LM Mono 10" panose="00000509000000000000" pitchFamily="49" charset="0"/>
              </a:rPr>
              <a:t>int</a:t>
            </a:r>
            <a:r>
              <a:rPr lang="en-US" altLang="zh-CN" dirty="0">
                <a:latin typeface="LM Mono 10" panose="00000509000000000000" pitchFamily="49" charset="0"/>
              </a:rPr>
              <a:t> j = 0; j &lt; N; j++){</a:t>
            </a:r>
          </a:p>
          <a:p>
            <a:pPr marL="0" lvl="1" indent="0">
              <a:buNone/>
            </a:pPr>
            <a:r>
              <a:rPr lang="en-US" altLang="zh-CN" dirty="0">
                <a:latin typeface="LM Mono 10" panose="00000509000000000000" pitchFamily="49" charset="0"/>
              </a:rPr>
              <a:t>		b[i][j] = a[j][i];</a:t>
            </a:r>
          </a:p>
          <a:p>
            <a:pPr marL="0" lvl="1" indent="0">
              <a:buNone/>
            </a:pPr>
            <a:r>
              <a:rPr lang="en-US" altLang="zh-CN" dirty="0">
                <a:latin typeface="LM Mono 10" panose="00000509000000000000" pitchFamily="49" charset="0"/>
              </a:rPr>
              <a:t>	}</a:t>
            </a:r>
          </a:p>
          <a:p>
            <a:pPr marL="0" lvl="1" indent="0">
              <a:buNone/>
            </a:pPr>
            <a:r>
              <a:rPr lang="en-US" altLang="zh-CN" dirty="0">
                <a:latin typeface="LM Mono 10" panose="000005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75428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D8981-C588-416D-AAC6-D79D4E73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BC6C0-7662-49BF-80D0-AFAD29A5B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考虑如下的改进：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在小的工作区里反复访存，提升局部性。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ADE92F-DCE1-4909-AAE7-D738E478008C}"/>
              </a:ext>
            </a:extLst>
          </p:cNvPr>
          <p:cNvSpPr txBox="1"/>
          <p:nvPr/>
        </p:nvSpPr>
        <p:spPr>
          <a:xfrm>
            <a:off x="1283691" y="2746332"/>
            <a:ext cx="5715249" cy="2308324"/>
          </a:xfrm>
          <a:prstGeom prst="rect">
            <a:avLst/>
          </a:prstGeom>
          <a:solidFill>
            <a:srgbClr val="00FFFF">
              <a:alpha val="20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indent="0">
              <a:buNone/>
            </a:pPr>
            <a:r>
              <a:rPr lang="en-US" altLang="zh-CN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LM Mono 10" panose="00000509000000000000" pitchFamily="49" charset="0"/>
              </a:rPr>
              <a:t>int</a:t>
            </a:r>
            <a:r>
              <a:rPr lang="en-US" altLang="zh-CN" dirty="0">
                <a:latin typeface="LM Mono 10" panose="00000509000000000000" pitchFamily="49" charset="0"/>
              </a:rPr>
              <a:t> a[N][N], b[N][N]; </a:t>
            </a:r>
          </a:p>
          <a:p>
            <a:pPr marL="0" lvl="1" indent="0">
              <a:buNone/>
            </a:pPr>
            <a:r>
              <a:rPr lang="en-US" altLang="zh-CN" dirty="0">
                <a:ln>
                  <a:solidFill>
                    <a:srgbClr val="073C65"/>
                  </a:solidFill>
                </a:ln>
                <a:solidFill>
                  <a:srgbClr val="073C65"/>
                </a:solidFill>
                <a:latin typeface="LM Mono 10" panose="00000509000000000000" pitchFamily="49" charset="0"/>
              </a:rPr>
              <a:t>for</a:t>
            </a:r>
            <a:r>
              <a:rPr lang="en-US" altLang="zh-CN" dirty="0">
                <a:latin typeface="LM Mono 10" panose="00000509000000000000" pitchFamily="49" charset="0"/>
              </a:rPr>
              <a:t> (</a:t>
            </a:r>
            <a:r>
              <a:rPr lang="en-US" altLang="zh-CN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LM Mono 10" panose="00000509000000000000" pitchFamily="49" charset="0"/>
              </a:rPr>
              <a:t>int</a:t>
            </a:r>
            <a:r>
              <a:rPr lang="en-US" altLang="zh-CN" dirty="0">
                <a:latin typeface="LM Mono 10" panose="00000509000000000000" pitchFamily="49" charset="0"/>
              </a:rPr>
              <a:t> i = 0; i &lt; N; i += B) {</a:t>
            </a:r>
          </a:p>
          <a:p>
            <a:pPr marL="0" lvl="1" indent="0">
              <a:buNone/>
            </a:pPr>
            <a:r>
              <a:rPr lang="en-US" altLang="zh-CN" dirty="0">
                <a:latin typeface="LM Mono 10" panose="00000509000000000000" pitchFamily="49" charset="0"/>
              </a:rPr>
              <a:t>    </a:t>
            </a:r>
            <a:r>
              <a:rPr lang="en-US" altLang="zh-CN" dirty="0">
                <a:ln>
                  <a:solidFill>
                    <a:srgbClr val="073C65"/>
                  </a:solidFill>
                </a:ln>
                <a:solidFill>
                  <a:srgbClr val="073C65"/>
                </a:solidFill>
                <a:latin typeface="LM Mono 10" panose="00000509000000000000" pitchFamily="49" charset="0"/>
              </a:rPr>
              <a:t>for</a:t>
            </a:r>
            <a:r>
              <a:rPr lang="en-US" altLang="zh-CN" dirty="0">
                <a:latin typeface="LM Mono 10" panose="00000509000000000000" pitchFamily="49" charset="0"/>
              </a:rPr>
              <a:t> (</a:t>
            </a:r>
            <a:r>
              <a:rPr lang="en-US" altLang="zh-CN" dirty="0">
                <a:ln>
                  <a:solidFill>
                    <a:srgbClr val="073C65"/>
                  </a:solidFill>
                </a:ln>
                <a:solidFill>
                  <a:srgbClr val="073C65"/>
                </a:solidFill>
                <a:latin typeface="LM Mono 10" panose="00000509000000000000" pitchFamily="49" charset="0"/>
              </a:rPr>
              <a:t>int</a:t>
            </a:r>
            <a:r>
              <a:rPr lang="en-US" altLang="zh-CN" dirty="0">
                <a:latin typeface="LM Mono 10" panose="00000509000000000000" pitchFamily="49" charset="0"/>
              </a:rPr>
              <a:t> j = 0; j &lt; N; j += B){</a:t>
            </a:r>
          </a:p>
          <a:p>
            <a:pPr marL="0" lvl="1" indent="0">
              <a:buNone/>
            </a:pPr>
            <a:r>
              <a:rPr lang="en-US" altLang="zh-CN" dirty="0">
                <a:latin typeface="LM Mono 10" panose="00000509000000000000" pitchFamily="49" charset="0"/>
              </a:rPr>
              <a:t>		</a:t>
            </a:r>
            <a:r>
              <a:rPr lang="en-US" altLang="zh-CN" dirty="0">
                <a:ln>
                  <a:solidFill>
                    <a:srgbClr val="073C65"/>
                  </a:solidFill>
                </a:ln>
                <a:solidFill>
                  <a:srgbClr val="073C65"/>
                </a:solidFill>
                <a:latin typeface="LM Mono 10" panose="00000509000000000000" pitchFamily="49" charset="0"/>
              </a:rPr>
              <a:t>for</a:t>
            </a:r>
            <a:r>
              <a:rPr lang="en-US" altLang="zh-CN" dirty="0">
                <a:latin typeface="LM Mono 10" panose="00000509000000000000" pitchFamily="49" charset="0"/>
              </a:rPr>
              <a:t> (</a:t>
            </a:r>
            <a:r>
              <a:rPr lang="en-US" altLang="zh-CN" dirty="0">
                <a:ln>
                  <a:solidFill>
                    <a:srgbClr val="073C65"/>
                  </a:solidFill>
                </a:ln>
                <a:solidFill>
                  <a:srgbClr val="073C65"/>
                </a:solidFill>
                <a:latin typeface="LM Mono 10" panose="00000509000000000000" pitchFamily="49" charset="0"/>
              </a:rPr>
              <a:t>int</a:t>
            </a:r>
            <a:r>
              <a:rPr lang="en-US" altLang="zh-CN" dirty="0">
                <a:latin typeface="LM Mono 10" panose="00000509000000000000" pitchFamily="49" charset="0"/>
              </a:rPr>
              <a:t> ii = 0; ii &lt; B; ii++) </a:t>
            </a:r>
          </a:p>
          <a:p>
            <a:pPr marL="0" lvl="1" indent="0">
              <a:buNone/>
            </a:pPr>
            <a:r>
              <a:rPr lang="en-US" altLang="zh-CN" dirty="0">
                <a:latin typeface="LM Mono 10" panose="00000509000000000000" pitchFamily="49" charset="0"/>
              </a:rPr>
              <a:t>			</a:t>
            </a:r>
            <a:r>
              <a:rPr lang="en-US" altLang="zh-CN" dirty="0">
                <a:ln>
                  <a:solidFill>
                    <a:srgbClr val="073C65"/>
                  </a:solidFill>
                </a:ln>
                <a:solidFill>
                  <a:srgbClr val="073C65"/>
                </a:solidFill>
                <a:latin typeface="LM Mono 10" panose="00000509000000000000" pitchFamily="49" charset="0"/>
              </a:rPr>
              <a:t>for</a:t>
            </a:r>
            <a:r>
              <a:rPr lang="en-US" altLang="zh-CN" dirty="0">
                <a:latin typeface="LM Mono 10" panose="00000509000000000000" pitchFamily="49" charset="0"/>
              </a:rPr>
              <a:t> (</a:t>
            </a:r>
            <a:r>
              <a:rPr lang="en-US" altLang="zh-CN" dirty="0">
                <a:ln>
                  <a:solidFill>
                    <a:srgbClr val="073C65"/>
                  </a:solidFill>
                </a:ln>
                <a:solidFill>
                  <a:srgbClr val="073C65"/>
                </a:solidFill>
                <a:latin typeface="LM Mono 10" panose="00000509000000000000" pitchFamily="49" charset="0"/>
              </a:rPr>
              <a:t>int</a:t>
            </a:r>
            <a:r>
              <a:rPr lang="en-US" altLang="zh-CN" dirty="0">
                <a:latin typeface="LM Mono 10" panose="00000509000000000000" pitchFamily="49" charset="0"/>
              </a:rPr>
              <a:t> </a:t>
            </a:r>
            <a:r>
              <a:rPr lang="en-US" altLang="zh-CN" dirty="0" err="1">
                <a:latin typeface="LM Mono 10" panose="00000509000000000000" pitchFamily="49" charset="0"/>
              </a:rPr>
              <a:t>jj</a:t>
            </a:r>
            <a:r>
              <a:rPr lang="en-US" altLang="zh-CN" dirty="0">
                <a:latin typeface="LM Mono 10" panose="00000509000000000000" pitchFamily="49" charset="0"/>
              </a:rPr>
              <a:t> = 0; </a:t>
            </a:r>
            <a:r>
              <a:rPr lang="en-US" altLang="zh-CN" dirty="0" err="1">
                <a:latin typeface="LM Mono 10" panose="00000509000000000000" pitchFamily="49" charset="0"/>
              </a:rPr>
              <a:t>jj</a:t>
            </a:r>
            <a:r>
              <a:rPr lang="en-US" altLang="zh-CN" dirty="0">
                <a:latin typeface="LM Mono 10" panose="00000509000000000000" pitchFamily="49" charset="0"/>
              </a:rPr>
              <a:t> &lt; B; </a:t>
            </a:r>
            <a:r>
              <a:rPr lang="en-US" altLang="zh-CN" dirty="0" err="1">
                <a:latin typeface="LM Mono 10" panose="00000509000000000000" pitchFamily="49" charset="0"/>
              </a:rPr>
              <a:t>jj</a:t>
            </a:r>
            <a:r>
              <a:rPr lang="en-US" altLang="zh-CN" dirty="0">
                <a:latin typeface="LM Mono 10" panose="00000509000000000000" pitchFamily="49" charset="0"/>
              </a:rPr>
              <a:t>++) </a:t>
            </a:r>
          </a:p>
          <a:p>
            <a:pPr marL="0" lvl="1" indent="0">
              <a:buNone/>
            </a:pPr>
            <a:r>
              <a:rPr lang="en-US" altLang="zh-CN" dirty="0">
                <a:latin typeface="LM Mono 10" panose="00000509000000000000" pitchFamily="49" charset="0"/>
              </a:rPr>
              <a:t>				b[</a:t>
            </a:r>
            <a:r>
              <a:rPr lang="en-US" altLang="zh-CN" dirty="0" err="1">
                <a:latin typeface="LM Mono 10" panose="00000509000000000000" pitchFamily="49" charset="0"/>
              </a:rPr>
              <a:t>i+ii</a:t>
            </a:r>
            <a:r>
              <a:rPr lang="en-US" altLang="zh-CN" dirty="0">
                <a:latin typeface="LM Mono 10" panose="00000509000000000000" pitchFamily="49" charset="0"/>
              </a:rPr>
              <a:t>][</a:t>
            </a:r>
            <a:r>
              <a:rPr lang="en-US" altLang="zh-CN" dirty="0" err="1">
                <a:latin typeface="LM Mono 10" panose="00000509000000000000" pitchFamily="49" charset="0"/>
              </a:rPr>
              <a:t>j+jj</a:t>
            </a:r>
            <a:r>
              <a:rPr lang="en-US" altLang="zh-CN" dirty="0">
                <a:latin typeface="LM Mono 10" panose="00000509000000000000" pitchFamily="49" charset="0"/>
              </a:rPr>
              <a:t>] = a[</a:t>
            </a:r>
            <a:r>
              <a:rPr lang="en-US" altLang="zh-CN" dirty="0" err="1">
                <a:latin typeface="LM Mono 10" panose="00000509000000000000" pitchFamily="49" charset="0"/>
              </a:rPr>
              <a:t>j+jj</a:t>
            </a:r>
            <a:r>
              <a:rPr lang="en-US" altLang="zh-CN" dirty="0">
                <a:latin typeface="LM Mono 10" panose="00000509000000000000" pitchFamily="49" charset="0"/>
              </a:rPr>
              <a:t>][</a:t>
            </a:r>
            <a:r>
              <a:rPr lang="en-US" altLang="zh-CN" dirty="0" err="1">
                <a:latin typeface="LM Mono 10" panose="00000509000000000000" pitchFamily="49" charset="0"/>
              </a:rPr>
              <a:t>i+ii</a:t>
            </a:r>
            <a:r>
              <a:rPr lang="en-US" altLang="zh-CN" dirty="0">
                <a:latin typeface="LM Mono 10" panose="00000509000000000000" pitchFamily="49" charset="0"/>
              </a:rPr>
              <a:t>];</a:t>
            </a:r>
          </a:p>
          <a:p>
            <a:pPr marL="0" lvl="1" indent="0">
              <a:buNone/>
            </a:pPr>
            <a:r>
              <a:rPr lang="en-US" altLang="zh-CN" dirty="0">
                <a:latin typeface="LM Mono 10" panose="00000509000000000000" pitchFamily="49" charset="0"/>
              </a:rPr>
              <a:t>	}</a:t>
            </a:r>
          </a:p>
          <a:p>
            <a:pPr marL="0" lvl="1" indent="0">
              <a:buNone/>
            </a:pPr>
            <a:r>
              <a:rPr lang="en-US" altLang="zh-CN" dirty="0">
                <a:latin typeface="LM Mono 10" panose="000005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89724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726C8-80F4-4789-95E2-3B517956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Blocking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356DC81-4AFA-445B-A9D9-C0F329D35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272259"/>
              </p:ext>
            </p:extLst>
          </p:nvPr>
        </p:nvGraphicFramePr>
        <p:xfrm>
          <a:off x="1537260" y="2408095"/>
          <a:ext cx="2787234" cy="263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39">
                  <a:extLst>
                    <a:ext uri="{9D8B030D-6E8A-4147-A177-3AD203B41FA5}">
                      <a16:colId xmlns:a16="http://schemas.microsoft.com/office/drawing/2014/main" val="929690059"/>
                    </a:ext>
                  </a:extLst>
                </a:gridCol>
                <a:gridCol w="464539">
                  <a:extLst>
                    <a:ext uri="{9D8B030D-6E8A-4147-A177-3AD203B41FA5}">
                      <a16:colId xmlns:a16="http://schemas.microsoft.com/office/drawing/2014/main" val="478077938"/>
                    </a:ext>
                  </a:extLst>
                </a:gridCol>
                <a:gridCol w="464539">
                  <a:extLst>
                    <a:ext uri="{9D8B030D-6E8A-4147-A177-3AD203B41FA5}">
                      <a16:colId xmlns:a16="http://schemas.microsoft.com/office/drawing/2014/main" val="166664916"/>
                    </a:ext>
                  </a:extLst>
                </a:gridCol>
                <a:gridCol w="464539">
                  <a:extLst>
                    <a:ext uri="{9D8B030D-6E8A-4147-A177-3AD203B41FA5}">
                      <a16:colId xmlns:a16="http://schemas.microsoft.com/office/drawing/2014/main" val="1471905107"/>
                    </a:ext>
                  </a:extLst>
                </a:gridCol>
                <a:gridCol w="464539">
                  <a:extLst>
                    <a:ext uri="{9D8B030D-6E8A-4147-A177-3AD203B41FA5}">
                      <a16:colId xmlns:a16="http://schemas.microsoft.com/office/drawing/2014/main" val="809011244"/>
                    </a:ext>
                  </a:extLst>
                </a:gridCol>
                <a:gridCol w="464539">
                  <a:extLst>
                    <a:ext uri="{9D8B030D-6E8A-4147-A177-3AD203B41FA5}">
                      <a16:colId xmlns:a16="http://schemas.microsoft.com/office/drawing/2014/main" val="2927603627"/>
                    </a:ext>
                  </a:extLst>
                </a:gridCol>
              </a:tblGrid>
              <a:tr h="438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13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19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25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31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73857"/>
                  </a:ext>
                </a:extLst>
              </a:tr>
              <a:tr h="438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14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26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32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32207"/>
                  </a:ext>
                </a:extLst>
              </a:tr>
              <a:tr h="438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9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15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21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27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33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352939"/>
                  </a:ext>
                </a:extLst>
              </a:tr>
              <a:tr h="438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16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22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28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34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543735"/>
                  </a:ext>
                </a:extLst>
              </a:tr>
              <a:tr h="438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11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23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29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35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636996"/>
                  </a:ext>
                </a:extLst>
              </a:tr>
              <a:tr h="438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12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24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30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36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465822"/>
                  </a:ext>
                </a:extLst>
              </a:tr>
            </a:tbl>
          </a:graphicData>
        </a:graphic>
      </p:graphicFrame>
      <p:graphicFrame>
        <p:nvGraphicFramePr>
          <p:cNvPr id="5" name="内容占位符 3">
            <a:extLst>
              <a:ext uri="{FF2B5EF4-FFF2-40B4-BE49-F238E27FC236}">
                <a16:creationId xmlns:a16="http://schemas.microsoft.com/office/drawing/2014/main" id="{0DD6AD71-DC3D-4001-A3AC-0CA6FEB720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2462586"/>
              </p:ext>
            </p:extLst>
          </p:nvPr>
        </p:nvGraphicFramePr>
        <p:xfrm>
          <a:off x="6096000" y="2408095"/>
          <a:ext cx="2787234" cy="263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39">
                  <a:extLst>
                    <a:ext uri="{9D8B030D-6E8A-4147-A177-3AD203B41FA5}">
                      <a16:colId xmlns:a16="http://schemas.microsoft.com/office/drawing/2014/main" val="929690059"/>
                    </a:ext>
                  </a:extLst>
                </a:gridCol>
                <a:gridCol w="464539">
                  <a:extLst>
                    <a:ext uri="{9D8B030D-6E8A-4147-A177-3AD203B41FA5}">
                      <a16:colId xmlns:a16="http://schemas.microsoft.com/office/drawing/2014/main" val="478077938"/>
                    </a:ext>
                  </a:extLst>
                </a:gridCol>
                <a:gridCol w="464539">
                  <a:extLst>
                    <a:ext uri="{9D8B030D-6E8A-4147-A177-3AD203B41FA5}">
                      <a16:colId xmlns:a16="http://schemas.microsoft.com/office/drawing/2014/main" val="166664916"/>
                    </a:ext>
                  </a:extLst>
                </a:gridCol>
                <a:gridCol w="464539">
                  <a:extLst>
                    <a:ext uri="{9D8B030D-6E8A-4147-A177-3AD203B41FA5}">
                      <a16:colId xmlns:a16="http://schemas.microsoft.com/office/drawing/2014/main" val="1471905107"/>
                    </a:ext>
                  </a:extLst>
                </a:gridCol>
                <a:gridCol w="464539">
                  <a:extLst>
                    <a:ext uri="{9D8B030D-6E8A-4147-A177-3AD203B41FA5}">
                      <a16:colId xmlns:a16="http://schemas.microsoft.com/office/drawing/2014/main" val="809011244"/>
                    </a:ext>
                  </a:extLst>
                </a:gridCol>
                <a:gridCol w="464539">
                  <a:extLst>
                    <a:ext uri="{9D8B030D-6E8A-4147-A177-3AD203B41FA5}">
                      <a16:colId xmlns:a16="http://schemas.microsoft.com/office/drawing/2014/main" val="2927603627"/>
                    </a:ext>
                  </a:extLst>
                </a:gridCol>
              </a:tblGrid>
              <a:tr h="438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DF3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gradFill>
                            <a:gsLst>
                              <a:gs pos="21000">
                                <a:srgbClr val="53575C"/>
                              </a:gs>
                              <a:gs pos="88000">
                                <a:srgbClr val="C5C7CA"/>
                              </a:gs>
                            </a:gsLst>
                            <a:lin ang="5400000"/>
                          </a:gradFill>
                          <a:effectLst/>
                        </a:rPr>
                        <a:t>3</a:t>
                      </a:r>
                      <a:endParaRPr lang="zh-CN" altLang="en-US" b="0" cap="none" spc="0" dirty="0">
                        <a:ln w="0"/>
                        <a:gradFill>
                          <a:gsLst>
                            <a:gs pos="21000">
                              <a:srgbClr val="53575C"/>
                            </a:gs>
                            <a:gs pos="88000">
                              <a:srgbClr val="C5C7CA"/>
                            </a:gs>
                          </a:gsLst>
                          <a:lin ang="5400000"/>
                        </a:gra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DF3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13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gradFill>
                            <a:gsLst>
                              <a:gs pos="21000">
                                <a:srgbClr val="53575C"/>
                              </a:gs>
                              <a:gs pos="88000">
                                <a:srgbClr val="C5C7CA"/>
                              </a:gs>
                            </a:gsLst>
                            <a:lin ang="5400000"/>
                          </a:gradFill>
                          <a:effectLst/>
                        </a:rPr>
                        <a:t>15</a:t>
                      </a:r>
                      <a:endParaRPr lang="zh-CN" altLang="en-US" b="0" cap="none" spc="0" dirty="0">
                        <a:ln w="0"/>
                        <a:gradFill>
                          <a:gsLst>
                            <a:gs pos="21000">
                              <a:srgbClr val="53575C"/>
                            </a:gs>
                            <a:gs pos="88000">
                              <a:srgbClr val="C5C7CA"/>
                            </a:gs>
                          </a:gsLst>
                          <a:lin ang="5400000"/>
                        </a:gra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25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DF3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gradFill>
                            <a:gsLst>
                              <a:gs pos="21000">
                                <a:srgbClr val="53575C"/>
                              </a:gs>
                              <a:gs pos="88000">
                                <a:srgbClr val="C5C7CA"/>
                              </a:gs>
                            </a:gsLst>
                            <a:lin ang="5400000"/>
                          </a:gradFill>
                          <a:effectLst/>
                        </a:rPr>
                        <a:t>27</a:t>
                      </a:r>
                      <a:endParaRPr lang="zh-CN" altLang="en-US" b="0" cap="none" spc="0" dirty="0">
                        <a:ln w="0"/>
                        <a:gradFill>
                          <a:gsLst>
                            <a:gs pos="21000">
                              <a:srgbClr val="53575C"/>
                            </a:gs>
                            <a:gs pos="88000">
                              <a:srgbClr val="C5C7CA"/>
                            </a:gs>
                          </a:gsLst>
                          <a:lin ang="5400000"/>
                        </a:gra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DF3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73857"/>
                  </a:ext>
                </a:extLst>
              </a:tr>
              <a:tr h="438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DF3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gradFill>
                            <a:gsLst>
                              <a:gs pos="21000">
                                <a:srgbClr val="53575C"/>
                              </a:gs>
                              <a:gs pos="88000">
                                <a:srgbClr val="C5C7CA"/>
                              </a:gs>
                            </a:gsLst>
                            <a:lin ang="5400000"/>
                          </a:gradFill>
                          <a:effectLst/>
                        </a:rPr>
                        <a:t>4</a:t>
                      </a:r>
                      <a:endParaRPr lang="zh-CN" altLang="en-US" b="0" cap="none" spc="0" dirty="0">
                        <a:ln w="0"/>
                        <a:gradFill>
                          <a:gsLst>
                            <a:gs pos="21000">
                              <a:srgbClr val="53575C"/>
                            </a:gs>
                            <a:gs pos="88000">
                              <a:srgbClr val="C5C7CA"/>
                            </a:gs>
                          </a:gsLst>
                          <a:lin ang="5400000"/>
                        </a:gra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DF3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14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gradFill>
                            <a:gsLst>
                              <a:gs pos="21000">
                                <a:srgbClr val="53575C"/>
                              </a:gs>
                              <a:gs pos="88000">
                                <a:srgbClr val="C5C7CA"/>
                              </a:gs>
                            </a:gsLst>
                            <a:lin ang="5400000"/>
                          </a:gradFill>
                          <a:effectLst/>
                        </a:rPr>
                        <a:t>16</a:t>
                      </a:r>
                      <a:endParaRPr lang="zh-CN" altLang="en-US" b="0" cap="none" spc="0" dirty="0">
                        <a:ln w="0"/>
                        <a:gradFill>
                          <a:gsLst>
                            <a:gs pos="21000">
                              <a:srgbClr val="53575C"/>
                            </a:gs>
                            <a:gs pos="88000">
                              <a:srgbClr val="C5C7CA"/>
                            </a:gs>
                          </a:gsLst>
                          <a:lin ang="5400000"/>
                        </a:gra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26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DF3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gradFill>
                            <a:gsLst>
                              <a:gs pos="21000">
                                <a:srgbClr val="53575C"/>
                              </a:gs>
                              <a:gs pos="88000">
                                <a:srgbClr val="C5C7CA"/>
                              </a:gs>
                            </a:gsLst>
                            <a:lin ang="5400000"/>
                          </a:gradFill>
                          <a:effectLst/>
                        </a:rPr>
                        <a:t>28</a:t>
                      </a:r>
                      <a:endParaRPr lang="zh-CN" altLang="en-US" b="0" cap="none" spc="0" dirty="0">
                        <a:ln w="0"/>
                        <a:gradFill>
                          <a:gsLst>
                            <a:gs pos="21000">
                              <a:srgbClr val="53575C"/>
                            </a:gs>
                            <a:gs pos="88000">
                              <a:srgbClr val="C5C7CA"/>
                            </a:gs>
                          </a:gsLst>
                          <a:lin ang="5400000"/>
                        </a:gra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DF3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32207"/>
                  </a:ext>
                </a:extLst>
              </a:tr>
              <a:tr h="438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gradFill>
                            <a:gsLst>
                              <a:gs pos="21000">
                                <a:srgbClr val="53575C"/>
                              </a:gs>
                              <a:gs pos="88000">
                                <a:srgbClr val="C5C7CA"/>
                              </a:gs>
                            </a:gsLst>
                            <a:lin ang="5400000"/>
                          </a:gradFill>
                          <a:effectLst/>
                        </a:rPr>
                        <a:t>7</a:t>
                      </a:r>
                      <a:endParaRPr lang="zh-CN" altLang="en-US" b="0" cap="none" spc="0" dirty="0">
                        <a:ln w="0"/>
                        <a:gradFill>
                          <a:gsLst>
                            <a:gs pos="21000">
                              <a:srgbClr val="53575C"/>
                            </a:gs>
                            <a:gs pos="88000">
                              <a:srgbClr val="C5C7CA"/>
                            </a:gs>
                          </a:gsLst>
                          <a:lin ang="5400000"/>
                        </a:gra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DF3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gradFill>
                            <a:gsLst>
                              <a:gs pos="21000">
                                <a:srgbClr val="53575C"/>
                              </a:gs>
                              <a:gs pos="88000">
                                <a:srgbClr val="C5C7CA"/>
                              </a:gs>
                            </a:gsLst>
                            <a:lin ang="5400000"/>
                          </a:gradFill>
                          <a:effectLst/>
                        </a:rPr>
                        <a:t>19</a:t>
                      </a:r>
                      <a:endParaRPr lang="zh-CN" altLang="en-US" b="0" cap="none" spc="0" dirty="0">
                        <a:ln w="0"/>
                        <a:gradFill>
                          <a:gsLst>
                            <a:gs pos="21000">
                              <a:srgbClr val="53575C"/>
                            </a:gs>
                            <a:gs pos="88000">
                              <a:srgbClr val="C5C7CA"/>
                            </a:gs>
                          </a:gsLst>
                          <a:lin ang="5400000"/>
                        </a:gra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DF3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29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gradFill>
                            <a:gsLst>
                              <a:gs pos="21000">
                                <a:srgbClr val="53575C"/>
                              </a:gs>
                              <a:gs pos="88000">
                                <a:srgbClr val="C5C7CA"/>
                              </a:gs>
                            </a:gsLst>
                            <a:lin ang="5400000"/>
                          </a:gradFill>
                          <a:effectLst/>
                        </a:rPr>
                        <a:t>31</a:t>
                      </a:r>
                      <a:endParaRPr lang="zh-CN" altLang="en-US" b="0" cap="none" spc="0" dirty="0">
                        <a:ln w="0"/>
                        <a:gradFill>
                          <a:gsLst>
                            <a:gs pos="21000">
                              <a:srgbClr val="53575C"/>
                            </a:gs>
                            <a:gs pos="88000">
                              <a:srgbClr val="C5C7CA"/>
                            </a:gs>
                          </a:gsLst>
                          <a:lin ang="5400000"/>
                        </a:gra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352939"/>
                  </a:ext>
                </a:extLst>
              </a:tr>
              <a:tr h="438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gradFill>
                            <a:gsLst>
                              <a:gs pos="21000">
                                <a:srgbClr val="53575C"/>
                              </a:gs>
                              <a:gs pos="88000">
                                <a:srgbClr val="C5C7CA"/>
                              </a:gs>
                            </a:gsLst>
                            <a:lin ang="5400000"/>
                          </a:gradFill>
                          <a:effectLst/>
                        </a:rPr>
                        <a:t>8</a:t>
                      </a:r>
                      <a:endParaRPr lang="zh-CN" altLang="en-US" b="0" cap="none" spc="0" dirty="0">
                        <a:ln w="0"/>
                        <a:gradFill>
                          <a:gsLst>
                            <a:gs pos="21000">
                              <a:srgbClr val="53575C"/>
                            </a:gs>
                            <a:gs pos="88000">
                              <a:srgbClr val="C5C7CA"/>
                            </a:gs>
                          </a:gsLst>
                          <a:lin ang="5400000"/>
                        </a:gra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DF3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gradFill>
                            <a:gsLst>
                              <a:gs pos="21000">
                                <a:srgbClr val="53575C"/>
                              </a:gs>
                              <a:gs pos="88000">
                                <a:srgbClr val="C5C7CA"/>
                              </a:gs>
                            </a:gsLst>
                            <a:lin ang="5400000"/>
                          </a:gradFill>
                          <a:effectLst/>
                        </a:rPr>
                        <a:t>20</a:t>
                      </a:r>
                      <a:endParaRPr lang="zh-CN" altLang="en-US" b="0" cap="none" spc="0" dirty="0">
                        <a:ln w="0"/>
                        <a:gradFill>
                          <a:gsLst>
                            <a:gs pos="21000">
                              <a:srgbClr val="53575C"/>
                            </a:gs>
                            <a:gs pos="88000">
                              <a:srgbClr val="C5C7CA"/>
                            </a:gs>
                          </a:gsLst>
                          <a:lin ang="5400000"/>
                        </a:gra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DF3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30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gradFill>
                            <a:gsLst>
                              <a:gs pos="21000">
                                <a:srgbClr val="53575C"/>
                              </a:gs>
                              <a:gs pos="88000">
                                <a:srgbClr val="C5C7CA"/>
                              </a:gs>
                            </a:gsLst>
                            <a:lin ang="5400000"/>
                          </a:gradFill>
                          <a:effectLst/>
                        </a:rPr>
                        <a:t>32</a:t>
                      </a:r>
                      <a:endParaRPr lang="zh-CN" altLang="en-US" b="0" cap="none" spc="0" dirty="0">
                        <a:ln w="0"/>
                        <a:gradFill>
                          <a:gsLst>
                            <a:gs pos="21000">
                              <a:srgbClr val="53575C"/>
                            </a:gs>
                            <a:gs pos="88000">
                              <a:srgbClr val="C5C7CA"/>
                            </a:gs>
                          </a:gsLst>
                          <a:lin ang="5400000"/>
                        </a:gra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543735"/>
                  </a:ext>
                </a:extLst>
              </a:tr>
              <a:tr h="438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9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DF3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gradFill>
                            <a:gsLst>
                              <a:gs pos="21000">
                                <a:srgbClr val="53575C"/>
                              </a:gs>
                              <a:gs pos="88000">
                                <a:srgbClr val="C5C7CA"/>
                              </a:gs>
                            </a:gsLst>
                            <a:lin ang="5400000"/>
                          </a:gradFill>
                          <a:effectLst/>
                        </a:rPr>
                        <a:t>11</a:t>
                      </a:r>
                      <a:endParaRPr lang="zh-CN" altLang="en-US" b="0" cap="none" spc="0" dirty="0">
                        <a:ln w="0"/>
                        <a:gradFill>
                          <a:gsLst>
                            <a:gs pos="21000">
                              <a:srgbClr val="53575C"/>
                            </a:gs>
                            <a:gs pos="88000">
                              <a:srgbClr val="C5C7CA"/>
                            </a:gs>
                          </a:gsLst>
                          <a:lin ang="5400000"/>
                        </a:gra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DF3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21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gradFill>
                            <a:gsLst>
                              <a:gs pos="21000">
                                <a:srgbClr val="53575C"/>
                              </a:gs>
                              <a:gs pos="88000">
                                <a:srgbClr val="C5C7CA"/>
                              </a:gs>
                            </a:gsLst>
                            <a:lin ang="5400000"/>
                          </a:gradFill>
                          <a:effectLst/>
                        </a:rPr>
                        <a:t>23</a:t>
                      </a:r>
                      <a:endParaRPr lang="zh-CN" altLang="en-US" b="0" cap="none" spc="0" dirty="0">
                        <a:ln w="0"/>
                        <a:gradFill>
                          <a:gsLst>
                            <a:gs pos="21000">
                              <a:srgbClr val="53575C"/>
                            </a:gs>
                            <a:gs pos="88000">
                              <a:srgbClr val="C5C7CA"/>
                            </a:gs>
                          </a:gsLst>
                          <a:lin ang="5400000"/>
                        </a:gra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33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DF3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gradFill>
                            <a:gsLst>
                              <a:gs pos="21000">
                                <a:srgbClr val="53575C"/>
                              </a:gs>
                              <a:gs pos="88000">
                                <a:srgbClr val="C5C7CA"/>
                              </a:gs>
                            </a:gsLst>
                            <a:lin ang="5400000"/>
                          </a:gradFill>
                          <a:effectLst/>
                        </a:rPr>
                        <a:t>35</a:t>
                      </a:r>
                      <a:endParaRPr lang="zh-CN" altLang="en-US" b="0" cap="none" spc="0" dirty="0">
                        <a:ln w="0"/>
                        <a:gradFill>
                          <a:gsLst>
                            <a:gs pos="21000">
                              <a:srgbClr val="53575C"/>
                            </a:gs>
                            <a:gs pos="88000">
                              <a:srgbClr val="C5C7CA"/>
                            </a:gs>
                          </a:gsLst>
                          <a:lin ang="5400000"/>
                        </a:gra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DF3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636996"/>
                  </a:ext>
                </a:extLst>
              </a:tr>
              <a:tr h="438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DF3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gradFill>
                            <a:gsLst>
                              <a:gs pos="21000">
                                <a:srgbClr val="53575C"/>
                              </a:gs>
                              <a:gs pos="88000">
                                <a:srgbClr val="C5C7CA"/>
                              </a:gs>
                            </a:gsLst>
                            <a:lin ang="5400000"/>
                          </a:gradFill>
                          <a:effectLst/>
                        </a:rPr>
                        <a:t>12</a:t>
                      </a:r>
                      <a:endParaRPr lang="zh-CN" altLang="en-US" b="0" cap="none" spc="0" dirty="0">
                        <a:ln w="0"/>
                        <a:gradFill>
                          <a:gsLst>
                            <a:gs pos="21000">
                              <a:srgbClr val="53575C"/>
                            </a:gs>
                            <a:gs pos="88000">
                              <a:srgbClr val="C5C7CA"/>
                            </a:gs>
                          </a:gsLst>
                          <a:lin ang="5400000"/>
                        </a:gra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DF3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22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gradFill>
                            <a:gsLst>
                              <a:gs pos="21000">
                                <a:srgbClr val="53575C"/>
                              </a:gs>
                              <a:gs pos="88000">
                                <a:srgbClr val="C5C7CA"/>
                              </a:gs>
                            </a:gsLst>
                            <a:lin ang="5400000"/>
                          </a:gradFill>
                          <a:effectLst/>
                        </a:rPr>
                        <a:t>24</a:t>
                      </a:r>
                      <a:endParaRPr lang="zh-CN" altLang="en-US" b="0" cap="none" spc="0" dirty="0">
                        <a:ln w="0"/>
                        <a:gradFill>
                          <a:gsLst>
                            <a:gs pos="21000">
                              <a:srgbClr val="53575C"/>
                            </a:gs>
                            <a:gs pos="88000">
                              <a:srgbClr val="C5C7CA"/>
                            </a:gs>
                          </a:gsLst>
                          <a:lin ang="5400000"/>
                        </a:gra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2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34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DF3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gradFill>
                            <a:gsLst>
                              <a:gs pos="21000">
                                <a:srgbClr val="53575C"/>
                              </a:gs>
                              <a:gs pos="88000">
                                <a:srgbClr val="C5C7CA"/>
                              </a:gs>
                            </a:gsLst>
                            <a:lin ang="5400000"/>
                          </a:gradFill>
                          <a:effectLst/>
                        </a:rPr>
                        <a:t>36</a:t>
                      </a:r>
                      <a:endParaRPr lang="zh-CN" altLang="en-US" b="0" cap="none" spc="0" dirty="0">
                        <a:ln w="0"/>
                        <a:gradFill>
                          <a:gsLst>
                            <a:gs pos="21000">
                              <a:srgbClr val="53575C"/>
                            </a:gs>
                            <a:gs pos="88000">
                              <a:srgbClr val="C5C7CA"/>
                            </a:gs>
                          </a:gsLst>
                          <a:lin ang="5400000"/>
                        </a:gra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DF3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465822"/>
                  </a:ext>
                </a:extLst>
              </a:tr>
            </a:tbl>
          </a:graphicData>
        </a:graphic>
      </p:graphicFrame>
      <p:sp>
        <p:nvSpPr>
          <p:cNvPr id="6" name="箭头: 右 5">
            <a:extLst>
              <a:ext uri="{FF2B5EF4-FFF2-40B4-BE49-F238E27FC236}">
                <a16:creationId xmlns:a16="http://schemas.microsoft.com/office/drawing/2014/main" id="{0790C28D-C3D8-4970-8FAB-64AB72525C76}"/>
              </a:ext>
            </a:extLst>
          </p:cNvPr>
          <p:cNvSpPr/>
          <p:nvPr/>
        </p:nvSpPr>
        <p:spPr>
          <a:xfrm>
            <a:off x="4872217" y="3602598"/>
            <a:ext cx="728770" cy="41938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0790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56B78-A58C-4B04-9320-31EE769F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Prefetching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D9F34A-90AD-4026-ACC8-01B5BFEF9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在一些处理器上（例如</a:t>
            </a:r>
            <a:r>
              <a:rPr lang="en-US" altLang="zh-CN" dirty="0"/>
              <a:t>Core-i7</a:t>
            </a:r>
            <a:r>
              <a:rPr lang="zh-CN" altLang="en-US" dirty="0"/>
              <a:t>），拥有称为预取的机制。</a:t>
            </a:r>
            <a:endParaRPr lang="en-US" altLang="zh-CN" dirty="0"/>
          </a:p>
          <a:p>
            <a:r>
              <a:rPr lang="zh-CN" altLang="en-US" dirty="0"/>
              <a:t>预取硬件会预测缓存失效的访存，并利用内存的空闲带宽提前将其取到缓存中。</a:t>
            </a:r>
            <a:endParaRPr lang="en-US" altLang="zh-CN" dirty="0"/>
          </a:p>
          <a:p>
            <a:r>
              <a:rPr lang="zh-CN" altLang="en-US" dirty="0"/>
              <a:t>由于预取的存在，分块并不会在</a:t>
            </a:r>
            <a:r>
              <a:rPr lang="en-US" altLang="zh-CN" dirty="0"/>
              <a:t>Core-i7</a:t>
            </a:r>
            <a:r>
              <a:rPr lang="zh-CN" altLang="en-US" dirty="0"/>
              <a:t>上带来较大的性能提升。</a:t>
            </a:r>
          </a:p>
        </p:txBody>
      </p:sp>
    </p:spTree>
    <p:extLst>
      <p:ext uri="{BB962C8B-B14F-4D97-AF65-F5344CB8AC3E}">
        <p14:creationId xmlns:p14="http://schemas.microsoft.com/office/powerpoint/2010/main" val="22552518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A3EEB-272A-4308-BC2B-C5B4223B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 Case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6BFC3-5710-41EE-9520-C460F0D44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真实系统中的缓存结构类似于组相联高速缓存。</a:t>
            </a:r>
            <a:endParaRPr lang="en-US" altLang="zh-CN" dirty="0"/>
          </a:p>
          <a:p>
            <a:r>
              <a:rPr lang="zh-CN" altLang="en-US" dirty="0"/>
              <a:t>尽管组之间是独立的，每一组内的行确是相关的。需要置换算法来确定哪一行应当被换出。</a:t>
            </a:r>
            <a:endParaRPr lang="en-US" altLang="zh-CN" dirty="0"/>
          </a:p>
          <a:p>
            <a:r>
              <a:rPr lang="zh-CN" altLang="en-US" dirty="0"/>
              <a:t>缓存情景有一些特殊之处：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行数，即前面所述的页面数</a:t>
            </a:r>
            <a:r>
              <a:rPr lang="en-US" altLang="zh-CN" dirty="0"/>
              <a:t> k</a:t>
            </a:r>
            <a:r>
              <a:rPr lang="zh-CN" altLang="en-US" dirty="0"/>
              <a:t> 非常小（通常只有</a:t>
            </a:r>
            <a:r>
              <a:rPr lang="en-US" altLang="zh-CN" dirty="0"/>
              <a:t>2~4</a:t>
            </a:r>
            <a:r>
              <a:rPr lang="zh-CN" altLang="en-US" dirty="0"/>
              <a:t>），因此有必要讨论 </a:t>
            </a:r>
            <a:r>
              <a:rPr lang="en-US" altLang="zh-CN" dirty="0"/>
              <a:t>k </a:t>
            </a:r>
            <a:r>
              <a:rPr lang="zh-CN" altLang="en-US" dirty="0"/>
              <a:t>很小时的特殊算法。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由于已经经过了一次分组操作，访存的局部性比较差。</a:t>
            </a:r>
          </a:p>
        </p:txBody>
      </p:sp>
    </p:spTree>
    <p:extLst>
      <p:ext uri="{BB962C8B-B14F-4D97-AF65-F5344CB8AC3E}">
        <p14:creationId xmlns:p14="http://schemas.microsoft.com/office/powerpoint/2010/main" val="115408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815FE-7740-491F-AA3E-6B682EFB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2-Paging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44753-24EA-4DD4-842F-2ACAC37C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让我们考虑每一组只有两行的情景，这相当于令 </a:t>
            </a:r>
            <a:r>
              <a:rPr lang="en-US" altLang="zh-CN" dirty="0"/>
              <a:t>k=2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任何标记算法都给出了 </a:t>
            </a:r>
            <a:r>
              <a:rPr lang="en-US" altLang="zh-CN" dirty="0"/>
              <a:t>2-Competitive </a:t>
            </a:r>
            <a:r>
              <a:rPr lang="zh-CN" altLang="en-US" dirty="0"/>
              <a:t>的算法，我们希望找到优于</a:t>
            </a:r>
            <a:r>
              <a:rPr lang="en-US" altLang="zh-CN" dirty="0"/>
              <a:t>2-Competitive</a:t>
            </a:r>
            <a:r>
              <a:rPr lang="zh-CN" altLang="en-US" dirty="0"/>
              <a:t>的随机化算法。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39246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0A1A1-2052-42DD-A8B6-F558DE75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EATR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70E66-A6F1-477C-BB7C-826DB726C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EATR </a:t>
            </a:r>
            <a:r>
              <a:rPr lang="zh-CN" altLang="en-US" dirty="0"/>
              <a:t>指 </a:t>
            </a:r>
            <a:r>
              <a:rPr lang="en-US" altLang="zh-CN" dirty="0"/>
              <a:t>End After Twice Request </a:t>
            </a:r>
          </a:p>
          <a:p>
            <a:r>
              <a:rPr lang="zh-CN" altLang="en-US" dirty="0"/>
              <a:t>考虑 </a:t>
            </a:r>
            <a:r>
              <a:rPr lang="en-US" altLang="zh-CN" dirty="0"/>
              <a:t>RM </a:t>
            </a:r>
            <a:r>
              <a:rPr lang="zh-CN" altLang="en-US" dirty="0"/>
              <a:t>为何无法在 </a:t>
            </a:r>
            <a:r>
              <a:rPr lang="en-US" altLang="zh-CN" dirty="0"/>
              <a:t>2-Paging </a:t>
            </a:r>
            <a:r>
              <a:rPr lang="zh-CN" altLang="en-US" dirty="0"/>
              <a:t>上拥有良好的竞争比，在分割后对于那些两个访问都是新访问的段，虽然仍可以说明 </a:t>
            </a:r>
            <a:r>
              <a:rPr lang="en-US" altLang="zh-CN" dirty="0"/>
              <a:t>RM </a:t>
            </a:r>
            <a:r>
              <a:rPr lang="zh-CN" altLang="en-US" dirty="0"/>
              <a:t>期望缺页 </a:t>
            </a:r>
            <a:r>
              <a:rPr lang="en-US" altLang="zh-CN" dirty="0"/>
              <a:t>3/2 </a:t>
            </a:r>
            <a:r>
              <a:rPr lang="zh-CN" altLang="en-US" dirty="0"/>
              <a:t>次，但无法给出最优算法较好的下界。</a:t>
            </a:r>
            <a:endParaRPr lang="en-US" altLang="zh-CN" dirty="0"/>
          </a:p>
          <a:p>
            <a:r>
              <a:rPr lang="zh-CN" altLang="en-US" dirty="0"/>
              <a:t>需要新的分割方法。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74790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55679-51EB-489C-AF05-B7CF5C8A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EATR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D97F46-72E1-4518-BE98-0E4BAED78A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一段以某一个页面（但不能是刚被访问过的页面）被两次访问结束。</a:t>
                </a:r>
                <a:endParaRPr lang="en-US" altLang="zh-CN" dirty="0"/>
              </a:p>
              <a:p>
                <a:r>
                  <a:rPr lang="en-US" altLang="zh-CN" dirty="0"/>
                  <a:t>EATR </a:t>
                </a:r>
                <a:r>
                  <a:rPr lang="zh-CN" altLang="en-US" dirty="0"/>
                  <a:t>的其中一个页框存放最近一次访问的页面，另一个页框等概率地存放当前段中之前被访问过的页面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第</a:t>
                </a:r>
                <a:r>
                  <a:rPr lang="en-US" altLang="zh-CN" dirty="0"/>
                  <a:t> i </a:t>
                </a:r>
                <a:r>
                  <a:rPr lang="zh-CN" altLang="en-US" dirty="0"/>
                  <a:t>个以 </a:t>
                </a:r>
                <a:r>
                  <a:rPr lang="en-US" altLang="zh-CN" dirty="0"/>
                  <a:t>1/i </a:t>
                </a:r>
                <a:r>
                  <a:rPr lang="zh-CN" altLang="en-US" dirty="0"/>
                  <a:t>的概率选择。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 1		   2 		    2			3            4                        …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	   1		    1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𝑝𝑟𝑒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),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zh-CN" altLang="en-US" dirty="0"/>
                  <a:t>         </a:t>
                </a:r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D97F46-72E1-4518-BE98-0E4BAED78A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r="-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2EB6B57-8442-4BE8-87FB-D461B3112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840188"/>
              </p:ext>
            </p:extLst>
          </p:nvPr>
        </p:nvGraphicFramePr>
        <p:xfrm>
          <a:off x="1316981" y="3985380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321456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447888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261702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081291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29493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11773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546631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65873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CF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CF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CF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CF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CF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CF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CF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941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1187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0C974-121D-4FB4-92A1-16917A41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EATR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4C7C04-86C3-4AB0-BECA-494B4F07D8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设第 </a:t>
                </a:r>
                <a:r>
                  <a:rPr lang="en-US" altLang="zh-CN" i="1" dirty="0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段中在最后一次之前有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个页面，那么 </a:t>
                </a:r>
                <a:r>
                  <a:rPr lang="en-US" altLang="zh-CN" dirty="0"/>
                  <a:t>EATR </a:t>
                </a:r>
                <a:r>
                  <a:rPr lang="zh-CN" altLang="en-US" dirty="0"/>
                  <a:t>的期望缺页次数是所有之前的缺页，加上最后一次期望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/(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次。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𝐸𝐴𝑇𝑅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考虑如何给最优算法一个更好的界。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4C7C04-86C3-4AB0-BECA-494B4F07D8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3567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A168B-1C41-4BCC-9381-3CAC6E6A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EATR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9A6C56-D43D-4E33-89E6-7EA5ECAD5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考虑划分的形态（忽略连续多次访问同一个页面）：</a:t>
            </a:r>
            <a:endParaRPr lang="en-US" altLang="zh-CN" dirty="0"/>
          </a:p>
          <a:p>
            <a:pPr lvl="1"/>
            <a:r>
              <a:rPr lang="en-US" altLang="zh-CN" dirty="0"/>
              <a:t>11111110 | 1111(1)1110 | 1111[1]110 | …</a:t>
            </a:r>
          </a:p>
          <a:p>
            <a:r>
              <a:rPr lang="zh-CN" altLang="en-US" dirty="0"/>
              <a:t>标明 </a:t>
            </a:r>
            <a:r>
              <a:rPr lang="en-US" altLang="zh-CN" dirty="0"/>
              <a:t>1 </a:t>
            </a:r>
            <a:r>
              <a:rPr lang="zh-CN" altLang="en-US" dirty="0"/>
              <a:t>的访问为这一段中未出现过的访问，称这个访问是 </a:t>
            </a:r>
            <a:r>
              <a:rPr lang="en-US" altLang="zh-CN" dirty="0"/>
              <a:t>clean </a:t>
            </a:r>
            <a:r>
              <a:rPr lang="zh-CN" altLang="en-US" dirty="0"/>
              <a:t>的。</a:t>
            </a:r>
            <a:endParaRPr lang="en-US" altLang="zh-CN" dirty="0"/>
          </a:p>
          <a:p>
            <a:r>
              <a:rPr lang="zh-CN" altLang="en-US" dirty="0"/>
              <a:t>标明 </a:t>
            </a:r>
            <a:r>
              <a:rPr lang="en-US" altLang="zh-CN" dirty="0"/>
              <a:t>0 </a:t>
            </a:r>
            <a:r>
              <a:rPr lang="zh-CN" altLang="en-US" dirty="0"/>
              <a:t>的访问为这一段中出现过的访问，称这个访问是 </a:t>
            </a:r>
            <a:r>
              <a:rPr lang="en-US" altLang="zh-CN" dirty="0"/>
              <a:t>stale </a:t>
            </a:r>
            <a:r>
              <a:rPr lang="zh-CN" altLang="en-US" dirty="0"/>
              <a:t>的。</a:t>
            </a:r>
            <a:endParaRPr lang="en-US" altLang="zh-CN" dirty="0"/>
          </a:p>
          <a:p>
            <a:r>
              <a:rPr lang="zh-CN" altLang="en-US" dirty="0"/>
              <a:t>一段永远以 </a:t>
            </a:r>
            <a:r>
              <a:rPr lang="en-US" altLang="zh-CN" dirty="0"/>
              <a:t>stale </a:t>
            </a:r>
            <a:r>
              <a:rPr lang="zh-CN" altLang="en-US" dirty="0"/>
              <a:t>的页面结束。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780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0AC5E-E191-49B7-ADDB-7E5A39AE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Overlay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945A9-DE45-4BF0-A8B4-9D6517AB3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覆盖技术（</a:t>
            </a:r>
            <a:r>
              <a:rPr lang="en-US" altLang="zh-CN" dirty="0"/>
              <a:t>Overlay</a:t>
            </a:r>
            <a:r>
              <a:rPr lang="zh-CN" altLang="en-US" dirty="0"/>
              <a:t>）曾是解决在小内存机器上运行大内存需求程序的常用手段</a:t>
            </a:r>
            <a:endParaRPr lang="en-US" altLang="zh-CN" dirty="0"/>
          </a:p>
          <a:p>
            <a:pPr lvl="1"/>
            <a:r>
              <a:rPr lang="zh-CN" altLang="en-US" dirty="0"/>
              <a:t>程序员（或编译器）将程序划分为多个模块，建立模块依赖图</a:t>
            </a:r>
            <a:endParaRPr lang="en-US" altLang="zh-CN" dirty="0"/>
          </a:p>
          <a:p>
            <a:pPr lvl="1"/>
            <a:r>
              <a:rPr lang="zh-CN" altLang="en-US" dirty="0"/>
              <a:t>对图做分组，使得每一组内任意两进程不存在调用关系</a:t>
            </a:r>
            <a:endParaRPr lang="en-US" altLang="zh-CN" dirty="0"/>
          </a:p>
          <a:p>
            <a:pPr lvl="1"/>
            <a:r>
              <a:rPr lang="zh-CN" altLang="en-US" dirty="0"/>
              <a:t>将同一组分配到同一个段中。</a:t>
            </a:r>
            <a:endParaRPr lang="en-US" altLang="zh-CN" dirty="0"/>
          </a:p>
          <a:p>
            <a:pPr lvl="1"/>
            <a:r>
              <a:rPr lang="zh-CN" altLang="en-US" dirty="0"/>
              <a:t>（联考</a:t>
            </a:r>
            <a:r>
              <a:rPr lang="en-US" altLang="zh-CN" dirty="0"/>
              <a:t>D2T2</a:t>
            </a:r>
            <a:r>
              <a:rPr lang="zh-CN" altLang="en-US" dirty="0"/>
              <a:t>是</a:t>
            </a:r>
            <a:r>
              <a:rPr lang="en-US" altLang="zh-CN" dirty="0"/>
              <a:t>Special Case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自动化覆盖？</a:t>
            </a:r>
            <a:endParaRPr lang="en-US" altLang="zh-CN" dirty="0"/>
          </a:p>
          <a:p>
            <a:pPr lvl="1"/>
            <a:r>
              <a:rPr lang="zh-CN" altLang="en-US" dirty="0"/>
              <a:t>效果差，粒度难以控制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272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4E5AA-63BD-4300-9498-32FCAC37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EATR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ABF2C5-8F05-4FB5-9AD0-28C27DE44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如果某一次新页访问没有缺页，即其占据了一个页框，从这个页面上一次访问之后每一次访问都会发生缺页。</a:t>
                </a:r>
                <a:endParaRPr lang="en-US" altLang="zh-CN" dirty="0"/>
              </a:p>
              <a:p>
                <a:r>
                  <a:rPr lang="zh-CN" altLang="en-US" dirty="0"/>
                  <a:t>从而在每一段中，若想使得一次 </a:t>
                </a:r>
                <a:r>
                  <a:rPr lang="en-US" altLang="zh-CN" dirty="0"/>
                  <a:t>clean </a:t>
                </a:r>
                <a:r>
                  <a:rPr lang="zh-CN" altLang="en-US" dirty="0"/>
                  <a:t>的访问命中，就要牺牲上一段末尾的 </a:t>
                </a:r>
                <a:r>
                  <a:rPr lang="en-US" altLang="zh-CN" dirty="0"/>
                  <a:t>stale </a:t>
                </a:r>
                <a:r>
                  <a:rPr lang="zh-CN" altLang="en-US" dirty="0"/>
                  <a:t>的访问。从而平均每段至多能命中一次，缺页次数至少是：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  <a:p>
                <a:r>
                  <a:rPr lang="zh-CN" altLang="en-US" dirty="0"/>
                  <a:t>因此竞争比为：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ABF2C5-8F05-4FB5-9AD0-28C27DE44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413" r="-1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0666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8837B-9EE9-42DC-8AC0-B360F62C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00984A-51E0-42A4-BEED-D832A4ECB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感谢 </a:t>
            </a:r>
            <a:r>
              <a:rPr lang="en-US" altLang="zh-CN" dirty="0"/>
              <a:t>CCF </a:t>
            </a:r>
            <a:r>
              <a:rPr lang="zh-CN" altLang="en-US" dirty="0"/>
              <a:t>提供这次交流的机会</a:t>
            </a:r>
            <a:endParaRPr lang="en-US" altLang="zh-CN" dirty="0"/>
          </a:p>
          <a:p>
            <a:r>
              <a:rPr lang="zh-CN" altLang="en-US" dirty="0"/>
              <a:t>感谢清华大学提前上学计划提供提前在大学学习的机会</a:t>
            </a:r>
            <a:endParaRPr lang="en-US" altLang="zh-CN" dirty="0"/>
          </a:p>
          <a:p>
            <a:r>
              <a:rPr lang="zh-CN" altLang="en-US" dirty="0"/>
              <a:t>感谢清华大学陈喻老师，向勇老师在学习中的帮助</a:t>
            </a:r>
            <a:endParaRPr lang="en-US" altLang="zh-CN" dirty="0"/>
          </a:p>
          <a:p>
            <a:r>
              <a:rPr lang="zh-CN" altLang="en-US" dirty="0"/>
              <a:t>感谢杨天祺同学和刘承奥同学的帮助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11815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70745-52EC-43A3-9044-305B728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E672E-29B3-4DA2-AA9B-552DD87EF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[1] Belady, L. A . A study of replacement algorithms for a virtual-storage computer[J]. IBM Systems Journal, 1966, 5(2):78-101.</a:t>
            </a:r>
          </a:p>
          <a:p>
            <a:pPr marL="0" indent="0">
              <a:buNone/>
            </a:pPr>
            <a:r>
              <a:rPr lang="en-US" altLang="zh-CN" dirty="0"/>
              <a:t>[2] Fiat A , Karp R M , </a:t>
            </a:r>
            <a:r>
              <a:rPr lang="en-US" altLang="zh-CN" dirty="0" err="1"/>
              <a:t>Luby</a:t>
            </a:r>
            <a:r>
              <a:rPr lang="en-US" altLang="zh-CN" dirty="0"/>
              <a:t> M , et al. Competitive paging algorithms[J]. Journal of Algorithms, 1991, 12(4):685-699.</a:t>
            </a:r>
          </a:p>
          <a:p>
            <a:pPr marL="0" indent="0">
              <a:buNone/>
            </a:pPr>
            <a:r>
              <a:rPr lang="en-US" altLang="zh-CN" dirty="0"/>
              <a:t>[3] </a:t>
            </a:r>
            <a:r>
              <a:rPr lang="en-US" altLang="zh-CN" dirty="0" err="1"/>
              <a:t>Sleator</a:t>
            </a:r>
            <a:r>
              <a:rPr lang="en-US" altLang="zh-CN" dirty="0"/>
              <a:t> D </a:t>
            </a:r>
            <a:r>
              <a:rPr lang="en-US" altLang="zh-CN" dirty="0" err="1"/>
              <a:t>D</a:t>
            </a:r>
            <a:r>
              <a:rPr lang="en-US" altLang="zh-CN" dirty="0"/>
              <a:t> , Tarjan R E . Amortized eﬃciency of list update and paging rules[J]. Communications of the </a:t>
            </a:r>
            <a:r>
              <a:rPr lang="en-US" altLang="zh-CN" dirty="0" err="1"/>
              <a:t>Acm</a:t>
            </a:r>
            <a:r>
              <a:rPr lang="en-US" altLang="zh-CN" dirty="0"/>
              <a:t>, 1985, 28(2):202-208.</a:t>
            </a:r>
          </a:p>
          <a:p>
            <a:pPr marL="0" indent="0">
              <a:buNone/>
            </a:pPr>
            <a:r>
              <a:rPr lang="en-US" altLang="zh-CN" dirty="0"/>
              <a:t>[4] Borodin A, Raghavan P, Irani S, et al. Competitive paging with locality of reference[J]. symposium on the theory of computing, 1991, 50(2): 249-259.</a:t>
            </a:r>
          </a:p>
          <a:p>
            <a:pPr marL="0" indent="0">
              <a:buNone/>
            </a:pPr>
            <a:r>
              <a:rPr lang="en-US" altLang="zh-CN" dirty="0"/>
              <a:t>[5] Albers S. Online algorithms: a survey[J]. Mathematical Programming, 2003, 97(1): 3-26.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5048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9C7DD-AF7C-4EFB-93D3-13A91AE5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8883F-D370-4AE3-8999-0C21549DF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[6] </a:t>
            </a:r>
            <a:r>
              <a:rPr lang="en-US" altLang="zh-CN" dirty="0" err="1"/>
              <a:t>Chrobak</a:t>
            </a:r>
            <a:r>
              <a:rPr lang="en-US" altLang="zh-CN" dirty="0"/>
              <a:t> M, </a:t>
            </a:r>
            <a:r>
              <a:rPr lang="en-US" altLang="zh-CN" dirty="0" err="1"/>
              <a:t>Noga</a:t>
            </a:r>
            <a:r>
              <a:rPr lang="en-US" altLang="zh-CN" dirty="0"/>
              <a:t> J. LRU is better than FIFO[J]. symposium on discrete algorithms, 1998, 23(2): 78-81.</a:t>
            </a:r>
          </a:p>
          <a:p>
            <a:pPr marL="0" indent="0">
              <a:buNone/>
            </a:pPr>
            <a:r>
              <a:rPr lang="en-US" altLang="zh-CN" dirty="0"/>
              <a:t>[7] Lecture note of MIT 6.854, </a:t>
            </a:r>
            <a:r>
              <a:rPr lang="en-US" altLang="zh-CN" dirty="0">
                <a:hlinkClick r:id="rId2"/>
              </a:rPr>
              <a:t>https://ocw.mit.edu/courses/electrical-engineering-andcomputer-science/6-854j-advanced-algorithms-fall-2005/lecturenotes/n23online.pdf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[8] Wikipedia Page, </a:t>
            </a:r>
            <a:r>
              <a:rPr lang="fr-FR" altLang="zh-CN" dirty="0">
                <a:hlinkClick r:id="rId3"/>
              </a:rPr>
              <a:t>https://en.wikipedia.org/wiki/Page_replacement</a:t>
            </a:r>
            <a:r>
              <a:rPr lang="en-US" altLang="zh-CN" dirty="0">
                <a:hlinkClick r:id="rId3"/>
              </a:rPr>
              <a:t>_</a:t>
            </a:r>
            <a:r>
              <a:rPr lang="fr-FR" altLang="zh-CN" dirty="0">
                <a:hlinkClick r:id="rId3"/>
              </a:rPr>
              <a:t>algorithm</a:t>
            </a:r>
            <a:endParaRPr lang="fr-FR" altLang="zh-CN" dirty="0"/>
          </a:p>
          <a:p>
            <a:pPr marL="0" indent="0">
              <a:buNone/>
            </a:pPr>
            <a:r>
              <a:rPr lang="fr-FR" altLang="zh-CN" dirty="0"/>
              <a:t>[9] </a:t>
            </a:r>
            <a:r>
              <a:rPr lang="en-US" altLang="zh-CN" dirty="0"/>
              <a:t>Bryant R E, </a:t>
            </a:r>
            <a:r>
              <a:rPr lang="en-US" altLang="zh-CN" dirty="0" err="1"/>
              <a:t>Ohallaron</a:t>
            </a:r>
            <a:r>
              <a:rPr lang="en-US" altLang="zh-CN" dirty="0"/>
              <a:t> D R. Introducing computer systems from a programmer's perspective[J]. technical symposium on computer science education, 2001, 33(1): 90-94.</a:t>
            </a:r>
          </a:p>
          <a:p>
            <a:pPr marL="0" indent="0">
              <a:buNone/>
            </a:pPr>
            <a:r>
              <a:rPr lang="en-US" altLang="zh-CN" dirty="0"/>
              <a:t>[10] Lecture</a:t>
            </a:r>
            <a:r>
              <a:rPr lang="zh-CN" altLang="en-US" dirty="0"/>
              <a:t> </a:t>
            </a:r>
            <a:r>
              <a:rPr lang="en-US" altLang="zh-CN" dirty="0"/>
              <a:t>note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Tsinghua</a:t>
            </a:r>
            <a:r>
              <a:rPr lang="zh-CN" altLang="en-US" dirty="0"/>
              <a:t> </a:t>
            </a:r>
            <a:r>
              <a:rPr lang="en-US" altLang="zh-CN" dirty="0"/>
              <a:t>University </a:t>
            </a:r>
            <a:r>
              <a:rPr lang="en-US" altLang="zh-CN" i="1" dirty="0"/>
              <a:t>Operating System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930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87A92-D167-474B-AEE0-BC8C8A6C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Memory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70DAE-90BC-43E9-BC09-7B6B0117D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虚拟内存（</a:t>
            </a:r>
            <a:r>
              <a:rPr lang="en-US" altLang="zh-CN" dirty="0"/>
              <a:t>Virtual Memory</a:t>
            </a:r>
            <a:r>
              <a:rPr lang="zh-CN" altLang="en-US" dirty="0"/>
              <a:t>）是上述诸多问题的解决方案。</a:t>
            </a:r>
            <a:endParaRPr lang="en-US" altLang="zh-CN" dirty="0"/>
          </a:p>
          <a:p>
            <a:r>
              <a:rPr lang="zh-CN" altLang="en-US" dirty="0"/>
              <a:t>虚拟内存技术的目标在于：</a:t>
            </a:r>
            <a:endParaRPr lang="en-US" altLang="zh-CN" dirty="0"/>
          </a:p>
          <a:p>
            <a:pPr lvl="1"/>
            <a:r>
              <a:rPr lang="zh-CN" altLang="en-US" dirty="0"/>
              <a:t>抽象：给进程一种他</a:t>
            </a:r>
            <a:r>
              <a:rPr lang="zh-CN" altLang="en-US" b="1" dirty="0"/>
              <a:t>独占整个内存空间</a:t>
            </a:r>
            <a:r>
              <a:rPr lang="zh-CN" altLang="en-US" dirty="0"/>
              <a:t>的错觉，避免加载时重定向的问题</a:t>
            </a:r>
            <a:endParaRPr lang="en-US" altLang="zh-CN" dirty="0"/>
          </a:p>
          <a:p>
            <a:pPr lvl="1"/>
            <a:r>
              <a:rPr lang="zh-CN" altLang="en-US" dirty="0"/>
              <a:t>保护</a:t>
            </a:r>
            <a:r>
              <a:rPr lang="en-US" altLang="zh-CN" dirty="0"/>
              <a:t>/</a:t>
            </a:r>
            <a:r>
              <a:rPr lang="zh-CN" altLang="en-US" dirty="0"/>
              <a:t>共享：保护进程的内存，提供共享内存的接口</a:t>
            </a:r>
            <a:endParaRPr lang="en-US" altLang="zh-CN" dirty="0"/>
          </a:p>
          <a:p>
            <a:pPr lvl="1"/>
            <a:r>
              <a:rPr lang="zh-CN" altLang="en-US" dirty="0"/>
              <a:t>扩展：通过换入换出，提供更大的实际可用储存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64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平面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1">
      <a:majorFont>
        <a:latin typeface="LM Roman 10"/>
        <a:ea typeface="宋体"/>
        <a:cs typeface=""/>
      </a:majorFont>
      <a:minorFont>
        <a:latin typeface="LM Roman 10"/>
        <a:ea typeface="微软雅黑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6376</Words>
  <Application>Microsoft Office PowerPoint</Application>
  <PresentationFormat>宽屏</PresentationFormat>
  <Paragraphs>802</Paragraphs>
  <Slides>83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0" baseType="lpstr">
      <vt:lpstr>Arial</vt:lpstr>
      <vt:lpstr>Cambria Math</vt:lpstr>
      <vt:lpstr>LM Mono 10</vt:lpstr>
      <vt:lpstr>LM Roman 10</vt:lpstr>
      <vt:lpstr>Wingdings</vt:lpstr>
      <vt:lpstr>Wingdings 3</vt:lpstr>
      <vt:lpstr>平面</vt:lpstr>
      <vt:lpstr>Paging and Caching</vt:lpstr>
      <vt:lpstr>Abstract</vt:lpstr>
      <vt:lpstr>Abstract</vt:lpstr>
      <vt:lpstr>TOC</vt:lpstr>
      <vt:lpstr>Multi-Programming System</vt:lpstr>
      <vt:lpstr>Segment</vt:lpstr>
      <vt:lpstr>Segment : Benefits &amp; Challenges</vt:lpstr>
      <vt:lpstr>Overlay</vt:lpstr>
      <vt:lpstr>Virtual Memory</vt:lpstr>
      <vt:lpstr>Paging</vt:lpstr>
      <vt:lpstr>Page Table</vt:lpstr>
      <vt:lpstr>Page Table</vt:lpstr>
      <vt:lpstr>Page Fault</vt:lpstr>
      <vt:lpstr>2-Level Virtual Storage</vt:lpstr>
      <vt:lpstr>Page Replacement Algorithm</vt:lpstr>
      <vt:lpstr>Optimal Goals</vt:lpstr>
      <vt:lpstr>Algorithms in Practice</vt:lpstr>
      <vt:lpstr>FIFO</vt:lpstr>
      <vt:lpstr>LRU</vt:lpstr>
      <vt:lpstr>RAND</vt:lpstr>
      <vt:lpstr>LIRS</vt:lpstr>
      <vt:lpstr>Offline Algorithm</vt:lpstr>
      <vt:lpstr>Online Algorithm</vt:lpstr>
      <vt:lpstr>Competitive Analysis</vt:lpstr>
      <vt:lpstr>Example</vt:lpstr>
      <vt:lpstr>Competitive Paging</vt:lpstr>
      <vt:lpstr>Deterministic Algorithms</vt:lpstr>
      <vt:lpstr>Lower Bound of Deterministic Algorithms</vt:lpstr>
      <vt:lpstr>FIFO is k-Competitive</vt:lpstr>
      <vt:lpstr>Marking Algorithm</vt:lpstr>
      <vt:lpstr>Access Bit in X86</vt:lpstr>
      <vt:lpstr>LRU is Marking Algorithm</vt:lpstr>
      <vt:lpstr>Why Marking</vt:lpstr>
      <vt:lpstr>Marking is k-Competitive</vt:lpstr>
      <vt:lpstr>Non-Competitive Algorithms</vt:lpstr>
      <vt:lpstr>Belady Anomaly</vt:lpstr>
      <vt:lpstr>Belady Anomaly</vt:lpstr>
      <vt:lpstr>Proof. of FIF(S) = OPT(S)</vt:lpstr>
      <vt:lpstr>Proof.</vt:lpstr>
      <vt:lpstr>Proof. </vt:lpstr>
      <vt:lpstr>Proof.</vt:lpstr>
      <vt:lpstr>Proof.</vt:lpstr>
      <vt:lpstr>Proof.</vt:lpstr>
      <vt:lpstr>Random Algorithms</vt:lpstr>
      <vt:lpstr>Random Algorithms</vt:lpstr>
      <vt:lpstr>Random Algorithm</vt:lpstr>
      <vt:lpstr>Random Marking Algorithm</vt:lpstr>
      <vt:lpstr>Better Bound of OPT(S)</vt:lpstr>
      <vt:lpstr>Better Bound of OPT(S)</vt:lpstr>
      <vt:lpstr>RM is 2H_k-Competitive</vt:lpstr>
      <vt:lpstr>Proof.</vt:lpstr>
      <vt:lpstr>Proof.</vt:lpstr>
      <vt:lpstr>Yao’s Minimax Principle</vt:lpstr>
      <vt:lpstr>Yao’s Minimax Principle</vt:lpstr>
      <vt:lpstr>Yao’s Minimax Principle</vt:lpstr>
      <vt:lpstr>Lower Bound of Random Algorithms</vt:lpstr>
      <vt:lpstr>Proof.</vt:lpstr>
      <vt:lpstr>Competitive vs Experiment</vt:lpstr>
      <vt:lpstr>Locality of Reference</vt:lpstr>
      <vt:lpstr>Access Graph</vt:lpstr>
      <vt:lpstr>Competitive Analysis on Graph</vt:lpstr>
      <vt:lpstr>Cache</vt:lpstr>
      <vt:lpstr>Block</vt:lpstr>
      <vt:lpstr>Fully Associative Cache</vt:lpstr>
      <vt:lpstr>Direct Associative Cache </vt:lpstr>
      <vt:lpstr>Index</vt:lpstr>
      <vt:lpstr>Thrashing</vt:lpstr>
      <vt:lpstr>Thrashing</vt:lpstr>
      <vt:lpstr>Set Associative Cache </vt:lpstr>
      <vt:lpstr>Blocking</vt:lpstr>
      <vt:lpstr>Blocking</vt:lpstr>
      <vt:lpstr>Blocking</vt:lpstr>
      <vt:lpstr>Prefetching</vt:lpstr>
      <vt:lpstr>Cache Case</vt:lpstr>
      <vt:lpstr>2-Paging</vt:lpstr>
      <vt:lpstr>EATR Algorithm</vt:lpstr>
      <vt:lpstr>EATR Algorithm</vt:lpstr>
      <vt:lpstr>EATR Algorithm</vt:lpstr>
      <vt:lpstr>EATR Algorithm</vt:lpstr>
      <vt:lpstr>EATR Algorithm</vt:lpstr>
      <vt:lpstr>Thanks</vt:lpstr>
      <vt:lpstr>Reference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Paging</dc:title>
  <dc:creator>ljt 李</dc:creator>
  <cp:lastModifiedBy>ljt 李</cp:lastModifiedBy>
  <cp:revision>328</cp:revision>
  <dcterms:created xsi:type="dcterms:W3CDTF">2019-05-06T13:16:58Z</dcterms:created>
  <dcterms:modified xsi:type="dcterms:W3CDTF">2019-05-17T04:27:05Z</dcterms:modified>
</cp:coreProperties>
</file>