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4" r:id="rId3"/>
    <p:sldId id="270" r:id="rId4"/>
    <p:sldId id="271" r:id="rId5"/>
    <p:sldId id="256" r:id="rId6"/>
    <p:sldId id="257" r:id="rId7"/>
    <p:sldId id="262" r:id="rId8"/>
    <p:sldId id="258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BEF"/>
    <a:srgbClr val="B057F3"/>
    <a:srgbClr val="463AE2"/>
    <a:srgbClr val="FA7A06"/>
    <a:srgbClr val="302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SBA%20Coursework\MSBA\Course%20Work\First%20Semester\MSBA%206110%20-%20Business%20Essentials\Project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SBA%20Coursework\MSBA\Course%20Work\First%20Semester\MSBA%206110%20-%20Business%20Essentials\Project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\Desktop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Malwares (in millions) Year-wise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2007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6-445A-9482-8DFB3308E77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2008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26-445A-9482-8DFB3308E77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2009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26-445A-9482-8DFB3308E77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2010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26-445A-9482-8DFB3308E77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2011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26-445A-9482-8DFB3308E77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26-445A-9482-8DFB3308E77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26-445A-9482-8DFB3308E77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A26-445A-9482-8DFB3308E77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26-445A-9482-8DFB3308E771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A26-445A-9482-8DFB3308E771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Sheet1!$B$12</c:f>
              <c:numCache>
                <c:formatCode>General</c:formatCode>
                <c:ptCount val="1"/>
                <c:pt idx="0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26-445A-9482-8DFB3308E771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A26-445A-9482-8DFB3308E771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Sheet1!$B$14</c:f>
              <c:numCache>
                <c:formatCode>General</c:formatCode>
                <c:ptCount val="1"/>
                <c:pt idx="0">
                  <c:v>11.89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A26-445A-9482-8DFB3308E771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New Malwares (Millions)</c:v>
                </c:pt>
              </c:strCache>
            </c:strRef>
          </c:cat>
          <c:val>
            <c:numRef>
              <c:f>Sheet1!$B$15</c:f>
              <c:numCache>
                <c:formatCode>General</c:formatCode>
                <c:ptCount val="1"/>
                <c:pt idx="0">
                  <c:v>13.08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A26-445A-9482-8DFB3308E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15723152"/>
        <c:axId val="2102900272"/>
      </c:barChart>
      <c:catAx>
        <c:axId val="201572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900272"/>
        <c:crosses val="autoZero"/>
        <c:auto val="1"/>
        <c:lblAlgn val="ctr"/>
        <c:lblOffset val="100"/>
        <c:noMultiLvlLbl val="0"/>
      </c:catAx>
      <c:valAx>
        <c:axId val="2102900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1572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Malware Impact Cost (Billions)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Cost (Billions)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2019</c:v>
                </c:pt>
                <c:pt idx="2">
                  <c:v>2021</c:v>
                </c:pt>
              </c:numCache>
            </c:numRef>
          </c:cat>
          <c:val>
            <c:numRef>
              <c:f>Sheet2!$B$2:$B$4</c:f>
              <c:numCache>
                <c:formatCode>General</c:formatCode>
                <c:ptCount val="3"/>
                <c:pt idx="0">
                  <c:v>500</c:v>
                </c:pt>
                <c:pt idx="1">
                  <c:v>2000</c:v>
                </c:pt>
                <c:pt idx="2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8-485B-B8FB-369A23AA15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1901479936"/>
        <c:axId val="1846968816"/>
      </c:barChart>
      <c:catAx>
        <c:axId val="190147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968816"/>
        <c:crosses val="autoZero"/>
        <c:auto val="1"/>
        <c:lblAlgn val="ctr"/>
        <c:lblOffset val="100"/>
        <c:noMultiLvlLbl val="0"/>
      </c:catAx>
      <c:valAx>
        <c:axId val="184696881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147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Malware</a:t>
            </a:r>
            <a:r>
              <a:rPr lang="en-US" baseline="0" dirty="0"/>
              <a:t> Infection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47922134733158"/>
          <c:y val="0.18039370078740158"/>
          <c:w val="0.86096522309711288"/>
          <c:h val="0.723610746573345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343-4019-AC28-CB340DE969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Sheet4!$A$8:$A$9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Sheet4!$B$8:$B$9</c:f>
              <c:numCache>
                <c:formatCode>0%</c:formatCode>
                <c:ptCount val="2"/>
                <c:pt idx="0" formatCode="0.00%">
                  <c:v>0.49969999999999998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3-4019-AC28-CB340DE96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077664"/>
        <c:axId val="265373888"/>
      </c:barChart>
      <c:catAx>
        <c:axId val="3340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373888"/>
        <c:crosses val="autoZero"/>
        <c:auto val="1"/>
        <c:lblAlgn val="ctr"/>
        <c:lblOffset val="100"/>
        <c:noMultiLvlLbl val="0"/>
      </c:catAx>
      <c:valAx>
        <c:axId val="26537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07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Has Detections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  <a:alpha val="97000"/>
                </a:schemeClr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50.7%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E8-4347-9105-D8193C98D31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37.5%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E8-4347-9105-D8193C98D3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Sheet1!$B$24:$C$24</c:f>
              <c:strCache>
                <c:ptCount val="2"/>
                <c:pt idx="0">
                  <c:v>Is Protected</c:v>
                </c:pt>
                <c:pt idx="1">
                  <c:v>Is Not Protected</c:v>
                </c:pt>
              </c:strCache>
            </c:strRef>
          </c:cat>
          <c:val>
            <c:numRef>
              <c:f>Sheet1!$B$25:$C$25</c:f>
              <c:numCache>
                <c:formatCode>General</c:formatCode>
                <c:ptCount val="2"/>
                <c:pt idx="0">
                  <c:v>43037</c:v>
                </c:pt>
                <c:pt idx="1">
                  <c:v>1812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2-4562-9F5F-1DA66FFB5B36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Has No Detections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49.3%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E8-4347-9105-D8193C98D31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62.5%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E8-4347-9105-D8193C98D3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Sheet1!$B$24:$C$24</c:f>
              <c:strCache>
                <c:ptCount val="2"/>
                <c:pt idx="0">
                  <c:v>Is Protected</c:v>
                </c:pt>
                <c:pt idx="1">
                  <c:v>Is Not Protected</c:v>
                </c:pt>
              </c:strCache>
            </c:strRef>
          </c:cat>
          <c:val>
            <c:numRef>
              <c:f>Sheet1!$B$26:$C$26</c:f>
              <c:numCache>
                <c:formatCode>General</c:formatCode>
                <c:ptCount val="2"/>
                <c:pt idx="0">
                  <c:v>41768</c:v>
                </c:pt>
                <c:pt idx="1">
                  <c:v>3025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32-4562-9F5F-1DA66FFB5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747039"/>
        <c:axId val="326981791"/>
      </c:barChart>
      <c:catAx>
        <c:axId val="32674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981791"/>
        <c:crosses val="autoZero"/>
        <c:auto val="1"/>
        <c:lblAlgn val="ctr"/>
        <c:lblOffset val="100"/>
        <c:noMultiLvlLbl val="0"/>
      </c:catAx>
      <c:valAx>
        <c:axId val="326981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47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0.23104</cdr:x>
      <cdr:y>0.83205</cdr:y>
    </cdr:from>
    <cdr:to>
      <cdr:x>0.4005</cdr:x>
      <cdr:y>0.88905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59BEC2CA-53E3-4943-947D-D9AB51E0D9A3}"/>
            </a:ext>
          </a:extLst>
        </cdr:cNvPr>
        <cdr:cNvSpPr/>
      </cdr:nvSpPr>
      <cdr:spPr>
        <a:xfrm xmlns:a="http://schemas.openxmlformats.org/drawingml/2006/main">
          <a:off x="1085691" y="2446656"/>
          <a:ext cx="796290" cy="16763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dirty="0">
              <a:solidFill>
                <a:schemeClr val="tx1"/>
              </a:solidFill>
            </a:rPr>
            <a:t>AV Protected</a:t>
          </a:r>
        </a:p>
      </cdr:txBody>
    </cdr:sp>
  </cdr:relSizeAnchor>
  <cdr:relSizeAnchor xmlns:cdr="http://schemas.openxmlformats.org/drawingml/2006/chartDrawing">
    <cdr:from>
      <cdr:x>0.6546</cdr:x>
      <cdr:y>0.83205</cdr:y>
    </cdr:from>
    <cdr:to>
      <cdr:x>0.85606</cdr:x>
      <cdr:y>0.88905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D58929F7-43F2-4155-8AB8-E30957D94265}"/>
            </a:ext>
          </a:extLst>
        </cdr:cNvPr>
        <cdr:cNvSpPr/>
      </cdr:nvSpPr>
      <cdr:spPr>
        <a:xfrm xmlns:a="http://schemas.openxmlformats.org/drawingml/2006/main">
          <a:off x="3076002" y="2446656"/>
          <a:ext cx="946703" cy="16763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dirty="0">
              <a:solidFill>
                <a:schemeClr val="tx1"/>
              </a:solidFill>
            </a:rPr>
            <a:t>No AV Protected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3DDC-5E31-4F8F-AB2F-1FBD1690D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383238-65FB-4F42-97DC-43F6AC1ED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15DE6-AA49-44B7-887D-0E470391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9534C-FE6C-4CCB-A334-2AA7E7FB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63A8E-8843-425E-ACFF-029098A3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1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28CB-4EB5-4CDC-8566-89E65E0B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A6CBC-1A80-445B-997A-8D2082FC7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6036F-80D2-47D6-9570-4772183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1763A-21A8-40E0-8F6E-EE2F9BD1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99568-CC8A-42D3-BD2D-3A1C8FA9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1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186392-64EC-41BB-A218-D6D7D60C4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4C8A13-DD47-46EF-A7B4-09BB6BD9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58B4F-EA68-47B3-B2E6-4ED1407A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4D60A-BF87-4EB7-9940-EAD88D35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F4023-EF9A-411B-BCF0-C2C9B311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2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2CAA-0535-4A49-80AC-D7E72D17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AECFE-87D3-4616-A173-B31C6687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3132D-1F7F-4118-A03F-538C3F78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41478-4E8A-4097-BB2A-DD7878F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8CA52-BE24-454E-8ADC-088490C8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CF969-53E5-46AD-A6B8-1973403B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84FAB-571A-4464-AA4A-295407F8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BC41-E857-482F-8548-A5EDBAA1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B6F2B-076B-4421-ADC5-F0B39C79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21DAD-AD90-4A5B-9512-773E841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A6510-CCB6-43D8-B44C-CC6F822C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3110F-125A-4719-A151-35A588A81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EEFCC8-7FF3-4543-A6FD-ED3254F3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91878-5858-417E-BFC3-1B7CF82E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06F34-58A3-468C-88C1-FE70CCAD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B8CA9-469B-4025-8DEE-945B3E14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5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321C2-5F6C-4D93-9AC7-08688876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7AA0B-DB98-412A-B259-2241203D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1CB61-A108-44DF-A65B-E67F573DB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73DE2A-E121-4347-BAA9-507C1561B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E5AF9C-3722-4A82-9982-45993E775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8E89F-BD83-41A2-95C8-F2E03F58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1DFA5A-49DA-4E14-A6A1-743564AF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822B86-5C9C-4B65-8CB1-662DCCB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0601F-26E4-4426-BF05-649B61DE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4DA821-A459-43DB-BCA0-E6459520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D748D1-1E05-43E1-89B3-D5D185A9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9E4C56-D1E9-43F5-833C-61CD4F19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86DD3-B9E8-47F5-A8A3-DF7D0074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8A106A-0504-4795-BACF-6B30E1FF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5A578-BB66-4BD2-8FBA-9A740CB0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0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9D21-F355-44CF-9FCC-590205B9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CF94C-B443-4258-B713-1A85487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0E31A-F32A-4211-BF8B-1AF73E26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ABBA-EDA7-4C19-BC60-DA82E7F9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18711-A5D5-47EF-8933-7954331A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472EF-3FD1-43C1-9E0E-3A8BBA11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9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F721C-4E41-4287-AC7A-053F9638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EF0E2A-36BF-4A04-8C37-170346971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E4554-77CD-40B7-9D69-383FC2A57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7309E-4954-4E82-8871-63C1BCA3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89361-69D2-4F2F-9462-2C6C3488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CB0FE-E137-4CA1-9B9E-316643A4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9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0428A0-C8FD-4727-9894-A90AD37F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A2327-BFB2-4F89-B514-F9F6ACB7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11D7B-3138-4CCB-9786-096516FC5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9337A-62D9-4EFB-A1B9-2348A33A0D9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2B7D5-DB4C-4E40-A0CF-F5E42671F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BCA7D-CEAD-4886-BCD5-4445C602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84BF-0509-4B80-A173-1759E89A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oogle Shape;279;p1">
            <a:extLst>
              <a:ext uri="{FF2B5EF4-FFF2-40B4-BE49-F238E27FC236}">
                <a16:creationId xmlns:a16="http://schemas.microsoft.com/office/drawing/2014/main" id="{A009973E-38B6-48F3-8F55-A204F3FB41FE}"/>
              </a:ext>
            </a:extLst>
          </p:cNvPr>
          <p:cNvPicPr preferRelativeResize="0"/>
          <p:nvPr/>
        </p:nvPicPr>
        <p:blipFill rotWithShape="1">
          <a:blip r:embed="rId2"/>
          <a:srcRect l="7041" r="-1" b="-1"/>
          <a:stretch/>
        </p:blipFill>
        <p:spPr>
          <a:xfrm>
            <a:off x="20" y="10"/>
            <a:ext cx="7315180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29C564-C55D-47D3-8ABB-61B07D644941}"/>
              </a:ext>
            </a:extLst>
          </p:cNvPr>
          <p:cNvSpPr txBox="1"/>
          <p:nvPr/>
        </p:nvSpPr>
        <p:spPr>
          <a:xfrm>
            <a:off x="9089797" y="5675074"/>
            <a:ext cx="18978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cap="none" dirty="0">
                <a:latin typeface="Abadi Extra Light" panose="020B0604020202020204" pitchFamily="34" charset="0"/>
                <a:ea typeface="Arial"/>
                <a:cs typeface="Arial"/>
                <a:sym typeface="Arial"/>
              </a:rPr>
              <a:t>TEAM: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cap="none" dirty="0" err="1">
                <a:latin typeface="Abadi Extra Light" panose="020B0604020202020204" pitchFamily="34" charset="0"/>
                <a:ea typeface="Arial"/>
                <a:cs typeface="Arial"/>
                <a:sym typeface="Arial"/>
              </a:rPr>
              <a:t>Xiaowen</a:t>
            </a:r>
            <a:r>
              <a:rPr lang="en-US" altLang="zh-CN" sz="1600" b="0" i="0" u="none" strike="noStrike" cap="none" dirty="0">
                <a:latin typeface="Abadi Extra Light" panose="020B0604020202020204" pitchFamily="34" charset="0"/>
                <a:ea typeface="Arial"/>
                <a:cs typeface="Arial"/>
                <a:sym typeface="Arial"/>
              </a:rPr>
              <a:t> Tang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cap="none" dirty="0" err="1">
                <a:latin typeface="Abadi Extra Light" panose="020B0604020202020204" pitchFamily="34" charset="0"/>
                <a:ea typeface="Arial"/>
                <a:cs typeface="Arial"/>
                <a:sym typeface="Arial"/>
              </a:rPr>
              <a:t>Farhad</a:t>
            </a:r>
            <a:r>
              <a:rPr lang="en-US" altLang="zh-CN" sz="1600" b="0" i="0" u="none" strike="noStrike" cap="none" dirty="0">
                <a:latin typeface="Abadi Extra Light" panose="020B0604020202020204" pitchFamily="34" charset="0"/>
                <a:ea typeface="Arial"/>
                <a:cs typeface="Arial"/>
                <a:sym typeface="Arial"/>
              </a:rPr>
              <a:t> Mughal</a:t>
            </a:r>
            <a:endParaRPr lang="en-US" altLang="zh-CN" sz="1600" dirty="0">
              <a:latin typeface="Abadi Extra Light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cap="none" dirty="0" err="1">
                <a:latin typeface="Abadi Extra Light" panose="020B0604020202020204" pitchFamily="34" charset="0"/>
                <a:ea typeface="Arial"/>
                <a:cs typeface="Arial"/>
                <a:sym typeface="Arial"/>
              </a:rPr>
              <a:t>Jiatong</a:t>
            </a:r>
            <a:r>
              <a:rPr lang="en-US" altLang="zh-CN" sz="1600" b="0" i="0" u="none" strike="noStrike" cap="none" dirty="0">
                <a:latin typeface="Abadi Extra Light" panose="020B0604020202020204" pitchFamily="34" charset="0"/>
                <a:ea typeface="Arial"/>
                <a:cs typeface="Arial"/>
                <a:sym typeface="Arial"/>
              </a:rPr>
              <a:t> Li</a:t>
            </a:r>
            <a:endParaRPr lang="en-US" altLang="zh-CN" sz="1600" dirty="0">
              <a:latin typeface="Abadi Extra Light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D1CC8A-8A28-446C-97D8-2AA06AAEF412}"/>
              </a:ext>
            </a:extLst>
          </p:cNvPr>
          <p:cNvSpPr txBox="1"/>
          <p:nvPr/>
        </p:nvSpPr>
        <p:spPr>
          <a:xfrm>
            <a:off x="8220763" y="2608650"/>
            <a:ext cx="37679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cap="none" dirty="0">
                <a:latin typeface="Arial"/>
                <a:ea typeface="Arial"/>
                <a:cs typeface="Arial"/>
                <a:sym typeface="Arial"/>
              </a:rPr>
              <a:t> Malware </a:t>
            </a:r>
            <a:endParaRPr lang="en-US" altLang="zh-CN" sz="44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dirty="0">
                <a:latin typeface="Arial"/>
                <a:cs typeface="Arial"/>
                <a:sym typeface="Arial"/>
              </a:rPr>
              <a:t>Prediction</a:t>
            </a:r>
            <a:endParaRPr lang="en-US" altLang="zh-CN" sz="4400" b="1" dirty="0"/>
          </a:p>
        </p:txBody>
      </p:sp>
      <p:pic>
        <p:nvPicPr>
          <p:cNvPr id="8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579EC48B-C99E-4367-AF90-13098F0353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4" b="11142"/>
          <a:stretch/>
        </p:blipFill>
        <p:spPr>
          <a:xfrm>
            <a:off x="10676545" y="5653735"/>
            <a:ext cx="1358542" cy="11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16C4733-5CDB-4BA9-8717-D0DA6BAF12DF}"/>
              </a:ext>
            </a:extLst>
          </p:cNvPr>
          <p:cNvSpPr/>
          <p:nvPr/>
        </p:nvSpPr>
        <p:spPr>
          <a:xfrm rot="5400000">
            <a:off x="-127782" y="-103367"/>
            <a:ext cx="7113563" cy="6857999"/>
          </a:xfrm>
          <a:prstGeom prst="rect">
            <a:avLst/>
          </a:prstGeom>
          <a:gradFill>
            <a:gsLst>
              <a:gs pos="36000">
                <a:schemeClr val="bg1"/>
              </a:gs>
              <a:gs pos="7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6694">
                <a:schemeClr val="accent1">
                  <a:lumMod val="20000"/>
                  <a:lumOff val="80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3000000" scaled="0"/>
          </a:gra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2F7C54-8065-4BF9-A635-33FF8DD8BE1A}"/>
              </a:ext>
            </a:extLst>
          </p:cNvPr>
          <p:cNvSpPr/>
          <p:nvPr/>
        </p:nvSpPr>
        <p:spPr>
          <a:xfrm rot="3380813">
            <a:off x="533753" y="364892"/>
            <a:ext cx="661182" cy="6471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7427EC3-8273-4742-9877-277D819AA6CB}"/>
              </a:ext>
            </a:extLst>
          </p:cNvPr>
          <p:cNvSpPr txBox="1"/>
          <p:nvPr/>
        </p:nvSpPr>
        <p:spPr>
          <a:xfrm>
            <a:off x="1167251" y="196950"/>
            <a:ext cx="10501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Malware </a:t>
            </a:r>
          </a:p>
          <a:p>
            <a:r>
              <a:rPr lang="en-US" altLang="zh-CN" sz="2800" b="1" dirty="0"/>
              <a:t>	- </a:t>
            </a:r>
            <a:r>
              <a:rPr lang="en-US" altLang="zh-CN" sz="2800" dirty="0"/>
              <a:t>A Business problem that has serious impact on companies  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7900A-2604-4C1E-B95F-B2002C4A1A06}"/>
              </a:ext>
            </a:extLst>
          </p:cNvPr>
          <p:cNvSpPr txBox="1"/>
          <p:nvPr/>
        </p:nvSpPr>
        <p:spPr>
          <a:xfrm>
            <a:off x="1316875" y="1425739"/>
            <a:ext cx="103569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Malware: We know them, but do we?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Malware Affects wide array of IT systems &amp; processes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3200" dirty="0"/>
              <a:t>Steal organizational data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3200" dirty="0"/>
              <a:t>Disrupt processes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3200" dirty="0"/>
              <a:t>“Hostage” for ransom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Popcorn Time </a:t>
            </a:r>
            <a:r>
              <a:rPr lang="en-US" altLang="zh-CN" sz="3600" dirty="0" err="1"/>
              <a:t>a.k.a</a:t>
            </a:r>
            <a:r>
              <a:rPr lang="en-US" altLang="zh-CN" sz="3600" dirty="0"/>
              <a:t> The Joker Malware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Anti-malware, Firewalls &amp; Anti-viruses will </a:t>
            </a:r>
            <a:r>
              <a:rPr lang="en-US" altLang="zh-CN" sz="3600"/>
              <a:t>always lag</a:t>
            </a:r>
            <a:endParaRPr lang="en-US" altLang="zh-CN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8D3236-3B12-4CC3-B2FB-74A8214A9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/>
          <a:stretch/>
        </p:blipFill>
        <p:spPr>
          <a:xfrm>
            <a:off x="244725" y="220409"/>
            <a:ext cx="922526" cy="922526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effectLst>
            <a:glow>
              <a:schemeClr val="accent1"/>
            </a:glow>
            <a:outerShdw blurRad="127000" dir="4080000" sy="-23000" kx="800400" algn="br" rotWithShape="0">
              <a:prstClr val="black">
                <a:alpha val="44000"/>
              </a:prstClr>
            </a:outerShdw>
            <a:reflection stA="84000" endPos="65000" dist="50800" dir="5400000" sy="-100000" algn="bl" rotWithShape="0"/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5531937-A475-4C86-B77D-027284983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843" y="0"/>
            <a:ext cx="4414157" cy="681014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D1DE905-BE23-4A47-B800-3730A09BCADF}"/>
              </a:ext>
            </a:extLst>
          </p:cNvPr>
          <p:cNvCxnSpPr>
            <a:cxnSpLocks/>
          </p:cNvCxnSpPr>
          <p:nvPr/>
        </p:nvCxnSpPr>
        <p:spPr>
          <a:xfrm>
            <a:off x="8093583" y="214249"/>
            <a:ext cx="756557" cy="6933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C28040D-5D31-479D-BDDD-7D33ED9FBBEC}"/>
              </a:ext>
            </a:extLst>
          </p:cNvPr>
          <p:cNvCxnSpPr>
            <a:cxnSpLocks/>
          </p:cNvCxnSpPr>
          <p:nvPr/>
        </p:nvCxnSpPr>
        <p:spPr>
          <a:xfrm>
            <a:off x="7975527" y="208090"/>
            <a:ext cx="756557" cy="69333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99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179">
            <a:extLst>
              <a:ext uri="{FF2B5EF4-FFF2-40B4-BE49-F238E27FC236}">
                <a16:creationId xmlns:a16="http://schemas.microsoft.com/office/drawing/2014/main" id="{87427EC3-8273-4742-9877-277D819AA6CB}"/>
              </a:ext>
            </a:extLst>
          </p:cNvPr>
          <p:cNvSpPr txBox="1"/>
          <p:nvPr/>
        </p:nvSpPr>
        <p:spPr>
          <a:xfrm>
            <a:off x="1494536" y="420062"/>
            <a:ext cx="580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Malware &amp; Their Business Impact</a:t>
            </a:r>
            <a:r>
              <a:rPr lang="en-US" altLang="zh-CN" sz="2800" dirty="0"/>
              <a:t>  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3BFDF7-4C23-43DB-ACE7-CE53391B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43" y="220409"/>
            <a:ext cx="4414157" cy="68101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B5A565F-2D39-4052-AC57-873046F092D0}"/>
              </a:ext>
            </a:extLst>
          </p:cNvPr>
          <p:cNvCxnSpPr>
            <a:cxnSpLocks/>
          </p:cNvCxnSpPr>
          <p:nvPr/>
        </p:nvCxnSpPr>
        <p:spPr>
          <a:xfrm>
            <a:off x="8093583" y="214249"/>
            <a:ext cx="756557" cy="6933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C660DF0-8E62-4BB5-9331-914664719985}"/>
              </a:ext>
            </a:extLst>
          </p:cNvPr>
          <p:cNvCxnSpPr>
            <a:cxnSpLocks/>
          </p:cNvCxnSpPr>
          <p:nvPr/>
        </p:nvCxnSpPr>
        <p:spPr>
          <a:xfrm>
            <a:off x="7975527" y="208090"/>
            <a:ext cx="756557" cy="69333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38F6A02-8789-41FF-A5BC-174B6AE19426}"/>
              </a:ext>
            </a:extLst>
          </p:cNvPr>
          <p:cNvSpPr/>
          <p:nvPr/>
        </p:nvSpPr>
        <p:spPr>
          <a:xfrm rot="3380813">
            <a:off x="533753" y="364892"/>
            <a:ext cx="661182" cy="6471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E4E71F-80FB-43FA-985A-000E934E7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/>
          <a:stretch/>
        </p:blipFill>
        <p:spPr>
          <a:xfrm>
            <a:off x="244725" y="220409"/>
            <a:ext cx="922526" cy="922526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effectLst>
            <a:glow>
              <a:schemeClr val="accent1"/>
            </a:glow>
            <a:outerShdw blurRad="127000" dir="4080000" sy="-23000" kx="800400" algn="br" rotWithShape="0">
              <a:prstClr val="black">
                <a:alpha val="44000"/>
              </a:prstClr>
            </a:outerShdw>
            <a:reflection stA="84000" endPos="65000" dist="50800" dir="5400000" sy="-100000" algn="bl" rotWithShape="0"/>
          </a:effectLst>
        </p:spPr>
      </p:pic>
      <p:sp>
        <p:nvSpPr>
          <p:cNvPr id="13" name="文本框 5">
            <a:extLst>
              <a:ext uri="{FF2B5EF4-FFF2-40B4-BE49-F238E27FC236}">
                <a16:creationId xmlns:a16="http://schemas.microsoft.com/office/drawing/2014/main" id="{1116CE24-0FC6-4674-B0FB-40177B42F661}"/>
              </a:ext>
            </a:extLst>
          </p:cNvPr>
          <p:cNvSpPr txBox="1"/>
          <p:nvPr/>
        </p:nvSpPr>
        <p:spPr>
          <a:xfrm>
            <a:off x="6097326" y="4594972"/>
            <a:ext cx="60946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ym typeface="Nunito"/>
              </a:rPr>
              <a:t>Protection via firewalls, antiviruses etc.</a:t>
            </a:r>
            <a:endParaRPr lang="en-US" altLang="zh-CN" sz="2400" dirty="0"/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Reactive approach</a:t>
            </a:r>
          </a:p>
          <a:p>
            <a:pPr marL="3048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Proactive:- Predict systems that are likely to be infected and take actions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366290F-41E2-476F-8F4F-12F876539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625532"/>
              </p:ext>
            </p:extLst>
          </p:nvPr>
        </p:nvGraphicFramePr>
        <p:xfrm>
          <a:off x="5995447" y="1421714"/>
          <a:ext cx="6196554" cy="282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8AE00AA-CFDF-43B6-87C4-0DD54A8641EC}"/>
              </a:ext>
            </a:extLst>
          </p:cNvPr>
          <p:cNvGraphicFramePr>
            <a:graphicFrameLocks/>
          </p:cNvGraphicFramePr>
          <p:nvPr/>
        </p:nvGraphicFramePr>
        <p:xfrm>
          <a:off x="686766" y="3776044"/>
          <a:ext cx="48605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文本框 5">
            <a:extLst>
              <a:ext uri="{FF2B5EF4-FFF2-40B4-BE49-F238E27FC236}">
                <a16:creationId xmlns:a16="http://schemas.microsoft.com/office/drawing/2014/main" id="{85E16AB5-32D5-4927-BFD5-8123FA3805BC}"/>
              </a:ext>
            </a:extLst>
          </p:cNvPr>
          <p:cNvSpPr txBox="1"/>
          <p:nvPr/>
        </p:nvSpPr>
        <p:spPr>
          <a:xfrm>
            <a:off x="238588" y="1392291"/>
            <a:ext cx="60946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ym typeface="Nunito"/>
              </a:rPr>
              <a:t>795 New Malwares every hour,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ym typeface="Nunito"/>
              </a:rPr>
              <a:t>	13 per minute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6.4% YoY increase in impact cost </a:t>
            </a:r>
          </a:p>
          <a:p>
            <a:pPr lvl="1"/>
            <a:r>
              <a:rPr lang="en-US" altLang="zh-CN" sz="2800" dirty="0"/>
              <a:t>due to malwares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6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6221BF-7A04-4509-BA0C-DE22145C30C0}"/>
              </a:ext>
            </a:extLst>
          </p:cNvPr>
          <p:cNvSpPr/>
          <p:nvPr/>
        </p:nvSpPr>
        <p:spPr>
          <a:xfrm>
            <a:off x="1" y="0"/>
            <a:ext cx="12214088" cy="6857999"/>
          </a:xfrm>
          <a:prstGeom prst="rect">
            <a:avLst/>
          </a:prstGeom>
          <a:gradFill>
            <a:gsLst>
              <a:gs pos="0">
                <a:schemeClr val="bg1"/>
              </a:gs>
              <a:gs pos="7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6694">
                <a:schemeClr val="accent1">
                  <a:lumMod val="20000"/>
                  <a:lumOff val="80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3000000" scaled="0"/>
          </a:gra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7427EC3-8273-4742-9877-277D819AA6CB}"/>
              </a:ext>
            </a:extLst>
          </p:cNvPr>
          <p:cNvSpPr txBox="1"/>
          <p:nvPr/>
        </p:nvSpPr>
        <p:spPr>
          <a:xfrm>
            <a:off x="1341616" y="515993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Our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Solution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7900A-2604-4C1E-B95F-B2002C4A1A06}"/>
              </a:ext>
            </a:extLst>
          </p:cNvPr>
          <p:cNvSpPr txBox="1"/>
          <p:nvPr/>
        </p:nvSpPr>
        <p:spPr>
          <a:xfrm>
            <a:off x="3271232" y="3014314"/>
            <a:ext cx="6094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Predict</a:t>
            </a:r>
            <a:r>
              <a:rPr lang="en-US" altLang="zh-CN" sz="400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 before it happens</a:t>
            </a:r>
            <a:endParaRPr lang="en-US" altLang="zh-CN" sz="4000" dirty="0"/>
          </a:p>
        </p:txBody>
      </p:sp>
      <p:pic>
        <p:nvPicPr>
          <p:cNvPr id="1026" name="Picture 2" descr="Solution Mode Thinking - IRM Training">
            <a:extLst>
              <a:ext uri="{FF2B5EF4-FFF2-40B4-BE49-F238E27FC236}">
                <a16:creationId xmlns:a16="http://schemas.microsoft.com/office/drawing/2014/main" id="{04DC9E4C-88F6-4105-9685-AC90BE660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8" y="5114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82EB85-2461-4377-B2D7-90ECB2288A8B}"/>
              </a:ext>
            </a:extLst>
          </p:cNvPr>
          <p:cNvSpPr/>
          <p:nvPr/>
        </p:nvSpPr>
        <p:spPr>
          <a:xfrm rot="3380813">
            <a:off x="533753" y="364892"/>
            <a:ext cx="661182" cy="6471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1C8F6C-565D-457B-9234-DBF3D33A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/>
          <a:stretch/>
        </p:blipFill>
        <p:spPr>
          <a:xfrm>
            <a:off x="244725" y="220409"/>
            <a:ext cx="922526" cy="922526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effectLst>
            <a:glow>
              <a:schemeClr val="accent1"/>
            </a:glow>
            <a:outerShdw blurRad="127000" dir="4080000" sy="-23000" kx="800400" algn="br" rotWithShape="0">
              <a:prstClr val="black">
                <a:alpha val="44000"/>
              </a:prstClr>
            </a:outerShdw>
            <a:reflection stA="84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74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>
            <a:extLst>
              <a:ext uri="{FF2B5EF4-FFF2-40B4-BE49-F238E27FC236}">
                <a16:creationId xmlns:a16="http://schemas.microsoft.com/office/drawing/2014/main" id="{325802B2-CD93-4E48-9146-C2A0404296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8219">
            <a:off x="11173863" y="5156623"/>
            <a:ext cx="567411" cy="8896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50F16E-E9FD-41A2-B452-1FD8F5141866}"/>
              </a:ext>
            </a:extLst>
          </p:cNvPr>
          <p:cNvSpPr/>
          <p:nvPr/>
        </p:nvSpPr>
        <p:spPr>
          <a:xfrm>
            <a:off x="5293788" y="3176735"/>
            <a:ext cx="1196930" cy="344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09FFEB2-6229-4A2F-9573-9A3742F3BF67}"/>
              </a:ext>
            </a:extLst>
          </p:cNvPr>
          <p:cNvSpPr/>
          <p:nvPr/>
        </p:nvSpPr>
        <p:spPr>
          <a:xfrm>
            <a:off x="6733188" y="5479239"/>
            <a:ext cx="1196930" cy="344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E83DC6F-0681-401D-8BF2-88A3C97DC4F5}"/>
              </a:ext>
            </a:extLst>
          </p:cNvPr>
          <p:cNvCxnSpPr>
            <a:cxnSpLocks/>
          </p:cNvCxnSpPr>
          <p:nvPr/>
        </p:nvCxnSpPr>
        <p:spPr>
          <a:xfrm>
            <a:off x="964051" y="4126278"/>
            <a:ext cx="452934" cy="184409"/>
          </a:xfrm>
          <a:prstGeom prst="bentConnector3">
            <a:avLst>
              <a:gd name="adj1" fmla="val 1013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303514A-F02F-484B-93B0-59146D7DB9CE}"/>
              </a:ext>
            </a:extLst>
          </p:cNvPr>
          <p:cNvCxnSpPr>
            <a:cxnSpLocks/>
          </p:cNvCxnSpPr>
          <p:nvPr/>
        </p:nvCxnSpPr>
        <p:spPr>
          <a:xfrm>
            <a:off x="1586387" y="4957691"/>
            <a:ext cx="452934" cy="184409"/>
          </a:xfrm>
          <a:prstGeom prst="bentConnector3">
            <a:avLst>
              <a:gd name="adj1" fmla="val 98986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64A0F435-6469-4C1E-BB79-486F1F274AD0}"/>
              </a:ext>
            </a:extLst>
          </p:cNvPr>
          <p:cNvSpPr/>
          <p:nvPr/>
        </p:nvSpPr>
        <p:spPr>
          <a:xfrm>
            <a:off x="671181" y="1574714"/>
            <a:ext cx="11289285" cy="3411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" name="图片 97" descr="图标&#10;&#10;描述已自动生成">
            <a:extLst>
              <a:ext uri="{FF2B5EF4-FFF2-40B4-BE49-F238E27FC236}">
                <a16:creationId xmlns:a16="http://schemas.microsoft.com/office/drawing/2014/main" id="{0C3F84F9-F3E2-40B8-A544-3F49CA763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87" y="3602046"/>
            <a:ext cx="1726301" cy="1726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77963B-FD26-4035-84B8-BD908954FDB1}"/>
              </a:ext>
            </a:extLst>
          </p:cNvPr>
          <p:cNvSpPr txBox="1"/>
          <p:nvPr/>
        </p:nvSpPr>
        <p:spPr>
          <a:xfrm>
            <a:off x="1357640" y="288958"/>
            <a:ext cx="4602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Building Prediction Models</a:t>
            </a:r>
          </a:p>
          <a:p>
            <a:r>
              <a:rPr lang="en-US" altLang="zh-CN" sz="2800" dirty="0"/>
              <a:t>-Modeling Process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BB401C-EDDC-45ED-978C-D6C50CCB22A8}"/>
              </a:ext>
            </a:extLst>
          </p:cNvPr>
          <p:cNvSpPr txBox="1"/>
          <p:nvPr/>
        </p:nvSpPr>
        <p:spPr>
          <a:xfrm>
            <a:off x="878543" y="155651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Data Used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FFDFA1-E22D-4502-AE28-D3838E4C7E34}"/>
              </a:ext>
            </a:extLst>
          </p:cNvPr>
          <p:cNvSpPr txBox="1"/>
          <p:nvPr/>
        </p:nvSpPr>
        <p:spPr>
          <a:xfrm>
            <a:off x="3196159" y="152965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Metric Used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2932F1-33BD-4D8D-9BC3-612907EF2E37}"/>
              </a:ext>
            </a:extLst>
          </p:cNvPr>
          <p:cNvSpPr txBox="1"/>
          <p:nvPr/>
        </p:nvSpPr>
        <p:spPr>
          <a:xfrm>
            <a:off x="8313239" y="1536443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Model Candidates &amp; Performance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771E1D-1A37-4415-A2B0-12772B363147}"/>
              </a:ext>
            </a:extLst>
          </p:cNvPr>
          <p:cNvSpPr txBox="1"/>
          <p:nvPr/>
        </p:nvSpPr>
        <p:spPr>
          <a:xfrm>
            <a:off x="776659" y="2193541"/>
            <a:ext cx="1506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Raw Data</a:t>
            </a:r>
          </a:p>
          <a:p>
            <a:r>
              <a:rPr lang="en-US" altLang="zh-CN" sz="1600" b="1" dirty="0"/>
              <a:t>8.9M</a:t>
            </a:r>
            <a:r>
              <a:rPr lang="en-US" altLang="zh-CN" sz="1600" dirty="0"/>
              <a:t> records </a:t>
            </a:r>
          </a:p>
          <a:p>
            <a:r>
              <a:rPr lang="en-US" altLang="zh-CN" sz="1600" b="1" dirty="0"/>
              <a:t>83</a:t>
            </a:r>
            <a:r>
              <a:rPr lang="en-US" altLang="zh-CN" sz="1600" dirty="0"/>
              <a:t> features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5B06990-E71B-4327-AE7B-8CC275001B6C}"/>
              </a:ext>
            </a:extLst>
          </p:cNvPr>
          <p:cNvCxnSpPr>
            <a:cxnSpLocks/>
          </p:cNvCxnSpPr>
          <p:nvPr/>
        </p:nvCxnSpPr>
        <p:spPr>
          <a:xfrm>
            <a:off x="2870914" y="1834977"/>
            <a:ext cx="0" cy="4176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BAE85D5-5C04-4E95-890F-E7E7CD861D15}"/>
              </a:ext>
            </a:extLst>
          </p:cNvPr>
          <p:cNvCxnSpPr>
            <a:cxnSpLocks/>
          </p:cNvCxnSpPr>
          <p:nvPr/>
        </p:nvCxnSpPr>
        <p:spPr>
          <a:xfrm>
            <a:off x="5204537" y="1890432"/>
            <a:ext cx="0" cy="4121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A8FA032-B94B-43CC-9C2B-CDC79B2559EC}"/>
              </a:ext>
            </a:extLst>
          </p:cNvPr>
          <p:cNvCxnSpPr>
            <a:cxnSpLocks/>
          </p:cNvCxnSpPr>
          <p:nvPr/>
        </p:nvCxnSpPr>
        <p:spPr>
          <a:xfrm>
            <a:off x="8191175" y="1834977"/>
            <a:ext cx="0" cy="4176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8DE3DE-7CE1-4E01-8696-8AAEE5A62072}"/>
              </a:ext>
            </a:extLst>
          </p:cNvPr>
          <p:cNvSpPr txBox="1"/>
          <p:nvPr/>
        </p:nvSpPr>
        <p:spPr>
          <a:xfrm>
            <a:off x="3009216" y="2233355"/>
            <a:ext cx="21677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Combined Score </a:t>
            </a:r>
            <a:r>
              <a:rPr lang="en-US" altLang="zh-CN" sz="1600" dirty="0"/>
              <a:t>of precision and recall weighted 10% more on the recall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A91D6A-7EA3-4DC7-84D3-0FAA460E0037}"/>
              </a:ext>
            </a:extLst>
          </p:cNvPr>
          <p:cNvSpPr txBox="1"/>
          <p:nvPr/>
        </p:nvSpPr>
        <p:spPr>
          <a:xfrm>
            <a:off x="3821183" y="384475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55%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65E6CAA-C56C-4EDC-A2BE-88E5AF58D196}"/>
              </a:ext>
            </a:extLst>
          </p:cNvPr>
          <p:cNvSpPr txBox="1"/>
          <p:nvPr/>
        </p:nvSpPr>
        <p:spPr>
          <a:xfrm>
            <a:off x="3801548" y="481212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45%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4CDD040-FE91-4122-B0C0-9FDE96FE20D9}"/>
              </a:ext>
            </a:extLst>
          </p:cNvPr>
          <p:cNvSpPr txBox="1"/>
          <p:nvPr/>
        </p:nvSpPr>
        <p:spPr>
          <a:xfrm>
            <a:off x="3647397" y="4049068"/>
            <a:ext cx="8930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  </a:t>
            </a:r>
            <a:r>
              <a:rPr lang="en-US" altLang="zh-CN" sz="1200" dirty="0"/>
              <a:t>Recall</a:t>
            </a:r>
          </a:p>
          <a:p>
            <a:r>
              <a:rPr lang="en-US" altLang="zh-CN" sz="1200" dirty="0"/>
              <a:t>     &amp;</a:t>
            </a:r>
          </a:p>
          <a:p>
            <a:r>
              <a:rPr lang="en-US" altLang="zh-CN" sz="1200" dirty="0"/>
              <a:t>Precision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741E5BF-5134-44B8-A992-BF4445D94C17}"/>
              </a:ext>
            </a:extLst>
          </p:cNvPr>
          <p:cNvSpPr txBox="1"/>
          <p:nvPr/>
        </p:nvSpPr>
        <p:spPr>
          <a:xfrm>
            <a:off x="5721719" y="1556513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Data Preprocess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CE585E29-6565-49FA-9554-7D3972D653B8}"/>
              </a:ext>
            </a:extLst>
          </p:cNvPr>
          <p:cNvSpPr/>
          <p:nvPr/>
        </p:nvSpPr>
        <p:spPr>
          <a:xfrm>
            <a:off x="9021995" y="5012007"/>
            <a:ext cx="1933766" cy="248749"/>
          </a:xfrm>
          <a:prstGeom prst="homePlate">
            <a:avLst/>
          </a:prstGeom>
          <a:solidFill>
            <a:srgbClr val="FA7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五边形 58">
            <a:extLst>
              <a:ext uri="{FF2B5EF4-FFF2-40B4-BE49-F238E27FC236}">
                <a16:creationId xmlns:a16="http://schemas.microsoft.com/office/drawing/2014/main" id="{A3713655-D439-42E5-9CF5-CFBBE430EB9A}"/>
              </a:ext>
            </a:extLst>
          </p:cNvPr>
          <p:cNvSpPr/>
          <p:nvPr/>
        </p:nvSpPr>
        <p:spPr>
          <a:xfrm>
            <a:off x="9021994" y="5334844"/>
            <a:ext cx="1726279" cy="258801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五边形 60">
            <a:extLst>
              <a:ext uri="{FF2B5EF4-FFF2-40B4-BE49-F238E27FC236}">
                <a16:creationId xmlns:a16="http://schemas.microsoft.com/office/drawing/2014/main" id="{D6658EB6-53E7-4D54-93F4-EDB4D467C177}"/>
              </a:ext>
            </a:extLst>
          </p:cNvPr>
          <p:cNvSpPr/>
          <p:nvPr/>
        </p:nvSpPr>
        <p:spPr>
          <a:xfrm>
            <a:off x="9021994" y="5677384"/>
            <a:ext cx="1181447" cy="276992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24CE991-DC2F-4965-9456-C545ED73CD1E}"/>
              </a:ext>
            </a:extLst>
          </p:cNvPr>
          <p:cNvSpPr txBox="1"/>
          <p:nvPr/>
        </p:nvSpPr>
        <p:spPr>
          <a:xfrm>
            <a:off x="11058708" y="493760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76%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5FA7EF9-A6FA-46DA-8084-E629B369D180}"/>
              </a:ext>
            </a:extLst>
          </p:cNvPr>
          <p:cNvSpPr txBox="1"/>
          <p:nvPr/>
        </p:nvSpPr>
        <p:spPr>
          <a:xfrm>
            <a:off x="10682415" y="52874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72%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BDC28E9-3EEA-4C9A-A559-795EBEFE7B4D}"/>
              </a:ext>
            </a:extLst>
          </p:cNvPr>
          <p:cNvSpPr txBox="1"/>
          <p:nvPr/>
        </p:nvSpPr>
        <p:spPr>
          <a:xfrm>
            <a:off x="10209664" y="562821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60%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EF3E348-472D-4AAA-A34F-935FBF02C71A}"/>
              </a:ext>
            </a:extLst>
          </p:cNvPr>
          <p:cNvSpPr txBox="1"/>
          <p:nvPr/>
        </p:nvSpPr>
        <p:spPr>
          <a:xfrm>
            <a:off x="8535114" y="2838854"/>
            <a:ext cx="252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Combined Score Curve</a:t>
            </a:r>
            <a:endParaRPr lang="zh-CN" altLang="en-US" sz="1600" dirty="0"/>
          </a:p>
        </p:txBody>
      </p:sp>
      <p:sp>
        <p:nvSpPr>
          <p:cNvPr id="69" name="Google Shape;318;ga8b6ab0158_0_5">
            <a:extLst>
              <a:ext uri="{FF2B5EF4-FFF2-40B4-BE49-F238E27FC236}">
                <a16:creationId xmlns:a16="http://schemas.microsoft.com/office/drawing/2014/main" id="{1C09E888-2C34-44B2-B7D7-26A38982F651}"/>
              </a:ext>
            </a:extLst>
          </p:cNvPr>
          <p:cNvSpPr txBox="1">
            <a:spLocks/>
          </p:cNvSpPr>
          <p:nvPr/>
        </p:nvSpPr>
        <p:spPr>
          <a:xfrm>
            <a:off x="6579919" y="2782962"/>
            <a:ext cx="1023036" cy="45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</a:t>
            </a:r>
          </a:p>
          <a:p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</a:t>
            </a:r>
          </a:p>
        </p:txBody>
      </p:sp>
      <p:sp>
        <p:nvSpPr>
          <p:cNvPr id="71" name="Google Shape;318;ga8b6ab0158_0_5">
            <a:extLst>
              <a:ext uri="{FF2B5EF4-FFF2-40B4-BE49-F238E27FC236}">
                <a16:creationId xmlns:a16="http://schemas.microsoft.com/office/drawing/2014/main" id="{0B89268A-09E4-493F-BC3B-0CAFF9A528AB}"/>
              </a:ext>
            </a:extLst>
          </p:cNvPr>
          <p:cNvSpPr txBox="1">
            <a:spLocks/>
          </p:cNvSpPr>
          <p:nvPr/>
        </p:nvSpPr>
        <p:spPr>
          <a:xfrm>
            <a:off x="6569777" y="3755199"/>
            <a:ext cx="1295922" cy="45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72" name="Google Shape;318;ga8b6ab0158_0_5">
            <a:extLst>
              <a:ext uri="{FF2B5EF4-FFF2-40B4-BE49-F238E27FC236}">
                <a16:creationId xmlns:a16="http://schemas.microsoft.com/office/drawing/2014/main" id="{51F575CB-6271-4F58-895F-286974EBA2E9}"/>
              </a:ext>
            </a:extLst>
          </p:cNvPr>
          <p:cNvSpPr txBox="1">
            <a:spLocks/>
          </p:cNvSpPr>
          <p:nvPr/>
        </p:nvSpPr>
        <p:spPr>
          <a:xfrm>
            <a:off x="5479530" y="3755199"/>
            <a:ext cx="1126910" cy="45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Data ”Make up”</a:t>
            </a:r>
          </a:p>
        </p:txBody>
      </p:sp>
      <p:sp>
        <p:nvSpPr>
          <p:cNvPr id="73" name="Google Shape;318;ga8b6ab0158_0_5">
            <a:extLst>
              <a:ext uri="{FF2B5EF4-FFF2-40B4-BE49-F238E27FC236}">
                <a16:creationId xmlns:a16="http://schemas.microsoft.com/office/drawing/2014/main" id="{C7FA68D7-524D-4176-BEB7-0EB9F50E5F0A}"/>
              </a:ext>
            </a:extLst>
          </p:cNvPr>
          <p:cNvSpPr txBox="1">
            <a:spLocks/>
          </p:cNvSpPr>
          <p:nvPr/>
        </p:nvSpPr>
        <p:spPr>
          <a:xfrm>
            <a:off x="5585230" y="4963753"/>
            <a:ext cx="1126909" cy="45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Test</a:t>
            </a:r>
          </a:p>
          <a:p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</a:p>
        </p:txBody>
      </p:sp>
      <p:sp>
        <p:nvSpPr>
          <p:cNvPr id="75" name="箭头: 五边形 74">
            <a:extLst>
              <a:ext uri="{FF2B5EF4-FFF2-40B4-BE49-F238E27FC236}">
                <a16:creationId xmlns:a16="http://schemas.microsoft.com/office/drawing/2014/main" id="{82E7699E-ADF5-4833-89B0-1CB56D43D82D}"/>
              </a:ext>
            </a:extLst>
          </p:cNvPr>
          <p:cNvSpPr/>
          <p:nvPr/>
        </p:nvSpPr>
        <p:spPr>
          <a:xfrm>
            <a:off x="6576771" y="3277208"/>
            <a:ext cx="1029331" cy="1984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手杖形 77">
            <a:extLst>
              <a:ext uri="{FF2B5EF4-FFF2-40B4-BE49-F238E27FC236}">
                <a16:creationId xmlns:a16="http://schemas.microsoft.com/office/drawing/2014/main" id="{97EFFB1B-65ED-4BDA-AD6E-1F64ED7FFDC6}"/>
              </a:ext>
            </a:extLst>
          </p:cNvPr>
          <p:cNvSpPr/>
          <p:nvPr/>
        </p:nvSpPr>
        <p:spPr>
          <a:xfrm rot="5400000">
            <a:off x="7173347" y="3854613"/>
            <a:ext cx="1231205" cy="235841"/>
          </a:xfrm>
          <a:prstGeom prst="uturnArrow">
            <a:avLst>
              <a:gd name="adj1" fmla="val 15470"/>
              <a:gd name="adj2" fmla="val 25000"/>
              <a:gd name="adj3" fmla="val 25000"/>
              <a:gd name="adj4" fmla="val 45913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箭头: V 形 79">
            <a:extLst>
              <a:ext uri="{FF2B5EF4-FFF2-40B4-BE49-F238E27FC236}">
                <a16:creationId xmlns:a16="http://schemas.microsoft.com/office/drawing/2014/main" id="{13C424E0-9D16-4BDF-9ED8-E9114B53963E}"/>
              </a:ext>
            </a:extLst>
          </p:cNvPr>
          <p:cNvSpPr/>
          <p:nvPr/>
        </p:nvSpPr>
        <p:spPr>
          <a:xfrm rot="10800000">
            <a:off x="6602089" y="4422385"/>
            <a:ext cx="1126909" cy="208735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83">
            <a:extLst>
              <a:ext uri="{FF2B5EF4-FFF2-40B4-BE49-F238E27FC236}">
                <a16:creationId xmlns:a16="http://schemas.microsoft.com/office/drawing/2014/main" id="{59919734-5AFE-475C-8CFA-155E63E8C9AC}"/>
              </a:ext>
            </a:extLst>
          </p:cNvPr>
          <p:cNvSpPr/>
          <p:nvPr/>
        </p:nvSpPr>
        <p:spPr>
          <a:xfrm rot="10800000">
            <a:off x="5573734" y="4433673"/>
            <a:ext cx="1067992" cy="19843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0" name="图片 89" descr="图片包含 看着, 灯, 黑暗, 苹果&#10;&#10;描述已自动生成">
            <a:extLst>
              <a:ext uri="{FF2B5EF4-FFF2-40B4-BE49-F238E27FC236}">
                <a16:creationId xmlns:a16="http://schemas.microsoft.com/office/drawing/2014/main" id="{E2EDC2AC-F349-4BF5-A882-DA31CEE3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56" y="3041891"/>
            <a:ext cx="2844741" cy="1900491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7E0D228E-9DD2-4C04-A8E5-B55CE7DB67B3}"/>
              </a:ext>
            </a:extLst>
          </p:cNvPr>
          <p:cNvSpPr txBox="1"/>
          <p:nvPr/>
        </p:nvSpPr>
        <p:spPr>
          <a:xfrm>
            <a:off x="5542642" y="2111843"/>
            <a:ext cx="252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Data Process Pipeline</a:t>
            </a:r>
            <a:endParaRPr lang="zh-CN" altLang="en-US" sz="16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96277D4-4C11-4A66-ABEC-FA115DAD9FF0}"/>
              </a:ext>
            </a:extLst>
          </p:cNvPr>
          <p:cNvSpPr txBox="1"/>
          <p:nvPr/>
        </p:nvSpPr>
        <p:spPr>
          <a:xfrm>
            <a:off x="8466198" y="2103242"/>
            <a:ext cx="3437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Light GBM Model Got the highest Score of </a:t>
            </a:r>
            <a:r>
              <a:rPr lang="en-US" altLang="zh-CN" sz="1600" b="1" dirty="0">
                <a:solidFill>
                  <a:srgbClr val="C00000"/>
                </a:solidFill>
              </a:rPr>
              <a:t>76% </a:t>
            </a:r>
            <a:r>
              <a:rPr lang="en-US" altLang="zh-CN" sz="1600" b="1" dirty="0"/>
              <a:t>and AUC score of </a:t>
            </a:r>
            <a:r>
              <a:rPr lang="en-US" altLang="zh-CN" sz="1600" b="1" dirty="0">
                <a:solidFill>
                  <a:srgbClr val="C00000"/>
                </a:solidFill>
              </a:rPr>
              <a:t>70%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2" name="箭头: V 形 101">
            <a:extLst>
              <a:ext uri="{FF2B5EF4-FFF2-40B4-BE49-F238E27FC236}">
                <a16:creationId xmlns:a16="http://schemas.microsoft.com/office/drawing/2014/main" id="{74A230B6-9C1D-459B-81AB-9E951F80ECC4}"/>
              </a:ext>
            </a:extLst>
          </p:cNvPr>
          <p:cNvSpPr/>
          <p:nvPr/>
        </p:nvSpPr>
        <p:spPr>
          <a:xfrm>
            <a:off x="5517420" y="5544177"/>
            <a:ext cx="1126909" cy="208735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箭头: 手杖形 104">
            <a:extLst>
              <a:ext uri="{FF2B5EF4-FFF2-40B4-BE49-F238E27FC236}">
                <a16:creationId xmlns:a16="http://schemas.microsoft.com/office/drawing/2014/main" id="{C3E2A3CB-C573-4201-8A89-DF70905D20C9}"/>
              </a:ext>
            </a:extLst>
          </p:cNvPr>
          <p:cNvSpPr/>
          <p:nvPr/>
        </p:nvSpPr>
        <p:spPr>
          <a:xfrm rot="5400000" flipV="1">
            <a:off x="4843780" y="5017146"/>
            <a:ext cx="1229807" cy="181226"/>
          </a:xfrm>
          <a:prstGeom prst="uturnArrow">
            <a:avLst>
              <a:gd name="adj1" fmla="val 15470"/>
              <a:gd name="adj2" fmla="val 25000"/>
              <a:gd name="adj3" fmla="val 25000"/>
              <a:gd name="adj4" fmla="val 45913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DEEB3E4-2101-471D-ABCC-F67D63E7ED66}"/>
              </a:ext>
            </a:extLst>
          </p:cNvPr>
          <p:cNvSpPr txBox="1"/>
          <p:nvPr/>
        </p:nvSpPr>
        <p:spPr>
          <a:xfrm>
            <a:off x="5301570" y="3140689"/>
            <a:ext cx="124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D5B22F7-70B0-40CC-A17B-28800F125097}"/>
              </a:ext>
            </a:extLst>
          </p:cNvPr>
          <p:cNvSpPr txBox="1"/>
          <p:nvPr/>
        </p:nvSpPr>
        <p:spPr>
          <a:xfrm>
            <a:off x="6677560" y="5454772"/>
            <a:ext cx="1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Clean</a:t>
            </a:r>
            <a:r>
              <a:rPr lang="en-US" altLang="zh-CN" sz="1800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1DEF17D-E1DD-455C-B32B-909819E720D5}"/>
              </a:ext>
            </a:extLst>
          </p:cNvPr>
          <p:cNvSpPr txBox="1"/>
          <p:nvPr/>
        </p:nvSpPr>
        <p:spPr>
          <a:xfrm>
            <a:off x="354831" y="6308250"/>
            <a:ext cx="9511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find our code on </a:t>
            </a:r>
            <a:r>
              <a:rPr lang="en-US" altLang="zh-CN" sz="1400" dirty="0" err="1"/>
              <a:t>github</a:t>
            </a:r>
            <a:r>
              <a:rPr lang="en-US" altLang="zh-CN" sz="1400" dirty="0"/>
              <a:t>:</a:t>
            </a:r>
            <a:r>
              <a:rPr lang="zh-CN" altLang="en-US" sz="1400" dirty="0"/>
              <a:t> https://github.umn.edu/tang0626/MSBA-6110-FinalProject</a:t>
            </a:r>
            <a:endParaRPr lang="en-US" altLang="zh-CN" sz="1400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9027C5-1103-45B8-A3A6-B1BA0EC9A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6" y="3941200"/>
            <a:ext cx="1284233" cy="12842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9428BA-9483-464A-A97B-D600B2B13911}"/>
              </a:ext>
            </a:extLst>
          </p:cNvPr>
          <p:cNvSpPr txBox="1"/>
          <p:nvPr/>
        </p:nvSpPr>
        <p:spPr>
          <a:xfrm>
            <a:off x="1561676" y="445415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50%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6BBFF5-5815-43FF-99E7-A6BE3C068330}"/>
              </a:ext>
            </a:extLst>
          </p:cNvPr>
          <p:cNvSpPr txBox="1"/>
          <p:nvPr/>
        </p:nvSpPr>
        <p:spPr>
          <a:xfrm>
            <a:off x="1097906" y="44541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50%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F822BB-F94D-4977-B53C-C2A0AFCC4227}"/>
              </a:ext>
            </a:extLst>
          </p:cNvPr>
          <p:cNvSpPr txBox="1"/>
          <p:nvPr/>
        </p:nvSpPr>
        <p:spPr>
          <a:xfrm>
            <a:off x="1666108" y="5135399"/>
            <a:ext cx="773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Positive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37AFA7-9681-4909-8A3A-5EC884272D12}"/>
              </a:ext>
            </a:extLst>
          </p:cNvPr>
          <p:cNvSpPr txBox="1"/>
          <p:nvPr/>
        </p:nvSpPr>
        <p:spPr>
          <a:xfrm>
            <a:off x="714544" y="3832042"/>
            <a:ext cx="11737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CB97F78-B9C2-4CAF-81AF-B7536AB0B9D8}"/>
              </a:ext>
            </a:extLst>
          </p:cNvPr>
          <p:cNvSpPr txBox="1"/>
          <p:nvPr/>
        </p:nvSpPr>
        <p:spPr>
          <a:xfrm>
            <a:off x="670623" y="3177408"/>
            <a:ext cx="1960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Response Variable:</a:t>
            </a:r>
          </a:p>
          <a:p>
            <a:r>
              <a:rPr lang="en-US" altLang="zh-CN" sz="1600" dirty="0"/>
              <a:t>Has Detection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BBBFF4-69A8-4D81-B199-F943E6E3F67B}"/>
              </a:ext>
            </a:extLst>
          </p:cNvPr>
          <p:cNvSpPr txBox="1"/>
          <p:nvPr/>
        </p:nvSpPr>
        <p:spPr>
          <a:xfrm>
            <a:off x="9006643" y="4983773"/>
            <a:ext cx="119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Light GBM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457182-9B66-46E7-87DB-EEE9513E9D6E}"/>
              </a:ext>
            </a:extLst>
          </p:cNvPr>
          <p:cNvSpPr txBox="1"/>
          <p:nvPr/>
        </p:nvSpPr>
        <p:spPr>
          <a:xfrm>
            <a:off x="8994105" y="5311056"/>
            <a:ext cx="1249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Random Forest 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2463D1E-DC18-4DA4-822D-ED72F467414A}"/>
              </a:ext>
            </a:extLst>
          </p:cNvPr>
          <p:cNvSpPr txBox="1"/>
          <p:nvPr/>
        </p:nvSpPr>
        <p:spPr>
          <a:xfrm>
            <a:off x="8994105" y="5672974"/>
            <a:ext cx="1064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Naïve Bayes 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1558885-F594-4B22-8485-ED93A33A63D0}"/>
              </a:ext>
            </a:extLst>
          </p:cNvPr>
          <p:cNvSpPr/>
          <p:nvPr/>
        </p:nvSpPr>
        <p:spPr>
          <a:xfrm>
            <a:off x="2722986" y="1620290"/>
            <a:ext cx="319329" cy="2227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93CCFA-A8B7-4F27-9F7E-6EB0CA15D337}"/>
              </a:ext>
            </a:extLst>
          </p:cNvPr>
          <p:cNvSpPr/>
          <p:nvPr/>
        </p:nvSpPr>
        <p:spPr>
          <a:xfrm>
            <a:off x="5033147" y="1627219"/>
            <a:ext cx="319329" cy="2227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F7D782B-2E1A-4FC0-AE44-93029AD99DB7}"/>
              </a:ext>
            </a:extLst>
          </p:cNvPr>
          <p:cNvSpPr/>
          <p:nvPr/>
        </p:nvSpPr>
        <p:spPr>
          <a:xfrm>
            <a:off x="7984861" y="1622942"/>
            <a:ext cx="319329" cy="2227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B8C2064-F3AD-42A8-861E-5BEE04117EF1}"/>
              </a:ext>
            </a:extLst>
          </p:cNvPr>
          <p:cNvSpPr/>
          <p:nvPr/>
        </p:nvSpPr>
        <p:spPr>
          <a:xfrm rot="3380813">
            <a:off x="533753" y="364892"/>
            <a:ext cx="661182" cy="6471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3F7861F2-F5B8-4DCF-B75D-D031EC85EE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/>
          <a:stretch/>
        </p:blipFill>
        <p:spPr>
          <a:xfrm>
            <a:off x="244725" y="220409"/>
            <a:ext cx="922526" cy="922526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effectLst>
            <a:glow>
              <a:schemeClr val="accent1"/>
            </a:glow>
            <a:outerShdw blurRad="127000" dir="4080000" sy="-23000" kx="800400" algn="br" rotWithShape="0">
              <a:prstClr val="black">
                <a:alpha val="44000"/>
              </a:prstClr>
            </a:outerShdw>
            <a:reflection stA="84000" endPos="65000" dist="50800" dir="5400000" sy="-100000" algn="bl" rotWithShape="0"/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739D99D-E448-4BB1-B197-ECEB08B1B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843" y="220409"/>
            <a:ext cx="4414157" cy="681014"/>
          </a:xfrm>
          <a:prstGeom prst="rect">
            <a:avLst/>
          </a:prstGeom>
        </p:spPr>
      </p:pic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E3F10FF-C72B-418D-8D47-9D7EA143FB2A}"/>
              </a:ext>
            </a:extLst>
          </p:cNvPr>
          <p:cNvCxnSpPr>
            <a:cxnSpLocks/>
          </p:cNvCxnSpPr>
          <p:nvPr/>
        </p:nvCxnSpPr>
        <p:spPr>
          <a:xfrm>
            <a:off x="8093583" y="214249"/>
            <a:ext cx="756557" cy="6933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3F26025-8F6A-4293-934F-3C078A53D627}"/>
              </a:ext>
            </a:extLst>
          </p:cNvPr>
          <p:cNvCxnSpPr>
            <a:cxnSpLocks/>
          </p:cNvCxnSpPr>
          <p:nvPr/>
        </p:nvCxnSpPr>
        <p:spPr>
          <a:xfrm>
            <a:off x="7975527" y="208090"/>
            <a:ext cx="756557" cy="69333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0"/>
                            </p:stCondLst>
                            <p:childTnLst>
                              <p:par>
                                <p:cTn id="2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/>
      <p:bldP spid="10" grpId="0"/>
      <p:bldP spid="12" grpId="0"/>
      <p:bldP spid="17" grpId="0"/>
      <p:bldP spid="29" grpId="0"/>
      <p:bldP spid="36" grpId="0"/>
      <p:bldP spid="38" grpId="0"/>
      <p:bldP spid="48" grpId="0"/>
      <p:bldP spid="50" grpId="0"/>
      <p:bldP spid="57" grpId="0" animBg="1"/>
      <p:bldP spid="59" grpId="0" animBg="1"/>
      <p:bldP spid="61" grpId="0" animBg="1"/>
      <p:bldP spid="62" grpId="0"/>
      <p:bldP spid="64" grpId="0"/>
      <p:bldP spid="66" grpId="0"/>
      <p:bldP spid="68" grpId="0"/>
      <p:bldP spid="69" grpId="0"/>
      <p:bldP spid="71" grpId="0"/>
      <p:bldP spid="73" grpId="0"/>
      <p:bldP spid="75" grpId="0" animBg="1"/>
      <p:bldP spid="78" grpId="0" animBg="1"/>
      <p:bldP spid="80" grpId="0" animBg="1"/>
      <p:bldP spid="84" grpId="0" animBg="1"/>
      <p:bldP spid="92" grpId="0"/>
      <p:bldP spid="94" grpId="0"/>
      <p:bldP spid="102" grpId="0" animBg="1"/>
      <p:bldP spid="105" grpId="0" animBg="1"/>
      <p:bldP spid="107" grpId="0"/>
      <p:bldP spid="111" grpId="0"/>
      <p:bldP spid="13" grpId="0"/>
      <p:bldP spid="14" grpId="0"/>
      <p:bldP spid="60" grpId="0"/>
      <p:bldP spid="16" grpId="0"/>
      <p:bldP spid="81" grpId="0"/>
      <p:bldP spid="46" grpId="0"/>
      <p:bldP spid="44" grpId="0"/>
      <p:bldP spid="65" grpId="0"/>
      <p:bldP spid="5" grpId="0" animBg="1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3213E791-E144-46E8-A4FB-A5468D35B760}"/>
              </a:ext>
            </a:extLst>
          </p:cNvPr>
          <p:cNvSpPr txBox="1"/>
          <p:nvPr/>
        </p:nvSpPr>
        <p:spPr>
          <a:xfrm>
            <a:off x="1758910" y="1479432"/>
            <a:ext cx="3668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Cut off: 0.24 Recall: 90% Precision: 60%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FD0201A-719C-4D2D-B494-D64EDBD67F8A}"/>
              </a:ext>
            </a:extLst>
          </p:cNvPr>
          <p:cNvSpPr txBox="1"/>
          <p:nvPr/>
        </p:nvSpPr>
        <p:spPr>
          <a:xfrm>
            <a:off x="6318569" y="1739364"/>
            <a:ext cx="42141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Features Importance</a:t>
            </a:r>
          </a:p>
          <a:p>
            <a:r>
              <a:rPr lang="en-US" altLang="zh-CN" sz="1600" dirty="0"/>
              <a:t>Features that contributed most to our model</a:t>
            </a:r>
            <a:endParaRPr lang="zh-CN" altLang="en-US" sz="1600" dirty="0"/>
          </a:p>
        </p:txBody>
      </p:sp>
      <p:pic>
        <p:nvPicPr>
          <p:cNvPr id="92" name="图片 91" descr="图片包含 徽标&#10;&#10;描述已自动生成">
            <a:extLst>
              <a:ext uri="{FF2B5EF4-FFF2-40B4-BE49-F238E27FC236}">
                <a16:creationId xmlns:a16="http://schemas.microsoft.com/office/drawing/2014/main" id="{38671EB8-2932-4A08-B7EA-33C3220C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68" y="3145654"/>
            <a:ext cx="312061" cy="312061"/>
          </a:xfrm>
          <a:prstGeom prst="rect">
            <a:avLst/>
          </a:prstGeom>
        </p:spPr>
      </p:pic>
      <p:pic>
        <p:nvPicPr>
          <p:cNvPr id="108" name="图片 107" descr="图片包含 徽标&#10;&#10;描述已自动生成">
            <a:extLst>
              <a:ext uri="{FF2B5EF4-FFF2-40B4-BE49-F238E27FC236}">
                <a16:creationId xmlns:a16="http://schemas.microsoft.com/office/drawing/2014/main" id="{6DE57C7B-D1B6-492C-9C6A-8A51CB6AE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47" y="3680186"/>
            <a:ext cx="312061" cy="312061"/>
          </a:xfrm>
          <a:prstGeom prst="rect">
            <a:avLst/>
          </a:prstGeom>
        </p:spPr>
      </p:pic>
      <p:pic>
        <p:nvPicPr>
          <p:cNvPr id="110" name="图片 109" descr="图片包含 徽标&#10;&#10;描述已自动生成">
            <a:extLst>
              <a:ext uri="{FF2B5EF4-FFF2-40B4-BE49-F238E27FC236}">
                <a16:creationId xmlns:a16="http://schemas.microsoft.com/office/drawing/2014/main" id="{F198825B-B07F-4E11-B43B-A192BCFA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66" y="3680186"/>
            <a:ext cx="312061" cy="312061"/>
          </a:xfrm>
          <a:prstGeom prst="rect">
            <a:avLst/>
          </a:prstGeom>
        </p:spPr>
      </p:pic>
      <p:pic>
        <p:nvPicPr>
          <p:cNvPr id="116" name="图片 115" descr="图片包含 徽标&#10;&#10;描述已自动生成">
            <a:extLst>
              <a:ext uri="{FF2B5EF4-FFF2-40B4-BE49-F238E27FC236}">
                <a16:creationId xmlns:a16="http://schemas.microsoft.com/office/drawing/2014/main" id="{36B22C13-1713-4331-A7E4-FD44FD94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07" y="4214717"/>
            <a:ext cx="312061" cy="312061"/>
          </a:xfrm>
          <a:prstGeom prst="rect">
            <a:avLst/>
          </a:prstGeom>
        </p:spPr>
      </p:pic>
      <p:pic>
        <p:nvPicPr>
          <p:cNvPr id="118" name="图片 117" descr="图片包含 徽标&#10;&#10;描述已自动生成">
            <a:extLst>
              <a:ext uri="{FF2B5EF4-FFF2-40B4-BE49-F238E27FC236}">
                <a16:creationId xmlns:a16="http://schemas.microsoft.com/office/drawing/2014/main" id="{6FE87CBA-C7CC-47F2-A2C3-1F5C3D85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6" y="4214717"/>
            <a:ext cx="312061" cy="312061"/>
          </a:xfrm>
          <a:prstGeom prst="rect">
            <a:avLst/>
          </a:prstGeom>
        </p:spPr>
      </p:pic>
      <p:pic>
        <p:nvPicPr>
          <p:cNvPr id="120" name="图片 119" descr="图片包含 徽标&#10;&#10;描述已自动生成">
            <a:extLst>
              <a:ext uri="{FF2B5EF4-FFF2-40B4-BE49-F238E27FC236}">
                <a16:creationId xmlns:a16="http://schemas.microsoft.com/office/drawing/2014/main" id="{74127C7E-6486-4E81-9E30-187CC5A0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88" y="4214717"/>
            <a:ext cx="312061" cy="312061"/>
          </a:xfrm>
          <a:prstGeom prst="rect">
            <a:avLst/>
          </a:prstGeom>
        </p:spPr>
      </p:pic>
      <p:pic>
        <p:nvPicPr>
          <p:cNvPr id="124" name="图片 123" descr="图片包含 徽标&#10;&#10;描述已自动生成">
            <a:extLst>
              <a:ext uri="{FF2B5EF4-FFF2-40B4-BE49-F238E27FC236}">
                <a16:creationId xmlns:a16="http://schemas.microsoft.com/office/drawing/2014/main" id="{CFFB3E04-4721-4452-A45B-FC1D83F71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81" y="4904352"/>
            <a:ext cx="312061" cy="312061"/>
          </a:xfrm>
          <a:prstGeom prst="rect">
            <a:avLst/>
          </a:prstGeom>
        </p:spPr>
      </p:pic>
      <p:pic>
        <p:nvPicPr>
          <p:cNvPr id="126" name="图片 125" descr="图片包含 徽标&#10;&#10;描述已自动生成">
            <a:extLst>
              <a:ext uri="{FF2B5EF4-FFF2-40B4-BE49-F238E27FC236}">
                <a16:creationId xmlns:a16="http://schemas.microsoft.com/office/drawing/2014/main" id="{78DEBB7E-28DE-4BA9-AA61-5158D7ED9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00" y="4904352"/>
            <a:ext cx="312061" cy="312061"/>
          </a:xfrm>
          <a:prstGeom prst="rect">
            <a:avLst/>
          </a:prstGeom>
        </p:spPr>
      </p:pic>
      <p:pic>
        <p:nvPicPr>
          <p:cNvPr id="128" name="图片 127" descr="图片包含 徽标&#10;&#10;描述已自动生成">
            <a:extLst>
              <a:ext uri="{FF2B5EF4-FFF2-40B4-BE49-F238E27FC236}">
                <a16:creationId xmlns:a16="http://schemas.microsoft.com/office/drawing/2014/main" id="{CCBD9669-9123-47FF-846A-39040436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4904352"/>
            <a:ext cx="312061" cy="312061"/>
          </a:xfrm>
          <a:prstGeom prst="rect">
            <a:avLst/>
          </a:prstGeom>
        </p:spPr>
      </p:pic>
      <p:pic>
        <p:nvPicPr>
          <p:cNvPr id="130" name="图片 129" descr="图片包含 徽标&#10;&#10;描述已自动生成">
            <a:extLst>
              <a:ext uri="{FF2B5EF4-FFF2-40B4-BE49-F238E27FC236}">
                <a16:creationId xmlns:a16="http://schemas.microsoft.com/office/drawing/2014/main" id="{479F3F88-00FC-4233-A04D-301EF5C7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22" y="4904352"/>
            <a:ext cx="312061" cy="312061"/>
          </a:xfrm>
          <a:prstGeom prst="rect">
            <a:avLst/>
          </a:prstGeom>
        </p:spPr>
      </p:pic>
      <p:pic>
        <p:nvPicPr>
          <p:cNvPr id="132" name="图片 131" descr="图片包含 徽标&#10;&#10;描述已自动生成">
            <a:extLst>
              <a:ext uri="{FF2B5EF4-FFF2-40B4-BE49-F238E27FC236}">
                <a16:creationId xmlns:a16="http://schemas.microsoft.com/office/drawing/2014/main" id="{FD3EFA42-571C-4352-9C88-FF86598FE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41" y="4904352"/>
            <a:ext cx="312061" cy="312061"/>
          </a:xfrm>
          <a:prstGeom prst="rect">
            <a:avLst/>
          </a:prstGeom>
        </p:spPr>
      </p:pic>
      <p:pic>
        <p:nvPicPr>
          <p:cNvPr id="136" name="图片 135" descr="图片包含 徽标&#10;&#10;描述已自动生成">
            <a:extLst>
              <a:ext uri="{FF2B5EF4-FFF2-40B4-BE49-F238E27FC236}">
                <a16:creationId xmlns:a16="http://schemas.microsoft.com/office/drawing/2014/main" id="{81A11FCD-9ABD-46DD-AC21-A9630AB22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81" y="5438880"/>
            <a:ext cx="312061" cy="312061"/>
          </a:xfrm>
          <a:prstGeom prst="rect">
            <a:avLst/>
          </a:prstGeom>
        </p:spPr>
      </p:pic>
      <p:pic>
        <p:nvPicPr>
          <p:cNvPr id="138" name="图片 137" descr="图片包含 徽标&#10;&#10;描述已自动生成">
            <a:extLst>
              <a:ext uri="{FF2B5EF4-FFF2-40B4-BE49-F238E27FC236}">
                <a16:creationId xmlns:a16="http://schemas.microsoft.com/office/drawing/2014/main" id="{06A8B261-A18C-4C01-82C4-C87A906E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00" y="5438880"/>
            <a:ext cx="312061" cy="312061"/>
          </a:xfrm>
          <a:prstGeom prst="rect">
            <a:avLst/>
          </a:prstGeom>
        </p:spPr>
      </p:pic>
      <p:pic>
        <p:nvPicPr>
          <p:cNvPr id="140" name="图片 139" descr="图片包含 徽标&#10;&#10;描述已自动生成">
            <a:extLst>
              <a:ext uri="{FF2B5EF4-FFF2-40B4-BE49-F238E27FC236}">
                <a16:creationId xmlns:a16="http://schemas.microsoft.com/office/drawing/2014/main" id="{78FDEE14-0B10-46D8-92C6-FFF69978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5438880"/>
            <a:ext cx="312061" cy="312061"/>
          </a:xfrm>
          <a:prstGeom prst="rect">
            <a:avLst/>
          </a:prstGeom>
        </p:spPr>
      </p:pic>
      <p:pic>
        <p:nvPicPr>
          <p:cNvPr id="144" name="图片 143" descr="图片包含 徽标&#10;&#10;描述已自动生成">
            <a:extLst>
              <a:ext uri="{FF2B5EF4-FFF2-40B4-BE49-F238E27FC236}">
                <a16:creationId xmlns:a16="http://schemas.microsoft.com/office/drawing/2014/main" id="{898D665A-8E1B-4BB6-B3CC-294B94D5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41" y="5438880"/>
            <a:ext cx="312061" cy="312061"/>
          </a:xfrm>
          <a:prstGeom prst="rect">
            <a:avLst/>
          </a:prstGeom>
        </p:spPr>
      </p:pic>
      <p:pic>
        <p:nvPicPr>
          <p:cNvPr id="146" name="图片 145" descr="图标&#10;&#10;描述已自动生成">
            <a:extLst>
              <a:ext uri="{FF2B5EF4-FFF2-40B4-BE49-F238E27FC236}">
                <a16:creationId xmlns:a16="http://schemas.microsoft.com/office/drawing/2014/main" id="{58C2D452-493B-46EE-BCB9-CE5766DA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41" y="3145650"/>
            <a:ext cx="312062" cy="312062"/>
          </a:xfrm>
          <a:prstGeom prst="rect">
            <a:avLst/>
          </a:prstGeom>
        </p:spPr>
      </p:pic>
      <p:pic>
        <p:nvPicPr>
          <p:cNvPr id="148" name="图片 147" descr="图标&#10;&#10;描述已自动生成">
            <a:extLst>
              <a:ext uri="{FF2B5EF4-FFF2-40B4-BE49-F238E27FC236}">
                <a16:creationId xmlns:a16="http://schemas.microsoft.com/office/drawing/2014/main" id="{6469B3C7-F867-4270-9A40-44692898C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22" y="3145648"/>
            <a:ext cx="312062" cy="312062"/>
          </a:xfrm>
          <a:prstGeom prst="rect">
            <a:avLst/>
          </a:prstGeom>
        </p:spPr>
      </p:pic>
      <p:pic>
        <p:nvPicPr>
          <p:cNvPr id="150" name="图片 149" descr="图标&#10;&#10;描述已自动生成">
            <a:extLst>
              <a:ext uri="{FF2B5EF4-FFF2-40B4-BE49-F238E27FC236}">
                <a16:creationId xmlns:a16="http://schemas.microsoft.com/office/drawing/2014/main" id="{28152F71-CF3D-4453-B73E-2D1EC79CD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53" y="3143658"/>
            <a:ext cx="312062" cy="312062"/>
          </a:xfrm>
          <a:prstGeom prst="rect">
            <a:avLst/>
          </a:prstGeom>
        </p:spPr>
      </p:pic>
      <p:pic>
        <p:nvPicPr>
          <p:cNvPr id="152" name="图片 151" descr="图标&#10;&#10;描述已自动生成">
            <a:extLst>
              <a:ext uri="{FF2B5EF4-FFF2-40B4-BE49-F238E27FC236}">
                <a16:creationId xmlns:a16="http://schemas.microsoft.com/office/drawing/2014/main" id="{15EB61F2-A0D6-4886-9792-D7959F19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48" y="3139816"/>
            <a:ext cx="312062" cy="312062"/>
          </a:xfrm>
          <a:prstGeom prst="rect">
            <a:avLst/>
          </a:prstGeom>
        </p:spPr>
      </p:pic>
      <p:pic>
        <p:nvPicPr>
          <p:cNvPr id="154" name="图片 153" descr="图标&#10;&#10;描述已自动生成">
            <a:extLst>
              <a:ext uri="{FF2B5EF4-FFF2-40B4-BE49-F238E27FC236}">
                <a16:creationId xmlns:a16="http://schemas.microsoft.com/office/drawing/2014/main" id="{872BB8F8-1BFB-43F4-A822-84E873962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5" y="3680185"/>
            <a:ext cx="312062" cy="312062"/>
          </a:xfrm>
          <a:prstGeom prst="rect">
            <a:avLst/>
          </a:prstGeom>
        </p:spPr>
      </p:pic>
      <p:pic>
        <p:nvPicPr>
          <p:cNvPr id="156" name="图片 155" descr="图标&#10;&#10;描述已自动生成">
            <a:extLst>
              <a:ext uri="{FF2B5EF4-FFF2-40B4-BE49-F238E27FC236}">
                <a16:creationId xmlns:a16="http://schemas.microsoft.com/office/drawing/2014/main" id="{456D4701-A2FE-4ACA-8069-888925E95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56" y="3678195"/>
            <a:ext cx="312062" cy="312062"/>
          </a:xfrm>
          <a:prstGeom prst="rect">
            <a:avLst/>
          </a:prstGeom>
        </p:spPr>
      </p:pic>
      <p:pic>
        <p:nvPicPr>
          <p:cNvPr id="158" name="图片 157" descr="图标&#10;&#10;描述已自动生成">
            <a:extLst>
              <a:ext uri="{FF2B5EF4-FFF2-40B4-BE49-F238E27FC236}">
                <a16:creationId xmlns:a16="http://schemas.microsoft.com/office/drawing/2014/main" id="{352C8C20-FAC6-41F3-A994-5643C8BD9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51" y="3674353"/>
            <a:ext cx="312062" cy="312062"/>
          </a:xfrm>
          <a:prstGeom prst="rect">
            <a:avLst/>
          </a:prstGeom>
        </p:spPr>
      </p:pic>
      <p:pic>
        <p:nvPicPr>
          <p:cNvPr id="160" name="图片 159" descr="图标&#10;&#10;描述已自动生成">
            <a:extLst>
              <a:ext uri="{FF2B5EF4-FFF2-40B4-BE49-F238E27FC236}">
                <a16:creationId xmlns:a16="http://schemas.microsoft.com/office/drawing/2014/main" id="{2084266D-F023-4C5A-91CD-D7605225E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00" y="4191396"/>
            <a:ext cx="312062" cy="312062"/>
          </a:xfrm>
          <a:prstGeom prst="rect">
            <a:avLst/>
          </a:prstGeom>
        </p:spPr>
      </p:pic>
      <p:pic>
        <p:nvPicPr>
          <p:cNvPr id="162" name="图片 161" descr="图标&#10;&#10;描述已自动生成">
            <a:extLst>
              <a:ext uri="{FF2B5EF4-FFF2-40B4-BE49-F238E27FC236}">
                <a16:creationId xmlns:a16="http://schemas.microsoft.com/office/drawing/2014/main" id="{FF40E1D0-74F9-4C9F-A858-0C85E865D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95" y="4187554"/>
            <a:ext cx="312062" cy="312062"/>
          </a:xfrm>
          <a:prstGeom prst="rect">
            <a:avLst/>
          </a:prstGeom>
        </p:spPr>
      </p:pic>
      <p:pic>
        <p:nvPicPr>
          <p:cNvPr id="169" name="图片 168" descr="图标&#10;&#10;描述已自动生成">
            <a:extLst>
              <a:ext uri="{FF2B5EF4-FFF2-40B4-BE49-F238E27FC236}">
                <a16:creationId xmlns:a16="http://schemas.microsoft.com/office/drawing/2014/main" id="{5D7D9A8B-964A-4D1F-87BF-FE3DAF2FB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32" y="5438880"/>
            <a:ext cx="312062" cy="312062"/>
          </a:xfrm>
          <a:prstGeom prst="rect">
            <a:avLst/>
          </a:prstGeom>
        </p:spPr>
      </p:pic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A3033D5-FA5A-45E2-9327-DE2A6185C275}"/>
              </a:ext>
            </a:extLst>
          </p:cNvPr>
          <p:cNvSpPr/>
          <p:nvPr/>
        </p:nvSpPr>
        <p:spPr>
          <a:xfrm>
            <a:off x="1710682" y="2985781"/>
            <a:ext cx="2771153" cy="17175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6712CD4-6098-4E6D-A7A2-8A0E24CB123A}"/>
              </a:ext>
            </a:extLst>
          </p:cNvPr>
          <p:cNvCxnSpPr>
            <a:cxnSpLocks/>
          </p:cNvCxnSpPr>
          <p:nvPr/>
        </p:nvCxnSpPr>
        <p:spPr>
          <a:xfrm>
            <a:off x="6456715" y="2508805"/>
            <a:ext cx="5107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6E486485-6602-41AB-B11C-860F9F8BF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25" y="2719060"/>
            <a:ext cx="6023262" cy="34175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EAD42C-0A2B-4B6F-B2E7-08E81BEA514B}"/>
              </a:ext>
            </a:extLst>
          </p:cNvPr>
          <p:cNvSpPr/>
          <p:nvPr/>
        </p:nvSpPr>
        <p:spPr>
          <a:xfrm>
            <a:off x="1950062" y="1930216"/>
            <a:ext cx="262663" cy="8626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624068-A289-4B8D-8E77-823AFFAB099C}"/>
              </a:ext>
            </a:extLst>
          </p:cNvPr>
          <p:cNvSpPr/>
          <p:nvPr/>
        </p:nvSpPr>
        <p:spPr>
          <a:xfrm>
            <a:off x="2319863" y="2647376"/>
            <a:ext cx="262663" cy="145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3691B56-C367-4860-9E1F-9DFD0E425159}"/>
              </a:ext>
            </a:extLst>
          </p:cNvPr>
          <p:cNvCxnSpPr/>
          <p:nvPr/>
        </p:nvCxnSpPr>
        <p:spPr>
          <a:xfrm>
            <a:off x="2341409" y="1936878"/>
            <a:ext cx="217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12B62D3-5659-4D52-8745-D4AB11801DD8}"/>
              </a:ext>
            </a:extLst>
          </p:cNvPr>
          <p:cNvCxnSpPr/>
          <p:nvPr/>
        </p:nvCxnSpPr>
        <p:spPr>
          <a:xfrm>
            <a:off x="2443840" y="1930216"/>
            <a:ext cx="0" cy="6919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3631954-57A4-4EA6-AAA5-4451E0D1E81A}"/>
              </a:ext>
            </a:extLst>
          </p:cNvPr>
          <p:cNvSpPr txBox="1"/>
          <p:nvPr/>
        </p:nvSpPr>
        <p:spPr>
          <a:xfrm>
            <a:off x="2795697" y="1899859"/>
            <a:ext cx="17398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Reduce Malware rate by </a:t>
            </a:r>
            <a:r>
              <a:rPr lang="en-US" altLang="zh-CN" b="1" dirty="0">
                <a:solidFill>
                  <a:srgbClr val="FA7A06"/>
                </a:solidFill>
              </a:rPr>
              <a:t>90%</a:t>
            </a:r>
            <a:r>
              <a:rPr lang="en-US" altLang="zh-CN" b="1" dirty="0"/>
              <a:t> percent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00E0B18-423C-425D-8F59-5B4F791FEADB}"/>
              </a:ext>
            </a:extLst>
          </p:cNvPr>
          <p:cNvSpPr/>
          <p:nvPr/>
        </p:nvSpPr>
        <p:spPr>
          <a:xfrm>
            <a:off x="5582977" y="2731639"/>
            <a:ext cx="6098950" cy="1394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3CE4F3C-A280-40A4-9B0E-513C9C095FD7}"/>
              </a:ext>
            </a:extLst>
          </p:cNvPr>
          <p:cNvSpPr txBox="1"/>
          <p:nvPr/>
        </p:nvSpPr>
        <p:spPr>
          <a:xfrm>
            <a:off x="1357640" y="288958"/>
            <a:ext cx="4602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Building Prediction Models</a:t>
            </a:r>
          </a:p>
          <a:p>
            <a:r>
              <a:rPr lang="en-US" altLang="zh-CN" sz="2800" dirty="0"/>
              <a:t>-Modeling Result </a:t>
            </a:r>
            <a:endParaRPr lang="zh-CN" altLang="en-US" sz="2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FE7D11F-F304-479D-B4A5-64DBB41840B7}"/>
              </a:ext>
            </a:extLst>
          </p:cNvPr>
          <p:cNvSpPr/>
          <p:nvPr/>
        </p:nvSpPr>
        <p:spPr>
          <a:xfrm rot="3380813">
            <a:off x="533753" y="364892"/>
            <a:ext cx="661182" cy="6471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A3F7499F-7194-41B5-B894-1B026949C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/>
          <a:stretch/>
        </p:blipFill>
        <p:spPr>
          <a:xfrm>
            <a:off x="244725" y="220409"/>
            <a:ext cx="922526" cy="922526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effectLst>
            <a:glow>
              <a:schemeClr val="accent1"/>
            </a:glow>
            <a:outerShdw blurRad="127000" dir="4080000" sy="-23000" kx="800400" algn="br" rotWithShape="0">
              <a:prstClr val="black">
                <a:alpha val="44000"/>
              </a:prstClr>
            </a:outerShdw>
            <a:reflection stA="84000" endPos="65000" dist="508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207CD0-9AB1-422C-9AD1-3C806D3BD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843" y="220409"/>
            <a:ext cx="4414157" cy="68101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3911871-DC38-412B-9807-A6226F6A228A}"/>
              </a:ext>
            </a:extLst>
          </p:cNvPr>
          <p:cNvCxnSpPr>
            <a:cxnSpLocks/>
          </p:cNvCxnSpPr>
          <p:nvPr/>
        </p:nvCxnSpPr>
        <p:spPr>
          <a:xfrm>
            <a:off x="8093583" y="214249"/>
            <a:ext cx="756557" cy="6933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74273FE-32AB-4049-894F-F86EA5B073A4}"/>
              </a:ext>
            </a:extLst>
          </p:cNvPr>
          <p:cNvCxnSpPr>
            <a:cxnSpLocks/>
          </p:cNvCxnSpPr>
          <p:nvPr/>
        </p:nvCxnSpPr>
        <p:spPr>
          <a:xfrm>
            <a:off x="7975527" y="208090"/>
            <a:ext cx="756557" cy="69333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170" grpId="0" animBg="1"/>
      <p:bldP spid="6" grpId="0" animBg="1"/>
      <p:bldP spid="7" grpId="0" animBg="1"/>
      <p:bldP spid="5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76113A48-BF4D-44C3-A5A5-56348924F9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6549"/>
              </p:ext>
            </p:extLst>
          </p:nvPr>
        </p:nvGraphicFramePr>
        <p:xfrm>
          <a:off x="6283672" y="34670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D4CAF9-6C1C-47B0-8F33-EAF1CD255990}"/>
              </a:ext>
            </a:extLst>
          </p:cNvPr>
          <p:cNvGrpSpPr/>
          <p:nvPr/>
        </p:nvGrpSpPr>
        <p:grpSpPr>
          <a:xfrm>
            <a:off x="6347557" y="2520228"/>
            <a:ext cx="2124086" cy="599349"/>
            <a:chOff x="1188551" y="5745478"/>
            <a:chExt cx="2124086" cy="5993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024F0B-111D-4658-8368-245AC0A38E7D}"/>
                </a:ext>
              </a:extLst>
            </p:cNvPr>
            <p:cNvGrpSpPr/>
            <p:nvPr/>
          </p:nvGrpSpPr>
          <p:grpSpPr>
            <a:xfrm>
              <a:off x="1188551" y="5817319"/>
              <a:ext cx="2124086" cy="292342"/>
              <a:chOff x="4107850" y="4261382"/>
              <a:chExt cx="2484000" cy="341878"/>
            </a:xfrm>
            <a:solidFill>
              <a:schemeClr val="bg2"/>
            </a:solidFill>
          </p:grpSpPr>
          <p:sp>
            <p:nvSpPr>
              <p:cNvPr id="7" name="Rounded Rectangle 143">
                <a:extLst>
                  <a:ext uri="{FF2B5EF4-FFF2-40B4-BE49-F238E27FC236}">
                    <a16:creationId xmlns:a16="http://schemas.microsoft.com/office/drawing/2014/main" id="{0BAA16F8-4B04-4981-8F5B-20818526B883}"/>
                  </a:ext>
                </a:extLst>
              </p:cNvPr>
              <p:cNvSpPr/>
              <p:nvPr/>
            </p:nvSpPr>
            <p:spPr bwMode="ltGray">
              <a:xfrm>
                <a:off x="4107850" y="4261382"/>
                <a:ext cx="2484000" cy="216024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solidFill>
                  <a:schemeClr val="bg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91839">
                  <a:defRPr/>
                </a:pPr>
                <a:endParaRPr lang="en-GB" sz="1000" kern="0" dirty="0" err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7BE374-0E79-48AA-8A68-9775704828A7}"/>
                  </a:ext>
                </a:extLst>
              </p:cNvPr>
              <p:cNvGrpSpPr/>
              <p:nvPr/>
            </p:nvGrpSpPr>
            <p:grpSpPr>
              <a:xfrm>
                <a:off x="4930418" y="4480199"/>
                <a:ext cx="828918" cy="123061"/>
                <a:chOff x="1493828" y="2467991"/>
                <a:chExt cx="828918" cy="144016"/>
              </a:xfrm>
              <a:grpFill/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30EDB8AD-91A6-4437-9A6B-BD8DFCF5DFA5}"/>
                    </a:ext>
                  </a:extLst>
                </p:cNvPr>
                <p:cNvCxnSpPr/>
                <p:nvPr/>
              </p:nvCxnSpPr>
              <p:spPr>
                <a:xfrm>
                  <a:off x="1493828" y="2467991"/>
                  <a:ext cx="0" cy="14401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bg2"/>
                  </a:solidFill>
                  <a:prstDash val="solid"/>
                </a:ln>
                <a:effectLst/>
              </p:spPr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747C84F-71A0-4D9A-8734-DEEDAC2EBF41}"/>
                    </a:ext>
                  </a:extLst>
                </p:cNvPr>
                <p:cNvCxnSpPr/>
                <p:nvPr/>
              </p:nvCxnSpPr>
              <p:spPr>
                <a:xfrm>
                  <a:off x="2322746" y="2467991"/>
                  <a:ext cx="0" cy="14401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bg2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3ABF29D-AB0F-4AF4-8155-334B1611B209}"/>
                </a:ext>
              </a:extLst>
            </p:cNvPr>
            <p:cNvGrpSpPr/>
            <p:nvPr/>
          </p:nvGrpSpPr>
          <p:grpSpPr>
            <a:xfrm>
              <a:off x="2589889" y="5745478"/>
              <a:ext cx="708028" cy="307873"/>
              <a:chOff x="5746636" y="4177369"/>
              <a:chExt cx="828000" cy="360040"/>
            </a:xfrm>
          </p:grpSpPr>
          <p:sp>
            <p:nvSpPr>
              <p:cNvPr id="12" name="Rounded Rectangle 158">
                <a:extLst>
                  <a:ext uri="{FF2B5EF4-FFF2-40B4-BE49-F238E27FC236}">
                    <a16:creationId xmlns:a16="http://schemas.microsoft.com/office/drawing/2014/main" id="{B2CF8849-5755-4233-B08F-BF9E8E403875}"/>
                  </a:ext>
                </a:extLst>
              </p:cNvPr>
              <p:cNvSpPr/>
              <p:nvPr/>
            </p:nvSpPr>
            <p:spPr bwMode="ltGray">
              <a:xfrm>
                <a:off x="5746636" y="4281702"/>
                <a:ext cx="828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91839">
                  <a:defRPr/>
                </a:pPr>
                <a:endParaRPr lang="en-GB" sz="1000" kern="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Teardrop 12">
                <a:extLst>
                  <a:ext uri="{FF2B5EF4-FFF2-40B4-BE49-F238E27FC236}">
                    <a16:creationId xmlns:a16="http://schemas.microsoft.com/office/drawing/2014/main" id="{8BEEA36A-1939-4D16-B134-121EA5DB18A2}"/>
                  </a:ext>
                </a:extLst>
              </p:cNvPr>
              <p:cNvSpPr/>
              <p:nvPr/>
            </p:nvSpPr>
            <p:spPr bwMode="ltGray">
              <a:xfrm rot="8100000">
                <a:off x="5980616" y="4177369"/>
                <a:ext cx="360040" cy="360040"/>
              </a:xfrm>
              <a:prstGeom prst="teardrop">
                <a:avLst>
                  <a:gd name="adj" fmla="val 111841"/>
                </a:avLst>
              </a:prstGeom>
              <a:solidFill>
                <a:srgbClr val="FFFFFF"/>
              </a:solidFill>
              <a:ln w="317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91839">
                  <a:defRPr/>
                </a:pPr>
                <a:endParaRPr lang="en-GB" sz="1000" kern="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C60623D-ED57-475C-BEF9-93EA0BFB8839}"/>
                  </a:ext>
                </a:extLst>
              </p:cNvPr>
              <p:cNvSpPr/>
              <p:nvPr/>
            </p:nvSpPr>
            <p:spPr bwMode="ltGray">
              <a:xfrm>
                <a:off x="6075786" y="4272539"/>
                <a:ext cx="169700" cy="169700"/>
              </a:xfrm>
              <a:prstGeom prst="ellipse">
                <a:avLst/>
              </a:prstGeom>
              <a:solidFill>
                <a:schemeClr val="bg2"/>
              </a:solidFill>
              <a:ln w="3175" cap="flat" cmpd="sng" algn="ctr">
                <a:solidFill>
                  <a:srgbClr val="FFFFFF">
                    <a:lumMod val="8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91839">
                  <a:defRPr/>
                </a:pPr>
                <a:endParaRPr lang="en-GB" sz="1000" kern="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0B0554-D809-4A23-8407-6BD236F8C17E}"/>
                </a:ext>
              </a:extLst>
            </p:cNvPr>
            <p:cNvSpPr txBox="1"/>
            <p:nvPr/>
          </p:nvSpPr>
          <p:spPr>
            <a:xfrm>
              <a:off x="1306387" y="6135715"/>
              <a:ext cx="506352" cy="2091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34551" algn="ctr" defTabSz="891839">
                <a:spcAft>
                  <a:spcPts val="770"/>
                </a:spcAft>
                <a:tabLst>
                  <a:tab pos="918928" algn="ctr"/>
                  <a:tab pos="1765917" algn="ctr"/>
                </a:tabLst>
                <a:defRPr/>
              </a:pPr>
              <a:r>
                <a:rPr lang="en-GB" sz="1000" kern="0" dirty="0">
                  <a:solidFill>
                    <a:schemeClr val="tx2"/>
                  </a:solidFill>
                </a:rPr>
                <a:t>Low</a:t>
              </a:r>
              <a:endParaRPr lang="en-GB" sz="1000" b="1" kern="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7A5457-5E0B-44E4-A8DC-67873F205DD6}"/>
                </a:ext>
              </a:extLst>
            </p:cNvPr>
            <p:cNvSpPr txBox="1"/>
            <p:nvPr/>
          </p:nvSpPr>
          <p:spPr>
            <a:xfrm>
              <a:off x="2037913" y="6135715"/>
              <a:ext cx="506352" cy="2091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34551" algn="ctr" defTabSz="891839">
                <a:spcAft>
                  <a:spcPts val="770"/>
                </a:spcAft>
                <a:tabLst>
                  <a:tab pos="918928" algn="ctr"/>
                  <a:tab pos="1765917" algn="ctr"/>
                </a:tabLst>
                <a:defRPr/>
              </a:pPr>
              <a:r>
                <a:rPr lang="en-GB" sz="1000" kern="0" dirty="0">
                  <a:solidFill>
                    <a:schemeClr val="tx2"/>
                  </a:solidFill>
                </a:rPr>
                <a:t>Medium</a:t>
              </a:r>
              <a:endParaRPr lang="en-GB" sz="1000" b="1" kern="0" dirty="0">
                <a:solidFill>
                  <a:schemeClr val="tx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929570-30F5-495A-B3CF-22593046BC90}"/>
                </a:ext>
              </a:extLst>
            </p:cNvPr>
            <p:cNvSpPr txBox="1"/>
            <p:nvPr/>
          </p:nvSpPr>
          <p:spPr>
            <a:xfrm>
              <a:off x="2705773" y="6135715"/>
              <a:ext cx="506352" cy="2091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34551" algn="ctr" defTabSz="891839">
                <a:spcAft>
                  <a:spcPts val="770"/>
                </a:spcAft>
                <a:tabLst>
                  <a:tab pos="918928" algn="ctr"/>
                  <a:tab pos="1765917" algn="ctr"/>
                </a:tabLst>
                <a:defRPr/>
              </a:pPr>
              <a:r>
                <a:rPr lang="en-GB" sz="1000" kern="0" dirty="0">
                  <a:solidFill>
                    <a:schemeClr val="tx2"/>
                  </a:solidFill>
                </a:rPr>
                <a:t>High</a:t>
              </a:r>
              <a:endParaRPr lang="en-GB" sz="1000" b="1" kern="0" dirty="0">
                <a:solidFill>
                  <a:schemeClr val="tx2"/>
                </a:solidFill>
              </a:endParaRP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080174B-2BFD-4D86-B9A1-EDADC1024FC1}"/>
              </a:ext>
            </a:extLst>
          </p:cNvPr>
          <p:cNvSpPr/>
          <p:nvPr/>
        </p:nvSpPr>
        <p:spPr>
          <a:xfrm>
            <a:off x="1124422" y="1789603"/>
            <a:ext cx="3653813" cy="892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Cyber Security Issue will cost around </a:t>
            </a:r>
            <a:r>
              <a:rPr lang="en-US" sz="2000" b="1" dirty="0">
                <a:solidFill>
                  <a:srgbClr val="FF0000"/>
                </a:solidFill>
              </a:rPr>
              <a:t>$200,000 </a:t>
            </a:r>
            <a:r>
              <a:rPr lang="en-US" sz="1600" dirty="0">
                <a:solidFill>
                  <a:schemeClr val="tx1"/>
                </a:solidFill>
              </a:rPr>
              <a:t>on average for companies of all size every year</a:t>
            </a:r>
          </a:p>
        </p:txBody>
      </p:sp>
      <p:sp>
        <p:nvSpPr>
          <p:cNvPr id="63" name="Freeform 17">
            <a:extLst>
              <a:ext uri="{FF2B5EF4-FFF2-40B4-BE49-F238E27FC236}">
                <a16:creationId xmlns:a16="http://schemas.microsoft.com/office/drawing/2014/main" id="{C058A6E8-6C45-4475-BB6B-CE23DD01DD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524" y="1638968"/>
            <a:ext cx="438863" cy="427277"/>
          </a:xfrm>
          <a:custGeom>
            <a:avLst/>
            <a:gdLst>
              <a:gd name="T0" fmla="*/ 6 w 200"/>
              <a:gd name="T1" fmla="*/ 124 h 195"/>
              <a:gd name="T2" fmla="*/ 14 w 200"/>
              <a:gd name="T3" fmla="*/ 126 h 195"/>
              <a:gd name="T4" fmla="*/ 29 w 200"/>
              <a:gd name="T5" fmla="*/ 138 h 195"/>
              <a:gd name="T6" fmla="*/ 29 w 200"/>
              <a:gd name="T7" fmla="*/ 139 h 195"/>
              <a:gd name="T8" fmla="*/ 32 w 200"/>
              <a:gd name="T9" fmla="*/ 158 h 195"/>
              <a:gd name="T10" fmla="*/ 30 w 200"/>
              <a:gd name="T11" fmla="*/ 165 h 195"/>
              <a:gd name="T12" fmla="*/ 34 w 200"/>
              <a:gd name="T13" fmla="*/ 175 h 195"/>
              <a:gd name="T14" fmla="*/ 66 w 200"/>
              <a:gd name="T15" fmla="*/ 193 h 195"/>
              <a:gd name="T16" fmla="*/ 76 w 200"/>
              <a:gd name="T17" fmla="*/ 192 h 195"/>
              <a:gd name="T18" fmla="*/ 82 w 200"/>
              <a:gd name="T19" fmla="*/ 186 h 195"/>
              <a:gd name="T20" fmla="*/ 99 w 200"/>
              <a:gd name="T21" fmla="*/ 178 h 195"/>
              <a:gd name="T22" fmla="*/ 100 w 200"/>
              <a:gd name="T23" fmla="*/ 178 h 195"/>
              <a:gd name="T24" fmla="*/ 117 w 200"/>
              <a:gd name="T25" fmla="*/ 186 h 195"/>
              <a:gd name="T26" fmla="*/ 123 w 200"/>
              <a:gd name="T27" fmla="*/ 192 h 195"/>
              <a:gd name="T28" fmla="*/ 134 w 200"/>
              <a:gd name="T29" fmla="*/ 193 h 195"/>
              <a:gd name="T30" fmla="*/ 166 w 200"/>
              <a:gd name="T31" fmla="*/ 175 h 195"/>
              <a:gd name="T32" fmla="*/ 169 w 200"/>
              <a:gd name="T33" fmla="*/ 165 h 195"/>
              <a:gd name="T34" fmla="*/ 167 w 200"/>
              <a:gd name="T35" fmla="*/ 158 h 195"/>
              <a:gd name="T36" fmla="*/ 170 w 200"/>
              <a:gd name="T37" fmla="*/ 139 h 195"/>
              <a:gd name="T38" fmla="*/ 170 w 200"/>
              <a:gd name="T39" fmla="*/ 138 h 195"/>
              <a:gd name="T40" fmla="*/ 185 w 200"/>
              <a:gd name="T41" fmla="*/ 126 h 195"/>
              <a:gd name="T42" fmla="*/ 193 w 200"/>
              <a:gd name="T43" fmla="*/ 124 h 195"/>
              <a:gd name="T44" fmla="*/ 200 w 200"/>
              <a:gd name="T45" fmla="*/ 116 h 195"/>
              <a:gd name="T46" fmla="*/ 200 w 200"/>
              <a:gd name="T47" fmla="*/ 79 h 195"/>
              <a:gd name="T48" fmla="*/ 193 w 200"/>
              <a:gd name="T49" fmla="*/ 71 h 195"/>
              <a:gd name="T50" fmla="*/ 185 w 200"/>
              <a:gd name="T51" fmla="*/ 69 h 195"/>
              <a:gd name="T52" fmla="*/ 170 w 200"/>
              <a:gd name="T53" fmla="*/ 58 h 195"/>
              <a:gd name="T54" fmla="*/ 170 w 200"/>
              <a:gd name="T55" fmla="*/ 57 h 195"/>
              <a:gd name="T56" fmla="*/ 167 w 200"/>
              <a:gd name="T57" fmla="*/ 38 h 195"/>
              <a:gd name="T58" fmla="*/ 169 w 200"/>
              <a:gd name="T59" fmla="*/ 30 h 195"/>
              <a:gd name="T60" fmla="*/ 166 w 200"/>
              <a:gd name="T61" fmla="*/ 20 h 195"/>
              <a:gd name="T62" fmla="*/ 134 w 200"/>
              <a:gd name="T63" fmla="*/ 2 h 195"/>
              <a:gd name="T64" fmla="*/ 123 w 200"/>
              <a:gd name="T65" fmla="*/ 3 h 195"/>
              <a:gd name="T66" fmla="*/ 117 w 200"/>
              <a:gd name="T67" fmla="*/ 9 h 195"/>
              <a:gd name="T68" fmla="*/ 100 w 200"/>
              <a:gd name="T69" fmla="*/ 17 h 195"/>
              <a:gd name="T70" fmla="*/ 99 w 200"/>
              <a:gd name="T71" fmla="*/ 17 h 195"/>
              <a:gd name="T72" fmla="*/ 82 w 200"/>
              <a:gd name="T73" fmla="*/ 9 h 195"/>
              <a:gd name="T74" fmla="*/ 76 w 200"/>
              <a:gd name="T75" fmla="*/ 3 h 195"/>
              <a:gd name="T76" fmla="*/ 66 w 200"/>
              <a:gd name="T77" fmla="*/ 2 h 195"/>
              <a:gd name="T78" fmla="*/ 34 w 200"/>
              <a:gd name="T79" fmla="*/ 20 h 195"/>
              <a:gd name="T80" fmla="*/ 30 w 200"/>
              <a:gd name="T81" fmla="*/ 30 h 195"/>
              <a:gd name="T82" fmla="*/ 32 w 200"/>
              <a:gd name="T83" fmla="*/ 38 h 195"/>
              <a:gd name="T84" fmla="*/ 29 w 200"/>
              <a:gd name="T85" fmla="*/ 57 h 195"/>
              <a:gd name="T86" fmla="*/ 29 w 200"/>
              <a:gd name="T87" fmla="*/ 58 h 195"/>
              <a:gd name="T88" fmla="*/ 14 w 200"/>
              <a:gd name="T89" fmla="*/ 69 h 195"/>
              <a:gd name="T90" fmla="*/ 6 w 200"/>
              <a:gd name="T91" fmla="*/ 71 h 195"/>
              <a:gd name="T92" fmla="*/ 0 w 200"/>
              <a:gd name="T93" fmla="*/ 79 h 195"/>
              <a:gd name="T94" fmla="*/ 0 w 200"/>
              <a:gd name="T95" fmla="*/ 116 h 195"/>
              <a:gd name="T96" fmla="*/ 6 w 200"/>
              <a:gd name="T97" fmla="*/ 124 h 195"/>
              <a:gd name="T98" fmla="*/ 100 w 200"/>
              <a:gd name="T99" fmla="*/ 73 h 195"/>
              <a:gd name="T100" fmla="*/ 125 w 200"/>
              <a:gd name="T101" fmla="*/ 98 h 195"/>
              <a:gd name="T102" fmla="*/ 100 w 200"/>
              <a:gd name="T103" fmla="*/ 123 h 195"/>
              <a:gd name="T104" fmla="*/ 75 w 200"/>
              <a:gd name="T105" fmla="*/ 98 h 195"/>
              <a:gd name="T106" fmla="*/ 100 w 200"/>
              <a:gd name="T107" fmla="*/ 73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0" h="195">
                <a:moveTo>
                  <a:pt x="6" y="124"/>
                </a:moveTo>
                <a:cubicBezTo>
                  <a:pt x="14" y="126"/>
                  <a:pt x="14" y="126"/>
                  <a:pt x="14" y="126"/>
                </a:cubicBezTo>
                <a:cubicBezTo>
                  <a:pt x="20" y="128"/>
                  <a:pt x="26" y="132"/>
                  <a:pt x="29" y="138"/>
                </a:cubicBezTo>
                <a:cubicBezTo>
                  <a:pt x="29" y="138"/>
                  <a:pt x="29" y="138"/>
                  <a:pt x="29" y="139"/>
                </a:cubicBezTo>
                <a:cubicBezTo>
                  <a:pt x="33" y="144"/>
                  <a:pt x="34" y="151"/>
                  <a:pt x="32" y="158"/>
                </a:cubicBezTo>
                <a:cubicBezTo>
                  <a:pt x="30" y="165"/>
                  <a:pt x="30" y="165"/>
                  <a:pt x="30" y="165"/>
                </a:cubicBezTo>
                <a:cubicBezTo>
                  <a:pt x="29" y="169"/>
                  <a:pt x="30" y="173"/>
                  <a:pt x="34" y="175"/>
                </a:cubicBezTo>
                <a:cubicBezTo>
                  <a:pt x="66" y="193"/>
                  <a:pt x="66" y="193"/>
                  <a:pt x="66" y="193"/>
                </a:cubicBezTo>
                <a:cubicBezTo>
                  <a:pt x="69" y="195"/>
                  <a:pt x="73" y="195"/>
                  <a:pt x="76" y="192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6" y="181"/>
                  <a:pt x="93" y="178"/>
                  <a:pt x="99" y="178"/>
                </a:cubicBezTo>
                <a:cubicBezTo>
                  <a:pt x="100" y="178"/>
                  <a:pt x="100" y="178"/>
                  <a:pt x="100" y="178"/>
                </a:cubicBezTo>
                <a:cubicBezTo>
                  <a:pt x="106" y="178"/>
                  <a:pt x="113" y="181"/>
                  <a:pt x="117" y="186"/>
                </a:cubicBezTo>
                <a:cubicBezTo>
                  <a:pt x="123" y="192"/>
                  <a:pt x="123" y="192"/>
                  <a:pt x="123" y="192"/>
                </a:cubicBezTo>
                <a:cubicBezTo>
                  <a:pt x="126" y="195"/>
                  <a:pt x="130" y="195"/>
                  <a:pt x="134" y="193"/>
                </a:cubicBezTo>
                <a:cubicBezTo>
                  <a:pt x="166" y="175"/>
                  <a:pt x="166" y="175"/>
                  <a:pt x="166" y="175"/>
                </a:cubicBezTo>
                <a:cubicBezTo>
                  <a:pt x="169" y="173"/>
                  <a:pt x="170" y="169"/>
                  <a:pt x="169" y="165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65" y="151"/>
                  <a:pt x="166" y="144"/>
                  <a:pt x="170" y="139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73" y="132"/>
                  <a:pt x="179" y="128"/>
                  <a:pt x="185" y="126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7" y="123"/>
                  <a:pt x="200" y="120"/>
                  <a:pt x="200" y="116"/>
                </a:cubicBezTo>
                <a:cubicBezTo>
                  <a:pt x="200" y="79"/>
                  <a:pt x="200" y="79"/>
                  <a:pt x="200" y="79"/>
                </a:cubicBezTo>
                <a:cubicBezTo>
                  <a:pt x="200" y="75"/>
                  <a:pt x="197" y="72"/>
                  <a:pt x="193" y="71"/>
                </a:cubicBezTo>
                <a:cubicBezTo>
                  <a:pt x="185" y="69"/>
                  <a:pt x="185" y="69"/>
                  <a:pt x="185" y="69"/>
                </a:cubicBezTo>
                <a:cubicBezTo>
                  <a:pt x="179" y="67"/>
                  <a:pt x="173" y="63"/>
                  <a:pt x="170" y="58"/>
                </a:cubicBezTo>
                <a:cubicBezTo>
                  <a:pt x="170" y="57"/>
                  <a:pt x="170" y="57"/>
                  <a:pt x="170" y="57"/>
                </a:cubicBezTo>
                <a:cubicBezTo>
                  <a:pt x="166" y="51"/>
                  <a:pt x="165" y="44"/>
                  <a:pt x="167" y="38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0" y="26"/>
                  <a:pt x="169" y="22"/>
                  <a:pt x="166" y="20"/>
                </a:cubicBezTo>
                <a:cubicBezTo>
                  <a:pt x="134" y="2"/>
                  <a:pt x="134" y="2"/>
                  <a:pt x="134" y="2"/>
                </a:cubicBezTo>
                <a:cubicBezTo>
                  <a:pt x="130" y="0"/>
                  <a:pt x="126" y="0"/>
                  <a:pt x="123" y="3"/>
                </a:cubicBezTo>
                <a:cubicBezTo>
                  <a:pt x="117" y="9"/>
                  <a:pt x="117" y="9"/>
                  <a:pt x="117" y="9"/>
                </a:cubicBezTo>
                <a:cubicBezTo>
                  <a:pt x="113" y="14"/>
                  <a:pt x="106" y="17"/>
                  <a:pt x="100" y="17"/>
                </a:cubicBezTo>
                <a:cubicBezTo>
                  <a:pt x="99" y="17"/>
                  <a:pt x="99" y="17"/>
                  <a:pt x="99" y="17"/>
                </a:cubicBezTo>
                <a:cubicBezTo>
                  <a:pt x="93" y="17"/>
                  <a:pt x="86" y="14"/>
                  <a:pt x="82" y="9"/>
                </a:cubicBezTo>
                <a:cubicBezTo>
                  <a:pt x="76" y="3"/>
                  <a:pt x="76" y="3"/>
                  <a:pt x="76" y="3"/>
                </a:cubicBezTo>
                <a:cubicBezTo>
                  <a:pt x="73" y="0"/>
                  <a:pt x="69" y="0"/>
                  <a:pt x="66" y="2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22"/>
                  <a:pt x="29" y="26"/>
                  <a:pt x="30" y="30"/>
                </a:cubicBezTo>
                <a:cubicBezTo>
                  <a:pt x="32" y="38"/>
                  <a:pt x="32" y="38"/>
                  <a:pt x="32" y="38"/>
                </a:cubicBezTo>
                <a:cubicBezTo>
                  <a:pt x="34" y="44"/>
                  <a:pt x="33" y="51"/>
                  <a:pt x="29" y="57"/>
                </a:cubicBezTo>
                <a:cubicBezTo>
                  <a:pt x="29" y="57"/>
                  <a:pt x="29" y="57"/>
                  <a:pt x="29" y="58"/>
                </a:cubicBezTo>
                <a:cubicBezTo>
                  <a:pt x="26" y="63"/>
                  <a:pt x="20" y="67"/>
                  <a:pt x="14" y="69"/>
                </a:cubicBezTo>
                <a:cubicBezTo>
                  <a:pt x="6" y="71"/>
                  <a:pt x="6" y="71"/>
                  <a:pt x="6" y="71"/>
                </a:cubicBezTo>
                <a:cubicBezTo>
                  <a:pt x="2" y="72"/>
                  <a:pt x="0" y="75"/>
                  <a:pt x="0" y="79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2" y="123"/>
                  <a:pt x="6" y="124"/>
                </a:cubicBezTo>
                <a:close/>
                <a:moveTo>
                  <a:pt x="100" y="73"/>
                </a:moveTo>
                <a:cubicBezTo>
                  <a:pt x="113" y="73"/>
                  <a:pt x="125" y="84"/>
                  <a:pt x="125" y="98"/>
                </a:cubicBezTo>
                <a:cubicBezTo>
                  <a:pt x="125" y="111"/>
                  <a:pt x="113" y="123"/>
                  <a:pt x="100" y="123"/>
                </a:cubicBezTo>
                <a:cubicBezTo>
                  <a:pt x="86" y="123"/>
                  <a:pt x="75" y="111"/>
                  <a:pt x="75" y="98"/>
                </a:cubicBezTo>
                <a:cubicBezTo>
                  <a:pt x="75" y="84"/>
                  <a:pt x="86" y="73"/>
                  <a:pt x="100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78191" tIns="39096" rIns="78191" bIns="39096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B7E261-3032-4126-8D12-2FE4EF1A446E}"/>
              </a:ext>
            </a:extLst>
          </p:cNvPr>
          <p:cNvSpPr txBox="1"/>
          <p:nvPr/>
        </p:nvSpPr>
        <p:spPr>
          <a:xfrm flipH="1">
            <a:off x="1017997" y="2850623"/>
            <a:ext cx="425914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After taking more advanced actions based on our model, we can help achieve up to </a:t>
            </a:r>
            <a:r>
              <a:rPr lang="en-US" sz="2200" b="1" dirty="0">
                <a:solidFill>
                  <a:srgbClr val="00B050"/>
                </a:solidFill>
              </a:rPr>
              <a:t>90%</a:t>
            </a:r>
            <a:r>
              <a:rPr lang="en-US" sz="2200" dirty="0"/>
              <a:t> </a:t>
            </a:r>
            <a:r>
              <a:rPr lang="en-US" dirty="0"/>
              <a:t>malware reduction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model will help you save </a:t>
            </a:r>
            <a:r>
              <a:rPr lang="en-US" sz="2200" b="1" dirty="0">
                <a:solidFill>
                  <a:srgbClr val="00B050"/>
                </a:solidFill>
              </a:rPr>
              <a:t>$180,000 </a:t>
            </a:r>
            <a:r>
              <a:rPr lang="en-US" dirty="0"/>
              <a:t>from data breach or system crash every year, with a mild cost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C8B3B-E658-431D-8BFA-D5BFD737C8F6}"/>
              </a:ext>
            </a:extLst>
          </p:cNvPr>
          <p:cNvSpPr txBox="1"/>
          <p:nvPr/>
        </p:nvSpPr>
        <p:spPr>
          <a:xfrm>
            <a:off x="6510698" y="1667837"/>
            <a:ext cx="1965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Randomly Select machines and software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3D1E5D-3125-4E23-9403-D9C0E4A2C46E}"/>
              </a:ext>
            </a:extLst>
          </p:cNvPr>
          <p:cNvSpPr txBox="1"/>
          <p:nvPr/>
        </p:nvSpPr>
        <p:spPr>
          <a:xfrm>
            <a:off x="8903493" y="1667837"/>
            <a:ext cx="191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Recommended settings and solutions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99750C8-9BF4-4CB9-AB32-C6FB39CF4249}"/>
              </a:ext>
            </a:extLst>
          </p:cNvPr>
          <p:cNvSpPr/>
          <p:nvPr/>
        </p:nvSpPr>
        <p:spPr bwMode="ltGray">
          <a:xfrm>
            <a:off x="708018" y="3463567"/>
            <a:ext cx="277205" cy="277205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781835">
              <a:defRPr/>
            </a:pPr>
            <a:r>
              <a:rPr lang="en-GB" sz="900" b="1" kern="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0EC4EA-0AB3-4B92-A911-D5B8277EA2FD}"/>
              </a:ext>
            </a:extLst>
          </p:cNvPr>
          <p:cNvSpPr/>
          <p:nvPr/>
        </p:nvSpPr>
        <p:spPr bwMode="ltGray">
          <a:xfrm>
            <a:off x="708017" y="4941827"/>
            <a:ext cx="277205" cy="277205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781835">
              <a:defRPr/>
            </a:pPr>
            <a:r>
              <a:rPr lang="en-GB" sz="900" b="1" kern="0" dirty="0">
                <a:solidFill>
                  <a:schemeClr val="tx2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16476-E69B-435B-A57F-F740B390DCFB}"/>
              </a:ext>
            </a:extLst>
          </p:cNvPr>
          <p:cNvGrpSpPr/>
          <p:nvPr/>
        </p:nvGrpSpPr>
        <p:grpSpPr>
          <a:xfrm>
            <a:off x="8731586" y="2523997"/>
            <a:ext cx="2124086" cy="591509"/>
            <a:chOff x="3512651" y="2105986"/>
            <a:chExt cx="2124086" cy="591509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09B3C9E-506D-45FC-BA33-0094777FAEBD}"/>
                </a:ext>
              </a:extLst>
            </p:cNvPr>
            <p:cNvGrpSpPr/>
            <p:nvPr/>
          </p:nvGrpSpPr>
          <p:grpSpPr>
            <a:xfrm>
              <a:off x="3512651" y="2177826"/>
              <a:ext cx="2124086" cy="288867"/>
              <a:chOff x="671260" y="2273543"/>
              <a:chExt cx="2484000" cy="337814"/>
            </a:xfrm>
            <a:solidFill>
              <a:schemeClr val="bg2"/>
            </a:solidFill>
          </p:grpSpPr>
          <p:sp>
            <p:nvSpPr>
              <p:cNvPr id="85" name="Rounded Rectangle 104">
                <a:extLst>
                  <a:ext uri="{FF2B5EF4-FFF2-40B4-BE49-F238E27FC236}">
                    <a16:creationId xmlns:a16="http://schemas.microsoft.com/office/drawing/2014/main" id="{5789437E-865F-45EB-B6FD-3628E928DF23}"/>
                  </a:ext>
                </a:extLst>
              </p:cNvPr>
              <p:cNvSpPr/>
              <p:nvPr/>
            </p:nvSpPr>
            <p:spPr bwMode="ltGray">
              <a:xfrm>
                <a:off x="671260" y="2273543"/>
                <a:ext cx="2484000" cy="216024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solidFill>
                  <a:schemeClr val="bg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91839">
                  <a:defRPr/>
                </a:pPr>
                <a:endParaRPr lang="en-GB" sz="1000" kern="0" dirty="0" err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6C9F803-F1B3-4B8F-8134-8A257AB82C99}"/>
                  </a:ext>
                </a:extLst>
              </p:cNvPr>
              <p:cNvGrpSpPr/>
              <p:nvPr/>
            </p:nvGrpSpPr>
            <p:grpSpPr>
              <a:xfrm>
                <a:off x="1493828" y="2488296"/>
                <a:ext cx="828918" cy="123061"/>
                <a:chOff x="1493828" y="2467991"/>
                <a:chExt cx="828918" cy="144016"/>
              </a:xfrm>
              <a:grpFill/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AA9CE1-9015-4917-B6BC-3E318CA88433}"/>
                    </a:ext>
                  </a:extLst>
                </p:cNvPr>
                <p:cNvCxnSpPr/>
                <p:nvPr/>
              </p:nvCxnSpPr>
              <p:spPr>
                <a:xfrm>
                  <a:off x="1493828" y="2467991"/>
                  <a:ext cx="0" cy="14401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bg2"/>
                  </a:solidFill>
                  <a:prstDash val="solid"/>
                </a:ln>
                <a:effectLst/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E42C687-901E-4A79-ADED-D45642B5F62D}"/>
                    </a:ext>
                  </a:extLst>
                </p:cNvPr>
                <p:cNvCxnSpPr/>
                <p:nvPr/>
              </p:nvCxnSpPr>
              <p:spPr>
                <a:xfrm>
                  <a:off x="2322746" y="2467991"/>
                  <a:ext cx="0" cy="14401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bg2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A3DC026-89E4-4767-B355-9CE66AC0D6C9}"/>
                </a:ext>
              </a:extLst>
            </p:cNvPr>
            <p:cNvGrpSpPr/>
            <p:nvPr/>
          </p:nvGrpSpPr>
          <p:grpSpPr>
            <a:xfrm>
              <a:off x="3521340" y="2105986"/>
              <a:ext cx="708028" cy="307873"/>
              <a:chOff x="4118010" y="2233439"/>
              <a:chExt cx="828000" cy="360040"/>
            </a:xfrm>
          </p:grpSpPr>
          <p:sp>
            <p:nvSpPr>
              <p:cNvPr id="90" name="Rounded Rectangle 122">
                <a:extLst>
                  <a:ext uri="{FF2B5EF4-FFF2-40B4-BE49-F238E27FC236}">
                    <a16:creationId xmlns:a16="http://schemas.microsoft.com/office/drawing/2014/main" id="{E3B1A66F-10CD-4658-8E01-0F04FD969899}"/>
                  </a:ext>
                </a:extLst>
              </p:cNvPr>
              <p:cNvSpPr/>
              <p:nvPr/>
            </p:nvSpPr>
            <p:spPr bwMode="ltGray">
              <a:xfrm>
                <a:off x="4118010" y="2337772"/>
                <a:ext cx="828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91839">
                  <a:defRPr/>
                </a:pPr>
                <a:endParaRPr lang="en-GB" sz="1000" kern="0" dirty="0" err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CCE03F8-360D-4CD2-9DC0-02BD4A58C591}"/>
                  </a:ext>
                </a:extLst>
              </p:cNvPr>
              <p:cNvGrpSpPr/>
              <p:nvPr/>
            </p:nvGrpSpPr>
            <p:grpSpPr>
              <a:xfrm>
                <a:off x="4351990" y="2233439"/>
                <a:ext cx="360040" cy="360040"/>
                <a:chOff x="-629964" y="1476375"/>
                <a:chExt cx="360040" cy="360040"/>
              </a:xfrm>
            </p:grpSpPr>
            <p:sp>
              <p:nvSpPr>
                <p:cNvPr id="92" name="Teardrop 91">
                  <a:extLst>
                    <a:ext uri="{FF2B5EF4-FFF2-40B4-BE49-F238E27FC236}">
                      <a16:creationId xmlns:a16="http://schemas.microsoft.com/office/drawing/2014/main" id="{CAA60E9B-1113-4C00-B9E4-2CF3BB942F43}"/>
                    </a:ext>
                  </a:extLst>
                </p:cNvPr>
                <p:cNvSpPr/>
                <p:nvPr/>
              </p:nvSpPr>
              <p:spPr bwMode="ltGray">
                <a:xfrm rot="8100000">
                  <a:off x="-629964" y="1476375"/>
                  <a:ext cx="360040" cy="360040"/>
                </a:xfrm>
                <a:prstGeom prst="teardrop">
                  <a:avLst>
                    <a:gd name="adj" fmla="val 111841"/>
                  </a:avLst>
                </a:prstGeom>
                <a:solidFill>
                  <a:srgbClr val="FFFFFF"/>
                </a:solidFill>
                <a:ln w="317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891839">
                    <a:defRPr/>
                  </a:pPr>
                  <a:endParaRPr lang="en-GB" sz="1000" kern="0" dirty="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457AACD0-88B9-4FBA-A818-8D6F4C544D88}"/>
                    </a:ext>
                  </a:extLst>
                </p:cNvPr>
                <p:cNvSpPr/>
                <p:nvPr/>
              </p:nvSpPr>
              <p:spPr bwMode="ltGray">
                <a:xfrm>
                  <a:off x="-534793" y="1571545"/>
                  <a:ext cx="169699" cy="169700"/>
                </a:xfrm>
                <a:prstGeom prst="ellipse">
                  <a:avLst/>
                </a:prstGeom>
                <a:solidFill>
                  <a:schemeClr val="bg2"/>
                </a:solidFill>
                <a:ln w="317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891839">
                    <a:defRPr/>
                  </a:pPr>
                  <a:endParaRPr lang="en-GB" sz="1000" kern="0" dirty="0" err="1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D680D98-EDE9-40F1-AF4B-2DEB6031E1DD}"/>
                </a:ext>
              </a:extLst>
            </p:cNvPr>
            <p:cNvSpPr txBox="1"/>
            <p:nvPr/>
          </p:nvSpPr>
          <p:spPr>
            <a:xfrm>
              <a:off x="3630487" y="2488383"/>
              <a:ext cx="506352" cy="2091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34551" algn="ctr" defTabSz="891839">
                <a:spcAft>
                  <a:spcPts val="770"/>
                </a:spcAft>
                <a:tabLst>
                  <a:tab pos="918928" algn="ctr"/>
                  <a:tab pos="1765917" algn="ctr"/>
                </a:tabLst>
                <a:defRPr/>
              </a:pPr>
              <a:r>
                <a:rPr lang="en-GB" sz="1000" kern="0" dirty="0">
                  <a:solidFill>
                    <a:schemeClr val="tx2"/>
                  </a:solidFill>
                </a:rPr>
                <a:t>Low</a:t>
              </a:r>
              <a:endParaRPr lang="en-GB" sz="1000" b="1" kern="0" dirty="0">
                <a:solidFill>
                  <a:schemeClr val="tx2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2B37D0C-3A44-40B4-8466-7FCE687606DD}"/>
                </a:ext>
              </a:extLst>
            </p:cNvPr>
            <p:cNvSpPr txBox="1"/>
            <p:nvPr/>
          </p:nvSpPr>
          <p:spPr>
            <a:xfrm>
              <a:off x="4353325" y="2488383"/>
              <a:ext cx="506352" cy="2091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34551" algn="ctr" defTabSz="891839">
                <a:spcAft>
                  <a:spcPts val="770"/>
                </a:spcAft>
                <a:tabLst>
                  <a:tab pos="918928" algn="ctr"/>
                  <a:tab pos="1765917" algn="ctr"/>
                </a:tabLst>
                <a:defRPr/>
              </a:pPr>
              <a:r>
                <a:rPr lang="en-GB" sz="1000" kern="0" dirty="0">
                  <a:solidFill>
                    <a:schemeClr val="tx2"/>
                  </a:solidFill>
                </a:rPr>
                <a:t>Partial</a:t>
              </a:r>
              <a:endParaRPr lang="en-GB" sz="1000" b="1" kern="0" dirty="0">
                <a:solidFill>
                  <a:schemeClr val="tx2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7DEFB8-8FD2-4E8F-ABCB-82355AF29BC1}"/>
                </a:ext>
              </a:extLst>
            </p:cNvPr>
            <p:cNvSpPr txBox="1"/>
            <p:nvPr/>
          </p:nvSpPr>
          <p:spPr>
            <a:xfrm>
              <a:off x="5029873" y="2488383"/>
              <a:ext cx="506352" cy="2091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34551" algn="ctr" defTabSz="891839">
                <a:spcAft>
                  <a:spcPts val="770"/>
                </a:spcAft>
                <a:tabLst>
                  <a:tab pos="918928" algn="ctr"/>
                  <a:tab pos="1765917" algn="ctr"/>
                </a:tabLst>
                <a:defRPr/>
              </a:pPr>
              <a:r>
                <a:rPr lang="en-GB" sz="1000" kern="0" dirty="0">
                  <a:solidFill>
                    <a:schemeClr val="tx2"/>
                  </a:solidFill>
                </a:rPr>
                <a:t>High</a:t>
              </a:r>
              <a:endParaRPr lang="en-GB" sz="1000" b="1" kern="0" dirty="0">
                <a:solidFill>
                  <a:schemeClr val="tx2"/>
                </a:solidFill>
              </a:endParaRPr>
            </a:p>
          </p:txBody>
        </p:sp>
      </p:grpSp>
      <p:sp>
        <p:nvSpPr>
          <p:cNvPr id="39" name="Right Arrow 181">
            <a:extLst>
              <a:ext uri="{FF2B5EF4-FFF2-40B4-BE49-F238E27FC236}">
                <a16:creationId xmlns:a16="http://schemas.microsoft.com/office/drawing/2014/main" id="{3FD118B6-C988-4FD6-B042-56D401EF2853}"/>
              </a:ext>
            </a:extLst>
          </p:cNvPr>
          <p:cNvSpPr/>
          <p:nvPr/>
        </p:nvSpPr>
        <p:spPr bwMode="ltGray">
          <a:xfrm rot="3149096">
            <a:off x="8309737" y="4761807"/>
            <a:ext cx="1133707" cy="360040"/>
          </a:xfrm>
          <a:prstGeom prst="rightArrow">
            <a:avLst>
              <a:gd name="adj1" fmla="val 42695"/>
              <a:gd name="adj2" fmla="val 106853"/>
            </a:avLst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30E904F-5301-4231-9E15-D480388913AF}"/>
              </a:ext>
            </a:extLst>
          </p:cNvPr>
          <p:cNvSpPr/>
          <p:nvPr/>
        </p:nvSpPr>
        <p:spPr>
          <a:xfrm rot="3380813">
            <a:off x="533753" y="364892"/>
            <a:ext cx="661182" cy="6471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A9DA2D0-BFEF-4950-B341-35CF613CCC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/>
          <a:stretch/>
        </p:blipFill>
        <p:spPr>
          <a:xfrm>
            <a:off x="244725" y="220409"/>
            <a:ext cx="922526" cy="922526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effectLst>
            <a:glow>
              <a:schemeClr val="accent1"/>
            </a:glow>
            <a:outerShdw blurRad="127000" dir="4080000" sy="-23000" kx="800400" algn="br" rotWithShape="0">
              <a:prstClr val="black">
                <a:alpha val="44000"/>
              </a:prstClr>
            </a:outerShdw>
            <a:reflection stA="84000" endPos="65000" dist="50800" dir="5400000" sy="-100000" algn="bl" rotWithShape="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3DEA4D-7479-46AA-A7EF-19C0CC94DF58}"/>
              </a:ext>
            </a:extLst>
          </p:cNvPr>
          <p:cNvSpPr txBox="1"/>
          <p:nvPr/>
        </p:nvSpPr>
        <p:spPr>
          <a:xfrm>
            <a:off x="1357640" y="288958"/>
            <a:ext cx="2164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Our Value</a:t>
            </a:r>
          </a:p>
          <a:p>
            <a:r>
              <a:rPr lang="en-US" altLang="zh-CN" sz="2800" dirty="0"/>
              <a:t>-Cost Saving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C411CC-D578-4598-9786-7E66D132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843" y="220409"/>
            <a:ext cx="4414157" cy="681014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02BD0ED-1F97-4B42-876A-44BA0FF69C93}"/>
              </a:ext>
            </a:extLst>
          </p:cNvPr>
          <p:cNvCxnSpPr>
            <a:cxnSpLocks/>
          </p:cNvCxnSpPr>
          <p:nvPr/>
        </p:nvCxnSpPr>
        <p:spPr>
          <a:xfrm>
            <a:off x="8093583" y="214249"/>
            <a:ext cx="756557" cy="6933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9872056-4FE9-41E2-ABD9-6DD17C70A88B}"/>
              </a:ext>
            </a:extLst>
          </p:cNvPr>
          <p:cNvCxnSpPr>
            <a:cxnSpLocks/>
          </p:cNvCxnSpPr>
          <p:nvPr/>
        </p:nvCxnSpPr>
        <p:spPr>
          <a:xfrm>
            <a:off x="7975527" y="208090"/>
            <a:ext cx="756557" cy="69333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FEBAA5-1F00-4783-85C2-50FC72EA28F9}"/>
              </a:ext>
            </a:extLst>
          </p:cNvPr>
          <p:cNvGraphicFramePr>
            <a:graphicFrameLocks/>
          </p:cNvGraphicFramePr>
          <p:nvPr/>
        </p:nvGraphicFramePr>
        <p:xfrm>
          <a:off x="909257" y="2696791"/>
          <a:ext cx="4699075" cy="294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2937B7-F6EB-4708-8594-BBC3F3B0A3D4}"/>
              </a:ext>
            </a:extLst>
          </p:cNvPr>
          <p:cNvSpPr/>
          <p:nvPr/>
        </p:nvSpPr>
        <p:spPr>
          <a:xfrm>
            <a:off x="1127737" y="1766640"/>
            <a:ext cx="3653813" cy="723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Myth: Do Antivirus Software really Protect Users from Malwares?</a:t>
            </a: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374678B2-CA70-4117-9C60-F1676FC001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6014" y="1549400"/>
            <a:ext cx="479579" cy="479579"/>
          </a:xfrm>
          <a:custGeom>
            <a:avLst/>
            <a:gdLst>
              <a:gd name="T0" fmla="*/ 100 w 200"/>
              <a:gd name="T1" fmla="*/ 0 h 200"/>
              <a:gd name="T2" fmla="*/ 0 w 200"/>
              <a:gd name="T3" fmla="*/ 100 h 200"/>
              <a:gd name="T4" fmla="*/ 100 w 200"/>
              <a:gd name="T5" fmla="*/ 200 h 200"/>
              <a:gd name="T6" fmla="*/ 200 w 200"/>
              <a:gd name="T7" fmla="*/ 100 h 200"/>
              <a:gd name="T8" fmla="*/ 100 w 200"/>
              <a:gd name="T9" fmla="*/ 0 h 200"/>
              <a:gd name="T10" fmla="*/ 110 w 200"/>
              <a:gd name="T11" fmla="*/ 150 h 200"/>
              <a:gd name="T12" fmla="*/ 88 w 200"/>
              <a:gd name="T13" fmla="*/ 150 h 200"/>
              <a:gd name="T14" fmla="*/ 88 w 200"/>
              <a:gd name="T15" fmla="*/ 129 h 200"/>
              <a:gd name="T16" fmla="*/ 110 w 200"/>
              <a:gd name="T17" fmla="*/ 129 h 200"/>
              <a:gd name="T18" fmla="*/ 110 w 200"/>
              <a:gd name="T19" fmla="*/ 150 h 200"/>
              <a:gd name="T20" fmla="*/ 132 w 200"/>
              <a:gd name="T21" fmla="*/ 88 h 200"/>
              <a:gd name="T22" fmla="*/ 127 w 200"/>
              <a:gd name="T23" fmla="*/ 95 h 200"/>
              <a:gd name="T24" fmla="*/ 122 w 200"/>
              <a:gd name="T25" fmla="*/ 100 h 200"/>
              <a:gd name="T26" fmla="*/ 116 w 200"/>
              <a:gd name="T27" fmla="*/ 104 h 200"/>
              <a:gd name="T28" fmla="*/ 111 w 200"/>
              <a:gd name="T29" fmla="*/ 109 h 200"/>
              <a:gd name="T30" fmla="*/ 109 w 200"/>
              <a:gd name="T31" fmla="*/ 116 h 200"/>
              <a:gd name="T32" fmla="*/ 109 w 200"/>
              <a:gd name="T33" fmla="*/ 121 h 200"/>
              <a:gd name="T34" fmla="*/ 90 w 200"/>
              <a:gd name="T35" fmla="*/ 121 h 200"/>
              <a:gd name="T36" fmla="*/ 90 w 200"/>
              <a:gd name="T37" fmla="*/ 115 h 200"/>
              <a:gd name="T38" fmla="*/ 92 w 200"/>
              <a:gd name="T39" fmla="*/ 105 h 200"/>
              <a:gd name="T40" fmla="*/ 97 w 200"/>
              <a:gd name="T41" fmla="*/ 98 h 200"/>
              <a:gd name="T42" fmla="*/ 102 w 200"/>
              <a:gd name="T43" fmla="*/ 94 h 200"/>
              <a:gd name="T44" fmla="*/ 107 w 200"/>
              <a:gd name="T45" fmla="*/ 89 h 200"/>
              <a:gd name="T46" fmla="*/ 111 w 200"/>
              <a:gd name="T47" fmla="*/ 85 h 200"/>
              <a:gd name="T48" fmla="*/ 112 w 200"/>
              <a:gd name="T49" fmla="*/ 79 h 200"/>
              <a:gd name="T50" fmla="*/ 109 w 200"/>
              <a:gd name="T51" fmla="*/ 69 h 200"/>
              <a:gd name="T52" fmla="*/ 100 w 200"/>
              <a:gd name="T53" fmla="*/ 66 h 200"/>
              <a:gd name="T54" fmla="*/ 94 w 200"/>
              <a:gd name="T55" fmla="*/ 68 h 200"/>
              <a:gd name="T56" fmla="*/ 90 w 200"/>
              <a:gd name="T57" fmla="*/ 72 h 200"/>
              <a:gd name="T58" fmla="*/ 87 w 200"/>
              <a:gd name="T59" fmla="*/ 77 h 200"/>
              <a:gd name="T60" fmla="*/ 86 w 200"/>
              <a:gd name="T61" fmla="*/ 84 h 200"/>
              <a:gd name="T62" fmla="*/ 66 w 200"/>
              <a:gd name="T63" fmla="*/ 84 h 200"/>
              <a:gd name="T64" fmla="*/ 69 w 200"/>
              <a:gd name="T65" fmla="*/ 71 h 200"/>
              <a:gd name="T66" fmla="*/ 75 w 200"/>
              <a:gd name="T67" fmla="*/ 60 h 200"/>
              <a:gd name="T68" fmla="*/ 86 w 200"/>
              <a:gd name="T69" fmla="*/ 53 h 200"/>
              <a:gd name="T70" fmla="*/ 99 w 200"/>
              <a:gd name="T71" fmla="*/ 50 h 200"/>
              <a:gd name="T72" fmla="*/ 116 w 200"/>
              <a:gd name="T73" fmla="*/ 53 h 200"/>
              <a:gd name="T74" fmla="*/ 126 w 200"/>
              <a:gd name="T75" fmla="*/ 60 h 200"/>
              <a:gd name="T76" fmla="*/ 132 w 200"/>
              <a:gd name="T77" fmla="*/ 68 h 200"/>
              <a:gd name="T78" fmla="*/ 133 w 200"/>
              <a:gd name="T79" fmla="*/ 77 h 200"/>
              <a:gd name="T80" fmla="*/ 132 w 200"/>
              <a:gd name="T81" fmla="*/ 8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6"/>
                  <a:pt x="45" y="200"/>
                  <a:pt x="100" y="200"/>
                </a:cubicBezTo>
                <a:cubicBezTo>
                  <a:pt x="155" y="200"/>
                  <a:pt x="200" y="156"/>
                  <a:pt x="200" y="100"/>
                </a:cubicBezTo>
                <a:cubicBezTo>
                  <a:pt x="200" y="45"/>
                  <a:pt x="155" y="0"/>
                  <a:pt x="100" y="0"/>
                </a:cubicBezTo>
                <a:close/>
                <a:moveTo>
                  <a:pt x="110" y="150"/>
                </a:moveTo>
                <a:cubicBezTo>
                  <a:pt x="88" y="150"/>
                  <a:pt x="88" y="150"/>
                  <a:pt x="88" y="150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110" y="129"/>
                  <a:pt x="110" y="129"/>
                  <a:pt x="110" y="129"/>
                </a:cubicBezTo>
                <a:lnTo>
                  <a:pt x="110" y="150"/>
                </a:lnTo>
                <a:close/>
                <a:moveTo>
                  <a:pt x="132" y="88"/>
                </a:moveTo>
                <a:cubicBezTo>
                  <a:pt x="131" y="90"/>
                  <a:pt x="129" y="93"/>
                  <a:pt x="127" y="95"/>
                </a:cubicBezTo>
                <a:cubicBezTo>
                  <a:pt x="126" y="97"/>
                  <a:pt x="124" y="99"/>
                  <a:pt x="122" y="100"/>
                </a:cubicBezTo>
                <a:cubicBezTo>
                  <a:pt x="120" y="101"/>
                  <a:pt x="118" y="103"/>
                  <a:pt x="116" y="104"/>
                </a:cubicBezTo>
                <a:cubicBezTo>
                  <a:pt x="114" y="106"/>
                  <a:pt x="113" y="107"/>
                  <a:pt x="111" y="109"/>
                </a:cubicBezTo>
                <a:cubicBezTo>
                  <a:pt x="110" y="111"/>
                  <a:pt x="109" y="113"/>
                  <a:pt x="109" y="116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115"/>
                  <a:pt x="90" y="115"/>
                  <a:pt x="90" y="115"/>
                </a:cubicBezTo>
                <a:cubicBezTo>
                  <a:pt x="90" y="111"/>
                  <a:pt x="91" y="108"/>
                  <a:pt x="92" y="105"/>
                </a:cubicBezTo>
                <a:cubicBezTo>
                  <a:pt x="94" y="103"/>
                  <a:pt x="95" y="100"/>
                  <a:pt x="97" y="98"/>
                </a:cubicBezTo>
                <a:cubicBezTo>
                  <a:pt x="98" y="97"/>
                  <a:pt x="100" y="95"/>
                  <a:pt x="102" y="94"/>
                </a:cubicBezTo>
                <a:cubicBezTo>
                  <a:pt x="104" y="92"/>
                  <a:pt x="105" y="91"/>
                  <a:pt x="107" y="89"/>
                </a:cubicBezTo>
                <a:cubicBezTo>
                  <a:pt x="108" y="88"/>
                  <a:pt x="110" y="87"/>
                  <a:pt x="111" y="85"/>
                </a:cubicBezTo>
                <a:cubicBezTo>
                  <a:pt x="112" y="83"/>
                  <a:pt x="112" y="81"/>
                  <a:pt x="112" y="79"/>
                </a:cubicBezTo>
                <a:cubicBezTo>
                  <a:pt x="112" y="75"/>
                  <a:pt x="111" y="71"/>
                  <a:pt x="109" y="69"/>
                </a:cubicBezTo>
                <a:cubicBezTo>
                  <a:pt x="107" y="67"/>
                  <a:pt x="104" y="66"/>
                  <a:pt x="100" y="66"/>
                </a:cubicBezTo>
                <a:cubicBezTo>
                  <a:pt x="98" y="66"/>
                  <a:pt x="96" y="67"/>
                  <a:pt x="94" y="68"/>
                </a:cubicBezTo>
                <a:cubicBezTo>
                  <a:pt x="92" y="69"/>
                  <a:pt x="91" y="70"/>
                  <a:pt x="90" y="72"/>
                </a:cubicBezTo>
                <a:cubicBezTo>
                  <a:pt x="88" y="73"/>
                  <a:pt x="88" y="75"/>
                  <a:pt x="87" y="77"/>
                </a:cubicBezTo>
                <a:cubicBezTo>
                  <a:pt x="86" y="79"/>
                  <a:pt x="86" y="82"/>
                  <a:pt x="86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66" y="79"/>
                  <a:pt x="67" y="75"/>
                  <a:pt x="69" y="71"/>
                </a:cubicBezTo>
                <a:cubicBezTo>
                  <a:pt x="70" y="67"/>
                  <a:pt x="72" y="63"/>
                  <a:pt x="75" y="60"/>
                </a:cubicBezTo>
                <a:cubicBezTo>
                  <a:pt x="78" y="57"/>
                  <a:pt x="82" y="55"/>
                  <a:pt x="86" y="53"/>
                </a:cubicBezTo>
                <a:cubicBezTo>
                  <a:pt x="90" y="51"/>
                  <a:pt x="94" y="50"/>
                  <a:pt x="99" y="50"/>
                </a:cubicBezTo>
                <a:cubicBezTo>
                  <a:pt x="106" y="50"/>
                  <a:pt x="111" y="51"/>
                  <a:pt x="116" y="53"/>
                </a:cubicBezTo>
                <a:cubicBezTo>
                  <a:pt x="120" y="55"/>
                  <a:pt x="123" y="57"/>
                  <a:pt x="126" y="60"/>
                </a:cubicBezTo>
                <a:cubicBezTo>
                  <a:pt x="129" y="62"/>
                  <a:pt x="131" y="65"/>
                  <a:pt x="132" y="68"/>
                </a:cubicBezTo>
                <a:cubicBezTo>
                  <a:pt x="133" y="71"/>
                  <a:pt x="133" y="74"/>
                  <a:pt x="133" y="77"/>
                </a:cubicBezTo>
                <a:cubicBezTo>
                  <a:pt x="133" y="81"/>
                  <a:pt x="133" y="85"/>
                  <a:pt x="132" y="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78191" tIns="39096" rIns="78191" bIns="39096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A831C6-352A-4DE7-BBAB-DF7E19524D69}"/>
              </a:ext>
            </a:extLst>
          </p:cNvPr>
          <p:cNvGrpSpPr/>
          <p:nvPr/>
        </p:nvGrpSpPr>
        <p:grpSpPr>
          <a:xfrm>
            <a:off x="5706939" y="2625232"/>
            <a:ext cx="5940714" cy="3677954"/>
            <a:chOff x="5357081" y="1835151"/>
            <a:chExt cx="5940714" cy="36779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D8D831-5A7A-4223-9C74-7E9A11A9AA4F}"/>
                </a:ext>
              </a:extLst>
            </p:cNvPr>
            <p:cNvGrpSpPr/>
            <p:nvPr/>
          </p:nvGrpSpPr>
          <p:grpSpPr>
            <a:xfrm>
              <a:off x="5357081" y="1835151"/>
              <a:ext cx="5937249" cy="1257802"/>
              <a:chOff x="554038" y="2016951"/>
              <a:chExt cx="6080125" cy="12048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784A818-6C9C-4A99-93EB-B24A3CADED87}"/>
                  </a:ext>
                </a:extLst>
              </p:cNvPr>
              <p:cNvGrpSpPr/>
              <p:nvPr/>
            </p:nvGrpSpPr>
            <p:grpSpPr>
              <a:xfrm>
                <a:off x="554038" y="2023640"/>
                <a:ext cx="6080125" cy="1198163"/>
                <a:chOff x="554038" y="1908175"/>
                <a:chExt cx="6080125" cy="1308100"/>
              </a:xfrm>
            </p:grpSpPr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F5AD0442-8A04-4732-985A-61E1AD213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038" y="2003425"/>
                  <a:ext cx="2022475" cy="1212850"/>
                </a:xfrm>
                <a:custGeom>
                  <a:avLst/>
                  <a:gdLst>
                    <a:gd name="T0" fmla="*/ 632 w 1274"/>
                    <a:gd name="T1" fmla="*/ 0 h 764"/>
                    <a:gd name="T2" fmla="*/ 632 w 1274"/>
                    <a:gd name="T3" fmla="*/ 0 h 764"/>
                    <a:gd name="T4" fmla="*/ 664 w 1274"/>
                    <a:gd name="T5" fmla="*/ 2 h 764"/>
                    <a:gd name="T6" fmla="*/ 696 w 1274"/>
                    <a:gd name="T7" fmla="*/ 6 h 764"/>
                    <a:gd name="T8" fmla="*/ 726 w 1274"/>
                    <a:gd name="T9" fmla="*/ 14 h 764"/>
                    <a:gd name="T10" fmla="*/ 756 w 1274"/>
                    <a:gd name="T11" fmla="*/ 24 h 764"/>
                    <a:gd name="T12" fmla="*/ 784 w 1274"/>
                    <a:gd name="T13" fmla="*/ 36 h 764"/>
                    <a:gd name="T14" fmla="*/ 810 w 1274"/>
                    <a:gd name="T15" fmla="*/ 52 h 764"/>
                    <a:gd name="T16" fmla="*/ 838 w 1274"/>
                    <a:gd name="T17" fmla="*/ 70 h 764"/>
                    <a:gd name="T18" fmla="*/ 864 w 1274"/>
                    <a:gd name="T19" fmla="*/ 90 h 764"/>
                    <a:gd name="T20" fmla="*/ 890 w 1274"/>
                    <a:gd name="T21" fmla="*/ 114 h 764"/>
                    <a:gd name="T22" fmla="*/ 916 w 1274"/>
                    <a:gd name="T23" fmla="*/ 138 h 764"/>
                    <a:gd name="T24" fmla="*/ 970 w 1274"/>
                    <a:gd name="T25" fmla="*/ 194 h 764"/>
                    <a:gd name="T26" fmla="*/ 1026 w 1274"/>
                    <a:gd name="T27" fmla="*/ 256 h 764"/>
                    <a:gd name="T28" fmla="*/ 1088 w 1274"/>
                    <a:gd name="T29" fmla="*/ 326 h 764"/>
                    <a:gd name="T30" fmla="*/ 1088 w 1274"/>
                    <a:gd name="T31" fmla="*/ 326 h 764"/>
                    <a:gd name="T32" fmla="*/ 1106 w 1274"/>
                    <a:gd name="T33" fmla="*/ 342 h 764"/>
                    <a:gd name="T34" fmla="*/ 1122 w 1274"/>
                    <a:gd name="T35" fmla="*/ 352 h 764"/>
                    <a:gd name="T36" fmla="*/ 1138 w 1274"/>
                    <a:gd name="T37" fmla="*/ 358 h 764"/>
                    <a:gd name="T38" fmla="*/ 1156 w 1274"/>
                    <a:gd name="T39" fmla="*/ 360 h 764"/>
                    <a:gd name="T40" fmla="*/ 1172 w 1274"/>
                    <a:gd name="T41" fmla="*/ 358 h 764"/>
                    <a:gd name="T42" fmla="*/ 1186 w 1274"/>
                    <a:gd name="T43" fmla="*/ 354 h 764"/>
                    <a:gd name="T44" fmla="*/ 1202 w 1274"/>
                    <a:gd name="T45" fmla="*/ 346 h 764"/>
                    <a:gd name="T46" fmla="*/ 1216 w 1274"/>
                    <a:gd name="T47" fmla="*/ 338 h 764"/>
                    <a:gd name="T48" fmla="*/ 1228 w 1274"/>
                    <a:gd name="T49" fmla="*/ 328 h 764"/>
                    <a:gd name="T50" fmla="*/ 1240 w 1274"/>
                    <a:gd name="T51" fmla="*/ 316 h 764"/>
                    <a:gd name="T52" fmla="*/ 1258 w 1274"/>
                    <a:gd name="T53" fmla="*/ 296 h 764"/>
                    <a:gd name="T54" fmla="*/ 1270 w 1274"/>
                    <a:gd name="T55" fmla="*/ 280 h 764"/>
                    <a:gd name="T56" fmla="*/ 1274 w 1274"/>
                    <a:gd name="T57" fmla="*/ 274 h 764"/>
                    <a:gd name="T58" fmla="*/ 1274 w 1274"/>
                    <a:gd name="T59" fmla="*/ 274 h 764"/>
                    <a:gd name="T60" fmla="*/ 1074 w 1274"/>
                    <a:gd name="T61" fmla="*/ 476 h 764"/>
                    <a:gd name="T62" fmla="*/ 1074 w 1274"/>
                    <a:gd name="T63" fmla="*/ 476 h 764"/>
                    <a:gd name="T64" fmla="*/ 984 w 1274"/>
                    <a:gd name="T65" fmla="*/ 566 h 764"/>
                    <a:gd name="T66" fmla="*/ 934 w 1274"/>
                    <a:gd name="T67" fmla="*/ 614 h 764"/>
                    <a:gd name="T68" fmla="*/ 908 w 1274"/>
                    <a:gd name="T69" fmla="*/ 638 h 764"/>
                    <a:gd name="T70" fmla="*/ 882 w 1274"/>
                    <a:gd name="T71" fmla="*/ 660 h 764"/>
                    <a:gd name="T72" fmla="*/ 854 w 1274"/>
                    <a:gd name="T73" fmla="*/ 680 h 764"/>
                    <a:gd name="T74" fmla="*/ 826 w 1274"/>
                    <a:gd name="T75" fmla="*/ 700 h 764"/>
                    <a:gd name="T76" fmla="*/ 796 w 1274"/>
                    <a:gd name="T77" fmla="*/ 716 h 764"/>
                    <a:gd name="T78" fmla="*/ 766 w 1274"/>
                    <a:gd name="T79" fmla="*/ 732 h 764"/>
                    <a:gd name="T80" fmla="*/ 734 w 1274"/>
                    <a:gd name="T81" fmla="*/ 744 h 764"/>
                    <a:gd name="T82" fmla="*/ 700 w 1274"/>
                    <a:gd name="T83" fmla="*/ 754 h 764"/>
                    <a:gd name="T84" fmla="*/ 666 w 1274"/>
                    <a:gd name="T85" fmla="*/ 762 h 764"/>
                    <a:gd name="T86" fmla="*/ 632 w 1274"/>
                    <a:gd name="T87" fmla="*/ 764 h 764"/>
                    <a:gd name="T88" fmla="*/ 632 w 1274"/>
                    <a:gd name="T89" fmla="*/ 764 h 764"/>
                    <a:gd name="T90" fmla="*/ 302 w 1274"/>
                    <a:gd name="T91" fmla="*/ 764 h 764"/>
                    <a:gd name="T92" fmla="*/ 0 w 1274"/>
                    <a:gd name="T93" fmla="*/ 764 h 764"/>
                    <a:gd name="T94" fmla="*/ 0 w 1274"/>
                    <a:gd name="T95" fmla="*/ 0 h 764"/>
                    <a:gd name="T96" fmla="*/ 0 w 1274"/>
                    <a:gd name="T97" fmla="*/ 0 h 764"/>
                    <a:gd name="T98" fmla="*/ 632 w 1274"/>
                    <a:gd name="T99" fmla="*/ 0 h 764"/>
                    <a:gd name="T100" fmla="*/ 632 w 1274"/>
                    <a:gd name="T101" fmla="*/ 0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4" h="764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664" y="2"/>
                      </a:lnTo>
                      <a:lnTo>
                        <a:pt x="696" y="6"/>
                      </a:lnTo>
                      <a:lnTo>
                        <a:pt x="726" y="14"/>
                      </a:lnTo>
                      <a:lnTo>
                        <a:pt x="756" y="24"/>
                      </a:lnTo>
                      <a:lnTo>
                        <a:pt x="784" y="36"/>
                      </a:lnTo>
                      <a:lnTo>
                        <a:pt x="810" y="52"/>
                      </a:lnTo>
                      <a:lnTo>
                        <a:pt x="838" y="70"/>
                      </a:lnTo>
                      <a:lnTo>
                        <a:pt x="864" y="90"/>
                      </a:lnTo>
                      <a:lnTo>
                        <a:pt x="890" y="114"/>
                      </a:lnTo>
                      <a:lnTo>
                        <a:pt x="916" y="138"/>
                      </a:lnTo>
                      <a:lnTo>
                        <a:pt x="970" y="194"/>
                      </a:lnTo>
                      <a:lnTo>
                        <a:pt x="1026" y="256"/>
                      </a:lnTo>
                      <a:lnTo>
                        <a:pt x="1088" y="326"/>
                      </a:lnTo>
                      <a:lnTo>
                        <a:pt x="1088" y="326"/>
                      </a:lnTo>
                      <a:lnTo>
                        <a:pt x="1106" y="342"/>
                      </a:lnTo>
                      <a:lnTo>
                        <a:pt x="1122" y="352"/>
                      </a:lnTo>
                      <a:lnTo>
                        <a:pt x="1138" y="358"/>
                      </a:lnTo>
                      <a:lnTo>
                        <a:pt x="1156" y="360"/>
                      </a:lnTo>
                      <a:lnTo>
                        <a:pt x="1172" y="358"/>
                      </a:lnTo>
                      <a:lnTo>
                        <a:pt x="1186" y="354"/>
                      </a:lnTo>
                      <a:lnTo>
                        <a:pt x="1202" y="346"/>
                      </a:lnTo>
                      <a:lnTo>
                        <a:pt x="1216" y="338"/>
                      </a:lnTo>
                      <a:lnTo>
                        <a:pt x="1228" y="328"/>
                      </a:lnTo>
                      <a:lnTo>
                        <a:pt x="1240" y="316"/>
                      </a:lnTo>
                      <a:lnTo>
                        <a:pt x="1258" y="296"/>
                      </a:lnTo>
                      <a:lnTo>
                        <a:pt x="1270" y="280"/>
                      </a:lnTo>
                      <a:lnTo>
                        <a:pt x="1274" y="274"/>
                      </a:lnTo>
                      <a:lnTo>
                        <a:pt x="1274" y="274"/>
                      </a:lnTo>
                      <a:lnTo>
                        <a:pt x="1074" y="476"/>
                      </a:lnTo>
                      <a:lnTo>
                        <a:pt x="1074" y="476"/>
                      </a:lnTo>
                      <a:lnTo>
                        <a:pt x="984" y="566"/>
                      </a:lnTo>
                      <a:lnTo>
                        <a:pt x="934" y="614"/>
                      </a:lnTo>
                      <a:lnTo>
                        <a:pt x="908" y="638"/>
                      </a:lnTo>
                      <a:lnTo>
                        <a:pt x="882" y="660"/>
                      </a:lnTo>
                      <a:lnTo>
                        <a:pt x="854" y="680"/>
                      </a:lnTo>
                      <a:lnTo>
                        <a:pt x="826" y="700"/>
                      </a:lnTo>
                      <a:lnTo>
                        <a:pt x="796" y="716"/>
                      </a:lnTo>
                      <a:lnTo>
                        <a:pt x="766" y="732"/>
                      </a:lnTo>
                      <a:lnTo>
                        <a:pt x="734" y="744"/>
                      </a:lnTo>
                      <a:lnTo>
                        <a:pt x="700" y="754"/>
                      </a:lnTo>
                      <a:lnTo>
                        <a:pt x="666" y="762"/>
                      </a:lnTo>
                      <a:lnTo>
                        <a:pt x="632" y="764"/>
                      </a:lnTo>
                      <a:lnTo>
                        <a:pt x="632" y="764"/>
                      </a:lnTo>
                      <a:lnTo>
                        <a:pt x="302" y="764"/>
                      </a:lnTo>
                      <a:lnTo>
                        <a:pt x="0" y="76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32" y="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Freeform 7">
                  <a:extLst>
                    <a:ext uri="{FF2B5EF4-FFF2-40B4-BE49-F238E27FC236}">
                      <a16:creationId xmlns:a16="http://schemas.microsoft.com/office/drawing/2014/main" id="{6E633918-47B1-46C7-B625-AF53A3303F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9288" y="1908175"/>
                  <a:ext cx="4714875" cy="1212850"/>
                </a:xfrm>
                <a:custGeom>
                  <a:avLst/>
                  <a:gdLst>
                    <a:gd name="T0" fmla="*/ 852 w 2970"/>
                    <a:gd name="T1" fmla="*/ 0 h 764"/>
                    <a:gd name="T2" fmla="*/ 852 w 2970"/>
                    <a:gd name="T3" fmla="*/ 0 h 764"/>
                    <a:gd name="T4" fmla="*/ 818 w 2970"/>
                    <a:gd name="T5" fmla="*/ 2 h 764"/>
                    <a:gd name="T6" fmla="*/ 784 w 2970"/>
                    <a:gd name="T7" fmla="*/ 8 h 764"/>
                    <a:gd name="T8" fmla="*/ 750 w 2970"/>
                    <a:gd name="T9" fmla="*/ 18 h 764"/>
                    <a:gd name="T10" fmla="*/ 716 w 2970"/>
                    <a:gd name="T11" fmla="*/ 32 h 764"/>
                    <a:gd name="T12" fmla="*/ 684 w 2970"/>
                    <a:gd name="T13" fmla="*/ 48 h 764"/>
                    <a:gd name="T14" fmla="*/ 652 w 2970"/>
                    <a:gd name="T15" fmla="*/ 66 h 764"/>
                    <a:gd name="T16" fmla="*/ 620 w 2970"/>
                    <a:gd name="T17" fmla="*/ 88 h 764"/>
                    <a:gd name="T18" fmla="*/ 588 w 2970"/>
                    <a:gd name="T19" fmla="*/ 110 h 764"/>
                    <a:gd name="T20" fmla="*/ 558 w 2970"/>
                    <a:gd name="T21" fmla="*/ 134 h 764"/>
                    <a:gd name="T22" fmla="*/ 528 w 2970"/>
                    <a:gd name="T23" fmla="*/ 162 h 764"/>
                    <a:gd name="T24" fmla="*/ 500 w 2970"/>
                    <a:gd name="T25" fmla="*/ 188 h 764"/>
                    <a:gd name="T26" fmla="*/ 472 w 2970"/>
                    <a:gd name="T27" fmla="*/ 216 h 764"/>
                    <a:gd name="T28" fmla="*/ 418 w 2970"/>
                    <a:gd name="T29" fmla="*/ 274 h 764"/>
                    <a:gd name="T30" fmla="*/ 370 w 2970"/>
                    <a:gd name="T31" fmla="*/ 330 h 764"/>
                    <a:gd name="T32" fmla="*/ 370 w 2970"/>
                    <a:gd name="T33" fmla="*/ 330 h 764"/>
                    <a:gd name="T34" fmla="*/ 220 w 2970"/>
                    <a:gd name="T35" fmla="*/ 498 h 764"/>
                    <a:gd name="T36" fmla="*/ 104 w 2970"/>
                    <a:gd name="T37" fmla="*/ 626 h 764"/>
                    <a:gd name="T38" fmla="*/ 26 w 2970"/>
                    <a:gd name="T39" fmla="*/ 708 h 764"/>
                    <a:gd name="T40" fmla="*/ 0 w 2970"/>
                    <a:gd name="T41" fmla="*/ 736 h 764"/>
                    <a:gd name="T42" fmla="*/ 0 w 2970"/>
                    <a:gd name="T43" fmla="*/ 736 h 764"/>
                    <a:gd name="T44" fmla="*/ 392 w 2970"/>
                    <a:gd name="T45" fmla="*/ 456 h 764"/>
                    <a:gd name="T46" fmla="*/ 392 w 2970"/>
                    <a:gd name="T47" fmla="*/ 456 h 764"/>
                    <a:gd name="T48" fmla="*/ 430 w 2970"/>
                    <a:gd name="T49" fmla="*/ 500 h 764"/>
                    <a:gd name="T50" fmla="*/ 474 w 2970"/>
                    <a:gd name="T51" fmla="*/ 548 h 764"/>
                    <a:gd name="T52" fmla="*/ 528 w 2970"/>
                    <a:gd name="T53" fmla="*/ 600 h 764"/>
                    <a:gd name="T54" fmla="*/ 556 w 2970"/>
                    <a:gd name="T55" fmla="*/ 624 h 764"/>
                    <a:gd name="T56" fmla="*/ 586 w 2970"/>
                    <a:gd name="T57" fmla="*/ 650 h 764"/>
                    <a:gd name="T58" fmla="*/ 616 w 2970"/>
                    <a:gd name="T59" fmla="*/ 672 h 764"/>
                    <a:gd name="T60" fmla="*/ 648 w 2970"/>
                    <a:gd name="T61" fmla="*/ 694 h 764"/>
                    <a:gd name="T62" fmla="*/ 682 w 2970"/>
                    <a:gd name="T63" fmla="*/ 714 h 764"/>
                    <a:gd name="T64" fmla="*/ 714 w 2970"/>
                    <a:gd name="T65" fmla="*/ 732 h 764"/>
                    <a:gd name="T66" fmla="*/ 748 w 2970"/>
                    <a:gd name="T67" fmla="*/ 746 h 764"/>
                    <a:gd name="T68" fmla="*/ 782 w 2970"/>
                    <a:gd name="T69" fmla="*/ 756 h 764"/>
                    <a:gd name="T70" fmla="*/ 818 w 2970"/>
                    <a:gd name="T71" fmla="*/ 762 h 764"/>
                    <a:gd name="T72" fmla="*/ 852 w 2970"/>
                    <a:gd name="T73" fmla="*/ 764 h 764"/>
                    <a:gd name="T74" fmla="*/ 852 w 2970"/>
                    <a:gd name="T75" fmla="*/ 764 h 764"/>
                    <a:gd name="T76" fmla="*/ 2970 w 2970"/>
                    <a:gd name="T77" fmla="*/ 764 h 764"/>
                    <a:gd name="T78" fmla="*/ 2970 w 2970"/>
                    <a:gd name="T79" fmla="*/ 0 h 764"/>
                    <a:gd name="T80" fmla="*/ 2970 w 2970"/>
                    <a:gd name="T81" fmla="*/ 0 h 764"/>
                    <a:gd name="T82" fmla="*/ 852 w 2970"/>
                    <a:gd name="T83" fmla="*/ 0 h 764"/>
                    <a:gd name="T84" fmla="*/ 852 w 2970"/>
                    <a:gd name="T85" fmla="*/ 0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970" h="764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5B979D-EC90-4B1C-9B7F-DDC3309D66C0}"/>
                  </a:ext>
                </a:extLst>
              </p:cNvPr>
              <p:cNvSpPr/>
              <p:nvPr/>
            </p:nvSpPr>
            <p:spPr>
              <a:xfrm>
                <a:off x="3186460" y="2112615"/>
                <a:ext cx="3384376" cy="987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Malwares</a:t>
                </a:r>
                <a:r>
                  <a:rPr lang="en-US" altLang="zh-CN" sz="1400" b="1" i="1" dirty="0">
                    <a:solidFill>
                      <a:schemeClr val="bg2"/>
                    </a:solidFill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Evolved</a:t>
                </a:r>
                <a:r>
                  <a:rPr lang="en-US" altLang="zh-CN" sz="1400" b="1" i="1" dirty="0">
                    <a:solidFill>
                      <a:schemeClr val="bg2"/>
                    </a:solidFill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Fast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Traditional Antivirus Software can not deal with latest and currently widespread malwares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A60B-0240-4E6D-ACBC-11FF66374B0F}"/>
                  </a:ext>
                </a:extLst>
              </p:cNvPr>
              <p:cNvSpPr/>
              <p:nvPr/>
            </p:nvSpPr>
            <p:spPr>
              <a:xfrm>
                <a:off x="666180" y="2769066"/>
                <a:ext cx="115212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0154C4-E053-492B-83BD-5E07924D4B09}"/>
                  </a:ext>
                </a:extLst>
              </p:cNvPr>
              <p:cNvSpPr/>
              <p:nvPr/>
            </p:nvSpPr>
            <p:spPr>
              <a:xfrm>
                <a:off x="594172" y="2016951"/>
                <a:ext cx="1152128" cy="97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6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GB" sz="6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96665B7-7F42-456B-9084-00C805E683DC}"/>
                </a:ext>
              </a:extLst>
            </p:cNvPr>
            <p:cNvGrpSpPr/>
            <p:nvPr/>
          </p:nvGrpSpPr>
          <p:grpSpPr>
            <a:xfrm>
              <a:off x="5360545" y="3021795"/>
              <a:ext cx="5937250" cy="1280891"/>
              <a:chOff x="554038" y="3247769"/>
              <a:chExt cx="6080125" cy="122696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8778163-B9D3-44C4-BDA8-11EFEB4C6E17}"/>
                  </a:ext>
                </a:extLst>
              </p:cNvPr>
              <p:cNvGrpSpPr/>
              <p:nvPr/>
            </p:nvGrpSpPr>
            <p:grpSpPr>
              <a:xfrm>
                <a:off x="554038" y="3276575"/>
                <a:ext cx="6080125" cy="1198163"/>
                <a:chOff x="554038" y="1908175"/>
                <a:chExt cx="6080125" cy="1308100"/>
              </a:xfrm>
            </p:grpSpPr>
            <p:sp>
              <p:nvSpPr>
                <p:cNvPr id="23" name="Freeform 6">
                  <a:extLst>
                    <a:ext uri="{FF2B5EF4-FFF2-40B4-BE49-F238E27FC236}">
                      <a16:creationId xmlns:a16="http://schemas.microsoft.com/office/drawing/2014/main" id="{31115415-65C5-4531-BADC-BFE26DC46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038" y="2003425"/>
                  <a:ext cx="2022475" cy="1212850"/>
                </a:xfrm>
                <a:custGeom>
                  <a:avLst/>
                  <a:gdLst>
                    <a:gd name="T0" fmla="*/ 632 w 1274"/>
                    <a:gd name="T1" fmla="*/ 0 h 764"/>
                    <a:gd name="T2" fmla="*/ 632 w 1274"/>
                    <a:gd name="T3" fmla="*/ 0 h 764"/>
                    <a:gd name="T4" fmla="*/ 664 w 1274"/>
                    <a:gd name="T5" fmla="*/ 2 h 764"/>
                    <a:gd name="T6" fmla="*/ 696 w 1274"/>
                    <a:gd name="T7" fmla="*/ 6 h 764"/>
                    <a:gd name="T8" fmla="*/ 726 w 1274"/>
                    <a:gd name="T9" fmla="*/ 14 h 764"/>
                    <a:gd name="T10" fmla="*/ 756 w 1274"/>
                    <a:gd name="T11" fmla="*/ 24 h 764"/>
                    <a:gd name="T12" fmla="*/ 784 w 1274"/>
                    <a:gd name="T13" fmla="*/ 36 h 764"/>
                    <a:gd name="T14" fmla="*/ 810 w 1274"/>
                    <a:gd name="T15" fmla="*/ 52 h 764"/>
                    <a:gd name="T16" fmla="*/ 838 w 1274"/>
                    <a:gd name="T17" fmla="*/ 70 h 764"/>
                    <a:gd name="T18" fmla="*/ 864 w 1274"/>
                    <a:gd name="T19" fmla="*/ 90 h 764"/>
                    <a:gd name="T20" fmla="*/ 890 w 1274"/>
                    <a:gd name="T21" fmla="*/ 114 h 764"/>
                    <a:gd name="T22" fmla="*/ 916 w 1274"/>
                    <a:gd name="T23" fmla="*/ 138 h 764"/>
                    <a:gd name="T24" fmla="*/ 970 w 1274"/>
                    <a:gd name="T25" fmla="*/ 194 h 764"/>
                    <a:gd name="T26" fmla="*/ 1026 w 1274"/>
                    <a:gd name="T27" fmla="*/ 256 h 764"/>
                    <a:gd name="T28" fmla="*/ 1088 w 1274"/>
                    <a:gd name="T29" fmla="*/ 326 h 764"/>
                    <a:gd name="T30" fmla="*/ 1088 w 1274"/>
                    <a:gd name="T31" fmla="*/ 326 h 764"/>
                    <a:gd name="T32" fmla="*/ 1106 w 1274"/>
                    <a:gd name="T33" fmla="*/ 342 h 764"/>
                    <a:gd name="T34" fmla="*/ 1122 w 1274"/>
                    <a:gd name="T35" fmla="*/ 352 h 764"/>
                    <a:gd name="T36" fmla="*/ 1138 w 1274"/>
                    <a:gd name="T37" fmla="*/ 358 h 764"/>
                    <a:gd name="T38" fmla="*/ 1156 w 1274"/>
                    <a:gd name="T39" fmla="*/ 360 h 764"/>
                    <a:gd name="T40" fmla="*/ 1172 w 1274"/>
                    <a:gd name="T41" fmla="*/ 358 h 764"/>
                    <a:gd name="T42" fmla="*/ 1186 w 1274"/>
                    <a:gd name="T43" fmla="*/ 354 h 764"/>
                    <a:gd name="T44" fmla="*/ 1202 w 1274"/>
                    <a:gd name="T45" fmla="*/ 346 h 764"/>
                    <a:gd name="T46" fmla="*/ 1216 w 1274"/>
                    <a:gd name="T47" fmla="*/ 338 h 764"/>
                    <a:gd name="T48" fmla="*/ 1228 w 1274"/>
                    <a:gd name="T49" fmla="*/ 328 h 764"/>
                    <a:gd name="T50" fmla="*/ 1240 w 1274"/>
                    <a:gd name="T51" fmla="*/ 316 h 764"/>
                    <a:gd name="T52" fmla="*/ 1258 w 1274"/>
                    <a:gd name="T53" fmla="*/ 296 h 764"/>
                    <a:gd name="T54" fmla="*/ 1270 w 1274"/>
                    <a:gd name="T55" fmla="*/ 280 h 764"/>
                    <a:gd name="T56" fmla="*/ 1274 w 1274"/>
                    <a:gd name="T57" fmla="*/ 274 h 764"/>
                    <a:gd name="T58" fmla="*/ 1274 w 1274"/>
                    <a:gd name="T59" fmla="*/ 274 h 764"/>
                    <a:gd name="T60" fmla="*/ 1074 w 1274"/>
                    <a:gd name="T61" fmla="*/ 476 h 764"/>
                    <a:gd name="T62" fmla="*/ 1074 w 1274"/>
                    <a:gd name="T63" fmla="*/ 476 h 764"/>
                    <a:gd name="T64" fmla="*/ 984 w 1274"/>
                    <a:gd name="T65" fmla="*/ 566 h 764"/>
                    <a:gd name="T66" fmla="*/ 934 w 1274"/>
                    <a:gd name="T67" fmla="*/ 614 h 764"/>
                    <a:gd name="T68" fmla="*/ 908 w 1274"/>
                    <a:gd name="T69" fmla="*/ 638 h 764"/>
                    <a:gd name="T70" fmla="*/ 882 w 1274"/>
                    <a:gd name="T71" fmla="*/ 660 h 764"/>
                    <a:gd name="T72" fmla="*/ 854 w 1274"/>
                    <a:gd name="T73" fmla="*/ 680 h 764"/>
                    <a:gd name="T74" fmla="*/ 826 w 1274"/>
                    <a:gd name="T75" fmla="*/ 700 h 764"/>
                    <a:gd name="T76" fmla="*/ 796 w 1274"/>
                    <a:gd name="T77" fmla="*/ 716 h 764"/>
                    <a:gd name="T78" fmla="*/ 766 w 1274"/>
                    <a:gd name="T79" fmla="*/ 732 h 764"/>
                    <a:gd name="T80" fmla="*/ 734 w 1274"/>
                    <a:gd name="T81" fmla="*/ 744 h 764"/>
                    <a:gd name="T82" fmla="*/ 700 w 1274"/>
                    <a:gd name="T83" fmla="*/ 754 h 764"/>
                    <a:gd name="T84" fmla="*/ 666 w 1274"/>
                    <a:gd name="T85" fmla="*/ 762 h 764"/>
                    <a:gd name="T86" fmla="*/ 632 w 1274"/>
                    <a:gd name="T87" fmla="*/ 764 h 764"/>
                    <a:gd name="T88" fmla="*/ 632 w 1274"/>
                    <a:gd name="T89" fmla="*/ 764 h 764"/>
                    <a:gd name="T90" fmla="*/ 302 w 1274"/>
                    <a:gd name="T91" fmla="*/ 764 h 764"/>
                    <a:gd name="T92" fmla="*/ 0 w 1274"/>
                    <a:gd name="T93" fmla="*/ 764 h 764"/>
                    <a:gd name="T94" fmla="*/ 0 w 1274"/>
                    <a:gd name="T95" fmla="*/ 0 h 764"/>
                    <a:gd name="T96" fmla="*/ 0 w 1274"/>
                    <a:gd name="T97" fmla="*/ 0 h 764"/>
                    <a:gd name="T98" fmla="*/ 632 w 1274"/>
                    <a:gd name="T99" fmla="*/ 0 h 764"/>
                    <a:gd name="T100" fmla="*/ 632 w 1274"/>
                    <a:gd name="T101" fmla="*/ 0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4" h="764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664" y="2"/>
                      </a:lnTo>
                      <a:lnTo>
                        <a:pt x="696" y="6"/>
                      </a:lnTo>
                      <a:lnTo>
                        <a:pt x="726" y="14"/>
                      </a:lnTo>
                      <a:lnTo>
                        <a:pt x="756" y="24"/>
                      </a:lnTo>
                      <a:lnTo>
                        <a:pt x="784" y="36"/>
                      </a:lnTo>
                      <a:lnTo>
                        <a:pt x="810" y="52"/>
                      </a:lnTo>
                      <a:lnTo>
                        <a:pt x="838" y="70"/>
                      </a:lnTo>
                      <a:lnTo>
                        <a:pt x="864" y="90"/>
                      </a:lnTo>
                      <a:lnTo>
                        <a:pt x="890" y="114"/>
                      </a:lnTo>
                      <a:lnTo>
                        <a:pt x="916" y="138"/>
                      </a:lnTo>
                      <a:lnTo>
                        <a:pt x="970" y="194"/>
                      </a:lnTo>
                      <a:lnTo>
                        <a:pt x="1026" y="256"/>
                      </a:lnTo>
                      <a:lnTo>
                        <a:pt x="1088" y="326"/>
                      </a:lnTo>
                      <a:lnTo>
                        <a:pt x="1088" y="326"/>
                      </a:lnTo>
                      <a:lnTo>
                        <a:pt x="1106" y="342"/>
                      </a:lnTo>
                      <a:lnTo>
                        <a:pt x="1122" y="352"/>
                      </a:lnTo>
                      <a:lnTo>
                        <a:pt x="1138" y="358"/>
                      </a:lnTo>
                      <a:lnTo>
                        <a:pt x="1156" y="360"/>
                      </a:lnTo>
                      <a:lnTo>
                        <a:pt x="1172" y="358"/>
                      </a:lnTo>
                      <a:lnTo>
                        <a:pt x="1186" y="354"/>
                      </a:lnTo>
                      <a:lnTo>
                        <a:pt x="1202" y="346"/>
                      </a:lnTo>
                      <a:lnTo>
                        <a:pt x="1216" y="338"/>
                      </a:lnTo>
                      <a:lnTo>
                        <a:pt x="1228" y="328"/>
                      </a:lnTo>
                      <a:lnTo>
                        <a:pt x="1240" y="316"/>
                      </a:lnTo>
                      <a:lnTo>
                        <a:pt x="1258" y="296"/>
                      </a:lnTo>
                      <a:lnTo>
                        <a:pt x="1270" y="280"/>
                      </a:lnTo>
                      <a:lnTo>
                        <a:pt x="1274" y="274"/>
                      </a:lnTo>
                      <a:lnTo>
                        <a:pt x="1274" y="274"/>
                      </a:lnTo>
                      <a:lnTo>
                        <a:pt x="1074" y="476"/>
                      </a:lnTo>
                      <a:lnTo>
                        <a:pt x="1074" y="476"/>
                      </a:lnTo>
                      <a:lnTo>
                        <a:pt x="984" y="566"/>
                      </a:lnTo>
                      <a:lnTo>
                        <a:pt x="934" y="614"/>
                      </a:lnTo>
                      <a:lnTo>
                        <a:pt x="908" y="638"/>
                      </a:lnTo>
                      <a:lnTo>
                        <a:pt x="882" y="660"/>
                      </a:lnTo>
                      <a:lnTo>
                        <a:pt x="854" y="680"/>
                      </a:lnTo>
                      <a:lnTo>
                        <a:pt x="826" y="700"/>
                      </a:lnTo>
                      <a:lnTo>
                        <a:pt x="796" y="716"/>
                      </a:lnTo>
                      <a:lnTo>
                        <a:pt x="766" y="732"/>
                      </a:lnTo>
                      <a:lnTo>
                        <a:pt x="734" y="744"/>
                      </a:lnTo>
                      <a:lnTo>
                        <a:pt x="700" y="754"/>
                      </a:lnTo>
                      <a:lnTo>
                        <a:pt x="666" y="762"/>
                      </a:lnTo>
                      <a:lnTo>
                        <a:pt x="632" y="764"/>
                      </a:lnTo>
                      <a:lnTo>
                        <a:pt x="632" y="764"/>
                      </a:lnTo>
                      <a:lnTo>
                        <a:pt x="302" y="764"/>
                      </a:lnTo>
                      <a:lnTo>
                        <a:pt x="0" y="76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32" y="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Freeform 7">
                  <a:extLst>
                    <a:ext uri="{FF2B5EF4-FFF2-40B4-BE49-F238E27FC236}">
                      <a16:creationId xmlns:a16="http://schemas.microsoft.com/office/drawing/2014/main" id="{DFC5F8B6-86A2-4D85-858D-66C7D94E6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9288" y="1908175"/>
                  <a:ext cx="4714875" cy="1212850"/>
                </a:xfrm>
                <a:custGeom>
                  <a:avLst/>
                  <a:gdLst>
                    <a:gd name="T0" fmla="*/ 852 w 2970"/>
                    <a:gd name="T1" fmla="*/ 0 h 764"/>
                    <a:gd name="T2" fmla="*/ 852 w 2970"/>
                    <a:gd name="T3" fmla="*/ 0 h 764"/>
                    <a:gd name="T4" fmla="*/ 818 w 2970"/>
                    <a:gd name="T5" fmla="*/ 2 h 764"/>
                    <a:gd name="T6" fmla="*/ 784 w 2970"/>
                    <a:gd name="T7" fmla="*/ 8 h 764"/>
                    <a:gd name="T8" fmla="*/ 750 w 2970"/>
                    <a:gd name="T9" fmla="*/ 18 h 764"/>
                    <a:gd name="T10" fmla="*/ 716 w 2970"/>
                    <a:gd name="T11" fmla="*/ 32 h 764"/>
                    <a:gd name="T12" fmla="*/ 684 w 2970"/>
                    <a:gd name="T13" fmla="*/ 48 h 764"/>
                    <a:gd name="T14" fmla="*/ 652 w 2970"/>
                    <a:gd name="T15" fmla="*/ 66 h 764"/>
                    <a:gd name="T16" fmla="*/ 620 w 2970"/>
                    <a:gd name="T17" fmla="*/ 88 h 764"/>
                    <a:gd name="T18" fmla="*/ 588 w 2970"/>
                    <a:gd name="T19" fmla="*/ 110 h 764"/>
                    <a:gd name="T20" fmla="*/ 558 w 2970"/>
                    <a:gd name="T21" fmla="*/ 134 h 764"/>
                    <a:gd name="T22" fmla="*/ 528 w 2970"/>
                    <a:gd name="T23" fmla="*/ 162 h 764"/>
                    <a:gd name="T24" fmla="*/ 500 w 2970"/>
                    <a:gd name="T25" fmla="*/ 188 h 764"/>
                    <a:gd name="T26" fmla="*/ 472 w 2970"/>
                    <a:gd name="T27" fmla="*/ 216 h 764"/>
                    <a:gd name="T28" fmla="*/ 418 w 2970"/>
                    <a:gd name="T29" fmla="*/ 274 h 764"/>
                    <a:gd name="T30" fmla="*/ 370 w 2970"/>
                    <a:gd name="T31" fmla="*/ 330 h 764"/>
                    <a:gd name="T32" fmla="*/ 370 w 2970"/>
                    <a:gd name="T33" fmla="*/ 330 h 764"/>
                    <a:gd name="T34" fmla="*/ 220 w 2970"/>
                    <a:gd name="T35" fmla="*/ 498 h 764"/>
                    <a:gd name="T36" fmla="*/ 104 w 2970"/>
                    <a:gd name="T37" fmla="*/ 626 h 764"/>
                    <a:gd name="T38" fmla="*/ 26 w 2970"/>
                    <a:gd name="T39" fmla="*/ 708 h 764"/>
                    <a:gd name="T40" fmla="*/ 0 w 2970"/>
                    <a:gd name="T41" fmla="*/ 736 h 764"/>
                    <a:gd name="T42" fmla="*/ 0 w 2970"/>
                    <a:gd name="T43" fmla="*/ 736 h 764"/>
                    <a:gd name="T44" fmla="*/ 392 w 2970"/>
                    <a:gd name="T45" fmla="*/ 456 h 764"/>
                    <a:gd name="T46" fmla="*/ 392 w 2970"/>
                    <a:gd name="T47" fmla="*/ 456 h 764"/>
                    <a:gd name="T48" fmla="*/ 430 w 2970"/>
                    <a:gd name="T49" fmla="*/ 500 h 764"/>
                    <a:gd name="T50" fmla="*/ 474 w 2970"/>
                    <a:gd name="T51" fmla="*/ 548 h 764"/>
                    <a:gd name="T52" fmla="*/ 528 w 2970"/>
                    <a:gd name="T53" fmla="*/ 600 h 764"/>
                    <a:gd name="T54" fmla="*/ 556 w 2970"/>
                    <a:gd name="T55" fmla="*/ 624 h 764"/>
                    <a:gd name="T56" fmla="*/ 586 w 2970"/>
                    <a:gd name="T57" fmla="*/ 650 h 764"/>
                    <a:gd name="T58" fmla="*/ 616 w 2970"/>
                    <a:gd name="T59" fmla="*/ 672 h 764"/>
                    <a:gd name="T60" fmla="*/ 648 w 2970"/>
                    <a:gd name="T61" fmla="*/ 694 h 764"/>
                    <a:gd name="T62" fmla="*/ 682 w 2970"/>
                    <a:gd name="T63" fmla="*/ 714 h 764"/>
                    <a:gd name="T64" fmla="*/ 714 w 2970"/>
                    <a:gd name="T65" fmla="*/ 732 h 764"/>
                    <a:gd name="T66" fmla="*/ 748 w 2970"/>
                    <a:gd name="T67" fmla="*/ 746 h 764"/>
                    <a:gd name="T68" fmla="*/ 782 w 2970"/>
                    <a:gd name="T69" fmla="*/ 756 h 764"/>
                    <a:gd name="T70" fmla="*/ 818 w 2970"/>
                    <a:gd name="T71" fmla="*/ 762 h 764"/>
                    <a:gd name="T72" fmla="*/ 852 w 2970"/>
                    <a:gd name="T73" fmla="*/ 764 h 764"/>
                    <a:gd name="T74" fmla="*/ 852 w 2970"/>
                    <a:gd name="T75" fmla="*/ 764 h 764"/>
                    <a:gd name="T76" fmla="*/ 2970 w 2970"/>
                    <a:gd name="T77" fmla="*/ 764 h 764"/>
                    <a:gd name="T78" fmla="*/ 2970 w 2970"/>
                    <a:gd name="T79" fmla="*/ 0 h 764"/>
                    <a:gd name="T80" fmla="*/ 2970 w 2970"/>
                    <a:gd name="T81" fmla="*/ 0 h 764"/>
                    <a:gd name="T82" fmla="*/ 852 w 2970"/>
                    <a:gd name="T83" fmla="*/ 0 h 764"/>
                    <a:gd name="T84" fmla="*/ 852 w 2970"/>
                    <a:gd name="T85" fmla="*/ 0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970" h="764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A00CAAA-D7FD-4FDE-B042-A98054A80F94}"/>
                  </a:ext>
                </a:extLst>
              </p:cNvPr>
              <p:cNvSpPr/>
              <p:nvPr/>
            </p:nvSpPr>
            <p:spPr>
              <a:xfrm>
                <a:off x="3186460" y="3368022"/>
                <a:ext cx="3444155" cy="781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Out-dated AV Versions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Users do not get used to update their Antivirus Software so often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0FD7113-C8B7-456A-94C4-0AE30A3E5D6B}"/>
                  </a:ext>
                </a:extLst>
              </p:cNvPr>
              <p:cNvSpPr/>
              <p:nvPr/>
            </p:nvSpPr>
            <p:spPr>
              <a:xfrm>
                <a:off x="666180" y="3999884"/>
                <a:ext cx="115212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600" dirty="0">
                  <a:solidFill>
                    <a:srgbClr val="EB8C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1F94C5-7C38-4826-BD51-634DA45DC701}"/>
                  </a:ext>
                </a:extLst>
              </p:cNvPr>
              <p:cNvSpPr/>
              <p:nvPr/>
            </p:nvSpPr>
            <p:spPr>
              <a:xfrm>
                <a:off x="594172" y="3247769"/>
                <a:ext cx="1224136" cy="97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6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EC5F79F-5420-4072-B23E-D545718418D4}"/>
                </a:ext>
              </a:extLst>
            </p:cNvPr>
            <p:cNvGrpSpPr/>
            <p:nvPr/>
          </p:nvGrpSpPr>
          <p:grpSpPr>
            <a:xfrm>
              <a:off x="5357081" y="4236944"/>
              <a:ext cx="5937249" cy="1276161"/>
              <a:chOff x="554038" y="5654536"/>
              <a:chExt cx="6080125" cy="122243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3DA9D64-AD3D-4AC7-929C-2C84E7FDBAC8}"/>
                  </a:ext>
                </a:extLst>
              </p:cNvPr>
              <p:cNvGrpSpPr/>
              <p:nvPr/>
            </p:nvGrpSpPr>
            <p:grpSpPr>
              <a:xfrm>
                <a:off x="554038" y="5678812"/>
                <a:ext cx="6080125" cy="1198163"/>
                <a:chOff x="554038" y="1908175"/>
                <a:chExt cx="6080125" cy="1308100"/>
              </a:xfrm>
            </p:grpSpPr>
            <p:sp>
              <p:nvSpPr>
                <p:cNvPr id="31" name="Freeform 6">
                  <a:extLst>
                    <a:ext uri="{FF2B5EF4-FFF2-40B4-BE49-F238E27FC236}">
                      <a16:creationId xmlns:a16="http://schemas.microsoft.com/office/drawing/2014/main" id="{A1B38450-0469-46F9-AC78-4D3F0F367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038" y="2003425"/>
                  <a:ext cx="2022475" cy="1212850"/>
                </a:xfrm>
                <a:custGeom>
                  <a:avLst/>
                  <a:gdLst>
                    <a:gd name="T0" fmla="*/ 632 w 1274"/>
                    <a:gd name="T1" fmla="*/ 0 h 764"/>
                    <a:gd name="T2" fmla="*/ 632 w 1274"/>
                    <a:gd name="T3" fmla="*/ 0 h 764"/>
                    <a:gd name="T4" fmla="*/ 664 w 1274"/>
                    <a:gd name="T5" fmla="*/ 2 h 764"/>
                    <a:gd name="T6" fmla="*/ 696 w 1274"/>
                    <a:gd name="T7" fmla="*/ 6 h 764"/>
                    <a:gd name="T8" fmla="*/ 726 w 1274"/>
                    <a:gd name="T9" fmla="*/ 14 h 764"/>
                    <a:gd name="T10" fmla="*/ 756 w 1274"/>
                    <a:gd name="T11" fmla="*/ 24 h 764"/>
                    <a:gd name="T12" fmla="*/ 784 w 1274"/>
                    <a:gd name="T13" fmla="*/ 36 h 764"/>
                    <a:gd name="T14" fmla="*/ 810 w 1274"/>
                    <a:gd name="T15" fmla="*/ 52 h 764"/>
                    <a:gd name="T16" fmla="*/ 838 w 1274"/>
                    <a:gd name="T17" fmla="*/ 70 h 764"/>
                    <a:gd name="T18" fmla="*/ 864 w 1274"/>
                    <a:gd name="T19" fmla="*/ 90 h 764"/>
                    <a:gd name="T20" fmla="*/ 890 w 1274"/>
                    <a:gd name="T21" fmla="*/ 114 h 764"/>
                    <a:gd name="T22" fmla="*/ 916 w 1274"/>
                    <a:gd name="T23" fmla="*/ 138 h 764"/>
                    <a:gd name="T24" fmla="*/ 970 w 1274"/>
                    <a:gd name="T25" fmla="*/ 194 h 764"/>
                    <a:gd name="T26" fmla="*/ 1026 w 1274"/>
                    <a:gd name="T27" fmla="*/ 256 h 764"/>
                    <a:gd name="T28" fmla="*/ 1088 w 1274"/>
                    <a:gd name="T29" fmla="*/ 326 h 764"/>
                    <a:gd name="T30" fmla="*/ 1088 w 1274"/>
                    <a:gd name="T31" fmla="*/ 326 h 764"/>
                    <a:gd name="T32" fmla="*/ 1106 w 1274"/>
                    <a:gd name="T33" fmla="*/ 342 h 764"/>
                    <a:gd name="T34" fmla="*/ 1122 w 1274"/>
                    <a:gd name="T35" fmla="*/ 352 h 764"/>
                    <a:gd name="T36" fmla="*/ 1138 w 1274"/>
                    <a:gd name="T37" fmla="*/ 358 h 764"/>
                    <a:gd name="T38" fmla="*/ 1156 w 1274"/>
                    <a:gd name="T39" fmla="*/ 360 h 764"/>
                    <a:gd name="T40" fmla="*/ 1172 w 1274"/>
                    <a:gd name="T41" fmla="*/ 358 h 764"/>
                    <a:gd name="T42" fmla="*/ 1186 w 1274"/>
                    <a:gd name="T43" fmla="*/ 354 h 764"/>
                    <a:gd name="T44" fmla="*/ 1202 w 1274"/>
                    <a:gd name="T45" fmla="*/ 346 h 764"/>
                    <a:gd name="T46" fmla="*/ 1216 w 1274"/>
                    <a:gd name="T47" fmla="*/ 338 h 764"/>
                    <a:gd name="T48" fmla="*/ 1228 w 1274"/>
                    <a:gd name="T49" fmla="*/ 328 h 764"/>
                    <a:gd name="T50" fmla="*/ 1240 w 1274"/>
                    <a:gd name="T51" fmla="*/ 316 h 764"/>
                    <a:gd name="T52" fmla="*/ 1258 w 1274"/>
                    <a:gd name="T53" fmla="*/ 296 h 764"/>
                    <a:gd name="T54" fmla="*/ 1270 w 1274"/>
                    <a:gd name="T55" fmla="*/ 280 h 764"/>
                    <a:gd name="T56" fmla="*/ 1274 w 1274"/>
                    <a:gd name="T57" fmla="*/ 274 h 764"/>
                    <a:gd name="T58" fmla="*/ 1274 w 1274"/>
                    <a:gd name="T59" fmla="*/ 274 h 764"/>
                    <a:gd name="T60" fmla="*/ 1074 w 1274"/>
                    <a:gd name="T61" fmla="*/ 476 h 764"/>
                    <a:gd name="T62" fmla="*/ 1074 w 1274"/>
                    <a:gd name="T63" fmla="*/ 476 h 764"/>
                    <a:gd name="T64" fmla="*/ 984 w 1274"/>
                    <a:gd name="T65" fmla="*/ 566 h 764"/>
                    <a:gd name="T66" fmla="*/ 934 w 1274"/>
                    <a:gd name="T67" fmla="*/ 614 h 764"/>
                    <a:gd name="T68" fmla="*/ 908 w 1274"/>
                    <a:gd name="T69" fmla="*/ 638 h 764"/>
                    <a:gd name="T70" fmla="*/ 882 w 1274"/>
                    <a:gd name="T71" fmla="*/ 660 h 764"/>
                    <a:gd name="T72" fmla="*/ 854 w 1274"/>
                    <a:gd name="T73" fmla="*/ 680 h 764"/>
                    <a:gd name="T74" fmla="*/ 826 w 1274"/>
                    <a:gd name="T75" fmla="*/ 700 h 764"/>
                    <a:gd name="T76" fmla="*/ 796 w 1274"/>
                    <a:gd name="T77" fmla="*/ 716 h 764"/>
                    <a:gd name="T78" fmla="*/ 766 w 1274"/>
                    <a:gd name="T79" fmla="*/ 732 h 764"/>
                    <a:gd name="T80" fmla="*/ 734 w 1274"/>
                    <a:gd name="T81" fmla="*/ 744 h 764"/>
                    <a:gd name="T82" fmla="*/ 700 w 1274"/>
                    <a:gd name="T83" fmla="*/ 754 h 764"/>
                    <a:gd name="T84" fmla="*/ 666 w 1274"/>
                    <a:gd name="T85" fmla="*/ 762 h 764"/>
                    <a:gd name="T86" fmla="*/ 632 w 1274"/>
                    <a:gd name="T87" fmla="*/ 764 h 764"/>
                    <a:gd name="T88" fmla="*/ 632 w 1274"/>
                    <a:gd name="T89" fmla="*/ 764 h 764"/>
                    <a:gd name="T90" fmla="*/ 302 w 1274"/>
                    <a:gd name="T91" fmla="*/ 764 h 764"/>
                    <a:gd name="T92" fmla="*/ 0 w 1274"/>
                    <a:gd name="T93" fmla="*/ 764 h 764"/>
                    <a:gd name="T94" fmla="*/ 0 w 1274"/>
                    <a:gd name="T95" fmla="*/ 0 h 764"/>
                    <a:gd name="T96" fmla="*/ 0 w 1274"/>
                    <a:gd name="T97" fmla="*/ 0 h 764"/>
                    <a:gd name="T98" fmla="*/ 632 w 1274"/>
                    <a:gd name="T99" fmla="*/ 0 h 764"/>
                    <a:gd name="T100" fmla="*/ 632 w 1274"/>
                    <a:gd name="T101" fmla="*/ 0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4" h="764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664" y="2"/>
                      </a:lnTo>
                      <a:lnTo>
                        <a:pt x="696" y="6"/>
                      </a:lnTo>
                      <a:lnTo>
                        <a:pt x="726" y="14"/>
                      </a:lnTo>
                      <a:lnTo>
                        <a:pt x="756" y="24"/>
                      </a:lnTo>
                      <a:lnTo>
                        <a:pt x="784" y="36"/>
                      </a:lnTo>
                      <a:lnTo>
                        <a:pt x="810" y="52"/>
                      </a:lnTo>
                      <a:lnTo>
                        <a:pt x="838" y="70"/>
                      </a:lnTo>
                      <a:lnTo>
                        <a:pt x="864" y="90"/>
                      </a:lnTo>
                      <a:lnTo>
                        <a:pt x="890" y="114"/>
                      </a:lnTo>
                      <a:lnTo>
                        <a:pt x="916" y="138"/>
                      </a:lnTo>
                      <a:lnTo>
                        <a:pt x="970" y="194"/>
                      </a:lnTo>
                      <a:lnTo>
                        <a:pt x="1026" y="256"/>
                      </a:lnTo>
                      <a:lnTo>
                        <a:pt x="1088" y="326"/>
                      </a:lnTo>
                      <a:lnTo>
                        <a:pt x="1088" y="326"/>
                      </a:lnTo>
                      <a:lnTo>
                        <a:pt x="1106" y="342"/>
                      </a:lnTo>
                      <a:lnTo>
                        <a:pt x="1122" y="352"/>
                      </a:lnTo>
                      <a:lnTo>
                        <a:pt x="1138" y="358"/>
                      </a:lnTo>
                      <a:lnTo>
                        <a:pt x="1156" y="360"/>
                      </a:lnTo>
                      <a:lnTo>
                        <a:pt x="1172" y="358"/>
                      </a:lnTo>
                      <a:lnTo>
                        <a:pt x="1186" y="354"/>
                      </a:lnTo>
                      <a:lnTo>
                        <a:pt x="1202" y="346"/>
                      </a:lnTo>
                      <a:lnTo>
                        <a:pt x="1216" y="338"/>
                      </a:lnTo>
                      <a:lnTo>
                        <a:pt x="1228" y="328"/>
                      </a:lnTo>
                      <a:lnTo>
                        <a:pt x="1240" y="316"/>
                      </a:lnTo>
                      <a:lnTo>
                        <a:pt x="1258" y="296"/>
                      </a:lnTo>
                      <a:lnTo>
                        <a:pt x="1270" y="280"/>
                      </a:lnTo>
                      <a:lnTo>
                        <a:pt x="1274" y="274"/>
                      </a:lnTo>
                      <a:lnTo>
                        <a:pt x="1274" y="274"/>
                      </a:lnTo>
                      <a:lnTo>
                        <a:pt x="1074" y="476"/>
                      </a:lnTo>
                      <a:lnTo>
                        <a:pt x="1074" y="476"/>
                      </a:lnTo>
                      <a:lnTo>
                        <a:pt x="984" y="566"/>
                      </a:lnTo>
                      <a:lnTo>
                        <a:pt x="934" y="614"/>
                      </a:lnTo>
                      <a:lnTo>
                        <a:pt x="908" y="638"/>
                      </a:lnTo>
                      <a:lnTo>
                        <a:pt x="882" y="660"/>
                      </a:lnTo>
                      <a:lnTo>
                        <a:pt x="854" y="680"/>
                      </a:lnTo>
                      <a:lnTo>
                        <a:pt x="826" y="700"/>
                      </a:lnTo>
                      <a:lnTo>
                        <a:pt x="796" y="716"/>
                      </a:lnTo>
                      <a:lnTo>
                        <a:pt x="766" y="732"/>
                      </a:lnTo>
                      <a:lnTo>
                        <a:pt x="734" y="744"/>
                      </a:lnTo>
                      <a:lnTo>
                        <a:pt x="700" y="754"/>
                      </a:lnTo>
                      <a:lnTo>
                        <a:pt x="666" y="762"/>
                      </a:lnTo>
                      <a:lnTo>
                        <a:pt x="632" y="764"/>
                      </a:lnTo>
                      <a:lnTo>
                        <a:pt x="632" y="764"/>
                      </a:lnTo>
                      <a:lnTo>
                        <a:pt x="302" y="764"/>
                      </a:lnTo>
                      <a:lnTo>
                        <a:pt x="0" y="76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32" y="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7">
                  <a:extLst>
                    <a:ext uri="{FF2B5EF4-FFF2-40B4-BE49-F238E27FC236}">
                      <a16:creationId xmlns:a16="http://schemas.microsoft.com/office/drawing/2014/main" id="{9AC7B3CE-AB74-4706-86AA-B0291C44A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9288" y="1908175"/>
                  <a:ext cx="4714875" cy="1212850"/>
                </a:xfrm>
                <a:custGeom>
                  <a:avLst/>
                  <a:gdLst>
                    <a:gd name="T0" fmla="*/ 852 w 2970"/>
                    <a:gd name="T1" fmla="*/ 0 h 764"/>
                    <a:gd name="T2" fmla="*/ 852 w 2970"/>
                    <a:gd name="T3" fmla="*/ 0 h 764"/>
                    <a:gd name="T4" fmla="*/ 818 w 2970"/>
                    <a:gd name="T5" fmla="*/ 2 h 764"/>
                    <a:gd name="T6" fmla="*/ 784 w 2970"/>
                    <a:gd name="T7" fmla="*/ 8 h 764"/>
                    <a:gd name="T8" fmla="*/ 750 w 2970"/>
                    <a:gd name="T9" fmla="*/ 18 h 764"/>
                    <a:gd name="T10" fmla="*/ 716 w 2970"/>
                    <a:gd name="T11" fmla="*/ 32 h 764"/>
                    <a:gd name="T12" fmla="*/ 684 w 2970"/>
                    <a:gd name="T13" fmla="*/ 48 h 764"/>
                    <a:gd name="T14" fmla="*/ 652 w 2970"/>
                    <a:gd name="T15" fmla="*/ 66 h 764"/>
                    <a:gd name="T16" fmla="*/ 620 w 2970"/>
                    <a:gd name="T17" fmla="*/ 88 h 764"/>
                    <a:gd name="T18" fmla="*/ 588 w 2970"/>
                    <a:gd name="T19" fmla="*/ 110 h 764"/>
                    <a:gd name="T20" fmla="*/ 558 w 2970"/>
                    <a:gd name="T21" fmla="*/ 134 h 764"/>
                    <a:gd name="T22" fmla="*/ 528 w 2970"/>
                    <a:gd name="T23" fmla="*/ 162 h 764"/>
                    <a:gd name="T24" fmla="*/ 500 w 2970"/>
                    <a:gd name="T25" fmla="*/ 188 h 764"/>
                    <a:gd name="T26" fmla="*/ 472 w 2970"/>
                    <a:gd name="T27" fmla="*/ 216 h 764"/>
                    <a:gd name="T28" fmla="*/ 418 w 2970"/>
                    <a:gd name="T29" fmla="*/ 274 h 764"/>
                    <a:gd name="T30" fmla="*/ 370 w 2970"/>
                    <a:gd name="T31" fmla="*/ 330 h 764"/>
                    <a:gd name="T32" fmla="*/ 370 w 2970"/>
                    <a:gd name="T33" fmla="*/ 330 h 764"/>
                    <a:gd name="T34" fmla="*/ 220 w 2970"/>
                    <a:gd name="T35" fmla="*/ 498 h 764"/>
                    <a:gd name="T36" fmla="*/ 104 w 2970"/>
                    <a:gd name="T37" fmla="*/ 626 h 764"/>
                    <a:gd name="T38" fmla="*/ 26 w 2970"/>
                    <a:gd name="T39" fmla="*/ 708 h 764"/>
                    <a:gd name="T40" fmla="*/ 0 w 2970"/>
                    <a:gd name="T41" fmla="*/ 736 h 764"/>
                    <a:gd name="T42" fmla="*/ 0 w 2970"/>
                    <a:gd name="T43" fmla="*/ 736 h 764"/>
                    <a:gd name="T44" fmla="*/ 392 w 2970"/>
                    <a:gd name="T45" fmla="*/ 456 h 764"/>
                    <a:gd name="T46" fmla="*/ 392 w 2970"/>
                    <a:gd name="T47" fmla="*/ 456 h 764"/>
                    <a:gd name="T48" fmla="*/ 430 w 2970"/>
                    <a:gd name="T49" fmla="*/ 500 h 764"/>
                    <a:gd name="T50" fmla="*/ 474 w 2970"/>
                    <a:gd name="T51" fmla="*/ 548 h 764"/>
                    <a:gd name="T52" fmla="*/ 528 w 2970"/>
                    <a:gd name="T53" fmla="*/ 600 h 764"/>
                    <a:gd name="T54" fmla="*/ 556 w 2970"/>
                    <a:gd name="T55" fmla="*/ 624 h 764"/>
                    <a:gd name="T56" fmla="*/ 586 w 2970"/>
                    <a:gd name="T57" fmla="*/ 650 h 764"/>
                    <a:gd name="T58" fmla="*/ 616 w 2970"/>
                    <a:gd name="T59" fmla="*/ 672 h 764"/>
                    <a:gd name="T60" fmla="*/ 648 w 2970"/>
                    <a:gd name="T61" fmla="*/ 694 h 764"/>
                    <a:gd name="T62" fmla="*/ 682 w 2970"/>
                    <a:gd name="T63" fmla="*/ 714 h 764"/>
                    <a:gd name="T64" fmla="*/ 714 w 2970"/>
                    <a:gd name="T65" fmla="*/ 732 h 764"/>
                    <a:gd name="T66" fmla="*/ 748 w 2970"/>
                    <a:gd name="T67" fmla="*/ 746 h 764"/>
                    <a:gd name="T68" fmla="*/ 782 w 2970"/>
                    <a:gd name="T69" fmla="*/ 756 h 764"/>
                    <a:gd name="T70" fmla="*/ 818 w 2970"/>
                    <a:gd name="T71" fmla="*/ 762 h 764"/>
                    <a:gd name="T72" fmla="*/ 852 w 2970"/>
                    <a:gd name="T73" fmla="*/ 764 h 764"/>
                    <a:gd name="T74" fmla="*/ 852 w 2970"/>
                    <a:gd name="T75" fmla="*/ 764 h 764"/>
                    <a:gd name="T76" fmla="*/ 2970 w 2970"/>
                    <a:gd name="T77" fmla="*/ 764 h 764"/>
                    <a:gd name="T78" fmla="*/ 2970 w 2970"/>
                    <a:gd name="T79" fmla="*/ 0 h 764"/>
                    <a:gd name="T80" fmla="*/ 2970 w 2970"/>
                    <a:gd name="T81" fmla="*/ 0 h 764"/>
                    <a:gd name="T82" fmla="*/ 852 w 2970"/>
                    <a:gd name="T83" fmla="*/ 0 h 764"/>
                    <a:gd name="T84" fmla="*/ 852 w 2970"/>
                    <a:gd name="T85" fmla="*/ 0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970" h="764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4F068B-D8DE-4397-B1C2-D9968CE93833}"/>
                  </a:ext>
                </a:extLst>
              </p:cNvPr>
              <p:cNvSpPr/>
              <p:nvPr/>
            </p:nvSpPr>
            <p:spPr>
              <a:xfrm>
                <a:off x="3186460" y="5769147"/>
                <a:ext cx="3384376" cy="78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 All Malwares are Virus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All viruses are malware, but not all malware are viruses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84433AA-0057-4091-9B9B-1FC57F7152CA}"/>
                  </a:ext>
                </a:extLst>
              </p:cNvPr>
              <p:cNvSpPr/>
              <p:nvPr/>
            </p:nvSpPr>
            <p:spPr>
              <a:xfrm>
                <a:off x="666180" y="6406651"/>
                <a:ext cx="115212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600" dirty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497425-A942-49CB-BB3D-465F4ADA346E}"/>
                  </a:ext>
                </a:extLst>
              </p:cNvPr>
              <p:cNvSpPr/>
              <p:nvPr/>
            </p:nvSpPr>
            <p:spPr>
              <a:xfrm>
                <a:off x="594172" y="5654536"/>
                <a:ext cx="1152128" cy="972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6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GB" sz="6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2A029E-EB74-4D66-A560-B8478C0D788C}"/>
              </a:ext>
            </a:extLst>
          </p:cNvPr>
          <p:cNvSpPr txBox="1"/>
          <p:nvPr/>
        </p:nvSpPr>
        <p:spPr>
          <a:xfrm>
            <a:off x="1192696" y="5961958"/>
            <a:ext cx="373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Analysis shows the </a:t>
            </a:r>
            <a:r>
              <a:rPr lang="en-US" sz="2000" b="1" dirty="0"/>
              <a:t>OPPOSITE</a:t>
            </a:r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4534F851-0336-4DE0-B323-C29A83266FA0}"/>
              </a:ext>
            </a:extLst>
          </p:cNvPr>
          <p:cNvSpPr txBox="1"/>
          <p:nvPr/>
        </p:nvSpPr>
        <p:spPr>
          <a:xfrm>
            <a:off x="6478282" y="1850118"/>
            <a:ext cx="6202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tx2">
                    <a:lumMod val="75000"/>
                  </a:schemeClr>
                </a:solidFill>
              </a:rPr>
              <a:t>Things should be Emphasized</a:t>
            </a:r>
            <a:endParaRPr lang="zh-CN" alt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31DB08-F26B-4E92-B924-76BCBB34705F}"/>
              </a:ext>
            </a:extLst>
          </p:cNvPr>
          <p:cNvSpPr/>
          <p:nvPr/>
        </p:nvSpPr>
        <p:spPr>
          <a:xfrm rot="3380813">
            <a:off x="533753" y="364892"/>
            <a:ext cx="661182" cy="6471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DF2DC3D-3360-415A-85DC-E3467E4E63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/>
          <a:stretch/>
        </p:blipFill>
        <p:spPr>
          <a:xfrm>
            <a:off x="244725" y="220409"/>
            <a:ext cx="922526" cy="922526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effectLst>
            <a:glow>
              <a:schemeClr val="accent1"/>
            </a:glow>
            <a:outerShdw blurRad="127000" dir="4080000" sy="-23000" kx="800400" algn="br" rotWithShape="0">
              <a:prstClr val="black">
                <a:alpha val="44000"/>
              </a:prstClr>
            </a:outerShdw>
            <a:reflection stA="84000" endPos="65000" dist="50800" dir="5400000" sy="-100000" algn="bl" rotWithShape="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9F49B3-3CEE-419C-A35B-052CA0E1D8AD}"/>
              </a:ext>
            </a:extLst>
          </p:cNvPr>
          <p:cNvSpPr txBox="1"/>
          <p:nvPr/>
        </p:nvSpPr>
        <p:spPr>
          <a:xfrm>
            <a:off x="1357640" y="288958"/>
            <a:ext cx="4480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Improvement Suggestions</a:t>
            </a:r>
          </a:p>
          <a:p>
            <a:r>
              <a:rPr lang="en-US" altLang="zh-CN" sz="2800" dirty="0"/>
              <a:t>-Antivirus Products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FA9423-61B5-4F8D-B05A-D7BC877D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843" y="220409"/>
            <a:ext cx="4414157" cy="681014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C0FC7B5-19DC-4AB8-BD02-3F9EBDB853DB}"/>
              </a:ext>
            </a:extLst>
          </p:cNvPr>
          <p:cNvCxnSpPr>
            <a:cxnSpLocks/>
          </p:cNvCxnSpPr>
          <p:nvPr/>
        </p:nvCxnSpPr>
        <p:spPr>
          <a:xfrm>
            <a:off x="8093583" y="214249"/>
            <a:ext cx="756557" cy="6933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AC4C21B-6EE3-4995-8C0C-DF14B534ABA0}"/>
              </a:ext>
            </a:extLst>
          </p:cNvPr>
          <p:cNvCxnSpPr>
            <a:cxnSpLocks/>
          </p:cNvCxnSpPr>
          <p:nvPr/>
        </p:nvCxnSpPr>
        <p:spPr>
          <a:xfrm>
            <a:off x="7975527" y="208090"/>
            <a:ext cx="756557" cy="69333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2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279;p1">
            <a:extLst>
              <a:ext uri="{FF2B5EF4-FFF2-40B4-BE49-F238E27FC236}">
                <a16:creationId xmlns:a16="http://schemas.microsoft.com/office/drawing/2014/main" id="{78099D89-8E4F-433C-B0DD-29CC72C19494}"/>
              </a:ext>
            </a:extLst>
          </p:cNvPr>
          <p:cNvPicPr preferRelativeResize="0"/>
          <p:nvPr/>
        </p:nvPicPr>
        <p:blipFill rotWithShape="1">
          <a:blip r:embed="rId2"/>
          <a:srcRect l="744" t="6484" r="1799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52" name="Rectangle 4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D1CC8A-8A28-446C-97D8-2AA06AAEF412}"/>
              </a:ext>
            </a:extLst>
          </p:cNvPr>
          <p:cNvSpPr txBox="1"/>
          <p:nvPr/>
        </p:nvSpPr>
        <p:spPr>
          <a:xfrm>
            <a:off x="477980" y="1122363"/>
            <a:ext cx="8924072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1" dirty="0">
                <a:latin typeface="Arial"/>
                <a:cs typeface="Arial"/>
                <a:sym typeface="Arial"/>
              </a:rPr>
              <a:t>Thank You</a:t>
            </a:r>
            <a:endParaRPr lang="en-US" altLang="zh-CN" sz="4400" b="1" dirty="0">
              <a:latin typeface="Arial"/>
              <a:cs typeface="Arial"/>
            </a:endParaRPr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17D54B91-408F-40D3-A059-7B30586208F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4" b="11142"/>
          <a:stretch/>
        </p:blipFill>
        <p:spPr>
          <a:xfrm>
            <a:off x="10676545" y="5653735"/>
            <a:ext cx="1358542" cy="11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56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472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Maven Pro</vt:lpstr>
      <vt:lpstr>等线</vt:lpstr>
      <vt:lpstr>等线 Light</vt:lpstr>
      <vt:lpstr>微软雅黑</vt:lpstr>
      <vt:lpstr>Abadi Extra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小雯</dc:creator>
  <cp:lastModifiedBy>Jiatong Li</cp:lastModifiedBy>
  <cp:revision>17</cp:revision>
  <dcterms:created xsi:type="dcterms:W3CDTF">2020-11-11T07:28:54Z</dcterms:created>
  <dcterms:modified xsi:type="dcterms:W3CDTF">2020-11-12T04:21:41Z</dcterms:modified>
</cp:coreProperties>
</file>