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7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28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9B752A9-41EE-4B0B-A05C-BC3614D050BB}">
      <dgm:prSet phldrT="[Text]"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A’s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 Ventricular Failure</a:t>
          </a:r>
          <a:endParaRPr lang="en-US" b="0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Left–sided Heart Failure</a:t>
          </a:r>
          <a:endParaRPr lang="en-US" b="0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/>
      <dgm:spPr/>
      <dgm:t>
        <a:bodyPr/>
        <a:lstStyle/>
        <a:p>
          <a:r>
            <a:rPr lang="en-US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b="0" dirty="0" smtClean="0">
              <a:solidFill>
                <a:schemeClr val="tx1"/>
              </a:solidFill>
            </a:rPr>
            <a:t>This was in fact due to </a:t>
          </a:r>
          <a:r>
            <a:rPr lang="en-US" b="0" dirty="0" smtClean="0">
              <a:solidFill>
                <a:schemeClr val="accent4"/>
              </a:solidFill>
            </a:rPr>
            <a:t>Left–ventricle malfunction</a:t>
          </a:r>
          <a:endParaRPr lang="en-US" b="0" dirty="0">
            <a:solidFill>
              <a:schemeClr val="accent4"/>
            </a:solidFill>
          </a:endParaRPr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86742-D4EA-4D2A-9577-C5CAFAC109AE}" type="pres">
      <dgm:prSet presAssocID="{99B752A9-41EE-4B0B-A05C-BC3614D050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759-5EDA-422B-9FEB-72B53FC214F9}" type="pres">
      <dgm:prSet presAssocID="{D3030B01-2434-4D22-B08E-C8CABA8C5D8A}" presName="sibTrans" presStyleCnt="0"/>
      <dgm:spPr/>
      <dgm:t>
        <a:bodyPr/>
        <a:lstStyle/>
        <a:p>
          <a:endParaRPr lang="en-US"/>
        </a:p>
      </dgm:t>
    </dgm:pt>
    <dgm:pt modelId="{694D07B3-1861-4D4F-8D6E-2091A26F425D}" type="pres">
      <dgm:prSet presAssocID="{430B5D91-7055-4D56-B2CE-0C2A8971A3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  <dgm:t>
        <a:bodyPr/>
        <a:lstStyle/>
        <a:p>
          <a:endParaRPr lang="en-US"/>
        </a:p>
      </dgm:t>
    </dgm:pt>
    <dgm:pt modelId="{53528867-631A-4C4A-984D-B447ACEEB0CE}" type="pres">
      <dgm:prSet presAssocID="{7984934A-CE63-46DB-9FC8-B4B619DCD80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9B752A9-41EE-4B0B-A05C-BC3614D050BB}">
      <dgm:prSet phldrT="[Text]"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A’s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 Ventricular Failure</a:t>
          </a:r>
          <a:endParaRPr lang="en-US" sz="2000" b="0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Left–sided Heart Failure</a:t>
          </a:r>
          <a:endParaRPr lang="en-US" sz="2000" b="0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 custT="1"/>
      <dgm:spPr/>
      <dgm:t>
        <a:bodyPr/>
        <a:lstStyle/>
        <a:p>
          <a:r>
            <a:rPr lang="en-US" sz="2000" b="0" u="sng" dirty="0" smtClean="0">
              <a:solidFill>
                <a:schemeClr val="tx1"/>
              </a:solidFill>
            </a:rPr>
            <a:t>Doctor B’s Note</a:t>
          </a:r>
        </a:p>
        <a:p>
          <a:r>
            <a:rPr lang="en-US" sz="2000" b="0" dirty="0" smtClean="0">
              <a:solidFill>
                <a:schemeClr val="tx1"/>
              </a:solidFill>
            </a:rPr>
            <a:t>This was in fact due to </a:t>
          </a:r>
          <a:r>
            <a:rPr lang="en-US" sz="2000" b="0" dirty="0" smtClean="0">
              <a:solidFill>
                <a:schemeClr val="accent4"/>
              </a:solidFill>
            </a:rPr>
            <a:t>Left–ventricle malfunction</a:t>
          </a:r>
          <a:endParaRPr lang="en-US" sz="2000" b="0" dirty="0">
            <a:solidFill>
              <a:schemeClr val="accent4"/>
            </a:solidFill>
          </a:endParaRPr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EFA6880C-5CD7-4ED5-B562-0C05ED85F328}">
      <dgm:prSet custT="1"/>
      <dgm:spPr/>
      <dgm:t>
        <a:bodyPr/>
        <a:lstStyle/>
        <a:p>
          <a:r>
            <a:rPr lang="en-US" sz="2000" dirty="0" smtClean="0">
              <a:solidFill>
                <a:schemeClr val="accent4"/>
              </a:solidFill>
            </a:rPr>
            <a:t>C0023212: Left-Sided Heart Failure </a:t>
          </a:r>
          <a:endParaRPr lang="en-US" sz="2000" dirty="0">
            <a:solidFill>
              <a:schemeClr val="accent4"/>
            </a:solidFill>
          </a:endParaRPr>
        </a:p>
      </dgm:t>
    </dgm:pt>
    <dgm:pt modelId="{E213A863-D4B9-4873-8A9F-E5E1C25FA63D}" type="parTrans" cxnId="{098C1871-13D1-4F56-9933-57800FAB9FFD}">
      <dgm:prSet/>
      <dgm:spPr/>
      <dgm:t>
        <a:bodyPr/>
        <a:lstStyle/>
        <a:p>
          <a:endParaRPr lang="en-US"/>
        </a:p>
      </dgm:t>
    </dgm:pt>
    <dgm:pt modelId="{F7117406-6EED-4D68-BFE2-D7229DED7356}" type="sibTrans" cxnId="{098C1871-13D1-4F56-9933-57800FAB9FFD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86742-D4EA-4D2A-9577-C5CAFAC109AE}" type="pres">
      <dgm:prSet presAssocID="{99B752A9-41EE-4B0B-A05C-BC3614D050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759-5EDA-422B-9FEB-72B53FC214F9}" type="pres">
      <dgm:prSet presAssocID="{D3030B01-2434-4D22-B08E-C8CABA8C5D8A}" presName="sibTrans" presStyleCnt="0"/>
      <dgm:spPr/>
      <dgm:t>
        <a:bodyPr/>
        <a:lstStyle/>
        <a:p>
          <a:endParaRPr lang="en-US"/>
        </a:p>
      </dgm:t>
    </dgm:pt>
    <dgm:pt modelId="{694D07B3-1861-4D4F-8D6E-2091A26F425D}" type="pres">
      <dgm:prSet presAssocID="{430B5D91-7055-4D56-B2CE-0C2A8971A3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  <dgm:t>
        <a:bodyPr/>
        <a:lstStyle/>
        <a:p>
          <a:endParaRPr lang="en-US"/>
        </a:p>
      </dgm:t>
    </dgm:pt>
    <dgm:pt modelId="{53528867-631A-4C4A-984D-B447ACEEB0CE}" type="pres">
      <dgm:prSet presAssocID="{7984934A-CE63-46DB-9FC8-B4B619DCD8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958C-4403-4D22-9C3A-E7E078E38C96}" type="pres">
      <dgm:prSet presAssocID="{A15CC5D5-928A-4FCA-81E1-50FE9D40EFBA}" presName="sibTrans" presStyleCnt="0"/>
      <dgm:spPr/>
      <dgm:t>
        <a:bodyPr/>
        <a:lstStyle/>
        <a:p>
          <a:endParaRPr lang="en-US"/>
        </a:p>
      </dgm:t>
    </dgm:pt>
    <dgm:pt modelId="{83AB3032-D543-424E-A091-94D7032DC4E3}" type="pres">
      <dgm:prSet presAssocID="{EFA6880C-5CD7-4ED5-B562-0C05ED85F328}" presName="node" presStyleLbl="node1" presStyleIdx="3" presStyleCnt="4" custScaleY="44203" custLinFactNeighborX="8385" custLinFactNeighborY="2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8C06D7A3-E6E7-4C0D-A26D-002A2223A46D}" type="presOf" srcId="{EFA6880C-5CD7-4ED5-B562-0C05ED85F328}" destId="{83AB3032-D543-424E-A091-94D7032DC4E3}" srcOrd="0" destOrd="0" presId="urn:microsoft.com/office/officeart/2005/8/layout/default"/>
    <dgm:cxn modelId="{098C1871-13D1-4F56-9933-57800FAB9FFD}" srcId="{82FF522F-9A43-4A8F-B86F-239B69255C0F}" destId="{EFA6880C-5CD7-4ED5-B562-0C05ED85F328}" srcOrd="3" destOrd="0" parTransId="{E213A863-D4B9-4873-8A9F-E5E1C25FA63D}" sibTransId="{F7117406-6EED-4D68-BFE2-D7229DED7356}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  <dgm:cxn modelId="{6DDA9CFF-96E7-49E6-A3FF-6C757C434249}" type="presParOf" srcId="{57047775-1772-49F0-8A08-95B5BB4C01CC}" destId="{2A63958C-4403-4D22-9C3A-E7E078E38C96}" srcOrd="5" destOrd="0" presId="urn:microsoft.com/office/officeart/2005/8/layout/default"/>
    <dgm:cxn modelId="{9613D481-3D50-4651-BF4E-91D2CA56A9E1}" type="presParOf" srcId="{57047775-1772-49F0-8A08-95B5BB4C01CC}" destId="{83AB3032-D543-424E-A091-94D7032DC4E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1052290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A’s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 Ventricular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1052290" y="670"/>
        <a:ext cx="2327540" cy="1396524"/>
      </dsp:txXfrm>
    </dsp:sp>
    <dsp:sp modelId="{694D07B3-1861-4D4F-8D6E-2091A26F425D}">
      <dsp:nvSpPr>
        <dsp:cNvPr id="0" name=""/>
        <dsp:cNvSpPr/>
      </dsp:nvSpPr>
      <dsp:spPr>
        <a:xfrm>
          <a:off x="3612584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Left–sided Heart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3612584" y="670"/>
        <a:ext cx="2327540" cy="1396524"/>
      </dsp:txXfrm>
    </dsp:sp>
    <dsp:sp modelId="{53528867-631A-4C4A-984D-B447ACEEB0CE}">
      <dsp:nvSpPr>
        <dsp:cNvPr id="0" name=""/>
        <dsp:cNvSpPr/>
      </dsp:nvSpPr>
      <dsp:spPr>
        <a:xfrm>
          <a:off x="6172879" y="670"/>
          <a:ext cx="2327540" cy="13965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Left–ventricle malfunction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6172879" y="670"/>
        <a:ext cx="2327540" cy="1396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0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A’s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 Ventricular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0" y="50827"/>
        <a:ext cx="3042948" cy="1825769"/>
      </dsp:txXfrm>
    </dsp:sp>
    <dsp:sp modelId="{694D07B3-1861-4D4F-8D6E-2091A26F425D}">
      <dsp:nvSpPr>
        <dsp:cNvPr id="0" name=""/>
        <dsp:cNvSpPr/>
      </dsp:nvSpPr>
      <dsp:spPr>
        <a:xfrm>
          <a:off x="3347243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Left–sided Heart Failure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3347243" y="50827"/>
        <a:ext cx="3042948" cy="1825769"/>
      </dsp:txXfrm>
    </dsp:sp>
    <dsp:sp modelId="{53528867-631A-4C4A-984D-B447ACEEB0CE}">
      <dsp:nvSpPr>
        <dsp:cNvPr id="0" name=""/>
        <dsp:cNvSpPr/>
      </dsp:nvSpPr>
      <dsp:spPr>
        <a:xfrm>
          <a:off x="6694487" y="50827"/>
          <a:ext cx="3042948" cy="1825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sng" kern="1200" dirty="0" smtClean="0">
              <a:solidFill>
                <a:schemeClr val="tx1"/>
              </a:solidFill>
            </a:rPr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This was in fact due to </a:t>
          </a:r>
          <a:r>
            <a:rPr lang="en-US" sz="2000" b="0" kern="1200" dirty="0" smtClean="0">
              <a:solidFill>
                <a:schemeClr val="accent4"/>
              </a:solidFill>
            </a:rPr>
            <a:t>Left–ventricle malfunction</a:t>
          </a:r>
          <a:endParaRPr lang="en-US" sz="2000" b="0" kern="1200" dirty="0">
            <a:solidFill>
              <a:schemeClr val="accent4"/>
            </a:solidFill>
          </a:endParaRPr>
        </a:p>
      </dsp:txBody>
      <dsp:txXfrm>
        <a:off x="6694487" y="50827"/>
        <a:ext cx="3042948" cy="1825769"/>
      </dsp:txXfrm>
    </dsp:sp>
    <dsp:sp modelId="{83AB3032-D543-424E-A091-94D7032DC4E3}">
      <dsp:nvSpPr>
        <dsp:cNvPr id="0" name=""/>
        <dsp:cNvSpPr/>
      </dsp:nvSpPr>
      <dsp:spPr>
        <a:xfrm>
          <a:off x="3602394" y="2231719"/>
          <a:ext cx="3042948" cy="8070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/>
              </a:solidFill>
            </a:rPr>
            <a:t>C0023212: Left-Sided Heart Failure </a:t>
          </a:r>
          <a:endParaRPr lang="en-US" sz="2000" kern="1200" dirty="0">
            <a:solidFill>
              <a:schemeClr val="accent4"/>
            </a:solidFill>
          </a:endParaRPr>
        </a:p>
      </dsp:txBody>
      <dsp:txXfrm>
        <a:off x="3602394" y="2231719"/>
        <a:ext cx="3042948" cy="80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313-0275-D148-A416-9F44969C06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umentation.uts.nlm.nih.gov/rest/home.html" TargetMode="Externa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4762"/>
            <a:ext cx="9144000" cy="12193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 Multiple </a:t>
            </a:r>
            <a:r>
              <a:rPr lang="en-US" sz="4000" dirty="0">
                <a:solidFill>
                  <a:schemeClr val="accent1"/>
                </a:solidFill>
              </a:rPr>
              <a:t>F</a:t>
            </a:r>
            <a:r>
              <a:rPr lang="en-US" sz="4000" dirty="0" smtClean="0">
                <a:solidFill>
                  <a:schemeClr val="accent1"/>
                </a:solidFill>
              </a:rPr>
              <a:t>eature Approach for Disorder Normalization in Clinical Notes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8074"/>
            <a:ext cx="9144000" cy="1655762"/>
          </a:xfrm>
        </p:spPr>
        <p:txBody>
          <a:bodyPr/>
          <a:lstStyle/>
          <a:p>
            <a:r>
              <a:rPr lang="en-US" u="sng" dirty="0" smtClean="0"/>
              <a:t>Presented by:</a:t>
            </a:r>
          </a:p>
          <a:p>
            <a:r>
              <a:rPr lang="en-US" dirty="0" smtClean="0"/>
              <a:t>Lasang </a:t>
            </a:r>
            <a:r>
              <a:rPr lang="en-US" dirty="0"/>
              <a:t>J</a:t>
            </a:r>
            <a:r>
              <a:rPr lang="en-US" dirty="0" smtClean="0"/>
              <a:t>imba Tamang</a:t>
            </a:r>
          </a:p>
          <a:p>
            <a:r>
              <a:rPr lang="en-US" dirty="0" smtClean="0"/>
              <a:t>University of Memphis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Multiple feature Approach for classification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380838"/>
            <a:ext cx="10515600" cy="481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Ranking Feature: </a:t>
            </a:r>
            <a:r>
              <a:rPr lang="en-US" sz="2000" dirty="0" smtClean="0"/>
              <a:t> API returns list of candidate and their Rank. We use this rank as feature.</a:t>
            </a:r>
          </a:p>
          <a:p>
            <a:r>
              <a:rPr lang="en-US" sz="2000" b="1" dirty="0" smtClean="0"/>
              <a:t>Similarity Feature</a:t>
            </a:r>
            <a:r>
              <a:rPr lang="en-US" sz="2000" dirty="0" smtClean="0"/>
              <a:t>: Similarity Feature computed by </a:t>
            </a:r>
            <a:r>
              <a:rPr lang="en-US" sz="2000" dirty="0" err="1" smtClean="0"/>
              <a:t>Levenshtein</a:t>
            </a:r>
            <a:r>
              <a:rPr lang="en-US" sz="2000" dirty="0" smtClean="0"/>
              <a:t> </a:t>
            </a:r>
            <a:r>
              <a:rPr lang="en-US" sz="2000" dirty="0"/>
              <a:t>distance </a:t>
            </a:r>
            <a:r>
              <a:rPr lang="en-US" sz="2000" dirty="0" smtClean="0"/>
              <a:t>semantic composition method. </a:t>
            </a:r>
            <a:r>
              <a:rPr lang="en-US" sz="2000" dirty="0" err="1" smtClean="0"/>
              <a:t>Eg</a:t>
            </a:r>
            <a:r>
              <a:rPr lang="en-US" sz="2000" dirty="0" smtClean="0"/>
              <a:t> : </a:t>
            </a:r>
            <a:r>
              <a:rPr lang="en-US" sz="2000" dirty="0"/>
              <a:t>Distance in “</a:t>
            </a:r>
            <a:r>
              <a:rPr lang="en-US" sz="2000" dirty="0" err="1">
                <a:solidFill>
                  <a:schemeClr val="accent4"/>
                </a:solidFill>
              </a:rPr>
              <a:t>hypokinesis</a:t>
            </a:r>
            <a:r>
              <a:rPr lang="en-US" sz="2000" dirty="0"/>
              <a:t>” and “</a:t>
            </a:r>
            <a:r>
              <a:rPr lang="en-US" sz="2000" dirty="0" err="1">
                <a:solidFill>
                  <a:schemeClr val="accent4"/>
                </a:solidFill>
              </a:rPr>
              <a:t>hypokinesia</a:t>
            </a:r>
            <a:r>
              <a:rPr lang="en-US" sz="2000" dirty="0"/>
              <a:t>” is </a:t>
            </a:r>
            <a:r>
              <a:rPr lang="en-US" sz="2000" dirty="0" smtClean="0">
                <a:solidFill>
                  <a:schemeClr val="accent4"/>
                </a:solidFill>
              </a:rPr>
              <a:t>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candidates CUIs computed </a:t>
            </a:r>
            <a:r>
              <a:rPr lang="en-US" sz="2000" dirty="0"/>
              <a:t>by </a:t>
            </a:r>
            <a:r>
              <a:rPr lang="en-US" sz="2000" dirty="0" err="1"/>
              <a:t>Levenshtein</a:t>
            </a:r>
            <a:r>
              <a:rPr lang="en-US" sz="2000" dirty="0"/>
              <a:t>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 CUIs </a:t>
            </a:r>
            <a:r>
              <a:rPr lang="en-US" sz="2000" dirty="0"/>
              <a:t>computed by semantic composition </a:t>
            </a:r>
            <a:r>
              <a:rPr lang="en-US" sz="2000" dirty="0" smtClean="0"/>
              <a:t>method using </a:t>
            </a:r>
            <a:r>
              <a:rPr lang="en-US" sz="2000" dirty="0"/>
              <a:t>CW word </a:t>
            </a:r>
            <a:r>
              <a:rPr lang="en-US" sz="2000" dirty="0" smtClean="0"/>
              <a:t>embedding's.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Similarity </a:t>
            </a:r>
            <a:r>
              <a:rPr lang="en-US" sz="2000" dirty="0"/>
              <a:t>between the </a:t>
            </a:r>
            <a:r>
              <a:rPr lang="en-US" sz="2000" dirty="0" smtClean="0"/>
              <a:t>DM and the candidates CUIs </a:t>
            </a:r>
            <a:r>
              <a:rPr lang="en-US" sz="2000" dirty="0"/>
              <a:t>computed by semantic composition </a:t>
            </a:r>
            <a:r>
              <a:rPr lang="en-US" sz="2000" dirty="0" smtClean="0"/>
              <a:t>method using </a:t>
            </a:r>
            <a:r>
              <a:rPr lang="en-US" sz="2000" dirty="0"/>
              <a:t>word2vec word </a:t>
            </a:r>
            <a:r>
              <a:rPr lang="en-US" sz="2000" dirty="0" smtClean="0"/>
              <a:t>embedding's.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8" y="2964873"/>
            <a:ext cx="3878464" cy="610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12" y="2667924"/>
            <a:ext cx="42443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Multiple feature approach for classification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537857"/>
            <a:ext cx="10515600" cy="4428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Contextual features : </a:t>
            </a:r>
            <a:r>
              <a:rPr lang="en-US" sz="2000" dirty="0" smtClean="0"/>
              <a:t>similarity </a:t>
            </a:r>
            <a:r>
              <a:rPr lang="en-US" sz="2000" dirty="0"/>
              <a:t>between </a:t>
            </a:r>
            <a:r>
              <a:rPr lang="en-US" sz="2000" dirty="0" smtClean="0"/>
              <a:t>context DM context and </a:t>
            </a:r>
            <a:r>
              <a:rPr lang="en-US" sz="2000" dirty="0"/>
              <a:t>the </a:t>
            </a:r>
            <a:r>
              <a:rPr lang="en-US" sz="2000" dirty="0" smtClean="0"/>
              <a:t>candidate CUIs. (window  size , t = 3, for this experiment)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Similarity </a:t>
            </a:r>
            <a:r>
              <a:rPr lang="en-US" sz="1600" dirty="0"/>
              <a:t>between the context and the </a:t>
            </a:r>
            <a:r>
              <a:rPr lang="en-US" sz="1600" dirty="0" smtClean="0"/>
              <a:t>candidate CUIs computed </a:t>
            </a:r>
            <a:r>
              <a:rPr lang="en-US" sz="1600" dirty="0"/>
              <a:t>by semantic composition method using </a:t>
            </a:r>
            <a:r>
              <a:rPr lang="en-US" sz="1600" dirty="0" smtClean="0"/>
              <a:t>CW word embedding's.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Similarity </a:t>
            </a:r>
            <a:r>
              <a:rPr lang="en-US" sz="1600" dirty="0"/>
              <a:t>between the context and the </a:t>
            </a:r>
            <a:r>
              <a:rPr lang="en-US" sz="1600" dirty="0" smtClean="0"/>
              <a:t>candidates CUIs computed </a:t>
            </a:r>
            <a:r>
              <a:rPr lang="en-US" sz="1600" dirty="0"/>
              <a:t>by semantic composition method </a:t>
            </a:r>
            <a:r>
              <a:rPr lang="en-US" sz="1600" dirty="0" smtClean="0"/>
              <a:t>usingword2vec word embedding's.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b="1" dirty="0" smtClean="0"/>
              <a:t>String feature</a:t>
            </a:r>
            <a:r>
              <a:rPr lang="en-US" sz="2000" dirty="0" smtClean="0"/>
              <a:t>: idea</a:t>
            </a:r>
            <a:r>
              <a:rPr lang="en-US" sz="2000" dirty="0"/>
              <a:t> </a:t>
            </a:r>
            <a:r>
              <a:rPr lang="en-US" sz="2000" dirty="0" smtClean="0"/>
              <a:t>-&gt; </a:t>
            </a:r>
            <a:r>
              <a:rPr lang="en-US" sz="2000" dirty="0"/>
              <a:t>if the surface string of the DM </a:t>
            </a:r>
            <a:r>
              <a:rPr lang="en-US" sz="2000" dirty="0" smtClean="0"/>
              <a:t>is very </a:t>
            </a:r>
            <a:r>
              <a:rPr lang="en-US" sz="2000" dirty="0"/>
              <a:t>similar to that of the candidate CUIs, it is an </a:t>
            </a:r>
            <a:r>
              <a:rPr lang="en-US" sz="2000" dirty="0" smtClean="0"/>
              <a:t>indication of being same</a:t>
            </a:r>
            <a:r>
              <a:rPr lang="en-US" sz="20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DM is part of the candidate </a:t>
            </a:r>
            <a:r>
              <a:rPr lang="en-US" sz="1600" dirty="0" smtClean="0"/>
              <a:t>CUIs, the </a:t>
            </a:r>
            <a:r>
              <a:rPr lang="en-US" sz="1600" dirty="0"/>
              <a:t>feature is 1. Otherwise, the feature is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candidate CUI starts with the </a:t>
            </a:r>
            <a:r>
              <a:rPr lang="en-US" sz="1600" dirty="0" smtClean="0"/>
              <a:t>DM, the </a:t>
            </a:r>
            <a:r>
              <a:rPr lang="en-US" sz="1600" dirty="0"/>
              <a:t>feature is 1. Otherwise, the feature is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dirty="0"/>
              <a:t>the candidate ends with the </a:t>
            </a:r>
            <a:r>
              <a:rPr lang="en-US" sz="1600" dirty="0" smtClean="0"/>
              <a:t>DM, the </a:t>
            </a:r>
            <a:r>
              <a:rPr lang="en-US" sz="1600" dirty="0"/>
              <a:t>feature is 1. Otherwise, the feature is </a:t>
            </a:r>
            <a:r>
              <a:rPr lang="en-US" sz="1600" dirty="0" smtClean="0"/>
              <a:t>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If feature(1) = 1, feature(2) = 0, and feature(3) = 0, the feature is 1. Otherwise, the feature is 0</a:t>
            </a:r>
            <a:r>
              <a:rPr lang="en-US" sz="1600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596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Experiment: Setting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131457"/>
            <a:ext cx="10515600" cy="500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Data set: </a:t>
            </a:r>
            <a:r>
              <a:rPr lang="en-US" sz="2000" dirty="0" smtClean="0"/>
              <a:t> Semeval-2014 task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Training set and development set with gold standard are used since organized did not release  gold standard test the point.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Contains 302 clinical documents and 11380 disorder mention (380)</a:t>
            </a:r>
          </a:p>
          <a:p>
            <a:r>
              <a:rPr lang="en-US" sz="2000" dirty="0" smtClean="0"/>
              <a:t>Two embedding,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CW word </a:t>
            </a:r>
            <a:r>
              <a:rPr lang="en-US" sz="1600" dirty="0" smtClean="0"/>
              <a:t>: provided by Huang, trained on Wikipedia corpus.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 smtClean="0"/>
              <a:t>Word2vec : </a:t>
            </a:r>
            <a:r>
              <a:rPr lang="en-US" sz="1600" dirty="0" smtClean="0"/>
              <a:t>trained on the unannotated clinical note reports provided in the task.</a:t>
            </a:r>
          </a:p>
          <a:p>
            <a:r>
              <a:rPr lang="en-US" sz="2000" b="1" dirty="0" smtClean="0"/>
              <a:t>Accuracy</a:t>
            </a:r>
            <a:r>
              <a:rPr lang="en-US" sz="2000" dirty="0" smtClean="0"/>
              <a:t> =   No. of DM whose CUIs are correctly acquired / No.  of all DM.</a:t>
            </a:r>
          </a:p>
          <a:p>
            <a:r>
              <a:rPr lang="en-US" sz="2000" dirty="0" smtClean="0"/>
              <a:t>Calculated top  3 accuracy with assumption that  if top-3 result contains the true answer, it is regarded as the correct retrieval.</a:t>
            </a:r>
          </a:p>
          <a:p>
            <a:r>
              <a:rPr lang="en-US" sz="2000" dirty="0"/>
              <a:t>4095 DM is labelled as ‘CUI-less”  </a:t>
            </a:r>
            <a:r>
              <a:rPr lang="en-US" sz="2000" dirty="0" smtClean="0"/>
              <a:t>and </a:t>
            </a:r>
            <a:r>
              <a:rPr lang="en-US" sz="2000" dirty="0"/>
              <a:t>rest 7285 processed by Multiple feature approach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Use 10-fold cross validation</a:t>
            </a:r>
          </a:p>
          <a:p>
            <a:r>
              <a:rPr lang="en-US" sz="2000" dirty="0" smtClean="0"/>
              <a:t>Feature extraction :  SC add for the semantic composition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09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Experiment: Result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8927" y="3999345"/>
            <a:ext cx="10515600" cy="2013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Multiple feature approach improves the accuracy from 32.99 % to </a:t>
            </a:r>
            <a:r>
              <a:rPr lang="en-US" sz="2000" dirty="0" smtClean="0"/>
              <a:t>76</a:t>
            </a:r>
            <a:r>
              <a:rPr lang="en-US" sz="2000" dirty="0" smtClean="0"/>
              <a:t>.08 </a:t>
            </a:r>
            <a:r>
              <a:rPr lang="en-US" sz="2000" dirty="0" smtClean="0"/>
              <a:t>%</a:t>
            </a:r>
            <a:endParaRPr lang="en-US" sz="1600" dirty="0" smtClean="0"/>
          </a:p>
          <a:p>
            <a:r>
              <a:rPr lang="en-US" sz="2000" b="1" dirty="0" smtClean="0"/>
              <a:t>Baseline</a:t>
            </a:r>
            <a:r>
              <a:rPr lang="en-US" sz="2000" dirty="0" smtClean="0"/>
              <a:t>:  </a:t>
            </a:r>
            <a:r>
              <a:rPr lang="en-US" sz="2000" dirty="0" err="1" smtClean="0"/>
              <a:t>MetaMap</a:t>
            </a:r>
            <a:r>
              <a:rPr lang="en-US" sz="2000" dirty="0" smtClean="0"/>
              <a:t> as baseline system( Maps biomedical text to concepts in the UMLS Met </a:t>
            </a:r>
            <a:r>
              <a:rPr lang="en-US" sz="2000" dirty="0" err="1" smtClean="0"/>
              <a:t>athesaurus</a:t>
            </a:r>
            <a:r>
              <a:rPr lang="en-US" sz="2000" dirty="0" smtClean="0"/>
              <a:t>)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51" y="1299093"/>
            <a:ext cx="3611880" cy="15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Major challenges, issues and open question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1131457"/>
            <a:ext cx="10515600" cy="500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“CUI-less ” DM: </a:t>
            </a:r>
            <a:r>
              <a:rPr lang="en-US" sz="2000" dirty="0" smtClean="0"/>
              <a:t> If label of all CUI is negative, result of DM is “CUI-less” 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Obviously this is wrong.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Ratio of “CUI-less” DM in the error of multiple feature approach is 19.75 (</a:t>
            </a:r>
            <a:r>
              <a:rPr lang="en-US" sz="1600" dirty="0" smtClean="0">
                <a:solidFill>
                  <a:srgbClr val="00B050"/>
                </a:solidFill>
              </a:rPr>
              <a:t>needs improvement</a:t>
            </a:r>
            <a:r>
              <a:rPr lang="en-US" sz="1600" dirty="0" smtClean="0"/>
              <a:t>)</a:t>
            </a:r>
          </a:p>
          <a:p>
            <a:r>
              <a:rPr lang="en-US" sz="2000" b="1" dirty="0" smtClean="0"/>
              <a:t>Acronyms</a:t>
            </a:r>
            <a:r>
              <a:rPr lang="en-US" sz="2000" dirty="0" smtClean="0"/>
              <a:t>: Example, correct answer for “CHI” is “C0085094, closed head injuries”. But, API do no return it.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Ratio of acronym in the error is 18.77%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This is major source of error.</a:t>
            </a:r>
          </a:p>
          <a:p>
            <a:r>
              <a:rPr lang="en-US" sz="2000" b="1" dirty="0" smtClean="0"/>
              <a:t>One character DM</a:t>
            </a:r>
            <a:r>
              <a:rPr lang="en-US" sz="2000" dirty="0" smtClean="0"/>
              <a:t> 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Correct CUI for DM </a:t>
            </a:r>
            <a:r>
              <a:rPr lang="en-US" sz="1600" b="1" dirty="0" smtClean="0">
                <a:solidFill>
                  <a:schemeClr val="accent4"/>
                </a:solidFill>
              </a:rPr>
              <a:t>C</a:t>
            </a:r>
            <a:r>
              <a:rPr lang="en-US" sz="1600" dirty="0" smtClean="0"/>
              <a:t> in one doc is “</a:t>
            </a:r>
            <a:r>
              <a:rPr lang="en-US" sz="1600" dirty="0" smtClean="0">
                <a:solidFill>
                  <a:schemeClr val="accent4"/>
                </a:solidFill>
              </a:rPr>
              <a:t>C0149651|Clubbing</a:t>
            </a:r>
            <a:r>
              <a:rPr lang="en-US" sz="1600" dirty="0"/>
              <a:t>” </a:t>
            </a:r>
            <a:r>
              <a:rPr lang="en-US" sz="1600" dirty="0" smtClean="0"/>
              <a:t> and “</a:t>
            </a:r>
            <a:r>
              <a:rPr lang="en-US" sz="1600" dirty="0" smtClean="0">
                <a:solidFill>
                  <a:schemeClr val="accent4"/>
                </a:solidFill>
              </a:rPr>
              <a:t>C0010520|Cyanosis</a:t>
            </a:r>
            <a:r>
              <a:rPr lang="en-US" sz="1600" dirty="0" smtClean="0"/>
              <a:t>” in another doc.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API may not return appropriate candidates for one character DM.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40 .8 %of one character DM annotated as “CUI-less”. Still only 2.7 % error in the result.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So, One character DM is not major source of error.</a:t>
            </a:r>
          </a:p>
          <a:p>
            <a:r>
              <a:rPr lang="en-US" sz="2000" b="1" dirty="0" smtClean="0"/>
              <a:t>Dependency in API </a:t>
            </a:r>
            <a:r>
              <a:rPr lang="en-US" sz="2000" dirty="0" smtClean="0"/>
              <a:t>: Dependent on API provided by  UMLS. If the candidate provided by API do not contain correct answer, it gives wrong answer.</a:t>
            </a:r>
          </a:p>
        </p:txBody>
      </p:sp>
    </p:spTree>
    <p:extLst>
      <p:ext uri="{BB962C8B-B14F-4D97-AF65-F5344CB8AC3E}">
        <p14:creationId xmlns:p14="http://schemas.microsoft.com/office/powerpoint/2010/main" val="198780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82145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Queries??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1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8" y="2803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Appreciate for your time!!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1" y="706872"/>
            <a:ext cx="10515600" cy="254433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About Paper:</a:t>
            </a:r>
            <a:br>
              <a:rPr lang="en-US" sz="3200" b="1" u="sng" dirty="0" smtClean="0"/>
            </a:br>
            <a:r>
              <a:rPr lang="en-US" sz="4000" dirty="0">
                <a:solidFill>
                  <a:schemeClr val="accent1"/>
                </a:solidFill>
              </a:rPr>
              <a:t>A Multiple Feature Approach for Disorder Normalization in Clinical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8786"/>
            <a:ext cx="10515600" cy="1913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By</a:t>
            </a:r>
            <a:r>
              <a:rPr lang="en-US" dirty="0" smtClean="0"/>
              <a:t> : </a:t>
            </a:r>
          </a:p>
          <a:p>
            <a:pPr marL="0" indent="0" algn="ctr">
              <a:buNone/>
            </a:pPr>
            <a:r>
              <a:rPr lang="en-US" dirty="0" smtClean="0"/>
              <a:t>Lu Chen, Chen Bo</a:t>
            </a:r>
          </a:p>
          <a:p>
            <a:pPr marL="0" indent="0" algn="ctr">
              <a:buNone/>
            </a:pPr>
            <a:r>
              <a:rPr lang="en-US" dirty="0" smtClean="0"/>
              <a:t>Lu </a:t>
            </a:r>
            <a:r>
              <a:rPr lang="en-US" dirty="0" err="1" smtClean="0"/>
              <a:t>Chaozhen</a:t>
            </a:r>
            <a:r>
              <a:rPr lang="en-US" dirty="0" smtClean="0"/>
              <a:t>, </a:t>
            </a:r>
            <a:r>
              <a:rPr lang="en-US" dirty="0" err="1" smtClean="0"/>
              <a:t>Qiu</a:t>
            </a:r>
            <a:r>
              <a:rPr lang="en-US" dirty="0" smtClean="0"/>
              <a:t> </a:t>
            </a:r>
            <a:r>
              <a:rPr lang="en-US" dirty="0" err="1" smtClean="0"/>
              <a:t>Likun</a:t>
            </a:r>
            <a:r>
              <a:rPr lang="en-US" dirty="0" smtClean="0"/>
              <a:t>, Ji </a:t>
            </a:r>
            <a:r>
              <a:rPr lang="en-US" dirty="0" err="1" smtClean="0"/>
              <a:t>Donghong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585"/>
            <a:ext cx="10515600" cy="61393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accent1"/>
                </a:solidFill>
              </a:rPr>
              <a:t>Scenario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14811"/>
              </p:ext>
            </p:extLst>
          </p:nvPr>
        </p:nvGraphicFramePr>
        <p:xfrm>
          <a:off x="736600" y="1317626"/>
          <a:ext cx="9552710" cy="139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36600" y="3269673"/>
            <a:ext cx="10515600" cy="22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Requirement:  </a:t>
            </a:r>
            <a:r>
              <a:rPr lang="en-US" sz="2000" dirty="0" smtClean="0"/>
              <a:t>Uniformity to process such electronic data.</a:t>
            </a:r>
          </a:p>
          <a:p>
            <a:r>
              <a:rPr lang="en-US" sz="2000" b="1" dirty="0" smtClean="0"/>
              <a:t>Not Possible:  </a:t>
            </a:r>
            <a:r>
              <a:rPr lang="en-US" sz="2000" dirty="0" smtClean="0"/>
              <a:t>Asking doctor to write in same way. </a:t>
            </a:r>
          </a:p>
          <a:p>
            <a:r>
              <a:rPr lang="en-US" sz="2000" b="1" dirty="0" smtClean="0"/>
              <a:t>Effort Made : </a:t>
            </a:r>
            <a:r>
              <a:rPr lang="en-US" sz="2000" dirty="0" smtClean="0"/>
              <a:t>US </a:t>
            </a:r>
            <a:r>
              <a:rPr lang="en-US" sz="2000" dirty="0"/>
              <a:t>National Library of Medicine </a:t>
            </a:r>
            <a:r>
              <a:rPr lang="en-US" sz="2000" dirty="0" smtClean="0"/>
              <a:t>maintains standard vocabulary i.e. concept unique identifier (CUI) in Unified medical language system( UMLs). Example: </a:t>
            </a:r>
            <a:r>
              <a:rPr lang="en-US" sz="2000" dirty="0" smtClean="0">
                <a:solidFill>
                  <a:schemeClr val="accent4"/>
                </a:solidFill>
              </a:rPr>
              <a:t>C0023212</a:t>
            </a:r>
            <a:r>
              <a:rPr lang="en-US" sz="2000" dirty="0">
                <a:solidFill>
                  <a:schemeClr val="accent4"/>
                </a:solidFill>
              </a:rPr>
              <a:t>: Left-Sided Heart </a:t>
            </a:r>
            <a:r>
              <a:rPr lang="en-US" sz="2000" dirty="0" smtClean="0">
                <a:solidFill>
                  <a:schemeClr val="accent4"/>
                </a:solidFill>
              </a:rPr>
              <a:t>Failure  </a:t>
            </a:r>
            <a:r>
              <a:rPr lang="en-US" sz="2000" dirty="0" smtClean="0"/>
              <a:t>for above three different representation for same concept.</a:t>
            </a:r>
          </a:p>
          <a:p>
            <a:r>
              <a:rPr lang="en-US" sz="2000" b="1" dirty="0" smtClean="0"/>
              <a:t>Question :  </a:t>
            </a:r>
            <a:r>
              <a:rPr lang="en-US" sz="2000" dirty="0" smtClean="0"/>
              <a:t>How can we identify such disorder mentioned in those note and map them to CUI?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11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Problem: How to identify DM and map to CUI?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079038"/>
              </p:ext>
            </p:extLst>
          </p:nvPr>
        </p:nvGraphicFramePr>
        <p:xfrm>
          <a:off x="921327" y="1353127"/>
          <a:ext cx="9737436" cy="30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58326"/>
            <a:ext cx="10515600" cy="78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Step 1 :  Identify disorder mention (DM)</a:t>
            </a:r>
          </a:p>
          <a:p>
            <a:r>
              <a:rPr lang="en-US" sz="8000" dirty="0"/>
              <a:t>Step </a:t>
            </a:r>
            <a:r>
              <a:rPr lang="en-US" sz="8000" dirty="0" smtClean="0"/>
              <a:t>2 </a:t>
            </a:r>
            <a:r>
              <a:rPr lang="en-US" sz="8000" dirty="0"/>
              <a:t>:  </a:t>
            </a:r>
            <a:r>
              <a:rPr lang="en-US" sz="8000" dirty="0" smtClean="0"/>
              <a:t>Map </a:t>
            </a:r>
            <a:r>
              <a:rPr lang="en-US" sz="8000" dirty="0"/>
              <a:t>DM </a:t>
            </a:r>
            <a:r>
              <a:rPr lang="en-US" sz="8000" dirty="0" smtClean="0"/>
              <a:t>-&gt; CUI. </a:t>
            </a:r>
            <a:endParaRPr lang="en-US" sz="8000" dirty="0"/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8364" y="3195782"/>
            <a:ext cx="775854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74327" y="3195782"/>
            <a:ext cx="9237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666182" y="3288145"/>
            <a:ext cx="1311563" cy="73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Interest: What we are interested in this presentation?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588654"/>
            <a:ext cx="10515600" cy="1228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Step 1 :  Identify disorder mention (DM) </a:t>
            </a:r>
            <a:r>
              <a:rPr lang="en-US" sz="8000" dirty="0" smtClean="0">
                <a:solidFill>
                  <a:srgbClr val="FF0000"/>
                </a:solidFill>
              </a:rPr>
              <a:t>(not interested)</a:t>
            </a:r>
            <a:r>
              <a:rPr lang="en-US" sz="8000" dirty="0" smtClean="0"/>
              <a:t>. Assume somebody does it for you </a:t>
            </a:r>
            <a:r>
              <a:rPr lang="en-US" sz="8000" dirty="0" smtClean="0">
                <a:sym typeface="Wingdings" panose="05000000000000000000" pitchFamily="2" charset="2"/>
              </a:rPr>
              <a:t>.</a:t>
            </a:r>
            <a:endParaRPr lang="en-US" sz="8000" dirty="0" smtClean="0">
              <a:solidFill>
                <a:schemeClr val="accent1"/>
              </a:solidFill>
            </a:endParaRPr>
          </a:p>
          <a:p>
            <a:r>
              <a:rPr lang="en-US" sz="8000" dirty="0"/>
              <a:t>Step </a:t>
            </a:r>
            <a:r>
              <a:rPr lang="en-US" sz="8000" dirty="0" smtClean="0"/>
              <a:t>2 </a:t>
            </a:r>
            <a:r>
              <a:rPr lang="en-US" sz="8000" dirty="0"/>
              <a:t>:  </a:t>
            </a:r>
            <a:r>
              <a:rPr lang="en-US" sz="8000" dirty="0" smtClean="0"/>
              <a:t>Map </a:t>
            </a:r>
            <a:r>
              <a:rPr lang="en-US" sz="8000" dirty="0"/>
              <a:t>DM </a:t>
            </a:r>
            <a:r>
              <a:rPr lang="en-US" sz="8000" dirty="0" smtClean="0"/>
              <a:t>-&gt; CUI</a:t>
            </a:r>
            <a:r>
              <a:rPr lang="en-US" sz="8000" dirty="0" smtClean="0">
                <a:solidFill>
                  <a:srgbClr val="00B050"/>
                </a:solidFill>
              </a:rPr>
              <a:t>.  ( We are interested on this )</a:t>
            </a:r>
            <a:endParaRPr lang="en-US" sz="8000" dirty="0">
              <a:solidFill>
                <a:srgbClr val="00B050"/>
              </a:solidFill>
            </a:endParaRPr>
          </a:p>
          <a:p>
            <a:r>
              <a:rPr lang="en-US" sz="8000" dirty="0" smtClean="0">
                <a:solidFill>
                  <a:srgbClr val="00B050"/>
                </a:solidFill>
              </a:rPr>
              <a:t>Normalization</a:t>
            </a:r>
            <a:r>
              <a:rPr lang="en-US" sz="8000" dirty="0" smtClean="0"/>
              <a:t> is what we are interested.</a:t>
            </a:r>
            <a:endParaRPr lang="en-US" sz="8000" dirty="0"/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9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Overview: </a:t>
            </a:r>
            <a:r>
              <a:rPr lang="en-US" sz="3200" u="sng" dirty="0">
                <a:solidFill>
                  <a:schemeClr val="accent1"/>
                </a:solidFill>
              </a:rPr>
              <a:t>Modeling the problem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3545" y="3241965"/>
            <a:ext cx="10515600" cy="29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</a:t>
            </a:r>
            <a:r>
              <a:rPr lang="en-US" sz="2000" dirty="0" smtClean="0"/>
              <a:t>isorder </a:t>
            </a:r>
            <a:r>
              <a:rPr lang="en-US" sz="2000" dirty="0"/>
              <a:t>mention </a:t>
            </a:r>
            <a:r>
              <a:rPr lang="en-US" sz="2000" dirty="0" smtClean="0"/>
              <a:t>normalization  as a ranking problem.  </a:t>
            </a:r>
          </a:p>
          <a:p>
            <a:pPr lvl="1"/>
            <a:r>
              <a:rPr lang="en-US" sz="1600" b="1" dirty="0" smtClean="0"/>
              <a:t>Query</a:t>
            </a:r>
            <a:r>
              <a:rPr lang="en-US" sz="1600" dirty="0" smtClean="0"/>
              <a:t> = Disorder entity(DM), E.g.: Red , </a:t>
            </a:r>
            <a:r>
              <a:rPr lang="en-US" sz="1600" b="1" dirty="0" smtClean="0"/>
              <a:t>Documents</a:t>
            </a:r>
            <a:r>
              <a:rPr lang="en-US" sz="1600" dirty="0" smtClean="0"/>
              <a:t> = candidates </a:t>
            </a:r>
            <a:r>
              <a:rPr lang="en-US" sz="1600" dirty="0"/>
              <a:t>terms in </a:t>
            </a:r>
            <a:r>
              <a:rPr lang="en-US" sz="1600" dirty="0" smtClean="0"/>
              <a:t>UMLS, E.g., Redness , Red Color.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2000" b="1" dirty="0" smtClean="0"/>
              <a:t>Step 1 </a:t>
            </a:r>
            <a:r>
              <a:rPr lang="en-US" sz="2000" dirty="0" smtClean="0"/>
              <a:t>:  </a:t>
            </a:r>
            <a:r>
              <a:rPr lang="en-US" sz="2000" dirty="0"/>
              <a:t>G</a:t>
            </a:r>
            <a:r>
              <a:rPr lang="en-US" sz="2000" dirty="0" smtClean="0"/>
              <a:t>enerate </a:t>
            </a:r>
            <a:r>
              <a:rPr lang="en-US" sz="2000" dirty="0"/>
              <a:t>candidate CUIs from UMLS</a:t>
            </a:r>
            <a:r>
              <a:rPr lang="en-US" sz="2000" dirty="0" smtClean="0">
                <a:sym typeface="Wingdings" panose="05000000000000000000" pitchFamily="2" charset="2"/>
              </a:rPr>
              <a:t> .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/>
              <a:t>Step 2 </a:t>
            </a:r>
            <a:r>
              <a:rPr lang="en-US" sz="2000" dirty="0"/>
              <a:t>: </a:t>
            </a:r>
            <a:r>
              <a:rPr lang="en-US" sz="2000" dirty="0" smtClean="0"/>
              <a:t>Calculate similarity score between DM and each CUI. </a:t>
            </a:r>
            <a:r>
              <a:rPr lang="en-US" sz="2000" dirty="0"/>
              <a:t>R</a:t>
            </a:r>
            <a:r>
              <a:rPr lang="en-US" sz="2000" dirty="0" smtClean="0"/>
              <a:t>ank </a:t>
            </a:r>
            <a:r>
              <a:rPr lang="en-US" sz="2000" dirty="0"/>
              <a:t>candidate CUIs and then choose the top ranked </a:t>
            </a:r>
            <a:r>
              <a:rPr lang="en-US" sz="2000" dirty="0" smtClean="0"/>
              <a:t>CUI.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 smtClean="0"/>
              <a:t> </a:t>
            </a:r>
            <a:r>
              <a:rPr lang="en-US" sz="2000" b="1" dirty="0"/>
              <a:t>Multiple Feature Approach </a:t>
            </a:r>
            <a:r>
              <a:rPr lang="en-US" sz="2000" dirty="0"/>
              <a:t>: Treat finding similarity as Classification problem. Use multiple features (string feature, ranking feature, similarity feature, and contextual feature) for the classification task.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19" y="1445072"/>
            <a:ext cx="4168690" cy="1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Step 1: Generating Candidate CUI for DM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413165"/>
            <a:ext cx="10515600" cy="371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findConcepts_NORMstr</a:t>
            </a:r>
            <a:r>
              <a:rPr lang="en-US" sz="2000" dirty="0" smtClean="0"/>
              <a:t> API: Provided </a:t>
            </a:r>
            <a:r>
              <a:rPr lang="en-US" sz="2000" dirty="0"/>
              <a:t>by UMLS to acquire the </a:t>
            </a:r>
            <a:r>
              <a:rPr lang="en-US" sz="2000" dirty="0" smtClean="0"/>
              <a:t>candidate results.</a:t>
            </a:r>
          </a:p>
          <a:p>
            <a:r>
              <a:rPr lang="en-US" sz="2000" dirty="0" smtClean="0">
                <a:hlinkClick r:id="rId2"/>
              </a:rPr>
              <a:t>US National Library Of Medicine's Rest API</a:t>
            </a:r>
            <a:r>
              <a:rPr lang="en-US" sz="2000" dirty="0" smtClean="0"/>
              <a:t> provides those Rest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00" y="2795386"/>
            <a:ext cx="4803717" cy="19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Step 2: Choosing Right Candidate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2077"/>
            <a:ext cx="10515600" cy="147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one character DM to “CUI-less</a:t>
            </a:r>
            <a:r>
              <a:rPr lang="en-US" sz="2000" dirty="0" smtClean="0"/>
              <a:t>”.</a:t>
            </a:r>
          </a:p>
          <a:p>
            <a:r>
              <a:rPr lang="en-US" sz="2000" dirty="0"/>
              <a:t>If no candidate returned by API, map to “CUI-less</a:t>
            </a:r>
            <a:r>
              <a:rPr lang="en-US" sz="2000" dirty="0" smtClean="0"/>
              <a:t>”.</a:t>
            </a:r>
          </a:p>
          <a:p>
            <a:r>
              <a:rPr lang="en-US" sz="2000" dirty="0" smtClean="0"/>
              <a:t>If  API return more than one candidate CUI,  apply classification model to  choose right candidate.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2" y="1358441"/>
            <a:ext cx="4243878" cy="20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654146" cy="50309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Classification Problem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654" y="2794002"/>
            <a:ext cx="10515600" cy="347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Class</a:t>
            </a:r>
            <a:r>
              <a:rPr lang="en-US" sz="2000" dirty="0" smtClean="0"/>
              <a:t>: Correct answer in the candidate : </a:t>
            </a:r>
            <a:r>
              <a:rPr lang="en-US" sz="2000" dirty="0" smtClean="0">
                <a:solidFill>
                  <a:schemeClr val="accent4"/>
                </a:solidFill>
              </a:rPr>
              <a:t>positive instance</a:t>
            </a:r>
            <a:r>
              <a:rPr lang="en-US" sz="2000" dirty="0" smtClean="0"/>
              <a:t>, other: </a:t>
            </a:r>
            <a:r>
              <a:rPr lang="en-US" sz="2000" dirty="0" smtClean="0">
                <a:solidFill>
                  <a:schemeClr val="accent4"/>
                </a:solidFill>
              </a:rPr>
              <a:t>negative instance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Given</a:t>
            </a:r>
            <a:r>
              <a:rPr lang="en-US" sz="2000" dirty="0" smtClean="0"/>
              <a:t> : a) DM (</a:t>
            </a:r>
            <a:r>
              <a:rPr lang="en-US" sz="2000" dirty="0" smtClean="0">
                <a:solidFill>
                  <a:schemeClr val="accent4"/>
                </a:solidFill>
              </a:rPr>
              <a:t>red</a:t>
            </a:r>
            <a:r>
              <a:rPr lang="en-US" sz="2000" dirty="0" smtClean="0"/>
              <a:t>) , b)Candidates retrieved by  API (</a:t>
            </a:r>
            <a:r>
              <a:rPr lang="en-US" sz="2000" dirty="0" smtClean="0">
                <a:solidFill>
                  <a:schemeClr val="accent4"/>
                </a:solidFill>
              </a:rPr>
              <a:t>Redness, Red Color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Classification Problem </a:t>
            </a:r>
            <a:r>
              <a:rPr lang="en-US" sz="2000" dirty="0" smtClean="0"/>
              <a:t>:  Decide which candidate is correct CUI for the DM mentioned in the note.</a:t>
            </a:r>
          </a:p>
          <a:p>
            <a:r>
              <a:rPr lang="en-US" sz="2000" dirty="0" smtClean="0"/>
              <a:t>Red color or Redness is correct?</a:t>
            </a:r>
          </a:p>
          <a:p>
            <a:r>
              <a:rPr lang="en-US" sz="2000" b="1" dirty="0" smtClean="0"/>
              <a:t>Solution </a:t>
            </a:r>
            <a:r>
              <a:rPr lang="en-US" sz="2000" dirty="0" smtClean="0"/>
              <a:t>: </a:t>
            </a:r>
          </a:p>
          <a:p>
            <a:pPr lvl="1"/>
            <a:r>
              <a:rPr lang="en-US" sz="1600" dirty="0" smtClean="0"/>
              <a:t>If only 1 DM mentioned as Positive, it is correct answer the DM.</a:t>
            </a:r>
          </a:p>
          <a:p>
            <a:pPr lvl="1"/>
            <a:r>
              <a:rPr lang="en-US" sz="1600" dirty="0" smtClean="0"/>
              <a:t>If all candidate labelled as  negative, label DM as “CUI-less”</a:t>
            </a:r>
          </a:p>
          <a:p>
            <a:pPr lvl="1"/>
            <a:r>
              <a:rPr lang="en-US" sz="1600" dirty="0" smtClean="0"/>
              <a:t>If more  than one candidate CUI is labelled as positive, choose the candidate which ranks first in the retrieved result.</a:t>
            </a:r>
          </a:p>
          <a:p>
            <a:r>
              <a:rPr lang="en-US" sz="2000" dirty="0" smtClean="0"/>
              <a:t>Use Support Vector Machine for classification task.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82" y="1108365"/>
            <a:ext cx="3954780" cy="13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1235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A Multiple Feature Approach for Disorder Normalization in Clinical Notes</vt:lpstr>
      <vt:lpstr>About Paper: A Multiple Feature Approach for Disorder Normalization in Clinical Notes</vt:lpstr>
      <vt:lpstr>Scenario</vt:lpstr>
      <vt:lpstr>Problem: How to identify DM and map to CUI?</vt:lpstr>
      <vt:lpstr>Interest: What we are interested in this presentation?</vt:lpstr>
      <vt:lpstr>Overview: Modeling the problem </vt:lpstr>
      <vt:lpstr>Step 1: Generating Candidate CUI for DM</vt:lpstr>
      <vt:lpstr>Step 2: Choosing Right Candidate</vt:lpstr>
      <vt:lpstr>Classification Problem</vt:lpstr>
      <vt:lpstr>Multiple feature Approach for classification</vt:lpstr>
      <vt:lpstr>Multiple feature approach for classification</vt:lpstr>
      <vt:lpstr>Experiment: Setting</vt:lpstr>
      <vt:lpstr>Experiment: Result</vt:lpstr>
      <vt:lpstr>Major challenges, issues and open question</vt:lpstr>
      <vt:lpstr>Queries??</vt:lpstr>
      <vt:lpstr>Appreciate for your time!!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Social Network- based Job Recommendation </dc:title>
  <dc:creator>Lasang Jimba Tamang (ljtamang)</dc:creator>
  <cp:lastModifiedBy>Lasang Jimba Tamang (ljtamang)</cp:lastModifiedBy>
  <cp:revision>82</cp:revision>
  <dcterms:created xsi:type="dcterms:W3CDTF">2016-11-28T18:15:58Z</dcterms:created>
  <dcterms:modified xsi:type="dcterms:W3CDTF">2017-04-13T03:38:14Z</dcterms:modified>
</cp:coreProperties>
</file>