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87" r:id="rId4"/>
    <p:sldId id="289" r:id="rId5"/>
    <p:sldId id="290" r:id="rId6"/>
    <p:sldId id="291" r:id="rId7"/>
    <p:sldId id="292" r:id="rId8"/>
    <p:sldId id="293" r:id="rId9"/>
    <p:sldId id="295" r:id="rId10"/>
    <p:sldId id="296" r:id="rId11"/>
    <p:sldId id="297" r:id="rId12"/>
    <p:sldId id="298" r:id="rId13"/>
    <p:sldId id="299" r:id="rId14"/>
    <p:sldId id="300" r:id="rId15"/>
    <p:sldId id="286" r:id="rId16"/>
    <p:sldId id="28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61"/>
    <p:restoredTop sz="94621"/>
  </p:normalViewPr>
  <p:slideViewPr>
    <p:cSldViewPr snapToGrid="0" snapToObjects="1">
      <p:cViewPr varScale="1">
        <p:scale>
          <a:sx n="83" d="100"/>
          <a:sy n="83" d="100"/>
        </p:scale>
        <p:origin x="101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FF522F-9A43-4A8F-B86F-239B69255C0F}" type="doc">
      <dgm:prSet loTypeId="urn:microsoft.com/office/officeart/2005/8/layout/default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9B752A9-41EE-4B0B-A05C-BC3614D050BB}">
      <dgm:prSet phldrT="[Text]"/>
      <dgm:spPr/>
      <dgm:t>
        <a:bodyPr/>
        <a:lstStyle/>
        <a:p>
          <a:r>
            <a:rPr lang="en-US" b="0" u="sng" dirty="0" smtClean="0">
              <a:solidFill>
                <a:schemeClr val="tx1"/>
              </a:solidFill>
            </a:rPr>
            <a:t>Doctor A’s Note</a:t>
          </a:r>
        </a:p>
        <a:p>
          <a:r>
            <a:rPr lang="en-US" b="0" dirty="0" smtClean="0">
              <a:solidFill>
                <a:schemeClr val="tx1"/>
              </a:solidFill>
            </a:rPr>
            <a:t>This was in fact due to </a:t>
          </a:r>
          <a:r>
            <a:rPr lang="en-US" b="0" dirty="0" smtClean="0">
              <a:solidFill>
                <a:schemeClr val="accent4"/>
              </a:solidFill>
            </a:rPr>
            <a:t>Left Ventricular Failure</a:t>
          </a:r>
          <a:endParaRPr lang="en-US" b="0" dirty="0">
            <a:solidFill>
              <a:schemeClr val="accent4"/>
            </a:solidFill>
          </a:endParaRPr>
        </a:p>
      </dgm:t>
    </dgm:pt>
    <dgm:pt modelId="{101BBAF3-F57E-49C3-97B8-E5EEAB2FA864}" type="parTrans" cxnId="{85A4F646-FEAE-487B-9532-6B6D33A0EAFE}">
      <dgm:prSet/>
      <dgm:spPr/>
      <dgm:t>
        <a:bodyPr/>
        <a:lstStyle/>
        <a:p>
          <a:endParaRPr lang="en-US"/>
        </a:p>
      </dgm:t>
    </dgm:pt>
    <dgm:pt modelId="{D3030B01-2434-4D22-B08E-C8CABA8C5D8A}" type="sibTrans" cxnId="{85A4F646-FEAE-487B-9532-6B6D33A0EAFE}">
      <dgm:prSet/>
      <dgm:spPr/>
      <dgm:t>
        <a:bodyPr/>
        <a:lstStyle/>
        <a:p>
          <a:endParaRPr lang="en-US"/>
        </a:p>
      </dgm:t>
    </dgm:pt>
    <dgm:pt modelId="{430B5D91-7055-4D56-B2CE-0C2A8971A380}">
      <dgm:prSet phldrT="[Text]"/>
      <dgm:spPr/>
      <dgm:t>
        <a:bodyPr/>
        <a:lstStyle/>
        <a:p>
          <a:r>
            <a:rPr lang="en-US" b="0" u="sng" dirty="0" smtClean="0">
              <a:solidFill>
                <a:schemeClr val="tx1"/>
              </a:solidFill>
            </a:rPr>
            <a:t>Doctor B’s Note</a:t>
          </a:r>
        </a:p>
        <a:p>
          <a:r>
            <a:rPr lang="en-US" b="0" dirty="0" smtClean="0">
              <a:solidFill>
                <a:schemeClr val="tx1"/>
              </a:solidFill>
            </a:rPr>
            <a:t>This was in fact due to </a:t>
          </a:r>
          <a:r>
            <a:rPr lang="en-US" b="0" dirty="0" smtClean="0">
              <a:solidFill>
                <a:schemeClr val="accent4"/>
              </a:solidFill>
            </a:rPr>
            <a:t>Left–sided Heart Failure</a:t>
          </a:r>
          <a:endParaRPr lang="en-US" b="0" dirty="0">
            <a:solidFill>
              <a:schemeClr val="accent4"/>
            </a:solidFill>
          </a:endParaRPr>
        </a:p>
      </dgm:t>
    </dgm:pt>
    <dgm:pt modelId="{66963D55-DCE3-4219-8E13-AC72E7CED6A1}" type="parTrans" cxnId="{F66BD3F3-EF1D-458C-8AAD-433EAEA5A5C7}">
      <dgm:prSet/>
      <dgm:spPr/>
      <dgm:t>
        <a:bodyPr/>
        <a:lstStyle/>
        <a:p>
          <a:endParaRPr lang="en-US"/>
        </a:p>
      </dgm:t>
    </dgm:pt>
    <dgm:pt modelId="{D2E42D35-11A3-4543-ABBE-0129CAD7B760}" type="sibTrans" cxnId="{F66BD3F3-EF1D-458C-8AAD-433EAEA5A5C7}">
      <dgm:prSet/>
      <dgm:spPr/>
      <dgm:t>
        <a:bodyPr/>
        <a:lstStyle/>
        <a:p>
          <a:endParaRPr lang="en-US"/>
        </a:p>
      </dgm:t>
    </dgm:pt>
    <dgm:pt modelId="{7984934A-CE63-46DB-9FC8-B4B619DCD804}">
      <dgm:prSet/>
      <dgm:spPr/>
      <dgm:t>
        <a:bodyPr/>
        <a:lstStyle/>
        <a:p>
          <a:r>
            <a:rPr lang="en-US" b="0" u="sng" dirty="0" smtClean="0">
              <a:solidFill>
                <a:schemeClr val="tx1"/>
              </a:solidFill>
            </a:rPr>
            <a:t>Doctor </a:t>
          </a:r>
          <a:r>
            <a:rPr lang="en-US" b="0" u="sng" dirty="0" smtClean="0">
              <a:solidFill>
                <a:schemeClr val="tx1"/>
              </a:solidFill>
            </a:rPr>
            <a:t>C’s </a:t>
          </a:r>
          <a:r>
            <a:rPr lang="en-US" b="0" u="sng" dirty="0" smtClean="0">
              <a:solidFill>
                <a:schemeClr val="tx1"/>
              </a:solidFill>
            </a:rPr>
            <a:t>Note</a:t>
          </a:r>
        </a:p>
        <a:p>
          <a:r>
            <a:rPr lang="en-US" b="0" dirty="0" smtClean="0">
              <a:solidFill>
                <a:schemeClr val="tx1"/>
              </a:solidFill>
            </a:rPr>
            <a:t>This was in fact due to </a:t>
          </a:r>
          <a:r>
            <a:rPr lang="en-US" b="0" dirty="0" smtClean="0">
              <a:solidFill>
                <a:schemeClr val="accent4"/>
              </a:solidFill>
            </a:rPr>
            <a:t>Left–ventricle malfunction</a:t>
          </a:r>
          <a:endParaRPr lang="en-US" b="0" dirty="0">
            <a:solidFill>
              <a:schemeClr val="accent4"/>
            </a:solidFill>
          </a:endParaRPr>
        </a:p>
      </dgm:t>
    </dgm:pt>
    <dgm:pt modelId="{7647FDB2-3D35-475A-8FD0-65E01B5FD43A}" type="parTrans" cxnId="{DBC8B590-CA34-485B-87F6-A1034AF57B83}">
      <dgm:prSet/>
      <dgm:spPr/>
      <dgm:t>
        <a:bodyPr/>
        <a:lstStyle/>
        <a:p>
          <a:endParaRPr lang="en-US"/>
        </a:p>
      </dgm:t>
    </dgm:pt>
    <dgm:pt modelId="{A15CC5D5-928A-4FCA-81E1-50FE9D40EFBA}" type="sibTrans" cxnId="{DBC8B590-CA34-485B-87F6-A1034AF57B83}">
      <dgm:prSet/>
      <dgm:spPr/>
      <dgm:t>
        <a:bodyPr/>
        <a:lstStyle/>
        <a:p>
          <a:endParaRPr lang="en-US"/>
        </a:p>
      </dgm:t>
    </dgm:pt>
    <dgm:pt modelId="{57047775-1772-49F0-8A08-95B5BB4C01CC}" type="pres">
      <dgm:prSet presAssocID="{82FF522F-9A43-4A8F-B86F-239B69255C0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0786742-D4EA-4D2A-9577-C5CAFAC109AE}" type="pres">
      <dgm:prSet presAssocID="{99B752A9-41EE-4B0B-A05C-BC3614D050B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7C0759-5EDA-422B-9FEB-72B53FC214F9}" type="pres">
      <dgm:prSet presAssocID="{D3030B01-2434-4D22-B08E-C8CABA8C5D8A}" presName="sibTrans" presStyleCnt="0"/>
      <dgm:spPr/>
      <dgm:t>
        <a:bodyPr/>
        <a:lstStyle/>
        <a:p>
          <a:endParaRPr lang="en-US"/>
        </a:p>
      </dgm:t>
    </dgm:pt>
    <dgm:pt modelId="{694D07B3-1861-4D4F-8D6E-2091A26F425D}" type="pres">
      <dgm:prSet presAssocID="{430B5D91-7055-4D56-B2CE-0C2A8971A38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D4F5BF-AE46-4F16-9189-785CF3B4C53C}" type="pres">
      <dgm:prSet presAssocID="{D2E42D35-11A3-4543-ABBE-0129CAD7B760}" presName="sibTrans" presStyleCnt="0"/>
      <dgm:spPr/>
      <dgm:t>
        <a:bodyPr/>
        <a:lstStyle/>
        <a:p>
          <a:endParaRPr lang="en-US"/>
        </a:p>
      </dgm:t>
    </dgm:pt>
    <dgm:pt modelId="{53528867-631A-4C4A-984D-B447ACEEB0CE}" type="pres">
      <dgm:prSet presAssocID="{7984934A-CE63-46DB-9FC8-B4B619DCD80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66BD3F3-EF1D-458C-8AAD-433EAEA5A5C7}" srcId="{82FF522F-9A43-4A8F-B86F-239B69255C0F}" destId="{430B5D91-7055-4D56-B2CE-0C2A8971A380}" srcOrd="1" destOrd="0" parTransId="{66963D55-DCE3-4219-8E13-AC72E7CED6A1}" sibTransId="{D2E42D35-11A3-4543-ABBE-0129CAD7B760}"/>
    <dgm:cxn modelId="{9697F900-4591-493F-B56E-B97220979FB9}" type="presOf" srcId="{99B752A9-41EE-4B0B-A05C-BC3614D050BB}" destId="{D0786742-D4EA-4D2A-9577-C5CAFAC109AE}" srcOrd="0" destOrd="0" presId="urn:microsoft.com/office/officeart/2005/8/layout/default"/>
    <dgm:cxn modelId="{3EB71F6C-DA54-4237-B6B1-C7FCD3864A28}" type="presOf" srcId="{82FF522F-9A43-4A8F-B86F-239B69255C0F}" destId="{57047775-1772-49F0-8A08-95B5BB4C01CC}" srcOrd="0" destOrd="0" presId="urn:microsoft.com/office/officeart/2005/8/layout/default"/>
    <dgm:cxn modelId="{85A4F646-FEAE-487B-9532-6B6D33A0EAFE}" srcId="{82FF522F-9A43-4A8F-B86F-239B69255C0F}" destId="{99B752A9-41EE-4B0B-A05C-BC3614D050BB}" srcOrd="0" destOrd="0" parTransId="{101BBAF3-F57E-49C3-97B8-E5EEAB2FA864}" sibTransId="{D3030B01-2434-4D22-B08E-C8CABA8C5D8A}"/>
    <dgm:cxn modelId="{0CEF6C4A-D084-48A8-BF2A-5AD989B0BADF}" type="presOf" srcId="{7984934A-CE63-46DB-9FC8-B4B619DCD804}" destId="{53528867-631A-4C4A-984D-B447ACEEB0CE}" srcOrd="0" destOrd="0" presId="urn:microsoft.com/office/officeart/2005/8/layout/default"/>
    <dgm:cxn modelId="{DBC8B590-CA34-485B-87F6-A1034AF57B83}" srcId="{82FF522F-9A43-4A8F-B86F-239B69255C0F}" destId="{7984934A-CE63-46DB-9FC8-B4B619DCD804}" srcOrd="2" destOrd="0" parTransId="{7647FDB2-3D35-475A-8FD0-65E01B5FD43A}" sibTransId="{A15CC5D5-928A-4FCA-81E1-50FE9D40EFBA}"/>
    <dgm:cxn modelId="{555CBDFE-3859-45A5-AF29-B1CA43A26ECC}" type="presOf" srcId="{430B5D91-7055-4D56-B2CE-0C2A8971A380}" destId="{694D07B3-1861-4D4F-8D6E-2091A26F425D}" srcOrd="0" destOrd="0" presId="urn:microsoft.com/office/officeart/2005/8/layout/default"/>
    <dgm:cxn modelId="{A89D7B53-D4E6-4717-BBD1-F92502404D4A}" type="presParOf" srcId="{57047775-1772-49F0-8A08-95B5BB4C01CC}" destId="{D0786742-D4EA-4D2A-9577-C5CAFAC109AE}" srcOrd="0" destOrd="0" presId="urn:microsoft.com/office/officeart/2005/8/layout/default"/>
    <dgm:cxn modelId="{F909E6D8-6328-431A-8956-B248F35F0A45}" type="presParOf" srcId="{57047775-1772-49F0-8A08-95B5BB4C01CC}" destId="{4F7C0759-5EDA-422B-9FEB-72B53FC214F9}" srcOrd="1" destOrd="0" presId="urn:microsoft.com/office/officeart/2005/8/layout/default"/>
    <dgm:cxn modelId="{CC357C1B-6199-49DE-BC36-9FB219451DE5}" type="presParOf" srcId="{57047775-1772-49F0-8A08-95B5BB4C01CC}" destId="{694D07B3-1861-4D4F-8D6E-2091A26F425D}" srcOrd="2" destOrd="0" presId="urn:microsoft.com/office/officeart/2005/8/layout/default"/>
    <dgm:cxn modelId="{0DCB886C-CF71-4E57-BAFB-C50E5B3E384B}" type="presParOf" srcId="{57047775-1772-49F0-8A08-95B5BB4C01CC}" destId="{B9D4F5BF-AE46-4F16-9189-785CF3B4C53C}" srcOrd="3" destOrd="0" presId="urn:microsoft.com/office/officeart/2005/8/layout/default"/>
    <dgm:cxn modelId="{06275886-F10D-40AC-8EFC-DFEC4CC795A8}" type="presParOf" srcId="{57047775-1772-49F0-8A08-95B5BB4C01CC}" destId="{53528867-631A-4C4A-984D-B447ACEEB0CE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FF522F-9A43-4A8F-B86F-239B69255C0F}" type="doc">
      <dgm:prSet loTypeId="urn:microsoft.com/office/officeart/2005/8/layout/default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9B752A9-41EE-4B0B-A05C-BC3614D050BB}">
      <dgm:prSet phldrT="[Text]" custT="1"/>
      <dgm:spPr/>
      <dgm:t>
        <a:bodyPr/>
        <a:lstStyle/>
        <a:p>
          <a:r>
            <a:rPr lang="en-US" sz="2000" b="0" u="sng" dirty="0" smtClean="0">
              <a:solidFill>
                <a:schemeClr val="tx1"/>
              </a:solidFill>
            </a:rPr>
            <a:t>Doctor A’s Note</a:t>
          </a:r>
        </a:p>
        <a:p>
          <a:r>
            <a:rPr lang="en-US" sz="2000" b="0" dirty="0" smtClean="0">
              <a:solidFill>
                <a:schemeClr val="tx1"/>
              </a:solidFill>
            </a:rPr>
            <a:t>This was in fact due to </a:t>
          </a:r>
          <a:r>
            <a:rPr lang="en-US" sz="2000" b="0" dirty="0" smtClean="0">
              <a:solidFill>
                <a:schemeClr val="accent4"/>
              </a:solidFill>
            </a:rPr>
            <a:t>Left Ventricular Failure</a:t>
          </a:r>
          <a:endParaRPr lang="en-US" sz="2000" b="0" dirty="0">
            <a:solidFill>
              <a:schemeClr val="accent4"/>
            </a:solidFill>
          </a:endParaRPr>
        </a:p>
      </dgm:t>
    </dgm:pt>
    <dgm:pt modelId="{101BBAF3-F57E-49C3-97B8-E5EEAB2FA864}" type="parTrans" cxnId="{85A4F646-FEAE-487B-9532-6B6D33A0EAFE}">
      <dgm:prSet/>
      <dgm:spPr/>
      <dgm:t>
        <a:bodyPr/>
        <a:lstStyle/>
        <a:p>
          <a:endParaRPr lang="en-US"/>
        </a:p>
      </dgm:t>
    </dgm:pt>
    <dgm:pt modelId="{D3030B01-2434-4D22-B08E-C8CABA8C5D8A}" type="sibTrans" cxnId="{85A4F646-FEAE-487B-9532-6B6D33A0EAFE}">
      <dgm:prSet/>
      <dgm:spPr/>
      <dgm:t>
        <a:bodyPr/>
        <a:lstStyle/>
        <a:p>
          <a:endParaRPr lang="en-US"/>
        </a:p>
      </dgm:t>
    </dgm:pt>
    <dgm:pt modelId="{430B5D91-7055-4D56-B2CE-0C2A8971A380}">
      <dgm:prSet phldrT="[Text]" custT="1"/>
      <dgm:spPr/>
      <dgm:t>
        <a:bodyPr/>
        <a:lstStyle/>
        <a:p>
          <a:r>
            <a:rPr lang="en-US" sz="2000" b="0" u="sng" dirty="0" smtClean="0">
              <a:solidFill>
                <a:schemeClr val="tx1"/>
              </a:solidFill>
            </a:rPr>
            <a:t>Doctor B’s Note</a:t>
          </a:r>
        </a:p>
        <a:p>
          <a:r>
            <a:rPr lang="en-US" sz="2000" b="0" dirty="0" smtClean="0">
              <a:solidFill>
                <a:schemeClr val="tx1"/>
              </a:solidFill>
            </a:rPr>
            <a:t>This was in fact due to </a:t>
          </a:r>
          <a:r>
            <a:rPr lang="en-US" sz="2000" b="0" dirty="0" smtClean="0">
              <a:solidFill>
                <a:schemeClr val="accent4"/>
              </a:solidFill>
            </a:rPr>
            <a:t>Left–sided Heart Failure</a:t>
          </a:r>
          <a:endParaRPr lang="en-US" sz="2000" b="0" dirty="0">
            <a:solidFill>
              <a:schemeClr val="accent4"/>
            </a:solidFill>
          </a:endParaRPr>
        </a:p>
      </dgm:t>
    </dgm:pt>
    <dgm:pt modelId="{66963D55-DCE3-4219-8E13-AC72E7CED6A1}" type="parTrans" cxnId="{F66BD3F3-EF1D-458C-8AAD-433EAEA5A5C7}">
      <dgm:prSet/>
      <dgm:spPr/>
      <dgm:t>
        <a:bodyPr/>
        <a:lstStyle/>
        <a:p>
          <a:endParaRPr lang="en-US"/>
        </a:p>
      </dgm:t>
    </dgm:pt>
    <dgm:pt modelId="{D2E42D35-11A3-4543-ABBE-0129CAD7B760}" type="sibTrans" cxnId="{F66BD3F3-EF1D-458C-8AAD-433EAEA5A5C7}">
      <dgm:prSet/>
      <dgm:spPr/>
      <dgm:t>
        <a:bodyPr/>
        <a:lstStyle/>
        <a:p>
          <a:endParaRPr lang="en-US"/>
        </a:p>
      </dgm:t>
    </dgm:pt>
    <dgm:pt modelId="{7984934A-CE63-46DB-9FC8-B4B619DCD804}">
      <dgm:prSet custT="1"/>
      <dgm:spPr/>
      <dgm:t>
        <a:bodyPr/>
        <a:lstStyle/>
        <a:p>
          <a:r>
            <a:rPr lang="en-US" sz="2000" b="0" u="sng" dirty="0" smtClean="0">
              <a:solidFill>
                <a:schemeClr val="tx1"/>
              </a:solidFill>
            </a:rPr>
            <a:t>Doctor B’s Note</a:t>
          </a:r>
        </a:p>
        <a:p>
          <a:r>
            <a:rPr lang="en-US" sz="2000" b="0" dirty="0" smtClean="0">
              <a:solidFill>
                <a:schemeClr val="tx1"/>
              </a:solidFill>
            </a:rPr>
            <a:t>This was in fact due to </a:t>
          </a:r>
          <a:r>
            <a:rPr lang="en-US" sz="2000" b="0" dirty="0" smtClean="0">
              <a:solidFill>
                <a:schemeClr val="accent4"/>
              </a:solidFill>
            </a:rPr>
            <a:t>Left–ventricle malfunction</a:t>
          </a:r>
          <a:endParaRPr lang="en-US" sz="2000" b="0" dirty="0">
            <a:solidFill>
              <a:schemeClr val="accent4"/>
            </a:solidFill>
          </a:endParaRPr>
        </a:p>
      </dgm:t>
    </dgm:pt>
    <dgm:pt modelId="{7647FDB2-3D35-475A-8FD0-65E01B5FD43A}" type="parTrans" cxnId="{DBC8B590-CA34-485B-87F6-A1034AF57B83}">
      <dgm:prSet/>
      <dgm:spPr/>
      <dgm:t>
        <a:bodyPr/>
        <a:lstStyle/>
        <a:p>
          <a:endParaRPr lang="en-US"/>
        </a:p>
      </dgm:t>
    </dgm:pt>
    <dgm:pt modelId="{A15CC5D5-928A-4FCA-81E1-50FE9D40EFBA}" type="sibTrans" cxnId="{DBC8B590-CA34-485B-87F6-A1034AF57B83}">
      <dgm:prSet/>
      <dgm:spPr/>
      <dgm:t>
        <a:bodyPr/>
        <a:lstStyle/>
        <a:p>
          <a:endParaRPr lang="en-US"/>
        </a:p>
      </dgm:t>
    </dgm:pt>
    <dgm:pt modelId="{EFA6880C-5CD7-4ED5-B562-0C05ED85F328}">
      <dgm:prSet custT="1"/>
      <dgm:spPr/>
      <dgm:t>
        <a:bodyPr/>
        <a:lstStyle/>
        <a:p>
          <a:r>
            <a:rPr lang="en-US" sz="2000" dirty="0" smtClean="0">
              <a:solidFill>
                <a:schemeClr val="accent4"/>
              </a:solidFill>
            </a:rPr>
            <a:t>C0023212: Left-Sided Heart Failure </a:t>
          </a:r>
          <a:endParaRPr lang="en-US" sz="2000" dirty="0">
            <a:solidFill>
              <a:schemeClr val="accent4"/>
            </a:solidFill>
          </a:endParaRPr>
        </a:p>
      </dgm:t>
    </dgm:pt>
    <dgm:pt modelId="{E213A863-D4B9-4873-8A9F-E5E1C25FA63D}" type="parTrans" cxnId="{098C1871-13D1-4F56-9933-57800FAB9FFD}">
      <dgm:prSet/>
      <dgm:spPr/>
      <dgm:t>
        <a:bodyPr/>
        <a:lstStyle/>
        <a:p>
          <a:endParaRPr lang="en-US"/>
        </a:p>
      </dgm:t>
    </dgm:pt>
    <dgm:pt modelId="{F7117406-6EED-4D68-BFE2-D7229DED7356}" type="sibTrans" cxnId="{098C1871-13D1-4F56-9933-57800FAB9FFD}">
      <dgm:prSet/>
      <dgm:spPr/>
      <dgm:t>
        <a:bodyPr/>
        <a:lstStyle/>
        <a:p>
          <a:endParaRPr lang="en-US"/>
        </a:p>
      </dgm:t>
    </dgm:pt>
    <dgm:pt modelId="{57047775-1772-49F0-8A08-95B5BB4C01CC}" type="pres">
      <dgm:prSet presAssocID="{82FF522F-9A43-4A8F-B86F-239B69255C0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0786742-D4EA-4D2A-9577-C5CAFAC109AE}" type="pres">
      <dgm:prSet presAssocID="{99B752A9-41EE-4B0B-A05C-BC3614D050B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7C0759-5EDA-422B-9FEB-72B53FC214F9}" type="pres">
      <dgm:prSet presAssocID="{D3030B01-2434-4D22-B08E-C8CABA8C5D8A}" presName="sibTrans" presStyleCnt="0"/>
      <dgm:spPr/>
      <dgm:t>
        <a:bodyPr/>
        <a:lstStyle/>
        <a:p>
          <a:endParaRPr lang="en-US"/>
        </a:p>
      </dgm:t>
    </dgm:pt>
    <dgm:pt modelId="{694D07B3-1861-4D4F-8D6E-2091A26F425D}" type="pres">
      <dgm:prSet presAssocID="{430B5D91-7055-4D56-B2CE-0C2A8971A38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D4F5BF-AE46-4F16-9189-785CF3B4C53C}" type="pres">
      <dgm:prSet presAssocID="{D2E42D35-11A3-4543-ABBE-0129CAD7B760}" presName="sibTrans" presStyleCnt="0"/>
      <dgm:spPr/>
      <dgm:t>
        <a:bodyPr/>
        <a:lstStyle/>
        <a:p>
          <a:endParaRPr lang="en-US"/>
        </a:p>
      </dgm:t>
    </dgm:pt>
    <dgm:pt modelId="{53528867-631A-4C4A-984D-B447ACEEB0CE}" type="pres">
      <dgm:prSet presAssocID="{7984934A-CE63-46DB-9FC8-B4B619DCD80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63958C-4403-4D22-9C3A-E7E078E38C96}" type="pres">
      <dgm:prSet presAssocID="{A15CC5D5-928A-4FCA-81E1-50FE9D40EFBA}" presName="sibTrans" presStyleCnt="0"/>
      <dgm:spPr/>
      <dgm:t>
        <a:bodyPr/>
        <a:lstStyle/>
        <a:p>
          <a:endParaRPr lang="en-US"/>
        </a:p>
      </dgm:t>
    </dgm:pt>
    <dgm:pt modelId="{83AB3032-D543-424E-A091-94D7032DC4E3}" type="pres">
      <dgm:prSet presAssocID="{EFA6880C-5CD7-4ED5-B562-0C05ED85F328}" presName="node" presStyleLbl="node1" presStyleIdx="3" presStyleCnt="4" custScaleY="44203" custLinFactNeighborX="8385" custLinFactNeighborY="27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A4F646-FEAE-487B-9532-6B6D33A0EAFE}" srcId="{82FF522F-9A43-4A8F-B86F-239B69255C0F}" destId="{99B752A9-41EE-4B0B-A05C-BC3614D050BB}" srcOrd="0" destOrd="0" parTransId="{101BBAF3-F57E-49C3-97B8-E5EEAB2FA864}" sibTransId="{D3030B01-2434-4D22-B08E-C8CABA8C5D8A}"/>
    <dgm:cxn modelId="{555CBDFE-3859-45A5-AF29-B1CA43A26ECC}" type="presOf" srcId="{430B5D91-7055-4D56-B2CE-0C2A8971A380}" destId="{694D07B3-1861-4D4F-8D6E-2091A26F425D}" srcOrd="0" destOrd="0" presId="urn:microsoft.com/office/officeart/2005/8/layout/default"/>
    <dgm:cxn modelId="{DBC8B590-CA34-485B-87F6-A1034AF57B83}" srcId="{82FF522F-9A43-4A8F-B86F-239B69255C0F}" destId="{7984934A-CE63-46DB-9FC8-B4B619DCD804}" srcOrd="2" destOrd="0" parTransId="{7647FDB2-3D35-475A-8FD0-65E01B5FD43A}" sibTransId="{A15CC5D5-928A-4FCA-81E1-50FE9D40EFBA}"/>
    <dgm:cxn modelId="{0CEF6C4A-D084-48A8-BF2A-5AD989B0BADF}" type="presOf" srcId="{7984934A-CE63-46DB-9FC8-B4B619DCD804}" destId="{53528867-631A-4C4A-984D-B447ACEEB0CE}" srcOrd="0" destOrd="0" presId="urn:microsoft.com/office/officeart/2005/8/layout/default"/>
    <dgm:cxn modelId="{8C06D7A3-E6E7-4C0D-A26D-002A2223A46D}" type="presOf" srcId="{EFA6880C-5CD7-4ED5-B562-0C05ED85F328}" destId="{83AB3032-D543-424E-A091-94D7032DC4E3}" srcOrd="0" destOrd="0" presId="urn:microsoft.com/office/officeart/2005/8/layout/default"/>
    <dgm:cxn modelId="{098C1871-13D1-4F56-9933-57800FAB9FFD}" srcId="{82FF522F-9A43-4A8F-B86F-239B69255C0F}" destId="{EFA6880C-5CD7-4ED5-B562-0C05ED85F328}" srcOrd="3" destOrd="0" parTransId="{E213A863-D4B9-4873-8A9F-E5E1C25FA63D}" sibTransId="{F7117406-6EED-4D68-BFE2-D7229DED7356}"/>
    <dgm:cxn modelId="{9697F900-4591-493F-B56E-B97220979FB9}" type="presOf" srcId="{99B752A9-41EE-4B0B-A05C-BC3614D050BB}" destId="{D0786742-D4EA-4D2A-9577-C5CAFAC109AE}" srcOrd="0" destOrd="0" presId="urn:microsoft.com/office/officeart/2005/8/layout/default"/>
    <dgm:cxn modelId="{F66BD3F3-EF1D-458C-8AAD-433EAEA5A5C7}" srcId="{82FF522F-9A43-4A8F-B86F-239B69255C0F}" destId="{430B5D91-7055-4D56-B2CE-0C2A8971A380}" srcOrd="1" destOrd="0" parTransId="{66963D55-DCE3-4219-8E13-AC72E7CED6A1}" sibTransId="{D2E42D35-11A3-4543-ABBE-0129CAD7B760}"/>
    <dgm:cxn modelId="{3EB71F6C-DA54-4237-B6B1-C7FCD3864A28}" type="presOf" srcId="{82FF522F-9A43-4A8F-B86F-239B69255C0F}" destId="{57047775-1772-49F0-8A08-95B5BB4C01CC}" srcOrd="0" destOrd="0" presId="urn:microsoft.com/office/officeart/2005/8/layout/default"/>
    <dgm:cxn modelId="{A89D7B53-D4E6-4717-BBD1-F92502404D4A}" type="presParOf" srcId="{57047775-1772-49F0-8A08-95B5BB4C01CC}" destId="{D0786742-D4EA-4D2A-9577-C5CAFAC109AE}" srcOrd="0" destOrd="0" presId="urn:microsoft.com/office/officeart/2005/8/layout/default"/>
    <dgm:cxn modelId="{F909E6D8-6328-431A-8956-B248F35F0A45}" type="presParOf" srcId="{57047775-1772-49F0-8A08-95B5BB4C01CC}" destId="{4F7C0759-5EDA-422B-9FEB-72B53FC214F9}" srcOrd="1" destOrd="0" presId="urn:microsoft.com/office/officeart/2005/8/layout/default"/>
    <dgm:cxn modelId="{CC357C1B-6199-49DE-BC36-9FB219451DE5}" type="presParOf" srcId="{57047775-1772-49F0-8A08-95B5BB4C01CC}" destId="{694D07B3-1861-4D4F-8D6E-2091A26F425D}" srcOrd="2" destOrd="0" presId="urn:microsoft.com/office/officeart/2005/8/layout/default"/>
    <dgm:cxn modelId="{0DCB886C-CF71-4E57-BAFB-C50E5B3E384B}" type="presParOf" srcId="{57047775-1772-49F0-8A08-95B5BB4C01CC}" destId="{B9D4F5BF-AE46-4F16-9189-785CF3B4C53C}" srcOrd="3" destOrd="0" presId="urn:microsoft.com/office/officeart/2005/8/layout/default"/>
    <dgm:cxn modelId="{06275886-F10D-40AC-8EFC-DFEC4CC795A8}" type="presParOf" srcId="{57047775-1772-49F0-8A08-95B5BB4C01CC}" destId="{53528867-631A-4C4A-984D-B447ACEEB0CE}" srcOrd="4" destOrd="0" presId="urn:microsoft.com/office/officeart/2005/8/layout/default"/>
    <dgm:cxn modelId="{6DDA9CFF-96E7-49E6-A3FF-6C757C434249}" type="presParOf" srcId="{57047775-1772-49F0-8A08-95B5BB4C01CC}" destId="{2A63958C-4403-4D22-9C3A-E7E078E38C96}" srcOrd="5" destOrd="0" presId="urn:microsoft.com/office/officeart/2005/8/layout/default"/>
    <dgm:cxn modelId="{9613D481-3D50-4651-BF4E-91D2CA56A9E1}" type="presParOf" srcId="{57047775-1772-49F0-8A08-95B5BB4C01CC}" destId="{83AB3032-D543-424E-A091-94D7032DC4E3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786742-D4EA-4D2A-9577-C5CAFAC109AE}">
      <dsp:nvSpPr>
        <dsp:cNvPr id="0" name=""/>
        <dsp:cNvSpPr/>
      </dsp:nvSpPr>
      <dsp:spPr>
        <a:xfrm>
          <a:off x="1052290" y="670"/>
          <a:ext cx="2327540" cy="13965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u="sng" kern="1200" dirty="0" smtClean="0">
              <a:solidFill>
                <a:schemeClr val="tx1"/>
              </a:solidFill>
            </a:rPr>
            <a:t>Doctor A’s Note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solidFill>
                <a:schemeClr val="tx1"/>
              </a:solidFill>
            </a:rPr>
            <a:t>This was in fact due to </a:t>
          </a:r>
          <a:r>
            <a:rPr lang="en-US" sz="2000" b="0" kern="1200" dirty="0" smtClean="0">
              <a:solidFill>
                <a:schemeClr val="accent4"/>
              </a:solidFill>
            </a:rPr>
            <a:t>Left Ventricular Failure</a:t>
          </a:r>
          <a:endParaRPr lang="en-US" sz="2000" b="0" kern="1200" dirty="0">
            <a:solidFill>
              <a:schemeClr val="accent4"/>
            </a:solidFill>
          </a:endParaRPr>
        </a:p>
      </dsp:txBody>
      <dsp:txXfrm>
        <a:off x="1052290" y="670"/>
        <a:ext cx="2327540" cy="1396524"/>
      </dsp:txXfrm>
    </dsp:sp>
    <dsp:sp modelId="{694D07B3-1861-4D4F-8D6E-2091A26F425D}">
      <dsp:nvSpPr>
        <dsp:cNvPr id="0" name=""/>
        <dsp:cNvSpPr/>
      </dsp:nvSpPr>
      <dsp:spPr>
        <a:xfrm>
          <a:off x="3612584" y="670"/>
          <a:ext cx="2327540" cy="13965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u="sng" kern="1200" dirty="0" smtClean="0">
              <a:solidFill>
                <a:schemeClr val="tx1"/>
              </a:solidFill>
            </a:rPr>
            <a:t>Doctor B’s Note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solidFill>
                <a:schemeClr val="tx1"/>
              </a:solidFill>
            </a:rPr>
            <a:t>This was in fact due to </a:t>
          </a:r>
          <a:r>
            <a:rPr lang="en-US" sz="2000" b="0" kern="1200" dirty="0" smtClean="0">
              <a:solidFill>
                <a:schemeClr val="accent4"/>
              </a:solidFill>
            </a:rPr>
            <a:t>Left–sided Heart Failure</a:t>
          </a:r>
          <a:endParaRPr lang="en-US" sz="2000" b="0" kern="1200" dirty="0">
            <a:solidFill>
              <a:schemeClr val="accent4"/>
            </a:solidFill>
          </a:endParaRPr>
        </a:p>
      </dsp:txBody>
      <dsp:txXfrm>
        <a:off x="3612584" y="670"/>
        <a:ext cx="2327540" cy="1396524"/>
      </dsp:txXfrm>
    </dsp:sp>
    <dsp:sp modelId="{53528867-631A-4C4A-984D-B447ACEEB0CE}">
      <dsp:nvSpPr>
        <dsp:cNvPr id="0" name=""/>
        <dsp:cNvSpPr/>
      </dsp:nvSpPr>
      <dsp:spPr>
        <a:xfrm>
          <a:off x="6172879" y="670"/>
          <a:ext cx="2327540" cy="13965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u="sng" kern="1200" dirty="0" smtClean="0">
              <a:solidFill>
                <a:schemeClr val="tx1"/>
              </a:solidFill>
            </a:rPr>
            <a:t>Doctor </a:t>
          </a:r>
          <a:r>
            <a:rPr lang="en-US" sz="2000" b="0" u="sng" kern="1200" dirty="0" smtClean="0">
              <a:solidFill>
                <a:schemeClr val="tx1"/>
              </a:solidFill>
            </a:rPr>
            <a:t>C’s </a:t>
          </a:r>
          <a:r>
            <a:rPr lang="en-US" sz="2000" b="0" u="sng" kern="1200" dirty="0" smtClean="0">
              <a:solidFill>
                <a:schemeClr val="tx1"/>
              </a:solidFill>
            </a:rPr>
            <a:t>Note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solidFill>
                <a:schemeClr val="tx1"/>
              </a:solidFill>
            </a:rPr>
            <a:t>This was in fact due to </a:t>
          </a:r>
          <a:r>
            <a:rPr lang="en-US" sz="2000" b="0" kern="1200" dirty="0" smtClean="0">
              <a:solidFill>
                <a:schemeClr val="accent4"/>
              </a:solidFill>
            </a:rPr>
            <a:t>Left–ventricle malfunction</a:t>
          </a:r>
          <a:endParaRPr lang="en-US" sz="2000" b="0" kern="1200" dirty="0">
            <a:solidFill>
              <a:schemeClr val="accent4"/>
            </a:solidFill>
          </a:endParaRPr>
        </a:p>
      </dsp:txBody>
      <dsp:txXfrm>
        <a:off x="6172879" y="670"/>
        <a:ext cx="2327540" cy="13965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786742-D4EA-4D2A-9577-C5CAFAC109AE}">
      <dsp:nvSpPr>
        <dsp:cNvPr id="0" name=""/>
        <dsp:cNvSpPr/>
      </dsp:nvSpPr>
      <dsp:spPr>
        <a:xfrm>
          <a:off x="0" y="50827"/>
          <a:ext cx="3042948" cy="18257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u="sng" kern="1200" dirty="0" smtClean="0">
              <a:solidFill>
                <a:schemeClr val="tx1"/>
              </a:solidFill>
            </a:rPr>
            <a:t>Doctor A’s Note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solidFill>
                <a:schemeClr val="tx1"/>
              </a:solidFill>
            </a:rPr>
            <a:t>This was in fact due to </a:t>
          </a:r>
          <a:r>
            <a:rPr lang="en-US" sz="2000" b="0" kern="1200" dirty="0" smtClean="0">
              <a:solidFill>
                <a:schemeClr val="accent4"/>
              </a:solidFill>
            </a:rPr>
            <a:t>Left Ventricular Failure</a:t>
          </a:r>
          <a:endParaRPr lang="en-US" sz="2000" b="0" kern="1200" dirty="0">
            <a:solidFill>
              <a:schemeClr val="accent4"/>
            </a:solidFill>
          </a:endParaRPr>
        </a:p>
      </dsp:txBody>
      <dsp:txXfrm>
        <a:off x="0" y="50827"/>
        <a:ext cx="3042948" cy="1825769"/>
      </dsp:txXfrm>
    </dsp:sp>
    <dsp:sp modelId="{694D07B3-1861-4D4F-8D6E-2091A26F425D}">
      <dsp:nvSpPr>
        <dsp:cNvPr id="0" name=""/>
        <dsp:cNvSpPr/>
      </dsp:nvSpPr>
      <dsp:spPr>
        <a:xfrm>
          <a:off x="3347243" y="50827"/>
          <a:ext cx="3042948" cy="18257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u="sng" kern="1200" dirty="0" smtClean="0">
              <a:solidFill>
                <a:schemeClr val="tx1"/>
              </a:solidFill>
            </a:rPr>
            <a:t>Doctor B’s Note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solidFill>
                <a:schemeClr val="tx1"/>
              </a:solidFill>
            </a:rPr>
            <a:t>This was in fact due to </a:t>
          </a:r>
          <a:r>
            <a:rPr lang="en-US" sz="2000" b="0" kern="1200" dirty="0" smtClean="0">
              <a:solidFill>
                <a:schemeClr val="accent4"/>
              </a:solidFill>
            </a:rPr>
            <a:t>Left–sided Heart Failure</a:t>
          </a:r>
          <a:endParaRPr lang="en-US" sz="2000" b="0" kern="1200" dirty="0">
            <a:solidFill>
              <a:schemeClr val="accent4"/>
            </a:solidFill>
          </a:endParaRPr>
        </a:p>
      </dsp:txBody>
      <dsp:txXfrm>
        <a:off x="3347243" y="50827"/>
        <a:ext cx="3042948" cy="1825769"/>
      </dsp:txXfrm>
    </dsp:sp>
    <dsp:sp modelId="{53528867-631A-4C4A-984D-B447ACEEB0CE}">
      <dsp:nvSpPr>
        <dsp:cNvPr id="0" name=""/>
        <dsp:cNvSpPr/>
      </dsp:nvSpPr>
      <dsp:spPr>
        <a:xfrm>
          <a:off x="6694487" y="50827"/>
          <a:ext cx="3042948" cy="18257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u="sng" kern="1200" dirty="0" smtClean="0">
              <a:solidFill>
                <a:schemeClr val="tx1"/>
              </a:solidFill>
            </a:rPr>
            <a:t>Doctor B’s Note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solidFill>
                <a:schemeClr val="tx1"/>
              </a:solidFill>
            </a:rPr>
            <a:t>This was in fact due to </a:t>
          </a:r>
          <a:r>
            <a:rPr lang="en-US" sz="2000" b="0" kern="1200" dirty="0" smtClean="0">
              <a:solidFill>
                <a:schemeClr val="accent4"/>
              </a:solidFill>
            </a:rPr>
            <a:t>Left–ventricle malfunction</a:t>
          </a:r>
          <a:endParaRPr lang="en-US" sz="2000" b="0" kern="1200" dirty="0">
            <a:solidFill>
              <a:schemeClr val="accent4"/>
            </a:solidFill>
          </a:endParaRPr>
        </a:p>
      </dsp:txBody>
      <dsp:txXfrm>
        <a:off x="6694487" y="50827"/>
        <a:ext cx="3042948" cy="1825769"/>
      </dsp:txXfrm>
    </dsp:sp>
    <dsp:sp modelId="{83AB3032-D543-424E-A091-94D7032DC4E3}">
      <dsp:nvSpPr>
        <dsp:cNvPr id="0" name=""/>
        <dsp:cNvSpPr/>
      </dsp:nvSpPr>
      <dsp:spPr>
        <a:xfrm>
          <a:off x="3602394" y="2231719"/>
          <a:ext cx="3042948" cy="8070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accent4"/>
              </a:solidFill>
            </a:rPr>
            <a:t>C0023212: Left-Sided Heart Failure </a:t>
          </a:r>
          <a:endParaRPr lang="en-US" sz="2000" kern="1200" dirty="0">
            <a:solidFill>
              <a:schemeClr val="accent4"/>
            </a:solidFill>
          </a:endParaRPr>
        </a:p>
      </dsp:txBody>
      <dsp:txXfrm>
        <a:off x="3602394" y="2231719"/>
        <a:ext cx="3042948" cy="8070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A313-0275-D148-A416-9F44969C0670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1362-8AB1-5A44-A679-DF8ED206C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88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A313-0275-D148-A416-9F44969C0670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1362-8AB1-5A44-A679-DF8ED206C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0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A313-0275-D148-A416-9F44969C0670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1362-8AB1-5A44-A679-DF8ED206C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05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A313-0275-D148-A416-9F44969C0670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1362-8AB1-5A44-A679-DF8ED206C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1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A313-0275-D148-A416-9F44969C0670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1362-8AB1-5A44-A679-DF8ED206C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44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A313-0275-D148-A416-9F44969C0670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1362-8AB1-5A44-A679-DF8ED206C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68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A313-0275-D148-A416-9F44969C0670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1362-8AB1-5A44-A679-DF8ED206C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9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A313-0275-D148-A416-9F44969C0670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1362-8AB1-5A44-A679-DF8ED206C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77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A313-0275-D148-A416-9F44969C0670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1362-8AB1-5A44-A679-DF8ED206C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A313-0275-D148-A416-9F44969C0670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1362-8AB1-5A44-A679-DF8ED206C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1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A313-0275-D148-A416-9F44969C0670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1362-8AB1-5A44-A679-DF8ED206C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6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FA313-0275-D148-A416-9F44969C0670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D1362-8AB1-5A44-A679-DF8ED206C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05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documentation.uts.nlm.nih.gov/rest/home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14762"/>
            <a:ext cx="9144000" cy="1219345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A Multiple </a:t>
            </a:r>
            <a:r>
              <a:rPr lang="en-US" sz="4000" dirty="0">
                <a:solidFill>
                  <a:schemeClr val="accent1"/>
                </a:solidFill>
              </a:rPr>
              <a:t>F</a:t>
            </a:r>
            <a:r>
              <a:rPr lang="en-US" sz="4000" dirty="0" smtClean="0">
                <a:solidFill>
                  <a:schemeClr val="accent1"/>
                </a:solidFill>
              </a:rPr>
              <a:t>eature Approach for Disorder Normalization in Clinical Notes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08074"/>
            <a:ext cx="9144000" cy="1655762"/>
          </a:xfrm>
        </p:spPr>
        <p:txBody>
          <a:bodyPr/>
          <a:lstStyle/>
          <a:p>
            <a:r>
              <a:rPr lang="en-US" u="sng" dirty="0" smtClean="0"/>
              <a:t>Presented by:</a:t>
            </a:r>
          </a:p>
          <a:p>
            <a:r>
              <a:rPr lang="en-US" dirty="0" smtClean="0"/>
              <a:t>Lasang </a:t>
            </a:r>
            <a:r>
              <a:rPr lang="en-US" dirty="0"/>
              <a:t>J</a:t>
            </a:r>
            <a:r>
              <a:rPr lang="en-US" dirty="0" smtClean="0"/>
              <a:t>imba Tamang</a:t>
            </a:r>
          </a:p>
          <a:p>
            <a:r>
              <a:rPr lang="en-US" dirty="0" smtClean="0"/>
              <a:t>University of Memphis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043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654" y="365126"/>
            <a:ext cx="10654146" cy="503092"/>
          </a:xfrm>
        </p:spPr>
        <p:txBody>
          <a:bodyPr>
            <a:noAutofit/>
          </a:bodyPr>
          <a:lstStyle/>
          <a:p>
            <a:r>
              <a:rPr lang="en-US" sz="3200" u="sng" dirty="0" smtClean="0">
                <a:solidFill>
                  <a:schemeClr val="accent1"/>
                </a:solidFill>
              </a:rPr>
              <a:t>Multiple feature Approach for classification</a:t>
            </a:r>
            <a:endParaRPr lang="en-US" sz="3200" u="sng" dirty="0">
              <a:solidFill>
                <a:schemeClr val="accent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99654" y="1380838"/>
            <a:ext cx="10515600" cy="4816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Ranking Feature: </a:t>
            </a:r>
            <a:r>
              <a:rPr lang="en-US" sz="2000" dirty="0" smtClean="0"/>
              <a:t> API returns list of candidate and their Rank. We use this rank as feature.</a:t>
            </a:r>
          </a:p>
          <a:p>
            <a:r>
              <a:rPr lang="en-US" sz="2000" b="1" dirty="0" smtClean="0"/>
              <a:t>Similarity Feature</a:t>
            </a:r>
            <a:r>
              <a:rPr lang="en-US" sz="2000" dirty="0" smtClean="0"/>
              <a:t>: Similarity Feature computed by </a:t>
            </a:r>
            <a:r>
              <a:rPr lang="en-US" sz="2000" dirty="0" err="1" smtClean="0"/>
              <a:t>Levenshtein</a:t>
            </a:r>
            <a:r>
              <a:rPr lang="en-US" sz="2000" dirty="0" smtClean="0"/>
              <a:t> </a:t>
            </a:r>
            <a:r>
              <a:rPr lang="en-US" sz="2000" dirty="0"/>
              <a:t>distance </a:t>
            </a:r>
            <a:r>
              <a:rPr lang="en-US" sz="2000" dirty="0" smtClean="0"/>
              <a:t>semantic composition method. </a:t>
            </a:r>
            <a:r>
              <a:rPr lang="en-US" sz="2000" dirty="0" err="1" smtClean="0"/>
              <a:t>Eg</a:t>
            </a:r>
            <a:r>
              <a:rPr lang="en-US" sz="2000" dirty="0" smtClean="0"/>
              <a:t> : </a:t>
            </a:r>
            <a:r>
              <a:rPr lang="en-US" sz="2000" dirty="0"/>
              <a:t>Distance in “</a:t>
            </a:r>
            <a:r>
              <a:rPr lang="en-US" sz="2000" dirty="0" err="1">
                <a:solidFill>
                  <a:schemeClr val="accent4"/>
                </a:solidFill>
              </a:rPr>
              <a:t>hypokinesis</a:t>
            </a:r>
            <a:r>
              <a:rPr lang="en-US" sz="2000" dirty="0"/>
              <a:t>” and “</a:t>
            </a:r>
            <a:r>
              <a:rPr lang="en-US" sz="2000" dirty="0" err="1">
                <a:solidFill>
                  <a:schemeClr val="accent4"/>
                </a:solidFill>
              </a:rPr>
              <a:t>hypokinesia</a:t>
            </a:r>
            <a:r>
              <a:rPr lang="en-US" sz="2000" dirty="0"/>
              <a:t>” is </a:t>
            </a:r>
            <a:r>
              <a:rPr lang="en-US" sz="2000" dirty="0" smtClean="0">
                <a:solidFill>
                  <a:schemeClr val="accent4"/>
                </a:solidFill>
              </a:rPr>
              <a:t>1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Similarity </a:t>
            </a:r>
            <a:r>
              <a:rPr lang="en-US" sz="2000" dirty="0"/>
              <a:t>between the </a:t>
            </a:r>
            <a:r>
              <a:rPr lang="en-US" sz="2000" dirty="0" smtClean="0"/>
              <a:t>DM and the candidates CUIs computed </a:t>
            </a:r>
            <a:r>
              <a:rPr lang="en-US" sz="2000" dirty="0"/>
              <a:t>by </a:t>
            </a:r>
            <a:r>
              <a:rPr lang="en-US" sz="2000" dirty="0" err="1"/>
              <a:t>Levenshtein</a:t>
            </a:r>
            <a:r>
              <a:rPr lang="en-US" sz="2000" dirty="0"/>
              <a:t> distance.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Similarity </a:t>
            </a:r>
            <a:r>
              <a:rPr lang="en-US" sz="2000" dirty="0"/>
              <a:t>between the </a:t>
            </a:r>
            <a:r>
              <a:rPr lang="en-US" sz="2000" dirty="0" smtClean="0"/>
              <a:t>DM and the candidate CUIs </a:t>
            </a:r>
            <a:r>
              <a:rPr lang="en-US" sz="2000" dirty="0"/>
              <a:t>computed by semantic composition </a:t>
            </a:r>
            <a:r>
              <a:rPr lang="en-US" sz="2000" dirty="0" smtClean="0"/>
              <a:t>method using </a:t>
            </a:r>
            <a:r>
              <a:rPr lang="en-US" sz="2000" dirty="0"/>
              <a:t>CW word </a:t>
            </a:r>
            <a:r>
              <a:rPr lang="en-US" sz="2000" dirty="0" smtClean="0"/>
              <a:t>embedding's.</a:t>
            </a: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Similarity </a:t>
            </a:r>
            <a:r>
              <a:rPr lang="en-US" sz="2000" dirty="0"/>
              <a:t>between the </a:t>
            </a:r>
            <a:r>
              <a:rPr lang="en-US" sz="2000" dirty="0" smtClean="0"/>
              <a:t>DM and the candidates CUIs </a:t>
            </a:r>
            <a:r>
              <a:rPr lang="en-US" sz="2000" dirty="0"/>
              <a:t>computed by semantic composition </a:t>
            </a:r>
            <a:r>
              <a:rPr lang="en-US" sz="2000" dirty="0" smtClean="0"/>
              <a:t>method using </a:t>
            </a:r>
            <a:r>
              <a:rPr lang="en-US" sz="2000" dirty="0"/>
              <a:t>word2vec word </a:t>
            </a:r>
            <a:r>
              <a:rPr lang="en-US" sz="2000" dirty="0" smtClean="0"/>
              <a:t>embedding's.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68" y="2964873"/>
            <a:ext cx="3878464" cy="6100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212" y="2667924"/>
            <a:ext cx="4244340" cy="120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96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654" y="365126"/>
            <a:ext cx="10654146" cy="503092"/>
          </a:xfrm>
        </p:spPr>
        <p:txBody>
          <a:bodyPr>
            <a:noAutofit/>
          </a:bodyPr>
          <a:lstStyle/>
          <a:p>
            <a:r>
              <a:rPr lang="en-US" sz="3200" u="sng" dirty="0" smtClean="0">
                <a:solidFill>
                  <a:schemeClr val="accent1"/>
                </a:solidFill>
              </a:rPr>
              <a:t>Multiple feature approach for classification</a:t>
            </a:r>
            <a:endParaRPr lang="en-US" sz="3200" u="sng" dirty="0">
              <a:solidFill>
                <a:schemeClr val="accent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99654" y="1537857"/>
            <a:ext cx="10515600" cy="4428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Contextual features : </a:t>
            </a:r>
            <a:r>
              <a:rPr lang="en-US" sz="2000" dirty="0" smtClean="0"/>
              <a:t>similarity </a:t>
            </a:r>
            <a:r>
              <a:rPr lang="en-US" sz="2000" dirty="0"/>
              <a:t>between </a:t>
            </a:r>
            <a:r>
              <a:rPr lang="en-US" sz="2000" dirty="0" smtClean="0"/>
              <a:t>context DM context and </a:t>
            </a:r>
            <a:r>
              <a:rPr lang="en-US" sz="2000" dirty="0"/>
              <a:t>the </a:t>
            </a:r>
            <a:r>
              <a:rPr lang="en-US" sz="2000" dirty="0" smtClean="0"/>
              <a:t>candidate CUIs. (window  size , t = 3, for this experiment)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Similarity </a:t>
            </a:r>
            <a:r>
              <a:rPr lang="en-US" sz="1600" dirty="0"/>
              <a:t>between the context and the </a:t>
            </a:r>
            <a:r>
              <a:rPr lang="en-US" sz="1600" dirty="0" smtClean="0"/>
              <a:t>candidate CUIs computed </a:t>
            </a:r>
            <a:r>
              <a:rPr lang="en-US" sz="1600" dirty="0"/>
              <a:t>by semantic composition method using </a:t>
            </a:r>
            <a:r>
              <a:rPr lang="en-US" sz="1600" dirty="0" smtClean="0"/>
              <a:t>CW word embedding's.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Similarity </a:t>
            </a:r>
            <a:r>
              <a:rPr lang="en-US" sz="1600" dirty="0"/>
              <a:t>between the context and the </a:t>
            </a:r>
            <a:r>
              <a:rPr lang="en-US" sz="1600" dirty="0" smtClean="0"/>
              <a:t>candidates CUIs computed </a:t>
            </a:r>
            <a:r>
              <a:rPr lang="en-US" sz="1600" dirty="0"/>
              <a:t>by semantic composition method </a:t>
            </a:r>
            <a:r>
              <a:rPr lang="en-US" sz="1600" dirty="0" smtClean="0"/>
              <a:t>usingword2vec word embedding's.</a:t>
            </a:r>
          </a:p>
          <a:p>
            <a:pPr marL="457200" lvl="1" indent="0">
              <a:buNone/>
            </a:pPr>
            <a:endParaRPr lang="en-US" sz="1600" dirty="0" smtClean="0"/>
          </a:p>
          <a:p>
            <a:r>
              <a:rPr lang="en-US" sz="2000" b="1" dirty="0" smtClean="0"/>
              <a:t>String feature</a:t>
            </a:r>
            <a:r>
              <a:rPr lang="en-US" sz="2000" dirty="0" smtClean="0"/>
              <a:t>: idea</a:t>
            </a:r>
            <a:r>
              <a:rPr lang="en-US" sz="2000" dirty="0"/>
              <a:t> </a:t>
            </a:r>
            <a:r>
              <a:rPr lang="en-US" sz="2000" dirty="0" smtClean="0"/>
              <a:t>-&gt; </a:t>
            </a:r>
            <a:r>
              <a:rPr lang="en-US" sz="2000" dirty="0"/>
              <a:t>if the surface string of the DM </a:t>
            </a:r>
            <a:r>
              <a:rPr lang="en-US" sz="2000" dirty="0" smtClean="0"/>
              <a:t>is very </a:t>
            </a:r>
            <a:r>
              <a:rPr lang="en-US" sz="2000" dirty="0"/>
              <a:t>similar to that of the candidate CUIs, it is an </a:t>
            </a:r>
            <a:r>
              <a:rPr lang="en-US" sz="2000" dirty="0" smtClean="0"/>
              <a:t>indication of being same</a:t>
            </a:r>
            <a:r>
              <a:rPr lang="en-US" sz="20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If </a:t>
            </a:r>
            <a:r>
              <a:rPr lang="en-US" sz="1600" dirty="0"/>
              <a:t>the DM is part of the candidate </a:t>
            </a:r>
            <a:r>
              <a:rPr lang="en-US" sz="1600" dirty="0" smtClean="0"/>
              <a:t>CUIs, the </a:t>
            </a:r>
            <a:r>
              <a:rPr lang="en-US" sz="1600" dirty="0"/>
              <a:t>feature is 1. Otherwise, the feature is 0.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If </a:t>
            </a:r>
            <a:r>
              <a:rPr lang="en-US" sz="1600" dirty="0"/>
              <a:t>the candidate CUI starts with the </a:t>
            </a:r>
            <a:r>
              <a:rPr lang="en-US" sz="1600" dirty="0" smtClean="0"/>
              <a:t>DM, the </a:t>
            </a:r>
            <a:r>
              <a:rPr lang="en-US" sz="1600" dirty="0"/>
              <a:t>feature is 1. Otherwise, the feature is 0.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If </a:t>
            </a:r>
            <a:r>
              <a:rPr lang="en-US" sz="1600" dirty="0"/>
              <a:t>the candidate ends with the </a:t>
            </a:r>
            <a:r>
              <a:rPr lang="en-US" sz="1600" dirty="0" smtClean="0"/>
              <a:t>DM, the </a:t>
            </a:r>
            <a:r>
              <a:rPr lang="en-US" sz="1600" dirty="0"/>
              <a:t>feature is 1. Otherwise, the feature is </a:t>
            </a:r>
            <a:r>
              <a:rPr lang="en-US" sz="1600" dirty="0" smtClean="0"/>
              <a:t>0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If feature(1) = 1, feature(2) = 0, and feature(3) = 0, the feature is 1. Otherwise, the feature is 0</a:t>
            </a:r>
            <a:r>
              <a:rPr lang="en-US" sz="1600" dirty="0" smtClean="0"/>
              <a:t>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65962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654" y="365126"/>
            <a:ext cx="10654146" cy="503092"/>
          </a:xfrm>
        </p:spPr>
        <p:txBody>
          <a:bodyPr>
            <a:noAutofit/>
          </a:bodyPr>
          <a:lstStyle/>
          <a:p>
            <a:r>
              <a:rPr lang="en-US" sz="3200" u="sng" dirty="0" smtClean="0">
                <a:solidFill>
                  <a:schemeClr val="accent1"/>
                </a:solidFill>
              </a:rPr>
              <a:t>Experiment: Setting</a:t>
            </a:r>
            <a:endParaRPr lang="en-US" sz="3200" u="sng" dirty="0">
              <a:solidFill>
                <a:schemeClr val="accent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99654" y="1131457"/>
            <a:ext cx="10515600" cy="5001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Data set: </a:t>
            </a:r>
            <a:r>
              <a:rPr lang="en-US" sz="2000" dirty="0" smtClean="0"/>
              <a:t> Semeval-2014 task 7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Training set and development set with gold standard are used since organized did not release  gold standard test the point.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Contains 302 clinical documents and 11380 disorder mention (380)</a:t>
            </a:r>
          </a:p>
          <a:p>
            <a:r>
              <a:rPr lang="en-US" sz="2000" dirty="0" smtClean="0"/>
              <a:t>Two embedding,</a:t>
            </a:r>
            <a:endParaRPr lang="en-US" sz="16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1600" b="1" dirty="0" smtClean="0"/>
              <a:t>CW word </a:t>
            </a:r>
            <a:r>
              <a:rPr lang="en-US" sz="1600" dirty="0" smtClean="0"/>
              <a:t>: provided by Huang, trained on Wikipedia corpus.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b="1" dirty="0" smtClean="0"/>
              <a:t>Word2vec : </a:t>
            </a:r>
            <a:r>
              <a:rPr lang="en-US" sz="1600" dirty="0" smtClean="0"/>
              <a:t>trained on the unannotated clinical note reports provided in the task.</a:t>
            </a:r>
          </a:p>
          <a:p>
            <a:r>
              <a:rPr lang="en-US" sz="2000" b="1" dirty="0" smtClean="0"/>
              <a:t>Accuracy</a:t>
            </a:r>
            <a:r>
              <a:rPr lang="en-US" sz="2000" dirty="0" smtClean="0"/>
              <a:t> =   No. of DM whose CUIs are correctly acquired / No.  of all DM.</a:t>
            </a:r>
          </a:p>
          <a:p>
            <a:r>
              <a:rPr lang="en-US" sz="2000" dirty="0" smtClean="0"/>
              <a:t>Calculated top  3 accuracy with assumption that  if top-3 result contains the true answer, it is regarded as the correct retrieval.</a:t>
            </a:r>
          </a:p>
          <a:p>
            <a:r>
              <a:rPr lang="en-US" sz="2000" dirty="0"/>
              <a:t>4095 DM is labelled as ‘CUI-less”  </a:t>
            </a:r>
            <a:r>
              <a:rPr lang="en-US" sz="2000" dirty="0" smtClean="0"/>
              <a:t>and </a:t>
            </a:r>
            <a:r>
              <a:rPr lang="en-US" sz="2000" dirty="0"/>
              <a:t>rest 7285 processed by Multiple feature approach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Use 10-fold cross validation</a:t>
            </a:r>
          </a:p>
          <a:p>
            <a:r>
              <a:rPr lang="en-US" sz="2000" dirty="0" smtClean="0"/>
              <a:t>Feature extraction :  SC add for the semantic composition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4094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654" y="365126"/>
            <a:ext cx="10654146" cy="503092"/>
          </a:xfrm>
        </p:spPr>
        <p:txBody>
          <a:bodyPr>
            <a:noAutofit/>
          </a:bodyPr>
          <a:lstStyle/>
          <a:p>
            <a:r>
              <a:rPr lang="en-US" sz="3200" u="sng" dirty="0" smtClean="0">
                <a:solidFill>
                  <a:schemeClr val="accent1"/>
                </a:solidFill>
              </a:rPr>
              <a:t>Experiment: Result</a:t>
            </a:r>
            <a:endParaRPr lang="en-US" sz="3200" u="sng" dirty="0">
              <a:solidFill>
                <a:schemeClr val="accent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8927" y="3999345"/>
            <a:ext cx="10515600" cy="20135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Multiple feature approach improves the accuracy from 32.99 % </a:t>
            </a:r>
            <a:r>
              <a:rPr lang="en-US" sz="2000" smtClean="0"/>
              <a:t>to </a:t>
            </a:r>
            <a:r>
              <a:rPr lang="en-US" sz="2000" smtClean="0"/>
              <a:t>67</a:t>
            </a:r>
            <a:r>
              <a:rPr lang="en-US" sz="2000" smtClean="0"/>
              <a:t>.08 </a:t>
            </a:r>
            <a:r>
              <a:rPr lang="en-US" sz="2000" dirty="0" smtClean="0"/>
              <a:t>%</a:t>
            </a:r>
            <a:endParaRPr lang="en-US" sz="1600" dirty="0" smtClean="0"/>
          </a:p>
          <a:p>
            <a:r>
              <a:rPr lang="en-US" sz="2000" b="1" dirty="0" smtClean="0"/>
              <a:t>Baseline</a:t>
            </a:r>
            <a:r>
              <a:rPr lang="en-US" sz="2000" dirty="0" smtClean="0"/>
              <a:t>:  </a:t>
            </a:r>
            <a:r>
              <a:rPr lang="en-US" sz="2000" dirty="0" err="1" smtClean="0"/>
              <a:t>MetaMap</a:t>
            </a:r>
            <a:r>
              <a:rPr lang="en-US" sz="2000" dirty="0" smtClean="0"/>
              <a:t> as baseline system( Maps biomedical text to concepts in the UMLS Met </a:t>
            </a:r>
            <a:r>
              <a:rPr lang="en-US" sz="2000" dirty="0" err="1" smtClean="0"/>
              <a:t>athesaurus</a:t>
            </a:r>
            <a:r>
              <a:rPr lang="en-US" sz="2000" dirty="0" smtClean="0"/>
              <a:t>)</a:t>
            </a:r>
          </a:p>
          <a:p>
            <a:endParaRPr lang="en-US" sz="16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351" y="1299093"/>
            <a:ext cx="3611880" cy="157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55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654" y="365126"/>
            <a:ext cx="10654146" cy="503092"/>
          </a:xfrm>
        </p:spPr>
        <p:txBody>
          <a:bodyPr>
            <a:noAutofit/>
          </a:bodyPr>
          <a:lstStyle/>
          <a:p>
            <a:r>
              <a:rPr lang="en-US" sz="3200" u="sng" dirty="0" smtClean="0">
                <a:solidFill>
                  <a:schemeClr val="accent1"/>
                </a:solidFill>
              </a:rPr>
              <a:t>Major challenges, issues and open question</a:t>
            </a:r>
            <a:endParaRPr lang="en-US" sz="3200" u="sng" dirty="0">
              <a:solidFill>
                <a:schemeClr val="accent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99654" y="1131457"/>
            <a:ext cx="10515600" cy="5001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“CUI-less ” DM: </a:t>
            </a:r>
            <a:r>
              <a:rPr lang="en-US" sz="2000" dirty="0" smtClean="0"/>
              <a:t> If label of all CUI is negative, result of DM is “CUI-less” 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Obviously this is wrong.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Ratio of “CUI-less” DM in the error of multiple feature approach is 19.75 (</a:t>
            </a:r>
            <a:r>
              <a:rPr lang="en-US" sz="1600" dirty="0" smtClean="0">
                <a:solidFill>
                  <a:srgbClr val="00B050"/>
                </a:solidFill>
              </a:rPr>
              <a:t>needs improvement</a:t>
            </a:r>
            <a:r>
              <a:rPr lang="en-US" sz="1600" dirty="0" smtClean="0"/>
              <a:t>)</a:t>
            </a:r>
          </a:p>
          <a:p>
            <a:r>
              <a:rPr lang="en-US" sz="2000" b="1" dirty="0" smtClean="0"/>
              <a:t>Acronyms</a:t>
            </a:r>
            <a:r>
              <a:rPr lang="en-US" sz="2000" dirty="0" smtClean="0"/>
              <a:t>: Example, correct answer for “CHI” is “C0085094, closed head injuries”. But, API do no return it.</a:t>
            </a:r>
            <a:endParaRPr lang="en-US" sz="16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Ratio of acronym in the error is 18.77%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This is major source of error.</a:t>
            </a:r>
          </a:p>
          <a:p>
            <a:r>
              <a:rPr lang="en-US" sz="2000" b="1" dirty="0" smtClean="0"/>
              <a:t>One character DM</a:t>
            </a:r>
            <a:r>
              <a:rPr lang="en-US" sz="2000" dirty="0" smtClean="0"/>
              <a:t> .</a:t>
            </a:r>
          </a:p>
          <a:p>
            <a:pPr lvl="1">
              <a:buFont typeface="+mj-lt"/>
              <a:buAutoNum type="arabicPeriod"/>
            </a:pPr>
            <a:r>
              <a:rPr lang="en-US" sz="1600" dirty="0" smtClean="0"/>
              <a:t>Correct CUI for DM </a:t>
            </a:r>
            <a:r>
              <a:rPr lang="en-US" sz="1600" b="1" dirty="0" smtClean="0">
                <a:solidFill>
                  <a:schemeClr val="accent4"/>
                </a:solidFill>
              </a:rPr>
              <a:t>C</a:t>
            </a:r>
            <a:r>
              <a:rPr lang="en-US" sz="1600" dirty="0" smtClean="0"/>
              <a:t> in one doc is “</a:t>
            </a:r>
            <a:r>
              <a:rPr lang="en-US" sz="1600" dirty="0" smtClean="0">
                <a:solidFill>
                  <a:schemeClr val="accent4"/>
                </a:solidFill>
              </a:rPr>
              <a:t>C0149651|Clubbing</a:t>
            </a:r>
            <a:r>
              <a:rPr lang="en-US" sz="1600" dirty="0"/>
              <a:t>” </a:t>
            </a:r>
            <a:r>
              <a:rPr lang="en-US" sz="1600" dirty="0" smtClean="0"/>
              <a:t> and “</a:t>
            </a:r>
            <a:r>
              <a:rPr lang="en-US" sz="1600" dirty="0" smtClean="0">
                <a:solidFill>
                  <a:schemeClr val="accent4"/>
                </a:solidFill>
              </a:rPr>
              <a:t>C0010520|Cyanosis</a:t>
            </a:r>
            <a:r>
              <a:rPr lang="en-US" sz="1600" dirty="0" smtClean="0"/>
              <a:t>” in another doc.</a:t>
            </a:r>
          </a:p>
          <a:p>
            <a:pPr lvl="1">
              <a:buFont typeface="+mj-lt"/>
              <a:buAutoNum type="arabicPeriod"/>
            </a:pPr>
            <a:r>
              <a:rPr lang="en-US" sz="1600" dirty="0" smtClean="0"/>
              <a:t>API may not return appropriate candidates for one character DM.</a:t>
            </a:r>
          </a:p>
          <a:p>
            <a:pPr lvl="1">
              <a:buFont typeface="+mj-lt"/>
              <a:buAutoNum type="arabicPeriod"/>
            </a:pPr>
            <a:r>
              <a:rPr lang="en-US" sz="1600" dirty="0" smtClean="0"/>
              <a:t>40 .8 %of one character DM annotated as “CUI-less”. Still only 2.7 % error in the result.</a:t>
            </a:r>
          </a:p>
          <a:p>
            <a:pPr lvl="1">
              <a:buFont typeface="+mj-lt"/>
              <a:buAutoNum type="arabicPeriod"/>
            </a:pPr>
            <a:r>
              <a:rPr lang="en-US" sz="1600" dirty="0" smtClean="0"/>
              <a:t>So, One character DM is not major source of error.</a:t>
            </a:r>
          </a:p>
          <a:p>
            <a:r>
              <a:rPr lang="en-US" sz="2000" b="1" dirty="0" smtClean="0"/>
              <a:t>Dependency in API </a:t>
            </a:r>
            <a:r>
              <a:rPr lang="en-US" sz="2000" dirty="0" smtClean="0"/>
              <a:t>: Dependent on API provided by  UMLS. If the candidate provided by API do not contain correct answer, it gives wrong answer.</a:t>
            </a:r>
          </a:p>
        </p:txBody>
      </p:sp>
    </p:spTree>
    <p:extLst>
      <p:ext uri="{BB962C8B-B14F-4D97-AF65-F5344CB8AC3E}">
        <p14:creationId xmlns:p14="http://schemas.microsoft.com/office/powerpoint/2010/main" val="1987805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424" y="2821454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Queries??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112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988" y="2803525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Appreciate for your time!!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88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091" y="706872"/>
            <a:ext cx="10515600" cy="2544330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 smtClean="0"/>
              <a:t>About Paper:</a:t>
            </a:r>
            <a:br>
              <a:rPr lang="en-US" sz="3200" b="1" u="sng" dirty="0" smtClean="0"/>
            </a:br>
            <a:r>
              <a:rPr lang="en-US" sz="4000" dirty="0">
                <a:solidFill>
                  <a:schemeClr val="accent1"/>
                </a:solidFill>
              </a:rPr>
              <a:t>A Multiple Feature Approach for Disorder Normalization in Clinical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88786"/>
            <a:ext cx="10515600" cy="19132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By</a:t>
            </a:r>
            <a:r>
              <a:rPr lang="en-US" dirty="0" smtClean="0"/>
              <a:t> : </a:t>
            </a:r>
          </a:p>
          <a:p>
            <a:pPr marL="0" indent="0" algn="ctr">
              <a:buNone/>
            </a:pPr>
            <a:r>
              <a:rPr lang="en-US" dirty="0" smtClean="0"/>
              <a:t>Lu Chen, Chen Bo</a:t>
            </a:r>
          </a:p>
          <a:p>
            <a:pPr marL="0" indent="0" algn="ctr">
              <a:buNone/>
            </a:pPr>
            <a:r>
              <a:rPr lang="en-US" dirty="0" smtClean="0"/>
              <a:t>Lu </a:t>
            </a:r>
            <a:r>
              <a:rPr lang="en-US" dirty="0" err="1" smtClean="0"/>
              <a:t>Chaozhen</a:t>
            </a:r>
            <a:r>
              <a:rPr lang="en-US" dirty="0" smtClean="0"/>
              <a:t>, </a:t>
            </a:r>
            <a:r>
              <a:rPr lang="en-US" dirty="0" err="1" smtClean="0"/>
              <a:t>Qiu</a:t>
            </a:r>
            <a:r>
              <a:rPr lang="en-US" dirty="0" smtClean="0"/>
              <a:t> </a:t>
            </a:r>
            <a:r>
              <a:rPr lang="en-US" dirty="0" err="1" smtClean="0"/>
              <a:t>Likun</a:t>
            </a:r>
            <a:r>
              <a:rPr lang="en-US" dirty="0" smtClean="0"/>
              <a:t>, Ji </a:t>
            </a:r>
            <a:r>
              <a:rPr lang="en-US" dirty="0" err="1" smtClean="0"/>
              <a:t>Donghong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689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8585"/>
            <a:ext cx="10515600" cy="613930"/>
          </a:xfrm>
        </p:spPr>
        <p:txBody>
          <a:bodyPr>
            <a:noAutofit/>
          </a:bodyPr>
          <a:lstStyle/>
          <a:p>
            <a:r>
              <a:rPr lang="en-US" sz="3200" b="1" u="sng" dirty="0" smtClean="0">
                <a:solidFill>
                  <a:schemeClr val="accent1"/>
                </a:solidFill>
              </a:rPr>
              <a:t>Scenario</a:t>
            </a:r>
            <a:endParaRPr lang="en-US" sz="3200" b="1" u="sng" dirty="0">
              <a:solidFill>
                <a:schemeClr val="accent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3523973"/>
              </p:ext>
            </p:extLst>
          </p:nvPr>
        </p:nvGraphicFramePr>
        <p:xfrm>
          <a:off x="736600" y="1317626"/>
          <a:ext cx="9552710" cy="1397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736600" y="3269673"/>
            <a:ext cx="10515600" cy="2299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Requirement:  </a:t>
            </a:r>
            <a:r>
              <a:rPr lang="en-US" sz="2000" dirty="0" smtClean="0"/>
              <a:t>Uniformity to process such electronic data.</a:t>
            </a:r>
          </a:p>
          <a:p>
            <a:r>
              <a:rPr lang="en-US" sz="2000" b="1" dirty="0" smtClean="0"/>
              <a:t>Not Possible:  </a:t>
            </a:r>
            <a:r>
              <a:rPr lang="en-US" sz="2000" dirty="0" smtClean="0"/>
              <a:t>Asking doctor to write in same way. </a:t>
            </a:r>
          </a:p>
          <a:p>
            <a:r>
              <a:rPr lang="en-US" sz="2000" b="1" dirty="0" smtClean="0"/>
              <a:t>Effort Made : </a:t>
            </a:r>
            <a:r>
              <a:rPr lang="en-US" sz="2000" dirty="0" smtClean="0"/>
              <a:t>US </a:t>
            </a:r>
            <a:r>
              <a:rPr lang="en-US" sz="2000" dirty="0"/>
              <a:t>National Library of Medicine </a:t>
            </a:r>
            <a:r>
              <a:rPr lang="en-US" sz="2000" dirty="0" smtClean="0"/>
              <a:t>maintains standard vocabulary i.e. concept unique identifier (CUI) in Unified medical language system( UMLs). Example: </a:t>
            </a:r>
            <a:r>
              <a:rPr lang="en-US" sz="2000" dirty="0" smtClean="0">
                <a:solidFill>
                  <a:schemeClr val="accent4"/>
                </a:solidFill>
              </a:rPr>
              <a:t>C0023212</a:t>
            </a:r>
            <a:r>
              <a:rPr lang="en-US" sz="2000" dirty="0">
                <a:solidFill>
                  <a:schemeClr val="accent4"/>
                </a:solidFill>
              </a:rPr>
              <a:t>: Left-Sided Heart </a:t>
            </a:r>
            <a:r>
              <a:rPr lang="en-US" sz="2000" dirty="0" smtClean="0">
                <a:solidFill>
                  <a:schemeClr val="accent4"/>
                </a:solidFill>
              </a:rPr>
              <a:t>Failure  </a:t>
            </a:r>
            <a:r>
              <a:rPr lang="en-US" sz="2000" dirty="0" smtClean="0"/>
              <a:t>for above three different representation for same concept.</a:t>
            </a:r>
          </a:p>
          <a:p>
            <a:r>
              <a:rPr lang="en-US" sz="2000" b="1" dirty="0" smtClean="0"/>
              <a:t>Question :  </a:t>
            </a:r>
            <a:r>
              <a:rPr lang="en-US" sz="2000" dirty="0" smtClean="0"/>
              <a:t>How can we identify such disorder mentioned in those note and map them to CUI?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3116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8730"/>
          </a:xfrm>
        </p:spPr>
        <p:txBody>
          <a:bodyPr>
            <a:noAutofit/>
          </a:bodyPr>
          <a:lstStyle/>
          <a:p>
            <a:r>
              <a:rPr lang="en-US" sz="3200" u="sng" dirty="0" smtClean="0">
                <a:solidFill>
                  <a:schemeClr val="accent1"/>
                </a:solidFill>
              </a:rPr>
              <a:t>Problem: How to identify DM and map to CUI?</a:t>
            </a:r>
            <a:endParaRPr lang="en-US" sz="3200" u="sng" dirty="0">
              <a:solidFill>
                <a:schemeClr val="accent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8079038"/>
              </p:ext>
            </p:extLst>
          </p:nvPr>
        </p:nvGraphicFramePr>
        <p:xfrm>
          <a:off x="921327" y="1353127"/>
          <a:ext cx="9737436" cy="30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858326"/>
            <a:ext cx="10515600" cy="78509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 dirty="0" smtClean="0"/>
              <a:t>Step 1 :  Identify disorder mention (DM)</a:t>
            </a:r>
          </a:p>
          <a:p>
            <a:r>
              <a:rPr lang="en-US" sz="8000" dirty="0"/>
              <a:t>Step </a:t>
            </a:r>
            <a:r>
              <a:rPr lang="en-US" sz="8000" dirty="0" smtClean="0"/>
              <a:t>2 </a:t>
            </a:r>
            <a:r>
              <a:rPr lang="en-US" sz="8000" dirty="0"/>
              <a:t>:  </a:t>
            </a:r>
            <a:r>
              <a:rPr lang="en-US" sz="8000" dirty="0" smtClean="0"/>
              <a:t>Map </a:t>
            </a:r>
            <a:r>
              <a:rPr lang="en-US" sz="8000" dirty="0"/>
              <a:t>DM </a:t>
            </a:r>
            <a:r>
              <a:rPr lang="en-US" sz="8000" dirty="0" smtClean="0"/>
              <a:t>-&gt; CUI. </a:t>
            </a:r>
            <a:endParaRPr lang="en-US" sz="8000" dirty="0"/>
          </a:p>
          <a:p>
            <a:pPr marL="0" indent="0">
              <a:buNone/>
            </a:pPr>
            <a:endParaRPr lang="en-US" sz="9800" dirty="0" smtClean="0">
              <a:solidFill>
                <a:schemeClr val="accent4"/>
              </a:solidFill>
            </a:endParaRPr>
          </a:p>
          <a:p>
            <a:endParaRPr lang="en-US" sz="9800" dirty="0"/>
          </a:p>
          <a:p>
            <a:r>
              <a:rPr lang="en-US" sz="2000" dirty="0" smtClean="0">
                <a:solidFill>
                  <a:schemeClr val="accent4"/>
                </a:solidFill>
              </a:rPr>
              <a:t> </a:t>
            </a:r>
            <a:endParaRPr lang="en-US" sz="2000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648364" y="3195782"/>
            <a:ext cx="775854" cy="729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874327" y="3195782"/>
            <a:ext cx="9237" cy="341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666182" y="3288145"/>
            <a:ext cx="1311563" cy="738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327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8730"/>
          </a:xfrm>
        </p:spPr>
        <p:txBody>
          <a:bodyPr>
            <a:noAutofit/>
          </a:bodyPr>
          <a:lstStyle/>
          <a:p>
            <a:r>
              <a:rPr lang="en-US" sz="3200" u="sng" dirty="0" smtClean="0">
                <a:solidFill>
                  <a:schemeClr val="accent1"/>
                </a:solidFill>
              </a:rPr>
              <a:t>Interest: What we are interested in this presentation?</a:t>
            </a:r>
            <a:endParaRPr lang="en-US" sz="3200" u="sng" dirty="0">
              <a:solidFill>
                <a:schemeClr val="accent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2091" y="1588654"/>
            <a:ext cx="10515600" cy="12284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 dirty="0" smtClean="0"/>
              <a:t>Step 1 :  Identify disorder mention (DM) </a:t>
            </a:r>
            <a:r>
              <a:rPr lang="en-US" sz="8000" dirty="0" smtClean="0">
                <a:solidFill>
                  <a:srgbClr val="FF0000"/>
                </a:solidFill>
              </a:rPr>
              <a:t>(not interested)</a:t>
            </a:r>
            <a:r>
              <a:rPr lang="en-US" sz="8000" dirty="0" smtClean="0"/>
              <a:t>. Assume somebody does it for you </a:t>
            </a:r>
            <a:r>
              <a:rPr lang="en-US" sz="8000" dirty="0" smtClean="0">
                <a:sym typeface="Wingdings" panose="05000000000000000000" pitchFamily="2" charset="2"/>
              </a:rPr>
              <a:t>.</a:t>
            </a:r>
            <a:endParaRPr lang="en-US" sz="8000" dirty="0" smtClean="0">
              <a:solidFill>
                <a:schemeClr val="accent1"/>
              </a:solidFill>
            </a:endParaRPr>
          </a:p>
          <a:p>
            <a:r>
              <a:rPr lang="en-US" sz="8000" dirty="0"/>
              <a:t>Step </a:t>
            </a:r>
            <a:r>
              <a:rPr lang="en-US" sz="8000" dirty="0" smtClean="0"/>
              <a:t>2 </a:t>
            </a:r>
            <a:r>
              <a:rPr lang="en-US" sz="8000" dirty="0"/>
              <a:t>:  </a:t>
            </a:r>
            <a:r>
              <a:rPr lang="en-US" sz="8000" dirty="0" smtClean="0"/>
              <a:t>Map </a:t>
            </a:r>
            <a:r>
              <a:rPr lang="en-US" sz="8000" dirty="0"/>
              <a:t>DM </a:t>
            </a:r>
            <a:r>
              <a:rPr lang="en-US" sz="8000" dirty="0" smtClean="0"/>
              <a:t>-&gt; CUI</a:t>
            </a:r>
            <a:r>
              <a:rPr lang="en-US" sz="8000" dirty="0" smtClean="0">
                <a:solidFill>
                  <a:srgbClr val="00B050"/>
                </a:solidFill>
              </a:rPr>
              <a:t>.  ( We are interested on this )</a:t>
            </a:r>
            <a:endParaRPr lang="en-US" sz="8000" dirty="0">
              <a:solidFill>
                <a:srgbClr val="00B050"/>
              </a:solidFill>
            </a:endParaRPr>
          </a:p>
          <a:p>
            <a:r>
              <a:rPr lang="en-US" sz="8000" dirty="0" smtClean="0">
                <a:solidFill>
                  <a:srgbClr val="00B050"/>
                </a:solidFill>
              </a:rPr>
              <a:t>Normalization</a:t>
            </a:r>
            <a:r>
              <a:rPr lang="en-US" sz="8000" dirty="0" smtClean="0"/>
              <a:t> is what we are interested.</a:t>
            </a:r>
            <a:endParaRPr lang="en-US" sz="8000" dirty="0"/>
          </a:p>
          <a:p>
            <a:pPr marL="0" indent="0">
              <a:buNone/>
            </a:pPr>
            <a:endParaRPr lang="en-US" sz="9800" dirty="0" smtClean="0">
              <a:solidFill>
                <a:schemeClr val="accent4"/>
              </a:solidFill>
            </a:endParaRPr>
          </a:p>
          <a:p>
            <a:endParaRPr lang="en-US" sz="9800" dirty="0"/>
          </a:p>
          <a:p>
            <a:r>
              <a:rPr lang="en-US" sz="2000" dirty="0" smtClean="0">
                <a:solidFill>
                  <a:schemeClr val="accent4"/>
                </a:solidFill>
              </a:rPr>
              <a:t> </a:t>
            </a:r>
            <a:endParaRPr lang="en-US" sz="2000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2921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0110"/>
          </a:xfrm>
        </p:spPr>
        <p:txBody>
          <a:bodyPr>
            <a:noAutofit/>
          </a:bodyPr>
          <a:lstStyle/>
          <a:p>
            <a:r>
              <a:rPr lang="en-US" sz="3200" u="sng" dirty="0" smtClean="0">
                <a:solidFill>
                  <a:schemeClr val="accent1"/>
                </a:solidFill>
              </a:rPr>
              <a:t>Overview: </a:t>
            </a:r>
            <a:r>
              <a:rPr lang="en-US" sz="3200" u="sng" dirty="0">
                <a:solidFill>
                  <a:schemeClr val="accent1"/>
                </a:solidFill>
              </a:rPr>
              <a:t>Modeling the problem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73545" y="3241965"/>
            <a:ext cx="10515600" cy="2909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</a:t>
            </a:r>
            <a:r>
              <a:rPr lang="en-US" sz="2000" dirty="0" smtClean="0"/>
              <a:t>isorder </a:t>
            </a:r>
            <a:r>
              <a:rPr lang="en-US" sz="2000" dirty="0"/>
              <a:t>mention </a:t>
            </a:r>
            <a:r>
              <a:rPr lang="en-US" sz="2000" dirty="0" smtClean="0"/>
              <a:t>normalization  as a ranking problem.  </a:t>
            </a:r>
          </a:p>
          <a:p>
            <a:pPr lvl="1"/>
            <a:r>
              <a:rPr lang="en-US" sz="1600" b="1" dirty="0" smtClean="0"/>
              <a:t>Query</a:t>
            </a:r>
            <a:r>
              <a:rPr lang="en-US" sz="1600" dirty="0" smtClean="0"/>
              <a:t> = Disorder entity(DM), E.g.: Red , </a:t>
            </a:r>
            <a:r>
              <a:rPr lang="en-US" sz="1600" b="1" dirty="0" smtClean="0"/>
              <a:t>Documents</a:t>
            </a:r>
            <a:r>
              <a:rPr lang="en-US" sz="1600" dirty="0" smtClean="0"/>
              <a:t> = candidates </a:t>
            </a:r>
            <a:r>
              <a:rPr lang="en-US" sz="1600" dirty="0"/>
              <a:t>terms in </a:t>
            </a:r>
            <a:r>
              <a:rPr lang="en-US" sz="1600" dirty="0" smtClean="0"/>
              <a:t>UMLS, E.g., Redness , Red Color.</a:t>
            </a:r>
            <a:endParaRPr lang="en-US" sz="1600" dirty="0" smtClean="0">
              <a:solidFill>
                <a:schemeClr val="accent1"/>
              </a:solidFill>
            </a:endParaRPr>
          </a:p>
          <a:p>
            <a:r>
              <a:rPr lang="en-US" sz="2000" b="1" dirty="0" smtClean="0"/>
              <a:t>Step 1 </a:t>
            </a:r>
            <a:r>
              <a:rPr lang="en-US" sz="2000" dirty="0" smtClean="0"/>
              <a:t>:  </a:t>
            </a:r>
            <a:r>
              <a:rPr lang="en-US" sz="2000" dirty="0"/>
              <a:t>G</a:t>
            </a:r>
            <a:r>
              <a:rPr lang="en-US" sz="2000" dirty="0" smtClean="0"/>
              <a:t>enerate </a:t>
            </a:r>
            <a:r>
              <a:rPr lang="en-US" sz="2000" dirty="0"/>
              <a:t>candidate CUIs from UMLS</a:t>
            </a:r>
            <a:r>
              <a:rPr lang="en-US" sz="2000" dirty="0" smtClean="0">
                <a:sym typeface="Wingdings" panose="05000000000000000000" pitchFamily="2" charset="2"/>
              </a:rPr>
              <a:t> .</a:t>
            </a:r>
          </a:p>
          <a:p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b="1" dirty="0" smtClean="0"/>
              <a:t>Step 2 </a:t>
            </a:r>
            <a:r>
              <a:rPr lang="en-US" sz="2000" dirty="0"/>
              <a:t>: </a:t>
            </a:r>
            <a:r>
              <a:rPr lang="en-US" sz="2000" dirty="0" smtClean="0"/>
              <a:t>Calculate similarity score between DM and each CUI. </a:t>
            </a:r>
            <a:r>
              <a:rPr lang="en-US" sz="2000" dirty="0"/>
              <a:t>R</a:t>
            </a:r>
            <a:r>
              <a:rPr lang="en-US" sz="2000" dirty="0" smtClean="0"/>
              <a:t>ank </a:t>
            </a:r>
            <a:r>
              <a:rPr lang="en-US" sz="2000" dirty="0"/>
              <a:t>candidate CUIs and then choose the top ranked </a:t>
            </a:r>
            <a:r>
              <a:rPr lang="en-US" sz="2000" dirty="0" smtClean="0"/>
              <a:t>CUI.</a:t>
            </a:r>
            <a:endParaRPr lang="en-US" sz="2000" dirty="0">
              <a:solidFill>
                <a:schemeClr val="accent4"/>
              </a:solidFill>
            </a:endParaRPr>
          </a:p>
          <a:p>
            <a:r>
              <a:rPr lang="en-US" sz="2000" dirty="0" smtClean="0"/>
              <a:t> </a:t>
            </a:r>
            <a:r>
              <a:rPr lang="en-US" sz="2000" b="1" dirty="0"/>
              <a:t>Multiple Feature Approach </a:t>
            </a:r>
            <a:r>
              <a:rPr lang="en-US" sz="2000" dirty="0"/>
              <a:t>: Treat finding similarity as Classification problem. Use multiple features (string feature, ranking feature, similarity feature, and contextual feature) for the classification task.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219" y="1445072"/>
            <a:ext cx="4168690" cy="137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1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0110"/>
          </a:xfrm>
        </p:spPr>
        <p:txBody>
          <a:bodyPr>
            <a:noAutofit/>
          </a:bodyPr>
          <a:lstStyle/>
          <a:p>
            <a:r>
              <a:rPr lang="en-US" sz="3200" u="sng" dirty="0" smtClean="0">
                <a:solidFill>
                  <a:schemeClr val="accent1"/>
                </a:solidFill>
              </a:rPr>
              <a:t>Step 1: Generating Candidate CUI for DM</a:t>
            </a:r>
            <a:endParaRPr lang="en-US" sz="3200" u="sng" dirty="0">
              <a:solidFill>
                <a:schemeClr val="accent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2091" y="1413165"/>
            <a:ext cx="10515600" cy="3713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 smtClean="0"/>
              <a:t>findConcepts_NORMstr</a:t>
            </a:r>
            <a:r>
              <a:rPr lang="en-US" sz="2000" dirty="0" smtClean="0"/>
              <a:t> API: Provided </a:t>
            </a:r>
            <a:r>
              <a:rPr lang="en-US" sz="2000" dirty="0"/>
              <a:t>by UMLS to acquire the </a:t>
            </a:r>
            <a:r>
              <a:rPr lang="en-US" sz="2000" dirty="0" smtClean="0"/>
              <a:t>candidate results.</a:t>
            </a:r>
          </a:p>
          <a:p>
            <a:r>
              <a:rPr lang="en-US" sz="2000" dirty="0" smtClean="0">
                <a:hlinkClick r:id="rId2"/>
              </a:rPr>
              <a:t>US National Library Of Medicine's Rest API</a:t>
            </a:r>
            <a:r>
              <a:rPr lang="en-US" sz="2000" dirty="0" smtClean="0"/>
              <a:t> provides those Rest API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300" y="2795386"/>
            <a:ext cx="4803717" cy="196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130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0110"/>
          </a:xfrm>
        </p:spPr>
        <p:txBody>
          <a:bodyPr>
            <a:noAutofit/>
          </a:bodyPr>
          <a:lstStyle/>
          <a:p>
            <a:r>
              <a:rPr lang="en-US" sz="3200" u="sng" dirty="0" smtClean="0">
                <a:solidFill>
                  <a:schemeClr val="accent1"/>
                </a:solidFill>
              </a:rPr>
              <a:t>Step 2: Choosing Right Candidate</a:t>
            </a:r>
            <a:endParaRPr lang="en-US" sz="3200" u="sng" dirty="0">
              <a:solidFill>
                <a:schemeClr val="accent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902077"/>
            <a:ext cx="10515600" cy="1477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Map one character DM to “CUI-less</a:t>
            </a:r>
            <a:r>
              <a:rPr lang="en-US" sz="2000" dirty="0" smtClean="0"/>
              <a:t>”.</a:t>
            </a:r>
          </a:p>
          <a:p>
            <a:r>
              <a:rPr lang="en-US" sz="2000" dirty="0"/>
              <a:t>If no candidate returned by API, map to “CUI-less</a:t>
            </a:r>
            <a:r>
              <a:rPr lang="en-US" sz="2000" dirty="0" smtClean="0"/>
              <a:t>”.</a:t>
            </a:r>
          </a:p>
          <a:p>
            <a:r>
              <a:rPr lang="en-US" sz="2000" dirty="0" smtClean="0"/>
              <a:t>If  API return more than one candidate CUI,  apply classification model to  choose right candidate.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22" y="1358441"/>
            <a:ext cx="4243878" cy="208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654" y="365126"/>
            <a:ext cx="10654146" cy="503092"/>
          </a:xfrm>
        </p:spPr>
        <p:txBody>
          <a:bodyPr>
            <a:noAutofit/>
          </a:bodyPr>
          <a:lstStyle/>
          <a:p>
            <a:r>
              <a:rPr lang="en-US" sz="3200" u="sng" dirty="0" smtClean="0">
                <a:solidFill>
                  <a:schemeClr val="accent1"/>
                </a:solidFill>
              </a:rPr>
              <a:t>Classification Problem</a:t>
            </a:r>
            <a:endParaRPr lang="en-US" sz="3200" u="sng" dirty="0">
              <a:solidFill>
                <a:schemeClr val="accent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99654" y="2794002"/>
            <a:ext cx="10515600" cy="3477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Class</a:t>
            </a:r>
            <a:r>
              <a:rPr lang="en-US" sz="2000" dirty="0" smtClean="0"/>
              <a:t>: Correct answer in the candidate : </a:t>
            </a:r>
            <a:r>
              <a:rPr lang="en-US" sz="2000" dirty="0" smtClean="0">
                <a:solidFill>
                  <a:schemeClr val="accent4"/>
                </a:solidFill>
              </a:rPr>
              <a:t>positive instance</a:t>
            </a:r>
            <a:r>
              <a:rPr lang="en-US" sz="2000" dirty="0" smtClean="0"/>
              <a:t>, other: </a:t>
            </a:r>
            <a:r>
              <a:rPr lang="en-US" sz="2000" dirty="0" smtClean="0">
                <a:solidFill>
                  <a:schemeClr val="accent4"/>
                </a:solidFill>
              </a:rPr>
              <a:t>negative instance</a:t>
            </a:r>
            <a:r>
              <a:rPr lang="en-US" sz="2000" dirty="0" smtClean="0"/>
              <a:t>.</a:t>
            </a:r>
          </a:p>
          <a:p>
            <a:r>
              <a:rPr lang="en-US" sz="2000" b="1" dirty="0" smtClean="0"/>
              <a:t>Given</a:t>
            </a:r>
            <a:r>
              <a:rPr lang="en-US" sz="2000" dirty="0" smtClean="0"/>
              <a:t> : a) DM (</a:t>
            </a:r>
            <a:r>
              <a:rPr lang="en-US" sz="2000" dirty="0" smtClean="0">
                <a:solidFill>
                  <a:schemeClr val="accent4"/>
                </a:solidFill>
              </a:rPr>
              <a:t>red</a:t>
            </a:r>
            <a:r>
              <a:rPr lang="en-US" sz="2000" dirty="0" smtClean="0"/>
              <a:t>) , b)Candidates retrieved by  API (</a:t>
            </a:r>
            <a:r>
              <a:rPr lang="en-US" sz="2000" dirty="0" smtClean="0">
                <a:solidFill>
                  <a:schemeClr val="accent4"/>
                </a:solidFill>
              </a:rPr>
              <a:t>Redness, Red Colo</a:t>
            </a:r>
            <a:r>
              <a:rPr lang="en-US" sz="2000" dirty="0" smtClean="0"/>
              <a:t>r)</a:t>
            </a:r>
          </a:p>
          <a:p>
            <a:r>
              <a:rPr lang="en-US" sz="2000" b="1" dirty="0" smtClean="0"/>
              <a:t>Classification Problem </a:t>
            </a:r>
            <a:r>
              <a:rPr lang="en-US" sz="2000" dirty="0" smtClean="0"/>
              <a:t>:  Decide which candidate is correct CUI for the DM mentioned in the note.</a:t>
            </a:r>
          </a:p>
          <a:p>
            <a:r>
              <a:rPr lang="en-US" sz="2000" dirty="0" smtClean="0"/>
              <a:t>Red color or Redness is correct?</a:t>
            </a:r>
          </a:p>
          <a:p>
            <a:r>
              <a:rPr lang="en-US" sz="2000" b="1" dirty="0" smtClean="0"/>
              <a:t>Solution </a:t>
            </a:r>
            <a:r>
              <a:rPr lang="en-US" sz="2000" dirty="0" smtClean="0"/>
              <a:t>: </a:t>
            </a:r>
          </a:p>
          <a:p>
            <a:pPr lvl="1"/>
            <a:r>
              <a:rPr lang="en-US" sz="1600" dirty="0" smtClean="0"/>
              <a:t>If only 1 DM mentioned as Positive, it is correct answer the DM.</a:t>
            </a:r>
          </a:p>
          <a:p>
            <a:pPr lvl="1"/>
            <a:r>
              <a:rPr lang="en-US" sz="1600" dirty="0" smtClean="0"/>
              <a:t>If all candidate labelled as  negative, label DM as “CUI-less”</a:t>
            </a:r>
          </a:p>
          <a:p>
            <a:pPr lvl="1"/>
            <a:r>
              <a:rPr lang="en-US" sz="1600" dirty="0" smtClean="0"/>
              <a:t>If more  than one candidate CUI is labelled as positive, choose the candidate which ranks first in the retrieved result.</a:t>
            </a:r>
          </a:p>
          <a:p>
            <a:r>
              <a:rPr lang="en-US" sz="2000" dirty="0" smtClean="0"/>
              <a:t>Use Support Vector Machine for classification task.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082" y="1108365"/>
            <a:ext cx="3954780" cy="134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85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3335</TotalTime>
  <Words>1235</Words>
  <Application>Microsoft Office PowerPoint</Application>
  <PresentationFormat>Widescreen</PresentationFormat>
  <Paragraphs>118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A Multiple Feature Approach for Disorder Normalization in Clinical Notes</vt:lpstr>
      <vt:lpstr>About Paper: A Multiple Feature Approach for Disorder Normalization in Clinical Notes</vt:lpstr>
      <vt:lpstr>Scenario</vt:lpstr>
      <vt:lpstr>Problem: How to identify DM and map to CUI?</vt:lpstr>
      <vt:lpstr>Interest: What we are interested in this presentation?</vt:lpstr>
      <vt:lpstr>Overview: Modeling the problem </vt:lpstr>
      <vt:lpstr>Step 1: Generating Candidate CUI for DM</vt:lpstr>
      <vt:lpstr>Step 2: Choosing Right Candidate</vt:lpstr>
      <vt:lpstr>Classification Problem</vt:lpstr>
      <vt:lpstr>Multiple feature Approach for classification</vt:lpstr>
      <vt:lpstr>Multiple feature approach for classification</vt:lpstr>
      <vt:lpstr>Experiment: Setting</vt:lpstr>
      <vt:lpstr>Experiment: Result</vt:lpstr>
      <vt:lpstr>Major challenges, issues and open question</vt:lpstr>
      <vt:lpstr>Queries??</vt:lpstr>
      <vt:lpstr>Appreciate for your time!!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Online Social Network- based Job Recommendation </dc:title>
  <dc:creator>Lasang Jimba Tamang (ljtamang)</dc:creator>
  <cp:lastModifiedBy>Lasang Jimba Tamang (ljtamang)</cp:lastModifiedBy>
  <cp:revision>82</cp:revision>
  <dcterms:created xsi:type="dcterms:W3CDTF">2016-11-28T18:15:58Z</dcterms:created>
  <dcterms:modified xsi:type="dcterms:W3CDTF">2017-04-13T19:42:12Z</dcterms:modified>
</cp:coreProperties>
</file>