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7" r:id="rId4"/>
    <p:sldId id="289" r:id="rId5"/>
    <p:sldId id="290" r:id="rId6"/>
    <p:sldId id="291" r:id="rId7"/>
    <p:sldId id="270" r:id="rId8"/>
    <p:sldId id="283" r:id="rId9"/>
    <p:sldId id="269" r:id="rId10"/>
    <p:sldId id="284" r:id="rId11"/>
    <p:sldId id="262" r:id="rId12"/>
    <p:sldId id="272" r:id="rId13"/>
    <p:sldId id="273" r:id="rId14"/>
    <p:sldId id="26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59" r:id="rId24"/>
    <p:sldId id="265" r:id="rId25"/>
    <p:sldId id="277" r:id="rId26"/>
    <p:sldId id="286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1"/>
    <p:restoredTop sz="94621"/>
  </p:normalViewPr>
  <p:slideViewPr>
    <p:cSldViewPr snapToGrid="0" snapToObjects="1">
      <p:cViewPr varScale="1">
        <p:scale>
          <a:sx n="83" d="100"/>
          <a:sy n="83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F522F-9A43-4A8F-B86F-239B69255C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B752A9-41EE-4B0B-A05C-BC3614D050BB}">
      <dgm:prSet phldrT="[Text]"/>
      <dgm:spPr/>
      <dgm:t>
        <a:bodyPr/>
        <a:lstStyle/>
        <a:p>
          <a:r>
            <a:rPr lang="en-US" b="1" u="sng" dirty="0" smtClean="0"/>
            <a:t>Doctor A’s Note</a:t>
          </a:r>
        </a:p>
        <a:p>
          <a:r>
            <a:rPr lang="en-US" dirty="0" smtClean="0"/>
            <a:t>This was in fact due to </a:t>
          </a:r>
          <a:r>
            <a:rPr lang="en-US" dirty="0" smtClean="0">
              <a:solidFill>
                <a:schemeClr val="accent4"/>
              </a:solidFill>
            </a:rPr>
            <a:t>Left Ventricular Failure</a:t>
          </a:r>
          <a:endParaRPr lang="en-US" dirty="0">
            <a:solidFill>
              <a:schemeClr val="accent4"/>
            </a:solidFill>
          </a:endParaRPr>
        </a:p>
      </dgm:t>
    </dgm:pt>
    <dgm:pt modelId="{101BBAF3-F57E-49C3-97B8-E5EEAB2FA864}" type="parTrans" cxnId="{85A4F646-FEAE-487B-9532-6B6D33A0EAFE}">
      <dgm:prSet/>
      <dgm:spPr/>
      <dgm:t>
        <a:bodyPr/>
        <a:lstStyle/>
        <a:p>
          <a:endParaRPr lang="en-US"/>
        </a:p>
      </dgm:t>
    </dgm:pt>
    <dgm:pt modelId="{D3030B01-2434-4D22-B08E-C8CABA8C5D8A}" type="sibTrans" cxnId="{85A4F646-FEAE-487B-9532-6B6D33A0EAFE}">
      <dgm:prSet/>
      <dgm:spPr/>
      <dgm:t>
        <a:bodyPr/>
        <a:lstStyle/>
        <a:p>
          <a:endParaRPr lang="en-US"/>
        </a:p>
      </dgm:t>
    </dgm:pt>
    <dgm:pt modelId="{430B5D91-7055-4D56-B2CE-0C2A8971A380}">
      <dgm:prSet phldrT="[Text]"/>
      <dgm:spPr/>
      <dgm:t>
        <a:bodyPr/>
        <a:lstStyle/>
        <a:p>
          <a:r>
            <a:rPr lang="en-US" b="1" u="sng" dirty="0" smtClean="0"/>
            <a:t>Doctor B’s Note</a:t>
          </a:r>
        </a:p>
        <a:p>
          <a:r>
            <a:rPr lang="en-US" dirty="0" smtClean="0"/>
            <a:t>This was in fact due to </a:t>
          </a:r>
          <a:r>
            <a:rPr lang="en-US" dirty="0" smtClean="0">
              <a:solidFill>
                <a:schemeClr val="accent4"/>
              </a:solidFill>
            </a:rPr>
            <a:t>Left–sided Heart Failure</a:t>
          </a:r>
          <a:endParaRPr lang="en-US" dirty="0">
            <a:solidFill>
              <a:schemeClr val="accent4"/>
            </a:solidFill>
          </a:endParaRPr>
        </a:p>
      </dgm:t>
    </dgm:pt>
    <dgm:pt modelId="{66963D55-DCE3-4219-8E13-AC72E7CED6A1}" type="parTrans" cxnId="{F66BD3F3-EF1D-458C-8AAD-433EAEA5A5C7}">
      <dgm:prSet/>
      <dgm:spPr/>
      <dgm:t>
        <a:bodyPr/>
        <a:lstStyle/>
        <a:p>
          <a:endParaRPr lang="en-US"/>
        </a:p>
      </dgm:t>
    </dgm:pt>
    <dgm:pt modelId="{D2E42D35-11A3-4543-ABBE-0129CAD7B760}" type="sibTrans" cxnId="{F66BD3F3-EF1D-458C-8AAD-433EAEA5A5C7}">
      <dgm:prSet/>
      <dgm:spPr/>
      <dgm:t>
        <a:bodyPr/>
        <a:lstStyle/>
        <a:p>
          <a:endParaRPr lang="en-US"/>
        </a:p>
      </dgm:t>
    </dgm:pt>
    <dgm:pt modelId="{7984934A-CE63-46DB-9FC8-B4B619DCD804}">
      <dgm:prSet/>
      <dgm:spPr/>
      <dgm:t>
        <a:bodyPr/>
        <a:lstStyle/>
        <a:p>
          <a:r>
            <a:rPr lang="en-US" b="1" u="sng" dirty="0" smtClean="0"/>
            <a:t>Doctor B’s Note</a:t>
          </a:r>
        </a:p>
        <a:p>
          <a:r>
            <a:rPr lang="en-US" dirty="0" smtClean="0"/>
            <a:t>This was in fact due to </a:t>
          </a:r>
          <a:r>
            <a:rPr lang="en-US" dirty="0" smtClean="0">
              <a:solidFill>
                <a:schemeClr val="accent4"/>
              </a:solidFill>
            </a:rPr>
            <a:t>Left–ventricle malfunction</a:t>
          </a:r>
          <a:endParaRPr lang="en-US" dirty="0"/>
        </a:p>
      </dgm:t>
    </dgm:pt>
    <dgm:pt modelId="{7647FDB2-3D35-475A-8FD0-65E01B5FD43A}" type="parTrans" cxnId="{DBC8B590-CA34-485B-87F6-A1034AF57B83}">
      <dgm:prSet/>
      <dgm:spPr/>
      <dgm:t>
        <a:bodyPr/>
        <a:lstStyle/>
        <a:p>
          <a:endParaRPr lang="en-US"/>
        </a:p>
      </dgm:t>
    </dgm:pt>
    <dgm:pt modelId="{A15CC5D5-928A-4FCA-81E1-50FE9D40EFBA}" type="sibTrans" cxnId="{DBC8B590-CA34-485B-87F6-A1034AF57B83}">
      <dgm:prSet/>
      <dgm:spPr/>
      <dgm:t>
        <a:bodyPr/>
        <a:lstStyle/>
        <a:p>
          <a:endParaRPr lang="en-US"/>
        </a:p>
      </dgm:t>
    </dgm:pt>
    <dgm:pt modelId="{57047775-1772-49F0-8A08-95B5BB4C01CC}" type="pres">
      <dgm:prSet presAssocID="{82FF522F-9A43-4A8F-B86F-239B69255C0F}" presName="diagram" presStyleCnt="0">
        <dgm:presLayoutVars>
          <dgm:dir/>
          <dgm:resizeHandles val="exact"/>
        </dgm:presLayoutVars>
      </dgm:prSet>
      <dgm:spPr/>
    </dgm:pt>
    <dgm:pt modelId="{D0786742-D4EA-4D2A-9577-C5CAFAC109AE}" type="pres">
      <dgm:prSet presAssocID="{99B752A9-41EE-4B0B-A05C-BC3614D050BB}" presName="node" presStyleLbl="node1" presStyleIdx="0" presStyleCnt="3">
        <dgm:presLayoutVars>
          <dgm:bulletEnabled val="1"/>
        </dgm:presLayoutVars>
      </dgm:prSet>
      <dgm:spPr/>
    </dgm:pt>
    <dgm:pt modelId="{4F7C0759-5EDA-422B-9FEB-72B53FC214F9}" type="pres">
      <dgm:prSet presAssocID="{D3030B01-2434-4D22-B08E-C8CABA8C5D8A}" presName="sibTrans" presStyleCnt="0"/>
      <dgm:spPr/>
    </dgm:pt>
    <dgm:pt modelId="{694D07B3-1861-4D4F-8D6E-2091A26F425D}" type="pres">
      <dgm:prSet presAssocID="{430B5D91-7055-4D56-B2CE-0C2A8971A3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4F5BF-AE46-4F16-9189-785CF3B4C53C}" type="pres">
      <dgm:prSet presAssocID="{D2E42D35-11A3-4543-ABBE-0129CAD7B760}" presName="sibTrans" presStyleCnt="0"/>
      <dgm:spPr/>
    </dgm:pt>
    <dgm:pt modelId="{53528867-631A-4C4A-984D-B447ACEEB0CE}" type="pres">
      <dgm:prSet presAssocID="{7984934A-CE63-46DB-9FC8-B4B619DCD80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CBDFE-3859-45A5-AF29-B1CA43A26ECC}" type="presOf" srcId="{430B5D91-7055-4D56-B2CE-0C2A8971A380}" destId="{694D07B3-1861-4D4F-8D6E-2091A26F425D}" srcOrd="0" destOrd="0" presId="urn:microsoft.com/office/officeart/2005/8/layout/default"/>
    <dgm:cxn modelId="{F66BD3F3-EF1D-458C-8AAD-433EAEA5A5C7}" srcId="{82FF522F-9A43-4A8F-B86F-239B69255C0F}" destId="{430B5D91-7055-4D56-B2CE-0C2A8971A380}" srcOrd="1" destOrd="0" parTransId="{66963D55-DCE3-4219-8E13-AC72E7CED6A1}" sibTransId="{D2E42D35-11A3-4543-ABBE-0129CAD7B760}"/>
    <dgm:cxn modelId="{DBC8B590-CA34-485B-87F6-A1034AF57B83}" srcId="{82FF522F-9A43-4A8F-B86F-239B69255C0F}" destId="{7984934A-CE63-46DB-9FC8-B4B619DCD804}" srcOrd="2" destOrd="0" parTransId="{7647FDB2-3D35-475A-8FD0-65E01B5FD43A}" sibTransId="{A15CC5D5-928A-4FCA-81E1-50FE9D40EFBA}"/>
    <dgm:cxn modelId="{0CEF6C4A-D084-48A8-BF2A-5AD989B0BADF}" type="presOf" srcId="{7984934A-CE63-46DB-9FC8-B4B619DCD804}" destId="{53528867-631A-4C4A-984D-B447ACEEB0CE}" srcOrd="0" destOrd="0" presId="urn:microsoft.com/office/officeart/2005/8/layout/default"/>
    <dgm:cxn modelId="{85A4F646-FEAE-487B-9532-6B6D33A0EAFE}" srcId="{82FF522F-9A43-4A8F-B86F-239B69255C0F}" destId="{99B752A9-41EE-4B0B-A05C-BC3614D050BB}" srcOrd="0" destOrd="0" parTransId="{101BBAF3-F57E-49C3-97B8-E5EEAB2FA864}" sibTransId="{D3030B01-2434-4D22-B08E-C8CABA8C5D8A}"/>
    <dgm:cxn modelId="{3EB71F6C-DA54-4237-B6B1-C7FCD3864A28}" type="presOf" srcId="{82FF522F-9A43-4A8F-B86F-239B69255C0F}" destId="{57047775-1772-49F0-8A08-95B5BB4C01CC}" srcOrd="0" destOrd="0" presId="urn:microsoft.com/office/officeart/2005/8/layout/default"/>
    <dgm:cxn modelId="{9697F900-4591-493F-B56E-B97220979FB9}" type="presOf" srcId="{99B752A9-41EE-4B0B-A05C-BC3614D050BB}" destId="{D0786742-D4EA-4D2A-9577-C5CAFAC109AE}" srcOrd="0" destOrd="0" presId="urn:microsoft.com/office/officeart/2005/8/layout/default"/>
    <dgm:cxn modelId="{A89D7B53-D4E6-4717-BBD1-F92502404D4A}" type="presParOf" srcId="{57047775-1772-49F0-8A08-95B5BB4C01CC}" destId="{D0786742-D4EA-4D2A-9577-C5CAFAC109AE}" srcOrd="0" destOrd="0" presId="urn:microsoft.com/office/officeart/2005/8/layout/default"/>
    <dgm:cxn modelId="{F909E6D8-6328-431A-8956-B248F35F0A45}" type="presParOf" srcId="{57047775-1772-49F0-8A08-95B5BB4C01CC}" destId="{4F7C0759-5EDA-422B-9FEB-72B53FC214F9}" srcOrd="1" destOrd="0" presId="urn:microsoft.com/office/officeart/2005/8/layout/default"/>
    <dgm:cxn modelId="{CC357C1B-6199-49DE-BC36-9FB219451DE5}" type="presParOf" srcId="{57047775-1772-49F0-8A08-95B5BB4C01CC}" destId="{694D07B3-1861-4D4F-8D6E-2091A26F425D}" srcOrd="2" destOrd="0" presId="urn:microsoft.com/office/officeart/2005/8/layout/default"/>
    <dgm:cxn modelId="{0DCB886C-CF71-4E57-BAFB-C50E5B3E384B}" type="presParOf" srcId="{57047775-1772-49F0-8A08-95B5BB4C01CC}" destId="{B9D4F5BF-AE46-4F16-9189-785CF3B4C53C}" srcOrd="3" destOrd="0" presId="urn:microsoft.com/office/officeart/2005/8/layout/default"/>
    <dgm:cxn modelId="{06275886-F10D-40AC-8EFC-DFEC4CC795A8}" type="presParOf" srcId="{57047775-1772-49F0-8A08-95B5BB4C01CC}" destId="{53528867-631A-4C4A-984D-B447ACEEB0C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F522F-9A43-4A8F-B86F-239B69255C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B752A9-41EE-4B0B-A05C-BC3614D050BB}">
      <dgm:prSet phldrT="[Text]"/>
      <dgm:spPr/>
      <dgm:t>
        <a:bodyPr/>
        <a:lstStyle/>
        <a:p>
          <a:r>
            <a:rPr lang="en-US" b="1" u="sng" dirty="0" smtClean="0"/>
            <a:t>Doctor A’s Note</a:t>
          </a:r>
        </a:p>
        <a:p>
          <a:r>
            <a:rPr lang="en-US" dirty="0" smtClean="0"/>
            <a:t>This was in fact due to </a:t>
          </a:r>
          <a:r>
            <a:rPr lang="en-US" dirty="0" smtClean="0">
              <a:solidFill>
                <a:schemeClr val="accent4"/>
              </a:solidFill>
            </a:rPr>
            <a:t>Left Ventricular Failure</a:t>
          </a:r>
          <a:endParaRPr lang="en-US" dirty="0">
            <a:solidFill>
              <a:schemeClr val="accent4"/>
            </a:solidFill>
          </a:endParaRPr>
        </a:p>
      </dgm:t>
    </dgm:pt>
    <dgm:pt modelId="{101BBAF3-F57E-49C3-97B8-E5EEAB2FA864}" type="parTrans" cxnId="{85A4F646-FEAE-487B-9532-6B6D33A0EAFE}">
      <dgm:prSet/>
      <dgm:spPr/>
      <dgm:t>
        <a:bodyPr/>
        <a:lstStyle/>
        <a:p>
          <a:endParaRPr lang="en-US"/>
        </a:p>
      </dgm:t>
    </dgm:pt>
    <dgm:pt modelId="{D3030B01-2434-4D22-B08E-C8CABA8C5D8A}" type="sibTrans" cxnId="{85A4F646-FEAE-487B-9532-6B6D33A0EAFE}">
      <dgm:prSet/>
      <dgm:spPr/>
      <dgm:t>
        <a:bodyPr/>
        <a:lstStyle/>
        <a:p>
          <a:endParaRPr lang="en-US"/>
        </a:p>
      </dgm:t>
    </dgm:pt>
    <dgm:pt modelId="{430B5D91-7055-4D56-B2CE-0C2A8971A380}">
      <dgm:prSet phldrT="[Text]"/>
      <dgm:spPr/>
      <dgm:t>
        <a:bodyPr/>
        <a:lstStyle/>
        <a:p>
          <a:r>
            <a:rPr lang="en-US" b="1" u="sng" dirty="0" smtClean="0"/>
            <a:t>Doctor B’s Note</a:t>
          </a:r>
        </a:p>
        <a:p>
          <a:r>
            <a:rPr lang="en-US" dirty="0" smtClean="0"/>
            <a:t>This was in fact due to </a:t>
          </a:r>
          <a:r>
            <a:rPr lang="en-US" dirty="0" smtClean="0">
              <a:solidFill>
                <a:schemeClr val="accent4"/>
              </a:solidFill>
            </a:rPr>
            <a:t>Left–sided Heart Failure</a:t>
          </a:r>
          <a:endParaRPr lang="en-US" dirty="0">
            <a:solidFill>
              <a:schemeClr val="accent4"/>
            </a:solidFill>
          </a:endParaRPr>
        </a:p>
      </dgm:t>
    </dgm:pt>
    <dgm:pt modelId="{66963D55-DCE3-4219-8E13-AC72E7CED6A1}" type="parTrans" cxnId="{F66BD3F3-EF1D-458C-8AAD-433EAEA5A5C7}">
      <dgm:prSet/>
      <dgm:spPr/>
      <dgm:t>
        <a:bodyPr/>
        <a:lstStyle/>
        <a:p>
          <a:endParaRPr lang="en-US"/>
        </a:p>
      </dgm:t>
    </dgm:pt>
    <dgm:pt modelId="{D2E42D35-11A3-4543-ABBE-0129CAD7B760}" type="sibTrans" cxnId="{F66BD3F3-EF1D-458C-8AAD-433EAEA5A5C7}">
      <dgm:prSet/>
      <dgm:spPr/>
      <dgm:t>
        <a:bodyPr/>
        <a:lstStyle/>
        <a:p>
          <a:endParaRPr lang="en-US"/>
        </a:p>
      </dgm:t>
    </dgm:pt>
    <dgm:pt modelId="{7984934A-CE63-46DB-9FC8-B4B619DCD804}">
      <dgm:prSet/>
      <dgm:spPr/>
      <dgm:t>
        <a:bodyPr/>
        <a:lstStyle/>
        <a:p>
          <a:r>
            <a:rPr lang="en-US" b="1" u="sng" dirty="0" smtClean="0"/>
            <a:t>Doctor B’s Note</a:t>
          </a:r>
        </a:p>
        <a:p>
          <a:r>
            <a:rPr lang="en-US" dirty="0" smtClean="0"/>
            <a:t>This was in fact due to </a:t>
          </a:r>
          <a:r>
            <a:rPr lang="en-US" dirty="0" smtClean="0">
              <a:solidFill>
                <a:schemeClr val="accent4"/>
              </a:solidFill>
            </a:rPr>
            <a:t>Left–ventricle malfunction</a:t>
          </a:r>
          <a:endParaRPr lang="en-US" dirty="0"/>
        </a:p>
      </dgm:t>
    </dgm:pt>
    <dgm:pt modelId="{7647FDB2-3D35-475A-8FD0-65E01B5FD43A}" type="parTrans" cxnId="{DBC8B590-CA34-485B-87F6-A1034AF57B83}">
      <dgm:prSet/>
      <dgm:spPr/>
      <dgm:t>
        <a:bodyPr/>
        <a:lstStyle/>
        <a:p>
          <a:endParaRPr lang="en-US"/>
        </a:p>
      </dgm:t>
    </dgm:pt>
    <dgm:pt modelId="{A15CC5D5-928A-4FCA-81E1-50FE9D40EFBA}" type="sibTrans" cxnId="{DBC8B590-CA34-485B-87F6-A1034AF57B83}">
      <dgm:prSet/>
      <dgm:spPr/>
      <dgm:t>
        <a:bodyPr/>
        <a:lstStyle/>
        <a:p>
          <a:endParaRPr lang="en-US"/>
        </a:p>
      </dgm:t>
    </dgm:pt>
    <dgm:pt modelId="{EFA6880C-5CD7-4ED5-B562-0C05ED85F328}">
      <dgm:prSet/>
      <dgm:spPr/>
      <dgm:t>
        <a:bodyPr/>
        <a:lstStyle/>
        <a:p>
          <a:r>
            <a:rPr lang="en-US" dirty="0" smtClean="0">
              <a:solidFill>
                <a:schemeClr val="accent4"/>
              </a:solidFill>
            </a:rPr>
            <a:t>C0023212: Left-Sided Heart Failure </a:t>
          </a:r>
          <a:endParaRPr lang="en-US" dirty="0">
            <a:solidFill>
              <a:schemeClr val="accent4"/>
            </a:solidFill>
          </a:endParaRPr>
        </a:p>
      </dgm:t>
    </dgm:pt>
    <dgm:pt modelId="{E213A863-D4B9-4873-8A9F-E5E1C25FA63D}" type="parTrans" cxnId="{098C1871-13D1-4F56-9933-57800FAB9FFD}">
      <dgm:prSet/>
      <dgm:spPr/>
      <dgm:t>
        <a:bodyPr/>
        <a:lstStyle/>
        <a:p>
          <a:endParaRPr lang="en-US"/>
        </a:p>
      </dgm:t>
    </dgm:pt>
    <dgm:pt modelId="{F7117406-6EED-4D68-BFE2-D7229DED7356}" type="sibTrans" cxnId="{098C1871-13D1-4F56-9933-57800FAB9FFD}">
      <dgm:prSet/>
      <dgm:spPr/>
      <dgm:t>
        <a:bodyPr/>
        <a:lstStyle/>
        <a:p>
          <a:endParaRPr lang="en-US"/>
        </a:p>
      </dgm:t>
    </dgm:pt>
    <dgm:pt modelId="{57047775-1772-49F0-8A08-95B5BB4C01CC}" type="pres">
      <dgm:prSet presAssocID="{82FF522F-9A43-4A8F-B86F-239B69255C0F}" presName="diagram" presStyleCnt="0">
        <dgm:presLayoutVars>
          <dgm:dir/>
          <dgm:resizeHandles val="exact"/>
        </dgm:presLayoutVars>
      </dgm:prSet>
      <dgm:spPr/>
    </dgm:pt>
    <dgm:pt modelId="{D0786742-D4EA-4D2A-9577-C5CAFAC109AE}" type="pres">
      <dgm:prSet presAssocID="{99B752A9-41EE-4B0B-A05C-BC3614D050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C0759-5EDA-422B-9FEB-72B53FC214F9}" type="pres">
      <dgm:prSet presAssocID="{D3030B01-2434-4D22-B08E-C8CABA8C5D8A}" presName="sibTrans" presStyleCnt="0"/>
      <dgm:spPr/>
    </dgm:pt>
    <dgm:pt modelId="{694D07B3-1861-4D4F-8D6E-2091A26F425D}" type="pres">
      <dgm:prSet presAssocID="{430B5D91-7055-4D56-B2CE-0C2A8971A38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4F5BF-AE46-4F16-9189-785CF3B4C53C}" type="pres">
      <dgm:prSet presAssocID="{D2E42D35-11A3-4543-ABBE-0129CAD7B760}" presName="sibTrans" presStyleCnt="0"/>
      <dgm:spPr/>
    </dgm:pt>
    <dgm:pt modelId="{53528867-631A-4C4A-984D-B447ACEEB0CE}" type="pres">
      <dgm:prSet presAssocID="{7984934A-CE63-46DB-9FC8-B4B619DCD8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3958C-4403-4D22-9C3A-E7E078E38C96}" type="pres">
      <dgm:prSet presAssocID="{A15CC5D5-928A-4FCA-81E1-50FE9D40EFBA}" presName="sibTrans" presStyleCnt="0"/>
      <dgm:spPr/>
    </dgm:pt>
    <dgm:pt modelId="{83AB3032-D543-424E-A091-94D7032DC4E3}" type="pres">
      <dgm:prSet presAssocID="{EFA6880C-5CD7-4ED5-B562-0C05ED85F328}" presName="node" presStyleLbl="node1" presStyleIdx="3" presStyleCnt="4" custScaleY="44203" custLinFactNeighborX="5489" custLinFactNeighborY="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A4F646-FEAE-487B-9532-6B6D33A0EAFE}" srcId="{82FF522F-9A43-4A8F-B86F-239B69255C0F}" destId="{99B752A9-41EE-4B0B-A05C-BC3614D050BB}" srcOrd="0" destOrd="0" parTransId="{101BBAF3-F57E-49C3-97B8-E5EEAB2FA864}" sibTransId="{D3030B01-2434-4D22-B08E-C8CABA8C5D8A}"/>
    <dgm:cxn modelId="{555CBDFE-3859-45A5-AF29-B1CA43A26ECC}" type="presOf" srcId="{430B5D91-7055-4D56-B2CE-0C2A8971A380}" destId="{694D07B3-1861-4D4F-8D6E-2091A26F425D}" srcOrd="0" destOrd="0" presId="urn:microsoft.com/office/officeart/2005/8/layout/default"/>
    <dgm:cxn modelId="{DBC8B590-CA34-485B-87F6-A1034AF57B83}" srcId="{82FF522F-9A43-4A8F-B86F-239B69255C0F}" destId="{7984934A-CE63-46DB-9FC8-B4B619DCD804}" srcOrd="2" destOrd="0" parTransId="{7647FDB2-3D35-475A-8FD0-65E01B5FD43A}" sibTransId="{A15CC5D5-928A-4FCA-81E1-50FE9D40EFBA}"/>
    <dgm:cxn modelId="{0CEF6C4A-D084-48A8-BF2A-5AD989B0BADF}" type="presOf" srcId="{7984934A-CE63-46DB-9FC8-B4B619DCD804}" destId="{53528867-631A-4C4A-984D-B447ACEEB0CE}" srcOrd="0" destOrd="0" presId="urn:microsoft.com/office/officeart/2005/8/layout/default"/>
    <dgm:cxn modelId="{8C06D7A3-E6E7-4C0D-A26D-002A2223A46D}" type="presOf" srcId="{EFA6880C-5CD7-4ED5-B562-0C05ED85F328}" destId="{83AB3032-D543-424E-A091-94D7032DC4E3}" srcOrd="0" destOrd="0" presId="urn:microsoft.com/office/officeart/2005/8/layout/default"/>
    <dgm:cxn modelId="{098C1871-13D1-4F56-9933-57800FAB9FFD}" srcId="{82FF522F-9A43-4A8F-B86F-239B69255C0F}" destId="{EFA6880C-5CD7-4ED5-B562-0C05ED85F328}" srcOrd="3" destOrd="0" parTransId="{E213A863-D4B9-4873-8A9F-E5E1C25FA63D}" sibTransId="{F7117406-6EED-4D68-BFE2-D7229DED7356}"/>
    <dgm:cxn modelId="{9697F900-4591-493F-B56E-B97220979FB9}" type="presOf" srcId="{99B752A9-41EE-4B0B-A05C-BC3614D050BB}" destId="{D0786742-D4EA-4D2A-9577-C5CAFAC109AE}" srcOrd="0" destOrd="0" presId="urn:microsoft.com/office/officeart/2005/8/layout/default"/>
    <dgm:cxn modelId="{F66BD3F3-EF1D-458C-8AAD-433EAEA5A5C7}" srcId="{82FF522F-9A43-4A8F-B86F-239B69255C0F}" destId="{430B5D91-7055-4D56-B2CE-0C2A8971A380}" srcOrd="1" destOrd="0" parTransId="{66963D55-DCE3-4219-8E13-AC72E7CED6A1}" sibTransId="{D2E42D35-11A3-4543-ABBE-0129CAD7B760}"/>
    <dgm:cxn modelId="{3EB71F6C-DA54-4237-B6B1-C7FCD3864A28}" type="presOf" srcId="{82FF522F-9A43-4A8F-B86F-239B69255C0F}" destId="{57047775-1772-49F0-8A08-95B5BB4C01CC}" srcOrd="0" destOrd="0" presId="urn:microsoft.com/office/officeart/2005/8/layout/default"/>
    <dgm:cxn modelId="{A89D7B53-D4E6-4717-BBD1-F92502404D4A}" type="presParOf" srcId="{57047775-1772-49F0-8A08-95B5BB4C01CC}" destId="{D0786742-D4EA-4D2A-9577-C5CAFAC109AE}" srcOrd="0" destOrd="0" presId="urn:microsoft.com/office/officeart/2005/8/layout/default"/>
    <dgm:cxn modelId="{F909E6D8-6328-431A-8956-B248F35F0A45}" type="presParOf" srcId="{57047775-1772-49F0-8A08-95B5BB4C01CC}" destId="{4F7C0759-5EDA-422B-9FEB-72B53FC214F9}" srcOrd="1" destOrd="0" presId="urn:microsoft.com/office/officeart/2005/8/layout/default"/>
    <dgm:cxn modelId="{CC357C1B-6199-49DE-BC36-9FB219451DE5}" type="presParOf" srcId="{57047775-1772-49F0-8A08-95B5BB4C01CC}" destId="{694D07B3-1861-4D4F-8D6E-2091A26F425D}" srcOrd="2" destOrd="0" presId="urn:microsoft.com/office/officeart/2005/8/layout/default"/>
    <dgm:cxn modelId="{0DCB886C-CF71-4E57-BAFB-C50E5B3E384B}" type="presParOf" srcId="{57047775-1772-49F0-8A08-95B5BB4C01CC}" destId="{B9D4F5BF-AE46-4F16-9189-785CF3B4C53C}" srcOrd="3" destOrd="0" presId="urn:microsoft.com/office/officeart/2005/8/layout/default"/>
    <dgm:cxn modelId="{06275886-F10D-40AC-8EFC-DFEC4CC795A8}" type="presParOf" srcId="{57047775-1772-49F0-8A08-95B5BB4C01CC}" destId="{53528867-631A-4C4A-984D-B447ACEEB0CE}" srcOrd="4" destOrd="0" presId="urn:microsoft.com/office/officeart/2005/8/layout/default"/>
    <dgm:cxn modelId="{6DDA9CFF-96E7-49E6-A3FF-6C757C434249}" type="presParOf" srcId="{57047775-1772-49F0-8A08-95B5BB4C01CC}" destId="{2A63958C-4403-4D22-9C3A-E7E078E38C96}" srcOrd="5" destOrd="0" presId="urn:microsoft.com/office/officeart/2005/8/layout/default"/>
    <dgm:cxn modelId="{9613D481-3D50-4651-BF4E-91D2CA56A9E1}" type="presParOf" srcId="{57047775-1772-49F0-8A08-95B5BB4C01CC}" destId="{83AB3032-D543-424E-A091-94D7032DC4E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6742-D4EA-4D2A-9577-C5CAFAC109AE}">
      <dsp:nvSpPr>
        <dsp:cNvPr id="0" name=""/>
        <dsp:cNvSpPr/>
      </dsp:nvSpPr>
      <dsp:spPr>
        <a:xfrm>
          <a:off x="1532155" y="374"/>
          <a:ext cx="2328527" cy="1397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/>
            <a:t>Doctor A’s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This was in fact due to </a:t>
          </a:r>
          <a:r>
            <a:rPr lang="en-US" sz="2000" kern="1200" dirty="0" smtClean="0">
              <a:solidFill>
                <a:schemeClr val="accent4"/>
              </a:solidFill>
            </a:rPr>
            <a:t>Left Ventricular Failure</a:t>
          </a:r>
          <a:endParaRPr lang="en-US" sz="2000" kern="1200" dirty="0">
            <a:solidFill>
              <a:schemeClr val="accent4"/>
            </a:solidFill>
          </a:endParaRPr>
        </a:p>
      </dsp:txBody>
      <dsp:txXfrm>
        <a:off x="1532155" y="374"/>
        <a:ext cx="2328527" cy="1397116"/>
      </dsp:txXfrm>
    </dsp:sp>
    <dsp:sp modelId="{694D07B3-1861-4D4F-8D6E-2091A26F425D}">
      <dsp:nvSpPr>
        <dsp:cNvPr id="0" name=""/>
        <dsp:cNvSpPr/>
      </dsp:nvSpPr>
      <dsp:spPr>
        <a:xfrm>
          <a:off x="4093536" y="374"/>
          <a:ext cx="2328527" cy="1397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/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This was in fact due to </a:t>
          </a:r>
          <a:r>
            <a:rPr lang="en-US" sz="2000" kern="1200" dirty="0" smtClean="0">
              <a:solidFill>
                <a:schemeClr val="accent4"/>
              </a:solidFill>
            </a:rPr>
            <a:t>Left–sided Heart Failure</a:t>
          </a:r>
          <a:endParaRPr lang="en-US" sz="2000" kern="1200" dirty="0">
            <a:solidFill>
              <a:schemeClr val="accent4"/>
            </a:solidFill>
          </a:endParaRPr>
        </a:p>
      </dsp:txBody>
      <dsp:txXfrm>
        <a:off x="4093536" y="374"/>
        <a:ext cx="2328527" cy="1397116"/>
      </dsp:txXfrm>
    </dsp:sp>
    <dsp:sp modelId="{53528867-631A-4C4A-984D-B447ACEEB0CE}">
      <dsp:nvSpPr>
        <dsp:cNvPr id="0" name=""/>
        <dsp:cNvSpPr/>
      </dsp:nvSpPr>
      <dsp:spPr>
        <a:xfrm>
          <a:off x="6654916" y="374"/>
          <a:ext cx="2328527" cy="13971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/>
            <a:t>Doctor B’s Note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This was in fact due to </a:t>
          </a:r>
          <a:r>
            <a:rPr lang="en-US" sz="2000" kern="1200" dirty="0" smtClean="0">
              <a:solidFill>
                <a:schemeClr val="accent4"/>
              </a:solidFill>
            </a:rPr>
            <a:t>Left–ventricle malfunction</a:t>
          </a:r>
          <a:endParaRPr lang="en-US" sz="2000" kern="1200" dirty="0"/>
        </a:p>
      </dsp:txBody>
      <dsp:txXfrm>
        <a:off x="6654916" y="374"/>
        <a:ext cx="2328527" cy="1397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6742-D4EA-4D2A-9577-C5CAFAC109AE}">
      <dsp:nvSpPr>
        <dsp:cNvPr id="0" name=""/>
        <dsp:cNvSpPr/>
      </dsp:nvSpPr>
      <dsp:spPr>
        <a:xfrm>
          <a:off x="0" y="50827"/>
          <a:ext cx="3042948" cy="1825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/>
            <a:t>Doctor A’s Note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This was in fact due to </a:t>
          </a:r>
          <a:r>
            <a:rPr lang="en-US" sz="2200" kern="1200" dirty="0" smtClean="0">
              <a:solidFill>
                <a:schemeClr val="accent4"/>
              </a:solidFill>
            </a:rPr>
            <a:t>Left Ventricular Failure</a:t>
          </a:r>
          <a:endParaRPr lang="en-US" sz="2200" kern="1200" dirty="0">
            <a:solidFill>
              <a:schemeClr val="accent4"/>
            </a:solidFill>
          </a:endParaRPr>
        </a:p>
      </dsp:txBody>
      <dsp:txXfrm>
        <a:off x="0" y="50827"/>
        <a:ext cx="3042948" cy="1825769"/>
      </dsp:txXfrm>
    </dsp:sp>
    <dsp:sp modelId="{694D07B3-1861-4D4F-8D6E-2091A26F425D}">
      <dsp:nvSpPr>
        <dsp:cNvPr id="0" name=""/>
        <dsp:cNvSpPr/>
      </dsp:nvSpPr>
      <dsp:spPr>
        <a:xfrm>
          <a:off x="3347243" y="50827"/>
          <a:ext cx="3042948" cy="1825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/>
            <a:t>Doctor B’s Note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This was in fact due to </a:t>
          </a:r>
          <a:r>
            <a:rPr lang="en-US" sz="2200" kern="1200" dirty="0" smtClean="0">
              <a:solidFill>
                <a:schemeClr val="accent4"/>
              </a:solidFill>
            </a:rPr>
            <a:t>Left–sided Heart Failure</a:t>
          </a:r>
          <a:endParaRPr lang="en-US" sz="2200" kern="1200" dirty="0">
            <a:solidFill>
              <a:schemeClr val="accent4"/>
            </a:solidFill>
          </a:endParaRPr>
        </a:p>
      </dsp:txBody>
      <dsp:txXfrm>
        <a:off x="3347243" y="50827"/>
        <a:ext cx="3042948" cy="1825769"/>
      </dsp:txXfrm>
    </dsp:sp>
    <dsp:sp modelId="{53528867-631A-4C4A-984D-B447ACEEB0CE}">
      <dsp:nvSpPr>
        <dsp:cNvPr id="0" name=""/>
        <dsp:cNvSpPr/>
      </dsp:nvSpPr>
      <dsp:spPr>
        <a:xfrm>
          <a:off x="6694487" y="50827"/>
          <a:ext cx="3042948" cy="1825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/>
            <a:t>Doctor B’s Note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This was in fact due to </a:t>
          </a:r>
          <a:r>
            <a:rPr lang="en-US" sz="2200" kern="1200" dirty="0" smtClean="0">
              <a:solidFill>
                <a:schemeClr val="accent4"/>
              </a:solidFill>
            </a:rPr>
            <a:t>Left–ventricle malfunction</a:t>
          </a:r>
          <a:endParaRPr lang="en-US" sz="2200" kern="1200" dirty="0"/>
        </a:p>
      </dsp:txBody>
      <dsp:txXfrm>
        <a:off x="6694487" y="50827"/>
        <a:ext cx="3042948" cy="1825769"/>
      </dsp:txXfrm>
    </dsp:sp>
    <dsp:sp modelId="{83AB3032-D543-424E-A091-94D7032DC4E3}">
      <dsp:nvSpPr>
        <dsp:cNvPr id="0" name=""/>
        <dsp:cNvSpPr/>
      </dsp:nvSpPr>
      <dsp:spPr>
        <a:xfrm>
          <a:off x="3514271" y="2182644"/>
          <a:ext cx="3042948" cy="807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accent4"/>
              </a:solidFill>
            </a:rPr>
            <a:t>C0023212: Left-Sided Heart Failure </a:t>
          </a:r>
          <a:endParaRPr lang="en-US" sz="2200" kern="1200" dirty="0">
            <a:solidFill>
              <a:schemeClr val="accent4"/>
            </a:solidFill>
          </a:endParaRPr>
        </a:p>
      </dsp:txBody>
      <dsp:txXfrm>
        <a:off x="3514271" y="2182644"/>
        <a:ext cx="3042948" cy="807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313-0275-D148-A416-9F44969C0670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D1362-8AB1-5A44-A679-DF8ED206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4labs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4lab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Multiple </a:t>
            </a:r>
            <a:r>
              <a:rPr lang="en-US" b="1" dirty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eature Approach for Disorder Normalization in Clinical Notes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Presented by:</a:t>
            </a:r>
          </a:p>
          <a:p>
            <a:r>
              <a:rPr lang="en-US" dirty="0" smtClean="0"/>
              <a:t>Lasang </a:t>
            </a:r>
            <a:r>
              <a:rPr lang="en-US" dirty="0"/>
              <a:t>J</a:t>
            </a:r>
            <a:r>
              <a:rPr lang="en-US" dirty="0" smtClean="0"/>
              <a:t>imba Tamang</a:t>
            </a:r>
          </a:p>
          <a:p>
            <a:r>
              <a:rPr lang="en-US" dirty="0" smtClean="0"/>
              <a:t>University of Memphis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What type of recommendation system are we using?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546"/>
            <a:ext cx="10515600" cy="4939005"/>
          </a:xfrm>
        </p:spPr>
        <p:txBody>
          <a:bodyPr/>
          <a:lstStyle/>
          <a:p>
            <a:r>
              <a:rPr lang="en-US" b="1" dirty="0" smtClean="0"/>
              <a:t>Rating Based System</a:t>
            </a:r>
            <a:r>
              <a:rPr lang="en-US" dirty="0" smtClean="0"/>
              <a:t>: focus on predicting the absolute values of ratings that individual users would give to the unseen jobs.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09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Building User Vector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958"/>
            <a:ext cx="10515600" cy="4939005"/>
          </a:xfrm>
        </p:spPr>
        <p:txBody>
          <a:bodyPr/>
          <a:lstStyle/>
          <a:p>
            <a:r>
              <a:rPr lang="en-US" dirty="0" smtClean="0"/>
              <a:t>User vector is build from user social interaction data : user post and user interaction record such as publications, comments, like, time spent and viewed resources.</a:t>
            </a:r>
          </a:p>
          <a:p>
            <a:r>
              <a:rPr lang="en-US" dirty="0" smtClean="0"/>
              <a:t>Facebook </a:t>
            </a:r>
            <a:r>
              <a:rPr lang="en-US" dirty="0"/>
              <a:t>D</a:t>
            </a:r>
            <a:r>
              <a:rPr lang="en-US" dirty="0" smtClean="0"/>
              <a:t>ata Field: Work history, education history, Quote, about me, Interests, etc.</a:t>
            </a:r>
          </a:p>
          <a:p>
            <a:r>
              <a:rPr lang="en-US" dirty="0" smtClean="0"/>
              <a:t>LinkedIn Data Field: Headline, Education, positions, etc.</a:t>
            </a:r>
          </a:p>
          <a:p>
            <a:r>
              <a:rPr lang="en-US" dirty="0" smtClean="0"/>
              <a:t>Concatenate all these data field to form text that describe the user.</a:t>
            </a:r>
          </a:p>
          <a:p>
            <a:r>
              <a:rPr lang="en-US" dirty="0" smtClean="0"/>
              <a:t>Finally, convert this text data into vector using weighting function and give equal importance to all field.</a:t>
            </a:r>
          </a:p>
          <a:p>
            <a:r>
              <a:rPr lang="en-US" dirty="0" smtClean="0"/>
              <a:t>Weighting function: Generally TF-IDF works best.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Building Job Vector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959"/>
            <a:ext cx="10515600" cy="3689642"/>
          </a:xfrm>
        </p:spPr>
        <p:txBody>
          <a:bodyPr/>
          <a:lstStyle/>
          <a:p>
            <a:r>
              <a:rPr lang="en-US" dirty="0" smtClean="0"/>
              <a:t>Job vector is build from job: Title of the job, job description, responsibilities, skills and education required etc.</a:t>
            </a:r>
          </a:p>
          <a:p>
            <a:r>
              <a:rPr lang="en-US" dirty="0" smtClean="0"/>
              <a:t>Job data source can be specific company, company pages, websites, etc.</a:t>
            </a:r>
          </a:p>
          <a:p>
            <a:r>
              <a:rPr lang="en-US" dirty="0" smtClean="0"/>
              <a:t>Finally, convert this text data into vector using weighting function and give equal importance to all field.</a:t>
            </a:r>
          </a:p>
          <a:p>
            <a:r>
              <a:rPr lang="en-US" dirty="0" smtClean="0"/>
              <a:t>Weighting function: Generally TF-IDF works best.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192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Building Recommendation System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959"/>
            <a:ext cx="10515600" cy="4976574"/>
          </a:xfrm>
        </p:spPr>
        <p:txBody>
          <a:bodyPr>
            <a:normAutofit/>
          </a:bodyPr>
          <a:lstStyle/>
          <a:p>
            <a:r>
              <a:rPr lang="en-US" dirty="0" smtClean="0"/>
              <a:t>Given user vector u, job vector v, k be number of TF-IDF weighted term, in the vector, calculate cosine similarity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find suitable job for user, repeat the process changing different job.</a:t>
            </a:r>
          </a:p>
          <a:p>
            <a:r>
              <a:rPr lang="en-US" dirty="0" smtClean="0"/>
              <a:t>To find suitable user for job, repeat the process changing different user.</a:t>
            </a:r>
          </a:p>
          <a:p>
            <a:r>
              <a:rPr lang="en-US" dirty="0" smtClean="0"/>
              <a:t>Sort result in descending order of similarity score and present result.</a:t>
            </a:r>
          </a:p>
          <a:p>
            <a:r>
              <a:rPr lang="en-US" dirty="0" smtClean="0"/>
              <a:t>We may also allow certain threshold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33" y="2091267"/>
            <a:ext cx="465666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1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Some issues with this approach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 of term in user profile and job profile may differ.</a:t>
            </a:r>
          </a:p>
          <a:p>
            <a:r>
              <a:rPr lang="en-US" dirty="0" smtClean="0"/>
              <a:t>Therefore, the cosine similarity score can be 0 though the job is highly suitable in reality.</a:t>
            </a:r>
          </a:p>
          <a:p>
            <a:r>
              <a:rPr lang="en-US" dirty="0" smtClean="0"/>
              <a:t>All the fields in user profile or job profile is given same importance which is not true.</a:t>
            </a:r>
          </a:p>
          <a:p>
            <a:r>
              <a:rPr lang="en-US" dirty="0" smtClean="0"/>
              <a:t>For example, Work history is more important than interest or quote field in </a:t>
            </a:r>
            <a:r>
              <a:rPr lang="en-US" dirty="0"/>
              <a:t>F</a:t>
            </a:r>
            <a:r>
              <a:rPr lang="en-US" dirty="0" smtClean="0"/>
              <a:t>acebook.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Addressing issue of importance of fields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070805" cy="4703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The vector u(α)  </a:t>
            </a:r>
            <a:r>
              <a:rPr lang="en-US" dirty="0"/>
              <a:t>of a user u  using the importance </a:t>
            </a:r>
            <a:r>
              <a:rPr lang="en-US" dirty="0" smtClean="0"/>
              <a:t>vector α  </a:t>
            </a:r>
            <a:r>
              <a:rPr lang="en-US" dirty="0"/>
              <a:t>of users fields is defined as the weighted sum of his </a:t>
            </a:r>
            <a:r>
              <a:rPr lang="en-US" dirty="0" smtClean="0"/>
              <a:t>fields vectors</a:t>
            </a:r>
            <a:r>
              <a:rPr lang="en-US" dirty="0"/>
              <a:t>; formally it is defined as follows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where α = (α</a:t>
            </a:r>
            <a:r>
              <a:rPr lang="en-US" baseline="30000" dirty="0"/>
              <a:t>0</a:t>
            </a:r>
            <a:r>
              <a:rPr lang="en-US" dirty="0"/>
              <a:t>, α</a:t>
            </a:r>
            <a:r>
              <a:rPr lang="en-US" baseline="30000" dirty="0"/>
              <a:t>1</a:t>
            </a:r>
            <a:r>
              <a:rPr lang="en-US" dirty="0"/>
              <a:t>) 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α</a:t>
            </a:r>
            <a:r>
              <a:rPr lang="en-US" baseline="30000" dirty="0"/>
              <a:t>0</a:t>
            </a:r>
            <a:r>
              <a:rPr lang="en-US" dirty="0"/>
              <a:t> = (</a:t>
            </a:r>
            <a:r>
              <a:rPr lang="en-US" dirty="0" smtClean="0"/>
              <a:t>α</a:t>
            </a:r>
            <a:r>
              <a:rPr lang="en-US" baseline="30000" dirty="0" smtClean="0"/>
              <a:t>0</a:t>
            </a:r>
            <a:r>
              <a:rPr lang="en-US" baseline="-25000" dirty="0" smtClean="0"/>
              <a:t>1</a:t>
            </a:r>
            <a:r>
              <a:rPr lang="en-US" dirty="0"/>
              <a:t>, . . . , </a:t>
            </a:r>
            <a:r>
              <a:rPr lang="en-US" dirty="0" smtClean="0"/>
              <a:t>α</a:t>
            </a:r>
            <a:r>
              <a:rPr lang="en-US" baseline="30000" dirty="0" smtClean="0"/>
              <a:t>0</a:t>
            </a:r>
            <a:r>
              <a:rPr lang="en-US" baseline="-25000" dirty="0" smtClean="0"/>
              <a:t>f0u</a:t>
            </a:r>
            <a:r>
              <a:rPr lang="en-US" dirty="0" smtClean="0"/>
              <a:t>)  </a:t>
            </a:r>
            <a:r>
              <a:rPr lang="en-US" dirty="0"/>
              <a:t>and α1 </a:t>
            </a:r>
            <a:r>
              <a:rPr lang="en-US" dirty="0" smtClean="0"/>
              <a:t>= (α</a:t>
            </a:r>
            <a:r>
              <a:rPr lang="en-US" baseline="30000" dirty="0"/>
              <a:t>1</a:t>
            </a:r>
            <a:r>
              <a:rPr lang="en-US" baseline="-25000" dirty="0" smtClean="0"/>
              <a:t>1</a:t>
            </a:r>
            <a:r>
              <a:rPr lang="en-US" dirty="0" smtClean="0"/>
              <a:t>, . . . , α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f1u</a:t>
            </a:r>
            <a:r>
              <a:rPr lang="en-US" dirty="0" smtClean="0"/>
              <a:t>) are </a:t>
            </a:r>
            <a:r>
              <a:rPr lang="en-US" dirty="0"/>
              <a:t>respectively the importance of Facebook and LinkedIn users fields, f</a:t>
            </a:r>
            <a:r>
              <a:rPr lang="en-US" baseline="30000" dirty="0"/>
              <a:t>0</a:t>
            </a:r>
            <a:r>
              <a:rPr lang="en-US" baseline="-25000" dirty="0"/>
              <a:t>u</a:t>
            </a:r>
            <a:r>
              <a:rPr lang="en-US" dirty="0"/>
              <a:t>  and f</a:t>
            </a:r>
            <a:r>
              <a:rPr lang="en-US" baseline="30000" dirty="0"/>
              <a:t>1</a:t>
            </a:r>
            <a:r>
              <a:rPr lang="en-US" dirty="0"/>
              <a:t>u  are respectively the numbers of Facebook and LinkedIn users fields in the training set, u</a:t>
            </a:r>
            <a:r>
              <a:rPr lang="en-US" baseline="30000" dirty="0"/>
              <a:t>0</a:t>
            </a:r>
            <a:r>
              <a:rPr lang="en-US" baseline="-25000" dirty="0"/>
              <a:t>f</a:t>
            </a:r>
            <a:r>
              <a:rPr lang="en-US" dirty="0"/>
              <a:t> and u</a:t>
            </a:r>
            <a:r>
              <a:rPr lang="en-US" baseline="30000" dirty="0"/>
              <a:t>1</a:t>
            </a:r>
            <a:r>
              <a:rPr lang="en-US" baseline="-25000" dirty="0"/>
              <a:t>f</a:t>
            </a:r>
            <a:r>
              <a:rPr lang="en-US" dirty="0"/>
              <a:t> are respectively the vectors of the Facebook and LinkedIn field f  for the user u  and finally </a:t>
            </a:r>
            <a:r>
              <a:rPr lang="en-US" dirty="0" smtClean="0"/>
              <a:t>α</a:t>
            </a:r>
            <a:r>
              <a:rPr lang="en-US" baseline="30000" dirty="0" smtClean="0"/>
              <a:t>0</a:t>
            </a:r>
            <a:r>
              <a:rPr lang="en-US" baseline="-25000" dirty="0" smtClean="0"/>
              <a:t>f</a:t>
            </a:r>
            <a:r>
              <a:rPr lang="en-US" dirty="0" smtClean="0"/>
              <a:t>  </a:t>
            </a:r>
            <a:r>
              <a:rPr lang="en-US" dirty="0"/>
              <a:t>and </a:t>
            </a:r>
            <a:r>
              <a:rPr lang="en-US" dirty="0" smtClean="0"/>
              <a:t>α</a:t>
            </a:r>
            <a:r>
              <a:rPr lang="en-US" baseline="30000" dirty="0"/>
              <a:t>1</a:t>
            </a:r>
            <a:r>
              <a:rPr lang="en-US" baseline="-25000" dirty="0" smtClean="0"/>
              <a:t>f</a:t>
            </a:r>
            <a:r>
              <a:rPr lang="en-US" dirty="0" smtClean="0"/>
              <a:t> are </a:t>
            </a:r>
            <a:r>
              <a:rPr lang="en-US" dirty="0"/>
              <a:t>the importance of the Facebook and LinkedIn field </a:t>
            </a:r>
            <a:r>
              <a:rPr lang="en-US" dirty="0" smtClean="0"/>
              <a:t>f.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3" y="2252141"/>
            <a:ext cx="3217334" cy="123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Addressing issue of importance of fields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070805" cy="4703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 vector v(β)  </a:t>
            </a:r>
            <a:r>
              <a:rPr lang="en-US" dirty="0" smtClean="0"/>
              <a:t>of a job v  using the importance vector β  of jobs fields is defined as the weighted sum of its fields vectors; formally it is defined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where β = (β</a:t>
            </a:r>
            <a:r>
              <a:rPr lang="en-US" baseline="-25000" dirty="0" smtClean="0"/>
              <a:t>1</a:t>
            </a:r>
            <a:r>
              <a:rPr lang="en-US" dirty="0" smtClean="0"/>
              <a:t>, . . . , β</a:t>
            </a:r>
            <a:r>
              <a:rPr lang="en-US" baseline="-25000" dirty="0" smtClean="0"/>
              <a:t>fj</a:t>
            </a:r>
            <a:r>
              <a:rPr lang="en-US" dirty="0" smtClean="0"/>
              <a:t> ) , f</a:t>
            </a:r>
            <a:r>
              <a:rPr lang="en-US" baseline="-25000" dirty="0" smtClean="0"/>
              <a:t>j</a:t>
            </a:r>
            <a:r>
              <a:rPr lang="en-US" dirty="0" smtClean="0"/>
              <a:t>  is the number of jobs fields in the training set,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f</a:t>
            </a:r>
            <a:r>
              <a:rPr lang="en-US" dirty="0" smtClean="0"/>
              <a:t>  is the vector of the field f  for the job v and β</a:t>
            </a:r>
            <a:r>
              <a:rPr lang="en-US" baseline="-25000" dirty="0" smtClean="0"/>
              <a:t>f</a:t>
            </a:r>
            <a:r>
              <a:rPr lang="en-US" dirty="0" smtClean="0"/>
              <a:t>  is the importance of the field 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18" y="2673752"/>
            <a:ext cx="2663526" cy="12153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53535"/>
                </a:solidFill>
                <a:latin typeface="AppleSystemUIFont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7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Addressing issue of importance of fields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070805" cy="47037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Now, compute the cosine similarity between this new vector that take importance into consideration.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Cos(u(α), v(β) )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2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Experiment with Work4 </a:t>
            </a:r>
            <a:r>
              <a:rPr lang="en-US" sz="3600" b="1" dirty="0">
                <a:solidFill>
                  <a:schemeClr val="accent1"/>
                </a:solidFill>
              </a:rPr>
              <a:t>test </a:t>
            </a:r>
            <a:r>
              <a:rPr lang="en-US" sz="3600" b="1" dirty="0" smtClean="0">
                <a:solidFill>
                  <a:schemeClr val="accent1"/>
                </a:solidFill>
              </a:rPr>
              <a:t>data: Data Type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070805" cy="47037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Candidates Dataset: </a:t>
            </a:r>
            <a:r>
              <a:rPr lang="en-US" dirty="0"/>
              <a:t>users can use Work4 applications </a:t>
            </a:r>
            <a:r>
              <a:rPr lang="en-US" dirty="0" smtClean="0"/>
              <a:t>to apply </a:t>
            </a:r>
            <a:r>
              <a:rPr lang="en-US" dirty="0"/>
              <a:t>to jobs. Work4 records the associated data (</a:t>
            </a:r>
            <a:r>
              <a:rPr lang="en-US" dirty="0" smtClean="0"/>
              <a:t>user and </a:t>
            </a:r>
            <a:r>
              <a:rPr lang="en-US" dirty="0"/>
              <a:t>job chosen). We assume that users only apply </a:t>
            </a:r>
            <a:r>
              <a:rPr lang="en-US" dirty="0" smtClean="0"/>
              <a:t>to the </a:t>
            </a:r>
            <a:r>
              <a:rPr lang="en-US" dirty="0"/>
              <a:t>jobs that match with them, so this dataset </a:t>
            </a:r>
            <a:r>
              <a:rPr lang="en-US" dirty="0" smtClean="0"/>
              <a:t>contains15</a:t>
            </a:r>
            <a:r>
              <a:rPr lang="en-US" dirty="0"/>
              <a:t>, 625  positive </a:t>
            </a:r>
            <a:r>
              <a:rPr lang="en-US" dirty="0" smtClean="0"/>
              <a:t>examples (label </a:t>
            </a:r>
            <a:r>
              <a:rPr lang="en-US" dirty="0"/>
              <a:t>= 1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Random Dataset: </a:t>
            </a:r>
            <a:r>
              <a:rPr lang="en-US" dirty="0"/>
              <a:t>This dataset contains couples of </a:t>
            </a:r>
            <a:r>
              <a:rPr lang="en-US" dirty="0" smtClean="0"/>
              <a:t>users and </a:t>
            </a:r>
            <a:r>
              <a:rPr lang="en-US" dirty="0"/>
              <a:t>jobs that have been randomly drawn from </a:t>
            </a:r>
            <a:r>
              <a:rPr lang="en-US" dirty="0" smtClean="0"/>
              <a:t>Work4 databases </a:t>
            </a:r>
            <a:r>
              <a:rPr lang="en-US" dirty="0"/>
              <a:t>and manually annotated. </a:t>
            </a:r>
            <a:r>
              <a:rPr lang="en-US" dirty="0" smtClean="0"/>
              <a:t>It contains </a:t>
            </a:r>
            <a:r>
              <a:rPr lang="en-US" dirty="0"/>
              <a:t>3, </a:t>
            </a:r>
            <a:r>
              <a:rPr lang="en-US" dirty="0" smtClean="0"/>
              <a:t>394 entries.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Feedback Dataset: </a:t>
            </a:r>
            <a:r>
              <a:rPr lang="en-US" dirty="0"/>
              <a:t>Feedback from Work4 </a:t>
            </a:r>
            <a:r>
              <a:rPr lang="en-US" dirty="0" smtClean="0"/>
              <a:t>applications users </a:t>
            </a:r>
            <a:r>
              <a:rPr lang="en-US" dirty="0"/>
              <a:t>are stored; this leads to the third dataset: </a:t>
            </a:r>
            <a:r>
              <a:rPr lang="en-US" dirty="0" smtClean="0"/>
              <a:t>Feedback Dataset </a:t>
            </a:r>
            <a:r>
              <a:rPr lang="en-US" dirty="0"/>
              <a:t>with 6, 650  entries.</a:t>
            </a:r>
          </a:p>
        </p:txBody>
      </p:sp>
    </p:spTree>
    <p:extLst>
      <p:ext uri="{BB962C8B-B14F-4D97-AF65-F5344CB8AC3E}">
        <p14:creationId xmlns:p14="http://schemas.microsoft.com/office/powerpoint/2010/main" val="29508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Experiment with Work4 </a:t>
            </a:r>
            <a:r>
              <a:rPr lang="en-US" sz="3600" b="1" dirty="0">
                <a:solidFill>
                  <a:schemeClr val="accent1"/>
                </a:solidFill>
              </a:rPr>
              <a:t>test </a:t>
            </a:r>
            <a:r>
              <a:rPr lang="en-US" sz="3600" b="1" dirty="0" smtClean="0">
                <a:solidFill>
                  <a:schemeClr val="accent1"/>
                </a:solidFill>
              </a:rPr>
              <a:t>data: Label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070805" cy="4703763"/>
          </a:xfrm>
        </p:spPr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r>
              <a:rPr lang="en-US" dirty="0"/>
              <a:t> We can </a:t>
            </a:r>
            <a:r>
              <a:rPr lang="en-US" dirty="0" smtClean="0"/>
              <a:t>see that </a:t>
            </a:r>
            <a:r>
              <a:rPr lang="en-US" dirty="0"/>
              <a:t>Random Dataset is highly unbalanced but it is the </a:t>
            </a:r>
            <a:r>
              <a:rPr lang="en-US" dirty="0" smtClean="0"/>
              <a:t>only dataset </a:t>
            </a:r>
            <a:r>
              <a:rPr lang="en-US" dirty="0"/>
              <a:t>whose proportion label 0 / label 1 is close to the </a:t>
            </a:r>
            <a:r>
              <a:rPr lang="en-US" dirty="0" smtClean="0"/>
              <a:t>real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337734"/>
            <a:ext cx="6347011" cy="31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705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About </a:t>
            </a:r>
            <a:r>
              <a:rPr lang="en-US" b="1" u="sng" dirty="0" smtClean="0"/>
              <a:t>Paper</a:t>
            </a:r>
            <a:r>
              <a:rPr lang="en-US" b="1" u="sng" dirty="0" smtClean="0"/>
              <a:t>:</a:t>
            </a:r>
            <a:br>
              <a:rPr lang="en-US" b="1" u="sng" dirty="0" smtClean="0"/>
            </a:br>
            <a:r>
              <a:rPr lang="en-US" b="1" dirty="0">
                <a:solidFill>
                  <a:schemeClr val="accent1"/>
                </a:solidFill>
              </a:rPr>
              <a:t>A Multiple Feature Approach for Disorder Normalization in Clinical Notes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88786"/>
            <a:ext cx="10515600" cy="1913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By</a:t>
            </a:r>
            <a:r>
              <a:rPr lang="en-US" dirty="0" smtClean="0"/>
              <a:t> : </a:t>
            </a:r>
          </a:p>
          <a:p>
            <a:pPr marL="0" indent="0" algn="ctr">
              <a:buNone/>
            </a:pPr>
            <a:r>
              <a:rPr lang="en-US" dirty="0" smtClean="0"/>
              <a:t>Lu Chen, Chen Bo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Lu </a:t>
            </a:r>
            <a:r>
              <a:rPr lang="en-US" dirty="0" err="1" smtClean="0"/>
              <a:t>Chaozhen</a:t>
            </a:r>
            <a:r>
              <a:rPr lang="en-US" dirty="0" smtClean="0"/>
              <a:t>, </a:t>
            </a:r>
            <a:r>
              <a:rPr lang="en-US" dirty="0" err="1" smtClean="0"/>
              <a:t>Qiu</a:t>
            </a:r>
            <a:r>
              <a:rPr lang="en-US" dirty="0" smtClean="0"/>
              <a:t> </a:t>
            </a:r>
            <a:r>
              <a:rPr lang="en-US" dirty="0" err="1" smtClean="0"/>
              <a:t>Likun</a:t>
            </a:r>
            <a:r>
              <a:rPr lang="en-US" dirty="0" smtClean="0"/>
              <a:t>, Ji </a:t>
            </a:r>
            <a:r>
              <a:rPr lang="en-US" dirty="0" err="1" smtClean="0"/>
              <a:t>Donghong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Experiment with Work4 </a:t>
            </a:r>
            <a:r>
              <a:rPr lang="en-US" sz="3600" b="1" dirty="0">
                <a:solidFill>
                  <a:schemeClr val="accent1"/>
                </a:solidFill>
              </a:rPr>
              <a:t>test </a:t>
            </a:r>
            <a:r>
              <a:rPr lang="en-US" sz="3600" b="1" dirty="0" smtClean="0">
                <a:solidFill>
                  <a:schemeClr val="accent1"/>
                </a:solidFill>
              </a:rPr>
              <a:t>data: Empty fields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41" y="1337734"/>
            <a:ext cx="5414683" cy="4973419"/>
          </a:xfrm>
        </p:spPr>
      </p:pic>
    </p:spTree>
    <p:extLst>
      <p:ext uri="{BB962C8B-B14F-4D97-AF65-F5344CB8AC3E}">
        <p14:creationId xmlns:p14="http://schemas.microsoft.com/office/powerpoint/2010/main" val="44516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082"/>
            <a:ext cx="10515600" cy="681318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Result: Facebook VS LinkedIn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624"/>
            <a:ext cx="10070805" cy="527124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LinkedIn has more accuracy because they have more job related term.</a:t>
            </a:r>
          </a:p>
          <a:p>
            <a:r>
              <a:rPr lang="en-US" dirty="0" smtClean="0"/>
              <a:t>All Data: Artificially created data by union all type of data we have.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8" y="1111624"/>
            <a:ext cx="7333128" cy="36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0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33082"/>
            <a:ext cx="10833847" cy="878542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Result: Basic method VS Method with field importance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624"/>
            <a:ext cx="10070805" cy="52712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Field importance yielded in performance gain.</a:t>
            </a:r>
          </a:p>
          <a:p>
            <a:r>
              <a:rPr lang="en-US" b="1" dirty="0" smtClean="0"/>
              <a:t>Note: </a:t>
            </a:r>
            <a:r>
              <a:rPr lang="en-US" dirty="0" smtClean="0"/>
              <a:t>Generalized method is method with term importance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8" y="1111624"/>
            <a:ext cx="7655858" cy="38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Major Challenges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Privacy :</a:t>
            </a:r>
            <a:r>
              <a:rPr lang="en-US" sz="2400" dirty="0" smtClean="0"/>
              <a:t> Due to privacy setting, the field from the Facebook and LinkedIn may not be available, thus, making incomplete representation of user profile.</a:t>
            </a:r>
          </a:p>
          <a:p>
            <a:r>
              <a:rPr lang="en-US" sz="2400" b="1" dirty="0" smtClean="0"/>
              <a:t>Different vocabulary for same term</a:t>
            </a:r>
            <a:r>
              <a:rPr lang="en-US" sz="2400" dirty="0" smtClean="0"/>
              <a:t>:  CEO/Chief Executive Officer</a:t>
            </a:r>
          </a:p>
          <a:p>
            <a:r>
              <a:rPr lang="en-US" sz="2400" b="1" dirty="0" smtClean="0"/>
              <a:t>Term importance optimization</a:t>
            </a:r>
            <a:r>
              <a:rPr lang="en-US" sz="2400" dirty="0" smtClean="0"/>
              <a:t>:  How do we give optimal term importance?</a:t>
            </a:r>
          </a:p>
          <a:p>
            <a:pPr algn="just"/>
            <a:r>
              <a:rPr lang="en-US" sz="2400" dirty="0"/>
              <a:t>Not surprisingly, the most relevant fields for users are “</a:t>
            </a:r>
            <a:r>
              <a:rPr lang="en-US" sz="2400" dirty="0" smtClean="0"/>
              <a:t>Work history</a:t>
            </a:r>
            <a:r>
              <a:rPr lang="en-US" sz="2400" dirty="0"/>
              <a:t>” (Facebook) and “Headline” (LinkedIn). On jobs, </a:t>
            </a:r>
            <a:r>
              <a:rPr lang="en-US" sz="2400" dirty="0" smtClean="0"/>
              <a:t>the is </a:t>
            </a:r>
            <a:r>
              <a:rPr lang="en-US" sz="2400" dirty="0"/>
              <a:t>“Title” brings the most important information. </a:t>
            </a:r>
            <a:endParaRPr lang="en-US" sz="2400" dirty="0" smtClean="0"/>
          </a:p>
          <a:p>
            <a:pPr algn="just"/>
            <a:r>
              <a:rPr lang="en-US" sz="2400" dirty="0" smtClean="0"/>
              <a:t>For instance, given </a:t>
            </a:r>
            <a:r>
              <a:rPr lang="en-US" sz="2400" dirty="0"/>
              <a:t>a Facebook or LinkedIn user and a job description, </a:t>
            </a:r>
            <a:r>
              <a:rPr lang="en-US" sz="2400" dirty="0" smtClean="0"/>
              <a:t>if one </a:t>
            </a:r>
            <a:r>
              <a:rPr lang="en-US" sz="2400" dirty="0"/>
              <a:t>tries to tell whether this user matches with this job, </a:t>
            </a:r>
            <a:r>
              <a:rPr lang="en-US" sz="2400" dirty="0" smtClean="0"/>
              <a:t>one will </a:t>
            </a:r>
            <a:r>
              <a:rPr lang="en-US" sz="2400" dirty="0"/>
              <a:t>probably first compare the user’s work history (</a:t>
            </a:r>
            <a:r>
              <a:rPr lang="en-US" sz="2400" dirty="0" smtClean="0"/>
              <a:t>Facebook) or </a:t>
            </a:r>
            <a:r>
              <a:rPr lang="en-US" sz="2400" dirty="0"/>
              <a:t>headline (LinkedIn) field information to the title of the job.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583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Some Facts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LinkedIn users vocabulary seems </a:t>
            </a:r>
            <a:r>
              <a:rPr lang="en-US" dirty="0" smtClean="0"/>
              <a:t>closer to </a:t>
            </a:r>
            <a:r>
              <a:rPr lang="en-US" dirty="0"/>
              <a:t>the vocabulary of jobs than </a:t>
            </a:r>
            <a:r>
              <a:rPr lang="en-US" dirty="0" smtClean="0"/>
              <a:t>Facebook.</a:t>
            </a:r>
          </a:p>
          <a:p>
            <a:r>
              <a:rPr lang="en-US" dirty="0" smtClean="0"/>
              <a:t>Most of Facebook </a:t>
            </a:r>
            <a:r>
              <a:rPr lang="en-US" dirty="0"/>
              <a:t>fields </a:t>
            </a:r>
            <a:r>
              <a:rPr lang="en-US" dirty="0" smtClean="0"/>
              <a:t>are empty.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4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People working on it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www.work4labs.com</a:t>
            </a:r>
            <a:endParaRPr lang="en-US" dirty="0" smtClean="0"/>
          </a:p>
          <a:p>
            <a:r>
              <a:rPr lang="en-US" dirty="0" smtClean="0"/>
              <a:t>They have built recruitment solution on the top of it and provides many solutions.</a:t>
            </a:r>
          </a:p>
          <a:p>
            <a:r>
              <a:rPr lang="en-US" dirty="0" smtClean="0"/>
              <a:t>Amazon, Netflix and many other are working, but, they focus more on selling commercial item instead of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46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4" y="282145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Queries??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12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988" y="28035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Appreciate for your time!!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Scenario and Problem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596490"/>
              </p:ext>
            </p:extLst>
          </p:nvPr>
        </p:nvGraphicFramePr>
        <p:xfrm>
          <a:off x="838200" y="1825626"/>
          <a:ext cx="10515600" cy="1397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777673"/>
            <a:ext cx="10515600" cy="22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Requirement</a:t>
            </a:r>
            <a:r>
              <a:rPr lang="en-US" sz="2000" dirty="0" smtClean="0"/>
              <a:t>:  Uniformity to process such electronic data.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Not Possible</a:t>
            </a:r>
            <a:r>
              <a:rPr lang="en-US" sz="2000" dirty="0" smtClean="0"/>
              <a:t>:  Asking doctor to write in same way. 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Effort Made </a:t>
            </a:r>
            <a:r>
              <a:rPr lang="en-US" sz="2000" dirty="0" smtClean="0"/>
              <a:t>: US </a:t>
            </a:r>
            <a:r>
              <a:rPr lang="en-US" sz="2000" dirty="0"/>
              <a:t>National Library of Medicine </a:t>
            </a:r>
            <a:r>
              <a:rPr lang="en-US" sz="2000" dirty="0" smtClean="0"/>
              <a:t>maintains standard vocabulary i.e. concept unique identifier (CUI) in Unified medical language system( UMLs). Example: </a:t>
            </a:r>
            <a:r>
              <a:rPr lang="en-US" sz="2000" dirty="0" smtClean="0">
                <a:solidFill>
                  <a:schemeClr val="accent4"/>
                </a:solidFill>
              </a:rPr>
              <a:t>C0023212</a:t>
            </a:r>
            <a:r>
              <a:rPr lang="en-US" sz="2000" dirty="0">
                <a:solidFill>
                  <a:schemeClr val="accent4"/>
                </a:solidFill>
              </a:rPr>
              <a:t>: Left-Sided Heart </a:t>
            </a:r>
            <a:r>
              <a:rPr lang="en-US" sz="2000" dirty="0" smtClean="0">
                <a:solidFill>
                  <a:schemeClr val="accent4"/>
                </a:solidFill>
              </a:rPr>
              <a:t>Failure  </a:t>
            </a:r>
            <a:r>
              <a:rPr lang="en-US" sz="2000" dirty="0" smtClean="0"/>
              <a:t>for above three different representation for same concept.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Question</a:t>
            </a:r>
            <a:r>
              <a:rPr lang="en-US" sz="2000" dirty="0" smtClean="0"/>
              <a:t> :  How can we identify such disorder mentioned in those note and map them to CUI?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311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How </a:t>
            </a:r>
            <a:r>
              <a:rPr lang="en-US" sz="3600" dirty="0" smtClean="0">
                <a:solidFill>
                  <a:schemeClr val="accent1"/>
                </a:solidFill>
              </a:rPr>
              <a:t>to </a:t>
            </a:r>
            <a:r>
              <a:rPr lang="en-US" sz="3600" dirty="0">
                <a:solidFill>
                  <a:schemeClr val="accent1"/>
                </a:solidFill>
              </a:rPr>
              <a:t>identify </a:t>
            </a:r>
            <a:r>
              <a:rPr lang="en-US" sz="3600" dirty="0" smtClean="0">
                <a:solidFill>
                  <a:schemeClr val="accent1"/>
                </a:solidFill>
              </a:rPr>
              <a:t>disorder </a:t>
            </a:r>
            <a:r>
              <a:rPr lang="en-US" sz="3600" dirty="0">
                <a:solidFill>
                  <a:schemeClr val="accent1"/>
                </a:solidFill>
              </a:rPr>
              <a:t>mentioned </a:t>
            </a:r>
            <a:r>
              <a:rPr lang="en-US" sz="3600" dirty="0" smtClean="0">
                <a:solidFill>
                  <a:schemeClr val="accent1"/>
                </a:solidFill>
              </a:rPr>
              <a:t>and </a:t>
            </a:r>
            <a:r>
              <a:rPr lang="en-US" sz="3600" dirty="0">
                <a:solidFill>
                  <a:schemeClr val="accent1"/>
                </a:solidFill>
              </a:rPr>
              <a:t>map </a:t>
            </a:r>
            <a:r>
              <a:rPr lang="en-US" sz="3600" dirty="0" smtClean="0">
                <a:solidFill>
                  <a:schemeClr val="accent1"/>
                </a:solidFill>
              </a:rPr>
              <a:t>to </a:t>
            </a:r>
            <a:r>
              <a:rPr lang="en-US" sz="3600" dirty="0">
                <a:solidFill>
                  <a:schemeClr val="accent1"/>
                </a:solidFill>
              </a:rPr>
              <a:t>CUI?</a:t>
            </a:r>
            <a:endParaRPr lang="en-US" sz="36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59773"/>
              </p:ext>
            </p:extLst>
          </p:nvPr>
        </p:nvGraphicFramePr>
        <p:xfrm>
          <a:off x="1022927" y="1422400"/>
          <a:ext cx="9737436" cy="30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58326"/>
            <a:ext cx="10515600" cy="1634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800" dirty="0" smtClean="0">
                <a:solidFill>
                  <a:schemeClr val="accent1"/>
                </a:solidFill>
              </a:rPr>
              <a:t>Step 1</a:t>
            </a:r>
            <a:r>
              <a:rPr lang="en-US" sz="9800" dirty="0" smtClean="0"/>
              <a:t> :  Identify disorder mention (DM)</a:t>
            </a:r>
            <a:endParaRPr lang="en-US" sz="9800" dirty="0" smtClean="0">
              <a:solidFill>
                <a:schemeClr val="accent1"/>
              </a:solidFill>
            </a:endParaRPr>
          </a:p>
          <a:p>
            <a:r>
              <a:rPr lang="en-US" sz="9800" dirty="0">
                <a:solidFill>
                  <a:schemeClr val="accent1"/>
                </a:solidFill>
              </a:rPr>
              <a:t>Step </a:t>
            </a:r>
            <a:r>
              <a:rPr lang="en-US" sz="9800" dirty="0" smtClean="0">
                <a:solidFill>
                  <a:schemeClr val="accent1"/>
                </a:solidFill>
              </a:rPr>
              <a:t>2</a:t>
            </a:r>
            <a:r>
              <a:rPr lang="en-US" sz="9800" dirty="0" smtClean="0"/>
              <a:t> </a:t>
            </a:r>
            <a:r>
              <a:rPr lang="en-US" sz="9800" dirty="0"/>
              <a:t>:  </a:t>
            </a:r>
            <a:r>
              <a:rPr lang="en-US" sz="9800" dirty="0" smtClean="0"/>
              <a:t>Map </a:t>
            </a:r>
            <a:r>
              <a:rPr lang="en-US" sz="9800" dirty="0"/>
              <a:t>DM </a:t>
            </a:r>
            <a:r>
              <a:rPr lang="en-US" sz="9800" dirty="0" smtClean="0"/>
              <a:t>-&gt; CUI. </a:t>
            </a:r>
            <a:endParaRPr lang="en-US" sz="9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9800" dirty="0" smtClean="0">
              <a:solidFill>
                <a:schemeClr val="accent4"/>
              </a:solidFill>
            </a:endParaRPr>
          </a:p>
          <a:p>
            <a:endParaRPr lang="en-US" sz="9800" dirty="0"/>
          </a:p>
          <a:p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48364" y="3195782"/>
            <a:ext cx="775854" cy="72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74327" y="3195782"/>
            <a:ext cx="9237" cy="34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666182" y="3288145"/>
            <a:ext cx="1311563" cy="73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What we are interested in this presentation?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091" y="1588653"/>
            <a:ext cx="10515600" cy="2189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800" dirty="0" smtClean="0">
                <a:solidFill>
                  <a:schemeClr val="accent1"/>
                </a:solidFill>
              </a:rPr>
              <a:t>Step 1</a:t>
            </a:r>
            <a:r>
              <a:rPr lang="en-US" sz="9800" dirty="0" smtClean="0"/>
              <a:t> :  Identify disorder mention (DM) </a:t>
            </a:r>
            <a:r>
              <a:rPr lang="en-US" sz="9800" dirty="0" smtClean="0">
                <a:solidFill>
                  <a:srgbClr val="FF0000"/>
                </a:solidFill>
              </a:rPr>
              <a:t>(not interested)</a:t>
            </a:r>
            <a:r>
              <a:rPr lang="en-US" sz="9800" dirty="0" smtClean="0"/>
              <a:t>. Assume somebody does if for you </a:t>
            </a:r>
            <a:r>
              <a:rPr lang="en-US" sz="9800" dirty="0" smtClean="0">
                <a:sym typeface="Wingdings" panose="05000000000000000000" pitchFamily="2" charset="2"/>
              </a:rPr>
              <a:t>.</a:t>
            </a:r>
            <a:endParaRPr lang="en-US" sz="9800" dirty="0" smtClean="0">
              <a:solidFill>
                <a:schemeClr val="accent1"/>
              </a:solidFill>
            </a:endParaRPr>
          </a:p>
          <a:p>
            <a:r>
              <a:rPr lang="en-US" sz="9800" dirty="0">
                <a:solidFill>
                  <a:schemeClr val="accent1"/>
                </a:solidFill>
              </a:rPr>
              <a:t>Step </a:t>
            </a:r>
            <a:r>
              <a:rPr lang="en-US" sz="9800" dirty="0" smtClean="0">
                <a:solidFill>
                  <a:schemeClr val="accent1"/>
                </a:solidFill>
              </a:rPr>
              <a:t>2</a:t>
            </a:r>
            <a:r>
              <a:rPr lang="en-US" sz="9800" dirty="0" smtClean="0"/>
              <a:t> </a:t>
            </a:r>
            <a:r>
              <a:rPr lang="en-US" sz="9800" dirty="0"/>
              <a:t>:  </a:t>
            </a:r>
            <a:r>
              <a:rPr lang="en-US" sz="9800" dirty="0" smtClean="0"/>
              <a:t>Map </a:t>
            </a:r>
            <a:r>
              <a:rPr lang="en-US" sz="9800" dirty="0"/>
              <a:t>DM </a:t>
            </a:r>
            <a:r>
              <a:rPr lang="en-US" sz="9800" dirty="0" smtClean="0"/>
              <a:t>-&gt; CUI.  </a:t>
            </a:r>
            <a:r>
              <a:rPr lang="en-US" sz="9800" dirty="0" smtClean="0">
                <a:solidFill>
                  <a:srgbClr val="FF0000"/>
                </a:solidFill>
              </a:rPr>
              <a:t>( We are interested on this )</a:t>
            </a:r>
            <a:endParaRPr lang="en-US" sz="9800" dirty="0">
              <a:solidFill>
                <a:srgbClr val="FF0000"/>
              </a:solidFill>
            </a:endParaRPr>
          </a:p>
          <a:p>
            <a:r>
              <a:rPr lang="en-US" sz="9800" dirty="0" smtClean="0">
                <a:solidFill>
                  <a:srgbClr val="FF0000"/>
                </a:solidFill>
              </a:rPr>
              <a:t>Normalization</a:t>
            </a:r>
            <a:r>
              <a:rPr lang="en-US" sz="9800" dirty="0" smtClean="0"/>
              <a:t> is what we are interested.</a:t>
            </a:r>
            <a:endParaRPr lang="en-US" sz="9800" dirty="0"/>
          </a:p>
          <a:p>
            <a:pPr marL="0" indent="0">
              <a:buNone/>
            </a:pPr>
            <a:endParaRPr lang="en-US" sz="9800" dirty="0" smtClean="0">
              <a:solidFill>
                <a:schemeClr val="accent4"/>
              </a:solidFill>
            </a:endParaRPr>
          </a:p>
          <a:p>
            <a:endParaRPr lang="en-US" sz="9800" dirty="0"/>
          </a:p>
          <a:p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92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How do we map DM to CUI (Normalize)?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2091" y="1283857"/>
            <a:ext cx="10515600" cy="2493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800" dirty="0" smtClean="0">
                <a:solidFill>
                  <a:schemeClr val="accent1"/>
                </a:solidFill>
              </a:rPr>
              <a:t>Step 1</a:t>
            </a:r>
            <a:r>
              <a:rPr lang="en-US" sz="9800" dirty="0" smtClean="0"/>
              <a:t> :  </a:t>
            </a:r>
            <a:r>
              <a:rPr lang="en-US" sz="9800" dirty="0" smtClean="0">
                <a:sym typeface="Wingdings" panose="05000000000000000000" pitchFamily="2" charset="2"/>
              </a:rPr>
              <a:t>Given Disorder Mention(DM1), find  candidate list of CUI:CUI1, CUI2,….,</a:t>
            </a:r>
            <a:r>
              <a:rPr lang="en-US" sz="9800" dirty="0" err="1" smtClean="0">
                <a:sym typeface="Wingdings" panose="05000000000000000000" pitchFamily="2" charset="2"/>
              </a:rPr>
              <a:t>CUIn</a:t>
            </a:r>
            <a:r>
              <a:rPr lang="en-US" sz="9800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sz="9400" dirty="0" smtClean="0">
                <a:sym typeface="Wingdings" panose="05000000000000000000" pitchFamily="2" charset="2"/>
              </a:rPr>
              <a:t>Use </a:t>
            </a:r>
            <a:r>
              <a:rPr lang="en-US" sz="9400" dirty="0" err="1" smtClean="0">
                <a:sym typeface="Wingdings" panose="05000000000000000000" pitchFamily="2" charset="2"/>
              </a:rPr>
              <a:t>FindConcept_NORMstr</a:t>
            </a:r>
            <a:r>
              <a:rPr lang="en-US" sz="9400" dirty="0" smtClean="0">
                <a:sym typeface="Wingdings" panose="05000000000000000000" pitchFamily="2" charset="2"/>
              </a:rPr>
              <a:t>  API -&gt; Takes DM and return list of CUI.</a:t>
            </a:r>
          </a:p>
          <a:p>
            <a:r>
              <a:rPr lang="en-US" sz="9800" dirty="0" smtClean="0">
                <a:solidFill>
                  <a:schemeClr val="accent1"/>
                </a:solidFill>
              </a:rPr>
              <a:t>Step 2</a:t>
            </a:r>
            <a:r>
              <a:rPr lang="en-US" sz="9800" dirty="0" smtClean="0"/>
              <a:t> </a:t>
            </a:r>
            <a:r>
              <a:rPr lang="en-US" sz="9800" dirty="0"/>
              <a:t>: </a:t>
            </a:r>
            <a:r>
              <a:rPr lang="en-US" sz="9800" dirty="0" smtClean="0"/>
              <a:t>Calculate similarity score between DM and each CUI. </a:t>
            </a:r>
            <a:r>
              <a:rPr lang="en-US" sz="9800" dirty="0"/>
              <a:t>R</a:t>
            </a:r>
            <a:r>
              <a:rPr lang="en-US" sz="9800" dirty="0" smtClean="0"/>
              <a:t>ank </a:t>
            </a:r>
            <a:r>
              <a:rPr lang="en-US" sz="9800" dirty="0"/>
              <a:t>candidate CUIs and then choose the top ranked </a:t>
            </a:r>
            <a:r>
              <a:rPr lang="en-US" sz="9800" dirty="0" smtClean="0"/>
              <a:t>CUI.</a:t>
            </a:r>
          </a:p>
          <a:p>
            <a:pPr lvl="1"/>
            <a:r>
              <a:rPr lang="en-US" sz="9000" dirty="0" smtClean="0"/>
              <a:t>Formulate  similarity calculation step as classification problem and use multiple features (string feature, ranking feature, similarity feature, and contextual feature).</a:t>
            </a:r>
          </a:p>
          <a:p>
            <a:endParaRPr lang="en-US" sz="9800" dirty="0"/>
          </a:p>
          <a:p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87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8597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How do we solve this problem?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187100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Motivation: </a:t>
            </a:r>
            <a:r>
              <a:rPr lang="en-US" sz="2400" dirty="0" smtClean="0"/>
              <a:t>In this digital world, candidate have appearance on Facebook and LinkedIn, if not, they will be sooner. According to </a:t>
            </a:r>
            <a:r>
              <a:rPr lang="en-US" sz="2400" dirty="0" smtClean="0">
                <a:hlinkClick r:id="rId2"/>
              </a:rPr>
              <a:t>www.work4labs.com</a:t>
            </a:r>
            <a:r>
              <a:rPr lang="en-US" sz="2400" dirty="0" smtClean="0"/>
              <a:t> , 60 % of candidate are only on </a:t>
            </a:r>
            <a:r>
              <a:rPr lang="en-US" sz="2400" dirty="0"/>
              <a:t>F</a:t>
            </a:r>
            <a:r>
              <a:rPr lang="en-US" sz="2400" dirty="0" smtClean="0"/>
              <a:t>acebook.</a:t>
            </a:r>
          </a:p>
          <a:p>
            <a:r>
              <a:rPr lang="en-US" sz="2400" b="1" dirty="0" smtClean="0"/>
              <a:t>Solution: </a:t>
            </a:r>
            <a:r>
              <a:rPr lang="en-US" sz="2400" dirty="0" smtClean="0"/>
              <a:t>Exploit this data to know about user and recommend them the job they are most interested in.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56267" y="3199356"/>
            <a:ext cx="2387600" cy="159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 Build from social media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12666" y="3199356"/>
            <a:ext cx="2387600" cy="159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profile from companies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31266" y="3651347"/>
            <a:ext cx="2929467" cy="76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31733" y="5239694"/>
            <a:ext cx="3928534" cy="56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Recommended Job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843867" y="3995222"/>
            <a:ext cx="787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7560733" y="3995222"/>
            <a:ext cx="651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6095999" y="4414389"/>
            <a:ext cx="1" cy="68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6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4447"/>
            <a:ext cx="10515600" cy="1021977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chemeClr val="accent1"/>
                </a:solidFill>
              </a:rPr>
              <a:t>Before Moving Ahead: </a:t>
            </a:r>
            <a:r>
              <a:rPr lang="en-US" sz="3600" b="1" dirty="0" smtClean="0">
                <a:solidFill>
                  <a:schemeClr val="accent1"/>
                </a:solidFill>
              </a:rPr>
              <a:t>About Recommendation System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751295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Rating-based :  </a:t>
            </a:r>
            <a:r>
              <a:rPr lang="en-US" dirty="0"/>
              <a:t>focus on predicting </a:t>
            </a:r>
            <a:r>
              <a:rPr lang="en-US" dirty="0" smtClean="0"/>
              <a:t>the absolute </a:t>
            </a:r>
            <a:r>
              <a:rPr lang="en-US" dirty="0"/>
              <a:t>values of ratings that individual users would give </a:t>
            </a:r>
            <a:r>
              <a:rPr lang="en-US" dirty="0" smtClean="0"/>
              <a:t>to the </a:t>
            </a:r>
            <a:r>
              <a:rPr lang="en-US" dirty="0"/>
              <a:t>unseen items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instance, someone who rated the </a:t>
            </a:r>
            <a:r>
              <a:rPr lang="en-US" dirty="0" smtClean="0"/>
              <a:t>movies “Star </a:t>
            </a:r>
            <a:r>
              <a:rPr lang="en-US" dirty="0"/>
              <a:t>Wars” 9/10  and “The Matrix” 7/10  would rate “</a:t>
            </a:r>
            <a:r>
              <a:rPr lang="en-US" dirty="0" smtClean="0"/>
              <a:t>X-Men </a:t>
            </a:r>
            <a:r>
              <a:rPr lang="mr-IN" dirty="0" err="1" smtClean="0"/>
              <a:t>Origin</a:t>
            </a:r>
            <a:r>
              <a:rPr lang="en-US" dirty="0" smtClean="0"/>
              <a:t>s</a:t>
            </a:r>
            <a:r>
              <a:rPr lang="mr-IN" dirty="0" smtClean="0"/>
              <a:t>” </a:t>
            </a:r>
            <a:r>
              <a:rPr lang="mr-IN" dirty="0"/>
              <a:t>6/10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b="1" dirty="0"/>
              <a:t>Preference-based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predict the </a:t>
            </a:r>
            <a:r>
              <a:rPr lang="en-US" dirty="0" smtClean="0"/>
              <a:t>correct relative </a:t>
            </a:r>
            <a:r>
              <a:rPr lang="en-US" dirty="0"/>
              <a:t>order of items for a given user.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</a:t>
            </a:r>
            <a:r>
              <a:rPr lang="en-US" dirty="0" smtClean="0"/>
              <a:t>let assume </a:t>
            </a:r>
            <a:r>
              <a:rPr lang="en-US" dirty="0"/>
              <a:t>the </a:t>
            </a:r>
            <a:r>
              <a:rPr lang="en-US" dirty="0" smtClean="0"/>
              <a:t>preferences of </a:t>
            </a:r>
            <a:r>
              <a:rPr lang="en-US" dirty="0"/>
              <a:t>a given user: </a:t>
            </a:r>
            <a:r>
              <a:rPr lang="en-US" dirty="0" smtClean="0"/>
              <a:t>iPad 3-&gt; Galaxy </a:t>
            </a:r>
            <a:r>
              <a:rPr lang="en-US" dirty="0"/>
              <a:t>S III </a:t>
            </a:r>
            <a:r>
              <a:rPr lang="en-US" dirty="0" smtClean="0"/>
              <a:t>-&gt;Galaxy </a:t>
            </a:r>
            <a:r>
              <a:rPr lang="en-US" dirty="0"/>
              <a:t>tab </a:t>
            </a:r>
            <a:r>
              <a:rPr lang="en-US" dirty="0" smtClean="0"/>
              <a:t>2, predict that user’s </a:t>
            </a:r>
            <a:r>
              <a:rPr lang="en-US" dirty="0"/>
              <a:t>new </a:t>
            </a:r>
            <a:r>
              <a:rPr lang="en-US" dirty="0" smtClean="0"/>
              <a:t>preferences would </a:t>
            </a:r>
            <a:r>
              <a:rPr lang="en-US" dirty="0"/>
              <a:t>be: iPhone </a:t>
            </a:r>
            <a:r>
              <a:rPr lang="en-US" dirty="0" smtClean="0"/>
              <a:t>5 -&gt;iPad </a:t>
            </a:r>
            <a:r>
              <a:rPr lang="en-US" dirty="0"/>
              <a:t>3 </a:t>
            </a:r>
            <a:r>
              <a:rPr lang="en-US" dirty="0" smtClean="0"/>
              <a:t>-&gt; </a:t>
            </a:r>
            <a:r>
              <a:rPr lang="en-US" dirty="0"/>
              <a:t>Galaxy S </a:t>
            </a:r>
            <a:r>
              <a:rPr lang="en-US" dirty="0" smtClean="0"/>
              <a:t>III-&gt;Galaxy </a:t>
            </a:r>
            <a:r>
              <a:rPr lang="en-US" dirty="0"/>
              <a:t>tab </a:t>
            </a:r>
            <a:r>
              <a:rPr lang="en-US" dirty="0" smtClean="0"/>
              <a:t>2, after release of i</a:t>
            </a:r>
            <a:r>
              <a:rPr lang="en-US" dirty="0"/>
              <a:t>P</a:t>
            </a:r>
            <a:r>
              <a:rPr lang="en-US" dirty="0" smtClean="0"/>
              <a:t>hone 5.</a:t>
            </a:r>
          </a:p>
        </p:txBody>
      </p:sp>
    </p:spTree>
    <p:extLst>
      <p:ext uri="{BB962C8B-B14F-4D97-AF65-F5344CB8AC3E}">
        <p14:creationId xmlns:p14="http://schemas.microsoft.com/office/powerpoint/2010/main" val="152826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Solution Modeling with IR knowledge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9070" y="1167889"/>
            <a:ext cx="2387600" cy="159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Profile: Vector representing user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97336" y="1167889"/>
            <a:ext cx="2387600" cy="1591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Profiles: Vector Representing job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49236" y="1582235"/>
            <a:ext cx="2785534" cy="76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 System: Find cosine similarity score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63804" y="3275968"/>
            <a:ext cx="6976533" cy="56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Recommended Job: N job in descending order of cosine similarity score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386670" y="1963755"/>
            <a:ext cx="1062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7234770" y="1963755"/>
            <a:ext cx="1062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5842003" y="2345277"/>
            <a:ext cx="0" cy="85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38200" y="4071835"/>
            <a:ext cx="10693400" cy="2582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means you need to build</a:t>
            </a:r>
          </a:p>
          <a:p>
            <a:r>
              <a:rPr lang="en-US" sz="2400" b="1" dirty="0" smtClean="0"/>
              <a:t>User Vector </a:t>
            </a:r>
          </a:p>
          <a:p>
            <a:r>
              <a:rPr lang="en-US" sz="2400" b="1" dirty="0" smtClean="0"/>
              <a:t>Job vector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Then find cosine similarity between user and jobs. Recommend n job in descending order of similarity score</a:t>
            </a:r>
          </a:p>
          <a:p>
            <a:pPr marL="0" indent="0">
              <a:buNone/>
            </a:pPr>
            <a:r>
              <a:rPr lang="en-US" sz="2400" dirty="0" smtClean="0"/>
              <a:t>Our Approach: </a:t>
            </a:r>
          </a:p>
        </p:txBody>
      </p:sp>
    </p:spTree>
    <p:extLst>
      <p:ext uri="{BB962C8B-B14F-4D97-AF65-F5344CB8AC3E}">
        <p14:creationId xmlns:p14="http://schemas.microsoft.com/office/powerpoint/2010/main" val="87900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1672</Words>
  <Application>Microsoft Office PowerPoint</Application>
  <PresentationFormat>Widescreen</PresentationFormat>
  <Paragraphs>166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AppleSystemUIFont</vt:lpstr>
      <vt:lpstr>Arial</vt:lpstr>
      <vt:lpstr>Calibri</vt:lpstr>
      <vt:lpstr>Calibri Light</vt:lpstr>
      <vt:lpstr>Mangal</vt:lpstr>
      <vt:lpstr>Wingdings</vt:lpstr>
      <vt:lpstr>Office Theme</vt:lpstr>
      <vt:lpstr>A Multiple Feature Approach for Disorder Normalization in Clinical Notes</vt:lpstr>
      <vt:lpstr>About Paper: A Multiple Feature Approach for Disorder Normalization in Clinical Notes</vt:lpstr>
      <vt:lpstr>Scenario and Problem</vt:lpstr>
      <vt:lpstr>How to identify disorder mentioned and map to CUI?</vt:lpstr>
      <vt:lpstr>What we are interested in this presentation?</vt:lpstr>
      <vt:lpstr>How do we map DM to CUI (Normalize)?</vt:lpstr>
      <vt:lpstr>How do we solve this problem?</vt:lpstr>
      <vt:lpstr>Before Moving Ahead: About Recommendation System</vt:lpstr>
      <vt:lpstr>Solution Modeling with IR knowledge</vt:lpstr>
      <vt:lpstr>What type of recommendation system are we using?</vt:lpstr>
      <vt:lpstr>Building User Vector</vt:lpstr>
      <vt:lpstr>Building Job Vector</vt:lpstr>
      <vt:lpstr>Building Recommendation System</vt:lpstr>
      <vt:lpstr>Some issues with this approach</vt:lpstr>
      <vt:lpstr>Addressing issue of importance of fields</vt:lpstr>
      <vt:lpstr>Addressing issue of importance of fields</vt:lpstr>
      <vt:lpstr>Addressing issue of importance of fields</vt:lpstr>
      <vt:lpstr> Experiment with Work4 test data: Data Type</vt:lpstr>
      <vt:lpstr> Experiment with Work4 test data: Label</vt:lpstr>
      <vt:lpstr> Experiment with Work4 test data: Empty fields</vt:lpstr>
      <vt:lpstr> Result: Facebook VS LinkedIn</vt:lpstr>
      <vt:lpstr> Result: Basic method VS Method with field importance</vt:lpstr>
      <vt:lpstr>Major Challenges</vt:lpstr>
      <vt:lpstr>Some Facts</vt:lpstr>
      <vt:lpstr> People working on it</vt:lpstr>
      <vt:lpstr>Queries??</vt:lpstr>
      <vt:lpstr>Appreciate for your time!!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Social Network- based Job Recommendation </dc:title>
  <dc:creator>Lasang Jimba Tamang (ljtamang)</dc:creator>
  <cp:lastModifiedBy>Lasang Jimba Tamang (ljtamang)</cp:lastModifiedBy>
  <cp:revision>50</cp:revision>
  <dcterms:created xsi:type="dcterms:W3CDTF">2016-11-28T18:15:58Z</dcterms:created>
  <dcterms:modified xsi:type="dcterms:W3CDTF">2017-04-11T22:14:39Z</dcterms:modified>
</cp:coreProperties>
</file>