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Montserrat"/>
      <p:regular r:id="rId45"/>
      <p:bold r:id="rId46"/>
      <p:italic r:id="rId47"/>
      <p:boldItalic r:id="rId48"/>
    </p:embeddedFont>
    <p:embeddedFont>
      <p:font typeface="Helvetica Neue"/>
      <p:regular r:id="rId49"/>
      <p:bold r:id="rId50"/>
      <p:italic r:id="rId51"/>
      <p:boldItalic r:id="rId52"/>
    </p:embeddedFont>
    <p:embeddedFont>
      <p:font typeface="Roboto Mon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Montserrat-bold.fntdata"/><Relationship Id="rId45"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Montserrat-boldItalic.fntdata"/><Relationship Id="rId47" Type="http://schemas.openxmlformats.org/officeDocument/2006/relationships/font" Target="fonts/Montserrat-italic.fntdata"/><Relationship Id="rId49" Type="http://schemas.openxmlformats.org/officeDocument/2006/relationships/font" Target="fonts/HelveticaNeu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italic.fntdata"/><Relationship Id="rId50" Type="http://schemas.openxmlformats.org/officeDocument/2006/relationships/font" Target="fonts/HelveticaNeue-bold.fntdata"/><Relationship Id="rId53" Type="http://schemas.openxmlformats.org/officeDocument/2006/relationships/font" Target="fonts/RobotoMono-regular.fntdata"/><Relationship Id="rId52" Type="http://schemas.openxmlformats.org/officeDocument/2006/relationships/font" Target="fonts/HelveticaNeue-boldItalic.fntdata"/><Relationship Id="rId11" Type="http://schemas.openxmlformats.org/officeDocument/2006/relationships/slide" Target="slides/slide5.xml"/><Relationship Id="rId55" Type="http://schemas.openxmlformats.org/officeDocument/2006/relationships/font" Target="fonts/RobotoMono-italic.fntdata"/><Relationship Id="rId10" Type="http://schemas.openxmlformats.org/officeDocument/2006/relationships/slide" Target="slides/slide4.xml"/><Relationship Id="rId54" Type="http://schemas.openxmlformats.org/officeDocument/2006/relationships/font" Target="fonts/RobotoMono-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RobotoMon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eo4j.com/download/" TargetMode="External"/><Relationship Id="rId3" Type="http://schemas.openxmlformats.org/officeDocument/2006/relationships/hyperlink" Target="https://neo4j.com/download-thanks-desktop/?edition=desktop&amp;flavour=osx&amp;release=1.6.0&amp;offline=false#installation-guide"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eo4j.com/download/" TargetMode="External"/><Relationship Id="rId3" Type="http://schemas.openxmlformats.org/officeDocument/2006/relationships/hyperlink" Target="https://neo4j.com/download-thanks-desktop/?edition=desktop&amp;flavour=osx&amp;release=1.6.0&amp;offline=false#installation-guide"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neo4j/enhancing-the-accuracy-of-rag-applications-with-knowledge-graphs-ad5e2ffab663"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demir.io/hands-on-with-rag-step-by-step-guide-to-integrating-retrieval-augmented-generation-in-llms-ac3cb075ab6f" TargetMode="External"/><Relationship Id="rId3" Type="http://schemas.openxmlformats.org/officeDocument/2006/relationships/hyperlink" Target="https://blog.demir.io/advanced-rag-implementing-advanced-techniques-to-enhance-retrieval-augmented-generation-systems-0e07301e46f4"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neo4j/enhancing-the-accuracy-of-rag-applications-with-knowledge-graphs-ad5e2ffab663"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insta.com/knowledgebase/install-python/"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0ee15573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0ee15573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 2</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0004660d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0004660d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knowledge graph is a structured representation of facts and relationships within a specific domain, which enables machines to understand and reason about the world in a way similar to humans. Knowledge graphs are used in various applications like search engines, recommendation systems, and artificial intelligence (AI) for enhanced data integration, management, and retrieval.</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8b4fae3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e8b4fae3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Key Concepts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Entities</a:t>
            </a:r>
            <a:r>
              <a:rPr lang="en">
                <a:solidFill>
                  <a:schemeClr val="dk1"/>
                </a:solidFill>
              </a:rPr>
              <a:t>: These are the primary nodes or vertices in a knowledge graph, representing objects or concepts. Examples include people, places, organizations, and events.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Relationships</a:t>
            </a:r>
            <a:r>
              <a:rPr lang="en">
                <a:solidFill>
                  <a:schemeClr val="dk1"/>
                </a:solidFill>
              </a:rPr>
              <a:t>: These are the edges or links connecting entities, representing how entities are related to each other. For example, a relationship might connect "Albert Einstein" (entity) to "Physics" (entity) with the relationship "studied".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Attributes</a:t>
            </a:r>
            <a:r>
              <a:rPr lang="en">
                <a:solidFill>
                  <a:schemeClr val="dk1"/>
                </a:solidFill>
              </a:rPr>
              <a:t>: These are properties or characteristics of entities. For example, the entity "Albert Einstein" might have attributes like birth date, nationality, and profession.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Triples</a:t>
            </a:r>
            <a:r>
              <a:rPr lang="en">
                <a:solidFill>
                  <a:schemeClr val="dk1"/>
                </a:solidFill>
              </a:rPr>
              <a:t>: The basic building block of knowledge graphs, consisting of a subject, predicate, and object. For instance, ("Albert Einstein", "studied", "Physics") is a triple.</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857d1065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7857d1065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dk1"/>
                </a:solidFill>
              </a:rPr>
              <a:t>Key Concepts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Entities</a:t>
            </a:r>
            <a:r>
              <a:rPr lang="en">
                <a:solidFill>
                  <a:schemeClr val="dk1"/>
                </a:solidFill>
              </a:rPr>
              <a:t>: These are the primary nodes or vertices in a knowledge graph, representing objects or concepts. Examples include people, places, organizations, and events.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Relationships</a:t>
            </a:r>
            <a:r>
              <a:rPr lang="en">
                <a:solidFill>
                  <a:schemeClr val="dk1"/>
                </a:solidFill>
              </a:rPr>
              <a:t>: These are the edges or links connecting entities, representing how entities are related to each other. For example, a relationship might connect "Albert Einstein" (entity) to "Physics" (entity) with the relationship "studied".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Attributes</a:t>
            </a:r>
            <a:r>
              <a:rPr lang="en">
                <a:solidFill>
                  <a:schemeClr val="dk1"/>
                </a:solidFill>
              </a:rPr>
              <a:t>: These are properties or characteristics of entities. For example, the entity "Albert Einstein" might have attributes like birth date, nationality, and profession.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Triples</a:t>
            </a:r>
            <a:r>
              <a:rPr lang="en">
                <a:solidFill>
                  <a:schemeClr val="dk1"/>
                </a:solidFill>
              </a:rPr>
              <a:t>: The basic building block of knowledge graphs, consisting of a subject, predicate, and object. For instance, ("Albert Einstein", "studied", "Physics") is a triple.</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857d1065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7857d1065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dk1"/>
                </a:solidFill>
              </a:rPr>
              <a:t>Key Concepts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Entities</a:t>
            </a:r>
            <a:r>
              <a:rPr lang="en">
                <a:solidFill>
                  <a:schemeClr val="dk1"/>
                </a:solidFill>
              </a:rPr>
              <a:t>: These are the primary nodes or vertices in a knowledge graph, representing objects or concepts. Examples include people, places, organizations, and events.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Relationships</a:t>
            </a:r>
            <a:r>
              <a:rPr lang="en">
                <a:solidFill>
                  <a:schemeClr val="dk1"/>
                </a:solidFill>
              </a:rPr>
              <a:t>: These are the edges or links connecting entities, representing how entities are related to each other. For example, a relationship might connect "Albert Einstein" (entity) to "Physics" (entity) with the relationship "studied".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Attributes</a:t>
            </a:r>
            <a:r>
              <a:rPr lang="en">
                <a:solidFill>
                  <a:schemeClr val="dk1"/>
                </a:solidFill>
              </a:rPr>
              <a:t>: These are properties or characteristics of entities. For example, the entity "Albert Einstein" might have attributes like birth date, nationality, and profession.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Triples</a:t>
            </a:r>
            <a:r>
              <a:rPr lang="en">
                <a:solidFill>
                  <a:schemeClr val="dk1"/>
                </a:solidFill>
              </a:rPr>
              <a:t>: The basic building block of knowledge graphs, consisting of a subject, predicate, and object. For instance, ("Albert Einstein", "studied", "Physics") is a triple.</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0004660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f0004660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Structure</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Graph-based Structure</a:t>
            </a:r>
            <a:r>
              <a:rPr lang="en">
                <a:solidFill>
                  <a:schemeClr val="dk1"/>
                </a:solidFill>
              </a:rPr>
              <a:t>: Knowledge graphs use graph data structures with nodes (entities) and edges (relationships) to model real-world knowledge.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Ontology</a:t>
            </a:r>
            <a:r>
              <a:rPr lang="en">
                <a:solidFill>
                  <a:schemeClr val="dk1"/>
                </a:solidFill>
              </a:rPr>
              <a:t>: This is a schema that defines the types of entities, relationships, and attributes within a knowledge graph. Ontologies provide a formal framework to ensure consistency and enable reasoning over the graph.</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Taxonomy</a:t>
            </a:r>
            <a:r>
              <a:rPr lang="en">
                <a:solidFill>
                  <a:schemeClr val="dk1"/>
                </a:solidFill>
              </a:rPr>
              <a:t>: A hierarchical classification of entities within the graph, often part of the ontology, representing "is-a" relationships (e.g., a "dog" is a type of "animal").</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f0004660d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f0004660d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Components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Nodes</a:t>
            </a:r>
            <a:r>
              <a:rPr lang="en">
                <a:solidFill>
                  <a:schemeClr val="dk1"/>
                </a:solidFill>
              </a:rPr>
              <a:t>: Represent entities or instances.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Edges</a:t>
            </a:r>
            <a:r>
              <a:rPr lang="en">
                <a:solidFill>
                  <a:schemeClr val="dk1"/>
                </a:solidFill>
              </a:rPr>
              <a:t>: Represent relationships between entities.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Labels</a:t>
            </a:r>
            <a:r>
              <a:rPr lang="en">
                <a:solidFill>
                  <a:schemeClr val="dk1"/>
                </a:solidFill>
              </a:rPr>
              <a:t>: Tags or names assigned to nodes and edges to define their types.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Properties</a:t>
            </a:r>
            <a:r>
              <a:rPr lang="en">
                <a:solidFill>
                  <a:schemeClr val="dk1"/>
                </a:solidFill>
              </a:rPr>
              <a:t>: Additional information or attributes about nodes and edges.</a:t>
            </a:r>
            <a:endParaRPr>
              <a:solidFill>
                <a:schemeClr val="dk1"/>
              </a:solidFill>
            </a:endParaRPr>
          </a:p>
          <a:p>
            <a:pPr indent="0" lvl="0" marL="0" rtl="0" algn="l">
              <a:spcBef>
                <a:spcPts val="1200"/>
              </a:spcBef>
              <a:spcAft>
                <a:spcPts val="0"/>
              </a:spcAft>
              <a:buNone/>
            </a:pPr>
            <a:r>
              <a:t/>
            </a:r>
            <a:endParaRPr b="1" sz="13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f0004660d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f0004660d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Construction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Manual Curation</a:t>
            </a:r>
            <a:r>
              <a:rPr lang="en">
                <a:solidFill>
                  <a:schemeClr val="dk1"/>
                </a:solidFill>
              </a:rPr>
              <a:t>: Experts manually input data into the graph, ensuring accuracy and reliability.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Automated Extraction</a:t>
            </a:r>
            <a:r>
              <a:rPr lang="en">
                <a:solidFill>
                  <a:schemeClr val="dk1"/>
                </a:solidFill>
              </a:rPr>
              <a:t>: Using algorithms and natural language processing (NLP) to extract information from unstructured data sources like text, documents, and databases.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Crowdsourcing</a:t>
            </a:r>
            <a:r>
              <a:rPr lang="en">
                <a:solidFill>
                  <a:schemeClr val="dk1"/>
                </a:solidFill>
              </a:rPr>
              <a:t>: Leveraging the input from a large number of people to populate and refine the graph.</a:t>
            </a:r>
            <a:endParaRPr>
              <a:solidFill>
                <a:schemeClr val="dk1"/>
              </a:solidFill>
            </a:endParaRPr>
          </a:p>
          <a:p>
            <a:pPr indent="0" lvl="0" marL="0" rtl="0" algn="l">
              <a:spcBef>
                <a:spcPts val="1200"/>
              </a:spcBef>
              <a:spcAft>
                <a:spcPts val="0"/>
              </a:spcAft>
              <a:buNone/>
            </a:pPr>
            <a:r>
              <a:t/>
            </a:r>
            <a:endParaRPr b="1" sz="13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f0004660d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f0004660d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Applications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Search Engines</a:t>
            </a:r>
            <a:r>
              <a:rPr lang="en">
                <a:solidFill>
                  <a:schemeClr val="dk1"/>
                </a:solidFill>
              </a:rPr>
              <a:t>: Enhance search capabilities by understanding the context and relationships of search terms (e.g., Google's Knowledge Graph).</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Recommendation Systems</a:t>
            </a:r>
            <a:r>
              <a:rPr lang="en">
                <a:solidFill>
                  <a:schemeClr val="dk1"/>
                </a:solidFill>
              </a:rPr>
              <a:t>: Provide personalized recommendations by understanding user preferences and relationships between products or services.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Data Integration</a:t>
            </a:r>
            <a:r>
              <a:rPr lang="en">
                <a:solidFill>
                  <a:schemeClr val="dk1"/>
                </a:solidFill>
              </a:rPr>
              <a:t>: Combine data from diverse sources into a unified framework, enabling more effective analysis and decision-making.</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AI and Machine Learning</a:t>
            </a:r>
            <a:r>
              <a:rPr lang="en">
                <a:solidFill>
                  <a:schemeClr val="dk1"/>
                </a:solidFill>
              </a:rPr>
              <a:t>: Enhance machine understanding and reasoning by providing structured knowledge.</a:t>
            </a:r>
            <a:endParaRPr>
              <a:solidFill>
                <a:schemeClr val="dk1"/>
              </a:solidFill>
            </a:endParaRPr>
          </a:p>
          <a:p>
            <a:pPr indent="0" lvl="0" marL="0" rtl="0" algn="l">
              <a:spcBef>
                <a:spcPts val="1200"/>
              </a:spcBef>
              <a:spcAft>
                <a:spcPts val="0"/>
              </a:spcAft>
              <a:buNone/>
            </a:pPr>
            <a:r>
              <a:t/>
            </a:r>
            <a:endParaRPr b="1" sz="13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f0004660d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f0004660d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Advantages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Enhanced Data Interoperability</a:t>
            </a:r>
            <a:r>
              <a:rPr lang="en">
                <a:solidFill>
                  <a:schemeClr val="dk1"/>
                </a:solidFill>
              </a:rPr>
              <a:t>: Enables integration of heterogeneous data sources.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Improved Data Quality and Consistency</a:t>
            </a:r>
            <a:r>
              <a:rPr lang="en">
                <a:solidFill>
                  <a:schemeClr val="dk1"/>
                </a:solidFill>
              </a:rPr>
              <a:t>: Ensures accuracy through well-defined ontologies and taxonomies.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Facilitates Advanced Querying</a:t>
            </a:r>
            <a:r>
              <a:rPr lang="en">
                <a:solidFill>
                  <a:schemeClr val="dk1"/>
                </a:solidFill>
              </a:rPr>
              <a:t>: Allows complex queries about the relationships between entities.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Supports Inference and Reasoning</a:t>
            </a:r>
            <a:r>
              <a:rPr lang="en">
                <a:solidFill>
                  <a:schemeClr val="dk1"/>
                </a:solidFill>
              </a:rPr>
              <a:t>: Enables machines to infer new knowledge from existing data.</a:t>
            </a:r>
            <a:endParaRPr>
              <a:solidFill>
                <a:schemeClr val="dk1"/>
              </a:solidFill>
            </a:endParaRPr>
          </a:p>
          <a:p>
            <a:pPr indent="0" lvl="0" marL="0" rtl="0" algn="l">
              <a:spcBef>
                <a:spcPts val="1200"/>
              </a:spcBef>
              <a:spcAft>
                <a:spcPts val="0"/>
              </a:spcAft>
              <a:buNone/>
            </a:pPr>
            <a:r>
              <a:t/>
            </a:r>
            <a:endParaRPr b="1" sz="13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f0004660d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f0004660d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Challenges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Data Quality</a:t>
            </a:r>
            <a:r>
              <a:rPr lang="en">
                <a:solidFill>
                  <a:schemeClr val="dk1"/>
                </a:solidFill>
              </a:rPr>
              <a:t>: Ensuring the accuracy and reliability of the data.</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Scalability</a:t>
            </a:r>
            <a:r>
              <a:rPr lang="en">
                <a:solidFill>
                  <a:schemeClr val="dk1"/>
                </a:solidFill>
              </a:rPr>
              <a:t>: Managing and processing large-scale knowledge graphs efficiently.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Complexity</a:t>
            </a:r>
            <a:r>
              <a:rPr lang="en">
                <a:solidFill>
                  <a:schemeClr val="dk1"/>
                </a:solidFill>
              </a:rPr>
              <a:t>: Developing and maintaining comprehensive ontologies and taxonomies.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Data Privacy</a:t>
            </a:r>
            <a:r>
              <a:rPr lang="en">
                <a:solidFill>
                  <a:schemeClr val="dk1"/>
                </a:solidFill>
              </a:rPr>
              <a:t>: Protecting sensitive information while utilizing knowledge graphs.</a:t>
            </a:r>
            <a:endParaRPr>
              <a:solidFill>
                <a:schemeClr val="dk1"/>
              </a:solidFill>
            </a:endParaRPr>
          </a:p>
          <a:p>
            <a:pPr indent="0" lvl="0" marL="0" rtl="0" algn="l">
              <a:spcBef>
                <a:spcPts val="1200"/>
              </a:spcBef>
              <a:spcAft>
                <a:spcPts val="0"/>
              </a:spcAft>
              <a:buNone/>
            </a:pPr>
            <a:r>
              <a:t/>
            </a:r>
            <a:endParaRPr b="1" sz="13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0ee15573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0ee15573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f0004660d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f0004660d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Knowledge graphs are a powerful tool for structuring and reasoning about complex data. They enhance the capabilities of AI systems, improve search and recommendation engines, and facilitate data integration and analysis across various domains. By understanding the fundamentals of knowledge graphs, one can leverage their potential to create smarter, more intuitive systems.</a:t>
            </a:r>
            <a:endParaRPr b="1" sz="13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f0004660d6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f0004660d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8b4fae3b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8b4fae3b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Step 1: Define Entities and Relationships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We'll create a simple knowledge graph with the following entities and relationships: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Entities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Albert Einstein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Physics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Nobel Prize in Physics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Germany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USA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Relationships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Albert Einstein studied Physics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Albert Einstein won Nobel Prize in Physics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Albert Einstein was born in Germany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Albert Einstein died in the USA</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8b4fae3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e8b4fae3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have different </a:t>
            </a:r>
            <a:r>
              <a:rPr lang="en">
                <a:solidFill>
                  <a:schemeClr val="dk1"/>
                </a:solidFill>
              </a:rPr>
              <a:t>technologies and languages to represent kgs in code: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Technologies and Languages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RDF (Resource Description Framework)</a:t>
            </a:r>
            <a:r>
              <a:rPr lang="en">
                <a:solidFill>
                  <a:schemeClr val="dk1"/>
                </a:solidFill>
              </a:rPr>
              <a:t>: A standard model for data interchange on the web, using triples to represent knowledge.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SPARQL (SPARQL Protocol and RDF Query Language)</a:t>
            </a:r>
            <a:r>
              <a:rPr lang="en">
                <a:solidFill>
                  <a:schemeClr val="dk1"/>
                </a:solidFill>
              </a:rPr>
              <a:t>: A query language for retrieving and manipulating data stored in RDF format.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OWL (Web Ontology Language)</a:t>
            </a:r>
            <a:r>
              <a:rPr lang="en">
                <a:solidFill>
                  <a:schemeClr val="dk1"/>
                </a:solidFill>
              </a:rPr>
              <a:t>: A language for defining and instantiating Web ontologies.</a:t>
            </a:r>
            <a:endParaRPr>
              <a:solidFill>
                <a:schemeClr val="dk1"/>
              </a:solidFill>
            </a:endParaRPr>
          </a:p>
          <a:p>
            <a:pPr indent="0" lvl="0" marL="0" rtl="0" algn="l">
              <a:spcBef>
                <a:spcPts val="1200"/>
              </a:spcBef>
              <a:spcAft>
                <a:spcPts val="0"/>
              </a:spcAft>
              <a:buNone/>
            </a:pPr>
            <a:r>
              <a:rPr lang="en">
                <a:solidFill>
                  <a:schemeClr val="dk1"/>
                </a:solidFill>
              </a:rPr>
              <a:t>But we will use neo4j for this! And Cypher (query language for the neo4j graph database)</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f0004660d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f0004660d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have different technologies and languages to represent kgs in code: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Technologies and Languages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RDF (Resource Description Framework)</a:t>
            </a:r>
            <a:r>
              <a:rPr lang="en">
                <a:solidFill>
                  <a:schemeClr val="dk1"/>
                </a:solidFill>
              </a:rPr>
              <a:t>: A standard model for data interchange on the web, using triples to represent knowledge.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SPARQL (SPARQL Protocol and RDF Query Language)</a:t>
            </a:r>
            <a:r>
              <a:rPr lang="en">
                <a:solidFill>
                  <a:schemeClr val="dk1"/>
                </a:solidFill>
              </a:rPr>
              <a:t>: A query language for retrieving and manipulating data stored in RDF format.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OWL (Web Ontology Language)</a:t>
            </a:r>
            <a:r>
              <a:rPr lang="en">
                <a:solidFill>
                  <a:schemeClr val="dk1"/>
                </a:solidFill>
              </a:rPr>
              <a:t>: A language for defining and instantiating Web ontologies.</a:t>
            </a:r>
            <a:endParaRPr>
              <a:solidFill>
                <a:schemeClr val="dk1"/>
              </a:solidFill>
            </a:endParaRPr>
          </a:p>
          <a:p>
            <a:pPr indent="0" lvl="0" marL="0" rtl="0" algn="l">
              <a:spcBef>
                <a:spcPts val="1200"/>
              </a:spcBef>
              <a:spcAft>
                <a:spcPts val="0"/>
              </a:spcAft>
              <a:buNone/>
            </a:pPr>
            <a:r>
              <a:rPr lang="en">
                <a:solidFill>
                  <a:schemeClr val="dk1"/>
                </a:solidFill>
              </a:rPr>
              <a:t>But we will use neo4j for this! And Cypher (query language for the neo4j graph database)</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e76fee2bd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e76fee2bd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dk1"/>
                </a:solidFill>
              </a:rPr>
              <a:t>Download neo4j app locally: </a:t>
            </a:r>
            <a:r>
              <a:rPr b="1" lang="en" sz="1300" u="sng">
                <a:solidFill>
                  <a:schemeClr val="hlink"/>
                </a:solidFill>
                <a:hlinkClick r:id="rId2"/>
              </a:rPr>
              <a:t>https://neo4j.com/download/</a:t>
            </a:r>
            <a:r>
              <a:rPr b="1" lang="en" sz="1300">
                <a:solidFill>
                  <a:schemeClr val="dk1"/>
                </a:solidFill>
              </a:rPr>
              <a:t> </a:t>
            </a:r>
            <a:endParaRPr b="1" sz="1300">
              <a:solidFill>
                <a:schemeClr val="dk1"/>
              </a:solidFill>
            </a:endParaRPr>
          </a:p>
          <a:p>
            <a:pPr indent="0" lvl="0" marL="0" rtl="0" algn="l">
              <a:lnSpc>
                <a:spcPct val="115000"/>
              </a:lnSpc>
              <a:spcBef>
                <a:spcPts val="1400"/>
              </a:spcBef>
              <a:spcAft>
                <a:spcPts val="0"/>
              </a:spcAft>
              <a:buNone/>
            </a:pPr>
            <a:r>
              <a:rPr b="1" lang="en" sz="1300">
                <a:solidFill>
                  <a:schemeClr val="dk1"/>
                </a:solidFill>
              </a:rPr>
              <a:t>Guide: </a:t>
            </a:r>
            <a:r>
              <a:rPr b="1" lang="en" sz="1300" u="sng">
                <a:solidFill>
                  <a:schemeClr val="hlink"/>
                </a:solidFill>
                <a:hlinkClick r:id="rId3"/>
              </a:rPr>
              <a:t>https://neo4j.com/download-thanks-desktop/?edition=desktop&amp;flavour=osx&amp;release=1.6.0&amp;offline=false#installation-guide</a:t>
            </a:r>
            <a:r>
              <a:rPr b="1" lang="en" sz="1300">
                <a:solidFill>
                  <a:schemeClr val="dk1"/>
                </a:solidFill>
              </a:rPr>
              <a:t>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Introduction</a:t>
            </a:r>
            <a:endParaRPr b="1" sz="1300">
              <a:solidFill>
                <a:schemeClr val="dk1"/>
              </a:solidFill>
            </a:endParaRPr>
          </a:p>
          <a:p>
            <a:pPr indent="0" lvl="0" marL="0" rtl="0" algn="l">
              <a:lnSpc>
                <a:spcPct val="115000"/>
              </a:lnSpc>
              <a:spcBef>
                <a:spcPts val="1200"/>
              </a:spcBef>
              <a:spcAft>
                <a:spcPts val="0"/>
              </a:spcAft>
              <a:buNone/>
            </a:pPr>
            <a:r>
              <a:rPr lang="en">
                <a:solidFill>
                  <a:schemeClr val="dk1"/>
                </a:solidFill>
              </a:rPr>
              <a:t>Neo4j is a leading graph database management system that provides an ACID-compliant transactional backend for applications. It uses the property graph model to represent data, where nodes and relationships can have properties (key-value pairs).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Go through creating an account first and all that and then maybe use langchain wrapper of neo4j to make this easy!</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Go over the GUI in neo4j site (workplace) first and create the einstein simple graph</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Then use </a:t>
            </a:r>
            <a:r>
              <a:rPr b="1" lang="en">
                <a:solidFill>
                  <a:schemeClr val="dk1"/>
                </a:solidFill>
              </a:rPr>
              <a:t>python</a:t>
            </a:r>
            <a:r>
              <a:rPr b="1" lang="en">
                <a:solidFill>
                  <a:schemeClr val="dk1"/>
                </a:solidFill>
              </a:rPr>
              <a:t> locally to do the same thing:</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Copy code</a:t>
            </a:r>
            <a:endParaRPr>
              <a:solidFill>
                <a:schemeClr val="dk1"/>
              </a:solidFill>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from neo4j import GraphDatabase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uri = "bolt://localhost:7687"</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user = "neo4j"</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password = "password"</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driver = GraphDatabase.driver(uri, auth=(user, password))</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def close():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driver.close()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Creating Nodes and Relationships</a:t>
            </a:r>
            <a:endParaRPr b="1">
              <a:solidFill>
                <a:schemeClr val="dk1"/>
              </a:solidFill>
            </a:endParaRPr>
          </a:p>
          <a:p>
            <a:pPr indent="0" lvl="0" marL="0" rtl="0" algn="l">
              <a:lnSpc>
                <a:spcPct val="115000"/>
              </a:lnSpc>
              <a:spcBef>
                <a:spcPts val="200"/>
              </a:spcBef>
              <a:spcAft>
                <a:spcPts val="0"/>
              </a:spcAft>
              <a:buNone/>
            </a:pPr>
            <a:r>
              <a:rPr lang="en">
                <a:solidFill>
                  <a:schemeClr val="dk1"/>
                </a:solidFill>
              </a:rPr>
              <a:t>python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Copy code</a:t>
            </a:r>
            <a:endParaRPr>
              <a:solidFill>
                <a:schemeClr val="dk1"/>
              </a:solidFill>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def create_entities(tx):</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tx.run("CREATE (:Person {name: 'Albert Einstein', born: 1879, died: 1955})")</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tx.run("CREATE (:Country {name: 'Germany'})")</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tx.run("CREATE (:Country {name: 'USA'})")</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tx.run("CREATE (:NobelPrize {name: 'Nobel Prize in Physics'})")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tx.run("CREATE (:Subject {name: 'Physics'})")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def create_relationships(tx):</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MATCH (a:Person {name: 'Albert Einstein'}), (b:Country {name: 'Germany'})</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CREATE (a)-[:BORN_IN]-&gt;(b)</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MATCH (a:Person {name: 'Albert Einstein'}), (c:Country {name: 'USA'})</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CREATE (a)-[:DIED_IN]-&gt;(c)</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MATCH (a:Person {name: 'Albert Einstein'}), (s:Subject {name: 'Physics'})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CREATE (a)-[:STUDIED]-&gt;(s)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MATCH (a:Person {name: 'Albert Einstein'}), (n:NobelPrize {name: 'Nobel Prize in Physics'})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CREATE (a)-[:WON]-&gt;(n)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def build_knowledge_graph():</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with driver.session() as session: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session.write_transaction(create_entities)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session.write_transaction(create_relationships)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build_knowledge_graph()</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close()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Step 5: Querying with Python</a:t>
            </a:r>
            <a:endParaRPr b="1" sz="1300">
              <a:solidFill>
                <a:schemeClr val="dk1"/>
              </a:solidFill>
            </a:endParaRPr>
          </a:p>
          <a:p>
            <a:pPr indent="0" lvl="0" marL="0" rtl="0" algn="l">
              <a:lnSpc>
                <a:spcPct val="115000"/>
              </a:lnSpc>
              <a:spcBef>
                <a:spcPts val="400"/>
              </a:spcBef>
              <a:spcAft>
                <a:spcPts val="0"/>
              </a:spcAft>
              <a:buNone/>
            </a:pPr>
            <a:r>
              <a:rPr lang="en">
                <a:solidFill>
                  <a:schemeClr val="dk1"/>
                </a:solidFill>
              </a:rPr>
              <a:t>python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Copy code</a:t>
            </a:r>
            <a:endParaRPr>
              <a:solidFill>
                <a:schemeClr val="dk1"/>
              </a:solidFill>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def query_knowledge_graph():</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with driver.session() as session: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result = session.run("""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MATCH (a:Person {name: 'Albert Einstein'})-[:STUDIED]-&gt;(s:Subject)</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RETURN a.name, s.name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for record in result:</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print(f"{record['a.name']} studied {record['s.name']}")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query_knowledge_graph()</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close()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Conclusion</a:t>
            </a:r>
            <a:endParaRPr b="1" sz="1300">
              <a:solidFill>
                <a:schemeClr val="dk1"/>
              </a:solidFill>
            </a:endParaRPr>
          </a:p>
          <a:p>
            <a:pPr indent="0" lvl="0" marL="0" rtl="0" algn="l">
              <a:lnSpc>
                <a:spcPct val="115000"/>
              </a:lnSpc>
              <a:spcBef>
                <a:spcPts val="1200"/>
              </a:spcBef>
              <a:spcAft>
                <a:spcPts val="0"/>
              </a:spcAft>
              <a:buNone/>
            </a:pPr>
            <a:r>
              <a:rPr lang="en">
                <a:solidFill>
                  <a:schemeClr val="dk1"/>
                </a:solidFill>
              </a:rPr>
              <a:t>This crash course provides a quick overview of Neo4j, covering installation, basic operations, and interaction using Python. Neo4j's powerful graph-based approach is ideal for representing complex relationships and structures, making it a valuable tool for various applications. By mastering these basics, you can start building and querying your own knowledge graphs with Neo4j.</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0" lvl="0" marL="914400" rtl="0" algn="l">
              <a:spcBef>
                <a:spcPts val="1200"/>
              </a:spcBef>
              <a:spcAft>
                <a:spcPts val="0"/>
              </a:spcAft>
              <a:buNone/>
            </a:pPr>
            <a:r>
              <a:t/>
            </a:r>
            <a:endParaRPr sz="14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f0004660d6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f0004660d6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dk1"/>
                </a:solidFill>
              </a:rPr>
              <a:t>Download neo4j app locally: </a:t>
            </a:r>
            <a:r>
              <a:rPr b="1" lang="en" sz="1300" u="sng">
                <a:solidFill>
                  <a:schemeClr val="hlink"/>
                </a:solidFill>
                <a:hlinkClick r:id="rId2"/>
              </a:rPr>
              <a:t>https://neo4j.com/download/</a:t>
            </a:r>
            <a:r>
              <a:rPr b="1" lang="en" sz="1300">
                <a:solidFill>
                  <a:schemeClr val="dk1"/>
                </a:solidFill>
              </a:rPr>
              <a:t> </a:t>
            </a:r>
            <a:endParaRPr b="1" sz="1300">
              <a:solidFill>
                <a:schemeClr val="dk1"/>
              </a:solidFill>
            </a:endParaRPr>
          </a:p>
          <a:p>
            <a:pPr indent="0" lvl="0" marL="0" rtl="0" algn="l">
              <a:lnSpc>
                <a:spcPct val="115000"/>
              </a:lnSpc>
              <a:spcBef>
                <a:spcPts val="1400"/>
              </a:spcBef>
              <a:spcAft>
                <a:spcPts val="0"/>
              </a:spcAft>
              <a:buNone/>
            </a:pPr>
            <a:r>
              <a:rPr b="1" lang="en" sz="1300">
                <a:solidFill>
                  <a:schemeClr val="dk1"/>
                </a:solidFill>
              </a:rPr>
              <a:t>Guide: </a:t>
            </a:r>
            <a:r>
              <a:rPr b="1" lang="en" sz="1300" u="sng">
                <a:solidFill>
                  <a:schemeClr val="hlink"/>
                </a:solidFill>
                <a:hlinkClick r:id="rId3"/>
              </a:rPr>
              <a:t>https://neo4j.com/download-thanks-desktop/?edition=desktop&amp;flavour=osx&amp;release=1.6.0&amp;offline=false#installation-guide</a:t>
            </a:r>
            <a:r>
              <a:rPr b="1" lang="en" sz="1300">
                <a:solidFill>
                  <a:schemeClr val="dk1"/>
                </a:solidFill>
              </a:rPr>
              <a:t>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rPr b="1" lang="en" sz="1300">
                <a:solidFill>
                  <a:schemeClr val="dk1"/>
                </a:solidFill>
              </a:rPr>
              <a:t>Introduction</a:t>
            </a:r>
            <a:endParaRPr b="1" sz="1300">
              <a:solidFill>
                <a:schemeClr val="dk1"/>
              </a:solidFill>
            </a:endParaRPr>
          </a:p>
          <a:p>
            <a:pPr indent="0" lvl="0" marL="0" rtl="0" algn="l">
              <a:lnSpc>
                <a:spcPct val="115000"/>
              </a:lnSpc>
              <a:spcBef>
                <a:spcPts val="1200"/>
              </a:spcBef>
              <a:spcAft>
                <a:spcPts val="0"/>
              </a:spcAft>
              <a:buNone/>
            </a:pPr>
            <a:r>
              <a:rPr lang="en">
                <a:solidFill>
                  <a:schemeClr val="dk1"/>
                </a:solidFill>
              </a:rPr>
              <a:t>Neo4j is a leading graph database management system that provides an ACID-compliant transactional backend for applications. It uses the property graph model to represent data, where nodes and relationships can have properties (key-value pairs).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Go through creating an account first and all that and then maybe use langchain wrapper of neo4j to make this easy!</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Go over the GUI in neo4j site (workplace) first and create the einstein simple graph</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Then use python locally to do the same thing:</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Copy code</a:t>
            </a:r>
            <a:endParaRPr>
              <a:solidFill>
                <a:schemeClr val="dk1"/>
              </a:solidFill>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from neo4j import GraphDatabase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uri = "bolt://localhost:7687"</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user = "neo4j"</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password = "password"</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driver = GraphDatabase.driver(uri, auth=(user, password))</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def close():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driver.close()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Creating Nodes and Relationships</a:t>
            </a:r>
            <a:endParaRPr b="1">
              <a:solidFill>
                <a:schemeClr val="dk1"/>
              </a:solidFill>
            </a:endParaRPr>
          </a:p>
          <a:p>
            <a:pPr indent="0" lvl="0" marL="0" rtl="0" algn="l">
              <a:lnSpc>
                <a:spcPct val="115000"/>
              </a:lnSpc>
              <a:spcBef>
                <a:spcPts val="200"/>
              </a:spcBef>
              <a:spcAft>
                <a:spcPts val="0"/>
              </a:spcAft>
              <a:buNone/>
            </a:pPr>
            <a:r>
              <a:rPr lang="en">
                <a:solidFill>
                  <a:schemeClr val="dk1"/>
                </a:solidFill>
              </a:rPr>
              <a:t>python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Copy code</a:t>
            </a:r>
            <a:endParaRPr>
              <a:solidFill>
                <a:schemeClr val="dk1"/>
              </a:solidFill>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def create_entities(tx):</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tx.run("CREATE (:Person {name: 'Albert Einstein', born: 1879, died: 1955})")</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tx.run("CREATE (:Country {name: 'Germany'})")</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tx.run("CREATE (:Country {name: 'USA'})")</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tx.run("CREATE (:NobelPrize {name: 'Nobel Prize in Physics'})")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tx.run("CREATE (:Subject {name: 'Physics'})")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def create_relationships(tx):</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MATCH (a:Person {name: 'Albert Einstein'}), (b:Country {name: 'Germany'})</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CREATE (a)-[:BORN_IN]-&gt;(b)</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MATCH (a:Person {name: 'Albert Einstein'}), (c:Country {name: 'USA'})</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CREATE (a)-[:DIED_IN]-&gt;(c)</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MATCH (a:Person {name: 'Albert Einstein'}), (s:Subject {name: 'Physics'})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CREATE (a)-[:STUDIED]-&gt;(s)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MATCH (a:Person {name: 'Albert Einstein'}), (n:NobelPrize {name: 'Nobel Prize in Physics'})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CREATE (a)-[:WON]-&gt;(n)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def build_knowledge_graph():</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with driver.session() as session: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session.write_transaction(create_entities)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session.write_transaction(create_relationships)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build_knowledge_graph()</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close()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Step 5: Querying with Python</a:t>
            </a:r>
            <a:endParaRPr b="1" sz="1300">
              <a:solidFill>
                <a:schemeClr val="dk1"/>
              </a:solidFill>
            </a:endParaRPr>
          </a:p>
          <a:p>
            <a:pPr indent="0" lvl="0" marL="0" rtl="0" algn="l">
              <a:lnSpc>
                <a:spcPct val="115000"/>
              </a:lnSpc>
              <a:spcBef>
                <a:spcPts val="400"/>
              </a:spcBef>
              <a:spcAft>
                <a:spcPts val="0"/>
              </a:spcAft>
              <a:buNone/>
            </a:pPr>
            <a:r>
              <a:rPr lang="en">
                <a:solidFill>
                  <a:schemeClr val="dk1"/>
                </a:solidFill>
              </a:rPr>
              <a:t>python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Copy code</a:t>
            </a:r>
            <a:endParaRPr>
              <a:solidFill>
                <a:schemeClr val="dk1"/>
              </a:solidFill>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def query_knowledge_graph():</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with driver.session() as session: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result = session.run("""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MATCH (a:Person {name: 'Albert Einstein'})-[:STUDIED]-&gt;(s:Subject)</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RETURN a.name, s.name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for record in result:</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print(f"{record['a.name']} studied {record['s.name']}")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query_knowledge_graph()</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close()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Conclusion</a:t>
            </a:r>
            <a:endParaRPr b="1" sz="1300">
              <a:solidFill>
                <a:schemeClr val="dk1"/>
              </a:solidFill>
            </a:endParaRPr>
          </a:p>
          <a:p>
            <a:pPr indent="0" lvl="0" marL="0" rtl="0" algn="l">
              <a:lnSpc>
                <a:spcPct val="115000"/>
              </a:lnSpc>
              <a:spcBef>
                <a:spcPts val="1200"/>
              </a:spcBef>
              <a:spcAft>
                <a:spcPts val="0"/>
              </a:spcAft>
              <a:buNone/>
            </a:pPr>
            <a:r>
              <a:rPr lang="en">
                <a:solidFill>
                  <a:schemeClr val="dk1"/>
                </a:solidFill>
              </a:rPr>
              <a:t>This crash course provides a quick overview of Neo4j, covering installation, basic operations, and interaction using Python. Neo4j's powerful graph-based approach is ideal for representing complex relationships and structures, making it a valuable tool for various applications. By mastering these basics, you can start building and querying your own knowledge graphs with Neo4j.</a:t>
            </a:r>
            <a:endParaRPr>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914400" rtl="0" algn="l">
              <a:spcBef>
                <a:spcPts val="1200"/>
              </a:spcBef>
              <a:spcAft>
                <a:spcPts val="0"/>
              </a:spcAft>
              <a:buNone/>
            </a:pPr>
            <a:r>
              <a:t/>
            </a:r>
            <a:endParaRPr sz="140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e7b0f3e4c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e7b0f3e4c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lang="en" sz="1300">
                <a:solidFill>
                  <a:schemeClr val="dk1"/>
                </a:solidFill>
              </a:rPr>
              <a:t>We can use KG in RAG systems to improve vector search and retrieval …</a:t>
            </a:r>
            <a:endParaRPr sz="1300">
              <a:solidFill>
                <a:schemeClr val="dk1"/>
              </a:solidFill>
            </a:endParaRPr>
          </a:p>
          <a:p>
            <a:pPr indent="0" lvl="0" marL="457200" rtl="0" algn="l">
              <a:lnSpc>
                <a:spcPct val="115000"/>
              </a:lnSpc>
              <a:spcBef>
                <a:spcPts val="1200"/>
              </a:spcBef>
              <a:spcAft>
                <a:spcPts val="0"/>
              </a:spcAft>
              <a:buNone/>
            </a:pPr>
            <a:r>
              <a:t/>
            </a:r>
            <a:endParaRPr sz="1300">
              <a:solidFill>
                <a:schemeClr val="dk1"/>
              </a:solidFill>
            </a:endParaRPr>
          </a:p>
          <a:p>
            <a:pPr indent="0" lvl="0" marL="457200" rtl="0" algn="l">
              <a:lnSpc>
                <a:spcPct val="115000"/>
              </a:lnSpc>
              <a:spcBef>
                <a:spcPts val="1200"/>
              </a:spcBef>
              <a:spcAft>
                <a:spcPts val="0"/>
              </a:spcAft>
              <a:buNone/>
            </a:pPr>
            <a:r>
              <a:rPr lang="en" sz="1300">
                <a:solidFill>
                  <a:schemeClr val="dk1"/>
                </a:solidFill>
              </a:rPr>
              <a:t>What is RAG (let’s see a quick overview…)</a:t>
            </a:r>
            <a:endParaRPr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t/>
            </a:r>
            <a:endParaRPr b="1" sz="13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300">
                <a:solidFill>
                  <a:schemeClr val="dk1"/>
                </a:solidFill>
              </a:rPr>
              <a:t>Source: </a:t>
            </a:r>
            <a:r>
              <a:rPr b="1" lang="en" sz="1300" u="sng">
                <a:solidFill>
                  <a:schemeClr val="hlink"/>
                </a:solidFill>
                <a:hlinkClick r:id="rId2"/>
              </a:rPr>
              <a:t>https://medium.com/neo4j/enhancing-the-accuracy-of-rag-applications-with-knowledge-graphs-ad5e2ffab663</a:t>
            </a:r>
            <a:r>
              <a:rPr b="1" lang="en" sz="1300">
                <a:solidFill>
                  <a:schemeClr val="dk1"/>
                </a:solidFill>
              </a:rPr>
              <a:t> </a:t>
            </a:r>
            <a:endParaRPr b="1"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t/>
            </a:r>
            <a:endParaRPr b="1" sz="1300">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f0004660d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f0004660d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illustrate RAG - The generated response is augmented by the data I retrieved (from documents, in our case)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 this article to deeply explain above figures: </a:t>
            </a:r>
            <a:r>
              <a:rPr lang="en" u="sng">
                <a:solidFill>
                  <a:schemeClr val="hlink"/>
                </a:solidFill>
                <a:hlinkClick r:id="rId2"/>
              </a:rPr>
              <a:t>https://blog.demir.io/hands-on-with-rag-step-by-step-guide-to-integrating-retrieval-augmented-generation-in-llms-ac3cb075ab6f</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 this basic information to explain the above: </a:t>
            </a:r>
            <a:r>
              <a:rPr b="1" lang="en" sz="1800">
                <a:solidFill>
                  <a:srgbClr val="242424"/>
                </a:solidFill>
                <a:highlight>
                  <a:srgbClr val="FFFFFF"/>
                </a:highlight>
                <a:latin typeface="Helvetica Neue"/>
                <a:ea typeface="Helvetica Neue"/>
                <a:cs typeface="Helvetica Neue"/>
                <a:sym typeface="Helvetica Neue"/>
              </a:rPr>
              <a:t>1. Advanced Retrieval-Augmented Generation (RAG) Pipeline: An Overview</a:t>
            </a:r>
            <a:endParaRPr b="1" sz="1800">
              <a:solidFill>
                <a:srgbClr val="242424"/>
              </a:solidFill>
              <a:highlight>
                <a:srgbClr val="FFFFFF"/>
              </a:highlight>
              <a:latin typeface="Helvetica Neue"/>
              <a:ea typeface="Helvetica Neue"/>
              <a:cs typeface="Helvetica Neue"/>
              <a:sym typeface="Helvetica Neue"/>
            </a:endParaRPr>
          </a:p>
          <a:p>
            <a:pPr indent="0" lvl="0" marL="0" rtl="0" algn="l">
              <a:lnSpc>
                <a:spcPct val="218181"/>
              </a:lnSpc>
              <a:spcBef>
                <a:spcPts val="1400"/>
              </a:spcBef>
              <a:spcAft>
                <a:spcPts val="0"/>
              </a:spcAft>
              <a:buClr>
                <a:schemeClr val="dk1"/>
              </a:buClr>
              <a:buSzPts val="1100"/>
              <a:buFont typeface="Arial"/>
              <a:buNone/>
            </a:pPr>
            <a:r>
              <a:rPr lang="en" sz="1500">
                <a:solidFill>
                  <a:srgbClr val="242424"/>
                </a:solidFill>
                <a:highlight>
                  <a:srgbClr val="FFFFFF"/>
                </a:highlight>
                <a:latin typeface="Georgia"/>
                <a:ea typeface="Georgia"/>
                <a:cs typeface="Georgia"/>
                <a:sym typeface="Georgia"/>
              </a:rPr>
              <a:t>A basic RAG workflow can be divided into three steps: indexing, retrieval, and generation. During the indexing phase, the text is converted into embeddings, which are then stored in a vector database to create a searchable index. In the retrieval step, the user’s query is also converted into an embedding. This embedding is used to search the vector database for the most relevant text data. Finally, in the generation step, the query is augmented with the relevant documents retrieved earlier, and a large language model uses this enhanced prompt to generate an answer to the user’s question.</a:t>
            </a:r>
            <a:endParaRPr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lang="en"/>
              <a:t>Source: </a:t>
            </a:r>
            <a:r>
              <a:rPr lang="en" u="sng">
                <a:solidFill>
                  <a:schemeClr val="hlink"/>
                </a:solidFill>
                <a:hlinkClick r:id="rId3"/>
              </a:rPr>
              <a:t>https://blog.demir.io/advanced-rag-implementing-advanced-techniques-to-enhance-retrieval-augmented-generation-systems-0e07301e46f4</a:t>
            </a:r>
            <a:r>
              <a:rPr lang="en"/>
              <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e7b0f3e4c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e7b0f3e4c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b="1" sz="13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11284c98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11284c98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f0004660d6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f0004660d6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a:solidFill>
                  <a:schemeClr val="dk1"/>
                </a:solidFill>
              </a:rPr>
              <a:t>Explain this diagram</a:t>
            </a:r>
            <a:endParaRPr b="1" sz="1300">
              <a:solidFill>
                <a:schemeClr val="dk1"/>
              </a:solidFill>
            </a:endParaRPr>
          </a:p>
          <a:p>
            <a:pPr indent="0" lvl="0" marL="0" rtl="0" algn="l">
              <a:lnSpc>
                <a:spcPct val="115000"/>
              </a:lnSpc>
              <a:spcBef>
                <a:spcPts val="1200"/>
              </a:spcBef>
              <a:spcAft>
                <a:spcPts val="1200"/>
              </a:spcAft>
              <a:buNone/>
            </a:pPr>
            <a:r>
              <a:rPr lang="en" sz="1500">
                <a:solidFill>
                  <a:srgbClr val="242424"/>
                </a:solidFill>
                <a:highlight>
                  <a:srgbClr val="FFFFFF"/>
                </a:highlight>
                <a:latin typeface="Georgia"/>
                <a:ea typeface="Georgia"/>
                <a:cs typeface="Georgia"/>
                <a:sym typeface="Georgia"/>
              </a:rPr>
              <a:t>The diagram illustrates a retrieval process beginning with a user posing a question, which is then directed to an RAG retriever. This retriever employs keyword and vector searches to search through unstructured text data and combines it with the information it collects from the knowledge graph. Since Neo4j features both keyword and vector indexes, you can implement all three retrieval options with a single database system. The collected data from these sources is fed into an LLM to generate and deliver the final answer.</a:t>
            </a:r>
            <a:endParaRPr b="1" sz="1300">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e76fee2bd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e76fee2b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the whole process using:</a:t>
            </a:r>
            <a:endParaRPr/>
          </a:p>
          <a:p>
            <a:pPr indent="0" lvl="0" marL="0" rtl="0" algn="l">
              <a:spcBef>
                <a:spcPts val="0"/>
              </a:spcBef>
              <a:spcAft>
                <a:spcPts val="0"/>
              </a:spcAft>
              <a:buNone/>
            </a:pPr>
            <a:r>
              <a:rPr lang="en" u="sng">
                <a:solidFill>
                  <a:schemeClr val="hlink"/>
                </a:solidFill>
                <a:hlinkClick r:id="rId2"/>
              </a:rPr>
              <a:t>https://medium.com/neo4j/enhancing-the-accuracy-of-rag-applications-with-knowledge-graphs-ad5e2ffab663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step:</a:t>
            </a:r>
            <a:endParaRPr/>
          </a:p>
          <a:p>
            <a:pPr indent="-298450" lvl="0" marL="457200" rtl="0" algn="l">
              <a:spcBef>
                <a:spcPts val="0"/>
              </a:spcBef>
              <a:spcAft>
                <a:spcPts val="0"/>
              </a:spcAft>
              <a:buSzPts val="1100"/>
              <a:buAutoNum type="arabicPeriod"/>
            </a:pPr>
            <a:r>
              <a:rPr lang="en"/>
              <a:t>set up</a:t>
            </a:r>
            <a:r>
              <a:rPr lang="en"/>
              <a:t> neo4j environment (already done)</a:t>
            </a:r>
            <a:endParaRPr/>
          </a:p>
          <a:p>
            <a:pPr indent="-298450" lvl="0" marL="457200" rtl="0" algn="l">
              <a:spcBef>
                <a:spcPts val="0"/>
              </a:spcBef>
              <a:spcAft>
                <a:spcPts val="0"/>
              </a:spcAft>
              <a:buSzPts val="1100"/>
              <a:buAutoNum type="arabicPeriod"/>
            </a:pPr>
            <a:r>
              <a:rPr lang="en"/>
              <a:t>Make sure we have the openai api key (done)</a:t>
            </a:r>
            <a:endParaRPr/>
          </a:p>
          <a:p>
            <a:pPr indent="-298450" lvl="0" marL="457200" rtl="0" algn="l">
              <a:spcBef>
                <a:spcPts val="0"/>
              </a:spcBef>
              <a:spcAft>
                <a:spcPts val="0"/>
              </a:spcAft>
              <a:buSzPts val="1100"/>
              <a:buAutoNum type="arabicPeriod"/>
            </a:pPr>
            <a:r>
              <a:rPr lang="en"/>
              <a:t>Data integration (use langchain loaders to fetch and split the documents from </a:t>
            </a:r>
            <a:r>
              <a:rPr lang="en"/>
              <a:t>sources like wikipedia or pdf files etc…)</a:t>
            </a:r>
            <a:endParaRPr/>
          </a:p>
          <a:p>
            <a:pPr indent="-298450" lvl="0" marL="457200" rtl="0" algn="l">
              <a:spcBef>
                <a:spcPts val="0"/>
              </a:spcBef>
              <a:spcAft>
                <a:spcPts val="0"/>
              </a:spcAft>
              <a:buSzPts val="1100"/>
              <a:buAutoNum type="arabicPeriod"/>
            </a:pPr>
            <a:r>
              <a:rPr lang="en"/>
              <a:t>Construct a graph based on the retrieved documents - use LLMGraphTransformer module that significantly simplifies constructing and storing a kg in a graph database</a:t>
            </a:r>
            <a:endParaRPr/>
          </a:p>
          <a:p>
            <a:pPr indent="-298450" lvl="1" marL="914400" rtl="0" algn="l">
              <a:spcBef>
                <a:spcPts val="0"/>
              </a:spcBef>
              <a:spcAft>
                <a:spcPts val="0"/>
              </a:spcAft>
              <a:buSzPts val="1100"/>
              <a:buAutoNum type="alphaLcPeriod"/>
            </a:pPr>
            <a:r>
              <a:rPr lang="en"/>
              <a:t>Show the graph in the Neo4j Browser</a:t>
            </a:r>
            <a:endParaRPr/>
          </a:p>
          <a:p>
            <a:pPr indent="-298450" lvl="0" marL="457200" rtl="0" algn="l">
              <a:spcBef>
                <a:spcPts val="0"/>
              </a:spcBef>
              <a:spcAft>
                <a:spcPts val="0"/>
              </a:spcAft>
              <a:buSzPts val="1100"/>
              <a:buAutoNum type="arabicPeriod"/>
            </a:pPr>
            <a:r>
              <a:rPr lang="en"/>
              <a:t>Hybrid Retrieval for RAG</a:t>
            </a:r>
            <a:endParaRPr/>
          </a:p>
          <a:p>
            <a:pPr indent="-298450" lvl="1" marL="914400" rtl="0" algn="l">
              <a:spcBef>
                <a:spcPts val="0"/>
              </a:spcBef>
              <a:spcAft>
                <a:spcPts val="0"/>
              </a:spcAft>
              <a:buSzPts val="1100"/>
              <a:buAutoNum type="alphaLcPeriod"/>
            </a:pPr>
            <a:r>
              <a:rPr lang="en"/>
              <a:t>Unstructured data retriever</a:t>
            </a:r>
            <a:endParaRPr/>
          </a:p>
          <a:p>
            <a:pPr indent="-298450" lvl="2" marL="1371600" rtl="0" algn="l">
              <a:spcBef>
                <a:spcPts val="0"/>
              </a:spcBef>
              <a:spcAft>
                <a:spcPts val="0"/>
              </a:spcAft>
              <a:buSzPts val="1100"/>
              <a:buAutoNum type="romanLcPeriod"/>
            </a:pPr>
            <a:r>
              <a:rPr lang="en"/>
              <a:t>In this case, use </a:t>
            </a:r>
            <a:r>
              <a:rPr lang="en" sz="1150">
                <a:solidFill>
                  <a:srgbClr val="242424"/>
                </a:solidFill>
                <a:highlight>
                  <a:srgbClr val="F2F2F2"/>
                </a:highlight>
                <a:latin typeface="Courier New"/>
                <a:ea typeface="Courier New"/>
                <a:cs typeface="Courier New"/>
                <a:sym typeface="Courier New"/>
              </a:rPr>
              <a:t>Neo4jVector.from_existing_graph method to add both keyword and vector retrieval to documents</a:t>
            </a:r>
            <a:r>
              <a:rPr lang="en" sz="1500">
                <a:solidFill>
                  <a:srgbClr val="242424"/>
                </a:solidFill>
                <a:highlight>
                  <a:srgbClr val="FFFFFF"/>
                </a:highlight>
                <a:latin typeface="Georgia"/>
                <a:ea typeface="Georgia"/>
                <a:cs typeface="Georgia"/>
                <a:sym typeface="Georgia"/>
              </a:rPr>
              <a:t>This method configures keyword and vector search indexes for a hybrid search approach, targeting nodes labeled </a:t>
            </a:r>
            <a:r>
              <a:rPr lang="en" sz="1150">
                <a:solidFill>
                  <a:srgbClr val="242424"/>
                </a:solidFill>
                <a:highlight>
                  <a:srgbClr val="F2F2F2"/>
                </a:highlight>
                <a:latin typeface="Courier New"/>
                <a:ea typeface="Courier New"/>
                <a:cs typeface="Courier New"/>
                <a:sym typeface="Courier New"/>
              </a:rPr>
              <a:t>Document</a:t>
            </a:r>
            <a:r>
              <a:rPr lang="en" sz="1500">
                <a:solidFill>
                  <a:srgbClr val="242424"/>
                </a:solidFill>
                <a:highlight>
                  <a:srgbClr val="FFFFFF"/>
                </a:highlight>
                <a:latin typeface="Georgia"/>
                <a:ea typeface="Georgia"/>
                <a:cs typeface="Georgia"/>
                <a:sym typeface="Georgia"/>
              </a:rPr>
              <a:t>. Additionally, it calculates text embedding values if they are missing.</a:t>
            </a:r>
            <a:endParaRPr sz="1500">
              <a:solidFill>
                <a:srgbClr val="242424"/>
              </a:solidFill>
              <a:highlight>
                <a:srgbClr val="FFFFFF"/>
              </a:highlight>
              <a:latin typeface="Georgia"/>
              <a:ea typeface="Georgia"/>
              <a:cs typeface="Georgia"/>
              <a:sym typeface="Georgia"/>
            </a:endParaRPr>
          </a:p>
          <a:p>
            <a:pPr indent="-323850" lvl="0" marL="457200" rtl="0" algn="l">
              <a:spcBef>
                <a:spcPts val="0"/>
              </a:spcBef>
              <a:spcAft>
                <a:spcPts val="0"/>
              </a:spcAft>
              <a:buClr>
                <a:srgbClr val="242424"/>
              </a:buClr>
              <a:buSzPts val="1500"/>
              <a:buFont typeface="Georgia"/>
              <a:buAutoNum type="arabicPeriod"/>
            </a:pPr>
            <a:r>
              <a:rPr lang="en" sz="1500">
                <a:solidFill>
                  <a:srgbClr val="242424"/>
                </a:solidFill>
                <a:highlight>
                  <a:srgbClr val="FFFFFF"/>
                </a:highlight>
                <a:latin typeface="Georgia"/>
                <a:ea typeface="Georgia"/>
                <a:cs typeface="Georgia"/>
                <a:sym typeface="Georgia"/>
              </a:rPr>
              <a:t>Graph retrieval</a:t>
            </a:r>
            <a:endParaRPr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e82d5fcff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e82d5fcff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42424"/>
                </a:solidFill>
                <a:highlight>
                  <a:srgbClr val="FFFFFF"/>
                </a:highlight>
                <a:latin typeface="Georgia"/>
                <a:ea typeface="Georgia"/>
                <a:cs typeface="Georgia"/>
                <a:sym typeface="Georgia"/>
              </a:rPr>
              <a:t>On the other hand, configuring a graph retrieval is more involved but offers more freedom. This example will use a full-text index to identify relevant nodes and return their direct neighborhood.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f04af2347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f04af2347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b="1" sz="1300">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f04af2347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f04af2347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b="1" sz="1300">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e6ada66aa2_0_2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e6ada66aa2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e6ada66aa2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e6ada66aa2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e6ada66aa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e6ada66aa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e6ada66aa2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e6ada66aa2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11284c9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11284c9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39fde311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39fde311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0ee155735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0ee155735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0ee155735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0ee15573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770e4172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770e4172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https://kinsta.com/knowledgebase/install-python/</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0ee155735_0_5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0ee155735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Fundamentals of Knowledge Graphs</a:t>
            </a:r>
            <a:endParaRPr b="1" sz="17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Introduction</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knowledge graph is a structured representation of facts and relationships within a specific domain, which enables machines to understand and reason about the world in a way similar to humans. Knowledge graphs are used in various applications like search engines, recommendation systems, and artificial intelligence (AI) for enhanced data integration, management, and retrieval.</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Key Concepts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Entities</a:t>
            </a:r>
            <a:r>
              <a:rPr lang="en">
                <a:solidFill>
                  <a:schemeClr val="dk1"/>
                </a:solidFill>
              </a:rPr>
              <a:t>: These are the primary nodes or vertices in a knowledge graph, representing objects or concepts. Examples include people, places, organizations, and events.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Relationships</a:t>
            </a:r>
            <a:r>
              <a:rPr lang="en">
                <a:solidFill>
                  <a:schemeClr val="dk1"/>
                </a:solidFill>
              </a:rPr>
              <a:t>: These are the edges or links connecting entities, representing how entities are related to each other. For example, a relationship might connect "Albert Einstein" (entity) to "Physics" (entity) with the relationship "studied".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Attributes</a:t>
            </a:r>
            <a:r>
              <a:rPr lang="en">
                <a:solidFill>
                  <a:schemeClr val="dk1"/>
                </a:solidFill>
              </a:rPr>
              <a:t>: These are properties or characteristics of entities. For example, the entity "Albert Einstein" might have attributes like birth date, nationality, and profession.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Triples</a:t>
            </a:r>
            <a:r>
              <a:rPr lang="en">
                <a:solidFill>
                  <a:schemeClr val="dk1"/>
                </a:solidFill>
              </a:rPr>
              <a:t>: The basic building block of knowledge graphs, consisting of a subject, predicate, and object. For instance, ("Albert Einstein", "studied", "Physics") is a triple.</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Structure</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Graph-based Structure</a:t>
            </a:r>
            <a:r>
              <a:rPr lang="en">
                <a:solidFill>
                  <a:schemeClr val="dk1"/>
                </a:solidFill>
              </a:rPr>
              <a:t>: Knowledge graphs use graph data structures with nodes (entities) and edges (relationships) to model real-world knowledge.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Ontology</a:t>
            </a:r>
            <a:r>
              <a:rPr lang="en">
                <a:solidFill>
                  <a:schemeClr val="dk1"/>
                </a:solidFill>
              </a:rPr>
              <a:t>: This is a schema that defines the types of entities, relationships, and attributes within a knowledge graph. Ontologies provide a formal framework to ensure consistency and enable reasoning over the graph.</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Taxonomy</a:t>
            </a:r>
            <a:r>
              <a:rPr lang="en">
                <a:solidFill>
                  <a:schemeClr val="dk1"/>
                </a:solidFill>
              </a:rPr>
              <a:t>: A hierarchical classification of entities within the graph, often part of the ontology, representing "is-a" relationships (e.g., a "dog" is a type of "animal").</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Components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Nodes</a:t>
            </a:r>
            <a:r>
              <a:rPr lang="en">
                <a:solidFill>
                  <a:schemeClr val="dk1"/>
                </a:solidFill>
              </a:rPr>
              <a:t>: Represent entities or instances.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Edges</a:t>
            </a:r>
            <a:r>
              <a:rPr lang="en">
                <a:solidFill>
                  <a:schemeClr val="dk1"/>
                </a:solidFill>
              </a:rPr>
              <a:t>: Represent relationships between entities.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Labels</a:t>
            </a:r>
            <a:r>
              <a:rPr lang="en">
                <a:solidFill>
                  <a:schemeClr val="dk1"/>
                </a:solidFill>
              </a:rPr>
              <a:t>: Tags or names assigned to nodes and edges to define their types.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Properties</a:t>
            </a:r>
            <a:r>
              <a:rPr lang="en">
                <a:solidFill>
                  <a:schemeClr val="dk1"/>
                </a:solidFill>
              </a:rPr>
              <a:t>: Additional information or attributes about nodes and edges.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Construction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Manual Curation</a:t>
            </a:r>
            <a:r>
              <a:rPr lang="en">
                <a:solidFill>
                  <a:schemeClr val="dk1"/>
                </a:solidFill>
              </a:rPr>
              <a:t>: Experts manually input data into the graph, ensuring accuracy and reliability.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Automated Extraction</a:t>
            </a:r>
            <a:r>
              <a:rPr lang="en">
                <a:solidFill>
                  <a:schemeClr val="dk1"/>
                </a:solidFill>
              </a:rPr>
              <a:t>: Using algorithms and natural language processing (NLP) to extract information from unstructured data sources like text, documents, and databases.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Crowdsourcing</a:t>
            </a:r>
            <a:r>
              <a:rPr lang="en">
                <a:solidFill>
                  <a:schemeClr val="dk1"/>
                </a:solidFill>
              </a:rPr>
              <a:t>: Leveraging the input from a large number of people to populate and refine the graph.</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Technologies and Languages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RDF (Resource Description Framework)</a:t>
            </a:r>
            <a:r>
              <a:rPr lang="en">
                <a:solidFill>
                  <a:schemeClr val="dk1"/>
                </a:solidFill>
              </a:rPr>
              <a:t>: A standard model for data interchange on the web, using triples to represent knowledge.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SPARQL (SPARQL Protocol and RDF Query Language)</a:t>
            </a:r>
            <a:r>
              <a:rPr lang="en">
                <a:solidFill>
                  <a:schemeClr val="dk1"/>
                </a:solidFill>
              </a:rPr>
              <a:t>: A query language for retrieving and manipulating data stored in RDF format.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OWL (Web Ontology Language)</a:t>
            </a:r>
            <a:r>
              <a:rPr lang="en">
                <a:solidFill>
                  <a:schemeClr val="dk1"/>
                </a:solidFill>
              </a:rPr>
              <a:t>: A language for defining and instantiating Web ontologies.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Applications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Search Engines</a:t>
            </a:r>
            <a:r>
              <a:rPr lang="en">
                <a:solidFill>
                  <a:schemeClr val="dk1"/>
                </a:solidFill>
              </a:rPr>
              <a:t>: Enhance search capabilities by understanding the context and relationships of search terms (e.g., Google's Knowledge Graph).</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Recommendation Systems</a:t>
            </a:r>
            <a:r>
              <a:rPr lang="en">
                <a:solidFill>
                  <a:schemeClr val="dk1"/>
                </a:solidFill>
              </a:rPr>
              <a:t>: Provide personalized recommendations by understanding user preferences and relationships between products or services.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Data Integration</a:t>
            </a:r>
            <a:r>
              <a:rPr lang="en">
                <a:solidFill>
                  <a:schemeClr val="dk1"/>
                </a:solidFill>
              </a:rPr>
              <a:t>: Combine data from diverse sources into a unified framework, enabling more effective analysis and decision-making.</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AI and Machine Learning</a:t>
            </a:r>
            <a:r>
              <a:rPr lang="en">
                <a:solidFill>
                  <a:schemeClr val="dk1"/>
                </a:solidFill>
              </a:rPr>
              <a:t>: Enhance machine understanding and reasoning by providing structured knowledge.</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Advantages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Enhanced Data Interoperability</a:t>
            </a:r>
            <a:r>
              <a:rPr lang="en">
                <a:solidFill>
                  <a:schemeClr val="dk1"/>
                </a:solidFill>
              </a:rPr>
              <a:t>: Enables integration of heterogeneous data sources.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Improved Data Quality and Consistency</a:t>
            </a:r>
            <a:r>
              <a:rPr lang="en">
                <a:solidFill>
                  <a:schemeClr val="dk1"/>
                </a:solidFill>
              </a:rPr>
              <a:t>: Ensures accuracy through well-defined ontologies and taxonomies.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Facilitates Advanced Querying</a:t>
            </a:r>
            <a:r>
              <a:rPr lang="en">
                <a:solidFill>
                  <a:schemeClr val="dk1"/>
                </a:solidFill>
              </a:rPr>
              <a:t>: Allows complex queries about the relationships between entities.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Supports Inference and Reasoning</a:t>
            </a:r>
            <a:r>
              <a:rPr lang="en">
                <a:solidFill>
                  <a:schemeClr val="dk1"/>
                </a:solidFill>
              </a:rPr>
              <a:t>: Enables machines to infer new knowledge from existing data.</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Challenges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Data Quality</a:t>
            </a:r>
            <a:r>
              <a:rPr lang="en">
                <a:solidFill>
                  <a:schemeClr val="dk1"/>
                </a:solidFill>
              </a:rPr>
              <a:t>: Ensuring the accuracy and reliability of the data.</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Scalability</a:t>
            </a:r>
            <a:r>
              <a:rPr lang="en">
                <a:solidFill>
                  <a:schemeClr val="dk1"/>
                </a:solidFill>
              </a:rPr>
              <a:t>: Managing and processing large-scale knowledge graphs efficiently.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Complexity</a:t>
            </a:r>
            <a:r>
              <a:rPr lang="en">
                <a:solidFill>
                  <a:schemeClr val="dk1"/>
                </a:solidFill>
              </a:rPr>
              <a:t>: Developing and maintaining comprehensive ontologies and taxonomies.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Data Privacy</a:t>
            </a:r>
            <a:r>
              <a:rPr lang="en">
                <a:solidFill>
                  <a:schemeClr val="dk1"/>
                </a:solidFill>
              </a:rPr>
              <a:t>: Protecting sensitive information while utilizing knowledge graphs.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Conclusion</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Knowledge graphs are a powerful tool for structuring and reasoning about complex data. They enhance the capabilities of AI systems, improve search and recommendation engines, and facilitate data integration and analysis across various domains. By understanding the fundamentals of knowledge graphs, one can leverage their potential to create smarter, more intuitive systems.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5" name="Google Shape;6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0" name="Google Shape;8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4" name="Google Shape;84;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5" name="Google Shape;85;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6" name="Google Shape;8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9" name="Google Shape;8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2" name="Google Shape;92;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3" name="Google Shape;9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3F3F3"/>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txBox="1"/>
          <p:nvPr/>
        </p:nvSpPr>
        <p:spPr>
          <a:xfrm>
            <a:off x="8108300" y="4842900"/>
            <a:ext cx="14169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999999"/>
              </a:solidFill>
              <a:latin typeface="Montserrat"/>
              <a:ea typeface="Montserrat"/>
              <a:cs typeface="Montserrat"/>
              <a:sym typeface="Montserrat"/>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s://kinsta.com/knowledgebase/install-pyth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Who Am I?</a:t>
            </a:r>
            <a:endParaRPr>
              <a:solidFill>
                <a:schemeClr val="dk2"/>
              </a:solidFill>
            </a:endParaRPr>
          </a:p>
        </p:txBody>
      </p:sp>
      <p:sp>
        <p:nvSpPr>
          <p:cNvPr id="101" name="Google Shape;10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a:p>
            <a:pPr indent="0" lvl="0" marL="457200" rtl="0" algn="l">
              <a:lnSpc>
                <a:spcPct val="150000"/>
              </a:lnSpc>
              <a:spcBef>
                <a:spcPts val="1600"/>
              </a:spcBef>
              <a:spcAft>
                <a:spcPts val="0"/>
              </a:spcAft>
              <a:buNone/>
            </a:pPr>
            <a:r>
              <a:t/>
            </a:r>
            <a:endParaRPr/>
          </a:p>
          <a:p>
            <a:pPr indent="0" lvl="0" marL="457200" rtl="0" algn="l">
              <a:lnSpc>
                <a:spcPct val="100000"/>
              </a:lnSpc>
              <a:spcBef>
                <a:spcPts val="1600"/>
              </a:spcBef>
              <a:spcAft>
                <a:spcPts val="0"/>
              </a:spcAft>
              <a:buNone/>
            </a:pPr>
            <a:r>
              <a:rPr b="1" lang="en"/>
              <a:t>Paulo Dichone</a:t>
            </a:r>
            <a:endParaRPr b="1"/>
          </a:p>
          <a:p>
            <a:pPr indent="0" lvl="0" marL="914400" rtl="0" algn="l">
              <a:lnSpc>
                <a:spcPct val="100000"/>
              </a:lnSpc>
              <a:spcBef>
                <a:spcPts val="1600"/>
              </a:spcBef>
              <a:spcAft>
                <a:spcPts val="0"/>
              </a:spcAft>
              <a:buNone/>
            </a:pPr>
            <a:r>
              <a:rPr lang="en"/>
              <a:t>Software, Cloud, AI Engineer</a:t>
            </a:r>
            <a:endParaRPr/>
          </a:p>
          <a:p>
            <a:pPr indent="0" lvl="0" marL="914400" rtl="0" algn="l">
              <a:lnSpc>
                <a:spcPct val="100000"/>
              </a:lnSpc>
              <a:spcBef>
                <a:spcPts val="0"/>
              </a:spcBef>
              <a:spcAft>
                <a:spcPts val="0"/>
              </a:spcAft>
              <a:buNone/>
            </a:pPr>
            <a:r>
              <a:rPr lang="en"/>
              <a:t> and Instructor</a:t>
            </a:r>
            <a:endParaRPr/>
          </a:p>
          <a:p>
            <a:pPr indent="0" lvl="0" marL="457200" rtl="0" algn="l">
              <a:lnSpc>
                <a:spcPct val="150000"/>
              </a:lnSpc>
              <a:spcBef>
                <a:spcPts val="0"/>
              </a:spcBef>
              <a:spcAft>
                <a:spcPts val="0"/>
              </a:spcAft>
              <a:buNone/>
            </a:pPr>
            <a:r>
              <a:rPr lang="en"/>
              <a:t> </a:t>
            </a:r>
            <a:endParaRPr/>
          </a:p>
          <a:p>
            <a:pPr indent="0" lvl="0" marL="457200" rtl="0" algn="l">
              <a:lnSpc>
                <a:spcPct val="150000"/>
              </a:lnSpc>
              <a:spcBef>
                <a:spcPts val="1600"/>
              </a:spcBef>
              <a:spcAft>
                <a:spcPts val="1600"/>
              </a:spcAft>
              <a:buNone/>
            </a:pPr>
            <a:r>
              <a:t/>
            </a:r>
            <a:endParaRPr/>
          </a:p>
        </p:txBody>
      </p:sp>
      <p:pic>
        <p:nvPicPr>
          <p:cNvPr id="102" name="Google Shape;102;p25"/>
          <p:cNvPicPr preferRelativeResize="0"/>
          <p:nvPr/>
        </p:nvPicPr>
        <p:blipFill>
          <a:blip r:embed="rId3">
            <a:alphaModFix/>
          </a:blip>
          <a:stretch>
            <a:fillRect/>
          </a:stretch>
        </p:blipFill>
        <p:spPr>
          <a:xfrm>
            <a:off x="5734775" y="1327350"/>
            <a:ext cx="3052926" cy="38161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1000"/>
                                        <p:tgtEl>
                                          <p:spTgt spid="1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1000"/>
                                        <p:tgtEl>
                                          <p:spTgt spid="1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6" st="6"/>
                                            </p:txEl>
                                          </p:spTgt>
                                        </p:tgtEl>
                                        <p:attrNameLst>
                                          <p:attrName>style.visibility</p:attrName>
                                        </p:attrNameLst>
                                      </p:cBhvr>
                                      <p:to>
                                        <p:strVal val="visible"/>
                                      </p:to>
                                    </p:set>
                                    <p:animEffect filter="fade" transition="in">
                                      <p:cBhvr>
                                        <p:cTn dur="1000"/>
                                        <p:tgtEl>
                                          <p:spTgt spid="10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4"/>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Knowledge Graphs </a:t>
            </a:r>
            <a:endParaRPr>
              <a:solidFill>
                <a:schemeClr val="dk2"/>
              </a:solidFill>
            </a:endParaRPr>
          </a:p>
        </p:txBody>
      </p:sp>
      <p:sp>
        <p:nvSpPr>
          <p:cNvPr id="166" name="Google Shape;166;p34"/>
          <p:cNvSpPr txBox="1"/>
          <p:nvPr/>
        </p:nvSpPr>
        <p:spPr>
          <a:xfrm>
            <a:off x="698750" y="858975"/>
            <a:ext cx="76728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A KG is a </a:t>
            </a:r>
            <a:r>
              <a:rPr b="1" lang="en">
                <a:solidFill>
                  <a:schemeClr val="dk2"/>
                </a:solidFill>
                <a:latin typeface="Montserrat"/>
                <a:ea typeface="Montserrat"/>
                <a:cs typeface="Montserrat"/>
                <a:sym typeface="Montserrat"/>
              </a:rPr>
              <a:t>structured</a:t>
            </a:r>
            <a:r>
              <a:rPr lang="en">
                <a:solidFill>
                  <a:schemeClr val="dk2"/>
                </a:solidFill>
                <a:latin typeface="Montserrat"/>
                <a:ea typeface="Montserrat"/>
                <a:cs typeface="Montserrat"/>
                <a:sym typeface="Montserrat"/>
              </a:rPr>
              <a:t> representation of </a:t>
            </a:r>
            <a:r>
              <a:rPr b="1" lang="en">
                <a:solidFill>
                  <a:schemeClr val="dk2"/>
                </a:solidFill>
                <a:latin typeface="Montserrat"/>
                <a:ea typeface="Montserrat"/>
                <a:cs typeface="Montserrat"/>
                <a:sym typeface="Montserrat"/>
              </a:rPr>
              <a:t>facts</a:t>
            </a:r>
            <a:r>
              <a:rPr lang="en">
                <a:solidFill>
                  <a:schemeClr val="dk2"/>
                </a:solidFill>
                <a:latin typeface="Montserrat"/>
                <a:ea typeface="Montserrat"/>
                <a:cs typeface="Montserrat"/>
                <a:sym typeface="Montserrat"/>
              </a:rPr>
              <a:t> and </a:t>
            </a:r>
            <a:r>
              <a:rPr b="1" lang="en">
                <a:solidFill>
                  <a:schemeClr val="dk2"/>
                </a:solidFill>
                <a:latin typeface="Montserrat"/>
                <a:ea typeface="Montserrat"/>
                <a:cs typeface="Montserrat"/>
                <a:sym typeface="Montserrat"/>
              </a:rPr>
              <a:t>relationships</a:t>
            </a:r>
            <a:r>
              <a:rPr lang="en">
                <a:solidFill>
                  <a:schemeClr val="dk2"/>
                </a:solidFill>
                <a:latin typeface="Montserrat"/>
                <a:ea typeface="Montserrat"/>
                <a:cs typeface="Montserrat"/>
                <a:sym typeface="Montserrat"/>
              </a:rPr>
              <a:t> within a specific </a:t>
            </a:r>
            <a:r>
              <a:rPr b="1" lang="en">
                <a:solidFill>
                  <a:schemeClr val="dk2"/>
                </a:solidFill>
                <a:latin typeface="Montserrat"/>
                <a:ea typeface="Montserrat"/>
                <a:cs typeface="Montserrat"/>
                <a:sym typeface="Montserrat"/>
              </a:rPr>
              <a:t>domain…</a:t>
            </a:r>
            <a:endParaRPr b="1">
              <a:solidFill>
                <a:schemeClr val="dk2"/>
              </a:solidFill>
              <a:latin typeface="Montserrat"/>
              <a:ea typeface="Montserrat"/>
              <a:cs typeface="Montserrat"/>
              <a:sym typeface="Montserrat"/>
            </a:endParaRPr>
          </a:p>
        </p:txBody>
      </p:sp>
      <p:sp>
        <p:nvSpPr>
          <p:cNvPr id="167" name="Google Shape;167;p34"/>
          <p:cNvSpPr/>
          <p:nvPr/>
        </p:nvSpPr>
        <p:spPr>
          <a:xfrm>
            <a:off x="2177725" y="2693000"/>
            <a:ext cx="1269300" cy="12057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Albert E.</a:t>
            </a:r>
            <a:endParaRPr>
              <a:latin typeface="Montserrat"/>
              <a:ea typeface="Montserrat"/>
              <a:cs typeface="Montserrat"/>
              <a:sym typeface="Montserrat"/>
            </a:endParaRPr>
          </a:p>
        </p:txBody>
      </p:sp>
      <p:cxnSp>
        <p:nvCxnSpPr>
          <p:cNvPr id="168" name="Google Shape;168;p34"/>
          <p:cNvCxnSpPr>
            <a:stCxn id="167" idx="2"/>
            <a:endCxn id="169" idx="2"/>
          </p:cNvCxnSpPr>
          <p:nvPr/>
        </p:nvCxnSpPr>
        <p:spPr>
          <a:xfrm rot="10800000">
            <a:off x="902425" y="2386850"/>
            <a:ext cx="1275300" cy="909000"/>
          </a:xfrm>
          <a:prstGeom prst="straightConnector1">
            <a:avLst/>
          </a:prstGeom>
          <a:noFill/>
          <a:ln cap="flat" cmpd="sng" w="38100">
            <a:solidFill>
              <a:schemeClr val="dk2"/>
            </a:solidFill>
            <a:prstDash val="solid"/>
            <a:round/>
            <a:headEnd len="med" w="med" type="none"/>
            <a:tailEnd len="med" w="med" type="triangle"/>
          </a:ln>
        </p:spPr>
      </p:cxnSp>
      <p:sp>
        <p:nvSpPr>
          <p:cNvPr id="170" name="Google Shape;170;p34"/>
          <p:cNvSpPr txBox="1"/>
          <p:nvPr/>
        </p:nvSpPr>
        <p:spPr>
          <a:xfrm>
            <a:off x="3966300" y="2943050"/>
            <a:ext cx="12114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studied</a:t>
            </a:r>
            <a:endParaRPr b="1" i="1" sz="1800">
              <a:solidFill>
                <a:schemeClr val="dk2"/>
              </a:solidFill>
              <a:latin typeface="Montserrat"/>
              <a:ea typeface="Montserrat"/>
              <a:cs typeface="Montserrat"/>
              <a:sym typeface="Montserrat"/>
            </a:endParaRPr>
          </a:p>
        </p:txBody>
      </p:sp>
      <p:sp>
        <p:nvSpPr>
          <p:cNvPr id="171" name="Google Shape;171;p34"/>
          <p:cNvSpPr/>
          <p:nvPr/>
        </p:nvSpPr>
        <p:spPr>
          <a:xfrm>
            <a:off x="5732375" y="3295850"/>
            <a:ext cx="1644300" cy="4470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Physics</a:t>
            </a:r>
            <a:endParaRPr>
              <a:latin typeface="Montserrat"/>
              <a:ea typeface="Montserrat"/>
              <a:cs typeface="Montserrat"/>
              <a:sym typeface="Montserrat"/>
            </a:endParaRPr>
          </a:p>
        </p:txBody>
      </p:sp>
      <p:cxnSp>
        <p:nvCxnSpPr>
          <p:cNvPr id="172" name="Google Shape;172;p34"/>
          <p:cNvCxnSpPr>
            <a:stCxn id="167" idx="5"/>
            <a:endCxn id="173" idx="1"/>
          </p:cNvCxnSpPr>
          <p:nvPr/>
        </p:nvCxnSpPr>
        <p:spPr>
          <a:xfrm>
            <a:off x="3261140" y="3722129"/>
            <a:ext cx="705300" cy="1065000"/>
          </a:xfrm>
          <a:prstGeom prst="straightConnector1">
            <a:avLst/>
          </a:prstGeom>
          <a:noFill/>
          <a:ln cap="flat" cmpd="sng" w="38100">
            <a:solidFill>
              <a:schemeClr val="dk2"/>
            </a:solidFill>
            <a:prstDash val="solid"/>
            <a:round/>
            <a:headEnd len="med" w="med" type="none"/>
            <a:tailEnd len="med" w="med" type="triangle"/>
          </a:ln>
        </p:spPr>
      </p:cxnSp>
      <p:sp>
        <p:nvSpPr>
          <p:cNvPr id="174" name="Google Shape;174;p34"/>
          <p:cNvSpPr txBox="1"/>
          <p:nvPr/>
        </p:nvSpPr>
        <p:spPr>
          <a:xfrm>
            <a:off x="3523225" y="3809500"/>
            <a:ext cx="12114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played</a:t>
            </a:r>
            <a:endParaRPr b="1" i="1" sz="1800">
              <a:solidFill>
                <a:schemeClr val="dk2"/>
              </a:solidFill>
              <a:latin typeface="Montserrat"/>
              <a:ea typeface="Montserrat"/>
              <a:cs typeface="Montserrat"/>
              <a:sym typeface="Montserrat"/>
            </a:endParaRPr>
          </a:p>
        </p:txBody>
      </p:sp>
      <p:sp>
        <p:nvSpPr>
          <p:cNvPr id="173" name="Google Shape;173;p34"/>
          <p:cNvSpPr/>
          <p:nvPr/>
        </p:nvSpPr>
        <p:spPr>
          <a:xfrm>
            <a:off x="3966300" y="4599750"/>
            <a:ext cx="1528800" cy="3750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violin</a:t>
            </a:r>
            <a:endParaRPr>
              <a:latin typeface="Montserrat"/>
              <a:ea typeface="Montserrat"/>
              <a:cs typeface="Montserrat"/>
              <a:sym typeface="Montserrat"/>
            </a:endParaRPr>
          </a:p>
        </p:txBody>
      </p:sp>
      <p:sp>
        <p:nvSpPr>
          <p:cNvPr id="169" name="Google Shape;169;p34"/>
          <p:cNvSpPr/>
          <p:nvPr/>
        </p:nvSpPr>
        <p:spPr>
          <a:xfrm>
            <a:off x="138025" y="2011850"/>
            <a:ext cx="1528800" cy="3750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	Math</a:t>
            </a:r>
            <a:endParaRPr>
              <a:latin typeface="Montserrat"/>
              <a:ea typeface="Montserrat"/>
              <a:cs typeface="Montserrat"/>
              <a:sym typeface="Montserrat"/>
            </a:endParaRPr>
          </a:p>
        </p:txBody>
      </p:sp>
      <p:cxnSp>
        <p:nvCxnSpPr>
          <p:cNvPr id="175" name="Google Shape;175;p34"/>
          <p:cNvCxnSpPr>
            <a:stCxn id="167" idx="6"/>
            <a:endCxn id="171" idx="1"/>
          </p:cNvCxnSpPr>
          <p:nvPr/>
        </p:nvCxnSpPr>
        <p:spPr>
          <a:xfrm>
            <a:off x="3447025" y="3295850"/>
            <a:ext cx="2285400" cy="223500"/>
          </a:xfrm>
          <a:prstGeom prst="straightConnector1">
            <a:avLst/>
          </a:prstGeom>
          <a:noFill/>
          <a:ln cap="flat" cmpd="sng" w="38100">
            <a:solidFill>
              <a:schemeClr val="dk2"/>
            </a:solidFill>
            <a:prstDash val="solid"/>
            <a:round/>
            <a:headEnd len="med" w="med" type="none"/>
            <a:tailEnd len="med" w="med" type="triangle"/>
          </a:ln>
        </p:spPr>
      </p:cxnSp>
      <p:sp>
        <p:nvSpPr>
          <p:cNvPr id="176" name="Google Shape;176;p34"/>
          <p:cNvSpPr txBox="1"/>
          <p:nvPr/>
        </p:nvSpPr>
        <p:spPr>
          <a:xfrm>
            <a:off x="195725" y="2832200"/>
            <a:ext cx="17289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Interested</a:t>
            </a:r>
            <a:endParaRPr b="1" i="1" sz="18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Key concepts</a:t>
            </a:r>
            <a:endParaRPr>
              <a:solidFill>
                <a:schemeClr val="dk2"/>
              </a:solidFill>
            </a:endParaRPr>
          </a:p>
        </p:txBody>
      </p:sp>
      <p:sp>
        <p:nvSpPr>
          <p:cNvPr id="182" name="Google Shape;182;p35"/>
          <p:cNvSpPr/>
          <p:nvPr/>
        </p:nvSpPr>
        <p:spPr>
          <a:xfrm>
            <a:off x="652850" y="1968900"/>
            <a:ext cx="1269300" cy="12057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Albert E.</a:t>
            </a:r>
            <a:endParaRPr>
              <a:latin typeface="Montserrat"/>
              <a:ea typeface="Montserrat"/>
              <a:cs typeface="Montserrat"/>
              <a:sym typeface="Montserrat"/>
            </a:endParaRPr>
          </a:p>
        </p:txBody>
      </p:sp>
      <p:sp>
        <p:nvSpPr>
          <p:cNvPr id="183" name="Google Shape;183;p35"/>
          <p:cNvSpPr txBox="1"/>
          <p:nvPr/>
        </p:nvSpPr>
        <p:spPr>
          <a:xfrm>
            <a:off x="3710625" y="2204550"/>
            <a:ext cx="12114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studied</a:t>
            </a:r>
            <a:endParaRPr b="1" i="1" sz="1800">
              <a:solidFill>
                <a:schemeClr val="dk2"/>
              </a:solidFill>
              <a:latin typeface="Montserrat"/>
              <a:ea typeface="Montserrat"/>
              <a:cs typeface="Montserrat"/>
              <a:sym typeface="Montserrat"/>
            </a:endParaRPr>
          </a:p>
        </p:txBody>
      </p:sp>
      <p:sp>
        <p:nvSpPr>
          <p:cNvPr id="184" name="Google Shape;184;p35"/>
          <p:cNvSpPr/>
          <p:nvPr/>
        </p:nvSpPr>
        <p:spPr>
          <a:xfrm>
            <a:off x="6846850" y="2348250"/>
            <a:ext cx="1644300" cy="4470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Physics</a:t>
            </a:r>
            <a:endParaRPr>
              <a:latin typeface="Montserrat"/>
              <a:ea typeface="Montserrat"/>
              <a:cs typeface="Montserrat"/>
              <a:sym typeface="Montserrat"/>
            </a:endParaRPr>
          </a:p>
        </p:txBody>
      </p:sp>
      <p:cxnSp>
        <p:nvCxnSpPr>
          <p:cNvPr id="185" name="Google Shape;185;p35"/>
          <p:cNvCxnSpPr>
            <a:stCxn id="182" idx="6"/>
            <a:endCxn id="184" idx="1"/>
          </p:cNvCxnSpPr>
          <p:nvPr/>
        </p:nvCxnSpPr>
        <p:spPr>
          <a:xfrm>
            <a:off x="1922150" y="2571750"/>
            <a:ext cx="4924800" cy="0"/>
          </a:xfrm>
          <a:prstGeom prst="straightConnector1">
            <a:avLst/>
          </a:prstGeom>
          <a:noFill/>
          <a:ln cap="flat" cmpd="sng" w="38100">
            <a:solidFill>
              <a:schemeClr val="dk2"/>
            </a:solidFill>
            <a:prstDash val="solid"/>
            <a:round/>
            <a:headEnd len="med" w="med" type="none"/>
            <a:tailEnd len="med" w="med" type="triangle"/>
          </a:ln>
        </p:spPr>
      </p:cxnSp>
      <p:sp>
        <p:nvSpPr>
          <p:cNvPr id="186" name="Google Shape;186;p35"/>
          <p:cNvSpPr txBox="1"/>
          <p:nvPr/>
        </p:nvSpPr>
        <p:spPr>
          <a:xfrm>
            <a:off x="566300" y="3344775"/>
            <a:ext cx="14424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Entity</a:t>
            </a:r>
            <a:endParaRPr sz="1800">
              <a:solidFill>
                <a:schemeClr val="dk2"/>
              </a:solidFill>
              <a:latin typeface="Montserrat"/>
              <a:ea typeface="Montserrat"/>
              <a:cs typeface="Montserrat"/>
              <a:sym typeface="Montserrat"/>
            </a:endParaRPr>
          </a:p>
        </p:txBody>
      </p:sp>
      <p:sp>
        <p:nvSpPr>
          <p:cNvPr id="187" name="Google Shape;187;p35"/>
          <p:cNvSpPr txBox="1"/>
          <p:nvPr/>
        </p:nvSpPr>
        <p:spPr>
          <a:xfrm>
            <a:off x="3132500" y="3344775"/>
            <a:ext cx="25041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Edge/Relationship</a:t>
            </a:r>
            <a:endParaRPr sz="1800">
              <a:solidFill>
                <a:schemeClr val="dk2"/>
              </a:solidFill>
              <a:latin typeface="Montserrat"/>
              <a:ea typeface="Montserrat"/>
              <a:cs typeface="Montserrat"/>
              <a:sym typeface="Montserrat"/>
            </a:endParaRPr>
          </a:p>
        </p:txBody>
      </p:sp>
      <p:sp>
        <p:nvSpPr>
          <p:cNvPr id="188" name="Google Shape;188;p35"/>
          <p:cNvSpPr txBox="1"/>
          <p:nvPr/>
        </p:nvSpPr>
        <p:spPr>
          <a:xfrm>
            <a:off x="6953375" y="3344775"/>
            <a:ext cx="25041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Entity</a:t>
            </a:r>
            <a:endParaRPr sz="18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Key concepts</a:t>
            </a:r>
            <a:endParaRPr>
              <a:solidFill>
                <a:schemeClr val="dk2"/>
              </a:solidFill>
            </a:endParaRPr>
          </a:p>
        </p:txBody>
      </p:sp>
      <p:sp>
        <p:nvSpPr>
          <p:cNvPr id="194" name="Google Shape;194;p36"/>
          <p:cNvSpPr/>
          <p:nvPr/>
        </p:nvSpPr>
        <p:spPr>
          <a:xfrm>
            <a:off x="652850" y="1968900"/>
            <a:ext cx="1269300" cy="12057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Albert E.</a:t>
            </a:r>
            <a:endParaRPr>
              <a:latin typeface="Montserrat"/>
              <a:ea typeface="Montserrat"/>
              <a:cs typeface="Montserrat"/>
              <a:sym typeface="Montserrat"/>
            </a:endParaRPr>
          </a:p>
        </p:txBody>
      </p:sp>
      <p:sp>
        <p:nvSpPr>
          <p:cNvPr id="195" name="Google Shape;195;p36"/>
          <p:cNvSpPr txBox="1"/>
          <p:nvPr/>
        </p:nvSpPr>
        <p:spPr>
          <a:xfrm>
            <a:off x="3710625" y="2204550"/>
            <a:ext cx="12114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studied</a:t>
            </a:r>
            <a:endParaRPr b="1" i="1" sz="1800">
              <a:solidFill>
                <a:schemeClr val="dk2"/>
              </a:solidFill>
              <a:latin typeface="Montserrat"/>
              <a:ea typeface="Montserrat"/>
              <a:cs typeface="Montserrat"/>
              <a:sym typeface="Montserrat"/>
            </a:endParaRPr>
          </a:p>
        </p:txBody>
      </p:sp>
      <p:sp>
        <p:nvSpPr>
          <p:cNvPr id="196" name="Google Shape;196;p36"/>
          <p:cNvSpPr/>
          <p:nvPr/>
        </p:nvSpPr>
        <p:spPr>
          <a:xfrm>
            <a:off x="6846850" y="2348250"/>
            <a:ext cx="1644300" cy="4470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Physics</a:t>
            </a:r>
            <a:endParaRPr>
              <a:latin typeface="Montserrat"/>
              <a:ea typeface="Montserrat"/>
              <a:cs typeface="Montserrat"/>
              <a:sym typeface="Montserrat"/>
            </a:endParaRPr>
          </a:p>
        </p:txBody>
      </p:sp>
      <p:cxnSp>
        <p:nvCxnSpPr>
          <p:cNvPr id="197" name="Google Shape;197;p36"/>
          <p:cNvCxnSpPr>
            <a:stCxn id="194" idx="6"/>
            <a:endCxn id="196" idx="1"/>
          </p:cNvCxnSpPr>
          <p:nvPr/>
        </p:nvCxnSpPr>
        <p:spPr>
          <a:xfrm>
            <a:off x="1922150" y="2571750"/>
            <a:ext cx="4924800" cy="0"/>
          </a:xfrm>
          <a:prstGeom prst="straightConnector1">
            <a:avLst/>
          </a:prstGeom>
          <a:noFill/>
          <a:ln cap="flat" cmpd="sng" w="38100">
            <a:solidFill>
              <a:schemeClr val="dk2"/>
            </a:solidFill>
            <a:prstDash val="solid"/>
            <a:round/>
            <a:headEnd len="med" w="med" type="none"/>
            <a:tailEnd len="med" w="med" type="triangle"/>
          </a:ln>
        </p:spPr>
      </p:cxnSp>
      <p:sp>
        <p:nvSpPr>
          <p:cNvPr id="198" name="Google Shape;198;p36"/>
          <p:cNvSpPr txBox="1"/>
          <p:nvPr/>
        </p:nvSpPr>
        <p:spPr>
          <a:xfrm>
            <a:off x="6846850" y="3804850"/>
            <a:ext cx="14424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Entity</a:t>
            </a:r>
            <a:endParaRPr sz="1800">
              <a:solidFill>
                <a:schemeClr val="dk2"/>
              </a:solidFill>
              <a:latin typeface="Montserrat"/>
              <a:ea typeface="Montserrat"/>
              <a:cs typeface="Montserrat"/>
              <a:sym typeface="Montserrat"/>
            </a:endParaRPr>
          </a:p>
        </p:txBody>
      </p:sp>
      <p:sp>
        <p:nvSpPr>
          <p:cNvPr id="199" name="Google Shape;199;p36"/>
          <p:cNvSpPr txBox="1"/>
          <p:nvPr/>
        </p:nvSpPr>
        <p:spPr>
          <a:xfrm>
            <a:off x="6416950" y="4264925"/>
            <a:ext cx="25041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Edge/Relationship</a:t>
            </a:r>
            <a:endParaRPr sz="1800">
              <a:solidFill>
                <a:schemeClr val="dk2"/>
              </a:solidFill>
              <a:latin typeface="Montserrat"/>
              <a:ea typeface="Montserrat"/>
              <a:cs typeface="Montserrat"/>
              <a:sym typeface="Montserrat"/>
            </a:endParaRPr>
          </a:p>
        </p:txBody>
      </p:sp>
      <p:sp>
        <p:nvSpPr>
          <p:cNvPr id="200" name="Google Shape;200;p36"/>
          <p:cNvSpPr txBox="1"/>
          <p:nvPr/>
        </p:nvSpPr>
        <p:spPr>
          <a:xfrm>
            <a:off x="6846950" y="4725000"/>
            <a:ext cx="25041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Entity</a:t>
            </a:r>
            <a:endParaRPr sz="1800">
              <a:solidFill>
                <a:schemeClr val="dk2"/>
              </a:solidFill>
              <a:latin typeface="Montserrat"/>
              <a:ea typeface="Montserrat"/>
              <a:cs typeface="Montserrat"/>
              <a:sym typeface="Montserrat"/>
            </a:endParaRPr>
          </a:p>
        </p:txBody>
      </p:sp>
      <p:sp>
        <p:nvSpPr>
          <p:cNvPr id="201" name="Google Shape;201;p36"/>
          <p:cNvSpPr txBox="1"/>
          <p:nvPr/>
        </p:nvSpPr>
        <p:spPr>
          <a:xfrm>
            <a:off x="580725" y="3290900"/>
            <a:ext cx="25041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Attributes: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Birth data</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Nationality</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profession</a:t>
            </a:r>
            <a:endParaRPr sz="18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Key concepts</a:t>
            </a:r>
            <a:endParaRPr>
              <a:solidFill>
                <a:schemeClr val="dk2"/>
              </a:solidFill>
            </a:endParaRPr>
          </a:p>
        </p:txBody>
      </p:sp>
      <p:sp>
        <p:nvSpPr>
          <p:cNvPr id="207" name="Google Shape;207;p37"/>
          <p:cNvSpPr/>
          <p:nvPr/>
        </p:nvSpPr>
        <p:spPr>
          <a:xfrm>
            <a:off x="652850" y="1968900"/>
            <a:ext cx="1269300" cy="12057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Albert E.</a:t>
            </a:r>
            <a:endParaRPr>
              <a:latin typeface="Montserrat"/>
              <a:ea typeface="Montserrat"/>
              <a:cs typeface="Montserrat"/>
              <a:sym typeface="Montserrat"/>
            </a:endParaRPr>
          </a:p>
        </p:txBody>
      </p:sp>
      <p:sp>
        <p:nvSpPr>
          <p:cNvPr id="208" name="Google Shape;208;p37"/>
          <p:cNvSpPr txBox="1"/>
          <p:nvPr/>
        </p:nvSpPr>
        <p:spPr>
          <a:xfrm>
            <a:off x="3710625" y="2204550"/>
            <a:ext cx="12114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studied</a:t>
            </a:r>
            <a:endParaRPr b="1" i="1" sz="1800">
              <a:solidFill>
                <a:schemeClr val="dk2"/>
              </a:solidFill>
              <a:latin typeface="Montserrat"/>
              <a:ea typeface="Montserrat"/>
              <a:cs typeface="Montserrat"/>
              <a:sym typeface="Montserrat"/>
            </a:endParaRPr>
          </a:p>
        </p:txBody>
      </p:sp>
      <p:sp>
        <p:nvSpPr>
          <p:cNvPr id="209" name="Google Shape;209;p37"/>
          <p:cNvSpPr/>
          <p:nvPr/>
        </p:nvSpPr>
        <p:spPr>
          <a:xfrm>
            <a:off x="6846850" y="2348250"/>
            <a:ext cx="1644300" cy="4470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Physics</a:t>
            </a:r>
            <a:endParaRPr>
              <a:latin typeface="Montserrat"/>
              <a:ea typeface="Montserrat"/>
              <a:cs typeface="Montserrat"/>
              <a:sym typeface="Montserrat"/>
            </a:endParaRPr>
          </a:p>
        </p:txBody>
      </p:sp>
      <p:cxnSp>
        <p:nvCxnSpPr>
          <p:cNvPr id="210" name="Google Shape;210;p37"/>
          <p:cNvCxnSpPr>
            <a:stCxn id="207" idx="6"/>
            <a:endCxn id="209" idx="1"/>
          </p:cNvCxnSpPr>
          <p:nvPr/>
        </p:nvCxnSpPr>
        <p:spPr>
          <a:xfrm>
            <a:off x="1922150" y="2571750"/>
            <a:ext cx="4924800" cy="0"/>
          </a:xfrm>
          <a:prstGeom prst="straightConnector1">
            <a:avLst/>
          </a:prstGeom>
          <a:noFill/>
          <a:ln cap="flat" cmpd="sng" w="38100">
            <a:solidFill>
              <a:schemeClr val="dk2"/>
            </a:solidFill>
            <a:prstDash val="solid"/>
            <a:round/>
            <a:headEnd len="med" w="med" type="none"/>
            <a:tailEnd len="med" w="med" type="triangle"/>
          </a:ln>
        </p:spPr>
      </p:cxnSp>
      <p:sp>
        <p:nvSpPr>
          <p:cNvPr id="211" name="Google Shape;211;p37"/>
          <p:cNvSpPr txBox="1"/>
          <p:nvPr/>
        </p:nvSpPr>
        <p:spPr>
          <a:xfrm>
            <a:off x="580725" y="3290900"/>
            <a:ext cx="25041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Attributes: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Birth data</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Nationality</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profession</a:t>
            </a:r>
            <a:endParaRPr sz="1800">
              <a:solidFill>
                <a:schemeClr val="dk2"/>
              </a:solidFill>
              <a:latin typeface="Montserrat"/>
              <a:ea typeface="Montserrat"/>
              <a:cs typeface="Montserrat"/>
              <a:sym typeface="Montserrat"/>
            </a:endParaRPr>
          </a:p>
        </p:txBody>
      </p:sp>
      <p:sp>
        <p:nvSpPr>
          <p:cNvPr id="212" name="Google Shape;212;p37"/>
          <p:cNvSpPr txBox="1"/>
          <p:nvPr/>
        </p:nvSpPr>
        <p:spPr>
          <a:xfrm>
            <a:off x="3479625" y="3174600"/>
            <a:ext cx="25041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Montserrat"/>
                <a:ea typeface="Montserrat"/>
                <a:cs typeface="Montserrat"/>
                <a:sym typeface="Montserrat"/>
              </a:rPr>
              <a:t>Triples</a:t>
            </a:r>
            <a:endParaRPr b="1"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Subject (Albert)</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Predicate (studied)</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Object (Physics) </a:t>
            </a:r>
            <a:endParaRPr sz="18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Structure</a:t>
            </a:r>
            <a:endParaRPr>
              <a:solidFill>
                <a:schemeClr val="dk2"/>
              </a:solidFill>
            </a:endParaRPr>
          </a:p>
        </p:txBody>
      </p:sp>
      <p:sp>
        <p:nvSpPr>
          <p:cNvPr id="218" name="Google Shape;218;p38"/>
          <p:cNvSpPr txBox="1"/>
          <p:nvPr/>
        </p:nvSpPr>
        <p:spPr>
          <a:xfrm>
            <a:off x="660975" y="3122400"/>
            <a:ext cx="6965700" cy="27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Graph</a:t>
            </a:r>
            <a:r>
              <a:rPr lang="en" sz="1800">
                <a:solidFill>
                  <a:schemeClr val="dk2"/>
                </a:solidFill>
                <a:latin typeface="Montserrat"/>
                <a:ea typeface="Montserrat"/>
                <a:cs typeface="Montserrat"/>
                <a:sym typeface="Montserrat"/>
              </a:rPr>
              <a:t>-</a:t>
            </a:r>
            <a:r>
              <a:rPr b="1" lang="en" sz="1800">
                <a:solidFill>
                  <a:schemeClr val="dk2"/>
                </a:solidFill>
                <a:latin typeface="Montserrat"/>
                <a:ea typeface="Montserrat"/>
                <a:cs typeface="Montserrat"/>
                <a:sym typeface="Montserrat"/>
              </a:rPr>
              <a:t>based</a:t>
            </a:r>
            <a:r>
              <a:rPr lang="en" sz="1800">
                <a:solidFill>
                  <a:schemeClr val="dk2"/>
                </a:solidFill>
                <a:latin typeface="Montserrat"/>
                <a:ea typeface="Montserrat"/>
                <a:cs typeface="Montserrat"/>
                <a:sym typeface="Montserrat"/>
              </a:rPr>
              <a:t> </a:t>
            </a:r>
            <a:r>
              <a:rPr b="1" lang="en" sz="1800">
                <a:solidFill>
                  <a:schemeClr val="dk2"/>
                </a:solidFill>
                <a:latin typeface="Montserrat"/>
                <a:ea typeface="Montserrat"/>
                <a:cs typeface="Montserrat"/>
                <a:sym typeface="Montserrat"/>
              </a:rPr>
              <a:t>Structure</a:t>
            </a:r>
            <a:r>
              <a:rPr lang="en" sz="1800">
                <a:solidFill>
                  <a:schemeClr val="dk2"/>
                </a:solidFill>
                <a:latin typeface="Montserrat"/>
                <a:ea typeface="Montserrat"/>
                <a:cs typeface="Montserrat"/>
                <a:sym typeface="Montserrat"/>
              </a:rPr>
              <a:t>: nodes, edges, to model real-world knowledge</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Ontology</a:t>
            </a:r>
            <a:r>
              <a:rPr lang="en" sz="1800">
                <a:solidFill>
                  <a:schemeClr val="dk2"/>
                </a:solidFill>
                <a:latin typeface="Montserrat"/>
                <a:ea typeface="Montserrat"/>
                <a:cs typeface="Montserrat"/>
                <a:sym typeface="Montserrat"/>
              </a:rPr>
              <a:t>: schema that defines the types of entities, relationships and attributes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Taxonomy</a:t>
            </a:r>
            <a:r>
              <a:rPr lang="en" sz="1800">
                <a:solidFill>
                  <a:schemeClr val="dk2"/>
                </a:solidFill>
                <a:latin typeface="Montserrat"/>
                <a:ea typeface="Montserrat"/>
                <a:cs typeface="Montserrat"/>
                <a:sym typeface="Montserrat"/>
              </a:rPr>
              <a:t>: Hierarchical classification of entities in the graph</a:t>
            </a:r>
            <a:endParaRPr sz="1800">
              <a:solidFill>
                <a:schemeClr val="dk2"/>
              </a:solidFill>
              <a:latin typeface="Montserrat"/>
              <a:ea typeface="Montserrat"/>
              <a:cs typeface="Montserrat"/>
              <a:sym typeface="Montserrat"/>
            </a:endParaRPr>
          </a:p>
        </p:txBody>
      </p:sp>
      <p:pic>
        <p:nvPicPr>
          <p:cNvPr id="219" name="Google Shape;219;p38"/>
          <p:cNvPicPr preferRelativeResize="0"/>
          <p:nvPr/>
        </p:nvPicPr>
        <p:blipFill>
          <a:blip r:embed="rId3">
            <a:alphaModFix/>
          </a:blip>
          <a:stretch>
            <a:fillRect/>
          </a:stretch>
        </p:blipFill>
        <p:spPr>
          <a:xfrm>
            <a:off x="3272600" y="637300"/>
            <a:ext cx="2598800" cy="2300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Structure</a:t>
            </a:r>
            <a:endParaRPr>
              <a:solidFill>
                <a:schemeClr val="dk2"/>
              </a:solidFill>
            </a:endParaRPr>
          </a:p>
        </p:txBody>
      </p:sp>
      <p:sp>
        <p:nvSpPr>
          <p:cNvPr id="225" name="Google Shape;225;p39"/>
          <p:cNvSpPr txBox="1"/>
          <p:nvPr/>
        </p:nvSpPr>
        <p:spPr>
          <a:xfrm>
            <a:off x="660975" y="3122400"/>
            <a:ext cx="6965700" cy="27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Nodes: </a:t>
            </a:r>
            <a:r>
              <a:rPr lang="en" sz="1800">
                <a:solidFill>
                  <a:schemeClr val="dk2"/>
                </a:solidFill>
                <a:latin typeface="Montserrat"/>
                <a:ea typeface="Montserrat"/>
                <a:cs typeface="Montserrat"/>
                <a:sym typeface="Montserrat"/>
              </a:rPr>
              <a:t>represent entities or instances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Edges: </a:t>
            </a:r>
            <a:r>
              <a:rPr lang="en" sz="1800">
                <a:solidFill>
                  <a:schemeClr val="dk2"/>
                </a:solidFill>
                <a:latin typeface="Montserrat"/>
                <a:ea typeface="Montserrat"/>
                <a:cs typeface="Montserrat"/>
                <a:sym typeface="Montserrat"/>
              </a:rPr>
              <a:t>relationships between entities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Labels: </a:t>
            </a:r>
            <a:r>
              <a:rPr lang="en" sz="1800">
                <a:solidFill>
                  <a:schemeClr val="dk2"/>
                </a:solidFill>
                <a:latin typeface="Montserrat"/>
                <a:ea typeface="Montserrat"/>
                <a:cs typeface="Montserrat"/>
                <a:sym typeface="Montserrat"/>
              </a:rPr>
              <a:t>tags assigned to nodes and edges to define their types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Properties: </a:t>
            </a:r>
            <a:r>
              <a:rPr lang="en" sz="1800">
                <a:solidFill>
                  <a:schemeClr val="dk2"/>
                </a:solidFill>
                <a:latin typeface="Montserrat"/>
                <a:ea typeface="Montserrat"/>
                <a:cs typeface="Montserrat"/>
                <a:sym typeface="Montserrat"/>
              </a:rPr>
              <a:t>additional information or attribute about nodes and edges</a:t>
            </a:r>
            <a:endParaRPr sz="1800">
              <a:solidFill>
                <a:schemeClr val="dk2"/>
              </a:solidFill>
              <a:latin typeface="Montserrat"/>
              <a:ea typeface="Montserrat"/>
              <a:cs typeface="Montserrat"/>
              <a:sym typeface="Montserrat"/>
            </a:endParaRPr>
          </a:p>
        </p:txBody>
      </p:sp>
      <p:pic>
        <p:nvPicPr>
          <p:cNvPr id="226" name="Google Shape;226;p39"/>
          <p:cNvPicPr preferRelativeResize="0"/>
          <p:nvPr/>
        </p:nvPicPr>
        <p:blipFill>
          <a:blip r:embed="rId3">
            <a:alphaModFix/>
          </a:blip>
          <a:stretch>
            <a:fillRect/>
          </a:stretch>
        </p:blipFill>
        <p:spPr>
          <a:xfrm>
            <a:off x="3272600" y="637300"/>
            <a:ext cx="2598800" cy="2300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KG construction</a:t>
            </a:r>
            <a:endParaRPr>
              <a:solidFill>
                <a:schemeClr val="dk2"/>
              </a:solidFill>
            </a:endParaRPr>
          </a:p>
        </p:txBody>
      </p:sp>
      <p:sp>
        <p:nvSpPr>
          <p:cNvPr id="232" name="Google Shape;232;p40"/>
          <p:cNvSpPr txBox="1"/>
          <p:nvPr/>
        </p:nvSpPr>
        <p:spPr>
          <a:xfrm>
            <a:off x="660975" y="3122400"/>
            <a:ext cx="6965700" cy="27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Manual curation</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manual input of data into graph</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Automated Extraction</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using algos and NLP to extract information from unstructured data sources (txt, docs, DBs…)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Crowdsourcing</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input from a large number of sources to populate and refine the graph.</a:t>
            </a:r>
            <a:endParaRPr sz="18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800">
              <a:solidFill>
                <a:schemeClr val="dk2"/>
              </a:solidFill>
              <a:latin typeface="Montserrat"/>
              <a:ea typeface="Montserrat"/>
              <a:cs typeface="Montserrat"/>
              <a:sym typeface="Montserrat"/>
            </a:endParaRPr>
          </a:p>
        </p:txBody>
      </p:sp>
      <p:pic>
        <p:nvPicPr>
          <p:cNvPr id="233" name="Google Shape;233;p40"/>
          <p:cNvPicPr preferRelativeResize="0"/>
          <p:nvPr/>
        </p:nvPicPr>
        <p:blipFill>
          <a:blip r:embed="rId3">
            <a:alphaModFix/>
          </a:blip>
          <a:stretch>
            <a:fillRect/>
          </a:stretch>
        </p:blipFill>
        <p:spPr>
          <a:xfrm>
            <a:off x="3272600" y="637300"/>
            <a:ext cx="2598800" cy="2300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KG applications</a:t>
            </a:r>
            <a:endParaRPr>
              <a:solidFill>
                <a:schemeClr val="dk2"/>
              </a:solidFill>
            </a:endParaRPr>
          </a:p>
        </p:txBody>
      </p:sp>
      <p:sp>
        <p:nvSpPr>
          <p:cNvPr id="239" name="Google Shape;239;p41"/>
          <p:cNvSpPr txBox="1"/>
          <p:nvPr/>
        </p:nvSpPr>
        <p:spPr>
          <a:xfrm>
            <a:off x="660975" y="3122400"/>
            <a:ext cx="6965700" cy="27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Search engines</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enhance search capabilities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Recommendation systems</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provide personalized recommendations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Data Integration</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combine data from various sources into one framework</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AI and Machine Learning: </a:t>
            </a:r>
            <a:r>
              <a:rPr lang="en" sz="1800">
                <a:solidFill>
                  <a:schemeClr val="dk2"/>
                </a:solidFill>
                <a:latin typeface="Montserrat"/>
                <a:ea typeface="Montserrat"/>
                <a:cs typeface="Montserrat"/>
                <a:sym typeface="Montserrat"/>
              </a:rPr>
              <a:t>enhance machine understanding</a:t>
            </a:r>
            <a:endParaRPr sz="18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800">
              <a:solidFill>
                <a:schemeClr val="dk2"/>
              </a:solidFill>
              <a:latin typeface="Montserrat"/>
              <a:ea typeface="Montserrat"/>
              <a:cs typeface="Montserrat"/>
              <a:sym typeface="Montserrat"/>
            </a:endParaRPr>
          </a:p>
        </p:txBody>
      </p:sp>
      <p:pic>
        <p:nvPicPr>
          <p:cNvPr id="240" name="Google Shape;240;p41"/>
          <p:cNvPicPr preferRelativeResize="0"/>
          <p:nvPr/>
        </p:nvPicPr>
        <p:blipFill>
          <a:blip r:embed="rId3">
            <a:alphaModFix/>
          </a:blip>
          <a:stretch>
            <a:fillRect/>
          </a:stretch>
        </p:blipFill>
        <p:spPr>
          <a:xfrm>
            <a:off x="3272600" y="637300"/>
            <a:ext cx="2185072" cy="1934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KG Advantages</a:t>
            </a:r>
            <a:endParaRPr>
              <a:solidFill>
                <a:schemeClr val="dk2"/>
              </a:solidFill>
            </a:endParaRPr>
          </a:p>
        </p:txBody>
      </p:sp>
      <p:sp>
        <p:nvSpPr>
          <p:cNvPr id="246" name="Google Shape;246;p42"/>
          <p:cNvSpPr txBox="1"/>
          <p:nvPr/>
        </p:nvSpPr>
        <p:spPr>
          <a:xfrm>
            <a:off x="685050" y="2705150"/>
            <a:ext cx="6965700" cy="27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Enhanced data interoperability</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good for integrating heterogeneous data sources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Improved data quality and Consistency</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ensures accuracy (well-defined ontologies and taxonomies)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Facilitate Advanced Querying</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allows complex queries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Supports Inference and Reasoning</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machines can infer new knowledge from existing data easily</a:t>
            </a:r>
            <a:endParaRPr sz="18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800">
              <a:solidFill>
                <a:schemeClr val="dk2"/>
              </a:solidFill>
              <a:latin typeface="Montserrat"/>
              <a:ea typeface="Montserrat"/>
              <a:cs typeface="Montserrat"/>
              <a:sym typeface="Montserrat"/>
            </a:endParaRPr>
          </a:p>
        </p:txBody>
      </p:sp>
      <p:pic>
        <p:nvPicPr>
          <p:cNvPr id="247" name="Google Shape;247;p42"/>
          <p:cNvPicPr preferRelativeResize="0"/>
          <p:nvPr/>
        </p:nvPicPr>
        <p:blipFill>
          <a:blip r:embed="rId3">
            <a:alphaModFix/>
          </a:blip>
          <a:stretch>
            <a:fillRect/>
          </a:stretch>
        </p:blipFill>
        <p:spPr>
          <a:xfrm>
            <a:off x="3272600" y="637300"/>
            <a:ext cx="2185072" cy="1934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KG challenges</a:t>
            </a:r>
            <a:endParaRPr>
              <a:solidFill>
                <a:schemeClr val="dk2"/>
              </a:solidFill>
            </a:endParaRPr>
          </a:p>
        </p:txBody>
      </p:sp>
      <p:sp>
        <p:nvSpPr>
          <p:cNvPr id="253" name="Google Shape;253;p43"/>
          <p:cNvSpPr txBox="1"/>
          <p:nvPr/>
        </p:nvSpPr>
        <p:spPr>
          <a:xfrm>
            <a:off x="685050" y="2705150"/>
            <a:ext cx="6965700" cy="27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Data quality</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accuracy and reliability of the data is challenging</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Scalability</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managing and processing large-scale KGs efficiently</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Complexity</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developing and maintaining complex ontologies and taxonomies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Data Privacy</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securing sensitive data while utilizing KGs</a:t>
            </a:r>
            <a:endParaRPr sz="18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800">
              <a:solidFill>
                <a:schemeClr val="dk2"/>
              </a:solidFill>
              <a:latin typeface="Montserrat"/>
              <a:ea typeface="Montserrat"/>
              <a:cs typeface="Montserrat"/>
              <a:sym typeface="Montserrat"/>
            </a:endParaRPr>
          </a:p>
        </p:txBody>
      </p:sp>
      <p:pic>
        <p:nvPicPr>
          <p:cNvPr id="254" name="Google Shape;254;p43"/>
          <p:cNvPicPr preferRelativeResize="0"/>
          <p:nvPr/>
        </p:nvPicPr>
        <p:blipFill>
          <a:blip r:embed="rId3">
            <a:alphaModFix/>
          </a:blip>
          <a:stretch>
            <a:fillRect/>
          </a:stretch>
        </p:blipFill>
        <p:spPr>
          <a:xfrm>
            <a:off x="3272600" y="637300"/>
            <a:ext cx="2185072" cy="1934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What Is This Course About?</a:t>
            </a:r>
            <a:endParaRPr>
              <a:solidFill>
                <a:schemeClr val="dk2"/>
              </a:solidFill>
            </a:endParaRPr>
          </a:p>
        </p:txBody>
      </p:sp>
      <p:sp>
        <p:nvSpPr>
          <p:cNvPr id="108" name="Google Shape;108;p26"/>
          <p:cNvSpPr txBox="1"/>
          <p:nvPr>
            <p:ph idx="1" type="body"/>
          </p:nvPr>
        </p:nvSpPr>
        <p:spPr>
          <a:xfrm>
            <a:off x="280275" y="548850"/>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a:p>
            <a:pPr indent="0" lvl="0" marL="457200" rtl="0" algn="l">
              <a:lnSpc>
                <a:spcPct val="150000"/>
              </a:lnSpc>
              <a:spcBef>
                <a:spcPts val="1600"/>
              </a:spcBef>
              <a:spcAft>
                <a:spcPts val="0"/>
              </a:spcAft>
              <a:buNone/>
            </a:pPr>
            <a:r>
              <a:t/>
            </a:r>
            <a:endParaRPr/>
          </a:p>
          <a:p>
            <a:pPr indent="-342900" lvl="0" marL="457200" rtl="0" algn="l">
              <a:lnSpc>
                <a:spcPct val="150000"/>
              </a:lnSpc>
              <a:spcBef>
                <a:spcPts val="1600"/>
              </a:spcBef>
              <a:spcAft>
                <a:spcPts val="0"/>
              </a:spcAft>
              <a:buSzPts val="1800"/>
              <a:buChar char="●"/>
            </a:pPr>
            <a:r>
              <a:rPr lang="en"/>
              <a:t>Knowledge Graphs &amp; RAG - </a:t>
            </a:r>
            <a:endParaRPr/>
          </a:p>
          <a:p>
            <a:pPr indent="-317500" lvl="1" marL="914400" rtl="0" algn="l">
              <a:lnSpc>
                <a:spcPct val="150000"/>
              </a:lnSpc>
              <a:spcBef>
                <a:spcPts val="0"/>
              </a:spcBef>
              <a:spcAft>
                <a:spcPts val="0"/>
              </a:spcAft>
              <a:buSzPts val="1400"/>
              <a:buChar char="○"/>
            </a:pPr>
            <a:r>
              <a:rPr lang="en"/>
              <a:t>Fundamentals of Knowledge Graphs</a:t>
            </a:r>
            <a:endParaRPr/>
          </a:p>
          <a:p>
            <a:pPr indent="-317500" lvl="1" marL="914400" rtl="0" algn="l">
              <a:lnSpc>
                <a:spcPct val="150000"/>
              </a:lnSpc>
              <a:spcBef>
                <a:spcPts val="0"/>
              </a:spcBef>
              <a:spcAft>
                <a:spcPts val="0"/>
              </a:spcAft>
              <a:buSzPts val="1400"/>
              <a:buChar char="○"/>
            </a:pPr>
            <a:r>
              <a:rPr lang="en"/>
              <a:t>Implement Knowledge Graphs to Improve RAG Systems</a:t>
            </a:r>
            <a:endParaRPr/>
          </a:p>
          <a:p>
            <a:pPr indent="-317500" lvl="1" marL="914400" rtl="0" algn="l">
              <a:lnSpc>
                <a:spcPct val="150000"/>
              </a:lnSpc>
              <a:spcBef>
                <a:spcPts val="0"/>
              </a:spcBef>
              <a:spcAft>
                <a:spcPts val="0"/>
              </a:spcAft>
              <a:buSzPts val="1400"/>
              <a:buChar char="○"/>
            </a:pPr>
            <a:r>
              <a:rPr lang="en"/>
              <a:t>Optimization and Best Practices </a:t>
            </a:r>
            <a:endParaRPr/>
          </a:p>
          <a:p>
            <a:pPr indent="0" lvl="0" marL="0" rtl="0" algn="l">
              <a:lnSpc>
                <a:spcPct val="150000"/>
              </a:lnSpc>
              <a:spcBef>
                <a:spcPts val="1600"/>
              </a:spcBef>
              <a:spcAft>
                <a:spcPts val="1600"/>
              </a:spcAft>
              <a:buNone/>
            </a:pPr>
            <a:r>
              <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1000"/>
                                        <p:tgtEl>
                                          <p:spTgt spid="1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animEffect filter="fade" transition="in">
                                      <p:cBhvr>
                                        <p:cTn dur="1000"/>
                                        <p:tgtEl>
                                          <p:spTgt spid="1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animEffect filter="fade" transition="in">
                                      <p:cBhvr>
                                        <p:cTn dur="1000"/>
                                        <p:tgtEl>
                                          <p:spTgt spid="10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4"/>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Conclusion</a:t>
            </a:r>
            <a:endParaRPr>
              <a:solidFill>
                <a:schemeClr val="dk2"/>
              </a:solidFill>
            </a:endParaRPr>
          </a:p>
        </p:txBody>
      </p:sp>
      <p:sp>
        <p:nvSpPr>
          <p:cNvPr id="260" name="Google Shape;260;p44"/>
          <p:cNvSpPr txBox="1"/>
          <p:nvPr/>
        </p:nvSpPr>
        <p:spPr>
          <a:xfrm>
            <a:off x="685050" y="2705150"/>
            <a:ext cx="6965700" cy="27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KGs: </a:t>
            </a:r>
            <a:r>
              <a:rPr lang="en" sz="1800">
                <a:solidFill>
                  <a:schemeClr val="dk2"/>
                </a:solidFill>
                <a:latin typeface="Montserrat"/>
                <a:ea typeface="Montserrat"/>
                <a:cs typeface="Montserrat"/>
                <a:sym typeface="Montserrat"/>
              </a:rPr>
              <a:t>a powerful tool for structuring and reasoning about complex data</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Scalability</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enhance capabilities of AI systems (improve search and recommendation engines…)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Data integration: </a:t>
            </a:r>
            <a:r>
              <a:rPr lang="en" sz="1800">
                <a:solidFill>
                  <a:schemeClr val="dk2"/>
                </a:solidFill>
                <a:latin typeface="Montserrat"/>
                <a:ea typeface="Montserrat"/>
                <a:cs typeface="Montserrat"/>
                <a:sym typeface="Montserrat"/>
              </a:rPr>
              <a:t>facilitate data integration and analysis across various domains</a:t>
            </a:r>
            <a:endParaRPr sz="1800">
              <a:solidFill>
                <a:schemeClr val="dk2"/>
              </a:solidFill>
              <a:latin typeface="Montserrat"/>
              <a:ea typeface="Montserrat"/>
              <a:cs typeface="Montserrat"/>
              <a:sym typeface="Montserrat"/>
            </a:endParaRPr>
          </a:p>
        </p:txBody>
      </p:sp>
      <p:pic>
        <p:nvPicPr>
          <p:cNvPr id="261" name="Google Shape;261;p44"/>
          <p:cNvPicPr preferRelativeResize="0"/>
          <p:nvPr/>
        </p:nvPicPr>
        <p:blipFill>
          <a:blip r:embed="rId3">
            <a:alphaModFix/>
          </a:blip>
          <a:stretch>
            <a:fillRect/>
          </a:stretch>
        </p:blipFill>
        <p:spPr>
          <a:xfrm>
            <a:off x="3272600" y="637300"/>
            <a:ext cx="2185072" cy="1934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chemeClr val="dk2"/>
                </a:solidFill>
              </a:rPr>
              <a:t>Knowledge Graphs</a:t>
            </a:r>
            <a:endParaRPr i="1">
              <a:solidFill>
                <a:schemeClr val="dk2"/>
              </a:solidFill>
            </a:endParaRPr>
          </a:p>
          <a:p>
            <a:pPr indent="0" lvl="0" marL="0" rtl="0" algn="ctr">
              <a:spcBef>
                <a:spcPts val="0"/>
              </a:spcBef>
              <a:spcAft>
                <a:spcPts val="0"/>
              </a:spcAft>
              <a:buNone/>
            </a:pPr>
            <a:r>
              <a:rPr i="1" lang="en">
                <a:solidFill>
                  <a:schemeClr val="dk2"/>
                </a:solidFill>
              </a:rPr>
              <a:t>Deep Dive</a:t>
            </a:r>
            <a:endParaRPr i="1">
              <a:solidFill>
                <a:schemeClr val="dk2"/>
              </a:solidFill>
            </a:endParaRPr>
          </a:p>
          <a:p>
            <a:pPr indent="0" lvl="0" marL="0" rtl="0" algn="ctr">
              <a:spcBef>
                <a:spcPts val="0"/>
              </a:spcBef>
              <a:spcAft>
                <a:spcPts val="0"/>
              </a:spcAft>
              <a:buNone/>
            </a:pPr>
            <a:r>
              <a:rPr i="1" lang="en">
                <a:solidFill>
                  <a:schemeClr val="dk2"/>
                </a:solidFill>
              </a:rPr>
              <a:t>neo4j</a:t>
            </a:r>
            <a:endParaRPr i="1">
              <a:solidFill>
                <a:schemeClr val="dk2"/>
              </a:solidFill>
            </a:endParaRPr>
          </a:p>
        </p:txBody>
      </p:sp>
      <p:sp>
        <p:nvSpPr>
          <p:cNvPr id="267" name="Google Shape;267;p45"/>
          <p:cNvSpPr txBox="1"/>
          <p:nvPr>
            <p:ph idx="2" type="body"/>
          </p:nvPr>
        </p:nvSpPr>
        <p:spPr>
          <a:xfrm>
            <a:off x="4503050" y="851850"/>
            <a:ext cx="3818400" cy="32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i="1"/>
          </a:p>
          <a:p>
            <a:pPr indent="-342900" lvl="0" marL="457200" rtl="0" algn="l">
              <a:lnSpc>
                <a:spcPct val="150000"/>
              </a:lnSpc>
              <a:spcBef>
                <a:spcPts val="0"/>
              </a:spcBef>
              <a:spcAft>
                <a:spcPts val="0"/>
              </a:spcAft>
              <a:buSzPts val="1800"/>
              <a:buChar char="●"/>
            </a:pPr>
            <a:r>
              <a:rPr lang="en"/>
              <a:t>Building a Knowledge Graph</a:t>
            </a:r>
            <a:endParaRPr/>
          </a:p>
          <a:p>
            <a:pPr indent="-317500" lvl="1" marL="914400" rtl="0" algn="l">
              <a:lnSpc>
                <a:spcPct val="150000"/>
              </a:lnSpc>
              <a:spcBef>
                <a:spcPts val="0"/>
              </a:spcBef>
              <a:spcAft>
                <a:spcPts val="0"/>
              </a:spcAft>
              <a:buSzPts val="1400"/>
              <a:buChar char="○"/>
            </a:pPr>
            <a:r>
              <a:rPr lang="en"/>
              <a:t>Introduction to neo4j</a:t>
            </a:r>
            <a:endParaRPr/>
          </a:p>
          <a:p>
            <a:pPr indent="-317500" lvl="2" marL="1371600" rtl="0" algn="l">
              <a:lnSpc>
                <a:spcPct val="150000"/>
              </a:lnSpc>
              <a:spcBef>
                <a:spcPts val="0"/>
              </a:spcBef>
              <a:spcAft>
                <a:spcPts val="0"/>
              </a:spcAft>
              <a:buSzPts val="1400"/>
              <a:buChar char="■"/>
            </a:pPr>
            <a:r>
              <a:rPr lang="en"/>
              <a:t>Relationships</a:t>
            </a:r>
            <a:endParaRPr/>
          </a:p>
          <a:p>
            <a:pPr indent="-317500" lvl="2" marL="1371600" rtl="0" algn="l">
              <a:lnSpc>
                <a:spcPct val="150000"/>
              </a:lnSpc>
              <a:spcBef>
                <a:spcPts val="0"/>
              </a:spcBef>
              <a:spcAft>
                <a:spcPts val="0"/>
              </a:spcAft>
              <a:buSzPts val="1400"/>
              <a:buChar char="■"/>
            </a:pPr>
            <a:r>
              <a:rPr lang="en"/>
              <a:t>Entities</a:t>
            </a:r>
            <a:endParaRPr/>
          </a:p>
          <a:p>
            <a:pPr indent="-342900" lvl="0" marL="457200" rtl="0" algn="l">
              <a:lnSpc>
                <a:spcPct val="150000"/>
              </a:lnSpc>
              <a:spcBef>
                <a:spcPts val="0"/>
              </a:spcBef>
              <a:spcAft>
                <a:spcPts val="0"/>
              </a:spcAft>
              <a:buSzPts val="1800"/>
              <a:buChar char="●"/>
            </a:pPr>
            <a:r>
              <a:rPr lang="en"/>
              <a:t>h</a:t>
            </a:r>
            <a:r>
              <a:rPr lang="en"/>
              <a:t>ands -on</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6"/>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rPr>
              <a:t>Building a Knowledge Graph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273" name="Google Shape;273;p46"/>
          <p:cNvSpPr/>
          <p:nvPr/>
        </p:nvSpPr>
        <p:spPr>
          <a:xfrm>
            <a:off x="2785075" y="1114363"/>
            <a:ext cx="1269300" cy="12057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Albert E.</a:t>
            </a:r>
            <a:endParaRPr>
              <a:latin typeface="Montserrat"/>
              <a:ea typeface="Montserrat"/>
              <a:cs typeface="Montserrat"/>
              <a:sym typeface="Montserrat"/>
            </a:endParaRPr>
          </a:p>
        </p:txBody>
      </p:sp>
      <p:sp>
        <p:nvSpPr>
          <p:cNvPr id="274" name="Google Shape;274;p46"/>
          <p:cNvSpPr txBox="1"/>
          <p:nvPr/>
        </p:nvSpPr>
        <p:spPr>
          <a:xfrm>
            <a:off x="4573650" y="1364413"/>
            <a:ext cx="14457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a:t>
            </a:r>
            <a:r>
              <a:rPr b="1" i="1" lang="en" sz="1800">
                <a:solidFill>
                  <a:schemeClr val="dk2"/>
                </a:solidFill>
                <a:latin typeface="Montserrat"/>
                <a:ea typeface="Montserrat"/>
                <a:cs typeface="Montserrat"/>
                <a:sym typeface="Montserrat"/>
              </a:rPr>
              <a:t>studied)</a:t>
            </a:r>
            <a:endParaRPr b="1" i="1" sz="1800">
              <a:solidFill>
                <a:schemeClr val="dk2"/>
              </a:solidFill>
              <a:latin typeface="Montserrat"/>
              <a:ea typeface="Montserrat"/>
              <a:cs typeface="Montserrat"/>
              <a:sym typeface="Montserrat"/>
            </a:endParaRPr>
          </a:p>
        </p:txBody>
      </p:sp>
      <p:sp>
        <p:nvSpPr>
          <p:cNvPr id="275" name="Google Shape;275;p46"/>
          <p:cNvSpPr/>
          <p:nvPr/>
        </p:nvSpPr>
        <p:spPr>
          <a:xfrm>
            <a:off x="6339725" y="1717213"/>
            <a:ext cx="1644300" cy="4470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Physics</a:t>
            </a:r>
            <a:endParaRPr>
              <a:latin typeface="Montserrat"/>
              <a:ea typeface="Montserrat"/>
              <a:cs typeface="Montserrat"/>
              <a:sym typeface="Montserrat"/>
            </a:endParaRPr>
          </a:p>
        </p:txBody>
      </p:sp>
      <p:cxnSp>
        <p:nvCxnSpPr>
          <p:cNvPr id="276" name="Google Shape;276;p46"/>
          <p:cNvCxnSpPr>
            <a:stCxn id="273" idx="5"/>
            <a:endCxn id="277" idx="1"/>
          </p:cNvCxnSpPr>
          <p:nvPr/>
        </p:nvCxnSpPr>
        <p:spPr>
          <a:xfrm>
            <a:off x="3868490" y="2143492"/>
            <a:ext cx="705300" cy="1101000"/>
          </a:xfrm>
          <a:prstGeom prst="straightConnector1">
            <a:avLst/>
          </a:prstGeom>
          <a:noFill/>
          <a:ln cap="flat" cmpd="sng" w="38100">
            <a:solidFill>
              <a:schemeClr val="dk2"/>
            </a:solidFill>
            <a:prstDash val="solid"/>
            <a:round/>
            <a:headEnd len="med" w="med" type="none"/>
            <a:tailEnd len="med" w="med" type="triangle"/>
          </a:ln>
        </p:spPr>
      </p:cxnSp>
      <p:sp>
        <p:nvSpPr>
          <p:cNvPr id="278" name="Google Shape;278;p46"/>
          <p:cNvSpPr txBox="1"/>
          <p:nvPr/>
        </p:nvSpPr>
        <p:spPr>
          <a:xfrm>
            <a:off x="4130575" y="2230863"/>
            <a:ext cx="12114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won</a:t>
            </a:r>
            <a:endParaRPr b="1" i="1" sz="1800">
              <a:solidFill>
                <a:schemeClr val="dk2"/>
              </a:solidFill>
              <a:latin typeface="Montserrat"/>
              <a:ea typeface="Montserrat"/>
              <a:cs typeface="Montserrat"/>
              <a:sym typeface="Montserrat"/>
            </a:endParaRPr>
          </a:p>
        </p:txBody>
      </p:sp>
      <p:sp>
        <p:nvSpPr>
          <p:cNvPr id="277" name="Google Shape;277;p46"/>
          <p:cNvSpPr/>
          <p:nvPr/>
        </p:nvSpPr>
        <p:spPr>
          <a:xfrm>
            <a:off x="4573650" y="3021113"/>
            <a:ext cx="1528800" cy="4470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Nobel Prize in Physics</a:t>
            </a:r>
            <a:endParaRPr>
              <a:latin typeface="Montserrat"/>
              <a:ea typeface="Montserrat"/>
              <a:cs typeface="Montserrat"/>
              <a:sym typeface="Montserrat"/>
            </a:endParaRPr>
          </a:p>
        </p:txBody>
      </p:sp>
      <p:sp>
        <p:nvSpPr>
          <p:cNvPr id="279" name="Google Shape;279;p46"/>
          <p:cNvSpPr/>
          <p:nvPr/>
        </p:nvSpPr>
        <p:spPr>
          <a:xfrm>
            <a:off x="1180075" y="2320063"/>
            <a:ext cx="1528800" cy="3750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     </a:t>
            </a:r>
            <a:r>
              <a:rPr lang="en">
                <a:latin typeface="Montserrat"/>
                <a:ea typeface="Montserrat"/>
                <a:cs typeface="Montserrat"/>
                <a:sym typeface="Montserrat"/>
              </a:rPr>
              <a:t>Germany</a:t>
            </a:r>
            <a:endParaRPr>
              <a:latin typeface="Montserrat"/>
              <a:ea typeface="Montserrat"/>
              <a:cs typeface="Montserrat"/>
              <a:sym typeface="Montserrat"/>
            </a:endParaRPr>
          </a:p>
        </p:txBody>
      </p:sp>
      <p:cxnSp>
        <p:nvCxnSpPr>
          <p:cNvPr id="280" name="Google Shape;280;p46"/>
          <p:cNvCxnSpPr>
            <a:stCxn id="273" idx="6"/>
            <a:endCxn id="275" idx="1"/>
          </p:cNvCxnSpPr>
          <p:nvPr/>
        </p:nvCxnSpPr>
        <p:spPr>
          <a:xfrm>
            <a:off x="4054375" y="1717213"/>
            <a:ext cx="2285400" cy="223500"/>
          </a:xfrm>
          <a:prstGeom prst="straightConnector1">
            <a:avLst/>
          </a:prstGeom>
          <a:noFill/>
          <a:ln cap="flat" cmpd="sng" w="38100">
            <a:solidFill>
              <a:schemeClr val="dk2"/>
            </a:solidFill>
            <a:prstDash val="solid"/>
            <a:round/>
            <a:headEnd len="med" w="med" type="none"/>
            <a:tailEnd len="med" w="med" type="triangle"/>
          </a:ln>
        </p:spPr>
      </p:cxnSp>
      <p:sp>
        <p:nvSpPr>
          <p:cNvPr id="281" name="Google Shape;281;p46"/>
          <p:cNvSpPr txBox="1"/>
          <p:nvPr/>
        </p:nvSpPr>
        <p:spPr>
          <a:xfrm>
            <a:off x="1428125" y="1642863"/>
            <a:ext cx="17289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(born in)</a:t>
            </a:r>
            <a:endParaRPr b="1" i="1" sz="1800">
              <a:solidFill>
                <a:schemeClr val="dk2"/>
              </a:solidFill>
              <a:latin typeface="Montserrat"/>
              <a:ea typeface="Montserrat"/>
              <a:cs typeface="Montserrat"/>
              <a:sym typeface="Montserrat"/>
            </a:endParaRPr>
          </a:p>
        </p:txBody>
      </p:sp>
      <p:cxnSp>
        <p:nvCxnSpPr>
          <p:cNvPr id="282" name="Google Shape;282;p46"/>
          <p:cNvCxnSpPr>
            <a:stCxn id="273" idx="2"/>
            <a:endCxn id="279" idx="0"/>
          </p:cNvCxnSpPr>
          <p:nvPr/>
        </p:nvCxnSpPr>
        <p:spPr>
          <a:xfrm flipH="1">
            <a:off x="1944475" y="1717213"/>
            <a:ext cx="840600" cy="603000"/>
          </a:xfrm>
          <a:prstGeom prst="straightConnector1">
            <a:avLst/>
          </a:prstGeom>
          <a:noFill/>
          <a:ln cap="flat" cmpd="sng" w="28575">
            <a:solidFill>
              <a:schemeClr val="dk2"/>
            </a:solidFill>
            <a:prstDash val="solid"/>
            <a:round/>
            <a:headEnd len="med" w="med" type="none"/>
            <a:tailEnd len="med" w="med" type="triangle"/>
          </a:ln>
        </p:spPr>
      </p:cxnSp>
      <p:sp>
        <p:nvSpPr>
          <p:cNvPr id="283" name="Google Shape;283;p46"/>
          <p:cNvSpPr/>
          <p:nvPr/>
        </p:nvSpPr>
        <p:spPr>
          <a:xfrm>
            <a:off x="1159975" y="3654138"/>
            <a:ext cx="1528800" cy="375000"/>
          </a:xfrm>
          <a:prstGeom prst="rect">
            <a:avLst/>
          </a:prstGeom>
          <a:solidFill>
            <a:srgbClr val="A2C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     USA</a:t>
            </a:r>
            <a:endParaRPr>
              <a:latin typeface="Montserrat"/>
              <a:ea typeface="Montserrat"/>
              <a:cs typeface="Montserrat"/>
              <a:sym typeface="Montserrat"/>
            </a:endParaRPr>
          </a:p>
        </p:txBody>
      </p:sp>
      <p:cxnSp>
        <p:nvCxnSpPr>
          <p:cNvPr id="284" name="Google Shape;284;p46"/>
          <p:cNvCxnSpPr>
            <a:stCxn id="279" idx="2"/>
            <a:endCxn id="283" idx="0"/>
          </p:cNvCxnSpPr>
          <p:nvPr/>
        </p:nvCxnSpPr>
        <p:spPr>
          <a:xfrm flipH="1">
            <a:off x="1924375" y="2695063"/>
            <a:ext cx="20100" cy="959100"/>
          </a:xfrm>
          <a:prstGeom prst="straightConnector1">
            <a:avLst/>
          </a:prstGeom>
          <a:noFill/>
          <a:ln cap="flat" cmpd="sng" w="28575">
            <a:solidFill>
              <a:schemeClr val="dk2"/>
            </a:solidFill>
            <a:prstDash val="solid"/>
            <a:round/>
            <a:headEnd len="med" w="med" type="none"/>
            <a:tailEnd len="med" w="med" type="triangle"/>
          </a:ln>
        </p:spPr>
      </p:cxnSp>
      <p:sp>
        <p:nvSpPr>
          <p:cNvPr id="285" name="Google Shape;285;p46"/>
          <p:cNvSpPr txBox="1"/>
          <p:nvPr/>
        </p:nvSpPr>
        <p:spPr>
          <a:xfrm>
            <a:off x="1853325" y="2972688"/>
            <a:ext cx="17289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(died in)</a:t>
            </a:r>
            <a:endParaRPr b="1" i="1" sz="18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Technologies and Languages</a:t>
            </a:r>
            <a:endParaRPr>
              <a:solidFill>
                <a:schemeClr val="dk2"/>
              </a:solidFill>
            </a:endParaRPr>
          </a:p>
        </p:txBody>
      </p:sp>
      <p:sp>
        <p:nvSpPr>
          <p:cNvPr id="291" name="Google Shape;291;p47"/>
          <p:cNvSpPr/>
          <p:nvPr/>
        </p:nvSpPr>
        <p:spPr>
          <a:xfrm>
            <a:off x="2704800" y="1221788"/>
            <a:ext cx="3734400" cy="483300"/>
          </a:xfrm>
          <a:prstGeom prst="rect">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RDF ( Resource Description Framework)</a:t>
            </a:r>
            <a:endParaRPr>
              <a:latin typeface="Montserrat"/>
              <a:ea typeface="Montserrat"/>
              <a:cs typeface="Montserrat"/>
              <a:sym typeface="Montserrat"/>
            </a:endParaRPr>
          </a:p>
        </p:txBody>
      </p:sp>
      <p:sp>
        <p:nvSpPr>
          <p:cNvPr id="292" name="Google Shape;292;p47"/>
          <p:cNvSpPr/>
          <p:nvPr/>
        </p:nvSpPr>
        <p:spPr>
          <a:xfrm>
            <a:off x="2704800" y="1960663"/>
            <a:ext cx="3734400" cy="483300"/>
          </a:xfrm>
          <a:prstGeom prst="rect">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SPARQL (SPARQL Protocol and RDF Query Language)</a:t>
            </a:r>
            <a:endParaRPr>
              <a:latin typeface="Montserrat"/>
              <a:ea typeface="Montserrat"/>
              <a:cs typeface="Montserrat"/>
              <a:sym typeface="Montserrat"/>
            </a:endParaRPr>
          </a:p>
        </p:txBody>
      </p:sp>
      <p:sp>
        <p:nvSpPr>
          <p:cNvPr id="293" name="Google Shape;293;p47"/>
          <p:cNvSpPr/>
          <p:nvPr/>
        </p:nvSpPr>
        <p:spPr>
          <a:xfrm>
            <a:off x="2704800" y="2699538"/>
            <a:ext cx="3734400" cy="4833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OWL (Web Ontology Language)</a:t>
            </a:r>
            <a:endParaRPr>
              <a:latin typeface="Montserrat"/>
              <a:ea typeface="Montserrat"/>
              <a:cs typeface="Montserrat"/>
              <a:sym typeface="Montserrat"/>
            </a:endParaRPr>
          </a:p>
        </p:txBody>
      </p:sp>
      <p:sp>
        <p:nvSpPr>
          <p:cNvPr id="294" name="Google Shape;294;p47"/>
          <p:cNvSpPr/>
          <p:nvPr/>
        </p:nvSpPr>
        <p:spPr>
          <a:xfrm>
            <a:off x="2704800" y="3438413"/>
            <a:ext cx="3734400" cy="483300"/>
          </a:xfrm>
          <a:prstGeom prst="rect">
            <a:avLst/>
          </a:prstGeom>
          <a:solidFill>
            <a:srgbClr val="C792E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Neo4j</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p:nvPr/>
        </p:nvSpPr>
        <p:spPr>
          <a:xfrm>
            <a:off x="2825175" y="87263"/>
            <a:ext cx="1269300" cy="12057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Albert E.</a:t>
            </a:r>
            <a:endParaRPr>
              <a:latin typeface="Montserrat"/>
              <a:ea typeface="Montserrat"/>
              <a:cs typeface="Montserrat"/>
              <a:sym typeface="Montserrat"/>
            </a:endParaRPr>
          </a:p>
        </p:txBody>
      </p:sp>
      <p:sp>
        <p:nvSpPr>
          <p:cNvPr id="300" name="Google Shape;300;p48"/>
          <p:cNvSpPr txBox="1"/>
          <p:nvPr/>
        </p:nvSpPr>
        <p:spPr>
          <a:xfrm>
            <a:off x="4613750" y="337313"/>
            <a:ext cx="14457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(studied)</a:t>
            </a:r>
            <a:endParaRPr b="1" i="1" sz="1800">
              <a:solidFill>
                <a:schemeClr val="dk2"/>
              </a:solidFill>
              <a:latin typeface="Montserrat"/>
              <a:ea typeface="Montserrat"/>
              <a:cs typeface="Montserrat"/>
              <a:sym typeface="Montserrat"/>
            </a:endParaRPr>
          </a:p>
        </p:txBody>
      </p:sp>
      <p:sp>
        <p:nvSpPr>
          <p:cNvPr id="301" name="Google Shape;301;p48"/>
          <p:cNvSpPr/>
          <p:nvPr/>
        </p:nvSpPr>
        <p:spPr>
          <a:xfrm>
            <a:off x="6379825" y="690113"/>
            <a:ext cx="1644300" cy="4470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Physics</a:t>
            </a:r>
            <a:endParaRPr>
              <a:latin typeface="Montserrat"/>
              <a:ea typeface="Montserrat"/>
              <a:cs typeface="Montserrat"/>
              <a:sym typeface="Montserrat"/>
            </a:endParaRPr>
          </a:p>
        </p:txBody>
      </p:sp>
      <p:cxnSp>
        <p:nvCxnSpPr>
          <p:cNvPr id="302" name="Google Shape;302;p48"/>
          <p:cNvCxnSpPr>
            <a:stCxn id="299" idx="5"/>
            <a:endCxn id="303" idx="1"/>
          </p:cNvCxnSpPr>
          <p:nvPr/>
        </p:nvCxnSpPr>
        <p:spPr>
          <a:xfrm>
            <a:off x="3908590" y="1116392"/>
            <a:ext cx="705300" cy="1101000"/>
          </a:xfrm>
          <a:prstGeom prst="straightConnector1">
            <a:avLst/>
          </a:prstGeom>
          <a:noFill/>
          <a:ln cap="flat" cmpd="sng" w="38100">
            <a:solidFill>
              <a:schemeClr val="dk2"/>
            </a:solidFill>
            <a:prstDash val="solid"/>
            <a:round/>
            <a:headEnd len="med" w="med" type="none"/>
            <a:tailEnd len="med" w="med" type="triangle"/>
          </a:ln>
        </p:spPr>
      </p:cxnSp>
      <p:sp>
        <p:nvSpPr>
          <p:cNvPr id="304" name="Google Shape;304;p48"/>
          <p:cNvSpPr txBox="1"/>
          <p:nvPr/>
        </p:nvSpPr>
        <p:spPr>
          <a:xfrm>
            <a:off x="4170675" y="1203763"/>
            <a:ext cx="12114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won</a:t>
            </a:r>
            <a:endParaRPr b="1" i="1" sz="1800">
              <a:solidFill>
                <a:schemeClr val="dk2"/>
              </a:solidFill>
              <a:latin typeface="Montserrat"/>
              <a:ea typeface="Montserrat"/>
              <a:cs typeface="Montserrat"/>
              <a:sym typeface="Montserrat"/>
            </a:endParaRPr>
          </a:p>
        </p:txBody>
      </p:sp>
      <p:sp>
        <p:nvSpPr>
          <p:cNvPr id="303" name="Google Shape;303;p48"/>
          <p:cNvSpPr/>
          <p:nvPr/>
        </p:nvSpPr>
        <p:spPr>
          <a:xfrm>
            <a:off x="4613750" y="1994013"/>
            <a:ext cx="1528800" cy="4470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Nobel Prize in Physics</a:t>
            </a:r>
            <a:endParaRPr>
              <a:latin typeface="Montserrat"/>
              <a:ea typeface="Montserrat"/>
              <a:cs typeface="Montserrat"/>
              <a:sym typeface="Montserrat"/>
            </a:endParaRPr>
          </a:p>
        </p:txBody>
      </p:sp>
      <p:sp>
        <p:nvSpPr>
          <p:cNvPr id="305" name="Google Shape;305;p48"/>
          <p:cNvSpPr/>
          <p:nvPr/>
        </p:nvSpPr>
        <p:spPr>
          <a:xfrm>
            <a:off x="1220175" y="1292963"/>
            <a:ext cx="1528800" cy="3750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     Germany</a:t>
            </a:r>
            <a:endParaRPr>
              <a:latin typeface="Montserrat"/>
              <a:ea typeface="Montserrat"/>
              <a:cs typeface="Montserrat"/>
              <a:sym typeface="Montserrat"/>
            </a:endParaRPr>
          </a:p>
        </p:txBody>
      </p:sp>
      <p:cxnSp>
        <p:nvCxnSpPr>
          <p:cNvPr id="306" name="Google Shape;306;p48"/>
          <p:cNvCxnSpPr>
            <a:stCxn id="299" idx="6"/>
            <a:endCxn id="301" idx="1"/>
          </p:cNvCxnSpPr>
          <p:nvPr/>
        </p:nvCxnSpPr>
        <p:spPr>
          <a:xfrm>
            <a:off x="4094475" y="690113"/>
            <a:ext cx="2285400" cy="223500"/>
          </a:xfrm>
          <a:prstGeom prst="straightConnector1">
            <a:avLst/>
          </a:prstGeom>
          <a:noFill/>
          <a:ln cap="flat" cmpd="sng" w="38100">
            <a:solidFill>
              <a:schemeClr val="dk2"/>
            </a:solidFill>
            <a:prstDash val="solid"/>
            <a:round/>
            <a:headEnd len="med" w="med" type="none"/>
            <a:tailEnd len="med" w="med" type="triangle"/>
          </a:ln>
        </p:spPr>
      </p:cxnSp>
      <p:sp>
        <p:nvSpPr>
          <p:cNvPr id="307" name="Google Shape;307;p48"/>
          <p:cNvSpPr txBox="1"/>
          <p:nvPr/>
        </p:nvSpPr>
        <p:spPr>
          <a:xfrm>
            <a:off x="1468225" y="615763"/>
            <a:ext cx="17289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(born in)</a:t>
            </a:r>
            <a:endParaRPr b="1" i="1" sz="1800">
              <a:solidFill>
                <a:schemeClr val="dk2"/>
              </a:solidFill>
              <a:latin typeface="Montserrat"/>
              <a:ea typeface="Montserrat"/>
              <a:cs typeface="Montserrat"/>
              <a:sym typeface="Montserrat"/>
            </a:endParaRPr>
          </a:p>
        </p:txBody>
      </p:sp>
      <p:cxnSp>
        <p:nvCxnSpPr>
          <p:cNvPr id="308" name="Google Shape;308;p48"/>
          <p:cNvCxnSpPr>
            <a:stCxn id="299" idx="2"/>
            <a:endCxn id="305" idx="0"/>
          </p:cNvCxnSpPr>
          <p:nvPr/>
        </p:nvCxnSpPr>
        <p:spPr>
          <a:xfrm flipH="1">
            <a:off x="1984575" y="690113"/>
            <a:ext cx="840600" cy="603000"/>
          </a:xfrm>
          <a:prstGeom prst="straightConnector1">
            <a:avLst/>
          </a:prstGeom>
          <a:noFill/>
          <a:ln cap="flat" cmpd="sng" w="28575">
            <a:solidFill>
              <a:schemeClr val="dk2"/>
            </a:solidFill>
            <a:prstDash val="solid"/>
            <a:round/>
            <a:headEnd len="med" w="med" type="none"/>
            <a:tailEnd len="med" w="med" type="triangle"/>
          </a:ln>
        </p:spPr>
      </p:cxnSp>
      <p:sp>
        <p:nvSpPr>
          <p:cNvPr id="309" name="Google Shape;309;p48"/>
          <p:cNvSpPr/>
          <p:nvPr/>
        </p:nvSpPr>
        <p:spPr>
          <a:xfrm>
            <a:off x="1200075" y="2627038"/>
            <a:ext cx="1528800" cy="375000"/>
          </a:xfrm>
          <a:prstGeom prst="rect">
            <a:avLst/>
          </a:prstGeom>
          <a:solidFill>
            <a:srgbClr val="A2C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     USA</a:t>
            </a:r>
            <a:endParaRPr>
              <a:latin typeface="Montserrat"/>
              <a:ea typeface="Montserrat"/>
              <a:cs typeface="Montserrat"/>
              <a:sym typeface="Montserrat"/>
            </a:endParaRPr>
          </a:p>
        </p:txBody>
      </p:sp>
      <p:cxnSp>
        <p:nvCxnSpPr>
          <p:cNvPr id="310" name="Google Shape;310;p48"/>
          <p:cNvCxnSpPr>
            <a:stCxn id="299" idx="4"/>
            <a:endCxn id="309" idx="0"/>
          </p:cNvCxnSpPr>
          <p:nvPr/>
        </p:nvCxnSpPr>
        <p:spPr>
          <a:xfrm flipH="1">
            <a:off x="1964625" y="1292963"/>
            <a:ext cx="1495200" cy="1334100"/>
          </a:xfrm>
          <a:prstGeom prst="straightConnector1">
            <a:avLst/>
          </a:prstGeom>
          <a:noFill/>
          <a:ln cap="flat" cmpd="sng" w="28575">
            <a:solidFill>
              <a:schemeClr val="dk2"/>
            </a:solidFill>
            <a:prstDash val="solid"/>
            <a:round/>
            <a:headEnd len="med" w="med" type="none"/>
            <a:tailEnd len="med" w="med" type="triangle"/>
          </a:ln>
        </p:spPr>
      </p:cxnSp>
      <p:sp>
        <p:nvSpPr>
          <p:cNvPr id="311" name="Google Shape;311;p48"/>
          <p:cNvSpPr txBox="1"/>
          <p:nvPr/>
        </p:nvSpPr>
        <p:spPr>
          <a:xfrm>
            <a:off x="2728875" y="1824100"/>
            <a:ext cx="17289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(died in)</a:t>
            </a:r>
            <a:endParaRPr b="1" i="1" sz="1800">
              <a:solidFill>
                <a:schemeClr val="dk2"/>
              </a:solidFill>
              <a:latin typeface="Montserrat"/>
              <a:ea typeface="Montserrat"/>
              <a:cs typeface="Montserrat"/>
              <a:sym typeface="Montserrat"/>
            </a:endParaRPr>
          </a:p>
        </p:txBody>
      </p:sp>
      <p:sp>
        <p:nvSpPr>
          <p:cNvPr id="312" name="Google Shape;312;p48"/>
          <p:cNvSpPr txBox="1"/>
          <p:nvPr/>
        </p:nvSpPr>
        <p:spPr>
          <a:xfrm>
            <a:off x="1893425" y="3659025"/>
            <a:ext cx="522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highlight>
                  <a:srgbClr val="FF9900"/>
                </a:highlight>
              </a:rPr>
              <a:t>(a:Person)-[:STUDIED]-&gt;(p:Physics)</a:t>
            </a:r>
            <a:endParaRPr sz="1800">
              <a:highlight>
                <a:srgbClr val="FF9900"/>
              </a:highlight>
            </a:endParaRPr>
          </a:p>
        </p:txBody>
      </p:sp>
      <p:sp>
        <p:nvSpPr>
          <p:cNvPr id="313" name="Google Shape;313;p48"/>
          <p:cNvSpPr txBox="1"/>
          <p:nvPr/>
        </p:nvSpPr>
        <p:spPr>
          <a:xfrm>
            <a:off x="1893425" y="4068200"/>
            <a:ext cx="522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highlight>
                  <a:srgbClr val="FCE5CD"/>
                </a:highlight>
              </a:rPr>
              <a:t>(a:Person)-[:WON]-&gt;(n:NobelPrize)</a:t>
            </a:r>
            <a:endParaRPr sz="1800">
              <a:highlight>
                <a:srgbClr val="FCE5CD"/>
              </a:highlight>
            </a:endParaRPr>
          </a:p>
        </p:txBody>
      </p:sp>
      <p:sp>
        <p:nvSpPr>
          <p:cNvPr id="314" name="Google Shape;314;p48"/>
          <p:cNvSpPr txBox="1"/>
          <p:nvPr/>
        </p:nvSpPr>
        <p:spPr>
          <a:xfrm>
            <a:off x="1984575" y="4529900"/>
            <a:ext cx="522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highlight>
                  <a:srgbClr val="F9CB9C"/>
                </a:highlight>
              </a:rPr>
              <a:t>(a:Person)-[:DIED_IN]-&gt;(u:USA)</a:t>
            </a:r>
            <a:endParaRPr sz="1800">
              <a:highlight>
                <a:srgbClr val="F9CB9C"/>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9"/>
          <p:cNvSpPr txBox="1"/>
          <p:nvPr>
            <p:ph type="title"/>
          </p:nvPr>
        </p:nvSpPr>
        <p:spPr>
          <a:xfrm>
            <a:off x="423000" y="17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Neo4j graph database</a:t>
            </a:r>
            <a:endParaRPr>
              <a:solidFill>
                <a:schemeClr val="dk2"/>
              </a:solidFill>
            </a:endParaRPr>
          </a:p>
        </p:txBody>
      </p:sp>
      <p:sp>
        <p:nvSpPr>
          <p:cNvPr id="320" name="Google Shape;320;p49"/>
          <p:cNvSpPr/>
          <p:nvPr/>
        </p:nvSpPr>
        <p:spPr>
          <a:xfrm>
            <a:off x="2415950" y="1103388"/>
            <a:ext cx="3734400" cy="483300"/>
          </a:xfrm>
          <a:prstGeom prst="rect">
            <a:avLst/>
          </a:prstGeom>
          <a:solidFill>
            <a:srgbClr val="C792E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Neo4j</a:t>
            </a:r>
            <a:endParaRPr b="1">
              <a:latin typeface="Montserrat"/>
              <a:ea typeface="Montserrat"/>
              <a:cs typeface="Montserrat"/>
              <a:sym typeface="Montserrat"/>
            </a:endParaRPr>
          </a:p>
        </p:txBody>
      </p:sp>
      <p:sp>
        <p:nvSpPr>
          <p:cNvPr id="321" name="Google Shape;321;p49"/>
          <p:cNvSpPr txBox="1"/>
          <p:nvPr/>
        </p:nvSpPr>
        <p:spPr>
          <a:xfrm>
            <a:off x="998575" y="1796700"/>
            <a:ext cx="7526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A leading graph </a:t>
            </a:r>
            <a:r>
              <a:rPr lang="en" sz="1800">
                <a:solidFill>
                  <a:schemeClr val="dk2"/>
                </a:solidFill>
                <a:latin typeface="Montserrat"/>
                <a:ea typeface="Montserrat"/>
                <a:cs typeface="Montserrat"/>
                <a:sym typeface="Montserrat"/>
              </a:rPr>
              <a:t>database</a:t>
            </a:r>
            <a:r>
              <a:rPr lang="en" sz="1800">
                <a:solidFill>
                  <a:schemeClr val="dk2"/>
                </a:solidFill>
                <a:latin typeface="Montserrat"/>
                <a:ea typeface="Montserrat"/>
                <a:cs typeface="Montserrat"/>
                <a:sym typeface="Montserrat"/>
              </a:rPr>
              <a:t> management system that provides an ACID-compliant transactional backend for applications</a:t>
            </a:r>
            <a:endParaRPr sz="1800">
              <a:solidFill>
                <a:schemeClr val="dk2"/>
              </a:solidFill>
              <a:latin typeface="Montserrat"/>
              <a:ea typeface="Montserrat"/>
              <a:cs typeface="Montserrat"/>
              <a:sym typeface="Montserrat"/>
            </a:endParaRPr>
          </a:p>
        </p:txBody>
      </p:sp>
      <p:sp>
        <p:nvSpPr>
          <p:cNvPr id="322" name="Google Shape;322;p49"/>
          <p:cNvSpPr txBox="1"/>
          <p:nvPr/>
        </p:nvSpPr>
        <p:spPr>
          <a:xfrm>
            <a:off x="1102900" y="2641300"/>
            <a:ext cx="8000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Key concepts: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Nodes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Relationships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Properties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Labels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Cypher - </a:t>
            </a:r>
            <a:r>
              <a:rPr lang="en" sz="1800">
                <a:solidFill>
                  <a:schemeClr val="dk2"/>
                </a:solidFill>
                <a:latin typeface="Montserrat"/>
                <a:ea typeface="Montserrat"/>
                <a:cs typeface="Montserrat"/>
                <a:sym typeface="Montserrat"/>
              </a:rPr>
              <a:t>the query language for interacting with the graph data</a:t>
            </a:r>
            <a:endParaRPr sz="18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0"/>
          <p:cNvSpPr txBox="1"/>
          <p:nvPr>
            <p:ph type="title"/>
          </p:nvPr>
        </p:nvSpPr>
        <p:spPr>
          <a:xfrm>
            <a:off x="423000" y="17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Summary</a:t>
            </a:r>
            <a:endParaRPr>
              <a:solidFill>
                <a:schemeClr val="dk2"/>
              </a:solidFill>
            </a:endParaRPr>
          </a:p>
        </p:txBody>
      </p:sp>
      <p:sp>
        <p:nvSpPr>
          <p:cNvPr id="328" name="Google Shape;328;p50"/>
          <p:cNvSpPr txBox="1"/>
          <p:nvPr/>
        </p:nvSpPr>
        <p:spPr>
          <a:xfrm>
            <a:off x="571950" y="1094200"/>
            <a:ext cx="80001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Neo4j </a:t>
            </a:r>
            <a:r>
              <a:rPr lang="en" sz="1800">
                <a:solidFill>
                  <a:schemeClr val="dk2"/>
                </a:solidFill>
                <a:latin typeface="Montserrat"/>
                <a:ea typeface="Montserrat"/>
                <a:cs typeface="Montserrat"/>
                <a:sym typeface="Montserrat"/>
              </a:rPr>
              <a:t>set up</a:t>
            </a:r>
            <a:endParaRPr sz="1800">
              <a:solidFill>
                <a:schemeClr val="dk2"/>
              </a:solidFill>
              <a:latin typeface="Montserrat"/>
              <a:ea typeface="Montserrat"/>
              <a:cs typeface="Montserrat"/>
              <a:sym typeface="Montserrat"/>
            </a:endParaRPr>
          </a:p>
          <a:p>
            <a:pPr indent="-342900" lvl="1" marL="9144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Account</a:t>
            </a:r>
            <a:endParaRPr sz="1800">
              <a:solidFill>
                <a:schemeClr val="dk2"/>
              </a:solidFill>
              <a:latin typeface="Montserrat"/>
              <a:ea typeface="Montserrat"/>
              <a:cs typeface="Montserrat"/>
              <a:sym typeface="Montserrat"/>
            </a:endParaRPr>
          </a:p>
          <a:p>
            <a:pPr indent="-342900" lvl="1" marL="9144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Create a graph database</a:t>
            </a:r>
            <a:endParaRPr sz="1800">
              <a:solidFill>
                <a:schemeClr val="dk2"/>
              </a:solidFill>
              <a:latin typeface="Montserrat"/>
              <a:ea typeface="Montserrat"/>
              <a:cs typeface="Montserrat"/>
              <a:sym typeface="Montserrat"/>
            </a:endParaRPr>
          </a:p>
          <a:p>
            <a:pPr indent="-342900" lvl="1" marL="9144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Neo4j browser</a:t>
            </a:r>
            <a:endParaRPr sz="1800">
              <a:solidFill>
                <a:schemeClr val="dk2"/>
              </a:solidFill>
              <a:latin typeface="Montserrat"/>
              <a:ea typeface="Montserrat"/>
              <a:cs typeface="Montserrat"/>
              <a:sym typeface="Montserrat"/>
            </a:endParaRPr>
          </a:p>
          <a:p>
            <a:pPr indent="-342900" lvl="1" marL="9144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Visual KGs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Create a KG programmatically</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Querying the KG</a:t>
            </a:r>
            <a:endParaRPr sz="18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8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1"/>
          <p:cNvSpPr txBox="1"/>
          <p:nvPr>
            <p:ph type="title"/>
          </p:nvPr>
        </p:nvSpPr>
        <p:spPr>
          <a:xfrm>
            <a:off x="423000" y="74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Knowledge Graphs &amp; RAG</a:t>
            </a:r>
            <a:endParaRPr>
              <a:solidFill>
                <a:schemeClr val="dk2"/>
              </a:solidFill>
            </a:endParaRPr>
          </a:p>
        </p:txBody>
      </p:sp>
      <p:sp>
        <p:nvSpPr>
          <p:cNvPr id="334" name="Google Shape;334;p51"/>
          <p:cNvSpPr txBox="1"/>
          <p:nvPr/>
        </p:nvSpPr>
        <p:spPr>
          <a:xfrm>
            <a:off x="556250" y="1163300"/>
            <a:ext cx="7920900" cy="87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800">
                <a:solidFill>
                  <a:schemeClr val="dk2"/>
                </a:solidFill>
                <a:latin typeface="Montserrat"/>
                <a:ea typeface="Montserrat"/>
                <a:cs typeface="Montserrat"/>
                <a:sym typeface="Montserrat"/>
              </a:rPr>
              <a:t>Graph retrieval-augmented generation (GraphRAG)</a:t>
            </a:r>
            <a:endParaRPr b="1" sz="18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800">
                <a:solidFill>
                  <a:schemeClr val="dk2"/>
                </a:solidFill>
                <a:latin typeface="Montserrat"/>
                <a:ea typeface="Montserrat"/>
                <a:cs typeface="Montserrat"/>
                <a:sym typeface="Montserrat"/>
              </a:rPr>
              <a:t>A powerful addition to traditional vector search retrieval methods</a:t>
            </a:r>
            <a:endParaRPr sz="18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2"/>
          <p:cNvSpPr txBox="1"/>
          <p:nvPr>
            <p:ph type="title"/>
          </p:nvPr>
        </p:nvSpPr>
        <p:spPr>
          <a:xfrm>
            <a:off x="311700" y="20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RAG Overview</a:t>
            </a:r>
            <a:endParaRPr>
              <a:solidFill>
                <a:schemeClr val="dk2"/>
              </a:solidFill>
            </a:endParaRPr>
          </a:p>
        </p:txBody>
      </p:sp>
      <p:sp>
        <p:nvSpPr>
          <p:cNvPr id="340" name="Google Shape;340;p52"/>
          <p:cNvSpPr/>
          <p:nvPr/>
        </p:nvSpPr>
        <p:spPr>
          <a:xfrm>
            <a:off x="2540325" y="831338"/>
            <a:ext cx="2292000" cy="437700"/>
          </a:xfrm>
          <a:prstGeom prst="roundRect">
            <a:avLst>
              <a:gd fmla="val 16667" name="adj"/>
            </a:avLst>
          </a:prstGeom>
          <a:solidFill>
            <a:srgbClr val="C3E88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Documents…</a:t>
            </a:r>
            <a:endParaRPr>
              <a:latin typeface="Montserrat"/>
              <a:ea typeface="Montserrat"/>
              <a:cs typeface="Montserrat"/>
              <a:sym typeface="Montserrat"/>
            </a:endParaRPr>
          </a:p>
        </p:txBody>
      </p:sp>
      <p:sp>
        <p:nvSpPr>
          <p:cNvPr id="341" name="Google Shape;341;p52"/>
          <p:cNvSpPr/>
          <p:nvPr/>
        </p:nvSpPr>
        <p:spPr>
          <a:xfrm>
            <a:off x="1762675" y="1787250"/>
            <a:ext cx="1230900" cy="300300"/>
          </a:xfrm>
          <a:prstGeom prst="snip1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Chunk 1</a:t>
            </a:r>
            <a:endParaRPr>
              <a:latin typeface="Montserrat"/>
              <a:ea typeface="Montserrat"/>
              <a:cs typeface="Montserrat"/>
              <a:sym typeface="Montserrat"/>
            </a:endParaRPr>
          </a:p>
        </p:txBody>
      </p:sp>
      <p:sp>
        <p:nvSpPr>
          <p:cNvPr id="342" name="Google Shape;342;p52"/>
          <p:cNvSpPr/>
          <p:nvPr/>
        </p:nvSpPr>
        <p:spPr>
          <a:xfrm>
            <a:off x="3070863" y="1787250"/>
            <a:ext cx="1230900" cy="300300"/>
          </a:xfrm>
          <a:prstGeom prst="snip1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Chunk 2</a:t>
            </a:r>
            <a:endParaRPr>
              <a:latin typeface="Montserrat"/>
              <a:ea typeface="Montserrat"/>
              <a:cs typeface="Montserrat"/>
              <a:sym typeface="Montserrat"/>
            </a:endParaRPr>
          </a:p>
        </p:txBody>
      </p:sp>
      <p:sp>
        <p:nvSpPr>
          <p:cNvPr id="343" name="Google Shape;343;p52"/>
          <p:cNvSpPr/>
          <p:nvPr/>
        </p:nvSpPr>
        <p:spPr>
          <a:xfrm>
            <a:off x="4379050" y="1787250"/>
            <a:ext cx="1230900" cy="300300"/>
          </a:xfrm>
          <a:prstGeom prst="snip1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Chunk 3</a:t>
            </a:r>
            <a:endParaRPr>
              <a:latin typeface="Montserrat"/>
              <a:ea typeface="Montserrat"/>
              <a:cs typeface="Montserrat"/>
              <a:sym typeface="Montserrat"/>
            </a:endParaRPr>
          </a:p>
        </p:txBody>
      </p:sp>
      <p:sp>
        <p:nvSpPr>
          <p:cNvPr id="344" name="Google Shape;344;p52"/>
          <p:cNvSpPr/>
          <p:nvPr/>
        </p:nvSpPr>
        <p:spPr>
          <a:xfrm>
            <a:off x="351700" y="2447675"/>
            <a:ext cx="7385100" cy="4377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Montserrat"/>
                <a:ea typeface="Montserrat"/>
                <a:cs typeface="Montserrat"/>
                <a:sym typeface="Montserrat"/>
              </a:rPr>
              <a:t>Embedding LLM</a:t>
            </a:r>
            <a:endParaRPr b="1">
              <a:solidFill>
                <a:schemeClr val="dk2"/>
              </a:solidFill>
              <a:latin typeface="Montserrat"/>
              <a:ea typeface="Montserrat"/>
              <a:cs typeface="Montserrat"/>
              <a:sym typeface="Montserrat"/>
            </a:endParaRPr>
          </a:p>
        </p:txBody>
      </p:sp>
      <p:sp>
        <p:nvSpPr>
          <p:cNvPr id="345" name="Google Shape;345;p52"/>
          <p:cNvSpPr/>
          <p:nvPr/>
        </p:nvSpPr>
        <p:spPr>
          <a:xfrm>
            <a:off x="3313725" y="3185600"/>
            <a:ext cx="3882600" cy="7431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346" name="Google Shape;346;p52"/>
          <p:cNvSpPr/>
          <p:nvPr/>
        </p:nvSpPr>
        <p:spPr>
          <a:xfrm>
            <a:off x="3496525" y="3408350"/>
            <a:ext cx="1040700" cy="300300"/>
          </a:xfrm>
          <a:prstGeom prst="snip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Emb 1</a:t>
            </a:r>
            <a:endParaRPr>
              <a:latin typeface="Montserrat"/>
              <a:ea typeface="Montserrat"/>
              <a:cs typeface="Montserrat"/>
              <a:sym typeface="Montserrat"/>
            </a:endParaRPr>
          </a:p>
        </p:txBody>
      </p:sp>
      <p:sp>
        <p:nvSpPr>
          <p:cNvPr id="347" name="Google Shape;347;p52"/>
          <p:cNvSpPr/>
          <p:nvPr/>
        </p:nvSpPr>
        <p:spPr>
          <a:xfrm>
            <a:off x="4734675" y="3408350"/>
            <a:ext cx="1040700" cy="300300"/>
          </a:xfrm>
          <a:prstGeom prst="snip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Emb 2</a:t>
            </a:r>
            <a:endParaRPr>
              <a:latin typeface="Montserrat"/>
              <a:ea typeface="Montserrat"/>
              <a:cs typeface="Montserrat"/>
              <a:sym typeface="Montserrat"/>
            </a:endParaRPr>
          </a:p>
        </p:txBody>
      </p:sp>
      <p:sp>
        <p:nvSpPr>
          <p:cNvPr id="348" name="Google Shape;348;p52"/>
          <p:cNvSpPr/>
          <p:nvPr/>
        </p:nvSpPr>
        <p:spPr>
          <a:xfrm>
            <a:off x="5972825" y="3408350"/>
            <a:ext cx="1040700" cy="300300"/>
          </a:xfrm>
          <a:prstGeom prst="snip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Emb 3</a:t>
            </a:r>
            <a:endParaRPr>
              <a:latin typeface="Montserrat"/>
              <a:ea typeface="Montserrat"/>
              <a:cs typeface="Montserrat"/>
              <a:sym typeface="Montserrat"/>
            </a:endParaRPr>
          </a:p>
        </p:txBody>
      </p:sp>
      <p:sp>
        <p:nvSpPr>
          <p:cNvPr id="349" name="Google Shape;349;p52"/>
          <p:cNvSpPr/>
          <p:nvPr/>
        </p:nvSpPr>
        <p:spPr>
          <a:xfrm>
            <a:off x="311700" y="831350"/>
            <a:ext cx="1040700" cy="572700"/>
          </a:xfrm>
          <a:prstGeom prst="wedgeEllipseCallout">
            <a:avLst>
              <a:gd fmla="val -20833" name="adj1"/>
              <a:gd fmla="val 62500" name="adj2"/>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query</a:t>
            </a:r>
            <a:endParaRPr>
              <a:latin typeface="Montserrat"/>
              <a:ea typeface="Montserrat"/>
              <a:cs typeface="Montserrat"/>
              <a:sym typeface="Montserrat"/>
            </a:endParaRPr>
          </a:p>
        </p:txBody>
      </p:sp>
      <p:cxnSp>
        <p:nvCxnSpPr>
          <p:cNvPr id="350" name="Google Shape;350;p52"/>
          <p:cNvCxnSpPr>
            <a:stCxn id="349" idx="3"/>
          </p:cNvCxnSpPr>
          <p:nvPr/>
        </p:nvCxnSpPr>
        <p:spPr>
          <a:xfrm>
            <a:off x="832050" y="1404050"/>
            <a:ext cx="20100" cy="993600"/>
          </a:xfrm>
          <a:prstGeom prst="straightConnector1">
            <a:avLst/>
          </a:prstGeom>
          <a:noFill/>
          <a:ln cap="flat" cmpd="sng" w="38100">
            <a:solidFill>
              <a:schemeClr val="dk2"/>
            </a:solidFill>
            <a:prstDash val="solid"/>
            <a:round/>
            <a:headEnd len="med" w="med" type="none"/>
            <a:tailEnd len="med" w="med" type="triangle"/>
          </a:ln>
        </p:spPr>
      </p:cxnSp>
      <p:sp>
        <p:nvSpPr>
          <p:cNvPr id="351" name="Google Shape;351;p52"/>
          <p:cNvSpPr/>
          <p:nvPr/>
        </p:nvSpPr>
        <p:spPr>
          <a:xfrm>
            <a:off x="351700" y="3621175"/>
            <a:ext cx="1601100" cy="437724"/>
          </a:xfrm>
          <a:prstGeom prst="flowChartTerminator">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Embedding</a:t>
            </a:r>
            <a:endParaRPr>
              <a:latin typeface="Montserrat"/>
              <a:ea typeface="Montserrat"/>
              <a:cs typeface="Montserrat"/>
              <a:sym typeface="Montserrat"/>
            </a:endParaRPr>
          </a:p>
        </p:txBody>
      </p:sp>
      <p:cxnSp>
        <p:nvCxnSpPr>
          <p:cNvPr id="352" name="Google Shape;352;p52"/>
          <p:cNvCxnSpPr/>
          <p:nvPr/>
        </p:nvCxnSpPr>
        <p:spPr>
          <a:xfrm>
            <a:off x="832050" y="2885375"/>
            <a:ext cx="0" cy="743100"/>
          </a:xfrm>
          <a:prstGeom prst="straightConnector1">
            <a:avLst/>
          </a:prstGeom>
          <a:noFill/>
          <a:ln cap="flat" cmpd="sng" w="38100">
            <a:solidFill>
              <a:schemeClr val="dk2"/>
            </a:solidFill>
            <a:prstDash val="solid"/>
            <a:round/>
            <a:headEnd len="med" w="med" type="none"/>
            <a:tailEnd len="med" w="med" type="triangle"/>
          </a:ln>
        </p:spPr>
      </p:cxnSp>
      <p:sp>
        <p:nvSpPr>
          <p:cNvPr id="353" name="Google Shape;353;p52"/>
          <p:cNvSpPr/>
          <p:nvPr/>
        </p:nvSpPr>
        <p:spPr>
          <a:xfrm>
            <a:off x="3456300" y="4358900"/>
            <a:ext cx="2051400" cy="370200"/>
          </a:xfrm>
          <a:prstGeom prst="rect">
            <a:avLst/>
          </a:prstGeom>
          <a:solidFill>
            <a:srgbClr val="E2EE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Most similar</a:t>
            </a:r>
            <a:endParaRPr>
              <a:latin typeface="Montserrat"/>
              <a:ea typeface="Montserrat"/>
              <a:cs typeface="Montserrat"/>
              <a:sym typeface="Montserrat"/>
            </a:endParaRPr>
          </a:p>
        </p:txBody>
      </p:sp>
      <p:cxnSp>
        <p:nvCxnSpPr>
          <p:cNvPr id="354" name="Google Shape;354;p52"/>
          <p:cNvCxnSpPr>
            <a:stCxn id="351" idx="2"/>
            <a:endCxn id="353" idx="1"/>
          </p:cNvCxnSpPr>
          <p:nvPr/>
        </p:nvCxnSpPr>
        <p:spPr>
          <a:xfrm flipH="1" rot="-5400000">
            <a:off x="2061700" y="3149449"/>
            <a:ext cx="485100" cy="2304000"/>
          </a:xfrm>
          <a:prstGeom prst="bentConnector2">
            <a:avLst/>
          </a:prstGeom>
          <a:noFill/>
          <a:ln cap="flat" cmpd="sng" w="19050">
            <a:solidFill>
              <a:schemeClr val="dk2"/>
            </a:solidFill>
            <a:prstDash val="solid"/>
            <a:round/>
            <a:headEnd len="med" w="med" type="none"/>
            <a:tailEnd len="med" w="med" type="triangle"/>
          </a:ln>
        </p:spPr>
      </p:cxnSp>
      <p:cxnSp>
        <p:nvCxnSpPr>
          <p:cNvPr id="355" name="Google Shape;355;p52"/>
          <p:cNvCxnSpPr>
            <a:stCxn id="345" idx="2"/>
            <a:endCxn id="353" idx="0"/>
          </p:cNvCxnSpPr>
          <p:nvPr/>
        </p:nvCxnSpPr>
        <p:spPr>
          <a:xfrm flipH="1">
            <a:off x="4481925" y="3928700"/>
            <a:ext cx="773100" cy="430200"/>
          </a:xfrm>
          <a:prstGeom prst="straightConnector1">
            <a:avLst/>
          </a:prstGeom>
          <a:noFill/>
          <a:ln cap="flat" cmpd="sng" w="9525">
            <a:solidFill>
              <a:schemeClr val="dk2"/>
            </a:solidFill>
            <a:prstDash val="solid"/>
            <a:round/>
            <a:headEnd len="med" w="med" type="none"/>
            <a:tailEnd len="med" w="med" type="triangle"/>
          </a:ln>
        </p:spPr>
      </p:cxnSp>
      <p:sp>
        <p:nvSpPr>
          <p:cNvPr id="356" name="Google Shape;356;p52"/>
          <p:cNvSpPr/>
          <p:nvPr/>
        </p:nvSpPr>
        <p:spPr>
          <a:xfrm>
            <a:off x="5760150" y="4358900"/>
            <a:ext cx="1293600" cy="3702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Gen. LLM</a:t>
            </a:r>
            <a:endParaRPr>
              <a:latin typeface="Montserrat"/>
              <a:ea typeface="Montserrat"/>
              <a:cs typeface="Montserrat"/>
              <a:sym typeface="Montserrat"/>
            </a:endParaRPr>
          </a:p>
        </p:txBody>
      </p:sp>
      <p:cxnSp>
        <p:nvCxnSpPr>
          <p:cNvPr id="357" name="Google Shape;357;p52"/>
          <p:cNvCxnSpPr>
            <a:stCxn id="353" idx="3"/>
            <a:endCxn id="356" idx="1"/>
          </p:cNvCxnSpPr>
          <p:nvPr/>
        </p:nvCxnSpPr>
        <p:spPr>
          <a:xfrm>
            <a:off x="5507700" y="4544000"/>
            <a:ext cx="252600" cy="0"/>
          </a:xfrm>
          <a:prstGeom prst="straightConnector1">
            <a:avLst/>
          </a:prstGeom>
          <a:noFill/>
          <a:ln cap="flat" cmpd="sng" w="9525">
            <a:solidFill>
              <a:schemeClr val="dk2"/>
            </a:solidFill>
            <a:prstDash val="solid"/>
            <a:round/>
            <a:headEnd len="med" w="med" type="none"/>
            <a:tailEnd len="med" w="med" type="triangle"/>
          </a:ln>
        </p:spPr>
      </p:cxnSp>
      <p:cxnSp>
        <p:nvCxnSpPr>
          <p:cNvPr id="358" name="Google Shape;358;p52"/>
          <p:cNvCxnSpPr>
            <a:stCxn id="356" idx="3"/>
          </p:cNvCxnSpPr>
          <p:nvPr/>
        </p:nvCxnSpPr>
        <p:spPr>
          <a:xfrm>
            <a:off x="7053750" y="4544000"/>
            <a:ext cx="990600" cy="5100"/>
          </a:xfrm>
          <a:prstGeom prst="straightConnector1">
            <a:avLst/>
          </a:prstGeom>
          <a:noFill/>
          <a:ln cap="flat" cmpd="sng" w="9525">
            <a:solidFill>
              <a:schemeClr val="dk2"/>
            </a:solidFill>
            <a:prstDash val="solid"/>
            <a:round/>
            <a:headEnd len="med" w="med" type="none"/>
            <a:tailEnd len="med" w="med" type="triangle"/>
          </a:ln>
        </p:spPr>
      </p:cxnSp>
      <p:sp>
        <p:nvSpPr>
          <p:cNvPr id="359" name="Google Shape;359;p52"/>
          <p:cNvSpPr txBox="1"/>
          <p:nvPr/>
        </p:nvSpPr>
        <p:spPr>
          <a:xfrm>
            <a:off x="7996975" y="4313150"/>
            <a:ext cx="142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response</a:t>
            </a:r>
            <a:endParaRPr sz="1800">
              <a:solidFill>
                <a:schemeClr val="dk2"/>
              </a:solidFill>
              <a:latin typeface="Montserrat"/>
              <a:ea typeface="Montserrat"/>
              <a:cs typeface="Montserrat"/>
              <a:sym typeface="Montserrat"/>
            </a:endParaRPr>
          </a:p>
        </p:txBody>
      </p:sp>
      <p:cxnSp>
        <p:nvCxnSpPr>
          <p:cNvPr id="360" name="Google Shape;360;p52"/>
          <p:cNvCxnSpPr>
            <a:stCxn id="344" idx="2"/>
          </p:cNvCxnSpPr>
          <p:nvPr/>
        </p:nvCxnSpPr>
        <p:spPr>
          <a:xfrm>
            <a:off x="4044250" y="2885375"/>
            <a:ext cx="17400" cy="312900"/>
          </a:xfrm>
          <a:prstGeom prst="straightConnector1">
            <a:avLst/>
          </a:prstGeom>
          <a:noFill/>
          <a:ln cap="flat" cmpd="sng" w="28575">
            <a:solidFill>
              <a:schemeClr val="dk2"/>
            </a:solidFill>
            <a:prstDash val="solid"/>
            <a:round/>
            <a:headEnd len="med" w="med" type="none"/>
            <a:tailEnd len="med" w="med" type="triangle"/>
          </a:ln>
        </p:spPr>
      </p:cxnSp>
      <p:cxnSp>
        <p:nvCxnSpPr>
          <p:cNvPr id="361" name="Google Shape;361;p52"/>
          <p:cNvCxnSpPr>
            <a:stCxn id="340" idx="2"/>
            <a:endCxn id="342" idx="3"/>
          </p:cNvCxnSpPr>
          <p:nvPr/>
        </p:nvCxnSpPr>
        <p:spPr>
          <a:xfrm>
            <a:off x="3686325" y="1269038"/>
            <a:ext cx="0" cy="518100"/>
          </a:xfrm>
          <a:prstGeom prst="straightConnector1">
            <a:avLst/>
          </a:prstGeom>
          <a:noFill/>
          <a:ln cap="flat" cmpd="sng" w="9525">
            <a:solidFill>
              <a:schemeClr val="dk2"/>
            </a:solidFill>
            <a:prstDash val="solid"/>
            <a:round/>
            <a:headEnd len="med" w="med" type="none"/>
            <a:tailEnd len="med" w="med" type="triangle"/>
          </a:ln>
        </p:spPr>
      </p:cxnSp>
      <p:cxnSp>
        <p:nvCxnSpPr>
          <p:cNvPr id="362" name="Google Shape;362;p52"/>
          <p:cNvCxnSpPr>
            <a:stCxn id="342" idx="1"/>
          </p:cNvCxnSpPr>
          <p:nvPr/>
        </p:nvCxnSpPr>
        <p:spPr>
          <a:xfrm>
            <a:off x="3686313" y="2087550"/>
            <a:ext cx="15000" cy="350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3"/>
          <p:cNvSpPr txBox="1"/>
          <p:nvPr>
            <p:ph type="title"/>
          </p:nvPr>
        </p:nvSpPr>
        <p:spPr>
          <a:xfrm>
            <a:off x="423000" y="17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Knowledge Graph &amp; RAG - Steps</a:t>
            </a:r>
            <a:endParaRPr>
              <a:solidFill>
                <a:schemeClr val="dk2"/>
              </a:solidFill>
            </a:endParaRPr>
          </a:p>
        </p:txBody>
      </p:sp>
      <p:sp>
        <p:nvSpPr>
          <p:cNvPr id="368" name="Google Shape;368;p53"/>
          <p:cNvSpPr/>
          <p:nvPr/>
        </p:nvSpPr>
        <p:spPr>
          <a:xfrm>
            <a:off x="402025" y="2284625"/>
            <a:ext cx="1466400" cy="6756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Unstructured data</a:t>
            </a:r>
            <a:endParaRPr>
              <a:latin typeface="Montserrat"/>
              <a:ea typeface="Montserrat"/>
              <a:cs typeface="Montserrat"/>
              <a:sym typeface="Montserrat"/>
            </a:endParaRPr>
          </a:p>
        </p:txBody>
      </p:sp>
      <p:sp>
        <p:nvSpPr>
          <p:cNvPr id="369" name="Google Shape;369;p53"/>
          <p:cNvSpPr/>
          <p:nvPr/>
        </p:nvSpPr>
        <p:spPr>
          <a:xfrm>
            <a:off x="2155675" y="2284625"/>
            <a:ext cx="1282800" cy="6756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Extraction</a:t>
            </a:r>
            <a:endParaRPr>
              <a:latin typeface="Montserrat"/>
              <a:ea typeface="Montserrat"/>
              <a:cs typeface="Montserrat"/>
              <a:sym typeface="Montserrat"/>
            </a:endParaRPr>
          </a:p>
        </p:txBody>
      </p:sp>
      <p:sp>
        <p:nvSpPr>
          <p:cNvPr id="370" name="Google Shape;370;p53"/>
          <p:cNvSpPr/>
          <p:nvPr/>
        </p:nvSpPr>
        <p:spPr>
          <a:xfrm>
            <a:off x="3752513" y="2284625"/>
            <a:ext cx="1376400" cy="6756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Data Integration</a:t>
            </a:r>
            <a:endParaRPr>
              <a:latin typeface="Montserrat"/>
              <a:ea typeface="Montserrat"/>
              <a:cs typeface="Montserrat"/>
              <a:sym typeface="Montserrat"/>
            </a:endParaRPr>
          </a:p>
        </p:txBody>
      </p:sp>
      <p:sp>
        <p:nvSpPr>
          <p:cNvPr id="371" name="Google Shape;371;p53"/>
          <p:cNvSpPr/>
          <p:nvPr/>
        </p:nvSpPr>
        <p:spPr>
          <a:xfrm>
            <a:off x="5442975" y="2284625"/>
            <a:ext cx="1571700" cy="6756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Generate K Graph</a:t>
            </a:r>
            <a:endParaRPr>
              <a:latin typeface="Montserrat"/>
              <a:ea typeface="Montserrat"/>
              <a:cs typeface="Montserrat"/>
              <a:sym typeface="Montserrat"/>
            </a:endParaRPr>
          </a:p>
        </p:txBody>
      </p:sp>
      <p:cxnSp>
        <p:nvCxnSpPr>
          <p:cNvPr id="372" name="Google Shape;372;p53"/>
          <p:cNvCxnSpPr>
            <a:stCxn id="368" idx="3"/>
            <a:endCxn id="369" idx="1"/>
          </p:cNvCxnSpPr>
          <p:nvPr/>
        </p:nvCxnSpPr>
        <p:spPr>
          <a:xfrm>
            <a:off x="1868425" y="2622425"/>
            <a:ext cx="287400" cy="0"/>
          </a:xfrm>
          <a:prstGeom prst="straightConnector1">
            <a:avLst/>
          </a:prstGeom>
          <a:noFill/>
          <a:ln cap="flat" cmpd="sng" w="9525">
            <a:solidFill>
              <a:schemeClr val="dk2"/>
            </a:solidFill>
            <a:prstDash val="solid"/>
            <a:round/>
            <a:headEnd len="med" w="med" type="none"/>
            <a:tailEnd len="med" w="med" type="triangle"/>
          </a:ln>
        </p:spPr>
      </p:cxnSp>
      <p:cxnSp>
        <p:nvCxnSpPr>
          <p:cNvPr id="373" name="Google Shape;373;p53"/>
          <p:cNvCxnSpPr>
            <a:stCxn id="369" idx="3"/>
            <a:endCxn id="370" idx="1"/>
          </p:cNvCxnSpPr>
          <p:nvPr/>
        </p:nvCxnSpPr>
        <p:spPr>
          <a:xfrm>
            <a:off x="3438475" y="2622425"/>
            <a:ext cx="314100" cy="0"/>
          </a:xfrm>
          <a:prstGeom prst="straightConnector1">
            <a:avLst/>
          </a:prstGeom>
          <a:noFill/>
          <a:ln cap="flat" cmpd="sng" w="9525">
            <a:solidFill>
              <a:schemeClr val="dk2"/>
            </a:solidFill>
            <a:prstDash val="solid"/>
            <a:round/>
            <a:headEnd len="med" w="med" type="none"/>
            <a:tailEnd len="med" w="med" type="triangle"/>
          </a:ln>
        </p:spPr>
      </p:cxnSp>
      <p:cxnSp>
        <p:nvCxnSpPr>
          <p:cNvPr id="374" name="Google Shape;374;p53"/>
          <p:cNvCxnSpPr>
            <a:stCxn id="370" idx="3"/>
            <a:endCxn id="371" idx="1"/>
          </p:cNvCxnSpPr>
          <p:nvPr/>
        </p:nvCxnSpPr>
        <p:spPr>
          <a:xfrm>
            <a:off x="5128913" y="2622425"/>
            <a:ext cx="314100" cy="0"/>
          </a:xfrm>
          <a:prstGeom prst="straightConnector1">
            <a:avLst/>
          </a:prstGeom>
          <a:noFill/>
          <a:ln cap="flat" cmpd="sng" w="9525">
            <a:solidFill>
              <a:schemeClr val="dk2"/>
            </a:solidFill>
            <a:prstDash val="solid"/>
            <a:round/>
            <a:headEnd len="med" w="med" type="none"/>
            <a:tailEnd len="med" w="med" type="triangle"/>
          </a:ln>
        </p:spPr>
      </p:cxnSp>
      <p:pic>
        <p:nvPicPr>
          <p:cNvPr id="375" name="Google Shape;375;p53"/>
          <p:cNvPicPr preferRelativeResize="0"/>
          <p:nvPr/>
        </p:nvPicPr>
        <p:blipFill>
          <a:blip r:embed="rId3">
            <a:alphaModFix/>
          </a:blip>
          <a:stretch>
            <a:fillRect/>
          </a:stretch>
        </p:blipFill>
        <p:spPr>
          <a:xfrm>
            <a:off x="7498175" y="2107194"/>
            <a:ext cx="1466400" cy="1298206"/>
          </a:xfrm>
          <a:prstGeom prst="rect">
            <a:avLst/>
          </a:prstGeom>
          <a:noFill/>
          <a:ln>
            <a:noFill/>
          </a:ln>
        </p:spPr>
      </p:pic>
      <p:cxnSp>
        <p:nvCxnSpPr>
          <p:cNvPr id="376" name="Google Shape;376;p53"/>
          <p:cNvCxnSpPr>
            <a:stCxn id="371" idx="3"/>
            <a:endCxn id="375" idx="1"/>
          </p:cNvCxnSpPr>
          <p:nvPr/>
        </p:nvCxnSpPr>
        <p:spPr>
          <a:xfrm>
            <a:off x="7014675" y="2622425"/>
            <a:ext cx="483600" cy="133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311700" y="141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Who Is This Course For</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114" name="Google Shape;114;p27"/>
          <p:cNvSpPr txBox="1"/>
          <p:nvPr/>
        </p:nvSpPr>
        <p:spPr>
          <a:xfrm>
            <a:off x="1329975" y="1906025"/>
            <a:ext cx="3379500" cy="615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i="1">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p:txBody>
      </p:sp>
      <p:sp>
        <p:nvSpPr>
          <p:cNvPr id="115" name="Google Shape;115;p27"/>
          <p:cNvSpPr/>
          <p:nvPr/>
        </p:nvSpPr>
        <p:spPr>
          <a:xfrm>
            <a:off x="1329975" y="1817550"/>
            <a:ext cx="1582500" cy="1508400"/>
          </a:xfrm>
          <a:prstGeom prst="ellipse">
            <a:avLst/>
          </a:prstGeom>
          <a:solidFill>
            <a:srgbClr val="C3C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Developers</a:t>
            </a:r>
            <a:endParaRPr/>
          </a:p>
        </p:txBody>
      </p:sp>
      <p:sp>
        <p:nvSpPr>
          <p:cNvPr id="116" name="Google Shape;116;p27"/>
          <p:cNvSpPr/>
          <p:nvPr/>
        </p:nvSpPr>
        <p:spPr>
          <a:xfrm>
            <a:off x="3870025" y="1779850"/>
            <a:ext cx="1582500" cy="1508400"/>
          </a:xfrm>
          <a:prstGeom prst="ellipse">
            <a:avLst/>
          </a:prstGeom>
          <a:solidFill>
            <a:srgbClr val="185AB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2"/>
                </a:solidFill>
              </a:rPr>
              <a:t>Project</a:t>
            </a:r>
            <a:endParaRPr sz="1300">
              <a:solidFill>
                <a:schemeClr val="lt2"/>
              </a:solidFill>
            </a:endParaRPr>
          </a:p>
          <a:p>
            <a:pPr indent="0" lvl="0" marL="0" rtl="0" algn="ctr">
              <a:spcBef>
                <a:spcPts val="0"/>
              </a:spcBef>
              <a:spcAft>
                <a:spcPts val="0"/>
              </a:spcAft>
              <a:buNone/>
            </a:pPr>
            <a:r>
              <a:rPr lang="en" sz="1300">
                <a:solidFill>
                  <a:schemeClr val="lt2"/>
                </a:solidFill>
              </a:rPr>
              <a:t>Managers</a:t>
            </a:r>
            <a:endParaRPr sz="1300">
              <a:solidFill>
                <a:schemeClr val="lt2"/>
              </a:solidFill>
            </a:endParaRPr>
          </a:p>
        </p:txBody>
      </p:sp>
      <p:sp>
        <p:nvSpPr>
          <p:cNvPr id="117" name="Google Shape;117;p27"/>
          <p:cNvSpPr/>
          <p:nvPr/>
        </p:nvSpPr>
        <p:spPr>
          <a:xfrm>
            <a:off x="5033050" y="2333075"/>
            <a:ext cx="1582500" cy="1508400"/>
          </a:xfrm>
          <a:prstGeom prst="ellipse">
            <a:avLst/>
          </a:pr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Data Scientists</a:t>
            </a:r>
            <a:endParaRPr sz="1300">
              <a:solidFill>
                <a:schemeClr val="lt2"/>
              </a:solidFill>
            </a:endParaRPr>
          </a:p>
        </p:txBody>
      </p:sp>
      <p:sp>
        <p:nvSpPr>
          <p:cNvPr id="118" name="Google Shape;118;p27"/>
          <p:cNvSpPr/>
          <p:nvPr/>
        </p:nvSpPr>
        <p:spPr>
          <a:xfrm>
            <a:off x="4889750" y="1063350"/>
            <a:ext cx="1582500" cy="1508400"/>
          </a:xfrm>
          <a:prstGeom prst="ellipse">
            <a:avLst/>
          </a:prstGeom>
          <a:solidFill>
            <a:srgbClr val="F78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Open minded learners :)</a:t>
            </a:r>
            <a:r>
              <a:rPr lang="en" sz="1300"/>
              <a:t> </a:t>
            </a:r>
            <a:endParaRPr sz="1300">
              <a:solidFill>
                <a:schemeClr val="lt2"/>
              </a:solidFill>
            </a:endParaRPr>
          </a:p>
        </p:txBody>
      </p:sp>
      <p:sp>
        <p:nvSpPr>
          <p:cNvPr id="119" name="Google Shape;119;p27"/>
          <p:cNvSpPr/>
          <p:nvPr/>
        </p:nvSpPr>
        <p:spPr>
          <a:xfrm>
            <a:off x="2524325" y="1094350"/>
            <a:ext cx="1760100" cy="1675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2"/>
                </a:solidFill>
              </a:rPr>
              <a:t>Entrepreneurs</a:t>
            </a:r>
            <a:endParaRPr sz="1300">
              <a:solidFill>
                <a:schemeClr val="lt2"/>
              </a:solidFill>
            </a:endParaRPr>
          </a:p>
        </p:txBody>
      </p:sp>
      <p:sp>
        <p:nvSpPr>
          <p:cNvPr id="120" name="Google Shape;120;p27"/>
          <p:cNvSpPr/>
          <p:nvPr/>
        </p:nvSpPr>
        <p:spPr>
          <a:xfrm>
            <a:off x="2577225" y="2741075"/>
            <a:ext cx="1582500" cy="1508400"/>
          </a:xfrm>
          <a:prstGeom prst="ellipse">
            <a:avLst/>
          </a:prstGeom>
          <a:solidFill>
            <a:srgbClr val="8E7CC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300"/>
              </a:spcAft>
              <a:buClr>
                <a:schemeClr val="dk1"/>
              </a:buClr>
              <a:buSzPts val="1100"/>
              <a:buFont typeface="Arial"/>
              <a:buNone/>
            </a:pPr>
            <a:r>
              <a:rPr b="1" lang="en" sz="1100">
                <a:solidFill>
                  <a:srgbClr val="222222"/>
                </a:solidFill>
              </a:rPr>
              <a:t>Data Professionals</a:t>
            </a:r>
            <a:endParaRPr sz="1100">
              <a:solidFill>
                <a:schemeClr val="lt2"/>
              </a:solidFill>
            </a:endParaRPr>
          </a:p>
        </p:txBody>
      </p:sp>
      <p:sp>
        <p:nvSpPr>
          <p:cNvPr id="121" name="Google Shape;121;p27"/>
          <p:cNvSpPr/>
          <p:nvPr/>
        </p:nvSpPr>
        <p:spPr>
          <a:xfrm>
            <a:off x="3938800" y="3288250"/>
            <a:ext cx="1582500" cy="1508400"/>
          </a:xfrm>
          <a:prstGeom prst="ellipse">
            <a:avLst/>
          </a:prstGeom>
          <a:solidFill>
            <a:srgbClr val="FFE599"/>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222222"/>
                </a:solidFill>
              </a:rPr>
              <a:t>Business</a:t>
            </a:r>
            <a:endParaRPr b="1" sz="1100">
              <a:solidFill>
                <a:srgbClr val="222222"/>
              </a:solidFill>
            </a:endParaRPr>
          </a:p>
          <a:p>
            <a:pPr indent="0" lvl="0" marL="0" rtl="0" algn="l">
              <a:lnSpc>
                <a:spcPct val="115000"/>
              </a:lnSpc>
              <a:spcBef>
                <a:spcPts val="300"/>
              </a:spcBef>
              <a:spcAft>
                <a:spcPts val="300"/>
              </a:spcAft>
              <a:buNone/>
            </a:pPr>
            <a:r>
              <a:rPr b="1" lang="en" sz="1100">
                <a:solidFill>
                  <a:srgbClr val="222222"/>
                </a:solidFill>
              </a:rPr>
              <a:t>Analysts</a:t>
            </a:r>
            <a:endParaRPr b="1" sz="1100">
              <a:solidFill>
                <a:srgbClr val="22222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4"/>
          <p:cNvSpPr txBox="1"/>
          <p:nvPr>
            <p:ph type="title"/>
          </p:nvPr>
        </p:nvSpPr>
        <p:spPr>
          <a:xfrm>
            <a:off x="423000" y="-128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Knowledge Graph &amp; RAG - Overview</a:t>
            </a:r>
            <a:endParaRPr>
              <a:solidFill>
                <a:schemeClr val="dk2"/>
              </a:solidFill>
            </a:endParaRPr>
          </a:p>
        </p:txBody>
      </p:sp>
      <p:sp>
        <p:nvSpPr>
          <p:cNvPr id="382" name="Google Shape;382;p54"/>
          <p:cNvSpPr/>
          <p:nvPr/>
        </p:nvSpPr>
        <p:spPr>
          <a:xfrm>
            <a:off x="64200" y="2664875"/>
            <a:ext cx="699000" cy="391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User</a:t>
            </a:r>
            <a:endParaRPr b="1">
              <a:latin typeface="Montserrat"/>
              <a:ea typeface="Montserrat"/>
              <a:cs typeface="Montserrat"/>
              <a:sym typeface="Montserrat"/>
            </a:endParaRPr>
          </a:p>
        </p:txBody>
      </p:sp>
      <p:sp>
        <p:nvSpPr>
          <p:cNvPr id="383" name="Google Shape;383;p54"/>
          <p:cNvSpPr/>
          <p:nvPr/>
        </p:nvSpPr>
        <p:spPr>
          <a:xfrm>
            <a:off x="1782100" y="1370225"/>
            <a:ext cx="3918600" cy="2980800"/>
          </a:xfrm>
          <a:prstGeom prst="roundRect">
            <a:avLst>
              <a:gd fmla="val 16667" name="adj"/>
            </a:avLst>
          </a:prstGeom>
          <a:noFill/>
          <a:ln cap="flat" cmpd="sng" w="28575">
            <a:solidFill>
              <a:srgbClr val="674EA7"/>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cxnSp>
        <p:nvCxnSpPr>
          <p:cNvPr id="384" name="Google Shape;384;p54"/>
          <p:cNvCxnSpPr>
            <a:stCxn id="382" idx="3"/>
            <a:endCxn id="385" idx="2"/>
          </p:cNvCxnSpPr>
          <p:nvPr/>
        </p:nvCxnSpPr>
        <p:spPr>
          <a:xfrm>
            <a:off x="763200" y="2860625"/>
            <a:ext cx="1210500" cy="44100"/>
          </a:xfrm>
          <a:prstGeom prst="straightConnector1">
            <a:avLst/>
          </a:prstGeom>
          <a:noFill/>
          <a:ln cap="flat" cmpd="sng" w="9525">
            <a:solidFill>
              <a:schemeClr val="dk2"/>
            </a:solidFill>
            <a:prstDash val="solid"/>
            <a:round/>
            <a:headEnd len="med" w="med" type="none"/>
            <a:tailEnd len="med" w="med" type="triangle"/>
          </a:ln>
        </p:spPr>
      </p:cxnSp>
      <p:pic>
        <p:nvPicPr>
          <p:cNvPr id="386" name="Google Shape;386;p54"/>
          <p:cNvPicPr preferRelativeResize="0"/>
          <p:nvPr/>
        </p:nvPicPr>
        <p:blipFill>
          <a:blip r:embed="rId3">
            <a:alphaModFix/>
          </a:blip>
          <a:stretch>
            <a:fillRect/>
          </a:stretch>
        </p:blipFill>
        <p:spPr>
          <a:xfrm>
            <a:off x="3710750" y="1648575"/>
            <a:ext cx="970926" cy="859550"/>
          </a:xfrm>
          <a:prstGeom prst="rect">
            <a:avLst/>
          </a:prstGeom>
          <a:noFill/>
          <a:ln>
            <a:noFill/>
          </a:ln>
        </p:spPr>
      </p:pic>
      <p:sp>
        <p:nvSpPr>
          <p:cNvPr id="387" name="Google Shape;387;p54"/>
          <p:cNvSpPr/>
          <p:nvPr/>
        </p:nvSpPr>
        <p:spPr>
          <a:xfrm>
            <a:off x="4723475" y="3166375"/>
            <a:ext cx="684300" cy="798300"/>
          </a:xfrm>
          <a:prstGeom prst="can">
            <a:avLst>
              <a:gd fmla="val 25000" name="adj"/>
            </a:avLst>
          </a:prstGeom>
          <a:solidFill>
            <a:srgbClr val="B4A7D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Vector store</a:t>
            </a:r>
            <a:endParaRPr sz="1300"/>
          </a:p>
        </p:txBody>
      </p:sp>
      <p:sp>
        <p:nvSpPr>
          <p:cNvPr id="388" name="Google Shape;388;p54"/>
          <p:cNvSpPr/>
          <p:nvPr/>
        </p:nvSpPr>
        <p:spPr>
          <a:xfrm>
            <a:off x="1897275" y="2531500"/>
            <a:ext cx="350400" cy="345300"/>
          </a:xfrm>
          <a:prstGeom prst="snip1Rect">
            <a:avLst>
              <a:gd fmla="val 16667" name="adj"/>
            </a:avLst>
          </a:prstGeom>
          <a:solidFill>
            <a:srgbClr val="EAD1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385" name="Google Shape;385;p54"/>
          <p:cNvSpPr/>
          <p:nvPr/>
        </p:nvSpPr>
        <p:spPr>
          <a:xfrm>
            <a:off x="1973758" y="2732033"/>
            <a:ext cx="350400" cy="345300"/>
          </a:xfrm>
          <a:prstGeom prst="snip1Rect">
            <a:avLst>
              <a:gd fmla="val 16667" name="adj"/>
            </a:avLst>
          </a:prstGeom>
          <a:solidFill>
            <a:srgbClr val="EAD1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389" name="Google Shape;389;p54"/>
          <p:cNvSpPr/>
          <p:nvPr/>
        </p:nvSpPr>
        <p:spPr>
          <a:xfrm>
            <a:off x="2085594" y="2844453"/>
            <a:ext cx="350400" cy="345300"/>
          </a:xfrm>
          <a:prstGeom prst="snip1Rect">
            <a:avLst>
              <a:gd fmla="val 16667" name="adj"/>
            </a:avLst>
          </a:prstGeom>
          <a:solidFill>
            <a:srgbClr val="EAD1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390" name="Google Shape;390;p54"/>
          <p:cNvSpPr txBox="1"/>
          <p:nvPr/>
        </p:nvSpPr>
        <p:spPr>
          <a:xfrm>
            <a:off x="844838" y="2571750"/>
            <a:ext cx="97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question</a:t>
            </a:r>
            <a:endParaRPr>
              <a:solidFill>
                <a:schemeClr val="dk2"/>
              </a:solidFill>
              <a:latin typeface="Montserrat"/>
              <a:ea typeface="Montserrat"/>
              <a:cs typeface="Montserrat"/>
              <a:sym typeface="Montserrat"/>
            </a:endParaRPr>
          </a:p>
        </p:txBody>
      </p:sp>
      <p:cxnSp>
        <p:nvCxnSpPr>
          <p:cNvPr id="391" name="Google Shape;391;p54"/>
          <p:cNvCxnSpPr>
            <a:endCxn id="386" idx="1"/>
          </p:cNvCxnSpPr>
          <p:nvPr/>
        </p:nvCxnSpPr>
        <p:spPr>
          <a:xfrm flipH="1" rot="10800000">
            <a:off x="2402750" y="2078350"/>
            <a:ext cx="1308000" cy="608100"/>
          </a:xfrm>
          <a:prstGeom prst="straightConnector1">
            <a:avLst/>
          </a:prstGeom>
          <a:noFill/>
          <a:ln cap="flat" cmpd="sng" w="9525">
            <a:solidFill>
              <a:schemeClr val="dk2"/>
            </a:solidFill>
            <a:prstDash val="solid"/>
            <a:round/>
            <a:headEnd len="med" w="med" type="none"/>
            <a:tailEnd len="med" w="med" type="triangle"/>
          </a:ln>
        </p:spPr>
      </p:cxnSp>
      <p:sp>
        <p:nvSpPr>
          <p:cNvPr id="392" name="Google Shape;392;p54"/>
          <p:cNvSpPr txBox="1"/>
          <p:nvPr/>
        </p:nvSpPr>
        <p:spPr>
          <a:xfrm>
            <a:off x="2247680" y="2002175"/>
            <a:ext cx="1349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Montserrat"/>
                <a:ea typeface="Montserrat"/>
                <a:cs typeface="Montserrat"/>
                <a:sym typeface="Montserrat"/>
              </a:rPr>
              <a:t>Graph search</a:t>
            </a:r>
            <a:endParaRPr sz="1300">
              <a:solidFill>
                <a:schemeClr val="dk2"/>
              </a:solidFill>
              <a:latin typeface="Montserrat"/>
              <a:ea typeface="Montserrat"/>
              <a:cs typeface="Montserrat"/>
              <a:sym typeface="Montserrat"/>
            </a:endParaRPr>
          </a:p>
        </p:txBody>
      </p:sp>
      <p:sp>
        <p:nvSpPr>
          <p:cNvPr id="393" name="Google Shape;393;p54"/>
          <p:cNvSpPr txBox="1"/>
          <p:nvPr/>
        </p:nvSpPr>
        <p:spPr>
          <a:xfrm>
            <a:off x="3521531" y="798475"/>
            <a:ext cx="240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latin typeface="Montserrat"/>
                <a:ea typeface="Montserrat"/>
                <a:cs typeface="Montserrat"/>
                <a:sym typeface="Montserrat"/>
              </a:rPr>
              <a:t>Knowledge graph</a:t>
            </a:r>
            <a:endParaRPr b="1" sz="1300">
              <a:solidFill>
                <a:schemeClr val="dk2"/>
              </a:solidFill>
              <a:latin typeface="Montserrat"/>
              <a:ea typeface="Montserrat"/>
              <a:cs typeface="Montserrat"/>
              <a:sym typeface="Montserrat"/>
            </a:endParaRPr>
          </a:p>
        </p:txBody>
      </p:sp>
      <p:cxnSp>
        <p:nvCxnSpPr>
          <p:cNvPr id="394" name="Google Shape;394;p54"/>
          <p:cNvCxnSpPr>
            <a:stCxn id="393" idx="2"/>
            <a:endCxn id="386" idx="0"/>
          </p:cNvCxnSpPr>
          <p:nvPr/>
        </p:nvCxnSpPr>
        <p:spPr>
          <a:xfrm rot="5400000">
            <a:off x="4227131" y="1152325"/>
            <a:ext cx="465300" cy="527400"/>
          </a:xfrm>
          <a:prstGeom prst="curvedConnector3">
            <a:avLst>
              <a:gd fmla="val 49989" name="adj1"/>
            </a:avLst>
          </a:prstGeom>
          <a:noFill/>
          <a:ln cap="flat" cmpd="sng" w="9525">
            <a:solidFill>
              <a:schemeClr val="dk2"/>
            </a:solidFill>
            <a:prstDash val="solid"/>
            <a:round/>
            <a:headEnd len="med" w="med" type="none"/>
            <a:tailEnd len="med" w="med" type="triangle"/>
          </a:ln>
        </p:spPr>
      </p:cxnSp>
      <p:cxnSp>
        <p:nvCxnSpPr>
          <p:cNvPr id="395" name="Google Shape;395;p54"/>
          <p:cNvCxnSpPr>
            <a:stCxn id="389" idx="0"/>
            <a:endCxn id="387" idx="2"/>
          </p:cNvCxnSpPr>
          <p:nvPr/>
        </p:nvCxnSpPr>
        <p:spPr>
          <a:xfrm>
            <a:off x="2435994" y="3017103"/>
            <a:ext cx="2287500" cy="5484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96" name="Google Shape;396;p54"/>
          <p:cNvCxnSpPr>
            <a:stCxn id="389" idx="1"/>
            <a:endCxn id="387" idx="3"/>
          </p:cNvCxnSpPr>
          <p:nvPr/>
        </p:nvCxnSpPr>
        <p:spPr>
          <a:xfrm flipH="1" rot="-5400000">
            <a:off x="3275694" y="2174853"/>
            <a:ext cx="774900" cy="2804700"/>
          </a:xfrm>
          <a:prstGeom prst="curvedConnector3">
            <a:avLst>
              <a:gd fmla="val 130733" name="adj1"/>
            </a:avLst>
          </a:prstGeom>
          <a:noFill/>
          <a:ln cap="flat" cmpd="sng" w="9525">
            <a:solidFill>
              <a:schemeClr val="dk2"/>
            </a:solidFill>
            <a:prstDash val="solid"/>
            <a:round/>
            <a:headEnd len="med" w="med" type="none"/>
            <a:tailEnd len="med" w="med" type="triangle"/>
          </a:ln>
        </p:spPr>
      </p:cxnSp>
      <p:sp>
        <p:nvSpPr>
          <p:cNvPr id="397" name="Google Shape;397;p54"/>
          <p:cNvSpPr txBox="1"/>
          <p:nvPr/>
        </p:nvSpPr>
        <p:spPr>
          <a:xfrm>
            <a:off x="2995623" y="2824650"/>
            <a:ext cx="2007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Montserrat"/>
                <a:ea typeface="Montserrat"/>
                <a:cs typeface="Montserrat"/>
                <a:sym typeface="Montserrat"/>
              </a:rPr>
              <a:t>Keyword</a:t>
            </a:r>
            <a:r>
              <a:rPr lang="en" sz="1300">
                <a:solidFill>
                  <a:schemeClr val="dk2"/>
                </a:solidFill>
                <a:latin typeface="Montserrat"/>
                <a:ea typeface="Montserrat"/>
                <a:cs typeface="Montserrat"/>
                <a:sym typeface="Montserrat"/>
              </a:rPr>
              <a:t> search</a:t>
            </a:r>
            <a:endParaRPr sz="1300">
              <a:solidFill>
                <a:schemeClr val="dk2"/>
              </a:solidFill>
              <a:latin typeface="Montserrat"/>
              <a:ea typeface="Montserrat"/>
              <a:cs typeface="Montserrat"/>
              <a:sym typeface="Montserrat"/>
            </a:endParaRPr>
          </a:p>
        </p:txBody>
      </p:sp>
      <p:sp>
        <p:nvSpPr>
          <p:cNvPr id="398" name="Google Shape;398;p54"/>
          <p:cNvSpPr txBox="1"/>
          <p:nvPr/>
        </p:nvSpPr>
        <p:spPr>
          <a:xfrm>
            <a:off x="2659648" y="3712400"/>
            <a:ext cx="2007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Montserrat"/>
                <a:ea typeface="Montserrat"/>
                <a:cs typeface="Montserrat"/>
                <a:sym typeface="Montserrat"/>
              </a:rPr>
              <a:t>Vector</a:t>
            </a:r>
            <a:r>
              <a:rPr lang="en" sz="1300">
                <a:solidFill>
                  <a:schemeClr val="dk2"/>
                </a:solidFill>
                <a:latin typeface="Montserrat"/>
                <a:ea typeface="Montserrat"/>
                <a:cs typeface="Montserrat"/>
                <a:sym typeface="Montserrat"/>
              </a:rPr>
              <a:t> search</a:t>
            </a:r>
            <a:endParaRPr sz="1300">
              <a:solidFill>
                <a:schemeClr val="dk2"/>
              </a:solidFill>
              <a:latin typeface="Montserrat"/>
              <a:ea typeface="Montserrat"/>
              <a:cs typeface="Montserrat"/>
              <a:sym typeface="Montserrat"/>
            </a:endParaRPr>
          </a:p>
        </p:txBody>
      </p:sp>
      <p:sp>
        <p:nvSpPr>
          <p:cNvPr id="399" name="Google Shape;399;p54"/>
          <p:cNvSpPr txBox="1"/>
          <p:nvPr/>
        </p:nvSpPr>
        <p:spPr>
          <a:xfrm>
            <a:off x="4123281" y="4600150"/>
            <a:ext cx="2403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latin typeface="Montserrat"/>
                <a:ea typeface="Montserrat"/>
                <a:cs typeface="Montserrat"/>
                <a:sym typeface="Montserrat"/>
              </a:rPr>
              <a:t>Documents of unstructured text</a:t>
            </a:r>
            <a:endParaRPr b="1" sz="1300">
              <a:solidFill>
                <a:schemeClr val="dk2"/>
              </a:solidFill>
              <a:latin typeface="Montserrat"/>
              <a:ea typeface="Montserrat"/>
              <a:cs typeface="Montserrat"/>
              <a:sym typeface="Montserrat"/>
            </a:endParaRPr>
          </a:p>
        </p:txBody>
      </p:sp>
      <p:cxnSp>
        <p:nvCxnSpPr>
          <p:cNvPr id="400" name="Google Shape;400;p54"/>
          <p:cNvCxnSpPr>
            <a:stCxn id="399" idx="0"/>
            <a:endCxn id="387" idx="3"/>
          </p:cNvCxnSpPr>
          <p:nvPr/>
        </p:nvCxnSpPr>
        <p:spPr>
          <a:xfrm flipH="1" rot="5400000">
            <a:off x="4877781" y="4152700"/>
            <a:ext cx="635400" cy="259500"/>
          </a:xfrm>
          <a:prstGeom prst="curvedConnector3">
            <a:avLst>
              <a:gd fmla="val 50006" name="adj1"/>
            </a:avLst>
          </a:prstGeom>
          <a:noFill/>
          <a:ln cap="flat" cmpd="sng" w="9525">
            <a:solidFill>
              <a:schemeClr val="dk2"/>
            </a:solidFill>
            <a:prstDash val="solid"/>
            <a:round/>
            <a:headEnd len="med" w="med" type="none"/>
            <a:tailEnd len="med" w="med" type="triangle"/>
          </a:ln>
        </p:spPr>
      </p:cxnSp>
      <p:sp>
        <p:nvSpPr>
          <p:cNvPr id="401" name="Google Shape;401;p54"/>
          <p:cNvSpPr/>
          <p:nvPr/>
        </p:nvSpPr>
        <p:spPr>
          <a:xfrm>
            <a:off x="8176750" y="2586750"/>
            <a:ext cx="800700" cy="370200"/>
          </a:xfrm>
          <a:prstGeom prst="rect">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LLM</a:t>
            </a:r>
            <a:endParaRPr b="1">
              <a:solidFill>
                <a:srgbClr val="FFFFFF"/>
              </a:solidFill>
              <a:latin typeface="Montserrat"/>
              <a:ea typeface="Montserrat"/>
              <a:cs typeface="Montserrat"/>
              <a:sym typeface="Montserrat"/>
            </a:endParaRPr>
          </a:p>
        </p:txBody>
      </p:sp>
      <p:sp>
        <p:nvSpPr>
          <p:cNvPr id="402" name="Google Shape;402;p54"/>
          <p:cNvSpPr/>
          <p:nvPr/>
        </p:nvSpPr>
        <p:spPr>
          <a:xfrm>
            <a:off x="6328225" y="1921200"/>
            <a:ext cx="1465800" cy="1701300"/>
          </a:xfrm>
          <a:prstGeom prst="roundRect">
            <a:avLst>
              <a:gd fmla="val 16667"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403" name="Google Shape;403;p54"/>
          <p:cNvSpPr/>
          <p:nvPr/>
        </p:nvSpPr>
        <p:spPr>
          <a:xfrm>
            <a:off x="6588400" y="2071325"/>
            <a:ext cx="900600" cy="296400"/>
          </a:xfrm>
          <a:prstGeom prst="wedgeRoundRectCallout">
            <a:avLst>
              <a:gd fmla="val -20833" name="adj1"/>
              <a:gd fmla="val 62500" name="adj2"/>
              <a:gd fmla="val 0" name="adj3"/>
            </a:avLst>
          </a:prstGeom>
          <a:solidFill>
            <a:srgbClr val="C3E88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prompt</a:t>
            </a:r>
            <a:endParaRPr>
              <a:latin typeface="Montserrat"/>
              <a:ea typeface="Montserrat"/>
              <a:cs typeface="Montserrat"/>
              <a:sym typeface="Montserrat"/>
            </a:endParaRPr>
          </a:p>
        </p:txBody>
      </p:sp>
      <p:sp>
        <p:nvSpPr>
          <p:cNvPr id="404" name="Google Shape;404;p54"/>
          <p:cNvSpPr txBox="1"/>
          <p:nvPr/>
        </p:nvSpPr>
        <p:spPr>
          <a:xfrm>
            <a:off x="6383725" y="2714550"/>
            <a:ext cx="168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595959"/>
                </a:solidFill>
                <a:latin typeface="Montserrat"/>
                <a:ea typeface="Montserrat"/>
                <a:cs typeface="Montserrat"/>
                <a:sym typeface="Montserrat"/>
              </a:rPr>
              <a:t>Relevant context </a:t>
            </a:r>
            <a:endParaRPr sz="1200">
              <a:solidFill>
                <a:srgbClr val="595959"/>
              </a:solidFill>
              <a:latin typeface="Montserrat"/>
              <a:ea typeface="Montserrat"/>
              <a:cs typeface="Montserrat"/>
              <a:sym typeface="Montserrat"/>
            </a:endParaRPr>
          </a:p>
        </p:txBody>
      </p:sp>
      <p:sp>
        <p:nvSpPr>
          <p:cNvPr id="405" name="Google Shape;405;p54"/>
          <p:cNvSpPr/>
          <p:nvPr/>
        </p:nvSpPr>
        <p:spPr>
          <a:xfrm>
            <a:off x="6737675" y="3101325"/>
            <a:ext cx="800700" cy="296400"/>
          </a:xfrm>
          <a:prstGeom prst="roundRect">
            <a:avLst>
              <a:gd fmla="val 16667" name="adj"/>
            </a:avLst>
          </a:prstGeom>
          <a:no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query</a:t>
            </a:r>
            <a:endParaRPr>
              <a:latin typeface="Montserrat"/>
              <a:ea typeface="Montserrat"/>
              <a:cs typeface="Montserrat"/>
              <a:sym typeface="Montserrat"/>
            </a:endParaRPr>
          </a:p>
        </p:txBody>
      </p:sp>
      <p:sp>
        <p:nvSpPr>
          <p:cNvPr id="406" name="Google Shape;406;p54"/>
          <p:cNvSpPr/>
          <p:nvPr/>
        </p:nvSpPr>
        <p:spPr>
          <a:xfrm>
            <a:off x="7614600" y="3964750"/>
            <a:ext cx="1329000" cy="296400"/>
          </a:xfrm>
          <a:prstGeom prst="roundRect">
            <a:avLst>
              <a:gd fmla="val 16667" name="adj"/>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response</a:t>
            </a:r>
            <a:endParaRPr>
              <a:latin typeface="Montserrat"/>
              <a:ea typeface="Montserrat"/>
              <a:cs typeface="Montserrat"/>
              <a:sym typeface="Montserrat"/>
            </a:endParaRPr>
          </a:p>
        </p:txBody>
      </p:sp>
      <p:sp>
        <p:nvSpPr>
          <p:cNvPr id="407" name="Google Shape;407;p54"/>
          <p:cNvSpPr txBox="1"/>
          <p:nvPr/>
        </p:nvSpPr>
        <p:spPr>
          <a:xfrm>
            <a:off x="4700103" y="2479350"/>
            <a:ext cx="1100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Montserrat"/>
                <a:ea typeface="Montserrat"/>
                <a:cs typeface="Montserrat"/>
                <a:sym typeface="Montserrat"/>
              </a:rPr>
              <a:t>Combined sources</a:t>
            </a:r>
            <a:endParaRPr sz="1300">
              <a:solidFill>
                <a:schemeClr val="dk2"/>
              </a:solidFill>
              <a:latin typeface="Montserrat"/>
              <a:ea typeface="Montserrat"/>
              <a:cs typeface="Montserrat"/>
              <a:sym typeface="Montserrat"/>
            </a:endParaRPr>
          </a:p>
        </p:txBody>
      </p:sp>
      <p:cxnSp>
        <p:nvCxnSpPr>
          <p:cNvPr id="408" name="Google Shape;408;p54"/>
          <p:cNvCxnSpPr>
            <a:stCxn id="386" idx="3"/>
            <a:endCxn id="402" idx="1"/>
          </p:cNvCxnSpPr>
          <p:nvPr/>
        </p:nvCxnSpPr>
        <p:spPr>
          <a:xfrm>
            <a:off x="4681676" y="2078350"/>
            <a:ext cx="1646400" cy="693600"/>
          </a:xfrm>
          <a:prstGeom prst="curvedConnector3">
            <a:avLst>
              <a:gd fmla="val 50005" name="adj1"/>
            </a:avLst>
          </a:prstGeom>
          <a:noFill/>
          <a:ln cap="flat" cmpd="sng" w="9525">
            <a:solidFill>
              <a:schemeClr val="dk2"/>
            </a:solidFill>
            <a:prstDash val="solid"/>
            <a:round/>
            <a:headEnd len="med" w="med" type="none"/>
            <a:tailEnd len="med" w="med" type="triangle"/>
          </a:ln>
        </p:spPr>
      </p:cxnSp>
      <p:cxnSp>
        <p:nvCxnSpPr>
          <p:cNvPr id="409" name="Google Shape;409;p54"/>
          <p:cNvCxnSpPr>
            <a:stCxn id="387" idx="4"/>
            <a:endCxn id="402" idx="1"/>
          </p:cNvCxnSpPr>
          <p:nvPr/>
        </p:nvCxnSpPr>
        <p:spPr>
          <a:xfrm flipH="1" rot="10800000">
            <a:off x="5407775" y="2771725"/>
            <a:ext cx="920400" cy="793800"/>
          </a:xfrm>
          <a:prstGeom prst="curvedConnector3">
            <a:avLst>
              <a:gd fmla="val 50003" name="adj1"/>
            </a:avLst>
          </a:prstGeom>
          <a:noFill/>
          <a:ln cap="flat" cmpd="sng" w="9525">
            <a:solidFill>
              <a:schemeClr val="dk2"/>
            </a:solidFill>
            <a:prstDash val="solid"/>
            <a:round/>
            <a:headEnd len="med" w="med" type="none"/>
            <a:tailEnd len="med" w="med" type="triangle"/>
          </a:ln>
        </p:spPr>
      </p:cxnSp>
      <p:cxnSp>
        <p:nvCxnSpPr>
          <p:cNvPr id="410" name="Google Shape;410;p54"/>
          <p:cNvCxnSpPr>
            <a:endCxn id="401" idx="1"/>
          </p:cNvCxnSpPr>
          <p:nvPr/>
        </p:nvCxnSpPr>
        <p:spPr>
          <a:xfrm flipH="1" rot="10800000">
            <a:off x="7819150" y="2771850"/>
            <a:ext cx="357600" cy="18900"/>
          </a:xfrm>
          <a:prstGeom prst="straightConnector1">
            <a:avLst/>
          </a:prstGeom>
          <a:noFill/>
          <a:ln cap="flat" cmpd="sng" w="9525">
            <a:solidFill>
              <a:schemeClr val="dk2"/>
            </a:solidFill>
            <a:prstDash val="solid"/>
            <a:round/>
            <a:headEnd len="med" w="med" type="none"/>
            <a:tailEnd len="med" w="med" type="triangle"/>
          </a:ln>
        </p:spPr>
      </p:cxnSp>
      <p:cxnSp>
        <p:nvCxnSpPr>
          <p:cNvPr id="411" name="Google Shape;411;p54"/>
          <p:cNvCxnSpPr>
            <a:stCxn id="401" idx="2"/>
            <a:endCxn id="406" idx="0"/>
          </p:cNvCxnSpPr>
          <p:nvPr/>
        </p:nvCxnSpPr>
        <p:spPr>
          <a:xfrm flipH="1">
            <a:off x="8279200" y="2956950"/>
            <a:ext cx="297900" cy="1007700"/>
          </a:xfrm>
          <a:prstGeom prst="straightConnector1">
            <a:avLst/>
          </a:prstGeom>
          <a:noFill/>
          <a:ln cap="flat" cmpd="sng" w="9525">
            <a:solidFill>
              <a:schemeClr val="dk2"/>
            </a:solidFill>
            <a:prstDash val="solid"/>
            <a:round/>
            <a:headEnd len="med" w="med" type="none"/>
            <a:tailEnd len="med" w="med" type="triangle"/>
          </a:ln>
        </p:spPr>
      </p:cxnSp>
      <p:sp>
        <p:nvSpPr>
          <p:cNvPr id="412" name="Google Shape;412;p54"/>
          <p:cNvSpPr/>
          <p:nvPr/>
        </p:nvSpPr>
        <p:spPr>
          <a:xfrm>
            <a:off x="6876270" y="2508122"/>
            <a:ext cx="240900" cy="162600"/>
          </a:xfrm>
          <a:prstGeom prst="snip1Rect">
            <a:avLst>
              <a:gd fmla="val 16667" name="adj"/>
            </a:avLst>
          </a:prstGeom>
          <a:solidFill>
            <a:srgbClr val="EAD1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413" name="Google Shape;413;p54"/>
          <p:cNvSpPr/>
          <p:nvPr/>
        </p:nvSpPr>
        <p:spPr>
          <a:xfrm>
            <a:off x="6953165" y="2561026"/>
            <a:ext cx="240900" cy="162600"/>
          </a:xfrm>
          <a:prstGeom prst="snip1Rect">
            <a:avLst>
              <a:gd fmla="val 16667" name="adj"/>
            </a:avLst>
          </a:prstGeom>
          <a:solidFill>
            <a:srgbClr val="EAD1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414" name="Google Shape;414;p54"/>
          <p:cNvSpPr/>
          <p:nvPr/>
        </p:nvSpPr>
        <p:spPr>
          <a:xfrm>
            <a:off x="7030060" y="2613930"/>
            <a:ext cx="240900" cy="162600"/>
          </a:xfrm>
          <a:prstGeom prst="snip1Rect">
            <a:avLst>
              <a:gd fmla="val 16667" name="adj"/>
            </a:avLst>
          </a:prstGeom>
          <a:solidFill>
            <a:srgbClr val="EAD1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415" name="Google Shape;415;p54"/>
          <p:cNvSpPr txBox="1"/>
          <p:nvPr/>
        </p:nvSpPr>
        <p:spPr>
          <a:xfrm>
            <a:off x="1009903" y="4553750"/>
            <a:ext cx="1308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latin typeface="Montserrat"/>
                <a:ea typeface="Montserrat"/>
                <a:cs typeface="Montserrat"/>
                <a:sym typeface="Montserrat"/>
              </a:rPr>
              <a:t>RAG retriever</a:t>
            </a:r>
            <a:endParaRPr b="1" sz="1300">
              <a:solidFill>
                <a:schemeClr val="dk2"/>
              </a:solidFill>
              <a:latin typeface="Montserrat"/>
              <a:ea typeface="Montserrat"/>
              <a:cs typeface="Montserrat"/>
              <a:sym typeface="Montserrat"/>
            </a:endParaRPr>
          </a:p>
        </p:txBody>
      </p:sp>
      <p:cxnSp>
        <p:nvCxnSpPr>
          <p:cNvPr id="416" name="Google Shape;416;p54"/>
          <p:cNvCxnSpPr>
            <a:stCxn id="415" idx="1"/>
            <a:endCxn id="383" idx="2"/>
          </p:cNvCxnSpPr>
          <p:nvPr/>
        </p:nvCxnSpPr>
        <p:spPr>
          <a:xfrm flipH="1" rot="10800000">
            <a:off x="1009903" y="4350950"/>
            <a:ext cx="2731500" cy="495300"/>
          </a:xfrm>
          <a:prstGeom prst="curvedConnector4">
            <a:avLst>
              <a:gd fmla="val -8718" name="adj1"/>
              <a:gd fmla="val 79520" name="adj2"/>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5"/>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GraphRAG</a:t>
            </a:r>
            <a:endParaRPr>
              <a:solidFill>
                <a:schemeClr val="dk2"/>
              </a:solidFill>
            </a:endParaRPr>
          </a:p>
          <a:p>
            <a:pPr indent="0" lvl="0" marL="0" rtl="0" algn="ctr">
              <a:spcBef>
                <a:spcPts val="0"/>
              </a:spcBef>
              <a:spcAft>
                <a:spcPts val="0"/>
              </a:spcAft>
              <a:buNone/>
            </a:pPr>
            <a:r>
              <a:rPr b="0" i="1" lang="en" sz="3900">
                <a:solidFill>
                  <a:schemeClr val="dk2"/>
                </a:solidFill>
              </a:rPr>
              <a:t>Hand-on</a:t>
            </a:r>
            <a:endParaRPr b="0" i="1" sz="3900">
              <a:solidFill>
                <a:schemeClr val="dk2"/>
              </a:solidFill>
            </a:endParaRPr>
          </a:p>
        </p:txBody>
      </p:sp>
      <p:sp>
        <p:nvSpPr>
          <p:cNvPr id="422" name="Google Shape;422;p55"/>
          <p:cNvSpPr txBox="1"/>
          <p:nvPr>
            <p:ph idx="2" type="body"/>
          </p:nvPr>
        </p:nvSpPr>
        <p:spPr>
          <a:xfrm>
            <a:off x="4762675" y="952800"/>
            <a:ext cx="3818400" cy="32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i="1"/>
          </a:p>
          <a:p>
            <a:pPr indent="0" lvl="0" marL="0" rtl="0" algn="l">
              <a:spcBef>
                <a:spcPts val="0"/>
              </a:spcBef>
              <a:spcAft>
                <a:spcPts val="0"/>
              </a:spcAft>
              <a:buNone/>
            </a:pPr>
            <a:r>
              <a:rPr lang="en"/>
              <a:t>Build a Knowledge Graph and a</a:t>
            </a:r>
            <a:endParaRPr/>
          </a:p>
          <a:p>
            <a:pPr indent="0" lvl="0" marL="0" rtl="0" algn="l">
              <a:spcBef>
                <a:spcPts val="0"/>
              </a:spcBef>
              <a:spcAft>
                <a:spcPts val="0"/>
              </a:spcAft>
              <a:buNone/>
            </a:pPr>
            <a:r>
              <a:rPr lang="en"/>
              <a:t>Hybrid Retrieval for RAG</a:t>
            </a:r>
            <a:endParaRPr/>
          </a:p>
          <a:p>
            <a:pPr indent="0" lvl="0" marL="0" rtl="0" algn="l">
              <a:spcBef>
                <a:spcPts val="0"/>
              </a:spcBef>
              <a:spcAft>
                <a:spcPts val="1600"/>
              </a:spcAft>
              <a:buNone/>
            </a:pPr>
            <a:r>
              <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6"/>
          <p:cNvSpPr txBox="1"/>
          <p:nvPr>
            <p:ph type="title"/>
          </p:nvPr>
        </p:nvSpPr>
        <p:spPr>
          <a:xfrm>
            <a:off x="311700" y="82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Graph Retriever - Flow</a:t>
            </a:r>
            <a:endParaRPr>
              <a:solidFill>
                <a:schemeClr val="dk2"/>
              </a:solidFill>
            </a:endParaRPr>
          </a:p>
          <a:p>
            <a:pPr indent="0" lvl="0" marL="0" rtl="0" algn="l">
              <a:spcBef>
                <a:spcPts val="0"/>
              </a:spcBef>
              <a:spcAft>
                <a:spcPts val="0"/>
              </a:spcAft>
              <a:buNone/>
            </a:pPr>
            <a:r>
              <a:rPr lang="en">
                <a:solidFill>
                  <a:schemeClr val="dk2"/>
                </a:solidFill>
              </a:rPr>
              <a:t> </a:t>
            </a:r>
            <a:endParaRPr>
              <a:solidFill>
                <a:schemeClr val="dk2"/>
              </a:solidFill>
            </a:endParaRPr>
          </a:p>
        </p:txBody>
      </p:sp>
      <p:sp>
        <p:nvSpPr>
          <p:cNvPr id="428" name="Google Shape;428;p56"/>
          <p:cNvSpPr/>
          <p:nvPr/>
        </p:nvSpPr>
        <p:spPr>
          <a:xfrm>
            <a:off x="197850" y="1564252"/>
            <a:ext cx="728700" cy="3153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query</a:t>
            </a:r>
            <a:endParaRPr>
              <a:latin typeface="Montserrat"/>
              <a:ea typeface="Montserrat"/>
              <a:cs typeface="Montserrat"/>
              <a:sym typeface="Montserrat"/>
            </a:endParaRPr>
          </a:p>
        </p:txBody>
      </p:sp>
      <p:cxnSp>
        <p:nvCxnSpPr>
          <p:cNvPr id="429" name="Google Shape;429;p56"/>
          <p:cNvCxnSpPr>
            <a:stCxn id="428" idx="3"/>
            <a:endCxn id="430" idx="1"/>
          </p:cNvCxnSpPr>
          <p:nvPr/>
        </p:nvCxnSpPr>
        <p:spPr>
          <a:xfrm>
            <a:off x="926550" y="1721902"/>
            <a:ext cx="624000" cy="0"/>
          </a:xfrm>
          <a:prstGeom prst="straightConnector1">
            <a:avLst/>
          </a:prstGeom>
          <a:noFill/>
          <a:ln cap="flat" cmpd="sng" w="9525">
            <a:solidFill>
              <a:schemeClr val="dk2"/>
            </a:solidFill>
            <a:prstDash val="solid"/>
            <a:round/>
            <a:headEnd len="med" w="med" type="none"/>
            <a:tailEnd len="med" w="med" type="triangle"/>
          </a:ln>
        </p:spPr>
      </p:cxnSp>
      <p:sp>
        <p:nvSpPr>
          <p:cNvPr id="431" name="Google Shape;431;p56"/>
          <p:cNvSpPr txBox="1"/>
          <p:nvPr/>
        </p:nvSpPr>
        <p:spPr>
          <a:xfrm>
            <a:off x="158550" y="938788"/>
            <a:ext cx="807300" cy="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Montserrat"/>
                <a:ea typeface="Montserrat"/>
                <a:cs typeface="Montserrat"/>
                <a:sym typeface="Montserrat"/>
              </a:rPr>
              <a:t>User</a:t>
            </a:r>
            <a:endParaRPr sz="1600">
              <a:solidFill>
                <a:schemeClr val="dk2"/>
              </a:solidFill>
              <a:latin typeface="Montserrat"/>
              <a:ea typeface="Montserrat"/>
              <a:cs typeface="Montserrat"/>
              <a:sym typeface="Montserrat"/>
            </a:endParaRPr>
          </a:p>
        </p:txBody>
      </p:sp>
      <p:sp>
        <p:nvSpPr>
          <p:cNvPr id="432" name="Google Shape;432;p56"/>
          <p:cNvSpPr/>
          <p:nvPr/>
        </p:nvSpPr>
        <p:spPr>
          <a:xfrm>
            <a:off x="1625800" y="1532124"/>
            <a:ext cx="1655400" cy="406200"/>
          </a:xfrm>
          <a:prstGeom prst="rect">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LLM extracting entities</a:t>
            </a:r>
            <a:endParaRPr b="1">
              <a:solidFill>
                <a:srgbClr val="FFFFFF"/>
              </a:solidFill>
              <a:latin typeface="Montserrat"/>
              <a:ea typeface="Montserrat"/>
              <a:cs typeface="Montserrat"/>
              <a:sym typeface="Montserrat"/>
            </a:endParaRPr>
          </a:p>
        </p:txBody>
      </p:sp>
      <p:sp>
        <p:nvSpPr>
          <p:cNvPr id="433" name="Google Shape;433;p56"/>
          <p:cNvSpPr txBox="1"/>
          <p:nvPr/>
        </p:nvSpPr>
        <p:spPr>
          <a:xfrm>
            <a:off x="3536504" y="1443036"/>
            <a:ext cx="957300" cy="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Montserrat"/>
                <a:ea typeface="Montserrat"/>
                <a:cs typeface="Montserrat"/>
                <a:sym typeface="Montserrat"/>
              </a:rPr>
              <a:t>identify</a:t>
            </a:r>
            <a:endParaRPr sz="1600">
              <a:solidFill>
                <a:schemeClr val="dk2"/>
              </a:solidFill>
              <a:latin typeface="Montserrat"/>
              <a:ea typeface="Montserrat"/>
              <a:cs typeface="Montserrat"/>
              <a:sym typeface="Montserrat"/>
            </a:endParaRPr>
          </a:p>
        </p:txBody>
      </p:sp>
      <p:pic>
        <p:nvPicPr>
          <p:cNvPr id="434" name="Google Shape;434;p56"/>
          <p:cNvPicPr preferRelativeResize="0"/>
          <p:nvPr/>
        </p:nvPicPr>
        <p:blipFill>
          <a:blip r:embed="rId3">
            <a:alphaModFix/>
          </a:blip>
          <a:stretch>
            <a:fillRect/>
          </a:stretch>
        </p:blipFill>
        <p:spPr>
          <a:xfrm>
            <a:off x="4749068" y="1297775"/>
            <a:ext cx="1096107" cy="911076"/>
          </a:xfrm>
          <a:prstGeom prst="rect">
            <a:avLst/>
          </a:prstGeom>
          <a:noFill/>
          <a:ln>
            <a:noFill/>
          </a:ln>
        </p:spPr>
      </p:pic>
      <p:cxnSp>
        <p:nvCxnSpPr>
          <p:cNvPr id="435" name="Google Shape;435;p56"/>
          <p:cNvCxnSpPr>
            <a:stCxn id="432" idx="3"/>
            <a:endCxn id="434" idx="1"/>
          </p:cNvCxnSpPr>
          <p:nvPr/>
        </p:nvCxnSpPr>
        <p:spPr>
          <a:xfrm>
            <a:off x="3281200" y="1735224"/>
            <a:ext cx="1467900" cy="18000"/>
          </a:xfrm>
          <a:prstGeom prst="straightConnector1">
            <a:avLst/>
          </a:prstGeom>
          <a:noFill/>
          <a:ln cap="flat" cmpd="sng" w="9525">
            <a:solidFill>
              <a:schemeClr val="dk2"/>
            </a:solidFill>
            <a:prstDash val="solid"/>
            <a:round/>
            <a:headEnd len="med" w="med" type="none"/>
            <a:tailEnd len="med" w="med" type="triangle"/>
          </a:ln>
        </p:spPr>
      </p:cxnSp>
      <p:sp>
        <p:nvSpPr>
          <p:cNvPr id="436" name="Google Shape;436;p56"/>
          <p:cNvSpPr txBox="1"/>
          <p:nvPr/>
        </p:nvSpPr>
        <p:spPr>
          <a:xfrm>
            <a:off x="6118329" y="1386036"/>
            <a:ext cx="957300" cy="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Montserrat"/>
                <a:ea typeface="Montserrat"/>
                <a:cs typeface="Montserrat"/>
                <a:sym typeface="Montserrat"/>
              </a:rPr>
              <a:t>flatten</a:t>
            </a:r>
            <a:endParaRPr sz="1600">
              <a:solidFill>
                <a:schemeClr val="dk2"/>
              </a:solidFill>
              <a:latin typeface="Montserrat"/>
              <a:ea typeface="Montserrat"/>
              <a:cs typeface="Montserrat"/>
              <a:sym typeface="Montserrat"/>
            </a:endParaRPr>
          </a:p>
        </p:txBody>
      </p:sp>
      <p:cxnSp>
        <p:nvCxnSpPr>
          <p:cNvPr id="437" name="Google Shape;437;p56"/>
          <p:cNvCxnSpPr>
            <a:stCxn id="434" idx="3"/>
          </p:cNvCxnSpPr>
          <p:nvPr/>
        </p:nvCxnSpPr>
        <p:spPr>
          <a:xfrm flipH="1" rot="10800000">
            <a:off x="5845176" y="1748513"/>
            <a:ext cx="1500600" cy="4800"/>
          </a:xfrm>
          <a:prstGeom prst="straightConnector1">
            <a:avLst/>
          </a:prstGeom>
          <a:noFill/>
          <a:ln cap="flat" cmpd="sng" w="9525">
            <a:solidFill>
              <a:schemeClr val="dk2"/>
            </a:solidFill>
            <a:prstDash val="solid"/>
            <a:round/>
            <a:headEnd len="med" w="med" type="none"/>
            <a:tailEnd len="med" w="med" type="triangle"/>
          </a:ln>
        </p:spPr>
      </p:cxnSp>
      <p:sp>
        <p:nvSpPr>
          <p:cNvPr id="438" name="Google Shape;438;p56"/>
          <p:cNvSpPr/>
          <p:nvPr/>
        </p:nvSpPr>
        <p:spPr>
          <a:xfrm>
            <a:off x="7430050" y="1596025"/>
            <a:ext cx="1329000" cy="296400"/>
          </a:xfrm>
          <a:prstGeom prst="roundRect">
            <a:avLst>
              <a:gd fmla="val 16667" name="adj"/>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results</a:t>
            </a:r>
            <a:endParaRPr>
              <a:latin typeface="Montserrat"/>
              <a:ea typeface="Montserrat"/>
              <a:cs typeface="Montserrat"/>
              <a:sym typeface="Montserrat"/>
            </a:endParaRPr>
          </a:p>
        </p:txBody>
      </p:sp>
      <p:sp>
        <p:nvSpPr>
          <p:cNvPr id="439" name="Google Shape;439;p56"/>
          <p:cNvSpPr txBox="1"/>
          <p:nvPr/>
        </p:nvSpPr>
        <p:spPr>
          <a:xfrm>
            <a:off x="6118328" y="2653775"/>
            <a:ext cx="3282000" cy="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 that can be passed to an LLM</a:t>
            </a:r>
            <a:endParaRPr>
              <a:solidFill>
                <a:schemeClr val="dk2"/>
              </a:solidFill>
              <a:latin typeface="Montserrat"/>
              <a:ea typeface="Montserrat"/>
              <a:cs typeface="Montserrat"/>
              <a:sym typeface="Montserrat"/>
            </a:endParaRPr>
          </a:p>
        </p:txBody>
      </p:sp>
      <p:cxnSp>
        <p:nvCxnSpPr>
          <p:cNvPr id="440" name="Google Shape;440;p56"/>
          <p:cNvCxnSpPr>
            <a:stCxn id="439" idx="0"/>
            <a:endCxn id="438" idx="2"/>
          </p:cNvCxnSpPr>
          <p:nvPr/>
        </p:nvCxnSpPr>
        <p:spPr>
          <a:xfrm rot="-5400000">
            <a:off x="7546178" y="2105525"/>
            <a:ext cx="761400" cy="335100"/>
          </a:xfrm>
          <a:prstGeom prst="curvedConnector3">
            <a:avLst>
              <a:gd fmla="val 49997" name="adj1"/>
            </a:avLst>
          </a:prstGeom>
          <a:noFill/>
          <a:ln cap="flat" cmpd="sng" w="9525">
            <a:solidFill>
              <a:schemeClr val="dk2"/>
            </a:solidFill>
            <a:prstDash val="solid"/>
            <a:round/>
            <a:headEnd len="med" w="med" type="none"/>
            <a:tailEnd len="med" w="med" type="triangle"/>
          </a:ln>
        </p:spPr>
      </p:cxnSp>
      <p:sp>
        <p:nvSpPr>
          <p:cNvPr id="441" name="Google Shape;441;p56"/>
          <p:cNvSpPr txBox="1"/>
          <p:nvPr/>
        </p:nvSpPr>
        <p:spPr>
          <a:xfrm>
            <a:off x="3887551" y="2653775"/>
            <a:ext cx="2423100" cy="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Relevant nodes with their </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neighborhoods</a:t>
            </a:r>
            <a:endParaRPr>
              <a:solidFill>
                <a:schemeClr val="dk2"/>
              </a:solidFill>
              <a:latin typeface="Montserrat"/>
              <a:ea typeface="Montserrat"/>
              <a:cs typeface="Montserrat"/>
              <a:sym typeface="Montserrat"/>
            </a:endParaRPr>
          </a:p>
        </p:txBody>
      </p:sp>
      <p:cxnSp>
        <p:nvCxnSpPr>
          <p:cNvPr id="442" name="Google Shape;442;p56"/>
          <p:cNvCxnSpPr>
            <a:stCxn id="441" idx="0"/>
            <a:endCxn id="434" idx="2"/>
          </p:cNvCxnSpPr>
          <p:nvPr/>
        </p:nvCxnSpPr>
        <p:spPr>
          <a:xfrm rot="-5400000">
            <a:off x="4975651" y="2332325"/>
            <a:ext cx="444900" cy="198000"/>
          </a:xfrm>
          <a:prstGeom prst="curvedConnector3">
            <a:avLst>
              <a:gd fmla="val 50003" name="adj1"/>
            </a:avLst>
          </a:prstGeom>
          <a:noFill/>
          <a:ln cap="flat" cmpd="sng" w="9525">
            <a:solidFill>
              <a:schemeClr val="dk2"/>
            </a:solidFill>
            <a:prstDash val="solid"/>
            <a:round/>
            <a:headEnd len="med" w="med" type="none"/>
            <a:tailEnd len="med" w="med" type="triangle"/>
          </a:ln>
        </p:spPr>
      </p:cxnSp>
      <p:cxnSp>
        <p:nvCxnSpPr>
          <p:cNvPr id="443" name="Google Shape;443;p56"/>
          <p:cNvCxnSpPr>
            <a:endCxn id="428" idx="0"/>
          </p:cNvCxnSpPr>
          <p:nvPr/>
        </p:nvCxnSpPr>
        <p:spPr>
          <a:xfrm flipH="1" rot="-5400000">
            <a:off x="334950" y="1337002"/>
            <a:ext cx="273000" cy="181500"/>
          </a:xfrm>
          <a:prstGeom prst="curvedConnector3">
            <a:avLst>
              <a:gd fmla="val 50000" name="adj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7"/>
          <p:cNvSpPr txBox="1"/>
          <p:nvPr>
            <p:ph type="title"/>
          </p:nvPr>
        </p:nvSpPr>
        <p:spPr>
          <a:xfrm>
            <a:off x="423000" y="17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Hands-on - The Roman Empire RAG System</a:t>
            </a:r>
            <a:endParaRPr>
              <a:solidFill>
                <a:schemeClr val="dk2"/>
              </a:solidFill>
            </a:endParaRPr>
          </a:p>
        </p:txBody>
      </p:sp>
      <p:sp>
        <p:nvSpPr>
          <p:cNvPr id="449" name="Google Shape;449;p57"/>
          <p:cNvSpPr/>
          <p:nvPr/>
        </p:nvSpPr>
        <p:spPr>
          <a:xfrm>
            <a:off x="402025" y="2284625"/>
            <a:ext cx="1466400" cy="6756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Unstructured data</a:t>
            </a:r>
            <a:endParaRPr>
              <a:latin typeface="Montserrat"/>
              <a:ea typeface="Montserrat"/>
              <a:cs typeface="Montserrat"/>
              <a:sym typeface="Montserrat"/>
            </a:endParaRPr>
          </a:p>
        </p:txBody>
      </p:sp>
      <p:sp>
        <p:nvSpPr>
          <p:cNvPr id="450" name="Google Shape;450;p57"/>
          <p:cNvSpPr/>
          <p:nvPr/>
        </p:nvSpPr>
        <p:spPr>
          <a:xfrm>
            <a:off x="2155675" y="2284625"/>
            <a:ext cx="1282800" cy="6756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Extraction</a:t>
            </a:r>
            <a:endParaRPr>
              <a:latin typeface="Montserrat"/>
              <a:ea typeface="Montserrat"/>
              <a:cs typeface="Montserrat"/>
              <a:sym typeface="Montserrat"/>
            </a:endParaRPr>
          </a:p>
        </p:txBody>
      </p:sp>
      <p:sp>
        <p:nvSpPr>
          <p:cNvPr id="451" name="Google Shape;451;p57"/>
          <p:cNvSpPr/>
          <p:nvPr/>
        </p:nvSpPr>
        <p:spPr>
          <a:xfrm>
            <a:off x="3752513" y="2284625"/>
            <a:ext cx="1376400" cy="6756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Data Integration</a:t>
            </a:r>
            <a:endParaRPr>
              <a:latin typeface="Montserrat"/>
              <a:ea typeface="Montserrat"/>
              <a:cs typeface="Montserrat"/>
              <a:sym typeface="Montserrat"/>
            </a:endParaRPr>
          </a:p>
        </p:txBody>
      </p:sp>
      <p:sp>
        <p:nvSpPr>
          <p:cNvPr id="452" name="Google Shape;452;p57"/>
          <p:cNvSpPr/>
          <p:nvPr/>
        </p:nvSpPr>
        <p:spPr>
          <a:xfrm>
            <a:off x="5442975" y="2284625"/>
            <a:ext cx="1571700" cy="6756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Generate K Graph</a:t>
            </a:r>
            <a:endParaRPr>
              <a:latin typeface="Montserrat"/>
              <a:ea typeface="Montserrat"/>
              <a:cs typeface="Montserrat"/>
              <a:sym typeface="Montserrat"/>
            </a:endParaRPr>
          </a:p>
        </p:txBody>
      </p:sp>
      <p:cxnSp>
        <p:nvCxnSpPr>
          <p:cNvPr id="453" name="Google Shape;453;p57"/>
          <p:cNvCxnSpPr>
            <a:stCxn id="449" idx="3"/>
            <a:endCxn id="450" idx="1"/>
          </p:cNvCxnSpPr>
          <p:nvPr/>
        </p:nvCxnSpPr>
        <p:spPr>
          <a:xfrm>
            <a:off x="1868425" y="2622425"/>
            <a:ext cx="287400" cy="0"/>
          </a:xfrm>
          <a:prstGeom prst="straightConnector1">
            <a:avLst/>
          </a:prstGeom>
          <a:noFill/>
          <a:ln cap="flat" cmpd="sng" w="9525">
            <a:solidFill>
              <a:schemeClr val="dk2"/>
            </a:solidFill>
            <a:prstDash val="solid"/>
            <a:round/>
            <a:headEnd len="med" w="med" type="none"/>
            <a:tailEnd len="med" w="med" type="triangle"/>
          </a:ln>
        </p:spPr>
      </p:cxnSp>
      <p:cxnSp>
        <p:nvCxnSpPr>
          <p:cNvPr id="454" name="Google Shape;454;p57"/>
          <p:cNvCxnSpPr>
            <a:stCxn id="450" idx="3"/>
            <a:endCxn id="451" idx="1"/>
          </p:cNvCxnSpPr>
          <p:nvPr/>
        </p:nvCxnSpPr>
        <p:spPr>
          <a:xfrm>
            <a:off x="3438475" y="2622425"/>
            <a:ext cx="314100" cy="0"/>
          </a:xfrm>
          <a:prstGeom prst="straightConnector1">
            <a:avLst/>
          </a:prstGeom>
          <a:noFill/>
          <a:ln cap="flat" cmpd="sng" w="9525">
            <a:solidFill>
              <a:schemeClr val="dk2"/>
            </a:solidFill>
            <a:prstDash val="solid"/>
            <a:round/>
            <a:headEnd len="med" w="med" type="none"/>
            <a:tailEnd len="med" w="med" type="triangle"/>
          </a:ln>
        </p:spPr>
      </p:cxnSp>
      <p:cxnSp>
        <p:nvCxnSpPr>
          <p:cNvPr id="455" name="Google Shape;455;p57"/>
          <p:cNvCxnSpPr>
            <a:stCxn id="451" idx="3"/>
            <a:endCxn id="452" idx="1"/>
          </p:cNvCxnSpPr>
          <p:nvPr/>
        </p:nvCxnSpPr>
        <p:spPr>
          <a:xfrm>
            <a:off x="5128913" y="2622425"/>
            <a:ext cx="314100" cy="0"/>
          </a:xfrm>
          <a:prstGeom prst="straightConnector1">
            <a:avLst/>
          </a:prstGeom>
          <a:noFill/>
          <a:ln cap="flat" cmpd="sng" w="9525">
            <a:solidFill>
              <a:schemeClr val="dk2"/>
            </a:solidFill>
            <a:prstDash val="solid"/>
            <a:round/>
            <a:headEnd len="med" w="med" type="none"/>
            <a:tailEnd len="med" w="med" type="triangle"/>
          </a:ln>
        </p:spPr>
      </p:cxnSp>
      <p:pic>
        <p:nvPicPr>
          <p:cNvPr id="456" name="Google Shape;456;p57"/>
          <p:cNvPicPr preferRelativeResize="0"/>
          <p:nvPr/>
        </p:nvPicPr>
        <p:blipFill>
          <a:blip r:embed="rId3">
            <a:alphaModFix/>
          </a:blip>
          <a:stretch>
            <a:fillRect/>
          </a:stretch>
        </p:blipFill>
        <p:spPr>
          <a:xfrm>
            <a:off x="7498175" y="2107194"/>
            <a:ext cx="1466400" cy="1298206"/>
          </a:xfrm>
          <a:prstGeom prst="rect">
            <a:avLst/>
          </a:prstGeom>
          <a:noFill/>
          <a:ln>
            <a:noFill/>
          </a:ln>
        </p:spPr>
      </p:pic>
      <p:cxnSp>
        <p:nvCxnSpPr>
          <p:cNvPr id="457" name="Google Shape;457;p57"/>
          <p:cNvCxnSpPr>
            <a:stCxn id="452" idx="3"/>
            <a:endCxn id="456" idx="1"/>
          </p:cNvCxnSpPr>
          <p:nvPr/>
        </p:nvCxnSpPr>
        <p:spPr>
          <a:xfrm>
            <a:off x="7014675" y="2622425"/>
            <a:ext cx="483600" cy="133800"/>
          </a:xfrm>
          <a:prstGeom prst="straightConnector1">
            <a:avLst/>
          </a:prstGeom>
          <a:noFill/>
          <a:ln cap="flat" cmpd="sng" w="9525">
            <a:solidFill>
              <a:schemeClr val="dk2"/>
            </a:solidFill>
            <a:prstDash val="solid"/>
            <a:round/>
            <a:headEnd len="med" w="med" type="none"/>
            <a:tailEnd len="med" w="med" type="triangle"/>
          </a:ln>
        </p:spPr>
      </p:cxnSp>
      <p:sp>
        <p:nvSpPr>
          <p:cNvPr id="458" name="Google Shape;458;p57"/>
          <p:cNvSpPr txBox="1"/>
          <p:nvPr/>
        </p:nvSpPr>
        <p:spPr>
          <a:xfrm>
            <a:off x="1135000" y="807950"/>
            <a:ext cx="5973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Enhance the accuracy of RAG application with Knowledge Graphs</a:t>
            </a:r>
            <a:endParaRPr sz="1800">
              <a:solidFill>
                <a:schemeClr val="dk2"/>
              </a:solidFill>
              <a:latin typeface="Montserrat"/>
              <a:ea typeface="Montserrat"/>
              <a:cs typeface="Montserrat"/>
              <a:sym typeface="Montserrat"/>
            </a:endParaRPr>
          </a:p>
        </p:txBody>
      </p:sp>
      <p:sp>
        <p:nvSpPr>
          <p:cNvPr id="459" name="Google Shape;459;p57"/>
          <p:cNvSpPr txBox="1"/>
          <p:nvPr/>
        </p:nvSpPr>
        <p:spPr>
          <a:xfrm>
            <a:off x="906800" y="3566350"/>
            <a:ext cx="59730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Unstructured data retrieval (vector store, keyword search, vector search)</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Graph Retrieval ( more involved, but offers more freedom)</a:t>
            </a:r>
            <a:endParaRPr sz="18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8"/>
          <p:cNvSpPr txBox="1"/>
          <p:nvPr>
            <p:ph type="title"/>
          </p:nvPr>
        </p:nvSpPr>
        <p:spPr>
          <a:xfrm>
            <a:off x="423000" y="17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Hands-on - The Roman Empire RAG System</a:t>
            </a:r>
            <a:endParaRPr>
              <a:solidFill>
                <a:schemeClr val="dk2"/>
              </a:solidFill>
            </a:endParaRPr>
          </a:p>
        </p:txBody>
      </p:sp>
      <p:sp>
        <p:nvSpPr>
          <p:cNvPr id="465" name="Google Shape;465;p58"/>
          <p:cNvSpPr/>
          <p:nvPr/>
        </p:nvSpPr>
        <p:spPr>
          <a:xfrm>
            <a:off x="201650" y="1844925"/>
            <a:ext cx="1666800" cy="11154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Pull text/docs from wikipedia about the Roman Empire</a:t>
            </a:r>
            <a:endParaRPr>
              <a:latin typeface="Montserrat"/>
              <a:ea typeface="Montserrat"/>
              <a:cs typeface="Montserrat"/>
              <a:sym typeface="Montserrat"/>
            </a:endParaRPr>
          </a:p>
        </p:txBody>
      </p:sp>
      <p:sp>
        <p:nvSpPr>
          <p:cNvPr id="466" name="Google Shape;466;p58"/>
          <p:cNvSpPr/>
          <p:nvPr/>
        </p:nvSpPr>
        <p:spPr>
          <a:xfrm>
            <a:off x="2155675" y="2284625"/>
            <a:ext cx="1282800" cy="6756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Extraction</a:t>
            </a:r>
            <a:endParaRPr>
              <a:latin typeface="Montserrat"/>
              <a:ea typeface="Montserrat"/>
              <a:cs typeface="Montserrat"/>
              <a:sym typeface="Montserrat"/>
            </a:endParaRPr>
          </a:p>
        </p:txBody>
      </p:sp>
      <p:sp>
        <p:nvSpPr>
          <p:cNvPr id="467" name="Google Shape;467;p58"/>
          <p:cNvSpPr/>
          <p:nvPr/>
        </p:nvSpPr>
        <p:spPr>
          <a:xfrm>
            <a:off x="3752513" y="2284625"/>
            <a:ext cx="1376400" cy="6756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Data Integration</a:t>
            </a:r>
            <a:endParaRPr>
              <a:latin typeface="Montserrat"/>
              <a:ea typeface="Montserrat"/>
              <a:cs typeface="Montserrat"/>
              <a:sym typeface="Montserrat"/>
            </a:endParaRPr>
          </a:p>
        </p:txBody>
      </p:sp>
      <p:sp>
        <p:nvSpPr>
          <p:cNvPr id="468" name="Google Shape;468;p58"/>
          <p:cNvSpPr/>
          <p:nvPr/>
        </p:nvSpPr>
        <p:spPr>
          <a:xfrm>
            <a:off x="5442975" y="2284625"/>
            <a:ext cx="1571700" cy="6756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Generate K Graph</a:t>
            </a:r>
            <a:endParaRPr>
              <a:latin typeface="Montserrat"/>
              <a:ea typeface="Montserrat"/>
              <a:cs typeface="Montserrat"/>
              <a:sym typeface="Montserrat"/>
            </a:endParaRPr>
          </a:p>
        </p:txBody>
      </p:sp>
      <p:cxnSp>
        <p:nvCxnSpPr>
          <p:cNvPr id="469" name="Google Shape;469;p58"/>
          <p:cNvCxnSpPr>
            <a:stCxn id="465" idx="3"/>
            <a:endCxn id="466" idx="1"/>
          </p:cNvCxnSpPr>
          <p:nvPr/>
        </p:nvCxnSpPr>
        <p:spPr>
          <a:xfrm>
            <a:off x="1868450" y="2402625"/>
            <a:ext cx="287100" cy="219900"/>
          </a:xfrm>
          <a:prstGeom prst="straightConnector1">
            <a:avLst/>
          </a:prstGeom>
          <a:noFill/>
          <a:ln cap="flat" cmpd="sng" w="9525">
            <a:solidFill>
              <a:schemeClr val="dk2"/>
            </a:solidFill>
            <a:prstDash val="solid"/>
            <a:round/>
            <a:headEnd len="med" w="med" type="none"/>
            <a:tailEnd len="med" w="med" type="triangle"/>
          </a:ln>
        </p:spPr>
      </p:cxnSp>
      <p:cxnSp>
        <p:nvCxnSpPr>
          <p:cNvPr id="470" name="Google Shape;470;p58"/>
          <p:cNvCxnSpPr>
            <a:stCxn id="466" idx="3"/>
            <a:endCxn id="467" idx="1"/>
          </p:cNvCxnSpPr>
          <p:nvPr/>
        </p:nvCxnSpPr>
        <p:spPr>
          <a:xfrm>
            <a:off x="3438475" y="2622425"/>
            <a:ext cx="314100" cy="0"/>
          </a:xfrm>
          <a:prstGeom prst="straightConnector1">
            <a:avLst/>
          </a:prstGeom>
          <a:noFill/>
          <a:ln cap="flat" cmpd="sng" w="9525">
            <a:solidFill>
              <a:schemeClr val="dk2"/>
            </a:solidFill>
            <a:prstDash val="solid"/>
            <a:round/>
            <a:headEnd len="med" w="med" type="none"/>
            <a:tailEnd len="med" w="med" type="triangle"/>
          </a:ln>
        </p:spPr>
      </p:cxnSp>
      <p:cxnSp>
        <p:nvCxnSpPr>
          <p:cNvPr id="471" name="Google Shape;471;p58"/>
          <p:cNvCxnSpPr>
            <a:stCxn id="467" idx="3"/>
            <a:endCxn id="468" idx="1"/>
          </p:cNvCxnSpPr>
          <p:nvPr/>
        </p:nvCxnSpPr>
        <p:spPr>
          <a:xfrm>
            <a:off x="5128913" y="2622425"/>
            <a:ext cx="314100" cy="0"/>
          </a:xfrm>
          <a:prstGeom prst="straightConnector1">
            <a:avLst/>
          </a:prstGeom>
          <a:noFill/>
          <a:ln cap="flat" cmpd="sng" w="9525">
            <a:solidFill>
              <a:schemeClr val="dk2"/>
            </a:solidFill>
            <a:prstDash val="solid"/>
            <a:round/>
            <a:headEnd len="med" w="med" type="none"/>
            <a:tailEnd len="med" w="med" type="triangle"/>
          </a:ln>
        </p:spPr>
      </p:cxnSp>
      <p:pic>
        <p:nvPicPr>
          <p:cNvPr id="472" name="Google Shape;472;p58"/>
          <p:cNvPicPr preferRelativeResize="0"/>
          <p:nvPr/>
        </p:nvPicPr>
        <p:blipFill>
          <a:blip r:embed="rId3">
            <a:alphaModFix/>
          </a:blip>
          <a:stretch>
            <a:fillRect/>
          </a:stretch>
        </p:blipFill>
        <p:spPr>
          <a:xfrm>
            <a:off x="7498175" y="2107194"/>
            <a:ext cx="1466400" cy="1298206"/>
          </a:xfrm>
          <a:prstGeom prst="rect">
            <a:avLst/>
          </a:prstGeom>
          <a:noFill/>
          <a:ln>
            <a:noFill/>
          </a:ln>
        </p:spPr>
      </p:pic>
      <p:cxnSp>
        <p:nvCxnSpPr>
          <p:cNvPr id="473" name="Google Shape;473;p58"/>
          <p:cNvCxnSpPr>
            <a:stCxn id="468" idx="3"/>
            <a:endCxn id="472" idx="1"/>
          </p:cNvCxnSpPr>
          <p:nvPr/>
        </p:nvCxnSpPr>
        <p:spPr>
          <a:xfrm>
            <a:off x="7014675" y="2622425"/>
            <a:ext cx="483600" cy="133800"/>
          </a:xfrm>
          <a:prstGeom prst="straightConnector1">
            <a:avLst/>
          </a:prstGeom>
          <a:noFill/>
          <a:ln cap="flat" cmpd="sng" w="9525">
            <a:solidFill>
              <a:schemeClr val="dk2"/>
            </a:solidFill>
            <a:prstDash val="solid"/>
            <a:round/>
            <a:headEnd len="med" w="med" type="none"/>
            <a:tailEnd len="med" w="med" type="triangle"/>
          </a:ln>
        </p:spPr>
      </p:cxnSp>
      <p:sp>
        <p:nvSpPr>
          <p:cNvPr id="474" name="Google Shape;474;p58"/>
          <p:cNvSpPr txBox="1"/>
          <p:nvPr/>
        </p:nvSpPr>
        <p:spPr>
          <a:xfrm>
            <a:off x="1135000" y="807950"/>
            <a:ext cx="5973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Enhance the accuracy of RAG application with Knowledge Graphs</a:t>
            </a:r>
            <a:endParaRPr sz="18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9"/>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sz="3400">
                <a:solidFill>
                  <a:schemeClr val="dk2"/>
                </a:solidFill>
              </a:rPr>
              <a:t>Congratulations!</a:t>
            </a:r>
            <a:endParaRPr i="1" sz="3400">
              <a:solidFill>
                <a:schemeClr val="dk2"/>
              </a:solidFill>
            </a:endParaRPr>
          </a:p>
        </p:txBody>
      </p:sp>
      <p:sp>
        <p:nvSpPr>
          <p:cNvPr id="480" name="Google Shape;480;p59"/>
          <p:cNvSpPr txBox="1"/>
          <p:nvPr>
            <p:ph idx="2" type="body"/>
          </p:nvPr>
        </p:nvSpPr>
        <p:spPr>
          <a:xfrm>
            <a:off x="4762675" y="952800"/>
            <a:ext cx="3818400" cy="32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i="1"/>
          </a:p>
          <a:p>
            <a:pPr indent="0" lvl="0" marL="0" rtl="0" algn="l">
              <a:spcBef>
                <a:spcPts val="0"/>
              </a:spcBef>
              <a:spcAft>
                <a:spcPts val="0"/>
              </a:spcAft>
              <a:buNone/>
            </a:pPr>
            <a:r>
              <a:rPr lang="en"/>
              <a:t>You made it to the end!</a:t>
            </a:r>
            <a:endParaRPr/>
          </a:p>
          <a:p>
            <a:pPr indent="-342900" lvl="0" marL="457200" rtl="0" algn="l">
              <a:spcBef>
                <a:spcPts val="0"/>
              </a:spcBef>
              <a:spcAft>
                <a:spcPts val="0"/>
              </a:spcAft>
              <a:buSzPts val="1800"/>
              <a:buChar char="●"/>
            </a:pPr>
            <a:r>
              <a:rPr lang="en"/>
              <a:t>Next steps…</a:t>
            </a:r>
            <a:endParaRPr/>
          </a:p>
          <a:p>
            <a:pPr indent="0" lvl="0" marL="0" rtl="0" algn="l">
              <a:spcBef>
                <a:spcPts val="0"/>
              </a:spcBef>
              <a:spcAft>
                <a:spcPts val="1600"/>
              </a:spcAft>
              <a:buNone/>
            </a:pPr>
            <a:r>
              <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0"/>
          <p:cNvSpPr txBox="1"/>
          <p:nvPr>
            <p:ph type="title"/>
          </p:nvPr>
        </p:nvSpPr>
        <p:spPr>
          <a:xfrm>
            <a:off x="311700" y="-8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2"/>
                </a:solidFill>
              </a:rPr>
              <a:t>Course Summary</a:t>
            </a:r>
            <a:endParaRPr sz="2200">
              <a:solidFill>
                <a:schemeClr val="dk2"/>
              </a:solidFill>
            </a:endParaRPr>
          </a:p>
        </p:txBody>
      </p:sp>
      <p:sp>
        <p:nvSpPr>
          <p:cNvPr id="486" name="Google Shape;486;p60"/>
          <p:cNvSpPr txBox="1"/>
          <p:nvPr/>
        </p:nvSpPr>
        <p:spPr>
          <a:xfrm>
            <a:off x="5028100" y="2621225"/>
            <a:ext cx="19947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Montserrat"/>
              <a:ea typeface="Montserrat"/>
              <a:cs typeface="Montserrat"/>
              <a:sym typeface="Montserrat"/>
            </a:endParaRPr>
          </a:p>
        </p:txBody>
      </p:sp>
      <p:sp>
        <p:nvSpPr>
          <p:cNvPr id="487" name="Google Shape;487;p60"/>
          <p:cNvSpPr txBox="1"/>
          <p:nvPr/>
        </p:nvSpPr>
        <p:spPr>
          <a:xfrm>
            <a:off x="682300" y="337825"/>
            <a:ext cx="8032500" cy="48486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Knowledge Graphs for RAG (GraphRAG)</a:t>
            </a:r>
            <a:endParaRPr sz="1600">
              <a:solidFill>
                <a:schemeClr val="dk2"/>
              </a:solidFill>
              <a:latin typeface="Montserrat"/>
              <a:ea typeface="Montserrat"/>
              <a:cs typeface="Montserrat"/>
              <a:sym typeface="Montserrat"/>
            </a:endParaRPr>
          </a:p>
          <a:p>
            <a:pPr indent="-330200" lvl="1" marL="9144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Fundamentals of Knowledge Graphs</a:t>
            </a:r>
            <a:endParaRPr sz="1600">
              <a:solidFill>
                <a:schemeClr val="dk2"/>
              </a:solidFill>
              <a:latin typeface="Montserrat"/>
              <a:ea typeface="Montserrat"/>
              <a:cs typeface="Montserrat"/>
              <a:sym typeface="Montserrat"/>
            </a:endParaRPr>
          </a:p>
          <a:p>
            <a:pPr indent="-330200" lvl="1" marL="9144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Key characteristics </a:t>
            </a:r>
            <a:endParaRPr sz="1600">
              <a:solidFill>
                <a:schemeClr val="dk2"/>
              </a:solidFill>
              <a:latin typeface="Montserrat"/>
              <a:ea typeface="Montserrat"/>
              <a:cs typeface="Montserrat"/>
              <a:sym typeface="Montserrat"/>
            </a:endParaRPr>
          </a:p>
          <a:p>
            <a:pPr indent="-330200" lvl="1" marL="9144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How they work</a:t>
            </a:r>
            <a:endParaRPr sz="1600">
              <a:solidFill>
                <a:schemeClr val="dk2"/>
              </a:solidFill>
              <a:latin typeface="Montserrat"/>
              <a:ea typeface="Montserrat"/>
              <a:cs typeface="Montserrat"/>
              <a:sym typeface="Montserrat"/>
            </a:endParaRPr>
          </a:p>
          <a:p>
            <a:pPr indent="-330200" lvl="1" marL="9144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Deep dive into Building Knowledge Graphs</a:t>
            </a:r>
            <a:endParaRPr sz="1600">
              <a:solidFill>
                <a:schemeClr val="dk2"/>
              </a:solidFill>
              <a:latin typeface="Montserrat"/>
              <a:ea typeface="Montserrat"/>
              <a:cs typeface="Montserrat"/>
              <a:sym typeface="Montserrat"/>
            </a:endParaRPr>
          </a:p>
          <a:p>
            <a:pPr indent="-330200" lvl="2" marL="13716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Built first simple KG</a:t>
            </a:r>
            <a:endParaRPr sz="1600">
              <a:solidFill>
                <a:schemeClr val="dk2"/>
              </a:solidFill>
              <a:latin typeface="Montserrat"/>
              <a:ea typeface="Montserrat"/>
              <a:cs typeface="Montserrat"/>
              <a:sym typeface="Montserrat"/>
            </a:endParaRPr>
          </a:p>
          <a:p>
            <a:pPr indent="-330200" lvl="2" marL="13716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Basics Cypher Query Language</a:t>
            </a:r>
            <a:endParaRPr sz="1600">
              <a:solidFill>
                <a:schemeClr val="dk2"/>
              </a:solidFill>
              <a:latin typeface="Montserrat"/>
              <a:ea typeface="Montserrat"/>
              <a:cs typeface="Montserrat"/>
              <a:sym typeface="Montserrat"/>
            </a:endParaRPr>
          </a:p>
          <a:p>
            <a:pPr indent="-330200" lvl="2" marL="13716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The Neo4J Graph database</a:t>
            </a:r>
            <a:endParaRPr sz="1600">
              <a:solidFill>
                <a:schemeClr val="dk2"/>
              </a:solidFill>
              <a:latin typeface="Montserrat"/>
              <a:ea typeface="Montserrat"/>
              <a:cs typeface="Montserrat"/>
              <a:sym typeface="Montserrat"/>
            </a:endParaRPr>
          </a:p>
          <a:p>
            <a:pPr indent="-330200" lvl="2" marL="13716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GraphRAG Hands on</a:t>
            </a:r>
            <a:endParaRPr sz="1600">
              <a:solidFill>
                <a:schemeClr val="dk2"/>
              </a:solidFill>
              <a:latin typeface="Montserrat"/>
              <a:ea typeface="Montserrat"/>
              <a:cs typeface="Montserrat"/>
              <a:sym typeface="Montserrat"/>
            </a:endParaRPr>
          </a:p>
          <a:p>
            <a:pPr indent="-330200" lvl="3" marL="18288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Using framework to extract, </a:t>
            </a:r>
            <a:r>
              <a:rPr lang="en" sz="1600">
                <a:solidFill>
                  <a:schemeClr val="dk2"/>
                </a:solidFill>
                <a:latin typeface="Montserrat"/>
                <a:ea typeface="Montserrat"/>
                <a:cs typeface="Montserrat"/>
                <a:sym typeface="Montserrat"/>
              </a:rPr>
              <a:t>embed</a:t>
            </a:r>
            <a:r>
              <a:rPr lang="en" sz="1600">
                <a:solidFill>
                  <a:schemeClr val="dk2"/>
                </a:solidFill>
                <a:latin typeface="Montserrat"/>
                <a:ea typeface="Montserrat"/>
                <a:cs typeface="Montserrat"/>
                <a:sym typeface="Montserrat"/>
              </a:rPr>
              <a:t> </a:t>
            </a:r>
            <a:r>
              <a:rPr lang="en" sz="1600">
                <a:solidFill>
                  <a:schemeClr val="dk2"/>
                </a:solidFill>
                <a:latin typeface="Montserrat"/>
                <a:ea typeface="Montserrat"/>
                <a:cs typeface="Montserrat"/>
                <a:sym typeface="Montserrat"/>
              </a:rPr>
              <a:t>unstructured</a:t>
            </a:r>
            <a:r>
              <a:rPr lang="en" sz="1600">
                <a:solidFill>
                  <a:schemeClr val="dk2"/>
                </a:solidFill>
                <a:latin typeface="Montserrat"/>
                <a:ea typeface="Montserrat"/>
                <a:cs typeface="Montserrat"/>
                <a:sym typeface="Montserrat"/>
              </a:rPr>
              <a:t> text</a:t>
            </a:r>
            <a:endParaRPr sz="1600">
              <a:solidFill>
                <a:schemeClr val="dk2"/>
              </a:solidFill>
              <a:latin typeface="Montserrat"/>
              <a:ea typeface="Montserrat"/>
              <a:cs typeface="Montserrat"/>
              <a:sym typeface="Montserrat"/>
            </a:endParaRPr>
          </a:p>
          <a:p>
            <a:pPr indent="-330200" lvl="3" marL="18288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Full on real-world use case scenarios</a:t>
            </a:r>
            <a:endParaRPr sz="1600">
              <a:solidFill>
                <a:schemeClr val="dk2"/>
              </a:solidFill>
              <a:latin typeface="Montserrat"/>
              <a:ea typeface="Montserrat"/>
              <a:cs typeface="Montserrat"/>
              <a:sym typeface="Montserrat"/>
            </a:endParaRPr>
          </a:p>
          <a:p>
            <a:pPr indent="0" lvl="0" marL="1371600" rtl="0" algn="l">
              <a:lnSpc>
                <a:spcPct val="150000"/>
              </a:lnSpc>
              <a:spcBef>
                <a:spcPts val="0"/>
              </a:spcBef>
              <a:spcAft>
                <a:spcPts val="0"/>
              </a:spcAft>
              <a:buNone/>
            </a:pPr>
            <a:r>
              <a:t/>
            </a:r>
            <a:endParaRPr sz="1600">
              <a:solidFill>
                <a:schemeClr val="dk2"/>
              </a:solidFill>
              <a:latin typeface="Montserrat"/>
              <a:ea typeface="Montserrat"/>
              <a:cs typeface="Montserrat"/>
              <a:sym typeface="Montserrat"/>
            </a:endParaRPr>
          </a:p>
          <a:p>
            <a:pPr indent="0" lvl="0" marL="457200" rtl="0" algn="l">
              <a:lnSpc>
                <a:spcPct val="150000"/>
              </a:lnSpc>
              <a:spcBef>
                <a:spcPts val="0"/>
              </a:spcBef>
              <a:spcAft>
                <a:spcPts val="0"/>
              </a:spcAft>
              <a:buNone/>
            </a:pPr>
            <a:r>
              <a:t/>
            </a:r>
            <a:endParaRPr sz="15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0" st="0"/>
                                            </p:txEl>
                                          </p:spTgt>
                                        </p:tgtEl>
                                        <p:attrNameLst>
                                          <p:attrName>style.visibility</p:attrName>
                                        </p:attrNameLst>
                                      </p:cBhvr>
                                      <p:to>
                                        <p:strVal val="visible"/>
                                      </p:to>
                                    </p:set>
                                    <p:animEffect filter="fade" transition="in">
                                      <p:cBhvr>
                                        <p:cTn dur="1000"/>
                                        <p:tgtEl>
                                          <p:spTgt spid="4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1" st="1"/>
                                            </p:txEl>
                                          </p:spTgt>
                                        </p:tgtEl>
                                        <p:attrNameLst>
                                          <p:attrName>style.visibility</p:attrName>
                                        </p:attrNameLst>
                                      </p:cBhvr>
                                      <p:to>
                                        <p:strVal val="visible"/>
                                      </p:to>
                                    </p:set>
                                    <p:animEffect filter="fade" transition="in">
                                      <p:cBhvr>
                                        <p:cTn dur="1000"/>
                                        <p:tgtEl>
                                          <p:spTgt spid="4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2" st="2"/>
                                            </p:txEl>
                                          </p:spTgt>
                                        </p:tgtEl>
                                        <p:attrNameLst>
                                          <p:attrName>style.visibility</p:attrName>
                                        </p:attrNameLst>
                                      </p:cBhvr>
                                      <p:to>
                                        <p:strVal val="visible"/>
                                      </p:to>
                                    </p:set>
                                    <p:animEffect filter="fade" transition="in">
                                      <p:cBhvr>
                                        <p:cTn dur="1000"/>
                                        <p:tgtEl>
                                          <p:spTgt spid="4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3" st="3"/>
                                            </p:txEl>
                                          </p:spTgt>
                                        </p:tgtEl>
                                        <p:attrNameLst>
                                          <p:attrName>style.visibility</p:attrName>
                                        </p:attrNameLst>
                                      </p:cBhvr>
                                      <p:to>
                                        <p:strVal val="visible"/>
                                      </p:to>
                                    </p:set>
                                    <p:animEffect filter="fade" transition="in">
                                      <p:cBhvr>
                                        <p:cTn dur="1000"/>
                                        <p:tgtEl>
                                          <p:spTgt spid="4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4" st="4"/>
                                            </p:txEl>
                                          </p:spTgt>
                                        </p:tgtEl>
                                        <p:attrNameLst>
                                          <p:attrName>style.visibility</p:attrName>
                                        </p:attrNameLst>
                                      </p:cBhvr>
                                      <p:to>
                                        <p:strVal val="visible"/>
                                      </p:to>
                                    </p:set>
                                    <p:animEffect filter="fade" transition="in">
                                      <p:cBhvr>
                                        <p:cTn dur="1000"/>
                                        <p:tgtEl>
                                          <p:spTgt spid="4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5" st="5"/>
                                            </p:txEl>
                                          </p:spTgt>
                                        </p:tgtEl>
                                        <p:attrNameLst>
                                          <p:attrName>style.visibility</p:attrName>
                                        </p:attrNameLst>
                                      </p:cBhvr>
                                      <p:to>
                                        <p:strVal val="visible"/>
                                      </p:to>
                                    </p:set>
                                    <p:animEffect filter="fade" transition="in">
                                      <p:cBhvr>
                                        <p:cTn dur="1000"/>
                                        <p:tgtEl>
                                          <p:spTgt spid="4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6" st="6"/>
                                            </p:txEl>
                                          </p:spTgt>
                                        </p:tgtEl>
                                        <p:attrNameLst>
                                          <p:attrName>style.visibility</p:attrName>
                                        </p:attrNameLst>
                                      </p:cBhvr>
                                      <p:to>
                                        <p:strVal val="visible"/>
                                      </p:to>
                                    </p:set>
                                    <p:animEffect filter="fade" transition="in">
                                      <p:cBhvr>
                                        <p:cTn dur="1000"/>
                                        <p:tgtEl>
                                          <p:spTgt spid="48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7" st="7"/>
                                            </p:txEl>
                                          </p:spTgt>
                                        </p:tgtEl>
                                        <p:attrNameLst>
                                          <p:attrName>style.visibility</p:attrName>
                                        </p:attrNameLst>
                                      </p:cBhvr>
                                      <p:to>
                                        <p:strVal val="visible"/>
                                      </p:to>
                                    </p:set>
                                    <p:animEffect filter="fade" transition="in">
                                      <p:cBhvr>
                                        <p:cTn dur="1000"/>
                                        <p:tgtEl>
                                          <p:spTgt spid="48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8" st="8"/>
                                            </p:txEl>
                                          </p:spTgt>
                                        </p:tgtEl>
                                        <p:attrNameLst>
                                          <p:attrName>style.visibility</p:attrName>
                                        </p:attrNameLst>
                                      </p:cBhvr>
                                      <p:to>
                                        <p:strVal val="visible"/>
                                      </p:to>
                                    </p:set>
                                    <p:animEffect filter="fade" transition="in">
                                      <p:cBhvr>
                                        <p:cTn dur="1000"/>
                                        <p:tgtEl>
                                          <p:spTgt spid="48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9" st="9"/>
                                            </p:txEl>
                                          </p:spTgt>
                                        </p:tgtEl>
                                        <p:attrNameLst>
                                          <p:attrName>style.visibility</p:attrName>
                                        </p:attrNameLst>
                                      </p:cBhvr>
                                      <p:to>
                                        <p:strVal val="visible"/>
                                      </p:to>
                                    </p:set>
                                    <p:animEffect filter="fade" transition="in">
                                      <p:cBhvr>
                                        <p:cTn dur="1000"/>
                                        <p:tgtEl>
                                          <p:spTgt spid="48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10" st="10"/>
                                            </p:txEl>
                                          </p:spTgt>
                                        </p:tgtEl>
                                        <p:attrNameLst>
                                          <p:attrName>style.visibility</p:attrName>
                                        </p:attrNameLst>
                                      </p:cBhvr>
                                      <p:to>
                                        <p:strVal val="visible"/>
                                      </p:to>
                                    </p:set>
                                    <p:animEffect filter="fade" transition="in">
                                      <p:cBhvr>
                                        <p:cTn dur="1000"/>
                                        <p:tgtEl>
                                          <p:spTgt spid="48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11" st="11"/>
                                            </p:txEl>
                                          </p:spTgt>
                                        </p:tgtEl>
                                        <p:attrNameLst>
                                          <p:attrName>style.visibility</p:attrName>
                                        </p:attrNameLst>
                                      </p:cBhvr>
                                      <p:to>
                                        <p:strVal val="visible"/>
                                      </p:to>
                                    </p:set>
                                    <p:animEffect filter="fade" transition="in">
                                      <p:cBhvr>
                                        <p:cTn dur="1000"/>
                                        <p:tgtEl>
                                          <p:spTgt spid="48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12" st="12"/>
                                            </p:txEl>
                                          </p:spTgt>
                                        </p:tgtEl>
                                        <p:attrNameLst>
                                          <p:attrName>style.visibility</p:attrName>
                                        </p:attrNameLst>
                                      </p:cBhvr>
                                      <p:to>
                                        <p:strVal val="visible"/>
                                      </p:to>
                                    </p:set>
                                    <p:animEffect filter="fade" transition="in">
                                      <p:cBhvr>
                                        <p:cTn dur="1000"/>
                                        <p:tgtEl>
                                          <p:spTgt spid="487">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1"/>
          <p:cNvSpPr txBox="1"/>
          <p:nvPr>
            <p:ph type="title"/>
          </p:nvPr>
        </p:nvSpPr>
        <p:spPr>
          <a:xfrm>
            <a:off x="311700" y="82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Wrap up - Where to Go From Here?</a:t>
            </a:r>
            <a:endParaRPr>
              <a:solidFill>
                <a:schemeClr val="dk2"/>
              </a:solidFill>
            </a:endParaRPr>
          </a:p>
        </p:txBody>
      </p:sp>
      <p:sp>
        <p:nvSpPr>
          <p:cNvPr id="493" name="Google Shape;493;p61"/>
          <p:cNvSpPr txBox="1"/>
          <p:nvPr/>
        </p:nvSpPr>
        <p:spPr>
          <a:xfrm>
            <a:off x="5028100" y="2621225"/>
            <a:ext cx="19947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Montserrat"/>
              <a:ea typeface="Montserrat"/>
              <a:cs typeface="Montserrat"/>
              <a:sym typeface="Montserrat"/>
            </a:endParaRPr>
          </a:p>
        </p:txBody>
      </p:sp>
      <p:sp>
        <p:nvSpPr>
          <p:cNvPr id="494" name="Google Shape;494;p61"/>
          <p:cNvSpPr txBox="1"/>
          <p:nvPr/>
        </p:nvSpPr>
        <p:spPr>
          <a:xfrm>
            <a:off x="311700" y="765275"/>
            <a:ext cx="8259000" cy="21087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Keep learning</a:t>
            </a:r>
            <a:endParaRPr sz="1800">
              <a:solidFill>
                <a:schemeClr val="dk2"/>
              </a:solidFill>
              <a:latin typeface="Montserrat"/>
              <a:ea typeface="Montserrat"/>
              <a:cs typeface="Montserrat"/>
              <a:sym typeface="Montserrat"/>
            </a:endParaRPr>
          </a:p>
          <a:p>
            <a:pPr indent="-342900" lvl="1" marL="914400" rtl="0" algn="l">
              <a:lnSpc>
                <a:spcPct val="150000"/>
              </a:lnSpc>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Extend the projects we worked on in this course</a:t>
            </a:r>
            <a:endParaRPr sz="1800">
              <a:solidFill>
                <a:schemeClr val="dk2"/>
              </a:solidFill>
              <a:latin typeface="Montserrat"/>
              <a:ea typeface="Montserrat"/>
              <a:cs typeface="Montserrat"/>
              <a:sym typeface="Montserrat"/>
            </a:endParaRPr>
          </a:p>
          <a:p>
            <a:pPr indent="-342900" lvl="1" marL="914400" rtl="0" algn="l">
              <a:lnSpc>
                <a:spcPct val="150000"/>
              </a:lnSpc>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Implement your own knowledge Graphs and RAG</a:t>
            </a:r>
            <a:endParaRPr sz="1800">
              <a:solidFill>
                <a:schemeClr val="dk2"/>
              </a:solidFill>
              <a:latin typeface="Montserrat"/>
              <a:ea typeface="Montserrat"/>
              <a:cs typeface="Montserrat"/>
              <a:sym typeface="Montserrat"/>
            </a:endParaRPr>
          </a:p>
          <a:p>
            <a:pPr indent="-342900" lvl="0" marL="457200" rtl="0" algn="l">
              <a:lnSpc>
                <a:spcPct val="150000"/>
              </a:lnSpc>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Challenge yourself to keep learning new skills!</a:t>
            </a:r>
            <a:endParaRPr sz="1800">
              <a:solidFill>
                <a:schemeClr val="dk2"/>
              </a:solidFill>
              <a:latin typeface="Montserrat"/>
              <a:ea typeface="Montserrat"/>
              <a:cs typeface="Montserrat"/>
              <a:sym typeface="Montserrat"/>
            </a:endParaRPr>
          </a:p>
          <a:p>
            <a:pPr indent="0" lvl="0" marL="457200" rtl="0" algn="l">
              <a:lnSpc>
                <a:spcPct val="150000"/>
              </a:lnSpc>
              <a:spcBef>
                <a:spcPts val="0"/>
              </a:spcBef>
              <a:spcAft>
                <a:spcPts val="0"/>
              </a:spcAft>
              <a:buNone/>
            </a:pPr>
            <a:r>
              <a:t/>
            </a:r>
            <a:endParaRPr sz="17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0" st="0"/>
                                            </p:txEl>
                                          </p:spTgt>
                                        </p:tgtEl>
                                        <p:attrNameLst>
                                          <p:attrName>style.visibility</p:attrName>
                                        </p:attrNameLst>
                                      </p:cBhvr>
                                      <p:to>
                                        <p:strVal val="visible"/>
                                      </p:to>
                                    </p:set>
                                    <p:animEffect filter="fade" transition="in">
                                      <p:cBhvr>
                                        <p:cTn dur="1000"/>
                                        <p:tgtEl>
                                          <p:spTgt spid="4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1" st="1"/>
                                            </p:txEl>
                                          </p:spTgt>
                                        </p:tgtEl>
                                        <p:attrNameLst>
                                          <p:attrName>style.visibility</p:attrName>
                                        </p:attrNameLst>
                                      </p:cBhvr>
                                      <p:to>
                                        <p:strVal val="visible"/>
                                      </p:to>
                                    </p:set>
                                    <p:animEffect filter="fade" transition="in">
                                      <p:cBhvr>
                                        <p:cTn dur="1000"/>
                                        <p:tgtEl>
                                          <p:spTgt spid="4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2" st="2"/>
                                            </p:txEl>
                                          </p:spTgt>
                                        </p:tgtEl>
                                        <p:attrNameLst>
                                          <p:attrName>style.visibility</p:attrName>
                                        </p:attrNameLst>
                                      </p:cBhvr>
                                      <p:to>
                                        <p:strVal val="visible"/>
                                      </p:to>
                                    </p:set>
                                    <p:animEffect filter="fade" transition="in">
                                      <p:cBhvr>
                                        <p:cTn dur="1000"/>
                                        <p:tgtEl>
                                          <p:spTgt spid="4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3" st="3"/>
                                            </p:txEl>
                                          </p:spTgt>
                                        </p:tgtEl>
                                        <p:attrNameLst>
                                          <p:attrName>style.visibility</p:attrName>
                                        </p:attrNameLst>
                                      </p:cBhvr>
                                      <p:to>
                                        <p:strVal val="visible"/>
                                      </p:to>
                                    </p:set>
                                    <p:animEffect filter="fade" transition="in">
                                      <p:cBhvr>
                                        <p:cTn dur="1000"/>
                                        <p:tgtEl>
                                          <p:spTgt spid="4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4" st="4"/>
                                            </p:txEl>
                                          </p:spTgt>
                                        </p:tgtEl>
                                        <p:attrNameLst>
                                          <p:attrName>style.visibility</p:attrName>
                                        </p:attrNameLst>
                                      </p:cBhvr>
                                      <p:to>
                                        <p:strVal val="visible"/>
                                      </p:to>
                                    </p:set>
                                    <p:animEffect filter="fade" transition="in">
                                      <p:cBhvr>
                                        <p:cTn dur="1000"/>
                                        <p:tgtEl>
                                          <p:spTgt spid="49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2"/>
          <p:cNvSpPr txBox="1"/>
          <p:nvPr>
            <p:ph type="title"/>
          </p:nvPr>
        </p:nvSpPr>
        <p:spPr>
          <a:xfrm>
            <a:off x="2830500" y="1999050"/>
            <a:ext cx="348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chemeClr val="dk2"/>
                </a:solidFill>
              </a:rPr>
              <a:t>Thank you!</a:t>
            </a:r>
            <a:endParaRPr sz="45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Course Prerequisites</a:t>
            </a:r>
            <a:endParaRPr>
              <a:solidFill>
                <a:srgbClr val="434343"/>
              </a:solidFill>
            </a:endParaRPr>
          </a:p>
        </p:txBody>
      </p:sp>
      <p:sp>
        <p:nvSpPr>
          <p:cNvPr id="127" name="Google Shape;12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Know </a:t>
            </a:r>
            <a:r>
              <a:rPr lang="en"/>
              <a:t>Programming (highly </a:t>
            </a:r>
            <a:r>
              <a:rPr i="1" lang="en"/>
              <a:t>preferred… at least the basics)</a:t>
            </a:r>
            <a:endParaRPr i="1"/>
          </a:p>
          <a:p>
            <a:pPr indent="-317500" lvl="1" marL="914400" rtl="0" algn="l">
              <a:lnSpc>
                <a:spcPct val="150000"/>
              </a:lnSpc>
              <a:spcBef>
                <a:spcPts val="0"/>
              </a:spcBef>
              <a:spcAft>
                <a:spcPts val="0"/>
              </a:spcAft>
              <a:buSzPts val="1400"/>
              <a:buAutoNum type="alphaLcPeriod"/>
            </a:pPr>
            <a:r>
              <a:rPr i="1" lang="en"/>
              <a:t>There will be Python code</a:t>
            </a:r>
            <a:endParaRPr i="1"/>
          </a:p>
          <a:p>
            <a:pPr indent="-317500" lvl="1" marL="914400" rtl="0" algn="l">
              <a:lnSpc>
                <a:spcPct val="150000"/>
              </a:lnSpc>
              <a:spcBef>
                <a:spcPts val="0"/>
              </a:spcBef>
              <a:spcAft>
                <a:spcPts val="0"/>
              </a:spcAft>
              <a:buSzPts val="1400"/>
              <a:buAutoNum type="alphaLcPeriod"/>
            </a:pPr>
            <a:r>
              <a:rPr i="1" lang="en"/>
              <a:t>Basics of LangChain, LLM, AI</a:t>
            </a:r>
            <a:endParaRPr i="1"/>
          </a:p>
          <a:p>
            <a:pPr indent="-342900" lvl="0" marL="457200" rtl="0" algn="l">
              <a:lnSpc>
                <a:spcPct val="150000"/>
              </a:lnSpc>
              <a:spcBef>
                <a:spcPts val="0"/>
              </a:spcBef>
              <a:spcAft>
                <a:spcPts val="0"/>
              </a:spcAft>
              <a:buSzPts val="1800"/>
              <a:buAutoNum type="arabicPeriod"/>
            </a:pPr>
            <a:r>
              <a:rPr i="1" lang="en"/>
              <a:t>This is </a:t>
            </a:r>
            <a:r>
              <a:rPr i="1" lang="en" u="sng"/>
              <a:t>not</a:t>
            </a:r>
            <a:r>
              <a:rPr i="1" lang="en"/>
              <a:t> a programming course</a:t>
            </a:r>
            <a:endParaRPr i="1"/>
          </a:p>
          <a:p>
            <a:pPr indent="-342900" lvl="0" marL="457200" rtl="0" algn="l">
              <a:lnSpc>
                <a:spcPct val="150000"/>
              </a:lnSpc>
              <a:spcBef>
                <a:spcPts val="0"/>
              </a:spcBef>
              <a:spcAft>
                <a:spcPts val="0"/>
              </a:spcAft>
              <a:buSzPts val="1800"/>
              <a:buAutoNum type="arabicPeriod"/>
            </a:pPr>
            <a:r>
              <a:rPr lang="en"/>
              <a:t>Willingness to learn :)</a:t>
            </a:r>
            <a:endParaRPr/>
          </a:p>
          <a:p>
            <a:pPr indent="0" lvl="0" marL="0" rtl="0" algn="l">
              <a:lnSpc>
                <a:spcPct val="150000"/>
              </a:lnSpc>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1000"/>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Effect filter="fade" transition="in">
                                      <p:cBhvr>
                                        <p:cTn dur="1000"/>
                                        <p:tgtEl>
                                          <p:spTgt spid="1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Effect filter="fade" transition="in">
                                      <p:cBhvr>
                                        <p:cTn dur="1000"/>
                                        <p:tgtEl>
                                          <p:spTgt spid="1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animEffect filter="fade" transition="in">
                                      <p:cBhvr>
                                        <p:cTn dur="1000"/>
                                        <p:tgtEl>
                                          <p:spTgt spid="1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animEffect filter="fade" transition="in">
                                      <p:cBhvr>
                                        <p:cTn dur="1000"/>
                                        <p:tgtEl>
                                          <p:spTgt spid="1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animEffect filter="fade" transition="in">
                                      <p:cBhvr>
                                        <p:cTn dur="1000"/>
                                        <p:tgtEl>
                                          <p:spTgt spid="1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1000"/>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Effect filter="fade" transition="in">
                                      <p:cBhvr>
                                        <p:cTn dur="1000"/>
                                        <p:tgtEl>
                                          <p:spTgt spid="1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Effect filter="fade" transition="in">
                                      <p:cBhvr>
                                        <p:cTn dur="1000"/>
                                        <p:tgtEl>
                                          <p:spTgt spid="1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animEffect filter="fade" transition="in">
                                      <p:cBhvr>
                                        <p:cTn dur="1000"/>
                                        <p:tgtEl>
                                          <p:spTgt spid="1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animEffect filter="fade" transition="in">
                                      <p:cBhvr>
                                        <p:cTn dur="1000"/>
                                        <p:tgtEl>
                                          <p:spTgt spid="1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animEffect filter="fade" transition="in">
                                      <p:cBhvr>
                                        <p:cTn dur="1000"/>
                                        <p:tgtEl>
                                          <p:spTgt spid="12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11700" y="125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Course Structure</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133" name="Google Shape;133;p29"/>
          <p:cNvSpPr/>
          <p:nvPr/>
        </p:nvSpPr>
        <p:spPr>
          <a:xfrm>
            <a:off x="1495800" y="950850"/>
            <a:ext cx="6152400" cy="16209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Montserrat"/>
                <a:ea typeface="Montserrat"/>
                <a:cs typeface="Montserrat"/>
                <a:sym typeface="Montserrat"/>
              </a:rPr>
              <a:t>Theory (Fundamental Concepts)</a:t>
            </a:r>
            <a:endParaRPr b="1">
              <a:solidFill>
                <a:schemeClr val="dk2"/>
              </a:solidFill>
              <a:latin typeface="Montserrat"/>
              <a:ea typeface="Montserrat"/>
              <a:cs typeface="Montserrat"/>
              <a:sym typeface="Montserrat"/>
            </a:endParaRPr>
          </a:p>
        </p:txBody>
      </p:sp>
      <p:sp>
        <p:nvSpPr>
          <p:cNvPr id="134" name="Google Shape;134;p29"/>
          <p:cNvSpPr/>
          <p:nvPr/>
        </p:nvSpPr>
        <p:spPr>
          <a:xfrm>
            <a:off x="1533350" y="2620875"/>
            <a:ext cx="6152400" cy="1119000"/>
          </a:xfrm>
          <a:prstGeom prst="roundRect">
            <a:avLst>
              <a:gd fmla="val 16667" name="adj"/>
            </a:avLst>
          </a:prstGeom>
          <a:solidFill>
            <a:srgbClr val="FFCB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Montserrat"/>
                <a:ea typeface="Montserrat"/>
                <a:cs typeface="Montserrat"/>
                <a:sym typeface="Montserrat"/>
              </a:rPr>
              <a:t>Hands-on</a:t>
            </a:r>
            <a:endParaRPr b="1">
              <a:solidFill>
                <a:schemeClr val="dk2"/>
              </a:solidFill>
              <a:latin typeface="Montserrat"/>
              <a:ea typeface="Montserrat"/>
              <a:cs typeface="Montserrat"/>
              <a:sym typeface="Montserrat"/>
            </a:endParaRPr>
          </a:p>
        </p:txBody>
      </p:sp>
      <p:sp>
        <p:nvSpPr>
          <p:cNvPr id="135" name="Google Shape;135;p29"/>
          <p:cNvSpPr/>
          <p:nvPr/>
        </p:nvSpPr>
        <p:spPr>
          <a:xfrm>
            <a:off x="2235550" y="2296075"/>
            <a:ext cx="4750800" cy="61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Mixture of both</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type="title"/>
          </p:nvPr>
        </p:nvSpPr>
        <p:spPr>
          <a:xfrm>
            <a:off x="409900" y="1442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Development Environment setup</a:t>
            </a:r>
            <a:endParaRPr>
              <a:solidFill>
                <a:schemeClr val="dk2"/>
              </a:solidFill>
            </a:endParaRPr>
          </a:p>
        </p:txBody>
      </p:sp>
      <p:sp>
        <p:nvSpPr>
          <p:cNvPr id="141" name="Google Shape;141;p30"/>
          <p:cNvSpPr txBox="1"/>
          <p:nvPr/>
        </p:nvSpPr>
        <p:spPr>
          <a:xfrm>
            <a:off x="664650" y="2129900"/>
            <a:ext cx="5475900" cy="38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Python</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VS Code (or any other code editor)</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OpenAI API Account and API Key</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1"/>
          <p:cNvSpPr txBox="1"/>
          <p:nvPr>
            <p:ph type="title"/>
          </p:nvPr>
        </p:nvSpPr>
        <p:spPr>
          <a:xfrm>
            <a:off x="673000" y="1999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Set up OpenAI API Account</a:t>
            </a:r>
            <a:endParaRPr>
              <a:solidFill>
                <a:srgbClr val="434343"/>
              </a:solidFill>
            </a:endParaRPr>
          </a:p>
        </p:txBody>
      </p:sp>
      <p:sp>
        <p:nvSpPr>
          <p:cNvPr id="147" name="Google Shape;147;p31"/>
          <p:cNvSpPr txBox="1"/>
          <p:nvPr/>
        </p:nvSpPr>
        <p:spPr>
          <a:xfrm>
            <a:off x="1130025" y="2872725"/>
            <a:ext cx="74136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 Please note </a:t>
            </a:r>
            <a:r>
              <a:rPr i="1" lang="en" sz="1800">
                <a:solidFill>
                  <a:schemeClr val="dk2"/>
                </a:solidFill>
                <a:latin typeface="Montserrat"/>
                <a:ea typeface="Montserrat"/>
                <a:cs typeface="Montserrat"/>
                <a:sym typeface="Montserrat"/>
              </a:rPr>
              <a:t>that you will need an API key to use OpenAI services, and there may be some costs associated with using the API. However, these costs should be minimal.</a:t>
            </a:r>
            <a:endParaRPr b="1" sz="18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311700" y="82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OpenAI API - Dev Environment Setup</a:t>
            </a:r>
            <a:endParaRPr>
              <a:solidFill>
                <a:schemeClr val="dk2"/>
              </a:solidFill>
            </a:endParaRPr>
          </a:p>
          <a:p>
            <a:pPr indent="0" lvl="0" marL="0" rtl="0" algn="l">
              <a:spcBef>
                <a:spcPts val="0"/>
              </a:spcBef>
              <a:spcAft>
                <a:spcPts val="0"/>
              </a:spcAft>
              <a:buNone/>
            </a:pPr>
            <a:r>
              <a:rPr lang="en">
                <a:solidFill>
                  <a:schemeClr val="dk2"/>
                </a:solidFill>
              </a:rPr>
              <a:t> </a:t>
            </a:r>
            <a:endParaRPr>
              <a:solidFill>
                <a:schemeClr val="dk2"/>
              </a:solidFill>
            </a:endParaRPr>
          </a:p>
        </p:txBody>
      </p:sp>
      <p:sp>
        <p:nvSpPr>
          <p:cNvPr id="153" name="Google Shape;153;p32"/>
          <p:cNvSpPr txBox="1"/>
          <p:nvPr/>
        </p:nvSpPr>
        <p:spPr>
          <a:xfrm>
            <a:off x="2146200" y="863338"/>
            <a:ext cx="4851600" cy="79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rgbClr val="C792EA"/>
                </a:solidFill>
                <a:latin typeface="Montserrat"/>
                <a:ea typeface="Montserrat"/>
                <a:cs typeface="Montserrat"/>
                <a:sym typeface="Montserrat"/>
              </a:rPr>
              <a:t>Python (Win, Mac, Linux)</a:t>
            </a:r>
            <a:endParaRPr b="1" sz="2800">
              <a:solidFill>
                <a:srgbClr val="C792EA"/>
              </a:solidFill>
              <a:latin typeface="Montserrat"/>
              <a:ea typeface="Montserrat"/>
              <a:cs typeface="Montserrat"/>
              <a:sym typeface="Montserrat"/>
            </a:endParaRPr>
          </a:p>
        </p:txBody>
      </p:sp>
      <p:sp>
        <p:nvSpPr>
          <p:cNvPr id="154" name="Google Shape;154;p32"/>
          <p:cNvSpPr txBox="1"/>
          <p:nvPr/>
        </p:nvSpPr>
        <p:spPr>
          <a:xfrm>
            <a:off x="885150" y="2314500"/>
            <a:ext cx="73737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u="sng">
                <a:solidFill>
                  <a:schemeClr val="hlink"/>
                </a:solidFill>
                <a:latin typeface="Montserrat"/>
                <a:ea typeface="Montserrat"/>
                <a:cs typeface="Montserrat"/>
                <a:sym typeface="Montserrat"/>
                <a:hlinkClick r:id="rId3"/>
              </a:rPr>
              <a:t>https://kinsta.com/knowledgebase/install-python/</a:t>
            </a:r>
            <a:endParaRPr sz="1900">
              <a:latin typeface="Montserrat"/>
              <a:ea typeface="Montserrat"/>
              <a:cs typeface="Montserrat"/>
              <a:sym typeface="Montserrat"/>
            </a:endParaRPr>
          </a:p>
          <a:p>
            <a:pPr indent="0" lvl="0" marL="0" rtl="0" algn="l">
              <a:spcBef>
                <a:spcPts val="0"/>
              </a:spcBef>
              <a:spcAft>
                <a:spcPts val="0"/>
              </a:spcAft>
              <a:buNone/>
            </a:pPr>
            <a:r>
              <a:t/>
            </a:r>
            <a:endParaRPr sz="19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chemeClr val="dk2"/>
                </a:solidFill>
              </a:rPr>
              <a:t>Knowledge Graphs</a:t>
            </a:r>
            <a:endParaRPr i="1">
              <a:solidFill>
                <a:schemeClr val="dk2"/>
              </a:solidFill>
            </a:endParaRPr>
          </a:p>
          <a:p>
            <a:pPr indent="0" lvl="0" marL="0" rtl="0" algn="ctr">
              <a:spcBef>
                <a:spcPts val="0"/>
              </a:spcBef>
              <a:spcAft>
                <a:spcPts val="0"/>
              </a:spcAft>
              <a:buNone/>
            </a:pPr>
            <a:r>
              <a:rPr i="1" lang="en">
                <a:solidFill>
                  <a:schemeClr val="dk2"/>
                </a:solidFill>
              </a:rPr>
              <a:t>Deep Dive</a:t>
            </a:r>
            <a:endParaRPr i="1">
              <a:solidFill>
                <a:schemeClr val="dk2"/>
              </a:solidFill>
            </a:endParaRPr>
          </a:p>
        </p:txBody>
      </p:sp>
      <p:sp>
        <p:nvSpPr>
          <p:cNvPr id="160" name="Google Shape;160;p33"/>
          <p:cNvSpPr txBox="1"/>
          <p:nvPr>
            <p:ph idx="2" type="body"/>
          </p:nvPr>
        </p:nvSpPr>
        <p:spPr>
          <a:xfrm>
            <a:off x="4503050" y="851850"/>
            <a:ext cx="3818400" cy="32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i="1"/>
          </a:p>
          <a:p>
            <a:pPr indent="-342900" lvl="0" marL="457200" rtl="0" algn="l">
              <a:lnSpc>
                <a:spcPct val="150000"/>
              </a:lnSpc>
              <a:spcBef>
                <a:spcPts val="0"/>
              </a:spcBef>
              <a:spcAft>
                <a:spcPts val="0"/>
              </a:spcAft>
              <a:buSzPts val="1800"/>
              <a:buChar char="●"/>
            </a:pPr>
            <a:r>
              <a:rPr lang="en"/>
              <a:t>What are they?</a:t>
            </a:r>
            <a:endParaRPr/>
          </a:p>
          <a:p>
            <a:pPr indent="-342900" lvl="0" marL="457200" rtl="0" algn="l">
              <a:lnSpc>
                <a:spcPct val="150000"/>
              </a:lnSpc>
              <a:spcBef>
                <a:spcPts val="0"/>
              </a:spcBef>
              <a:spcAft>
                <a:spcPts val="0"/>
              </a:spcAft>
              <a:buSzPts val="1800"/>
              <a:buChar char="●"/>
            </a:pPr>
            <a:r>
              <a:rPr lang="en"/>
              <a:t>Why (motivation)?</a:t>
            </a:r>
            <a:endParaRPr/>
          </a:p>
          <a:p>
            <a:pPr indent="-342900" lvl="0" marL="457200" rtl="0" algn="l">
              <a:lnSpc>
                <a:spcPct val="150000"/>
              </a:lnSpc>
              <a:spcBef>
                <a:spcPts val="0"/>
              </a:spcBef>
              <a:spcAft>
                <a:spcPts val="0"/>
              </a:spcAft>
              <a:buSzPts val="1800"/>
              <a:buChar char="●"/>
            </a:pPr>
            <a:r>
              <a:rPr lang="en"/>
              <a:t>Advantages</a:t>
            </a:r>
            <a:endParaRPr/>
          </a:p>
          <a:p>
            <a:pPr indent="-342900" lvl="0" marL="457200" rtl="0" algn="l">
              <a:lnSpc>
                <a:spcPct val="150000"/>
              </a:lnSpc>
              <a:spcBef>
                <a:spcPts val="0"/>
              </a:spcBef>
              <a:spcAft>
                <a:spcPts val="0"/>
              </a:spcAft>
              <a:buSzPts val="1800"/>
              <a:buChar char="●"/>
            </a:pPr>
            <a:r>
              <a:rPr lang="en"/>
              <a:t>Key concepts</a:t>
            </a:r>
            <a:endParaRPr/>
          </a:p>
          <a:p>
            <a:pPr indent="-342900" lvl="0" marL="457200" rtl="0" algn="l">
              <a:lnSpc>
                <a:spcPct val="150000"/>
              </a:lnSpc>
              <a:spcBef>
                <a:spcPts val="0"/>
              </a:spcBef>
              <a:spcAft>
                <a:spcPts val="0"/>
              </a:spcAft>
              <a:buSzPts val="1800"/>
              <a:buChar char="●"/>
            </a:pPr>
            <a:r>
              <a:rPr lang="en"/>
              <a:t>Structure</a:t>
            </a:r>
            <a:endParaRPr/>
          </a:p>
          <a:p>
            <a:pPr indent="-342900" lvl="0" marL="457200" rtl="0" algn="l">
              <a:lnSpc>
                <a:spcPct val="150000"/>
              </a:lnSpc>
              <a:spcBef>
                <a:spcPts val="0"/>
              </a:spcBef>
              <a:spcAft>
                <a:spcPts val="0"/>
              </a:spcAft>
              <a:buSzPts val="1800"/>
              <a:buChar char="●"/>
            </a:pPr>
            <a:r>
              <a:rPr lang="en"/>
              <a:t>Components</a:t>
            </a:r>
            <a:endParaRPr/>
          </a:p>
          <a:p>
            <a:pPr indent="-342900" lvl="0" marL="457200" rtl="0" algn="l">
              <a:lnSpc>
                <a:spcPct val="150000"/>
              </a:lnSpc>
              <a:spcBef>
                <a:spcPts val="0"/>
              </a:spcBef>
              <a:spcAft>
                <a:spcPts val="0"/>
              </a:spcAft>
              <a:buSzPts val="1800"/>
              <a:buChar char="●"/>
            </a:pPr>
            <a:r>
              <a:rPr lang="en"/>
              <a:t>Use cases</a:t>
            </a:r>
            <a:endParaRPr/>
          </a:p>
          <a:p>
            <a:pPr indent="-342900" lvl="0" marL="457200" rtl="0" algn="l">
              <a:lnSpc>
                <a:spcPct val="150000"/>
              </a:lnSpc>
              <a:spcBef>
                <a:spcPts val="0"/>
              </a:spcBef>
              <a:spcAft>
                <a:spcPts val="0"/>
              </a:spcAft>
              <a:buSzPts val="1800"/>
              <a:buChar char="●"/>
            </a:pPr>
            <a:r>
              <a:rPr lang="en"/>
              <a:t>Advantages &amp; Challenges</a:t>
            </a:r>
            <a:endParaRPr/>
          </a:p>
          <a:p>
            <a:pPr indent="0" lvl="0" marL="0" rtl="0" algn="l">
              <a:spcBef>
                <a:spcPts val="0"/>
              </a:spcBef>
              <a:spcAft>
                <a:spcPts val="1600"/>
              </a:spcAft>
              <a:buNone/>
            </a:pPr>
            <a:r>
              <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A4C2F4"/>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