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italic r:id="rId19"/>
    </p:embeddedFont>
    <p:embeddedFont>
      <p:font typeface="Bebas Neue" panose="020B0606020202050201" pitchFamily="34" charset="0"/>
      <p:regular r:id="rId20"/>
    </p:embeddedFont>
    <p:embeddedFont>
      <p:font typeface="Headland One" panose="020B060402020202020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PaklTEPilLihFJcG1PbJf4hM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EDB65-65A4-4290-ACD9-06DBB48AF9E3}">
  <a:tblStyle styleId="{F96EDB65-65A4-4290-ACD9-06DBB48AF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1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" name="Google Shape;10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5" name="Google Shape;1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5" name="Google Shape;10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g2a2435c33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g2a2435c33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" name="Google Shape;10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2" name="Google Shape;10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a2435c3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g2a2435c3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a2435c33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1" name="Google Shape;1091;g2a2435c33e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9" name="Google Shape;10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ubTitle" idx="1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avLst/>
            <a:gdLst/>
            <a:ahLst/>
            <a:cxnLst/>
            <a:rect l="l" t="t" r="r" b="b"/>
            <a:pathLst>
              <a:path w="50739" h="19765" extrusionOk="0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 hasCustomPrompt="1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1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avLst/>
            <a:gdLst/>
            <a:ahLst/>
            <a:cxnLst/>
            <a:rect l="l" t="t" r="r" b="b"/>
            <a:pathLst>
              <a:path w="72955" h="53712" extrusionOk="0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rot="-4744147" flipH="1">
            <a:off x="4955086" y="-257717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rot="890737" flipH="1">
            <a:off x="-2540079" y="3416582"/>
            <a:ext cx="4916800" cy="425000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rot="10151965" flipH="1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rot="8346680" flipH="1">
            <a:off x="7141179" y="4181323"/>
            <a:ext cx="2721392" cy="1542344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rot="-4744147" flipH="1">
            <a:off x="3045123" y="4688647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title" idx="2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 idx="3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title" idx="4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subTitle" idx="1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subTitle" idx="5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subTitle" idx="6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rot="-5730366" flipH="1">
            <a:off x="-506208" y="33075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subTitle" idx="1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>
            <a:spLocks noGrp="1"/>
          </p:cNvSpPr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subTitle" idx="1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4"/>
          <p:cNvSpPr>
            <a:spLocks noGrp="1"/>
          </p:cNvSpPr>
          <p:nvPr>
            <p:ph type="pic" idx="2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avLst/>
            <a:gdLst/>
            <a:ahLst/>
            <a:cxnLst/>
            <a:rect l="l" t="t" r="r" b="b"/>
            <a:pathLst>
              <a:path w="50739" h="19765" extrusionOk="0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rot="-5730366" flipH="1">
            <a:off x="-625508" y="2403425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5"/>
          <p:cNvSpPr/>
          <p:nvPr/>
        </p:nvSpPr>
        <p:spPr>
          <a:xfrm rot="-4744147" flipH="1">
            <a:off x="-2219486" y="-164567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rot="-720687" flipH="1">
            <a:off x="-3022347" y="38628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rot="-2700000" flipH="1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avLst/>
            <a:gdLst/>
            <a:ahLst/>
            <a:cxnLst/>
            <a:rect l="l" t="t" r="r" b="b"/>
            <a:pathLst>
              <a:path w="50739" h="19765" extrusionOk="0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rot="-8999879" flipH="1">
            <a:off x="-1338884" y="2339736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rot="-4744147" flipH="1">
            <a:off x="7777289" y="3405722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>
            <a:spLocks noGrp="1"/>
          </p:cNvSpPr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6"/>
          <p:cNvSpPr txBox="1">
            <a:spLocks noGrp="1"/>
          </p:cNvSpPr>
          <p:nvPr>
            <p:ph type="subTitle" idx="1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6"/>
          <p:cNvSpPr/>
          <p:nvPr/>
        </p:nvSpPr>
        <p:spPr>
          <a:xfrm rot="-4744147" flipH="1">
            <a:off x="-1652661" y="-18309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rot="-720687" flipH="1">
            <a:off x="-3072397" y="41119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rot="-4573478" flipH="1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rot="-8999879" flipH="1">
            <a:off x="-1388934" y="1889436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rot="-4744147" flipH="1">
            <a:off x="8139439" y="300738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rot="-720657" flipH="1">
            <a:off x="3986952" y="-1669275"/>
            <a:ext cx="2303159" cy="1990935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rot="-2700000" flipH="1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rot="824702" flipH="1">
            <a:off x="-1270763" y="4279479"/>
            <a:ext cx="3538089" cy="305832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rot="10800000" flipH="1">
            <a:off x="8424160" y="-643429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28"/>
          <p:cNvSpPr txBox="1">
            <a:spLocks noGrp="1"/>
          </p:cNvSpPr>
          <p:nvPr>
            <p:ph type="subTitle" idx="1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avLst/>
            <a:gdLst/>
            <a:ahLst/>
            <a:cxnLst/>
            <a:rect l="l" t="t" r="r" b="b"/>
            <a:pathLst>
              <a:path w="72955" h="53712" extrusionOk="0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9"/>
          <p:cNvSpPr txBox="1">
            <a:spLocks noGrp="1"/>
          </p:cNvSpPr>
          <p:nvPr>
            <p:ph type="subTitle" idx="1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subTitle" idx="2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9"/>
          <p:cNvSpPr txBox="1">
            <a:spLocks noGrp="1"/>
          </p:cNvSpPr>
          <p:nvPr>
            <p:ph type="subTitle" idx="3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1" name="Google Shape;571;p29"/>
          <p:cNvSpPr txBox="1">
            <a:spLocks noGrp="1"/>
          </p:cNvSpPr>
          <p:nvPr>
            <p:ph type="subTitle" idx="4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2" name="Google Shape;572;p29"/>
          <p:cNvSpPr/>
          <p:nvPr/>
        </p:nvSpPr>
        <p:spPr>
          <a:xfrm rot="-8888218" flipH="1">
            <a:off x="6974904" y="-1684700"/>
            <a:ext cx="3538149" cy="3058385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rot="487336" flipH="1">
            <a:off x="-1745149" y="4042663"/>
            <a:ext cx="4916743" cy="424995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rot="10127843" flipH="1">
            <a:off x="7070067" y="4509055"/>
            <a:ext cx="2721417" cy="1542358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avLst/>
            <a:gdLst/>
            <a:ahLst/>
            <a:cxnLst/>
            <a:rect l="l" t="t" r="r" b="b"/>
            <a:pathLst>
              <a:path w="24042" h="25919" extrusionOk="0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avLst/>
            <a:gdLst/>
            <a:ahLst/>
            <a:cxnLst/>
            <a:rect l="l" t="t" r="r" b="b"/>
            <a:pathLst>
              <a:path w="24042" h="25919" extrusionOk="0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avLst/>
            <a:gdLst/>
            <a:ahLst/>
            <a:cxnLst/>
            <a:rect l="l" t="t" r="r" b="b"/>
            <a:pathLst>
              <a:path w="50739" h="19765" extrusionOk="0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rot="-5730366" flipH="1">
            <a:off x="-625508" y="2403425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2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3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rot="-2700000" flipH="1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rot="-927478" flipH="1">
            <a:off x="1127073" y="4308563"/>
            <a:ext cx="3538120" cy="305834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rot="10800000" flipH="1">
            <a:off x="8424160" y="-643429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subTitle" idx="4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1"/>
          <p:cNvSpPr txBox="1">
            <a:spLocks noGrp="1"/>
          </p:cNvSpPr>
          <p:nvPr>
            <p:ph type="subTitle" idx="1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1"/>
          <p:cNvSpPr txBox="1">
            <a:spLocks noGrp="1"/>
          </p:cNvSpPr>
          <p:nvPr>
            <p:ph type="subTitle" idx="2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1"/>
          <p:cNvSpPr txBox="1">
            <a:spLocks noGrp="1"/>
          </p:cNvSpPr>
          <p:nvPr>
            <p:ph type="subTitle" idx="3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31"/>
          <p:cNvSpPr txBox="1">
            <a:spLocks noGrp="1"/>
          </p:cNvSpPr>
          <p:nvPr>
            <p:ph type="subTitle" idx="4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8" name="Google Shape;638;p31"/>
          <p:cNvSpPr txBox="1">
            <a:spLocks noGrp="1"/>
          </p:cNvSpPr>
          <p:nvPr>
            <p:ph type="subTitle" idx="5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9" name="Google Shape;639;p31"/>
          <p:cNvSpPr txBox="1">
            <a:spLocks noGrp="1"/>
          </p:cNvSpPr>
          <p:nvPr>
            <p:ph type="subTitle" idx="6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rot="-2700000" flipH="1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rot="824702" flipH="1">
            <a:off x="-1270763" y="4279479"/>
            <a:ext cx="3538089" cy="305832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rot="10800000" flipH="1">
            <a:off x="8424160" y="-643429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32"/>
          <p:cNvSpPr txBox="1">
            <a:spLocks noGrp="1"/>
          </p:cNvSpPr>
          <p:nvPr>
            <p:ph type="subTitle" idx="1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32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32"/>
          <p:cNvSpPr txBox="1">
            <a:spLocks noGrp="1"/>
          </p:cNvSpPr>
          <p:nvPr>
            <p:ph type="subTitle" idx="3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32"/>
          <p:cNvSpPr txBox="1">
            <a:spLocks noGrp="1"/>
          </p:cNvSpPr>
          <p:nvPr>
            <p:ph type="subTitle" idx="4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32"/>
          <p:cNvSpPr txBox="1">
            <a:spLocks noGrp="1"/>
          </p:cNvSpPr>
          <p:nvPr>
            <p:ph type="subTitle" idx="5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6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5" name="Google Shape;675;p32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1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2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subTitle" idx="3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5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9" name="Google Shape;709;p33"/>
          <p:cNvSpPr txBox="1">
            <a:spLocks noGrp="1"/>
          </p:cNvSpPr>
          <p:nvPr>
            <p:ph type="subTitle" idx="6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0" name="Google Shape;710;p33"/>
          <p:cNvSpPr txBox="1">
            <a:spLocks noGrp="1"/>
          </p:cNvSpPr>
          <p:nvPr>
            <p:ph type="subTitle" idx="7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1" name="Google Shape;711;p33"/>
          <p:cNvSpPr txBox="1">
            <a:spLocks noGrp="1"/>
          </p:cNvSpPr>
          <p:nvPr>
            <p:ph type="subTitle" idx="8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34"/>
          <p:cNvSpPr txBox="1">
            <a:spLocks noGrp="1"/>
          </p:cNvSpPr>
          <p:nvPr>
            <p:ph type="subTitle" idx="1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34"/>
          <p:cNvSpPr txBox="1">
            <a:spLocks noGrp="1"/>
          </p:cNvSpPr>
          <p:nvPr>
            <p:ph type="subTitle" idx="2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34"/>
          <p:cNvSpPr txBox="1">
            <a:spLocks noGrp="1"/>
          </p:cNvSpPr>
          <p:nvPr>
            <p:ph type="subTitle" idx="3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34"/>
          <p:cNvSpPr txBox="1">
            <a:spLocks noGrp="1"/>
          </p:cNvSpPr>
          <p:nvPr>
            <p:ph type="subTitle" idx="4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34"/>
          <p:cNvSpPr txBox="1">
            <a:spLocks noGrp="1"/>
          </p:cNvSpPr>
          <p:nvPr>
            <p:ph type="subTitle" idx="5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34"/>
          <p:cNvSpPr txBox="1">
            <a:spLocks noGrp="1"/>
          </p:cNvSpPr>
          <p:nvPr>
            <p:ph type="subTitle" idx="6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34"/>
          <p:cNvSpPr txBox="1">
            <a:spLocks noGrp="1"/>
          </p:cNvSpPr>
          <p:nvPr>
            <p:ph type="subTitle" idx="7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8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8" name="Google Shape;748;p34"/>
          <p:cNvSpPr txBox="1">
            <a:spLocks noGrp="1"/>
          </p:cNvSpPr>
          <p:nvPr>
            <p:ph type="subTitle" idx="9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13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subTitle" idx="14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15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35"/>
          <p:cNvSpPr/>
          <p:nvPr/>
        </p:nvSpPr>
        <p:spPr>
          <a:xfrm rot="-4744147" flipH="1">
            <a:off x="-1811411" y="-20595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rot="-4573478" flipH="1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rot="-8999879" flipH="1">
            <a:off x="-1388934" y="1889436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rot="-4744147" flipH="1">
            <a:off x="8139439" y="300738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>
            <a:spLocks noGrp="1"/>
          </p:cNvSpPr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6" name="Google Shape;866;p38"/>
          <p:cNvSpPr txBox="1">
            <a:spLocks noGrp="1"/>
          </p:cNvSpPr>
          <p:nvPr>
            <p:ph type="subTitle" idx="1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67" name="Google Shape;867;p38"/>
          <p:cNvSpPr txBox="1">
            <a:spLocks noGrp="1"/>
          </p:cNvSpPr>
          <p:nvPr>
            <p:ph type="title" idx="2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8" name="Google Shape;868;p38"/>
          <p:cNvSpPr txBox="1">
            <a:spLocks noGrp="1"/>
          </p:cNvSpPr>
          <p:nvPr>
            <p:ph type="subTitle" idx="3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69" name="Google Shape;869;p38"/>
          <p:cNvSpPr txBox="1">
            <a:spLocks noGrp="1"/>
          </p:cNvSpPr>
          <p:nvPr>
            <p:ph type="title" idx="4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38"/>
          <p:cNvSpPr txBox="1">
            <a:spLocks noGrp="1"/>
          </p:cNvSpPr>
          <p:nvPr>
            <p:ph type="subTitle" idx="5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avLst/>
            <a:gdLst/>
            <a:ahLst/>
            <a:cxnLst/>
            <a:rect l="l" t="t" r="r" b="b"/>
            <a:pathLst>
              <a:path w="72955" h="53712" extrusionOk="0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>
            <a:spLocks noGrp="1"/>
          </p:cNvSpPr>
          <p:nvPr>
            <p:ph type="subTitle" idx="1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92" name="Google Shape;892;p39"/>
          <p:cNvSpPr txBox="1">
            <a:spLocks noGrp="1"/>
          </p:cNvSpPr>
          <p:nvPr>
            <p:ph type="subTitle" idx="2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3" name="Google Shape;893;p39"/>
          <p:cNvSpPr txBox="1">
            <a:spLocks noGrp="1"/>
          </p:cNvSpPr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4" name="Google Shape;894;p39"/>
          <p:cNvSpPr txBox="1">
            <a:spLocks noGrp="1"/>
          </p:cNvSpPr>
          <p:nvPr>
            <p:ph type="subTitle" idx="3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95" name="Google Shape;895;p39"/>
          <p:cNvSpPr txBox="1">
            <a:spLocks noGrp="1"/>
          </p:cNvSpPr>
          <p:nvPr>
            <p:ph type="subTitle" idx="4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6" name="Google Shape;896;p39"/>
          <p:cNvSpPr txBox="1">
            <a:spLocks noGrp="1"/>
          </p:cNvSpPr>
          <p:nvPr>
            <p:ph type="title" idx="5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39"/>
          <p:cNvSpPr txBox="1">
            <a:spLocks noGrp="1"/>
          </p:cNvSpPr>
          <p:nvPr>
            <p:ph type="subTitle" idx="6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98" name="Google Shape;898;p39"/>
          <p:cNvSpPr txBox="1">
            <a:spLocks noGrp="1"/>
          </p:cNvSpPr>
          <p:nvPr>
            <p:ph type="subTitle" idx="7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9" name="Google Shape;899;p3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39"/>
          <p:cNvSpPr txBox="1">
            <a:spLocks noGrp="1"/>
          </p:cNvSpPr>
          <p:nvPr>
            <p:ph type="subTitle" idx="9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01" name="Google Shape;901;p39"/>
          <p:cNvSpPr txBox="1">
            <a:spLocks noGrp="1"/>
          </p:cNvSpPr>
          <p:nvPr>
            <p:ph type="subTitle" idx="13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 rot="-4744147" flipH="1">
            <a:off x="5232364" y="-2408503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487336" flipH="1">
            <a:off x="-1177349" y="3952813"/>
            <a:ext cx="4916743" cy="424995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 rot="9123809" flipH="1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87" name="Google Shape;87;p13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92" name="Google Shape;92;p13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 flipH="1">
            <a:off x="3681735" y="4598259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02" name="Google Shape;102;p13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/>
          <p:nvPr/>
        </p:nvSpPr>
        <p:spPr>
          <a:xfrm rot="10282293" flipH="1">
            <a:off x="811861" y="-1171150"/>
            <a:ext cx="2721283" cy="1542282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 flipH="1">
            <a:off x="4209592" y="-4463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 rot="-4744147" flipH="1">
            <a:off x="7166801" y="3751372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13" name="Google Shape;113;p13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3"/>
          <p:cNvSpPr/>
          <p:nvPr/>
        </p:nvSpPr>
        <p:spPr>
          <a:xfrm>
            <a:off x="8838325" y="1372487"/>
            <a:ext cx="724805" cy="557619"/>
          </a:xfrm>
          <a:custGeom>
            <a:avLst/>
            <a:gdLst/>
            <a:ahLst/>
            <a:cxnLst/>
            <a:rect l="l" t="t" r="r" b="b"/>
            <a:pathLst>
              <a:path w="5133" h="3949" extrusionOk="0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>
            <a:spLocks noGrp="1"/>
          </p:cNvSpPr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40"/>
          <p:cNvSpPr txBox="1">
            <a:spLocks noGrp="1"/>
          </p:cNvSpPr>
          <p:nvPr>
            <p:ph type="subTitle" idx="1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000" b="1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avLst/>
            <a:gdLst/>
            <a:ahLst/>
            <a:cxnLst/>
            <a:rect l="l" t="t" r="r" b="b"/>
            <a:pathLst>
              <a:path w="72955" h="53712" extrusionOk="0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rot="890737" flipH="1">
            <a:off x="-2529364" y="3416582"/>
            <a:ext cx="4916800" cy="425000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rot="8346680" flipH="1">
            <a:off x="7565244" y="4201173"/>
            <a:ext cx="2721392" cy="1542344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rot="-4744147" flipH="1">
            <a:off x="8249488" y="418347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rot="5400000" flipH="1">
            <a:off x="-1034202" y="156537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avLst/>
            <a:gdLst/>
            <a:ahLst/>
            <a:cxnLst/>
            <a:rect l="l" t="t" r="r" b="b"/>
            <a:pathLst>
              <a:path w="50739" h="19765" extrusionOk="0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rot="-5730366" flipH="1">
            <a:off x="-625508" y="2403425"/>
            <a:ext cx="724819" cy="1012861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rot="-8888218" flipH="1">
            <a:off x="6974904" y="-1684700"/>
            <a:ext cx="3538149" cy="3058385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rot="487336" flipH="1">
            <a:off x="-1745149" y="4042663"/>
            <a:ext cx="4916743" cy="424995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rot="10127843" flipH="1">
            <a:off x="7070067" y="4509055"/>
            <a:ext cx="2721417" cy="1542358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avLst/>
            <a:gdLst/>
            <a:ahLst/>
            <a:cxnLst/>
            <a:rect l="l" t="t" r="r" b="b"/>
            <a:pathLst>
              <a:path w="24042" h="25919" extrusionOk="0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avLst/>
            <a:gdLst/>
            <a:ahLst/>
            <a:cxnLst/>
            <a:rect l="l" t="t" r="r" b="b"/>
            <a:pathLst>
              <a:path w="24042" h="25919" extrusionOk="0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rot="-10536277" flipH="1">
            <a:off x="-757476" y="-1104914"/>
            <a:ext cx="2721468" cy="1542387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2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3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4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/>
          <p:nvPr/>
        </p:nvSpPr>
        <p:spPr>
          <a:xfrm rot="-4744147" flipH="1">
            <a:off x="-1364586" y="-226737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rot="-3201109" flipH="1">
            <a:off x="7917880" y="3872110"/>
            <a:ext cx="2954223" cy="2553582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 rot="9815038" flipH="1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27" name="Google Shape;127;p14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32" name="Google Shape;132;p14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41" name="Google Shape;141;p14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4"/>
          <p:cNvSpPr/>
          <p:nvPr/>
        </p:nvSpPr>
        <p:spPr>
          <a:xfrm rot="10282293" flipH="1">
            <a:off x="5609211" y="-1292650"/>
            <a:ext cx="2721283" cy="1542282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50" name="Google Shape;150;p14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157" name="Google Shape;157;p15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5"/>
          <p:cNvSpPr/>
          <p:nvPr/>
        </p:nvSpPr>
        <p:spPr>
          <a:xfrm rot="4744147">
            <a:off x="7655027" y="-1693290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 rot="-203259">
            <a:off x="5972403" y="4045833"/>
            <a:ext cx="4916758" cy="424996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164" name="Google Shape;164;p15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169" name="Google Shape;169;p15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5"/>
          <p:cNvSpPr/>
          <p:nvPr/>
        </p:nvSpPr>
        <p:spPr>
          <a:xfrm>
            <a:off x="-1115425" y="2084596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79" name="Google Shape;179;p15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5"/>
          <p:cNvSpPr/>
          <p:nvPr/>
        </p:nvSpPr>
        <p:spPr>
          <a:xfrm rot="3760614">
            <a:off x="-2109549" y="3401119"/>
            <a:ext cx="3538088" cy="3058491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avLst/>
            <a:gdLst/>
            <a:ahLst/>
            <a:cxnLst/>
            <a:rect l="l" t="t" r="r" b="b"/>
            <a:pathLst>
              <a:path w="72955" h="53712" extrusionOk="0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avLst/>
            <a:gdLst/>
            <a:ahLst/>
            <a:cxnLst/>
            <a:rect l="l" t="t" r="r" b="b"/>
            <a:pathLst>
              <a:path w="63395" h="35929" extrusionOk="0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avLst/>
            <a:gdLst/>
            <a:ahLst/>
            <a:cxnLst/>
            <a:rect l="l" t="t" r="r" b="b"/>
            <a:pathLst>
              <a:path w="14688" h="20525" extrusionOk="0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1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sz="30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sz="3500" b="0" i="0" u="none" strike="noStrike" cap="non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>
            <a:spLocks noGrp="1"/>
          </p:cNvSpPr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>
            <a:spLocks noGrp="1"/>
          </p:cNvSpPr>
          <p:nvPr>
            <p:ph type="subTitle" idx="1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8"/>
          <p:cNvSpPr txBox="1">
            <a:spLocks noGrp="1"/>
          </p:cNvSpPr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02" name="Google Shape;1102;p8"/>
          <p:cNvSpPr txBox="1">
            <a:spLocks noGrp="1"/>
          </p:cNvSpPr>
          <p:nvPr>
            <p:ph type="body" idx="1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b="1"/>
              <a:t>Dataset concerns: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b="1"/>
              <a:t>Feature Extraction: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b="1"/>
              <a:t>Regional Functionality Enhancement: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transfer learning opportunities.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b="1"/>
              <a:t>Deployment Considerations: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model to enable efficient processing of large volumes of data.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08" name="Google Shape;1108;p9"/>
          <p:cNvSpPr txBox="1">
            <a:spLocks noGrp="1"/>
          </p:cNvSpPr>
          <p:nvPr>
            <p:ph type="body" idx="1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/>
              <a:t>Ryan: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XX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XX</a:t>
            </a:r>
            <a:endParaRPr/>
          </a:p>
        </p:txBody>
      </p:sp>
      <p:sp>
        <p:nvSpPr>
          <p:cNvPr id="1109" name="Google Shape;1109;p9"/>
          <p:cNvSpPr txBox="1">
            <a:spLocks noGrp="1"/>
          </p:cNvSpPr>
          <p:nvPr>
            <p:ph type="body" idx="1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/>
              <a:t>Lauren:</a:t>
            </a: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1110" name="Google Shape;1110;p9"/>
          <p:cNvSpPr txBox="1">
            <a:spLocks noGrp="1"/>
          </p:cNvSpPr>
          <p:nvPr>
            <p:ph type="body" idx="1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/>
              <a:t>Prachi:</a:t>
            </a: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>
            <a:spLocks noGrp="1"/>
          </p:cNvSpPr>
          <p:nvPr>
            <p:ph type="title"/>
          </p:nvPr>
        </p:nvSpPr>
        <p:spPr>
          <a:xfrm>
            <a:off x="720000" y="252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>
            <a:spLocks noGrp="1"/>
          </p:cNvSpPr>
          <p:nvPr>
            <p:ph type="body" idx="1"/>
          </p:nvPr>
        </p:nvSpPr>
        <p:spPr>
          <a:xfrm>
            <a:off x="276299" y="989651"/>
            <a:ext cx="4877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Project Overview:</a:t>
            </a:r>
            <a:r>
              <a:rPr lang="en" sz="1400"/>
              <a:t> </a:t>
            </a:r>
            <a:endParaRPr sz="1400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Disease (Ghana) Dataset is used to design the system.</a:t>
            </a:r>
            <a:endParaRPr sz="14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 sz="1400" b="1"/>
              <a:t>Why is this problem important?</a:t>
            </a:r>
            <a:endParaRPr sz="1400" b="1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for novel solutions to identify and monitor issues</a:t>
            </a:r>
            <a:endParaRPr sz="14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>
            <a:spLocks noGrp="1"/>
          </p:cNvSpPr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>
            <a:spLocks noGrp="1"/>
          </p:cNvSpPr>
          <p:nvPr>
            <p:ph type="body" idx="1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 sz="1800" b="1"/>
              <a:t>Afrocentric (African) Crop Dataset:</a:t>
            </a:r>
            <a:endParaRPr sz="1800" b="1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(tomato,pepper, and corn)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XML files with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>
            <a:spLocks noGrp="1"/>
          </p:cNvSpPr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roating,  blurring, adding noise to images 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>
            <a:spLocks noGrp="1"/>
          </p:cNvSpPr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Multi-class object detection and bounding box regression</a:t>
            </a:r>
            <a:endParaRPr dirty="0"/>
          </a:p>
        </p:txBody>
      </p:sp>
      <p:sp>
        <p:nvSpPr>
          <p:cNvPr id="4" name="Google Shape;1053;g2a2435c33e7_0_41">
            <a:extLst>
              <a:ext uri="{FF2B5EF4-FFF2-40B4-BE49-F238E27FC236}">
                <a16:creationId xmlns:a16="http://schemas.microsoft.com/office/drawing/2014/main" id="{C2597DB6-7191-9FD3-CF0F-21296B93AEED}"/>
              </a:ext>
            </a:extLst>
          </p:cNvPr>
          <p:cNvSpPr txBox="1"/>
          <p:nvPr/>
        </p:nvSpPr>
        <p:spPr>
          <a:xfrm>
            <a:off x="395715" y="135369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-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model for object detection and classification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VGG16 as pretrained model</a:t>
            </a:r>
            <a:endParaRPr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Construct new fully connected layer with 2 branches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1 – Regression Layer for bounding box prediction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2 – Class label prediction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FC head on VGG16</a:t>
            </a:r>
          </a:p>
          <a:p>
            <a:pPr marL="457200" lvl="3" indent="-342900">
              <a:buClr>
                <a:schemeClr val="dk1"/>
              </a:buClr>
              <a:buSzPts val="1800"/>
              <a:buFont typeface="Barlow"/>
              <a:buChar char="●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848E9-9F80-6B5A-B831-C8AEBFFC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09" y="1272209"/>
            <a:ext cx="2308671" cy="2002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5CB8D-50FF-6F1E-2DF6-E44206EE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80" y="3377456"/>
            <a:ext cx="2562007" cy="1766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7690-1D85-283D-BA40-C88B1A39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on the Afrocentric (African) Crop Dataset</a:t>
            </a:r>
          </a:p>
        </p:txBody>
      </p:sp>
      <p:sp>
        <p:nvSpPr>
          <p:cNvPr id="7" name="Google Shape;1053;g2a2435c33e7_0_41">
            <a:extLst>
              <a:ext uri="{FF2B5EF4-FFF2-40B4-BE49-F238E27FC236}">
                <a16:creationId xmlns:a16="http://schemas.microsoft.com/office/drawing/2014/main" id="{C720C485-8AE9-F93B-4D0B-3EB48EA722BB}"/>
              </a:ext>
            </a:extLst>
          </p:cNvPr>
          <p:cNvSpPr txBox="1"/>
          <p:nvPr/>
        </p:nvSpPr>
        <p:spPr>
          <a:xfrm>
            <a:off x="419569" y="1616091"/>
            <a:ext cx="5082733" cy="205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 -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Resize images to 244*244 to input in VGG16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Converting it to a NumPy array and scaling the pixel intensities to the range [0, 1]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Training Model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prediction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656A8-63CF-2CD7-743E-ED3F2451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3675812"/>
            <a:ext cx="5184251" cy="1349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55786-72A9-5119-A819-018F2148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93" y="1616091"/>
            <a:ext cx="2223707" cy="31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"/>
          <p:cNvSpPr/>
          <p:nvPr/>
        </p:nvSpPr>
        <p:spPr>
          <a:xfrm>
            <a:off x="3960393" y="1243849"/>
            <a:ext cx="1803631" cy="35825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5" name="Google Shape;10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66" name="Google Shape;1066;p6"/>
          <p:cNvSpPr/>
          <p:nvPr/>
        </p:nvSpPr>
        <p:spPr>
          <a:xfrm>
            <a:off x="55148" y="1448094"/>
            <a:ext cx="1326164" cy="12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Afrocentric Crop Dataset</a:t>
            </a: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7" name="Google Shape;106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</a:t>
            </a:r>
            <a:r>
              <a:rPr lang="en" sz="1300"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lang="en" sz="13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Class Model</a:t>
            </a:r>
            <a:endParaRPr sz="13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8" name="Google Shape;1068;p6"/>
          <p:cNvSpPr/>
          <p:nvPr/>
        </p:nvSpPr>
        <p:spPr>
          <a:xfrm>
            <a:off x="4357854" y="2886834"/>
            <a:ext cx="1064935" cy="7237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sz="12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9" name="Google Shape;1069;p6"/>
          <p:cNvSpPr/>
          <p:nvPr/>
        </p:nvSpPr>
        <p:spPr>
          <a:xfrm>
            <a:off x="4251154" y="1942020"/>
            <a:ext cx="1171636" cy="7237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sz="12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0" name="Google Shape;1070;p6"/>
          <p:cNvSpPr/>
          <p:nvPr/>
        </p:nvSpPr>
        <p:spPr>
          <a:xfrm>
            <a:off x="4357854" y="3839598"/>
            <a:ext cx="1064935" cy="7237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sz="1200" b="0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1" name="Google Shape;1071;p6"/>
          <p:cNvCxnSpPr>
            <a:stCxn id="1066" idx="3"/>
          </p:cNvCxnSpPr>
          <p:nvPr/>
        </p:nvCxnSpPr>
        <p:spPr>
          <a:xfrm rot="10800000" flipH="1">
            <a:off x="1381312" y="1742394"/>
            <a:ext cx="583500" cy="3333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2" name="Google Shape;1072;p6"/>
          <p:cNvCxnSpPr/>
          <p:nvPr/>
        </p:nvCxnSpPr>
        <p:spPr>
          <a:xfrm rot="5400000" flipH="1">
            <a:off x="4469902" y="1831100"/>
            <a:ext cx="1921800" cy="747300"/>
          </a:xfrm>
          <a:prstGeom prst="bent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3" name="Google Shape;1073;p6"/>
          <p:cNvCxnSpPr>
            <a:cxnSpLocks/>
            <a:endCxn id="1067" idx="1"/>
          </p:cNvCxnSpPr>
          <p:nvPr/>
        </p:nvCxnSpPr>
        <p:spPr>
          <a:xfrm>
            <a:off x="5764024" y="3165650"/>
            <a:ext cx="4646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4" name="Google Shape;1074;p6"/>
          <p:cNvCxnSpPr>
            <a:stCxn id="106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5" name="Google Shape;1075;p6"/>
          <p:cNvSpPr/>
          <p:nvPr/>
        </p:nvSpPr>
        <p:spPr>
          <a:xfrm>
            <a:off x="1922624" y="1243849"/>
            <a:ext cx="1803631" cy="35825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2269624" y="1887182"/>
            <a:ext cx="1151976" cy="7237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sz="12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2270949" y="2870815"/>
            <a:ext cx="1151976" cy="7237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Dataset </a:t>
            </a:r>
            <a:r>
              <a:rPr lang="en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Augmentation</a:t>
            </a:r>
            <a:endParaRPr sz="1200" b="0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2292283" y="3879740"/>
            <a:ext cx="1151976" cy="7237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</a:t>
            </a:r>
            <a:r>
              <a:rPr lang="en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boxes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resizing </a:t>
            </a:r>
            <a:endParaRPr sz="1200" b="0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9" name="Google Shape;107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0" name="Google Shape;108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sz="13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1066;p6">
            <a:extLst>
              <a:ext uri="{FF2B5EF4-FFF2-40B4-BE49-F238E27FC236}">
                <a16:creationId xmlns:a16="http://schemas.microsoft.com/office/drawing/2014/main" id="{B2ECFD4C-2C40-C62E-93BB-3AB62E4DF953}"/>
              </a:ext>
            </a:extLst>
          </p:cNvPr>
          <p:cNvSpPr/>
          <p:nvPr/>
        </p:nvSpPr>
        <p:spPr>
          <a:xfrm>
            <a:off x="58592" y="3387312"/>
            <a:ext cx="1326164" cy="12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VGG16</a:t>
            </a:r>
            <a:endParaRPr sz="14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" name="Google Shape;1071;p6">
            <a:extLst>
              <a:ext uri="{FF2B5EF4-FFF2-40B4-BE49-F238E27FC236}">
                <a16:creationId xmlns:a16="http://schemas.microsoft.com/office/drawing/2014/main" id="{E7520533-58E7-692C-7C26-6D69A2C5391F}"/>
              </a:ext>
            </a:extLst>
          </p:cNvPr>
          <p:cNvCxnSpPr>
            <a:cxnSpLocks/>
            <a:endCxn id="1064" idx="2"/>
          </p:cNvCxnSpPr>
          <p:nvPr/>
        </p:nvCxnSpPr>
        <p:spPr>
          <a:xfrm>
            <a:off x="1381312" y="3974770"/>
            <a:ext cx="3480897" cy="851671"/>
          </a:xfrm>
          <a:prstGeom prst="bentConnector4">
            <a:avLst>
              <a:gd name="adj1" fmla="val 11005"/>
              <a:gd name="adj2" fmla="val 12684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2435c33e7_0_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86" name="Google Shape;1086;g2a2435c33e7_0_0"/>
          <p:cNvGraphicFramePr/>
          <p:nvPr/>
        </p:nvGraphicFramePr>
        <p:xfrm>
          <a:off x="952500" y="1074250"/>
          <a:ext cx="3237300" cy="1981050"/>
        </p:xfrm>
        <a:graphic>
          <a:graphicData uri="http://schemas.openxmlformats.org/drawingml/2006/table">
            <a:tbl>
              <a:tblPr>
                <a:noFill/>
                <a:tableStyleId>{F96EDB65-65A4-4290-ACD9-06DBB48AF9E3}</a:tableStyleId>
              </a:tblPr>
              <a:tblGrid>
                <a:gridCol w="16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Metric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(Micro)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 (Micro)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 (Micro)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7" name="Google Shape;1087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88" name="Google Shape;1088;g2a2435c33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a2435c33e7_0_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094" name="Google Shape;1094;g2a2435c33e7_0_9"/>
          <p:cNvGraphicFramePr/>
          <p:nvPr/>
        </p:nvGraphicFramePr>
        <p:xfrm>
          <a:off x="952500" y="1695550"/>
          <a:ext cx="3237300" cy="1469805"/>
        </p:xfrm>
        <a:graphic>
          <a:graphicData uri="http://schemas.openxmlformats.org/drawingml/2006/table">
            <a:tbl>
              <a:tblPr>
                <a:noFill/>
                <a:tableStyleId>{F96EDB65-65A4-4290-ACD9-06DBB48AF9E3}</a:tableStyleId>
              </a:tblPr>
              <a:tblGrid>
                <a:gridCol w="16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Metric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52.62%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5" name="Google Shape;1095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96" name="Google Shape;1096;g2a2435c33e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514</Words>
  <Application>Microsoft Office PowerPoint</Application>
  <PresentationFormat>On-screen Show (16:9)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Headland One</vt:lpstr>
      <vt:lpstr>Barlow Light</vt:lpstr>
      <vt:lpstr>Barlow</vt:lpstr>
      <vt:lpstr>Bebas Neue</vt:lpstr>
      <vt:lpstr>PT Sans</vt:lpstr>
      <vt:lpstr>Raleway</vt:lpstr>
      <vt:lpstr>Nunito Light</vt:lpstr>
      <vt:lpstr>Q&amp;A for Business Presentations</vt:lpstr>
      <vt:lpstr>HarvestGuard: Leaf Disease Classification</vt:lpstr>
      <vt:lpstr>Introduction</vt:lpstr>
      <vt:lpstr>The Dataset</vt:lpstr>
      <vt:lpstr>EDA/Data Augmentation</vt:lpstr>
      <vt:lpstr>Multi-class object detection and bounding box regression</vt:lpstr>
      <vt:lpstr>Fine-Tuning on the Afrocentric (African) Crop Dataset</vt:lpstr>
      <vt:lpstr>HarvestGuard Overall Architecture</vt:lpstr>
      <vt:lpstr>The Results-Classification Model</vt:lpstr>
      <vt:lpstr>The Results-Bounding Boxes</vt:lpstr>
      <vt:lpstr>Future Directions</vt:lpstr>
      <vt:lpstr>Individual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HarvestGuard: Leaf Disease Classification</dc:title>
  <cp:lastModifiedBy>Prachi Khanna</cp:lastModifiedBy>
  <cp:revision>7</cp:revision>
  <dcterms:modified xsi:type="dcterms:W3CDTF">2023-12-06T02:32:55Z</dcterms:modified>
</cp:coreProperties>
</file>