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adland One"/>
      <p:regular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gQORfG2ow9xSMkvV2MTjnelXXc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AA5866-9392-4F80-8984-EA028573EA7C}">
  <a:tblStyle styleId="{58AA5866-9392-4F80-8984-EA028573E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adlandOn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63222781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6322278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4" name="Google Shape;10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3" name="Google Shape;83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84" name="Google Shape;8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91" name="Google Shape;91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96" name="Google Shape;96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06" name="Google Shape;106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120" name="Google Shape;120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125" name="Google Shape;125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35" name="Google Shape;135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46" name="Google Shape;146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60" name="Google Shape;16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65" name="Google Shape;165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74" name="Google Shape;174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83" name="Google Shape;183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14" name="Google Shape;1114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transfer learning opportunities.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model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20" name="Google Shape;1120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21" name="Google Shape;1121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22" name="Google Shape;1122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63222781cf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8" name="Google Shape;1128;g263222781cf_0_0"/>
          <p:cNvSpPr txBox="1"/>
          <p:nvPr>
            <p:ph idx="1" type="body"/>
          </p:nvPr>
        </p:nvSpPr>
        <p:spPr>
          <a:xfrm>
            <a:off x="720000" y="1215751"/>
            <a:ext cx="77040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Food and Agriculture Organization of the United Nations. (2017). The future of food and agriculture: Trends and challenges. Rome. Retrieved from http://www.fao.org/3/a-i6583e.pdf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Savary, S., Willocquet, L., Pethybridge, S. J., Esker, P., McRoberts, N., &amp; Nelson, A. (2019). The global burden of pathogens and pests on major food crops. Nature Ecology &amp; Evolution, 3(3), 430-439. https://doi.org/10.1038/s41559-018-0793-y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Kumar, A., &amp; Jain, A. (2019). Plant disease classification using image processing and machine learning. Procedia Computer Science, 132, 377-384. https://doi.org/10.1016/j.procs.2018.05.218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Rail Lab, Kwame Nkrumah University of Science and Technology. (n.d.). Responsible AI Lab. Retrieved from https://rail.knust.edu.gh/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Simonyan, K., &amp; Zisserman, A. (2014). Very deep convolutional networks for large-scale image recognition. arXiv preprint arXiv:1409.1556.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Russakovsky, O., Deng, J., Su, H., Krause, J., Satheesh, S., Ma, S., ... &amp; Berg, A. C. (2015). ImageNet large scale visual recognition challenge. International Journal of Computer Vision, 115(3), 211-252. https://doi.org/10.1007/s11263-015-0816-y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Szegedy, C., Vanhoucke, V., Ioffe, S., Shlens, J., &amp; Wojna, Z. (2016). Rethinking the inception architecture for computer vision. In Proceedings of the IEEE conference on computer vision and pattern recognition (pp. 2818-2826). https://doi.org/10.1109/CVPR.2016.308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458775" y="45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49299" y="348151"/>
            <a:ext cx="4877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Disease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Solution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/>
              <a:t>HarvestGuard aims to tackle the challenge of classifying leaf diseases in crops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/>
              <a:t>Facilitates efficient and scalable disease identification, empowering farmers to respond promptly to specific issues affecting their crops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Crop Disease (Ghana) Dataset: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 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rotating,  blurring, adding noise to images →modified bounding box coordinates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/>
        </p:nvSpPr>
        <p:spPr>
          <a:xfrm>
            <a:off x="395715" y="135369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model for object detection and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VGG16 as pre-trained model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Construct new fully connected layer with 2 branches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1 – Regression Layer for bounding box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2 – Class label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FC head on VGG16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0" name="Google Shape;10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109" y="1272209"/>
            <a:ext cx="2308671" cy="200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80" y="3377456"/>
            <a:ext cx="2562007" cy="176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Fine-Tuning on the Crop Dataset</a:t>
            </a:r>
            <a:endParaRPr/>
          </a:p>
        </p:txBody>
      </p:sp>
      <p:sp>
        <p:nvSpPr>
          <p:cNvPr id="1067" name="Google Shape;1067;p3"/>
          <p:cNvSpPr txBox="1"/>
          <p:nvPr/>
        </p:nvSpPr>
        <p:spPr>
          <a:xfrm>
            <a:off x="419569" y="1616091"/>
            <a:ext cx="5082733" cy="2059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Resize images to 244*244 to input in VGG16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Converting it to a Numpy array and scaling the pixel intensities to the range [0, 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Training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8" name="Google Shape;10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77" y="3675812"/>
            <a:ext cx="5184251" cy="134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93" y="1616091"/>
            <a:ext cx="2223707" cy="315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"/>
          <p:cNvSpPr/>
          <p:nvPr/>
        </p:nvSpPr>
        <p:spPr>
          <a:xfrm>
            <a:off x="3960393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5" name="Google Shape;107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76" name="Google Shape;1076;p6"/>
          <p:cNvSpPr/>
          <p:nvPr/>
        </p:nvSpPr>
        <p:spPr>
          <a:xfrm>
            <a:off x="55148" y="1448094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Crop Disease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Multi-Class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4357854" y="2886834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4251154" y="1942020"/>
            <a:ext cx="117163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4357854" y="3839598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1" name="Google Shape;1081;p6"/>
          <p:cNvCxnSpPr>
            <a:stCxn id="1076" idx="3"/>
          </p:cNvCxnSpPr>
          <p:nvPr/>
        </p:nvCxnSpPr>
        <p:spPr>
          <a:xfrm flipH="1" rot="10800000">
            <a:off x="1381312" y="1742394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2" name="Google Shape;108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3" name="Google Shape;1083;p6"/>
          <p:cNvCxnSpPr>
            <a:endCxn id="1077" idx="1"/>
          </p:cNvCxnSpPr>
          <p:nvPr/>
        </p:nvCxnSpPr>
        <p:spPr>
          <a:xfrm>
            <a:off x="5763964" y="3165650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6"/>
          <p:cNvCxnSpPr>
            <a:stCxn id="107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5" name="Google Shape;1085;p6"/>
          <p:cNvSpPr/>
          <p:nvPr/>
        </p:nvSpPr>
        <p:spPr>
          <a:xfrm>
            <a:off x="1922624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2269624" y="1887182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2270949" y="2870815"/>
            <a:ext cx="1152000" cy="72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2292283" y="3879740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boxes  resizing 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9" name="Google Shape;108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58592" y="3387312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92" name="Google Shape;1092;p6"/>
          <p:cNvCxnSpPr>
            <a:endCxn id="1074" idx="2"/>
          </p:cNvCxnSpPr>
          <p:nvPr/>
        </p:nvCxnSpPr>
        <p:spPr>
          <a:xfrm>
            <a:off x="1381309" y="3974741"/>
            <a:ext cx="3480900" cy="851700"/>
          </a:xfrm>
          <a:prstGeom prst="bentConnector4">
            <a:avLst>
              <a:gd fmla="val 11005" name="adj1"/>
              <a:gd fmla="val 12684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98" name="Google Shape;1098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{58AA5866-9392-4F80-8984-EA028573EA7C}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63.9%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F1 Score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9" name="Google Shape;1099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0" name="Google Shape;1100;g2a2435c33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106" name="Google Shape;1106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{58AA5866-9392-4F80-8984-EA028573EA7C}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52.62%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Mean Squared Error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6.53%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7" name="Google Shape;1107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8" name="Google Shape;1108;g2a2435c33e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