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adland One"/>
      <p:regular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zZ3IUb0m2yFRRtwawLkcKQT27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FD505F-2331-4751-B51D-2EDE577BF5DD}">
  <a:tblStyle styleId="{CBFD505F-2331-4751-B51D-2EDE577BF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T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Barlow-regular.fntdata"/><Relationship Id="rId27" Type="http://schemas.openxmlformats.org/officeDocument/2006/relationships/font" Target="fonts/PT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font" Target="fonts/Headland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a2435c33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a2435c33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87" name="Google Shape;87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92" name="Google Shape;92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02" name="Google Shape;102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13" name="Google Shape;113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27" name="Google Shape;127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32" name="Google Shape;132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41" name="Google Shape;141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50" name="Google Shape;15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" name="Google Shape;156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157" name="Google Shape;157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164" name="Google Shape;16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169" name="Google Shape;169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79" name="Google Shape;179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09" name="Google Shape;1109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</a:t>
            </a:r>
            <a:r>
              <a:rPr lang="en" sz="1400"/>
              <a:t> transfer learning </a:t>
            </a:r>
            <a:r>
              <a:rPr lang="en" sz="1400"/>
              <a:t>opportunities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</a:t>
            </a:r>
            <a:r>
              <a:rPr b="1" lang="en" sz="1400"/>
              <a:t>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</a:t>
            </a:r>
            <a:r>
              <a:rPr lang="en" sz="1400"/>
              <a:t>model</a:t>
            </a:r>
            <a:r>
              <a:rPr lang="en" sz="1400"/>
              <a:t>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15" name="Google Shape;1115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XX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XX</a:t>
            </a:r>
            <a:endParaRPr/>
          </a:p>
        </p:txBody>
      </p:sp>
      <p:sp>
        <p:nvSpPr>
          <p:cNvPr id="1116" name="Google Shape;1116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17" name="Google Shape;1117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720000" y="252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76299" y="989651"/>
            <a:ext cx="48774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</a:t>
            </a:r>
            <a:r>
              <a:rPr b="1" lang="en" sz="1400"/>
              <a:t>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</a:t>
            </a:r>
            <a:r>
              <a:rPr lang="en" sz="1400"/>
              <a:t>Disease</a:t>
            </a:r>
            <a:r>
              <a:rPr lang="en" sz="1400"/>
              <a:t>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for novel solutions to identify and monitor issues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Afrocentric (African) Crop Dataset: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XML files with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roating,  blurring, adding noise to images 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>
            <p:ph idx="1" type="body"/>
          </p:nvPr>
        </p:nvSpPr>
        <p:spPr>
          <a:xfrm>
            <a:off x="720000" y="1478138"/>
            <a:ext cx="7779944" cy="3506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State-of-the-Art Pretrained Language Model: 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VGG16 is object detection and classification algorithm which is able to classify with 92.7% accuracy. It is one of the popular algorithms for image classification and is easy to use with transfer learning.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Compact and Efficient Iteration of VGG16: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VGG16 network is loaded with weights pre-trained on the ImageNet dataset. We leave off the fully-connected layer head , freeze the body such that weight will not be updates during fine tuning and flatten the output of the network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created a new layer head responsible for multi-output prediction (i.e., class label and bounding box location).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Fine-Tuned on the Afrocentric (African) Crop Dataset: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training on images of crops with various diseases and annotations, HarvestGuard becomes an expert in identifying classes of disease on leaves and bounding box on it.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"/>
          <p:cNvSpPr/>
          <p:nvPr/>
        </p:nvSpPr>
        <p:spPr>
          <a:xfrm>
            <a:off x="3960393" y="1243849"/>
            <a:ext cx="1803631" cy="38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5" name="Google Shape;106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66" name="Google Shape;1066;p6"/>
          <p:cNvSpPr/>
          <p:nvPr/>
        </p:nvSpPr>
        <p:spPr>
          <a:xfrm>
            <a:off x="55148" y="2690836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Afrocentric Crop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7" name="Google Shape;106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</a:t>
            </a:r>
            <a:r>
              <a:rPr lang="en" sz="1300"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8" name="Google Shape;1068;p6"/>
          <p:cNvSpPr/>
          <p:nvPr/>
        </p:nvSpPr>
        <p:spPr>
          <a:xfrm>
            <a:off x="4357854" y="2958395"/>
            <a:ext cx="1064935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9" name="Google Shape;1069;p6"/>
          <p:cNvSpPr/>
          <p:nvPr/>
        </p:nvSpPr>
        <p:spPr>
          <a:xfrm>
            <a:off x="4251154" y="1942020"/>
            <a:ext cx="117163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0" name="Google Shape;1070;p6"/>
          <p:cNvSpPr/>
          <p:nvPr/>
        </p:nvSpPr>
        <p:spPr>
          <a:xfrm>
            <a:off x="4357854" y="3974770"/>
            <a:ext cx="1064935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3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1" name="Google Shape;1071;p6"/>
          <p:cNvCxnSpPr>
            <a:stCxn id="1066" idx="3"/>
          </p:cNvCxnSpPr>
          <p:nvPr/>
        </p:nvCxnSpPr>
        <p:spPr>
          <a:xfrm flipH="1" rot="10800000">
            <a:off x="1381312" y="2985136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2" name="Google Shape;107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Google Shape;1073;p6"/>
          <p:cNvCxnSpPr>
            <a:stCxn id="1064" idx="3"/>
            <a:endCxn id="1067" idx="1"/>
          </p:cNvCxnSpPr>
          <p:nvPr/>
        </p:nvCxnSpPr>
        <p:spPr>
          <a:xfrm>
            <a:off x="5764024" y="3165649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Google Shape;1074;p6"/>
          <p:cNvCxnSpPr>
            <a:stCxn id="106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5" name="Google Shape;1075;p6"/>
          <p:cNvSpPr/>
          <p:nvPr/>
        </p:nvSpPr>
        <p:spPr>
          <a:xfrm>
            <a:off x="1922624" y="1243849"/>
            <a:ext cx="1803631" cy="38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2269624" y="1887182"/>
            <a:ext cx="115197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2270949" y="2942376"/>
            <a:ext cx="115197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Dataset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2292283" y="4014912"/>
            <a:ext cx="1151976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boxes</a:t>
            </a: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resizing 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9" name="Google Shape;107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0" name="Google Shape;108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86" name="Google Shape;1086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{CBFD505F-2331-4751-B51D-2EDE577BF5DD}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(Micro)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 (Micro)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 (Micro)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7" name="Google Shape;1087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88" name="Google Shape;1088;g2a2435c33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a2435c33e7_0_22"/>
          <p:cNvSpPr txBox="1"/>
          <p:nvPr>
            <p:ph type="title"/>
          </p:nvPr>
        </p:nvSpPr>
        <p:spPr>
          <a:xfrm>
            <a:off x="335675" y="173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The Results-Confusion Matrix</a:t>
            </a:r>
            <a:endParaRPr/>
          </a:p>
        </p:txBody>
      </p:sp>
      <p:pic>
        <p:nvPicPr>
          <p:cNvPr id="1094" name="Google Shape;1094;g2a2435c33e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898800"/>
            <a:ext cx="4244701" cy="42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g2a2435c33e7_0_22"/>
          <p:cNvSpPr txBox="1"/>
          <p:nvPr/>
        </p:nvSpPr>
        <p:spPr>
          <a:xfrm>
            <a:off x="350425" y="1085225"/>
            <a:ext cx="3911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Best Category: 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Worst Category: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101" name="Google Shape;1101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{CBFD505F-2331-4751-B51D-2EDE577BF5DD}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52.62%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2" name="Google Shape;1102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3" name="Google Shape;1103;g2a2435c33e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