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Merriweather Light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Open Sans SemiBold"/>
      <p:regular r:id="rId43"/>
      <p:bold r:id="rId44"/>
      <p:italic r:id="rId45"/>
      <p:boldItalic r:id="rId46"/>
    </p:embeddedFont>
    <p:embeddedFont>
      <p:font typeface="Vidaloka"/>
      <p:regular r:id="rId47"/>
    </p:embeddedFont>
    <p:embeddedFont>
      <p:font typeface="Russo One"/>
      <p:regular r:id="rId48"/>
    </p:embeddedFont>
    <p:embeddedFont>
      <p:font typeface="Mako"/>
      <p:regular r:id="rId49"/>
    </p:embeddedFont>
    <p:embeddedFont>
      <p:font typeface="Crimson Text"/>
      <p:regular r:id="rId50"/>
      <p:bold r:id="rId51"/>
      <p:italic r:id="rId52"/>
      <p:boldItalic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44" Type="http://schemas.openxmlformats.org/officeDocument/2006/relationships/font" Target="fonts/OpenSansSemiBold-bold.fntdata"/><Relationship Id="rId43" Type="http://schemas.openxmlformats.org/officeDocument/2006/relationships/font" Target="fonts/OpenSansSemiBold-regular.fntdata"/><Relationship Id="rId46" Type="http://schemas.openxmlformats.org/officeDocument/2006/relationships/font" Target="fonts/OpenSansSemiBold-boldItalic.fntdata"/><Relationship Id="rId45" Type="http://schemas.openxmlformats.org/officeDocument/2006/relationships/font" Target="fonts/OpenSans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ussoOne-regular.fntdata"/><Relationship Id="rId47" Type="http://schemas.openxmlformats.org/officeDocument/2006/relationships/font" Target="fonts/Vidaloka-regular.fntdata"/><Relationship Id="rId49" Type="http://schemas.openxmlformats.org/officeDocument/2006/relationships/font" Target="fonts/Mak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MerriweatherLight-regular.fntdata"/><Relationship Id="rId34" Type="http://schemas.openxmlformats.org/officeDocument/2006/relationships/slide" Target="slides/slide30.xml"/><Relationship Id="rId37" Type="http://schemas.openxmlformats.org/officeDocument/2006/relationships/font" Target="fonts/MerriweatherLight-italic.fntdata"/><Relationship Id="rId36" Type="http://schemas.openxmlformats.org/officeDocument/2006/relationships/font" Target="fonts/MerriweatherLight-bold.fntdata"/><Relationship Id="rId39" Type="http://schemas.openxmlformats.org/officeDocument/2006/relationships/font" Target="fonts/Montserrat-regular.fntdata"/><Relationship Id="rId38" Type="http://schemas.openxmlformats.org/officeDocument/2006/relationships/font" Target="fonts/MerriweatherLight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CrimsonText-bold.fntdata"/><Relationship Id="rId50" Type="http://schemas.openxmlformats.org/officeDocument/2006/relationships/font" Target="fonts/CrimsonText-regular.fntdata"/><Relationship Id="rId53" Type="http://schemas.openxmlformats.org/officeDocument/2006/relationships/font" Target="fonts/CrimsonText-boldItalic.fntdata"/><Relationship Id="rId52" Type="http://schemas.openxmlformats.org/officeDocument/2006/relationships/font" Target="fonts/CrimsonText-italic.fntdata"/><Relationship Id="rId11" Type="http://schemas.openxmlformats.org/officeDocument/2006/relationships/slide" Target="slides/slide7.xml"/><Relationship Id="rId55" Type="http://schemas.openxmlformats.org/officeDocument/2006/relationships/font" Target="fonts/OpenSans-bold.fntdata"/><Relationship Id="rId10" Type="http://schemas.openxmlformats.org/officeDocument/2006/relationships/slide" Target="slides/slide6.xml"/><Relationship Id="rId54" Type="http://schemas.openxmlformats.org/officeDocument/2006/relationships/font" Target="fonts/OpenSans-regular.fntdata"/><Relationship Id="rId13" Type="http://schemas.openxmlformats.org/officeDocument/2006/relationships/slide" Target="slides/slide9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56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ea69ae526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ea69ae526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ea69ae526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ea69ae526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ea69ae526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ea69ae526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ea69ae526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ea69ae526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cc7554a049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cc7554a04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ea69ae526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ea69ae526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ea69ae526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ea69ae526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05aad17dc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05aad17dc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07a9a8b4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07a9a8b4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cc7554a049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cc7554a049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5aad17d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5aad17d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ea69ae526e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ea69ae526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ea69ae526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ea69ae526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ea69ae526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ea69ae526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ea69ae526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ea69ae526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ea69ae526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ea69ae526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cc7554a049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cc7554a049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ea69ae526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ea69ae526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ea69ae526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ea69ae526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ea69ae526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ea69ae526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ea69ae526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ea69ae526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f7a3c50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f7a3c50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cf7a3c50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cf7a3c50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5aad17dc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5aad17dc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ea69ae526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ea69ae526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ea69ae52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ea69ae52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ea69ae52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ea69ae52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ea69ae526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ea69ae526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ea69ae526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ea69ae526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u/0/d/1JPDwOcMIVdlj1T2xUcpRedF2g0PaUD5fqj4f_-ejqIw/edit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spreadsheets/d/10QS3G4BrATPi_OEm6nh8N9F_vGRrCuOLf4nfRgLgYqg/copy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spreadsheets/d/10QS3G4BrATPi_OEm6nh8N9F_vGRrCuOLf4nfRgLgYqg/copy" TargetMode="External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localhost:3000/" TargetMode="External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40000" y="1192425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Novi Sad - distribuirani muzej</a:t>
            </a:r>
            <a:endParaRPr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Tim 5: Jovan Kupusović, Marko Ljubičić, Jasmina Jerković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3"/>
          <p:cNvSpPr txBox="1"/>
          <p:nvPr>
            <p:ph idx="1" type="subTitle"/>
          </p:nvPr>
        </p:nvSpPr>
        <p:spPr>
          <a:xfrm>
            <a:off x="966950" y="1666475"/>
            <a:ext cx="72723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Pretraživanje znamenitosti po autoru/epohi/godini nastanka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Sortiranje na osnovu željenog kriterijuma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Odabir konteksta za svaki umetnički predmet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Odabir željenog nivoa vodiča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Preuzimanje vodiča u pdf formi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Čuvanje sopstvenih ruta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Pregled globalno vidljivih kreiranih ruta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Pregled svojih ličnih ruta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Logout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8" name="Google Shape;538;p63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Funkcionalnosti registrovanog posetioca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4"/>
          <p:cNvSpPr txBox="1"/>
          <p:nvPr>
            <p:ph idx="1" type="subTitle"/>
          </p:nvPr>
        </p:nvSpPr>
        <p:spPr>
          <a:xfrm>
            <a:off x="966950" y="1666475"/>
            <a:ext cx="72723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Kreiranje zahteva za pravljenje naloga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Dodavanje umetničkih predmeta, epoha, umetničkih pravaca i autora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Uređivanje tekstova svih nivoa o umetničkim predmetima, epohama, umetničkim pravcima i autorima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Logout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4" name="Google Shape;544;p64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Funkcionalnosti vodiča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5"/>
          <p:cNvSpPr txBox="1"/>
          <p:nvPr>
            <p:ph idx="1" type="subTitle"/>
          </p:nvPr>
        </p:nvSpPr>
        <p:spPr>
          <a:xfrm>
            <a:off x="966950" y="1666475"/>
            <a:ext cx="72723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Sve funkcionalnosti koje imaju i posetioci i vodiči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Odobravanje ili odbijanje zahteva za kreiranje </a:t>
            </a:r>
            <a:r>
              <a:rPr i="1" lang="en">
                <a:solidFill>
                  <a:schemeClr val="dk1"/>
                </a:solidFill>
              </a:rPr>
              <a:t>vodič </a:t>
            </a:r>
            <a:r>
              <a:rPr lang="en">
                <a:solidFill>
                  <a:schemeClr val="dk1"/>
                </a:solidFill>
              </a:rPr>
              <a:t>naloga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Logout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0" name="Google Shape;550;p65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Funkcionalnosti administratora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6"/>
          <p:cNvSpPr txBox="1"/>
          <p:nvPr>
            <p:ph type="title"/>
          </p:nvPr>
        </p:nvSpPr>
        <p:spPr>
          <a:xfrm>
            <a:off x="909050" y="2366275"/>
            <a:ext cx="73344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Tehnički detalji</a:t>
            </a:r>
            <a:endParaRPr/>
          </a:p>
        </p:txBody>
      </p:sp>
      <p:sp>
        <p:nvSpPr>
          <p:cNvPr id="556" name="Google Shape;556;p66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7"/>
          <p:cNvSpPr txBox="1"/>
          <p:nvPr>
            <p:ph type="title"/>
          </p:nvPr>
        </p:nvSpPr>
        <p:spPr>
          <a:xfrm>
            <a:off x="1408500" y="514950"/>
            <a:ext cx="63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Korišćene tehnologije</a:t>
            </a:r>
            <a:endParaRPr/>
          </a:p>
        </p:txBody>
      </p:sp>
      <p:sp>
        <p:nvSpPr>
          <p:cNvPr id="562" name="Google Shape;562;p67"/>
          <p:cNvSpPr txBox="1"/>
          <p:nvPr>
            <p:ph idx="1" type="subTitle"/>
          </p:nvPr>
        </p:nvSpPr>
        <p:spPr>
          <a:xfrm>
            <a:off x="5683850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563" name="Google Shape;563;p67"/>
          <p:cNvSpPr txBox="1"/>
          <p:nvPr>
            <p:ph idx="2" type="subTitle"/>
          </p:nvPr>
        </p:nvSpPr>
        <p:spPr>
          <a:xfrm>
            <a:off x="5683850" y="2961200"/>
            <a:ext cx="2486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7"/>
          <p:cNvSpPr txBox="1"/>
          <p:nvPr>
            <p:ph idx="3" type="subTitle"/>
          </p:nvPr>
        </p:nvSpPr>
        <p:spPr>
          <a:xfrm>
            <a:off x="916200" y="25518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565" name="Google Shape;565;p67"/>
          <p:cNvSpPr txBox="1"/>
          <p:nvPr>
            <p:ph idx="4" type="subTitle"/>
          </p:nvPr>
        </p:nvSpPr>
        <p:spPr>
          <a:xfrm>
            <a:off x="916200" y="2961600"/>
            <a:ext cx="2486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React, TypeScript</a:t>
            </a:r>
            <a:endParaRPr/>
          </a:p>
        </p:txBody>
      </p:sp>
      <p:sp>
        <p:nvSpPr>
          <p:cNvPr id="566" name="Google Shape;566;p67"/>
          <p:cNvSpPr txBox="1"/>
          <p:nvPr>
            <p:ph idx="1" type="subTitle"/>
          </p:nvPr>
        </p:nvSpPr>
        <p:spPr>
          <a:xfrm>
            <a:off x="3328950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567" name="Google Shape;567;p67"/>
          <p:cNvSpPr txBox="1"/>
          <p:nvPr>
            <p:ph idx="2" type="subTitle"/>
          </p:nvPr>
        </p:nvSpPr>
        <p:spPr>
          <a:xfrm>
            <a:off x="3328950" y="2961200"/>
            <a:ext cx="2486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SpringBoot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8" name="Google Shape;56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900" y="1978738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400" y="2014450"/>
            <a:ext cx="501300" cy="5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0500" y="2014450"/>
            <a:ext cx="501300" cy="5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8"/>
          <p:cNvSpPr txBox="1"/>
          <p:nvPr>
            <p:ph idx="1" type="subTitle"/>
          </p:nvPr>
        </p:nvSpPr>
        <p:spPr>
          <a:xfrm>
            <a:off x="966950" y="1666475"/>
            <a:ext cx="72723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Razvoj naše aplikacije odvijao se kroz seriju sprintova u trajanju od između nedelju i dve nedelje.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Na početku svakog sprinta održavali smo planiranje sprinta, gde smo definisali ciljeve i zadatke za naredni period.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Brzu komunikaciju za dogovore oko svakodnevnih aktivnosti i podele taskova smo ostvarivali putem Whatsapp grupe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6" name="Google Shape;576;p68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9"/>
          <p:cNvSpPr txBox="1"/>
          <p:nvPr>
            <p:ph idx="1" type="subTitle"/>
          </p:nvPr>
        </p:nvSpPr>
        <p:spPr>
          <a:xfrm>
            <a:off x="935850" y="3037925"/>
            <a:ext cx="72723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Link ka beleškama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582" name="Google Shape;582;p69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Beleške sa sastanaka</a:t>
            </a:r>
            <a:endParaRPr/>
          </a:p>
        </p:txBody>
      </p:sp>
      <p:pic>
        <p:nvPicPr>
          <p:cNvPr id="583" name="Google Shape;583;p6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213" y="1632250"/>
            <a:ext cx="1071575" cy="10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0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Majk Kon</a:t>
            </a:r>
            <a:endParaRPr/>
          </a:p>
        </p:txBody>
      </p:sp>
      <p:sp>
        <p:nvSpPr>
          <p:cNvPr id="589" name="Google Shape;589;p70"/>
          <p:cNvSpPr txBox="1"/>
          <p:nvPr>
            <p:ph idx="1" type="subTitle"/>
          </p:nvPr>
        </p:nvSpPr>
        <p:spPr>
          <a:xfrm>
            <a:off x="699900" y="1675900"/>
            <a:ext cx="57954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"Scrum je o napredovanju kroz male korake, ispitivanju rezultata i prilagođavanju na osnovu onoga što ste naučili."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595" name="Google Shape;595;p71"/>
          <p:cNvSpPr txBox="1"/>
          <p:nvPr/>
        </p:nvSpPr>
        <p:spPr>
          <a:xfrm>
            <a:off x="6460150" y="1464475"/>
            <a:ext cx="1340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 story pts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1"/>
          <p:cNvSpPr txBox="1"/>
          <p:nvPr/>
        </p:nvSpPr>
        <p:spPr>
          <a:xfrm>
            <a:off x="6460162" y="1091750"/>
            <a:ext cx="194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Sprint 1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597" name="Google Shape;597;p71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075" y="1161675"/>
            <a:ext cx="5005224" cy="30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71"/>
          <p:cNvSpPr txBox="1"/>
          <p:nvPr/>
        </p:nvSpPr>
        <p:spPr>
          <a:xfrm>
            <a:off x="6460150" y="2244600"/>
            <a:ext cx="1674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79.5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story pts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71"/>
          <p:cNvSpPr txBox="1"/>
          <p:nvPr/>
        </p:nvSpPr>
        <p:spPr>
          <a:xfrm>
            <a:off x="6460162" y="1871875"/>
            <a:ext cx="194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Sprint 2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00" name="Google Shape;600;p71"/>
          <p:cNvSpPr txBox="1"/>
          <p:nvPr/>
        </p:nvSpPr>
        <p:spPr>
          <a:xfrm>
            <a:off x="6460150" y="3024725"/>
            <a:ext cx="1340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78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story pts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71"/>
          <p:cNvSpPr txBox="1"/>
          <p:nvPr/>
        </p:nvSpPr>
        <p:spPr>
          <a:xfrm>
            <a:off x="6460162" y="2652000"/>
            <a:ext cx="194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Sprint 3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02" name="Google Shape;602;p71"/>
          <p:cNvSpPr txBox="1"/>
          <p:nvPr/>
        </p:nvSpPr>
        <p:spPr>
          <a:xfrm>
            <a:off x="6460150" y="3804850"/>
            <a:ext cx="1674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 story pts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71"/>
          <p:cNvSpPr txBox="1"/>
          <p:nvPr/>
        </p:nvSpPr>
        <p:spPr>
          <a:xfrm>
            <a:off x="6460162" y="3432125"/>
            <a:ext cx="194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Sprint 4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609" name="Google Shape;609;p72"/>
          <p:cNvSpPr txBox="1"/>
          <p:nvPr/>
        </p:nvSpPr>
        <p:spPr>
          <a:xfrm>
            <a:off x="6707825" y="1357975"/>
            <a:ext cx="172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Funkcionalnosti za admina i fix-evi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72"/>
          <p:cNvSpPr txBox="1"/>
          <p:nvPr/>
        </p:nvSpPr>
        <p:spPr>
          <a:xfrm>
            <a:off x="2748500" y="1314350"/>
            <a:ext cx="172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Većina funkcionalnosti za posetioce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72"/>
          <p:cNvSpPr txBox="1"/>
          <p:nvPr/>
        </p:nvSpPr>
        <p:spPr>
          <a:xfrm>
            <a:off x="4712150" y="3446450"/>
            <a:ext cx="1722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Sprint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12" name="Google Shape;612;p72"/>
          <p:cNvSpPr txBox="1"/>
          <p:nvPr/>
        </p:nvSpPr>
        <p:spPr>
          <a:xfrm>
            <a:off x="4712150" y="3881975"/>
            <a:ext cx="172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Većina funkcionalnosti za vodiče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72"/>
          <p:cNvSpPr txBox="1"/>
          <p:nvPr/>
        </p:nvSpPr>
        <p:spPr>
          <a:xfrm>
            <a:off x="705725" y="3446450"/>
            <a:ext cx="1722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Sprint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14" name="Google Shape;614;p72"/>
          <p:cNvSpPr txBox="1"/>
          <p:nvPr/>
        </p:nvSpPr>
        <p:spPr>
          <a:xfrm>
            <a:off x="705725" y="3881975"/>
            <a:ext cx="172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Login i registracija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15" name="Google Shape;615;p72"/>
          <p:cNvGrpSpPr/>
          <p:nvPr/>
        </p:nvGrpSpPr>
        <p:grpSpPr>
          <a:xfrm>
            <a:off x="1061626" y="2700425"/>
            <a:ext cx="7013349" cy="667500"/>
            <a:chOff x="1061626" y="2700425"/>
            <a:chExt cx="7013349" cy="667500"/>
          </a:xfrm>
        </p:grpSpPr>
        <p:cxnSp>
          <p:nvCxnSpPr>
            <p:cNvPr id="616" name="Google Shape;616;p72"/>
            <p:cNvCxnSpPr>
              <a:stCxn id="617" idx="3"/>
              <a:endCxn id="618" idx="1"/>
            </p:cNvCxnSpPr>
            <p:nvPr/>
          </p:nvCxnSpPr>
          <p:spPr>
            <a:xfrm>
              <a:off x="2072626" y="3034175"/>
              <a:ext cx="1006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72"/>
            <p:cNvCxnSpPr>
              <a:stCxn id="618" idx="3"/>
              <a:endCxn id="620" idx="1"/>
            </p:cNvCxnSpPr>
            <p:nvPr/>
          </p:nvCxnSpPr>
          <p:spPr>
            <a:xfrm>
              <a:off x="4061175" y="3034175"/>
              <a:ext cx="1021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72"/>
            <p:cNvCxnSpPr>
              <a:stCxn id="620" idx="3"/>
              <a:endCxn id="622" idx="1"/>
            </p:cNvCxnSpPr>
            <p:nvPr/>
          </p:nvCxnSpPr>
          <p:spPr>
            <a:xfrm>
              <a:off x="6064400" y="3034175"/>
              <a:ext cx="1014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7" name="Google Shape;617;p72"/>
            <p:cNvSpPr txBox="1"/>
            <p:nvPr/>
          </p:nvSpPr>
          <p:spPr>
            <a:xfrm>
              <a:off x="1061626" y="270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618" name="Google Shape;618;p72"/>
            <p:cNvSpPr txBox="1"/>
            <p:nvPr/>
          </p:nvSpPr>
          <p:spPr>
            <a:xfrm>
              <a:off x="3079575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620" name="Google Shape;620;p72"/>
            <p:cNvSpPr txBox="1"/>
            <p:nvPr/>
          </p:nvSpPr>
          <p:spPr>
            <a:xfrm>
              <a:off x="5082800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622" name="Google Shape;622;p72"/>
            <p:cNvSpPr txBox="1"/>
            <p:nvPr/>
          </p:nvSpPr>
          <p:spPr>
            <a:xfrm>
              <a:off x="7078675" y="2700425"/>
              <a:ext cx="9963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04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623" name="Google Shape;623;p72"/>
          <p:cNvSpPr txBox="1"/>
          <p:nvPr/>
        </p:nvSpPr>
        <p:spPr>
          <a:xfrm>
            <a:off x="2748500" y="2183675"/>
            <a:ext cx="1722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Sprint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24" name="Google Shape;624;p72"/>
          <p:cNvSpPr txBox="1"/>
          <p:nvPr/>
        </p:nvSpPr>
        <p:spPr>
          <a:xfrm>
            <a:off x="6707825" y="2183675"/>
            <a:ext cx="1722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Sprint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479" name="Google Shape;479;p55"/>
          <p:cNvSpPr txBox="1"/>
          <p:nvPr>
            <p:ph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55"/>
          <p:cNvSpPr txBox="1"/>
          <p:nvPr>
            <p:ph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1" name="Google Shape;481;p55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55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i rešenje</a:t>
            </a:r>
            <a:endParaRPr/>
          </a:p>
        </p:txBody>
      </p:sp>
      <p:sp>
        <p:nvSpPr>
          <p:cNvPr id="483" name="Google Shape;483;p55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Funkcionalnosti aplikacije</a:t>
            </a:r>
            <a:endParaRPr/>
          </a:p>
        </p:txBody>
      </p:sp>
      <p:sp>
        <p:nvSpPr>
          <p:cNvPr id="484" name="Google Shape;484;p55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5" name="Google Shape;485;p55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Tehnički detalji</a:t>
            </a:r>
            <a:endParaRPr/>
          </a:p>
        </p:txBody>
      </p:sp>
      <p:sp>
        <p:nvSpPr>
          <p:cNvPr id="486" name="Google Shape;486;p55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Demonstracija</a:t>
            </a:r>
            <a:endParaRPr/>
          </a:p>
        </p:txBody>
      </p:sp>
      <p:sp>
        <p:nvSpPr>
          <p:cNvPr id="487" name="Google Shape;487;p55"/>
          <p:cNvSpPr txBox="1"/>
          <p:nvPr>
            <p:ph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8" name="Google Shape;488;p55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Zaključak</a:t>
            </a:r>
            <a:endParaRPr/>
          </a:p>
        </p:txBody>
      </p:sp>
      <p:sp>
        <p:nvSpPr>
          <p:cNvPr id="489" name="Google Shape;489;p55"/>
          <p:cNvSpPr txBox="1"/>
          <p:nvPr>
            <p:ph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90" name="Google Shape;490;p55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Sadržaj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pic>
        <p:nvPicPr>
          <p:cNvPr id="630" name="Google Shape;630;p73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088" y="1184950"/>
            <a:ext cx="5469825" cy="33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pic>
        <p:nvPicPr>
          <p:cNvPr id="636" name="Google Shape;636;p7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550" y="1126601"/>
            <a:ext cx="5584899" cy="345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</a:t>
            </a:r>
            <a:endParaRPr/>
          </a:p>
        </p:txBody>
      </p:sp>
      <p:pic>
        <p:nvPicPr>
          <p:cNvPr id="642" name="Google Shape;642;p7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962" y="1296275"/>
            <a:ext cx="5328024" cy="32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</a:t>
            </a:r>
            <a:endParaRPr/>
          </a:p>
        </p:txBody>
      </p:sp>
      <p:pic>
        <p:nvPicPr>
          <p:cNvPr id="648" name="Google Shape;648;p7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125" y="1219600"/>
            <a:ext cx="5471250" cy="338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7"/>
          <p:cNvSpPr txBox="1"/>
          <p:nvPr>
            <p:ph type="title"/>
          </p:nvPr>
        </p:nvSpPr>
        <p:spPr>
          <a:xfrm>
            <a:off x="909050" y="2366275"/>
            <a:ext cx="73344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Demonstracija</a:t>
            </a:r>
            <a:endParaRPr/>
          </a:p>
        </p:txBody>
      </p:sp>
      <p:sp>
        <p:nvSpPr>
          <p:cNvPr id="654" name="Google Shape;654;p77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8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Demonstracija desktop aplikacije</a:t>
            </a:r>
            <a:endParaRPr/>
          </a:p>
        </p:txBody>
      </p:sp>
      <p:grpSp>
        <p:nvGrpSpPr>
          <p:cNvPr id="660" name="Google Shape;660;p78"/>
          <p:cNvGrpSpPr/>
          <p:nvPr/>
        </p:nvGrpSpPr>
        <p:grpSpPr>
          <a:xfrm>
            <a:off x="5205700" y="1377526"/>
            <a:ext cx="3017896" cy="2531353"/>
            <a:chOff x="649171" y="238145"/>
            <a:chExt cx="6249525" cy="5241981"/>
          </a:xfrm>
        </p:grpSpPr>
        <p:sp>
          <p:nvSpPr>
            <p:cNvPr id="661" name="Google Shape;661;p78"/>
            <p:cNvSpPr/>
            <p:nvPr/>
          </p:nvSpPr>
          <p:spPr>
            <a:xfrm>
              <a:off x="2850275" y="4515119"/>
              <a:ext cx="1849000" cy="810050"/>
            </a:xfrm>
            <a:custGeom>
              <a:rect b="b" l="l" r="r" t="t"/>
              <a:pathLst>
                <a:path extrusionOk="0" h="32402" w="73960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78"/>
            <p:cNvSpPr/>
            <p:nvPr/>
          </p:nvSpPr>
          <p:spPr>
            <a:xfrm>
              <a:off x="2638975" y="5325151"/>
              <a:ext cx="2269850" cy="154975"/>
            </a:xfrm>
            <a:custGeom>
              <a:rect b="b" l="l" r="r" t="t"/>
              <a:pathLst>
                <a:path extrusionOk="0" h="6199" w="90794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78"/>
            <p:cNvSpPr/>
            <p:nvPr/>
          </p:nvSpPr>
          <p:spPr>
            <a:xfrm>
              <a:off x="649171" y="238145"/>
              <a:ext cx="6249525" cy="4250923"/>
            </a:xfrm>
            <a:custGeom>
              <a:rect b="b" l="l" r="r" t="t"/>
              <a:pathLst>
                <a:path extrusionOk="0" h="157427" w="249981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78"/>
            <p:cNvSpPr/>
            <p:nvPr/>
          </p:nvSpPr>
          <p:spPr>
            <a:xfrm>
              <a:off x="904475" y="481125"/>
              <a:ext cx="5738850" cy="3435575"/>
            </a:xfrm>
            <a:custGeom>
              <a:rect b="b" l="l" r="r" t="t"/>
              <a:pathLst>
                <a:path extrusionOk="0" h="137423" w="229554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5" name="Google Shape;665;p7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650" y="1491775"/>
            <a:ext cx="2765999" cy="173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9"/>
          <p:cNvSpPr txBox="1"/>
          <p:nvPr>
            <p:ph type="title"/>
          </p:nvPr>
        </p:nvSpPr>
        <p:spPr>
          <a:xfrm>
            <a:off x="909050" y="2366275"/>
            <a:ext cx="73344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Zaključak</a:t>
            </a:r>
            <a:endParaRPr/>
          </a:p>
        </p:txBody>
      </p:sp>
      <p:sp>
        <p:nvSpPr>
          <p:cNvPr id="671" name="Google Shape;671;p79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0"/>
          <p:cNvSpPr txBox="1"/>
          <p:nvPr>
            <p:ph idx="1" type="subTitle"/>
          </p:nvPr>
        </p:nvSpPr>
        <p:spPr>
          <a:xfrm>
            <a:off x="935850" y="1371225"/>
            <a:ext cx="72723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Kroz naš projekat, uspeli smo da razvijemo sveobuhvatnu full stack web aplikaciju koja omogućava korisnicima da kreiraju i sortiraju rute između znamenitosti u Novom Sadu.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Naša aplikacija ne samo da pomaže posetiocima da bolje isplaniraju svoj obilazak, već i adminima i vodičima pruža platformu za dodavanje i upravljanje sadržajem na efikasan način.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7" name="Google Shape;677;p80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/>
              <a:t>Rezultati i Postignuća</a:t>
            </a:r>
            <a:endParaRPr sz="3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1"/>
          <p:cNvSpPr txBox="1"/>
          <p:nvPr>
            <p:ph idx="1" type="subTitle"/>
          </p:nvPr>
        </p:nvSpPr>
        <p:spPr>
          <a:xfrm>
            <a:off x="935850" y="1371225"/>
            <a:ext cx="72723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Povratne informacije koje smo dobili od korisnika bile su izuzetno pozitivne.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Korisnici su posebno istakli intuitivnost interfejsa, kao i korisnost informacija koje su im pomogle da bolje razumeju istorijski i kulturni kontekst znamenitosti koje su posećivali.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3" name="Google Shape;683;p81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/>
              <a:t>Povratne Informacije</a:t>
            </a:r>
            <a:endParaRPr sz="3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2"/>
          <p:cNvSpPr txBox="1"/>
          <p:nvPr>
            <p:ph idx="1" type="subTitle"/>
          </p:nvPr>
        </p:nvSpPr>
        <p:spPr>
          <a:xfrm>
            <a:off x="935850" y="1371225"/>
            <a:ext cx="72723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Naši planovi za budući razvoj uključuju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Dodavanje novih funkcionalnosti: Kao što su personalizovane preporuke ruta i integracija sa drugim turističkim servisima.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Unapređenje korisničkog interfejsa: Na osnovu povratnih informacija, kako bismo korisnicima pružili još bolje iskustvo.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Skaliranje aplikacije: Proširenje na druge gradove i regione, čime ćemo omogućiti širem krugu korisnika da iskoriste prednosti našeg sistema.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9" name="Google Shape;689;p82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/>
              <a:t>Planovi za Budućnost</a:t>
            </a:r>
            <a:endParaRPr sz="3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496" name="Google Shape;496;p56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3"/>
          <p:cNvSpPr txBox="1"/>
          <p:nvPr>
            <p:ph type="title"/>
          </p:nvPr>
        </p:nvSpPr>
        <p:spPr>
          <a:xfrm>
            <a:off x="928050" y="1599225"/>
            <a:ext cx="72879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</a:t>
            </a:r>
            <a:endParaRPr/>
          </a:p>
        </p:txBody>
      </p:sp>
      <p:pic>
        <p:nvPicPr>
          <p:cNvPr id="695" name="Google Shape;69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250" y="3177775"/>
            <a:ext cx="3467100" cy="15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83"/>
          <p:cNvSpPr txBox="1"/>
          <p:nvPr/>
        </p:nvSpPr>
        <p:spPr>
          <a:xfrm>
            <a:off x="2719375" y="2820375"/>
            <a:ext cx="43665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7"/>
          <p:cNvSpPr txBox="1"/>
          <p:nvPr>
            <p:ph idx="1" type="subTitle"/>
          </p:nvPr>
        </p:nvSpPr>
        <p:spPr>
          <a:xfrm>
            <a:off x="935850" y="1371225"/>
            <a:ext cx="72723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Full stack web aplikacija koja pomaže korisnicima da kreiraju, sortiraju, čuvaju i pregledaju rute između znamenitosti u Novom Sadu i generišu personalizovani vodič na osnovu odabranih znamenitosti i konteksta.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Cilj aplikacije je da olakša istraživanje i obilazak znamenitosti grada, bilo da ste turista koji želi da otkrije sve što Novi Sad nudi ili lokalni stanovnik koji želi da sazna više o svom gradu.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Aplikacija takođe uključuje stranu za administratore i vodiče, omogućavajući im da pišu sadržaj, dodaju nove znamenitosti, epohe, umetničke pravce i autore.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Na ovaj način, naš projekt pruža sveobuhvatno rešenje koje pokriva potrebe različitih korisničkih grupa.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02" name="Google Shape;502;p5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Pregled projekta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8"/>
          <p:cNvSpPr txBox="1"/>
          <p:nvPr>
            <p:ph type="title"/>
          </p:nvPr>
        </p:nvSpPr>
        <p:spPr>
          <a:xfrm>
            <a:off x="909050" y="2366275"/>
            <a:ext cx="73344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 rešenje</a:t>
            </a:r>
            <a:endParaRPr/>
          </a:p>
        </p:txBody>
      </p:sp>
      <p:sp>
        <p:nvSpPr>
          <p:cNvPr id="508" name="Google Shape;508;p58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9"/>
          <p:cNvSpPr txBox="1"/>
          <p:nvPr>
            <p:ph idx="1" type="subTitle"/>
          </p:nvPr>
        </p:nvSpPr>
        <p:spPr>
          <a:xfrm>
            <a:off x="935850" y="1371225"/>
            <a:ext cx="72723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Posetioci često dolaze bez predznanja o znamenitostima, što može smanjiti njihov doživljaj i razumevanje istorijskog i kulturnog značaja znamenitosti. </a:t>
            </a:r>
            <a:r>
              <a:rPr lang="en">
                <a:solidFill>
                  <a:schemeClr val="dk1"/>
                </a:solidFill>
              </a:rPr>
              <a:t>Kako obezbediti posetiocu dovoljno predznanje da što bolje da doživi to što posmatra?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Potrebno je obezbediti kvalitetan i relevantan sadržaj - Ko će pisati vodič?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Obuzdati ponavljanje informacija koje mogu zbuniti ili dosaditi korisnicima. - Kako izbeći preklapanja?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Stvoriti koherentan i integrisan vodič koji povezuje različite znamenitosti u smisleni narativ.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4" name="Google Shape;514;p59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0"/>
          <p:cNvSpPr txBox="1"/>
          <p:nvPr>
            <p:ph idx="1" type="subTitle"/>
          </p:nvPr>
        </p:nvSpPr>
        <p:spPr>
          <a:xfrm>
            <a:off x="935850" y="1371225"/>
            <a:ext cx="72723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Uključiti stručnjake, istoričare, umetnike i lokalne vodiče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Uključiti koordinatore sadržaja (administratore) koji će raditi na integraciji i sinergiji između različitih vodiča.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Implementirati sistem za upravljanje sadržajem koji omogućava organizaciju materijala pri generisanju vodiča.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0" name="Google Shape;520;p60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Rešenja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1"/>
          <p:cNvSpPr txBox="1"/>
          <p:nvPr>
            <p:ph type="title"/>
          </p:nvPr>
        </p:nvSpPr>
        <p:spPr>
          <a:xfrm>
            <a:off x="909050" y="2366275"/>
            <a:ext cx="73344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Funkcionalnosti aplikacije</a:t>
            </a:r>
            <a:endParaRPr/>
          </a:p>
        </p:txBody>
      </p:sp>
      <p:sp>
        <p:nvSpPr>
          <p:cNvPr id="526" name="Google Shape;526;p61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2"/>
          <p:cNvSpPr txBox="1"/>
          <p:nvPr>
            <p:ph idx="1" type="subTitle"/>
          </p:nvPr>
        </p:nvSpPr>
        <p:spPr>
          <a:xfrm>
            <a:off x="966950" y="1666475"/>
            <a:ext cx="72723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Kreiranje naloga i login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Pretraživanje znamenitosti po autoru/epohi/godini nastanka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Sortiranje na osnovu željenog kriterijuma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Odabir konteksta za svaki umetnički predmet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Odabir željenog nivoa vodiča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Preuzimanje vodiča u pdf formi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Pregled globalno vidljivih kreiranih ruta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2" name="Google Shape;532;p62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Funkcionalnosti neregistrovanog posetioca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