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C4C7C-80BF-42FE-B5FC-40E17053D9A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0590FB-9D72-43DE-B215-D65D318D147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C274D-B887-4CA6-9E6B-F68ABFBBFB0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4629E2-C8B0-4D59-B64A-20DC01C6E4B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38BF2-A85B-4F85-9702-5A31E0BD66F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2A726-BD97-4232-8020-CB9CA9259C0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A456B-3F3C-47B0-AC55-CD59D6A308A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BD6FD-E883-4515-A030-F546D8ED730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2D86C-1B9E-41F4-8833-F441065B277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1752FD-8656-4C41-BCBD-30918E675B4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B192A4-6ABD-4626-882D-8D274D6F8D1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92BFA6-BC27-44F7-B14A-60158BA3759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ight Triangle 32"/>
          <p:cNvSpPr/>
          <p:nvPr/>
        </p:nvSpPr>
        <p:spPr>
          <a:xfrm flipH="1">
            <a:off x="4496040" y="4722840"/>
            <a:ext cx="4644360" cy="2134800"/>
          </a:xfrm>
          <a:prstGeom prst="rtTriangle">
            <a:avLst/>
          </a:prstGeom>
          <a:blipFill rotWithShape="0">
            <a:blip r:embed="rId2"/>
            <a:srcRect/>
            <a:tile tx="0" ty="5527882" sx="100000" sy="100000" algn="tl"/>
          </a:blip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6160" y="36856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252000" rIns="252000" tIns="4680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0" y="0"/>
            <a:ext cx="1369800" cy="6858000"/>
            <a:chOff x="0" y="0"/>
            <a:chExt cx="1369800" cy="6858000"/>
          </a:xfrm>
        </p:grpSpPr>
        <p:sp>
          <p:nvSpPr>
            <p:cNvPr id="3" name="Rectangle 6"/>
            <p:cNvSpPr/>
            <p:nvPr/>
          </p:nvSpPr>
          <p:spPr>
            <a:xfrm>
              <a:off x="0" y="0"/>
              <a:ext cx="342720" cy="6857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 rot="16200000">
              <a:off x="514440" y="-511920"/>
              <a:ext cx="342720" cy="1367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5" name="Rectangle 10"/>
            <p:cNvSpPr/>
            <p:nvPr/>
          </p:nvSpPr>
          <p:spPr>
            <a:xfrm rot="16200000">
              <a:off x="514440" y="6002640"/>
              <a:ext cx="342720" cy="1367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6" name="Picture 13" descr="A close up of a logo&#10;&#10;Description automatically generated"/>
          <p:cNvPicPr/>
          <p:nvPr/>
        </p:nvPicPr>
        <p:blipFill>
          <a:blip r:embed="rId3">
            <a:alphaModFix amt="79000"/>
          </a:blip>
          <a:srcRect l="13470" t="23715" r="15697" b="21450"/>
          <a:stretch/>
        </p:blipFill>
        <p:spPr>
          <a:xfrm>
            <a:off x="7499880" y="308160"/>
            <a:ext cx="1416600" cy="6836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15" descr="A screenshot of a video game&#10;&#10;Description automatically generated"/>
          <p:cNvPicPr/>
          <p:nvPr/>
        </p:nvPicPr>
        <p:blipFill>
          <a:blip r:embed="rId4"/>
          <a:srcRect l="0" t="0" r="0" b="772"/>
          <a:stretch/>
        </p:blipFill>
        <p:spPr>
          <a:xfrm>
            <a:off x="733680" y="666720"/>
            <a:ext cx="2770920" cy="2735640"/>
          </a:xfrm>
          <a:prstGeom prst="rect">
            <a:avLst/>
          </a:prstGeom>
          <a:ln w="0">
            <a:noFill/>
          </a:ln>
        </p:spPr>
      </p:pic>
      <p:sp>
        <p:nvSpPr>
          <p:cNvPr id="8" name="TextBox 17"/>
          <p:cNvSpPr/>
          <p:nvPr/>
        </p:nvSpPr>
        <p:spPr>
          <a:xfrm>
            <a:off x="4422240" y="2490480"/>
            <a:ext cx="403596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 cap="small">
                <a:solidFill>
                  <a:srgbClr val="363636"/>
                </a:solidFill>
                <a:latin typeface="Century Gothic"/>
              </a:rPr>
              <a:t>Programsko inženjerstvo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hr-HR" sz="1600" spc="-1" strike="noStrike">
                <a:solidFill>
                  <a:srgbClr val="363636"/>
                </a:solidFill>
                <a:latin typeface="Century Gothic"/>
              </a:rPr>
              <a:t>         </a:t>
            </a:r>
            <a:r>
              <a:rPr b="1" lang="en-US" sz="1600" spc="-1" strike="noStrike">
                <a:solidFill>
                  <a:srgbClr val="363636"/>
                </a:solidFill>
                <a:latin typeface="Century Gothic"/>
              </a:rPr>
              <a:t>ak. god. 2023./2024.</a:t>
            </a:r>
            <a:endParaRPr b="0" lang="hr-H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roup 33"/>
          <p:cNvGrpSpPr/>
          <p:nvPr/>
        </p:nvGrpSpPr>
        <p:grpSpPr>
          <a:xfrm>
            <a:off x="8541720" y="2712960"/>
            <a:ext cx="601920" cy="689400"/>
            <a:chOff x="8541720" y="2712960"/>
            <a:chExt cx="601920" cy="689400"/>
          </a:xfrm>
        </p:grpSpPr>
        <p:sp>
          <p:nvSpPr>
            <p:cNvPr id="10" name="Rectangle 20"/>
            <p:cNvSpPr/>
            <p:nvPr/>
          </p:nvSpPr>
          <p:spPr>
            <a:xfrm>
              <a:off x="9000000" y="271872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1" name="Rectangle 22"/>
            <p:cNvSpPr/>
            <p:nvPr/>
          </p:nvSpPr>
          <p:spPr>
            <a:xfrm>
              <a:off x="8772840" y="271872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2" name="Rectangle 24"/>
            <p:cNvSpPr/>
            <p:nvPr/>
          </p:nvSpPr>
          <p:spPr>
            <a:xfrm>
              <a:off x="8541720" y="271296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13" name="Graphic 3" descr=""/>
          <p:cNvPicPr/>
          <p:nvPr/>
        </p:nvPicPr>
        <p:blipFill>
          <a:blip r:embed="rId5"/>
          <a:srcRect l="40605" t="17628" r="15251" b="19246"/>
          <a:stretch/>
        </p:blipFill>
        <p:spPr>
          <a:xfrm>
            <a:off x="6472440" y="271080"/>
            <a:ext cx="835920" cy="827640"/>
          </a:xfrm>
          <a:prstGeom prst="rect">
            <a:avLst/>
          </a:prstGeom>
          <a:ln w="0">
            <a:noFill/>
          </a:ln>
        </p:spPr>
      </p:pic>
      <p:sp>
        <p:nvSpPr>
          <p:cNvPr id="14" name="TextBox 18"/>
          <p:cNvSpPr/>
          <p:nvPr/>
        </p:nvSpPr>
        <p:spPr>
          <a:xfrm>
            <a:off x="6472440" y="1130760"/>
            <a:ext cx="25974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Franklin Gothic Book"/>
              </a:rPr>
              <a:t>Zavod za elektroniku, mikroelektroniku, računalne i inteligentne sustave</a:t>
            </a:r>
            <a:endParaRPr b="0" lang="hr-H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Kliknite za uređivanje formata teksta strukture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Druga razina strukture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Treća razina strukture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Četvrta razina strukture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Peta razina strukture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Šesta razina strukture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Sedma razina strukture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Franklin Gothic Book"/>
              <a:buChar char="―"/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1"/>
          </p:nvPr>
        </p:nvSpPr>
        <p:spPr>
          <a:xfrm>
            <a:off x="1607040" y="6492960"/>
            <a:ext cx="5929560" cy="37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hr-H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pc="-1" strike="noStrike">
                <a:solidFill>
                  <a:srgbClr val="ffffff"/>
                </a:solidFill>
                <a:latin typeface="Times New Roman"/>
              </a:rPr>
              <a:t>&lt;podnožje&gt;</a:t>
            </a:r>
            <a:endParaRPr b="0" lang="hr-H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"/>
          </p:nvPr>
        </p:nvSpPr>
        <p:spPr>
          <a:xfrm>
            <a:off x="7989480" y="6492960"/>
            <a:ext cx="5256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hr-HR" sz="1200" spc="-1" strike="noStrike">
                <a:solidFill>
                  <a:srgbClr val="a8a8a8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EB4639-B53D-4CED-A475-8DA84F2FBFCA}" type="slidenum">
              <a:rPr b="0" lang="hr-HR" sz="1200" spc="-1" strike="noStrike">
                <a:solidFill>
                  <a:srgbClr val="a8a8a8"/>
                </a:solidFill>
                <a:latin typeface="Franklin Gothic Book"/>
              </a:rPr>
              <a:t>&lt;broj-slajda&gt;</a:t>
            </a:fld>
            <a:endParaRPr b="0" lang="hr-H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6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4040" cy="863640"/>
          </a:xfrm>
          <a:prstGeom prst="rect">
            <a:avLst/>
          </a:prstGeom>
          <a:ln w="0">
            <a:noFill/>
          </a:ln>
        </p:spPr>
      </p:pic>
      <p:grpSp>
        <p:nvGrpSpPr>
          <p:cNvPr id="57" name="Group 3"/>
          <p:cNvGrpSpPr/>
          <p:nvPr/>
        </p:nvGrpSpPr>
        <p:grpSpPr>
          <a:xfrm>
            <a:off x="8539920" y="435960"/>
            <a:ext cx="603720" cy="683640"/>
            <a:chOff x="8539920" y="435960"/>
            <a:chExt cx="603720" cy="683640"/>
          </a:xfrm>
        </p:grpSpPr>
        <p:sp>
          <p:nvSpPr>
            <p:cNvPr id="58" name="Rectangle 14"/>
            <p:cNvSpPr/>
            <p:nvPr/>
          </p:nvSpPr>
          <p:spPr>
            <a:xfrm>
              <a:off x="900000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59" name="Rectangle 15"/>
            <p:cNvSpPr/>
            <p:nvPr/>
          </p:nvSpPr>
          <p:spPr>
            <a:xfrm>
              <a:off x="877284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60" name="Rectangle 16"/>
            <p:cNvSpPr/>
            <p:nvPr/>
          </p:nvSpPr>
          <p:spPr>
            <a:xfrm>
              <a:off x="853992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cxnSp>
        <p:nvCxnSpPr>
          <p:cNvPr id="61" name="Straight Connector 23"/>
          <p:cNvCxnSpPr/>
          <p:nvPr/>
        </p:nvCxnSpPr>
        <p:spPr>
          <a:xfrm>
            <a:off x="1071360" y="1209960"/>
            <a:ext cx="6918120" cy="360"/>
          </a:xfrm>
          <a:prstGeom prst="straightConnector1">
            <a:avLst/>
          </a:prstGeom>
          <a:ln w="12700">
            <a:solidFill>
              <a:srgbClr val="d0cece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6160" y="36856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252000" rIns="252000" tIns="46800" anchor="ctr">
            <a:normAutofit fontScale="85000"/>
          </a:bodyPr>
          <a:p>
            <a:pPr indent="0" algn="ctr">
              <a:lnSpc>
                <a:spcPct val="15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entury Gothic"/>
              </a:rPr>
              <a:t>KuhajIT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entury Gothic"/>
              </a:rPr>
              <a:t>30bodova</a:t>
            </a:r>
            <a:endParaRPr b="0" lang="en-US" sz="6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000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SDLC model – životni ciklus razvoja programske potpore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00880" indent="-200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U razvoju naše aplikacije koristili smo “Vodopadni model”</a:t>
            </a:r>
            <a:endParaRPr b="0" lang="en-US" sz="2400" spc="-1" strike="noStrike">
              <a:solidFill>
                <a:srgbClr val="000000"/>
              </a:solidFill>
              <a:latin typeface="Franklin Gothic Book"/>
              <a:ea typeface="Noto Sans CJK SC"/>
            </a:endParaRPr>
          </a:p>
          <a:p>
            <a:pPr marL="200880" indent="-200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Temeljne značajke ovog modela su da se pojedina faza mora dovršiti prije pokretanja nove faze, zahtjevi su poznati i dobro definirani prije oblikovanja te se rijetko mijenjaju</a:t>
            </a:r>
            <a:endParaRPr b="0" lang="en-US" sz="2400" spc="-1" strike="noStrike">
              <a:solidFill>
                <a:srgbClr val="000000"/>
              </a:solidFill>
              <a:latin typeface="Franklin Gothic Book"/>
              <a:ea typeface="Noto Sans CJK SC"/>
            </a:endParaRPr>
          </a:p>
          <a:p>
            <a:pPr marL="200880" indent="-200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Odluka o odabiru ovog modela za razvoj naše aplikacije je bila vrlo laka – zahtjevi su bili jako dobro definirani, poznati te se nisu mijenjali tijekom cijelog projekta</a:t>
            </a:r>
            <a:endParaRPr b="0" lang="en-US" sz="2400" spc="-1" strike="noStrike">
              <a:solidFill>
                <a:srgbClr val="000000"/>
              </a:solidFill>
              <a:latin typeface="Franklin Gothic Book"/>
              <a:ea typeface="Noto Sans CJK SC"/>
            </a:endParaRPr>
          </a:p>
          <a:p>
            <a:pPr marL="200880" indent="-200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Procesne faze redom su bile analiza zahtjeva, oblikovanje sustava, implementacija, integracija i ispitivanje sustava</a:t>
            </a:r>
            <a:endParaRPr b="0" lang="en-US" sz="2400" spc="-1" strike="noStrike">
              <a:solidFill>
                <a:srgbClr val="000000"/>
              </a:solidFill>
              <a:latin typeface="Franklin Gothic Book"/>
              <a:ea typeface="Noto Sans CJK SC"/>
            </a:endParaRPr>
          </a:p>
          <a:p>
            <a:pPr marL="200880" indent="-200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Prednost vodopadnog modela u našem slučaju je također ta što projekt nije bio složen, a još jedna značajka vodopadnog modela je da je pogodan za jednostavnije projekte</a:t>
            </a:r>
            <a:endParaRPr b="0" lang="en-US" sz="2400" spc="-1" strike="noStrike">
              <a:solidFill>
                <a:srgbClr val="000000"/>
              </a:solidFill>
              <a:latin typeface="Franklin Gothic Book"/>
              <a:ea typeface="Noto Sans CJK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C8327-3550-43DB-BB16-50B97D0322A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Organizacija rada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Vremenska linija razvoja (specifikacija, implementacija, ispitivanje, dokumentiranje)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hr-HR" sz="2000" spc="-1" strike="noStrike">
                <a:solidFill>
                  <a:srgbClr val="000000"/>
                </a:solidFill>
                <a:latin typeface="Franklin Gothic Book"/>
              </a:rPr>
              <a:t>Poželjan grafički prikaz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Prokomentirati kojem je SDLC modelu Vaš proces razvoja bio najsličniji (vodopadni, agilni…)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45720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Raspodjela posla po članovima tima: 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23" name="Slika 7" descr=""/>
          <p:cNvPicPr/>
          <p:nvPr/>
        </p:nvPicPr>
        <p:blipFill>
          <a:blip r:embed="rId1"/>
          <a:stretch/>
        </p:blipFill>
        <p:spPr>
          <a:xfrm>
            <a:off x="2283840" y="4218840"/>
            <a:ext cx="3997800" cy="2456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09C60-A8DB-4BD1-B9D4-574E73D9628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73480" y="36000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Franklin Gothic Book"/>
              </a:rPr>
              <a:t>Vremenska linija razvoja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marL="45720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240" y="1980000"/>
            <a:ext cx="9143640" cy="378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9275C1-50DB-425B-85BD-700A4E1B5F0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Naučene lekcije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Franklin Gothic Book"/>
              </a:rPr>
              <a:t>Dobro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timski rad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kolegijalnost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razina znanja članova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Franklin Gothic Book"/>
              </a:rPr>
              <a:t>Moglo bi bolje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organizacija vremena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međusobna komunikacija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CAB84-EE94-4130-8DEB-38680B46CA0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Sadržaj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Opis zadatka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Pregled zahtjeva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Korišteni alati i tehnologije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Arhitektura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Organizacija rada 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Iskustva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C744AF-5AF1-470E-A418-24F8938F870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Članovi tima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Hana Ivančić, voditeljica grupe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frontend, backend, dokumentacija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David Ljubić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frontend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Ivan Pavlović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backend (uključujući modeliranje baze podataka)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Marija Perković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frontend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Dunja Petrović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dokumentacija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Karlo Raštegorac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Frontend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36880" indent="-236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Fran Širić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711360" indent="-236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backend (uključujući modeliranje baze podataka)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EFEEA-510B-4526-9869-903264492C2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Opis zadatka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Osnovna ideja </a:t>
            </a:r>
            <a:r>
              <a:rPr b="1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programska potpora za aplikaciju za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   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dijeljenje recepata i nutricionističkih 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   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dijeta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Cilj </a:t>
            </a:r>
            <a:r>
              <a:rPr b="1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zainteresirati korisnike za kuhanje i olakšati 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            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pronalazak novih, inovativnih recepata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Svrha </a:t>
            </a:r>
            <a:r>
              <a:rPr b="1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povećati zajednicu kulinarskih entuzijasta i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nutricionista te ju učiniti što pristupačnijom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Slični programski proizvodi </a:t>
            </a:r>
            <a:r>
              <a:rPr b="1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GB" sz="24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Franklin Gothic Book"/>
              </a:rPr>
              <a:t>Index Recepti, Coolinarika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64920" indent="-221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ne nude skeniranje bar koda proizvoda za filtriranje recepata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64920" indent="-221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ne nude dijete koje su osmislili nutricionisti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6ABDD-A5FC-4043-A2BC-D772BCB433C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Pregled zahtjeva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Pregled</a:t>
            </a: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 glavnih funkcionalnih zahtjeva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07" name="Picture 9" descr="A diagram of a person&#10;&#10;Description automatically generated"/>
          <p:cNvPicPr/>
          <p:nvPr/>
        </p:nvPicPr>
        <p:blipFill>
          <a:blip r:embed="rId1"/>
          <a:stretch/>
        </p:blipFill>
        <p:spPr>
          <a:xfrm>
            <a:off x="1555560" y="1847520"/>
            <a:ext cx="6351480" cy="47383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1" descr="A diagram of a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1708560" y="1847520"/>
            <a:ext cx="6045480" cy="4804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C80548-0980-4366-9901-A69CEE24ECC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entury Gothic"/>
              </a:rPr>
              <a:t>Pregled zahtjeva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</a:rPr>
              <a:t>Nefunkcionalni i zahtjevi domene primjene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sustav prilagođen veličini zaslona na kojem je prikazan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omogućen pristup iz javne mreže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podržan rad više korisnika u istom trenutku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podržani znakovi hrvatske abecede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BC44D5-FDB0-4211-A606-504886DA80F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Arhitektura sustava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12" name="Content Placeholder 5" descr="A diagram of a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7480" y="1859400"/>
            <a:ext cx="9034560" cy="403164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7" descr="A diagram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1314000" y="1222920"/>
            <a:ext cx="6788880" cy="564552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9" descr="A screenshot of a computer screen&#10;&#10;Description automatically generated"/>
          <p:cNvPicPr/>
          <p:nvPr/>
        </p:nvPicPr>
        <p:blipFill>
          <a:blip r:embed="rId3"/>
          <a:stretch/>
        </p:blipFill>
        <p:spPr>
          <a:xfrm>
            <a:off x="518400" y="1166400"/>
            <a:ext cx="8380440" cy="5418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B06EFE-5975-4B30-8131-C02B0D97488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Ispitivanje sustava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Organizacija ispitivanja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JUnit testovi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 ispitivanje komponenti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Selenium testovi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 ispitivanje sustava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45720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Opseg provedenog ispitivanja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uspješna registracija i prijava korisnika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neuspješna prijava korisnika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uspješna promjena podataka o korisniku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uspješan dohvat podataka o korisniku iz baze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uspješan dohvat recepata po kategoriji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Franklin Gothic Book"/>
              </a:rPr>
              <a:t>uspješan dohvat recepata po korisničkom imenu autora</a:t>
            </a:r>
            <a:endParaRPr b="0" lang="en-US" sz="2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786AB-490C-4CAD-A438-F3CFF630B68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000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</a:rPr>
              <a:t>Korišteni alati i tehnologije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Korišteni programski jezici i tehnologije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Franklin Gothic Book"/>
              </a:rPr>
              <a:t>frontend </a:t>
            </a:r>
            <a:r>
              <a:rPr b="0" lang="en-GB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000" spc="-1" strike="noStrike">
                <a:solidFill>
                  <a:srgbClr val="000000"/>
                </a:solidFill>
                <a:latin typeface="Franklin Gothic Book"/>
              </a:rPr>
              <a:t> React.js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Franklin Gothic Book"/>
              </a:rPr>
              <a:t>backend </a:t>
            </a:r>
            <a:r>
              <a:rPr b="0" lang="en-GB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000" spc="-1" strike="noStrike">
                <a:solidFill>
                  <a:srgbClr val="000000"/>
                </a:solidFill>
                <a:latin typeface="Franklin Gothic Book"/>
              </a:rPr>
              <a:t> Spring Boot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Franklin Gothic Book"/>
              </a:rPr>
              <a:t>baza podataka </a:t>
            </a:r>
            <a:r>
              <a:rPr b="0" lang="en-GB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000" spc="-1" strike="noStrike">
                <a:solidFill>
                  <a:srgbClr val="000000"/>
                </a:solidFill>
                <a:latin typeface="Franklin Gothic Book"/>
              </a:rPr>
              <a:t> PostgreSQL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45720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</a:rPr>
              <a:t>Popis korištenih alata (za izradu programske podrške, dokumentacije, komunikaciju i upravljanje)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dijagrami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 AstahUML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dokumentacija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 TexMaker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upravljanje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 Git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komunikacija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1800" spc="-1" strike="noStrike">
                <a:solidFill>
                  <a:srgbClr val="000000"/>
                </a:solidFill>
                <a:latin typeface="Franklin Gothic Book"/>
              </a:rPr>
              <a:t> WhatsApp, Discord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45720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811D3-5499-44FB-A722-622F45D995C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1518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2016-01-18T13:10:52Z</dcterms:created>
  <dc:creator>nfrid</dc:creator>
  <dc:description/>
  <dc:language>hr-HR</dc:language>
  <cp:lastModifiedBy/>
  <dcterms:modified xsi:type="dcterms:W3CDTF">2024-01-22T15:27:30Z</dcterms:modified>
  <cp:revision>27</cp:revision>
  <dc:subject/>
  <dc:title>&lt;Naziv projekta&gt;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Prikaz na zaslonu (4:3)</vt:lpwstr>
  </property>
  <property fmtid="{D5CDD505-2E9C-101B-9397-08002B2CF9AE}" pid="3" name="Slides">
    <vt:i4>11</vt:i4>
  </property>
</Properties>
</file>