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300" r:id="rId2"/>
    <p:sldId id="301" r:id="rId3"/>
    <p:sldId id="302" r:id="rId4"/>
    <p:sldId id="334" r:id="rId5"/>
    <p:sldId id="337" r:id="rId6"/>
    <p:sldId id="335" r:id="rId7"/>
    <p:sldId id="336" r:id="rId8"/>
    <p:sldId id="33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6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494EBA-C798-48AC-AC71-45CD8F712061}" type="datetimeFigureOut">
              <a:rPr lang="en-MY" smtClean="0"/>
              <a:t>27/9/2025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AAA81F-2EDE-423C-A0E6-5E59E0251E28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646788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747087ce8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747087ce8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747087ce8f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2747087ce8f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747087ce8f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747087ce8f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" name="Google Shape;608;gc6f91993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9" name="Google Shape;609;gc6f91993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614600" y="2753800"/>
            <a:ext cx="10962800" cy="135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45753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rot="10800000" flipH="1">
            <a:off x="0" y="2248000"/>
            <a:ext cx="12192000" cy="461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0" name="Google Shape;20;p4"/>
          <p:cNvSpPr/>
          <p:nvPr/>
        </p:nvSpPr>
        <p:spPr>
          <a:xfrm>
            <a:off x="0" y="2248000"/>
            <a:ext cx="12192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629200" y="2558767"/>
            <a:ext cx="10962800" cy="3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88056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rot="10800000" flipH="1">
            <a:off x="0" y="2248000"/>
            <a:ext cx="12192000" cy="461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" name="Google Shape;26;p5"/>
          <p:cNvSpPr/>
          <p:nvPr/>
        </p:nvSpPr>
        <p:spPr>
          <a:xfrm>
            <a:off x="0" y="2248000"/>
            <a:ext cx="12192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629200" y="2558767"/>
            <a:ext cx="5333200" cy="3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6259000" y="2558767"/>
            <a:ext cx="5333200" cy="361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400412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rot="10800000" flipH="1">
            <a:off x="0" y="875200"/>
            <a:ext cx="12192000" cy="5982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3" name="Google Shape;33;p6"/>
          <p:cNvSpPr/>
          <p:nvPr/>
        </p:nvSpPr>
        <p:spPr>
          <a:xfrm>
            <a:off x="0" y="875133"/>
            <a:ext cx="12192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31000" y="21800"/>
            <a:ext cx="11768800" cy="8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0114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rot="10800000" flipH="1">
            <a:off x="4368800" y="33"/>
            <a:ext cx="78232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8" name="Google Shape;38;p7"/>
          <p:cNvSpPr/>
          <p:nvPr/>
        </p:nvSpPr>
        <p:spPr>
          <a:xfrm rot="-5400000">
            <a:off x="1012200" y="3356600"/>
            <a:ext cx="6858000" cy="144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01437" y="477067"/>
            <a:ext cx="3744000" cy="127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01433" y="1954400"/>
            <a:ext cx="3744000" cy="421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600">
                <a:solidFill>
                  <a:schemeClr val="lt1"/>
                </a:solidFill>
              </a:defRPr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600">
                <a:solidFill>
                  <a:schemeClr val="lt1"/>
                </a:solidFill>
              </a:defRPr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600">
                <a:solidFill>
                  <a:schemeClr val="lt1"/>
                </a:solidFill>
              </a:defRPr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600">
                <a:solidFill>
                  <a:schemeClr val="lt1"/>
                </a:solidFill>
              </a:defRPr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600">
                <a:solidFill>
                  <a:schemeClr val="lt1"/>
                </a:solidFill>
              </a:defRPr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600">
                <a:solidFill>
                  <a:schemeClr val="lt1"/>
                </a:solidFill>
              </a:defRPr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600">
                <a:solidFill>
                  <a:schemeClr val="lt1"/>
                </a:solidFill>
              </a:defRPr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600">
                <a:solidFill>
                  <a:schemeClr val="lt1"/>
                </a:solidFill>
              </a:defRPr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200"/>
              <a:buChar char="■"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59502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653667" y="651000"/>
            <a:ext cx="83028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34722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rot="10800000" flipH="1">
            <a:off x="0" y="0"/>
            <a:ext cx="12192000" cy="6261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4" name="Google Shape;54;p10"/>
          <p:cNvSpPr/>
          <p:nvPr/>
        </p:nvSpPr>
        <p:spPr>
          <a:xfrm rot="10800000" flipH="1">
            <a:off x="0" y="6163633"/>
            <a:ext cx="12192000" cy="988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55" name="Google Shape;55;p10"/>
          <p:cNvSpPr txBox="1">
            <a:spLocks noGrp="1"/>
          </p:cNvSpPr>
          <p:nvPr>
            <p:ph type="body" idx="1"/>
          </p:nvPr>
        </p:nvSpPr>
        <p:spPr>
          <a:xfrm>
            <a:off x="76200" y="6262433"/>
            <a:ext cx="11176000" cy="5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6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77442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bg>
      <p:bgPr>
        <a:solidFill>
          <a:schemeClr val="accent4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 hasCustomPrompt="1"/>
          </p:nvPr>
        </p:nvSpPr>
        <p:spPr>
          <a:xfrm>
            <a:off x="634000" y="1678033"/>
            <a:ext cx="10962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6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634000" y="4406167"/>
            <a:ext cx="10962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79081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9227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29200" y="984967"/>
            <a:ext cx="10962800" cy="102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29200" y="2558767"/>
            <a:ext cx="10962800" cy="36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64721" y="6260831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33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31183347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8" r:id="rId7"/>
    <p:sldLayoutId id="2147483669" r:id="rId8"/>
    <p:sldLayoutId id="2147483670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7"/>
          <p:cNvSpPr txBox="1">
            <a:spLocks noGrp="1"/>
          </p:cNvSpPr>
          <p:nvPr>
            <p:ph type="title"/>
          </p:nvPr>
        </p:nvSpPr>
        <p:spPr>
          <a:xfrm>
            <a:off x="0" y="440267"/>
            <a:ext cx="6245600" cy="1350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 sz="6267"/>
              <a:t>Introduction to NetCDF</a:t>
            </a:r>
            <a:endParaRPr sz="6267"/>
          </a:p>
        </p:txBody>
      </p:sp>
      <p:sp>
        <p:nvSpPr>
          <p:cNvPr id="391" name="Google Shape;391;p57"/>
          <p:cNvSpPr/>
          <p:nvPr/>
        </p:nvSpPr>
        <p:spPr>
          <a:xfrm>
            <a:off x="0" y="2906233"/>
            <a:ext cx="12192000" cy="4034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pic>
        <p:nvPicPr>
          <p:cNvPr id="392" name="Google Shape;392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221468"/>
            <a:ext cx="11785605" cy="3510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8"/>
          <p:cNvSpPr txBox="1">
            <a:spLocks noGrp="1"/>
          </p:cNvSpPr>
          <p:nvPr>
            <p:ph type="title"/>
          </p:nvPr>
        </p:nvSpPr>
        <p:spPr>
          <a:xfrm>
            <a:off x="131000" y="21800"/>
            <a:ext cx="11768800" cy="80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4933"/>
              <a:t>What is Netcdf?</a:t>
            </a:r>
            <a:endParaRPr sz="4933"/>
          </a:p>
        </p:txBody>
      </p:sp>
      <p:sp>
        <p:nvSpPr>
          <p:cNvPr id="398" name="Google Shape;398;p58"/>
          <p:cNvSpPr txBox="1"/>
          <p:nvPr/>
        </p:nvSpPr>
        <p:spPr>
          <a:xfrm>
            <a:off x="6682267" y="946900"/>
            <a:ext cx="5509600" cy="5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23323" defTabSz="1219170"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867" b="1" kern="0" dirty="0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Definition</a:t>
            </a:r>
            <a:r>
              <a:rPr lang="en" sz="1867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of NetCDF: NetCDF stands for Network Common Data Form.</a:t>
            </a:r>
            <a:endParaRPr sz="1867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585" indent="-423323" defTabSz="1219170"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867" b="1" kern="0" dirty="0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Purpose:</a:t>
            </a:r>
            <a:r>
              <a:rPr lang="en" sz="1867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NetCDF is a file format designed for storing and sharing scientific data in a self-describing and machine-independent manner.</a:t>
            </a:r>
            <a:endParaRPr sz="1867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585" indent="-423323" defTabSz="1219170"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867" b="1" kern="0" dirty="0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Self-Describing:</a:t>
            </a:r>
            <a:r>
              <a:rPr lang="en" sz="1867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NetCDF files include information about the data they contain, making them self-describing and reducing the need for external documentation.</a:t>
            </a:r>
            <a:endParaRPr sz="1867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585"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585" indent="-423323" defTabSz="1219170"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867" b="1" kern="0" dirty="0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Hierarchical Structure:</a:t>
            </a:r>
            <a:r>
              <a:rPr lang="en" sz="1867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NetCDF files can contain multiple dimensions, variables, and attributes, allowing for organized data representation.</a:t>
            </a:r>
            <a:endParaRPr sz="1867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99" name="Google Shape;399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" y="1183000"/>
            <a:ext cx="6920868" cy="43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59"/>
          <p:cNvSpPr txBox="1">
            <a:spLocks noGrp="1"/>
          </p:cNvSpPr>
          <p:nvPr>
            <p:ph type="title"/>
          </p:nvPr>
        </p:nvSpPr>
        <p:spPr>
          <a:xfrm>
            <a:off x="131000" y="21800"/>
            <a:ext cx="11768800" cy="8036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4933"/>
              <a:t>Common Applications of NetCDF</a:t>
            </a:r>
            <a:endParaRPr sz="4933"/>
          </a:p>
        </p:txBody>
      </p:sp>
      <p:sp>
        <p:nvSpPr>
          <p:cNvPr id="405" name="Google Shape;405;p59"/>
          <p:cNvSpPr txBox="1"/>
          <p:nvPr/>
        </p:nvSpPr>
        <p:spPr>
          <a:xfrm>
            <a:off x="6682267" y="946900"/>
            <a:ext cx="5509600" cy="591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609585" indent="-423323" defTabSz="1219170"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867" b="1" kern="0" dirty="0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Multidisciplinary:</a:t>
            </a:r>
            <a:r>
              <a:rPr lang="en" sz="1867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NetCDF is used across various scientific domains, including meteorology, oceanography, geophysics, and more.</a:t>
            </a:r>
            <a:endParaRPr sz="1867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585" indent="-423323" defTabSz="1219170"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867" b="1" kern="0" dirty="0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Data Preservation:</a:t>
            </a:r>
            <a:r>
              <a:rPr lang="en" sz="1867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NetCDF files aid in preserving data integrity and consistency over time, ensuring long-term usability.</a:t>
            </a:r>
            <a:endParaRPr sz="1867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defTabSz="1219170">
              <a:buClr>
                <a:srgbClr val="000000"/>
              </a:buClr>
            </a:pPr>
            <a:endParaRPr sz="1867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585" indent="-423323" defTabSz="1219170">
              <a:buClr>
                <a:srgbClr val="000000"/>
              </a:buClr>
              <a:buSzPts val="1400"/>
              <a:buFont typeface="Roboto"/>
              <a:buChar char="●"/>
            </a:pPr>
            <a:r>
              <a:rPr lang="en" sz="1867" b="1" kern="0" dirty="0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Collaboration:</a:t>
            </a:r>
            <a:r>
              <a:rPr lang="en" sz="1867" kern="0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NetCDF's standardized format promotes data sharing and collaboration among researchers and institutions.</a:t>
            </a:r>
            <a:endParaRPr sz="1867" kern="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406" name="Google Shape;406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201" y="1028600"/>
            <a:ext cx="5041399" cy="5626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28C55-1B31-9976-D727-CAFC366D7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NetCDF Conventions</a:t>
            </a:r>
          </a:p>
        </p:txBody>
      </p:sp>
      <p:sp>
        <p:nvSpPr>
          <p:cNvPr id="8" name="Google Shape;405;p59">
            <a:extLst>
              <a:ext uri="{FF2B5EF4-FFF2-40B4-BE49-F238E27FC236}">
                <a16:creationId xmlns:a16="http://schemas.microsoft.com/office/drawing/2014/main" id="{44F8ED49-BD1E-094A-CFDA-52B18A6FC6DD}"/>
              </a:ext>
            </a:extLst>
          </p:cNvPr>
          <p:cNvSpPr txBox="1"/>
          <p:nvPr/>
        </p:nvSpPr>
        <p:spPr>
          <a:xfrm>
            <a:off x="321129" y="1409700"/>
            <a:ext cx="11870738" cy="54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529162" indent="-342900" defTabSz="121917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" sz="2400" b="1" kern="0" dirty="0">
                <a:solidFill>
                  <a:srgbClr val="4285F4"/>
                </a:solidFill>
                <a:latin typeface="Roboto"/>
                <a:ea typeface="Roboto"/>
                <a:cs typeface="Roboto"/>
                <a:sym typeface="Roboto"/>
              </a:rPr>
              <a:t>Convention: </a:t>
            </a:r>
            <a:r>
              <a:rPr lang="en-US" sz="2400" dirty="0">
                <a:solidFill>
                  <a:schemeClr val="bg2"/>
                </a:solidFill>
              </a:rPr>
              <a:t>A convention is a set of agreed-upon rules and standards for how data is described within a NetCDF file.  It specifies how to define variables, their units, dimensions, and other metadata, making the data's meaning clear. </a:t>
            </a:r>
          </a:p>
          <a:p>
            <a:pPr marL="186262" defTabSz="1219170">
              <a:buClr>
                <a:srgbClr val="000000"/>
              </a:buClr>
              <a:buSzPts val="1400"/>
            </a:pPr>
            <a:endParaRPr lang="en-US" sz="2400" dirty="0">
              <a:solidFill>
                <a:schemeClr val="bg2"/>
              </a:solidFill>
            </a:endParaRPr>
          </a:p>
          <a:p>
            <a:pPr marL="529162" indent="-342900" defTabSz="1219170"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1"/>
                </a:solidFill>
              </a:rPr>
              <a:t>CF-convention: </a:t>
            </a:r>
            <a:r>
              <a:rPr lang="en-US" sz="2400" dirty="0">
                <a:solidFill>
                  <a:schemeClr val="bg2"/>
                </a:solidFill>
              </a:rPr>
              <a:t>Developed for climate and forecast models but now widely used in other geosciences. </a:t>
            </a:r>
          </a:p>
          <a:p>
            <a:pPr marL="186262" defTabSz="1219170">
              <a:buClr>
                <a:srgbClr val="000000"/>
              </a:buClr>
              <a:buSzPts val="1400"/>
            </a:pPr>
            <a:endParaRPr lang="en-US" sz="2400" dirty="0">
              <a:solidFill>
                <a:schemeClr val="bg2"/>
              </a:solidFill>
            </a:endParaRPr>
          </a:p>
          <a:p>
            <a:pPr marL="186262" defTabSz="1219170">
              <a:buClr>
                <a:srgbClr val="000000"/>
              </a:buClr>
              <a:buSzPts val="1400"/>
            </a:pPr>
            <a:r>
              <a:rPr lang="en-US" sz="2400" dirty="0">
                <a:solidFill>
                  <a:schemeClr val="bg2"/>
                </a:solidFill>
              </a:rPr>
              <a:t>	</a:t>
            </a:r>
            <a:r>
              <a:rPr lang="en-US" sz="2400" b="1" dirty="0">
                <a:solidFill>
                  <a:schemeClr val="bg2"/>
                </a:solidFill>
              </a:rPr>
              <a:t>Role:</a:t>
            </a:r>
            <a:r>
              <a:rPr lang="en-US" sz="2400" dirty="0">
                <a:solidFill>
                  <a:schemeClr val="bg2"/>
                </a:solidFill>
              </a:rPr>
              <a:t> It defines rules for metadata like: </a:t>
            </a:r>
          </a:p>
          <a:p>
            <a:pPr marL="186262" defTabSz="1219170">
              <a:buClr>
                <a:srgbClr val="000000"/>
              </a:buClr>
              <a:buSzPts val="1400"/>
            </a:pPr>
            <a:r>
              <a:rPr lang="en-US" sz="2400" dirty="0">
                <a:solidFill>
                  <a:schemeClr val="bg2"/>
                </a:solidFill>
              </a:rPr>
              <a:t>	</a:t>
            </a:r>
            <a:r>
              <a:rPr lang="en-US" sz="2400" b="1" dirty="0" err="1">
                <a:solidFill>
                  <a:schemeClr val="bg2"/>
                </a:solidFill>
              </a:rPr>
              <a:t>standard_name</a:t>
            </a:r>
            <a:r>
              <a:rPr lang="en-US" sz="2400" b="1" dirty="0">
                <a:solidFill>
                  <a:schemeClr val="bg2"/>
                </a:solidFill>
              </a:rPr>
              <a:t>: </a:t>
            </a:r>
            <a:r>
              <a:rPr lang="en-US" sz="2400" dirty="0">
                <a:solidFill>
                  <a:schemeClr val="bg2"/>
                </a:solidFill>
              </a:rPr>
              <a:t>A precise, human-readable name for a variable 	(e.g.,</a:t>
            </a:r>
            <a:r>
              <a:rPr lang="en-US" sz="2400" dirty="0" err="1">
                <a:solidFill>
                  <a:schemeClr val="bg2"/>
                </a:solidFill>
              </a:rPr>
              <a:t>sea_water_temperature</a:t>
            </a:r>
            <a:r>
              <a:rPr lang="en-US" sz="2400" dirty="0">
                <a:solidFill>
                  <a:schemeClr val="bg2"/>
                </a:solidFill>
              </a:rPr>
              <a:t>). </a:t>
            </a:r>
          </a:p>
          <a:p>
            <a:pPr marL="186262" defTabSz="1219170">
              <a:buClr>
                <a:srgbClr val="000000"/>
              </a:buClr>
              <a:buSzPts val="1400"/>
            </a:pPr>
            <a:r>
              <a:rPr lang="en-US" sz="2400" dirty="0">
                <a:solidFill>
                  <a:schemeClr val="bg2"/>
                </a:solidFill>
              </a:rPr>
              <a:t>	</a:t>
            </a:r>
            <a:r>
              <a:rPr lang="en-US" sz="2400" b="1" dirty="0">
                <a:solidFill>
                  <a:schemeClr val="bg2"/>
                </a:solidFill>
              </a:rPr>
              <a:t>units:</a:t>
            </a:r>
            <a:r>
              <a:rPr lang="en-US" sz="2400" dirty="0">
                <a:solidFill>
                  <a:schemeClr val="bg2"/>
                </a:solidFill>
              </a:rPr>
              <a:t> The units of a variable (e.g., meters, Kelvin). </a:t>
            </a:r>
          </a:p>
          <a:p>
            <a:pPr marL="186262" defTabSz="1219170">
              <a:buClr>
                <a:srgbClr val="000000"/>
              </a:buClr>
              <a:buSzPts val="1400"/>
            </a:pPr>
            <a:r>
              <a:rPr lang="en-US" sz="2400" dirty="0">
                <a:solidFill>
                  <a:schemeClr val="bg2"/>
                </a:solidFill>
              </a:rPr>
              <a:t>	</a:t>
            </a:r>
            <a:endParaRPr lang="en" sz="2400" b="1" kern="0" dirty="0">
              <a:solidFill>
                <a:srgbClr val="4285F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676744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C8590-D997-3F2D-93E1-D91ACCCDB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Why convention is important?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5B4C16-A71C-DC09-AEFF-1A78A77BBBA8}"/>
              </a:ext>
            </a:extLst>
          </p:cNvPr>
          <p:cNvSpPr txBox="1"/>
          <p:nvPr/>
        </p:nvSpPr>
        <p:spPr>
          <a:xfrm>
            <a:off x="586150" y="1633169"/>
            <a:ext cx="10858500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800" b="1" dirty="0"/>
              <a:t>Standardization: </a:t>
            </a:r>
            <a:r>
              <a:rPr lang="en-US" sz="2800" dirty="0">
                <a:solidFill>
                  <a:schemeClr val="bg2"/>
                </a:solidFill>
              </a:rPr>
              <a:t>Without conventions, each data provider would create their own unique way of describing data, making it difficult to share and use. </a:t>
            </a:r>
          </a:p>
          <a:p>
            <a:pPr>
              <a:spcAft>
                <a:spcPts val="1200"/>
              </a:spcAft>
            </a:pPr>
            <a:r>
              <a:rPr lang="en-US" sz="2800" b="1" dirty="0"/>
              <a:t>Clarity: </a:t>
            </a:r>
            <a:r>
              <a:rPr lang="en-US" sz="2800" dirty="0">
                <a:solidFill>
                  <a:schemeClr val="bg2"/>
                </a:solidFill>
              </a:rPr>
              <a:t>Conventions provide a universal language for scientific data, ensuring consistency and reducing ambiguity. </a:t>
            </a:r>
          </a:p>
          <a:p>
            <a:pPr>
              <a:spcAft>
                <a:spcPts val="1200"/>
              </a:spcAft>
            </a:pPr>
            <a:r>
              <a:rPr lang="en-US" sz="2800" b="1" dirty="0"/>
              <a:t>Tool Support: </a:t>
            </a:r>
            <a:r>
              <a:rPr lang="en-US" sz="2800" dirty="0">
                <a:solidFill>
                  <a:schemeClr val="bg2"/>
                </a:solidFill>
              </a:rPr>
              <a:t>Many software tools, such as those used for climate modeling and conventions. data visualization, are built to understand and generate data adhering to CF.</a:t>
            </a:r>
            <a:endParaRPr lang="en-MY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34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1B8FA-E055-A62A-7444-8358BE11B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Common Tools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1AE0B2-6476-3CBE-850E-E902E29D0EC9}"/>
              </a:ext>
            </a:extLst>
          </p:cNvPr>
          <p:cNvSpPr txBox="1"/>
          <p:nvPr/>
        </p:nvSpPr>
        <p:spPr>
          <a:xfrm>
            <a:off x="444636" y="1088883"/>
            <a:ext cx="10858500" cy="5570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en-MY" sz="2400" dirty="0"/>
              <a:t>NetCDF built-in tools  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MY" sz="2400" dirty="0">
                <a:solidFill>
                  <a:schemeClr val="bg2"/>
                </a:solidFill>
              </a:rPr>
              <a:t>e.g.</a:t>
            </a:r>
            <a:r>
              <a:rPr lang="en-MY" sz="2400" dirty="0">
                <a:solidFill>
                  <a:srgbClr val="00B050"/>
                </a:solidFill>
              </a:rPr>
              <a:t>  </a:t>
            </a:r>
            <a:r>
              <a:rPr lang="en-MY" sz="2400" i="1" dirty="0" err="1">
                <a:solidFill>
                  <a:srgbClr val="00B050"/>
                </a:solidFill>
              </a:rPr>
              <a:t>ncdump</a:t>
            </a:r>
            <a:r>
              <a:rPr lang="en-MY" sz="2400" i="1" dirty="0">
                <a:solidFill>
                  <a:srgbClr val="00B050"/>
                </a:solidFill>
              </a:rPr>
              <a:t> -h netcdf_file.nc  </a:t>
            </a:r>
          </a:p>
          <a:p>
            <a:pPr>
              <a:spcAft>
                <a:spcPts val="1200"/>
              </a:spcAft>
            </a:pPr>
            <a:r>
              <a:rPr lang="en-MY" sz="2400" dirty="0"/>
              <a:t>CDO (Climate Data Operators)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A collection of command-line operators for climate and forecast model data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Works with NetCDF, GRIB, and other formats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e.g. </a:t>
            </a:r>
            <a:r>
              <a:rPr lang="en-US" sz="2400" i="1" dirty="0" err="1">
                <a:solidFill>
                  <a:srgbClr val="00B050"/>
                </a:solidFill>
              </a:rPr>
              <a:t>cdo</a:t>
            </a:r>
            <a:r>
              <a:rPr lang="en-US" sz="2400" i="1" dirty="0">
                <a:solidFill>
                  <a:srgbClr val="00B050"/>
                </a:solidFill>
              </a:rPr>
              <a:t> </a:t>
            </a:r>
            <a:r>
              <a:rPr lang="en-US" sz="2400" i="1" dirty="0" err="1">
                <a:solidFill>
                  <a:srgbClr val="00B050"/>
                </a:solidFill>
              </a:rPr>
              <a:t>monmean</a:t>
            </a:r>
            <a:r>
              <a:rPr lang="en-US" sz="2400" i="1" dirty="0">
                <a:solidFill>
                  <a:srgbClr val="00B050"/>
                </a:solidFill>
              </a:rPr>
              <a:t> input.nc output_monmean.nc</a:t>
            </a:r>
          </a:p>
          <a:p>
            <a:pPr>
              <a:spcAft>
                <a:spcPts val="1200"/>
              </a:spcAft>
            </a:pPr>
            <a:r>
              <a:rPr lang="en-MY" sz="2400" dirty="0"/>
              <a:t>NCO (NetCDF Operators)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2"/>
                </a:solidFill>
              </a:rPr>
              <a:t>A suite of command-line tools for editing, analyzing, and manipulating NetCDF files</a:t>
            </a: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MY" sz="2400" i="1" dirty="0" err="1">
                <a:solidFill>
                  <a:srgbClr val="00B050"/>
                </a:solidFill>
              </a:rPr>
              <a:t>ncks</a:t>
            </a:r>
            <a:r>
              <a:rPr lang="en-MY" sz="2400" i="1" dirty="0">
                <a:solidFill>
                  <a:srgbClr val="00B050"/>
                </a:solidFill>
              </a:rPr>
              <a:t>, </a:t>
            </a:r>
            <a:r>
              <a:rPr lang="en-MY" sz="2400" i="1" dirty="0" err="1">
                <a:solidFill>
                  <a:srgbClr val="00B050"/>
                </a:solidFill>
              </a:rPr>
              <a:t>ncrename</a:t>
            </a:r>
            <a:r>
              <a:rPr lang="en-MY" sz="2400" i="1" dirty="0">
                <a:solidFill>
                  <a:srgbClr val="00B050"/>
                </a:solidFill>
              </a:rPr>
              <a:t>, </a:t>
            </a:r>
            <a:r>
              <a:rPr lang="en-MY" sz="2400" i="1" dirty="0" err="1">
                <a:solidFill>
                  <a:srgbClr val="00B050"/>
                </a:solidFill>
              </a:rPr>
              <a:t>ncatted</a:t>
            </a:r>
            <a:r>
              <a:rPr lang="en-MY" sz="2400" i="1" dirty="0">
                <a:solidFill>
                  <a:srgbClr val="00B050"/>
                </a:solidFill>
              </a:rPr>
              <a:t>, ncap2, </a:t>
            </a:r>
            <a:r>
              <a:rPr lang="en-MY" sz="2400" i="1" dirty="0" err="1">
                <a:solidFill>
                  <a:srgbClr val="00B050"/>
                </a:solidFill>
              </a:rPr>
              <a:t>ncra</a:t>
            </a:r>
            <a:r>
              <a:rPr lang="en-MY" sz="2400" i="1" dirty="0">
                <a:solidFill>
                  <a:srgbClr val="00B050"/>
                </a:solidFill>
              </a:rPr>
              <a:t>, </a:t>
            </a:r>
            <a:r>
              <a:rPr lang="en-MY" sz="2400" i="1" dirty="0" err="1">
                <a:solidFill>
                  <a:srgbClr val="00B050"/>
                </a:solidFill>
              </a:rPr>
              <a:t>ncea</a:t>
            </a:r>
            <a:endParaRPr lang="en-MY" sz="2400" i="1" dirty="0">
              <a:solidFill>
                <a:srgbClr val="00B050"/>
              </a:solidFill>
            </a:endParaRPr>
          </a:p>
          <a:p>
            <a:pPr marL="457200" indent="-45720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MY" sz="2400" dirty="0">
                <a:solidFill>
                  <a:schemeClr val="bg2"/>
                </a:solidFill>
              </a:rPr>
              <a:t>e.g. </a:t>
            </a:r>
            <a:r>
              <a:rPr lang="en-US" sz="2400" i="1" dirty="0" err="1">
                <a:solidFill>
                  <a:srgbClr val="00B050"/>
                </a:solidFill>
              </a:rPr>
              <a:t>ncks</a:t>
            </a:r>
            <a:r>
              <a:rPr lang="en-US" sz="2400" i="1" dirty="0">
                <a:solidFill>
                  <a:srgbClr val="00B050"/>
                </a:solidFill>
              </a:rPr>
              <a:t> -v </a:t>
            </a:r>
            <a:r>
              <a:rPr lang="en-US" sz="2400" i="1" dirty="0" err="1">
                <a:solidFill>
                  <a:srgbClr val="00B050"/>
                </a:solidFill>
              </a:rPr>
              <a:t>temperature,time</a:t>
            </a:r>
            <a:r>
              <a:rPr lang="en-US" sz="2400" i="1" dirty="0">
                <a:solidFill>
                  <a:srgbClr val="00B050"/>
                </a:solidFill>
              </a:rPr>
              <a:t> input.nc subset.nc</a:t>
            </a:r>
            <a:endParaRPr lang="en-MY" sz="24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0515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07544-30A4-2861-9274-7CA58AF05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The received files 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DCEE0F-E8C3-49A8-EB56-C7E68A009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71" y="1038027"/>
            <a:ext cx="6754214" cy="571017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894860-AA5C-D18D-1B34-1DE8969025DE}"/>
              </a:ext>
            </a:extLst>
          </p:cNvPr>
          <p:cNvSpPr txBox="1"/>
          <p:nvPr/>
        </p:nvSpPr>
        <p:spPr>
          <a:xfrm>
            <a:off x="7331528" y="5829300"/>
            <a:ext cx="2800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dirty="0">
                <a:solidFill>
                  <a:srgbClr val="FF0000"/>
                </a:solidFill>
              </a:rPr>
              <a:t>Is the file CF-compliant ? </a:t>
            </a:r>
          </a:p>
        </p:txBody>
      </p:sp>
    </p:spTree>
    <p:extLst>
      <p:ext uri="{BB962C8B-B14F-4D97-AF65-F5344CB8AC3E}">
        <p14:creationId xmlns:p14="http://schemas.microsoft.com/office/powerpoint/2010/main" val="2424200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p90"/>
          <p:cNvSpPr txBox="1">
            <a:spLocks noGrp="1"/>
          </p:cNvSpPr>
          <p:nvPr>
            <p:ph type="title"/>
          </p:nvPr>
        </p:nvSpPr>
        <p:spPr>
          <a:xfrm>
            <a:off x="653667" y="651000"/>
            <a:ext cx="8302800" cy="54544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449</Words>
  <Application>Microsoft Office PowerPoint</Application>
  <PresentationFormat>Widescreen</PresentationFormat>
  <Paragraphs>42</Paragraphs>
  <Slides>8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Arial</vt:lpstr>
      <vt:lpstr>Roboto</vt:lpstr>
      <vt:lpstr>Material</vt:lpstr>
      <vt:lpstr>Introduction to NetCDF</vt:lpstr>
      <vt:lpstr>What is Netcdf?</vt:lpstr>
      <vt:lpstr>Common Applications of NetCDF</vt:lpstr>
      <vt:lpstr>NetCDF Conventions</vt:lpstr>
      <vt:lpstr>Why convention is important?</vt:lpstr>
      <vt:lpstr>Common Tools</vt:lpstr>
      <vt:lpstr>The received files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Juneng Liew</dc:creator>
  <cp:lastModifiedBy>Juneng Liew</cp:lastModifiedBy>
  <cp:revision>4</cp:revision>
  <dcterms:created xsi:type="dcterms:W3CDTF">2025-05-19T15:53:31Z</dcterms:created>
  <dcterms:modified xsi:type="dcterms:W3CDTF">2025-09-27T09:52:15Z</dcterms:modified>
</cp:coreProperties>
</file>