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162"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766f3b8bc6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766f3b8b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66f3b8bc6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766f3b8bc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66f3b8bc6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66f3b8bc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66f3b8bc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66f3b8bc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766f3b8bc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766f3b8bc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766f3b8bc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766f3b8b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766f3b8bc6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766f3b8b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766f3b8bc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766f3b8bc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66f3b8bc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66f3b8bc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766f3b8bc6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766f3b8bc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766f3b8bc6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766f3b8bc6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mobaxterm.mobatek.net/download-home-edition.html"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74100" y="1765425"/>
            <a:ext cx="3247200" cy="1012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endParaRPr sz="4700"/>
          </a:p>
          <a:p>
            <a:pPr marL="0" lvl="0" indent="0" algn="l" rtl="0">
              <a:spcBef>
                <a:spcPts val="0"/>
              </a:spcBef>
              <a:spcAft>
                <a:spcPts val="0"/>
              </a:spcAft>
              <a:buNone/>
            </a:pPr>
            <a:r>
              <a:rPr lang="en" sz="4700">
                <a:solidFill>
                  <a:srgbClr val="FFFFFF"/>
                </a:solidFill>
              </a:rPr>
              <a:t>Setting up Ubuntu on Windows</a:t>
            </a:r>
            <a:endParaRPr sz="4700">
              <a:solidFill>
                <a:srgbClr val="FFFFFF"/>
              </a:solidFill>
            </a:endParaRPr>
          </a:p>
          <a:p>
            <a:pPr marL="0" lvl="0" indent="0" algn="l" rtl="0">
              <a:spcBef>
                <a:spcPts val="0"/>
              </a:spcBef>
              <a:spcAft>
                <a:spcPts val="0"/>
              </a:spcAft>
              <a:buNone/>
            </a:pPr>
            <a:endParaRPr sz="4700"/>
          </a:p>
        </p:txBody>
      </p:sp>
      <p:pic>
        <p:nvPicPr>
          <p:cNvPr id="68" name="Google Shape;68;p13"/>
          <p:cNvPicPr preferRelativeResize="0"/>
          <p:nvPr/>
        </p:nvPicPr>
        <p:blipFill>
          <a:blip r:embed="rId3">
            <a:alphaModFix/>
          </a:blip>
          <a:stretch>
            <a:fillRect/>
          </a:stretch>
        </p:blipFill>
        <p:spPr>
          <a:xfrm>
            <a:off x="3126600" y="0"/>
            <a:ext cx="60174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Downloading CDO</a:t>
            </a:r>
            <a:endParaRPr/>
          </a:p>
        </p:txBody>
      </p:sp>
      <p:sp>
        <p:nvSpPr>
          <p:cNvPr id="134" name="Google Shape;134;p22"/>
          <p:cNvSpPr txBox="1"/>
          <p:nvPr/>
        </p:nvSpPr>
        <p:spPr>
          <a:xfrm>
            <a:off x="-25" y="619050"/>
            <a:ext cx="9144000" cy="44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There are many ways to download CDO but one of the easiest way is to type in the terminal:</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b="1">
                <a:latin typeface="Roboto"/>
                <a:ea typeface="Roboto"/>
                <a:cs typeface="Roboto"/>
                <a:sym typeface="Roboto"/>
              </a:rPr>
              <a:t>sudo apt-get update</a:t>
            </a:r>
            <a:endParaRPr b="1">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Press Enter and you will be asked to enter your password.  (As you type your password, it will not show you anything, that’s normal.  Press Enter after you type your password.</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Wait for the update to be done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135" name="Google Shape;135;p22"/>
          <p:cNvPicPr preferRelativeResize="0"/>
          <p:nvPr/>
        </p:nvPicPr>
        <p:blipFill>
          <a:blip r:embed="rId3">
            <a:alphaModFix/>
          </a:blip>
          <a:stretch>
            <a:fillRect/>
          </a:stretch>
        </p:blipFill>
        <p:spPr>
          <a:xfrm>
            <a:off x="152400" y="2536700"/>
            <a:ext cx="8839201" cy="22989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p:nvPr/>
        </p:nvSpPr>
        <p:spPr>
          <a:xfrm>
            <a:off x="0" y="-82500"/>
            <a:ext cx="9144000" cy="513983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a:ea typeface="Roboto"/>
                <a:cs typeface="Roboto"/>
                <a:sym typeface="Roboto"/>
              </a:rPr>
              <a:t>Then, type:</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b="1" dirty="0">
                <a:latin typeface="Roboto"/>
                <a:ea typeface="Roboto"/>
                <a:cs typeface="Roboto"/>
                <a:sym typeface="Roboto"/>
              </a:rPr>
              <a:t>sudo apt-get install cdo</a:t>
            </a:r>
            <a:endParaRPr b="1" dirty="0">
              <a:latin typeface="Roboto"/>
              <a:ea typeface="Roboto"/>
              <a:cs typeface="Roboto"/>
              <a:sym typeface="Roboto"/>
            </a:endParaRPr>
          </a:p>
          <a:p>
            <a:pPr marL="0" lvl="0" indent="0" algn="l" rtl="0">
              <a:spcBef>
                <a:spcPts val="0"/>
              </a:spcBef>
              <a:spcAft>
                <a:spcPts val="0"/>
              </a:spcAft>
              <a:buNone/>
            </a:pPr>
            <a:endParaRPr b="1"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Press Enter and CDO installation will commences.</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b="1" dirty="0">
                <a:solidFill>
                  <a:schemeClr val="dk1"/>
                </a:solidFill>
                <a:latin typeface="Roboto"/>
                <a:ea typeface="Roboto"/>
                <a:cs typeface="Roboto"/>
                <a:sym typeface="Roboto"/>
              </a:rPr>
              <a:t>sudo</a:t>
            </a:r>
            <a:r>
              <a:rPr lang="en" dirty="0">
                <a:latin typeface="Roboto"/>
                <a:ea typeface="Roboto"/>
                <a:cs typeface="Roboto"/>
                <a:sym typeface="Roboto"/>
              </a:rPr>
              <a:t> is linux version of super user (run as administrator in windows), it is required to do certain activities that require permission.  You will be prompted to enter your password afterwards.</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b="1" dirty="0">
                <a:solidFill>
                  <a:schemeClr val="dk1"/>
                </a:solidFill>
                <a:latin typeface="Roboto"/>
                <a:ea typeface="Roboto"/>
                <a:cs typeface="Roboto"/>
                <a:sym typeface="Roboto"/>
              </a:rPr>
              <a:t>apt-get</a:t>
            </a:r>
            <a:r>
              <a:rPr lang="en" dirty="0">
                <a:latin typeface="Roboto"/>
                <a:ea typeface="Roboto"/>
                <a:cs typeface="Roboto"/>
                <a:sym typeface="Roboto"/>
              </a:rPr>
              <a:t> is a command-line tool that helps in handling packages in Linux. Its main task is to retrieve the information and packages from the authenticated sources for installation, upgrade, and removal of packages.</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b="1" dirty="0">
                <a:solidFill>
                  <a:schemeClr val="dk1"/>
                </a:solidFill>
                <a:latin typeface="Roboto"/>
                <a:ea typeface="Roboto"/>
                <a:cs typeface="Roboto"/>
                <a:sym typeface="Roboto"/>
              </a:rPr>
              <a:t>Update</a:t>
            </a:r>
            <a:r>
              <a:rPr lang="en" dirty="0">
                <a:latin typeface="Roboto"/>
                <a:ea typeface="Roboto"/>
                <a:cs typeface="Roboto"/>
                <a:sym typeface="Roboto"/>
              </a:rPr>
              <a:t> is to make sure your current package in linux is up-to-date.  So, we type in that first, you will have to wait for a bit for the installation to be done.</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b="1" dirty="0">
                <a:solidFill>
                  <a:schemeClr val="dk1"/>
                </a:solidFill>
                <a:latin typeface="Roboto"/>
                <a:ea typeface="Roboto"/>
                <a:cs typeface="Roboto"/>
                <a:sym typeface="Roboto"/>
              </a:rPr>
              <a:t>Install </a:t>
            </a:r>
            <a:r>
              <a:rPr lang="en" dirty="0">
                <a:latin typeface="Roboto"/>
                <a:ea typeface="Roboto"/>
                <a:cs typeface="Roboto"/>
                <a:sym typeface="Roboto"/>
              </a:rPr>
              <a:t>is a command to install, in this case we want to install cdo.  After typing the command, download will commences.</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Other package to install:</a:t>
            </a:r>
            <a:endParaRPr dirty="0">
              <a:latin typeface="Roboto"/>
              <a:ea typeface="Roboto"/>
              <a:cs typeface="Roboto"/>
              <a:sym typeface="Roboto"/>
            </a:endParaRPr>
          </a:p>
          <a:p>
            <a:pPr marL="0" lvl="0" indent="0" algn="l" rtl="0">
              <a:spcBef>
                <a:spcPts val="0"/>
              </a:spcBef>
              <a:spcAft>
                <a:spcPts val="0"/>
              </a:spcAft>
              <a:buNone/>
            </a:pPr>
            <a:r>
              <a:rPr lang="en" b="1" dirty="0">
                <a:latin typeface="Roboto"/>
                <a:ea typeface="Roboto"/>
                <a:cs typeface="Roboto"/>
                <a:sym typeface="Roboto"/>
              </a:rPr>
              <a:t>sudo apt-get install ncview</a:t>
            </a:r>
            <a:endParaRPr b="1" dirty="0">
              <a:latin typeface="Roboto"/>
              <a:ea typeface="Roboto"/>
              <a:cs typeface="Roboto"/>
              <a:sym typeface="Roboto"/>
            </a:endParaRPr>
          </a:p>
          <a:p>
            <a:pPr marL="0" lvl="0" indent="0" algn="l" rtl="0">
              <a:spcBef>
                <a:spcPts val="0"/>
              </a:spcBef>
              <a:spcAft>
                <a:spcPts val="0"/>
              </a:spcAft>
              <a:buNone/>
            </a:pPr>
            <a:r>
              <a:rPr lang="en" b="1" dirty="0">
                <a:latin typeface="Roboto"/>
                <a:ea typeface="Roboto"/>
                <a:cs typeface="Roboto"/>
                <a:sym typeface="Roboto"/>
              </a:rPr>
              <a:t>sudo apt-get </a:t>
            </a:r>
            <a:r>
              <a:rPr lang="en" b="1">
                <a:latin typeface="Roboto"/>
                <a:ea typeface="Roboto"/>
                <a:cs typeface="Roboto"/>
                <a:sym typeface="Roboto"/>
              </a:rPr>
              <a:t>install grads</a:t>
            </a:r>
            <a:endParaRPr b="1" dirty="0">
              <a:latin typeface="Roboto"/>
              <a:ea typeface="Roboto"/>
              <a:cs typeface="Roboto"/>
              <a:sym typeface="Roboto"/>
            </a:endParaRPr>
          </a:p>
          <a:p>
            <a:pPr marL="0" lvl="0" indent="0" algn="l" rtl="0">
              <a:spcBef>
                <a:spcPts val="0"/>
              </a:spcBef>
              <a:spcAft>
                <a:spcPts val="0"/>
              </a:spcAft>
              <a:buNone/>
            </a:pPr>
            <a:r>
              <a:rPr lang="en" b="1" dirty="0">
                <a:latin typeface="Roboto"/>
                <a:ea typeface="Roboto"/>
                <a:cs typeface="Roboto"/>
                <a:sym typeface="Roboto"/>
              </a:rPr>
              <a:t>sudo apt-get install netcdf-bin</a:t>
            </a:r>
          </a:p>
          <a:p>
            <a:pPr lvl="0"/>
            <a:r>
              <a:rPr lang="en-MY" b="1" dirty="0" err="1"/>
              <a:t>sudo</a:t>
            </a:r>
            <a:r>
              <a:rPr lang="en-MY" b="1" dirty="0"/>
              <a:t> apt-get install </a:t>
            </a:r>
            <a:r>
              <a:rPr lang="en-MY" b="1" dirty="0" err="1"/>
              <a:t>gdal</a:t>
            </a:r>
            <a:r>
              <a:rPr lang="en-MY" b="1" dirty="0"/>
              <a:t>-bin</a:t>
            </a:r>
            <a:endParaRPr b="1" dirty="0">
              <a:latin typeface="Roboto"/>
              <a:ea typeface="Roboto"/>
              <a:cs typeface="Roboto"/>
              <a:sym typeface="Roboto"/>
            </a:endParaRPr>
          </a:p>
        </p:txBody>
      </p:sp>
      <p:sp>
        <p:nvSpPr>
          <p:cNvPr id="141" name="Google Shape;141;p23"/>
          <p:cNvSpPr txBox="1"/>
          <p:nvPr/>
        </p:nvSpPr>
        <p:spPr>
          <a:xfrm>
            <a:off x="4281250" y="3501475"/>
            <a:ext cx="4862700" cy="222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dk1"/>
                </a:solidFill>
                <a:latin typeface="Roboto"/>
                <a:ea typeface="Roboto"/>
                <a:cs typeface="Roboto"/>
                <a:sym typeface="Roboto"/>
              </a:rPr>
              <a:t>That’s it for now, we will learn more about both Linux and CDO more in depth later.  Congratulation on the Successful Installation!! If there’s a problem, we can revisit this part again.</a:t>
            </a:r>
            <a:endParaRPr sz="1600" b="1">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p:nvPr/>
        </p:nvSpPr>
        <p:spPr>
          <a:xfrm>
            <a:off x="-16725" y="798725"/>
            <a:ext cx="9160800" cy="4344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3700"/>
              <a:t>What you Need</a:t>
            </a:r>
            <a:endParaRPr sz="3700"/>
          </a:p>
        </p:txBody>
      </p:sp>
      <p:pic>
        <p:nvPicPr>
          <p:cNvPr id="75" name="Google Shape;75;p14"/>
          <p:cNvPicPr preferRelativeResize="0"/>
          <p:nvPr/>
        </p:nvPicPr>
        <p:blipFill>
          <a:blip r:embed="rId3">
            <a:alphaModFix/>
          </a:blip>
          <a:stretch>
            <a:fillRect/>
          </a:stretch>
        </p:blipFill>
        <p:spPr>
          <a:xfrm>
            <a:off x="56438" y="1107600"/>
            <a:ext cx="2195600" cy="2195600"/>
          </a:xfrm>
          <a:prstGeom prst="rect">
            <a:avLst/>
          </a:prstGeom>
          <a:noFill/>
          <a:ln>
            <a:noFill/>
          </a:ln>
        </p:spPr>
      </p:pic>
      <p:pic>
        <p:nvPicPr>
          <p:cNvPr id="76" name="Google Shape;76;p14"/>
          <p:cNvPicPr preferRelativeResize="0"/>
          <p:nvPr/>
        </p:nvPicPr>
        <p:blipFill>
          <a:blip r:embed="rId4">
            <a:alphaModFix/>
          </a:blip>
          <a:stretch>
            <a:fillRect/>
          </a:stretch>
        </p:blipFill>
        <p:spPr>
          <a:xfrm>
            <a:off x="2299663" y="1495326"/>
            <a:ext cx="1420150" cy="1420150"/>
          </a:xfrm>
          <a:prstGeom prst="rect">
            <a:avLst/>
          </a:prstGeom>
          <a:noFill/>
          <a:ln>
            <a:noFill/>
          </a:ln>
        </p:spPr>
      </p:pic>
      <p:pic>
        <p:nvPicPr>
          <p:cNvPr id="77" name="Google Shape;77;p14"/>
          <p:cNvPicPr preferRelativeResize="0"/>
          <p:nvPr/>
        </p:nvPicPr>
        <p:blipFill>
          <a:blip r:embed="rId5">
            <a:alphaModFix/>
          </a:blip>
          <a:stretch>
            <a:fillRect/>
          </a:stretch>
        </p:blipFill>
        <p:spPr>
          <a:xfrm>
            <a:off x="3719812" y="1107599"/>
            <a:ext cx="3525768" cy="2195600"/>
          </a:xfrm>
          <a:prstGeom prst="rect">
            <a:avLst/>
          </a:prstGeom>
          <a:noFill/>
          <a:ln>
            <a:noFill/>
          </a:ln>
        </p:spPr>
      </p:pic>
      <p:pic>
        <p:nvPicPr>
          <p:cNvPr id="78" name="Google Shape;78;p14"/>
          <p:cNvPicPr preferRelativeResize="0"/>
          <p:nvPr/>
        </p:nvPicPr>
        <p:blipFill>
          <a:blip r:embed="rId6">
            <a:alphaModFix/>
          </a:blip>
          <a:stretch>
            <a:fillRect/>
          </a:stretch>
        </p:blipFill>
        <p:spPr>
          <a:xfrm>
            <a:off x="-41825" y="3541888"/>
            <a:ext cx="4029075" cy="1133475"/>
          </a:xfrm>
          <a:prstGeom prst="rect">
            <a:avLst/>
          </a:prstGeom>
          <a:noFill/>
          <a:ln>
            <a:noFill/>
          </a:ln>
        </p:spPr>
      </p:pic>
      <p:pic>
        <p:nvPicPr>
          <p:cNvPr id="79" name="Google Shape;79;p14"/>
          <p:cNvPicPr preferRelativeResize="0"/>
          <p:nvPr/>
        </p:nvPicPr>
        <p:blipFill rotWithShape="1">
          <a:blip r:embed="rId7">
            <a:alphaModFix/>
          </a:blip>
          <a:srcRect b="40230"/>
          <a:stretch/>
        </p:blipFill>
        <p:spPr>
          <a:xfrm>
            <a:off x="4530184" y="3595027"/>
            <a:ext cx="4534727" cy="1133475"/>
          </a:xfrm>
          <a:prstGeom prst="rect">
            <a:avLst/>
          </a:prstGeom>
          <a:noFill/>
          <a:ln>
            <a:noFill/>
          </a:ln>
        </p:spPr>
      </p:pic>
      <p:pic>
        <p:nvPicPr>
          <p:cNvPr id="80" name="Google Shape;80;p14"/>
          <p:cNvPicPr preferRelativeResize="0"/>
          <p:nvPr/>
        </p:nvPicPr>
        <p:blipFill>
          <a:blip r:embed="rId8">
            <a:alphaModFix/>
          </a:blip>
          <a:stretch>
            <a:fillRect/>
          </a:stretch>
        </p:blipFill>
        <p:spPr>
          <a:xfrm>
            <a:off x="6967513" y="1808825"/>
            <a:ext cx="2000250" cy="95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Step by Step Guide</a:t>
            </a:r>
            <a:endParaRPr/>
          </a:p>
        </p:txBody>
      </p:sp>
      <p:sp>
        <p:nvSpPr>
          <p:cNvPr id="86" name="Google Shape;86;p15"/>
          <p:cNvSpPr txBox="1"/>
          <p:nvPr/>
        </p:nvSpPr>
        <p:spPr>
          <a:xfrm>
            <a:off x="9825" y="851850"/>
            <a:ext cx="9144000" cy="42918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SzPts val="2300"/>
              <a:buFont typeface="Roboto"/>
              <a:buAutoNum type="arabicPeriod"/>
            </a:pPr>
            <a:r>
              <a:rPr lang="en" sz="2300" dirty="0">
                <a:latin typeface="Roboto"/>
                <a:ea typeface="Roboto"/>
                <a:cs typeface="Roboto"/>
                <a:sym typeface="Roboto"/>
              </a:rPr>
              <a:t>Setting up the Environment</a:t>
            </a:r>
            <a:endParaRPr sz="2300" dirty="0">
              <a:latin typeface="Roboto"/>
              <a:ea typeface="Roboto"/>
              <a:cs typeface="Roboto"/>
              <a:sym typeface="Roboto"/>
            </a:endParaRPr>
          </a:p>
          <a:p>
            <a:pPr marL="914400" lvl="1" indent="-374650" algn="l" rtl="0">
              <a:spcBef>
                <a:spcPts val="0"/>
              </a:spcBef>
              <a:spcAft>
                <a:spcPts val="0"/>
              </a:spcAft>
              <a:buSzPts val="2300"/>
              <a:buFont typeface="Roboto"/>
              <a:buAutoNum type="alphaLcPeriod"/>
            </a:pPr>
            <a:r>
              <a:rPr lang="en" sz="2300" dirty="0">
                <a:latin typeface="Roboto"/>
                <a:ea typeface="Roboto"/>
                <a:cs typeface="Roboto"/>
                <a:sym typeface="Roboto"/>
              </a:rPr>
              <a:t>PC have at least 4GB of RAM.</a:t>
            </a:r>
            <a:endParaRPr sz="2300" dirty="0">
              <a:latin typeface="Roboto"/>
              <a:ea typeface="Roboto"/>
              <a:cs typeface="Roboto"/>
              <a:sym typeface="Roboto"/>
            </a:endParaRPr>
          </a:p>
          <a:p>
            <a:pPr marL="914400" lvl="1" indent="-374650" algn="l" rtl="0">
              <a:spcBef>
                <a:spcPts val="0"/>
              </a:spcBef>
              <a:spcAft>
                <a:spcPts val="0"/>
              </a:spcAft>
              <a:buSzPts val="2300"/>
              <a:buFont typeface="Roboto"/>
              <a:buAutoNum type="alphaLcPeriod"/>
            </a:pPr>
            <a:r>
              <a:rPr lang="en" sz="2300" dirty="0">
                <a:latin typeface="Roboto"/>
                <a:ea typeface="Roboto"/>
                <a:cs typeface="Roboto"/>
                <a:sym typeface="Roboto"/>
              </a:rPr>
              <a:t>Turn on Windows Virtualization.</a:t>
            </a:r>
            <a:endParaRPr sz="2300" dirty="0">
              <a:latin typeface="Roboto"/>
              <a:ea typeface="Roboto"/>
              <a:cs typeface="Roboto"/>
              <a:sym typeface="Roboto"/>
            </a:endParaRPr>
          </a:p>
          <a:p>
            <a:pPr marL="914400" lvl="1" indent="-374650" algn="l" rtl="0">
              <a:spcBef>
                <a:spcPts val="0"/>
              </a:spcBef>
              <a:spcAft>
                <a:spcPts val="0"/>
              </a:spcAft>
              <a:buSzPts val="2300"/>
              <a:buFont typeface="Roboto"/>
              <a:buAutoNum type="alphaLcPeriod"/>
            </a:pPr>
            <a:r>
              <a:rPr lang="en" sz="2300" dirty="0">
                <a:latin typeface="Roboto"/>
                <a:ea typeface="Roboto"/>
                <a:cs typeface="Roboto"/>
                <a:sym typeface="Roboto"/>
              </a:rPr>
              <a:t>Install the necessary application.</a:t>
            </a:r>
            <a:endParaRPr sz="2300" dirty="0">
              <a:latin typeface="Roboto"/>
              <a:ea typeface="Roboto"/>
              <a:cs typeface="Roboto"/>
              <a:sym typeface="Roboto"/>
            </a:endParaRPr>
          </a:p>
          <a:p>
            <a:pPr marL="914400" lvl="0" indent="0" algn="l" rtl="0">
              <a:spcBef>
                <a:spcPts val="0"/>
              </a:spcBef>
              <a:spcAft>
                <a:spcPts val="0"/>
              </a:spcAft>
              <a:buNone/>
            </a:pPr>
            <a:endParaRPr sz="2300" dirty="0">
              <a:latin typeface="Roboto"/>
              <a:ea typeface="Roboto"/>
              <a:cs typeface="Roboto"/>
              <a:sym typeface="Roboto"/>
            </a:endParaRPr>
          </a:p>
          <a:p>
            <a:pPr marL="457200" lvl="0" indent="0" algn="l" rtl="0">
              <a:spcBef>
                <a:spcPts val="0"/>
              </a:spcBef>
              <a:spcAft>
                <a:spcPts val="0"/>
              </a:spcAft>
              <a:buNone/>
            </a:pPr>
            <a:endParaRPr sz="2300"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457200" lvl="0" indent="-342900" algn="ctr" rtl="0">
              <a:spcBef>
                <a:spcPts val="0"/>
              </a:spcBef>
              <a:spcAft>
                <a:spcPts val="0"/>
              </a:spcAft>
              <a:buSzPts val="1800"/>
              <a:buAutoNum type="arabicPeriod"/>
            </a:pPr>
            <a:r>
              <a:rPr lang="en"/>
              <a:t>Setting up the Environment</a:t>
            </a:r>
            <a:endParaRPr/>
          </a:p>
        </p:txBody>
      </p:sp>
      <p:sp>
        <p:nvSpPr>
          <p:cNvPr id="92" name="Google Shape;92;p16"/>
          <p:cNvSpPr txBox="1"/>
          <p:nvPr/>
        </p:nvSpPr>
        <p:spPr>
          <a:xfrm>
            <a:off x="9825" y="851850"/>
            <a:ext cx="9144000" cy="4291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System Requirement</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For a better experiences handling a big data, it is preferable to have a RAM of 8GB but the minimum requirement is 4GB.</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There are many ways to handle to setup the environment such as directly using Linux, Windows and Mac.</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For this tutorial, we will be using Windows as a base (since it is the most popular) but use Linux as the Operating System in a </a:t>
            </a:r>
            <a:r>
              <a:rPr lang="en" b="1">
                <a:solidFill>
                  <a:srgbClr val="9900FF"/>
                </a:solidFill>
                <a:latin typeface="Roboto"/>
                <a:ea typeface="Roboto"/>
                <a:cs typeface="Roboto"/>
                <a:sym typeface="Roboto"/>
              </a:rPr>
              <a:t>Virtual Machine</a:t>
            </a:r>
            <a:r>
              <a:rPr lang="en">
                <a:latin typeface="Roboto"/>
                <a:ea typeface="Roboto"/>
                <a:cs typeface="Roboto"/>
                <a:sym typeface="Roboto"/>
              </a:rPr>
              <a:t>.</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What is a</a:t>
            </a:r>
            <a:r>
              <a:rPr lang="en">
                <a:solidFill>
                  <a:srgbClr val="9900FF"/>
                </a:solidFill>
                <a:latin typeface="Roboto"/>
                <a:ea typeface="Roboto"/>
                <a:cs typeface="Roboto"/>
                <a:sym typeface="Roboto"/>
              </a:rPr>
              <a:t> </a:t>
            </a:r>
            <a:r>
              <a:rPr lang="en" b="1">
                <a:solidFill>
                  <a:srgbClr val="9900FF"/>
                </a:solidFill>
                <a:latin typeface="Roboto"/>
                <a:ea typeface="Roboto"/>
                <a:cs typeface="Roboto"/>
                <a:sym typeface="Roboto"/>
              </a:rPr>
              <a:t>Virtual Machine?</a:t>
            </a:r>
            <a:endParaRPr b="1">
              <a:solidFill>
                <a:srgbClr val="9900FF"/>
              </a:solidFill>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A Virtual Machine is a software-based emulation of a physical computer, enabling multiple operating systems to run on a single physical machine simultaneously.</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In this case, we are using Linux emulated inside our Windows machine because the program Climate Data Operator (CDO) are highly supported by Linux OS.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p:nvPr/>
        </p:nvSpPr>
        <p:spPr>
          <a:xfrm>
            <a:off x="0" y="0"/>
            <a:ext cx="5457900" cy="4291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AutoNum type="arabicPeriod" startAt="4"/>
            </a:pPr>
            <a:r>
              <a:rPr lang="en">
                <a:latin typeface="Roboto"/>
                <a:ea typeface="Roboto"/>
                <a:cs typeface="Roboto"/>
                <a:sym typeface="Roboto"/>
              </a:rPr>
              <a:t>Turn on Windows Virtualization Technology</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Make sure the Virtualization is enabled.  It can be checked in BIOS.  </a:t>
            </a:r>
            <a:endParaRPr>
              <a:latin typeface="Roboto"/>
              <a:ea typeface="Roboto"/>
              <a:cs typeface="Roboto"/>
              <a:sym typeface="Roboto"/>
            </a:endParaRPr>
          </a:p>
          <a:p>
            <a:pPr marL="914400" lvl="0" indent="0" algn="l" rtl="0">
              <a:spcBef>
                <a:spcPts val="0"/>
              </a:spcBef>
              <a:spcAft>
                <a:spcPts val="0"/>
              </a:spcAft>
              <a:buNone/>
            </a:pP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Depending on your laptop manufacturer, as you turn on your PC/Laptop, mash repeatedly of either F1, F2, F10, F12, Del, or Esc.  You can google the exact key first beforehand. </a:t>
            </a:r>
            <a:endParaRPr>
              <a:latin typeface="Roboto"/>
              <a:ea typeface="Roboto"/>
              <a:cs typeface="Roboto"/>
              <a:sym typeface="Roboto"/>
            </a:endParaRPr>
          </a:p>
          <a:p>
            <a:pPr marL="914400" lvl="0" indent="0" algn="l" rtl="0">
              <a:spcBef>
                <a:spcPts val="0"/>
              </a:spcBef>
              <a:spcAft>
                <a:spcPts val="0"/>
              </a:spcAft>
              <a:buNone/>
            </a:pP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You navigate through the BIOS using directional key, select item using “Enter” and Save and Exit using “F10”.  (Some BIOS may have a different navigation key).</a:t>
            </a:r>
            <a:endParaRPr>
              <a:latin typeface="Roboto"/>
              <a:ea typeface="Roboto"/>
              <a:cs typeface="Roboto"/>
              <a:sym typeface="Roboto"/>
            </a:endParaRPr>
          </a:p>
          <a:p>
            <a:pPr marL="914400" lvl="0" indent="0" algn="l" rtl="0">
              <a:spcBef>
                <a:spcPts val="0"/>
              </a:spcBef>
              <a:spcAft>
                <a:spcPts val="0"/>
              </a:spcAft>
              <a:buNone/>
            </a:pP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Go to the Advanced Tab and Turn on Virtualization Technology.</a:t>
            </a:r>
            <a:endParaRPr>
              <a:latin typeface="Roboto"/>
              <a:ea typeface="Roboto"/>
              <a:cs typeface="Roboto"/>
              <a:sym typeface="Roboto"/>
            </a:endParaRPr>
          </a:p>
          <a:p>
            <a:pPr marL="914400" lvl="0" indent="0" algn="l" rtl="0">
              <a:spcBef>
                <a:spcPts val="0"/>
              </a:spcBef>
              <a:spcAft>
                <a:spcPts val="0"/>
              </a:spcAft>
              <a:buNone/>
            </a:pP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As a note: Most PC using Windows 10/11 have their Virtualization “Enabled” as Default.</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98" name="Google Shape;98;p17"/>
          <p:cNvPicPr preferRelativeResize="0"/>
          <p:nvPr/>
        </p:nvPicPr>
        <p:blipFill>
          <a:blip r:embed="rId3">
            <a:alphaModFix/>
          </a:blip>
          <a:stretch>
            <a:fillRect/>
          </a:stretch>
        </p:blipFill>
        <p:spPr>
          <a:xfrm>
            <a:off x="5457850" y="0"/>
            <a:ext cx="3686150" cy="2474275"/>
          </a:xfrm>
          <a:prstGeom prst="rect">
            <a:avLst/>
          </a:prstGeom>
          <a:noFill/>
          <a:ln>
            <a:noFill/>
          </a:ln>
        </p:spPr>
      </p:pic>
      <p:sp>
        <p:nvSpPr>
          <p:cNvPr id="99" name="Google Shape;99;p17"/>
          <p:cNvSpPr txBox="1"/>
          <p:nvPr/>
        </p:nvSpPr>
        <p:spPr>
          <a:xfrm>
            <a:off x="5030175" y="3250950"/>
            <a:ext cx="4293600" cy="174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b="1">
                <a:solidFill>
                  <a:schemeClr val="dk1"/>
                </a:solidFill>
                <a:latin typeface="Roboto"/>
                <a:ea typeface="Roboto"/>
                <a:cs typeface="Roboto"/>
                <a:sym typeface="Roboto"/>
              </a:rPr>
              <a:t>You can skip part 4 as most laptop/pc have its Virtualization Turned on by default.</a:t>
            </a:r>
            <a:endParaRPr sz="2300" b="1">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p:nvPr/>
        </p:nvSpPr>
        <p:spPr>
          <a:xfrm>
            <a:off x="0" y="0"/>
            <a:ext cx="4967400" cy="5143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AutoNum type="arabicPeriod" startAt="5"/>
            </a:pPr>
            <a:r>
              <a:rPr lang="en">
                <a:latin typeface="Roboto"/>
                <a:ea typeface="Roboto"/>
                <a:cs typeface="Roboto"/>
                <a:sym typeface="Roboto"/>
              </a:rPr>
              <a:t>Turn on Windows Virtual Machine Platform</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Select your Computer Search Bar and type: “Turn Windows Feature On and Off”.</a:t>
            </a:r>
            <a:endParaRPr>
              <a:latin typeface="Roboto"/>
              <a:ea typeface="Roboto"/>
              <a:cs typeface="Roboto"/>
              <a:sym typeface="Roboto"/>
            </a:endParaRPr>
          </a:p>
          <a:p>
            <a:pPr marL="914400" lvl="0" indent="0" algn="l" rtl="0">
              <a:spcBef>
                <a:spcPts val="0"/>
              </a:spcBef>
              <a:spcAft>
                <a:spcPts val="0"/>
              </a:spcAft>
              <a:buNone/>
            </a:pP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 In the Windows Features window that just opened, </a:t>
            </a:r>
            <a:endParaRPr>
              <a:latin typeface="Roboto"/>
              <a:ea typeface="Roboto"/>
              <a:cs typeface="Roboto"/>
              <a:sym typeface="Roboto"/>
            </a:endParaRPr>
          </a:p>
          <a:p>
            <a:pPr marL="1371600" lvl="2" indent="-317500" algn="l" rtl="0">
              <a:spcBef>
                <a:spcPts val="0"/>
              </a:spcBef>
              <a:spcAft>
                <a:spcPts val="0"/>
              </a:spcAft>
              <a:buSzPts val="1400"/>
              <a:buFont typeface="Roboto"/>
              <a:buAutoNum type="romanLcPeriod"/>
            </a:pPr>
            <a:r>
              <a:rPr lang="en">
                <a:latin typeface="Roboto"/>
                <a:ea typeface="Roboto"/>
                <a:cs typeface="Roboto"/>
                <a:sym typeface="Roboto"/>
              </a:rPr>
              <a:t>find Virtual Machine Platform and select it.</a:t>
            </a:r>
            <a:endParaRPr>
              <a:latin typeface="Roboto"/>
              <a:ea typeface="Roboto"/>
              <a:cs typeface="Roboto"/>
              <a:sym typeface="Roboto"/>
            </a:endParaRPr>
          </a:p>
          <a:p>
            <a:pPr marL="1371600" lvl="2" indent="-317500" algn="l" rtl="0">
              <a:spcBef>
                <a:spcPts val="0"/>
              </a:spcBef>
              <a:spcAft>
                <a:spcPts val="0"/>
              </a:spcAft>
              <a:buSzPts val="1400"/>
              <a:buFont typeface="Roboto"/>
              <a:buAutoNum type="romanLcPeriod"/>
            </a:pPr>
            <a:r>
              <a:rPr lang="en">
                <a:latin typeface="Roboto"/>
                <a:ea typeface="Roboto"/>
                <a:cs typeface="Roboto"/>
                <a:sym typeface="Roboto"/>
              </a:rPr>
              <a:t>find Windows Subsystem for Linux and select it.</a:t>
            </a:r>
            <a:endParaRPr>
              <a:latin typeface="Roboto"/>
              <a:ea typeface="Roboto"/>
              <a:cs typeface="Roboto"/>
              <a:sym typeface="Roboto"/>
            </a:endParaRPr>
          </a:p>
          <a:p>
            <a:pPr marL="914400" lvl="0" indent="0" algn="l" rtl="0">
              <a:spcBef>
                <a:spcPts val="0"/>
              </a:spcBef>
              <a:spcAft>
                <a:spcPts val="0"/>
              </a:spcAft>
              <a:buNone/>
            </a:pP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Select OK. You need to restart your PC.</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sz="2400" b="1">
                <a:solidFill>
                  <a:schemeClr val="dk1"/>
                </a:solidFill>
                <a:latin typeface="Roboto"/>
                <a:ea typeface="Roboto"/>
                <a:cs typeface="Roboto"/>
                <a:sym typeface="Roboto"/>
              </a:rPr>
              <a:t>Windows Virtualization Done!!!</a:t>
            </a:r>
            <a:endParaRPr sz="2400" b="1">
              <a:solidFill>
                <a:schemeClr val="dk1"/>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105" name="Google Shape;105;p18"/>
          <p:cNvPicPr preferRelativeResize="0"/>
          <p:nvPr/>
        </p:nvPicPr>
        <p:blipFill>
          <a:blip r:embed="rId3">
            <a:alphaModFix/>
          </a:blip>
          <a:stretch>
            <a:fillRect/>
          </a:stretch>
        </p:blipFill>
        <p:spPr>
          <a:xfrm>
            <a:off x="4967400" y="0"/>
            <a:ext cx="4176575" cy="367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p:nvPr/>
        </p:nvSpPr>
        <p:spPr>
          <a:xfrm>
            <a:off x="0" y="0"/>
            <a:ext cx="4401000" cy="5143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AutoNum type="arabicPeriod" startAt="6"/>
            </a:pPr>
            <a:r>
              <a:rPr lang="en">
                <a:latin typeface="Roboto"/>
                <a:ea typeface="Roboto"/>
                <a:cs typeface="Roboto"/>
                <a:sym typeface="Roboto"/>
              </a:rPr>
              <a:t>Download Ubuntu in your Windows.</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Select your Computer Search Bar and type: “Microsoft Store”</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In the Microsoft Store Search Bar, type: “ubuntu 18.04”.</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Install by clicking the “Get” Button.</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After successful installation, you will be prompted to create your Username and Password.</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startAt="6"/>
            </a:pPr>
            <a:r>
              <a:rPr lang="en">
                <a:latin typeface="Roboto"/>
                <a:ea typeface="Roboto"/>
                <a:cs typeface="Roboto"/>
                <a:sym typeface="Roboto"/>
              </a:rPr>
              <a:t>Download MobaXterm to use Virtual Machine.</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The Virtual Machine that we are going to use are MobaXterm.  </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It is light, user friendly and easy to use.</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Link to Download: </a:t>
            </a:r>
            <a:r>
              <a:rPr lang="en" u="sng">
                <a:solidFill>
                  <a:schemeClr val="hlink"/>
                </a:solidFill>
                <a:latin typeface="Roboto"/>
                <a:ea typeface="Roboto"/>
                <a:cs typeface="Roboto"/>
                <a:sym typeface="Roboto"/>
                <a:hlinkClick r:id="rId3"/>
              </a:rPr>
              <a:t>https://mobaxterm.mobatek.net/download-home-edition.html</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You can download the Portable version.</a:t>
            </a:r>
            <a:endParaRPr>
              <a:latin typeface="Roboto"/>
              <a:ea typeface="Roboto"/>
              <a:cs typeface="Roboto"/>
              <a:sym typeface="Roboto"/>
            </a:endParaRPr>
          </a:p>
          <a:p>
            <a:pPr marL="914400" lvl="1" indent="-317500" algn="l" rtl="0">
              <a:spcBef>
                <a:spcPts val="0"/>
              </a:spcBef>
              <a:spcAft>
                <a:spcPts val="0"/>
              </a:spcAft>
              <a:buSzPts val="1400"/>
              <a:buFont typeface="Roboto"/>
              <a:buAutoNum type="alphaLcPeriod"/>
            </a:pPr>
            <a:r>
              <a:rPr lang="en">
                <a:latin typeface="Roboto"/>
                <a:ea typeface="Roboto"/>
                <a:cs typeface="Roboto"/>
                <a:sym typeface="Roboto"/>
              </a:rPr>
              <a:t>Run the Downloaded Program to start the program.</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111" name="Google Shape;111;p19"/>
          <p:cNvPicPr preferRelativeResize="0"/>
          <p:nvPr/>
        </p:nvPicPr>
        <p:blipFill>
          <a:blip r:embed="rId4">
            <a:alphaModFix/>
          </a:blip>
          <a:stretch>
            <a:fillRect/>
          </a:stretch>
        </p:blipFill>
        <p:spPr>
          <a:xfrm>
            <a:off x="4401000" y="0"/>
            <a:ext cx="4742999" cy="2661213"/>
          </a:xfrm>
          <a:prstGeom prst="rect">
            <a:avLst/>
          </a:prstGeom>
          <a:noFill/>
          <a:ln>
            <a:noFill/>
          </a:ln>
        </p:spPr>
      </p:pic>
      <p:pic>
        <p:nvPicPr>
          <p:cNvPr id="112" name="Google Shape;112;p19"/>
          <p:cNvPicPr preferRelativeResize="0"/>
          <p:nvPr/>
        </p:nvPicPr>
        <p:blipFill>
          <a:blip r:embed="rId5">
            <a:alphaModFix/>
          </a:blip>
          <a:stretch>
            <a:fillRect/>
          </a:stretch>
        </p:blipFill>
        <p:spPr>
          <a:xfrm>
            <a:off x="4572000" y="2661225"/>
            <a:ext cx="4007793" cy="248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p:nvPr/>
        </p:nvSpPr>
        <p:spPr>
          <a:xfrm>
            <a:off x="0" y="0"/>
            <a:ext cx="9144000" cy="1241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AutoNum type="arabicPeriod" startAt="8"/>
            </a:pPr>
            <a:r>
              <a:rPr lang="en">
                <a:latin typeface="Roboto"/>
                <a:ea typeface="Roboto"/>
                <a:cs typeface="Roboto"/>
                <a:sym typeface="Roboto"/>
              </a:rPr>
              <a:t>After both Ubuntu and MobaXterm installation are done.  You can click on your desktop Icon (MobaXterm) to open the application.</a:t>
            </a: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startAt="8"/>
            </a:pPr>
            <a:r>
              <a:rPr lang="en">
                <a:latin typeface="Roboto"/>
                <a:ea typeface="Roboto"/>
                <a:cs typeface="Roboto"/>
                <a:sym typeface="Roboto"/>
              </a:rPr>
              <a:t>Inside, you will be able to use WPS-Ubuntu that you have downloaded by clicking the shortcut on the left.</a:t>
            </a: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startAt="8"/>
            </a:pPr>
            <a:r>
              <a:rPr lang="en">
                <a:latin typeface="Roboto"/>
                <a:ea typeface="Roboto"/>
                <a:cs typeface="Roboto"/>
                <a:sym typeface="Roboto"/>
              </a:rPr>
              <a:t>Installation Done!!! </a:t>
            </a: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startAt="8"/>
            </a:pPr>
            <a:r>
              <a:rPr lang="en">
                <a:latin typeface="Roboto"/>
                <a:ea typeface="Roboto"/>
                <a:cs typeface="Roboto"/>
                <a:sym typeface="Roboto"/>
              </a:rPr>
              <a:t>It have multitude of uses, explore at your own leisure.</a:t>
            </a:r>
            <a:endParaRPr>
              <a:latin typeface="Roboto"/>
              <a:ea typeface="Roboto"/>
              <a:cs typeface="Roboto"/>
              <a:sym typeface="Roboto"/>
            </a:endParaRPr>
          </a:p>
        </p:txBody>
      </p:sp>
      <p:sp>
        <p:nvSpPr>
          <p:cNvPr id="118" name="Google Shape;118;p20"/>
          <p:cNvSpPr/>
          <p:nvPr/>
        </p:nvSpPr>
        <p:spPr>
          <a:xfrm>
            <a:off x="112475" y="517350"/>
            <a:ext cx="217500" cy="2346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0000"/>
              </a:solidFill>
              <a:latin typeface="Roboto"/>
              <a:ea typeface="Roboto"/>
              <a:cs typeface="Roboto"/>
              <a:sym typeface="Roboto"/>
            </a:endParaRPr>
          </a:p>
        </p:txBody>
      </p:sp>
      <p:pic>
        <p:nvPicPr>
          <p:cNvPr id="119" name="Google Shape;119;p20"/>
          <p:cNvPicPr preferRelativeResize="0"/>
          <p:nvPr/>
        </p:nvPicPr>
        <p:blipFill rotWithShape="1">
          <a:blip r:embed="rId3">
            <a:alphaModFix/>
          </a:blip>
          <a:srcRect r="21439" b="22402"/>
          <a:stretch/>
        </p:blipFill>
        <p:spPr>
          <a:xfrm>
            <a:off x="1261863" y="1338875"/>
            <a:ext cx="6620274" cy="3682225"/>
          </a:xfrm>
          <a:prstGeom prst="rect">
            <a:avLst/>
          </a:prstGeom>
          <a:noFill/>
          <a:ln>
            <a:noFill/>
          </a:ln>
        </p:spPr>
      </p:pic>
      <p:cxnSp>
        <p:nvCxnSpPr>
          <p:cNvPr id="120" name="Google Shape;120;p20"/>
          <p:cNvCxnSpPr>
            <a:stCxn id="118" idx="5"/>
          </p:cNvCxnSpPr>
          <p:nvPr/>
        </p:nvCxnSpPr>
        <p:spPr>
          <a:xfrm>
            <a:off x="298123" y="717594"/>
            <a:ext cx="1321500" cy="1561800"/>
          </a:xfrm>
          <a:prstGeom prst="straightConnector1">
            <a:avLst/>
          </a:prstGeom>
          <a:noFill/>
          <a:ln w="38100" cap="flat" cmpd="sng">
            <a:solidFill>
              <a:schemeClr val="accent3"/>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2326713" y="152400"/>
            <a:ext cx="6769936" cy="4838700"/>
          </a:xfrm>
          <a:prstGeom prst="rect">
            <a:avLst/>
          </a:prstGeom>
          <a:noFill/>
          <a:ln>
            <a:noFill/>
          </a:ln>
        </p:spPr>
      </p:pic>
      <p:sp>
        <p:nvSpPr>
          <p:cNvPr id="126" name="Google Shape;126;p21"/>
          <p:cNvSpPr/>
          <p:nvPr/>
        </p:nvSpPr>
        <p:spPr>
          <a:xfrm>
            <a:off x="4326250" y="877250"/>
            <a:ext cx="4146300" cy="1312200"/>
          </a:xfrm>
          <a:prstGeom prst="rect">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127" name="Google Shape;127;p21"/>
          <p:cNvCxnSpPr>
            <a:stCxn id="126" idx="1"/>
          </p:cNvCxnSpPr>
          <p:nvPr/>
        </p:nvCxnSpPr>
        <p:spPr>
          <a:xfrm rot="10800000">
            <a:off x="2151850" y="1514450"/>
            <a:ext cx="2174400" cy="18900"/>
          </a:xfrm>
          <a:prstGeom prst="straightConnector1">
            <a:avLst/>
          </a:prstGeom>
          <a:noFill/>
          <a:ln w="38100" cap="flat" cmpd="sng">
            <a:solidFill>
              <a:schemeClr val="accent3"/>
            </a:solidFill>
            <a:prstDash val="solid"/>
            <a:round/>
            <a:headEnd type="none" w="med" len="med"/>
            <a:tailEnd type="none" w="med" len="med"/>
          </a:ln>
        </p:spPr>
      </p:cxnSp>
      <p:sp>
        <p:nvSpPr>
          <p:cNvPr id="128" name="Google Shape;128;p21"/>
          <p:cNvSpPr txBox="1"/>
          <p:nvPr/>
        </p:nvSpPr>
        <p:spPr>
          <a:xfrm>
            <a:off x="0" y="1032800"/>
            <a:ext cx="2174400" cy="98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This will show you which Linux distribution you are using</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On-screen Show (16:9)</PresentationFormat>
  <Paragraphs>89</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Roboto</vt:lpstr>
      <vt:lpstr>Arial</vt:lpstr>
      <vt:lpstr>Material</vt:lpstr>
      <vt:lpstr> Setting up Ubuntu on Windows </vt:lpstr>
      <vt:lpstr>What you Need</vt:lpstr>
      <vt:lpstr>Step by Step Guide</vt:lpstr>
      <vt:lpstr>Setting up the Environment</vt:lpstr>
      <vt:lpstr>PowerPoint Presentation</vt:lpstr>
      <vt:lpstr>PowerPoint Presentation</vt:lpstr>
      <vt:lpstr>PowerPoint Presentation</vt:lpstr>
      <vt:lpstr>PowerPoint Presentation</vt:lpstr>
      <vt:lpstr>PowerPoint Presentation</vt:lpstr>
      <vt:lpstr>Downloading CDO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Juneng Liew</cp:lastModifiedBy>
  <cp:revision>2</cp:revision>
  <dcterms:modified xsi:type="dcterms:W3CDTF">2025-09-29T03:20:56Z</dcterms:modified>
</cp:coreProperties>
</file>