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notesMasterIdLst>
    <p:notesMasterId r:id="rId113"/>
  </p:notesMasterIdLst>
  <p:sldIdLst>
    <p:sldId id="369" r:id="rId3"/>
    <p:sldId id="258" r:id="rId4"/>
    <p:sldId id="391" r:id="rId5"/>
    <p:sldId id="263" r:id="rId6"/>
    <p:sldId id="374" r:id="rId7"/>
    <p:sldId id="372" r:id="rId8"/>
    <p:sldId id="264" r:id="rId9"/>
    <p:sldId id="265" r:id="rId10"/>
    <p:sldId id="392" r:id="rId11"/>
    <p:sldId id="267" r:id="rId12"/>
    <p:sldId id="268" r:id="rId13"/>
    <p:sldId id="283" r:id="rId14"/>
    <p:sldId id="269" r:id="rId15"/>
    <p:sldId id="271" r:id="rId16"/>
    <p:sldId id="393" r:id="rId17"/>
    <p:sldId id="394" r:id="rId18"/>
    <p:sldId id="276" r:id="rId19"/>
    <p:sldId id="277" r:id="rId20"/>
    <p:sldId id="282" r:id="rId21"/>
    <p:sldId id="278" r:id="rId22"/>
    <p:sldId id="281" r:id="rId23"/>
    <p:sldId id="280" r:id="rId24"/>
    <p:sldId id="279" r:id="rId25"/>
    <p:sldId id="370" r:id="rId26"/>
    <p:sldId id="288" r:id="rId27"/>
    <p:sldId id="284" r:id="rId28"/>
    <p:sldId id="285" r:id="rId29"/>
    <p:sldId id="286" r:id="rId30"/>
    <p:sldId id="287" r:id="rId31"/>
    <p:sldId id="290" r:id="rId32"/>
    <p:sldId id="291" r:id="rId33"/>
    <p:sldId id="292" r:id="rId34"/>
    <p:sldId id="289" r:id="rId35"/>
    <p:sldId id="295" r:id="rId36"/>
    <p:sldId id="297" r:id="rId37"/>
    <p:sldId id="296" r:id="rId38"/>
    <p:sldId id="294" r:id="rId39"/>
    <p:sldId id="298" r:id="rId40"/>
    <p:sldId id="299" r:id="rId41"/>
    <p:sldId id="378" r:id="rId42"/>
    <p:sldId id="306" r:id="rId43"/>
    <p:sldId id="300" r:id="rId44"/>
    <p:sldId id="379" r:id="rId45"/>
    <p:sldId id="395" r:id="rId46"/>
    <p:sldId id="302" r:id="rId47"/>
    <p:sldId id="303" r:id="rId48"/>
    <p:sldId id="304" r:id="rId49"/>
    <p:sldId id="396" r:id="rId50"/>
    <p:sldId id="313" r:id="rId51"/>
    <p:sldId id="315" r:id="rId52"/>
    <p:sldId id="316" r:id="rId53"/>
    <p:sldId id="317" r:id="rId54"/>
    <p:sldId id="308" r:id="rId55"/>
    <p:sldId id="307" r:id="rId56"/>
    <p:sldId id="309" r:id="rId57"/>
    <p:sldId id="310" r:id="rId58"/>
    <p:sldId id="327" r:id="rId59"/>
    <p:sldId id="311" r:id="rId60"/>
    <p:sldId id="318" r:id="rId61"/>
    <p:sldId id="319" r:id="rId62"/>
    <p:sldId id="320" r:id="rId63"/>
    <p:sldId id="322" r:id="rId64"/>
    <p:sldId id="321" r:id="rId65"/>
    <p:sldId id="323" r:id="rId66"/>
    <p:sldId id="325" r:id="rId67"/>
    <p:sldId id="324" r:id="rId68"/>
    <p:sldId id="338" r:id="rId69"/>
    <p:sldId id="340" r:id="rId70"/>
    <p:sldId id="339" r:id="rId71"/>
    <p:sldId id="376" r:id="rId72"/>
    <p:sldId id="377" r:id="rId73"/>
    <p:sldId id="341" r:id="rId74"/>
    <p:sldId id="342" r:id="rId75"/>
    <p:sldId id="344" r:id="rId76"/>
    <p:sldId id="343" r:id="rId77"/>
    <p:sldId id="334" r:id="rId78"/>
    <p:sldId id="335" r:id="rId79"/>
    <p:sldId id="345" r:id="rId80"/>
    <p:sldId id="346" r:id="rId81"/>
    <p:sldId id="337" r:id="rId82"/>
    <p:sldId id="347" r:id="rId83"/>
    <p:sldId id="348" r:id="rId84"/>
    <p:sldId id="380" r:id="rId85"/>
    <p:sldId id="381" r:id="rId86"/>
    <p:sldId id="350" r:id="rId87"/>
    <p:sldId id="383" r:id="rId88"/>
    <p:sldId id="384" r:id="rId89"/>
    <p:sldId id="382" r:id="rId90"/>
    <p:sldId id="385" r:id="rId91"/>
    <p:sldId id="352" r:id="rId92"/>
    <p:sldId id="353" r:id="rId93"/>
    <p:sldId id="355" r:id="rId94"/>
    <p:sldId id="354" r:id="rId95"/>
    <p:sldId id="375" r:id="rId96"/>
    <p:sldId id="368" r:id="rId97"/>
    <p:sldId id="356" r:id="rId98"/>
    <p:sldId id="386" r:id="rId99"/>
    <p:sldId id="389" r:id="rId100"/>
    <p:sldId id="357" r:id="rId101"/>
    <p:sldId id="358" r:id="rId102"/>
    <p:sldId id="387" r:id="rId103"/>
    <p:sldId id="388" r:id="rId104"/>
    <p:sldId id="390" r:id="rId105"/>
    <p:sldId id="359" r:id="rId106"/>
    <p:sldId id="360" r:id="rId107"/>
    <p:sldId id="361" r:id="rId108"/>
    <p:sldId id="362" r:id="rId109"/>
    <p:sldId id="364" r:id="rId110"/>
    <p:sldId id="365" r:id="rId111"/>
    <p:sldId id="262" r:id="rId112"/>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00CC"/>
    <a:srgbClr val="DE74C0"/>
    <a:srgbClr val="FFCC99"/>
    <a:srgbClr val="660066"/>
    <a:srgbClr val="006600"/>
    <a:srgbClr val="CCFFFF"/>
    <a:srgbClr val="99CCFF"/>
    <a:srgbClr val="FFFFCC"/>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614" autoAdjust="0"/>
    <p:restoredTop sz="96749" autoAdjust="0"/>
  </p:normalViewPr>
  <p:slideViewPr>
    <p:cSldViewPr snapToGrid="0">
      <p:cViewPr varScale="1">
        <p:scale>
          <a:sx n="104" d="100"/>
          <a:sy n="104" d="100"/>
        </p:scale>
        <p:origin x="1560" y="90"/>
      </p:cViewPr>
      <p:guideLst>
        <p:guide orient="horz" pos="2160"/>
        <p:guide pos="2880"/>
      </p:guideLst>
    </p:cSldViewPr>
  </p:slideViewPr>
  <p:notesTextViewPr>
    <p:cViewPr>
      <p:scale>
        <a:sx n="100" d="100"/>
        <a:sy n="100" d="100"/>
      </p:scale>
      <p:origin x="0" y="0"/>
    </p:cViewPr>
  </p:notesTextViewPr>
  <p:sorterViewPr>
    <p:cViewPr>
      <p:scale>
        <a:sx n="25" d="100"/>
        <a:sy n="25"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117" Type="http://schemas.openxmlformats.org/officeDocument/2006/relationships/tableStyles" Target="tableStyles.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12" Type="http://schemas.openxmlformats.org/officeDocument/2006/relationships/slide" Target="slides/slide110.xml"/><Relationship Id="rId16" Type="http://schemas.openxmlformats.org/officeDocument/2006/relationships/slide" Target="slides/slide14.xml"/><Relationship Id="rId107" Type="http://schemas.openxmlformats.org/officeDocument/2006/relationships/slide" Target="slides/slide105.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slide" Target="slides/slide77.xml"/><Relationship Id="rId87" Type="http://schemas.openxmlformats.org/officeDocument/2006/relationships/slide" Target="slides/slide85.xml"/><Relationship Id="rId102" Type="http://schemas.openxmlformats.org/officeDocument/2006/relationships/slide" Target="slides/slide100.xml"/><Relationship Id="rId110" Type="http://schemas.openxmlformats.org/officeDocument/2006/relationships/slide" Target="slides/slide108.xml"/><Relationship Id="rId115" Type="http://schemas.openxmlformats.org/officeDocument/2006/relationships/viewProps" Target="viewProps.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slide" Target="slides/slide80.xml"/><Relationship Id="rId90" Type="http://schemas.openxmlformats.org/officeDocument/2006/relationships/slide" Target="slides/slide88.xml"/><Relationship Id="rId95" Type="http://schemas.openxmlformats.org/officeDocument/2006/relationships/slide" Target="slides/slide93.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113" Type="http://schemas.openxmlformats.org/officeDocument/2006/relationships/notesMaster" Target="notesMasters/notesMaster1.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93" Type="http://schemas.openxmlformats.org/officeDocument/2006/relationships/slide" Target="slides/slide91.xml"/><Relationship Id="rId98" Type="http://schemas.openxmlformats.org/officeDocument/2006/relationships/slide" Target="slides/slide9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103" Type="http://schemas.openxmlformats.org/officeDocument/2006/relationships/slide" Target="slides/slide101.xml"/><Relationship Id="rId108" Type="http://schemas.openxmlformats.org/officeDocument/2006/relationships/slide" Target="slides/slide106.xml"/><Relationship Id="rId116" Type="http://schemas.openxmlformats.org/officeDocument/2006/relationships/theme" Target="theme/theme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slide" Target="slides/slide94.xml"/><Relationship Id="rId111" Type="http://schemas.openxmlformats.org/officeDocument/2006/relationships/slide" Target="slides/slide109.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6" Type="http://schemas.openxmlformats.org/officeDocument/2006/relationships/slide" Target="slides/slide104.xml"/><Relationship Id="rId114" Type="http://schemas.openxmlformats.org/officeDocument/2006/relationships/presProps" Target="presProps.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99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a:latin typeface="Arial" charset="0"/>
              </a:defRPr>
            </a:lvl1pPr>
          </a:lstStyle>
          <a:p>
            <a:pPr>
              <a:defRPr/>
            </a:pPr>
            <a:endParaRPr lang="en-US" altLang="zh-CN"/>
          </a:p>
        </p:txBody>
      </p:sp>
      <p:sp>
        <p:nvSpPr>
          <p:cNvPr id="20992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latin typeface="Arial" charset="0"/>
              </a:defRPr>
            </a:lvl1pPr>
          </a:lstStyle>
          <a:p>
            <a:pPr>
              <a:defRPr/>
            </a:pPr>
            <a:fld id="{3F6CC28D-B69D-41C7-BEE7-E438C2E0FFEF}" type="datetimeFigureOut">
              <a:rPr lang="zh-CN" altLang="en-US"/>
              <a:pPr>
                <a:defRPr/>
              </a:pPr>
              <a:t>2016/9/18</a:t>
            </a:fld>
            <a:endParaRPr lang="en-US" altLang="zh-CN"/>
          </a:p>
        </p:txBody>
      </p:sp>
      <p:sp>
        <p:nvSpPr>
          <p:cNvPr id="6451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20992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zh-CN" noProof="0" smtClean="0"/>
              <a:t>Click to edit Master text styles</a:t>
            </a:r>
          </a:p>
          <a:p>
            <a:pPr lvl="1"/>
            <a:r>
              <a:rPr lang="en-US" altLang="zh-CN" noProof="0" smtClean="0"/>
              <a:t>Second level</a:t>
            </a:r>
          </a:p>
          <a:p>
            <a:pPr lvl="2"/>
            <a:r>
              <a:rPr lang="en-US" altLang="zh-CN" noProof="0" smtClean="0"/>
              <a:t>Third level</a:t>
            </a:r>
          </a:p>
          <a:p>
            <a:pPr lvl="3"/>
            <a:r>
              <a:rPr lang="en-US" altLang="zh-CN" noProof="0" smtClean="0"/>
              <a:t>Fourth level</a:t>
            </a:r>
          </a:p>
          <a:p>
            <a:pPr lvl="4"/>
            <a:r>
              <a:rPr lang="en-US" altLang="zh-CN" noProof="0" smtClean="0"/>
              <a:t>Fifth level</a:t>
            </a:r>
          </a:p>
        </p:txBody>
      </p:sp>
      <p:sp>
        <p:nvSpPr>
          <p:cNvPr id="20992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a:latin typeface="Arial" charset="0"/>
              </a:defRPr>
            </a:lvl1pPr>
          </a:lstStyle>
          <a:p>
            <a:pPr>
              <a:defRPr/>
            </a:pPr>
            <a:endParaRPr lang="en-US" altLang="zh-CN"/>
          </a:p>
        </p:txBody>
      </p:sp>
      <p:sp>
        <p:nvSpPr>
          <p:cNvPr id="20992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latin typeface="Arial" charset="0"/>
              </a:defRPr>
            </a:lvl1pPr>
          </a:lstStyle>
          <a:p>
            <a:pPr>
              <a:defRPr/>
            </a:pPr>
            <a:fld id="{79F18899-B315-40A9-9253-5ECEC19CA2C1}" type="slidenum">
              <a:rPr lang="zh-CN" altLang="en-US"/>
              <a:pPr>
                <a:defRPr/>
              </a:pPr>
              <a:t>‹#›</a:t>
            </a:fld>
            <a:endParaRPr lang="en-US" altLang="zh-CN"/>
          </a:p>
        </p:txBody>
      </p:sp>
    </p:spTree>
    <p:extLst>
      <p:ext uri="{BB962C8B-B14F-4D97-AF65-F5344CB8AC3E}">
        <p14:creationId xmlns:p14="http://schemas.microsoft.com/office/powerpoint/2010/main" val="307696444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Calibri"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Calibri"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Calibri"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Calibri"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err="1" smtClean="0"/>
              <a:t>ron</a:t>
            </a:r>
            <a:r>
              <a:rPr lang="en-US" altLang="zh-CN" dirty="0" smtClean="0"/>
              <a:t>-day-</a:t>
            </a:r>
            <a:r>
              <a:rPr lang="en-US" altLang="zh-CN" dirty="0" err="1" smtClean="0"/>
              <a:t>voo</a:t>
            </a:r>
            <a:endParaRPr lang="zh-CN" altLang="en-US" dirty="0"/>
          </a:p>
        </p:txBody>
      </p:sp>
      <p:sp>
        <p:nvSpPr>
          <p:cNvPr id="4" name="灯片编号占位符 3"/>
          <p:cNvSpPr>
            <a:spLocks noGrp="1"/>
          </p:cNvSpPr>
          <p:nvPr>
            <p:ph type="sldNum" sz="quarter" idx="10"/>
          </p:nvPr>
        </p:nvSpPr>
        <p:spPr/>
        <p:txBody>
          <a:bodyPr/>
          <a:lstStyle/>
          <a:p>
            <a:pPr>
              <a:defRPr/>
            </a:pPr>
            <a:fld id="{79F18899-B315-40A9-9253-5ECEC19CA2C1}" type="slidenum">
              <a:rPr lang="zh-CN" altLang="en-US" smtClean="0"/>
              <a:pPr>
                <a:defRPr/>
              </a:pPr>
              <a:t>48</a:t>
            </a:fld>
            <a:endParaRPr lang="en-US" altLang="zh-CN"/>
          </a:p>
        </p:txBody>
      </p:sp>
    </p:spTree>
    <p:extLst>
      <p:ext uri="{BB962C8B-B14F-4D97-AF65-F5344CB8AC3E}">
        <p14:creationId xmlns:p14="http://schemas.microsoft.com/office/powerpoint/2010/main" val="22866388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这些问题的名字都明显带有</a:t>
            </a:r>
            <a:r>
              <a:rPr lang="en-US" altLang="zh-CN" sz="1200" dirty="0" smtClean="0">
                <a:solidFill>
                  <a:srgbClr val="FF0000"/>
                </a:solidFill>
              </a:rPr>
              <a:t>Dijkstra</a:t>
            </a:r>
            <a:r>
              <a:rPr lang="zh-CN" altLang="en-US" sz="1200" dirty="0" smtClean="0">
                <a:solidFill>
                  <a:srgbClr val="FF0000"/>
                </a:solidFill>
              </a:rPr>
              <a:t>的风格</a:t>
            </a:r>
            <a:endParaRPr lang="zh-CN" altLang="en-US" dirty="0"/>
          </a:p>
        </p:txBody>
      </p:sp>
      <p:sp>
        <p:nvSpPr>
          <p:cNvPr id="4" name="灯片编号占位符 3"/>
          <p:cNvSpPr>
            <a:spLocks noGrp="1"/>
          </p:cNvSpPr>
          <p:nvPr>
            <p:ph type="sldNum" sz="quarter" idx="10"/>
          </p:nvPr>
        </p:nvSpPr>
        <p:spPr/>
        <p:txBody>
          <a:bodyPr/>
          <a:lstStyle/>
          <a:p>
            <a:pPr>
              <a:defRPr/>
            </a:pPr>
            <a:fld id="{79F18899-B315-40A9-9253-5ECEC19CA2C1}" type="slidenum">
              <a:rPr lang="zh-CN" altLang="en-US" smtClean="0"/>
              <a:pPr>
                <a:defRPr/>
              </a:pPr>
              <a:t>59</a:t>
            </a:fld>
            <a:endParaRPr lang="en-US" altLang="zh-CN"/>
          </a:p>
        </p:txBody>
      </p:sp>
    </p:spTree>
    <p:extLst>
      <p:ext uri="{BB962C8B-B14F-4D97-AF65-F5344CB8AC3E}">
        <p14:creationId xmlns:p14="http://schemas.microsoft.com/office/powerpoint/2010/main" val="20861629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这个问题是许多合作进程的一种抽象。</a:t>
            </a:r>
            <a:endParaRPr lang="en-US" altLang="zh-CN" dirty="0" smtClean="0"/>
          </a:p>
          <a:p>
            <a:r>
              <a:rPr lang="zh-CN" altLang="en-US" dirty="0" smtClean="0"/>
              <a:t>例如在输入时，输入进程是生产者，计算进程是消费者</a:t>
            </a:r>
            <a:endParaRPr lang="en-US" altLang="zh-CN" dirty="0" smtClean="0"/>
          </a:p>
          <a:p>
            <a:r>
              <a:rPr lang="zh-CN" altLang="en-US" dirty="0" smtClean="0"/>
              <a:t>例如在输出时，计算进程是生产者，输出进程是消费者</a:t>
            </a:r>
            <a:endParaRPr lang="zh-CN" altLang="en-US" dirty="0"/>
          </a:p>
        </p:txBody>
      </p:sp>
      <p:sp>
        <p:nvSpPr>
          <p:cNvPr id="4" name="灯片编号占位符 3"/>
          <p:cNvSpPr>
            <a:spLocks noGrp="1"/>
          </p:cNvSpPr>
          <p:nvPr>
            <p:ph type="sldNum" sz="quarter" idx="10"/>
          </p:nvPr>
        </p:nvSpPr>
        <p:spPr/>
        <p:txBody>
          <a:bodyPr/>
          <a:lstStyle/>
          <a:p>
            <a:pPr>
              <a:defRPr/>
            </a:pPr>
            <a:fld id="{79F18899-B315-40A9-9253-5ECEC19CA2C1}" type="slidenum">
              <a:rPr lang="zh-CN" altLang="en-US" smtClean="0"/>
              <a:pPr>
                <a:defRPr/>
              </a:pPr>
              <a:t>60</a:t>
            </a:fld>
            <a:endParaRPr lang="en-US" altLang="zh-CN"/>
          </a:p>
        </p:txBody>
      </p:sp>
    </p:spTree>
    <p:extLst>
      <p:ext uri="{BB962C8B-B14F-4D97-AF65-F5344CB8AC3E}">
        <p14:creationId xmlns:p14="http://schemas.microsoft.com/office/powerpoint/2010/main" val="11873378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有限缓冲区，概念上可以把它想象成一个圈</a:t>
            </a:r>
            <a:endParaRPr lang="zh-CN" altLang="en-US" dirty="0"/>
          </a:p>
        </p:txBody>
      </p:sp>
      <p:sp>
        <p:nvSpPr>
          <p:cNvPr id="4" name="灯片编号占位符 3"/>
          <p:cNvSpPr>
            <a:spLocks noGrp="1"/>
          </p:cNvSpPr>
          <p:nvPr>
            <p:ph type="sldNum" sz="quarter" idx="10"/>
          </p:nvPr>
        </p:nvSpPr>
        <p:spPr/>
        <p:txBody>
          <a:bodyPr/>
          <a:lstStyle/>
          <a:p>
            <a:pPr>
              <a:defRPr/>
            </a:pPr>
            <a:fld id="{79F18899-B315-40A9-9253-5ECEC19CA2C1}" type="slidenum">
              <a:rPr lang="zh-CN" altLang="en-US" smtClean="0"/>
              <a:pPr>
                <a:defRPr/>
              </a:pPr>
              <a:t>62</a:t>
            </a:fld>
            <a:endParaRPr lang="en-US" altLang="zh-CN"/>
          </a:p>
        </p:txBody>
      </p:sp>
    </p:spTree>
    <p:extLst>
      <p:ext uri="{BB962C8B-B14F-4D97-AF65-F5344CB8AC3E}">
        <p14:creationId xmlns:p14="http://schemas.microsoft.com/office/powerpoint/2010/main" val="30488164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kumimoji="0" lang="zh-CN" altLang="en-US" sz="12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满缓冲区数目</a:t>
            </a:r>
            <a:r>
              <a:rPr kumimoji="0" lang="en-US" altLang="zh-CN" sz="12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r>
              <a:rPr kumimoji="0" lang="zh-CN" altLang="en-US" sz="12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空缓冲区数目</a:t>
            </a:r>
            <a:r>
              <a:rPr kumimoji="0" lang="en-US" altLang="zh-CN" sz="12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=n</a:t>
            </a:r>
            <a:endParaRPr lang="zh-CN" altLang="en-US" dirty="0"/>
          </a:p>
        </p:txBody>
      </p:sp>
      <p:sp>
        <p:nvSpPr>
          <p:cNvPr id="4" name="灯片编号占位符 3"/>
          <p:cNvSpPr>
            <a:spLocks noGrp="1"/>
          </p:cNvSpPr>
          <p:nvPr>
            <p:ph type="sldNum" sz="quarter" idx="10"/>
          </p:nvPr>
        </p:nvSpPr>
        <p:spPr/>
        <p:txBody>
          <a:bodyPr/>
          <a:lstStyle/>
          <a:p>
            <a:pPr>
              <a:defRPr/>
            </a:pPr>
            <a:fld id="{79F18899-B315-40A9-9253-5ECEC19CA2C1}" type="slidenum">
              <a:rPr lang="zh-CN" altLang="en-US" smtClean="0"/>
              <a:pPr>
                <a:defRPr/>
              </a:pPr>
              <a:t>63</a:t>
            </a:fld>
            <a:endParaRPr lang="en-US" altLang="zh-CN"/>
          </a:p>
        </p:txBody>
      </p:sp>
    </p:spTree>
    <p:extLst>
      <p:ext uri="{BB962C8B-B14F-4D97-AF65-F5344CB8AC3E}">
        <p14:creationId xmlns:p14="http://schemas.microsoft.com/office/powerpoint/2010/main" val="30254428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Dijkstra</a:t>
            </a:r>
            <a:r>
              <a:rPr lang="zh-CN" altLang="en-US" dirty="0" smtClean="0"/>
              <a:t>在</a:t>
            </a:r>
            <a:r>
              <a:rPr lang="en-US" altLang="zh-CN" dirty="0" smtClean="0"/>
              <a:t>1971</a:t>
            </a:r>
            <a:r>
              <a:rPr lang="zh-CN" altLang="en-US" dirty="0" smtClean="0"/>
              <a:t>年提出，为每个共享资源设置一位秘书来管理对它的访问，一切来访都要通过秘书，而秘书每次仅允许一个来访者（进程）访问共享资源</a:t>
            </a:r>
            <a:endParaRPr lang="en-US" altLang="zh-CN" dirty="0" smtClean="0"/>
          </a:p>
          <a:p>
            <a:endParaRPr lang="en-US" altLang="zh-CN" dirty="0" smtClean="0"/>
          </a:p>
          <a:p>
            <a:r>
              <a:rPr lang="en-US" altLang="zh-CN" dirty="0" smtClean="0"/>
              <a:t>Hanson</a:t>
            </a:r>
            <a:r>
              <a:rPr lang="zh-CN" altLang="en-US" dirty="0" smtClean="0"/>
              <a:t>和</a:t>
            </a:r>
            <a:r>
              <a:rPr lang="en-US" altLang="zh-CN" dirty="0" smtClean="0"/>
              <a:t>Hoare</a:t>
            </a:r>
            <a:r>
              <a:rPr lang="zh-CN" altLang="en-US" dirty="0" smtClean="0"/>
              <a:t>在此基础上于</a:t>
            </a:r>
            <a:r>
              <a:rPr lang="en-US" altLang="zh-CN" dirty="0" smtClean="0"/>
              <a:t>1973</a:t>
            </a:r>
            <a:r>
              <a:rPr lang="zh-CN" altLang="en-US" dirty="0" smtClean="0"/>
              <a:t>年提出了管程的概念</a:t>
            </a:r>
            <a:endParaRPr lang="zh-CN" altLang="en-US" dirty="0"/>
          </a:p>
        </p:txBody>
      </p:sp>
      <p:sp>
        <p:nvSpPr>
          <p:cNvPr id="4" name="灯片编号占位符 3"/>
          <p:cNvSpPr>
            <a:spLocks noGrp="1"/>
          </p:cNvSpPr>
          <p:nvPr>
            <p:ph type="sldNum" sz="quarter" idx="10"/>
          </p:nvPr>
        </p:nvSpPr>
        <p:spPr/>
        <p:txBody>
          <a:bodyPr/>
          <a:lstStyle/>
          <a:p>
            <a:pPr>
              <a:defRPr/>
            </a:pPr>
            <a:fld id="{79F18899-B315-40A9-9253-5ECEC19CA2C1}" type="slidenum">
              <a:rPr lang="zh-CN" altLang="en-US" smtClean="0"/>
              <a:pPr>
                <a:defRPr/>
              </a:pPr>
              <a:t>80</a:t>
            </a:fld>
            <a:endParaRPr lang="en-US" altLang="zh-CN"/>
          </a:p>
        </p:txBody>
      </p:sp>
    </p:spTree>
    <p:extLst>
      <p:ext uri="{BB962C8B-B14F-4D97-AF65-F5344CB8AC3E}">
        <p14:creationId xmlns:p14="http://schemas.microsoft.com/office/powerpoint/2010/main" val="31265288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5"/>
          <p:cNvSpPr>
            <a:spLocks noGrp="1" noChangeArrowheads="1"/>
          </p:cNvSpPr>
          <p:nvPr>
            <p:ph type="ftr" sz="quarter" idx="10"/>
          </p:nvPr>
        </p:nvSpPr>
        <p:spPr>
          <a:ln/>
        </p:spPr>
        <p:txBody>
          <a:bodyPr/>
          <a:lstStyle>
            <a:lvl1pPr>
              <a:defRPr/>
            </a:lvl1pPr>
          </a:lstStyle>
          <a:p>
            <a:pPr>
              <a:defRPr/>
            </a:pPr>
            <a:r>
              <a:rPr lang="zh-CN" altLang="en-US" dirty="0" smtClean="0"/>
              <a:t>USTC; 21000201-OPERATING SYSTEMS; FALL 2012; INSTRUCTOR: </a:t>
            </a:r>
            <a:r>
              <a:rPr lang="en-US" altLang="zh-CN" dirty="0" smtClean="0"/>
              <a:t>LINGBO WEI</a:t>
            </a:r>
            <a:endParaRPr lang="en-US" altLang="zh-CN" dirty="0"/>
          </a:p>
        </p:txBody>
      </p:sp>
      <p:sp>
        <p:nvSpPr>
          <p:cNvPr id="5" name="Rectangle 6"/>
          <p:cNvSpPr>
            <a:spLocks noGrp="1" noChangeArrowheads="1"/>
          </p:cNvSpPr>
          <p:nvPr>
            <p:ph type="sldNum" sz="quarter" idx="11"/>
          </p:nvPr>
        </p:nvSpPr>
        <p:spPr>
          <a:ln/>
        </p:spPr>
        <p:txBody>
          <a:bodyPr/>
          <a:lstStyle>
            <a:lvl1pPr>
              <a:defRPr/>
            </a:lvl1pPr>
          </a:lstStyle>
          <a:p>
            <a:pPr>
              <a:defRPr/>
            </a:pPr>
            <a:fld id="{0BBF15EE-17D6-40E8-9F44-249838602E9A}" type="slidenum">
              <a:rPr lang="zh-CN" altLang="en-US"/>
              <a:pPr>
                <a:defRPr/>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ftr" sz="quarter" idx="10"/>
          </p:nvPr>
        </p:nvSpPr>
        <p:spPr>
          <a:ln/>
        </p:spPr>
        <p:txBody>
          <a:bodyPr/>
          <a:lstStyle>
            <a:lvl1pPr>
              <a:defRPr/>
            </a:lvl1pPr>
          </a:lstStyle>
          <a:p>
            <a:pPr>
              <a:defRPr/>
            </a:pPr>
            <a:r>
              <a:rPr lang="zh-CN" altLang="en-US" dirty="0"/>
              <a:t>USTC; 21000201-OPERATING SYSTEMS; FALL 2012; INSTRUCTOR: </a:t>
            </a:r>
            <a:r>
              <a:rPr lang="en-US" altLang="zh-CN" dirty="0" smtClean="0"/>
              <a:t>LINGBO WEI</a:t>
            </a:r>
            <a:endParaRPr lang="en-US" altLang="zh-CN" dirty="0"/>
          </a:p>
        </p:txBody>
      </p:sp>
      <p:sp>
        <p:nvSpPr>
          <p:cNvPr id="5" name="Rectangle 6"/>
          <p:cNvSpPr>
            <a:spLocks noGrp="1" noChangeArrowheads="1"/>
          </p:cNvSpPr>
          <p:nvPr>
            <p:ph type="sldNum" sz="quarter" idx="11"/>
          </p:nvPr>
        </p:nvSpPr>
        <p:spPr>
          <a:ln/>
        </p:spPr>
        <p:txBody>
          <a:bodyPr/>
          <a:lstStyle>
            <a:lvl1pPr>
              <a:defRPr/>
            </a:lvl1pPr>
          </a:lstStyle>
          <a:p>
            <a:pPr>
              <a:defRPr/>
            </a:pPr>
            <a:fld id="{9CA6FB6A-9484-4BF4-9ED3-25B9E3E48B44}" type="slidenum">
              <a:rPr lang="zh-CN" altLang="en-US"/>
              <a:pPr>
                <a:defRPr/>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ftr" sz="quarter" idx="10"/>
          </p:nvPr>
        </p:nvSpPr>
        <p:spPr>
          <a:ln/>
        </p:spPr>
        <p:txBody>
          <a:bodyPr/>
          <a:lstStyle>
            <a:lvl1pPr>
              <a:defRPr/>
            </a:lvl1pPr>
          </a:lstStyle>
          <a:p>
            <a:pPr>
              <a:defRPr/>
            </a:pPr>
            <a:r>
              <a:rPr lang="zh-CN" altLang="en-US" dirty="0"/>
              <a:t>USTC; 21000201-OPERATING SYSTEMS; FALL 2012; INSTRUCTOR: </a:t>
            </a:r>
            <a:r>
              <a:rPr lang="en-US" altLang="zh-CN" dirty="0" smtClean="0"/>
              <a:t>LINGBO WEI</a:t>
            </a:r>
            <a:endParaRPr lang="en-US" altLang="zh-CN" dirty="0"/>
          </a:p>
        </p:txBody>
      </p:sp>
      <p:sp>
        <p:nvSpPr>
          <p:cNvPr id="5" name="Rectangle 6"/>
          <p:cNvSpPr>
            <a:spLocks noGrp="1" noChangeArrowheads="1"/>
          </p:cNvSpPr>
          <p:nvPr>
            <p:ph type="sldNum" sz="quarter" idx="11"/>
          </p:nvPr>
        </p:nvSpPr>
        <p:spPr>
          <a:ln/>
        </p:spPr>
        <p:txBody>
          <a:bodyPr/>
          <a:lstStyle>
            <a:lvl1pPr>
              <a:defRPr/>
            </a:lvl1pPr>
          </a:lstStyle>
          <a:p>
            <a:pPr>
              <a:defRPr/>
            </a:pPr>
            <a:fld id="{73A10F30-7CDC-42D3-A2F7-D73FE06A834E}" type="slidenum">
              <a:rPr lang="zh-CN" altLang="en-US"/>
              <a:pPr>
                <a:defRPr/>
              </a:pPr>
              <a:t>‹#›</a:t>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4638"/>
            <a:ext cx="8229600" cy="58515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Rectangle 5"/>
          <p:cNvSpPr>
            <a:spLocks noGrp="1" noChangeArrowheads="1"/>
          </p:cNvSpPr>
          <p:nvPr>
            <p:ph type="ftr" sz="quarter" idx="10"/>
          </p:nvPr>
        </p:nvSpPr>
        <p:spPr>
          <a:ln/>
        </p:spPr>
        <p:txBody>
          <a:bodyPr/>
          <a:lstStyle>
            <a:lvl1pPr>
              <a:defRPr/>
            </a:lvl1pPr>
          </a:lstStyle>
          <a:p>
            <a:pPr>
              <a:defRPr/>
            </a:pPr>
            <a:r>
              <a:rPr lang="zh-CN" altLang="en-US" dirty="0"/>
              <a:t>USTC; 21000201-OPERATING SYSTEMS; FALL 2012; INSTRUCTOR: </a:t>
            </a:r>
            <a:r>
              <a:rPr lang="en-US" altLang="zh-CN" dirty="0" smtClean="0"/>
              <a:t>LINGBO WEI</a:t>
            </a:r>
            <a:endParaRPr lang="en-US" altLang="zh-CN" dirty="0"/>
          </a:p>
        </p:txBody>
      </p:sp>
      <p:sp>
        <p:nvSpPr>
          <p:cNvPr id="4" name="Rectangle 6"/>
          <p:cNvSpPr>
            <a:spLocks noGrp="1" noChangeArrowheads="1"/>
          </p:cNvSpPr>
          <p:nvPr>
            <p:ph type="sldNum" sz="quarter" idx="11"/>
          </p:nvPr>
        </p:nvSpPr>
        <p:spPr>
          <a:ln/>
        </p:spPr>
        <p:txBody>
          <a:bodyPr/>
          <a:lstStyle>
            <a:lvl1pPr>
              <a:defRPr/>
            </a:lvl1pPr>
          </a:lstStyle>
          <a:p>
            <a:pPr>
              <a:defRPr/>
            </a:pPr>
            <a:fld id="{C8B1C59A-1EF5-4339-9126-F572DB409D2E}" type="slidenum">
              <a:rPr lang="zh-CN" altLang="en-US"/>
              <a:pPr>
                <a:defRPr/>
              </a:pPr>
              <a:t>‹#›</a:t>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5"/>
          <p:cNvSpPr>
            <a:spLocks noGrp="1" noChangeArrowheads="1"/>
          </p:cNvSpPr>
          <p:nvPr>
            <p:ph type="ftr" sz="quarter" idx="10"/>
          </p:nvPr>
        </p:nvSpPr>
        <p:spPr>
          <a:ln/>
        </p:spPr>
        <p:txBody>
          <a:bodyPr/>
          <a:lstStyle>
            <a:lvl1pPr>
              <a:defRPr/>
            </a:lvl1pPr>
          </a:lstStyle>
          <a:p>
            <a:pPr>
              <a:defRPr/>
            </a:pPr>
            <a:r>
              <a:rPr lang="zh-CN" altLang="en-US"/>
              <a:t>USTC; 21000201-OPERATING SYSTEMS; FALL 2012; INSTRUCTOR: CHI ZHANG</a:t>
            </a:r>
            <a:endParaRPr lang="en-US" altLang="zh-CN"/>
          </a:p>
        </p:txBody>
      </p:sp>
      <p:sp>
        <p:nvSpPr>
          <p:cNvPr id="5" name="Rectangle 6"/>
          <p:cNvSpPr>
            <a:spLocks noGrp="1" noChangeArrowheads="1"/>
          </p:cNvSpPr>
          <p:nvPr>
            <p:ph type="sldNum" sz="quarter" idx="11"/>
          </p:nvPr>
        </p:nvSpPr>
        <p:spPr>
          <a:ln/>
        </p:spPr>
        <p:txBody>
          <a:bodyPr/>
          <a:lstStyle>
            <a:lvl1pPr>
              <a:defRPr/>
            </a:lvl1pPr>
          </a:lstStyle>
          <a:p>
            <a:pPr>
              <a:defRPr/>
            </a:pPr>
            <a:fld id="{0BBF15EE-17D6-40E8-9F44-249838602E9A}" type="slidenum">
              <a:rPr lang="zh-CN" altLang="en-US"/>
              <a:pPr>
                <a:defRPr/>
              </a:pPr>
              <a:t>‹#›</a:t>
            </a:fld>
            <a:endParaRPr lang="en-US" altLang="zh-CN"/>
          </a:p>
        </p:txBody>
      </p:sp>
    </p:spTree>
    <p:extLst>
      <p:ext uri="{BB962C8B-B14F-4D97-AF65-F5344CB8AC3E}">
        <p14:creationId xmlns:p14="http://schemas.microsoft.com/office/powerpoint/2010/main" val="27668277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ftr" sz="quarter" idx="10"/>
          </p:nvPr>
        </p:nvSpPr>
        <p:spPr>
          <a:ln/>
        </p:spPr>
        <p:txBody>
          <a:bodyPr/>
          <a:lstStyle>
            <a:lvl1pPr>
              <a:defRPr/>
            </a:lvl1pPr>
          </a:lstStyle>
          <a:p>
            <a:pPr>
              <a:defRPr/>
            </a:pPr>
            <a:r>
              <a:rPr lang="zh-CN" altLang="en-US"/>
              <a:t>USTC; 21000201-OPERATING SYSTEMS; FALL 2012; INSTRUCTOR: CHI ZHANG</a:t>
            </a:r>
            <a:endParaRPr lang="en-US" altLang="zh-CN"/>
          </a:p>
        </p:txBody>
      </p:sp>
      <p:sp>
        <p:nvSpPr>
          <p:cNvPr id="5" name="Rectangle 6"/>
          <p:cNvSpPr>
            <a:spLocks noGrp="1" noChangeArrowheads="1"/>
          </p:cNvSpPr>
          <p:nvPr>
            <p:ph type="sldNum" sz="quarter" idx="11"/>
          </p:nvPr>
        </p:nvSpPr>
        <p:spPr>
          <a:ln/>
        </p:spPr>
        <p:txBody>
          <a:bodyPr/>
          <a:lstStyle>
            <a:lvl1pPr>
              <a:defRPr/>
            </a:lvl1pPr>
          </a:lstStyle>
          <a:p>
            <a:pPr>
              <a:defRPr/>
            </a:pPr>
            <a:fld id="{2A5F4D79-7E66-4EF1-850E-A256F3AB9092}" type="slidenum">
              <a:rPr lang="zh-CN" altLang="en-US"/>
              <a:pPr>
                <a:defRPr/>
              </a:pPr>
              <a:t>‹#›</a:t>
            </a:fld>
            <a:endParaRPr lang="en-US" altLang="zh-CN"/>
          </a:p>
        </p:txBody>
      </p:sp>
    </p:spTree>
    <p:extLst>
      <p:ext uri="{BB962C8B-B14F-4D97-AF65-F5344CB8AC3E}">
        <p14:creationId xmlns:p14="http://schemas.microsoft.com/office/powerpoint/2010/main" val="42349234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5"/>
          <p:cNvSpPr>
            <a:spLocks noGrp="1" noChangeArrowheads="1"/>
          </p:cNvSpPr>
          <p:nvPr>
            <p:ph type="ftr" sz="quarter" idx="10"/>
          </p:nvPr>
        </p:nvSpPr>
        <p:spPr>
          <a:ln/>
        </p:spPr>
        <p:txBody>
          <a:bodyPr/>
          <a:lstStyle>
            <a:lvl1pPr>
              <a:defRPr/>
            </a:lvl1pPr>
          </a:lstStyle>
          <a:p>
            <a:pPr>
              <a:defRPr/>
            </a:pPr>
            <a:r>
              <a:rPr lang="zh-CN" altLang="en-US"/>
              <a:t>USTC; 21000201-OPERATING SYSTEMS; FALL 2012; INSTRUCTOR: CHI ZHANG</a:t>
            </a:r>
            <a:endParaRPr lang="en-US" altLang="zh-CN"/>
          </a:p>
        </p:txBody>
      </p:sp>
      <p:sp>
        <p:nvSpPr>
          <p:cNvPr id="5" name="Rectangle 6"/>
          <p:cNvSpPr>
            <a:spLocks noGrp="1" noChangeArrowheads="1"/>
          </p:cNvSpPr>
          <p:nvPr>
            <p:ph type="sldNum" sz="quarter" idx="11"/>
          </p:nvPr>
        </p:nvSpPr>
        <p:spPr>
          <a:ln/>
        </p:spPr>
        <p:txBody>
          <a:bodyPr/>
          <a:lstStyle>
            <a:lvl1pPr>
              <a:defRPr/>
            </a:lvl1pPr>
          </a:lstStyle>
          <a:p>
            <a:pPr>
              <a:defRPr/>
            </a:pPr>
            <a:fld id="{2DF331B3-56DA-49EF-ABEB-A383684B7A85}" type="slidenum">
              <a:rPr lang="zh-CN" altLang="en-US"/>
              <a:pPr>
                <a:defRPr/>
              </a:pPr>
              <a:t>‹#›</a:t>
            </a:fld>
            <a:endParaRPr lang="en-US" altLang="zh-CN"/>
          </a:p>
        </p:txBody>
      </p:sp>
    </p:spTree>
    <p:extLst>
      <p:ext uri="{BB962C8B-B14F-4D97-AF65-F5344CB8AC3E}">
        <p14:creationId xmlns:p14="http://schemas.microsoft.com/office/powerpoint/2010/main" val="28541066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5"/>
          <p:cNvSpPr>
            <a:spLocks noGrp="1" noChangeArrowheads="1"/>
          </p:cNvSpPr>
          <p:nvPr>
            <p:ph type="ftr" sz="quarter" idx="10"/>
          </p:nvPr>
        </p:nvSpPr>
        <p:spPr>
          <a:ln/>
        </p:spPr>
        <p:txBody>
          <a:bodyPr/>
          <a:lstStyle>
            <a:lvl1pPr>
              <a:defRPr/>
            </a:lvl1pPr>
          </a:lstStyle>
          <a:p>
            <a:pPr>
              <a:defRPr/>
            </a:pPr>
            <a:r>
              <a:rPr lang="zh-CN" altLang="en-US"/>
              <a:t>USTC; 21000201-OPERATING SYSTEMS; FALL 2012; INSTRUCTOR: CHI ZHANG</a:t>
            </a:r>
            <a:endParaRPr lang="en-US" altLang="zh-CN"/>
          </a:p>
        </p:txBody>
      </p:sp>
      <p:sp>
        <p:nvSpPr>
          <p:cNvPr id="6" name="Rectangle 6"/>
          <p:cNvSpPr>
            <a:spLocks noGrp="1" noChangeArrowheads="1"/>
          </p:cNvSpPr>
          <p:nvPr>
            <p:ph type="sldNum" sz="quarter" idx="11"/>
          </p:nvPr>
        </p:nvSpPr>
        <p:spPr>
          <a:ln/>
        </p:spPr>
        <p:txBody>
          <a:bodyPr/>
          <a:lstStyle>
            <a:lvl1pPr>
              <a:defRPr/>
            </a:lvl1pPr>
          </a:lstStyle>
          <a:p>
            <a:pPr>
              <a:defRPr/>
            </a:pPr>
            <a:fld id="{15525453-252A-4660-9B07-B030D1CDFBEE}" type="slidenum">
              <a:rPr lang="zh-CN" altLang="en-US"/>
              <a:pPr>
                <a:defRPr/>
              </a:pPr>
              <a:t>‹#›</a:t>
            </a:fld>
            <a:endParaRPr lang="en-US" altLang="zh-CN"/>
          </a:p>
        </p:txBody>
      </p:sp>
    </p:spTree>
    <p:extLst>
      <p:ext uri="{BB962C8B-B14F-4D97-AF65-F5344CB8AC3E}">
        <p14:creationId xmlns:p14="http://schemas.microsoft.com/office/powerpoint/2010/main" val="18686242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5"/>
          <p:cNvSpPr>
            <a:spLocks noGrp="1" noChangeArrowheads="1"/>
          </p:cNvSpPr>
          <p:nvPr>
            <p:ph type="ftr" sz="quarter" idx="10"/>
          </p:nvPr>
        </p:nvSpPr>
        <p:spPr>
          <a:ln/>
        </p:spPr>
        <p:txBody>
          <a:bodyPr/>
          <a:lstStyle>
            <a:lvl1pPr>
              <a:defRPr/>
            </a:lvl1pPr>
          </a:lstStyle>
          <a:p>
            <a:pPr>
              <a:defRPr/>
            </a:pPr>
            <a:r>
              <a:rPr lang="zh-CN" altLang="en-US"/>
              <a:t>USTC; 21000201-OPERATING SYSTEMS; FALL 2012; INSTRUCTOR: CHI ZHANG</a:t>
            </a:r>
            <a:endParaRPr lang="en-US" altLang="zh-CN"/>
          </a:p>
        </p:txBody>
      </p:sp>
      <p:sp>
        <p:nvSpPr>
          <p:cNvPr id="8" name="Rectangle 6"/>
          <p:cNvSpPr>
            <a:spLocks noGrp="1" noChangeArrowheads="1"/>
          </p:cNvSpPr>
          <p:nvPr>
            <p:ph type="sldNum" sz="quarter" idx="11"/>
          </p:nvPr>
        </p:nvSpPr>
        <p:spPr>
          <a:ln/>
        </p:spPr>
        <p:txBody>
          <a:bodyPr/>
          <a:lstStyle>
            <a:lvl1pPr>
              <a:defRPr/>
            </a:lvl1pPr>
          </a:lstStyle>
          <a:p>
            <a:pPr>
              <a:defRPr/>
            </a:pPr>
            <a:fld id="{0485956A-B24E-4ACC-B7DE-25226EDBEB60}" type="slidenum">
              <a:rPr lang="zh-CN" altLang="en-US"/>
              <a:pPr>
                <a:defRPr/>
              </a:pPr>
              <a:t>‹#›</a:t>
            </a:fld>
            <a:endParaRPr lang="en-US" altLang="zh-CN"/>
          </a:p>
        </p:txBody>
      </p:sp>
    </p:spTree>
    <p:extLst>
      <p:ext uri="{BB962C8B-B14F-4D97-AF65-F5344CB8AC3E}">
        <p14:creationId xmlns:p14="http://schemas.microsoft.com/office/powerpoint/2010/main" val="337553615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5"/>
          <p:cNvSpPr>
            <a:spLocks noGrp="1" noChangeArrowheads="1"/>
          </p:cNvSpPr>
          <p:nvPr>
            <p:ph type="ftr" sz="quarter" idx="10"/>
          </p:nvPr>
        </p:nvSpPr>
        <p:spPr>
          <a:ln/>
        </p:spPr>
        <p:txBody>
          <a:bodyPr/>
          <a:lstStyle>
            <a:lvl1pPr>
              <a:defRPr/>
            </a:lvl1pPr>
          </a:lstStyle>
          <a:p>
            <a:pPr>
              <a:defRPr/>
            </a:pPr>
            <a:r>
              <a:rPr lang="zh-CN" altLang="en-US"/>
              <a:t>USTC; 21000201-OPERATING SYSTEMS; FALL 2012; INSTRUCTOR: CHI ZHANG</a:t>
            </a:r>
            <a:endParaRPr lang="en-US" altLang="zh-CN"/>
          </a:p>
        </p:txBody>
      </p:sp>
      <p:sp>
        <p:nvSpPr>
          <p:cNvPr id="4" name="Rectangle 6"/>
          <p:cNvSpPr>
            <a:spLocks noGrp="1" noChangeArrowheads="1"/>
          </p:cNvSpPr>
          <p:nvPr>
            <p:ph type="sldNum" sz="quarter" idx="11"/>
          </p:nvPr>
        </p:nvSpPr>
        <p:spPr>
          <a:ln/>
        </p:spPr>
        <p:txBody>
          <a:bodyPr/>
          <a:lstStyle>
            <a:lvl1pPr>
              <a:defRPr/>
            </a:lvl1pPr>
          </a:lstStyle>
          <a:p>
            <a:pPr>
              <a:defRPr/>
            </a:pPr>
            <a:fld id="{EE705F7B-B9DA-482E-82D9-FDF834622D32}" type="slidenum">
              <a:rPr lang="zh-CN" altLang="en-US"/>
              <a:pPr>
                <a:defRPr/>
              </a:pPr>
              <a:t>‹#›</a:t>
            </a:fld>
            <a:endParaRPr lang="en-US" altLang="zh-CN"/>
          </a:p>
        </p:txBody>
      </p:sp>
    </p:spTree>
    <p:extLst>
      <p:ext uri="{BB962C8B-B14F-4D97-AF65-F5344CB8AC3E}">
        <p14:creationId xmlns:p14="http://schemas.microsoft.com/office/powerpoint/2010/main" val="286482841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r>
              <a:rPr lang="zh-CN" altLang="en-US"/>
              <a:t>USTC; 21000201-OPERATING SYSTEMS; FALL 2012; INSTRUCTOR: CHI ZHANG</a:t>
            </a:r>
            <a:endParaRPr lang="en-US" altLang="zh-CN"/>
          </a:p>
        </p:txBody>
      </p:sp>
      <p:sp>
        <p:nvSpPr>
          <p:cNvPr id="3" name="Rectangle 6"/>
          <p:cNvSpPr>
            <a:spLocks noGrp="1" noChangeArrowheads="1"/>
          </p:cNvSpPr>
          <p:nvPr>
            <p:ph type="sldNum" sz="quarter" idx="11"/>
          </p:nvPr>
        </p:nvSpPr>
        <p:spPr>
          <a:ln/>
        </p:spPr>
        <p:txBody>
          <a:bodyPr/>
          <a:lstStyle>
            <a:lvl1pPr>
              <a:defRPr/>
            </a:lvl1pPr>
          </a:lstStyle>
          <a:p>
            <a:pPr>
              <a:defRPr/>
            </a:pPr>
            <a:fld id="{0DA36BBC-D456-407B-B98B-783D693EDB68}" type="slidenum">
              <a:rPr lang="zh-CN" altLang="en-US"/>
              <a:pPr>
                <a:defRPr/>
              </a:pPr>
              <a:t>‹#›</a:t>
            </a:fld>
            <a:endParaRPr lang="en-US" altLang="zh-CN"/>
          </a:p>
        </p:txBody>
      </p:sp>
    </p:spTree>
    <p:extLst>
      <p:ext uri="{BB962C8B-B14F-4D97-AF65-F5344CB8AC3E}">
        <p14:creationId xmlns:p14="http://schemas.microsoft.com/office/powerpoint/2010/main" val="25559075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ftr" sz="quarter" idx="10"/>
          </p:nvPr>
        </p:nvSpPr>
        <p:spPr>
          <a:ln/>
        </p:spPr>
        <p:txBody>
          <a:bodyPr/>
          <a:lstStyle>
            <a:lvl1pPr>
              <a:defRPr/>
            </a:lvl1pPr>
          </a:lstStyle>
          <a:p>
            <a:pPr>
              <a:defRPr/>
            </a:pPr>
            <a:r>
              <a:rPr lang="zh-CN" altLang="en-US" dirty="0" smtClean="0"/>
              <a:t>USTC; 21000201-OPERATING SYSTEMS; FALL 2012; INSTRUCTOR: </a:t>
            </a:r>
            <a:r>
              <a:rPr lang="en-US" altLang="zh-CN" dirty="0" smtClean="0"/>
              <a:t>LINGBO WEI</a:t>
            </a:r>
            <a:endParaRPr lang="en-US" altLang="zh-CN" dirty="0"/>
          </a:p>
        </p:txBody>
      </p:sp>
      <p:sp>
        <p:nvSpPr>
          <p:cNvPr id="5" name="Rectangle 6"/>
          <p:cNvSpPr>
            <a:spLocks noGrp="1" noChangeArrowheads="1"/>
          </p:cNvSpPr>
          <p:nvPr>
            <p:ph type="sldNum" sz="quarter" idx="11"/>
          </p:nvPr>
        </p:nvSpPr>
        <p:spPr>
          <a:ln/>
        </p:spPr>
        <p:txBody>
          <a:bodyPr/>
          <a:lstStyle>
            <a:lvl1pPr>
              <a:defRPr/>
            </a:lvl1pPr>
          </a:lstStyle>
          <a:p>
            <a:pPr>
              <a:defRPr/>
            </a:pPr>
            <a:fld id="{2A5F4D79-7E66-4EF1-850E-A256F3AB9092}" type="slidenum">
              <a:rPr lang="zh-CN" altLang="en-US"/>
              <a:pPr>
                <a:defRPr/>
              </a:pPr>
              <a:t>‹#›</a:t>
            </a:fld>
            <a:endParaRPr lang="en-US" altLang="zh-C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5"/>
          <p:cNvSpPr>
            <a:spLocks noGrp="1" noChangeArrowheads="1"/>
          </p:cNvSpPr>
          <p:nvPr>
            <p:ph type="ftr" sz="quarter" idx="10"/>
          </p:nvPr>
        </p:nvSpPr>
        <p:spPr>
          <a:ln/>
        </p:spPr>
        <p:txBody>
          <a:bodyPr/>
          <a:lstStyle>
            <a:lvl1pPr>
              <a:defRPr/>
            </a:lvl1pPr>
          </a:lstStyle>
          <a:p>
            <a:pPr>
              <a:defRPr/>
            </a:pPr>
            <a:r>
              <a:rPr lang="zh-CN" altLang="en-US"/>
              <a:t>USTC; 21000201-OPERATING SYSTEMS; FALL 2012; INSTRUCTOR: CHI ZHANG</a:t>
            </a:r>
            <a:endParaRPr lang="en-US" altLang="zh-CN"/>
          </a:p>
        </p:txBody>
      </p:sp>
      <p:sp>
        <p:nvSpPr>
          <p:cNvPr id="6" name="Rectangle 6"/>
          <p:cNvSpPr>
            <a:spLocks noGrp="1" noChangeArrowheads="1"/>
          </p:cNvSpPr>
          <p:nvPr>
            <p:ph type="sldNum" sz="quarter" idx="11"/>
          </p:nvPr>
        </p:nvSpPr>
        <p:spPr>
          <a:ln/>
        </p:spPr>
        <p:txBody>
          <a:bodyPr/>
          <a:lstStyle>
            <a:lvl1pPr>
              <a:defRPr/>
            </a:lvl1pPr>
          </a:lstStyle>
          <a:p>
            <a:pPr>
              <a:defRPr/>
            </a:pPr>
            <a:fld id="{84589D90-43FB-4EC9-B61A-730F0F77B8BC}" type="slidenum">
              <a:rPr lang="zh-CN" altLang="en-US"/>
              <a:pPr>
                <a:defRPr/>
              </a:pPr>
              <a:t>‹#›</a:t>
            </a:fld>
            <a:endParaRPr lang="en-US" altLang="zh-CN"/>
          </a:p>
        </p:txBody>
      </p:sp>
    </p:spTree>
    <p:extLst>
      <p:ext uri="{BB962C8B-B14F-4D97-AF65-F5344CB8AC3E}">
        <p14:creationId xmlns:p14="http://schemas.microsoft.com/office/powerpoint/2010/main" val="311512329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5"/>
          <p:cNvSpPr>
            <a:spLocks noGrp="1" noChangeArrowheads="1"/>
          </p:cNvSpPr>
          <p:nvPr>
            <p:ph type="ftr" sz="quarter" idx="10"/>
          </p:nvPr>
        </p:nvSpPr>
        <p:spPr>
          <a:ln/>
        </p:spPr>
        <p:txBody>
          <a:bodyPr/>
          <a:lstStyle>
            <a:lvl1pPr>
              <a:defRPr/>
            </a:lvl1pPr>
          </a:lstStyle>
          <a:p>
            <a:pPr>
              <a:defRPr/>
            </a:pPr>
            <a:r>
              <a:rPr lang="zh-CN" altLang="en-US"/>
              <a:t>USTC; 21000201-OPERATING SYSTEMS; FALL 2012; INSTRUCTOR: CHI ZHANG</a:t>
            </a:r>
            <a:endParaRPr lang="en-US" altLang="zh-CN"/>
          </a:p>
        </p:txBody>
      </p:sp>
      <p:sp>
        <p:nvSpPr>
          <p:cNvPr id="6" name="Rectangle 6"/>
          <p:cNvSpPr>
            <a:spLocks noGrp="1" noChangeArrowheads="1"/>
          </p:cNvSpPr>
          <p:nvPr>
            <p:ph type="sldNum" sz="quarter" idx="11"/>
          </p:nvPr>
        </p:nvSpPr>
        <p:spPr>
          <a:ln/>
        </p:spPr>
        <p:txBody>
          <a:bodyPr/>
          <a:lstStyle>
            <a:lvl1pPr>
              <a:defRPr/>
            </a:lvl1pPr>
          </a:lstStyle>
          <a:p>
            <a:pPr>
              <a:defRPr/>
            </a:pPr>
            <a:fld id="{E3778E23-9900-42CE-A4DA-FAB8CD3DA2FE}" type="slidenum">
              <a:rPr lang="zh-CN" altLang="en-US"/>
              <a:pPr>
                <a:defRPr/>
              </a:pPr>
              <a:t>‹#›</a:t>
            </a:fld>
            <a:endParaRPr lang="en-US" altLang="zh-CN"/>
          </a:p>
        </p:txBody>
      </p:sp>
    </p:spTree>
    <p:extLst>
      <p:ext uri="{BB962C8B-B14F-4D97-AF65-F5344CB8AC3E}">
        <p14:creationId xmlns:p14="http://schemas.microsoft.com/office/powerpoint/2010/main" val="192606694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ftr" sz="quarter" idx="10"/>
          </p:nvPr>
        </p:nvSpPr>
        <p:spPr>
          <a:ln/>
        </p:spPr>
        <p:txBody>
          <a:bodyPr/>
          <a:lstStyle>
            <a:lvl1pPr>
              <a:defRPr/>
            </a:lvl1pPr>
          </a:lstStyle>
          <a:p>
            <a:pPr>
              <a:defRPr/>
            </a:pPr>
            <a:r>
              <a:rPr lang="zh-CN" altLang="en-US"/>
              <a:t>USTC; 21000201-OPERATING SYSTEMS; FALL 2012; INSTRUCTOR: CHI ZHANG</a:t>
            </a:r>
            <a:endParaRPr lang="en-US" altLang="zh-CN"/>
          </a:p>
        </p:txBody>
      </p:sp>
      <p:sp>
        <p:nvSpPr>
          <p:cNvPr id="5" name="Rectangle 6"/>
          <p:cNvSpPr>
            <a:spLocks noGrp="1" noChangeArrowheads="1"/>
          </p:cNvSpPr>
          <p:nvPr>
            <p:ph type="sldNum" sz="quarter" idx="11"/>
          </p:nvPr>
        </p:nvSpPr>
        <p:spPr>
          <a:ln/>
        </p:spPr>
        <p:txBody>
          <a:bodyPr/>
          <a:lstStyle>
            <a:lvl1pPr>
              <a:defRPr/>
            </a:lvl1pPr>
          </a:lstStyle>
          <a:p>
            <a:pPr>
              <a:defRPr/>
            </a:pPr>
            <a:fld id="{9CA6FB6A-9484-4BF4-9ED3-25B9E3E48B44}" type="slidenum">
              <a:rPr lang="zh-CN" altLang="en-US"/>
              <a:pPr>
                <a:defRPr/>
              </a:pPr>
              <a:t>‹#›</a:t>
            </a:fld>
            <a:endParaRPr lang="en-US" altLang="zh-CN"/>
          </a:p>
        </p:txBody>
      </p:sp>
    </p:spTree>
    <p:extLst>
      <p:ext uri="{BB962C8B-B14F-4D97-AF65-F5344CB8AC3E}">
        <p14:creationId xmlns:p14="http://schemas.microsoft.com/office/powerpoint/2010/main" val="414704292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ftr" sz="quarter" idx="10"/>
          </p:nvPr>
        </p:nvSpPr>
        <p:spPr>
          <a:ln/>
        </p:spPr>
        <p:txBody>
          <a:bodyPr/>
          <a:lstStyle>
            <a:lvl1pPr>
              <a:defRPr/>
            </a:lvl1pPr>
          </a:lstStyle>
          <a:p>
            <a:pPr>
              <a:defRPr/>
            </a:pPr>
            <a:r>
              <a:rPr lang="zh-CN" altLang="en-US"/>
              <a:t>USTC; 21000201-OPERATING SYSTEMS; FALL 2012; INSTRUCTOR: CHI ZHANG</a:t>
            </a:r>
            <a:endParaRPr lang="en-US" altLang="zh-CN"/>
          </a:p>
        </p:txBody>
      </p:sp>
      <p:sp>
        <p:nvSpPr>
          <p:cNvPr id="5" name="Rectangle 6"/>
          <p:cNvSpPr>
            <a:spLocks noGrp="1" noChangeArrowheads="1"/>
          </p:cNvSpPr>
          <p:nvPr>
            <p:ph type="sldNum" sz="quarter" idx="11"/>
          </p:nvPr>
        </p:nvSpPr>
        <p:spPr>
          <a:ln/>
        </p:spPr>
        <p:txBody>
          <a:bodyPr/>
          <a:lstStyle>
            <a:lvl1pPr>
              <a:defRPr/>
            </a:lvl1pPr>
          </a:lstStyle>
          <a:p>
            <a:pPr>
              <a:defRPr/>
            </a:pPr>
            <a:fld id="{73A10F30-7CDC-42D3-A2F7-D73FE06A834E}" type="slidenum">
              <a:rPr lang="zh-CN" altLang="en-US"/>
              <a:pPr>
                <a:defRPr/>
              </a:pPr>
              <a:t>‹#›</a:t>
            </a:fld>
            <a:endParaRPr lang="en-US" altLang="zh-CN"/>
          </a:p>
        </p:txBody>
      </p:sp>
    </p:spTree>
    <p:extLst>
      <p:ext uri="{BB962C8B-B14F-4D97-AF65-F5344CB8AC3E}">
        <p14:creationId xmlns:p14="http://schemas.microsoft.com/office/powerpoint/2010/main" val="252041533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4638"/>
            <a:ext cx="8229600" cy="58515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Rectangle 5"/>
          <p:cNvSpPr>
            <a:spLocks noGrp="1" noChangeArrowheads="1"/>
          </p:cNvSpPr>
          <p:nvPr>
            <p:ph type="ftr" sz="quarter" idx="10"/>
          </p:nvPr>
        </p:nvSpPr>
        <p:spPr>
          <a:ln/>
        </p:spPr>
        <p:txBody>
          <a:bodyPr/>
          <a:lstStyle>
            <a:lvl1pPr>
              <a:defRPr/>
            </a:lvl1pPr>
          </a:lstStyle>
          <a:p>
            <a:pPr>
              <a:defRPr/>
            </a:pPr>
            <a:r>
              <a:rPr lang="zh-CN" altLang="en-US"/>
              <a:t>USTC; 21000201-OPERATING SYSTEMS; FALL 2012; INSTRUCTOR: CHI ZHANG</a:t>
            </a:r>
            <a:endParaRPr lang="en-US" altLang="zh-CN"/>
          </a:p>
        </p:txBody>
      </p:sp>
      <p:sp>
        <p:nvSpPr>
          <p:cNvPr id="4" name="Rectangle 6"/>
          <p:cNvSpPr>
            <a:spLocks noGrp="1" noChangeArrowheads="1"/>
          </p:cNvSpPr>
          <p:nvPr>
            <p:ph type="sldNum" sz="quarter" idx="11"/>
          </p:nvPr>
        </p:nvSpPr>
        <p:spPr>
          <a:ln/>
        </p:spPr>
        <p:txBody>
          <a:bodyPr/>
          <a:lstStyle>
            <a:lvl1pPr>
              <a:defRPr/>
            </a:lvl1pPr>
          </a:lstStyle>
          <a:p>
            <a:pPr>
              <a:defRPr/>
            </a:pPr>
            <a:fld id="{C8B1C59A-1EF5-4339-9126-F572DB409D2E}" type="slidenum">
              <a:rPr lang="zh-CN" altLang="en-US"/>
              <a:pPr>
                <a:defRPr/>
              </a:pPr>
              <a:t>‹#›</a:t>
            </a:fld>
            <a:endParaRPr lang="en-US" altLang="zh-CN"/>
          </a:p>
        </p:txBody>
      </p:sp>
    </p:spTree>
    <p:extLst>
      <p:ext uri="{BB962C8B-B14F-4D97-AF65-F5344CB8AC3E}">
        <p14:creationId xmlns:p14="http://schemas.microsoft.com/office/powerpoint/2010/main" val="25928444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5"/>
          <p:cNvSpPr>
            <a:spLocks noGrp="1" noChangeArrowheads="1"/>
          </p:cNvSpPr>
          <p:nvPr>
            <p:ph type="ftr" sz="quarter" idx="10"/>
          </p:nvPr>
        </p:nvSpPr>
        <p:spPr>
          <a:ln/>
        </p:spPr>
        <p:txBody>
          <a:bodyPr/>
          <a:lstStyle>
            <a:lvl1pPr>
              <a:defRPr/>
            </a:lvl1pPr>
          </a:lstStyle>
          <a:p>
            <a:pPr>
              <a:defRPr/>
            </a:pPr>
            <a:r>
              <a:rPr lang="zh-CN" altLang="en-US" dirty="0" smtClean="0"/>
              <a:t>USTC; 21000201-OPERATING SYSTEMS; FALL 2012; INSTRUCTOR: </a:t>
            </a:r>
            <a:r>
              <a:rPr lang="en-US" altLang="zh-CN" dirty="0" smtClean="0"/>
              <a:t>LINGBO WEI</a:t>
            </a:r>
            <a:endParaRPr lang="en-US" altLang="zh-CN" dirty="0"/>
          </a:p>
        </p:txBody>
      </p:sp>
      <p:sp>
        <p:nvSpPr>
          <p:cNvPr id="5" name="Rectangle 6"/>
          <p:cNvSpPr>
            <a:spLocks noGrp="1" noChangeArrowheads="1"/>
          </p:cNvSpPr>
          <p:nvPr>
            <p:ph type="sldNum" sz="quarter" idx="11"/>
          </p:nvPr>
        </p:nvSpPr>
        <p:spPr>
          <a:ln/>
        </p:spPr>
        <p:txBody>
          <a:bodyPr/>
          <a:lstStyle>
            <a:lvl1pPr>
              <a:defRPr/>
            </a:lvl1pPr>
          </a:lstStyle>
          <a:p>
            <a:pPr>
              <a:defRPr/>
            </a:pPr>
            <a:fld id="{2DF331B3-56DA-49EF-ABEB-A383684B7A85}" type="slidenum">
              <a:rPr lang="zh-CN" altLang="en-US"/>
              <a:pPr>
                <a:defRPr/>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5"/>
          <p:cNvSpPr>
            <a:spLocks noGrp="1" noChangeArrowheads="1"/>
          </p:cNvSpPr>
          <p:nvPr>
            <p:ph type="ftr" sz="quarter" idx="10"/>
          </p:nvPr>
        </p:nvSpPr>
        <p:spPr>
          <a:ln/>
        </p:spPr>
        <p:txBody>
          <a:bodyPr/>
          <a:lstStyle>
            <a:lvl1pPr>
              <a:defRPr/>
            </a:lvl1pPr>
          </a:lstStyle>
          <a:p>
            <a:pPr>
              <a:defRPr/>
            </a:pPr>
            <a:r>
              <a:rPr lang="zh-CN" altLang="en-US" dirty="0" smtClean="0"/>
              <a:t>USTC; 21000201-OPERATING SYSTEMS; FALL 2012; INSTRUCTOR: </a:t>
            </a:r>
            <a:r>
              <a:rPr lang="en-US" altLang="zh-CN" dirty="0" smtClean="0"/>
              <a:t>LINGBO WEI</a:t>
            </a:r>
            <a:endParaRPr lang="en-US" altLang="zh-CN" dirty="0"/>
          </a:p>
        </p:txBody>
      </p:sp>
      <p:sp>
        <p:nvSpPr>
          <p:cNvPr id="6" name="Rectangle 6"/>
          <p:cNvSpPr>
            <a:spLocks noGrp="1" noChangeArrowheads="1"/>
          </p:cNvSpPr>
          <p:nvPr>
            <p:ph type="sldNum" sz="quarter" idx="11"/>
          </p:nvPr>
        </p:nvSpPr>
        <p:spPr>
          <a:ln/>
        </p:spPr>
        <p:txBody>
          <a:bodyPr/>
          <a:lstStyle>
            <a:lvl1pPr>
              <a:defRPr/>
            </a:lvl1pPr>
          </a:lstStyle>
          <a:p>
            <a:pPr>
              <a:defRPr/>
            </a:pPr>
            <a:fld id="{15525453-252A-4660-9B07-B030D1CDFBEE}" type="slidenum">
              <a:rPr lang="zh-CN" altLang="en-US"/>
              <a:pPr>
                <a:defRPr/>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5"/>
          <p:cNvSpPr>
            <a:spLocks noGrp="1" noChangeArrowheads="1"/>
          </p:cNvSpPr>
          <p:nvPr>
            <p:ph type="ftr" sz="quarter" idx="10"/>
          </p:nvPr>
        </p:nvSpPr>
        <p:spPr>
          <a:ln/>
        </p:spPr>
        <p:txBody>
          <a:bodyPr/>
          <a:lstStyle>
            <a:lvl1pPr>
              <a:defRPr/>
            </a:lvl1pPr>
          </a:lstStyle>
          <a:p>
            <a:pPr>
              <a:defRPr/>
            </a:pPr>
            <a:r>
              <a:rPr lang="zh-CN" altLang="en-US" dirty="0"/>
              <a:t>USTC; 21000201-OPERATING SYSTEMS; FALL 2012; INSTRUCTOR: </a:t>
            </a:r>
            <a:r>
              <a:rPr lang="en-US" altLang="zh-CN" dirty="0" smtClean="0"/>
              <a:t>LINGBO WEI</a:t>
            </a:r>
            <a:endParaRPr lang="en-US" altLang="zh-CN" dirty="0"/>
          </a:p>
        </p:txBody>
      </p:sp>
      <p:sp>
        <p:nvSpPr>
          <p:cNvPr id="8" name="Rectangle 6"/>
          <p:cNvSpPr>
            <a:spLocks noGrp="1" noChangeArrowheads="1"/>
          </p:cNvSpPr>
          <p:nvPr>
            <p:ph type="sldNum" sz="quarter" idx="11"/>
          </p:nvPr>
        </p:nvSpPr>
        <p:spPr>
          <a:ln/>
        </p:spPr>
        <p:txBody>
          <a:bodyPr/>
          <a:lstStyle>
            <a:lvl1pPr>
              <a:defRPr/>
            </a:lvl1pPr>
          </a:lstStyle>
          <a:p>
            <a:pPr>
              <a:defRPr/>
            </a:pPr>
            <a:fld id="{0485956A-B24E-4ACC-B7DE-25226EDBEB60}" type="slidenum">
              <a:rPr lang="zh-CN" altLang="en-US"/>
              <a:pPr>
                <a:defRPr/>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5"/>
          <p:cNvSpPr>
            <a:spLocks noGrp="1" noChangeArrowheads="1"/>
          </p:cNvSpPr>
          <p:nvPr>
            <p:ph type="ftr" sz="quarter" idx="10"/>
          </p:nvPr>
        </p:nvSpPr>
        <p:spPr>
          <a:ln/>
        </p:spPr>
        <p:txBody>
          <a:bodyPr/>
          <a:lstStyle>
            <a:lvl1pPr>
              <a:defRPr/>
            </a:lvl1pPr>
          </a:lstStyle>
          <a:p>
            <a:pPr>
              <a:defRPr/>
            </a:pPr>
            <a:r>
              <a:rPr lang="zh-CN" altLang="en-US" dirty="0"/>
              <a:t>USTC; 21000201-OPERATING SYSTEMS; FALL 2012; INSTRUCTOR: </a:t>
            </a:r>
            <a:r>
              <a:rPr lang="en-US" altLang="zh-CN" dirty="0" smtClean="0"/>
              <a:t>LINGBO WEI</a:t>
            </a:r>
            <a:endParaRPr lang="en-US" altLang="zh-CN" dirty="0"/>
          </a:p>
        </p:txBody>
      </p:sp>
      <p:sp>
        <p:nvSpPr>
          <p:cNvPr id="4" name="Rectangle 6"/>
          <p:cNvSpPr>
            <a:spLocks noGrp="1" noChangeArrowheads="1"/>
          </p:cNvSpPr>
          <p:nvPr>
            <p:ph type="sldNum" sz="quarter" idx="11"/>
          </p:nvPr>
        </p:nvSpPr>
        <p:spPr>
          <a:ln/>
        </p:spPr>
        <p:txBody>
          <a:bodyPr/>
          <a:lstStyle>
            <a:lvl1pPr>
              <a:defRPr/>
            </a:lvl1pPr>
          </a:lstStyle>
          <a:p>
            <a:pPr>
              <a:defRPr/>
            </a:pPr>
            <a:fld id="{EE705F7B-B9DA-482E-82D9-FDF834622D32}" type="slidenum">
              <a:rPr lang="zh-CN" altLang="en-US"/>
              <a:pPr>
                <a:defRPr/>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r>
              <a:rPr lang="zh-CN" altLang="en-US" dirty="0"/>
              <a:t>USTC; 21000201-OPERATING SYSTEMS; FALL 2012; INSTRUCTOR: </a:t>
            </a:r>
            <a:r>
              <a:rPr lang="en-US" altLang="zh-CN" dirty="0" smtClean="0"/>
              <a:t>LINGBO WEI</a:t>
            </a:r>
            <a:endParaRPr lang="en-US" altLang="zh-CN" dirty="0"/>
          </a:p>
        </p:txBody>
      </p:sp>
      <p:sp>
        <p:nvSpPr>
          <p:cNvPr id="3" name="Rectangle 6"/>
          <p:cNvSpPr>
            <a:spLocks noGrp="1" noChangeArrowheads="1"/>
          </p:cNvSpPr>
          <p:nvPr>
            <p:ph type="sldNum" sz="quarter" idx="11"/>
          </p:nvPr>
        </p:nvSpPr>
        <p:spPr>
          <a:ln/>
        </p:spPr>
        <p:txBody>
          <a:bodyPr/>
          <a:lstStyle>
            <a:lvl1pPr>
              <a:defRPr/>
            </a:lvl1pPr>
          </a:lstStyle>
          <a:p>
            <a:pPr>
              <a:defRPr/>
            </a:pPr>
            <a:fld id="{0DA36BBC-D456-407B-B98B-783D693EDB68}" type="slidenum">
              <a:rPr lang="zh-CN" altLang="en-US"/>
              <a:pPr>
                <a:defRPr/>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5"/>
          <p:cNvSpPr>
            <a:spLocks noGrp="1" noChangeArrowheads="1"/>
          </p:cNvSpPr>
          <p:nvPr>
            <p:ph type="ftr" sz="quarter" idx="10"/>
          </p:nvPr>
        </p:nvSpPr>
        <p:spPr>
          <a:ln/>
        </p:spPr>
        <p:txBody>
          <a:bodyPr/>
          <a:lstStyle>
            <a:lvl1pPr>
              <a:defRPr/>
            </a:lvl1pPr>
          </a:lstStyle>
          <a:p>
            <a:pPr>
              <a:defRPr/>
            </a:pPr>
            <a:r>
              <a:rPr lang="zh-CN" altLang="en-US" dirty="0"/>
              <a:t>USTC; 21000201-OPERATING SYSTEMS; FALL 2012; INSTRUCTOR: </a:t>
            </a:r>
            <a:r>
              <a:rPr lang="en-US" altLang="zh-CN" dirty="0" smtClean="0"/>
              <a:t>LINGBO WEI</a:t>
            </a:r>
            <a:endParaRPr lang="en-US" altLang="zh-CN" dirty="0"/>
          </a:p>
        </p:txBody>
      </p:sp>
      <p:sp>
        <p:nvSpPr>
          <p:cNvPr id="6" name="Rectangle 6"/>
          <p:cNvSpPr>
            <a:spLocks noGrp="1" noChangeArrowheads="1"/>
          </p:cNvSpPr>
          <p:nvPr>
            <p:ph type="sldNum" sz="quarter" idx="11"/>
          </p:nvPr>
        </p:nvSpPr>
        <p:spPr>
          <a:ln/>
        </p:spPr>
        <p:txBody>
          <a:bodyPr/>
          <a:lstStyle>
            <a:lvl1pPr>
              <a:defRPr/>
            </a:lvl1pPr>
          </a:lstStyle>
          <a:p>
            <a:pPr>
              <a:defRPr/>
            </a:pPr>
            <a:fld id="{84589D90-43FB-4EC9-B61A-730F0F77B8BC}" type="slidenum">
              <a:rPr lang="zh-CN" altLang="en-US"/>
              <a:pPr>
                <a:defRPr/>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5"/>
          <p:cNvSpPr>
            <a:spLocks noGrp="1" noChangeArrowheads="1"/>
          </p:cNvSpPr>
          <p:nvPr>
            <p:ph type="ftr" sz="quarter" idx="10"/>
          </p:nvPr>
        </p:nvSpPr>
        <p:spPr>
          <a:ln/>
        </p:spPr>
        <p:txBody>
          <a:bodyPr/>
          <a:lstStyle>
            <a:lvl1pPr>
              <a:defRPr/>
            </a:lvl1pPr>
          </a:lstStyle>
          <a:p>
            <a:pPr>
              <a:defRPr/>
            </a:pPr>
            <a:r>
              <a:rPr lang="zh-CN" altLang="en-US" dirty="0"/>
              <a:t>USTC; 21000201-OPERATING SYSTEMS; FALL 2012; INSTRUCTOR: </a:t>
            </a:r>
            <a:r>
              <a:rPr lang="en-US" altLang="zh-CN" dirty="0" smtClean="0"/>
              <a:t>LINGBO WEI</a:t>
            </a:r>
            <a:endParaRPr lang="en-US" altLang="zh-CN" dirty="0"/>
          </a:p>
        </p:txBody>
      </p:sp>
      <p:sp>
        <p:nvSpPr>
          <p:cNvPr id="6" name="Rectangle 6"/>
          <p:cNvSpPr>
            <a:spLocks noGrp="1" noChangeArrowheads="1"/>
          </p:cNvSpPr>
          <p:nvPr>
            <p:ph type="sldNum" sz="quarter" idx="11"/>
          </p:nvPr>
        </p:nvSpPr>
        <p:spPr>
          <a:ln/>
        </p:spPr>
        <p:txBody>
          <a:bodyPr/>
          <a:lstStyle>
            <a:lvl1pPr>
              <a:defRPr/>
            </a:lvl1pPr>
          </a:lstStyle>
          <a:p>
            <a:pPr>
              <a:defRPr/>
            </a:pPr>
            <a:fld id="{E3778E23-9900-42CE-A4DA-FAB8CD3DA2FE}" type="slidenum">
              <a:rPr lang="zh-CN" altLang="en-US"/>
              <a:pPr>
                <a:defRPr/>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171450"/>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zh-CN" smtClean="0"/>
              <a:t>Click to edit Master title style</a:t>
            </a:r>
          </a:p>
        </p:txBody>
      </p:sp>
      <p:sp>
        <p:nvSpPr>
          <p:cNvPr id="1027" name="Rectangle 3"/>
          <p:cNvSpPr>
            <a:spLocks noGrp="1" noChangeArrowheads="1"/>
          </p:cNvSpPr>
          <p:nvPr>
            <p:ph type="body" idx="1"/>
          </p:nvPr>
        </p:nvSpPr>
        <p:spPr bwMode="auto">
          <a:xfrm>
            <a:off x="457200" y="1471613"/>
            <a:ext cx="8229600" cy="46418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1029" name="Rectangle 5"/>
          <p:cNvSpPr>
            <a:spLocks noGrp="1" noChangeArrowheads="1"/>
          </p:cNvSpPr>
          <p:nvPr>
            <p:ph type="ftr" sz="quarter" idx="3"/>
          </p:nvPr>
        </p:nvSpPr>
        <p:spPr bwMode="auto">
          <a:xfrm>
            <a:off x="366713" y="6253163"/>
            <a:ext cx="7205662"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b="1">
                <a:solidFill>
                  <a:srgbClr val="0000CC"/>
                </a:solidFill>
                <a:latin typeface="Arial" charset="0"/>
                <a:ea typeface="宋体" pitchFamily="2" charset="-122"/>
              </a:defRPr>
            </a:lvl1pPr>
          </a:lstStyle>
          <a:p>
            <a:pPr>
              <a:defRPr/>
            </a:pPr>
            <a:r>
              <a:rPr lang="zh-CN" altLang="en-US" dirty="0" smtClean="0"/>
              <a:t>USTC; 21000201-OPERATING SYSTEMS; FALL 2012; INSTRUCTOR: </a:t>
            </a:r>
            <a:r>
              <a:rPr lang="en-US" altLang="zh-CN" dirty="0" smtClean="0"/>
              <a:t>LINGBO WEI</a:t>
            </a:r>
            <a:endParaRPr lang="en-US" altLang="zh-CN" dirty="0"/>
          </a:p>
        </p:txBody>
      </p:sp>
      <p:sp>
        <p:nvSpPr>
          <p:cNvPr id="1030" name="Rectangle 6"/>
          <p:cNvSpPr>
            <a:spLocks noGrp="1" noChangeArrowheads="1"/>
          </p:cNvSpPr>
          <p:nvPr>
            <p:ph type="sldNum" sz="quarter" idx="4"/>
          </p:nvPr>
        </p:nvSpPr>
        <p:spPr bwMode="auto">
          <a:xfrm>
            <a:off x="7764463" y="6237288"/>
            <a:ext cx="922337"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b="1">
                <a:solidFill>
                  <a:srgbClr val="0000CC"/>
                </a:solidFill>
                <a:latin typeface="Arial" charset="0"/>
                <a:ea typeface="宋体" pitchFamily="2" charset="-122"/>
              </a:defRPr>
            </a:lvl1pPr>
          </a:lstStyle>
          <a:p>
            <a:pPr>
              <a:defRPr/>
            </a:pPr>
            <a:fld id="{75CD0F46-3734-4871-B3C7-77BF692E31CA}" type="slidenum">
              <a:rPr lang="zh-CN" altLang="en-US"/>
              <a:pPr>
                <a:defRPr/>
              </a:pPr>
              <a:t>‹#›</a:t>
            </a:fld>
            <a:endParaRPr lang="en-US" altLang="zh-CN"/>
          </a:p>
        </p:txBody>
      </p:sp>
      <p:sp>
        <p:nvSpPr>
          <p:cNvPr id="1032" name="Line 8"/>
          <p:cNvSpPr>
            <a:spLocks noChangeShapeType="1"/>
          </p:cNvSpPr>
          <p:nvPr/>
        </p:nvSpPr>
        <p:spPr bwMode="auto">
          <a:xfrm>
            <a:off x="554038" y="1044575"/>
            <a:ext cx="8001000" cy="0"/>
          </a:xfrm>
          <a:prstGeom prst="line">
            <a:avLst/>
          </a:prstGeom>
          <a:noFill/>
          <a:ln w="38100">
            <a:solidFill>
              <a:schemeClr val="tx1"/>
            </a:solidFill>
            <a:round/>
            <a:headEnd/>
            <a:tailEnd/>
          </a:ln>
          <a:effectLst/>
        </p:spPr>
        <p:txBody>
          <a:bodyPr/>
          <a:lstStyle/>
          <a:p>
            <a:pPr>
              <a:defRPr/>
            </a:pPr>
            <a:endParaRPr lang="zh-CN" altLang="en-US">
              <a:latin typeface="Arial"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dt="0"/>
  <p:txStyles>
    <p:titleStyle>
      <a:lvl1pPr algn="ctr" rtl="0" eaLnBrk="0" fontAlgn="base" hangingPunct="0">
        <a:spcBef>
          <a:spcPct val="0"/>
        </a:spcBef>
        <a:spcAft>
          <a:spcPct val="0"/>
        </a:spcAft>
        <a:defRPr sz="3600">
          <a:solidFill>
            <a:srgbClr val="0000CC"/>
          </a:solidFill>
          <a:latin typeface="Times New Roman" pitchFamily="18" charset="0"/>
          <a:ea typeface="+mj-ea"/>
          <a:cs typeface="+mj-cs"/>
        </a:defRPr>
      </a:lvl1pPr>
      <a:lvl2pPr algn="ctr" rtl="0" eaLnBrk="0" fontAlgn="base" hangingPunct="0">
        <a:spcBef>
          <a:spcPct val="0"/>
        </a:spcBef>
        <a:spcAft>
          <a:spcPct val="0"/>
        </a:spcAft>
        <a:defRPr sz="3600">
          <a:solidFill>
            <a:srgbClr val="0000CC"/>
          </a:solidFill>
          <a:latin typeface="Times New Roman" pitchFamily="18" charset="0"/>
        </a:defRPr>
      </a:lvl2pPr>
      <a:lvl3pPr algn="ctr" rtl="0" eaLnBrk="0" fontAlgn="base" hangingPunct="0">
        <a:spcBef>
          <a:spcPct val="0"/>
        </a:spcBef>
        <a:spcAft>
          <a:spcPct val="0"/>
        </a:spcAft>
        <a:defRPr sz="3600">
          <a:solidFill>
            <a:srgbClr val="0000CC"/>
          </a:solidFill>
          <a:latin typeface="Times New Roman" pitchFamily="18" charset="0"/>
        </a:defRPr>
      </a:lvl3pPr>
      <a:lvl4pPr algn="ctr" rtl="0" eaLnBrk="0" fontAlgn="base" hangingPunct="0">
        <a:spcBef>
          <a:spcPct val="0"/>
        </a:spcBef>
        <a:spcAft>
          <a:spcPct val="0"/>
        </a:spcAft>
        <a:defRPr sz="3600">
          <a:solidFill>
            <a:srgbClr val="0000CC"/>
          </a:solidFill>
          <a:latin typeface="Times New Roman" pitchFamily="18" charset="0"/>
        </a:defRPr>
      </a:lvl4pPr>
      <a:lvl5pPr algn="ctr" rtl="0" eaLnBrk="0" fontAlgn="base" hangingPunct="0">
        <a:spcBef>
          <a:spcPct val="0"/>
        </a:spcBef>
        <a:spcAft>
          <a:spcPct val="0"/>
        </a:spcAft>
        <a:defRPr sz="3600">
          <a:solidFill>
            <a:srgbClr val="0000CC"/>
          </a:solidFill>
          <a:latin typeface="Times New Roman" pitchFamily="18" charset="0"/>
        </a:defRPr>
      </a:lvl5pPr>
      <a:lvl6pPr marL="457200" algn="l" rtl="0" fontAlgn="base">
        <a:spcBef>
          <a:spcPct val="0"/>
        </a:spcBef>
        <a:spcAft>
          <a:spcPct val="0"/>
        </a:spcAft>
        <a:defRPr sz="4000">
          <a:solidFill>
            <a:schemeClr val="tx2"/>
          </a:solidFill>
          <a:latin typeface="Arial" charset="0"/>
        </a:defRPr>
      </a:lvl6pPr>
      <a:lvl7pPr marL="914400" algn="l" rtl="0" fontAlgn="base">
        <a:spcBef>
          <a:spcPct val="0"/>
        </a:spcBef>
        <a:spcAft>
          <a:spcPct val="0"/>
        </a:spcAft>
        <a:defRPr sz="4000">
          <a:solidFill>
            <a:schemeClr val="tx2"/>
          </a:solidFill>
          <a:latin typeface="Arial" charset="0"/>
        </a:defRPr>
      </a:lvl7pPr>
      <a:lvl8pPr marL="1371600" algn="l" rtl="0" fontAlgn="base">
        <a:spcBef>
          <a:spcPct val="0"/>
        </a:spcBef>
        <a:spcAft>
          <a:spcPct val="0"/>
        </a:spcAft>
        <a:defRPr sz="4000">
          <a:solidFill>
            <a:schemeClr val="tx2"/>
          </a:solidFill>
          <a:latin typeface="Arial" charset="0"/>
        </a:defRPr>
      </a:lvl8pPr>
      <a:lvl9pPr marL="1828800" algn="l" rtl="0" fontAlgn="base">
        <a:spcBef>
          <a:spcPct val="0"/>
        </a:spcBef>
        <a:spcAft>
          <a:spcPct val="0"/>
        </a:spcAft>
        <a:defRPr sz="4000">
          <a:solidFill>
            <a:schemeClr val="tx2"/>
          </a:solidFill>
          <a:latin typeface="Arial" charset="0"/>
        </a:defRPr>
      </a:lvl9pPr>
    </p:titleStyle>
    <p:bodyStyle>
      <a:lvl1pPr marL="342900" indent="-342900" algn="l" rtl="0" eaLnBrk="0" fontAlgn="base" hangingPunct="0">
        <a:spcBef>
          <a:spcPct val="20000"/>
        </a:spcBef>
        <a:spcAft>
          <a:spcPct val="0"/>
        </a:spcAft>
        <a:buClr>
          <a:srgbClr val="993300"/>
        </a:buClr>
        <a:buSzPct val="80000"/>
        <a:buFont typeface="Wingdings" pitchFamily="2" charset="2"/>
        <a:buChar char="q"/>
        <a:defRPr sz="2800">
          <a:solidFill>
            <a:schemeClr val="tx1"/>
          </a:solidFill>
          <a:latin typeface="Georgia" pitchFamily="18" charset="0"/>
          <a:ea typeface="+mn-ea"/>
          <a:cs typeface="+mn-cs"/>
        </a:defRPr>
      </a:lvl1pPr>
      <a:lvl2pPr marL="742950" indent="-285750" algn="l" rtl="0" eaLnBrk="0" fontAlgn="base" hangingPunct="0">
        <a:spcBef>
          <a:spcPct val="20000"/>
        </a:spcBef>
        <a:spcAft>
          <a:spcPct val="0"/>
        </a:spcAft>
        <a:buClr>
          <a:srgbClr val="993300"/>
        </a:buClr>
        <a:buSzPct val="80000"/>
        <a:buFont typeface="Wingdings" pitchFamily="2" charset="2"/>
        <a:buChar char="v"/>
        <a:defRPr sz="2400">
          <a:solidFill>
            <a:schemeClr val="tx1"/>
          </a:solidFill>
          <a:latin typeface="Georgia" pitchFamily="18" charset="0"/>
        </a:defRPr>
      </a:lvl2pPr>
      <a:lvl3pPr marL="1143000" indent="-228600" algn="l" rtl="0" eaLnBrk="0" fontAlgn="base" hangingPunct="0">
        <a:spcBef>
          <a:spcPct val="20000"/>
        </a:spcBef>
        <a:spcAft>
          <a:spcPct val="0"/>
        </a:spcAft>
        <a:buClr>
          <a:srgbClr val="993300"/>
        </a:buClr>
        <a:buChar char="•"/>
        <a:defRPr sz="2400">
          <a:solidFill>
            <a:schemeClr val="tx1"/>
          </a:solidFill>
          <a:latin typeface="Georgia" pitchFamily="18" charset="0"/>
        </a:defRPr>
      </a:lvl3pPr>
      <a:lvl4pPr marL="1600200" indent="-228600" algn="l" rtl="0" eaLnBrk="0" fontAlgn="base" hangingPunct="0">
        <a:spcBef>
          <a:spcPct val="20000"/>
        </a:spcBef>
        <a:spcAft>
          <a:spcPct val="0"/>
        </a:spcAft>
        <a:buClr>
          <a:srgbClr val="993300"/>
        </a:buClr>
        <a:buFont typeface="Arial" pitchFamily="34" charset="0"/>
        <a:buChar char="–"/>
        <a:defRPr sz="2000">
          <a:solidFill>
            <a:schemeClr val="tx1"/>
          </a:solidFill>
          <a:latin typeface="Georgia" pitchFamily="18" charset="0"/>
        </a:defRPr>
      </a:lvl4pPr>
      <a:lvl5pPr marL="2057400" indent="-228600" algn="l" rtl="0" eaLnBrk="0" fontAlgn="base" hangingPunct="0">
        <a:spcBef>
          <a:spcPct val="20000"/>
        </a:spcBef>
        <a:spcAft>
          <a:spcPct val="0"/>
        </a:spcAft>
        <a:buClr>
          <a:srgbClr val="993300"/>
        </a:buClr>
        <a:buFont typeface="Arial" pitchFamily="34" charset="0"/>
        <a:buChar char="»"/>
        <a:defRPr sz="2000">
          <a:solidFill>
            <a:schemeClr val="tx1"/>
          </a:solidFill>
          <a:latin typeface="Georgia" pitchFamily="18"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171450"/>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zh-CN" smtClean="0"/>
              <a:t>Click to edit Master title style</a:t>
            </a:r>
          </a:p>
        </p:txBody>
      </p:sp>
      <p:sp>
        <p:nvSpPr>
          <p:cNvPr id="1027" name="Rectangle 3"/>
          <p:cNvSpPr>
            <a:spLocks noGrp="1" noChangeArrowheads="1"/>
          </p:cNvSpPr>
          <p:nvPr>
            <p:ph type="body" idx="1"/>
          </p:nvPr>
        </p:nvSpPr>
        <p:spPr bwMode="auto">
          <a:xfrm>
            <a:off x="457200" y="1471613"/>
            <a:ext cx="8229600" cy="46418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1029" name="Rectangle 5"/>
          <p:cNvSpPr>
            <a:spLocks noGrp="1" noChangeArrowheads="1"/>
          </p:cNvSpPr>
          <p:nvPr>
            <p:ph type="ftr" sz="quarter" idx="3"/>
          </p:nvPr>
        </p:nvSpPr>
        <p:spPr bwMode="auto">
          <a:xfrm>
            <a:off x="366713" y="6253163"/>
            <a:ext cx="7205662"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b="1">
                <a:solidFill>
                  <a:srgbClr val="0000CC"/>
                </a:solidFill>
                <a:latin typeface="Arial" charset="0"/>
                <a:ea typeface="宋体" pitchFamily="2" charset="-122"/>
              </a:defRPr>
            </a:lvl1pPr>
          </a:lstStyle>
          <a:p>
            <a:pPr>
              <a:defRPr/>
            </a:pPr>
            <a:r>
              <a:rPr lang="zh-CN" altLang="en-US"/>
              <a:t>USTC; 21000201-OPERATING SYSTEMS; FALL 2012; INSTRUCTOR: CHI ZHANG</a:t>
            </a:r>
            <a:endParaRPr lang="en-US" altLang="zh-CN"/>
          </a:p>
        </p:txBody>
      </p:sp>
      <p:sp>
        <p:nvSpPr>
          <p:cNvPr id="1030" name="Rectangle 6"/>
          <p:cNvSpPr>
            <a:spLocks noGrp="1" noChangeArrowheads="1"/>
          </p:cNvSpPr>
          <p:nvPr>
            <p:ph type="sldNum" sz="quarter" idx="4"/>
          </p:nvPr>
        </p:nvSpPr>
        <p:spPr bwMode="auto">
          <a:xfrm>
            <a:off x="7764463" y="6237288"/>
            <a:ext cx="922337"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b="1">
                <a:solidFill>
                  <a:srgbClr val="0000CC"/>
                </a:solidFill>
                <a:latin typeface="Arial" charset="0"/>
                <a:ea typeface="宋体" pitchFamily="2" charset="-122"/>
              </a:defRPr>
            </a:lvl1pPr>
          </a:lstStyle>
          <a:p>
            <a:pPr>
              <a:defRPr/>
            </a:pPr>
            <a:fld id="{75CD0F46-3734-4871-B3C7-77BF692E31CA}" type="slidenum">
              <a:rPr lang="zh-CN" altLang="en-US"/>
              <a:pPr>
                <a:defRPr/>
              </a:pPr>
              <a:t>‹#›</a:t>
            </a:fld>
            <a:endParaRPr lang="en-US" altLang="zh-CN"/>
          </a:p>
        </p:txBody>
      </p:sp>
      <p:sp>
        <p:nvSpPr>
          <p:cNvPr id="1032" name="Line 8"/>
          <p:cNvSpPr>
            <a:spLocks noChangeShapeType="1"/>
          </p:cNvSpPr>
          <p:nvPr/>
        </p:nvSpPr>
        <p:spPr bwMode="auto">
          <a:xfrm>
            <a:off x="554038" y="1044575"/>
            <a:ext cx="8001000" cy="0"/>
          </a:xfrm>
          <a:prstGeom prst="line">
            <a:avLst/>
          </a:prstGeom>
          <a:noFill/>
          <a:ln w="38100">
            <a:solidFill>
              <a:schemeClr val="tx1"/>
            </a:solidFill>
            <a:round/>
            <a:headEnd/>
            <a:tailEnd/>
          </a:ln>
          <a:effectLst/>
        </p:spPr>
        <p:txBody>
          <a:bodyPr/>
          <a:lstStyle/>
          <a:p>
            <a:pPr>
              <a:defRPr/>
            </a:pPr>
            <a:endParaRPr lang="zh-CN" altLang="en-US">
              <a:solidFill>
                <a:srgbClr val="000000"/>
              </a:solidFill>
              <a:latin typeface="Arial" charset="0"/>
            </a:endParaRPr>
          </a:p>
        </p:txBody>
      </p:sp>
    </p:spTree>
    <p:extLst>
      <p:ext uri="{BB962C8B-B14F-4D97-AF65-F5344CB8AC3E}">
        <p14:creationId xmlns:p14="http://schemas.microsoft.com/office/powerpoint/2010/main" val="395002913"/>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hdr="0" dt="0"/>
  <p:txStyles>
    <p:titleStyle>
      <a:lvl1pPr algn="ctr" rtl="0" eaLnBrk="0" fontAlgn="base" hangingPunct="0">
        <a:spcBef>
          <a:spcPct val="0"/>
        </a:spcBef>
        <a:spcAft>
          <a:spcPct val="0"/>
        </a:spcAft>
        <a:defRPr sz="3600">
          <a:solidFill>
            <a:srgbClr val="0000CC"/>
          </a:solidFill>
          <a:latin typeface="Times New Roman" pitchFamily="18" charset="0"/>
          <a:ea typeface="+mj-ea"/>
          <a:cs typeface="+mj-cs"/>
        </a:defRPr>
      </a:lvl1pPr>
      <a:lvl2pPr algn="ctr" rtl="0" eaLnBrk="0" fontAlgn="base" hangingPunct="0">
        <a:spcBef>
          <a:spcPct val="0"/>
        </a:spcBef>
        <a:spcAft>
          <a:spcPct val="0"/>
        </a:spcAft>
        <a:defRPr sz="3600">
          <a:solidFill>
            <a:srgbClr val="0000CC"/>
          </a:solidFill>
          <a:latin typeface="Times New Roman" pitchFamily="18" charset="0"/>
        </a:defRPr>
      </a:lvl2pPr>
      <a:lvl3pPr algn="ctr" rtl="0" eaLnBrk="0" fontAlgn="base" hangingPunct="0">
        <a:spcBef>
          <a:spcPct val="0"/>
        </a:spcBef>
        <a:spcAft>
          <a:spcPct val="0"/>
        </a:spcAft>
        <a:defRPr sz="3600">
          <a:solidFill>
            <a:srgbClr val="0000CC"/>
          </a:solidFill>
          <a:latin typeface="Times New Roman" pitchFamily="18" charset="0"/>
        </a:defRPr>
      </a:lvl3pPr>
      <a:lvl4pPr algn="ctr" rtl="0" eaLnBrk="0" fontAlgn="base" hangingPunct="0">
        <a:spcBef>
          <a:spcPct val="0"/>
        </a:spcBef>
        <a:spcAft>
          <a:spcPct val="0"/>
        </a:spcAft>
        <a:defRPr sz="3600">
          <a:solidFill>
            <a:srgbClr val="0000CC"/>
          </a:solidFill>
          <a:latin typeface="Times New Roman" pitchFamily="18" charset="0"/>
        </a:defRPr>
      </a:lvl4pPr>
      <a:lvl5pPr algn="ctr" rtl="0" eaLnBrk="0" fontAlgn="base" hangingPunct="0">
        <a:spcBef>
          <a:spcPct val="0"/>
        </a:spcBef>
        <a:spcAft>
          <a:spcPct val="0"/>
        </a:spcAft>
        <a:defRPr sz="3600">
          <a:solidFill>
            <a:srgbClr val="0000CC"/>
          </a:solidFill>
          <a:latin typeface="Times New Roman" pitchFamily="18" charset="0"/>
        </a:defRPr>
      </a:lvl5pPr>
      <a:lvl6pPr marL="457200" algn="l" rtl="0" fontAlgn="base">
        <a:spcBef>
          <a:spcPct val="0"/>
        </a:spcBef>
        <a:spcAft>
          <a:spcPct val="0"/>
        </a:spcAft>
        <a:defRPr sz="4000">
          <a:solidFill>
            <a:schemeClr val="tx2"/>
          </a:solidFill>
          <a:latin typeface="Arial" charset="0"/>
        </a:defRPr>
      </a:lvl6pPr>
      <a:lvl7pPr marL="914400" algn="l" rtl="0" fontAlgn="base">
        <a:spcBef>
          <a:spcPct val="0"/>
        </a:spcBef>
        <a:spcAft>
          <a:spcPct val="0"/>
        </a:spcAft>
        <a:defRPr sz="4000">
          <a:solidFill>
            <a:schemeClr val="tx2"/>
          </a:solidFill>
          <a:latin typeface="Arial" charset="0"/>
        </a:defRPr>
      </a:lvl7pPr>
      <a:lvl8pPr marL="1371600" algn="l" rtl="0" fontAlgn="base">
        <a:spcBef>
          <a:spcPct val="0"/>
        </a:spcBef>
        <a:spcAft>
          <a:spcPct val="0"/>
        </a:spcAft>
        <a:defRPr sz="4000">
          <a:solidFill>
            <a:schemeClr val="tx2"/>
          </a:solidFill>
          <a:latin typeface="Arial" charset="0"/>
        </a:defRPr>
      </a:lvl8pPr>
      <a:lvl9pPr marL="1828800" algn="l" rtl="0" fontAlgn="base">
        <a:spcBef>
          <a:spcPct val="0"/>
        </a:spcBef>
        <a:spcAft>
          <a:spcPct val="0"/>
        </a:spcAft>
        <a:defRPr sz="4000">
          <a:solidFill>
            <a:schemeClr val="tx2"/>
          </a:solidFill>
          <a:latin typeface="Arial" charset="0"/>
        </a:defRPr>
      </a:lvl9pPr>
    </p:titleStyle>
    <p:bodyStyle>
      <a:lvl1pPr marL="342900" indent="-342900" algn="l" rtl="0" eaLnBrk="0" fontAlgn="base" hangingPunct="0">
        <a:spcBef>
          <a:spcPct val="20000"/>
        </a:spcBef>
        <a:spcAft>
          <a:spcPct val="0"/>
        </a:spcAft>
        <a:buClr>
          <a:srgbClr val="993300"/>
        </a:buClr>
        <a:buSzPct val="80000"/>
        <a:buFont typeface="Wingdings" pitchFamily="2" charset="2"/>
        <a:buChar char="q"/>
        <a:defRPr sz="2800">
          <a:solidFill>
            <a:schemeClr val="tx1"/>
          </a:solidFill>
          <a:latin typeface="Georgia" pitchFamily="18" charset="0"/>
          <a:ea typeface="+mn-ea"/>
          <a:cs typeface="+mn-cs"/>
        </a:defRPr>
      </a:lvl1pPr>
      <a:lvl2pPr marL="742950" indent="-285750" algn="l" rtl="0" eaLnBrk="0" fontAlgn="base" hangingPunct="0">
        <a:spcBef>
          <a:spcPct val="20000"/>
        </a:spcBef>
        <a:spcAft>
          <a:spcPct val="0"/>
        </a:spcAft>
        <a:buClr>
          <a:srgbClr val="993300"/>
        </a:buClr>
        <a:buSzPct val="80000"/>
        <a:buFont typeface="Wingdings" pitchFamily="2" charset="2"/>
        <a:buChar char="v"/>
        <a:defRPr sz="2400">
          <a:solidFill>
            <a:schemeClr val="tx1"/>
          </a:solidFill>
          <a:latin typeface="Georgia" pitchFamily="18" charset="0"/>
        </a:defRPr>
      </a:lvl2pPr>
      <a:lvl3pPr marL="1143000" indent="-228600" algn="l" rtl="0" eaLnBrk="0" fontAlgn="base" hangingPunct="0">
        <a:spcBef>
          <a:spcPct val="20000"/>
        </a:spcBef>
        <a:spcAft>
          <a:spcPct val="0"/>
        </a:spcAft>
        <a:buClr>
          <a:srgbClr val="993300"/>
        </a:buClr>
        <a:buChar char="•"/>
        <a:defRPr sz="2400">
          <a:solidFill>
            <a:schemeClr val="tx1"/>
          </a:solidFill>
          <a:latin typeface="Georgia" pitchFamily="18" charset="0"/>
        </a:defRPr>
      </a:lvl3pPr>
      <a:lvl4pPr marL="1600200" indent="-228600" algn="l" rtl="0" eaLnBrk="0" fontAlgn="base" hangingPunct="0">
        <a:spcBef>
          <a:spcPct val="20000"/>
        </a:spcBef>
        <a:spcAft>
          <a:spcPct val="0"/>
        </a:spcAft>
        <a:buClr>
          <a:srgbClr val="993300"/>
        </a:buClr>
        <a:buFont typeface="Arial" pitchFamily="34" charset="0"/>
        <a:buChar char="–"/>
        <a:defRPr sz="2000">
          <a:solidFill>
            <a:schemeClr val="tx1"/>
          </a:solidFill>
          <a:latin typeface="Georgia" pitchFamily="18" charset="0"/>
        </a:defRPr>
      </a:lvl4pPr>
      <a:lvl5pPr marL="2057400" indent="-228600" algn="l" rtl="0" eaLnBrk="0" fontAlgn="base" hangingPunct="0">
        <a:spcBef>
          <a:spcPct val="20000"/>
        </a:spcBef>
        <a:spcAft>
          <a:spcPct val="0"/>
        </a:spcAft>
        <a:buClr>
          <a:srgbClr val="993300"/>
        </a:buClr>
        <a:buFont typeface="Arial" pitchFamily="34" charset="0"/>
        <a:buChar char="»"/>
        <a:defRPr sz="2000">
          <a:solidFill>
            <a:schemeClr val="tx1"/>
          </a:solidFill>
          <a:latin typeface="Georgia" pitchFamily="18"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hemeOverride" Target="../theme/themeOverride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9.wmf"/><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image" Target="../media/image22.wmf"/><Relationship Id="rId1" Type="http://schemas.openxmlformats.org/officeDocument/2006/relationships/slideLayout" Target="../slideLayouts/slideLayout2.xml"/><Relationship Id="rId6" Type="http://schemas.openxmlformats.org/officeDocument/2006/relationships/image" Target="../media/image26.wmf"/><Relationship Id="rId5" Type="http://schemas.openxmlformats.org/officeDocument/2006/relationships/image" Target="../media/image25.wmf"/><Relationship Id="rId4" Type="http://schemas.openxmlformats.org/officeDocument/2006/relationships/image" Target="../media/image24.wmf"/></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8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5"/>
          <p:cNvSpPr>
            <a:spLocks noGrp="1" noChangeArrowheads="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zh-CN" altLang="en-US" dirty="0" smtClean="0">
                <a:solidFill>
                  <a:srgbClr val="0000CC"/>
                </a:solidFill>
              </a:rPr>
              <a:t>USTC</a:t>
            </a:r>
            <a:r>
              <a:rPr lang="en-US" altLang="zh-CN" dirty="0" smtClean="0">
                <a:solidFill>
                  <a:srgbClr val="0000CC"/>
                </a:solidFill>
              </a:rPr>
              <a:t>-</a:t>
            </a:r>
            <a:r>
              <a:rPr lang="zh-CN" altLang="en-US" dirty="0" smtClean="0">
                <a:solidFill>
                  <a:srgbClr val="0000CC"/>
                </a:solidFill>
              </a:rPr>
              <a:t>21000201-OPERATING SYSTEMS; FALL </a:t>
            </a:r>
            <a:r>
              <a:rPr lang="en-US" altLang="zh-CN" dirty="0" smtClean="0">
                <a:solidFill>
                  <a:srgbClr val="0000CC"/>
                </a:solidFill>
              </a:rPr>
              <a:t>2016; INSTRUCTOR: LINGBO WEI</a:t>
            </a:r>
          </a:p>
        </p:txBody>
      </p:sp>
      <p:sp>
        <p:nvSpPr>
          <p:cNvPr id="2051" name="Rectangle 6"/>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7753514D-1074-4A2F-83B5-54F65A3B561A}" type="slidenum">
              <a:rPr lang="zh-CN" altLang="en-US" smtClean="0">
                <a:solidFill>
                  <a:srgbClr val="0000CC"/>
                </a:solidFill>
              </a:rPr>
              <a:pPr eaLnBrk="1" hangingPunct="1"/>
              <a:t>1</a:t>
            </a:fld>
            <a:endParaRPr lang="en-US" altLang="zh-CN" smtClean="0">
              <a:solidFill>
                <a:srgbClr val="0000CC"/>
              </a:solidFill>
            </a:endParaRPr>
          </a:p>
        </p:txBody>
      </p:sp>
      <p:sp>
        <p:nvSpPr>
          <p:cNvPr id="2052" name="Rectangle 2"/>
          <p:cNvSpPr>
            <a:spLocks noGrp="1" noChangeArrowheads="1"/>
          </p:cNvSpPr>
          <p:nvPr>
            <p:ph type="title"/>
          </p:nvPr>
        </p:nvSpPr>
        <p:spPr/>
        <p:txBody>
          <a:bodyPr/>
          <a:lstStyle/>
          <a:p>
            <a:r>
              <a:rPr lang="en-US" altLang="zh-CN" smtClean="0">
                <a:ea typeface="宋体" pitchFamily="2" charset="-122"/>
              </a:rPr>
              <a:t>Welcome to</a:t>
            </a:r>
          </a:p>
        </p:txBody>
      </p:sp>
      <p:sp>
        <p:nvSpPr>
          <p:cNvPr id="2053" name="Rectangle 3"/>
          <p:cNvSpPr txBox="1">
            <a:spLocks noChangeArrowheads="1"/>
          </p:cNvSpPr>
          <p:nvPr/>
        </p:nvSpPr>
        <p:spPr bwMode="auto">
          <a:xfrm>
            <a:off x="457200" y="1471613"/>
            <a:ext cx="8229600"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spcBef>
                <a:spcPct val="20000"/>
              </a:spcBef>
              <a:buClr>
                <a:srgbClr val="993300"/>
              </a:buClr>
              <a:buSzPct val="80000"/>
              <a:buFont typeface="Wingdings" pitchFamily="2" charset="2"/>
              <a:buNone/>
            </a:pPr>
            <a:r>
              <a:rPr lang="en-US" altLang="zh-CN" sz="2800" dirty="0">
                <a:solidFill>
                  <a:srgbClr val="006600"/>
                </a:solidFill>
                <a:latin typeface="Georgia" pitchFamily="18" charset="0"/>
                <a:ea typeface="宋体" pitchFamily="2" charset="-122"/>
              </a:rPr>
              <a:t>—21000201—</a:t>
            </a:r>
          </a:p>
          <a:p>
            <a:pPr algn="ctr">
              <a:spcBef>
                <a:spcPct val="20000"/>
              </a:spcBef>
              <a:buClr>
                <a:srgbClr val="993300"/>
              </a:buClr>
              <a:buSzPct val="80000"/>
              <a:buFont typeface="Wingdings" pitchFamily="2" charset="2"/>
              <a:buNone/>
            </a:pPr>
            <a:r>
              <a:rPr lang="en-US" altLang="zh-CN" sz="4200" i="1" dirty="0">
                <a:solidFill>
                  <a:srgbClr val="993300"/>
                </a:solidFill>
                <a:latin typeface="Georgia" pitchFamily="18" charset="0"/>
                <a:ea typeface="宋体" pitchFamily="2" charset="-122"/>
              </a:rPr>
              <a:t>Operating Systems</a:t>
            </a:r>
          </a:p>
          <a:p>
            <a:pPr algn="ctr">
              <a:spcBef>
                <a:spcPct val="20000"/>
              </a:spcBef>
              <a:buClr>
                <a:srgbClr val="993300"/>
              </a:buClr>
              <a:buSzPct val="80000"/>
              <a:buFont typeface="Wingdings" pitchFamily="2" charset="2"/>
              <a:buNone/>
            </a:pPr>
            <a:endParaRPr lang="en-US" altLang="zh-CN" sz="2400" i="1" dirty="0">
              <a:latin typeface="Georgia" pitchFamily="18" charset="0"/>
              <a:ea typeface="宋体" pitchFamily="2" charset="-122"/>
            </a:endParaRPr>
          </a:p>
          <a:p>
            <a:pPr algn="ctr">
              <a:spcBef>
                <a:spcPct val="20000"/>
              </a:spcBef>
              <a:buClr>
                <a:srgbClr val="993300"/>
              </a:buClr>
              <a:buSzPct val="80000"/>
              <a:buFont typeface="Wingdings" pitchFamily="2" charset="2"/>
              <a:buNone/>
            </a:pPr>
            <a:r>
              <a:rPr lang="en-US" altLang="zh-CN" sz="4400" dirty="0">
                <a:solidFill>
                  <a:srgbClr val="FF0000"/>
                </a:solidFill>
                <a:latin typeface="Georgia" pitchFamily="18" charset="0"/>
                <a:ea typeface="宋体" pitchFamily="2" charset="-122"/>
              </a:rPr>
              <a:t>Part 1: Process Management </a:t>
            </a:r>
            <a:endParaRPr lang="en-US" altLang="zh-CN" sz="4400" i="1" dirty="0">
              <a:solidFill>
                <a:srgbClr val="FF0000"/>
              </a:solidFill>
              <a:latin typeface="Georgia" pitchFamily="18" charset="0"/>
              <a:ea typeface="宋体" pitchFamily="2" charset="-122"/>
            </a:endParaRPr>
          </a:p>
          <a:p>
            <a:pPr algn="ctr">
              <a:spcBef>
                <a:spcPct val="20000"/>
              </a:spcBef>
              <a:buClr>
                <a:srgbClr val="993300"/>
              </a:buClr>
              <a:buSzPct val="80000"/>
              <a:buFont typeface="Wingdings" pitchFamily="2" charset="2"/>
              <a:buNone/>
            </a:pPr>
            <a:endParaRPr lang="en-US" altLang="zh-CN" sz="6000" dirty="0">
              <a:latin typeface="Georgia" pitchFamily="18" charset="0"/>
              <a:ea typeface="宋体" pitchFamily="2" charset="-122"/>
            </a:endParaRPr>
          </a:p>
          <a:p>
            <a:pPr algn="ctr">
              <a:spcBef>
                <a:spcPct val="20000"/>
              </a:spcBef>
              <a:buClr>
                <a:srgbClr val="993300"/>
              </a:buClr>
              <a:buSzPct val="80000"/>
            </a:pPr>
            <a:r>
              <a:rPr lang="en-US" altLang="zh-CN" sz="2800" b="1" dirty="0">
                <a:solidFill>
                  <a:srgbClr val="993300"/>
                </a:solidFill>
                <a:latin typeface="Georgia" pitchFamily="18" charset="0"/>
                <a:ea typeface="宋体" pitchFamily="2" charset="-122"/>
              </a:rPr>
              <a:t>Fall </a:t>
            </a:r>
            <a:r>
              <a:rPr lang="en-US" altLang="zh-CN" sz="2800" b="1" dirty="0" smtClean="0">
                <a:solidFill>
                  <a:srgbClr val="993300"/>
                </a:solidFill>
                <a:latin typeface="Georgia" pitchFamily="18" charset="0"/>
                <a:ea typeface="宋体" pitchFamily="2" charset="-122"/>
              </a:rPr>
              <a:t>2016</a:t>
            </a:r>
            <a:endParaRPr lang="en-US" altLang="zh-CN" sz="2800" b="1" dirty="0">
              <a:solidFill>
                <a:srgbClr val="993300"/>
              </a:solidFill>
              <a:latin typeface="Georgia" pitchFamily="18" charset="0"/>
              <a:ea typeface="宋体" pitchFamily="2" charset="-122"/>
            </a:endParaRPr>
          </a:p>
        </p:txBody>
      </p:sp>
    </p:spTree>
    <p:extLst>
      <p:ext uri="{BB962C8B-B14F-4D97-AF65-F5344CB8AC3E}">
        <p14:creationId xmlns:p14="http://schemas.microsoft.com/office/powerpoint/2010/main" val="169097752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临界区</a:t>
            </a:r>
            <a:endParaRPr lang="zh-CN" altLang="en-US" dirty="0"/>
          </a:p>
        </p:txBody>
      </p:sp>
      <p:sp>
        <p:nvSpPr>
          <p:cNvPr id="3" name="内容占位符 2"/>
          <p:cNvSpPr>
            <a:spLocks noGrp="1"/>
          </p:cNvSpPr>
          <p:nvPr>
            <p:ph idx="1"/>
          </p:nvPr>
        </p:nvSpPr>
        <p:spPr>
          <a:xfrm>
            <a:off x="428171" y="1224875"/>
            <a:ext cx="8715829" cy="4641850"/>
          </a:xfrm>
        </p:spPr>
        <p:txBody>
          <a:bodyPr/>
          <a:lstStyle/>
          <a:p>
            <a:r>
              <a:rPr lang="zh-CN" altLang="en-US" dirty="0" smtClean="0"/>
              <a:t>临界区：进程中用于访问临界资源的代码</a:t>
            </a:r>
            <a:endParaRPr lang="en-US" altLang="zh-CN" dirty="0" smtClean="0"/>
          </a:p>
          <a:p>
            <a:r>
              <a:rPr lang="zh-CN" altLang="en-US" dirty="0" smtClean="0"/>
              <a:t>为实现互斥，把对临界资源访问的代码分成四部分：</a:t>
            </a:r>
            <a:endParaRPr lang="en-US" altLang="zh-CN" dirty="0" smtClean="0"/>
          </a:p>
          <a:p>
            <a:pPr>
              <a:buNone/>
            </a:pPr>
            <a:r>
              <a:rPr lang="en-US" altLang="zh-CN" dirty="0" smtClean="0">
                <a:solidFill>
                  <a:srgbClr val="0000CC"/>
                </a:solidFill>
              </a:rPr>
              <a:t>     While (True) {</a:t>
            </a:r>
          </a:p>
          <a:p>
            <a:pPr>
              <a:buNone/>
            </a:pPr>
            <a:r>
              <a:rPr lang="en-US" altLang="zh-CN" dirty="0" smtClean="0">
                <a:solidFill>
                  <a:srgbClr val="0000CC"/>
                </a:solidFill>
              </a:rPr>
              <a:t>                   Receive email          //</a:t>
            </a:r>
            <a:r>
              <a:rPr lang="zh-CN" altLang="en-US" dirty="0" smtClean="0">
                <a:solidFill>
                  <a:srgbClr val="0000CC"/>
                </a:solidFill>
              </a:rPr>
              <a:t>剩余区</a:t>
            </a:r>
            <a:endParaRPr lang="en-US" altLang="zh-CN" dirty="0" smtClean="0">
              <a:solidFill>
                <a:srgbClr val="0000CC"/>
              </a:solidFill>
            </a:endParaRPr>
          </a:p>
          <a:p>
            <a:pPr>
              <a:buNone/>
            </a:pPr>
            <a:r>
              <a:rPr lang="en-US" altLang="zh-CN" dirty="0" smtClean="0">
                <a:solidFill>
                  <a:srgbClr val="0000CC"/>
                </a:solidFill>
              </a:rPr>
              <a:t>                   </a:t>
            </a:r>
            <a:r>
              <a:rPr lang="en-US" altLang="zh-CN" dirty="0" err="1" smtClean="0">
                <a:solidFill>
                  <a:srgbClr val="FF0000"/>
                </a:solidFill>
              </a:rPr>
              <a:t>enterCritical</a:t>
            </a:r>
            <a:r>
              <a:rPr lang="en-US" altLang="zh-CN" dirty="0" smtClean="0">
                <a:solidFill>
                  <a:srgbClr val="FF0000"/>
                </a:solidFill>
              </a:rPr>
              <a:t>()          //</a:t>
            </a:r>
            <a:r>
              <a:rPr lang="zh-CN" altLang="en-US" dirty="0" smtClean="0">
                <a:solidFill>
                  <a:srgbClr val="FF0000"/>
                </a:solidFill>
              </a:rPr>
              <a:t>进入区</a:t>
            </a:r>
            <a:endParaRPr lang="en-US" altLang="zh-CN" dirty="0" smtClean="0">
              <a:solidFill>
                <a:srgbClr val="FF0000"/>
              </a:solidFill>
            </a:endParaRPr>
          </a:p>
          <a:p>
            <a:pPr>
              <a:buNone/>
            </a:pPr>
            <a:r>
              <a:rPr lang="en-US" altLang="zh-CN" dirty="0" smtClean="0">
                <a:solidFill>
                  <a:srgbClr val="0000CC"/>
                </a:solidFill>
              </a:rPr>
              <a:t>                   mailCount++           //</a:t>
            </a:r>
            <a:r>
              <a:rPr lang="zh-CN" altLang="en-US" dirty="0" smtClean="0">
                <a:solidFill>
                  <a:srgbClr val="0000CC"/>
                </a:solidFill>
              </a:rPr>
              <a:t>临界区</a:t>
            </a:r>
            <a:endParaRPr lang="en-US" altLang="zh-CN" dirty="0" smtClean="0">
              <a:solidFill>
                <a:srgbClr val="0000CC"/>
              </a:solidFill>
            </a:endParaRPr>
          </a:p>
          <a:p>
            <a:pPr>
              <a:buNone/>
            </a:pPr>
            <a:r>
              <a:rPr lang="en-US" altLang="zh-CN" dirty="0" smtClean="0">
                <a:solidFill>
                  <a:srgbClr val="FF0000"/>
                </a:solidFill>
              </a:rPr>
              <a:t>                   </a:t>
            </a:r>
            <a:r>
              <a:rPr lang="en-US" altLang="zh-CN" dirty="0" err="1" smtClean="0">
                <a:solidFill>
                  <a:srgbClr val="FF0000"/>
                </a:solidFill>
              </a:rPr>
              <a:t>exitCritical</a:t>
            </a:r>
            <a:r>
              <a:rPr lang="en-US" altLang="zh-CN" dirty="0" smtClean="0">
                <a:solidFill>
                  <a:srgbClr val="FF0000"/>
                </a:solidFill>
              </a:rPr>
              <a:t>()             //</a:t>
            </a:r>
            <a:r>
              <a:rPr lang="zh-CN" altLang="en-US" dirty="0" smtClean="0">
                <a:solidFill>
                  <a:srgbClr val="FF0000"/>
                </a:solidFill>
              </a:rPr>
              <a:t>退出区</a:t>
            </a:r>
            <a:endParaRPr lang="en-US" altLang="zh-CN" dirty="0" smtClean="0">
              <a:solidFill>
                <a:srgbClr val="FF0000"/>
              </a:solidFill>
            </a:endParaRPr>
          </a:p>
          <a:p>
            <a:pPr>
              <a:buNone/>
            </a:pPr>
            <a:r>
              <a:rPr lang="en-US" altLang="zh-CN" dirty="0" smtClean="0">
                <a:solidFill>
                  <a:srgbClr val="0000CC"/>
                </a:solidFill>
              </a:rPr>
              <a:t>                   Email process}         //</a:t>
            </a:r>
            <a:r>
              <a:rPr lang="zh-CN" altLang="en-US" dirty="0" smtClean="0">
                <a:solidFill>
                  <a:srgbClr val="0000CC"/>
                </a:solidFill>
              </a:rPr>
              <a:t>剩余区</a:t>
            </a:r>
            <a:endParaRPr lang="en-US" altLang="zh-CN" dirty="0" smtClean="0">
              <a:solidFill>
                <a:srgbClr val="0000CC"/>
              </a:solidFill>
            </a:endParaRPr>
          </a:p>
          <a:p>
            <a:endParaRPr lang="zh-CN" altLang="en-US" dirty="0"/>
          </a:p>
        </p:txBody>
      </p:sp>
      <p:sp>
        <p:nvSpPr>
          <p:cNvPr id="4" name="页脚占位符 3"/>
          <p:cNvSpPr>
            <a:spLocks noGrp="1"/>
          </p:cNvSpPr>
          <p:nvPr>
            <p:ph type="ftr" sz="quarter" idx="10"/>
          </p:nvPr>
        </p:nvSpPr>
        <p:spPr/>
        <p:txBody>
          <a:bodyPr/>
          <a:lstStyle/>
          <a:p>
            <a:pPr>
              <a:defRPr/>
            </a:pPr>
            <a:r>
              <a:rPr lang="zh-CN" altLang="en-US" dirty="0" smtClean="0"/>
              <a:t>USTC</a:t>
            </a:r>
            <a:r>
              <a:rPr lang="en-US" altLang="zh-CN" dirty="0" smtClean="0"/>
              <a:t>-</a:t>
            </a:r>
            <a:r>
              <a:rPr lang="zh-CN" altLang="en-US" dirty="0" smtClean="0"/>
              <a:t>21000201-OPERATING SYSTEMS; FALL </a:t>
            </a:r>
            <a:r>
              <a:rPr lang="en-US" altLang="zh-CN" dirty="0" smtClean="0"/>
              <a:t>2016</a:t>
            </a:r>
            <a:r>
              <a:rPr lang="zh-CN" altLang="en-US" dirty="0" smtClean="0"/>
              <a:t>; INSTRUCTOR: </a:t>
            </a:r>
            <a:r>
              <a:rPr lang="en-US" altLang="zh-CN" dirty="0" smtClean="0"/>
              <a:t>LINGBO WEI</a:t>
            </a:r>
            <a:endParaRPr lang="en-US" altLang="zh-CN" dirty="0"/>
          </a:p>
        </p:txBody>
      </p:sp>
      <p:sp>
        <p:nvSpPr>
          <p:cNvPr id="5" name="灯片编号占位符 4"/>
          <p:cNvSpPr>
            <a:spLocks noGrp="1"/>
          </p:cNvSpPr>
          <p:nvPr>
            <p:ph type="sldNum" sz="quarter" idx="11"/>
          </p:nvPr>
        </p:nvSpPr>
        <p:spPr/>
        <p:txBody>
          <a:bodyPr/>
          <a:lstStyle/>
          <a:p>
            <a:pPr>
              <a:defRPr/>
            </a:pPr>
            <a:fld id="{2A5F4D79-7E66-4EF1-850E-A256F3AB9092}" type="slidenum">
              <a:rPr lang="zh-CN" altLang="en-US" smtClean="0"/>
              <a:pPr>
                <a:defRPr/>
              </a:pPr>
              <a:t>10</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blinds(horizontal)">
                                      <p:cBhvr>
                                        <p:cTn id="7" dur="500"/>
                                        <p:tgtEl>
                                          <p:spTgt spid="3">
                                            <p:txEl>
                                              <p:pRg st="4" end="4"/>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6" end="6"/>
                                            </p:txEl>
                                          </p:spTgt>
                                        </p:tgtEl>
                                        <p:attrNameLst>
                                          <p:attrName>style.visibility</p:attrName>
                                        </p:attrNameLst>
                                      </p:cBhvr>
                                      <p:to>
                                        <p:strVal val="visible"/>
                                      </p:to>
                                    </p:set>
                                    <p:animEffect transition="in" filter="blinds(horizontal)">
                                      <p:cBhvr>
                                        <p:cTn id="10"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71450"/>
            <a:ext cx="6210300" cy="1143000"/>
          </a:xfrm>
        </p:spPr>
        <p:txBody>
          <a:bodyPr/>
          <a:lstStyle/>
          <a:p>
            <a:r>
              <a:rPr lang="en-US" altLang="zh-CN" dirty="0" smtClean="0"/>
              <a:t>Message Passing</a:t>
            </a:r>
            <a:endParaRPr lang="zh-CN" altLang="en-US" dirty="0"/>
          </a:p>
        </p:txBody>
      </p:sp>
      <p:sp>
        <p:nvSpPr>
          <p:cNvPr id="4" name="页脚占位符 3"/>
          <p:cNvSpPr>
            <a:spLocks noGrp="1"/>
          </p:cNvSpPr>
          <p:nvPr>
            <p:ph type="ftr" sz="quarter" idx="10"/>
          </p:nvPr>
        </p:nvSpPr>
        <p:spPr>
          <a:xfrm>
            <a:off x="366713" y="6462713"/>
            <a:ext cx="7205662" cy="476250"/>
          </a:xfrm>
        </p:spPr>
        <p:txBody>
          <a:bodyPr/>
          <a:lstStyle/>
          <a:p>
            <a:pPr>
              <a:defRPr/>
            </a:pPr>
            <a:r>
              <a:rPr lang="zh-CN" altLang="en-US" dirty="0" smtClean="0"/>
              <a:t>USTC</a:t>
            </a:r>
            <a:r>
              <a:rPr lang="en-US" altLang="zh-CN" dirty="0" smtClean="0"/>
              <a:t>-</a:t>
            </a:r>
            <a:r>
              <a:rPr lang="zh-CN" altLang="en-US" dirty="0" smtClean="0"/>
              <a:t>21000201-OPERATING SYSTEMS; FALL </a:t>
            </a:r>
            <a:r>
              <a:rPr lang="en-US" altLang="zh-CN" dirty="0" smtClean="0"/>
              <a:t>2016</a:t>
            </a:r>
            <a:r>
              <a:rPr lang="zh-CN" altLang="en-US" dirty="0" smtClean="0"/>
              <a:t>; INSTRUCTOR: </a:t>
            </a:r>
            <a:r>
              <a:rPr lang="en-US" altLang="zh-CN" dirty="0" smtClean="0"/>
              <a:t>LINGBO WEI</a:t>
            </a:r>
            <a:endParaRPr lang="en-US" altLang="zh-CN" dirty="0"/>
          </a:p>
        </p:txBody>
      </p:sp>
      <p:sp>
        <p:nvSpPr>
          <p:cNvPr id="5" name="灯片编号占位符 4"/>
          <p:cNvSpPr>
            <a:spLocks noGrp="1"/>
          </p:cNvSpPr>
          <p:nvPr>
            <p:ph type="sldNum" sz="quarter" idx="11"/>
          </p:nvPr>
        </p:nvSpPr>
        <p:spPr>
          <a:xfrm>
            <a:off x="7764463" y="6446838"/>
            <a:ext cx="922337" cy="476250"/>
          </a:xfrm>
        </p:spPr>
        <p:txBody>
          <a:bodyPr/>
          <a:lstStyle/>
          <a:p>
            <a:pPr>
              <a:defRPr/>
            </a:pPr>
            <a:fld id="{2A5F4D79-7E66-4EF1-850E-A256F3AB9092}" type="slidenum">
              <a:rPr lang="zh-CN" altLang="en-US" smtClean="0"/>
              <a:pPr>
                <a:defRPr/>
              </a:pPr>
              <a:t>100</a:t>
            </a:fld>
            <a:endParaRPr lang="en-US" altLang="zh-CN"/>
          </a:p>
        </p:txBody>
      </p:sp>
      <p:pic>
        <p:nvPicPr>
          <p:cNvPr id="8194" name="Picture 2"/>
          <p:cNvPicPr>
            <a:picLocks noChangeAspect="1" noChangeArrowheads="1"/>
          </p:cNvPicPr>
          <p:nvPr/>
        </p:nvPicPr>
        <p:blipFill>
          <a:blip r:embed="rId2" cstate="print"/>
          <a:srcRect/>
          <a:stretch>
            <a:fillRect/>
          </a:stretch>
        </p:blipFill>
        <p:spPr bwMode="auto">
          <a:xfrm>
            <a:off x="552450" y="1464390"/>
            <a:ext cx="8267700" cy="4922123"/>
          </a:xfrm>
          <a:prstGeom prst="rect">
            <a:avLst/>
          </a:prstGeom>
          <a:noFill/>
          <a:ln w="9525">
            <a:noFill/>
            <a:miter lim="800000"/>
            <a:headEnd/>
            <a:tailEnd/>
          </a:ln>
        </p:spPr>
      </p:pic>
      <p:pic>
        <p:nvPicPr>
          <p:cNvPr id="8195" name="Picture 3"/>
          <p:cNvPicPr>
            <a:picLocks noChangeAspect="1" noChangeArrowheads="1"/>
          </p:cNvPicPr>
          <p:nvPr/>
        </p:nvPicPr>
        <p:blipFill>
          <a:blip r:embed="rId3" cstate="print"/>
          <a:srcRect/>
          <a:stretch>
            <a:fillRect/>
          </a:stretch>
        </p:blipFill>
        <p:spPr bwMode="auto">
          <a:xfrm>
            <a:off x="5624513" y="295275"/>
            <a:ext cx="2924175" cy="1466850"/>
          </a:xfrm>
          <a:prstGeom prst="rect">
            <a:avLst/>
          </a:prstGeom>
          <a:noFill/>
          <a:ln w="9525">
            <a:noFill/>
            <a:miter lim="800000"/>
            <a:headEnd/>
            <a:tailEnd/>
          </a:ln>
        </p:spPr>
      </p:pic>
      <p:cxnSp>
        <p:nvCxnSpPr>
          <p:cNvPr id="10" name="直接连接符 9"/>
          <p:cNvCxnSpPr>
            <a:stCxn id="8195" idx="1"/>
          </p:cNvCxnSpPr>
          <p:nvPr/>
        </p:nvCxnSpPr>
        <p:spPr>
          <a:xfrm flipH="1">
            <a:off x="4495800" y="1028700"/>
            <a:ext cx="1128713" cy="1905000"/>
          </a:xfrm>
          <a:prstGeom prst="line">
            <a:avLst/>
          </a:prstGeom>
          <a:ln w="28575">
            <a:solidFill>
              <a:srgbClr val="660066"/>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Message Passing</a:t>
            </a:r>
            <a:endParaRPr lang="zh-CN" altLang="en-US" dirty="0"/>
          </a:p>
        </p:txBody>
      </p:sp>
      <p:sp>
        <p:nvSpPr>
          <p:cNvPr id="3" name="内容占位符 2"/>
          <p:cNvSpPr>
            <a:spLocks noGrp="1"/>
          </p:cNvSpPr>
          <p:nvPr>
            <p:ph idx="1"/>
          </p:nvPr>
        </p:nvSpPr>
        <p:spPr>
          <a:xfrm>
            <a:off x="457200" y="1297445"/>
            <a:ext cx="8229600" cy="4641850"/>
          </a:xfrm>
        </p:spPr>
        <p:txBody>
          <a:bodyPr/>
          <a:lstStyle/>
          <a:p>
            <a:r>
              <a:rPr lang="en-US" altLang="zh-CN" dirty="0" smtClean="0"/>
              <a:t>Message Passing is a high lever communication way between concurrent processes to exchange information</a:t>
            </a:r>
          </a:p>
          <a:p>
            <a:pPr lvl="1"/>
            <a:r>
              <a:rPr lang="en-US" altLang="zh-CN" dirty="0" smtClean="0"/>
              <a:t>Added bonus: It works with shared memory and with distributed systems</a:t>
            </a:r>
          </a:p>
          <a:p>
            <a:r>
              <a:rPr lang="en-US" altLang="zh-CN" dirty="0" smtClean="0"/>
              <a:t>The actual function of message passing is normally provided in the form of a pair of primitives:</a:t>
            </a:r>
          </a:p>
          <a:p>
            <a:pPr lvl="1"/>
            <a:r>
              <a:rPr lang="en-US" altLang="zh-CN" dirty="0" smtClean="0"/>
              <a:t>send (destination, message)</a:t>
            </a:r>
          </a:p>
          <a:p>
            <a:pPr lvl="1"/>
            <a:r>
              <a:rPr lang="en-US" altLang="zh-CN" dirty="0" smtClean="0"/>
              <a:t>receive (source, message)</a:t>
            </a:r>
            <a:endParaRPr lang="zh-CN" altLang="en-US" dirty="0"/>
          </a:p>
        </p:txBody>
      </p:sp>
      <p:sp>
        <p:nvSpPr>
          <p:cNvPr id="4" name="页脚占位符 3"/>
          <p:cNvSpPr>
            <a:spLocks noGrp="1"/>
          </p:cNvSpPr>
          <p:nvPr>
            <p:ph type="ftr" sz="quarter" idx="10"/>
          </p:nvPr>
        </p:nvSpPr>
        <p:spPr/>
        <p:txBody>
          <a:bodyPr/>
          <a:lstStyle/>
          <a:p>
            <a:pPr>
              <a:defRPr/>
            </a:pPr>
            <a:r>
              <a:rPr lang="zh-CN" altLang="en-US" dirty="0" smtClean="0"/>
              <a:t>USTC</a:t>
            </a:r>
            <a:r>
              <a:rPr lang="en-US" altLang="zh-CN" dirty="0" smtClean="0"/>
              <a:t>-</a:t>
            </a:r>
            <a:r>
              <a:rPr lang="zh-CN" altLang="en-US" dirty="0" smtClean="0"/>
              <a:t>21000201-OPERATING SYSTEMS; FALL </a:t>
            </a:r>
            <a:r>
              <a:rPr lang="en-US" altLang="zh-CN" dirty="0" smtClean="0"/>
              <a:t>2016</a:t>
            </a:r>
            <a:r>
              <a:rPr lang="zh-CN" altLang="en-US" dirty="0" smtClean="0"/>
              <a:t>; INSTRUCTOR: </a:t>
            </a:r>
            <a:r>
              <a:rPr lang="en-US" altLang="zh-CN" dirty="0" smtClean="0"/>
              <a:t>LINGBO WEI</a:t>
            </a:r>
            <a:endParaRPr lang="en-US" altLang="zh-CN" dirty="0"/>
          </a:p>
        </p:txBody>
      </p:sp>
      <p:sp>
        <p:nvSpPr>
          <p:cNvPr id="5" name="灯片编号占位符 4"/>
          <p:cNvSpPr>
            <a:spLocks noGrp="1"/>
          </p:cNvSpPr>
          <p:nvPr>
            <p:ph type="sldNum" sz="quarter" idx="11"/>
          </p:nvPr>
        </p:nvSpPr>
        <p:spPr/>
        <p:txBody>
          <a:bodyPr/>
          <a:lstStyle/>
          <a:p>
            <a:pPr>
              <a:defRPr/>
            </a:pPr>
            <a:fld id="{2A5F4D79-7E66-4EF1-850E-A256F3AB9092}" type="slidenum">
              <a:rPr lang="zh-CN" altLang="en-US" smtClean="0"/>
              <a:pPr>
                <a:defRPr/>
              </a:pPr>
              <a:t>101</a:t>
            </a:fld>
            <a:endParaRPr lang="en-US" altLang="zh-CN"/>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533400" y="1081088"/>
            <a:ext cx="7620000" cy="5305425"/>
          </a:xfrm>
          <a:prstGeom prst="rect">
            <a:avLst/>
          </a:prstGeom>
          <a:noFill/>
          <a:ln w="9525">
            <a:noFill/>
            <a:miter lim="800000"/>
            <a:headEnd/>
            <a:tailEnd/>
          </a:ln>
        </p:spPr>
      </p:pic>
      <p:sp>
        <p:nvSpPr>
          <p:cNvPr id="2" name="标题 1"/>
          <p:cNvSpPr>
            <a:spLocks noGrp="1"/>
          </p:cNvSpPr>
          <p:nvPr>
            <p:ph type="title"/>
          </p:nvPr>
        </p:nvSpPr>
        <p:spPr/>
        <p:txBody>
          <a:bodyPr/>
          <a:lstStyle/>
          <a:p>
            <a:r>
              <a:rPr lang="en-US" altLang="zh-CN" dirty="0" smtClean="0"/>
              <a:t>Shared Memory</a:t>
            </a:r>
            <a:endParaRPr lang="zh-CN" altLang="en-US" dirty="0"/>
          </a:p>
        </p:txBody>
      </p:sp>
      <p:sp>
        <p:nvSpPr>
          <p:cNvPr id="5" name="灯片编号占位符 4"/>
          <p:cNvSpPr>
            <a:spLocks noGrp="1"/>
          </p:cNvSpPr>
          <p:nvPr>
            <p:ph type="sldNum" sz="quarter" idx="11"/>
          </p:nvPr>
        </p:nvSpPr>
        <p:spPr/>
        <p:txBody>
          <a:bodyPr/>
          <a:lstStyle/>
          <a:p>
            <a:pPr>
              <a:defRPr/>
            </a:pPr>
            <a:fld id="{2A5F4D79-7E66-4EF1-850E-A256F3AB9092}" type="slidenum">
              <a:rPr lang="zh-CN" altLang="en-US" smtClean="0"/>
              <a:pPr>
                <a:defRPr/>
              </a:pPr>
              <a:t>102</a:t>
            </a:fld>
            <a:endParaRPr lang="en-US" altLang="zh-CN"/>
          </a:p>
        </p:txBody>
      </p:sp>
      <p:grpSp>
        <p:nvGrpSpPr>
          <p:cNvPr id="10" name="组合 9"/>
          <p:cNvGrpSpPr/>
          <p:nvPr/>
        </p:nvGrpSpPr>
        <p:grpSpPr>
          <a:xfrm>
            <a:off x="2495550" y="3467100"/>
            <a:ext cx="4572000" cy="1683841"/>
            <a:chOff x="2495550" y="3467100"/>
            <a:chExt cx="4572000" cy="1683841"/>
          </a:xfrm>
        </p:grpSpPr>
        <p:sp>
          <p:nvSpPr>
            <p:cNvPr id="6" name="TextBox 5"/>
            <p:cNvSpPr txBox="1"/>
            <p:nvPr/>
          </p:nvSpPr>
          <p:spPr>
            <a:xfrm>
              <a:off x="2495550" y="4381500"/>
              <a:ext cx="1543050" cy="769441"/>
            </a:xfrm>
            <a:prstGeom prst="rect">
              <a:avLst/>
            </a:prstGeom>
            <a:noFill/>
          </p:spPr>
          <p:txBody>
            <a:bodyPr wrap="square" rtlCol="0">
              <a:spAutoFit/>
            </a:bodyPr>
            <a:lstStyle/>
            <a:p>
              <a:r>
                <a:rPr lang="zh-CN" altLang="en-US" sz="2200" b="1" dirty="0" smtClean="0">
                  <a:solidFill>
                    <a:srgbClr val="FF0000"/>
                  </a:solidFill>
                </a:rPr>
                <a:t>内存</a:t>
              </a:r>
              <a:endParaRPr lang="en-US" altLang="zh-CN" sz="2200" b="1" dirty="0" smtClean="0">
                <a:solidFill>
                  <a:srgbClr val="FF0000"/>
                </a:solidFill>
              </a:endParaRPr>
            </a:p>
            <a:p>
              <a:r>
                <a:rPr lang="zh-CN" altLang="en-US" sz="2200" b="1" dirty="0" smtClean="0">
                  <a:solidFill>
                    <a:srgbClr val="FF0000"/>
                  </a:solidFill>
                </a:rPr>
                <a:t>映射</a:t>
              </a:r>
              <a:endParaRPr lang="zh-CN" altLang="en-US" sz="2200" b="1" dirty="0">
                <a:solidFill>
                  <a:srgbClr val="FF0000"/>
                </a:solidFill>
              </a:endParaRPr>
            </a:p>
          </p:txBody>
        </p:sp>
        <p:sp>
          <p:nvSpPr>
            <p:cNvPr id="8" name="TextBox 7"/>
            <p:cNvSpPr txBox="1"/>
            <p:nvPr/>
          </p:nvSpPr>
          <p:spPr>
            <a:xfrm>
              <a:off x="5524500" y="3467100"/>
              <a:ext cx="1543050" cy="769441"/>
            </a:xfrm>
            <a:prstGeom prst="rect">
              <a:avLst/>
            </a:prstGeom>
            <a:noFill/>
          </p:spPr>
          <p:txBody>
            <a:bodyPr wrap="square" rtlCol="0">
              <a:spAutoFit/>
            </a:bodyPr>
            <a:lstStyle/>
            <a:p>
              <a:r>
                <a:rPr lang="zh-CN" altLang="en-US" sz="2200" b="1" dirty="0" smtClean="0">
                  <a:solidFill>
                    <a:srgbClr val="FF0000"/>
                  </a:solidFill>
                </a:rPr>
                <a:t>内存</a:t>
              </a:r>
              <a:endParaRPr lang="en-US" altLang="zh-CN" sz="2200" b="1" dirty="0" smtClean="0">
                <a:solidFill>
                  <a:srgbClr val="FF0000"/>
                </a:solidFill>
              </a:endParaRPr>
            </a:p>
            <a:p>
              <a:r>
                <a:rPr lang="zh-CN" altLang="en-US" sz="2200" b="1" dirty="0" smtClean="0">
                  <a:solidFill>
                    <a:srgbClr val="FF0000"/>
                  </a:solidFill>
                </a:rPr>
                <a:t>映射</a:t>
              </a:r>
              <a:endParaRPr lang="zh-CN" altLang="en-US" sz="2200" b="1" dirty="0">
                <a:solidFill>
                  <a:srgbClr val="FF0000"/>
                </a:solidFill>
              </a:endParaRPr>
            </a:p>
          </p:txBody>
        </p:sp>
      </p:grpSp>
      <p:sp>
        <p:nvSpPr>
          <p:cNvPr id="9" name="TextBox 8"/>
          <p:cNvSpPr txBox="1"/>
          <p:nvPr/>
        </p:nvSpPr>
        <p:spPr>
          <a:xfrm>
            <a:off x="3524250" y="6000571"/>
            <a:ext cx="2952750" cy="430887"/>
          </a:xfrm>
          <a:prstGeom prst="rect">
            <a:avLst/>
          </a:prstGeom>
          <a:noFill/>
        </p:spPr>
        <p:txBody>
          <a:bodyPr wrap="square" rtlCol="0">
            <a:spAutoFit/>
          </a:bodyPr>
          <a:lstStyle/>
          <a:p>
            <a:r>
              <a:rPr lang="zh-CN" altLang="en-US" sz="2200" b="1" dirty="0" smtClean="0">
                <a:solidFill>
                  <a:srgbClr val="FF0000"/>
                </a:solidFill>
              </a:rPr>
              <a:t>互斥：读者写者问题</a:t>
            </a:r>
            <a:endParaRPr lang="zh-CN" altLang="en-US" sz="2200" b="1" dirty="0">
              <a:solidFill>
                <a:srgbClr val="FF0000"/>
              </a:solidFill>
            </a:endParaRPr>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管道</a:t>
            </a:r>
            <a:endParaRPr lang="zh-CN" altLang="en-US" dirty="0"/>
          </a:p>
        </p:txBody>
      </p:sp>
      <p:sp>
        <p:nvSpPr>
          <p:cNvPr id="4" name="页脚占位符 3"/>
          <p:cNvSpPr>
            <a:spLocks noGrp="1"/>
          </p:cNvSpPr>
          <p:nvPr>
            <p:ph type="ftr" sz="quarter" idx="10"/>
          </p:nvPr>
        </p:nvSpPr>
        <p:spPr/>
        <p:txBody>
          <a:bodyPr/>
          <a:lstStyle/>
          <a:p>
            <a:pPr>
              <a:defRPr/>
            </a:pPr>
            <a:r>
              <a:rPr lang="zh-CN" altLang="en-US" dirty="0" smtClean="0"/>
              <a:t>USTC; 21000201-OPERATING SYSTEMS; FALL 2012; INSTRUCTOR: </a:t>
            </a:r>
            <a:r>
              <a:rPr lang="en-US" altLang="zh-CN" dirty="0" smtClean="0"/>
              <a:t>LINGBO WEI</a:t>
            </a:r>
            <a:endParaRPr lang="en-US" altLang="zh-CN" dirty="0"/>
          </a:p>
        </p:txBody>
      </p:sp>
      <p:sp>
        <p:nvSpPr>
          <p:cNvPr id="5" name="灯片编号占位符 4"/>
          <p:cNvSpPr>
            <a:spLocks noGrp="1"/>
          </p:cNvSpPr>
          <p:nvPr>
            <p:ph type="sldNum" sz="quarter" idx="11"/>
          </p:nvPr>
        </p:nvSpPr>
        <p:spPr/>
        <p:txBody>
          <a:bodyPr/>
          <a:lstStyle/>
          <a:p>
            <a:pPr>
              <a:defRPr/>
            </a:pPr>
            <a:fld id="{2A5F4D79-7E66-4EF1-850E-A256F3AB9092}" type="slidenum">
              <a:rPr lang="zh-CN" altLang="en-US" smtClean="0"/>
              <a:pPr>
                <a:defRPr/>
              </a:pPr>
              <a:t>103</a:t>
            </a:fld>
            <a:endParaRPr lang="en-US" altLang="zh-CN"/>
          </a:p>
        </p:txBody>
      </p:sp>
      <p:pic>
        <p:nvPicPr>
          <p:cNvPr id="2050" name="Picture 2"/>
          <p:cNvPicPr>
            <a:picLocks noChangeAspect="1" noChangeArrowheads="1"/>
          </p:cNvPicPr>
          <p:nvPr/>
        </p:nvPicPr>
        <p:blipFill>
          <a:blip r:embed="rId2" cstate="print"/>
          <a:srcRect/>
          <a:stretch>
            <a:fillRect/>
          </a:stretch>
        </p:blipFill>
        <p:spPr bwMode="auto">
          <a:xfrm>
            <a:off x="509588" y="1395413"/>
            <a:ext cx="8124825" cy="41052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Synchronization</a:t>
            </a:r>
            <a:endParaRPr lang="zh-CN" altLang="en-US" dirty="0"/>
          </a:p>
        </p:txBody>
      </p:sp>
      <p:sp>
        <p:nvSpPr>
          <p:cNvPr id="3" name="内容占位符 2"/>
          <p:cNvSpPr>
            <a:spLocks noGrp="1"/>
          </p:cNvSpPr>
          <p:nvPr>
            <p:ph idx="1"/>
          </p:nvPr>
        </p:nvSpPr>
        <p:spPr>
          <a:xfrm>
            <a:off x="457200" y="1253903"/>
            <a:ext cx="8229600" cy="4641850"/>
          </a:xfrm>
        </p:spPr>
        <p:txBody>
          <a:bodyPr/>
          <a:lstStyle/>
          <a:p>
            <a:r>
              <a:rPr lang="en-US" altLang="zh-CN" dirty="0" smtClean="0"/>
              <a:t>Communication requires synchronization</a:t>
            </a:r>
          </a:p>
          <a:p>
            <a:pPr lvl="1"/>
            <a:r>
              <a:rPr lang="en-US" altLang="zh-CN" dirty="0" smtClean="0"/>
              <a:t>Sender must send before receiver can receive</a:t>
            </a:r>
          </a:p>
          <a:p>
            <a:r>
              <a:rPr lang="en-US" altLang="zh-CN" dirty="0" smtClean="0"/>
              <a:t>What happens to a process after it issues a send or receive primitive?</a:t>
            </a:r>
          </a:p>
          <a:p>
            <a:pPr lvl="1"/>
            <a:r>
              <a:rPr lang="en-US" altLang="zh-CN" dirty="0" smtClean="0"/>
              <a:t>Sender and receiver may or may not be blocking (waiting for message)</a:t>
            </a:r>
          </a:p>
          <a:p>
            <a:r>
              <a:rPr lang="en-US" altLang="zh-CN" dirty="0" smtClean="0"/>
              <a:t>Blocking send, Blocking receive</a:t>
            </a:r>
          </a:p>
          <a:p>
            <a:pPr lvl="1"/>
            <a:r>
              <a:rPr lang="en-US" altLang="zh-CN" dirty="0" smtClean="0"/>
              <a:t>Both sender and receiver are blocked until message is delivered</a:t>
            </a:r>
          </a:p>
          <a:p>
            <a:pPr lvl="1"/>
            <a:r>
              <a:rPr lang="en-US" altLang="zh-CN" dirty="0" smtClean="0"/>
              <a:t>Known as a rendezvous</a:t>
            </a:r>
          </a:p>
          <a:p>
            <a:pPr lvl="1"/>
            <a:r>
              <a:rPr lang="en-US" altLang="zh-CN" dirty="0" smtClean="0"/>
              <a:t>Allows for tight synchronization between processes.</a:t>
            </a:r>
          </a:p>
          <a:p>
            <a:endParaRPr lang="en-US" altLang="zh-CN" dirty="0" smtClean="0"/>
          </a:p>
          <a:p>
            <a:endParaRPr lang="zh-CN" altLang="en-US" dirty="0"/>
          </a:p>
        </p:txBody>
      </p:sp>
      <p:sp>
        <p:nvSpPr>
          <p:cNvPr id="4" name="页脚占位符 3"/>
          <p:cNvSpPr>
            <a:spLocks noGrp="1"/>
          </p:cNvSpPr>
          <p:nvPr>
            <p:ph type="ftr" sz="quarter" idx="10"/>
          </p:nvPr>
        </p:nvSpPr>
        <p:spPr/>
        <p:txBody>
          <a:bodyPr/>
          <a:lstStyle/>
          <a:p>
            <a:pPr>
              <a:defRPr/>
            </a:pPr>
            <a:r>
              <a:rPr lang="zh-CN" altLang="en-US" dirty="0" smtClean="0"/>
              <a:t>USTC</a:t>
            </a:r>
            <a:r>
              <a:rPr lang="en-US" altLang="zh-CN" dirty="0" smtClean="0"/>
              <a:t>-</a:t>
            </a:r>
            <a:r>
              <a:rPr lang="zh-CN" altLang="en-US" dirty="0" smtClean="0"/>
              <a:t>21000201-OPERATING SYSTEMS; FALL </a:t>
            </a:r>
            <a:r>
              <a:rPr lang="en-US" altLang="zh-CN" dirty="0" smtClean="0"/>
              <a:t>2016</a:t>
            </a:r>
            <a:r>
              <a:rPr lang="zh-CN" altLang="en-US" dirty="0" smtClean="0"/>
              <a:t>; INSTRUCTOR: </a:t>
            </a:r>
            <a:r>
              <a:rPr lang="en-US" altLang="zh-CN" dirty="0" smtClean="0"/>
              <a:t>LINGBO WEI</a:t>
            </a:r>
            <a:endParaRPr lang="en-US" altLang="zh-CN" dirty="0"/>
          </a:p>
        </p:txBody>
      </p:sp>
      <p:sp>
        <p:nvSpPr>
          <p:cNvPr id="5" name="灯片编号占位符 4"/>
          <p:cNvSpPr>
            <a:spLocks noGrp="1"/>
          </p:cNvSpPr>
          <p:nvPr>
            <p:ph type="sldNum" sz="quarter" idx="11"/>
          </p:nvPr>
        </p:nvSpPr>
        <p:spPr/>
        <p:txBody>
          <a:bodyPr/>
          <a:lstStyle/>
          <a:p>
            <a:pPr>
              <a:defRPr/>
            </a:pPr>
            <a:fld id="{2A5F4D79-7E66-4EF1-850E-A256F3AB9092}" type="slidenum">
              <a:rPr lang="zh-CN" altLang="en-US" smtClean="0"/>
              <a:pPr>
                <a:defRPr/>
              </a:pPr>
              <a:t>104</a:t>
            </a:fld>
            <a:endParaRPr lang="en-US" altLang="zh-CN"/>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Synchronization</a:t>
            </a:r>
            <a:endParaRPr lang="zh-CN" altLang="en-US" dirty="0"/>
          </a:p>
        </p:txBody>
      </p:sp>
      <p:sp>
        <p:nvSpPr>
          <p:cNvPr id="3" name="内容占位符 2"/>
          <p:cNvSpPr>
            <a:spLocks noGrp="1"/>
          </p:cNvSpPr>
          <p:nvPr>
            <p:ph idx="1"/>
          </p:nvPr>
        </p:nvSpPr>
        <p:spPr/>
        <p:txBody>
          <a:bodyPr/>
          <a:lstStyle/>
          <a:p>
            <a:r>
              <a:rPr lang="en-US" altLang="zh-CN" dirty="0" smtClean="0"/>
              <a:t>Non-blocking Send: more natural for many concurrent programming tasks.</a:t>
            </a:r>
          </a:p>
          <a:p>
            <a:pPr lvl="1"/>
            <a:r>
              <a:rPr lang="en-US" altLang="zh-CN" dirty="0" smtClean="0"/>
              <a:t>Non-blocking send, blocking receive</a:t>
            </a:r>
          </a:p>
          <a:p>
            <a:pPr lvl="2"/>
            <a:r>
              <a:rPr lang="en-US" altLang="zh-CN" dirty="0" smtClean="0"/>
              <a:t>Sender continues on</a:t>
            </a:r>
          </a:p>
          <a:p>
            <a:pPr lvl="2"/>
            <a:r>
              <a:rPr lang="en-US" altLang="zh-CN" dirty="0" smtClean="0"/>
              <a:t>Receiver is blocked until the requested message arrives</a:t>
            </a:r>
          </a:p>
          <a:p>
            <a:pPr lvl="1"/>
            <a:r>
              <a:rPr lang="en-US" altLang="zh-CN" dirty="0" smtClean="0"/>
              <a:t>Non-blocking send, non-blocking receive</a:t>
            </a:r>
          </a:p>
          <a:p>
            <a:pPr lvl="2"/>
            <a:r>
              <a:rPr lang="en-US" altLang="zh-CN" dirty="0" smtClean="0"/>
              <a:t>Neither party is required to wait</a:t>
            </a:r>
            <a:endParaRPr lang="zh-CN" altLang="en-US" dirty="0"/>
          </a:p>
        </p:txBody>
      </p:sp>
      <p:sp>
        <p:nvSpPr>
          <p:cNvPr id="4" name="页脚占位符 3"/>
          <p:cNvSpPr>
            <a:spLocks noGrp="1"/>
          </p:cNvSpPr>
          <p:nvPr>
            <p:ph type="ftr" sz="quarter" idx="10"/>
          </p:nvPr>
        </p:nvSpPr>
        <p:spPr/>
        <p:txBody>
          <a:bodyPr/>
          <a:lstStyle/>
          <a:p>
            <a:pPr>
              <a:defRPr/>
            </a:pPr>
            <a:r>
              <a:rPr lang="zh-CN" altLang="en-US" dirty="0" smtClean="0"/>
              <a:t>USTC</a:t>
            </a:r>
            <a:r>
              <a:rPr lang="en-US" altLang="zh-CN" dirty="0" smtClean="0"/>
              <a:t>-</a:t>
            </a:r>
            <a:r>
              <a:rPr lang="zh-CN" altLang="en-US" dirty="0" smtClean="0"/>
              <a:t>21000201-OPERATING SYSTEMS; FALL </a:t>
            </a:r>
            <a:r>
              <a:rPr lang="en-US" altLang="zh-CN" dirty="0" smtClean="0"/>
              <a:t>2016</a:t>
            </a:r>
            <a:r>
              <a:rPr lang="zh-CN" altLang="en-US" dirty="0" smtClean="0"/>
              <a:t>; INSTRUCTOR: </a:t>
            </a:r>
            <a:r>
              <a:rPr lang="en-US" altLang="zh-CN" dirty="0" smtClean="0"/>
              <a:t>LINGBO WEI</a:t>
            </a:r>
            <a:endParaRPr lang="en-US" altLang="zh-CN" dirty="0"/>
          </a:p>
        </p:txBody>
      </p:sp>
      <p:sp>
        <p:nvSpPr>
          <p:cNvPr id="5" name="灯片编号占位符 4"/>
          <p:cNvSpPr>
            <a:spLocks noGrp="1"/>
          </p:cNvSpPr>
          <p:nvPr>
            <p:ph type="sldNum" sz="quarter" idx="11"/>
          </p:nvPr>
        </p:nvSpPr>
        <p:spPr/>
        <p:txBody>
          <a:bodyPr/>
          <a:lstStyle/>
          <a:p>
            <a:pPr>
              <a:defRPr/>
            </a:pPr>
            <a:fld id="{2A5F4D79-7E66-4EF1-850E-A256F3AB9092}" type="slidenum">
              <a:rPr lang="zh-CN" altLang="en-US" smtClean="0"/>
              <a:pPr>
                <a:defRPr/>
              </a:pPr>
              <a:t>105</a:t>
            </a:fld>
            <a:endParaRPr lang="en-US" altLang="zh-CN"/>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Addressing</a:t>
            </a:r>
            <a:endParaRPr lang="zh-CN" altLang="en-US" dirty="0"/>
          </a:p>
        </p:txBody>
      </p:sp>
      <p:sp>
        <p:nvSpPr>
          <p:cNvPr id="3" name="内容占位符 2"/>
          <p:cNvSpPr>
            <a:spLocks noGrp="1"/>
          </p:cNvSpPr>
          <p:nvPr>
            <p:ph idx="1"/>
          </p:nvPr>
        </p:nvSpPr>
        <p:spPr>
          <a:xfrm>
            <a:off x="457200" y="1065221"/>
            <a:ext cx="8229600" cy="4641850"/>
          </a:xfrm>
        </p:spPr>
        <p:txBody>
          <a:bodyPr/>
          <a:lstStyle/>
          <a:p>
            <a:r>
              <a:rPr lang="en-US" altLang="zh-CN" dirty="0" smtClean="0"/>
              <a:t>Sending process need to be able to specify which process should receive the message</a:t>
            </a:r>
          </a:p>
          <a:p>
            <a:pPr lvl="1"/>
            <a:r>
              <a:rPr lang="en-US" altLang="zh-CN" dirty="0" smtClean="0"/>
              <a:t>Direct addressing</a:t>
            </a:r>
          </a:p>
          <a:p>
            <a:pPr lvl="1"/>
            <a:r>
              <a:rPr lang="en-US" altLang="zh-CN" dirty="0" smtClean="0"/>
              <a:t>Indirect Addressing</a:t>
            </a:r>
          </a:p>
          <a:p>
            <a:r>
              <a:rPr lang="en-US" altLang="zh-CN" dirty="0" smtClean="0"/>
              <a:t>Direct addressing</a:t>
            </a:r>
          </a:p>
          <a:p>
            <a:pPr lvl="1"/>
            <a:r>
              <a:rPr lang="en-US" altLang="zh-CN" dirty="0" smtClean="0"/>
              <a:t>send primitive includes a specific identifier of the destination process</a:t>
            </a:r>
          </a:p>
          <a:p>
            <a:pPr lvl="1"/>
            <a:r>
              <a:rPr lang="en-US" altLang="zh-CN" dirty="0" smtClean="0"/>
              <a:t>receive primitive could know ahead of time which process’s message is expected</a:t>
            </a:r>
          </a:p>
          <a:p>
            <a:pPr lvl="1"/>
            <a:r>
              <a:rPr lang="en-US" altLang="zh-CN" dirty="0" smtClean="0"/>
              <a:t>receive primitive could use source parameter to return a value when the receive operation has been performed</a:t>
            </a:r>
          </a:p>
          <a:p>
            <a:endParaRPr lang="en-US" altLang="zh-CN" dirty="0" smtClean="0"/>
          </a:p>
          <a:p>
            <a:endParaRPr lang="en-US" altLang="zh-CN" dirty="0" smtClean="0"/>
          </a:p>
          <a:p>
            <a:endParaRPr lang="en-US" altLang="zh-CN" dirty="0" smtClean="0"/>
          </a:p>
          <a:p>
            <a:endParaRPr lang="en-US" altLang="zh-CN" dirty="0" smtClean="0"/>
          </a:p>
          <a:p>
            <a:endParaRPr lang="zh-CN" altLang="en-US" dirty="0"/>
          </a:p>
        </p:txBody>
      </p:sp>
      <p:sp>
        <p:nvSpPr>
          <p:cNvPr id="4" name="页脚占位符 3"/>
          <p:cNvSpPr>
            <a:spLocks noGrp="1"/>
          </p:cNvSpPr>
          <p:nvPr>
            <p:ph type="ftr" sz="quarter" idx="10"/>
          </p:nvPr>
        </p:nvSpPr>
        <p:spPr/>
        <p:txBody>
          <a:bodyPr/>
          <a:lstStyle/>
          <a:p>
            <a:pPr>
              <a:defRPr/>
            </a:pPr>
            <a:r>
              <a:rPr lang="zh-CN" altLang="en-US" dirty="0" smtClean="0"/>
              <a:t>USTC</a:t>
            </a:r>
            <a:r>
              <a:rPr lang="en-US" altLang="zh-CN" dirty="0" smtClean="0"/>
              <a:t>-</a:t>
            </a:r>
            <a:r>
              <a:rPr lang="zh-CN" altLang="en-US" dirty="0" smtClean="0"/>
              <a:t>21000201-OPERATING SYSTEMS; FALL </a:t>
            </a:r>
            <a:r>
              <a:rPr lang="en-US" altLang="zh-CN" dirty="0" smtClean="0"/>
              <a:t>2016</a:t>
            </a:r>
            <a:r>
              <a:rPr lang="zh-CN" altLang="en-US" dirty="0" smtClean="0"/>
              <a:t>; INSTRUCTOR: </a:t>
            </a:r>
            <a:r>
              <a:rPr lang="en-US" altLang="zh-CN" dirty="0" smtClean="0"/>
              <a:t>LINGBO WEI</a:t>
            </a:r>
            <a:endParaRPr lang="en-US" altLang="zh-CN" dirty="0"/>
          </a:p>
        </p:txBody>
      </p:sp>
      <p:sp>
        <p:nvSpPr>
          <p:cNvPr id="5" name="灯片编号占位符 4"/>
          <p:cNvSpPr>
            <a:spLocks noGrp="1"/>
          </p:cNvSpPr>
          <p:nvPr>
            <p:ph type="sldNum" sz="quarter" idx="11"/>
          </p:nvPr>
        </p:nvSpPr>
        <p:spPr/>
        <p:txBody>
          <a:bodyPr/>
          <a:lstStyle/>
          <a:p>
            <a:pPr>
              <a:defRPr/>
            </a:pPr>
            <a:fld id="{2A5F4D79-7E66-4EF1-850E-A256F3AB9092}" type="slidenum">
              <a:rPr lang="zh-CN" altLang="en-US" smtClean="0"/>
              <a:pPr>
                <a:defRPr/>
              </a:pPr>
              <a:t>106</a:t>
            </a:fld>
            <a:endParaRPr lang="en-US" altLang="zh-CN"/>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Addressing</a:t>
            </a:r>
            <a:endParaRPr lang="zh-CN" altLang="en-US" dirty="0"/>
          </a:p>
        </p:txBody>
      </p:sp>
      <p:sp>
        <p:nvSpPr>
          <p:cNvPr id="3" name="内容占位符 2"/>
          <p:cNvSpPr>
            <a:spLocks noGrp="1"/>
          </p:cNvSpPr>
          <p:nvPr>
            <p:ph idx="1"/>
          </p:nvPr>
        </p:nvSpPr>
        <p:spPr>
          <a:xfrm>
            <a:off x="457200" y="1195847"/>
            <a:ext cx="8229600" cy="2606896"/>
          </a:xfrm>
        </p:spPr>
        <p:txBody>
          <a:bodyPr/>
          <a:lstStyle/>
          <a:p>
            <a:r>
              <a:rPr lang="en-US" altLang="zh-CN" dirty="0" smtClean="0"/>
              <a:t>Indirect addressing</a:t>
            </a:r>
          </a:p>
          <a:p>
            <a:pPr lvl="1"/>
            <a:r>
              <a:rPr lang="en-US" altLang="zh-CN" dirty="0" smtClean="0"/>
              <a:t>messages are sent to a shared data structure consisting of queues</a:t>
            </a:r>
          </a:p>
          <a:p>
            <a:pPr lvl="1"/>
            <a:r>
              <a:rPr lang="en-US" altLang="zh-CN" dirty="0" smtClean="0"/>
              <a:t>queues are called mailboxes</a:t>
            </a:r>
          </a:p>
          <a:p>
            <a:pPr lvl="1"/>
            <a:r>
              <a:rPr lang="en-US" altLang="zh-CN" dirty="0" smtClean="0"/>
              <a:t>one process sends a message to the mailbox and the other process picks up the message from the mailbox</a:t>
            </a:r>
            <a:endParaRPr lang="zh-CN" altLang="en-US" dirty="0"/>
          </a:p>
        </p:txBody>
      </p:sp>
      <p:sp>
        <p:nvSpPr>
          <p:cNvPr id="4" name="页脚占位符 3"/>
          <p:cNvSpPr>
            <a:spLocks noGrp="1"/>
          </p:cNvSpPr>
          <p:nvPr>
            <p:ph type="ftr" sz="quarter" idx="10"/>
          </p:nvPr>
        </p:nvSpPr>
        <p:spPr/>
        <p:txBody>
          <a:bodyPr/>
          <a:lstStyle/>
          <a:p>
            <a:pPr>
              <a:defRPr/>
            </a:pPr>
            <a:r>
              <a:rPr lang="zh-CN" altLang="en-US" dirty="0" smtClean="0"/>
              <a:t>USTC</a:t>
            </a:r>
            <a:r>
              <a:rPr lang="en-US" altLang="zh-CN" dirty="0" smtClean="0"/>
              <a:t>-</a:t>
            </a:r>
            <a:r>
              <a:rPr lang="zh-CN" altLang="en-US" dirty="0" smtClean="0"/>
              <a:t>21000201-OPERATING SYSTEMS; FALL </a:t>
            </a:r>
            <a:r>
              <a:rPr lang="en-US" altLang="zh-CN" dirty="0" smtClean="0"/>
              <a:t>2016</a:t>
            </a:r>
            <a:r>
              <a:rPr lang="zh-CN" altLang="en-US" dirty="0" smtClean="0"/>
              <a:t>; INSTRUCTOR: </a:t>
            </a:r>
            <a:r>
              <a:rPr lang="en-US" altLang="zh-CN" dirty="0" smtClean="0"/>
              <a:t>LINGBO WEI</a:t>
            </a:r>
            <a:endParaRPr lang="en-US" altLang="zh-CN" dirty="0"/>
          </a:p>
        </p:txBody>
      </p:sp>
      <p:sp>
        <p:nvSpPr>
          <p:cNvPr id="5" name="灯片编号占位符 4"/>
          <p:cNvSpPr>
            <a:spLocks noGrp="1"/>
          </p:cNvSpPr>
          <p:nvPr>
            <p:ph type="sldNum" sz="quarter" idx="11"/>
          </p:nvPr>
        </p:nvSpPr>
        <p:spPr/>
        <p:txBody>
          <a:bodyPr/>
          <a:lstStyle/>
          <a:p>
            <a:pPr>
              <a:defRPr/>
            </a:pPr>
            <a:fld id="{2A5F4D79-7E66-4EF1-850E-A256F3AB9092}" type="slidenum">
              <a:rPr lang="zh-CN" altLang="en-US" smtClean="0"/>
              <a:pPr>
                <a:defRPr/>
              </a:pPr>
              <a:t>107</a:t>
            </a:fld>
            <a:endParaRPr lang="en-US" altLang="zh-CN"/>
          </a:p>
        </p:txBody>
      </p:sp>
      <p:grpSp>
        <p:nvGrpSpPr>
          <p:cNvPr id="6" name="Group 29"/>
          <p:cNvGrpSpPr>
            <a:grpSpLocks/>
          </p:cNvGrpSpPr>
          <p:nvPr/>
        </p:nvGrpSpPr>
        <p:grpSpPr bwMode="auto">
          <a:xfrm>
            <a:off x="315913" y="4019059"/>
            <a:ext cx="8382000" cy="2070100"/>
            <a:chOff x="199" y="1334"/>
            <a:chExt cx="5280" cy="1304"/>
          </a:xfrm>
        </p:grpSpPr>
        <p:sp>
          <p:nvSpPr>
            <p:cNvPr id="7" name="Oval 4"/>
            <p:cNvSpPr>
              <a:spLocks noChangeArrowheads="1"/>
            </p:cNvSpPr>
            <p:nvPr/>
          </p:nvSpPr>
          <p:spPr bwMode="auto">
            <a:xfrm>
              <a:off x="199" y="1526"/>
              <a:ext cx="720" cy="816"/>
            </a:xfrm>
            <a:prstGeom prst="ellipse">
              <a:avLst/>
            </a:prstGeom>
            <a:gradFill rotWithShape="0">
              <a:gsLst>
                <a:gs pos="0">
                  <a:srgbClr val="0000FF"/>
                </a:gs>
                <a:gs pos="100000">
                  <a:schemeClr val="accent2"/>
                </a:gs>
              </a:gsLst>
              <a:lin ang="5400000" scaled="1"/>
            </a:gradFill>
            <a:ln w="9525">
              <a:solidFill>
                <a:schemeClr val="tx1"/>
              </a:solidFill>
              <a:round/>
              <a:headEnd/>
              <a:tailEnd/>
            </a:ln>
            <a:effectLst/>
          </p:spPr>
          <p:txBody>
            <a:bodyPr wrap="none" anchor="ctr"/>
            <a:lstStyle/>
            <a:p>
              <a:pPr eaLnBrk="1" hangingPunct="1"/>
              <a:r>
                <a:rPr kumimoji="1" lang="zh-CN" altLang="en-US" sz="1600" b="1" dirty="0">
                  <a:solidFill>
                    <a:srgbClr val="FFFF00"/>
                  </a:solidFill>
                  <a:latin typeface="幼圆" pitchFamily="49" charset="-122"/>
                  <a:ea typeface="幼圆" pitchFamily="49" charset="-122"/>
                </a:rPr>
                <a:t>发送进程</a:t>
              </a:r>
            </a:p>
            <a:p>
              <a:pPr eaLnBrk="1" hangingPunct="1"/>
              <a:r>
                <a:rPr kumimoji="1" lang="en-US" altLang="zh-CN" sz="1600" b="1" dirty="0">
                  <a:solidFill>
                    <a:srgbClr val="FFFF00"/>
                  </a:solidFill>
                  <a:latin typeface="幼圆" pitchFamily="49" charset="-122"/>
                  <a:ea typeface="幼圆" pitchFamily="49" charset="-122"/>
                </a:rPr>
                <a:t>A</a:t>
              </a:r>
            </a:p>
          </p:txBody>
        </p:sp>
        <p:sp>
          <p:nvSpPr>
            <p:cNvPr id="8" name="Rectangle 6"/>
            <p:cNvSpPr>
              <a:spLocks noChangeArrowheads="1"/>
            </p:cNvSpPr>
            <p:nvPr/>
          </p:nvSpPr>
          <p:spPr bwMode="auto">
            <a:xfrm>
              <a:off x="2154" y="1718"/>
              <a:ext cx="1687" cy="576"/>
            </a:xfrm>
            <a:prstGeom prst="rect">
              <a:avLst/>
            </a:prstGeom>
            <a:solidFill>
              <a:srgbClr val="00B050"/>
            </a:solidFill>
            <a:ln w="9525">
              <a:noFill/>
              <a:miter lim="800000"/>
              <a:headEnd/>
              <a:tailEnd/>
            </a:ln>
            <a:effectLst/>
          </p:spPr>
          <p:txBody>
            <a:bodyPr/>
            <a:lstStyle/>
            <a:p>
              <a:pPr algn="l">
                <a:spcBef>
                  <a:spcPct val="20000"/>
                </a:spcBef>
                <a:buClr>
                  <a:srgbClr val="FB5B5B"/>
                </a:buClr>
              </a:pPr>
              <a:r>
                <a:rPr lang="zh-CN" altLang="en-US" dirty="0">
                  <a:solidFill>
                    <a:schemeClr val="bg1"/>
                  </a:solidFill>
                  <a:ea typeface="宋体" pitchFamily="2" charset="-122"/>
                </a:rPr>
                <a:t>       </a:t>
              </a:r>
            </a:p>
            <a:p>
              <a:pPr algn="l">
                <a:spcBef>
                  <a:spcPct val="20000"/>
                </a:spcBef>
                <a:buClr>
                  <a:srgbClr val="FB5B5B"/>
                </a:buClr>
              </a:pPr>
              <a:r>
                <a:rPr lang="zh-CN" altLang="en-US" dirty="0">
                  <a:solidFill>
                    <a:schemeClr val="bg1"/>
                  </a:solidFill>
                  <a:ea typeface="宋体" pitchFamily="2" charset="-122"/>
                </a:rPr>
                <a:t>             </a:t>
              </a:r>
              <a:r>
                <a:rPr lang="zh-CN" altLang="en-US" dirty="0" smtClean="0">
                  <a:solidFill>
                    <a:schemeClr val="bg1"/>
                  </a:solidFill>
                  <a:ea typeface="宋体" pitchFamily="2" charset="-122"/>
                </a:rPr>
                <a:t>     </a:t>
              </a:r>
              <a:r>
                <a:rPr lang="zh-CN" altLang="en-US" dirty="0">
                  <a:solidFill>
                    <a:schemeClr val="bg1"/>
                  </a:solidFill>
                  <a:latin typeface="Arial Black"/>
                  <a:ea typeface="宋体" pitchFamily="2" charset="-122"/>
                </a:rPr>
                <a:t>…</a:t>
              </a:r>
              <a:r>
                <a:rPr lang="zh-CN" altLang="en-US" dirty="0">
                  <a:solidFill>
                    <a:schemeClr val="bg1"/>
                  </a:solidFill>
                  <a:ea typeface="宋体" pitchFamily="2" charset="-122"/>
                </a:rPr>
                <a:t>邮箱体</a:t>
              </a:r>
            </a:p>
          </p:txBody>
        </p:sp>
        <p:sp>
          <p:nvSpPr>
            <p:cNvPr id="9" name="Rectangle 7"/>
            <p:cNvSpPr>
              <a:spLocks noChangeArrowheads="1"/>
            </p:cNvSpPr>
            <p:nvPr/>
          </p:nvSpPr>
          <p:spPr bwMode="auto">
            <a:xfrm>
              <a:off x="2154" y="1334"/>
              <a:ext cx="1687" cy="384"/>
            </a:xfrm>
            <a:prstGeom prst="rect">
              <a:avLst/>
            </a:prstGeom>
            <a:solidFill>
              <a:srgbClr val="00B050"/>
            </a:solidFill>
            <a:ln w="9525">
              <a:noFill/>
              <a:miter lim="800000"/>
              <a:headEnd/>
              <a:tailEnd/>
            </a:ln>
            <a:effectLst/>
          </p:spPr>
          <p:txBody>
            <a:bodyPr/>
            <a:lstStyle/>
            <a:p>
              <a:pPr algn="l">
                <a:spcBef>
                  <a:spcPct val="20000"/>
                </a:spcBef>
                <a:buClr>
                  <a:srgbClr val="FB5B5B"/>
                </a:buClr>
              </a:pPr>
              <a:r>
                <a:rPr lang="zh-CN" altLang="en-US" sz="2800" dirty="0">
                  <a:solidFill>
                    <a:schemeClr val="bg1"/>
                  </a:solidFill>
                  <a:ea typeface="宋体" pitchFamily="2" charset="-122"/>
                </a:rPr>
                <a:t>        邮箱头</a:t>
              </a:r>
            </a:p>
          </p:txBody>
        </p:sp>
        <p:sp>
          <p:nvSpPr>
            <p:cNvPr id="10" name="Line 8"/>
            <p:cNvSpPr>
              <a:spLocks noChangeShapeType="1"/>
            </p:cNvSpPr>
            <p:nvPr/>
          </p:nvSpPr>
          <p:spPr bwMode="auto">
            <a:xfrm>
              <a:off x="2154" y="1334"/>
              <a:ext cx="1687" cy="0"/>
            </a:xfrm>
            <a:prstGeom prst="line">
              <a:avLst/>
            </a:prstGeom>
            <a:noFill/>
            <a:ln w="28575" cap="sq">
              <a:solidFill>
                <a:schemeClr val="tx1"/>
              </a:solidFill>
              <a:round/>
              <a:headEnd/>
              <a:tailEnd/>
            </a:ln>
            <a:effectLst/>
          </p:spPr>
          <p:txBody>
            <a:bodyPr/>
            <a:lstStyle/>
            <a:p>
              <a:endParaRPr lang="zh-CN" altLang="en-US"/>
            </a:p>
          </p:txBody>
        </p:sp>
        <p:sp>
          <p:nvSpPr>
            <p:cNvPr id="11" name="Line 9"/>
            <p:cNvSpPr>
              <a:spLocks noChangeShapeType="1"/>
            </p:cNvSpPr>
            <p:nvPr/>
          </p:nvSpPr>
          <p:spPr bwMode="auto">
            <a:xfrm>
              <a:off x="2154" y="1718"/>
              <a:ext cx="1687" cy="0"/>
            </a:xfrm>
            <a:prstGeom prst="line">
              <a:avLst/>
            </a:prstGeom>
            <a:noFill/>
            <a:ln w="12700">
              <a:solidFill>
                <a:schemeClr val="tx1"/>
              </a:solidFill>
              <a:round/>
              <a:headEnd/>
              <a:tailEnd/>
            </a:ln>
            <a:effectLst/>
          </p:spPr>
          <p:txBody>
            <a:bodyPr/>
            <a:lstStyle/>
            <a:p>
              <a:endParaRPr lang="zh-CN" altLang="en-US"/>
            </a:p>
          </p:txBody>
        </p:sp>
        <p:sp>
          <p:nvSpPr>
            <p:cNvPr id="12" name="Line 10"/>
            <p:cNvSpPr>
              <a:spLocks noChangeShapeType="1"/>
            </p:cNvSpPr>
            <p:nvPr/>
          </p:nvSpPr>
          <p:spPr bwMode="auto">
            <a:xfrm>
              <a:off x="2154" y="2294"/>
              <a:ext cx="1687" cy="0"/>
            </a:xfrm>
            <a:prstGeom prst="line">
              <a:avLst/>
            </a:prstGeom>
            <a:noFill/>
            <a:ln w="28575" cap="sq">
              <a:solidFill>
                <a:schemeClr val="tx1"/>
              </a:solidFill>
              <a:round/>
              <a:headEnd/>
              <a:tailEnd/>
            </a:ln>
            <a:effectLst/>
          </p:spPr>
          <p:txBody>
            <a:bodyPr/>
            <a:lstStyle/>
            <a:p>
              <a:endParaRPr lang="zh-CN" altLang="en-US"/>
            </a:p>
          </p:txBody>
        </p:sp>
        <p:sp>
          <p:nvSpPr>
            <p:cNvPr id="13" name="Line 11"/>
            <p:cNvSpPr>
              <a:spLocks noChangeShapeType="1"/>
            </p:cNvSpPr>
            <p:nvPr/>
          </p:nvSpPr>
          <p:spPr bwMode="auto">
            <a:xfrm>
              <a:off x="2154" y="1334"/>
              <a:ext cx="0" cy="960"/>
            </a:xfrm>
            <a:prstGeom prst="line">
              <a:avLst/>
            </a:prstGeom>
            <a:noFill/>
            <a:ln w="28575" cap="sq">
              <a:solidFill>
                <a:schemeClr val="tx1"/>
              </a:solidFill>
              <a:round/>
              <a:headEnd/>
              <a:tailEnd/>
            </a:ln>
            <a:effectLst/>
          </p:spPr>
          <p:txBody>
            <a:bodyPr/>
            <a:lstStyle/>
            <a:p>
              <a:endParaRPr lang="zh-CN" altLang="en-US"/>
            </a:p>
          </p:txBody>
        </p:sp>
        <p:sp>
          <p:nvSpPr>
            <p:cNvPr id="14" name="Line 12"/>
            <p:cNvSpPr>
              <a:spLocks noChangeShapeType="1"/>
            </p:cNvSpPr>
            <p:nvPr/>
          </p:nvSpPr>
          <p:spPr bwMode="auto">
            <a:xfrm>
              <a:off x="3841" y="1334"/>
              <a:ext cx="0" cy="960"/>
            </a:xfrm>
            <a:prstGeom prst="line">
              <a:avLst/>
            </a:prstGeom>
            <a:noFill/>
            <a:ln w="28575" cap="sq">
              <a:solidFill>
                <a:schemeClr val="tx1"/>
              </a:solidFill>
              <a:round/>
              <a:headEnd/>
              <a:tailEnd/>
            </a:ln>
            <a:effectLst/>
          </p:spPr>
          <p:txBody>
            <a:bodyPr/>
            <a:lstStyle/>
            <a:p>
              <a:endParaRPr lang="zh-CN" altLang="en-US"/>
            </a:p>
          </p:txBody>
        </p:sp>
        <p:sp>
          <p:nvSpPr>
            <p:cNvPr id="15" name="Line 13"/>
            <p:cNvSpPr>
              <a:spLocks noChangeShapeType="1"/>
            </p:cNvSpPr>
            <p:nvPr/>
          </p:nvSpPr>
          <p:spPr bwMode="auto">
            <a:xfrm>
              <a:off x="2551" y="1718"/>
              <a:ext cx="0" cy="576"/>
            </a:xfrm>
            <a:prstGeom prst="line">
              <a:avLst/>
            </a:prstGeom>
            <a:noFill/>
            <a:ln w="9525">
              <a:solidFill>
                <a:schemeClr val="tx1"/>
              </a:solidFill>
              <a:round/>
              <a:headEnd/>
              <a:tailEnd/>
            </a:ln>
            <a:effectLst/>
          </p:spPr>
          <p:txBody>
            <a:bodyPr/>
            <a:lstStyle/>
            <a:p>
              <a:endParaRPr lang="zh-CN" altLang="en-US"/>
            </a:p>
          </p:txBody>
        </p:sp>
        <p:sp>
          <p:nvSpPr>
            <p:cNvPr id="16" name="Line 14"/>
            <p:cNvSpPr>
              <a:spLocks noChangeShapeType="1"/>
            </p:cNvSpPr>
            <p:nvPr/>
          </p:nvSpPr>
          <p:spPr bwMode="auto">
            <a:xfrm flipH="1">
              <a:off x="2791" y="1718"/>
              <a:ext cx="0" cy="576"/>
            </a:xfrm>
            <a:prstGeom prst="line">
              <a:avLst/>
            </a:prstGeom>
            <a:noFill/>
            <a:ln w="9525">
              <a:solidFill>
                <a:schemeClr val="tx1"/>
              </a:solidFill>
              <a:round/>
              <a:headEnd/>
              <a:tailEnd/>
            </a:ln>
            <a:effectLst/>
          </p:spPr>
          <p:txBody>
            <a:bodyPr/>
            <a:lstStyle/>
            <a:p>
              <a:endParaRPr lang="zh-CN" altLang="en-US"/>
            </a:p>
          </p:txBody>
        </p:sp>
        <p:sp>
          <p:nvSpPr>
            <p:cNvPr id="17" name="Line 15"/>
            <p:cNvSpPr>
              <a:spLocks noChangeShapeType="1"/>
            </p:cNvSpPr>
            <p:nvPr/>
          </p:nvSpPr>
          <p:spPr bwMode="auto">
            <a:xfrm>
              <a:off x="1095" y="1910"/>
              <a:ext cx="880" cy="1"/>
            </a:xfrm>
            <a:prstGeom prst="line">
              <a:avLst/>
            </a:prstGeom>
            <a:noFill/>
            <a:ln w="57150">
              <a:solidFill>
                <a:srgbClr val="FF0000"/>
              </a:solidFill>
              <a:round/>
              <a:headEnd/>
              <a:tailEnd type="triangle" w="med" len="med"/>
            </a:ln>
            <a:effectLst/>
          </p:spPr>
          <p:txBody>
            <a:bodyPr/>
            <a:lstStyle/>
            <a:p>
              <a:endParaRPr lang="zh-CN" altLang="en-US"/>
            </a:p>
          </p:txBody>
        </p:sp>
        <p:sp>
          <p:nvSpPr>
            <p:cNvPr id="18" name="Oval 16"/>
            <p:cNvSpPr>
              <a:spLocks noChangeArrowheads="1"/>
            </p:cNvSpPr>
            <p:nvPr/>
          </p:nvSpPr>
          <p:spPr bwMode="auto">
            <a:xfrm>
              <a:off x="4759" y="1478"/>
              <a:ext cx="720" cy="864"/>
            </a:xfrm>
            <a:prstGeom prst="ellipse">
              <a:avLst/>
            </a:prstGeom>
            <a:gradFill rotWithShape="0">
              <a:gsLst>
                <a:gs pos="0">
                  <a:srgbClr val="0000FF"/>
                </a:gs>
                <a:gs pos="100000">
                  <a:schemeClr val="accent2"/>
                </a:gs>
              </a:gsLst>
              <a:lin ang="5400000" scaled="1"/>
            </a:gradFill>
            <a:ln w="9525">
              <a:solidFill>
                <a:schemeClr val="tx1"/>
              </a:solidFill>
              <a:round/>
              <a:headEnd/>
              <a:tailEnd/>
            </a:ln>
            <a:effectLst/>
          </p:spPr>
          <p:txBody>
            <a:bodyPr wrap="none" anchor="ctr"/>
            <a:lstStyle/>
            <a:p>
              <a:pPr eaLnBrk="1" hangingPunct="1"/>
              <a:r>
                <a:rPr kumimoji="1" lang="zh-CN" altLang="en-US" sz="1600" b="1" dirty="0">
                  <a:solidFill>
                    <a:srgbClr val="FFFF00"/>
                  </a:solidFill>
                  <a:latin typeface="幼圆" pitchFamily="49" charset="-122"/>
                  <a:ea typeface="幼圆" pitchFamily="49" charset="-122"/>
                </a:rPr>
                <a:t>接收进程</a:t>
              </a:r>
            </a:p>
            <a:p>
              <a:pPr eaLnBrk="1" hangingPunct="1"/>
              <a:r>
                <a:rPr kumimoji="1" lang="en-US" altLang="zh-CN" sz="1600" b="1" dirty="0">
                  <a:solidFill>
                    <a:srgbClr val="FFFF00"/>
                  </a:solidFill>
                  <a:latin typeface="幼圆" pitchFamily="49" charset="-122"/>
                  <a:ea typeface="幼圆" pitchFamily="49" charset="-122"/>
                </a:rPr>
                <a:t>B</a:t>
              </a:r>
            </a:p>
          </p:txBody>
        </p:sp>
        <p:sp>
          <p:nvSpPr>
            <p:cNvPr id="19" name="Text Box 17"/>
            <p:cNvSpPr txBox="1">
              <a:spLocks noChangeArrowheads="1"/>
            </p:cNvSpPr>
            <p:nvPr/>
          </p:nvSpPr>
          <p:spPr bwMode="auto">
            <a:xfrm>
              <a:off x="1207" y="1622"/>
              <a:ext cx="576" cy="288"/>
            </a:xfrm>
            <a:prstGeom prst="rect">
              <a:avLst/>
            </a:prstGeom>
            <a:noFill/>
            <a:ln w="9525">
              <a:noFill/>
              <a:miter lim="800000"/>
              <a:headEnd/>
              <a:tailEnd/>
            </a:ln>
            <a:effectLst/>
          </p:spPr>
          <p:txBody>
            <a:bodyPr>
              <a:spAutoFit/>
            </a:bodyPr>
            <a:lstStyle/>
            <a:p>
              <a:pPr algn="l" eaLnBrk="1" hangingPunct="1">
                <a:spcBef>
                  <a:spcPct val="50000"/>
                </a:spcBef>
              </a:pPr>
              <a:r>
                <a:rPr kumimoji="1" lang="zh-CN" altLang="en-US" b="1">
                  <a:ea typeface="宋体" pitchFamily="2" charset="-122"/>
                </a:rPr>
                <a:t>发送</a:t>
              </a:r>
            </a:p>
          </p:txBody>
        </p:sp>
        <p:sp>
          <p:nvSpPr>
            <p:cNvPr id="20" name="Line 18"/>
            <p:cNvSpPr>
              <a:spLocks noChangeShapeType="1"/>
            </p:cNvSpPr>
            <p:nvPr/>
          </p:nvSpPr>
          <p:spPr bwMode="auto">
            <a:xfrm>
              <a:off x="3975" y="1910"/>
              <a:ext cx="640" cy="1"/>
            </a:xfrm>
            <a:prstGeom prst="line">
              <a:avLst/>
            </a:prstGeom>
            <a:noFill/>
            <a:ln w="57150">
              <a:solidFill>
                <a:srgbClr val="FF0000"/>
              </a:solidFill>
              <a:round/>
              <a:headEnd/>
              <a:tailEnd type="triangle" w="med" len="med"/>
            </a:ln>
            <a:effectLst/>
          </p:spPr>
          <p:txBody>
            <a:bodyPr/>
            <a:lstStyle/>
            <a:p>
              <a:endParaRPr lang="zh-CN" altLang="en-US"/>
            </a:p>
          </p:txBody>
        </p:sp>
        <p:sp>
          <p:nvSpPr>
            <p:cNvPr id="21" name="Text Box 19"/>
            <p:cNvSpPr txBox="1">
              <a:spLocks noChangeArrowheads="1"/>
            </p:cNvSpPr>
            <p:nvPr/>
          </p:nvSpPr>
          <p:spPr bwMode="auto">
            <a:xfrm>
              <a:off x="3969" y="1598"/>
              <a:ext cx="568" cy="250"/>
            </a:xfrm>
            <a:prstGeom prst="rect">
              <a:avLst/>
            </a:prstGeom>
            <a:noFill/>
            <a:ln w="9525">
              <a:noFill/>
              <a:miter lim="800000"/>
              <a:headEnd/>
              <a:tailEnd/>
            </a:ln>
            <a:effectLst/>
          </p:spPr>
          <p:txBody>
            <a:bodyPr>
              <a:spAutoFit/>
            </a:bodyPr>
            <a:lstStyle/>
            <a:p>
              <a:pPr algn="l" eaLnBrk="1" hangingPunct="1">
                <a:spcBef>
                  <a:spcPct val="50000"/>
                </a:spcBef>
              </a:pPr>
              <a:r>
                <a:rPr kumimoji="1" lang="zh-CN" altLang="en-US" sz="2000" b="1">
                  <a:ea typeface="宋体" pitchFamily="2" charset="-122"/>
                </a:rPr>
                <a:t>接受</a:t>
              </a:r>
            </a:p>
          </p:txBody>
        </p:sp>
        <p:sp>
          <p:nvSpPr>
            <p:cNvPr id="22" name="Text Box 20"/>
            <p:cNvSpPr txBox="1">
              <a:spLocks noChangeArrowheads="1"/>
            </p:cNvSpPr>
            <p:nvPr/>
          </p:nvSpPr>
          <p:spPr bwMode="auto">
            <a:xfrm>
              <a:off x="2281" y="2311"/>
              <a:ext cx="3040" cy="327"/>
            </a:xfrm>
            <a:prstGeom prst="rect">
              <a:avLst/>
            </a:prstGeom>
            <a:noFill/>
            <a:ln w="9525">
              <a:noFill/>
              <a:miter lim="800000"/>
              <a:headEnd/>
              <a:tailEnd/>
            </a:ln>
            <a:effectLst/>
          </p:spPr>
          <p:txBody>
            <a:bodyPr>
              <a:spAutoFit/>
            </a:bodyPr>
            <a:lstStyle/>
            <a:p>
              <a:pPr eaLnBrk="1" hangingPunct="1">
                <a:spcBef>
                  <a:spcPct val="50000"/>
                </a:spcBef>
              </a:pPr>
              <a:r>
                <a:rPr kumimoji="1" lang="zh-CN" altLang="en-US" sz="2800" b="1">
                  <a:solidFill>
                    <a:schemeClr val="tx2"/>
                  </a:solidFill>
                  <a:ea typeface="幼圆" pitchFamily="49" charset="-122"/>
                </a:rPr>
                <a:t>邮箱通信结构</a:t>
              </a:r>
            </a:p>
          </p:txBody>
        </p:sp>
      </p:grpSp>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Mutual Exclusion Using Messages</a:t>
            </a:r>
            <a:endParaRPr lang="zh-CN" altLang="en-US" dirty="0"/>
          </a:p>
        </p:txBody>
      </p:sp>
      <p:sp>
        <p:nvSpPr>
          <p:cNvPr id="5" name="灯片编号占位符 4"/>
          <p:cNvSpPr>
            <a:spLocks noGrp="1"/>
          </p:cNvSpPr>
          <p:nvPr>
            <p:ph type="sldNum" sz="quarter" idx="11"/>
          </p:nvPr>
        </p:nvSpPr>
        <p:spPr>
          <a:xfrm>
            <a:off x="7764463" y="6498540"/>
            <a:ext cx="922337" cy="476250"/>
          </a:xfrm>
        </p:spPr>
        <p:txBody>
          <a:bodyPr/>
          <a:lstStyle/>
          <a:p>
            <a:pPr>
              <a:defRPr/>
            </a:pPr>
            <a:fld id="{2A5F4D79-7E66-4EF1-850E-A256F3AB9092}" type="slidenum">
              <a:rPr lang="zh-CN" altLang="en-US" smtClean="0"/>
              <a:pPr>
                <a:defRPr/>
              </a:pPr>
              <a:t>108</a:t>
            </a:fld>
            <a:endParaRPr lang="en-US" altLang="zh-CN" dirty="0"/>
          </a:p>
        </p:txBody>
      </p:sp>
      <p:pic>
        <p:nvPicPr>
          <p:cNvPr id="2050" name="Picture 2"/>
          <p:cNvPicPr>
            <a:picLocks noChangeAspect="1" noChangeArrowheads="1"/>
          </p:cNvPicPr>
          <p:nvPr/>
        </p:nvPicPr>
        <p:blipFill>
          <a:blip r:embed="rId2" cstate="print"/>
          <a:srcRect/>
          <a:stretch>
            <a:fillRect/>
          </a:stretch>
        </p:blipFill>
        <p:spPr bwMode="auto">
          <a:xfrm>
            <a:off x="1677990" y="1492697"/>
            <a:ext cx="5699307" cy="4937124"/>
          </a:xfrm>
          <a:prstGeom prst="rect">
            <a:avLst/>
          </a:prstGeom>
          <a:noFill/>
          <a:ln w="9525">
            <a:noFill/>
            <a:miter lim="800000"/>
            <a:headEnd/>
            <a:tailEnd/>
          </a:ln>
          <a:effectLst/>
        </p:spPr>
      </p:pic>
      <p:sp>
        <p:nvSpPr>
          <p:cNvPr id="6" name="矩形 5"/>
          <p:cNvSpPr/>
          <p:nvPr/>
        </p:nvSpPr>
        <p:spPr>
          <a:xfrm>
            <a:off x="1704094" y="1110734"/>
            <a:ext cx="4291559" cy="400110"/>
          </a:xfrm>
          <a:prstGeom prst="rect">
            <a:avLst/>
          </a:prstGeom>
        </p:spPr>
        <p:txBody>
          <a:bodyPr wrap="none">
            <a:spAutoFit/>
          </a:bodyPr>
          <a:lstStyle/>
          <a:p>
            <a:r>
              <a:rPr lang="en-US" altLang="zh-CN" sz="2000" dirty="0" smtClean="0"/>
              <a:t>Non-blocking send, blocking receive</a:t>
            </a:r>
            <a:endParaRPr lang="zh-CN" altLang="en-US" sz="2000" dirty="0"/>
          </a:p>
        </p:txBody>
      </p:sp>
      <p:sp>
        <p:nvSpPr>
          <p:cNvPr id="7" name="页脚占位符 3"/>
          <p:cNvSpPr>
            <a:spLocks noGrp="1"/>
          </p:cNvSpPr>
          <p:nvPr>
            <p:ph type="ftr" sz="quarter" idx="10"/>
          </p:nvPr>
        </p:nvSpPr>
        <p:spPr>
          <a:xfrm>
            <a:off x="366713" y="6470873"/>
            <a:ext cx="7205662" cy="476250"/>
          </a:xfrm>
        </p:spPr>
        <p:txBody>
          <a:bodyPr/>
          <a:lstStyle/>
          <a:p>
            <a:pPr>
              <a:defRPr/>
            </a:pPr>
            <a:r>
              <a:rPr lang="zh-CN" altLang="en-US" dirty="0" smtClean="0"/>
              <a:t>USTC</a:t>
            </a:r>
            <a:r>
              <a:rPr lang="en-US" altLang="zh-CN" dirty="0" smtClean="0"/>
              <a:t>-</a:t>
            </a:r>
            <a:r>
              <a:rPr lang="zh-CN" altLang="en-US" dirty="0" smtClean="0"/>
              <a:t>21000201-OPERATING SYSTEMS; FALL </a:t>
            </a:r>
            <a:r>
              <a:rPr lang="en-US" altLang="zh-CN" dirty="0" smtClean="0"/>
              <a:t>2016</a:t>
            </a:r>
            <a:r>
              <a:rPr lang="zh-CN" altLang="en-US" dirty="0" smtClean="0"/>
              <a:t>; INSTRUCTOR: </a:t>
            </a:r>
            <a:r>
              <a:rPr lang="en-US" altLang="zh-CN" dirty="0" smtClean="0"/>
              <a:t>LINGBO WEI</a:t>
            </a:r>
            <a:endParaRPr lang="en-US" altLang="zh-CN" dirty="0"/>
          </a:p>
        </p:txBody>
      </p: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Producer/Consumer Using Messages</a:t>
            </a:r>
            <a:endParaRPr lang="zh-CN" altLang="en-US" dirty="0"/>
          </a:p>
        </p:txBody>
      </p:sp>
      <p:sp>
        <p:nvSpPr>
          <p:cNvPr id="5" name="灯片编号占位符 4"/>
          <p:cNvSpPr>
            <a:spLocks noGrp="1"/>
          </p:cNvSpPr>
          <p:nvPr>
            <p:ph type="sldNum" sz="quarter" idx="11"/>
          </p:nvPr>
        </p:nvSpPr>
        <p:spPr/>
        <p:txBody>
          <a:bodyPr/>
          <a:lstStyle/>
          <a:p>
            <a:pPr>
              <a:defRPr/>
            </a:pPr>
            <a:fld id="{2A5F4D79-7E66-4EF1-850E-A256F3AB9092}" type="slidenum">
              <a:rPr lang="zh-CN" altLang="en-US" smtClean="0"/>
              <a:pPr>
                <a:defRPr/>
              </a:pPr>
              <a:t>109</a:t>
            </a:fld>
            <a:endParaRPr lang="en-US" altLang="zh-CN"/>
          </a:p>
        </p:txBody>
      </p:sp>
      <p:pic>
        <p:nvPicPr>
          <p:cNvPr id="3074" name="Picture 2"/>
          <p:cNvPicPr>
            <a:picLocks noChangeAspect="1" noChangeArrowheads="1"/>
          </p:cNvPicPr>
          <p:nvPr/>
        </p:nvPicPr>
        <p:blipFill>
          <a:blip r:embed="rId2" cstate="print"/>
          <a:srcRect/>
          <a:stretch>
            <a:fillRect/>
          </a:stretch>
        </p:blipFill>
        <p:spPr bwMode="auto">
          <a:xfrm>
            <a:off x="1567535" y="1103926"/>
            <a:ext cx="5965373" cy="568732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临界区</a:t>
            </a:r>
            <a:endParaRPr lang="zh-CN" altLang="en-US" dirty="0"/>
          </a:p>
        </p:txBody>
      </p:sp>
      <p:sp>
        <p:nvSpPr>
          <p:cNvPr id="3" name="内容占位符 2"/>
          <p:cNvSpPr>
            <a:spLocks noGrp="1"/>
          </p:cNvSpPr>
          <p:nvPr>
            <p:ph idx="1"/>
          </p:nvPr>
        </p:nvSpPr>
        <p:spPr>
          <a:xfrm>
            <a:off x="457200" y="1253903"/>
            <a:ext cx="8229600" cy="4696954"/>
          </a:xfrm>
        </p:spPr>
        <p:txBody>
          <a:bodyPr/>
          <a:lstStyle/>
          <a:p>
            <a:r>
              <a:rPr lang="zh-CN" altLang="en-US" sz="2600" dirty="0" smtClean="0"/>
              <a:t>进入区：为了进入临界区使用临界资源，在进入区要检查是否可以进入临界区；如果可以进入，通常要设置相应的“正在访问临界区”的标志，以阻止其它进程同时进入临界区</a:t>
            </a:r>
            <a:endParaRPr lang="en-US" altLang="zh-CN" sz="2600" dirty="0" smtClean="0"/>
          </a:p>
          <a:p>
            <a:r>
              <a:rPr lang="zh-CN" altLang="en-US" sz="2600" dirty="0" smtClean="0"/>
              <a:t>临界区：用于访问临界资源的代码。不同进程的临界区可以是完全不同的</a:t>
            </a:r>
            <a:endParaRPr lang="en-US" altLang="zh-CN" sz="2600" dirty="0" smtClean="0"/>
          </a:p>
          <a:p>
            <a:r>
              <a:rPr lang="zh-CN" altLang="en-US" sz="2600" dirty="0" smtClean="0"/>
              <a:t>退出区：临界区后用于将“正在访问临界区”标志清除的部分</a:t>
            </a:r>
            <a:endParaRPr lang="en-US" altLang="zh-CN" sz="2600" dirty="0" smtClean="0"/>
          </a:p>
          <a:p>
            <a:endParaRPr lang="en-US" altLang="zh-CN" sz="1000" dirty="0" smtClean="0"/>
          </a:p>
          <a:p>
            <a:r>
              <a:rPr lang="zh-CN" altLang="en-US" sz="2600" dirty="0" smtClean="0"/>
              <a:t>每种互斥解决方案都以某种方式实现了互斥基元</a:t>
            </a:r>
            <a:r>
              <a:rPr lang="en-US" altLang="zh-CN" sz="2600" dirty="0" err="1" smtClean="0">
                <a:solidFill>
                  <a:srgbClr val="FF0000"/>
                </a:solidFill>
              </a:rPr>
              <a:t>enterCritical</a:t>
            </a:r>
            <a:r>
              <a:rPr lang="en-US" altLang="zh-CN" sz="2600" dirty="0" smtClean="0">
                <a:solidFill>
                  <a:srgbClr val="FF0000"/>
                </a:solidFill>
              </a:rPr>
              <a:t> () </a:t>
            </a:r>
            <a:r>
              <a:rPr lang="zh-CN" altLang="en-US" sz="2600" dirty="0" smtClean="0"/>
              <a:t>和</a:t>
            </a:r>
            <a:r>
              <a:rPr lang="zh-CN" altLang="en-US" sz="2600" dirty="0" smtClean="0">
                <a:solidFill>
                  <a:srgbClr val="FF0000"/>
                </a:solidFill>
              </a:rPr>
              <a:t> </a:t>
            </a:r>
            <a:r>
              <a:rPr lang="en-US" altLang="zh-CN" sz="2600" dirty="0" err="1" smtClean="0">
                <a:solidFill>
                  <a:srgbClr val="FF0000"/>
                </a:solidFill>
              </a:rPr>
              <a:t>exitCritical</a:t>
            </a:r>
            <a:r>
              <a:rPr lang="en-US" altLang="zh-CN" sz="2600" dirty="0" smtClean="0">
                <a:solidFill>
                  <a:srgbClr val="FF0000"/>
                </a:solidFill>
              </a:rPr>
              <a:t>() </a:t>
            </a:r>
            <a:endParaRPr lang="zh-CN" altLang="en-US" sz="2600" dirty="0"/>
          </a:p>
        </p:txBody>
      </p:sp>
      <p:sp>
        <p:nvSpPr>
          <p:cNvPr id="4" name="页脚占位符 3"/>
          <p:cNvSpPr>
            <a:spLocks noGrp="1"/>
          </p:cNvSpPr>
          <p:nvPr>
            <p:ph type="ftr" sz="quarter" idx="10"/>
          </p:nvPr>
        </p:nvSpPr>
        <p:spPr/>
        <p:txBody>
          <a:bodyPr/>
          <a:lstStyle/>
          <a:p>
            <a:pPr>
              <a:defRPr/>
            </a:pPr>
            <a:r>
              <a:rPr lang="zh-CN" altLang="en-US" dirty="0" smtClean="0"/>
              <a:t>USTC</a:t>
            </a:r>
            <a:r>
              <a:rPr lang="en-US" altLang="zh-CN" dirty="0" smtClean="0"/>
              <a:t>-</a:t>
            </a:r>
            <a:r>
              <a:rPr lang="zh-CN" altLang="en-US" dirty="0" smtClean="0"/>
              <a:t>21000201-OPERATING SYSTEMS; FALL </a:t>
            </a:r>
            <a:r>
              <a:rPr lang="en-US" altLang="zh-CN" dirty="0" smtClean="0"/>
              <a:t>2016</a:t>
            </a:r>
            <a:r>
              <a:rPr lang="zh-CN" altLang="en-US" dirty="0" smtClean="0"/>
              <a:t>; INSTRUCTOR: </a:t>
            </a:r>
            <a:r>
              <a:rPr lang="en-US" altLang="zh-CN" dirty="0" smtClean="0"/>
              <a:t>LINGBO WEI</a:t>
            </a:r>
            <a:endParaRPr lang="en-US" altLang="zh-CN" dirty="0"/>
          </a:p>
        </p:txBody>
      </p:sp>
      <p:sp>
        <p:nvSpPr>
          <p:cNvPr id="5" name="灯片编号占位符 4"/>
          <p:cNvSpPr>
            <a:spLocks noGrp="1"/>
          </p:cNvSpPr>
          <p:nvPr>
            <p:ph type="sldNum" sz="quarter" idx="11"/>
          </p:nvPr>
        </p:nvSpPr>
        <p:spPr/>
        <p:txBody>
          <a:bodyPr/>
          <a:lstStyle/>
          <a:p>
            <a:pPr>
              <a:defRPr/>
            </a:pPr>
            <a:fld id="{2A5F4D79-7E66-4EF1-850E-A256F3AB9092}" type="slidenum">
              <a:rPr lang="zh-CN" altLang="en-US" smtClean="0"/>
              <a:pPr>
                <a:defRPr/>
              </a:pPr>
              <a:t>11</a:t>
            </a:fld>
            <a:endParaRPr lang="en-US" altLang="zh-CN"/>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5"/>
          <p:cNvSpPr>
            <a:spLocks noGrp="1" noChangeArrowheads="1"/>
          </p:cNvSpPr>
          <p:nvPr>
            <p:ph type="ftr" sz="quarter" idx="10"/>
          </p:nvPr>
        </p:nvSpPr>
        <p:spPr>
          <a:noFill/>
        </p:spPr>
        <p:txBody>
          <a:bodyPr/>
          <a:lstStyle/>
          <a:p>
            <a:r>
              <a:rPr lang="zh-CN" altLang="en-US" dirty="0" smtClean="0">
                <a:latin typeface="Arial" pitchFamily="34" charset="0"/>
              </a:rPr>
              <a:t>USTC</a:t>
            </a:r>
            <a:r>
              <a:rPr lang="en-US" altLang="zh-CN" dirty="0" smtClean="0">
                <a:latin typeface="Arial" pitchFamily="34" charset="0"/>
              </a:rPr>
              <a:t>-</a:t>
            </a:r>
            <a:r>
              <a:rPr lang="zh-CN" altLang="en-US" dirty="0" smtClean="0">
                <a:latin typeface="Arial" pitchFamily="34" charset="0"/>
              </a:rPr>
              <a:t>21000201-OPERATING SYSTEMS; FALL </a:t>
            </a:r>
            <a:r>
              <a:rPr lang="en-US" altLang="zh-CN" dirty="0" smtClean="0">
                <a:latin typeface="Arial" pitchFamily="34" charset="0"/>
              </a:rPr>
              <a:t>2016</a:t>
            </a:r>
            <a:r>
              <a:rPr lang="zh-CN" altLang="en-US" dirty="0" smtClean="0">
                <a:latin typeface="Arial" pitchFamily="34" charset="0"/>
              </a:rPr>
              <a:t>; INSTRUCTOR: </a:t>
            </a:r>
            <a:r>
              <a:rPr lang="en-US" altLang="zh-CN" dirty="0" smtClean="0">
                <a:latin typeface="Arial" pitchFamily="34" charset="0"/>
              </a:rPr>
              <a:t>LINGBO WEI</a:t>
            </a:r>
          </a:p>
        </p:txBody>
      </p:sp>
      <p:sp>
        <p:nvSpPr>
          <p:cNvPr id="63491" name="Rectangle 6"/>
          <p:cNvSpPr>
            <a:spLocks noGrp="1" noChangeArrowheads="1"/>
          </p:cNvSpPr>
          <p:nvPr>
            <p:ph type="sldNum" sz="quarter" idx="11"/>
          </p:nvPr>
        </p:nvSpPr>
        <p:spPr>
          <a:noFill/>
        </p:spPr>
        <p:txBody>
          <a:bodyPr/>
          <a:lstStyle/>
          <a:p>
            <a:fld id="{31707FEE-5520-4278-B22F-94C1CBE66937}" type="slidenum">
              <a:rPr lang="zh-CN" altLang="en-US" smtClean="0">
                <a:latin typeface="Arial" pitchFamily="34" charset="0"/>
              </a:rPr>
              <a:pPr/>
              <a:t>110</a:t>
            </a:fld>
            <a:endParaRPr lang="en-US" altLang="zh-CN" smtClean="0">
              <a:latin typeface="Arial" pitchFamily="34" charset="0"/>
            </a:endParaRPr>
          </a:p>
        </p:txBody>
      </p:sp>
      <p:sp>
        <p:nvSpPr>
          <p:cNvPr id="63492" name="Rectangle 2"/>
          <p:cNvSpPr>
            <a:spLocks noGrp="1" noChangeArrowheads="1"/>
          </p:cNvSpPr>
          <p:nvPr>
            <p:ph type="title"/>
          </p:nvPr>
        </p:nvSpPr>
        <p:spPr/>
        <p:txBody>
          <a:bodyPr/>
          <a:lstStyle/>
          <a:p>
            <a:r>
              <a:rPr lang="en-US" altLang="zh-CN" smtClean="0">
                <a:ea typeface="宋体" pitchFamily="2" charset="-122"/>
              </a:rPr>
              <a:t>After the class…</a:t>
            </a:r>
            <a:endParaRPr lang="zh-CN" altLang="en-US" smtClean="0">
              <a:ea typeface="宋体" pitchFamily="2" charset="-122"/>
            </a:endParaRPr>
          </a:p>
        </p:txBody>
      </p:sp>
      <p:sp>
        <p:nvSpPr>
          <p:cNvPr id="63493" name="Rectangle 3"/>
          <p:cNvSpPr>
            <a:spLocks noGrp="1" noChangeArrowheads="1"/>
          </p:cNvSpPr>
          <p:nvPr>
            <p:ph type="body" idx="1"/>
          </p:nvPr>
        </p:nvSpPr>
        <p:spPr/>
        <p:txBody>
          <a:bodyPr/>
          <a:lstStyle/>
          <a:p>
            <a:r>
              <a:rPr lang="en-US" altLang="zh-CN" sz="2400" dirty="0" smtClean="0">
                <a:ea typeface="宋体" pitchFamily="2" charset="-122"/>
              </a:rPr>
              <a:t>Reading: </a:t>
            </a:r>
          </a:p>
          <a:p>
            <a:pPr lvl="1"/>
            <a:r>
              <a:rPr lang="zh-CN" altLang="en-US" sz="2000" dirty="0" smtClean="0">
                <a:ea typeface="宋体" pitchFamily="2" charset="-122"/>
              </a:rPr>
              <a:t>教材第五章：互斥和同步 （全部小节）</a:t>
            </a:r>
            <a:endParaRPr lang="en-US" altLang="zh-CN" sz="2000" dirty="0" smtClean="0">
              <a:ea typeface="宋体" pitchFamily="2" charset="-122"/>
            </a:endParaRPr>
          </a:p>
          <a:p>
            <a:pPr lvl="1"/>
            <a:r>
              <a:rPr lang="zh-CN" altLang="en-US" sz="2000" dirty="0" smtClean="0">
                <a:ea typeface="宋体" pitchFamily="2" charset="-122"/>
              </a:rPr>
              <a:t>教材附录  </a:t>
            </a:r>
            <a:r>
              <a:rPr lang="en-US" altLang="zh-CN" sz="2000" dirty="0" smtClean="0">
                <a:ea typeface="宋体" pitchFamily="2" charset="-122"/>
              </a:rPr>
              <a:t>A</a:t>
            </a:r>
            <a:r>
              <a:rPr lang="zh-CN" altLang="en-US" sz="2000" dirty="0" smtClean="0">
                <a:ea typeface="宋体" pitchFamily="2" charset="-122"/>
              </a:rPr>
              <a:t>：并发主题 </a:t>
            </a:r>
            <a:endParaRPr lang="en-US" altLang="zh-CN" sz="2000" dirty="0" smtClean="0">
              <a:ea typeface="宋体" pitchFamily="2" charset="-122"/>
            </a:endParaRPr>
          </a:p>
          <a:p>
            <a:pPr lvl="1"/>
            <a:endParaRPr lang="en-US" altLang="zh-CN" sz="2000" dirty="0" smtClean="0">
              <a:ea typeface="宋体" pitchFamily="2" charset="-122"/>
            </a:endParaRPr>
          </a:p>
          <a:p>
            <a:r>
              <a:rPr lang="en-US" altLang="zh-CN" sz="2400" dirty="0" smtClean="0">
                <a:ea typeface="宋体" pitchFamily="2" charset="-122"/>
              </a:rPr>
              <a:t>Homework</a:t>
            </a:r>
            <a:r>
              <a:rPr lang="zh-CN" altLang="en-US" sz="2400" dirty="0" smtClean="0">
                <a:ea typeface="宋体" pitchFamily="2" charset="-122"/>
              </a:rPr>
              <a:t>：</a:t>
            </a:r>
            <a:endParaRPr lang="en-US" altLang="zh-CN" sz="2400" dirty="0" smtClean="0">
              <a:ea typeface="宋体" pitchFamily="2" charset="-122"/>
            </a:endParaRPr>
          </a:p>
          <a:p>
            <a:pPr lvl="1"/>
            <a:r>
              <a:rPr lang="en-US" altLang="zh-CN" sz="2000" dirty="0" smtClean="0">
                <a:ea typeface="宋体" pitchFamily="2" charset="-122"/>
              </a:rPr>
              <a:t>P248: Problems 5.5, 5.6,  5.13, 5.14, 5.15, 5.16, 5.18 (7</a:t>
            </a:r>
            <a:r>
              <a:rPr lang="en-US" altLang="zh-CN" sz="2000" baseline="30000" dirty="0" smtClean="0">
                <a:ea typeface="宋体" pitchFamily="2" charset="-122"/>
              </a:rPr>
              <a:t>th</a:t>
            </a:r>
            <a:r>
              <a:rPr lang="en-US" altLang="zh-CN" sz="2000" dirty="0" smtClean="0">
                <a:ea typeface="宋体" pitchFamily="2" charset="-122"/>
              </a:rPr>
              <a:t> Edition)</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互斥的要求</a:t>
            </a:r>
            <a:endParaRPr lang="zh-CN" altLang="en-US" dirty="0"/>
          </a:p>
        </p:txBody>
      </p:sp>
      <p:sp>
        <p:nvSpPr>
          <p:cNvPr id="3" name="内容占位符 2"/>
          <p:cNvSpPr>
            <a:spLocks noGrp="1"/>
          </p:cNvSpPr>
          <p:nvPr>
            <p:ph idx="1"/>
          </p:nvPr>
        </p:nvSpPr>
        <p:spPr>
          <a:xfrm>
            <a:off x="457200" y="1314450"/>
            <a:ext cx="8229600" cy="4752217"/>
          </a:xfrm>
        </p:spPr>
        <p:txBody>
          <a:bodyPr/>
          <a:lstStyle/>
          <a:p>
            <a:r>
              <a:rPr lang="zh-CN" altLang="en-US" sz="2400" dirty="0" smtClean="0"/>
              <a:t>假设</a:t>
            </a:r>
            <a:endParaRPr lang="en-US" altLang="zh-CN" sz="2400" dirty="0" smtClean="0"/>
          </a:p>
          <a:p>
            <a:pPr lvl="1"/>
            <a:r>
              <a:rPr lang="zh-CN" altLang="en-US" sz="2000" dirty="0" smtClean="0"/>
              <a:t>写变量和读变量都是不可分操作。多个进程对同一存储位置的同时访问会是一种</a:t>
            </a:r>
            <a:r>
              <a:rPr lang="zh-CN" altLang="en-US" sz="2000" dirty="0" smtClean="0">
                <a:solidFill>
                  <a:srgbClr val="0000CC"/>
                </a:solidFill>
              </a:rPr>
              <a:t>没有确定次序</a:t>
            </a:r>
            <a:r>
              <a:rPr lang="zh-CN" altLang="en-US" sz="2000" dirty="0" smtClean="0"/>
              <a:t>的</a:t>
            </a:r>
            <a:r>
              <a:rPr lang="zh-CN" altLang="en-US" sz="2000" dirty="0" smtClean="0">
                <a:solidFill>
                  <a:srgbClr val="0000CC"/>
                </a:solidFill>
              </a:rPr>
              <a:t>顺序访问</a:t>
            </a:r>
            <a:endParaRPr lang="en-US" altLang="zh-CN" sz="2000" dirty="0" smtClean="0">
              <a:solidFill>
                <a:srgbClr val="0000CC"/>
              </a:solidFill>
            </a:endParaRPr>
          </a:p>
          <a:p>
            <a:pPr lvl="1"/>
            <a:r>
              <a:rPr lang="zh-CN" altLang="en-US" sz="2000" dirty="0" smtClean="0"/>
              <a:t>临界区没有与其相关联的优先级</a:t>
            </a:r>
            <a:endParaRPr lang="en-US" altLang="zh-CN" sz="2000" dirty="0" smtClean="0"/>
          </a:p>
          <a:p>
            <a:pPr lvl="1"/>
            <a:r>
              <a:rPr lang="zh-CN" altLang="en-US" sz="2000" dirty="0" smtClean="0"/>
              <a:t>进程的相对执行速度是不可知的</a:t>
            </a:r>
            <a:endParaRPr lang="en-US" altLang="zh-CN" sz="2000" dirty="0" smtClean="0"/>
          </a:p>
          <a:p>
            <a:pPr lvl="1"/>
            <a:r>
              <a:rPr lang="zh-CN" altLang="en-US" sz="2000" dirty="0" smtClean="0"/>
              <a:t>程序只有在临界区外才可暂停</a:t>
            </a:r>
            <a:endParaRPr lang="en-US" altLang="zh-CN" sz="2000" dirty="0" smtClean="0"/>
          </a:p>
          <a:p>
            <a:r>
              <a:rPr lang="zh-CN" altLang="en-US" sz="2400" dirty="0" smtClean="0"/>
              <a:t>互斥的要求</a:t>
            </a:r>
            <a:endParaRPr lang="en-US" altLang="zh-CN" sz="2400" dirty="0" smtClean="0"/>
          </a:p>
          <a:p>
            <a:pPr lvl="1"/>
            <a:r>
              <a:rPr lang="zh-CN" altLang="en-US" sz="2000" dirty="0"/>
              <a:t>没有进程在临界区时，想进入临界区的进程可</a:t>
            </a:r>
            <a:r>
              <a:rPr lang="zh-CN" altLang="en-US" sz="2000" dirty="0" smtClean="0"/>
              <a:t>进入</a:t>
            </a:r>
            <a:endParaRPr lang="en-US" altLang="zh-CN" sz="2000" dirty="0" smtClean="0"/>
          </a:p>
          <a:p>
            <a:pPr lvl="1"/>
            <a:r>
              <a:rPr lang="zh-CN" altLang="en-US" sz="2000" dirty="0"/>
              <a:t>不允许两个进程同时处于其临界区</a:t>
            </a:r>
            <a:r>
              <a:rPr lang="zh-CN" altLang="en-US" sz="2000" dirty="0" smtClean="0"/>
              <a:t>中</a:t>
            </a:r>
            <a:endParaRPr lang="en-US" altLang="zh-CN" sz="2000" dirty="0" smtClean="0"/>
          </a:p>
          <a:p>
            <a:pPr lvl="1"/>
            <a:r>
              <a:rPr lang="zh-CN" altLang="en-US" sz="2000" dirty="0"/>
              <a:t>临界区外运行的进程不得阻塞其他进程进入</a:t>
            </a:r>
            <a:r>
              <a:rPr lang="zh-CN" altLang="en-US" sz="2000" dirty="0" smtClean="0"/>
              <a:t>临界区</a:t>
            </a:r>
            <a:endParaRPr lang="en-US" altLang="zh-CN" sz="2000" dirty="0" smtClean="0"/>
          </a:p>
          <a:p>
            <a:pPr lvl="1"/>
            <a:r>
              <a:rPr lang="zh-CN" altLang="en-US" sz="2000" dirty="0"/>
              <a:t>不得使进程无限期等待进入临界区</a:t>
            </a:r>
            <a:endParaRPr lang="en-US" altLang="zh-CN" sz="2000" dirty="0">
              <a:solidFill>
                <a:srgbClr val="000000"/>
              </a:solidFill>
            </a:endParaRPr>
          </a:p>
          <a:p>
            <a:pPr marL="0" indent="0">
              <a:buNone/>
            </a:pPr>
            <a:endParaRPr lang="en-US" altLang="zh-CN" dirty="0" smtClean="0"/>
          </a:p>
          <a:p>
            <a:pPr lvl="1"/>
            <a:endParaRPr lang="en-US" altLang="zh-CN" dirty="0" smtClean="0"/>
          </a:p>
          <a:p>
            <a:pPr lvl="1"/>
            <a:endParaRPr lang="zh-CN" altLang="en-US" dirty="0"/>
          </a:p>
        </p:txBody>
      </p:sp>
      <p:sp>
        <p:nvSpPr>
          <p:cNvPr id="4" name="页脚占位符 3"/>
          <p:cNvSpPr>
            <a:spLocks noGrp="1"/>
          </p:cNvSpPr>
          <p:nvPr>
            <p:ph type="ftr" sz="quarter" idx="10"/>
          </p:nvPr>
        </p:nvSpPr>
        <p:spPr>
          <a:xfrm>
            <a:off x="366713" y="6369275"/>
            <a:ext cx="7205662" cy="476250"/>
          </a:xfrm>
        </p:spPr>
        <p:txBody>
          <a:bodyPr/>
          <a:lstStyle/>
          <a:p>
            <a:pPr>
              <a:defRPr/>
            </a:pPr>
            <a:r>
              <a:rPr lang="zh-CN" altLang="en-US" dirty="0" smtClean="0"/>
              <a:t>USTC</a:t>
            </a:r>
            <a:r>
              <a:rPr lang="en-US" altLang="zh-CN" dirty="0" smtClean="0"/>
              <a:t>-</a:t>
            </a:r>
            <a:r>
              <a:rPr lang="zh-CN" altLang="en-US" dirty="0" smtClean="0"/>
              <a:t>21000201-OPERATING SYSTEMS; FALL </a:t>
            </a:r>
            <a:r>
              <a:rPr lang="en-US" altLang="zh-CN" dirty="0" smtClean="0"/>
              <a:t>2016</a:t>
            </a:r>
            <a:r>
              <a:rPr lang="zh-CN" altLang="en-US" dirty="0" smtClean="0"/>
              <a:t>; INSTRUCTOR: </a:t>
            </a:r>
            <a:r>
              <a:rPr lang="en-US" altLang="zh-CN" dirty="0" smtClean="0"/>
              <a:t>LINGBO WEI</a:t>
            </a:r>
            <a:endParaRPr lang="en-US" altLang="zh-CN" dirty="0"/>
          </a:p>
        </p:txBody>
      </p:sp>
      <p:sp>
        <p:nvSpPr>
          <p:cNvPr id="5" name="灯片编号占位符 4"/>
          <p:cNvSpPr>
            <a:spLocks noGrp="1"/>
          </p:cNvSpPr>
          <p:nvPr>
            <p:ph type="sldNum" sz="quarter" idx="11"/>
          </p:nvPr>
        </p:nvSpPr>
        <p:spPr>
          <a:xfrm>
            <a:off x="7764463" y="6353400"/>
            <a:ext cx="922337" cy="476250"/>
          </a:xfrm>
        </p:spPr>
        <p:txBody>
          <a:bodyPr/>
          <a:lstStyle/>
          <a:p>
            <a:pPr>
              <a:defRPr/>
            </a:pPr>
            <a:fld id="{2A5F4D79-7E66-4EF1-850E-A256F3AB9092}" type="slidenum">
              <a:rPr lang="zh-CN" altLang="en-US" smtClean="0"/>
              <a:pPr>
                <a:defRPr/>
              </a:pPr>
              <a:t>12</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blinds(horizontal)">
                                      <p:cBhvr>
                                        <p:cTn id="7" dur="500"/>
                                        <p:tgtEl>
                                          <p:spTgt spid="3">
                                            <p:txEl>
                                              <p:pRg st="5" end="5"/>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6" end="6"/>
                                            </p:txEl>
                                          </p:spTgt>
                                        </p:tgtEl>
                                        <p:attrNameLst>
                                          <p:attrName>style.visibility</p:attrName>
                                        </p:attrNameLst>
                                      </p:cBhvr>
                                      <p:to>
                                        <p:strVal val="visible"/>
                                      </p:to>
                                    </p:set>
                                    <p:animEffect transition="in" filter="blinds(horizontal)">
                                      <p:cBhvr>
                                        <p:cTn id="10" dur="500"/>
                                        <p:tgtEl>
                                          <p:spTgt spid="3">
                                            <p:txEl>
                                              <p:pRg st="6" end="6"/>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animEffect transition="in" filter="blinds(horizontal)">
                                      <p:cBhvr>
                                        <p:cTn id="13" dur="500"/>
                                        <p:tgtEl>
                                          <p:spTgt spid="3">
                                            <p:txEl>
                                              <p:pRg st="7" end="7"/>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8" end="8"/>
                                            </p:txEl>
                                          </p:spTgt>
                                        </p:tgtEl>
                                        <p:attrNameLst>
                                          <p:attrName>style.visibility</p:attrName>
                                        </p:attrNameLst>
                                      </p:cBhvr>
                                      <p:to>
                                        <p:strVal val="visible"/>
                                      </p:to>
                                    </p:set>
                                    <p:animEffect transition="in" filter="blinds(horizontal)">
                                      <p:cBhvr>
                                        <p:cTn id="16" dur="500"/>
                                        <p:tgtEl>
                                          <p:spTgt spid="3">
                                            <p:txEl>
                                              <p:pRg st="8" end="8"/>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animEffect transition="in" filter="blinds(horizontal)">
                                      <p:cBhvr>
                                        <p:cTn id="19"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r>
              <a:rPr lang="zh-CN" altLang="en-US" dirty="0" smtClean="0"/>
              <a:t>互斥的实现</a:t>
            </a:r>
            <a:endParaRPr lang="zh-CN" altLang="en-US" dirty="0"/>
          </a:p>
        </p:txBody>
      </p:sp>
      <p:sp>
        <p:nvSpPr>
          <p:cNvPr id="3" name="内容占位符 2"/>
          <p:cNvSpPr>
            <a:spLocks noGrp="1"/>
          </p:cNvSpPr>
          <p:nvPr>
            <p:ph idx="1"/>
          </p:nvPr>
        </p:nvSpPr>
        <p:spPr>
          <a:xfrm>
            <a:off x="457200" y="1268417"/>
            <a:ext cx="8229600" cy="4769526"/>
          </a:xfrm>
        </p:spPr>
        <p:txBody>
          <a:bodyPr/>
          <a:lstStyle/>
          <a:p>
            <a:r>
              <a:rPr lang="zh-CN" altLang="en-US" dirty="0" smtClean="0"/>
              <a:t>软件方案</a:t>
            </a:r>
            <a:endParaRPr lang="en-US" altLang="zh-CN" dirty="0" smtClean="0"/>
          </a:p>
          <a:p>
            <a:pPr lvl="1"/>
            <a:r>
              <a:rPr lang="zh-CN" altLang="en-US" dirty="0" smtClean="0"/>
              <a:t>软件忙等待</a:t>
            </a:r>
            <a:r>
              <a:rPr lang="en-US" altLang="zh-CN" dirty="0" smtClean="0"/>
              <a:t>(Busy Waiting)</a:t>
            </a:r>
          </a:p>
          <a:p>
            <a:pPr lvl="2"/>
            <a:r>
              <a:rPr lang="en-US" altLang="zh-CN" dirty="0" smtClean="0"/>
              <a:t>Dekker</a:t>
            </a:r>
            <a:r>
              <a:rPr lang="zh-CN" altLang="en-US" dirty="0" smtClean="0"/>
              <a:t>算法</a:t>
            </a:r>
            <a:endParaRPr lang="en-US" altLang="zh-CN" dirty="0" smtClean="0"/>
          </a:p>
          <a:p>
            <a:pPr lvl="2"/>
            <a:r>
              <a:rPr lang="en-US" altLang="zh-CN" dirty="0" smtClean="0"/>
              <a:t>Peterson</a:t>
            </a:r>
            <a:r>
              <a:rPr lang="zh-CN" altLang="en-US" dirty="0" smtClean="0"/>
              <a:t>算法</a:t>
            </a:r>
            <a:endParaRPr lang="en-US" altLang="zh-CN" dirty="0" smtClean="0"/>
          </a:p>
          <a:p>
            <a:pPr lvl="2"/>
            <a:r>
              <a:rPr lang="en-US" altLang="zh-CN" dirty="0" smtClean="0"/>
              <a:t>N</a:t>
            </a:r>
            <a:r>
              <a:rPr lang="zh-CN" altLang="en-US" dirty="0" smtClean="0"/>
              <a:t>进程互斥算法</a:t>
            </a:r>
            <a:endParaRPr lang="en-US" altLang="zh-CN" dirty="0" smtClean="0"/>
          </a:p>
          <a:p>
            <a:pPr lvl="1"/>
            <a:r>
              <a:rPr lang="zh-CN" altLang="en-US" dirty="0" smtClean="0"/>
              <a:t>信号量</a:t>
            </a:r>
            <a:r>
              <a:rPr lang="en-US" altLang="zh-CN" dirty="0" smtClean="0"/>
              <a:t>(</a:t>
            </a:r>
            <a:r>
              <a:rPr lang="zh-CN" altLang="en-US" dirty="0" smtClean="0"/>
              <a:t>放在同步部分讲解</a:t>
            </a:r>
            <a:r>
              <a:rPr lang="en-US" altLang="zh-CN" dirty="0" smtClean="0"/>
              <a:t>)</a:t>
            </a:r>
          </a:p>
          <a:p>
            <a:pPr lvl="1"/>
            <a:endParaRPr lang="en-US" altLang="zh-CN" sz="800" dirty="0" smtClean="0"/>
          </a:p>
          <a:p>
            <a:r>
              <a:rPr lang="zh-CN" altLang="en-US" dirty="0" smtClean="0"/>
              <a:t>硬件方案</a:t>
            </a:r>
            <a:endParaRPr lang="en-US" altLang="zh-CN" dirty="0" smtClean="0"/>
          </a:p>
          <a:p>
            <a:pPr lvl="1"/>
            <a:r>
              <a:rPr lang="zh-CN" altLang="en-US" dirty="0" smtClean="0"/>
              <a:t>禁止中断</a:t>
            </a:r>
            <a:endParaRPr lang="en-US" altLang="zh-CN" dirty="0" smtClean="0"/>
          </a:p>
          <a:p>
            <a:pPr lvl="1"/>
            <a:r>
              <a:rPr lang="en-US" altLang="zh-CN" dirty="0" smtClean="0"/>
              <a:t>test-and-set</a:t>
            </a:r>
            <a:r>
              <a:rPr lang="zh-CN" altLang="en-US" dirty="0" smtClean="0"/>
              <a:t>指令</a:t>
            </a:r>
            <a:endParaRPr lang="en-US" altLang="zh-CN" dirty="0" smtClean="0"/>
          </a:p>
          <a:p>
            <a:pPr lvl="1"/>
            <a:r>
              <a:rPr lang="en-US" altLang="zh-CN" dirty="0" smtClean="0"/>
              <a:t>Swap</a:t>
            </a:r>
            <a:r>
              <a:rPr lang="zh-CN" altLang="en-US" dirty="0" smtClean="0"/>
              <a:t>指令</a:t>
            </a:r>
            <a:endParaRPr lang="zh-CN" altLang="en-US" dirty="0"/>
          </a:p>
        </p:txBody>
      </p:sp>
      <p:sp>
        <p:nvSpPr>
          <p:cNvPr id="4" name="页脚占位符 3"/>
          <p:cNvSpPr>
            <a:spLocks noGrp="1"/>
          </p:cNvSpPr>
          <p:nvPr>
            <p:ph type="ftr" sz="quarter" idx="10"/>
          </p:nvPr>
        </p:nvSpPr>
        <p:spPr/>
        <p:txBody>
          <a:bodyPr/>
          <a:lstStyle/>
          <a:p>
            <a:pPr>
              <a:defRPr/>
            </a:pPr>
            <a:r>
              <a:rPr lang="zh-CN" altLang="en-US" dirty="0" smtClean="0"/>
              <a:t>USTC</a:t>
            </a:r>
            <a:r>
              <a:rPr lang="en-US" altLang="zh-CN" dirty="0" smtClean="0"/>
              <a:t>-</a:t>
            </a:r>
            <a:r>
              <a:rPr lang="zh-CN" altLang="en-US" dirty="0" smtClean="0"/>
              <a:t>21000201-OPERATING SYSTEMS; FALL </a:t>
            </a:r>
            <a:r>
              <a:rPr lang="en-US" altLang="zh-CN" dirty="0" smtClean="0"/>
              <a:t>2016</a:t>
            </a:r>
            <a:r>
              <a:rPr lang="zh-CN" altLang="en-US" dirty="0" smtClean="0"/>
              <a:t>; INSTRUCTOR: </a:t>
            </a:r>
            <a:r>
              <a:rPr lang="en-US" altLang="zh-CN" dirty="0" smtClean="0"/>
              <a:t>LINGBO WEI</a:t>
            </a:r>
            <a:endParaRPr lang="en-US" altLang="zh-CN" dirty="0"/>
          </a:p>
        </p:txBody>
      </p:sp>
      <p:sp>
        <p:nvSpPr>
          <p:cNvPr id="5" name="灯片编号占位符 4"/>
          <p:cNvSpPr>
            <a:spLocks noGrp="1"/>
          </p:cNvSpPr>
          <p:nvPr>
            <p:ph type="sldNum" sz="quarter" idx="11"/>
          </p:nvPr>
        </p:nvSpPr>
        <p:spPr/>
        <p:txBody>
          <a:bodyPr/>
          <a:lstStyle/>
          <a:p>
            <a:pPr>
              <a:defRPr/>
            </a:pPr>
            <a:fld id="{2A5F4D79-7E66-4EF1-850E-A256F3AB9092}" type="slidenum">
              <a:rPr lang="zh-CN" altLang="en-US" smtClean="0"/>
              <a:pPr>
                <a:defRPr/>
              </a:pPr>
              <a:t>13</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blinds(horizontal)">
                                      <p:cBhvr>
                                        <p:cTn id="7" dur="500"/>
                                        <p:tgtEl>
                                          <p:spTgt spid="3">
                                            <p:txEl>
                                              <p:pRg st="5"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7" end="7"/>
                                            </p:txEl>
                                          </p:spTgt>
                                        </p:tgtEl>
                                        <p:attrNameLst>
                                          <p:attrName>style.visibility</p:attrName>
                                        </p:attrNameLst>
                                      </p:cBhvr>
                                      <p:to>
                                        <p:strVal val="visible"/>
                                      </p:to>
                                    </p:set>
                                    <p:animEffect transition="in" filter="blinds(horizontal)">
                                      <p:cBhvr>
                                        <p:cTn id="12" dur="500"/>
                                        <p:tgtEl>
                                          <p:spTgt spid="3">
                                            <p:txEl>
                                              <p:pRg st="7" end="7"/>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animEffect transition="in" filter="blinds(horizontal)">
                                      <p:cBhvr>
                                        <p:cTn id="15" dur="500"/>
                                        <p:tgtEl>
                                          <p:spTgt spid="3">
                                            <p:txEl>
                                              <p:pRg st="8" end="8"/>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3">
                                            <p:txEl>
                                              <p:pRg st="9" end="9"/>
                                            </p:txEl>
                                          </p:spTgt>
                                        </p:tgtEl>
                                        <p:attrNameLst>
                                          <p:attrName>style.visibility</p:attrName>
                                        </p:attrNameLst>
                                      </p:cBhvr>
                                      <p:to>
                                        <p:strVal val="visible"/>
                                      </p:to>
                                    </p:set>
                                    <p:animEffect transition="in" filter="blinds(horizontal)">
                                      <p:cBhvr>
                                        <p:cTn id="18" dur="500"/>
                                        <p:tgtEl>
                                          <p:spTgt spid="3">
                                            <p:txEl>
                                              <p:pRg st="9" end="9"/>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3">
                                            <p:txEl>
                                              <p:pRg st="10" end="10"/>
                                            </p:txEl>
                                          </p:spTgt>
                                        </p:tgtEl>
                                        <p:attrNameLst>
                                          <p:attrName>style.visibility</p:attrName>
                                        </p:attrNameLst>
                                      </p:cBhvr>
                                      <p:to>
                                        <p:strVal val="visible"/>
                                      </p:to>
                                    </p:set>
                                    <p:animEffect transition="in" filter="blinds(horizontal)">
                                      <p:cBhvr>
                                        <p:cTn id="21"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软件实现的例子</a:t>
            </a:r>
            <a:endParaRPr lang="zh-CN" altLang="en-US" dirty="0"/>
          </a:p>
        </p:txBody>
      </p:sp>
      <p:sp>
        <p:nvSpPr>
          <p:cNvPr id="3" name="内容占位符 2"/>
          <p:cNvSpPr>
            <a:spLocks noGrp="1"/>
          </p:cNvSpPr>
          <p:nvPr>
            <p:ph idx="1"/>
          </p:nvPr>
        </p:nvSpPr>
        <p:spPr>
          <a:xfrm>
            <a:off x="457200" y="1253903"/>
            <a:ext cx="8229600" cy="574901"/>
          </a:xfrm>
        </p:spPr>
        <p:txBody>
          <a:bodyPr/>
          <a:lstStyle/>
          <a:p>
            <a:r>
              <a:rPr lang="en-US" altLang="zh-CN" dirty="0" smtClean="0"/>
              <a:t> Second Life </a:t>
            </a:r>
            <a:r>
              <a:rPr lang="zh-CN" altLang="en-US" dirty="0" smtClean="0"/>
              <a:t>中 </a:t>
            </a:r>
            <a:r>
              <a:rPr lang="en-US" altLang="zh-CN" dirty="0" smtClean="0"/>
              <a:t>Boy and Girl </a:t>
            </a:r>
            <a:r>
              <a:rPr lang="zh-CN" altLang="en-US" dirty="0" smtClean="0"/>
              <a:t>共享一个房间</a:t>
            </a:r>
            <a:r>
              <a:rPr lang="en-US" altLang="zh-CN" dirty="0" smtClean="0"/>
              <a:t> </a:t>
            </a:r>
            <a:endParaRPr lang="zh-CN" altLang="en-US" dirty="0"/>
          </a:p>
        </p:txBody>
      </p:sp>
      <p:sp>
        <p:nvSpPr>
          <p:cNvPr id="4" name="页脚占位符 3"/>
          <p:cNvSpPr>
            <a:spLocks noGrp="1"/>
          </p:cNvSpPr>
          <p:nvPr>
            <p:ph type="ftr" sz="quarter" idx="10"/>
          </p:nvPr>
        </p:nvSpPr>
        <p:spPr/>
        <p:txBody>
          <a:bodyPr/>
          <a:lstStyle/>
          <a:p>
            <a:pPr>
              <a:defRPr/>
            </a:pPr>
            <a:r>
              <a:rPr lang="zh-CN" altLang="en-US" dirty="0" smtClean="0"/>
              <a:t>USTC</a:t>
            </a:r>
            <a:r>
              <a:rPr lang="en-US" altLang="zh-CN" dirty="0" smtClean="0"/>
              <a:t>-</a:t>
            </a:r>
            <a:r>
              <a:rPr lang="zh-CN" altLang="en-US" dirty="0" smtClean="0"/>
              <a:t>21000201-OPERATING SYSTEMS; FALL </a:t>
            </a:r>
            <a:r>
              <a:rPr lang="en-US" altLang="zh-CN" dirty="0" smtClean="0"/>
              <a:t>2016</a:t>
            </a:r>
            <a:r>
              <a:rPr lang="zh-CN" altLang="en-US" dirty="0" smtClean="0"/>
              <a:t>; INSTRUCTOR: </a:t>
            </a:r>
            <a:r>
              <a:rPr lang="en-US" altLang="zh-CN" dirty="0" smtClean="0"/>
              <a:t>LINGBO WEI</a:t>
            </a:r>
            <a:endParaRPr lang="en-US" altLang="zh-CN" dirty="0"/>
          </a:p>
        </p:txBody>
      </p:sp>
      <p:sp>
        <p:nvSpPr>
          <p:cNvPr id="5" name="灯片编号占位符 4"/>
          <p:cNvSpPr>
            <a:spLocks noGrp="1"/>
          </p:cNvSpPr>
          <p:nvPr>
            <p:ph type="sldNum" sz="quarter" idx="11"/>
          </p:nvPr>
        </p:nvSpPr>
        <p:spPr/>
        <p:txBody>
          <a:bodyPr/>
          <a:lstStyle/>
          <a:p>
            <a:pPr>
              <a:defRPr/>
            </a:pPr>
            <a:fld id="{2A5F4D79-7E66-4EF1-850E-A256F3AB9092}" type="slidenum">
              <a:rPr lang="zh-CN" altLang="en-US" smtClean="0"/>
              <a:pPr>
                <a:defRPr/>
              </a:pPr>
              <a:t>14</a:t>
            </a:fld>
            <a:endParaRPr lang="en-US" altLang="zh-CN"/>
          </a:p>
        </p:txBody>
      </p:sp>
      <p:sp>
        <p:nvSpPr>
          <p:cNvPr id="7" name="内容占位符 2"/>
          <p:cNvSpPr txBox="1">
            <a:spLocks/>
          </p:cNvSpPr>
          <p:nvPr/>
        </p:nvSpPr>
        <p:spPr bwMode="auto">
          <a:xfrm>
            <a:off x="478974" y="5470223"/>
            <a:ext cx="8229600" cy="57490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0"/>
              </a:spcAft>
              <a:buClr>
                <a:srgbClr val="993300"/>
              </a:buClr>
              <a:buSzPct val="80000"/>
              <a:buFont typeface="Wingdings" pitchFamily="2" charset="2"/>
              <a:buChar char="q"/>
              <a:tabLst/>
              <a:defRPr/>
            </a:pPr>
            <a:r>
              <a:rPr kumimoji="0" lang="en-US" altLang="zh-CN" sz="2800" b="0" i="0" u="none" strike="noStrike" kern="0" cap="none" spc="0" normalizeH="0" baseline="0" noProof="0" dirty="0" smtClean="0">
                <a:ln>
                  <a:noFill/>
                </a:ln>
                <a:solidFill>
                  <a:schemeClr val="tx1"/>
                </a:solidFill>
                <a:effectLst/>
                <a:uLnTx/>
                <a:uFillTx/>
                <a:latin typeface="Georgia" pitchFamily="18" charset="0"/>
                <a:ea typeface="+mn-ea"/>
                <a:cs typeface="+mn-cs"/>
              </a:rPr>
              <a:t> </a:t>
            </a:r>
            <a:r>
              <a:rPr kumimoji="0" lang="zh-CN" altLang="en-US" sz="2800" b="0" i="0" u="none" strike="noStrike" kern="0" cap="none" spc="0" normalizeH="0" baseline="0" noProof="0" dirty="0" smtClean="0">
                <a:ln>
                  <a:noFill/>
                </a:ln>
                <a:solidFill>
                  <a:schemeClr val="tx1"/>
                </a:solidFill>
                <a:effectLst/>
                <a:uLnTx/>
                <a:uFillTx/>
                <a:latin typeface="Georgia" pitchFamily="18" charset="0"/>
                <a:ea typeface="+mn-ea"/>
                <a:cs typeface="+mn-cs"/>
              </a:rPr>
              <a:t>临界区：进入一个公用的厕所</a:t>
            </a:r>
            <a:endParaRPr kumimoji="0" lang="zh-CN" altLang="en-US" sz="2800" b="0" i="0" u="none" strike="noStrike" kern="0" cap="none" spc="0" normalizeH="0" baseline="0" noProof="0" dirty="0">
              <a:ln>
                <a:noFill/>
              </a:ln>
              <a:solidFill>
                <a:schemeClr val="tx1"/>
              </a:solidFill>
              <a:effectLst/>
              <a:uLnTx/>
              <a:uFillTx/>
              <a:latin typeface="Georgia" pitchFamily="18" charset="0"/>
              <a:ea typeface="+mn-ea"/>
              <a:cs typeface="+mn-cs"/>
            </a:endParaRPr>
          </a:p>
        </p:txBody>
      </p:sp>
      <p:pic>
        <p:nvPicPr>
          <p:cNvPr id="1027" name="Picture 3"/>
          <p:cNvPicPr>
            <a:picLocks noChangeAspect="1" noChangeArrowheads="1"/>
          </p:cNvPicPr>
          <p:nvPr/>
        </p:nvPicPr>
        <p:blipFill>
          <a:blip r:embed="rId2" cstate="print"/>
          <a:srcRect/>
          <a:stretch>
            <a:fillRect/>
          </a:stretch>
        </p:blipFill>
        <p:spPr bwMode="auto">
          <a:xfrm>
            <a:off x="1276800" y="1741717"/>
            <a:ext cx="6392551" cy="3360511"/>
          </a:xfrm>
          <a:prstGeom prst="rect">
            <a:avLst/>
          </a:prstGeom>
          <a:noFill/>
          <a:ln w="9525">
            <a:noFill/>
            <a:miter lim="800000"/>
            <a:headEnd/>
            <a:tailEnd/>
          </a:ln>
          <a:effectLst/>
        </p:spPr>
      </p:pic>
      <p:sp>
        <p:nvSpPr>
          <p:cNvPr id="9" name="矩形 8"/>
          <p:cNvSpPr/>
          <p:nvPr/>
        </p:nvSpPr>
        <p:spPr>
          <a:xfrm>
            <a:off x="4959798" y="3041137"/>
            <a:ext cx="1633781" cy="369332"/>
          </a:xfrm>
          <a:prstGeom prst="rect">
            <a:avLst/>
          </a:prstGeom>
        </p:spPr>
        <p:txBody>
          <a:bodyPr wrap="none">
            <a:spAutoFit/>
          </a:bodyPr>
          <a:lstStyle/>
          <a:p>
            <a:r>
              <a:rPr lang="en-US" altLang="zh-CN" dirty="0" err="1" smtClean="0">
                <a:solidFill>
                  <a:srgbClr val="FF0000"/>
                </a:solidFill>
              </a:rPr>
              <a:t>enterCritical</a:t>
            </a:r>
            <a:r>
              <a:rPr lang="en-US" altLang="zh-CN" dirty="0" smtClean="0">
                <a:solidFill>
                  <a:srgbClr val="FF0000"/>
                </a:solidFill>
              </a:rPr>
              <a:t>() </a:t>
            </a:r>
            <a:endParaRPr lang="zh-CN" altLang="en-US" dirty="0"/>
          </a:p>
        </p:txBody>
      </p:sp>
      <p:sp>
        <p:nvSpPr>
          <p:cNvPr id="10" name="矩形 9"/>
          <p:cNvSpPr/>
          <p:nvPr/>
        </p:nvSpPr>
        <p:spPr>
          <a:xfrm>
            <a:off x="5409737" y="5073136"/>
            <a:ext cx="1467068" cy="369332"/>
          </a:xfrm>
          <a:prstGeom prst="rect">
            <a:avLst/>
          </a:prstGeom>
        </p:spPr>
        <p:txBody>
          <a:bodyPr wrap="none">
            <a:spAutoFit/>
          </a:bodyPr>
          <a:lstStyle/>
          <a:p>
            <a:r>
              <a:rPr lang="en-US" altLang="zh-CN" dirty="0" err="1" smtClean="0">
                <a:solidFill>
                  <a:srgbClr val="FF0000"/>
                </a:solidFill>
              </a:rPr>
              <a:t>exitCritical</a:t>
            </a:r>
            <a:r>
              <a:rPr lang="en-US" altLang="zh-CN" dirty="0" smtClean="0">
                <a:solidFill>
                  <a:srgbClr val="FF0000"/>
                </a:solidFill>
              </a:rPr>
              <a:t>() </a:t>
            </a:r>
            <a:endParaRPr lang="zh-CN" altLang="en-US" dirty="0"/>
          </a:p>
        </p:txBody>
      </p:sp>
      <p:sp>
        <p:nvSpPr>
          <p:cNvPr id="11" name="矩形 10"/>
          <p:cNvSpPr/>
          <p:nvPr/>
        </p:nvSpPr>
        <p:spPr>
          <a:xfrm>
            <a:off x="3210823" y="3556393"/>
            <a:ext cx="1620957" cy="369332"/>
          </a:xfrm>
          <a:prstGeom prst="rect">
            <a:avLst/>
          </a:prstGeom>
        </p:spPr>
        <p:txBody>
          <a:bodyPr wrap="none">
            <a:spAutoFit/>
          </a:bodyPr>
          <a:lstStyle/>
          <a:p>
            <a:r>
              <a:rPr lang="en-US" altLang="zh-CN" dirty="0" err="1" smtClean="0">
                <a:solidFill>
                  <a:srgbClr val="FF0000"/>
                </a:solidFill>
              </a:rPr>
              <a:t>CriticalRegion</a:t>
            </a:r>
            <a:endParaRPr lang="zh-CN" alt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单变量，先检查后标记</a:t>
            </a:r>
            <a:endParaRPr lang="zh-CN" altLang="en-US" dirty="0"/>
          </a:p>
        </p:txBody>
      </p:sp>
      <p:sp>
        <p:nvSpPr>
          <p:cNvPr id="3" name="内容占位符 2"/>
          <p:cNvSpPr>
            <a:spLocks noGrp="1"/>
          </p:cNvSpPr>
          <p:nvPr>
            <p:ph idx="1"/>
          </p:nvPr>
        </p:nvSpPr>
        <p:spPr>
          <a:xfrm>
            <a:off x="457200" y="5152579"/>
            <a:ext cx="8229600" cy="899884"/>
          </a:xfrm>
        </p:spPr>
        <p:txBody>
          <a:bodyPr/>
          <a:lstStyle/>
          <a:p>
            <a:r>
              <a:rPr lang="zh-CN" altLang="en-US" sz="2400" kern="1200" dirty="0">
                <a:latin typeface="Arial" pitchFamily="34" charset="0"/>
              </a:rPr>
              <a:t>问题：先检查有无标志，后留标志，造成一个空挡，不能实现互斥。</a:t>
            </a:r>
          </a:p>
        </p:txBody>
      </p:sp>
      <p:sp>
        <p:nvSpPr>
          <p:cNvPr id="4" name="页脚占位符 3"/>
          <p:cNvSpPr>
            <a:spLocks noGrp="1"/>
          </p:cNvSpPr>
          <p:nvPr>
            <p:ph type="ftr" sz="quarter" idx="10"/>
          </p:nvPr>
        </p:nvSpPr>
        <p:spPr/>
        <p:txBody>
          <a:bodyPr/>
          <a:lstStyle/>
          <a:p>
            <a:pPr>
              <a:defRPr/>
            </a:pPr>
            <a:r>
              <a:rPr lang="zh-CN" altLang="en-US" dirty="0" smtClean="0"/>
              <a:t>USTC</a:t>
            </a:r>
            <a:r>
              <a:rPr lang="en-US" altLang="zh-CN" dirty="0" smtClean="0"/>
              <a:t>-</a:t>
            </a:r>
            <a:r>
              <a:rPr lang="zh-CN" altLang="en-US" dirty="0" smtClean="0"/>
              <a:t>21000201-OPERATING SYSTEMS; FALL 201</a:t>
            </a:r>
            <a:r>
              <a:rPr lang="en-US" altLang="zh-CN" dirty="0" smtClean="0"/>
              <a:t>5</a:t>
            </a:r>
            <a:r>
              <a:rPr lang="zh-CN" altLang="en-US" dirty="0" smtClean="0"/>
              <a:t>; INSTRUCTOR: CHI ZHANG</a:t>
            </a:r>
            <a:endParaRPr lang="en-US" altLang="zh-CN" dirty="0"/>
          </a:p>
        </p:txBody>
      </p:sp>
      <p:sp>
        <p:nvSpPr>
          <p:cNvPr id="5" name="灯片编号占位符 4"/>
          <p:cNvSpPr>
            <a:spLocks noGrp="1"/>
          </p:cNvSpPr>
          <p:nvPr>
            <p:ph type="sldNum" sz="quarter" idx="11"/>
          </p:nvPr>
        </p:nvSpPr>
        <p:spPr/>
        <p:txBody>
          <a:bodyPr/>
          <a:lstStyle/>
          <a:p>
            <a:pPr>
              <a:defRPr/>
            </a:pPr>
            <a:fld id="{2A5F4D79-7E66-4EF1-850E-A256F3AB9092}" type="slidenum">
              <a:rPr lang="zh-CN" altLang="en-US" smtClean="0"/>
              <a:pPr>
                <a:defRPr/>
              </a:pPr>
              <a:t>15</a:t>
            </a:fld>
            <a:endParaRPr lang="en-US" altLang="zh-CN"/>
          </a:p>
        </p:txBody>
      </p:sp>
      <p:sp>
        <p:nvSpPr>
          <p:cNvPr id="4097" name="Rectangle 1"/>
          <p:cNvSpPr>
            <a:spLocks noChangeArrowheads="1"/>
          </p:cNvSpPr>
          <p:nvPr/>
        </p:nvSpPr>
        <p:spPr bwMode="auto">
          <a:xfrm>
            <a:off x="275661" y="2099017"/>
            <a:ext cx="7387765" cy="304698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zh-CN" altLang="en-US" sz="2400" dirty="0" smtClean="0">
                <a:solidFill>
                  <a:srgbClr val="000000"/>
                </a:solidFill>
                <a:latin typeface="Times New Roman" pitchFamily="18" charset="0"/>
                <a:ea typeface="宋体" pitchFamily="2" charset="-122"/>
                <a:cs typeface="Times New Roman" pitchFamily="18" charset="0"/>
              </a:rPr>
              <a:t>进程</a:t>
            </a:r>
            <a:r>
              <a:rPr lang="en-US" altLang="zh-CN" sz="2400" dirty="0" smtClean="0">
                <a:solidFill>
                  <a:srgbClr val="000000"/>
                </a:solidFill>
                <a:latin typeface="Times New Roman" pitchFamily="18" charset="0"/>
                <a:ea typeface="宋体" pitchFamily="2" charset="-122"/>
                <a:cs typeface="Times New Roman" pitchFamily="18" charset="0"/>
              </a:rPr>
              <a:t>P1:</a:t>
            </a:r>
            <a:endParaRPr lang="en-US" altLang="zh-CN" sz="2400" dirty="0" smtClean="0">
              <a:solidFill>
                <a:srgbClr val="000000"/>
              </a:solidFill>
              <a:ea typeface="宋体" pitchFamily="2" charset="-122"/>
              <a:cs typeface="宋体" pitchFamily="2" charset="-122"/>
            </a:endParaRPr>
          </a:p>
          <a:p>
            <a:pPr eaLnBrk="0" hangingPunct="0"/>
            <a:r>
              <a:rPr lang="en-US" altLang="zh-CN" sz="2400" dirty="0" smtClean="0">
                <a:solidFill>
                  <a:srgbClr val="000000"/>
                </a:solidFill>
                <a:latin typeface="Times New Roman" pitchFamily="18" charset="0"/>
                <a:ea typeface="宋体" pitchFamily="2" charset="-122"/>
                <a:cs typeface="Times New Roman" pitchFamily="18" charset="0"/>
              </a:rPr>
              <a:t>while (true) {</a:t>
            </a:r>
            <a:endParaRPr lang="en-US" altLang="zh-CN" sz="2400" dirty="0" smtClean="0">
              <a:solidFill>
                <a:srgbClr val="000000"/>
              </a:solidFill>
              <a:ea typeface="宋体" pitchFamily="2" charset="-122"/>
              <a:cs typeface="宋体" pitchFamily="2" charset="-122"/>
            </a:endParaRPr>
          </a:p>
          <a:p>
            <a:pPr eaLnBrk="0" hangingPunct="0"/>
            <a:r>
              <a:rPr lang="en-US" altLang="zh-CN" sz="2400" dirty="0" smtClean="0">
                <a:solidFill>
                  <a:srgbClr val="0000CC"/>
                </a:solidFill>
                <a:latin typeface="Times New Roman" pitchFamily="18" charset="0"/>
                <a:ea typeface="宋体" pitchFamily="2" charset="-122"/>
                <a:cs typeface="Times New Roman" pitchFamily="18" charset="0"/>
              </a:rPr>
              <a:t>     while (</a:t>
            </a:r>
            <a:r>
              <a:rPr lang="en-US" altLang="zh-CN" sz="2400" dirty="0" err="1" smtClean="0">
                <a:solidFill>
                  <a:srgbClr val="0000CC"/>
                </a:solidFill>
                <a:latin typeface="Times New Roman" pitchFamily="18" charset="0"/>
                <a:ea typeface="宋体" pitchFamily="2" charset="-122"/>
                <a:cs typeface="Times New Roman" pitchFamily="18" charset="0"/>
              </a:rPr>
              <a:t>SBinside</a:t>
            </a:r>
            <a:r>
              <a:rPr lang="en-US" altLang="zh-CN" sz="2400" dirty="0" smtClean="0">
                <a:solidFill>
                  <a:srgbClr val="0000CC"/>
                </a:solidFill>
                <a:latin typeface="Times New Roman" pitchFamily="18" charset="0"/>
                <a:ea typeface="宋体" pitchFamily="2" charset="-122"/>
                <a:cs typeface="Times New Roman" pitchFamily="18" charset="0"/>
              </a:rPr>
              <a:t>) do {nothing}; </a:t>
            </a:r>
            <a:endParaRPr lang="en-US" altLang="zh-CN" sz="2400" dirty="0" smtClean="0">
              <a:solidFill>
                <a:srgbClr val="0000CC"/>
              </a:solidFill>
              <a:ea typeface="宋体" pitchFamily="2" charset="-122"/>
              <a:cs typeface="宋体" pitchFamily="2" charset="-122"/>
            </a:endParaRPr>
          </a:p>
          <a:p>
            <a:pPr eaLnBrk="0" hangingPunct="0"/>
            <a:r>
              <a:rPr lang="en-US" altLang="zh-CN" sz="2400" dirty="0" smtClean="0">
                <a:solidFill>
                  <a:srgbClr val="0000CC"/>
                </a:solidFill>
                <a:latin typeface="Times New Roman" pitchFamily="18" charset="0"/>
                <a:ea typeface="宋体" pitchFamily="2" charset="-122"/>
                <a:cs typeface="Times New Roman" pitchFamily="18" charset="0"/>
              </a:rPr>
              <a:t>     </a:t>
            </a:r>
            <a:r>
              <a:rPr lang="en-US" altLang="zh-CN" sz="2400" dirty="0" err="1" smtClean="0">
                <a:solidFill>
                  <a:srgbClr val="0000CC"/>
                </a:solidFill>
                <a:latin typeface="Times New Roman" pitchFamily="18" charset="0"/>
                <a:ea typeface="宋体" pitchFamily="2" charset="-122"/>
                <a:cs typeface="Times New Roman" pitchFamily="18" charset="0"/>
              </a:rPr>
              <a:t>SBinside</a:t>
            </a:r>
            <a:r>
              <a:rPr lang="en-US" altLang="zh-CN" sz="2400" dirty="0" smtClean="0">
                <a:solidFill>
                  <a:srgbClr val="0000CC"/>
                </a:solidFill>
                <a:latin typeface="Times New Roman" pitchFamily="18" charset="0"/>
                <a:ea typeface="宋体" pitchFamily="2" charset="-122"/>
                <a:cs typeface="Times New Roman" pitchFamily="18" charset="0"/>
              </a:rPr>
              <a:t> = true;</a:t>
            </a:r>
            <a:endParaRPr lang="en-US" altLang="zh-CN" sz="2400" dirty="0" smtClean="0">
              <a:solidFill>
                <a:srgbClr val="0000CC"/>
              </a:solidFill>
              <a:ea typeface="宋体" pitchFamily="2" charset="-122"/>
              <a:cs typeface="宋体" pitchFamily="2" charset="-122"/>
            </a:endParaRPr>
          </a:p>
          <a:p>
            <a:pPr eaLnBrk="0" hangingPunct="0"/>
            <a:r>
              <a:rPr lang="en-US" altLang="zh-CN" sz="2400" dirty="0" smtClean="0">
                <a:solidFill>
                  <a:srgbClr val="000000"/>
                </a:solidFill>
                <a:latin typeface="Times New Roman" pitchFamily="18" charset="0"/>
                <a:ea typeface="宋体" pitchFamily="2" charset="-122"/>
                <a:cs typeface="Times New Roman" pitchFamily="18" charset="0"/>
              </a:rPr>
              <a:t>     C.R.1;</a:t>
            </a:r>
            <a:endParaRPr lang="en-US" altLang="zh-CN" sz="2400" dirty="0" smtClean="0">
              <a:solidFill>
                <a:srgbClr val="000000"/>
              </a:solidFill>
              <a:ea typeface="宋体" pitchFamily="2" charset="-122"/>
              <a:cs typeface="宋体" pitchFamily="2" charset="-122"/>
            </a:endParaRPr>
          </a:p>
          <a:p>
            <a:pPr eaLnBrk="0" hangingPunct="0"/>
            <a:r>
              <a:rPr lang="en-US" altLang="zh-CN" sz="2400" dirty="0" smtClean="0">
                <a:solidFill>
                  <a:srgbClr val="000000"/>
                </a:solidFill>
                <a:latin typeface="Times New Roman" pitchFamily="18" charset="0"/>
                <a:ea typeface="宋体" pitchFamily="2" charset="-122"/>
                <a:cs typeface="Times New Roman" pitchFamily="18" charset="0"/>
              </a:rPr>
              <a:t>     </a:t>
            </a:r>
            <a:r>
              <a:rPr lang="en-US" altLang="zh-CN" sz="2400" dirty="0" err="1" smtClean="0">
                <a:solidFill>
                  <a:srgbClr val="0000CC"/>
                </a:solidFill>
                <a:latin typeface="Times New Roman" pitchFamily="18" charset="0"/>
                <a:ea typeface="宋体" pitchFamily="2" charset="-122"/>
                <a:cs typeface="Times New Roman" pitchFamily="18" charset="0"/>
              </a:rPr>
              <a:t>SBinside</a:t>
            </a:r>
            <a:r>
              <a:rPr lang="en-US" altLang="zh-CN" sz="2400" dirty="0" smtClean="0">
                <a:solidFill>
                  <a:srgbClr val="0000CC"/>
                </a:solidFill>
                <a:latin typeface="Times New Roman" pitchFamily="18" charset="0"/>
                <a:ea typeface="宋体" pitchFamily="2" charset="-122"/>
                <a:cs typeface="Times New Roman" pitchFamily="18" charset="0"/>
              </a:rPr>
              <a:t> = false;</a:t>
            </a:r>
            <a:endParaRPr lang="en-US" altLang="zh-CN" sz="2400" dirty="0" smtClean="0">
              <a:solidFill>
                <a:srgbClr val="0000CC"/>
              </a:solidFill>
              <a:ea typeface="宋体" pitchFamily="2" charset="-122"/>
              <a:cs typeface="宋体" pitchFamily="2" charset="-122"/>
            </a:endParaRPr>
          </a:p>
          <a:p>
            <a:pPr eaLnBrk="0" hangingPunct="0"/>
            <a:r>
              <a:rPr lang="en-US" altLang="zh-CN" sz="2400" dirty="0" smtClean="0">
                <a:solidFill>
                  <a:srgbClr val="000000"/>
                </a:solidFill>
                <a:latin typeface="Times New Roman" pitchFamily="18" charset="0"/>
                <a:ea typeface="宋体" pitchFamily="2" charset="-122"/>
                <a:cs typeface="Times New Roman" pitchFamily="18" charset="0"/>
              </a:rPr>
              <a:t>     </a:t>
            </a:r>
            <a:r>
              <a:rPr lang="en-US" altLang="zh-CN" sz="2400" dirty="0" err="1" smtClean="0">
                <a:solidFill>
                  <a:srgbClr val="000000"/>
                </a:solidFill>
                <a:latin typeface="Times New Roman" pitchFamily="18" charset="0"/>
                <a:ea typeface="宋体" pitchFamily="2" charset="-122"/>
                <a:cs typeface="Times New Roman" pitchFamily="18" charset="0"/>
              </a:rPr>
              <a:t>otherstuff</a:t>
            </a:r>
            <a:r>
              <a:rPr lang="en-US" altLang="zh-CN" sz="2400" dirty="0" smtClean="0">
                <a:solidFill>
                  <a:srgbClr val="000000"/>
                </a:solidFill>
                <a:latin typeface="Times New Roman" pitchFamily="18" charset="0"/>
                <a:ea typeface="宋体" pitchFamily="2" charset="-122"/>
                <a:cs typeface="Times New Roman" pitchFamily="18" charset="0"/>
              </a:rPr>
              <a:t>;</a:t>
            </a:r>
            <a:endParaRPr lang="en-US" altLang="zh-CN" sz="2400" dirty="0" smtClean="0">
              <a:solidFill>
                <a:srgbClr val="000000"/>
              </a:solidFill>
              <a:ea typeface="宋体" pitchFamily="2" charset="-122"/>
              <a:cs typeface="宋体" pitchFamily="2" charset="-122"/>
            </a:endParaRPr>
          </a:p>
          <a:p>
            <a:pPr eaLnBrk="0" hangingPunct="0"/>
            <a:r>
              <a:rPr lang="en-US" altLang="zh-CN" sz="2400" dirty="0" smtClean="0">
                <a:solidFill>
                  <a:srgbClr val="000000"/>
                </a:solidFill>
                <a:latin typeface="Times New Roman" pitchFamily="18" charset="0"/>
                <a:ea typeface="宋体" pitchFamily="2" charset="-122"/>
                <a:cs typeface="Times New Roman" pitchFamily="18" charset="0"/>
              </a:rPr>
              <a:t>}</a:t>
            </a:r>
            <a:endParaRPr lang="en-US" altLang="zh-CN" sz="2400" dirty="0" smtClean="0">
              <a:solidFill>
                <a:srgbClr val="000000"/>
              </a:solidFill>
              <a:ea typeface="宋体" pitchFamily="2" charset="-122"/>
              <a:cs typeface="宋体" pitchFamily="2" charset="-122"/>
            </a:endParaRPr>
          </a:p>
        </p:txBody>
      </p:sp>
      <p:sp>
        <p:nvSpPr>
          <p:cNvPr id="7" name="内容占位符 2"/>
          <p:cNvSpPr txBox="1">
            <a:spLocks/>
          </p:cNvSpPr>
          <p:nvPr/>
        </p:nvSpPr>
        <p:spPr bwMode="auto">
          <a:xfrm>
            <a:off x="457200" y="1154387"/>
            <a:ext cx="8229600" cy="129392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eaLnBrk="0" hangingPunct="0">
              <a:spcBef>
                <a:spcPts val="376"/>
              </a:spcBef>
              <a:spcAft>
                <a:spcPts val="600"/>
              </a:spcAft>
              <a:buClr>
                <a:srgbClr val="993300"/>
              </a:buClr>
              <a:buSzPct val="80000"/>
              <a:buFont typeface="Wingdings" pitchFamily="2" charset="2"/>
              <a:buChar char="q"/>
              <a:defRPr/>
            </a:pPr>
            <a:r>
              <a:rPr lang="zh-CN" altLang="en-US" sz="2400" kern="0" dirty="0" smtClean="0">
                <a:solidFill>
                  <a:srgbClr val="000000"/>
                </a:solidFill>
                <a:latin typeface="Georgia" pitchFamily="18" charset="0"/>
              </a:rPr>
              <a:t>布尔变量</a:t>
            </a:r>
            <a:r>
              <a:rPr lang="en-US" altLang="zh-CN" sz="2400" kern="0" dirty="0" err="1" smtClean="0">
                <a:solidFill>
                  <a:srgbClr val="000000"/>
                </a:solidFill>
                <a:latin typeface="Georgia" pitchFamily="18" charset="0"/>
              </a:rPr>
              <a:t>SBinside</a:t>
            </a:r>
            <a:r>
              <a:rPr lang="zh-CN" altLang="en-US" sz="2400" kern="0" dirty="0" smtClean="0">
                <a:solidFill>
                  <a:srgbClr val="000000"/>
                </a:solidFill>
                <a:latin typeface="Georgia" pitchFamily="18" charset="0"/>
              </a:rPr>
              <a:t>标识是否有人在临界区（即厕所）</a:t>
            </a:r>
            <a:endParaRPr lang="en-US" altLang="zh-CN" sz="2400" kern="0" dirty="0" smtClean="0">
              <a:solidFill>
                <a:srgbClr val="000000"/>
              </a:solidFill>
              <a:latin typeface="Georgia" pitchFamily="18" charset="0"/>
            </a:endParaRPr>
          </a:p>
          <a:p>
            <a:pPr lvl="1" eaLnBrk="0" hangingPunct="0">
              <a:spcBef>
                <a:spcPts val="176"/>
              </a:spcBef>
              <a:buClr>
                <a:srgbClr val="993300"/>
              </a:buClr>
              <a:buSzPct val="80000"/>
              <a:defRPr/>
            </a:pPr>
            <a:r>
              <a:rPr lang="en-US" altLang="zh-CN" sz="2400" dirty="0" err="1">
                <a:solidFill>
                  <a:srgbClr val="000000"/>
                </a:solidFill>
                <a:latin typeface="Times New Roman" pitchFamily="18" charset="0"/>
                <a:ea typeface="宋体" pitchFamily="2" charset="-122"/>
                <a:cs typeface="Times New Roman" pitchFamily="18" charset="0"/>
              </a:rPr>
              <a:t>SBinside</a:t>
            </a:r>
            <a:r>
              <a:rPr lang="en-US" altLang="zh-CN" sz="2400" dirty="0">
                <a:solidFill>
                  <a:srgbClr val="000000"/>
                </a:solidFill>
                <a:latin typeface="Times New Roman" pitchFamily="18" charset="0"/>
                <a:ea typeface="宋体" pitchFamily="2" charset="-122"/>
                <a:cs typeface="Times New Roman" pitchFamily="18" charset="0"/>
              </a:rPr>
              <a:t> </a:t>
            </a:r>
            <a:r>
              <a:rPr lang="en-US" altLang="zh-CN" sz="2400" dirty="0" smtClean="0">
                <a:solidFill>
                  <a:srgbClr val="000000"/>
                </a:solidFill>
                <a:latin typeface="Times New Roman" pitchFamily="18" charset="0"/>
                <a:ea typeface="宋体" pitchFamily="2" charset="-122"/>
                <a:cs typeface="Times New Roman" pitchFamily="18" charset="0"/>
              </a:rPr>
              <a:t>= true</a:t>
            </a:r>
            <a:r>
              <a:rPr lang="en-US" altLang="zh-CN" sz="2400" dirty="0">
                <a:solidFill>
                  <a:srgbClr val="000000"/>
                </a:solidFill>
                <a:latin typeface="Times New Roman" pitchFamily="18" charset="0"/>
                <a:ea typeface="宋体" pitchFamily="2" charset="-122"/>
                <a:cs typeface="Times New Roman" pitchFamily="18" charset="0"/>
              </a:rPr>
              <a:t>;   //</a:t>
            </a:r>
            <a:r>
              <a:rPr lang="zh-CN" altLang="en-US" sz="2400" dirty="0">
                <a:solidFill>
                  <a:srgbClr val="000000"/>
                </a:solidFill>
                <a:latin typeface="Times New Roman" pitchFamily="18" charset="0"/>
                <a:ea typeface="宋体" pitchFamily="2" charset="-122"/>
                <a:cs typeface="Times New Roman" pitchFamily="18" charset="0"/>
              </a:rPr>
              <a:t>有人在</a:t>
            </a:r>
            <a:r>
              <a:rPr lang="zh-CN" altLang="en-US" sz="2400" dirty="0" smtClean="0">
                <a:solidFill>
                  <a:srgbClr val="000000"/>
                </a:solidFill>
                <a:latin typeface="Times New Roman" pitchFamily="18" charset="0"/>
                <a:ea typeface="宋体" pitchFamily="2" charset="-122"/>
                <a:cs typeface="Times New Roman" pitchFamily="18" charset="0"/>
              </a:rPr>
              <a:t>临界区，初值为</a:t>
            </a:r>
            <a:r>
              <a:rPr lang="en-US" altLang="zh-CN" sz="2400" dirty="0" smtClean="0">
                <a:solidFill>
                  <a:srgbClr val="000000"/>
                </a:solidFill>
                <a:latin typeface="Times New Roman" pitchFamily="18" charset="0"/>
                <a:ea typeface="宋体" pitchFamily="2" charset="-122"/>
                <a:cs typeface="Times New Roman" pitchFamily="18" charset="0"/>
              </a:rPr>
              <a:t>false</a:t>
            </a:r>
            <a:endParaRPr lang="en-US" altLang="zh-CN" sz="2400" dirty="0">
              <a:solidFill>
                <a:srgbClr val="000000"/>
              </a:solidFill>
              <a:latin typeface="Times New Roman" pitchFamily="18" charset="0"/>
              <a:ea typeface="宋体" pitchFamily="2" charset="-122"/>
              <a:cs typeface="Times New Roman" pitchFamily="18" charset="0"/>
            </a:endParaRPr>
          </a:p>
          <a:p>
            <a:pPr eaLnBrk="0" hangingPunct="0">
              <a:spcBef>
                <a:spcPct val="20000"/>
              </a:spcBef>
              <a:buClr>
                <a:srgbClr val="993300"/>
              </a:buClr>
              <a:buSzPct val="80000"/>
              <a:defRPr/>
            </a:pPr>
            <a:endParaRPr lang="zh-CN" altLang="en-US" sz="2400" kern="0" dirty="0">
              <a:solidFill>
                <a:srgbClr val="000000"/>
              </a:solidFill>
              <a:latin typeface="Georgia" pitchFamily="18" charset="0"/>
            </a:endParaRPr>
          </a:p>
        </p:txBody>
      </p:sp>
      <p:sp>
        <p:nvSpPr>
          <p:cNvPr id="4098" name="Rectangle 2"/>
          <p:cNvSpPr>
            <a:spLocks noChangeArrowheads="1"/>
          </p:cNvSpPr>
          <p:nvPr/>
        </p:nvSpPr>
        <p:spPr bwMode="auto">
          <a:xfrm>
            <a:off x="4717095" y="2086934"/>
            <a:ext cx="4503156" cy="3046988"/>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r>
              <a:rPr lang="zh-CN" altLang="en-US" sz="2400" dirty="0" smtClean="0">
                <a:solidFill>
                  <a:srgbClr val="000000"/>
                </a:solidFill>
                <a:latin typeface="Times New Roman" pitchFamily="18" charset="0"/>
                <a:ea typeface="宋体" pitchFamily="2" charset="-122"/>
                <a:cs typeface="Times New Roman" pitchFamily="18" charset="0"/>
              </a:rPr>
              <a:t>进程</a:t>
            </a:r>
            <a:r>
              <a:rPr lang="en-US" altLang="zh-CN" sz="2400" dirty="0" smtClean="0">
                <a:solidFill>
                  <a:srgbClr val="000000"/>
                </a:solidFill>
                <a:latin typeface="Times New Roman" pitchFamily="18" charset="0"/>
                <a:ea typeface="宋体" pitchFamily="2" charset="-122"/>
                <a:cs typeface="Times New Roman" pitchFamily="18" charset="0"/>
              </a:rPr>
              <a:t>P2:</a:t>
            </a:r>
            <a:endParaRPr lang="en-US" altLang="zh-CN" sz="2400" dirty="0" smtClean="0">
              <a:solidFill>
                <a:srgbClr val="000000"/>
              </a:solidFill>
              <a:ea typeface="宋体" pitchFamily="2" charset="-122"/>
              <a:cs typeface="宋体" pitchFamily="2" charset="-122"/>
            </a:endParaRPr>
          </a:p>
          <a:p>
            <a:pPr eaLnBrk="0" hangingPunct="0"/>
            <a:r>
              <a:rPr lang="en-US" altLang="zh-CN" sz="2400" dirty="0" smtClean="0">
                <a:solidFill>
                  <a:srgbClr val="000000"/>
                </a:solidFill>
                <a:latin typeface="Times New Roman" pitchFamily="18" charset="0"/>
                <a:ea typeface="宋体" pitchFamily="2" charset="-122"/>
                <a:cs typeface="Times New Roman" pitchFamily="18" charset="0"/>
              </a:rPr>
              <a:t>while (true) {</a:t>
            </a:r>
            <a:endParaRPr lang="en-US" altLang="zh-CN" sz="2400" dirty="0" smtClean="0">
              <a:solidFill>
                <a:srgbClr val="000000"/>
              </a:solidFill>
              <a:ea typeface="宋体" pitchFamily="2" charset="-122"/>
              <a:cs typeface="宋体" pitchFamily="2" charset="-122"/>
            </a:endParaRPr>
          </a:p>
          <a:p>
            <a:pPr eaLnBrk="0" hangingPunct="0"/>
            <a:r>
              <a:rPr lang="en-US" altLang="zh-CN" sz="2400" dirty="0" smtClean="0">
                <a:solidFill>
                  <a:srgbClr val="000000"/>
                </a:solidFill>
                <a:latin typeface="Times New Roman" pitchFamily="18" charset="0"/>
                <a:ea typeface="宋体" pitchFamily="2" charset="-122"/>
                <a:cs typeface="Times New Roman" pitchFamily="18" charset="0"/>
              </a:rPr>
              <a:t>     </a:t>
            </a:r>
            <a:r>
              <a:rPr lang="en-US" altLang="zh-CN" sz="2400" dirty="0" smtClean="0">
                <a:solidFill>
                  <a:srgbClr val="0000CC"/>
                </a:solidFill>
                <a:latin typeface="Times New Roman" pitchFamily="18" charset="0"/>
                <a:ea typeface="宋体" pitchFamily="2" charset="-122"/>
                <a:cs typeface="Times New Roman" pitchFamily="18" charset="0"/>
              </a:rPr>
              <a:t>while (</a:t>
            </a:r>
            <a:r>
              <a:rPr lang="en-US" altLang="zh-CN" sz="2400" dirty="0" err="1" smtClean="0">
                <a:solidFill>
                  <a:srgbClr val="0000CC"/>
                </a:solidFill>
                <a:latin typeface="Times New Roman" pitchFamily="18" charset="0"/>
                <a:ea typeface="宋体" pitchFamily="2" charset="-122"/>
                <a:cs typeface="Times New Roman" pitchFamily="18" charset="0"/>
              </a:rPr>
              <a:t>SBinside</a:t>
            </a:r>
            <a:r>
              <a:rPr lang="en-US" altLang="zh-CN" sz="2400" dirty="0" smtClean="0">
                <a:solidFill>
                  <a:srgbClr val="0000CC"/>
                </a:solidFill>
                <a:latin typeface="Times New Roman" pitchFamily="18" charset="0"/>
                <a:ea typeface="宋体" pitchFamily="2" charset="-122"/>
                <a:cs typeface="Times New Roman" pitchFamily="18" charset="0"/>
              </a:rPr>
              <a:t>) do {nothing}; </a:t>
            </a:r>
            <a:endParaRPr lang="en-US" altLang="zh-CN" sz="2400" dirty="0" smtClean="0">
              <a:solidFill>
                <a:srgbClr val="0000CC"/>
              </a:solidFill>
              <a:ea typeface="宋体" pitchFamily="2" charset="-122"/>
              <a:cs typeface="宋体" pitchFamily="2" charset="-122"/>
            </a:endParaRPr>
          </a:p>
          <a:p>
            <a:pPr eaLnBrk="0" hangingPunct="0"/>
            <a:r>
              <a:rPr lang="en-US" altLang="zh-CN" sz="2400" dirty="0" smtClean="0">
                <a:solidFill>
                  <a:srgbClr val="0000CC"/>
                </a:solidFill>
                <a:latin typeface="Times New Roman" pitchFamily="18" charset="0"/>
                <a:ea typeface="宋体" pitchFamily="2" charset="-122"/>
                <a:cs typeface="Times New Roman" pitchFamily="18" charset="0"/>
              </a:rPr>
              <a:t>     </a:t>
            </a:r>
            <a:r>
              <a:rPr lang="en-US" altLang="zh-CN" sz="2400" dirty="0" err="1" smtClean="0">
                <a:solidFill>
                  <a:srgbClr val="0000CC"/>
                </a:solidFill>
                <a:latin typeface="Times New Roman" pitchFamily="18" charset="0"/>
                <a:ea typeface="宋体" pitchFamily="2" charset="-122"/>
                <a:cs typeface="Times New Roman" pitchFamily="18" charset="0"/>
              </a:rPr>
              <a:t>SBinside</a:t>
            </a:r>
            <a:r>
              <a:rPr lang="en-US" altLang="zh-CN" sz="2400" dirty="0" smtClean="0">
                <a:solidFill>
                  <a:srgbClr val="0000CC"/>
                </a:solidFill>
                <a:latin typeface="Times New Roman" pitchFamily="18" charset="0"/>
                <a:ea typeface="宋体" pitchFamily="2" charset="-122"/>
                <a:cs typeface="Times New Roman" pitchFamily="18" charset="0"/>
              </a:rPr>
              <a:t> = true;</a:t>
            </a:r>
            <a:endParaRPr lang="en-US" altLang="zh-CN" sz="2400" dirty="0" smtClean="0">
              <a:solidFill>
                <a:srgbClr val="0000CC"/>
              </a:solidFill>
              <a:ea typeface="宋体" pitchFamily="2" charset="-122"/>
              <a:cs typeface="宋体" pitchFamily="2" charset="-122"/>
            </a:endParaRPr>
          </a:p>
          <a:p>
            <a:pPr eaLnBrk="0" hangingPunct="0"/>
            <a:r>
              <a:rPr lang="en-US" altLang="zh-CN" sz="2400" dirty="0" smtClean="0">
                <a:solidFill>
                  <a:srgbClr val="000000"/>
                </a:solidFill>
                <a:latin typeface="Times New Roman" pitchFamily="18" charset="0"/>
                <a:ea typeface="宋体" pitchFamily="2" charset="-122"/>
                <a:cs typeface="Times New Roman" pitchFamily="18" charset="0"/>
              </a:rPr>
              <a:t>     C.R.2;</a:t>
            </a:r>
            <a:endParaRPr lang="en-US" altLang="zh-CN" sz="2400" dirty="0" smtClean="0">
              <a:solidFill>
                <a:srgbClr val="000000"/>
              </a:solidFill>
              <a:ea typeface="宋体" pitchFamily="2" charset="-122"/>
              <a:cs typeface="宋体" pitchFamily="2" charset="-122"/>
            </a:endParaRPr>
          </a:p>
          <a:p>
            <a:pPr eaLnBrk="0" hangingPunct="0"/>
            <a:r>
              <a:rPr lang="en-US" altLang="zh-CN" sz="2400" dirty="0" smtClean="0">
                <a:solidFill>
                  <a:srgbClr val="000000"/>
                </a:solidFill>
                <a:latin typeface="Times New Roman" pitchFamily="18" charset="0"/>
                <a:ea typeface="宋体" pitchFamily="2" charset="-122"/>
                <a:cs typeface="Times New Roman" pitchFamily="18" charset="0"/>
              </a:rPr>
              <a:t>     </a:t>
            </a:r>
            <a:r>
              <a:rPr lang="en-US" altLang="zh-CN" sz="2400" dirty="0" err="1" smtClean="0">
                <a:solidFill>
                  <a:srgbClr val="0000CC"/>
                </a:solidFill>
                <a:latin typeface="Times New Roman" pitchFamily="18" charset="0"/>
                <a:ea typeface="宋体" pitchFamily="2" charset="-122"/>
                <a:cs typeface="Times New Roman" pitchFamily="18" charset="0"/>
              </a:rPr>
              <a:t>SBinside</a:t>
            </a:r>
            <a:r>
              <a:rPr lang="en-US" altLang="zh-CN" sz="2400" dirty="0" smtClean="0">
                <a:solidFill>
                  <a:srgbClr val="0000CC"/>
                </a:solidFill>
                <a:latin typeface="Times New Roman" pitchFamily="18" charset="0"/>
                <a:ea typeface="宋体" pitchFamily="2" charset="-122"/>
                <a:cs typeface="Times New Roman" pitchFamily="18" charset="0"/>
              </a:rPr>
              <a:t> = false;</a:t>
            </a:r>
            <a:endParaRPr lang="en-US" altLang="zh-CN" sz="2400" dirty="0" smtClean="0">
              <a:solidFill>
                <a:srgbClr val="0000CC"/>
              </a:solidFill>
              <a:ea typeface="宋体" pitchFamily="2" charset="-122"/>
              <a:cs typeface="宋体" pitchFamily="2" charset="-122"/>
            </a:endParaRPr>
          </a:p>
          <a:p>
            <a:pPr eaLnBrk="0" hangingPunct="0"/>
            <a:r>
              <a:rPr lang="en-US" altLang="zh-CN" sz="2400" dirty="0" smtClean="0">
                <a:solidFill>
                  <a:srgbClr val="000000"/>
                </a:solidFill>
                <a:latin typeface="Times New Roman" pitchFamily="18" charset="0"/>
                <a:ea typeface="宋体" pitchFamily="2" charset="-122"/>
                <a:cs typeface="Times New Roman" pitchFamily="18" charset="0"/>
              </a:rPr>
              <a:t>     </a:t>
            </a:r>
            <a:r>
              <a:rPr lang="en-US" altLang="zh-CN" sz="2400" dirty="0" err="1" smtClean="0">
                <a:solidFill>
                  <a:srgbClr val="000000"/>
                </a:solidFill>
                <a:latin typeface="Times New Roman" pitchFamily="18" charset="0"/>
                <a:ea typeface="宋体" pitchFamily="2" charset="-122"/>
                <a:cs typeface="Times New Roman" pitchFamily="18" charset="0"/>
              </a:rPr>
              <a:t>otherstuff</a:t>
            </a:r>
            <a:r>
              <a:rPr lang="en-US" altLang="zh-CN" sz="2400" dirty="0" smtClean="0">
                <a:solidFill>
                  <a:srgbClr val="000000"/>
                </a:solidFill>
                <a:latin typeface="Times New Roman" pitchFamily="18" charset="0"/>
                <a:ea typeface="宋体" pitchFamily="2" charset="-122"/>
                <a:cs typeface="Times New Roman" pitchFamily="18" charset="0"/>
              </a:rPr>
              <a:t>;</a:t>
            </a:r>
            <a:endParaRPr lang="en-US" altLang="zh-CN" sz="2400" dirty="0" smtClean="0">
              <a:solidFill>
                <a:srgbClr val="000000"/>
              </a:solidFill>
              <a:ea typeface="宋体" pitchFamily="2" charset="-122"/>
              <a:cs typeface="宋体" pitchFamily="2" charset="-122"/>
            </a:endParaRPr>
          </a:p>
          <a:p>
            <a:pPr eaLnBrk="0" hangingPunct="0"/>
            <a:r>
              <a:rPr lang="en-US" altLang="zh-CN" sz="2400" dirty="0" smtClean="0">
                <a:solidFill>
                  <a:srgbClr val="000000"/>
                </a:solidFill>
                <a:latin typeface="Times New Roman" pitchFamily="18" charset="0"/>
                <a:ea typeface="宋体" pitchFamily="2" charset="-122"/>
                <a:cs typeface="Times New Roman" pitchFamily="18" charset="0"/>
              </a:rPr>
              <a:t>}</a:t>
            </a:r>
            <a:endParaRPr lang="en-US" altLang="zh-CN" sz="2400" dirty="0" smtClean="0">
              <a:solidFill>
                <a:srgbClr val="000000"/>
              </a:solidFill>
              <a:ea typeface="宋体" pitchFamily="2" charset="-122"/>
              <a:cs typeface="宋体" pitchFamily="2" charset="-122"/>
            </a:endParaRPr>
          </a:p>
        </p:txBody>
      </p:sp>
      <p:cxnSp>
        <p:nvCxnSpPr>
          <p:cNvPr id="10" name="直接箭头连接符 9"/>
          <p:cNvCxnSpPr/>
          <p:nvPr/>
        </p:nvCxnSpPr>
        <p:spPr>
          <a:xfrm flipV="1">
            <a:off x="4436381" y="2889253"/>
            <a:ext cx="595084" cy="377371"/>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667657" y="3251204"/>
            <a:ext cx="3778480" cy="17689"/>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4985653" y="2866574"/>
            <a:ext cx="3967163" cy="1769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18" name="组合 17"/>
          <p:cNvGrpSpPr/>
          <p:nvPr/>
        </p:nvGrpSpPr>
        <p:grpSpPr>
          <a:xfrm>
            <a:off x="7126530" y="377373"/>
            <a:ext cx="783772" cy="827315"/>
            <a:chOff x="9666514" y="783771"/>
            <a:chExt cx="783772" cy="827315"/>
          </a:xfrm>
        </p:grpSpPr>
        <p:cxnSp>
          <p:nvCxnSpPr>
            <p:cNvPr id="14" name="直接连接符 13"/>
            <p:cNvCxnSpPr/>
            <p:nvPr/>
          </p:nvCxnSpPr>
          <p:spPr>
            <a:xfrm>
              <a:off x="9666514" y="841829"/>
              <a:ext cx="783772" cy="74022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rot="5400000">
              <a:off x="9622972" y="827314"/>
              <a:ext cx="827315" cy="740229"/>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10580411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par>
                                <p:cTn id="8" presetID="3" presetClass="entr" presetSubtype="10"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blinds(horizontal)">
                                      <p:cBhvr>
                                        <p:cTn id="10" dur="500"/>
                                        <p:tgtEl>
                                          <p:spTgt spid="12"/>
                                        </p:tgtEl>
                                      </p:cBhvr>
                                    </p:animEffect>
                                  </p:childTnLst>
                                </p:cTn>
                              </p:par>
                              <p:par>
                                <p:cTn id="11" presetID="3" presetClass="entr" presetSubtype="10" fill="hold"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blinds(horizontal)">
                                      <p:cBhvr>
                                        <p:cTn id="13" dur="500"/>
                                        <p:tgtEl>
                                          <p:spTgt spid="15"/>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3">
                                            <p:txEl>
                                              <p:pRg st="0" end="0"/>
                                            </p:txEl>
                                          </p:spTgt>
                                        </p:tgtEl>
                                        <p:attrNameLst>
                                          <p:attrName>style.visibility</p:attrName>
                                        </p:attrNameLst>
                                      </p:cBhvr>
                                      <p:to>
                                        <p:strVal val="visible"/>
                                      </p:to>
                                    </p:set>
                                    <p:animEffect transition="in" filter="blinds(horizontal)">
                                      <p:cBhvr>
                                        <p:cTn id="18" dur="500"/>
                                        <p:tgtEl>
                                          <p:spTgt spid="3">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blinds(horizontal)">
                                      <p:cBhvr>
                                        <p:cTn id="23"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04800" y="171450"/>
            <a:ext cx="8519886" cy="1143000"/>
          </a:xfrm>
        </p:spPr>
        <p:txBody>
          <a:bodyPr/>
          <a:lstStyle/>
          <a:p>
            <a:r>
              <a:rPr lang="zh-CN" altLang="en-US" dirty="0" smtClean="0"/>
              <a:t>单变量控制访问</a:t>
            </a:r>
            <a:endParaRPr lang="zh-CN" altLang="en-US" dirty="0"/>
          </a:p>
        </p:txBody>
      </p:sp>
      <p:sp>
        <p:nvSpPr>
          <p:cNvPr id="4" name="页脚占位符 3"/>
          <p:cNvSpPr>
            <a:spLocks noGrp="1"/>
          </p:cNvSpPr>
          <p:nvPr>
            <p:ph type="ftr" sz="quarter" idx="10"/>
          </p:nvPr>
        </p:nvSpPr>
        <p:spPr/>
        <p:txBody>
          <a:bodyPr/>
          <a:lstStyle/>
          <a:p>
            <a:pPr>
              <a:defRPr/>
            </a:pPr>
            <a:r>
              <a:rPr lang="zh-CN" altLang="en-US" dirty="0" smtClean="0"/>
              <a:t>USTC</a:t>
            </a:r>
            <a:r>
              <a:rPr lang="en-US" altLang="zh-CN" dirty="0" smtClean="0"/>
              <a:t>-</a:t>
            </a:r>
            <a:r>
              <a:rPr lang="zh-CN" altLang="en-US" dirty="0" smtClean="0"/>
              <a:t>21000201-OPERATING SYSTEMS; FALL 201</a:t>
            </a:r>
            <a:r>
              <a:rPr lang="en-US" altLang="zh-CN" dirty="0" smtClean="0"/>
              <a:t>5</a:t>
            </a:r>
            <a:r>
              <a:rPr lang="zh-CN" altLang="en-US" dirty="0" smtClean="0"/>
              <a:t>; INSTRUCTOR: CHI ZHANG</a:t>
            </a:r>
            <a:endParaRPr lang="en-US" altLang="zh-CN" dirty="0"/>
          </a:p>
        </p:txBody>
      </p:sp>
      <p:sp>
        <p:nvSpPr>
          <p:cNvPr id="5" name="灯片编号占位符 4"/>
          <p:cNvSpPr>
            <a:spLocks noGrp="1"/>
          </p:cNvSpPr>
          <p:nvPr>
            <p:ph type="sldNum" sz="quarter" idx="11"/>
          </p:nvPr>
        </p:nvSpPr>
        <p:spPr/>
        <p:txBody>
          <a:bodyPr/>
          <a:lstStyle/>
          <a:p>
            <a:pPr>
              <a:defRPr/>
            </a:pPr>
            <a:fld id="{2A5F4D79-7E66-4EF1-850E-A256F3AB9092}" type="slidenum">
              <a:rPr lang="zh-CN" altLang="en-US" smtClean="0"/>
              <a:pPr>
                <a:defRPr/>
              </a:pPr>
              <a:t>16</a:t>
            </a:fld>
            <a:endParaRPr lang="en-US" altLang="zh-CN"/>
          </a:p>
        </p:txBody>
      </p:sp>
      <p:sp>
        <p:nvSpPr>
          <p:cNvPr id="13" name="内容占位符 2"/>
          <p:cNvSpPr>
            <a:spLocks noGrp="1"/>
          </p:cNvSpPr>
          <p:nvPr>
            <p:ph idx="1"/>
          </p:nvPr>
        </p:nvSpPr>
        <p:spPr>
          <a:xfrm>
            <a:off x="478974" y="5017210"/>
            <a:ext cx="7815943" cy="1253591"/>
          </a:xfrm>
        </p:spPr>
        <p:txBody>
          <a:bodyPr/>
          <a:lstStyle/>
          <a:p>
            <a:pPr>
              <a:defRPr/>
            </a:pPr>
            <a:r>
              <a:rPr lang="zh-CN" altLang="en-US" sz="2400" kern="1200" dirty="0">
                <a:latin typeface="Arial" pitchFamily="34" charset="0"/>
              </a:rPr>
              <a:t>问题：固然实现了互斥，但要求两进程严格交替进入</a:t>
            </a:r>
            <a:r>
              <a:rPr lang="zh-CN" altLang="en-US" sz="2400" kern="1200" dirty="0" smtClean="0">
                <a:latin typeface="Arial" pitchFamily="34" charset="0"/>
              </a:rPr>
              <a:t>临界区。</a:t>
            </a:r>
            <a:r>
              <a:rPr lang="zh-CN" altLang="en-US" sz="2400" kern="1200" dirty="0">
                <a:latin typeface="Arial" pitchFamily="34" charset="0"/>
              </a:rPr>
              <a:t>否则，一个临界区外的进程会阻止另一个进程进入临界区，违反了进步原则。</a:t>
            </a:r>
          </a:p>
        </p:txBody>
      </p:sp>
      <p:sp>
        <p:nvSpPr>
          <p:cNvPr id="14" name="Rectangle 1"/>
          <p:cNvSpPr>
            <a:spLocks noChangeArrowheads="1"/>
          </p:cNvSpPr>
          <p:nvPr/>
        </p:nvSpPr>
        <p:spPr bwMode="auto">
          <a:xfrm>
            <a:off x="217720" y="1899144"/>
            <a:ext cx="7387765" cy="304698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1"/>
            <a:r>
              <a:rPr lang="en-US" altLang="zh-CN" sz="2400" dirty="0" smtClean="0">
                <a:solidFill>
                  <a:srgbClr val="000000"/>
                </a:solidFill>
                <a:latin typeface="Times New Roman" pitchFamily="18" charset="0"/>
                <a:ea typeface="宋体" pitchFamily="2" charset="-122"/>
                <a:cs typeface="Times New Roman" pitchFamily="18" charset="0"/>
              </a:rPr>
              <a:t>turn = </a:t>
            </a:r>
            <a:r>
              <a:rPr lang="en-US" altLang="zh-CN" sz="2400" dirty="0" err="1" smtClean="0">
                <a:solidFill>
                  <a:srgbClr val="000000"/>
                </a:solidFill>
                <a:latin typeface="Times New Roman" pitchFamily="18" charset="0"/>
                <a:ea typeface="宋体" pitchFamily="2" charset="-122"/>
                <a:cs typeface="Times New Roman" pitchFamily="18" charset="0"/>
              </a:rPr>
              <a:t>i</a:t>
            </a:r>
            <a:r>
              <a:rPr lang="en-US" altLang="zh-CN" sz="2400" dirty="0" smtClean="0">
                <a:solidFill>
                  <a:srgbClr val="000000"/>
                </a:solidFill>
                <a:latin typeface="Times New Roman" pitchFamily="18" charset="0"/>
                <a:ea typeface="宋体" pitchFamily="2" charset="-122"/>
                <a:cs typeface="Times New Roman" pitchFamily="18" charset="0"/>
              </a:rPr>
              <a:t>;   //</a:t>
            </a:r>
            <a:r>
              <a:rPr lang="en-US" altLang="zh-CN" sz="2400" dirty="0">
                <a:solidFill>
                  <a:srgbClr val="000000"/>
                </a:solidFill>
                <a:latin typeface="Times New Roman" pitchFamily="18" charset="0"/>
                <a:ea typeface="宋体" pitchFamily="2" charset="-122"/>
                <a:cs typeface="Times New Roman" pitchFamily="18" charset="0"/>
              </a:rPr>
              <a:t> </a:t>
            </a:r>
            <a:r>
              <a:rPr lang="zh-CN" altLang="en-US" sz="2400" dirty="0" smtClean="0">
                <a:solidFill>
                  <a:srgbClr val="000000"/>
                </a:solidFill>
                <a:latin typeface="Times New Roman" pitchFamily="18" charset="0"/>
                <a:ea typeface="宋体" pitchFamily="2" charset="-122"/>
                <a:cs typeface="Times New Roman" pitchFamily="18" charset="0"/>
              </a:rPr>
              <a:t>进程</a:t>
            </a:r>
            <a:r>
              <a:rPr lang="en-US" altLang="zh-CN" sz="2400" dirty="0" err="1" smtClean="0">
                <a:solidFill>
                  <a:srgbClr val="000000"/>
                </a:solidFill>
                <a:latin typeface="Times New Roman" pitchFamily="18" charset="0"/>
                <a:ea typeface="宋体" pitchFamily="2" charset="-122"/>
                <a:cs typeface="Times New Roman" pitchFamily="18" charset="0"/>
              </a:rPr>
              <a:t>i</a:t>
            </a:r>
            <a:r>
              <a:rPr lang="zh-CN" altLang="en-US" sz="2400" dirty="0" smtClean="0">
                <a:solidFill>
                  <a:srgbClr val="000000"/>
                </a:solidFill>
                <a:latin typeface="Times New Roman" pitchFamily="18" charset="0"/>
                <a:ea typeface="宋体" pitchFamily="2" charset="-122"/>
                <a:cs typeface="Times New Roman" pitchFamily="18" charset="0"/>
              </a:rPr>
              <a:t>在临界区，初始值为</a:t>
            </a:r>
            <a:r>
              <a:rPr lang="en-US" altLang="zh-CN" sz="2400" dirty="0" smtClean="0">
                <a:solidFill>
                  <a:srgbClr val="000000"/>
                </a:solidFill>
                <a:latin typeface="Times New Roman" pitchFamily="18" charset="0"/>
                <a:ea typeface="宋体" pitchFamily="2" charset="-122"/>
                <a:cs typeface="Times New Roman" pitchFamily="18" charset="0"/>
              </a:rPr>
              <a:t>1</a:t>
            </a:r>
            <a:r>
              <a:rPr lang="zh-CN" altLang="en-US" sz="2400" dirty="0" smtClean="0">
                <a:solidFill>
                  <a:srgbClr val="000000"/>
                </a:solidFill>
                <a:latin typeface="Times New Roman" pitchFamily="18" charset="0"/>
                <a:ea typeface="宋体" pitchFamily="2" charset="-122"/>
                <a:cs typeface="Times New Roman" pitchFamily="18" charset="0"/>
              </a:rPr>
              <a:t>或者</a:t>
            </a:r>
            <a:r>
              <a:rPr lang="en-US" altLang="zh-CN" sz="2400" dirty="0" smtClean="0">
                <a:solidFill>
                  <a:srgbClr val="000000"/>
                </a:solidFill>
                <a:latin typeface="Times New Roman" pitchFamily="18" charset="0"/>
                <a:ea typeface="宋体" pitchFamily="2" charset="-122"/>
                <a:cs typeface="Times New Roman" pitchFamily="18" charset="0"/>
              </a:rPr>
              <a:t>2</a:t>
            </a:r>
            <a:endParaRPr lang="en-US" altLang="zh-CN" sz="2400" dirty="0" smtClean="0">
              <a:solidFill>
                <a:srgbClr val="000000"/>
              </a:solidFill>
              <a:ea typeface="宋体" pitchFamily="2" charset="-122"/>
              <a:cs typeface="宋体" pitchFamily="2" charset="-122"/>
            </a:endParaRPr>
          </a:p>
          <a:p>
            <a:pPr eaLnBrk="0" hangingPunct="0"/>
            <a:r>
              <a:rPr lang="zh-CN" altLang="en-US" sz="2400" dirty="0" smtClean="0">
                <a:solidFill>
                  <a:srgbClr val="000000"/>
                </a:solidFill>
                <a:latin typeface="Times New Roman" pitchFamily="18" charset="0"/>
                <a:ea typeface="宋体" pitchFamily="2" charset="-122"/>
                <a:cs typeface="Times New Roman" pitchFamily="18" charset="0"/>
              </a:rPr>
              <a:t>进程</a:t>
            </a:r>
            <a:r>
              <a:rPr lang="en-US" altLang="zh-CN" sz="2400" dirty="0" smtClean="0">
                <a:solidFill>
                  <a:srgbClr val="000000"/>
                </a:solidFill>
                <a:latin typeface="Times New Roman" pitchFamily="18" charset="0"/>
                <a:ea typeface="宋体" pitchFamily="2" charset="-122"/>
                <a:cs typeface="Times New Roman" pitchFamily="18" charset="0"/>
              </a:rPr>
              <a:t>P1:</a:t>
            </a:r>
            <a:endParaRPr lang="en-US" altLang="zh-CN" sz="2400" dirty="0" smtClean="0">
              <a:solidFill>
                <a:srgbClr val="000000"/>
              </a:solidFill>
              <a:ea typeface="宋体" pitchFamily="2" charset="-122"/>
              <a:cs typeface="宋体" pitchFamily="2" charset="-122"/>
            </a:endParaRPr>
          </a:p>
          <a:p>
            <a:pPr eaLnBrk="0" hangingPunct="0"/>
            <a:r>
              <a:rPr lang="en-US" altLang="zh-CN" sz="2400" dirty="0" smtClean="0">
                <a:solidFill>
                  <a:srgbClr val="000000"/>
                </a:solidFill>
                <a:latin typeface="Times New Roman" pitchFamily="18" charset="0"/>
                <a:ea typeface="宋体" pitchFamily="2" charset="-122"/>
                <a:cs typeface="Times New Roman" pitchFamily="18" charset="0"/>
              </a:rPr>
              <a:t>while (true) {</a:t>
            </a:r>
            <a:endParaRPr lang="en-US" altLang="zh-CN" sz="2400" dirty="0" smtClean="0">
              <a:solidFill>
                <a:srgbClr val="000000"/>
              </a:solidFill>
              <a:ea typeface="宋体" pitchFamily="2" charset="-122"/>
              <a:cs typeface="宋体" pitchFamily="2" charset="-122"/>
            </a:endParaRPr>
          </a:p>
          <a:p>
            <a:pPr eaLnBrk="0" hangingPunct="0"/>
            <a:r>
              <a:rPr lang="en-US" altLang="zh-CN" sz="2400" dirty="0" smtClean="0">
                <a:solidFill>
                  <a:srgbClr val="0000CC"/>
                </a:solidFill>
                <a:latin typeface="Times New Roman" pitchFamily="18" charset="0"/>
                <a:ea typeface="宋体" pitchFamily="2" charset="-122"/>
                <a:cs typeface="Times New Roman" pitchFamily="18" charset="0"/>
              </a:rPr>
              <a:t>     while (turn=2) do {nothing}; </a:t>
            </a:r>
            <a:endParaRPr lang="en-US" altLang="zh-CN" sz="2400" dirty="0" smtClean="0">
              <a:solidFill>
                <a:srgbClr val="0000CC"/>
              </a:solidFill>
              <a:ea typeface="宋体" pitchFamily="2" charset="-122"/>
              <a:cs typeface="宋体" pitchFamily="2" charset="-122"/>
            </a:endParaRPr>
          </a:p>
          <a:p>
            <a:pPr eaLnBrk="0" hangingPunct="0"/>
            <a:r>
              <a:rPr lang="en-US" altLang="zh-CN" sz="2400" dirty="0" smtClean="0">
                <a:solidFill>
                  <a:srgbClr val="000000"/>
                </a:solidFill>
                <a:latin typeface="Times New Roman" pitchFamily="18" charset="0"/>
                <a:ea typeface="宋体" pitchFamily="2" charset="-122"/>
                <a:cs typeface="Times New Roman" pitchFamily="18" charset="0"/>
              </a:rPr>
              <a:t>     C.R.1;</a:t>
            </a:r>
            <a:endParaRPr lang="en-US" altLang="zh-CN" sz="2400" dirty="0" smtClean="0">
              <a:solidFill>
                <a:srgbClr val="000000"/>
              </a:solidFill>
              <a:ea typeface="宋体" pitchFamily="2" charset="-122"/>
              <a:cs typeface="宋体" pitchFamily="2" charset="-122"/>
            </a:endParaRPr>
          </a:p>
          <a:p>
            <a:pPr eaLnBrk="0" hangingPunct="0"/>
            <a:r>
              <a:rPr lang="en-US" altLang="zh-CN" sz="2400" dirty="0" smtClean="0">
                <a:solidFill>
                  <a:srgbClr val="000000"/>
                </a:solidFill>
                <a:latin typeface="Times New Roman" pitchFamily="18" charset="0"/>
                <a:ea typeface="宋体" pitchFamily="2" charset="-122"/>
                <a:cs typeface="Times New Roman" pitchFamily="18" charset="0"/>
              </a:rPr>
              <a:t>     </a:t>
            </a:r>
            <a:r>
              <a:rPr lang="en-US" altLang="zh-CN" sz="2400" dirty="0" smtClean="0">
                <a:solidFill>
                  <a:srgbClr val="0000CC"/>
                </a:solidFill>
                <a:latin typeface="Times New Roman" pitchFamily="18" charset="0"/>
                <a:ea typeface="宋体" pitchFamily="2" charset="-122"/>
                <a:cs typeface="Times New Roman" pitchFamily="18" charset="0"/>
              </a:rPr>
              <a:t>turn = 2;</a:t>
            </a:r>
            <a:endParaRPr lang="en-US" altLang="zh-CN" sz="2400" dirty="0" smtClean="0">
              <a:solidFill>
                <a:srgbClr val="0000CC"/>
              </a:solidFill>
              <a:ea typeface="宋体" pitchFamily="2" charset="-122"/>
              <a:cs typeface="宋体" pitchFamily="2" charset="-122"/>
            </a:endParaRPr>
          </a:p>
          <a:p>
            <a:pPr eaLnBrk="0" hangingPunct="0"/>
            <a:r>
              <a:rPr lang="en-US" altLang="zh-CN" sz="2400" dirty="0" smtClean="0">
                <a:solidFill>
                  <a:srgbClr val="000000"/>
                </a:solidFill>
                <a:latin typeface="Times New Roman" pitchFamily="18" charset="0"/>
                <a:ea typeface="宋体" pitchFamily="2" charset="-122"/>
                <a:cs typeface="Times New Roman" pitchFamily="18" charset="0"/>
              </a:rPr>
              <a:t>     </a:t>
            </a:r>
            <a:r>
              <a:rPr lang="en-US" altLang="zh-CN" sz="2400" dirty="0" err="1" smtClean="0">
                <a:solidFill>
                  <a:srgbClr val="000000"/>
                </a:solidFill>
                <a:latin typeface="Times New Roman" pitchFamily="18" charset="0"/>
                <a:ea typeface="宋体" pitchFamily="2" charset="-122"/>
                <a:cs typeface="Times New Roman" pitchFamily="18" charset="0"/>
              </a:rPr>
              <a:t>otherstuff</a:t>
            </a:r>
            <a:r>
              <a:rPr lang="en-US" altLang="zh-CN" sz="2400" dirty="0" smtClean="0">
                <a:solidFill>
                  <a:srgbClr val="000000"/>
                </a:solidFill>
                <a:latin typeface="Times New Roman" pitchFamily="18" charset="0"/>
                <a:ea typeface="宋体" pitchFamily="2" charset="-122"/>
                <a:cs typeface="Times New Roman" pitchFamily="18" charset="0"/>
              </a:rPr>
              <a:t>;</a:t>
            </a:r>
            <a:endParaRPr lang="en-US" altLang="zh-CN" sz="2400" dirty="0" smtClean="0">
              <a:solidFill>
                <a:srgbClr val="000000"/>
              </a:solidFill>
              <a:ea typeface="宋体" pitchFamily="2" charset="-122"/>
              <a:cs typeface="宋体" pitchFamily="2" charset="-122"/>
            </a:endParaRPr>
          </a:p>
          <a:p>
            <a:pPr eaLnBrk="0" hangingPunct="0"/>
            <a:r>
              <a:rPr lang="en-US" altLang="zh-CN" sz="2400" dirty="0" smtClean="0">
                <a:solidFill>
                  <a:srgbClr val="000000"/>
                </a:solidFill>
                <a:latin typeface="Times New Roman" pitchFamily="18" charset="0"/>
                <a:ea typeface="宋体" pitchFamily="2" charset="-122"/>
                <a:cs typeface="Times New Roman" pitchFamily="18" charset="0"/>
              </a:rPr>
              <a:t>}</a:t>
            </a:r>
            <a:endParaRPr lang="en-US" altLang="zh-CN" sz="2400" dirty="0" smtClean="0">
              <a:solidFill>
                <a:srgbClr val="000000"/>
              </a:solidFill>
              <a:ea typeface="宋体" pitchFamily="2" charset="-122"/>
              <a:cs typeface="宋体" pitchFamily="2" charset="-122"/>
            </a:endParaRPr>
          </a:p>
        </p:txBody>
      </p:sp>
      <p:sp>
        <p:nvSpPr>
          <p:cNvPr id="15" name="内容占位符 2"/>
          <p:cNvSpPr txBox="1">
            <a:spLocks/>
          </p:cNvSpPr>
          <p:nvPr/>
        </p:nvSpPr>
        <p:spPr bwMode="auto">
          <a:xfrm>
            <a:off x="478974" y="1299027"/>
            <a:ext cx="8229600" cy="56900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eaLnBrk="0" hangingPunct="0">
              <a:spcBef>
                <a:spcPct val="20000"/>
              </a:spcBef>
              <a:buClr>
                <a:srgbClr val="993300"/>
              </a:buClr>
              <a:buSzPct val="80000"/>
              <a:buFont typeface="Wingdings" pitchFamily="2" charset="2"/>
              <a:buChar char="q"/>
              <a:defRPr/>
            </a:pPr>
            <a:r>
              <a:rPr lang="zh-CN" altLang="en-US" sz="2400" kern="0" dirty="0" smtClean="0">
                <a:solidFill>
                  <a:srgbClr val="000000"/>
                </a:solidFill>
                <a:latin typeface="Georgia" pitchFamily="18" charset="0"/>
              </a:rPr>
              <a:t>整数变量</a:t>
            </a:r>
            <a:r>
              <a:rPr lang="en-US" altLang="zh-CN" sz="2400" kern="0" dirty="0" smtClean="0">
                <a:solidFill>
                  <a:srgbClr val="000000"/>
                </a:solidFill>
                <a:latin typeface="Georgia" pitchFamily="18" charset="0"/>
              </a:rPr>
              <a:t>turn</a:t>
            </a:r>
            <a:r>
              <a:rPr lang="zh-CN" altLang="en-US" sz="2400" kern="0" dirty="0" smtClean="0">
                <a:solidFill>
                  <a:srgbClr val="000000"/>
                </a:solidFill>
                <a:latin typeface="Georgia" pitchFamily="18" charset="0"/>
              </a:rPr>
              <a:t>标识是谁在临界区（即厕所）</a:t>
            </a:r>
            <a:endParaRPr lang="zh-CN" altLang="en-US" sz="2400" kern="0" dirty="0">
              <a:solidFill>
                <a:srgbClr val="000000"/>
              </a:solidFill>
              <a:latin typeface="Georgia" pitchFamily="18" charset="0"/>
            </a:endParaRPr>
          </a:p>
        </p:txBody>
      </p:sp>
      <p:sp>
        <p:nvSpPr>
          <p:cNvPr id="16" name="Rectangle 2"/>
          <p:cNvSpPr>
            <a:spLocks noChangeArrowheads="1"/>
          </p:cNvSpPr>
          <p:nvPr/>
        </p:nvSpPr>
        <p:spPr bwMode="auto">
          <a:xfrm>
            <a:off x="4905777" y="2286114"/>
            <a:ext cx="4214615" cy="2677656"/>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r>
              <a:rPr lang="zh-CN" altLang="en-US" sz="2400" dirty="0" smtClean="0">
                <a:solidFill>
                  <a:srgbClr val="000000"/>
                </a:solidFill>
                <a:latin typeface="Times New Roman" pitchFamily="18" charset="0"/>
                <a:ea typeface="宋体" pitchFamily="2" charset="-122"/>
                <a:cs typeface="Times New Roman" pitchFamily="18" charset="0"/>
              </a:rPr>
              <a:t>进程</a:t>
            </a:r>
            <a:r>
              <a:rPr lang="en-US" altLang="zh-CN" sz="2400" dirty="0" smtClean="0">
                <a:solidFill>
                  <a:srgbClr val="000000"/>
                </a:solidFill>
                <a:latin typeface="Times New Roman" pitchFamily="18" charset="0"/>
                <a:ea typeface="宋体" pitchFamily="2" charset="-122"/>
                <a:cs typeface="Times New Roman" pitchFamily="18" charset="0"/>
              </a:rPr>
              <a:t>P2:</a:t>
            </a:r>
            <a:endParaRPr lang="en-US" altLang="zh-CN" sz="2400" dirty="0" smtClean="0">
              <a:solidFill>
                <a:srgbClr val="000000"/>
              </a:solidFill>
              <a:ea typeface="宋体" pitchFamily="2" charset="-122"/>
              <a:cs typeface="宋体" pitchFamily="2" charset="-122"/>
            </a:endParaRPr>
          </a:p>
          <a:p>
            <a:pPr eaLnBrk="0" hangingPunct="0"/>
            <a:r>
              <a:rPr lang="en-US" altLang="zh-CN" sz="2400" dirty="0" smtClean="0">
                <a:solidFill>
                  <a:srgbClr val="000000"/>
                </a:solidFill>
                <a:latin typeface="Times New Roman" pitchFamily="18" charset="0"/>
                <a:ea typeface="宋体" pitchFamily="2" charset="-122"/>
                <a:cs typeface="Times New Roman" pitchFamily="18" charset="0"/>
              </a:rPr>
              <a:t>while (true) {</a:t>
            </a:r>
            <a:endParaRPr lang="en-US" altLang="zh-CN" sz="2400" dirty="0" smtClean="0">
              <a:solidFill>
                <a:srgbClr val="0000CC"/>
              </a:solidFill>
              <a:latin typeface="Times New Roman" pitchFamily="18" charset="0"/>
              <a:ea typeface="宋体" pitchFamily="2" charset="-122"/>
              <a:cs typeface="Times New Roman" pitchFamily="18" charset="0"/>
            </a:endParaRPr>
          </a:p>
          <a:p>
            <a:pPr eaLnBrk="0" hangingPunct="0"/>
            <a:r>
              <a:rPr lang="en-US" altLang="zh-CN" sz="2400" dirty="0" smtClean="0">
                <a:solidFill>
                  <a:srgbClr val="0000CC"/>
                </a:solidFill>
                <a:latin typeface="Times New Roman" pitchFamily="18" charset="0"/>
                <a:ea typeface="宋体" pitchFamily="2" charset="-122"/>
                <a:cs typeface="Times New Roman" pitchFamily="18" charset="0"/>
              </a:rPr>
              <a:t>     while (turn=1) do {nothing}; </a:t>
            </a:r>
            <a:endParaRPr lang="en-US" altLang="zh-CN" sz="2400" dirty="0" smtClean="0">
              <a:solidFill>
                <a:srgbClr val="0000CC"/>
              </a:solidFill>
              <a:ea typeface="宋体" pitchFamily="2" charset="-122"/>
              <a:cs typeface="宋体" pitchFamily="2" charset="-122"/>
            </a:endParaRPr>
          </a:p>
          <a:p>
            <a:pPr eaLnBrk="0" hangingPunct="0"/>
            <a:r>
              <a:rPr lang="en-US" altLang="zh-CN" sz="2400" dirty="0" smtClean="0">
                <a:solidFill>
                  <a:srgbClr val="000000"/>
                </a:solidFill>
                <a:latin typeface="Times New Roman" pitchFamily="18" charset="0"/>
                <a:ea typeface="宋体" pitchFamily="2" charset="-122"/>
                <a:cs typeface="Times New Roman" pitchFamily="18" charset="0"/>
              </a:rPr>
              <a:t>     C.R.2;</a:t>
            </a:r>
            <a:endParaRPr lang="en-US" altLang="zh-CN" sz="2400" dirty="0" smtClean="0">
              <a:solidFill>
                <a:srgbClr val="000000"/>
              </a:solidFill>
              <a:ea typeface="宋体" pitchFamily="2" charset="-122"/>
              <a:cs typeface="宋体" pitchFamily="2" charset="-122"/>
            </a:endParaRPr>
          </a:p>
          <a:p>
            <a:pPr eaLnBrk="0" hangingPunct="0"/>
            <a:r>
              <a:rPr lang="en-US" altLang="zh-CN" sz="2400" dirty="0" smtClean="0">
                <a:solidFill>
                  <a:srgbClr val="000000"/>
                </a:solidFill>
                <a:latin typeface="Times New Roman" pitchFamily="18" charset="0"/>
                <a:ea typeface="宋体" pitchFamily="2" charset="-122"/>
                <a:cs typeface="Times New Roman" pitchFamily="18" charset="0"/>
              </a:rPr>
              <a:t>     </a:t>
            </a:r>
            <a:r>
              <a:rPr lang="en-US" altLang="zh-CN" sz="2400" dirty="0" smtClean="0">
                <a:solidFill>
                  <a:srgbClr val="0000CC"/>
                </a:solidFill>
                <a:latin typeface="Times New Roman" pitchFamily="18" charset="0"/>
                <a:ea typeface="宋体" pitchFamily="2" charset="-122"/>
                <a:cs typeface="Times New Roman" pitchFamily="18" charset="0"/>
              </a:rPr>
              <a:t>turn = 1;</a:t>
            </a:r>
            <a:endParaRPr lang="en-US" altLang="zh-CN" sz="2400" dirty="0" smtClean="0">
              <a:solidFill>
                <a:srgbClr val="0000CC"/>
              </a:solidFill>
              <a:ea typeface="宋体" pitchFamily="2" charset="-122"/>
              <a:cs typeface="宋体" pitchFamily="2" charset="-122"/>
            </a:endParaRPr>
          </a:p>
          <a:p>
            <a:pPr eaLnBrk="0" hangingPunct="0"/>
            <a:r>
              <a:rPr lang="en-US" altLang="zh-CN" sz="2400" dirty="0" smtClean="0">
                <a:solidFill>
                  <a:srgbClr val="000000"/>
                </a:solidFill>
                <a:latin typeface="Times New Roman" pitchFamily="18" charset="0"/>
                <a:ea typeface="宋体" pitchFamily="2" charset="-122"/>
                <a:cs typeface="Times New Roman" pitchFamily="18" charset="0"/>
              </a:rPr>
              <a:t>     </a:t>
            </a:r>
            <a:r>
              <a:rPr lang="en-US" altLang="zh-CN" sz="2400" dirty="0" err="1" smtClean="0">
                <a:solidFill>
                  <a:srgbClr val="000000"/>
                </a:solidFill>
                <a:latin typeface="Times New Roman" pitchFamily="18" charset="0"/>
                <a:ea typeface="宋体" pitchFamily="2" charset="-122"/>
                <a:cs typeface="Times New Roman" pitchFamily="18" charset="0"/>
              </a:rPr>
              <a:t>otherstuff</a:t>
            </a:r>
            <a:r>
              <a:rPr lang="en-US" altLang="zh-CN" sz="2400" dirty="0" smtClean="0">
                <a:solidFill>
                  <a:srgbClr val="000000"/>
                </a:solidFill>
                <a:latin typeface="Times New Roman" pitchFamily="18" charset="0"/>
                <a:ea typeface="宋体" pitchFamily="2" charset="-122"/>
                <a:cs typeface="Times New Roman" pitchFamily="18" charset="0"/>
              </a:rPr>
              <a:t>;</a:t>
            </a:r>
            <a:endParaRPr lang="en-US" altLang="zh-CN" sz="2400" dirty="0" smtClean="0">
              <a:solidFill>
                <a:srgbClr val="000000"/>
              </a:solidFill>
              <a:ea typeface="宋体" pitchFamily="2" charset="-122"/>
              <a:cs typeface="宋体" pitchFamily="2" charset="-122"/>
            </a:endParaRPr>
          </a:p>
          <a:p>
            <a:pPr eaLnBrk="0" hangingPunct="0"/>
            <a:r>
              <a:rPr lang="en-US" altLang="zh-CN" sz="2400" dirty="0" smtClean="0">
                <a:solidFill>
                  <a:srgbClr val="000000"/>
                </a:solidFill>
                <a:latin typeface="Times New Roman" pitchFamily="18" charset="0"/>
                <a:ea typeface="宋体" pitchFamily="2" charset="-122"/>
                <a:cs typeface="Times New Roman" pitchFamily="18" charset="0"/>
              </a:rPr>
              <a:t>}</a:t>
            </a:r>
            <a:endParaRPr lang="en-US" altLang="zh-CN" sz="2400" dirty="0" smtClean="0">
              <a:solidFill>
                <a:srgbClr val="000000"/>
              </a:solidFill>
              <a:ea typeface="宋体" pitchFamily="2" charset="-122"/>
              <a:cs typeface="宋体" pitchFamily="2" charset="-122"/>
            </a:endParaRPr>
          </a:p>
        </p:txBody>
      </p:sp>
      <p:cxnSp>
        <p:nvCxnSpPr>
          <p:cNvPr id="18" name="直接连接符 17"/>
          <p:cNvCxnSpPr/>
          <p:nvPr/>
        </p:nvCxnSpPr>
        <p:spPr>
          <a:xfrm>
            <a:off x="638628" y="3425371"/>
            <a:ext cx="3454401" cy="14515"/>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602339" y="4550227"/>
            <a:ext cx="3967163" cy="1769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21" name="弧形 20"/>
          <p:cNvSpPr/>
          <p:nvPr/>
        </p:nvSpPr>
        <p:spPr>
          <a:xfrm>
            <a:off x="3628571" y="3439885"/>
            <a:ext cx="1016001" cy="2148114"/>
          </a:xfrm>
          <a:prstGeom prst="arc">
            <a:avLst/>
          </a:prstGeom>
          <a:ln w="3810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rgbClr val="000000"/>
              </a:solidFill>
            </a:endParaRPr>
          </a:p>
        </p:txBody>
      </p:sp>
      <p:grpSp>
        <p:nvGrpSpPr>
          <p:cNvPr id="12" name="组合 11"/>
          <p:cNvGrpSpPr/>
          <p:nvPr/>
        </p:nvGrpSpPr>
        <p:grpSpPr>
          <a:xfrm>
            <a:off x="7750590" y="391882"/>
            <a:ext cx="783772" cy="827315"/>
            <a:chOff x="9666514" y="783771"/>
            <a:chExt cx="783772" cy="827315"/>
          </a:xfrm>
        </p:grpSpPr>
        <p:cxnSp>
          <p:nvCxnSpPr>
            <p:cNvPr id="17" name="直接连接符 16"/>
            <p:cNvCxnSpPr/>
            <p:nvPr/>
          </p:nvCxnSpPr>
          <p:spPr>
            <a:xfrm>
              <a:off x="9666514" y="841829"/>
              <a:ext cx="783772" cy="74022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rot="5400000">
              <a:off x="9622972" y="827314"/>
              <a:ext cx="827315" cy="740229"/>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472690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blinds(horizontal)">
                                      <p:cBhvr>
                                        <p:cTn id="7" dur="500"/>
                                        <p:tgtEl>
                                          <p:spTgt spid="18"/>
                                        </p:tgtEl>
                                      </p:cBhvr>
                                    </p:animEffect>
                                  </p:childTnLst>
                                </p:cTn>
                              </p:par>
                              <p:par>
                                <p:cTn id="8" presetID="3" presetClass="entr" presetSubtype="10" fill="hold"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blinds(horizontal)">
                                      <p:cBhvr>
                                        <p:cTn id="10" dur="500"/>
                                        <p:tgtEl>
                                          <p:spTgt spid="19"/>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21"/>
                                        </p:tgtEl>
                                        <p:attrNameLst>
                                          <p:attrName>style.visibility</p:attrName>
                                        </p:attrNameLst>
                                      </p:cBhvr>
                                      <p:to>
                                        <p:strVal val="visible"/>
                                      </p:to>
                                    </p:set>
                                    <p:animEffect transition="in" filter="blinds(horizontal)">
                                      <p:cBhvr>
                                        <p:cTn id="13" dur="500"/>
                                        <p:tgtEl>
                                          <p:spTgt spid="21"/>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13">
                                            <p:txEl>
                                              <p:pRg st="0" end="0"/>
                                            </p:txEl>
                                          </p:spTgt>
                                        </p:tgtEl>
                                        <p:attrNameLst>
                                          <p:attrName>style.visibility</p:attrName>
                                        </p:attrNameLst>
                                      </p:cBhvr>
                                      <p:to>
                                        <p:strVal val="visible"/>
                                      </p:to>
                                    </p:set>
                                    <p:animEffect transition="in" filter="blinds(horizontal)">
                                      <p:cBhvr>
                                        <p:cTn id="18" dur="500"/>
                                        <p:tgtEl>
                                          <p:spTgt spid="13">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blinds(horizontal)">
                                      <p:cBhvr>
                                        <p:cTn id="23"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两个变量</a:t>
            </a:r>
            <a:r>
              <a:rPr lang="en-US" altLang="zh-CN" dirty="0" smtClean="0"/>
              <a:t>, </a:t>
            </a:r>
            <a:r>
              <a:rPr lang="zh-CN" altLang="en-US" dirty="0" smtClean="0"/>
              <a:t>先检查</a:t>
            </a:r>
            <a:r>
              <a:rPr lang="en-US" altLang="zh-CN" dirty="0"/>
              <a:t>,</a:t>
            </a:r>
            <a:r>
              <a:rPr lang="zh-CN" altLang="en-US" dirty="0" smtClean="0"/>
              <a:t>后标记</a:t>
            </a:r>
            <a:endParaRPr lang="zh-CN" altLang="en-US" dirty="0"/>
          </a:p>
        </p:txBody>
      </p:sp>
      <p:sp>
        <p:nvSpPr>
          <p:cNvPr id="3" name="内容占位符 2"/>
          <p:cNvSpPr>
            <a:spLocks noGrp="1"/>
          </p:cNvSpPr>
          <p:nvPr>
            <p:ph idx="1"/>
          </p:nvPr>
        </p:nvSpPr>
        <p:spPr>
          <a:xfrm>
            <a:off x="457200" y="1137790"/>
            <a:ext cx="8452074" cy="1559824"/>
          </a:xfrm>
        </p:spPr>
        <p:txBody>
          <a:bodyPr/>
          <a:lstStyle/>
          <a:p>
            <a:pPr>
              <a:spcAft>
                <a:spcPts val="600"/>
              </a:spcAft>
            </a:pPr>
            <a:r>
              <a:rPr lang="zh-CN" altLang="en-US" sz="2400" dirty="0" smtClean="0"/>
              <a:t>两个布尔变量标识进程是否在临界区</a:t>
            </a:r>
            <a:endParaRPr lang="en-US" altLang="zh-CN" sz="2400" dirty="0" smtClean="0"/>
          </a:p>
          <a:p>
            <a:pPr marL="400050" lvl="1" indent="0">
              <a:spcBef>
                <a:spcPts val="176"/>
              </a:spcBef>
              <a:buNone/>
            </a:pPr>
            <a:r>
              <a:rPr lang="en-US" altLang="zh-CN" dirty="0" smtClean="0">
                <a:latin typeface="Times New Roman" pitchFamily="18" charset="0"/>
                <a:ea typeface="宋体" pitchFamily="2" charset="-122"/>
                <a:cs typeface="Times New Roman" pitchFamily="18" charset="0"/>
              </a:rPr>
              <a:t>P1inside = true; //</a:t>
            </a:r>
            <a:r>
              <a:rPr lang="zh-CN" altLang="en-US" dirty="0" smtClean="0">
                <a:latin typeface="Times New Roman" pitchFamily="18" charset="0"/>
                <a:ea typeface="宋体" pitchFamily="2" charset="-122"/>
                <a:cs typeface="Times New Roman" pitchFamily="18" charset="0"/>
              </a:rPr>
              <a:t>进程</a:t>
            </a:r>
            <a:r>
              <a:rPr lang="en-US" altLang="zh-CN" dirty="0" smtClean="0">
                <a:latin typeface="Times New Roman" pitchFamily="18" charset="0"/>
                <a:ea typeface="宋体" pitchFamily="2" charset="-122"/>
                <a:cs typeface="Times New Roman" pitchFamily="18" charset="0"/>
              </a:rPr>
              <a:t>1</a:t>
            </a:r>
            <a:r>
              <a:rPr lang="zh-CN" altLang="en-US" dirty="0" smtClean="0">
                <a:latin typeface="Times New Roman" pitchFamily="18" charset="0"/>
                <a:ea typeface="宋体" pitchFamily="2" charset="-122"/>
                <a:cs typeface="Times New Roman" pitchFamily="18" charset="0"/>
              </a:rPr>
              <a:t>在临界区，</a:t>
            </a:r>
            <a:r>
              <a:rPr lang="zh-CN" altLang="en-US" dirty="0">
                <a:solidFill>
                  <a:srgbClr val="000000"/>
                </a:solidFill>
                <a:latin typeface="Times New Roman" pitchFamily="18" charset="0"/>
                <a:ea typeface="宋体" pitchFamily="2" charset="-122"/>
                <a:cs typeface="Times New Roman" pitchFamily="18" charset="0"/>
              </a:rPr>
              <a:t>初值为</a:t>
            </a:r>
            <a:r>
              <a:rPr lang="en-US" altLang="zh-CN" dirty="0">
                <a:solidFill>
                  <a:srgbClr val="000000"/>
                </a:solidFill>
                <a:latin typeface="Times New Roman" pitchFamily="18" charset="0"/>
                <a:ea typeface="宋体" pitchFamily="2" charset="-122"/>
                <a:cs typeface="Times New Roman" pitchFamily="18" charset="0"/>
              </a:rPr>
              <a:t>false</a:t>
            </a:r>
            <a:endParaRPr lang="en-US" altLang="zh-CN" dirty="0" smtClean="0">
              <a:latin typeface="Arial" pitchFamily="34" charset="0"/>
              <a:ea typeface="宋体" pitchFamily="2" charset="-122"/>
              <a:cs typeface="宋体" pitchFamily="2" charset="-122"/>
            </a:endParaRPr>
          </a:p>
          <a:p>
            <a:pPr marL="400050" lvl="1" indent="0">
              <a:spcBef>
                <a:spcPts val="176"/>
              </a:spcBef>
              <a:buNone/>
            </a:pPr>
            <a:r>
              <a:rPr lang="en-US" altLang="zh-CN" dirty="0" smtClean="0">
                <a:latin typeface="Times New Roman" pitchFamily="18" charset="0"/>
                <a:ea typeface="宋体" pitchFamily="2" charset="-122"/>
                <a:cs typeface="Times New Roman" pitchFamily="18" charset="0"/>
              </a:rPr>
              <a:t>P2inside = true; //</a:t>
            </a:r>
            <a:r>
              <a:rPr lang="zh-CN" altLang="en-US" dirty="0" smtClean="0">
                <a:latin typeface="Times New Roman" pitchFamily="18" charset="0"/>
                <a:ea typeface="宋体" pitchFamily="2" charset="-122"/>
                <a:cs typeface="Times New Roman" pitchFamily="18" charset="0"/>
              </a:rPr>
              <a:t>进程</a:t>
            </a:r>
            <a:r>
              <a:rPr lang="en-US" altLang="zh-CN" dirty="0" smtClean="0">
                <a:latin typeface="Times New Roman" pitchFamily="18" charset="0"/>
                <a:ea typeface="宋体" pitchFamily="2" charset="-122"/>
                <a:cs typeface="Times New Roman" pitchFamily="18" charset="0"/>
              </a:rPr>
              <a:t>2</a:t>
            </a:r>
            <a:r>
              <a:rPr lang="zh-CN" altLang="en-US" dirty="0" smtClean="0">
                <a:latin typeface="Times New Roman" pitchFamily="18" charset="0"/>
                <a:ea typeface="宋体" pitchFamily="2" charset="-122"/>
                <a:cs typeface="Times New Roman" pitchFamily="18" charset="0"/>
              </a:rPr>
              <a:t>在临界区，</a:t>
            </a:r>
            <a:r>
              <a:rPr lang="zh-CN" altLang="en-US" dirty="0">
                <a:solidFill>
                  <a:srgbClr val="000000"/>
                </a:solidFill>
                <a:latin typeface="Times New Roman" pitchFamily="18" charset="0"/>
                <a:ea typeface="宋体" pitchFamily="2" charset="-122"/>
                <a:cs typeface="Times New Roman" pitchFamily="18" charset="0"/>
              </a:rPr>
              <a:t>初值为</a:t>
            </a:r>
            <a:r>
              <a:rPr lang="en-US" altLang="zh-CN" dirty="0">
                <a:solidFill>
                  <a:srgbClr val="000000"/>
                </a:solidFill>
                <a:latin typeface="Times New Roman" pitchFamily="18" charset="0"/>
                <a:ea typeface="宋体" pitchFamily="2" charset="-122"/>
                <a:cs typeface="Times New Roman" pitchFamily="18" charset="0"/>
              </a:rPr>
              <a:t>false</a:t>
            </a:r>
            <a:endParaRPr lang="en-US" altLang="zh-CN" dirty="0" smtClean="0">
              <a:latin typeface="Arial" pitchFamily="34" charset="0"/>
              <a:ea typeface="宋体" pitchFamily="2" charset="-122"/>
              <a:cs typeface="宋体" pitchFamily="2" charset="-122"/>
            </a:endParaRPr>
          </a:p>
          <a:p>
            <a:endParaRPr lang="zh-CN" altLang="en-US" sz="2400" dirty="0"/>
          </a:p>
        </p:txBody>
      </p:sp>
      <p:sp>
        <p:nvSpPr>
          <p:cNvPr id="4" name="页脚占位符 3"/>
          <p:cNvSpPr>
            <a:spLocks noGrp="1"/>
          </p:cNvSpPr>
          <p:nvPr>
            <p:ph type="ftr" sz="quarter" idx="10"/>
          </p:nvPr>
        </p:nvSpPr>
        <p:spPr/>
        <p:txBody>
          <a:bodyPr/>
          <a:lstStyle/>
          <a:p>
            <a:pPr>
              <a:defRPr/>
            </a:pPr>
            <a:r>
              <a:rPr lang="zh-CN" altLang="en-US" dirty="0" smtClean="0"/>
              <a:t>USTC</a:t>
            </a:r>
            <a:r>
              <a:rPr lang="en-US" altLang="zh-CN" dirty="0" smtClean="0"/>
              <a:t>-</a:t>
            </a:r>
            <a:r>
              <a:rPr lang="zh-CN" altLang="en-US" dirty="0" smtClean="0"/>
              <a:t>21000201-OPERATING SYSTEMS; FALL </a:t>
            </a:r>
            <a:r>
              <a:rPr lang="en-US" altLang="zh-CN" dirty="0" smtClean="0"/>
              <a:t>2016</a:t>
            </a:r>
            <a:r>
              <a:rPr lang="zh-CN" altLang="en-US" dirty="0" smtClean="0"/>
              <a:t>; INSTRUCTOR: </a:t>
            </a:r>
            <a:r>
              <a:rPr lang="en-US" altLang="zh-CN" dirty="0" smtClean="0"/>
              <a:t>LINGBO WEI</a:t>
            </a:r>
            <a:endParaRPr lang="en-US" altLang="zh-CN" dirty="0"/>
          </a:p>
        </p:txBody>
      </p:sp>
      <p:sp>
        <p:nvSpPr>
          <p:cNvPr id="5" name="灯片编号占位符 4"/>
          <p:cNvSpPr>
            <a:spLocks noGrp="1"/>
          </p:cNvSpPr>
          <p:nvPr>
            <p:ph type="sldNum" sz="quarter" idx="11"/>
          </p:nvPr>
        </p:nvSpPr>
        <p:spPr/>
        <p:txBody>
          <a:bodyPr/>
          <a:lstStyle/>
          <a:p>
            <a:pPr>
              <a:defRPr/>
            </a:pPr>
            <a:fld id="{2A5F4D79-7E66-4EF1-850E-A256F3AB9092}" type="slidenum">
              <a:rPr lang="zh-CN" altLang="en-US" smtClean="0"/>
              <a:pPr>
                <a:defRPr/>
              </a:pPr>
              <a:t>17</a:t>
            </a:fld>
            <a:endParaRPr lang="en-US" altLang="zh-CN"/>
          </a:p>
        </p:txBody>
      </p:sp>
      <p:sp>
        <p:nvSpPr>
          <p:cNvPr id="30721" name="Rectangle 1"/>
          <p:cNvSpPr>
            <a:spLocks noChangeArrowheads="1"/>
          </p:cNvSpPr>
          <p:nvPr/>
        </p:nvSpPr>
        <p:spPr bwMode="auto">
          <a:xfrm>
            <a:off x="238521" y="2399458"/>
            <a:ext cx="4451860" cy="3046988"/>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2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进程</a:t>
            </a:r>
            <a:r>
              <a:rPr kumimoji="0" lang="en-US" altLang="zh-CN" sz="2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P1:</a:t>
            </a:r>
            <a:endParaRPr kumimoji="0" lang="en-US" altLang="zh-CN" sz="24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while (true) {</a:t>
            </a:r>
            <a:endParaRPr kumimoji="0" lang="en-US" altLang="zh-CN" sz="24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r>
              <a:rPr kumimoji="0" lang="en-US" altLang="zh-CN" sz="2400" b="0" i="0" u="none" strike="noStrike" cap="none" normalizeH="0" baseline="0" dirty="0" smtClean="0">
                <a:ln>
                  <a:noFill/>
                </a:ln>
                <a:solidFill>
                  <a:srgbClr val="0000FF"/>
                </a:solidFill>
                <a:effectLst/>
                <a:latin typeface="Times New Roman" pitchFamily="18" charset="0"/>
                <a:ea typeface="宋体" pitchFamily="2" charset="-122"/>
                <a:cs typeface="Times New Roman" pitchFamily="18" charset="0"/>
              </a:rPr>
              <a:t>while (P2inside) do {nothing}; </a:t>
            </a:r>
            <a:endParaRPr kumimoji="0" lang="en-US" altLang="zh-CN" sz="2400" b="0" i="0" u="none" strike="noStrike" cap="none" normalizeH="0" baseline="0" dirty="0" smtClean="0">
              <a:ln>
                <a:noFill/>
              </a:ln>
              <a:solidFill>
                <a:srgbClr val="0000FF"/>
              </a:solidFill>
              <a:effectLst/>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smtClean="0">
                <a:ln>
                  <a:noFill/>
                </a:ln>
                <a:solidFill>
                  <a:srgbClr val="0000FF"/>
                </a:solidFill>
                <a:effectLst/>
                <a:latin typeface="Times New Roman" pitchFamily="18" charset="0"/>
                <a:ea typeface="宋体" pitchFamily="2" charset="-122"/>
                <a:cs typeface="Times New Roman" pitchFamily="18" charset="0"/>
              </a:rPr>
              <a:t>     P1inside = true;</a:t>
            </a:r>
            <a:endParaRPr kumimoji="0" lang="en-US" altLang="zh-CN" sz="2400" b="0" i="0" u="none" strike="noStrike" cap="none" normalizeH="0" baseline="0" dirty="0" smtClean="0">
              <a:ln>
                <a:noFill/>
              </a:ln>
              <a:solidFill>
                <a:srgbClr val="0000FF"/>
              </a:solidFill>
              <a:effectLst/>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C.R.1;</a:t>
            </a:r>
            <a:endParaRPr kumimoji="0" lang="en-US" altLang="zh-CN" sz="24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r>
              <a:rPr kumimoji="0" lang="en-US" altLang="zh-CN" sz="2400" b="0" i="0" u="none" strike="noStrike" cap="none" normalizeH="0" baseline="0" dirty="0" smtClean="0">
                <a:ln>
                  <a:noFill/>
                </a:ln>
                <a:solidFill>
                  <a:srgbClr val="0000FF"/>
                </a:solidFill>
                <a:effectLst/>
                <a:latin typeface="Times New Roman" pitchFamily="18" charset="0"/>
                <a:ea typeface="宋体" pitchFamily="2" charset="-122"/>
                <a:cs typeface="Times New Roman" pitchFamily="18" charset="0"/>
              </a:rPr>
              <a:t>P1inside = false;</a:t>
            </a:r>
            <a:endParaRPr kumimoji="0" lang="en-US" altLang="zh-CN" sz="2400" b="0" i="0" u="none" strike="noStrike" cap="none" normalizeH="0" baseline="0" dirty="0" smtClean="0">
              <a:ln>
                <a:noFill/>
              </a:ln>
              <a:solidFill>
                <a:srgbClr val="0000FF"/>
              </a:solidFill>
              <a:effectLst/>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r>
              <a:rPr kumimoji="0" lang="en-US" altLang="zh-CN" sz="2400" b="0"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otherstuff</a:t>
            </a:r>
            <a:r>
              <a:rPr kumimoji="0" lang="en-US" altLang="zh-CN" sz="2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endParaRPr kumimoji="0" lang="en-US" altLang="zh-CN" sz="24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endParaRPr kumimoji="0" lang="en-US" altLang="zh-CN" sz="24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7" name="内容占位符 2"/>
          <p:cNvSpPr txBox="1">
            <a:spLocks/>
          </p:cNvSpPr>
          <p:nvPr/>
        </p:nvSpPr>
        <p:spPr bwMode="auto">
          <a:xfrm>
            <a:off x="457200" y="5370289"/>
            <a:ext cx="8229600" cy="89988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0"/>
              </a:spcAft>
              <a:buClr>
                <a:srgbClr val="993300"/>
              </a:buClr>
              <a:buSzPct val="80000"/>
              <a:buFont typeface="Wingdings" pitchFamily="2" charset="2"/>
              <a:buChar char="q"/>
              <a:tabLst/>
              <a:defRPr/>
            </a:pPr>
            <a:r>
              <a:rPr lang="zh-CN" altLang="en-US" sz="2400" dirty="0"/>
              <a:t>问题：先检查对方标志，后留自己标志，造成一个空挡，不能实现互斥。</a:t>
            </a:r>
          </a:p>
        </p:txBody>
      </p:sp>
      <p:sp>
        <p:nvSpPr>
          <p:cNvPr id="30722" name="Rectangle 2"/>
          <p:cNvSpPr>
            <a:spLocks noChangeArrowheads="1"/>
          </p:cNvSpPr>
          <p:nvPr/>
        </p:nvSpPr>
        <p:spPr bwMode="auto">
          <a:xfrm>
            <a:off x="4833236" y="2391733"/>
            <a:ext cx="4451860" cy="3046988"/>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2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进程</a:t>
            </a:r>
            <a:r>
              <a:rPr kumimoji="0" lang="en-US" altLang="zh-CN" sz="2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P2:</a:t>
            </a:r>
            <a:endParaRPr kumimoji="0" lang="en-US" altLang="zh-CN" sz="24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while (true) {</a:t>
            </a:r>
            <a:endParaRPr kumimoji="0" lang="en-US" altLang="zh-CN" sz="24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smtClean="0">
                <a:ln>
                  <a:noFill/>
                </a:ln>
                <a:solidFill>
                  <a:srgbClr val="0000FF"/>
                </a:solidFill>
                <a:effectLst/>
                <a:latin typeface="Times New Roman" pitchFamily="18" charset="0"/>
                <a:ea typeface="宋体" pitchFamily="2" charset="-122"/>
                <a:cs typeface="Times New Roman" pitchFamily="18" charset="0"/>
              </a:rPr>
              <a:t>     while (P1inside) do {nothing}; </a:t>
            </a:r>
            <a:endParaRPr kumimoji="0" lang="en-US" altLang="zh-CN" sz="2400" b="0" i="0" u="none" strike="noStrike" cap="none" normalizeH="0" baseline="0" dirty="0" smtClean="0">
              <a:ln>
                <a:noFill/>
              </a:ln>
              <a:solidFill>
                <a:srgbClr val="0000FF"/>
              </a:solidFill>
              <a:effectLst/>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smtClean="0">
                <a:ln>
                  <a:noFill/>
                </a:ln>
                <a:solidFill>
                  <a:srgbClr val="0000FF"/>
                </a:solidFill>
                <a:effectLst/>
                <a:latin typeface="Times New Roman" pitchFamily="18" charset="0"/>
                <a:ea typeface="宋体" pitchFamily="2" charset="-122"/>
                <a:cs typeface="Times New Roman" pitchFamily="18" charset="0"/>
              </a:rPr>
              <a:t>     P2inside = true;</a:t>
            </a:r>
            <a:endParaRPr kumimoji="0" lang="en-US" altLang="zh-CN" sz="2400" b="0" i="0" u="none" strike="noStrike" cap="none" normalizeH="0" baseline="0" dirty="0" smtClean="0">
              <a:ln>
                <a:noFill/>
              </a:ln>
              <a:solidFill>
                <a:srgbClr val="0000FF"/>
              </a:solidFill>
              <a:effectLst/>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C.R.2;</a:t>
            </a:r>
            <a:endParaRPr kumimoji="0" lang="en-US" altLang="zh-CN" sz="24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smtClean="0">
                <a:ln>
                  <a:noFill/>
                </a:ln>
                <a:solidFill>
                  <a:srgbClr val="0000FF"/>
                </a:solidFill>
                <a:effectLst/>
                <a:latin typeface="Times New Roman" pitchFamily="18" charset="0"/>
                <a:ea typeface="宋体" pitchFamily="2" charset="-122"/>
                <a:cs typeface="Times New Roman" pitchFamily="18" charset="0"/>
              </a:rPr>
              <a:t>     P2inside = false;</a:t>
            </a:r>
            <a:endParaRPr kumimoji="0" lang="en-US" altLang="zh-CN" sz="2400" b="0" i="0" u="none" strike="noStrike" cap="none" normalizeH="0" baseline="0" dirty="0" smtClean="0">
              <a:ln>
                <a:noFill/>
              </a:ln>
              <a:solidFill>
                <a:srgbClr val="0000FF"/>
              </a:solidFill>
              <a:effectLst/>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r>
              <a:rPr kumimoji="0" lang="en-US" altLang="zh-CN" sz="2400" b="0"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otherstuff</a:t>
            </a:r>
            <a:r>
              <a:rPr kumimoji="0" lang="en-US" altLang="zh-CN" sz="2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endParaRPr kumimoji="0" lang="en-US" altLang="zh-CN" sz="24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endParaRPr kumimoji="0" lang="en-US" altLang="zh-CN" sz="24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cxnSp>
        <p:nvCxnSpPr>
          <p:cNvPr id="9" name="直接箭头连接符 8"/>
          <p:cNvCxnSpPr/>
          <p:nvPr/>
        </p:nvCxnSpPr>
        <p:spPr>
          <a:xfrm flipV="1">
            <a:off x="4392839" y="3179533"/>
            <a:ext cx="595084" cy="377371"/>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624115" y="3541484"/>
            <a:ext cx="3778480" cy="17689"/>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4942111" y="3156854"/>
            <a:ext cx="3967163" cy="1769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12" name="组合 11"/>
          <p:cNvGrpSpPr/>
          <p:nvPr/>
        </p:nvGrpSpPr>
        <p:grpSpPr>
          <a:xfrm>
            <a:off x="7024890" y="304798"/>
            <a:ext cx="783772" cy="827315"/>
            <a:chOff x="9666514" y="783771"/>
            <a:chExt cx="783772" cy="827315"/>
          </a:xfrm>
        </p:grpSpPr>
        <p:cxnSp>
          <p:nvCxnSpPr>
            <p:cNvPr id="13" name="直接连接符 12"/>
            <p:cNvCxnSpPr/>
            <p:nvPr/>
          </p:nvCxnSpPr>
          <p:spPr>
            <a:xfrm>
              <a:off x="9666514" y="841829"/>
              <a:ext cx="783772" cy="74022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rot="5400000">
              <a:off x="9622972" y="827314"/>
              <a:ext cx="827315" cy="740229"/>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par>
                                <p:cTn id="8" presetID="3" presetClass="entr" presetSubtype="1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blinds(horizontal)">
                                      <p:cBhvr>
                                        <p:cTn id="10" dur="500"/>
                                        <p:tgtEl>
                                          <p:spTgt spid="10"/>
                                        </p:tgtEl>
                                      </p:cBhvr>
                                    </p:animEffect>
                                  </p:childTnLst>
                                </p:cTn>
                              </p:par>
                              <p:par>
                                <p:cTn id="11" presetID="3" presetClass="entr" presetSubtype="1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blinds(horizontal)">
                                      <p:cBhvr>
                                        <p:cTn id="13" dur="500"/>
                                        <p:tgtEl>
                                          <p:spTgt spid="11"/>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7">
                                            <p:txEl>
                                              <p:pRg st="0" end="0"/>
                                            </p:txEl>
                                          </p:spTgt>
                                        </p:tgtEl>
                                        <p:attrNameLst>
                                          <p:attrName>style.visibility</p:attrName>
                                        </p:attrNameLst>
                                      </p:cBhvr>
                                      <p:to>
                                        <p:strVal val="visible"/>
                                      </p:to>
                                    </p:set>
                                    <p:animEffect transition="in" filter="blinds(horizontal)">
                                      <p:cBhvr>
                                        <p:cTn id="18" dur="500"/>
                                        <p:tgtEl>
                                          <p:spTgt spid="7">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blinds(horizontal)">
                                      <p:cBhvr>
                                        <p:cTn id="23"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两个变量</a:t>
            </a:r>
            <a:r>
              <a:rPr lang="en-US" altLang="zh-CN" dirty="0"/>
              <a:t>, </a:t>
            </a:r>
            <a:r>
              <a:rPr lang="zh-CN" altLang="en-US" dirty="0" smtClean="0"/>
              <a:t>先标记</a:t>
            </a:r>
            <a:r>
              <a:rPr lang="en-US" altLang="zh-CN" dirty="0"/>
              <a:t>,</a:t>
            </a:r>
            <a:r>
              <a:rPr lang="zh-CN" altLang="en-US" dirty="0" smtClean="0"/>
              <a:t>后检查</a:t>
            </a:r>
            <a:endParaRPr lang="zh-CN" altLang="en-US" dirty="0"/>
          </a:p>
        </p:txBody>
      </p:sp>
      <p:sp>
        <p:nvSpPr>
          <p:cNvPr id="4" name="页脚占位符 3"/>
          <p:cNvSpPr>
            <a:spLocks noGrp="1"/>
          </p:cNvSpPr>
          <p:nvPr>
            <p:ph type="ftr" sz="quarter" idx="10"/>
          </p:nvPr>
        </p:nvSpPr>
        <p:spPr>
          <a:xfrm>
            <a:off x="366713" y="6354761"/>
            <a:ext cx="7205662" cy="476250"/>
          </a:xfrm>
        </p:spPr>
        <p:txBody>
          <a:bodyPr/>
          <a:lstStyle/>
          <a:p>
            <a:pPr>
              <a:defRPr/>
            </a:pPr>
            <a:r>
              <a:rPr lang="zh-CN" altLang="en-US" dirty="0" smtClean="0"/>
              <a:t>USTC</a:t>
            </a:r>
            <a:r>
              <a:rPr lang="en-US" altLang="zh-CN" dirty="0" smtClean="0"/>
              <a:t>-</a:t>
            </a:r>
            <a:r>
              <a:rPr lang="zh-CN" altLang="en-US" dirty="0" smtClean="0"/>
              <a:t>21000201-OPERATING SYSTEMS; FALL </a:t>
            </a:r>
            <a:r>
              <a:rPr lang="en-US" altLang="zh-CN" dirty="0" smtClean="0"/>
              <a:t>2016</a:t>
            </a:r>
            <a:r>
              <a:rPr lang="zh-CN" altLang="en-US" dirty="0" smtClean="0"/>
              <a:t>; INSTRUCTOR: </a:t>
            </a:r>
            <a:r>
              <a:rPr lang="en-US" altLang="zh-CN" dirty="0" smtClean="0"/>
              <a:t>LINGBO WEI</a:t>
            </a:r>
            <a:endParaRPr lang="en-US" altLang="zh-CN" dirty="0"/>
          </a:p>
        </p:txBody>
      </p:sp>
      <p:sp>
        <p:nvSpPr>
          <p:cNvPr id="5" name="灯片编号占位符 4"/>
          <p:cNvSpPr>
            <a:spLocks noGrp="1"/>
          </p:cNvSpPr>
          <p:nvPr>
            <p:ph type="sldNum" sz="quarter" idx="11"/>
          </p:nvPr>
        </p:nvSpPr>
        <p:spPr>
          <a:xfrm>
            <a:off x="7764463" y="6338886"/>
            <a:ext cx="922337" cy="476250"/>
          </a:xfrm>
        </p:spPr>
        <p:txBody>
          <a:bodyPr/>
          <a:lstStyle/>
          <a:p>
            <a:pPr>
              <a:defRPr/>
            </a:pPr>
            <a:fld id="{2A5F4D79-7E66-4EF1-850E-A256F3AB9092}" type="slidenum">
              <a:rPr lang="zh-CN" altLang="en-US" smtClean="0"/>
              <a:pPr>
                <a:defRPr/>
              </a:pPr>
              <a:t>18</a:t>
            </a:fld>
            <a:endParaRPr lang="en-US" altLang="zh-CN"/>
          </a:p>
        </p:txBody>
      </p:sp>
      <p:sp>
        <p:nvSpPr>
          <p:cNvPr id="6" name="内容占位符 2"/>
          <p:cNvSpPr>
            <a:spLocks noGrp="1"/>
          </p:cNvSpPr>
          <p:nvPr>
            <p:ph idx="1"/>
          </p:nvPr>
        </p:nvSpPr>
        <p:spPr>
          <a:xfrm>
            <a:off x="457200" y="1137791"/>
            <a:ext cx="8229600" cy="589416"/>
          </a:xfrm>
        </p:spPr>
        <p:txBody>
          <a:bodyPr/>
          <a:lstStyle/>
          <a:p>
            <a:r>
              <a:rPr lang="zh-CN" altLang="en-US" sz="2400" dirty="0" smtClean="0"/>
              <a:t>两个布尔变量分别标识进程是否想进入临界区</a:t>
            </a:r>
            <a:endParaRPr lang="zh-CN" altLang="en-US" sz="2400" dirty="0"/>
          </a:p>
        </p:txBody>
      </p:sp>
      <p:sp>
        <p:nvSpPr>
          <p:cNvPr id="7" name="Rectangle 1"/>
          <p:cNvSpPr>
            <a:spLocks noChangeArrowheads="1"/>
          </p:cNvSpPr>
          <p:nvPr/>
        </p:nvSpPr>
        <p:spPr bwMode="auto">
          <a:xfrm>
            <a:off x="340174" y="1550477"/>
            <a:ext cx="7885457" cy="388824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1"/>
            <a:r>
              <a:rPr kumimoji="0" lang="en-US" altLang="zh-CN" sz="2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P1WantIn = true; </a:t>
            </a:r>
            <a:r>
              <a:rPr lang="en-US" altLang="zh-CN" sz="2400" dirty="0" smtClean="0">
                <a:latin typeface="Times New Roman" pitchFamily="18" charset="0"/>
                <a:ea typeface="宋体" pitchFamily="2" charset="-122"/>
                <a:cs typeface="Times New Roman" pitchFamily="18" charset="0"/>
              </a:rPr>
              <a:t>//</a:t>
            </a:r>
            <a:r>
              <a:rPr lang="zh-CN" altLang="en-US" sz="2400" dirty="0">
                <a:latin typeface="Times New Roman" pitchFamily="18" charset="0"/>
                <a:ea typeface="宋体" pitchFamily="2" charset="-122"/>
                <a:cs typeface="Times New Roman" pitchFamily="18" charset="0"/>
              </a:rPr>
              <a:t>进程</a:t>
            </a:r>
            <a:r>
              <a:rPr lang="en-US" altLang="zh-CN" sz="2400" dirty="0" smtClean="0">
                <a:latin typeface="Times New Roman" pitchFamily="18" charset="0"/>
                <a:ea typeface="宋体" pitchFamily="2" charset="-122"/>
                <a:cs typeface="Times New Roman" pitchFamily="18" charset="0"/>
              </a:rPr>
              <a:t>1</a:t>
            </a:r>
            <a:r>
              <a:rPr lang="zh-CN" altLang="en-US" sz="2400" dirty="0">
                <a:latin typeface="Times New Roman" pitchFamily="18" charset="0"/>
                <a:ea typeface="宋体" pitchFamily="2" charset="-122"/>
                <a:cs typeface="Times New Roman" pitchFamily="18" charset="0"/>
              </a:rPr>
              <a:t>想</a:t>
            </a:r>
            <a:r>
              <a:rPr lang="zh-CN" altLang="en-US" sz="2400" dirty="0" smtClean="0">
                <a:latin typeface="Times New Roman" pitchFamily="18" charset="0"/>
                <a:ea typeface="宋体" pitchFamily="2" charset="-122"/>
                <a:cs typeface="Times New Roman" pitchFamily="18" charset="0"/>
              </a:rPr>
              <a:t>进入临界区，</a:t>
            </a:r>
            <a:r>
              <a:rPr lang="zh-CN" altLang="en-US" sz="2400" dirty="0" smtClean="0">
                <a:solidFill>
                  <a:srgbClr val="000000"/>
                </a:solidFill>
                <a:latin typeface="Times New Roman" pitchFamily="18" charset="0"/>
                <a:ea typeface="宋体" pitchFamily="2" charset="-122"/>
                <a:cs typeface="Times New Roman" pitchFamily="18" charset="0"/>
              </a:rPr>
              <a:t>初</a:t>
            </a:r>
            <a:r>
              <a:rPr lang="zh-CN" altLang="en-US" sz="2400" dirty="0">
                <a:latin typeface="Times New Roman" pitchFamily="18" charset="0"/>
                <a:ea typeface="宋体" pitchFamily="2" charset="-122"/>
                <a:cs typeface="Times New Roman" pitchFamily="18" charset="0"/>
              </a:rPr>
              <a:t>始</a:t>
            </a:r>
            <a:r>
              <a:rPr lang="zh-CN" altLang="en-US" sz="2400" dirty="0" smtClean="0">
                <a:solidFill>
                  <a:srgbClr val="000000"/>
                </a:solidFill>
                <a:latin typeface="Times New Roman" pitchFamily="18" charset="0"/>
                <a:ea typeface="宋体" pitchFamily="2" charset="-122"/>
                <a:cs typeface="Times New Roman" pitchFamily="18" charset="0"/>
              </a:rPr>
              <a:t>值</a:t>
            </a:r>
            <a:r>
              <a:rPr lang="zh-CN" altLang="en-US" sz="2400" dirty="0">
                <a:solidFill>
                  <a:srgbClr val="000000"/>
                </a:solidFill>
                <a:latin typeface="Times New Roman" pitchFamily="18" charset="0"/>
                <a:ea typeface="宋体" pitchFamily="2" charset="-122"/>
                <a:cs typeface="Times New Roman" pitchFamily="18" charset="0"/>
              </a:rPr>
              <a:t>为</a:t>
            </a:r>
            <a:r>
              <a:rPr lang="en-US" altLang="zh-CN" sz="2400" dirty="0">
                <a:solidFill>
                  <a:srgbClr val="000000"/>
                </a:solidFill>
                <a:latin typeface="Times New Roman" pitchFamily="18" charset="0"/>
                <a:ea typeface="宋体" pitchFamily="2" charset="-122"/>
                <a:cs typeface="Times New Roman" pitchFamily="18" charset="0"/>
              </a:rPr>
              <a:t>false</a:t>
            </a:r>
            <a:endParaRPr lang="en-US" altLang="zh-CN" sz="2400" dirty="0" smtClean="0">
              <a:latin typeface="Times New Roman" pitchFamily="18" charset="0"/>
              <a:ea typeface="宋体" pitchFamily="2" charset="-122"/>
              <a:cs typeface="Times New Roman" pitchFamily="18" charset="0"/>
            </a:endParaRPr>
          </a:p>
          <a:p>
            <a:pPr lvl="1">
              <a:spcAft>
                <a:spcPts val="100"/>
              </a:spcAft>
            </a:pPr>
            <a:r>
              <a:rPr kumimoji="0" lang="en-US" altLang="zh-CN" sz="2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P2WantIn = </a:t>
            </a:r>
            <a:r>
              <a:rPr lang="en-US" altLang="zh-CN" sz="2400" dirty="0">
                <a:latin typeface="Times New Roman" pitchFamily="18" charset="0"/>
                <a:ea typeface="宋体" pitchFamily="2" charset="-122"/>
                <a:cs typeface="Times New Roman" pitchFamily="18" charset="0"/>
              </a:rPr>
              <a:t>true; </a:t>
            </a:r>
            <a:r>
              <a:rPr lang="en-US" altLang="zh-CN" sz="2400" dirty="0" smtClean="0">
                <a:latin typeface="Times New Roman" pitchFamily="18" charset="0"/>
                <a:ea typeface="宋体" pitchFamily="2" charset="-122"/>
                <a:cs typeface="Times New Roman" pitchFamily="18" charset="0"/>
              </a:rPr>
              <a:t>//</a:t>
            </a:r>
            <a:r>
              <a:rPr lang="zh-CN" altLang="en-US" sz="2400" dirty="0" smtClean="0">
                <a:latin typeface="Times New Roman" pitchFamily="18" charset="0"/>
                <a:ea typeface="宋体" pitchFamily="2" charset="-122"/>
                <a:cs typeface="Times New Roman" pitchFamily="18" charset="0"/>
              </a:rPr>
              <a:t>进程</a:t>
            </a:r>
            <a:r>
              <a:rPr lang="en-US" altLang="zh-CN" sz="2400" dirty="0" smtClean="0">
                <a:latin typeface="Times New Roman" pitchFamily="18" charset="0"/>
                <a:ea typeface="宋体" pitchFamily="2" charset="-122"/>
                <a:cs typeface="Times New Roman" pitchFamily="18" charset="0"/>
              </a:rPr>
              <a:t>2</a:t>
            </a:r>
            <a:r>
              <a:rPr lang="zh-CN" altLang="en-US" sz="2400" dirty="0" smtClean="0">
                <a:latin typeface="Times New Roman" pitchFamily="18" charset="0"/>
                <a:ea typeface="宋体" pitchFamily="2" charset="-122"/>
                <a:cs typeface="Times New Roman" pitchFamily="18" charset="0"/>
              </a:rPr>
              <a:t>想</a:t>
            </a:r>
            <a:r>
              <a:rPr lang="zh-CN" altLang="en-US" sz="2400" dirty="0">
                <a:latin typeface="Times New Roman" pitchFamily="18" charset="0"/>
                <a:ea typeface="宋体" pitchFamily="2" charset="-122"/>
                <a:cs typeface="Times New Roman" pitchFamily="18" charset="0"/>
              </a:rPr>
              <a:t>进入</a:t>
            </a:r>
            <a:r>
              <a:rPr lang="zh-CN" altLang="en-US" sz="2400" dirty="0" smtClean="0">
                <a:latin typeface="Times New Roman" pitchFamily="18" charset="0"/>
                <a:ea typeface="宋体" pitchFamily="2" charset="-122"/>
                <a:cs typeface="Times New Roman" pitchFamily="18" charset="0"/>
              </a:rPr>
              <a:t>临界区，</a:t>
            </a:r>
            <a:r>
              <a:rPr lang="zh-CN" altLang="en-US" sz="2400" dirty="0" smtClean="0">
                <a:solidFill>
                  <a:srgbClr val="000000"/>
                </a:solidFill>
                <a:latin typeface="Times New Roman" pitchFamily="18" charset="0"/>
                <a:ea typeface="宋体" pitchFamily="2" charset="-122"/>
                <a:cs typeface="Times New Roman" pitchFamily="18" charset="0"/>
              </a:rPr>
              <a:t>初</a:t>
            </a:r>
            <a:r>
              <a:rPr lang="zh-CN" altLang="en-US" sz="2400" dirty="0">
                <a:latin typeface="Times New Roman" pitchFamily="18" charset="0"/>
                <a:ea typeface="宋体" pitchFamily="2" charset="-122"/>
                <a:cs typeface="Times New Roman" pitchFamily="18" charset="0"/>
              </a:rPr>
              <a:t>始</a:t>
            </a:r>
            <a:r>
              <a:rPr lang="zh-CN" altLang="en-US" sz="2400" dirty="0" smtClean="0">
                <a:solidFill>
                  <a:srgbClr val="000000"/>
                </a:solidFill>
                <a:latin typeface="Times New Roman" pitchFamily="18" charset="0"/>
                <a:ea typeface="宋体" pitchFamily="2" charset="-122"/>
                <a:cs typeface="Times New Roman" pitchFamily="18" charset="0"/>
              </a:rPr>
              <a:t>值</a:t>
            </a:r>
            <a:r>
              <a:rPr lang="zh-CN" altLang="en-US" sz="2400" dirty="0">
                <a:solidFill>
                  <a:srgbClr val="000000"/>
                </a:solidFill>
                <a:latin typeface="Times New Roman" pitchFamily="18" charset="0"/>
                <a:ea typeface="宋体" pitchFamily="2" charset="-122"/>
                <a:cs typeface="Times New Roman" pitchFamily="18" charset="0"/>
              </a:rPr>
              <a:t>为</a:t>
            </a:r>
            <a:r>
              <a:rPr lang="en-US" altLang="zh-CN" sz="2400" dirty="0">
                <a:solidFill>
                  <a:srgbClr val="000000"/>
                </a:solidFill>
                <a:latin typeface="Times New Roman" pitchFamily="18" charset="0"/>
                <a:ea typeface="宋体" pitchFamily="2" charset="-122"/>
                <a:cs typeface="Times New Roman" pitchFamily="18" charset="0"/>
              </a:rPr>
              <a:t>false</a:t>
            </a:r>
            <a:endParaRPr kumimoji="0" lang="en-US" altLang="zh-CN" sz="24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ts val="700"/>
              </a:spcBef>
              <a:spcAft>
                <a:spcPct val="0"/>
              </a:spcAft>
              <a:buClrTx/>
              <a:buSzTx/>
              <a:buFontTx/>
              <a:buNone/>
              <a:tabLst/>
            </a:pPr>
            <a:r>
              <a:rPr kumimoji="0" lang="zh-CN" altLang="en-US" sz="2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进程</a:t>
            </a:r>
            <a:r>
              <a:rPr kumimoji="0" lang="en-US" altLang="zh-CN" sz="2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P1:</a:t>
            </a:r>
            <a:endParaRPr kumimoji="0" lang="en-US" altLang="zh-CN" sz="24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while (true) {</a:t>
            </a:r>
            <a:endParaRPr kumimoji="0" lang="en-US" altLang="zh-CN" sz="24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lvl="0" eaLnBrk="0" hangingPunct="0"/>
            <a:r>
              <a:rPr kumimoji="0" lang="en-US" altLang="zh-CN" sz="2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r>
              <a:rPr lang="en-US" altLang="zh-CN" sz="2400" dirty="0" smtClean="0">
                <a:solidFill>
                  <a:srgbClr val="0000FF"/>
                </a:solidFill>
                <a:latin typeface="Times New Roman" pitchFamily="18" charset="0"/>
                <a:ea typeface="宋体" pitchFamily="2" charset="-122"/>
                <a:cs typeface="Times New Roman" pitchFamily="18" charset="0"/>
              </a:rPr>
              <a:t>P1WantIn = true;</a:t>
            </a:r>
          </a:p>
          <a:p>
            <a:pPr lvl="0" eaLnBrk="0" hangingPunct="0"/>
            <a:r>
              <a:rPr kumimoji="0" lang="en-US" altLang="zh-CN" sz="2400" b="0" i="0" u="none" strike="noStrike" cap="none" normalizeH="0" baseline="0" dirty="0" smtClean="0">
                <a:ln>
                  <a:noFill/>
                </a:ln>
                <a:solidFill>
                  <a:srgbClr val="0000FF"/>
                </a:solidFill>
                <a:effectLst/>
                <a:latin typeface="Times New Roman" pitchFamily="18" charset="0"/>
                <a:ea typeface="宋体" pitchFamily="2" charset="-122"/>
                <a:cs typeface="Times New Roman" pitchFamily="18" charset="0"/>
              </a:rPr>
              <a:t>     while (P2WantIn) do {nothing}; </a:t>
            </a:r>
            <a:endParaRPr kumimoji="0" lang="en-US" altLang="zh-CN" sz="2400" b="0" i="0" u="none" strike="noStrike" cap="none" normalizeH="0" baseline="0" dirty="0" smtClean="0">
              <a:ln>
                <a:noFill/>
              </a:ln>
              <a:solidFill>
                <a:srgbClr val="0000FF"/>
              </a:solidFill>
              <a:effectLst/>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C.R.1;</a:t>
            </a:r>
            <a:endParaRPr kumimoji="0" lang="en-US" altLang="zh-CN" sz="24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lvl="0" eaLnBrk="0" hangingPunct="0"/>
            <a:r>
              <a:rPr kumimoji="0" lang="en-US" altLang="zh-CN" sz="2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r>
              <a:rPr lang="en-US" altLang="zh-CN" sz="2400" dirty="0" smtClean="0">
                <a:solidFill>
                  <a:srgbClr val="0000FF"/>
                </a:solidFill>
                <a:latin typeface="Times New Roman" pitchFamily="18" charset="0"/>
                <a:ea typeface="宋体" pitchFamily="2" charset="-122"/>
                <a:cs typeface="Times New Roman" pitchFamily="18" charset="0"/>
              </a:rPr>
              <a:t>P1WantIn</a:t>
            </a:r>
            <a:r>
              <a:rPr kumimoji="0" lang="en-US" altLang="zh-CN" sz="2400" b="0" i="0" u="none" strike="noStrike" cap="none" normalizeH="0" baseline="0" dirty="0" smtClean="0">
                <a:ln>
                  <a:noFill/>
                </a:ln>
                <a:solidFill>
                  <a:srgbClr val="0000FF"/>
                </a:solidFill>
                <a:effectLst/>
                <a:latin typeface="Times New Roman" pitchFamily="18" charset="0"/>
                <a:ea typeface="宋体" pitchFamily="2" charset="-122"/>
                <a:cs typeface="Times New Roman" pitchFamily="18" charset="0"/>
              </a:rPr>
              <a:t> = false;</a:t>
            </a:r>
            <a:endParaRPr kumimoji="0" lang="en-US" altLang="zh-CN" sz="2400" b="0" i="0" u="none" strike="noStrike" cap="none" normalizeH="0" baseline="0" dirty="0" smtClean="0">
              <a:ln>
                <a:noFill/>
              </a:ln>
              <a:solidFill>
                <a:srgbClr val="0000FF"/>
              </a:solidFill>
              <a:effectLst/>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r>
              <a:rPr kumimoji="0" lang="en-US" altLang="zh-CN" sz="2400" b="0"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otherstuff</a:t>
            </a:r>
            <a:r>
              <a:rPr kumimoji="0" lang="en-US" altLang="zh-CN" sz="2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endParaRPr kumimoji="0" lang="en-US" altLang="zh-CN" sz="24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endParaRPr kumimoji="0" lang="en-US" altLang="zh-CN" sz="24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8" name="内容占位符 2"/>
          <p:cNvSpPr txBox="1">
            <a:spLocks/>
          </p:cNvSpPr>
          <p:nvPr/>
        </p:nvSpPr>
        <p:spPr bwMode="auto">
          <a:xfrm>
            <a:off x="457200" y="5370289"/>
            <a:ext cx="8229600" cy="79828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eaLnBrk="0" hangingPunct="0">
              <a:spcBef>
                <a:spcPct val="20000"/>
              </a:spcBef>
              <a:buClr>
                <a:srgbClr val="993300"/>
              </a:buClr>
              <a:buSzPct val="80000"/>
              <a:buFont typeface="Wingdings" pitchFamily="2" charset="2"/>
              <a:buChar char="q"/>
            </a:pPr>
            <a:r>
              <a:rPr lang="zh-CN" altLang="en-US" sz="2400" dirty="0" smtClean="0"/>
              <a:t>“</a:t>
            </a:r>
            <a:r>
              <a:rPr lang="en-US" altLang="zh-CN" sz="2400" dirty="0"/>
              <a:t>A</a:t>
            </a:r>
            <a:r>
              <a:rPr lang="en-US" altLang="zh-CN" sz="2400" dirty="0" smtClean="0"/>
              <a:t>fter you</a:t>
            </a:r>
            <a:r>
              <a:rPr lang="zh-CN" altLang="en-US" sz="2400" dirty="0" smtClean="0"/>
              <a:t>”问题：先留标志，固然实现了互斥，但有可能大家都无法进入临界区，造成死锁（都憋死）。</a:t>
            </a:r>
          </a:p>
          <a:p>
            <a:pPr marL="342900" marR="0" lvl="0" indent="-342900" algn="l" defTabSz="914400" rtl="0" eaLnBrk="0" fontAlgn="base" latinLnBrk="0" hangingPunct="0">
              <a:lnSpc>
                <a:spcPct val="100000"/>
              </a:lnSpc>
              <a:spcBef>
                <a:spcPct val="20000"/>
              </a:spcBef>
              <a:spcAft>
                <a:spcPct val="0"/>
              </a:spcAft>
              <a:buClr>
                <a:srgbClr val="993300"/>
              </a:buClr>
              <a:buSzPct val="80000"/>
              <a:buFont typeface="Wingdings" pitchFamily="2" charset="2"/>
              <a:buChar char="q"/>
              <a:tabLst/>
              <a:defRPr/>
            </a:pPr>
            <a:endParaRPr kumimoji="0" lang="zh-CN" altLang="en-US" sz="2400" b="0" i="0" u="none" strike="noStrike" kern="0" cap="none" spc="0" normalizeH="0" baseline="0" noProof="0" dirty="0">
              <a:ln>
                <a:noFill/>
              </a:ln>
              <a:solidFill>
                <a:schemeClr val="tx1"/>
              </a:solidFill>
              <a:effectLst/>
              <a:uLnTx/>
              <a:uFillTx/>
              <a:latin typeface="Georgia" pitchFamily="18" charset="0"/>
              <a:ea typeface="+mn-ea"/>
              <a:cs typeface="+mn-cs"/>
            </a:endParaRPr>
          </a:p>
        </p:txBody>
      </p:sp>
      <p:sp>
        <p:nvSpPr>
          <p:cNvPr id="9" name="Rectangle 2"/>
          <p:cNvSpPr>
            <a:spLocks noChangeArrowheads="1"/>
          </p:cNvSpPr>
          <p:nvPr/>
        </p:nvSpPr>
        <p:spPr bwMode="auto">
          <a:xfrm>
            <a:off x="4644554" y="2391733"/>
            <a:ext cx="4614789" cy="3046988"/>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2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进程</a:t>
            </a:r>
            <a:r>
              <a:rPr kumimoji="0" lang="en-US" altLang="zh-CN" sz="2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P2:</a:t>
            </a:r>
            <a:endParaRPr kumimoji="0" lang="en-US" altLang="zh-CN" sz="24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while (true) {</a:t>
            </a:r>
            <a:endParaRPr kumimoji="0" lang="en-US" altLang="zh-CN" sz="24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lvl="0" eaLnBrk="0" hangingPunct="0"/>
            <a:r>
              <a:rPr kumimoji="0" lang="en-US" altLang="zh-CN" sz="2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r>
              <a:rPr lang="en-US" altLang="zh-CN" sz="2400" dirty="0" smtClean="0">
                <a:solidFill>
                  <a:srgbClr val="0000FF"/>
                </a:solidFill>
                <a:latin typeface="Times New Roman" pitchFamily="18" charset="0"/>
                <a:ea typeface="宋体" pitchFamily="2" charset="-122"/>
                <a:cs typeface="Times New Roman" pitchFamily="18" charset="0"/>
              </a:rPr>
              <a:t>P2WantIn = true;</a:t>
            </a:r>
          </a:p>
          <a:p>
            <a:pPr lvl="0" eaLnBrk="0" hangingPunct="0"/>
            <a:r>
              <a:rPr lang="en-US" altLang="zh-CN" sz="2400" dirty="0" smtClean="0">
                <a:solidFill>
                  <a:srgbClr val="0000FF"/>
                </a:solidFill>
                <a:latin typeface="Times New Roman" pitchFamily="18" charset="0"/>
                <a:ea typeface="宋体" pitchFamily="2" charset="-122"/>
                <a:cs typeface="Times New Roman" pitchFamily="18" charset="0"/>
              </a:rPr>
              <a:t>     while (P1WantIn) do {nothing}; </a:t>
            </a:r>
          </a:p>
          <a:p>
            <a:pPr lvl="0" eaLnBrk="0" hangingPunct="0"/>
            <a:r>
              <a:rPr kumimoji="0" lang="en-US" altLang="zh-CN" sz="2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C.R.2;</a:t>
            </a:r>
            <a:endParaRPr kumimoji="0" lang="en-US" altLang="zh-CN" sz="24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r>
              <a:rPr kumimoji="0" lang="en-US" altLang="zh-CN" sz="2400" b="0" i="0" u="none" strike="noStrike" cap="none" normalizeH="0" baseline="0" dirty="0" smtClean="0">
                <a:ln>
                  <a:noFill/>
                </a:ln>
                <a:solidFill>
                  <a:srgbClr val="0000FF"/>
                </a:solidFill>
                <a:effectLst/>
                <a:latin typeface="Times New Roman" pitchFamily="18" charset="0"/>
                <a:ea typeface="宋体" pitchFamily="2" charset="-122"/>
                <a:cs typeface="Times New Roman" pitchFamily="18" charset="0"/>
              </a:rPr>
              <a:t>P2WantIn = false;</a:t>
            </a:r>
            <a:endParaRPr kumimoji="0" lang="en-US" altLang="zh-CN" sz="2400" b="0" i="0" u="none" strike="noStrike" cap="none" normalizeH="0" baseline="0" dirty="0" smtClean="0">
              <a:ln>
                <a:noFill/>
              </a:ln>
              <a:solidFill>
                <a:srgbClr val="0000FF"/>
              </a:solidFill>
              <a:effectLst/>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r>
              <a:rPr kumimoji="0" lang="en-US" altLang="zh-CN" sz="2400" b="0"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otherstuff</a:t>
            </a:r>
            <a:r>
              <a:rPr kumimoji="0" lang="en-US" altLang="zh-CN" sz="2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endParaRPr kumimoji="0" lang="en-US" altLang="zh-CN" sz="24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endParaRPr kumimoji="0" lang="en-US" altLang="zh-CN" sz="24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cxnSp>
        <p:nvCxnSpPr>
          <p:cNvPr id="10" name="直接箭头连接符 9"/>
          <p:cNvCxnSpPr/>
          <p:nvPr/>
        </p:nvCxnSpPr>
        <p:spPr>
          <a:xfrm flipV="1">
            <a:off x="4392839" y="3179533"/>
            <a:ext cx="595084" cy="377371"/>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624115" y="3541484"/>
            <a:ext cx="3778480" cy="17689"/>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4680859" y="3156854"/>
            <a:ext cx="3967163" cy="1769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13" name="组合 12"/>
          <p:cNvGrpSpPr/>
          <p:nvPr/>
        </p:nvGrpSpPr>
        <p:grpSpPr>
          <a:xfrm>
            <a:off x="7053918" y="362854"/>
            <a:ext cx="783772" cy="827315"/>
            <a:chOff x="9666514" y="783771"/>
            <a:chExt cx="783772" cy="827315"/>
          </a:xfrm>
        </p:grpSpPr>
        <p:cxnSp>
          <p:nvCxnSpPr>
            <p:cNvPr id="14" name="直接连接符 13"/>
            <p:cNvCxnSpPr/>
            <p:nvPr/>
          </p:nvCxnSpPr>
          <p:spPr>
            <a:xfrm>
              <a:off x="9666514" y="841829"/>
              <a:ext cx="783772" cy="74022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rot="5400000">
              <a:off x="9622972" y="827314"/>
              <a:ext cx="827315" cy="740229"/>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par>
                                <p:cTn id="8" presetID="3" presetClass="entr" presetSubtype="10"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blinds(horizontal)">
                                      <p:cBhvr>
                                        <p:cTn id="10" dur="500"/>
                                        <p:tgtEl>
                                          <p:spTgt spid="11"/>
                                        </p:tgtEl>
                                      </p:cBhvr>
                                    </p:animEffect>
                                  </p:childTnLst>
                                </p:cTn>
                              </p:par>
                              <p:par>
                                <p:cTn id="11" presetID="3" presetClass="entr" presetSubtype="10"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blinds(horizontal)">
                                      <p:cBhvr>
                                        <p:cTn id="13" dur="500"/>
                                        <p:tgtEl>
                                          <p:spTgt spid="12"/>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8">
                                            <p:txEl>
                                              <p:pRg st="0" end="0"/>
                                            </p:txEl>
                                          </p:spTgt>
                                        </p:tgtEl>
                                        <p:attrNameLst>
                                          <p:attrName>style.visibility</p:attrName>
                                        </p:attrNameLst>
                                      </p:cBhvr>
                                      <p:to>
                                        <p:strVal val="visible"/>
                                      </p:to>
                                    </p:set>
                                    <p:animEffect transition="in" filter="blinds(horizontal)">
                                      <p:cBhvr>
                                        <p:cTn id="18" dur="500"/>
                                        <p:tgtEl>
                                          <p:spTgt spid="8">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blinds(horizontal)">
                                      <p:cBhvr>
                                        <p:cTn id="23"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两个变量</a:t>
            </a:r>
            <a:r>
              <a:rPr lang="en-US" altLang="zh-CN" dirty="0" smtClean="0"/>
              <a:t>,</a:t>
            </a:r>
            <a:r>
              <a:rPr lang="zh-CN" altLang="en-US" dirty="0"/>
              <a:t>先</a:t>
            </a:r>
            <a:r>
              <a:rPr lang="zh-CN" altLang="en-US" dirty="0" smtClean="0"/>
              <a:t>标记</a:t>
            </a:r>
            <a:r>
              <a:rPr lang="en-US" altLang="zh-CN" dirty="0"/>
              <a:t>,</a:t>
            </a:r>
            <a:r>
              <a:rPr lang="zh-CN" altLang="en-US" dirty="0" smtClean="0"/>
              <a:t>后检查谦让</a:t>
            </a:r>
            <a:endParaRPr lang="zh-CN" altLang="en-US" dirty="0"/>
          </a:p>
        </p:txBody>
      </p:sp>
      <p:sp>
        <p:nvSpPr>
          <p:cNvPr id="3" name="内容占位符 2"/>
          <p:cNvSpPr>
            <a:spLocks noGrp="1"/>
          </p:cNvSpPr>
          <p:nvPr>
            <p:ph idx="1"/>
          </p:nvPr>
        </p:nvSpPr>
        <p:spPr>
          <a:xfrm>
            <a:off x="370116" y="5341257"/>
            <a:ext cx="8229600" cy="859065"/>
          </a:xfrm>
        </p:spPr>
        <p:txBody>
          <a:bodyPr/>
          <a:lstStyle/>
          <a:p>
            <a:r>
              <a:rPr lang="zh-CN" altLang="en-US" sz="2400" kern="1200" dirty="0">
                <a:latin typeface="Arial" pitchFamily="34" charset="0"/>
              </a:rPr>
              <a:t>问题：只有一个进程发生谦让后，另一个进程才可以进放临界区</a:t>
            </a:r>
          </a:p>
        </p:txBody>
      </p:sp>
      <p:sp>
        <p:nvSpPr>
          <p:cNvPr id="4" name="页脚占位符 3"/>
          <p:cNvSpPr>
            <a:spLocks noGrp="1"/>
          </p:cNvSpPr>
          <p:nvPr>
            <p:ph type="ftr" sz="quarter" idx="10"/>
          </p:nvPr>
        </p:nvSpPr>
        <p:spPr/>
        <p:txBody>
          <a:bodyPr/>
          <a:lstStyle/>
          <a:p>
            <a:pPr>
              <a:defRPr/>
            </a:pPr>
            <a:r>
              <a:rPr lang="zh-CN" altLang="en-US" dirty="0" smtClean="0"/>
              <a:t>USTC</a:t>
            </a:r>
            <a:r>
              <a:rPr lang="en-US" altLang="zh-CN" dirty="0" smtClean="0"/>
              <a:t>-</a:t>
            </a:r>
            <a:r>
              <a:rPr lang="zh-CN" altLang="en-US" dirty="0" smtClean="0"/>
              <a:t>21000201-OPERATING SYSTEMS; FALL </a:t>
            </a:r>
            <a:r>
              <a:rPr lang="en-US" altLang="zh-CN" dirty="0" smtClean="0"/>
              <a:t>2016</a:t>
            </a:r>
            <a:r>
              <a:rPr lang="zh-CN" altLang="en-US" dirty="0" smtClean="0"/>
              <a:t>; INSTRUCTOR: </a:t>
            </a:r>
            <a:r>
              <a:rPr lang="en-US" altLang="zh-CN" dirty="0" smtClean="0"/>
              <a:t>LINGBO WEI</a:t>
            </a:r>
            <a:endParaRPr lang="en-US" altLang="zh-CN" dirty="0"/>
          </a:p>
        </p:txBody>
      </p:sp>
      <p:sp>
        <p:nvSpPr>
          <p:cNvPr id="5" name="灯片编号占位符 4"/>
          <p:cNvSpPr>
            <a:spLocks noGrp="1"/>
          </p:cNvSpPr>
          <p:nvPr>
            <p:ph type="sldNum" sz="quarter" idx="11"/>
          </p:nvPr>
        </p:nvSpPr>
        <p:spPr/>
        <p:txBody>
          <a:bodyPr/>
          <a:lstStyle/>
          <a:p>
            <a:pPr>
              <a:defRPr/>
            </a:pPr>
            <a:fld id="{2A5F4D79-7E66-4EF1-850E-A256F3AB9092}" type="slidenum">
              <a:rPr lang="zh-CN" altLang="en-US" smtClean="0"/>
              <a:pPr>
                <a:defRPr/>
              </a:pPr>
              <a:t>19</a:t>
            </a:fld>
            <a:endParaRPr lang="en-US" altLang="zh-CN"/>
          </a:p>
        </p:txBody>
      </p:sp>
      <p:sp>
        <p:nvSpPr>
          <p:cNvPr id="2049" name="Rectangle 1"/>
          <p:cNvSpPr>
            <a:spLocks noChangeArrowheads="1"/>
          </p:cNvSpPr>
          <p:nvPr/>
        </p:nvSpPr>
        <p:spPr bwMode="auto">
          <a:xfrm>
            <a:off x="58062" y="1293060"/>
            <a:ext cx="8372706" cy="378565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2"/>
            <a:r>
              <a:rPr lang="en-US" altLang="zh-CN" sz="2400" dirty="0">
                <a:latin typeface="Times New Roman" pitchFamily="18" charset="0"/>
                <a:ea typeface="宋体" pitchFamily="2" charset="-122"/>
                <a:cs typeface="Times New Roman" pitchFamily="18" charset="0"/>
              </a:rPr>
              <a:t>P1WantIn = true; //</a:t>
            </a:r>
            <a:r>
              <a:rPr lang="zh-CN" altLang="en-US" sz="2400" dirty="0">
                <a:latin typeface="Times New Roman" pitchFamily="18" charset="0"/>
                <a:ea typeface="宋体" pitchFamily="2" charset="-122"/>
                <a:cs typeface="Times New Roman" pitchFamily="18" charset="0"/>
              </a:rPr>
              <a:t>进程</a:t>
            </a:r>
            <a:r>
              <a:rPr lang="en-US" altLang="zh-CN" sz="2400" dirty="0">
                <a:latin typeface="Times New Roman" pitchFamily="18" charset="0"/>
                <a:ea typeface="宋体" pitchFamily="2" charset="-122"/>
                <a:cs typeface="Times New Roman" pitchFamily="18" charset="0"/>
              </a:rPr>
              <a:t>1</a:t>
            </a:r>
            <a:r>
              <a:rPr lang="zh-CN" altLang="en-US" sz="2400" dirty="0">
                <a:latin typeface="Times New Roman" pitchFamily="18" charset="0"/>
                <a:ea typeface="宋体" pitchFamily="2" charset="-122"/>
                <a:cs typeface="Times New Roman" pitchFamily="18" charset="0"/>
              </a:rPr>
              <a:t>想进入临界区，</a:t>
            </a:r>
            <a:r>
              <a:rPr lang="zh-CN" altLang="en-US" sz="2400" dirty="0" smtClean="0">
                <a:solidFill>
                  <a:srgbClr val="000000"/>
                </a:solidFill>
                <a:latin typeface="Times New Roman" pitchFamily="18" charset="0"/>
                <a:ea typeface="宋体" pitchFamily="2" charset="-122"/>
                <a:cs typeface="Times New Roman" pitchFamily="18" charset="0"/>
              </a:rPr>
              <a:t>初</a:t>
            </a:r>
            <a:r>
              <a:rPr lang="zh-CN" altLang="en-US" sz="2400" dirty="0">
                <a:latin typeface="Times New Roman" pitchFamily="18" charset="0"/>
                <a:ea typeface="宋体" pitchFamily="2" charset="-122"/>
                <a:cs typeface="Times New Roman" pitchFamily="18" charset="0"/>
              </a:rPr>
              <a:t>始</a:t>
            </a:r>
            <a:r>
              <a:rPr lang="zh-CN" altLang="en-US" sz="2400" dirty="0" smtClean="0">
                <a:solidFill>
                  <a:srgbClr val="000000"/>
                </a:solidFill>
                <a:latin typeface="Times New Roman" pitchFamily="18" charset="0"/>
                <a:ea typeface="宋体" pitchFamily="2" charset="-122"/>
                <a:cs typeface="Times New Roman" pitchFamily="18" charset="0"/>
              </a:rPr>
              <a:t>值</a:t>
            </a:r>
            <a:r>
              <a:rPr lang="zh-CN" altLang="en-US" sz="2400" dirty="0">
                <a:solidFill>
                  <a:srgbClr val="000000"/>
                </a:solidFill>
                <a:latin typeface="Times New Roman" pitchFamily="18" charset="0"/>
                <a:ea typeface="宋体" pitchFamily="2" charset="-122"/>
                <a:cs typeface="Times New Roman" pitchFamily="18" charset="0"/>
              </a:rPr>
              <a:t>为</a:t>
            </a:r>
            <a:r>
              <a:rPr lang="en-US" altLang="zh-CN" sz="2400" dirty="0">
                <a:solidFill>
                  <a:srgbClr val="000000"/>
                </a:solidFill>
                <a:latin typeface="Times New Roman" pitchFamily="18" charset="0"/>
                <a:ea typeface="宋体" pitchFamily="2" charset="-122"/>
                <a:cs typeface="Times New Roman" pitchFamily="18" charset="0"/>
              </a:rPr>
              <a:t>false</a:t>
            </a:r>
            <a:endParaRPr lang="en-US" altLang="zh-CN" sz="2400" dirty="0">
              <a:latin typeface="Times New Roman" pitchFamily="18" charset="0"/>
              <a:ea typeface="宋体" pitchFamily="2" charset="-122"/>
              <a:cs typeface="Times New Roman" pitchFamily="18" charset="0"/>
            </a:endParaRPr>
          </a:p>
          <a:p>
            <a:pPr lvl="2"/>
            <a:r>
              <a:rPr lang="en-US" altLang="zh-CN" sz="2400" dirty="0">
                <a:latin typeface="Times New Roman" pitchFamily="18" charset="0"/>
                <a:ea typeface="宋体" pitchFamily="2" charset="-122"/>
                <a:cs typeface="Times New Roman" pitchFamily="18" charset="0"/>
              </a:rPr>
              <a:t>P2WantIn </a:t>
            </a:r>
            <a:r>
              <a:rPr lang="en-US" altLang="zh-CN" sz="2400" dirty="0" smtClean="0">
                <a:latin typeface="Times New Roman" pitchFamily="18" charset="0"/>
                <a:ea typeface="宋体" pitchFamily="2" charset="-122"/>
                <a:cs typeface="Times New Roman" pitchFamily="18" charset="0"/>
              </a:rPr>
              <a:t>= true; </a:t>
            </a:r>
            <a:r>
              <a:rPr lang="en-US" altLang="zh-CN" sz="2400" dirty="0">
                <a:latin typeface="Times New Roman" pitchFamily="18" charset="0"/>
                <a:ea typeface="宋体" pitchFamily="2" charset="-122"/>
                <a:cs typeface="Times New Roman" pitchFamily="18" charset="0"/>
              </a:rPr>
              <a:t>//</a:t>
            </a:r>
            <a:r>
              <a:rPr lang="zh-CN" altLang="en-US" sz="2400" dirty="0" smtClean="0">
                <a:latin typeface="Times New Roman" pitchFamily="18" charset="0"/>
                <a:ea typeface="宋体" pitchFamily="2" charset="-122"/>
                <a:cs typeface="Times New Roman" pitchFamily="18" charset="0"/>
              </a:rPr>
              <a:t>进程</a:t>
            </a:r>
            <a:r>
              <a:rPr lang="en-US" altLang="zh-CN" sz="2400" dirty="0" smtClean="0">
                <a:latin typeface="Times New Roman" pitchFamily="18" charset="0"/>
                <a:ea typeface="宋体" pitchFamily="2" charset="-122"/>
                <a:cs typeface="Times New Roman" pitchFamily="18" charset="0"/>
              </a:rPr>
              <a:t>2</a:t>
            </a:r>
            <a:r>
              <a:rPr lang="zh-CN" altLang="en-US" sz="2400" dirty="0" smtClean="0">
                <a:latin typeface="Times New Roman" pitchFamily="18" charset="0"/>
                <a:ea typeface="宋体" pitchFamily="2" charset="-122"/>
                <a:cs typeface="Times New Roman" pitchFamily="18" charset="0"/>
              </a:rPr>
              <a:t>想</a:t>
            </a:r>
            <a:r>
              <a:rPr lang="zh-CN" altLang="en-US" sz="2400" dirty="0">
                <a:latin typeface="Times New Roman" pitchFamily="18" charset="0"/>
                <a:ea typeface="宋体" pitchFamily="2" charset="-122"/>
                <a:cs typeface="Times New Roman" pitchFamily="18" charset="0"/>
              </a:rPr>
              <a:t>进入临界区，</a:t>
            </a:r>
            <a:r>
              <a:rPr lang="zh-CN" altLang="en-US" sz="2400" dirty="0" smtClean="0">
                <a:solidFill>
                  <a:srgbClr val="000000"/>
                </a:solidFill>
                <a:latin typeface="Times New Roman" pitchFamily="18" charset="0"/>
                <a:ea typeface="宋体" pitchFamily="2" charset="-122"/>
                <a:cs typeface="Times New Roman" pitchFamily="18" charset="0"/>
              </a:rPr>
              <a:t>初始值</a:t>
            </a:r>
            <a:r>
              <a:rPr lang="zh-CN" altLang="en-US" sz="2400" dirty="0">
                <a:solidFill>
                  <a:srgbClr val="000000"/>
                </a:solidFill>
                <a:latin typeface="Times New Roman" pitchFamily="18" charset="0"/>
                <a:ea typeface="宋体" pitchFamily="2" charset="-122"/>
                <a:cs typeface="Times New Roman" pitchFamily="18" charset="0"/>
              </a:rPr>
              <a:t>为</a:t>
            </a:r>
            <a:r>
              <a:rPr lang="en-US" altLang="zh-CN" sz="2400" dirty="0">
                <a:solidFill>
                  <a:srgbClr val="000000"/>
                </a:solidFill>
                <a:latin typeface="Times New Roman" pitchFamily="18" charset="0"/>
                <a:ea typeface="宋体" pitchFamily="2" charset="-122"/>
                <a:cs typeface="Times New Roman" pitchFamily="18" charset="0"/>
              </a:rPr>
              <a:t>false</a:t>
            </a:r>
            <a:endParaRPr lang="en-US" altLang="zh-CN" sz="2400" dirty="0">
              <a:ea typeface="宋体" pitchFamily="2" charset="-122"/>
              <a:cs typeface="宋体" pitchFamily="2" charset="-122"/>
            </a:endParaRPr>
          </a:p>
          <a:p>
            <a:pPr marL="0" marR="0" lvl="0" indent="200025" algn="l" defTabSz="914400" rtl="0" eaLnBrk="0" fontAlgn="base" latinLnBrk="0" hangingPunct="0">
              <a:lnSpc>
                <a:spcPct val="100000"/>
              </a:lnSpc>
              <a:spcBef>
                <a:spcPct val="0"/>
              </a:spcBef>
              <a:spcAft>
                <a:spcPct val="0"/>
              </a:spcAft>
              <a:buClrTx/>
              <a:buSzTx/>
              <a:buFontTx/>
              <a:buNone/>
              <a:tabLst/>
            </a:pPr>
            <a:r>
              <a:rPr kumimoji="0" lang="zh-CN" altLang="en-US" sz="2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进程</a:t>
            </a:r>
            <a:r>
              <a:rPr kumimoji="0" lang="en-US" altLang="zh-CN" sz="2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P1:</a:t>
            </a:r>
            <a:endParaRPr kumimoji="0" lang="en-US" altLang="zh-CN" sz="24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00025"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while (true) {</a:t>
            </a:r>
            <a:endParaRPr kumimoji="0" lang="en-US" altLang="zh-CN" sz="24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00025"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r>
              <a:rPr kumimoji="0" lang="en-US" altLang="zh-CN" sz="2400" b="0" i="0" u="none" strike="noStrike" cap="none" normalizeH="0" baseline="0" dirty="0" smtClean="0">
                <a:ln>
                  <a:noFill/>
                </a:ln>
                <a:solidFill>
                  <a:srgbClr val="0000FF"/>
                </a:solidFill>
                <a:effectLst/>
                <a:latin typeface="Times New Roman" pitchFamily="18" charset="0"/>
                <a:ea typeface="宋体" pitchFamily="2" charset="-122"/>
                <a:cs typeface="Times New Roman" pitchFamily="18" charset="0"/>
              </a:rPr>
              <a:t>P1WantIn = true;</a:t>
            </a:r>
            <a:endParaRPr kumimoji="0" lang="en-US" altLang="zh-CN" sz="2400" b="0" i="0" u="none" strike="noStrike" cap="none" normalizeH="0" baseline="0" dirty="0" smtClean="0">
              <a:ln>
                <a:noFill/>
              </a:ln>
              <a:solidFill>
                <a:srgbClr val="0000FF"/>
              </a:solidFill>
              <a:effectLst/>
              <a:ea typeface="宋体" pitchFamily="2" charset="-122"/>
              <a:cs typeface="宋体" pitchFamily="2" charset="-122"/>
            </a:endParaRPr>
          </a:p>
          <a:p>
            <a:pPr marL="0" marR="0" lvl="0" indent="200025"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smtClean="0">
                <a:ln>
                  <a:noFill/>
                </a:ln>
                <a:solidFill>
                  <a:srgbClr val="0000FF"/>
                </a:solidFill>
                <a:effectLst/>
                <a:latin typeface="Times New Roman" pitchFamily="18" charset="0"/>
                <a:ea typeface="宋体" pitchFamily="2" charset="-122"/>
                <a:cs typeface="Times New Roman" pitchFamily="18" charset="0"/>
              </a:rPr>
              <a:t>   If (P2WantIn) P1WantIn = false;</a:t>
            </a:r>
            <a:endParaRPr kumimoji="0" lang="en-US" altLang="zh-CN" sz="2400" b="0" i="0" u="none" strike="noStrike" cap="none" normalizeH="0" baseline="0" dirty="0" smtClean="0">
              <a:ln>
                <a:noFill/>
              </a:ln>
              <a:solidFill>
                <a:srgbClr val="0000FF"/>
              </a:solidFill>
              <a:effectLst/>
              <a:ea typeface="宋体" pitchFamily="2" charset="-122"/>
              <a:cs typeface="宋体" pitchFamily="2" charset="-122"/>
            </a:endParaRPr>
          </a:p>
          <a:p>
            <a:pPr marL="0" marR="0" lvl="0" indent="200025"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smtClean="0">
                <a:ln>
                  <a:noFill/>
                </a:ln>
                <a:solidFill>
                  <a:srgbClr val="0000FF"/>
                </a:solidFill>
                <a:effectLst/>
                <a:latin typeface="Times New Roman" pitchFamily="18" charset="0"/>
                <a:ea typeface="宋体" pitchFamily="2" charset="-122"/>
                <a:cs typeface="Times New Roman" pitchFamily="18" charset="0"/>
              </a:rPr>
              <a:t>       else {</a:t>
            </a:r>
            <a:r>
              <a:rPr kumimoji="0" lang="en-US" altLang="zh-CN" sz="2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C.R.1;</a:t>
            </a:r>
            <a:endParaRPr kumimoji="0" lang="en-US" altLang="zh-CN" sz="24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00025"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smtClean="0">
                <a:ln>
                  <a:noFill/>
                </a:ln>
                <a:solidFill>
                  <a:srgbClr val="0000FF"/>
                </a:solidFill>
                <a:effectLst/>
                <a:latin typeface="Times New Roman" pitchFamily="18" charset="0"/>
                <a:ea typeface="宋体" pitchFamily="2" charset="-122"/>
                <a:cs typeface="Times New Roman" pitchFamily="18" charset="0"/>
              </a:rPr>
              <a:t>                 P1WantIn = false;</a:t>
            </a:r>
            <a:endParaRPr kumimoji="0" lang="en-US" altLang="zh-CN" sz="2400" b="0" i="0" u="none" strike="noStrike" cap="none" normalizeH="0" baseline="0" dirty="0" smtClean="0">
              <a:ln>
                <a:noFill/>
              </a:ln>
              <a:solidFill>
                <a:srgbClr val="0000FF"/>
              </a:solidFill>
              <a:effectLst/>
              <a:ea typeface="宋体" pitchFamily="2" charset="-122"/>
              <a:cs typeface="宋体" pitchFamily="2" charset="-122"/>
            </a:endParaRPr>
          </a:p>
          <a:p>
            <a:pPr marL="0" marR="0" lvl="0" indent="200025"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smtClean="0">
                <a:ln>
                  <a:noFill/>
                </a:ln>
                <a:solidFill>
                  <a:srgbClr val="FF0000"/>
                </a:solidFill>
                <a:effectLst/>
                <a:latin typeface="Times New Roman" pitchFamily="18" charset="0"/>
                <a:ea typeface="宋体" pitchFamily="2" charset="-122"/>
                <a:cs typeface="Times New Roman" pitchFamily="18" charset="0"/>
              </a:rPr>
              <a:t>                 </a:t>
            </a:r>
            <a:r>
              <a:rPr kumimoji="0" lang="en-US" altLang="zh-CN" sz="2400" b="0"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otherstuff</a:t>
            </a:r>
            <a:r>
              <a:rPr kumimoji="0" lang="en-US" altLang="zh-CN" sz="2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endParaRPr kumimoji="0" lang="en-US" altLang="zh-CN" sz="24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00025"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endParaRPr kumimoji="0" lang="en-US" altLang="zh-CN" sz="24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2050" name="Rectangle 2"/>
          <p:cNvSpPr>
            <a:spLocks noChangeArrowheads="1"/>
          </p:cNvSpPr>
          <p:nvPr/>
        </p:nvSpPr>
        <p:spPr bwMode="auto">
          <a:xfrm>
            <a:off x="4470413" y="2032507"/>
            <a:ext cx="4789710" cy="304698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200025" algn="l" defTabSz="914400" rtl="0" eaLnBrk="1" fontAlgn="base" latinLnBrk="0" hangingPunct="1">
              <a:lnSpc>
                <a:spcPct val="100000"/>
              </a:lnSpc>
              <a:spcBef>
                <a:spcPct val="0"/>
              </a:spcBef>
              <a:spcAft>
                <a:spcPct val="0"/>
              </a:spcAft>
              <a:buClrTx/>
              <a:buSzTx/>
              <a:buFontTx/>
              <a:buNone/>
              <a:tabLst/>
            </a:pPr>
            <a:r>
              <a:rPr kumimoji="0" lang="zh-CN" sz="2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进程</a:t>
            </a:r>
            <a:r>
              <a:rPr kumimoji="0" lang="en-US" altLang="zh-CN" sz="2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P2:</a:t>
            </a:r>
            <a:endParaRPr kumimoji="0" lang="en-US" altLang="zh-CN" sz="24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00025"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while (true) {</a:t>
            </a:r>
            <a:endParaRPr kumimoji="0" lang="en-US" altLang="zh-CN" sz="24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00025"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smtClean="0">
                <a:ln>
                  <a:noFill/>
                </a:ln>
                <a:solidFill>
                  <a:srgbClr val="0000FF"/>
                </a:solidFill>
                <a:effectLst/>
                <a:latin typeface="Times New Roman" pitchFamily="18" charset="0"/>
                <a:ea typeface="宋体" pitchFamily="2" charset="-122"/>
                <a:cs typeface="Times New Roman" pitchFamily="18" charset="0"/>
              </a:rPr>
              <a:t>   P2WantIn = true;</a:t>
            </a:r>
            <a:endParaRPr kumimoji="0" lang="en-US" altLang="zh-CN" sz="2400" b="0" i="0" u="none" strike="noStrike" cap="none" normalizeH="0" baseline="0" dirty="0" smtClean="0">
              <a:ln>
                <a:noFill/>
              </a:ln>
              <a:solidFill>
                <a:srgbClr val="0000FF"/>
              </a:solidFill>
              <a:effectLst/>
              <a:ea typeface="宋体" pitchFamily="2" charset="-122"/>
              <a:cs typeface="宋体" pitchFamily="2" charset="-122"/>
            </a:endParaRPr>
          </a:p>
          <a:p>
            <a:pPr marL="0" marR="0" lvl="0" indent="200025"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smtClean="0">
                <a:ln>
                  <a:noFill/>
                </a:ln>
                <a:solidFill>
                  <a:srgbClr val="0000FF"/>
                </a:solidFill>
                <a:effectLst/>
                <a:latin typeface="Times New Roman" pitchFamily="18" charset="0"/>
                <a:ea typeface="宋体" pitchFamily="2" charset="-122"/>
                <a:cs typeface="Times New Roman" pitchFamily="18" charset="0"/>
              </a:rPr>
              <a:t>   If (P1WantIn) P2WantIn = false;</a:t>
            </a:r>
            <a:endParaRPr kumimoji="0" lang="en-US" altLang="zh-CN" sz="2400" b="0" i="0" u="none" strike="noStrike" cap="none" normalizeH="0" baseline="0" dirty="0" smtClean="0">
              <a:ln>
                <a:noFill/>
              </a:ln>
              <a:solidFill>
                <a:srgbClr val="0000FF"/>
              </a:solidFill>
              <a:effectLst/>
              <a:ea typeface="宋体" pitchFamily="2" charset="-122"/>
              <a:cs typeface="宋体" pitchFamily="2" charset="-122"/>
            </a:endParaRPr>
          </a:p>
          <a:p>
            <a:pPr marL="0" marR="0" lvl="0" indent="200025"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smtClean="0">
                <a:ln>
                  <a:noFill/>
                </a:ln>
                <a:solidFill>
                  <a:srgbClr val="0000FF"/>
                </a:solidFill>
                <a:effectLst/>
                <a:latin typeface="Times New Roman" pitchFamily="18" charset="0"/>
                <a:ea typeface="宋体" pitchFamily="2" charset="-122"/>
                <a:cs typeface="Times New Roman" pitchFamily="18" charset="0"/>
              </a:rPr>
              <a:t>       else { </a:t>
            </a:r>
            <a:r>
              <a:rPr kumimoji="0" lang="en-US" altLang="zh-CN" sz="2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C.R.2;</a:t>
            </a:r>
            <a:endParaRPr kumimoji="0" lang="en-US" altLang="zh-CN" sz="24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00025"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r>
              <a:rPr lang="en-US" altLang="zh-CN" sz="2400" dirty="0" smtClean="0">
                <a:latin typeface="Times New Roman" pitchFamily="18" charset="0"/>
                <a:ea typeface="宋体" pitchFamily="2" charset="-122"/>
                <a:cs typeface="Times New Roman" pitchFamily="18" charset="0"/>
              </a:rPr>
              <a:t> </a:t>
            </a:r>
            <a:r>
              <a:rPr kumimoji="0" lang="en-US" altLang="zh-CN" sz="2400" b="0" i="0" u="none" strike="noStrike" cap="none" normalizeH="0" baseline="0" dirty="0" smtClean="0">
                <a:ln>
                  <a:noFill/>
                </a:ln>
                <a:solidFill>
                  <a:srgbClr val="0000FF"/>
                </a:solidFill>
                <a:effectLst/>
                <a:latin typeface="Times New Roman" pitchFamily="18" charset="0"/>
                <a:ea typeface="宋体" pitchFamily="2" charset="-122"/>
                <a:cs typeface="Times New Roman" pitchFamily="18" charset="0"/>
              </a:rPr>
              <a:t>P2WantIn = false;</a:t>
            </a:r>
            <a:endParaRPr kumimoji="0" lang="en-US" altLang="zh-CN" sz="2400" b="0" i="0" u="none" strike="noStrike" cap="none" normalizeH="0" baseline="0" dirty="0" smtClean="0">
              <a:ln>
                <a:noFill/>
              </a:ln>
              <a:solidFill>
                <a:srgbClr val="0000FF"/>
              </a:solidFill>
              <a:effectLst/>
              <a:ea typeface="宋体" pitchFamily="2" charset="-122"/>
              <a:cs typeface="宋体" pitchFamily="2" charset="-122"/>
            </a:endParaRPr>
          </a:p>
          <a:p>
            <a:pPr marL="0" marR="0" lvl="0" indent="200025"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smtClean="0">
                <a:ln>
                  <a:noFill/>
                </a:ln>
                <a:solidFill>
                  <a:srgbClr val="FF0000"/>
                </a:solidFill>
                <a:effectLst/>
                <a:latin typeface="Times New Roman" pitchFamily="18" charset="0"/>
                <a:ea typeface="宋体" pitchFamily="2" charset="-122"/>
                <a:cs typeface="Times New Roman" pitchFamily="18" charset="0"/>
              </a:rPr>
              <a:t>                  </a:t>
            </a:r>
            <a:r>
              <a:rPr kumimoji="0" lang="en-US" altLang="zh-CN" sz="2400" b="0"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otherstuff</a:t>
            </a:r>
            <a:r>
              <a:rPr kumimoji="0" lang="en-US" altLang="zh-CN" sz="2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endParaRPr kumimoji="0" lang="en-US" altLang="zh-CN" sz="24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00025"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endParaRPr kumimoji="0" lang="en-US" altLang="zh-CN" sz="24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cxnSp>
        <p:nvCxnSpPr>
          <p:cNvPr id="11" name="直接箭头连接符 10"/>
          <p:cNvCxnSpPr/>
          <p:nvPr/>
        </p:nvCxnSpPr>
        <p:spPr>
          <a:xfrm flipV="1">
            <a:off x="4363811" y="2831190"/>
            <a:ext cx="595084" cy="377371"/>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449946" y="3193141"/>
            <a:ext cx="3933370" cy="1451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4927603" y="2837541"/>
            <a:ext cx="3933370" cy="1451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15" name="组合 14"/>
          <p:cNvGrpSpPr/>
          <p:nvPr/>
        </p:nvGrpSpPr>
        <p:grpSpPr>
          <a:xfrm>
            <a:off x="7903028" y="318598"/>
            <a:ext cx="783772" cy="827315"/>
            <a:chOff x="9666514" y="783771"/>
            <a:chExt cx="783772" cy="827315"/>
          </a:xfrm>
        </p:grpSpPr>
        <p:cxnSp>
          <p:nvCxnSpPr>
            <p:cNvPr id="16" name="直接连接符 15"/>
            <p:cNvCxnSpPr/>
            <p:nvPr/>
          </p:nvCxnSpPr>
          <p:spPr>
            <a:xfrm>
              <a:off x="9666514" y="841829"/>
              <a:ext cx="783772" cy="74022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rot="5400000">
              <a:off x="9622972" y="827314"/>
              <a:ext cx="827315" cy="740229"/>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par>
                                <p:cTn id="8" presetID="3" presetClass="entr" presetSubtype="10"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blinds(horizontal)">
                                      <p:cBhvr>
                                        <p:cTn id="10" dur="500"/>
                                        <p:tgtEl>
                                          <p:spTgt spid="12"/>
                                        </p:tgtEl>
                                      </p:cBhvr>
                                    </p:animEffect>
                                  </p:childTnLst>
                                </p:cTn>
                              </p:par>
                              <p:par>
                                <p:cTn id="11" presetID="3" presetClass="entr" presetSubtype="10" fill="hold"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blinds(horizontal)">
                                      <p:cBhvr>
                                        <p:cTn id="13" dur="500"/>
                                        <p:tgtEl>
                                          <p:spTgt spid="14"/>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3">
                                            <p:txEl>
                                              <p:pRg st="0" end="0"/>
                                            </p:txEl>
                                          </p:spTgt>
                                        </p:tgtEl>
                                        <p:attrNameLst>
                                          <p:attrName>style.visibility</p:attrName>
                                        </p:attrNameLst>
                                      </p:cBhvr>
                                      <p:to>
                                        <p:strVal val="visible"/>
                                      </p:to>
                                    </p:set>
                                    <p:animEffect transition="in" filter="blinds(horizontal)">
                                      <p:cBhvr>
                                        <p:cTn id="18" dur="500"/>
                                        <p:tgtEl>
                                          <p:spTgt spid="3">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blinds(horizontal)">
                                      <p:cBhvr>
                                        <p:cTn id="23"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5"/>
          <p:cNvSpPr>
            <a:spLocks noGrp="1" noChangeArrowheads="1"/>
          </p:cNvSpPr>
          <p:nvPr>
            <p:ph type="ftr" sz="quarter" idx="10"/>
          </p:nvPr>
        </p:nvSpPr>
        <p:spPr>
          <a:noFill/>
        </p:spPr>
        <p:txBody>
          <a:bodyPr/>
          <a:lstStyle/>
          <a:p>
            <a:r>
              <a:rPr lang="zh-CN" altLang="en-US" dirty="0" smtClean="0">
                <a:latin typeface="Arial" pitchFamily="34" charset="0"/>
              </a:rPr>
              <a:t>USTC</a:t>
            </a:r>
            <a:r>
              <a:rPr lang="en-US" altLang="zh-CN" dirty="0" smtClean="0">
                <a:latin typeface="Arial" pitchFamily="34" charset="0"/>
              </a:rPr>
              <a:t>-</a:t>
            </a:r>
            <a:r>
              <a:rPr lang="zh-CN" altLang="en-US" dirty="0" smtClean="0">
                <a:latin typeface="Arial" pitchFamily="34" charset="0"/>
              </a:rPr>
              <a:t>21000201-OPERATING SYSTEMS; FALL </a:t>
            </a:r>
            <a:r>
              <a:rPr lang="en-US" altLang="zh-CN" dirty="0" smtClean="0">
                <a:latin typeface="Arial" pitchFamily="34" charset="0"/>
              </a:rPr>
              <a:t>2016</a:t>
            </a:r>
            <a:r>
              <a:rPr lang="zh-CN" altLang="en-US" dirty="0" smtClean="0">
                <a:latin typeface="Arial" pitchFamily="34" charset="0"/>
              </a:rPr>
              <a:t>; INSTRUCTOR: </a:t>
            </a:r>
            <a:r>
              <a:rPr lang="en-US" altLang="zh-CN" dirty="0" smtClean="0">
                <a:latin typeface="Arial" pitchFamily="34" charset="0"/>
              </a:rPr>
              <a:t>LINGBO WEI</a:t>
            </a:r>
          </a:p>
        </p:txBody>
      </p:sp>
      <p:sp>
        <p:nvSpPr>
          <p:cNvPr id="3075" name="Rectangle 6"/>
          <p:cNvSpPr>
            <a:spLocks noGrp="1" noChangeArrowheads="1"/>
          </p:cNvSpPr>
          <p:nvPr>
            <p:ph type="sldNum" sz="quarter" idx="11"/>
          </p:nvPr>
        </p:nvSpPr>
        <p:spPr>
          <a:noFill/>
        </p:spPr>
        <p:txBody>
          <a:bodyPr/>
          <a:lstStyle/>
          <a:p>
            <a:fld id="{C6CF084C-5602-4064-9685-76A2A83A3E21}" type="slidenum">
              <a:rPr lang="zh-CN" altLang="en-US" smtClean="0">
                <a:latin typeface="Arial" pitchFamily="34" charset="0"/>
              </a:rPr>
              <a:pPr/>
              <a:t>2</a:t>
            </a:fld>
            <a:endParaRPr lang="en-US" altLang="zh-CN" smtClean="0">
              <a:latin typeface="Arial" pitchFamily="34" charset="0"/>
            </a:endParaRPr>
          </a:p>
        </p:txBody>
      </p:sp>
      <p:sp>
        <p:nvSpPr>
          <p:cNvPr id="3076" name="Rectangle 2"/>
          <p:cNvSpPr>
            <a:spLocks noGrp="1" noChangeArrowheads="1"/>
          </p:cNvSpPr>
          <p:nvPr>
            <p:ph type="title"/>
          </p:nvPr>
        </p:nvSpPr>
        <p:spPr/>
        <p:txBody>
          <a:bodyPr/>
          <a:lstStyle/>
          <a:p>
            <a:r>
              <a:rPr lang="en-US" altLang="zh-CN" dirty="0" smtClean="0">
                <a:ea typeface="宋体" pitchFamily="2" charset="-122"/>
              </a:rPr>
              <a:t>Part 1: </a:t>
            </a:r>
            <a:r>
              <a:rPr lang="zh-CN" altLang="en-US" dirty="0" smtClean="0">
                <a:ea typeface="宋体" pitchFamily="2" charset="-122"/>
              </a:rPr>
              <a:t>进程管理</a:t>
            </a:r>
          </a:p>
        </p:txBody>
      </p:sp>
      <p:sp>
        <p:nvSpPr>
          <p:cNvPr id="3077" name="Rectangle 3"/>
          <p:cNvSpPr>
            <a:spLocks noGrp="1" noChangeArrowheads="1"/>
          </p:cNvSpPr>
          <p:nvPr>
            <p:ph type="body" idx="1"/>
          </p:nvPr>
        </p:nvSpPr>
        <p:spPr>
          <a:xfrm>
            <a:off x="457200" y="1471613"/>
            <a:ext cx="8204200" cy="4641850"/>
          </a:xfrm>
        </p:spPr>
        <p:txBody>
          <a:bodyPr/>
          <a:lstStyle/>
          <a:p>
            <a:r>
              <a:rPr lang="zh-CN" altLang="en-US" dirty="0" smtClean="0">
                <a:solidFill>
                  <a:schemeClr val="bg2">
                    <a:lumMod val="60000"/>
                    <a:lumOff val="40000"/>
                  </a:schemeClr>
                </a:solidFill>
                <a:ea typeface="宋体" pitchFamily="2" charset="-122"/>
              </a:rPr>
              <a:t>进程与线程</a:t>
            </a:r>
            <a:endParaRPr lang="en-US" altLang="zh-CN" dirty="0" smtClean="0">
              <a:solidFill>
                <a:schemeClr val="bg2">
                  <a:lumMod val="60000"/>
                  <a:lumOff val="40000"/>
                </a:schemeClr>
              </a:solidFill>
              <a:ea typeface="宋体" pitchFamily="2" charset="-122"/>
            </a:endParaRPr>
          </a:p>
          <a:p>
            <a:r>
              <a:rPr lang="zh-CN" altLang="en-US" dirty="0" smtClean="0">
                <a:solidFill>
                  <a:schemeClr val="bg2">
                    <a:lumMod val="60000"/>
                    <a:lumOff val="40000"/>
                  </a:schemeClr>
                </a:solidFill>
                <a:ea typeface="宋体" pitchFamily="2" charset="-122"/>
              </a:rPr>
              <a:t>进程调度</a:t>
            </a:r>
            <a:endParaRPr lang="en-US" altLang="zh-CN" dirty="0" smtClean="0">
              <a:solidFill>
                <a:schemeClr val="bg2">
                  <a:lumMod val="60000"/>
                  <a:lumOff val="40000"/>
                </a:schemeClr>
              </a:solidFill>
              <a:ea typeface="宋体" pitchFamily="2" charset="-122"/>
            </a:endParaRPr>
          </a:p>
          <a:p>
            <a:r>
              <a:rPr lang="zh-CN" altLang="en-US" dirty="0" smtClean="0">
                <a:solidFill>
                  <a:srgbClr val="993300"/>
                </a:solidFill>
                <a:ea typeface="宋体" pitchFamily="2" charset="-122"/>
              </a:rPr>
              <a:t>并发</a:t>
            </a:r>
            <a:r>
              <a:rPr lang="en-US" altLang="zh-CN" dirty="0" smtClean="0">
                <a:solidFill>
                  <a:srgbClr val="993300"/>
                </a:solidFill>
                <a:ea typeface="宋体" pitchFamily="2" charset="-122"/>
              </a:rPr>
              <a:t>:</a:t>
            </a:r>
            <a:r>
              <a:rPr lang="zh-CN" altLang="en-US" dirty="0">
                <a:solidFill>
                  <a:srgbClr val="993300"/>
                </a:solidFill>
                <a:ea typeface="宋体" panose="02010600030101010101" pitchFamily="2" charset="-122"/>
              </a:rPr>
              <a:t>进程互斥与同步</a:t>
            </a:r>
            <a:endParaRPr lang="en-US" altLang="zh-CN" dirty="0" smtClean="0">
              <a:solidFill>
                <a:srgbClr val="993300"/>
              </a:solidFill>
              <a:ea typeface="宋体" pitchFamily="2" charset="-122"/>
            </a:endParaRPr>
          </a:p>
          <a:p>
            <a:pPr lvl="1"/>
            <a:r>
              <a:rPr lang="zh-CN" altLang="en-US" dirty="0" smtClean="0">
                <a:ea typeface="宋体" pitchFamily="2" charset="-122"/>
              </a:rPr>
              <a:t>进程互斥</a:t>
            </a:r>
            <a:endParaRPr lang="en-US" altLang="zh-CN" dirty="0" smtClean="0">
              <a:ea typeface="宋体" pitchFamily="2" charset="-122"/>
            </a:endParaRPr>
          </a:p>
          <a:p>
            <a:pPr lvl="1"/>
            <a:r>
              <a:rPr lang="zh-CN" altLang="en-US" dirty="0" smtClean="0">
                <a:ea typeface="宋体" pitchFamily="2" charset="-122"/>
              </a:rPr>
              <a:t>进程同步</a:t>
            </a:r>
            <a:endParaRPr lang="en-US" altLang="zh-CN" dirty="0" smtClean="0">
              <a:ea typeface="宋体" pitchFamily="2" charset="-122"/>
            </a:endParaRPr>
          </a:p>
          <a:p>
            <a:pPr lvl="1"/>
            <a:r>
              <a:rPr lang="zh-CN" altLang="en-US" dirty="0" smtClean="0">
                <a:ea typeface="宋体" pitchFamily="2" charset="-122"/>
              </a:rPr>
              <a:t>进程间通信</a:t>
            </a:r>
            <a:endParaRPr lang="en-US" altLang="zh-CN" dirty="0" smtClean="0">
              <a:ea typeface="宋体" pitchFamily="2" charset="-122"/>
            </a:endParaRPr>
          </a:p>
          <a:p>
            <a:r>
              <a:rPr lang="zh-CN" altLang="en-US" dirty="0" smtClean="0">
                <a:solidFill>
                  <a:schemeClr val="bg2">
                    <a:lumMod val="60000"/>
                    <a:lumOff val="40000"/>
                  </a:schemeClr>
                </a:solidFill>
                <a:ea typeface="宋体" pitchFamily="2" charset="-122"/>
              </a:rPr>
              <a:t>并发</a:t>
            </a:r>
            <a:r>
              <a:rPr lang="en-US" altLang="zh-CN" dirty="0" smtClean="0">
                <a:solidFill>
                  <a:schemeClr val="bg2">
                    <a:lumMod val="60000"/>
                    <a:lumOff val="40000"/>
                  </a:schemeClr>
                </a:solidFill>
                <a:ea typeface="宋体" pitchFamily="2" charset="-122"/>
              </a:rPr>
              <a:t>:</a:t>
            </a:r>
            <a:r>
              <a:rPr lang="zh-CN" altLang="en-US" dirty="0" smtClean="0">
                <a:solidFill>
                  <a:schemeClr val="bg2">
                    <a:lumMod val="60000"/>
                    <a:lumOff val="40000"/>
                  </a:schemeClr>
                </a:solidFill>
                <a:ea typeface="宋体" pitchFamily="2" charset="-122"/>
              </a:rPr>
              <a:t>进程死锁与饥饿、</a:t>
            </a:r>
            <a:endParaRPr lang="en-US" altLang="zh-CN" dirty="0" smtClean="0">
              <a:solidFill>
                <a:schemeClr val="bg2">
                  <a:lumMod val="60000"/>
                  <a:lumOff val="40000"/>
                </a:schemeClr>
              </a:solidFill>
              <a:ea typeface="宋体" pitchFamily="2" charset="-122"/>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31746"/>
            <a:ext cx="8229600" cy="1143000"/>
          </a:xfrm>
        </p:spPr>
        <p:txBody>
          <a:bodyPr/>
          <a:lstStyle/>
          <a:p>
            <a:r>
              <a:rPr lang="en-US" altLang="zh-CN" dirty="0" smtClean="0"/>
              <a:t> </a:t>
            </a:r>
            <a:r>
              <a:rPr lang="en-US" altLang="zh-CN" sz="2800" dirty="0" smtClean="0"/>
              <a:t>Dekker</a:t>
            </a:r>
            <a:r>
              <a:rPr lang="zh-CN" altLang="en-US" sz="2800" dirty="0" smtClean="0"/>
              <a:t>算法</a:t>
            </a:r>
            <a:r>
              <a:rPr lang="en-US" altLang="zh-CN" sz="2800" dirty="0" smtClean="0"/>
              <a:t>: two variables, set then test </a:t>
            </a:r>
            <a:br>
              <a:rPr lang="en-US" altLang="zh-CN" sz="2800" dirty="0" smtClean="0"/>
            </a:br>
            <a:r>
              <a:rPr lang="en-US" altLang="zh-CN" sz="2800" dirty="0" smtClean="0"/>
              <a:t>with alternating yielding</a:t>
            </a:r>
            <a:endParaRPr lang="zh-CN" altLang="en-US" sz="2800" dirty="0"/>
          </a:p>
        </p:txBody>
      </p:sp>
      <p:sp>
        <p:nvSpPr>
          <p:cNvPr id="4" name="页脚占位符 3"/>
          <p:cNvSpPr>
            <a:spLocks noGrp="1"/>
          </p:cNvSpPr>
          <p:nvPr>
            <p:ph type="ftr" sz="quarter" idx="10"/>
          </p:nvPr>
        </p:nvSpPr>
        <p:spPr>
          <a:xfrm>
            <a:off x="366713" y="6383789"/>
            <a:ext cx="7205662" cy="476250"/>
          </a:xfrm>
        </p:spPr>
        <p:txBody>
          <a:bodyPr/>
          <a:lstStyle/>
          <a:p>
            <a:pPr>
              <a:defRPr/>
            </a:pPr>
            <a:r>
              <a:rPr lang="zh-CN" altLang="en-US" dirty="0" smtClean="0"/>
              <a:t>USTC</a:t>
            </a:r>
            <a:r>
              <a:rPr lang="en-US" altLang="zh-CN" dirty="0" smtClean="0"/>
              <a:t>-</a:t>
            </a:r>
            <a:r>
              <a:rPr lang="zh-CN" altLang="en-US" dirty="0" smtClean="0"/>
              <a:t>21000201-OPERATING SYSTEMS; FALL </a:t>
            </a:r>
            <a:r>
              <a:rPr lang="en-US" altLang="zh-CN" dirty="0" smtClean="0"/>
              <a:t>2016</a:t>
            </a:r>
            <a:r>
              <a:rPr lang="zh-CN" altLang="en-US" dirty="0" smtClean="0"/>
              <a:t>; INSTRUCTOR: </a:t>
            </a:r>
            <a:r>
              <a:rPr lang="en-US" altLang="zh-CN" dirty="0" smtClean="0"/>
              <a:t>LINGBO WEI</a:t>
            </a:r>
            <a:endParaRPr lang="en-US" altLang="zh-CN" dirty="0"/>
          </a:p>
        </p:txBody>
      </p:sp>
      <p:sp>
        <p:nvSpPr>
          <p:cNvPr id="5" name="灯片编号占位符 4"/>
          <p:cNvSpPr>
            <a:spLocks noGrp="1"/>
          </p:cNvSpPr>
          <p:nvPr>
            <p:ph type="sldNum" sz="quarter" idx="11"/>
          </p:nvPr>
        </p:nvSpPr>
        <p:spPr>
          <a:xfrm>
            <a:off x="7764463" y="6367914"/>
            <a:ext cx="922337" cy="476250"/>
          </a:xfrm>
        </p:spPr>
        <p:txBody>
          <a:bodyPr/>
          <a:lstStyle/>
          <a:p>
            <a:pPr>
              <a:defRPr/>
            </a:pPr>
            <a:fld id="{2A5F4D79-7E66-4EF1-850E-A256F3AB9092}" type="slidenum">
              <a:rPr lang="zh-CN" altLang="en-US" smtClean="0"/>
              <a:pPr>
                <a:defRPr/>
              </a:pPr>
              <a:t>20</a:t>
            </a:fld>
            <a:endParaRPr lang="en-US" altLang="zh-CN"/>
          </a:p>
        </p:txBody>
      </p:sp>
      <p:sp>
        <p:nvSpPr>
          <p:cNvPr id="32769" name="Rectangle 1"/>
          <p:cNvSpPr>
            <a:spLocks noChangeArrowheads="1"/>
          </p:cNvSpPr>
          <p:nvPr/>
        </p:nvSpPr>
        <p:spPr bwMode="auto">
          <a:xfrm>
            <a:off x="246745" y="950176"/>
            <a:ext cx="9144000" cy="55092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1"/>
            <a:r>
              <a:rPr lang="en-US" altLang="zh-CN" sz="2200" dirty="0">
                <a:latin typeface="Times New Roman" pitchFamily="18" charset="0"/>
                <a:ea typeface="宋体" pitchFamily="2" charset="-122"/>
                <a:cs typeface="Times New Roman" pitchFamily="18" charset="0"/>
              </a:rPr>
              <a:t>P1WantIn = true; //</a:t>
            </a:r>
            <a:r>
              <a:rPr lang="zh-CN" altLang="en-US" sz="2200" dirty="0">
                <a:latin typeface="Times New Roman" pitchFamily="18" charset="0"/>
                <a:ea typeface="宋体" pitchFamily="2" charset="-122"/>
                <a:cs typeface="Times New Roman" pitchFamily="18" charset="0"/>
              </a:rPr>
              <a:t>进程</a:t>
            </a:r>
            <a:r>
              <a:rPr lang="en-US" altLang="zh-CN" sz="2200" dirty="0">
                <a:latin typeface="Times New Roman" pitchFamily="18" charset="0"/>
                <a:ea typeface="宋体" pitchFamily="2" charset="-122"/>
                <a:cs typeface="Times New Roman" pitchFamily="18" charset="0"/>
              </a:rPr>
              <a:t>1</a:t>
            </a:r>
            <a:r>
              <a:rPr lang="zh-CN" altLang="en-US" sz="2200" dirty="0">
                <a:latin typeface="Times New Roman" pitchFamily="18" charset="0"/>
                <a:ea typeface="宋体" pitchFamily="2" charset="-122"/>
                <a:cs typeface="Times New Roman" pitchFamily="18" charset="0"/>
              </a:rPr>
              <a:t>想进入临界区，</a:t>
            </a:r>
            <a:r>
              <a:rPr lang="zh-CN" altLang="en-US" sz="2200" dirty="0" smtClean="0">
                <a:solidFill>
                  <a:srgbClr val="000000"/>
                </a:solidFill>
                <a:latin typeface="Times New Roman" pitchFamily="18" charset="0"/>
                <a:ea typeface="宋体" pitchFamily="2" charset="-122"/>
                <a:cs typeface="Times New Roman" pitchFamily="18" charset="0"/>
              </a:rPr>
              <a:t>初</a:t>
            </a:r>
            <a:r>
              <a:rPr lang="zh-CN" altLang="en-US" sz="2200" dirty="0">
                <a:latin typeface="Times New Roman" pitchFamily="18" charset="0"/>
                <a:ea typeface="宋体" pitchFamily="2" charset="-122"/>
                <a:cs typeface="Times New Roman" pitchFamily="18" charset="0"/>
              </a:rPr>
              <a:t>始</a:t>
            </a:r>
            <a:r>
              <a:rPr lang="zh-CN" altLang="en-US" sz="2200" dirty="0" smtClean="0">
                <a:solidFill>
                  <a:srgbClr val="000000"/>
                </a:solidFill>
                <a:latin typeface="Times New Roman" pitchFamily="18" charset="0"/>
                <a:ea typeface="宋体" pitchFamily="2" charset="-122"/>
                <a:cs typeface="Times New Roman" pitchFamily="18" charset="0"/>
              </a:rPr>
              <a:t>值</a:t>
            </a:r>
            <a:r>
              <a:rPr lang="zh-CN" altLang="en-US" sz="2200" dirty="0">
                <a:solidFill>
                  <a:srgbClr val="000000"/>
                </a:solidFill>
                <a:latin typeface="Times New Roman" pitchFamily="18" charset="0"/>
                <a:ea typeface="宋体" pitchFamily="2" charset="-122"/>
                <a:cs typeface="Times New Roman" pitchFamily="18" charset="0"/>
              </a:rPr>
              <a:t>为</a:t>
            </a:r>
            <a:r>
              <a:rPr lang="en-US" altLang="zh-CN" sz="2200" dirty="0">
                <a:solidFill>
                  <a:srgbClr val="000000"/>
                </a:solidFill>
                <a:latin typeface="Times New Roman" pitchFamily="18" charset="0"/>
                <a:ea typeface="宋体" pitchFamily="2" charset="-122"/>
                <a:cs typeface="Times New Roman" pitchFamily="18" charset="0"/>
              </a:rPr>
              <a:t>false</a:t>
            </a:r>
            <a:endParaRPr lang="en-US" altLang="zh-CN" sz="2200" dirty="0">
              <a:latin typeface="Times New Roman" pitchFamily="18" charset="0"/>
              <a:ea typeface="宋体" pitchFamily="2" charset="-122"/>
              <a:cs typeface="Times New Roman" pitchFamily="18" charset="0"/>
            </a:endParaRPr>
          </a:p>
          <a:p>
            <a:pPr lvl="1"/>
            <a:r>
              <a:rPr lang="en-US" altLang="zh-CN" sz="2200" dirty="0">
                <a:latin typeface="Times New Roman" pitchFamily="18" charset="0"/>
                <a:ea typeface="宋体" pitchFamily="2" charset="-122"/>
                <a:cs typeface="Times New Roman" pitchFamily="18" charset="0"/>
              </a:rPr>
              <a:t>P2WantIn = true; //</a:t>
            </a:r>
            <a:r>
              <a:rPr lang="zh-CN" altLang="en-US" sz="2200" dirty="0">
                <a:latin typeface="Times New Roman" pitchFamily="18" charset="0"/>
                <a:ea typeface="宋体" pitchFamily="2" charset="-122"/>
                <a:cs typeface="Times New Roman" pitchFamily="18" charset="0"/>
              </a:rPr>
              <a:t>进程</a:t>
            </a:r>
            <a:r>
              <a:rPr lang="en-US" altLang="zh-CN" sz="2200" dirty="0">
                <a:latin typeface="Times New Roman" pitchFamily="18" charset="0"/>
                <a:ea typeface="宋体" pitchFamily="2" charset="-122"/>
                <a:cs typeface="Times New Roman" pitchFamily="18" charset="0"/>
              </a:rPr>
              <a:t>2</a:t>
            </a:r>
            <a:r>
              <a:rPr lang="zh-CN" altLang="en-US" sz="2200" dirty="0">
                <a:latin typeface="Times New Roman" pitchFamily="18" charset="0"/>
                <a:ea typeface="宋体" pitchFamily="2" charset="-122"/>
                <a:cs typeface="Times New Roman" pitchFamily="18" charset="0"/>
              </a:rPr>
              <a:t>想进入临界区，</a:t>
            </a:r>
            <a:r>
              <a:rPr lang="zh-CN" altLang="en-US" sz="2200" dirty="0" smtClean="0">
                <a:solidFill>
                  <a:srgbClr val="000000"/>
                </a:solidFill>
                <a:latin typeface="Times New Roman" pitchFamily="18" charset="0"/>
                <a:ea typeface="宋体" pitchFamily="2" charset="-122"/>
                <a:cs typeface="Times New Roman" pitchFamily="18" charset="0"/>
              </a:rPr>
              <a:t>初</a:t>
            </a:r>
            <a:r>
              <a:rPr lang="zh-CN" altLang="en-US" sz="2200" dirty="0">
                <a:latin typeface="Times New Roman" pitchFamily="18" charset="0"/>
                <a:ea typeface="宋体" pitchFamily="2" charset="-122"/>
                <a:cs typeface="Times New Roman" pitchFamily="18" charset="0"/>
              </a:rPr>
              <a:t>始</a:t>
            </a:r>
            <a:r>
              <a:rPr lang="zh-CN" altLang="en-US" sz="2200" dirty="0" smtClean="0">
                <a:solidFill>
                  <a:srgbClr val="000000"/>
                </a:solidFill>
                <a:latin typeface="Times New Roman" pitchFamily="18" charset="0"/>
                <a:ea typeface="宋体" pitchFamily="2" charset="-122"/>
                <a:cs typeface="Times New Roman" pitchFamily="18" charset="0"/>
              </a:rPr>
              <a:t>值</a:t>
            </a:r>
            <a:r>
              <a:rPr lang="zh-CN" altLang="en-US" sz="2200" dirty="0">
                <a:solidFill>
                  <a:srgbClr val="000000"/>
                </a:solidFill>
                <a:latin typeface="Times New Roman" pitchFamily="18" charset="0"/>
                <a:ea typeface="宋体" pitchFamily="2" charset="-122"/>
                <a:cs typeface="Times New Roman" pitchFamily="18" charset="0"/>
              </a:rPr>
              <a:t>为</a:t>
            </a:r>
            <a:r>
              <a:rPr lang="en-US" altLang="zh-CN" sz="2200" dirty="0">
                <a:solidFill>
                  <a:srgbClr val="000000"/>
                </a:solidFill>
                <a:latin typeface="Times New Roman" pitchFamily="18" charset="0"/>
                <a:ea typeface="宋体" pitchFamily="2" charset="-122"/>
                <a:cs typeface="Times New Roman" pitchFamily="18" charset="0"/>
              </a:rPr>
              <a:t>false</a:t>
            </a:r>
            <a:endParaRPr lang="en-US" altLang="zh-CN" sz="2200" dirty="0">
              <a:ea typeface="宋体" pitchFamily="2" charset="-122"/>
              <a:cs typeface="宋体" pitchFamily="2" charset="-122"/>
            </a:endParaRPr>
          </a:p>
          <a:p>
            <a:pPr lvl="1" indent="-9525" eaLnBrk="0" hangingPunct="0"/>
            <a:r>
              <a:rPr lang="en-US" altLang="zh-CN" sz="2200" dirty="0" smtClean="0">
                <a:latin typeface="Times New Roman" pitchFamily="18" charset="0"/>
                <a:ea typeface="宋体" pitchFamily="2" charset="-122"/>
                <a:cs typeface="Times New Roman" pitchFamily="18" charset="0"/>
              </a:rPr>
              <a:t>turn</a:t>
            </a:r>
            <a:r>
              <a:rPr lang="en-US" altLang="zh-CN" sz="2200" dirty="0">
                <a:latin typeface="Times New Roman" pitchFamily="18" charset="0"/>
                <a:ea typeface="宋体" pitchFamily="2" charset="-122"/>
                <a:cs typeface="Times New Roman" pitchFamily="18" charset="0"/>
              </a:rPr>
              <a:t>= </a:t>
            </a:r>
            <a:r>
              <a:rPr lang="en-US" altLang="zh-CN" sz="2200" dirty="0" err="1" smtClean="0">
                <a:latin typeface="Times New Roman" pitchFamily="18" charset="0"/>
                <a:ea typeface="宋体" pitchFamily="2" charset="-122"/>
                <a:cs typeface="Times New Roman" pitchFamily="18" charset="0"/>
              </a:rPr>
              <a:t>i</a:t>
            </a:r>
            <a:r>
              <a:rPr lang="en-US" altLang="zh-CN" sz="2200" dirty="0" smtClean="0">
                <a:latin typeface="Times New Roman" pitchFamily="18" charset="0"/>
                <a:ea typeface="宋体" pitchFamily="2" charset="-122"/>
                <a:cs typeface="Times New Roman" pitchFamily="18" charset="0"/>
              </a:rPr>
              <a:t>;  //</a:t>
            </a:r>
            <a:r>
              <a:rPr lang="zh-CN" altLang="en-US" sz="2200" dirty="0" smtClean="0">
                <a:latin typeface="Times New Roman" pitchFamily="18" charset="0"/>
                <a:ea typeface="宋体" pitchFamily="2" charset="-122"/>
                <a:cs typeface="Times New Roman" pitchFamily="18" charset="0"/>
              </a:rPr>
              <a:t>该进程</a:t>
            </a:r>
            <a:r>
              <a:rPr lang="en-US" altLang="zh-CN" sz="2200" dirty="0" err="1" smtClean="0">
                <a:latin typeface="Times New Roman" pitchFamily="18" charset="0"/>
                <a:ea typeface="宋体" pitchFamily="2" charset="-122"/>
                <a:cs typeface="Times New Roman" pitchFamily="18" charset="0"/>
              </a:rPr>
              <a:t>i</a:t>
            </a:r>
            <a:r>
              <a:rPr lang="zh-CN" altLang="en-US" sz="2200" dirty="0" smtClean="0">
                <a:latin typeface="Times New Roman" pitchFamily="18" charset="0"/>
                <a:ea typeface="宋体" pitchFamily="2" charset="-122"/>
                <a:cs typeface="Times New Roman" pitchFamily="18" charset="0"/>
              </a:rPr>
              <a:t>进入临界区，初始值为</a:t>
            </a:r>
            <a:r>
              <a:rPr lang="en-US" altLang="zh-CN" sz="2200" dirty="0" smtClean="0">
                <a:latin typeface="Times New Roman" pitchFamily="18" charset="0"/>
                <a:ea typeface="宋体" pitchFamily="2" charset="-122"/>
                <a:cs typeface="Times New Roman" pitchFamily="18" charset="0"/>
              </a:rPr>
              <a:t>1</a:t>
            </a:r>
            <a:r>
              <a:rPr lang="zh-CN" altLang="en-US" sz="2200" dirty="0" smtClean="0">
                <a:latin typeface="Times New Roman" pitchFamily="18" charset="0"/>
                <a:ea typeface="宋体" pitchFamily="2" charset="-122"/>
                <a:cs typeface="Times New Roman" pitchFamily="18" charset="0"/>
              </a:rPr>
              <a:t>或者</a:t>
            </a:r>
            <a:r>
              <a:rPr lang="en-US" altLang="zh-CN" sz="2200" dirty="0" smtClean="0">
                <a:latin typeface="Times New Roman" pitchFamily="18" charset="0"/>
                <a:ea typeface="宋体" pitchFamily="2" charset="-122"/>
                <a:cs typeface="Times New Roman" pitchFamily="18" charset="0"/>
              </a:rPr>
              <a:t>2</a:t>
            </a:r>
            <a:endParaRPr lang="en-US" altLang="zh-CN" sz="2200" dirty="0">
              <a:latin typeface="Times New Roman" pitchFamily="18" charset="0"/>
              <a:ea typeface="宋体" pitchFamily="2" charset="-122"/>
              <a:cs typeface="Times New Roman" pitchFamily="18" charset="0"/>
            </a:endParaRPr>
          </a:p>
          <a:p>
            <a:pPr marL="0" marR="0" lvl="0" indent="200025" algn="l" defTabSz="914400" rtl="0" eaLnBrk="0" fontAlgn="base" latinLnBrk="0" hangingPunct="0">
              <a:lnSpc>
                <a:spcPct val="100000"/>
              </a:lnSpc>
              <a:spcBef>
                <a:spcPct val="0"/>
              </a:spcBef>
              <a:spcAft>
                <a:spcPct val="0"/>
              </a:spcAft>
              <a:buClrTx/>
              <a:buSzTx/>
              <a:buFontTx/>
              <a:buNone/>
              <a:tabLst/>
            </a:pPr>
            <a:r>
              <a:rPr kumimoji="0" lang="zh-CN" altLang="en-US"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进程</a:t>
            </a:r>
            <a:r>
              <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P1:</a:t>
            </a:r>
            <a:endParaRPr kumimoji="0" lang="en-US" altLang="zh-CN" sz="20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00025"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while (true) {</a:t>
            </a:r>
            <a:endParaRPr kumimoji="0" lang="en-US" altLang="zh-CN" sz="20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00025"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r>
              <a:rPr kumimoji="0" lang="en-US" altLang="zh-CN" sz="2000" b="0" i="0" u="none" strike="noStrike" cap="none" normalizeH="0" baseline="0" dirty="0" smtClean="0">
                <a:ln>
                  <a:noFill/>
                </a:ln>
                <a:solidFill>
                  <a:srgbClr val="FF0000"/>
                </a:solidFill>
                <a:effectLst/>
                <a:latin typeface="Times New Roman" pitchFamily="18" charset="0"/>
                <a:ea typeface="宋体" pitchFamily="2" charset="-122"/>
                <a:cs typeface="Times New Roman" pitchFamily="18" charset="0"/>
              </a:rPr>
              <a:t>P1WantIn = true;</a:t>
            </a:r>
            <a:endParaRPr kumimoji="0" lang="en-US" altLang="zh-CN" sz="20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00025"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rgbClr val="FF0000"/>
                </a:solidFill>
                <a:effectLst/>
                <a:latin typeface="Times New Roman" pitchFamily="18" charset="0"/>
                <a:ea typeface="宋体" pitchFamily="2" charset="-122"/>
                <a:cs typeface="Times New Roman" pitchFamily="18" charset="0"/>
              </a:rPr>
              <a:t>   while (P2WantIn) {</a:t>
            </a:r>
            <a:endParaRPr kumimoji="0" lang="en-US" altLang="zh-CN" sz="20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00025"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rgbClr val="FF0000"/>
                </a:solidFill>
                <a:effectLst/>
                <a:latin typeface="Times New Roman" pitchFamily="18" charset="0"/>
                <a:ea typeface="宋体" pitchFamily="2" charset="-122"/>
                <a:cs typeface="Times New Roman" pitchFamily="18" charset="0"/>
              </a:rPr>
              <a:t>      if (</a:t>
            </a:r>
            <a:r>
              <a:rPr lang="en-US" altLang="zh-CN" sz="2000" dirty="0" smtClean="0">
                <a:solidFill>
                  <a:srgbClr val="FF0000"/>
                </a:solidFill>
                <a:latin typeface="Times New Roman" pitchFamily="18" charset="0"/>
                <a:ea typeface="宋体" pitchFamily="2" charset="-122"/>
                <a:cs typeface="Times New Roman" pitchFamily="18" charset="0"/>
              </a:rPr>
              <a:t>turn</a:t>
            </a:r>
            <a:r>
              <a:rPr kumimoji="0" lang="en-US" altLang="zh-CN" sz="2000" b="0" i="0" u="none" strike="noStrike" cap="none" normalizeH="0" baseline="0" dirty="0" smtClean="0">
                <a:ln>
                  <a:noFill/>
                </a:ln>
                <a:solidFill>
                  <a:srgbClr val="FF0000"/>
                </a:solidFill>
                <a:effectLst/>
                <a:latin typeface="Times New Roman" pitchFamily="18" charset="0"/>
                <a:ea typeface="宋体" pitchFamily="2" charset="-122"/>
                <a:cs typeface="Times New Roman" pitchFamily="18" charset="0"/>
              </a:rPr>
              <a:t> = 2){</a:t>
            </a:r>
            <a:endParaRPr kumimoji="0" lang="en-US" altLang="zh-CN" sz="20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00025"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rgbClr val="FF0000"/>
                </a:solidFill>
                <a:effectLst/>
                <a:latin typeface="Times New Roman" pitchFamily="18" charset="0"/>
                <a:ea typeface="宋体" pitchFamily="2" charset="-122"/>
                <a:cs typeface="Times New Roman" pitchFamily="18" charset="0"/>
              </a:rPr>
              <a:t>         P1WantIn = false;</a:t>
            </a:r>
            <a:endParaRPr kumimoji="0" lang="en-US" altLang="zh-CN" sz="20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00025"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rgbClr val="FF0000"/>
                </a:solidFill>
                <a:effectLst/>
                <a:latin typeface="Times New Roman" pitchFamily="18" charset="0"/>
                <a:ea typeface="宋体" pitchFamily="2" charset="-122"/>
                <a:cs typeface="Times New Roman" pitchFamily="18" charset="0"/>
              </a:rPr>
              <a:t>         while (</a:t>
            </a:r>
            <a:r>
              <a:rPr lang="en-US" altLang="zh-CN" sz="2000" dirty="0" smtClean="0">
                <a:solidFill>
                  <a:srgbClr val="FF0000"/>
                </a:solidFill>
                <a:latin typeface="Times New Roman" pitchFamily="18" charset="0"/>
                <a:ea typeface="宋体" pitchFamily="2" charset="-122"/>
                <a:cs typeface="Times New Roman" pitchFamily="18" charset="0"/>
              </a:rPr>
              <a:t>turn</a:t>
            </a:r>
            <a:r>
              <a:rPr kumimoji="0" lang="en-US" altLang="zh-CN" sz="2000" b="0" i="0" u="none" strike="noStrike" cap="none" normalizeH="0" baseline="0" dirty="0" smtClean="0">
                <a:ln>
                  <a:noFill/>
                </a:ln>
                <a:solidFill>
                  <a:srgbClr val="FF0000"/>
                </a:solidFill>
                <a:effectLst/>
                <a:latin typeface="Times New Roman" pitchFamily="18" charset="0"/>
                <a:ea typeface="宋体" pitchFamily="2" charset="-122"/>
                <a:cs typeface="Times New Roman" pitchFamily="18" charset="0"/>
              </a:rPr>
              <a:t> = 2) do {nothing}; </a:t>
            </a:r>
            <a:endParaRPr kumimoji="0" lang="en-US" altLang="zh-CN" sz="20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00025"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rgbClr val="FF0000"/>
                </a:solidFill>
                <a:effectLst/>
                <a:latin typeface="Times New Roman" pitchFamily="18" charset="0"/>
                <a:ea typeface="宋体" pitchFamily="2" charset="-122"/>
                <a:cs typeface="Times New Roman" pitchFamily="18" charset="0"/>
              </a:rPr>
              <a:t>         P1WantIn = true};</a:t>
            </a:r>
            <a:endParaRPr kumimoji="0" lang="en-US" altLang="zh-CN" sz="20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00025"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rgbClr val="FF0000"/>
                </a:solidFill>
                <a:effectLst/>
                <a:latin typeface="Times New Roman" pitchFamily="18" charset="0"/>
                <a:ea typeface="宋体" pitchFamily="2" charset="-122"/>
                <a:cs typeface="Times New Roman" pitchFamily="18" charset="0"/>
              </a:rPr>
              <a:t>   }</a:t>
            </a:r>
            <a:endParaRPr kumimoji="0" lang="en-US" altLang="zh-CN" sz="20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00025"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C.R.1;</a:t>
            </a:r>
            <a:endParaRPr kumimoji="0" lang="en-US" altLang="zh-CN" sz="20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00025"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rgbClr val="FF0000"/>
                </a:solidFill>
                <a:effectLst/>
                <a:latin typeface="Times New Roman" pitchFamily="18" charset="0"/>
                <a:ea typeface="宋体" pitchFamily="2" charset="-122"/>
                <a:cs typeface="Times New Roman" pitchFamily="18" charset="0"/>
              </a:rPr>
              <a:t>   </a:t>
            </a:r>
            <a:r>
              <a:rPr lang="en-US" altLang="zh-CN" sz="2000" dirty="0" smtClean="0">
                <a:solidFill>
                  <a:srgbClr val="FF0000"/>
                </a:solidFill>
                <a:latin typeface="Times New Roman" pitchFamily="18" charset="0"/>
                <a:ea typeface="宋体" pitchFamily="2" charset="-122"/>
                <a:cs typeface="Times New Roman" pitchFamily="18" charset="0"/>
              </a:rPr>
              <a:t>turn</a:t>
            </a:r>
            <a:r>
              <a:rPr kumimoji="0" lang="en-US" altLang="zh-CN" sz="2000" b="0" i="0" u="none" strike="noStrike" cap="none" normalizeH="0" baseline="0" dirty="0" smtClean="0">
                <a:ln>
                  <a:noFill/>
                </a:ln>
                <a:solidFill>
                  <a:srgbClr val="FF0000"/>
                </a:solidFill>
                <a:effectLst/>
                <a:latin typeface="Times New Roman" pitchFamily="18" charset="0"/>
                <a:ea typeface="宋体" pitchFamily="2" charset="-122"/>
                <a:cs typeface="Times New Roman" pitchFamily="18" charset="0"/>
              </a:rPr>
              <a:t>= 2;</a:t>
            </a:r>
            <a:endParaRPr kumimoji="0" lang="en-US" altLang="zh-CN" sz="20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00025"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rgbClr val="FF0000"/>
                </a:solidFill>
                <a:effectLst/>
                <a:latin typeface="Times New Roman" pitchFamily="18" charset="0"/>
                <a:ea typeface="宋体" pitchFamily="2" charset="-122"/>
                <a:cs typeface="Times New Roman" pitchFamily="18" charset="0"/>
              </a:rPr>
              <a:t>   P1WantIn = false;</a:t>
            </a:r>
            <a:endParaRPr kumimoji="0" lang="en-US" altLang="zh-CN" sz="20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00025"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r>
              <a:rPr kumimoji="0" lang="en-US" altLang="zh-CN" sz="2000" b="0"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otherstuff</a:t>
            </a:r>
            <a:r>
              <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endParaRPr kumimoji="0" lang="en-US" altLang="zh-CN" sz="20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00025"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endParaRPr kumimoji="0" lang="en-US" altLang="zh-CN" sz="20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32770" name="Rectangle 2"/>
          <p:cNvSpPr>
            <a:spLocks noChangeArrowheads="1"/>
          </p:cNvSpPr>
          <p:nvPr/>
        </p:nvSpPr>
        <p:spPr bwMode="auto">
          <a:xfrm>
            <a:off x="4557479" y="1972246"/>
            <a:ext cx="5050953" cy="440120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200025" algn="l" defTabSz="914400" rtl="0" eaLnBrk="1" fontAlgn="base" latinLnBrk="0" hangingPunct="1">
              <a:lnSpc>
                <a:spcPct val="100000"/>
              </a:lnSpc>
              <a:spcBef>
                <a:spcPct val="0"/>
              </a:spcBef>
              <a:spcAft>
                <a:spcPct val="0"/>
              </a:spcAft>
              <a:buClrTx/>
              <a:buSzTx/>
              <a:buFontTx/>
              <a:buNone/>
              <a:tabLst/>
            </a:pPr>
            <a:r>
              <a:rPr kumimoji="0" lang="zh-CN"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进程</a:t>
            </a:r>
            <a:r>
              <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P2:</a:t>
            </a:r>
            <a:endParaRPr kumimoji="0" lang="en-US" altLang="zh-CN" sz="20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00025"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while (true) {</a:t>
            </a:r>
            <a:endParaRPr kumimoji="0" lang="en-US" altLang="zh-CN" sz="20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00025"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r>
              <a:rPr kumimoji="0" lang="en-US" altLang="zh-CN" sz="2000" b="0" i="0" u="none" strike="noStrike" cap="none" normalizeH="0" baseline="0" dirty="0" smtClean="0">
                <a:ln>
                  <a:noFill/>
                </a:ln>
                <a:solidFill>
                  <a:srgbClr val="FF0000"/>
                </a:solidFill>
                <a:effectLst/>
                <a:latin typeface="Times New Roman" pitchFamily="18" charset="0"/>
                <a:ea typeface="宋体" pitchFamily="2" charset="-122"/>
                <a:cs typeface="Times New Roman" pitchFamily="18" charset="0"/>
              </a:rPr>
              <a:t>P2WantIn = true;</a:t>
            </a:r>
            <a:endParaRPr kumimoji="0" lang="en-US" altLang="zh-CN" sz="20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00025"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rgbClr val="FF0000"/>
                </a:solidFill>
                <a:effectLst/>
                <a:latin typeface="Times New Roman" pitchFamily="18" charset="0"/>
                <a:ea typeface="宋体" pitchFamily="2" charset="-122"/>
                <a:cs typeface="Times New Roman" pitchFamily="18" charset="0"/>
              </a:rPr>
              <a:t>   while (P1WantIn) {</a:t>
            </a:r>
            <a:endParaRPr kumimoji="0" lang="en-US" altLang="zh-CN" sz="20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lvl="0" indent="200025" eaLnBrk="0" hangingPunct="0"/>
            <a:r>
              <a:rPr kumimoji="0" lang="en-US" altLang="zh-CN" sz="2000" b="0" i="0" u="none" strike="noStrike" cap="none" normalizeH="0" baseline="0" dirty="0" smtClean="0">
                <a:ln>
                  <a:noFill/>
                </a:ln>
                <a:solidFill>
                  <a:srgbClr val="FF0000"/>
                </a:solidFill>
                <a:effectLst/>
                <a:latin typeface="Times New Roman" pitchFamily="18" charset="0"/>
                <a:ea typeface="宋体" pitchFamily="2" charset="-122"/>
                <a:cs typeface="Times New Roman" pitchFamily="18" charset="0"/>
              </a:rPr>
              <a:t>      if (</a:t>
            </a:r>
            <a:r>
              <a:rPr lang="en-US" altLang="zh-CN" sz="2000" dirty="0" smtClean="0">
                <a:solidFill>
                  <a:srgbClr val="FF0000"/>
                </a:solidFill>
                <a:latin typeface="Times New Roman" pitchFamily="18" charset="0"/>
                <a:ea typeface="宋体" pitchFamily="2" charset="-122"/>
                <a:cs typeface="Times New Roman" pitchFamily="18" charset="0"/>
              </a:rPr>
              <a:t>turn</a:t>
            </a:r>
            <a:r>
              <a:rPr kumimoji="0" lang="en-US" altLang="zh-CN" sz="2000" b="0" i="0" u="none" strike="noStrike" cap="none" normalizeH="0" baseline="0" dirty="0" smtClean="0">
                <a:ln>
                  <a:noFill/>
                </a:ln>
                <a:solidFill>
                  <a:srgbClr val="FF0000"/>
                </a:solidFill>
                <a:effectLst/>
                <a:latin typeface="Times New Roman" pitchFamily="18" charset="0"/>
                <a:ea typeface="宋体" pitchFamily="2" charset="-122"/>
                <a:cs typeface="Times New Roman" pitchFamily="18" charset="0"/>
              </a:rPr>
              <a:t> = 1){</a:t>
            </a:r>
            <a:endParaRPr kumimoji="0" lang="en-US" altLang="zh-CN" sz="20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00025"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rgbClr val="FF0000"/>
                </a:solidFill>
                <a:effectLst/>
                <a:latin typeface="Times New Roman" pitchFamily="18" charset="0"/>
                <a:ea typeface="宋体" pitchFamily="2" charset="-122"/>
                <a:cs typeface="Times New Roman" pitchFamily="18" charset="0"/>
              </a:rPr>
              <a:t>          P2WantIn = false;</a:t>
            </a:r>
            <a:endParaRPr kumimoji="0" lang="en-US" altLang="zh-CN" sz="20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lvl="0" indent="200025" eaLnBrk="0" hangingPunct="0"/>
            <a:r>
              <a:rPr kumimoji="0" lang="en-US" altLang="zh-CN" sz="2000" b="0" i="0" u="none" strike="noStrike" cap="none" normalizeH="0" baseline="0" dirty="0" smtClean="0">
                <a:ln>
                  <a:noFill/>
                </a:ln>
                <a:solidFill>
                  <a:srgbClr val="FF0000"/>
                </a:solidFill>
                <a:effectLst/>
                <a:latin typeface="Times New Roman" pitchFamily="18" charset="0"/>
                <a:ea typeface="宋体" pitchFamily="2" charset="-122"/>
                <a:cs typeface="Times New Roman" pitchFamily="18" charset="0"/>
              </a:rPr>
              <a:t>          while (</a:t>
            </a:r>
            <a:r>
              <a:rPr lang="en-US" altLang="zh-CN" sz="2000" dirty="0" smtClean="0">
                <a:solidFill>
                  <a:srgbClr val="FF0000"/>
                </a:solidFill>
                <a:latin typeface="Times New Roman" pitchFamily="18" charset="0"/>
                <a:ea typeface="宋体" pitchFamily="2" charset="-122"/>
                <a:cs typeface="Times New Roman" pitchFamily="18" charset="0"/>
              </a:rPr>
              <a:t>turn </a:t>
            </a:r>
            <a:r>
              <a:rPr kumimoji="0" lang="en-US" altLang="zh-CN" sz="2000" b="0" i="0" u="none" strike="noStrike" cap="none" normalizeH="0" baseline="0" dirty="0" smtClean="0">
                <a:ln>
                  <a:noFill/>
                </a:ln>
                <a:solidFill>
                  <a:srgbClr val="FF0000"/>
                </a:solidFill>
                <a:effectLst/>
                <a:latin typeface="Times New Roman" pitchFamily="18" charset="0"/>
                <a:ea typeface="宋体" pitchFamily="2" charset="-122"/>
                <a:cs typeface="Times New Roman" pitchFamily="18" charset="0"/>
              </a:rPr>
              <a:t>= 1) do {nothing}; </a:t>
            </a:r>
            <a:endParaRPr kumimoji="0" lang="en-US" altLang="zh-CN" sz="20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00025"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rgbClr val="FF0000"/>
                </a:solidFill>
                <a:effectLst/>
                <a:latin typeface="Times New Roman" pitchFamily="18" charset="0"/>
                <a:ea typeface="宋体" pitchFamily="2" charset="-122"/>
                <a:cs typeface="Times New Roman" pitchFamily="18" charset="0"/>
              </a:rPr>
              <a:t>          P2WantIn = true};</a:t>
            </a:r>
            <a:endParaRPr kumimoji="0" lang="en-US" altLang="zh-CN" sz="20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00025"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rgbClr val="FF0000"/>
                </a:solidFill>
                <a:effectLst/>
                <a:latin typeface="Times New Roman" pitchFamily="18" charset="0"/>
                <a:ea typeface="宋体" pitchFamily="2" charset="-122"/>
                <a:cs typeface="Times New Roman" pitchFamily="18" charset="0"/>
              </a:rPr>
              <a:t>   }</a:t>
            </a:r>
            <a:endParaRPr kumimoji="0" lang="en-US" altLang="zh-CN" sz="20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00025"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C.R.2;</a:t>
            </a:r>
            <a:endParaRPr kumimoji="0" lang="en-US" altLang="zh-CN" sz="20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lvl="0" indent="200025" eaLnBrk="0" hangingPunct="0"/>
            <a:r>
              <a:rPr kumimoji="0" lang="en-US" altLang="zh-CN" sz="2000" b="0" i="0" u="none" strike="noStrike" cap="none" normalizeH="0" baseline="0" dirty="0" smtClean="0">
                <a:ln>
                  <a:noFill/>
                </a:ln>
                <a:solidFill>
                  <a:srgbClr val="FF0000"/>
                </a:solidFill>
                <a:effectLst/>
                <a:latin typeface="Times New Roman" pitchFamily="18" charset="0"/>
                <a:ea typeface="宋体" pitchFamily="2" charset="-122"/>
                <a:cs typeface="Times New Roman" pitchFamily="18" charset="0"/>
              </a:rPr>
              <a:t>   </a:t>
            </a:r>
            <a:r>
              <a:rPr lang="en-US" altLang="zh-CN" sz="2000" dirty="0" smtClean="0">
                <a:solidFill>
                  <a:srgbClr val="FF0000"/>
                </a:solidFill>
                <a:latin typeface="Times New Roman" pitchFamily="18" charset="0"/>
                <a:ea typeface="宋体" pitchFamily="2" charset="-122"/>
                <a:cs typeface="Times New Roman" pitchFamily="18" charset="0"/>
              </a:rPr>
              <a:t>turn</a:t>
            </a:r>
            <a:r>
              <a:rPr kumimoji="0" lang="en-US" altLang="zh-CN" sz="2000" b="0" i="0" u="none" strike="noStrike" cap="none" normalizeH="0" baseline="0" dirty="0" smtClean="0">
                <a:ln>
                  <a:noFill/>
                </a:ln>
                <a:solidFill>
                  <a:srgbClr val="FF0000"/>
                </a:solidFill>
                <a:effectLst/>
                <a:latin typeface="Times New Roman" pitchFamily="18" charset="0"/>
                <a:ea typeface="宋体" pitchFamily="2" charset="-122"/>
                <a:cs typeface="Times New Roman" pitchFamily="18" charset="0"/>
              </a:rPr>
              <a:t> = 1;</a:t>
            </a:r>
            <a:endParaRPr kumimoji="0" lang="en-US" altLang="zh-CN" sz="20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00025"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rgbClr val="FF0000"/>
                </a:solidFill>
                <a:effectLst/>
                <a:latin typeface="Times New Roman" pitchFamily="18" charset="0"/>
                <a:ea typeface="宋体" pitchFamily="2" charset="-122"/>
                <a:cs typeface="Times New Roman" pitchFamily="18" charset="0"/>
              </a:rPr>
              <a:t>   P2WantIn = false;</a:t>
            </a:r>
            <a:endParaRPr kumimoji="0" lang="en-US" altLang="zh-CN" sz="20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00025"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r>
              <a:rPr kumimoji="0" lang="en-US" altLang="zh-CN" sz="2000" b="0"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otherstuff</a:t>
            </a:r>
            <a:r>
              <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endParaRPr kumimoji="0" lang="en-US" altLang="zh-CN" sz="20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00025"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endParaRPr kumimoji="0" lang="en-US" altLang="zh-CN" sz="20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9" name="竖卷形 8"/>
          <p:cNvSpPr/>
          <p:nvPr/>
        </p:nvSpPr>
        <p:spPr>
          <a:xfrm rot="10800000" flipV="1">
            <a:off x="6990588" y="4520907"/>
            <a:ext cx="1837944" cy="1792224"/>
          </a:xfrm>
          <a:prstGeom prst="verticalScroll">
            <a:avLst/>
          </a:prstGeom>
          <a:solidFill>
            <a:schemeClr val="accent1">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accent6">
                    <a:lumMod val="20000"/>
                    <a:lumOff val="80000"/>
                  </a:schemeClr>
                </a:solidFill>
                <a:effectLst>
                  <a:glow rad="101600">
                    <a:schemeClr val="accent4">
                      <a:satMod val="175000"/>
                      <a:alpha val="40000"/>
                    </a:schemeClr>
                  </a:glow>
                  <a:outerShdw blurRad="50800" dist="38100" algn="l" rotWithShape="0">
                    <a:prstClr val="black">
                      <a:alpha val="40000"/>
                    </a:prstClr>
                  </a:outerShdw>
                </a:effectLst>
              </a:rPr>
              <a:t>1965</a:t>
            </a:r>
            <a:r>
              <a:rPr lang="zh-CN" altLang="en-US" b="1" dirty="0">
                <a:solidFill>
                  <a:schemeClr val="accent6">
                    <a:lumMod val="20000"/>
                    <a:lumOff val="80000"/>
                  </a:schemeClr>
                </a:solidFill>
                <a:effectLst>
                  <a:glow rad="101600">
                    <a:schemeClr val="accent4">
                      <a:satMod val="175000"/>
                      <a:alpha val="40000"/>
                    </a:schemeClr>
                  </a:glow>
                  <a:outerShdw blurRad="50800" dist="38100" algn="l" rotWithShape="0">
                    <a:prstClr val="black">
                      <a:alpha val="40000"/>
                    </a:prstClr>
                  </a:outerShdw>
                </a:effectLst>
              </a:rPr>
              <a:t>年</a:t>
            </a:r>
            <a:endParaRPr lang="en-US" altLang="zh-CN" b="1" dirty="0">
              <a:solidFill>
                <a:schemeClr val="accent6">
                  <a:lumMod val="20000"/>
                  <a:lumOff val="80000"/>
                </a:schemeClr>
              </a:solidFill>
              <a:effectLst>
                <a:glow rad="101600">
                  <a:schemeClr val="accent4">
                    <a:satMod val="175000"/>
                    <a:alpha val="40000"/>
                  </a:schemeClr>
                </a:glow>
                <a:outerShdw blurRad="50800" dist="38100" algn="l" rotWithShape="0">
                  <a:prstClr val="black">
                    <a:alpha val="40000"/>
                  </a:prstClr>
                </a:outerShdw>
              </a:effectLst>
            </a:endParaRPr>
          </a:p>
          <a:p>
            <a:pPr algn="ctr"/>
            <a:r>
              <a:rPr lang="zh-CN" altLang="en-US" b="1" dirty="0">
                <a:solidFill>
                  <a:schemeClr val="accent6">
                    <a:lumMod val="20000"/>
                    <a:lumOff val="80000"/>
                  </a:schemeClr>
                </a:solidFill>
                <a:effectLst>
                  <a:glow rad="101600">
                    <a:schemeClr val="accent4">
                      <a:satMod val="175000"/>
                      <a:alpha val="40000"/>
                    </a:schemeClr>
                  </a:glow>
                  <a:outerShdw blurRad="50800" dist="38100" algn="l" rotWithShape="0">
                    <a:prstClr val="black">
                      <a:alpha val="40000"/>
                    </a:prstClr>
                  </a:outerShdw>
                </a:effectLst>
              </a:rPr>
              <a:t>第一个针对双</a:t>
            </a:r>
            <a:r>
              <a:rPr lang="zh-CN" altLang="en-US" b="1" dirty="0" smtClean="0">
                <a:solidFill>
                  <a:schemeClr val="accent6">
                    <a:lumMod val="20000"/>
                    <a:lumOff val="80000"/>
                  </a:schemeClr>
                </a:solidFill>
                <a:effectLst>
                  <a:glow rad="101600">
                    <a:schemeClr val="accent4">
                      <a:satMod val="175000"/>
                      <a:alpha val="40000"/>
                    </a:schemeClr>
                  </a:glow>
                  <a:outerShdw blurRad="50800" dist="38100" algn="l" rotWithShape="0">
                    <a:prstClr val="black">
                      <a:alpha val="40000"/>
                    </a:prstClr>
                  </a:outerShdw>
                </a:effectLst>
              </a:rPr>
              <a:t>线程的软件方案</a:t>
            </a:r>
            <a:endParaRPr lang="zh-CN" altLang="en-US" b="1" dirty="0">
              <a:solidFill>
                <a:schemeClr val="accent6">
                  <a:lumMod val="20000"/>
                  <a:lumOff val="80000"/>
                </a:schemeClr>
              </a:solidFill>
              <a:effectLst>
                <a:glow rad="101600">
                  <a:schemeClr val="accent4">
                    <a:satMod val="175000"/>
                    <a:alpha val="40000"/>
                  </a:schemeClr>
                </a:glow>
                <a:outerShdw blurRad="50800" dist="38100" algn="l" rotWithShape="0">
                  <a:prstClr val="black">
                    <a:alpha val="40000"/>
                  </a:prstClr>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80">
                                          <p:stCondLst>
                                            <p:cond delay="0"/>
                                          </p:stCondLst>
                                        </p:cTn>
                                        <p:tgtEl>
                                          <p:spTgt spid="9"/>
                                        </p:tgtEl>
                                      </p:cBhvr>
                                    </p:animEffect>
                                    <p:anim calcmode="lin" valueType="num">
                                      <p:cBhvr>
                                        <p:cTn id="8" dur="1822" tmFilter="0,0; 0.14,0.36; 0.43,0.73; 0.71,0.91; 1.0,1.0">
                                          <p:stCondLst>
                                            <p:cond delay="0"/>
                                          </p:stCondLst>
                                        </p:cTn>
                                        <p:tgtEl>
                                          <p:spTgt spid="9"/>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9"/>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9"/>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9"/>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9"/>
                                        </p:tgtEl>
                                        <p:attrNameLst>
                                          <p:attrName>ppt_y</p:attrName>
                                        </p:attrNameLst>
                                      </p:cBhvr>
                                      <p:tavLst>
                                        <p:tav tm="0" fmla="#ppt_y-sin(pi*$)/81">
                                          <p:val>
                                            <p:fltVal val="0"/>
                                          </p:val>
                                        </p:tav>
                                        <p:tav tm="100000">
                                          <p:val>
                                            <p:fltVal val="1"/>
                                          </p:val>
                                        </p:tav>
                                      </p:tavLst>
                                    </p:anim>
                                    <p:animScale>
                                      <p:cBhvr>
                                        <p:cTn id="13" dur="26">
                                          <p:stCondLst>
                                            <p:cond delay="650"/>
                                          </p:stCondLst>
                                        </p:cTn>
                                        <p:tgtEl>
                                          <p:spTgt spid="9"/>
                                        </p:tgtEl>
                                      </p:cBhvr>
                                      <p:to x="100000" y="60000"/>
                                    </p:animScale>
                                    <p:animScale>
                                      <p:cBhvr>
                                        <p:cTn id="14" dur="166" decel="50000">
                                          <p:stCondLst>
                                            <p:cond delay="676"/>
                                          </p:stCondLst>
                                        </p:cTn>
                                        <p:tgtEl>
                                          <p:spTgt spid="9"/>
                                        </p:tgtEl>
                                      </p:cBhvr>
                                      <p:to x="100000" y="100000"/>
                                    </p:animScale>
                                    <p:animScale>
                                      <p:cBhvr>
                                        <p:cTn id="15" dur="26">
                                          <p:stCondLst>
                                            <p:cond delay="1312"/>
                                          </p:stCondLst>
                                        </p:cTn>
                                        <p:tgtEl>
                                          <p:spTgt spid="9"/>
                                        </p:tgtEl>
                                      </p:cBhvr>
                                      <p:to x="100000" y="80000"/>
                                    </p:animScale>
                                    <p:animScale>
                                      <p:cBhvr>
                                        <p:cTn id="16" dur="166" decel="50000">
                                          <p:stCondLst>
                                            <p:cond delay="1338"/>
                                          </p:stCondLst>
                                        </p:cTn>
                                        <p:tgtEl>
                                          <p:spTgt spid="9"/>
                                        </p:tgtEl>
                                      </p:cBhvr>
                                      <p:to x="100000" y="100000"/>
                                    </p:animScale>
                                    <p:animScale>
                                      <p:cBhvr>
                                        <p:cTn id="17" dur="26">
                                          <p:stCondLst>
                                            <p:cond delay="1642"/>
                                          </p:stCondLst>
                                        </p:cTn>
                                        <p:tgtEl>
                                          <p:spTgt spid="9"/>
                                        </p:tgtEl>
                                      </p:cBhvr>
                                      <p:to x="100000" y="90000"/>
                                    </p:animScale>
                                    <p:animScale>
                                      <p:cBhvr>
                                        <p:cTn id="18" dur="166" decel="50000">
                                          <p:stCondLst>
                                            <p:cond delay="1668"/>
                                          </p:stCondLst>
                                        </p:cTn>
                                        <p:tgtEl>
                                          <p:spTgt spid="9"/>
                                        </p:tgtEl>
                                      </p:cBhvr>
                                      <p:to x="100000" y="100000"/>
                                    </p:animScale>
                                    <p:animScale>
                                      <p:cBhvr>
                                        <p:cTn id="19" dur="26">
                                          <p:stCondLst>
                                            <p:cond delay="1808"/>
                                          </p:stCondLst>
                                        </p:cTn>
                                        <p:tgtEl>
                                          <p:spTgt spid="9"/>
                                        </p:tgtEl>
                                      </p:cBhvr>
                                      <p:to x="100000" y="95000"/>
                                    </p:animScale>
                                    <p:animScale>
                                      <p:cBhvr>
                                        <p:cTn id="20" dur="166" decel="50000">
                                          <p:stCondLst>
                                            <p:cond delay="1834"/>
                                          </p:stCondLst>
                                        </p:cTn>
                                        <p:tgtEl>
                                          <p:spTgt spid="9"/>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31" presetClass="entr" presetSubtype="0" fill="hold" grpId="1"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p:cTn id="25" dur="1000" fill="hold"/>
                                        <p:tgtEl>
                                          <p:spTgt spid="9"/>
                                        </p:tgtEl>
                                        <p:attrNameLst>
                                          <p:attrName>ppt_w</p:attrName>
                                        </p:attrNameLst>
                                      </p:cBhvr>
                                      <p:tavLst>
                                        <p:tav tm="0">
                                          <p:val>
                                            <p:fltVal val="0"/>
                                          </p:val>
                                        </p:tav>
                                        <p:tav tm="100000">
                                          <p:val>
                                            <p:strVal val="#ppt_w"/>
                                          </p:val>
                                        </p:tav>
                                      </p:tavLst>
                                    </p:anim>
                                    <p:anim calcmode="lin" valueType="num">
                                      <p:cBhvr>
                                        <p:cTn id="26" dur="1000" fill="hold"/>
                                        <p:tgtEl>
                                          <p:spTgt spid="9"/>
                                        </p:tgtEl>
                                        <p:attrNameLst>
                                          <p:attrName>ppt_h</p:attrName>
                                        </p:attrNameLst>
                                      </p:cBhvr>
                                      <p:tavLst>
                                        <p:tav tm="0">
                                          <p:val>
                                            <p:fltVal val="0"/>
                                          </p:val>
                                        </p:tav>
                                        <p:tav tm="100000">
                                          <p:val>
                                            <p:strVal val="#ppt_h"/>
                                          </p:val>
                                        </p:tav>
                                      </p:tavLst>
                                    </p:anim>
                                    <p:anim calcmode="lin" valueType="num">
                                      <p:cBhvr>
                                        <p:cTn id="27" dur="1000" fill="hold"/>
                                        <p:tgtEl>
                                          <p:spTgt spid="9"/>
                                        </p:tgtEl>
                                        <p:attrNameLst>
                                          <p:attrName>style.rotation</p:attrName>
                                        </p:attrNameLst>
                                      </p:cBhvr>
                                      <p:tavLst>
                                        <p:tav tm="0">
                                          <p:val>
                                            <p:fltVal val="90"/>
                                          </p:val>
                                        </p:tav>
                                        <p:tav tm="100000">
                                          <p:val>
                                            <p:fltVal val="0"/>
                                          </p:val>
                                        </p:tav>
                                      </p:tavLst>
                                    </p:anim>
                                    <p:animEffect transition="in" filter="fade">
                                      <p:cBhvr>
                                        <p:cTn id="28"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Dekker</a:t>
            </a:r>
            <a:r>
              <a:rPr lang="zh-CN" altLang="en-US" dirty="0" smtClean="0"/>
              <a:t>算法</a:t>
            </a:r>
            <a:endParaRPr lang="zh-CN" altLang="en-US" dirty="0"/>
          </a:p>
        </p:txBody>
      </p:sp>
      <p:sp>
        <p:nvSpPr>
          <p:cNvPr id="4" name="页脚占位符 3"/>
          <p:cNvSpPr>
            <a:spLocks noGrp="1"/>
          </p:cNvSpPr>
          <p:nvPr>
            <p:ph type="ftr" sz="quarter" idx="10"/>
          </p:nvPr>
        </p:nvSpPr>
        <p:spPr>
          <a:xfrm>
            <a:off x="366713" y="6369275"/>
            <a:ext cx="7205662" cy="476250"/>
          </a:xfrm>
        </p:spPr>
        <p:txBody>
          <a:bodyPr/>
          <a:lstStyle/>
          <a:p>
            <a:pPr>
              <a:defRPr/>
            </a:pPr>
            <a:r>
              <a:rPr lang="zh-CN" altLang="en-US" dirty="0" smtClean="0"/>
              <a:t>USTC</a:t>
            </a:r>
            <a:r>
              <a:rPr lang="en-US" altLang="zh-CN" dirty="0" smtClean="0"/>
              <a:t>-</a:t>
            </a:r>
            <a:r>
              <a:rPr lang="zh-CN" altLang="en-US" dirty="0" smtClean="0"/>
              <a:t>21000201-OPERATING SYSTEMS; FALL </a:t>
            </a:r>
            <a:r>
              <a:rPr lang="en-US" altLang="zh-CN" dirty="0" smtClean="0"/>
              <a:t>2016</a:t>
            </a:r>
            <a:r>
              <a:rPr lang="zh-CN" altLang="en-US" dirty="0" smtClean="0"/>
              <a:t>; INSTRUCTOR: </a:t>
            </a:r>
            <a:r>
              <a:rPr lang="en-US" altLang="zh-CN" dirty="0" smtClean="0"/>
              <a:t>LINGBO WEI</a:t>
            </a:r>
            <a:endParaRPr lang="en-US" altLang="zh-CN" dirty="0"/>
          </a:p>
        </p:txBody>
      </p:sp>
      <p:sp>
        <p:nvSpPr>
          <p:cNvPr id="5" name="灯片编号占位符 4"/>
          <p:cNvSpPr>
            <a:spLocks noGrp="1"/>
          </p:cNvSpPr>
          <p:nvPr>
            <p:ph type="sldNum" sz="quarter" idx="11"/>
          </p:nvPr>
        </p:nvSpPr>
        <p:spPr>
          <a:xfrm>
            <a:off x="7764463" y="6353400"/>
            <a:ext cx="922337" cy="476250"/>
          </a:xfrm>
        </p:spPr>
        <p:txBody>
          <a:bodyPr/>
          <a:lstStyle/>
          <a:p>
            <a:pPr>
              <a:defRPr/>
            </a:pPr>
            <a:fld id="{2A5F4D79-7E66-4EF1-850E-A256F3AB9092}" type="slidenum">
              <a:rPr lang="zh-CN" altLang="en-US" smtClean="0"/>
              <a:pPr>
                <a:defRPr/>
              </a:pPr>
              <a:t>21</a:t>
            </a:fld>
            <a:endParaRPr lang="en-US" altLang="zh-CN"/>
          </a:p>
        </p:txBody>
      </p:sp>
      <p:sp>
        <p:nvSpPr>
          <p:cNvPr id="32769" name="Rectangle 1"/>
          <p:cNvSpPr>
            <a:spLocks noChangeArrowheads="1"/>
          </p:cNvSpPr>
          <p:nvPr/>
        </p:nvSpPr>
        <p:spPr bwMode="auto">
          <a:xfrm>
            <a:off x="275773" y="996342"/>
            <a:ext cx="9144000" cy="541686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indent="182563"/>
            <a:r>
              <a:rPr lang="en-US" altLang="zh-CN" sz="2000" dirty="0">
                <a:latin typeface="Times New Roman" pitchFamily="18" charset="0"/>
                <a:ea typeface="宋体" pitchFamily="2" charset="-122"/>
                <a:cs typeface="Times New Roman" pitchFamily="18" charset="0"/>
              </a:rPr>
              <a:t>P1WantIn = true; //</a:t>
            </a:r>
            <a:r>
              <a:rPr lang="zh-CN" altLang="en-US" sz="2000" dirty="0">
                <a:latin typeface="Times New Roman" pitchFamily="18" charset="0"/>
                <a:ea typeface="宋体" pitchFamily="2" charset="-122"/>
                <a:cs typeface="Times New Roman" pitchFamily="18" charset="0"/>
              </a:rPr>
              <a:t>进程</a:t>
            </a:r>
            <a:r>
              <a:rPr lang="en-US" altLang="zh-CN" sz="2000" dirty="0">
                <a:latin typeface="Times New Roman" pitchFamily="18" charset="0"/>
                <a:ea typeface="宋体" pitchFamily="2" charset="-122"/>
                <a:cs typeface="Times New Roman" pitchFamily="18" charset="0"/>
              </a:rPr>
              <a:t>1</a:t>
            </a:r>
            <a:r>
              <a:rPr lang="zh-CN" altLang="en-US" sz="2000" dirty="0">
                <a:latin typeface="Times New Roman" pitchFamily="18" charset="0"/>
                <a:ea typeface="宋体" pitchFamily="2" charset="-122"/>
                <a:cs typeface="Times New Roman" pitchFamily="18" charset="0"/>
              </a:rPr>
              <a:t>想进入临界区，</a:t>
            </a:r>
            <a:r>
              <a:rPr lang="zh-CN" altLang="en-US" sz="2000" dirty="0">
                <a:solidFill>
                  <a:srgbClr val="000000"/>
                </a:solidFill>
                <a:latin typeface="Times New Roman" pitchFamily="18" charset="0"/>
                <a:ea typeface="宋体" pitchFamily="2" charset="-122"/>
                <a:cs typeface="Times New Roman" pitchFamily="18" charset="0"/>
              </a:rPr>
              <a:t>初</a:t>
            </a:r>
            <a:r>
              <a:rPr lang="zh-CN" altLang="en-US" sz="2000" dirty="0">
                <a:latin typeface="Times New Roman" pitchFamily="18" charset="0"/>
                <a:ea typeface="宋体" pitchFamily="2" charset="-122"/>
                <a:cs typeface="Times New Roman" pitchFamily="18" charset="0"/>
              </a:rPr>
              <a:t>始</a:t>
            </a:r>
            <a:r>
              <a:rPr lang="zh-CN" altLang="en-US" sz="2000" dirty="0">
                <a:solidFill>
                  <a:srgbClr val="000000"/>
                </a:solidFill>
                <a:latin typeface="Times New Roman" pitchFamily="18" charset="0"/>
                <a:ea typeface="宋体" pitchFamily="2" charset="-122"/>
                <a:cs typeface="Times New Roman" pitchFamily="18" charset="0"/>
              </a:rPr>
              <a:t>值为</a:t>
            </a:r>
            <a:r>
              <a:rPr lang="en-US" altLang="zh-CN" sz="2000" dirty="0">
                <a:solidFill>
                  <a:srgbClr val="000000"/>
                </a:solidFill>
                <a:latin typeface="Times New Roman" pitchFamily="18" charset="0"/>
                <a:ea typeface="宋体" pitchFamily="2" charset="-122"/>
                <a:cs typeface="Times New Roman" pitchFamily="18" charset="0"/>
              </a:rPr>
              <a:t>false</a:t>
            </a:r>
            <a:endParaRPr lang="en-US" altLang="zh-CN" sz="2000" dirty="0">
              <a:latin typeface="Times New Roman" pitchFamily="18" charset="0"/>
              <a:ea typeface="宋体" pitchFamily="2" charset="-122"/>
              <a:cs typeface="Times New Roman" pitchFamily="18" charset="0"/>
            </a:endParaRPr>
          </a:p>
          <a:p>
            <a:pPr indent="182563"/>
            <a:r>
              <a:rPr lang="en-US" altLang="zh-CN" sz="2000" dirty="0">
                <a:latin typeface="Times New Roman" pitchFamily="18" charset="0"/>
                <a:ea typeface="宋体" pitchFamily="2" charset="-122"/>
                <a:cs typeface="Times New Roman" pitchFamily="18" charset="0"/>
              </a:rPr>
              <a:t>P2WantIn = true; //</a:t>
            </a:r>
            <a:r>
              <a:rPr lang="zh-CN" altLang="en-US" sz="2000" dirty="0">
                <a:latin typeface="Times New Roman" pitchFamily="18" charset="0"/>
                <a:ea typeface="宋体" pitchFamily="2" charset="-122"/>
                <a:cs typeface="Times New Roman" pitchFamily="18" charset="0"/>
              </a:rPr>
              <a:t>进程</a:t>
            </a:r>
            <a:r>
              <a:rPr lang="en-US" altLang="zh-CN" sz="2000" dirty="0">
                <a:latin typeface="Times New Roman" pitchFamily="18" charset="0"/>
                <a:ea typeface="宋体" pitchFamily="2" charset="-122"/>
                <a:cs typeface="Times New Roman" pitchFamily="18" charset="0"/>
              </a:rPr>
              <a:t>2</a:t>
            </a:r>
            <a:r>
              <a:rPr lang="zh-CN" altLang="en-US" sz="2000" dirty="0">
                <a:latin typeface="Times New Roman" pitchFamily="18" charset="0"/>
                <a:ea typeface="宋体" pitchFamily="2" charset="-122"/>
                <a:cs typeface="Times New Roman" pitchFamily="18" charset="0"/>
              </a:rPr>
              <a:t>想进入临界区，</a:t>
            </a:r>
            <a:r>
              <a:rPr lang="zh-CN" altLang="en-US" sz="2000" dirty="0">
                <a:solidFill>
                  <a:srgbClr val="000000"/>
                </a:solidFill>
                <a:latin typeface="Times New Roman" pitchFamily="18" charset="0"/>
                <a:ea typeface="宋体" pitchFamily="2" charset="-122"/>
                <a:cs typeface="Times New Roman" pitchFamily="18" charset="0"/>
              </a:rPr>
              <a:t>初</a:t>
            </a:r>
            <a:r>
              <a:rPr lang="zh-CN" altLang="en-US" sz="2000" dirty="0">
                <a:latin typeface="Times New Roman" pitchFamily="18" charset="0"/>
                <a:ea typeface="宋体" pitchFamily="2" charset="-122"/>
                <a:cs typeface="Times New Roman" pitchFamily="18" charset="0"/>
              </a:rPr>
              <a:t>始</a:t>
            </a:r>
            <a:r>
              <a:rPr lang="zh-CN" altLang="en-US" sz="2000" dirty="0">
                <a:solidFill>
                  <a:srgbClr val="000000"/>
                </a:solidFill>
                <a:latin typeface="Times New Roman" pitchFamily="18" charset="0"/>
                <a:ea typeface="宋体" pitchFamily="2" charset="-122"/>
                <a:cs typeface="Times New Roman" pitchFamily="18" charset="0"/>
              </a:rPr>
              <a:t>值为</a:t>
            </a:r>
            <a:r>
              <a:rPr lang="en-US" altLang="zh-CN" sz="2000" dirty="0">
                <a:solidFill>
                  <a:srgbClr val="000000"/>
                </a:solidFill>
                <a:latin typeface="Times New Roman" pitchFamily="18" charset="0"/>
                <a:ea typeface="宋体" pitchFamily="2" charset="-122"/>
                <a:cs typeface="Times New Roman" pitchFamily="18" charset="0"/>
              </a:rPr>
              <a:t>false</a:t>
            </a:r>
            <a:endParaRPr lang="en-US" altLang="zh-CN" sz="2000" dirty="0">
              <a:ea typeface="宋体" pitchFamily="2" charset="-122"/>
              <a:cs typeface="宋体" pitchFamily="2" charset="-122"/>
            </a:endParaRPr>
          </a:p>
          <a:p>
            <a:pPr indent="182563" eaLnBrk="0" hangingPunct="0"/>
            <a:r>
              <a:rPr lang="en-US" altLang="zh-CN" sz="2000" dirty="0">
                <a:latin typeface="Times New Roman" pitchFamily="18" charset="0"/>
                <a:ea typeface="宋体" pitchFamily="2" charset="-122"/>
                <a:cs typeface="Times New Roman" pitchFamily="18" charset="0"/>
              </a:rPr>
              <a:t>turn= </a:t>
            </a:r>
            <a:r>
              <a:rPr lang="en-US" altLang="zh-CN" sz="2000" dirty="0" err="1">
                <a:latin typeface="Times New Roman" pitchFamily="18" charset="0"/>
                <a:ea typeface="宋体" pitchFamily="2" charset="-122"/>
                <a:cs typeface="Times New Roman" pitchFamily="18" charset="0"/>
              </a:rPr>
              <a:t>i</a:t>
            </a:r>
            <a:r>
              <a:rPr lang="en-US" altLang="zh-CN" sz="2000" dirty="0">
                <a:latin typeface="Times New Roman" pitchFamily="18" charset="0"/>
                <a:ea typeface="宋体" pitchFamily="2" charset="-122"/>
                <a:cs typeface="Times New Roman" pitchFamily="18" charset="0"/>
              </a:rPr>
              <a:t>;  //</a:t>
            </a:r>
            <a:r>
              <a:rPr lang="zh-CN" altLang="en-US" sz="2000" dirty="0">
                <a:latin typeface="Times New Roman" pitchFamily="18" charset="0"/>
                <a:ea typeface="宋体" pitchFamily="2" charset="-122"/>
                <a:cs typeface="Times New Roman" pitchFamily="18" charset="0"/>
              </a:rPr>
              <a:t>该进程</a:t>
            </a:r>
            <a:r>
              <a:rPr lang="en-US" altLang="zh-CN" sz="2000" dirty="0" err="1">
                <a:latin typeface="Times New Roman" pitchFamily="18" charset="0"/>
                <a:ea typeface="宋体" pitchFamily="2" charset="-122"/>
                <a:cs typeface="Times New Roman" pitchFamily="18" charset="0"/>
              </a:rPr>
              <a:t>i</a:t>
            </a:r>
            <a:r>
              <a:rPr lang="zh-CN" altLang="en-US" sz="2000" dirty="0">
                <a:latin typeface="Times New Roman" pitchFamily="18" charset="0"/>
                <a:ea typeface="宋体" pitchFamily="2" charset="-122"/>
                <a:cs typeface="Times New Roman" pitchFamily="18" charset="0"/>
              </a:rPr>
              <a:t>进入临界区，初始值为</a:t>
            </a:r>
            <a:r>
              <a:rPr lang="en-US" altLang="zh-CN" sz="2000" dirty="0">
                <a:latin typeface="Times New Roman" pitchFamily="18" charset="0"/>
                <a:ea typeface="宋体" pitchFamily="2" charset="-122"/>
                <a:cs typeface="Times New Roman" pitchFamily="18" charset="0"/>
              </a:rPr>
              <a:t>1</a:t>
            </a:r>
            <a:r>
              <a:rPr lang="zh-CN" altLang="en-US" sz="2000" dirty="0">
                <a:latin typeface="Times New Roman" pitchFamily="18" charset="0"/>
                <a:ea typeface="宋体" pitchFamily="2" charset="-122"/>
                <a:cs typeface="Times New Roman" pitchFamily="18" charset="0"/>
              </a:rPr>
              <a:t>或者</a:t>
            </a:r>
            <a:r>
              <a:rPr lang="en-US" altLang="zh-CN" sz="2000" dirty="0">
                <a:latin typeface="Times New Roman" pitchFamily="18" charset="0"/>
                <a:ea typeface="宋体" pitchFamily="2" charset="-122"/>
                <a:cs typeface="Times New Roman" pitchFamily="18" charset="0"/>
              </a:rPr>
              <a:t>2</a:t>
            </a:r>
          </a:p>
          <a:p>
            <a:pPr marL="0" marR="0" lvl="0" indent="200025" algn="l" defTabSz="914400" rtl="0" eaLnBrk="0" fontAlgn="base" latinLnBrk="0" hangingPunct="0">
              <a:lnSpc>
                <a:spcPct val="100000"/>
              </a:lnSpc>
              <a:spcBef>
                <a:spcPct val="0"/>
              </a:spcBef>
              <a:spcAft>
                <a:spcPct val="0"/>
              </a:spcAft>
              <a:buClrTx/>
              <a:buSzTx/>
              <a:buFontTx/>
              <a:buNone/>
              <a:tabLst/>
            </a:pPr>
            <a:r>
              <a:rPr kumimoji="0" lang="zh-CN" altLang="en-US"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进程</a:t>
            </a:r>
            <a:r>
              <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P1:</a:t>
            </a:r>
            <a:endParaRPr kumimoji="0" lang="en-US" altLang="zh-CN" sz="20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00025"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while (true) {</a:t>
            </a:r>
            <a:endParaRPr kumimoji="0" lang="en-US" altLang="zh-CN" sz="20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00025"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r>
              <a:rPr kumimoji="0" lang="en-US" altLang="zh-CN" sz="2000" b="0" i="0" u="none" strike="noStrike" cap="none" normalizeH="0" baseline="0" dirty="0" smtClean="0">
                <a:ln>
                  <a:noFill/>
                </a:ln>
                <a:solidFill>
                  <a:srgbClr val="FF0000"/>
                </a:solidFill>
                <a:effectLst/>
                <a:latin typeface="Times New Roman" pitchFamily="18" charset="0"/>
                <a:ea typeface="宋体" pitchFamily="2" charset="-122"/>
                <a:cs typeface="Times New Roman" pitchFamily="18" charset="0"/>
              </a:rPr>
              <a:t>P1WantIn = true;</a:t>
            </a:r>
            <a:endParaRPr kumimoji="0" lang="en-US" altLang="zh-CN" sz="20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00025"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rgbClr val="FF0000"/>
                </a:solidFill>
                <a:effectLst/>
                <a:latin typeface="Times New Roman" pitchFamily="18" charset="0"/>
                <a:ea typeface="宋体" pitchFamily="2" charset="-122"/>
                <a:cs typeface="Times New Roman" pitchFamily="18" charset="0"/>
              </a:rPr>
              <a:t>   while (P2WantIn) {</a:t>
            </a:r>
            <a:endParaRPr kumimoji="0" lang="en-US" altLang="zh-CN" sz="20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00025"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rgbClr val="FF0000"/>
                </a:solidFill>
                <a:effectLst/>
                <a:latin typeface="Times New Roman" pitchFamily="18" charset="0"/>
                <a:ea typeface="宋体" pitchFamily="2" charset="-122"/>
                <a:cs typeface="Times New Roman" pitchFamily="18" charset="0"/>
              </a:rPr>
              <a:t>      if (</a:t>
            </a:r>
            <a:r>
              <a:rPr lang="en-US" altLang="zh-CN" sz="2000" dirty="0" smtClean="0">
                <a:solidFill>
                  <a:srgbClr val="FF0000"/>
                </a:solidFill>
                <a:latin typeface="Times New Roman" pitchFamily="18" charset="0"/>
                <a:ea typeface="宋体" pitchFamily="2" charset="-122"/>
                <a:cs typeface="Times New Roman" pitchFamily="18" charset="0"/>
              </a:rPr>
              <a:t>turn</a:t>
            </a:r>
            <a:r>
              <a:rPr kumimoji="0" lang="en-US" altLang="zh-CN" sz="2000" b="0" i="0" u="none" strike="noStrike" cap="none" normalizeH="0" baseline="0" dirty="0" smtClean="0">
                <a:ln>
                  <a:noFill/>
                </a:ln>
                <a:solidFill>
                  <a:srgbClr val="FF0000"/>
                </a:solidFill>
                <a:effectLst/>
                <a:latin typeface="Times New Roman" pitchFamily="18" charset="0"/>
                <a:ea typeface="宋体" pitchFamily="2" charset="-122"/>
                <a:cs typeface="Times New Roman" pitchFamily="18" charset="0"/>
              </a:rPr>
              <a:t> = 2){</a:t>
            </a:r>
            <a:endParaRPr kumimoji="0" lang="en-US" altLang="zh-CN" sz="20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00025"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rgbClr val="FF0000"/>
                </a:solidFill>
                <a:effectLst/>
                <a:latin typeface="Times New Roman" pitchFamily="18" charset="0"/>
                <a:ea typeface="宋体" pitchFamily="2" charset="-122"/>
                <a:cs typeface="Times New Roman" pitchFamily="18" charset="0"/>
              </a:rPr>
              <a:t>         P1WantIn = false;</a:t>
            </a:r>
            <a:endParaRPr kumimoji="0" lang="en-US" altLang="zh-CN" sz="20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00025"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rgbClr val="FF0000"/>
                </a:solidFill>
                <a:effectLst/>
                <a:latin typeface="Times New Roman" pitchFamily="18" charset="0"/>
                <a:ea typeface="宋体" pitchFamily="2" charset="-122"/>
                <a:cs typeface="Times New Roman" pitchFamily="18" charset="0"/>
              </a:rPr>
              <a:t>         while (</a:t>
            </a:r>
            <a:r>
              <a:rPr lang="en-US" altLang="zh-CN" sz="2000" dirty="0" smtClean="0">
                <a:solidFill>
                  <a:srgbClr val="FF0000"/>
                </a:solidFill>
                <a:latin typeface="Times New Roman" pitchFamily="18" charset="0"/>
                <a:ea typeface="宋体" pitchFamily="2" charset="-122"/>
                <a:cs typeface="Times New Roman" pitchFamily="18" charset="0"/>
              </a:rPr>
              <a:t>turn</a:t>
            </a:r>
            <a:r>
              <a:rPr kumimoji="0" lang="en-US" altLang="zh-CN" sz="2000" b="0" i="0" u="none" strike="noStrike" cap="none" normalizeH="0" baseline="0" dirty="0" smtClean="0">
                <a:ln>
                  <a:noFill/>
                </a:ln>
                <a:solidFill>
                  <a:srgbClr val="FF0000"/>
                </a:solidFill>
                <a:effectLst/>
                <a:latin typeface="Times New Roman" pitchFamily="18" charset="0"/>
                <a:ea typeface="宋体" pitchFamily="2" charset="-122"/>
                <a:cs typeface="Times New Roman" pitchFamily="18" charset="0"/>
              </a:rPr>
              <a:t> = 2) do {nothing}; </a:t>
            </a:r>
            <a:endParaRPr kumimoji="0" lang="en-US" altLang="zh-CN" sz="20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00025"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rgbClr val="FF0000"/>
                </a:solidFill>
                <a:effectLst/>
                <a:latin typeface="Times New Roman" pitchFamily="18" charset="0"/>
                <a:ea typeface="宋体" pitchFamily="2" charset="-122"/>
                <a:cs typeface="Times New Roman" pitchFamily="18" charset="0"/>
              </a:rPr>
              <a:t>         P1WantIn = true;}</a:t>
            </a:r>
            <a:endParaRPr kumimoji="0" lang="en-US" altLang="zh-CN" sz="20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00025"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rgbClr val="FF0000"/>
                </a:solidFill>
                <a:effectLst/>
                <a:latin typeface="Times New Roman" pitchFamily="18" charset="0"/>
                <a:ea typeface="宋体" pitchFamily="2" charset="-122"/>
                <a:cs typeface="Times New Roman" pitchFamily="18" charset="0"/>
              </a:rPr>
              <a:t>   }</a:t>
            </a:r>
            <a:endParaRPr kumimoji="0" lang="en-US" altLang="zh-CN" sz="20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00025"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C.R.1;</a:t>
            </a:r>
            <a:endParaRPr kumimoji="0" lang="en-US" altLang="zh-CN" sz="20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00025"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rgbClr val="FF0000"/>
                </a:solidFill>
                <a:effectLst/>
                <a:latin typeface="Times New Roman" pitchFamily="18" charset="0"/>
                <a:ea typeface="宋体" pitchFamily="2" charset="-122"/>
                <a:cs typeface="Times New Roman" pitchFamily="18" charset="0"/>
              </a:rPr>
              <a:t>   </a:t>
            </a:r>
            <a:r>
              <a:rPr lang="en-US" altLang="zh-CN" sz="2000" dirty="0" smtClean="0">
                <a:solidFill>
                  <a:srgbClr val="FF0000"/>
                </a:solidFill>
                <a:latin typeface="Times New Roman" pitchFamily="18" charset="0"/>
                <a:ea typeface="宋体" pitchFamily="2" charset="-122"/>
                <a:cs typeface="Times New Roman" pitchFamily="18" charset="0"/>
              </a:rPr>
              <a:t>turn</a:t>
            </a:r>
            <a:r>
              <a:rPr kumimoji="0" lang="en-US" altLang="zh-CN" sz="2000" b="0" i="0" u="none" strike="noStrike" cap="none" normalizeH="0" baseline="0" dirty="0" smtClean="0">
                <a:ln>
                  <a:noFill/>
                </a:ln>
                <a:solidFill>
                  <a:srgbClr val="FF0000"/>
                </a:solidFill>
                <a:effectLst/>
                <a:latin typeface="Times New Roman" pitchFamily="18" charset="0"/>
                <a:ea typeface="宋体" pitchFamily="2" charset="-122"/>
                <a:cs typeface="Times New Roman" pitchFamily="18" charset="0"/>
              </a:rPr>
              <a:t>= 2</a:t>
            </a:r>
            <a:endParaRPr kumimoji="0" lang="en-US" altLang="zh-CN" sz="20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00025"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rgbClr val="FF0000"/>
                </a:solidFill>
                <a:effectLst/>
                <a:latin typeface="Times New Roman" pitchFamily="18" charset="0"/>
                <a:ea typeface="宋体" pitchFamily="2" charset="-122"/>
                <a:cs typeface="Times New Roman" pitchFamily="18" charset="0"/>
              </a:rPr>
              <a:t>   P1WantIn = false;</a:t>
            </a:r>
            <a:endParaRPr kumimoji="0" lang="en-US" altLang="zh-CN" sz="20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00025"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r>
              <a:rPr kumimoji="0" lang="en-US" altLang="zh-CN" sz="2000" b="0"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otherstuff</a:t>
            </a:r>
            <a:r>
              <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endParaRPr kumimoji="0" lang="en-US" altLang="zh-CN" sz="20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00025"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endParaRPr kumimoji="0" lang="en-US" altLang="zh-CN" sz="20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7" name="内容占位符 2"/>
          <p:cNvSpPr txBox="1">
            <a:spLocks/>
          </p:cNvSpPr>
          <p:nvPr/>
        </p:nvSpPr>
        <p:spPr bwMode="auto">
          <a:xfrm>
            <a:off x="5751283" y="1773358"/>
            <a:ext cx="3276610" cy="497399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just" defTabSz="914400" rtl="0" eaLnBrk="0" fontAlgn="base" latinLnBrk="0" hangingPunct="0">
              <a:lnSpc>
                <a:spcPct val="100000"/>
              </a:lnSpc>
              <a:spcBef>
                <a:spcPct val="20000"/>
              </a:spcBef>
              <a:spcAft>
                <a:spcPct val="0"/>
              </a:spcAft>
              <a:buClr>
                <a:srgbClr val="993300"/>
              </a:buClr>
              <a:buSzPct val="80000"/>
              <a:buFont typeface="Wingdings" pitchFamily="2" charset="2"/>
              <a:buChar char="q"/>
              <a:tabLst/>
              <a:defRPr/>
            </a:pPr>
            <a:r>
              <a:rPr kumimoji="0" lang="zh-CN" altLang="en-US" sz="2000" b="0" i="0" u="none" strike="noStrike" kern="0" cap="none" spc="0" normalizeH="0" baseline="0" noProof="0" dirty="0" smtClean="0">
                <a:ln>
                  <a:noFill/>
                </a:ln>
                <a:solidFill>
                  <a:schemeClr val="tx1"/>
                </a:solidFill>
                <a:effectLst/>
                <a:uLnTx/>
                <a:uFillTx/>
                <a:latin typeface="Georgia" pitchFamily="18" charset="0"/>
                <a:ea typeface="+mn-ea"/>
                <a:cs typeface="+mn-cs"/>
              </a:rPr>
              <a:t>增加了一个优先进程的概念</a:t>
            </a:r>
            <a:r>
              <a:rPr kumimoji="0" lang="en-US" altLang="zh-CN" sz="2000" b="0" i="0" u="none" strike="noStrike" kern="0" cap="none" spc="0" normalizeH="0" baseline="0" noProof="0" dirty="0" smtClean="0">
                <a:ln>
                  <a:noFill/>
                </a:ln>
                <a:solidFill>
                  <a:schemeClr val="tx1"/>
                </a:solidFill>
                <a:effectLst/>
                <a:uLnTx/>
                <a:uFillTx/>
                <a:latin typeface="Georgia" pitchFamily="18" charset="0"/>
                <a:ea typeface="+mn-ea"/>
                <a:cs typeface="+mn-cs"/>
              </a:rPr>
              <a:t>(</a:t>
            </a:r>
            <a:r>
              <a:rPr lang="en-US" altLang="zh-CN" sz="2000" kern="0" dirty="0" smtClean="0">
                <a:latin typeface="Georgia" pitchFamily="18" charset="0"/>
              </a:rPr>
              <a:t>turn</a:t>
            </a:r>
            <a:r>
              <a:rPr kumimoji="0" lang="en-US" altLang="zh-CN" sz="2000" b="0" i="0" u="none" strike="noStrike" kern="0" cap="none" spc="0" normalizeH="0" baseline="0" noProof="0" dirty="0" smtClean="0">
                <a:ln>
                  <a:noFill/>
                </a:ln>
                <a:solidFill>
                  <a:schemeClr val="tx1"/>
                </a:solidFill>
                <a:effectLst/>
                <a:uLnTx/>
                <a:uFillTx/>
                <a:latin typeface="Georgia" pitchFamily="18" charset="0"/>
                <a:ea typeface="+mn-ea"/>
                <a:cs typeface="+mn-cs"/>
              </a:rPr>
              <a:t>)</a:t>
            </a:r>
            <a:r>
              <a:rPr kumimoji="0" lang="zh-CN" altLang="en-US" sz="2000" b="0" i="0" u="none" strike="noStrike" kern="0" cap="none" spc="0" normalizeH="0" baseline="0" noProof="0" dirty="0" smtClean="0">
                <a:ln>
                  <a:noFill/>
                </a:ln>
                <a:solidFill>
                  <a:schemeClr val="tx1"/>
                </a:solidFill>
                <a:effectLst/>
                <a:uLnTx/>
                <a:uFillTx/>
                <a:latin typeface="Georgia" pitchFamily="18" charset="0"/>
                <a:ea typeface="+mn-ea"/>
                <a:cs typeface="+mn-cs"/>
              </a:rPr>
              <a:t>，一旦发生冲突，优先进程将进入临界区</a:t>
            </a:r>
            <a:endParaRPr kumimoji="0" lang="en-US" altLang="zh-CN" sz="2000" b="0" i="0" u="none" strike="noStrike" kern="0" cap="none" spc="0" normalizeH="0" baseline="0" noProof="0" dirty="0" smtClean="0">
              <a:ln>
                <a:noFill/>
              </a:ln>
              <a:solidFill>
                <a:schemeClr val="tx1"/>
              </a:solidFill>
              <a:effectLst/>
              <a:uLnTx/>
              <a:uFillTx/>
              <a:latin typeface="Georgia" pitchFamily="18" charset="0"/>
              <a:ea typeface="+mn-ea"/>
              <a:cs typeface="+mn-cs"/>
            </a:endParaRPr>
          </a:p>
          <a:p>
            <a:pPr marL="342900" marR="0" lvl="0" indent="-342900" algn="just" defTabSz="914400" rtl="0" eaLnBrk="0" fontAlgn="base" latinLnBrk="0" hangingPunct="0">
              <a:lnSpc>
                <a:spcPct val="100000"/>
              </a:lnSpc>
              <a:spcBef>
                <a:spcPct val="20000"/>
              </a:spcBef>
              <a:spcAft>
                <a:spcPct val="0"/>
              </a:spcAft>
              <a:buClr>
                <a:srgbClr val="993300"/>
              </a:buClr>
              <a:buSzPct val="80000"/>
              <a:buFont typeface="Wingdings" pitchFamily="2" charset="2"/>
              <a:buChar char="q"/>
              <a:tabLst/>
              <a:defRPr/>
            </a:pPr>
            <a:endParaRPr lang="en-US" altLang="zh-CN" sz="2800" kern="0" noProof="0" dirty="0" smtClean="0">
              <a:latin typeface="Georgia" pitchFamily="18" charset="0"/>
            </a:endParaRPr>
          </a:p>
          <a:p>
            <a:pPr marL="342900" marR="0" lvl="0" indent="-342900" algn="just" defTabSz="914400" rtl="0" eaLnBrk="0" fontAlgn="base" latinLnBrk="0" hangingPunct="0">
              <a:lnSpc>
                <a:spcPct val="100000"/>
              </a:lnSpc>
              <a:spcBef>
                <a:spcPct val="20000"/>
              </a:spcBef>
              <a:spcAft>
                <a:spcPct val="0"/>
              </a:spcAft>
              <a:buClr>
                <a:srgbClr val="993300"/>
              </a:buClr>
              <a:buSzPct val="80000"/>
              <a:buFont typeface="Wingdings" pitchFamily="2" charset="2"/>
              <a:buChar char="q"/>
              <a:tabLst/>
              <a:defRPr/>
            </a:pPr>
            <a:r>
              <a:rPr lang="zh-CN" altLang="en-US" sz="2000" kern="0" noProof="0" dirty="0" smtClean="0">
                <a:latin typeface="Georgia" pitchFamily="18" charset="0"/>
              </a:rPr>
              <a:t>通过</a:t>
            </a:r>
            <a:r>
              <a:rPr lang="zh-CN" altLang="en-US" sz="2000" kern="0" dirty="0" smtClean="0">
                <a:latin typeface="Georgia" pitchFamily="18" charset="0"/>
              </a:rPr>
              <a:t>谦让</a:t>
            </a:r>
            <a:r>
              <a:rPr lang="zh-CN" altLang="en-US" sz="2000" kern="0" noProof="0" dirty="0" smtClean="0">
                <a:latin typeface="Georgia" pitchFamily="18" charset="0"/>
              </a:rPr>
              <a:t>优先进程，解决了“互相谦让”产生的死锁问题</a:t>
            </a:r>
            <a:endParaRPr lang="en-US" altLang="zh-CN" sz="2000" kern="0" noProof="0" dirty="0" smtClean="0">
              <a:latin typeface="Georgia" pitchFamily="18" charset="0"/>
            </a:endParaRPr>
          </a:p>
          <a:p>
            <a:pPr marL="342900" marR="0" lvl="0" indent="-342900" algn="just" defTabSz="914400" rtl="0" eaLnBrk="0" fontAlgn="base" latinLnBrk="0" hangingPunct="0">
              <a:lnSpc>
                <a:spcPct val="100000"/>
              </a:lnSpc>
              <a:spcBef>
                <a:spcPct val="20000"/>
              </a:spcBef>
              <a:spcAft>
                <a:spcPct val="0"/>
              </a:spcAft>
              <a:buClr>
                <a:srgbClr val="993300"/>
              </a:buClr>
              <a:buSzPct val="80000"/>
              <a:buFont typeface="Wingdings" pitchFamily="2" charset="2"/>
              <a:buChar char="q"/>
              <a:tabLst/>
              <a:defRPr/>
            </a:pPr>
            <a:endParaRPr kumimoji="0" lang="en-US" altLang="zh-CN" sz="2000" b="0" i="0" u="none" strike="noStrike" kern="0" cap="none" spc="0" normalizeH="0" baseline="0" dirty="0">
              <a:ln>
                <a:noFill/>
              </a:ln>
              <a:solidFill>
                <a:schemeClr val="tx1"/>
              </a:solidFill>
              <a:effectLst/>
              <a:uLnTx/>
              <a:uFillTx/>
              <a:latin typeface="Georgia" pitchFamily="18" charset="0"/>
              <a:ea typeface="+mn-ea"/>
              <a:cs typeface="+mn-cs"/>
            </a:endParaRPr>
          </a:p>
          <a:p>
            <a:pPr marL="342900" marR="0" lvl="0" indent="-342900" algn="just" defTabSz="914400" rtl="0" eaLnBrk="0" fontAlgn="base" latinLnBrk="0" hangingPunct="0">
              <a:lnSpc>
                <a:spcPct val="100000"/>
              </a:lnSpc>
              <a:spcBef>
                <a:spcPct val="20000"/>
              </a:spcBef>
              <a:spcAft>
                <a:spcPct val="0"/>
              </a:spcAft>
              <a:buClr>
                <a:srgbClr val="993300"/>
              </a:buClr>
              <a:buSzPct val="80000"/>
              <a:buFont typeface="Wingdings" pitchFamily="2" charset="2"/>
              <a:buChar char="q"/>
              <a:tabLst/>
              <a:defRPr/>
            </a:pPr>
            <a:r>
              <a:rPr lang="en-US" altLang="zh-CN" sz="2000" kern="0" noProof="0" dirty="0" smtClean="0">
                <a:latin typeface="Georgia" pitchFamily="18" charset="0"/>
              </a:rPr>
              <a:t>“</a:t>
            </a:r>
            <a:r>
              <a:rPr lang="zh-CN" altLang="en-US" sz="2000" kern="0" noProof="0" dirty="0" smtClean="0">
                <a:latin typeface="Georgia" pitchFamily="18" charset="0"/>
              </a:rPr>
              <a:t>谦让</a:t>
            </a:r>
            <a:r>
              <a:rPr lang="en-US" altLang="zh-CN" sz="2000" kern="0" noProof="0" dirty="0" smtClean="0">
                <a:latin typeface="Georgia" pitchFamily="18" charset="0"/>
              </a:rPr>
              <a:t>”</a:t>
            </a:r>
            <a:r>
              <a:rPr lang="zh-CN" altLang="en-US" sz="2000" kern="0" noProof="0" dirty="0" smtClean="0">
                <a:latin typeface="Georgia" pitchFamily="18" charset="0"/>
              </a:rPr>
              <a:t>的进程，在谦让之后进入一个判断循环，即“忙等待”，浪费了时间</a:t>
            </a:r>
            <a:endParaRPr kumimoji="0" lang="zh-CN" altLang="en-US" sz="2000" b="0" i="0" u="none" strike="noStrike" kern="0" cap="none" spc="0" normalizeH="0" baseline="0" noProof="0" dirty="0">
              <a:ln>
                <a:noFill/>
              </a:ln>
              <a:solidFill>
                <a:schemeClr val="tx1"/>
              </a:solidFill>
              <a:effectLst/>
              <a:uLnTx/>
              <a:uFillTx/>
              <a:latin typeface="Georgia" pitchFamily="18" charset="0"/>
              <a:ea typeface="+mn-ea"/>
              <a:cs typeface="+mn-cs"/>
            </a:endParaRPr>
          </a:p>
        </p:txBody>
      </p:sp>
      <p:sp>
        <p:nvSpPr>
          <p:cNvPr id="8" name="矩形 7"/>
          <p:cNvSpPr/>
          <p:nvPr/>
        </p:nvSpPr>
        <p:spPr>
          <a:xfrm>
            <a:off x="3461658" y="2859093"/>
            <a:ext cx="1516742" cy="646331"/>
          </a:xfrm>
          <a:prstGeom prst="rect">
            <a:avLst/>
          </a:prstGeom>
          <a:ln>
            <a:solidFill>
              <a:srgbClr val="FF0000"/>
            </a:solidFill>
          </a:ln>
        </p:spPr>
        <p:txBody>
          <a:bodyPr wrap="square">
            <a:spAutoFit/>
          </a:bodyPr>
          <a:lstStyle/>
          <a:p>
            <a:r>
              <a:rPr lang="en-US" altLang="zh-CN" dirty="0" smtClean="0"/>
              <a:t>If not my turn</a:t>
            </a:r>
          </a:p>
          <a:p>
            <a:r>
              <a:rPr lang="en-US" altLang="zh-CN" dirty="0" smtClean="0"/>
              <a:t>then I yield</a:t>
            </a:r>
          </a:p>
        </p:txBody>
      </p:sp>
      <p:sp>
        <p:nvSpPr>
          <p:cNvPr id="9" name="矩形 8"/>
          <p:cNvSpPr/>
          <p:nvPr/>
        </p:nvSpPr>
        <p:spPr>
          <a:xfrm>
            <a:off x="3461664" y="4658862"/>
            <a:ext cx="2605316" cy="646331"/>
          </a:xfrm>
          <a:prstGeom prst="rect">
            <a:avLst/>
          </a:prstGeom>
          <a:ln>
            <a:solidFill>
              <a:srgbClr val="FF0000"/>
            </a:solidFill>
          </a:ln>
        </p:spPr>
        <p:txBody>
          <a:bodyPr wrap="square">
            <a:spAutoFit/>
          </a:bodyPr>
          <a:lstStyle/>
          <a:p>
            <a:r>
              <a:rPr lang="en-US" altLang="zh-CN" dirty="0" smtClean="0"/>
              <a:t>I unset my variable and</a:t>
            </a:r>
          </a:p>
          <a:p>
            <a:r>
              <a:rPr lang="en-US" altLang="zh-CN" dirty="0" smtClean="0"/>
              <a:t>wait until my turn</a:t>
            </a:r>
          </a:p>
        </p:txBody>
      </p:sp>
      <p:cxnSp>
        <p:nvCxnSpPr>
          <p:cNvPr id="10" name="直接箭头连接符 9"/>
          <p:cNvCxnSpPr>
            <a:stCxn id="8" idx="1"/>
          </p:cNvCxnSpPr>
          <p:nvPr/>
        </p:nvCxnSpPr>
        <p:spPr>
          <a:xfrm rot="10800000" flipV="1">
            <a:off x="2786744" y="3182259"/>
            <a:ext cx="674915" cy="243112"/>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a:stCxn id="9" idx="0"/>
          </p:cNvCxnSpPr>
          <p:nvPr/>
        </p:nvCxnSpPr>
        <p:spPr>
          <a:xfrm rot="16200000" flipV="1">
            <a:off x="4261878" y="4156418"/>
            <a:ext cx="565833" cy="439056"/>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Peterson</a:t>
            </a:r>
            <a:r>
              <a:rPr lang="zh-CN" altLang="en-US" dirty="0" smtClean="0"/>
              <a:t>算法</a:t>
            </a:r>
            <a:endParaRPr lang="zh-CN" altLang="en-US" dirty="0"/>
          </a:p>
        </p:txBody>
      </p:sp>
      <p:sp>
        <p:nvSpPr>
          <p:cNvPr id="4" name="页脚占位符 3"/>
          <p:cNvSpPr>
            <a:spLocks noGrp="1"/>
          </p:cNvSpPr>
          <p:nvPr>
            <p:ph type="ftr" sz="quarter" idx="10"/>
          </p:nvPr>
        </p:nvSpPr>
        <p:spPr/>
        <p:txBody>
          <a:bodyPr/>
          <a:lstStyle/>
          <a:p>
            <a:pPr>
              <a:defRPr/>
            </a:pPr>
            <a:r>
              <a:rPr lang="zh-CN" altLang="en-US" dirty="0" smtClean="0"/>
              <a:t>USTC</a:t>
            </a:r>
            <a:r>
              <a:rPr lang="en-US" altLang="zh-CN" dirty="0" smtClean="0"/>
              <a:t>-</a:t>
            </a:r>
            <a:r>
              <a:rPr lang="zh-CN" altLang="en-US" dirty="0" smtClean="0"/>
              <a:t>21000201-OPERATING SYSTEMS; FALL </a:t>
            </a:r>
            <a:r>
              <a:rPr lang="en-US" altLang="zh-CN" dirty="0" smtClean="0"/>
              <a:t>2016</a:t>
            </a:r>
            <a:r>
              <a:rPr lang="zh-CN" altLang="en-US" dirty="0" smtClean="0"/>
              <a:t>; INSTRUCTOR: </a:t>
            </a:r>
            <a:r>
              <a:rPr lang="en-US" altLang="zh-CN" dirty="0" smtClean="0"/>
              <a:t>LINGBO WEI</a:t>
            </a:r>
            <a:endParaRPr lang="en-US" altLang="zh-CN" dirty="0"/>
          </a:p>
        </p:txBody>
      </p:sp>
      <p:sp>
        <p:nvSpPr>
          <p:cNvPr id="5" name="灯片编号占位符 4"/>
          <p:cNvSpPr>
            <a:spLocks noGrp="1"/>
          </p:cNvSpPr>
          <p:nvPr>
            <p:ph type="sldNum" sz="quarter" idx="11"/>
          </p:nvPr>
        </p:nvSpPr>
        <p:spPr/>
        <p:txBody>
          <a:bodyPr/>
          <a:lstStyle/>
          <a:p>
            <a:pPr>
              <a:defRPr/>
            </a:pPr>
            <a:fld id="{2A5F4D79-7E66-4EF1-850E-A256F3AB9092}" type="slidenum">
              <a:rPr lang="zh-CN" altLang="en-US" smtClean="0"/>
              <a:pPr>
                <a:defRPr/>
              </a:pPr>
              <a:t>22</a:t>
            </a:fld>
            <a:endParaRPr lang="en-US" altLang="zh-CN"/>
          </a:p>
        </p:txBody>
      </p:sp>
      <p:sp>
        <p:nvSpPr>
          <p:cNvPr id="36865" name="Rectangle 1"/>
          <p:cNvSpPr>
            <a:spLocks noChangeArrowheads="1"/>
          </p:cNvSpPr>
          <p:nvPr/>
        </p:nvSpPr>
        <p:spPr bwMode="auto">
          <a:xfrm>
            <a:off x="319319" y="1095757"/>
            <a:ext cx="7866738" cy="526297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indent="182563"/>
            <a:r>
              <a:rPr lang="en-US" altLang="zh-CN" sz="2400" dirty="0">
                <a:latin typeface="Times New Roman" pitchFamily="18" charset="0"/>
                <a:ea typeface="宋体" pitchFamily="2" charset="-122"/>
                <a:cs typeface="Times New Roman" pitchFamily="18" charset="0"/>
              </a:rPr>
              <a:t>P1WantIn = true; //</a:t>
            </a:r>
            <a:r>
              <a:rPr lang="zh-CN" altLang="en-US" sz="2400" dirty="0">
                <a:latin typeface="Times New Roman" pitchFamily="18" charset="0"/>
                <a:ea typeface="宋体" pitchFamily="2" charset="-122"/>
                <a:cs typeface="Times New Roman" pitchFamily="18" charset="0"/>
              </a:rPr>
              <a:t>进程</a:t>
            </a:r>
            <a:r>
              <a:rPr lang="en-US" altLang="zh-CN" sz="2400" dirty="0">
                <a:latin typeface="Times New Roman" pitchFamily="18" charset="0"/>
                <a:ea typeface="宋体" pitchFamily="2" charset="-122"/>
                <a:cs typeface="Times New Roman" pitchFamily="18" charset="0"/>
              </a:rPr>
              <a:t>1</a:t>
            </a:r>
            <a:r>
              <a:rPr lang="zh-CN" altLang="en-US" sz="2400" dirty="0">
                <a:latin typeface="Times New Roman" pitchFamily="18" charset="0"/>
                <a:ea typeface="宋体" pitchFamily="2" charset="-122"/>
                <a:cs typeface="Times New Roman" pitchFamily="18" charset="0"/>
              </a:rPr>
              <a:t>想进入临界区，</a:t>
            </a:r>
            <a:r>
              <a:rPr lang="zh-CN" altLang="en-US" sz="2400" dirty="0">
                <a:solidFill>
                  <a:srgbClr val="000000"/>
                </a:solidFill>
                <a:latin typeface="Times New Roman" pitchFamily="18" charset="0"/>
                <a:ea typeface="宋体" pitchFamily="2" charset="-122"/>
                <a:cs typeface="Times New Roman" pitchFamily="18" charset="0"/>
              </a:rPr>
              <a:t>初</a:t>
            </a:r>
            <a:r>
              <a:rPr lang="zh-CN" altLang="en-US" sz="2400" dirty="0">
                <a:latin typeface="Times New Roman" pitchFamily="18" charset="0"/>
                <a:ea typeface="宋体" pitchFamily="2" charset="-122"/>
                <a:cs typeface="Times New Roman" pitchFamily="18" charset="0"/>
              </a:rPr>
              <a:t>始</a:t>
            </a:r>
            <a:r>
              <a:rPr lang="zh-CN" altLang="en-US" sz="2400" dirty="0">
                <a:solidFill>
                  <a:srgbClr val="000000"/>
                </a:solidFill>
                <a:latin typeface="Times New Roman" pitchFamily="18" charset="0"/>
                <a:ea typeface="宋体" pitchFamily="2" charset="-122"/>
                <a:cs typeface="Times New Roman" pitchFamily="18" charset="0"/>
              </a:rPr>
              <a:t>值为</a:t>
            </a:r>
            <a:r>
              <a:rPr lang="en-US" altLang="zh-CN" sz="2400" dirty="0">
                <a:solidFill>
                  <a:srgbClr val="000000"/>
                </a:solidFill>
                <a:latin typeface="Times New Roman" pitchFamily="18" charset="0"/>
                <a:ea typeface="宋体" pitchFamily="2" charset="-122"/>
                <a:cs typeface="Times New Roman" pitchFamily="18" charset="0"/>
              </a:rPr>
              <a:t>false</a:t>
            </a:r>
            <a:endParaRPr lang="en-US" altLang="zh-CN" sz="2400" dirty="0">
              <a:latin typeface="Times New Roman" pitchFamily="18" charset="0"/>
              <a:ea typeface="宋体" pitchFamily="2" charset="-122"/>
              <a:cs typeface="Times New Roman" pitchFamily="18" charset="0"/>
            </a:endParaRPr>
          </a:p>
          <a:p>
            <a:pPr indent="182563"/>
            <a:r>
              <a:rPr lang="en-US" altLang="zh-CN" sz="2400" dirty="0">
                <a:latin typeface="Times New Roman" pitchFamily="18" charset="0"/>
                <a:ea typeface="宋体" pitchFamily="2" charset="-122"/>
                <a:cs typeface="Times New Roman" pitchFamily="18" charset="0"/>
              </a:rPr>
              <a:t>P2WantIn = true; //</a:t>
            </a:r>
            <a:r>
              <a:rPr lang="zh-CN" altLang="en-US" sz="2400" dirty="0">
                <a:latin typeface="Times New Roman" pitchFamily="18" charset="0"/>
                <a:ea typeface="宋体" pitchFamily="2" charset="-122"/>
                <a:cs typeface="Times New Roman" pitchFamily="18" charset="0"/>
              </a:rPr>
              <a:t>进程</a:t>
            </a:r>
            <a:r>
              <a:rPr lang="en-US" altLang="zh-CN" sz="2400" dirty="0">
                <a:latin typeface="Times New Roman" pitchFamily="18" charset="0"/>
                <a:ea typeface="宋体" pitchFamily="2" charset="-122"/>
                <a:cs typeface="Times New Roman" pitchFamily="18" charset="0"/>
              </a:rPr>
              <a:t>2</a:t>
            </a:r>
            <a:r>
              <a:rPr lang="zh-CN" altLang="en-US" sz="2400" dirty="0">
                <a:latin typeface="Times New Roman" pitchFamily="18" charset="0"/>
                <a:ea typeface="宋体" pitchFamily="2" charset="-122"/>
                <a:cs typeface="Times New Roman" pitchFamily="18" charset="0"/>
              </a:rPr>
              <a:t>想进入临界区，</a:t>
            </a:r>
            <a:r>
              <a:rPr lang="zh-CN" altLang="en-US" sz="2400" dirty="0">
                <a:solidFill>
                  <a:srgbClr val="000000"/>
                </a:solidFill>
                <a:latin typeface="Times New Roman" pitchFamily="18" charset="0"/>
                <a:ea typeface="宋体" pitchFamily="2" charset="-122"/>
                <a:cs typeface="Times New Roman" pitchFamily="18" charset="0"/>
              </a:rPr>
              <a:t>初</a:t>
            </a:r>
            <a:r>
              <a:rPr lang="zh-CN" altLang="en-US" sz="2400" dirty="0">
                <a:latin typeface="Times New Roman" pitchFamily="18" charset="0"/>
                <a:ea typeface="宋体" pitchFamily="2" charset="-122"/>
                <a:cs typeface="Times New Roman" pitchFamily="18" charset="0"/>
              </a:rPr>
              <a:t>始</a:t>
            </a:r>
            <a:r>
              <a:rPr lang="zh-CN" altLang="en-US" sz="2400" dirty="0">
                <a:solidFill>
                  <a:srgbClr val="000000"/>
                </a:solidFill>
                <a:latin typeface="Times New Roman" pitchFamily="18" charset="0"/>
                <a:ea typeface="宋体" pitchFamily="2" charset="-122"/>
                <a:cs typeface="Times New Roman" pitchFamily="18" charset="0"/>
              </a:rPr>
              <a:t>值为</a:t>
            </a:r>
            <a:r>
              <a:rPr lang="en-US" altLang="zh-CN" sz="2400" dirty="0">
                <a:solidFill>
                  <a:srgbClr val="000000"/>
                </a:solidFill>
                <a:latin typeface="Times New Roman" pitchFamily="18" charset="0"/>
                <a:ea typeface="宋体" pitchFamily="2" charset="-122"/>
                <a:cs typeface="Times New Roman" pitchFamily="18" charset="0"/>
              </a:rPr>
              <a:t>false</a:t>
            </a:r>
            <a:endParaRPr lang="en-US" altLang="zh-CN" sz="2400" dirty="0">
              <a:ea typeface="宋体" pitchFamily="2" charset="-122"/>
              <a:cs typeface="宋体" pitchFamily="2" charset="-122"/>
            </a:endParaRPr>
          </a:p>
          <a:p>
            <a:pPr indent="182563" eaLnBrk="0" hangingPunct="0"/>
            <a:r>
              <a:rPr lang="en-US" altLang="zh-CN" sz="2400" dirty="0">
                <a:latin typeface="Times New Roman" pitchFamily="18" charset="0"/>
                <a:ea typeface="宋体" pitchFamily="2" charset="-122"/>
                <a:cs typeface="Times New Roman" pitchFamily="18" charset="0"/>
              </a:rPr>
              <a:t>turn= </a:t>
            </a:r>
            <a:r>
              <a:rPr lang="en-US" altLang="zh-CN" sz="2400" dirty="0" err="1">
                <a:latin typeface="Times New Roman" pitchFamily="18" charset="0"/>
                <a:ea typeface="宋体" pitchFamily="2" charset="-122"/>
                <a:cs typeface="Times New Roman" pitchFamily="18" charset="0"/>
              </a:rPr>
              <a:t>i</a:t>
            </a:r>
            <a:r>
              <a:rPr lang="en-US" altLang="zh-CN" sz="2400" dirty="0">
                <a:latin typeface="Times New Roman" pitchFamily="18" charset="0"/>
                <a:ea typeface="宋体" pitchFamily="2" charset="-122"/>
                <a:cs typeface="Times New Roman" pitchFamily="18" charset="0"/>
              </a:rPr>
              <a:t>;  //</a:t>
            </a:r>
            <a:r>
              <a:rPr lang="zh-CN" altLang="en-US" sz="2400" dirty="0">
                <a:latin typeface="Times New Roman" pitchFamily="18" charset="0"/>
                <a:ea typeface="宋体" pitchFamily="2" charset="-122"/>
                <a:cs typeface="Times New Roman" pitchFamily="18" charset="0"/>
              </a:rPr>
              <a:t>该进程</a:t>
            </a:r>
            <a:r>
              <a:rPr lang="en-US" altLang="zh-CN" sz="2400" dirty="0" err="1">
                <a:latin typeface="Times New Roman" pitchFamily="18" charset="0"/>
                <a:ea typeface="宋体" pitchFamily="2" charset="-122"/>
                <a:cs typeface="Times New Roman" pitchFamily="18" charset="0"/>
              </a:rPr>
              <a:t>i</a:t>
            </a:r>
            <a:r>
              <a:rPr lang="zh-CN" altLang="en-US" sz="2400" dirty="0">
                <a:latin typeface="Times New Roman" pitchFamily="18" charset="0"/>
                <a:ea typeface="宋体" pitchFamily="2" charset="-122"/>
                <a:cs typeface="Times New Roman" pitchFamily="18" charset="0"/>
              </a:rPr>
              <a:t>进入临界区，初始值为</a:t>
            </a:r>
            <a:r>
              <a:rPr lang="en-US" altLang="zh-CN" sz="2400" dirty="0">
                <a:latin typeface="Times New Roman" pitchFamily="18" charset="0"/>
                <a:ea typeface="宋体" pitchFamily="2" charset="-122"/>
                <a:cs typeface="Times New Roman" pitchFamily="18" charset="0"/>
              </a:rPr>
              <a:t>1</a:t>
            </a:r>
            <a:r>
              <a:rPr lang="zh-CN" altLang="en-US" sz="2400" dirty="0">
                <a:latin typeface="Times New Roman" pitchFamily="18" charset="0"/>
                <a:ea typeface="宋体" pitchFamily="2" charset="-122"/>
                <a:cs typeface="Times New Roman" pitchFamily="18" charset="0"/>
              </a:rPr>
              <a:t>或者</a:t>
            </a:r>
            <a:r>
              <a:rPr lang="en-US" altLang="zh-CN" sz="2400" dirty="0">
                <a:latin typeface="Times New Roman" pitchFamily="18" charset="0"/>
                <a:ea typeface="宋体" pitchFamily="2" charset="-122"/>
                <a:cs typeface="Times New Roman" pitchFamily="18" charset="0"/>
              </a:rPr>
              <a:t>2</a:t>
            </a:r>
          </a:p>
          <a:p>
            <a:pPr marL="0" marR="0" lvl="0" indent="200025" algn="l" defTabSz="914400" rtl="0" eaLnBrk="0" fontAlgn="base" latinLnBrk="0" hangingPunct="0">
              <a:lnSpc>
                <a:spcPct val="100000"/>
              </a:lnSpc>
              <a:spcBef>
                <a:spcPct val="0"/>
              </a:spcBef>
              <a:spcAft>
                <a:spcPct val="0"/>
              </a:spcAft>
              <a:buClrTx/>
              <a:buSzTx/>
              <a:buFontTx/>
              <a:buNone/>
              <a:tabLst/>
            </a:pPr>
            <a:r>
              <a:rPr kumimoji="0" lang="zh-CN" altLang="en-US" sz="2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进程</a:t>
            </a:r>
            <a:r>
              <a:rPr kumimoji="0" lang="en-US" altLang="zh-CN" sz="2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P1:</a:t>
            </a:r>
            <a:endParaRPr kumimoji="0" lang="en-US" altLang="zh-CN" sz="24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00025"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while (true) {</a:t>
            </a:r>
            <a:endParaRPr kumimoji="0" lang="en-US" altLang="zh-CN" sz="24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00025"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r>
              <a:rPr kumimoji="0" lang="en-US" altLang="zh-CN" sz="2400" b="0" i="0" u="none" strike="noStrike" cap="none" normalizeH="0" baseline="0" dirty="0" smtClean="0">
                <a:ln>
                  <a:noFill/>
                </a:ln>
                <a:solidFill>
                  <a:srgbClr val="FF0000"/>
                </a:solidFill>
                <a:effectLst/>
                <a:latin typeface="Times New Roman" pitchFamily="18" charset="0"/>
                <a:ea typeface="宋体" pitchFamily="2" charset="-122"/>
                <a:cs typeface="Times New Roman" pitchFamily="18" charset="0"/>
              </a:rPr>
              <a:t>P1WantIn = true;</a:t>
            </a:r>
            <a:endParaRPr kumimoji="0" lang="en-US" altLang="zh-CN" sz="24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00025"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smtClean="0">
                <a:ln>
                  <a:noFill/>
                </a:ln>
                <a:solidFill>
                  <a:srgbClr val="FF0000"/>
                </a:solidFill>
                <a:effectLst/>
                <a:latin typeface="Times New Roman" pitchFamily="18" charset="0"/>
                <a:ea typeface="宋体" pitchFamily="2" charset="-122"/>
                <a:cs typeface="Times New Roman" pitchFamily="18" charset="0"/>
              </a:rPr>
              <a:t>          </a:t>
            </a:r>
            <a:r>
              <a:rPr lang="en-US" altLang="zh-CN" sz="2400" dirty="0" smtClean="0">
                <a:solidFill>
                  <a:srgbClr val="FF0000"/>
                </a:solidFill>
                <a:latin typeface="Times New Roman" pitchFamily="18" charset="0"/>
                <a:ea typeface="宋体" pitchFamily="2" charset="-122"/>
                <a:cs typeface="Times New Roman" pitchFamily="18" charset="0"/>
              </a:rPr>
              <a:t>turn</a:t>
            </a:r>
            <a:r>
              <a:rPr kumimoji="0" lang="en-US" altLang="zh-CN" sz="2400" b="0" i="0" u="none" strike="noStrike" cap="none" normalizeH="0" baseline="0" dirty="0" smtClean="0">
                <a:ln>
                  <a:noFill/>
                </a:ln>
                <a:solidFill>
                  <a:srgbClr val="FF0000"/>
                </a:solidFill>
                <a:effectLst/>
                <a:latin typeface="Times New Roman" pitchFamily="18" charset="0"/>
                <a:ea typeface="宋体" pitchFamily="2" charset="-122"/>
                <a:cs typeface="Times New Roman" pitchFamily="18" charset="0"/>
              </a:rPr>
              <a:t> = 2;</a:t>
            </a:r>
            <a:endParaRPr kumimoji="0" lang="en-US" altLang="zh-CN" sz="24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00025"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smtClean="0">
                <a:ln>
                  <a:noFill/>
                </a:ln>
                <a:solidFill>
                  <a:srgbClr val="FF0000"/>
                </a:solidFill>
                <a:effectLst/>
                <a:latin typeface="Times New Roman" pitchFamily="18" charset="0"/>
                <a:ea typeface="宋体" pitchFamily="2" charset="-122"/>
                <a:cs typeface="Times New Roman" pitchFamily="18" charset="0"/>
              </a:rPr>
              <a:t>          while (P2WantIn &amp;&amp; </a:t>
            </a:r>
            <a:r>
              <a:rPr lang="en-US" altLang="zh-CN" sz="2400" dirty="0" smtClean="0">
                <a:solidFill>
                  <a:srgbClr val="FF0000"/>
                </a:solidFill>
                <a:latin typeface="Times New Roman" pitchFamily="18" charset="0"/>
                <a:ea typeface="宋体" pitchFamily="2" charset="-122"/>
                <a:cs typeface="Times New Roman" pitchFamily="18" charset="0"/>
              </a:rPr>
              <a:t>turn</a:t>
            </a:r>
            <a:r>
              <a:rPr kumimoji="0" lang="en-US" altLang="zh-CN" sz="2400" b="0" i="0" u="none" strike="noStrike" cap="none" normalizeH="0" baseline="0" dirty="0" smtClean="0">
                <a:ln>
                  <a:noFill/>
                </a:ln>
                <a:solidFill>
                  <a:srgbClr val="FF0000"/>
                </a:solidFill>
                <a:effectLst/>
                <a:latin typeface="Times New Roman" pitchFamily="18" charset="0"/>
                <a:ea typeface="宋体" pitchFamily="2" charset="-122"/>
                <a:cs typeface="Times New Roman" pitchFamily="18" charset="0"/>
              </a:rPr>
              <a:t> == 2) do {nothing}; </a:t>
            </a:r>
            <a:endParaRPr kumimoji="0" lang="en-US" altLang="zh-CN" sz="24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00025"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C.R.1;</a:t>
            </a:r>
            <a:endParaRPr kumimoji="0" lang="en-US" altLang="zh-CN" sz="24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00025"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smtClean="0">
                <a:ln>
                  <a:noFill/>
                </a:ln>
                <a:solidFill>
                  <a:srgbClr val="FF0000"/>
                </a:solidFill>
                <a:effectLst/>
                <a:latin typeface="Times New Roman" pitchFamily="18" charset="0"/>
                <a:ea typeface="宋体" pitchFamily="2" charset="-122"/>
                <a:cs typeface="Times New Roman" pitchFamily="18" charset="0"/>
              </a:rPr>
              <a:t>          P1WantIn = false;</a:t>
            </a:r>
            <a:endParaRPr kumimoji="0" lang="en-US" altLang="zh-CN" sz="24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00025"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r>
              <a:rPr kumimoji="0" lang="en-US" altLang="zh-CN" sz="2400" b="0"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otherstuff</a:t>
            </a:r>
            <a:r>
              <a:rPr kumimoji="0" lang="en-US" altLang="zh-CN" sz="2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endParaRPr kumimoji="0" lang="en-US" altLang="zh-CN" sz="24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00025"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endParaRPr kumimoji="0" lang="en-US" altLang="zh-CN" sz="24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00025" algn="l" defTabSz="914400" rtl="0" eaLnBrk="0" fontAlgn="base" latinLnBrk="0" hangingPunct="0">
              <a:lnSpc>
                <a:spcPct val="100000"/>
              </a:lnSpc>
              <a:spcBef>
                <a:spcPct val="0"/>
              </a:spcBef>
              <a:spcAft>
                <a:spcPct val="0"/>
              </a:spcAft>
              <a:buClrTx/>
              <a:buSzTx/>
              <a:buFontTx/>
              <a:buNone/>
              <a:tabLst/>
            </a:pPr>
            <a:r>
              <a:rPr kumimoji="0" lang="zh-CN" altLang="en-US" sz="2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进程</a:t>
            </a:r>
            <a:r>
              <a:rPr kumimoji="0" lang="en-US" altLang="zh-CN" sz="2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P2:</a:t>
            </a:r>
          </a:p>
          <a:p>
            <a:pPr marL="0" marR="0" lvl="0" indent="200025" algn="l" defTabSz="914400" rtl="0" eaLnBrk="0" fontAlgn="base" latinLnBrk="0" hangingPunct="0">
              <a:lnSpc>
                <a:spcPct val="100000"/>
              </a:lnSpc>
              <a:spcBef>
                <a:spcPct val="0"/>
              </a:spcBef>
              <a:spcAft>
                <a:spcPct val="0"/>
              </a:spcAft>
              <a:buClrTx/>
              <a:buSzTx/>
              <a:buFontTx/>
              <a:buNone/>
              <a:tabLst/>
            </a:pPr>
            <a:r>
              <a:rPr lang="en-US" altLang="zh-CN" sz="2400" dirty="0" smtClean="0">
                <a:latin typeface="Times New Roman" pitchFamily="18" charset="0"/>
                <a:ea typeface="宋体" pitchFamily="2" charset="-122"/>
                <a:cs typeface="Times New Roman" pitchFamily="18" charset="0"/>
              </a:rPr>
              <a:t>……</a:t>
            </a:r>
            <a:endParaRPr kumimoji="0" lang="en-US" altLang="zh-CN" sz="24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3" name="云形 2"/>
          <p:cNvSpPr/>
          <p:nvPr/>
        </p:nvSpPr>
        <p:spPr>
          <a:xfrm>
            <a:off x="5404104" y="4358092"/>
            <a:ext cx="2652903" cy="1704440"/>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zh-CN" sz="2000" dirty="0" smtClean="0">
              <a:ln w="0"/>
              <a:solidFill>
                <a:schemeClr val="tx1"/>
              </a:solidFill>
              <a:effectLst>
                <a:outerShdw blurRad="38100" dist="19050" dir="2700000" algn="tl" rotWithShape="0">
                  <a:schemeClr val="dk1">
                    <a:alpha val="40000"/>
                  </a:schemeClr>
                </a:outerShdw>
              </a:effectLst>
            </a:endParaRPr>
          </a:p>
          <a:p>
            <a:r>
              <a:rPr lang="zh-CN" altLang="en-US" sz="2000" dirty="0" smtClean="0">
                <a:ln w="0"/>
                <a:solidFill>
                  <a:schemeClr val="tx1"/>
                </a:solidFill>
                <a:effectLst>
                  <a:outerShdw blurRad="38100" dist="19050" dir="2700000" algn="tl" rotWithShape="0">
                    <a:schemeClr val="dk1">
                      <a:alpha val="40000"/>
                    </a:schemeClr>
                  </a:outerShdw>
                </a:effectLst>
              </a:rPr>
              <a:t>克服</a:t>
            </a:r>
            <a:r>
              <a:rPr lang="zh-CN" altLang="en-US" sz="2000" dirty="0">
                <a:ln w="0"/>
                <a:solidFill>
                  <a:schemeClr val="tx1"/>
                </a:solidFill>
                <a:effectLst>
                  <a:outerShdw blurRad="38100" dist="19050" dir="2700000" algn="tl" rotWithShape="0">
                    <a:schemeClr val="dk1">
                      <a:alpha val="40000"/>
                    </a:schemeClr>
                  </a:outerShdw>
                </a:effectLst>
              </a:rPr>
              <a:t>了强制轮流法的</a:t>
            </a:r>
            <a:r>
              <a:rPr lang="zh-CN" altLang="en-US" sz="2000" dirty="0" smtClean="0">
                <a:ln w="0"/>
                <a:solidFill>
                  <a:schemeClr val="tx1"/>
                </a:solidFill>
                <a:effectLst>
                  <a:outerShdw blurRad="38100" dist="19050" dir="2700000" algn="tl" rotWithShape="0">
                    <a:schemeClr val="dk1">
                      <a:alpha val="40000"/>
                    </a:schemeClr>
                  </a:outerShdw>
                </a:effectLst>
              </a:rPr>
              <a:t>缺点</a:t>
            </a:r>
            <a:endParaRPr lang="en-US" altLang="zh-CN" sz="2000" dirty="0" smtClean="0">
              <a:ln w="0"/>
              <a:solidFill>
                <a:schemeClr val="tx1"/>
              </a:solidFill>
              <a:effectLst>
                <a:outerShdw blurRad="38100" dist="19050" dir="2700000" algn="tl" rotWithShape="0">
                  <a:schemeClr val="dk1">
                    <a:alpha val="40000"/>
                  </a:schemeClr>
                </a:outerShdw>
              </a:effectLst>
            </a:endParaRPr>
          </a:p>
          <a:p>
            <a:r>
              <a:rPr lang="en-US" altLang="zh-CN" sz="2400" dirty="0" smtClean="0">
                <a:ln w="0"/>
                <a:solidFill>
                  <a:srgbClr val="FF0000"/>
                </a:solidFill>
                <a:effectLst>
                  <a:outerShdw blurRad="38100" dist="19050" dir="2700000" algn="tl" rotWithShape="0">
                    <a:schemeClr val="dk1">
                      <a:alpha val="40000"/>
                    </a:schemeClr>
                  </a:outerShdw>
                </a:effectLst>
              </a:rPr>
              <a:t>     1981</a:t>
            </a:r>
            <a:r>
              <a:rPr lang="zh-CN" altLang="en-US" sz="2400" dirty="0" smtClean="0">
                <a:ln w="0"/>
                <a:solidFill>
                  <a:srgbClr val="FF0000"/>
                </a:solidFill>
                <a:effectLst>
                  <a:outerShdw blurRad="38100" dist="19050" dir="2700000" algn="tl" rotWithShape="0">
                    <a:schemeClr val="dk1">
                      <a:alpha val="40000"/>
                    </a:schemeClr>
                  </a:outerShdw>
                </a:effectLst>
              </a:rPr>
              <a:t> </a:t>
            </a:r>
            <a:endParaRPr lang="zh-CN" altLang="en-US" sz="2400" dirty="0">
              <a:ln w="0"/>
              <a:solidFill>
                <a:srgbClr val="FF0000"/>
              </a:solidFill>
              <a:effectLst>
                <a:outerShdw blurRad="38100" dist="19050" dir="2700000" algn="tl" rotWithShape="0">
                  <a:schemeClr val="dk1">
                    <a:alpha val="40000"/>
                  </a:schemeClr>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Peterson</a:t>
            </a:r>
            <a:r>
              <a:rPr lang="zh-CN" altLang="en-US" dirty="0" smtClean="0"/>
              <a:t>算法正确的关键</a:t>
            </a:r>
            <a:endParaRPr lang="zh-CN" altLang="en-US" dirty="0"/>
          </a:p>
        </p:txBody>
      </p:sp>
      <p:sp>
        <p:nvSpPr>
          <p:cNvPr id="3" name="内容占位符 2"/>
          <p:cNvSpPr>
            <a:spLocks noGrp="1"/>
          </p:cNvSpPr>
          <p:nvPr>
            <p:ph idx="1"/>
          </p:nvPr>
        </p:nvSpPr>
        <p:spPr>
          <a:xfrm>
            <a:off x="457200" y="1195847"/>
            <a:ext cx="8062686" cy="4641850"/>
          </a:xfrm>
        </p:spPr>
        <p:txBody>
          <a:bodyPr/>
          <a:lstStyle/>
          <a:p>
            <a:r>
              <a:rPr lang="zh-CN" altLang="en-US" sz="2600" dirty="0" smtClean="0"/>
              <a:t>如果只有一个进程试图进入临界区，那么另一个进程的</a:t>
            </a:r>
            <a:r>
              <a:rPr lang="en-US" altLang="zh-CN" sz="2600" i="1" dirty="0" err="1"/>
              <a:t>WantIn</a:t>
            </a:r>
            <a:r>
              <a:rPr lang="en-US" altLang="zh-CN" sz="2600" i="1" dirty="0"/>
              <a:t> </a:t>
            </a:r>
            <a:r>
              <a:rPr lang="zh-CN" altLang="en-US" sz="2600" dirty="0" smtClean="0"/>
              <a:t>变量为</a:t>
            </a:r>
            <a:r>
              <a:rPr lang="en-US" altLang="zh-CN" sz="2600" dirty="0" err="1" smtClean="0"/>
              <a:t>fasle</a:t>
            </a:r>
            <a:r>
              <a:rPr lang="zh-CN" altLang="en-US" sz="2600" dirty="0" smtClean="0"/>
              <a:t>，于是</a:t>
            </a:r>
            <a:r>
              <a:rPr lang="en-US" altLang="zh-CN" sz="2600" dirty="0" err="1" smtClean="0"/>
              <a:t>ture</a:t>
            </a:r>
            <a:r>
              <a:rPr lang="zh-CN" altLang="en-US" sz="2600" dirty="0" smtClean="0"/>
              <a:t>变量就变得不相干了。</a:t>
            </a:r>
            <a:endParaRPr lang="en-US" altLang="zh-CN" sz="2600" dirty="0" smtClean="0"/>
          </a:p>
          <a:p>
            <a:r>
              <a:rPr lang="zh-CN" altLang="en-US" sz="2600" dirty="0" smtClean="0"/>
              <a:t>如果两个进程竞争进入临界区，那么它们的</a:t>
            </a:r>
            <a:r>
              <a:rPr lang="en-US" altLang="zh-CN" sz="2600" i="1" dirty="0" err="1" smtClean="0"/>
              <a:t>WantIn</a:t>
            </a:r>
            <a:r>
              <a:rPr lang="en-US" altLang="zh-CN" sz="2600" dirty="0" smtClean="0"/>
              <a:t> </a:t>
            </a:r>
            <a:r>
              <a:rPr lang="zh-CN" altLang="en-US" sz="2600" dirty="0" smtClean="0"/>
              <a:t>变量值都是</a:t>
            </a:r>
            <a:r>
              <a:rPr lang="en-US" altLang="zh-CN" sz="2600" dirty="0" smtClean="0"/>
              <a:t>true, </a:t>
            </a:r>
            <a:r>
              <a:rPr lang="zh-CN" altLang="en-US" sz="2600" dirty="0" smtClean="0"/>
              <a:t>但是</a:t>
            </a:r>
            <a:r>
              <a:rPr lang="en-US" altLang="zh-CN" sz="2600" dirty="0" smtClean="0"/>
              <a:t>turn </a:t>
            </a:r>
            <a:r>
              <a:rPr lang="zh-CN" altLang="en-US" sz="2600" dirty="0" smtClean="0"/>
              <a:t>变量只能是</a:t>
            </a:r>
            <a:r>
              <a:rPr lang="en-US" altLang="zh-CN" sz="2600" dirty="0" smtClean="0"/>
              <a:t>1</a:t>
            </a:r>
            <a:r>
              <a:rPr lang="zh-CN" altLang="en-US" sz="2600" dirty="0" smtClean="0"/>
              <a:t>或者</a:t>
            </a:r>
            <a:r>
              <a:rPr lang="en-US" altLang="zh-CN" sz="2600" dirty="0" smtClean="0"/>
              <a:t>2</a:t>
            </a:r>
            <a:r>
              <a:rPr lang="zh-CN" altLang="en-US" sz="2600" dirty="0" smtClean="0"/>
              <a:t>。</a:t>
            </a:r>
            <a:endParaRPr lang="en-US" altLang="zh-CN" sz="2600" dirty="0" smtClean="0"/>
          </a:p>
          <a:p>
            <a:r>
              <a:rPr lang="zh-CN" altLang="en-US" sz="2600" dirty="0" smtClean="0"/>
              <a:t>最后赋值给</a:t>
            </a:r>
            <a:r>
              <a:rPr lang="en-US" altLang="zh-CN" sz="2600" dirty="0" smtClean="0"/>
              <a:t>turn</a:t>
            </a:r>
            <a:r>
              <a:rPr lang="zh-CN" altLang="en-US" sz="2600" dirty="0" smtClean="0"/>
              <a:t>的进程会被阻塞，先赋值给</a:t>
            </a:r>
            <a:r>
              <a:rPr lang="en-US" altLang="zh-CN" sz="2600" dirty="0" smtClean="0"/>
              <a:t>turn</a:t>
            </a:r>
            <a:r>
              <a:rPr lang="zh-CN" altLang="en-US" sz="2600" dirty="0" smtClean="0"/>
              <a:t>的进程先进入临界区。</a:t>
            </a:r>
            <a:endParaRPr lang="en-US" altLang="zh-CN" sz="2600" dirty="0" smtClean="0"/>
          </a:p>
          <a:p>
            <a:r>
              <a:rPr lang="en-US" altLang="zh-CN" sz="2600" dirty="0" smtClean="0"/>
              <a:t>“</a:t>
            </a:r>
            <a:r>
              <a:rPr lang="en-US" altLang="zh-CN" sz="2600" dirty="0" err="1" smtClean="0"/>
              <a:t>WantIn</a:t>
            </a:r>
            <a:r>
              <a:rPr lang="en-US" altLang="zh-CN" sz="2600" dirty="0" smtClean="0"/>
              <a:t>” </a:t>
            </a:r>
            <a:r>
              <a:rPr lang="zh-CN" altLang="en-US" sz="2600" dirty="0" smtClean="0"/>
              <a:t>和</a:t>
            </a:r>
            <a:r>
              <a:rPr lang="en-US" altLang="zh-CN" sz="2600" dirty="0" smtClean="0"/>
              <a:t>“turn”</a:t>
            </a:r>
            <a:r>
              <a:rPr lang="zh-CN" altLang="en-US" sz="2600" dirty="0" smtClean="0"/>
              <a:t>赋值的顺序很重要。</a:t>
            </a:r>
            <a:endParaRPr lang="zh-CN" altLang="en-US" dirty="0"/>
          </a:p>
        </p:txBody>
      </p:sp>
      <p:sp>
        <p:nvSpPr>
          <p:cNvPr id="4" name="页脚占位符 3"/>
          <p:cNvSpPr>
            <a:spLocks noGrp="1"/>
          </p:cNvSpPr>
          <p:nvPr>
            <p:ph type="ftr" sz="quarter" idx="10"/>
          </p:nvPr>
        </p:nvSpPr>
        <p:spPr/>
        <p:txBody>
          <a:bodyPr/>
          <a:lstStyle/>
          <a:p>
            <a:pPr>
              <a:defRPr/>
            </a:pPr>
            <a:r>
              <a:rPr lang="zh-CN" altLang="en-US" dirty="0" smtClean="0"/>
              <a:t>USTC</a:t>
            </a:r>
            <a:r>
              <a:rPr lang="en-US" altLang="zh-CN" dirty="0" smtClean="0"/>
              <a:t>-</a:t>
            </a:r>
            <a:r>
              <a:rPr lang="zh-CN" altLang="en-US" dirty="0" smtClean="0"/>
              <a:t>21000201-OPERATING SYSTEMS; FALL </a:t>
            </a:r>
            <a:r>
              <a:rPr lang="en-US" altLang="zh-CN" dirty="0" smtClean="0"/>
              <a:t>2016</a:t>
            </a:r>
            <a:r>
              <a:rPr lang="zh-CN" altLang="en-US" dirty="0" smtClean="0"/>
              <a:t>; INSTRUCTOR: </a:t>
            </a:r>
            <a:r>
              <a:rPr lang="en-US" altLang="zh-CN" dirty="0" smtClean="0"/>
              <a:t>LINGBO WEI</a:t>
            </a:r>
            <a:endParaRPr lang="en-US" altLang="zh-CN" dirty="0"/>
          </a:p>
        </p:txBody>
      </p:sp>
      <p:sp>
        <p:nvSpPr>
          <p:cNvPr id="5" name="灯片编号占位符 4"/>
          <p:cNvSpPr>
            <a:spLocks noGrp="1"/>
          </p:cNvSpPr>
          <p:nvPr>
            <p:ph type="sldNum" sz="quarter" idx="11"/>
          </p:nvPr>
        </p:nvSpPr>
        <p:spPr/>
        <p:txBody>
          <a:bodyPr/>
          <a:lstStyle/>
          <a:p>
            <a:pPr>
              <a:defRPr/>
            </a:pPr>
            <a:fld id="{2A5F4D79-7E66-4EF1-850E-A256F3AB9092}" type="slidenum">
              <a:rPr lang="zh-CN" altLang="en-US" smtClean="0"/>
              <a:pPr>
                <a:defRPr/>
              </a:pPr>
              <a:t>23</a:t>
            </a:fld>
            <a:endParaRPr lang="en-US" altLang="zh-CN"/>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Peterson</a:t>
            </a:r>
            <a:r>
              <a:rPr lang="zh-CN" altLang="en-US" dirty="0" smtClean="0"/>
              <a:t>算法</a:t>
            </a:r>
            <a:endParaRPr lang="zh-CN" altLang="en-US" dirty="0"/>
          </a:p>
        </p:txBody>
      </p:sp>
      <p:sp>
        <p:nvSpPr>
          <p:cNvPr id="4" name="页脚占位符 3"/>
          <p:cNvSpPr>
            <a:spLocks noGrp="1"/>
          </p:cNvSpPr>
          <p:nvPr>
            <p:ph type="ftr" sz="quarter" idx="10"/>
          </p:nvPr>
        </p:nvSpPr>
        <p:spPr/>
        <p:txBody>
          <a:bodyPr/>
          <a:lstStyle/>
          <a:p>
            <a:pPr>
              <a:defRPr/>
            </a:pPr>
            <a:r>
              <a:rPr lang="zh-CN" altLang="en-US" dirty="0" smtClean="0"/>
              <a:t>USTC</a:t>
            </a:r>
            <a:r>
              <a:rPr lang="en-US" altLang="zh-CN" dirty="0" smtClean="0"/>
              <a:t>-</a:t>
            </a:r>
            <a:r>
              <a:rPr lang="zh-CN" altLang="en-US" dirty="0" smtClean="0"/>
              <a:t>21000201-OPERATING SYSTEMS; FALL </a:t>
            </a:r>
            <a:r>
              <a:rPr lang="en-US" altLang="zh-CN" dirty="0" smtClean="0"/>
              <a:t>2016</a:t>
            </a:r>
            <a:r>
              <a:rPr lang="zh-CN" altLang="en-US" dirty="0" smtClean="0"/>
              <a:t>; INSTRUCTOR: </a:t>
            </a:r>
            <a:r>
              <a:rPr lang="en-US" altLang="zh-CN" dirty="0" smtClean="0"/>
              <a:t>LINGBO WEI</a:t>
            </a:r>
            <a:endParaRPr lang="en-US" altLang="zh-CN" dirty="0"/>
          </a:p>
        </p:txBody>
      </p:sp>
      <p:sp>
        <p:nvSpPr>
          <p:cNvPr id="5" name="灯片编号占位符 4"/>
          <p:cNvSpPr>
            <a:spLocks noGrp="1"/>
          </p:cNvSpPr>
          <p:nvPr>
            <p:ph type="sldNum" sz="quarter" idx="11"/>
          </p:nvPr>
        </p:nvSpPr>
        <p:spPr/>
        <p:txBody>
          <a:bodyPr/>
          <a:lstStyle/>
          <a:p>
            <a:pPr>
              <a:defRPr/>
            </a:pPr>
            <a:fld id="{2A5F4D79-7E66-4EF1-850E-A256F3AB9092}" type="slidenum">
              <a:rPr lang="zh-CN" altLang="en-US" smtClean="0"/>
              <a:pPr>
                <a:defRPr/>
              </a:pPr>
              <a:t>24</a:t>
            </a:fld>
            <a:endParaRPr lang="en-US" altLang="zh-CN"/>
          </a:p>
        </p:txBody>
      </p:sp>
      <p:sp>
        <p:nvSpPr>
          <p:cNvPr id="36865" name="Rectangle 1"/>
          <p:cNvSpPr>
            <a:spLocks noChangeArrowheads="1"/>
          </p:cNvSpPr>
          <p:nvPr/>
        </p:nvSpPr>
        <p:spPr bwMode="auto">
          <a:xfrm>
            <a:off x="319319" y="1095757"/>
            <a:ext cx="7866738" cy="526297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indent="182563"/>
            <a:r>
              <a:rPr lang="en-US" altLang="zh-CN" sz="2400" dirty="0">
                <a:latin typeface="Times New Roman" pitchFamily="18" charset="0"/>
                <a:ea typeface="宋体" pitchFamily="2" charset="-122"/>
                <a:cs typeface="Times New Roman" pitchFamily="18" charset="0"/>
              </a:rPr>
              <a:t>P1WantIn = true; //</a:t>
            </a:r>
            <a:r>
              <a:rPr lang="zh-CN" altLang="en-US" sz="2400" dirty="0">
                <a:latin typeface="Times New Roman" pitchFamily="18" charset="0"/>
                <a:ea typeface="宋体" pitchFamily="2" charset="-122"/>
                <a:cs typeface="Times New Roman" pitchFamily="18" charset="0"/>
              </a:rPr>
              <a:t>进程</a:t>
            </a:r>
            <a:r>
              <a:rPr lang="en-US" altLang="zh-CN" sz="2400" dirty="0">
                <a:latin typeface="Times New Roman" pitchFamily="18" charset="0"/>
                <a:ea typeface="宋体" pitchFamily="2" charset="-122"/>
                <a:cs typeface="Times New Roman" pitchFamily="18" charset="0"/>
              </a:rPr>
              <a:t>1</a:t>
            </a:r>
            <a:r>
              <a:rPr lang="zh-CN" altLang="en-US" sz="2400" dirty="0">
                <a:latin typeface="Times New Roman" pitchFamily="18" charset="0"/>
                <a:ea typeface="宋体" pitchFamily="2" charset="-122"/>
                <a:cs typeface="Times New Roman" pitchFamily="18" charset="0"/>
              </a:rPr>
              <a:t>想进入临界区，</a:t>
            </a:r>
            <a:r>
              <a:rPr lang="zh-CN" altLang="en-US" sz="2400" dirty="0">
                <a:solidFill>
                  <a:srgbClr val="000000"/>
                </a:solidFill>
                <a:latin typeface="Times New Roman" pitchFamily="18" charset="0"/>
                <a:ea typeface="宋体" pitchFamily="2" charset="-122"/>
                <a:cs typeface="Times New Roman" pitchFamily="18" charset="0"/>
              </a:rPr>
              <a:t>初</a:t>
            </a:r>
            <a:r>
              <a:rPr lang="zh-CN" altLang="en-US" sz="2400" dirty="0">
                <a:latin typeface="Times New Roman" pitchFamily="18" charset="0"/>
                <a:ea typeface="宋体" pitchFamily="2" charset="-122"/>
                <a:cs typeface="Times New Roman" pitchFamily="18" charset="0"/>
              </a:rPr>
              <a:t>始</a:t>
            </a:r>
            <a:r>
              <a:rPr lang="zh-CN" altLang="en-US" sz="2400" dirty="0">
                <a:solidFill>
                  <a:srgbClr val="000000"/>
                </a:solidFill>
                <a:latin typeface="Times New Roman" pitchFamily="18" charset="0"/>
                <a:ea typeface="宋体" pitchFamily="2" charset="-122"/>
                <a:cs typeface="Times New Roman" pitchFamily="18" charset="0"/>
              </a:rPr>
              <a:t>值为</a:t>
            </a:r>
            <a:r>
              <a:rPr lang="en-US" altLang="zh-CN" sz="2400" dirty="0">
                <a:solidFill>
                  <a:srgbClr val="000000"/>
                </a:solidFill>
                <a:latin typeface="Times New Roman" pitchFamily="18" charset="0"/>
                <a:ea typeface="宋体" pitchFamily="2" charset="-122"/>
                <a:cs typeface="Times New Roman" pitchFamily="18" charset="0"/>
              </a:rPr>
              <a:t>false</a:t>
            </a:r>
            <a:endParaRPr lang="en-US" altLang="zh-CN" sz="2400" dirty="0">
              <a:latin typeface="Times New Roman" pitchFamily="18" charset="0"/>
              <a:ea typeface="宋体" pitchFamily="2" charset="-122"/>
              <a:cs typeface="Times New Roman" pitchFamily="18" charset="0"/>
            </a:endParaRPr>
          </a:p>
          <a:p>
            <a:pPr indent="182563"/>
            <a:r>
              <a:rPr lang="en-US" altLang="zh-CN" sz="2400" dirty="0">
                <a:latin typeface="Times New Roman" pitchFamily="18" charset="0"/>
                <a:ea typeface="宋体" pitchFamily="2" charset="-122"/>
                <a:cs typeface="Times New Roman" pitchFamily="18" charset="0"/>
              </a:rPr>
              <a:t>P2WantIn = true; //</a:t>
            </a:r>
            <a:r>
              <a:rPr lang="zh-CN" altLang="en-US" sz="2400" dirty="0">
                <a:latin typeface="Times New Roman" pitchFamily="18" charset="0"/>
                <a:ea typeface="宋体" pitchFamily="2" charset="-122"/>
                <a:cs typeface="Times New Roman" pitchFamily="18" charset="0"/>
              </a:rPr>
              <a:t>进程</a:t>
            </a:r>
            <a:r>
              <a:rPr lang="en-US" altLang="zh-CN" sz="2400" dirty="0">
                <a:latin typeface="Times New Roman" pitchFamily="18" charset="0"/>
                <a:ea typeface="宋体" pitchFamily="2" charset="-122"/>
                <a:cs typeface="Times New Roman" pitchFamily="18" charset="0"/>
              </a:rPr>
              <a:t>2</a:t>
            </a:r>
            <a:r>
              <a:rPr lang="zh-CN" altLang="en-US" sz="2400" dirty="0">
                <a:latin typeface="Times New Roman" pitchFamily="18" charset="0"/>
                <a:ea typeface="宋体" pitchFamily="2" charset="-122"/>
                <a:cs typeface="Times New Roman" pitchFamily="18" charset="0"/>
              </a:rPr>
              <a:t>想进入临界区，</a:t>
            </a:r>
            <a:r>
              <a:rPr lang="zh-CN" altLang="en-US" sz="2400" dirty="0">
                <a:solidFill>
                  <a:srgbClr val="000000"/>
                </a:solidFill>
                <a:latin typeface="Times New Roman" pitchFamily="18" charset="0"/>
                <a:ea typeface="宋体" pitchFamily="2" charset="-122"/>
                <a:cs typeface="Times New Roman" pitchFamily="18" charset="0"/>
              </a:rPr>
              <a:t>初</a:t>
            </a:r>
            <a:r>
              <a:rPr lang="zh-CN" altLang="en-US" sz="2400" dirty="0">
                <a:latin typeface="Times New Roman" pitchFamily="18" charset="0"/>
                <a:ea typeface="宋体" pitchFamily="2" charset="-122"/>
                <a:cs typeface="Times New Roman" pitchFamily="18" charset="0"/>
              </a:rPr>
              <a:t>始</a:t>
            </a:r>
            <a:r>
              <a:rPr lang="zh-CN" altLang="en-US" sz="2400" dirty="0">
                <a:solidFill>
                  <a:srgbClr val="000000"/>
                </a:solidFill>
                <a:latin typeface="Times New Roman" pitchFamily="18" charset="0"/>
                <a:ea typeface="宋体" pitchFamily="2" charset="-122"/>
                <a:cs typeface="Times New Roman" pitchFamily="18" charset="0"/>
              </a:rPr>
              <a:t>值为</a:t>
            </a:r>
            <a:r>
              <a:rPr lang="en-US" altLang="zh-CN" sz="2400" dirty="0">
                <a:solidFill>
                  <a:srgbClr val="000000"/>
                </a:solidFill>
                <a:latin typeface="Times New Roman" pitchFamily="18" charset="0"/>
                <a:ea typeface="宋体" pitchFamily="2" charset="-122"/>
                <a:cs typeface="Times New Roman" pitchFamily="18" charset="0"/>
              </a:rPr>
              <a:t>false</a:t>
            </a:r>
            <a:endParaRPr lang="en-US" altLang="zh-CN" sz="2400" dirty="0">
              <a:ea typeface="宋体" pitchFamily="2" charset="-122"/>
              <a:cs typeface="宋体" pitchFamily="2" charset="-122"/>
            </a:endParaRPr>
          </a:p>
          <a:p>
            <a:pPr indent="182563" eaLnBrk="0" hangingPunct="0"/>
            <a:r>
              <a:rPr lang="en-US" altLang="zh-CN" sz="2400" dirty="0">
                <a:latin typeface="Times New Roman" pitchFamily="18" charset="0"/>
                <a:ea typeface="宋体" pitchFamily="2" charset="-122"/>
                <a:cs typeface="Times New Roman" pitchFamily="18" charset="0"/>
              </a:rPr>
              <a:t>turn= </a:t>
            </a:r>
            <a:r>
              <a:rPr lang="en-US" altLang="zh-CN" sz="2400" dirty="0" err="1">
                <a:latin typeface="Times New Roman" pitchFamily="18" charset="0"/>
                <a:ea typeface="宋体" pitchFamily="2" charset="-122"/>
                <a:cs typeface="Times New Roman" pitchFamily="18" charset="0"/>
              </a:rPr>
              <a:t>i</a:t>
            </a:r>
            <a:r>
              <a:rPr lang="en-US" altLang="zh-CN" sz="2400" dirty="0">
                <a:latin typeface="Times New Roman" pitchFamily="18" charset="0"/>
                <a:ea typeface="宋体" pitchFamily="2" charset="-122"/>
                <a:cs typeface="Times New Roman" pitchFamily="18" charset="0"/>
              </a:rPr>
              <a:t>;  //</a:t>
            </a:r>
            <a:r>
              <a:rPr lang="zh-CN" altLang="en-US" sz="2400" dirty="0">
                <a:latin typeface="Times New Roman" pitchFamily="18" charset="0"/>
                <a:ea typeface="宋体" pitchFamily="2" charset="-122"/>
                <a:cs typeface="Times New Roman" pitchFamily="18" charset="0"/>
              </a:rPr>
              <a:t>该进程</a:t>
            </a:r>
            <a:r>
              <a:rPr lang="en-US" altLang="zh-CN" sz="2400" dirty="0" err="1">
                <a:latin typeface="Times New Roman" pitchFamily="18" charset="0"/>
                <a:ea typeface="宋体" pitchFamily="2" charset="-122"/>
                <a:cs typeface="Times New Roman" pitchFamily="18" charset="0"/>
              </a:rPr>
              <a:t>i</a:t>
            </a:r>
            <a:r>
              <a:rPr lang="zh-CN" altLang="en-US" sz="2400" dirty="0">
                <a:latin typeface="Times New Roman" pitchFamily="18" charset="0"/>
                <a:ea typeface="宋体" pitchFamily="2" charset="-122"/>
                <a:cs typeface="Times New Roman" pitchFamily="18" charset="0"/>
              </a:rPr>
              <a:t>进入临界区，初始值为</a:t>
            </a:r>
            <a:r>
              <a:rPr lang="en-US" altLang="zh-CN" sz="2400" dirty="0">
                <a:latin typeface="Times New Roman" pitchFamily="18" charset="0"/>
                <a:ea typeface="宋体" pitchFamily="2" charset="-122"/>
                <a:cs typeface="Times New Roman" pitchFamily="18" charset="0"/>
              </a:rPr>
              <a:t>1</a:t>
            </a:r>
            <a:r>
              <a:rPr lang="zh-CN" altLang="en-US" sz="2400" dirty="0">
                <a:latin typeface="Times New Roman" pitchFamily="18" charset="0"/>
                <a:ea typeface="宋体" pitchFamily="2" charset="-122"/>
                <a:cs typeface="Times New Roman" pitchFamily="18" charset="0"/>
              </a:rPr>
              <a:t>或者</a:t>
            </a:r>
            <a:r>
              <a:rPr lang="en-US" altLang="zh-CN" sz="2400" dirty="0">
                <a:latin typeface="Times New Roman" pitchFamily="18" charset="0"/>
                <a:ea typeface="宋体" pitchFamily="2" charset="-122"/>
                <a:cs typeface="Times New Roman" pitchFamily="18" charset="0"/>
              </a:rPr>
              <a:t>2</a:t>
            </a:r>
          </a:p>
          <a:p>
            <a:pPr marL="0" marR="0" lvl="0" indent="200025" algn="l" defTabSz="914400" rtl="0" eaLnBrk="0" fontAlgn="base" latinLnBrk="0" hangingPunct="0">
              <a:lnSpc>
                <a:spcPct val="100000"/>
              </a:lnSpc>
              <a:spcBef>
                <a:spcPct val="0"/>
              </a:spcBef>
              <a:spcAft>
                <a:spcPct val="0"/>
              </a:spcAft>
              <a:buClrTx/>
              <a:buSzTx/>
              <a:buFontTx/>
              <a:buNone/>
              <a:tabLst/>
            </a:pPr>
            <a:r>
              <a:rPr kumimoji="0" lang="zh-CN" altLang="en-US" sz="2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进程</a:t>
            </a:r>
            <a:r>
              <a:rPr kumimoji="0" lang="en-US" altLang="zh-CN" sz="2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P1:</a:t>
            </a:r>
            <a:endParaRPr kumimoji="0" lang="en-US" altLang="zh-CN" sz="24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00025"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while (true) {</a:t>
            </a:r>
            <a:endParaRPr kumimoji="0" lang="en-US" altLang="zh-CN" sz="24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00025"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r>
              <a:rPr kumimoji="0" lang="en-US" altLang="zh-CN" sz="2400" b="0" i="0" u="none" strike="noStrike" cap="none" normalizeH="0" baseline="0" dirty="0" smtClean="0">
                <a:ln>
                  <a:noFill/>
                </a:ln>
                <a:solidFill>
                  <a:srgbClr val="FF0000"/>
                </a:solidFill>
                <a:effectLst/>
                <a:latin typeface="Times New Roman" pitchFamily="18" charset="0"/>
                <a:ea typeface="宋体" pitchFamily="2" charset="-122"/>
                <a:cs typeface="Times New Roman" pitchFamily="18" charset="0"/>
              </a:rPr>
              <a:t>P1WantIn = true;</a:t>
            </a:r>
            <a:endParaRPr kumimoji="0" lang="en-US" altLang="zh-CN" sz="24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00025"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smtClean="0">
                <a:ln>
                  <a:noFill/>
                </a:ln>
                <a:solidFill>
                  <a:srgbClr val="FF0000"/>
                </a:solidFill>
                <a:effectLst/>
                <a:latin typeface="Times New Roman" pitchFamily="18" charset="0"/>
                <a:ea typeface="宋体" pitchFamily="2" charset="-122"/>
                <a:cs typeface="Times New Roman" pitchFamily="18" charset="0"/>
              </a:rPr>
              <a:t>          </a:t>
            </a:r>
            <a:r>
              <a:rPr lang="en-US" altLang="zh-CN" sz="2400" dirty="0" smtClean="0">
                <a:solidFill>
                  <a:srgbClr val="FF0000"/>
                </a:solidFill>
                <a:latin typeface="Times New Roman" pitchFamily="18" charset="0"/>
                <a:ea typeface="宋体" pitchFamily="2" charset="-122"/>
                <a:cs typeface="Times New Roman" pitchFamily="18" charset="0"/>
              </a:rPr>
              <a:t>turn</a:t>
            </a:r>
            <a:r>
              <a:rPr kumimoji="0" lang="en-US" altLang="zh-CN" sz="2400" b="0" i="0" u="none" strike="noStrike" cap="none" normalizeH="0" baseline="0" dirty="0" smtClean="0">
                <a:ln>
                  <a:noFill/>
                </a:ln>
                <a:solidFill>
                  <a:srgbClr val="FF0000"/>
                </a:solidFill>
                <a:effectLst/>
                <a:latin typeface="Times New Roman" pitchFamily="18" charset="0"/>
                <a:ea typeface="宋体" pitchFamily="2" charset="-122"/>
                <a:cs typeface="Times New Roman" pitchFamily="18" charset="0"/>
              </a:rPr>
              <a:t> = 2;</a:t>
            </a:r>
            <a:endParaRPr kumimoji="0" lang="en-US" altLang="zh-CN" sz="24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00025"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smtClean="0">
                <a:ln>
                  <a:noFill/>
                </a:ln>
                <a:solidFill>
                  <a:srgbClr val="FF0000"/>
                </a:solidFill>
                <a:effectLst/>
                <a:latin typeface="Times New Roman" pitchFamily="18" charset="0"/>
                <a:ea typeface="宋体" pitchFamily="2" charset="-122"/>
                <a:cs typeface="Times New Roman" pitchFamily="18" charset="0"/>
              </a:rPr>
              <a:t>          while (P2WantIn &amp;&amp; </a:t>
            </a:r>
            <a:r>
              <a:rPr lang="en-US" altLang="zh-CN" sz="2400" dirty="0" smtClean="0">
                <a:solidFill>
                  <a:srgbClr val="FF0000"/>
                </a:solidFill>
                <a:latin typeface="Times New Roman" pitchFamily="18" charset="0"/>
                <a:ea typeface="宋体" pitchFamily="2" charset="-122"/>
                <a:cs typeface="Times New Roman" pitchFamily="18" charset="0"/>
              </a:rPr>
              <a:t>turn</a:t>
            </a:r>
            <a:r>
              <a:rPr kumimoji="0" lang="en-US" altLang="zh-CN" sz="2400" b="0" i="0" u="none" strike="noStrike" cap="none" normalizeH="0" baseline="0" dirty="0" smtClean="0">
                <a:ln>
                  <a:noFill/>
                </a:ln>
                <a:solidFill>
                  <a:srgbClr val="FF0000"/>
                </a:solidFill>
                <a:effectLst/>
                <a:latin typeface="Times New Roman" pitchFamily="18" charset="0"/>
                <a:ea typeface="宋体" pitchFamily="2" charset="-122"/>
                <a:cs typeface="Times New Roman" pitchFamily="18" charset="0"/>
              </a:rPr>
              <a:t> == 2) do {nothing}; </a:t>
            </a:r>
            <a:endParaRPr kumimoji="0" lang="en-US" altLang="zh-CN" sz="24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00025"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C.R.1;</a:t>
            </a:r>
            <a:endParaRPr kumimoji="0" lang="en-US" altLang="zh-CN" sz="24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00025"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smtClean="0">
                <a:ln>
                  <a:noFill/>
                </a:ln>
                <a:solidFill>
                  <a:srgbClr val="FF0000"/>
                </a:solidFill>
                <a:effectLst/>
                <a:latin typeface="Times New Roman" pitchFamily="18" charset="0"/>
                <a:ea typeface="宋体" pitchFamily="2" charset="-122"/>
                <a:cs typeface="Times New Roman" pitchFamily="18" charset="0"/>
              </a:rPr>
              <a:t>          P1WantIn = false;</a:t>
            </a:r>
            <a:endParaRPr kumimoji="0" lang="en-US" altLang="zh-CN" sz="24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00025"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r>
              <a:rPr kumimoji="0" lang="en-US" altLang="zh-CN" sz="2400" b="0"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otherstuff</a:t>
            </a:r>
            <a:r>
              <a:rPr kumimoji="0" lang="en-US" altLang="zh-CN" sz="2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endParaRPr kumimoji="0" lang="en-US" altLang="zh-CN" sz="24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00025"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endParaRPr kumimoji="0" lang="en-US" altLang="zh-CN" sz="24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00025" algn="l" defTabSz="914400" rtl="0" eaLnBrk="0" fontAlgn="base" latinLnBrk="0" hangingPunct="0">
              <a:lnSpc>
                <a:spcPct val="100000"/>
              </a:lnSpc>
              <a:spcBef>
                <a:spcPct val="0"/>
              </a:spcBef>
              <a:spcAft>
                <a:spcPct val="0"/>
              </a:spcAft>
              <a:buClrTx/>
              <a:buSzTx/>
              <a:buFontTx/>
              <a:buNone/>
              <a:tabLst/>
            </a:pPr>
            <a:r>
              <a:rPr kumimoji="0" lang="zh-CN" altLang="en-US" sz="2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进程</a:t>
            </a:r>
            <a:r>
              <a:rPr kumimoji="0" lang="en-US" altLang="zh-CN" sz="2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P2:</a:t>
            </a:r>
          </a:p>
          <a:p>
            <a:pPr marL="0" marR="0" lvl="0" indent="200025" algn="l" defTabSz="914400" rtl="0" eaLnBrk="0" fontAlgn="base" latinLnBrk="0" hangingPunct="0">
              <a:lnSpc>
                <a:spcPct val="100000"/>
              </a:lnSpc>
              <a:spcBef>
                <a:spcPct val="0"/>
              </a:spcBef>
              <a:spcAft>
                <a:spcPct val="0"/>
              </a:spcAft>
              <a:buClrTx/>
              <a:buSzTx/>
              <a:buFontTx/>
              <a:buNone/>
              <a:tabLst/>
            </a:pPr>
            <a:r>
              <a:rPr lang="en-US" altLang="zh-CN" sz="2400" dirty="0" smtClean="0">
                <a:latin typeface="Times New Roman" pitchFamily="18" charset="0"/>
                <a:ea typeface="宋体" pitchFamily="2" charset="-122"/>
                <a:cs typeface="Times New Roman" pitchFamily="18" charset="0"/>
              </a:rPr>
              <a:t>……</a:t>
            </a:r>
            <a:endParaRPr kumimoji="0" lang="en-US" altLang="zh-CN" sz="24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6" name="圆角矩形 5"/>
          <p:cNvSpPr/>
          <p:nvPr/>
        </p:nvSpPr>
        <p:spPr>
          <a:xfrm>
            <a:off x="1219200" y="2987040"/>
            <a:ext cx="2346960" cy="762000"/>
          </a:xfrm>
          <a:prstGeom prst="roundRect">
            <a:avLst/>
          </a:prstGeom>
          <a:no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算法正确性的证明</a:t>
            </a:r>
            <a:endParaRPr lang="zh-CN" altLang="en-US" dirty="0"/>
          </a:p>
        </p:txBody>
      </p:sp>
      <p:sp>
        <p:nvSpPr>
          <p:cNvPr id="3" name="内容占位符 2"/>
          <p:cNvSpPr>
            <a:spLocks noGrp="1"/>
          </p:cNvSpPr>
          <p:nvPr>
            <p:ph idx="1"/>
          </p:nvPr>
        </p:nvSpPr>
        <p:spPr/>
        <p:txBody>
          <a:bodyPr/>
          <a:lstStyle/>
          <a:p>
            <a:r>
              <a:rPr lang="en-US" altLang="zh-CN" dirty="0" smtClean="0"/>
              <a:t>Peterson</a:t>
            </a:r>
            <a:r>
              <a:rPr lang="zh-CN" altLang="en-US" dirty="0" smtClean="0"/>
              <a:t>算法正确性的证明是很难的</a:t>
            </a:r>
            <a:endParaRPr lang="en-US" altLang="zh-CN" dirty="0" smtClean="0"/>
          </a:p>
          <a:p>
            <a:r>
              <a:rPr lang="zh-CN" altLang="en-US" dirty="0" smtClean="0"/>
              <a:t>更一般的问题：我们如何确信复杂的软件确实在做它应该做的事情？如何验证软件确实是正确的，尤其是在我们知道自己不可能对复杂软件进行全面测试的前提下？</a:t>
            </a:r>
            <a:endParaRPr lang="en-US" altLang="zh-CN" dirty="0" smtClean="0"/>
          </a:p>
          <a:p>
            <a:r>
              <a:rPr lang="zh-CN" altLang="en-US" dirty="0" smtClean="0"/>
              <a:t>由此衍生出了“证明程序正确性”的研究领域</a:t>
            </a:r>
            <a:endParaRPr lang="en-US" altLang="zh-CN" dirty="0" smtClean="0"/>
          </a:p>
          <a:p>
            <a:r>
              <a:rPr lang="zh-CN" altLang="en-US" dirty="0" smtClean="0"/>
              <a:t>这个领域仍然存在许多重要的、悬而未决的问题：目前只有极少量程序被证明是正确的。</a:t>
            </a:r>
            <a:endParaRPr lang="en-US" altLang="zh-CN" dirty="0" smtClean="0"/>
          </a:p>
          <a:p>
            <a:endParaRPr lang="zh-CN" altLang="en-US" dirty="0"/>
          </a:p>
        </p:txBody>
      </p:sp>
      <p:sp>
        <p:nvSpPr>
          <p:cNvPr id="4" name="页脚占位符 3"/>
          <p:cNvSpPr>
            <a:spLocks noGrp="1"/>
          </p:cNvSpPr>
          <p:nvPr>
            <p:ph type="ftr" sz="quarter" idx="10"/>
          </p:nvPr>
        </p:nvSpPr>
        <p:spPr/>
        <p:txBody>
          <a:bodyPr/>
          <a:lstStyle/>
          <a:p>
            <a:pPr>
              <a:defRPr/>
            </a:pPr>
            <a:r>
              <a:rPr lang="zh-CN" altLang="en-US" dirty="0" smtClean="0"/>
              <a:t>USTC</a:t>
            </a:r>
            <a:r>
              <a:rPr lang="en-US" altLang="zh-CN" dirty="0" smtClean="0"/>
              <a:t>-</a:t>
            </a:r>
            <a:r>
              <a:rPr lang="zh-CN" altLang="en-US" dirty="0" smtClean="0"/>
              <a:t>21000201-OPERATING SYSTEMS; FALL </a:t>
            </a:r>
            <a:r>
              <a:rPr lang="en-US" altLang="zh-CN" dirty="0" smtClean="0"/>
              <a:t>2016</a:t>
            </a:r>
            <a:r>
              <a:rPr lang="zh-CN" altLang="en-US" dirty="0" smtClean="0"/>
              <a:t>; INSTRUCTOR: </a:t>
            </a:r>
            <a:r>
              <a:rPr lang="en-US" altLang="zh-CN" dirty="0" smtClean="0"/>
              <a:t>LINGBO WEI</a:t>
            </a:r>
            <a:endParaRPr lang="en-US" altLang="zh-CN" dirty="0"/>
          </a:p>
        </p:txBody>
      </p:sp>
      <p:sp>
        <p:nvSpPr>
          <p:cNvPr id="5" name="灯片编号占位符 4"/>
          <p:cNvSpPr>
            <a:spLocks noGrp="1"/>
          </p:cNvSpPr>
          <p:nvPr>
            <p:ph type="sldNum" sz="quarter" idx="11"/>
          </p:nvPr>
        </p:nvSpPr>
        <p:spPr/>
        <p:txBody>
          <a:bodyPr/>
          <a:lstStyle/>
          <a:p>
            <a:pPr>
              <a:defRPr/>
            </a:pPr>
            <a:fld id="{2A5F4D79-7E66-4EF1-850E-A256F3AB9092}" type="slidenum">
              <a:rPr lang="zh-CN" altLang="en-US" smtClean="0"/>
              <a:pPr>
                <a:defRPr/>
              </a:pPr>
              <a:t>25</a:t>
            </a:fld>
            <a:endParaRPr lang="en-US" altLang="zh-CN"/>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软件的算法实现小结</a:t>
            </a:r>
            <a:endParaRPr lang="zh-CN" altLang="en-US" dirty="0"/>
          </a:p>
        </p:txBody>
      </p:sp>
      <p:sp>
        <p:nvSpPr>
          <p:cNvPr id="3" name="内容占位符 2"/>
          <p:cNvSpPr>
            <a:spLocks noGrp="1"/>
          </p:cNvSpPr>
          <p:nvPr>
            <p:ph idx="1"/>
          </p:nvPr>
        </p:nvSpPr>
        <p:spPr>
          <a:xfrm>
            <a:off x="457200" y="1152304"/>
            <a:ext cx="8048172" cy="4900153"/>
          </a:xfrm>
        </p:spPr>
        <p:txBody>
          <a:bodyPr/>
          <a:lstStyle/>
          <a:p>
            <a:r>
              <a:rPr lang="zh-CN" altLang="en-US" sz="2400" dirty="0" smtClean="0"/>
              <a:t>应用层的互斥算法实现</a:t>
            </a:r>
            <a:endParaRPr lang="en-US" altLang="zh-CN" sz="2400" dirty="0" smtClean="0"/>
          </a:p>
          <a:p>
            <a:r>
              <a:rPr lang="zh-CN" altLang="en-US" sz="2400" dirty="0" smtClean="0"/>
              <a:t>优点：与</a:t>
            </a:r>
            <a:r>
              <a:rPr lang="en-US" altLang="zh-CN" sz="2400" dirty="0" smtClean="0"/>
              <a:t>OS</a:t>
            </a:r>
            <a:r>
              <a:rPr lang="zh-CN" altLang="en-US" sz="2400" dirty="0" smtClean="0"/>
              <a:t>和计算机硬件无关，可以移植到任意一台计算机上</a:t>
            </a:r>
            <a:endParaRPr lang="en-US" altLang="zh-CN" sz="2400" dirty="0" smtClean="0"/>
          </a:p>
          <a:p>
            <a:r>
              <a:rPr lang="zh-CN" altLang="en-US" sz="2400" dirty="0" smtClean="0"/>
              <a:t>缺点：</a:t>
            </a:r>
            <a:endParaRPr lang="en-US" altLang="zh-CN" sz="2400" dirty="0" smtClean="0"/>
          </a:p>
          <a:p>
            <a:pPr lvl="1"/>
            <a:r>
              <a:rPr lang="zh-CN" altLang="en-US" dirty="0" smtClean="0"/>
              <a:t>使用忙等待</a:t>
            </a:r>
            <a:r>
              <a:rPr lang="en-US" altLang="zh-CN" dirty="0" smtClean="0"/>
              <a:t>(busy waiting/looping)</a:t>
            </a:r>
            <a:r>
              <a:rPr lang="zh-CN" altLang="en-US" dirty="0" smtClean="0"/>
              <a:t>，浪费了宝贵的</a:t>
            </a:r>
            <a:r>
              <a:rPr lang="en-US" altLang="zh-CN" dirty="0" smtClean="0"/>
              <a:t>CPU</a:t>
            </a:r>
            <a:r>
              <a:rPr lang="zh-CN" altLang="en-US" dirty="0" smtClean="0"/>
              <a:t>资源。</a:t>
            </a:r>
            <a:endParaRPr lang="en-US" altLang="zh-CN" dirty="0" smtClean="0"/>
          </a:p>
          <a:p>
            <a:pPr lvl="1"/>
            <a:r>
              <a:rPr lang="zh-CN" altLang="en-US" dirty="0" smtClean="0"/>
              <a:t>设计时易产生逻辑错误。</a:t>
            </a:r>
            <a:endParaRPr lang="en-US" altLang="zh-CN" dirty="0" smtClean="0"/>
          </a:p>
          <a:p>
            <a:pPr lvl="1"/>
            <a:r>
              <a:rPr lang="zh-CN" altLang="en-US" dirty="0" smtClean="0"/>
              <a:t>证明算法的正确性非常困难。</a:t>
            </a:r>
            <a:endParaRPr lang="en-US" altLang="zh-CN" dirty="0" smtClean="0"/>
          </a:p>
          <a:p>
            <a:pPr lvl="1"/>
            <a:r>
              <a:rPr lang="zh-CN" altLang="en-US" dirty="0" smtClean="0"/>
              <a:t>前述算法只适用于</a:t>
            </a:r>
            <a:r>
              <a:rPr lang="en-US" altLang="zh-CN" dirty="0" smtClean="0"/>
              <a:t>2</a:t>
            </a:r>
            <a:r>
              <a:rPr lang="zh-CN" altLang="en-US" dirty="0" smtClean="0"/>
              <a:t>个进程。一般</a:t>
            </a:r>
            <a:r>
              <a:rPr lang="en-US" altLang="zh-CN" dirty="0" smtClean="0"/>
              <a:t>n</a:t>
            </a:r>
            <a:r>
              <a:rPr lang="zh-CN" altLang="en-US" dirty="0" smtClean="0"/>
              <a:t>进程需要更复杂的算法。</a:t>
            </a:r>
            <a:endParaRPr lang="en-US" altLang="zh-CN" dirty="0" smtClean="0"/>
          </a:p>
          <a:p>
            <a:r>
              <a:rPr lang="zh-CN" altLang="en-US" sz="2400" dirty="0" smtClean="0"/>
              <a:t>在目前的实际系统中很少用软件互斥算法，学习的目的是让你对互斥的难度及其产生的原因有个直观的了解</a:t>
            </a:r>
            <a:endParaRPr lang="zh-CN" altLang="en-US" sz="2400" dirty="0"/>
          </a:p>
        </p:txBody>
      </p:sp>
      <p:sp>
        <p:nvSpPr>
          <p:cNvPr id="4" name="页脚占位符 3"/>
          <p:cNvSpPr>
            <a:spLocks noGrp="1"/>
          </p:cNvSpPr>
          <p:nvPr>
            <p:ph type="ftr" sz="quarter" idx="10"/>
          </p:nvPr>
        </p:nvSpPr>
        <p:spPr/>
        <p:txBody>
          <a:bodyPr/>
          <a:lstStyle/>
          <a:p>
            <a:pPr>
              <a:defRPr/>
            </a:pPr>
            <a:r>
              <a:rPr lang="zh-CN" altLang="en-US" dirty="0" smtClean="0"/>
              <a:t>USTC</a:t>
            </a:r>
            <a:r>
              <a:rPr lang="en-US" altLang="zh-CN" dirty="0" smtClean="0"/>
              <a:t>-</a:t>
            </a:r>
            <a:r>
              <a:rPr lang="zh-CN" altLang="en-US" dirty="0" smtClean="0"/>
              <a:t>21000201-OPERATING SYSTEMS; FALL </a:t>
            </a:r>
            <a:r>
              <a:rPr lang="en-US" altLang="zh-CN" dirty="0" smtClean="0"/>
              <a:t>2016</a:t>
            </a:r>
            <a:r>
              <a:rPr lang="zh-CN" altLang="en-US" dirty="0" smtClean="0"/>
              <a:t>; INSTRUCTOR: </a:t>
            </a:r>
            <a:r>
              <a:rPr lang="en-US" altLang="zh-CN" dirty="0" smtClean="0"/>
              <a:t>LINGBO WEI</a:t>
            </a:r>
            <a:endParaRPr lang="en-US" altLang="zh-CN" dirty="0"/>
          </a:p>
        </p:txBody>
      </p:sp>
      <p:sp>
        <p:nvSpPr>
          <p:cNvPr id="5" name="灯片编号占位符 4"/>
          <p:cNvSpPr>
            <a:spLocks noGrp="1"/>
          </p:cNvSpPr>
          <p:nvPr>
            <p:ph type="sldNum" sz="quarter" idx="11"/>
          </p:nvPr>
        </p:nvSpPr>
        <p:spPr/>
        <p:txBody>
          <a:bodyPr/>
          <a:lstStyle/>
          <a:p>
            <a:pPr>
              <a:defRPr/>
            </a:pPr>
            <a:fld id="{2A5F4D79-7E66-4EF1-850E-A256F3AB9092}" type="slidenum">
              <a:rPr lang="zh-CN" altLang="en-US" smtClean="0"/>
              <a:pPr>
                <a:defRPr/>
              </a:pPr>
              <a:t>26</a:t>
            </a:fld>
            <a:endParaRPr lang="en-US" altLang="zh-CN"/>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忙等待</a:t>
            </a:r>
            <a:r>
              <a:rPr lang="en-US" altLang="zh-CN" dirty="0" smtClean="0"/>
              <a:t> vs </a:t>
            </a:r>
            <a:r>
              <a:rPr lang="zh-CN" altLang="en-US" dirty="0" smtClean="0"/>
              <a:t>阻塞</a:t>
            </a:r>
            <a:endParaRPr lang="zh-CN" altLang="en-US" dirty="0"/>
          </a:p>
        </p:txBody>
      </p:sp>
      <p:sp>
        <p:nvSpPr>
          <p:cNvPr id="3" name="内容占位符 2"/>
          <p:cNvSpPr>
            <a:spLocks noGrp="1"/>
          </p:cNvSpPr>
          <p:nvPr>
            <p:ph idx="1"/>
          </p:nvPr>
        </p:nvSpPr>
        <p:spPr>
          <a:xfrm>
            <a:off x="206829" y="1134163"/>
            <a:ext cx="8937171" cy="5117866"/>
          </a:xfrm>
        </p:spPr>
        <p:txBody>
          <a:bodyPr/>
          <a:lstStyle/>
          <a:p>
            <a:r>
              <a:rPr lang="zh-CN" altLang="en-US" sz="2400" dirty="0" smtClean="0"/>
              <a:t>忙等待（</a:t>
            </a:r>
            <a:r>
              <a:rPr lang="en-US" altLang="zh-CN" sz="2400" dirty="0" smtClean="0"/>
              <a:t>Busy Waiting/ Looping</a:t>
            </a:r>
            <a:r>
              <a:rPr lang="zh-CN" altLang="en-US" sz="2400" dirty="0" smtClean="0"/>
              <a:t>）：进程在得到临界区访问权之前，持续测试而不做其他事情</a:t>
            </a:r>
            <a:endParaRPr lang="en-US" altLang="zh-CN" sz="2400" dirty="0" smtClean="0"/>
          </a:p>
          <a:p>
            <a:pPr>
              <a:buNone/>
            </a:pPr>
            <a:r>
              <a:rPr lang="en-US" altLang="zh-CN" sz="2400" dirty="0" smtClean="0"/>
              <a:t>     </a:t>
            </a:r>
            <a:r>
              <a:rPr lang="en-US" altLang="zh-CN" sz="2400" b="1" dirty="0" smtClean="0">
                <a:solidFill>
                  <a:srgbClr val="0000CC"/>
                </a:solidFill>
              </a:rPr>
              <a:t>While</a:t>
            </a:r>
            <a:r>
              <a:rPr lang="en-US" altLang="zh-CN" sz="2400" dirty="0" smtClean="0">
                <a:solidFill>
                  <a:srgbClr val="0000CC"/>
                </a:solidFill>
              </a:rPr>
              <a:t> {some process is in critical region on </a:t>
            </a:r>
            <a:r>
              <a:rPr lang="en-US" altLang="zh-CN" sz="2400" i="1" dirty="0" smtClean="0">
                <a:solidFill>
                  <a:srgbClr val="0000CC"/>
                </a:solidFill>
              </a:rPr>
              <a:t>ds</a:t>
            </a:r>
            <a:r>
              <a:rPr lang="en-US" altLang="zh-CN" sz="2400" dirty="0" smtClean="0">
                <a:solidFill>
                  <a:srgbClr val="0000CC"/>
                </a:solidFill>
              </a:rPr>
              <a:t>} </a:t>
            </a:r>
          </a:p>
          <a:p>
            <a:pPr>
              <a:buNone/>
            </a:pPr>
            <a:r>
              <a:rPr lang="en-US" altLang="zh-CN" sz="2400" dirty="0">
                <a:solidFill>
                  <a:srgbClr val="0000CC"/>
                </a:solidFill>
              </a:rPr>
              <a:t> </a:t>
            </a:r>
            <a:r>
              <a:rPr lang="en-US" altLang="zh-CN" sz="2400" dirty="0" smtClean="0">
                <a:solidFill>
                  <a:srgbClr val="0000CC"/>
                </a:solidFill>
              </a:rPr>
              <a:t>                  {do nothing}</a:t>
            </a:r>
          </a:p>
          <a:p>
            <a:pPr>
              <a:buNone/>
            </a:pPr>
            <a:r>
              <a:rPr lang="en-US" altLang="zh-CN" sz="2400" dirty="0" smtClean="0"/>
              <a:t>     </a:t>
            </a:r>
            <a:r>
              <a:rPr lang="en-US" altLang="zh-CN" sz="2400" dirty="0" smtClean="0">
                <a:solidFill>
                  <a:srgbClr val="FF0000"/>
                </a:solidFill>
              </a:rPr>
              <a:t>Critical Region on </a:t>
            </a:r>
            <a:r>
              <a:rPr lang="en-US" altLang="zh-CN" sz="2400" i="1" dirty="0" smtClean="0">
                <a:solidFill>
                  <a:srgbClr val="FF0000"/>
                </a:solidFill>
              </a:rPr>
              <a:t>ds</a:t>
            </a:r>
          </a:p>
          <a:p>
            <a:pPr>
              <a:spcBef>
                <a:spcPts val="0"/>
              </a:spcBef>
              <a:buNone/>
            </a:pPr>
            <a:r>
              <a:rPr lang="en-US" altLang="zh-CN" sz="2000" i="1" dirty="0"/>
              <a:t>     …</a:t>
            </a:r>
          </a:p>
          <a:p>
            <a:r>
              <a:rPr lang="zh-CN" altLang="en-US" sz="2400" dirty="0" smtClean="0"/>
              <a:t>阻塞：进程在某些事件发生前不能执行</a:t>
            </a:r>
            <a:endParaRPr lang="en-US" altLang="zh-CN" sz="2400" dirty="0" smtClean="0"/>
          </a:p>
          <a:p>
            <a:pPr>
              <a:buNone/>
            </a:pPr>
            <a:r>
              <a:rPr lang="en-US" altLang="zh-CN" dirty="0" smtClean="0">
                <a:solidFill>
                  <a:srgbClr val="0000CC"/>
                </a:solidFill>
              </a:rPr>
              <a:t>    </a:t>
            </a:r>
            <a:r>
              <a:rPr lang="en-US" altLang="zh-CN" sz="2400" b="1" dirty="0" smtClean="0">
                <a:solidFill>
                  <a:srgbClr val="0000CC"/>
                </a:solidFill>
              </a:rPr>
              <a:t>if</a:t>
            </a:r>
            <a:r>
              <a:rPr lang="en-US" altLang="zh-CN" sz="2400" dirty="0" smtClean="0">
                <a:solidFill>
                  <a:srgbClr val="0000CC"/>
                </a:solidFill>
              </a:rPr>
              <a:t> {some process is in critical region on </a:t>
            </a:r>
            <a:r>
              <a:rPr lang="en-US" altLang="zh-CN" sz="2400" i="1" dirty="0" smtClean="0">
                <a:solidFill>
                  <a:srgbClr val="0000CC"/>
                </a:solidFill>
              </a:rPr>
              <a:t>ds</a:t>
            </a:r>
            <a:r>
              <a:rPr lang="en-US" altLang="zh-CN" sz="2400" dirty="0" smtClean="0">
                <a:solidFill>
                  <a:srgbClr val="0000CC"/>
                </a:solidFill>
              </a:rPr>
              <a:t>}</a:t>
            </a:r>
          </a:p>
          <a:p>
            <a:pPr>
              <a:buNone/>
            </a:pPr>
            <a:r>
              <a:rPr lang="en-US" altLang="zh-CN" sz="2400" dirty="0" smtClean="0">
                <a:solidFill>
                  <a:srgbClr val="0000CC"/>
                </a:solidFill>
              </a:rPr>
              <a:t>         </a:t>
            </a:r>
            <a:r>
              <a:rPr lang="en-US" altLang="zh-CN" sz="2400" b="1" dirty="0" smtClean="0">
                <a:solidFill>
                  <a:srgbClr val="0000CC"/>
                </a:solidFill>
              </a:rPr>
              <a:t>then</a:t>
            </a:r>
            <a:r>
              <a:rPr lang="en-US" altLang="zh-CN" sz="2400" dirty="0" smtClean="0">
                <a:solidFill>
                  <a:srgbClr val="0000CC"/>
                </a:solidFill>
              </a:rPr>
              <a:t> {make a system call to block itself}</a:t>
            </a:r>
          </a:p>
          <a:p>
            <a:pPr>
              <a:buNone/>
            </a:pPr>
            <a:r>
              <a:rPr lang="en-US" altLang="zh-CN" sz="2400" dirty="0" smtClean="0"/>
              <a:t>     </a:t>
            </a:r>
            <a:r>
              <a:rPr lang="en-US" altLang="zh-CN" sz="2400" dirty="0" smtClean="0">
                <a:solidFill>
                  <a:srgbClr val="FF0000"/>
                </a:solidFill>
              </a:rPr>
              <a:t>Critical Region on </a:t>
            </a:r>
            <a:r>
              <a:rPr lang="en-US" altLang="zh-CN" sz="2400" i="1" dirty="0" smtClean="0">
                <a:solidFill>
                  <a:srgbClr val="FF0000"/>
                </a:solidFill>
              </a:rPr>
              <a:t>ds</a:t>
            </a:r>
          </a:p>
          <a:p>
            <a:pPr>
              <a:spcBef>
                <a:spcPts val="0"/>
              </a:spcBef>
              <a:buNone/>
            </a:pPr>
            <a:r>
              <a:rPr lang="en-US" altLang="zh-CN" i="1" dirty="0" smtClean="0"/>
              <a:t>     </a:t>
            </a:r>
            <a:r>
              <a:rPr lang="en-US" altLang="zh-CN" sz="2000" i="1" dirty="0" smtClean="0"/>
              <a:t>…</a:t>
            </a:r>
            <a:endParaRPr lang="en-US" altLang="zh-CN" i="1" dirty="0" smtClean="0"/>
          </a:p>
          <a:p>
            <a:pPr>
              <a:spcBef>
                <a:spcPts val="0"/>
              </a:spcBef>
            </a:pPr>
            <a:r>
              <a:rPr lang="zh-CN" altLang="en-US" sz="2400" dirty="0" smtClean="0"/>
              <a:t>信号量方法</a:t>
            </a:r>
            <a:r>
              <a:rPr lang="en-US" altLang="zh-CN" dirty="0" smtClean="0"/>
              <a:t>…</a:t>
            </a:r>
          </a:p>
          <a:p>
            <a:pPr>
              <a:buNone/>
            </a:pPr>
            <a:endParaRPr lang="en-US" altLang="zh-CN" dirty="0" smtClean="0"/>
          </a:p>
          <a:p>
            <a:endParaRPr lang="zh-CN" altLang="en-US" dirty="0"/>
          </a:p>
        </p:txBody>
      </p:sp>
      <p:sp>
        <p:nvSpPr>
          <p:cNvPr id="4" name="页脚占位符 3"/>
          <p:cNvSpPr>
            <a:spLocks noGrp="1"/>
          </p:cNvSpPr>
          <p:nvPr>
            <p:ph type="ftr" sz="quarter" idx="10"/>
          </p:nvPr>
        </p:nvSpPr>
        <p:spPr>
          <a:xfrm>
            <a:off x="366713" y="6383789"/>
            <a:ext cx="7205662" cy="476250"/>
          </a:xfrm>
        </p:spPr>
        <p:txBody>
          <a:bodyPr/>
          <a:lstStyle/>
          <a:p>
            <a:pPr>
              <a:defRPr/>
            </a:pPr>
            <a:r>
              <a:rPr lang="zh-CN" altLang="en-US" dirty="0" smtClean="0"/>
              <a:t>USTC</a:t>
            </a:r>
            <a:r>
              <a:rPr lang="en-US" altLang="zh-CN" dirty="0" smtClean="0"/>
              <a:t>-</a:t>
            </a:r>
            <a:r>
              <a:rPr lang="zh-CN" altLang="en-US" dirty="0" smtClean="0"/>
              <a:t>21000201-OPERATING SYSTEMS; FALL </a:t>
            </a:r>
            <a:r>
              <a:rPr lang="en-US" altLang="zh-CN" dirty="0" smtClean="0"/>
              <a:t>2016</a:t>
            </a:r>
            <a:r>
              <a:rPr lang="zh-CN" altLang="en-US" dirty="0" smtClean="0"/>
              <a:t>; INSTRUCTOR: </a:t>
            </a:r>
            <a:r>
              <a:rPr lang="en-US" altLang="zh-CN" dirty="0" smtClean="0"/>
              <a:t>LINGBO WEI</a:t>
            </a:r>
            <a:endParaRPr lang="en-US" altLang="zh-CN" dirty="0"/>
          </a:p>
        </p:txBody>
      </p:sp>
      <p:sp>
        <p:nvSpPr>
          <p:cNvPr id="5" name="灯片编号占位符 4"/>
          <p:cNvSpPr>
            <a:spLocks noGrp="1"/>
          </p:cNvSpPr>
          <p:nvPr>
            <p:ph type="sldNum" sz="quarter" idx="11"/>
          </p:nvPr>
        </p:nvSpPr>
        <p:spPr>
          <a:xfrm>
            <a:off x="7764463" y="6367914"/>
            <a:ext cx="922337" cy="476250"/>
          </a:xfrm>
        </p:spPr>
        <p:txBody>
          <a:bodyPr/>
          <a:lstStyle/>
          <a:p>
            <a:pPr>
              <a:defRPr/>
            </a:pPr>
            <a:fld id="{2A5F4D79-7E66-4EF1-850E-A256F3AB9092}" type="slidenum">
              <a:rPr lang="zh-CN" altLang="en-US" smtClean="0"/>
              <a:pPr>
                <a:defRPr/>
              </a:pPr>
              <a:t>27</a:t>
            </a:fld>
            <a:endParaRPr lang="en-US" altLang="zh-CN"/>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硬件实现方案</a:t>
            </a:r>
            <a:endParaRPr lang="zh-CN" altLang="en-US" dirty="0"/>
          </a:p>
        </p:txBody>
      </p:sp>
      <p:sp>
        <p:nvSpPr>
          <p:cNvPr id="3" name="内容占位符 2"/>
          <p:cNvSpPr>
            <a:spLocks noGrp="1"/>
          </p:cNvSpPr>
          <p:nvPr>
            <p:ph idx="1"/>
          </p:nvPr>
        </p:nvSpPr>
        <p:spPr>
          <a:xfrm>
            <a:off x="457200" y="1253903"/>
            <a:ext cx="8464062" cy="4641850"/>
          </a:xfrm>
        </p:spPr>
        <p:txBody>
          <a:bodyPr/>
          <a:lstStyle/>
          <a:p>
            <a:pPr algn="just"/>
            <a:r>
              <a:rPr lang="zh-CN" altLang="en-US" sz="2400" dirty="0" smtClean="0"/>
              <a:t>临界区问题的关键在于</a:t>
            </a:r>
            <a:r>
              <a:rPr lang="zh-CN" altLang="en-US" sz="2400" u="sng" dirty="0" smtClean="0"/>
              <a:t>中断引入</a:t>
            </a:r>
            <a:r>
              <a:rPr lang="zh-CN" altLang="en-US" sz="2400" dirty="0" smtClean="0"/>
              <a:t>的</a:t>
            </a:r>
            <a:r>
              <a:rPr lang="zh-CN" altLang="en-US" sz="2400" dirty="0" smtClean="0">
                <a:solidFill>
                  <a:srgbClr val="0000FF"/>
                </a:solidFill>
              </a:rPr>
              <a:t>进程穿插</a:t>
            </a:r>
            <a:endParaRPr lang="en-US" altLang="zh-CN" sz="2400" dirty="0" smtClean="0">
              <a:solidFill>
                <a:srgbClr val="0000FF"/>
              </a:solidFill>
            </a:endParaRPr>
          </a:p>
          <a:p>
            <a:pPr algn="just"/>
            <a:r>
              <a:rPr lang="zh-CN" altLang="en-US" sz="2400" dirty="0" smtClean="0">
                <a:solidFill>
                  <a:srgbClr val="FF0000"/>
                </a:solidFill>
              </a:rPr>
              <a:t>中断禁用</a:t>
            </a:r>
            <a:r>
              <a:rPr lang="en-US" altLang="zh-CN" sz="2400" dirty="0" smtClean="0">
                <a:solidFill>
                  <a:srgbClr val="FF0000"/>
                </a:solidFill>
              </a:rPr>
              <a:t>(</a:t>
            </a:r>
            <a:r>
              <a:rPr lang="zh-CN" altLang="en-US" sz="2400" dirty="0" smtClean="0">
                <a:solidFill>
                  <a:srgbClr val="FF0000"/>
                </a:solidFill>
              </a:rPr>
              <a:t>中断屏蔽</a:t>
            </a:r>
            <a:r>
              <a:rPr lang="en-US" altLang="zh-CN" sz="2400" dirty="0" smtClean="0">
                <a:solidFill>
                  <a:srgbClr val="FF0000"/>
                </a:solidFill>
              </a:rPr>
              <a:t>)</a:t>
            </a:r>
          </a:p>
          <a:p>
            <a:pPr algn="just">
              <a:buNone/>
            </a:pPr>
            <a:r>
              <a:rPr lang="en-US" altLang="zh-CN" sz="2000" dirty="0" smtClean="0"/>
              <a:t>      While (true)</a:t>
            </a:r>
          </a:p>
          <a:p>
            <a:pPr algn="just">
              <a:buNone/>
            </a:pPr>
            <a:r>
              <a:rPr lang="en-US" altLang="zh-CN" sz="2000" dirty="0" smtClean="0"/>
              <a:t>      { </a:t>
            </a:r>
            <a:r>
              <a:rPr lang="zh-CN" altLang="en-US" sz="2000" dirty="0" smtClean="0"/>
              <a:t>禁止中断；</a:t>
            </a:r>
            <a:r>
              <a:rPr lang="en-US" altLang="zh-CN" sz="2000" dirty="0" smtClean="0"/>
              <a:t>//</a:t>
            </a:r>
            <a:r>
              <a:rPr lang="zh-CN" altLang="en-US" sz="2000" dirty="0" smtClean="0"/>
              <a:t>系统内核定义的原语</a:t>
            </a:r>
            <a:r>
              <a:rPr lang="en-US" altLang="zh-CN" sz="2000" dirty="0" smtClean="0"/>
              <a:t>  </a:t>
            </a:r>
          </a:p>
          <a:p>
            <a:pPr algn="just">
              <a:buNone/>
            </a:pPr>
            <a:r>
              <a:rPr lang="en-US" altLang="zh-CN" sz="2000" dirty="0" smtClean="0"/>
              <a:t>         </a:t>
            </a:r>
            <a:r>
              <a:rPr lang="zh-CN" altLang="en-US" sz="2000" dirty="0" smtClean="0"/>
              <a:t>临界区；</a:t>
            </a:r>
            <a:endParaRPr lang="en-US" altLang="zh-CN" sz="2000" dirty="0" smtClean="0"/>
          </a:p>
          <a:p>
            <a:pPr algn="just">
              <a:buNone/>
            </a:pPr>
            <a:r>
              <a:rPr lang="zh-CN" altLang="en-US" sz="2000" dirty="0" smtClean="0"/>
              <a:t>        启用中断；</a:t>
            </a:r>
            <a:r>
              <a:rPr lang="en-US" altLang="zh-CN" sz="2000" dirty="0" smtClean="0"/>
              <a:t>   //</a:t>
            </a:r>
            <a:r>
              <a:rPr lang="zh-CN" altLang="en-US" sz="2000" dirty="0" smtClean="0"/>
              <a:t>系统内核定义的原语</a:t>
            </a:r>
            <a:endParaRPr lang="en-US" altLang="zh-CN" sz="2000" dirty="0" smtClean="0"/>
          </a:p>
          <a:p>
            <a:pPr algn="just">
              <a:buNone/>
            </a:pPr>
            <a:r>
              <a:rPr lang="zh-CN" altLang="en-US" sz="2000" dirty="0" smtClean="0"/>
              <a:t>        其余部分；</a:t>
            </a:r>
            <a:r>
              <a:rPr lang="en-US" altLang="zh-CN" sz="2000" dirty="0" smtClean="0"/>
              <a:t>}</a:t>
            </a:r>
          </a:p>
          <a:p>
            <a:pPr algn="just"/>
            <a:r>
              <a:rPr lang="zh-CN" altLang="en-US" sz="2400" dirty="0" smtClean="0"/>
              <a:t>缺点：</a:t>
            </a:r>
            <a:endParaRPr lang="en-US" altLang="zh-CN" sz="2400" dirty="0" smtClean="0"/>
          </a:p>
          <a:p>
            <a:pPr lvl="1" algn="just"/>
            <a:r>
              <a:rPr lang="zh-CN" altLang="en-US" sz="2000" dirty="0" smtClean="0"/>
              <a:t>没有中断，没有上下文切换，因此没有并发</a:t>
            </a:r>
            <a:r>
              <a:rPr lang="en-US" altLang="zh-CN" sz="2000" dirty="0" smtClean="0"/>
              <a:t>——</a:t>
            </a:r>
            <a:r>
              <a:rPr lang="zh-CN" altLang="en-US" sz="2000" dirty="0" smtClean="0"/>
              <a:t>代价高，限制</a:t>
            </a:r>
            <a:r>
              <a:rPr lang="en-US" altLang="zh-CN" sz="2000" dirty="0" smtClean="0"/>
              <a:t>CPU</a:t>
            </a:r>
            <a:r>
              <a:rPr lang="zh-CN" altLang="en-US" sz="2000" dirty="0" smtClean="0"/>
              <a:t>并发能力（临界区大小）</a:t>
            </a:r>
            <a:endParaRPr lang="en-US" altLang="zh-CN" sz="2000" dirty="0" smtClean="0"/>
          </a:p>
          <a:p>
            <a:pPr lvl="1" algn="just"/>
            <a:r>
              <a:rPr lang="zh-CN" altLang="en-US" sz="2000" dirty="0" smtClean="0"/>
              <a:t>不适用于多</a:t>
            </a:r>
            <a:r>
              <a:rPr lang="en-US" altLang="zh-CN" sz="2000" dirty="0" smtClean="0"/>
              <a:t>CPU</a:t>
            </a:r>
            <a:r>
              <a:rPr lang="zh-CN" altLang="en-US" sz="2000" dirty="0" smtClean="0"/>
              <a:t>的计算机</a:t>
            </a:r>
            <a:endParaRPr lang="en-US" altLang="zh-CN" sz="2400" dirty="0" smtClean="0"/>
          </a:p>
          <a:p>
            <a:pPr algn="just"/>
            <a:r>
              <a:rPr lang="zh-CN" altLang="en-US" sz="2400" dirty="0" smtClean="0"/>
              <a:t>适用范围：单</a:t>
            </a:r>
            <a:r>
              <a:rPr lang="en-US" altLang="zh-CN" sz="2400" dirty="0" smtClean="0"/>
              <a:t>CPU</a:t>
            </a:r>
            <a:r>
              <a:rPr lang="zh-CN" altLang="en-US" sz="2400" dirty="0" smtClean="0"/>
              <a:t>的核心代码</a:t>
            </a:r>
            <a:endParaRPr lang="zh-CN" altLang="en-US" sz="2400" dirty="0"/>
          </a:p>
        </p:txBody>
      </p:sp>
      <p:sp>
        <p:nvSpPr>
          <p:cNvPr id="4" name="页脚占位符 3"/>
          <p:cNvSpPr>
            <a:spLocks noGrp="1"/>
          </p:cNvSpPr>
          <p:nvPr>
            <p:ph type="ftr" sz="quarter" idx="10"/>
          </p:nvPr>
        </p:nvSpPr>
        <p:spPr/>
        <p:txBody>
          <a:bodyPr/>
          <a:lstStyle/>
          <a:p>
            <a:pPr>
              <a:defRPr/>
            </a:pPr>
            <a:r>
              <a:rPr lang="zh-CN" altLang="en-US" dirty="0" smtClean="0"/>
              <a:t>USTC</a:t>
            </a:r>
            <a:r>
              <a:rPr lang="en-US" altLang="zh-CN" dirty="0" smtClean="0"/>
              <a:t>-</a:t>
            </a:r>
            <a:r>
              <a:rPr lang="zh-CN" altLang="en-US" dirty="0" smtClean="0"/>
              <a:t>21000201-OPERATING SYSTEMS; FALL </a:t>
            </a:r>
            <a:r>
              <a:rPr lang="en-US" altLang="zh-CN" dirty="0" smtClean="0"/>
              <a:t>2016</a:t>
            </a:r>
            <a:r>
              <a:rPr lang="zh-CN" altLang="en-US" dirty="0" smtClean="0"/>
              <a:t>; INSTRUCTOR: </a:t>
            </a:r>
            <a:r>
              <a:rPr lang="en-US" altLang="zh-CN" dirty="0" smtClean="0"/>
              <a:t>LINGBO WEI</a:t>
            </a:r>
            <a:endParaRPr lang="en-US" altLang="zh-CN" dirty="0"/>
          </a:p>
        </p:txBody>
      </p:sp>
      <p:sp>
        <p:nvSpPr>
          <p:cNvPr id="5" name="灯片编号占位符 4"/>
          <p:cNvSpPr>
            <a:spLocks noGrp="1"/>
          </p:cNvSpPr>
          <p:nvPr>
            <p:ph type="sldNum" sz="quarter" idx="11"/>
          </p:nvPr>
        </p:nvSpPr>
        <p:spPr/>
        <p:txBody>
          <a:bodyPr/>
          <a:lstStyle/>
          <a:p>
            <a:pPr>
              <a:defRPr/>
            </a:pPr>
            <a:fld id="{2A5F4D79-7E66-4EF1-850E-A256F3AB9092}" type="slidenum">
              <a:rPr lang="zh-CN" altLang="en-US" smtClean="0"/>
              <a:pPr>
                <a:defRPr/>
              </a:pPr>
              <a:t>28</a:t>
            </a:fld>
            <a:endParaRPr lang="en-US" altLang="zh-CN"/>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使用专门的硬件指令实现互斥</a:t>
            </a:r>
            <a:endParaRPr lang="zh-CN" altLang="en-US" dirty="0"/>
          </a:p>
        </p:txBody>
      </p:sp>
      <p:sp>
        <p:nvSpPr>
          <p:cNvPr id="3" name="内容占位符 2"/>
          <p:cNvSpPr>
            <a:spLocks noGrp="1"/>
          </p:cNvSpPr>
          <p:nvPr>
            <p:ph idx="1"/>
          </p:nvPr>
        </p:nvSpPr>
        <p:spPr>
          <a:xfrm>
            <a:off x="457200" y="1195846"/>
            <a:ext cx="8229600" cy="4914669"/>
          </a:xfrm>
        </p:spPr>
        <p:txBody>
          <a:bodyPr/>
          <a:lstStyle/>
          <a:p>
            <a:r>
              <a:rPr lang="zh-CN" altLang="en-US" dirty="0" smtClean="0"/>
              <a:t>软件算法实现之所以难，在于标志的检查与修改之间易被打断</a:t>
            </a:r>
            <a:endParaRPr lang="en-US" altLang="zh-CN" dirty="0" smtClean="0"/>
          </a:p>
          <a:p>
            <a:r>
              <a:rPr lang="zh-CN" altLang="en-US" dirty="0" smtClean="0"/>
              <a:t>用一条</a:t>
            </a:r>
            <a:r>
              <a:rPr lang="zh-CN" altLang="en-US" dirty="0" smtClean="0">
                <a:solidFill>
                  <a:srgbClr val="FF0000"/>
                </a:solidFill>
              </a:rPr>
              <a:t>原子指令</a:t>
            </a:r>
            <a:r>
              <a:rPr lang="zh-CN" altLang="en-US" dirty="0" smtClean="0"/>
              <a:t>完成标志的检查与修改两个操作</a:t>
            </a:r>
            <a:endParaRPr lang="en-US" altLang="zh-CN" dirty="0" smtClean="0"/>
          </a:p>
          <a:p>
            <a:pPr lvl="1"/>
            <a:r>
              <a:rPr lang="en-US" altLang="zh-CN" dirty="0" smtClean="0"/>
              <a:t>Test-and-Set </a:t>
            </a:r>
            <a:r>
              <a:rPr lang="zh-CN" altLang="en-US" dirty="0" smtClean="0"/>
              <a:t>（见下一页）</a:t>
            </a:r>
            <a:endParaRPr lang="en-US" altLang="zh-CN" dirty="0" smtClean="0"/>
          </a:p>
          <a:p>
            <a:pPr lvl="1"/>
            <a:r>
              <a:rPr lang="en-US" altLang="zh-CN" dirty="0" smtClean="0"/>
              <a:t>Exchange       </a:t>
            </a:r>
            <a:r>
              <a:rPr lang="zh-CN" altLang="en-US" dirty="0" smtClean="0"/>
              <a:t>（见下两页）</a:t>
            </a:r>
            <a:endParaRPr lang="en-US" altLang="zh-CN" dirty="0" smtClean="0"/>
          </a:p>
          <a:p>
            <a:r>
              <a:rPr lang="zh-CN" altLang="en-US" dirty="0" smtClean="0"/>
              <a:t>优点：</a:t>
            </a:r>
            <a:endParaRPr lang="en-US" altLang="zh-CN" dirty="0" smtClean="0"/>
          </a:p>
          <a:p>
            <a:pPr lvl="1"/>
            <a:r>
              <a:rPr lang="zh-CN" altLang="en-US" dirty="0" smtClean="0"/>
              <a:t>单</a:t>
            </a:r>
            <a:r>
              <a:rPr lang="en-US" altLang="zh-CN" dirty="0" smtClean="0"/>
              <a:t>CPU</a:t>
            </a:r>
            <a:r>
              <a:rPr lang="zh-CN" altLang="en-US" dirty="0" smtClean="0"/>
              <a:t>或共享内存的多</a:t>
            </a:r>
            <a:r>
              <a:rPr lang="en-US" altLang="zh-CN" dirty="0" smtClean="0"/>
              <a:t>CPU</a:t>
            </a:r>
          </a:p>
          <a:p>
            <a:pPr lvl="1"/>
            <a:r>
              <a:rPr lang="zh-CN" altLang="en-US" dirty="0" smtClean="0"/>
              <a:t>简单易证</a:t>
            </a:r>
            <a:endParaRPr lang="en-US" altLang="zh-CN" dirty="0" smtClean="0"/>
          </a:p>
          <a:p>
            <a:r>
              <a:rPr lang="zh-CN" altLang="en-US" dirty="0" smtClean="0"/>
              <a:t>缺点：</a:t>
            </a:r>
            <a:endParaRPr lang="en-US" altLang="zh-CN" dirty="0" smtClean="0"/>
          </a:p>
          <a:p>
            <a:pPr lvl="1"/>
            <a:r>
              <a:rPr lang="zh-CN" altLang="en-US" dirty="0" smtClean="0"/>
              <a:t>忙等待</a:t>
            </a:r>
            <a:endParaRPr lang="en-US" altLang="zh-CN" dirty="0" smtClean="0"/>
          </a:p>
          <a:p>
            <a:pPr lvl="1"/>
            <a:r>
              <a:rPr lang="zh-CN" altLang="en-US" dirty="0" smtClean="0"/>
              <a:t>可能饥饿、可能死锁</a:t>
            </a:r>
            <a:endParaRPr lang="zh-CN" altLang="en-US" dirty="0"/>
          </a:p>
        </p:txBody>
      </p:sp>
      <p:sp>
        <p:nvSpPr>
          <p:cNvPr id="4" name="页脚占位符 3"/>
          <p:cNvSpPr>
            <a:spLocks noGrp="1"/>
          </p:cNvSpPr>
          <p:nvPr>
            <p:ph type="ftr" sz="quarter" idx="10"/>
          </p:nvPr>
        </p:nvSpPr>
        <p:spPr>
          <a:xfrm>
            <a:off x="366713" y="6369275"/>
            <a:ext cx="7205662" cy="476250"/>
          </a:xfrm>
        </p:spPr>
        <p:txBody>
          <a:bodyPr/>
          <a:lstStyle/>
          <a:p>
            <a:pPr>
              <a:defRPr/>
            </a:pPr>
            <a:r>
              <a:rPr lang="zh-CN" altLang="en-US" dirty="0" smtClean="0"/>
              <a:t>USTC</a:t>
            </a:r>
            <a:r>
              <a:rPr lang="en-US" altLang="zh-CN" dirty="0" smtClean="0"/>
              <a:t>-</a:t>
            </a:r>
            <a:r>
              <a:rPr lang="zh-CN" altLang="en-US" dirty="0" smtClean="0"/>
              <a:t>21000201-OPERATING SYSTEMS; FALL </a:t>
            </a:r>
            <a:r>
              <a:rPr lang="en-US" altLang="zh-CN" dirty="0" smtClean="0"/>
              <a:t>2016</a:t>
            </a:r>
            <a:r>
              <a:rPr lang="zh-CN" altLang="en-US" dirty="0" smtClean="0"/>
              <a:t>; INSTRUCTOR: </a:t>
            </a:r>
            <a:r>
              <a:rPr lang="en-US" altLang="zh-CN" dirty="0" smtClean="0"/>
              <a:t>LINGBO WEI</a:t>
            </a:r>
            <a:endParaRPr lang="en-US" altLang="zh-CN" dirty="0"/>
          </a:p>
        </p:txBody>
      </p:sp>
      <p:sp>
        <p:nvSpPr>
          <p:cNvPr id="5" name="灯片编号占位符 4"/>
          <p:cNvSpPr>
            <a:spLocks noGrp="1"/>
          </p:cNvSpPr>
          <p:nvPr>
            <p:ph type="sldNum" sz="quarter" idx="11"/>
          </p:nvPr>
        </p:nvSpPr>
        <p:spPr>
          <a:xfrm>
            <a:off x="7764463" y="6353400"/>
            <a:ext cx="922337" cy="476250"/>
          </a:xfrm>
        </p:spPr>
        <p:txBody>
          <a:bodyPr/>
          <a:lstStyle/>
          <a:p>
            <a:pPr>
              <a:defRPr/>
            </a:pPr>
            <a:fld id="{2A5F4D79-7E66-4EF1-850E-A256F3AB9092}" type="slidenum">
              <a:rPr lang="zh-CN" altLang="en-US" smtClean="0"/>
              <a:pPr>
                <a:defRPr/>
              </a:pPr>
              <a:t>29</a:t>
            </a:fld>
            <a:endParaRPr lang="en-US" altLang="zh-CN"/>
          </a:p>
        </p:txBody>
      </p:sp>
      <p:grpSp>
        <p:nvGrpSpPr>
          <p:cNvPr id="15" name="组合 14"/>
          <p:cNvGrpSpPr/>
          <p:nvPr/>
        </p:nvGrpSpPr>
        <p:grpSpPr>
          <a:xfrm>
            <a:off x="5007426" y="3381602"/>
            <a:ext cx="3817260" cy="2881748"/>
            <a:chOff x="5007426" y="3381602"/>
            <a:chExt cx="3817260" cy="2881748"/>
          </a:xfrm>
        </p:grpSpPr>
        <p:cxnSp>
          <p:nvCxnSpPr>
            <p:cNvPr id="7" name="直接连接符 6"/>
            <p:cNvCxnSpPr/>
            <p:nvPr/>
          </p:nvCxnSpPr>
          <p:spPr>
            <a:xfrm>
              <a:off x="5007426" y="3657601"/>
              <a:ext cx="1132116" cy="113211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rot="5400000" flipH="1" flipV="1">
              <a:off x="5043716" y="4804234"/>
              <a:ext cx="1081315" cy="106680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6156090" y="4028116"/>
              <a:ext cx="2056973" cy="1569660"/>
            </a:xfrm>
            <a:prstGeom prst="rect">
              <a:avLst/>
            </a:prstGeom>
          </p:spPr>
          <p:txBody>
            <a:bodyPr wrap="square">
              <a:spAutoFit/>
            </a:bodyPr>
            <a:lstStyle/>
            <a:p>
              <a:r>
                <a:rPr lang="zh-CN" altLang="en-US" sz="2400" dirty="0" smtClean="0">
                  <a:solidFill>
                    <a:srgbClr val="FF0000"/>
                  </a:solidFill>
                </a:rPr>
                <a:t>要软硬结合，设计更合适的原子指令，如信号量！</a:t>
              </a:r>
              <a:endParaRPr lang="zh-CN" altLang="en-US" sz="2400" dirty="0">
                <a:solidFill>
                  <a:srgbClr val="FF0000"/>
                </a:solidFill>
              </a:endParaRPr>
            </a:p>
          </p:txBody>
        </p:sp>
        <p:sp>
          <p:nvSpPr>
            <p:cNvPr id="13" name="矩形 12"/>
            <p:cNvSpPr/>
            <p:nvPr/>
          </p:nvSpPr>
          <p:spPr>
            <a:xfrm>
              <a:off x="5827494" y="3381602"/>
              <a:ext cx="2431142" cy="523220"/>
            </a:xfrm>
            <a:prstGeom prst="rect">
              <a:avLst/>
            </a:prstGeom>
            <a:ln>
              <a:solidFill>
                <a:srgbClr val="FF0000"/>
              </a:solidFill>
            </a:ln>
          </p:spPr>
          <p:txBody>
            <a:bodyPr wrap="square">
              <a:spAutoFit/>
            </a:bodyPr>
            <a:lstStyle/>
            <a:p>
              <a:r>
                <a:rPr lang="zh-CN" altLang="en-US" sz="2800" dirty="0" smtClean="0">
                  <a:solidFill>
                    <a:srgbClr val="FF0000"/>
                  </a:solidFill>
                </a:rPr>
                <a:t>过：中断禁止</a:t>
              </a:r>
              <a:endParaRPr lang="zh-CN" altLang="en-US" sz="2800" dirty="0">
                <a:solidFill>
                  <a:srgbClr val="FF0000"/>
                </a:solidFill>
              </a:endParaRPr>
            </a:p>
          </p:txBody>
        </p:sp>
        <p:sp>
          <p:nvSpPr>
            <p:cNvPr id="14" name="矩形 13"/>
            <p:cNvSpPr/>
            <p:nvPr/>
          </p:nvSpPr>
          <p:spPr>
            <a:xfrm>
              <a:off x="5631558" y="5740130"/>
              <a:ext cx="3193128" cy="523220"/>
            </a:xfrm>
            <a:prstGeom prst="rect">
              <a:avLst/>
            </a:prstGeom>
            <a:ln>
              <a:solidFill>
                <a:srgbClr val="FF0000"/>
              </a:solidFill>
            </a:ln>
          </p:spPr>
          <p:txBody>
            <a:bodyPr wrap="square">
              <a:spAutoFit/>
            </a:bodyPr>
            <a:lstStyle/>
            <a:p>
              <a:r>
                <a:rPr lang="zh-CN" altLang="en-US" sz="2800" dirty="0" smtClean="0">
                  <a:solidFill>
                    <a:srgbClr val="FF0000"/>
                  </a:solidFill>
                </a:rPr>
                <a:t>不及：</a:t>
              </a:r>
              <a:r>
                <a:rPr lang="en-US" altLang="zh-CN" sz="2800" dirty="0" smtClean="0">
                  <a:solidFill>
                    <a:srgbClr val="FF0000"/>
                  </a:solidFill>
                  <a:latin typeface="Times New Roman" pitchFamily="18" charset="0"/>
                  <a:cs typeface="Times New Roman" pitchFamily="18" charset="0"/>
                </a:rPr>
                <a:t>Test-and-Set</a:t>
              </a:r>
              <a:endParaRPr lang="zh-CN" altLang="en-US" sz="2800" dirty="0">
                <a:solidFill>
                  <a:srgbClr val="FF0000"/>
                </a:solidFill>
                <a:latin typeface="Times New Roman" pitchFamily="18" charset="0"/>
                <a:cs typeface="Times New Roman" pitchFamily="18"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linds(horizontal)">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5"/>
          <p:cNvSpPr>
            <a:spLocks noGrp="1" noChangeArrowheads="1"/>
          </p:cNvSpPr>
          <p:nvPr>
            <p:ph type="ftr" sz="quarter" idx="10"/>
          </p:nvPr>
        </p:nvSpPr>
        <p:spPr>
          <a:noFill/>
        </p:spPr>
        <p:txBody>
          <a:bodyPr/>
          <a:lstStyle/>
          <a:p>
            <a:r>
              <a:rPr lang="zh-CN" altLang="en-US" dirty="0" smtClean="0">
                <a:latin typeface="Arial" pitchFamily="34" charset="0"/>
              </a:rPr>
              <a:t>USTC</a:t>
            </a:r>
            <a:r>
              <a:rPr lang="en-US" altLang="zh-CN" dirty="0" smtClean="0">
                <a:latin typeface="Arial" pitchFamily="34" charset="0"/>
              </a:rPr>
              <a:t>-</a:t>
            </a:r>
            <a:r>
              <a:rPr lang="zh-CN" altLang="en-US" dirty="0" smtClean="0">
                <a:latin typeface="Arial" pitchFamily="34" charset="0"/>
              </a:rPr>
              <a:t>21000201-OPERATING SYSTEMS; FALL </a:t>
            </a:r>
            <a:r>
              <a:rPr lang="en-US" altLang="zh-CN" dirty="0" smtClean="0">
                <a:latin typeface="Arial" pitchFamily="34" charset="0"/>
              </a:rPr>
              <a:t>2016</a:t>
            </a:r>
            <a:r>
              <a:rPr lang="zh-CN" altLang="en-US" dirty="0" smtClean="0">
                <a:latin typeface="Arial" pitchFamily="34" charset="0"/>
              </a:rPr>
              <a:t>; INSTRUCTOR: </a:t>
            </a:r>
            <a:r>
              <a:rPr lang="en-US" altLang="zh-CN" dirty="0" smtClean="0">
                <a:latin typeface="Arial" pitchFamily="34" charset="0"/>
              </a:rPr>
              <a:t>LINGBO WEI</a:t>
            </a:r>
          </a:p>
        </p:txBody>
      </p:sp>
      <p:sp>
        <p:nvSpPr>
          <p:cNvPr id="3075" name="Rectangle 6"/>
          <p:cNvSpPr>
            <a:spLocks noGrp="1" noChangeArrowheads="1"/>
          </p:cNvSpPr>
          <p:nvPr>
            <p:ph type="sldNum" sz="quarter" idx="11"/>
          </p:nvPr>
        </p:nvSpPr>
        <p:spPr>
          <a:noFill/>
        </p:spPr>
        <p:txBody>
          <a:bodyPr/>
          <a:lstStyle/>
          <a:p>
            <a:fld id="{C6CF084C-5602-4064-9685-76A2A83A3E21}" type="slidenum">
              <a:rPr lang="zh-CN" altLang="en-US" smtClean="0">
                <a:latin typeface="Arial" pitchFamily="34" charset="0"/>
              </a:rPr>
              <a:pPr/>
              <a:t>3</a:t>
            </a:fld>
            <a:endParaRPr lang="en-US" altLang="zh-CN" smtClean="0">
              <a:latin typeface="Arial" pitchFamily="34" charset="0"/>
            </a:endParaRPr>
          </a:p>
        </p:txBody>
      </p:sp>
      <p:sp>
        <p:nvSpPr>
          <p:cNvPr id="3076" name="Rectangle 2"/>
          <p:cNvSpPr>
            <a:spLocks noGrp="1" noChangeArrowheads="1"/>
          </p:cNvSpPr>
          <p:nvPr>
            <p:ph type="title"/>
          </p:nvPr>
        </p:nvSpPr>
        <p:spPr/>
        <p:txBody>
          <a:bodyPr/>
          <a:lstStyle/>
          <a:p>
            <a:r>
              <a:rPr lang="en-US" altLang="zh-CN" dirty="0" smtClean="0">
                <a:ea typeface="宋体" pitchFamily="2" charset="-122"/>
              </a:rPr>
              <a:t>Part 1: </a:t>
            </a:r>
            <a:r>
              <a:rPr lang="zh-CN" altLang="en-US" dirty="0" smtClean="0">
                <a:ea typeface="宋体" pitchFamily="2" charset="-122"/>
              </a:rPr>
              <a:t>进程管理</a:t>
            </a:r>
          </a:p>
        </p:txBody>
      </p:sp>
      <p:sp>
        <p:nvSpPr>
          <p:cNvPr id="3077" name="Rectangle 3"/>
          <p:cNvSpPr>
            <a:spLocks noGrp="1" noChangeArrowheads="1"/>
          </p:cNvSpPr>
          <p:nvPr>
            <p:ph type="body" idx="1"/>
          </p:nvPr>
        </p:nvSpPr>
        <p:spPr>
          <a:xfrm>
            <a:off x="457200" y="1471613"/>
            <a:ext cx="8204200" cy="4641850"/>
          </a:xfrm>
        </p:spPr>
        <p:txBody>
          <a:bodyPr/>
          <a:lstStyle/>
          <a:p>
            <a:r>
              <a:rPr lang="zh-CN" altLang="en-US" dirty="0" smtClean="0">
                <a:solidFill>
                  <a:schemeClr val="bg2">
                    <a:lumMod val="60000"/>
                    <a:lumOff val="40000"/>
                  </a:schemeClr>
                </a:solidFill>
                <a:ea typeface="宋体" pitchFamily="2" charset="-122"/>
              </a:rPr>
              <a:t>进程与线程</a:t>
            </a:r>
            <a:endParaRPr lang="en-US" altLang="zh-CN" dirty="0" smtClean="0">
              <a:solidFill>
                <a:schemeClr val="bg2">
                  <a:lumMod val="60000"/>
                  <a:lumOff val="40000"/>
                </a:schemeClr>
              </a:solidFill>
              <a:ea typeface="宋体" pitchFamily="2" charset="-122"/>
            </a:endParaRPr>
          </a:p>
          <a:p>
            <a:r>
              <a:rPr lang="zh-CN" altLang="en-US" dirty="0" smtClean="0">
                <a:solidFill>
                  <a:schemeClr val="bg2">
                    <a:lumMod val="60000"/>
                    <a:lumOff val="40000"/>
                  </a:schemeClr>
                </a:solidFill>
                <a:ea typeface="宋体" pitchFamily="2" charset="-122"/>
              </a:rPr>
              <a:t>进程调度</a:t>
            </a:r>
            <a:endParaRPr lang="en-US" altLang="zh-CN" dirty="0" smtClean="0">
              <a:solidFill>
                <a:schemeClr val="bg2">
                  <a:lumMod val="60000"/>
                  <a:lumOff val="40000"/>
                </a:schemeClr>
              </a:solidFill>
              <a:ea typeface="宋体" pitchFamily="2" charset="-122"/>
            </a:endParaRPr>
          </a:p>
          <a:p>
            <a:r>
              <a:rPr lang="zh-CN" altLang="en-US" dirty="0" smtClean="0">
                <a:solidFill>
                  <a:srgbClr val="993300"/>
                </a:solidFill>
                <a:ea typeface="宋体" pitchFamily="2" charset="-122"/>
              </a:rPr>
              <a:t>并发</a:t>
            </a:r>
            <a:r>
              <a:rPr lang="en-US" altLang="zh-CN" dirty="0" smtClean="0">
                <a:solidFill>
                  <a:srgbClr val="993300"/>
                </a:solidFill>
                <a:ea typeface="宋体" pitchFamily="2" charset="-122"/>
              </a:rPr>
              <a:t>:</a:t>
            </a:r>
            <a:r>
              <a:rPr lang="zh-CN" altLang="en-US" dirty="0">
                <a:solidFill>
                  <a:srgbClr val="993300"/>
                </a:solidFill>
                <a:ea typeface="宋体" panose="02010600030101010101" pitchFamily="2" charset="-122"/>
              </a:rPr>
              <a:t>进程互斥与同步</a:t>
            </a:r>
            <a:endParaRPr lang="en-US" altLang="zh-CN" dirty="0" smtClean="0">
              <a:solidFill>
                <a:srgbClr val="993300"/>
              </a:solidFill>
              <a:ea typeface="宋体" pitchFamily="2" charset="-122"/>
            </a:endParaRPr>
          </a:p>
          <a:p>
            <a:pPr lvl="1"/>
            <a:r>
              <a:rPr lang="zh-CN" altLang="en-US" dirty="0" smtClean="0">
                <a:ea typeface="宋体" pitchFamily="2" charset="-122"/>
              </a:rPr>
              <a:t>进程互斥</a:t>
            </a:r>
            <a:endParaRPr lang="en-US" altLang="zh-CN" dirty="0" smtClean="0">
              <a:ea typeface="宋体" pitchFamily="2" charset="-122"/>
            </a:endParaRPr>
          </a:p>
          <a:p>
            <a:pPr lvl="1"/>
            <a:r>
              <a:rPr lang="zh-CN" altLang="en-US" dirty="0" smtClean="0">
                <a:solidFill>
                  <a:schemeClr val="bg2">
                    <a:lumMod val="60000"/>
                    <a:lumOff val="40000"/>
                  </a:schemeClr>
                </a:solidFill>
                <a:ea typeface="宋体" pitchFamily="2" charset="-122"/>
              </a:rPr>
              <a:t>进程同步</a:t>
            </a:r>
            <a:endParaRPr lang="en-US" altLang="zh-CN" dirty="0" smtClean="0">
              <a:solidFill>
                <a:schemeClr val="bg2">
                  <a:lumMod val="60000"/>
                  <a:lumOff val="40000"/>
                </a:schemeClr>
              </a:solidFill>
              <a:ea typeface="宋体" pitchFamily="2" charset="-122"/>
            </a:endParaRPr>
          </a:p>
          <a:p>
            <a:pPr lvl="1"/>
            <a:r>
              <a:rPr lang="zh-CN" altLang="en-US" dirty="0" smtClean="0">
                <a:solidFill>
                  <a:schemeClr val="bg2">
                    <a:lumMod val="60000"/>
                    <a:lumOff val="40000"/>
                  </a:schemeClr>
                </a:solidFill>
                <a:ea typeface="宋体" pitchFamily="2" charset="-122"/>
              </a:rPr>
              <a:t>进程间通信</a:t>
            </a:r>
            <a:endParaRPr lang="en-US" altLang="zh-CN" dirty="0" smtClean="0">
              <a:solidFill>
                <a:schemeClr val="bg2">
                  <a:lumMod val="60000"/>
                  <a:lumOff val="40000"/>
                </a:schemeClr>
              </a:solidFill>
              <a:ea typeface="宋体" pitchFamily="2" charset="-122"/>
            </a:endParaRPr>
          </a:p>
          <a:p>
            <a:r>
              <a:rPr lang="zh-CN" altLang="en-US" dirty="0" smtClean="0">
                <a:solidFill>
                  <a:schemeClr val="bg2">
                    <a:lumMod val="60000"/>
                    <a:lumOff val="40000"/>
                  </a:schemeClr>
                </a:solidFill>
                <a:ea typeface="宋体" pitchFamily="2" charset="-122"/>
              </a:rPr>
              <a:t>并发</a:t>
            </a:r>
            <a:r>
              <a:rPr lang="en-US" altLang="zh-CN" dirty="0" smtClean="0">
                <a:solidFill>
                  <a:schemeClr val="bg2">
                    <a:lumMod val="60000"/>
                    <a:lumOff val="40000"/>
                  </a:schemeClr>
                </a:solidFill>
                <a:ea typeface="宋体" pitchFamily="2" charset="-122"/>
              </a:rPr>
              <a:t>:</a:t>
            </a:r>
            <a:r>
              <a:rPr lang="zh-CN" altLang="en-US" dirty="0" smtClean="0">
                <a:solidFill>
                  <a:schemeClr val="bg2">
                    <a:lumMod val="60000"/>
                    <a:lumOff val="40000"/>
                  </a:schemeClr>
                </a:solidFill>
                <a:ea typeface="宋体" pitchFamily="2" charset="-122"/>
              </a:rPr>
              <a:t>进程死锁与饥饿、</a:t>
            </a:r>
            <a:endParaRPr lang="en-US" altLang="zh-CN" dirty="0" smtClean="0">
              <a:solidFill>
                <a:schemeClr val="bg2">
                  <a:lumMod val="60000"/>
                  <a:lumOff val="40000"/>
                </a:schemeClr>
              </a:solidFill>
              <a:ea typeface="宋体" pitchFamily="2" charset="-122"/>
            </a:endParaRPr>
          </a:p>
        </p:txBody>
      </p:sp>
    </p:spTree>
    <p:extLst>
      <p:ext uri="{BB962C8B-B14F-4D97-AF65-F5344CB8AC3E}">
        <p14:creationId xmlns:p14="http://schemas.microsoft.com/office/powerpoint/2010/main" val="22551928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硬件指令 </a:t>
            </a:r>
            <a:r>
              <a:rPr lang="en-US" altLang="zh-CN" dirty="0" smtClean="0"/>
              <a:t>Test-and-Set</a:t>
            </a:r>
            <a:endParaRPr lang="zh-CN" altLang="en-US" dirty="0"/>
          </a:p>
        </p:txBody>
      </p:sp>
      <p:sp>
        <p:nvSpPr>
          <p:cNvPr id="3" name="内容占位符 2"/>
          <p:cNvSpPr>
            <a:spLocks noGrp="1"/>
          </p:cNvSpPr>
          <p:nvPr>
            <p:ph idx="1"/>
          </p:nvPr>
        </p:nvSpPr>
        <p:spPr>
          <a:xfrm>
            <a:off x="275771" y="1384529"/>
            <a:ext cx="3251200" cy="4641850"/>
          </a:xfrm>
        </p:spPr>
        <p:txBody>
          <a:bodyPr/>
          <a:lstStyle/>
          <a:p>
            <a:pPr>
              <a:lnSpc>
                <a:spcPct val="90000"/>
              </a:lnSpc>
            </a:pPr>
            <a:r>
              <a:rPr lang="zh-CN" altLang="en-US" sz="2400" dirty="0" smtClean="0"/>
              <a:t>原子指令：执行时不可被打断</a:t>
            </a:r>
            <a:endParaRPr lang="en-US" altLang="zh-CN" sz="2400" dirty="0" smtClean="0"/>
          </a:p>
          <a:p>
            <a:pPr>
              <a:lnSpc>
                <a:spcPct val="90000"/>
              </a:lnSpc>
            </a:pPr>
            <a:r>
              <a:rPr lang="en-US" altLang="zh-CN" sz="2400" dirty="0" smtClean="0"/>
              <a:t>Test-and-Set</a:t>
            </a:r>
            <a:r>
              <a:rPr lang="zh-CN" altLang="en-US" sz="2400" dirty="0" smtClean="0"/>
              <a:t>：</a:t>
            </a:r>
            <a:endParaRPr lang="en-US" altLang="zh-CN" sz="1600" b="1" dirty="0" smtClean="0">
              <a:latin typeface="Courier New" pitchFamily="49" charset="0"/>
              <a:ea typeface="宋体" pitchFamily="2" charset="-122"/>
            </a:endParaRPr>
          </a:p>
          <a:p>
            <a:pPr>
              <a:lnSpc>
                <a:spcPct val="90000"/>
              </a:lnSpc>
              <a:buFontTx/>
              <a:buNone/>
            </a:pPr>
            <a:r>
              <a:rPr lang="en-US" altLang="zh-CN" sz="1600" b="1" dirty="0" err="1" smtClean="0">
                <a:latin typeface="Courier New" pitchFamily="49" charset="0"/>
                <a:ea typeface="宋体" pitchFamily="2" charset="-122"/>
              </a:rPr>
              <a:t>boolean</a:t>
            </a:r>
            <a:r>
              <a:rPr lang="en-US" altLang="zh-CN" sz="1600" b="1" dirty="0" smtClean="0">
                <a:latin typeface="Courier New" pitchFamily="49" charset="0"/>
                <a:ea typeface="宋体" pitchFamily="2" charset="-122"/>
              </a:rPr>
              <a:t> </a:t>
            </a:r>
            <a:r>
              <a:rPr lang="en-US" altLang="zh-CN" sz="1600" b="1" dirty="0" err="1" smtClean="0">
                <a:latin typeface="Courier New" pitchFamily="49" charset="0"/>
                <a:ea typeface="宋体" pitchFamily="2" charset="-122"/>
              </a:rPr>
              <a:t>testset</a:t>
            </a:r>
            <a:r>
              <a:rPr lang="en-US" altLang="zh-CN" sz="1600" b="1" dirty="0" smtClean="0">
                <a:latin typeface="Courier New" pitchFamily="49" charset="0"/>
                <a:ea typeface="宋体" pitchFamily="2" charset="-122"/>
              </a:rPr>
              <a:t> (</a:t>
            </a:r>
            <a:r>
              <a:rPr lang="en-US" altLang="zh-CN" sz="1600" b="1" dirty="0" err="1" smtClean="0">
                <a:latin typeface="Courier New" pitchFamily="49" charset="0"/>
                <a:ea typeface="宋体" pitchFamily="2" charset="-122"/>
              </a:rPr>
              <a:t>int</a:t>
            </a:r>
            <a:r>
              <a:rPr lang="en-US" altLang="zh-CN" sz="1600" b="1" dirty="0" smtClean="0">
                <a:latin typeface="Courier New" pitchFamily="49" charset="0"/>
                <a:ea typeface="宋体" pitchFamily="2" charset="-122"/>
              </a:rPr>
              <a:t> </a:t>
            </a:r>
            <a:r>
              <a:rPr lang="en-US" altLang="zh-CN" sz="1600" b="1" dirty="0" err="1" smtClean="0">
                <a:latin typeface="Courier New" pitchFamily="49" charset="0"/>
                <a:ea typeface="宋体" pitchFamily="2" charset="-122"/>
              </a:rPr>
              <a:t>i</a:t>
            </a:r>
            <a:r>
              <a:rPr lang="en-US" altLang="zh-CN" sz="1600" b="1" dirty="0" smtClean="0">
                <a:latin typeface="Courier New" pitchFamily="49" charset="0"/>
                <a:ea typeface="宋体" pitchFamily="2" charset="-122"/>
              </a:rPr>
              <a:t>) {</a:t>
            </a:r>
          </a:p>
          <a:p>
            <a:pPr>
              <a:lnSpc>
                <a:spcPct val="90000"/>
              </a:lnSpc>
              <a:buFontTx/>
              <a:buNone/>
            </a:pPr>
            <a:r>
              <a:rPr lang="en-US" altLang="zh-CN" sz="1600" b="1" dirty="0" smtClean="0">
                <a:latin typeface="Courier New" pitchFamily="49" charset="0"/>
                <a:ea typeface="宋体" pitchFamily="2" charset="-122"/>
              </a:rPr>
              <a:t>  {if (</a:t>
            </a:r>
            <a:r>
              <a:rPr lang="en-US" altLang="zh-CN" sz="1600" b="1" dirty="0" err="1" smtClean="0">
                <a:latin typeface="Courier New" pitchFamily="49" charset="0"/>
                <a:ea typeface="宋体" pitchFamily="2" charset="-122"/>
              </a:rPr>
              <a:t>i</a:t>
            </a:r>
            <a:r>
              <a:rPr lang="en-US" altLang="zh-CN" sz="1600" b="1" dirty="0" smtClean="0">
                <a:latin typeface="Courier New" pitchFamily="49" charset="0"/>
                <a:ea typeface="宋体" pitchFamily="2" charset="-122"/>
              </a:rPr>
              <a:t> == 0) {</a:t>
            </a:r>
          </a:p>
          <a:p>
            <a:pPr>
              <a:lnSpc>
                <a:spcPct val="90000"/>
              </a:lnSpc>
              <a:buFontTx/>
              <a:buNone/>
            </a:pPr>
            <a:r>
              <a:rPr lang="en-US" altLang="zh-CN" sz="1600" b="1" dirty="0" smtClean="0">
                <a:latin typeface="Courier New" pitchFamily="49" charset="0"/>
                <a:ea typeface="宋体" pitchFamily="2" charset="-122"/>
              </a:rPr>
              <a:t>	   </a:t>
            </a:r>
            <a:r>
              <a:rPr lang="en-US" altLang="zh-CN" sz="1600" b="1" dirty="0" err="1" smtClean="0">
                <a:latin typeface="Courier New" pitchFamily="49" charset="0"/>
                <a:ea typeface="宋体" pitchFamily="2" charset="-122"/>
              </a:rPr>
              <a:t>i</a:t>
            </a:r>
            <a:r>
              <a:rPr lang="en-US" altLang="zh-CN" sz="1600" b="1" dirty="0" smtClean="0">
                <a:latin typeface="Courier New" pitchFamily="49" charset="0"/>
                <a:ea typeface="宋体" pitchFamily="2" charset="-122"/>
              </a:rPr>
              <a:t> = 1;</a:t>
            </a:r>
          </a:p>
          <a:p>
            <a:pPr>
              <a:lnSpc>
                <a:spcPct val="90000"/>
              </a:lnSpc>
              <a:buFontTx/>
              <a:buNone/>
            </a:pPr>
            <a:r>
              <a:rPr lang="en-US" altLang="zh-CN" sz="1600" b="1" dirty="0" smtClean="0">
                <a:latin typeface="Courier New" pitchFamily="49" charset="0"/>
                <a:ea typeface="宋体" pitchFamily="2" charset="-122"/>
              </a:rPr>
              <a:t>	   return true;}</a:t>
            </a:r>
          </a:p>
          <a:p>
            <a:pPr>
              <a:lnSpc>
                <a:spcPct val="90000"/>
              </a:lnSpc>
              <a:buFontTx/>
              <a:buNone/>
            </a:pPr>
            <a:r>
              <a:rPr lang="en-US" altLang="zh-CN" sz="1600" b="1" dirty="0" smtClean="0">
                <a:latin typeface="Courier New" pitchFamily="49" charset="0"/>
                <a:ea typeface="宋体" pitchFamily="2" charset="-122"/>
              </a:rPr>
              <a:t>   else {return false;}</a:t>
            </a:r>
          </a:p>
          <a:p>
            <a:pPr>
              <a:lnSpc>
                <a:spcPct val="90000"/>
              </a:lnSpc>
              <a:buFontTx/>
              <a:buNone/>
            </a:pPr>
            <a:r>
              <a:rPr lang="en-US" altLang="zh-CN" sz="1600" b="1" dirty="0" smtClean="0">
                <a:latin typeface="Courier New" pitchFamily="49" charset="0"/>
                <a:ea typeface="宋体" pitchFamily="2" charset="-122"/>
              </a:rPr>
              <a:t>  }</a:t>
            </a:r>
            <a:endParaRPr lang="en-US" altLang="zh-CN" sz="1600" dirty="0" smtClean="0">
              <a:ea typeface="宋体" pitchFamily="2" charset="-122"/>
            </a:endParaRPr>
          </a:p>
          <a:p>
            <a:endParaRPr lang="zh-CN" altLang="en-US" dirty="0"/>
          </a:p>
        </p:txBody>
      </p:sp>
      <p:sp>
        <p:nvSpPr>
          <p:cNvPr id="4" name="页脚占位符 3"/>
          <p:cNvSpPr>
            <a:spLocks noGrp="1"/>
          </p:cNvSpPr>
          <p:nvPr>
            <p:ph type="ftr" sz="quarter" idx="10"/>
          </p:nvPr>
        </p:nvSpPr>
        <p:spPr>
          <a:xfrm>
            <a:off x="366713" y="6369275"/>
            <a:ext cx="7205662" cy="476250"/>
          </a:xfrm>
        </p:spPr>
        <p:txBody>
          <a:bodyPr/>
          <a:lstStyle/>
          <a:p>
            <a:pPr>
              <a:defRPr/>
            </a:pPr>
            <a:r>
              <a:rPr lang="zh-CN" altLang="en-US" dirty="0" smtClean="0"/>
              <a:t>USTC</a:t>
            </a:r>
            <a:r>
              <a:rPr lang="en-US" altLang="zh-CN" dirty="0" smtClean="0"/>
              <a:t>-</a:t>
            </a:r>
            <a:r>
              <a:rPr lang="zh-CN" altLang="en-US" dirty="0" smtClean="0"/>
              <a:t>21000201-OPERATING SYSTEMS; FALL </a:t>
            </a:r>
            <a:r>
              <a:rPr lang="en-US" altLang="zh-CN" dirty="0" smtClean="0"/>
              <a:t>2016</a:t>
            </a:r>
            <a:r>
              <a:rPr lang="zh-CN" altLang="en-US" dirty="0" smtClean="0"/>
              <a:t>; INSTRUCTOR: </a:t>
            </a:r>
            <a:r>
              <a:rPr lang="en-US" altLang="zh-CN" dirty="0" smtClean="0"/>
              <a:t>LINGBO WEI</a:t>
            </a:r>
            <a:endParaRPr lang="en-US" altLang="zh-CN" dirty="0"/>
          </a:p>
        </p:txBody>
      </p:sp>
      <p:sp>
        <p:nvSpPr>
          <p:cNvPr id="5" name="灯片编号占位符 4"/>
          <p:cNvSpPr>
            <a:spLocks noGrp="1"/>
          </p:cNvSpPr>
          <p:nvPr>
            <p:ph type="sldNum" sz="quarter" idx="11"/>
          </p:nvPr>
        </p:nvSpPr>
        <p:spPr>
          <a:xfrm>
            <a:off x="7764463" y="6353400"/>
            <a:ext cx="922337" cy="476250"/>
          </a:xfrm>
        </p:spPr>
        <p:txBody>
          <a:bodyPr/>
          <a:lstStyle/>
          <a:p>
            <a:pPr>
              <a:defRPr/>
            </a:pPr>
            <a:fld id="{2A5F4D79-7E66-4EF1-850E-A256F3AB9092}" type="slidenum">
              <a:rPr lang="zh-CN" altLang="en-US" smtClean="0"/>
              <a:pPr>
                <a:defRPr/>
              </a:pPr>
              <a:t>30</a:t>
            </a:fld>
            <a:endParaRPr lang="en-US" altLang="zh-CN"/>
          </a:p>
        </p:txBody>
      </p:sp>
      <p:pic>
        <p:nvPicPr>
          <p:cNvPr id="6" name="Picture 4"/>
          <p:cNvPicPr>
            <a:picLocks noChangeAspect="1" noChangeArrowheads="1"/>
          </p:cNvPicPr>
          <p:nvPr/>
        </p:nvPicPr>
        <p:blipFill>
          <a:blip r:embed="rId2" cstate="print"/>
          <a:srcRect r="50394" b="18245"/>
          <a:stretch>
            <a:fillRect/>
          </a:stretch>
        </p:blipFill>
        <p:spPr bwMode="auto">
          <a:xfrm>
            <a:off x="3222172" y="1245720"/>
            <a:ext cx="5863772" cy="507417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3"/>
          <p:cNvPicPr>
            <a:picLocks noChangeAspect="1" noChangeArrowheads="1"/>
          </p:cNvPicPr>
          <p:nvPr/>
        </p:nvPicPr>
        <p:blipFill>
          <a:blip r:embed="rId2" cstate="print"/>
          <a:srcRect l="48868" r="2315" b="16838"/>
          <a:stretch>
            <a:fillRect/>
          </a:stretch>
        </p:blipFill>
        <p:spPr bwMode="auto">
          <a:xfrm>
            <a:off x="3619104" y="1262741"/>
            <a:ext cx="5524896" cy="4941661"/>
          </a:xfrm>
          <a:prstGeom prst="rect">
            <a:avLst/>
          </a:prstGeom>
          <a:noFill/>
          <a:ln w="9525">
            <a:noFill/>
            <a:miter lim="800000"/>
            <a:headEnd/>
            <a:tailEnd/>
          </a:ln>
        </p:spPr>
      </p:pic>
      <p:sp>
        <p:nvSpPr>
          <p:cNvPr id="2" name="标题 1"/>
          <p:cNvSpPr>
            <a:spLocks noGrp="1"/>
          </p:cNvSpPr>
          <p:nvPr>
            <p:ph type="title"/>
          </p:nvPr>
        </p:nvSpPr>
        <p:spPr/>
        <p:txBody>
          <a:bodyPr/>
          <a:lstStyle/>
          <a:p>
            <a:r>
              <a:rPr lang="zh-CN" altLang="en-US" dirty="0" smtClean="0"/>
              <a:t>硬件指令 </a:t>
            </a:r>
            <a:r>
              <a:rPr lang="en-US" altLang="zh-CN" dirty="0" smtClean="0"/>
              <a:t>Exchange</a:t>
            </a:r>
            <a:endParaRPr lang="zh-CN" altLang="en-US" dirty="0"/>
          </a:p>
        </p:txBody>
      </p:sp>
      <p:sp>
        <p:nvSpPr>
          <p:cNvPr id="3" name="内容占位符 2"/>
          <p:cNvSpPr>
            <a:spLocks noGrp="1"/>
          </p:cNvSpPr>
          <p:nvPr>
            <p:ph idx="1"/>
          </p:nvPr>
        </p:nvSpPr>
        <p:spPr>
          <a:xfrm>
            <a:off x="275770" y="1384529"/>
            <a:ext cx="3483430" cy="4641850"/>
          </a:xfrm>
        </p:spPr>
        <p:txBody>
          <a:bodyPr/>
          <a:lstStyle/>
          <a:p>
            <a:pPr>
              <a:lnSpc>
                <a:spcPct val="90000"/>
              </a:lnSpc>
            </a:pPr>
            <a:r>
              <a:rPr lang="zh-CN" altLang="en-US" sz="2400" dirty="0" smtClean="0"/>
              <a:t>原子指令：执行时不可被打断</a:t>
            </a:r>
            <a:endParaRPr lang="en-US" altLang="zh-CN" sz="2400" dirty="0" smtClean="0"/>
          </a:p>
          <a:p>
            <a:pPr>
              <a:lnSpc>
                <a:spcPct val="90000"/>
              </a:lnSpc>
            </a:pPr>
            <a:r>
              <a:rPr lang="en-US" altLang="zh-CN" sz="2400" dirty="0" smtClean="0"/>
              <a:t>Exchange</a:t>
            </a:r>
            <a:r>
              <a:rPr lang="zh-CN" altLang="en-US" sz="2400" dirty="0" smtClean="0"/>
              <a:t>：</a:t>
            </a:r>
            <a:endParaRPr lang="en-US" altLang="zh-CN" sz="1600" b="1" dirty="0" smtClean="0">
              <a:latin typeface="Courier New" pitchFamily="49" charset="0"/>
              <a:ea typeface="宋体" pitchFamily="2" charset="-122"/>
            </a:endParaRPr>
          </a:p>
          <a:p>
            <a:pPr>
              <a:lnSpc>
                <a:spcPct val="90000"/>
              </a:lnSpc>
              <a:buFontTx/>
              <a:buNone/>
            </a:pPr>
            <a:r>
              <a:rPr lang="en-US" altLang="zh-CN" sz="1600" b="1" dirty="0" smtClean="0">
                <a:latin typeface="Courier New" pitchFamily="49" charset="0"/>
                <a:ea typeface="宋体" pitchFamily="2" charset="-122"/>
              </a:rPr>
              <a:t>void exchange(</a:t>
            </a:r>
            <a:r>
              <a:rPr lang="en-US" altLang="zh-CN" sz="1600" b="1" dirty="0" err="1" smtClean="0">
                <a:latin typeface="Courier New" pitchFamily="49" charset="0"/>
                <a:ea typeface="宋体" pitchFamily="2" charset="-122"/>
              </a:rPr>
              <a:t>int</a:t>
            </a:r>
            <a:r>
              <a:rPr lang="en-US" altLang="zh-CN" sz="1600" b="1" dirty="0" smtClean="0">
                <a:latin typeface="Courier New" pitchFamily="49" charset="0"/>
                <a:ea typeface="宋体" pitchFamily="2" charset="-122"/>
              </a:rPr>
              <a:t> register,       </a:t>
            </a:r>
          </a:p>
          <a:p>
            <a:pPr>
              <a:lnSpc>
                <a:spcPct val="90000"/>
              </a:lnSpc>
              <a:buFontTx/>
              <a:buNone/>
            </a:pPr>
            <a:r>
              <a:rPr lang="en-US" altLang="zh-CN" sz="1600" b="1" dirty="0" smtClean="0">
                <a:latin typeface="Courier New" pitchFamily="49" charset="0"/>
                <a:ea typeface="宋体" pitchFamily="2" charset="-122"/>
              </a:rPr>
              <a:t>              </a:t>
            </a:r>
            <a:r>
              <a:rPr lang="en-US" altLang="zh-CN" sz="1600" b="1" dirty="0" err="1" smtClean="0">
                <a:latin typeface="Courier New" pitchFamily="49" charset="0"/>
                <a:ea typeface="宋体" pitchFamily="2" charset="-122"/>
              </a:rPr>
              <a:t>int</a:t>
            </a:r>
            <a:r>
              <a:rPr lang="en-US" altLang="zh-CN" sz="1600" b="1" dirty="0" smtClean="0">
                <a:latin typeface="Courier New" pitchFamily="49" charset="0"/>
                <a:ea typeface="宋体" pitchFamily="2" charset="-122"/>
              </a:rPr>
              <a:t> memory) </a:t>
            </a:r>
          </a:p>
          <a:p>
            <a:pPr>
              <a:lnSpc>
                <a:spcPct val="90000"/>
              </a:lnSpc>
              <a:buFontTx/>
              <a:buNone/>
            </a:pPr>
            <a:r>
              <a:rPr lang="en-US" altLang="zh-CN" sz="1600" b="1" dirty="0" smtClean="0">
                <a:latin typeface="Courier New" pitchFamily="49" charset="0"/>
                <a:ea typeface="宋体" pitchFamily="2" charset="-122"/>
              </a:rPr>
              <a:t>  {</a:t>
            </a:r>
            <a:r>
              <a:rPr lang="en-US" altLang="zh-CN" sz="1600" b="1" dirty="0" err="1" smtClean="0">
                <a:latin typeface="Courier New" pitchFamily="49" charset="0"/>
                <a:ea typeface="宋体" pitchFamily="2" charset="-122"/>
              </a:rPr>
              <a:t>int</a:t>
            </a:r>
            <a:r>
              <a:rPr lang="en-US" altLang="zh-CN" sz="1600" b="1" dirty="0" smtClean="0">
                <a:latin typeface="Courier New" pitchFamily="49" charset="0"/>
                <a:ea typeface="宋体" pitchFamily="2" charset="-122"/>
              </a:rPr>
              <a:t> temp;</a:t>
            </a:r>
          </a:p>
          <a:p>
            <a:pPr>
              <a:lnSpc>
                <a:spcPct val="90000"/>
              </a:lnSpc>
              <a:buFontTx/>
              <a:buNone/>
            </a:pPr>
            <a:r>
              <a:rPr lang="en-US" altLang="zh-CN" sz="1600" b="1" dirty="0" smtClean="0">
                <a:latin typeface="Courier New" pitchFamily="49" charset="0"/>
                <a:ea typeface="宋体" pitchFamily="2" charset="-122"/>
              </a:rPr>
              <a:t>	temp = memory;</a:t>
            </a:r>
          </a:p>
          <a:p>
            <a:pPr>
              <a:lnSpc>
                <a:spcPct val="90000"/>
              </a:lnSpc>
              <a:buFontTx/>
              <a:buNone/>
            </a:pPr>
            <a:r>
              <a:rPr lang="en-US" altLang="zh-CN" sz="1600" b="1" dirty="0" smtClean="0">
                <a:latin typeface="Courier New" pitchFamily="49" charset="0"/>
                <a:ea typeface="宋体" pitchFamily="2" charset="-122"/>
              </a:rPr>
              <a:t>	memory = register;</a:t>
            </a:r>
          </a:p>
          <a:p>
            <a:pPr>
              <a:lnSpc>
                <a:spcPct val="90000"/>
              </a:lnSpc>
              <a:buFontTx/>
              <a:buNone/>
            </a:pPr>
            <a:r>
              <a:rPr lang="en-US" altLang="zh-CN" sz="1600" b="1" dirty="0" smtClean="0">
                <a:latin typeface="Courier New" pitchFamily="49" charset="0"/>
                <a:ea typeface="宋体" pitchFamily="2" charset="-122"/>
              </a:rPr>
              <a:t>	register = temp;</a:t>
            </a:r>
          </a:p>
          <a:p>
            <a:pPr>
              <a:lnSpc>
                <a:spcPct val="90000"/>
              </a:lnSpc>
              <a:buFontTx/>
              <a:buNone/>
            </a:pPr>
            <a:r>
              <a:rPr lang="en-US" altLang="zh-CN" sz="1600" b="1" dirty="0" smtClean="0">
                <a:latin typeface="Courier New" pitchFamily="49" charset="0"/>
                <a:ea typeface="宋体" pitchFamily="2" charset="-122"/>
              </a:rPr>
              <a:t>  }</a:t>
            </a:r>
            <a:endParaRPr lang="en-US" altLang="zh-CN" sz="1600" dirty="0" smtClean="0">
              <a:ea typeface="宋体" pitchFamily="2" charset="-122"/>
            </a:endParaRPr>
          </a:p>
          <a:p>
            <a:endParaRPr lang="zh-CN" altLang="en-US" dirty="0"/>
          </a:p>
        </p:txBody>
      </p:sp>
      <p:sp>
        <p:nvSpPr>
          <p:cNvPr id="4" name="页脚占位符 3"/>
          <p:cNvSpPr>
            <a:spLocks noGrp="1"/>
          </p:cNvSpPr>
          <p:nvPr>
            <p:ph type="ftr" sz="quarter" idx="10"/>
          </p:nvPr>
        </p:nvSpPr>
        <p:spPr/>
        <p:txBody>
          <a:bodyPr/>
          <a:lstStyle/>
          <a:p>
            <a:pPr>
              <a:defRPr/>
            </a:pPr>
            <a:r>
              <a:rPr lang="zh-CN" altLang="en-US" dirty="0" smtClean="0"/>
              <a:t>USTC</a:t>
            </a:r>
            <a:r>
              <a:rPr lang="en-US" altLang="zh-CN" dirty="0" smtClean="0"/>
              <a:t>-</a:t>
            </a:r>
            <a:r>
              <a:rPr lang="zh-CN" altLang="en-US" dirty="0" smtClean="0"/>
              <a:t>21000201-OPERATING SYSTEMS; FALL </a:t>
            </a:r>
            <a:r>
              <a:rPr lang="en-US" altLang="zh-CN" dirty="0" smtClean="0"/>
              <a:t>2016</a:t>
            </a:r>
            <a:r>
              <a:rPr lang="zh-CN" altLang="en-US" dirty="0" smtClean="0"/>
              <a:t>; INSTRUCTOR: </a:t>
            </a:r>
            <a:r>
              <a:rPr lang="en-US" altLang="zh-CN" dirty="0" smtClean="0"/>
              <a:t>LINGBO WEI</a:t>
            </a:r>
            <a:endParaRPr lang="en-US" altLang="zh-CN" dirty="0"/>
          </a:p>
        </p:txBody>
      </p:sp>
      <p:sp>
        <p:nvSpPr>
          <p:cNvPr id="5" name="灯片编号占位符 4"/>
          <p:cNvSpPr>
            <a:spLocks noGrp="1"/>
          </p:cNvSpPr>
          <p:nvPr>
            <p:ph type="sldNum" sz="quarter" idx="11"/>
          </p:nvPr>
        </p:nvSpPr>
        <p:spPr/>
        <p:txBody>
          <a:bodyPr/>
          <a:lstStyle/>
          <a:p>
            <a:pPr>
              <a:defRPr/>
            </a:pPr>
            <a:fld id="{2A5F4D79-7E66-4EF1-850E-A256F3AB9092}" type="slidenum">
              <a:rPr lang="zh-CN" altLang="en-US" smtClean="0"/>
              <a:pPr>
                <a:defRPr/>
              </a:pPr>
              <a:t>31</a:t>
            </a:fld>
            <a:endParaRPr lang="en-US" altLang="zh-CN"/>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5"/>
          <p:cNvSpPr>
            <a:spLocks noGrp="1" noChangeArrowheads="1"/>
          </p:cNvSpPr>
          <p:nvPr>
            <p:ph type="ftr" sz="quarter" idx="10"/>
          </p:nvPr>
        </p:nvSpPr>
        <p:spPr>
          <a:noFill/>
        </p:spPr>
        <p:txBody>
          <a:bodyPr/>
          <a:lstStyle/>
          <a:p>
            <a:r>
              <a:rPr lang="zh-CN" altLang="en-US" dirty="0" smtClean="0">
                <a:latin typeface="Arial" pitchFamily="34" charset="0"/>
              </a:rPr>
              <a:t>USTC</a:t>
            </a:r>
            <a:r>
              <a:rPr lang="en-US" altLang="zh-CN" dirty="0" smtClean="0">
                <a:latin typeface="Arial" pitchFamily="34" charset="0"/>
              </a:rPr>
              <a:t>-</a:t>
            </a:r>
            <a:r>
              <a:rPr lang="zh-CN" altLang="en-US" dirty="0" smtClean="0">
                <a:latin typeface="Arial" pitchFamily="34" charset="0"/>
              </a:rPr>
              <a:t>21000201-OPERATING SYSTEMS; FALL </a:t>
            </a:r>
            <a:r>
              <a:rPr lang="en-US" altLang="zh-CN" dirty="0" smtClean="0">
                <a:latin typeface="Arial" pitchFamily="34" charset="0"/>
              </a:rPr>
              <a:t>2016</a:t>
            </a:r>
            <a:r>
              <a:rPr lang="zh-CN" altLang="en-US" dirty="0" smtClean="0">
                <a:latin typeface="Arial" pitchFamily="34" charset="0"/>
              </a:rPr>
              <a:t>; INSTRUCTOR: </a:t>
            </a:r>
            <a:r>
              <a:rPr lang="en-US" altLang="zh-CN" dirty="0" smtClean="0">
                <a:latin typeface="Arial" pitchFamily="34" charset="0"/>
              </a:rPr>
              <a:t>LINGBO WEI</a:t>
            </a:r>
          </a:p>
        </p:txBody>
      </p:sp>
      <p:sp>
        <p:nvSpPr>
          <p:cNvPr id="3075" name="Rectangle 6"/>
          <p:cNvSpPr>
            <a:spLocks noGrp="1" noChangeArrowheads="1"/>
          </p:cNvSpPr>
          <p:nvPr>
            <p:ph type="sldNum" sz="quarter" idx="11"/>
          </p:nvPr>
        </p:nvSpPr>
        <p:spPr>
          <a:noFill/>
        </p:spPr>
        <p:txBody>
          <a:bodyPr/>
          <a:lstStyle/>
          <a:p>
            <a:fld id="{C6CF084C-5602-4064-9685-76A2A83A3E21}" type="slidenum">
              <a:rPr lang="zh-CN" altLang="en-US" smtClean="0">
                <a:latin typeface="Arial" pitchFamily="34" charset="0"/>
              </a:rPr>
              <a:pPr/>
              <a:t>32</a:t>
            </a:fld>
            <a:endParaRPr lang="en-US" altLang="zh-CN" smtClean="0">
              <a:latin typeface="Arial" pitchFamily="34" charset="0"/>
            </a:endParaRPr>
          </a:p>
        </p:txBody>
      </p:sp>
      <p:sp>
        <p:nvSpPr>
          <p:cNvPr id="3076" name="Rectangle 2"/>
          <p:cNvSpPr>
            <a:spLocks noGrp="1" noChangeArrowheads="1"/>
          </p:cNvSpPr>
          <p:nvPr>
            <p:ph type="title"/>
          </p:nvPr>
        </p:nvSpPr>
        <p:spPr/>
        <p:txBody>
          <a:bodyPr/>
          <a:lstStyle/>
          <a:p>
            <a:r>
              <a:rPr lang="en-US" altLang="zh-CN" smtClean="0">
                <a:ea typeface="宋体" pitchFamily="2" charset="-122"/>
              </a:rPr>
              <a:t>Part 1: Process Management</a:t>
            </a:r>
            <a:endParaRPr lang="zh-CN" altLang="en-US" smtClean="0">
              <a:ea typeface="宋体" pitchFamily="2" charset="-122"/>
            </a:endParaRPr>
          </a:p>
        </p:txBody>
      </p:sp>
      <p:sp>
        <p:nvSpPr>
          <p:cNvPr id="3077" name="Rectangle 3"/>
          <p:cNvSpPr>
            <a:spLocks noGrp="1" noChangeArrowheads="1"/>
          </p:cNvSpPr>
          <p:nvPr>
            <p:ph type="body" idx="1"/>
          </p:nvPr>
        </p:nvSpPr>
        <p:spPr>
          <a:xfrm>
            <a:off x="457200" y="1471613"/>
            <a:ext cx="8204200" cy="4641850"/>
          </a:xfrm>
        </p:spPr>
        <p:txBody>
          <a:bodyPr/>
          <a:lstStyle/>
          <a:p>
            <a:r>
              <a:rPr lang="zh-CN" altLang="en-US" dirty="0" smtClean="0">
                <a:solidFill>
                  <a:schemeClr val="bg2">
                    <a:lumMod val="60000"/>
                    <a:lumOff val="40000"/>
                  </a:schemeClr>
                </a:solidFill>
                <a:ea typeface="宋体" pitchFamily="2" charset="-122"/>
              </a:rPr>
              <a:t>进程与线程</a:t>
            </a:r>
            <a:endParaRPr lang="en-US" altLang="zh-CN" dirty="0" smtClean="0">
              <a:solidFill>
                <a:schemeClr val="bg2">
                  <a:lumMod val="60000"/>
                  <a:lumOff val="40000"/>
                </a:schemeClr>
              </a:solidFill>
              <a:ea typeface="宋体" pitchFamily="2" charset="-122"/>
            </a:endParaRPr>
          </a:p>
          <a:p>
            <a:r>
              <a:rPr lang="zh-CN" altLang="en-US" dirty="0" smtClean="0">
                <a:solidFill>
                  <a:schemeClr val="bg2">
                    <a:lumMod val="60000"/>
                    <a:lumOff val="40000"/>
                  </a:schemeClr>
                </a:solidFill>
                <a:ea typeface="宋体" pitchFamily="2" charset="-122"/>
              </a:rPr>
              <a:t>进程调度</a:t>
            </a:r>
            <a:endParaRPr lang="en-US" altLang="zh-CN" dirty="0" smtClean="0">
              <a:solidFill>
                <a:schemeClr val="bg2">
                  <a:lumMod val="60000"/>
                  <a:lumOff val="40000"/>
                </a:schemeClr>
              </a:solidFill>
              <a:ea typeface="宋体" pitchFamily="2" charset="-122"/>
            </a:endParaRPr>
          </a:p>
          <a:p>
            <a:r>
              <a:rPr lang="zh-CN" altLang="en-US" dirty="0" smtClean="0">
                <a:solidFill>
                  <a:srgbClr val="993300"/>
                </a:solidFill>
                <a:ea typeface="宋体" pitchFamily="2" charset="-122"/>
              </a:rPr>
              <a:t>并发</a:t>
            </a:r>
            <a:r>
              <a:rPr lang="en-US" altLang="zh-CN" dirty="0" smtClean="0">
                <a:solidFill>
                  <a:srgbClr val="993300"/>
                </a:solidFill>
                <a:ea typeface="宋体" pitchFamily="2" charset="-122"/>
              </a:rPr>
              <a:t>:</a:t>
            </a:r>
            <a:r>
              <a:rPr lang="zh-CN" altLang="en-US" dirty="0" smtClean="0">
                <a:solidFill>
                  <a:srgbClr val="993300"/>
                </a:solidFill>
                <a:ea typeface="宋体" pitchFamily="2" charset="-122"/>
              </a:rPr>
              <a:t>进程互斥与同步</a:t>
            </a:r>
            <a:endParaRPr lang="en-US" altLang="zh-CN" dirty="0" smtClean="0">
              <a:solidFill>
                <a:srgbClr val="993300"/>
              </a:solidFill>
              <a:ea typeface="宋体" pitchFamily="2" charset="-122"/>
            </a:endParaRPr>
          </a:p>
          <a:p>
            <a:pPr lvl="1"/>
            <a:r>
              <a:rPr lang="zh-CN" altLang="en-US" dirty="0" smtClean="0">
                <a:solidFill>
                  <a:schemeClr val="bg2">
                    <a:lumMod val="60000"/>
                    <a:lumOff val="40000"/>
                  </a:schemeClr>
                </a:solidFill>
                <a:ea typeface="宋体" pitchFamily="2" charset="-122"/>
              </a:rPr>
              <a:t>进程互斥</a:t>
            </a:r>
            <a:endParaRPr lang="en-US" altLang="zh-CN" dirty="0" smtClean="0">
              <a:solidFill>
                <a:schemeClr val="bg2">
                  <a:lumMod val="60000"/>
                  <a:lumOff val="40000"/>
                </a:schemeClr>
              </a:solidFill>
              <a:ea typeface="宋体" pitchFamily="2" charset="-122"/>
            </a:endParaRPr>
          </a:p>
          <a:p>
            <a:pPr lvl="1"/>
            <a:r>
              <a:rPr lang="zh-CN" altLang="en-US" u="sng" dirty="0" smtClean="0">
                <a:ea typeface="宋体" pitchFamily="2" charset="-122"/>
              </a:rPr>
              <a:t>进程同步</a:t>
            </a:r>
            <a:endParaRPr lang="en-US" altLang="zh-CN" u="sng" dirty="0" smtClean="0">
              <a:ea typeface="宋体" pitchFamily="2" charset="-122"/>
            </a:endParaRPr>
          </a:p>
          <a:p>
            <a:pPr lvl="1"/>
            <a:r>
              <a:rPr lang="zh-CN" altLang="en-US" dirty="0" smtClean="0">
                <a:solidFill>
                  <a:schemeClr val="bg1">
                    <a:lumMod val="75000"/>
                  </a:schemeClr>
                </a:solidFill>
              </a:rPr>
              <a:t>进程间通信</a:t>
            </a:r>
            <a:endParaRPr lang="en-US" altLang="zh-CN" u="sng" dirty="0" smtClean="0">
              <a:ea typeface="宋体" pitchFamily="2" charset="-122"/>
            </a:endParaRPr>
          </a:p>
          <a:p>
            <a:r>
              <a:rPr lang="zh-CN" altLang="en-US" dirty="0" smtClean="0">
                <a:solidFill>
                  <a:schemeClr val="bg2">
                    <a:lumMod val="60000"/>
                    <a:lumOff val="40000"/>
                  </a:schemeClr>
                </a:solidFill>
                <a:ea typeface="宋体" pitchFamily="2" charset="-122"/>
              </a:rPr>
              <a:t>并发</a:t>
            </a:r>
            <a:r>
              <a:rPr lang="en-US" altLang="zh-CN" dirty="0" smtClean="0">
                <a:solidFill>
                  <a:schemeClr val="bg2">
                    <a:lumMod val="60000"/>
                    <a:lumOff val="40000"/>
                  </a:schemeClr>
                </a:solidFill>
                <a:ea typeface="宋体" pitchFamily="2" charset="-122"/>
              </a:rPr>
              <a:t>:</a:t>
            </a:r>
            <a:r>
              <a:rPr lang="zh-CN" altLang="en-US" dirty="0" smtClean="0">
                <a:solidFill>
                  <a:schemeClr val="bg2">
                    <a:lumMod val="60000"/>
                    <a:lumOff val="40000"/>
                  </a:schemeClr>
                </a:solidFill>
                <a:ea typeface="宋体" pitchFamily="2" charset="-122"/>
              </a:rPr>
              <a:t>死锁与饥饿</a:t>
            </a:r>
            <a:endParaRPr lang="en-US" altLang="zh-CN" dirty="0" smtClean="0">
              <a:solidFill>
                <a:schemeClr val="bg2">
                  <a:lumMod val="60000"/>
                  <a:lumOff val="40000"/>
                </a:schemeClr>
              </a:solidFill>
              <a:ea typeface="宋体" pitchFamily="2" charset="-122"/>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进程同步</a:t>
            </a:r>
            <a:endParaRPr lang="zh-CN" altLang="en-US" dirty="0"/>
          </a:p>
        </p:txBody>
      </p:sp>
      <p:sp>
        <p:nvSpPr>
          <p:cNvPr id="3" name="内容占位符 2"/>
          <p:cNvSpPr>
            <a:spLocks noGrp="1"/>
          </p:cNvSpPr>
          <p:nvPr>
            <p:ph idx="1"/>
          </p:nvPr>
        </p:nvSpPr>
        <p:spPr>
          <a:xfrm>
            <a:off x="442686" y="1050706"/>
            <a:ext cx="8229600" cy="5335583"/>
          </a:xfrm>
        </p:spPr>
        <p:txBody>
          <a:bodyPr/>
          <a:lstStyle/>
          <a:p>
            <a:r>
              <a:rPr lang="zh-CN" altLang="en-US" dirty="0" smtClean="0"/>
              <a:t>进程同步</a:t>
            </a:r>
            <a:endParaRPr lang="en-US" altLang="zh-CN" dirty="0" smtClean="0"/>
          </a:p>
          <a:p>
            <a:pPr lvl="1"/>
            <a:r>
              <a:rPr lang="zh-CN" altLang="en-US" dirty="0" smtClean="0"/>
              <a:t>数据访问同步</a:t>
            </a:r>
            <a:r>
              <a:rPr lang="en-US" altLang="zh-CN" dirty="0" smtClean="0"/>
              <a:t>: </a:t>
            </a:r>
            <a:r>
              <a:rPr lang="zh-CN" altLang="en-US" dirty="0" smtClean="0"/>
              <a:t>保证共享数据的一致性</a:t>
            </a:r>
            <a:r>
              <a:rPr lang="en-US" altLang="zh-CN" dirty="0" smtClean="0"/>
              <a:t> (</a:t>
            </a:r>
            <a:r>
              <a:rPr lang="zh-CN" altLang="en-US" dirty="0" smtClean="0"/>
              <a:t>前面讲的互斥</a:t>
            </a:r>
            <a:r>
              <a:rPr lang="en-US" altLang="zh-CN" dirty="0" smtClean="0"/>
              <a:t>)</a:t>
            </a:r>
          </a:p>
          <a:p>
            <a:pPr lvl="2"/>
            <a:r>
              <a:rPr lang="en-US" altLang="zh-CN" dirty="0" smtClean="0"/>
              <a:t>Critical regions</a:t>
            </a:r>
          </a:p>
          <a:p>
            <a:pPr lvl="1"/>
            <a:r>
              <a:rPr lang="zh-CN" altLang="en-US" dirty="0" smtClean="0"/>
              <a:t>控制同步</a:t>
            </a:r>
            <a:r>
              <a:rPr lang="en-US" altLang="zh-CN" dirty="0" smtClean="0"/>
              <a:t>: </a:t>
            </a:r>
            <a:r>
              <a:rPr lang="zh-CN" altLang="en-US" dirty="0" smtClean="0"/>
              <a:t>保证进程按一定的顺序执行，使其正确性和效率都有迹可寻。是对进程穿插的控制。</a:t>
            </a:r>
            <a:endParaRPr lang="en-US" altLang="zh-CN" dirty="0" smtClean="0"/>
          </a:p>
          <a:p>
            <a:pPr lvl="2"/>
            <a:r>
              <a:rPr lang="en-US" altLang="zh-CN" dirty="0" smtClean="0"/>
              <a:t>Indivisible signaling operations</a:t>
            </a:r>
          </a:p>
          <a:p>
            <a:r>
              <a:rPr lang="zh-CN" altLang="en-US" dirty="0" smtClean="0"/>
              <a:t>同步的实现</a:t>
            </a:r>
            <a:endParaRPr lang="en-US" altLang="zh-CN" dirty="0" smtClean="0"/>
          </a:p>
          <a:p>
            <a:pPr lvl="1"/>
            <a:r>
              <a:rPr lang="zh-CN" altLang="en-US" dirty="0" smtClean="0"/>
              <a:t>软件算法</a:t>
            </a:r>
            <a:r>
              <a:rPr lang="en-US" altLang="zh-CN" dirty="0" smtClean="0"/>
              <a:t>: </a:t>
            </a:r>
            <a:r>
              <a:rPr lang="en-US" altLang="zh-CN" dirty="0" smtClean="0">
                <a:solidFill>
                  <a:srgbClr val="FF0000"/>
                </a:solidFill>
              </a:rPr>
              <a:t>Peterson </a:t>
            </a:r>
            <a:r>
              <a:rPr lang="zh-CN" altLang="en-US" dirty="0" smtClean="0">
                <a:solidFill>
                  <a:srgbClr val="FF0000"/>
                </a:solidFill>
              </a:rPr>
              <a:t>算法</a:t>
            </a:r>
            <a:endParaRPr lang="en-US" altLang="zh-CN" dirty="0" smtClean="0">
              <a:solidFill>
                <a:srgbClr val="FF0000"/>
              </a:solidFill>
            </a:endParaRPr>
          </a:p>
          <a:p>
            <a:pPr lvl="1"/>
            <a:r>
              <a:rPr lang="en-US" altLang="zh-CN" dirty="0" smtClean="0"/>
              <a:t>Primary facilities in programming languages: </a:t>
            </a:r>
            <a:r>
              <a:rPr lang="en-US" altLang="zh-CN" dirty="0" smtClean="0">
                <a:solidFill>
                  <a:srgbClr val="FF0000"/>
                </a:solidFill>
              </a:rPr>
              <a:t>Semaphores </a:t>
            </a:r>
            <a:r>
              <a:rPr lang="zh-CN" altLang="en-US" dirty="0" smtClean="0">
                <a:solidFill>
                  <a:srgbClr val="FF0000"/>
                </a:solidFill>
              </a:rPr>
              <a:t>信号量</a:t>
            </a:r>
            <a:endParaRPr lang="en-US" altLang="zh-CN" dirty="0" smtClean="0">
              <a:solidFill>
                <a:srgbClr val="FF0000"/>
              </a:solidFill>
            </a:endParaRPr>
          </a:p>
          <a:p>
            <a:pPr lvl="1"/>
            <a:r>
              <a:rPr lang="en-US" altLang="zh-CN" dirty="0" smtClean="0"/>
              <a:t>Primary facilities in OS: </a:t>
            </a:r>
            <a:r>
              <a:rPr lang="en-US" altLang="zh-CN" dirty="0" smtClean="0">
                <a:solidFill>
                  <a:srgbClr val="FF0000"/>
                </a:solidFill>
              </a:rPr>
              <a:t>Monitors </a:t>
            </a:r>
            <a:r>
              <a:rPr lang="zh-CN" altLang="en-US" dirty="0" smtClean="0">
                <a:solidFill>
                  <a:srgbClr val="FF0000"/>
                </a:solidFill>
              </a:rPr>
              <a:t>管程</a:t>
            </a:r>
            <a:endParaRPr lang="en-US" altLang="zh-CN" dirty="0" smtClean="0">
              <a:solidFill>
                <a:srgbClr val="FF0000"/>
              </a:solidFill>
            </a:endParaRPr>
          </a:p>
          <a:p>
            <a:pPr lvl="3"/>
            <a:endParaRPr lang="zh-CN" altLang="en-US" dirty="0"/>
          </a:p>
        </p:txBody>
      </p:sp>
      <p:sp>
        <p:nvSpPr>
          <p:cNvPr id="4" name="页脚占位符 3"/>
          <p:cNvSpPr>
            <a:spLocks noGrp="1"/>
          </p:cNvSpPr>
          <p:nvPr>
            <p:ph type="ftr" sz="quarter" idx="10"/>
          </p:nvPr>
        </p:nvSpPr>
        <p:spPr>
          <a:xfrm>
            <a:off x="366713" y="6369275"/>
            <a:ext cx="7205662" cy="476250"/>
          </a:xfrm>
        </p:spPr>
        <p:txBody>
          <a:bodyPr/>
          <a:lstStyle/>
          <a:p>
            <a:pPr>
              <a:defRPr/>
            </a:pPr>
            <a:r>
              <a:rPr lang="zh-CN" altLang="en-US" dirty="0" smtClean="0"/>
              <a:t>USTC</a:t>
            </a:r>
            <a:r>
              <a:rPr lang="en-US" altLang="zh-CN" dirty="0" smtClean="0"/>
              <a:t>-</a:t>
            </a:r>
            <a:r>
              <a:rPr lang="zh-CN" altLang="en-US" dirty="0" smtClean="0"/>
              <a:t>21000201-OPERATING SYSTEMS; FALL </a:t>
            </a:r>
            <a:r>
              <a:rPr lang="en-US" altLang="zh-CN" dirty="0" smtClean="0"/>
              <a:t>2016</a:t>
            </a:r>
            <a:r>
              <a:rPr lang="zh-CN" altLang="en-US" dirty="0" smtClean="0"/>
              <a:t>; INSTRUCTOR: </a:t>
            </a:r>
            <a:r>
              <a:rPr lang="en-US" altLang="zh-CN" dirty="0" smtClean="0"/>
              <a:t>LINGBO WEI</a:t>
            </a:r>
            <a:endParaRPr lang="en-US" altLang="zh-CN" dirty="0"/>
          </a:p>
        </p:txBody>
      </p:sp>
      <p:sp>
        <p:nvSpPr>
          <p:cNvPr id="5" name="灯片编号占位符 4"/>
          <p:cNvSpPr>
            <a:spLocks noGrp="1"/>
          </p:cNvSpPr>
          <p:nvPr>
            <p:ph type="sldNum" sz="quarter" idx="11"/>
          </p:nvPr>
        </p:nvSpPr>
        <p:spPr>
          <a:xfrm>
            <a:off x="7764463" y="6353400"/>
            <a:ext cx="922337" cy="476250"/>
          </a:xfrm>
        </p:spPr>
        <p:txBody>
          <a:bodyPr/>
          <a:lstStyle/>
          <a:p>
            <a:pPr>
              <a:defRPr/>
            </a:pPr>
            <a:fld id="{2A5F4D79-7E66-4EF1-850E-A256F3AB9092}" type="slidenum">
              <a:rPr lang="zh-CN" altLang="en-US" smtClean="0"/>
              <a:pPr>
                <a:defRPr/>
              </a:pPr>
              <a:t>33</a:t>
            </a:fld>
            <a:endParaRPr lang="en-US" altLang="zh-CN"/>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                      </a:t>
            </a:r>
            <a:r>
              <a:rPr lang="en-US" altLang="zh-CN" dirty="0" smtClean="0"/>
              <a:t>EWD</a:t>
            </a:r>
            <a:endParaRPr lang="zh-CN" altLang="en-US" dirty="0"/>
          </a:p>
        </p:txBody>
      </p:sp>
      <p:sp>
        <p:nvSpPr>
          <p:cNvPr id="4" name="页脚占位符 3"/>
          <p:cNvSpPr>
            <a:spLocks noGrp="1"/>
          </p:cNvSpPr>
          <p:nvPr>
            <p:ph type="ftr" sz="quarter" idx="10"/>
          </p:nvPr>
        </p:nvSpPr>
        <p:spPr/>
        <p:txBody>
          <a:bodyPr/>
          <a:lstStyle/>
          <a:p>
            <a:pPr>
              <a:defRPr/>
            </a:pPr>
            <a:r>
              <a:rPr lang="zh-CN" altLang="en-US" dirty="0" smtClean="0"/>
              <a:t>USTC; 21000201-OPERATING SYSTEMS; FALL 2012; INSTRUCTOR: </a:t>
            </a:r>
            <a:r>
              <a:rPr lang="en-US" altLang="zh-CN" dirty="0" smtClean="0"/>
              <a:t>LINGBO WEI</a:t>
            </a:r>
            <a:endParaRPr lang="en-US" altLang="zh-CN" dirty="0"/>
          </a:p>
        </p:txBody>
      </p:sp>
      <p:sp>
        <p:nvSpPr>
          <p:cNvPr id="5" name="灯片编号占位符 4"/>
          <p:cNvSpPr>
            <a:spLocks noGrp="1"/>
          </p:cNvSpPr>
          <p:nvPr>
            <p:ph type="sldNum" sz="quarter" idx="11"/>
          </p:nvPr>
        </p:nvSpPr>
        <p:spPr/>
        <p:txBody>
          <a:bodyPr/>
          <a:lstStyle/>
          <a:p>
            <a:pPr>
              <a:defRPr/>
            </a:pPr>
            <a:fld id="{2A5F4D79-7E66-4EF1-850E-A256F3AB9092}" type="slidenum">
              <a:rPr lang="zh-CN" altLang="en-US" smtClean="0"/>
              <a:pPr>
                <a:defRPr/>
              </a:pPr>
              <a:t>34</a:t>
            </a:fld>
            <a:endParaRPr lang="en-US" altLang="zh-CN"/>
          </a:p>
        </p:txBody>
      </p:sp>
      <p:pic>
        <p:nvPicPr>
          <p:cNvPr id="6" name="Picture 8" descr="Edsger_Wybe_Dijkstra"/>
          <p:cNvPicPr>
            <a:picLocks noChangeAspect="1" noChangeArrowheads="1"/>
          </p:cNvPicPr>
          <p:nvPr/>
        </p:nvPicPr>
        <p:blipFill>
          <a:blip r:embed="rId2" cstate="print"/>
          <a:srcRect/>
          <a:stretch>
            <a:fillRect/>
          </a:stretch>
        </p:blipFill>
        <p:spPr bwMode="auto">
          <a:xfrm>
            <a:off x="6274161" y="101600"/>
            <a:ext cx="2739213" cy="3651023"/>
          </a:xfrm>
          <a:prstGeom prst="rect">
            <a:avLst/>
          </a:prstGeom>
          <a:noFill/>
          <a:ln w="38100">
            <a:solidFill>
              <a:srgbClr val="006600"/>
            </a:solidFill>
            <a:miter lim="800000"/>
            <a:headEnd/>
            <a:tailEnd/>
          </a:ln>
        </p:spPr>
      </p:pic>
      <p:pic>
        <p:nvPicPr>
          <p:cNvPr id="2050" name="Picture 2"/>
          <p:cNvPicPr>
            <a:picLocks noChangeAspect="1" noChangeArrowheads="1"/>
          </p:cNvPicPr>
          <p:nvPr/>
        </p:nvPicPr>
        <p:blipFill>
          <a:blip r:embed="rId3" cstate="print"/>
          <a:srcRect/>
          <a:stretch>
            <a:fillRect/>
          </a:stretch>
        </p:blipFill>
        <p:spPr bwMode="auto">
          <a:xfrm>
            <a:off x="87084" y="2893803"/>
            <a:ext cx="7489372" cy="3877111"/>
          </a:xfrm>
          <a:prstGeom prst="rect">
            <a:avLst/>
          </a:prstGeom>
          <a:noFill/>
          <a:ln w="38100">
            <a:solidFill>
              <a:srgbClr val="0000CC"/>
            </a:solidFill>
            <a:miter lim="800000"/>
            <a:headEnd/>
            <a:tailEnd/>
          </a:ln>
          <a:effectLst/>
        </p:spPr>
      </p:pic>
      <p:sp>
        <p:nvSpPr>
          <p:cNvPr id="8" name="内容占位符 2"/>
          <p:cNvSpPr txBox="1">
            <a:spLocks/>
          </p:cNvSpPr>
          <p:nvPr/>
        </p:nvSpPr>
        <p:spPr bwMode="auto">
          <a:xfrm>
            <a:off x="7620002" y="3975338"/>
            <a:ext cx="1465942" cy="229483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0"/>
              </a:spcAft>
              <a:buClr>
                <a:srgbClr val="993300"/>
              </a:buClr>
              <a:buSzPct val="80000"/>
              <a:buFont typeface="Wingdings" pitchFamily="2" charset="2"/>
              <a:buChar char="q"/>
              <a:tabLst/>
              <a:defRPr/>
            </a:pPr>
            <a:r>
              <a:rPr kumimoji="0" lang="zh-CN" altLang="en-US" sz="2400" b="1" i="0" u="none" strike="noStrike" kern="0" cap="none" spc="0" normalizeH="0" baseline="0" noProof="0" dirty="0" smtClean="0">
                <a:ln>
                  <a:noFill/>
                </a:ln>
                <a:solidFill>
                  <a:srgbClr val="FF0000"/>
                </a:solidFill>
                <a:effectLst/>
                <a:uLnTx/>
                <a:uFillTx/>
                <a:latin typeface="Georgia" pitchFamily="18" charset="0"/>
                <a:ea typeface="+mn-ea"/>
                <a:cs typeface="+mn-cs"/>
              </a:rPr>
              <a:t>信号量</a:t>
            </a:r>
            <a:endParaRPr kumimoji="0" lang="en-US" altLang="zh-CN" sz="2400" b="1" i="0" u="none" strike="noStrike" kern="0" cap="none" spc="0" normalizeH="0" baseline="0" noProof="0" dirty="0" smtClean="0">
              <a:ln>
                <a:noFill/>
              </a:ln>
              <a:solidFill>
                <a:srgbClr val="FF0000"/>
              </a:solidFill>
              <a:effectLst/>
              <a:uLnTx/>
              <a:uFillTx/>
              <a:latin typeface="Georgia" pitchFamily="18" charset="0"/>
              <a:ea typeface="+mn-ea"/>
              <a:cs typeface="+mn-cs"/>
            </a:endParaRPr>
          </a:p>
          <a:p>
            <a:pPr marL="342900" marR="0" lvl="0" indent="-342900" algn="l" defTabSz="914400" rtl="0" eaLnBrk="0" fontAlgn="base" latinLnBrk="0" hangingPunct="0">
              <a:lnSpc>
                <a:spcPct val="100000"/>
              </a:lnSpc>
              <a:spcBef>
                <a:spcPct val="20000"/>
              </a:spcBef>
              <a:spcAft>
                <a:spcPct val="0"/>
              </a:spcAft>
              <a:buClr>
                <a:srgbClr val="993300"/>
              </a:buClr>
              <a:buSzPct val="80000"/>
              <a:buFont typeface="Wingdings" pitchFamily="2" charset="2"/>
              <a:buChar char="q"/>
              <a:tabLst/>
              <a:defRPr/>
            </a:pPr>
            <a:r>
              <a:rPr lang="zh-CN" altLang="en-US" sz="2400" kern="0" dirty="0" smtClean="0">
                <a:solidFill>
                  <a:srgbClr val="0000CC"/>
                </a:solidFill>
                <a:latin typeface="Georgia" pitchFamily="18" charset="0"/>
              </a:rPr>
              <a:t>死锁</a:t>
            </a:r>
            <a:endParaRPr lang="en-US" altLang="zh-CN" sz="2400" kern="0" dirty="0" smtClean="0">
              <a:solidFill>
                <a:srgbClr val="0000CC"/>
              </a:solidFill>
              <a:latin typeface="Georgia" pitchFamily="18" charset="0"/>
            </a:endParaRPr>
          </a:p>
          <a:p>
            <a:pPr marL="342900" marR="0" lvl="0" indent="-342900" algn="l" defTabSz="914400" rtl="0" eaLnBrk="0" fontAlgn="base" latinLnBrk="0" hangingPunct="0">
              <a:lnSpc>
                <a:spcPct val="100000"/>
              </a:lnSpc>
              <a:spcBef>
                <a:spcPct val="20000"/>
              </a:spcBef>
              <a:spcAft>
                <a:spcPct val="0"/>
              </a:spcAft>
              <a:buClr>
                <a:srgbClr val="993300"/>
              </a:buClr>
              <a:buSzPct val="80000"/>
              <a:buFont typeface="Wingdings" pitchFamily="2" charset="2"/>
              <a:buChar char="q"/>
              <a:tabLst/>
              <a:defRPr/>
            </a:pPr>
            <a:r>
              <a:rPr kumimoji="0" lang="zh-CN" altLang="en-US" sz="2400" b="0" i="0" u="none" strike="noStrike" kern="0" cap="none" spc="0" normalizeH="0" baseline="0" noProof="0" dirty="0" smtClean="0">
                <a:ln>
                  <a:noFill/>
                </a:ln>
                <a:solidFill>
                  <a:srgbClr val="0000CC"/>
                </a:solidFill>
                <a:effectLst/>
                <a:uLnTx/>
                <a:uFillTx/>
                <a:latin typeface="Georgia" pitchFamily="18" charset="0"/>
                <a:ea typeface="+mn-ea"/>
                <a:cs typeface="+mn-cs"/>
              </a:rPr>
              <a:t>最短路径算法</a:t>
            </a:r>
            <a:endParaRPr kumimoji="0" lang="en-US" altLang="zh-CN" sz="2400" b="0" i="0" u="none" strike="noStrike" kern="0" cap="none" spc="0" normalizeH="0" baseline="0" noProof="0" dirty="0" smtClean="0">
              <a:ln>
                <a:noFill/>
              </a:ln>
              <a:solidFill>
                <a:srgbClr val="0000CC"/>
              </a:solidFill>
              <a:effectLst/>
              <a:uLnTx/>
              <a:uFillTx/>
              <a:latin typeface="Georgia" pitchFamily="18" charset="0"/>
              <a:ea typeface="+mn-ea"/>
              <a:cs typeface="+mn-cs"/>
            </a:endParaRPr>
          </a:p>
          <a:p>
            <a:pPr marL="342900" marR="0" lvl="0" indent="-342900" algn="l" defTabSz="914400" rtl="0" eaLnBrk="0" fontAlgn="base" latinLnBrk="0" hangingPunct="0">
              <a:lnSpc>
                <a:spcPct val="100000"/>
              </a:lnSpc>
              <a:spcBef>
                <a:spcPct val="20000"/>
              </a:spcBef>
              <a:spcAft>
                <a:spcPct val="0"/>
              </a:spcAft>
              <a:buClr>
                <a:srgbClr val="993300"/>
              </a:buClr>
              <a:buSzPct val="80000"/>
              <a:buFont typeface="Wingdings" pitchFamily="2" charset="2"/>
              <a:buChar char="q"/>
              <a:tabLst/>
              <a:defRPr/>
            </a:pPr>
            <a:r>
              <a:rPr lang="en-US" altLang="zh-CN" sz="2400" kern="0" noProof="0" dirty="0" smtClean="0">
                <a:solidFill>
                  <a:srgbClr val="0000CC"/>
                </a:solidFill>
                <a:latin typeface="Georgia" pitchFamily="18" charset="0"/>
              </a:rPr>
              <a:t> </a:t>
            </a:r>
            <a:r>
              <a:rPr lang="en-US" altLang="zh-CN" sz="2400" kern="0" dirty="0" smtClean="0">
                <a:solidFill>
                  <a:srgbClr val="0000CC"/>
                </a:solidFill>
                <a:latin typeface="Georgia" pitchFamily="18" charset="0"/>
              </a:rPr>
              <a:t>…</a:t>
            </a:r>
            <a:endParaRPr kumimoji="0" lang="zh-CN" altLang="en-US" sz="2400" b="0" i="0" u="none" strike="noStrike" kern="0" cap="none" spc="0" normalizeH="0" baseline="0" noProof="0" dirty="0">
              <a:ln>
                <a:noFill/>
              </a:ln>
              <a:solidFill>
                <a:srgbClr val="0000CC"/>
              </a:solidFill>
              <a:effectLst/>
              <a:uLnTx/>
              <a:uFillTx/>
              <a:latin typeface="Georgia" pitchFamily="18" charset="0"/>
              <a:ea typeface="+mn-ea"/>
              <a:cs typeface="+mn-cs"/>
            </a:endParaRPr>
          </a:p>
        </p:txBody>
      </p:sp>
      <p:sp>
        <p:nvSpPr>
          <p:cNvPr id="3" name="内容占位符 2"/>
          <p:cNvSpPr>
            <a:spLocks noGrp="1"/>
          </p:cNvSpPr>
          <p:nvPr>
            <p:ph idx="1"/>
          </p:nvPr>
        </p:nvSpPr>
        <p:spPr>
          <a:xfrm>
            <a:off x="108863" y="1108763"/>
            <a:ext cx="6393537" cy="2447237"/>
          </a:xfrm>
        </p:spPr>
        <p:txBody>
          <a:bodyPr/>
          <a:lstStyle/>
          <a:p>
            <a:r>
              <a:rPr lang="en-US" altLang="zh-CN" sz="2400" dirty="0" err="1" smtClean="0">
                <a:solidFill>
                  <a:srgbClr val="006600"/>
                </a:solidFill>
              </a:rPr>
              <a:t>Edsger</a:t>
            </a:r>
            <a:r>
              <a:rPr lang="en-US" altLang="zh-CN" sz="2400" dirty="0" smtClean="0">
                <a:solidFill>
                  <a:srgbClr val="006600"/>
                </a:solidFill>
              </a:rPr>
              <a:t> W. Dijkstra (1930-2002) </a:t>
            </a:r>
            <a:r>
              <a:rPr lang="zh-CN" altLang="en-US" sz="2400" dirty="0" smtClean="0">
                <a:solidFill>
                  <a:srgbClr val="006600"/>
                </a:solidFill>
              </a:rPr>
              <a:t>，荷兰首位程序员，</a:t>
            </a:r>
            <a:r>
              <a:rPr lang="en-US" altLang="zh-CN" sz="2400" dirty="0" smtClean="0">
                <a:solidFill>
                  <a:srgbClr val="006600"/>
                </a:solidFill>
              </a:rPr>
              <a:t>1972</a:t>
            </a:r>
            <a:r>
              <a:rPr lang="zh-CN" altLang="en-US" sz="2400" dirty="0" smtClean="0">
                <a:solidFill>
                  <a:srgbClr val="006600"/>
                </a:solidFill>
              </a:rPr>
              <a:t>年</a:t>
            </a:r>
            <a:r>
              <a:rPr lang="en-US" altLang="zh-CN" sz="2400" dirty="0" smtClean="0">
                <a:solidFill>
                  <a:srgbClr val="006600"/>
                </a:solidFill>
              </a:rPr>
              <a:t>ACM</a:t>
            </a:r>
            <a:r>
              <a:rPr lang="zh-CN" altLang="en-US" sz="2400" dirty="0" smtClean="0">
                <a:solidFill>
                  <a:srgbClr val="006600"/>
                </a:solidFill>
              </a:rPr>
              <a:t> </a:t>
            </a:r>
            <a:r>
              <a:rPr lang="en-US" altLang="zh-CN" sz="2400" dirty="0" smtClean="0">
                <a:solidFill>
                  <a:srgbClr val="006600"/>
                </a:solidFill>
              </a:rPr>
              <a:t>Turing Award</a:t>
            </a:r>
            <a:r>
              <a:rPr lang="zh-CN" altLang="en-US" sz="2400" dirty="0" smtClean="0">
                <a:solidFill>
                  <a:srgbClr val="006600"/>
                </a:solidFill>
              </a:rPr>
              <a:t>得主</a:t>
            </a:r>
            <a:endParaRPr lang="en-US" altLang="zh-CN" sz="2400" dirty="0" smtClean="0">
              <a:solidFill>
                <a:srgbClr val="006600"/>
              </a:solidFill>
            </a:endParaRPr>
          </a:p>
          <a:p>
            <a:r>
              <a:rPr lang="zh-CN" altLang="en-US" sz="2400" dirty="0" smtClean="0">
                <a:solidFill>
                  <a:srgbClr val="006600"/>
                </a:solidFill>
              </a:rPr>
              <a:t>在线手稿</a:t>
            </a:r>
            <a:endParaRPr lang="en-US" altLang="zh-CN" sz="2400" dirty="0" smtClean="0">
              <a:solidFill>
                <a:srgbClr val="006600"/>
              </a:solidFill>
            </a:endParaRPr>
          </a:p>
          <a:p>
            <a:pPr>
              <a:buNone/>
            </a:pPr>
            <a:r>
              <a:rPr lang="en-US" altLang="zh-CN" sz="2400" dirty="0" smtClean="0">
                <a:solidFill>
                  <a:srgbClr val="006600"/>
                </a:solidFill>
              </a:rPr>
              <a:t>     http://www.cs.utexas.edu/users/EWD/</a:t>
            </a:r>
          </a:p>
          <a:p>
            <a:pPr>
              <a:buNone/>
            </a:pPr>
            <a:endParaRPr lang="zh-CN" altLang="en-US" sz="2400" dirty="0">
              <a:solidFill>
                <a:srgbClr val="006600"/>
              </a:solidFill>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4"/>
          <p:cNvPicPr>
            <a:picLocks noChangeAspect="1" noChangeArrowheads="1"/>
          </p:cNvPicPr>
          <p:nvPr/>
        </p:nvPicPr>
        <p:blipFill>
          <a:blip r:embed="rId2" cstate="print"/>
          <a:srcRect/>
          <a:stretch>
            <a:fillRect/>
          </a:stretch>
        </p:blipFill>
        <p:spPr bwMode="auto">
          <a:xfrm>
            <a:off x="876517" y="1077800"/>
            <a:ext cx="7315761" cy="5221401"/>
          </a:xfrm>
          <a:prstGeom prst="rect">
            <a:avLst/>
          </a:prstGeom>
          <a:noFill/>
          <a:ln w="9525">
            <a:noFill/>
            <a:miter lim="800000"/>
            <a:headEnd/>
            <a:tailEnd/>
          </a:ln>
        </p:spPr>
      </p:pic>
      <p:sp>
        <p:nvSpPr>
          <p:cNvPr id="2" name="标题 1"/>
          <p:cNvSpPr>
            <a:spLocks noGrp="1"/>
          </p:cNvSpPr>
          <p:nvPr>
            <p:ph type="title"/>
          </p:nvPr>
        </p:nvSpPr>
        <p:spPr/>
        <p:txBody>
          <a:bodyPr/>
          <a:lstStyle/>
          <a:p>
            <a:r>
              <a:rPr lang="en-US" altLang="zh-CN" dirty="0" smtClean="0"/>
              <a:t>Signal and Synchronization</a:t>
            </a:r>
            <a:endParaRPr lang="zh-CN" altLang="en-US" dirty="0"/>
          </a:p>
        </p:txBody>
      </p:sp>
      <p:sp>
        <p:nvSpPr>
          <p:cNvPr id="4" name="页脚占位符 3"/>
          <p:cNvSpPr>
            <a:spLocks noGrp="1"/>
          </p:cNvSpPr>
          <p:nvPr>
            <p:ph type="ftr" sz="quarter" idx="10"/>
          </p:nvPr>
        </p:nvSpPr>
        <p:spPr>
          <a:xfrm>
            <a:off x="366713" y="6369275"/>
            <a:ext cx="7205662" cy="476250"/>
          </a:xfrm>
        </p:spPr>
        <p:txBody>
          <a:bodyPr/>
          <a:lstStyle/>
          <a:p>
            <a:pPr>
              <a:defRPr/>
            </a:pPr>
            <a:r>
              <a:rPr lang="zh-CN" altLang="en-US" dirty="0" smtClean="0"/>
              <a:t>USTC</a:t>
            </a:r>
            <a:r>
              <a:rPr lang="en-US" altLang="zh-CN" dirty="0" smtClean="0"/>
              <a:t>-</a:t>
            </a:r>
            <a:r>
              <a:rPr lang="zh-CN" altLang="en-US" dirty="0" smtClean="0"/>
              <a:t>21000201-OPERATING SYSTEMS; FALL </a:t>
            </a:r>
            <a:r>
              <a:rPr lang="en-US" altLang="zh-CN" dirty="0" smtClean="0"/>
              <a:t>2016</a:t>
            </a:r>
            <a:r>
              <a:rPr lang="zh-CN" altLang="en-US" dirty="0" smtClean="0"/>
              <a:t>; INSTRUCTOR: </a:t>
            </a:r>
            <a:r>
              <a:rPr lang="en-US" altLang="zh-CN" dirty="0" smtClean="0"/>
              <a:t>LINGBO WEI</a:t>
            </a:r>
            <a:endParaRPr lang="en-US" altLang="zh-CN" dirty="0"/>
          </a:p>
        </p:txBody>
      </p:sp>
      <p:sp>
        <p:nvSpPr>
          <p:cNvPr id="5" name="灯片编号占位符 4"/>
          <p:cNvSpPr>
            <a:spLocks noGrp="1"/>
          </p:cNvSpPr>
          <p:nvPr>
            <p:ph type="sldNum" sz="quarter" idx="11"/>
          </p:nvPr>
        </p:nvSpPr>
        <p:spPr>
          <a:xfrm>
            <a:off x="7764463" y="6353400"/>
            <a:ext cx="922337" cy="476250"/>
          </a:xfrm>
        </p:spPr>
        <p:txBody>
          <a:bodyPr/>
          <a:lstStyle/>
          <a:p>
            <a:pPr>
              <a:defRPr/>
            </a:pPr>
            <a:fld id="{2A5F4D79-7E66-4EF1-850E-A256F3AB9092}" type="slidenum">
              <a:rPr lang="zh-CN" altLang="en-US" smtClean="0"/>
              <a:pPr>
                <a:defRPr/>
              </a:pPr>
              <a:t>35</a:t>
            </a:fld>
            <a:endParaRPr lang="en-US" altLang="zh-CN"/>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Signal and Synchronization</a:t>
            </a:r>
            <a:endParaRPr lang="zh-CN" altLang="en-US" dirty="0"/>
          </a:p>
        </p:txBody>
      </p:sp>
      <p:sp>
        <p:nvSpPr>
          <p:cNvPr id="4" name="页脚占位符 3"/>
          <p:cNvSpPr>
            <a:spLocks noGrp="1"/>
          </p:cNvSpPr>
          <p:nvPr>
            <p:ph type="ftr" sz="quarter" idx="10"/>
          </p:nvPr>
        </p:nvSpPr>
        <p:spPr>
          <a:xfrm>
            <a:off x="366713" y="6369275"/>
            <a:ext cx="7205662" cy="476250"/>
          </a:xfrm>
        </p:spPr>
        <p:txBody>
          <a:bodyPr/>
          <a:lstStyle/>
          <a:p>
            <a:pPr>
              <a:defRPr/>
            </a:pPr>
            <a:r>
              <a:rPr lang="zh-CN" altLang="en-US" dirty="0" smtClean="0"/>
              <a:t>USTC</a:t>
            </a:r>
            <a:r>
              <a:rPr lang="en-US" altLang="zh-CN" dirty="0" smtClean="0"/>
              <a:t>-</a:t>
            </a:r>
            <a:r>
              <a:rPr lang="zh-CN" altLang="en-US" dirty="0" smtClean="0"/>
              <a:t>21000201-OPERATING SYSTEMS; FALL </a:t>
            </a:r>
            <a:r>
              <a:rPr lang="en-US" altLang="zh-CN" dirty="0" smtClean="0"/>
              <a:t>2016</a:t>
            </a:r>
            <a:r>
              <a:rPr lang="zh-CN" altLang="en-US" dirty="0" smtClean="0"/>
              <a:t>; INSTRUCTOR: </a:t>
            </a:r>
            <a:r>
              <a:rPr lang="en-US" altLang="zh-CN" dirty="0" smtClean="0"/>
              <a:t>LINGBO WEI</a:t>
            </a:r>
            <a:endParaRPr lang="en-US" altLang="zh-CN" dirty="0"/>
          </a:p>
        </p:txBody>
      </p:sp>
      <p:sp>
        <p:nvSpPr>
          <p:cNvPr id="5" name="灯片编号占位符 4"/>
          <p:cNvSpPr>
            <a:spLocks noGrp="1"/>
          </p:cNvSpPr>
          <p:nvPr>
            <p:ph type="sldNum" sz="quarter" idx="11"/>
          </p:nvPr>
        </p:nvSpPr>
        <p:spPr>
          <a:xfrm>
            <a:off x="7764463" y="6353400"/>
            <a:ext cx="922337" cy="476250"/>
          </a:xfrm>
        </p:spPr>
        <p:txBody>
          <a:bodyPr/>
          <a:lstStyle/>
          <a:p>
            <a:pPr>
              <a:defRPr/>
            </a:pPr>
            <a:fld id="{2A5F4D79-7E66-4EF1-850E-A256F3AB9092}" type="slidenum">
              <a:rPr lang="zh-CN" altLang="en-US" smtClean="0"/>
              <a:pPr>
                <a:defRPr/>
              </a:pPr>
              <a:t>36</a:t>
            </a:fld>
            <a:endParaRPr lang="en-US" altLang="zh-CN"/>
          </a:p>
        </p:txBody>
      </p:sp>
      <p:pic>
        <p:nvPicPr>
          <p:cNvPr id="6" name="Picture 5"/>
          <p:cNvPicPr>
            <a:picLocks noChangeAspect="1" noChangeArrowheads="1"/>
          </p:cNvPicPr>
          <p:nvPr/>
        </p:nvPicPr>
        <p:blipFill>
          <a:blip r:embed="rId2" cstate="print"/>
          <a:srcRect/>
          <a:stretch>
            <a:fillRect/>
          </a:stretch>
        </p:blipFill>
        <p:spPr bwMode="auto">
          <a:xfrm>
            <a:off x="534759" y="1776629"/>
            <a:ext cx="8305800" cy="4037013"/>
          </a:xfrm>
          <a:prstGeom prst="rect">
            <a:avLst/>
          </a:prstGeom>
          <a:noFill/>
          <a:ln w="9525">
            <a:noFill/>
            <a:miter lim="800000"/>
            <a:headEnd/>
            <a:tailEnd/>
          </a:ln>
        </p:spPr>
      </p:pic>
      <p:grpSp>
        <p:nvGrpSpPr>
          <p:cNvPr id="18" name="组合 17"/>
          <p:cNvGrpSpPr/>
          <p:nvPr/>
        </p:nvGrpSpPr>
        <p:grpSpPr>
          <a:xfrm>
            <a:off x="5203367" y="2249491"/>
            <a:ext cx="3563258" cy="3788674"/>
            <a:chOff x="5058227" y="2104351"/>
            <a:chExt cx="3563258" cy="3788674"/>
          </a:xfrm>
        </p:grpSpPr>
        <p:sp>
          <p:nvSpPr>
            <p:cNvPr id="7" name="矩形 6"/>
            <p:cNvSpPr/>
            <p:nvPr/>
          </p:nvSpPr>
          <p:spPr>
            <a:xfrm>
              <a:off x="6059715" y="2104351"/>
              <a:ext cx="1153885" cy="369332"/>
            </a:xfrm>
            <a:prstGeom prst="rect">
              <a:avLst/>
            </a:prstGeom>
            <a:ln>
              <a:solidFill>
                <a:srgbClr val="FF0000"/>
              </a:solidFill>
            </a:ln>
          </p:spPr>
          <p:txBody>
            <a:bodyPr wrap="square">
              <a:spAutoFit/>
            </a:bodyPr>
            <a:lstStyle/>
            <a:p>
              <a:r>
                <a:rPr lang="en-US" altLang="zh-CN" b="1" dirty="0" smtClean="0">
                  <a:solidFill>
                    <a:srgbClr val="FF0000"/>
                  </a:solidFill>
                </a:rPr>
                <a:t>Signal B</a:t>
              </a:r>
            </a:p>
          </p:txBody>
        </p:sp>
        <p:cxnSp>
          <p:nvCxnSpPr>
            <p:cNvPr id="8" name="直接箭头连接符 7"/>
            <p:cNvCxnSpPr/>
            <p:nvPr/>
          </p:nvCxnSpPr>
          <p:spPr>
            <a:xfrm rot="10800000" flipV="1">
              <a:off x="5384802" y="2296888"/>
              <a:ext cx="674915" cy="243112"/>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a:stCxn id="11" idx="1"/>
            </p:cNvCxnSpPr>
            <p:nvPr/>
          </p:nvCxnSpPr>
          <p:spPr>
            <a:xfrm rot="10800000">
              <a:off x="5348517" y="4332516"/>
              <a:ext cx="457200" cy="503758"/>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5805717" y="4651608"/>
              <a:ext cx="1088573" cy="369332"/>
            </a:xfrm>
            <a:prstGeom prst="rect">
              <a:avLst/>
            </a:prstGeom>
            <a:ln>
              <a:solidFill>
                <a:srgbClr val="FF0000"/>
              </a:solidFill>
            </a:ln>
          </p:spPr>
          <p:txBody>
            <a:bodyPr wrap="square">
              <a:spAutoFit/>
            </a:bodyPr>
            <a:lstStyle/>
            <a:p>
              <a:r>
                <a:rPr lang="en-US" altLang="zh-CN" b="1" dirty="0" smtClean="0">
                  <a:solidFill>
                    <a:srgbClr val="FF0000"/>
                  </a:solidFill>
                </a:rPr>
                <a:t>Await A</a:t>
              </a:r>
            </a:p>
          </p:txBody>
        </p:sp>
        <p:sp>
          <p:nvSpPr>
            <p:cNvPr id="13" name="矩形 12"/>
            <p:cNvSpPr/>
            <p:nvPr/>
          </p:nvSpPr>
          <p:spPr>
            <a:xfrm>
              <a:off x="5312229" y="2590579"/>
              <a:ext cx="391885" cy="369332"/>
            </a:xfrm>
            <a:prstGeom prst="rect">
              <a:avLst/>
            </a:prstGeom>
            <a:noFill/>
            <a:ln>
              <a:noFill/>
            </a:ln>
          </p:spPr>
          <p:txBody>
            <a:bodyPr wrap="square">
              <a:spAutoFit/>
            </a:bodyPr>
            <a:lstStyle/>
            <a:p>
              <a:r>
                <a:rPr lang="en-US" altLang="zh-CN" b="1" dirty="0" smtClean="0">
                  <a:solidFill>
                    <a:srgbClr val="FF0000"/>
                  </a:solidFill>
                </a:rPr>
                <a:t>A</a:t>
              </a:r>
            </a:p>
          </p:txBody>
        </p:sp>
        <p:sp>
          <p:nvSpPr>
            <p:cNvPr id="14" name="矩形 13"/>
            <p:cNvSpPr/>
            <p:nvPr/>
          </p:nvSpPr>
          <p:spPr>
            <a:xfrm>
              <a:off x="5058227" y="3904122"/>
              <a:ext cx="391885" cy="369332"/>
            </a:xfrm>
            <a:prstGeom prst="rect">
              <a:avLst/>
            </a:prstGeom>
            <a:noFill/>
            <a:ln>
              <a:noFill/>
            </a:ln>
          </p:spPr>
          <p:txBody>
            <a:bodyPr wrap="square">
              <a:spAutoFit/>
            </a:bodyPr>
            <a:lstStyle/>
            <a:p>
              <a:r>
                <a:rPr lang="en-US" altLang="zh-CN" b="1" dirty="0" smtClean="0">
                  <a:solidFill>
                    <a:srgbClr val="FF0000"/>
                  </a:solidFill>
                </a:rPr>
                <a:t>B</a:t>
              </a:r>
            </a:p>
          </p:txBody>
        </p:sp>
        <p:sp>
          <p:nvSpPr>
            <p:cNvPr id="15" name="矩形 14"/>
            <p:cNvSpPr/>
            <p:nvPr/>
          </p:nvSpPr>
          <p:spPr>
            <a:xfrm>
              <a:off x="6487886" y="5246694"/>
              <a:ext cx="2133599" cy="646331"/>
            </a:xfrm>
            <a:prstGeom prst="rect">
              <a:avLst/>
            </a:prstGeom>
            <a:ln>
              <a:solidFill>
                <a:srgbClr val="FF0000"/>
              </a:solidFill>
            </a:ln>
          </p:spPr>
          <p:txBody>
            <a:bodyPr wrap="square">
              <a:spAutoFit/>
            </a:bodyPr>
            <a:lstStyle/>
            <a:p>
              <a:pPr algn="ctr"/>
              <a:r>
                <a:rPr lang="en-US" altLang="zh-CN" b="1" dirty="0" smtClean="0">
                  <a:solidFill>
                    <a:srgbClr val="FF0000"/>
                  </a:solidFill>
                </a:rPr>
                <a:t>P2 cannot pass B until P1 passes A</a:t>
              </a:r>
            </a:p>
          </p:txBody>
        </p:sp>
      </p:grpSp>
      <p:sp>
        <p:nvSpPr>
          <p:cNvPr id="16" name="矩形 15"/>
          <p:cNvSpPr/>
          <p:nvPr/>
        </p:nvSpPr>
        <p:spPr>
          <a:xfrm>
            <a:off x="1255482" y="2583323"/>
            <a:ext cx="471714" cy="338554"/>
          </a:xfrm>
          <a:prstGeom prst="rect">
            <a:avLst/>
          </a:prstGeom>
          <a:solidFill>
            <a:schemeClr val="bg1"/>
          </a:solidFill>
          <a:ln>
            <a:noFill/>
          </a:ln>
        </p:spPr>
        <p:txBody>
          <a:bodyPr wrap="square">
            <a:spAutoFit/>
          </a:bodyPr>
          <a:lstStyle/>
          <a:p>
            <a:r>
              <a:rPr lang="en-US" altLang="zh-CN" sz="1600" dirty="0" smtClean="0"/>
              <a:t>P1</a:t>
            </a:r>
          </a:p>
        </p:txBody>
      </p:sp>
      <p:sp>
        <p:nvSpPr>
          <p:cNvPr id="17" name="矩形 16"/>
          <p:cNvSpPr/>
          <p:nvPr/>
        </p:nvSpPr>
        <p:spPr>
          <a:xfrm>
            <a:off x="1262742" y="4230665"/>
            <a:ext cx="471714" cy="338554"/>
          </a:xfrm>
          <a:prstGeom prst="rect">
            <a:avLst/>
          </a:prstGeom>
          <a:solidFill>
            <a:schemeClr val="bg1"/>
          </a:solidFill>
          <a:ln>
            <a:noFill/>
          </a:ln>
        </p:spPr>
        <p:txBody>
          <a:bodyPr wrap="square">
            <a:spAutoFit/>
          </a:bodyPr>
          <a:lstStyle/>
          <a:p>
            <a:r>
              <a:rPr lang="en-US" altLang="zh-CN" sz="1600" dirty="0" smtClean="0"/>
              <a:t>P2</a:t>
            </a:r>
          </a:p>
        </p:txBody>
      </p:sp>
      <p:sp>
        <p:nvSpPr>
          <p:cNvPr id="19" name="矩形 18"/>
          <p:cNvSpPr/>
          <p:nvPr/>
        </p:nvSpPr>
        <p:spPr>
          <a:xfrm>
            <a:off x="438821" y="1226849"/>
            <a:ext cx="3755832" cy="492443"/>
          </a:xfrm>
          <a:prstGeom prst="rect">
            <a:avLst/>
          </a:prstGeom>
        </p:spPr>
        <p:txBody>
          <a:bodyPr wrap="square">
            <a:spAutoFit/>
          </a:bodyPr>
          <a:lstStyle/>
          <a:p>
            <a:r>
              <a:rPr lang="en-US" altLang="zh-CN" sz="2600" u="sng" dirty="0" smtClean="0">
                <a:ea typeface="宋体" pitchFamily="2" charset="-122"/>
              </a:rPr>
              <a:t>Mutual Exclusion </a:t>
            </a:r>
            <a:endParaRPr lang="zh-CN" altLang="en-US" sz="2600" u="sng"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blinds(horizontal)">
                                      <p:cBhvr>
                                        <p:cTn id="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cstate="print"/>
          <a:srcRect/>
          <a:stretch>
            <a:fillRect/>
          </a:stretch>
        </p:blipFill>
        <p:spPr bwMode="auto">
          <a:xfrm>
            <a:off x="3819073" y="3311663"/>
            <a:ext cx="3945390" cy="2630260"/>
          </a:xfrm>
          <a:prstGeom prst="rect">
            <a:avLst/>
          </a:prstGeom>
          <a:noFill/>
          <a:ln w="9525">
            <a:noFill/>
            <a:miter lim="800000"/>
            <a:headEnd/>
            <a:tailEnd/>
          </a:ln>
          <a:effectLst/>
        </p:spPr>
      </p:pic>
      <p:sp>
        <p:nvSpPr>
          <p:cNvPr id="2" name="标题 1"/>
          <p:cNvSpPr>
            <a:spLocks noGrp="1"/>
          </p:cNvSpPr>
          <p:nvPr>
            <p:ph type="title"/>
          </p:nvPr>
        </p:nvSpPr>
        <p:spPr/>
        <p:txBody>
          <a:bodyPr/>
          <a:lstStyle/>
          <a:p>
            <a:r>
              <a:rPr lang="en-US" altLang="zh-CN" dirty="0" smtClean="0"/>
              <a:t>Semaphore </a:t>
            </a:r>
            <a:r>
              <a:rPr lang="zh-CN" altLang="en-US" dirty="0" smtClean="0"/>
              <a:t>信号量</a:t>
            </a:r>
            <a:endParaRPr lang="zh-CN" altLang="en-US" dirty="0"/>
          </a:p>
        </p:txBody>
      </p:sp>
      <p:sp>
        <p:nvSpPr>
          <p:cNvPr id="3" name="内容占位符 2"/>
          <p:cNvSpPr>
            <a:spLocks noGrp="1"/>
          </p:cNvSpPr>
          <p:nvPr>
            <p:ph idx="1"/>
          </p:nvPr>
        </p:nvSpPr>
        <p:spPr>
          <a:xfrm>
            <a:off x="457199" y="1195847"/>
            <a:ext cx="8425543" cy="4641850"/>
          </a:xfrm>
        </p:spPr>
        <p:txBody>
          <a:bodyPr/>
          <a:lstStyle/>
          <a:p>
            <a:r>
              <a:rPr lang="en-US" altLang="zh-CN" dirty="0" smtClean="0">
                <a:solidFill>
                  <a:srgbClr val="FF0000"/>
                </a:solidFill>
              </a:rPr>
              <a:t>Dijkstra</a:t>
            </a:r>
            <a:r>
              <a:rPr lang="en-US" altLang="zh-CN" dirty="0" smtClean="0"/>
              <a:t> </a:t>
            </a:r>
            <a:r>
              <a:rPr lang="zh-CN" altLang="en-US" dirty="0" smtClean="0"/>
              <a:t>在</a:t>
            </a:r>
            <a:r>
              <a:rPr lang="en-US" altLang="zh-CN" dirty="0" smtClean="0"/>
              <a:t>1965</a:t>
            </a:r>
            <a:r>
              <a:rPr lang="zh-CN" altLang="en-US" dirty="0" smtClean="0"/>
              <a:t>年提出的一种卓有成效的同步机制</a:t>
            </a:r>
            <a:endParaRPr lang="en-US" altLang="zh-CN" dirty="0" smtClean="0"/>
          </a:p>
          <a:p>
            <a:pPr lvl="1"/>
            <a:r>
              <a:rPr lang="zh-CN" altLang="en-US" dirty="0" smtClean="0"/>
              <a:t>在一组合作的顺序进程之间使用简单的信号来同步</a:t>
            </a:r>
            <a:endParaRPr lang="en-US" altLang="zh-CN" dirty="0" smtClean="0"/>
          </a:p>
          <a:p>
            <a:pPr lvl="1"/>
            <a:r>
              <a:rPr lang="zh-CN" altLang="en-US" dirty="0" smtClean="0"/>
              <a:t>消除了忙等待</a:t>
            </a:r>
            <a:r>
              <a:rPr lang="en-US" altLang="zh-CN" dirty="0" smtClean="0"/>
              <a:t>; </a:t>
            </a:r>
            <a:r>
              <a:rPr lang="zh-CN" altLang="en-US" dirty="0" smtClean="0"/>
              <a:t>支持多个进程</a:t>
            </a:r>
            <a:endParaRPr lang="en-US" altLang="zh-CN" dirty="0" smtClean="0"/>
          </a:p>
          <a:p>
            <a:r>
              <a:rPr lang="zh-CN" altLang="en-US" dirty="0" smtClean="0"/>
              <a:t>信号量为系统提供了一种同步机制，而不是为用户</a:t>
            </a:r>
            <a:endParaRPr lang="en-US" altLang="zh-CN" dirty="0" smtClean="0">
              <a:solidFill>
                <a:srgbClr val="FF0000"/>
              </a:solidFill>
            </a:endParaRPr>
          </a:p>
          <a:p>
            <a:r>
              <a:rPr lang="zh-CN" altLang="en-US" dirty="0" smtClean="0"/>
              <a:t>利用简单的信息量可以满足任何复杂的合作需求</a:t>
            </a:r>
            <a:endParaRPr lang="en-US" altLang="zh-CN" dirty="0" smtClean="0"/>
          </a:p>
          <a:p>
            <a:r>
              <a:rPr lang="zh-CN" altLang="en-US" dirty="0" smtClean="0"/>
              <a:t>铁路上使用的信号量</a:t>
            </a:r>
            <a:r>
              <a:rPr lang="en-US" altLang="zh-CN" dirty="0" smtClean="0"/>
              <a:t>:</a:t>
            </a:r>
          </a:p>
          <a:p>
            <a:endParaRPr lang="en-US" altLang="zh-CN" dirty="0" smtClean="0"/>
          </a:p>
          <a:p>
            <a:endParaRPr lang="zh-CN" altLang="en-US" dirty="0"/>
          </a:p>
        </p:txBody>
      </p:sp>
      <p:sp>
        <p:nvSpPr>
          <p:cNvPr id="4" name="页脚占位符 3"/>
          <p:cNvSpPr>
            <a:spLocks noGrp="1"/>
          </p:cNvSpPr>
          <p:nvPr>
            <p:ph type="ftr" sz="quarter" idx="10"/>
          </p:nvPr>
        </p:nvSpPr>
        <p:spPr>
          <a:xfrm>
            <a:off x="366713" y="6369275"/>
            <a:ext cx="7205662" cy="476250"/>
          </a:xfrm>
        </p:spPr>
        <p:txBody>
          <a:bodyPr/>
          <a:lstStyle/>
          <a:p>
            <a:pPr>
              <a:defRPr/>
            </a:pPr>
            <a:r>
              <a:rPr lang="zh-CN" altLang="en-US" dirty="0" smtClean="0"/>
              <a:t>USTC</a:t>
            </a:r>
            <a:r>
              <a:rPr lang="en-US" altLang="zh-CN" dirty="0" smtClean="0"/>
              <a:t>-</a:t>
            </a:r>
            <a:r>
              <a:rPr lang="zh-CN" altLang="en-US" dirty="0" smtClean="0"/>
              <a:t>21000201-OPERATING SYSTEMS; FALL </a:t>
            </a:r>
            <a:r>
              <a:rPr lang="en-US" altLang="zh-CN" dirty="0" smtClean="0"/>
              <a:t>2016</a:t>
            </a:r>
            <a:r>
              <a:rPr lang="zh-CN" altLang="en-US" dirty="0" smtClean="0"/>
              <a:t>; INSTRUCTOR: </a:t>
            </a:r>
            <a:r>
              <a:rPr lang="en-US" altLang="zh-CN" dirty="0" smtClean="0"/>
              <a:t>LINGBO WEI</a:t>
            </a:r>
            <a:endParaRPr lang="en-US" altLang="zh-CN" dirty="0"/>
          </a:p>
        </p:txBody>
      </p:sp>
      <p:sp>
        <p:nvSpPr>
          <p:cNvPr id="5" name="灯片编号占位符 4"/>
          <p:cNvSpPr>
            <a:spLocks noGrp="1"/>
          </p:cNvSpPr>
          <p:nvPr>
            <p:ph type="sldNum" sz="quarter" idx="11"/>
          </p:nvPr>
        </p:nvSpPr>
        <p:spPr>
          <a:xfrm>
            <a:off x="7764463" y="6353400"/>
            <a:ext cx="922337" cy="476250"/>
          </a:xfrm>
        </p:spPr>
        <p:txBody>
          <a:bodyPr/>
          <a:lstStyle/>
          <a:p>
            <a:pPr>
              <a:defRPr/>
            </a:pPr>
            <a:fld id="{2A5F4D79-7E66-4EF1-850E-A256F3AB9092}" type="slidenum">
              <a:rPr lang="zh-CN" altLang="en-US" smtClean="0"/>
              <a:pPr>
                <a:defRPr/>
              </a:pPr>
              <a:t>37</a:t>
            </a:fld>
            <a:endParaRPr lang="en-US" altLang="zh-CN"/>
          </a:p>
        </p:txBody>
      </p:sp>
      <p:sp>
        <p:nvSpPr>
          <p:cNvPr id="7" name="TextBox 6"/>
          <p:cNvSpPr txBox="1"/>
          <p:nvPr/>
        </p:nvSpPr>
        <p:spPr>
          <a:xfrm>
            <a:off x="4441374" y="5646039"/>
            <a:ext cx="783771" cy="400110"/>
          </a:xfrm>
          <a:prstGeom prst="rect">
            <a:avLst/>
          </a:prstGeom>
          <a:noFill/>
        </p:spPr>
        <p:txBody>
          <a:bodyPr wrap="square" rtlCol="0">
            <a:spAutoFit/>
          </a:bodyPr>
          <a:lstStyle/>
          <a:p>
            <a:r>
              <a:rPr lang="en-US" altLang="zh-CN" sz="2000" b="1" dirty="0" smtClean="0">
                <a:solidFill>
                  <a:srgbClr val="FF0000"/>
                </a:solidFill>
              </a:rPr>
              <a:t>Stop!</a:t>
            </a:r>
            <a:endParaRPr lang="zh-CN" altLang="en-US" sz="2000" b="1" dirty="0">
              <a:solidFill>
                <a:srgbClr val="FF0000"/>
              </a:solidFill>
            </a:endParaRPr>
          </a:p>
        </p:txBody>
      </p:sp>
      <p:sp>
        <p:nvSpPr>
          <p:cNvPr id="8" name="TextBox 7"/>
          <p:cNvSpPr txBox="1"/>
          <p:nvPr/>
        </p:nvSpPr>
        <p:spPr>
          <a:xfrm>
            <a:off x="6553209" y="5624274"/>
            <a:ext cx="1357086" cy="400110"/>
          </a:xfrm>
          <a:prstGeom prst="rect">
            <a:avLst/>
          </a:prstGeom>
          <a:noFill/>
        </p:spPr>
        <p:txBody>
          <a:bodyPr wrap="square" rtlCol="0">
            <a:spAutoFit/>
          </a:bodyPr>
          <a:lstStyle/>
          <a:p>
            <a:r>
              <a:rPr lang="en-US" altLang="zh-CN" sz="2000" b="1" dirty="0" smtClean="0">
                <a:solidFill>
                  <a:srgbClr val="FF0000"/>
                </a:solidFill>
              </a:rPr>
              <a:t>All Clear</a:t>
            </a:r>
            <a:endParaRPr lang="zh-CN" altLang="en-US" sz="2000" b="1" dirty="0">
              <a:solidFill>
                <a:srgbClr val="FF0000"/>
              </a:solidFill>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信号量的结构</a:t>
            </a:r>
            <a:endParaRPr lang="zh-CN" altLang="en-US" dirty="0"/>
          </a:p>
        </p:txBody>
      </p:sp>
      <p:sp>
        <p:nvSpPr>
          <p:cNvPr id="3" name="内容占位符 2"/>
          <p:cNvSpPr>
            <a:spLocks noGrp="1"/>
          </p:cNvSpPr>
          <p:nvPr>
            <p:ph idx="1"/>
          </p:nvPr>
        </p:nvSpPr>
        <p:spPr>
          <a:xfrm>
            <a:off x="442686" y="1152304"/>
            <a:ext cx="5522686" cy="3608384"/>
          </a:xfrm>
        </p:spPr>
        <p:txBody>
          <a:bodyPr/>
          <a:lstStyle/>
          <a:p>
            <a:r>
              <a:rPr lang="zh-CN" altLang="en-US" sz="2600" dirty="0" smtClean="0"/>
              <a:t>一种称为信号量的特殊数据结构，包含</a:t>
            </a:r>
            <a:endParaRPr lang="en-US" altLang="zh-CN" sz="2600" dirty="0" smtClean="0"/>
          </a:p>
          <a:p>
            <a:pPr lvl="1"/>
            <a:r>
              <a:rPr lang="zh-CN" altLang="en-US" sz="2200" dirty="0" smtClean="0"/>
              <a:t>一个初始值为正的整数</a:t>
            </a:r>
            <a:r>
              <a:rPr lang="en-US" altLang="zh-CN" sz="2200" dirty="0" smtClean="0"/>
              <a:t>:</a:t>
            </a:r>
            <a:r>
              <a:rPr lang="zh-CN" altLang="en-US" sz="2200" dirty="0" smtClean="0"/>
              <a:t> </a:t>
            </a:r>
            <a:r>
              <a:rPr lang="en-US" altLang="zh-CN" sz="2200" dirty="0" err="1" smtClean="0"/>
              <a:t>s.count</a:t>
            </a:r>
            <a:endParaRPr lang="en-US" altLang="zh-CN" sz="2200" dirty="0" smtClean="0"/>
          </a:p>
          <a:p>
            <a:pPr lvl="1"/>
            <a:r>
              <a:rPr lang="zh-CN" altLang="en-US" sz="2200" dirty="0" smtClean="0"/>
              <a:t>一个初始为空的队列</a:t>
            </a:r>
            <a:r>
              <a:rPr lang="en-US" altLang="zh-CN" sz="2200" dirty="0" smtClean="0"/>
              <a:t>:</a:t>
            </a:r>
            <a:r>
              <a:rPr lang="zh-CN" altLang="en-US" sz="2200" dirty="0" smtClean="0"/>
              <a:t>     </a:t>
            </a:r>
            <a:r>
              <a:rPr lang="en-US" altLang="zh-CN" sz="2200" dirty="0" err="1" smtClean="0"/>
              <a:t>s.queue</a:t>
            </a:r>
            <a:endParaRPr lang="en-US" altLang="zh-CN" sz="2200" dirty="0" smtClean="0"/>
          </a:p>
          <a:p>
            <a:r>
              <a:rPr lang="zh-CN" altLang="en-US" sz="2600" dirty="0" smtClean="0"/>
              <a:t>其上定义三个</a:t>
            </a:r>
            <a:r>
              <a:rPr lang="zh-CN" altLang="en-US" sz="2600" b="1" dirty="0" smtClean="0">
                <a:solidFill>
                  <a:srgbClr val="FF0000"/>
                </a:solidFill>
              </a:rPr>
              <a:t>原子</a:t>
            </a:r>
            <a:r>
              <a:rPr lang="zh-CN" altLang="en-US" sz="2600" dirty="0" smtClean="0"/>
              <a:t>操作</a:t>
            </a:r>
            <a:endParaRPr lang="en-US" altLang="zh-CN" sz="2600" dirty="0" smtClean="0"/>
          </a:p>
          <a:p>
            <a:pPr lvl="1"/>
            <a:r>
              <a:rPr lang="zh-CN" altLang="en-US" sz="2200" dirty="0" smtClean="0"/>
              <a:t>初始化</a:t>
            </a:r>
            <a:r>
              <a:rPr lang="en-US" altLang="zh-CN" sz="2200" dirty="0" smtClean="0"/>
              <a:t>s</a:t>
            </a:r>
          </a:p>
          <a:p>
            <a:pPr lvl="1"/>
            <a:r>
              <a:rPr lang="zh-CN" altLang="en-US" sz="2200" dirty="0" smtClean="0"/>
              <a:t>发送信号</a:t>
            </a:r>
            <a:r>
              <a:rPr lang="en-US" altLang="zh-CN" sz="2200" dirty="0" smtClean="0"/>
              <a:t>s: </a:t>
            </a:r>
            <a:r>
              <a:rPr lang="en-US" altLang="zh-CN" sz="2200" dirty="0" err="1" smtClean="0"/>
              <a:t>semSignal</a:t>
            </a:r>
            <a:r>
              <a:rPr lang="en-US" altLang="zh-CN" sz="2200" dirty="0" smtClean="0"/>
              <a:t>(s)</a:t>
            </a:r>
            <a:r>
              <a:rPr lang="zh-CN" altLang="en-US" sz="2200" dirty="0" smtClean="0"/>
              <a:t>（</a:t>
            </a:r>
            <a:r>
              <a:rPr lang="en-US" altLang="zh-CN" sz="2200" dirty="0" smtClean="0"/>
              <a:t>V, Up</a:t>
            </a:r>
            <a:r>
              <a:rPr lang="zh-CN" altLang="en-US" sz="2200" dirty="0" smtClean="0"/>
              <a:t>）</a:t>
            </a:r>
            <a:endParaRPr lang="en-US" altLang="zh-CN" sz="2200" dirty="0" smtClean="0"/>
          </a:p>
          <a:p>
            <a:pPr lvl="1"/>
            <a:r>
              <a:rPr lang="zh-CN" altLang="en-US" sz="2200" dirty="0" smtClean="0"/>
              <a:t>接收信号</a:t>
            </a:r>
            <a:r>
              <a:rPr lang="en-US" altLang="zh-CN" sz="2200" dirty="0" smtClean="0"/>
              <a:t>s: </a:t>
            </a:r>
            <a:r>
              <a:rPr lang="en-US" altLang="zh-CN" sz="2200" dirty="0" err="1" smtClean="0"/>
              <a:t>semWait</a:t>
            </a:r>
            <a:r>
              <a:rPr lang="en-US" altLang="zh-CN" sz="2200" dirty="0" smtClean="0"/>
              <a:t>(s) (P, Down)</a:t>
            </a:r>
            <a:endParaRPr lang="zh-CN" altLang="en-US" sz="2200" dirty="0"/>
          </a:p>
        </p:txBody>
      </p:sp>
      <p:sp>
        <p:nvSpPr>
          <p:cNvPr id="4" name="页脚占位符 3"/>
          <p:cNvSpPr>
            <a:spLocks noGrp="1"/>
          </p:cNvSpPr>
          <p:nvPr>
            <p:ph type="ftr" sz="quarter" idx="10"/>
          </p:nvPr>
        </p:nvSpPr>
        <p:spPr>
          <a:xfrm>
            <a:off x="366713" y="6441845"/>
            <a:ext cx="7205662" cy="476250"/>
          </a:xfrm>
        </p:spPr>
        <p:txBody>
          <a:bodyPr/>
          <a:lstStyle/>
          <a:p>
            <a:pPr>
              <a:defRPr/>
            </a:pPr>
            <a:r>
              <a:rPr lang="zh-CN" altLang="en-US" dirty="0" smtClean="0"/>
              <a:t>USTC</a:t>
            </a:r>
            <a:r>
              <a:rPr lang="en-US" altLang="zh-CN" dirty="0" smtClean="0"/>
              <a:t>-</a:t>
            </a:r>
            <a:r>
              <a:rPr lang="zh-CN" altLang="en-US" dirty="0" smtClean="0"/>
              <a:t>21000201-OPERATING SYSTEMS; FALL </a:t>
            </a:r>
            <a:r>
              <a:rPr lang="en-US" altLang="zh-CN" dirty="0" smtClean="0"/>
              <a:t>2016</a:t>
            </a:r>
            <a:r>
              <a:rPr lang="zh-CN" altLang="en-US" dirty="0" smtClean="0"/>
              <a:t>; INSTRUCTOR: </a:t>
            </a:r>
            <a:r>
              <a:rPr lang="en-US" altLang="zh-CN" dirty="0" smtClean="0"/>
              <a:t>LINGBO WEI</a:t>
            </a:r>
            <a:endParaRPr lang="en-US" altLang="zh-CN" dirty="0"/>
          </a:p>
        </p:txBody>
      </p:sp>
      <p:sp>
        <p:nvSpPr>
          <p:cNvPr id="5" name="灯片编号占位符 4"/>
          <p:cNvSpPr>
            <a:spLocks noGrp="1"/>
          </p:cNvSpPr>
          <p:nvPr>
            <p:ph type="sldNum" sz="quarter" idx="11"/>
          </p:nvPr>
        </p:nvSpPr>
        <p:spPr>
          <a:xfrm>
            <a:off x="7749949" y="6440484"/>
            <a:ext cx="922337" cy="476250"/>
          </a:xfrm>
        </p:spPr>
        <p:txBody>
          <a:bodyPr/>
          <a:lstStyle/>
          <a:p>
            <a:pPr>
              <a:defRPr/>
            </a:pPr>
            <a:fld id="{2A5F4D79-7E66-4EF1-850E-A256F3AB9092}" type="slidenum">
              <a:rPr lang="zh-CN" altLang="en-US" smtClean="0"/>
              <a:pPr>
                <a:defRPr/>
              </a:pPr>
              <a:t>38</a:t>
            </a:fld>
            <a:endParaRPr lang="en-US" altLang="zh-CN"/>
          </a:p>
        </p:txBody>
      </p:sp>
      <p:pic>
        <p:nvPicPr>
          <p:cNvPr id="4099" name="Picture 3"/>
          <p:cNvPicPr>
            <a:picLocks noChangeAspect="1" noChangeArrowheads="1"/>
          </p:cNvPicPr>
          <p:nvPr/>
        </p:nvPicPr>
        <p:blipFill>
          <a:blip r:embed="rId2" cstate="print"/>
          <a:srcRect/>
          <a:stretch>
            <a:fillRect/>
          </a:stretch>
        </p:blipFill>
        <p:spPr bwMode="auto">
          <a:xfrm>
            <a:off x="566057" y="4599933"/>
            <a:ext cx="4267200" cy="1602880"/>
          </a:xfrm>
          <a:prstGeom prst="rect">
            <a:avLst/>
          </a:prstGeom>
          <a:noFill/>
          <a:ln w="38100">
            <a:solidFill>
              <a:srgbClr val="FF0000"/>
            </a:solidFill>
            <a:miter lim="800000"/>
            <a:headEnd/>
            <a:tailEnd/>
          </a:ln>
          <a:effectLst/>
        </p:spPr>
      </p:pic>
      <p:sp>
        <p:nvSpPr>
          <p:cNvPr id="9" name="TextBox 8"/>
          <p:cNvSpPr txBox="1"/>
          <p:nvPr/>
        </p:nvSpPr>
        <p:spPr>
          <a:xfrm>
            <a:off x="6023447" y="1132137"/>
            <a:ext cx="478972" cy="461665"/>
          </a:xfrm>
          <a:prstGeom prst="rect">
            <a:avLst/>
          </a:prstGeom>
          <a:noFill/>
          <a:ln>
            <a:solidFill>
              <a:srgbClr val="FF0000"/>
            </a:solidFill>
          </a:ln>
        </p:spPr>
        <p:txBody>
          <a:bodyPr wrap="square" rtlCol="0">
            <a:spAutoFit/>
          </a:bodyPr>
          <a:lstStyle/>
          <a:p>
            <a:pPr algn="ctr"/>
            <a:r>
              <a:rPr lang="en-US" altLang="zh-CN" sz="2400" dirty="0" smtClean="0">
                <a:solidFill>
                  <a:srgbClr val="FF0000"/>
                </a:solidFill>
              </a:rPr>
              <a:t>1</a:t>
            </a:r>
            <a:endParaRPr lang="zh-CN" altLang="en-US" sz="2400" dirty="0">
              <a:solidFill>
                <a:srgbClr val="FF0000"/>
              </a:solidFill>
            </a:endParaRPr>
          </a:p>
        </p:txBody>
      </p:sp>
      <p:sp>
        <p:nvSpPr>
          <p:cNvPr id="10" name="TextBox 9"/>
          <p:cNvSpPr txBox="1"/>
          <p:nvPr/>
        </p:nvSpPr>
        <p:spPr>
          <a:xfrm>
            <a:off x="6016190" y="1589337"/>
            <a:ext cx="478972" cy="461665"/>
          </a:xfrm>
          <a:prstGeom prst="rect">
            <a:avLst/>
          </a:prstGeom>
          <a:noFill/>
          <a:ln>
            <a:solidFill>
              <a:srgbClr val="FF0000"/>
            </a:solidFill>
          </a:ln>
        </p:spPr>
        <p:txBody>
          <a:bodyPr wrap="square" rtlCol="0">
            <a:spAutoFit/>
          </a:bodyPr>
          <a:lstStyle/>
          <a:p>
            <a:pPr algn="ctr"/>
            <a:r>
              <a:rPr lang="en-US" altLang="zh-CN" sz="2400" b="1" dirty="0" smtClean="0">
                <a:solidFill>
                  <a:srgbClr val="FF0000"/>
                </a:solidFill>
                <a:latin typeface="Times New Roman"/>
                <a:cs typeface="Times New Roman"/>
              </a:rPr>
              <a:t>˄</a:t>
            </a:r>
            <a:endParaRPr lang="zh-CN" altLang="en-US" sz="2400" b="1" dirty="0">
              <a:solidFill>
                <a:srgbClr val="FF0000"/>
              </a:solidFill>
            </a:endParaRPr>
          </a:p>
        </p:txBody>
      </p:sp>
      <p:sp>
        <p:nvSpPr>
          <p:cNvPr id="11" name="TextBox 10"/>
          <p:cNvSpPr txBox="1"/>
          <p:nvPr/>
        </p:nvSpPr>
        <p:spPr>
          <a:xfrm>
            <a:off x="6858018" y="1342594"/>
            <a:ext cx="1052275" cy="461665"/>
          </a:xfrm>
          <a:prstGeom prst="rect">
            <a:avLst/>
          </a:prstGeom>
          <a:noFill/>
          <a:ln>
            <a:noFill/>
          </a:ln>
        </p:spPr>
        <p:txBody>
          <a:bodyPr wrap="square" rtlCol="0">
            <a:spAutoFit/>
          </a:bodyPr>
          <a:lstStyle/>
          <a:p>
            <a:pPr algn="ctr"/>
            <a:r>
              <a:rPr lang="zh-CN" altLang="en-US" sz="2400" dirty="0" smtClean="0">
                <a:solidFill>
                  <a:srgbClr val="FF0000"/>
                </a:solidFill>
              </a:rPr>
              <a:t>初始</a:t>
            </a:r>
            <a:r>
              <a:rPr lang="en-US" altLang="zh-CN" sz="2400" dirty="0" smtClean="0">
                <a:solidFill>
                  <a:srgbClr val="FF0000"/>
                </a:solidFill>
              </a:rPr>
              <a:t>s</a:t>
            </a:r>
            <a:endParaRPr lang="zh-CN" altLang="en-US" sz="2400" dirty="0">
              <a:solidFill>
                <a:srgbClr val="FF0000"/>
              </a:solidFill>
            </a:endParaRPr>
          </a:p>
        </p:txBody>
      </p:sp>
      <p:sp>
        <p:nvSpPr>
          <p:cNvPr id="12" name="TextBox 11"/>
          <p:cNvSpPr txBox="1"/>
          <p:nvPr/>
        </p:nvSpPr>
        <p:spPr>
          <a:xfrm>
            <a:off x="6016193" y="2198919"/>
            <a:ext cx="478972" cy="461665"/>
          </a:xfrm>
          <a:prstGeom prst="rect">
            <a:avLst/>
          </a:prstGeom>
          <a:noFill/>
          <a:ln>
            <a:solidFill>
              <a:srgbClr val="FF0000"/>
            </a:solidFill>
          </a:ln>
        </p:spPr>
        <p:txBody>
          <a:bodyPr wrap="square" rtlCol="0">
            <a:spAutoFit/>
          </a:bodyPr>
          <a:lstStyle/>
          <a:p>
            <a:pPr algn="ctr"/>
            <a:r>
              <a:rPr lang="en-US" altLang="zh-CN" sz="2400" dirty="0" smtClean="0">
                <a:solidFill>
                  <a:srgbClr val="FF0000"/>
                </a:solidFill>
              </a:rPr>
              <a:t>0</a:t>
            </a:r>
            <a:endParaRPr lang="zh-CN" altLang="en-US" sz="2400" dirty="0">
              <a:solidFill>
                <a:srgbClr val="FF0000"/>
              </a:solidFill>
            </a:endParaRPr>
          </a:p>
        </p:txBody>
      </p:sp>
      <p:sp>
        <p:nvSpPr>
          <p:cNvPr id="13" name="TextBox 12"/>
          <p:cNvSpPr txBox="1"/>
          <p:nvPr/>
        </p:nvSpPr>
        <p:spPr>
          <a:xfrm>
            <a:off x="6023450" y="2656119"/>
            <a:ext cx="478972" cy="461665"/>
          </a:xfrm>
          <a:prstGeom prst="rect">
            <a:avLst/>
          </a:prstGeom>
          <a:noFill/>
          <a:ln>
            <a:solidFill>
              <a:srgbClr val="FF0000"/>
            </a:solidFill>
          </a:ln>
        </p:spPr>
        <p:txBody>
          <a:bodyPr wrap="square" rtlCol="0">
            <a:spAutoFit/>
          </a:bodyPr>
          <a:lstStyle/>
          <a:p>
            <a:pPr algn="ctr"/>
            <a:r>
              <a:rPr lang="en-US" altLang="zh-CN" sz="2400" b="1" dirty="0" smtClean="0">
                <a:solidFill>
                  <a:srgbClr val="FF0000"/>
                </a:solidFill>
                <a:latin typeface="Times New Roman"/>
                <a:cs typeface="Times New Roman"/>
              </a:rPr>
              <a:t>˄</a:t>
            </a:r>
            <a:endParaRPr lang="zh-CN" altLang="en-US" sz="2400" b="1" dirty="0">
              <a:solidFill>
                <a:srgbClr val="FF0000"/>
              </a:solidFill>
            </a:endParaRPr>
          </a:p>
        </p:txBody>
      </p:sp>
      <p:sp>
        <p:nvSpPr>
          <p:cNvPr id="14" name="TextBox 13"/>
          <p:cNvSpPr txBox="1"/>
          <p:nvPr/>
        </p:nvSpPr>
        <p:spPr>
          <a:xfrm>
            <a:off x="6502410" y="2409376"/>
            <a:ext cx="2467428" cy="461665"/>
          </a:xfrm>
          <a:prstGeom prst="rect">
            <a:avLst/>
          </a:prstGeom>
          <a:noFill/>
          <a:ln>
            <a:noFill/>
          </a:ln>
        </p:spPr>
        <p:txBody>
          <a:bodyPr wrap="square" rtlCol="0">
            <a:spAutoFit/>
          </a:bodyPr>
          <a:lstStyle/>
          <a:p>
            <a:pPr algn="ctr"/>
            <a:r>
              <a:rPr lang="en-US" altLang="zh-CN" sz="2400" dirty="0" smtClean="0">
                <a:solidFill>
                  <a:srgbClr val="FF0000"/>
                </a:solidFill>
              </a:rPr>
              <a:t>P1: semWait(s)</a:t>
            </a:r>
            <a:endParaRPr lang="zh-CN" altLang="en-US" sz="2400" dirty="0">
              <a:solidFill>
                <a:srgbClr val="FF0000"/>
              </a:solidFill>
            </a:endParaRPr>
          </a:p>
        </p:txBody>
      </p:sp>
      <p:sp>
        <p:nvSpPr>
          <p:cNvPr id="15" name="TextBox 14"/>
          <p:cNvSpPr txBox="1"/>
          <p:nvPr/>
        </p:nvSpPr>
        <p:spPr>
          <a:xfrm>
            <a:off x="6023453" y="3309243"/>
            <a:ext cx="478972" cy="461665"/>
          </a:xfrm>
          <a:prstGeom prst="rect">
            <a:avLst/>
          </a:prstGeom>
          <a:noFill/>
          <a:ln>
            <a:solidFill>
              <a:srgbClr val="FF0000"/>
            </a:solidFill>
          </a:ln>
        </p:spPr>
        <p:txBody>
          <a:bodyPr wrap="square" rtlCol="0">
            <a:spAutoFit/>
          </a:bodyPr>
          <a:lstStyle/>
          <a:p>
            <a:pPr algn="ctr"/>
            <a:r>
              <a:rPr lang="en-US" altLang="zh-CN" sz="2400" dirty="0" smtClean="0">
                <a:solidFill>
                  <a:srgbClr val="FF0000"/>
                </a:solidFill>
              </a:rPr>
              <a:t>-1</a:t>
            </a:r>
            <a:endParaRPr lang="zh-CN" altLang="en-US" sz="2400" dirty="0">
              <a:solidFill>
                <a:srgbClr val="FF0000"/>
              </a:solidFill>
            </a:endParaRPr>
          </a:p>
        </p:txBody>
      </p:sp>
      <p:sp>
        <p:nvSpPr>
          <p:cNvPr id="16" name="TextBox 15"/>
          <p:cNvSpPr txBox="1"/>
          <p:nvPr/>
        </p:nvSpPr>
        <p:spPr>
          <a:xfrm>
            <a:off x="6016196" y="3780957"/>
            <a:ext cx="478972" cy="461665"/>
          </a:xfrm>
          <a:prstGeom prst="rect">
            <a:avLst/>
          </a:prstGeom>
          <a:noFill/>
          <a:ln>
            <a:solidFill>
              <a:srgbClr val="FF0000"/>
            </a:solidFill>
          </a:ln>
        </p:spPr>
        <p:txBody>
          <a:bodyPr wrap="square" rtlCol="0">
            <a:spAutoFit/>
          </a:bodyPr>
          <a:lstStyle/>
          <a:p>
            <a:pPr algn="ctr"/>
            <a:endParaRPr lang="zh-CN" altLang="en-US" sz="2400" b="1" dirty="0">
              <a:solidFill>
                <a:srgbClr val="FF0000"/>
              </a:solidFill>
            </a:endParaRPr>
          </a:p>
        </p:txBody>
      </p:sp>
      <p:sp>
        <p:nvSpPr>
          <p:cNvPr id="17" name="TextBox 16"/>
          <p:cNvSpPr txBox="1"/>
          <p:nvPr/>
        </p:nvSpPr>
        <p:spPr>
          <a:xfrm>
            <a:off x="6509670" y="3258448"/>
            <a:ext cx="2467428" cy="461665"/>
          </a:xfrm>
          <a:prstGeom prst="rect">
            <a:avLst/>
          </a:prstGeom>
          <a:noFill/>
          <a:ln>
            <a:noFill/>
          </a:ln>
        </p:spPr>
        <p:txBody>
          <a:bodyPr wrap="square" rtlCol="0">
            <a:spAutoFit/>
          </a:bodyPr>
          <a:lstStyle/>
          <a:p>
            <a:pPr algn="ctr"/>
            <a:r>
              <a:rPr lang="en-US" altLang="zh-CN" sz="2400" dirty="0" smtClean="0">
                <a:solidFill>
                  <a:srgbClr val="FF0000"/>
                </a:solidFill>
              </a:rPr>
              <a:t>P2: semWait(s)</a:t>
            </a:r>
            <a:endParaRPr lang="zh-CN" altLang="en-US" sz="2400" dirty="0">
              <a:solidFill>
                <a:srgbClr val="FF0000"/>
              </a:solidFill>
            </a:endParaRPr>
          </a:p>
        </p:txBody>
      </p:sp>
      <p:cxnSp>
        <p:nvCxnSpPr>
          <p:cNvPr id="19" name="直接箭头连接符 18"/>
          <p:cNvCxnSpPr/>
          <p:nvPr/>
        </p:nvCxnSpPr>
        <p:spPr>
          <a:xfrm>
            <a:off x="6241143" y="4005961"/>
            <a:ext cx="449943" cy="1588"/>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6683853" y="3780958"/>
            <a:ext cx="703918" cy="461665"/>
          </a:xfrm>
          <a:prstGeom prst="rect">
            <a:avLst/>
          </a:prstGeom>
          <a:noFill/>
          <a:ln>
            <a:solidFill>
              <a:srgbClr val="FF0000"/>
            </a:solidFill>
          </a:ln>
        </p:spPr>
        <p:txBody>
          <a:bodyPr wrap="square" rtlCol="0">
            <a:spAutoFit/>
          </a:bodyPr>
          <a:lstStyle/>
          <a:p>
            <a:pPr algn="ctr"/>
            <a:r>
              <a:rPr lang="en-US" altLang="zh-CN" sz="2400" dirty="0" smtClean="0">
                <a:solidFill>
                  <a:srgbClr val="FF0000"/>
                </a:solidFill>
              </a:rPr>
              <a:t>P2</a:t>
            </a:r>
            <a:endParaRPr lang="zh-CN" altLang="en-US" sz="2400" dirty="0">
              <a:solidFill>
                <a:srgbClr val="FF0000"/>
              </a:solidFill>
            </a:endParaRPr>
          </a:p>
        </p:txBody>
      </p:sp>
      <p:sp>
        <p:nvSpPr>
          <p:cNvPr id="21" name="TextBox 20"/>
          <p:cNvSpPr txBox="1"/>
          <p:nvPr/>
        </p:nvSpPr>
        <p:spPr>
          <a:xfrm>
            <a:off x="6016199" y="4419567"/>
            <a:ext cx="478972" cy="461665"/>
          </a:xfrm>
          <a:prstGeom prst="rect">
            <a:avLst/>
          </a:prstGeom>
          <a:noFill/>
          <a:ln>
            <a:solidFill>
              <a:srgbClr val="FF0000"/>
            </a:solidFill>
          </a:ln>
        </p:spPr>
        <p:txBody>
          <a:bodyPr wrap="square" rtlCol="0">
            <a:spAutoFit/>
          </a:bodyPr>
          <a:lstStyle/>
          <a:p>
            <a:pPr algn="ctr"/>
            <a:r>
              <a:rPr lang="en-US" altLang="zh-CN" sz="2400" dirty="0" smtClean="0">
                <a:solidFill>
                  <a:srgbClr val="FF0000"/>
                </a:solidFill>
              </a:rPr>
              <a:t>-2</a:t>
            </a:r>
            <a:endParaRPr lang="zh-CN" altLang="en-US" sz="2400" dirty="0">
              <a:solidFill>
                <a:srgbClr val="FF0000"/>
              </a:solidFill>
            </a:endParaRPr>
          </a:p>
        </p:txBody>
      </p:sp>
      <p:sp>
        <p:nvSpPr>
          <p:cNvPr id="22" name="TextBox 21"/>
          <p:cNvSpPr txBox="1"/>
          <p:nvPr/>
        </p:nvSpPr>
        <p:spPr>
          <a:xfrm>
            <a:off x="6023456" y="4876767"/>
            <a:ext cx="478972" cy="461665"/>
          </a:xfrm>
          <a:prstGeom prst="rect">
            <a:avLst/>
          </a:prstGeom>
          <a:noFill/>
          <a:ln>
            <a:solidFill>
              <a:srgbClr val="FF0000"/>
            </a:solidFill>
          </a:ln>
        </p:spPr>
        <p:txBody>
          <a:bodyPr wrap="square" rtlCol="0">
            <a:spAutoFit/>
          </a:bodyPr>
          <a:lstStyle/>
          <a:p>
            <a:pPr algn="ctr"/>
            <a:endParaRPr lang="zh-CN" altLang="en-US" sz="2400" b="1" dirty="0">
              <a:solidFill>
                <a:srgbClr val="FF0000"/>
              </a:solidFill>
            </a:endParaRPr>
          </a:p>
        </p:txBody>
      </p:sp>
      <p:sp>
        <p:nvSpPr>
          <p:cNvPr id="23" name="TextBox 22"/>
          <p:cNvSpPr txBox="1"/>
          <p:nvPr/>
        </p:nvSpPr>
        <p:spPr>
          <a:xfrm>
            <a:off x="6502416" y="4368772"/>
            <a:ext cx="2467428" cy="461665"/>
          </a:xfrm>
          <a:prstGeom prst="rect">
            <a:avLst/>
          </a:prstGeom>
          <a:noFill/>
          <a:ln>
            <a:noFill/>
          </a:ln>
        </p:spPr>
        <p:txBody>
          <a:bodyPr wrap="square" rtlCol="0">
            <a:spAutoFit/>
          </a:bodyPr>
          <a:lstStyle/>
          <a:p>
            <a:pPr algn="ctr"/>
            <a:r>
              <a:rPr lang="en-US" altLang="zh-CN" sz="2400" dirty="0" smtClean="0">
                <a:solidFill>
                  <a:srgbClr val="FF0000"/>
                </a:solidFill>
              </a:rPr>
              <a:t>P3: semWait(s)</a:t>
            </a:r>
            <a:endParaRPr lang="zh-CN" altLang="en-US" sz="2400" dirty="0">
              <a:solidFill>
                <a:srgbClr val="FF0000"/>
              </a:solidFill>
            </a:endParaRPr>
          </a:p>
        </p:txBody>
      </p:sp>
      <p:cxnSp>
        <p:nvCxnSpPr>
          <p:cNvPr id="24" name="直接箭头连接符 23"/>
          <p:cNvCxnSpPr/>
          <p:nvPr/>
        </p:nvCxnSpPr>
        <p:spPr>
          <a:xfrm>
            <a:off x="6248403" y="5101771"/>
            <a:ext cx="449943" cy="1588"/>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6691113" y="4876768"/>
            <a:ext cx="703918" cy="461665"/>
          </a:xfrm>
          <a:prstGeom prst="rect">
            <a:avLst/>
          </a:prstGeom>
          <a:noFill/>
          <a:ln>
            <a:solidFill>
              <a:srgbClr val="FF0000"/>
            </a:solidFill>
          </a:ln>
        </p:spPr>
        <p:txBody>
          <a:bodyPr wrap="square" rtlCol="0">
            <a:spAutoFit/>
          </a:bodyPr>
          <a:lstStyle/>
          <a:p>
            <a:pPr algn="ctr"/>
            <a:r>
              <a:rPr lang="en-US" altLang="zh-CN" sz="2400" dirty="0" smtClean="0">
                <a:solidFill>
                  <a:srgbClr val="FF0000"/>
                </a:solidFill>
              </a:rPr>
              <a:t>P2</a:t>
            </a:r>
            <a:endParaRPr lang="zh-CN" altLang="en-US" sz="2400" dirty="0">
              <a:solidFill>
                <a:srgbClr val="FF0000"/>
              </a:solidFill>
            </a:endParaRPr>
          </a:p>
        </p:txBody>
      </p:sp>
      <p:cxnSp>
        <p:nvCxnSpPr>
          <p:cNvPr id="26" name="直接箭头连接符 25"/>
          <p:cNvCxnSpPr/>
          <p:nvPr/>
        </p:nvCxnSpPr>
        <p:spPr>
          <a:xfrm flipV="1">
            <a:off x="7416783" y="5109029"/>
            <a:ext cx="304817" cy="2"/>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7699839" y="4884028"/>
            <a:ext cx="703918" cy="461665"/>
          </a:xfrm>
          <a:prstGeom prst="rect">
            <a:avLst/>
          </a:prstGeom>
          <a:noFill/>
          <a:ln>
            <a:solidFill>
              <a:srgbClr val="FF0000"/>
            </a:solidFill>
          </a:ln>
        </p:spPr>
        <p:txBody>
          <a:bodyPr wrap="square" rtlCol="0">
            <a:spAutoFit/>
          </a:bodyPr>
          <a:lstStyle/>
          <a:p>
            <a:pPr algn="ctr"/>
            <a:r>
              <a:rPr lang="en-US" altLang="zh-CN" sz="2400" dirty="0" smtClean="0">
                <a:solidFill>
                  <a:srgbClr val="FF0000"/>
                </a:solidFill>
              </a:rPr>
              <a:t>P3</a:t>
            </a:r>
            <a:endParaRPr lang="zh-CN" altLang="en-US" sz="2400" dirty="0">
              <a:solidFill>
                <a:srgbClr val="FF0000"/>
              </a:solidFill>
            </a:endParaRPr>
          </a:p>
        </p:txBody>
      </p:sp>
      <p:sp>
        <p:nvSpPr>
          <p:cNvPr id="29" name="TextBox 28"/>
          <p:cNvSpPr txBox="1"/>
          <p:nvPr/>
        </p:nvSpPr>
        <p:spPr>
          <a:xfrm>
            <a:off x="6023459" y="5515377"/>
            <a:ext cx="478972" cy="461665"/>
          </a:xfrm>
          <a:prstGeom prst="rect">
            <a:avLst/>
          </a:prstGeom>
          <a:noFill/>
          <a:ln>
            <a:solidFill>
              <a:srgbClr val="FF0000"/>
            </a:solidFill>
          </a:ln>
        </p:spPr>
        <p:txBody>
          <a:bodyPr wrap="square" rtlCol="0">
            <a:spAutoFit/>
          </a:bodyPr>
          <a:lstStyle/>
          <a:p>
            <a:pPr algn="ctr"/>
            <a:r>
              <a:rPr lang="en-US" altLang="zh-CN" sz="2400" dirty="0" smtClean="0">
                <a:solidFill>
                  <a:srgbClr val="FF0000"/>
                </a:solidFill>
              </a:rPr>
              <a:t>-1</a:t>
            </a:r>
            <a:endParaRPr lang="zh-CN" altLang="en-US" sz="2400" dirty="0">
              <a:solidFill>
                <a:srgbClr val="FF0000"/>
              </a:solidFill>
            </a:endParaRPr>
          </a:p>
        </p:txBody>
      </p:sp>
      <p:sp>
        <p:nvSpPr>
          <p:cNvPr id="30" name="TextBox 29"/>
          <p:cNvSpPr txBox="1"/>
          <p:nvPr/>
        </p:nvSpPr>
        <p:spPr>
          <a:xfrm>
            <a:off x="6016202" y="5987091"/>
            <a:ext cx="478972" cy="461665"/>
          </a:xfrm>
          <a:prstGeom prst="rect">
            <a:avLst/>
          </a:prstGeom>
          <a:noFill/>
          <a:ln>
            <a:solidFill>
              <a:srgbClr val="FF0000"/>
            </a:solidFill>
          </a:ln>
        </p:spPr>
        <p:txBody>
          <a:bodyPr wrap="square" rtlCol="0">
            <a:spAutoFit/>
          </a:bodyPr>
          <a:lstStyle/>
          <a:p>
            <a:pPr algn="ctr"/>
            <a:endParaRPr lang="zh-CN" altLang="en-US" sz="2400" b="1" dirty="0">
              <a:solidFill>
                <a:srgbClr val="FF0000"/>
              </a:solidFill>
            </a:endParaRPr>
          </a:p>
        </p:txBody>
      </p:sp>
      <p:sp>
        <p:nvSpPr>
          <p:cNvPr id="31" name="TextBox 30"/>
          <p:cNvSpPr txBox="1"/>
          <p:nvPr/>
        </p:nvSpPr>
        <p:spPr>
          <a:xfrm>
            <a:off x="6509676" y="5464582"/>
            <a:ext cx="2467428" cy="461665"/>
          </a:xfrm>
          <a:prstGeom prst="rect">
            <a:avLst/>
          </a:prstGeom>
          <a:noFill/>
          <a:ln>
            <a:noFill/>
          </a:ln>
        </p:spPr>
        <p:txBody>
          <a:bodyPr wrap="square" rtlCol="0">
            <a:spAutoFit/>
          </a:bodyPr>
          <a:lstStyle/>
          <a:p>
            <a:pPr algn="ctr"/>
            <a:r>
              <a:rPr lang="en-US" altLang="zh-CN" sz="2400" dirty="0" smtClean="0">
                <a:solidFill>
                  <a:srgbClr val="FF0000"/>
                </a:solidFill>
              </a:rPr>
              <a:t>P1: </a:t>
            </a:r>
            <a:r>
              <a:rPr lang="en-US" altLang="zh-CN" sz="2400" dirty="0" err="1" smtClean="0">
                <a:solidFill>
                  <a:srgbClr val="FF0000"/>
                </a:solidFill>
              </a:rPr>
              <a:t>semSignal</a:t>
            </a:r>
            <a:r>
              <a:rPr lang="en-US" altLang="zh-CN" sz="2400" dirty="0" smtClean="0">
                <a:solidFill>
                  <a:srgbClr val="FF0000"/>
                </a:solidFill>
              </a:rPr>
              <a:t>(s)</a:t>
            </a:r>
            <a:endParaRPr lang="zh-CN" altLang="en-US" sz="2400" dirty="0">
              <a:solidFill>
                <a:srgbClr val="FF0000"/>
              </a:solidFill>
            </a:endParaRPr>
          </a:p>
        </p:txBody>
      </p:sp>
      <p:cxnSp>
        <p:nvCxnSpPr>
          <p:cNvPr id="32" name="直接箭头连接符 31"/>
          <p:cNvCxnSpPr/>
          <p:nvPr/>
        </p:nvCxnSpPr>
        <p:spPr>
          <a:xfrm>
            <a:off x="6241149" y="6212095"/>
            <a:ext cx="449943" cy="1588"/>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6683859" y="5987092"/>
            <a:ext cx="703918" cy="461665"/>
          </a:xfrm>
          <a:prstGeom prst="rect">
            <a:avLst/>
          </a:prstGeom>
          <a:noFill/>
          <a:ln>
            <a:solidFill>
              <a:srgbClr val="FF0000"/>
            </a:solidFill>
          </a:ln>
        </p:spPr>
        <p:txBody>
          <a:bodyPr wrap="square" rtlCol="0">
            <a:spAutoFit/>
          </a:bodyPr>
          <a:lstStyle/>
          <a:p>
            <a:pPr algn="ctr"/>
            <a:r>
              <a:rPr lang="en-US" altLang="zh-CN" sz="2400" dirty="0" smtClean="0">
                <a:solidFill>
                  <a:srgbClr val="FF0000"/>
                </a:solidFill>
              </a:rPr>
              <a:t>P3</a:t>
            </a:r>
            <a:endParaRPr lang="zh-CN" altLang="en-US" sz="2400" dirty="0">
              <a:solidFill>
                <a:srgbClr val="FF0000"/>
              </a:solidFill>
            </a:endParaRPr>
          </a:p>
        </p:txBody>
      </p:sp>
      <p:sp>
        <p:nvSpPr>
          <p:cNvPr id="36" name="TextBox 35"/>
          <p:cNvSpPr txBox="1"/>
          <p:nvPr/>
        </p:nvSpPr>
        <p:spPr>
          <a:xfrm>
            <a:off x="5167086" y="5529943"/>
            <a:ext cx="754743" cy="646331"/>
          </a:xfrm>
          <a:prstGeom prst="rect">
            <a:avLst/>
          </a:prstGeom>
          <a:noFill/>
        </p:spPr>
        <p:txBody>
          <a:bodyPr wrap="square" rtlCol="0">
            <a:spAutoFit/>
          </a:bodyPr>
          <a:lstStyle/>
          <a:p>
            <a:r>
              <a:rPr lang="zh-CN" altLang="en-US" dirty="0" smtClean="0"/>
              <a:t>强信号量</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linds(horizontal)">
                                      <p:cBhvr>
                                        <p:cTn id="7" dur="500"/>
                                        <p:tgtEl>
                                          <p:spTgt spid="12"/>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blinds(horizontal)">
                                      <p:cBhvr>
                                        <p:cTn id="10" dur="500"/>
                                        <p:tgtEl>
                                          <p:spTgt spid="13"/>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blinds(horizontal)">
                                      <p:cBhvr>
                                        <p:cTn id="13" dur="500"/>
                                        <p:tgtEl>
                                          <p:spTgt spid="14"/>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blinds(horizontal)">
                                      <p:cBhvr>
                                        <p:cTn id="18" dur="500"/>
                                        <p:tgtEl>
                                          <p:spTgt spid="15"/>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blinds(horizontal)">
                                      <p:cBhvr>
                                        <p:cTn id="21" dur="500"/>
                                        <p:tgtEl>
                                          <p:spTgt spid="16"/>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blinds(horizontal)">
                                      <p:cBhvr>
                                        <p:cTn id="24" dur="500"/>
                                        <p:tgtEl>
                                          <p:spTgt spid="17"/>
                                        </p:tgtEl>
                                      </p:cBhvr>
                                    </p:animEffect>
                                  </p:childTnLst>
                                </p:cTn>
                              </p:par>
                              <p:par>
                                <p:cTn id="25" presetID="3" presetClass="entr" presetSubtype="10" fill="hold" nodeType="with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blinds(horizontal)">
                                      <p:cBhvr>
                                        <p:cTn id="27" dur="500"/>
                                        <p:tgtEl>
                                          <p:spTgt spid="19"/>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20"/>
                                        </p:tgtEl>
                                        <p:attrNameLst>
                                          <p:attrName>style.visibility</p:attrName>
                                        </p:attrNameLst>
                                      </p:cBhvr>
                                      <p:to>
                                        <p:strVal val="visible"/>
                                      </p:to>
                                    </p:set>
                                    <p:animEffect transition="in" filter="blinds(horizontal)">
                                      <p:cBhvr>
                                        <p:cTn id="30" dur="500"/>
                                        <p:tgtEl>
                                          <p:spTgt spid="20"/>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21"/>
                                        </p:tgtEl>
                                        <p:attrNameLst>
                                          <p:attrName>style.visibility</p:attrName>
                                        </p:attrNameLst>
                                      </p:cBhvr>
                                      <p:to>
                                        <p:strVal val="visible"/>
                                      </p:to>
                                    </p:set>
                                    <p:animEffect transition="in" filter="blinds(horizontal)">
                                      <p:cBhvr>
                                        <p:cTn id="35" dur="500"/>
                                        <p:tgtEl>
                                          <p:spTgt spid="21"/>
                                        </p:tgtEl>
                                      </p:cBhvr>
                                    </p:animEffect>
                                  </p:childTnLst>
                                </p:cTn>
                              </p:par>
                              <p:par>
                                <p:cTn id="36" presetID="3" presetClass="entr" presetSubtype="10" fill="hold" grpId="0" nodeType="withEffect">
                                  <p:stCondLst>
                                    <p:cond delay="0"/>
                                  </p:stCondLst>
                                  <p:childTnLst>
                                    <p:set>
                                      <p:cBhvr>
                                        <p:cTn id="37" dur="1" fill="hold">
                                          <p:stCondLst>
                                            <p:cond delay="0"/>
                                          </p:stCondLst>
                                        </p:cTn>
                                        <p:tgtEl>
                                          <p:spTgt spid="22"/>
                                        </p:tgtEl>
                                        <p:attrNameLst>
                                          <p:attrName>style.visibility</p:attrName>
                                        </p:attrNameLst>
                                      </p:cBhvr>
                                      <p:to>
                                        <p:strVal val="visible"/>
                                      </p:to>
                                    </p:set>
                                    <p:animEffect transition="in" filter="blinds(horizontal)">
                                      <p:cBhvr>
                                        <p:cTn id="38" dur="500"/>
                                        <p:tgtEl>
                                          <p:spTgt spid="22"/>
                                        </p:tgtEl>
                                      </p:cBhvr>
                                    </p:animEffect>
                                  </p:childTnLst>
                                </p:cTn>
                              </p:par>
                              <p:par>
                                <p:cTn id="39" presetID="3" presetClass="entr" presetSubtype="10" fill="hold" grpId="0" nodeType="withEffect">
                                  <p:stCondLst>
                                    <p:cond delay="0"/>
                                  </p:stCondLst>
                                  <p:childTnLst>
                                    <p:set>
                                      <p:cBhvr>
                                        <p:cTn id="40" dur="1" fill="hold">
                                          <p:stCondLst>
                                            <p:cond delay="0"/>
                                          </p:stCondLst>
                                        </p:cTn>
                                        <p:tgtEl>
                                          <p:spTgt spid="23"/>
                                        </p:tgtEl>
                                        <p:attrNameLst>
                                          <p:attrName>style.visibility</p:attrName>
                                        </p:attrNameLst>
                                      </p:cBhvr>
                                      <p:to>
                                        <p:strVal val="visible"/>
                                      </p:to>
                                    </p:set>
                                    <p:animEffect transition="in" filter="blinds(horizontal)">
                                      <p:cBhvr>
                                        <p:cTn id="41" dur="500"/>
                                        <p:tgtEl>
                                          <p:spTgt spid="23"/>
                                        </p:tgtEl>
                                      </p:cBhvr>
                                    </p:animEffect>
                                  </p:childTnLst>
                                </p:cTn>
                              </p:par>
                              <p:par>
                                <p:cTn id="42" presetID="3" presetClass="entr" presetSubtype="10" fill="hold" nodeType="withEffect">
                                  <p:stCondLst>
                                    <p:cond delay="0"/>
                                  </p:stCondLst>
                                  <p:childTnLst>
                                    <p:set>
                                      <p:cBhvr>
                                        <p:cTn id="43" dur="1" fill="hold">
                                          <p:stCondLst>
                                            <p:cond delay="0"/>
                                          </p:stCondLst>
                                        </p:cTn>
                                        <p:tgtEl>
                                          <p:spTgt spid="24"/>
                                        </p:tgtEl>
                                        <p:attrNameLst>
                                          <p:attrName>style.visibility</p:attrName>
                                        </p:attrNameLst>
                                      </p:cBhvr>
                                      <p:to>
                                        <p:strVal val="visible"/>
                                      </p:to>
                                    </p:set>
                                    <p:animEffect transition="in" filter="blinds(horizontal)">
                                      <p:cBhvr>
                                        <p:cTn id="44" dur="500"/>
                                        <p:tgtEl>
                                          <p:spTgt spid="24"/>
                                        </p:tgtEl>
                                      </p:cBhvr>
                                    </p:animEffect>
                                  </p:childTnLst>
                                </p:cTn>
                              </p:par>
                              <p:par>
                                <p:cTn id="45" presetID="3" presetClass="entr" presetSubtype="10" fill="hold" grpId="0" nodeType="withEffect">
                                  <p:stCondLst>
                                    <p:cond delay="0"/>
                                  </p:stCondLst>
                                  <p:childTnLst>
                                    <p:set>
                                      <p:cBhvr>
                                        <p:cTn id="46" dur="1" fill="hold">
                                          <p:stCondLst>
                                            <p:cond delay="0"/>
                                          </p:stCondLst>
                                        </p:cTn>
                                        <p:tgtEl>
                                          <p:spTgt spid="25"/>
                                        </p:tgtEl>
                                        <p:attrNameLst>
                                          <p:attrName>style.visibility</p:attrName>
                                        </p:attrNameLst>
                                      </p:cBhvr>
                                      <p:to>
                                        <p:strVal val="visible"/>
                                      </p:to>
                                    </p:set>
                                    <p:animEffect transition="in" filter="blinds(horizontal)">
                                      <p:cBhvr>
                                        <p:cTn id="47" dur="500"/>
                                        <p:tgtEl>
                                          <p:spTgt spid="25"/>
                                        </p:tgtEl>
                                      </p:cBhvr>
                                    </p:animEffect>
                                  </p:childTnLst>
                                </p:cTn>
                              </p:par>
                              <p:par>
                                <p:cTn id="48" presetID="3" presetClass="entr" presetSubtype="10" fill="hold" nodeType="withEffect">
                                  <p:stCondLst>
                                    <p:cond delay="0"/>
                                  </p:stCondLst>
                                  <p:childTnLst>
                                    <p:set>
                                      <p:cBhvr>
                                        <p:cTn id="49" dur="1" fill="hold">
                                          <p:stCondLst>
                                            <p:cond delay="0"/>
                                          </p:stCondLst>
                                        </p:cTn>
                                        <p:tgtEl>
                                          <p:spTgt spid="26"/>
                                        </p:tgtEl>
                                        <p:attrNameLst>
                                          <p:attrName>style.visibility</p:attrName>
                                        </p:attrNameLst>
                                      </p:cBhvr>
                                      <p:to>
                                        <p:strVal val="visible"/>
                                      </p:to>
                                    </p:set>
                                    <p:animEffect transition="in" filter="blinds(horizontal)">
                                      <p:cBhvr>
                                        <p:cTn id="50" dur="500"/>
                                        <p:tgtEl>
                                          <p:spTgt spid="26"/>
                                        </p:tgtEl>
                                      </p:cBhvr>
                                    </p:animEffect>
                                  </p:childTnLst>
                                </p:cTn>
                              </p:par>
                              <p:par>
                                <p:cTn id="51" presetID="3" presetClass="entr" presetSubtype="10" fill="hold" grpId="0" nodeType="withEffect">
                                  <p:stCondLst>
                                    <p:cond delay="0"/>
                                  </p:stCondLst>
                                  <p:childTnLst>
                                    <p:set>
                                      <p:cBhvr>
                                        <p:cTn id="52" dur="1" fill="hold">
                                          <p:stCondLst>
                                            <p:cond delay="0"/>
                                          </p:stCondLst>
                                        </p:cTn>
                                        <p:tgtEl>
                                          <p:spTgt spid="27"/>
                                        </p:tgtEl>
                                        <p:attrNameLst>
                                          <p:attrName>style.visibility</p:attrName>
                                        </p:attrNameLst>
                                      </p:cBhvr>
                                      <p:to>
                                        <p:strVal val="visible"/>
                                      </p:to>
                                    </p:set>
                                    <p:animEffect transition="in" filter="blinds(horizontal)">
                                      <p:cBhvr>
                                        <p:cTn id="53" dur="500"/>
                                        <p:tgtEl>
                                          <p:spTgt spid="27"/>
                                        </p:tgtEl>
                                      </p:cBhvr>
                                    </p:animEffect>
                                  </p:childTnLst>
                                </p:cTn>
                              </p:par>
                            </p:childTnLst>
                          </p:cTn>
                        </p:par>
                      </p:childTnLst>
                    </p:cTn>
                  </p:par>
                  <p:par>
                    <p:cTn id="54" fill="hold">
                      <p:stCondLst>
                        <p:cond delay="indefinite"/>
                      </p:stCondLst>
                      <p:childTnLst>
                        <p:par>
                          <p:cTn id="55" fill="hold">
                            <p:stCondLst>
                              <p:cond delay="0"/>
                            </p:stCondLst>
                            <p:childTnLst>
                              <p:par>
                                <p:cTn id="56" presetID="3" presetClass="entr" presetSubtype="10" fill="hold" grpId="0" nodeType="clickEffect">
                                  <p:stCondLst>
                                    <p:cond delay="0"/>
                                  </p:stCondLst>
                                  <p:childTnLst>
                                    <p:set>
                                      <p:cBhvr>
                                        <p:cTn id="57" dur="1" fill="hold">
                                          <p:stCondLst>
                                            <p:cond delay="0"/>
                                          </p:stCondLst>
                                        </p:cTn>
                                        <p:tgtEl>
                                          <p:spTgt spid="29"/>
                                        </p:tgtEl>
                                        <p:attrNameLst>
                                          <p:attrName>style.visibility</p:attrName>
                                        </p:attrNameLst>
                                      </p:cBhvr>
                                      <p:to>
                                        <p:strVal val="visible"/>
                                      </p:to>
                                    </p:set>
                                    <p:animEffect transition="in" filter="blinds(horizontal)">
                                      <p:cBhvr>
                                        <p:cTn id="58" dur="500"/>
                                        <p:tgtEl>
                                          <p:spTgt spid="29"/>
                                        </p:tgtEl>
                                      </p:cBhvr>
                                    </p:animEffect>
                                  </p:childTnLst>
                                </p:cTn>
                              </p:par>
                              <p:par>
                                <p:cTn id="59" presetID="3" presetClass="entr" presetSubtype="10" fill="hold" grpId="0" nodeType="withEffect">
                                  <p:stCondLst>
                                    <p:cond delay="0"/>
                                  </p:stCondLst>
                                  <p:childTnLst>
                                    <p:set>
                                      <p:cBhvr>
                                        <p:cTn id="60" dur="1" fill="hold">
                                          <p:stCondLst>
                                            <p:cond delay="0"/>
                                          </p:stCondLst>
                                        </p:cTn>
                                        <p:tgtEl>
                                          <p:spTgt spid="30"/>
                                        </p:tgtEl>
                                        <p:attrNameLst>
                                          <p:attrName>style.visibility</p:attrName>
                                        </p:attrNameLst>
                                      </p:cBhvr>
                                      <p:to>
                                        <p:strVal val="visible"/>
                                      </p:to>
                                    </p:set>
                                    <p:animEffect transition="in" filter="blinds(horizontal)">
                                      <p:cBhvr>
                                        <p:cTn id="61" dur="500"/>
                                        <p:tgtEl>
                                          <p:spTgt spid="30"/>
                                        </p:tgtEl>
                                      </p:cBhvr>
                                    </p:animEffect>
                                  </p:childTnLst>
                                </p:cTn>
                              </p:par>
                              <p:par>
                                <p:cTn id="62" presetID="3" presetClass="entr" presetSubtype="10" fill="hold" grpId="0" nodeType="withEffect">
                                  <p:stCondLst>
                                    <p:cond delay="0"/>
                                  </p:stCondLst>
                                  <p:childTnLst>
                                    <p:set>
                                      <p:cBhvr>
                                        <p:cTn id="63" dur="1" fill="hold">
                                          <p:stCondLst>
                                            <p:cond delay="0"/>
                                          </p:stCondLst>
                                        </p:cTn>
                                        <p:tgtEl>
                                          <p:spTgt spid="31"/>
                                        </p:tgtEl>
                                        <p:attrNameLst>
                                          <p:attrName>style.visibility</p:attrName>
                                        </p:attrNameLst>
                                      </p:cBhvr>
                                      <p:to>
                                        <p:strVal val="visible"/>
                                      </p:to>
                                    </p:set>
                                    <p:animEffect transition="in" filter="blinds(horizontal)">
                                      <p:cBhvr>
                                        <p:cTn id="64" dur="500"/>
                                        <p:tgtEl>
                                          <p:spTgt spid="31"/>
                                        </p:tgtEl>
                                      </p:cBhvr>
                                    </p:animEffect>
                                  </p:childTnLst>
                                </p:cTn>
                              </p:par>
                              <p:par>
                                <p:cTn id="65" presetID="3" presetClass="entr" presetSubtype="10" fill="hold" nodeType="withEffect">
                                  <p:stCondLst>
                                    <p:cond delay="0"/>
                                  </p:stCondLst>
                                  <p:childTnLst>
                                    <p:set>
                                      <p:cBhvr>
                                        <p:cTn id="66" dur="1" fill="hold">
                                          <p:stCondLst>
                                            <p:cond delay="0"/>
                                          </p:stCondLst>
                                        </p:cTn>
                                        <p:tgtEl>
                                          <p:spTgt spid="32"/>
                                        </p:tgtEl>
                                        <p:attrNameLst>
                                          <p:attrName>style.visibility</p:attrName>
                                        </p:attrNameLst>
                                      </p:cBhvr>
                                      <p:to>
                                        <p:strVal val="visible"/>
                                      </p:to>
                                    </p:set>
                                    <p:animEffect transition="in" filter="blinds(horizontal)">
                                      <p:cBhvr>
                                        <p:cTn id="67" dur="500"/>
                                        <p:tgtEl>
                                          <p:spTgt spid="32"/>
                                        </p:tgtEl>
                                      </p:cBhvr>
                                    </p:animEffect>
                                  </p:childTnLst>
                                </p:cTn>
                              </p:par>
                              <p:par>
                                <p:cTn id="68" presetID="3" presetClass="entr" presetSubtype="10" fill="hold" grpId="0" nodeType="withEffect">
                                  <p:stCondLst>
                                    <p:cond delay="0"/>
                                  </p:stCondLst>
                                  <p:childTnLst>
                                    <p:set>
                                      <p:cBhvr>
                                        <p:cTn id="69" dur="1" fill="hold">
                                          <p:stCondLst>
                                            <p:cond delay="0"/>
                                          </p:stCondLst>
                                        </p:cTn>
                                        <p:tgtEl>
                                          <p:spTgt spid="33"/>
                                        </p:tgtEl>
                                        <p:attrNameLst>
                                          <p:attrName>style.visibility</p:attrName>
                                        </p:attrNameLst>
                                      </p:cBhvr>
                                      <p:to>
                                        <p:strVal val="visible"/>
                                      </p:to>
                                    </p:set>
                                    <p:animEffect transition="in" filter="blinds(horizontal)">
                                      <p:cBhvr>
                                        <p:cTn id="70" dur="500"/>
                                        <p:tgtEl>
                                          <p:spTgt spid="33"/>
                                        </p:tgtEl>
                                      </p:cBhvr>
                                    </p:animEffect>
                                  </p:childTnLst>
                                </p:cTn>
                              </p:par>
                              <p:par>
                                <p:cTn id="71" presetID="3" presetClass="entr" presetSubtype="10" fill="hold" grpId="0" nodeType="withEffect">
                                  <p:stCondLst>
                                    <p:cond delay="0"/>
                                  </p:stCondLst>
                                  <p:childTnLst>
                                    <p:set>
                                      <p:cBhvr>
                                        <p:cTn id="72" dur="1" fill="hold">
                                          <p:stCondLst>
                                            <p:cond delay="0"/>
                                          </p:stCondLst>
                                        </p:cTn>
                                        <p:tgtEl>
                                          <p:spTgt spid="36"/>
                                        </p:tgtEl>
                                        <p:attrNameLst>
                                          <p:attrName>style.visibility</p:attrName>
                                        </p:attrNameLst>
                                      </p:cBhvr>
                                      <p:to>
                                        <p:strVal val="visible"/>
                                      </p:to>
                                    </p:set>
                                    <p:animEffect transition="in" filter="blinds(horizontal)">
                                      <p:cBhvr>
                                        <p:cTn id="73"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p:bldP spid="15" grpId="0" animBg="1"/>
      <p:bldP spid="16" grpId="0" animBg="1"/>
      <p:bldP spid="17" grpId="0"/>
      <p:bldP spid="20" grpId="0" animBg="1"/>
      <p:bldP spid="21" grpId="0" animBg="1"/>
      <p:bldP spid="22" grpId="0" animBg="1"/>
      <p:bldP spid="23" grpId="0"/>
      <p:bldP spid="25" grpId="0" animBg="1"/>
      <p:bldP spid="27" grpId="0" animBg="1"/>
      <p:bldP spid="29" grpId="0" animBg="1"/>
      <p:bldP spid="30" grpId="0" animBg="1"/>
      <p:bldP spid="31" grpId="0"/>
      <p:bldP spid="33" grpId="0" animBg="1"/>
      <p:bldP spid="36"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信号量的操作</a:t>
            </a:r>
            <a:endParaRPr lang="zh-CN" altLang="en-US" dirty="0"/>
          </a:p>
        </p:txBody>
      </p:sp>
      <p:sp>
        <p:nvSpPr>
          <p:cNvPr id="3" name="内容占位符 2"/>
          <p:cNvSpPr>
            <a:spLocks noGrp="1"/>
          </p:cNvSpPr>
          <p:nvPr>
            <p:ph idx="1"/>
          </p:nvPr>
        </p:nvSpPr>
        <p:spPr>
          <a:xfrm>
            <a:off x="442686" y="1137790"/>
            <a:ext cx="8229600" cy="3448723"/>
          </a:xfrm>
        </p:spPr>
        <p:txBody>
          <a:bodyPr/>
          <a:lstStyle/>
          <a:p>
            <a:r>
              <a:rPr lang="zh-CN" altLang="en-US" sz="2000" dirty="0" smtClean="0"/>
              <a:t>一个信号量可能被初始化为一个非负整数</a:t>
            </a:r>
            <a:r>
              <a:rPr lang="en-US" altLang="zh-CN" sz="2000" dirty="0" smtClean="0"/>
              <a:t>.</a:t>
            </a:r>
          </a:p>
          <a:p>
            <a:r>
              <a:rPr lang="en-US" altLang="zh-CN" sz="2000" dirty="0" err="1" smtClean="0"/>
              <a:t>semWait</a:t>
            </a:r>
            <a:r>
              <a:rPr lang="en-US" altLang="zh-CN" sz="2000" dirty="0" smtClean="0"/>
              <a:t> </a:t>
            </a:r>
            <a:r>
              <a:rPr lang="zh-CN" altLang="en-US" sz="2000" dirty="0" smtClean="0"/>
              <a:t>操作使信号量减</a:t>
            </a:r>
            <a:r>
              <a:rPr lang="en-US" altLang="zh-CN" sz="2000" dirty="0" smtClean="0"/>
              <a:t>1</a:t>
            </a:r>
            <a:r>
              <a:rPr lang="zh-CN" altLang="en-US" sz="2000" dirty="0" smtClean="0"/>
              <a:t>。若值为负，则执行</a:t>
            </a:r>
            <a:r>
              <a:rPr lang="en-US" altLang="zh-CN" sz="2000" dirty="0" err="1" smtClean="0"/>
              <a:t>semWait</a:t>
            </a:r>
            <a:r>
              <a:rPr lang="zh-CN" altLang="en-US" sz="2000" dirty="0" smtClean="0"/>
              <a:t>的进程被阻塞。否则进程继续执行。</a:t>
            </a:r>
            <a:endParaRPr lang="en-US" altLang="zh-CN" sz="2000" dirty="0" smtClean="0"/>
          </a:p>
          <a:p>
            <a:r>
              <a:rPr lang="en-US" altLang="zh-CN" sz="2000" dirty="0" err="1" smtClean="0"/>
              <a:t>semSignal</a:t>
            </a:r>
            <a:r>
              <a:rPr lang="zh-CN" altLang="en-US" sz="2000" dirty="0" smtClean="0"/>
              <a:t>操作使信号量加</a:t>
            </a:r>
            <a:r>
              <a:rPr lang="en-US" altLang="zh-CN" sz="2000" dirty="0" smtClean="0"/>
              <a:t>1</a:t>
            </a:r>
            <a:r>
              <a:rPr lang="zh-CN" altLang="en-US" sz="2000" dirty="0" smtClean="0"/>
              <a:t>。若值小于或等于零，则被</a:t>
            </a:r>
            <a:r>
              <a:rPr lang="en-US" altLang="zh-CN" sz="2000" dirty="0" err="1" smtClean="0"/>
              <a:t>semWait</a:t>
            </a:r>
            <a:r>
              <a:rPr lang="zh-CN" altLang="en-US" sz="2000" dirty="0" smtClean="0"/>
              <a:t>操作阻塞的进程被解除阻塞。</a:t>
            </a:r>
            <a:endParaRPr lang="en-US" altLang="zh-CN" sz="2000" dirty="0" smtClean="0"/>
          </a:p>
          <a:p>
            <a:r>
              <a:rPr lang="zh-CN" altLang="en-US" sz="2000" dirty="0" smtClean="0"/>
              <a:t>除此之外，没有任何</a:t>
            </a:r>
            <a:endParaRPr lang="en-US" altLang="zh-CN" sz="2000" dirty="0" smtClean="0"/>
          </a:p>
          <a:p>
            <a:pPr>
              <a:buNone/>
            </a:pPr>
            <a:r>
              <a:rPr lang="zh-CN" altLang="en-US" sz="2000" dirty="0" smtClean="0"/>
              <a:t>      办法可以检查或操作</a:t>
            </a:r>
            <a:endParaRPr lang="en-US" altLang="zh-CN" sz="2000" dirty="0" smtClean="0"/>
          </a:p>
          <a:p>
            <a:pPr>
              <a:buNone/>
            </a:pPr>
            <a:r>
              <a:rPr lang="zh-CN" altLang="en-US" sz="2000" dirty="0" smtClean="0"/>
              <a:t>      信号量！</a:t>
            </a:r>
            <a:endParaRPr lang="zh-CN" altLang="en-US" sz="2000" dirty="0"/>
          </a:p>
        </p:txBody>
      </p:sp>
      <p:sp>
        <p:nvSpPr>
          <p:cNvPr id="5" name="灯片编号占位符 4"/>
          <p:cNvSpPr>
            <a:spLocks noGrp="1"/>
          </p:cNvSpPr>
          <p:nvPr>
            <p:ph type="sldNum" sz="quarter" idx="11"/>
          </p:nvPr>
        </p:nvSpPr>
        <p:spPr>
          <a:xfrm>
            <a:off x="7764463" y="6382428"/>
            <a:ext cx="922337" cy="476250"/>
          </a:xfrm>
        </p:spPr>
        <p:txBody>
          <a:bodyPr/>
          <a:lstStyle/>
          <a:p>
            <a:pPr>
              <a:defRPr/>
            </a:pPr>
            <a:fld id="{2A5F4D79-7E66-4EF1-850E-A256F3AB9092}" type="slidenum">
              <a:rPr lang="zh-CN" altLang="en-US" smtClean="0"/>
              <a:pPr>
                <a:defRPr/>
              </a:pPr>
              <a:t>39</a:t>
            </a:fld>
            <a:endParaRPr lang="en-US" altLang="zh-CN"/>
          </a:p>
        </p:txBody>
      </p:sp>
      <p:pic>
        <p:nvPicPr>
          <p:cNvPr id="5122" name="Picture 2"/>
          <p:cNvPicPr>
            <a:picLocks noChangeAspect="1" noChangeArrowheads="1"/>
          </p:cNvPicPr>
          <p:nvPr/>
        </p:nvPicPr>
        <p:blipFill>
          <a:blip r:embed="rId2" cstate="print"/>
          <a:srcRect/>
          <a:stretch>
            <a:fillRect/>
          </a:stretch>
        </p:blipFill>
        <p:spPr bwMode="auto">
          <a:xfrm>
            <a:off x="236764" y="4688115"/>
            <a:ext cx="5243503" cy="1956019"/>
          </a:xfrm>
          <a:prstGeom prst="rect">
            <a:avLst/>
          </a:prstGeom>
          <a:noFill/>
          <a:ln w="9525">
            <a:solidFill>
              <a:srgbClr val="FF0000"/>
            </a:solidFill>
            <a:miter lim="800000"/>
            <a:headEnd/>
            <a:tailEnd/>
          </a:ln>
          <a:effectLst/>
        </p:spPr>
      </p:pic>
      <p:pic>
        <p:nvPicPr>
          <p:cNvPr id="5123" name="Picture 3"/>
          <p:cNvPicPr>
            <a:picLocks noChangeAspect="1" noChangeArrowheads="1"/>
          </p:cNvPicPr>
          <p:nvPr/>
        </p:nvPicPr>
        <p:blipFill>
          <a:blip r:embed="rId3" cstate="print"/>
          <a:srcRect/>
          <a:stretch>
            <a:fillRect/>
          </a:stretch>
        </p:blipFill>
        <p:spPr bwMode="auto">
          <a:xfrm>
            <a:off x="3408376" y="3502533"/>
            <a:ext cx="5619523" cy="2109959"/>
          </a:xfrm>
          <a:prstGeom prst="rect">
            <a:avLst/>
          </a:prstGeom>
          <a:noFill/>
          <a:ln w="9525">
            <a:solidFill>
              <a:srgbClr val="FF0000"/>
            </a:solid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123"/>
                                        </p:tgtEl>
                                        <p:attrNameLst>
                                          <p:attrName>style.visibility</p:attrName>
                                        </p:attrNameLst>
                                      </p:cBhvr>
                                      <p:to>
                                        <p:strVal val="visible"/>
                                      </p:to>
                                    </p:set>
                                    <p:animEffect transition="in" filter="blinds(horizontal)">
                                      <p:cBhvr>
                                        <p:cTn id="7" dur="500"/>
                                        <p:tgtEl>
                                          <p:spTgt spid="51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r>
              <a:rPr lang="zh-CN" altLang="en-US" dirty="0" smtClean="0"/>
              <a:t>从进程的特征出发</a:t>
            </a:r>
            <a:endParaRPr lang="zh-CN" altLang="en-US" dirty="0"/>
          </a:p>
        </p:txBody>
      </p:sp>
      <p:sp>
        <p:nvSpPr>
          <p:cNvPr id="4" name="页脚占位符 3"/>
          <p:cNvSpPr>
            <a:spLocks noGrp="1"/>
          </p:cNvSpPr>
          <p:nvPr>
            <p:ph type="ftr" sz="quarter" idx="10"/>
          </p:nvPr>
        </p:nvSpPr>
        <p:spPr/>
        <p:txBody>
          <a:bodyPr/>
          <a:lstStyle/>
          <a:p>
            <a:pPr>
              <a:defRPr/>
            </a:pPr>
            <a:r>
              <a:rPr lang="zh-CN" altLang="en-US" dirty="0" smtClean="0"/>
              <a:t>USTC</a:t>
            </a:r>
            <a:r>
              <a:rPr lang="en-US" altLang="zh-CN" dirty="0" smtClean="0"/>
              <a:t>-</a:t>
            </a:r>
            <a:r>
              <a:rPr lang="zh-CN" altLang="en-US" dirty="0" smtClean="0"/>
              <a:t>21000201-OPERATING SYSTEMS; FALL </a:t>
            </a:r>
            <a:r>
              <a:rPr lang="en-US" altLang="zh-CN" dirty="0" smtClean="0"/>
              <a:t>2016</a:t>
            </a:r>
            <a:r>
              <a:rPr lang="zh-CN" altLang="en-US" dirty="0" smtClean="0"/>
              <a:t>; INSTRUCTOR: </a:t>
            </a:r>
            <a:r>
              <a:rPr lang="en-US" altLang="zh-CN" dirty="0" smtClean="0"/>
              <a:t>LINGBO WEI</a:t>
            </a:r>
            <a:endParaRPr lang="en-US" altLang="zh-CN" dirty="0"/>
          </a:p>
        </p:txBody>
      </p:sp>
      <p:sp>
        <p:nvSpPr>
          <p:cNvPr id="5" name="灯片编号占位符 4"/>
          <p:cNvSpPr>
            <a:spLocks noGrp="1"/>
          </p:cNvSpPr>
          <p:nvPr>
            <p:ph type="sldNum" sz="quarter" idx="11"/>
          </p:nvPr>
        </p:nvSpPr>
        <p:spPr/>
        <p:txBody>
          <a:bodyPr/>
          <a:lstStyle/>
          <a:p>
            <a:pPr>
              <a:defRPr/>
            </a:pPr>
            <a:fld id="{2A5F4D79-7E66-4EF1-850E-A256F3AB9092}" type="slidenum">
              <a:rPr lang="zh-CN" altLang="en-US" smtClean="0"/>
              <a:pPr>
                <a:defRPr/>
              </a:pPr>
              <a:t>4</a:t>
            </a:fld>
            <a:endParaRPr lang="en-US" altLang="zh-CN"/>
          </a:p>
        </p:txBody>
      </p:sp>
      <p:pic>
        <p:nvPicPr>
          <p:cNvPr id="1026" name="Picture 2"/>
          <p:cNvPicPr>
            <a:picLocks noChangeAspect="1" noChangeArrowheads="1"/>
          </p:cNvPicPr>
          <p:nvPr/>
        </p:nvPicPr>
        <p:blipFill>
          <a:blip r:embed="rId2" cstate="print"/>
          <a:srcRect l="9118" t="20313" r="29412" b="11458"/>
          <a:stretch>
            <a:fillRect/>
          </a:stretch>
        </p:blipFill>
        <p:spPr bwMode="auto">
          <a:xfrm>
            <a:off x="819150" y="1257300"/>
            <a:ext cx="7639050" cy="478811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信号量的实现</a:t>
            </a:r>
            <a:endParaRPr lang="zh-CN" altLang="en-US" dirty="0"/>
          </a:p>
        </p:txBody>
      </p:sp>
      <p:sp>
        <p:nvSpPr>
          <p:cNvPr id="5" name="灯片编号占位符 4"/>
          <p:cNvSpPr>
            <a:spLocks noGrp="1"/>
          </p:cNvSpPr>
          <p:nvPr>
            <p:ph type="sldNum" sz="quarter" idx="11"/>
          </p:nvPr>
        </p:nvSpPr>
        <p:spPr>
          <a:xfrm>
            <a:off x="7764463" y="6382428"/>
            <a:ext cx="922337" cy="476250"/>
          </a:xfrm>
        </p:spPr>
        <p:txBody>
          <a:bodyPr/>
          <a:lstStyle/>
          <a:p>
            <a:pPr>
              <a:defRPr/>
            </a:pPr>
            <a:fld id="{2A5F4D79-7E66-4EF1-850E-A256F3AB9092}" type="slidenum">
              <a:rPr lang="zh-CN" altLang="en-US" smtClean="0"/>
              <a:pPr>
                <a:defRPr/>
              </a:pPr>
              <a:t>40</a:t>
            </a:fld>
            <a:endParaRPr lang="en-US" altLang="zh-CN"/>
          </a:p>
        </p:txBody>
      </p:sp>
      <p:pic>
        <p:nvPicPr>
          <p:cNvPr id="5122" name="Picture 2"/>
          <p:cNvPicPr>
            <a:picLocks noChangeAspect="1" noChangeArrowheads="1"/>
          </p:cNvPicPr>
          <p:nvPr/>
        </p:nvPicPr>
        <p:blipFill>
          <a:blip r:embed="rId2" cstate="print"/>
          <a:srcRect/>
          <a:stretch>
            <a:fillRect/>
          </a:stretch>
        </p:blipFill>
        <p:spPr bwMode="auto">
          <a:xfrm>
            <a:off x="579664" y="2611665"/>
            <a:ext cx="5243503" cy="1956019"/>
          </a:xfrm>
          <a:prstGeom prst="rect">
            <a:avLst/>
          </a:prstGeom>
          <a:noFill/>
          <a:ln w="9525">
            <a:solidFill>
              <a:srgbClr val="FF0000"/>
            </a:solidFill>
            <a:miter lim="800000"/>
            <a:headEnd/>
            <a:tailEnd/>
          </a:ln>
          <a:effectLst/>
        </p:spPr>
      </p:pic>
      <p:pic>
        <p:nvPicPr>
          <p:cNvPr id="5123" name="Picture 3"/>
          <p:cNvPicPr>
            <a:picLocks noChangeAspect="1" noChangeArrowheads="1"/>
          </p:cNvPicPr>
          <p:nvPr/>
        </p:nvPicPr>
        <p:blipFill>
          <a:blip r:embed="rId3" cstate="print"/>
          <a:srcRect/>
          <a:stretch>
            <a:fillRect/>
          </a:stretch>
        </p:blipFill>
        <p:spPr bwMode="auto">
          <a:xfrm>
            <a:off x="550876" y="4702683"/>
            <a:ext cx="5619523" cy="2109959"/>
          </a:xfrm>
          <a:prstGeom prst="rect">
            <a:avLst/>
          </a:prstGeom>
          <a:noFill/>
          <a:ln w="9525">
            <a:solidFill>
              <a:srgbClr val="FF0000"/>
            </a:solidFill>
            <a:miter lim="800000"/>
            <a:headEnd/>
            <a:tailEnd/>
          </a:ln>
          <a:effectLst/>
        </p:spPr>
      </p:pic>
      <p:sp>
        <p:nvSpPr>
          <p:cNvPr id="8" name="Text Box 6"/>
          <p:cNvSpPr txBox="1">
            <a:spLocks noChangeArrowheads="1"/>
          </p:cNvSpPr>
          <p:nvPr/>
        </p:nvSpPr>
        <p:spPr bwMode="auto">
          <a:xfrm>
            <a:off x="552450" y="1104900"/>
            <a:ext cx="2590800" cy="1323439"/>
          </a:xfrm>
          <a:prstGeom prst="rect">
            <a:avLst/>
          </a:prstGeom>
          <a:solidFill>
            <a:srgbClr val="CCFFFF"/>
          </a:solidFill>
          <a:ln>
            <a:solidFill>
              <a:srgbClr val="FF0000"/>
            </a:solidFill>
          </a:ln>
          <a:effectLst>
            <a:outerShdw blurRad="63500" dist="107763" dir="2700000" algn="ctr" rotWithShape="0">
              <a:schemeClr val="bg2">
                <a:alpha val="74998"/>
              </a:schemeClr>
            </a:outerShdw>
          </a:effectLst>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eaLnBrk="1" hangingPunct="1">
              <a:buFont typeface="Monotype Sorts" charset="0"/>
              <a:buNone/>
              <a:defRPr/>
            </a:pPr>
            <a:r>
              <a:rPr lang="en-US" altLang="zh-CN" sz="2000" dirty="0" err="1" smtClean="0"/>
              <a:t>classSemaphore</a:t>
            </a:r>
            <a:r>
              <a:rPr lang="en-US" altLang="zh-CN" sz="2000" dirty="0" smtClean="0"/>
              <a:t> </a:t>
            </a:r>
          </a:p>
          <a:p>
            <a:pPr eaLnBrk="1" hangingPunct="1">
              <a:buFont typeface="Monotype Sorts" charset="0"/>
              <a:buNone/>
              <a:defRPr/>
            </a:pPr>
            <a:r>
              <a:rPr lang="en-US" altLang="zh-CN" sz="2000" dirty="0" smtClean="0"/>
              <a:t>{  </a:t>
            </a:r>
            <a:r>
              <a:rPr lang="en-US" altLang="zh-CN" sz="2000" dirty="0" err="1" smtClean="0"/>
              <a:t>int</a:t>
            </a:r>
            <a:r>
              <a:rPr lang="en-US" altLang="zh-CN" sz="2000" dirty="0" smtClean="0"/>
              <a:t> count;</a:t>
            </a:r>
          </a:p>
          <a:p>
            <a:pPr eaLnBrk="1" hangingPunct="1">
              <a:buFont typeface="Monotype Sorts" charset="0"/>
              <a:buNone/>
              <a:defRPr/>
            </a:pPr>
            <a:r>
              <a:rPr lang="en-US" altLang="zh-CN" sz="2000" dirty="0" smtClean="0"/>
              <a:t>    </a:t>
            </a:r>
            <a:r>
              <a:rPr lang="en-US" altLang="zh-CN" sz="2000" dirty="0" err="1" smtClean="0"/>
              <a:t>WaitQueue</a:t>
            </a:r>
            <a:r>
              <a:rPr lang="en-US" altLang="zh-CN" sz="2000" dirty="0" smtClean="0"/>
              <a:t> queue;</a:t>
            </a:r>
          </a:p>
          <a:p>
            <a:pPr eaLnBrk="1" hangingPunct="1">
              <a:buFont typeface="Monotype Sorts" charset="0"/>
              <a:buNone/>
              <a:defRPr/>
            </a:pPr>
            <a:r>
              <a:rPr lang="en-US" altLang="zh-CN" sz="2000" dirty="0" smtClean="0"/>
              <a:t>}</a:t>
            </a:r>
          </a:p>
        </p:txBody>
      </p:sp>
      <p:sp>
        <p:nvSpPr>
          <p:cNvPr id="9" name="椭圆 8"/>
          <p:cNvSpPr/>
          <p:nvPr/>
        </p:nvSpPr>
        <p:spPr>
          <a:xfrm>
            <a:off x="1771650" y="3314700"/>
            <a:ext cx="1600200" cy="2667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1809750" y="5429250"/>
            <a:ext cx="1600200" cy="2667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blinds(horizontal)">
                                      <p:cBhvr>
                                        <p:cTn id="1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信号量的定义</a:t>
            </a:r>
            <a:endParaRPr lang="zh-CN" altLang="en-US" dirty="0"/>
          </a:p>
        </p:txBody>
      </p:sp>
      <p:sp>
        <p:nvSpPr>
          <p:cNvPr id="3" name="内容占位符 2"/>
          <p:cNvSpPr>
            <a:spLocks noGrp="1"/>
          </p:cNvSpPr>
          <p:nvPr>
            <p:ph idx="1"/>
          </p:nvPr>
        </p:nvSpPr>
        <p:spPr>
          <a:xfrm>
            <a:off x="457200" y="1236425"/>
            <a:ext cx="8229600" cy="4641850"/>
          </a:xfrm>
        </p:spPr>
        <p:txBody>
          <a:bodyPr/>
          <a:lstStyle/>
          <a:p>
            <a:r>
              <a:rPr lang="zh-CN" altLang="en-US" dirty="0" smtClean="0">
                <a:solidFill>
                  <a:srgbClr val="FF0000"/>
                </a:solidFill>
                <a:ea typeface="宋体" pitchFamily="2" charset="-122"/>
              </a:rPr>
              <a:t>信号量</a:t>
            </a:r>
            <a:r>
              <a:rPr lang="en-US" altLang="zh-CN" dirty="0" smtClean="0">
                <a:solidFill>
                  <a:srgbClr val="FF0000"/>
                </a:solidFill>
                <a:ea typeface="宋体" pitchFamily="2" charset="-122"/>
              </a:rPr>
              <a:t>:  </a:t>
            </a:r>
            <a:r>
              <a:rPr lang="zh-CN" altLang="en-US" dirty="0" smtClean="0">
                <a:ea typeface="宋体" pitchFamily="2" charset="-122"/>
              </a:rPr>
              <a:t>一个确定的二元组</a:t>
            </a:r>
            <a:r>
              <a:rPr lang="en-US" altLang="zh-CN" dirty="0" smtClean="0">
                <a:ea typeface="宋体" pitchFamily="2" charset="-122"/>
              </a:rPr>
              <a:t>(</a:t>
            </a:r>
            <a:r>
              <a:rPr lang="en-US" altLang="zh-CN" dirty="0" err="1" smtClean="0">
                <a:ea typeface="宋体" pitchFamily="2" charset="-122"/>
              </a:rPr>
              <a:t>s,q</a:t>
            </a:r>
            <a:r>
              <a:rPr lang="en-US" altLang="zh-CN" dirty="0" smtClean="0">
                <a:ea typeface="宋体" pitchFamily="2" charset="-122"/>
              </a:rPr>
              <a:t>)</a:t>
            </a:r>
            <a:r>
              <a:rPr lang="zh-CN" altLang="en-US" dirty="0" smtClean="0">
                <a:ea typeface="宋体" pitchFamily="2" charset="-122"/>
              </a:rPr>
              <a:t>，其中</a:t>
            </a:r>
            <a:r>
              <a:rPr lang="en-US" altLang="zh-CN" dirty="0" smtClean="0">
                <a:ea typeface="宋体" pitchFamily="2" charset="-122"/>
              </a:rPr>
              <a:t>s</a:t>
            </a:r>
            <a:r>
              <a:rPr lang="zh-CN" altLang="en-US" dirty="0" smtClean="0">
                <a:ea typeface="宋体" pitchFamily="2" charset="-122"/>
              </a:rPr>
              <a:t>是一个具有非负初值的整型变量，</a:t>
            </a:r>
            <a:r>
              <a:rPr lang="en-US" altLang="zh-CN" dirty="0" smtClean="0">
                <a:ea typeface="宋体" pitchFamily="2" charset="-122"/>
              </a:rPr>
              <a:t>q</a:t>
            </a:r>
            <a:r>
              <a:rPr lang="zh-CN" altLang="en-US" dirty="0" smtClean="0">
                <a:ea typeface="宋体" pitchFamily="2" charset="-122"/>
              </a:rPr>
              <a:t>是一个初始状态为空的队列</a:t>
            </a:r>
            <a:r>
              <a:rPr lang="en-US" altLang="zh-CN" dirty="0" smtClean="0">
                <a:ea typeface="宋体" pitchFamily="2" charset="-122"/>
              </a:rPr>
              <a:t>. </a:t>
            </a:r>
          </a:p>
          <a:p>
            <a:pPr lvl="1"/>
            <a:r>
              <a:rPr lang="en-US" altLang="zh-CN" dirty="0">
                <a:ea typeface="宋体" pitchFamily="2" charset="-122"/>
              </a:rPr>
              <a:t>s</a:t>
            </a:r>
            <a:r>
              <a:rPr lang="zh-CN" altLang="en-US" dirty="0" smtClean="0">
                <a:ea typeface="宋体" pitchFamily="2" charset="-122"/>
              </a:rPr>
              <a:t>为正，则该值等于发</a:t>
            </a:r>
            <a:r>
              <a:rPr lang="en-US" altLang="zh-CN" dirty="0" smtClean="0">
                <a:ea typeface="宋体" pitchFamily="2" charset="-122"/>
              </a:rPr>
              <a:t>P</a:t>
            </a:r>
            <a:r>
              <a:rPr lang="zh-CN" altLang="en-US" dirty="0" smtClean="0">
                <a:ea typeface="宋体" pitchFamily="2" charset="-122"/>
              </a:rPr>
              <a:t>操作后可立即执行的进程的数量；</a:t>
            </a:r>
            <a:r>
              <a:rPr lang="en-US" altLang="zh-CN" dirty="0" smtClean="0">
                <a:ea typeface="宋体" pitchFamily="2" charset="-122"/>
              </a:rPr>
              <a:t>s</a:t>
            </a:r>
            <a:r>
              <a:rPr lang="zh-CN" altLang="en-US" dirty="0" smtClean="0">
                <a:ea typeface="宋体" pitchFamily="2" charset="-122"/>
              </a:rPr>
              <a:t>为</a:t>
            </a:r>
            <a:r>
              <a:rPr lang="en-US" altLang="zh-CN" dirty="0" smtClean="0">
                <a:ea typeface="宋体" pitchFamily="2" charset="-122"/>
              </a:rPr>
              <a:t>0</a:t>
            </a:r>
            <a:r>
              <a:rPr lang="zh-CN" altLang="en-US" dirty="0" smtClean="0">
                <a:ea typeface="宋体" pitchFamily="2" charset="-122"/>
              </a:rPr>
              <a:t>，那么发出</a:t>
            </a:r>
            <a:r>
              <a:rPr lang="en-US" altLang="zh-CN" dirty="0" smtClean="0">
                <a:ea typeface="宋体" pitchFamily="2" charset="-122"/>
              </a:rPr>
              <a:t>P</a:t>
            </a:r>
            <a:r>
              <a:rPr lang="zh-CN" altLang="en-US" dirty="0" smtClean="0">
                <a:ea typeface="宋体" pitchFamily="2" charset="-122"/>
              </a:rPr>
              <a:t>操作后进程被继续执行完；</a:t>
            </a:r>
            <a:r>
              <a:rPr lang="en-US" altLang="zh-CN" dirty="0" smtClean="0">
                <a:ea typeface="宋体" pitchFamily="2" charset="-122"/>
              </a:rPr>
              <a:t>s</a:t>
            </a:r>
            <a:r>
              <a:rPr lang="zh-CN" altLang="en-US" dirty="0" smtClean="0">
                <a:ea typeface="宋体" pitchFamily="2" charset="-122"/>
              </a:rPr>
              <a:t>为负，那么发出</a:t>
            </a:r>
            <a:r>
              <a:rPr lang="en-US" altLang="zh-CN" dirty="0" smtClean="0">
                <a:ea typeface="宋体" pitchFamily="2" charset="-122"/>
              </a:rPr>
              <a:t>P</a:t>
            </a:r>
            <a:r>
              <a:rPr lang="zh-CN" altLang="en-US" dirty="0" smtClean="0">
                <a:ea typeface="宋体" pitchFamily="2" charset="-122"/>
              </a:rPr>
              <a:t>操作后的进程被阻塞，│</a:t>
            </a:r>
            <a:r>
              <a:rPr lang="en-US" altLang="zh-CN" dirty="0" smtClean="0">
                <a:ea typeface="宋体" pitchFamily="2" charset="-122"/>
              </a:rPr>
              <a:t>s</a:t>
            </a:r>
            <a:r>
              <a:rPr lang="zh-CN" altLang="en-US" dirty="0" smtClean="0">
                <a:ea typeface="宋体" pitchFamily="2" charset="-122"/>
              </a:rPr>
              <a:t>│是被阻塞的进程数</a:t>
            </a:r>
            <a:r>
              <a:rPr lang="zh-CN" altLang="en-US" dirty="0" smtClean="0">
                <a:ea typeface="宋体" pitchFamily="2" charset="-122"/>
              </a:rPr>
              <a:t>。</a:t>
            </a:r>
            <a:endParaRPr lang="en-US" altLang="zh-CN" dirty="0" smtClean="0">
              <a:ea typeface="宋体" pitchFamily="2" charset="-122"/>
            </a:endParaRPr>
          </a:p>
          <a:p>
            <a:pPr lvl="1"/>
            <a:r>
              <a:rPr lang="en-US" altLang="zh-CN" dirty="0" smtClean="0">
                <a:ea typeface="宋体" pitchFamily="2" charset="-122"/>
              </a:rPr>
              <a:t>Q</a:t>
            </a:r>
            <a:r>
              <a:rPr lang="zh-CN" altLang="en-US" dirty="0" smtClean="0">
                <a:ea typeface="宋体" pitchFamily="2" charset="-122"/>
              </a:rPr>
              <a:t>是一个初始状态为空的</a:t>
            </a:r>
            <a:r>
              <a:rPr lang="zh-CN" altLang="en-US" dirty="0" smtClean="0">
                <a:ea typeface="宋体" pitchFamily="2" charset="-122"/>
              </a:rPr>
              <a:t>队列，当有进程被阻塞时就会进入此队列。</a:t>
            </a:r>
            <a:endParaRPr lang="en-US" altLang="zh-CN" dirty="0" smtClean="0">
              <a:ea typeface="宋体" pitchFamily="2" charset="-122"/>
            </a:endParaRPr>
          </a:p>
          <a:p>
            <a:r>
              <a:rPr lang="en-US" altLang="zh-CN" dirty="0" err="1" smtClean="0">
                <a:solidFill>
                  <a:srgbClr val="FF0000"/>
                </a:solidFill>
                <a:ea typeface="宋体" pitchFamily="2" charset="-122"/>
              </a:rPr>
              <a:t>semWait</a:t>
            </a:r>
            <a:r>
              <a:rPr lang="en-US" altLang="zh-CN" dirty="0" smtClean="0">
                <a:solidFill>
                  <a:srgbClr val="FF0000"/>
                </a:solidFill>
                <a:ea typeface="宋体" pitchFamily="2" charset="-122"/>
              </a:rPr>
              <a:t>(P)</a:t>
            </a:r>
            <a:r>
              <a:rPr lang="zh-CN" altLang="en-US" dirty="0" smtClean="0">
                <a:ea typeface="宋体" pitchFamily="2" charset="-122"/>
              </a:rPr>
              <a:t>原语表示</a:t>
            </a:r>
            <a:r>
              <a:rPr lang="zh-CN" altLang="en-US" dirty="0" smtClean="0">
                <a:ea typeface="宋体" pitchFamily="2" charset="-122"/>
              </a:rPr>
              <a:t>接收信号</a:t>
            </a:r>
            <a:r>
              <a:rPr lang="en-US" altLang="zh-CN" dirty="0" smtClean="0">
                <a:ea typeface="宋体" pitchFamily="2" charset="-122"/>
              </a:rPr>
              <a:t> </a:t>
            </a:r>
          </a:p>
          <a:p>
            <a:r>
              <a:rPr lang="en-US" altLang="zh-CN" dirty="0" err="1" smtClean="0">
                <a:solidFill>
                  <a:srgbClr val="FF0000"/>
                </a:solidFill>
                <a:ea typeface="宋体" pitchFamily="2" charset="-122"/>
              </a:rPr>
              <a:t>semSignal</a:t>
            </a:r>
            <a:r>
              <a:rPr lang="en-US" altLang="zh-CN" dirty="0" smtClean="0">
                <a:solidFill>
                  <a:srgbClr val="FF0000"/>
                </a:solidFill>
                <a:ea typeface="宋体" pitchFamily="2" charset="-122"/>
              </a:rPr>
              <a:t>(V)</a:t>
            </a:r>
            <a:r>
              <a:rPr lang="en-US" altLang="zh-CN" dirty="0" smtClean="0">
                <a:ea typeface="宋体" pitchFamily="2" charset="-122"/>
              </a:rPr>
              <a:t> </a:t>
            </a:r>
            <a:r>
              <a:rPr lang="zh-CN" altLang="en-US" dirty="0" smtClean="0">
                <a:ea typeface="宋体" pitchFamily="2" charset="-122"/>
              </a:rPr>
              <a:t>原语表</a:t>
            </a:r>
            <a:r>
              <a:rPr lang="zh-CN" altLang="en-US" dirty="0" smtClean="0">
                <a:ea typeface="宋体" pitchFamily="2" charset="-122"/>
              </a:rPr>
              <a:t>法发送信号</a:t>
            </a:r>
            <a:r>
              <a:rPr lang="en-US" altLang="zh-CN" dirty="0" smtClean="0">
                <a:ea typeface="宋体" pitchFamily="2" charset="-122"/>
              </a:rPr>
              <a:t> </a:t>
            </a:r>
            <a:endParaRPr lang="en-US" altLang="zh-CN" dirty="0" smtClean="0">
              <a:ea typeface="宋体" pitchFamily="2" charset="-122"/>
            </a:endParaRPr>
          </a:p>
        </p:txBody>
      </p:sp>
      <p:sp>
        <p:nvSpPr>
          <p:cNvPr id="4" name="页脚占位符 3"/>
          <p:cNvSpPr>
            <a:spLocks noGrp="1"/>
          </p:cNvSpPr>
          <p:nvPr>
            <p:ph type="ftr" sz="quarter" idx="10"/>
          </p:nvPr>
        </p:nvSpPr>
        <p:spPr/>
        <p:txBody>
          <a:bodyPr/>
          <a:lstStyle/>
          <a:p>
            <a:pPr>
              <a:defRPr/>
            </a:pPr>
            <a:r>
              <a:rPr lang="zh-CN" altLang="en-US" dirty="0" smtClean="0"/>
              <a:t>USTC</a:t>
            </a:r>
            <a:r>
              <a:rPr lang="en-US" altLang="zh-CN" dirty="0" smtClean="0"/>
              <a:t>-</a:t>
            </a:r>
            <a:r>
              <a:rPr lang="zh-CN" altLang="en-US" dirty="0" smtClean="0"/>
              <a:t>21000201-OPERATING SYSTEMS; FALL </a:t>
            </a:r>
            <a:r>
              <a:rPr lang="en-US" altLang="zh-CN" dirty="0" smtClean="0"/>
              <a:t>2016</a:t>
            </a:r>
            <a:r>
              <a:rPr lang="zh-CN" altLang="en-US" dirty="0" smtClean="0"/>
              <a:t>; INSTRUCTOR: </a:t>
            </a:r>
            <a:r>
              <a:rPr lang="en-US" altLang="zh-CN" dirty="0" smtClean="0"/>
              <a:t>LINGBO WEI</a:t>
            </a:r>
            <a:endParaRPr lang="en-US" altLang="zh-CN" dirty="0"/>
          </a:p>
        </p:txBody>
      </p:sp>
      <p:sp>
        <p:nvSpPr>
          <p:cNvPr id="5" name="灯片编号占位符 4"/>
          <p:cNvSpPr>
            <a:spLocks noGrp="1"/>
          </p:cNvSpPr>
          <p:nvPr>
            <p:ph type="sldNum" sz="quarter" idx="11"/>
          </p:nvPr>
        </p:nvSpPr>
        <p:spPr/>
        <p:txBody>
          <a:bodyPr/>
          <a:lstStyle/>
          <a:p>
            <a:pPr>
              <a:defRPr/>
            </a:pPr>
            <a:fld id="{2A5F4D79-7E66-4EF1-850E-A256F3AB9092}" type="slidenum">
              <a:rPr lang="zh-CN" altLang="en-US" smtClean="0"/>
              <a:pPr>
                <a:defRPr/>
              </a:pPr>
              <a:t>41</a:t>
            </a:fld>
            <a:endParaRPr lang="en-US" altLang="zh-CN"/>
          </a:p>
        </p:txBody>
      </p:sp>
      <p:sp>
        <p:nvSpPr>
          <p:cNvPr id="8" name="虚尾箭头 7"/>
          <p:cNvSpPr/>
          <p:nvPr/>
        </p:nvSpPr>
        <p:spPr>
          <a:xfrm>
            <a:off x="5952744" y="4667894"/>
            <a:ext cx="2734056" cy="1389888"/>
          </a:xfrm>
          <a:prstGeom prst="stripedRightArrow">
            <a:avLst/>
          </a:prstGeom>
          <a:solidFill>
            <a:schemeClr val="accent5">
              <a:lumMod val="75000"/>
            </a:schemeClr>
          </a:solidFill>
          <a:ln>
            <a:solidFill>
              <a:schemeClr val="accent1">
                <a:lumMod val="50000"/>
              </a:schemeClr>
            </a:solid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ln w="0"/>
                <a:solidFill>
                  <a:srgbClr val="FF0000"/>
                </a:solidFill>
                <a:effectLst>
                  <a:outerShdw blurRad="38100" dist="19050" dir="2700000" algn="tl" rotWithShape="0">
                    <a:schemeClr val="dk1">
                      <a:alpha val="40000"/>
                    </a:schemeClr>
                  </a:outerShdw>
                </a:effectLst>
              </a:rPr>
              <a:t>不能被中断</a:t>
            </a:r>
            <a:endParaRPr lang="zh-CN" altLang="en-US" sz="2800" dirty="0">
              <a:ln w="0"/>
              <a:solidFill>
                <a:srgbClr val="FF0000"/>
              </a:solidFill>
              <a:effectLst>
                <a:outerShdw blurRad="38100" dist="19050" dir="2700000" algn="tl" rotWithShape="0">
                  <a:schemeClr val="dk1">
                    <a:alpha val="40000"/>
                  </a:schemeClr>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1000" fill="hold"/>
                                        <p:tgtEl>
                                          <p:spTgt spid="8"/>
                                        </p:tgtEl>
                                        <p:attrNameLst>
                                          <p:attrName>ppt_w</p:attrName>
                                        </p:attrNameLst>
                                      </p:cBhvr>
                                      <p:tavLst>
                                        <p:tav tm="0">
                                          <p:val>
                                            <p:fltVal val="0"/>
                                          </p:val>
                                        </p:tav>
                                        <p:tav tm="100000">
                                          <p:val>
                                            <p:strVal val="#ppt_w"/>
                                          </p:val>
                                        </p:tav>
                                      </p:tavLst>
                                    </p:anim>
                                    <p:anim calcmode="lin" valueType="num">
                                      <p:cBhvr>
                                        <p:cTn id="8" dur="1000" fill="hold"/>
                                        <p:tgtEl>
                                          <p:spTgt spid="8"/>
                                        </p:tgtEl>
                                        <p:attrNameLst>
                                          <p:attrName>ppt_h</p:attrName>
                                        </p:attrNameLst>
                                      </p:cBhvr>
                                      <p:tavLst>
                                        <p:tav tm="0">
                                          <p:val>
                                            <p:fltVal val="0"/>
                                          </p:val>
                                        </p:tav>
                                        <p:tav tm="100000">
                                          <p:val>
                                            <p:strVal val="#ppt_h"/>
                                          </p:val>
                                        </p:tav>
                                      </p:tavLst>
                                    </p:anim>
                                    <p:anim calcmode="lin" valueType="num">
                                      <p:cBhvr>
                                        <p:cTn id="9" dur="1000" fill="hold"/>
                                        <p:tgtEl>
                                          <p:spTgt spid="8"/>
                                        </p:tgtEl>
                                        <p:attrNameLst>
                                          <p:attrName>style.rotation</p:attrName>
                                        </p:attrNameLst>
                                      </p:cBhvr>
                                      <p:tavLst>
                                        <p:tav tm="0">
                                          <p:val>
                                            <p:fltVal val="90"/>
                                          </p:val>
                                        </p:tav>
                                        <p:tav tm="100000">
                                          <p:val>
                                            <p:fltVal val="0"/>
                                          </p:val>
                                        </p:tav>
                                      </p:tavLst>
                                    </p:anim>
                                    <p:animEffect transition="in" filter="fade">
                                      <p:cBhvr>
                                        <p:cTn id="10"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信号量分类</a:t>
            </a:r>
            <a:endParaRPr lang="zh-CN" altLang="en-US" dirty="0"/>
          </a:p>
        </p:txBody>
      </p:sp>
      <p:sp>
        <p:nvSpPr>
          <p:cNvPr id="3" name="内容占位符 2"/>
          <p:cNvSpPr>
            <a:spLocks noGrp="1"/>
          </p:cNvSpPr>
          <p:nvPr>
            <p:ph idx="1"/>
          </p:nvPr>
        </p:nvSpPr>
        <p:spPr>
          <a:xfrm>
            <a:off x="457200" y="1268418"/>
            <a:ext cx="8229600" cy="4711468"/>
          </a:xfrm>
        </p:spPr>
        <p:txBody>
          <a:bodyPr/>
          <a:lstStyle/>
          <a:p>
            <a:r>
              <a:rPr lang="zh-CN" altLang="en-US" dirty="0" smtClean="0"/>
              <a:t>二元信号量和一般信号量</a:t>
            </a:r>
          </a:p>
          <a:p>
            <a:pPr lvl="1"/>
            <a:r>
              <a:rPr lang="zh-CN" altLang="en-US" dirty="0" smtClean="0"/>
              <a:t>二元信号量：取值仅为“</a:t>
            </a:r>
            <a:r>
              <a:rPr lang="en-US" altLang="zh-CN" dirty="0" smtClean="0"/>
              <a:t>0”</a:t>
            </a:r>
            <a:r>
              <a:rPr lang="zh-CN" altLang="en-US" dirty="0" smtClean="0"/>
              <a:t>或“</a:t>
            </a:r>
            <a:r>
              <a:rPr lang="en-US" altLang="zh-CN" dirty="0" smtClean="0"/>
              <a:t>1”</a:t>
            </a:r>
            <a:r>
              <a:rPr lang="zh-CN" altLang="en-US" dirty="0" smtClean="0"/>
              <a:t>，主要</a:t>
            </a:r>
            <a:r>
              <a:rPr lang="zh-CN" altLang="en-US" dirty="0" smtClean="0"/>
              <a:t>用作实现互斥</a:t>
            </a:r>
            <a:r>
              <a:rPr lang="zh-CN" altLang="en-US" dirty="0" smtClean="0"/>
              <a:t>；</a:t>
            </a:r>
          </a:p>
          <a:p>
            <a:pPr lvl="1"/>
            <a:r>
              <a:rPr lang="zh-CN" altLang="en-US" dirty="0" smtClean="0"/>
              <a:t>一般信号量：初值为</a:t>
            </a:r>
            <a:r>
              <a:rPr lang="zh-CN" altLang="en-US" dirty="0" smtClean="0">
                <a:solidFill>
                  <a:srgbClr val="FF0000"/>
                </a:solidFill>
              </a:rPr>
              <a:t>可用物理资源的总数</a:t>
            </a:r>
            <a:r>
              <a:rPr lang="zh-CN" altLang="en-US" dirty="0" smtClean="0"/>
              <a:t>，用于进程间的协作同步问题。</a:t>
            </a:r>
            <a:endParaRPr lang="en-US" altLang="zh-CN" dirty="0" smtClean="0"/>
          </a:p>
          <a:p>
            <a:r>
              <a:rPr lang="zh-CN" altLang="en-US" dirty="0" smtClean="0"/>
              <a:t>强信号量和弱信号量</a:t>
            </a:r>
            <a:endParaRPr lang="en-US" altLang="zh-CN" dirty="0" smtClean="0"/>
          </a:p>
          <a:p>
            <a:pPr lvl="1"/>
            <a:r>
              <a:rPr lang="zh-CN" altLang="en-US" dirty="0" smtClean="0"/>
              <a:t>强信号量</a:t>
            </a:r>
            <a:r>
              <a:rPr lang="zh-CN" altLang="en-US" dirty="0" smtClean="0"/>
              <a:t>：进程从被阻塞队列释放时采取</a:t>
            </a:r>
            <a:r>
              <a:rPr lang="en-US" altLang="zh-CN" dirty="0" smtClean="0">
                <a:solidFill>
                  <a:srgbClr val="FF0000"/>
                </a:solidFill>
              </a:rPr>
              <a:t>FIFO</a:t>
            </a:r>
          </a:p>
          <a:p>
            <a:pPr lvl="2"/>
            <a:r>
              <a:rPr lang="en-US" altLang="zh-CN" dirty="0" smtClean="0">
                <a:ea typeface="宋体" pitchFamily="2" charset="-122"/>
              </a:rPr>
              <a:t>Guarantee freedom from starvation</a:t>
            </a:r>
            <a:endParaRPr lang="en-US" altLang="zh-CN" dirty="0" smtClean="0">
              <a:solidFill>
                <a:srgbClr val="FF0000"/>
              </a:solidFill>
            </a:endParaRPr>
          </a:p>
          <a:p>
            <a:pPr lvl="1"/>
            <a:r>
              <a:rPr lang="zh-CN" altLang="en-US" dirty="0" smtClean="0"/>
              <a:t>弱信号量：没有规定进程从阻塞队列中移除顺序</a:t>
            </a:r>
            <a:endParaRPr lang="en-US" altLang="zh-CN" dirty="0" smtClean="0"/>
          </a:p>
          <a:p>
            <a:pPr lvl="2"/>
            <a:r>
              <a:rPr lang="en-US" altLang="zh-CN" dirty="0" smtClean="0">
                <a:ea typeface="宋体" pitchFamily="2" charset="-122"/>
              </a:rPr>
              <a:t>Will not guarantee freedom from starvation</a:t>
            </a:r>
          </a:p>
          <a:p>
            <a:pPr lvl="1"/>
            <a:endParaRPr lang="zh-CN" altLang="en-US" dirty="0"/>
          </a:p>
        </p:txBody>
      </p:sp>
      <p:sp>
        <p:nvSpPr>
          <p:cNvPr id="4" name="页脚占位符 3"/>
          <p:cNvSpPr>
            <a:spLocks noGrp="1"/>
          </p:cNvSpPr>
          <p:nvPr>
            <p:ph type="ftr" sz="quarter" idx="10"/>
          </p:nvPr>
        </p:nvSpPr>
        <p:spPr/>
        <p:txBody>
          <a:bodyPr/>
          <a:lstStyle/>
          <a:p>
            <a:pPr>
              <a:defRPr/>
            </a:pPr>
            <a:r>
              <a:rPr lang="zh-CN" altLang="en-US" dirty="0" smtClean="0"/>
              <a:t>USTC</a:t>
            </a:r>
            <a:r>
              <a:rPr lang="en-US" altLang="zh-CN" dirty="0" smtClean="0"/>
              <a:t>-</a:t>
            </a:r>
            <a:r>
              <a:rPr lang="zh-CN" altLang="en-US" dirty="0" smtClean="0"/>
              <a:t>21000201-OPERATING SYSTEMS; FALL </a:t>
            </a:r>
            <a:r>
              <a:rPr lang="en-US" altLang="zh-CN" dirty="0" smtClean="0"/>
              <a:t>2016</a:t>
            </a:r>
            <a:r>
              <a:rPr lang="zh-CN" altLang="en-US" dirty="0" smtClean="0"/>
              <a:t>; INSTRUCTOR: </a:t>
            </a:r>
            <a:r>
              <a:rPr lang="en-US" altLang="zh-CN" dirty="0" smtClean="0"/>
              <a:t>LINGBO WEI</a:t>
            </a:r>
            <a:endParaRPr lang="en-US" altLang="zh-CN" dirty="0"/>
          </a:p>
        </p:txBody>
      </p:sp>
      <p:sp>
        <p:nvSpPr>
          <p:cNvPr id="5" name="灯片编号占位符 4"/>
          <p:cNvSpPr>
            <a:spLocks noGrp="1"/>
          </p:cNvSpPr>
          <p:nvPr>
            <p:ph type="sldNum" sz="quarter" idx="11"/>
          </p:nvPr>
        </p:nvSpPr>
        <p:spPr/>
        <p:txBody>
          <a:bodyPr/>
          <a:lstStyle/>
          <a:p>
            <a:pPr>
              <a:defRPr/>
            </a:pPr>
            <a:fld id="{2A5F4D79-7E66-4EF1-850E-A256F3AB9092}" type="slidenum">
              <a:rPr lang="zh-CN" altLang="en-US" smtClean="0"/>
              <a:pPr>
                <a:defRPr/>
              </a:pPr>
              <a:t>42</a:t>
            </a:fld>
            <a:endParaRPr lang="en-US" altLang="zh-CN"/>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信号量机制的实现</a:t>
            </a:r>
            <a:endParaRPr lang="zh-CN" altLang="en-US" dirty="0"/>
          </a:p>
        </p:txBody>
      </p:sp>
      <p:sp>
        <p:nvSpPr>
          <p:cNvPr id="3" name="内容占位符 2"/>
          <p:cNvSpPr>
            <a:spLocks noGrp="1"/>
          </p:cNvSpPr>
          <p:nvPr>
            <p:ph idx="1"/>
          </p:nvPr>
        </p:nvSpPr>
        <p:spPr>
          <a:xfrm>
            <a:off x="457200" y="1123277"/>
            <a:ext cx="2453640" cy="574896"/>
          </a:xfrm>
        </p:spPr>
        <p:txBody>
          <a:bodyPr/>
          <a:lstStyle/>
          <a:p>
            <a:r>
              <a:rPr lang="zh-CN" altLang="en-US" sz="2000" b="1" dirty="0" smtClean="0"/>
              <a:t>软件实现方式：</a:t>
            </a:r>
            <a:endParaRPr lang="zh-CN" altLang="en-US" sz="2000" b="1" dirty="0"/>
          </a:p>
        </p:txBody>
      </p:sp>
      <p:sp>
        <p:nvSpPr>
          <p:cNvPr id="4" name="页脚占位符 3"/>
          <p:cNvSpPr>
            <a:spLocks noGrp="1"/>
          </p:cNvSpPr>
          <p:nvPr>
            <p:ph type="ftr" sz="quarter" idx="10"/>
          </p:nvPr>
        </p:nvSpPr>
        <p:spPr>
          <a:xfrm>
            <a:off x="366713" y="6383789"/>
            <a:ext cx="7205662" cy="476250"/>
          </a:xfrm>
        </p:spPr>
        <p:txBody>
          <a:bodyPr/>
          <a:lstStyle/>
          <a:p>
            <a:pPr>
              <a:defRPr/>
            </a:pPr>
            <a:r>
              <a:rPr lang="zh-CN" altLang="en-US" dirty="0" smtClean="0"/>
              <a:t>USTC</a:t>
            </a:r>
            <a:r>
              <a:rPr lang="en-US" altLang="zh-CN" dirty="0" smtClean="0"/>
              <a:t>-</a:t>
            </a:r>
            <a:r>
              <a:rPr lang="zh-CN" altLang="en-US" dirty="0" smtClean="0"/>
              <a:t>21000201-OPERATING SYSTEMS; FALL </a:t>
            </a:r>
            <a:r>
              <a:rPr lang="en-US" altLang="zh-CN" dirty="0" smtClean="0"/>
              <a:t>2016</a:t>
            </a:r>
            <a:r>
              <a:rPr lang="zh-CN" altLang="en-US" dirty="0" smtClean="0"/>
              <a:t>; INSTRUCTOR: </a:t>
            </a:r>
            <a:r>
              <a:rPr lang="en-US" altLang="zh-CN" dirty="0" smtClean="0"/>
              <a:t>LINGBO WEI</a:t>
            </a:r>
            <a:endParaRPr lang="en-US" altLang="zh-CN" dirty="0"/>
          </a:p>
        </p:txBody>
      </p:sp>
      <p:sp>
        <p:nvSpPr>
          <p:cNvPr id="5" name="灯片编号占位符 4"/>
          <p:cNvSpPr>
            <a:spLocks noGrp="1"/>
          </p:cNvSpPr>
          <p:nvPr>
            <p:ph type="sldNum" sz="quarter" idx="11"/>
          </p:nvPr>
        </p:nvSpPr>
        <p:spPr>
          <a:xfrm>
            <a:off x="7764463" y="6367914"/>
            <a:ext cx="922337" cy="476250"/>
          </a:xfrm>
        </p:spPr>
        <p:txBody>
          <a:bodyPr/>
          <a:lstStyle/>
          <a:p>
            <a:pPr>
              <a:defRPr/>
            </a:pPr>
            <a:fld id="{2A5F4D79-7E66-4EF1-850E-A256F3AB9092}" type="slidenum">
              <a:rPr lang="zh-CN" altLang="en-US" smtClean="0"/>
              <a:pPr>
                <a:defRPr/>
              </a:pPr>
              <a:t>43</a:t>
            </a:fld>
            <a:endParaRPr lang="en-US" altLang="zh-CN"/>
          </a:p>
        </p:txBody>
      </p:sp>
      <p:pic>
        <p:nvPicPr>
          <p:cNvPr id="1026" name="Picture 2"/>
          <p:cNvPicPr>
            <a:picLocks noChangeAspect="1" noChangeArrowheads="1"/>
          </p:cNvPicPr>
          <p:nvPr/>
        </p:nvPicPr>
        <p:blipFill>
          <a:blip r:embed="rId2" cstate="print"/>
          <a:srcRect/>
          <a:stretch>
            <a:fillRect/>
          </a:stretch>
        </p:blipFill>
        <p:spPr bwMode="auto">
          <a:xfrm>
            <a:off x="508001" y="1495407"/>
            <a:ext cx="8040914" cy="4809010"/>
          </a:xfrm>
          <a:prstGeom prst="rect">
            <a:avLst/>
          </a:prstGeom>
          <a:noFill/>
          <a:ln w="9525">
            <a:noFill/>
            <a:miter lim="800000"/>
            <a:headEnd/>
            <a:tailEnd/>
          </a:ln>
          <a:effectLst/>
        </p:spPr>
      </p:pic>
      <p:sp>
        <p:nvSpPr>
          <p:cNvPr id="7" name="内容占位符 2"/>
          <p:cNvSpPr txBox="1">
            <a:spLocks/>
          </p:cNvSpPr>
          <p:nvPr/>
        </p:nvSpPr>
        <p:spPr bwMode="auto">
          <a:xfrm>
            <a:off x="2569028" y="2088477"/>
            <a:ext cx="2162628" cy="32089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0"/>
              </a:spcAft>
              <a:buClr>
                <a:srgbClr val="993300"/>
              </a:buClr>
              <a:buSzPct val="80000"/>
              <a:tabLst/>
              <a:defRPr/>
            </a:pPr>
            <a:r>
              <a:rPr kumimoji="0" lang="zh-CN" altLang="en-US" sz="1400" b="0" i="0" u="none" strike="noStrike" kern="0" cap="none" spc="0" normalizeH="0" baseline="0" noProof="0" dirty="0" smtClean="0">
                <a:ln>
                  <a:noFill/>
                </a:ln>
                <a:solidFill>
                  <a:srgbClr val="FF0000"/>
                </a:solidFill>
                <a:effectLst/>
                <a:uLnTx/>
                <a:uFillTx/>
                <a:latin typeface="Georgia" pitchFamily="18" charset="0"/>
                <a:ea typeface="+mn-ea"/>
                <a:cs typeface="+mn-cs"/>
              </a:rPr>
              <a:t>有忙等待！但时间很短！</a:t>
            </a:r>
            <a:endParaRPr kumimoji="0" lang="zh-CN" altLang="en-US" sz="1400" b="0" i="0" u="none" strike="noStrike" kern="0" cap="none" spc="0" normalizeH="0" baseline="0" noProof="0" dirty="0">
              <a:ln>
                <a:noFill/>
              </a:ln>
              <a:solidFill>
                <a:srgbClr val="FF0000"/>
              </a:solidFill>
              <a:effectLst/>
              <a:uLnTx/>
              <a:uFillTx/>
              <a:latin typeface="Georgia" pitchFamily="18" charset="0"/>
              <a:ea typeface="+mn-ea"/>
              <a:cs typeface="+mn-cs"/>
            </a:endParaRPr>
          </a:p>
        </p:txBody>
      </p:sp>
      <p:sp>
        <p:nvSpPr>
          <p:cNvPr id="8" name="内容占位符 2"/>
          <p:cNvSpPr txBox="1">
            <a:spLocks/>
          </p:cNvSpPr>
          <p:nvPr/>
        </p:nvSpPr>
        <p:spPr bwMode="auto">
          <a:xfrm>
            <a:off x="6629400" y="3352474"/>
            <a:ext cx="2431143" cy="34266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0"/>
              </a:spcAft>
              <a:buClr>
                <a:srgbClr val="993300"/>
              </a:buClr>
              <a:buSzPct val="80000"/>
              <a:tabLst/>
              <a:defRPr/>
            </a:pPr>
            <a:r>
              <a:rPr kumimoji="0" lang="zh-CN" altLang="en-US" sz="1400" b="0" i="0" u="none" strike="noStrike" kern="0" cap="none" spc="0" normalizeH="0" baseline="0" noProof="0" dirty="0" smtClean="0">
                <a:ln>
                  <a:noFill/>
                </a:ln>
                <a:solidFill>
                  <a:srgbClr val="FF0000"/>
                </a:solidFill>
                <a:effectLst/>
                <a:uLnTx/>
                <a:uFillTx/>
                <a:latin typeface="Georgia" pitchFamily="18" charset="0"/>
                <a:ea typeface="+mn-ea"/>
                <a:cs typeface="+mn-cs"/>
              </a:rPr>
              <a:t>有禁止中断！但时间很短！</a:t>
            </a:r>
            <a:endParaRPr kumimoji="0" lang="zh-CN" altLang="en-US" sz="1400" b="0" i="0" u="none" strike="noStrike" kern="0" cap="none" spc="0" normalizeH="0" baseline="0" noProof="0" dirty="0">
              <a:ln>
                <a:noFill/>
              </a:ln>
              <a:solidFill>
                <a:srgbClr val="FF0000"/>
              </a:solidFill>
              <a:effectLst/>
              <a:uLnTx/>
              <a:uFillTx/>
              <a:latin typeface="Georgia" pitchFamily="18" charset="0"/>
              <a:ea typeface="+mn-ea"/>
              <a:cs typeface="+mn-cs"/>
            </a:endParaRPr>
          </a:p>
        </p:txBody>
      </p:sp>
      <p:sp>
        <p:nvSpPr>
          <p:cNvPr id="9" name="内容占位符 2"/>
          <p:cNvSpPr txBox="1">
            <a:spLocks/>
          </p:cNvSpPr>
          <p:nvPr/>
        </p:nvSpPr>
        <p:spPr bwMode="auto">
          <a:xfrm>
            <a:off x="4480560" y="1123277"/>
            <a:ext cx="2392680" cy="57489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0"/>
              </a:spcAft>
              <a:buClr>
                <a:srgbClr val="993300"/>
              </a:buClr>
              <a:buSzPct val="80000"/>
              <a:buFont typeface="Wingdings" pitchFamily="2" charset="2"/>
              <a:buChar char="q"/>
              <a:tabLst/>
              <a:defRPr/>
            </a:pPr>
            <a:r>
              <a:rPr kumimoji="0" lang="zh-CN" altLang="en-US" sz="2000" b="1" i="0" u="none" strike="noStrike" kern="0" cap="none" spc="0" normalizeH="0" baseline="0" noProof="0" dirty="0" smtClean="0">
                <a:ln>
                  <a:noFill/>
                </a:ln>
                <a:solidFill>
                  <a:schemeClr val="tx1"/>
                </a:solidFill>
                <a:effectLst/>
                <a:uLnTx/>
                <a:uFillTx/>
                <a:latin typeface="Georgia" pitchFamily="18" charset="0"/>
                <a:ea typeface="+mn-ea"/>
                <a:cs typeface="+mn-cs"/>
              </a:rPr>
              <a:t>硬件实现方式：</a:t>
            </a:r>
            <a:endParaRPr kumimoji="0" lang="zh-CN" altLang="en-US" sz="2000" b="1" i="0" u="none" strike="noStrike" kern="0" cap="none" spc="0" normalizeH="0" baseline="0" noProof="0" dirty="0">
              <a:ln>
                <a:noFill/>
              </a:ln>
              <a:solidFill>
                <a:schemeClr val="tx1"/>
              </a:solidFill>
              <a:effectLst/>
              <a:uLnTx/>
              <a:uFillTx/>
              <a:latin typeface="Georgia" pitchFamily="18" charset="0"/>
              <a:ea typeface="+mn-ea"/>
              <a:cs typeface="+mn-cs"/>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信号量在并发中的典型应用</a:t>
            </a:r>
            <a:endParaRPr lang="zh-CN" altLang="en-US" dirty="0"/>
          </a:p>
        </p:txBody>
      </p:sp>
      <p:sp>
        <p:nvSpPr>
          <p:cNvPr id="4" name="页脚占位符 3"/>
          <p:cNvSpPr>
            <a:spLocks noGrp="1"/>
          </p:cNvSpPr>
          <p:nvPr>
            <p:ph type="ftr" sz="quarter" idx="10"/>
          </p:nvPr>
        </p:nvSpPr>
        <p:spPr>
          <a:xfrm>
            <a:off x="366713" y="6369275"/>
            <a:ext cx="7205662" cy="476250"/>
          </a:xfrm>
        </p:spPr>
        <p:txBody>
          <a:bodyPr/>
          <a:lstStyle/>
          <a:p>
            <a:pPr>
              <a:defRPr/>
            </a:pPr>
            <a:r>
              <a:rPr lang="zh-CN" altLang="en-US" dirty="0" smtClean="0"/>
              <a:t>USTC</a:t>
            </a:r>
            <a:r>
              <a:rPr lang="en-US" altLang="zh-CN" dirty="0" smtClean="0"/>
              <a:t>-</a:t>
            </a:r>
            <a:r>
              <a:rPr lang="zh-CN" altLang="en-US" dirty="0" smtClean="0"/>
              <a:t>21000201-OPERATING SYSTEMS; FALL </a:t>
            </a:r>
            <a:r>
              <a:rPr lang="en-US" altLang="zh-CN" dirty="0" smtClean="0"/>
              <a:t>2016</a:t>
            </a:r>
            <a:r>
              <a:rPr lang="zh-CN" altLang="en-US" dirty="0" smtClean="0"/>
              <a:t>; INSTRUCTOR: </a:t>
            </a:r>
            <a:r>
              <a:rPr lang="en-US" altLang="zh-CN" dirty="0" smtClean="0"/>
              <a:t>LINGBO WEI</a:t>
            </a:r>
            <a:endParaRPr lang="en-US" altLang="zh-CN" dirty="0"/>
          </a:p>
        </p:txBody>
      </p:sp>
      <p:sp>
        <p:nvSpPr>
          <p:cNvPr id="5" name="灯片编号占位符 4"/>
          <p:cNvSpPr>
            <a:spLocks noGrp="1"/>
          </p:cNvSpPr>
          <p:nvPr>
            <p:ph type="sldNum" sz="quarter" idx="11"/>
          </p:nvPr>
        </p:nvSpPr>
        <p:spPr>
          <a:xfrm>
            <a:off x="7764463" y="6353400"/>
            <a:ext cx="922337" cy="476250"/>
          </a:xfrm>
        </p:spPr>
        <p:txBody>
          <a:bodyPr/>
          <a:lstStyle/>
          <a:p>
            <a:pPr>
              <a:defRPr/>
            </a:pPr>
            <a:fld id="{2A5F4D79-7E66-4EF1-850E-A256F3AB9092}" type="slidenum">
              <a:rPr lang="zh-CN" altLang="en-US" smtClean="0"/>
              <a:pPr>
                <a:defRPr/>
              </a:pPr>
              <a:t>44</a:t>
            </a:fld>
            <a:endParaRPr lang="en-US" altLang="zh-CN"/>
          </a:p>
        </p:txBody>
      </p:sp>
      <p:graphicFrame>
        <p:nvGraphicFramePr>
          <p:cNvPr id="3" name="表格 2"/>
          <p:cNvGraphicFramePr>
            <a:graphicFrameLocks noGrp="1"/>
          </p:cNvGraphicFramePr>
          <p:nvPr>
            <p:extLst>
              <p:ext uri="{D42A27DB-BD31-4B8C-83A1-F6EECF244321}">
                <p14:modId xmlns:p14="http://schemas.microsoft.com/office/powerpoint/2010/main" val="4276574226"/>
              </p:ext>
            </p:extLst>
          </p:nvPr>
        </p:nvGraphicFramePr>
        <p:xfrm>
          <a:off x="410549" y="1383870"/>
          <a:ext cx="8429816" cy="4466423"/>
        </p:xfrm>
        <a:graphic>
          <a:graphicData uri="http://schemas.openxmlformats.org/drawingml/2006/table">
            <a:tbl>
              <a:tblPr firstRow="1" bandRow="1">
                <a:tableStyleId>{5C22544A-7EE6-4342-B048-85BDC9FD1C3A}</a:tableStyleId>
              </a:tblPr>
              <a:tblGrid>
                <a:gridCol w="2678241"/>
                <a:gridCol w="5751575"/>
              </a:tblGrid>
              <a:tr h="495060">
                <a:tc>
                  <a:txBody>
                    <a:bodyPr/>
                    <a:lstStyle/>
                    <a:p>
                      <a:r>
                        <a:rPr lang="zh-CN" altLang="en-US" b="1" cap="none" spc="0" dirty="0" smtClean="0">
                          <a:ln w="0"/>
                          <a:solidFill>
                            <a:schemeClr val="tx1"/>
                          </a:solidFill>
                          <a:effectLst>
                            <a:outerShdw blurRad="38100" dist="19050" dir="2700000" algn="tl" rotWithShape="0">
                              <a:schemeClr val="dk1">
                                <a:alpha val="40000"/>
                              </a:schemeClr>
                            </a:outerShdw>
                          </a:effectLst>
                        </a:rPr>
                        <a:t>应用</a:t>
                      </a:r>
                      <a:endParaRPr lang="zh-CN" altLang="en-US" b="1" cap="none" spc="0" dirty="0">
                        <a:ln w="0"/>
                        <a:solidFill>
                          <a:schemeClr val="tx1"/>
                        </a:solidFill>
                        <a:effectLst>
                          <a:outerShdw blurRad="38100" dist="19050" dir="2700000" algn="tl" rotWithShape="0">
                            <a:schemeClr val="dk1">
                              <a:alpha val="40000"/>
                            </a:schemeClr>
                          </a:outerShdw>
                        </a:effectLst>
                      </a:endParaRPr>
                    </a:p>
                  </a:txBody>
                  <a:tcPr anchor="ctr"/>
                </a:tc>
                <a:tc>
                  <a:txBody>
                    <a:bodyPr/>
                    <a:lstStyle/>
                    <a:p>
                      <a:r>
                        <a:rPr lang="zh-CN" altLang="en-US" b="1" cap="none" spc="0" dirty="0" smtClean="0">
                          <a:ln w="0"/>
                          <a:solidFill>
                            <a:schemeClr val="tx1"/>
                          </a:solidFill>
                          <a:effectLst>
                            <a:outerShdw blurRad="38100" dist="19050" dir="2700000" algn="tl" rotWithShape="0">
                              <a:schemeClr val="dk1">
                                <a:alpha val="40000"/>
                              </a:schemeClr>
                            </a:outerShdw>
                          </a:effectLst>
                        </a:rPr>
                        <a:t>描述</a:t>
                      </a:r>
                      <a:endParaRPr lang="zh-CN" altLang="en-US" b="1" cap="none" spc="0" dirty="0">
                        <a:ln w="0"/>
                        <a:solidFill>
                          <a:schemeClr val="tx1"/>
                        </a:solidFill>
                        <a:effectLst>
                          <a:outerShdw blurRad="38100" dist="19050" dir="2700000" algn="tl" rotWithShape="0">
                            <a:schemeClr val="dk1">
                              <a:alpha val="40000"/>
                            </a:schemeClr>
                          </a:outerShdw>
                        </a:effectLst>
                      </a:endParaRPr>
                    </a:p>
                  </a:txBody>
                  <a:tcPr/>
                </a:tc>
              </a:tr>
              <a:tr h="1340786">
                <a:tc>
                  <a:txBody>
                    <a:bodyPr/>
                    <a:lstStyle/>
                    <a:p>
                      <a:r>
                        <a:rPr lang="zh-CN" altLang="en-US" dirty="0" smtClean="0">
                          <a:effectLst/>
                        </a:rPr>
                        <a:t>互斥</a:t>
                      </a:r>
                      <a:endParaRPr lang="en-US" altLang="zh-CN" dirty="0" smtClean="0">
                        <a:effectLst/>
                      </a:endParaRPr>
                    </a:p>
                    <a:p>
                      <a:r>
                        <a:rPr lang="zh-CN" altLang="en-US" dirty="0" smtClean="0">
                          <a:effectLst/>
                        </a:rPr>
                        <a:t>（</a:t>
                      </a:r>
                      <a:r>
                        <a:rPr lang="en-US" altLang="zh-CN" dirty="0" smtClean="0">
                          <a:effectLst/>
                        </a:rPr>
                        <a:t>Mutual exclusion</a:t>
                      </a:r>
                      <a:r>
                        <a:rPr lang="zh-CN" altLang="en-US" dirty="0" smtClean="0">
                          <a:effectLst/>
                        </a:rPr>
                        <a:t>）</a:t>
                      </a:r>
                      <a:endParaRPr lang="zh-CN" altLang="en-US" dirty="0">
                        <a:effectLst/>
                      </a:endParaRPr>
                    </a:p>
                  </a:txBody>
                  <a:tcPr anchor="ctr"/>
                </a:tc>
                <a:tc>
                  <a:txBody>
                    <a:bodyPr/>
                    <a:lstStyle/>
                    <a:p>
                      <a:r>
                        <a:rPr lang="zh-CN" altLang="en-US" sz="1800" kern="1200" dirty="0" smtClean="0">
                          <a:solidFill>
                            <a:schemeClr val="dk1"/>
                          </a:solidFill>
                          <a:latin typeface="Times New Roman" panose="02020603050405020304" pitchFamily="18" charset="0"/>
                          <a:ea typeface="华文宋体" panose="02010600040101010101" pitchFamily="2" charset="-122"/>
                          <a:cs typeface="Times New Roman" panose="02020603050405020304" pitchFamily="18" charset="0"/>
                        </a:rPr>
                        <a:t>可以用初始值为</a:t>
                      </a:r>
                      <a:r>
                        <a:rPr lang="en-US" altLang="zh-CN" sz="1800" kern="1200" dirty="0" smtClean="0">
                          <a:solidFill>
                            <a:schemeClr val="dk1"/>
                          </a:solidFill>
                          <a:latin typeface="Times New Roman" panose="02020603050405020304" pitchFamily="18" charset="0"/>
                          <a:ea typeface="华文宋体" panose="02010600040101010101" pitchFamily="2" charset="-122"/>
                          <a:cs typeface="Times New Roman" panose="02020603050405020304" pitchFamily="18" charset="0"/>
                        </a:rPr>
                        <a:t>1</a:t>
                      </a:r>
                      <a:r>
                        <a:rPr lang="zh-CN" altLang="en-US" sz="1800" kern="1200" dirty="0" smtClean="0">
                          <a:solidFill>
                            <a:schemeClr val="dk1"/>
                          </a:solidFill>
                          <a:latin typeface="Times New Roman" panose="02020603050405020304" pitchFamily="18" charset="0"/>
                          <a:ea typeface="华文宋体" panose="02010600040101010101" pitchFamily="2" charset="-122"/>
                          <a:cs typeface="Times New Roman" panose="02020603050405020304" pitchFamily="18" charset="0"/>
                        </a:rPr>
                        <a:t>的信号量来实现进程间的互斥。一个进程在进入临界区之前执行</a:t>
                      </a:r>
                      <a:r>
                        <a:rPr lang="en-US" altLang="zh-CN" sz="1800" kern="1200" dirty="0" err="1" smtClean="0">
                          <a:solidFill>
                            <a:schemeClr val="dk1"/>
                          </a:solidFill>
                          <a:latin typeface="Times New Roman" panose="02020603050405020304" pitchFamily="18" charset="0"/>
                          <a:ea typeface="华文宋体" panose="02010600040101010101" pitchFamily="2" charset="-122"/>
                          <a:cs typeface="Times New Roman" panose="02020603050405020304" pitchFamily="18" charset="0"/>
                        </a:rPr>
                        <a:t>semWait</a:t>
                      </a:r>
                      <a:r>
                        <a:rPr lang="zh-CN" altLang="en-US" sz="1800" kern="1200" dirty="0" smtClean="0">
                          <a:solidFill>
                            <a:schemeClr val="dk1"/>
                          </a:solidFill>
                          <a:latin typeface="Times New Roman" panose="02020603050405020304" pitchFamily="18" charset="0"/>
                          <a:ea typeface="华文宋体" panose="02010600040101010101" pitchFamily="2" charset="-122"/>
                          <a:cs typeface="Times New Roman" panose="02020603050405020304" pitchFamily="18" charset="0"/>
                        </a:rPr>
                        <a:t>操作，退出临界区后再执行一个</a:t>
                      </a:r>
                      <a:r>
                        <a:rPr lang="en-US" altLang="zh-CN" sz="1800" kern="1200" dirty="0" err="1" smtClean="0">
                          <a:solidFill>
                            <a:schemeClr val="dk1"/>
                          </a:solidFill>
                          <a:latin typeface="Times New Roman" panose="02020603050405020304" pitchFamily="18" charset="0"/>
                          <a:ea typeface="华文宋体" panose="02010600040101010101" pitchFamily="2" charset="-122"/>
                          <a:cs typeface="Times New Roman" panose="02020603050405020304" pitchFamily="18" charset="0"/>
                        </a:rPr>
                        <a:t>semSignal</a:t>
                      </a:r>
                      <a:r>
                        <a:rPr lang="zh-CN" altLang="en-US" sz="1800" kern="1200" dirty="0" smtClean="0">
                          <a:solidFill>
                            <a:schemeClr val="dk1"/>
                          </a:solidFill>
                          <a:latin typeface="Times New Roman" panose="02020603050405020304" pitchFamily="18" charset="0"/>
                          <a:ea typeface="华文宋体" panose="02010600040101010101" pitchFamily="2" charset="-122"/>
                          <a:cs typeface="Times New Roman" panose="02020603050405020304" pitchFamily="18" charset="0"/>
                        </a:rPr>
                        <a:t>操作。这是实现临界区资源互斥使用的一个二元信号量。</a:t>
                      </a:r>
                      <a:endParaRPr lang="zh-CN" altLang="en-US" sz="1800" kern="1200" dirty="0">
                        <a:solidFill>
                          <a:schemeClr val="dk1"/>
                        </a:solidFill>
                        <a:latin typeface="Times New Roman" panose="02020603050405020304" pitchFamily="18" charset="0"/>
                        <a:ea typeface="华文宋体" panose="02010600040101010101" pitchFamily="2" charset="-122"/>
                        <a:cs typeface="Times New Roman" panose="02020603050405020304" pitchFamily="18" charset="0"/>
                      </a:endParaRPr>
                    </a:p>
                  </a:txBody>
                  <a:tcPr anchor="ctr"/>
                </a:tc>
              </a:tr>
              <a:tr h="1289791">
                <a:tc>
                  <a:txBody>
                    <a:bodyPr/>
                    <a:lstStyle/>
                    <a:p>
                      <a:r>
                        <a:rPr lang="zh-CN" altLang="en-US" dirty="0" smtClean="0"/>
                        <a:t>有限并发</a:t>
                      </a:r>
                      <a:endParaRPr lang="en-US" altLang="zh-CN" dirty="0" smtClean="0"/>
                    </a:p>
                    <a:p>
                      <a:r>
                        <a:rPr lang="zh-CN" altLang="en-US" dirty="0" smtClean="0"/>
                        <a:t>（</a:t>
                      </a:r>
                      <a:r>
                        <a:rPr lang="en-US" altLang="zh-CN" dirty="0" smtClean="0"/>
                        <a:t>Bounded concurrency</a:t>
                      </a:r>
                      <a:r>
                        <a:rPr lang="zh-CN" altLang="en-US" dirty="0" smtClean="0"/>
                        <a:t>）</a:t>
                      </a:r>
                      <a:endParaRPr lang="zh-CN" altLang="en-US" dirty="0"/>
                    </a:p>
                  </a:txBody>
                  <a:tcPr anchor="ctr"/>
                </a:tc>
                <a:tc>
                  <a:txBody>
                    <a:bodyPr/>
                    <a:lstStyle/>
                    <a:p>
                      <a:r>
                        <a:rPr lang="zh-CN" altLang="en-US" sz="1800" kern="1200" dirty="0" smtClean="0">
                          <a:solidFill>
                            <a:schemeClr val="dk1"/>
                          </a:solidFill>
                          <a:latin typeface="Times New Roman" panose="02020603050405020304" pitchFamily="18" charset="0"/>
                          <a:ea typeface="华文宋体" panose="02010600040101010101" pitchFamily="2" charset="-122"/>
                          <a:cs typeface="Times New Roman" panose="02020603050405020304" pitchFamily="18" charset="0"/>
                        </a:rPr>
                        <a:t>是指有</a:t>
                      </a:r>
                      <a:r>
                        <a:rPr lang="en-US" altLang="zh-CN" sz="1800" kern="1200" dirty="0" smtClean="0">
                          <a:solidFill>
                            <a:schemeClr val="dk1"/>
                          </a:solidFill>
                          <a:latin typeface="Times New Roman" panose="02020603050405020304" pitchFamily="18" charset="0"/>
                          <a:ea typeface="华文宋体" panose="02010600040101010101" pitchFamily="2" charset="-122"/>
                          <a:cs typeface="Times New Roman" panose="02020603050405020304" pitchFamily="18" charset="0"/>
                        </a:rPr>
                        <a:t>n</a:t>
                      </a:r>
                      <a:r>
                        <a:rPr lang="zh-CN" altLang="en-US" sz="1800" kern="1200" dirty="0" smtClean="0">
                          <a:solidFill>
                            <a:schemeClr val="dk1"/>
                          </a:solidFill>
                          <a:latin typeface="Times New Roman" panose="02020603050405020304" pitchFamily="18" charset="0"/>
                          <a:ea typeface="华文宋体" panose="02010600040101010101" pitchFamily="2" charset="-122"/>
                          <a:cs typeface="Times New Roman" panose="02020603050405020304" pitchFamily="18" charset="0"/>
                        </a:rPr>
                        <a:t>（</a:t>
                      </a:r>
                      <a:r>
                        <a:rPr lang="en-US" altLang="zh-CN" sz="1800" kern="1200" dirty="0" smtClean="0">
                          <a:solidFill>
                            <a:schemeClr val="dk1"/>
                          </a:solidFill>
                          <a:latin typeface="Times New Roman" panose="02020603050405020304" pitchFamily="18" charset="0"/>
                          <a:ea typeface="华文宋体" panose="02010600040101010101" pitchFamily="2" charset="-122"/>
                          <a:cs typeface="Times New Roman" panose="02020603050405020304" pitchFamily="18" charset="0"/>
                        </a:rPr>
                        <a:t>1≤n≤c</a:t>
                      </a:r>
                      <a:r>
                        <a:rPr lang="zh-CN" altLang="en-US" sz="1800" kern="1200" dirty="0" smtClean="0">
                          <a:solidFill>
                            <a:schemeClr val="dk1"/>
                          </a:solidFill>
                          <a:latin typeface="Times New Roman" panose="02020603050405020304" pitchFamily="18" charset="0"/>
                          <a:ea typeface="华文宋体" panose="02010600040101010101" pitchFamily="2" charset="-122"/>
                          <a:cs typeface="Times New Roman" panose="02020603050405020304" pitchFamily="18" charset="0"/>
                        </a:rPr>
                        <a:t>，</a:t>
                      </a:r>
                      <a:r>
                        <a:rPr lang="en-US" altLang="zh-CN" sz="1800" kern="1200" dirty="0" smtClean="0">
                          <a:solidFill>
                            <a:schemeClr val="dk1"/>
                          </a:solidFill>
                          <a:latin typeface="Times New Roman" panose="02020603050405020304" pitchFamily="18" charset="0"/>
                          <a:ea typeface="华文宋体" panose="02010600040101010101" pitchFamily="2" charset="-122"/>
                          <a:cs typeface="Times New Roman" panose="02020603050405020304" pitchFamily="18" charset="0"/>
                        </a:rPr>
                        <a:t>c</a:t>
                      </a:r>
                      <a:r>
                        <a:rPr lang="zh-CN" altLang="en-US" sz="1800" kern="1200" dirty="0" smtClean="0">
                          <a:solidFill>
                            <a:schemeClr val="dk1"/>
                          </a:solidFill>
                          <a:latin typeface="Times New Roman" panose="02020603050405020304" pitchFamily="18" charset="0"/>
                          <a:ea typeface="华文宋体" panose="02010600040101010101" pitchFamily="2" charset="-122"/>
                          <a:cs typeface="Times New Roman" panose="02020603050405020304" pitchFamily="18" charset="0"/>
                        </a:rPr>
                        <a:t>是一个常量）个进程并发的执行一个函数或者一个资源。一个初始值为</a:t>
                      </a:r>
                      <a:r>
                        <a:rPr lang="en-US" altLang="zh-CN" sz="1800" kern="1200" dirty="0" smtClean="0">
                          <a:solidFill>
                            <a:schemeClr val="dk1"/>
                          </a:solidFill>
                          <a:latin typeface="Times New Roman" panose="02020603050405020304" pitchFamily="18" charset="0"/>
                          <a:ea typeface="华文宋体" panose="02010600040101010101" pitchFamily="2" charset="-122"/>
                          <a:cs typeface="Times New Roman" panose="02020603050405020304" pitchFamily="18" charset="0"/>
                        </a:rPr>
                        <a:t>c</a:t>
                      </a:r>
                      <a:r>
                        <a:rPr lang="zh-CN" altLang="en-US" sz="1800" kern="1200" dirty="0" smtClean="0">
                          <a:solidFill>
                            <a:schemeClr val="dk1"/>
                          </a:solidFill>
                          <a:latin typeface="Times New Roman" panose="02020603050405020304" pitchFamily="18" charset="0"/>
                          <a:ea typeface="华文宋体" panose="02010600040101010101" pitchFamily="2" charset="-122"/>
                          <a:cs typeface="Times New Roman" panose="02020603050405020304" pitchFamily="18" charset="0"/>
                        </a:rPr>
                        <a:t>的信号量可以实现这种并发。</a:t>
                      </a:r>
                      <a:endParaRPr lang="zh-CN" altLang="en-US" sz="1800" kern="1200" dirty="0">
                        <a:solidFill>
                          <a:schemeClr val="dk1"/>
                        </a:solidFill>
                        <a:latin typeface="Times New Roman" panose="02020603050405020304" pitchFamily="18" charset="0"/>
                        <a:ea typeface="华文宋体" panose="02010600040101010101" pitchFamily="2" charset="-122"/>
                        <a:cs typeface="Times New Roman" panose="02020603050405020304" pitchFamily="18" charset="0"/>
                      </a:endParaRPr>
                    </a:p>
                  </a:txBody>
                  <a:tcPr anchor="ctr"/>
                </a:tc>
              </a:tr>
              <a:tr h="1340786">
                <a:tc>
                  <a:txBody>
                    <a:bodyPr/>
                    <a:lstStyle/>
                    <a:p>
                      <a:r>
                        <a:rPr lang="zh-CN" altLang="en-US" dirty="0" smtClean="0"/>
                        <a:t>进程通信</a:t>
                      </a:r>
                      <a:endParaRPr lang="en-US" altLang="zh-CN" dirty="0" smtClean="0"/>
                    </a:p>
                    <a:p>
                      <a:r>
                        <a:rPr lang="zh-CN" altLang="en-US" dirty="0" smtClean="0"/>
                        <a:t>（</a:t>
                      </a:r>
                      <a:r>
                        <a:rPr lang="en-US" altLang="zh-CN" dirty="0" smtClean="0"/>
                        <a:t>Signaling</a:t>
                      </a:r>
                      <a:r>
                        <a:rPr lang="zh-CN" altLang="en-US" dirty="0" smtClean="0"/>
                        <a:t>）</a:t>
                      </a:r>
                      <a:endParaRPr lang="zh-CN" altLang="en-US" dirty="0"/>
                    </a:p>
                  </a:txBody>
                  <a:tcPr anchor="ctr"/>
                </a:tc>
                <a:tc>
                  <a:txBody>
                    <a:bodyPr/>
                    <a:lstStyle/>
                    <a:p>
                      <a:r>
                        <a:rPr lang="zh-CN" altLang="en-US" sz="1800" kern="1200" dirty="0" smtClean="0">
                          <a:solidFill>
                            <a:schemeClr val="dk1"/>
                          </a:solidFill>
                          <a:latin typeface="Times New Roman" panose="02020603050405020304" pitchFamily="18" charset="0"/>
                          <a:ea typeface="华文宋体" panose="02010600040101010101" pitchFamily="2" charset="-122"/>
                          <a:cs typeface="Times New Roman" panose="02020603050405020304" pitchFamily="18" charset="0"/>
                        </a:rPr>
                        <a:t>是指当一个进程</a:t>
                      </a:r>
                      <a:r>
                        <a:rPr lang="en-US" altLang="zh-CN" sz="1800" kern="1200" dirty="0" smtClean="0">
                          <a:solidFill>
                            <a:schemeClr val="dk1"/>
                          </a:solidFill>
                          <a:latin typeface="Times New Roman" panose="02020603050405020304" pitchFamily="18" charset="0"/>
                          <a:ea typeface="华文宋体" panose="02010600040101010101" pitchFamily="2" charset="-122"/>
                          <a:cs typeface="Times New Roman" panose="02020603050405020304" pitchFamily="18" charset="0"/>
                        </a:rPr>
                        <a:t>P</a:t>
                      </a:r>
                      <a:r>
                        <a:rPr lang="en-US" altLang="zh-CN" sz="1800" kern="1200" baseline="-25000" dirty="0" smtClean="0">
                          <a:solidFill>
                            <a:schemeClr val="dk1"/>
                          </a:solidFill>
                          <a:latin typeface="Times New Roman" panose="02020603050405020304" pitchFamily="18" charset="0"/>
                          <a:ea typeface="华文宋体" panose="02010600040101010101" pitchFamily="2" charset="-122"/>
                          <a:cs typeface="Times New Roman" panose="02020603050405020304" pitchFamily="18" charset="0"/>
                        </a:rPr>
                        <a:t>i</a:t>
                      </a:r>
                      <a:r>
                        <a:rPr lang="zh-CN" altLang="en-US" sz="1800" kern="1200" dirty="0" smtClean="0">
                          <a:solidFill>
                            <a:schemeClr val="dk1"/>
                          </a:solidFill>
                          <a:latin typeface="Times New Roman" panose="02020603050405020304" pitchFamily="18" charset="0"/>
                          <a:ea typeface="华文宋体" panose="02010600040101010101" pitchFamily="2" charset="-122"/>
                          <a:cs typeface="Times New Roman" panose="02020603050405020304" pitchFamily="18" charset="0"/>
                        </a:rPr>
                        <a:t>想要执行一个</a:t>
                      </a:r>
                      <a:r>
                        <a:rPr lang="en-US" altLang="zh-CN" sz="1800" kern="1200" dirty="0" err="1" smtClean="0">
                          <a:solidFill>
                            <a:schemeClr val="dk1"/>
                          </a:solidFill>
                          <a:latin typeface="Times New Roman" panose="02020603050405020304" pitchFamily="18" charset="0"/>
                          <a:ea typeface="华文宋体" panose="02010600040101010101" pitchFamily="2" charset="-122"/>
                          <a:cs typeface="Times New Roman" panose="02020603050405020304" pitchFamily="18" charset="0"/>
                        </a:rPr>
                        <a:t>a</a:t>
                      </a:r>
                      <a:r>
                        <a:rPr lang="en-US" altLang="zh-CN" sz="1800" kern="1200" baseline="-25000" dirty="0" err="1" smtClean="0">
                          <a:solidFill>
                            <a:schemeClr val="dk1"/>
                          </a:solidFill>
                          <a:latin typeface="Times New Roman" panose="02020603050405020304" pitchFamily="18" charset="0"/>
                          <a:ea typeface="华文宋体" panose="02010600040101010101" pitchFamily="2" charset="-122"/>
                          <a:cs typeface="Times New Roman" panose="02020603050405020304" pitchFamily="18" charset="0"/>
                        </a:rPr>
                        <a:t>i</a:t>
                      </a:r>
                      <a:r>
                        <a:rPr lang="zh-CN" altLang="en-US" sz="1800" kern="1200" dirty="0" smtClean="0">
                          <a:solidFill>
                            <a:schemeClr val="dk1"/>
                          </a:solidFill>
                          <a:latin typeface="Times New Roman" panose="02020603050405020304" pitchFamily="18" charset="0"/>
                          <a:ea typeface="华文宋体" panose="02010600040101010101" pitchFamily="2" charset="-122"/>
                          <a:cs typeface="Times New Roman" panose="02020603050405020304" pitchFamily="18" charset="0"/>
                        </a:rPr>
                        <a:t>操作时，它只在进程</a:t>
                      </a:r>
                      <a:r>
                        <a:rPr lang="en-US" altLang="zh-CN" sz="1800" kern="1200" dirty="0" err="1" smtClean="0">
                          <a:solidFill>
                            <a:schemeClr val="dk1"/>
                          </a:solidFill>
                          <a:latin typeface="Times New Roman" panose="02020603050405020304" pitchFamily="18" charset="0"/>
                          <a:ea typeface="华文宋体" panose="02010600040101010101" pitchFamily="2" charset="-122"/>
                          <a:cs typeface="Times New Roman" panose="02020603050405020304" pitchFamily="18" charset="0"/>
                        </a:rPr>
                        <a:t>P</a:t>
                      </a:r>
                      <a:r>
                        <a:rPr lang="en-US" altLang="zh-CN" sz="1800" kern="1200" baseline="-25000" dirty="0" err="1" smtClean="0">
                          <a:solidFill>
                            <a:schemeClr val="dk1"/>
                          </a:solidFill>
                          <a:latin typeface="Times New Roman" panose="02020603050405020304" pitchFamily="18" charset="0"/>
                          <a:ea typeface="华文宋体" panose="02010600040101010101" pitchFamily="2" charset="-122"/>
                          <a:cs typeface="Times New Roman" panose="02020603050405020304" pitchFamily="18" charset="0"/>
                        </a:rPr>
                        <a:t>j</a:t>
                      </a:r>
                      <a:r>
                        <a:rPr lang="zh-CN" altLang="en-US" sz="1800" kern="1200" dirty="0" smtClean="0">
                          <a:solidFill>
                            <a:schemeClr val="dk1"/>
                          </a:solidFill>
                          <a:latin typeface="Times New Roman" panose="02020603050405020304" pitchFamily="18" charset="0"/>
                          <a:ea typeface="华文宋体" panose="02010600040101010101" pitchFamily="2" charset="-122"/>
                          <a:cs typeface="Times New Roman" panose="02020603050405020304" pitchFamily="18" charset="0"/>
                        </a:rPr>
                        <a:t>执行完</a:t>
                      </a:r>
                      <a:r>
                        <a:rPr lang="en-US" altLang="zh-CN" sz="1800" kern="1200" dirty="0" err="1" smtClean="0">
                          <a:solidFill>
                            <a:schemeClr val="dk1"/>
                          </a:solidFill>
                          <a:latin typeface="Times New Roman" panose="02020603050405020304" pitchFamily="18" charset="0"/>
                          <a:ea typeface="华文宋体" panose="02010600040101010101" pitchFamily="2" charset="-122"/>
                          <a:cs typeface="Times New Roman" panose="02020603050405020304" pitchFamily="18" charset="0"/>
                        </a:rPr>
                        <a:t>a</a:t>
                      </a:r>
                      <a:r>
                        <a:rPr lang="en-US" altLang="zh-CN" sz="1800" kern="1200" baseline="-25000" dirty="0" err="1" smtClean="0">
                          <a:solidFill>
                            <a:schemeClr val="dk1"/>
                          </a:solidFill>
                          <a:latin typeface="Times New Roman" panose="02020603050405020304" pitchFamily="18" charset="0"/>
                          <a:ea typeface="华文宋体" panose="02010600040101010101" pitchFamily="2" charset="-122"/>
                          <a:cs typeface="Times New Roman" panose="02020603050405020304" pitchFamily="18" charset="0"/>
                        </a:rPr>
                        <a:t>j</a:t>
                      </a:r>
                      <a:r>
                        <a:rPr lang="zh-CN" altLang="en-US" sz="1800" kern="1200" dirty="0" smtClean="0">
                          <a:solidFill>
                            <a:schemeClr val="dk1"/>
                          </a:solidFill>
                          <a:latin typeface="Times New Roman" panose="02020603050405020304" pitchFamily="18" charset="0"/>
                          <a:ea typeface="华文宋体" panose="02010600040101010101" pitchFamily="2" charset="-122"/>
                          <a:cs typeface="Times New Roman" panose="02020603050405020304" pitchFamily="18" charset="0"/>
                        </a:rPr>
                        <a:t>后，才会执行</a:t>
                      </a:r>
                      <a:r>
                        <a:rPr lang="en-US" altLang="zh-CN" sz="1800" kern="1200" dirty="0" err="1" smtClean="0">
                          <a:solidFill>
                            <a:schemeClr val="dk1"/>
                          </a:solidFill>
                          <a:latin typeface="Times New Roman" panose="02020603050405020304" pitchFamily="18" charset="0"/>
                          <a:ea typeface="华文宋体" panose="02010600040101010101" pitchFamily="2" charset="-122"/>
                          <a:cs typeface="Times New Roman" panose="02020603050405020304" pitchFamily="18" charset="0"/>
                        </a:rPr>
                        <a:t>a</a:t>
                      </a:r>
                      <a:r>
                        <a:rPr lang="en-US" altLang="zh-CN" sz="1800" kern="1200" baseline="-25000" dirty="0" err="1" smtClean="0">
                          <a:solidFill>
                            <a:schemeClr val="dk1"/>
                          </a:solidFill>
                          <a:latin typeface="Times New Roman" panose="02020603050405020304" pitchFamily="18" charset="0"/>
                          <a:ea typeface="华文宋体" panose="02010600040101010101" pitchFamily="2" charset="-122"/>
                          <a:cs typeface="Times New Roman" panose="02020603050405020304" pitchFamily="18" charset="0"/>
                        </a:rPr>
                        <a:t>i</a:t>
                      </a:r>
                      <a:r>
                        <a:rPr lang="zh-CN" altLang="en-US" sz="1800" kern="1200" dirty="0" smtClean="0">
                          <a:solidFill>
                            <a:schemeClr val="dk1"/>
                          </a:solidFill>
                          <a:latin typeface="Times New Roman" panose="02020603050405020304" pitchFamily="18" charset="0"/>
                          <a:ea typeface="华文宋体" panose="02010600040101010101" pitchFamily="2" charset="-122"/>
                          <a:cs typeface="Times New Roman" panose="02020603050405020304" pitchFamily="18" charset="0"/>
                        </a:rPr>
                        <a:t>操作。可以用信号量如下实现</a:t>
                      </a:r>
                      <a:r>
                        <a:rPr lang="zh-CN" altLang="en-US" sz="1800" kern="1200" baseline="0" dirty="0" smtClean="0">
                          <a:solidFill>
                            <a:schemeClr val="dk1"/>
                          </a:solidFill>
                          <a:latin typeface="Times New Roman" panose="02020603050405020304" pitchFamily="18" charset="0"/>
                          <a:ea typeface="华文宋体" panose="02010600040101010101" pitchFamily="2" charset="-122"/>
                          <a:cs typeface="Times New Roman" panose="02020603050405020304" pitchFamily="18" charset="0"/>
                        </a:rPr>
                        <a:t>：将信号量初始为</a:t>
                      </a:r>
                      <a:r>
                        <a:rPr lang="en-US" altLang="zh-CN" sz="1800" kern="1200" baseline="0" dirty="0" smtClean="0">
                          <a:solidFill>
                            <a:schemeClr val="dk1"/>
                          </a:solidFill>
                          <a:latin typeface="Times New Roman" panose="02020603050405020304" pitchFamily="18" charset="0"/>
                          <a:ea typeface="华文宋体" panose="02010600040101010101" pitchFamily="2" charset="-122"/>
                          <a:cs typeface="Times New Roman" panose="02020603050405020304" pitchFamily="18" charset="0"/>
                        </a:rPr>
                        <a:t>0</a:t>
                      </a:r>
                      <a:r>
                        <a:rPr lang="zh-CN" altLang="en-US" sz="1800" kern="1200" baseline="0" dirty="0" smtClean="0">
                          <a:solidFill>
                            <a:schemeClr val="dk1"/>
                          </a:solidFill>
                          <a:latin typeface="Times New Roman" panose="02020603050405020304" pitchFamily="18" charset="0"/>
                          <a:ea typeface="华文宋体" panose="02010600040101010101" pitchFamily="2" charset="-122"/>
                          <a:cs typeface="Times New Roman" panose="02020603050405020304" pitchFamily="18" charset="0"/>
                        </a:rPr>
                        <a:t>，</a:t>
                      </a:r>
                      <a:r>
                        <a:rPr lang="en-US" altLang="zh-CN" sz="1800" kern="1200" dirty="0" smtClean="0">
                          <a:solidFill>
                            <a:schemeClr val="dk1"/>
                          </a:solidFill>
                          <a:latin typeface="Times New Roman" panose="02020603050405020304" pitchFamily="18" charset="0"/>
                          <a:ea typeface="华文宋体" panose="02010600040101010101" pitchFamily="2" charset="-122"/>
                          <a:cs typeface="Times New Roman" panose="02020603050405020304" pitchFamily="18" charset="0"/>
                        </a:rPr>
                        <a:t>P</a:t>
                      </a:r>
                      <a:r>
                        <a:rPr lang="en-US" altLang="zh-CN" sz="1800" kern="1200" baseline="-25000" dirty="0" smtClean="0">
                          <a:solidFill>
                            <a:schemeClr val="dk1"/>
                          </a:solidFill>
                          <a:latin typeface="Times New Roman" panose="02020603050405020304" pitchFamily="18" charset="0"/>
                          <a:ea typeface="华文宋体" panose="02010600040101010101" pitchFamily="2" charset="-122"/>
                          <a:cs typeface="Times New Roman" panose="02020603050405020304" pitchFamily="18" charset="0"/>
                        </a:rPr>
                        <a:t>i</a:t>
                      </a:r>
                      <a:r>
                        <a:rPr lang="zh-CN" altLang="en-US" sz="1800" kern="1200" baseline="0" dirty="0" smtClean="0">
                          <a:solidFill>
                            <a:schemeClr val="dk1"/>
                          </a:solidFill>
                          <a:latin typeface="Times New Roman" panose="02020603050405020304" pitchFamily="18" charset="0"/>
                          <a:ea typeface="华文宋体" panose="02010600040101010101" pitchFamily="2" charset="-122"/>
                          <a:cs typeface="Times New Roman" panose="02020603050405020304" pitchFamily="18" charset="0"/>
                        </a:rPr>
                        <a:t>执行</a:t>
                      </a:r>
                      <a:r>
                        <a:rPr lang="en-US" altLang="zh-CN" sz="1800" kern="1200" dirty="0" err="1" smtClean="0">
                          <a:solidFill>
                            <a:schemeClr val="dk1"/>
                          </a:solidFill>
                          <a:latin typeface="Times New Roman" panose="02020603050405020304" pitchFamily="18" charset="0"/>
                          <a:ea typeface="华文宋体" panose="02010600040101010101" pitchFamily="2" charset="-122"/>
                          <a:cs typeface="Times New Roman" panose="02020603050405020304" pitchFamily="18" charset="0"/>
                        </a:rPr>
                        <a:t>a</a:t>
                      </a:r>
                      <a:r>
                        <a:rPr lang="en-US" altLang="zh-CN" sz="1800" kern="1200" baseline="-25000" dirty="0" err="1" smtClean="0">
                          <a:solidFill>
                            <a:schemeClr val="dk1"/>
                          </a:solidFill>
                          <a:latin typeface="Times New Roman" panose="02020603050405020304" pitchFamily="18" charset="0"/>
                          <a:ea typeface="华文宋体" panose="02010600040101010101" pitchFamily="2" charset="-122"/>
                          <a:cs typeface="Times New Roman" panose="02020603050405020304" pitchFamily="18" charset="0"/>
                        </a:rPr>
                        <a:t>i</a:t>
                      </a:r>
                      <a:r>
                        <a:rPr lang="zh-CN" altLang="en-US" sz="1800" kern="1200" dirty="0" smtClean="0">
                          <a:solidFill>
                            <a:schemeClr val="dk1"/>
                          </a:solidFill>
                          <a:latin typeface="Times New Roman" panose="02020603050405020304" pitchFamily="18" charset="0"/>
                          <a:ea typeface="华文宋体" panose="02010600040101010101" pitchFamily="2" charset="-122"/>
                          <a:cs typeface="Times New Roman" panose="02020603050405020304" pitchFamily="18" charset="0"/>
                        </a:rPr>
                        <a:t>操作前执行</a:t>
                      </a:r>
                      <a:r>
                        <a:rPr lang="zh-CN" altLang="en-US" sz="1800" kern="1200" baseline="0" dirty="0" smtClean="0">
                          <a:solidFill>
                            <a:schemeClr val="dk1"/>
                          </a:solidFill>
                          <a:latin typeface="Times New Roman" panose="02020603050405020304" pitchFamily="18" charset="0"/>
                          <a:ea typeface="华文宋体" panose="02010600040101010101" pitchFamily="2" charset="-122"/>
                          <a:cs typeface="Times New Roman" panose="02020603050405020304" pitchFamily="18" charset="0"/>
                        </a:rPr>
                        <a:t>一个</a:t>
                      </a:r>
                      <a:r>
                        <a:rPr lang="en-US" altLang="zh-CN" sz="1800" kern="1200" dirty="0" err="1" smtClean="0">
                          <a:solidFill>
                            <a:schemeClr val="dk1"/>
                          </a:solidFill>
                          <a:latin typeface="Times New Roman" panose="02020603050405020304" pitchFamily="18" charset="0"/>
                          <a:ea typeface="华文宋体" panose="02010600040101010101" pitchFamily="2" charset="-122"/>
                          <a:cs typeface="Times New Roman" panose="02020603050405020304" pitchFamily="18" charset="0"/>
                        </a:rPr>
                        <a:t>semWait</a:t>
                      </a:r>
                      <a:r>
                        <a:rPr lang="zh-CN" altLang="en-US" sz="1800" kern="1200" dirty="0" smtClean="0">
                          <a:solidFill>
                            <a:schemeClr val="dk1"/>
                          </a:solidFill>
                          <a:latin typeface="Times New Roman" panose="02020603050405020304" pitchFamily="18" charset="0"/>
                          <a:ea typeface="华文宋体" panose="02010600040101010101" pitchFamily="2" charset="-122"/>
                          <a:cs typeface="Times New Roman" panose="02020603050405020304" pitchFamily="18" charset="0"/>
                        </a:rPr>
                        <a:t>操作；而</a:t>
                      </a:r>
                      <a:r>
                        <a:rPr lang="en-US" altLang="zh-CN" sz="1800" kern="1200" dirty="0" err="1" smtClean="0">
                          <a:solidFill>
                            <a:schemeClr val="dk1"/>
                          </a:solidFill>
                          <a:latin typeface="Times New Roman" panose="02020603050405020304" pitchFamily="18" charset="0"/>
                          <a:ea typeface="华文宋体" panose="02010600040101010101" pitchFamily="2" charset="-122"/>
                          <a:cs typeface="Times New Roman" panose="02020603050405020304" pitchFamily="18" charset="0"/>
                        </a:rPr>
                        <a:t>P</a:t>
                      </a:r>
                      <a:r>
                        <a:rPr lang="en-US" altLang="zh-CN" sz="1800" kern="1200" baseline="-25000" dirty="0" err="1" smtClean="0">
                          <a:solidFill>
                            <a:schemeClr val="dk1"/>
                          </a:solidFill>
                          <a:latin typeface="Times New Roman" panose="02020603050405020304" pitchFamily="18" charset="0"/>
                          <a:ea typeface="华文宋体" panose="02010600040101010101" pitchFamily="2" charset="-122"/>
                          <a:cs typeface="Times New Roman" panose="02020603050405020304" pitchFamily="18" charset="0"/>
                        </a:rPr>
                        <a:t>j</a:t>
                      </a:r>
                      <a:r>
                        <a:rPr lang="zh-CN" altLang="en-US" sz="1800" kern="1200" baseline="0" dirty="0" smtClean="0">
                          <a:solidFill>
                            <a:schemeClr val="dk1"/>
                          </a:solidFill>
                          <a:latin typeface="Times New Roman" panose="02020603050405020304" pitchFamily="18" charset="0"/>
                          <a:ea typeface="华文宋体" panose="02010600040101010101" pitchFamily="2" charset="-122"/>
                          <a:cs typeface="Times New Roman" panose="02020603050405020304" pitchFamily="18" charset="0"/>
                        </a:rPr>
                        <a:t>执行</a:t>
                      </a:r>
                      <a:r>
                        <a:rPr lang="en-US" altLang="zh-CN" sz="1800" kern="1200" dirty="0" err="1" smtClean="0">
                          <a:solidFill>
                            <a:schemeClr val="dk1"/>
                          </a:solidFill>
                          <a:latin typeface="Times New Roman" panose="02020603050405020304" pitchFamily="18" charset="0"/>
                          <a:ea typeface="华文宋体" panose="02010600040101010101" pitchFamily="2" charset="-122"/>
                          <a:cs typeface="Times New Roman" panose="02020603050405020304" pitchFamily="18" charset="0"/>
                        </a:rPr>
                        <a:t>a</a:t>
                      </a:r>
                      <a:r>
                        <a:rPr lang="en-US" altLang="zh-CN" sz="1800" kern="1200" baseline="-25000" dirty="0" err="1" smtClean="0">
                          <a:solidFill>
                            <a:schemeClr val="dk1"/>
                          </a:solidFill>
                          <a:latin typeface="Times New Roman" panose="02020603050405020304" pitchFamily="18" charset="0"/>
                          <a:ea typeface="华文宋体" panose="02010600040101010101" pitchFamily="2" charset="-122"/>
                          <a:cs typeface="Times New Roman" panose="02020603050405020304" pitchFamily="18" charset="0"/>
                        </a:rPr>
                        <a:t>j</a:t>
                      </a:r>
                      <a:r>
                        <a:rPr lang="zh-CN" altLang="en-US" sz="1800" kern="1200" dirty="0" smtClean="0">
                          <a:solidFill>
                            <a:schemeClr val="dk1"/>
                          </a:solidFill>
                          <a:latin typeface="Times New Roman" panose="02020603050405020304" pitchFamily="18" charset="0"/>
                          <a:ea typeface="华文宋体" panose="02010600040101010101" pitchFamily="2" charset="-122"/>
                          <a:cs typeface="Times New Roman" panose="02020603050405020304" pitchFamily="18" charset="0"/>
                        </a:rPr>
                        <a:t>操作后，执行</a:t>
                      </a:r>
                      <a:r>
                        <a:rPr lang="zh-CN" altLang="en-US" sz="1800" kern="1200" baseline="0" dirty="0" smtClean="0">
                          <a:solidFill>
                            <a:schemeClr val="dk1"/>
                          </a:solidFill>
                          <a:latin typeface="Times New Roman" panose="02020603050405020304" pitchFamily="18" charset="0"/>
                          <a:ea typeface="华文宋体" panose="02010600040101010101" pitchFamily="2" charset="-122"/>
                          <a:cs typeface="Times New Roman" panose="02020603050405020304" pitchFamily="18" charset="0"/>
                        </a:rPr>
                        <a:t>一个</a:t>
                      </a:r>
                      <a:r>
                        <a:rPr lang="en-US" altLang="zh-CN" sz="1800" kern="1200" dirty="0" err="1" smtClean="0">
                          <a:solidFill>
                            <a:schemeClr val="dk1"/>
                          </a:solidFill>
                          <a:latin typeface="Times New Roman" panose="02020603050405020304" pitchFamily="18" charset="0"/>
                          <a:ea typeface="华文宋体" panose="02010600040101010101" pitchFamily="2" charset="-122"/>
                          <a:cs typeface="Times New Roman" panose="02020603050405020304" pitchFamily="18" charset="0"/>
                        </a:rPr>
                        <a:t>semWait</a:t>
                      </a:r>
                      <a:r>
                        <a:rPr lang="zh-CN" altLang="en-US" sz="1800" kern="1200" dirty="0" smtClean="0">
                          <a:solidFill>
                            <a:schemeClr val="dk1"/>
                          </a:solidFill>
                          <a:latin typeface="Times New Roman" panose="02020603050405020304" pitchFamily="18" charset="0"/>
                          <a:ea typeface="华文宋体" panose="02010600040101010101" pitchFamily="2" charset="-122"/>
                          <a:cs typeface="Times New Roman" panose="02020603050405020304" pitchFamily="18" charset="0"/>
                        </a:rPr>
                        <a:t>操作。</a:t>
                      </a:r>
                      <a:endParaRPr lang="zh-CN" altLang="en-US" sz="1800" kern="1200" dirty="0">
                        <a:solidFill>
                          <a:schemeClr val="dk1"/>
                        </a:solidFill>
                        <a:latin typeface="Times New Roman" panose="02020603050405020304" pitchFamily="18" charset="0"/>
                        <a:ea typeface="华文宋体" panose="02010600040101010101" pitchFamily="2" charset="-122"/>
                        <a:cs typeface="Times New Roman" panose="02020603050405020304" pitchFamily="18" charset="0"/>
                      </a:endParaRPr>
                    </a:p>
                  </a:txBody>
                  <a:tcPr anchor="ctr"/>
                </a:tc>
              </a:tr>
            </a:tbl>
          </a:graphicData>
        </a:graphic>
      </p:graphicFrame>
    </p:spTree>
    <p:extLst>
      <p:ext uri="{BB962C8B-B14F-4D97-AF65-F5344CB8AC3E}">
        <p14:creationId xmlns:p14="http://schemas.microsoft.com/office/powerpoint/2010/main" val="239843284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信号量在互斥中的使用</a:t>
            </a:r>
            <a:endParaRPr lang="zh-CN" altLang="en-US" dirty="0"/>
          </a:p>
        </p:txBody>
      </p:sp>
      <p:sp>
        <p:nvSpPr>
          <p:cNvPr id="4" name="页脚占位符 3"/>
          <p:cNvSpPr>
            <a:spLocks noGrp="1"/>
          </p:cNvSpPr>
          <p:nvPr>
            <p:ph type="ftr" sz="quarter" idx="10"/>
          </p:nvPr>
        </p:nvSpPr>
        <p:spPr/>
        <p:txBody>
          <a:bodyPr/>
          <a:lstStyle/>
          <a:p>
            <a:pPr>
              <a:defRPr/>
            </a:pPr>
            <a:r>
              <a:rPr lang="zh-CN" altLang="en-US" dirty="0" smtClean="0"/>
              <a:t>USTC</a:t>
            </a:r>
            <a:r>
              <a:rPr lang="en-US" altLang="zh-CN" dirty="0" smtClean="0"/>
              <a:t>-</a:t>
            </a:r>
            <a:r>
              <a:rPr lang="zh-CN" altLang="en-US" dirty="0" smtClean="0"/>
              <a:t>21000201-OPERATING SYSTEMS; FALL </a:t>
            </a:r>
            <a:r>
              <a:rPr lang="en-US" altLang="zh-CN" dirty="0" smtClean="0"/>
              <a:t>2016</a:t>
            </a:r>
            <a:r>
              <a:rPr lang="zh-CN" altLang="en-US" dirty="0" smtClean="0"/>
              <a:t>; INSTRUCTOR: </a:t>
            </a:r>
            <a:r>
              <a:rPr lang="en-US" altLang="zh-CN" dirty="0" smtClean="0"/>
              <a:t>LINGBO WEI</a:t>
            </a:r>
            <a:endParaRPr lang="en-US" altLang="zh-CN" dirty="0"/>
          </a:p>
        </p:txBody>
      </p:sp>
      <p:sp>
        <p:nvSpPr>
          <p:cNvPr id="5" name="灯片编号占位符 4"/>
          <p:cNvSpPr>
            <a:spLocks noGrp="1"/>
          </p:cNvSpPr>
          <p:nvPr>
            <p:ph type="sldNum" sz="quarter" idx="11"/>
          </p:nvPr>
        </p:nvSpPr>
        <p:spPr/>
        <p:txBody>
          <a:bodyPr/>
          <a:lstStyle/>
          <a:p>
            <a:pPr>
              <a:defRPr/>
            </a:pPr>
            <a:fld id="{2A5F4D79-7E66-4EF1-850E-A256F3AB9092}" type="slidenum">
              <a:rPr lang="zh-CN" altLang="en-US" smtClean="0"/>
              <a:pPr>
                <a:defRPr/>
              </a:pPr>
              <a:t>45</a:t>
            </a:fld>
            <a:endParaRPr lang="en-US" altLang="zh-CN"/>
          </a:p>
        </p:txBody>
      </p:sp>
      <p:pic>
        <p:nvPicPr>
          <p:cNvPr id="7170" name="Picture 2"/>
          <p:cNvPicPr>
            <a:picLocks noChangeAspect="1" noChangeArrowheads="1"/>
          </p:cNvPicPr>
          <p:nvPr/>
        </p:nvPicPr>
        <p:blipFill>
          <a:blip r:embed="rId2" cstate="print"/>
          <a:srcRect/>
          <a:stretch>
            <a:fillRect/>
          </a:stretch>
        </p:blipFill>
        <p:spPr bwMode="auto">
          <a:xfrm>
            <a:off x="118610" y="1315583"/>
            <a:ext cx="8848725" cy="43719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信号量在有限并发中的应用</a:t>
            </a:r>
            <a:endParaRPr lang="zh-CN" altLang="en-US" dirty="0"/>
          </a:p>
        </p:txBody>
      </p:sp>
      <p:sp>
        <p:nvSpPr>
          <p:cNvPr id="4" name="页脚占位符 3"/>
          <p:cNvSpPr>
            <a:spLocks noGrp="1"/>
          </p:cNvSpPr>
          <p:nvPr>
            <p:ph type="ftr" sz="quarter" idx="10"/>
          </p:nvPr>
        </p:nvSpPr>
        <p:spPr>
          <a:xfrm>
            <a:off x="366713" y="6369275"/>
            <a:ext cx="7205662" cy="476250"/>
          </a:xfrm>
        </p:spPr>
        <p:txBody>
          <a:bodyPr/>
          <a:lstStyle/>
          <a:p>
            <a:pPr>
              <a:defRPr/>
            </a:pPr>
            <a:r>
              <a:rPr lang="zh-CN" altLang="en-US" dirty="0" smtClean="0"/>
              <a:t>USTC</a:t>
            </a:r>
            <a:r>
              <a:rPr lang="en-US" altLang="zh-CN" dirty="0" smtClean="0"/>
              <a:t>-</a:t>
            </a:r>
            <a:r>
              <a:rPr lang="zh-CN" altLang="en-US" dirty="0" smtClean="0"/>
              <a:t>21000201-OPERATING SYSTEMS; FALL </a:t>
            </a:r>
            <a:r>
              <a:rPr lang="en-US" altLang="zh-CN" dirty="0" smtClean="0"/>
              <a:t>2016</a:t>
            </a:r>
            <a:r>
              <a:rPr lang="zh-CN" altLang="en-US" dirty="0" smtClean="0"/>
              <a:t>; INSTRUCTOR: </a:t>
            </a:r>
            <a:r>
              <a:rPr lang="en-US" altLang="zh-CN" dirty="0" smtClean="0"/>
              <a:t>LINGBO WEI</a:t>
            </a:r>
            <a:endParaRPr lang="en-US" altLang="zh-CN" dirty="0"/>
          </a:p>
        </p:txBody>
      </p:sp>
      <p:sp>
        <p:nvSpPr>
          <p:cNvPr id="5" name="灯片编号占位符 4"/>
          <p:cNvSpPr>
            <a:spLocks noGrp="1"/>
          </p:cNvSpPr>
          <p:nvPr>
            <p:ph type="sldNum" sz="quarter" idx="11"/>
          </p:nvPr>
        </p:nvSpPr>
        <p:spPr>
          <a:xfrm>
            <a:off x="7764463" y="6353400"/>
            <a:ext cx="922337" cy="476250"/>
          </a:xfrm>
        </p:spPr>
        <p:txBody>
          <a:bodyPr/>
          <a:lstStyle/>
          <a:p>
            <a:pPr>
              <a:defRPr/>
            </a:pPr>
            <a:fld id="{2A5F4D79-7E66-4EF1-850E-A256F3AB9092}" type="slidenum">
              <a:rPr lang="zh-CN" altLang="en-US" smtClean="0"/>
              <a:pPr>
                <a:defRPr/>
              </a:pPr>
              <a:t>46</a:t>
            </a:fld>
            <a:endParaRPr lang="en-US" altLang="zh-CN"/>
          </a:p>
        </p:txBody>
      </p:sp>
      <p:pic>
        <p:nvPicPr>
          <p:cNvPr id="8194" name="Picture 2"/>
          <p:cNvPicPr>
            <a:picLocks noChangeAspect="1" noChangeArrowheads="1"/>
          </p:cNvPicPr>
          <p:nvPr/>
        </p:nvPicPr>
        <p:blipFill>
          <a:blip r:embed="rId2" cstate="print"/>
          <a:srcRect/>
          <a:stretch>
            <a:fillRect/>
          </a:stretch>
        </p:blipFill>
        <p:spPr bwMode="auto">
          <a:xfrm>
            <a:off x="179163" y="1272044"/>
            <a:ext cx="8848725" cy="4371975"/>
          </a:xfrm>
          <a:prstGeom prst="rect">
            <a:avLst/>
          </a:prstGeom>
          <a:noFill/>
          <a:ln w="9525">
            <a:noFill/>
            <a:miter lim="800000"/>
            <a:headEnd/>
            <a:tailEnd/>
          </a:ln>
          <a:effectLst/>
        </p:spPr>
      </p:pic>
      <p:sp>
        <p:nvSpPr>
          <p:cNvPr id="7" name="TextBox 6"/>
          <p:cNvSpPr txBox="1"/>
          <p:nvPr/>
        </p:nvSpPr>
        <p:spPr>
          <a:xfrm>
            <a:off x="3831772" y="1248233"/>
            <a:ext cx="261257" cy="461665"/>
          </a:xfrm>
          <a:prstGeom prst="rect">
            <a:avLst/>
          </a:prstGeom>
          <a:solidFill>
            <a:schemeClr val="bg1"/>
          </a:solidFill>
        </p:spPr>
        <p:txBody>
          <a:bodyPr wrap="square" rtlCol="0">
            <a:spAutoFit/>
          </a:bodyPr>
          <a:lstStyle/>
          <a:p>
            <a:r>
              <a:rPr lang="en-US" altLang="zh-CN" sz="2400" i="1" dirty="0" smtClean="0">
                <a:solidFill>
                  <a:srgbClr val="FF0000"/>
                </a:solidFill>
                <a:latin typeface="Times New Roman" pitchFamily="18" charset="0"/>
                <a:cs typeface="Times New Roman" pitchFamily="18" charset="0"/>
              </a:rPr>
              <a:t>c</a:t>
            </a:r>
            <a:endParaRPr lang="zh-CN" altLang="en-US" sz="2400" i="1" dirty="0">
              <a:solidFill>
                <a:srgbClr val="FF0000"/>
              </a:solidFill>
              <a:latin typeface="Times New Roman" pitchFamily="18" charset="0"/>
              <a:cs typeface="Times New Roman" pitchFamily="18" charset="0"/>
            </a:endParaRPr>
          </a:p>
        </p:txBody>
      </p:sp>
      <p:sp>
        <p:nvSpPr>
          <p:cNvPr id="8" name="TextBox 7"/>
          <p:cNvSpPr txBox="1"/>
          <p:nvPr/>
        </p:nvSpPr>
        <p:spPr>
          <a:xfrm>
            <a:off x="297565" y="5508179"/>
            <a:ext cx="8411005" cy="830997"/>
          </a:xfrm>
          <a:prstGeom prst="rect">
            <a:avLst/>
          </a:prstGeom>
          <a:solidFill>
            <a:schemeClr val="bg1"/>
          </a:solidFill>
        </p:spPr>
        <p:txBody>
          <a:bodyPr wrap="square" rtlCol="0">
            <a:spAutoFit/>
          </a:bodyPr>
          <a:lstStyle/>
          <a:p>
            <a:r>
              <a:rPr lang="zh-CN" altLang="en-US" sz="2400" dirty="0" smtClean="0">
                <a:solidFill>
                  <a:srgbClr val="FF0000"/>
                </a:solidFill>
                <a:latin typeface="Times New Roman" pitchFamily="18" charset="0"/>
                <a:cs typeface="Times New Roman" pitchFamily="18" charset="0"/>
              </a:rPr>
              <a:t>将信号量想成</a:t>
            </a:r>
            <a:r>
              <a:rPr lang="en-US" altLang="zh-CN" sz="2400" dirty="0" smtClean="0">
                <a:solidFill>
                  <a:srgbClr val="FF0000"/>
                </a:solidFill>
                <a:latin typeface="Times New Roman" pitchFamily="18" charset="0"/>
                <a:cs typeface="Times New Roman" pitchFamily="18" charset="0"/>
              </a:rPr>
              <a:t>token</a:t>
            </a:r>
            <a:r>
              <a:rPr lang="zh-CN" altLang="en-US" sz="2400" dirty="0" smtClean="0">
                <a:solidFill>
                  <a:srgbClr val="FF0000"/>
                </a:solidFill>
                <a:latin typeface="Times New Roman" pitchFamily="18" charset="0"/>
                <a:cs typeface="Times New Roman" pitchFamily="18" charset="0"/>
              </a:rPr>
              <a:t>是很有帮助的： </a:t>
            </a:r>
            <a:endParaRPr lang="en-US" altLang="zh-CN" sz="2400" dirty="0" smtClean="0">
              <a:solidFill>
                <a:srgbClr val="FF0000"/>
              </a:solidFill>
              <a:latin typeface="Times New Roman" pitchFamily="18" charset="0"/>
              <a:cs typeface="Times New Roman" pitchFamily="18" charset="0"/>
            </a:endParaRPr>
          </a:p>
          <a:p>
            <a:r>
              <a:rPr lang="en-US" altLang="zh-CN" sz="2400" dirty="0" smtClean="0">
                <a:solidFill>
                  <a:srgbClr val="FF0000"/>
                </a:solidFill>
                <a:latin typeface="Times New Roman" pitchFamily="18" charset="0"/>
                <a:cs typeface="Times New Roman" pitchFamily="18" charset="0"/>
              </a:rPr>
              <a:t>wait</a:t>
            </a:r>
            <a:r>
              <a:rPr lang="zh-CN" altLang="en-US" sz="2400" dirty="0" smtClean="0">
                <a:solidFill>
                  <a:srgbClr val="FF0000"/>
                </a:solidFill>
                <a:latin typeface="Times New Roman" pitchFamily="18" charset="0"/>
                <a:cs typeface="Times New Roman" pitchFamily="18" charset="0"/>
              </a:rPr>
              <a:t>对应取</a:t>
            </a:r>
            <a:r>
              <a:rPr lang="en-US" altLang="zh-CN" sz="2400" dirty="0" smtClean="0">
                <a:solidFill>
                  <a:srgbClr val="FF0000"/>
                </a:solidFill>
                <a:latin typeface="Times New Roman" pitchFamily="18" charset="0"/>
                <a:cs typeface="Times New Roman" pitchFamily="18" charset="0"/>
              </a:rPr>
              <a:t>token</a:t>
            </a:r>
            <a:r>
              <a:rPr lang="zh-CN" altLang="en-US" sz="2400" dirty="0" smtClean="0">
                <a:solidFill>
                  <a:srgbClr val="FF0000"/>
                </a:solidFill>
                <a:latin typeface="Times New Roman" pitchFamily="18" charset="0"/>
                <a:cs typeface="Times New Roman" pitchFamily="18" charset="0"/>
              </a:rPr>
              <a:t>，</a:t>
            </a:r>
            <a:r>
              <a:rPr lang="en-US" altLang="zh-CN" sz="2400" dirty="0" smtClean="0">
                <a:solidFill>
                  <a:srgbClr val="FF0000"/>
                </a:solidFill>
                <a:latin typeface="Times New Roman" pitchFamily="18" charset="0"/>
                <a:cs typeface="Times New Roman" pitchFamily="18" charset="0"/>
              </a:rPr>
              <a:t>signal</a:t>
            </a:r>
            <a:r>
              <a:rPr lang="zh-CN" altLang="en-US" sz="2400" dirty="0" smtClean="0">
                <a:solidFill>
                  <a:srgbClr val="FF0000"/>
                </a:solidFill>
                <a:latin typeface="Times New Roman" pitchFamily="18" charset="0"/>
                <a:cs typeface="Times New Roman" pitchFamily="18" charset="0"/>
              </a:rPr>
              <a:t>对应释放</a:t>
            </a:r>
            <a:r>
              <a:rPr lang="en-US" altLang="zh-CN" sz="2400" dirty="0" smtClean="0">
                <a:solidFill>
                  <a:srgbClr val="FF0000"/>
                </a:solidFill>
                <a:latin typeface="Times New Roman" pitchFamily="18" charset="0"/>
                <a:cs typeface="Times New Roman" pitchFamily="18" charset="0"/>
              </a:rPr>
              <a:t>token</a:t>
            </a:r>
            <a:endParaRPr lang="zh-CN" altLang="en-US" sz="2400" dirty="0">
              <a:solidFill>
                <a:srgbClr val="FF000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进程通信</a:t>
            </a:r>
            <a:endParaRPr lang="zh-CN" altLang="en-US" dirty="0"/>
          </a:p>
        </p:txBody>
      </p:sp>
      <p:sp>
        <p:nvSpPr>
          <p:cNvPr id="4" name="页脚占位符 3"/>
          <p:cNvSpPr>
            <a:spLocks noGrp="1"/>
          </p:cNvSpPr>
          <p:nvPr>
            <p:ph type="ftr" sz="quarter" idx="10"/>
          </p:nvPr>
        </p:nvSpPr>
        <p:spPr>
          <a:xfrm>
            <a:off x="366713" y="6383789"/>
            <a:ext cx="7205662" cy="476250"/>
          </a:xfrm>
        </p:spPr>
        <p:txBody>
          <a:bodyPr/>
          <a:lstStyle/>
          <a:p>
            <a:pPr>
              <a:defRPr/>
            </a:pPr>
            <a:r>
              <a:rPr lang="zh-CN" altLang="en-US" dirty="0" smtClean="0"/>
              <a:t>USTC</a:t>
            </a:r>
            <a:r>
              <a:rPr lang="en-US" altLang="zh-CN" dirty="0" smtClean="0"/>
              <a:t>-</a:t>
            </a:r>
            <a:r>
              <a:rPr lang="zh-CN" altLang="en-US" dirty="0" smtClean="0"/>
              <a:t>21000201-OPERATING SYSTEMS; FALL </a:t>
            </a:r>
            <a:r>
              <a:rPr lang="en-US" altLang="zh-CN" dirty="0" smtClean="0"/>
              <a:t>2016</a:t>
            </a:r>
            <a:r>
              <a:rPr lang="zh-CN" altLang="en-US" dirty="0" smtClean="0"/>
              <a:t>; INSTRUCTOR: </a:t>
            </a:r>
            <a:r>
              <a:rPr lang="en-US" altLang="zh-CN" dirty="0" smtClean="0"/>
              <a:t>LINGBO WEI</a:t>
            </a:r>
            <a:endParaRPr lang="en-US" altLang="zh-CN" dirty="0"/>
          </a:p>
        </p:txBody>
      </p:sp>
      <p:sp>
        <p:nvSpPr>
          <p:cNvPr id="5" name="灯片编号占位符 4"/>
          <p:cNvSpPr>
            <a:spLocks noGrp="1"/>
          </p:cNvSpPr>
          <p:nvPr>
            <p:ph type="sldNum" sz="quarter" idx="11"/>
          </p:nvPr>
        </p:nvSpPr>
        <p:spPr>
          <a:xfrm>
            <a:off x="7764463" y="6367914"/>
            <a:ext cx="922337" cy="476250"/>
          </a:xfrm>
        </p:spPr>
        <p:txBody>
          <a:bodyPr/>
          <a:lstStyle/>
          <a:p>
            <a:pPr>
              <a:defRPr/>
            </a:pPr>
            <a:fld id="{2A5F4D79-7E66-4EF1-850E-A256F3AB9092}" type="slidenum">
              <a:rPr lang="zh-CN" altLang="en-US" smtClean="0"/>
              <a:pPr>
                <a:defRPr/>
              </a:pPr>
              <a:t>47</a:t>
            </a:fld>
            <a:endParaRPr lang="en-US" altLang="zh-CN"/>
          </a:p>
        </p:txBody>
      </p:sp>
      <p:pic>
        <p:nvPicPr>
          <p:cNvPr id="7" name="Picture 4"/>
          <p:cNvPicPr>
            <a:picLocks noChangeAspect="1" noChangeArrowheads="1"/>
          </p:cNvPicPr>
          <p:nvPr/>
        </p:nvPicPr>
        <p:blipFill>
          <a:blip r:embed="rId2" cstate="print"/>
          <a:srcRect/>
          <a:stretch>
            <a:fillRect/>
          </a:stretch>
        </p:blipFill>
        <p:spPr bwMode="auto">
          <a:xfrm>
            <a:off x="2824061" y="1095072"/>
            <a:ext cx="6508621" cy="4645329"/>
          </a:xfrm>
          <a:prstGeom prst="rect">
            <a:avLst/>
          </a:prstGeom>
          <a:noFill/>
          <a:ln w="9525">
            <a:noFill/>
            <a:miter lim="800000"/>
            <a:headEnd/>
            <a:tailEnd/>
          </a:ln>
        </p:spPr>
      </p:pic>
      <p:pic>
        <p:nvPicPr>
          <p:cNvPr id="9218" name="Picture 2"/>
          <p:cNvPicPr>
            <a:picLocks noChangeAspect="1" noChangeArrowheads="1"/>
          </p:cNvPicPr>
          <p:nvPr/>
        </p:nvPicPr>
        <p:blipFill>
          <a:blip r:embed="rId3" cstate="print"/>
          <a:srcRect/>
          <a:stretch>
            <a:fillRect/>
          </a:stretch>
        </p:blipFill>
        <p:spPr bwMode="auto">
          <a:xfrm>
            <a:off x="219788" y="3716239"/>
            <a:ext cx="5695820" cy="2551111"/>
          </a:xfrm>
          <a:prstGeom prst="rect">
            <a:avLst/>
          </a:prstGeom>
          <a:noFill/>
          <a:ln w="28575">
            <a:solidFill>
              <a:srgbClr val="FF0000"/>
            </a:solid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218"/>
                                        </p:tgtEl>
                                        <p:attrNameLst>
                                          <p:attrName>style.visibility</p:attrName>
                                        </p:attrNameLst>
                                      </p:cBhvr>
                                      <p:to>
                                        <p:strVal val="visible"/>
                                      </p:to>
                                    </p:set>
                                    <p:animEffect transition="in" filter="blinds(horizontal)">
                                      <p:cBhvr>
                                        <p:cTn id="7" dur="500"/>
                                        <p:tgtEl>
                                          <p:spTgt spid="92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会合（</a:t>
            </a:r>
            <a:r>
              <a:rPr lang="en-US" altLang="zh-CN" dirty="0" smtClean="0"/>
              <a:t>Rendezvous</a:t>
            </a:r>
            <a:r>
              <a:rPr lang="zh-CN" altLang="en-US" dirty="0" smtClean="0"/>
              <a:t>）</a:t>
            </a:r>
            <a:endParaRPr lang="zh-CN" altLang="en-US" dirty="0"/>
          </a:p>
        </p:txBody>
      </p:sp>
      <p:sp>
        <p:nvSpPr>
          <p:cNvPr id="3" name="内容占位符 2"/>
          <p:cNvSpPr>
            <a:spLocks noGrp="1"/>
          </p:cNvSpPr>
          <p:nvPr>
            <p:ph idx="1"/>
          </p:nvPr>
        </p:nvSpPr>
        <p:spPr>
          <a:xfrm>
            <a:off x="457200" y="1181333"/>
            <a:ext cx="8229600" cy="4641850"/>
          </a:xfrm>
        </p:spPr>
        <p:txBody>
          <a:bodyPr/>
          <a:lstStyle/>
          <a:p>
            <a:r>
              <a:rPr lang="zh-CN" altLang="en-US" sz="2400" b="1" dirty="0" smtClean="0"/>
              <a:t>会合</a:t>
            </a:r>
            <a:r>
              <a:rPr lang="zh-CN" altLang="en-US" sz="2400" dirty="0" smtClean="0"/>
              <a:t>（集合点）：</a:t>
            </a:r>
            <a:r>
              <a:rPr lang="zh-CN" altLang="zh-CN" sz="2400" dirty="0"/>
              <a:t>两个并发执行流汇集到一</a:t>
            </a:r>
            <a:r>
              <a:rPr lang="zh-CN" altLang="zh-CN" sz="2400" dirty="0"/>
              <a:t>处</a:t>
            </a:r>
            <a:endParaRPr lang="en-US" altLang="zh-CN" sz="2400" dirty="0"/>
          </a:p>
          <a:p>
            <a:r>
              <a:rPr lang="zh-CN" altLang="en-US" sz="2400" dirty="0" smtClean="0"/>
              <a:t>进程</a:t>
            </a:r>
            <a:r>
              <a:rPr lang="en-US" altLang="zh-CN" sz="2400" dirty="0" smtClean="0"/>
              <a:t>A</a:t>
            </a:r>
            <a:r>
              <a:rPr lang="zh-CN" altLang="en-US" sz="2400" dirty="0" smtClean="0"/>
              <a:t>必须</a:t>
            </a:r>
            <a:r>
              <a:rPr lang="zh-CN" altLang="en-US" sz="2400" dirty="0" smtClean="0"/>
              <a:t>等待进程</a:t>
            </a:r>
            <a:r>
              <a:rPr lang="en-US" altLang="zh-CN" sz="2400" dirty="0" smtClean="0"/>
              <a:t>B</a:t>
            </a:r>
            <a:r>
              <a:rPr lang="zh-CN" altLang="en-US" sz="2400" dirty="0" smtClean="0"/>
              <a:t>，进程</a:t>
            </a:r>
            <a:r>
              <a:rPr lang="en-US" altLang="zh-CN" sz="2400" dirty="0" smtClean="0"/>
              <a:t>B</a:t>
            </a:r>
            <a:r>
              <a:rPr lang="zh-CN" altLang="en-US" sz="2400" dirty="0" smtClean="0"/>
              <a:t>又必须等待进程</a:t>
            </a:r>
            <a:r>
              <a:rPr lang="en-US" altLang="zh-CN" sz="2400" dirty="0" smtClean="0"/>
              <a:t>A</a:t>
            </a:r>
            <a:r>
              <a:rPr lang="zh-CN" altLang="en-US" sz="2400" dirty="0" smtClean="0"/>
              <a:t>。用代码表示如下：</a:t>
            </a:r>
            <a:endParaRPr lang="en-US" altLang="zh-CN" sz="2400" dirty="0" smtClean="0"/>
          </a:p>
          <a:p>
            <a:pPr>
              <a:buNone/>
            </a:pPr>
            <a:r>
              <a:rPr lang="en-US" altLang="zh-CN" sz="2400" dirty="0" smtClean="0"/>
              <a:t>      </a:t>
            </a:r>
            <a:r>
              <a:rPr lang="en-US" altLang="zh-CN" sz="2400" dirty="0" smtClean="0">
                <a:solidFill>
                  <a:srgbClr val="FF0000"/>
                </a:solidFill>
              </a:rPr>
              <a:t>Process A:</a:t>
            </a:r>
            <a:r>
              <a:rPr lang="en-US" altLang="zh-CN" sz="2400" dirty="0" smtClean="0"/>
              <a:t>                                 </a:t>
            </a:r>
            <a:r>
              <a:rPr lang="en-US" altLang="zh-CN" sz="2400" dirty="0" smtClean="0">
                <a:solidFill>
                  <a:srgbClr val="006600"/>
                </a:solidFill>
              </a:rPr>
              <a:t>Process B:</a:t>
            </a:r>
          </a:p>
          <a:p>
            <a:pPr>
              <a:buNone/>
            </a:pPr>
            <a:r>
              <a:rPr lang="en-US" altLang="zh-CN" sz="2400" dirty="0" smtClean="0">
                <a:solidFill>
                  <a:srgbClr val="FF0000"/>
                </a:solidFill>
              </a:rPr>
              <a:t>      statement a1;                            </a:t>
            </a:r>
            <a:r>
              <a:rPr lang="en-US" altLang="zh-CN" sz="2400" dirty="0" smtClean="0">
                <a:solidFill>
                  <a:srgbClr val="006600"/>
                </a:solidFill>
              </a:rPr>
              <a:t>statement b1;</a:t>
            </a:r>
          </a:p>
          <a:p>
            <a:pPr>
              <a:buNone/>
            </a:pPr>
            <a:r>
              <a:rPr lang="en-US" altLang="zh-CN" sz="2400" dirty="0" smtClean="0">
                <a:solidFill>
                  <a:srgbClr val="FF0000"/>
                </a:solidFill>
              </a:rPr>
              <a:t>      statement a2;</a:t>
            </a:r>
            <a:r>
              <a:rPr lang="en-US" altLang="zh-CN" sz="1000" dirty="0" smtClean="0">
                <a:solidFill>
                  <a:srgbClr val="FF0000"/>
                </a:solidFill>
              </a:rPr>
              <a:t>                                                                   </a:t>
            </a:r>
            <a:r>
              <a:rPr lang="en-US" altLang="zh-CN" sz="2400" dirty="0" smtClean="0">
                <a:solidFill>
                  <a:srgbClr val="006600"/>
                </a:solidFill>
              </a:rPr>
              <a:t>statement b2;</a:t>
            </a:r>
          </a:p>
          <a:p>
            <a:r>
              <a:rPr lang="zh-CN" altLang="en-US" sz="2400" dirty="0" smtClean="0"/>
              <a:t>我们要保证</a:t>
            </a:r>
            <a:r>
              <a:rPr lang="en-US" altLang="zh-CN" sz="2400" dirty="0" smtClean="0"/>
              <a:t>a1</a:t>
            </a:r>
            <a:r>
              <a:rPr lang="zh-CN" altLang="en-US" sz="2400" dirty="0" smtClean="0"/>
              <a:t>发生在</a:t>
            </a:r>
            <a:r>
              <a:rPr lang="en-US" altLang="zh-CN" sz="2400" dirty="0" smtClean="0"/>
              <a:t>b2</a:t>
            </a:r>
            <a:r>
              <a:rPr lang="zh-CN" altLang="en-US" sz="2400" dirty="0" smtClean="0"/>
              <a:t>之</a:t>
            </a:r>
            <a:r>
              <a:rPr lang="zh-CN" altLang="en-US" sz="2400" dirty="0"/>
              <a:t>前</a:t>
            </a:r>
            <a:r>
              <a:rPr lang="zh-CN" altLang="en-US" sz="2400" dirty="0" smtClean="0"/>
              <a:t>，</a:t>
            </a:r>
            <a:r>
              <a:rPr lang="en-US" altLang="zh-CN" sz="2400" dirty="0" smtClean="0"/>
              <a:t>b1</a:t>
            </a:r>
            <a:r>
              <a:rPr lang="zh-CN" altLang="en-US" sz="2400" dirty="0" smtClean="0"/>
              <a:t>发生在</a:t>
            </a:r>
            <a:r>
              <a:rPr lang="en-US" altLang="zh-CN" sz="2400" dirty="0" smtClean="0"/>
              <a:t>a2</a:t>
            </a:r>
            <a:r>
              <a:rPr lang="zh-CN" altLang="en-US" sz="2400" dirty="0" smtClean="0"/>
              <a:t>之前。</a:t>
            </a:r>
            <a:endParaRPr lang="en-US" altLang="zh-CN" sz="2400" dirty="0" smtClean="0"/>
          </a:p>
          <a:p>
            <a:r>
              <a:rPr lang="zh-CN" altLang="en-US" sz="2400" dirty="0" smtClean="0"/>
              <a:t>解决方案不能强加限制</a:t>
            </a:r>
            <a:r>
              <a:rPr lang="zh-CN" altLang="en-US" sz="2400" dirty="0" smtClean="0"/>
              <a:t>，比如这里没有限制</a:t>
            </a:r>
            <a:r>
              <a:rPr lang="en-US" altLang="zh-CN" sz="2400" dirty="0" smtClean="0"/>
              <a:t>a1</a:t>
            </a:r>
            <a:r>
              <a:rPr lang="zh-CN" altLang="en-US" sz="2400" dirty="0" smtClean="0"/>
              <a:t>和</a:t>
            </a:r>
            <a:r>
              <a:rPr lang="en-US" altLang="zh-CN" sz="2400" dirty="0" smtClean="0"/>
              <a:t>a2</a:t>
            </a:r>
            <a:r>
              <a:rPr lang="zh-CN" altLang="en-US" sz="2400" dirty="0" smtClean="0"/>
              <a:t>、</a:t>
            </a:r>
            <a:r>
              <a:rPr lang="en-US" altLang="zh-CN" sz="2400" dirty="0" smtClean="0"/>
              <a:t>b1</a:t>
            </a:r>
            <a:r>
              <a:rPr lang="zh-CN" altLang="en-US" sz="2400" dirty="0" smtClean="0"/>
              <a:t>和</a:t>
            </a:r>
            <a:r>
              <a:rPr lang="en-US" altLang="zh-CN" sz="2400" dirty="0" smtClean="0"/>
              <a:t>b2</a:t>
            </a:r>
            <a:r>
              <a:rPr lang="zh-CN" altLang="en-US" sz="2400" dirty="0" smtClean="0"/>
              <a:t>之间的执行顺序，那么我们最后的解决方案就不能限制它们的执行顺序。</a:t>
            </a:r>
            <a:endParaRPr lang="en-US" altLang="zh-CN" sz="2400" dirty="0" smtClean="0"/>
          </a:p>
          <a:p>
            <a:endParaRPr lang="en-US" altLang="zh-CN" sz="2200" dirty="0" smtClean="0"/>
          </a:p>
          <a:p>
            <a:endParaRPr lang="en-US" altLang="zh-CN" sz="2200" dirty="0" smtClean="0"/>
          </a:p>
          <a:p>
            <a:endParaRPr lang="en-US" altLang="zh-CN" sz="2200" dirty="0" smtClean="0"/>
          </a:p>
          <a:p>
            <a:endParaRPr lang="zh-CN" altLang="en-US" sz="2200" dirty="0"/>
          </a:p>
        </p:txBody>
      </p:sp>
      <p:sp>
        <p:nvSpPr>
          <p:cNvPr id="4" name="页脚占位符 3"/>
          <p:cNvSpPr>
            <a:spLocks noGrp="1"/>
          </p:cNvSpPr>
          <p:nvPr>
            <p:ph type="ftr" sz="quarter" idx="10"/>
          </p:nvPr>
        </p:nvSpPr>
        <p:spPr/>
        <p:txBody>
          <a:bodyPr/>
          <a:lstStyle/>
          <a:p>
            <a:pPr>
              <a:defRPr/>
            </a:pPr>
            <a:r>
              <a:rPr lang="zh-CN" altLang="en-US" dirty="0" smtClean="0"/>
              <a:t>USTC</a:t>
            </a:r>
            <a:r>
              <a:rPr lang="en-US" altLang="zh-CN" dirty="0" smtClean="0"/>
              <a:t>-</a:t>
            </a:r>
            <a:r>
              <a:rPr lang="zh-CN" altLang="en-US" dirty="0" smtClean="0"/>
              <a:t>21000201-OPERATING SYSTEMS; FALL </a:t>
            </a:r>
            <a:r>
              <a:rPr lang="en-US" altLang="zh-CN" dirty="0" smtClean="0"/>
              <a:t>2016</a:t>
            </a:r>
            <a:r>
              <a:rPr lang="zh-CN" altLang="en-US" dirty="0" smtClean="0"/>
              <a:t>; INSTRUCTOR: </a:t>
            </a:r>
            <a:r>
              <a:rPr lang="en-US" altLang="zh-CN" dirty="0" smtClean="0"/>
              <a:t>LINGBO WEI</a:t>
            </a:r>
            <a:endParaRPr lang="en-US" altLang="zh-CN" dirty="0"/>
          </a:p>
        </p:txBody>
      </p:sp>
      <p:sp>
        <p:nvSpPr>
          <p:cNvPr id="5" name="灯片编号占位符 4"/>
          <p:cNvSpPr>
            <a:spLocks noGrp="1"/>
          </p:cNvSpPr>
          <p:nvPr>
            <p:ph type="sldNum" sz="quarter" idx="11"/>
          </p:nvPr>
        </p:nvSpPr>
        <p:spPr/>
        <p:txBody>
          <a:bodyPr/>
          <a:lstStyle/>
          <a:p>
            <a:pPr>
              <a:defRPr/>
            </a:pPr>
            <a:fld id="{2A5F4D79-7E66-4EF1-850E-A256F3AB9092}" type="slidenum">
              <a:rPr lang="zh-CN" altLang="en-US" smtClean="0"/>
              <a:pPr>
                <a:defRPr/>
              </a:pPr>
              <a:t>48</a:t>
            </a:fld>
            <a:endParaRPr lang="en-US" altLang="zh-CN"/>
          </a:p>
        </p:txBody>
      </p:sp>
    </p:spTree>
    <p:extLst>
      <p:ext uri="{BB962C8B-B14F-4D97-AF65-F5344CB8AC3E}">
        <p14:creationId xmlns:p14="http://schemas.microsoft.com/office/powerpoint/2010/main" val="366870311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解决方案</a:t>
            </a:r>
            <a:endParaRPr lang="zh-CN" altLang="en-US" dirty="0"/>
          </a:p>
        </p:txBody>
      </p:sp>
      <p:sp>
        <p:nvSpPr>
          <p:cNvPr id="3" name="内容占位符 2"/>
          <p:cNvSpPr>
            <a:spLocks noGrp="1"/>
          </p:cNvSpPr>
          <p:nvPr>
            <p:ph idx="1"/>
          </p:nvPr>
        </p:nvSpPr>
        <p:spPr>
          <a:xfrm>
            <a:off x="457200" y="1181334"/>
            <a:ext cx="8229600" cy="1518324"/>
          </a:xfrm>
        </p:spPr>
        <p:txBody>
          <a:bodyPr/>
          <a:lstStyle/>
          <a:p>
            <a:r>
              <a:rPr lang="zh-CN" altLang="en-US" sz="2400" dirty="0" smtClean="0"/>
              <a:t>设置两个信号量，分别为</a:t>
            </a:r>
            <a:r>
              <a:rPr lang="en-US" altLang="zh-CN" sz="2400" dirty="0" err="1" smtClean="0">
                <a:solidFill>
                  <a:srgbClr val="FF0000"/>
                </a:solidFill>
              </a:rPr>
              <a:t>aArrived</a:t>
            </a:r>
            <a:r>
              <a:rPr lang="en-US" altLang="zh-CN" sz="2400" dirty="0" smtClean="0"/>
              <a:t> </a:t>
            </a:r>
            <a:r>
              <a:rPr lang="zh-CN" altLang="en-US" sz="2400" dirty="0" smtClean="0"/>
              <a:t>和</a:t>
            </a:r>
            <a:r>
              <a:rPr lang="en-US" altLang="zh-CN" sz="2400" dirty="0" smtClean="0"/>
              <a:t> </a:t>
            </a:r>
            <a:r>
              <a:rPr lang="en-US" altLang="zh-CN" sz="2400" dirty="0" err="1" smtClean="0">
                <a:solidFill>
                  <a:srgbClr val="006600"/>
                </a:solidFill>
              </a:rPr>
              <a:t>bArrived</a:t>
            </a:r>
            <a:r>
              <a:rPr lang="zh-CN" altLang="en-US" sz="2400" dirty="0"/>
              <a:t>。</a:t>
            </a:r>
            <a:endParaRPr lang="en-US" altLang="zh-CN" sz="2400" dirty="0" smtClean="0"/>
          </a:p>
          <a:p>
            <a:pPr lvl="1"/>
            <a:r>
              <a:rPr lang="en-US" altLang="zh-CN" sz="2000" dirty="0" err="1" smtClean="0">
                <a:solidFill>
                  <a:srgbClr val="FF0000"/>
                </a:solidFill>
              </a:rPr>
              <a:t>aArrived</a:t>
            </a:r>
            <a:r>
              <a:rPr lang="en-US" altLang="zh-CN" sz="2000" dirty="0" smtClean="0"/>
              <a:t> </a:t>
            </a:r>
            <a:r>
              <a:rPr lang="zh-CN" altLang="en-US" sz="2000" dirty="0" smtClean="0"/>
              <a:t>表示</a:t>
            </a:r>
            <a:r>
              <a:rPr lang="en-US" altLang="zh-CN" sz="2000" dirty="0" smtClean="0"/>
              <a:t>A</a:t>
            </a:r>
            <a:r>
              <a:rPr lang="zh-CN" altLang="en-US" sz="2000" dirty="0" smtClean="0"/>
              <a:t>是否</a:t>
            </a:r>
            <a:r>
              <a:rPr lang="zh-CN" altLang="en-US" sz="2000" dirty="0" smtClean="0"/>
              <a:t>进入到了集合点，同样地</a:t>
            </a:r>
            <a:r>
              <a:rPr lang="en-US" altLang="zh-CN" sz="2000" dirty="0" err="1" smtClean="0">
                <a:solidFill>
                  <a:srgbClr val="006600"/>
                </a:solidFill>
              </a:rPr>
              <a:t>bArrived</a:t>
            </a:r>
            <a:r>
              <a:rPr lang="zh-CN" altLang="en-US" sz="2000" dirty="0" smtClean="0">
                <a:solidFill>
                  <a:srgbClr val="006600"/>
                </a:solidFill>
              </a:rPr>
              <a:t>。</a:t>
            </a:r>
            <a:endParaRPr lang="en-US" altLang="zh-CN" sz="2000" dirty="0" smtClean="0"/>
          </a:p>
          <a:p>
            <a:pPr lvl="1"/>
            <a:r>
              <a:rPr lang="zh-CN" altLang="en-US" sz="2000" dirty="0" smtClean="0"/>
              <a:t>将这两个信号量初始为</a:t>
            </a:r>
            <a:r>
              <a:rPr lang="en-US" altLang="zh-CN" sz="2000" dirty="0" smtClean="0"/>
              <a:t>0</a:t>
            </a:r>
            <a:r>
              <a:rPr lang="zh-CN" altLang="en-US" sz="2000" dirty="0" smtClean="0"/>
              <a:t>。</a:t>
            </a:r>
            <a:endParaRPr lang="en-US" altLang="zh-CN" sz="2000" dirty="0" smtClean="0"/>
          </a:p>
          <a:p>
            <a:endParaRPr lang="zh-CN" altLang="en-US" dirty="0"/>
          </a:p>
        </p:txBody>
      </p:sp>
      <p:sp>
        <p:nvSpPr>
          <p:cNvPr id="4" name="页脚占位符 3"/>
          <p:cNvSpPr>
            <a:spLocks noGrp="1"/>
          </p:cNvSpPr>
          <p:nvPr>
            <p:ph type="ftr" sz="quarter" idx="10"/>
          </p:nvPr>
        </p:nvSpPr>
        <p:spPr/>
        <p:txBody>
          <a:bodyPr/>
          <a:lstStyle/>
          <a:p>
            <a:pPr>
              <a:defRPr/>
            </a:pPr>
            <a:r>
              <a:rPr lang="zh-CN" altLang="en-US" dirty="0" smtClean="0"/>
              <a:t>USTC</a:t>
            </a:r>
            <a:r>
              <a:rPr lang="en-US" altLang="zh-CN" dirty="0" smtClean="0"/>
              <a:t>-</a:t>
            </a:r>
            <a:r>
              <a:rPr lang="zh-CN" altLang="en-US" dirty="0" smtClean="0"/>
              <a:t>21000201-OPERATING SYSTEMS; FALL </a:t>
            </a:r>
            <a:r>
              <a:rPr lang="en-US" altLang="zh-CN" dirty="0" smtClean="0"/>
              <a:t>2016</a:t>
            </a:r>
            <a:r>
              <a:rPr lang="zh-CN" altLang="en-US" dirty="0" smtClean="0"/>
              <a:t>; INSTRUCTOR: </a:t>
            </a:r>
            <a:r>
              <a:rPr lang="en-US" altLang="zh-CN" dirty="0" smtClean="0"/>
              <a:t>LINGBO WEI</a:t>
            </a:r>
            <a:endParaRPr lang="en-US" altLang="zh-CN" dirty="0"/>
          </a:p>
        </p:txBody>
      </p:sp>
      <p:sp>
        <p:nvSpPr>
          <p:cNvPr id="5" name="灯片编号占位符 4"/>
          <p:cNvSpPr>
            <a:spLocks noGrp="1"/>
          </p:cNvSpPr>
          <p:nvPr>
            <p:ph type="sldNum" sz="quarter" idx="11"/>
          </p:nvPr>
        </p:nvSpPr>
        <p:spPr/>
        <p:txBody>
          <a:bodyPr/>
          <a:lstStyle/>
          <a:p>
            <a:pPr>
              <a:defRPr/>
            </a:pPr>
            <a:fld id="{2A5F4D79-7E66-4EF1-850E-A256F3AB9092}" type="slidenum">
              <a:rPr lang="zh-CN" altLang="en-US" smtClean="0"/>
              <a:pPr>
                <a:defRPr/>
              </a:pPr>
              <a:t>49</a:t>
            </a:fld>
            <a:endParaRPr lang="en-US" altLang="zh-CN"/>
          </a:p>
        </p:txBody>
      </p:sp>
      <p:sp>
        <p:nvSpPr>
          <p:cNvPr id="2049" name="Rectangle 1"/>
          <p:cNvSpPr>
            <a:spLocks noChangeArrowheads="1"/>
          </p:cNvSpPr>
          <p:nvPr/>
        </p:nvSpPr>
        <p:spPr bwMode="auto">
          <a:xfrm>
            <a:off x="914395" y="2887675"/>
            <a:ext cx="2848857" cy="193899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Process A:</a:t>
            </a:r>
            <a:endParaRPr kumimoji="0" lang="en-US" altLang="zh-CN" sz="24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statement a1;</a:t>
            </a:r>
            <a:endParaRPr kumimoji="0" lang="en-US" altLang="zh-CN" sz="24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err="1" smtClean="0">
                <a:ln>
                  <a:noFill/>
                </a:ln>
                <a:solidFill>
                  <a:srgbClr val="FF0000"/>
                </a:solidFill>
                <a:effectLst/>
                <a:latin typeface="Times New Roman" pitchFamily="18" charset="0"/>
                <a:ea typeface="宋体" pitchFamily="2" charset="-122"/>
                <a:cs typeface="Times New Roman" pitchFamily="18" charset="0"/>
              </a:rPr>
              <a:t>semSignal</a:t>
            </a:r>
            <a:r>
              <a:rPr kumimoji="0" lang="en-US" altLang="zh-CN" sz="2400" b="0" i="0" u="none" strike="noStrike" cap="none" normalizeH="0" baseline="0" dirty="0" smtClean="0">
                <a:ln>
                  <a:noFill/>
                </a:ln>
                <a:solidFill>
                  <a:srgbClr val="FF0000"/>
                </a:solidFill>
                <a:effectLst/>
                <a:latin typeface="Times New Roman" pitchFamily="18" charset="0"/>
                <a:ea typeface="宋体" pitchFamily="2" charset="-122"/>
                <a:cs typeface="Times New Roman" pitchFamily="18" charset="0"/>
              </a:rPr>
              <a:t>(</a:t>
            </a:r>
            <a:r>
              <a:rPr kumimoji="0" lang="en-US" altLang="zh-CN" sz="2400" b="0" i="0" u="none" strike="noStrike" cap="none" normalizeH="0" baseline="0" dirty="0" err="1" smtClean="0">
                <a:ln>
                  <a:noFill/>
                </a:ln>
                <a:solidFill>
                  <a:srgbClr val="FF0000"/>
                </a:solidFill>
                <a:effectLst/>
                <a:latin typeface="Times New Roman" pitchFamily="18" charset="0"/>
                <a:ea typeface="宋体" pitchFamily="2" charset="-122"/>
                <a:cs typeface="Times New Roman" pitchFamily="18" charset="0"/>
              </a:rPr>
              <a:t>aArrived</a:t>
            </a:r>
            <a:r>
              <a:rPr kumimoji="0" lang="en-US" altLang="zh-CN" sz="2400" b="0" i="0" u="none" strike="noStrike" cap="none" normalizeH="0" baseline="0" dirty="0" smtClean="0">
                <a:ln>
                  <a:noFill/>
                </a:ln>
                <a:solidFill>
                  <a:srgbClr val="FF0000"/>
                </a:solidFill>
                <a:effectLst/>
                <a:latin typeface="Times New Roman" pitchFamily="18" charset="0"/>
                <a:ea typeface="宋体" pitchFamily="2" charset="-122"/>
                <a:cs typeface="Times New Roman" pitchFamily="18" charset="0"/>
              </a:rPr>
              <a:t>);</a:t>
            </a:r>
            <a:endParaRPr kumimoji="0" lang="en-US" altLang="zh-CN" sz="24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smtClean="0">
                <a:ln>
                  <a:noFill/>
                </a:ln>
                <a:solidFill>
                  <a:srgbClr val="006600"/>
                </a:solidFill>
                <a:effectLst/>
                <a:latin typeface="Times New Roman" pitchFamily="18" charset="0"/>
                <a:ea typeface="宋体" pitchFamily="2" charset="-122"/>
                <a:cs typeface="Times New Roman" pitchFamily="18" charset="0"/>
              </a:rPr>
              <a:t>semWait(</a:t>
            </a:r>
            <a:r>
              <a:rPr kumimoji="0" lang="en-US" altLang="zh-CN" sz="2400" b="0" i="0" u="none" strike="noStrike" cap="none" normalizeH="0" baseline="0" dirty="0" err="1" smtClean="0">
                <a:ln>
                  <a:noFill/>
                </a:ln>
                <a:solidFill>
                  <a:srgbClr val="006600"/>
                </a:solidFill>
                <a:effectLst/>
                <a:latin typeface="Times New Roman" pitchFamily="18" charset="0"/>
                <a:ea typeface="宋体" pitchFamily="2" charset="-122"/>
                <a:cs typeface="Times New Roman" pitchFamily="18" charset="0"/>
              </a:rPr>
              <a:t>bArrived</a:t>
            </a:r>
            <a:r>
              <a:rPr kumimoji="0" lang="en-US" altLang="zh-CN" sz="2400" b="0" i="0" u="none" strike="noStrike" cap="none" normalizeH="0" baseline="0" dirty="0" smtClean="0">
                <a:ln>
                  <a:noFill/>
                </a:ln>
                <a:solidFill>
                  <a:srgbClr val="006600"/>
                </a:solidFill>
                <a:effectLst/>
                <a:latin typeface="Times New Roman" pitchFamily="18" charset="0"/>
                <a:ea typeface="宋体" pitchFamily="2" charset="-122"/>
                <a:cs typeface="Times New Roman" pitchFamily="18" charset="0"/>
              </a:rPr>
              <a:t>);</a:t>
            </a:r>
            <a:endParaRPr kumimoji="0" lang="en-US" altLang="zh-CN" sz="24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statement a2;</a:t>
            </a:r>
            <a:endParaRPr kumimoji="0" lang="en-US" altLang="zh-CN" sz="24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7" name="Rectangle 1"/>
          <p:cNvSpPr>
            <a:spLocks noChangeArrowheads="1"/>
          </p:cNvSpPr>
          <p:nvPr/>
        </p:nvSpPr>
        <p:spPr bwMode="auto">
          <a:xfrm>
            <a:off x="4506680" y="2836878"/>
            <a:ext cx="2866490" cy="193899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Process B:</a:t>
            </a:r>
            <a:endParaRPr kumimoji="0" lang="en-US" altLang="zh-CN" sz="24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statement b1;</a:t>
            </a:r>
            <a:endParaRPr kumimoji="0" lang="en-US" altLang="zh-CN" sz="24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err="1" smtClean="0">
                <a:ln>
                  <a:noFill/>
                </a:ln>
                <a:solidFill>
                  <a:srgbClr val="006600"/>
                </a:solidFill>
                <a:effectLst/>
                <a:latin typeface="Times New Roman" pitchFamily="18" charset="0"/>
                <a:ea typeface="宋体" pitchFamily="2" charset="-122"/>
                <a:cs typeface="Times New Roman" pitchFamily="18" charset="0"/>
              </a:rPr>
              <a:t>semSignal</a:t>
            </a:r>
            <a:r>
              <a:rPr kumimoji="0" lang="en-US" altLang="zh-CN" sz="2400" b="0" i="0" u="none" strike="noStrike" cap="none" normalizeH="0" baseline="0" dirty="0" smtClean="0">
                <a:ln>
                  <a:noFill/>
                </a:ln>
                <a:solidFill>
                  <a:srgbClr val="006600"/>
                </a:solidFill>
                <a:effectLst/>
                <a:latin typeface="Times New Roman" pitchFamily="18" charset="0"/>
                <a:ea typeface="宋体" pitchFamily="2" charset="-122"/>
                <a:cs typeface="Times New Roman" pitchFamily="18" charset="0"/>
              </a:rPr>
              <a:t>(</a:t>
            </a:r>
            <a:r>
              <a:rPr lang="en-US" altLang="zh-CN" sz="2400" dirty="0" err="1" smtClean="0">
                <a:solidFill>
                  <a:srgbClr val="006600"/>
                </a:solidFill>
                <a:latin typeface="Times New Roman" pitchFamily="18" charset="0"/>
                <a:ea typeface="宋体" pitchFamily="2" charset="-122"/>
                <a:cs typeface="Times New Roman" pitchFamily="18" charset="0"/>
              </a:rPr>
              <a:t>b</a:t>
            </a:r>
            <a:r>
              <a:rPr kumimoji="0" lang="en-US" altLang="zh-CN" sz="2400" b="0" i="0" u="none" strike="noStrike" cap="none" normalizeH="0" baseline="0" dirty="0" err="1" smtClean="0">
                <a:ln>
                  <a:noFill/>
                </a:ln>
                <a:solidFill>
                  <a:srgbClr val="006600"/>
                </a:solidFill>
                <a:effectLst/>
                <a:latin typeface="Times New Roman" pitchFamily="18" charset="0"/>
                <a:ea typeface="宋体" pitchFamily="2" charset="-122"/>
                <a:cs typeface="Times New Roman" pitchFamily="18" charset="0"/>
              </a:rPr>
              <a:t>Arrived</a:t>
            </a:r>
            <a:r>
              <a:rPr kumimoji="0" lang="en-US" altLang="zh-CN" sz="2400" b="0" i="0" u="none" strike="noStrike" cap="none" normalizeH="0" baseline="0" dirty="0" smtClean="0">
                <a:ln>
                  <a:noFill/>
                </a:ln>
                <a:solidFill>
                  <a:srgbClr val="006600"/>
                </a:solidFill>
                <a:effectLst/>
                <a:latin typeface="Times New Roman" pitchFamily="18" charset="0"/>
                <a:ea typeface="宋体" pitchFamily="2" charset="-122"/>
                <a:cs typeface="Times New Roman" pitchFamily="18" charset="0"/>
              </a:rPr>
              <a:t>);</a:t>
            </a:r>
            <a:endParaRPr kumimoji="0" lang="en-US" altLang="zh-CN" sz="2400" b="0" i="0" u="none" strike="noStrike" cap="none" normalizeH="0" baseline="0" dirty="0" smtClean="0">
              <a:ln>
                <a:noFill/>
              </a:ln>
              <a:solidFill>
                <a:srgbClr val="006600"/>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smtClean="0">
                <a:ln>
                  <a:noFill/>
                </a:ln>
                <a:solidFill>
                  <a:srgbClr val="FF0000"/>
                </a:solidFill>
                <a:effectLst/>
                <a:latin typeface="Times New Roman" pitchFamily="18" charset="0"/>
                <a:ea typeface="宋体" pitchFamily="2" charset="-122"/>
                <a:cs typeface="Times New Roman" pitchFamily="18" charset="0"/>
              </a:rPr>
              <a:t>semWait(</a:t>
            </a:r>
            <a:r>
              <a:rPr lang="en-US" altLang="zh-CN" sz="2400" dirty="0" err="1" smtClean="0">
                <a:solidFill>
                  <a:srgbClr val="FF0000"/>
                </a:solidFill>
                <a:latin typeface="Times New Roman" pitchFamily="18" charset="0"/>
                <a:ea typeface="宋体" pitchFamily="2" charset="-122"/>
                <a:cs typeface="Times New Roman" pitchFamily="18" charset="0"/>
              </a:rPr>
              <a:t>a</a:t>
            </a:r>
            <a:r>
              <a:rPr kumimoji="0" lang="en-US" altLang="zh-CN" sz="2400" b="0" i="0" u="none" strike="noStrike" cap="none" normalizeH="0" baseline="0" dirty="0" err="1" smtClean="0">
                <a:ln>
                  <a:noFill/>
                </a:ln>
                <a:solidFill>
                  <a:srgbClr val="FF0000"/>
                </a:solidFill>
                <a:effectLst/>
                <a:latin typeface="Times New Roman" pitchFamily="18" charset="0"/>
                <a:ea typeface="宋体" pitchFamily="2" charset="-122"/>
                <a:cs typeface="Times New Roman" pitchFamily="18" charset="0"/>
              </a:rPr>
              <a:t>Arrived</a:t>
            </a:r>
            <a:r>
              <a:rPr kumimoji="0" lang="en-US" altLang="zh-CN" sz="2400" b="0" i="0" u="none" strike="noStrike" cap="none" normalizeH="0" baseline="0" dirty="0" smtClean="0">
                <a:ln>
                  <a:noFill/>
                </a:ln>
                <a:solidFill>
                  <a:srgbClr val="FF0000"/>
                </a:solidFill>
                <a:effectLst/>
                <a:latin typeface="Times New Roman" pitchFamily="18" charset="0"/>
                <a:ea typeface="宋体" pitchFamily="2" charset="-122"/>
                <a:cs typeface="Times New Roman" pitchFamily="18" charset="0"/>
              </a:rPr>
              <a:t>);</a:t>
            </a:r>
            <a:endParaRPr kumimoji="0" lang="en-US" altLang="zh-CN" sz="2400" b="0" i="0" u="none" strike="noStrike" cap="none" normalizeH="0" baseline="0" dirty="0" smtClean="0">
              <a:ln>
                <a:noFill/>
              </a:ln>
              <a:solidFill>
                <a:srgbClr val="FF0000"/>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statement b2;</a:t>
            </a:r>
            <a:endParaRPr kumimoji="0" lang="en-US" altLang="zh-CN" sz="24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4"/>
          <p:cNvPicPr>
            <a:picLocks noChangeAspect="1" noChangeArrowheads="1"/>
          </p:cNvPicPr>
          <p:nvPr/>
        </p:nvPicPr>
        <p:blipFill>
          <a:blip r:embed="rId2" cstate="print"/>
          <a:srcRect/>
          <a:stretch>
            <a:fillRect/>
          </a:stretch>
        </p:blipFill>
        <p:spPr bwMode="auto">
          <a:xfrm>
            <a:off x="4162425" y="1071563"/>
            <a:ext cx="4948238" cy="5786437"/>
          </a:xfrm>
          <a:prstGeom prst="rect">
            <a:avLst/>
          </a:prstGeom>
          <a:noFill/>
          <a:ln w="9525">
            <a:noFill/>
            <a:miter lim="800000"/>
            <a:headEnd/>
            <a:tailEnd/>
          </a:ln>
        </p:spPr>
      </p:pic>
      <p:sp>
        <p:nvSpPr>
          <p:cNvPr id="14339" name="标题 1"/>
          <p:cNvSpPr>
            <a:spLocks noGrp="1"/>
          </p:cNvSpPr>
          <p:nvPr>
            <p:ph type="title"/>
          </p:nvPr>
        </p:nvSpPr>
        <p:spPr/>
        <p:txBody>
          <a:bodyPr/>
          <a:lstStyle/>
          <a:p>
            <a:r>
              <a:rPr lang="en-US" altLang="zh-CN" smtClean="0">
                <a:ea typeface="宋体" pitchFamily="2" charset="-122"/>
              </a:rPr>
              <a:t>Concurrency (</a:t>
            </a:r>
            <a:r>
              <a:rPr lang="zh-CN" altLang="en-US" smtClean="0">
                <a:ea typeface="宋体" pitchFamily="2" charset="-122"/>
              </a:rPr>
              <a:t>并发</a:t>
            </a:r>
            <a:r>
              <a:rPr lang="en-US" altLang="zh-CN" smtClean="0">
                <a:ea typeface="宋体" pitchFamily="2" charset="-122"/>
              </a:rPr>
              <a:t>)</a:t>
            </a:r>
            <a:endParaRPr lang="zh-CN" altLang="en-US" smtClean="0">
              <a:ea typeface="宋体" pitchFamily="2" charset="-122"/>
            </a:endParaRPr>
          </a:p>
        </p:txBody>
      </p:sp>
      <p:sp>
        <p:nvSpPr>
          <p:cNvPr id="14340" name="内容占位符 2"/>
          <p:cNvSpPr>
            <a:spLocks noGrp="1"/>
          </p:cNvSpPr>
          <p:nvPr>
            <p:ph idx="1"/>
          </p:nvPr>
        </p:nvSpPr>
        <p:spPr>
          <a:xfrm>
            <a:off x="403225" y="1471613"/>
            <a:ext cx="8229600" cy="4641850"/>
          </a:xfrm>
        </p:spPr>
        <p:txBody>
          <a:bodyPr/>
          <a:lstStyle/>
          <a:p>
            <a:r>
              <a:rPr lang="zh-CN" altLang="en-US" dirty="0" smtClean="0">
                <a:ea typeface="宋体" pitchFamily="2" charset="-122"/>
              </a:rPr>
              <a:t>并发与并行的区别</a:t>
            </a:r>
            <a:endParaRPr lang="en-US" altLang="zh-CN" dirty="0" smtClean="0">
              <a:ea typeface="宋体" pitchFamily="2" charset="-122"/>
            </a:endParaRPr>
          </a:p>
          <a:p>
            <a:r>
              <a:rPr lang="zh-CN" altLang="en-US" dirty="0" smtClean="0">
                <a:ea typeface="宋体" pitchFamily="2" charset="-122"/>
              </a:rPr>
              <a:t>并发可能带来的坏处</a:t>
            </a:r>
            <a:endParaRPr lang="en-US" altLang="zh-CN" dirty="0" smtClean="0">
              <a:ea typeface="宋体" pitchFamily="2" charset="-122"/>
            </a:endParaRPr>
          </a:p>
          <a:p>
            <a:pPr lvl="1"/>
            <a:r>
              <a:rPr lang="zh-CN" altLang="en-US" dirty="0" smtClean="0">
                <a:ea typeface="宋体" pitchFamily="2" charset="-122"/>
              </a:rPr>
              <a:t>程序执行的不确定性</a:t>
            </a:r>
            <a:endParaRPr lang="en-US" altLang="zh-CN" dirty="0" smtClean="0">
              <a:ea typeface="宋体" pitchFamily="2" charset="-122"/>
            </a:endParaRPr>
          </a:p>
          <a:p>
            <a:endParaRPr lang="zh-CN" altLang="en-US" dirty="0" smtClean="0">
              <a:ea typeface="宋体" pitchFamily="2" charset="-122"/>
            </a:endParaRPr>
          </a:p>
        </p:txBody>
      </p:sp>
      <p:sp>
        <p:nvSpPr>
          <p:cNvPr id="14341" name="页脚占位符 3"/>
          <p:cNvSpPr>
            <a:spLocks noGrp="1"/>
          </p:cNvSpPr>
          <p:nvPr>
            <p:ph type="ftr" sz="quarter" idx="10"/>
          </p:nvPr>
        </p:nvSpPr>
        <p:spPr>
          <a:noFill/>
        </p:spPr>
        <p:txBody>
          <a:bodyPr/>
          <a:lstStyle/>
          <a:p>
            <a:r>
              <a:rPr lang="zh-CN" altLang="en-US" smtClean="0">
                <a:latin typeface="Arial" pitchFamily="34" charset="0"/>
              </a:rPr>
              <a:t>USTC</a:t>
            </a:r>
            <a:r>
              <a:rPr lang="en-US" altLang="zh-CN" smtClean="0">
                <a:latin typeface="Arial" pitchFamily="34" charset="0"/>
              </a:rPr>
              <a:t>-</a:t>
            </a:r>
            <a:r>
              <a:rPr lang="zh-CN" altLang="en-US" smtClean="0">
                <a:latin typeface="Arial" pitchFamily="34" charset="0"/>
              </a:rPr>
              <a:t>21000201-OPERATING SYSTEMS</a:t>
            </a:r>
            <a:endParaRPr lang="en-US" altLang="zh-CN" smtClean="0">
              <a:latin typeface="Arial" pitchFamily="34" charset="0"/>
            </a:endParaRPr>
          </a:p>
        </p:txBody>
      </p:sp>
      <p:sp>
        <p:nvSpPr>
          <p:cNvPr id="14342" name="灯片编号占位符 4"/>
          <p:cNvSpPr>
            <a:spLocks noGrp="1"/>
          </p:cNvSpPr>
          <p:nvPr>
            <p:ph type="sldNum" sz="quarter" idx="11"/>
          </p:nvPr>
        </p:nvSpPr>
        <p:spPr>
          <a:noFill/>
        </p:spPr>
        <p:txBody>
          <a:bodyPr/>
          <a:lstStyle/>
          <a:p>
            <a:fld id="{141E23F3-10A2-4738-85F9-5DB7DF060419}" type="slidenum">
              <a:rPr lang="zh-CN" altLang="en-US" smtClean="0">
                <a:latin typeface="Arial" pitchFamily="34" charset="0"/>
              </a:rPr>
              <a:pPr/>
              <a:t>5</a:t>
            </a:fld>
            <a:endParaRPr lang="en-US" altLang="zh-CN" smtClean="0">
              <a:latin typeface="Arial" pitchFamily="34" charset="0"/>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错误的解决方案</a:t>
            </a:r>
            <a:endParaRPr lang="zh-CN" altLang="en-US" dirty="0"/>
          </a:p>
        </p:txBody>
      </p:sp>
      <p:sp>
        <p:nvSpPr>
          <p:cNvPr id="3" name="内容占位符 2"/>
          <p:cNvSpPr>
            <a:spLocks noGrp="1"/>
          </p:cNvSpPr>
          <p:nvPr>
            <p:ph idx="1"/>
          </p:nvPr>
        </p:nvSpPr>
        <p:spPr>
          <a:xfrm>
            <a:off x="457200" y="4034985"/>
            <a:ext cx="8229600" cy="1983260"/>
          </a:xfrm>
        </p:spPr>
        <p:txBody>
          <a:bodyPr/>
          <a:lstStyle/>
          <a:p>
            <a:r>
              <a:rPr lang="zh-CN" altLang="en-US" sz="2400" dirty="0" smtClean="0"/>
              <a:t>死锁（</a:t>
            </a:r>
            <a:r>
              <a:rPr lang="en-US" altLang="zh-CN" sz="2400" dirty="0" smtClean="0"/>
              <a:t>Deadlock</a:t>
            </a:r>
            <a:r>
              <a:rPr lang="zh-CN" altLang="en-US" sz="2400" dirty="0" smtClean="0"/>
              <a:t>）</a:t>
            </a:r>
            <a:r>
              <a:rPr lang="en-US" altLang="zh-CN" sz="2400" dirty="0" smtClean="0"/>
              <a:t>: </a:t>
            </a:r>
            <a:r>
              <a:rPr lang="zh-CN" altLang="en-US" sz="2400" dirty="0" smtClean="0"/>
              <a:t>假设</a:t>
            </a:r>
            <a:r>
              <a:rPr lang="en-US" altLang="zh-CN" sz="2400" dirty="0" smtClean="0"/>
              <a:t>A</a:t>
            </a:r>
            <a:r>
              <a:rPr lang="zh-CN" altLang="en-US" sz="2400" dirty="0" smtClean="0"/>
              <a:t>先到，它要等待</a:t>
            </a:r>
            <a:r>
              <a:rPr lang="en-US" altLang="zh-CN" sz="2400" dirty="0" smtClean="0"/>
              <a:t>B</a:t>
            </a:r>
            <a:r>
              <a:rPr lang="zh-CN" altLang="en-US" sz="2400" dirty="0" smtClean="0"/>
              <a:t>的</a:t>
            </a:r>
            <a:r>
              <a:rPr lang="en-US" altLang="zh-CN" sz="2400" dirty="0" err="1">
                <a:latin typeface="Times New Roman" pitchFamily="18" charset="0"/>
                <a:ea typeface="宋体" pitchFamily="2" charset="-122"/>
                <a:cs typeface="Times New Roman" pitchFamily="18" charset="0"/>
              </a:rPr>
              <a:t>bArrived</a:t>
            </a:r>
            <a:r>
              <a:rPr lang="zh-CN" altLang="en-US" sz="2400" dirty="0" smtClean="0"/>
              <a:t>信号而被阻塞。到</a:t>
            </a:r>
            <a:r>
              <a:rPr lang="en-US" altLang="zh-CN" sz="2400" dirty="0" smtClean="0"/>
              <a:t>B</a:t>
            </a:r>
            <a:r>
              <a:rPr lang="zh-CN" altLang="en-US" sz="2400" dirty="0" smtClean="0"/>
              <a:t>到达后，它也会被阻塞，因为</a:t>
            </a:r>
            <a:r>
              <a:rPr lang="en-US" altLang="zh-CN" sz="2400" dirty="0" smtClean="0"/>
              <a:t>A</a:t>
            </a:r>
            <a:r>
              <a:rPr lang="zh-CN" altLang="en-US" sz="2400" dirty="0" smtClean="0"/>
              <a:t>没有发送</a:t>
            </a:r>
            <a:r>
              <a:rPr lang="en-US" altLang="zh-CN" sz="2400" dirty="0" err="1" smtClean="0"/>
              <a:t>aArrived</a:t>
            </a:r>
            <a:r>
              <a:rPr lang="zh-CN" altLang="en-US" sz="2400" dirty="0" smtClean="0"/>
              <a:t>的信号。这样，两个进程都被阻塞，停滞不前，进入死锁。</a:t>
            </a:r>
            <a:endParaRPr lang="zh-CN" altLang="en-US" sz="2400" dirty="0"/>
          </a:p>
        </p:txBody>
      </p:sp>
      <p:sp>
        <p:nvSpPr>
          <p:cNvPr id="4" name="页脚占位符 3"/>
          <p:cNvSpPr>
            <a:spLocks noGrp="1"/>
          </p:cNvSpPr>
          <p:nvPr>
            <p:ph type="ftr" sz="quarter" idx="10"/>
          </p:nvPr>
        </p:nvSpPr>
        <p:spPr/>
        <p:txBody>
          <a:bodyPr/>
          <a:lstStyle/>
          <a:p>
            <a:pPr>
              <a:defRPr/>
            </a:pPr>
            <a:r>
              <a:rPr lang="zh-CN" altLang="en-US" dirty="0" smtClean="0"/>
              <a:t>USTC</a:t>
            </a:r>
            <a:r>
              <a:rPr lang="en-US" altLang="zh-CN" dirty="0" smtClean="0"/>
              <a:t>-</a:t>
            </a:r>
            <a:r>
              <a:rPr lang="zh-CN" altLang="en-US" dirty="0" smtClean="0"/>
              <a:t>21000201-OPERATING SYSTEMS; FALL </a:t>
            </a:r>
            <a:r>
              <a:rPr lang="en-US" altLang="zh-CN" dirty="0" smtClean="0"/>
              <a:t>2016</a:t>
            </a:r>
            <a:r>
              <a:rPr lang="zh-CN" altLang="en-US" dirty="0" smtClean="0"/>
              <a:t>; INSTRUCTOR: </a:t>
            </a:r>
            <a:r>
              <a:rPr lang="en-US" altLang="zh-CN" dirty="0" smtClean="0"/>
              <a:t>LINGBO WEI</a:t>
            </a:r>
            <a:endParaRPr lang="en-US" altLang="zh-CN" dirty="0"/>
          </a:p>
        </p:txBody>
      </p:sp>
      <p:sp>
        <p:nvSpPr>
          <p:cNvPr id="5" name="灯片编号占位符 4"/>
          <p:cNvSpPr>
            <a:spLocks noGrp="1"/>
          </p:cNvSpPr>
          <p:nvPr>
            <p:ph type="sldNum" sz="quarter" idx="11"/>
          </p:nvPr>
        </p:nvSpPr>
        <p:spPr/>
        <p:txBody>
          <a:bodyPr/>
          <a:lstStyle/>
          <a:p>
            <a:pPr>
              <a:defRPr/>
            </a:pPr>
            <a:fld id="{2A5F4D79-7E66-4EF1-850E-A256F3AB9092}" type="slidenum">
              <a:rPr lang="zh-CN" altLang="en-US" smtClean="0"/>
              <a:pPr>
                <a:defRPr/>
              </a:pPr>
              <a:t>50</a:t>
            </a:fld>
            <a:endParaRPr lang="en-US" altLang="zh-CN"/>
          </a:p>
        </p:txBody>
      </p:sp>
      <p:sp>
        <p:nvSpPr>
          <p:cNvPr id="6" name="Rectangle 1"/>
          <p:cNvSpPr>
            <a:spLocks noChangeArrowheads="1"/>
          </p:cNvSpPr>
          <p:nvPr/>
        </p:nvSpPr>
        <p:spPr bwMode="auto">
          <a:xfrm>
            <a:off x="914395" y="1436275"/>
            <a:ext cx="2848857" cy="193899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Process A:</a:t>
            </a:r>
            <a:endParaRPr kumimoji="0" lang="en-US" altLang="zh-CN" sz="24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statement a1;</a:t>
            </a:r>
            <a:endParaRPr kumimoji="0" lang="en-US" altLang="zh-CN" sz="24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eaLnBrk="0" hangingPunct="0"/>
            <a:r>
              <a:rPr lang="en-US" altLang="zh-CN" sz="2400" dirty="0" err="1" smtClean="0">
                <a:solidFill>
                  <a:srgbClr val="006600"/>
                </a:solidFill>
                <a:latin typeface="Times New Roman" pitchFamily="18" charset="0"/>
                <a:ea typeface="宋体" pitchFamily="2" charset="-122"/>
                <a:cs typeface="Times New Roman" pitchFamily="18" charset="0"/>
              </a:rPr>
              <a:t>semWait</a:t>
            </a:r>
            <a:r>
              <a:rPr lang="en-US" altLang="zh-CN" sz="2400" dirty="0" smtClean="0">
                <a:solidFill>
                  <a:srgbClr val="006600"/>
                </a:solidFill>
                <a:latin typeface="Times New Roman" pitchFamily="18" charset="0"/>
                <a:ea typeface="宋体" pitchFamily="2" charset="-122"/>
                <a:cs typeface="Times New Roman" pitchFamily="18" charset="0"/>
              </a:rPr>
              <a:t>(</a:t>
            </a:r>
            <a:r>
              <a:rPr lang="en-US" altLang="zh-CN" sz="2400" dirty="0" err="1" smtClean="0">
                <a:solidFill>
                  <a:srgbClr val="006600"/>
                </a:solidFill>
                <a:latin typeface="Times New Roman" pitchFamily="18" charset="0"/>
                <a:ea typeface="宋体" pitchFamily="2" charset="-122"/>
                <a:cs typeface="Times New Roman" pitchFamily="18" charset="0"/>
              </a:rPr>
              <a:t>bArrived</a:t>
            </a:r>
            <a:r>
              <a:rPr lang="en-US" altLang="zh-CN" sz="2400" dirty="0" smtClean="0">
                <a:solidFill>
                  <a:srgbClr val="006600"/>
                </a:solidFill>
                <a:latin typeface="Times New Roman" pitchFamily="18" charset="0"/>
                <a:ea typeface="宋体" pitchFamily="2" charset="-122"/>
                <a:cs typeface="Times New Roman" pitchFamily="18" charset="0"/>
              </a:rPr>
              <a:t>);</a:t>
            </a:r>
            <a:endParaRPr lang="en-US" altLang="zh-CN" sz="2400" dirty="0" smtClean="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err="1" smtClean="0">
                <a:ln>
                  <a:noFill/>
                </a:ln>
                <a:solidFill>
                  <a:srgbClr val="FF0000"/>
                </a:solidFill>
                <a:effectLst/>
                <a:latin typeface="Times New Roman" pitchFamily="18" charset="0"/>
                <a:ea typeface="宋体" pitchFamily="2" charset="-122"/>
                <a:cs typeface="Times New Roman" pitchFamily="18" charset="0"/>
              </a:rPr>
              <a:t>semSignal</a:t>
            </a:r>
            <a:r>
              <a:rPr kumimoji="0" lang="en-US" altLang="zh-CN" sz="2400" b="0" i="0" u="none" strike="noStrike" cap="none" normalizeH="0" baseline="0" dirty="0" smtClean="0">
                <a:ln>
                  <a:noFill/>
                </a:ln>
                <a:solidFill>
                  <a:srgbClr val="FF0000"/>
                </a:solidFill>
                <a:effectLst/>
                <a:latin typeface="Times New Roman" pitchFamily="18" charset="0"/>
                <a:ea typeface="宋体" pitchFamily="2" charset="-122"/>
                <a:cs typeface="Times New Roman" pitchFamily="18" charset="0"/>
              </a:rPr>
              <a:t>(</a:t>
            </a:r>
            <a:r>
              <a:rPr kumimoji="0" lang="en-US" altLang="zh-CN" sz="2400" b="0" i="0" u="none" strike="noStrike" cap="none" normalizeH="0" baseline="0" dirty="0" err="1" smtClean="0">
                <a:ln>
                  <a:noFill/>
                </a:ln>
                <a:solidFill>
                  <a:srgbClr val="FF0000"/>
                </a:solidFill>
                <a:effectLst/>
                <a:latin typeface="Times New Roman" pitchFamily="18" charset="0"/>
                <a:ea typeface="宋体" pitchFamily="2" charset="-122"/>
                <a:cs typeface="Times New Roman" pitchFamily="18" charset="0"/>
              </a:rPr>
              <a:t>aArrived</a:t>
            </a:r>
            <a:r>
              <a:rPr kumimoji="0" lang="en-US" altLang="zh-CN" sz="2400" b="0" i="0" u="none" strike="noStrike" cap="none" normalizeH="0" baseline="0" dirty="0" smtClean="0">
                <a:ln>
                  <a:noFill/>
                </a:ln>
                <a:solidFill>
                  <a:srgbClr val="FF0000"/>
                </a:solidFill>
                <a:effectLst/>
                <a:latin typeface="Times New Roman" pitchFamily="18" charset="0"/>
                <a:ea typeface="宋体" pitchFamily="2" charset="-122"/>
                <a:cs typeface="Times New Roman" pitchFamily="18" charset="0"/>
              </a:rPr>
              <a:t>);</a:t>
            </a:r>
            <a:endParaRPr kumimoji="0" lang="en-US" altLang="zh-CN" sz="24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statement a2;</a:t>
            </a:r>
            <a:endParaRPr kumimoji="0" lang="en-US" altLang="zh-CN" sz="24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7" name="Rectangle 1"/>
          <p:cNvSpPr>
            <a:spLocks noChangeArrowheads="1"/>
          </p:cNvSpPr>
          <p:nvPr/>
        </p:nvSpPr>
        <p:spPr bwMode="auto">
          <a:xfrm>
            <a:off x="4506680" y="1385478"/>
            <a:ext cx="2866490" cy="193899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Process B:</a:t>
            </a:r>
            <a:endParaRPr kumimoji="0" lang="en-US" altLang="zh-CN" sz="24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statement b1;</a:t>
            </a:r>
            <a:endParaRPr kumimoji="0" lang="en-US" altLang="zh-CN" sz="24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eaLnBrk="0" hangingPunct="0"/>
            <a:r>
              <a:rPr lang="en-US" altLang="zh-CN" sz="2400" dirty="0" smtClean="0">
                <a:solidFill>
                  <a:srgbClr val="FF0000"/>
                </a:solidFill>
                <a:latin typeface="Times New Roman" pitchFamily="18" charset="0"/>
                <a:ea typeface="宋体" pitchFamily="2" charset="-122"/>
                <a:cs typeface="Times New Roman" pitchFamily="18" charset="0"/>
              </a:rPr>
              <a:t>semWait(</a:t>
            </a:r>
            <a:r>
              <a:rPr lang="en-US" altLang="zh-CN" sz="2400" dirty="0" err="1" smtClean="0">
                <a:solidFill>
                  <a:srgbClr val="FF0000"/>
                </a:solidFill>
                <a:latin typeface="Times New Roman" pitchFamily="18" charset="0"/>
                <a:ea typeface="宋体" pitchFamily="2" charset="-122"/>
                <a:cs typeface="Times New Roman" pitchFamily="18" charset="0"/>
              </a:rPr>
              <a:t>aArrived</a:t>
            </a:r>
            <a:r>
              <a:rPr lang="en-US" altLang="zh-CN" sz="2400" dirty="0" smtClean="0">
                <a:solidFill>
                  <a:srgbClr val="FF0000"/>
                </a:solidFill>
                <a:latin typeface="Times New Roman" pitchFamily="18" charset="0"/>
                <a:ea typeface="宋体" pitchFamily="2" charset="-122"/>
                <a:cs typeface="Times New Roman" pitchFamily="18" charset="0"/>
              </a:rPr>
              <a:t>);</a:t>
            </a:r>
            <a:endParaRPr lang="en-US" altLang="zh-CN" sz="2400" dirty="0" smtClean="0">
              <a:solidFill>
                <a:srgbClr val="FF0000"/>
              </a:solidFill>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err="1" smtClean="0">
                <a:ln>
                  <a:noFill/>
                </a:ln>
                <a:solidFill>
                  <a:srgbClr val="006600"/>
                </a:solidFill>
                <a:effectLst/>
                <a:latin typeface="Times New Roman" pitchFamily="18" charset="0"/>
                <a:ea typeface="宋体" pitchFamily="2" charset="-122"/>
                <a:cs typeface="Times New Roman" pitchFamily="18" charset="0"/>
              </a:rPr>
              <a:t>semSignal</a:t>
            </a:r>
            <a:r>
              <a:rPr kumimoji="0" lang="en-US" altLang="zh-CN" sz="2400" b="0" i="0" u="none" strike="noStrike" cap="none" normalizeH="0" baseline="0" dirty="0" smtClean="0">
                <a:ln>
                  <a:noFill/>
                </a:ln>
                <a:solidFill>
                  <a:srgbClr val="006600"/>
                </a:solidFill>
                <a:effectLst/>
                <a:latin typeface="Times New Roman" pitchFamily="18" charset="0"/>
                <a:ea typeface="宋体" pitchFamily="2" charset="-122"/>
                <a:cs typeface="Times New Roman" pitchFamily="18" charset="0"/>
              </a:rPr>
              <a:t>(</a:t>
            </a:r>
            <a:r>
              <a:rPr lang="en-US" altLang="zh-CN" sz="2400" dirty="0" err="1" smtClean="0">
                <a:solidFill>
                  <a:srgbClr val="006600"/>
                </a:solidFill>
                <a:latin typeface="Times New Roman" pitchFamily="18" charset="0"/>
                <a:ea typeface="宋体" pitchFamily="2" charset="-122"/>
                <a:cs typeface="Times New Roman" pitchFamily="18" charset="0"/>
              </a:rPr>
              <a:t>b</a:t>
            </a:r>
            <a:r>
              <a:rPr kumimoji="0" lang="en-US" altLang="zh-CN" sz="2400" b="0" i="0" u="none" strike="noStrike" cap="none" normalizeH="0" baseline="0" dirty="0" err="1" smtClean="0">
                <a:ln>
                  <a:noFill/>
                </a:ln>
                <a:solidFill>
                  <a:srgbClr val="006600"/>
                </a:solidFill>
                <a:effectLst/>
                <a:latin typeface="Times New Roman" pitchFamily="18" charset="0"/>
                <a:ea typeface="宋体" pitchFamily="2" charset="-122"/>
                <a:cs typeface="Times New Roman" pitchFamily="18" charset="0"/>
              </a:rPr>
              <a:t>Arrived</a:t>
            </a:r>
            <a:r>
              <a:rPr kumimoji="0" lang="en-US" altLang="zh-CN" sz="2400" b="0" i="0" u="none" strike="noStrike" cap="none" normalizeH="0" baseline="0" dirty="0" smtClean="0">
                <a:ln>
                  <a:noFill/>
                </a:ln>
                <a:solidFill>
                  <a:srgbClr val="006600"/>
                </a:solidFill>
                <a:effectLst/>
                <a:latin typeface="Times New Roman" pitchFamily="18" charset="0"/>
                <a:ea typeface="宋体" pitchFamily="2" charset="-122"/>
                <a:cs typeface="Times New Roman" pitchFamily="18" charset="0"/>
              </a:rPr>
              <a:t>);</a:t>
            </a:r>
            <a:endParaRPr kumimoji="0" lang="en-US" altLang="zh-CN" sz="2400" b="0" i="0" u="none" strike="noStrike" cap="none" normalizeH="0" baseline="0" dirty="0" smtClean="0">
              <a:ln>
                <a:noFill/>
              </a:ln>
              <a:solidFill>
                <a:srgbClr val="006600"/>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statement b2;</a:t>
            </a:r>
            <a:endParaRPr kumimoji="0" lang="en-US" altLang="zh-CN" sz="24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4"/>
          <p:cNvPicPr>
            <a:picLocks noChangeAspect="1" noChangeArrowheads="1"/>
          </p:cNvPicPr>
          <p:nvPr/>
        </p:nvPicPr>
        <p:blipFill>
          <a:blip r:embed="rId2" cstate="print"/>
          <a:srcRect l="19830" t="42694" r="17986" b="40661"/>
          <a:stretch>
            <a:fillRect/>
          </a:stretch>
        </p:blipFill>
        <p:spPr bwMode="auto">
          <a:xfrm>
            <a:off x="520935" y="3959653"/>
            <a:ext cx="7650612" cy="2898347"/>
          </a:xfrm>
          <a:prstGeom prst="rect">
            <a:avLst/>
          </a:prstGeom>
          <a:noFill/>
          <a:ln w="9525">
            <a:noFill/>
            <a:miter lim="800000"/>
            <a:headEnd/>
            <a:tailEnd/>
          </a:ln>
        </p:spPr>
      </p:pic>
      <p:sp>
        <p:nvSpPr>
          <p:cNvPr id="2" name="标题 1"/>
          <p:cNvSpPr>
            <a:spLocks noGrp="1"/>
          </p:cNvSpPr>
          <p:nvPr>
            <p:ph type="title"/>
          </p:nvPr>
        </p:nvSpPr>
        <p:spPr/>
        <p:txBody>
          <a:bodyPr/>
          <a:lstStyle/>
          <a:p>
            <a:r>
              <a:rPr lang="en-US" altLang="zh-CN" dirty="0" smtClean="0"/>
              <a:t>Barrier</a:t>
            </a:r>
            <a:endParaRPr lang="zh-CN" altLang="en-US" dirty="0"/>
          </a:p>
        </p:txBody>
      </p:sp>
      <p:sp>
        <p:nvSpPr>
          <p:cNvPr id="3" name="内容占位符 2"/>
          <p:cNvSpPr>
            <a:spLocks noGrp="1"/>
          </p:cNvSpPr>
          <p:nvPr>
            <p:ph idx="1"/>
          </p:nvPr>
        </p:nvSpPr>
        <p:spPr>
          <a:xfrm>
            <a:off x="442687" y="1074059"/>
            <a:ext cx="8229600" cy="3207659"/>
          </a:xfrm>
        </p:spPr>
        <p:txBody>
          <a:bodyPr/>
          <a:lstStyle/>
          <a:p>
            <a:r>
              <a:rPr lang="en-US" altLang="zh-CN" sz="2200" dirty="0" smtClean="0"/>
              <a:t>Every process should run the code: </a:t>
            </a:r>
            <a:r>
              <a:rPr lang="en-US" altLang="zh-CN" sz="2200" dirty="0" smtClean="0">
                <a:solidFill>
                  <a:srgbClr val="FF0000"/>
                </a:solidFill>
              </a:rPr>
              <a:t>Process </a:t>
            </a:r>
            <a:r>
              <a:rPr lang="en-US" altLang="zh-CN" sz="2200" dirty="0" err="1" smtClean="0">
                <a:solidFill>
                  <a:srgbClr val="FF0000"/>
                </a:solidFill>
              </a:rPr>
              <a:t>i</a:t>
            </a:r>
            <a:r>
              <a:rPr lang="en-US" altLang="zh-CN" sz="2200" dirty="0" smtClean="0">
                <a:solidFill>
                  <a:srgbClr val="FF0000"/>
                </a:solidFill>
              </a:rPr>
              <a:t>:</a:t>
            </a:r>
          </a:p>
          <a:p>
            <a:pPr>
              <a:buNone/>
            </a:pPr>
            <a:r>
              <a:rPr lang="en-US" altLang="zh-CN" sz="2200" dirty="0" smtClean="0">
                <a:solidFill>
                  <a:srgbClr val="FF0000"/>
                </a:solidFill>
              </a:rPr>
              <a:t>                                                                       rendezvous </a:t>
            </a:r>
            <a:r>
              <a:rPr lang="en-US" altLang="zh-CN" sz="2200" dirty="0" err="1" smtClean="0">
                <a:solidFill>
                  <a:srgbClr val="FF0000"/>
                </a:solidFill>
              </a:rPr>
              <a:t>i</a:t>
            </a:r>
            <a:r>
              <a:rPr lang="en-US" altLang="zh-CN" sz="2200" dirty="0" smtClean="0">
                <a:solidFill>
                  <a:srgbClr val="FF0000"/>
                </a:solidFill>
              </a:rPr>
              <a:t>;</a:t>
            </a:r>
          </a:p>
          <a:p>
            <a:pPr>
              <a:buNone/>
            </a:pPr>
            <a:r>
              <a:rPr lang="en-US" altLang="zh-CN" sz="2200" dirty="0" smtClean="0">
                <a:solidFill>
                  <a:srgbClr val="FF0000"/>
                </a:solidFill>
              </a:rPr>
              <a:t>                                                                       critical point </a:t>
            </a:r>
            <a:r>
              <a:rPr lang="en-US" altLang="zh-CN" sz="2200" dirty="0" err="1" smtClean="0">
                <a:solidFill>
                  <a:srgbClr val="FF0000"/>
                </a:solidFill>
              </a:rPr>
              <a:t>i</a:t>
            </a:r>
            <a:r>
              <a:rPr lang="en-US" altLang="zh-CN" sz="2200" dirty="0" smtClean="0">
                <a:solidFill>
                  <a:srgbClr val="FF0000"/>
                </a:solidFill>
              </a:rPr>
              <a:t>;</a:t>
            </a:r>
          </a:p>
          <a:p>
            <a:r>
              <a:rPr lang="en-US" altLang="zh-CN" sz="2200" dirty="0" smtClean="0"/>
              <a:t>No process executes critical point until after all threads have executed rendezvous.</a:t>
            </a:r>
          </a:p>
          <a:p>
            <a:pPr lvl="1"/>
            <a:r>
              <a:rPr lang="en-US" altLang="zh-CN" sz="1800" dirty="0" smtClean="0"/>
              <a:t>You can assume that there are n threads and that this value is stored in a variable, n, that is accessible from all threads.</a:t>
            </a:r>
          </a:p>
          <a:p>
            <a:pPr lvl="1"/>
            <a:r>
              <a:rPr lang="en-US" altLang="zh-CN" sz="1800" dirty="0" smtClean="0"/>
              <a:t>When the first n-1 threads arrive they should block until the nth thread arrives, at which point all the threads may proceed.</a:t>
            </a:r>
            <a:endParaRPr lang="zh-CN" altLang="en-US" sz="1800" dirty="0" smtClean="0"/>
          </a:p>
        </p:txBody>
      </p:sp>
      <p:sp>
        <p:nvSpPr>
          <p:cNvPr id="4" name="页脚占位符 3"/>
          <p:cNvSpPr>
            <a:spLocks noGrp="1"/>
          </p:cNvSpPr>
          <p:nvPr>
            <p:ph type="ftr" sz="quarter" idx="10"/>
          </p:nvPr>
        </p:nvSpPr>
        <p:spPr/>
        <p:txBody>
          <a:bodyPr/>
          <a:lstStyle/>
          <a:p>
            <a:pPr>
              <a:defRPr/>
            </a:pPr>
            <a:r>
              <a:rPr lang="zh-CN" altLang="en-US" dirty="0" smtClean="0"/>
              <a:t>USTC</a:t>
            </a:r>
            <a:r>
              <a:rPr lang="en-US" altLang="zh-CN" dirty="0" smtClean="0"/>
              <a:t>-</a:t>
            </a:r>
            <a:r>
              <a:rPr lang="zh-CN" altLang="en-US" dirty="0" smtClean="0"/>
              <a:t>21000201-OPERATING SYSTEMS; FALL </a:t>
            </a:r>
            <a:r>
              <a:rPr lang="en-US" altLang="zh-CN" dirty="0" smtClean="0"/>
              <a:t>2016</a:t>
            </a:r>
            <a:r>
              <a:rPr lang="zh-CN" altLang="en-US" dirty="0" smtClean="0"/>
              <a:t>; INSTRUCTOR: </a:t>
            </a:r>
            <a:r>
              <a:rPr lang="en-US" altLang="zh-CN" dirty="0" smtClean="0"/>
              <a:t>LINGBO WEI</a:t>
            </a:r>
            <a:endParaRPr lang="en-US" altLang="zh-CN" dirty="0"/>
          </a:p>
        </p:txBody>
      </p:sp>
      <p:sp>
        <p:nvSpPr>
          <p:cNvPr id="5" name="灯片编号占位符 4"/>
          <p:cNvSpPr>
            <a:spLocks noGrp="1"/>
          </p:cNvSpPr>
          <p:nvPr>
            <p:ph type="sldNum" sz="quarter" idx="11"/>
          </p:nvPr>
        </p:nvSpPr>
        <p:spPr/>
        <p:txBody>
          <a:bodyPr/>
          <a:lstStyle/>
          <a:p>
            <a:pPr>
              <a:defRPr/>
            </a:pPr>
            <a:fld id="{2A5F4D79-7E66-4EF1-850E-A256F3AB9092}" type="slidenum">
              <a:rPr lang="zh-CN" altLang="en-US" smtClean="0"/>
              <a:pPr>
                <a:defRPr/>
              </a:pPr>
              <a:t>51</a:t>
            </a:fld>
            <a:endParaRPr lang="en-US" altLang="zh-CN"/>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Solution</a:t>
            </a:r>
            <a:endParaRPr lang="zh-CN" altLang="en-US" dirty="0"/>
          </a:p>
        </p:txBody>
      </p:sp>
      <p:sp>
        <p:nvSpPr>
          <p:cNvPr id="3" name="内容占位符 2"/>
          <p:cNvSpPr>
            <a:spLocks noGrp="1"/>
          </p:cNvSpPr>
          <p:nvPr>
            <p:ph idx="1"/>
          </p:nvPr>
        </p:nvSpPr>
        <p:spPr>
          <a:xfrm>
            <a:off x="457200" y="1123277"/>
            <a:ext cx="8229600" cy="4641850"/>
          </a:xfrm>
        </p:spPr>
        <p:txBody>
          <a:bodyPr/>
          <a:lstStyle/>
          <a:p>
            <a:r>
              <a:rPr lang="zh-CN" altLang="en-US" sz="2200" dirty="0" smtClean="0"/>
              <a:t>定义公共变量：</a:t>
            </a:r>
            <a:endParaRPr lang="en-US" altLang="zh-CN" sz="2200" dirty="0" smtClean="0"/>
          </a:p>
          <a:p>
            <a:pPr>
              <a:buNone/>
            </a:pPr>
            <a:r>
              <a:rPr lang="en-US" altLang="zh-CN" sz="2200" dirty="0" smtClean="0"/>
              <a:t>      </a:t>
            </a:r>
            <a:r>
              <a:rPr lang="en-US" altLang="zh-CN" sz="1800" dirty="0" err="1" smtClean="0"/>
              <a:t>int</a:t>
            </a:r>
            <a:r>
              <a:rPr lang="en-US" altLang="zh-CN" sz="1800" dirty="0" smtClean="0"/>
              <a:t> n = the number of threads;</a:t>
            </a:r>
          </a:p>
          <a:p>
            <a:pPr>
              <a:buNone/>
            </a:pPr>
            <a:r>
              <a:rPr lang="en-US" altLang="zh-CN" sz="1800" dirty="0" smtClean="0"/>
              <a:t>       </a:t>
            </a:r>
            <a:r>
              <a:rPr lang="en-US" altLang="zh-CN" sz="1800" dirty="0" err="1" smtClean="0"/>
              <a:t>int</a:t>
            </a:r>
            <a:r>
              <a:rPr lang="en-US" altLang="zh-CN" sz="1800" dirty="0" smtClean="0"/>
              <a:t> </a:t>
            </a:r>
            <a:r>
              <a:rPr lang="en-US" altLang="zh-CN" sz="1800" dirty="0" smtClean="0">
                <a:solidFill>
                  <a:srgbClr val="006600"/>
                </a:solidFill>
              </a:rPr>
              <a:t>count </a:t>
            </a:r>
            <a:r>
              <a:rPr lang="en-US" altLang="zh-CN" sz="1800" dirty="0" smtClean="0"/>
              <a:t>= 0; //count keeps track of how many processes have arrived</a:t>
            </a:r>
          </a:p>
          <a:p>
            <a:pPr>
              <a:buNone/>
            </a:pPr>
            <a:r>
              <a:rPr lang="en-US" altLang="zh-CN" sz="1800" dirty="0" smtClean="0"/>
              <a:t>       Semaphore </a:t>
            </a:r>
            <a:r>
              <a:rPr lang="en-US" altLang="zh-CN" sz="1800" dirty="0" err="1" smtClean="0">
                <a:solidFill>
                  <a:srgbClr val="FF0000"/>
                </a:solidFill>
              </a:rPr>
              <a:t>mutex</a:t>
            </a:r>
            <a:r>
              <a:rPr lang="en-US" altLang="zh-CN" sz="1800" dirty="0" smtClean="0"/>
              <a:t> = 1; //</a:t>
            </a:r>
            <a:r>
              <a:rPr lang="en-US" altLang="zh-CN" sz="1800" dirty="0" err="1" smtClean="0"/>
              <a:t>mutex</a:t>
            </a:r>
            <a:r>
              <a:rPr lang="en-US" altLang="zh-CN" sz="1800" dirty="0" smtClean="0"/>
              <a:t> provides exclusive access to </a:t>
            </a:r>
            <a:r>
              <a:rPr lang="en-US" altLang="zh-CN" sz="1800" dirty="0" smtClean="0">
                <a:solidFill>
                  <a:srgbClr val="006600"/>
                </a:solidFill>
              </a:rPr>
              <a:t>count</a:t>
            </a:r>
            <a:r>
              <a:rPr lang="en-US" altLang="zh-CN" sz="1800" dirty="0" smtClean="0"/>
              <a:t> so that </a:t>
            </a:r>
          </a:p>
          <a:p>
            <a:pPr>
              <a:buNone/>
            </a:pPr>
            <a:r>
              <a:rPr lang="en-US" altLang="zh-CN" sz="1800" dirty="0" smtClean="0"/>
              <a:t>                                                 //threads can increment it safely</a:t>
            </a:r>
          </a:p>
          <a:p>
            <a:pPr>
              <a:buNone/>
            </a:pPr>
            <a:r>
              <a:rPr lang="en-US" altLang="zh-CN" sz="1800" dirty="0" smtClean="0"/>
              <a:t>       Semaphore </a:t>
            </a:r>
            <a:r>
              <a:rPr lang="en-US" altLang="zh-CN" sz="1800" dirty="0" smtClean="0">
                <a:solidFill>
                  <a:srgbClr val="FF0000"/>
                </a:solidFill>
              </a:rPr>
              <a:t>barrier</a:t>
            </a:r>
            <a:r>
              <a:rPr lang="en-US" altLang="zh-CN" sz="1800" dirty="0" smtClean="0"/>
              <a:t> = 0; //barrier is locked (zero) until all threads arrive</a:t>
            </a:r>
          </a:p>
          <a:p>
            <a:r>
              <a:rPr lang="zh-CN" altLang="en-US" sz="2200" dirty="0" smtClean="0"/>
              <a:t>程序</a:t>
            </a:r>
            <a:r>
              <a:rPr lang="en-US" altLang="zh-CN" sz="2200" dirty="0" smtClean="0"/>
              <a:t>Process </a:t>
            </a:r>
            <a:r>
              <a:rPr lang="en-US" altLang="zh-CN" sz="2200" dirty="0" err="1" smtClean="0"/>
              <a:t>i</a:t>
            </a:r>
            <a:r>
              <a:rPr lang="en-US" altLang="zh-CN" sz="2200" dirty="0" smtClean="0"/>
              <a:t>:</a:t>
            </a:r>
          </a:p>
          <a:p>
            <a:pPr>
              <a:buNone/>
            </a:pPr>
            <a:endParaRPr lang="zh-CN" altLang="zh-CN" sz="2200" dirty="0" smtClean="0"/>
          </a:p>
          <a:p>
            <a:endParaRPr lang="zh-CN" altLang="en-US" sz="2200" dirty="0"/>
          </a:p>
        </p:txBody>
      </p:sp>
      <p:sp>
        <p:nvSpPr>
          <p:cNvPr id="4" name="页脚占位符 3"/>
          <p:cNvSpPr>
            <a:spLocks noGrp="1"/>
          </p:cNvSpPr>
          <p:nvPr>
            <p:ph type="ftr" sz="quarter" idx="10"/>
          </p:nvPr>
        </p:nvSpPr>
        <p:spPr>
          <a:xfrm>
            <a:off x="366713" y="6369275"/>
            <a:ext cx="7205662" cy="476250"/>
          </a:xfrm>
        </p:spPr>
        <p:txBody>
          <a:bodyPr/>
          <a:lstStyle/>
          <a:p>
            <a:pPr>
              <a:defRPr/>
            </a:pPr>
            <a:r>
              <a:rPr lang="zh-CN" altLang="en-US" dirty="0" smtClean="0"/>
              <a:t>USTC</a:t>
            </a:r>
            <a:r>
              <a:rPr lang="en-US" altLang="zh-CN" dirty="0" smtClean="0"/>
              <a:t>-</a:t>
            </a:r>
            <a:r>
              <a:rPr lang="zh-CN" altLang="en-US" dirty="0" smtClean="0"/>
              <a:t>21000201-OPERATING SYSTEMS; FALL </a:t>
            </a:r>
            <a:r>
              <a:rPr lang="en-US" altLang="zh-CN" dirty="0" smtClean="0"/>
              <a:t>2016</a:t>
            </a:r>
            <a:r>
              <a:rPr lang="zh-CN" altLang="en-US" dirty="0" smtClean="0"/>
              <a:t>; INSTRUCTOR: </a:t>
            </a:r>
            <a:r>
              <a:rPr lang="en-US" altLang="zh-CN" dirty="0" smtClean="0"/>
              <a:t>LINGBO WEI</a:t>
            </a:r>
            <a:endParaRPr lang="en-US" altLang="zh-CN" dirty="0"/>
          </a:p>
        </p:txBody>
      </p:sp>
      <p:sp>
        <p:nvSpPr>
          <p:cNvPr id="5" name="灯片编号占位符 4"/>
          <p:cNvSpPr>
            <a:spLocks noGrp="1"/>
          </p:cNvSpPr>
          <p:nvPr>
            <p:ph type="sldNum" sz="quarter" idx="11"/>
          </p:nvPr>
        </p:nvSpPr>
        <p:spPr>
          <a:xfrm>
            <a:off x="7764463" y="6353400"/>
            <a:ext cx="922337" cy="476250"/>
          </a:xfrm>
        </p:spPr>
        <p:txBody>
          <a:bodyPr/>
          <a:lstStyle/>
          <a:p>
            <a:pPr>
              <a:defRPr/>
            </a:pPr>
            <a:fld id="{2A5F4D79-7E66-4EF1-850E-A256F3AB9092}" type="slidenum">
              <a:rPr lang="zh-CN" altLang="en-US" smtClean="0"/>
              <a:pPr>
                <a:defRPr/>
              </a:pPr>
              <a:t>52</a:t>
            </a:fld>
            <a:endParaRPr lang="en-US" altLang="zh-CN"/>
          </a:p>
        </p:txBody>
      </p:sp>
      <p:sp>
        <p:nvSpPr>
          <p:cNvPr id="7" name="Rectangle 1"/>
          <p:cNvSpPr>
            <a:spLocks noChangeArrowheads="1"/>
          </p:cNvSpPr>
          <p:nvPr/>
        </p:nvSpPr>
        <p:spPr bwMode="auto">
          <a:xfrm>
            <a:off x="907144" y="3664827"/>
            <a:ext cx="3740126" cy="2554545"/>
          </a:xfrm>
          <a:prstGeom prst="rect">
            <a:avLst/>
          </a:prstGeom>
          <a:noFill/>
          <a:ln w="9525">
            <a:solidFill>
              <a:schemeClr val="tx1"/>
            </a:solid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rendezvous </a:t>
            </a:r>
            <a:r>
              <a:rPr kumimoji="0" lang="en-US" altLang="zh-CN" sz="2000" b="0"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i</a:t>
            </a:r>
            <a:r>
              <a:rPr lang="en-US" altLang="zh-CN" sz="2000" dirty="0" smtClean="0">
                <a:latin typeface="Times New Roman" pitchFamily="18" charset="0"/>
                <a:ea typeface="宋体" pitchFamily="2" charset="-122"/>
                <a:cs typeface="Times New Roman" pitchFamily="18" charset="0"/>
              </a:rPr>
              <a:t>:</a:t>
            </a:r>
            <a:endParaRPr kumimoji="0" lang="en-US" altLang="zh-CN" sz="20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lvl="0" eaLnBrk="0" hangingPunct="0"/>
            <a:r>
              <a:rPr lang="en-US" altLang="zh-CN" sz="2000" dirty="0" smtClean="0">
                <a:solidFill>
                  <a:srgbClr val="006600"/>
                </a:solidFill>
                <a:latin typeface="Times New Roman" pitchFamily="18" charset="0"/>
                <a:ea typeface="宋体" pitchFamily="2" charset="-122"/>
                <a:cs typeface="Times New Roman" pitchFamily="18" charset="0"/>
              </a:rPr>
              <a:t>semW</a:t>
            </a:r>
            <a:r>
              <a:rPr kumimoji="0" lang="en-US" altLang="zh-CN" sz="2000" b="0" i="0" u="none" strike="noStrike" cap="none" normalizeH="0" baseline="0" dirty="0" smtClean="0">
                <a:ln>
                  <a:noFill/>
                </a:ln>
                <a:solidFill>
                  <a:srgbClr val="006600"/>
                </a:solidFill>
                <a:effectLst/>
                <a:latin typeface="Times New Roman" pitchFamily="18" charset="0"/>
                <a:ea typeface="宋体" pitchFamily="2" charset="-122"/>
                <a:cs typeface="Times New Roman" pitchFamily="18" charset="0"/>
              </a:rPr>
              <a:t>ait(</a:t>
            </a:r>
            <a:r>
              <a:rPr lang="en-US" altLang="zh-CN" sz="2000" dirty="0" err="1" smtClean="0">
                <a:solidFill>
                  <a:srgbClr val="006600"/>
                </a:solidFill>
                <a:latin typeface="Times New Roman" pitchFamily="18" charset="0"/>
                <a:ea typeface="宋体" pitchFamily="2" charset="-122"/>
                <a:cs typeface="Times New Roman" pitchFamily="18" charset="0"/>
              </a:rPr>
              <a:t>mutex</a:t>
            </a:r>
            <a:r>
              <a:rPr kumimoji="0" lang="en-US" altLang="zh-CN" sz="2000" b="0" i="0" u="none" strike="noStrike" cap="none" normalizeH="0" baseline="0" dirty="0" smtClean="0">
                <a:ln>
                  <a:noFill/>
                </a:ln>
                <a:solidFill>
                  <a:srgbClr val="006600"/>
                </a:solidFill>
                <a:effectLst/>
                <a:latin typeface="Times New Roman" pitchFamily="18" charset="0"/>
                <a:ea typeface="宋体" pitchFamily="2" charset="-122"/>
                <a:cs typeface="Times New Roman" pitchFamily="18" charset="0"/>
              </a:rPr>
              <a:t>);</a:t>
            </a:r>
            <a:endParaRPr kumimoji="0" lang="en-US" altLang="zh-CN" sz="2000" b="0" i="0" u="none" strike="noStrike" cap="none" normalizeH="0" baseline="0" dirty="0" smtClean="0">
              <a:ln>
                <a:noFill/>
              </a:ln>
              <a:solidFill>
                <a:srgbClr val="006600"/>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rgbClr val="006600"/>
                </a:solidFill>
                <a:effectLst/>
                <a:latin typeface="Times New Roman" pitchFamily="18" charset="0"/>
                <a:ea typeface="宋体" pitchFamily="2" charset="-122"/>
                <a:cs typeface="Times New Roman" pitchFamily="18" charset="0"/>
              </a:rPr>
              <a:t>count = count + 1;</a:t>
            </a:r>
            <a:endParaRPr kumimoji="0" lang="en-US" altLang="zh-CN" sz="2000" b="0" i="0" u="none" strike="noStrike" cap="none" normalizeH="0" baseline="0" dirty="0" smtClean="0">
              <a:ln>
                <a:noFill/>
              </a:ln>
              <a:solidFill>
                <a:srgbClr val="006600"/>
              </a:solidFill>
              <a:effectLst/>
              <a:latin typeface="Arial" pitchFamily="34" charset="0"/>
              <a:ea typeface="宋体" pitchFamily="2" charset="-122"/>
              <a:cs typeface="宋体" pitchFamily="2" charset="-122"/>
            </a:endParaRPr>
          </a:p>
          <a:p>
            <a:pPr lvl="0" eaLnBrk="0" hangingPunct="0"/>
            <a:r>
              <a:rPr kumimoji="0" lang="en-US" altLang="zh-CN" sz="2000" b="0" i="0" u="none" strike="noStrike" cap="none" normalizeH="0" baseline="0" dirty="0" err="1" smtClean="0">
                <a:ln>
                  <a:noFill/>
                </a:ln>
                <a:solidFill>
                  <a:srgbClr val="006600"/>
                </a:solidFill>
                <a:effectLst/>
                <a:latin typeface="Times New Roman" pitchFamily="18" charset="0"/>
                <a:ea typeface="宋体" pitchFamily="2" charset="-122"/>
                <a:cs typeface="Times New Roman" pitchFamily="18" charset="0"/>
              </a:rPr>
              <a:t>semSignal</a:t>
            </a:r>
            <a:r>
              <a:rPr kumimoji="0" lang="en-US" altLang="zh-CN" sz="2000" b="0" i="0" u="none" strike="noStrike" cap="none" normalizeH="0" baseline="0" dirty="0" smtClean="0">
                <a:ln>
                  <a:noFill/>
                </a:ln>
                <a:solidFill>
                  <a:srgbClr val="006600"/>
                </a:solidFill>
                <a:effectLst/>
                <a:latin typeface="Times New Roman" pitchFamily="18" charset="0"/>
                <a:ea typeface="宋体" pitchFamily="2" charset="-122"/>
                <a:cs typeface="Times New Roman" pitchFamily="18" charset="0"/>
              </a:rPr>
              <a:t>(</a:t>
            </a:r>
            <a:r>
              <a:rPr lang="en-US" altLang="zh-CN" sz="2000" dirty="0" err="1" smtClean="0">
                <a:solidFill>
                  <a:srgbClr val="006600"/>
                </a:solidFill>
                <a:latin typeface="Times New Roman" pitchFamily="18" charset="0"/>
                <a:ea typeface="宋体" pitchFamily="2" charset="-122"/>
                <a:cs typeface="Times New Roman" pitchFamily="18" charset="0"/>
              </a:rPr>
              <a:t>mutex</a:t>
            </a:r>
            <a:r>
              <a:rPr kumimoji="0" lang="en-US" altLang="zh-CN" sz="2000" b="0" i="0" u="none" strike="noStrike" cap="none" normalizeH="0" baseline="0" dirty="0" smtClean="0">
                <a:ln>
                  <a:noFill/>
                </a:ln>
                <a:solidFill>
                  <a:srgbClr val="006600"/>
                </a:solidFill>
                <a:effectLst/>
                <a:latin typeface="Times New Roman" pitchFamily="18" charset="0"/>
                <a:ea typeface="宋体" pitchFamily="2" charset="-122"/>
                <a:cs typeface="Times New Roman" pitchFamily="18" charset="0"/>
              </a:rPr>
              <a:t>);</a:t>
            </a:r>
            <a:endParaRPr kumimoji="0" lang="en-US" altLang="zh-CN" sz="2000" b="0" i="0" u="none" strike="noStrike" cap="none" normalizeH="0" baseline="0" dirty="0" smtClean="0">
              <a:ln>
                <a:noFill/>
              </a:ln>
              <a:solidFill>
                <a:srgbClr val="006600"/>
              </a:solidFill>
              <a:effectLst/>
              <a:latin typeface="Arial" pitchFamily="34" charset="0"/>
              <a:ea typeface="宋体" pitchFamily="2" charset="-122"/>
              <a:cs typeface="宋体" pitchFamily="2" charset="-122"/>
            </a:endParaRPr>
          </a:p>
          <a:p>
            <a:pPr lvl="0" eaLnBrk="0" hangingPunct="0"/>
            <a:r>
              <a:rPr kumimoji="0" lang="en-US" altLang="zh-CN" sz="2000" b="0" i="0" u="none" strike="noStrike" cap="none" normalizeH="0" baseline="0" dirty="0" smtClean="0">
                <a:ln>
                  <a:noFill/>
                </a:ln>
                <a:solidFill>
                  <a:srgbClr val="FF0000"/>
                </a:solidFill>
                <a:effectLst/>
                <a:latin typeface="Times New Roman" pitchFamily="18" charset="0"/>
                <a:ea typeface="宋体" pitchFamily="2" charset="-122"/>
                <a:cs typeface="Times New Roman" pitchFamily="18" charset="0"/>
              </a:rPr>
              <a:t>if (count == n) </a:t>
            </a:r>
            <a:r>
              <a:rPr kumimoji="0" lang="en-US" altLang="zh-CN" sz="2000" b="0" i="0" u="none" strike="noStrike" cap="none" normalizeH="0" baseline="0" dirty="0" err="1" smtClean="0">
                <a:ln>
                  <a:noFill/>
                </a:ln>
                <a:solidFill>
                  <a:srgbClr val="FF0000"/>
                </a:solidFill>
                <a:effectLst/>
                <a:latin typeface="Times New Roman" pitchFamily="18" charset="0"/>
                <a:ea typeface="宋体" pitchFamily="2" charset="-122"/>
                <a:cs typeface="Times New Roman" pitchFamily="18" charset="0"/>
              </a:rPr>
              <a:t>semSignal</a:t>
            </a:r>
            <a:r>
              <a:rPr kumimoji="0" lang="en-US" altLang="zh-CN" sz="2000" b="0" i="0" u="none" strike="noStrike" cap="none" normalizeH="0" baseline="0" dirty="0" smtClean="0">
                <a:ln>
                  <a:noFill/>
                </a:ln>
                <a:solidFill>
                  <a:srgbClr val="FF0000"/>
                </a:solidFill>
                <a:effectLst/>
                <a:latin typeface="Times New Roman" pitchFamily="18" charset="0"/>
                <a:ea typeface="宋体" pitchFamily="2" charset="-122"/>
                <a:cs typeface="Times New Roman" pitchFamily="18" charset="0"/>
              </a:rPr>
              <a:t>(</a:t>
            </a:r>
            <a:r>
              <a:rPr lang="en-US" altLang="zh-CN" sz="2000" dirty="0" smtClean="0">
                <a:solidFill>
                  <a:srgbClr val="FF0000"/>
                </a:solidFill>
                <a:latin typeface="Times New Roman" pitchFamily="18" charset="0"/>
                <a:ea typeface="宋体" pitchFamily="2" charset="-122"/>
                <a:cs typeface="Times New Roman" pitchFamily="18" charset="0"/>
              </a:rPr>
              <a:t>barrier</a:t>
            </a:r>
            <a:r>
              <a:rPr kumimoji="0" lang="en-US" altLang="zh-CN" sz="2000" b="0" i="0" u="none" strike="noStrike" cap="none" normalizeH="0" baseline="0" dirty="0" smtClean="0">
                <a:ln>
                  <a:noFill/>
                </a:ln>
                <a:solidFill>
                  <a:srgbClr val="FF0000"/>
                </a:solidFill>
                <a:effectLst/>
                <a:latin typeface="Times New Roman" pitchFamily="18" charset="0"/>
                <a:ea typeface="宋体" pitchFamily="2" charset="-122"/>
                <a:cs typeface="Times New Roman" pitchFamily="18" charset="0"/>
              </a:rPr>
              <a:t>);</a:t>
            </a:r>
            <a:endParaRPr kumimoji="0" lang="en-US" altLang="zh-CN" sz="2000" b="0" i="0" u="none" strike="noStrike" cap="none" normalizeH="0" baseline="0" dirty="0" smtClean="0">
              <a:ln>
                <a:noFill/>
              </a:ln>
              <a:solidFill>
                <a:srgbClr val="FF0000"/>
              </a:solidFill>
              <a:effectLst/>
              <a:latin typeface="Arial" pitchFamily="34" charset="0"/>
              <a:ea typeface="宋体" pitchFamily="2" charset="-122"/>
              <a:cs typeface="宋体" pitchFamily="2" charset="-122"/>
            </a:endParaRPr>
          </a:p>
          <a:p>
            <a:pPr lvl="0" eaLnBrk="0" hangingPunct="0"/>
            <a:r>
              <a:rPr kumimoji="0" lang="en-US" altLang="zh-CN" sz="2000" b="0" i="0" u="none" strike="noStrike" cap="none" normalizeH="0" baseline="0" dirty="0" smtClean="0">
                <a:ln>
                  <a:noFill/>
                </a:ln>
                <a:solidFill>
                  <a:srgbClr val="FF0000"/>
                </a:solidFill>
                <a:effectLst/>
                <a:latin typeface="Times New Roman" pitchFamily="18" charset="0"/>
                <a:ea typeface="宋体" pitchFamily="2" charset="-122"/>
                <a:cs typeface="Times New Roman" pitchFamily="18" charset="0"/>
              </a:rPr>
              <a:t>semWait(</a:t>
            </a:r>
            <a:r>
              <a:rPr lang="en-US" altLang="zh-CN" sz="2000" dirty="0" smtClean="0">
                <a:solidFill>
                  <a:srgbClr val="FF0000"/>
                </a:solidFill>
                <a:latin typeface="Times New Roman" pitchFamily="18" charset="0"/>
                <a:ea typeface="宋体" pitchFamily="2" charset="-122"/>
                <a:cs typeface="Times New Roman" pitchFamily="18" charset="0"/>
              </a:rPr>
              <a:t>barrier</a:t>
            </a:r>
            <a:r>
              <a:rPr kumimoji="0" lang="en-US" altLang="zh-CN" sz="2000" b="0" i="0" u="none" strike="noStrike" cap="none" normalizeH="0" baseline="0" dirty="0" smtClean="0">
                <a:ln>
                  <a:noFill/>
                </a:ln>
                <a:solidFill>
                  <a:srgbClr val="FF0000"/>
                </a:solidFill>
                <a:effectLst/>
                <a:latin typeface="Times New Roman" pitchFamily="18" charset="0"/>
                <a:ea typeface="宋体" pitchFamily="2" charset="-122"/>
                <a:cs typeface="Times New Roman" pitchFamily="18" charset="0"/>
              </a:rPr>
              <a:t>);</a:t>
            </a:r>
            <a:endParaRPr kumimoji="0" lang="en-US" altLang="zh-CN" sz="2000" b="0" i="0" u="none" strike="noStrike" cap="none" normalizeH="0" baseline="0" dirty="0" smtClean="0">
              <a:ln>
                <a:noFill/>
              </a:ln>
              <a:solidFill>
                <a:srgbClr val="FF0000"/>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critical point </a:t>
            </a:r>
            <a:r>
              <a:rPr kumimoji="0" lang="en-US" altLang="zh-CN" sz="2000" b="0"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i</a:t>
            </a:r>
            <a:r>
              <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endParaRPr kumimoji="0" lang="en-US" altLang="zh-CN" sz="20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grpSp>
        <p:nvGrpSpPr>
          <p:cNvPr id="10" name="组合 9"/>
          <p:cNvGrpSpPr/>
          <p:nvPr/>
        </p:nvGrpSpPr>
        <p:grpSpPr>
          <a:xfrm>
            <a:off x="3381804" y="5544454"/>
            <a:ext cx="783772" cy="827315"/>
            <a:chOff x="9666514" y="783771"/>
            <a:chExt cx="783772" cy="827315"/>
          </a:xfrm>
        </p:grpSpPr>
        <p:cxnSp>
          <p:nvCxnSpPr>
            <p:cNvPr id="11" name="直接连接符 10"/>
            <p:cNvCxnSpPr/>
            <p:nvPr/>
          </p:nvCxnSpPr>
          <p:spPr>
            <a:xfrm>
              <a:off x="9666514" y="841829"/>
              <a:ext cx="783772" cy="74022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rot="5400000">
              <a:off x="9622972" y="827314"/>
              <a:ext cx="827315" cy="740229"/>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6" name="组合 15"/>
          <p:cNvGrpSpPr/>
          <p:nvPr/>
        </p:nvGrpSpPr>
        <p:grpSpPr>
          <a:xfrm>
            <a:off x="4920264" y="3653955"/>
            <a:ext cx="3740126" cy="2681526"/>
            <a:chOff x="4920264" y="3653955"/>
            <a:chExt cx="3740126" cy="2681526"/>
          </a:xfrm>
        </p:grpSpPr>
        <p:sp>
          <p:nvSpPr>
            <p:cNvPr id="68609" name="Rectangle 1"/>
            <p:cNvSpPr>
              <a:spLocks noChangeArrowheads="1"/>
            </p:cNvSpPr>
            <p:nvPr/>
          </p:nvSpPr>
          <p:spPr bwMode="auto">
            <a:xfrm>
              <a:off x="4920264" y="3653955"/>
              <a:ext cx="3740126" cy="2554545"/>
            </a:xfrm>
            <a:prstGeom prst="rect">
              <a:avLst/>
            </a:prstGeom>
            <a:noFill/>
            <a:ln w="9525">
              <a:solidFill>
                <a:schemeClr val="tx1"/>
              </a:solid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rendezvous </a:t>
              </a:r>
              <a:r>
                <a:rPr kumimoji="0" lang="en-US" altLang="zh-CN" sz="2000" b="0"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i</a:t>
              </a:r>
              <a:r>
                <a:rPr lang="en-US" altLang="zh-CN" sz="2000" dirty="0" smtClean="0">
                  <a:latin typeface="Times New Roman" pitchFamily="18" charset="0"/>
                  <a:ea typeface="宋体" pitchFamily="2" charset="-122"/>
                  <a:cs typeface="Times New Roman" pitchFamily="18" charset="0"/>
                </a:rPr>
                <a:t>:</a:t>
              </a:r>
              <a:endParaRPr kumimoji="0" lang="en-US" altLang="zh-CN" sz="20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lvl="0" eaLnBrk="0" hangingPunct="0"/>
              <a:r>
                <a:rPr lang="en-US" altLang="zh-CN" sz="2000" dirty="0" smtClean="0">
                  <a:solidFill>
                    <a:srgbClr val="006600"/>
                  </a:solidFill>
                  <a:latin typeface="Times New Roman" pitchFamily="18" charset="0"/>
                  <a:ea typeface="宋体" pitchFamily="2" charset="-122"/>
                  <a:cs typeface="Times New Roman" pitchFamily="18" charset="0"/>
                </a:rPr>
                <a:t>semW</a:t>
              </a:r>
              <a:r>
                <a:rPr kumimoji="0" lang="en-US" altLang="zh-CN" sz="2000" b="0" i="0" u="none" strike="noStrike" cap="none" normalizeH="0" baseline="0" dirty="0" smtClean="0">
                  <a:ln>
                    <a:noFill/>
                  </a:ln>
                  <a:solidFill>
                    <a:srgbClr val="006600"/>
                  </a:solidFill>
                  <a:effectLst/>
                  <a:latin typeface="Times New Roman" pitchFamily="18" charset="0"/>
                  <a:ea typeface="宋体" pitchFamily="2" charset="-122"/>
                  <a:cs typeface="Times New Roman" pitchFamily="18" charset="0"/>
                </a:rPr>
                <a:t>ait(</a:t>
              </a:r>
              <a:r>
                <a:rPr lang="en-US" altLang="zh-CN" sz="2000" dirty="0" err="1" smtClean="0">
                  <a:solidFill>
                    <a:srgbClr val="006600"/>
                  </a:solidFill>
                  <a:latin typeface="Times New Roman" pitchFamily="18" charset="0"/>
                  <a:ea typeface="宋体" pitchFamily="2" charset="-122"/>
                  <a:cs typeface="Times New Roman" pitchFamily="18" charset="0"/>
                </a:rPr>
                <a:t>mutex</a:t>
              </a:r>
              <a:r>
                <a:rPr kumimoji="0" lang="en-US" altLang="zh-CN" sz="2000" b="0" i="0" u="none" strike="noStrike" cap="none" normalizeH="0" baseline="0" dirty="0" smtClean="0">
                  <a:ln>
                    <a:noFill/>
                  </a:ln>
                  <a:solidFill>
                    <a:srgbClr val="006600"/>
                  </a:solidFill>
                  <a:effectLst/>
                  <a:latin typeface="Times New Roman" pitchFamily="18" charset="0"/>
                  <a:ea typeface="宋体" pitchFamily="2" charset="-122"/>
                  <a:cs typeface="Times New Roman" pitchFamily="18" charset="0"/>
                </a:rPr>
                <a:t>);</a:t>
              </a:r>
              <a:endParaRPr kumimoji="0" lang="en-US" altLang="zh-CN" sz="2000" b="0" i="0" u="none" strike="noStrike" cap="none" normalizeH="0" baseline="0" dirty="0" smtClean="0">
                <a:ln>
                  <a:noFill/>
                </a:ln>
                <a:solidFill>
                  <a:srgbClr val="006600"/>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rgbClr val="006600"/>
                  </a:solidFill>
                  <a:effectLst/>
                  <a:latin typeface="Times New Roman" pitchFamily="18" charset="0"/>
                  <a:ea typeface="宋体" pitchFamily="2" charset="-122"/>
                  <a:cs typeface="Times New Roman" pitchFamily="18" charset="0"/>
                </a:rPr>
                <a:t>count = count + 1;</a:t>
              </a:r>
              <a:endParaRPr kumimoji="0" lang="en-US" altLang="zh-CN" sz="2000" b="0" i="0" u="none" strike="noStrike" cap="none" normalizeH="0" baseline="0" dirty="0" smtClean="0">
                <a:ln>
                  <a:noFill/>
                </a:ln>
                <a:solidFill>
                  <a:srgbClr val="006600"/>
                </a:solidFill>
                <a:effectLst/>
                <a:latin typeface="Arial" pitchFamily="34" charset="0"/>
                <a:ea typeface="宋体" pitchFamily="2" charset="-122"/>
                <a:cs typeface="宋体" pitchFamily="2" charset="-122"/>
              </a:endParaRPr>
            </a:p>
            <a:p>
              <a:pPr lvl="0" eaLnBrk="0" hangingPunct="0"/>
              <a:r>
                <a:rPr kumimoji="0" lang="en-US" altLang="zh-CN" sz="2000" b="0" i="0" u="none" strike="noStrike" cap="none" normalizeH="0" baseline="0" dirty="0" err="1" smtClean="0">
                  <a:ln>
                    <a:noFill/>
                  </a:ln>
                  <a:solidFill>
                    <a:srgbClr val="006600"/>
                  </a:solidFill>
                  <a:effectLst/>
                  <a:latin typeface="Times New Roman" pitchFamily="18" charset="0"/>
                  <a:ea typeface="宋体" pitchFamily="2" charset="-122"/>
                  <a:cs typeface="Times New Roman" pitchFamily="18" charset="0"/>
                </a:rPr>
                <a:t>semSignal</a:t>
              </a:r>
              <a:r>
                <a:rPr kumimoji="0" lang="en-US" altLang="zh-CN" sz="2000" b="0" i="0" u="none" strike="noStrike" cap="none" normalizeH="0" baseline="0" dirty="0" smtClean="0">
                  <a:ln>
                    <a:noFill/>
                  </a:ln>
                  <a:solidFill>
                    <a:srgbClr val="006600"/>
                  </a:solidFill>
                  <a:effectLst/>
                  <a:latin typeface="Times New Roman" pitchFamily="18" charset="0"/>
                  <a:ea typeface="宋体" pitchFamily="2" charset="-122"/>
                  <a:cs typeface="Times New Roman" pitchFamily="18" charset="0"/>
                </a:rPr>
                <a:t>(</a:t>
              </a:r>
              <a:r>
                <a:rPr lang="en-US" altLang="zh-CN" sz="2000" dirty="0" err="1" smtClean="0">
                  <a:solidFill>
                    <a:srgbClr val="006600"/>
                  </a:solidFill>
                  <a:latin typeface="Times New Roman" pitchFamily="18" charset="0"/>
                  <a:ea typeface="宋体" pitchFamily="2" charset="-122"/>
                  <a:cs typeface="Times New Roman" pitchFamily="18" charset="0"/>
                </a:rPr>
                <a:t>mutex</a:t>
              </a:r>
              <a:r>
                <a:rPr kumimoji="0" lang="en-US" altLang="zh-CN" sz="2000" b="0" i="0" u="none" strike="noStrike" cap="none" normalizeH="0" baseline="0" dirty="0" smtClean="0">
                  <a:ln>
                    <a:noFill/>
                  </a:ln>
                  <a:solidFill>
                    <a:srgbClr val="006600"/>
                  </a:solidFill>
                  <a:effectLst/>
                  <a:latin typeface="Times New Roman" pitchFamily="18" charset="0"/>
                  <a:ea typeface="宋体" pitchFamily="2" charset="-122"/>
                  <a:cs typeface="Times New Roman" pitchFamily="18" charset="0"/>
                </a:rPr>
                <a:t>);</a:t>
              </a:r>
              <a:endParaRPr kumimoji="0" lang="en-US" altLang="zh-CN" sz="2000" b="0" i="0" u="none" strike="noStrike" cap="none" normalizeH="0" baseline="0" dirty="0" smtClean="0">
                <a:ln>
                  <a:noFill/>
                </a:ln>
                <a:solidFill>
                  <a:srgbClr val="006600"/>
                </a:solidFill>
                <a:effectLst/>
                <a:latin typeface="Arial" pitchFamily="34" charset="0"/>
                <a:ea typeface="宋体" pitchFamily="2" charset="-122"/>
                <a:cs typeface="宋体" pitchFamily="2" charset="-122"/>
              </a:endParaRPr>
            </a:p>
            <a:p>
              <a:pPr lvl="0" eaLnBrk="0" hangingPunct="0"/>
              <a:r>
                <a:rPr kumimoji="0" lang="en-US" altLang="zh-CN" sz="2000" b="0" i="0" u="none" strike="noStrike" cap="none" normalizeH="0" baseline="0" dirty="0" smtClean="0">
                  <a:ln>
                    <a:noFill/>
                  </a:ln>
                  <a:solidFill>
                    <a:srgbClr val="FF0000"/>
                  </a:solidFill>
                  <a:effectLst/>
                  <a:latin typeface="Times New Roman" pitchFamily="18" charset="0"/>
                  <a:ea typeface="宋体" pitchFamily="2" charset="-122"/>
                  <a:cs typeface="Times New Roman" pitchFamily="18" charset="0"/>
                </a:rPr>
                <a:t>if (count == n) </a:t>
              </a:r>
              <a:r>
                <a:rPr kumimoji="0" lang="en-US" altLang="zh-CN" sz="2000" b="0" i="0" u="none" strike="noStrike" cap="none" normalizeH="0" baseline="0" dirty="0" err="1" smtClean="0">
                  <a:ln>
                    <a:noFill/>
                  </a:ln>
                  <a:solidFill>
                    <a:srgbClr val="FF0000"/>
                  </a:solidFill>
                  <a:effectLst/>
                  <a:latin typeface="Times New Roman" pitchFamily="18" charset="0"/>
                  <a:ea typeface="宋体" pitchFamily="2" charset="-122"/>
                  <a:cs typeface="Times New Roman" pitchFamily="18" charset="0"/>
                </a:rPr>
                <a:t>semSignal</a:t>
              </a:r>
              <a:r>
                <a:rPr kumimoji="0" lang="en-US" altLang="zh-CN" sz="2000" b="0" i="0" u="none" strike="noStrike" cap="none" normalizeH="0" baseline="0" dirty="0" smtClean="0">
                  <a:ln>
                    <a:noFill/>
                  </a:ln>
                  <a:solidFill>
                    <a:srgbClr val="FF0000"/>
                  </a:solidFill>
                  <a:effectLst/>
                  <a:latin typeface="Times New Roman" pitchFamily="18" charset="0"/>
                  <a:ea typeface="宋体" pitchFamily="2" charset="-122"/>
                  <a:cs typeface="Times New Roman" pitchFamily="18" charset="0"/>
                </a:rPr>
                <a:t>(</a:t>
              </a:r>
              <a:r>
                <a:rPr lang="en-US" altLang="zh-CN" sz="2000" dirty="0" smtClean="0">
                  <a:solidFill>
                    <a:srgbClr val="FF0000"/>
                  </a:solidFill>
                  <a:latin typeface="Times New Roman" pitchFamily="18" charset="0"/>
                  <a:ea typeface="宋体" pitchFamily="2" charset="-122"/>
                  <a:cs typeface="Times New Roman" pitchFamily="18" charset="0"/>
                </a:rPr>
                <a:t>barrier</a:t>
              </a:r>
              <a:r>
                <a:rPr kumimoji="0" lang="en-US" altLang="zh-CN" sz="2000" b="0" i="0" u="none" strike="noStrike" cap="none" normalizeH="0" baseline="0" dirty="0" smtClean="0">
                  <a:ln>
                    <a:noFill/>
                  </a:ln>
                  <a:solidFill>
                    <a:srgbClr val="FF0000"/>
                  </a:solidFill>
                  <a:effectLst/>
                  <a:latin typeface="Times New Roman" pitchFamily="18" charset="0"/>
                  <a:ea typeface="宋体" pitchFamily="2" charset="-122"/>
                  <a:cs typeface="Times New Roman" pitchFamily="18" charset="0"/>
                </a:rPr>
                <a:t>);</a:t>
              </a:r>
              <a:endParaRPr kumimoji="0" lang="en-US" altLang="zh-CN" sz="2000" b="0" i="0" u="none" strike="noStrike" cap="none" normalizeH="0" baseline="0" dirty="0" smtClean="0">
                <a:ln>
                  <a:noFill/>
                </a:ln>
                <a:solidFill>
                  <a:srgbClr val="FF0000"/>
                </a:solidFill>
                <a:effectLst/>
                <a:latin typeface="Arial" pitchFamily="34" charset="0"/>
                <a:ea typeface="宋体" pitchFamily="2" charset="-122"/>
                <a:cs typeface="宋体" pitchFamily="2" charset="-122"/>
              </a:endParaRPr>
            </a:p>
            <a:p>
              <a:pPr lvl="0" eaLnBrk="0" hangingPunct="0"/>
              <a:r>
                <a:rPr kumimoji="0" lang="en-US" altLang="zh-CN" sz="2000" b="0" i="0" u="none" strike="noStrike" cap="none" normalizeH="0" baseline="0" dirty="0" smtClean="0">
                  <a:ln>
                    <a:noFill/>
                  </a:ln>
                  <a:solidFill>
                    <a:srgbClr val="FF0000"/>
                  </a:solidFill>
                  <a:effectLst/>
                  <a:latin typeface="Times New Roman" pitchFamily="18" charset="0"/>
                  <a:ea typeface="宋体" pitchFamily="2" charset="-122"/>
                  <a:cs typeface="Times New Roman" pitchFamily="18" charset="0"/>
                </a:rPr>
                <a:t>semWait(</a:t>
              </a:r>
              <a:r>
                <a:rPr lang="en-US" altLang="zh-CN" sz="2000" dirty="0" smtClean="0">
                  <a:solidFill>
                    <a:srgbClr val="FF0000"/>
                  </a:solidFill>
                  <a:latin typeface="Times New Roman" pitchFamily="18" charset="0"/>
                  <a:ea typeface="宋体" pitchFamily="2" charset="-122"/>
                  <a:cs typeface="Times New Roman" pitchFamily="18" charset="0"/>
                </a:rPr>
                <a:t>barrier</a:t>
              </a:r>
              <a:r>
                <a:rPr kumimoji="0" lang="en-US" altLang="zh-CN" sz="2000" b="0" i="0" u="none" strike="noStrike" cap="none" normalizeH="0" baseline="0" dirty="0" smtClean="0">
                  <a:ln>
                    <a:noFill/>
                  </a:ln>
                  <a:solidFill>
                    <a:srgbClr val="FF0000"/>
                  </a:solidFill>
                  <a:effectLst/>
                  <a:latin typeface="Times New Roman" pitchFamily="18" charset="0"/>
                  <a:ea typeface="宋体" pitchFamily="2" charset="-122"/>
                  <a:cs typeface="Times New Roman" pitchFamily="18" charset="0"/>
                </a:rPr>
                <a:t>);</a:t>
              </a:r>
              <a:endParaRPr kumimoji="0" lang="en-US" altLang="zh-CN" sz="2000" b="0" i="0" u="none" strike="noStrike" cap="none" normalizeH="0" baseline="0" dirty="0" smtClean="0">
                <a:ln>
                  <a:noFill/>
                </a:ln>
                <a:solidFill>
                  <a:srgbClr val="FF0000"/>
                </a:solidFill>
                <a:effectLst/>
                <a:latin typeface="Arial" pitchFamily="34" charset="0"/>
                <a:ea typeface="宋体" pitchFamily="2" charset="-122"/>
                <a:cs typeface="宋体" pitchFamily="2" charset="-122"/>
              </a:endParaRPr>
            </a:p>
            <a:p>
              <a:pPr lvl="0" eaLnBrk="0" hangingPunct="0"/>
              <a:r>
                <a:rPr kumimoji="0" lang="en-US" altLang="zh-CN" sz="2000" b="0" i="0" u="none" strike="noStrike" cap="none" normalizeH="0" baseline="0" dirty="0" err="1" smtClean="0">
                  <a:ln>
                    <a:noFill/>
                  </a:ln>
                  <a:solidFill>
                    <a:srgbClr val="FF0000"/>
                  </a:solidFill>
                  <a:effectLst/>
                  <a:latin typeface="Times New Roman" pitchFamily="18" charset="0"/>
                  <a:ea typeface="宋体" pitchFamily="2" charset="-122"/>
                  <a:cs typeface="Times New Roman" pitchFamily="18" charset="0"/>
                </a:rPr>
                <a:t>semSignal</a:t>
              </a:r>
              <a:r>
                <a:rPr kumimoji="0" lang="en-US" altLang="zh-CN" sz="2000" b="0" i="0" u="none" strike="noStrike" cap="none" normalizeH="0" baseline="0" dirty="0" smtClean="0">
                  <a:ln>
                    <a:noFill/>
                  </a:ln>
                  <a:solidFill>
                    <a:srgbClr val="FF0000"/>
                  </a:solidFill>
                  <a:effectLst/>
                  <a:latin typeface="Times New Roman" pitchFamily="18" charset="0"/>
                  <a:ea typeface="宋体" pitchFamily="2" charset="-122"/>
                  <a:cs typeface="Times New Roman" pitchFamily="18" charset="0"/>
                </a:rPr>
                <a:t>(</a:t>
              </a:r>
              <a:r>
                <a:rPr lang="en-US" altLang="zh-CN" sz="2000" dirty="0" smtClean="0">
                  <a:solidFill>
                    <a:srgbClr val="FF0000"/>
                  </a:solidFill>
                  <a:latin typeface="Times New Roman" pitchFamily="18" charset="0"/>
                  <a:ea typeface="宋体" pitchFamily="2" charset="-122"/>
                  <a:cs typeface="Times New Roman" pitchFamily="18" charset="0"/>
                </a:rPr>
                <a:t>barrier</a:t>
              </a:r>
              <a:r>
                <a:rPr kumimoji="0" lang="en-US" altLang="zh-CN" sz="2000" b="0" i="0" u="none" strike="noStrike" cap="none" normalizeH="0" baseline="0" dirty="0" smtClean="0">
                  <a:ln>
                    <a:noFill/>
                  </a:ln>
                  <a:solidFill>
                    <a:srgbClr val="FF0000"/>
                  </a:solidFill>
                  <a:effectLst/>
                  <a:latin typeface="Times New Roman" pitchFamily="18" charset="0"/>
                  <a:ea typeface="宋体" pitchFamily="2" charset="-122"/>
                  <a:cs typeface="Times New Roman" pitchFamily="18" charset="0"/>
                </a:rPr>
                <a:t>);</a:t>
              </a:r>
              <a:endParaRPr kumimoji="0" lang="en-US" altLang="zh-CN" sz="2000" b="0" i="0" u="none" strike="noStrike" cap="none" normalizeH="0" baseline="0" dirty="0" smtClean="0">
                <a:ln>
                  <a:noFill/>
                </a:ln>
                <a:solidFill>
                  <a:srgbClr val="FF0000"/>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critical point </a:t>
              </a:r>
              <a:r>
                <a:rPr kumimoji="0" lang="en-US" altLang="zh-CN" sz="2000" b="0"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i</a:t>
              </a:r>
              <a:r>
                <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endParaRPr kumimoji="0" lang="en-US" altLang="zh-CN" sz="20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grpSp>
          <p:nvGrpSpPr>
            <p:cNvPr id="18" name="组合 17"/>
            <p:cNvGrpSpPr/>
            <p:nvPr/>
          </p:nvGrpSpPr>
          <p:grpSpPr>
            <a:xfrm>
              <a:off x="7278889" y="5413826"/>
              <a:ext cx="1284541" cy="921655"/>
              <a:chOff x="7278889" y="5297714"/>
              <a:chExt cx="1284541" cy="921655"/>
            </a:xfrm>
          </p:grpSpPr>
          <p:cxnSp>
            <p:nvCxnSpPr>
              <p:cNvPr id="14" name="直接连接符 13"/>
              <p:cNvCxnSpPr/>
              <p:nvPr/>
            </p:nvCxnSpPr>
            <p:spPr>
              <a:xfrm>
                <a:off x="7278889" y="5812969"/>
                <a:ext cx="442710" cy="39914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rot="5400000">
                <a:off x="7670791" y="5326730"/>
                <a:ext cx="921655" cy="863623"/>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cxnSp>
        <p:nvCxnSpPr>
          <p:cNvPr id="19" name="直接连接符 18"/>
          <p:cNvCxnSpPr/>
          <p:nvPr/>
        </p:nvCxnSpPr>
        <p:spPr>
          <a:xfrm flipV="1">
            <a:off x="4922520" y="5547360"/>
            <a:ext cx="3322320" cy="15240"/>
          </a:xfrm>
          <a:prstGeom prst="line">
            <a:avLst/>
          </a:prstGeom>
          <a:ln w="28575">
            <a:solidFill>
              <a:srgbClr val="0000CC"/>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blinds(horizontal)">
                                      <p:cBhvr>
                                        <p:cTn id="12" dur="500"/>
                                        <p:tgtEl>
                                          <p:spTgt spid="19"/>
                                        </p:tgtEl>
                                      </p:cBhvr>
                                    </p:animEffect>
                                  </p:childTnLst>
                                </p:cTn>
                              </p:par>
                              <p:par>
                                <p:cTn id="13" presetID="3" presetClass="entr" presetSubtype="10" fill="hold" nodeType="with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blinds(horizontal)">
                                      <p:cBhvr>
                                        <p:cTn id="15"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关于信号量的几个推论</a:t>
            </a:r>
            <a:endParaRPr lang="zh-CN" altLang="en-US" dirty="0"/>
          </a:p>
        </p:txBody>
      </p:sp>
      <p:sp>
        <p:nvSpPr>
          <p:cNvPr id="3" name="内容占位符 2"/>
          <p:cNvSpPr>
            <a:spLocks noGrp="1"/>
          </p:cNvSpPr>
          <p:nvPr>
            <p:ph idx="1"/>
          </p:nvPr>
        </p:nvSpPr>
        <p:spPr>
          <a:xfrm>
            <a:off x="457200" y="1181333"/>
            <a:ext cx="8229600" cy="4641850"/>
          </a:xfrm>
        </p:spPr>
        <p:txBody>
          <a:bodyPr/>
          <a:lstStyle/>
          <a:p>
            <a:pPr>
              <a:lnSpc>
                <a:spcPct val="120000"/>
              </a:lnSpc>
            </a:pPr>
            <a:r>
              <a:rPr lang="zh-CN" altLang="en-US" sz="2400" dirty="0" smtClean="0"/>
              <a:t>推论</a:t>
            </a:r>
            <a:r>
              <a:rPr lang="en-US" altLang="zh-CN" sz="2400" dirty="0" smtClean="0"/>
              <a:t>1</a:t>
            </a:r>
            <a:r>
              <a:rPr lang="zh-CN" altLang="en-US" sz="2400" dirty="0" smtClean="0"/>
              <a:t>：若信号量</a:t>
            </a:r>
            <a:r>
              <a:rPr lang="en-US" altLang="zh-CN" sz="2400" dirty="0" smtClean="0"/>
              <a:t>s</a:t>
            </a:r>
            <a:r>
              <a:rPr lang="zh-CN" altLang="en-US" sz="2400" dirty="0" smtClean="0"/>
              <a:t>为正值，则该值等于在封锁进程之前对信号量</a:t>
            </a:r>
            <a:r>
              <a:rPr lang="en-US" altLang="zh-CN" sz="2400" dirty="0" smtClean="0"/>
              <a:t>s</a:t>
            </a:r>
            <a:r>
              <a:rPr lang="zh-CN" altLang="en-US" sz="2400" dirty="0" smtClean="0"/>
              <a:t>可施行的</a:t>
            </a:r>
            <a:r>
              <a:rPr lang="en-US" altLang="zh-CN" sz="2400" dirty="0" smtClean="0"/>
              <a:t>semWait</a:t>
            </a:r>
            <a:r>
              <a:rPr lang="zh-CN" altLang="en-US" sz="2400" dirty="0" smtClean="0"/>
              <a:t>操作数，亦等于</a:t>
            </a:r>
            <a:r>
              <a:rPr lang="en-US" altLang="zh-CN" sz="2400" dirty="0" smtClean="0"/>
              <a:t>s</a:t>
            </a:r>
            <a:r>
              <a:rPr lang="zh-CN" altLang="en-US" sz="2400" dirty="0" smtClean="0"/>
              <a:t>所代表的实际还可以使用的资源数目</a:t>
            </a:r>
          </a:p>
          <a:p>
            <a:pPr>
              <a:lnSpc>
                <a:spcPct val="120000"/>
              </a:lnSpc>
            </a:pPr>
            <a:r>
              <a:rPr lang="zh-CN" altLang="en-US" sz="2400" dirty="0" smtClean="0"/>
              <a:t>推论</a:t>
            </a:r>
            <a:r>
              <a:rPr lang="en-US" altLang="zh-CN" sz="2400" dirty="0" smtClean="0"/>
              <a:t>2</a:t>
            </a:r>
            <a:r>
              <a:rPr lang="zh-CN" altLang="en-US" sz="2400" dirty="0" smtClean="0"/>
              <a:t>：若信号量</a:t>
            </a:r>
            <a:r>
              <a:rPr lang="en-US" altLang="zh-CN" sz="2400" dirty="0" smtClean="0"/>
              <a:t>s</a:t>
            </a:r>
            <a:r>
              <a:rPr lang="zh-CN" altLang="en-US" sz="2400" dirty="0" smtClean="0"/>
              <a:t>为负值，则其绝对值等于登记排列在该信号量</a:t>
            </a:r>
            <a:r>
              <a:rPr lang="en-US" altLang="zh-CN" sz="2400" dirty="0" smtClean="0"/>
              <a:t>s</a:t>
            </a:r>
            <a:r>
              <a:rPr lang="zh-CN" altLang="en-US" sz="2400" dirty="0" smtClean="0"/>
              <a:t>队列之中等待的进程个数、亦即恰好等于对信号量</a:t>
            </a:r>
            <a:r>
              <a:rPr lang="en-US" altLang="zh-CN" sz="2400" dirty="0" smtClean="0"/>
              <a:t>s</a:t>
            </a:r>
            <a:r>
              <a:rPr lang="zh-CN" altLang="en-US" sz="2400" dirty="0" smtClean="0"/>
              <a:t>实施</a:t>
            </a:r>
            <a:r>
              <a:rPr lang="en-US" altLang="zh-CN" sz="2400" dirty="0" smtClean="0"/>
              <a:t>semWait</a:t>
            </a:r>
            <a:r>
              <a:rPr lang="zh-CN" altLang="en-US" sz="2400" dirty="0" smtClean="0"/>
              <a:t>操作而被封锁起来并进入信号量</a:t>
            </a:r>
            <a:r>
              <a:rPr lang="en-US" altLang="zh-CN" sz="2400" dirty="0" smtClean="0"/>
              <a:t>s</a:t>
            </a:r>
            <a:r>
              <a:rPr lang="zh-CN" altLang="en-US" sz="2400" dirty="0" smtClean="0"/>
              <a:t>队列的进程数</a:t>
            </a:r>
          </a:p>
          <a:p>
            <a:pPr algn="just">
              <a:lnSpc>
                <a:spcPct val="120000"/>
              </a:lnSpc>
            </a:pPr>
            <a:r>
              <a:rPr lang="zh-CN" altLang="en-US" sz="2400" dirty="0" smtClean="0"/>
              <a:t>推论</a:t>
            </a:r>
            <a:r>
              <a:rPr lang="en-US" altLang="zh-CN" sz="2400" dirty="0" smtClean="0"/>
              <a:t>3</a:t>
            </a:r>
            <a:r>
              <a:rPr lang="zh-CN" altLang="en-US" sz="2400" dirty="0" smtClean="0"/>
              <a:t>：通常，</a:t>
            </a:r>
            <a:r>
              <a:rPr lang="en-US" altLang="zh-CN" sz="2400" dirty="0" smtClean="0"/>
              <a:t> semWait</a:t>
            </a:r>
            <a:r>
              <a:rPr lang="zh-CN" altLang="en-US" sz="2400" dirty="0" smtClean="0"/>
              <a:t>操作意味着请求一个资源，</a:t>
            </a:r>
            <a:r>
              <a:rPr lang="en-US" altLang="zh-CN" sz="2400" dirty="0" smtClean="0"/>
              <a:t> </a:t>
            </a:r>
            <a:r>
              <a:rPr lang="en-US" altLang="zh-CN" sz="2400" dirty="0" err="1" smtClean="0"/>
              <a:t>semSignal</a:t>
            </a:r>
            <a:r>
              <a:rPr lang="zh-CN" altLang="en-US" sz="2400" dirty="0" smtClean="0"/>
              <a:t>操作意味着释放一个资源。在一定条件下，</a:t>
            </a:r>
            <a:r>
              <a:rPr lang="en-US" altLang="zh-CN" sz="2400" dirty="0" smtClean="0"/>
              <a:t>semWait</a:t>
            </a:r>
            <a:r>
              <a:rPr lang="zh-CN" altLang="en-US" sz="2400" dirty="0" smtClean="0"/>
              <a:t>操作</a:t>
            </a:r>
            <a:r>
              <a:rPr lang="zh-CN" altLang="en-US" sz="2400" dirty="0" smtClean="0"/>
              <a:t>代表挂起进程</a:t>
            </a:r>
            <a:r>
              <a:rPr lang="zh-CN" altLang="en-US" sz="2400" dirty="0" smtClean="0"/>
              <a:t>操作，而</a:t>
            </a:r>
            <a:r>
              <a:rPr lang="en-US" altLang="zh-CN" sz="2400" dirty="0" err="1" smtClean="0"/>
              <a:t>semSignal</a:t>
            </a:r>
            <a:r>
              <a:rPr lang="zh-CN" altLang="en-US" sz="2400" dirty="0" smtClean="0"/>
              <a:t>操作代表唤醒被挂起进程的操作</a:t>
            </a:r>
            <a:endParaRPr lang="zh-CN" altLang="en-US" sz="2400" dirty="0"/>
          </a:p>
        </p:txBody>
      </p:sp>
      <p:sp>
        <p:nvSpPr>
          <p:cNvPr id="4" name="页脚占位符 3"/>
          <p:cNvSpPr>
            <a:spLocks noGrp="1"/>
          </p:cNvSpPr>
          <p:nvPr>
            <p:ph type="ftr" sz="quarter" idx="10"/>
          </p:nvPr>
        </p:nvSpPr>
        <p:spPr/>
        <p:txBody>
          <a:bodyPr/>
          <a:lstStyle/>
          <a:p>
            <a:pPr>
              <a:defRPr/>
            </a:pPr>
            <a:r>
              <a:rPr lang="zh-CN" altLang="en-US" dirty="0" smtClean="0"/>
              <a:t>USTC</a:t>
            </a:r>
            <a:r>
              <a:rPr lang="en-US" altLang="zh-CN" dirty="0" smtClean="0"/>
              <a:t>-</a:t>
            </a:r>
            <a:r>
              <a:rPr lang="zh-CN" altLang="en-US" dirty="0" smtClean="0"/>
              <a:t>21000201-OPERATING SYSTEMS; FALL </a:t>
            </a:r>
            <a:r>
              <a:rPr lang="en-US" altLang="zh-CN" dirty="0" smtClean="0"/>
              <a:t>2016</a:t>
            </a:r>
            <a:r>
              <a:rPr lang="zh-CN" altLang="en-US" dirty="0" smtClean="0"/>
              <a:t>; INSTRUCTOR: </a:t>
            </a:r>
            <a:r>
              <a:rPr lang="en-US" altLang="zh-CN" dirty="0" smtClean="0"/>
              <a:t>LINGBO WEI</a:t>
            </a:r>
            <a:endParaRPr lang="en-US" altLang="zh-CN" dirty="0"/>
          </a:p>
        </p:txBody>
      </p:sp>
      <p:sp>
        <p:nvSpPr>
          <p:cNvPr id="5" name="灯片编号占位符 4"/>
          <p:cNvSpPr>
            <a:spLocks noGrp="1"/>
          </p:cNvSpPr>
          <p:nvPr>
            <p:ph type="sldNum" sz="quarter" idx="11"/>
          </p:nvPr>
        </p:nvSpPr>
        <p:spPr/>
        <p:txBody>
          <a:bodyPr/>
          <a:lstStyle/>
          <a:p>
            <a:pPr>
              <a:defRPr/>
            </a:pPr>
            <a:fld id="{2A5F4D79-7E66-4EF1-850E-A256F3AB9092}" type="slidenum">
              <a:rPr lang="zh-CN" altLang="en-US" smtClean="0"/>
              <a:pPr>
                <a:defRPr/>
              </a:pPr>
              <a:t>53</a:t>
            </a:fld>
            <a:endParaRPr lang="en-US" altLang="zh-CN"/>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信号量使用小结</a:t>
            </a:r>
            <a:endParaRPr lang="zh-CN" altLang="en-US" dirty="0"/>
          </a:p>
        </p:txBody>
      </p:sp>
      <p:sp>
        <p:nvSpPr>
          <p:cNvPr id="3" name="内容占位符 2"/>
          <p:cNvSpPr>
            <a:spLocks noGrp="1"/>
          </p:cNvSpPr>
          <p:nvPr>
            <p:ph idx="1"/>
          </p:nvPr>
        </p:nvSpPr>
        <p:spPr>
          <a:xfrm>
            <a:off x="384630" y="1253902"/>
            <a:ext cx="8686800" cy="5604097"/>
          </a:xfrm>
        </p:spPr>
        <p:txBody>
          <a:bodyPr/>
          <a:lstStyle/>
          <a:p>
            <a:r>
              <a:rPr lang="en-US" altLang="zh-CN" dirty="0" smtClean="0">
                <a:ea typeface="宋体" pitchFamily="2" charset="-122"/>
              </a:rPr>
              <a:t>Confirm the relation of mutual processes	</a:t>
            </a:r>
          </a:p>
          <a:p>
            <a:pPr lvl="1"/>
            <a:r>
              <a:rPr lang="en-US" altLang="zh-CN" dirty="0" smtClean="0">
                <a:ea typeface="宋体" pitchFamily="2" charset="-122"/>
              </a:rPr>
              <a:t>Mutual exclusion: share a object</a:t>
            </a:r>
          </a:p>
          <a:p>
            <a:pPr lvl="1"/>
            <a:r>
              <a:rPr lang="en-US" altLang="zh-CN" dirty="0" smtClean="0">
                <a:ea typeface="宋体" pitchFamily="2" charset="-122"/>
              </a:rPr>
              <a:t>Synchronization: cooperate to finish a work</a:t>
            </a:r>
          </a:p>
          <a:p>
            <a:r>
              <a:rPr lang="en-US" altLang="zh-CN" dirty="0" smtClean="0">
                <a:ea typeface="宋体" pitchFamily="2" charset="-122"/>
              </a:rPr>
              <a:t>Determine the semaphores and their initial value</a:t>
            </a:r>
          </a:p>
          <a:p>
            <a:pPr lvl="1"/>
            <a:r>
              <a:rPr lang="en-US" altLang="zh-CN" dirty="0" smtClean="0">
                <a:ea typeface="宋体" pitchFamily="2" charset="-122"/>
              </a:rPr>
              <a:t>Mutual exclusion: the value is 1 generally</a:t>
            </a:r>
          </a:p>
          <a:p>
            <a:pPr lvl="1"/>
            <a:r>
              <a:rPr lang="en-US" altLang="zh-CN" dirty="0" smtClean="0">
                <a:ea typeface="宋体" pitchFamily="2" charset="-122"/>
              </a:rPr>
              <a:t>Synchronization: the value is the useable resource number generally </a:t>
            </a:r>
          </a:p>
          <a:p>
            <a:r>
              <a:rPr lang="en-US" altLang="zh-CN" dirty="0" smtClean="0">
                <a:solidFill>
                  <a:srgbClr val="006600"/>
                </a:solidFill>
                <a:ea typeface="宋体" pitchFamily="2" charset="-122"/>
              </a:rPr>
              <a:t>Remember</a:t>
            </a:r>
          </a:p>
          <a:p>
            <a:pPr lvl="1"/>
            <a:r>
              <a:rPr lang="en-US" altLang="zh-CN" sz="2200" dirty="0" err="1" smtClean="0">
                <a:solidFill>
                  <a:srgbClr val="006600"/>
                </a:solidFill>
                <a:ea typeface="宋体" pitchFamily="2" charset="-122"/>
              </a:rPr>
              <a:t>semSignal</a:t>
            </a:r>
            <a:r>
              <a:rPr lang="en-US" altLang="zh-CN" sz="2200" dirty="0" smtClean="0">
                <a:solidFill>
                  <a:srgbClr val="006600"/>
                </a:solidFill>
                <a:ea typeface="宋体" pitchFamily="2" charset="-122"/>
              </a:rPr>
              <a:t>=</a:t>
            </a:r>
            <a:r>
              <a:rPr lang="en-US" altLang="zh-CN" sz="2200" dirty="0" err="1" smtClean="0">
                <a:solidFill>
                  <a:srgbClr val="006600"/>
                </a:solidFill>
                <a:ea typeface="宋体" pitchFamily="2" charset="-122"/>
              </a:rPr>
              <a:t>increase_and_wake_a_waiting_process_if_any</a:t>
            </a:r>
            <a:endParaRPr lang="en-US" altLang="zh-CN" sz="2200" dirty="0" smtClean="0">
              <a:solidFill>
                <a:srgbClr val="006600"/>
              </a:solidFill>
              <a:ea typeface="宋体" pitchFamily="2" charset="-122"/>
            </a:endParaRPr>
          </a:p>
          <a:p>
            <a:pPr lvl="1"/>
            <a:r>
              <a:rPr lang="en-US" altLang="zh-CN" sz="2200" dirty="0" err="1" smtClean="0">
                <a:solidFill>
                  <a:srgbClr val="006600"/>
                </a:solidFill>
                <a:ea typeface="宋体" pitchFamily="2" charset="-122"/>
              </a:rPr>
              <a:t>semWait</a:t>
            </a:r>
            <a:r>
              <a:rPr lang="en-US" altLang="zh-CN" sz="2200" dirty="0" smtClean="0">
                <a:solidFill>
                  <a:srgbClr val="006600"/>
                </a:solidFill>
                <a:ea typeface="宋体" pitchFamily="2" charset="-122"/>
              </a:rPr>
              <a:t>=</a:t>
            </a:r>
            <a:r>
              <a:rPr lang="en-US" altLang="zh-CN" sz="2200" dirty="0" err="1" smtClean="0">
                <a:solidFill>
                  <a:srgbClr val="006600"/>
                </a:solidFill>
                <a:ea typeface="宋体" pitchFamily="2" charset="-122"/>
              </a:rPr>
              <a:t>decrease_and_block_if_the_result_is_negative</a:t>
            </a:r>
            <a:endParaRPr lang="en-US" altLang="zh-CN" sz="2200" dirty="0" smtClean="0">
              <a:solidFill>
                <a:srgbClr val="006600"/>
              </a:solidFill>
              <a:ea typeface="宋体" pitchFamily="2" charset="-122"/>
            </a:endParaRPr>
          </a:p>
        </p:txBody>
      </p:sp>
      <p:sp>
        <p:nvSpPr>
          <p:cNvPr id="4" name="页脚占位符 3"/>
          <p:cNvSpPr>
            <a:spLocks noGrp="1"/>
          </p:cNvSpPr>
          <p:nvPr>
            <p:ph type="ftr" sz="quarter" idx="10"/>
          </p:nvPr>
        </p:nvSpPr>
        <p:spPr/>
        <p:txBody>
          <a:bodyPr/>
          <a:lstStyle/>
          <a:p>
            <a:pPr>
              <a:defRPr/>
            </a:pPr>
            <a:r>
              <a:rPr lang="zh-CN" altLang="en-US" dirty="0" smtClean="0"/>
              <a:t>USTC</a:t>
            </a:r>
            <a:r>
              <a:rPr lang="en-US" altLang="zh-CN" dirty="0" smtClean="0"/>
              <a:t>-</a:t>
            </a:r>
            <a:r>
              <a:rPr lang="zh-CN" altLang="en-US" dirty="0" smtClean="0"/>
              <a:t>21000201-OPERATING SYSTEMS; FALL </a:t>
            </a:r>
            <a:r>
              <a:rPr lang="en-US" altLang="zh-CN" dirty="0" smtClean="0"/>
              <a:t>2016</a:t>
            </a:r>
            <a:r>
              <a:rPr lang="zh-CN" altLang="en-US" dirty="0" smtClean="0"/>
              <a:t>; INSTRUCTOR: </a:t>
            </a:r>
            <a:r>
              <a:rPr lang="en-US" altLang="zh-CN" dirty="0" smtClean="0"/>
              <a:t>LINGBO WEI</a:t>
            </a:r>
            <a:endParaRPr lang="en-US" altLang="zh-CN" dirty="0"/>
          </a:p>
        </p:txBody>
      </p:sp>
      <p:sp>
        <p:nvSpPr>
          <p:cNvPr id="5" name="灯片编号占位符 4"/>
          <p:cNvSpPr>
            <a:spLocks noGrp="1"/>
          </p:cNvSpPr>
          <p:nvPr>
            <p:ph type="sldNum" sz="quarter" idx="11"/>
          </p:nvPr>
        </p:nvSpPr>
        <p:spPr/>
        <p:txBody>
          <a:bodyPr/>
          <a:lstStyle/>
          <a:p>
            <a:pPr>
              <a:defRPr/>
            </a:pPr>
            <a:fld id="{2A5F4D79-7E66-4EF1-850E-A256F3AB9092}" type="slidenum">
              <a:rPr lang="zh-CN" altLang="en-US" smtClean="0"/>
              <a:pPr>
                <a:defRPr/>
              </a:pPr>
              <a:t>54</a:t>
            </a:fld>
            <a:endParaRPr lang="en-US" altLang="zh-CN"/>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r>
              <a:rPr lang="zh-CN" altLang="en-US" dirty="0" smtClean="0"/>
              <a:t>信号量使用的例题</a:t>
            </a:r>
            <a:endParaRPr lang="zh-CN" altLang="en-US" dirty="0"/>
          </a:p>
        </p:txBody>
      </p:sp>
      <p:sp>
        <p:nvSpPr>
          <p:cNvPr id="3" name="内容占位符 2"/>
          <p:cNvSpPr>
            <a:spLocks noGrp="1"/>
          </p:cNvSpPr>
          <p:nvPr>
            <p:ph idx="1"/>
          </p:nvPr>
        </p:nvSpPr>
        <p:spPr/>
        <p:txBody>
          <a:bodyPr/>
          <a:lstStyle/>
          <a:p>
            <a:r>
              <a:rPr lang="zh-CN" altLang="en-US" dirty="0" smtClean="0"/>
              <a:t>设在公共汽车上，司机和售票员的活动分别是：</a:t>
            </a:r>
            <a:endParaRPr lang="en-US" altLang="zh-CN" dirty="0" smtClean="0"/>
          </a:p>
          <a:p>
            <a:pPr lvl="1"/>
            <a:r>
              <a:rPr lang="zh-CN" altLang="en-US" dirty="0" smtClean="0"/>
              <a:t>司机：启动车辆；正常行车；到站停车。</a:t>
            </a:r>
            <a:endParaRPr lang="en-US" altLang="zh-CN" dirty="0" smtClean="0"/>
          </a:p>
          <a:p>
            <a:pPr lvl="1"/>
            <a:r>
              <a:rPr lang="zh-CN" altLang="en-US" dirty="0" smtClean="0"/>
              <a:t>售票员：上乘客，关车门；售票；开车门，下乘客。</a:t>
            </a:r>
            <a:endParaRPr lang="en-US" altLang="zh-CN" dirty="0" smtClean="0"/>
          </a:p>
          <a:p>
            <a:r>
              <a:rPr lang="zh-CN" altLang="en-US" dirty="0" smtClean="0"/>
              <a:t>用</a:t>
            </a:r>
            <a:r>
              <a:rPr lang="en-US" altLang="zh-CN" dirty="0" smtClean="0"/>
              <a:t>semWait, </a:t>
            </a:r>
            <a:r>
              <a:rPr lang="en-US" altLang="zh-CN" dirty="0" err="1" smtClean="0"/>
              <a:t>semSignal</a:t>
            </a:r>
            <a:r>
              <a:rPr lang="zh-CN" altLang="en-US" dirty="0" smtClean="0"/>
              <a:t>操作对其控制。</a:t>
            </a:r>
            <a:endParaRPr lang="zh-CN" altLang="en-US" dirty="0"/>
          </a:p>
        </p:txBody>
      </p:sp>
      <p:sp>
        <p:nvSpPr>
          <p:cNvPr id="4" name="页脚占位符 3"/>
          <p:cNvSpPr>
            <a:spLocks noGrp="1"/>
          </p:cNvSpPr>
          <p:nvPr>
            <p:ph type="ftr" sz="quarter" idx="10"/>
          </p:nvPr>
        </p:nvSpPr>
        <p:spPr/>
        <p:txBody>
          <a:bodyPr/>
          <a:lstStyle/>
          <a:p>
            <a:pPr>
              <a:defRPr/>
            </a:pPr>
            <a:r>
              <a:rPr lang="zh-CN" altLang="en-US" dirty="0" smtClean="0"/>
              <a:t>USTC</a:t>
            </a:r>
            <a:r>
              <a:rPr lang="en-US" altLang="zh-CN" dirty="0" smtClean="0"/>
              <a:t>-</a:t>
            </a:r>
            <a:r>
              <a:rPr lang="zh-CN" altLang="en-US" dirty="0" smtClean="0"/>
              <a:t>21000201-OPERATING SYSTEMS; FALL </a:t>
            </a:r>
            <a:r>
              <a:rPr lang="en-US" altLang="zh-CN" dirty="0" smtClean="0"/>
              <a:t>2016</a:t>
            </a:r>
            <a:r>
              <a:rPr lang="zh-CN" altLang="en-US" dirty="0" smtClean="0"/>
              <a:t>; INSTRUCTOR: </a:t>
            </a:r>
            <a:r>
              <a:rPr lang="en-US" altLang="zh-CN" dirty="0" smtClean="0"/>
              <a:t>LINGBO WEI</a:t>
            </a:r>
            <a:endParaRPr lang="en-US" altLang="zh-CN" dirty="0"/>
          </a:p>
        </p:txBody>
      </p:sp>
      <p:sp>
        <p:nvSpPr>
          <p:cNvPr id="5" name="灯片编号占位符 4"/>
          <p:cNvSpPr>
            <a:spLocks noGrp="1"/>
          </p:cNvSpPr>
          <p:nvPr>
            <p:ph type="sldNum" sz="quarter" idx="11"/>
          </p:nvPr>
        </p:nvSpPr>
        <p:spPr/>
        <p:txBody>
          <a:bodyPr/>
          <a:lstStyle/>
          <a:p>
            <a:pPr>
              <a:defRPr/>
            </a:pPr>
            <a:fld id="{2A5F4D79-7E66-4EF1-850E-A256F3AB9092}" type="slidenum">
              <a:rPr lang="zh-CN" altLang="en-US" smtClean="0"/>
              <a:pPr>
                <a:defRPr/>
              </a:pPr>
              <a:t>55</a:t>
            </a:fld>
            <a:endParaRPr lang="en-US" altLang="zh-CN"/>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解题</a:t>
            </a:r>
            <a:endParaRPr lang="zh-CN" altLang="en-US" dirty="0"/>
          </a:p>
        </p:txBody>
      </p:sp>
      <p:sp>
        <p:nvSpPr>
          <p:cNvPr id="3" name="内容占位符 2"/>
          <p:cNvSpPr>
            <a:spLocks noGrp="1"/>
          </p:cNvSpPr>
          <p:nvPr>
            <p:ph idx="1"/>
          </p:nvPr>
        </p:nvSpPr>
        <p:spPr>
          <a:xfrm>
            <a:off x="457200" y="1355501"/>
            <a:ext cx="8229600" cy="4641850"/>
          </a:xfrm>
        </p:spPr>
        <p:txBody>
          <a:bodyPr/>
          <a:lstStyle/>
          <a:p>
            <a:r>
              <a:rPr lang="zh-CN" altLang="en-US" dirty="0" smtClean="0"/>
              <a:t>分析：</a:t>
            </a:r>
          </a:p>
          <a:p>
            <a:pPr lvl="1"/>
            <a:r>
              <a:rPr lang="zh-CN" altLang="en-US" dirty="0" smtClean="0"/>
              <a:t>第一步：</a:t>
            </a:r>
            <a:r>
              <a:rPr lang="zh-CN" altLang="en-US" dirty="0" smtClean="0">
                <a:solidFill>
                  <a:srgbClr val="FF0000"/>
                </a:solidFill>
              </a:rPr>
              <a:t>确定进程间的关系</a:t>
            </a:r>
            <a:r>
              <a:rPr lang="zh-CN" altLang="en-US" dirty="0" smtClean="0"/>
              <a:t>。司机到站停车后，售票员方可工作。同样，售票员关车门后，司机才能工作。所以司机与售票员之间是一种同步关系。</a:t>
            </a:r>
          </a:p>
          <a:p>
            <a:pPr lvl="1"/>
            <a:r>
              <a:rPr lang="zh-CN" altLang="en-US" dirty="0" smtClean="0"/>
              <a:t>第二步：</a:t>
            </a:r>
            <a:r>
              <a:rPr lang="zh-CN" altLang="en-US" dirty="0" smtClean="0">
                <a:solidFill>
                  <a:srgbClr val="FF0000"/>
                </a:solidFill>
              </a:rPr>
              <a:t>确定信号量及其值</a:t>
            </a:r>
            <a:r>
              <a:rPr lang="zh-CN" altLang="en-US" dirty="0" smtClean="0"/>
              <a:t>。由于司机与售票员之间要互通消息，司机进程设置一个信号量</a:t>
            </a:r>
            <a:r>
              <a:rPr lang="en-US" altLang="zh-CN" dirty="0" smtClean="0"/>
              <a:t>run</a:t>
            </a:r>
            <a:r>
              <a:rPr lang="zh-CN" altLang="en-US" dirty="0" smtClean="0"/>
              <a:t>，用于判断司机能否进行工作，初值为</a:t>
            </a:r>
            <a:r>
              <a:rPr lang="en-US" altLang="zh-CN" dirty="0" smtClean="0"/>
              <a:t>0</a:t>
            </a:r>
            <a:r>
              <a:rPr lang="zh-CN" altLang="en-US" dirty="0" smtClean="0"/>
              <a:t>。售票员进程设置一个信号量</a:t>
            </a:r>
            <a:r>
              <a:rPr lang="en-US" altLang="zh-CN" dirty="0" smtClean="0"/>
              <a:t>stop</a:t>
            </a:r>
            <a:r>
              <a:rPr lang="zh-CN" altLang="en-US" dirty="0" smtClean="0"/>
              <a:t>，用于判断是否停车，售票员是否能够开车门，初值为</a:t>
            </a:r>
            <a:r>
              <a:rPr lang="en-US" altLang="zh-CN" dirty="0" smtClean="0"/>
              <a:t>0</a:t>
            </a:r>
            <a:r>
              <a:rPr lang="zh-CN" altLang="en-US" dirty="0" smtClean="0"/>
              <a:t>。</a:t>
            </a:r>
            <a:endParaRPr lang="zh-CN" altLang="en-US" dirty="0"/>
          </a:p>
        </p:txBody>
      </p:sp>
      <p:sp>
        <p:nvSpPr>
          <p:cNvPr id="4" name="页脚占位符 3"/>
          <p:cNvSpPr>
            <a:spLocks noGrp="1"/>
          </p:cNvSpPr>
          <p:nvPr>
            <p:ph type="ftr" sz="quarter" idx="10"/>
          </p:nvPr>
        </p:nvSpPr>
        <p:spPr/>
        <p:txBody>
          <a:bodyPr/>
          <a:lstStyle/>
          <a:p>
            <a:pPr>
              <a:defRPr/>
            </a:pPr>
            <a:r>
              <a:rPr lang="zh-CN" altLang="en-US" dirty="0" smtClean="0"/>
              <a:t>USTC</a:t>
            </a:r>
            <a:r>
              <a:rPr lang="en-US" altLang="zh-CN" dirty="0" smtClean="0"/>
              <a:t>-</a:t>
            </a:r>
            <a:r>
              <a:rPr lang="zh-CN" altLang="en-US" dirty="0" smtClean="0"/>
              <a:t>21000201-OPERATING SYSTEMS; FALL </a:t>
            </a:r>
            <a:r>
              <a:rPr lang="en-US" altLang="zh-CN" dirty="0" smtClean="0"/>
              <a:t>2016</a:t>
            </a:r>
            <a:r>
              <a:rPr lang="zh-CN" altLang="en-US" dirty="0" smtClean="0"/>
              <a:t>; INSTRUCTOR: </a:t>
            </a:r>
            <a:r>
              <a:rPr lang="en-US" altLang="zh-CN" dirty="0" smtClean="0"/>
              <a:t>LINGBO WEI</a:t>
            </a:r>
            <a:endParaRPr lang="en-US" altLang="zh-CN" dirty="0"/>
          </a:p>
        </p:txBody>
      </p:sp>
      <p:sp>
        <p:nvSpPr>
          <p:cNvPr id="5" name="灯片编号占位符 4"/>
          <p:cNvSpPr>
            <a:spLocks noGrp="1"/>
          </p:cNvSpPr>
          <p:nvPr>
            <p:ph type="sldNum" sz="quarter" idx="11"/>
          </p:nvPr>
        </p:nvSpPr>
        <p:spPr/>
        <p:txBody>
          <a:bodyPr/>
          <a:lstStyle/>
          <a:p>
            <a:pPr>
              <a:defRPr/>
            </a:pPr>
            <a:fld id="{2A5F4D79-7E66-4EF1-850E-A256F3AB9092}" type="slidenum">
              <a:rPr lang="zh-CN" altLang="en-US" smtClean="0"/>
              <a:pPr>
                <a:defRPr/>
              </a:pPr>
              <a:t>56</a:t>
            </a:fld>
            <a:endParaRPr lang="en-US" altLang="zh-CN"/>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解题</a:t>
            </a:r>
            <a:endParaRPr lang="zh-CN" altLang="en-US" dirty="0"/>
          </a:p>
        </p:txBody>
      </p:sp>
      <p:sp>
        <p:nvSpPr>
          <p:cNvPr id="4" name="页脚占位符 3"/>
          <p:cNvSpPr>
            <a:spLocks noGrp="1"/>
          </p:cNvSpPr>
          <p:nvPr>
            <p:ph type="ftr" sz="quarter" idx="10"/>
          </p:nvPr>
        </p:nvSpPr>
        <p:spPr/>
        <p:txBody>
          <a:bodyPr/>
          <a:lstStyle/>
          <a:p>
            <a:pPr>
              <a:defRPr/>
            </a:pPr>
            <a:r>
              <a:rPr lang="zh-CN" altLang="en-US" dirty="0" smtClean="0"/>
              <a:t>USTC</a:t>
            </a:r>
            <a:r>
              <a:rPr lang="en-US" altLang="zh-CN" dirty="0" smtClean="0"/>
              <a:t>-</a:t>
            </a:r>
            <a:r>
              <a:rPr lang="zh-CN" altLang="en-US" dirty="0" smtClean="0"/>
              <a:t>21000201-OPERATING SYSTEMS; FALL </a:t>
            </a:r>
            <a:r>
              <a:rPr lang="en-US" altLang="zh-CN" dirty="0" smtClean="0"/>
              <a:t>2016</a:t>
            </a:r>
            <a:r>
              <a:rPr lang="zh-CN" altLang="en-US" dirty="0" smtClean="0"/>
              <a:t>; INSTRUCTOR: </a:t>
            </a:r>
            <a:r>
              <a:rPr lang="en-US" altLang="zh-CN" dirty="0" smtClean="0"/>
              <a:t>LINGBO WEI</a:t>
            </a:r>
            <a:endParaRPr lang="en-US" altLang="zh-CN" dirty="0"/>
          </a:p>
        </p:txBody>
      </p:sp>
      <p:sp>
        <p:nvSpPr>
          <p:cNvPr id="5" name="灯片编号占位符 4"/>
          <p:cNvSpPr>
            <a:spLocks noGrp="1"/>
          </p:cNvSpPr>
          <p:nvPr>
            <p:ph type="sldNum" sz="quarter" idx="11"/>
          </p:nvPr>
        </p:nvSpPr>
        <p:spPr/>
        <p:txBody>
          <a:bodyPr/>
          <a:lstStyle/>
          <a:p>
            <a:pPr>
              <a:defRPr/>
            </a:pPr>
            <a:fld id="{2A5F4D79-7E66-4EF1-850E-A256F3AB9092}" type="slidenum">
              <a:rPr lang="zh-CN" altLang="en-US" smtClean="0"/>
              <a:pPr>
                <a:defRPr/>
              </a:pPr>
              <a:t>57</a:t>
            </a:fld>
            <a:endParaRPr lang="en-US" altLang="zh-CN"/>
          </a:p>
        </p:txBody>
      </p:sp>
      <p:sp>
        <p:nvSpPr>
          <p:cNvPr id="6" name="Rectangle 2"/>
          <p:cNvSpPr>
            <a:spLocks noChangeArrowheads="1"/>
          </p:cNvSpPr>
          <p:nvPr/>
        </p:nvSpPr>
        <p:spPr bwMode="auto">
          <a:xfrm>
            <a:off x="1030514" y="1219200"/>
            <a:ext cx="3135086" cy="4845049"/>
          </a:xfrm>
          <a:prstGeom prst="rect">
            <a:avLst/>
          </a:prstGeom>
          <a:solidFill>
            <a:schemeClr val="accent1"/>
          </a:solidFill>
          <a:ln w="9525">
            <a:noFill/>
            <a:miter lim="800000"/>
            <a:headEnd/>
            <a:tailEnd/>
          </a:ln>
          <a:effectLst/>
        </p:spPr>
        <p:txBody>
          <a:bodyPr/>
          <a:lstStyle/>
          <a:p>
            <a:pPr marL="457200" indent="-457200" algn="l" eaLnBrk="1" hangingPunct="1">
              <a:spcBef>
                <a:spcPct val="20000"/>
              </a:spcBef>
              <a:buClr>
                <a:srgbClr val="A50021"/>
              </a:buClr>
              <a:buSzPct val="75000"/>
              <a:buFont typeface="Wingdings" pitchFamily="2" charset="2"/>
              <a:buNone/>
            </a:pPr>
            <a:endParaRPr kumimoji="1" lang="en-US" altLang="zh-CN" b="1" dirty="0" smtClean="0">
              <a:solidFill>
                <a:schemeClr val="bg1"/>
              </a:solidFill>
              <a:ea typeface="宋体" pitchFamily="2" charset="-122"/>
            </a:endParaRPr>
          </a:p>
          <a:p>
            <a:pPr marL="457200" indent="-457200" algn="l" eaLnBrk="1" hangingPunct="1">
              <a:spcBef>
                <a:spcPct val="20000"/>
              </a:spcBef>
              <a:buClr>
                <a:srgbClr val="A50021"/>
              </a:buClr>
              <a:buSzPct val="75000"/>
              <a:buFont typeface="Wingdings" pitchFamily="2" charset="2"/>
              <a:buNone/>
            </a:pPr>
            <a:r>
              <a:rPr kumimoji="1" lang="en-US" altLang="zh-CN" b="1" dirty="0" smtClean="0">
                <a:solidFill>
                  <a:schemeClr val="bg1"/>
                </a:solidFill>
                <a:ea typeface="宋体" pitchFamily="2" charset="-122"/>
              </a:rPr>
              <a:t>Driver</a:t>
            </a:r>
            <a:endParaRPr kumimoji="1" lang="en-US" altLang="zh-CN" b="1" dirty="0">
              <a:solidFill>
                <a:schemeClr val="bg1"/>
              </a:solidFill>
              <a:ea typeface="宋体" pitchFamily="2" charset="-122"/>
            </a:endParaRPr>
          </a:p>
          <a:p>
            <a:pPr marL="457200" indent="-457200" algn="l" eaLnBrk="1" hangingPunct="1">
              <a:spcBef>
                <a:spcPct val="20000"/>
              </a:spcBef>
              <a:buClr>
                <a:srgbClr val="A50021"/>
              </a:buClr>
              <a:buSzPct val="75000"/>
              <a:buFont typeface="Wingdings" pitchFamily="2" charset="2"/>
              <a:buNone/>
            </a:pPr>
            <a:r>
              <a:rPr kumimoji="1" lang="en-US" altLang="zh-CN" b="1" dirty="0">
                <a:ea typeface="宋体" pitchFamily="2" charset="-122"/>
              </a:rPr>
              <a:t>	…</a:t>
            </a:r>
          </a:p>
          <a:p>
            <a:pPr marL="457200" indent="-457200" algn="l" eaLnBrk="1" hangingPunct="1">
              <a:spcBef>
                <a:spcPct val="20000"/>
              </a:spcBef>
              <a:buClr>
                <a:srgbClr val="A50021"/>
              </a:buClr>
              <a:buSzPct val="75000"/>
              <a:buFont typeface="Wingdings" pitchFamily="2" charset="2"/>
              <a:buNone/>
            </a:pPr>
            <a:r>
              <a:rPr kumimoji="1" lang="en-US" altLang="zh-CN" b="1" dirty="0">
                <a:ea typeface="宋体" pitchFamily="2" charset="-122"/>
              </a:rPr>
              <a:t>	while(true)</a:t>
            </a:r>
          </a:p>
          <a:p>
            <a:pPr marL="457200" indent="-457200" algn="l" eaLnBrk="1" hangingPunct="1">
              <a:spcBef>
                <a:spcPct val="20000"/>
              </a:spcBef>
              <a:buClr>
                <a:srgbClr val="A50021"/>
              </a:buClr>
              <a:buSzPct val="75000"/>
              <a:buFont typeface="Wingdings" pitchFamily="2" charset="2"/>
              <a:buNone/>
            </a:pPr>
            <a:r>
              <a:rPr kumimoji="1" lang="en-US" altLang="zh-CN" b="1" dirty="0">
                <a:ea typeface="宋体" pitchFamily="2" charset="-122"/>
              </a:rPr>
              <a:t>	</a:t>
            </a:r>
            <a:r>
              <a:rPr kumimoji="1" lang="en-US" altLang="zh-CN" b="1" dirty="0" smtClean="0">
                <a:ea typeface="宋体" pitchFamily="2" charset="-122"/>
              </a:rPr>
              <a:t>{</a:t>
            </a:r>
            <a:endParaRPr kumimoji="1" lang="en-US" altLang="zh-CN" b="1" dirty="0">
              <a:ea typeface="宋体" pitchFamily="2" charset="-122"/>
            </a:endParaRPr>
          </a:p>
          <a:p>
            <a:pPr marL="457200" indent="-457200" algn="l" eaLnBrk="1" hangingPunct="1">
              <a:spcBef>
                <a:spcPct val="20000"/>
              </a:spcBef>
              <a:buClr>
                <a:srgbClr val="A50021"/>
              </a:buClr>
              <a:buSzPct val="75000"/>
              <a:buFont typeface="Wingdings" pitchFamily="2" charset="2"/>
              <a:buNone/>
            </a:pPr>
            <a:r>
              <a:rPr kumimoji="1" lang="en-US" altLang="zh-CN" b="1" dirty="0">
                <a:ea typeface="宋体" pitchFamily="2" charset="-122"/>
              </a:rPr>
              <a:t>		</a:t>
            </a:r>
            <a:r>
              <a:rPr kumimoji="1" lang="zh-CN" altLang="en-US" b="1" dirty="0">
                <a:ea typeface="宋体" pitchFamily="2" charset="-122"/>
              </a:rPr>
              <a:t>启动车辆</a:t>
            </a:r>
          </a:p>
          <a:p>
            <a:pPr marL="457200" indent="-457200" algn="l" eaLnBrk="1" hangingPunct="1">
              <a:spcBef>
                <a:spcPct val="20000"/>
              </a:spcBef>
              <a:buClr>
                <a:srgbClr val="A50021"/>
              </a:buClr>
              <a:buSzPct val="75000"/>
              <a:buFont typeface="Wingdings" pitchFamily="2" charset="2"/>
              <a:buNone/>
            </a:pPr>
            <a:r>
              <a:rPr kumimoji="1" lang="zh-CN" altLang="en-US" b="1" dirty="0">
                <a:ea typeface="宋体" pitchFamily="2" charset="-122"/>
              </a:rPr>
              <a:t>		正常行车</a:t>
            </a:r>
          </a:p>
          <a:p>
            <a:pPr marL="457200" indent="-457200" algn="l" eaLnBrk="1" hangingPunct="1">
              <a:spcBef>
                <a:spcPct val="20000"/>
              </a:spcBef>
              <a:buClr>
                <a:srgbClr val="A50021"/>
              </a:buClr>
              <a:buSzPct val="75000"/>
              <a:buFont typeface="Wingdings" pitchFamily="2" charset="2"/>
              <a:buNone/>
            </a:pPr>
            <a:r>
              <a:rPr kumimoji="1" lang="zh-CN" altLang="en-US" b="1" dirty="0">
                <a:ea typeface="宋体" pitchFamily="2" charset="-122"/>
              </a:rPr>
              <a:t>		到站</a:t>
            </a:r>
            <a:r>
              <a:rPr kumimoji="1" lang="zh-CN" altLang="en-US" b="1" dirty="0" smtClean="0">
                <a:ea typeface="宋体" pitchFamily="2" charset="-122"/>
              </a:rPr>
              <a:t>停车</a:t>
            </a:r>
            <a:endParaRPr kumimoji="1" lang="en-US" altLang="zh-CN" b="1" dirty="0">
              <a:ea typeface="宋体" pitchFamily="2" charset="-122"/>
            </a:endParaRPr>
          </a:p>
          <a:p>
            <a:pPr marL="457200" indent="-457200" algn="l" eaLnBrk="1" hangingPunct="1">
              <a:spcBef>
                <a:spcPct val="20000"/>
              </a:spcBef>
              <a:buClr>
                <a:srgbClr val="A50021"/>
              </a:buClr>
              <a:buSzPct val="75000"/>
              <a:buFont typeface="Wingdings" pitchFamily="2" charset="2"/>
              <a:buNone/>
            </a:pPr>
            <a:r>
              <a:rPr kumimoji="1" lang="en-US" altLang="zh-CN" b="1" dirty="0">
                <a:ea typeface="宋体" pitchFamily="2" charset="-122"/>
              </a:rPr>
              <a:t>	}</a:t>
            </a:r>
          </a:p>
          <a:p>
            <a:pPr marL="457200" indent="-457200" algn="l" eaLnBrk="1" hangingPunct="1">
              <a:spcBef>
                <a:spcPct val="20000"/>
              </a:spcBef>
              <a:buClr>
                <a:srgbClr val="A50021"/>
              </a:buClr>
              <a:buSzPct val="75000"/>
              <a:buFont typeface="Wingdings" pitchFamily="2" charset="2"/>
              <a:buNone/>
            </a:pPr>
            <a:r>
              <a:rPr kumimoji="1" lang="en-US" altLang="zh-CN" b="1" dirty="0">
                <a:ea typeface="宋体" pitchFamily="2" charset="-122"/>
              </a:rPr>
              <a:t>	…</a:t>
            </a:r>
          </a:p>
          <a:p>
            <a:pPr marL="457200" indent="-457200" algn="l" eaLnBrk="1" hangingPunct="1">
              <a:spcBef>
                <a:spcPct val="20000"/>
              </a:spcBef>
              <a:buClr>
                <a:srgbClr val="A50021"/>
              </a:buClr>
              <a:buSzPct val="75000"/>
              <a:buFont typeface="Wingdings" pitchFamily="2" charset="2"/>
              <a:buNone/>
            </a:pPr>
            <a:endParaRPr kumimoji="1" lang="en-US" altLang="zh-CN" b="1" dirty="0">
              <a:ea typeface="宋体" pitchFamily="2" charset="-122"/>
            </a:endParaRPr>
          </a:p>
        </p:txBody>
      </p:sp>
      <p:sp>
        <p:nvSpPr>
          <p:cNvPr id="7" name="Rectangle 3"/>
          <p:cNvSpPr>
            <a:spLocks noChangeArrowheads="1"/>
          </p:cNvSpPr>
          <p:nvPr/>
        </p:nvSpPr>
        <p:spPr bwMode="auto">
          <a:xfrm>
            <a:off x="5050970" y="1175660"/>
            <a:ext cx="3407229" cy="4910364"/>
          </a:xfrm>
          <a:prstGeom prst="rect">
            <a:avLst/>
          </a:prstGeom>
          <a:solidFill>
            <a:schemeClr val="accent1"/>
          </a:solidFill>
          <a:ln w="9525">
            <a:noFill/>
            <a:miter lim="800000"/>
            <a:headEnd/>
            <a:tailEnd/>
          </a:ln>
          <a:effectLst/>
        </p:spPr>
        <p:txBody>
          <a:bodyPr/>
          <a:lstStyle/>
          <a:p>
            <a:pPr marL="457200" indent="-457200" algn="l" eaLnBrk="1" hangingPunct="1">
              <a:spcBef>
                <a:spcPct val="20000"/>
              </a:spcBef>
              <a:buClr>
                <a:srgbClr val="A50021"/>
              </a:buClr>
              <a:buSzPct val="75000"/>
              <a:buFont typeface="Wingdings" pitchFamily="2" charset="2"/>
              <a:buNone/>
            </a:pPr>
            <a:endParaRPr kumimoji="1" lang="en-US" altLang="zh-CN" b="1" dirty="0" smtClean="0">
              <a:solidFill>
                <a:schemeClr val="bg1"/>
              </a:solidFill>
              <a:ea typeface="宋体" pitchFamily="2" charset="-122"/>
            </a:endParaRPr>
          </a:p>
          <a:p>
            <a:pPr marL="457200" indent="-457200" algn="l" eaLnBrk="1" hangingPunct="1">
              <a:spcBef>
                <a:spcPct val="20000"/>
              </a:spcBef>
              <a:buClr>
                <a:srgbClr val="A50021"/>
              </a:buClr>
              <a:buSzPct val="75000"/>
              <a:buFont typeface="Wingdings" pitchFamily="2" charset="2"/>
              <a:buNone/>
            </a:pPr>
            <a:r>
              <a:rPr kumimoji="1" lang="en-US" altLang="zh-CN" b="1" dirty="0" smtClean="0">
                <a:solidFill>
                  <a:schemeClr val="bg1"/>
                </a:solidFill>
                <a:ea typeface="宋体" pitchFamily="2" charset="-122"/>
              </a:rPr>
              <a:t>Conductor</a:t>
            </a:r>
            <a:endParaRPr kumimoji="1" lang="en-US" altLang="zh-CN" b="1" dirty="0">
              <a:solidFill>
                <a:schemeClr val="bg1"/>
              </a:solidFill>
              <a:ea typeface="宋体" pitchFamily="2" charset="-122"/>
            </a:endParaRPr>
          </a:p>
          <a:p>
            <a:pPr marL="457200" indent="-457200" algn="l" eaLnBrk="1" hangingPunct="1">
              <a:spcBef>
                <a:spcPct val="20000"/>
              </a:spcBef>
              <a:buClr>
                <a:srgbClr val="A50021"/>
              </a:buClr>
              <a:buSzPct val="75000"/>
              <a:buFont typeface="Wingdings" pitchFamily="2" charset="2"/>
              <a:buNone/>
            </a:pPr>
            <a:r>
              <a:rPr kumimoji="1" lang="en-US" altLang="zh-CN" b="1" dirty="0">
                <a:ea typeface="宋体" pitchFamily="2" charset="-122"/>
              </a:rPr>
              <a:t>	…</a:t>
            </a:r>
          </a:p>
          <a:p>
            <a:pPr marL="457200" indent="-457200" algn="l" eaLnBrk="1" hangingPunct="1">
              <a:spcBef>
                <a:spcPct val="20000"/>
              </a:spcBef>
              <a:buClr>
                <a:srgbClr val="A50021"/>
              </a:buClr>
              <a:buSzPct val="75000"/>
              <a:buFont typeface="Wingdings" pitchFamily="2" charset="2"/>
              <a:buNone/>
            </a:pPr>
            <a:r>
              <a:rPr kumimoji="1" lang="en-US" altLang="zh-CN" b="1" dirty="0">
                <a:ea typeface="宋体" pitchFamily="2" charset="-122"/>
              </a:rPr>
              <a:t>	while(true)</a:t>
            </a:r>
          </a:p>
          <a:p>
            <a:pPr marL="457200" indent="-457200" algn="l" eaLnBrk="1" hangingPunct="1">
              <a:spcBef>
                <a:spcPct val="20000"/>
              </a:spcBef>
              <a:buClr>
                <a:srgbClr val="A50021"/>
              </a:buClr>
              <a:buSzPct val="75000"/>
              <a:buFont typeface="Wingdings" pitchFamily="2" charset="2"/>
              <a:buNone/>
            </a:pPr>
            <a:r>
              <a:rPr kumimoji="1" lang="en-US" altLang="zh-CN" b="1" dirty="0">
                <a:ea typeface="宋体" pitchFamily="2" charset="-122"/>
              </a:rPr>
              <a:t>	{</a:t>
            </a:r>
          </a:p>
          <a:p>
            <a:pPr marL="457200" indent="-457200" algn="l" eaLnBrk="1" hangingPunct="1">
              <a:spcBef>
                <a:spcPct val="20000"/>
              </a:spcBef>
              <a:buClr>
                <a:srgbClr val="A50021"/>
              </a:buClr>
              <a:buSzPct val="75000"/>
              <a:buFont typeface="Wingdings" pitchFamily="2" charset="2"/>
              <a:buNone/>
            </a:pPr>
            <a:r>
              <a:rPr kumimoji="1" lang="en-US" altLang="zh-CN" b="1" dirty="0">
                <a:ea typeface="宋体" pitchFamily="2" charset="-122"/>
              </a:rPr>
              <a:t>		</a:t>
            </a:r>
            <a:r>
              <a:rPr kumimoji="1" lang="zh-CN" altLang="en-US" b="1" dirty="0">
                <a:ea typeface="宋体" pitchFamily="2" charset="-122"/>
              </a:rPr>
              <a:t>上乘客，关</a:t>
            </a:r>
            <a:r>
              <a:rPr kumimoji="1" lang="zh-CN" altLang="en-US" b="1" dirty="0" smtClean="0">
                <a:ea typeface="宋体" pitchFamily="2" charset="-122"/>
              </a:rPr>
              <a:t>车门</a:t>
            </a:r>
            <a:endParaRPr kumimoji="1" lang="en-US" altLang="zh-CN" b="1" dirty="0">
              <a:ea typeface="宋体" pitchFamily="2" charset="-122"/>
            </a:endParaRPr>
          </a:p>
          <a:p>
            <a:pPr marL="457200" indent="-457200" algn="l" eaLnBrk="1" hangingPunct="1">
              <a:spcBef>
                <a:spcPct val="20000"/>
              </a:spcBef>
              <a:buClr>
                <a:srgbClr val="A50021"/>
              </a:buClr>
              <a:buSzPct val="75000"/>
              <a:buFont typeface="Wingdings" pitchFamily="2" charset="2"/>
              <a:buNone/>
            </a:pPr>
            <a:r>
              <a:rPr kumimoji="1" lang="en-US" altLang="zh-CN" b="1" dirty="0">
                <a:ea typeface="宋体" pitchFamily="2" charset="-122"/>
              </a:rPr>
              <a:t>	 	</a:t>
            </a:r>
            <a:r>
              <a:rPr kumimoji="1" lang="zh-CN" altLang="en-US" b="1" dirty="0">
                <a:ea typeface="宋体" pitchFamily="2" charset="-122"/>
              </a:rPr>
              <a:t>售票	</a:t>
            </a:r>
            <a:endParaRPr kumimoji="1" lang="en-US" altLang="zh-CN" b="1" dirty="0">
              <a:ea typeface="宋体" pitchFamily="2" charset="-122"/>
            </a:endParaRPr>
          </a:p>
          <a:p>
            <a:pPr marL="457200" indent="-457200" algn="l" eaLnBrk="1" hangingPunct="1">
              <a:spcBef>
                <a:spcPct val="20000"/>
              </a:spcBef>
              <a:buClr>
                <a:srgbClr val="A50021"/>
              </a:buClr>
              <a:buSzPct val="75000"/>
              <a:buFont typeface="Wingdings" pitchFamily="2" charset="2"/>
              <a:buNone/>
            </a:pPr>
            <a:r>
              <a:rPr kumimoji="1" lang="en-US" altLang="zh-CN" b="1" dirty="0">
                <a:ea typeface="宋体" pitchFamily="2" charset="-122"/>
              </a:rPr>
              <a:t>		</a:t>
            </a:r>
            <a:r>
              <a:rPr kumimoji="1" lang="zh-CN" altLang="en-US" b="1" dirty="0">
                <a:ea typeface="宋体" pitchFamily="2" charset="-122"/>
              </a:rPr>
              <a:t>开车门，下乘客</a:t>
            </a:r>
          </a:p>
          <a:p>
            <a:pPr marL="457200" indent="-457200" algn="l" eaLnBrk="1" hangingPunct="1">
              <a:spcBef>
                <a:spcPct val="20000"/>
              </a:spcBef>
              <a:buClr>
                <a:srgbClr val="A50021"/>
              </a:buClr>
              <a:buSzPct val="75000"/>
              <a:buFont typeface="Wingdings" pitchFamily="2" charset="2"/>
              <a:buNone/>
            </a:pPr>
            <a:r>
              <a:rPr kumimoji="1" lang="zh-CN" altLang="en-US" b="1" dirty="0">
                <a:ea typeface="宋体" pitchFamily="2" charset="-122"/>
              </a:rPr>
              <a:t>	</a:t>
            </a:r>
            <a:r>
              <a:rPr kumimoji="1" lang="en-US" altLang="zh-CN" b="1" dirty="0">
                <a:ea typeface="宋体" pitchFamily="2" charset="-122"/>
              </a:rPr>
              <a:t>}</a:t>
            </a:r>
          </a:p>
          <a:p>
            <a:pPr marL="457200" indent="-457200" algn="l" eaLnBrk="1" hangingPunct="1">
              <a:spcBef>
                <a:spcPct val="20000"/>
              </a:spcBef>
              <a:buClr>
                <a:srgbClr val="A50021"/>
              </a:buClr>
              <a:buSzPct val="75000"/>
              <a:buFont typeface="Wingdings" pitchFamily="2" charset="2"/>
              <a:buNone/>
            </a:pPr>
            <a:r>
              <a:rPr kumimoji="1" lang="en-US" altLang="zh-CN" b="1" dirty="0">
                <a:ea typeface="宋体" pitchFamily="2" charset="-122"/>
              </a:rPr>
              <a:t>	…</a:t>
            </a:r>
          </a:p>
          <a:p>
            <a:pPr marL="457200" indent="-457200" algn="l" eaLnBrk="1" hangingPunct="1">
              <a:spcBef>
                <a:spcPct val="20000"/>
              </a:spcBef>
              <a:buClr>
                <a:srgbClr val="A50021"/>
              </a:buClr>
              <a:buSzPct val="75000"/>
              <a:buFont typeface="Wingdings" pitchFamily="2" charset="2"/>
              <a:buNone/>
            </a:pPr>
            <a:endParaRPr kumimoji="1" lang="en-US" altLang="zh-CN" b="1" dirty="0">
              <a:ea typeface="宋体" pitchFamily="2" charset="-122"/>
            </a:endParaRPr>
          </a:p>
        </p:txBody>
      </p:sp>
      <p:cxnSp>
        <p:nvCxnSpPr>
          <p:cNvPr id="11" name="直接连接符 10"/>
          <p:cNvCxnSpPr/>
          <p:nvPr/>
        </p:nvCxnSpPr>
        <p:spPr>
          <a:xfrm flipV="1">
            <a:off x="1886857" y="2873829"/>
            <a:ext cx="1291772" cy="1451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3178629" y="2873829"/>
            <a:ext cx="2801257" cy="290285"/>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flipV="1">
            <a:off x="5979887" y="3164114"/>
            <a:ext cx="1799771" cy="14515"/>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flipV="1">
            <a:off x="1894117" y="3868041"/>
            <a:ext cx="1291772" cy="1451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flipV="1">
            <a:off x="5987147" y="3490682"/>
            <a:ext cx="1799771" cy="14515"/>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flipV="1">
            <a:off x="3178629" y="3497943"/>
            <a:ext cx="2830286" cy="36285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par>
                                <p:cTn id="8" presetID="3" presetClass="entr" presetSubtype="10" fill="hold"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blinds(horizontal)">
                                      <p:cBhvr>
                                        <p:cTn id="10" dur="500"/>
                                        <p:tgtEl>
                                          <p:spTgt spid="13"/>
                                        </p:tgtEl>
                                      </p:cBhvr>
                                    </p:animEffect>
                                  </p:childTnLst>
                                </p:cTn>
                              </p:par>
                              <p:par>
                                <p:cTn id="11" presetID="3" presetClass="entr" presetSubtype="10" fill="hold"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blinds(horizontal)">
                                      <p:cBhvr>
                                        <p:cTn id="13" dur="500"/>
                                        <p:tgtEl>
                                          <p:spTgt spid="15"/>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blinds(horizontal)">
                                      <p:cBhvr>
                                        <p:cTn id="18" dur="500"/>
                                        <p:tgtEl>
                                          <p:spTgt spid="16"/>
                                        </p:tgtEl>
                                      </p:cBhvr>
                                    </p:animEffect>
                                  </p:childTnLst>
                                </p:cTn>
                              </p:par>
                              <p:par>
                                <p:cTn id="19" presetID="3" presetClass="entr" presetSubtype="10" fill="hold" nodeType="with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blinds(horizontal)">
                                      <p:cBhvr>
                                        <p:cTn id="21" dur="500"/>
                                        <p:tgtEl>
                                          <p:spTgt spid="17"/>
                                        </p:tgtEl>
                                      </p:cBhvr>
                                    </p:animEffect>
                                  </p:childTnLst>
                                </p:cTn>
                              </p:par>
                              <p:par>
                                <p:cTn id="22" presetID="3" presetClass="entr" presetSubtype="10" fill="hold" nodeType="withEffect">
                                  <p:stCondLst>
                                    <p:cond delay="0"/>
                                  </p:stCondLst>
                                  <p:childTnLst>
                                    <p:set>
                                      <p:cBhvr>
                                        <p:cTn id="23" dur="1" fill="hold">
                                          <p:stCondLst>
                                            <p:cond delay="0"/>
                                          </p:stCondLst>
                                        </p:cTn>
                                        <p:tgtEl>
                                          <p:spTgt spid="18"/>
                                        </p:tgtEl>
                                        <p:attrNameLst>
                                          <p:attrName>style.visibility</p:attrName>
                                        </p:attrNameLst>
                                      </p:cBhvr>
                                      <p:to>
                                        <p:strVal val="visible"/>
                                      </p:to>
                                    </p:set>
                                    <p:animEffect transition="in" filter="blinds(horizontal)">
                                      <p:cBhvr>
                                        <p:cTn id="24"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解题</a:t>
            </a:r>
            <a:endParaRPr lang="zh-CN" altLang="en-US" dirty="0"/>
          </a:p>
        </p:txBody>
      </p:sp>
      <p:sp>
        <p:nvSpPr>
          <p:cNvPr id="4" name="页脚占位符 3"/>
          <p:cNvSpPr>
            <a:spLocks noGrp="1"/>
          </p:cNvSpPr>
          <p:nvPr>
            <p:ph type="ftr" sz="quarter" idx="10"/>
          </p:nvPr>
        </p:nvSpPr>
        <p:spPr/>
        <p:txBody>
          <a:bodyPr/>
          <a:lstStyle/>
          <a:p>
            <a:pPr>
              <a:defRPr/>
            </a:pPr>
            <a:r>
              <a:rPr lang="zh-CN" altLang="en-US" dirty="0" smtClean="0"/>
              <a:t>USTC</a:t>
            </a:r>
            <a:r>
              <a:rPr lang="en-US" altLang="zh-CN" dirty="0" smtClean="0"/>
              <a:t>-</a:t>
            </a:r>
            <a:r>
              <a:rPr lang="zh-CN" altLang="en-US" dirty="0" smtClean="0"/>
              <a:t>21000201-OPERATING SYSTEMS; FALL </a:t>
            </a:r>
            <a:r>
              <a:rPr lang="en-US" altLang="zh-CN" dirty="0" smtClean="0"/>
              <a:t>2016</a:t>
            </a:r>
            <a:r>
              <a:rPr lang="zh-CN" altLang="en-US" dirty="0" smtClean="0"/>
              <a:t>; INSTRUCTOR: </a:t>
            </a:r>
            <a:r>
              <a:rPr lang="en-US" altLang="zh-CN" dirty="0" smtClean="0"/>
              <a:t>LINGBO WEI</a:t>
            </a:r>
            <a:endParaRPr lang="en-US" altLang="zh-CN" dirty="0"/>
          </a:p>
        </p:txBody>
      </p:sp>
      <p:sp>
        <p:nvSpPr>
          <p:cNvPr id="5" name="灯片编号占位符 4"/>
          <p:cNvSpPr>
            <a:spLocks noGrp="1"/>
          </p:cNvSpPr>
          <p:nvPr>
            <p:ph type="sldNum" sz="quarter" idx="11"/>
          </p:nvPr>
        </p:nvSpPr>
        <p:spPr/>
        <p:txBody>
          <a:bodyPr/>
          <a:lstStyle/>
          <a:p>
            <a:pPr>
              <a:defRPr/>
            </a:pPr>
            <a:fld id="{2A5F4D79-7E66-4EF1-850E-A256F3AB9092}" type="slidenum">
              <a:rPr lang="zh-CN" altLang="en-US" smtClean="0"/>
              <a:pPr>
                <a:defRPr/>
              </a:pPr>
              <a:t>58</a:t>
            </a:fld>
            <a:endParaRPr lang="en-US" altLang="zh-CN"/>
          </a:p>
        </p:txBody>
      </p:sp>
      <p:sp>
        <p:nvSpPr>
          <p:cNvPr id="6" name="Rectangle 2"/>
          <p:cNvSpPr>
            <a:spLocks noChangeArrowheads="1"/>
          </p:cNvSpPr>
          <p:nvPr/>
        </p:nvSpPr>
        <p:spPr bwMode="auto">
          <a:xfrm>
            <a:off x="1030514" y="1219200"/>
            <a:ext cx="3048000" cy="4845049"/>
          </a:xfrm>
          <a:prstGeom prst="rect">
            <a:avLst/>
          </a:prstGeom>
          <a:solidFill>
            <a:schemeClr val="accent1"/>
          </a:solidFill>
          <a:ln w="9525">
            <a:noFill/>
            <a:miter lim="800000"/>
            <a:headEnd/>
            <a:tailEnd/>
          </a:ln>
          <a:effectLst/>
        </p:spPr>
        <p:txBody>
          <a:bodyPr/>
          <a:lstStyle/>
          <a:p>
            <a:pPr marL="457200" indent="-457200" algn="l" eaLnBrk="1" hangingPunct="1">
              <a:spcBef>
                <a:spcPct val="20000"/>
              </a:spcBef>
              <a:buClr>
                <a:srgbClr val="A50021"/>
              </a:buClr>
              <a:buSzPct val="75000"/>
              <a:buFont typeface="Wingdings" pitchFamily="2" charset="2"/>
              <a:buNone/>
            </a:pPr>
            <a:r>
              <a:rPr kumimoji="1" lang="en-US" altLang="zh-CN" b="1" dirty="0" smtClean="0">
                <a:solidFill>
                  <a:srgbClr val="FF0000"/>
                </a:solidFill>
                <a:ea typeface="宋体" pitchFamily="2" charset="-122"/>
              </a:rPr>
              <a:t>Semaphore run=0</a:t>
            </a:r>
            <a:r>
              <a:rPr kumimoji="1" lang="en-US" altLang="zh-CN" b="1" dirty="0">
                <a:solidFill>
                  <a:srgbClr val="FF0000"/>
                </a:solidFill>
                <a:ea typeface="宋体" pitchFamily="2" charset="-122"/>
              </a:rPr>
              <a:t>; stop=0 </a:t>
            </a:r>
            <a:endParaRPr kumimoji="1" lang="zh-CN" altLang="en-US" b="1" dirty="0">
              <a:solidFill>
                <a:srgbClr val="FF0000"/>
              </a:solidFill>
              <a:ea typeface="宋体" pitchFamily="2" charset="-122"/>
            </a:endParaRPr>
          </a:p>
          <a:p>
            <a:pPr marL="457200" indent="-457200" algn="l" eaLnBrk="1" hangingPunct="1">
              <a:spcBef>
                <a:spcPct val="20000"/>
              </a:spcBef>
              <a:buClr>
                <a:srgbClr val="A50021"/>
              </a:buClr>
              <a:buSzPct val="75000"/>
              <a:buFont typeface="Wingdings" pitchFamily="2" charset="2"/>
              <a:buNone/>
            </a:pPr>
            <a:r>
              <a:rPr kumimoji="1" lang="en-US" altLang="zh-CN" b="1" dirty="0">
                <a:solidFill>
                  <a:schemeClr val="bg1"/>
                </a:solidFill>
                <a:ea typeface="宋体" pitchFamily="2" charset="-122"/>
              </a:rPr>
              <a:t>Driver</a:t>
            </a:r>
          </a:p>
          <a:p>
            <a:pPr marL="457200" indent="-457200" algn="l" eaLnBrk="1" hangingPunct="1">
              <a:spcBef>
                <a:spcPct val="20000"/>
              </a:spcBef>
              <a:buClr>
                <a:srgbClr val="A50021"/>
              </a:buClr>
              <a:buSzPct val="75000"/>
              <a:buFont typeface="Wingdings" pitchFamily="2" charset="2"/>
              <a:buNone/>
            </a:pPr>
            <a:r>
              <a:rPr kumimoji="1" lang="en-US" altLang="zh-CN" b="1" dirty="0">
                <a:ea typeface="宋体" pitchFamily="2" charset="-122"/>
              </a:rPr>
              <a:t>	…</a:t>
            </a:r>
          </a:p>
          <a:p>
            <a:pPr marL="457200" indent="-457200" algn="l" eaLnBrk="1" hangingPunct="1">
              <a:spcBef>
                <a:spcPct val="20000"/>
              </a:spcBef>
              <a:buClr>
                <a:srgbClr val="A50021"/>
              </a:buClr>
              <a:buSzPct val="75000"/>
              <a:buFont typeface="Wingdings" pitchFamily="2" charset="2"/>
              <a:buNone/>
            </a:pPr>
            <a:r>
              <a:rPr kumimoji="1" lang="en-US" altLang="zh-CN" b="1" dirty="0">
                <a:ea typeface="宋体" pitchFamily="2" charset="-122"/>
              </a:rPr>
              <a:t>	while(true)</a:t>
            </a:r>
          </a:p>
          <a:p>
            <a:pPr marL="457200" indent="-457200" algn="l" eaLnBrk="1" hangingPunct="1">
              <a:spcBef>
                <a:spcPct val="20000"/>
              </a:spcBef>
              <a:buClr>
                <a:srgbClr val="A50021"/>
              </a:buClr>
              <a:buSzPct val="75000"/>
              <a:buFont typeface="Wingdings" pitchFamily="2" charset="2"/>
              <a:buNone/>
            </a:pPr>
            <a:r>
              <a:rPr kumimoji="1" lang="en-US" altLang="zh-CN" b="1" dirty="0">
                <a:ea typeface="宋体" pitchFamily="2" charset="-122"/>
              </a:rPr>
              <a:t>	{</a:t>
            </a:r>
          </a:p>
          <a:p>
            <a:pPr marL="457200" indent="-457200" algn="l" eaLnBrk="1" hangingPunct="1">
              <a:spcBef>
                <a:spcPct val="20000"/>
              </a:spcBef>
              <a:buClr>
                <a:srgbClr val="A50021"/>
              </a:buClr>
              <a:buSzPct val="75000"/>
              <a:buFont typeface="Wingdings" pitchFamily="2" charset="2"/>
              <a:buNone/>
            </a:pPr>
            <a:r>
              <a:rPr kumimoji="1" lang="en-US" altLang="zh-CN" b="1" dirty="0">
                <a:ea typeface="宋体" pitchFamily="2" charset="-122"/>
              </a:rPr>
              <a:t>		</a:t>
            </a:r>
            <a:r>
              <a:rPr kumimoji="1" lang="en-US" altLang="zh-CN" b="1" dirty="0" smtClean="0">
                <a:solidFill>
                  <a:srgbClr val="FF0000"/>
                </a:solidFill>
                <a:ea typeface="宋体" pitchFamily="2" charset="-122"/>
              </a:rPr>
              <a:t>semWait(run</a:t>
            </a:r>
            <a:r>
              <a:rPr kumimoji="1" lang="en-US" altLang="zh-CN" b="1" dirty="0">
                <a:solidFill>
                  <a:srgbClr val="FF0000"/>
                </a:solidFill>
                <a:ea typeface="宋体" pitchFamily="2" charset="-122"/>
              </a:rPr>
              <a:t>)</a:t>
            </a:r>
          </a:p>
          <a:p>
            <a:pPr marL="457200" indent="-457200" algn="l" eaLnBrk="1" hangingPunct="1">
              <a:spcBef>
                <a:spcPct val="20000"/>
              </a:spcBef>
              <a:buClr>
                <a:srgbClr val="A50021"/>
              </a:buClr>
              <a:buSzPct val="75000"/>
              <a:buFont typeface="Wingdings" pitchFamily="2" charset="2"/>
              <a:buNone/>
            </a:pPr>
            <a:r>
              <a:rPr kumimoji="1" lang="en-US" altLang="zh-CN" b="1" dirty="0">
                <a:ea typeface="宋体" pitchFamily="2" charset="-122"/>
              </a:rPr>
              <a:t>		</a:t>
            </a:r>
            <a:r>
              <a:rPr kumimoji="1" lang="zh-CN" altLang="en-US" b="1" dirty="0">
                <a:ea typeface="宋体" pitchFamily="2" charset="-122"/>
              </a:rPr>
              <a:t>启动车辆</a:t>
            </a:r>
          </a:p>
          <a:p>
            <a:pPr marL="457200" indent="-457200" algn="l" eaLnBrk="1" hangingPunct="1">
              <a:spcBef>
                <a:spcPct val="20000"/>
              </a:spcBef>
              <a:buClr>
                <a:srgbClr val="A50021"/>
              </a:buClr>
              <a:buSzPct val="75000"/>
              <a:buFont typeface="Wingdings" pitchFamily="2" charset="2"/>
              <a:buNone/>
            </a:pPr>
            <a:r>
              <a:rPr kumimoji="1" lang="zh-CN" altLang="en-US" b="1" dirty="0">
                <a:ea typeface="宋体" pitchFamily="2" charset="-122"/>
              </a:rPr>
              <a:t>		正常行车</a:t>
            </a:r>
          </a:p>
          <a:p>
            <a:pPr marL="457200" indent="-457200" algn="l" eaLnBrk="1" hangingPunct="1">
              <a:spcBef>
                <a:spcPct val="20000"/>
              </a:spcBef>
              <a:buClr>
                <a:srgbClr val="A50021"/>
              </a:buClr>
              <a:buSzPct val="75000"/>
              <a:buFont typeface="Wingdings" pitchFamily="2" charset="2"/>
              <a:buNone/>
            </a:pPr>
            <a:r>
              <a:rPr kumimoji="1" lang="zh-CN" altLang="en-US" b="1" dirty="0">
                <a:ea typeface="宋体" pitchFamily="2" charset="-122"/>
              </a:rPr>
              <a:t>		到站停车</a:t>
            </a:r>
          </a:p>
          <a:p>
            <a:pPr marL="457200" indent="-457200" algn="l" eaLnBrk="1" hangingPunct="1">
              <a:spcBef>
                <a:spcPct val="20000"/>
              </a:spcBef>
              <a:buClr>
                <a:srgbClr val="A50021"/>
              </a:buClr>
              <a:buSzPct val="75000"/>
              <a:buFont typeface="Wingdings" pitchFamily="2" charset="2"/>
              <a:buNone/>
            </a:pPr>
            <a:r>
              <a:rPr kumimoji="1" lang="zh-CN" altLang="en-US" b="1" dirty="0">
                <a:ea typeface="宋体" pitchFamily="2" charset="-122"/>
              </a:rPr>
              <a:t>	</a:t>
            </a:r>
            <a:r>
              <a:rPr kumimoji="1" lang="zh-CN" altLang="en-US" b="1" dirty="0" smtClean="0">
                <a:ea typeface="宋体" pitchFamily="2" charset="-122"/>
              </a:rPr>
              <a:t>       </a:t>
            </a:r>
            <a:r>
              <a:rPr kumimoji="1" lang="en-US" altLang="zh-CN" b="1" dirty="0" err="1" smtClean="0">
                <a:solidFill>
                  <a:srgbClr val="FF0000"/>
                </a:solidFill>
                <a:ea typeface="宋体" pitchFamily="2" charset="-122"/>
              </a:rPr>
              <a:t>semSignal</a:t>
            </a:r>
            <a:r>
              <a:rPr kumimoji="1" lang="en-US" altLang="zh-CN" b="1" dirty="0" smtClean="0">
                <a:solidFill>
                  <a:srgbClr val="FF0000"/>
                </a:solidFill>
                <a:ea typeface="宋体" pitchFamily="2" charset="-122"/>
              </a:rPr>
              <a:t>(stop</a:t>
            </a:r>
            <a:r>
              <a:rPr kumimoji="1" lang="en-US" altLang="zh-CN" b="1" dirty="0">
                <a:solidFill>
                  <a:srgbClr val="FF0000"/>
                </a:solidFill>
                <a:ea typeface="宋体" pitchFamily="2" charset="-122"/>
              </a:rPr>
              <a:t>)</a:t>
            </a:r>
          </a:p>
          <a:p>
            <a:pPr marL="457200" indent="-457200" algn="l" eaLnBrk="1" hangingPunct="1">
              <a:spcBef>
                <a:spcPct val="20000"/>
              </a:spcBef>
              <a:buClr>
                <a:srgbClr val="A50021"/>
              </a:buClr>
              <a:buSzPct val="75000"/>
              <a:buFont typeface="Wingdings" pitchFamily="2" charset="2"/>
              <a:buNone/>
            </a:pPr>
            <a:r>
              <a:rPr kumimoji="1" lang="en-US" altLang="zh-CN" b="1" dirty="0">
                <a:ea typeface="宋体" pitchFamily="2" charset="-122"/>
              </a:rPr>
              <a:t>	}</a:t>
            </a:r>
          </a:p>
          <a:p>
            <a:pPr marL="457200" indent="-457200" algn="l" eaLnBrk="1" hangingPunct="1">
              <a:spcBef>
                <a:spcPct val="20000"/>
              </a:spcBef>
              <a:buClr>
                <a:srgbClr val="A50021"/>
              </a:buClr>
              <a:buSzPct val="75000"/>
              <a:buFont typeface="Wingdings" pitchFamily="2" charset="2"/>
              <a:buNone/>
            </a:pPr>
            <a:r>
              <a:rPr kumimoji="1" lang="en-US" altLang="zh-CN" b="1" dirty="0">
                <a:ea typeface="宋体" pitchFamily="2" charset="-122"/>
              </a:rPr>
              <a:t>	…</a:t>
            </a:r>
          </a:p>
          <a:p>
            <a:pPr marL="457200" indent="-457200" algn="l" eaLnBrk="1" hangingPunct="1">
              <a:spcBef>
                <a:spcPct val="20000"/>
              </a:spcBef>
              <a:buClr>
                <a:srgbClr val="A50021"/>
              </a:buClr>
              <a:buSzPct val="75000"/>
              <a:buFont typeface="Wingdings" pitchFamily="2" charset="2"/>
              <a:buNone/>
            </a:pPr>
            <a:endParaRPr kumimoji="1" lang="en-US" altLang="zh-CN" b="1" dirty="0">
              <a:ea typeface="宋体" pitchFamily="2" charset="-122"/>
            </a:endParaRPr>
          </a:p>
        </p:txBody>
      </p:sp>
      <p:sp>
        <p:nvSpPr>
          <p:cNvPr id="7" name="Rectangle 3"/>
          <p:cNvSpPr>
            <a:spLocks noChangeArrowheads="1"/>
          </p:cNvSpPr>
          <p:nvPr/>
        </p:nvSpPr>
        <p:spPr bwMode="auto">
          <a:xfrm>
            <a:off x="5050970" y="1175660"/>
            <a:ext cx="3407229" cy="4910364"/>
          </a:xfrm>
          <a:prstGeom prst="rect">
            <a:avLst/>
          </a:prstGeom>
          <a:solidFill>
            <a:schemeClr val="accent1"/>
          </a:solidFill>
          <a:ln w="9525">
            <a:noFill/>
            <a:miter lim="800000"/>
            <a:headEnd/>
            <a:tailEnd/>
          </a:ln>
          <a:effectLst/>
        </p:spPr>
        <p:txBody>
          <a:bodyPr/>
          <a:lstStyle/>
          <a:p>
            <a:pPr marL="457200" indent="-457200">
              <a:spcBef>
                <a:spcPct val="20000"/>
              </a:spcBef>
              <a:buClr>
                <a:srgbClr val="A50021"/>
              </a:buClr>
              <a:buSzPct val="75000"/>
            </a:pPr>
            <a:r>
              <a:rPr kumimoji="1" lang="en-US" altLang="zh-CN" b="1" dirty="0" smtClean="0">
                <a:solidFill>
                  <a:srgbClr val="FF0000"/>
                </a:solidFill>
                <a:ea typeface="宋体" pitchFamily="2" charset="-122"/>
              </a:rPr>
              <a:t>Semaphore run=0; stop=0</a:t>
            </a:r>
          </a:p>
          <a:p>
            <a:pPr marL="457200" indent="-457200" algn="l" eaLnBrk="1" hangingPunct="1">
              <a:spcBef>
                <a:spcPct val="20000"/>
              </a:spcBef>
              <a:buClr>
                <a:srgbClr val="A50021"/>
              </a:buClr>
              <a:buSzPct val="75000"/>
              <a:buFont typeface="Wingdings" pitchFamily="2" charset="2"/>
              <a:buNone/>
            </a:pPr>
            <a:r>
              <a:rPr kumimoji="1" lang="en-US" altLang="zh-CN" b="1" dirty="0" smtClean="0">
                <a:solidFill>
                  <a:schemeClr val="bg1"/>
                </a:solidFill>
                <a:ea typeface="宋体" pitchFamily="2" charset="-122"/>
              </a:rPr>
              <a:t>Conductor</a:t>
            </a:r>
            <a:endParaRPr kumimoji="1" lang="en-US" altLang="zh-CN" b="1" dirty="0">
              <a:solidFill>
                <a:schemeClr val="bg1"/>
              </a:solidFill>
              <a:ea typeface="宋体" pitchFamily="2" charset="-122"/>
            </a:endParaRPr>
          </a:p>
          <a:p>
            <a:pPr marL="457200" indent="-457200" algn="l" eaLnBrk="1" hangingPunct="1">
              <a:spcBef>
                <a:spcPct val="20000"/>
              </a:spcBef>
              <a:buClr>
                <a:srgbClr val="A50021"/>
              </a:buClr>
              <a:buSzPct val="75000"/>
              <a:buFont typeface="Wingdings" pitchFamily="2" charset="2"/>
              <a:buNone/>
            </a:pPr>
            <a:r>
              <a:rPr kumimoji="1" lang="en-US" altLang="zh-CN" b="1" dirty="0">
                <a:ea typeface="宋体" pitchFamily="2" charset="-122"/>
              </a:rPr>
              <a:t>	…</a:t>
            </a:r>
          </a:p>
          <a:p>
            <a:pPr marL="457200" indent="-457200" algn="l" eaLnBrk="1" hangingPunct="1">
              <a:spcBef>
                <a:spcPct val="20000"/>
              </a:spcBef>
              <a:buClr>
                <a:srgbClr val="A50021"/>
              </a:buClr>
              <a:buSzPct val="75000"/>
              <a:buFont typeface="Wingdings" pitchFamily="2" charset="2"/>
              <a:buNone/>
            </a:pPr>
            <a:r>
              <a:rPr kumimoji="1" lang="en-US" altLang="zh-CN" b="1" dirty="0">
                <a:ea typeface="宋体" pitchFamily="2" charset="-122"/>
              </a:rPr>
              <a:t>	while(true)</a:t>
            </a:r>
          </a:p>
          <a:p>
            <a:pPr marL="457200" indent="-457200" algn="l" eaLnBrk="1" hangingPunct="1">
              <a:spcBef>
                <a:spcPct val="20000"/>
              </a:spcBef>
              <a:buClr>
                <a:srgbClr val="A50021"/>
              </a:buClr>
              <a:buSzPct val="75000"/>
              <a:buFont typeface="Wingdings" pitchFamily="2" charset="2"/>
              <a:buNone/>
            </a:pPr>
            <a:r>
              <a:rPr kumimoji="1" lang="en-US" altLang="zh-CN" b="1" dirty="0">
                <a:ea typeface="宋体" pitchFamily="2" charset="-122"/>
              </a:rPr>
              <a:t>	{</a:t>
            </a:r>
          </a:p>
          <a:p>
            <a:pPr marL="457200" indent="-457200" algn="l" eaLnBrk="1" hangingPunct="1">
              <a:spcBef>
                <a:spcPct val="20000"/>
              </a:spcBef>
              <a:buClr>
                <a:srgbClr val="A50021"/>
              </a:buClr>
              <a:buSzPct val="75000"/>
              <a:buFont typeface="Wingdings" pitchFamily="2" charset="2"/>
              <a:buNone/>
            </a:pPr>
            <a:r>
              <a:rPr kumimoji="1" lang="en-US" altLang="zh-CN" b="1" dirty="0">
                <a:ea typeface="宋体" pitchFamily="2" charset="-122"/>
              </a:rPr>
              <a:t>		</a:t>
            </a:r>
            <a:r>
              <a:rPr kumimoji="1" lang="zh-CN" altLang="en-US" b="1" dirty="0">
                <a:ea typeface="宋体" pitchFamily="2" charset="-122"/>
              </a:rPr>
              <a:t>上乘客，关车门</a:t>
            </a:r>
          </a:p>
          <a:p>
            <a:pPr marL="457200" indent="-457200" algn="l" eaLnBrk="1" hangingPunct="1">
              <a:spcBef>
                <a:spcPct val="20000"/>
              </a:spcBef>
              <a:buClr>
                <a:srgbClr val="A50021"/>
              </a:buClr>
              <a:buSzPct val="75000"/>
              <a:buFont typeface="Wingdings" pitchFamily="2" charset="2"/>
              <a:buNone/>
            </a:pPr>
            <a:r>
              <a:rPr kumimoji="1" lang="zh-CN" altLang="en-US" b="1" dirty="0">
                <a:ea typeface="宋体" pitchFamily="2" charset="-122"/>
              </a:rPr>
              <a:t>		</a:t>
            </a:r>
            <a:r>
              <a:rPr kumimoji="1" lang="en-US" altLang="zh-CN" b="1" dirty="0" err="1" smtClean="0">
                <a:solidFill>
                  <a:srgbClr val="FF0000"/>
                </a:solidFill>
                <a:ea typeface="宋体" pitchFamily="2" charset="-122"/>
              </a:rPr>
              <a:t>semSignal</a:t>
            </a:r>
            <a:r>
              <a:rPr kumimoji="1" lang="en-US" altLang="zh-CN" b="1" dirty="0" smtClean="0">
                <a:solidFill>
                  <a:srgbClr val="FF0000"/>
                </a:solidFill>
                <a:ea typeface="宋体" pitchFamily="2" charset="-122"/>
              </a:rPr>
              <a:t>(run</a:t>
            </a:r>
            <a:r>
              <a:rPr kumimoji="1" lang="en-US" altLang="zh-CN" b="1" dirty="0">
                <a:solidFill>
                  <a:srgbClr val="FF0000"/>
                </a:solidFill>
                <a:ea typeface="宋体" pitchFamily="2" charset="-122"/>
              </a:rPr>
              <a:t>)</a:t>
            </a:r>
          </a:p>
          <a:p>
            <a:pPr marL="457200" indent="-457200" algn="l" eaLnBrk="1" hangingPunct="1">
              <a:spcBef>
                <a:spcPct val="20000"/>
              </a:spcBef>
              <a:buClr>
                <a:srgbClr val="A50021"/>
              </a:buClr>
              <a:buSzPct val="75000"/>
              <a:buFont typeface="Wingdings" pitchFamily="2" charset="2"/>
              <a:buNone/>
            </a:pPr>
            <a:r>
              <a:rPr kumimoji="1" lang="en-US" altLang="zh-CN" b="1" dirty="0">
                <a:ea typeface="宋体" pitchFamily="2" charset="-122"/>
              </a:rPr>
              <a:t>	 	</a:t>
            </a:r>
            <a:r>
              <a:rPr kumimoji="1" lang="zh-CN" altLang="en-US" b="1" dirty="0">
                <a:ea typeface="宋体" pitchFamily="2" charset="-122"/>
              </a:rPr>
              <a:t>售票	</a:t>
            </a:r>
          </a:p>
          <a:p>
            <a:pPr marL="457200" indent="-457200" algn="l" eaLnBrk="1" hangingPunct="1">
              <a:spcBef>
                <a:spcPct val="20000"/>
              </a:spcBef>
              <a:buClr>
                <a:srgbClr val="A50021"/>
              </a:buClr>
              <a:buSzPct val="75000"/>
              <a:buFont typeface="Wingdings" pitchFamily="2" charset="2"/>
              <a:buNone/>
            </a:pPr>
            <a:r>
              <a:rPr kumimoji="1" lang="en-US" altLang="zh-CN" b="1" dirty="0">
                <a:ea typeface="宋体" pitchFamily="2" charset="-122"/>
              </a:rPr>
              <a:t>            </a:t>
            </a:r>
            <a:r>
              <a:rPr kumimoji="1" lang="en-US" altLang="zh-CN" b="1" dirty="0" smtClean="0">
                <a:ea typeface="宋体" pitchFamily="2" charset="-122"/>
              </a:rPr>
              <a:t>   </a:t>
            </a:r>
            <a:r>
              <a:rPr kumimoji="1" lang="en-US" altLang="zh-CN" b="1" dirty="0" smtClean="0">
                <a:solidFill>
                  <a:srgbClr val="FF0000"/>
                </a:solidFill>
                <a:ea typeface="宋体" pitchFamily="2" charset="-122"/>
              </a:rPr>
              <a:t>semWait(stop</a:t>
            </a:r>
            <a:r>
              <a:rPr kumimoji="1" lang="en-US" altLang="zh-CN" b="1" dirty="0">
                <a:solidFill>
                  <a:srgbClr val="FF0000"/>
                </a:solidFill>
                <a:ea typeface="宋体" pitchFamily="2" charset="-122"/>
              </a:rPr>
              <a:t>)</a:t>
            </a:r>
          </a:p>
          <a:p>
            <a:pPr marL="457200" indent="-457200" algn="l" eaLnBrk="1" hangingPunct="1">
              <a:spcBef>
                <a:spcPct val="20000"/>
              </a:spcBef>
              <a:buClr>
                <a:srgbClr val="A50021"/>
              </a:buClr>
              <a:buSzPct val="75000"/>
              <a:buFont typeface="Wingdings" pitchFamily="2" charset="2"/>
              <a:buNone/>
            </a:pPr>
            <a:r>
              <a:rPr kumimoji="1" lang="en-US" altLang="zh-CN" b="1" dirty="0">
                <a:ea typeface="宋体" pitchFamily="2" charset="-122"/>
              </a:rPr>
              <a:t>		</a:t>
            </a:r>
            <a:r>
              <a:rPr kumimoji="1" lang="zh-CN" altLang="en-US" b="1" dirty="0">
                <a:ea typeface="宋体" pitchFamily="2" charset="-122"/>
              </a:rPr>
              <a:t>开车门，下乘客</a:t>
            </a:r>
          </a:p>
          <a:p>
            <a:pPr marL="457200" indent="-457200" algn="l" eaLnBrk="1" hangingPunct="1">
              <a:spcBef>
                <a:spcPct val="20000"/>
              </a:spcBef>
              <a:buClr>
                <a:srgbClr val="A50021"/>
              </a:buClr>
              <a:buSzPct val="75000"/>
              <a:buFont typeface="Wingdings" pitchFamily="2" charset="2"/>
              <a:buNone/>
            </a:pPr>
            <a:r>
              <a:rPr kumimoji="1" lang="zh-CN" altLang="en-US" b="1" dirty="0">
                <a:ea typeface="宋体" pitchFamily="2" charset="-122"/>
              </a:rPr>
              <a:t>	</a:t>
            </a:r>
            <a:r>
              <a:rPr kumimoji="1" lang="en-US" altLang="zh-CN" b="1" dirty="0">
                <a:ea typeface="宋体" pitchFamily="2" charset="-122"/>
              </a:rPr>
              <a:t>}</a:t>
            </a:r>
          </a:p>
          <a:p>
            <a:pPr marL="457200" indent="-457200" algn="l" eaLnBrk="1" hangingPunct="1">
              <a:spcBef>
                <a:spcPct val="20000"/>
              </a:spcBef>
              <a:buClr>
                <a:srgbClr val="A50021"/>
              </a:buClr>
              <a:buSzPct val="75000"/>
              <a:buFont typeface="Wingdings" pitchFamily="2" charset="2"/>
              <a:buNone/>
            </a:pPr>
            <a:r>
              <a:rPr kumimoji="1" lang="en-US" altLang="zh-CN" b="1" dirty="0">
                <a:ea typeface="宋体" pitchFamily="2" charset="-122"/>
              </a:rPr>
              <a:t>	…</a:t>
            </a:r>
          </a:p>
          <a:p>
            <a:pPr marL="457200" indent="-457200" algn="l" eaLnBrk="1" hangingPunct="1">
              <a:spcBef>
                <a:spcPct val="20000"/>
              </a:spcBef>
              <a:buClr>
                <a:srgbClr val="A50021"/>
              </a:buClr>
              <a:buSzPct val="75000"/>
              <a:buFont typeface="Wingdings" pitchFamily="2" charset="2"/>
              <a:buNone/>
            </a:pPr>
            <a:endParaRPr kumimoji="1" lang="en-US" altLang="zh-CN" b="1" dirty="0">
              <a:ea typeface="宋体" pitchFamily="2" charset="-122"/>
            </a:endParaRPr>
          </a:p>
        </p:txBody>
      </p:sp>
      <p:sp>
        <p:nvSpPr>
          <p:cNvPr id="8" name="矩形 7"/>
          <p:cNvSpPr/>
          <p:nvPr/>
        </p:nvSpPr>
        <p:spPr>
          <a:xfrm>
            <a:off x="558800" y="5426888"/>
            <a:ext cx="8294914" cy="646331"/>
          </a:xfrm>
          <a:prstGeom prst="rect">
            <a:avLst/>
          </a:prstGeom>
          <a:solidFill>
            <a:srgbClr val="FF0000"/>
          </a:solidFill>
        </p:spPr>
        <p:txBody>
          <a:bodyPr wrap="square">
            <a:spAutoFit/>
          </a:bodyPr>
          <a:lstStyle/>
          <a:p>
            <a:pPr marL="0" indent="0">
              <a:buFontTx/>
              <a:buNone/>
            </a:pPr>
            <a:r>
              <a:rPr lang="zh-CN" altLang="en-US" b="1" dirty="0" smtClean="0">
                <a:solidFill>
                  <a:schemeClr val="bg1"/>
                </a:solidFill>
                <a:latin typeface="宋体" pitchFamily="2" charset="-122"/>
                <a:ea typeface="宋体" pitchFamily="2" charset="-122"/>
              </a:rPr>
              <a:t>判断进程间是否互斥，关键是看进程间是否共享某一公有资源，一个公有资源与一个信号量相对应。确定信号量的值是一个关键点，它代表了可用资源实体数。</a:t>
            </a:r>
            <a:r>
              <a:rPr lang="zh-CN" altLang="en-US" b="1" dirty="0" smtClean="0">
                <a:solidFill>
                  <a:schemeClr val="bg1"/>
                </a:solidFill>
                <a:ea typeface="宋体" pitchFamily="2" charset="-122"/>
              </a:rPr>
              <a:t> </a:t>
            </a:r>
            <a:endParaRPr lang="zh-CN" altLang="en-US" b="1" dirty="0">
              <a:solidFill>
                <a:schemeClr val="bg1"/>
              </a:solidFill>
              <a:ea typeface="宋体" pitchFamily="2" charset="-122"/>
            </a:endParaRPr>
          </a:p>
        </p:txBody>
      </p:sp>
      <p:cxnSp>
        <p:nvCxnSpPr>
          <p:cNvPr id="9" name="直接连接符 8"/>
          <p:cNvCxnSpPr/>
          <p:nvPr/>
        </p:nvCxnSpPr>
        <p:spPr>
          <a:xfrm>
            <a:off x="3512458" y="3091543"/>
            <a:ext cx="2496456" cy="246743"/>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V="1">
            <a:off x="3875314" y="4005943"/>
            <a:ext cx="2162629" cy="36285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经典的同步问题</a:t>
            </a:r>
            <a:endParaRPr lang="zh-CN" altLang="en-US" dirty="0"/>
          </a:p>
        </p:txBody>
      </p:sp>
      <p:sp>
        <p:nvSpPr>
          <p:cNvPr id="3" name="内容占位符 2"/>
          <p:cNvSpPr>
            <a:spLocks noGrp="1"/>
          </p:cNvSpPr>
          <p:nvPr>
            <p:ph idx="1"/>
          </p:nvPr>
        </p:nvSpPr>
        <p:spPr>
          <a:xfrm>
            <a:off x="457200" y="1428071"/>
            <a:ext cx="8229600" cy="4641850"/>
          </a:xfrm>
        </p:spPr>
        <p:txBody>
          <a:bodyPr/>
          <a:lstStyle/>
          <a:p>
            <a:r>
              <a:rPr lang="zh-CN" altLang="en-US" dirty="0" smtClean="0"/>
              <a:t>历史上一些著名的经典同步问题</a:t>
            </a:r>
            <a:endParaRPr lang="en-US" altLang="zh-CN" dirty="0" smtClean="0"/>
          </a:p>
          <a:p>
            <a:pPr lvl="1"/>
            <a:r>
              <a:rPr lang="zh-CN" altLang="en-US" dirty="0" smtClean="0"/>
              <a:t>生产者</a:t>
            </a:r>
            <a:r>
              <a:rPr lang="en-US" altLang="zh-CN" dirty="0" smtClean="0"/>
              <a:t>-</a:t>
            </a:r>
            <a:r>
              <a:rPr lang="zh-CN" altLang="en-US" dirty="0" smtClean="0"/>
              <a:t>消费者问题</a:t>
            </a:r>
            <a:endParaRPr lang="en-US" altLang="zh-CN" dirty="0" smtClean="0"/>
          </a:p>
          <a:p>
            <a:pPr lvl="1"/>
            <a:r>
              <a:rPr lang="zh-CN" altLang="en-US" dirty="0" smtClean="0"/>
              <a:t>读者</a:t>
            </a:r>
            <a:r>
              <a:rPr lang="en-US" altLang="zh-CN" dirty="0" smtClean="0"/>
              <a:t>-</a:t>
            </a:r>
            <a:r>
              <a:rPr lang="zh-CN" altLang="en-US" dirty="0" smtClean="0"/>
              <a:t>写者问题</a:t>
            </a:r>
            <a:endParaRPr lang="en-US" altLang="zh-CN" dirty="0" smtClean="0"/>
          </a:p>
          <a:p>
            <a:pPr lvl="1"/>
            <a:r>
              <a:rPr lang="zh-CN" altLang="en-US" dirty="0" smtClean="0"/>
              <a:t>哲学家进餐问题 </a:t>
            </a:r>
            <a:r>
              <a:rPr lang="en-US" altLang="zh-CN" dirty="0" smtClean="0"/>
              <a:t>(</a:t>
            </a:r>
            <a:r>
              <a:rPr lang="zh-CN" altLang="en-US" dirty="0" smtClean="0"/>
              <a:t>在死锁部分介绍</a:t>
            </a:r>
            <a:r>
              <a:rPr lang="en-US" altLang="zh-CN" dirty="0" smtClean="0"/>
              <a:t>)</a:t>
            </a:r>
          </a:p>
          <a:p>
            <a:pPr lvl="1"/>
            <a:r>
              <a:rPr lang="zh-CN" altLang="en-US" dirty="0" smtClean="0"/>
              <a:t>理发师问题 </a:t>
            </a:r>
            <a:r>
              <a:rPr lang="en-US" altLang="zh-CN" dirty="0" smtClean="0"/>
              <a:t>(</a:t>
            </a:r>
            <a:r>
              <a:rPr lang="zh-CN" altLang="en-US" dirty="0" smtClean="0"/>
              <a:t>自己看书</a:t>
            </a:r>
            <a:r>
              <a:rPr lang="en-US" altLang="zh-CN" dirty="0" smtClean="0"/>
              <a:t>)</a:t>
            </a:r>
          </a:p>
          <a:p>
            <a:pPr lvl="1">
              <a:buNone/>
            </a:pPr>
            <a:endParaRPr lang="en-US" altLang="zh-CN" dirty="0" smtClean="0"/>
          </a:p>
          <a:p>
            <a:r>
              <a:rPr lang="zh-CN" altLang="en-US" dirty="0" smtClean="0"/>
              <a:t>为什么要研究这些问题？</a:t>
            </a:r>
            <a:endParaRPr lang="en-US" altLang="zh-CN" dirty="0" smtClean="0"/>
          </a:p>
          <a:p>
            <a:pPr lvl="1"/>
            <a:r>
              <a:rPr lang="zh-CN" altLang="en-US" dirty="0" smtClean="0"/>
              <a:t>操作系统中有代表性的问题</a:t>
            </a:r>
            <a:endParaRPr lang="en-US" altLang="zh-CN" dirty="0" smtClean="0"/>
          </a:p>
          <a:p>
            <a:pPr lvl="1"/>
            <a:r>
              <a:rPr lang="zh-CN" altLang="en-US" dirty="0" smtClean="0"/>
              <a:t>为解决其它信号量问题提供了范例</a:t>
            </a:r>
            <a:endParaRPr lang="en-US" altLang="zh-CN" dirty="0" smtClean="0"/>
          </a:p>
        </p:txBody>
      </p:sp>
      <p:sp>
        <p:nvSpPr>
          <p:cNvPr id="4" name="页脚占位符 3"/>
          <p:cNvSpPr>
            <a:spLocks noGrp="1"/>
          </p:cNvSpPr>
          <p:nvPr>
            <p:ph type="ftr" sz="quarter" idx="10"/>
          </p:nvPr>
        </p:nvSpPr>
        <p:spPr/>
        <p:txBody>
          <a:bodyPr/>
          <a:lstStyle/>
          <a:p>
            <a:pPr>
              <a:defRPr/>
            </a:pPr>
            <a:r>
              <a:rPr lang="zh-CN" altLang="en-US" dirty="0" smtClean="0"/>
              <a:t>USTC</a:t>
            </a:r>
            <a:r>
              <a:rPr lang="en-US" altLang="zh-CN" dirty="0" smtClean="0"/>
              <a:t>-</a:t>
            </a:r>
            <a:r>
              <a:rPr lang="zh-CN" altLang="en-US" dirty="0" smtClean="0"/>
              <a:t>21000201-OPERATING SYSTEMS; FALL </a:t>
            </a:r>
            <a:r>
              <a:rPr lang="en-US" altLang="zh-CN" dirty="0" smtClean="0"/>
              <a:t>2016</a:t>
            </a:r>
            <a:r>
              <a:rPr lang="zh-CN" altLang="en-US" dirty="0" smtClean="0"/>
              <a:t>; INSTRUCTOR: </a:t>
            </a:r>
            <a:r>
              <a:rPr lang="en-US" altLang="zh-CN" dirty="0" smtClean="0"/>
              <a:t>LINGBO WEI</a:t>
            </a:r>
            <a:endParaRPr lang="en-US" altLang="zh-CN" dirty="0"/>
          </a:p>
        </p:txBody>
      </p:sp>
      <p:sp>
        <p:nvSpPr>
          <p:cNvPr id="5" name="灯片编号占位符 4"/>
          <p:cNvSpPr>
            <a:spLocks noGrp="1"/>
          </p:cNvSpPr>
          <p:nvPr>
            <p:ph type="sldNum" sz="quarter" idx="11"/>
          </p:nvPr>
        </p:nvSpPr>
        <p:spPr/>
        <p:txBody>
          <a:bodyPr/>
          <a:lstStyle/>
          <a:p>
            <a:pPr>
              <a:defRPr/>
            </a:pPr>
            <a:fld id="{2A5F4D79-7E66-4EF1-850E-A256F3AB9092}" type="slidenum">
              <a:rPr lang="zh-CN" altLang="en-US" smtClean="0"/>
              <a:pPr>
                <a:defRPr/>
              </a:pPr>
              <a:t>59</a:t>
            </a:fld>
            <a:endParaRPr lang="en-US" altLang="zh-CN"/>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r>
              <a:rPr lang="zh-CN" altLang="en-US" dirty="0" smtClean="0"/>
              <a:t>进程间的相互影响</a:t>
            </a:r>
            <a:endParaRPr lang="zh-CN" altLang="en-US" dirty="0"/>
          </a:p>
        </p:txBody>
      </p:sp>
      <p:sp>
        <p:nvSpPr>
          <p:cNvPr id="3" name="内容占位符 2"/>
          <p:cNvSpPr>
            <a:spLocks noGrp="1"/>
          </p:cNvSpPr>
          <p:nvPr>
            <p:ph idx="1"/>
          </p:nvPr>
        </p:nvSpPr>
        <p:spPr>
          <a:xfrm>
            <a:off x="457200" y="1219200"/>
            <a:ext cx="8229600" cy="5123543"/>
          </a:xfrm>
        </p:spPr>
        <p:txBody>
          <a:bodyPr/>
          <a:lstStyle/>
          <a:p>
            <a:r>
              <a:rPr lang="zh-CN" altLang="en-US" sz="2600" dirty="0" smtClean="0"/>
              <a:t>在并发</a:t>
            </a:r>
            <a:r>
              <a:rPr lang="en-US" altLang="zh-CN" sz="2600" dirty="0" smtClean="0"/>
              <a:t>(</a:t>
            </a:r>
            <a:r>
              <a:rPr lang="zh-CN" altLang="en-US" sz="2600" dirty="0" smtClean="0"/>
              <a:t>多任务</a:t>
            </a:r>
            <a:r>
              <a:rPr lang="en-US" altLang="zh-CN" sz="2600" dirty="0" smtClean="0"/>
              <a:t>)</a:t>
            </a:r>
            <a:r>
              <a:rPr lang="zh-CN" altLang="en-US" sz="2600" dirty="0" smtClean="0"/>
              <a:t>环境下</a:t>
            </a:r>
            <a:endParaRPr lang="en-US" altLang="zh-CN" sz="2600" dirty="0" smtClean="0"/>
          </a:p>
          <a:p>
            <a:pPr lvl="1"/>
            <a:r>
              <a:rPr lang="zh-CN" altLang="en-US" sz="2200" dirty="0" smtClean="0"/>
              <a:t>独立进程：一个进程不会受到其它进程的影响</a:t>
            </a:r>
            <a:endParaRPr lang="en-US" altLang="zh-CN" sz="2200" dirty="0" smtClean="0"/>
          </a:p>
          <a:p>
            <a:pPr lvl="1"/>
            <a:r>
              <a:rPr lang="zh-CN" altLang="en-US" sz="2200" dirty="0" smtClean="0"/>
              <a:t>协作进程：一个进程会受到其它进程的影响</a:t>
            </a:r>
            <a:endParaRPr lang="en-US" altLang="zh-CN" sz="2200" dirty="0" smtClean="0"/>
          </a:p>
          <a:p>
            <a:r>
              <a:rPr lang="zh-CN" altLang="en-US" sz="2600" dirty="0" smtClean="0"/>
              <a:t>进程间的相互影响</a:t>
            </a:r>
            <a:r>
              <a:rPr lang="en-US" altLang="zh-CN" sz="2600" dirty="0" smtClean="0"/>
              <a:t>(</a:t>
            </a:r>
            <a:r>
              <a:rPr lang="zh-CN" altLang="en-US" sz="2600" dirty="0" smtClean="0"/>
              <a:t>制约</a:t>
            </a:r>
            <a:r>
              <a:rPr lang="en-US" altLang="zh-CN" sz="2600" dirty="0" smtClean="0"/>
              <a:t>)</a:t>
            </a:r>
          </a:p>
          <a:p>
            <a:pPr lvl="1"/>
            <a:r>
              <a:rPr lang="zh-CN" altLang="en-US" sz="2200" dirty="0" smtClean="0"/>
              <a:t>互斥：某一进程要求使用某种资源，而该资源正被另一进程使用，并且这一资源不允许多个进程同时使用，那么该进程只好等待已占用资源的进程释放资源后再使用</a:t>
            </a:r>
            <a:endParaRPr lang="en-US" altLang="zh-CN" sz="2200" dirty="0" smtClean="0"/>
          </a:p>
          <a:p>
            <a:pPr lvl="1"/>
            <a:r>
              <a:rPr lang="zh-CN" altLang="en-US" sz="2200" dirty="0" smtClean="0"/>
              <a:t>同步：指完成同一任务的协作进程，因需要在某些位置上协调它们的工作而等待、传递信息所产生的制约关系</a:t>
            </a:r>
            <a:endParaRPr lang="en-US" altLang="zh-CN" sz="2200" dirty="0" smtClean="0"/>
          </a:p>
          <a:p>
            <a:r>
              <a:rPr lang="zh-CN" altLang="en-US" sz="2600" i="1" dirty="0" smtClean="0"/>
              <a:t>在后面的章节中，我们用进程来指代一个进程或者一个线程</a:t>
            </a:r>
            <a:r>
              <a:rPr lang="en-US" altLang="zh-CN" sz="2600" dirty="0" smtClean="0"/>
              <a:t>.</a:t>
            </a:r>
            <a:endParaRPr lang="zh-CN" altLang="en-US" sz="2600" dirty="0"/>
          </a:p>
        </p:txBody>
      </p:sp>
      <p:sp>
        <p:nvSpPr>
          <p:cNvPr id="4" name="页脚占位符 3"/>
          <p:cNvSpPr>
            <a:spLocks noGrp="1"/>
          </p:cNvSpPr>
          <p:nvPr>
            <p:ph type="ftr" sz="quarter" idx="10"/>
          </p:nvPr>
        </p:nvSpPr>
        <p:spPr/>
        <p:txBody>
          <a:bodyPr/>
          <a:lstStyle/>
          <a:p>
            <a:pPr>
              <a:defRPr/>
            </a:pPr>
            <a:r>
              <a:rPr lang="zh-CN" altLang="en-US" dirty="0" smtClean="0"/>
              <a:t>USTC</a:t>
            </a:r>
            <a:r>
              <a:rPr lang="en-US" altLang="zh-CN" dirty="0" smtClean="0"/>
              <a:t>-</a:t>
            </a:r>
            <a:r>
              <a:rPr lang="zh-CN" altLang="en-US" dirty="0" smtClean="0"/>
              <a:t>21000201-OPERATING SYSTEMS; FALL </a:t>
            </a:r>
            <a:r>
              <a:rPr lang="en-US" altLang="zh-CN" dirty="0" smtClean="0"/>
              <a:t>2016</a:t>
            </a:r>
            <a:r>
              <a:rPr lang="zh-CN" altLang="en-US" dirty="0" smtClean="0"/>
              <a:t>; INSTRUCTOR: </a:t>
            </a:r>
            <a:r>
              <a:rPr lang="en-US" altLang="zh-CN" dirty="0" smtClean="0"/>
              <a:t>LINGBO WEI</a:t>
            </a:r>
            <a:endParaRPr lang="en-US" altLang="zh-CN" dirty="0"/>
          </a:p>
        </p:txBody>
      </p:sp>
      <p:sp>
        <p:nvSpPr>
          <p:cNvPr id="5" name="灯片编号占位符 4"/>
          <p:cNvSpPr>
            <a:spLocks noGrp="1"/>
          </p:cNvSpPr>
          <p:nvPr>
            <p:ph type="sldNum" sz="quarter" idx="11"/>
          </p:nvPr>
        </p:nvSpPr>
        <p:spPr/>
        <p:txBody>
          <a:bodyPr/>
          <a:lstStyle/>
          <a:p>
            <a:pPr>
              <a:defRPr/>
            </a:pPr>
            <a:fld id="{2A5F4D79-7E66-4EF1-850E-A256F3AB9092}" type="slidenum">
              <a:rPr lang="zh-CN" altLang="en-US" smtClean="0"/>
              <a:pPr>
                <a:defRPr/>
              </a:pPr>
              <a:t>6</a:t>
            </a:fld>
            <a:endParaRPr lang="en-US" altLang="zh-CN"/>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生产者</a:t>
            </a:r>
            <a:r>
              <a:rPr lang="en-US" altLang="zh-CN" dirty="0"/>
              <a:t>-</a:t>
            </a:r>
            <a:r>
              <a:rPr lang="zh-CN" altLang="en-US" dirty="0"/>
              <a:t>消费者问题</a:t>
            </a:r>
            <a:endParaRPr lang="zh-CN" altLang="en-US" dirty="0"/>
          </a:p>
        </p:txBody>
      </p:sp>
      <p:sp>
        <p:nvSpPr>
          <p:cNvPr id="4" name="页脚占位符 3"/>
          <p:cNvSpPr>
            <a:spLocks noGrp="1"/>
          </p:cNvSpPr>
          <p:nvPr>
            <p:ph type="ftr" sz="quarter" idx="10"/>
          </p:nvPr>
        </p:nvSpPr>
        <p:spPr/>
        <p:txBody>
          <a:bodyPr/>
          <a:lstStyle/>
          <a:p>
            <a:pPr>
              <a:defRPr/>
            </a:pPr>
            <a:r>
              <a:rPr lang="zh-CN" altLang="en-US" dirty="0" smtClean="0"/>
              <a:t>USTC</a:t>
            </a:r>
            <a:r>
              <a:rPr lang="en-US" altLang="zh-CN" dirty="0" smtClean="0"/>
              <a:t>-</a:t>
            </a:r>
            <a:r>
              <a:rPr lang="zh-CN" altLang="en-US" dirty="0" smtClean="0"/>
              <a:t>21000201-OPERATING SYSTEMS; FALL </a:t>
            </a:r>
            <a:r>
              <a:rPr lang="en-US" altLang="zh-CN" dirty="0" smtClean="0"/>
              <a:t>2016</a:t>
            </a:r>
            <a:r>
              <a:rPr lang="zh-CN" altLang="en-US" dirty="0" smtClean="0"/>
              <a:t>; INSTRUCTOR: </a:t>
            </a:r>
            <a:r>
              <a:rPr lang="en-US" altLang="zh-CN" dirty="0" smtClean="0"/>
              <a:t>LINGBO WEI</a:t>
            </a:r>
            <a:endParaRPr lang="en-US" altLang="zh-CN" dirty="0"/>
          </a:p>
        </p:txBody>
      </p:sp>
      <p:sp>
        <p:nvSpPr>
          <p:cNvPr id="5" name="灯片编号占位符 4"/>
          <p:cNvSpPr>
            <a:spLocks noGrp="1"/>
          </p:cNvSpPr>
          <p:nvPr>
            <p:ph type="sldNum" sz="quarter" idx="11"/>
          </p:nvPr>
        </p:nvSpPr>
        <p:spPr/>
        <p:txBody>
          <a:bodyPr/>
          <a:lstStyle/>
          <a:p>
            <a:pPr>
              <a:defRPr/>
            </a:pPr>
            <a:fld id="{2A5F4D79-7E66-4EF1-850E-A256F3AB9092}" type="slidenum">
              <a:rPr lang="zh-CN" altLang="en-US" smtClean="0"/>
              <a:pPr>
                <a:defRPr/>
              </a:pPr>
              <a:t>60</a:t>
            </a:fld>
            <a:endParaRPr lang="en-US" altLang="zh-CN"/>
          </a:p>
        </p:txBody>
      </p:sp>
      <p:pic>
        <p:nvPicPr>
          <p:cNvPr id="71682" name="Picture 2"/>
          <p:cNvPicPr>
            <a:picLocks noChangeAspect="1" noChangeArrowheads="1"/>
          </p:cNvPicPr>
          <p:nvPr/>
        </p:nvPicPr>
        <p:blipFill>
          <a:blip r:embed="rId3" cstate="print"/>
          <a:srcRect/>
          <a:stretch>
            <a:fillRect/>
          </a:stretch>
        </p:blipFill>
        <p:spPr bwMode="auto">
          <a:xfrm>
            <a:off x="72570" y="1268334"/>
            <a:ext cx="8435975" cy="498822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生产者</a:t>
            </a:r>
            <a:r>
              <a:rPr lang="en-US" altLang="zh-CN" dirty="0"/>
              <a:t>-</a:t>
            </a:r>
            <a:r>
              <a:rPr lang="zh-CN" altLang="en-US" dirty="0"/>
              <a:t>消费者问题</a:t>
            </a:r>
            <a:endParaRPr lang="zh-CN" altLang="en-US" dirty="0"/>
          </a:p>
        </p:txBody>
      </p:sp>
      <p:sp>
        <p:nvSpPr>
          <p:cNvPr id="4" name="页脚占位符 3"/>
          <p:cNvSpPr>
            <a:spLocks noGrp="1"/>
          </p:cNvSpPr>
          <p:nvPr>
            <p:ph type="ftr" sz="quarter" idx="10"/>
          </p:nvPr>
        </p:nvSpPr>
        <p:spPr/>
        <p:txBody>
          <a:bodyPr/>
          <a:lstStyle/>
          <a:p>
            <a:pPr>
              <a:defRPr/>
            </a:pPr>
            <a:r>
              <a:rPr lang="zh-CN" altLang="en-US" dirty="0" smtClean="0"/>
              <a:t>USTC</a:t>
            </a:r>
            <a:r>
              <a:rPr lang="en-US" altLang="zh-CN" dirty="0" smtClean="0"/>
              <a:t>-</a:t>
            </a:r>
            <a:r>
              <a:rPr lang="zh-CN" altLang="en-US" dirty="0" smtClean="0"/>
              <a:t>21000201-OPERATING SYSTEMS; FALL </a:t>
            </a:r>
            <a:r>
              <a:rPr lang="en-US" altLang="zh-CN" dirty="0" smtClean="0"/>
              <a:t>2016</a:t>
            </a:r>
            <a:r>
              <a:rPr lang="zh-CN" altLang="en-US" dirty="0" smtClean="0"/>
              <a:t>; INSTRUCTOR: </a:t>
            </a:r>
            <a:r>
              <a:rPr lang="en-US" altLang="zh-CN" dirty="0" smtClean="0"/>
              <a:t>LINGBO WEI</a:t>
            </a:r>
            <a:endParaRPr lang="en-US" altLang="zh-CN" dirty="0"/>
          </a:p>
        </p:txBody>
      </p:sp>
      <p:sp>
        <p:nvSpPr>
          <p:cNvPr id="5" name="灯片编号占位符 4"/>
          <p:cNvSpPr>
            <a:spLocks noGrp="1"/>
          </p:cNvSpPr>
          <p:nvPr>
            <p:ph type="sldNum" sz="quarter" idx="11"/>
          </p:nvPr>
        </p:nvSpPr>
        <p:spPr/>
        <p:txBody>
          <a:bodyPr/>
          <a:lstStyle/>
          <a:p>
            <a:pPr>
              <a:defRPr/>
            </a:pPr>
            <a:fld id="{2A5F4D79-7E66-4EF1-850E-A256F3AB9092}" type="slidenum">
              <a:rPr lang="zh-CN" altLang="en-US" smtClean="0"/>
              <a:pPr>
                <a:defRPr/>
              </a:pPr>
              <a:t>61</a:t>
            </a:fld>
            <a:endParaRPr lang="en-US" altLang="zh-CN"/>
          </a:p>
        </p:txBody>
      </p:sp>
      <p:pic>
        <p:nvPicPr>
          <p:cNvPr id="72706" name="Picture 2"/>
          <p:cNvPicPr>
            <a:picLocks noChangeAspect="1" noChangeArrowheads="1"/>
          </p:cNvPicPr>
          <p:nvPr/>
        </p:nvPicPr>
        <p:blipFill>
          <a:blip r:embed="rId2" cstate="print"/>
          <a:srcRect/>
          <a:stretch>
            <a:fillRect/>
          </a:stretch>
        </p:blipFill>
        <p:spPr bwMode="auto">
          <a:xfrm>
            <a:off x="456981" y="1146632"/>
            <a:ext cx="7894175" cy="5095195"/>
          </a:xfrm>
          <a:prstGeom prst="rect">
            <a:avLst/>
          </a:prstGeom>
          <a:noFill/>
          <a:ln w="9525">
            <a:noFill/>
            <a:miter lim="800000"/>
            <a:headEnd/>
            <a:tailEnd/>
          </a:ln>
          <a:effectLst/>
        </p:spPr>
      </p:pic>
      <p:sp>
        <p:nvSpPr>
          <p:cNvPr id="7" name="TextBox 6"/>
          <p:cNvSpPr txBox="1"/>
          <p:nvPr/>
        </p:nvSpPr>
        <p:spPr>
          <a:xfrm>
            <a:off x="3004460" y="2931890"/>
            <a:ext cx="478971" cy="338554"/>
          </a:xfrm>
          <a:prstGeom prst="rect">
            <a:avLst/>
          </a:prstGeom>
          <a:noFill/>
        </p:spPr>
        <p:txBody>
          <a:bodyPr wrap="square" rtlCol="0">
            <a:spAutoFit/>
          </a:bodyPr>
          <a:lstStyle/>
          <a:p>
            <a:r>
              <a:rPr lang="en-US" altLang="zh-CN" sz="1600" dirty="0" smtClean="0">
                <a:solidFill>
                  <a:srgbClr val="FF0000"/>
                </a:solidFill>
              </a:rPr>
              <a:t>out</a:t>
            </a:r>
            <a:endParaRPr lang="zh-CN" altLang="en-US" sz="1600" dirty="0">
              <a:solidFill>
                <a:srgbClr val="FF0000"/>
              </a:solidFill>
            </a:endParaRPr>
          </a:p>
        </p:txBody>
      </p:sp>
      <p:sp>
        <p:nvSpPr>
          <p:cNvPr id="8" name="TextBox 7"/>
          <p:cNvSpPr txBox="1"/>
          <p:nvPr/>
        </p:nvSpPr>
        <p:spPr>
          <a:xfrm>
            <a:off x="4071280" y="2953665"/>
            <a:ext cx="478971" cy="338554"/>
          </a:xfrm>
          <a:prstGeom prst="rect">
            <a:avLst/>
          </a:prstGeom>
          <a:noFill/>
        </p:spPr>
        <p:txBody>
          <a:bodyPr wrap="square" rtlCol="0">
            <a:spAutoFit/>
          </a:bodyPr>
          <a:lstStyle/>
          <a:p>
            <a:r>
              <a:rPr lang="en-US" altLang="zh-CN" sz="1600" dirty="0" smtClean="0">
                <a:solidFill>
                  <a:srgbClr val="0000CC"/>
                </a:solidFill>
              </a:rPr>
              <a:t>in</a:t>
            </a:r>
            <a:endParaRPr lang="zh-CN" altLang="en-US" sz="1600" dirty="0">
              <a:solidFill>
                <a:srgbClr val="0000CC"/>
              </a:solidFill>
            </a:endParaRPr>
          </a:p>
        </p:txBody>
      </p:sp>
      <p:sp>
        <p:nvSpPr>
          <p:cNvPr id="9" name="TextBox 8"/>
          <p:cNvSpPr txBox="1"/>
          <p:nvPr/>
        </p:nvSpPr>
        <p:spPr>
          <a:xfrm>
            <a:off x="5500920" y="4136572"/>
            <a:ext cx="3643080" cy="369332"/>
          </a:xfrm>
          <a:prstGeom prst="rect">
            <a:avLst/>
          </a:prstGeom>
          <a:noFill/>
        </p:spPr>
        <p:txBody>
          <a:bodyPr wrap="square" rtlCol="0">
            <a:spAutoFit/>
          </a:bodyPr>
          <a:lstStyle/>
          <a:p>
            <a:r>
              <a:rPr lang="zh-CN" altLang="en-US" b="1" dirty="0" smtClean="0">
                <a:solidFill>
                  <a:srgbClr val="FF0000"/>
                </a:solidFill>
              </a:rPr>
              <a:t> </a:t>
            </a:r>
            <a:r>
              <a:rPr lang="en-US" altLang="zh-CN" sz="1600" b="1" dirty="0" smtClean="0">
                <a:solidFill>
                  <a:srgbClr val="FF0000"/>
                </a:solidFill>
              </a:rPr>
              <a:t>//</a:t>
            </a:r>
            <a:r>
              <a:rPr lang="zh-CN" altLang="en-US" sz="1600" b="1" dirty="0" smtClean="0">
                <a:solidFill>
                  <a:srgbClr val="FF0000"/>
                </a:solidFill>
              </a:rPr>
              <a:t>忙等待，不能从空缓冲区中取</a:t>
            </a:r>
            <a:endParaRPr lang="zh-CN" altLang="en-US" sz="1600" b="1" dirty="0">
              <a:solidFill>
                <a:srgbClr val="FF0000"/>
              </a:solidFill>
            </a:endParaRP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p:cNvPicPr>
            <a:picLocks noChangeAspect="1" noChangeArrowheads="1"/>
          </p:cNvPicPr>
          <p:nvPr/>
        </p:nvPicPr>
        <p:blipFill>
          <a:blip r:embed="rId3" cstate="print"/>
          <a:srcRect b="11227"/>
          <a:stretch>
            <a:fillRect/>
          </a:stretch>
        </p:blipFill>
        <p:spPr bwMode="auto">
          <a:xfrm>
            <a:off x="457206" y="1752600"/>
            <a:ext cx="6313976" cy="4857750"/>
          </a:xfrm>
          <a:prstGeom prst="rect">
            <a:avLst/>
          </a:prstGeom>
          <a:noFill/>
          <a:ln w="9525">
            <a:noFill/>
            <a:miter lim="800000"/>
            <a:headEnd/>
            <a:tailEnd/>
          </a:ln>
          <a:effectLst/>
        </p:spPr>
      </p:pic>
      <p:sp>
        <p:nvSpPr>
          <p:cNvPr id="2" name="标题 1"/>
          <p:cNvSpPr>
            <a:spLocks noGrp="1"/>
          </p:cNvSpPr>
          <p:nvPr>
            <p:ph type="title"/>
          </p:nvPr>
        </p:nvSpPr>
        <p:spPr/>
        <p:txBody>
          <a:bodyPr/>
          <a:lstStyle/>
          <a:p>
            <a:r>
              <a:rPr lang="en-US" altLang="zh-CN" dirty="0" smtClean="0"/>
              <a:t>Producer/Consumer Problem</a:t>
            </a:r>
            <a:endParaRPr lang="zh-CN" altLang="en-US" dirty="0"/>
          </a:p>
        </p:txBody>
      </p:sp>
      <p:sp>
        <p:nvSpPr>
          <p:cNvPr id="3" name="内容占位符 2"/>
          <p:cNvSpPr>
            <a:spLocks noGrp="1"/>
          </p:cNvSpPr>
          <p:nvPr>
            <p:ph idx="1"/>
          </p:nvPr>
        </p:nvSpPr>
        <p:spPr>
          <a:xfrm>
            <a:off x="457200" y="1210361"/>
            <a:ext cx="8229600" cy="603925"/>
          </a:xfrm>
        </p:spPr>
        <p:txBody>
          <a:bodyPr/>
          <a:lstStyle/>
          <a:p>
            <a:r>
              <a:rPr lang="zh-CN" altLang="en-US" dirty="0" smtClean="0"/>
              <a:t>有限缓冲区，多个生产者和消费者</a:t>
            </a:r>
            <a:endParaRPr lang="zh-CN" altLang="en-US" dirty="0"/>
          </a:p>
        </p:txBody>
      </p:sp>
      <p:sp>
        <p:nvSpPr>
          <p:cNvPr id="4" name="页脚占位符 3"/>
          <p:cNvSpPr>
            <a:spLocks noGrp="1"/>
          </p:cNvSpPr>
          <p:nvPr>
            <p:ph type="ftr" sz="quarter" idx="10"/>
          </p:nvPr>
        </p:nvSpPr>
        <p:spPr/>
        <p:txBody>
          <a:bodyPr/>
          <a:lstStyle/>
          <a:p>
            <a:pPr>
              <a:defRPr/>
            </a:pPr>
            <a:r>
              <a:rPr lang="zh-CN" altLang="en-US" dirty="0" smtClean="0"/>
              <a:t>USTC</a:t>
            </a:r>
            <a:r>
              <a:rPr lang="en-US" altLang="zh-CN" dirty="0" smtClean="0"/>
              <a:t>-</a:t>
            </a:r>
            <a:r>
              <a:rPr lang="zh-CN" altLang="en-US" dirty="0" smtClean="0"/>
              <a:t>21000201-OPERATING SYSTEMS; FALL </a:t>
            </a:r>
            <a:r>
              <a:rPr lang="en-US" altLang="zh-CN" dirty="0" smtClean="0"/>
              <a:t>2016</a:t>
            </a:r>
            <a:r>
              <a:rPr lang="zh-CN" altLang="en-US" dirty="0" smtClean="0"/>
              <a:t>; INSTRUCTOR: </a:t>
            </a:r>
            <a:r>
              <a:rPr lang="en-US" altLang="zh-CN" dirty="0" smtClean="0"/>
              <a:t>LINGBO WEI</a:t>
            </a:r>
            <a:endParaRPr lang="en-US" altLang="zh-CN" dirty="0"/>
          </a:p>
        </p:txBody>
      </p:sp>
      <p:sp>
        <p:nvSpPr>
          <p:cNvPr id="5" name="灯片编号占位符 4"/>
          <p:cNvSpPr>
            <a:spLocks noGrp="1"/>
          </p:cNvSpPr>
          <p:nvPr>
            <p:ph type="sldNum" sz="quarter" idx="11"/>
          </p:nvPr>
        </p:nvSpPr>
        <p:spPr/>
        <p:txBody>
          <a:bodyPr/>
          <a:lstStyle/>
          <a:p>
            <a:pPr>
              <a:defRPr/>
            </a:pPr>
            <a:fld id="{2A5F4D79-7E66-4EF1-850E-A256F3AB9092}" type="slidenum">
              <a:rPr lang="zh-CN" altLang="en-US" smtClean="0"/>
              <a:pPr>
                <a:defRPr/>
              </a:pPr>
              <a:t>62</a:t>
            </a:fld>
            <a:endParaRPr lang="en-US" altLang="zh-CN"/>
          </a:p>
        </p:txBody>
      </p:sp>
      <p:sp>
        <p:nvSpPr>
          <p:cNvPr id="7" name="Rectangle 1027"/>
          <p:cNvSpPr>
            <a:spLocks noChangeArrowheads="1"/>
          </p:cNvSpPr>
          <p:nvPr/>
        </p:nvSpPr>
        <p:spPr bwMode="auto">
          <a:xfrm>
            <a:off x="4532089" y="3849895"/>
            <a:ext cx="4481285" cy="2115457"/>
          </a:xfrm>
          <a:prstGeom prst="rect">
            <a:avLst/>
          </a:prstGeom>
          <a:solidFill>
            <a:srgbClr val="99FFCC"/>
          </a:solidFill>
          <a:ln w="9525">
            <a:noFill/>
            <a:miter lim="800000"/>
            <a:headEnd/>
            <a:tailEnd/>
          </a:ln>
        </p:spPr>
        <p:txBody>
          <a:bodyPr/>
          <a:lstStyle/>
          <a:p>
            <a:pPr marL="342900" indent="-342900" algn="l">
              <a:spcBef>
                <a:spcPct val="20000"/>
              </a:spcBef>
              <a:buClr>
                <a:schemeClr val="folHlink"/>
              </a:buClr>
              <a:buSzPct val="60000"/>
              <a:buFont typeface="Wingdings" pitchFamily="2" charset="2"/>
              <a:buNone/>
            </a:pPr>
            <a:r>
              <a:rPr lang="zh-CN" altLang="en-US" sz="2400" b="1" dirty="0">
                <a:latin typeface="宋体" pitchFamily="2" charset="-122"/>
              </a:rPr>
              <a:t>同步问题：</a:t>
            </a:r>
          </a:p>
          <a:p>
            <a:pPr marL="342900" indent="-342900" algn="l">
              <a:spcBef>
                <a:spcPct val="20000"/>
              </a:spcBef>
              <a:buClr>
                <a:schemeClr val="hlink"/>
              </a:buClr>
              <a:buFont typeface="Wingdings" pitchFamily="2" charset="2"/>
              <a:buChar char="§"/>
            </a:pPr>
            <a:r>
              <a:rPr lang="en-US" altLang="zh-CN" sz="2400" b="1" dirty="0">
                <a:latin typeface="宋体" pitchFamily="2" charset="-122"/>
              </a:rPr>
              <a:t>P</a:t>
            </a:r>
            <a:r>
              <a:rPr lang="zh-CN" altLang="en-US" sz="2400" b="1" dirty="0">
                <a:latin typeface="宋体" pitchFamily="2" charset="-122"/>
              </a:rPr>
              <a:t>进程不能往</a:t>
            </a:r>
            <a:r>
              <a:rPr lang="zh-CN" altLang="en-US" sz="2400" b="1" dirty="0">
                <a:latin typeface="Times New Roman" pitchFamily="18" charset="0"/>
              </a:rPr>
              <a:t>“</a:t>
            </a:r>
            <a:r>
              <a:rPr lang="zh-CN" altLang="en-US" sz="2400" b="1" dirty="0">
                <a:latin typeface="宋体" pitchFamily="2" charset="-122"/>
              </a:rPr>
              <a:t>满</a:t>
            </a:r>
            <a:r>
              <a:rPr lang="zh-CN" altLang="en-US" sz="2400" b="1" dirty="0">
                <a:latin typeface="Times New Roman" pitchFamily="18" charset="0"/>
              </a:rPr>
              <a:t>”</a:t>
            </a:r>
            <a:r>
              <a:rPr lang="zh-CN" altLang="en-US" sz="2400" b="1" dirty="0">
                <a:latin typeface="宋体" pitchFamily="2" charset="-122"/>
              </a:rPr>
              <a:t>的缓冲区中放产品，设置信号量为</a:t>
            </a:r>
            <a:r>
              <a:rPr lang="en-US" altLang="zh-CN" sz="2400" b="1" dirty="0" smtClean="0">
                <a:latin typeface="宋体" pitchFamily="2" charset="-122"/>
              </a:rPr>
              <a:t>empty</a:t>
            </a:r>
            <a:endParaRPr lang="en-US" altLang="zh-CN" sz="2400" b="1" baseline="-25000" dirty="0">
              <a:latin typeface="宋体" pitchFamily="2" charset="-122"/>
            </a:endParaRPr>
          </a:p>
          <a:p>
            <a:pPr marL="342900" indent="-342900" algn="l">
              <a:spcBef>
                <a:spcPct val="20000"/>
              </a:spcBef>
              <a:buClr>
                <a:schemeClr val="hlink"/>
              </a:buClr>
              <a:buFont typeface="Wingdings" pitchFamily="2" charset="2"/>
              <a:buChar char="§"/>
            </a:pPr>
            <a:r>
              <a:rPr lang="en-US" altLang="zh-CN" sz="2400" b="1" dirty="0" smtClean="0">
                <a:latin typeface="宋体" pitchFamily="2" charset="-122"/>
              </a:rPr>
              <a:t>C</a:t>
            </a:r>
            <a:r>
              <a:rPr lang="zh-CN" altLang="en-US" sz="2400" b="1" dirty="0" smtClean="0">
                <a:latin typeface="宋体" pitchFamily="2" charset="-122"/>
              </a:rPr>
              <a:t>进程</a:t>
            </a:r>
            <a:r>
              <a:rPr lang="zh-CN" altLang="en-US" sz="2400" b="1" dirty="0">
                <a:latin typeface="宋体" pitchFamily="2" charset="-122"/>
              </a:rPr>
              <a:t>不能从</a:t>
            </a:r>
            <a:r>
              <a:rPr lang="zh-CN" altLang="en-US" sz="2400" b="1" dirty="0">
                <a:latin typeface="Times New Roman" pitchFamily="18" charset="0"/>
              </a:rPr>
              <a:t>“</a:t>
            </a:r>
            <a:r>
              <a:rPr lang="zh-CN" altLang="en-US" sz="2400" b="1" dirty="0">
                <a:latin typeface="宋体" pitchFamily="2" charset="-122"/>
              </a:rPr>
              <a:t>空</a:t>
            </a:r>
            <a:r>
              <a:rPr lang="zh-CN" altLang="en-US" sz="2400" b="1" dirty="0">
                <a:latin typeface="Times New Roman" pitchFamily="18" charset="0"/>
              </a:rPr>
              <a:t>”</a:t>
            </a:r>
            <a:r>
              <a:rPr lang="zh-CN" altLang="en-US" sz="2400" b="1" dirty="0">
                <a:latin typeface="宋体" pitchFamily="2" charset="-122"/>
              </a:rPr>
              <a:t>的缓冲区中取产品，设置信号量</a:t>
            </a:r>
            <a:r>
              <a:rPr lang="en-US" altLang="zh-CN" sz="2400" b="1" dirty="0">
                <a:latin typeface="宋体" pitchFamily="2" charset="-122"/>
              </a:rPr>
              <a:t>full</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Producer/Consumer Problem</a:t>
            </a:r>
            <a:endParaRPr lang="zh-CN" altLang="en-US" dirty="0"/>
          </a:p>
        </p:txBody>
      </p:sp>
      <p:sp>
        <p:nvSpPr>
          <p:cNvPr id="4" name="页脚占位符 3"/>
          <p:cNvSpPr>
            <a:spLocks noGrp="1"/>
          </p:cNvSpPr>
          <p:nvPr>
            <p:ph type="ftr" sz="quarter" idx="10"/>
          </p:nvPr>
        </p:nvSpPr>
        <p:spPr/>
        <p:txBody>
          <a:bodyPr/>
          <a:lstStyle/>
          <a:p>
            <a:pPr>
              <a:defRPr/>
            </a:pPr>
            <a:r>
              <a:rPr lang="zh-CN" altLang="en-US" dirty="0" smtClean="0"/>
              <a:t>USTC</a:t>
            </a:r>
            <a:r>
              <a:rPr lang="en-US" altLang="zh-CN" dirty="0" smtClean="0"/>
              <a:t>-</a:t>
            </a:r>
            <a:r>
              <a:rPr lang="zh-CN" altLang="en-US" dirty="0" smtClean="0"/>
              <a:t>21000201-OPERATING SYSTEMS; FALL </a:t>
            </a:r>
            <a:r>
              <a:rPr lang="en-US" altLang="zh-CN" dirty="0" smtClean="0"/>
              <a:t>2016</a:t>
            </a:r>
            <a:r>
              <a:rPr lang="zh-CN" altLang="en-US" dirty="0" smtClean="0"/>
              <a:t>; INSTRUCTOR: </a:t>
            </a:r>
            <a:r>
              <a:rPr lang="en-US" altLang="zh-CN" dirty="0" smtClean="0"/>
              <a:t>LINGBO WEI</a:t>
            </a:r>
            <a:endParaRPr lang="en-US" altLang="zh-CN" dirty="0"/>
          </a:p>
        </p:txBody>
      </p:sp>
      <p:sp>
        <p:nvSpPr>
          <p:cNvPr id="5" name="灯片编号占位符 4"/>
          <p:cNvSpPr>
            <a:spLocks noGrp="1"/>
          </p:cNvSpPr>
          <p:nvPr>
            <p:ph type="sldNum" sz="quarter" idx="11"/>
          </p:nvPr>
        </p:nvSpPr>
        <p:spPr/>
        <p:txBody>
          <a:bodyPr/>
          <a:lstStyle/>
          <a:p>
            <a:pPr>
              <a:defRPr/>
            </a:pPr>
            <a:fld id="{2A5F4D79-7E66-4EF1-850E-A256F3AB9092}" type="slidenum">
              <a:rPr lang="zh-CN" altLang="en-US" smtClean="0"/>
              <a:pPr>
                <a:defRPr/>
              </a:pPr>
              <a:t>63</a:t>
            </a:fld>
            <a:endParaRPr lang="en-US" altLang="zh-CN"/>
          </a:p>
        </p:txBody>
      </p:sp>
      <p:sp>
        <p:nvSpPr>
          <p:cNvPr id="74753" name="Rectangle 1"/>
          <p:cNvSpPr>
            <a:spLocks noChangeArrowheads="1"/>
          </p:cNvSpPr>
          <p:nvPr/>
        </p:nvSpPr>
        <p:spPr bwMode="auto">
          <a:xfrm>
            <a:off x="464448" y="1198013"/>
            <a:ext cx="9144000" cy="483209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0" i="0" u="none" strike="noStrike" cap="none" normalizeH="0" baseline="0" dirty="0" smtClean="0">
                <a:ln>
                  <a:noFill/>
                </a:ln>
                <a:solidFill>
                  <a:srgbClr val="FF0000"/>
                </a:solidFill>
                <a:effectLst/>
                <a:latin typeface="Times New Roman" pitchFamily="18" charset="0"/>
                <a:ea typeface="宋体" pitchFamily="2" charset="-122"/>
                <a:cs typeface="Times New Roman" pitchFamily="18" charset="0"/>
              </a:rPr>
              <a:t>Semaphore full=0</a:t>
            </a:r>
            <a:r>
              <a:rPr kumimoji="0" lang="en-US" altLang="zh-CN" sz="22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r>
              <a:rPr kumimoji="0" lang="zh-CN" altLang="en-US" sz="22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满缓冲区数目</a:t>
            </a:r>
            <a:endParaRPr kumimoji="0" lang="zh-CN" altLang="en-US" sz="22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lvl="0" eaLnBrk="0" hangingPunct="0"/>
            <a:r>
              <a:rPr kumimoji="0" lang="en-US" altLang="zh-CN" sz="2200" b="0" i="0" u="none" strike="noStrike" cap="none" normalizeH="0" baseline="0" dirty="0" smtClean="0">
                <a:ln>
                  <a:noFill/>
                </a:ln>
                <a:solidFill>
                  <a:srgbClr val="FF0000"/>
                </a:solidFill>
                <a:effectLst/>
                <a:latin typeface="Times New Roman" pitchFamily="18" charset="0"/>
                <a:ea typeface="宋体" pitchFamily="2" charset="-122"/>
                <a:cs typeface="Times New Roman" pitchFamily="18" charset="0"/>
              </a:rPr>
              <a:t>Semaphore empty=n</a:t>
            </a:r>
            <a:r>
              <a:rPr kumimoji="0" lang="en-US" altLang="zh-CN" sz="22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r>
              <a:rPr kumimoji="0" lang="zh-CN" altLang="en-US" sz="22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空缓冲区数目</a:t>
            </a:r>
            <a:r>
              <a:rPr kumimoji="0" lang="en-US" altLang="zh-CN" sz="22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n-</a:t>
            </a:r>
            <a:r>
              <a:rPr lang="zh-CN" altLang="en-US" sz="2200" dirty="0" smtClean="0">
                <a:latin typeface="Times New Roman" pitchFamily="18" charset="0"/>
                <a:ea typeface="宋体" pitchFamily="2" charset="-122"/>
                <a:cs typeface="Times New Roman" pitchFamily="18" charset="0"/>
              </a:rPr>
              <a:t>满缓冲区数目</a:t>
            </a:r>
            <a:endParaRPr kumimoji="0" lang="zh-CN" altLang="en-US" sz="22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200" b="0" i="0" u="none" strike="noStrike" cap="none" normalizeH="0" baseline="0" dirty="0" smtClean="0">
                <a:ln>
                  <a:noFill/>
                </a:ln>
                <a:solidFill>
                  <a:srgbClr val="FF0000"/>
                </a:solidFill>
                <a:effectLst/>
                <a:latin typeface="Times New Roman" pitchFamily="18" charset="0"/>
                <a:ea typeface="宋体" pitchFamily="2" charset="-122"/>
                <a:cs typeface="Times New Roman" pitchFamily="18" charset="0"/>
              </a:rPr>
              <a:t>Semaphore </a:t>
            </a:r>
            <a:r>
              <a:rPr kumimoji="0" lang="en-US" altLang="zh-CN" sz="2200" b="0" i="0" u="none" strike="noStrike" cap="none" normalizeH="0" baseline="0" dirty="0" err="1" smtClean="0">
                <a:ln>
                  <a:noFill/>
                </a:ln>
                <a:solidFill>
                  <a:srgbClr val="FF0000"/>
                </a:solidFill>
                <a:effectLst/>
                <a:latin typeface="Times New Roman" pitchFamily="18" charset="0"/>
                <a:ea typeface="宋体" pitchFamily="2" charset="-122"/>
                <a:cs typeface="Times New Roman" pitchFamily="18" charset="0"/>
              </a:rPr>
              <a:t>mutex</a:t>
            </a:r>
            <a:r>
              <a:rPr kumimoji="0" lang="en-US" altLang="zh-CN" sz="2200" b="0" i="0" u="none" strike="noStrike" cap="none" normalizeH="0" baseline="0" dirty="0" smtClean="0">
                <a:ln>
                  <a:noFill/>
                </a:ln>
                <a:solidFill>
                  <a:srgbClr val="FF0000"/>
                </a:solidFill>
                <a:effectLst/>
                <a:latin typeface="Times New Roman" pitchFamily="18" charset="0"/>
                <a:ea typeface="宋体" pitchFamily="2" charset="-122"/>
                <a:cs typeface="Times New Roman" pitchFamily="18" charset="0"/>
              </a:rPr>
              <a:t>=1</a:t>
            </a:r>
            <a:r>
              <a:rPr kumimoji="0" lang="en-US" altLang="zh-CN" sz="22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r>
              <a:rPr kumimoji="0" lang="zh-CN" altLang="en-US" sz="22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对有界缓冲区进行操作的互斥信号量</a:t>
            </a:r>
            <a:endParaRPr kumimoji="0" lang="zh-CN" altLang="en-US" sz="22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2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Buffer array[0,</a:t>
            </a:r>
            <a:r>
              <a:rPr kumimoji="0" lang="en-US" altLang="zh-CN" sz="2200" b="0" i="0" u="none" strike="noStrike" cap="none" normalizeH="0" baseline="0" dirty="0" smtClean="0">
                <a:ln>
                  <a:noFill/>
                </a:ln>
                <a:solidFill>
                  <a:schemeClr val="tx1"/>
                </a:solidFill>
                <a:effectLst/>
                <a:latin typeface="Calibri"/>
                <a:ea typeface="宋体" pitchFamily="2" charset="-122"/>
                <a:cs typeface="Times New Roman" pitchFamily="18" charset="0"/>
              </a:rPr>
              <a:t>…</a:t>
            </a:r>
            <a:r>
              <a:rPr kumimoji="0" lang="en-US" altLang="zh-CN" sz="22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,n-1]; //</a:t>
            </a:r>
            <a:r>
              <a:rPr kumimoji="0" lang="zh-CN" altLang="en-US" sz="22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存放数据的缓冲池</a:t>
            </a:r>
            <a:endParaRPr kumimoji="0" lang="zh-CN" altLang="en-US" sz="22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200" b="0"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Int</a:t>
            </a:r>
            <a:r>
              <a:rPr kumimoji="0" lang="en-US" altLang="zh-CN" sz="22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in=0; out=0;           //</a:t>
            </a:r>
            <a:r>
              <a:rPr kumimoji="0" lang="zh-CN" altLang="en-US" sz="22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缓冲区指针，指示生产者和消费者的存取位置</a:t>
            </a:r>
            <a:endParaRPr kumimoji="0" lang="zh-CN" altLang="en-US" sz="22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2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Producer:</a:t>
            </a:r>
            <a:endParaRPr kumimoji="0" lang="en-US" altLang="zh-CN" sz="22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2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while (true)</a:t>
            </a:r>
            <a:endParaRPr kumimoji="0" lang="en-US" altLang="zh-CN" sz="22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2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r>
              <a:rPr kumimoji="0" lang="en-US" altLang="zh-CN" sz="2200" b="0" i="0" u="none" strike="noStrike" cap="none" normalizeH="0" baseline="0" dirty="0" smtClean="0">
                <a:ln>
                  <a:noFill/>
                </a:ln>
                <a:solidFill>
                  <a:srgbClr val="0000CC"/>
                </a:solidFill>
                <a:effectLst/>
                <a:latin typeface="Times New Roman" pitchFamily="18" charset="0"/>
                <a:ea typeface="宋体" pitchFamily="2" charset="-122"/>
                <a:cs typeface="Times New Roman" pitchFamily="18" charset="0"/>
              </a:rPr>
              <a:t>Produce an item;</a:t>
            </a:r>
            <a:endParaRPr kumimoji="0" lang="en-US" altLang="zh-CN" sz="2200" b="0" i="0" u="none" strike="noStrike" cap="none" normalizeH="0" baseline="0" dirty="0" smtClean="0">
              <a:ln>
                <a:noFill/>
              </a:ln>
              <a:solidFill>
                <a:srgbClr val="0000CC"/>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2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r>
              <a:rPr kumimoji="0" lang="en-US" altLang="zh-CN" sz="2200" b="0" i="0" u="none" strike="noStrike" cap="none" normalizeH="0" baseline="0" dirty="0" smtClean="0">
                <a:ln>
                  <a:noFill/>
                </a:ln>
                <a:solidFill>
                  <a:srgbClr val="FF0000"/>
                </a:solidFill>
                <a:effectLst/>
                <a:latin typeface="Times New Roman" pitchFamily="18" charset="0"/>
                <a:ea typeface="宋体" pitchFamily="2" charset="-122"/>
                <a:cs typeface="Times New Roman" pitchFamily="18" charset="0"/>
              </a:rPr>
              <a:t>semWait(empty)</a:t>
            </a:r>
            <a:r>
              <a:rPr kumimoji="0" lang="en-US" altLang="zh-CN" sz="22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r>
              <a:rPr kumimoji="0" lang="zh-CN" altLang="en-US" sz="22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申请一个空余缓冲区</a:t>
            </a:r>
            <a:endParaRPr kumimoji="0" lang="zh-CN" altLang="en-US" sz="22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22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r>
              <a:rPr kumimoji="0" lang="en-US" altLang="zh-CN" sz="2200" b="0" i="0" u="none" strike="noStrike" cap="none" normalizeH="0" baseline="0" dirty="0" smtClean="0">
                <a:ln>
                  <a:noFill/>
                </a:ln>
                <a:solidFill>
                  <a:srgbClr val="FF0000"/>
                </a:solidFill>
                <a:effectLst/>
                <a:latin typeface="Times New Roman" pitchFamily="18" charset="0"/>
                <a:ea typeface="宋体" pitchFamily="2" charset="-122"/>
                <a:cs typeface="Times New Roman" pitchFamily="18" charset="0"/>
              </a:rPr>
              <a:t>semWait(</a:t>
            </a:r>
            <a:r>
              <a:rPr kumimoji="0" lang="en-US" altLang="zh-CN" sz="2200" b="0" i="0" u="none" strike="noStrike" cap="none" normalizeH="0" baseline="0" dirty="0" err="1" smtClean="0">
                <a:ln>
                  <a:noFill/>
                </a:ln>
                <a:solidFill>
                  <a:srgbClr val="FF0000"/>
                </a:solidFill>
                <a:effectLst/>
                <a:latin typeface="Times New Roman" pitchFamily="18" charset="0"/>
                <a:ea typeface="宋体" pitchFamily="2" charset="-122"/>
                <a:cs typeface="Times New Roman" pitchFamily="18" charset="0"/>
              </a:rPr>
              <a:t>mutex</a:t>
            </a:r>
            <a:r>
              <a:rPr kumimoji="0" lang="en-US" altLang="zh-CN" sz="2200" b="0" i="0" u="none" strike="noStrike" cap="none" normalizeH="0" baseline="0" dirty="0" smtClean="0">
                <a:ln>
                  <a:noFill/>
                </a:ln>
                <a:solidFill>
                  <a:srgbClr val="FF0000"/>
                </a:solidFill>
                <a:effectLst/>
                <a:latin typeface="Times New Roman" pitchFamily="18" charset="0"/>
                <a:ea typeface="宋体" pitchFamily="2" charset="-122"/>
                <a:cs typeface="Times New Roman" pitchFamily="18" charset="0"/>
              </a:rPr>
              <a:t>)</a:t>
            </a:r>
            <a:r>
              <a:rPr kumimoji="0" lang="en-US" altLang="zh-CN" sz="22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r>
              <a:rPr kumimoji="0" lang="zh-CN" altLang="en-US" sz="22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申请使用缓冲池</a:t>
            </a:r>
            <a:endParaRPr kumimoji="0" lang="zh-CN" altLang="en-US" sz="22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22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r>
              <a:rPr kumimoji="0" lang="en-US" altLang="zh-CN" sz="22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Buffer(in)=item;               //</a:t>
            </a:r>
            <a:r>
              <a:rPr kumimoji="0" lang="zh-CN" altLang="en-US" sz="22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将</a:t>
            </a:r>
            <a:r>
              <a:rPr kumimoji="0" lang="en-US" altLang="zh-CN" sz="22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item</a:t>
            </a:r>
            <a:r>
              <a:rPr kumimoji="0" lang="zh-CN" altLang="en-US" sz="22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放入缓冲区</a:t>
            </a:r>
            <a:endParaRPr kumimoji="0" lang="zh-CN" altLang="en-US" sz="22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22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r>
              <a:rPr kumimoji="0" lang="en-US" altLang="zh-CN" sz="22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in=(in+1)%n;                    //</a:t>
            </a:r>
            <a:r>
              <a:rPr kumimoji="0" lang="zh-CN" altLang="en-US" sz="22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指针后移</a:t>
            </a:r>
            <a:endParaRPr kumimoji="0" lang="zh-CN" altLang="en-US" sz="22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22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r>
              <a:rPr kumimoji="0" lang="en-US" altLang="zh-CN" sz="2200" b="0" i="0" u="none" strike="noStrike" cap="none" normalizeH="0" baseline="0" dirty="0" err="1" smtClean="0">
                <a:ln>
                  <a:noFill/>
                </a:ln>
                <a:solidFill>
                  <a:srgbClr val="FF0000"/>
                </a:solidFill>
                <a:effectLst/>
                <a:latin typeface="Times New Roman" pitchFamily="18" charset="0"/>
                <a:ea typeface="宋体" pitchFamily="2" charset="-122"/>
                <a:cs typeface="Times New Roman" pitchFamily="18" charset="0"/>
              </a:rPr>
              <a:t>semSignal</a:t>
            </a:r>
            <a:r>
              <a:rPr kumimoji="0" lang="en-US" altLang="zh-CN" sz="2200" b="0" i="0" u="none" strike="noStrike" cap="none" normalizeH="0" baseline="0" dirty="0" smtClean="0">
                <a:ln>
                  <a:noFill/>
                </a:ln>
                <a:solidFill>
                  <a:srgbClr val="FF0000"/>
                </a:solidFill>
                <a:effectLst/>
                <a:latin typeface="Times New Roman" pitchFamily="18" charset="0"/>
                <a:ea typeface="宋体" pitchFamily="2" charset="-122"/>
                <a:cs typeface="Times New Roman" pitchFamily="18" charset="0"/>
              </a:rPr>
              <a:t>(</a:t>
            </a:r>
            <a:r>
              <a:rPr kumimoji="0" lang="en-US" altLang="zh-CN" sz="2200" b="0" i="0" u="none" strike="noStrike" cap="none" normalizeH="0" baseline="0" dirty="0" err="1" smtClean="0">
                <a:ln>
                  <a:noFill/>
                </a:ln>
                <a:solidFill>
                  <a:srgbClr val="FF0000"/>
                </a:solidFill>
                <a:effectLst/>
                <a:latin typeface="Times New Roman" pitchFamily="18" charset="0"/>
                <a:ea typeface="宋体" pitchFamily="2" charset="-122"/>
                <a:cs typeface="Times New Roman" pitchFamily="18" charset="0"/>
              </a:rPr>
              <a:t>mutex</a:t>
            </a:r>
            <a:r>
              <a:rPr kumimoji="0" lang="en-US" altLang="zh-CN" sz="2200" b="0" i="0" u="none" strike="noStrike" cap="none" normalizeH="0" baseline="0" dirty="0" smtClean="0">
                <a:ln>
                  <a:noFill/>
                </a:ln>
                <a:solidFill>
                  <a:srgbClr val="FF0000"/>
                </a:solidFill>
                <a:effectLst/>
                <a:latin typeface="Times New Roman" pitchFamily="18" charset="0"/>
                <a:ea typeface="宋体" pitchFamily="2" charset="-122"/>
                <a:cs typeface="Times New Roman" pitchFamily="18" charset="0"/>
              </a:rPr>
              <a:t>)</a:t>
            </a:r>
            <a:r>
              <a:rPr kumimoji="0" lang="en-US" altLang="zh-CN" sz="22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r>
              <a:rPr kumimoji="0" lang="en-US" altLang="zh-CN" sz="2200" b="0" i="0" u="none" strike="noStrike" cap="none" normalizeH="0" dirty="0" smtClean="0">
                <a:ln>
                  <a:noFill/>
                </a:ln>
                <a:solidFill>
                  <a:schemeClr val="tx1"/>
                </a:solidFill>
                <a:effectLst/>
                <a:latin typeface="Times New Roman" pitchFamily="18" charset="0"/>
                <a:ea typeface="宋体" pitchFamily="2" charset="-122"/>
                <a:cs typeface="Times New Roman" pitchFamily="18" charset="0"/>
              </a:rPr>
              <a:t> </a:t>
            </a:r>
            <a:r>
              <a:rPr kumimoji="0" lang="en-US" altLang="zh-CN" sz="22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r>
              <a:rPr kumimoji="0" lang="zh-CN" altLang="en-US" sz="22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缓冲池使用完毕，释放互斥信号量</a:t>
            </a:r>
            <a:endParaRPr kumimoji="0" lang="zh-CN" altLang="en-US" sz="22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22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r>
              <a:rPr kumimoji="0" lang="en-US" altLang="zh-CN" sz="2200" b="0" i="0" u="none" strike="noStrike" cap="none" normalizeH="0" baseline="0" dirty="0" err="1" smtClean="0">
                <a:ln>
                  <a:noFill/>
                </a:ln>
                <a:solidFill>
                  <a:srgbClr val="FF0000"/>
                </a:solidFill>
                <a:effectLst/>
                <a:latin typeface="Times New Roman" pitchFamily="18" charset="0"/>
                <a:ea typeface="宋体" pitchFamily="2" charset="-122"/>
                <a:cs typeface="Times New Roman" pitchFamily="18" charset="0"/>
              </a:rPr>
              <a:t>semSignal</a:t>
            </a:r>
            <a:r>
              <a:rPr kumimoji="0" lang="en-US" altLang="zh-CN" sz="2200" b="0" i="0" u="none" strike="noStrike" cap="none" normalizeH="0" baseline="0" dirty="0" smtClean="0">
                <a:ln>
                  <a:noFill/>
                </a:ln>
                <a:solidFill>
                  <a:srgbClr val="FF0000"/>
                </a:solidFill>
                <a:effectLst/>
                <a:latin typeface="Times New Roman" pitchFamily="18" charset="0"/>
                <a:ea typeface="宋体" pitchFamily="2" charset="-122"/>
                <a:cs typeface="Times New Roman" pitchFamily="18" charset="0"/>
              </a:rPr>
              <a:t>(full)</a:t>
            </a:r>
            <a:r>
              <a:rPr kumimoji="0" lang="en-US" altLang="zh-CN" sz="22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r>
              <a:rPr kumimoji="0" lang="zh-CN" altLang="en-US" sz="22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增加一个满缓冲区</a:t>
            </a:r>
            <a:endParaRPr kumimoji="0" lang="zh-CN" altLang="en-US" sz="22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Producer/Consumer Problem</a:t>
            </a:r>
            <a:endParaRPr lang="zh-CN" altLang="en-US" dirty="0"/>
          </a:p>
        </p:txBody>
      </p:sp>
      <p:sp>
        <p:nvSpPr>
          <p:cNvPr id="4" name="页脚占位符 3"/>
          <p:cNvSpPr>
            <a:spLocks noGrp="1"/>
          </p:cNvSpPr>
          <p:nvPr>
            <p:ph type="ftr" sz="quarter" idx="10"/>
          </p:nvPr>
        </p:nvSpPr>
        <p:spPr/>
        <p:txBody>
          <a:bodyPr/>
          <a:lstStyle/>
          <a:p>
            <a:pPr>
              <a:defRPr/>
            </a:pPr>
            <a:r>
              <a:rPr lang="zh-CN" altLang="en-US" dirty="0" smtClean="0"/>
              <a:t>USTC</a:t>
            </a:r>
            <a:r>
              <a:rPr lang="en-US" altLang="zh-CN" dirty="0" smtClean="0"/>
              <a:t>-</a:t>
            </a:r>
            <a:r>
              <a:rPr lang="zh-CN" altLang="en-US" dirty="0" smtClean="0"/>
              <a:t>21000201-OPERATING SYSTEMS; FALL </a:t>
            </a:r>
            <a:r>
              <a:rPr lang="en-US" altLang="zh-CN" dirty="0" smtClean="0"/>
              <a:t>2016</a:t>
            </a:r>
            <a:r>
              <a:rPr lang="zh-CN" altLang="en-US" dirty="0" smtClean="0"/>
              <a:t>; INSTRUCTOR: </a:t>
            </a:r>
            <a:r>
              <a:rPr lang="en-US" altLang="zh-CN" dirty="0" smtClean="0"/>
              <a:t>LINGBO WEI</a:t>
            </a:r>
            <a:endParaRPr lang="en-US" altLang="zh-CN" dirty="0"/>
          </a:p>
        </p:txBody>
      </p:sp>
      <p:sp>
        <p:nvSpPr>
          <p:cNvPr id="5" name="灯片编号占位符 4"/>
          <p:cNvSpPr>
            <a:spLocks noGrp="1"/>
          </p:cNvSpPr>
          <p:nvPr>
            <p:ph type="sldNum" sz="quarter" idx="11"/>
          </p:nvPr>
        </p:nvSpPr>
        <p:spPr/>
        <p:txBody>
          <a:bodyPr/>
          <a:lstStyle/>
          <a:p>
            <a:pPr>
              <a:defRPr/>
            </a:pPr>
            <a:fld id="{2A5F4D79-7E66-4EF1-850E-A256F3AB9092}" type="slidenum">
              <a:rPr lang="zh-CN" altLang="en-US" smtClean="0"/>
              <a:pPr>
                <a:defRPr/>
              </a:pPr>
              <a:t>64</a:t>
            </a:fld>
            <a:endParaRPr lang="en-US" altLang="zh-CN"/>
          </a:p>
        </p:txBody>
      </p:sp>
      <p:sp>
        <p:nvSpPr>
          <p:cNvPr id="76801" name="Rectangle 1"/>
          <p:cNvSpPr>
            <a:spLocks noChangeArrowheads="1"/>
          </p:cNvSpPr>
          <p:nvPr/>
        </p:nvSpPr>
        <p:spPr bwMode="auto">
          <a:xfrm>
            <a:off x="449934" y="1234295"/>
            <a:ext cx="9144000" cy="483209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0" i="0" u="none" strike="noStrike" cap="none" normalizeH="0" baseline="0" dirty="0" smtClean="0">
                <a:ln>
                  <a:noFill/>
                </a:ln>
                <a:solidFill>
                  <a:srgbClr val="FF0000"/>
                </a:solidFill>
                <a:effectLst/>
                <a:latin typeface="Times New Roman" pitchFamily="18" charset="0"/>
                <a:ea typeface="宋体" pitchFamily="2" charset="-122"/>
                <a:cs typeface="Times New Roman" pitchFamily="18" charset="0"/>
              </a:rPr>
              <a:t>Semaphore full=0</a:t>
            </a:r>
            <a:r>
              <a:rPr kumimoji="0" lang="en-US" altLang="zh-CN" sz="22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r>
              <a:rPr kumimoji="0" lang="zh-CN" altLang="en-US" sz="22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满缓冲区数目</a:t>
            </a:r>
            <a:endParaRPr kumimoji="0" lang="zh-CN" altLang="en-US" sz="22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200" b="0" i="0" u="none" strike="noStrike" cap="none" normalizeH="0" baseline="0" dirty="0" smtClean="0">
                <a:ln>
                  <a:noFill/>
                </a:ln>
                <a:solidFill>
                  <a:srgbClr val="FF0000"/>
                </a:solidFill>
                <a:effectLst/>
                <a:latin typeface="Times New Roman" pitchFamily="18" charset="0"/>
                <a:ea typeface="宋体" pitchFamily="2" charset="-122"/>
                <a:cs typeface="Times New Roman" pitchFamily="18" charset="0"/>
              </a:rPr>
              <a:t>Semaphore empty=n</a:t>
            </a:r>
            <a:r>
              <a:rPr kumimoji="0" lang="en-US" altLang="zh-CN" sz="22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r>
              <a:rPr kumimoji="0" lang="zh-CN" altLang="en-US" sz="22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空缓冲区数目</a:t>
            </a:r>
            <a:endParaRPr kumimoji="0" lang="zh-CN" altLang="en-US" sz="22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200" b="0" i="0" u="none" strike="noStrike" cap="none" normalizeH="0" baseline="0" dirty="0" smtClean="0">
                <a:ln>
                  <a:noFill/>
                </a:ln>
                <a:solidFill>
                  <a:srgbClr val="FF0000"/>
                </a:solidFill>
                <a:effectLst/>
                <a:latin typeface="Times New Roman" pitchFamily="18" charset="0"/>
                <a:ea typeface="宋体" pitchFamily="2" charset="-122"/>
                <a:cs typeface="Times New Roman" pitchFamily="18" charset="0"/>
              </a:rPr>
              <a:t>Semaphore </a:t>
            </a:r>
            <a:r>
              <a:rPr kumimoji="0" lang="en-US" altLang="zh-CN" sz="2200" b="0" i="0" u="none" strike="noStrike" cap="none" normalizeH="0" baseline="0" dirty="0" err="1" smtClean="0">
                <a:ln>
                  <a:noFill/>
                </a:ln>
                <a:solidFill>
                  <a:srgbClr val="FF0000"/>
                </a:solidFill>
                <a:effectLst/>
                <a:latin typeface="Times New Roman" pitchFamily="18" charset="0"/>
                <a:ea typeface="宋体" pitchFamily="2" charset="-122"/>
                <a:cs typeface="Times New Roman" pitchFamily="18" charset="0"/>
              </a:rPr>
              <a:t>mutex</a:t>
            </a:r>
            <a:r>
              <a:rPr kumimoji="0" lang="en-US" altLang="zh-CN" sz="2200" b="0" i="0" u="none" strike="noStrike" cap="none" normalizeH="0" baseline="0" dirty="0" smtClean="0">
                <a:ln>
                  <a:noFill/>
                </a:ln>
                <a:solidFill>
                  <a:srgbClr val="FF0000"/>
                </a:solidFill>
                <a:effectLst/>
                <a:latin typeface="Times New Roman" pitchFamily="18" charset="0"/>
                <a:ea typeface="宋体" pitchFamily="2" charset="-122"/>
                <a:cs typeface="Times New Roman" pitchFamily="18" charset="0"/>
              </a:rPr>
              <a:t>=1</a:t>
            </a:r>
            <a:r>
              <a:rPr kumimoji="0" lang="en-US" altLang="zh-CN" sz="22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r>
              <a:rPr kumimoji="0" lang="zh-CN" altLang="en-US" sz="22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对有界缓冲区进行操作的互斥信号量</a:t>
            </a:r>
            <a:endParaRPr kumimoji="0" lang="zh-CN" altLang="en-US" sz="22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2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Buffer array[0,</a:t>
            </a:r>
            <a:r>
              <a:rPr kumimoji="0" lang="en-US" altLang="zh-CN" sz="2200" b="0" i="0" u="none" strike="noStrike" cap="none" normalizeH="0" baseline="0" dirty="0" smtClean="0">
                <a:ln>
                  <a:noFill/>
                </a:ln>
                <a:solidFill>
                  <a:schemeClr val="tx1"/>
                </a:solidFill>
                <a:effectLst/>
                <a:latin typeface="Calibri"/>
                <a:ea typeface="宋体" pitchFamily="2" charset="-122"/>
                <a:cs typeface="Times New Roman" pitchFamily="18" charset="0"/>
              </a:rPr>
              <a:t>…</a:t>
            </a:r>
            <a:r>
              <a:rPr kumimoji="0" lang="en-US" altLang="zh-CN" sz="22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,n-1]; //</a:t>
            </a:r>
            <a:r>
              <a:rPr kumimoji="0" lang="zh-CN" altLang="en-US" sz="22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存放数据的缓冲池</a:t>
            </a:r>
            <a:endParaRPr kumimoji="0" lang="zh-CN" altLang="en-US" sz="22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200" b="0"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Int</a:t>
            </a:r>
            <a:r>
              <a:rPr kumimoji="0" lang="en-US" altLang="zh-CN" sz="22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in=0; out=0;           //</a:t>
            </a:r>
            <a:r>
              <a:rPr kumimoji="0" lang="zh-CN" altLang="en-US" sz="22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缓冲区指针，指示生产者和消费者的存取位置</a:t>
            </a:r>
            <a:endParaRPr kumimoji="0" lang="zh-CN" altLang="en-US" sz="22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2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Consumer</a:t>
            </a:r>
            <a:r>
              <a:rPr kumimoji="0" lang="zh-CN" altLang="en-US" sz="22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endParaRPr kumimoji="0" lang="zh-CN" altLang="en-US" sz="22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2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while (true)</a:t>
            </a:r>
            <a:endParaRPr kumimoji="0" lang="en-US" altLang="zh-CN" sz="22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2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r>
              <a:rPr kumimoji="0" lang="en-US" altLang="zh-CN" sz="2200" b="0" i="0" u="none" strike="noStrike" cap="none" normalizeH="0" baseline="0" dirty="0" smtClean="0">
                <a:ln>
                  <a:noFill/>
                </a:ln>
                <a:solidFill>
                  <a:srgbClr val="FF0000"/>
                </a:solidFill>
                <a:effectLst/>
                <a:latin typeface="Times New Roman" pitchFamily="18" charset="0"/>
                <a:ea typeface="宋体" pitchFamily="2" charset="-122"/>
                <a:cs typeface="Times New Roman" pitchFamily="18" charset="0"/>
              </a:rPr>
              <a:t>semWait(full)</a:t>
            </a:r>
            <a:r>
              <a:rPr kumimoji="0" lang="en-US" altLang="zh-CN" sz="22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r>
              <a:rPr kumimoji="0" lang="zh-CN" altLang="en-US" sz="22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申请一个满缓冲区</a:t>
            </a:r>
            <a:endParaRPr kumimoji="0" lang="zh-CN" altLang="en-US" sz="22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22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r>
              <a:rPr kumimoji="0" lang="en-US" altLang="zh-CN" sz="2200" b="0" i="0" u="none" strike="noStrike" cap="none" normalizeH="0" baseline="0" dirty="0" smtClean="0">
                <a:ln>
                  <a:noFill/>
                </a:ln>
                <a:solidFill>
                  <a:srgbClr val="FF0000"/>
                </a:solidFill>
                <a:effectLst/>
                <a:latin typeface="Times New Roman" pitchFamily="18" charset="0"/>
                <a:ea typeface="宋体" pitchFamily="2" charset="-122"/>
                <a:cs typeface="Times New Roman" pitchFamily="18" charset="0"/>
              </a:rPr>
              <a:t>semWait(</a:t>
            </a:r>
            <a:r>
              <a:rPr kumimoji="0" lang="en-US" altLang="zh-CN" sz="2200" b="0" i="0" u="none" strike="noStrike" cap="none" normalizeH="0" baseline="0" dirty="0" err="1" smtClean="0">
                <a:ln>
                  <a:noFill/>
                </a:ln>
                <a:solidFill>
                  <a:srgbClr val="FF0000"/>
                </a:solidFill>
                <a:effectLst/>
                <a:latin typeface="Times New Roman" pitchFamily="18" charset="0"/>
                <a:ea typeface="宋体" pitchFamily="2" charset="-122"/>
                <a:cs typeface="Times New Roman" pitchFamily="18" charset="0"/>
              </a:rPr>
              <a:t>mutex</a:t>
            </a:r>
            <a:r>
              <a:rPr kumimoji="0" lang="en-US" altLang="zh-CN" sz="2200" b="0" i="0" u="none" strike="noStrike" cap="none" normalizeH="0" baseline="0" dirty="0" smtClean="0">
                <a:ln>
                  <a:noFill/>
                </a:ln>
                <a:solidFill>
                  <a:srgbClr val="FF0000"/>
                </a:solidFill>
                <a:effectLst/>
                <a:latin typeface="Times New Roman" pitchFamily="18" charset="0"/>
                <a:ea typeface="宋体" pitchFamily="2" charset="-122"/>
                <a:cs typeface="Times New Roman" pitchFamily="18" charset="0"/>
              </a:rPr>
              <a:t>)</a:t>
            </a:r>
            <a:r>
              <a:rPr kumimoji="0" lang="en-US" altLang="zh-CN" sz="22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r>
              <a:rPr kumimoji="0" lang="zh-CN" altLang="en-US" sz="22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申请使用缓冲池</a:t>
            </a:r>
            <a:endParaRPr kumimoji="0" lang="zh-CN" altLang="en-US" sz="22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22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r>
              <a:rPr kumimoji="0" lang="en-US" altLang="zh-CN" sz="22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item=Buffer(out);             //</a:t>
            </a:r>
            <a:r>
              <a:rPr kumimoji="0" lang="zh-CN" altLang="en-US" sz="22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将</a:t>
            </a:r>
            <a:r>
              <a:rPr kumimoji="0" lang="en-US" altLang="zh-CN" sz="22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item</a:t>
            </a:r>
            <a:r>
              <a:rPr kumimoji="0" lang="zh-CN" altLang="en-US" sz="22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从缓冲区取出</a:t>
            </a:r>
            <a:endParaRPr kumimoji="0" lang="zh-CN" altLang="en-US" sz="22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22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r>
              <a:rPr kumimoji="0" lang="en-US" altLang="zh-CN" sz="22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out=(out+1)%n;                //</a:t>
            </a:r>
            <a:r>
              <a:rPr kumimoji="0" lang="zh-CN" altLang="en-US" sz="22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指针后移</a:t>
            </a:r>
            <a:endParaRPr kumimoji="0" lang="zh-CN" altLang="en-US" sz="22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22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r>
              <a:rPr kumimoji="0" lang="en-US" altLang="zh-CN" sz="2200" b="0" i="0" u="none" strike="noStrike" cap="none" normalizeH="0" baseline="0" dirty="0" err="1" smtClean="0">
                <a:ln>
                  <a:noFill/>
                </a:ln>
                <a:solidFill>
                  <a:srgbClr val="FF0000"/>
                </a:solidFill>
                <a:effectLst/>
                <a:latin typeface="Times New Roman" pitchFamily="18" charset="0"/>
                <a:ea typeface="宋体" pitchFamily="2" charset="-122"/>
                <a:cs typeface="Times New Roman" pitchFamily="18" charset="0"/>
              </a:rPr>
              <a:t>semSignal</a:t>
            </a:r>
            <a:r>
              <a:rPr kumimoji="0" lang="en-US" altLang="zh-CN" sz="2200" b="0" i="0" u="none" strike="noStrike" cap="none" normalizeH="0" baseline="0" dirty="0" smtClean="0">
                <a:ln>
                  <a:noFill/>
                </a:ln>
                <a:solidFill>
                  <a:srgbClr val="FF0000"/>
                </a:solidFill>
                <a:effectLst/>
                <a:latin typeface="Times New Roman" pitchFamily="18" charset="0"/>
                <a:ea typeface="宋体" pitchFamily="2" charset="-122"/>
                <a:cs typeface="Times New Roman" pitchFamily="18" charset="0"/>
              </a:rPr>
              <a:t>(</a:t>
            </a:r>
            <a:r>
              <a:rPr kumimoji="0" lang="en-US" altLang="zh-CN" sz="2200" b="0" i="0" u="none" strike="noStrike" cap="none" normalizeH="0" baseline="0" dirty="0" err="1" smtClean="0">
                <a:ln>
                  <a:noFill/>
                </a:ln>
                <a:solidFill>
                  <a:srgbClr val="FF0000"/>
                </a:solidFill>
                <a:effectLst/>
                <a:latin typeface="Times New Roman" pitchFamily="18" charset="0"/>
                <a:ea typeface="宋体" pitchFamily="2" charset="-122"/>
                <a:cs typeface="Times New Roman" pitchFamily="18" charset="0"/>
              </a:rPr>
              <a:t>mutex</a:t>
            </a:r>
            <a:r>
              <a:rPr kumimoji="0" lang="en-US" altLang="zh-CN" sz="2200" b="0" i="0" u="none" strike="noStrike" cap="none" normalizeH="0" baseline="0" dirty="0" smtClean="0">
                <a:ln>
                  <a:noFill/>
                </a:ln>
                <a:solidFill>
                  <a:srgbClr val="FF0000"/>
                </a:solidFill>
                <a:effectLst/>
                <a:latin typeface="Times New Roman" pitchFamily="18" charset="0"/>
                <a:ea typeface="宋体" pitchFamily="2" charset="-122"/>
                <a:cs typeface="Times New Roman" pitchFamily="18" charset="0"/>
              </a:rPr>
              <a:t>);            </a:t>
            </a:r>
            <a:r>
              <a:rPr kumimoji="0" lang="en-US" altLang="zh-CN" sz="22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r>
              <a:rPr kumimoji="0" lang="zh-CN" altLang="en-US" sz="22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缓冲池使用完毕，释放互斥信号量</a:t>
            </a:r>
            <a:endParaRPr kumimoji="0" lang="zh-CN" altLang="en-US" sz="22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22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r>
              <a:rPr kumimoji="0" lang="en-US" altLang="zh-CN" sz="2200" b="0" i="0" u="none" strike="noStrike" cap="none" normalizeH="0" baseline="0" dirty="0" err="1" smtClean="0">
                <a:ln>
                  <a:noFill/>
                </a:ln>
                <a:solidFill>
                  <a:srgbClr val="FF0000"/>
                </a:solidFill>
                <a:effectLst/>
                <a:latin typeface="Times New Roman" pitchFamily="18" charset="0"/>
                <a:ea typeface="宋体" pitchFamily="2" charset="-122"/>
                <a:cs typeface="Times New Roman" pitchFamily="18" charset="0"/>
              </a:rPr>
              <a:t>semSignal</a:t>
            </a:r>
            <a:r>
              <a:rPr kumimoji="0" lang="en-US" altLang="zh-CN" sz="2200" b="0" i="0" u="none" strike="noStrike" cap="none" normalizeH="0" baseline="0" dirty="0" smtClean="0">
                <a:ln>
                  <a:noFill/>
                </a:ln>
                <a:solidFill>
                  <a:srgbClr val="FF0000"/>
                </a:solidFill>
                <a:effectLst/>
                <a:latin typeface="Times New Roman" pitchFamily="18" charset="0"/>
                <a:ea typeface="宋体" pitchFamily="2" charset="-122"/>
                <a:cs typeface="Times New Roman" pitchFamily="18" charset="0"/>
              </a:rPr>
              <a:t>(empty);             </a:t>
            </a:r>
            <a:r>
              <a:rPr kumimoji="0" lang="en-US" altLang="zh-CN" sz="22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r>
              <a:rPr kumimoji="0" lang="zh-CN" altLang="en-US" sz="22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增加一个空缓冲区</a:t>
            </a:r>
            <a:endParaRPr kumimoji="0" lang="zh-CN" altLang="en-US" sz="22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2200" b="0" i="0" u="none" strike="noStrike" cap="none" normalizeH="0" baseline="0" dirty="0" smtClean="0">
                <a:ln>
                  <a:noFill/>
                </a:ln>
                <a:solidFill>
                  <a:srgbClr val="0000CC"/>
                </a:solidFill>
                <a:effectLst/>
                <a:latin typeface="Times New Roman" pitchFamily="18" charset="0"/>
                <a:ea typeface="宋体" pitchFamily="2" charset="-122"/>
                <a:cs typeface="Times New Roman" pitchFamily="18" charset="0"/>
              </a:rPr>
              <a:t>    </a:t>
            </a:r>
            <a:r>
              <a:rPr kumimoji="0" lang="en-US" altLang="zh-CN" sz="2200" b="0" i="0" u="none" strike="noStrike" cap="none" normalizeH="0" baseline="0" dirty="0" smtClean="0">
                <a:ln>
                  <a:noFill/>
                </a:ln>
                <a:solidFill>
                  <a:srgbClr val="0000CC"/>
                </a:solidFill>
                <a:effectLst/>
                <a:latin typeface="Times New Roman" pitchFamily="18" charset="0"/>
                <a:ea typeface="宋体" pitchFamily="2" charset="-122"/>
                <a:cs typeface="Times New Roman" pitchFamily="18" charset="0"/>
              </a:rPr>
              <a:t>consume the item</a:t>
            </a:r>
            <a:r>
              <a:rPr kumimoji="0" lang="en-US" altLang="zh-CN" sz="22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endParaRPr kumimoji="0" lang="en-US" altLang="zh-CN" sz="22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Producer/Consumer Problem</a:t>
            </a:r>
            <a:endParaRPr lang="zh-CN" altLang="en-US" dirty="0"/>
          </a:p>
        </p:txBody>
      </p:sp>
      <p:sp>
        <p:nvSpPr>
          <p:cNvPr id="3" name="内容占位符 2"/>
          <p:cNvSpPr>
            <a:spLocks noGrp="1"/>
          </p:cNvSpPr>
          <p:nvPr>
            <p:ph idx="1"/>
          </p:nvPr>
        </p:nvSpPr>
        <p:spPr>
          <a:xfrm>
            <a:off x="457200" y="4804229"/>
            <a:ext cx="8229600" cy="1294720"/>
          </a:xfrm>
        </p:spPr>
        <p:txBody>
          <a:bodyPr/>
          <a:lstStyle/>
          <a:p>
            <a:r>
              <a:rPr lang="en-US" altLang="zh-CN" sz="2200" dirty="0" err="1" smtClean="0"/>
              <a:t>Mutex</a:t>
            </a:r>
            <a:r>
              <a:rPr lang="zh-CN" altLang="en-US" sz="2200" dirty="0" smtClean="0"/>
              <a:t>互斥信号量是否有必要？只要有多个同类进程，就</a:t>
            </a:r>
            <a:r>
              <a:rPr lang="zh-CN" altLang="en-US" sz="2200" dirty="0" smtClean="0">
                <a:solidFill>
                  <a:srgbClr val="FF0000"/>
                </a:solidFill>
              </a:rPr>
              <a:t>一定</a:t>
            </a:r>
            <a:r>
              <a:rPr lang="zh-CN" altLang="en-US" sz="2200" dirty="0" smtClean="0"/>
              <a:t>需要互斥信号量。</a:t>
            </a:r>
            <a:endParaRPr lang="zh-CN" altLang="en-US" sz="2200" dirty="0"/>
          </a:p>
        </p:txBody>
      </p:sp>
      <p:sp>
        <p:nvSpPr>
          <p:cNvPr id="4" name="页脚占位符 3"/>
          <p:cNvSpPr>
            <a:spLocks noGrp="1"/>
          </p:cNvSpPr>
          <p:nvPr>
            <p:ph type="ftr" sz="quarter" idx="10"/>
          </p:nvPr>
        </p:nvSpPr>
        <p:spPr/>
        <p:txBody>
          <a:bodyPr/>
          <a:lstStyle/>
          <a:p>
            <a:pPr>
              <a:defRPr/>
            </a:pPr>
            <a:r>
              <a:rPr lang="zh-CN" altLang="en-US" dirty="0" smtClean="0"/>
              <a:t>USTC</a:t>
            </a:r>
            <a:r>
              <a:rPr lang="en-US" altLang="zh-CN" dirty="0" smtClean="0"/>
              <a:t>-</a:t>
            </a:r>
            <a:r>
              <a:rPr lang="zh-CN" altLang="en-US" dirty="0" smtClean="0"/>
              <a:t>21000201-OPERATING SYSTEMS; FALL </a:t>
            </a:r>
            <a:r>
              <a:rPr lang="en-US" altLang="zh-CN" dirty="0" smtClean="0"/>
              <a:t>2016</a:t>
            </a:r>
            <a:r>
              <a:rPr lang="zh-CN" altLang="en-US" dirty="0" smtClean="0"/>
              <a:t>; INSTRUCTOR: </a:t>
            </a:r>
            <a:r>
              <a:rPr lang="en-US" altLang="zh-CN" dirty="0" smtClean="0"/>
              <a:t>LINGBO WEI</a:t>
            </a:r>
            <a:endParaRPr lang="en-US" altLang="zh-CN" dirty="0"/>
          </a:p>
        </p:txBody>
      </p:sp>
      <p:sp>
        <p:nvSpPr>
          <p:cNvPr id="5" name="灯片编号占位符 4"/>
          <p:cNvSpPr>
            <a:spLocks noGrp="1"/>
          </p:cNvSpPr>
          <p:nvPr>
            <p:ph type="sldNum" sz="quarter" idx="11"/>
          </p:nvPr>
        </p:nvSpPr>
        <p:spPr/>
        <p:txBody>
          <a:bodyPr/>
          <a:lstStyle/>
          <a:p>
            <a:pPr>
              <a:defRPr/>
            </a:pPr>
            <a:fld id="{2A5F4D79-7E66-4EF1-850E-A256F3AB9092}" type="slidenum">
              <a:rPr lang="zh-CN" altLang="en-US" smtClean="0"/>
              <a:pPr>
                <a:defRPr/>
              </a:pPr>
              <a:t>65</a:t>
            </a:fld>
            <a:endParaRPr lang="en-US" altLang="zh-CN"/>
          </a:p>
        </p:txBody>
      </p:sp>
      <p:sp>
        <p:nvSpPr>
          <p:cNvPr id="77825" name="Rectangle 1"/>
          <p:cNvSpPr>
            <a:spLocks noChangeArrowheads="1"/>
          </p:cNvSpPr>
          <p:nvPr/>
        </p:nvSpPr>
        <p:spPr bwMode="auto">
          <a:xfrm>
            <a:off x="1364345" y="1253370"/>
            <a:ext cx="2815769" cy="313932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Producer:</a:t>
            </a:r>
            <a:endParaRPr kumimoji="0" lang="en-US" altLang="zh-CN" sz="22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2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while (true)</a:t>
            </a:r>
            <a:endParaRPr kumimoji="0" lang="en-US" altLang="zh-CN" sz="22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2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r>
              <a:rPr kumimoji="0" lang="en-US" altLang="zh-CN" sz="2200" b="0" i="0" u="none" strike="noStrike" cap="none" normalizeH="0" baseline="0" dirty="0" smtClean="0">
                <a:ln>
                  <a:noFill/>
                </a:ln>
                <a:solidFill>
                  <a:srgbClr val="0000CC"/>
                </a:solidFill>
                <a:effectLst/>
                <a:latin typeface="Times New Roman" pitchFamily="18" charset="0"/>
                <a:ea typeface="宋体" pitchFamily="2" charset="-122"/>
                <a:cs typeface="Times New Roman" pitchFamily="18" charset="0"/>
              </a:rPr>
              <a:t>Produce an item;</a:t>
            </a:r>
            <a:endParaRPr kumimoji="0" lang="en-US" altLang="zh-CN" sz="2200" b="0" i="0" u="none" strike="noStrike" cap="none" normalizeH="0" baseline="0" dirty="0" smtClean="0">
              <a:ln>
                <a:noFill/>
              </a:ln>
              <a:solidFill>
                <a:srgbClr val="0000CC"/>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2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sem</a:t>
            </a:r>
            <a:r>
              <a:rPr lang="en-US" altLang="zh-CN" sz="2200" dirty="0" smtClean="0">
                <a:latin typeface="Times New Roman" pitchFamily="18" charset="0"/>
                <a:ea typeface="宋体" pitchFamily="2" charset="-122"/>
                <a:cs typeface="Times New Roman" pitchFamily="18" charset="0"/>
              </a:rPr>
              <a:t>W</a:t>
            </a:r>
            <a:r>
              <a:rPr kumimoji="0" lang="en-US" altLang="zh-CN" sz="2200" b="0" i="0" u="none" strike="noStrike" cap="none" normalizeH="0" baseline="0" dirty="0" smtClean="0">
                <a:ln>
                  <a:noFill/>
                </a:ln>
                <a:effectLst/>
                <a:latin typeface="Times New Roman" pitchFamily="18" charset="0"/>
                <a:ea typeface="宋体" pitchFamily="2" charset="-122"/>
                <a:cs typeface="Times New Roman" pitchFamily="18" charset="0"/>
              </a:rPr>
              <a:t>ait(empty);</a:t>
            </a:r>
            <a:endParaRPr kumimoji="0" lang="en-US" altLang="zh-CN" sz="2200" b="0" i="0" u="none" strike="noStrike" cap="none" normalizeH="0" baseline="0" dirty="0" smtClean="0">
              <a:ln>
                <a:noFill/>
              </a:ln>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200" b="0" i="0" u="none" strike="noStrike" cap="none" normalizeH="0" baseline="0" dirty="0" smtClean="0">
                <a:ln>
                  <a:noFill/>
                </a:ln>
                <a:solidFill>
                  <a:srgbClr val="FF0000"/>
                </a:solidFill>
                <a:effectLst/>
                <a:latin typeface="Times New Roman" pitchFamily="18" charset="0"/>
                <a:ea typeface="宋体" pitchFamily="2" charset="-122"/>
                <a:cs typeface="Times New Roman" pitchFamily="18" charset="0"/>
              </a:rPr>
              <a:t>    semWait(</a:t>
            </a:r>
            <a:r>
              <a:rPr kumimoji="0" lang="en-US" altLang="zh-CN" sz="2200" b="0" i="0" u="none" strike="noStrike" cap="none" normalizeH="0" baseline="0" dirty="0" err="1" smtClean="0">
                <a:ln>
                  <a:noFill/>
                </a:ln>
                <a:solidFill>
                  <a:srgbClr val="FF0000"/>
                </a:solidFill>
                <a:effectLst/>
                <a:latin typeface="Times New Roman" pitchFamily="18" charset="0"/>
                <a:ea typeface="宋体" pitchFamily="2" charset="-122"/>
                <a:cs typeface="Times New Roman" pitchFamily="18" charset="0"/>
              </a:rPr>
              <a:t>mutex</a:t>
            </a:r>
            <a:r>
              <a:rPr kumimoji="0" lang="en-US" altLang="zh-CN" sz="2200" b="0" i="0" u="none" strike="noStrike" cap="none" normalizeH="0" baseline="0" dirty="0" smtClean="0">
                <a:ln>
                  <a:noFill/>
                </a:ln>
                <a:solidFill>
                  <a:srgbClr val="FF0000"/>
                </a:solidFill>
                <a:effectLst/>
                <a:latin typeface="Times New Roman" pitchFamily="18" charset="0"/>
                <a:ea typeface="宋体" pitchFamily="2" charset="-122"/>
                <a:cs typeface="Times New Roman" pitchFamily="18" charset="0"/>
              </a:rPr>
              <a:t>);</a:t>
            </a:r>
            <a:endParaRPr kumimoji="0" lang="en-US" altLang="zh-CN" sz="2200" b="0" i="0" u="none" strike="noStrike" cap="none" normalizeH="0" baseline="0" dirty="0" smtClean="0">
              <a:ln>
                <a:noFill/>
              </a:ln>
              <a:solidFill>
                <a:srgbClr val="FF0000"/>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2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Buffer(in)=item;</a:t>
            </a:r>
            <a:endParaRPr kumimoji="0" lang="en-US" altLang="zh-CN" sz="22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2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in=(in+1)%n;</a:t>
            </a:r>
            <a:endParaRPr kumimoji="0" lang="en-US" altLang="zh-CN" sz="22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2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r>
              <a:rPr kumimoji="0" lang="en-US" altLang="zh-CN" sz="2200" b="0" i="0" u="none" strike="noStrike" cap="none" normalizeH="0" baseline="0" dirty="0" err="1" smtClean="0">
                <a:ln>
                  <a:noFill/>
                </a:ln>
                <a:solidFill>
                  <a:srgbClr val="FF0000"/>
                </a:solidFill>
                <a:effectLst/>
                <a:latin typeface="Times New Roman" pitchFamily="18" charset="0"/>
                <a:ea typeface="宋体" pitchFamily="2" charset="-122"/>
                <a:cs typeface="Times New Roman" pitchFamily="18" charset="0"/>
              </a:rPr>
              <a:t>semSignal</a:t>
            </a:r>
            <a:r>
              <a:rPr kumimoji="0" lang="en-US" altLang="zh-CN" sz="2200" b="0" i="0" u="none" strike="noStrike" cap="none" normalizeH="0" baseline="0" dirty="0" smtClean="0">
                <a:ln>
                  <a:noFill/>
                </a:ln>
                <a:solidFill>
                  <a:srgbClr val="FF0000"/>
                </a:solidFill>
                <a:effectLst/>
                <a:latin typeface="Times New Roman" pitchFamily="18" charset="0"/>
                <a:ea typeface="宋体" pitchFamily="2" charset="-122"/>
                <a:cs typeface="Times New Roman" pitchFamily="18" charset="0"/>
              </a:rPr>
              <a:t>(</a:t>
            </a:r>
            <a:r>
              <a:rPr kumimoji="0" lang="en-US" altLang="zh-CN" sz="2200" b="0" i="0" u="none" strike="noStrike" cap="none" normalizeH="0" baseline="0" dirty="0" err="1" smtClean="0">
                <a:ln>
                  <a:noFill/>
                </a:ln>
                <a:solidFill>
                  <a:srgbClr val="FF0000"/>
                </a:solidFill>
                <a:effectLst/>
                <a:latin typeface="Times New Roman" pitchFamily="18" charset="0"/>
                <a:ea typeface="宋体" pitchFamily="2" charset="-122"/>
                <a:cs typeface="Times New Roman" pitchFamily="18" charset="0"/>
              </a:rPr>
              <a:t>mutex</a:t>
            </a:r>
            <a:r>
              <a:rPr kumimoji="0" lang="en-US" altLang="zh-CN" sz="2200" b="0" i="0" u="none" strike="noStrike" cap="none" normalizeH="0" baseline="0" dirty="0" smtClean="0">
                <a:ln>
                  <a:noFill/>
                </a:ln>
                <a:solidFill>
                  <a:srgbClr val="FF0000"/>
                </a:solidFill>
                <a:effectLst/>
                <a:latin typeface="Times New Roman" pitchFamily="18" charset="0"/>
                <a:ea typeface="宋体" pitchFamily="2" charset="-122"/>
                <a:cs typeface="Times New Roman" pitchFamily="18" charset="0"/>
              </a:rPr>
              <a:t>);</a:t>
            </a:r>
            <a:endParaRPr kumimoji="0" lang="en-US" altLang="zh-CN" sz="2200" b="0" i="0" u="none" strike="noStrike" cap="none" normalizeH="0" baseline="0" dirty="0" smtClean="0">
              <a:ln>
                <a:noFill/>
              </a:ln>
              <a:solidFill>
                <a:srgbClr val="FF0000"/>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200" b="0" i="0" u="none" strike="noStrike" cap="none" normalizeH="0" baseline="0" dirty="0" smtClean="0">
                <a:ln>
                  <a:noFill/>
                </a:ln>
                <a:effectLst/>
                <a:latin typeface="Times New Roman" pitchFamily="18" charset="0"/>
                <a:ea typeface="宋体" pitchFamily="2" charset="-122"/>
                <a:cs typeface="Times New Roman" pitchFamily="18" charset="0"/>
              </a:rPr>
              <a:t>    </a:t>
            </a:r>
            <a:r>
              <a:rPr kumimoji="0" lang="en-US" altLang="zh-CN" sz="2200" b="0" i="0" u="none" strike="noStrike" cap="none" normalizeH="0" baseline="0" dirty="0" err="1" smtClean="0">
                <a:ln>
                  <a:noFill/>
                </a:ln>
                <a:effectLst/>
                <a:latin typeface="Times New Roman" pitchFamily="18" charset="0"/>
                <a:ea typeface="宋体" pitchFamily="2" charset="-122"/>
                <a:cs typeface="Times New Roman" pitchFamily="18" charset="0"/>
              </a:rPr>
              <a:t>semSignal</a:t>
            </a:r>
            <a:r>
              <a:rPr kumimoji="0" lang="en-US" altLang="zh-CN" sz="2200" b="0" i="0" u="none" strike="noStrike" cap="none" normalizeH="0" baseline="0" dirty="0" smtClean="0">
                <a:ln>
                  <a:noFill/>
                </a:ln>
                <a:effectLst/>
                <a:latin typeface="Times New Roman" pitchFamily="18" charset="0"/>
                <a:ea typeface="宋体" pitchFamily="2" charset="-122"/>
                <a:cs typeface="Times New Roman" pitchFamily="18" charset="0"/>
              </a:rPr>
              <a:t>(full);}</a:t>
            </a:r>
            <a:endParaRPr kumimoji="0" lang="en-US" altLang="zh-CN" sz="2200" b="0" i="0" u="none" strike="noStrike" cap="none" normalizeH="0" baseline="0" dirty="0" smtClean="0">
              <a:ln>
                <a:noFill/>
              </a:ln>
              <a:effectLst/>
              <a:latin typeface="Arial" pitchFamily="34" charset="0"/>
              <a:ea typeface="宋体" pitchFamily="2" charset="-122"/>
              <a:cs typeface="宋体" pitchFamily="2" charset="-122"/>
            </a:endParaRPr>
          </a:p>
        </p:txBody>
      </p:sp>
      <p:sp>
        <p:nvSpPr>
          <p:cNvPr id="77826" name="Rectangle 2"/>
          <p:cNvSpPr>
            <a:spLocks noChangeArrowheads="1"/>
          </p:cNvSpPr>
          <p:nvPr/>
        </p:nvSpPr>
        <p:spPr bwMode="auto">
          <a:xfrm>
            <a:off x="4542954" y="1235581"/>
            <a:ext cx="3367331" cy="34778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Consumer</a:t>
            </a:r>
            <a:r>
              <a:rPr kumimoji="0" lang="zh-CN" altLang="en-US" sz="22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endParaRPr kumimoji="0" lang="zh-CN" altLang="en-US" sz="22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2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while (true)</a:t>
            </a:r>
            <a:endParaRPr kumimoji="0" lang="en-US" altLang="zh-CN" sz="22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2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zh-CN" sz="2200" dirty="0" smtClean="0">
                <a:latin typeface="Times New Roman" pitchFamily="18" charset="0"/>
                <a:ea typeface="宋体" pitchFamily="2" charset="-122"/>
                <a:cs typeface="Times New Roman" pitchFamily="18" charset="0"/>
              </a:rPr>
              <a:t>    </a:t>
            </a:r>
            <a:r>
              <a:rPr kumimoji="0" lang="en-US" altLang="zh-CN" sz="2200" b="0"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sem</a:t>
            </a:r>
            <a:r>
              <a:rPr lang="en-US" altLang="zh-CN" sz="2200" dirty="0" err="1" smtClean="0">
                <a:latin typeface="Times New Roman" pitchFamily="18" charset="0"/>
                <a:ea typeface="宋体" pitchFamily="2" charset="-122"/>
                <a:cs typeface="Times New Roman" pitchFamily="18" charset="0"/>
              </a:rPr>
              <a:t>W</a:t>
            </a:r>
            <a:r>
              <a:rPr kumimoji="0" lang="en-US" altLang="zh-CN" sz="2200" b="0" i="0" u="none" strike="noStrike" cap="none" normalizeH="0" baseline="0" dirty="0" err="1" smtClean="0">
                <a:ln>
                  <a:noFill/>
                </a:ln>
                <a:effectLst/>
                <a:latin typeface="Times New Roman" pitchFamily="18" charset="0"/>
                <a:ea typeface="宋体" pitchFamily="2" charset="-122"/>
                <a:cs typeface="Times New Roman" pitchFamily="18" charset="0"/>
              </a:rPr>
              <a:t>ait</a:t>
            </a:r>
            <a:r>
              <a:rPr kumimoji="0" lang="en-US" altLang="zh-CN" sz="2200" b="0" i="0" u="none" strike="noStrike" cap="none" normalizeH="0" baseline="0" dirty="0" smtClean="0">
                <a:ln>
                  <a:noFill/>
                </a:ln>
                <a:effectLst/>
                <a:latin typeface="Times New Roman" pitchFamily="18" charset="0"/>
                <a:ea typeface="宋体" pitchFamily="2" charset="-122"/>
                <a:cs typeface="Times New Roman" pitchFamily="18" charset="0"/>
              </a:rPr>
              <a:t>(full);           </a:t>
            </a:r>
            <a:endParaRPr kumimoji="0" lang="en-US" altLang="zh-CN" sz="2200" b="0" i="0" u="none" strike="noStrike" cap="none" normalizeH="0" baseline="0" dirty="0" smtClean="0">
              <a:ln>
                <a:noFill/>
              </a:ln>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200" b="0" i="0" u="none" strike="noStrike" cap="none" normalizeH="0" baseline="0" dirty="0" smtClean="0">
                <a:ln>
                  <a:noFill/>
                </a:ln>
                <a:effectLst/>
                <a:latin typeface="Times New Roman" pitchFamily="18" charset="0"/>
                <a:ea typeface="宋体" pitchFamily="2" charset="-122"/>
                <a:cs typeface="Times New Roman" pitchFamily="18" charset="0"/>
              </a:rPr>
              <a:t>    </a:t>
            </a:r>
            <a:r>
              <a:rPr kumimoji="0" lang="en-US" altLang="zh-CN" sz="2200" b="0" i="0" u="none" strike="noStrike" cap="none" normalizeH="0" baseline="0" dirty="0" smtClean="0">
                <a:ln>
                  <a:noFill/>
                </a:ln>
                <a:solidFill>
                  <a:srgbClr val="FF0000"/>
                </a:solidFill>
                <a:effectLst/>
                <a:latin typeface="Times New Roman" pitchFamily="18" charset="0"/>
                <a:ea typeface="宋体" pitchFamily="2" charset="-122"/>
                <a:cs typeface="Times New Roman" pitchFamily="18" charset="0"/>
              </a:rPr>
              <a:t>sem</a:t>
            </a:r>
            <a:r>
              <a:rPr lang="en-US" altLang="zh-CN" sz="2200" dirty="0" smtClean="0">
                <a:solidFill>
                  <a:srgbClr val="FF0000"/>
                </a:solidFill>
                <a:latin typeface="Times New Roman" pitchFamily="18" charset="0"/>
                <a:ea typeface="宋体" pitchFamily="2" charset="-122"/>
                <a:cs typeface="Times New Roman" pitchFamily="18" charset="0"/>
              </a:rPr>
              <a:t>W</a:t>
            </a:r>
            <a:r>
              <a:rPr kumimoji="0" lang="en-US" altLang="zh-CN" sz="2200" b="0" i="0" u="none" strike="noStrike" cap="none" normalizeH="0" baseline="0" dirty="0" smtClean="0">
                <a:ln>
                  <a:noFill/>
                </a:ln>
                <a:solidFill>
                  <a:srgbClr val="FF0000"/>
                </a:solidFill>
                <a:effectLst/>
                <a:latin typeface="Times New Roman" pitchFamily="18" charset="0"/>
                <a:ea typeface="宋体" pitchFamily="2" charset="-122"/>
                <a:cs typeface="Times New Roman" pitchFamily="18" charset="0"/>
              </a:rPr>
              <a:t>ait(</a:t>
            </a:r>
            <a:r>
              <a:rPr kumimoji="0" lang="en-US" altLang="zh-CN" sz="2200" b="0" i="0" u="none" strike="noStrike" cap="none" normalizeH="0" baseline="0" dirty="0" err="1" smtClean="0">
                <a:ln>
                  <a:noFill/>
                </a:ln>
                <a:solidFill>
                  <a:srgbClr val="FF0000"/>
                </a:solidFill>
                <a:effectLst/>
                <a:latin typeface="Times New Roman" pitchFamily="18" charset="0"/>
                <a:ea typeface="宋体" pitchFamily="2" charset="-122"/>
                <a:cs typeface="Times New Roman" pitchFamily="18" charset="0"/>
              </a:rPr>
              <a:t>mutex</a:t>
            </a:r>
            <a:r>
              <a:rPr kumimoji="0" lang="en-US" altLang="zh-CN" sz="2200" b="0" i="0" u="none" strike="noStrike" cap="none" normalizeH="0" baseline="0" dirty="0" smtClean="0">
                <a:ln>
                  <a:noFill/>
                </a:ln>
                <a:solidFill>
                  <a:srgbClr val="FF0000"/>
                </a:solidFill>
                <a:effectLst/>
                <a:latin typeface="Times New Roman" pitchFamily="18" charset="0"/>
                <a:ea typeface="宋体" pitchFamily="2" charset="-122"/>
                <a:cs typeface="Times New Roman" pitchFamily="18" charset="0"/>
              </a:rPr>
              <a:t>);         </a:t>
            </a:r>
            <a:endParaRPr kumimoji="0" lang="en-US" altLang="zh-CN" sz="2200" b="0" i="0" u="none" strike="noStrike" cap="none" normalizeH="0" baseline="0" dirty="0" smtClean="0">
              <a:ln>
                <a:noFill/>
              </a:ln>
              <a:solidFill>
                <a:srgbClr val="FF0000"/>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200" b="0" i="0" u="none" strike="noStrike" cap="none" normalizeH="0" baseline="0" dirty="0" smtClean="0">
                <a:ln>
                  <a:noFill/>
                </a:ln>
                <a:effectLst/>
                <a:latin typeface="Times New Roman" pitchFamily="18" charset="0"/>
                <a:ea typeface="宋体" pitchFamily="2" charset="-122"/>
                <a:cs typeface="Times New Roman" pitchFamily="18" charset="0"/>
              </a:rPr>
              <a:t>    item=Buffer(out);     </a:t>
            </a:r>
            <a:endParaRPr kumimoji="0" lang="en-US" altLang="zh-CN" sz="2200" b="0" i="0" u="none" strike="noStrike" cap="none" normalizeH="0" baseline="0" dirty="0" smtClean="0">
              <a:ln>
                <a:noFill/>
              </a:ln>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200" b="0" i="0" u="none" strike="noStrike" cap="none" normalizeH="0" baseline="0" dirty="0" smtClean="0">
                <a:ln>
                  <a:noFill/>
                </a:ln>
                <a:effectLst/>
                <a:latin typeface="Times New Roman" pitchFamily="18" charset="0"/>
                <a:ea typeface="宋体" pitchFamily="2" charset="-122"/>
                <a:cs typeface="Times New Roman" pitchFamily="18" charset="0"/>
              </a:rPr>
              <a:t>    out=(out+1)%n;      </a:t>
            </a:r>
            <a:endParaRPr kumimoji="0" lang="en-US" altLang="zh-CN" sz="2200" b="0" i="0" u="none" strike="noStrike" cap="none" normalizeH="0" baseline="0" dirty="0" smtClean="0">
              <a:ln>
                <a:noFill/>
              </a:ln>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200" b="0" i="0" u="none" strike="noStrike" cap="none" normalizeH="0" baseline="0" dirty="0" smtClean="0">
                <a:ln>
                  <a:noFill/>
                </a:ln>
                <a:effectLst/>
                <a:latin typeface="Times New Roman" pitchFamily="18" charset="0"/>
                <a:ea typeface="宋体" pitchFamily="2" charset="-122"/>
                <a:cs typeface="Times New Roman" pitchFamily="18" charset="0"/>
              </a:rPr>
              <a:t>    </a:t>
            </a:r>
            <a:r>
              <a:rPr kumimoji="0" lang="en-US" altLang="zh-CN" sz="2200" b="0" i="0" u="none" strike="noStrike" cap="none" normalizeH="0" baseline="0" dirty="0" err="1" smtClean="0">
                <a:ln>
                  <a:noFill/>
                </a:ln>
                <a:solidFill>
                  <a:srgbClr val="FF0000"/>
                </a:solidFill>
                <a:effectLst/>
                <a:latin typeface="Times New Roman" pitchFamily="18" charset="0"/>
                <a:ea typeface="宋体" pitchFamily="2" charset="-122"/>
                <a:cs typeface="Times New Roman" pitchFamily="18" charset="0"/>
              </a:rPr>
              <a:t>semSignal</a:t>
            </a:r>
            <a:r>
              <a:rPr kumimoji="0" lang="en-US" altLang="zh-CN" sz="2200" b="0" i="0" u="none" strike="noStrike" cap="none" normalizeH="0" baseline="0" dirty="0" smtClean="0">
                <a:ln>
                  <a:noFill/>
                </a:ln>
                <a:solidFill>
                  <a:srgbClr val="FF0000"/>
                </a:solidFill>
                <a:effectLst/>
                <a:latin typeface="Times New Roman" pitchFamily="18" charset="0"/>
                <a:ea typeface="宋体" pitchFamily="2" charset="-122"/>
                <a:cs typeface="Times New Roman" pitchFamily="18" charset="0"/>
              </a:rPr>
              <a:t>(</a:t>
            </a:r>
            <a:r>
              <a:rPr kumimoji="0" lang="en-US" altLang="zh-CN" sz="2200" b="0" i="0" u="none" strike="noStrike" cap="none" normalizeH="0" baseline="0" dirty="0" err="1" smtClean="0">
                <a:ln>
                  <a:noFill/>
                </a:ln>
                <a:solidFill>
                  <a:srgbClr val="FF0000"/>
                </a:solidFill>
                <a:effectLst/>
                <a:latin typeface="Times New Roman" pitchFamily="18" charset="0"/>
                <a:ea typeface="宋体" pitchFamily="2" charset="-122"/>
                <a:cs typeface="Times New Roman" pitchFamily="18" charset="0"/>
              </a:rPr>
              <a:t>mutex</a:t>
            </a:r>
            <a:r>
              <a:rPr kumimoji="0" lang="en-US" altLang="zh-CN" sz="2200" b="0" i="0" u="none" strike="noStrike" cap="none" normalizeH="0" baseline="0" dirty="0" smtClean="0">
                <a:ln>
                  <a:noFill/>
                </a:ln>
                <a:solidFill>
                  <a:srgbClr val="FF0000"/>
                </a:solidFill>
                <a:effectLst/>
                <a:latin typeface="Times New Roman" pitchFamily="18" charset="0"/>
                <a:ea typeface="宋体" pitchFamily="2" charset="-122"/>
                <a:cs typeface="Times New Roman" pitchFamily="18" charset="0"/>
              </a:rPr>
              <a:t>);       </a:t>
            </a:r>
            <a:endParaRPr kumimoji="0" lang="en-US" altLang="zh-CN" sz="2200" b="0" i="0" u="none" strike="noStrike" cap="none" normalizeH="0" baseline="0" dirty="0" smtClean="0">
              <a:ln>
                <a:noFill/>
              </a:ln>
              <a:solidFill>
                <a:srgbClr val="FF0000"/>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200" b="0" i="0" u="none" strike="noStrike" cap="none" normalizeH="0" baseline="0" dirty="0" smtClean="0">
                <a:ln>
                  <a:noFill/>
                </a:ln>
                <a:effectLst/>
                <a:latin typeface="Times New Roman" pitchFamily="18" charset="0"/>
                <a:ea typeface="宋体" pitchFamily="2" charset="-122"/>
                <a:cs typeface="Times New Roman" pitchFamily="18" charset="0"/>
              </a:rPr>
              <a:t>    </a:t>
            </a:r>
            <a:r>
              <a:rPr kumimoji="0" lang="en-US" altLang="zh-CN" sz="2200" b="0" i="0" u="none" strike="noStrike" cap="none" normalizeH="0" baseline="0" dirty="0" err="1" smtClean="0">
                <a:ln>
                  <a:noFill/>
                </a:ln>
                <a:effectLst/>
                <a:latin typeface="Times New Roman" pitchFamily="18" charset="0"/>
                <a:ea typeface="宋体" pitchFamily="2" charset="-122"/>
                <a:cs typeface="Times New Roman" pitchFamily="18" charset="0"/>
              </a:rPr>
              <a:t>semSignal</a:t>
            </a:r>
            <a:r>
              <a:rPr kumimoji="0" lang="en-US" altLang="zh-CN" sz="2200" b="0" i="0" u="none" strike="noStrike" cap="none" normalizeH="0" baseline="0" dirty="0" smtClean="0">
                <a:ln>
                  <a:noFill/>
                </a:ln>
                <a:effectLst/>
                <a:latin typeface="Times New Roman" pitchFamily="18" charset="0"/>
                <a:ea typeface="宋体" pitchFamily="2" charset="-122"/>
                <a:cs typeface="Times New Roman" pitchFamily="18" charset="0"/>
              </a:rPr>
              <a:t>(empty);       </a:t>
            </a:r>
            <a:endParaRPr kumimoji="0" lang="en-US" altLang="zh-CN" sz="2200" b="0" i="0" u="none" strike="noStrike" cap="none" normalizeH="0" baseline="0" dirty="0" smtClean="0">
              <a:ln>
                <a:noFill/>
              </a:ln>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200" b="0" i="0" u="none" strike="noStrike" cap="none" normalizeH="0" baseline="0" dirty="0" smtClean="0">
                <a:ln>
                  <a:noFill/>
                </a:ln>
                <a:solidFill>
                  <a:srgbClr val="0000CC"/>
                </a:solidFill>
                <a:effectLst/>
                <a:latin typeface="Times New Roman" pitchFamily="18" charset="0"/>
                <a:ea typeface="宋体" pitchFamily="2" charset="-122"/>
                <a:cs typeface="Times New Roman" pitchFamily="18" charset="0"/>
              </a:rPr>
              <a:t>    consume the item;}</a:t>
            </a:r>
            <a:endParaRPr kumimoji="0" lang="en-US" altLang="zh-CN" sz="2200" b="0" i="0" u="none" strike="noStrike" cap="none" normalizeH="0" baseline="0" dirty="0" smtClean="0">
              <a:ln>
                <a:noFill/>
              </a:ln>
              <a:solidFill>
                <a:srgbClr val="0000CC"/>
              </a:solidFill>
              <a:effectLst/>
              <a:latin typeface="Arial" pitchFamily="34" charset="0"/>
              <a:ea typeface="宋体" pitchFamily="2" charset="-122"/>
              <a:cs typeface="宋体" pitchFamily="2" charset="-122"/>
            </a:endParaRP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Producer/Consumer Problem</a:t>
            </a:r>
            <a:endParaRPr lang="zh-CN" altLang="en-US" dirty="0"/>
          </a:p>
        </p:txBody>
      </p:sp>
      <p:sp>
        <p:nvSpPr>
          <p:cNvPr id="3" name="内容占位符 2"/>
          <p:cNvSpPr>
            <a:spLocks noGrp="1"/>
          </p:cNvSpPr>
          <p:nvPr>
            <p:ph idx="1"/>
          </p:nvPr>
        </p:nvSpPr>
        <p:spPr>
          <a:xfrm>
            <a:off x="457200" y="4804229"/>
            <a:ext cx="8229600" cy="1294720"/>
          </a:xfrm>
        </p:spPr>
        <p:txBody>
          <a:bodyPr/>
          <a:lstStyle/>
          <a:p>
            <a:r>
              <a:rPr lang="en-US" altLang="zh-CN" sz="2200" dirty="0" smtClean="0"/>
              <a:t>semWait(full)</a:t>
            </a:r>
            <a:r>
              <a:rPr lang="zh-CN" altLang="en-US" sz="2200" dirty="0" smtClean="0"/>
              <a:t>或</a:t>
            </a:r>
            <a:r>
              <a:rPr lang="en-US" altLang="zh-CN" sz="2200" dirty="0" smtClean="0"/>
              <a:t>semWait(empty)</a:t>
            </a:r>
            <a:r>
              <a:rPr lang="zh-CN" altLang="en-US" sz="2200" dirty="0" smtClean="0"/>
              <a:t>与</a:t>
            </a:r>
            <a:r>
              <a:rPr lang="en-US" altLang="zh-CN" sz="2200" dirty="0" err="1" smtClean="0"/>
              <a:t>semSignal</a:t>
            </a:r>
            <a:r>
              <a:rPr lang="en-US" altLang="zh-CN" sz="2200" dirty="0" smtClean="0"/>
              <a:t>(</a:t>
            </a:r>
            <a:r>
              <a:rPr lang="en-US" altLang="zh-CN" sz="2200" dirty="0" err="1" smtClean="0"/>
              <a:t>mutex</a:t>
            </a:r>
            <a:r>
              <a:rPr lang="en-US" altLang="zh-CN" sz="2200" dirty="0" smtClean="0"/>
              <a:t>)</a:t>
            </a:r>
            <a:r>
              <a:rPr lang="zh-CN" altLang="en-US" sz="2200" dirty="0" smtClean="0"/>
              <a:t>的顺序不可颠倒，否则会导致死锁。</a:t>
            </a:r>
            <a:r>
              <a:rPr lang="zh-CN" altLang="en-US" sz="2200" dirty="0" smtClean="0">
                <a:solidFill>
                  <a:srgbClr val="FF0000"/>
                </a:solidFill>
              </a:rPr>
              <a:t>有多个信号量的情况下，须先对资源信号量进行</a:t>
            </a:r>
            <a:r>
              <a:rPr lang="en-US" altLang="zh-CN" sz="2200" dirty="0" smtClean="0">
                <a:solidFill>
                  <a:srgbClr val="FF0000"/>
                </a:solidFill>
              </a:rPr>
              <a:t>semWait</a:t>
            </a:r>
            <a:r>
              <a:rPr lang="zh-CN" altLang="en-US" sz="2200" dirty="0" smtClean="0">
                <a:solidFill>
                  <a:srgbClr val="FF0000"/>
                </a:solidFill>
              </a:rPr>
              <a:t>操作，再对互斥信号量进行</a:t>
            </a:r>
            <a:r>
              <a:rPr lang="en-US" altLang="zh-CN" sz="2200" dirty="0" smtClean="0">
                <a:solidFill>
                  <a:srgbClr val="FF0000"/>
                </a:solidFill>
              </a:rPr>
              <a:t>semWait</a:t>
            </a:r>
            <a:r>
              <a:rPr lang="zh-CN" altLang="en-US" sz="2200" dirty="0" smtClean="0">
                <a:solidFill>
                  <a:srgbClr val="FF0000"/>
                </a:solidFill>
              </a:rPr>
              <a:t>操作。</a:t>
            </a:r>
            <a:r>
              <a:rPr lang="zh-CN" altLang="en-US" sz="2200" dirty="0" smtClean="0"/>
              <a:t>保证在占有信号量访问权的时候，保证有资源可用。</a:t>
            </a:r>
            <a:endParaRPr lang="zh-CN" altLang="en-US" sz="2200" dirty="0"/>
          </a:p>
        </p:txBody>
      </p:sp>
      <p:sp>
        <p:nvSpPr>
          <p:cNvPr id="4" name="页脚占位符 3"/>
          <p:cNvSpPr>
            <a:spLocks noGrp="1"/>
          </p:cNvSpPr>
          <p:nvPr>
            <p:ph type="ftr" sz="quarter" idx="10"/>
          </p:nvPr>
        </p:nvSpPr>
        <p:spPr/>
        <p:txBody>
          <a:bodyPr/>
          <a:lstStyle/>
          <a:p>
            <a:pPr>
              <a:defRPr/>
            </a:pPr>
            <a:r>
              <a:rPr lang="zh-CN" altLang="en-US" dirty="0" smtClean="0"/>
              <a:t>USTC</a:t>
            </a:r>
            <a:r>
              <a:rPr lang="en-US" altLang="zh-CN" dirty="0" smtClean="0"/>
              <a:t>-</a:t>
            </a:r>
            <a:r>
              <a:rPr lang="zh-CN" altLang="en-US" dirty="0" smtClean="0"/>
              <a:t>21000201-OPERATING SYSTEMS; FALL </a:t>
            </a:r>
            <a:r>
              <a:rPr lang="en-US" altLang="zh-CN" dirty="0" smtClean="0"/>
              <a:t>2016</a:t>
            </a:r>
            <a:r>
              <a:rPr lang="zh-CN" altLang="en-US" dirty="0" smtClean="0"/>
              <a:t>; INSTRUCTOR: </a:t>
            </a:r>
            <a:r>
              <a:rPr lang="en-US" altLang="zh-CN" dirty="0" smtClean="0"/>
              <a:t>LINGBO WEI</a:t>
            </a:r>
            <a:endParaRPr lang="en-US" altLang="zh-CN" dirty="0"/>
          </a:p>
        </p:txBody>
      </p:sp>
      <p:sp>
        <p:nvSpPr>
          <p:cNvPr id="5" name="灯片编号占位符 4"/>
          <p:cNvSpPr>
            <a:spLocks noGrp="1"/>
          </p:cNvSpPr>
          <p:nvPr>
            <p:ph type="sldNum" sz="quarter" idx="11"/>
          </p:nvPr>
        </p:nvSpPr>
        <p:spPr/>
        <p:txBody>
          <a:bodyPr/>
          <a:lstStyle/>
          <a:p>
            <a:pPr>
              <a:defRPr/>
            </a:pPr>
            <a:fld id="{2A5F4D79-7E66-4EF1-850E-A256F3AB9092}" type="slidenum">
              <a:rPr lang="zh-CN" altLang="en-US" smtClean="0"/>
              <a:pPr>
                <a:defRPr/>
              </a:pPr>
              <a:t>66</a:t>
            </a:fld>
            <a:endParaRPr lang="en-US" altLang="zh-CN"/>
          </a:p>
        </p:txBody>
      </p:sp>
      <p:sp>
        <p:nvSpPr>
          <p:cNvPr id="77825" name="Rectangle 1"/>
          <p:cNvSpPr>
            <a:spLocks noChangeArrowheads="1"/>
          </p:cNvSpPr>
          <p:nvPr/>
        </p:nvSpPr>
        <p:spPr bwMode="auto">
          <a:xfrm>
            <a:off x="1364345" y="1267884"/>
            <a:ext cx="3004455" cy="313932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Producer:</a:t>
            </a:r>
            <a:endParaRPr kumimoji="0" lang="en-US" altLang="zh-CN" sz="22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2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while (true)</a:t>
            </a:r>
            <a:endParaRPr kumimoji="0" lang="en-US" altLang="zh-CN" sz="22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2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r>
              <a:rPr kumimoji="0" lang="en-US" altLang="zh-CN" sz="2200" b="0" i="0" u="none" strike="noStrike" cap="none" normalizeH="0" baseline="0" dirty="0" smtClean="0">
                <a:ln>
                  <a:noFill/>
                </a:ln>
                <a:solidFill>
                  <a:srgbClr val="0000CC"/>
                </a:solidFill>
                <a:effectLst/>
                <a:latin typeface="Times New Roman" pitchFamily="18" charset="0"/>
                <a:ea typeface="宋体" pitchFamily="2" charset="-122"/>
                <a:cs typeface="Times New Roman" pitchFamily="18" charset="0"/>
              </a:rPr>
              <a:t>Produce an item;</a:t>
            </a:r>
            <a:endParaRPr kumimoji="0" lang="en-US" altLang="zh-CN" sz="2200" b="0" i="0" u="none" strike="noStrike" cap="none" normalizeH="0" baseline="0" dirty="0" smtClean="0">
              <a:ln>
                <a:noFill/>
              </a:ln>
              <a:solidFill>
                <a:srgbClr val="0000CC"/>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2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r>
              <a:rPr kumimoji="0" lang="en-US" altLang="zh-CN" sz="2200" b="0" i="0" u="none" strike="noStrike" cap="none" normalizeH="0" baseline="0" dirty="0" smtClean="0">
                <a:ln>
                  <a:noFill/>
                </a:ln>
                <a:solidFill>
                  <a:srgbClr val="FF0000"/>
                </a:solidFill>
                <a:effectLst/>
                <a:latin typeface="Times New Roman" pitchFamily="18" charset="0"/>
                <a:ea typeface="宋体" pitchFamily="2" charset="-122"/>
                <a:cs typeface="Times New Roman" pitchFamily="18" charset="0"/>
              </a:rPr>
              <a:t>sem</a:t>
            </a:r>
            <a:r>
              <a:rPr lang="en-US" altLang="zh-CN" sz="2200" dirty="0" smtClean="0">
                <a:solidFill>
                  <a:srgbClr val="FF0000"/>
                </a:solidFill>
                <a:latin typeface="Times New Roman" pitchFamily="18" charset="0"/>
                <a:ea typeface="宋体" pitchFamily="2" charset="-122"/>
                <a:cs typeface="Times New Roman" pitchFamily="18" charset="0"/>
              </a:rPr>
              <a:t>W</a:t>
            </a:r>
            <a:r>
              <a:rPr kumimoji="0" lang="en-US" altLang="zh-CN" sz="2200" b="0" i="0" u="none" strike="noStrike" cap="none" normalizeH="0" baseline="0" dirty="0" smtClean="0">
                <a:ln>
                  <a:noFill/>
                </a:ln>
                <a:solidFill>
                  <a:srgbClr val="FF0000"/>
                </a:solidFill>
                <a:effectLst/>
                <a:latin typeface="Times New Roman" pitchFamily="18" charset="0"/>
                <a:ea typeface="宋体" pitchFamily="2" charset="-122"/>
                <a:cs typeface="Times New Roman" pitchFamily="18" charset="0"/>
              </a:rPr>
              <a:t>ait(empty);</a:t>
            </a:r>
            <a:endParaRPr kumimoji="0" lang="en-US" altLang="zh-CN" sz="2200" b="0" i="0" u="none" strike="noStrike" cap="none" normalizeH="0" baseline="0" dirty="0" smtClean="0">
              <a:ln>
                <a:noFill/>
              </a:ln>
              <a:solidFill>
                <a:srgbClr val="FF0000"/>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200" b="0" i="0" u="none" strike="noStrike" cap="none" normalizeH="0" baseline="0" dirty="0" smtClean="0">
                <a:ln>
                  <a:noFill/>
                </a:ln>
                <a:solidFill>
                  <a:srgbClr val="FF0000"/>
                </a:solidFill>
                <a:effectLst/>
                <a:latin typeface="Times New Roman" pitchFamily="18" charset="0"/>
                <a:ea typeface="宋体" pitchFamily="2" charset="-122"/>
                <a:cs typeface="Times New Roman" pitchFamily="18" charset="0"/>
              </a:rPr>
              <a:t>    semWait(</a:t>
            </a:r>
            <a:r>
              <a:rPr kumimoji="0" lang="en-US" altLang="zh-CN" sz="2200" b="0" i="0" u="none" strike="noStrike" cap="none" normalizeH="0" baseline="0" dirty="0" err="1" smtClean="0">
                <a:ln>
                  <a:noFill/>
                </a:ln>
                <a:solidFill>
                  <a:srgbClr val="FF0000"/>
                </a:solidFill>
                <a:effectLst/>
                <a:latin typeface="Times New Roman" pitchFamily="18" charset="0"/>
                <a:ea typeface="宋体" pitchFamily="2" charset="-122"/>
                <a:cs typeface="Times New Roman" pitchFamily="18" charset="0"/>
              </a:rPr>
              <a:t>mutex</a:t>
            </a:r>
            <a:r>
              <a:rPr kumimoji="0" lang="en-US" altLang="zh-CN" sz="2200" b="0" i="0" u="none" strike="noStrike" cap="none" normalizeH="0" baseline="0" dirty="0" smtClean="0">
                <a:ln>
                  <a:noFill/>
                </a:ln>
                <a:solidFill>
                  <a:srgbClr val="FF0000"/>
                </a:solidFill>
                <a:effectLst/>
                <a:latin typeface="Times New Roman" pitchFamily="18" charset="0"/>
                <a:ea typeface="宋体" pitchFamily="2" charset="-122"/>
                <a:cs typeface="Times New Roman" pitchFamily="18" charset="0"/>
              </a:rPr>
              <a:t>);</a:t>
            </a:r>
            <a:endParaRPr kumimoji="0" lang="en-US" altLang="zh-CN" sz="2200" b="0" i="0" u="none" strike="noStrike" cap="none" normalizeH="0" baseline="0" dirty="0" smtClean="0">
              <a:ln>
                <a:noFill/>
              </a:ln>
              <a:solidFill>
                <a:srgbClr val="FF0000"/>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2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Buffer(in)=item;</a:t>
            </a:r>
            <a:endParaRPr kumimoji="0" lang="en-US" altLang="zh-CN" sz="22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2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in=(in+1)%n;</a:t>
            </a:r>
            <a:endParaRPr kumimoji="0" lang="en-US" altLang="zh-CN" sz="22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200" b="0" i="0" u="none" strike="noStrike" cap="none" normalizeH="0" baseline="0" dirty="0" smtClean="0">
                <a:ln>
                  <a:noFill/>
                </a:ln>
                <a:solidFill>
                  <a:srgbClr val="008000"/>
                </a:solidFill>
                <a:effectLst/>
                <a:latin typeface="Times New Roman" pitchFamily="18" charset="0"/>
                <a:ea typeface="宋体" pitchFamily="2" charset="-122"/>
                <a:cs typeface="Times New Roman" pitchFamily="18" charset="0"/>
              </a:rPr>
              <a:t>    </a:t>
            </a:r>
            <a:r>
              <a:rPr kumimoji="0" lang="en-US" altLang="zh-CN" sz="2200" b="0" i="0" u="none" strike="noStrike" cap="none" normalizeH="0" baseline="0" dirty="0" err="1" smtClean="0">
                <a:ln>
                  <a:noFill/>
                </a:ln>
                <a:solidFill>
                  <a:srgbClr val="006600"/>
                </a:solidFill>
                <a:effectLst/>
                <a:latin typeface="Times New Roman" pitchFamily="18" charset="0"/>
                <a:ea typeface="宋体" pitchFamily="2" charset="-122"/>
                <a:cs typeface="Times New Roman" pitchFamily="18" charset="0"/>
              </a:rPr>
              <a:t>sem</a:t>
            </a:r>
            <a:r>
              <a:rPr lang="en-US" altLang="zh-CN" sz="2200" dirty="0" err="1" smtClean="0">
                <a:solidFill>
                  <a:srgbClr val="006600"/>
                </a:solidFill>
                <a:latin typeface="Times New Roman" pitchFamily="18" charset="0"/>
                <a:ea typeface="宋体" pitchFamily="2" charset="-122"/>
                <a:cs typeface="Times New Roman" pitchFamily="18" charset="0"/>
              </a:rPr>
              <a:t>S</a:t>
            </a:r>
            <a:r>
              <a:rPr kumimoji="0" lang="en-US" altLang="zh-CN" sz="2200" b="0" i="0" u="none" strike="noStrike" cap="none" normalizeH="0" baseline="0" dirty="0" err="1" smtClean="0">
                <a:ln>
                  <a:noFill/>
                </a:ln>
                <a:solidFill>
                  <a:srgbClr val="006600"/>
                </a:solidFill>
                <a:effectLst/>
                <a:latin typeface="Times New Roman" pitchFamily="18" charset="0"/>
                <a:ea typeface="宋体" pitchFamily="2" charset="-122"/>
                <a:cs typeface="Times New Roman" pitchFamily="18" charset="0"/>
              </a:rPr>
              <a:t>ignal</a:t>
            </a:r>
            <a:r>
              <a:rPr kumimoji="0" lang="en-US" altLang="zh-CN" sz="2200" b="0" i="0" u="none" strike="noStrike" cap="none" normalizeH="0" baseline="0" dirty="0" smtClean="0">
                <a:ln>
                  <a:noFill/>
                </a:ln>
                <a:solidFill>
                  <a:srgbClr val="006600"/>
                </a:solidFill>
                <a:effectLst/>
                <a:latin typeface="Times New Roman" pitchFamily="18" charset="0"/>
                <a:ea typeface="宋体" pitchFamily="2" charset="-122"/>
                <a:cs typeface="Times New Roman" pitchFamily="18" charset="0"/>
              </a:rPr>
              <a:t>(</a:t>
            </a:r>
            <a:r>
              <a:rPr kumimoji="0" lang="en-US" altLang="zh-CN" sz="2200" b="0" i="0" u="none" strike="noStrike" cap="none" normalizeH="0" baseline="0" dirty="0" err="1" smtClean="0">
                <a:ln>
                  <a:noFill/>
                </a:ln>
                <a:solidFill>
                  <a:srgbClr val="006600"/>
                </a:solidFill>
                <a:effectLst/>
                <a:latin typeface="Times New Roman" pitchFamily="18" charset="0"/>
                <a:ea typeface="宋体" pitchFamily="2" charset="-122"/>
                <a:cs typeface="Times New Roman" pitchFamily="18" charset="0"/>
              </a:rPr>
              <a:t>mutex</a:t>
            </a:r>
            <a:r>
              <a:rPr kumimoji="0" lang="en-US" altLang="zh-CN" sz="2200" b="0" i="0" u="none" strike="noStrike" cap="none" normalizeH="0" baseline="0" dirty="0" smtClean="0">
                <a:ln>
                  <a:noFill/>
                </a:ln>
                <a:solidFill>
                  <a:srgbClr val="006600"/>
                </a:solidFill>
                <a:effectLst/>
                <a:latin typeface="Times New Roman" pitchFamily="18" charset="0"/>
                <a:ea typeface="宋体" pitchFamily="2" charset="-122"/>
                <a:cs typeface="Times New Roman" pitchFamily="18" charset="0"/>
              </a:rPr>
              <a:t>);</a:t>
            </a:r>
            <a:endParaRPr kumimoji="0" lang="en-US" altLang="zh-CN" sz="2200" b="0" i="0" u="none" strike="noStrike" cap="none" normalizeH="0" baseline="0" dirty="0" smtClean="0">
              <a:ln>
                <a:noFill/>
              </a:ln>
              <a:solidFill>
                <a:srgbClr val="006600"/>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200" b="0" i="0" u="none" strike="noStrike" cap="none" normalizeH="0" baseline="0" dirty="0" smtClean="0">
                <a:ln>
                  <a:noFill/>
                </a:ln>
                <a:solidFill>
                  <a:srgbClr val="006600"/>
                </a:solidFill>
                <a:effectLst/>
                <a:latin typeface="Times New Roman" pitchFamily="18" charset="0"/>
                <a:ea typeface="宋体" pitchFamily="2" charset="-122"/>
                <a:cs typeface="Times New Roman" pitchFamily="18" charset="0"/>
              </a:rPr>
              <a:t>    </a:t>
            </a:r>
            <a:r>
              <a:rPr kumimoji="0" lang="en-US" altLang="zh-CN" sz="2200" b="0" i="0" u="none" strike="noStrike" cap="none" normalizeH="0" baseline="0" dirty="0" err="1" smtClean="0">
                <a:ln>
                  <a:noFill/>
                </a:ln>
                <a:solidFill>
                  <a:srgbClr val="006600"/>
                </a:solidFill>
                <a:effectLst/>
                <a:latin typeface="Times New Roman" pitchFamily="18" charset="0"/>
                <a:ea typeface="宋体" pitchFamily="2" charset="-122"/>
                <a:cs typeface="Times New Roman" pitchFamily="18" charset="0"/>
              </a:rPr>
              <a:t>semSignal</a:t>
            </a:r>
            <a:r>
              <a:rPr kumimoji="0" lang="en-US" altLang="zh-CN" sz="2200" b="0" i="0" u="none" strike="noStrike" cap="none" normalizeH="0" baseline="0" dirty="0" smtClean="0">
                <a:ln>
                  <a:noFill/>
                </a:ln>
                <a:solidFill>
                  <a:srgbClr val="006600"/>
                </a:solidFill>
                <a:effectLst/>
                <a:latin typeface="Times New Roman" pitchFamily="18" charset="0"/>
                <a:ea typeface="宋体" pitchFamily="2" charset="-122"/>
                <a:cs typeface="Times New Roman" pitchFamily="18" charset="0"/>
              </a:rPr>
              <a:t>(full)</a:t>
            </a:r>
            <a:r>
              <a:rPr kumimoji="0" lang="en-US" altLang="zh-CN" sz="22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endParaRPr kumimoji="0" lang="en-US" altLang="zh-CN" sz="22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77826" name="Rectangle 2"/>
          <p:cNvSpPr>
            <a:spLocks noChangeArrowheads="1"/>
          </p:cNvSpPr>
          <p:nvPr/>
        </p:nvSpPr>
        <p:spPr bwMode="auto">
          <a:xfrm>
            <a:off x="4542955" y="1216531"/>
            <a:ext cx="3439902" cy="34778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Consumer</a:t>
            </a:r>
            <a:r>
              <a:rPr kumimoji="0" lang="zh-CN" altLang="en-US" sz="22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endParaRPr kumimoji="0" lang="zh-CN" altLang="en-US" sz="22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2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while (true)</a:t>
            </a:r>
            <a:endParaRPr kumimoji="0" lang="en-US" altLang="zh-CN" sz="22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2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zh-CN" sz="2200" dirty="0" smtClean="0">
                <a:latin typeface="Times New Roman" pitchFamily="18" charset="0"/>
                <a:ea typeface="宋体" pitchFamily="2" charset="-122"/>
                <a:cs typeface="Times New Roman" pitchFamily="18" charset="0"/>
              </a:rPr>
              <a:t>    </a:t>
            </a:r>
            <a:r>
              <a:rPr kumimoji="0" lang="en-US" altLang="zh-CN" sz="2200" b="0" i="0" u="none" strike="noStrike" cap="none" normalizeH="0" baseline="0" dirty="0" err="1" smtClean="0">
                <a:ln>
                  <a:noFill/>
                </a:ln>
                <a:solidFill>
                  <a:srgbClr val="FF0000"/>
                </a:solidFill>
                <a:effectLst/>
                <a:latin typeface="Times New Roman" pitchFamily="18" charset="0"/>
                <a:ea typeface="宋体" pitchFamily="2" charset="-122"/>
                <a:cs typeface="Times New Roman" pitchFamily="18" charset="0"/>
              </a:rPr>
              <a:t>sem</a:t>
            </a:r>
            <a:r>
              <a:rPr lang="en-US" altLang="zh-CN" sz="2200" dirty="0" err="1" smtClean="0">
                <a:solidFill>
                  <a:srgbClr val="FF0000"/>
                </a:solidFill>
                <a:latin typeface="Times New Roman" pitchFamily="18" charset="0"/>
                <a:ea typeface="宋体" pitchFamily="2" charset="-122"/>
                <a:cs typeface="Times New Roman" pitchFamily="18" charset="0"/>
              </a:rPr>
              <a:t>W</a:t>
            </a:r>
            <a:r>
              <a:rPr kumimoji="0" lang="en-US" altLang="zh-CN" sz="2200" b="0" i="0" u="none" strike="noStrike" cap="none" normalizeH="0" baseline="0" dirty="0" err="1" smtClean="0">
                <a:ln>
                  <a:noFill/>
                </a:ln>
                <a:solidFill>
                  <a:srgbClr val="FF0000"/>
                </a:solidFill>
                <a:effectLst/>
                <a:latin typeface="Times New Roman" pitchFamily="18" charset="0"/>
                <a:ea typeface="宋体" pitchFamily="2" charset="-122"/>
                <a:cs typeface="Times New Roman" pitchFamily="18" charset="0"/>
              </a:rPr>
              <a:t>ait</a:t>
            </a:r>
            <a:r>
              <a:rPr kumimoji="0" lang="en-US" altLang="zh-CN" sz="2200" b="0" i="0" u="none" strike="noStrike" cap="none" normalizeH="0" baseline="0" dirty="0" smtClean="0">
                <a:ln>
                  <a:noFill/>
                </a:ln>
                <a:solidFill>
                  <a:srgbClr val="FF0000"/>
                </a:solidFill>
                <a:effectLst/>
                <a:latin typeface="Times New Roman" pitchFamily="18" charset="0"/>
                <a:ea typeface="宋体" pitchFamily="2" charset="-122"/>
                <a:cs typeface="Times New Roman" pitchFamily="18" charset="0"/>
              </a:rPr>
              <a:t>(full);           </a:t>
            </a:r>
            <a:endParaRPr kumimoji="0" lang="en-US" altLang="zh-CN" sz="2200" b="0" i="0" u="none" strike="noStrike" cap="none" normalizeH="0" baseline="0" dirty="0" smtClean="0">
              <a:ln>
                <a:noFill/>
              </a:ln>
              <a:solidFill>
                <a:srgbClr val="FF0000"/>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200" b="0" i="0" u="none" strike="noStrike" cap="none" normalizeH="0" baseline="0" dirty="0" smtClean="0">
                <a:ln>
                  <a:noFill/>
                </a:ln>
                <a:solidFill>
                  <a:srgbClr val="FF0000"/>
                </a:solidFill>
                <a:effectLst/>
                <a:latin typeface="Times New Roman" pitchFamily="18" charset="0"/>
                <a:ea typeface="宋体" pitchFamily="2" charset="-122"/>
                <a:cs typeface="Times New Roman" pitchFamily="18" charset="0"/>
              </a:rPr>
              <a:t>    semWait(</a:t>
            </a:r>
            <a:r>
              <a:rPr kumimoji="0" lang="en-US" altLang="zh-CN" sz="2200" b="0" i="0" u="none" strike="noStrike" cap="none" normalizeH="0" baseline="0" dirty="0" err="1" smtClean="0">
                <a:ln>
                  <a:noFill/>
                </a:ln>
                <a:solidFill>
                  <a:srgbClr val="FF0000"/>
                </a:solidFill>
                <a:effectLst/>
                <a:latin typeface="Times New Roman" pitchFamily="18" charset="0"/>
                <a:ea typeface="宋体" pitchFamily="2" charset="-122"/>
                <a:cs typeface="Times New Roman" pitchFamily="18" charset="0"/>
              </a:rPr>
              <a:t>mutex</a:t>
            </a:r>
            <a:r>
              <a:rPr kumimoji="0" lang="en-US" altLang="zh-CN" sz="2200" b="0" i="0" u="none" strike="noStrike" cap="none" normalizeH="0" baseline="0" dirty="0" smtClean="0">
                <a:ln>
                  <a:noFill/>
                </a:ln>
                <a:solidFill>
                  <a:srgbClr val="FF0000"/>
                </a:solidFill>
                <a:effectLst/>
                <a:latin typeface="Times New Roman" pitchFamily="18" charset="0"/>
                <a:ea typeface="宋体" pitchFamily="2" charset="-122"/>
                <a:cs typeface="Times New Roman" pitchFamily="18" charset="0"/>
              </a:rPr>
              <a:t>);         </a:t>
            </a:r>
            <a:endParaRPr kumimoji="0" lang="en-US" altLang="zh-CN" sz="2200" b="0" i="0" u="none" strike="noStrike" cap="none" normalizeH="0" baseline="0" dirty="0" smtClean="0">
              <a:ln>
                <a:noFill/>
              </a:ln>
              <a:solidFill>
                <a:srgbClr val="FF0000"/>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2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item=Buffer(out);     </a:t>
            </a:r>
            <a:endParaRPr kumimoji="0" lang="en-US" altLang="zh-CN" sz="22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2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out=(out+1)%n;      </a:t>
            </a:r>
            <a:endParaRPr kumimoji="0" lang="en-US" altLang="zh-CN" sz="22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200" b="0" i="0" u="none" strike="noStrike" cap="none" normalizeH="0" baseline="0" dirty="0" smtClean="0">
                <a:ln>
                  <a:noFill/>
                </a:ln>
                <a:solidFill>
                  <a:srgbClr val="006600"/>
                </a:solidFill>
                <a:effectLst/>
                <a:latin typeface="Times New Roman" pitchFamily="18" charset="0"/>
                <a:ea typeface="宋体" pitchFamily="2" charset="-122"/>
                <a:cs typeface="Times New Roman" pitchFamily="18" charset="0"/>
              </a:rPr>
              <a:t>    </a:t>
            </a:r>
            <a:r>
              <a:rPr kumimoji="0" lang="en-US" altLang="zh-CN" sz="2200" b="0" i="0" u="none" strike="noStrike" cap="none" normalizeH="0" baseline="0" dirty="0" err="1" smtClean="0">
                <a:ln>
                  <a:noFill/>
                </a:ln>
                <a:solidFill>
                  <a:srgbClr val="006600"/>
                </a:solidFill>
                <a:effectLst/>
                <a:latin typeface="Times New Roman" pitchFamily="18" charset="0"/>
                <a:ea typeface="宋体" pitchFamily="2" charset="-122"/>
                <a:cs typeface="Times New Roman" pitchFamily="18" charset="0"/>
              </a:rPr>
              <a:t>semSignal</a:t>
            </a:r>
            <a:r>
              <a:rPr kumimoji="0" lang="en-US" altLang="zh-CN" sz="2200" b="0" i="0" u="none" strike="noStrike" cap="none" normalizeH="0" baseline="0" dirty="0" smtClean="0">
                <a:ln>
                  <a:noFill/>
                </a:ln>
                <a:solidFill>
                  <a:srgbClr val="006600"/>
                </a:solidFill>
                <a:effectLst/>
                <a:latin typeface="Times New Roman" pitchFamily="18" charset="0"/>
                <a:ea typeface="宋体" pitchFamily="2" charset="-122"/>
                <a:cs typeface="Times New Roman" pitchFamily="18" charset="0"/>
              </a:rPr>
              <a:t>(</a:t>
            </a:r>
            <a:r>
              <a:rPr kumimoji="0" lang="en-US" altLang="zh-CN" sz="2200" b="0" i="0" u="none" strike="noStrike" cap="none" normalizeH="0" baseline="0" dirty="0" err="1" smtClean="0">
                <a:ln>
                  <a:noFill/>
                </a:ln>
                <a:solidFill>
                  <a:srgbClr val="006600"/>
                </a:solidFill>
                <a:effectLst/>
                <a:latin typeface="Times New Roman" pitchFamily="18" charset="0"/>
                <a:ea typeface="宋体" pitchFamily="2" charset="-122"/>
                <a:cs typeface="Times New Roman" pitchFamily="18" charset="0"/>
              </a:rPr>
              <a:t>mutex</a:t>
            </a:r>
            <a:r>
              <a:rPr kumimoji="0" lang="en-US" altLang="zh-CN" sz="2200" b="0" i="0" u="none" strike="noStrike" cap="none" normalizeH="0" baseline="0" dirty="0" smtClean="0">
                <a:ln>
                  <a:noFill/>
                </a:ln>
                <a:solidFill>
                  <a:srgbClr val="006600"/>
                </a:solidFill>
                <a:effectLst/>
                <a:latin typeface="Times New Roman" pitchFamily="18" charset="0"/>
                <a:ea typeface="宋体" pitchFamily="2" charset="-122"/>
                <a:cs typeface="Times New Roman" pitchFamily="18" charset="0"/>
              </a:rPr>
              <a:t>);       </a:t>
            </a:r>
            <a:endParaRPr kumimoji="0" lang="en-US" altLang="zh-CN" sz="2200" b="0" i="0" u="none" strike="noStrike" cap="none" normalizeH="0" baseline="0" dirty="0" smtClean="0">
              <a:ln>
                <a:noFill/>
              </a:ln>
              <a:solidFill>
                <a:srgbClr val="006600"/>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200" b="0" i="0" u="none" strike="noStrike" cap="none" normalizeH="0" baseline="0" dirty="0" smtClean="0">
                <a:ln>
                  <a:noFill/>
                </a:ln>
                <a:solidFill>
                  <a:srgbClr val="006600"/>
                </a:solidFill>
                <a:effectLst/>
                <a:latin typeface="Times New Roman" pitchFamily="18" charset="0"/>
                <a:ea typeface="宋体" pitchFamily="2" charset="-122"/>
                <a:cs typeface="Times New Roman" pitchFamily="18" charset="0"/>
              </a:rPr>
              <a:t>    </a:t>
            </a:r>
            <a:r>
              <a:rPr kumimoji="0" lang="en-US" altLang="zh-CN" sz="2200" b="0" i="0" u="none" strike="noStrike" cap="none" normalizeH="0" baseline="0" dirty="0" err="1" smtClean="0">
                <a:ln>
                  <a:noFill/>
                </a:ln>
                <a:solidFill>
                  <a:srgbClr val="006600"/>
                </a:solidFill>
                <a:effectLst/>
                <a:latin typeface="Times New Roman" pitchFamily="18" charset="0"/>
                <a:ea typeface="宋体" pitchFamily="2" charset="-122"/>
                <a:cs typeface="Times New Roman" pitchFamily="18" charset="0"/>
              </a:rPr>
              <a:t>semSignal</a:t>
            </a:r>
            <a:r>
              <a:rPr kumimoji="0" lang="en-US" altLang="zh-CN" sz="2200" b="0" i="0" u="none" strike="noStrike" cap="none" normalizeH="0" baseline="0" dirty="0" smtClean="0">
                <a:ln>
                  <a:noFill/>
                </a:ln>
                <a:solidFill>
                  <a:srgbClr val="006600"/>
                </a:solidFill>
                <a:effectLst/>
                <a:latin typeface="Times New Roman" pitchFamily="18" charset="0"/>
                <a:ea typeface="宋体" pitchFamily="2" charset="-122"/>
                <a:cs typeface="Times New Roman" pitchFamily="18" charset="0"/>
              </a:rPr>
              <a:t>(empty);       </a:t>
            </a:r>
            <a:endParaRPr kumimoji="0" lang="en-US" altLang="zh-CN" sz="2200" b="0" i="0" u="none" strike="noStrike" cap="none" normalizeH="0" baseline="0" dirty="0" smtClean="0">
              <a:ln>
                <a:noFill/>
              </a:ln>
              <a:solidFill>
                <a:srgbClr val="006600"/>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200" b="0" i="0" u="none" strike="noStrike" cap="none" normalizeH="0" baseline="0" dirty="0" smtClean="0">
                <a:ln>
                  <a:noFill/>
                </a:ln>
                <a:solidFill>
                  <a:srgbClr val="0000CC"/>
                </a:solidFill>
                <a:effectLst/>
                <a:latin typeface="Times New Roman" pitchFamily="18" charset="0"/>
                <a:ea typeface="宋体" pitchFamily="2" charset="-122"/>
                <a:cs typeface="Times New Roman" pitchFamily="18" charset="0"/>
              </a:rPr>
              <a:t>    consume the item;}</a:t>
            </a:r>
            <a:endParaRPr kumimoji="0" lang="en-US" altLang="zh-CN" sz="2200" b="0" i="0" u="none" strike="noStrike" cap="none" normalizeH="0" baseline="0" dirty="0" smtClean="0">
              <a:ln>
                <a:noFill/>
              </a:ln>
              <a:solidFill>
                <a:srgbClr val="0000CC"/>
              </a:solidFill>
              <a:effectLst/>
              <a:latin typeface="Arial" pitchFamily="34" charset="0"/>
              <a:ea typeface="宋体" pitchFamily="2" charset="-122"/>
              <a:cs typeface="宋体" pitchFamily="2" charset="-122"/>
            </a:endParaRP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Writer/Reader Problem</a:t>
            </a:r>
            <a:endParaRPr lang="zh-CN" altLang="en-US" dirty="0"/>
          </a:p>
        </p:txBody>
      </p:sp>
      <p:sp>
        <p:nvSpPr>
          <p:cNvPr id="3" name="内容占位符 2"/>
          <p:cNvSpPr>
            <a:spLocks noGrp="1"/>
          </p:cNvSpPr>
          <p:nvPr>
            <p:ph idx="1"/>
          </p:nvPr>
        </p:nvSpPr>
        <p:spPr>
          <a:xfrm>
            <a:off x="457200" y="3831769"/>
            <a:ext cx="8229600" cy="2397805"/>
          </a:xfrm>
        </p:spPr>
        <p:txBody>
          <a:bodyPr/>
          <a:lstStyle/>
          <a:p>
            <a:r>
              <a:rPr lang="en-US" altLang="zh-CN" sz="2200" dirty="0" smtClean="0"/>
              <a:t>Motivation: Consider a shared database</a:t>
            </a:r>
          </a:p>
          <a:p>
            <a:pPr lvl="1"/>
            <a:r>
              <a:rPr lang="en-US" altLang="zh-CN" sz="1800" dirty="0" smtClean="0"/>
              <a:t>Two classes of users:</a:t>
            </a:r>
          </a:p>
          <a:p>
            <a:pPr lvl="2"/>
            <a:r>
              <a:rPr lang="en-US" altLang="zh-CN" sz="1800" dirty="0" smtClean="0"/>
              <a:t>Readers – never modify database</a:t>
            </a:r>
          </a:p>
          <a:p>
            <a:pPr lvl="2"/>
            <a:r>
              <a:rPr lang="en-US" altLang="zh-CN" sz="1800" dirty="0" smtClean="0"/>
              <a:t>Writers – read and modify database</a:t>
            </a:r>
          </a:p>
          <a:p>
            <a:pPr lvl="1"/>
            <a:r>
              <a:rPr lang="en-US" altLang="zh-CN" sz="1800" dirty="0" smtClean="0"/>
              <a:t>Is using a single lock on the whole database sufficient?</a:t>
            </a:r>
          </a:p>
          <a:p>
            <a:pPr lvl="2"/>
            <a:r>
              <a:rPr lang="en-US" altLang="zh-CN" sz="1800" dirty="0" smtClean="0"/>
              <a:t>Like to have many readers at the same time</a:t>
            </a:r>
          </a:p>
          <a:p>
            <a:pPr lvl="2"/>
            <a:r>
              <a:rPr lang="en-US" altLang="zh-CN" sz="1800" dirty="0" smtClean="0"/>
              <a:t>Only one writer at a time</a:t>
            </a:r>
            <a:endParaRPr lang="zh-CN" altLang="en-US" sz="1800" dirty="0"/>
          </a:p>
        </p:txBody>
      </p:sp>
      <p:sp>
        <p:nvSpPr>
          <p:cNvPr id="4" name="页脚占位符 3"/>
          <p:cNvSpPr>
            <a:spLocks noGrp="1"/>
          </p:cNvSpPr>
          <p:nvPr>
            <p:ph type="ftr" sz="quarter" idx="10"/>
          </p:nvPr>
        </p:nvSpPr>
        <p:spPr/>
        <p:txBody>
          <a:bodyPr/>
          <a:lstStyle/>
          <a:p>
            <a:pPr>
              <a:defRPr/>
            </a:pPr>
            <a:r>
              <a:rPr lang="zh-CN" altLang="en-US" dirty="0" smtClean="0"/>
              <a:t>USTC</a:t>
            </a:r>
            <a:r>
              <a:rPr lang="en-US" altLang="zh-CN" dirty="0" smtClean="0"/>
              <a:t>-</a:t>
            </a:r>
            <a:r>
              <a:rPr lang="zh-CN" altLang="en-US" dirty="0" smtClean="0"/>
              <a:t>21000201-OPERATING SYSTEMS; FALL </a:t>
            </a:r>
            <a:r>
              <a:rPr lang="en-US" altLang="zh-CN" dirty="0" smtClean="0"/>
              <a:t>2016</a:t>
            </a:r>
            <a:r>
              <a:rPr lang="zh-CN" altLang="en-US" dirty="0" smtClean="0"/>
              <a:t>; INSTRUCTOR: </a:t>
            </a:r>
            <a:r>
              <a:rPr lang="en-US" altLang="zh-CN" dirty="0" smtClean="0"/>
              <a:t>LINGBO WEI</a:t>
            </a:r>
            <a:endParaRPr lang="en-US" altLang="zh-CN" dirty="0"/>
          </a:p>
        </p:txBody>
      </p:sp>
      <p:sp>
        <p:nvSpPr>
          <p:cNvPr id="5" name="灯片编号占位符 4"/>
          <p:cNvSpPr>
            <a:spLocks noGrp="1"/>
          </p:cNvSpPr>
          <p:nvPr>
            <p:ph type="sldNum" sz="quarter" idx="11"/>
          </p:nvPr>
        </p:nvSpPr>
        <p:spPr/>
        <p:txBody>
          <a:bodyPr/>
          <a:lstStyle/>
          <a:p>
            <a:pPr>
              <a:defRPr/>
            </a:pPr>
            <a:fld id="{2A5F4D79-7E66-4EF1-850E-A256F3AB9092}" type="slidenum">
              <a:rPr lang="zh-CN" altLang="en-US" smtClean="0"/>
              <a:pPr>
                <a:defRPr/>
              </a:pPr>
              <a:t>67</a:t>
            </a:fld>
            <a:endParaRPr lang="en-US" altLang="zh-CN"/>
          </a:p>
        </p:txBody>
      </p:sp>
      <p:grpSp>
        <p:nvGrpSpPr>
          <p:cNvPr id="6" name="Group 4"/>
          <p:cNvGrpSpPr>
            <a:grpSpLocks/>
          </p:cNvGrpSpPr>
          <p:nvPr/>
        </p:nvGrpSpPr>
        <p:grpSpPr bwMode="auto">
          <a:xfrm>
            <a:off x="1574802" y="1059549"/>
            <a:ext cx="5624284" cy="2989938"/>
            <a:chOff x="672" y="392"/>
            <a:chExt cx="4300" cy="2031"/>
          </a:xfrm>
        </p:grpSpPr>
        <p:pic>
          <p:nvPicPr>
            <p:cNvPr id="7" name="Picture 5" descr="BD18201_"/>
            <p:cNvPicPr>
              <a:picLocks noChangeAspect="1" noChangeArrowheads="1"/>
            </p:cNvPicPr>
            <p:nvPr/>
          </p:nvPicPr>
          <p:blipFill>
            <a:blip r:embed="rId2" cstate="print"/>
            <a:srcRect/>
            <a:stretch>
              <a:fillRect/>
            </a:stretch>
          </p:blipFill>
          <p:spPr bwMode="auto">
            <a:xfrm>
              <a:off x="2336" y="472"/>
              <a:ext cx="966" cy="1254"/>
            </a:xfrm>
            <a:prstGeom prst="rect">
              <a:avLst/>
            </a:prstGeom>
            <a:noFill/>
          </p:spPr>
        </p:pic>
        <p:pic>
          <p:nvPicPr>
            <p:cNvPr id="8" name="Picture 6" descr="j0292020"/>
            <p:cNvPicPr>
              <a:picLocks noChangeAspect="1" noChangeArrowheads="1"/>
            </p:cNvPicPr>
            <p:nvPr/>
          </p:nvPicPr>
          <p:blipFill>
            <a:blip r:embed="rId3" cstate="print"/>
            <a:srcRect/>
            <a:stretch>
              <a:fillRect/>
            </a:stretch>
          </p:blipFill>
          <p:spPr bwMode="auto">
            <a:xfrm>
              <a:off x="672" y="480"/>
              <a:ext cx="864" cy="820"/>
            </a:xfrm>
            <a:prstGeom prst="rect">
              <a:avLst/>
            </a:prstGeom>
            <a:noFill/>
          </p:spPr>
        </p:pic>
        <p:pic>
          <p:nvPicPr>
            <p:cNvPr id="9" name="Picture 7" descr="j0195384"/>
            <p:cNvPicPr>
              <a:picLocks noChangeAspect="1" noChangeArrowheads="1"/>
            </p:cNvPicPr>
            <p:nvPr/>
          </p:nvPicPr>
          <p:blipFill>
            <a:blip r:embed="rId4" cstate="print"/>
            <a:srcRect/>
            <a:stretch>
              <a:fillRect/>
            </a:stretch>
          </p:blipFill>
          <p:spPr bwMode="auto">
            <a:xfrm>
              <a:off x="3985" y="392"/>
              <a:ext cx="987" cy="1008"/>
            </a:xfrm>
            <a:prstGeom prst="rect">
              <a:avLst/>
            </a:prstGeom>
            <a:noFill/>
          </p:spPr>
        </p:pic>
        <p:pic>
          <p:nvPicPr>
            <p:cNvPr id="10" name="Picture 8" descr="MCj03967340000[1]"/>
            <p:cNvPicPr>
              <a:picLocks noChangeAspect="1" noChangeArrowheads="1"/>
            </p:cNvPicPr>
            <p:nvPr/>
          </p:nvPicPr>
          <p:blipFill>
            <a:blip r:embed="rId5" cstate="print"/>
            <a:srcRect/>
            <a:stretch>
              <a:fillRect/>
            </a:stretch>
          </p:blipFill>
          <p:spPr bwMode="auto">
            <a:xfrm>
              <a:off x="1056" y="1392"/>
              <a:ext cx="911" cy="911"/>
            </a:xfrm>
            <a:prstGeom prst="rect">
              <a:avLst/>
            </a:prstGeom>
            <a:noFill/>
          </p:spPr>
        </p:pic>
        <p:pic>
          <p:nvPicPr>
            <p:cNvPr id="11" name="Picture 9" descr="MCj03967320000[1]"/>
            <p:cNvPicPr>
              <a:picLocks noChangeAspect="1" noChangeArrowheads="1"/>
            </p:cNvPicPr>
            <p:nvPr/>
          </p:nvPicPr>
          <p:blipFill>
            <a:blip r:embed="rId6" cstate="print"/>
            <a:srcRect/>
            <a:stretch>
              <a:fillRect/>
            </a:stretch>
          </p:blipFill>
          <p:spPr bwMode="auto">
            <a:xfrm>
              <a:off x="3928" y="1560"/>
              <a:ext cx="863" cy="863"/>
            </a:xfrm>
            <a:prstGeom prst="rect">
              <a:avLst/>
            </a:prstGeom>
            <a:noFill/>
          </p:spPr>
        </p:pic>
        <p:sp>
          <p:nvSpPr>
            <p:cNvPr id="12" name="Freeform 10"/>
            <p:cNvSpPr>
              <a:spLocks/>
            </p:cNvSpPr>
            <p:nvPr/>
          </p:nvSpPr>
          <p:spPr bwMode="auto">
            <a:xfrm>
              <a:off x="1536" y="704"/>
              <a:ext cx="864" cy="208"/>
            </a:xfrm>
            <a:custGeom>
              <a:avLst/>
              <a:gdLst/>
              <a:ahLst/>
              <a:cxnLst>
                <a:cxn ang="0">
                  <a:pos x="0" y="112"/>
                </a:cxn>
                <a:cxn ang="0">
                  <a:pos x="384" y="16"/>
                </a:cxn>
                <a:cxn ang="0">
                  <a:pos x="864" y="208"/>
                </a:cxn>
              </a:cxnLst>
              <a:rect l="0" t="0" r="r" b="b"/>
              <a:pathLst>
                <a:path w="864" h="208">
                  <a:moveTo>
                    <a:pt x="0" y="112"/>
                  </a:moveTo>
                  <a:cubicBezTo>
                    <a:pt x="120" y="56"/>
                    <a:pt x="240" y="0"/>
                    <a:pt x="384" y="16"/>
                  </a:cubicBezTo>
                  <a:cubicBezTo>
                    <a:pt x="528" y="32"/>
                    <a:pt x="696" y="120"/>
                    <a:pt x="864" y="208"/>
                  </a:cubicBezTo>
                </a:path>
              </a:pathLst>
            </a:custGeom>
            <a:noFill/>
            <a:ln w="38100" cap="flat" cmpd="sng">
              <a:solidFill>
                <a:schemeClr val="tx1"/>
              </a:solidFill>
              <a:prstDash val="solid"/>
              <a:round/>
              <a:headEnd type="none" w="med" len="med"/>
              <a:tailEnd type="triangle" w="med" len="med"/>
            </a:ln>
            <a:effectLst/>
          </p:spPr>
          <p:txBody>
            <a:bodyPr vert="eaVert" wrap="none" anchor="ctr"/>
            <a:lstStyle/>
            <a:p>
              <a:endParaRPr lang="zh-CN" altLang="en-US"/>
            </a:p>
          </p:txBody>
        </p:sp>
        <p:sp>
          <p:nvSpPr>
            <p:cNvPr id="13" name="Freeform 11"/>
            <p:cNvSpPr>
              <a:spLocks/>
            </p:cNvSpPr>
            <p:nvPr/>
          </p:nvSpPr>
          <p:spPr bwMode="auto">
            <a:xfrm rot="-10800000">
              <a:off x="1488" y="960"/>
              <a:ext cx="864" cy="208"/>
            </a:xfrm>
            <a:custGeom>
              <a:avLst/>
              <a:gdLst/>
              <a:ahLst/>
              <a:cxnLst>
                <a:cxn ang="0">
                  <a:pos x="0" y="112"/>
                </a:cxn>
                <a:cxn ang="0">
                  <a:pos x="384" y="16"/>
                </a:cxn>
                <a:cxn ang="0">
                  <a:pos x="864" y="208"/>
                </a:cxn>
              </a:cxnLst>
              <a:rect l="0" t="0" r="r" b="b"/>
              <a:pathLst>
                <a:path w="864" h="208">
                  <a:moveTo>
                    <a:pt x="0" y="112"/>
                  </a:moveTo>
                  <a:cubicBezTo>
                    <a:pt x="120" y="56"/>
                    <a:pt x="240" y="0"/>
                    <a:pt x="384" y="16"/>
                  </a:cubicBezTo>
                  <a:cubicBezTo>
                    <a:pt x="528" y="32"/>
                    <a:pt x="696" y="120"/>
                    <a:pt x="864" y="208"/>
                  </a:cubicBezTo>
                </a:path>
              </a:pathLst>
            </a:custGeom>
            <a:noFill/>
            <a:ln w="38100" cap="flat" cmpd="sng">
              <a:solidFill>
                <a:schemeClr val="tx1"/>
              </a:solidFill>
              <a:prstDash val="solid"/>
              <a:round/>
              <a:headEnd type="none" w="med" len="med"/>
              <a:tailEnd type="triangle" w="med" len="med"/>
            </a:ln>
            <a:effectLst/>
          </p:spPr>
          <p:txBody>
            <a:bodyPr vert="eaVert" wrap="none" anchor="ctr"/>
            <a:lstStyle/>
            <a:p>
              <a:endParaRPr lang="zh-CN" altLang="en-US"/>
            </a:p>
          </p:txBody>
        </p:sp>
        <p:sp>
          <p:nvSpPr>
            <p:cNvPr id="14" name="Freeform 12"/>
            <p:cNvSpPr>
              <a:spLocks/>
            </p:cNvSpPr>
            <p:nvPr/>
          </p:nvSpPr>
          <p:spPr bwMode="auto">
            <a:xfrm>
              <a:off x="3216" y="624"/>
              <a:ext cx="864" cy="208"/>
            </a:xfrm>
            <a:custGeom>
              <a:avLst/>
              <a:gdLst/>
              <a:ahLst/>
              <a:cxnLst>
                <a:cxn ang="0">
                  <a:pos x="0" y="112"/>
                </a:cxn>
                <a:cxn ang="0">
                  <a:pos x="384" y="16"/>
                </a:cxn>
                <a:cxn ang="0">
                  <a:pos x="864" y="208"/>
                </a:cxn>
              </a:cxnLst>
              <a:rect l="0" t="0" r="r" b="b"/>
              <a:pathLst>
                <a:path w="864" h="208">
                  <a:moveTo>
                    <a:pt x="0" y="112"/>
                  </a:moveTo>
                  <a:cubicBezTo>
                    <a:pt x="120" y="56"/>
                    <a:pt x="240" y="0"/>
                    <a:pt x="384" y="16"/>
                  </a:cubicBezTo>
                  <a:cubicBezTo>
                    <a:pt x="528" y="32"/>
                    <a:pt x="696" y="120"/>
                    <a:pt x="864" y="208"/>
                  </a:cubicBezTo>
                </a:path>
              </a:pathLst>
            </a:custGeom>
            <a:noFill/>
            <a:ln w="38100" cap="flat" cmpd="sng">
              <a:solidFill>
                <a:schemeClr val="tx1"/>
              </a:solidFill>
              <a:prstDash val="solid"/>
              <a:round/>
              <a:headEnd type="none" w="med" len="med"/>
              <a:tailEnd type="triangle" w="med" len="med"/>
            </a:ln>
            <a:effectLst/>
          </p:spPr>
          <p:txBody>
            <a:bodyPr vert="eaVert" wrap="none" anchor="ctr"/>
            <a:lstStyle/>
            <a:p>
              <a:endParaRPr lang="zh-CN" altLang="en-US"/>
            </a:p>
          </p:txBody>
        </p:sp>
        <p:sp>
          <p:nvSpPr>
            <p:cNvPr id="15" name="Freeform 13"/>
            <p:cNvSpPr>
              <a:spLocks/>
            </p:cNvSpPr>
            <p:nvPr/>
          </p:nvSpPr>
          <p:spPr bwMode="auto">
            <a:xfrm rot="-10800000">
              <a:off x="3168" y="880"/>
              <a:ext cx="864" cy="208"/>
            </a:xfrm>
            <a:custGeom>
              <a:avLst/>
              <a:gdLst/>
              <a:ahLst/>
              <a:cxnLst>
                <a:cxn ang="0">
                  <a:pos x="0" y="112"/>
                </a:cxn>
                <a:cxn ang="0">
                  <a:pos x="384" y="16"/>
                </a:cxn>
                <a:cxn ang="0">
                  <a:pos x="864" y="208"/>
                </a:cxn>
              </a:cxnLst>
              <a:rect l="0" t="0" r="r" b="b"/>
              <a:pathLst>
                <a:path w="864" h="208">
                  <a:moveTo>
                    <a:pt x="0" y="112"/>
                  </a:moveTo>
                  <a:cubicBezTo>
                    <a:pt x="120" y="56"/>
                    <a:pt x="240" y="0"/>
                    <a:pt x="384" y="16"/>
                  </a:cubicBezTo>
                  <a:cubicBezTo>
                    <a:pt x="528" y="32"/>
                    <a:pt x="696" y="120"/>
                    <a:pt x="864" y="208"/>
                  </a:cubicBezTo>
                </a:path>
              </a:pathLst>
            </a:custGeom>
            <a:noFill/>
            <a:ln w="38100" cap="flat" cmpd="sng">
              <a:solidFill>
                <a:schemeClr val="tx1"/>
              </a:solidFill>
              <a:prstDash val="solid"/>
              <a:round/>
              <a:headEnd type="none" w="med" len="med"/>
              <a:tailEnd type="triangle" w="med" len="med"/>
            </a:ln>
            <a:effectLst/>
          </p:spPr>
          <p:txBody>
            <a:bodyPr vert="eaVert" wrap="none" anchor="ctr"/>
            <a:lstStyle/>
            <a:p>
              <a:endParaRPr lang="zh-CN" altLang="en-US"/>
            </a:p>
          </p:txBody>
        </p:sp>
        <p:sp>
          <p:nvSpPr>
            <p:cNvPr id="16" name="Freeform 14"/>
            <p:cNvSpPr>
              <a:spLocks/>
            </p:cNvSpPr>
            <p:nvPr/>
          </p:nvSpPr>
          <p:spPr bwMode="auto">
            <a:xfrm rot="1801102">
              <a:off x="3216" y="1440"/>
              <a:ext cx="864" cy="208"/>
            </a:xfrm>
            <a:custGeom>
              <a:avLst/>
              <a:gdLst/>
              <a:ahLst/>
              <a:cxnLst>
                <a:cxn ang="0">
                  <a:pos x="0" y="112"/>
                </a:cxn>
                <a:cxn ang="0">
                  <a:pos x="384" y="16"/>
                </a:cxn>
                <a:cxn ang="0">
                  <a:pos x="864" y="208"/>
                </a:cxn>
              </a:cxnLst>
              <a:rect l="0" t="0" r="r" b="b"/>
              <a:pathLst>
                <a:path w="864" h="208">
                  <a:moveTo>
                    <a:pt x="0" y="112"/>
                  </a:moveTo>
                  <a:cubicBezTo>
                    <a:pt x="120" y="56"/>
                    <a:pt x="240" y="0"/>
                    <a:pt x="384" y="16"/>
                  </a:cubicBezTo>
                  <a:cubicBezTo>
                    <a:pt x="528" y="32"/>
                    <a:pt x="696" y="120"/>
                    <a:pt x="864" y="208"/>
                  </a:cubicBezTo>
                </a:path>
              </a:pathLst>
            </a:custGeom>
            <a:noFill/>
            <a:ln w="38100" cap="flat" cmpd="sng">
              <a:solidFill>
                <a:schemeClr val="tx1"/>
              </a:solidFill>
              <a:prstDash val="solid"/>
              <a:round/>
              <a:headEnd type="none" w="med" len="med"/>
              <a:tailEnd type="triangle" w="med" len="med"/>
            </a:ln>
            <a:effectLst/>
          </p:spPr>
          <p:txBody>
            <a:bodyPr vert="eaVert" wrap="none" anchor="ctr"/>
            <a:lstStyle/>
            <a:p>
              <a:endParaRPr lang="zh-CN" altLang="en-US"/>
            </a:p>
          </p:txBody>
        </p:sp>
        <p:sp>
          <p:nvSpPr>
            <p:cNvPr id="17" name="Freeform 15"/>
            <p:cNvSpPr>
              <a:spLocks/>
            </p:cNvSpPr>
            <p:nvPr/>
          </p:nvSpPr>
          <p:spPr bwMode="auto">
            <a:xfrm rot="-8998898">
              <a:off x="3168" y="1696"/>
              <a:ext cx="864" cy="208"/>
            </a:xfrm>
            <a:custGeom>
              <a:avLst/>
              <a:gdLst/>
              <a:ahLst/>
              <a:cxnLst>
                <a:cxn ang="0">
                  <a:pos x="0" y="112"/>
                </a:cxn>
                <a:cxn ang="0">
                  <a:pos x="384" y="16"/>
                </a:cxn>
                <a:cxn ang="0">
                  <a:pos x="864" y="208"/>
                </a:cxn>
              </a:cxnLst>
              <a:rect l="0" t="0" r="r" b="b"/>
              <a:pathLst>
                <a:path w="864" h="208">
                  <a:moveTo>
                    <a:pt x="0" y="112"/>
                  </a:moveTo>
                  <a:cubicBezTo>
                    <a:pt x="120" y="56"/>
                    <a:pt x="240" y="0"/>
                    <a:pt x="384" y="16"/>
                  </a:cubicBezTo>
                  <a:cubicBezTo>
                    <a:pt x="528" y="32"/>
                    <a:pt x="696" y="120"/>
                    <a:pt x="864" y="208"/>
                  </a:cubicBezTo>
                </a:path>
              </a:pathLst>
            </a:custGeom>
            <a:noFill/>
            <a:ln w="38100" cap="flat" cmpd="sng">
              <a:solidFill>
                <a:schemeClr val="tx1"/>
              </a:solidFill>
              <a:prstDash val="solid"/>
              <a:round/>
              <a:headEnd type="none" w="med" len="med"/>
              <a:tailEnd type="triangle" w="med" len="med"/>
            </a:ln>
            <a:effectLst/>
          </p:spPr>
          <p:txBody>
            <a:bodyPr vert="eaVert" wrap="none" anchor="ctr"/>
            <a:lstStyle/>
            <a:p>
              <a:endParaRPr lang="zh-CN" altLang="en-US"/>
            </a:p>
          </p:txBody>
        </p:sp>
        <p:sp>
          <p:nvSpPr>
            <p:cNvPr id="18" name="Freeform 16"/>
            <p:cNvSpPr>
              <a:spLocks/>
            </p:cNvSpPr>
            <p:nvPr/>
          </p:nvSpPr>
          <p:spPr bwMode="auto">
            <a:xfrm rot="8899147">
              <a:off x="1776" y="1632"/>
              <a:ext cx="864" cy="208"/>
            </a:xfrm>
            <a:custGeom>
              <a:avLst/>
              <a:gdLst/>
              <a:ahLst/>
              <a:cxnLst>
                <a:cxn ang="0">
                  <a:pos x="0" y="112"/>
                </a:cxn>
                <a:cxn ang="0">
                  <a:pos x="384" y="16"/>
                </a:cxn>
                <a:cxn ang="0">
                  <a:pos x="864" y="208"/>
                </a:cxn>
              </a:cxnLst>
              <a:rect l="0" t="0" r="r" b="b"/>
              <a:pathLst>
                <a:path w="864" h="208">
                  <a:moveTo>
                    <a:pt x="0" y="112"/>
                  </a:moveTo>
                  <a:cubicBezTo>
                    <a:pt x="120" y="56"/>
                    <a:pt x="240" y="0"/>
                    <a:pt x="384" y="16"/>
                  </a:cubicBezTo>
                  <a:cubicBezTo>
                    <a:pt x="528" y="32"/>
                    <a:pt x="696" y="120"/>
                    <a:pt x="864" y="208"/>
                  </a:cubicBezTo>
                </a:path>
              </a:pathLst>
            </a:custGeom>
            <a:noFill/>
            <a:ln w="38100" cap="flat" cmpd="sng">
              <a:solidFill>
                <a:schemeClr val="tx1"/>
              </a:solidFill>
              <a:prstDash val="solid"/>
              <a:round/>
              <a:headEnd type="none" w="med" len="med"/>
              <a:tailEnd type="triangle" w="med" len="med"/>
            </a:ln>
            <a:effectLst/>
          </p:spPr>
          <p:txBody>
            <a:bodyPr vert="eaVert" wrap="none" anchor="ctr"/>
            <a:lstStyle/>
            <a:p>
              <a:endParaRPr lang="zh-CN" altLang="en-US"/>
            </a:p>
          </p:txBody>
        </p:sp>
        <p:sp>
          <p:nvSpPr>
            <p:cNvPr id="19" name="Freeform 17"/>
            <p:cNvSpPr>
              <a:spLocks/>
            </p:cNvSpPr>
            <p:nvPr/>
          </p:nvSpPr>
          <p:spPr bwMode="auto">
            <a:xfrm rot="-1900853">
              <a:off x="1680" y="1488"/>
              <a:ext cx="864" cy="208"/>
            </a:xfrm>
            <a:custGeom>
              <a:avLst/>
              <a:gdLst/>
              <a:ahLst/>
              <a:cxnLst>
                <a:cxn ang="0">
                  <a:pos x="0" y="112"/>
                </a:cxn>
                <a:cxn ang="0">
                  <a:pos x="384" y="16"/>
                </a:cxn>
                <a:cxn ang="0">
                  <a:pos x="864" y="208"/>
                </a:cxn>
              </a:cxnLst>
              <a:rect l="0" t="0" r="r" b="b"/>
              <a:pathLst>
                <a:path w="864" h="208">
                  <a:moveTo>
                    <a:pt x="0" y="112"/>
                  </a:moveTo>
                  <a:cubicBezTo>
                    <a:pt x="120" y="56"/>
                    <a:pt x="240" y="0"/>
                    <a:pt x="384" y="16"/>
                  </a:cubicBezTo>
                  <a:cubicBezTo>
                    <a:pt x="528" y="32"/>
                    <a:pt x="696" y="120"/>
                    <a:pt x="864" y="208"/>
                  </a:cubicBezTo>
                </a:path>
              </a:pathLst>
            </a:custGeom>
            <a:noFill/>
            <a:ln w="38100" cap="flat" cmpd="sng">
              <a:solidFill>
                <a:schemeClr val="tx1"/>
              </a:solidFill>
              <a:prstDash val="solid"/>
              <a:round/>
              <a:headEnd type="none" w="med" len="med"/>
              <a:tailEnd type="triangle" w="med" len="med"/>
            </a:ln>
            <a:effectLst/>
          </p:spPr>
          <p:txBody>
            <a:bodyPr vert="eaVert" wrap="none" anchor="ctr"/>
            <a:lstStyle/>
            <a:p>
              <a:endParaRPr lang="zh-CN" altLang="en-US"/>
            </a:p>
          </p:txBody>
        </p:sp>
        <p:sp>
          <p:nvSpPr>
            <p:cNvPr id="20" name="Text Box 18"/>
            <p:cNvSpPr txBox="1">
              <a:spLocks noChangeArrowheads="1"/>
            </p:cNvSpPr>
            <p:nvPr/>
          </p:nvSpPr>
          <p:spPr bwMode="auto">
            <a:xfrm>
              <a:off x="1871" y="1248"/>
              <a:ext cx="275" cy="365"/>
            </a:xfrm>
            <a:prstGeom prst="rect">
              <a:avLst/>
            </a:prstGeom>
            <a:noFill/>
            <a:ln w="38100" algn="ctr">
              <a:noFill/>
              <a:miter lim="800000"/>
              <a:headEnd/>
              <a:tailEnd/>
            </a:ln>
            <a:effectLst/>
          </p:spPr>
          <p:txBody>
            <a:bodyPr>
              <a:spAutoFit/>
            </a:bodyPr>
            <a:lstStyle/>
            <a:p>
              <a:pPr algn="ctr">
                <a:spcBef>
                  <a:spcPct val="50000"/>
                </a:spcBef>
              </a:pPr>
              <a:r>
                <a:rPr lang="en-US" altLang="ko-KR" sz="2800" b="1">
                  <a:latin typeface="Comic Sans MS" pitchFamily="66" charset="0"/>
                  <a:ea typeface="굴림" pitchFamily="34" charset="-127"/>
                </a:rPr>
                <a:t>R</a:t>
              </a:r>
            </a:p>
          </p:txBody>
        </p:sp>
        <p:sp>
          <p:nvSpPr>
            <p:cNvPr id="21" name="Text Box 19"/>
            <p:cNvSpPr txBox="1">
              <a:spLocks noChangeArrowheads="1"/>
            </p:cNvSpPr>
            <p:nvPr/>
          </p:nvSpPr>
          <p:spPr bwMode="auto">
            <a:xfrm>
              <a:off x="3696" y="1008"/>
              <a:ext cx="274" cy="366"/>
            </a:xfrm>
            <a:prstGeom prst="rect">
              <a:avLst/>
            </a:prstGeom>
            <a:noFill/>
            <a:ln w="38100" algn="ctr">
              <a:noFill/>
              <a:miter lim="800000"/>
              <a:headEnd/>
              <a:tailEnd/>
            </a:ln>
            <a:effectLst/>
          </p:spPr>
          <p:txBody>
            <a:bodyPr>
              <a:spAutoFit/>
            </a:bodyPr>
            <a:lstStyle/>
            <a:p>
              <a:pPr algn="ctr">
                <a:spcBef>
                  <a:spcPct val="50000"/>
                </a:spcBef>
              </a:pPr>
              <a:r>
                <a:rPr lang="en-US" altLang="ko-KR" sz="2800" b="1">
                  <a:latin typeface="Comic Sans MS" pitchFamily="66" charset="0"/>
                  <a:ea typeface="굴림" pitchFamily="34" charset="-127"/>
                </a:rPr>
                <a:t>R</a:t>
              </a:r>
            </a:p>
          </p:txBody>
        </p:sp>
        <p:sp>
          <p:nvSpPr>
            <p:cNvPr id="22" name="Text Box 20"/>
            <p:cNvSpPr txBox="1">
              <a:spLocks noChangeArrowheads="1"/>
            </p:cNvSpPr>
            <p:nvPr/>
          </p:nvSpPr>
          <p:spPr bwMode="auto">
            <a:xfrm>
              <a:off x="3504" y="1440"/>
              <a:ext cx="274" cy="366"/>
            </a:xfrm>
            <a:prstGeom prst="rect">
              <a:avLst/>
            </a:prstGeom>
            <a:noFill/>
            <a:ln w="38100" algn="ctr">
              <a:noFill/>
              <a:miter lim="800000"/>
              <a:headEnd/>
              <a:tailEnd/>
            </a:ln>
            <a:effectLst/>
          </p:spPr>
          <p:txBody>
            <a:bodyPr>
              <a:spAutoFit/>
            </a:bodyPr>
            <a:lstStyle/>
            <a:p>
              <a:pPr algn="ctr">
                <a:spcBef>
                  <a:spcPct val="50000"/>
                </a:spcBef>
              </a:pPr>
              <a:r>
                <a:rPr lang="en-US" altLang="ko-KR" sz="2800" b="1">
                  <a:latin typeface="Comic Sans MS" pitchFamily="66" charset="0"/>
                  <a:ea typeface="굴림" pitchFamily="34" charset="-127"/>
                </a:rPr>
                <a:t>R</a:t>
              </a:r>
            </a:p>
          </p:txBody>
        </p:sp>
        <p:sp>
          <p:nvSpPr>
            <p:cNvPr id="23" name="Text Box 21"/>
            <p:cNvSpPr txBox="1">
              <a:spLocks noChangeArrowheads="1"/>
            </p:cNvSpPr>
            <p:nvPr/>
          </p:nvSpPr>
          <p:spPr bwMode="auto">
            <a:xfrm>
              <a:off x="1727" y="434"/>
              <a:ext cx="336" cy="366"/>
            </a:xfrm>
            <a:prstGeom prst="rect">
              <a:avLst/>
            </a:prstGeom>
            <a:noFill/>
            <a:ln w="38100" algn="ctr">
              <a:noFill/>
              <a:miter lim="800000"/>
              <a:headEnd/>
              <a:tailEnd/>
            </a:ln>
            <a:effectLst/>
          </p:spPr>
          <p:txBody>
            <a:bodyPr>
              <a:spAutoFit/>
            </a:bodyPr>
            <a:lstStyle/>
            <a:p>
              <a:pPr algn="ctr">
                <a:spcBef>
                  <a:spcPct val="50000"/>
                </a:spcBef>
              </a:pPr>
              <a:r>
                <a:rPr lang="en-US" altLang="ko-KR" sz="2800" b="1">
                  <a:latin typeface="Comic Sans MS" pitchFamily="66" charset="0"/>
                  <a:ea typeface="굴림" pitchFamily="34" charset="-127"/>
                </a:rPr>
                <a:t>W</a:t>
              </a:r>
            </a:p>
          </p:txBody>
        </p:sp>
      </p:gr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Writer/Reader Problem</a:t>
            </a:r>
            <a:endParaRPr lang="zh-CN" altLang="en-US" dirty="0"/>
          </a:p>
        </p:txBody>
      </p:sp>
      <p:sp>
        <p:nvSpPr>
          <p:cNvPr id="3" name="内容占位符 2"/>
          <p:cNvSpPr>
            <a:spLocks noGrp="1"/>
          </p:cNvSpPr>
          <p:nvPr>
            <p:ph idx="1"/>
          </p:nvPr>
        </p:nvSpPr>
        <p:spPr>
          <a:xfrm>
            <a:off x="457200" y="1253903"/>
            <a:ext cx="8229600" cy="4641850"/>
          </a:xfrm>
        </p:spPr>
        <p:txBody>
          <a:bodyPr/>
          <a:lstStyle/>
          <a:p>
            <a:r>
              <a:rPr lang="zh-CN" altLang="en-US" dirty="0" smtClean="0"/>
              <a:t>有两组并发进程</a:t>
            </a:r>
            <a:r>
              <a:rPr lang="en-US" altLang="zh-CN" dirty="0" smtClean="0"/>
              <a:t>: </a:t>
            </a:r>
          </a:p>
          <a:p>
            <a:pPr lvl="1"/>
            <a:r>
              <a:rPr lang="zh-CN" altLang="en-US" dirty="0" smtClean="0"/>
              <a:t>读者和写者，共享一组数据区</a:t>
            </a:r>
          </a:p>
          <a:p>
            <a:r>
              <a:rPr lang="zh-CN" altLang="en-US" dirty="0" smtClean="0"/>
              <a:t>基本要求：</a:t>
            </a:r>
          </a:p>
          <a:p>
            <a:pPr lvl="1"/>
            <a:r>
              <a:rPr lang="zh-CN" altLang="en-US" dirty="0" smtClean="0"/>
              <a:t>允许多个读者同时执行读操作</a:t>
            </a:r>
          </a:p>
          <a:p>
            <a:pPr lvl="1"/>
            <a:r>
              <a:rPr lang="zh-CN" altLang="en-US" dirty="0" smtClean="0"/>
              <a:t>不允许读者、写者同时操作</a:t>
            </a:r>
          </a:p>
          <a:p>
            <a:pPr lvl="1"/>
            <a:r>
              <a:rPr lang="zh-CN" altLang="en-US" dirty="0" smtClean="0"/>
              <a:t>不允许多个写者同时操作</a:t>
            </a:r>
            <a:endParaRPr lang="zh-CN" altLang="en-US" dirty="0"/>
          </a:p>
        </p:txBody>
      </p:sp>
      <p:sp>
        <p:nvSpPr>
          <p:cNvPr id="4" name="页脚占位符 3"/>
          <p:cNvSpPr>
            <a:spLocks noGrp="1"/>
          </p:cNvSpPr>
          <p:nvPr>
            <p:ph type="ftr" sz="quarter" idx="10"/>
          </p:nvPr>
        </p:nvSpPr>
        <p:spPr/>
        <p:txBody>
          <a:bodyPr/>
          <a:lstStyle/>
          <a:p>
            <a:pPr>
              <a:defRPr/>
            </a:pPr>
            <a:r>
              <a:rPr lang="zh-CN" altLang="en-US" dirty="0" smtClean="0"/>
              <a:t>USTC</a:t>
            </a:r>
            <a:r>
              <a:rPr lang="en-US" altLang="zh-CN" dirty="0" smtClean="0"/>
              <a:t>-</a:t>
            </a:r>
            <a:r>
              <a:rPr lang="zh-CN" altLang="en-US" dirty="0" smtClean="0"/>
              <a:t>21000201-OPERATING SYSTEMS; FALL </a:t>
            </a:r>
            <a:r>
              <a:rPr lang="en-US" altLang="zh-CN" dirty="0" smtClean="0"/>
              <a:t>2016</a:t>
            </a:r>
            <a:r>
              <a:rPr lang="zh-CN" altLang="en-US" dirty="0" smtClean="0"/>
              <a:t>; INSTRUCTOR: </a:t>
            </a:r>
            <a:r>
              <a:rPr lang="en-US" altLang="zh-CN" dirty="0" smtClean="0"/>
              <a:t>LINGBO WEI</a:t>
            </a:r>
            <a:endParaRPr lang="en-US" altLang="zh-CN" dirty="0"/>
          </a:p>
        </p:txBody>
      </p:sp>
      <p:sp>
        <p:nvSpPr>
          <p:cNvPr id="5" name="灯片编号占位符 4"/>
          <p:cNvSpPr>
            <a:spLocks noGrp="1"/>
          </p:cNvSpPr>
          <p:nvPr>
            <p:ph type="sldNum" sz="quarter" idx="11"/>
          </p:nvPr>
        </p:nvSpPr>
        <p:spPr/>
        <p:txBody>
          <a:bodyPr/>
          <a:lstStyle/>
          <a:p>
            <a:pPr>
              <a:defRPr/>
            </a:pPr>
            <a:fld id="{2A5F4D79-7E66-4EF1-850E-A256F3AB9092}" type="slidenum">
              <a:rPr lang="zh-CN" altLang="en-US" smtClean="0"/>
              <a:pPr>
                <a:defRPr/>
              </a:pPr>
              <a:t>68</a:t>
            </a:fld>
            <a:endParaRPr lang="en-US" altLang="zh-CN"/>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Writer/Reader Problem</a:t>
            </a:r>
            <a:endParaRPr lang="zh-CN" altLang="en-US" dirty="0"/>
          </a:p>
        </p:txBody>
      </p:sp>
      <p:sp>
        <p:nvSpPr>
          <p:cNvPr id="3" name="内容占位符 2"/>
          <p:cNvSpPr>
            <a:spLocks noGrp="1"/>
          </p:cNvSpPr>
          <p:nvPr>
            <p:ph idx="1"/>
          </p:nvPr>
        </p:nvSpPr>
        <p:spPr>
          <a:xfrm>
            <a:off x="457199" y="1224875"/>
            <a:ext cx="8512630" cy="4929182"/>
          </a:xfrm>
        </p:spPr>
        <p:txBody>
          <a:bodyPr/>
          <a:lstStyle/>
          <a:p>
            <a:r>
              <a:rPr lang="zh-CN" altLang="en-US" dirty="0" smtClean="0">
                <a:solidFill>
                  <a:srgbClr val="FF0000"/>
                </a:solidFill>
              </a:rPr>
              <a:t>第一类问题：读者优先算法</a:t>
            </a:r>
          </a:p>
          <a:p>
            <a:pPr lvl="1"/>
            <a:r>
              <a:rPr lang="zh-CN" altLang="en-US" dirty="0" smtClean="0">
                <a:solidFill>
                  <a:srgbClr val="0000CC"/>
                </a:solidFill>
              </a:rPr>
              <a:t>如果读者来：</a:t>
            </a:r>
          </a:p>
          <a:p>
            <a:pPr lvl="2"/>
            <a:r>
              <a:rPr lang="zh-CN" altLang="en-US" dirty="0" smtClean="0"/>
              <a:t>若无读者、写者，新读者可以读</a:t>
            </a:r>
          </a:p>
          <a:p>
            <a:pPr lvl="2"/>
            <a:r>
              <a:rPr lang="zh-CN" altLang="en-US" dirty="0" smtClean="0"/>
              <a:t>若有写者等，有其它读者正在读，则新读者也可以读</a:t>
            </a:r>
          </a:p>
          <a:p>
            <a:pPr lvl="2"/>
            <a:r>
              <a:rPr lang="zh-CN" altLang="en-US" dirty="0" smtClean="0"/>
              <a:t>若有写者写，新读者等</a:t>
            </a:r>
          </a:p>
          <a:p>
            <a:pPr lvl="1"/>
            <a:r>
              <a:rPr lang="zh-CN" altLang="en-US" dirty="0" smtClean="0">
                <a:solidFill>
                  <a:srgbClr val="0000CC"/>
                </a:solidFill>
              </a:rPr>
              <a:t>如果写者来：</a:t>
            </a:r>
          </a:p>
          <a:p>
            <a:pPr lvl="2"/>
            <a:r>
              <a:rPr lang="zh-CN" altLang="en-US" dirty="0" smtClean="0"/>
              <a:t>若无读者，新写者可以写</a:t>
            </a:r>
          </a:p>
          <a:p>
            <a:pPr lvl="2"/>
            <a:r>
              <a:rPr lang="zh-CN" altLang="en-US" dirty="0" smtClean="0"/>
              <a:t>若有读者，新写者等待</a:t>
            </a:r>
          </a:p>
          <a:p>
            <a:pPr lvl="2"/>
            <a:r>
              <a:rPr lang="zh-CN" altLang="en-US" dirty="0" smtClean="0"/>
              <a:t>若有其它写者，新写者等待</a:t>
            </a:r>
            <a:endParaRPr lang="en-US" altLang="zh-CN" dirty="0" smtClean="0"/>
          </a:p>
          <a:p>
            <a:pPr lvl="1"/>
            <a:r>
              <a:rPr lang="zh-CN" altLang="en-US" dirty="0" smtClean="0">
                <a:solidFill>
                  <a:srgbClr val="FF0000"/>
                </a:solidFill>
              </a:rPr>
              <a:t>读者基本上不用等，除非有写者正在写</a:t>
            </a:r>
            <a:endParaRPr lang="en-US" altLang="zh-CN" dirty="0" smtClean="0">
              <a:solidFill>
                <a:srgbClr val="FF0000"/>
              </a:solidFill>
            </a:endParaRPr>
          </a:p>
          <a:p>
            <a:pPr lvl="1"/>
            <a:r>
              <a:rPr lang="zh-CN" altLang="en-US" dirty="0" smtClean="0">
                <a:solidFill>
                  <a:srgbClr val="FF0000"/>
                </a:solidFill>
              </a:rPr>
              <a:t>写者必须等所有读者都退出后才能写，因而可能永远等</a:t>
            </a:r>
            <a:endParaRPr lang="zh-CN" altLang="en-US" dirty="0">
              <a:solidFill>
                <a:srgbClr val="FF0000"/>
              </a:solidFill>
            </a:endParaRPr>
          </a:p>
        </p:txBody>
      </p:sp>
      <p:sp>
        <p:nvSpPr>
          <p:cNvPr id="4" name="页脚占位符 3"/>
          <p:cNvSpPr>
            <a:spLocks noGrp="1"/>
          </p:cNvSpPr>
          <p:nvPr>
            <p:ph type="ftr" sz="quarter" idx="10"/>
          </p:nvPr>
        </p:nvSpPr>
        <p:spPr/>
        <p:txBody>
          <a:bodyPr/>
          <a:lstStyle/>
          <a:p>
            <a:pPr>
              <a:defRPr/>
            </a:pPr>
            <a:r>
              <a:rPr lang="zh-CN" altLang="en-US" dirty="0" smtClean="0"/>
              <a:t>USTC</a:t>
            </a:r>
            <a:r>
              <a:rPr lang="en-US" altLang="zh-CN" dirty="0" smtClean="0"/>
              <a:t>-</a:t>
            </a:r>
            <a:r>
              <a:rPr lang="zh-CN" altLang="en-US" dirty="0" smtClean="0"/>
              <a:t>21000201-OPERATING SYSTEMS; FALL </a:t>
            </a:r>
            <a:r>
              <a:rPr lang="en-US" altLang="zh-CN" dirty="0" smtClean="0"/>
              <a:t>2016</a:t>
            </a:r>
            <a:r>
              <a:rPr lang="zh-CN" altLang="en-US" dirty="0" smtClean="0"/>
              <a:t>; INSTRUCTOR: </a:t>
            </a:r>
            <a:r>
              <a:rPr lang="en-US" altLang="zh-CN" dirty="0" smtClean="0"/>
              <a:t>LINGBO WEI</a:t>
            </a:r>
            <a:endParaRPr lang="en-US" altLang="zh-CN" dirty="0"/>
          </a:p>
        </p:txBody>
      </p:sp>
      <p:sp>
        <p:nvSpPr>
          <p:cNvPr id="5" name="灯片编号占位符 4"/>
          <p:cNvSpPr>
            <a:spLocks noGrp="1"/>
          </p:cNvSpPr>
          <p:nvPr>
            <p:ph type="sldNum" sz="quarter" idx="11"/>
          </p:nvPr>
        </p:nvSpPr>
        <p:spPr/>
        <p:txBody>
          <a:bodyPr/>
          <a:lstStyle/>
          <a:p>
            <a:pPr>
              <a:defRPr/>
            </a:pPr>
            <a:fld id="{2A5F4D79-7E66-4EF1-850E-A256F3AB9092}" type="slidenum">
              <a:rPr lang="zh-CN" altLang="en-US" smtClean="0"/>
              <a:pPr>
                <a:defRPr/>
              </a:pPr>
              <a:t>69</a:t>
            </a:fld>
            <a:endParaRPr lang="en-US" altLang="zh-CN"/>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互斥 </a:t>
            </a:r>
            <a:r>
              <a:rPr lang="en-US" altLang="zh-CN" dirty="0" smtClean="0"/>
              <a:t>(Mutual Exclusion)</a:t>
            </a:r>
            <a:endParaRPr lang="zh-CN" altLang="en-US" dirty="0"/>
          </a:p>
        </p:txBody>
      </p:sp>
      <p:sp>
        <p:nvSpPr>
          <p:cNvPr id="3" name="内容占位符 2"/>
          <p:cNvSpPr>
            <a:spLocks noGrp="1"/>
          </p:cNvSpPr>
          <p:nvPr>
            <p:ph idx="1"/>
          </p:nvPr>
        </p:nvSpPr>
        <p:spPr>
          <a:xfrm>
            <a:off x="446183" y="1458356"/>
            <a:ext cx="8180025" cy="4450075"/>
          </a:xfrm>
        </p:spPr>
        <p:txBody>
          <a:bodyPr/>
          <a:lstStyle/>
          <a:p>
            <a:pPr algn="just"/>
            <a:r>
              <a:rPr lang="zh-CN" altLang="en-US" dirty="0" smtClean="0">
                <a:solidFill>
                  <a:srgbClr val="FF0000"/>
                </a:solidFill>
              </a:rPr>
              <a:t>临界资源</a:t>
            </a:r>
            <a:r>
              <a:rPr lang="en-US" altLang="zh-CN" dirty="0" smtClean="0">
                <a:solidFill>
                  <a:srgbClr val="FF0000"/>
                </a:solidFill>
              </a:rPr>
              <a:t>(Critical Resource)</a:t>
            </a:r>
            <a:r>
              <a:rPr lang="zh-CN" altLang="en-US" dirty="0" smtClean="0"/>
              <a:t>：同时仅允许一个进程使用的资源，也称</a:t>
            </a:r>
            <a:r>
              <a:rPr lang="zh-CN" altLang="en-US" dirty="0" smtClean="0">
                <a:solidFill>
                  <a:srgbClr val="0000CC"/>
                </a:solidFill>
              </a:rPr>
              <a:t>互斥资源</a:t>
            </a:r>
            <a:r>
              <a:rPr lang="zh-CN" altLang="en-US" dirty="0" smtClean="0"/>
              <a:t>或</a:t>
            </a:r>
            <a:r>
              <a:rPr lang="zh-CN" altLang="en-US" dirty="0" smtClean="0">
                <a:solidFill>
                  <a:srgbClr val="0000CC"/>
                </a:solidFill>
              </a:rPr>
              <a:t>共享变量</a:t>
            </a:r>
            <a:endParaRPr lang="en-US" altLang="zh-CN" dirty="0" smtClean="0">
              <a:solidFill>
                <a:srgbClr val="0000CC"/>
              </a:solidFill>
            </a:endParaRPr>
          </a:p>
          <a:p>
            <a:pPr lvl="1" algn="just"/>
            <a:r>
              <a:rPr lang="zh-CN" altLang="en-US" dirty="0" smtClean="0"/>
              <a:t>硬件临界资源：如打印机</a:t>
            </a:r>
            <a:endParaRPr lang="en-US" altLang="zh-CN" dirty="0" smtClean="0"/>
          </a:p>
          <a:p>
            <a:pPr lvl="1" algn="just"/>
            <a:r>
              <a:rPr lang="zh-CN" altLang="en-US" dirty="0" smtClean="0"/>
              <a:t>软件临界资源：如共享的数据</a:t>
            </a:r>
            <a:endParaRPr lang="en-US" altLang="zh-CN" dirty="0" smtClean="0"/>
          </a:p>
          <a:p>
            <a:pPr algn="just"/>
            <a:r>
              <a:rPr lang="zh-CN" altLang="en-US" dirty="0" smtClean="0"/>
              <a:t>并发可能带来混乱</a:t>
            </a:r>
            <a:endParaRPr lang="en-US" altLang="zh-CN" dirty="0" smtClean="0"/>
          </a:p>
          <a:p>
            <a:pPr lvl="1" algn="just"/>
            <a:r>
              <a:rPr lang="zh-CN" altLang="en-US" dirty="0" smtClean="0"/>
              <a:t>多个进程争用一台打印机使输出结果交织在一起，难以区分</a:t>
            </a:r>
            <a:endParaRPr lang="en-US" altLang="zh-CN" dirty="0" smtClean="0"/>
          </a:p>
          <a:p>
            <a:pPr lvl="1" algn="just"/>
            <a:r>
              <a:rPr lang="zh-CN" altLang="en-US" dirty="0" smtClean="0"/>
              <a:t>多个进程同时读写一个共享表格，致使数据处理出错</a:t>
            </a:r>
            <a:endParaRPr lang="en-US" altLang="zh-CN" dirty="0" smtClean="0"/>
          </a:p>
          <a:p>
            <a:pPr algn="just"/>
            <a:r>
              <a:rPr lang="zh-CN" altLang="en-US" dirty="0" smtClean="0"/>
              <a:t>互斥：确保临界资源的</a:t>
            </a:r>
            <a:r>
              <a:rPr lang="zh-CN" altLang="en-US" dirty="0" smtClean="0">
                <a:solidFill>
                  <a:srgbClr val="0000CC"/>
                </a:solidFill>
              </a:rPr>
              <a:t>排他性使用</a:t>
            </a:r>
            <a:endParaRPr lang="en-US" altLang="zh-CN" dirty="0" smtClean="0">
              <a:solidFill>
                <a:srgbClr val="0000CC"/>
              </a:solidFill>
            </a:endParaRPr>
          </a:p>
        </p:txBody>
      </p:sp>
      <p:sp>
        <p:nvSpPr>
          <p:cNvPr id="4" name="页脚占位符 3"/>
          <p:cNvSpPr>
            <a:spLocks noGrp="1"/>
          </p:cNvSpPr>
          <p:nvPr>
            <p:ph type="ftr" sz="quarter" idx="10"/>
          </p:nvPr>
        </p:nvSpPr>
        <p:spPr/>
        <p:txBody>
          <a:bodyPr/>
          <a:lstStyle/>
          <a:p>
            <a:pPr>
              <a:defRPr/>
            </a:pPr>
            <a:r>
              <a:rPr lang="zh-CN" altLang="en-US" dirty="0" smtClean="0"/>
              <a:t>USTC</a:t>
            </a:r>
            <a:r>
              <a:rPr lang="en-US" altLang="zh-CN" dirty="0" smtClean="0"/>
              <a:t>-</a:t>
            </a:r>
            <a:r>
              <a:rPr lang="zh-CN" altLang="en-US" dirty="0" smtClean="0"/>
              <a:t>21000201-OPERATING SYSTEMS; FALL </a:t>
            </a:r>
            <a:r>
              <a:rPr lang="en-US" altLang="zh-CN" dirty="0" smtClean="0"/>
              <a:t>2016</a:t>
            </a:r>
            <a:r>
              <a:rPr lang="zh-CN" altLang="en-US" dirty="0" smtClean="0"/>
              <a:t>; INSTRUCTOR: </a:t>
            </a:r>
            <a:r>
              <a:rPr lang="en-US" altLang="zh-CN" dirty="0" smtClean="0"/>
              <a:t>LINGBO WEI</a:t>
            </a:r>
            <a:endParaRPr lang="en-US" altLang="zh-CN" dirty="0"/>
          </a:p>
        </p:txBody>
      </p:sp>
      <p:sp>
        <p:nvSpPr>
          <p:cNvPr id="5" name="灯片编号占位符 4"/>
          <p:cNvSpPr>
            <a:spLocks noGrp="1"/>
          </p:cNvSpPr>
          <p:nvPr>
            <p:ph type="sldNum" sz="quarter" idx="11"/>
          </p:nvPr>
        </p:nvSpPr>
        <p:spPr/>
        <p:txBody>
          <a:bodyPr/>
          <a:lstStyle/>
          <a:p>
            <a:pPr>
              <a:defRPr/>
            </a:pPr>
            <a:fld id="{2A5F4D79-7E66-4EF1-850E-A256F3AB9092}" type="slidenum">
              <a:rPr lang="zh-CN" altLang="en-US" smtClean="0"/>
              <a:pPr>
                <a:defRPr/>
              </a:pPr>
              <a:t>7</a:t>
            </a:fld>
            <a:endParaRPr lang="en-US" altLang="zh-CN" dirty="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Writer/Reader Problem</a:t>
            </a:r>
            <a:endParaRPr lang="zh-CN" altLang="en-US" dirty="0"/>
          </a:p>
        </p:txBody>
      </p:sp>
      <p:sp>
        <p:nvSpPr>
          <p:cNvPr id="6" name="矩形 5"/>
          <p:cNvSpPr/>
          <p:nvPr/>
        </p:nvSpPr>
        <p:spPr>
          <a:xfrm>
            <a:off x="4286250" y="1254889"/>
            <a:ext cx="3981450" cy="5170646"/>
          </a:xfrm>
          <a:prstGeom prst="rect">
            <a:avLst/>
          </a:prstGeom>
          <a:solidFill>
            <a:srgbClr val="FFFFCC"/>
          </a:solidFill>
          <a:ln w="28575">
            <a:solidFill>
              <a:schemeClr val="tx1"/>
            </a:solidFill>
          </a:ln>
        </p:spPr>
        <p:txBody>
          <a:bodyPr wrap="square">
            <a:spAutoFit/>
          </a:bodyPr>
          <a:lstStyle/>
          <a:p>
            <a:r>
              <a:rPr lang="en-US" altLang="zh-CN" sz="2200" b="1" dirty="0" smtClean="0">
                <a:solidFill>
                  <a:srgbClr val="006600"/>
                </a:solidFill>
              </a:rPr>
              <a:t>Reader Process: </a:t>
            </a:r>
          </a:p>
          <a:p>
            <a:endParaRPr lang="en-US" altLang="zh-CN" sz="2200" b="1" dirty="0" smtClean="0">
              <a:solidFill>
                <a:srgbClr val="006600"/>
              </a:solidFill>
            </a:endParaRPr>
          </a:p>
          <a:p>
            <a:r>
              <a:rPr lang="en-US" altLang="zh-CN" sz="2200" dirty="0" smtClean="0"/>
              <a:t>While(</a:t>
            </a:r>
            <a:r>
              <a:rPr lang="en-US" altLang="zh-CN" sz="2200" dirty="0" err="1" smtClean="0"/>
              <a:t>ture</a:t>
            </a:r>
            <a:r>
              <a:rPr lang="en-US" altLang="zh-CN" sz="2200" dirty="0" smtClean="0"/>
              <a:t>)	           </a:t>
            </a:r>
          </a:p>
          <a:p>
            <a:r>
              <a:rPr lang="en-US" altLang="zh-CN" sz="2200" dirty="0" smtClean="0"/>
              <a:t>{ ...</a:t>
            </a:r>
          </a:p>
          <a:p>
            <a:r>
              <a:rPr lang="en-US" altLang="zh-CN" sz="2200" dirty="0" smtClean="0"/>
              <a:t>  </a:t>
            </a:r>
          </a:p>
          <a:p>
            <a:r>
              <a:rPr lang="en-US" altLang="zh-CN" sz="2200" dirty="0" smtClean="0"/>
              <a:t>  </a:t>
            </a:r>
          </a:p>
          <a:p>
            <a:r>
              <a:rPr lang="en-US" altLang="zh-CN" sz="2200" dirty="0" smtClean="0"/>
              <a:t>  </a:t>
            </a:r>
            <a:r>
              <a:rPr lang="en-US" altLang="zh-CN" sz="2200" dirty="0" err="1" smtClean="0">
                <a:solidFill>
                  <a:srgbClr val="FF0000"/>
                </a:solidFill>
              </a:rPr>
              <a:t>semWait</a:t>
            </a:r>
            <a:r>
              <a:rPr lang="en-US" altLang="zh-CN" sz="2200" dirty="0" smtClean="0">
                <a:solidFill>
                  <a:srgbClr val="FF0000"/>
                </a:solidFill>
              </a:rPr>
              <a:t>(</a:t>
            </a:r>
            <a:r>
              <a:rPr lang="en-US" altLang="zh-CN" sz="2200" dirty="0" err="1" smtClean="0">
                <a:solidFill>
                  <a:srgbClr val="FF0000"/>
                </a:solidFill>
              </a:rPr>
              <a:t>mutex</a:t>
            </a:r>
            <a:r>
              <a:rPr lang="en-US" altLang="zh-CN" sz="2200" dirty="0" smtClean="0">
                <a:solidFill>
                  <a:srgbClr val="FF0000"/>
                </a:solidFill>
              </a:rPr>
              <a:t>); </a:t>
            </a:r>
            <a:r>
              <a:rPr lang="en-US" altLang="zh-CN" sz="2200" dirty="0" smtClean="0"/>
              <a:t>	    </a:t>
            </a:r>
          </a:p>
          <a:p>
            <a:r>
              <a:rPr lang="en-US" altLang="zh-CN" sz="2200" dirty="0" smtClean="0"/>
              <a:t>  </a:t>
            </a:r>
          </a:p>
          <a:p>
            <a:r>
              <a:rPr lang="en-US" altLang="zh-CN" sz="2200" dirty="0" smtClean="0"/>
              <a:t>  </a:t>
            </a:r>
            <a:r>
              <a:rPr lang="zh-CN" altLang="en-US" sz="2200" b="1" dirty="0" smtClean="0"/>
              <a:t>进行读操作</a:t>
            </a:r>
            <a:r>
              <a:rPr lang="en-US" altLang="zh-CN" sz="2200" b="1" dirty="0" smtClean="0"/>
              <a:t>;</a:t>
            </a:r>
          </a:p>
          <a:p>
            <a:r>
              <a:rPr lang="en-US" altLang="zh-CN" sz="2200" dirty="0" smtClean="0"/>
              <a:t>  </a:t>
            </a:r>
          </a:p>
          <a:p>
            <a:r>
              <a:rPr lang="en-US" altLang="zh-CN" sz="2200" dirty="0" smtClean="0"/>
              <a:t>  </a:t>
            </a:r>
          </a:p>
          <a:p>
            <a:r>
              <a:rPr lang="en-US" altLang="zh-CN" sz="2200" dirty="0" smtClean="0">
                <a:solidFill>
                  <a:srgbClr val="FF0000"/>
                </a:solidFill>
              </a:rPr>
              <a:t>  </a:t>
            </a:r>
            <a:r>
              <a:rPr lang="en-US" altLang="zh-CN" sz="2200" dirty="0" err="1" smtClean="0">
                <a:solidFill>
                  <a:srgbClr val="FF0000"/>
                </a:solidFill>
              </a:rPr>
              <a:t>semSignal</a:t>
            </a:r>
            <a:r>
              <a:rPr lang="en-US" altLang="zh-CN" sz="2200" dirty="0" smtClean="0">
                <a:solidFill>
                  <a:srgbClr val="FF0000"/>
                </a:solidFill>
              </a:rPr>
              <a:t>(</a:t>
            </a:r>
            <a:r>
              <a:rPr lang="en-US" altLang="zh-CN" sz="2200" dirty="0" err="1" smtClean="0">
                <a:solidFill>
                  <a:srgbClr val="FF0000"/>
                </a:solidFill>
              </a:rPr>
              <a:t>mutex</a:t>
            </a:r>
            <a:r>
              <a:rPr lang="en-US" altLang="zh-CN" sz="2200" dirty="0" smtClean="0">
                <a:solidFill>
                  <a:srgbClr val="FF0000"/>
                </a:solidFill>
              </a:rPr>
              <a:t>); 	</a:t>
            </a:r>
            <a:r>
              <a:rPr lang="en-US" altLang="zh-CN" sz="2200" dirty="0" smtClean="0"/>
              <a:t>    </a:t>
            </a:r>
          </a:p>
          <a:p>
            <a:r>
              <a:rPr lang="en-US" altLang="zh-CN" sz="2200" dirty="0" smtClean="0"/>
              <a:t>   </a:t>
            </a:r>
          </a:p>
          <a:p>
            <a:r>
              <a:rPr lang="en-US" altLang="zh-CN" sz="2200" dirty="0" smtClean="0"/>
              <a:t>  ...</a:t>
            </a:r>
          </a:p>
          <a:p>
            <a:r>
              <a:rPr lang="zh-CN" altLang="en-US" sz="2200" dirty="0" smtClean="0"/>
              <a:t>｝</a:t>
            </a:r>
            <a:endParaRPr lang="zh-CN" altLang="en-US" sz="2200" dirty="0"/>
          </a:p>
        </p:txBody>
      </p:sp>
      <p:grpSp>
        <p:nvGrpSpPr>
          <p:cNvPr id="22" name="组合 21"/>
          <p:cNvGrpSpPr/>
          <p:nvPr/>
        </p:nvGrpSpPr>
        <p:grpSpPr>
          <a:xfrm>
            <a:off x="6667500" y="3390900"/>
            <a:ext cx="2152650" cy="1714500"/>
            <a:chOff x="6667500" y="2933700"/>
            <a:chExt cx="2152650" cy="1714500"/>
          </a:xfrm>
        </p:grpSpPr>
        <p:sp>
          <p:nvSpPr>
            <p:cNvPr id="8" name="TextBox 7"/>
            <p:cNvSpPr txBox="1"/>
            <p:nvPr/>
          </p:nvSpPr>
          <p:spPr>
            <a:xfrm>
              <a:off x="7448550" y="2933700"/>
              <a:ext cx="1371600" cy="1384995"/>
            </a:xfrm>
            <a:prstGeom prst="rect">
              <a:avLst/>
            </a:prstGeom>
            <a:noFill/>
          </p:spPr>
          <p:txBody>
            <a:bodyPr wrap="square" rtlCol="0">
              <a:spAutoFit/>
            </a:bodyPr>
            <a:lstStyle/>
            <a:p>
              <a:r>
                <a:rPr lang="zh-CN" altLang="en-US" sz="2800" b="1" dirty="0" smtClean="0">
                  <a:solidFill>
                    <a:srgbClr val="0000CC"/>
                  </a:solidFill>
                </a:rPr>
                <a:t>不需要每个读者都做！</a:t>
              </a:r>
              <a:endParaRPr lang="zh-CN" altLang="en-US" sz="2800" b="1" dirty="0">
                <a:solidFill>
                  <a:srgbClr val="0000CC"/>
                </a:solidFill>
              </a:endParaRPr>
            </a:p>
          </p:txBody>
        </p:sp>
        <p:cxnSp>
          <p:nvCxnSpPr>
            <p:cNvPr id="13" name="曲线连接符 12"/>
            <p:cNvCxnSpPr/>
            <p:nvPr/>
          </p:nvCxnSpPr>
          <p:spPr>
            <a:xfrm rot="10800000">
              <a:off x="6667500" y="3086100"/>
              <a:ext cx="857250" cy="323850"/>
            </a:xfrm>
            <a:prstGeom prst="curvedConnector3">
              <a:avLst>
                <a:gd name="adj1" fmla="val 50000"/>
              </a:avLst>
            </a:prstGeom>
            <a:ln w="28575">
              <a:solidFill>
                <a:srgbClr val="0000CC"/>
              </a:solidFill>
              <a:tailEnd type="arrow"/>
            </a:ln>
          </p:spPr>
          <p:style>
            <a:lnRef idx="1">
              <a:schemeClr val="accent1"/>
            </a:lnRef>
            <a:fillRef idx="0">
              <a:schemeClr val="accent1"/>
            </a:fillRef>
            <a:effectRef idx="0">
              <a:schemeClr val="accent1"/>
            </a:effectRef>
            <a:fontRef idx="minor">
              <a:schemeClr val="tx1"/>
            </a:fontRef>
          </p:style>
        </p:cxnSp>
        <p:cxnSp>
          <p:nvCxnSpPr>
            <p:cNvPr id="20" name="曲线连接符 19"/>
            <p:cNvCxnSpPr/>
            <p:nvPr/>
          </p:nvCxnSpPr>
          <p:spPr>
            <a:xfrm rot="10800000" flipV="1">
              <a:off x="6858000" y="4038600"/>
              <a:ext cx="666750" cy="609600"/>
            </a:xfrm>
            <a:prstGeom prst="curvedConnector3">
              <a:avLst>
                <a:gd name="adj1" fmla="val 50000"/>
              </a:avLst>
            </a:prstGeom>
            <a:ln w="28575">
              <a:solidFill>
                <a:srgbClr val="0000CC"/>
              </a:solidFill>
              <a:tailEnd type="arrow"/>
            </a:ln>
          </p:spPr>
          <p:style>
            <a:lnRef idx="1">
              <a:schemeClr val="accent1"/>
            </a:lnRef>
            <a:fillRef idx="0">
              <a:schemeClr val="accent1"/>
            </a:fillRef>
            <a:effectRef idx="0">
              <a:schemeClr val="accent1"/>
            </a:effectRef>
            <a:fontRef idx="minor">
              <a:schemeClr val="tx1"/>
            </a:fontRef>
          </p:style>
        </p:cxnSp>
      </p:grpSp>
      <p:sp>
        <p:nvSpPr>
          <p:cNvPr id="24" name="矩形 23"/>
          <p:cNvSpPr/>
          <p:nvPr/>
        </p:nvSpPr>
        <p:spPr>
          <a:xfrm>
            <a:off x="133350" y="1254889"/>
            <a:ext cx="3981450" cy="5170646"/>
          </a:xfrm>
          <a:prstGeom prst="rect">
            <a:avLst/>
          </a:prstGeom>
          <a:solidFill>
            <a:srgbClr val="FFFFCC"/>
          </a:solidFill>
          <a:ln w="28575">
            <a:solidFill>
              <a:schemeClr val="tx1"/>
            </a:solidFill>
          </a:ln>
        </p:spPr>
        <p:txBody>
          <a:bodyPr wrap="square">
            <a:spAutoFit/>
          </a:bodyPr>
          <a:lstStyle/>
          <a:p>
            <a:r>
              <a:rPr lang="en-US" altLang="zh-CN" sz="2200" b="1" dirty="0" smtClean="0">
                <a:solidFill>
                  <a:srgbClr val="006600"/>
                </a:solidFill>
              </a:rPr>
              <a:t>Writer Process: </a:t>
            </a:r>
          </a:p>
          <a:p>
            <a:endParaRPr lang="en-US" altLang="zh-CN" sz="2200" b="1" dirty="0" smtClean="0">
              <a:solidFill>
                <a:srgbClr val="006600"/>
              </a:solidFill>
            </a:endParaRPr>
          </a:p>
          <a:p>
            <a:r>
              <a:rPr lang="en-US" altLang="zh-CN" sz="2200" dirty="0" smtClean="0"/>
              <a:t>While(</a:t>
            </a:r>
            <a:r>
              <a:rPr lang="en-US" altLang="zh-CN" sz="2200" dirty="0" err="1" smtClean="0"/>
              <a:t>ture</a:t>
            </a:r>
            <a:r>
              <a:rPr lang="en-US" altLang="zh-CN" sz="2200" dirty="0" smtClean="0"/>
              <a:t>)	           </a:t>
            </a:r>
          </a:p>
          <a:p>
            <a:r>
              <a:rPr lang="en-US" altLang="zh-CN" sz="2200" dirty="0" smtClean="0"/>
              <a:t>{ ...</a:t>
            </a:r>
          </a:p>
          <a:p>
            <a:r>
              <a:rPr lang="en-US" altLang="zh-CN" sz="2200" dirty="0" smtClean="0"/>
              <a:t>  </a:t>
            </a:r>
          </a:p>
          <a:p>
            <a:r>
              <a:rPr lang="en-US" altLang="zh-CN" sz="2200" dirty="0" smtClean="0"/>
              <a:t>  </a:t>
            </a:r>
          </a:p>
          <a:p>
            <a:r>
              <a:rPr lang="en-US" altLang="zh-CN" sz="2200" dirty="0" smtClean="0"/>
              <a:t>  </a:t>
            </a:r>
            <a:r>
              <a:rPr lang="en-US" altLang="zh-CN" sz="2200" dirty="0" err="1" smtClean="0">
                <a:solidFill>
                  <a:srgbClr val="FF0000"/>
                </a:solidFill>
              </a:rPr>
              <a:t>semWait</a:t>
            </a:r>
            <a:r>
              <a:rPr lang="en-US" altLang="zh-CN" sz="2200" dirty="0" smtClean="0">
                <a:solidFill>
                  <a:srgbClr val="FF0000"/>
                </a:solidFill>
              </a:rPr>
              <a:t>(</a:t>
            </a:r>
            <a:r>
              <a:rPr lang="en-US" altLang="zh-CN" sz="2200" dirty="0" err="1" smtClean="0">
                <a:solidFill>
                  <a:srgbClr val="FF0000"/>
                </a:solidFill>
              </a:rPr>
              <a:t>mutex</a:t>
            </a:r>
            <a:r>
              <a:rPr lang="en-US" altLang="zh-CN" sz="2200" dirty="0" smtClean="0">
                <a:solidFill>
                  <a:srgbClr val="FF0000"/>
                </a:solidFill>
              </a:rPr>
              <a:t>); 	</a:t>
            </a:r>
            <a:r>
              <a:rPr lang="en-US" altLang="zh-CN" sz="2200" dirty="0" smtClean="0"/>
              <a:t>    </a:t>
            </a:r>
          </a:p>
          <a:p>
            <a:r>
              <a:rPr lang="en-US" altLang="zh-CN" sz="2200" dirty="0" smtClean="0"/>
              <a:t>  </a:t>
            </a:r>
          </a:p>
          <a:p>
            <a:r>
              <a:rPr lang="en-US" altLang="zh-CN" sz="2200" dirty="0" smtClean="0"/>
              <a:t>  </a:t>
            </a:r>
            <a:r>
              <a:rPr lang="zh-CN" altLang="en-US" sz="2200" b="1" dirty="0" smtClean="0"/>
              <a:t>进行写操作</a:t>
            </a:r>
            <a:r>
              <a:rPr lang="en-US" altLang="zh-CN" sz="2200" b="1" dirty="0" smtClean="0"/>
              <a:t>;</a:t>
            </a:r>
          </a:p>
          <a:p>
            <a:r>
              <a:rPr lang="en-US" altLang="zh-CN" sz="2200" dirty="0" smtClean="0"/>
              <a:t>  </a:t>
            </a:r>
          </a:p>
          <a:p>
            <a:r>
              <a:rPr lang="en-US" altLang="zh-CN" sz="2200" dirty="0" smtClean="0"/>
              <a:t>  </a:t>
            </a:r>
          </a:p>
          <a:p>
            <a:r>
              <a:rPr lang="en-US" altLang="zh-CN" sz="2200" dirty="0" smtClean="0"/>
              <a:t>  </a:t>
            </a:r>
            <a:r>
              <a:rPr lang="en-US" altLang="zh-CN" sz="2200" dirty="0" err="1" smtClean="0">
                <a:solidFill>
                  <a:srgbClr val="FF0000"/>
                </a:solidFill>
              </a:rPr>
              <a:t>semSignal</a:t>
            </a:r>
            <a:r>
              <a:rPr lang="en-US" altLang="zh-CN" sz="2200" dirty="0" smtClean="0">
                <a:solidFill>
                  <a:srgbClr val="FF0000"/>
                </a:solidFill>
              </a:rPr>
              <a:t>(</a:t>
            </a:r>
            <a:r>
              <a:rPr lang="en-US" altLang="zh-CN" sz="2200" dirty="0" err="1" smtClean="0">
                <a:solidFill>
                  <a:srgbClr val="FF0000"/>
                </a:solidFill>
              </a:rPr>
              <a:t>mutex</a:t>
            </a:r>
            <a:r>
              <a:rPr lang="en-US" altLang="zh-CN" sz="2200" dirty="0" smtClean="0">
                <a:solidFill>
                  <a:srgbClr val="FF0000"/>
                </a:solidFill>
              </a:rPr>
              <a:t>); 	</a:t>
            </a:r>
            <a:r>
              <a:rPr lang="en-US" altLang="zh-CN" sz="2200" dirty="0" smtClean="0"/>
              <a:t>    </a:t>
            </a:r>
          </a:p>
          <a:p>
            <a:r>
              <a:rPr lang="en-US" altLang="zh-CN" sz="2200" dirty="0" smtClean="0"/>
              <a:t>  	 </a:t>
            </a:r>
          </a:p>
          <a:p>
            <a:r>
              <a:rPr lang="en-US" altLang="zh-CN" sz="2200" dirty="0" smtClean="0"/>
              <a:t>  ...</a:t>
            </a:r>
          </a:p>
          <a:p>
            <a:r>
              <a:rPr lang="zh-CN" altLang="en-US" sz="2200" dirty="0" smtClean="0"/>
              <a:t>｝</a:t>
            </a:r>
            <a:endParaRPr lang="zh-CN" altLang="en-US" sz="2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blinds(horizontal)">
                                      <p:cBhvr>
                                        <p:cTn id="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Writer/Reader Problem</a:t>
            </a:r>
            <a:endParaRPr lang="zh-CN" altLang="en-US" dirty="0"/>
          </a:p>
        </p:txBody>
      </p:sp>
      <p:sp>
        <p:nvSpPr>
          <p:cNvPr id="6" name="矩形 5"/>
          <p:cNvSpPr/>
          <p:nvPr/>
        </p:nvSpPr>
        <p:spPr>
          <a:xfrm>
            <a:off x="4286250" y="1254889"/>
            <a:ext cx="3981450" cy="5170646"/>
          </a:xfrm>
          <a:prstGeom prst="rect">
            <a:avLst/>
          </a:prstGeom>
          <a:solidFill>
            <a:srgbClr val="FFFFCC"/>
          </a:solidFill>
          <a:ln w="28575">
            <a:solidFill>
              <a:schemeClr val="tx1"/>
            </a:solidFill>
          </a:ln>
        </p:spPr>
        <p:txBody>
          <a:bodyPr wrap="square">
            <a:spAutoFit/>
          </a:bodyPr>
          <a:lstStyle/>
          <a:p>
            <a:r>
              <a:rPr lang="en-US" altLang="zh-CN" sz="2200" b="1" dirty="0" smtClean="0">
                <a:solidFill>
                  <a:srgbClr val="006600"/>
                </a:solidFill>
              </a:rPr>
              <a:t>Reader Process: </a:t>
            </a:r>
          </a:p>
          <a:p>
            <a:endParaRPr lang="en-US" altLang="zh-CN" sz="2200" b="1" dirty="0" smtClean="0">
              <a:solidFill>
                <a:srgbClr val="006600"/>
              </a:solidFill>
            </a:endParaRPr>
          </a:p>
          <a:p>
            <a:r>
              <a:rPr lang="en-US" altLang="zh-CN" sz="2200" dirty="0" smtClean="0"/>
              <a:t>While(</a:t>
            </a:r>
            <a:r>
              <a:rPr lang="en-US" altLang="zh-CN" sz="2200" dirty="0" err="1" smtClean="0"/>
              <a:t>ture</a:t>
            </a:r>
            <a:r>
              <a:rPr lang="en-US" altLang="zh-CN" sz="2200" dirty="0" smtClean="0"/>
              <a:t>)	           </a:t>
            </a:r>
          </a:p>
          <a:p>
            <a:r>
              <a:rPr lang="en-US" altLang="zh-CN" sz="2200" dirty="0" smtClean="0"/>
              <a:t>{ ...</a:t>
            </a:r>
          </a:p>
          <a:p>
            <a:r>
              <a:rPr lang="en-US" altLang="zh-CN" sz="2200" dirty="0" smtClean="0"/>
              <a:t>  </a:t>
            </a:r>
            <a:r>
              <a:rPr lang="en-US" altLang="zh-CN" sz="2200" dirty="0" err="1" smtClean="0">
                <a:solidFill>
                  <a:srgbClr val="0000FF"/>
                </a:solidFill>
              </a:rPr>
              <a:t>semWait</a:t>
            </a:r>
            <a:r>
              <a:rPr lang="en-US" altLang="zh-CN" sz="2200" dirty="0" smtClean="0">
                <a:solidFill>
                  <a:srgbClr val="0000FF"/>
                </a:solidFill>
              </a:rPr>
              <a:t>(</a:t>
            </a:r>
            <a:r>
              <a:rPr lang="en-US" altLang="zh-CN" sz="2200" dirty="0" err="1" smtClean="0">
                <a:solidFill>
                  <a:srgbClr val="0000FF"/>
                </a:solidFill>
              </a:rPr>
              <a:t>rmutex</a:t>
            </a:r>
            <a:r>
              <a:rPr lang="en-US" altLang="zh-CN" sz="2200" dirty="0" smtClean="0">
                <a:solidFill>
                  <a:srgbClr val="0000FF"/>
                </a:solidFill>
              </a:rPr>
              <a:t>);</a:t>
            </a:r>
          </a:p>
          <a:p>
            <a:r>
              <a:rPr lang="en-US" altLang="zh-CN" sz="2200" dirty="0" smtClean="0"/>
              <a:t>  </a:t>
            </a:r>
            <a:r>
              <a:rPr lang="en-US" altLang="zh-CN" sz="2200" dirty="0" smtClean="0">
                <a:solidFill>
                  <a:srgbClr val="006600"/>
                </a:solidFill>
              </a:rPr>
              <a:t>n= n+1;</a:t>
            </a:r>
          </a:p>
          <a:p>
            <a:r>
              <a:rPr lang="en-US" altLang="zh-CN" sz="2200" dirty="0" smtClean="0">
                <a:solidFill>
                  <a:srgbClr val="006600"/>
                </a:solidFill>
              </a:rPr>
              <a:t>  if(n==1) </a:t>
            </a:r>
            <a:r>
              <a:rPr lang="en-US" altLang="zh-CN" sz="2200" dirty="0" err="1" smtClean="0">
                <a:solidFill>
                  <a:srgbClr val="FF0000"/>
                </a:solidFill>
              </a:rPr>
              <a:t>semWait</a:t>
            </a:r>
            <a:r>
              <a:rPr lang="en-US" altLang="zh-CN" sz="2200" dirty="0" smtClean="0">
                <a:solidFill>
                  <a:srgbClr val="FF0000"/>
                </a:solidFill>
              </a:rPr>
              <a:t>(</a:t>
            </a:r>
            <a:r>
              <a:rPr lang="en-US" altLang="zh-CN" sz="2200" dirty="0" err="1" smtClean="0">
                <a:solidFill>
                  <a:srgbClr val="FF0000"/>
                </a:solidFill>
              </a:rPr>
              <a:t>mutex</a:t>
            </a:r>
            <a:r>
              <a:rPr lang="en-US" altLang="zh-CN" sz="2200" dirty="0" smtClean="0">
                <a:solidFill>
                  <a:srgbClr val="FF0000"/>
                </a:solidFill>
              </a:rPr>
              <a:t>); </a:t>
            </a:r>
            <a:r>
              <a:rPr lang="en-US" altLang="zh-CN" sz="2200" dirty="0" smtClean="0"/>
              <a:t>	    </a:t>
            </a:r>
          </a:p>
          <a:p>
            <a:r>
              <a:rPr lang="en-US" altLang="zh-CN" sz="2200" dirty="0" smtClean="0">
                <a:solidFill>
                  <a:srgbClr val="0000CC"/>
                </a:solidFill>
              </a:rPr>
              <a:t>  </a:t>
            </a:r>
            <a:r>
              <a:rPr lang="en-US" altLang="zh-CN" sz="2200" dirty="0" err="1" smtClean="0">
                <a:solidFill>
                  <a:srgbClr val="0000CC"/>
                </a:solidFill>
              </a:rPr>
              <a:t>semSignal</a:t>
            </a:r>
            <a:r>
              <a:rPr lang="en-US" altLang="zh-CN" sz="2200" dirty="0" smtClean="0">
                <a:solidFill>
                  <a:srgbClr val="0000CC"/>
                </a:solidFill>
              </a:rPr>
              <a:t>(</a:t>
            </a:r>
            <a:r>
              <a:rPr lang="en-US" altLang="zh-CN" sz="2200" dirty="0" err="1" smtClean="0">
                <a:solidFill>
                  <a:srgbClr val="0000CC"/>
                </a:solidFill>
              </a:rPr>
              <a:t>rmutex</a:t>
            </a:r>
            <a:r>
              <a:rPr lang="en-US" altLang="zh-CN" sz="2200" dirty="0" smtClean="0">
                <a:solidFill>
                  <a:srgbClr val="0000CC"/>
                </a:solidFill>
              </a:rPr>
              <a:t>); </a:t>
            </a:r>
          </a:p>
          <a:p>
            <a:r>
              <a:rPr lang="en-US" altLang="zh-CN" sz="2200" dirty="0" smtClean="0"/>
              <a:t>  </a:t>
            </a:r>
            <a:r>
              <a:rPr lang="zh-CN" altLang="en-US" sz="2200" b="1" dirty="0" smtClean="0"/>
              <a:t>进行读操作</a:t>
            </a:r>
            <a:r>
              <a:rPr lang="en-US" altLang="zh-CN" sz="2200" b="1" dirty="0" smtClean="0"/>
              <a:t>;</a:t>
            </a:r>
          </a:p>
          <a:p>
            <a:r>
              <a:rPr lang="en-US" altLang="zh-CN" sz="2200" dirty="0" smtClean="0">
                <a:solidFill>
                  <a:srgbClr val="0000CC"/>
                </a:solidFill>
              </a:rPr>
              <a:t>  </a:t>
            </a:r>
            <a:r>
              <a:rPr lang="en-US" altLang="zh-CN" sz="2200" dirty="0" err="1" smtClean="0">
                <a:solidFill>
                  <a:srgbClr val="0000CC"/>
                </a:solidFill>
              </a:rPr>
              <a:t>semWait</a:t>
            </a:r>
            <a:r>
              <a:rPr lang="en-US" altLang="zh-CN" sz="2200" dirty="0" smtClean="0">
                <a:solidFill>
                  <a:srgbClr val="0000CC"/>
                </a:solidFill>
              </a:rPr>
              <a:t>(</a:t>
            </a:r>
            <a:r>
              <a:rPr lang="en-US" altLang="zh-CN" sz="2200" dirty="0" err="1" smtClean="0">
                <a:solidFill>
                  <a:srgbClr val="0000CC"/>
                </a:solidFill>
              </a:rPr>
              <a:t>rmutex</a:t>
            </a:r>
            <a:r>
              <a:rPr lang="en-US" altLang="zh-CN" sz="2200" dirty="0" smtClean="0">
                <a:solidFill>
                  <a:srgbClr val="0000CC"/>
                </a:solidFill>
              </a:rPr>
              <a:t>);</a:t>
            </a:r>
          </a:p>
          <a:p>
            <a:r>
              <a:rPr lang="en-US" altLang="zh-CN" sz="2200" dirty="0" smtClean="0">
                <a:solidFill>
                  <a:srgbClr val="006600"/>
                </a:solidFill>
              </a:rPr>
              <a:t>  n=n-1;</a:t>
            </a:r>
          </a:p>
          <a:p>
            <a:r>
              <a:rPr lang="en-US" altLang="zh-CN" sz="2200" dirty="0" smtClean="0">
                <a:solidFill>
                  <a:srgbClr val="006600"/>
                </a:solidFill>
              </a:rPr>
              <a:t>  if(n==0) </a:t>
            </a:r>
            <a:r>
              <a:rPr lang="en-US" altLang="zh-CN" sz="2200" dirty="0" err="1" smtClean="0">
                <a:solidFill>
                  <a:srgbClr val="FF0000"/>
                </a:solidFill>
              </a:rPr>
              <a:t>semSignal</a:t>
            </a:r>
            <a:r>
              <a:rPr lang="en-US" altLang="zh-CN" sz="2200" dirty="0" smtClean="0">
                <a:solidFill>
                  <a:srgbClr val="FF0000"/>
                </a:solidFill>
              </a:rPr>
              <a:t>(</a:t>
            </a:r>
            <a:r>
              <a:rPr lang="en-US" altLang="zh-CN" sz="2200" dirty="0" err="1" smtClean="0">
                <a:solidFill>
                  <a:srgbClr val="FF0000"/>
                </a:solidFill>
              </a:rPr>
              <a:t>mutex</a:t>
            </a:r>
            <a:r>
              <a:rPr lang="en-US" altLang="zh-CN" sz="2200" dirty="0" smtClean="0">
                <a:solidFill>
                  <a:srgbClr val="FF0000"/>
                </a:solidFill>
              </a:rPr>
              <a:t>); </a:t>
            </a:r>
            <a:r>
              <a:rPr lang="en-US" altLang="zh-CN" sz="2200" dirty="0" smtClean="0"/>
              <a:t>	    </a:t>
            </a:r>
          </a:p>
          <a:p>
            <a:r>
              <a:rPr lang="en-US" altLang="zh-CN" sz="2200" dirty="0" smtClean="0">
                <a:solidFill>
                  <a:srgbClr val="0000CC"/>
                </a:solidFill>
              </a:rPr>
              <a:t>  </a:t>
            </a:r>
            <a:r>
              <a:rPr lang="en-US" altLang="zh-CN" sz="2200" dirty="0" err="1" smtClean="0">
                <a:solidFill>
                  <a:srgbClr val="0000CC"/>
                </a:solidFill>
              </a:rPr>
              <a:t>semSignal</a:t>
            </a:r>
            <a:r>
              <a:rPr lang="en-US" altLang="zh-CN" sz="2200" dirty="0" smtClean="0">
                <a:solidFill>
                  <a:srgbClr val="0000CC"/>
                </a:solidFill>
              </a:rPr>
              <a:t>(</a:t>
            </a:r>
            <a:r>
              <a:rPr lang="en-US" altLang="zh-CN" sz="2200" dirty="0" err="1" smtClean="0">
                <a:solidFill>
                  <a:srgbClr val="0000CC"/>
                </a:solidFill>
              </a:rPr>
              <a:t>rmutex</a:t>
            </a:r>
            <a:r>
              <a:rPr lang="en-US" altLang="zh-CN" sz="2200" dirty="0" smtClean="0">
                <a:solidFill>
                  <a:srgbClr val="0000CC"/>
                </a:solidFill>
              </a:rPr>
              <a:t>)	</a:t>
            </a:r>
            <a:r>
              <a:rPr lang="en-US" altLang="zh-CN" sz="2200" dirty="0" smtClean="0"/>
              <a:t> </a:t>
            </a:r>
          </a:p>
          <a:p>
            <a:r>
              <a:rPr lang="en-US" altLang="zh-CN" sz="2200" dirty="0" smtClean="0"/>
              <a:t>  ...</a:t>
            </a:r>
          </a:p>
          <a:p>
            <a:r>
              <a:rPr lang="zh-CN" altLang="en-US" sz="2200" dirty="0" smtClean="0"/>
              <a:t>｝</a:t>
            </a:r>
            <a:endParaRPr lang="zh-CN" altLang="en-US" sz="2200" dirty="0"/>
          </a:p>
        </p:txBody>
      </p:sp>
      <p:sp>
        <p:nvSpPr>
          <p:cNvPr id="8" name="TextBox 7"/>
          <p:cNvSpPr txBox="1"/>
          <p:nvPr/>
        </p:nvSpPr>
        <p:spPr>
          <a:xfrm>
            <a:off x="7772400" y="2781300"/>
            <a:ext cx="1371600" cy="954107"/>
          </a:xfrm>
          <a:prstGeom prst="rect">
            <a:avLst/>
          </a:prstGeom>
          <a:noFill/>
        </p:spPr>
        <p:txBody>
          <a:bodyPr wrap="square" rtlCol="0">
            <a:spAutoFit/>
          </a:bodyPr>
          <a:lstStyle/>
          <a:p>
            <a:r>
              <a:rPr lang="zh-CN" altLang="en-US" sz="2800" b="1" dirty="0" smtClean="0">
                <a:solidFill>
                  <a:srgbClr val="006600"/>
                </a:solidFill>
              </a:rPr>
              <a:t>第一个读者</a:t>
            </a:r>
            <a:endParaRPr lang="zh-CN" altLang="en-US" sz="2800" b="1" dirty="0">
              <a:solidFill>
                <a:srgbClr val="006600"/>
              </a:solidFill>
            </a:endParaRPr>
          </a:p>
        </p:txBody>
      </p:sp>
      <p:sp>
        <p:nvSpPr>
          <p:cNvPr id="24" name="矩形 23"/>
          <p:cNvSpPr/>
          <p:nvPr/>
        </p:nvSpPr>
        <p:spPr>
          <a:xfrm>
            <a:off x="133350" y="1254889"/>
            <a:ext cx="3981450" cy="5170646"/>
          </a:xfrm>
          <a:prstGeom prst="rect">
            <a:avLst/>
          </a:prstGeom>
          <a:solidFill>
            <a:srgbClr val="FFFFCC"/>
          </a:solidFill>
          <a:ln w="28575">
            <a:solidFill>
              <a:schemeClr val="tx1"/>
            </a:solidFill>
          </a:ln>
        </p:spPr>
        <p:txBody>
          <a:bodyPr wrap="square">
            <a:spAutoFit/>
          </a:bodyPr>
          <a:lstStyle/>
          <a:p>
            <a:r>
              <a:rPr lang="en-US" altLang="zh-CN" sz="2200" b="1" dirty="0" smtClean="0">
                <a:solidFill>
                  <a:srgbClr val="006600"/>
                </a:solidFill>
              </a:rPr>
              <a:t>Writer Process: </a:t>
            </a:r>
          </a:p>
          <a:p>
            <a:endParaRPr lang="en-US" altLang="zh-CN" sz="2200" b="1" dirty="0" smtClean="0">
              <a:solidFill>
                <a:srgbClr val="006600"/>
              </a:solidFill>
            </a:endParaRPr>
          </a:p>
          <a:p>
            <a:r>
              <a:rPr lang="en-US" altLang="zh-CN" sz="2200" dirty="0" smtClean="0"/>
              <a:t>While(</a:t>
            </a:r>
            <a:r>
              <a:rPr lang="en-US" altLang="zh-CN" sz="2200" dirty="0" err="1" smtClean="0"/>
              <a:t>ture</a:t>
            </a:r>
            <a:r>
              <a:rPr lang="en-US" altLang="zh-CN" sz="2200" dirty="0" smtClean="0"/>
              <a:t>)	           </a:t>
            </a:r>
          </a:p>
          <a:p>
            <a:r>
              <a:rPr lang="en-US" altLang="zh-CN" sz="2200" dirty="0" smtClean="0"/>
              <a:t>{ ...</a:t>
            </a:r>
          </a:p>
          <a:p>
            <a:r>
              <a:rPr lang="en-US" altLang="zh-CN" sz="2200" dirty="0" smtClean="0"/>
              <a:t>  </a:t>
            </a:r>
          </a:p>
          <a:p>
            <a:r>
              <a:rPr lang="en-US" altLang="zh-CN" sz="2200" dirty="0" smtClean="0"/>
              <a:t>  </a:t>
            </a:r>
          </a:p>
          <a:p>
            <a:r>
              <a:rPr lang="en-US" altLang="zh-CN" sz="2200" dirty="0" smtClean="0"/>
              <a:t>  </a:t>
            </a:r>
            <a:r>
              <a:rPr lang="en-US" altLang="zh-CN" sz="2200" dirty="0" err="1" smtClean="0">
                <a:solidFill>
                  <a:srgbClr val="FF0000"/>
                </a:solidFill>
              </a:rPr>
              <a:t>semWait</a:t>
            </a:r>
            <a:r>
              <a:rPr lang="en-US" altLang="zh-CN" sz="2200" dirty="0" smtClean="0">
                <a:solidFill>
                  <a:srgbClr val="FF0000"/>
                </a:solidFill>
              </a:rPr>
              <a:t>(</a:t>
            </a:r>
            <a:r>
              <a:rPr lang="en-US" altLang="zh-CN" sz="2200" dirty="0" err="1" smtClean="0">
                <a:solidFill>
                  <a:srgbClr val="FF0000"/>
                </a:solidFill>
              </a:rPr>
              <a:t>mutex</a:t>
            </a:r>
            <a:r>
              <a:rPr lang="en-US" altLang="zh-CN" sz="2200" dirty="0" smtClean="0">
                <a:solidFill>
                  <a:srgbClr val="FF0000"/>
                </a:solidFill>
              </a:rPr>
              <a:t>); </a:t>
            </a:r>
            <a:r>
              <a:rPr lang="en-US" altLang="zh-CN" sz="2200" dirty="0" smtClean="0"/>
              <a:t>	    </a:t>
            </a:r>
          </a:p>
          <a:p>
            <a:r>
              <a:rPr lang="en-US" altLang="zh-CN" sz="2200" dirty="0" smtClean="0"/>
              <a:t>  </a:t>
            </a:r>
          </a:p>
          <a:p>
            <a:r>
              <a:rPr lang="en-US" altLang="zh-CN" sz="2200" dirty="0" smtClean="0"/>
              <a:t>  </a:t>
            </a:r>
            <a:r>
              <a:rPr lang="zh-CN" altLang="en-US" sz="2200" b="1" dirty="0" smtClean="0"/>
              <a:t>进行写操作</a:t>
            </a:r>
            <a:r>
              <a:rPr lang="en-US" altLang="zh-CN" sz="2200" b="1" dirty="0" smtClean="0"/>
              <a:t>;</a:t>
            </a:r>
          </a:p>
          <a:p>
            <a:r>
              <a:rPr lang="en-US" altLang="zh-CN" sz="2200" dirty="0" smtClean="0"/>
              <a:t>  </a:t>
            </a:r>
          </a:p>
          <a:p>
            <a:r>
              <a:rPr lang="en-US" altLang="zh-CN" sz="2200" dirty="0" smtClean="0"/>
              <a:t>  </a:t>
            </a:r>
          </a:p>
          <a:p>
            <a:r>
              <a:rPr lang="en-US" altLang="zh-CN" sz="2200" dirty="0" smtClean="0"/>
              <a:t>  </a:t>
            </a:r>
            <a:r>
              <a:rPr lang="en-US" altLang="zh-CN" sz="2200" dirty="0" err="1" smtClean="0">
                <a:solidFill>
                  <a:srgbClr val="FF0000"/>
                </a:solidFill>
              </a:rPr>
              <a:t>semSignal</a:t>
            </a:r>
            <a:r>
              <a:rPr lang="en-US" altLang="zh-CN" sz="2200" dirty="0" smtClean="0">
                <a:solidFill>
                  <a:srgbClr val="FF0000"/>
                </a:solidFill>
              </a:rPr>
              <a:t>(</a:t>
            </a:r>
            <a:r>
              <a:rPr lang="en-US" altLang="zh-CN" sz="2200" dirty="0" err="1" smtClean="0">
                <a:solidFill>
                  <a:srgbClr val="FF0000"/>
                </a:solidFill>
              </a:rPr>
              <a:t>mutex</a:t>
            </a:r>
            <a:r>
              <a:rPr lang="en-US" altLang="zh-CN" sz="2200" dirty="0" smtClean="0">
                <a:solidFill>
                  <a:srgbClr val="FF0000"/>
                </a:solidFill>
              </a:rPr>
              <a:t>); 	    </a:t>
            </a:r>
          </a:p>
          <a:p>
            <a:r>
              <a:rPr lang="en-US" altLang="zh-CN" sz="2200" dirty="0" smtClean="0"/>
              <a:t>  	 </a:t>
            </a:r>
          </a:p>
          <a:p>
            <a:r>
              <a:rPr lang="en-US" altLang="zh-CN" sz="2200" dirty="0" smtClean="0"/>
              <a:t>  ...</a:t>
            </a:r>
          </a:p>
          <a:p>
            <a:r>
              <a:rPr lang="zh-CN" altLang="en-US" sz="2200" dirty="0" smtClean="0"/>
              <a:t>｝</a:t>
            </a:r>
            <a:endParaRPr lang="zh-CN" altLang="en-US" sz="2200" dirty="0"/>
          </a:p>
        </p:txBody>
      </p:sp>
      <p:sp>
        <p:nvSpPr>
          <p:cNvPr id="9" name="TextBox 8"/>
          <p:cNvSpPr txBox="1"/>
          <p:nvPr/>
        </p:nvSpPr>
        <p:spPr>
          <a:xfrm>
            <a:off x="7810500" y="4495800"/>
            <a:ext cx="1371600" cy="954107"/>
          </a:xfrm>
          <a:prstGeom prst="rect">
            <a:avLst/>
          </a:prstGeom>
          <a:noFill/>
        </p:spPr>
        <p:txBody>
          <a:bodyPr wrap="square" rtlCol="0">
            <a:spAutoFit/>
          </a:bodyPr>
          <a:lstStyle/>
          <a:p>
            <a:r>
              <a:rPr lang="zh-CN" altLang="en-US" sz="2800" b="1" dirty="0" smtClean="0">
                <a:solidFill>
                  <a:srgbClr val="006600"/>
                </a:solidFill>
              </a:rPr>
              <a:t>最后一个读者</a:t>
            </a:r>
            <a:endParaRPr lang="zh-CN" altLang="en-US" sz="2800" b="1" dirty="0">
              <a:solidFill>
                <a:srgbClr val="006600"/>
              </a:solidFill>
            </a:endParaRPr>
          </a:p>
        </p:txBody>
      </p:sp>
      <p:grpSp>
        <p:nvGrpSpPr>
          <p:cNvPr id="23" name="组合 22"/>
          <p:cNvGrpSpPr/>
          <p:nvPr/>
        </p:nvGrpSpPr>
        <p:grpSpPr>
          <a:xfrm>
            <a:off x="3295650" y="3200400"/>
            <a:ext cx="1123950" cy="1695450"/>
            <a:chOff x="3295650" y="3200400"/>
            <a:chExt cx="1123950" cy="1695450"/>
          </a:xfrm>
        </p:grpSpPr>
        <p:sp>
          <p:nvSpPr>
            <p:cNvPr id="15" name="TextBox 14"/>
            <p:cNvSpPr txBox="1"/>
            <p:nvPr/>
          </p:nvSpPr>
          <p:spPr>
            <a:xfrm>
              <a:off x="3295650" y="3333750"/>
              <a:ext cx="647700" cy="1384995"/>
            </a:xfrm>
            <a:prstGeom prst="rect">
              <a:avLst/>
            </a:prstGeom>
            <a:noFill/>
          </p:spPr>
          <p:txBody>
            <a:bodyPr wrap="square" rtlCol="0">
              <a:spAutoFit/>
            </a:bodyPr>
            <a:lstStyle/>
            <a:p>
              <a:r>
                <a:rPr lang="zh-CN" altLang="en-US" sz="2800" b="1" dirty="0" smtClean="0">
                  <a:solidFill>
                    <a:srgbClr val="FF0000"/>
                  </a:solidFill>
                </a:rPr>
                <a:t>临界区</a:t>
              </a:r>
              <a:endParaRPr lang="zh-CN" altLang="en-US" sz="2800" b="1" dirty="0">
                <a:solidFill>
                  <a:srgbClr val="FF0000"/>
                </a:solidFill>
              </a:endParaRPr>
            </a:p>
          </p:txBody>
        </p:sp>
        <p:cxnSp>
          <p:nvCxnSpPr>
            <p:cNvPr id="17" name="直接箭头连接符 16"/>
            <p:cNvCxnSpPr/>
            <p:nvPr/>
          </p:nvCxnSpPr>
          <p:spPr>
            <a:xfrm flipV="1">
              <a:off x="3790950" y="3200400"/>
              <a:ext cx="609600" cy="80010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p:nvPr/>
          </p:nvCxnSpPr>
          <p:spPr>
            <a:xfrm>
              <a:off x="3810000" y="4152900"/>
              <a:ext cx="609600" cy="74295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blinds(horizontal)">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xEl>
                                              <p:pRg st="4" end="4"/>
                                            </p:txEl>
                                          </p:spTgt>
                                        </p:tgtEl>
                                        <p:attrNameLst>
                                          <p:attrName>style.visibility</p:attrName>
                                        </p:attrNameLst>
                                      </p:cBhvr>
                                      <p:to>
                                        <p:strVal val="visible"/>
                                      </p:to>
                                    </p:set>
                                    <p:animEffect transition="in" filter="blinds(horizontal)">
                                      <p:cBhvr>
                                        <p:cTn id="12" dur="500"/>
                                        <p:tgtEl>
                                          <p:spTgt spid="6">
                                            <p:txEl>
                                              <p:pRg st="4" end="4"/>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6">
                                            <p:txEl>
                                              <p:pRg st="7" end="7"/>
                                            </p:txEl>
                                          </p:spTgt>
                                        </p:tgtEl>
                                        <p:attrNameLst>
                                          <p:attrName>style.visibility</p:attrName>
                                        </p:attrNameLst>
                                      </p:cBhvr>
                                      <p:to>
                                        <p:strVal val="visible"/>
                                      </p:to>
                                    </p:set>
                                    <p:animEffect transition="in" filter="blinds(horizontal)">
                                      <p:cBhvr>
                                        <p:cTn id="15" dur="500"/>
                                        <p:tgtEl>
                                          <p:spTgt spid="6">
                                            <p:txEl>
                                              <p:pRg st="7" end="7"/>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6">
                                            <p:txEl>
                                              <p:pRg st="9" end="9"/>
                                            </p:txEl>
                                          </p:spTgt>
                                        </p:tgtEl>
                                        <p:attrNameLst>
                                          <p:attrName>style.visibility</p:attrName>
                                        </p:attrNameLst>
                                      </p:cBhvr>
                                      <p:to>
                                        <p:strVal val="visible"/>
                                      </p:to>
                                    </p:set>
                                    <p:animEffect transition="in" filter="blinds(horizontal)">
                                      <p:cBhvr>
                                        <p:cTn id="18" dur="500"/>
                                        <p:tgtEl>
                                          <p:spTgt spid="6">
                                            <p:txEl>
                                              <p:pRg st="9" end="9"/>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6">
                                            <p:txEl>
                                              <p:pRg st="12" end="12"/>
                                            </p:txEl>
                                          </p:spTgt>
                                        </p:tgtEl>
                                        <p:attrNameLst>
                                          <p:attrName>style.visibility</p:attrName>
                                        </p:attrNameLst>
                                      </p:cBhvr>
                                      <p:to>
                                        <p:strVal val="visible"/>
                                      </p:to>
                                    </p:set>
                                    <p:animEffect transition="in" filter="blinds(horizontal)">
                                      <p:cBhvr>
                                        <p:cTn id="21" dur="500"/>
                                        <p:tgtEl>
                                          <p:spTgt spid="6">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Writer/Reader Problem</a:t>
            </a:r>
            <a:endParaRPr lang="zh-CN" altLang="en-US" dirty="0"/>
          </a:p>
        </p:txBody>
      </p:sp>
      <p:sp>
        <p:nvSpPr>
          <p:cNvPr id="3" name="内容占位符 2"/>
          <p:cNvSpPr>
            <a:spLocks noGrp="1"/>
          </p:cNvSpPr>
          <p:nvPr>
            <p:ph idx="1"/>
          </p:nvPr>
        </p:nvSpPr>
        <p:spPr>
          <a:xfrm>
            <a:off x="457200" y="1471613"/>
            <a:ext cx="7932057" cy="4641850"/>
          </a:xfrm>
        </p:spPr>
        <p:txBody>
          <a:bodyPr/>
          <a:lstStyle/>
          <a:p>
            <a:r>
              <a:rPr lang="zh-CN" altLang="en-US" dirty="0" smtClean="0"/>
              <a:t>问题分析：</a:t>
            </a:r>
            <a:endParaRPr lang="en-US" altLang="zh-CN" dirty="0" smtClean="0"/>
          </a:p>
          <a:p>
            <a:pPr lvl="1"/>
            <a:r>
              <a:rPr lang="zh-CN" altLang="en-US" dirty="0" smtClean="0"/>
              <a:t>需要记录读者数量的整数型变量</a:t>
            </a:r>
            <a:r>
              <a:rPr lang="en-US" altLang="zh-CN" dirty="0" err="1" smtClean="0"/>
              <a:t>readcount</a:t>
            </a:r>
            <a:endParaRPr lang="en-US" altLang="zh-CN" dirty="0" smtClean="0"/>
          </a:p>
          <a:p>
            <a:pPr lvl="2"/>
            <a:r>
              <a:rPr lang="zh-CN" altLang="en-US" dirty="0" smtClean="0"/>
              <a:t>初值为</a:t>
            </a:r>
            <a:r>
              <a:rPr lang="en-US" altLang="zh-CN" dirty="0" smtClean="0"/>
              <a:t>0</a:t>
            </a:r>
            <a:r>
              <a:rPr lang="zh-CN" altLang="en-US" dirty="0" smtClean="0"/>
              <a:t>，当其值大于</a:t>
            </a:r>
            <a:r>
              <a:rPr lang="en-US" altLang="zh-CN" dirty="0" smtClean="0"/>
              <a:t>0</a:t>
            </a:r>
            <a:r>
              <a:rPr lang="zh-CN" altLang="en-US" dirty="0" smtClean="0"/>
              <a:t>时表示有读者在，写者不能进行写操作。</a:t>
            </a:r>
            <a:endParaRPr lang="en-US" altLang="zh-CN" dirty="0" smtClean="0"/>
          </a:p>
          <a:p>
            <a:pPr lvl="1"/>
            <a:r>
              <a:rPr lang="zh-CN" altLang="en-US" dirty="0" smtClean="0"/>
              <a:t>需要设置几个信号量？</a:t>
            </a:r>
            <a:endParaRPr lang="en-US" altLang="zh-CN" dirty="0" smtClean="0"/>
          </a:p>
          <a:p>
            <a:pPr lvl="2"/>
            <a:r>
              <a:rPr lang="zh-CN" altLang="en-US" dirty="0" smtClean="0"/>
              <a:t>互斥信号量</a:t>
            </a:r>
            <a:r>
              <a:rPr lang="en-US" altLang="zh-CN" dirty="0" err="1" smtClean="0"/>
              <a:t>rmutex</a:t>
            </a:r>
            <a:r>
              <a:rPr lang="zh-CN" altLang="en-US" dirty="0" smtClean="0"/>
              <a:t>，初值为</a:t>
            </a:r>
            <a:r>
              <a:rPr lang="en-US" altLang="zh-CN" dirty="0" smtClean="0"/>
              <a:t>1</a:t>
            </a:r>
            <a:r>
              <a:rPr lang="zh-CN" altLang="en-US" dirty="0" smtClean="0"/>
              <a:t>，用于保证多个读者进程对于</a:t>
            </a:r>
            <a:r>
              <a:rPr lang="en-US" altLang="zh-CN" dirty="0" err="1" smtClean="0"/>
              <a:t>readcount</a:t>
            </a:r>
            <a:r>
              <a:rPr lang="zh-CN" altLang="en-US" dirty="0" smtClean="0"/>
              <a:t>的互斥访问；</a:t>
            </a:r>
            <a:endParaRPr lang="en-US" altLang="zh-CN" dirty="0" smtClean="0"/>
          </a:p>
          <a:p>
            <a:pPr lvl="2"/>
            <a:r>
              <a:rPr lang="zh-CN" altLang="en-US" dirty="0" smtClean="0"/>
              <a:t>互斥信号量</a:t>
            </a:r>
            <a:r>
              <a:rPr lang="en-US" altLang="zh-CN" dirty="0" err="1" smtClean="0"/>
              <a:t>mutex</a:t>
            </a:r>
            <a:r>
              <a:rPr lang="zh-CN" altLang="en-US" dirty="0" smtClean="0"/>
              <a:t>，初值为</a:t>
            </a:r>
            <a:r>
              <a:rPr lang="en-US" altLang="zh-CN" dirty="0" smtClean="0"/>
              <a:t>1</a:t>
            </a:r>
            <a:r>
              <a:rPr lang="zh-CN" altLang="en-US" dirty="0" smtClean="0"/>
              <a:t>，用于保证多个写者进程对于数据区的互斥访问。</a:t>
            </a:r>
            <a:endParaRPr lang="en-US" altLang="zh-CN" dirty="0" smtClean="0"/>
          </a:p>
          <a:p>
            <a:pPr lvl="3"/>
            <a:endParaRPr lang="en-US" altLang="zh-CN" dirty="0" smtClean="0"/>
          </a:p>
          <a:p>
            <a:endParaRPr lang="en-US" altLang="zh-CN" dirty="0" smtClean="0"/>
          </a:p>
          <a:p>
            <a:endParaRPr lang="zh-CN" altLang="en-US" dirty="0"/>
          </a:p>
        </p:txBody>
      </p:sp>
      <p:sp>
        <p:nvSpPr>
          <p:cNvPr id="4" name="页脚占位符 3"/>
          <p:cNvSpPr>
            <a:spLocks noGrp="1"/>
          </p:cNvSpPr>
          <p:nvPr>
            <p:ph type="ftr" sz="quarter" idx="10"/>
          </p:nvPr>
        </p:nvSpPr>
        <p:spPr/>
        <p:txBody>
          <a:bodyPr/>
          <a:lstStyle/>
          <a:p>
            <a:pPr>
              <a:defRPr/>
            </a:pPr>
            <a:r>
              <a:rPr lang="zh-CN" altLang="en-US" dirty="0" smtClean="0"/>
              <a:t>USTC</a:t>
            </a:r>
            <a:r>
              <a:rPr lang="en-US" altLang="zh-CN" dirty="0" smtClean="0"/>
              <a:t>-</a:t>
            </a:r>
            <a:r>
              <a:rPr lang="zh-CN" altLang="en-US" dirty="0" smtClean="0"/>
              <a:t>21000201-OPERATING SYSTEMS; FALL </a:t>
            </a:r>
            <a:r>
              <a:rPr lang="en-US" altLang="zh-CN" dirty="0" smtClean="0"/>
              <a:t>2016</a:t>
            </a:r>
            <a:r>
              <a:rPr lang="zh-CN" altLang="en-US" dirty="0" smtClean="0"/>
              <a:t>; INSTRUCTOR: </a:t>
            </a:r>
            <a:r>
              <a:rPr lang="en-US" altLang="zh-CN" dirty="0" smtClean="0"/>
              <a:t>LINGBO WEI</a:t>
            </a:r>
            <a:endParaRPr lang="en-US" altLang="zh-CN" dirty="0"/>
          </a:p>
        </p:txBody>
      </p:sp>
      <p:sp>
        <p:nvSpPr>
          <p:cNvPr id="5" name="灯片编号占位符 4"/>
          <p:cNvSpPr>
            <a:spLocks noGrp="1"/>
          </p:cNvSpPr>
          <p:nvPr>
            <p:ph type="sldNum" sz="quarter" idx="11"/>
          </p:nvPr>
        </p:nvSpPr>
        <p:spPr/>
        <p:txBody>
          <a:bodyPr/>
          <a:lstStyle/>
          <a:p>
            <a:pPr>
              <a:defRPr/>
            </a:pPr>
            <a:fld id="{2A5F4D79-7E66-4EF1-850E-A256F3AB9092}" type="slidenum">
              <a:rPr lang="zh-CN" altLang="en-US" smtClean="0"/>
              <a:pPr>
                <a:defRPr/>
              </a:pPr>
              <a:t>72</a:t>
            </a:fld>
            <a:endParaRPr lang="en-US" altLang="zh-CN"/>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Writer/Reader Problem</a:t>
            </a:r>
            <a:endParaRPr lang="zh-CN" altLang="en-US" dirty="0"/>
          </a:p>
        </p:txBody>
      </p:sp>
      <p:sp>
        <p:nvSpPr>
          <p:cNvPr id="4" name="页脚占位符 3"/>
          <p:cNvSpPr>
            <a:spLocks noGrp="1"/>
          </p:cNvSpPr>
          <p:nvPr>
            <p:ph type="ftr" sz="quarter" idx="10"/>
          </p:nvPr>
        </p:nvSpPr>
        <p:spPr/>
        <p:txBody>
          <a:bodyPr/>
          <a:lstStyle/>
          <a:p>
            <a:pPr>
              <a:defRPr/>
            </a:pPr>
            <a:r>
              <a:rPr lang="zh-CN" altLang="en-US" dirty="0" smtClean="0"/>
              <a:t>USTC</a:t>
            </a:r>
            <a:r>
              <a:rPr lang="en-US" altLang="zh-CN" dirty="0" smtClean="0"/>
              <a:t>-</a:t>
            </a:r>
            <a:r>
              <a:rPr lang="zh-CN" altLang="en-US" dirty="0" smtClean="0"/>
              <a:t>21000201-OPERATING SYSTEMS; FALL </a:t>
            </a:r>
            <a:r>
              <a:rPr lang="en-US" altLang="zh-CN" dirty="0" smtClean="0"/>
              <a:t>2016</a:t>
            </a:r>
            <a:r>
              <a:rPr lang="zh-CN" altLang="en-US" dirty="0" smtClean="0"/>
              <a:t>; INSTRUCTOR: </a:t>
            </a:r>
            <a:r>
              <a:rPr lang="en-US" altLang="zh-CN" dirty="0" smtClean="0"/>
              <a:t>LINGBO WEI</a:t>
            </a:r>
            <a:endParaRPr lang="en-US" altLang="zh-CN" dirty="0"/>
          </a:p>
        </p:txBody>
      </p:sp>
      <p:sp>
        <p:nvSpPr>
          <p:cNvPr id="5" name="灯片编号占位符 4"/>
          <p:cNvSpPr>
            <a:spLocks noGrp="1"/>
          </p:cNvSpPr>
          <p:nvPr>
            <p:ph type="sldNum" sz="quarter" idx="11"/>
          </p:nvPr>
        </p:nvSpPr>
        <p:spPr/>
        <p:txBody>
          <a:bodyPr/>
          <a:lstStyle/>
          <a:p>
            <a:pPr>
              <a:defRPr/>
            </a:pPr>
            <a:fld id="{2A5F4D79-7E66-4EF1-850E-A256F3AB9092}" type="slidenum">
              <a:rPr lang="zh-CN" altLang="en-US" smtClean="0"/>
              <a:pPr>
                <a:defRPr/>
              </a:pPr>
              <a:t>73</a:t>
            </a:fld>
            <a:endParaRPr lang="en-US" altLang="zh-CN"/>
          </a:p>
        </p:txBody>
      </p:sp>
      <p:sp>
        <p:nvSpPr>
          <p:cNvPr id="6" name="矩形 5"/>
          <p:cNvSpPr/>
          <p:nvPr/>
        </p:nvSpPr>
        <p:spPr>
          <a:xfrm>
            <a:off x="493488" y="1248225"/>
            <a:ext cx="8534400" cy="4247317"/>
          </a:xfrm>
          <a:prstGeom prst="rect">
            <a:avLst/>
          </a:prstGeom>
        </p:spPr>
        <p:txBody>
          <a:bodyPr wrap="square">
            <a:spAutoFit/>
          </a:bodyPr>
          <a:lstStyle/>
          <a:p>
            <a:r>
              <a:rPr lang="en-US" altLang="zh-CN" dirty="0" err="1" smtClean="0">
                <a:latin typeface="Times New Roman" pitchFamily="18" charset="0"/>
                <a:cs typeface="Times New Roman" pitchFamily="18" charset="0"/>
              </a:rPr>
              <a:t>int</a:t>
            </a:r>
            <a:r>
              <a:rPr lang="en-US" altLang="zh-CN" dirty="0" smtClean="0">
                <a:latin typeface="Times New Roman" pitchFamily="18" charset="0"/>
                <a:cs typeface="Times New Roman" pitchFamily="18" charset="0"/>
              </a:rPr>
              <a:t> </a:t>
            </a:r>
            <a:r>
              <a:rPr lang="en-US" altLang="zh-CN" dirty="0" err="1" smtClean="0">
                <a:latin typeface="Times New Roman" pitchFamily="18" charset="0"/>
                <a:cs typeface="Times New Roman" pitchFamily="18" charset="0"/>
              </a:rPr>
              <a:t>readcount</a:t>
            </a:r>
            <a:r>
              <a:rPr lang="en-US" altLang="zh-CN" dirty="0" smtClean="0">
                <a:latin typeface="Times New Roman" pitchFamily="18" charset="0"/>
                <a:cs typeface="Times New Roman" pitchFamily="18" charset="0"/>
              </a:rPr>
              <a:t>=0;	           //</a:t>
            </a:r>
            <a:r>
              <a:rPr lang="zh-CN" altLang="zh-CN" dirty="0" smtClean="0">
                <a:latin typeface="Times New Roman" pitchFamily="18" charset="0"/>
                <a:cs typeface="Times New Roman" pitchFamily="18" charset="0"/>
              </a:rPr>
              <a:t>用于记录读者数量，初值为</a:t>
            </a:r>
            <a:r>
              <a:rPr lang="en-US" altLang="zh-CN" dirty="0" smtClean="0">
                <a:latin typeface="Times New Roman" pitchFamily="18" charset="0"/>
                <a:cs typeface="Times New Roman" pitchFamily="18" charset="0"/>
              </a:rPr>
              <a:t>0</a:t>
            </a:r>
          </a:p>
          <a:p>
            <a:r>
              <a:rPr lang="en-US" altLang="zh-CN" dirty="0" smtClean="0">
                <a:latin typeface="Times New Roman" pitchFamily="18" charset="0"/>
                <a:cs typeface="Times New Roman" pitchFamily="18" charset="0"/>
              </a:rPr>
              <a:t>semaphore </a:t>
            </a:r>
            <a:r>
              <a:rPr lang="en-US" altLang="zh-CN" dirty="0" err="1" smtClean="0">
                <a:latin typeface="Times New Roman" pitchFamily="18" charset="0"/>
                <a:cs typeface="Times New Roman" pitchFamily="18" charset="0"/>
              </a:rPr>
              <a:t>rmutex</a:t>
            </a:r>
            <a:r>
              <a:rPr lang="en-US" altLang="zh-CN" dirty="0" smtClean="0">
                <a:latin typeface="Times New Roman" pitchFamily="18" charset="0"/>
                <a:cs typeface="Times New Roman" pitchFamily="18" charset="0"/>
              </a:rPr>
              <a:t>=1;        //</a:t>
            </a:r>
            <a:r>
              <a:rPr lang="zh-CN" altLang="zh-CN" dirty="0" smtClean="0">
                <a:latin typeface="Times New Roman" pitchFamily="18" charset="0"/>
                <a:cs typeface="Times New Roman" pitchFamily="18" charset="0"/>
              </a:rPr>
              <a:t>初始化信号量</a:t>
            </a:r>
            <a:r>
              <a:rPr lang="en-US" altLang="zh-CN" dirty="0" err="1" smtClean="0">
                <a:latin typeface="Times New Roman" pitchFamily="18" charset="0"/>
                <a:cs typeface="Times New Roman" pitchFamily="18" charset="0"/>
              </a:rPr>
              <a:t>rmutex</a:t>
            </a:r>
            <a:r>
              <a:rPr lang="zh-CN" altLang="zh-CN" dirty="0" smtClean="0">
                <a:latin typeface="Times New Roman" pitchFamily="18" charset="0"/>
                <a:cs typeface="Times New Roman" pitchFamily="18" charset="0"/>
              </a:rPr>
              <a:t>，保证对于</a:t>
            </a:r>
            <a:r>
              <a:rPr lang="en-US" altLang="zh-CN" dirty="0" err="1" smtClean="0">
                <a:latin typeface="Times New Roman" pitchFamily="18" charset="0"/>
                <a:cs typeface="Times New Roman" pitchFamily="18" charset="0"/>
              </a:rPr>
              <a:t>readcount</a:t>
            </a:r>
            <a:r>
              <a:rPr lang="zh-CN" altLang="zh-CN" dirty="0" smtClean="0">
                <a:latin typeface="Times New Roman" pitchFamily="18" charset="0"/>
                <a:cs typeface="Times New Roman" pitchFamily="18" charset="0"/>
              </a:rPr>
              <a:t>的互斥访问</a:t>
            </a:r>
          </a:p>
          <a:p>
            <a:r>
              <a:rPr lang="en-US" altLang="zh-CN" dirty="0" smtClean="0">
                <a:latin typeface="Times New Roman" pitchFamily="18" charset="0"/>
                <a:cs typeface="Times New Roman" pitchFamily="18" charset="0"/>
              </a:rPr>
              <a:t>semaphore </a:t>
            </a:r>
            <a:r>
              <a:rPr lang="en-US" altLang="zh-CN" dirty="0" err="1" smtClean="0">
                <a:latin typeface="Times New Roman" pitchFamily="18" charset="0"/>
                <a:cs typeface="Times New Roman" pitchFamily="18" charset="0"/>
              </a:rPr>
              <a:t>mutex</a:t>
            </a:r>
            <a:r>
              <a:rPr lang="en-US" altLang="zh-CN" dirty="0" smtClean="0">
                <a:latin typeface="Times New Roman" pitchFamily="18" charset="0"/>
                <a:cs typeface="Times New Roman" pitchFamily="18" charset="0"/>
              </a:rPr>
              <a:t>=1;          //</a:t>
            </a:r>
            <a:r>
              <a:rPr lang="zh-CN" altLang="zh-CN" dirty="0" smtClean="0">
                <a:latin typeface="Times New Roman" pitchFamily="18" charset="0"/>
                <a:cs typeface="Times New Roman" pitchFamily="18" charset="0"/>
              </a:rPr>
              <a:t>初始化信号量</a:t>
            </a:r>
            <a:r>
              <a:rPr lang="en-US" altLang="zh-CN" dirty="0" err="1" smtClean="0">
                <a:latin typeface="Times New Roman" pitchFamily="18" charset="0"/>
                <a:cs typeface="Times New Roman" pitchFamily="18" charset="0"/>
              </a:rPr>
              <a:t>mutex</a:t>
            </a:r>
            <a:r>
              <a:rPr lang="zh-CN" altLang="zh-CN" dirty="0" smtClean="0">
                <a:latin typeface="Times New Roman" pitchFamily="18" charset="0"/>
                <a:cs typeface="Times New Roman" pitchFamily="18" charset="0"/>
              </a:rPr>
              <a:t>，保证对于数据区的写互斥</a:t>
            </a:r>
          </a:p>
          <a:p>
            <a:r>
              <a:rPr lang="en-US" altLang="zh-CN" b="1" dirty="0" smtClean="0">
                <a:latin typeface="Times New Roman" pitchFamily="18" charset="0"/>
                <a:cs typeface="Times New Roman" pitchFamily="18" charset="0"/>
              </a:rPr>
              <a:t>Reader Process: </a:t>
            </a:r>
            <a:endParaRPr lang="zh-CN" altLang="zh-CN" b="1" dirty="0" smtClean="0">
              <a:latin typeface="Times New Roman" pitchFamily="18" charset="0"/>
              <a:cs typeface="Times New Roman" pitchFamily="18" charset="0"/>
            </a:endParaRPr>
          </a:p>
          <a:p>
            <a:r>
              <a:rPr lang="en-US" altLang="zh-CN" dirty="0" smtClean="0">
                <a:latin typeface="Times New Roman" pitchFamily="18" charset="0"/>
                <a:cs typeface="Times New Roman" pitchFamily="18" charset="0"/>
              </a:rPr>
              <a:t>While(</a:t>
            </a:r>
            <a:r>
              <a:rPr lang="en-US" altLang="zh-CN" dirty="0" err="1" smtClean="0">
                <a:latin typeface="Times New Roman" pitchFamily="18" charset="0"/>
                <a:cs typeface="Times New Roman" pitchFamily="18" charset="0"/>
              </a:rPr>
              <a:t>ture</a:t>
            </a:r>
            <a:r>
              <a:rPr lang="en-US" altLang="zh-CN" dirty="0" smtClean="0">
                <a:latin typeface="Times New Roman" pitchFamily="18" charset="0"/>
                <a:cs typeface="Times New Roman" pitchFamily="18" charset="0"/>
              </a:rPr>
              <a:t>)	            //</a:t>
            </a:r>
            <a:r>
              <a:rPr lang="zh-CN" altLang="zh-CN" dirty="0" smtClean="0">
                <a:latin typeface="Times New Roman" pitchFamily="18" charset="0"/>
                <a:cs typeface="Times New Roman" pitchFamily="18" charset="0"/>
              </a:rPr>
              <a:t>循环执行这段代码</a:t>
            </a:r>
          </a:p>
          <a:p>
            <a:r>
              <a:rPr lang="en-US" altLang="zh-CN" dirty="0" smtClean="0">
                <a:latin typeface="Times New Roman" pitchFamily="18" charset="0"/>
                <a:cs typeface="Times New Roman" pitchFamily="18" charset="0"/>
              </a:rPr>
              <a:t>{semWait(</a:t>
            </a:r>
            <a:r>
              <a:rPr lang="en-US" altLang="zh-CN" dirty="0" err="1" smtClean="0">
                <a:latin typeface="Times New Roman" pitchFamily="18" charset="0"/>
                <a:cs typeface="Times New Roman" pitchFamily="18" charset="0"/>
              </a:rPr>
              <a:t>rmutex</a:t>
            </a:r>
            <a:r>
              <a:rPr lang="en-US" altLang="zh-CN" dirty="0" smtClean="0">
                <a:latin typeface="Times New Roman" pitchFamily="18" charset="0"/>
                <a:cs typeface="Times New Roman" pitchFamily="18" charset="0"/>
              </a:rPr>
              <a:t>); 	            //</a:t>
            </a:r>
            <a:r>
              <a:rPr lang="zh-CN" altLang="zh-CN" dirty="0" smtClean="0">
                <a:latin typeface="Times New Roman" pitchFamily="18" charset="0"/>
                <a:cs typeface="Times New Roman" pitchFamily="18" charset="0"/>
              </a:rPr>
              <a:t>申请</a:t>
            </a:r>
            <a:r>
              <a:rPr lang="en-US" altLang="zh-CN" dirty="0" err="1" smtClean="0">
                <a:latin typeface="Times New Roman" pitchFamily="18" charset="0"/>
                <a:cs typeface="Times New Roman" pitchFamily="18" charset="0"/>
              </a:rPr>
              <a:t>readcount</a:t>
            </a:r>
            <a:r>
              <a:rPr lang="zh-CN" altLang="zh-CN" dirty="0" smtClean="0">
                <a:latin typeface="Times New Roman" pitchFamily="18" charset="0"/>
                <a:cs typeface="Times New Roman" pitchFamily="18" charset="0"/>
              </a:rPr>
              <a:t>的使用权</a:t>
            </a:r>
          </a:p>
          <a:p>
            <a:r>
              <a:rPr lang="en-US" altLang="zh-CN" dirty="0" smtClean="0">
                <a:latin typeface="Times New Roman" pitchFamily="18" charset="0"/>
                <a:cs typeface="Times New Roman" pitchFamily="18" charset="0"/>
              </a:rPr>
              <a:t>   </a:t>
            </a:r>
            <a:r>
              <a:rPr lang="en-US" altLang="zh-CN" dirty="0" err="1" smtClean="0">
                <a:latin typeface="Times New Roman" pitchFamily="18" charset="0"/>
                <a:cs typeface="Times New Roman" pitchFamily="18" charset="0"/>
              </a:rPr>
              <a:t>readcount</a:t>
            </a:r>
            <a:r>
              <a:rPr lang="en-US" altLang="zh-CN" dirty="0" smtClean="0">
                <a:latin typeface="Times New Roman" pitchFamily="18" charset="0"/>
                <a:cs typeface="Times New Roman" pitchFamily="18" charset="0"/>
              </a:rPr>
              <a:t>++;	            //</a:t>
            </a:r>
            <a:r>
              <a:rPr lang="zh-CN" altLang="zh-CN" dirty="0" smtClean="0">
                <a:latin typeface="Times New Roman" pitchFamily="18" charset="0"/>
                <a:cs typeface="Times New Roman" pitchFamily="18" charset="0"/>
              </a:rPr>
              <a:t>读者数量加</a:t>
            </a:r>
            <a:r>
              <a:rPr lang="en-US" altLang="zh-CN" dirty="0" smtClean="0">
                <a:latin typeface="Times New Roman" pitchFamily="18" charset="0"/>
                <a:cs typeface="Times New Roman" pitchFamily="18" charset="0"/>
              </a:rPr>
              <a:t>1</a:t>
            </a:r>
            <a:endParaRPr lang="zh-CN" altLang="zh-CN" dirty="0" smtClean="0">
              <a:latin typeface="Times New Roman" pitchFamily="18" charset="0"/>
              <a:cs typeface="Times New Roman" pitchFamily="18" charset="0"/>
            </a:endParaRPr>
          </a:p>
          <a:p>
            <a:r>
              <a:rPr lang="en-US" altLang="zh-CN" dirty="0" smtClean="0">
                <a:latin typeface="Times New Roman" pitchFamily="18" charset="0"/>
                <a:cs typeface="Times New Roman" pitchFamily="18" charset="0"/>
              </a:rPr>
              <a:t>   if (</a:t>
            </a:r>
            <a:r>
              <a:rPr lang="en-US" altLang="zh-CN" dirty="0" err="1" smtClean="0">
                <a:latin typeface="Times New Roman" pitchFamily="18" charset="0"/>
                <a:cs typeface="Times New Roman" pitchFamily="18" charset="0"/>
              </a:rPr>
              <a:t>readcount</a:t>
            </a:r>
            <a:r>
              <a:rPr lang="en-US" altLang="zh-CN" dirty="0" smtClean="0">
                <a:latin typeface="Times New Roman" pitchFamily="18" charset="0"/>
                <a:cs typeface="Times New Roman" pitchFamily="18" charset="0"/>
              </a:rPr>
              <a:t>==1) semWait(</a:t>
            </a:r>
            <a:r>
              <a:rPr lang="en-US" altLang="zh-CN" dirty="0" err="1" smtClean="0">
                <a:latin typeface="Times New Roman" pitchFamily="18" charset="0"/>
                <a:cs typeface="Times New Roman" pitchFamily="18" charset="0"/>
              </a:rPr>
              <a:t>mutex</a:t>
            </a:r>
            <a:r>
              <a:rPr lang="en-US" altLang="zh-CN" dirty="0" smtClean="0">
                <a:latin typeface="Times New Roman" pitchFamily="18" charset="0"/>
                <a:cs typeface="Times New Roman" pitchFamily="18" charset="0"/>
              </a:rPr>
              <a:t>); //</a:t>
            </a:r>
            <a:r>
              <a:rPr lang="zh-CN" altLang="zh-CN" dirty="0" smtClean="0">
                <a:latin typeface="Times New Roman" pitchFamily="18" charset="0"/>
                <a:cs typeface="Times New Roman" pitchFamily="18" charset="0"/>
              </a:rPr>
              <a:t>如果此为第一个读者，要阻止写者进入</a:t>
            </a:r>
          </a:p>
          <a:p>
            <a:r>
              <a:rPr lang="en-US" altLang="zh-CN" dirty="0" smtClean="0">
                <a:latin typeface="Times New Roman" pitchFamily="18" charset="0"/>
                <a:cs typeface="Times New Roman" pitchFamily="18" charset="0"/>
              </a:rPr>
              <a:t>   </a:t>
            </a:r>
            <a:r>
              <a:rPr lang="en-US" altLang="zh-CN" dirty="0" err="1" smtClean="0">
                <a:latin typeface="Times New Roman" pitchFamily="18" charset="0"/>
                <a:cs typeface="Times New Roman" pitchFamily="18" charset="0"/>
              </a:rPr>
              <a:t>semSignal</a:t>
            </a:r>
            <a:r>
              <a:rPr lang="en-US" altLang="zh-CN" dirty="0" smtClean="0">
                <a:latin typeface="Times New Roman" pitchFamily="18" charset="0"/>
                <a:cs typeface="Times New Roman" pitchFamily="18" charset="0"/>
              </a:rPr>
              <a:t>(</a:t>
            </a:r>
            <a:r>
              <a:rPr lang="en-US" altLang="zh-CN" dirty="0" err="1" smtClean="0">
                <a:latin typeface="Times New Roman" pitchFamily="18" charset="0"/>
                <a:cs typeface="Times New Roman" pitchFamily="18" charset="0"/>
              </a:rPr>
              <a:t>rmutex</a:t>
            </a:r>
            <a:r>
              <a:rPr lang="en-US" altLang="zh-CN" dirty="0" smtClean="0">
                <a:latin typeface="Times New Roman" pitchFamily="18" charset="0"/>
                <a:cs typeface="Times New Roman" pitchFamily="18" charset="0"/>
              </a:rPr>
              <a:t>);           //</a:t>
            </a:r>
            <a:r>
              <a:rPr lang="zh-CN" altLang="zh-CN" dirty="0" smtClean="0">
                <a:latin typeface="Times New Roman" pitchFamily="18" charset="0"/>
                <a:cs typeface="Times New Roman" pitchFamily="18" charset="0"/>
              </a:rPr>
              <a:t>释放</a:t>
            </a:r>
            <a:r>
              <a:rPr lang="en-US" altLang="zh-CN" dirty="0" err="1" smtClean="0">
                <a:latin typeface="Times New Roman" pitchFamily="18" charset="0"/>
                <a:cs typeface="Times New Roman" pitchFamily="18" charset="0"/>
              </a:rPr>
              <a:t>readcount</a:t>
            </a:r>
            <a:r>
              <a:rPr lang="zh-CN" altLang="zh-CN" dirty="0" smtClean="0">
                <a:latin typeface="Times New Roman" pitchFamily="18" charset="0"/>
                <a:cs typeface="Times New Roman" pitchFamily="18" charset="0"/>
              </a:rPr>
              <a:t>的使用权，允许其他读者使用</a:t>
            </a:r>
          </a:p>
          <a:p>
            <a:r>
              <a:rPr lang="en-US" altLang="zh-CN" dirty="0" smtClean="0">
                <a:latin typeface="Times New Roman" pitchFamily="18" charset="0"/>
                <a:cs typeface="Times New Roman" pitchFamily="18" charset="0"/>
              </a:rPr>
              <a:t>  </a:t>
            </a:r>
            <a:r>
              <a:rPr lang="zh-CN" altLang="zh-CN" dirty="0" smtClean="0">
                <a:latin typeface="Times New Roman" pitchFamily="18" charset="0"/>
                <a:cs typeface="Times New Roman" pitchFamily="18" charset="0"/>
              </a:rPr>
              <a:t>进行读操作</a:t>
            </a:r>
            <a:r>
              <a:rPr lang="en-US" altLang="zh-CN" dirty="0" smtClean="0">
                <a:latin typeface="Times New Roman" pitchFamily="18" charset="0"/>
                <a:cs typeface="Times New Roman" pitchFamily="18" charset="0"/>
              </a:rPr>
              <a:t>;				</a:t>
            </a:r>
            <a:endParaRPr lang="zh-CN" altLang="zh-CN" dirty="0" smtClean="0">
              <a:latin typeface="Times New Roman" pitchFamily="18" charset="0"/>
              <a:cs typeface="Times New Roman" pitchFamily="18" charset="0"/>
            </a:endParaRPr>
          </a:p>
          <a:p>
            <a:r>
              <a:rPr lang="en-US" altLang="zh-CN" dirty="0" smtClean="0">
                <a:latin typeface="Times New Roman" pitchFamily="18" charset="0"/>
                <a:cs typeface="Times New Roman" pitchFamily="18" charset="0"/>
              </a:rPr>
              <a:t>  semWait(</a:t>
            </a:r>
            <a:r>
              <a:rPr lang="en-US" altLang="zh-CN" dirty="0" err="1" smtClean="0">
                <a:latin typeface="Times New Roman" pitchFamily="18" charset="0"/>
                <a:cs typeface="Times New Roman" pitchFamily="18" charset="0"/>
              </a:rPr>
              <a:t>rmutex</a:t>
            </a:r>
            <a:r>
              <a:rPr lang="en-US" altLang="zh-CN" dirty="0" smtClean="0">
                <a:latin typeface="Times New Roman" pitchFamily="18" charset="0"/>
                <a:cs typeface="Times New Roman" pitchFamily="18" charset="0"/>
              </a:rPr>
              <a:t>);	             //</a:t>
            </a:r>
            <a:r>
              <a:rPr lang="zh-CN" altLang="zh-CN" dirty="0" smtClean="0">
                <a:latin typeface="Times New Roman" pitchFamily="18" charset="0"/>
                <a:cs typeface="Times New Roman" pitchFamily="18" charset="0"/>
              </a:rPr>
              <a:t>申请</a:t>
            </a:r>
            <a:r>
              <a:rPr lang="en-US" altLang="zh-CN" dirty="0" err="1" smtClean="0">
                <a:latin typeface="Times New Roman" pitchFamily="18" charset="0"/>
                <a:cs typeface="Times New Roman" pitchFamily="18" charset="0"/>
              </a:rPr>
              <a:t>readcount</a:t>
            </a:r>
            <a:r>
              <a:rPr lang="zh-CN" altLang="zh-CN" dirty="0" smtClean="0">
                <a:latin typeface="Times New Roman" pitchFamily="18" charset="0"/>
                <a:cs typeface="Times New Roman" pitchFamily="18" charset="0"/>
              </a:rPr>
              <a:t>的使用权，要对其进行操作</a:t>
            </a:r>
          </a:p>
          <a:p>
            <a:r>
              <a:rPr lang="en-US" altLang="zh-CN" dirty="0" smtClean="0">
                <a:latin typeface="Times New Roman" pitchFamily="18" charset="0"/>
                <a:cs typeface="Times New Roman" pitchFamily="18" charset="0"/>
              </a:rPr>
              <a:t>  </a:t>
            </a:r>
            <a:r>
              <a:rPr lang="en-US" altLang="zh-CN" dirty="0" err="1" smtClean="0">
                <a:latin typeface="Times New Roman" pitchFamily="18" charset="0"/>
                <a:cs typeface="Times New Roman" pitchFamily="18" charset="0"/>
              </a:rPr>
              <a:t>readcount</a:t>
            </a:r>
            <a:r>
              <a:rPr lang="en-US" altLang="zh-CN" dirty="0" smtClean="0">
                <a:latin typeface="Times New Roman" pitchFamily="18" charset="0"/>
                <a:cs typeface="Times New Roman" pitchFamily="18" charset="0"/>
              </a:rPr>
              <a:t>--;	              //</a:t>
            </a:r>
            <a:r>
              <a:rPr lang="zh-CN" altLang="zh-CN" dirty="0" smtClean="0">
                <a:latin typeface="Times New Roman" pitchFamily="18" charset="0"/>
                <a:cs typeface="Times New Roman" pitchFamily="18" charset="0"/>
              </a:rPr>
              <a:t>读者数量减</a:t>
            </a:r>
            <a:r>
              <a:rPr lang="en-US" altLang="zh-CN" dirty="0" smtClean="0">
                <a:latin typeface="Times New Roman" pitchFamily="18" charset="0"/>
                <a:cs typeface="Times New Roman" pitchFamily="18" charset="0"/>
              </a:rPr>
              <a:t>1</a:t>
            </a:r>
            <a:endParaRPr lang="zh-CN" altLang="zh-CN" dirty="0" smtClean="0">
              <a:latin typeface="Times New Roman" pitchFamily="18" charset="0"/>
              <a:cs typeface="Times New Roman" pitchFamily="18" charset="0"/>
            </a:endParaRPr>
          </a:p>
          <a:p>
            <a:r>
              <a:rPr lang="en-US" altLang="zh-CN" dirty="0" smtClean="0">
                <a:latin typeface="Times New Roman" pitchFamily="18" charset="0"/>
                <a:cs typeface="Times New Roman" pitchFamily="18" charset="0"/>
              </a:rPr>
              <a:t>  if(</a:t>
            </a:r>
            <a:r>
              <a:rPr lang="en-US" altLang="zh-CN" dirty="0" err="1" smtClean="0">
                <a:latin typeface="Times New Roman" pitchFamily="18" charset="0"/>
                <a:cs typeface="Times New Roman" pitchFamily="18" charset="0"/>
              </a:rPr>
              <a:t>readcount</a:t>
            </a:r>
            <a:r>
              <a:rPr lang="en-US" altLang="zh-CN" dirty="0" smtClean="0">
                <a:latin typeface="Times New Roman" pitchFamily="18" charset="0"/>
                <a:cs typeface="Times New Roman" pitchFamily="18" charset="0"/>
              </a:rPr>
              <a:t>==0) </a:t>
            </a:r>
            <a:r>
              <a:rPr lang="en-US" altLang="zh-CN" dirty="0" err="1" smtClean="0">
                <a:latin typeface="Times New Roman" pitchFamily="18" charset="0"/>
                <a:cs typeface="Times New Roman" pitchFamily="18" charset="0"/>
              </a:rPr>
              <a:t>semSignal</a:t>
            </a:r>
            <a:r>
              <a:rPr lang="en-US" altLang="zh-CN" dirty="0" smtClean="0">
                <a:latin typeface="Times New Roman" pitchFamily="18" charset="0"/>
                <a:cs typeface="Times New Roman" pitchFamily="18" charset="0"/>
              </a:rPr>
              <a:t>(</a:t>
            </a:r>
            <a:r>
              <a:rPr lang="en-US" altLang="zh-CN" dirty="0" err="1" smtClean="0">
                <a:latin typeface="Times New Roman" pitchFamily="18" charset="0"/>
                <a:cs typeface="Times New Roman" pitchFamily="18" charset="0"/>
              </a:rPr>
              <a:t>mutex</a:t>
            </a:r>
            <a:r>
              <a:rPr lang="en-US" altLang="zh-CN" dirty="0" smtClean="0">
                <a:latin typeface="Times New Roman" pitchFamily="18" charset="0"/>
                <a:cs typeface="Times New Roman" pitchFamily="18" charset="0"/>
              </a:rPr>
              <a:t>); //</a:t>
            </a:r>
            <a:r>
              <a:rPr lang="zh-CN" altLang="zh-CN" dirty="0" smtClean="0">
                <a:latin typeface="Times New Roman" pitchFamily="18" charset="0"/>
                <a:cs typeface="Times New Roman" pitchFamily="18" charset="0"/>
              </a:rPr>
              <a:t>如果没有读者了，则允许写者进入</a:t>
            </a:r>
          </a:p>
          <a:p>
            <a:r>
              <a:rPr lang="en-US" altLang="zh-CN" dirty="0" smtClean="0">
                <a:latin typeface="Times New Roman" pitchFamily="18" charset="0"/>
                <a:cs typeface="Times New Roman" pitchFamily="18" charset="0"/>
              </a:rPr>
              <a:t>  </a:t>
            </a:r>
            <a:r>
              <a:rPr lang="en-US" altLang="zh-CN" dirty="0" err="1" smtClean="0">
                <a:latin typeface="Times New Roman" pitchFamily="18" charset="0"/>
                <a:cs typeface="Times New Roman" pitchFamily="18" charset="0"/>
              </a:rPr>
              <a:t>semSignal</a:t>
            </a:r>
            <a:r>
              <a:rPr lang="en-US" altLang="zh-CN" dirty="0" smtClean="0">
                <a:latin typeface="Times New Roman" pitchFamily="18" charset="0"/>
                <a:cs typeface="Times New Roman" pitchFamily="18" charset="0"/>
              </a:rPr>
              <a:t>(</a:t>
            </a:r>
            <a:r>
              <a:rPr lang="en-US" altLang="zh-CN" dirty="0" err="1" smtClean="0">
                <a:latin typeface="Times New Roman" pitchFamily="18" charset="0"/>
                <a:cs typeface="Times New Roman" pitchFamily="18" charset="0"/>
              </a:rPr>
              <a:t>rmutex</a:t>
            </a:r>
            <a:r>
              <a:rPr lang="en-US" altLang="zh-CN" dirty="0" smtClean="0">
                <a:latin typeface="Times New Roman" pitchFamily="18" charset="0"/>
                <a:cs typeface="Times New Roman" pitchFamily="18" charset="0"/>
              </a:rPr>
              <a:t>);             //</a:t>
            </a:r>
            <a:r>
              <a:rPr lang="zh-CN" altLang="zh-CN" dirty="0" smtClean="0">
                <a:latin typeface="Times New Roman" pitchFamily="18" charset="0"/>
                <a:cs typeface="Times New Roman" pitchFamily="18" charset="0"/>
              </a:rPr>
              <a:t>释放</a:t>
            </a:r>
            <a:r>
              <a:rPr lang="en-US" altLang="zh-CN" dirty="0" err="1" smtClean="0">
                <a:latin typeface="Times New Roman" pitchFamily="18" charset="0"/>
                <a:cs typeface="Times New Roman" pitchFamily="18" charset="0"/>
              </a:rPr>
              <a:t>readcount</a:t>
            </a:r>
            <a:r>
              <a:rPr lang="zh-CN" altLang="zh-CN" dirty="0" smtClean="0">
                <a:latin typeface="Times New Roman" pitchFamily="18" charset="0"/>
                <a:cs typeface="Times New Roman" pitchFamily="18" charset="0"/>
              </a:rPr>
              <a:t>的使用权，允许其他读者使用</a:t>
            </a:r>
          </a:p>
          <a:p>
            <a:r>
              <a:rPr lang="zh-CN" altLang="zh-CN" dirty="0" smtClean="0">
                <a:latin typeface="Times New Roman" pitchFamily="18" charset="0"/>
                <a:cs typeface="Times New Roman" pitchFamily="18" charset="0"/>
              </a:rPr>
              <a:t>｝</a:t>
            </a: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Writer/Reader Problem</a:t>
            </a:r>
            <a:endParaRPr lang="zh-CN" altLang="en-US" dirty="0"/>
          </a:p>
        </p:txBody>
      </p:sp>
      <p:sp>
        <p:nvSpPr>
          <p:cNvPr id="4" name="页脚占位符 3"/>
          <p:cNvSpPr>
            <a:spLocks noGrp="1"/>
          </p:cNvSpPr>
          <p:nvPr>
            <p:ph type="ftr" sz="quarter" idx="10"/>
          </p:nvPr>
        </p:nvSpPr>
        <p:spPr/>
        <p:txBody>
          <a:bodyPr/>
          <a:lstStyle/>
          <a:p>
            <a:pPr>
              <a:defRPr/>
            </a:pPr>
            <a:r>
              <a:rPr lang="zh-CN" altLang="en-US" dirty="0" smtClean="0"/>
              <a:t>USTC</a:t>
            </a:r>
            <a:r>
              <a:rPr lang="en-US" altLang="zh-CN" dirty="0" smtClean="0"/>
              <a:t>-</a:t>
            </a:r>
            <a:r>
              <a:rPr lang="zh-CN" altLang="en-US" dirty="0" smtClean="0"/>
              <a:t>21000201-OPERATING SYSTEMS; FALL </a:t>
            </a:r>
            <a:r>
              <a:rPr lang="en-US" altLang="zh-CN" dirty="0" smtClean="0"/>
              <a:t>2016</a:t>
            </a:r>
            <a:r>
              <a:rPr lang="zh-CN" altLang="en-US" dirty="0" smtClean="0"/>
              <a:t>; INSTRUCTOR: </a:t>
            </a:r>
            <a:r>
              <a:rPr lang="en-US" altLang="zh-CN" dirty="0" smtClean="0"/>
              <a:t>LINGBO WEI</a:t>
            </a:r>
            <a:endParaRPr lang="en-US" altLang="zh-CN" dirty="0"/>
          </a:p>
        </p:txBody>
      </p:sp>
      <p:sp>
        <p:nvSpPr>
          <p:cNvPr id="5" name="灯片编号占位符 4"/>
          <p:cNvSpPr>
            <a:spLocks noGrp="1"/>
          </p:cNvSpPr>
          <p:nvPr>
            <p:ph type="sldNum" sz="quarter" idx="11"/>
          </p:nvPr>
        </p:nvSpPr>
        <p:spPr/>
        <p:txBody>
          <a:bodyPr/>
          <a:lstStyle/>
          <a:p>
            <a:pPr>
              <a:defRPr/>
            </a:pPr>
            <a:fld id="{2A5F4D79-7E66-4EF1-850E-A256F3AB9092}" type="slidenum">
              <a:rPr lang="zh-CN" altLang="en-US" smtClean="0"/>
              <a:pPr>
                <a:defRPr/>
              </a:pPr>
              <a:t>74</a:t>
            </a:fld>
            <a:endParaRPr lang="en-US" altLang="zh-CN"/>
          </a:p>
        </p:txBody>
      </p:sp>
      <p:sp>
        <p:nvSpPr>
          <p:cNvPr id="6" name="矩形 5"/>
          <p:cNvSpPr/>
          <p:nvPr/>
        </p:nvSpPr>
        <p:spPr>
          <a:xfrm>
            <a:off x="464460" y="1248225"/>
            <a:ext cx="8534400" cy="2585323"/>
          </a:xfrm>
          <a:prstGeom prst="rect">
            <a:avLst/>
          </a:prstGeom>
        </p:spPr>
        <p:txBody>
          <a:bodyPr wrap="square">
            <a:spAutoFit/>
          </a:bodyPr>
          <a:lstStyle/>
          <a:p>
            <a:r>
              <a:rPr lang="en-US" altLang="zh-CN" dirty="0" err="1" smtClean="0">
                <a:latin typeface="Times New Roman" pitchFamily="18" charset="0"/>
                <a:cs typeface="Times New Roman" pitchFamily="18" charset="0"/>
              </a:rPr>
              <a:t>int</a:t>
            </a:r>
            <a:r>
              <a:rPr lang="en-US" altLang="zh-CN" dirty="0" smtClean="0">
                <a:latin typeface="Times New Roman" pitchFamily="18" charset="0"/>
                <a:cs typeface="Times New Roman" pitchFamily="18" charset="0"/>
              </a:rPr>
              <a:t> </a:t>
            </a:r>
            <a:r>
              <a:rPr lang="en-US" altLang="zh-CN" dirty="0" err="1" smtClean="0">
                <a:latin typeface="Times New Roman" pitchFamily="18" charset="0"/>
                <a:cs typeface="Times New Roman" pitchFamily="18" charset="0"/>
              </a:rPr>
              <a:t>readcount</a:t>
            </a:r>
            <a:r>
              <a:rPr lang="en-US" altLang="zh-CN" dirty="0" smtClean="0">
                <a:latin typeface="Times New Roman" pitchFamily="18" charset="0"/>
                <a:cs typeface="Times New Roman" pitchFamily="18" charset="0"/>
              </a:rPr>
              <a:t>=0;	           //</a:t>
            </a:r>
            <a:r>
              <a:rPr lang="zh-CN" altLang="zh-CN" dirty="0" smtClean="0">
                <a:latin typeface="Times New Roman" pitchFamily="18" charset="0"/>
                <a:cs typeface="Times New Roman" pitchFamily="18" charset="0"/>
              </a:rPr>
              <a:t>用于记录读者数量，初值为</a:t>
            </a:r>
            <a:r>
              <a:rPr lang="en-US" altLang="zh-CN" dirty="0" smtClean="0">
                <a:latin typeface="Times New Roman" pitchFamily="18" charset="0"/>
                <a:cs typeface="Times New Roman" pitchFamily="18" charset="0"/>
              </a:rPr>
              <a:t>0</a:t>
            </a:r>
          </a:p>
          <a:p>
            <a:r>
              <a:rPr lang="en-US" altLang="zh-CN" dirty="0" smtClean="0">
                <a:latin typeface="Times New Roman" pitchFamily="18" charset="0"/>
                <a:cs typeface="Times New Roman" pitchFamily="18" charset="0"/>
              </a:rPr>
              <a:t>semaphore </a:t>
            </a:r>
            <a:r>
              <a:rPr lang="en-US" altLang="zh-CN" dirty="0" err="1" smtClean="0">
                <a:latin typeface="Times New Roman" pitchFamily="18" charset="0"/>
                <a:cs typeface="Times New Roman" pitchFamily="18" charset="0"/>
              </a:rPr>
              <a:t>rmutex</a:t>
            </a:r>
            <a:r>
              <a:rPr lang="en-US" altLang="zh-CN" dirty="0" smtClean="0">
                <a:latin typeface="Times New Roman" pitchFamily="18" charset="0"/>
                <a:cs typeface="Times New Roman" pitchFamily="18" charset="0"/>
              </a:rPr>
              <a:t>=1;        //</a:t>
            </a:r>
            <a:r>
              <a:rPr lang="zh-CN" altLang="zh-CN" dirty="0" smtClean="0">
                <a:latin typeface="Times New Roman" pitchFamily="18" charset="0"/>
                <a:cs typeface="Times New Roman" pitchFamily="18" charset="0"/>
              </a:rPr>
              <a:t>初始化信号量</a:t>
            </a:r>
            <a:r>
              <a:rPr lang="en-US" altLang="zh-CN" dirty="0" err="1" smtClean="0">
                <a:latin typeface="Times New Roman" pitchFamily="18" charset="0"/>
                <a:cs typeface="Times New Roman" pitchFamily="18" charset="0"/>
              </a:rPr>
              <a:t>rmutex</a:t>
            </a:r>
            <a:r>
              <a:rPr lang="zh-CN" altLang="zh-CN" dirty="0" smtClean="0">
                <a:latin typeface="Times New Roman" pitchFamily="18" charset="0"/>
                <a:cs typeface="Times New Roman" pitchFamily="18" charset="0"/>
              </a:rPr>
              <a:t>，保证对于</a:t>
            </a:r>
            <a:r>
              <a:rPr lang="en-US" altLang="zh-CN" dirty="0" err="1" smtClean="0">
                <a:latin typeface="Times New Roman" pitchFamily="18" charset="0"/>
                <a:cs typeface="Times New Roman" pitchFamily="18" charset="0"/>
              </a:rPr>
              <a:t>readcount</a:t>
            </a:r>
            <a:r>
              <a:rPr lang="zh-CN" altLang="zh-CN" dirty="0" smtClean="0">
                <a:latin typeface="Times New Roman" pitchFamily="18" charset="0"/>
                <a:cs typeface="Times New Roman" pitchFamily="18" charset="0"/>
              </a:rPr>
              <a:t>的互斥访问</a:t>
            </a:r>
          </a:p>
          <a:p>
            <a:r>
              <a:rPr lang="en-US" altLang="zh-CN" dirty="0" smtClean="0">
                <a:latin typeface="Times New Roman" pitchFamily="18" charset="0"/>
                <a:cs typeface="Times New Roman" pitchFamily="18" charset="0"/>
              </a:rPr>
              <a:t>semaphore </a:t>
            </a:r>
            <a:r>
              <a:rPr lang="en-US" altLang="zh-CN" dirty="0" err="1" smtClean="0">
                <a:latin typeface="Times New Roman" pitchFamily="18" charset="0"/>
                <a:cs typeface="Times New Roman" pitchFamily="18" charset="0"/>
              </a:rPr>
              <a:t>mutex</a:t>
            </a:r>
            <a:r>
              <a:rPr lang="en-US" altLang="zh-CN" dirty="0" smtClean="0">
                <a:latin typeface="Times New Roman" pitchFamily="18" charset="0"/>
                <a:cs typeface="Times New Roman" pitchFamily="18" charset="0"/>
              </a:rPr>
              <a:t>=1;          //</a:t>
            </a:r>
            <a:r>
              <a:rPr lang="zh-CN" altLang="zh-CN" dirty="0" smtClean="0">
                <a:latin typeface="Times New Roman" pitchFamily="18" charset="0"/>
                <a:cs typeface="Times New Roman" pitchFamily="18" charset="0"/>
              </a:rPr>
              <a:t>初始化信号量</a:t>
            </a:r>
            <a:r>
              <a:rPr lang="en-US" altLang="zh-CN" dirty="0" err="1" smtClean="0">
                <a:latin typeface="Times New Roman" pitchFamily="18" charset="0"/>
                <a:cs typeface="Times New Roman" pitchFamily="18" charset="0"/>
              </a:rPr>
              <a:t>mutex</a:t>
            </a:r>
            <a:r>
              <a:rPr lang="zh-CN" altLang="zh-CN" dirty="0" smtClean="0">
                <a:latin typeface="Times New Roman" pitchFamily="18" charset="0"/>
                <a:cs typeface="Times New Roman" pitchFamily="18" charset="0"/>
              </a:rPr>
              <a:t>，保证对于数据区的写互斥</a:t>
            </a:r>
          </a:p>
          <a:p>
            <a:r>
              <a:rPr lang="en-US" altLang="zh-CN" b="1" dirty="0" smtClean="0">
                <a:latin typeface="Times New Roman" pitchFamily="18" charset="0"/>
                <a:cs typeface="Times New Roman" pitchFamily="18" charset="0"/>
              </a:rPr>
              <a:t>Writer Process: </a:t>
            </a:r>
            <a:endParaRPr lang="zh-CN" altLang="zh-CN" b="1" dirty="0" smtClean="0">
              <a:latin typeface="Times New Roman" pitchFamily="18" charset="0"/>
              <a:cs typeface="Times New Roman" pitchFamily="18" charset="0"/>
            </a:endParaRPr>
          </a:p>
          <a:p>
            <a:r>
              <a:rPr lang="en-US" altLang="zh-CN" dirty="0" err="1" smtClean="0">
                <a:latin typeface="Times New Roman" pitchFamily="18" charset="0"/>
                <a:cs typeface="Times New Roman" pitchFamily="18" charset="0"/>
              </a:rPr>
              <a:t>whlile</a:t>
            </a:r>
            <a:r>
              <a:rPr lang="en-US" altLang="zh-CN" dirty="0" smtClean="0">
                <a:latin typeface="Times New Roman" pitchFamily="18" charset="0"/>
                <a:cs typeface="Times New Roman" pitchFamily="18" charset="0"/>
              </a:rPr>
              <a:t>{true}	            //</a:t>
            </a:r>
            <a:r>
              <a:rPr lang="zh-CN" altLang="en-US" dirty="0" smtClean="0">
                <a:latin typeface="Times New Roman" pitchFamily="18" charset="0"/>
                <a:cs typeface="Times New Roman" pitchFamily="18" charset="0"/>
              </a:rPr>
              <a:t>循环执行这段代码</a:t>
            </a:r>
            <a:endParaRPr lang="en-US" altLang="zh-CN" dirty="0" smtClean="0">
              <a:latin typeface="Times New Roman" pitchFamily="18" charset="0"/>
              <a:cs typeface="Times New Roman" pitchFamily="18" charset="0"/>
            </a:endParaRPr>
          </a:p>
          <a:p>
            <a:r>
              <a:rPr lang="en-US" altLang="zh-CN" dirty="0" smtClean="0">
                <a:latin typeface="Times New Roman" pitchFamily="18" charset="0"/>
                <a:cs typeface="Times New Roman" pitchFamily="18" charset="0"/>
              </a:rPr>
              <a:t>{semWait(</a:t>
            </a:r>
            <a:r>
              <a:rPr lang="en-US" altLang="zh-CN" dirty="0" err="1" smtClean="0">
                <a:latin typeface="Times New Roman" pitchFamily="18" charset="0"/>
                <a:cs typeface="Times New Roman" pitchFamily="18" charset="0"/>
              </a:rPr>
              <a:t>mutex</a:t>
            </a:r>
            <a:r>
              <a:rPr lang="en-US" altLang="zh-CN" dirty="0" smtClean="0">
                <a:latin typeface="Times New Roman" pitchFamily="18" charset="0"/>
                <a:cs typeface="Times New Roman" pitchFamily="18" charset="0"/>
              </a:rPr>
              <a:t>);	            //</a:t>
            </a:r>
            <a:r>
              <a:rPr lang="zh-CN" altLang="en-US" dirty="0" smtClean="0">
                <a:latin typeface="Times New Roman" pitchFamily="18" charset="0"/>
                <a:cs typeface="Times New Roman" pitchFamily="18" charset="0"/>
              </a:rPr>
              <a:t>申请对数据区进行访问</a:t>
            </a:r>
          </a:p>
          <a:p>
            <a:r>
              <a:rPr lang="zh-CN" altLang="en-US" dirty="0" smtClean="0">
                <a:latin typeface="Times New Roman" pitchFamily="18" charset="0"/>
                <a:cs typeface="Times New Roman" pitchFamily="18" charset="0"/>
              </a:rPr>
              <a:t>  进行写操作</a:t>
            </a:r>
          </a:p>
          <a:p>
            <a:r>
              <a:rPr lang="zh-CN" altLang="en-US" dirty="0" smtClean="0">
                <a:latin typeface="Times New Roman" pitchFamily="18" charset="0"/>
                <a:cs typeface="Times New Roman" pitchFamily="18" charset="0"/>
              </a:rPr>
              <a:t>  </a:t>
            </a:r>
            <a:r>
              <a:rPr lang="en-US" altLang="zh-CN" dirty="0" err="1" smtClean="0">
                <a:latin typeface="Times New Roman" pitchFamily="18" charset="0"/>
                <a:cs typeface="Times New Roman" pitchFamily="18" charset="0"/>
              </a:rPr>
              <a:t>semSignal</a:t>
            </a:r>
            <a:r>
              <a:rPr lang="en-US" altLang="zh-CN" dirty="0" smtClean="0">
                <a:latin typeface="Times New Roman" pitchFamily="18" charset="0"/>
                <a:cs typeface="Times New Roman" pitchFamily="18" charset="0"/>
              </a:rPr>
              <a:t>(</a:t>
            </a:r>
            <a:r>
              <a:rPr lang="en-US" altLang="zh-CN" dirty="0" err="1" smtClean="0">
                <a:latin typeface="Times New Roman" pitchFamily="18" charset="0"/>
                <a:cs typeface="Times New Roman" pitchFamily="18" charset="0"/>
              </a:rPr>
              <a:t>mutex</a:t>
            </a:r>
            <a:r>
              <a:rPr lang="en-US" altLang="zh-CN" dirty="0" smtClean="0">
                <a:latin typeface="Times New Roman" pitchFamily="18" charset="0"/>
                <a:cs typeface="Times New Roman" pitchFamily="18" charset="0"/>
              </a:rPr>
              <a:t>);            //</a:t>
            </a:r>
            <a:r>
              <a:rPr lang="zh-CN" altLang="en-US" dirty="0" smtClean="0">
                <a:latin typeface="Times New Roman" pitchFamily="18" charset="0"/>
                <a:cs typeface="Times New Roman" pitchFamily="18" charset="0"/>
              </a:rPr>
              <a:t>释放数据区，允许其他进程读写</a:t>
            </a:r>
          </a:p>
          <a:p>
            <a:r>
              <a:rPr lang="zh-CN" altLang="en-US" dirty="0" smtClean="0">
                <a:latin typeface="Times New Roman" pitchFamily="18" charset="0"/>
                <a:cs typeface="Times New Roman" pitchFamily="18" charset="0"/>
              </a:rPr>
              <a:t>｝</a:t>
            </a: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Writer/Reader Problem</a:t>
            </a:r>
            <a:endParaRPr lang="zh-CN" altLang="en-US" dirty="0"/>
          </a:p>
        </p:txBody>
      </p:sp>
      <p:sp>
        <p:nvSpPr>
          <p:cNvPr id="3" name="内容占位符 2"/>
          <p:cNvSpPr>
            <a:spLocks noGrp="1"/>
          </p:cNvSpPr>
          <p:nvPr>
            <p:ph idx="1"/>
          </p:nvPr>
        </p:nvSpPr>
        <p:spPr/>
        <p:txBody>
          <a:bodyPr/>
          <a:lstStyle/>
          <a:p>
            <a:r>
              <a:rPr lang="zh-CN" altLang="en-US" dirty="0" smtClean="0">
                <a:solidFill>
                  <a:srgbClr val="FF0000"/>
                </a:solidFill>
              </a:rPr>
              <a:t>第二类问题：公平情况算法</a:t>
            </a:r>
            <a:endParaRPr lang="en-US" altLang="zh-CN" dirty="0" smtClean="0">
              <a:solidFill>
                <a:srgbClr val="FF0000"/>
              </a:solidFill>
            </a:endParaRPr>
          </a:p>
          <a:p>
            <a:pPr lvl="1"/>
            <a:r>
              <a:rPr lang="zh-CN" altLang="en-US" dirty="0" smtClean="0"/>
              <a:t>进程的执行顺序完全按照到达顺序。</a:t>
            </a:r>
          </a:p>
          <a:p>
            <a:pPr lvl="1"/>
            <a:r>
              <a:rPr lang="zh-CN" altLang="en-US" dirty="0" smtClean="0"/>
              <a:t>即一个读者试图进行读操作时，若有写者正等待进行写操作或正在进行写操作，后继读者要等待先到达的写者完成写操作后才开始操作。</a:t>
            </a:r>
            <a:endParaRPr lang="en-US" altLang="zh-CN" dirty="0" smtClean="0"/>
          </a:p>
          <a:p>
            <a:r>
              <a:rPr lang="zh-CN" altLang="en-US" dirty="0" smtClean="0">
                <a:solidFill>
                  <a:srgbClr val="FF0000"/>
                </a:solidFill>
              </a:rPr>
              <a:t>问题分析：</a:t>
            </a:r>
            <a:endParaRPr lang="en-US" altLang="zh-CN" dirty="0" smtClean="0">
              <a:solidFill>
                <a:srgbClr val="FF0000"/>
              </a:solidFill>
            </a:endParaRPr>
          </a:p>
          <a:p>
            <a:pPr lvl="1"/>
            <a:r>
              <a:rPr lang="zh-CN" altLang="en-US" dirty="0" smtClean="0"/>
              <a:t>要解决此问题，跟读者优先算法相比，需要增加一个信号量</a:t>
            </a:r>
            <a:r>
              <a:rPr lang="en-US" altLang="zh-CN" dirty="0" err="1" smtClean="0"/>
              <a:t>wmutex</a:t>
            </a:r>
            <a:r>
              <a:rPr lang="en-US" altLang="zh-CN" dirty="0" smtClean="0"/>
              <a:t>,</a:t>
            </a:r>
            <a:r>
              <a:rPr lang="zh-CN" altLang="en-US" dirty="0" smtClean="0"/>
              <a:t>初值为</a:t>
            </a:r>
            <a:r>
              <a:rPr lang="en-US" altLang="zh-CN" dirty="0" smtClean="0"/>
              <a:t>1</a:t>
            </a:r>
            <a:r>
              <a:rPr lang="zh-CN" altLang="en-US" dirty="0" smtClean="0"/>
              <a:t>，</a:t>
            </a:r>
            <a:endParaRPr lang="en-US" altLang="zh-CN" dirty="0" smtClean="0"/>
          </a:p>
          <a:p>
            <a:pPr lvl="2"/>
            <a:r>
              <a:rPr lang="zh-CN" altLang="en-US" dirty="0" smtClean="0"/>
              <a:t>用于表示是否存在正在写或者等待的写者，</a:t>
            </a:r>
            <a:endParaRPr lang="en-US" altLang="zh-CN" dirty="0" smtClean="0"/>
          </a:p>
          <a:p>
            <a:pPr lvl="2"/>
            <a:r>
              <a:rPr lang="zh-CN" altLang="en-US" dirty="0" smtClean="0"/>
              <a:t>若存在，则禁止新读者进入。</a:t>
            </a:r>
            <a:endParaRPr lang="zh-CN" altLang="en-US" dirty="0"/>
          </a:p>
        </p:txBody>
      </p:sp>
      <p:sp>
        <p:nvSpPr>
          <p:cNvPr id="4" name="页脚占位符 3"/>
          <p:cNvSpPr>
            <a:spLocks noGrp="1"/>
          </p:cNvSpPr>
          <p:nvPr>
            <p:ph type="ftr" sz="quarter" idx="10"/>
          </p:nvPr>
        </p:nvSpPr>
        <p:spPr/>
        <p:txBody>
          <a:bodyPr/>
          <a:lstStyle/>
          <a:p>
            <a:pPr>
              <a:defRPr/>
            </a:pPr>
            <a:r>
              <a:rPr lang="zh-CN" altLang="en-US" dirty="0" smtClean="0"/>
              <a:t>USTC</a:t>
            </a:r>
            <a:r>
              <a:rPr lang="en-US" altLang="zh-CN" dirty="0" smtClean="0"/>
              <a:t>-</a:t>
            </a:r>
            <a:r>
              <a:rPr lang="zh-CN" altLang="en-US" dirty="0" smtClean="0"/>
              <a:t>21000201-OPERATING SYSTEMS; FALL </a:t>
            </a:r>
            <a:r>
              <a:rPr lang="en-US" altLang="zh-CN" dirty="0" smtClean="0"/>
              <a:t>2016</a:t>
            </a:r>
            <a:r>
              <a:rPr lang="zh-CN" altLang="en-US" dirty="0" smtClean="0"/>
              <a:t>; INSTRUCTOR: </a:t>
            </a:r>
            <a:r>
              <a:rPr lang="en-US" altLang="zh-CN" dirty="0" smtClean="0"/>
              <a:t>LINGBO WEI</a:t>
            </a:r>
            <a:endParaRPr lang="en-US" altLang="zh-CN" dirty="0"/>
          </a:p>
        </p:txBody>
      </p:sp>
      <p:sp>
        <p:nvSpPr>
          <p:cNvPr id="5" name="灯片编号占位符 4"/>
          <p:cNvSpPr>
            <a:spLocks noGrp="1"/>
          </p:cNvSpPr>
          <p:nvPr>
            <p:ph type="sldNum" sz="quarter" idx="11"/>
          </p:nvPr>
        </p:nvSpPr>
        <p:spPr/>
        <p:txBody>
          <a:bodyPr/>
          <a:lstStyle/>
          <a:p>
            <a:pPr>
              <a:defRPr/>
            </a:pPr>
            <a:fld id="{2A5F4D79-7E66-4EF1-850E-A256F3AB9092}" type="slidenum">
              <a:rPr lang="zh-CN" altLang="en-US" smtClean="0"/>
              <a:pPr>
                <a:defRPr/>
              </a:pPr>
              <a:t>75</a:t>
            </a:fld>
            <a:endParaRPr lang="en-US" altLang="zh-CN"/>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Writer/Reader Problem</a:t>
            </a:r>
            <a:endParaRPr lang="zh-CN" altLang="en-US" dirty="0"/>
          </a:p>
        </p:txBody>
      </p:sp>
      <p:sp>
        <p:nvSpPr>
          <p:cNvPr id="4" name="页脚占位符 3"/>
          <p:cNvSpPr>
            <a:spLocks noGrp="1"/>
          </p:cNvSpPr>
          <p:nvPr>
            <p:ph type="ftr" sz="quarter" idx="10"/>
          </p:nvPr>
        </p:nvSpPr>
        <p:spPr/>
        <p:txBody>
          <a:bodyPr/>
          <a:lstStyle/>
          <a:p>
            <a:pPr>
              <a:defRPr/>
            </a:pPr>
            <a:r>
              <a:rPr lang="zh-CN" altLang="en-US" dirty="0" smtClean="0"/>
              <a:t>USTC</a:t>
            </a:r>
            <a:r>
              <a:rPr lang="en-US" altLang="zh-CN" dirty="0" smtClean="0"/>
              <a:t>-</a:t>
            </a:r>
            <a:r>
              <a:rPr lang="zh-CN" altLang="en-US" dirty="0" smtClean="0"/>
              <a:t>21000201-OPERATING SYSTEMS; FALL </a:t>
            </a:r>
            <a:r>
              <a:rPr lang="en-US" altLang="zh-CN" dirty="0" smtClean="0"/>
              <a:t>2016</a:t>
            </a:r>
            <a:r>
              <a:rPr lang="zh-CN" altLang="en-US" dirty="0" smtClean="0"/>
              <a:t>; INSTRUCTOR: </a:t>
            </a:r>
            <a:r>
              <a:rPr lang="en-US" altLang="zh-CN" dirty="0" smtClean="0"/>
              <a:t>LINGBO WEI</a:t>
            </a:r>
            <a:endParaRPr lang="en-US" altLang="zh-CN" dirty="0"/>
          </a:p>
        </p:txBody>
      </p:sp>
      <p:sp>
        <p:nvSpPr>
          <p:cNvPr id="5" name="灯片编号占位符 4"/>
          <p:cNvSpPr>
            <a:spLocks noGrp="1"/>
          </p:cNvSpPr>
          <p:nvPr>
            <p:ph type="sldNum" sz="quarter" idx="11"/>
          </p:nvPr>
        </p:nvSpPr>
        <p:spPr/>
        <p:txBody>
          <a:bodyPr/>
          <a:lstStyle/>
          <a:p>
            <a:pPr>
              <a:defRPr/>
            </a:pPr>
            <a:fld id="{2A5F4D79-7E66-4EF1-850E-A256F3AB9092}" type="slidenum">
              <a:rPr lang="zh-CN" altLang="en-US" smtClean="0"/>
              <a:pPr>
                <a:defRPr/>
              </a:pPr>
              <a:t>76</a:t>
            </a:fld>
            <a:endParaRPr lang="en-US" altLang="zh-CN"/>
          </a:p>
        </p:txBody>
      </p:sp>
      <p:sp>
        <p:nvSpPr>
          <p:cNvPr id="6" name="矩形 5"/>
          <p:cNvSpPr/>
          <p:nvPr/>
        </p:nvSpPr>
        <p:spPr>
          <a:xfrm>
            <a:off x="449934" y="1126048"/>
            <a:ext cx="8694066" cy="5078313"/>
          </a:xfrm>
          <a:prstGeom prst="rect">
            <a:avLst/>
          </a:prstGeom>
        </p:spPr>
        <p:txBody>
          <a:bodyPr wrap="square">
            <a:spAutoFit/>
          </a:bodyPr>
          <a:lstStyle/>
          <a:p>
            <a:r>
              <a:rPr lang="en-US" altLang="zh-CN" dirty="0" smtClean="0">
                <a:latin typeface="Times New Roman" pitchFamily="18" charset="0"/>
                <a:cs typeface="Times New Roman" pitchFamily="18" charset="0"/>
              </a:rPr>
              <a:t>semaphore </a:t>
            </a:r>
            <a:r>
              <a:rPr lang="en-US" altLang="zh-CN" dirty="0" err="1" smtClean="0">
                <a:latin typeface="Times New Roman" pitchFamily="18" charset="0"/>
                <a:cs typeface="Times New Roman" pitchFamily="18" charset="0"/>
              </a:rPr>
              <a:t>mutex</a:t>
            </a:r>
            <a:r>
              <a:rPr lang="en-US" altLang="zh-CN" dirty="0" smtClean="0">
                <a:latin typeface="Times New Roman" pitchFamily="18" charset="0"/>
                <a:cs typeface="Times New Roman" pitchFamily="18" charset="0"/>
              </a:rPr>
              <a:t>=1;     //</a:t>
            </a:r>
            <a:r>
              <a:rPr lang="zh-CN" altLang="zh-CN" dirty="0" smtClean="0">
                <a:latin typeface="Times New Roman" pitchFamily="18" charset="0"/>
                <a:cs typeface="Times New Roman" pitchFamily="18" charset="0"/>
              </a:rPr>
              <a:t>初始化</a:t>
            </a:r>
            <a:r>
              <a:rPr lang="en-US" altLang="zh-CN" dirty="0" err="1" smtClean="0">
                <a:latin typeface="Times New Roman" pitchFamily="18" charset="0"/>
                <a:cs typeface="Times New Roman" pitchFamily="18" charset="0"/>
              </a:rPr>
              <a:t>mutex</a:t>
            </a:r>
            <a:r>
              <a:rPr lang="zh-CN" altLang="zh-CN" dirty="0" smtClean="0">
                <a:latin typeface="Times New Roman" pitchFamily="18" charset="0"/>
                <a:cs typeface="Times New Roman" pitchFamily="18" charset="0"/>
              </a:rPr>
              <a:t>，用于控制互斥访问数据区</a:t>
            </a:r>
          </a:p>
          <a:p>
            <a:r>
              <a:rPr lang="en-US" altLang="zh-CN" dirty="0" smtClean="0">
                <a:latin typeface="Times New Roman" pitchFamily="18" charset="0"/>
                <a:cs typeface="Times New Roman" pitchFamily="18" charset="0"/>
              </a:rPr>
              <a:t>semaphore </a:t>
            </a:r>
            <a:r>
              <a:rPr lang="en-US" altLang="zh-CN" dirty="0" err="1" smtClean="0">
                <a:latin typeface="Times New Roman" pitchFamily="18" charset="0"/>
                <a:cs typeface="Times New Roman" pitchFamily="18" charset="0"/>
              </a:rPr>
              <a:t>rmutex</a:t>
            </a:r>
            <a:r>
              <a:rPr lang="en-US" altLang="zh-CN" dirty="0" smtClean="0">
                <a:latin typeface="Times New Roman" pitchFamily="18" charset="0"/>
                <a:cs typeface="Times New Roman" pitchFamily="18" charset="0"/>
              </a:rPr>
              <a:t>=1;    //</a:t>
            </a:r>
            <a:r>
              <a:rPr lang="zh-CN" altLang="zh-CN" dirty="0" smtClean="0">
                <a:latin typeface="Times New Roman" pitchFamily="18" charset="0"/>
                <a:cs typeface="Times New Roman" pitchFamily="18" charset="0"/>
              </a:rPr>
              <a:t>初始化</a:t>
            </a:r>
            <a:r>
              <a:rPr lang="en-US" altLang="zh-CN" dirty="0" err="1" smtClean="0">
                <a:latin typeface="Times New Roman" pitchFamily="18" charset="0"/>
                <a:cs typeface="Times New Roman" pitchFamily="18" charset="0"/>
              </a:rPr>
              <a:t>rmutex</a:t>
            </a:r>
            <a:r>
              <a:rPr lang="zh-CN" altLang="zh-CN" dirty="0" smtClean="0">
                <a:latin typeface="Times New Roman" pitchFamily="18" charset="0"/>
                <a:cs typeface="Times New Roman" pitchFamily="18" charset="0"/>
              </a:rPr>
              <a:t>，用于读者互斥访问</a:t>
            </a:r>
            <a:r>
              <a:rPr lang="en-US" altLang="zh-CN" dirty="0" err="1" smtClean="0">
                <a:latin typeface="Times New Roman" pitchFamily="18" charset="0"/>
                <a:cs typeface="Times New Roman" pitchFamily="18" charset="0"/>
              </a:rPr>
              <a:t>readcount</a:t>
            </a:r>
            <a:endParaRPr lang="zh-CN" altLang="zh-CN" dirty="0" smtClean="0">
              <a:latin typeface="Times New Roman" pitchFamily="18" charset="0"/>
              <a:cs typeface="Times New Roman" pitchFamily="18" charset="0"/>
            </a:endParaRPr>
          </a:p>
          <a:p>
            <a:r>
              <a:rPr lang="en-US" altLang="zh-CN" dirty="0" smtClean="0">
                <a:latin typeface="Times New Roman" pitchFamily="18" charset="0"/>
                <a:cs typeface="Times New Roman" pitchFamily="18" charset="0"/>
              </a:rPr>
              <a:t>semaphore </a:t>
            </a:r>
            <a:r>
              <a:rPr lang="en-US" altLang="zh-CN" dirty="0" err="1" smtClean="0">
                <a:latin typeface="Times New Roman" pitchFamily="18" charset="0"/>
                <a:cs typeface="Times New Roman" pitchFamily="18" charset="0"/>
              </a:rPr>
              <a:t>wmutex</a:t>
            </a:r>
            <a:r>
              <a:rPr lang="en-US" altLang="zh-CN" dirty="0" smtClean="0">
                <a:latin typeface="Times New Roman" pitchFamily="18" charset="0"/>
                <a:cs typeface="Times New Roman" pitchFamily="18" charset="0"/>
              </a:rPr>
              <a:t>=1;  //</a:t>
            </a:r>
            <a:r>
              <a:rPr lang="zh-CN" altLang="zh-CN" dirty="0" smtClean="0">
                <a:latin typeface="Times New Roman" pitchFamily="18" charset="0"/>
                <a:cs typeface="Times New Roman" pitchFamily="18" charset="0"/>
              </a:rPr>
              <a:t>初始化</a:t>
            </a:r>
            <a:r>
              <a:rPr lang="en-US" altLang="zh-CN" dirty="0" err="1" smtClean="0">
                <a:latin typeface="Times New Roman" pitchFamily="18" charset="0"/>
                <a:cs typeface="Times New Roman" pitchFamily="18" charset="0"/>
              </a:rPr>
              <a:t>wmutex</a:t>
            </a:r>
            <a:r>
              <a:rPr lang="zh-CN" altLang="zh-CN" dirty="0" smtClean="0">
                <a:latin typeface="Times New Roman" pitchFamily="18" charset="0"/>
                <a:cs typeface="Times New Roman" pitchFamily="18" charset="0"/>
              </a:rPr>
              <a:t>，用于存在写者时禁止新读者进入</a:t>
            </a:r>
          </a:p>
          <a:p>
            <a:r>
              <a:rPr lang="en-US" altLang="zh-CN" dirty="0" err="1" smtClean="0">
                <a:latin typeface="Times New Roman" pitchFamily="18" charset="0"/>
                <a:cs typeface="Times New Roman" pitchFamily="18" charset="0"/>
              </a:rPr>
              <a:t>int</a:t>
            </a:r>
            <a:r>
              <a:rPr lang="en-US" altLang="zh-CN" dirty="0" smtClean="0">
                <a:latin typeface="Times New Roman" pitchFamily="18" charset="0"/>
                <a:cs typeface="Times New Roman" pitchFamily="18" charset="0"/>
              </a:rPr>
              <a:t> </a:t>
            </a:r>
            <a:r>
              <a:rPr lang="en-US" altLang="zh-CN" dirty="0" err="1" smtClean="0">
                <a:latin typeface="Times New Roman" pitchFamily="18" charset="0"/>
                <a:cs typeface="Times New Roman" pitchFamily="18" charset="0"/>
              </a:rPr>
              <a:t>readcount</a:t>
            </a:r>
            <a:r>
              <a:rPr lang="en-US" altLang="zh-CN" dirty="0" smtClean="0">
                <a:latin typeface="Times New Roman" pitchFamily="18" charset="0"/>
                <a:cs typeface="Times New Roman" pitchFamily="18" charset="0"/>
              </a:rPr>
              <a:t>=0;	       //</a:t>
            </a:r>
            <a:r>
              <a:rPr lang="zh-CN" altLang="zh-CN" dirty="0" smtClean="0">
                <a:latin typeface="Times New Roman" pitchFamily="18" charset="0"/>
                <a:cs typeface="Times New Roman" pitchFamily="18" charset="0"/>
              </a:rPr>
              <a:t>用于记录读者数量，初值为</a:t>
            </a:r>
            <a:r>
              <a:rPr lang="en-US" altLang="zh-CN" dirty="0" smtClean="0">
                <a:latin typeface="Times New Roman" pitchFamily="18" charset="0"/>
                <a:cs typeface="Times New Roman" pitchFamily="18" charset="0"/>
              </a:rPr>
              <a:t>0</a:t>
            </a:r>
            <a:endParaRPr lang="zh-CN" altLang="zh-CN" dirty="0" smtClean="0">
              <a:latin typeface="Times New Roman" pitchFamily="18" charset="0"/>
              <a:cs typeface="Times New Roman" pitchFamily="18" charset="0"/>
            </a:endParaRPr>
          </a:p>
          <a:p>
            <a:r>
              <a:rPr lang="en-US" altLang="zh-CN" b="1" dirty="0" smtClean="0">
                <a:latin typeface="Times New Roman" pitchFamily="18" charset="0"/>
                <a:cs typeface="Times New Roman" pitchFamily="18" charset="0"/>
              </a:rPr>
              <a:t>Reader process:</a:t>
            </a:r>
          </a:p>
          <a:p>
            <a:r>
              <a:rPr lang="en-US" altLang="zh-CN" dirty="0" smtClean="0">
                <a:latin typeface="Times New Roman" pitchFamily="18" charset="0"/>
                <a:cs typeface="Times New Roman" pitchFamily="18" charset="0"/>
              </a:rPr>
              <a:t>while(</a:t>
            </a:r>
            <a:r>
              <a:rPr lang="en-US" altLang="zh-CN" dirty="0" err="1" smtClean="0">
                <a:latin typeface="Times New Roman" pitchFamily="18" charset="0"/>
                <a:cs typeface="Times New Roman" pitchFamily="18" charset="0"/>
              </a:rPr>
              <a:t>ture</a:t>
            </a:r>
            <a:r>
              <a:rPr lang="en-US" altLang="zh-CN" dirty="0" smtClean="0">
                <a:latin typeface="Times New Roman" pitchFamily="18" charset="0"/>
                <a:cs typeface="Times New Roman" pitchFamily="18" charset="0"/>
              </a:rPr>
              <a:t>){</a:t>
            </a:r>
            <a:endParaRPr lang="zh-CN" altLang="zh-CN" dirty="0" smtClean="0">
              <a:latin typeface="Times New Roman" pitchFamily="18" charset="0"/>
              <a:cs typeface="Times New Roman" pitchFamily="18" charset="0"/>
            </a:endParaRPr>
          </a:p>
          <a:p>
            <a:r>
              <a:rPr lang="en-US" altLang="zh-CN" dirty="0" smtClean="0">
                <a:latin typeface="Times New Roman" pitchFamily="18" charset="0"/>
                <a:cs typeface="Times New Roman" pitchFamily="18" charset="0"/>
              </a:rPr>
              <a:t>     semWait(</a:t>
            </a:r>
            <a:r>
              <a:rPr lang="en-US" altLang="zh-CN" dirty="0" err="1" smtClean="0">
                <a:latin typeface="Times New Roman" pitchFamily="18" charset="0"/>
                <a:cs typeface="Times New Roman" pitchFamily="18" charset="0"/>
              </a:rPr>
              <a:t>wmutex</a:t>
            </a:r>
            <a:r>
              <a:rPr lang="en-US" altLang="zh-CN" dirty="0" smtClean="0">
                <a:latin typeface="Times New Roman" pitchFamily="18" charset="0"/>
                <a:cs typeface="Times New Roman" pitchFamily="18" charset="0"/>
              </a:rPr>
              <a:t>);    //</a:t>
            </a:r>
            <a:r>
              <a:rPr lang="zh-CN" altLang="zh-CN" dirty="0" smtClean="0">
                <a:latin typeface="Times New Roman" pitchFamily="18" charset="0"/>
                <a:cs typeface="Times New Roman" pitchFamily="18" charset="0"/>
              </a:rPr>
              <a:t>检测是否有写者存在，无写者时进入</a:t>
            </a:r>
          </a:p>
          <a:p>
            <a:r>
              <a:rPr lang="en-US" altLang="zh-CN" dirty="0" smtClean="0">
                <a:latin typeface="Times New Roman" pitchFamily="18" charset="0"/>
                <a:cs typeface="Times New Roman" pitchFamily="18" charset="0"/>
              </a:rPr>
              <a:t>     semWait(</a:t>
            </a:r>
            <a:r>
              <a:rPr lang="en-US" altLang="zh-CN" dirty="0" err="1" smtClean="0">
                <a:latin typeface="Times New Roman" pitchFamily="18" charset="0"/>
                <a:cs typeface="Times New Roman" pitchFamily="18" charset="0"/>
              </a:rPr>
              <a:t>rmutex</a:t>
            </a:r>
            <a:r>
              <a:rPr lang="en-US" altLang="zh-CN" dirty="0" smtClean="0">
                <a:latin typeface="Times New Roman" pitchFamily="18" charset="0"/>
                <a:cs typeface="Times New Roman" pitchFamily="18" charset="0"/>
              </a:rPr>
              <a:t>);     //</a:t>
            </a:r>
            <a:r>
              <a:rPr lang="zh-CN" altLang="zh-CN" dirty="0" smtClean="0">
                <a:latin typeface="Times New Roman" pitchFamily="18" charset="0"/>
                <a:cs typeface="Times New Roman" pitchFamily="18" charset="0"/>
              </a:rPr>
              <a:t>申请使用</a:t>
            </a:r>
            <a:r>
              <a:rPr lang="en-US" altLang="zh-CN" dirty="0" err="1" smtClean="0">
                <a:latin typeface="Times New Roman" pitchFamily="18" charset="0"/>
                <a:cs typeface="Times New Roman" pitchFamily="18" charset="0"/>
              </a:rPr>
              <a:t>readcount</a:t>
            </a:r>
            <a:endParaRPr lang="zh-CN" altLang="zh-CN" dirty="0" smtClean="0">
              <a:latin typeface="Times New Roman" pitchFamily="18" charset="0"/>
              <a:cs typeface="Times New Roman" pitchFamily="18" charset="0"/>
            </a:endParaRPr>
          </a:p>
          <a:p>
            <a:r>
              <a:rPr lang="en-US" altLang="zh-CN" dirty="0" smtClean="0">
                <a:latin typeface="Times New Roman" pitchFamily="18" charset="0"/>
                <a:cs typeface="Times New Roman" pitchFamily="18" charset="0"/>
              </a:rPr>
              <a:t>     </a:t>
            </a:r>
            <a:r>
              <a:rPr lang="en-US" altLang="zh-CN" dirty="0" err="1" smtClean="0">
                <a:latin typeface="Times New Roman" pitchFamily="18" charset="0"/>
                <a:cs typeface="Times New Roman" pitchFamily="18" charset="0"/>
              </a:rPr>
              <a:t>readcount</a:t>
            </a:r>
            <a:r>
              <a:rPr lang="en-US" altLang="zh-CN" dirty="0" smtClean="0">
                <a:latin typeface="Times New Roman" pitchFamily="18" charset="0"/>
                <a:cs typeface="Times New Roman" pitchFamily="18" charset="0"/>
              </a:rPr>
              <a:t>++;	       //</a:t>
            </a:r>
            <a:r>
              <a:rPr lang="zh-CN" altLang="zh-CN" dirty="0" smtClean="0">
                <a:latin typeface="Times New Roman" pitchFamily="18" charset="0"/>
                <a:cs typeface="Times New Roman" pitchFamily="18" charset="0"/>
              </a:rPr>
              <a:t>读者数量加</a:t>
            </a:r>
            <a:r>
              <a:rPr lang="en-US" altLang="zh-CN" dirty="0" smtClean="0">
                <a:latin typeface="Times New Roman" pitchFamily="18" charset="0"/>
                <a:cs typeface="Times New Roman" pitchFamily="18" charset="0"/>
              </a:rPr>
              <a:t>1</a:t>
            </a:r>
            <a:endParaRPr lang="zh-CN" altLang="zh-CN" dirty="0" smtClean="0">
              <a:latin typeface="Times New Roman" pitchFamily="18" charset="0"/>
              <a:cs typeface="Times New Roman" pitchFamily="18" charset="0"/>
            </a:endParaRPr>
          </a:p>
          <a:p>
            <a:r>
              <a:rPr lang="en-US" altLang="zh-CN" dirty="0" smtClean="0">
                <a:latin typeface="Times New Roman" pitchFamily="18" charset="0"/>
                <a:cs typeface="Times New Roman" pitchFamily="18" charset="0"/>
              </a:rPr>
              <a:t>     if (</a:t>
            </a:r>
            <a:r>
              <a:rPr lang="en-US" altLang="zh-CN" dirty="0" err="1" smtClean="0">
                <a:latin typeface="Times New Roman" pitchFamily="18" charset="0"/>
                <a:cs typeface="Times New Roman" pitchFamily="18" charset="0"/>
              </a:rPr>
              <a:t>readcount</a:t>
            </a:r>
            <a:r>
              <a:rPr lang="en-US" altLang="zh-CN" dirty="0" smtClean="0">
                <a:latin typeface="Times New Roman" pitchFamily="18" charset="0"/>
                <a:cs typeface="Times New Roman" pitchFamily="18" charset="0"/>
              </a:rPr>
              <a:t>==1) semWait(</a:t>
            </a:r>
            <a:r>
              <a:rPr lang="en-US" altLang="zh-CN" dirty="0" err="1" smtClean="0">
                <a:latin typeface="Times New Roman" pitchFamily="18" charset="0"/>
                <a:cs typeface="Times New Roman" pitchFamily="18" charset="0"/>
              </a:rPr>
              <a:t>mutex</a:t>
            </a:r>
            <a:r>
              <a:rPr lang="en-US" altLang="zh-CN" dirty="0" smtClean="0">
                <a:latin typeface="Times New Roman" pitchFamily="18" charset="0"/>
                <a:cs typeface="Times New Roman" pitchFamily="18" charset="0"/>
              </a:rPr>
              <a:t>); //</a:t>
            </a:r>
            <a:r>
              <a:rPr lang="zh-CN" altLang="zh-CN" dirty="0" smtClean="0">
                <a:latin typeface="Times New Roman" pitchFamily="18" charset="0"/>
                <a:cs typeface="Times New Roman" pitchFamily="18" charset="0"/>
              </a:rPr>
              <a:t>如果此为第一个读者，占用数据区</a:t>
            </a:r>
          </a:p>
          <a:p>
            <a:r>
              <a:rPr lang="en-US" altLang="zh-CN" dirty="0" smtClean="0">
                <a:latin typeface="Times New Roman" pitchFamily="18" charset="0"/>
                <a:cs typeface="Times New Roman" pitchFamily="18" charset="0"/>
              </a:rPr>
              <a:t>     </a:t>
            </a:r>
            <a:r>
              <a:rPr lang="en-US" altLang="zh-CN" dirty="0" err="1" smtClean="0">
                <a:latin typeface="Times New Roman" pitchFamily="18" charset="0"/>
                <a:cs typeface="Times New Roman" pitchFamily="18" charset="0"/>
              </a:rPr>
              <a:t>semSignal</a:t>
            </a:r>
            <a:r>
              <a:rPr lang="en-US" altLang="zh-CN" dirty="0" smtClean="0">
                <a:latin typeface="Times New Roman" pitchFamily="18" charset="0"/>
                <a:cs typeface="Times New Roman" pitchFamily="18" charset="0"/>
              </a:rPr>
              <a:t>(</a:t>
            </a:r>
            <a:r>
              <a:rPr lang="en-US" altLang="zh-CN" dirty="0" err="1" smtClean="0">
                <a:latin typeface="Times New Roman" pitchFamily="18" charset="0"/>
                <a:cs typeface="Times New Roman" pitchFamily="18" charset="0"/>
              </a:rPr>
              <a:t>rmutex</a:t>
            </a:r>
            <a:r>
              <a:rPr lang="en-US" altLang="zh-CN" dirty="0" smtClean="0">
                <a:latin typeface="Times New Roman" pitchFamily="18" charset="0"/>
                <a:cs typeface="Times New Roman" pitchFamily="18" charset="0"/>
              </a:rPr>
              <a:t>);   //</a:t>
            </a:r>
            <a:r>
              <a:rPr lang="zh-CN" altLang="zh-CN" dirty="0" smtClean="0">
                <a:latin typeface="Times New Roman" pitchFamily="18" charset="0"/>
                <a:cs typeface="Times New Roman" pitchFamily="18" charset="0"/>
              </a:rPr>
              <a:t>释放</a:t>
            </a:r>
            <a:r>
              <a:rPr lang="en-US" altLang="zh-CN" dirty="0" err="1" smtClean="0">
                <a:latin typeface="Times New Roman" pitchFamily="18" charset="0"/>
                <a:cs typeface="Times New Roman" pitchFamily="18" charset="0"/>
              </a:rPr>
              <a:t>readcount</a:t>
            </a:r>
            <a:r>
              <a:rPr lang="zh-CN" altLang="zh-CN" dirty="0" smtClean="0">
                <a:latin typeface="Times New Roman" pitchFamily="18" charset="0"/>
                <a:cs typeface="Times New Roman" pitchFamily="18" charset="0"/>
              </a:rPr>
              <a:t>的使用权，允许其他读者使用</a:t>
            </a:r>
          </a:p>
          <a:p>
            <a:r>
              <a:rPr lang="en-US" altLang="zh-CN" dirty="0" smtClean="0">
                <a:latin typeface="Times New Roman" pitchFamily="18" charset="0"/>
                <a:cs typeface="Times New Roman" pitchFamily="18" charset="0"/>
              </a:rPr>
              <a:t>     </a:t>
            </a:r>
            <a:r>
              <a:rPr lang="en-US" altLang="zh-CN" dirty="0" err="1" smtClean="0">
                <a:latin typeface="Times New Roman" pitchFamily="18" charset="0"/>
                <a:cs typeface="Times New Roman" pitchFamily="18" charset="0"/>
              </a:rPr>
              <a:t>semSignal</a:t>
            </a:r>
            <a:r>
              <a:rPr lang="en-US" altLang="zh-CN" dirty="0" smtClean="0">
                <a:latin typeface="Times New Roman" pitchFamily="18" charset="0"/>
                <a:cs typeface="Times New Roman" pitchFamily="18" charset="0"/>
              </a:rPr>
              <a:t>(</a:t>
            </a:r>
            <a:r>
              <a:rPr lang="en-US" altLang="zh-CN" dirty="0" err="1" smtClean="0">
                <a:latin typeface="Times New Roman" pitchFamily="18" charset="0"/>
                <a:cs typeface="Times New Roman" pitchFamily="18" charset="0"/>
              </a:rPr>
              <a:t>wmutex</a:t>
            </a:r>
            <a:r>
              <a:rPr lang="en-US" altLang="zh-CN" dirty="0" smtClean="0">
                <a:latin typeface="Times New Roman" pitchFamily="18" charset="0"/>
                <a:cs typeface="Times New Roman" pitchFamily="18" charset="0"/>
              </a:rPr>
              <a:t>); //</a:t>
            </a:r>
            <a:r>
              <a:rPr lang="zh-CN" altLang="zh-CN" dirty="0" smtClean="0">
                <a:latin typeface="Times New Roman" pitchFamily="18" charset="0"/>
                <a:cs typeface="Times New Roman" pitchFamily="18" charset="0"/>
              </a:rPr>
              <a:t>恢复</a:t>
            </a:r>
            <a:r>
              <a:rPr lang="en-US" altLang="zh-CN" dirty="0" err="1" smtClean="0">
                <a:latin typeface="Times New Roman" pitchFamily="18" charset="0"/>
                <a:cs typeface="Times New Roman" pitchFamily="18" charset="0"/>
              </a:rPr>
              <a:t>wmutex</a:t>
            </a:r>
            <a:endParaRPr lang="zh-CN" altLang="zh-CN" dirty="0" smtClean="0">
              <a:latin typeface="Times New Roman" pitchFamily="18" charset="0"/>
              <a:cs typeface="Times New Roman" pitchFamily="18" charset="0"/>
            </a:endParaRPr>
          </a:p>
          <a:p>
            <a:r>
              <a:rPr lang="en-US" altLang="zh-CN" dirty="0" smtClean="0">
                <a:latin typeface="Times New Roman" pitchFamily="18" charset="0"/>
                <a:cs typeface="Times New Roman" pitchFamily="18" charset="0"/>
              </a:rPr>
              <a:t>     </a:t>
            </a:r>
            <a:r>
              <a:rPr lang="zh-CN" altLang="zh-CN" dirty="0" smtClean="0">
                <a:latin typeface="Times New Roman" pitchFamily="18" charset="0"/>
                <a:cs typeface="Times New Roman" pitchFamily="18" charset="0"/>
              </a:rPr>
              <a:t>进行读操作</a:t>
            </a:r>
            <a:r>
              <a:rPr lang="en-US" altLang="zh-CN" dirty="0" smtClean="0">
                <a:latin typeface="Times New Roman" pitchFamily="18" charset="0"/>
                <a:cs typeface="Times New Roman" pitchFamily="18" charset="0"/>
              </a:rPr>
              <a:t>;				</a:t>
            </a:r>
            <a:endParaRPr lang="zh-CN" altLang="zh-CN" dirty="0" smtClean="0">
              <a:latin typeface="Times New Roman" pitchFamily="18" charset="0"/>
              <a:cs typeface="Times New Roman" pitchFamily="18" charset="0"/>
            </a:endParaRPr>
          </a:p>
          <a:p>
            <a:r>
              <a:rPr lang="en-US" altLang="zh-CN" dirty="0" smtClean="0">
                <a:latin typeface="Times New Roman" pitchFamily="18" charset="0"/>
                <a:cs typeface="Times New Roman" pitchFamily="18" charset="0"/>
              </a:rPr>
              <a:t>     semWait(</a:t>
            </a:r>
            <a:r>
              <a:rPr lang="en-US" altLang="zh-CN" dirty="0" err="1" smtClean="0">
                <a:latin typeface="Times New Roman" pitchFamily="18" charset="0"/>
                <a:cs typeface="Times New Roman" pitchFamily="18" charset="0"/>
              </a:rPr>
              <a:t>rmutex</a:t>
            </a:r>
            <a:r>
              <a:rPr lang="en-US" altLang="zh-CN" dirty="0" smtClean="0">
                <a:latin typeface="Times New Roman" pitchFamily="18" charset="0"/>
                <a:cs typeface="Times New Roman" pitchFamily="18" charset="0"/>
              </a:rPr>
              <a:t>);      //</a:t>
            </a:r>
            <a:r>
              <a:rPr lang="zh-CN" altLang="zh-CN" dirty="0" smtClean="0">
                <a:latin typeface="Times New Roman" pitchFamily="18" charset="0"/>
                <a:cs typeface="Times New Roman" pitchFamily="18" charset="0"/>
              </a:rPr>
              <a:t>申请</a:t>
            </a:r>
            <a:r>
              <a:rPr lang="en-US" altLang="zh-CN" dirty="0" err="1" smtClean="0">
                <a:latin typeface="Times New Roman" pitchFamily="18" charset="0"/>
                <a:cs typeface="Times New Roman" pitchFamily="18" charset="0"/>
              </a:rPr>
              <a:t>readcount</a:t>
            </a:r>
            <a:r>
              <a:rPr lang="zh-CN" altLang="zh-CN" dirty="0" smtClean="0">
                <a:latin typeface="Times New Roman" pitchFamily="18" charset="0"/>
                <a:cs typeface="Times New Roman" pitchFamily="18" charset="0"/>
              </a:rPr>
              <a:t>的使用权，要对其进行操作</a:t>
            </a:r>
          </a:p>
          <a:p>
            <a:r>
              <a:rPr lang="en-US" altLang="zh-CN" dirty="0" smtClean="0">
                <a:latin typeface="Times New Roman" pitchFamily="18" charset="0"/>
                <a:cs typeface="Times New Roman" pitchFamily="18" charset="0"/>
              </a:rPr>
              <a:t>     </a:t>
            </a:r>
            <a:r>
              <a:rPr lang="en-US" altLang="zh-CN" dirty="0" err="1" smtClean="0">
                <a:latin typeface="Times New Roman" pitchFamily="18" charset="0"/>
                <a:cs typeface="Times New Roman" pitchFamily="18" charset="0"/>
              </a:rPr>
              <a:t>readcount</a:t>
            </a:r>
            <a:r>
              <a:rPr lang="en-US" altLang="zh-CN" dirty="0" smtClean="0">
                <a:latin typeface="Times New Roman" pitchFamily="18" charset="0"/>
                <a:cs typeface="Times New Roman" pitchFamily="18" charset="0"/>
              </a:rPr>
              <a:t>--;	        //</a:t>
            </a:r>
            <a:r>
              <a:rPr lang="zh-CN" altLang="zh-CN" dirty="0" smtClean="0">
                <a:latin typeface="Times New Roman" pitchFamily="18" charset="0"/>
                <a:cs typeface="Times New Roman" pitchFamily="18" charset="0"/>
              </a:rPr>
              <a:t>读者数量减</a:t>
            </a:r>
            <a:r>
              <a:rPr lang="en-US" altLang="zh-CN" dirty="0" smtClean="0">
                <a:latin typeface="Times New Roman" pitchFamily="18" charset="0"/>
                <a:cs typeface="Times New Roman" pitchFamily="18" charset="0"/>
              </a:rPr>
              <a:t>1</a:t>
            </a:r>
            <a:endParaRPr lang="zh-CN" altLang="zh-CN" dirty="0" smtClean="0">
              <a:latin typeface="Times New Roman" pitchFamily="18" charset="0"/>
              <a:cs typeface="Times New Roman" pitchFamily="18" charset="0"/>
            </a:endParaRPr>
          </a:p>
          <a:p>
            <a:r>
              <a:rPr lang="en-US" altLang="zh-CN" dirty="0" smtClean="0">
                <a:latin typeface="Times New Roman" pitchFamily="18" charset="0"/>
                <a:cs typeface="Times New Roman" pitchFamily="18" charset="0"/>
              </a:rPr>
              <a:t>     if(</a:t>
            </a:r>
            <a:r>
              <a:rPr lang="en-US" altLang="zh-CN" dirty="0" err="1" smtClean="0">
                <a:latin typeface="Times New Roman" pitchFamily="18" charset="0"/>
                <a:cs typeface="Times New Roman" pitchFamily="18" charset="0"/>
              </a:rPr>
              <a:t>readcount</a:t>
            </a:r>
            <a:r>
              <a:rPr lang="en-US" altLang="zh-CN" dirty="0" smtClean="0">
                <a:latin typeface="Times New Roman" pitchFamily="18" charset="0"/>
                <a:cs typeface="Times New Roman" pitchFamily="18" charset="0"/>
              </a:rPr>
              <a:t>==0) </a:t>
            </a:r>
            <a:r>
              <a:rPr lang="en-US" altLang="zh-CN" dirty="0" err="1" smtClean="0">
                <a:latin typeface="Times New Roman" pitchFamily="18" charset="0"/>
                <a:cs typeface="Times New Roman" pitchFamily="18" charset="0"/>
              </a:rPr>
              <a:t>semSignal</a:t>
            </a:r>
            <a:r>
              <a:rPr lang="en-US" altLang="zh-CN" dirty="0" smtClean="0">
                <a:latin typeface="Times New Roman" pitchFamily="18" charset="0"/>
                <a:cs typeface="Times New Roman" pitchFamily="18" charset="0"/>
              </a:rPr>
              <a:t>(</a:t>
            </a:r>
            <a:r>
              <a:rPr lang="en-US" altLang="zh-CN" dirty="0" err="1" smtClean="0">
                <a:latin typeface="Times New Roman" pitchFamily="18" charset="0"/>
                <a:cs typeface="Times New Roman" pitchFamily="18" charset="0"/>
              </a:rPr>
              <a:t>mutex</a:t>
            </a:r>
            <a:r>
              <a:rPr lang="en-US" altLang="zh-CN" dirty="0" smtClean="0">
                <a:latin typeface="Times New Roman" pitchFamily="18" charset="0"/>
                <a:cs typeface="Times New Roman" pitchFamily="18" charset="0"/>
              </a:rPr>
              <a:t>); //</a:t>
            </a:r>
            <a:r>
              <a:rPr lang="zh-CN" altLang="zh-CN" dirty="0" smtClean="0">
                <a:latin typeface="Times New Roman" pitchFamily="18" charset="0"/>
                <a:cs typeface="Times New Roman" pitchFamily="18" charset="0"/>
              </a:rPr>
              <a:t>如果没有读者了，释放数据区允许写者进入</a:t>
            </a:r>
          </a:p>
          <a:p>
            <a:r>
              <a:rPr lang="en-US" altLang="zh-CN" dirty="0" smtClean="0">
                <a:latin typeface="Times New Roman" pitchFamily="18" charset="0"/>
                <a:cs typeface="Times New Roman" pitchFamily="18" charset="0"/>
              </a:rPr>
              <a:t>     </a:t>
            </a:r>
            <a:r>
              <a:rPr lang="en-US" altLang="zh-CN" dirty="0" err="1" smtClean="0">
                <a:latin typeface="Times New Roman" pitchFamily="18" charset="0"/>
                <a:cs typeface="Times New Roman" pitchFamily="18" charset="0"/>
              </a:rPr>
              <a:t>semSignal</a:t>
            </a:r>
            <a:r>
              <a:rPr lang="en-US" altLang="zh-CN" dirty="0" smtClean="0">
                <a:latin typeface="Times New Roman" pitchFamily="18" charset="0"/>
                <a:cs typeface="Times New Roman" pitchFamily="18" charset="0"/>
              </a:rPr>
              <a:t>(</a:t>
            </a:r>
            <a:r>
              <a:rPr lang="en-US" altLang="zh-CN" dirty="0" err="1" smtClean="0">
                <a:latin typeface="Times New Roman" pitchFamily="18" charset="0"/>
                <a:cs typeface="Times New Roman" pitchFamily="18" charset="0"/>
              </a:rPr>
              <a:t>rmutex</a:t>
            </a:r>
            <a:r>
              <a:rPr lang="en-US" altLang="zh-CN" dirty="0" smtClean="0">
                <a:latin typeface="Times New Roman" pitchFamily="18" charset="0"/>
                <a:cs typeface="Times New Roman" pitchFamily="18" charset="0"/>
              </a:rPr>
              <a:t>);    //</a:t>
            </a:r>
            <a:r>
              <a:rPr lang="zh-CN" altLang="zh-CN" dirty="0" smtClean="0">
                <a:latin typeface="Times New Roman" pitchFamily="18" charset="0"/>
                <a:cs typeface="Times New Roman" pitchFamily="18" charset="0"/>
              </a:rPr>
              <a:t>释放</a:t>
            </a:r>
            <a:r>
              <a:rPr lang="en-US" altLang="zh-CN" dirty="0" err="1" smtClean="0">
                <a:latin typeface="Times New Roman" pitchFamily="18" charset="0"/>
                <a:cs typeface="Times New Roman" pitchFamily="18" charset="0"/>
              </a:rPr>
              <a:t>readcount</a:t>
            </a:r>
            <a:r>
              <a:rPr lang="zh-CN" altLang="zh-CN" dirty="0" smtClean="0">
                <a:latin typeface="Times New Roman" pitchFamily="18" charset="0"/>
                <a:cs typeface="Times New Roman" pitchFamily="18" charset="0"/>
              </a:rPr>
              <a:t>的使用权，允许其他读者使用</a:t>
            </a:r>
          </a:p>
          <a:p>
            <a:r>
              <a:rPr lang="en-US" altLang="zh-CN" dirty="0" smtClean="0">
                <a:latin typeface="Times New Roman" pitchFamily="18" charset="0"/>
                <a:cs typeface="Times New Roman" pitchFamily="18" charset="0"/>
              </a:rPr>
              <a:t>}</a:t>
            </a:r>
            <a:endParaRPr lang="zh-CN" altLang="zh-CN"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Writer/Reader Problem</a:t>
            </a:r>
            <a:endParaRPr lang="zh-CN" altLang="en-US" dirty="0"/>
          </a:p>
        </p:txBody>
      </p:sp>
      <p:sp>
        <p:nvSpPr>
          <p:cNvPr id="4" name="页脚占位符 3"/>
          <p:cNvSpPr>
            <a:spLocks noGrp="1"/>
          </p:cNvSpPr>
          <p:nvPr>
            <p:ph type="ftr" sz="quarter" idx="10"/>
          </p:nvPr>
        </p:nvSpPr>
        <p:spPr/>
        <p:txBody>
          <a:bodyPr/>
          <a:lstStyle/>
          <a:p>
            <a:pPr>
              <a:defRPr/>
            </a:pPr>
            <a:r>
              <a:rPr lang="zh-CN" altLang="en-US" dirty="0" smtClean="0"/>
              <a:t>USTC</a:t>
            </a:r>
            <a:r>
              <a:rPr lang="en-US" altLang="zh-CN" dirty="0" smtClean="0"/>
              <a:t>-</a:t>
            </a:r>
            <a:r>
              <a:rPr lang="zh-CN" altLang="en-US" dirty="0" smtClean="0"/>
              <a:t>21000201-OPERATING SYSTEMS; FALL </a:t>
            </a:r>
            <a:r>
              <a:rPr lang="en-US" altLang="zh-CN" dirty="0" smtClean="0"/>
              <a:t>2016</a:t>
            </a:r>
            <a:r>
              <a:rPr lang="zh-CN" altLang="en-US" dirty="0" smtClean="0"/>
              <a:t>; INSTRUCTOR: </a:t>
            </a:r>
            <a:r>
              <a:rPr lang="en-US" altLang="zh-CN" dirty="0" smtClean="0"/>
              <a:t>LINGBO WEI</a:t>
            </a:r>
            <a:endParaRPr lang="en-US" altLang="zh-CN" dirty="0"/>
          </a:p>
        </p:txBody>
      </p:sp>
      <p:sp>
        <p:nvSpPr>
          <p:cNvPr id="5" name="灯片编号占位符 4"/>
          <p:cNvSpPr>
            <a:spLocks noGrp="1"/>
          </p:cNvSpPr>
          <p:nvPr>
            <p:ph type="sldNum" sz="quarter" idx="11"/>
          </p:nvPr>
        </p:nvSpPr>
        <p:spPr/>
        <p:txBody>
          <a:bodyPr/>
          <a:lstStyle/>
          <a:p>
            <a:pPr>
              <a:defRPr/>
            </a:pPr>
            <a:fld id="{2A5F4D79-7E66-4EF1-850E-A256F3AB9092}" type="slidenum">
              <a:rPr lang="zh-CN" altLang="en-US" smtClean="0"/>
              <a:pPr>
                <a:defRPr/>
              </a:pPr>
              <a:t>77</a:t>
            </a:fld>
            <a:endParaRPr lang="en-US" altLang="zh-CN"/>
          </a:p>
        </p:txBody>
      </p:sp>
      <p:sp>
        <p:nvSpPr>
          <p:cNvPr id="6" name="矩形 5"/>
          <p:cNvSpPr/>
          <p:nvPr/>
        </p:nvSpPr>
        <p:spPr>
          <a:xfrm>
            <a:off x="449934" y="1126048"/>
            <a:ext cx="8200579" cy="3693319"/>
          </a:xfrm>
          <a:prstGeom prst="rect">
            <a:avLst/>
          </a:prstGeom>
        </p:spPr>
        <p:txBody>
          <a:bodyPr wrap="square">
            <a:spAutoFit/>
          </a:bodyPr>
          <a:lstStyle/>
          <a:p>
            <a:r>
              <a:rPr lang="en-US" altLang="zh-CN" dirty="0" smtClean="0">
                <a:latin typeface="Times New Roman" pitchFamily="18" charset="0"/>
                <a:cs typeface="Times New Roman" pitchFamily="18" charset="0"/>
              </a:rPr>
              <a:t>semaphore </a:t>
            </a:r>
            <a:r>
              <a:rPr lang="en-US" altLang="zh-CN" dirty="0" err="1" smtClean="0">
                <a:latin typeface="Times New Roman" pitchFamily="18" charset="0"/>
                <a:cs typeface="Times New Roman" pitchFamily="18" charset="0"/>
              </a:rPr>
              <a:t>mutex</a:t>
            </a:r>
            <a:r>
              <a:rPr lang="en-US" altLang="zh-CN" dirty="0" smtClean="0">
                <a:latin typeface="Times New Roman" pitchFamily="18" charset="0"/>
                <a:cs typeface="Times New Roman" pitchFamily="18" charset="0"/>
              </a:rPr>
              <a:t>=1;     //</a:t>
            </a:r>
            <a:r>
              <a:rPr lang="zh-CN" altLang="zh-CN" dirty="0" smtClean="0">
                <a:latin typeface="Times New Roman" pitchFamily="18" charset="0"/>
                <a:cs typeface="Times New Roman" pitchFamily="18" charset="0"/>
              </a:rPr>
              <a:t>初始化</a:t>
            </a:r>
            <a:r>
              <a:rPr lang="en-US" altLang="zh-CN" dirty="0" err="1" smtClean="0">
                <a:latin typeface="Times New Roman" pitchFamily="18" charset="0"/>
                <a:cs typeface="Times New Roman" pitchFamily="18" charset="0"/>
              </a:rPr>
              <a:t>mutex</a:t>
            </a:r>
            <a:r>
              <a:rPr lang="zh-CN" altLang="zh-CN" dirty="0" smtClean="0">
                <a:latin typeface="Times New Roman" pitchFamily="18" charset="0"/>
                <a:cs typeface="Times New Roman" pitchFamily="18" charset="0"/>
              </a:rPr>
              <a:t>，用于控制互斥访问数据区</a:t>
            </a:r>
          </a:p>
          <a:p>
            <a:r>
              <a:rPr lang="en-US" altLang="zh-CN" dirty="0" smtClean="0">
                <a:latin typeface="Times New Roman" pitchFamily="18" charset="0"/>
                <a:cs typeface="Times New Roman" pitchFamily="18" charset="0"/>
              </a:rPr>
              <a:t>semaphore </a:t>
            </a:r>
            <a:r>
              <a:rPr lang="en-US" altLang="zh-CN" dirty="0" err="1" smtClean="0">
                <a:latin typeface="Times New Roman" pitchFamily="18" charset="0"/>
                <a:cs typeface="Times New Roman" pitchFamily="18" charset="0"/>
              </a:rPr>
              <a:t>rmutex</a:t>
            </a:r>
            <a:r>
              <a:rPr lang="en-US" altLang="zh-CN" dirty="0" smtClean="0">
                <a:latin typeface="Times New Roman" pitchFamily="18" charset="0"/>
                <a:cs typeface="Times New Roman" pitchFamily="18" charset="0"/>
              </a:rPr>
              <a:t>=1;    //</a:t>
            </a:r>
            <a:r>
              <a:rPr lang="zh-CN" altLang="zh-CN" dirty="0" smtClean="0">
                <a:latin typeface="Times New Roman" pitchFamily="18" charset="0"/>
                <a:cs typeface="Times New Roman" pitchFamily="18" charset="0"/>
              </a:rPr>
              <a:t>初始化</a:t>
            </a:r>
            <a:r>
              <a:rPr lang="en-US" altLang="zh-CN" dirty="0" err="1" smtClean="0">
                <a:latin typeface="Times New Roman" pitchFamily="18" charset="0"/>
                <a:cs typeface="Times New Roman" pitchFamily="18" charset="0"/>
              </a:rPr>
              <a:t>rmutex</a:t>
            </a:r>
            <a:r>
              <a:rPr lang="zh-CN" altLang="zh-CN" dirty="0" smtClean="0">
                <a:latin typeface="Times New Roman" pitchFamily="18" charset="0"/>
                <a:cs typeface="Times New Roman" pitchFamily="18" charset="0"/>
              </a:rPr>
              <a:t>，用于读者互斥访问</a:t>
            </a:r>
            <a:r>
              <a:rPr lang="en-US" altLang="zh-CN" dirty="0" err="1" smtClean="0">
                <a:latin typeface="Times New Roman" pitchFamily="18" charset="0"/>
                <a:cs typeface="Times New Roman" pitchFamily="18" charset="0"/>
              </a:rPr>
              <a:t>readcount</a:t>
            </a:r>
            <a:endParaRPr lang="zh-CN" altLang="zh-CN" dirty="0" smtClean="0">
              <a:latin typeface="Times New Roman" pitchFamily="18" charset="0"/>
              <a:cs typeface="Times New Roman" pitchFamily="18" charset="0"/>
            </a:endParaRPr>
          </a:p>
          <a:p>
            <a:r>
              <a:rPr lang="en-US" altLang="zh-CN" dirty="0" smtClean="0">
                <a:latin typeface="Times New Roman" pitchFamily="18" charset="0"/>
                <a:cs typeface="Times New Roman" pitchFamily="18" charset="0"/>
              </a:rPr>
              <a:t>semaphore </a:t>
            </a:r>
            <a:r>
              <a:rPr lang="en-US" altLang="zh-CN" dirty="0" err="1" smtClean="0">
                <a:latin typeface="Times New Roman" pitchFamily="18" charset="0"/>
                <a:cs typeface="Times New Roman" pitchFamily="18" charset="0"/>
              </a:rPr>
              <a:t>wmutex</a:t>
            </a:r>
            <a:r>
              <a:rPr lang="en-US" altLang="zh-CN" dirty="0" smtClean="0">
                <a:latin typeface="Times New Roman" pitchFamily="18" charset="0"/>
                <a:cs typeface="Times New Roman" pitchFamily="18" charset="0"/>
              </a:rPr>
              <a:t>=1;  //</a:t>
            </a:r>
            <a:r>
              <a:rPr lang="zh-CN" altLang="zh-CN" dirty="0" smtClean="0">
                <a:latin typeface="Times New Roman" pitchFamily="18" charset="0"/>
                <a:cs typeface="Times New Roman" pitchFamily="18" charset="0"/>
              </a:rPr>
              <a:t>初始化</a:t>
            </a:r>
            <a:r>
              <a:rPr lang="en-US" altLang="zh-CN" dirty="0" err="1" smtClean="0">
                <a:latin typeface="Times New Roman" pitchFamily="18" charset="0"/>
                <a:cs typeface="Times New Roman" pitchFamily="18" charset="0"/>
              </a:rPr>
              <a:t>wmutex</a:t>
            </a:r>
            <a:r>
              <a:rPr lang="zh-CN" altLang="zh-CN" dirty="0" smtClean="0">
                <a:latin typeface="Times New Roman" pitchFamily="18" charset="0"/>
                <a:cs typeface="Times New Roman" pitchFamily="18" charset="0"/>
              </a:rPr>
              <a:t>，用于存在写者时禁止新读者进入</a:t>
            </a:r>
          </a:p>
          <a:p>
            <a:r>
              <a:rPr lang="en-US" altLang="zh-CN" dirty="0" err="1" smtClean="0">
                <a:latin typeface="Times New Roman" pitchFamily="18" charset="0"/>
                <a:cs typeface="Times New Roman" pitchFamily="18" charset="0"/>
              </a:rPr>
              <a:t>int</a:t>
            </a:r>
            <a:r>
              <a:rPr lang="en-US" altLang="zh-CN" dirty="0" smtClean="0">
                <a:latin typeface="Times New Roman" pitchFamily="18" charset="0"/>
                <a:cs typeface="Times New Roman" pitchFamily="18" charset="0"/>
              </a:rPr>
              <a:t> </a:t>
            </a:r>
            <a:r>
              <a:rPr lang="en-US" altLang="zh-CN" dirty="0" err="1" smtClean="0">
                <a:latin typeface="Times New Roman" pitchFamily="18" charset="0"/>
                <a:cs typeface="Times New Roman" pitchFamily="18" charset="0"/>
              </a:rPr>
              <a:t>readcount</a:t>
            </a:r>
            <a:r>
              <a:rPr lang="en-US" altLang="zh-CN" dirty="0" smtClean="0">
                <a:latin typeface="Times New Roman" pitchFamily="18" charset="0"/>
                <a:cs typeface="Times New Roman" pitchFamily="18" charset="0"/>
              </a:rPr>
              <a:t>=0;	       //</a:t>
            </a:r>
            <a:r>
              <a:rPr lang="zh-CN" altLang="zh-CN" dirty="0" smtClean="0">
                <a:latin typeface="Times New Roman" pitchFamily="18" charset="0"/>
                <a:cs typeface="Times New Roman" pitchFamily="18" charset="0"/>
              </a:rPr>
              <a:t>用于记录读者数量，初值为</a:t>
            </a:r>
            <a:r>
              <a:rPr lang="en-US" altLang="zh-CN" dirty="0" smtClean="0">
                <a:latin typeface="Times New Roman" pitchFamily="18" charset="0"/>
                <a:cs typeface="Times New Roman" pitchFamily="18" charset="0"/>
              </a:rPr>
              <a:t>0</a:t>
            </a:r>
            <a:endParaRPr lang="zh-CN" altLang="zh-CN" dirty="0" smtClean="0">
              <a:latin typeface="Times New Roman" pitchFamily="18" charset="0"/>
              <a:cs typeface="Times New Roman" pitchFamily="18" charset="0"/>
            </a:endParaRPr>
          </a:p>
          <a:p>
            <a:r>
              <a:rPr lang="en-US" altLang="zh-CN" b="1" dirty="0" smtClean="0">
                <a:latin typeface="Times New Roman" pitchFamily="18" charset="0"/>
                <a:cs typeface="Times New Roman" pitchFamily="18" charset="0"/>
              </a:rPr>
              <a:t>Writer process:</a:t>
            </a:r>
          </a:p>
          <a:p>
            <a:r>
              <a:rPr lang="en-US" altLang="zh-CN" dirty="0" err="1" smtClean="0">
                <a:latin typeface="Times New Roman" pitchFamily="18" charset="0"/>
                <a:cs typeface="Times New Roman" pitchFamily="18" charset="0"/>
              </a:rPr>
              <a:t>whlile</a:t>
            </a:r>
            <a:r>
              <a:rPr lang="en-US" altLang="zh-CN" dirty="0" smtClean="0">
                <a:latin typeface="Times New Roman" pitchFamily="18" charset="0"/>
                <a:cs typeface="Times New Roman" pitchFamily="18" charset="0"/>
              </a:rPr>
              <a:t>{true}			</a:t>
            </a:r>
            <a:endParaRPr lang="zh-CN" altLang="zh-CN" dirty="0" smtClean="0">
              <a:latin typeface="Times New Roman" pitchFamily="18" charset="0"/>
              <a:cs typeface="Times New Roman" pitchFamily="18" charset="0"/>
            </a:endParaRPr>
          </a:p>
          <a:p>
            <a:r>
              <a:rPr lang="en-US" altLang="zh-CN" dirty="0" smtClean="0">
                <a:latin typeface="Times New Roman" pitchFamily="18" charset="0"/>
                <a:cs typeface="Times New Roman" pitchFamily="18" charset="0"/>
              </a:rPr>
              <a:t>     {</a:t>
            </a:r>
            <a:endParaRPr lang="zh-CN" altLang="zh-CN" dirty="0" smtClean="0">
              <a:latin typeface="Times New Roman" pitchFamily="18" charset="0"/>
              <a:cs typeface="Times New Roman" pitchFamily="18" charset="0"/>
            </a:endParaRPr>
          </a:p>
          <a:p>
            <a:r>
              <a:rPr lang="en-US" altLang="zh-CN" dirty="0" smtClean="0">
                <a:latin typeface="Times New Roman" pitchFamily="18" charset="0"/>
                <a:cs typeface="Times New Roman" pitchFamily="18" charset="0"/>
              </a:rPr>
              <a:t>        semWait(</a:t>
            </a:r>
            <a:r>
              <a:rPr lang="en-US" altLang="zh-CN" dirty="0" err="1" smtClean="0">
                <a:latin typeface="Times New Roman" pitchFamily="18" charset="0"/>
                <a:cs typeface="Times New Roman" pitchFamily="18" charset="0"/>
              </a:rPr>
              <a:t>wmutex</a:t>
            </a:r>
            <a:r>
              <a:rPr lang="en-US" altLang="zh-CN" dirty="0" smtClean="0">
                <a:latin typeface="Times New Roman" pitchFamily="18" charset="0"/>
                <a:cs typeface="Times New Roman" pitchFamily="18" charset="0"/>
              </a:rPr>
              <a:t>);	        //</a:t>
            </a:r>
            <a:r>
              <a:rPr lang="zh-CN" altLang="zh-CN" dirty="0" smtClean="0">
                <a:latin typeface="Times New Roman" pitchFamily="18" charset="0"/>
                <a:cs typeface="Times New Roman" pitchFamily="18" charset="0"/>
              </a:rPr>
              <a:t>检测是否有其他写者存在，无写者时进入</a:t>
            </a:r>
          </a:p>
          <a:p>
            <a:r>
              <a:rPr lang="en-US" altLang="zh-CN" dirty="0" smtClean="0">
                <a:latin typeface="Times New Roman" pitchFamily="18" charset="0"/>
                <a:cs typeface="Times New Roman" pitchFamily="18" charset="0"/>
              </a:rPr>
              <a:t>        semWait(</a:t>
            </a:r>
            <a:r>
              <a:rPr lang="en-US" altLang="zh-CN" dirty="0" err="1" smtClean="0">
                <a:latin typeface="Times New Roman" pitchFamily="18" charset="0"/>
                <a:cs typeface="Times New Roman" pitchFamily="18" charset="0"/>
              </a:rPr>
              <a:t>mutex</a:t>
            </a:r>
            <a:r>
              <a:rPr lang="en-US" altLang="zh-CN" dirty="0" smtClean="0">
                <a:latin typeface="Times New Roman" pitchFamily="18" charset="0"/>
                <a:cs typeface="Times New Roman" pitchFamily="18" charset="0"/>
              </a:rPr>
              <a:t>);	        //</a:t>
            </a:r>
            <a:r>
              <a:rPr lang="zh-CN" altLang="zh-CN" dirty="0" smtClean="0">
                <a:latin typeface="Times New Roman" pitchFamily="18" charset="0"/>
                <a:cs typeface="Times New Roman" pitchFamily="18" charset="0"/>
              </a:rPr>
              <a:t>申请对数据区进行访问</a:t>
            </a:r>
          </a:p>
          <a:p>
            <a:r>
              <a:rPr lang="en-US" altLang="zh-CN" dirty="0" smtClean="0">
                <a:latin typeface="Times New Roman" pitchFamily="18" charset="0"/>
                <a:cs typeface="Times New Roman" pitchFamily="18" charset="0"/>
              </a:rPr>
              <a:t>       </a:t>
            </a:r>
            <a:r>
              <a:rPr lang="zh-CN" altLang="zh-CN" dirty="0" smtClean="0">
                <a:latin typeface="Times New Roman" pitchFamily="18" charset="0"/>
                <a:cs typeface="Times New Roman" pitchFamily="18" charset="0"/>
              </a:rPr>
              <a:t>进行写操作</a:t>
            </a:r>
          </a:p>
          <a:p>
            <a:r>
              <a:rPr lang="en-US" altLang="zh-CN" dirty="0" smtClean="0">
                <a:latin typeface="Times New Roman" pitchFamily="18" charset="0"/>
                <a:cs typeface="Times New Roman" pitchFamily="18" charset="0"/>
              </a:rPr>
              <a:t>       </a:t>
            </a:r>
            <a:r>
              <a:rPr lang="en-US" altLang="zh-CN" dirty="0" err="1" smtClean="0">
                <a:latin typeface="Times New Roman" pitchFamily="18" charset="0"/>
                <a:cs typeface="Times New Roman" pitchFamily="18" charset="0"/>
              </a:rPr>
              <a:t>semSignal</a:t>
            </a:r>
            <a:r>
              <a:rPr lang="en-US" altLang="zh-CN" dirty="0" smtClean="0">
                <a:latin typeface="Times New Roman" pitchFamily="18" charset="0"/>
                <a:cs typeface="Times New Roman" pitchFamily="18" charset="0"/>
              </a:rPr>
              <a:t>(</a:t>
            </a:r>
            <a:r>
              <a:rPr lang="en-US" altLang="zh-CN" dirty="0" err="1" smtClean="0">
                <a:latin typeface="Times New Roman" pitchFamily="18" charset="0"/>
                <a:cs typeface="Times New Roman" pitchFamily="18" charset="0"/>
              </a:rPr>
              <a:t>mutex</a:t>
            </a:r>
            <a:r>
              <a:rPr lang="en-US" altLang="zh-CN" dirty="0" smtClean="0">
                <a:latin typeface="Times New Roman" pitchFamily="18" charset="0"/>
                <a:cs typeface="Times New Roman" pitchFamily="18" charset="0"/>
              </a:rPr>
              <a:t>);	         //</a:t>
            </a:r>
            <a:r>
              <a:rPr lang="zh-CN" altLang="zh-CN" dirty="0" smtClean="0">
                <a:latin typeface="Times New Roman" pitchFamily="18" charset="0"/>
                <a:cs typeface="Times New Roman" pitchFamily="18" charset="0"/>
              </a:rPr>
              <a:t>释放数据区，允许其他进程读写</a:t>
            </a:r>
          </a:p>
          <a:p>
            <a:r>
              <a:rPr lang="en-US" altLang="zh-CN" dirty="0" smtClean="0">
                <a:latin typeface="Times New Roman" pitchFamily="18" charset="0"/>
                <a:cs typeface="Times New Roman" pitchFamily="18" charset="0"/>
              </a:rPr>
              <a:t>       </a:t>
            </a:r>
            <a:r>
              <a:rPr lang="en-US" altLang="zh-CN" dirty="0" err="1" smtClean="0">
                <a:latin typeface="Times New Roman" pitchFamily="18" charset="0"/>
                <a:cs typeface="Times New Roman" pitchFamily="18" charset="0"/>
              </a:rPr>
              <a:t>semSignal</a:t>
            </a:r>
            <a:r>
              <a:rPr lang="en-US" altLang="zh-CN" dirty="0" smtClean="0">
                <a:latin typeface="Times New Roman" pitchFamily="18" charset="0"/>
                <a:cs typeface="Times New Roman" pitchFamily="18" charset="0"/>
              </a:rPr>
              <a:t>(</a:t>
            </a:r>
            <a:r>
              <a:rPr lang="en-US" altLang="zh-CN" dirty="0" err="1" smtClean="0">
                <a:latin typeface="Times New Roman" pitchFamily="18" charset="0"/>
                <a:cs typeface="Times New Roman" pitchFamily="18" charset="0"/>
              </a:rPr>
              <a:t>wmutex</a:t>
            </a:r>
            <a:r>
              <a:rPr lang="en-US" altLang="zh-CN" dirty="0" smtClean="0">
                <a:latin typeface="Times New Roman" pitchFamily="18" charset="0"/>
                <a:cs typeface="Times New Roman" pitchFamily="18" charset="0"/>
              </a:rPr>
              <a:t>);                 //</a:t>
            </a:r>
            <a:r>
              <a:rPr lang="zh-CN" altLang="zh-CN" dirty="0" smtClean="0">
                <a:latin typeface="Times New Roman" pitchFamily="18" charset="0"/>
                <a:cs typeface="Times New Roman" pitchFamily="18" charset="0"/>
              </a:rPr>
              <a:t>恢复</a:t>
            </a:r>
            <a:r>
              <a:rPr lang="en-US" altLang="zh-CN" dirty="0" err="1" smtClean="0">
                <a:latin typeface="Times New Roman" pitchFamily="18" charset="0"/>
                <a:cs typeface="Times New Roman" pitchFamily="18" charset="0"/>
              </a:rPr>
              <a:t>wmutex</a:t>
            </a:r>
            <a:endParaRPr lang="zh-CN" altLang="zh-CN" dirty="0" smtClean="0">
              <a:latin typeface="Times New Roman" pitchFamily="18" charset="0"/>
              <a:cs typeface="Times New Roman" pitchFamily="18" charset="0"/>
            </a:endParaRPr>
          </a:p>
          <a:p>
            <a:r>
              <a:rPr lang="en-US" altLang="zh-CN" dirty="0" smtClean="0">
                <a:latin typeface="Times New Roman" pitchFamily="18" charset="0"/>
                <a:cs typeface="Times New Roman" pitchFamily="18" charset="0"/>
              </a:rPr>
              <a:t>     </a:t>
            </a:r>
            <a:r>
              <a:rPr lang="zh-CN" altLang="zh-CN" dirty="0" smtClean="0">
                <a:latin typeface="Times New Roman" pitchFamily="18" charset="0"/>
                <a:cs typeface="Times New Roman" pitchFamily="18" charset="0"/>
              </a:rPr>
              <a:t>｝</a:t>
            </a: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Writer/Reader Problem</a:t>
            </a:r>
            <a:endParaRPr lang="zh-CN" altLang="en-US" dirty="0"/>
          </a:p>
        </p:txBody>
      </p:sp>
      <p:sp>
        <p:nvSpPr>
          <p:cNvPr id="3" name="内容占位符 2"/>
          <p:cNvSpPr>
            <a:spLocks noGrp="1"/>
          </p:cNvSpPr>
          <p:nvPr>
            <p:ph idx="1"/>
          </p:nvPr>
        </p:nvSpPr>
        <p:spPr>
          <a:xfrm>
            <a:off x="457200" y="1297445"/>
            <a:ext cx="7917543" cy="4641850"/>
          </a:xfrm>
        </p:spPr>
        <p:txBody>
          <a:bodyPr/>
          <a:lstStyle/>
          <a:p>
            <a:r>
              <a:rPr lang="zh-CN" altLang="en-US" dirty="0" smtClean="0">
                <a:solidFill>
                  <a:srgbClr val="FF0000"/>
                </a:solidFill>
              </a:rPr>
              <a:t>第三类问题：写者优先算法</a:t>
            </a:r>
          </a:p>
          <a:p>
            <a:pPr lvl="1"/>
            <a:r>
              <a:rPr lang="zh-CN" altLang="en-US" dirty="0" smtClean="0"/>
              <a:t>多个读者可以同时进行读</a:t>
            </a:r>
          </a:p>
          <a:p>
            <a:pPr lvl="1"/>
            <a:r>
              <a:rPr lang="zh-CN" altLang="en-US" dirty="0" smtClean="0"/>
              <a:t>写者必须互斥（只允许一个写者写，也不能读者写者同时进行），多个等待的写者</a:t>
            </a:r>
            <a:r>
              <a:rPr lang="en-US" altLang="zh-CN" dirty="0" smtClean="0"/>
              <a:t>FIFO</a:t>
            </a:r>
            <a:endParaRPr lang="zh-CN" altLang="en-US" dirty="0" smtClean="0"/>
          </a:p>
          <a:p>
            <a:pPr lvl="1"/>
            <a:r>
              <a:rPr lang="zh-CN" altLang="en-US" dirty="0" smtClean="0"/>
              <a:t>写者优先于读者（一旦有写者，则后续读者必须等待，唤醒时优先考虑写者）</a:t>
            </a:r>
            <a:endParaRPr lang="en-US" altLang="zh-CN" dirty="0" smtClean="0"/>
          </a:p>
          <a:p>
            <a:pPr lvl="1"/>
            <a:endParaRPr lang="en-US" altLang="zh-CN" dirty="0" smtClean="0"/>
          </a:p>
          <a:p>
            <a:pPr lvl="1"/>
            <a:r>
              <a:rPr lang="zh-CN" altLang="en-US" dirty="0" smtClean="0"/>
              <a:t>读者可能无限等待！</a:t>
            </a:r>
            <a:endParaRPr lang="en-US" altLang="zh-CN" dirty="0" smtClean="0"/>
          </a:p>
          <a:p>
            <a:pPr lvl="1">
              <a:buNone/>
            </a:pPr>
            <a:endParaRPr lang="en-US" altLang="zh-CN" dirty="0" smtClean="0"/>
          </a:p>
          <a:p>
            <a:r>
              <a:rPr lang="zh-CN" altLang="en-US" dirty="0" smtClean="0"/>
              <a:t>程序实现见教材！</a:t>
            </a:r>
          </a:p>
          <a:p>
            <a:endParaRPr lang="zh-CN" altLang="en-US" dirty="0" smtClean="0"/>
          </a:p>
          <a:p>
            <a:endParaRPr lang="zh-CN" altLang="en-US" dirty="0"/>
          </a:p>
        </p:txBody>
      </p:sp>
      <p:sp>
        <p:nvSpPr>
          <p:cNvPr id="4" name="页脚占位符 3"/>
          <p:cNvSpPr>
            <a:spLocks noGrp="1"/>
          </p:cNvSpPr>
          <p:nvPr>
            <p:ph type="ftr" sz="quarter" idx="10"/>
          </p:nvPr>
        </p:nvSpPr>
        <p:spPr/>
        <p:txBody>
          <a:bodyPr/>
          <a:lstStyle/>
          <a:p>
            <a:pPr>
              <a:defRPr/>
            </a:pPr>
            <a:r>
              <a:rPr lang="zh-CN" altLang="en-US" dirty="0" smtClean="0"/>
              <a:t>USTC</a:t>
            </a:r>
            <a:r>
              <a:rPr lang="en-US" altLang="zh-CN" dirty="0" smtClean="0"/>
              <a:t>-</a:t>
            </a:r>
            <a:r>
              <a:rPr lang="zh-CN" altLang="en-US" dirty="0" smtClean="0"/>
              <a:t>21000201-OPERATING SYSTEMS; FALL </a:t>
            </a:r>
            <a:r>
              <a:rPr lang="en-US" altLang="zh-CN" dirty="0" smtClean="0"/>
              <a:t>2016</a:t>
            </a:r>
            <a:r>
              <a:rPr lang="zh-CN" altLang="en-US" dirty="0" smtClean="0"/>
              <a:t>; INSTRUCTOR: </a:t>
            </a:r>
            <a:r>
              <a:rPr lang="en-US" altLang="zh-CN" dirty="0" smtClean="0"/>
              <a:t>LINGBO WEI</a:t>
            </a:r>
            <a:endParaRPr lang="en-US" altLang="zh-CN" dirty="0"/>
          </a:p>
        </p:txBody>
      </p:sp>
      <p:sp>
        <p:nvSpPr>
          <p:cNvPr id="5" name="灯片编号占位符 4"/>
          <p:cNvSpPr>
            <a:spLocks noGrp="1"/>
          </p:cNvSpPr>
          <p:nvPr>
            <p:ph type="sldNum" sz="quarter" idx="11"/>
          </p:nvPr>
        </p:nvSpPr>
        <p:spPr/>
        <p:txBody>
          <a:bodyPr/>
          <a:lstStyle/>
          <a:p>
            <a:pPr>
              <a:defRPr/>
            </a:pPr>
            <a:fld id="{2A5F4D79-7E66-4EF1-850E-A256F3AB9092}" type="slidenum">
              <a:rPr lang="zh-CN" altLang="en-US" smtClean="0"/>
              <a:pPr>
                <a:defRPr/>
              </a:pPr>
              <a:t>78</a:t>
            </a:fld>
            <a:endParaRPr lang="en-US" altLang="zh-CN"/>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信号量机制的缺点</a:t>
            </a:r>
            <a:endParaRPr lang="zh-CN" altLang="en-US" dirty="0"/>
          </a:p>
        </p:txBody>
      </p:sp>
      <p:sp>
        <p:nvSpPr>
          <p:cNvPr id="3" name="内容占位符 2"/>
          <p:cNvSpPr>
            <a:spLocks noGrp="1"/>
          </p:cNvSpPr>
          <p:nvPr>
            <p:ph idx="1"/>
          </p:nvPr>
        </p:nvSpPr>
        <p:spPr>
          <a:xfrm>
            <a:off x="457199" y="1282931"/>
            <a:ext cx="8048171" cy="4641850"/>
          </a:xfrm>
        </p:spPr>
        <p:txBody>
          <a:bodyPr/>
          <a:lstStyle/>
          <a:p>
            <a:r>
              <a:rPr lang="zh-CN" altLang="en-US" sz="2600" dirty="0" smtClean="0">
                <a:solidFill>
                  <a:srgbClr val="FF0000"/>
                </a:solidFill>
              </a:rPr>
              <a:t>易读性差</a:t>
            </a:r>
            <a:endParaRPr lang="en-US" altLang="zh-CN" sz="2600" dirty="0" smtClean="0">
              <a:solidFill>
                <a:srgbClr val="FF0000"/>
              </a:solidFill>
            </a:endParaRPr>
          </a:p>
          <a:p>
            <a:pPr lvl="1"/>
            <a:r>
              <a:rPr lang="zh-CN" altLang="en-US" sz="2200" dirty="0" smtClean="0"/>
              <a:t>因为要了解对于一组共享变量及信号量的操作是否正确，则必须通读整个系统或者并发程序</a:t>
            </a:r>
          </a:p>
          <a:p>
            <a:r>
              <a:rPr lang="zh-CN" altLang="en-US" sz="2600" dirty="0" smtClean="0">
                <a:solidFill>
                  <a:srgbClr val="FF0000"/>
                </a:solidFill>
              </a:rPr>
              <a:t>不利于修改和维护</a:t>
            </a:r>
            <a:endParaRPr lang="en-US" altLang="zh-CN" sz="2600" dirty="0" smtClean="0">
              <a:solidFill>
                <a:srgbClr val="FF0000"/>
              </a:solidFill>
            </a:endParaRPr>
          </a:p>
          <a:p>
            <a:pPr lvl="1"/>
            <a:r>
              <a:rPr lang="zh-CN" altLang="en-US" sz="2200" dirty="0" smtClean="0"/>
              <a:t>因为</a:t>
            </a:r>
            <a:r>
              <a:rPr lang="en-US" altLang="zh-CN" sz="2200" dirty="0" smtClean="0"/>
              <a:t>semWait</a:t>
            </a:r>
            <a:r>
              <a:rPr lang="zh-CN" altLang="en-US" sz="2200" dirty="0" smtClean="0"/>
              <a:t>和</a:t>
            </a:r>
            <a:r>
              <a:rPr lang="en-US" altLang="zh-CN" sz="2200" dirty="0" err="1" smtClean="0"/>
              <a:t>semSignal</a:t>
            </a:r>
            <a:r>
              <a:rPr lang="zh-CN" altLang="en-US" sz="2200" dirty="0" smtClean="0"/>
              <a:t>操作散布于程序各处，程序的局部性很差，所以任一组变量或一段代码的修改都可能影响全局</a:t>
            </a:r>
          </a:p>
          <a:p>
            <a:r>
              <a:rPr lang="zh-CN" altLang="en-US" sz="2600" dirty="0" smtClean="0">
                <a:solidFill>
                  <a:srgbClr val="FF0000"/>
                </a:solidFill>
              </a:rPr>
              <a:t>正确性难以保证</a:t>
            </a:r>
            <a:endParaRPr lang="en-US" altLang="zh-CN" sz="2600" dirty="0" smtClean="0">
              <a:solidFill>
                <a:srgbClr val="FF0000"/>
              </a:solidFill>
            </a:endParaRPr>
          </a:p>
          <a:p>
            <a:pPr lvl="1"/>
            <a:r>
              <a:rPr lang="zh-CN" altLang="en-US" sz="2200" dirty="0" smtClean="0"/>
              <a:t>因为操作系统或并发程序通常很大，而</a:t>
            </a:r>
            <a:r>
              <a:rPr lang="en-US" altLang="zh-CN" sz="2200" dirty="0" smtClean="0"/>
              <a:t>semWait</a:t>
            </a:r>
            <a:r>
              <a:rPr lang="zh-CN" altLang="en-US" sz="2200" dirty="0" smtClean="0"/>
              <a:t>和</a:t>
            </a:r>
            <a:r>
              <a:rPr lang="en-US" altLang="zh-CN" sz="2200" dirty="0" err="1" smtClean="0"/>
              <a:t>sem</a:t>
            </a:r>
            <a:r>
              <a:rPr lang="en-US" altLang="zh-CN" sz="2200" dirty="0" smtClean="0"/>
              <a:t>-Signal</a:t>
            </a:r>
            <a:r>
              <a:rPr lang="zh-CN" altLang="en-US" sz="2200" dirty="0" smtClean="0"/>
              <a:t>操作代码都是由用户编写的，系统无法有效地控制和管理这些</a:t>
            </a:r>
            <a:r>
              <a:rPr lang="en-US" altLang="zh-CN" sz="2200" dirty="0" smtClean="0"/>
              <a:t>semWait</a:t>
            </a:r>
            <a:r>
              <a:rPr lang="zh-CN" altLang="en-US" sz="2200" dirty="0" smtClean="0"/>
              <a:t>和</a:t>
            </a:r>
            <a:r>
              <a:rPr lang="en-US" altLang="zh-CN" sz="2200" dirty="0" err="1" smtClean="0"/>
              <a:t>semSignal</a:t>
            </a:r>
            <a:r>
              <a:rPr lang="zh-CN" altLang="en-US" sz="2200" dirty="0" smtClean="0"/>
              <a:t>，要保证这样一个复杂的系统没有逻辑错误是很难的，它将导致死锁现象的产生。</a:t>
            </a:r>
            <a:endParaRPr lang="zh-CN" altLang="en-US" sz="2200" dirty="0"/>
          </a:p>
        </p:txBody>
      </p:sp>
      <p:sp>
        <p:nvSpPr>
          <p:cNvPr id="4" name="页脚占位符 3"/>
          <p:cNvSpPr>
            <a:spLocks noGrp="1"/>
          </p:cNvSpPr>
          <p:nvPr>
            <p:ph type="ftr" sz="quarter" idx="10"/>
          </p:nvPr>
        </p:nvSpPr>
        <p:spPr/>
        <p:txBody>
          <a:bodyPr/>
          <a:lstStyle/>
          <a:p>
            <a:pPr>
              <a:defRPr/>
            </a:pPr>
            <a:r>
              <a:rPr lang="zh-CN" altLang="en-US" dirty="0" smtClean="0"/>
              <a:t>USTC</a:t>
            </a:r>
            <a:r>
              <a:rPr lang="en-US" altLang="zh-CN" dirty="0" smtClean="0"/>
              <a:t>-</a:t>
            </a:r>
            <a:r>
              <a:rPr lang="zh-CN" altLang="en-US" dirty="0" smtClean="0"/>
              <a:t>21000201-OPERATING SYSTEMS; FALL </a:t>
            </a:r>
            <a:r>
              <a:rPr lang="en-US" altLang="zh-CN" dirty="0" smtClean="0"/>
              <a:t>2016</a:t>
            </a:r>
            <a:r>
              <a:rPr lang="zh-CN" altLang="en-US" dirty="0" smtClean="0"/>
              <a:t>; INSTRUCTOR: </a:t>
            </a:r>
            <a:r>
              <a:rPr lang="en-US" altLang="zh-CN" dirty="0" smtClean="0"/>
              <a:t>LINGBO WEI</a:t>
            </a:r>
            <a:endParaRPr lang="en-US" altLang="zh-CN" dirty="0"/>
          </a:p>
        </p:txBody>
      </p:sp>
      <p:sp>
        <p:nvSpPr>
          <p:cNvPr id="5" name="灯片编号占位符 4"/>
          <p:cNvSpPr>
            <a:spLocks noGrp="1"/>
          </p:cNvSpPr>
          <p:nvPr>
            <p:ph type="sldNum" sz="quarter" idx="11"/>
          </p:nvPr>
        </p:nvSpPr>
        <p:spPr/>
        <p:txBody>
          <a:bodyPr/>
          <a:lstStyle/>
          <a:p>
            <a:pPr>
              <a:defRPr/>
            </a:pPr>
            <a:fld id="{2A5F4D79-7E66-4EF1-850E-A256F3AB9092}" type="slidenum">
              <a:rPr lang="zh-CN" altLang="en-US" smtClean="0"/>
              <a:pPr>
                <a:defRPr/>
              </a:pPr>
              <a:t>79</a:t>
            </a:fld>
            <a:endParaRPr lang="en-US" altLang="zh-CN"/>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为什么要互斥？例子</a:t>
            </a:r>
            <a:endParaRPr lang="zh-CN" altLang="en-US" dirty="0"/>
          </a:p>
        </p:txBody>
      </p:sp>
      <p:sp>
        <p:nvSpPr>
          <p:cNvPr id="3" name="内容占位符 2"/>
          <p:cNvSpPr>
            <a:spLocks noGrp="1"/>
          </p:cNvSpPr>
          <p:nvPr>
            <p:ph idx="1"/>
          </p:nvPr>
        </p:nvSpPr>
        <p:spPr>
          <a:xfrm>
            <a:off x="443752" y="1148884"/>
            <a:ext cx="8417859" cy="5077103"/>
          </a:xfrm>
        </p:spPr>
        <p:txBody>
          <a:bodyPr/>
          <a:lstStyle/>
          <a:p>
            <a:r>
              <a:rPr lang="zh-CN" altLang="en-US" sz="2600" dirty="0" smtClean="0"/>
              <a:t>例子：通过共享变量</a:t>
            </a:r>
            <a:r>
              <a:rPr lang="en-US" altLang="zh-CN" sz="2600" dirty="0" smtClean="0"/>
              <a:t>mailCount</a:t>
            </a:r>
            <a:r>
              <a:rPr lang="zh-CN" altLang="en-US" sz="2600" dirty="0" smtClean="0"/>
              <a:t>，统计收到的邮件总量</a:t>
            </a:r>
            <a:endParaRPr lang="en-US" altLang="zh-CN" sz="2600" dirty="0" smtClean="0"/>
          </a:p>
          <a:p>
            <a:r>
              <a:rPr lang="zh-CN" altLang="en-US" sz="2600" dirty="0" smtClean="0"/>
              <a:t>每个进程都运行以下程序代码：</a:t>
            </a:r>
            <a:endParaRPr lang="en-US" altLang="zh-CN" sz="2600" dirty="0" smtClean="0"/>
          </a:p>
          <a:p>
            <a:pPr>
              <a:buNone/>
            </a:pPr>
            <a:r>
              <a:rPr lang="en-US" altLang="zh-CN" sz="2400" dirty="0" smtClean="0"/>
              <a:t>       </a:t>
            </a:r>
            <a:r>
              <a:rPr lang="en-US" altLang="zh-CN" sz="2400" dirty="0" smtClean="0">
                <a:solidFill>
                  <a:srgbClr val="0000CC"/>
                </a:solidFill>
              </a:rPr>
              <a:t>While (True) {</a:t>
            </a:r>
          </a:p>
          <a:p>
            <a:pPr>
              <a:buNone/>
            </a:pPr>
            <a:r>
              <a:rPr lang="en-US" altLang="zh-CN" sz="2400" dirty="0" smtClean="0">
                <a:solidFill>
                  <a:srgbClr val="0000CC"/>
                </a:solidFill>
              </a:rPr>
              <a:t>                   Receive email</a:t>
            </a:r>
          </a:p>
          <a:p>
            <a:pPr>
              <a:buNone/>
            </a:pPr>
            <a:r>
              <a:rPr lang="en-US" altLang="zh-CN" sz="2400" dirty="0" smtClean="0">
                <a:solidFill>
                  <a:srgbClr val="0000CC"/>
                </a:solidFill>
              </a:rPr>
              <a:t>                   mailCount++        //</a:t>
            </a:r>
            <a:r>
              <a:rPr lang="zh-CN" altLang="en-US" sz="2400" dirty="0" smtClean="0">
                <a:solidFill>
                  <a:srgbClr val="0000CC"/>
                </a:solidFill>
              </a:rPr>
              <a:t>访问临界资源</a:t>
            </a:r>
            <a:r>
              <a:rPr lang="en-US" altLang="zh-CN" sz="2400" dirty="0" smtClean="0">
                <a:solidFill>
                  <a:srgbClr val="0000CC"/>
                </a:solidFill>
              </a:rPr>
              <a:t>mailCount</a:t>
            </a:r>
            <a:r>
              <a:rPr lang="zh-CN" altLang="en-US" sz="2400" dirty="0" smtClean="0">
                <a:solidFill>
                  <a:srgbClr val="0000CC"/>
                </a:solidFill>
              </a:rPr>
              <a:t>的代码</a:t>
            </a:r>
            <a:endParaRPr lang="en-US" altLang="zh-CN" sz="2400" dirty="0" smtClean="0">
              <a:solidFill>
                <a:srgbClr val="0000CC"/>
              </a:solidFill>
            </a:endParaRPr>
          </a:p>
          <a:p>
            <a:pPr>
              <a:buNone/>
            </a:pPr>
            <a:r>
              <a:rPr lang="en-US" altLang="zh-CN" sz="2400" dirty="0" smtClean="0">
                <a:solidFill>
                  <a:srgbClr val="0000CC"/>
                </a:solidFill>
              </a:rPr>
              <a:t>                   Email process}</a:t>
            </a:r>
          </a:p>
          <a:p>
            <a:r>
              <a:rPr lang="en-US" altLang="zh-CN" sz="2600" dirty="0" smtClean="0"/>
              <a:t> </a:t>
            </a:r>
            <a:r>
              <a:rPr lang="zh-CN" altLang="en-US" sz="2600" dirty="0" smtClean="0"/>
              <a:t>语句</a:t>
            </a:r>
            <a:r>
              <a:rPr lang="en-US" altLang="zh-CN" sz="2600" dirty="0" smtClean="0"/>
              <a:t> </a:t>
            </a:r>
            <a:r>
              <a:rPr lang="en-US" altLang="zh-CN" sz="2600" dirty="0" smtClean="0">
                <a:solidFill>
                  <a:srgbClr val="0000CC"/>
                </a:solidFill>
              </a:rPr>
              <a:t>mailCount++ </a:t>
            </a:r>
            <a:r>
              <a:rPr lang="zh-CN" altLang="en-US" sz="2600" dirty="0" smtClean="0"/>
              <a:t>由以下</a:t>
            </a:r>
            <a:r>
              <a:rPr lang="en-US" altLang="zh-CN" sz="2600" dirty="0" smtClean="0"/>
              <a:t>3</a:t>
            </a:r>
            <a:r>
              <a:rPr lang="zh-CN" altLang="en-US" sz="2600" dirty="0" smtClean="0"/>
              <a:t>条机器指令完成：</a:t>
            </a:r>
            <a:endParaRPr lang="en-US" altLang="zh-CN" sz="2600" dirty="0" smtClean="0"/>
          </a:p>
          <a:p>
            <a:pPr>
              <a:buNone/>
            </a:pPr>
            <a:r>
              <a:rPr lang="en-US" altLang="zh-CN" sz="2400" dirty="0" smtClean="0">
                <a:solidFill>
                  <a:srgbClr val="FF0000"/>
                </a:solidFill>
              </a:rPr>
              <a:t>                   registerA:= </a:t>
            </a:r>
            <a:r>
              <a:rPr lang="en-US" altLang="zh-CN" sz="2400" dirty="0" err="1" smtClean="0">
                <a:solidFill>
                  <a:srgbClr val="FF0000"/>
                </a:solidFill>
              </a:rPr>
              <a:t>mailCount</a:t>
            </a:r>
            <a:r>
              <a:rPr lang="en-US" altLang="zh-CN" sz="2400" dirty="0" smtClean="0">
                <a:solidFill>
                  <a:srgbClr val="FF0000"/>
                </a:solidFill>
              </a:rPr>
              <a:t>         </a:t>
            </a:r>
            <a:r>
              <a:rPr lang="en-US" altLang="zh-CN" sz="2400" dirty="0" err="1" smtClean="0">
                <a:solidFill>
                  <a:srgbClr val="006600"/>
                </a:solidFill>
              </a:rPr>
              <a:t>registerA</a:t>
            </a:r>
            <a:r>
              <a:rPr lang="en-US" altLang="zh-CN" sz="2400" dirty="0" smtClean="0">
                <a:solidFill>
                  <a:srgbClr val="006600"/>
                </a:solidFill>
              </a:rPr>
              <a:t>:= </a:t>
            </a:r>
            <a:r>
              <a:rPr lang="en-US" altLang="zh-CN" sz="2400" dirty="0" err="1" smtClean="0">
                <a:solidFill>
                  <a:srgbClr val="006600"/>
                </a:solidFill>
              </a:rPr>
              <a:t>mailCount</a:t>
            </a:r>
            <a:endParaRPr lang="en-US" altLang="zh-CN" sz="2400" dirty="0" smtClean="0">
              <a:solidFill>
                <a:srgbClr val="006600"/>
              </a:solidFill>
            </a:endParaRPr>
          </a:p>
          <a:p>
            <a:pPr>
              <a:buNone/>
            </a:pPr>
            <a:r>
              <a:rPr lang="en-US" altLang="zh-CN" sz="2400" dirty="0" smtClean="0">
                <a:solidFill>
                  <a:srgbClr val="FF0000"/>
                </a:solidFill>
              </a:rPr>
              <a:t>                   registerA:= registerA+1       </a:t>
            </a:r>
            <a:r>
              <a:rPr lang="en-US" altLang="zh-CN" sz="2400" dirty="0" err="1" smtClean="0">
                <a:solidFill>
                  <a:srgbClr val="006600"/>
                </a:solidFill>
              </a:rPr>
              <a:t>registerA</a:t>
            </a:r>
            <a:r>
              <a:rPr lang="en-US" altLang="zh-CN" sz="2400" dirty="0" smtClean="0">
                <a:solidFill>
                  <a:srgbClr val="006600"/>
                </a:solidFill>
              </a:rPr>
              <a:t>:= registerA+1</a:t>
            </a:r>
          </a:p>
          <a:p>
            <a:pPr>
              <a:buNone/>
            </a:pPr>
            <a:r>
              <a:rPr lang="en-US" altLang="zh-CN" sz="2400" dirty="0" smtClean="0">
                <a:solidFill>
                  <a:srgbClr val="FF0000"/>
                </a:solidFill>
              </a:rPr>
              <a:t>                   mailCount:= </a:t>
            </a:r>
            <a:r>
              <a:rPr lang="en-US" altLang="zh-CN" sz="2400" dirty="0" err="1" smtClean="0">
                <a:solidFill>
                  <a:srgbClr val="FF0000"/>
                </a:solidFill>
              </a:rPr>
              <a:t>registerA</a:t>
            </a:r>
            <a:r>
              <a:rPr lang="en-US" altLang="zh-CN" sz="2400" dirty="0" smtClean="0">
                <a:solidFill>
                  <a:srgbClr val="FF0000"/>
                </a:solidFill>
              </a:rPr>
              <a:t>         </a:t>
            </a:r>
            <a:r>
              <a:rPr lang="en-US" altLang="zh-CN" sz="2400" dirty="0" err="1" smtClean="0">
                <a:solidFill>
                  <a:srgbClr val="006600"/>
                </a:solidFill>
              </a:rPr>
              <a:t>mailCount</a:t>
            </a:r>
            <a:r>
              <a:rPr lang="en-US" altLang="zh-CN" sz="2400" dirty="0" smtClean="0">
                <a:solidFill>
                  <a:srgbClr val="006600"/>
                </a:solidFill>
              </a:rPr>
              <a:t>:= </a:t>
            </a:r>
            <a:r>
              <a:rPr lang="en-US" altLang="zh-CN" sz="2400" dirty="0" err="1" smtClean="0">
                <a:solidFill>
                  <a:srgbClr val="006600"/>
                </a:solidFill>
              </a:rPr>
              <a:t>registerA</a:t>
            </a:r>
            <a:endParaRPr lang="en-US" altLang="zh-CN" sz="2400" dirty="0" smtClean="0">
              <a:solidFill>
                <a:srgbClr val="006600"/>
              </a:solidFill>
            </a:endParaRPr>
          </a:p>
          <a:p>
            <a:r>
              <a:rPr lang="zh-CN" altLang="en-US" sz="2600" dirty="0" smtClean="0"/>
              <a:t>并发导致结果的不确定性</a:t>
            </a:r>
            <a:r>
              <a:rPr lang="en-US" altLang="zh-CN" sz="2600" dirty="0" smtClean="0"/>
              <a:t>(</a:t>
            </a:r>
            <a:r>
              <a:rPr lang="zh-CN" altLang="en-US" sz="2600" dirty="0" smtClean="0">
                <a:solidFill>
                  <a:srgbClr val="FF0000"/>
                </a:solidFill>
              </a:rPr>
              <a:t>出错</a:t>
            </a:r>
            <a:r>
              <a:rPr lang="en-US" altLang="zh-CN" sz="2600" dirty="0" smtClean="0">
                <a:solidFill>
                  <a:srgbClr val="FF0000"/>
                </a:solidFill>
              </a:rPr>
              <a:t>!</a:t>
            </a:r>
            <a:r>
              <a:rPr lang="en-US" altLang="zh-CN" sz="2600" dirty="0" smtClean="0"/>
              <a:t>)</a:t>
            </a:r>
          </a:p>
          <a:p>
            <a:endParaRPr lang="zh-CN" altLang="en-US" dirty="0"/>
          </a:p>
        </p:txBody>
      </p:sp>
      <p:sp>
        <p:nvSpPr>
          <p:cNvPr id="4" name="页脚占位符 3"/>
          <p:cNvSpPr>
            <a:spLocks noGrp="1"/>
          </p:cNvSpPr>
          <p:nvPr>
            <p:ph type="ftr" sz="quarter" idx="10"/>
          </p:nvPr>
        </p:nvSpPr>
        <p:spPr/>
        <p:txBody>
          <a:bodyPr/>
          <a:lstStyle/>
          <a:p>
            <a:pPr>
              <a:defRPr/>
            </a:pPr>
            <a:r>
              <a:rPr lang="zh-CN" altLang="en-US" dirty="0" smtClean="0"/>
              <a:t>USTC</a:t>
            </a:r>
            <a:r>
              <a:rPr lang="en-US" altLang="zh-CN" dirty="0" smtClean="0"/>
              <a:t>-</a:t>
            </a:r>
            <a:r>
              <a:rPr lang="zh-CN" altLang="en-US" dirty="0" smtClean="0"/>
              <a:t>21000201-OPERATING SYSTEMS; FALL </a:t>
            </a:r>
            <a:r>
              <a:rPr lang="en-US" altLang="zh-CN" dirty="0" smtClean="0"/>
              <a:t>2016</a:t>
            </a:r>
            <a:r>
              <a:rPr lang="zh-CN" altLang="en-US" dirty="0" smtClean="0"/>
              <a:t>; INSTRUCTOR: </a:t>
            </a:r>
            <a:r>
              <a:rPr lang="en-US" altLang="zh-CN" dirty="0" smtClean="0"/>
              <a:t>LINGBO WEI</a:t>
            </a:r>
            <a:endParaRPr lang="en-US" altLang="zh-CN" dirty="0"/>
          </a:p>
        </p:txBody>
      </p:sp>
      <p:sp>
        <p:nvSpPr>
          <p:cNvPr id="5" name="灯片编号占位符 4"/>
          <p:cNvSpPr>
            <a:spLocks noGrp="1"/>
          </p:cNvSpPr>
          <p:nvPr>
            <p:ph type="sldNum" sz="quarter" idx="11"/>
          </p:nvPr>
        </p:nvSpPr>
        <p:spPr/>
        <p:txBody>
          <a:bodyPr/>
          <a:lstStyle/>
          <a:p>
            <a:pPr>
              <a:defRPr/>
            </a:pPr>
            <a:fld id="{2A5F4D79-7E66-4EF1-850E-A256F3AB9092}" type="slidenum">
              <a:rPr lang="zh-CN" altLang="en-US" smtClean="0"/>
              <a:pPr>
                <a:defRPr/>
              </a:pPr>
              <a:t>8</a:t>
            </a:fld>
            <a:endParaRPr lang="en-US" altLang="zh-CN"/>
          </a:p>
        </p:txBody>
      </p:sp>
      <p:grpSp>
        <p:nvGrpSpPr>
          <p:cNvPr id="21" name="组合 20"/>
          <p:cNvGrpSpPr/>
          <p:nvPr/>
        </p:nvGrpSpPr>
        <p:grpSpPr>
          <a:xfrm>
            <a:off x="342900" y="3012141"/>
            <a:ext cx="3570194" cy="2569509"/>
            <a:chOff x="342900" y="3012141"/>
            <a:chExt cx="3570194" cy="2569509"/>
          </a:xfrm>
        </p:grpSpPr>
        <p:sp>
          <p:nvSpPr>
            <p:cNvPr id="6" name="圆角矩形 5"/>
            <p:cNvSpPr/>
            <p:nvPr/>
          </p:nvSpPr>
          <p:spPr>
            <a:xfrm>
              <a:off x="1761565" y="3012141"/>
              <a:ext cx="2151529" cy="416859"/>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 name="直接连接符 7"/>
            <p:cNvCxnSpPr/>
            <p:nvPr/>
          </p:nvCxnSpPr>
          <p:spPr>
            <a:xfrm rot="10800000">
              <a:off x="342900" y="3200400"/>
              <a:ext cx="1416424"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rot="16200000" flipH="1">
              <a:off x="-557212" y="4119563"/>
              <a:ext cx="1838326" cy="1904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flipV="1">
              <a:off x="381000" y="5029200"/>
              <a:ext cx="1200150" cy="9525"/>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8" name="左大括号 17"/>
            <p:cNvSpPr/>
            <p:nvPr/>
          </p:nvSpPr>
          <p:spPr>
            <a:xfrm>
              <a:off x="1638300" y="4505325"/>
              <a:ext cx="247650" cy="1076325"/>
            </a:xfrm>
            <a:prstGeom prst="leftBrace">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cxnSp>
        <p:nvCxnSpPr>
          <p:cNvPr id="14" name="直接箭头连接符 13"/>
          <p:cNvCxnSpPr/>
          <p:nvPr/>
        </p:nvCxnSpPr>
        <p:spPr>
          <a:xfrm rot="5400000" flipH="1" flipV="1">
            <a:off x="4939054" y="4585723"/>
            <a:ext cx="633637" cy="577169"/>
          </a:xfrm>
          <a:prstGeom prst="straightConnector1">
            <a:avLst/>
          </a:prstGeom>
          <a:ln w="38100">
            <a:solidFill>
              <a:srgbClr val="006600"/>
            </a:solidFill>
            <a:tailEnd type="arrow"/>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p:nvPr/>
        </p:nvCxnSpPr>
        <p:spPr>
          <a:xfrm rot="10800000">
            <a:off x="4957764" y="5281614"/>
            <a:ext cx="586697" cy="248333"/>
          </a:xfrm>
          <a:prstGeom prst="straightConnector1">
            <a:avLst/>
          </a:prstGeom>
          <a:ln w="38100">
            <a:solidFill>
              <a:srgbClr val="0066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Effect transition="in" filter="blinds(horizontal)">
                                      <p:cBhvr>
                                        <p:cTn id="7" dur="500"/>
                                        <p:tgtEl>
                                          <p:spTgt spid="3">
                                            <p:txEl>
                                              <p:pRg st="6" end="6"/>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7" end="7"/>
                                            </p:txEl>
                                          </p:spTgt>
                                        </p:tgtEl>
                                        <p:attrNameLst>
                                          <p:attrName>style.visibility</p:attrName>
                                        </p:attrNameLst>
                                      </p:cBhvr>
                                      <p:to>
                                        <p:strVal val="visible"/>
                                      </p:to>
                                    </p:set>
                                    <p:animEffect transition="in" filter="blinds(horizontal)">
                                      <p:cBhvr>
                                        <p:cTn id="10" dur="500"/>
                                        <p:tgtEl>
                                          <p:spTgt spid="3">
                                            <p:txEl>
                                              <p:pRg st="7" end="7"/>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animEffect transition="in" filter="blinds(horizontal)">
                                      <p:cBhvr>
                                        <p:cTn id="13" dur="500"/>
                                        <p:tgtEl>
                                          <p:spTgt spid="3">
                                            <p:txEl>
                                              <p:pRg st="8" end="8"/>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9" end="9"/>
                                            </p:txEl>
                                          </p:spTgt>
                                        </p:tgtEl>
                                        <p:attrNameLst>
                                          <p:attrName>style.visibility</p:attrName>
                                        </p:attrNameLst>
                                      </p:cBhvr>
                                      <p:to>
                                        <p:strVal val="visible"/>
                                      </p:to>
                                    </p:set>
                                    <p:animEffect transition="in" filter="blinds(horizontal)">
                                      <p:cBhvr>
                                        <p:cTn id="16" dur="500"/>
                                        <p:tgtEl>
                                          <p:spTgt spid="3">
                                            <p:txEl>
                                              <p:pRg st="9" end="9"/>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3">
                                            <p:txEl>
                                              <p:pRg st="10" end="10"/>
                                            </p:txEl>
                                          </p:spTgt>
                                        </p:tgtEl>
                                        <p:attrNameLst>
                                          <p:attrName>style.visibility</p:attrName>
                                        </p:attrNameLst>
                                      </p:cBhvr>
                                      <p:to>
                                        <p:strVal val="visible"/>
                                      </p:to>
                                    </p:set>
                                    <p:animEffect transition="in" filter="blinds(horizontal)">
                                      <p:cBhvr>
                                        <p:cTn id="19" dur="500"/>
                                        <p:tgtEl>
                                          <p:spTgt spid="3">
                                            <p:txEl>
                                              <p:pRg st="10" end="10"/>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blinds(horizontal)">
                                      <p:cBhvr>
                                        <p:cTn id="22" dur="500"/>
                                        <p:tgtEl>
                                          <p:spTgt spid="14"/>
                                        </p:tgtEl>
                                      </p:cBhvr>
                                    </p:animEffect>
                                  </p:childTnLst>
                                </p:cTn>
                              </p:par>
                              <p:par>
                                <p:cTn id="23" presetID="3" presetClass="entr" presetSubtype="10" fill="hold" nodeType="with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blinds(horizontal)">
                                      <p:cBhvr>
                                        <p:cTn id="25" dur="500"/>
                                        <p:tgtEl>
                                          <p:spTgt spid="17"/>
                                        </p:tgtEl>
                                      </p:cBhvr>
                                    </p:animEffect>
                                  </p:childTnLst>
                                </p:cTn>
                              </p:par>
                              <p:par>
                                <p:cTn id="26" presetID="5" presetClass="entr" presetSubtype="10" fill="hold" nodeType="withEffect">
                                  <p:stCondLst>
                                    <p:cond delay="0"/>
                                  </p:stCondLst>
                                  <p:childTnLst>
                                    <p:set>
                                      <p:cBhvr>
                                        <p:cTn id="27" dur="1" fill="hold">
                                          <p:stCondLst>
                                            <p:cond delay="0"/>
                                          </p:stCondLst>
                                        </p:cTn>
                                        <p:tgtEl>
                                          <p:spTgt spid="21"/>
                                        </p:tgtEl>
                                        <p:attrNameLst>
                                          <p:attrName>style.visibility</p:attrName>
                                        </p:attrNameLst>
                                      </p:cBhvr>
                                      <p:to>
                                        <p:strVal val="visible"/>
                                      </p:to>
                                    </p:set>
                                    <p:animEffect transition="in" filter="checkerboard(across)">
                                      <p:cBhvr>
                                        <p:cTn id="28"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管程</a:t>
            </a:r>
            <a:r>
              <a:rPr lang="en-US" altLang="zh-CN" dirty="0" smtClean="0"/>
              <a:t>(monitor)</a:t>
            </a:r>
            <a:r>
              <a:rPr lang="zh-CN" altLang="en-US" dirty="0" smtClean="0"/>
              <a:t>的作用</a:t>
            </a:r>
            <a:endParaRPr lang="zh-CN" altLang="en-US" dirty="0"/>
          </a:p>
        </p:txBody>
      </p:sp>
      <p:sp>
        <p:nvSpPr>
          <p:cNvPr id="3" name="内容占位符 2"/>
          <p:cNvSpPr>
            <a:spLocks noGrp="1"/>
          </p:cNvSpPr>
          <p:nvPr>
            <p:ph idx="1"/>
          </p:nvPr>
        </p:nvSpPr>
        <p:spPr>
          <a:xfrm>
            <a:off x="442685" y="1181333"/>
            <a:ext cx="8352971" cy="4987238"/>
          </a:xfrm>
        </p:spPr>
        <p:txBody>
          <a:bodyPr/>
          <a:lstStyle/>
          <a:p>
            <a:r>
              <a:rPr lang="zh-CN" altLang="en-US" sz="2400" dirty="0" smtClean="0"/>
              <a:t>管程的引入</a:t>
            </a:r>
            <a:endParaRPr lang="en-US" altLang="zh-CN" sz="2400" dirty="0" smtClean="0"/>
          </a:p>
          <a:p>
            <a:pPr lvl="1"/>
            <a:r>
              <a:rPr lang="zh-CN" altLang="en-US" sz="2000" dirty="0" smtClean="0"/>
              <a:t>把分散在各进程中的临界区集中起来进行管理；</a:t>
            </a:r>
          </a:p>
          <a:p>
            <a:pPr lvl="1"/>
            <a:r>
              <a:rPr lang="zh-CN" altLang="en-US" sz="2000" dirty="0" smtClean="0"/>
              <a:t>防止进程有意或无意的违法同步操作；</a:t>
            </a:r>
          </a:p>
          <a:p>
            <a:pPr lvl="1"/>
            <a:r>
              <a:rPr lang="zh-CN" altLang="en-US" sz="2000" dirty="0" smtClean="0"/>
              <a:t>便于用高级语言来书写程序，也便于程序正确性验证。</a:t>
            </a:r>
            <a:endParaRPr lang="en-US" altLang="zh-CN" sz="2000" dirty="0" smtClean="0"/>
          </a:p>
          <a:p>
            <a:r>
              <a:rPr lang="zh-CN" altLang="en-US" sz="2400" dirty="0" smtClean="0"/>
              <a:t>管程的基本思想</a:t>
            </a:r>
            <a:endParaRPr lang="en-US" altLang="zh-CN" sz="2400" dirty="0" smtClean="0"/>
          </a:p>
          <a:p>
            <a:pPr lvl="1"/>
            <a:r>
              <a:rPr lang="zh-CN" altLang="zh-CN" sz="2000" dirty="0" smtClean="0"/>
              <a:t>把分散在各进程中的临界区集中起来进行管理，并把系统中的共享资源用数据结构抽象地表示出来</a:t>
            </a:r>
            <a:r>
              <a:rPr lang="zh-CN" altLang="en-US" sz="2000" dirty="0" smtClean="0"/>
              <a:t>。</a:t>
            </a:r>
            <a:endParaRPr lang="en-US" altLang="zh-CN" sz="2000" dirty="0" smtClean="0"/>
          </a:p>
          <a:p>
            <a:pPr lvl="1"/>
            <a:r>
              <a:rPr lang="zh-CN" altLang="zh-CN" sz="2000" dirty="0" smtClean="0"/>
              <a:t>由于临界区是访问共享资源的代码段，建立一个</a:t>
            </a:r>
            <a:r>
              <a:rPr lang="zh-CN" altLang="en-US" sz="2000" dirty="0" smtClean="0"/>
              <a:t>“</a:t>
            </a:r>
            <a:r>
              <a:rPr lang="zh-CN" altLang="zh-CN" sz="2000" dirty="0" smtClean="0"/>
              <a:t>秘书</a:t>
            </a:r>
            <a:r>
              <a:rPr lang="en-US" altLang="zh-CN" sz="2000" dirty="0" smtClean="0"/>
              <a:t>”</a:t>
            </a:r>
            <a:r>
              <a:rPr lang="zh-CN" altLang="zh-CN" sz="2000" dirty="0" smtClean="0"/>
              <a:t>程序管理来到的访问，</a:t>
            </a:r>
            <a:r>
              <a:rPr lang="zh-CN" altLang="en-US" sz="2000" dirty="0" smtClean="0"/>
              <a:t>“</a:t>
            </a:r>
            <a:r>
              <a:rPr lang="zh-CN" altLang="zh-CN" sz="2000" dirty="0" smtClean="0"/>
              <a:t>秘书</a:t>
            </a:r>
            <a:r>
              <a:rPr lang="en-US" altLang="zh-CN" sz="2000" dirty="0" smtClean="0"/>
              <a:t>”</a:t>
            </a:r>
            <a:r>
              <a:rPr lang="zh-CN" altLang="zh-CN" sz="2000" dirty="0" smtClean="0"/>
              <a:t>每次仅让一个进程来访，这样既便于对共享资源的管理，又实现了互斥访问。</a:t>
            </a:r>
            <a:endParaRPr lang="en-US" altLang="zh-CN" sz="2000" dirty="0" smtClean="0"/>
          </a:p>
          <a:p>
            <a:pPr lvl="1"/>
            <a:r>
              <a:rPr lang="zh-CN" altLang="en-US" sz="2000" dirty="0" smtClean="0"/>
              <a:t>当进程共享某临界资源时，只需调用相应的管程，而对资源的使用及其出现的诸如同步、互斥等问题，则完全由管程去解决。这样，资源的使用中用到的</a:t>
            </a:r>
            <a:r>
              <a:rPr lang="en-US" altLang="zh-CN" sz="2000" dirty="0" smtClean="0"/>
              <a:t>semWait</a:t>
            </a:r>
            <a:r>
              <a:rPr lang="zh-CN" altLang="en-US" sz="2000" dirty="0" smtClean="0"/>
              <a:t>和</a:t>
            </a:r>
            <a:r>
              <a:rPr lang="en-US" altLang="zh-CN" sz="2000" dirty="0" err="1" smtClean="0"/>
              <a:t>semSignal</a:t>
            </a:r>
            <a:r>
              <a:rPr lang="zh-CN" altLang="en-US" sz="2000" dirty="0" smtClean="0"/>
              <a:t>操作仅出现在管程内，不会大量出现在进程的程序中，出错的几率也会少得多。</a:t>
            </a:r>
          </a:p>
          <a:p>
            <a:pPr lvl="1"/>
            <a:endParaRPr lang="zh-CN" altLang="en-US" sz="2000" dirty="0"/>
          </a:p>
        </p:txBody>
      </p:sp>
      <p:sp>
        <p:nvSpPr>
          <p:cNvPr id="4" name="页脚占位符 3"/>
          <p:cNvSpPr>
            <a:spLocks noGrp="1"/>
          </p:cNvSpPr>
          <p:nvPr>
            <p:ph type="ftr" sz="quarter" idx="10"/>
          </p:nvPr>
        </p:nvSpPr>
        <p:spPr/>
        <p:txBody>
          <a:bodyPr/>
          <a:lstStyle/>
          <a:p>
            <a:pPr>
              <a:defRPr/>
            </a:pPr>
            <a:r>
              <a:rPr lang="zh-CN" altLang="en-US" dirty="0" smtClean="0"/>
              <a:t>USTC</a:t>
            </a:r>
            <a:r>
              <a:rPr lang="en-US" altLang="zh-CN" dirty="0" smtClean="0"/>
              <a:t>-</a:t>
            </a:r>
            <a:r>
              <a:rPr lang="zh-CN" altLang="en-US" dirty="0" smtClean="0"/>
              <a:t>21000201-OPERATING SYSTEMS; FALL </a:t>
            </a:r>
            <a:r>
              <a:rPr lang="en-US" altLang="zh-CN" dirty="0" smtClean="0"/>
              <a:t>2016</a:t>
            </a:r>
            <a:r>
              <a:rPr lang="zh-CN" altLang="en-US" dirty="0" smtClean="0"/>
              <a:t>; INSTRUCTOR: </a:t>
            </a:r>
            <a:r>
              <a:rPr lang="en-US" altLang="zh-CN" dirty="0" smtClean="0"/>
              <a:t>LINGBO WEI</a:t>
            </a:r>
            <a:endParaRPr lang="en-US" altLang="zh-CN" dirty="0"/>
          </a:p>
        </p:txBody>
      </p:sp>
      <p:sp>
        <p:nvSpPr>
          <p:cNvPr id="5" name="灯片编号占位符 4"/>
          <p:cNvSpPr>
            <a:spLocks noGrp="1"/>
          </p:cNvSpPr>
          <p:nvPr>
            <p:ph type="sldNum" sz="quarter" idx="11"/>
          </p:nvPr>
        </p:nvSpPr>
        <p:spPr/>
        <p:txBody>
          <a:bodyPr/>
          <a:lstStyle/>
          <a:p>
            <a:pPr>
              <a:defRPr/>
            </a:pPr>
            <a:fld id="{2A5F4D79-7E66-4EF1-850E-A256F3AB9092}" type="slidenum">
              <a:rPr lang="zh-CN" altLang="en-US" smtClean="0"/>
              <a:pPr>
                <a:defRPr/>
              </a:pPr>
              <a:t>80</a:t>
            </a:fld>
            <a:endParaRPr lang="en-US" altLang="zh-CN"/>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管程的定义</a:t>
            </a:r>
            <a:endParaRPr lang="zh-CN" altLang="en-US" dirty="0"/>
          </a:p>
        </p:txBody>
      </p:sp>
      <p:sp>
        <p:nvSpPr>
          <p:cNvPr id="3" name="内容占位符 2"/>
          <p:cNvSpPr>
            <a:spLocks noGrp="1"/>
          </p:cNvSpPr>
          <p:nvPr>
            <p:ph idx="1"/>
          </p:nvPr>
        </p:nvSpPr>
        <p:spPr>
          <a:xfrm>
            <a:off x="442686" y="1224875"/>
            <a:ext cx="8019143" cy="4641850"/>
          </a:xfrm>
        </p:spPr>
        <p:txBody>
          <a:bodyPr/>
          <a:lstStyle/>
          <a:p>
            <a:r>
              <a:rPr lang="zh-CN" altLang="en-US" sz="2400" dirty="0" smtClean="0"/>
              <a:t>管程</a:t>
            </a:r>
            <a:r>
              <a:rPr lang="en-US" altLang="zh-CN" sz="2400" dirty="0" smtClean="0"/>
              <a:t>(monitor)</a:t>
            </a:r>
            <a:r>
              <a:rPr lang="zh-CN" altLang="en-US" sz="2400" dirty="0" smtClean="0"/>
              <a:t>定义</a:t>
            </a:r>
            <a:endParaRPr lang="en-US" altLang="zh-CN" sz="2400" dirty="0" smtClean="0"/>
          </a:p>
          <a:p>
            <a:pPr lvl="1"/>
            <a:r>
              <a:rPr lang="zh-CN" altLang="en-US" sz="2000" dirty="0" smtClean="0"/>
              <a:t>由局部于自己内部的若干共享数据结构和所有访问这些共享数据的过程所组成的软件模块</a:t>
            </a:r>
            <a:endParaRPr lang="en-US" altLang="zh-CN" sz="2000" dirty="0" smtClean="0"/>
          </a:p>
          <a:p>
            <a:pPr lvl="1"/>
            <a:r>
              <a:rPr lang="zh-CN" altLang="en-US" sz="2000" dirty="0" smtClean="0"/>
              <a:t>必须满足以下管程的属性</a:t>
            </a:r>
            <a:endParaRPr lang="en-US" altLang="zh-CN" sz="2000" dirty="0" smtClean="0"/>
          </a:p>
          <a:p>
            <a:r>
              <a:rPr lang="zh-CN" altLang="en-US" sz="2400" dirty="0" smtClean="0"/>
              <a:t>管程的属性</a:t>
            </a:r>
            <a:endParaRPr lang="en-US" altLang="zh-CN" sz="2400" dirty="0" smtClean="0"/>
          </a:p>
          <a:p>
            <a:pPr lvl="1"/>
            <a:r>
              <a:rPr lang="zh-CN" altLang="en-US" sz="2000" dirty="0" smtClean="0"/>
              <a:t>共享性：一个进程只有调用管程内的过程才能进入管程，访问管程内的共享数据。</a:t>
            </a:r>
          </a:p>
          <a:p>
            <a:pPr lvl="1"/>
            <a:r>
              <a:rPr lang="zh-CN" altLang="en-US" sz="2000" dirty="0" smtClean="0"/>
              <a:t>安全性：管程的共享数据只能由该管程的过程存取，不允许进程或其他管程来直接存取，一个管程的过程也不应该存取任何非局部于它的数据。</a:t>
            </a:r>
          </a:p>
          <a:p>
            <a:pPr lvl="1"/>
            <a:r>
              <a:rPr lang="zh-CN" altLang="en-US" sz="2000" dirty="0" smtClean="0"/>
              <a:t>互斥性：在任一时刻，共享数据的进程可访问管程的管理该共享数据的过程，但最多只有一个调用者能真正地进入管程，而任何其他调用者必须等待，直到访问者退出。</a:t>
            </a:r>
            <a:endParaRPr lang="zh-CN" altLang="en-US" sz="2000" dirty="0"/>
          </a:p>
        </p:txBody>
      </p:sp>
      <p:sp>
        <p:nvSpPr>
          <p:cNvPr id="4" name="页脚占位符 3"/>
          <p:cNvSpPr>
            <a:spLocks noGrp="1"/>
          </p:cNvSpPr>
          <p:nvPr>
            <p:ph type="ftr" sz="quarter" idx="10"/>
          </p:nvPr>
        </p:nvSpPr>
        <p:spPr/>
        <p:txBody>
          <a:bodyPr/>
          <a:lstStyle/>
          <a:p>
            <a:pPr>
              <a:defRPr/>
            </a:pPr>
            <a:r>
              <a:rPr lang="zh-CN" altLang="en-US" dirty="0" smtClean="0"/>
              <a:t>USTC</a:t>
            </a:r>
            <a:r>
              <a:rPr lang="en-US" altLang="zh-CN" dirty="0" smtClean="0"/>
              <a:t>-</a:t>
            </a:r>
            <a:r>
              <a:rPr lang="zh-CN" altLang="en-US" dirty="0" smtClean="0"/>
              <a:t>21000201-OPERATING SYSTEMS; FALL </a:t>
            </a:r>
            <a:r>
              <a:rPr lang="en-US" altLang="zh-CN" dirty="0" smtClean="0"/>
              <a:t>2016</a:t>
            </a:r>
            <a:r>
              <a:rPr lang="zh-CN" altLang="en-US" dirty="0" smtClean="0"/>
              <a:t>; INSTRUCTOR: </a:t>
            </a:r>
            <a:r>
              <a:rPr lang="en-US" altLang="zh-CN" dirty="0" smtClean="0"/>
              <a:t>LINGBO WEI</a:t>
            </a:r>
            <a:endParaRPr lang="en-US" altLang="zh-CN" dirty="0"/>
          </a:p>
        </p:txBody>
      </p:sp>
      <p:sp>
        <p:nvSpPr>
          <p:cNvPr id="5" name="灯片编号占位符 4"/>
          <p:cNvSpPr>
            <a:spLocks noGrp="1"/>
          </p:cNvSpPr>
          <p:nvPr>
            <p:ph type="sldNum" sz="quarter" idx="11"/>
          </p:nvPr>
        </p:nvSpPr>
        <p:spPr/>
        <p:txBody>
          <a:bodyPr/>
          <a:lstStyle/>
          <a:p>
            <a:pPr>
              <a:defRPr/>
            </a:pPr>
            <a:fld id="{2A5F4D79-7E66-4EF1-850E-A256F3AB9092}" type="slidenum">
              <a:rPr lang="zh-CN" altLang="en-US" smtClean="0"/>
              <a:pPr>
                <a:defRPr/>
              </a:pPr>
              <a:t>81</a:t>
            </a:fld>
            <a:endParaRPr lang="en-US" altLang="zh-CN"/>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管程的组成</a:t>
            </a:r>
            <a:endParaRPr lang="zh-CN" altLang="en-US" dirty="0"/>
          </a:p>
        </p:txBody>
      </p:sp>
      <p:sp>
        <p:nvSpPr>
          <p:cNvPr id="3" name="内容占位符 2"/>
          <p:cNvSpPr>
            <a:spLocks noGrp="1"/>
          </p:cNvSpPr>
          <p:nvPr>
            <p:ph idx="1"/>
          </p:nvPr>
        </p:nvSpPr>
        <p:spPr>
          <a:xfrm>
            <a:off x="457200" y="1123277"/>
            <a:ext cx="8229600" cy="2084380"/>
          </a:xfrm>
        </p:spPr>
        <p:txBody>
          <a:bodyPr/>
          <a:lstStyle/>
          <a:p>
            <a:r>
              <a:rPr lang="zh-CN" altLang="en-US" sz="2200" dirty="0" smtClean="0"/>
              <a:t>管程的名称；</a:t>
            </a:r>
            <a:endParaRPr lang="en-US" altLang="zh-CN" sz="2200" dirty="0" smtClean="0"/>
          </a:p>
          <a:p>
            <a:r>
              <a:rPr lang="zh-CN" altLang="en-US" sz="2200" dirty="0" smtClean="0"/>
              <a:t>管程内部的共享数据结构说明；</a:t>
            </a:r>
            <a:endParaRPr lang="en-US" altLang="zh-CN" sz="2200" dirty="0" smtClean="0"/>
          </a:p>
          <a:p>
            <a:r>
              <a:rPr lang="zh-CN" altLang="en-US" sz="2200" dirty="0" smtClean="0"/>
              <a:t>对该数据结构进行操作的一组过程；</a:t>
            </a:r>
            <a:endParaRPr lang="en-US" altLang="zh-CN" sz="2200" dirty="0" smtClean="0"/>
          </a:p>
          <a:p>
            <a:r>
              <a:rPr lang="zh-CN" altLang="en-US" sz="2200" dirty="0" smtClean="0"/>
              <a:t>管程内部的共享数据设置初始值的语句。</a:t>
            </a:r>
            <a:endParaRPr lang="zh-CN" altLang="en-US" sz="2200" dirty="0"/>
          </a:p>
        </p:txBody>
      </p:sp>
      <p:sp>
        <p:nvSpPr>
          <p:cNvPr id="4" name="页脚占位符 3"/>
          <p:cNvSpPr>
            <a:spLocks noGrp="1"/>
          </p:cNvSpPr>
          <p:nvPr>
            <p:ph type="ftr" sz="quarter" idx="10"/>
          </p:nvPr>
        </p:nvSpPr>
        <p:spPr>
          <a:xfrm>
            <a:off x="366713" y="6369275"/>
            <a:ext cx="7205662" cy="476250"/>
          </a:xfrm>
        </p:spPr>
        <p:txBody>
          <a:bodyPr/>
          <a:lstStyle/>
          <a:p>
            <a:pPr>
              <a:defRPr/>
            </a:pPr>
            <a:r>
              <a:rPr lang="zh-CN" altLang="en-US" dirty="0" smtClean="0"/>
              <a:t>USTC</a:t>
            </a:r>
            <a:r>
              <a:rPr lang="en-US" altLang="zh-CN" dirty="0" smtClean="0"/>
              <a:t>-</a:t>
            </a:r>
            <a:r>
              <a:rPr lang="zh-CN" altLang="en-US" dirty="0" smtClean="0"/>
              <a:t>21000201-OPERATING SYSTEMS; FALL </a:t>
            </a:r>
            <a:r>
              <a:rPr lang="en-US" altLang="zh-CN" dirty="0" smtClean="0"/>
              <a:t>2016</a:t>
            </a:r>
            <a:r>
              <a:rPr lang="zh-CN" altLang="en-US" dirty="0" smtClean="0"/>
              <a:t>; INSTRUCTOR: </a:t>
            </a:r>
            <a:r>
              <a:rPr lang="en-US" altLang="zh-CN" dirty="0" smtClean="0"/>
              <a:t>LINGBO WEI</a:t>
            </a:r>
            <a:endParaRPr lang="en-US" altLang="zh-CN" dirty="0"/>
          </a:p>
        </p:txBody>
      </p:sp>
      <p:sp>
        <p:nvSpPr>
          <p:cNvPr id="5" name="灯片编号占位符 4"/>
          <p:cNvSpPr>
            <a:spLocks noGrp="1"/>
          </p:cNvSpPr>
          <p:nvPr>
            <p:ph type="sldNum" sz="quarter" idx="11"/>
          </p:nvPr>
        </p:nvSpPr>
        <p:spPr>
          <a:xfrm>
            <a:off x="7764463" y="6353400"/>
            <a:ext cx="922337" cy="476250"/>
          </a:xfrm>
        </p:spPr>
        <p:txBody>
          <a:bodyPr/>
          <a:lstStyle/>
          <a:p>
            <a:pPr>
              <a:defRPr/>
            </a:pPr>
            <a:fld id="{2A5F4D79-7E66-4EF1-850E-A256F3AB9092}" type="slidenum">
              <a:rPr lang="zh-CN" altLang="en-US" smtClean="0"/>
              <a:pPr>
                <a:defRPr/>
              </a:pPr>
              <a:t>82</a:t>
            </a:fld>
            <a:endParaRPr lang="en-US" altLang="zh-CN"/>
          </a:p>
        </p:txBody>
      </p:sp>
      <p:sp>
        <p:nvSpPr>
          <p:cNvPr id="6" name="Rectangle 3"/>
          <p:cNvSpPr txBox="1">
            <a:spLocks noChangeArrowheads="1"/>
          </p:cNvSpPr>
          <p:nvPr/>
        </p:nvSpPr>
        <p:spPr bwMode="auto">
          <a:xfrm>
            <a:off x="536807" y="2844804"/>
            <a:ext cx="8084678" cy="3352793"/>
          </a:xfrm>
          <a:prstGeom prst="rect">
            <a:avLst/>
          </a:prstGeom>
          <a:solidFill>
            <a:schemeClr val="accent6">
              <a:lumMod val="20000"/>
              <a:lumOff val="80000"/>
            </a:schemeClr>
          </a:solidFill>
          <a:ln w="38100">
            <a:solidFill>
              <a:srgbClr val="006600"/>
            </a:solidFill>
            <a:miter lim="800000"/>
            <a:headEnd/>
            <a:tailEnd/>
          </a:ln>
        </p:spPr>
        <p:txBody>
          <a:bodyPr vert="horz" wrap="square" lIns="92075" tIns="46038" rIns="92075" bIns="46038" numCol="1" anchor="t" anchorCtr="0" compatLnSpc="1">
            <a:prstTxWarp prst="textNoShape">
              <a:avLst/>
            </a:prstTxWarp>
          </a:bodyPr>
          <a:lstStyle/>
          <a:p>
            <a:pPr marL="533400" marR="0" lvl="0" indent="-533400" algn="l" defTabSz="914400" rtl="0" eaLnBrk="1" fontAlgn="base" latinLnBrk="0" hangingPunct="1">
              <a:lnSpc>
                <a:spcPct val="90000"/>
              </a:lnSpc>
              <a:spcBef>
                <a:spcPct val="20000"/>
              </a:spcBef>
              <a:spcAft>
                <a:spcPct val="0"/>
              </a:spcAft>
              <a:buClr>
                <a:srgbClr val="993300"/>
              </a:buClr>
              <a:buSzPct val="80000"/>
              <a:buFont typeface="Monotype Sorts" pitchFamily="2" charset="2"/>
              <a:buNone/>
              <a:tabLst/>
              <a:defRPr/>
            </a:pPr>
            <a:r>
              <a:rPr kumimoji="0" lang="en-US" altLang="zh-CN" b="0" i="0" u="none" strike="noStrike" kern="0" cap="none" spc="0" normalizeH="0" baseline="0" noProof="0" dirty="0" smtClean="0">
                <a:ln>
                  <a:noFill/>
                </a:ln>
                <a:solidFill>
                  <a:schemeClr val="tx1"/>
                </a:solidFill>
                <a:effectLst/>
                <a:uLnTx/>
                <a:uFillTx/>
                <a:latin typeface="Times New Roman" pitchFamily="18" charset="0"/>
                <a:ea typeface="宋体" charset="-122"/>
                <a:cs typeface="Times New Roman" pitchFamily="18" charset="0"/>
              </a:rPr>
              <a:t>TYPE </a:t>
            </a:r>
            <a:r>
              <a:rPr kumimoji="0" lang="zh-CN" altLang="en-US" b="0" i="0" u="none" strike="noStrike" kern="0" cap="none" spc="0" normalizeH="0" baseline="0" noProof="0" dirty="0" smtClean="0">
                <a:ln>
                  <a:noFill/>
                </a:ln>
                <a:solidFill>
                  <a:srgbClr val="FF0000"/>
                </a:solidFill>
                <a:effectLst/>
                <a:uLnTx/>
                <a:uFillTx/>
                <a:latin typeface="Times New Roman" pitchFamily="18" charset="0"/>
                <a:ea typeface="宋体" charset="-122"/>
                <a:cs typeface="Times New Roman" pitchFamily="18" charset="0"/>
              </a:rPr>
              <a:t>管程名</a:t>
            </a:r>
            <a:r>
              <a:rPr kumimoji="0" lang="en-US" altLang="zh-CN" b="0" i="0" u="none" strike="noStrike" kern="0" cap="none" spc="0" normalizeH="0" baseline="0" noProof="0" dirty="0" smtClean="0">
                <a:ln>
                  <a:noFill/>
                </a:ln>
                <a:solidFill>
                  <a:schemeClr val="tx1"/>
                </a:solidFill>
                <a:effectLst/>
                <a:uLnTx/>
                <a:uFillTx/>
                <a:latin typeface="Times New Roman" pitchFamily="18" charset="0"/>
                <a:ea typeface="宋体" charset="-122"/>
                <a:cs typeface="Times New Roman" pitchFamily="18" charset="0"/>
              </a:rPr>
              <a:t> = </a:t>
            </a:r>
            <a:r>
              <a:rPr kumimoji="0" lang="en-US" altLang="zh-CN" b="0" i="0" u="none" strike="noStrike" kern="0" cap="none" spc="0" normalizeH="0" baseline="0" noProof="0" dirty="0" smtClean="0">
                <a:ln>
                  <a:noFill/>
                </a:ln>
                <a:solidFill>
                  <a:srgbClr val="FF0000"/>
                </a:solidFill>
                <a:effectLst/>
                <a:uLnTx/>
                <a:uFillTx/>
                <a:latin typeface="Times New Roman" pitchFamily="18" charset="0"/>
                <a:ea typeface="宋体" charset="-122"/>
                <a:cs typeface="Times New Roman" pitchFamily="18" charset="0"/>
              </a:rPr>
              <a:t>MONITOR</a:t>
            </a:r>
            <a:r>
              <a:rPr kumimoji="0" lang="en-US" altLang="zh-CN" b="0" i="0" u="none" strike="noStrike" kern="0" cap="none" spc="0" normalizeH="0" baseline="0" noProof="0" dirty="0" smtClean="0">
                <a:ln>
                  <a:noFill/>
                </a:ln>
                <a:solidFill>
                  <a:schemeClr val="tx1"/>
                </a:solidFill>
                <a:effectLst/>
                <a:uLnTx/>
                <a:uFillTx/>
                <a:latin typeface="Times New Roman" pitchFamily="18" charset="0"/>
                <a:ea typeface="宋体" charset="-122"/>
                <a:cs typeface="Times New Roman" pitchFamily="18" charset="0"/>
              </a:rPr>
              <a:t>;</a:t>
            </a:r>
          </a:p>
          <a:p>
            <a:pPr marL="533400" marR="0" lvl="0" indent="-533400" algn="l" defTabSz="914400" rtl="0" eaLnBrk="1" fontAlgn="base" latinLnBrk="0" hangingPunct="1">
              <a:lnSpc>
                <a:spcPct val="90000"/>
              </a:lnSpc>
              <a:spcBef>
                <a:spcPct val="20000"/>
              </a:spcBef>
              <a:spcAft>
                <a:spcPct val="0"/>
              </a:spcAft>
              <a:buClr>
                <a:srgbClr val="993300"/>
              </a:buClr>
              <a:buSzPct val="80000"/>
              <a:buFont typeface="Monotype Sorts" pitchFamily="2" charset="2"/>
              <a:buNone/>
              <a:tabLst/>
              <a:defRPr/>
            </a:pPr>
            <a:r>
              <a:rPr kumimoji="0" lang="zh-CN" altLang="en-US" b="0" i="0" u="none" strike="noStrike" kern="0" cap="none" spc="0" normalizeH="0" baseline="0" noProof="0" dirty="0" smtClean="0">
                <a:ln>
                  <a:noFill/>
                </a:ln>
                <a:solidFill>
                  <a:schemeClr val="tx1"/>
                </a:solidFill>
                <a:effectLst/>
                <a:uLnTx/>
                <a:uFillTx/>
                <a:latin typeface="Times New Roman" pitchFamily="18" charset="0"/>
                <a:ea typeface="宋体" charset="-122"/>
                <a:cs typeface="Times New Roman" pitchFamily="18" charset="0"/>
              </a:rPr>
              <a:t>共享变量说明</a:t>
            </a:r>
          </a:p>
          <a:p>
            <a:pPr marL="533400" marR="0" lvl="0" indent="-533400" algn="l" defTabSz="914400" rtl="0" eaLnBrk="1" fontAlgn="base" latinLnBrk="0" hangingPunct="1">
              <a:lnSpc>
                <a:spcPct val="90000"/>
              </a:lnSpc>
              <a:spcBef>
                <a:spcPct val="20000"/>
              </a:spcBef>
              <a:spcAft>
                <a:spcPct val="0"/>
              </a:spcAft>
              <a:buClr>
                <a:srgbClr val="993300"/>
              </a:buClr>
              <a:buSzPct val="80000"/>
              <a:buFont typeface="Monotype Sorts" pitchFamily="2" charset="2"/>
              <a:buNone/>
              <a:tabLst/>
              <a:defRPr/>
            </a:pPr>
            <a:r>
              <a:rPr kumimoji="0" lang="en-US" altLang="zh-CN" b="0" i="0" u="none" strike="noStrike" kern="0" cap="none" spc="0" normalizeH="0" baseline="0" noProof="0" dirty="0" smtClean="0">
                <a:ln>
                  <a:noFill/>
                </a:ln>
                <a:solidFill>
                  <a:schemeClr val="tx1"/>
                </a:solidFill>
                <a:effectLst/>
                <a:uLnTx/>
                <a:uFillTx/>
                <a:latin typeface="Times New Roman" pitchFamily="18" charset="0"/>
                <a:ea typeface="宋体" charset="-122"/>
                <a:cs typeface="Times New Roman" pitchFamily="18" charset="0"/>
              </a:rPr>
              <a:t>define </a:t>
            </a:r>
            <a:r>
              <a:rPr kumimoji="0" lang="zh-CN" altLang="en-US" b="0" i="0" u="none" strike="noStrike" kern="0" cap="none" spc="0" normalizeH="0" baseline="0" noProof="0" dirty="0" smtClean="0">
                <a:ln>
                  <a:noFill/>
                </a:ln>
                <a:solidFill>
                  <a:schemeClr val="tx1"/>
                </a:solidFill>
                <a:effectLst/>
                <a:uLnTx/>
                <a:uFillTx/>
                <a:latin typeface="Times New Roman" pitchFamily="18" charset="0"/>
                <a:ea typeface="宋体" charset="-122"/>
                <a:cs typeface="Times New Roman" pitchFamily="18" charset="0"/>
              </a:rPr>
              <a:t>本管程内所定义、本管程外可调用的过程（函数）名字表；</a:t>
            </a:r>
          </a:p>
          <a:p>
            <a:pPr marL="533400" marR="0" lvl="0" indent="-533400" algn="l" defTabSz="914400" rtl="0" eaLnBrk="1" fontAlgn="base" latinLnBrk="0" hangingPunct="1">
              <a:lnSpc>
                <a:spcPct val="90000"/>
              </a:lnSpc>
              <a:spcBef>
                <a:spcPct val="20000"/>
              </a:spcBef>
              <a:spcAft>
                <a:spcPct val="0"/>
              </a:spcAft>
              <a:buClr>
                <a:srgbClr val="993300"/>
              </a:buClr>
              <a:buSzPct val="80000"/>
              <a:buFont typeface="Monotype Sorts" pitchFamily="2" charset="2"/>
              <a:buNone/>
              <a:tabLst/>
              <a:defRPr/>
            </a:pPr>
            <a:r>
              <a:rPr kumimoji="0" lang="en-US" altLang="zh-CN" b="0" i="0" u="none" strike="noStrike" kern="0" cap="none" spc="0" normalizeH="0" baseline="0" noProof="0" dirty="0" smtClean="0">
                <a:ln>
                  <a:noFill/>
                </a:ln>
                <a:solidFill>
                  <a:schemeClr val="tx1"/>
                </a:solidFill>
                <a:effectLst/>
                <a:uLnTx/>
                <a:uFillTx/>
                <a:latin typeface="Times New Roman" pitchFamily="18" charset="0"/>
                <a:ea typeface="宋体" charset="-122"/>
                <a:cs typeface="Times New Roman" pitchFamily="18" charset="0"/>
              </a:rPr>
              <a:t>use      </a:t>
            </a:r>
            <a:r>
              <a:rPr kumimoji="0" lang="zh-CN" altLang="en-US" b="0" i="0" u="none" strike="noStrike" kern="0" cap="none" spc="0" normalizeH="0" baseline="0" noProof="0" dirty="0" smtClean="0">
                <a:ln>
                  <a:noFill/>
                </a:ln>
                <a:solidFill>
                  <a:schemeClr val="tx1"/>
                </a:solidFill>
                <a:effectLst/>
                <a:uLnTx/>
                <a:uFillTx/>
                <a:latin typeface="Times New Roman" pitchFamily="18" charset="0"/>
                <a:ea typeface="宋体" charset="-122"/>
                <a:cs typeface="Times New Roman" pitchFamily="18" charset="0"/>
              </a:rPr>
              <a:t>本管程外所定义、本管程内将调用的过程（函数）名字表；</a:t>
            </a:r>
          </a:p>
          <a:p>
            <a:pPr marL="533400" marR="0" lvl="0" indent="-533400" algn="l" defTabSz="914400" rtl="0" eaLnBrk="1" fontAlgn="base" latinLnBrk="0" hangingPunct="1">
              <a:lnSpc>
                <a:spcPct val="90000"/>
              </a:lnSpc>
              <a:spcBef>
                <a:spcPct val="20000"/>
              </a:spcBef>
              <a:spcAft>
                <a:spcPct val="0"/>
              </a:spcAft>
              <a:buClr>
                <a:srgbClr val="993300"/>
              </a:buClr>
              <a:buSzPct val="80000"/>
              <a:buFont typeface="Monotype Sorts" pitchFamily="2" charset="2"/>
              <a:buNone/>
              <a:tabLst/>
              <a:defRPr/>
            </a:pPr>
            <a:r>
              <a:rPr kumimoji="0" lang="en-US" altLang="zh-CN" b="0" i="0" u="none" strike="noStrike" kern="0" cap="none" spc="0" normalizeH="0" baseline="0" noProof="0" dirty="0" smtClean="0">
                <a:ln>
                  <a:noFill/>
                </a:ln>
                <a:solidFill>
                  <a:srgbClr val="006600"/>
                </a:solidFill>
                <a:effectLst/>
                <a:uLnTx/>
                <a:uFillTx/>
                <a:latin typeface="Times New Roman" pitchFamily="18" charset="0"/>
                <a:ea typeface="宋体" charset="-122"/>
                <a:cs typeface="Times New Roman" pitchFamily="18" charset="0"/>
              </a:rPr>
              <a:t>PROCEDURE </a:t>
            </a:r>
            <a:r>
              <a:rPr kumimoji="0" lang="zh-CN" altLang="en-US" b="0" i="0" u="none" strike="noStrike" kern="0" cap="none" spc="0" normalizeH="0" baseline="0" noProof="0" dirty="0" smtClean="0">
                <a:ln>
                  <a:noFill/>
                </a:ln>
                <a:solidFill>
                  <a:srgbClr val="006600"/>
                </a:solidFill>
                <a:effectLst/>
                <a:uLnTx/>
                <a:uFillTx/>
                <a:latin typeface="Times New Roman" pitchFamily="18" charset="0"/>
                <a:ea typeface="宋体" charset="-122"/>
                <a:cs typeface="Times New Roman" pitchFamily="18" charset="0"/>
              </a:rPr>
              <a:t>过程名</a:t>
            </a:r>
            <a:r>
              <a:rPr kumimoji="0" lang="en-US" altLang="zh-CN" b="0" i="0" u="none" strike="noStrike" kern="0" cap="none" spc="0" normalizeH="0" baseline="0" noProof="0" dirty="0" smtClean="0">
                <a:ln>
                  <a:noFill/>
                </a:ln>
                <a:solidFill>
                  <a:srgbClr val="006600"/>
                </a:solidFill>
                <a:effectLst/>
                <a:uLnTx/>
                <a:uFillTx/>
                <a:latin typeface="Times New Roman" pitchFamily="18" charset="0"/>
                <a:ea typeface="宋体" charset="-122"/>
                <a:cs typeface="Times New Roman" pitchFamily="18" charset="0"/>
              </a:rPr>
              <a:t>(</a:t>
            </a:r>
            <a:r>
              <a:rPr kumimoji="0" lang="zh-CN" altLang="en-US" b="0" i="0" u="none" strike="noStrike" kern="0" cap="none" spc="0" normalizeH="0" baseline="0" noProof="0" dirty="0" smtClean="0">
                <a:ln>
                  <a:noFill/>
                </a:ln>
                <a:solidFill>
                  <a:srgbClr val="006600"/>
                </a:solidFill>
                <a:effectLst/>
                <a:uLnTx/>
                <a:uFillTx/>
                <a:latin typeface="Times New Roman" pitchFamily="18" charset="0"/>
                <a:ea typeface="宋体" charset="-122"/>
                <a:cs typeface="Times New Roman" pitchFamily="18" charset="0"/>
              </a:rPr>
              <a:t>形参表</a:t>
            </a:r>
            <a:r>
              <a:rPr kumimoji="0" lang="en-US" altLang="zh-CN" b="0" i="0" u="none" strike="noStrike" kern="0" cap="none" spc="0" normalizeH="0" baseline="0" noProof="0" dirty="0" smtClean="0">
                <a:ln>
                  <a:noFill/>
                </a:ln>
                <a:solidFill>
                  <a:srgbClr val="006600"/>
                </a:solidFill>
                <a:effectLst/>
                <a:uLnTx/>
                <a:uFillTx/>
                <a:latin typeface="Times New Roman" pitchFamily="18" charset="0"/>
                <a:ea typeface="宋体" charset="-122"/>
                <a:cs typeface="Times New Roman" pitchFamily="18" charset="0"/>
              </a:rPr>
              <a:t>)</a:t>
            </a:r>
            <a:r>
              <a:rPr kumimoji="0" lang="zh-CN" altLang="en-US" b="0" i="0" u="none" strike="noStrike" kern="0" cap="none" spc="0" normalizeH="0" baseline="0" noProof="0" dirty="0" smtClean="0">
                <a:ln>
                  <a:noFill/>
                </a:ln>
                <a:solidFill>
                  <a:srgbClr val="006600"/>
                </a:solidFill>
                <a:effectLst/>
                <a:uLnTx/>
                <a:uFillTx/>
                <a:latin typeface="Times New Roman" pitchFamily="18" charset="0"/>
                <a:ea typeface="宋体" charset="-122"/>
                <a:cs typeface="Times New Roman" pitchFamily="18" charset="0"/>
              </a:rPr>
              <a:t>；     </a:t>
            </a:r>
          </a:p>
          <a:p>
            <a:pPr marL="533400" marR="0" lvl="0" indent="-533400" algn="l" defTabSz="914400" rtl="0" eaLnBrk="1" fontAlgn="base" latinLnBrk="0" hangingPunct="1">
              <a:lnSpc>
                <a:spcPct val="90000"/>
              </a:lnSpc>
              <a:spcBef>
                <a:spcPct val="20000"/>
              </a:spcBef>
              <a:spcAft>
                <a:spcPct val="0"/>
              </a:spcAft>
              <a:buClr>
                <a:srgbClr val="993300"/>
              </a:buClr>
              <a:buSzPct val="80000"/>
              <a:buFont typeface="Monotype Sorts" pitchFamily="2" charset="2"/>
              <a:buNone/>
              <a:tabLst/>
              <a:defRPr/>
            </a:pPr>
            <a:r>
              <a:rPr kumimoji="0" lang="zh-CN" altLang="en-US" b="0" i="0" u="none" strike="noStrike" kern="0" cap="none" spc="0" normalizeH="0" baseline="0" noProof="0" dirty="0" smtClean="0">
                <a:ln>
                  <a:noFill/>
                </a:ln>
                <a:solidFill>
                  <a:srgbClr val="006600"/>
                </a:solidFill>
                <a:effectLst/>
                <a:uLnTx/>
                <a:uFillTx/>
                <a:latin typeface="Times New Roman" pitchFamily="18" charset="0"/>
                <a:ea typeface="宋体" charset="-122"/>
                <a:cs typeface="Times New Roman" pitchFamily="18" charset="0"/>
              </a:rPr>
              <a:t>		过程局部变量说明；</a:t>
            </a:r>
          </a:p>
          <a:p>
            <a:pPr marL="533400" marR="0" lvl="0" indent="-533400" algn="l" defTabSz="914400" rtl="0" eaLnBrk="1" fontAlgn="base" latinLnBrk="0" hangingPunct="1">
              <a:lnSpc>
                <a:spcPct val="90000"/>
              </a:lnSpc>
              <a:spcBef>
                <a:spcPct val="20000"/>
              </a:spcBef>
              <a:spcAft>
                <a:spcPct val="0"/>
              </a:spcAft>
              <a:buClr>
                <a:srgbClr val="993300"/>
              </a:buClr>
              <a:buSzPct val="80000"/>
              <a:buFont typeface="Monotype Sorts" pitchFamily="2" charset="2"/>
              <a:buNone/>
              <a:tabLst/>
              <a:defRPr/>
            </a:pPr>
            <a:r>
              <a:rPr kumimoji="0" lang="zh-CN" altLang="en-US" b="0" i="0" u="none" strike="noStrike" kern="0" cap="none" spc="0" normalizeH="0" baseline="0" noProof="0" dirty="0" smtClean="0">
                <a:ln>
                  <a:noFill/>
                </a:ln>
                <a:solidFill>
                  <a:srgbClr val="006600"/>
                </a:solidFill>
                <a:effectLst/>
                <a:uLnTx/>
                <a:uFillTx/>
                <a:latin typeface="Times New Roman" pitchFamily="18" charset="0"/>
                <a:ea typeface="宋体" charset="-122"/>
                <a:cs typeface="Times New Roman" pitchFamily="18" charset="0"/>
              </a:rPr>
              <a:t>		</a:t>
            </a:r>
            <a:r>
              <a:rPr kumimoji="0" lang="en-US" altLang="zh-CN" b="0" i="0" u="none" strike="noStrike" kern="0" cap="none" spc="0" normalizeH="0" baseline="0" noProof="0" dirty="0" smtClean="0">
                <a:ln>
                  <a:noFill/>
                </a:ln>
                <a:solidFill>
                  <a:srgbClr val="006600"/>
                </a:solidFill>
                <a:effectLst/>
                <a:uLnTx/>
                <a:uFillTx/>
                <a:latin typeface="Times New Roman" pitchFamily="18" charset="0"/>
                <a:ea typeface="宋体" charset="-122"/>
                <a:cs typeface="Times New Roman" pitchFamily="18" charset="0"/>
              </a:rPr>
              <a:t>BEGIN</a:t>
            </a:r>
          </a:p>
          <a:p>
            <a:pPr marL="533400" marR="0" lvl="0" indent="-533400" algn="l" defTabSz="914400" rtl="0" eaLnBrk="1" fontAlgn="base" latinLnBrk="0" hangingPunct="1">
              <a:lnSpc>
                <a:spcPct val="90000"/>
              </a:lnSpc>
              <a:spcBef>
                <a:spcPct val="20000"/>
              </a:spcBef>
              <a:spcAft>
                <a:spcPct val="0"/>
              </a:spcAft>
              <a:buClr>
                <a:srgbClr val="993300"/>
              </a:buClr>
              <a:buSzPct val="80000"/>
              <a:buFont typeface="Monotype Sorts" pitchFamily="2" charset="2"/>
              <a:buNone/>
              <a:tabLst/>
              <a:defRPr/>
            </a:pPr>
            <a:r>
              <a:rPr kumimoji="0" lang="en-US" altLang="zh-CN" b="0" i="0" u="none" strike="noStrike" kern="0" cap="none" spc="0" normalizeH="0" baseline="0" noProof="0" dirty="0" smtClean="0">
                <a:ln>
                  <a:noFill/>
                </a:ln>
                <a:solidFill>
                  <a:srgbClr val="006600"/>
                </a:solidFill>
                <a:effectLst/>
                <a:uLnTx/>
                <a:uFillTx/>
                <a:latin typeface="Times New Roman" pitchFamily="18" charset="0"/>
                <a:ea typeface="宋体" charset="-122"/>
                <a:cs typeface="Times New Roman" pitchFamily="18" charset="0"/>
              </a:rPr>
              <a:t>		     </a:t>
            </a:r>
            <a:r>
              <a:rPr kumimoji="0" lang="zh-CN" altLang="en-US" b="0" i="0" u="none" strike="noStrike" kern="0" cap="none" spc="0" normalizeH="0" baseline="0" noProof="0" dirty="0" smtClean="0">
                <a:ln>
                  <a:noFill/>
                </a:ln>
                <a:solidFill>
                  <a:srgbClr val="006600"/>
                </a:solidFill>
                <a:effectLst/>
                <a:uLnTx/>
                <a:uFillTx/>
                <a:latin typeface="Times New Roman" pitchFamily="18" charset="0"/>
                <a:ea typeface="宋体" charset="-122"/>
                <a:cs typeface="Times New Roman" pitchFamily="18" charset="0"/>
              </a:rPr>
              <a:t>语句序列；</a:t>
            </a:r>
          </a:p>
          <a:p>
            <a:pPr marL="533400" marR="0" lvl="0" indent="-533400" algn="l" defTabSz="914400" rtl="0" eaLnBrk="1" fontAlgn="base" latinLnBrk="0" hangingPunct="1">
              <a:lnSpc>
                <a:spcPct val="90000"/>
              </a:lnSpc>
              <a:spcBef>
                <a:spcPct val="20000"/>
              </a:spcBef>
              <a:spcAft>
                <a:spcPct val="0"/>
              </a:spcAft>
              <a:buClr>
                <a:srgbClr val="993300"/>
              </a:buClr>
              <a:buSzPct val="80000"/>
              <a:buFont typeface="Monotype Sorts" pitchFamily="2" charset="2"/>
              <a:buNone/>
              <a:tabLst/>
              <a:defRPr/>
            </a:pPr>
            <a:r>
              <a:rPr kumimoji="0" lang="zh-CN" altLang="en-US" b="0" i="0" u="none" strike="noStrike" kern="0" cap="none" spc="0" normalizeH="0" baseline="0" noProof="0" dirty="0" smtClean="0">
                <a:ln>
                  <a:noFill/>
                </a:ln>
                <a:solidFill>
                  <a:srgbClr val="006600"/>
                </a:solidFill>
                <a:effectLst/>
                <a:uLnTx/>
                <a:uFillTx/>
                <a:latin typeface="Times New Roman" pitchFamily="18" charset="0"/>
                <a:ea typeface="宋体" charset="-122"/>
                <a:cs typeface="Times New Roman" pitchFamily="18" charset="0"/>
              </a:rPr>
              <a:t>		</a:t>
            </a:r>
            <a:r>
              <a:rPr kumimoji="0" lang="en-US" altLang="zh-CN" b="0" i="0" u="none" strike="noStrike" kern="0" cap="none" spc="0" normalizeH="0" baseline="0" noProof="0" dirty="0" smtClean="0">
                <a:ln>
                  <a:noFill/>
                </a:ln>
                <a:solidFill>
                  <a:srgbClr val="006600"/>
                </a:solidFill>
                <a:effectLst/>
                <a:uLnTx/>
                <a:uFillTx/>
                <a:latin typeface="Times New Roman" pitchFamily="18" charset="0"/>
                <a:ea typeface="宋体" charset="-122"/>
                <a:cs typeface="Times New Roman" pitchFamily="18" charset="0"/>
              </a:rPr>
              <a:t>END;</a:t>
            </a:r>
          </a:p>
          <a:p>
            <a:pPr marL="533400" marR="0" lvl="0" indent="-533400" algn="l" defTabSz="914400" rtl="0" eaLnBrk="1" fontAlgn="base" latinLnBrk="0" hangingPunct="1">
              <a:lnSpc>
                <a:spcPct val="90000"/>
              </a:lnSpc>
              <a:spcBef>
                <a:spcPct val="20000"/>
              </a:spcBef>
              <a:spcAft>
                <a:spcPct val="0"/>
              </a:spcAft>
              <a:buClr>
                <a:srgbClr val="993300"/>
              </a:buClr>
              <a:buSzPct val="80000"/>
              <a:buFont typeface="Monotype Sorts" pitchFamily="2" charset="2"/>
              <a:buNone/>
              <a:tabLst/>
              <a:defRPr/>
            </a:pPr>
            <a:r>
              <a:rPr kumimoji="0" lang="en-US" altLang="zh-CN" b="0" i="0" u="none" strike="noStrike" kern="0" cap="none" spc="0" normalizeH="0" baseline="0" noProof="0" dirty="0" smtClean="0">
                <a:ln>
                  <a:noFill/>
                </a:ln>
                <a:solidFill>
                  <a:schemeClr val="tx1"/>
                </a:solidFill>
                <a:effectLst/>
                <a:uLnTx/>
                <a:uFillTx/>
                <a:latin typeface="Times New Roman" pitchFamily="18" charset="0"/>
                <a:ea typeface="宋体" charset="-122"/>
                <a:cs typeface="Times New Roman" pitchFamily="18" charset="0"/>
              </a:rPr>
              <a:t>......</a:t>
            </a:r>
          </a:p>
          <a:p>
            <a:pPr marL="533400" lvl="0" indent="-533400">
              <a:lnSpc>
                <a:spcPct val="90000"/>
              </a:lnSpc>
              <a:spcBef>
                <a:spcPct val="20000"/>
              </a:spcBef>
              <a:buClr>
                <a:srgbClr val="993300"/>
              </a:buClr>
              <a:buSzPct val="80000"/>
            </a:pPr>
            <a:r>
              <a:rPr lang="zh-CN" altLang="en-US" kern="0" dirty="0" smtClean="0">
                <a:latin typeface="Times New Roman" pitchFamily="18" charset="0"/>
                <a:ea typeface="宋体" charset="-122"/>
                <a:cs typeface="Times New Roman" pitchFamily="18" charset="0"/>
              </a:rPr>
              <a:t>共享变量初始化语句序列</a:t>
            </a:r>
            <a:endParaRPr kumimoji="0" lang="en-US" altLang="zh-CN" b="0" i="0" u="none" strike="noStrike" kern="0" cap="none" spc="0" normalizeH="0" baseline="0" noProof="0" dirty="0">
              <a:ln>
                <a:noFill/>
              </a:ln>
              <a:solidFill>
                <a:schemeClr val="tx1"/>
              </a:solidFill>
              <a:effectLst/>
              <a:uLnTx/>
              <a:uFillTx/>
              <a:latin typeface="Times New Roman" pitchFamily="18" charset="0"/>
              <a:ea typeface="宋体" charset="-122"/>
              <a:cs typeface="Times New Roman" pitchFamily="18" charset="0"/>
            </a:endParaRPr>
          </a:p>
        </p:txBody>
      </p:sp>
      <p:sp>
        <p:nvSpPr>
          <p:cNvPr id="7" name="矩形 6"/>
          <p:cNvSpPr/>
          <p:nvPr/>
        </p:nvSpPr>
        <p:spPr>
          <a:xfrm>
            <a:off x="4013204" y="4051360"/>
            <a:ext cx="4942114" cy="1477328"/>
          </a:xfrm>
          <a:prstGeom prst="rect">
            <a:avLst/>
          </a:prstGeom>
        </p:spPr>
        <p:txBody>
          <a:bodyPr wrap="square">
            <a:spAutoFit/>
          </a:bodyPr>
          <a:lstStyle/>
          <a:p>
            <a:pPr marL="914400" lvl="1" indent="-457200" eaLnBrk="1" hangingPunct="1">
              <a:buFont typeface="Monotype Sorts" pitchFamily="2" charset="2"/>
              <a:buNone/>
            </a:pPr>
            <a:r>
              <a:rPr lang="en-US" altLang="zh-CN" dirty="0" smtClean="0">
                <a:solidFill>
                  <a:srgbClr val="993300"/>
                </a:solidFill>
                <a:latin typeface="Times New Roman" pitchFamily="18" charset="0"/>
                <a:ea typeface="宋体" charset="-122"/>
                <a:cs typeface="Times New Roman" pitchFamily="18" charset="0"/>
              </a:rPr>
              <a:t>FUNCTION </a:t>
            </a:r>
            <a:r>
              <a:rPr lang="zh-CN" altLang="en-US" dirty="0" smtClean="0">
                <a:solidFill>
                  <a:srgbClr val="993300"/>
                </a:solidFill>
                <a:latin typeface="Times New Roman" pitchFamily="18" charset="0"/>
                <a:ea typeface="宋体" charset="-122"/>
                <a:cs typeface="Times New Roman" pitchFamily="18" charset="0"/>
              </a:rPr>
              <a:t>函数名</a:t>
            </a:r>
            <a:r>
              <a:rPr lang="en-US" altLang="zh-CN" dirty="0" smtClean="0">
                <a:solidFill>
                  <a:srgbClr val="993300"/>
                </a:solidFill>
                <a:latin typeface="Times New Roman" pitchFamily="18" charset="0"/>
                <a:ea typeface="宋体" charset="-122"/>
                <a:cs typeface="Times New Roman" pitchFamily="18" charset="0"/>
              </a:rPr>
              <a:t>(</a:t>
            </a:r>
            <a:r>
              <a:rPr lang="zh-CN" altLang="en-US" dirty="0" smtClean="0">
                <a:solidFill>
                  <a:srgbClr val="993300"/>
                </a:solidFill>
                <a:latin typeface="Times New Roman" pitchFamily="18" charset="0"/>
                <a:ea typeface="宋体" charset="-122"/>
                <a:cs typeface="Times New Roman" pitchFamily="18" charset="0"/>
              </a:rPr>
              <a:t>形参表</a:t>
            </a:r>
            <a:r>
              <a:rPr lang="en-US" altLang="zh-CN" dirty="0" smtClean="0">
                <a:solidFill>
                  <a:srgbClr val="993300"/>
                </a:solidFill>
                <a:latin typeface="Times New Roman" pitchFamily="18" charset="0"/>
                <a:ea typeface="宋体" charset="-122"/>
                <a:cs typeface="Times New Roman" pitchFamily="18" charset="0"/>
              </a:rPr>
              <a:t>): </a:t>
            </a:r>
            <a:r>
              <a:rPr lang="zh-CN" altLang="en-US" dirty="0" smtClean="0">
                <a:solidFill>
                  <a:srgbClr val="993300"/>
                </a:solidFill>
                <a:latin typeface="Times New Roman" pitchFamily="18" charset="0"/>
                <a:ea typeface="宋体" charset="-122"/>
                <a:cs typeface="Times New Roman" pitchFamily="18" charset="0"/>
              </a:rPr>
              <a:t>值类型；</a:t>
            </a:r>
          </a:p>
          <a:p>
            <a:pPr marL="914400" lvl="1" indent="-457200" eaLnBrk="1" hangingPunct="1">
              <a:buFont typeface="Monotype Sorts" pitchFamily="2" charset="2"/>
              <a:buNone/>
            </a:pPr>
            <a:r>
              <a:rPr lang="zh-CN" altLang="en-US" dirty="0" smtClean="0">
                <a:solidFill>
                  <a:srgbClr val="993300"/>
                </a:solidFill>
                <a:latin typeface="Times New Roman" pitchFamily="18" charset="0"/>
                <a:ea typeface="宋体" charset="-122"/>
                <a:cs typeface="Times New Roman" pitchFamily="18" charset="0"/>
              </a:rPr>
              <a:t>	        函数局部变量说明；</a:t>
            </a:r>
          </a:p>
          <a:p>
            <a:pPr marL="914400" lvl="1" indent="-457200" eaLnBrk="1" hangingPunct="1">
              <a:buFont typeface="Monotype Sorts" pitchFamily="2" charset="2"/>
              <a:buNone/>
            </a:pPr>
            <a:r>
              <a:rPr lang="zh-CN" altLang="en-US" dirty="0" smtClean="0">
                <a:solidFill>
                  <a:srgbClr val="993300"/>
                </a:solidFill>
                <a:latin typeface="Times New Roman" pitchFamily="18" charset="0"/>
                <a:ea typeface="宋体" charset="-122"/>
                <a:cs typeface="Times New Roman" pitchFamily="18" charset="0"/>
              </a:rPr>
              <a:t>	        </a:t>
            </a:r>
            <a:r>
              <a:rPr lang="en-US" altLang="zh-CN" dirty="0" smtClean="0">
                <a:solidFill>
                  <a:srgbClr val="993300"/>
                </a:solidFill>
                <a:latin typeface="Times New Roman" pitchFamily="18" charset="0"/>
                <a:ea typeface="宋体" charset="-122"/>
                <a:cs typeface="Times New Roman" pitchFamily="18" charset="0"/>
              </a:rPr>
              <a:t>BEGIN</a:t>
            </a:r>
          </a:p>
          <a:p>
            <a:pPr marL="914400" lvl="1" indent="-457200" eaLnBrk="1" hangingPunct="1">
              <a:buFont typeface="Monotype Sorts" pitchFamily="2" charset="2"/>
              <a:buNone/>
            </a:pPr>
            <a:r>
              <a:rPr lang="en-US" altLang="zh-CN" dirty="0" smtClean="0">
                <a:solidFill>
                  <a:srgbClr val="993300"/>
                </a:solidFill>
                <a:latin typeface="Times New Roman" pitchFamily="18" charset="0"/>
                <a:ea typeface="宋体" charset="-122"/>
                <a:cs typeface="Times New Roman" pitchFamily="18" charset="0"/>
              </a:rPr>
              <a:t>	             </a:t>
            </a:r>
            <a:r>
              <a:rPr lang="zh-CN" altLang="en-US" dirty="0" smtClean="0">
                <a:solidFill>
                  <a:srgbClr val="993300"/>
                </a:solidFill>
                <a:latin typeface="Times New Roman" pitchFamily="18" charset="0"/>
                <a:ea typeface="宋体" charset="-122"/>
                <a:cs typeface="Times New Roman" pitchFamily="18" charset="0"/>
              </a:rPr>
              <a:t>语句序列；</a:t>
            </a:r>
          </a:p>
          <a:p>
            <a:pPr marL="914400" lvl="1" indent="-457200" eaLnBrk="1" hangingPunct="1">
              <a:buFont typeface="Monotype Sorts" pitchFamily="2" charset="2"/>
              <a:buNone/>
            </a:pPr>
            <a:r>
              <a:rPr lang="zh-CN" altLang="en-US" dirty="0" smtClean="0">
                <a:solidFill>
                  <a:srgbClr val="993300"/>
                </a:solidFill>
                <a:latin typeface="Times New Roman" pitchFamily="18" charset="0"/>
                <a:ea typeface="宋体" charset="-122"/>
                <a:cs typeface="Times New Roman" pitchFamily="18" charset="0"/>
              </a:rPr>
              <a:t>	        </a:t>
            </a:r>
            <a:r>
              <a:rPr lang="en-US" altLang="zh-CN" dirty="0" smtClean="0">
                <a:solidFill>
                  <a:srgbClr val="993300"/>
                </a:solidFill>
                <a:latin typeface="Times New Roman" pitchFamily="18" charset="0"/>
                <a:ea typeface="宋体" charset="-122"/>
                <a:cs typeface="Times New Roman" pitchFamily="18" charset="0"/>
              </a:rPr>
              <a:t>END;</a:t>
            </a:r>
            <a:endParaRPr lang="zh-CN" altLang="en-US" dirty="0">
              <a:solidFill>
                <a:srgbClr val="993300"/>
              </a:solidFill>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2" cstate="print"/>
          <a:srcRect/>
          <a:stretch>
            <a:fillRect/>
          </a:stretch>
        </p:blipFill>
        <p:spPr bwMode="auto">
          <a:xfrm>
            <a:off x="4615335" y="1071563"/>
            <a:ext cx="4490565" cy="1728787"/>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blinds(horizontal)">
                                      <p:cBhvr>
                                        <p:cTn id="7"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管程要保证什么？</a:t>
            </a:r>
            <a:endParaRPr lang="zh-CN" altLang="en-US" dirty="0"/>
          </a:p>
        </p:txBody>
      </p:sp>
      <p:sp>
        <p:nvSpPr>
          <p:cNvPr id="4" name="页脚占位符 3"/>
          <p:cNvSpPr>
            <a:spLocks noGrp="1"/>
          </p:cNvSpPr>
          <p:nvPr>
            <p:ph type="ftr" sz="quarter" idx="10"/>
          </p:nvPr>
        </p:nvSpPr>
        <p:spPr>
          <a:xfrm>
            <a:off x="366713" y="6426425"/>
            <a:ext cx="7205662" cy="476250"/>
          </a:xfrm>
        </p:spPr>
        <p:txBody>
          <a:bodyPr/>
          <a:lstStyle/>
          <a:p>
            <a:pPr>
              <a:defRPr/>
            </a:pPr>
            <a:r>
              <a:rPr lang="zh-CN" altLang="en-US" dirty="0" smtClean="0"/>
              <a:t>USTC</a:t>
            </a:r>
            <a:r>
              <a:rPr lang="en-US" altLang="zh-CN" dirty="0" smtClean="0"/>
              <a:t>-</a:t>
            </a:r>
            <a:r>
              <a:rPr lang="zh-CN" altLang="en-US" dirty="0" smtClean="0"/>
              <a:t>21000201-OPERATING SYSTEMS; FALL </a:t>
            </a:r>
            <a:r>
              <a:rPr lang="en-US" altLang="zh-CN" dirty="0" smtClean="0"/>
              <a:t>2016</a:t>
            </a:r>
            <a:r>
              <a:rPr lang="zh-CN" altLang="en-US" dirty="0" smtClean="0"/>
              <a:t>; INSTRUCTOR: </a:t>
            </a:r>
            <a:r>
              <a:rPr lang="en-US" altLang="zh-CN" dirty="0" smtClean="0"/>
              <a:t>LINGBO WEI</a:t>
            </a:r>
            <a:endParaRPr lang="en-US" altLang="zh-CN" dirty="0"/>
          </a:p>
        </p:txBody>
      </p:sp>
      <p:sp>
        <p:nvSpPr>
          <p:cNvPr id="5" name="灯片编号占位符 4"/>
          <p:cNvSpPr>
            <a:spLocks noGrp="1"/>
          </p:cNvSpPr>
          <p:nvPr>
            <p:ph type="sldNum" sz="quarter" idx="11"/>
          </p:nvPr>
        </p:nvSpPr>
        <p:spPr>
          <a:xfrm>
            <a:off x="7764463" y="6410550"/>
            <a:ext cx="922337" cy="476250"/>
          </a:xfrm>
        </p:spPr>
        <p:txBody>
          <a:bodyPr/>
          <a:lstStyle/>
          <a:p>
            <a:pPr>
              <a:defRPr/>
            </a:pPr>
            <a:fld id="{2A5F4D79-7E66-4EF1-850E-A256F3AB9092}" type="slidenum">
              <a:rPr lang="zh-CN" altLang="en-US" smtClean="0"/>
              <a:pPr>
                <a:defRPr/>
              </a:pPr>
              <a:t>83</a:t>
            </a:fld>
            <a:endParaRPr lang="en-US" altLang="zh-CN"/>
          </a:p>
        </p:txBody>
      </p:sp>
      <p:pic>
        <p:nvPicPr>
          <p:cNvPr id="2050" name="Picture 2"/>
          <p:cNvPicPr>
            <a:picLocks noChangeAspect="1" noChangeArrowheads="1"/>
          </p:cNvPicPr>
          <p:nvPr/>
        </p:nvPicPr>
        <p:blipFill>
          <a:blip r:embed="rId2" cstate="print"/>
          <a:srcRect b="7737"/>
          <a:stretch>
            <a:fillRect/>
          </a:stretch>
        </p:blipFill>
        <p:spPr bwMode="auto">
          <a:xfrm>
            <a:off x="497790" y="1100138"/>
            <a:ext cx="8208059" cy="524351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应用管程时遇到的问题</a:t>
            </a:r>
            <a:endParaRPr lang="zh-CN" altLang="en-US" dirty="0"/>
          </a:p>
        </p:txBody>
      </p:sp>
      <p:sp>
        <p:nvSpPr>
          <p:cNvPr id="4" name="页脚占位符 3"/>
          <p:cNvSpPr>
            <a:spLocks noGrp="1"/>
          </p:cNvSpPr>
          <p:nvPr>
            <p:ph type="ftr" sz="quarter" idx="10"/>
          </p:nvPr>
        </p:nvSpPr>
        <p:spPr>
          <a:xfrm>
            <a:off x="366713" y="6329363"/>
            <a:ext cx="7205662" cy="476250"/>
          </a:xfrm>
        </p:spPr>
        <p:txBody>
          <a:bodyPr/>
          <a:lstStyle/>
          <a:p>
            <a:pPr>
              <a:defRPr/>
            </a:pPr>
            <a:r>
              <a:rPr lang="zh-CN" altLang="en-US" dirty="0" smtClean="0"/>
              <a:t>USTC</a:t>
            </a:r>
            <a:r>
              <a:rPr lang="en-US" altLang="zh-CN" dirty="0" smtClean="0"/>
              <a:t>-</a:t>
            </a:r>
            <a:r>
              <a:rPr lang="zh-CN" altLang="en-US" dirty="0" smtClean="0"/>
              <a:t>21000201-OPERATING SYSTEMS; FALL </a:t>
            </a:r>
            <a:r>
              <a:rPr lang="en-US" altLang="zh-CN" dirty="0" smtClean="0"/>
              <a:t>2016</a:t>
            </a:r>
            <a:r>
              <a:rPr lang="zh-CN" altLang="en-US" dirty="0" smtClean="0"/>
              <a:t>; INSTRUCTOR: </a:t>
            </a:r>
            <a:r>
              <a:rPr lang="en-US" altLang="zh-CN" dirty="0" smtClean="0"/>
              <a:t>LINGBO WEI</a:t>
            </a:r>
            <a:endParaRPr lang="en-US" altLang="zh-CN" dirty="0"/>
          </a:p>
        </p:txBody>
      </p:sp>
      <p:sp>
        <p:nvSpPr>
          <p:cNvPr id="5" name="灯片编号占位符 4"/>
          <p:cNvSpPr>
            <a:spLocks noGrp="1"/>
          </p:cNvSpPr>
          <p:nvPr>
            <p:ph type="sldNum" sz="quarter" idx="11"/>
          </p:nvPr>
        </p:nvSpPr>
        <p:spPr>
          <a:xfrm>
            <a:off x="7764463" y="6313488"/>
            <a:ext cx="922337" cy="476250"/>
          </a:xfrm>
        </p:spPr>
        <p:txBody>
          <a:bodyPr/>
          <a:lstStyle/>
          <a:p>
            <a:pPr>
              <a:defRPr/>
            </a:pPr>
            <a:fld id="{2A5F4D79-7E66-4EF1-850E-A256F3AB9092}" type="slidenum">
              <a:rPr lang="zh-CN" altLang="en-US" smtClean="0"/>
              <a:pPr>
                <a:defRPr/>
              </a:pPr>
              <a:t>84</a:t>
            </a:fld>
            <a:endParaRPr lang="en-US" altLang="zh-CN"/>
          </a:p>
        </p:txBody>
      </p:sp>
      <p:pic>
        <p:nvPicPr>
          <p:cNvPr id="3074" name="Picture 2"/>
          <p:cNvPicPr>
            <a:picLocks noChangeAspect="1" noChangeArrowheads="1"/>
          </p:cNvPicPr>
          <p:nvPr/>
        </p:nvPicPr>
        <p:blipFill>
          <a:blip r:embed="rId2" cstate="print"/>
          <a:srcRect b="1661"/>
          <a:stretch>
            <a:fillRect/>
          </a:stretch>
        </p:blipFill>
        <p:spPr bwMode="auto">
          <a:xfrm>
            <a:off x="485775" y="1114425"/>
            <a:ext cx="7067550" cy="50768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图片 15" descr="无标题.png"/>
          <p:cNvPicPr>
            <a:picLocks noChangeAspect="1"/>
          </p:cNvPicPr>
          <p:nvPr/>
        </p:nvPicPr>
        <p:blipFill>
          <a:blip r:embed="rId2" cstate="print"/>
          <a:stretch>
            <a:fillRect/>
          </a:stretch>
        </p:blipFill>
        <p:spPr>
          <a:xfrm>
            <a:off x="809091" y="1190256"/>
            <a:ext cx="7640117" cy="5277587"/>
          </a:xfrm>
          <a:prstGeom prst="rect">
            <a:avLst/>
          </a:prstGeom>
        </p:spPr>
      </p:pic>
      <p:sp>
        <p:nvSpPr>
          <p:cNvPr id="2" name="标题 1"/>
          <p:cNvSpPr>
            <a:spLocks noGrp="1"/>
          </p:cNvSpPr>
          <p:nvPr>
            <p:ph type="title"/>
          </p:nvPr>
        </p:nvSpPr>
        <p:spPr/>
        <p:txBody>
          <a:bodyPr/>
          <a:lstStyle/>
          <a:p>
            <a:r>
              <a:rPr lang="en-US" altLang="zh-CN" dirty="0" smtClean="0"/>
              <a:t>Hoare</a:t>
            </a:r>
            <a:r>
              <a:rPr lang="zh-CN" altLang="en-US" dirty="0" smtClean="0"/>
              <a:t>管程</a:t>
            </a:r>
            <a:endParaRPr lang="zh-CN" altLang="en-US" dirty="0"/>
          </a:p>
        </p:txBody>
      </p:sp>
      <p:sp>
        <p:nvSpPr>
          <p:cNvPr id="4" name="页脚占位符 3"/>
          <p:cNvSpPr>
            <a:spLocks noGrp="1"/>
          </p:cNvSpPr>
          <p:nvPr>
            <p:ph type="ftr" sz="quarter" idx="10"/>
          </p:nvPr>
        </p:nvSpPr>
        <p:spPr>
          <a:xfrm>
            <a:off x="366713" y="6369275"/>
            <a:ext cx="7205662" cy="476250"/>
          </a:xfrm>
        </p:spPr>
        <p:txBody>
          <a:bodyPr/>
          <a:lstStyle/>
          <a:p>
            <a:pPr>
              <a:defRPr/>
            </a:pPr>
            <a:r>
              <a:rPr lang="zh-CN" altLang="en-US" dirty="0" smtClean="0"/>
              <a:t>USTC</a:t>
            </a:r>
            <a:r>
              <a:rPr lang="en-US" altLang="zh-CN" dirty="0" smtClean="0"/>
              <a:t>-</a:t>
            </a:r>
            <a:r>
              <a:rPr lang="zh-CN" altLang="en-US" dirty="0" smtClean="0"/>
              <a:t>21000201-OPERATING SYSTEMS; FALL </a:t>
            </a:r>
            <a:r>
              <a:rPr lang="en-US" altLang="zh-CN" dirty="0" smtClean="0"/>
              <a:t>2016</a:t>
            </a:r>
            <a:r>
              <a:rPr lang="zh-CN" altLang="en-US" dirty="0" smtClean="0"/>
              <a:t>; INSTRUCTOR: </a:t>
            </a:r>
            <a:r>
              <a:rPr lang="en-US" altLang="zh-CN" dirty="0" smtClean="0"/>
              <a:t>LINGBO WEI</a:t>
            </a:r>
            <a:endParaRPr lang="en-US" altLang="zh-CN" dirty="0"/>
          </a:p>
        </p:txBody>
      </p:sp>
      <p:sp>
        <p:nvSpPr>
          <p:cNvPr id="5" name="灯片编号占位符 4"/>
          <p:cNvSpPr>
            <a:spLocks noGrp="1"/>
          </p:cNvSpPr>
          <p:nvPr>
            <p:ph type="sldNum" sz="quarter" idx="11"/>
          </p:nvPr>
        </p:nvSpPr>
        <p:spPr>
          <a:xfrm>
            <a:off x="7764463" y="6353400"/>
            <a:ext cx="922337" cy="476250"/>
          </a:xfrm>
        </p:spPr>
        <p:txBody>
          <a:bodyPr/>
          <a:lstStyle/>
          <a:p>
            <a:pPr>
              <a:defRPr/>
            </a:pPr>
            <a:fld id="{2A5F4D79-7E66-4EF1-850E-A256F3AB9092}" type="slidenum">
              <a:rPr lang="zh-CN" altLang="en-US" smtClean="0"/>
              <a:pPr>
                <a:defRPr/>
              </a:pPr>
              <a:t>85</a:t>
            </a:fld>
            <a:endParaRPr lang="en-US" altLang="zh-CN"/>
          </a:p>
        </p:txBody>
      </p:sp>
      <p:pic>
        <p:nvPicPr>
          <p:cNvPr id="4099" name="Picture 3"/>
          <p:cNvPicPr>
            <a:picLocks noChangeAspect="1" noChangeArrowheads="1"/>
          </p:cNvPicPr>
          <p:nvPr/>
        </p:nvPicPr>
        <p:blipFill>
          <a:blip r:embed="rId3" cstate="print"/>
          <a:srcRect/>
          <a:stretch>
            <a:fillRect/>
          </a:stretch>
        </p:blipFill>
        <p:spPr bwMode="auto">
          <a:xfrm>
            <a:off x="1085850" y="4167188"/>
            <a:ext cx="2857500" cy="1000125"/>
          </a:xfrm>
          <a:prstGeom prst="rect">
            <a:avLst/>
          </a:prstGeom>
          <a:noFill/>
          <a:ln w="9525">
            <a:noFill/>
            <a:miter lim="800000"/>
            <a:headEnd/>
            <a:tailEnd/>
          </a:ln>
        </p:spPr>
      </p:pic>
      <p:pic>
        <p:nvPicPr>
          <p:cNvPr id="4100" name="Picture 4"/>
          <p:cNvPicPr>
            <a:picLocks noChangeAspect="1" noChangeArrowheads="1"/>
          </p:cNvPicPr>
          <p:nvPr/>
        </p:nvPicPr>
        <p:blipFill>
          <a:blip r:embed="rId4" cstate="print"/>
          <a:srcRect/>
          <a:stretch>
            <a:fillRect/>
          </a:stretch>
        </p:blipFill>
        <p:spPr bwMode="auto">
          <a:xfrm>
            <a:off x="5619750" y="2962275"/>
            <a:ext cx="2476500" cy="1924050"/>
          </a:xfrm>
          <a:prstGeom prst="rect">
            <a:avLst/>
          </a:prstGeom>
          <a:noFill/>
          <a:ln w="9525">
            <a:noFill/>
            <a:miter lim="800000"/>
            <a:headEnd/>
            <a:tailEnd/>
          </a:ln>
        </p:spPr>
      </p:pic>
      <p:grpSp>
        <p:nvGrpSpPr>
          <p:cNvPr id="15" name="组合 14"/>
          <p:cNvGrpSpPr/>
          <p:nvPr/>
        </p:nvGrpSpPr>
        <p:grpSpPr>
          <a:xfrm>
            <a:off x="3067050" y="3314700"/>
            <a:ext cx="3314700" cy="1219200"/>
            <a:chOff x="7943850" y="285750"/>
            <a:chExt cx="3314700" cy="1219200"/>
          </a:xfrm>
        </p:grpSpPr>
        <p:grpSp>
          <p:nvGrpSpPr>
            <p:cNvPr id="13" name="组合 12"/>
            <p:cNvGrpSpPr/>
            <p:nvPr/>
          </p:nvGrpSpPr>
          <p:grpSpPr>
            <a:xfrm>
              <a:off x="7943850" y="285750"/>
              <a:ext cx="3314700" cy="1219200"/>
              <a:chOff x="3505200" y="3143250"/>
              <a:chExt cx="3314700" cy="1219200"/>
            </a:xfrm>
            <a:solidFill>
              <a:srgbClr val="FFCC99"/>
            </a:solidFill>
          </p:grpSpPr>
          <p:sp>
            <p:nvSpPr>
              <p:cNvPr id="9" name="椭圆 8"/>
              <p:cNvSpPr/>
              <p:nvPr/>
            </p:nvSpPr>
            <p:spPr>
              <a:xfrm>
                <a:off x="3505200" y="3390900"/>
                <a:ext cx="1714500" cy="742950"/>
              </a:xfrm>
              <a:prstGeom prst="ellipse">
                <a:avLst/>
              </a:prstGeom>
              <a:grpFill/>
              <a:ln>
                <a:solidFill>
                  <a:srgbClr val="FFCC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4419600" y="3143250"/>
                <a:ext cx="1714500" cy="742950"/>
              </a:xfrm>
              <a:prstGeom prst="ellipse">
                <a:avLst/>
              </a:prstGeom>
              <a:grpFill/>
              <a:ln>
                <a:solidFill>
                  <a:srgbClr val="FFCC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4495800" y="3619500"/>
                <a:ext cx="1714500" cy="742950"/>
              </a:xfrm>
              <a:prstGeom prst="ellipse">
                <a:avLst/>
              </a:prstGeom>
              <a:grpFill/>
              <a:ln>
                <a:solidFill>
                  <a:srgbClr val="FFCC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5105400" y="3390900"/>
                <a:ext cx="1714500" cy="742950"/>
              </a:xfrm>
              <a:prstGeom prst="ellipse">
                <a:avLst/>
              </a:prstGeom>
              <a:grpFill/>
              <a:ln>
                <a:solidFill>
                  <a:srgbClr val="FFCC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4" name="TextBox 13"/>
            <p:cNvSpPr txBox="1"/>
            <p:nvPr/>
          </p:nvSpPr>
          <p:spPr>
            <a:xfrm>
              <a:off x="8724900" y="666750"/>
              <a:ext cx="1828800" cy="461665"/>
            </a:xfrm>
            <a:prstGeom prst="rect">
              <a:avLst/>
            </a:prstGeom>
            <a:noFill/>
          </p:spPr>
          <p:txBody>
            <a:bodyPr wrap="square" rtlCol="0">
              <a:spAutoFit/>
            </a:bodyPr>
            <a:lstStyle/>
            <a:p>
              <a:r>
                <a:rPr lang="en-US" altLang="zh-CN" sz="2400" b="1" dirty="0" smtClean="0">
                  <a:solidFill>
                    <a:srgbClr val="0000CC"/>
                  </a:solidFill>
                </a:rPr>
                <a:t>wait/signal</a:t>
              </a:r>
              <a:endParaRPr lang="zh-CN" altLang="en-US" sz="2400" b="1" dirty="0">
                <a:solidFill>
                  <a:srgbClr val="0000CC"/>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100"/>
                                        </p:tgtEl>
                                        <p:attrNameLst>
                                          <p:attrName>style.visibility</p:attrName>
                                        </p:attrNameLst>
                                      </p:cBhvr>
                                      <p:to>
                                        <p:strVal val="visible"/>
                                      </p:to>
                                    </p:set>
                                    <p:animEffect transition="in" filter="blinds(horizontal)">
                                      <p:cBhvr>
                                        <p:cTn id="7" dur="500"/>
                                        <p:tgtEl>
                                          <p:spTgt spid="410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blinds(horizontal)">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099"/>
                                        </p:tgtEl>
                                        <p:attrNameLst>
                                          <p:attrName>style.visibility</p:attrName>
                                        </p:attrNameLst>
                                      </p:cBhvr>
                                      <p:to>
                                        <p:strVal val="visible"/>
                                      </p:to>
                                    </p:set>
                                    <p:animEffect transition="in" filter="blinds(horizontal)">
                                      <p:cBhvr>
                                        <p:cTn id="17" dur="500"/>
                                        <p:tgtEl>
                                          <p:spTgt spid="40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Hoare</a:t>
            </a:r>
            <a:r>
              <a:rPr lang="zh-CN" altLang="en-US" dirty="0" smtClean="0"/>
              <a:t>管程说明</a:t>
            </a:r>
            <a:endParaRPr lang="zh-CN" altLang="en-US" dirty="0"/>
          </a:p>
        </p:txBody>
      </p:sp>
      <p:sp>
        <p:nvSpPr>
          <p:cNvPr id="4" name="页脚占位符 3"/>
          <p:cNvSpPr>
            <a:spLocks noGrp="1"/>
          </p:cNvSpPr>
          <p:nvPr>
            <p:ph type="ftr" sz="quarter" idx="10"/>
          </p:nvPr>
        </p:nvSpPr>
        <p:spPr>
          <a:xfrm>
            <a:off x="366713" y="6369275"/>
            <a:ext cx="7205662" cy="476250"/>
          </a:xfrm>
        </p:spPr>
        <p:txBody>
          <a:bodyPr/>
          <a:lstStyle/>
          <a:p>
            <a:pPr>
              <a:defRPr/>
            </a:pPr>
            <a:r>
              <a:rPr lang="zh-CN" altLang="en-US" dirty="0" smtClean="0"/>
              <a:t>USTC</a:t>
            </a:r>
            <a:r>
              <a:rPr lang="en-US" altLang="zh-CN" dirty="0" smtClean="0"/>
              <a:t>-</a:t>
            </a:r>
            <a:r>
              <a:rPr lang="zh-CN" altLang="en-US" dirty="0" smtClean="0"/>
              <a:t>21000201-OPERATING SYSTEMS; FALL </a:t>
            </a:r>
            <a:r>
              <a:rPr lang="en-US" altLang="zh-CN" dirty="0" smtClean="0"/>
              <a:t>2016</a:t>
            </a:r>
            <a:r>
              <a:rPr lang="zh-CN" altLang="en-US" dirty="0" smtClean="0"/>
              <a:t>; INSTRUCTOR: </a:t>
            </a:r>
            <a:r>
              <a:rPr lang="en-US" altLang="zh-CN" dirty="0" smtClean="0"/>
              <a:t>LINGBO WEI</a:t>
            </a:r>
            <a:endParaRPr lang="en-US" altLang="zh-CN" dirty="0"/>
          </a:p>
        </p:txBody>
      </p:sp>
      <p:sp>
        <p:nvSpPr>
          <p:cNvPr id="5" name="灯片编号占位符 4"/>
          <p:cNvSpPr>
            <a:spLocks noGrp="1"/>
          </p:cNvSpPr>
          <p:nvPr>
            <p:ph type="sldNum" sz="quarter" idx="11"/>
          </p:nvPr>
        </p:nvSpPr>
        <p:spPr>
          <a:xfrm>
            <a:off x="7764463" y="6353400"/>
            <a:ext cx="922337" cy="476250"/>
          </a:xfrm>
        </p:spPr>
        <p:txBody>
          <a:bodyPr/>
          <a:lstStyle/>
          <a:p>
            <a:pPr>
              <a:defRPr/>
            </a:pPr>
            <a:fld id="{2A5F4D79-7E66-4EF1-850E-A256F3AB9092}" type="slidenum">
              <a:rPr lang="zh-CN" altLang="en-US" smtClean="0"/>
              <a:pPr>
                <a:defRPr/>
              </a:pPr>
              <a:t>86</a:t>
            </a:fld>
            <a:endParaRPr lang="en-US" altLang="zh-CN"/>
          </a:p>
        </p:txBody>
      </p:sp>
      <p:pic>
        <p:nvPicPr>
          <p:cNvPr id="5122" name="Picture 2"/>
          <p:cNvPicPr>
            <a:picLocks noChangeAspect="1" noChangeArrowheads="1"/>
          </p:cNvPicPr>
          <p:nvPr/>
        </p:nvPicPr>
        <p:blipFill>
          <a:blip r:embed="rId2" cstate="print"/>
          <a:srcRect/>
          <a:stretch>
            <a:fillRect/>
          </a:stretch>
        </p:blipFill>
        <p:spPr bwMode="auto">
          <a:xfrm>
            <a:off x="514349" y="1409700"/>
            <a:ext cx="8215417" cy="43624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Hoare</a:t>
            </a:r>
            <a:r>
              <a:rPr lang="zh-CN" altLang="en-US" dirty="0" smtClean="0"/>
              <a:t>管程中条件变量的实现</a:t>
            </a:r>
            <a:endParaRPr lang="zh-CN" altLang="en-US" dirty="0"/>
          </a:p>
        </p:txBody>
      </p:sp>
      <p:sp>
        <p:nvSpPr>
          <p:cNvPr id="4" name="页脚占位符 3"/>
          <p:cNvSpPr>
            <a:spLocks noGrp="1"/>
          </p:cNvSpPr>
          <p:nvPr>
            <p:ph type="ftr" sz="quarter" idx="10"/>
          </p:nvPr>
        </p:nvSpPr>
        <p:spPr>
          <a:xfrm>
            <a:off x="366713" y="6369275"/>
            <a:ext cx="7205662" cy="476250"/>
          </a:xfrm>
        </p:spPr>
        <p:txBody>
          <a:bodyPr/>
          <a:lstStyle/>
          <a:p>
            <a:pPr>
              <a:defRPr/>
            </a:pPr>
            <a:r>
              <a:rPr lang="zh-CN" altLang="en-US" dirty="0" smtClean="0"/>
              <a:t>USTC</a:t>
            </a:r>
            <a:r>
              <a:rPr lang="en-US" altLang="zh-CN" dirty="0" smtClean="0"/>
              <a:t>-</a:t>
            </a:r>
            <a:r>
              <a:rPr lang="zh-CN" altLang="en-US" dirty="0" smtClean="0"/>
              <a:t>21000201-OPERATING SYSTEMS; FALL </a:t>
            </a:r>
            <a:r>
              <a:rPr lang="en-US" altLang="zh-CN" dirty="0" smtClean="0"/>
              <a:t>2016</a:t>
            </a:r>
            <a:r>
              <a:rPr lang="zh-CN" altLang="en-US" dirty="0" smtClean="0"/>
              <a:t>; INSTRUCTOR: </a:t>
            </a:r>
            <a:r>
              <a:rPr lang="en-US" altLang="zh-CN" dirty="0" smtClean="0"/>
              <a:t>LINGBO WEI</a:t>
            </a:r>
            <a:endParaRPr lang="en-US" altLang="zh-CN" dirty="0"/>
          </a:p>
        </p:txBody>
      </p:sp>
      <p:sp>
        <p:nvSpPr>
          <p:cNvPr id="5" name="灯片编号占位符 4"/>
          <p:cNvSpPr>
            <a:spLocks noGrp="1"/>
          </p:cNvSpPr>
          <p:nvPr>
            <p:ph type="sldNum" sz="quarter" idx="11"/>
          </p:nvPr>
        </p:nvSpPr>
        <p:spPr>
          <a:xfrm>
            <a:off x="7764463" y="6353400"/>
            <a:ext cx="922337" cy="476250"/>
          </a:xfrm>
        </p:spPr>
        <p:txBody>
          <a:bodyPr/>
          <a:lstStyle/>
          <a:p>
            <a:pPr>
              <a:defRPr/>
            </a:pPr>
            <a:fld id="{2A5F4D79-7E66-4EF1-850E-A256F3AB9092}" type="slidenum">
              <a:rPr lang="zh-CN" altLang="en-US" smtClean="0"/>
              <a:pPr>
                <a:defRPr/>
              </a:pPr>
              <a:t>87</a:t>
            </a:fld>
            <a:endParaRPr lang="en-US" altLang="zh-CN"/>
          </a:p>
        </p:txBody>
      </p:sp>
      <p:pic>
        <p:nvPicPr>
          <p:cNvPr id="6146" name="Picture 2"/>
          <p:cNvPicPr>
            <a:picLocks noChangeAspect="1" noChangeArrowheads="1"/>
          </p:cNvPicPr>
          <p:nvPr/>
        </p:nvPicPr>
        <p:blipFill>
          <a:blip r:embed="rId2" cstate="print"/>
          <a:srcRect b="3321"/>
          <a:stretch>
            <a:fillRect/>
          </a:stretch>
        </p:blipFill>
        <p:spPr bwMode="auto">
          <a:xfrm>
            <a:off x="652463" y="1176338"/>
            <a:ext cx="7800975" cy="512921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管程的结构</a:t>
            </a:r>
            <a:endParaRPr lang="zh-CN" altLang="en-US" dirty="0"/>
          </a:p>
        </p:txBody>
      </p:sp>
      <p:sp>
        <p:nvSpPr>
          <p:cNvPr id="4" name="页脚占位符 3"/>
          <p:cNvSpPr>
            <a:spLocks noGrp="1"/>
          </p:cNvSpPr>
          <p:nvPr>
            <p:ph type="ftr" sz="quarter" idx="10"/>
          </p:nvPr>
        </p:nvSpPr>
        <p:spPr>
          <a:xfrm>
            <a:off x="366713" y="6369275"/>
            <a:ext cx="7205662" cy="476250"/>
          </a:xfrm>
        </p:spPr>
        <p:txBody>
          <a:bodyPr/>
          <a:lstStyle/>
          <a:p>
            <a:pPr>
              <a:defRPr/>
            </a:pPr>
            <a:r>
              <a:rPr lang="zh-CN" altLang="en-US" dirty="0" smtClean="0"/>
              <a:t>USTC</a:t>
            </a:r>
            <a:r>
              <a:rPr lang="en-US" altLang="zh-CN" dirty="0" smtClean="0"/>
              <a:t>-</a:t>
            </a:r>
            <a:r>
              <a:rPr lang="zh-CN" altLang="en-US" dirty="0" smtClean="0"/>
              <a:t>21000201-OPERATING SYSTEMS; FALL </a:t>
            </a:r>
            <a:r>
              <a:rPr lang="en-US" altLang="zh-CN" dirty="0" smtClean="0"/>
              <a:t>2016</a:t>
            </a:r>
            <a:r>
              <a:rPr lang="zh-CN" altLang="en-US" dirty="0" smtClean="0"/>
              <a:t>; INSTRUCTOR: </a:t>
            </a:r>
            <a:r>
              <a:rPr lang="en-US" altLang="zh-CN" dirty="0" smtClean="0"/>
              <a:t>LINGBO WEI</a:t>
            </a:r>
            <a:endParaRPr lang="en-US" altLang="zh-CN" dirty="0"/>
          </a:p>
        </p:txBody>
      </p:sp>
      <p:sp>
        <p:nvSpPr>
          <p:cNvPr id="5" name="灯片编号占位符 4"/>
          <p:cNvSpPr>
            <a:spLocks noGrp="1"/>
          </p:cNvSpPr>
          <p:nvPr>
            <p:ph type="sldNum" sz="quarter" idx="11"/>
          </p:nvPr>
        </p:nvSpPr>
        <p:spPr>
          <a:xfrm>
            <a:off x="7764463" y="6353400"/>
            <a:ext cx="922337" cy="476250"/>
          </a:xfrm>
        </p:spPr>
        <p:txBody>
          <a:bodyPr/>
          <a:lstStyle/>
          <a:p>
            <a:pPr>
              <a:defRPr/>
            </a:pPr>
            <a:fld id="{2A5F4D79-7E66-4EF1-850E-A256F3AB9092}" type="slidenum">
              <a:rPr lang="zh-CN" altLang="en-US" smtClean="0"/>
              <a:pPr>
                <a:defRPr/>
              </a:pPr>
              <a:t>88</a:t>
            </a:fld>
            <a:endParaRPr lang="en-US" altLang="zh-CN"/>
          </a:p>
        </p:txBody>
      </p:sp>
      <p:pic>
        <p:nvPicPr>
          <p:cNvPr id="187" name="图片 186" descr="图片2.png"/>
          <p:cNvPicPr>
            <a:picLocks noChangeAspect="1"/>
          </p:cNvPicPr>
          <p:nvPr/>
        </p:nvPicPr>
        <p:blipFill>
          <a:blip r:embed="rId2" cstate="print"/>
          <a:stretch>
            <a:fillRect/>
          </a:stretch>
        </p:blipFill>
        <p:spPr>
          <a:xfrm>
            <a:off x="618626" y="1055314"/>
            <a:ext cx="5881957" cy="5303892"/>
          </a:xfrm>
          <a:prstGeom prst="rect">
            <a:avLst/>
          </a:prstGeom>
        </p:spPr>
      </p:pic>
      <p:sp>
        <p:nvSpPr>
          <p:cNvPr id="6" name="TextBox 5"/>
          <p:cNvSpPr txBox="1"/>
          <p:nvPr/>
        </p:nvSpPr>
        <p:spPr>
          <a:xfrm>
            <a:off x="6724650" y="3219450"/>
            <a:ext cx="1847850" cy="1569660"/>
          </a:xfrm>
          <a:prstGeom prst="rect">
            <a:avLst/>
          </a:prstGeom>
          <a:solidFill>
            <a:srgbClr val="FFCC99"/>
          </a:solidFill>
        </p:spPr>
        <p:txBody>
          <a:bodyPr wrap="square" rtlCol="0">
            <a:spAutoFit/>
          </a:bodyPr>
          <a:lstStyle/>
          <a:p>
            <a:r>
              <a:rPr lang="zh-CN" altLang="en-US" sz="3200" b="1" dirty="0" smtClean="0">
                <a:solidFill>
                  <a:srgbClr val="FF0000"/>
                </a:solidFill>
              </a:rPr>
              <a:t>分离互斥和同步条件的关注</a:t>
            </a:r>
            <a:endParaRPr lang="zh-CN" altLang="en-US" sz="3200" b="1" dirty="0">
              <a:solidFill>
                <a:srgbClr val="FF0000"/>
              </a:solidFill>
            </a:endParaRPr>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管程的讨论</a:t>
            </a:r>
            <a:endParaRPr lang="zh-CN" altLang="en-US" dirty="0"/>
          </a:p>
        </p:txBody>
      </p:sp>
      <p:sp>
        <p:nvSpPr>
          <p:cNvPr id="3" name="内容占位符 2"/>
          <p:cNvSpPr>
            <a:spLocks noGrp="1"/>
          </p:cNvSpPr>
          <p:nvPr>
            <p:ph idx="1"/>
          </p:nvPr>
        </p:nvSpPr>
        <p:spPr>
          <a:xfrm>
            <a:off x="442686" y="1253903"/>
            <a:ext cx="8382000" cy="4641850"/>
          </a:xfrm>
        </p:spPr>
        <p:txBody>
          <a:bodyPr/>
          <a:lstStyle/>
          <a:p>
            <a:r>
              <a:rPr lang="zh-CN" altLang="en-US" sz="2400" dirty="0" smtClean="0"/>
              <a:t>管程的特征：</a:t>
            </a:r>
          </a:p>
          <a:p>
            <a:pPr lvl="1"/>
            <a:r>
              <a:rPr lang="zh-CN" altLang="en-US" sz="2000" dirty="0" smtClean="0"/>
              <a:t>模块化：一个管程是一个基本程序单位，可以单独编译；</a:t>
            </a:r>
          </a:p>
          <a:p>
            <a:pPr lvl="1"/>
            <a:r>
              <a:rPr lang="zh-CN" altLang="en-US" sz="2000" dirty="0" smtClean="0"/>
              <a:t>抽象数据类型：管程是一种特殊的数据类型，其中不仅有数据，而且有对数据进行操作的代码；</a:t>
            </a:r>
          </a:p>
          <a:p>
            <a:pPr lvl="1"/>
            <a:r>
              <a:rPr lang="zh-CN" altLang="en-US" sz="2000" dirty="0" smtClean="0"/>
              <a:t>信息掩蔽：管程是半透明的，管程中的外部过程（函数）实现了某些功能，而这些功能是怎样实现的，在其外部则是不可见的。</a:t>
            </a:r>
          </a:p>
          <a:p>
            <a:r>
              <a:rPr lang="zh-CN" altLang="en-US" sz="2400" dirty="0" smtClean="0"/>
              <a:t>管程的要素：</a:t>
            </a:r>
          </a:p>
          <a:p>
            <a:pPr lvl="1"/>
            <a:r>
              <a:rPr lang="zh-CN" altLang="en-US" sz="2000" dirty="0" smtClean="0"/>
              <a:t>管程中的共享变量在管程外部是不可见的，外部只能通过调用管程中所说明的外部过程（函数）来间接地访问管程中的共享变量；</a:t>
            </a:r>
          </a:p>
          <a:p>
            <a:pPr lvl="1"/>
            <a:r>
              <a:rPr lang="zh-CN" altLang="en-US" sz="2000" dirty="0" smtClean="0"/>
              <a:t>为了保证管程共享变量的数据完整性，规定管程互斥进入；</a:t>
            </a:r>
          </a:p>
          <a:p>
            <a:pPr lvl="1"/>
            <a:r>
              <a:rPr lang="zh-CN" altLang="en-US" sz="2000" dirty="0" smtClean="0"/>
              <a:t>管程通常是用来管理资源的，因而在管程中应当设有进程等待队以及相应的等待及唤醒操作。</a:t>
            </a:r>
          </a:p>
          <a:p>
            <a:endParaRPr lang="zh-CN" altLang="en-US" dirty="0"/>
          </a:p>
        </p:txBody>
      </p:sp>
      <p:sp>
        <p:nvSpPr>
          <p:cNvPr id="4" name="页脚占位符 3"/>
          <p:cNvSpPr>
            <a:spLocks noGrp="1"/>
          </p:cNvSpPr>
          <p:nvPr>
            <p:ph type="ftr" sz="quarter" idx="10"/>
          </p:nvPr>
        </p:nvSpPr>
        <p:spPr/>
        <p:txBody>
          <a:bodyPr/>
          <a:lstStyle/>
          <a:p>
            <a:pPr>
              <a:defRPr/>
            </a:pPr>
            <a:r>
              <a:rPr lang="zh-CN" altLang="en-US" dirty="0" smtClean="0"/>
              <a:t>USTC</a:t>
            </a:r>
            <a:r>
              <a:rPr lang="en-US" altLang="zh-CN" dirty="0" smtClean="0"/>
              <a:t>-</a:t>
            </a:r>
            <a:r>
              <a:rPr lang="zh-CN" altLang="en-US" dirty="0" smtClean="0"/>
              <a:t>21000201-OPERATING SYSTEMS; FALL </a:t>
            </a:r>
            <a:r>
              <a:rPr lang="en-US" altLang="zh-CN" dirty="0" smtClean="0"/>
              <a:t>2016</a:t>
            </a:r>
            <a:r>
              <a:rPr lang="zh-CN" altLang="en-US" dirty="0" smtClean="0"/>
              <a:t>; INSTRUCTOR: </a:t>
            </a:r>
            <a:r>
              <a:rPr lang="en-US" altLang="zh-CN" dirty="0" smtClean="0"/>
              <a:t>LINGBO WEI</a:t>
            </a:r>
            <a:endParaRPr lang="en-US" altLang="zh-CN" dirty="0"/>
          </a:p>
        </p:txBody>
      </p:sp>
      <p:sp>
        <p:nvSpPr>
          <p:cNvPr id="5" name="灯片编号占位符 4"/>
          <p:cNvSpPr>
            <a:spLocks noGrp="1"/>
          </p:cNvSpPr>
          <p:nvPr>
            <p:ph type="sldNum" sz="quarter" idx="11"/>
          </p:nvPr>
        </p:nvSpPr>
        <p:spPr/>
        <p:txBody>
          <a:bodyPr/>
          <a:lstStyle/>
          <a:p>
            <a:pPr>
              <a:defRPr/>
            </a:pPr>
            <a:fld id="{2A5F4D79-7E66-4EF1-850E-A256F3AB9092}" type="slidenum">
              <a:rPr lang="zh-CN" altLang="en-US" smtClean="0"/>
              <a:pPr>
                <a:defRPr/>
              </a:pPr>
              <a:t>89</a:t>
            </a:fld>
            <a:endParaRPr lang="en-US" altLang="zh-CN"/>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r>
              <a:rPr lang="zh-CN" altLang="en-US" dirty="0" smtClean="0"/>
              <a:t>临界区</a:t>
            </a:r>
            <a:endParaRPr lang="zh-CN" altLang="en-US" dirty="0"/>
          </a:p>
        </p:txBody>
      </p:sp>
      <p:sp>
        <p:nvSpPr>
          <p:cNvPr id="4" name="页脚占位符 3"/>
          <p:cNvSpPr>
            <a:spLocks noGrp="1"/>
          </p:cNvSpPr>
          <p:nvPr>
            <p:ph type="ftr" sz="quarter" idx="10"/>
          </p:nvPr>
        </p:nvSpPr>
        <p:spPr/>
        <p:txBody>
          <a:bodyPr/>
          <a:lstStyle/>
          <a:p>
            <a:pPr>
              <a:defRPr/>
            </a:pPr>
            <a:r>
              <a:rPr lang="zh-CN" altLang="en-US" dirty="0" smtClean="0"/>
              <a:t>USTC</a:t>
            </a:r>
            <a:r>
              <a:rPr lang="en-US" altLang="zh-CN" dirty="0" smtClean="0"/>
              <a:t>-</a:t>
            </a:r>
            <a:r>
              <a:rPr lang="zh-CN" altLang="en-US" dirty="0" smtClean="0"/>
              <a:t>21000201-OPERATING SYSTEMS; FALL </a:t>
            </a:r>
            <a:r>
              <a:rPr lang="en-US" altLang="zh-CN" dirty="0" smtClean="0"/>
              <a:t>2016</a:t>
            </a:r>
            <a:r>
              <a:rPr lang="zh-CN" altLang="en-US" dirty="0" smtClean="0"/>
              <a:t>; INSTRUCTOR: </a:t>
            </a:r>
            <a:r>
              <a:rPr lang="en-US" altLang="zh-CN" dirty="0" smtClean="0"/>
              <a:t>LINGBO WEI</a:t>
            </a:r>
            <a:endParaRPr lang="en-US" altLang="zh-CN" dirty="0"/>
          </a:p>
        </p:txBody>
      </p:sp>
      <p:sp>
        <p:nvSpPr>
          <p:cNvPr id="5" name="灯片编号占位符 4"/>
          <p:cNvSpPr>
            <a:spLocks noGrp="1"/>
          </p:cNvSpPr>
          <p:nvPr>
            <p:ph type="sldNum" sz="quarter" idx="11"/>
          </p:nvPr>
        </p:nvSpPr>
        <p:spPr/>
        <p:txBody>
          <a:bodyPr/>
          <a:lstStyle/>
          <a:p>
            <a:pPr>
              <a:defRPr/>
            </a:pPr>
            <a:fld id="{2A5F4D79-7E66-4EF1-850E-A256F3AB9092}" type="slidenum">
              <a:rPr lang="zh-CN" altLang="en-US" smtClean="0"/>
              <a:pPr>
                <a:defRPr/>
              </a:pPr>
              <a:t>9</a:t>
            </a:fld>
            <a:endParaRPr lang="en-US" altLang="zh-CN"/>
          </a:p>
        </p:txBody>
      </p:sp>
      <p:pic>
        <p:nvPicPr>
          <p:cNvPr id="8" name="图片 7"/>
          <p:cNvPicPr>
            <a:picLocks noChangeAspect="1"/>
          </p:cNvPicPr>
          <p:nvPr/>
        </p:nvPicPr>
        <p:blipFill>
          <a:blip r:embed="rId2"/>
          <a:stretch>
            <a:fillRect/>
          </a:stretch>
        </p:blipFill>
        <p:spPr>
          <a:xfrm>
            <a:off x="536331" y="2220748"/>
            <a:ext cx="8218609" cy="3421349"/>
          </a:xfrm>
          <a:prstGeom prst="rect">
            <a:avLst/>
          </a:prstGeom>
        </p:spPr>
      </p:pic>
      <p:sp>
        <p:nvSpPr>
          <p:cNvPr id="9" name="内容占位符 2"/>
          <p:cNvSpPr>
            <a:spLocks noGrp="1"/>
          </p:cNvSpPr>
          <p:nvPr>
            <p:ph idx="1"/>
          </p:nvPr>
        </p:nvSpPr>
        <p:spPr>
          <a:xfrm>
            <a:off x="457200" y="1108763"/>
            <a:ext cx="8498114" cy="5161408"/>
          </a:xfrm>
        </p:spPr>
        <p:txBody>
          <a:bodyPr/>
          <a:lstStyle/>
          <a:p>
            <a:r>
              <a:rPr lang="zh-CN" altLang="en-US" sz="2200" dirty="0" smtClean="0"/>
              <a:t>临界区</a:t>
            </a:r>
            <a:r>
              <a:rPr lang="en-US" altLang="zh-CN" sz="2200" dirty="0" smtClean="0"/>
              <a:t>(Critical Region)</a:t>
            </a:r>
            <a:r>
              <a:rPr lang="zh-CN" altLang="en-US" sz="2200" dirty="0" smtClean="0"/>
              <a:t>：进程中用于访问临界资源的代码</a:t>
            </a:r>
            <a:endParaRPr lang="en-US" altLang="zh-CN" sz="2200" dirty="0" smtClean="0"/>
          </a:p>
          <a:p>
            <a:r>
              <a:rPr lang="zh-CN" altLang="en-US" sz="2200" dirty="0" smtClean="0"/>
              <a:t>临界资源的互斥访问：</a:t>
            </a:r>
            <a:endParaRPr lang="en-US" altLang="zh-CN" sz="2200" dirty="0" smtClean="0"/>
          </a:p>
          <a:p>
            <a:pPr>
              <a:lnSpc>
                <a:spcPts val="1000"/>
              </a:lnSpc>
            </a:pPr>
            <a:endParaRPr lang="en-US" altLang="zh-CN" sz="1000" dirty="0" smtClean="0"/>
          </a:p>
          <a:p>
            <a:pPr>
              <a:lnSpc>
                <a:spcPts val="1000"/>
              </a:lnSpc>
            </a:pPr>
            <a:endParaRPr lang="en-US" altLang="zh-CN" sz="1000" dirty="0" smtClean="0"/>
          </a:p>
          <a:p>
            <a:pPr>
              <a:lnSpc>
                <a:spcPts val="1000"/>
              </a:lnSpc>
            </a:pPr>
            <a:endParaRPr lang="en-US" altLang="zh-CN" sz="1000" dirty="0" smtClean="0"/>
          </a:p>
          <a:p>
            <a:pPr>
              <a:lnSpc>
                <a:spcPts val="1000"/>
              </a:lnSpc>
            </a:pPr>
            <a:endParaRPr lang="en-US" altLang="zh-CN" sz="1000" dirty="0" smtClean="0"/>
          </a:p>
          <a:p>
            <a:pPr>
              <a:lnSpc>
                <a:spcPts val="1000"/>
              </a:lnSpc>
            </a:pPr>
            <a:endParaRPr lang="en-US" altLang="zh-CN" sz="1000" dirty="0" smtClean="0"/>
          </a:p>
          <a:p>
            <a:pPr>
              <a:lnSpc>
                <a:spcPts val="1000"/>
              </a:lnSpc>
            </a:pPr>
            <a:endParaRPr lang="en-US" altLang="zh-CN" sz="1000" dirty="0" smtClean="0"/>
          </a:p>
          <a:p>
            <a:pPr>
              <a:lnSpc>
                <a:spcPts val="1000"/>
              </a:lnSpc>
            </a:pPr>
            <a:endParaRPr lang="en-US" altLang="zh-CN" sz="1000" dirty="0" smtClean="0"/>
          </a:p>
          <a:p>
            <a:pPr>
              <a:lnSpc>
                <a:spcPts val="1000"/>
              </a:lnSpc>
            </a:pPr>
            <a:endParaRPr lang="en-US" altLang="zh-CN" sz="1000" dirty="0" smtClean="0"/>
          </a:p>
          <a:p>
            <a:pPr>
              <a:lnSpc>
                <a:spcPts val="1000"/>
              </a:lnSpc>
            </a:pPr>
            <a:endParaRPr lang="en-US" altLang="zh-CN" sz="1000" dirty="0" smtClean="0"/>
          </a:p>
          <a:p>
            <a:pPr>
              <a:lnSpc>
                <a:spcPts val="1000"/>
              </a:lnSpc>
            </a:pPr>
            <a:endParaRPr lang="en-US" altLang="zh-CN" sz="1000" dirty="0" smtClean="0"/>
          </a:p>
          <a:p>
            <a:pPr>
              <a:lnSpc>
                <a:spcPts val="1000"/>
              </a:lnSpc>
            </a:pPr>
            <a:endParaRPr lang="en-US" altLang="zh-CN" sz="1000" dirty="0" smtClean="0"/>
          </a:p>
          <a:p>
            <a:pPr>
              <a:lnSpc>
                <a:spcPts val="1000"/>
              </a:lnSpc>
            </a:pPr>
            <a:endParaRPr lang="en-US" altLang="zh-CN" sz="1000" dirty="0" smtClean="0"/>
          </a:p>
          <a:p>
            <a:pPr>
              <a:lnSpc>
                <a:spcPts val="1000"/>
              </a:lnSpc>
            </a:pPr>
            <a:endParaRPr lang="en-US" altLang="zh-CN" sz="1000" dirty="0" smtClean="0"/>
          </a:p>
          <a:p>
            <a:pPr>
              <a:lnSpc>
                <a:spcPts val="1000"/>
              </a:lnSpc>
            </a:pPr>
            <a:endParaRPr lang="en-US" altLang="zh-CN" sz="1000" dirty="0" smtClean="0"/>
          </a:p>
          <a:p>
            <a:pPr>
              <a:lnSpc>
                <a:spcPts val="1000"/>
              </a:lnSpc>
            </a:pPr>
            <a:endParaRPr lang="en-US" altLang="zh-CN" sz="1000" dirty="0" smtClean="0"/>
          </a:p>
          <a:p>
            <a:pPr>
              <a:lnSpc>
                <a:spcPts val="1000"/>
              </a:lnSpc>
            </a:pPr>
            <a:endParaRPr lang="en-US" altLang="zh-CN" sz="1000" dirty="0" smtClean="0"/>
          </a:p>
          <a:p>
            <a:pPr>
              <a:lnSpc>
                <a:spcPts val="1000"/>
              </a:lnSpc>
            </a:pPr>
            <a:endParaRPr lang="en-US" altLang="zh-CN" sz="1000" dirty="0" smtClean="0"/>
          </a:p>
          <a:p>
            <a:pPr>
              <a:lnSpc>
                <a:spcPts val="1000"/>
              </a:lnSpc>
              <a:buNone/>
            </a:pPr>
            <a:endParaRPr lang="en-US" altLang="zh-CN" sz="1000" dirty="0" smtClean="0"/>
          </a:p>
          <a:p>
            <a:pPr>
              <a:lnSpc>
                <a:spcPts val="1000"/>
              </a:lnSpc>
            </a:pPr>
            <a:endParaRPr lang="en-US" altLang="zh-CN" sz="1000" dirty="0" smtClean="0"/>
          </a:p>
          <a:p>
            <a:pPr>
              <a:lnSpc>
                <a:spcPts val="1000"/>
              </a:lnSpc>
            </a:pPr>
            <a:endParaRPr lang="en-US" altLang="zh-CN" sz="1000" dirty="0" smtClean="0"/>
          </a:p>
          <a:p>
            <a:pPr>
              <a:lnSpc>
                <a:spcPts val="1000"/>
              </a:lnSpc>
            </a:pPr>
            <a:endParaRPr lang="en-US" altLang="zh-CN" sz="1000" dirty="0" smtClean="0"/>
          </a:p>
          <a:p>
            <a:pPr>
              <a:lnSpc>
                <a:spcPts val="1000"/>
              </a:lnSpc>
            </a:pPr>
            <a:endParaRPr lang="en-US" altLang="zh-CN" sz="1000" dirty="0" smtClean="0"/>
          </a:p>
          <a:p>
            <a:pPr>
              <a:lnSpc>
                <a:spcPts val="1000"/>
              </a:lnSpc>
            </a:pPr>
            <a:endParaRPr lang="en-US" altLang="zh-CN" sz="1000" dirty="0" smtClean="0"/>
          </a:p>
          <a:p>
            <a:pPr>
              <a:lnSpc>
                <a:spcPts val="1000"/>
              </a:lnSpc>
            </a:pPr>
            <a:endParaRPr lang="en-US" altLang="zh-CN" sz="1000" dirty="0" smtClean="0"/>
          </a:p>
          <a:p>
            <a:r>
              <a:rPr lang="zh-CN" altLang="en-US" sz="2400" dirty="0" smtClean="0"/>
              <a:t>临界区</a:t>
            </a:r>
            <a:r>
              <a:rPr lang="zh-CN" altLang="en-US" sz="2400" dirty="0"/>
              <a:t>外运行的进程不得阻塞其他进程进入临界区 </a:t>
            </a:r>
          </a:p>
          <a:p>
            <a:pPr marL="0" indent="0">
              <a:lnSpc>
                <a:spcPts val="1800"/>
              </a:lnSpc>
              <a:buNone/>
            </a:pPr>
            <a:endParaRPr lang="en-US" altLang="zh-CN" sz="2200" dirty="0" smtClean="0"/>
          </a:p>
          <a:p>
            <a:endParaRPr lang="zh-CN" altLang="en-US" sz="2200" dirty="0"/>
          </a:p>
        </p:txBody>
      </p:sp>
    </p:spTree>
    <p:extLst>
      <p:ext uri="{BB962C8B-B14F-4D97-AF65-F5344CB8AC3E}">
        <p14:creationId xmlns:p14="http://schemas.microsoft.com/office/powerpoint/2010/main" val="1452088300"/>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ea typeface="宋体" charset="-122"/>
              </a:rPr>
              <a:t>利用管程解决生产者</a:t>
            </a:r>
            <a:r>
              <a:rPr kumimoji="1" lang="en-US" altLang="zh-CN" dirty="0" smtClean="0">
                <a:ea typeface="宋体" charset="-122"/>
              </a:rPr>
              <a:t>-</a:t>
            </a:r>
            <a:r>
              <a:rPr kumimoji="1" lang="zh-CN" altLang="en-US" dirty="0" smtClean="0">
                <a:ea typeface="宋体" charset="-122"/>
              </a:rPr>
              <a:t>消费者问题</a:t>
            </a:r>
            <a:endParaRPr lang="zh-CN" altLang="en-US" dirty="0"/>
          </a:p>
        </p:txBody>
      </p:sp>
      <p:sp>
        <p:nvSpPr>
          <p:cNvPr id="3" name="内容占位符 2"/>
          <p:cNvSpPr>
            <a:spLocks noGrp="1"/>
          </p:cNvSpPr>
          <p:nvPr>
            <p:ph idx="1"/>
          </p:nvPr>
        </p:nvSpPr>
        <p:spPr>
          <a:xfrm>
            <a:off x="457200" y="1123277"/>
            <a:ext cx="7830457" cy="3376152"/>
          </a:xfrm>
        </p:spPr>
        <p:txBody>
          <a:bodyPr/>
          <a:lstStyle/>
          <a:p>
            <a:r>
              <a:rPr lang="zh-CN" altLang="en-US" sz="2400" dirty="0" smtClean="0"/>
              <a:t>首先是建立一个管程，并命名为</a:t>
            </a:r>
            <a:r>
              <a:rPr lang="en-US" altLang="zh-CN" sz="2400" dirty="0" smtClean="0"/>
              <a:t>Producer-Consumer, </a:t>
            </a:r>
            <a:r>
              <a:rPr lang="zh-CN" altLang="en-US" sz="2400" dirty="0" smtClean="0"/>
              <a:t>或简称为</a:t>
            </a:r>
            <a:r>
              <a:rPr lang="en-US" altLang="zh-CN" sz="2400" dirty="0" smtClean="0"/>
              <a:t>PC</a:t>
            </a:r>
            <a:r>
              <a:rPr lang="zh-CN" altLang="en-US" sz="2400" dirty="0" smtClean="0"/>
              <a:t>。其中包括两个过程：</a:t>
            </a:r>
            <a:r>
              <a:rPr lang="zh-CN" altLang="en-US" dirty="0" smtClean="0"/>
              <a:t></a:t>
            </a:r>
          </a:p>
          <a:p>
            <a:pPr lvl="1"/>
            <a:r>
              <a:rPr lang="en-US" altLang="zh-CN" sz="2200" dirty="0" smtClean="0"/>
              <a:t>put(item)</a:t>
            </a:r>
            <a:r>
              <a:rPr lang="zh-CN" altLang="en-US" sz="2200" dirty="0" smtClean="0"/>
              <a:t>过程。生产者利用该过程将自己生产的产品投放到缓冲池中，并用整型变量</a:t>
            </a:r>
            <a:r>
              <a:rPr lang="en-US" altLang="zh-CN" sz="2200" dirty="0" smtClean="0"/>
              <a:t>count</a:t>
            </a:r>
            <a:r>
              <a:rPr lang="zh-CN" altLang="en-US" sz="2200" dirty="0" smtClean="0"/>
              <a:t>来表示在缓冲池中已有的产品数目，当</a:t>
            </a:r>
            <a:r>
              <a:rPr lang="en-US" altLang="zh-CN" sz="2200" dirty="0" err="1" smtClean="0"/>
              <a:t>count≥n</a:t>
            </a:r>
            <a:r>
              <a:rPr lang="zh-CN" altLang="en-US" sz="2200" dirty="0" smtClean="0"/>
              <a:t>时， 表示缓冲池已满， 生产者须等待。 </a:t>
            </a:r>
          </a:p>
          <a:p>
            <a:pPr lvl="1"/>
            <a:r>
              <a:rPr lang="zh-CN" altLang="en-US" sz="2200" dirty="0" smtClean="0"/>
              <a:t> </a:t>
            </a:r>
            <a:r>
              <a:rPr lang="en-US" altLang="zh-CN" sz="2200" dirty="0" smtClean="0"/>
              <a:t>get(item)</a:t>
            </a:r>
            <a:r>
              <a:rPr lang="zh-CN" altLang="en-US" sz="2200" dirty="0" smtClean="0"/>
              <a:t>过程。消费者利用该过程从缓冲池中取出一个产品，当</a:t>
            </a:r>
            <a:r>
              <a:rPr lang="en-US" altLang="zh-CN" sz="2200" dirty="0" smtClean="0"/>
              <a:t>count≤0</a:t>
            </a:r>
            <a:r>
              <a:rPr lang="zh-CN" altLang="en-US" sz="2200" dirty="0" smtClean="0"/>
              <a:t>时，表示缓冲池中已无可取用的产品， 消费者应等待。 </a:t>
            </a:r>
            <a:endParaRPr lang="zh-CN" altLang="en-US" sz="2200" dirty="0"/>
          </a:p>
        </p:txBody>
      </p:sp>
      <p:sp>
        <p:nvSpPr>
          <p:cNvPr id="4" name="页脚占位符 3"/>
          <p:cNvSpPr>
            <a:spLocks noGrp="1"/>
          </p:cNvSpPr>
          <p:nvPr>
            <p:ph type="ftr" sz="quarter" idx="10"/>
          </p:nvPr>
        </p:nvSpPr>
        <p:spPr>
          <a:xfrm>
            <a:off x="366713" y="6383789"/>
            <a:ext cx="7205662" cy="476250"/>
          </a:xfrm>
        </p:spPr>
        <p:txBody>
          <a:bodyPr/>
          <a:lstStyle/>
          <a:p>
            <a:pPr>
              <a:defRPr/>
            </a:pPr>
            <a:r>
              <a:rPr lang="zh-CN" altLang="en-US" dirty="0" smtClean="0"/>
              <a:t>USTC</a:t>
            </a:r>
            <a:r>
              <a:rPr lang="en-US" altLang="zh-CN" dirty="0" smtClean="0"/>
              <a:t>-</a:t>
            </a:r>
            <a:r>
              <a:rPr lang="zh-CN" altLang="en-US" dirty="0" smtClean="0"/>
              <a:t>21000201-OPERATING SYSTEMS; FALL </a:t>
            </a:r>
            <a:r>
              <a:rPr lang="en-US" altLang="zh-CN" dirty="0" smtClean="0"/>
              <a:t>2016</a:t>
            </a:r>
            <a:r>
              <a:rPr lang="zh-CN" altLang="en-US" dirty="0" smtClean="0"/>
              <a:t>; INSTRUCTOR: </a:t>
            </a:r>
            <a:r>
              <a:rPr lang="en-US" altLang="zh-CN" dirty="0" smtClean="0"/>
              <a:t>LINGBO WEI</a:t>
            </a:r>
            <a:endParaRPr lang="en-US" altLang="zh-CN" dirty="0"/>
          </a:p>
        </p:txBody>
      </p:sp>
      <p:sp>
        <p:nvSpPr>
          <p:cNvPr id="5" name="灯片编号占位符 4"/>
          <p:cNvSpPr>
            <a:spLocks noGrp="1"/>
          </p:cNvSpPr>
          <p:nvPr>
            <p:ph type="sldNum" sz="quarter" idx="11"/>
          </p:nvPr>
        </p:nvSpPr>
        <p:spPr>
          <a:xfrm>
            <a:off x="7764463" y="6367914"/>
            <a:ext cx="922337" cy="476250"/>
          </a:xfrm>
        </p:spPr>
        <p:txBody>
          <a:bodyPr/>
          <a:lstStyle/>
          <a:p>
            <a:pPr>
              <a:defRPr/>
            </a:pPr>
            <a:fld id="{2A5F4D79-7E66-4EF1-850E-A256F3AB9092}" type="slidenum">
              <a:rPr lang="zh-CN" altLang="en-US" smtClean="0"/>
              <a:pPr>
                <a:defRPr/>
              </a:pPr>
              <a:t>90</a:t>
            </a:fld>
            <a:endParaRPr lang="en-US" altLang="zh-CN"/>
          </a:p>
        </p:txBody>
      </p:sp>
      <p:sp>
        <p:nvSpPr>
          <p:cNvPr id="7" name="Rectangle 6"/>
          <p:cNvSpPr>
            <a:spLocks noChangeArrowheads="1"/>
          </p:cNvSpPr>
          <p:nvPr/>
        </p:nvSpPr>
        <p:spPr bwMode="auto">
          <a:xfrm>
            <a:off x="911232" y="4568118"/>
            <a:ext cx="5698388" cy="1658938"/>
          </a:xfrm>
          <a:prstGeom prst="rect">
            <a:avLst/>
          </a:prstGeom>
          <a:solidFill>
            <a:srgbClr val="FFFFCC"/>
          </a:solidFill>
          <a:ln w="9525">
            <a:solidFill>
              <a:srgbClr val="FF0000"/>
            </a:solidFill>
            <a:miter lim="800000"/>
            <a:headEnd/>
            <a:tailEnd/>
          </a:ln>
        </p:spPr>
        <p:txBody>
          <a:bodyPr wrap="square">
            <a:spAutoFit/>
          </a:bodyPr>
          <a:lstStyle/>
          <a:p>
            <a:pPr algn="l">
              <a:spcBef>
                <a:spcPct val="50000"/>
              </a:spcBef>
              <a:buClr>
                <a:schemeClr val="folHlink"/>
              </a:buClr>
              <a:buSzPct val="60000"/>
              <a:buFont typeface="Wingdings" pitchFamily="2" charset="2"/>
              <a:buNone/>
            </a:pPr>
            <a:r>
              <a:rPr lang="en-US" altLang="zh-CN" b="1" dirty="0"/>
              <a:t>type  </a:t>
            </a:r>
            <a:r>
              <a:rPr lang="en-US" altLang="zh-CN" b="1" dirty="0" smtClean="0">
                <a:solidFill>
                  <a:srgbClr val="FF0000"/>
                </a:solidFill>
              </a:rPr>
              <a:t>pc</a:t>
            </a:r>
            <a:r>
              <a:rPr lang="en-US" altLang="zh-CN" b="1" dirty="0" smtClean="0"/>
              <a:t>=monitor   //</a:t>
            </a:r>
            <a:r>
              <a:rPr lang="zh-CN" altLang="en-US" b="1" dirty="0"/>
              <a:t>定义一个管程</a:t>
            </a:r>
          </a:p>
          <a:p>
            <a:pPr algn="l">
              <a:spcBef>
                <a:spcPct val="50000"/>
              </a:spcBef>
              <a:buClr>
                <a:schemeClr val="folHlink"/>
              </a:buClr>
              <a:buSzPct val="60000"/>
              <a:buFont typeface="Wingdings" pitchFamily="2" charset="2"/>
              <a:buNone/>
            </a:pPr>
            <a:r>
              <a:rPr lang="en-US" altLang="zh-CN" b="1" dirty="0" err="1"/>
              <a:t>int</a:t>
            </a:r>
            <a:r>
              <a:rPr lang="en-US" altLang="zh-CN" b="1" dirty="0"/>
              <a:t>  in</a:t>
            </a:r>
            <a:r>
              <a:rPr lang="en-US" altLang="zh-CN" b="1" dirty="0" smtClean="0"/>
              <a:t>, out, count</a:t>
            </a:r>
            <a:r>
              <a:rPr lang="en-US" altLang="zh-CN" b="1" dirty="0"/>
              <a:t>;</a:t>
            </a:r>
          </a:p>
          <a:p>
            <a:pPr algn="l">
              <a:spcBef>
                <a:spcPct val="50000"/>
              </a:spcBef>
              <a:buClr>
                <a:schemeClr val="folHlink"/>
              </a:buClr>
              <a:buSzPct val="60000"/>
              <a:buFont typeface="Wingdings" pitchFamily="2" charset="2"/>
              <a:buNone/>
            </a:pPr>
            <a:r>
              <a:rPr lang="en-US" altLang="zh-CN" b="1" dirty="0"/>
              <a:t>item  buffer[n];</a:t>
            </a:r>
          </a:p>
          <a:p>
            <a:pPr algn="l">
              <a:spcBef>
                <a:spcPct val="50000"/>
              </a:spcBef>
              <a:buClr>
                <a:schemeClr val="folHlink"/>
              </a:buClr>
              <a:buSzPct val="60000"/>
              <a:buFont typeface="Wingdings" pitchFamily="2" charset="2"/>
              <a:buNone/>
            </a:pPr>
            <a:r>
              <a:rPr lang="en-US" altLang="zh-CN" b="1" dirty="0">
                <a:solidFill>
                  <a:srgbClr val="FF0000"/>
                </a:solidFill>
              </a:rPr>
              <a:t>condition  </a:t>
            </a:r>
            <a:r>
              <a:rPr lang="en-US" altLang="zh-CN" b="1" dirty="0" err="1">
                <a:solidFill>
                  <a:srgbClr val="FF0000"/>
                </a:solidFill>
              </a:rPr>
              <a:t>notfull</a:t>
            </a:r>
            <a:r>
              <a:rPr lang="en-US" altLang="zh-CN" b="1" dirty="0">
                <a:solidFill>
                  <a:srgbClr val="FF0000"/>
                </a:solidFill>
              </a:rPr>
              <a:t>, </a:t>
            </a:r>
            <a:r>
              <a:rPr lang="en-US" altLang="zh-CN" b="1" dirty="0" err="1">
                <a:solidFill>
                  <a:srgbClr val="FF0000"/>
                </a:solidFill>
              </a:rPr>
              <a:t>notempty</a:t>
            </a:r>
            <a:r>
              <a:rPr lang="zh-CN" altLang="en-US" b="1" dirty="0">
                <a:solidFill>
                  <a:srgbClr val="FF0000"/>
                </a:solidFill>
              </a:rPr>
              <a:t>；</a:t>
            </a:r>
          </a:p>
        </p:txBody>
      </p:sp>
      <p:sp>
        <p:nvSpPr>
          <p:cNvPr id="8" name="AutoShape 7"/>
          <p:cNvSpPr>
            <a:spLocks/>
          </p:cNvSpPr>
          <p:nvPr/>
        </p:nvSpPr>
        <p:spPr bwMode="auto">
          <a:xfrm>
            <a:off x="4129678" y="5090406"/>
            <a:ext cx="160518" cy="990600"/>
          </a:xfrm>
          <a:prstGeom prst="rightBrace">
            <a:avLst>
              <a:gd name="adj1" fmla="val 54167"/>
              <a:gd name="adj2" fmla="val 50000"/>
            </a:avLst>
          </a:prstGeom>
          <a:noFill/>
          <a:ln w="9525">
            <a:solidFill>
              <a:schemeClr val="tx1"/>
            </a:solidFill>
            <a:miter lim="800000"/>
            <a:headEnd/>
            <a:tailEnd/>
          </a:ln>
        </p:spPr>
        <p:txBody>
          <a:bodyPr wrap="none" anchor="ctr"/>
          <a:lstStyle/>
          <a:p>
            <a:endParaRPr lang="zh-CN" altLang="en-US"/>
          </a:p>
        </p:txBody>
      </p:sp>
      <p:sp>
        <p:nvSpPr>
          <p:cNvPr id="9" name="Text Box 8"/>
          <p:cNvSpPr txBox="1">
            <a:spLocks noChangeArrowheads="1"/>
          </p:cNvSpPr>
          <p:nvPr/>
        </p:nvSpPr>
        <p:spPr bwMode="auto">
          <a:xfrm>
            <a:off x="4526231" y="6233857"/>
            <a:ext cx="193959" cy="457200"/>
          </a:xfrm>
          <a:prstGeom prst="rect">
            <a:avLst/>
          </a:prstGeom>
          <a:noFill/>
          <a:ln w="9525">
            <a:noFill/>
            <a:miter lim="800000"/>
            <a:headEnd/>
            <a:tailEnd/>
          </a:ln>
        </p:spPr>
        <p:txBody>
          <a:bodyPr wrap="none">
            <a:spAutoFit/>
          </a:bodyPr>
          <a:lstStyle/>
          <a:p>
            <a:pPr algn="l"/>
            <a:endParaRPr lang="zh-CN" altLang="zh-CN" b="1"/>
          </a:p>
        </p:txBody>
      </p:sp>
      <p:sp>
        <p:nvSpPr>
          <p:cNvPr id="10" name="Text Box 9"/>
          <p:cNvSpPr txBox="1">
            <a:spLocks noChangeArrowheads="1"/>
          </p:cNvSpPr>
          <p:nvPr/>
        </p:nvSpPr>
        <p:spPr bwMode="auto">
          <a:xfrm>
            <a:off x="4377815" y="5426956"/>
            <a:ext cx="2153616" cy="369888"/>
          </a:xfrm>
          <a:prstGeom prst="rect">
            <a:avLst/>
          </a:prstGeom>
          <a:noFill/>
          <a:ln w="9525">
            <a:noFill/>
            <a:miter lim="800000"/>
            <a:headEnd/>
            <a:tailEnd/>
          </a:ln>
        </p:spPr>
        <p:txBody>
          <a:bodyPr wrap="square">
            <a:spAutoFit/>
          </a:bodyPr>
          <a:lstStyle/>
          <a:p>
            <a:pPr algn="l"/>
            <a:r>
              <a:rPr lang="zh-CN" altLang="en-US" b="1" dirty="0"/>
              <a:t>管程中的局部变量</a:t>
            </a:r>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ea typeface="宋体" charset="-122"/>
              </a:rPr>
              <a:t>利用管程解决生产者</a:t>
            </a:r>
            <a:r>
              <a:rPr kumimoji="1" lang="en-US" altLang="zh-CN" dirty="0" smtClean="0">
                <a:ea typeface="宋体" charset="-122"/>
              </a:rPr>
              <a:t>-</a:t>
            </a:r>
            <a:r>
              <a:rPr kumimoji="1" lang="zh-CN" altLang="en-US" dirty="0" smtClean="0">
                <a:ea typeface="宋体" charset="-122"/>
              </a:rPr>
              <a:t>消费者问题</a:t>
            </a:r>
            <a:endParaRPr lang="zh-CN" altLang="en-US" dirty="0"/>
          </a:p>
        </p:txBody>
      </p:sp>
      <p:sp>
        <p:nvSpPr>
          <p:cNvPr id="4" name="页脚占位符 3"/>
          <p:cNvSpPr>
            <a:spLocks noGrp="1"/>
          </p:cNvSpPr>
          <p:nvPr>
            <p:ph type="ftr" sz="quarter" idx="10"/>
          </p:nvPr>
        </p:nvSpPr>
        <p:spPr>
          <a:xfrm>
            <a:off x="366713" y="6470873"/>
            <a:ext cx="7205662" cy="476250"/>
          </a:xfrm>
        </p:spPr>
        <p:txBody>
          <a:bodyPr/>
          <a:lstStyle/>
          <a:p>
            <a:pPr>
              <a:defRPr/>
            </a:pPr>
            <a:r>
              <a:rPr lang="zh-CN" altLang="en-US" dirty="0" smtClean="0"/>
              <a:t>USTC</a:t>
            </a:r>
            <a:r>
              <a:rPr lang="en-US" altLang="zh-CN" dirty="0" smtClean="0"/>
              <a:t>-</a:t>
            </a:r>
            <a:r>
              <a:rPr lang="zh-CN" altLang="en-US" dirty="0" smtClean="0"/>
              <a:t>21000201-OPERATING SYSTEMS; FALL </a:t>
            </a:r>
            <a:r>
              <a:rPr lang="en-US" altLang="zh-CN" dirty="0" smtClean="0"/>
              <a:t>2016</a:t>
            </a:r>
            <a:r>
              <a:rPr lang="zh-CN" altLang="en-US" dirty="0" smtClean="0"/>
              <a:t>; INSTRUCTOR: </a:t>
            </a:r>
            <a:r>
              <a:rPr lang="en-US" altLang="zh-CN" dirty="0" smtClean="0"/>
              <a:t>LINGBO WEI</a:t>
            </a:r>
            <a:endParaRPr lang="en-US" altLang="zh-CN" dirty="0"/>
          </a:p>
        </p:txBody>
      </p:sp>
      <p:sp>
        <p:nvSpPr>
          <p:cNvPr id="5" name="灯片编号占位符 4"/>
          <p:cNvSpPr>
            <a:spLocks noGrp="1"/>
          </p:cNvSpPr>
          <p:nvPr>
            <p:ph type="sldNum" sz="quarter" idx="11"/>
          </p:nvPr>
        </p:nvSpPr>
        <p:spPr>
          <a:xfrm>
            <a:off x="7764463" y="6454998"/>
            <a:ext cx="922337" cy="476250"/>
          </a:xfrm>
        </p:spPr>
        <p:txBody>
          <a:bodyPr/>
          <a:lstStyle/>
          <a:p>
            <a:pPr>
              <a:defRPr/>
            </a:pPr>
            <a:fld id="{2A5F4D79-7E66-4EF1-850E-A256F3AB9092}" type="slidenum">
              <a:rPr lang="zh-CN" altLang="en-US" smtClean="0"/>
              <a:pPr>
                <a:defRPr/>
              </a:pPr>
              <a:t>91</a:t>
            </a:fld>
            <a:endParaRPr lang="en-US" altLang="zh-CN"/>
          </a:p>
        </p:txBody>
      </p:sp>
      <p:sp>
        <p:nvSpPr>
          <p:cNvPr id="6" name="Rectangle 3"/>
          <p:cNvSpPr txBox="1">
            <a:spLocks noChangeArrowheads="1"/>
          </p:cNvSpPr>
          <p:nvPr/>
        </p:nvSpPr>
        <p:spPr bwMode="auto">
          <a:xfrm>
            <a:off x="501195" y="1214438"/>
            <a:ext cx="8076748" cy="5257800"/>
          </a:xfrm>
          <a:prstGeom prst="rect">
            <a:avLst/>
          </a:prstGeom>
          <a:solidFill>
            <a:srgbClr val="FFFFCC"/>
          </a:solidFill>
          <a:ln w="9525">
            <a:solidFill>
              <a:srgbClr val="FF0000"/>
            </a:solid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rgbClr val="993300"/>
              </a:buClr>
              <a:buSzPct val="80000"/>
              <a:buFont typeface="Wingdings" pitchFamily="2" charset="2"/>
              <a:buNone/>
              <a:tabLst/>
              <a:defRPr/>
            </a:pPr>
            <a:r>
              <a:rPr kumimoji="0" lang="en-US" altLang="zh-CN" sz="2800" b="1" i="0" u="none" strike="noStrike" kern="0" cap="none" spc="0" normalizeH="0" baseline="0" noProof="0" dirty="0" smtClean="0">
                <a:ln>
                  <a:noFill/>
                </a:ln>
                <a:solidFill>
                  <a:srgbClr val="9900CC"/>
                </a:solidFill>
                <a:effectLst/>
                <a:uLnTx/>
                <a:uFillTx/>
                <a:latin typeface="Georgia" pitchFamily="18" charset="0"/>
                <a:ea typeface="+mn-ea"/>
                <a:cs typeface="+mn-cs"/>
              </a:rPr>
              <a:t>producer put(item) </a:t>
            </a:r>
            <a:r>
              <a:rPr kumimoji="0" lang="en-US" altLang="zh-CN" sz="2400" b="1" i="0" u="none" strike="noStrike" kern="0" cap="none" spc="0" normalizeH="0" baseline="0" noProof="0" dirty="0" smtClean="0">
                <a:ln>
                  <a:noFill/>
                </a:ln>
                <a:solidFill>
                  <a:srgbClr val="660033"/>
                </a:solidFill>
                <a:effectLst/>
                <a:uLnTx/>
                <a:uFillTx/>
                <a:latin typeface="Georgia" pitchFamily="18" charset="0"/>
                <a:ea typeface="+mn-ea"/>
                <a:cs typeface="+mn-cs"/>
              </a:rPr>
              <a:t>//</a:t>
            </a:r>
            <a:r>
              <a:rPr kumimoji="0" lang="zh-CN" altLang="en-US" sz="2400" b="1" i="0" u="none" strike="noStrike" kern="0" cap="none" spc="0" normalizeH="0" baseline="0" noProof="0" dirty="0" smtClean="0">
                <a:ln>
                  <a:noFill/>
                </a:ln>
                <a:solidFill>
                  <a:srgbClr val="660033"/>
                </a:solidFill>
                <a:effectLst/>
                <a:uLnTx/>
                <a:uFillTx/>
                <a:latin typeface="Georgia" pitchFamily="18" charset="0"/>
                <a:ea typeface="+mn-ea"/>
                <a:cs typeface="+mn-cs"/>
              </a:rPr>
              <a:t>放数据</a:t>
            </a:r>
          </a:p>
          <a:p>
            <a:pPr marL="342900" marR="0" lvl="0" indent="-342900" algn="l" defTabSz="914400" rtl="0" eaLnBrk="1" fontAlgn="base" latinLnBrk="0" hangingPunct="1">
              <a:lnSpc>
                <a:spcPct val="100000"/>
              </a:lnSpc>
              <a:spcBef>
                <a:spcPct val="20000"/>
              </a:spcBef>
              <a:spcAft>
                <a:spcPct val="0"/>
              </a:spcAft>
              <a:buClr>
                <a:srgbClr val="993300"/>
              </a:buClr>
              <a:buSzPct val="80000"/>
              <a:buFont typeface="Wingdings" pitchFamily="2" charset="2"/>
              <a:buNone/>
              <a:tabLst/>
              <a:defRPr/>
            </a:pPr>
            <a:r>
              <a:rPr kumimoji="0" lang="zh-CN" altLang="en-US" sz="2800" b="1" i="0" u="none" strike="noStrike" kern="0" cap="none" spc="0" normalizeH="0" baseline="0" noProof="0" dirty="0" smtClean="0">
                <a:ln>
                  <a:noFill/>
                </a:ln>
                <a:solidFill>
                  <a:schemeClr val="tx1"/>
                </a:solidFill>
                <a:effectLst/>
                <a:uLnTx/>
                <a:uFillTx/>
                <a:latin typeface="Georgia" pitchFamily="18" charset="0"/>
                <a:ea typeface="+mn-ea"/>
                <a:cs typeface="+mn-cs"/>
              </a:rPr>
              <a:t>       </a:t>
            </a:r>
            <a:r>
              <a:rPr kumimoji="0" lang="en-US" altLang="zh-CN" sz="2800" b="1" i="0" u="none" strike="noStrike" kern="0" cap="none" spc="0" normalizeH="0" baseline="0" noProof="0" dirty="0" smtClean="0">
                <a:ln>
                  <a:noFill/>
                </a:ln>
                <a:solidFill>
                  <a:schemeClr val="tx1"/>
                </a:solidFill>
                <a:effectLst/>
                <a:uLnTx/>
                <a:uFillTx/>
                <a:latin typeface="Georgia" pitchFamily="18" charset="0"/>
                <a:ea typeface="+mn-ea"/>
                <a:cs typeface="+mn-cs"/>
              </a:rPr>
              <a:t>{  item  </a:t>
            </a:r>
            <a:r>
              <a:rPr kumimoji="0" lang="en-US" altLang="zh-CN" sz="2800" b="1" i="0" u="none" strike="noStrike" kern="0" cap="none" spc="0" normalizeH="0" baseline="0" noProof="0" dirty="0" err="1" smtClean="0">
                <a:ln>
                  <a:noFill/>
                </a:ln>
                <a:solidFill>
                  <a:schemeClr val="tx1"/>
                </a:solidFill>
                <a:effectLst/>
                <a:uLnTx/>
                <a:uFillTx/>
                <a:latin typeface="Georgia" pitchFamily="18" charset="0"/>
                <a:ea typeface="+mn-ea"/>
                <a:cs typeface="+mn-cs"/>
              </a:rPr>
              <a:t>nextp</a:t>
            </a:r>
            <a:r>
              <a:rPr kumimoji="0" lang="en-US" altLang="zh-CN" sz="2800" b="1" i="0" u="none" strike="noStrike" kern="0" cap="none" spc="0" normalizeH="0" baseline="0" noProof="0" dirty="0" smtClean="0">
                <a:ln>
                  <a:noFill/>
                </a:ln>
                <a:solidFill>
                  <a:schemeClr val="tx1"/>
                </a:solidFill>
                <a:effectLst/>
                <a:uLnTx/>
                <a:uFillTx/>
                <a:latin typeface="Georgia" pitchFamily="18" charset="0"/>
                <a:ea typeface="+mn-ea"/>
                <a:cs typeface="+mn-cs"/>
              </a:rPr>
              <a:t>;</a:t>
            </a:r>
          </a:p>
          <a:p>
            <a:pPr marL="342900" marR="0" lvl="0" indent="-342900" algn="l" defTabSz="914400" rtl="0" eaLnBrk="1" fontAlgn="base" latinLnBrk="0" hangingPunct="1">
              <a:lnSpc>
                <a:spcPct val="100000"/>
              </a:lnSpc>
              <a:spcBef>
                <a:spcPct val="20000"/>
              </a:spcBef>
              <a:spcAft>
                <a:spcPct val="0"/>
              </a:spcAft>
              <a:buClr>
                <a:srgbClr val="993300"/>
              </a:buClr>
              <a:buSzPct val="80000"/>
              <a:buFont typeface="Wingdings" pitchFamily="2" charset="2"/>
              <a:buNone/>
              <a:tabLst/>
              <a:defRPr/>
            </a:pPr>
            <a:r>
              <a:rPr kumimoji="0" lang="en-US" altLang="zh-CN" sz="2800" b="1" i="0" u="none" strike="noStrike" kern="0" cap="none" spc="0" normalizeH="0" baseline="0" noProof="0" dirty="0" smtClean="0">
                <a:ln>
                  <a:noFill/>
                </a:ln>
                <a:solidFill>
                  <a:schemeClr val="tx1"/>
                </a:solidFill>
                <a:effectLst/>
                <a:uLnTx/>
                <a:uFillTx/>
                <a:latin typeface="Georgia" pitchFamily="18" charset="0"/>
                <a:ea typeface="+mn-ea"/>
                <a:cs typeface="+mn-cs"/>
              </a:rPr>
              <a:t>          if (count==n</a:t>
            </a:r>
            <a:r>
              <a:rPr kumimoji="0" lang="en-US" altLang="zh-CN" sz="2400" b="1" i="0" u="none" strike="noStrike" kern="0" cap="none" spc="0" normalizeH="0" baseline="0" noProof="0" dirty="0" smtClean="0">
                <a:ln>
                  <a:noFill/>
                </a:ln>
                <a:solidFill>
                  <a:schemeClr val="tx1"/>
                </a:solidFill>
                <a:effectLst/>
                <a:uLnTx/>
                <a:uFillTx/>
                <a:latin typeface="Georgia" pitchFamily="18" charset="0"/>
                <a:ea typeface="+mn-ea"/>
                <a:cs typeface="+mn-cs"/>
              </a:rPr>
              <a:t>)           </a:t>
            </a:r>
            <a:r>
              <a:rPr kumimoji="0" lang="en-US" altLang="zh-CN" sz="2400" b="1" i="0" u="none" strike="noStrike" kern="0" cap="none" spc="0" normalizeH="0" baseline="0" noProof="0" dirty="0" smtClean="0">
                <a:ln>
                  <a:noFill/>
                </a:ln>
                <a:solidFill>
                  <a:srgbClr val="660033"/>
                </a:solidFill>
                <a:effectLst/>
                <a:uLnTx/>
                <a:uFillTx/>
                <a:latin typeface="Georgia" pitchFamily="18" charset="0"/>
                <a:ea typeface="+mn-ea"/>
                <a:cs typeface="+mn-cs"/>
              </a:rPr>
              <a:t>//</a:t>
            </a:r>
            <a:r>
              <a:rPr kumimoji="0" lang="zh-CN" altLang="en-US" sz="2400" b="1" i="0" u="none" strike="noStrike" kern="0" cap="none" spc="0" normalizeH="0" baseline="0" noProof="0" dirty="0" smtClean="0">
                <a:ln>
                  <a:noFill/>
                </a:ln>
                <a:solidFill>
                  <a:srgbClr val="660033"/>
                </a:solidFill>
                <a:effectLst/>
                <a:uLnTx/>
                <a:uFillTx/>
                <a:latin typeface="Georgia" pitchFamily="18" charset="0"/>
                <a:ea typeface="+mn-ea"/>
                <a:cs typeface="+mn-cs"/>
              </a:rPr>
              <a:t>所有缓冲区为满缓冲区</a:t>
            </a:r>
          </a:p>
          <a:p>
            <a:pPr marL="342900" lvl="0" indent="-342900">
              <a:spcBef>
                <a:spcPct val="20000"/>
              </a:spcBef>
              <a:buClr>
                <a:srgbClr val="993300"/>
              </a:buClr>
              <a:buSzPct val="80000"/>
            </a:pPr>
            <a:r>
              <a:rPr kumimoji="0" lang="en-US" altLang="zh-CN" sz="2800" b="1" i="0" u="none" strike="noStrike" kern="0" cap="none" spc="0" normalizeH="0" baseline="0" noProof="0" dirty="0" smtClean="0">
                <a:ln>
                  <a:noFill/>
                </a:ln>
                <a:solidFill>
                  <a:schemeClr val="tx1"/>
                </a:solidFill>
                <a:effectLst/>
                <a:uLnTx/>
                <a:uFillTx/>
                <a:latin typeface="Georgia" pitchFamily="18" charset="0"/>
                <a:ea typeface="+mn-ea"/>
                <a:cs typeface="+mn-cs"/>
              </a:rPr>
              <a:t>               </a:t>
            </a:r>
            <a:r>
              <a:rPr kumimoji="0" lang="en-US" altLang="zh-CN" sz="2800" b="1" i="0" u="none" strike="noStrike" kern="0" cap="none" spc="0" normalizeH="0" baseline="0" noProof="0" dirty="0" err="1" smtClean="0">
                <a:ln>
                  <a:noFill/>
                </a:ln>
                <a:solidFill>
                  <a:schemeClr val="tx1"/>
                </a:solidFill>
                <a:effectLst/>
                <a:uLnTx/>
                <a:uFillTx/>
                <a:latin typeface="Georgia" pitchFamily="18" charset="0"/>
                <a:ea typeface="+mn-ea"/>
                <a:cs typeface="+mn-cs"/>
              </a:rPr>
              <a:t>cwait</a:t>
            </a:r>
            <a:r>
              <a:rPr kumimoji="0" lang="en-US" altLang="zh-CN" sz="2800" b="1" i="0" u="none" strike="noStrike" kern="0" cap="none" spc="0" normalizeH="0" baseline="0" noProof="0" dirty="0" smtClean="0">
                <a:ln>
                  <a:noFill/>
                </a:ln>
                <a:solidFill>
                  <a:schemeClr val="tx1"/>
                </a:solidFill>
                <a:effectLst/>
                <a:uLnTx/>
                <a:uFillTx/>
                <a:latin typeface="Georgia" pitchFamily="18" charset="0"/>
                <a:ea typeface="+mn-ea"/>
                <a:cs typeface="+mn-cs"/>
              </a:rPr>
              <a:t>(</a:t>
            </a:r>
            <a:r>
              <a:rPr lang="en-US" altLang="zh-CN" sz="2800" b="1" kern="0" dirty="0" err="1" smtClean="0">
                <a:solidFill>
                  <a:srgbClr val="FF0000"/>
                </a:solidFill>
                <a:latin typeface="Georgia" pitchFamily="18" charset="0"/>
              </a:rPr>
              <a:t>notfull</a:t>
            </a:r>
            <a:r>
              <a:rPr lang="en-US" altLang="zh-CN" sz="2800" b="1" kern="0" dirty="0" smtClean="0">
                <a:latin typeface="Georgia" pitchFamily="18" charset="0"/>
              </a:rPr>
              <a:t>);  </a:t>
            </a:r>
            <a:r>
              <a:rPr kumimoji="0" lang="en-US" altLang="zh-CN" sz="2400" b="1" i="0" u="none" strike="noStrike" kern="0" cap="none" spc="0" normalizeH="0" baseline="0" noProof="0" dirty="0" smtClean="0">
                <a:ln>
                  <a:noFill/>
                </a:ln>
                <a:solidFill>
                  <a:srgbClr val="660033"/>
                </a:solidFill>
                <a:effectLst/>
                <a:uLnTx/>
                <a:uFillTx/>
                <a:latin typeface="Georgia" pitchFamily="18" charset="0"/>
                <a:ea typeface="+mn-ea"/>
                <a:cs typeface="+mn-cs"/>
              </a:rPr>
              <a:t>//</a:t>
            </a:r>
            <a:r>
              <a:rPr kumimoji="0" lang="zh-CN" altLang="en-US" sz="2400" b="1" i="0" u="none" strike="noStrike" kern="0" cap="none" spc="0" normalizeH="0" baseline="0" noProof="0" dirty="0" smtClean="0">
                <a:ln>
                  <a:noFill/>
                </a:ln>
                <a:solidFill>
                  <a:srgbClr val="660033"/>
                </a:solidFill>
                <a:effectLst/>
                <a:uLnTx/>
                <a:uFillTx/>
                <a:latin typeface="Georgia" pitchFamily="18" charset="0"/>
                <a:ea typeface="+mn-ea"/>
                <a:cs typeface="+mn-cs"/>
              </a:rPr>
              <a:t>等待空缓冲区</a:t>
            </a:r>
          </a:p>
          <a:p>
            <a:pPr marL="342900" marR="0" lvl="0" indent="-342900" algn="l" defTabSz="914400" rtl="0" eaLnBrk="1" fontAlgn="base" latinLnBrk="0" hangingPunct="1">
              <a:lnSpc>
                <a:spcPct val="100000"/>
              </a:lnSpc>
              <a:spcBef>
                <a:spcPct val="20000"/>
              </a:spcBef>
              <a:spcAft>
                <a:spcPct val="0"/>
              </a:spcAft>
              <a:buClr>
                <a:srgbClr val="993300"/>
              </a:buClr>
              <a:buSzPct val="80000"/>
              <a:buFont typeface="Wingdings" pitchFamily="2" charset="2"/>
              <a:buNone/>
              <a:tabLst/>
              <a:defRPr/>
            </a:pPr>
            <a:r>
              <a:rPr kumimoji="0" lang="zh-CN" altLang="en-US" sz="2800" b="1" i="0" u="none" strike="noStrike" kern="0" cap="none" spc="0" normalizeH="0" baseline="0" noProof="0" dirty="0" smtClean="0">
                <a:ln>
                  <a:noFill/>
                </a:ln>
                <a:solidFill>
                  <a:schemeClr val="tx1"/>
                </a:solidFill>
                <a:effectLst/>
                <a:uLnTx/>
                <a:uFillTx/>
                <a:latin typeface="Georgia" pitchFamily="18" charset="0"/>
                <a:ea typeface="+mn-ea"/>
                <a:cs typeface="+mn-cs"/>
              </a:rPr>
              <a:t>          </a:t>
            </a:r>
            <a:r>
              <a:rPr kumimoji="0" lang="en-US" altLang="zh-CN" sz="2800" b="1" i="0" u="none" strike="noStrike" kern="0" cap="none" spc="0" normalizeH="0" baseline="0" noProof="0" dirty="0" smtClean="0">
                <a:ln>
                  <a:noFill/>
                </a:ln>
                <a:solidFill>
                  <a:schemeClr val="tx1"/>
                </a:solidFill>
                <a:effectLst/>
                <a:uLnTx/>
                <a:uFillTx/>
                <a:latin typeface="Georgia" pitchFamily="18" charset="0"/>
                <a:ea typeface="+mn-ea"/>
                <a:cs typeface="+mn-cs"/>
              </a:rPr>
              <a:t>buffer(in)=</a:t>
            </a:r>
            <a:r>
              <a:rPr kumimoji="0" lang="en-US" altLang="zh-CN" sz="2800" b="1" i="0" u="none" strike="noStrike" kern="0" cap="none" spc="0" normalizeH="0" baseline="0" noProof="0" dirty="0" err="1" smtClean="0">
                <a:ln>
                  <a:noFill/>
                </a:ln>
                <a:solidFill>
                  <a:schemeClr val="tx1"/>
                </a:solidFill>
                <a:effectLst/>
                <a:uLnTx/>
                <a:uFillTx/>
                <a:latin typeface="Georgia" pitchFamily="18" charset="0"/>
                <a:ea typeface="+mn-ea"/>
                <a:cs typeface="+mn-cs"/>
              </a:rPr>
              <a:t>nextp</a:t>
            </a:r>
            <a:r>
              <a:rPr kumimoji="0" lang="en-US" altLang="zh-CN" sz="2800" b="1" i="0" u="none" strike="noStrike" kern="0" cap="none" spc="0" normalizeH="0" baseline="0" noProof="0" dirty="0" smtClean="0">
                <a:ln>
                  <a:noFill/>
                </a:ln>
                <a:solidFill>
                  <a:schemeClr val="tx1"/>
                </a:solidFill>
                <a:effectLst/>
                <a:uLnTx/>
                <a:uFillTx/>
                <a:latin typeface="Georgia" pitchFamily="18" charset="0"/>
                <a:ea typeface="+mn-ea"/>
                <a:cs typeface="+mn-cs"/>
              </a:rPr>
              <a:t>;</a:t>
            </a:r>
          </a:p>
          <a:p>
            <a:pPr marL="342900" marR="0" lvl="0" indent="-342900" algn="l" defTabSz="914400" rtl="0" eaLnBrk="1" fontAlgn="base" latinLnBrk="0" hangingPunct="1">
              <a:lnSpc>
                <a:spcPct val="100000"/>
              </a:lnSpc>
              <a:spcBef>
                <a:spcPct val="20000"/>
              </a:spcBef>
              <a:spcAft>
                <a:spcPct val="0"/>
              </a:spcAft>
              <a:buClr>
                <a:srgbClr val="993300"/>
              </a:buClr>
              <a:buSzPct val="80000"/>
              <a:buFont typeface="Wingdings" pitchFamily="2" charset="2"/>
              <a:buNone/>
              <a:tabLst/>
              <a:defRPr/>
            </a:pPr>
            <a:r>
              <a:rPr kumimoji="0" lang="en-US" altLang="zh-CN" sz="2800" b="1" i="0" u="none" strike="noStrike" kern="0" cap="none" spc="0" normalizeH="0" baseline="0" noProof="0" dirty="0" smtClean="0">
                <a:ln>
                  <a:noFill/>
                </a:ln>
                <a:solidFill>
                  <a:schemeClr val="tx1"/>
                </a:solidFill>
                <a:effectLst/>
                <a:uLnTx/>
                <a:uFillTx/>
                <a:latin typeface="Georgia" pitchFamily="18" charset="0"/>
                <a:ea typeface="+mn-ea"/>
                <a:cs typeface="+mn-cs"/>
              </a:rPr>
              <a:t>          in=(in+1)mod n;</a:t>
            </a:r>
          </a:p>
          <a:p>
            <a:pPr marL="342900" marR="0" lvl="0" indent="-342900" algn="l" defTabSz="914400" rtl="0" eaLnBrk="1" fontAlgn="base" latinLnBrk="0" hangingPunct="1">
              <a:lnSpc>
                <a:spcPct val="100000"/>
              </a:lnSpc>
              <a:spcBef>
                <a:spcPct val="20000"/>
              </a:spcBef>
              <a:spcAft>
                <a:spcPct val="0"/>
              </a:spcAft>
              <a:buClr>
                <a:srgbClr val="993300"/>
              </a:buClr>
              <a:buSzPct val="80000"/>
              <a:buFont typeface="Wingdings" pitchFamily="2" charset="2"/>
              <a:buNone/>
              <a:tabLst/>
              <a:defRPr/>
            </a:pPr>
            <a:r>
              <a:rPr kumimoji="0" lang="en-US" altLang="zh-CN" sz="2800" b="1" i="0" u="none" strike="noStrike" kern="0" cap="none" spc="0" normalizeH="0" baseline="0" noProof="0" dirty="0" smtClean="0">
                <a:ln>
                  <a:noFill/>
                </a:ln>
                <a:solidFill>
                  <a:schemeClr val="tx1"/>
                </a:solidFill>
                <a:effectLst/>
                <a:uLnTx/>
                <a:uFillTx/>
                <a:latin typeface="Georgia" pitchFamily="18" charset="0"/>
                <a:ea typeface="+mn-ea"/>
                <a:cs typeface="+mn-cs"/>
              </a:rPr>
              <a:t>          count=count+1;</a:t>
            </a:r>
          </a:p>
          <a:p>
            <a:pPr marL="342900" lvl="0" indent="-342900">
              <a:spcBef>
                <a:spcPct val="20000"/>
              </a:spcBef>
              <a:buClr>
                <a:srgbClr val="993300"/>
              </a:buClr>
              <a:buSzPct val="80000"/>
            </a:pPr>
            <a:r>
              <a:rPr kumimoji="0" lang="en-US" altLang="zh-CN" sz="2800" b="1" i="0" u="none" strike="noStrike" kern="0" cap="none" spc="0" normalizeH="0" baseline="0" noProof="0" dirty="0" smtClean="0">
                <a:ln>
                  <a:noFill/>
                </a:ln>
                <a:solidFill>
                  <a:schemeClr val="tx1"/>
                </a:solidFill>
                <a:effectLst/>
                <a:uLnTx/>
                <a:uFillTx/>
                <a:latin typeface="Georgia" pitchFamily="18" charset="0"/>
                <a:ea typeface="+mn-ea"/>
                <a:cs typeface="+mn-cs"/>
              </a:rPr>
              <a:t>          if( full</a:t>
            </a:r>
            <a:r>
              <a:rPr kumimoji="0" lang="zh-CN" altLang="en-US" sz="2800" b="1" i="0" u="none" strike="noStrike" kern="0" cap="none" spc="0" normalizeH="0" baseline="0" noProof="0" dirty="0" smtClean="0">
                <a:ln>
                  <a:noFill/>
                </a:ln>
                <a:solidFill>
                  <a:schemeClr val="tx1"/>
                </a:solidFill>
                <a:effectLst/>
                <a:uLnTx/>
                <a:uFillTx/>
                <a:latin typeface="Georgia" pitchFamily="18" charset="0"/>
                <a:ea typeface="+mn-ea"/>
                <a:cs typeface="+mn-cs"/>
              </a:rPr>
              <a:t>队列不为空</a:t>
            </a:r>
            <a:r>
              <a:rPr kumimoji="0" lang="en-US" altLang="zh-CN" sz="2800" b="1" i="0" u="none" strike="noStrike" kern="0" cap="none" spc="0" normalizeH="0" baseline="0" noProof="0" dirty="0" smtClean="0">
                <a:ln>
                  <a:noFill/>
                </a:ln>
                <a:solidFill>
                  <a:schemeClr val="tx1"/>
                </a:solidFill>
                <a:effectLst/>
                <a:uLnTx/>
                <a:uFillTx/>
                <a:latin typeface="Georgia" pitchFamily="18" charset="0"/>
                <a:ea typeface="+mn-ea"/>
                <a:cs typeface="+mn-cs"/>
              </a:rPr>
              <a:t>)  </a:t>
            </a:r>
            <a:r>
              <a:rPr kumimoji="0" lang="en-US" altLang="zh-CN" sz="2800" b="1" i="0" u="none" strike="noStrike" kern="0" cap="none" spc="0" normalizeH="0" baseline="0" noProof="0" dirty="0" err="1" smtClean="0">
                <a:ln>
                  <a:noFill/>
                </a:ln>
                <a:solidFill>
                  <a:schemeClr val="tx1"/>
                </a:solidFill>
                <a:effectLst/>
                <a:uLnTx/>
                <a:uFillTx/>
                <a:latin typeface="Georgia" pitchFamily="18" charset="0"/>
                <a:ea typeface="+mn-ea"/>
                <a:cs typeface="+mn-cs"/>
              </a:rPr>
              <a:t>csignal</a:t>
            </a:r>
            <a:r>
              <a:rPr kumimoji="0" lang="en-US" altLang="zh-CN" sz="2800" b="1" i="0" u="none" strike="noStrike" kern="0" cap="none" spc="0" normalizeH="0" baseline="0" noProof="0" dirty="0" smtClean="0">
                <a:ln>
                  <a:noFill/>
                </a:ln>
                <a:solidFill>
                  <a:schemeClr val="tx1"/>
                </a:solidFill>
                <a:effectLst/>
                <a:uLnTx/>
                <a:uFillTx/>
                <a:latin typeface="Georgia" pitchFamily="18" charset="0"/>
                <a:ea typeface="+mn-ea"/>
                <a:cs typeface="+mn-cs"/>
              </a:rPr>
              <a:t>(</a:t>
            </a:r>
            <a:r>
              <a:rPr lang="en-US" altLang="zh-CN" sz="2800" b="1" kern="0" dirty="0" err="1" smtClean="0">
                <a:solidFill>
                  <a:srgbClr val="FF0000"/>
                </a:solidFill>
                <a:latin typeface="Georgia" pitchFamily="18" charset="0"/>
              </a:rPr>
              <a:t>notempty</a:t>
            </a:r>
            <a:r>
              <a:rPr lang="en-US" altLang="zh-CN" sz="2800" b="1" kern="0" dirty="0" smtClean="0">
                <a:latin typeface="Georgia" pitchFamily="18" charset="0"/>
              </a:rPr>
              <a:t>)</a:t>
            </a:r>
            <a:r>
              <a:rPr kumimoji="0" lang="en-US" altLang="zh-CN" sz="2400" b="1" i="0" u="none" strike="noStrike" kern="0" cap="none" spc="0" normalizeH="0" baseline="0" noProof="0" dirty="0" smtClean="0">
                <a:ln>
                  <a:noFill/>
                </a:ln>
                <a:solidFill>
                  <a:schemeClr val="tx1"/>
                </a:solidFill>
                <a:effectLst/>
                <a:uLnTx/>
                <a:uFillTx/>
                <a:latin typeface="Georgia" pitchFamily="18" charset="0"/>
                <a:ea typeface="+mn-ea"/>
                <a:cs typeface="+mn-cs"/>
              </a:rPr>
              <a:t>;</a:t>
            </a:r>
          </a:p>
          <a:p>
            <a:pPr marL="342900" marR="0" lvl="0" indent="-342900" algn="l" defTabSz="914400" rtl="0" eaLnBrk="1" fontAlgn="base" latinLnBrk="0" hangingPunct="1">
              <a:lnSpc>
                <a:spcPct val="100000"/>
              </a:lnSpc>
              <a:spcBef>
                <a:spcPct val="20000"/>
              </a:spcBef>
              <a:spcAft>
                <a:spcPct val="0"/>
              </a:spcAft>
              <a:buClr>
                <a:srgbClr val="993300"/>
              </a:buClr>
              <a:buSzPct val="80000"/>
              <a:buFont typeface="Wingdings" pitchFamily="2" charset="2"/>
              <a:buNone/>
              <a:tabLst/>
              <a:defRPr/>
            </a:pPr>
            <a:r>
              <a:rPr kumimoji="0" lang="en-US" altLang="zh-CN" sz="2400" b="1" i="0" u="none" strike="noStrike" kern="0" cap="none" spc="0" normalizeH="0" baseline="0" noProof="0" dirty="0" smtClean="0">
                <a:ln>
                  <a:noFill/>
                </a:ln>
                <a:solidFill>
                  <a:schemeClr val="tx1"/>
                </a:solidFill>
                <a:effectLst/>
                <a:uLnTx/>
                <a:uFillTx/>
                <a:latin typeface="Georgia" pitchFamily="18" charset="0"/>
                <a:ea typeface="+mn-ea"/>
                <a:cs typeface="+mn-cs"/>
              </a:rPr>
              <a:t>                                        </a:t>
            </a:r>
            <a:r>
              <a:rPr kumimoji="0" lang="en-US" altLang="zh-CN" sz="2400" b="1" i="0" u="none" strike="noStrike" kern="0" cap="none" spc="0" normalizeH="0" baseline="0" noProof="0" dirty="0" smtClean="0">
                <a:ln>
                  <a:noFill/>
                </a:ln>
                <a:solidFill>
                  <a:srgbClr val="660033"/>
                </a:solidFill>
                <a:effectLst/>
                <a:uLnTx/>
                <a:uFillTx/>
                <a:latin typeface="Georgia" pitchFamily="18" charset="0"/>
                <a:ea typeface="+mn-ea"/>
                <a:cs typeface="+mn-cs"/>
              </a:rPr>
              <a:t>//</a:t>
            </a:r>
            <a:r>
              <a:rPr kumimoji="0" lang="zh-CN" altLang="en-US" sz="2400" b="1" i="0" u="none" strike="noStrike" kern="0" cap="none" spc="0" normalizeH="0" baseline="0" noProof="0" dirty="0" smtClean="0">
                <a:ln>
                  <a:noFill/>
                </a:ln>
                <a:solidFill>
                  <a:srgbClr val="660033"/>
                </a:solidFill>
                <a:effectLst/>
                <a:uLnTx/>
                <a:uFillTx/>
                <a:latin typeface="Georgia" pitchFamily="18" charset="0"/>
                <a:ea typeface="+mn-ea"/>
                <a:cs typeface="+mn-cs"/>
              </a:rPr>
              <a:t>唤醒等待满缓冲 区队列中的进程</a:t>
            </a:r>
          </a:p>
          <a:p>
            <a:pPr marL="342900" marR="0" lvl="0" indent="-342900" algn="l" defTabSz="914400" rtl="0" eaLnBrk="1" fontAlgn="base" latinLnBrk="0" hangingPunct="1">
              <a:lnSpc>
                <a:spcPct val="100000"/>
              </a:lnSpc>
              <a:spcBef>
                <a:spcPct val="20000"/>
              </a:spcBef>
              <a:spcAft>
                <a:spcPct val="0"/>
              </a:spcAft>
              <a:buClr>
                <a:srgbClr val="993300"/>
              </a:buClr>
              <a:buSzPct val="80000"/>
              <a:buFont typeface="Wingdings" pitchFamily="2" charset="2"/>
              <a:buNone/>
              <a:tabLst/>
              <a:defRPr/>
            </a:pPr>
            <a:r>
              <a:rPr kumimoji="0" lang="en-US" altLang="zh-CN" sz="2800" b="1" i="0" u="none" strike="noStrike" kern="0" cap="none" spc="0" normalizeH="0" baseline="0" noProof="0" dirty="0" smtClean="0">
                <a:ln>
                  <a:noFill/>
                </a:ln>
                <a:solidFill>
                  <a:schemeClr val="tx1"/>
                </a:solidFill>
                <a:effectLst/>
                <a:uLnTx/>
                <a:uFillTx/>
                <a:latin typeface="Georgia" pitchFamily="18" charset="0"/>
                <a:ea typeface="+mn-ea"/>
                <a:cs typeface="+mn-cs"/>
              </a:rPr>
              <a:t>       }</a:t>
            </a:r>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ea typeface="宋体" charset="-122"/>
              </a:rPr>
              <a:t>利用管程解决生产者</a:t>
            </a:r>
            <a:r>
              <a:rPr kumimoji="1" lang="en-US" altLang="zh-CN" dirty="0" smtClean="0">
                <a:ea typeface="宋体" charset="-122"/>
              </a:rPr>
              <a:t>-</a:t>
            </a:r>
            <a:r>
              <a:rPr kumimoji="1" lang="zh-CN" altLang="en-US" dirty="0" smtClean="0">
                <a:ea typeface="宋体" charset="-122"/>
              </a:rPr>
              <a:t>消费者问题</a:t>
            </a:r>
            <a:endParaRPr lang="zh-CN" altLang="en-US" dirty="0"/>
          </a:p>
        </p:txBody>
      </p:sp>
      <p:sp>
        <p:nvSpPr>
          <p:cNvPr id="4" name="页脚占位符 3"/>
          <p:cNvSpPr>
            <a:spLocks noGrp="1"/>
          </p:cNvSpPr>
          <p:nvPr>
            <p:ph type="ftr" sz="quarter" idx="10"/>
          </p:nvPr>
        </p:nvSpPr>
        <p:spPr/>
        <p:txBody>
          <a:bodyPr/>
          <a:lstStyle/>
          <a:p>
            <a:pPr>
              <a:defRPr/>
            </a:pPr>
            <a:r>
              <a:rPr lang="zh-CN" altLang="en-US" dirty="0" smtClean="0"/>
              <a:t>USTC</a:t>
            </a:r>
            <a:r>
              <a:rPr lang="en-US" altLang="zh-CN" dirty="0" smtClean="0"/>
              <a:t>-</a:t>
            </a:r>
            <a:r>
              <a:rPr lang="zh-CN" altLang="en-US" dirty="0" smtClean="0"/>
              <a:t>21000201-OPERATING SYSTEMS; FALL </a:t>
            </a:r>
            <a:r>
              <a:rPr lang="en-US" altLang="zh-CN" dirty="0" smtClean="0"/>
              <a:t>2016</a:t>
            </a:r>
            <a:r>
              <a:rPr lang="zh-CN" altLang="en-US" dirty="0" smtClean="0"/>
              <a:t>; INSTRUCTOR: </a:t>
            </a:r>
            <a:r>
              <a:rPr lang="en-US" altLang="zh-CN" dirty="0" smtClean="0"/>
              <a:t>LINGBO WEI</a:t>
            </a:r>
            <a:endParaRPr lang="en-US" altLang="zh-CN" dirty="0"/>
          </a:p>
        </p:txBody>
      </p:sp>
      <p:sp>
        <p:nvSpPr>
          <p:cNvPr id="5" name="灯片编号占位符 4"/>
          <p:cNvSpPr>
            <a:spLocks noGrp="1"/>
          </p:cNvSpPr>
          <p:nvPr>
            <p:ph type="sldNum" sz="quarter" idx="11"/>
          </p:nvPr>
        </p:nvSpPr>
        <p:spPr/>
        <p:txBody>
          <a:bodyPr/>
          <a:lstStyle/>
          <a:p>
            <a:pPr>
              <a:defRPr/>
            </a:pPr>
            <a:fld id="{2A5F4D79-7E66-4EF1-850E-A256F3AB9092}" type="slidenum">
              <a:rPr lang="zh-CN" altLang="en-US" smtClean="0"/>
              <a:pPr>
                <a:defRPr/>
              </a:pPr>
              <a:t>92</a:t>
            </a:fld>
            <a:endParaRPr lang="en-US" altLang="zh-CN"/>
          </a:p>
        </p:txBody>
      </p:sp>
      <p:sp>
        <p:nvSpPr>
          <p:cNvPr id="6" name="Rectangle 3"/>
          <p:cNvSpPr txBox="1">
            <a:spLocks noChangeArrowheads="1"/>
          </p:cNvSpPr>
          <p:nvPr/>
        </p:nvSpPr>
        <p:spPr bwMode="auto">
          <a:xfrm>
            <a:off x="540207" y="1366390"/>
            <a:ext cx="8313508" cy="3757149"/>
          </a:xfrm>
          <a:prstGeom prst="rect">
            <a:avLst/>
          </a:prstGeom>
          <a:solidFill>
            <a:srgbClr val="CCFFFF"/>
          </a:solidFill>
          <a:ln w="9525">
            <a:solidFill>
              <a:srgbClr val="FF0000"/>
            </a:solid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90000"/>
              </a:lnSpc>
              <a:spcBef>
                <a:spcPct val="20000"/>
              </a:spcBef>
              <a:spcAft>
                <a:spcPct val="0"/>
              </a:spcAft>
              <a:buClr>
                <a:srgbClr val="993300"/>
              </a:buClr>
              <a:buSzPct val="80000"/>
              <a:buFont typeface="Wingdings" pitchFamily="2" charset="2"/>
              <a:buNone/>
              <a:tabLst/>
              <a:defRPr/>
            </a:pPr>
            <a:r>
              <a:rPr kumimoji="0" lang="en-US" altLang="zh-CN" sz="2400" b="1" i="0" u="none" strike="noStrike" kern="0" cap="none" spc="0" normalizeH="0" baseline="0" noProof="0" dirty="0" smtClean="0">
                <a:ln>
                  <a:noFill/>
                </a:ln>
                <a:solidFill>
                  <a:srgbClr val="9900CC"/>
                </a:solidFill>
                <a:effectLst/>
                <a:uLnTx/>
                <a:uFillTx/>
                <a:latin typeface="Georgia" pitchFamily="18" charset="0"/>
                <a:ea typeface="+mn-ea"/>
                <a:cs typeface="+mn-cs"/>
              </a:rPr>
              <a:t>Procedure get(item)</a:t>
            </a:r>
            <a:r>
              <a:rPr kumimoji="0" lang="en-US" altLang="zh-CN" sz="2400" b="1" i="0" u="none" strike="noStrike" kern="0" cap="none" spc="0" normalizeH="0" baseline="0" noProof="0" dirty="0" smtClean="0">
                <a:ln>
                  <a:noFill/>
                </a:ln>
                <a:solidFill>
                  <a:srgbClr val="660033"/>
                </a:solidFill>
                <a:effectLst/>
                <a:uLnTx/>
                <a:uFillTx/>
                <a:latin typeface="Georgia" pitchFamily="18" charset="0"/>
                <a:ea typeface="+mn-ea"/>
                <a:cs typeface="+mn-cs"/>
              </a:rPr>
              <a:t>//</a:t>
            </a:r>
            <a:r>
              <a:rPr kumimoji="0" lang="zh-CN" altLang="en-US" sz="2400" b="1" i="0" u="none" strike="noStrike" kern="0" cap="none" spc="0" normalizeH="0" baseline="0" noProof="0" dirty="0" smtClean="0">
                <a:ln>
                  <a:noFill/>
                </a:ln>
                <a:solidFill>
                  <a:srgbClr val="660033"/>
                </a:solidFill>
                <a:effectLst/>
                <a:uLnTx/>
                <a:uFillTx/>
                <a:latin typeface="Georgia" pitchFamily="18" charset="0"/>
                <a:ea typeface="+mn-ea"/>
                <a:cs typeface="+mn-cs"/>
              </a:rPr>
              <a:t>取数据</a:t>
            </a:r>
          </a:p>
          <a:p>
            <a:pPr marL="342900" marR="0" lvl="0" indent="-342900" algn="l" defTabSz="914400" rtl="0" eaLnBrk="1" fontAlgn="base" latinLnBrk="0" hangingPunct="1">
              <a:lnSpc>
                <a:spcPct val="90000"/>
              </a:lnSpc>
              <a:spcBef>
                <a:spcPct val="20000"/>
              </a:spcBef>
              <a:spcAft>
                <a:spcPct val="0"/>
              </a:spcAft>
              <a:buClr>
                <a:srgbClr val="993300"/>
              </a:buClr>
              <a:buSzPct val="80000"/>
              <a:buFont typeface="Wingdings" pitchFamily="2" charset="2"/>
              <a:buNone/>
              <a:tabLst/>
              <a:defRPr/>
            </a:pPr>
            <a:r>
              <a:rPr kumimoji="0" lang="zh-CN" altLang="en-US" sz="2400" b="1" i="0" u="none" strike="noStrike" kern="0" cap="none" spc="0" normalizeH="0" baseline="0" noProof="0" dirty="0" smtClean="0">
                <a:ln>
                  <a:noFill/>
                </a:ln>
                <a:solidFill>
                  <a:schemeClr val="tx1"/>
                </a:solidFill>
                <a:effectLst/>
                <a:uLnTx/>
                <a:uFillTx/>
                <a:latin typeface="Georgia" pitchFamily="18" charset="0"/>
                <a:ea typeface="+mn-ea"/>
                <a:cs typeface="+mn-cs"/>
              </a:rPr>
              <a:t>   </a:t>
            </a:r>
            <a:r>
              <a:rPr kumimoji="0" lang="en-US" altLang="zh-CN" sz="2400" b="1" i="0" u="none" strike="noStrike" kern="0" cap="none" spc="0" normalizeH="0" baseline="0" noProof="0" dirty="0" smtClean="0">
                <a:ln>
                  <a:noFill/>
                </a:ln>
                <a:solidFill>
                  <a:schemeClr val="tx1"/>
                </a:solidFill>
                <a:effectLst/>
                <a:uLnTx/>
                <a:uFillTx/>
                <a:latin typeface="Georgia" pitchFamily="18" charset="0"/>
                <a:ea typeface="+mn-ea"/>
                <a:cs typeface="+mn-cs"/>
              </a:rPr>
              <a:t>{   item  </a:t>
            </a:r>
            <a:r>
              <a:rPr kumimoji="0" lang="en-US" altLang="zh-CN" sz="2400" b="1" i="0" u="none" strike="noStrike" kern="0" cap="none" spc="0" normalizeH="0" baseline="0" noProof="0" dirty="0" err="1" smtClean="0">
                <a:ln>
                  <a:noFill/>
                </a:ln>
                <a:solidFill>
                  <a:schemeClr val="tx1"/>
                </a:solidFill>
                <a:effectLst/>
                <a:uLnTx/>
                <a:uFillTx/>
                <a:latin typeface="Georgia" pitchFamily="18" charset="0"/>
                <a:ea typeface="+mn-ea"/>
                <a:cs typeface="+mn-cs"/>
              </a:rPr>
              <a:t>nextc</a:t>
            </a:r>
            <a:r>
              <a:rPr kumimoji="0" lang="en-US" altLang="zh-CN" sz="2400" b="1" i="0" u="none" strike="noStrike" kern="0" cap="none" spc="0" normalizeH="0" baseline="0" noProof="0" dirty="0" smtClean="0">
                <a:ln>
                  <a:noFill/>
                </a:ln>
                <a:solidFill>
                  <a:schemeClr val="tx1"/>
                </a:solidFill>
                <a:effectLst/>
                <a:uLnTx/>
                <a:uFillTx/>
                <a:latin typeface="Georgia" pitchFamily="18" charset="0"/>
                <a:ea typeface="+mn-ea"/>
                <a:cs typeface="+mn-cs"/>
              </a:rPr>
              <a:t>;</a:t>
            </a:r>
          </a:p>
          <a:p>
            <a:pPr marL="342900" marR="0" lvl="0" indent="-342900" algn="l" defTabSz="914400" rtl="0" eaLnBrk="1" fontAlgn="base" latinLnBrk="0" hangingPunct="1">
              <a:lnSpc>
                <a:spcPct val="90000"/>
              </a:lnSpc>
              <a:spcBef>
                <a:spcPct val="20000"/>
              </a:spcBef>
              <a:spcAft>
                <a:spcPct val="0"/>
              </a:spcAft>
              <a:buClr>
                <a:srgbClr val="993300"/>
              </a:buClr>
              <a:buSzPct val="80000"/>
              <a:buFont typeface="Wingdings" pitchFamily="2" charset="2"/>
              <a:buNone/>
              <a:tabLst/>
              <a:defRPr/>
            </a:pPr>
            <a:r>
              <a:rPr kumimoji="0" lang="en-US" altLang="zh-CN" sz="2400" b="1" i="0" u="none" strike="noStrike" kern="0" cap="none" spc="0" normalizeH="0" baseline="0" noProof="0" dirty="0" smtClean="0">
                <a:ln>
                  <a:noFill/>
                </a:ln>
                <a:solidFill>
                  <a:schemeClr val="tx1"/>
                </a:solidFill>
                <a:effectLst/>
                <a:uLnTx/>
                <a:uFillTx/>
                <a:latin typeface="Georgia" pitchFamily="18" charset="0"/>
                <a:ea typeface="+mn-ea"/>
                <a:cs typeface="+mn-cs"/>
              </a:rPr>
              <a:t>        if (count==0) </a:t>
            </a:r>
            <a:r>
              <a:rPr kumimoji="0" lang="en-US" altLang="zh-CN" sz="2400" b="1" i="0" u="none" strike="noStrike" kern="0" cap="none" spc="0" normalizeH="0" baseline="0" noProof="0" dirty="0" smtClean="0">
                <a:ln>
                  <a:noFill/>
                </a:ln>
                <a:solidFill>
                  <a:srgbClr val="660033"/>
                </a:solidFill>
                <a:effectLst/>
                <a:uLnTx/>
                <a:uFillTx/>
                <a:latin typeface="Georgia" pitchFamily="18" charset="0"/>
                <a:ea typeface="+mn-ea"/>
                <a:cs typeface="+mn-cs"/>
              </a:rPr>
              <a:t>//</a:t>
            </a:r>
            <a:r>
              <a:rPr kumimoji="0" lang="zh-CN" altLang="en-US" sz="2400" b="1" i="0" u="none" strike="noStrike" kern="0" cap="none" spc="0" normalizeH="0" baseline="0" noProof="0" dirty="0" smtClean="0">
                <a:ln>
                  <a:noFill/>
                </a:ln>
                <a:solidFill>
                  <a:srgbClr val="660033"/>
                </a:solidFill>
                <a:effectLst/>
                <a:uLnTx/>
                <a:uFillTx/>
                <a:latin typeface="Georgia" pitchFamily="18" charset="0"/>
                <a:ea typeface="+mn-ea"/>
                <a:cs typeface="+mn-cs"/>
              </a:rPr>
              <a:t>所有缓冲区为空缓冲区</a:t>
            </a:r>
          </a:p>
          <a:p>
            <a:pPr marL="342900" lvl="0" indent="-342900">
              <a:lnSpc>
                <a:spcPct val="90000"/>
              </a:lnSpc>
              <a:spcBef>
                <a:spcPct val="20000"/>
              </a:spcBef>
              <a:buClr>
                <a:srgbClr val="993300"/>
              </a:buClr>
              <a:buSzPct val="80000"/>
            </a:pPr>
            <a:r>
              <a:rPr kumimoji="0" lang="en-US" altLang="zh-CN" sz="2400" b="1" i="0" u="none" strike="noStrike" kern="0" cap="none" spc="0" normalizeH="0" baseline="0" noProof="0" dirty="0" smtClean="0">
                <a:ln>
                  <a:noFill/>
                </a:ln>
                <a:solidFill>
                  <a:schemeClr val="tx1"/>
                </a:solidFill>
                <a:effectLst/>
                <a:uLnTx/>
                <a:uFillTx/>
                <a:latin typeface="Georgia" pitchFamily="18" charset="0"/>
                <a:ea typeface="+mn-ea"/>
                <a:cs typeface="+mn-cs"/>
              </a:rPr>
              <a:t>             </a:t>
            </a:r>
            <a:r>
              <a:rPr kumimoji="0" lang="en-US" altLang="zh-CN" sz="2400" b="1" i="0" u="none" strike="noStrike" kern="0" cap="none" spc="0" normalizeH="0" baseline="0" noProof="0" dirty="0" err="1" smtClean="0">
                <a:ln>
                  <a:noFill/>
                </a:ln>
                <a:solidFill>
                  <a:schemeClr val="tx1"/>
                </a:solidFill>
                <a:effectLst/>
                <a:uLnTx/>
                <a:uFillTx/>
                <a:latin typeface="Georgia" pitchFamily="18" charset="0"/>
                <a:ea typeface="+mn-ea"/>
                <a:cs typeface="+mn-cs"/>
              </a:rPr>
              <a:t>cwait</a:t>
            </a:r>
            <a:r>
              <a:rPr kumimoji="0" lang="en-US" altLang="zh-CN" sz="2400" b="1" i="0" u="none" strike="noStrike" kern="0" cap="none" spc="0" normalizeH="0" baseline="0" noProof="0" dirty="0" smtClean="0">
                <a:ln>
                  <a:noFill/>
                </a:ln>
                <a:solidFill>
                  <a:schemeClr val="tx1"/>
                </a:solidFill>
                <a:effectLst/>
                <a:uLnTx/>
                <a:uFillTx/>
                <a:latin typeface="Georgia" pitchFamily="18" charset="0"/>
                <a:ea typeface="+mn-ea"/>
                <a:cs typeface="+mn-cs"/>
              </a:rPr>
              <a:t>(</a:t>
            </a:r>
            <a:r>
              <a:rPr lang="en-US" altLang="zh-CN" sz="2400" b="1" kern="0" dirty="0" err="1" smtClean="0">
                <a:solidFill>
                  <a:srgbClr val="FF0000"/>
                </a:solidFill>
                <a:latin typeface="Georgia" pitchFamily="18" charset="0"/>
              </a:rPr>
              <a:t>notempty</a:t>
            </a:r>
            <a:r>
              <a:rPr lang="en-US" altLang="zh-CN" sz="2400" b="1" kern="0" dirty="0" smtClean="0">
                <a:latin typeface="Georgia" pitchFamily="18" charset="0"/>
              </a:rPr>
              <a:t>);  </a:t>
            </a:r>
            <a:r>
              <a:rPr kumimoji="0" lang="en-US" altLang="zh-CN" sz="2400" b="1" i="0" u="none" strike="noStrike" kern="0" cap="none" spc="0" normalizeH="0" baseline="0" noProof="0" dirty="0" smtClean="0">
                <a:ln>
                  <a:noFill/>
                </a:ln>
                <a:solidFill>
                  <a:srgbClr val="660033"/>
                </a:solidFill>
                <a:effectLst/>
                <a:uLnTx/>
                <a:uFillTx/>
                <a:latin typeface="Georgia" pitchFamily="18" charset="0"/>
                <a:ea typeface="+mn-ea"/>
                <a:cs typeface="+mn-cs"/>
              </a:rPr>
              <a:t>//</a:t>
            </a:r>
            <a:r>
              <a:rPr kumimoji="0" lang="zh-CN" altLang="en-US" sz="2400" b="1" i="0" u="none" strike="noStrike" kern="0" cap="none" spc="0" normalizeH="0" baseline="0" noProof="0" dirty="0" smtClean="0">
                <a:ln>
                  <a:noFill/>
                </a:ln>
                <a:solidFill>
                  <a:srgbClr val="660033"/>
                </a:solidFill>
                <a:effectLst/>
                <a:uLnTx/>
                <a:uFillTx/>
                <a:latin typeface="Georgia" pitchFamily="18" charset="0"/>
                <a:ea typeface="+mn-ea"/>
                <a:cs typeface="+mn-cs"/>
              </a:rPr>
              <a:t>等待一个装满数据的缓冲区</a:t>
            </a:r>
          </a:p>
          <a:p>
            <a:pPr marL="342900" marR="0" lvl="0" indent="-342900" algn="l" defTabSz="914400" rtl="0" eaLnBrk="1" fontAlgn="base" latinLnBrk="0" hangingPunct="1">
              <a:lnSpc>
                <a:spcPct val="90000"/>
              </a:lnSpc>
              <a:spcBef>
                <a:spcPct val="20000"/>
              </a:spcBef>
              <a:spcAft>
                <a:spcPct val="0"/>
              </a:spcAft>
              <a:buClr>
                <a:srgbClr val="993300"/>
              </a:buClr>
              <a:buSzPct val="80000"/>
              <a:buFont typeface="Wingdings" pitchFamily="2" charset="2"/>
              <a:buNone/>
              <a:tabLst/>
              <a:defRPr/>
            </a:pPr>
            <a:r>
              <a:rPr kumimoji="0" lang="zh-CN" altLang="en-US" sz="2400" b="1" i="0" u="none" strike="noStrike" kern="0" cap="none" spc="0" normalizeH="0" baseline="0" noProof="0" dirty="0" smtClean="0">
                <a:ln>
                  <a:noFill/>
                </a:ln>
                <a:solidFill>
                  <a:schemeClr val="tx1"/>
                </a:solidFill>
                <a:effectLst/>
                <a:uLnTx/>
                <a:uFillTx/>
                <a:latin typeface="Georgia" pitchFamily="18" charset="0"/>
                <a:ea typeface="+mn-ea"/>
                <a:cs typeface="+mn-cs"/>
              </a:rPr>
              <a:t>        </a:t>
            </a:r>
            <a:r>
              <a:rPr kumimoji="0" lang="en-US" altLang="zh-CN" sz="2400" b="1" i="0" u="none" strike="noStrike" kern="0" cap="none" spc="0" normalizeH="0" baseline="0" noProof="0" dirty="0" err="1" smtClean="0">
                <a:ln>
                  <a:noFill/>
                </a:ln>
                <a:solidFill>
                  <a:schemeClr val="tx1"/>
                </a:solidFill>
                <a:effectLst/>
                <a:uLnTx/>
                <a:uFillTx/>
                <a:latin typeface="Georgia" pitchFamily="18" charset="0"/>
                <a:ea typeface="+mn-ea"/>
                <a:cs typeface="+mn-cs"/>
              </a:rPr>
              <a:t>nextc</a:t>
            </a:r>
            <a:r>
              <a:rPr kumimoji="0" lang="en-US" altLang="zh-CN" sz="2400" b="1" i="0" u="none" strike="noStrike" kern="0" cap="none" spc="0" normalizeH="0" baseline="0" noProof="0" dirty="0" smtClean="0">
                <a:ln>
                  <a:noFill/>
                </a:ln>
                <a:solidFill>
                  <a:schemeClr val="tx1"/>
                </a:solidFill>
                <a:effectLst/>
                <a:uLnTx/>
                <a:uFillTx/>
                <a:latin typeface="Georgia" pitchFamily="18" charset="0"/>
                <a:ea typeface="+mn-ea"/>
                <a:cs typeface="+mn-cs"/>
              </a:rPr>
              <a:t>=buffer(out);</a:t>
            </a:r>
          </a:p>
          <a:p>
            <a:pPr marL="342900" marR="0" lvl="0" indent="-342900" algn="l" defTabSz="914400" rtl="0" eaLnBrk="1" fontAlgn="base" latinLnBrk="0" hangingPunct="1">
              <a:lnSpc>
                <a:spcPct val="90000"/>
              </a:lnSpc>
              <a:spcBef>
                <a:spcPct val="20000"/>
              </a:spcBef>
              <a:spcAft>
                <a:spcPct val="0"/>
              </a:spcAft>
              <a:buClr>
                <a:srgbClr val="993300"/>
              </a:buClr>
              <a:buSzPct val="80000"/>
              <a:buFont typeface="Wingdings" pitchFamily="2" charset="2"/>
              <a:buNone/>
              <a:tabLst/>
              <a:defRPr/>
            </a:pPr>
            <a:r>
              <a:rPr kumimoji="0" lang="en-US" altLang="zh-CN" sz="2400" b="1" i="0" u="none" strike="noStrike" kern="0" cap="none" spc="0" normalizeH="0" baseline="0" noProof="0" dirty="0" smtClean="0">
                <a:ln>
                  <a:noFill/>
                </a:ln>
                <a:solidFill>
                  <a:schemeClr val="tx1"/>
                </a:solidFill>
                <a:effectLst/>
                <a:uLnTx/>
                <a:uFillTx/>
                <a:latin typeface="Georgia" pitchFamily="18" charset="0"/>
                <a:ea typeface="+mn-ea"/>
                <a:cs typeface="+mn-cs"/>
              </a:rPr>
              <a:t>        out=(out+1)mod n;</a:t>
            </a:r>
          </a:p>
          <a:p>
            <a:pPr marL="342900" marR="0" lvl="0" indent="-342900" algn="l" defTabSz="914400" rtl="0" eaLnBrk="1" fontAlgn="base" latinLnBrk="0" hangingPunct="1">
              <a:lnSpc>
                <a:spcPct val="90000"/>
              </a:lnSpc>
              <a:spcBef>
                <a:spcPct val="20000"/>
              </a:spcBef>
              <a:spcAft>
                <a:spcPct val="0"/>
              </a:spcAft>
              <a:buClr>
                <a:srgbClr val="993300"/>
              </a:buClr>
              <a:buSzPct val="80000"/>
              <a:buFont typeface="Wingdings" pitchFamily="2" charset="2"/>
              <a:buNone/>
              <a:tabLst/>
              <a:defRPr/>
            </a:pPr>
            <a:r>
              <a:rPr kumimoji="0" lang="en-US" altLang="zh-CN" sz="2400" b="1" i="0" u="none" strike="noStrike" kern="0" cap="none" spc="0" normalizeH="0" baseline="0" noProof="0" dirty="0" smtClean="0">
                <a:ln>
                  <a:noFill/>
                </a:ln>
                <a:solidFill>
                  <a:schemeClr val="tx1"/>
                </a:solidFill>
                <a:effectLst/>
                <a:uLnTx/>
                <a:uFillTx/>
                <a:latin typeface="Georgia" pitchFamily="18" charset="0"/>
                <a:ea typeface="+mn-ea"/>
                <a:cs typeface="+mn-cs"/>
              </a:rPr>
              <a:t>        count=count-1;</a:t>
            </a:r>
          </a:p>
          <a:p>
            <a:pPr marL="342900" lvl="0" indent="-342900">
              <a:lnSpc>
                <a:spcPct val="90000"/>
              </a:lnSpc>
              <a:spcBef>
                <a:spcPct val="20000"/>
              </a:spcBef>
              <a:buClr>
                <a:srgbClr val="993300"/>
              </a:buClr>
              <a:buSzPct val="80000"/>
            </a:pPr>
            <a:r>
              <a:rPr kumimoji="0" lang="en-US" altLang="zh-CN" sz="2400" b="1" i="0" u="none" strike="noStrike" kern="0" cap="none" spc="0" normalizeH="0" baseline="0" noProof="0" dirty="0" smtClean="0">
                <a:ln>
                  <a:noFill/>
                </a:ln>
                <a:solidFill>
                  <a:schemeClr val="tx1"/>
                </a:solidFill>
                <a:effectLst/>
                <a:uLnTx/>
                <a:uFillTx/>
                <a:latin typeface="Georgia" pitchFamily="18" charset="0"/>
                <a:ea typeface="+mn-ea"/>
                <a:cs typeface="+mn-cs"/>
              </a:rPr>
              <a:t>        if </a:t>
            </a:r>
            <a:r>
              <a:rPr lang="en-US" altLang="zh-CN" sz="2400" b="1" kern="0" dirty="0" smtClean="0">
                <a:latin typeface="Georgia" pitchFamily="18" charset="0"/>
              </a:rPr>
              <a:t>(</a:t>
            </a:r>
            <a:r>
              <a:rPr kumimoji="0" lang="en-US" altLang="zh-CN" sz="2400" b="1" i="0" u="none" strike="noStrike" kern="0" cap="none" spc="0" normalizeH="0" baseline="0" noProof="0" dirty="0" smtClean="0">
                <a:ln>
                  <a:noFill/>
                </a:ln>
                <a:solidFill>
                  <a:schemeClr val="tx1"/>
                </a:solidFill>
                <a:effectLst/>
                <a:uLnTx/>
                <a:uFillTx/>
                <a:latin typeface="Georgia" pitchFamily="18" charset="0"/>
                <a:ea typeface="+mn-ea"/>
                <a:cs typeface="+mn-cs"/>
              </a:rPr>
              <a:t>empty</a:t>
            </a:r>
            <a:r>
              <a:rPr kumimoji="0" lang="zh-CN" altLang="en-US" sz="2400" b="1" i="0" u="none" strike="noStrike" kern="0" cap="none" spc="0" normalizeH="0" baseline="0" noProof="0" dirty="0" smtClean="0">
                <a:ln>
                  <a:noFill/>
                </a:ln>
                <a:solidFill>
                  <a:schemeClr val="tx1"/>
                </a:solidFill>
                <a:effectLst/>
                <a:uLnTx/>
                <a:uFillTx/>
                <a:latin typeface="Georgia" pitchFamily="18" charset="0"/>
                <a:ea typeface="+mn-ea"/>
                <a:cs typeface="+mn-cs"/>
              </a:rPr>
              <a:t>队列不为空</a:t>
            </a:r>
            <a:r>
              <a:rPr kumimoji="0" lang="en-US" altLang="zh-CN" sz="2400" b="1" i="0" u="none" strike="noStrike" kern="0" cap="none" spc="0" normalizeH="0" baseline="0" noProof="0" dirty="0" smtClean="0">
                <a:ln>
                  <a:noFill/>
                </a:ln>
                <a:solidFill>
                  <a:schemeClr val="tx1"/>
                </a:solidFill>
                <a:effectLst/>
                <a:uLnTx/>
                <a:uFillTx/>
                <a:latin typeface="Georgia" pitchFamily="18" charset="0"/>
                <a:ea typeface="+mn-ea"/>
                <a:cs typeface="+mn-cs"/>
              </a:rPr>
              <a:t>)</a:t>
            </a:r>
            <a:r>
              <a:rPr kumimoji="0" lang="zh-CN" altLang="en-US" sz="2400" b="1" i="0" u="none" strike="noStrike" kern="0" cap="none" spc="0" normalizeH="0" baseline="0" noProof="0" dirty="0" smtClean="0">
                <a:ln>
                  <a:noFill/>
                </a:ln>
                <a:solidFill>
                  <a:schemeClr val="tx1"/>
                </a:solidFill>
                <a:effectLst/>
                <a:uLnTx/>
                <a:uFillTx/>
                <a:latin typeface="Georgia" pitchFamily="18" charset="0"/>
                <a:ea typeface="+mn-ea"/>
                <a:cs typeface="+mn-cs"/>
              </a:rPr>
              <a:t>  </a:t>
            </a:r>
            <a:r>
              <a:rPr kumimoji="0" lang="en-US" altLang="zh-CN" sz="2400" b="1" i="0" u="none" strike="noStrike" kern="0" cap="none" spc="0" normalizeH="0" baseline="0" noProof="0" dirty="0" err="1" smtClean="0">
                <a:ln>
                  <a:noFill/>
                </a:ln>
                <a:solidFill>
                  <a:schemeClr val="tx1"/>
                </a:solidFill>
                <a:effectLst/>
                <a:uLnTx/>
                <a:uFillTx/>
                <a:latin typeface="Georgia" pitchFamily="18" charset="0"/>
                <a:ea typeface="+mn-ea"/>
                <a:cs typeface="+mn-cs"/>
              </a:rPr>
              <a:t>csignal</a:t>
            </a:r>
            <a:r>
              <a:rPr kumimoji="0" lang="en-US" altLang="zh-CN" sz="2400" b="1" i="0" u="none" strike="noStrike" kern="0" cap="none" spc="0" normalizeH="0" baseline="0" noProof="0" dirty="0" smtClean="0">
                <a:ln>
                  <a:noFill/>
                </a:ln>
                <a:solidFill>
                  <a:schemeClr val="tx1"/>
                </a:solidFill>
                <a:effectLst/>
                <a:uLnTx/>
                <a:uFillTx/>
                <a:latin typeface="Georgia" pitchFamily="18" charset="0"/>
                <a:ea typeface="+mn-ea"/>
                <a:cs typeface="+mn-cs"/>
              </a:rPr>
              <a:t>(</a:t>
            </a:r>
            <a:r>
              <a:rPr lang="en-US" altLang="zh-CN" sz="2400" b="1" kern="0" dirty="0" err="1" smtClean="0">
                <a:solidFill>
                  <a:srgbClr val="FF0000"/>
                </a:solidFill>
                <a:latin typeface="Georgia" pitchFamily="18" charset="0"/>
              </a:rPr>
              <a:t>notfull</a:t>
            </a:r>
            <a:r>
              <a:rPr lang="en-US" altLang="zh-CN" sz="2400" b="1" kern="0" dirty="0" smtClean="0">
                <a:latin typeface="Georgia" pitchFamily="18" charset="0"/>
              </a:rPr>
              <a:t>)} </a:t>
            </a:r>
            <a:endParaRPr kumimoji="0" lang="en-US" altLang="zh-CN" sz="2400" b="1" i="0" u="none" strike="noStrike" kern="0" cap="none" spc="0" normalizeH="0" baseline="0" noProof="0" dirty="0" smtClean="0">
              <a:ln>
                <a:noFill/>
              </a:ln>
              <a:solidFill>
                <a:schemeClr val="tx1"/>
              </a:solidFill>
              <a:effectLst/>
              <a:uLnTx/>
              <a:uFillTx/>
              <a:latin typeface="Georgia" pitchFamily="18" charset="0"/>
              <a:ea typeface="+mn-ea"/>
              <a:cs typeface="+mn-cs"/>
            </a:endParaRPr>
          </a:p>
          <a:p>
            <a:pPr marL="342900" marR="0" lvl="0" indent="-342900" algn="l" defTabSz="914400" rtl="0" eaLnBrk="1" fontAlgn="base" latinLnBrk="0" hangingPunct="1">
              <a:lnSpc>
                <a:spcPct val="90000"/>
              </a:lnSpc>
              <a:spcBef>
                <a:spcPct val="20000"/>
              </a:spcBef>
              <a:spcAft>
                <a:spcPct val="0"/>
              </a:spcAft>
              <a:buClr>
                <a:srgbClr val="993300"/>
              </a:buClr>
              <a:buSzPct val="80000"/>
              <a:buFont typeface="Wingdings" pitchFamily="2" charset="2"/>
              <a:buNone/>
              <a:tabLst/>
              <a:defRPr/>
            </a:pPr>
            <a:r>
              <a:rPr lang="en-US" altLang="zh-CN" sz="2400" b="1" kern="0" dirty="0" smtClean="0">
                <a:latin typeface="Georgia" pitchFamily="18" charset="0"/>
              </a:rPr>
              <a:t>                                     </a:t>
            </a:r>
            <a:r>
              <a:rPr kumimoji="0" lang="en-US" altLang="zh-CN" sz="2400" b="1" i="0" u="none" strike="noStrike" kern="0" cap="none" spc="0" normalizeH="0" baseline="0" noProof="0" dirty="0" smtClean="0">
                <a:ln>
                  <a:noFill/>
                </a:ln>
                <a:solidFill>
                  <a:srgbClr val="660033"/>
                </a:solidFill>
                <a:effectLst/>
                <a:uLnTx/>
                <a:uFillTx/>
                <a:latin typeface="Georgia" pitchFamily="18" charset="0"/>
                <a:ea typeface="+mn-ea"/>
                <a:cs typeface="+mn-cs"/>
              </a:rPr>
              <a:t>//</a:t>
            </a:r>
            <a:r>
              <a:rPr kumimoji="0" lang="zh-CN" altLang="en-US" sz="2400" b="1" i="0" u="none" strike="noStrike" kern="0" cap="none" spc="0" normalizeH="0" baseline="0" noProof="0" dirty="0" smtClean="0">
                <a:ln>
                  <a:noFill/>
                </a:ln>
                <a:solidFill>
                  <a:srgbClr val="660033"/>
                </a:solidFill>
                <a:effectLst/>
                <a:uLnTx/>
                <a:uFillTx/>
                <a:latin typeface="Georgia" pitchFamily="18" charset="0"/>
                <a:ea typeface="+mn-ea"/>
                <a:cs typeface="+mn-cs"/>
              </a:rPr>
              <a:t>唤醒等待空缓冲区队列中的进程</a:t>
            </a:r>
          </a:p>
          <a:p>
            <a:pPr marL="342900" marR="0" lvl="0" indent="-342900" algn="l" defTabSz="914400" rtl="0" eaLnBrk="1" fontAlgn="base" latinLnBrk="0" hangingPunct="1">
              <a:lnSpc>
                <a:spcPct val="90000"/>
              </a:lnSpc>
              <a:spcBef>
                <a:spcPct val="20000"/>
              </a:spcBef>
              <a:spcAft>
                <a:spcPct val="0"/>
              </a:spcAft>
              <a:buClr>
                <a:srgbClr val="993300"/>
              </a:buClr>
              <a:buSzPct val="80000"/>
              <a:buFont typeface="Wingdings" pitchFamily="2" charset="2"/>
              <a:buNone/>
              <a:tabLst/>
              <a:defRPr/>
            </a:pPr>
            <a:endParaRPr kumimoji="0" lang="en-US" altLang="zh-CN" sz="2800" b="1" i="0" u="none" strike="noStrike" kern="0" cap="none" spc="0" normalizeH="0" baseline="0" noProof="0" dirty="0" smtClean="0">
              <a:ln>
                <a:noFill/>
              </a:ln>
              <a:solidFill>
                <a:srgbClr val="660033"/>
              </a:solidFill>
              <a:effectLst/>
              <a:uLnTx/>
              <a:uFillTx/>
              <a:latin typeface="Georgia" pitchFamily="18" charset="0"/>
              <a:ea typeface="+mn-ea"/>
              <a:cs typeface="+mn-cs"/>
            </a:endParaRPr>
          </a:p>
        </p:txBody>
      </p:sp>
      <p:sp>
        <p:nvSpPr>
          <p:cNvPr id="7" name="Rectangle 4"/>
          <p:cNvSpPr>
            <a:spLocks noChangeArrowheads="1"/>
          </p:cNvSpPr>
          <p:nvPr/>
        </p:nvSpPr>
        <p:spPr bwMode="auto">
          <a:xfrm>
            <a:off x="537941" y="5335388"/>
            <a:ext cx="8330287" cy="528638"/>
          </a:xfrm>
          <a:prstGeom prst="rect">
            <a:avLst/>
          </a:prstGeom>
          <a:solidFill>
            <a:srgbClr val="FFFFCC"/>
          </a:solidFill>
          <a:ln w="9525">
            <a:solidFill>
              <a:srgbClr val="FF0000"/>
            </a:solidFill>
            <a:miter lim="800000"/>
            <a:headEnd/>
            <a:tailEnd/>
          </a:ln>
        </p:spPr>
        <p:txBody>
          <a:bodyPr/>
          <a:lstStyle/>
          <a:p>
            <a:pPr marL="342900" indent="-342900" algn="l">
              <a:lnSpc>
                <a:spcPct val="90000"/>
              </a:lnSpc>
              <a:spcBef>
                <a:spcPct val="20000"/>
              </a:spcBef>
              <a:buClr>
                <a:schemeClr val="folHlink"/>
              </a:buClr>
              <a:buSzPct val="60000"/>
              <a:buFont typeface="Wingdings" pitchFamily="2" charset="2"/>
              <a:buNone/>
            </a:pPr>
            <a:r>
              <a:rPr lang="en-US" altLang="zh-CN" sz="2600" b="1" dirty="0" smtClean="0"/>
              <a:t>{in=0; out=0; count=0</a:t>
            </a:r>
            <a:r>
              <a:rPr lang="en-US" altLang="zh-CN" sz="2600" b="1" dirty="0"/>
              <a:t>; </a:t>
            </a:r>
            <a:r>
              <a:rPr lang="en-US" altLang="zh-CN" sz="2600" b="1" dirty="0" smtClean="0"/>
              <a:t>}   //</a:t>
            </a:r>
            <a:r>
              <a:rPr lang="zh-CN" altLang="en-US" sz="2600" b="1" dirty="0"/>
              <a:t>管程变量初始化</a:t>
            </a:r>
            <a:endParaRPr lang="zh-CN" altLang="en-US" sz="2600" dirty="0"/>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ea typeface="宋体" charset="-122"/>
              </a:rPr>
              <a:t>利用管程解决生产者</a:t>
            </a:r>
            <a:r>
              <a:rPr kumimoji="1" lang="en-US" altLang="zh-CN" dirty="0" smtClean="0">
                <a:ea typeface="宋体" charset="-122"/>
              </a:rPr>
              <a:t>-</a:t>
            </a:r>
            <a:r>
              <a:rPr kumimoji="1" lang="zh-CN" altLang="en-US" dirty="0" smtClean="0">
                <a:ea typeface="宋体" charset="-122"/>
              </a:rPr>
              <a:t>消费者问题</a:t>
            </a:r>
            <a:endParaRPr lang="zh-CN" altLang="en-US" dirty="0"/>
          </a:p>
        </p:txBody>
      </p:sp>
      <p:sp>
        <p:nvSpPr>
          <p:cNvPr id="4" name="页脚占位符 3"/>
          <p:cNvSpPr>
            <a:spLocks noGrp="1"/>
          </p:cNvSpPr>
          <p:nvPr>
            <p:ph type="ftr" sz="quarter" idx="10"/>
          </p:nvPr>
        </p:nvSpPr>
        <p:spPr/>
        <p:txBody>
          <a:bodyPr/>
          <a:lstStyle/>
          <a:p>
            <a:pPr>
              <a:defRPr/>
            </a:pPr>
            <a:r>
              <a:rPr lang="zh-CN" altLang="en-US" dirty="0" smtClean="0"/>
              <a:t>USTC</a:t>
            </a:r>
            <a:r>
              <a:rPr lang="en-US" altLang="zh-CN" dirty="0" smtClean="0"/>
              <a:t>-</a:t>
            </a:r>
            <a:r>
              <a:rPr lang="zh-CN" altLang="en-US" dirty="0" smtClean="0"/>
              <a:t>21000201-OPERATING SYSTEMS; FALL </a:t>
            </a:r>
            <a:r>
              <a:rPr lang="en-US" altLang="zh-CN" dirty="0" smtClean="0"/>
              <a:t>2016</a:t>
            </a:r>
            <a:r>
              <a:rPr lang="zh-CN" altLang="en-US" dirty="0" smtClean="0"/>
              <a:t>; INSTRUCTOR: </a:t>
            </a:r>
            <a:r>
              <a:rPr lang="en-US" altLang="zh-CN" dirty="0" smtClean="0"/>
              <a:t>LINGBO WEI</a:t>
            </a:r>
            <a:endParaRPr lang="en-US" altLang="zh-CN" dirty="0"/>
          </a:p>
        </p:txBody>
      </p:sp>
      <p:sp>
        <p:nvSpPr>
          <p:cNvPr id="5" name="灯片编号占位符 4"/>
          <p:cNvSpPr>
            <a:spLocks noGrp="1"/>
          </p:cNvSpPr>
          <p:nvPr>
            <p:ph type="sldNum" sz="quarter" idx="11"/>
          </p:nvPr>
        </p:nvSpPr>
        <p:spPr/>
        <p:txBody>
          <a:bodyPr/>
          <a:lstStyle/>
          <a:p>
            <a:pPr>
              <a:defRPr/>
            </a:pPr>
            <a:fld id="{2A5F4D79-7E66-4EF1-850E-A256F3AB9092}" type="slidenum">
              <a:rPr lang="zh-CN" altLang="en-US" smtClean="0"/>
              <a:pPr>
                <a:defRPr/>
              </a:pPr>
              <a:t>93</a:t>
            </a:fld>
            <a:endParaRPr lang="en-US" altLang="zh-CN"/>
          </a:p>
        </p:txBody>
      </p:sp>
      <p:sp>
        <p:nvSpPr>
          <p:cNvPr id="6" name="Text Box 4"/>
          <p:cNvSpPr txBox="1">
            <a:spLocks noChangeArrowheads="1"/>
          </p:cNvSpPr>
          <p:nvPr/>
        </p:nvSpPr>
        <p:spPr bwMode="auto">
          <a:xfrm>
            <a:off x="5333999" y="2129293"/>
            <a:ext cx="2663371" cy="2234458"/>
          </a:xfrm>
          <a:prstGeom prst="rect">
            <a:avLst/>
          </a:prstGeom>
          <a:noFill/>
          <a:ln w="9525">
            <a:noFill/>
            <a:miter lim="800000"/>
            <a:headEnd/>
            <a:tailEnd/>
          </a:ln>
        </p:spPr>
        <p:txBody>
          <a:bodyPr wrap="square">
            <a:spAutoFit/>
          </a:bodyPr>
          <a:lstStyle/>
          <a:p>
            <a:pPr algn="l">
              <a:spcBef>
                <a:spcPct val="20000"/>
              </a:spcBef>
            </a:pPr>
            <a:r>
              <a:rPr lang="en-US" altLang="zh-CN" sz="2400" b="1" dirty="0"/>
              <a:t>Consumer:</a:t>
            </a:r>
          </a:p>
          <a:p>
            <a:pPr>
              <a:spcBef>
                <a:spcPct val="20000"/>
              </a:spcBef>
            </a:pPr>
            <a:r>
              <a:rPr lang="en-US" altLang="zh-CN" sz="2400" b="1" dirty="0" smtClean="0"/>
              <a:t>while( true){  </a:t>
            </a:r>
            <a:endParaRPr lang="en-US" altLang="zh-CN" sz="2400" b="1" dirty="0"/>
          </a:p>
          <a:p>
            <a:pPr algn="l">
              <a:spcBef>
                <a:spcPct val="20000"/>
              </a:spcBef>
            </a:pPr>
            <a:r>
              <a:rPr lang="en-US" altLang="zh-CN" sz="2400" b="1" dirty="0" smtClean="0">
                <a:solidFill>
                  <a:srgbClr val="FF0000"/>
                </a:solidFill>
              </a:rPr>
              <a:t>      </a:t>
            </a:r>
            <a:r>
              <a:rPr lang="en-US" altLang="zh-CN" sz="2400" b="1" dirty="0" err="1" smtClean="0">
                <a:solidFill>
                  <a:srgbClr val="FF0000"/>
                </a:solidFill>
              </a:rPr>
              <a:t>pc</a:t>
            </a:r>
            <a:r>
              <a:rPr lang="en-US" altLang="zh-CN" sz="2400" b="1" dirty="0" err="1" smtClean="0"/>
              <a:t>.get</a:t>
            </a:r>
            <a:r>
              <a:rPr lang="en-US" altLang="zh-CN" sz="2400" b="1" dirty="0" smtClean="0"/>
              <a:t>(item</a:t>
            </a:r>
            <a:r>
              <a:rPr lang="en-US" altLang="zh-CN" sz="2400" b="1" dirty="0"/>
              <a:t>);</a:t>
            </a:r>
          </a:p>
          <a:p>
            <a:pPr algn="l">
              <a:spcBef>
                <a:spcPct val="20000"/>
              </a:spcBef>
            </a:pPr>
            <a:r>
              <a:rPr lang="en-US" altLang="zh-CN" sz="2400" b="1" dirty="0"/>
              <a:t>      </a:t>
            </a:r>
            <a:r>
              <a:rPr lang="zh-CN" altLang="en-US" sz="2400" b="1" dirty="0" smtClean="0"/>
              <a:t>消费</a:t>
            </a:r>
            <a:r>
              <a:rPr lang="en-US" altLang="zh-CN" sz="2400" b="1" dirty="0" smtClean="0"/>
              <a:t>item;    </a:t>
            </a:r>
            <a:endParaRPr lang="en-US" altLang="zh-CN" sz="2400" b="1" dirty="0"/>
          </a:p>
          <a:p>
            <a:pPr algn="l">
              <a:spcBef>
                <a:spcPct val="20000"/>
              </a:spcBef>
            </a:pPr>
            <a:r>
              <a:rPr lang="en-US" altLang="zh-CN" sz="2400" b="1" dirty="0"/>
              <a:t>}</a:t>
            </a:r>
          </a:p>
        </p:txBody>
      </p:sp>
      <p:sp>
        <p:nvSpPr>
          <p:cNvPr id="7" name="Text Box 10"/>
          <p:cNvSpPr txBox="1">
            <a:spLocks noChangeArrowheads="1"/>
          </p:cNvSpPr>
          <p:nvPr/>
        </p:nvSpPr>
        <p:spPr bwMode="auto">
          <a:xfrm>
            <a:off x="751110" y="2133602"/>
            <a:ext cx="2892138" cy="2511457"/>
          </a:xfrm>
          <a:prstGeom prst="rect">
            <a:avLst/>
          </a:prstGeom>
          <a:noFill/>
          <a:ln w="9525">
            <a:noFill/>
            <a:miter lim="800000"/>
            <a:headEnd/>
            <a:tailEnd/>
          </a:ln>
        </p:spPr>
        <p:txBody>
          <a:bodyPr wrap="square">
            <a:spAutoFit/>
          </a:bodyPr>
          <a:lstStyle/>
          <a:p>
            <a:pPr algn="l">
              <a:spcBef>
                <a:spcPct val="20000"/>
              </a:spcBef>
              <a:buClr>
                <a:schemeClr val="folHlink"/>
              </a:buClr>
              <a:buSzPct val="60000"/>
              <a:buFont typeface="Wingdings" pitchFamily="2" charset="2"/>
              <a:buNone/>
            </a:pPr>
            <a:r>
              <a:rPr lang="en-US" altLang="zh-CN" sz="2400" b="1" dirty="0"/>
              <a:t>Producer:  </a:t>
            </a:r>
          </a:p>
          <a:p>
            <a:pPr>
              <a:spcBef>
                <a:spcPct val="20000"/>
              </a:spcBef>
              <a:buClr>
                <a:schemeClr val="folHlink"/>
              </a:buClr>
              <a:buSzPct val="60000"/>
            </a:pPr>
            <a:r>
              <a:rPr lang="en-US" altLang="zh-CN" sz="2400" b="1" dirty="0" smtClean="0"/>
              <a:t>while(true) {   </a:t>
            </a:r>
            <a:endParaRPr lang="en-US" altLang="zh-CN" sz="2400" b="1" dirty="0"/>
          </a:p>
          <a:p>
            <a:pPr algn="l">
              <a:spcBef>
                <a:spcPct val="20000"/>
              </a:spcBef>
              <a:buClr>
                <a:schemeClr val="folHlink"/>
              </a:buClr>
              <a:buSzPct val="60000"/>
              <a:buFont typeface="Wingdings" pitchFamily="2" charset="2"/>
              <a:buNone/>
            </a:pPr>
            <a:r>
              <a:rPr lang="zh-CN" altLang="en-US" sz="2400" b="1" dirty="0" smtClean="0"/>
              <a:t>     生产</a:t>
            </a:r>
            <a:r>
              <a:rPr lang="en-US" altLang="zh-CN" sz="2400" b="1" dirty="0" smtClean="0"/>
              <a:t>item</a:t>
            </a:r>
            <a:r>
              <a:rPr lang="en-US" altLang="zh-CN" sz="2400" b="1" dirty="0"/>
              <a:t>;</a:t>
            </a:r>
          </a:p>
          <a:p>
            <a:pPr algn="l">
              <a:spcBef>
                <a:spcPct val="20000"/>
              </a:spcBef>
              <a:buClr>
                <a:schemeClr val="folHlink"/>
              </a:buClr>
              <a:buSzPct val="60000"/>
              <a:buFont typeface="Wingdings" pitchFamily="2" charset="2"/>
              <a:buNone/>
            </a:pPr>
            <a:r>
              <a:rPr lang="en-US" altLang="zh-CN" sz="2400" b="1" dirty="0"/>
              <a:t>     </a:t>
            </a:r>
            <a:r>
              <a:rPr lang="en-US" altLang="zh-CN" sz="2400" b="1" dirty="0" err="1" smtClean="0">
                <a:solidFill>
                  <a:srgbClr val="FF0000"/>
                </a:solidFill>
              </a:rPr>
              <a:t>pc</a:t>
            </a:r>
            <a:r>
              <a:rPr lang="en-US" altLang="zh-CN" sz="2400" b="1" dirty="0" err="1" smtClean="0"/>
              <a:t>.put</a:t>
            </a:r>
            <a:r>
              <a:rPr lang="en-US" altLang="zh-CN" sz="2400" b="1" dirty="0" smtClean="0"/>
              <a:t>(item);</a:t>
            </a:r>
            <a:endParaRPr lang="en-US" altLang="zh-CN" sz="2400" b="1" dirty="0"/>
          </a:p>
          <a:p>
            <a:pPr algn="l">
              <a:spcBef>
                <a:spcPct val="20000"/>
              </a:spcBef>
              <a:buClr>
                <a:schemeClr val="folHlink"/>
              </a:buClr>
              <a:buSzPct val="60000"/>
              <a:buFont typeface="Wingdings" pitchFamily="2" charset="2"/>
              <a:buNone/>
            </a:pPr>
            <a:r>
              <a:rPr lang="en-US" altLang="zh-CN" sz="2400" b="1" dirty="0" smtClean="0"/>
              <a:t>}</a:t>
            </a:r>
            <a:endParaRPr lang="en-US" altLang="zh-CN" sz="2400" b="1" dirty="0"/>
          </a:p>
          <a:p>
            <a:pPr algn="l"/>
            <a:endParaRPr lang="en-US" altLang="zh-CN" dirty="0"/>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ea typeface="宋体" charset="-122"/>
              </a:rPr>
              <a:t>同步小结</a:t>
            </a:r>
            <a:endParaRPr lang="zh-CN" altLang="en-US" dirty="0"/>
          </a:p>
        </p:txBody>
      </p:sp>
      <p:sp>
        <p:nvSpPr>
          <p:cNvPr id="4" name="页脚占位符 3"/>
          <p:cNvSpPr>
            <a:spLocks noGrp="1"/>
          </p:cNvSpPr>
          <p:nvPr>
            <p:ph type="ftr" sz="quarter" idx="10"/>
          </p:nvPr>
        </p:nvSpPr>
        <p:spPr/>
        <p:txBody>
          <a:bodyPr/>
          <a:lstStyle/>
          <a:p>
            <a:pPr>
              <a:defRPr/>
            </a:pPr>
            <a:r>
              <a:rPr lang="zh-CN" altLang="en-US" dirty="0" smtClean="0"/>
              <a:t>USTC</a:t>
            </a:r>
            <a:r>
              <a:rPr lang="en-US" altLang="zh-CN" dirty="0" smtClean="0"/>
              <a:t>-</a:t>
            </a:r>
            <a:r>
              <a:rPr lang="zh-CN" altLang="en-US" dirty="0" smtClean="0"/>
              <a:t>21000201-OPERATING SYSTEMS; FALL </a:t>
            </a:r>
            <a:r>
              <a:rPr lang="en-US" altLang="zh-CN" dirty="0" smtClean="0"/>
              <a:t>2016</a:t>
            </a:r>
            <a:r>
              <a:rPr lang="zh-CN" altLang="en-US" dirty="0" smtClean="0"/>
              <a:t>; INSTRUCTOR: </a:t>
            </a:r>
            <a:r>
              <a:rPr lang="en-US" altLang="zh-CN" dirty="0" smtClean="0"/>
              <a:t>LINGBO WEI</a:t>
            </a:r>
            <a:endParaRPr lang="en-US" altLang="zh-CN" dirty="0"/>
          </a:p>
        </p:txBody>
      </p:sp>
      <p:sp>
        <p:nvSpPr>
          <p:cNvPr id="5" name="灯片编号占位符 4"/>
          <p:cNvSpPr>
            <a:spLocks noGrp="1"/>
          </p:cNvSpPr>
          <p:nvPr>
            <p:ph type="sldNum" sz="quarter" idx="11"/>
          </p:nvPr>
        </p:nvSpPr>
        <p:spPr/>
        <p:txBody>
          <a:bodyPr/>
          <a:lstStyle/>
          <a:p>
            <a:pPr>
              <a:defRPr/>
            </a:pPr>
            <a:fld id="{2A5F4D79-7E66-4EF1-850E-A256F3AB9092}" type="slidenum">
              <a:rPr lang="zh-CN" altLang="en-US" smtClean="0"/>
              <a:pPr>
                <a:defRPr/>
              </a:pPr>
              <a:t>94</a:t>
            </a:fld>
            <a:endParaRPr lang="en-US" altLang="zh-CN"/>
          </a:p>
        </p:txBody>
      </p:sp>
      <p:sp>
        <p:nvSpPr>
          <p:cNvPr id="8" name="Text Box 5"/>
          <p:cNvSpPr txBox="1">
            <a:spLocks noChangeArrowheads="1"/>
          </p:cNvSpPr>
          <p:nvPr/>
        </p:nvSpPr>
        <p:spPr bwMode="auto">
          <a:xfrm>
            <a:off x="495300" y="5197475"/>
            <a:ext cx="1416050" cy="461963"/>
          </a:xfrm>
          <a:prstGeom prst="rect">
            <a:avLst/>
          </a:prstGeom>
          <a:noFill/>
          <a:ln w="9525">
            <a:noFill/>
            <a:miter lim="800000"/>
            <a:headEnd/>
            <a:tailEnd/>
          </a:ln>
        </p:spPr>
        <p:txBody>
          <a:bodyPr wrap="none">
            <a:spAutoFit/>
          </a:bodyPr>
          <a:lstStyle/>
          <a:p>
            <a:pPr algn="ctr" eaLnBrk="1" hangingPunct="1">
              <a:buFont typeface="Monotype Sorts" charset="2"/>
              <a:buNone/>
            </a:pPr>
            <a:r>
              <a:rPr lang="zh-CN" altLang="en-US" sz="2400" b="1" dirty="0">
                <a:solidFill>
                  <a:srgbClr val="0000CC"/>
                </a:solidFill>
                <a:ea typeface="宋体" pitchFamily="2" charset="-122"/>
              </a:rPr>
              <a:t>硬件支持</a:t>
            </a:r>
            <a:endParaRPr lang="en-US" altLang="zh-CN" sz="2400" b="1" dirty="0">
              <a:solidFill>
                <a:srgbClr val="0000CC"/>
              </a:solidFill>
              <a:ea typeface="宋体" pitchFamily="2" charset="-122"/>
            </a:endParaRPr>
          </a:p>
        </p:txBody>
      </p:sp>
      <p:sp>
        <p:nvSpPr>
          <p:cNvPr id="9" name="Rectangle 6"/>
          <p:cNvSpPr>
            <a:spLocks noChangeArrowheads="1"/>
          </p:cNvSpPr>
          <p:nvPr/>
        </p:nvSpPr>
        <p:spPr bwMode="auto">
          <a:xfrm>
            <a:off x="4078288" y="3009900"/>
            <a:ext cx="1198562" cy="914400"/>
          </a:xfrm>
          <a:prstGeom prst="rect">
            <a:avLst/>
          </a:prstGeom>
          <a:solidFill>
            <a:schemeClr val="accent1"/>
          </a:solidFill>
          <a:ln w="12700">
            <a:solidFill>
              <a:schemeClr val="tx1"/>
            </a:solidFill>
            <a:miter lim="800000"/>
            <a:headEnd/>
            <a:tailEnd/>
          </a:ln>
        </p:spPr>
        <p:txBody>
          <a:bodyPr wrap="none" anchor="ctr"/>
          <a:lstStyle/>
          <a:p>
            <a:pPr algn="ctr" eaLnBrk="1" hangingPunct="1">
              <a:buFont typeface="Monotype Sorts" charset="2"/>
              <a:buNone/>
            </a:pPr>
            <a:r>
              <a:rPr lang="zh-CN" altLang="en-US" sz="2400">
                <a:latin typeface="Times New Roman" pitchFamily="18" charset="0"/>
                <a:ea typeface="宋体" pitchFamily="2" charset="-122"/>
              </a:rPr>
              <a:t>锁</a:t>
            </a:r>
            <a:endParaRPr lang="en-US" altLang="zh-CN" sz="2400">
              <a:latin typeface="Times New Roman" pitchFamily="18" charset="0"/>
              <a:ea typeface="宋体" pitchFamily="2" charset="-122"/>
            </a:endParaRPr>
          </a:p>
        </p:txBody>
      </p:sp>
      <p:sp>
        <p:nvSpPr>
          <p:cNvPr id="10" name="AutoShape 7"/>
          <p:cNvSpPr>
            <a:spLocks noChangeArrowheads="1"/>
          </p:cNvSpPr>
          <p:nvPr/>
        </p:nvSpPr>
        <p:spPr bwMode="auto">
          <a:xfrm>
            <a:off x="5010150" y="3924300"/>
            <a:ext cx="485775" cy="1128713"/>
          </a:xfrm>
          <a:prstGeom prst="upArrow">
            <a:avLst>
              <a:gd name="adj1" fmla="val 50000"/>
              <a:gd name="adj2" fmla="val 58088"/>
            </a:avLst>
          </a:prstGeom>
          <a:solidFill>
            <a:schemeClr val="bg2"/>
          </a:solidFill>
          <a:ln w="9525">
            <a:noFill/>
            <a:miter lim="800000"/>
            <a:headEnd/>
            <a:tailEnd/>
          </a:ln>
        </p:spPr>
        <p:txBody>
          <a:bodyPr vert="eaVert" wrap="none" anchor="ctr"/>
          <a:lstStyle/>
          <a:p>
            <a:pPr algn="ctr" eaLnBrk="1" hangingPunct="1">
              <a:buFont typeface="Monotype Sorts" charset="2"/>
              <a:buNone/>
            </a:pPr>
            <a:endParaRPr lang="zh-CN" altLang="en-US" sz="2400">
              <a:ea typeface="宋体" pitchFamily="2" charset="-122"/>
            </a:endParaRPr>
          </a:p>
        </p:txBody>
      </p:sp>
      <p:sp>
        <p:nvSpPr>
          <p:cNvPr id="11" name="Text Box 8"/>
          <p:cNvSpPr txBox="1">
            <a:spLocks noChangeArrowheads="1"/>
          </p:cNvSpPr>
          <p:nvPr/>
        </p:nvSpPr>
        <p:spPr bwMode="auto">
          <a:xfrm>
            <a:off x="5380077" y="4152900"/>
            <a:ext cx="1987468" cy="830997"/>
          </a:xfrm>
          <a:prstGeom prst="rect">
            <a:avLst/>
          </a:prstGeom>
          <a:noFill/>
          <a:ln w="9525">
            <a:noFill/>
            <a:miter lim="800000"/>
            <a:headEnd/>
            <a:tailEnd/>
          </a:ln>
        </p:spPr>
        <p:txBody>
          <a:bodyPr wrap="none">
            <a:spAutoFit/>
          </a:bodyPr>
          <a:lstStyle/>
          <a:p>
            <a:pPr algn="ctr" eaLnBrk="1" hangingPunct="1">
              <a:buFont typeface="Monotype Sorts" charset="2"/>
              <a:buNone/>
            </a:pPr>
            <a:r>
              <a:rPr lang="zh-CN" altLang="en-US" sz="2400" dirty="0">
                <a:latin typeface="Times New Roman" pitchFamily="18" charset="0"/>
                <a:ea typeface="宋体" pitchFamily="2" charset="-122"/>
              </a:rPr>
              <a:t>忙等</a:t>
            </a:r>
            <a:endParaRPr lang="en-US" altLang="zh-CN" sz="2400" dirty="0">
              <a:latin typeface="Times New Roman" pitchFamily="18" charset="0"/>
              <a:ea typeface="宋体" pitchFamily="2" charset="-122"/>
            </a:endParaRPr>
          </a:p>
          <a:p>
            <a:pPr algn="ctr" eaLnBrk="1" hangingPunct="1">
              <a:buFont typeface="Monotype Sorts" charset="2"/>
              <a:buNone/>
            </a:pPr>
            <a:r>
              <a:rPr lang="en-US" altLang="zh-CN" sz="2400" dirty="0" smtClean="0">
                <a:latin typeface="Times New Roman" pitchFamily="18" charset="0"/>
                <a:ea typeface="宋体" pitchFamily="2" charset="-122"/>
              </a:rPr>
              <a:t>(</a:t>
            </a:r>
            <a:r>
              <a:rPr lang="en-US" altLang="zh-CN" sz="2400" dirty="0" err="1" smtClean="0">
                <a:latin typeface="Times New Roman" pitchFamily="18" charset="0"/>
                <a:ea typeface="宋体" pitchFamily="2" charset="-122"/>
              </a:rPr>
              <a:t>BusyWaiting</a:t>
            </a:r>
            <a:r>
              <a:rPr lang="en-US" altLang="zh-CN" sz="2400" dirty="0" smtClean="0">
                <a:latin typeface="Times New Roman" pitchFamily="18" charset="0"/>
                <a:ea typeface="宋体" pitchFamily="2" charset="-122"/>
              </a:rPr>
              <a:t>)</a:t>
            </a:r>
            <a:endParaRPr lang="en-US" altLang="zh-CN" sz="2400" dirty="0">
              <a:latin typeface="Times New Roman" pitchFamily="18" charset="0"/>
              <a:ea typeface="宋体" pitchFamily="2" charset="-122"/>
            </a:endParaRPr>
          </a:p>
        </p:txBody>
      </p:sp>
      <p:sp>
        <p:nvSpPr>
          <p:cNvPr id="12" name="Text Box 9"/>
          <p:cNvSpPr txBox="1">
            <a:spLocks noChangeArrowheads="1"/>
          </p:cNvSpPr>
          <p:nvPr/>
        </p:nvSpPr>
        <p:spPr bwMode="auto">
          <a:xfrm>
            <a:off x="3370263" y="4137025"/>
            <a:ext cx="1765300" cy="830263"/>
          </a:xfrm>
          <a:prstGeom prst="rect">
            <a:avLst/>
          </a:prstGeom>
          <a:noFill/>
          <a:ln w="9525">
            <a:noFill/>
            <a:miter lim="800000"/>
            <a:headEnd/>
            <a:tailEnd/>
          </a:ln>
        </p:spPr>
        <p:txBody>
          <a:bodyPr wrap="none">
            <a:spAutoFit/>
          </a:bodyPr>
          <a:lstStyle/>
          <a:p>
            <a:pPr algn="ctr" eaLnBrk="1" hangingPunct="1">
              <a:buFont typeface="Monotype Sorts" charset="2"/>
              <a:buNone/>
            </a:pPr>
            <a:r>
              <a:rPr lang="zh-CN" altLang="en-US" sz="2400" dirty="0">
                <a:latin typeface="Times New Roman" pitchFamily="18" charset="0"/>
                <a:ea typeface="宋体" pitchFamily="2" charset="-122"/>
              </a:rPr>
              <a:t>阻塞</a:t>
            </a:r>
            <a:endParaRPr lang="en-US" altLang="zh-CN" sz="2400" dirty="0">
              <a:latin typeface="Times New Roman" pitchFamily="18" charset="0"/>
              <a:ea typeface="宋体" pitchFamily="2" charset="-122"/>
            </a:endParaRPr>
          </a:p>
          <a:p>
            <a:pPr algn="ctr" eaLnBrk="1" hangingPunct="1">
              <a:buFont typeface="Monotype Sorts" charset="2"/>
              <a:buNone/>
            </a:pPr>
            <a:r>
              <a:rPr lang="en-US" altLang="zh-CN" sz="2400" dirty="0">
                <a:latin typeface="Times New Roman" pitchFamily="18" charset="0"/>
                <a:ea typeface="宋体" pitchFamily="2" charset="-122"/>
              </a:rPr>
              <a:t>(</a:t>
            </a:r>
            <a:r>
              <a:rPr lang="en-US" altLang="zh-CN" sz="2400" dirty="0" err="1">
                <a:latin typeface="Times New Roman" pitchFamily="18" charset="0"/>
                <a:ea typeface="宋体" pitchFamily="2" charset="-122"/>
              </a:rPr>
              <a:t>WaitQueue</a:t>
            </a:r>
            <a:r>
              <a:rPr lang="en-US" altLang="zh-CN" sz="2400" dirty="0">
                <a:latin typeface="Times New Roman" pitchFamily="18" charset="0"/>
                <a:ea typeface="宋体" pitchFamily="2" charset="-122"/>
              </a:rPr>
              <a:t>)</a:t>
            </a:r>
          </a:p>
        </p:txBody>
      </p:sp>
      <p:sp>
        <p:nvSpPr>
          <p:cNvPr id="13" name="Text Box 10"/>
          <p:cNvSpPr txBox="1">
            <a:spLocks noChangeArrowheads="1"/>
          </p:cNvSpPr>
          <p:nvPr/>
        </p:nvSpPr>
        <p:spPr bwMode="auto">
          <a:xfrm>
            <a:off x="493713" y="3143250"/>
            <a:ext cx="1416050" cy="461963"/>
          </a:xfrm>
          <a:prstGeom prst="rect">
            <a:avLst/>
          </a:prstGeom>
          <a:noFill/>
          <a:ln w="9525">
            <a:noFill/>
            <a:miter lim="800000"/>
            <a:headEnd/>
            <a:tailEnd/>
          </a:ln>
        </p:spPr>
        <p:txBody>
          <a:bodyPr wrap="none">
            <a:spAutoFit/>
          </a:bodyPr>
          <a:lstStyle/>
          <a:p>
            <a:pPr algn="ctr" eaLnBrk="1" hangingPunct="1">
              <a:buFont typeface="Monotype Sorts" charset="2"/>
              <a:buNone/>
            </a:pPr>
            <a:r>
              <a:rPr lang="zh-CN" altLang="en-US" sz="2400" b="1" dirty="0">
                <a:solidFill>
                  <a:srgbClr val="0000CC"/>
                </a:solidFill>
                <a:ea typeface="宋体" pitchFamily="2" charset="-122"/>
              </a:rPr>
              <a:t>高层抽象</a:t>
            </a:r>
            <a:endParaRPr lang="en-US" altLang="zh-CN" sz="2400" b="1" dirty="0">
              <a:solidFill>
                <a:srgbClr val="0000CC"/>
              </a:solidFill>
              <a:ea typeface="宋体" pitchFamily="2" charset="-122"/>
            </a:endParaRPr>
          </a:p>
        </p:txBody>
      </p:sp>
      <p:sp>
        <p:nvSpPr>
          <p:cNvPr id="14" name="AutoShape 11"/>
          <p:cNvSpPr>
            <a:spLocks noChangeArrowheads="1"/>
          </p:cNvSpPr>
          <p:nvPr/>
        </p:nvSpPr>
        <p:spPr bwMode="auto">
          <a:xfrm>
            <a:off x="5895975" y="2171700"/>
            <a:ext cx="485775" cy="838200"/>
          </a:xfrm>
          <a:prstGeom prst="upArrow">
            <a:avLst>
              <a:gd name="adj1" fmla="val 50000"/>
              <a:gd name="adj2" fmla="val 43137"/>
            </a:avLst>
          </a:prstGeom>
          <a:solidFill>
            <a:schemeClr val="bg2"/>
          </a:solidFill>
          <a:ln w="9525">
            <a:noFill/>
            <a:miter lim="800000"/>
            <a:headEnd/>
            <a:tailEnd/>
          </a:ln>
        </p:spPr>
        <p:txBody>
          <a:bodyPr vert="eaVert" wrap="none" anchor="ctr"/>
          <a:lstStyle/>
          <a:p>
            <a:pPr algn="ctr" eaLnBrk="1" hangingPunct="1">
              <a:buFont typeface="Monotype Sorts" charset="2"/>
              <a:buNone/>
            </a:pPr>
            <a:endParaRPr lang="zh-CN" altLang="en-US" sz="2400">
              <a:ea typeface="宋体" pitchFamily="2" charset="-122"/>
            </a:endParaRPr>
          </a:p>
        </p:txBody>
      </p:sp>
      <p:sp>
        <p:nvSpPr>
          <p:cNvPr id="15" name="Text Box 12"/>
          <p:cNvSpPr txBox="1">
            <a:spLocks noChangeArrowheads="1"/>
          </p:cNvSpPr>
          <p:nvPr/>
        </p:nvSpPr>
        <p:spPr bwMode="auto">
          <a:xfrm>
            <a:off x="484188" y="1447800"/>
            <a:ext cx="1416050" cy="461963"/>
          </a:xfrm>
          <a:prstGeom prst="rect">
            <a:avLst/>
          </a:prstGeom>
          <a:noFill/>
          <a:ln w="9525">
            <a:noFill/>
            <a:miter lim="800000"/>
            <a:headEnd/>
            <a:tailEnd/>
          </a:ln>
        </p:spPr>
        <p:txBody>
          <a:bodyPr wrap="none">
            <a:spAutoFit/>
          </a:bodyPr>
          <a:lstStyle/>
          <a:p>
            <a:pPr algn="ctr" eaLnBrk="1" hangingPunct="1">
              <a:buFont typeface="Monotype Sorts" charset="2"/>
              <a:buNone/>
            </a:pPr>
            <a:r>
              <a:rPr lang="zh-CN" altLang="en-US" sz="2400" b="1" dirty="0">
                <a:solidFill>
                  <a:srgbClr val="0000CC"/>
                </a:solidFill>
                <a:latin typeface="Times New Roman" pitchFamily="18" charset="0"/>
                <a:ea typeface="宋体" pitchFamily="2" charset="-122"/>
              </a:rPr>
              <a:t>并发编程</a:t>
            </a:r>
            <a:endParaRPr lang="en-US" altLang="zh-CN" sz="2400" b="1" dirty="0">
              <a:solidFill>
                <a:srgbClr val="0000CC"/>
              </a:solidFill>
              <a:latin typeface="Times New Roman" pitchFamily="18" charset="0"/>
              <a:ea typeface="宋体" pitchFamily="2" charset="-122"/>
            </a:endParaRPr>
          </a:p>
        </p:txBody>
      </p:sp>
      <p:sp>
        <p:nvSpPr>
          <p:cNvPr id="16" name="Rectangle 13"/>
          <p:cNvSpPr>
            <a:spLocks noChangeArrowheads="1"/>
          </p:cNvSpPr>
          <p:nvPr/>
        </p:nvSpPr>
        <p:spPr bwMode="auto">
          <a:xfrm>
            <a:off x="2419350" y="1238250"/>
            <a:ext cx="2743200" cy="914400"/>
          </a:xfrm>
          <a:prstGeom prst="rect">
            <a:avLst/>
          </a:prstGeom>
          <a:solidFill>
            <a:schemeClr val="accent1"/>
          </a:solidFill>
          <a:ln w="12700">
            <a:solidFill>
              <a:schemeClr val="tx1"/>
            </a:solidFill>
            <a:miter lim="800000"/>
            <a:headEnd/>
            <a:tailEnd/>
          </a:ln>
        </p:spPr>
        <p:txBody>
          <a:bodyPr wrap="none" anchor="ctr"/>
          <a:lstStyle/>
          <a:p>
            <a:pPr algn="ctr" eaLnBrk="1" hangingPunct="1">
              <a:buFont typeface="Monotype Sorts" charset="2"/>
              <a:buNone/>
            </a:pPr>
            <a:r>
              <a:rPr lang="zh-CN" altLang="en-US" sz="2400">
                <a:latin typeface="Times New Roman" pitchFamily="18" charset="0"/>
                <a:ea typeface="宋体" pitchFamily="2" charset="-122"/>
              </a:rPr>
              <a:t>临界区</a:t>
            </a:r>
            <a:endParaRPr lang="en-US" altLang="zh-CN" sz="2400">
              <a:latin typeface="Times New Roman" pitchFamily="18" charset="0"/>
              <a:ea typeface="宋体" pitchFamily="2" charset="-122"/>
            </a:endParaRPr>
          </a:p>
        </p:txBody>
      </p:sp>
      <p:sp>
        <p:nvSpPr>
          <p:cNvPr id="17" name="Rectangle 14"/>
          <p:cNvSpPr>
            <a:spLocks noChangeArrowheads="1"/>
          </p:cNvSpPr>
          <p:nvPr/>
        </p:nvSpPr>
        <p:spPr bwMode="auto">
          <a:xfrm>
            <a:off x="5429250" y="3009900"/>
            <a:ext cx="2938463" cy="914400"/>
          </a:xfrm>
          <a:prstGeom prst="rect">
            <a:avLst/>
          </a:prstGeom>
          <a:solidFill>
            <a:schemeClr val="accent1"/>
          </a:solidFill>
          <a:ln w="12700">
            <a:solidFill>
              <a:schemeClr val="tx1"/>
            </a:solidFill>
            <a:miter lim="800000"/>
            <a:headEnd/>
            <a:tailEnd/>
          </a:ln>
        </p:spPr>
        <p:txBody>
          <a:bodyPr wrap="none" anchor="ctr"/>
          <a:lstStyle/>
          <a:p>
            <a:pPr algn="ctr" eaLnBrk="1" hangingPunct="1">
              <a:buFont typeface="Monotype Sorts" charset="2"/>
              <a:buNone/>
            </a:pPr>
            <a:r>
              <a:rPr lang="zh-CN" altLang="en-US" sz="2400">
                <a:latin typeface="Times New Roman" pitchFamily="18" charset="0"/>
                <a:ea typeface="宋体" pitchFamily="2" charset="-122"/>
              </a:rPr>
              <a:t>条件变量</a:t>
            </a:r>
            <a:endParaRPr lang="en-US" altLang="zh-CN" sz="2400">
              <a:latin typeface="Times New Roman" pitchFamily="18" charset="0"/>
              <a:ea typeface="宋体" pitchFamily="2" charset="-122"/>
            </a:endParaRPr>
          </a:p>
        </p:txBody>
      </p:sp>
      <p:sp>
        <p:nvSpPr>
          <p:cNvPr id="18" name="Rectangle 15"/>
          <p:cNvSpPr>
            <a:spLocks noChangeArrowheads="1"/>
          </p:cNvSpPr>
          <p:nvPr/>
        </p:nvSpPr>
        <p:spPr bwMode="auto">
          <a:xfrm>
            <a:off x="5314950" y="1238250"/>
            <a:ext cx="2743200" cy="914400"/>
          </a:xfrm>
          <a:prstGeom prst="rect">
            <a:avLst/>
          </a:prstGeom>
          <a:solidFill>
            <a:schemeClr val="accent1"/>
          </a:solidFill>
          <a:ln w="12700">
            <a:solidFill>
              <a:schemeClr val="tx1"/>
            </a:solidFill>
            <a:miter lim="800000"/>
            <a:headEnd/>
            <a:tailEnd/>
          </a:ln>
        </p:spPr>
        <p:txBody>
          <a:bodyPr wrap="none" anchor="ctr"/>
          <a:lstStyle/>
          <a:p>
            <a:pPr algn="ctr" eaLnBrk="1" hangingPunct="1">
              <a:buFont typeface="Monotype Sorts" charset="2"/>
              <a:buNone/>
            </a:pPr>
            <a:r>
              <a:rPr lang="zh-CN" altLang="en-US" sz="2400" dirty="0" smtClean="0">
                <a:latin typeface="Times New Roman" pitchFamily="18" charset="0"/>
                <a:ea typeface="宋体" pitchFamily="2" charset="-122"/>
              </a:rPr>
              <a:t>管程</a:t>
            </a:r>
            <a:endParaRPr lang="en-US" altLang="zh-CN" sz="2400" dirty="0">
              <a:latin typeface="Times New Roman" pitchFamily="18" charset="0"/>
              <a:ea typeface="宋体" pitchFamily="2" charset="-122"/>
            </a:endParaRPr>
          </a:p>
        </p:txBody>
      </p:sp>
      <p:sp>
        <p:nvSpPr>
          <p:cNvPr id="19" name="AutoShape 16"/>
          <p:cNvSpPr>
            <a:spLocks noChangeArrowheads="1"/>
          </p:cNvSpPr>
          <p:nvPr/>
        </p:nvSpPr>
        <p:spPr bwMode="auto">
          <a:xfrm>
            <a:off x="3603625" y="2171700"/>
            <a:ext cx="485775" cy="838200"/>
          </a:xfrm>
          <a:prstGeom prst="upArrow">
            <a:avLst>
              <a:gd name="adj1" fmla="val 50000"/>
              <a:gd name="adj2" fmla="val 43137"/>
            </a:avLst>
          </a:prstGeom>
          <a:solidFill>
            <a:schemeClr val="bg2"/>
          </a:solidFill>
          <a:ln w="9525">
            <a:noFill/>
            <a:miter lim="800000"/>
            <a:headEnd/>
            <a:tailEnd/>
          </a:ln>
        </p:spPr>
        <p:txBody>
          <a:bodyPr vert="eaVert" wrap="none" anchor="ctr"/>
          <a:lstStyle/>
          <a:p>
            <a:pPr algn="ctr" eaLnBrk="1" hangingPunct="1">
              <a:buFont typeface="Monotype Sorts" charset="2"/>
              <a:buNone/>
            </a:pPr>
            <a:endParaRPr lang="zh-CN" altLang="en-US" sz="2400">
              <a:ea typeface="宋体" pitchFamily="2" charset="-122"/>
            </a:endParaRPr>
          </a:p>
        </p:txBody>
      </p:sp>
      <p:sp>
        <p:nvSpPr>
          <p:cNvPr id="20" name="AutoShape 17"/>
          <p:cNvSpPr>
            <a:spLocks noChangeArrowheads="1"/>
          </p:cNvSpPr>
          <p:nvPr/>
        </p:nvSpPr>
        <p:spPr bwMode="auto">
          <a:xfrm rot="2530952">
            <a:off x="5060950" y="2076450"/>
            <a:ext cx="485775" cy="990600"/>
          </a:xfrm>
          <a:prstGeom prst="upArrow">
            <a:avLst>
              <a:gd name="adj1" fmla="val 50000"/>
              <a:gd name="adj2" fmla="val 50980"/>
            </a:avLst>
          </a:prstGeom>
          <a:solidFill>
            <a:schemeClr val="bg2"/>
          </a:solidFill>
          <a:ln w="9525">
            <a:noFill/>
            <a:miter lim="800000"/>
            <a:headEnd/>
            <a:tailEnd/>
          </a:ln>
        </p:spPr>
        <p:txBody>
          <a:bodyPr vert="eaVert" wrap="none" anchor="ctr"/>
          <a:lstStyle/>
          <a:p>
            <a:pPr algn="ctr" eaLnBrk="1" hangingPunct="1">
              <a:buFont typeface="Monotype Sorts" charset="2"/>
              <a:buNone/>
            </a:pPr>
            <a:endParaRPr lang="zh-CN" altLang="en-US" sz="2400">
              <a:ea typeface="宋体" pitchFamily="2" charset="-122"/>
            </a:endParaRPr>
          </a:p>
        </p:txBody>
      </p:sp>
      <p:sp>
        <p:nvSpPr>
          <p:cNvPr id="21" name="Rectangle 6"/>
          <p:cNvSpPr>
            <a:spLocks noChangeArrowheads="1"/>
          </p:cNvSpPr>
          <p:nvPr/>
        </p:nvSpPr>
        <p:spPr bwMode="auto">
          <a:xfrm>
            <a:off x="2038350" y="5048250"/>
            <a:ext cx="1752600" cy="914400"/>
          </a:xfrm>
          <a:prstGeom prst="rect">
            <a:avLst/>
          </a:prstGeom>
          <a:solidFill>
            <a:schemeClr val="accent1"/>
          </a:solidFill>
          <a:ln w="12700">
            <a:solidFill>
              <a:schemeClr val="tx1"/>
            </a:solidFill>
            <a:miter lim="800000"/>
            <a:headEnd/>
            <a:tailEnd/>
          </a:ln>
        </p:spPr>
        <p:txBody>
          <a:bodyPr wrap="none" anchor="ctr"/>
          <a:lstStyle/>
          <a:p>
            <a:pPr algn="ctr" eaLnBrk="1" hangingPunct="1">
              <a:buFont typeface="Monotype Sorts" charset="2"/>
              <a:buNone/>
            </a:pPr>
            <a:r>
              <a:rPr lang="zh-CN" altLang="en-US" sz="2400">
                <a:latin typeface="Times New Roman" pitchFamily="18" charset="0"/>
                <a:ea typeface="宋体" pitchFamily="2" charset="-122"/>
              </a:rPr>
              <a:t>禁用中断</a:t>
            </a:r>
            <a:endParaRPr lang="en-US" altLang="zh-CN" sz="2400">
              <a:latin typeface="Times New Roman" pitchFamily="18" charset="0"/>
              <a:ea typeface="宋体" pitchFamily="2" charset="-122"/>
            </a:endParaRPr>
          </a:p>
        </p:txBody>
      </p:sp>
      <p:sp>
        <p:nvSpPr>
          <p:cNvPr id="22" name="Rectangle 7"/>
          <p:cNvSpPr>
            <a:spLocks noChangeArrowheads="1"/>
          </p:cNvSpPr>
          <p:nvPr/>
        </p:nvSpPr>
        <p:spPr bwMode="auto">
          <a:xfrm>
            <a:off x="3867150" y="5048250"/>
            <a:ext cx="3048000" cy="914400"/>
          </a:xfrm>
          <a:prstGeom prst="rect">
            <a:avLst/>
          </a:prstGeom>
          <a:solidFill>
            <a:schemeClr val="accent1"/>
          </a:solidFill>
          <a:ln w="12700">
            <a:solidFill>
              <a:schemeClr val="tx1"/>
            </a:solidFill>
            <a:miter lim="800000"/>
            <a:headEnd/>
            <a:tailEnd/>
          </a:ln>
        </p:spPr>
        <p:txBody>
          <a:bodyPr wrap="none" anchor="ctr"/>
          <a:lstStyle/>
          <a:p>
            <a:pPr algn="ctr" eaLnBrk="1" hangingPunct="1">
              <a:buFont typeface="Monotype Sorts" charset="2"/>
              <a:buNone/>
            </a:pPr>
            <a:r>
              <a:rPr lang="zh-CN" altLang="en-US" sz="2400">
                <a:latin typeface="Times New Roman" pitchFamily="18" charset="0"/>
                <a:ea typeface="宋体" pitchFamily="2" charset="-122"/>
              </a:rPr>
              <a:t>原子指令</a:t>
            </a:r>
            <a:endParaRPr lang="en-US" altLang="zh-CN" sz="2400">
              <a:latin typeface="Times New Roman" pitchFamily="18" charset="0"/>
              <a:ea typeface="宋体" pitchFamily="2" charset="-122"/>
            </a:endParaRPr>
          </a:p>
          <a:p>
            <a:pPr algn="ctr" eaLnBrk="1" hangingPunct="1">
              <a:buFont typeface="Monotype Sorts" charset="2"/>
              <a:buNone/>
            </a:pPr>
            <a:r>
              <a:rPr lang="en-US" altLang="zh-CN" sz="2400">
                <a:latin typeface="Times New Roman" pitchFamily="18" charset="0"/>
                <a:ea typeface="宋体" pitchFamily="2" charset="-122"/>
              </a:rPr>
              <a:t>(e.g., test-and-set)</a:t>
            </a:r>
          </a:p>
        </p:txBody>
      </p:sp>
      <p:sp>
        <p:nvSpPr>
          <p:cNvPr id="23" name="Rectangle 6"/>
          <p:cNvSpPr>
            <a:spLocks noChangeArrowheads="1"/>
          </p:cNvSpPr>
          <p:nvPr/>
        </p:nvSpPr>
        <p:spPr bwMode="auto">
          <a:xfrm>
            <a:off x="6991350" y="5048250"/>
            <a:ext cx="1752600" cy="914400"/>
          </a:xfrm>
          <a:prstGeom prst="rect">
            <a:avLst/>
          </a:prstGeom>
          <a:solidFill>
            <a:schemeClr val="accent1"/>
          </a:solidFill>
          <a:ln w="12700">
            <a:solidFill>
              <a:schemeClr val="tx1"/>
            </a:solidFill>
            <a:miter lim="800000"/>
            <a:headEnd/>
            <a:tailEnd/>
          </a:ln>
        </p:spPr>
        <p:txBody>
          <a:bodyPr wrap="none" anchor="ctr"/>
          <a:lstStyle/>
          <a:p>
            <a:pPr algn="ctr" eaLnBrk="1" hangingPunct="1">
              <a:buFont typeface="Monotype Sorts" charset="2"/>
              <a:buNone/>
            </a:pPr>
            <a:r>
              <a:rPr lang="zh-CN" altLang="en-US" sz="2400">
                <a:latin typeface="Times New Roman" pitchFamily="18" charset="0"/>
                <a:ea typeface="宋体" pitchFamily="2" charset="-122"/>
              </a:rPr>
              <a:t>原子操作</a:t>
            </a:r>
            <a:endParaRPr lang="en-US" altLang="zh-CN" sz="2400">
              <a:latin typeface="Times New Roman" pitchFamily="18" charset="0"/>
              <a:ea typeface="宋体" pitchFamily="2" charset="-122"/>
            </a:endParaRPr>
          </a:p>
          <a:p>
            <a:pPr algn="ctr" eaLnBrk="1" hangingPunct="1">
              <a:buFont typeface="Monotype Sorts" charset="2"/>
              <a:buNone/>
            </a:pPr>
            <a:r>
              <a:rPr lang="en-US" altLang="zh-CN" sz="2400">
                <a:latin typeface="Times New Roman" pitchFamily="18" charset="0"/>
                <a:ea typeface="宋体" pitchFamily="2" charset="-122"/>
              </a:rPr>
              <a:t>Load/Store</a:t>
            </a:r>
          </a:p>
        </p:txBody>
      </p:sp>
      <p:sp>
        <p:nvSpPr>
          <p:cNvPr id="24" name="Rectangle 6"/>
          <p:cNvSpPr>
            <a:spLocks noChangeArrowheads="1"/>
          </p:cNvSpPr>
          <p:nvPr/>
        </p:nvSpPr>
        <p:spPr bwMode="auto">
          <a:xfrm>
            <a:off x="2422525" y="3009900"/>
            <a:ext cx="1485900" cy="914400"/>
          </a:xfrm>
          <a:prstGeom prst="rect">
            <a:avLst/>
          </a:prstGeom>
          <a:solidFill>
            <a:schemeClr val="accent1"/>
          </a:solidFill>
          <a:ln w="12700">
            <a:solidFill>
              <a:schemeClr val="tx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lgn="ctr" eaLnBrk="1" hangingPunct="1">
              <a:buFont typeface="Monotype Sorts" charset="0"/>
              <a:buNone/>
              <a:defRPr/>
            </a:pPr>
            <a:r>
              <a:rPr lang="zh-CN" altLang="en-US" sz="2400">
                <a:latin typeface="Times New Roman" charset="0"/>
                <a:ea typeface="宋体" charset="0"/>
                <a:cs typeface="宋体" charset="0"/>
              </a:rPr>
              <a:t>信号量</a:t>
            </a:r>
            <a:endParaRPr lang="en-US" altLang="zh-CN" sz="2400">
              <a:latin typeface="Times New Roman" charset="0"/>
              <a:ea typeface="宋体" charset="0"/>
              <a:cs typeface="宋体" charset="0"/>
            </a:endParaRPr>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5"/>
          <p:cNvSpPr>
            <a:spLocks noGrp="1" noChangeArrowheads="1"/>
          </p:cNvSpPr>
          <p:nvPr>
            <p:ph type="ftr" sz="quarter" idx="10"/>
          </p:nvPr>
        </p:nvSpPr>
        <p:spPr>
          <a:noFill/>
        </p:spPr>
        <p:txBody>
          <a:bodyPr/>
          <a:lstStyle/>
          <a:p>
            <a:r>
              <a:rPr lang="zh-CN" altLang="en-US" dirty="0" smtClean="0">
                <a:latin typeface="Arial" pitchFamily="34" charset="0"/>
              </a:rPr>
              <a:t>USTC</a:t>
            </a:r>
            <a:r>
              <a:rPr lang="en-US" altLang="zh-CN" dirty="0" smtClean="0">
                <a:latin typeface="Arial" pitchFamily="34" charset="0"/>
              </a:rPr>
              <a:t>-</a:t>
            </a:r>
            <a:r>
              <a:rPr lang="zh-CN" altLang="en-US" dirty="0" smtClean="0">
                <a:latin typeface="Arial" pitchFamily="34" charset="0"/>
              </a:rPr>
              <a:t>21000201-OPERATING SYSTEMS; FALL </a:t>
            </a:r>
            <a:r>
              <a:rPr lang="en-US" altLang="zh-CN" dirty="0" smtClean="0">
                <a:latin typeface="Arial" pitchFamily="34" charset="0"/>
              </a:rPr>
              <a:t>2016</a:t>
            </a:r>
            <a:r>
              <a:rPr lang="zh-CN" altLang="en-US" dirty="0" smtClean="0">
                <a:latin typeface="Arial" pitchFamily="34" charset="0"/>
              </a:rPr>
              <a:t>; INSTRUCTOR: </a:t>
            </a:r>
            <a:r>
              <a:rPr lang="en-US" altLang="zh-CN" dirty="0" smtClean="0">
                <a:latin typeface="Arial" pitchFamily="34" charset="0"/>
              </a:rPr>
              <a:t>LINGBO WEI</a:t>
            </a:r>
          </a:p>
        </p:txBody>
      </p:sp>
      <p:sp>
        <p:nvSpPr>
          <p:cNvPr id="3075" name="Rectangle 6"/>
          <p:cNvSpPr>
            <a:spLocks noGrp="1" noChangeArrowheads="1"/>
          </p:cNvSpPr>
          <p:nvPr>
            <p:ph type="sldNum" sz="quarter" idx="11"/>
          </p:nvPr>
        </p:nvSpPr>
        <p:spPr>
          <a:noFill/>
        </p:spPr>
        <p:txBody>
          <a:bodyPr/>
          <a:lstStyle/>
          <a:p>
            <a:fld id="{C6CF084C-5602-4064-9685-76A2A83A3E21}" type="slidenum">
              <a:rPr lang="zh-CN" altLang="en-US" smtClean="0">
                <a:latin typeface="Arial" pitchFamily="34" charset="0"/>
              </a:rPr>
              <a:pPr/>
              <a:t>95</a:t>
            </a:fld>
            <a:endParaRPr lang="en-US" altLang="zh-CN" smtClean="0">
              <a:latin typeface="Arial" pitchFamily="34" charset="0"/>
            </a:endParaRPr>
          </a:p>
        </p:txBody>
      </p:sp>
      <p:sp>
        <p:nvSpPr>
          <p:cNvPr id="3076" name="Rectangle 2"/>
          <p:cNvSpPr>
            <a:spLocks noGrp="1" noChangeArrowheads="1"/>
          </p:cNvSpPr>
          <p:nvPr>
            <p:ph type="title"/>
          </p:nvPr>
        </p:nvSpPr>
        <p:spPr/>
        <p:txBody>
          <a:bodyPr/>
          <a:lstStyle/>
          <a:p>
            <a:r>
              <a:rPr lang="en-US" altLang="zh-CN" smtClean="0">
                <a:ea typeface="宋体" pitchFamily="2" charset="-122"/>
              </a:rPr>
              <a:t>Part 1: Process Management</a:t>
            </a:r>
            <a:endParaRPr lang="zh-CN" altLang="en-US" smtClean="0">
              <a:ea typeface="宋体" pitchFamily="2" charset="-122"/>
            </a:endParaRPr>
          </a:p>
        </p:txBody>
      </p:sp>
      <p:sp>
        <p:nvSpPr>
          <p:cNvPr id="3077" name="Rectangle 3"/>
          <p:cNvSpPr>
            <a:spLocks noGrp="1" noChangeArrowheads="1"/>
          </p:cNvSpPr>
          <p:nvPr>
            <p:ph type="body" idx="1"/>
          </p:nvPr>
        </p:nvSpPr>
        <p:spPr>
          <a:xfrm>
            <a:off x="457200" y="1471613"/>
            <a:ext cx="8204200" cy="4641850"/>
          </a:xfrm>
        </p:spPr>
        <p:txBody>
          <a:bodyPr/>
          <a:lstStyle/>
          <a:p>
            <a:r>
              <a:rPr lang="en-US" altLang="zh-CN" dirty="0" smtClean="0">
                <a:solidFill>
                  <a:schemeClr val="bg2">
                    <a:lumMod val="60000"/>
                    <a:lumOff val="40000"/>
                  </a:schemeClr>
                </a:solidFill>
                <a:ea typeface="宋体" pitchFamily="2" charset="-122"/>
              </a:rPr>
              <a:t>Processes and Threads</a:t>
            </a:r>
          </a:p>
          <a:p>
            <a:r>
              <a:rPr lang="en-US" altLang="zh-CN" dirty="0" smtClean="0">
                <a:solidFill>
                  <a:schemeClr val="bg2">
                    <a:lumMod val="60000"/>
                    <a:lumOff val="40000"/>
                  </a:schemeClr>
                </a:solidFill>
                <a:ea typeface="宋体" pitchFamily="2" charset="-122"/>
              </a:rPr>
              <a:t>Processor Scheduling</a:t>
            </a:r>
          </a:p>
          <a:p>
            <a:r>
              <a:rPr lang="en-US" altLang="zh-CN" dirty="0" smtClean="0">
                <a:solidFill>
                  <a:srgbClr val="993300"/>
                </a:solidFill>
                <a:ea typeface="宋体" pitchFamily="2" charset="-122"/>
              </a:rPr>
              <a:t>Concurrency: Mutual Exclusion and Synchronization</a:t>
            </a:r>
          </a:p>
          <a:p>
            <a:pPr lvl="1"/>
            <a:r>
              <a:rPr lang="en-US" altLang="zh-CN" dirty="0" smtClean="0">
                <a:solidFill>
                  <a:schemeClr val="bg2">
                    <a:lumMod val="60000"/>
                    <a:lumOff val="40000"/>
                  </a:schemeClr>
                </a:solidFill>
                <a:ea typeface="宋体" pitchFamily="2" charset="-122"/>
              </a:rPr>
              <a:t>Mutual Exclusion</a:t>
            </a:r>
          </a:p>
          <a:p>
            <a:pPr lvl="1"/>
            <a:r>
              <a:rPr lang="en-US" altLang="zh-CN" dirty="0" smtClean="0">
                <a:solidFill>
                  <a:schemeClr val="bg1">
                    <a:lumMod val="75000"/>
                  </a:schemeClr>
                </a:solidFill>
                <a:ea typeface="宋体" pitchFamily="2" charset="-122"/>
              </a:rPr>
              <a:t>Synchronization</a:t>
            </a:r>
          </a:p>
          <a:p>
            <a:pPr lvl="1"/>
            <a:r>
              <a:rPr lang="en-US" altLang="zh-CN" u="sng" dirty="0" smtClean="0"/>
              <a:t>Inter Process Communication</a:t>
            </a:r>
            <a:endParaRPr lang="en-US" altLang="zh-CN" u="sng" dirty="0" smtClean="0">
              <a:ea typeface="宋体" pitchFamily="2" charset="-122"/>
            </a:endParaRPr>
          </a:p>
          <a:p>
            <a:r>
              <a:rPr lang="en-US" altLang="zh-CN" dirty="0" smtClean="0">
                <a:solidFill>
                  <a:schemeClr val="bg2">
                    <a:lumMod val="60000"/>
                    <a:lumOff val="40000"/>
                  </a:schemeClr>
                </a:solidFill>
                <a:ea typeface="宋体" pitchFamily="2" charset="-122"/>
              </a:rPr>
              <a:t>Concurrency: Deadlock and Starvation</a:t>
            </a:r>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进程间通信</a:t>
            </a:r>
            <a:r>
              <a:rPr lang="en-US" altLang="zh-CN" dirty="0" smtClean="0"/>
              <a:t>Inter Process Communication</a:t>
            </a:r>
            <a:endParaRPr lang="zh-CN" altLang="en-US" dirty="0"/>
          </a:p>
        </p:txBody>
      </p:sp>
      <p:sp>
        <p:nvSpPr>
          <p:cNvPr id="3" name="内容占位符 2"/>
          <p:cNvSpPr>
            <a:spLocks noGrp="1"/>
          </p:cNvSpPr>
          <p:nvPr>
            <p:ph idx="1"/>
          </p:nvPr>
        </p:nvSpPr>
        <p:spPr>
          <a:xfrm>
            <a:off x="471714" y="1355500"/>
            <a:ext cx="8229600" cy="5219469"/>
          </a:xfrm>
        </p:spPr>
        <p:txBody>
          <a:bodyPr/>
          <a:lstStyle/>
          <a:p>
            <a:r>
              <a:rPr lang="en-US" altLang="zh-CN" sz="2400" dirty="0" smtClean="0"/>
              <a:t>When processes interact with one another, two fundamental requirements must be satisfied: </a:t>
            </a:r>
          </a:p>
          <a:p>
            <a:pPr lvl="1"/>
            <a:r>
              <a:rPr lang="en-US" altLang="zh-CN" dirty="0" smtClean="0"/>
              <a:t> </a:t>
            </a:r>
            <a:r>
              <a:rPr lang="en-US" altLang="zh-CN" sz="2000" dirty="0" smtClean="0"/>
              <a:t>synchronization and </a:t>
            </a:r>
          </a:p>
          <a:p>
            <a:pPr lvl="1"/>
            <a:r>
              <a:rPr lang="en-US" altLang="zh-CN" sz="2000" dirty="0" smtClean="0"/>
              <a:t> communication. </a:t>
            </a:r>
          </a:p>
          <a:p>
            <a:pPr lvl="1"/>
            <a:endParaRPr lang="en-US" altLang="zh-CN" sz="900" dirty="0" smtClean="0"/>
          </a:p>
          <a:p>
            <a:r>
              <a:rPr lang="zh-CN" altLang="en-US" sz="2400" dirty="0" smtClean="0"/>
              <a:t>进程之间的通信是为了实现进程之间的信息交换，根据交换信息量的多少，进程之间的通信方式可分为两种：低级通信和高级通信</a:t>
            </a:r>
            <a:endParaRPr lang="en-US" altLang="zh-CN" sz="2400" dirty="0" smtClean="0"/>
          </a:p>
          <a:p>
            <a:pPr lvl="1"/>
            <a:r>
              <a:rPr lang="zh-CN" altLang="en-US" sz="2000" dirty="0" smtClean="0"/>
              <a:t>低级通信传送的信息量少，主要用于控制信息的传送，适用于集中式操作系统。优点是速度快。缺点是不交换真正信息，容易出错。</a:t>
            </a:r>
            <a:endParaRPr lang="en-US" altLang="zh-CN" sz="2000" dirty="0" smtClean="0"/>
          </a:p>
          <a:p>
            <a:pPr lvl="1"/>
            <a:r>
              <a:rPr lang="zh-CN" altLang="en-US" sz="2000" dirty="0" smtClean="0"/>
              <a:t>高级通信是指进程间大批量的数据交换，既适用于集中式操作系统，又适用于分布式操作系统。传输真正的数据。</a:t>
            </a:r>
            <a:endParaRPr lang="zh-CN" altLang="en-US" sz="2000" dirty="0"/>
          </a:p>
        </p:txBody>
      </p:sp>
      <p:sp>
        <p:nvSpPr>
          <p:cNvPr id="4" name="页脚占位符 3"/>
          <p:cNvSpPr>
            <a:spLocks noGrp="1"/>
          </p:cNvSpPr>
          <p:nvPr>
            <p:ph type="ftr" sz="quarter" idx="10"/>
          </p:nvPr>
        </p:nvSpPr>
        <p:spPr/>
        <p:txBody>
          <a:bodyPr/>
          <a:lstStyle/>
          <a:p>
            <a:pPr>
              <a:defRPr/>
            </a:pPr>
            <a:r>
              <a:rPr lang="zh-CN" altLang="en-US" dirty="0" smtClean="0"/>
              <a:t>USTC</a:t>
            </a:r>
            <a:r>
              <a:rPr lang="en-US" altLang="zh-CN" dirty="0" smtClean="0"/>
              <a:t>-</a:t>
            </a:r>
            <a:r>
              <a:rPr lang="zh-CN" altLang="en-US" dirty="0" smtClean="0"/>
              <a:t>21000201-OPERATING SYSTEMS; FALL </a:t>
            </a:r>
            <a:r>
              <a:rPr lang="en-US" altLang="zh-CN" dirty="0" smtClean="0"/>
              <a:t>2016</a:t>
            </a:r>
            <a:r>
              <a:rPr lang="zh-CN" altLang="en-US" dirty="0" smtClean="0"/>
              <a:t>; INSTRUCTOR: </a:t>
            </a:r>
            <a:r>
              <a:rPr lang="en-US" altLang="zh-CN" dirty="0" smtClean="0"/>
              <a:t>LINGBO WEI</a:t>
            </a:r>
            <a:endParaRPr lang="en-US" altLang="zh-CN" dirty="0"/>
          </a:p>
        </p:txBody>
      </p:sp>
      <p:sp>
        <p:nvSpPr>
          <p:cNvPr id="5" name="灯片编号占位符 4"/>
          <p:cNvSpPr>
            <a:spLocks noGrp="1"/>
          </p:cNvSpPr>
          <p:nvPr>
            <p:ph type="sldNum" sz="quarter" idx="11"/>
          </p:nvPr>
        </p:nvSpPr>
        <p:spPr/>
        <p:txBody>
          <a:bodyPr/>
          <a:lstStyle/>
          <a:p>
            <a:pPr>
              <a:defRPr/>
            </a:pPr>
            <a:fld id="{2A5F4D79-7E66-4EF1-850E-A256F3AB9092}" type="slidenum">
              <a:rPr lang="zh-CN" altLang="en-US" smtClean="0"/>
              <a:pPr>
                <a:defRPr/>
              </a:pPr>
              <a:t>96</a:t>
            </a:fld>
            <a:endParaRPr lang="en-US" altLang="zh-CN"/>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为什么需要</a:t>
            </a:r>
            <a:r>
              <a:rPr lang="en-US" altLang="zh-CN" dirty="0" smtClean="0"/>
              <a:t>IPC</a:t>
            </a:r>
            <a:r>
              <a:rPr lang="zh-CN" altLang="en-US" dirty="0" smtClean="0"/>
              <a:t>？</a:t>
            </a:r>
            <a:endParaRPr lang="zh-CN" altLang="en-US" dirty="0"/>
          </a:p>
        </p:txBody>
      </p:sp>
      <p:sp>
        <p:nvSpPr>
          <p:cNvPr id="4" name="页脚占位符 3"/>
          <p:cNvSpPr>
            <a:spLocks noGrp="1"/>
          </p:cNvSpPr>
          <p:nvPr>
            <p:ph type="ftr" sz="quarter" idx="10"/>
          </p:nvPr>
        </p:nvSpPr>
        <p:spPr/>
        <p:txBody>
          <a:bodyPr/>
          <a:lstStyle/>
          <a:p>
            <a:pPr>
              <a:defRPr/>
            </a:pPr>
            <a:r>
              <a:rPr lang="zh-CN" altLang="en-US" dirty="0" smtClean="0"/>
              <a:t>USTC</a:t>
            </a:r>
            <a:r>
              <a:rPr lang="en-US" altLang="zh-CN" dirty="0" smtClean="0"/>
              <a:t>-</a:t>
            </a:r>
            <a:r>
              <a:rPr lang="zh-CN" altLang="en-US" dirty="0" smtClean="0"/>
              <a:t>21000201-OPERATING SYSTEMS; FALL </a:t>
            </a:r>
            <a:r>
              <a:rPr lang="en-US" altLang="zh-CN" dirty="0" smtClean="0"/>
              <a:t>2016</a:t>
            </a:r>
            <a:r>
              <a:rPr lang="zh-CN" altLang="en-US" dirty="0" smtClean="0"/>
              <a:t>; INSTRUCTOR: </a:t>
            </a:r>
            <a:r>
              <a:rPr lang="en-US" altLang="zh-CN" dirty="0" smtClean="0"/>
              <a:t>LINGBO WEI</a:t>
            </a:r>
            <a:endParaRPr lang="en-US" altLang="zh-CN" dirty="0"/>
          </a:p>
        </p:txBody>
      </p:sp>
      <p:sp>
        <p:nvSpPr>
          <p:cNvPr id="5" name="灯片编号占位符 4"/>
          <p:cNvSpPr>
            <a:spLocks noGrp="1"/>
          </p:cNvSpPr>
          <p:nvPr>
            <p:ph type="sldNum" sz="quarter" idx="11"/>
          </p:nvPr>
        </p:nvSpPr>
        <p:spPr/>
        <p:txBody>
          <a:bodyPr/>
          <a:lstStyle/>
          <a:p>
            <a:pPr>
              <a:defRPr/>
            </a:pPr>
            <a:fld id="{2A5F4D79-7E66-4EF1-850E-A256F3AB9092}" type="slidenum">
              <a:rPr lang="zh-CN" altLang="en-US" smtClean="0"/>
              <a:pPr>
                <a:defRPr/>
              </a:pPr>
              <a:t>97</a:t>
            </a:fld>
            <a:endParaRPr lang="en-US" altLang="zh-CN"/>
          </a:p>
        </p:txBody>
      </p:sp>
      <p:pic>
        <p:nvPicPr>
          <p:cNvPr id="7170" name="Picture 2"/>
          <p:cNvPicPr>
            <a:picLocks noChangeAspect="1" noChangeArrowheads="1"/>
          </p:cNvPicPr>
          <p:nvPr/>
        </p:nvPicPr>
        <p:blipFill>
          <a:blip r:embed="rId2" cstate="print"/>
          <a:srcRect/>
          <a:stretch>
            <a:fillRect/>
          </a:stretch>
        </p:blipFill>
        <p:spPr bwMode="auto">
          <a:xfrm>
            <a:off x="495301" y="1404939"/>
            <a:ext cx="8629650" cy="4258676"/>
          </a:xfrm>
          <a:prstGeom prst="rect">
            <a:avLst/>
          </a:prstGeom>
          <a:noFill/>
          <a:ln w="9525">
            <a:noFill/>
            <a:miter lim="800000"/>
            <a:headEnd/>
            <a:tailEnd/>
          </a:ln>
        </p:spPr>
      </p:pic>
      <p:sp>
        <p:nvSpPr>
          <p:cNvPr id="6" name="TextBox 5"/>
          <p:cNvSpPr txBox="1"/>
          <p:nvPr/>
        </p:nvSpPr>
        <p:spPr>
          <a:xfrm>
            <a:off x="4152900" y="1409700"/>
            <a:ext cx="1657350" cy="646331"/>
          </a:xfrm>
          <a:prstGeom prst="rect">
            <a:avLst/>
          </a:prstGeom>
          <a:noFill/>
        </p:spPr>
        <p:txBody>
          <a:bodyPr wrap="square" rtlCol="0">
            <a:spAutoFit/>
          </a:bodyPr>
          <a:lstStyle/>
          <a:p>
            <a:r>
              <a:rPr lang="zh-CN" altLang="en-US" b="1" dirty="0" smtClean="0"/>
              <a:t>不适用于大量数据的传输</a:t>
            </a:r>
            <a:endParaRPr lang="zh-CN" altLang="en-US" b="1" dirty="0"/>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进程间通信方式的分类</a:t>
            </a:r>
            <a:endParaRPr lang="zh-CN" altLang="en-US" dirty="0"/>
          </a:p>
        </p:txBody>
      </p:sp>
      <p:sp>
        <p:nvSpPr>
          <p:cNvPr id="4" name="页脚占位符 3"/>
          <p:cNvSpPr>
            <a:spLocks noGrp="1"/>
          </p:cNvSpPr>
          <p:nvPr>
            <p:ph type="ftr" sz="quarter" idx="10"/>
          </p:nvPr>
        </p:nvSpPr>
        <p:spPr/>
        <p:txBody>
          <a:bodyPr/>
          <a:lstStyle/>
          <a:p>
            <a:pPr>
              <a:defRPr/>
            </a:pPr>
            <a:r>
              <a:rPr lang="zh-CN" altLang="en-US" dirty="0" smtClean="0"/>
              <a:t>USTC</a:t>
            </a:r>
            <a:r>
              <a:rPr lang="en-US" altLang="zh-CN" dirty="0" smtClean="0"/>
              <a:t>-</a:t>
            </a:r>
            <a:r>
              <a:rPr lang="zh-CN" altLang="en-US" dirty="0" smtClean="0"/>
              <a:t>21000201-OPERATING SYSTEMS; FALL </a:t>
            </a:r>
            <a:r>
              <a:rPr lang="en-US" altLang="zh-CN" dirty="0" smtClean="0"/>
              <a:t>2016</a:t>
            </a:r>
            <a:r>
              <a:rPr lang="zh-CN" altLang="en-US" dirty="0" smtClean="0"/>
              <a:t>; INSTRUCTOR: </a:t>
            </a:r>
            <a:r>
              <a:rPr lang="en-US" altLang="zh-CN" dirty="0" smtClean="0"/>
              <a:t>LINGBO WEI</a:t>
            </a:r>
            <a:endParaRPr lang="en-US" altLang="zh-CN" dirty="0"/>
          </a:p>
        </p:txBody>
      </p:sp>
      <p:sp>
        <p:nvSpPr>
          <p:cNvPr id="5" name="灯片编号占位符 4"/>
          <p:cNvSpPr>
            <a:spLocks noGrp="1"/>
          </p:cNvSpPr>
          <p:nvPr>
            <p:ph type="sldNum" sz="quarter" idx="11"/>
          </p:nvPr>
        </p:nvSpPr>
        <p:spPr/>
        <p:txBody>
          <a:bodyPr/>
          <a:lstStyle/>
          <a:p>
            <a:pPr>
              <a:defRPr/>
            </a:pPr>
            <a:fld id="{2A5F4D79-7E66-4EF1-850E-A256F3AB9092}" type="slidenum">
              <a:rPr lang="zh-CN" altLang="en-US" smtClean="0"/>
              <a:pPr>
                <a:defRPr/>
              </a:pPr>
              <a:t>98</a:t>
            </a:fld>
            <a:endParaRPr lang="en-US" altLang="zh-CN"/>
          </a:p>
        </p:txBody>
      </p:sp>
      <p:sp>
        <p:nvSpPr>
          <p:cNvPr id="6" name="Rectangle 3"/>
          <p:cNvSpPr txBox="1">
            <a:spLocks noChangeArrowheads="1"/>
          </p:cNvSpPr>
          <p:nvPr/>
        </p:nvSpPr>
        <p:spPr bwMode="auto">
          <a:xfrm>
            <a:off x="1696587" y="1516283"/>
            <a:ext cx="6840537" cy="43068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just" defTabSz="914400" rtl="0" eaLnBrk="0" fontAlgn="base" latinLnBrk="0" hangingPunct="0">
              <a:lnSpc>
                <a:spcPct val="100000"/>
              </a:lnSpc>
              <a:spcBef>
                <a:spcPct val="20000"/>
              </a:spcBef>
              <a:spcAft>
                <a:spcPct val="0"/>
              </a:spcAft>
              <a:buClr>
                <a:srgbClr val="993300"/>
              </a:buClr>
              <a:buSzPct val="80000"/>
              <a:buFont typeface="Wingdings" pitchFamily="2" charset="2"/>
              <a:buChar char="q"/>
              <a:tabLst/>
              <a:defRPr/>
            </a:pPr>
            <a:r>
              <a:rPr kumimoji="0" lang="zh-CN" altLang="en-US" sz="3000" b="1" i="0" u="sng" strike="noStrike" kern="0" cap="none" spc="0" normalizeH="0" baseline="0" noProof="0" dirty="0" smtClean="0">
                <a:ln>
                  <a:noFill/>
                </a:ln>
                <a:solidFill>
                  <a:schemeClr val="tx1"/>
                </a:solidFill>
                <a:effectLst/>
                <a:uLnTx/>
                <a:uFillTx/>
                <a:latin typeface="+mn-ea"/>
                <a:cs typeface="+mn-cs"/>
              </a:rPr>
              <a:t>信号</a:t>
            </a:r>
            <a:r>
              <a:rPr kumimoji="0" lang="zh-CN" altLang="en-US" sz="3000" b="1" i="0" u="none" strike="noStrike" kern="0" cap="none" spc="0" normalizeH="0" baseline="0" noProof="0" dirty="0" smtClean="0">
                <a:ln>
                  <a:noFill/>
                </a:ln>
                <a:solidFill>
                  <a:schemeClr val="tx1"/>
                </a:solidFill>
                <a:effectLst/>
                <a:uLnTx/>
                <a:uFillTx/>
                <a:latin typeface="+mn-ea"/>
                <a:cs typeface="+mn-cs"/>
              </a:rPr>
              <a:t>（</a:t>
            </a:r>
            <a:r>
              <a:rPr kumimoji="0" lang="en-US" altLang="zh-CN" sz="3000" b="1" i="0" u="none" strike="noStrike" kern="0" cap="none" spc="0" normalizeH="0" baseline="0" noProof="0" dirty="0" smtClean="0">
                <a:ln>
                  <a:noFill/>
                </a:ln>
                <a:solidFill>
                  <a:schemeClr val="tx1"/>
                </a:solidFill>
                <a:effectLst/>
                <a:uLnTx/>
                <a:uFillTx/>
                <a:latin typeface="+mn-ea"/>
                <a:cs typeface="+mn-cs"/>
              </a:rPr>
              <a:t>signal</a:t>
            </a:r>
            <a:r>
              <a:rPr kumimoji="0" lang="zh-CN" altLang="en-US" sz="3000" b="1" i="0" u="none" strike="noStrike" kern="0" cap="none" spc="0" normalizeH="0" baseline="0" noProof="0" dirty="0" smtClean="0">
                <a:ln>
                  <a:noFill/>
                </a:ln>
                <a:solidFill>
                  <a:schemeClr val="tx1"/>
                </a:solidFill>
                <a:effectLst/>
                <a:uLnTx/>
                <a:uFillTx/>
                <a:latin typeface="+mn-ea"/>
                <a:cs typeface="+mn-cs"/>
              </a:rPr>
              <a:t>）通信机制</a:t>
            </a:r>
            <a:r>
              <a:rPr kumimoji="0" lang="en-US" altLang="zh-CN" sz="3000" b="1" i="0" u="none" strike="noStrike" kern="0" cap="none" spc="0" normalizeH="0" baseline="0" noProof="0" dirty="0" smtClean="0">
                <a:ln>
                  <a:noFill/>
                </a:ln>
                <a:solidFill>
                  <a:schemeClr val="tx1"/>
                </a:solidFill>
                <a:effectLst/>
                <a:uLnTx/>
                <a:uFillTx/>
                <a:latin typeface="+mn-ea"/>
                <a:cs typeface="+mn-cs"/>
              </a:rPr>
              <a:t>; </a:t>
            </a:r>
          </a:p>
          <a:p>
            <a:pPr marL="342900" marR="0" lvl="0" indent="-342900" algn="just" defTabSz="914400" rtl="0" eaLnBrk="0" fontAlgn="base" latinLnBrk="0" hangingPunct="0">
              <a:lnSpc>
                <a:spcPct val="100000"/>
              </a:lnSpc>
              <a:spcBef>
                <a:spcPct val="20000"/>
              </a:spcBef>
              <a:spcAft>
                <a:spcPct val="0"/>
              </a:spcAft>
              <a:buClr>
                <a:srgbClr val="993300"/>
              </a:buClr>
              <a:buSzPct val="80000"/>
              <a:buFont typeface="Wingdings" pitchFamily="2" charset="2"/>
              <a:buChar char="q"/>
              <a:tabLst/>
              <a:defRPr/>
            </a:pPr>
            <a:r>
              <a:rPr kumimoji="0" lang="zh-CN" altLang="en-US" sz="3000" b="1" i="0" u="sng" strike="noStrike" kern="0" cap="none" spc="0" normalizeH="0" baseline="0" noProof="0" dirty="0" smtClean="0">
                <a:ln>
                  <a:noFill/>
                </a:ln>
                <a:solidFill>
                  <a:schemeClr val="tx1"/>
                </a:solidFill>
                <a:effectLst/>
                <a:uLnTx/>
                <a:uFillTx/>
                <a:latin typeface="+mn-ea"/>
                <a:cs typeface="+mn-cs"/>
              </a:rPr>
              <a:t>共享存储区</a:t>
            </a:r>
            <a:r>
              <a:rPr kumimoji="0" lang="en-US" altLang="zh-CN" sz="3000" b="1" i="0" u="none" strike="noStrike" kern="0" cap="none" spc="0" normalizeH="0" baseline="0" noProof="0" dirty="0" smtClean="0">
                <a:ln>
                  <a:noFill/>
                </a:ln>
                <a:solidFill>
                  <a:schemeClr val="tx1"/>
                </a:solidFill>
                <a:effectLst/>
                <a:uLnTx/>
                <a:uFillTx/>
                <a:latin typeface="+mn-ea"/>
                <a:cs typeface="+mn-cs"/>
              </a:rPr>
              <a:t>(shared memory)</a:t>
            </a:r>
            <a:r>
              <a:rPr kumimoji="0" lang="zh-CN" altLang="en-US" sz="3000" b="1" i="0" u="none" strike="noStrike" kern="0" cap="none" spc="0" normalizeH="0" baseline="0" noProof="0" dirty="0" smtClean="0">
                <a:ln>
                  <a:noFill/>
                </a:ln>
                <a:solidFill>
                  <a:schemeClr val="tx1"/>
                </a:solidFill>
                <a:effectLst/>
                <a:uLnTx/>
                <a:uFillTx/>
                <a:latin typeface="+mn-ea"/>
                <a:cs typeface="+mn-cs"/>
              </a:rPr>
              <a:t>通信机制：由信号量及其原语操作控制</a:t>
            </a:r>
            <a:endParaRPr kumimoji="0" lang="en-US" altLang="zh-CN" sz="3000" b="1" i="0" u="none" strike="noStrike" kern="0" cap="none" spc="0" normalizeH="0" baseline="0" noProof="0" dirty="0" smtClean="0">
              <a:ln>
                <a:noFill/>
              </a:ln>
              <a:solidFill>
                <a:schemeClr val="tx1"/>
              </a:solidFill>
              <a:effectLst/>
              <a:uLnTx/>
              <a:uFillTx/>
              <a:latin typeface="+mn-ea"/>
              <a:cs typeface="+mn-cs"/>
            </a:endParaRPr>
          </a:p>
          <a:p>
            <a:pPr marL="342900" marR="0" lvl="0" indent="-342900" algn="just" defTabSz="914400" rtl="0" eaLnBrk="0" fontAlgn="base" latinLnBrk="0" hangingPunct="0">
              <a:lnSpc>
                <a:spcPct val="100000"/>
              </a:lnSpc>
              <a:spcBef>
                <a:spcPct val="20000"/>
              </a:spcBef>
              <a:spcAft>
                <a:spcPct val="0"/>
              </a:spcAft>
              <a:buClr>
                <a:srgbClr val="993300"/>
              </a:buClr>
              <a:buSzPct val="80000"/>
              <a:buFont typeface="Wingdings" pitchFamily="2" charset="2"/>
              <a:buChar char="q"/>
              <a:tabLst/>
              <a:defRPr/>
            </a:pPr>
            <a:r>
              <a:rPr kumimoji="0" lang="zh-CN" altLang="en-US" sz="3000" b="1" i="0" u="sng" strike="noStrike" kern="0" cap="none" spc="0" normalizeH="0" baseline="0" noProof="0" dirty="0" smtClean="0">
                <a:ln>
                  <a:noFill/>
                </a:ln>
                <a:solidFill>
                  <a:schemeClr val="tx1"/>
                </a:solidFill>
                <a:effectLst/>
                <a:uLnTx/>
                <a:uFillTx/>
                <a:latin typeface="+mn-ea"/>
                <a:cs typeface="+mn-cs"/>
              </a:rPr>
              <a:t>共享文件</a:t>
            </a:r>
            <a:r>
              <a:rPr kumimoji="0" lang="en-US" altLang="zh-CN" sz="3000" b="1" i="0" u="none" strike="noStrike" kern="0" cap="none" spc="0" normalizeH="0" baseline="0" noProof="0" dirty="0" smtClean="0">
                <a:ln>
                  <a:noFill/>
                </a:ln>
                <a:solidFill>
                  <a:schemeClr val="tx1"/>
                </a:solidFill>
                <a:effectLst/>
                <a:uLnTx/>
                <a:uFillTx/>
                <a:latin typeface="+mn-ea"/>
                <a:cs typeface="+mn-cs"/>
              </a:rPr>
              <a:t>(shared file)</a:t>
            </a:r>
            <a:r>
              <a:rPr kumimoji="0" lang="zh-CN" altLang="en-US" sz="3000" b="1" i="0" u="none" strike="noStrike" kern="0" cap="none" spc="0" normalizeH="0" baseline="0" noProof="0" dirty="0" smtClean="0">
                <a:ln>
                  <a:noFill/>
                </a:ln>
                <a:solidFill>
                  <a:schemeClr val="tx1"/>
                </a:solidFill>
                <a:effectLst/>
                <a:uLnTx/>
                <a:uFillTx/>
                <a:latin typeface="+mn-ea"/>
                <a:cs typeface="+mn-cs"/>
              </a:rPr>
              <a:t>通信机制：由管道提供</a:t>
            </a:r>
            <a:endParaRPr kumimoji="0" lang="en-US" altLang="zh-CN" sz="3000" b="1" i="0" u="none" strike="noStrike" kern="0" cap="none" spc="0" normalizeH="0" baseline="0" noProof="0" dirty="0" smtClean="0">
              <a:ln>
                <a:noFill/>
              </a:ln>
              <a:solidFill>
                <a:schemeClr val="tx1"/>
              </a:solidFill>
              <a:effectLst/>
              <a:uLnTx/>
              <a:uFillTx/>
              <a:latin typeface="+mn-ea"/>
              <a:cs typeface="+mn-cs"/>
            </a:endParaRPr>
          </a:p>
          <a:p>
            <a:pPr marL="342900" marR="0" lvl="0" indent="-342900" algn="just" defTabSz="914400" rtl="0" eaLnBrk="0" fontAlgn="base" latinLnBrk="0" hangingPunct="0">
              <a:lnSpc>
                <a:spcPct val="100000"/>
              </a:lnSpc>
              <a:spcBef>
                <a:spcPct val="20000"/>
              </a:spcBef>
              <a:spcAft>
                <a:spcPct val="0"/>
              </a:spcAft>
              <a:buClr>
                <a:srgbClr val="993300"/>
              </a:buClr>
              <a:buSzPct val="80000"/>
              <a:buFont typeface="Wingdings" pitchFamily="2" charset="2"/>
              <a:buChar char="q"/>
              <a:tabLst/>
              <a:defRPr/>
            </a:pPr>
            <a:r>
              <a:rPr kumimoji="0" lang="zh-CN" altLang="en-US" sz="3000" b="1" i="0" u="sng" strike="noStrike" kern="0" cap="none" spc="0" normalizeH="0" baseline="0" noProof="0" dirty="0" smtClean="0">
                <a:ln>
                  <a:noFill/>
                </a:ln>
                <a:solidFill>
                  <a:schemeClr val="tx1"/>
                </a:solidFill>
                <a:effectLst/>
                <a:uLnTx/>
                <a:uFillTx/>
                <a:latin typeface="+mn-ea"/>
                <a:cs typeface="+mn-cs"/>
              </a:rPr>
              <a:t>消息传递</a:t>
            </a:r>
            <a:r>
              <a:rPr kumimoji="0" lang="en-US" altLang="zh-CN" sz="3000" b="1" i="0" u="none" strike="noStrike" kern="0" cap="none" spc="0" normalizeH="0" baseline="0" noProof="0" dirty="0" smtClean="0">
                <a:ln>
                  <a:noFill/>
                </a:ln>
                <a:solidFill>
                  <a:schemeClr val="tx1"/>
                </a:solidFill>
                <a:effectLst/>
                <a:uLnTx/>
                <a:uFillTx/>
                <a:latin typeface="+mn-ea"/>
                <a:cs typeface="+mn-cs"/>
              </a:rPr>
              <a:t>(message passing)</a:t>
            </a:r>
            <a:r>
              <a:rPr kumimoji="0" lang="zh-CN" altLang="en-US" sz="3000" b="1" i="0" u="none" strike="noStrike" kern="0" cap="none" spc="0" normalizeH="0" baseline="0" noProof="0" dirty="0" smtClean="0">
                <a:ln>
                  <a:noFill/>
                </a:ln>
                <a:solidFill>
                  <a:schemeClr val="tx1"/>
                </a:solidFill>
                <a:effectLst/>
                <a:uLnTx/>
                <a:uFillTx/>
                <a:latin typeface="+mn-ea"/>
                <a:cs typeface="+mn-cs"/>
              </a:rPr>
              <a:t>通信机制：由信箱和发信</a:t>
            </a:r>
            <a:r>
              <a:rPr kumimoji="0" lang="en-US" altLang="zh-CN" sz="3000" b="1" i="0" u="none" strike="noStrike" kern="0" cap="none" spc="0" normalizeH="0" baseline="0" noProof="0" dirty="0" smtClean="0">
                <a:ln>
                  <a:noFill/>
                </a:ln>
                <a:solidFill>
                  <a:schemeClr val="tx1"/>
                </a:solidFill>
                <a:effectLst/>
                <a:uLnTx/>
                <a:uFillTx/>
                <a:latin typeface="+mn-ea"/>
                <a:cs typeface="+mn-cs"/>
              </a:rPr>
              <a:t>/</a:t>
            </a:r>
            <a:r>
              <a:rPr kumimoji="0" lang="zh-CN" altLang="en-US" sz="3000" b="1" i="0" u="none" strike="noStrike" kern="0" cap="none" spc="0" normalizeH="0" baseline="0" noProof="0" dirty="0" smtClean="0">
                <a:ln>
                  <a:noFill/>
                </a:ln>
                <a:solidFill>
                  <a:schemeClr val="tx1"/>
                </a:solidFill>
                <a:effectLst/>
                <a:uLnTx/>
                <a:uFillTx/>
                <a:latin typeface="+mn-ea"/>
                <a:cs typeface="+mn-cs"/>
              </a:rPr>
              <a:t>收信原语提供</a:t>
            </a:r>
            <a:endParaRPr kumimoji="0" lang="zh-CN" altLang="en-US" sz="3000" b="1" i="0" u="none" strike="noStrike" kern="0" cap="none" spc="0" normalizeH="0" baseline="0" noProof="0" dirty="0">
              <a:ln>
                <a:noFill/>
              </a:ln>
              <a:solidFill>
                <a:schemeClr val="tx1"/>
              </a:solidFill>
              <a:effectLst/>
              <a:uLnTx/>
              <a:uFillTx/>
              <a:latin typeface="+mn-ea"/>
              <a:cs typeface="+mn-cs"/>
            </a:endParaRPr>
          </a:p>
        </p:txBody>
      </p:sp>
      <p:sp>
        <p:nvSpPr>
          <p:cNvPr id="7" name="AutoShape 4"/>
          <p:cNvSpPr>
            <a:spLocks/>
          </p:cNvSpPr>
          <p:nvPr/>
        </p:nvSpPr>
        <p:spPr bwMode="auto">
          <a:xfrm>
            <a:off x="1195612" y="1585001"/>
            <a:ext cx="436563" cy="936625"/>
          </a:xfrm>
          <a:prstGeom prst="leftBrace">
            <a:avLst>
              <a:gd name="adj1" fmla="val 17879"/>
              <a:gd name="adj2" fmla="val 50000"/>
            </a:avLst>
          </a:prstGeom>
          <a:noFill/>
          <a:ln w="38100" cap="sq">
            <a:solidFill>
              <a:schemeClr val="accent2"/>
            </a:solidFill>
            <a:round/>
            <a:headEnd type="none" w="sm" len="sm"/>
            <a:tailEnd type="none" w="sm" len="sm"/>
          </a:ln>
          <a:effectLst/>
        </p:spPr>
        <p:txBody>
          <a:bodyPr wrap="none" anchor="ctr"/>
          <a:lstStyle/>
          <a:p>
            <a:endParaRPr lang="zh-CN" altLang="en-US"/>
          </a:p>
        </p:txBody>
      </p:sp>
      <p:sp>
        <p:nvSpPr>
          <p:cNvPr id="8" name="AutoShape 5"/>
          <p:cNvSpPr>
            <a:spLocks/>
          </p:cNvSpPr>
          <p:nvPr/>
        </p:nvSpPr>
        <p:spPr bwMode="auto">
          <a:xfrm>
            <a:off x="1223508" y="3322195"/>
            <a:ext cx="431800" cy="1223962"/>
          </a:xfrm>
          <a:prstGeom prst="leftBrace">
            <a:avLst>
              <a:gd name="adj1" fmla="val 23621"/>
              <a:gd name="adj2" fmla="val 50000"/>
            </a:avLst>
          </a:prstGeom>
          <a:noFill/>
          <a:ln w="38100" cap="sq">
            <a:solidFill>
              <a:schemeClr val="accent2"/>
            </a:solidFill>
            <a:round/>
            <a:headEnd type="none" w="sm" len="sm"/>
            <a:tailEnd type="none" w="sm" len="sm"/>
          </a:ln>
          <a:effectLst/>
        </p:spPr>
        <p:txBody>
          <a:bodyPr wrap="none" anchor="ctr"/>
          <a:lstStyle/>
          <a:p>
            <a:endParaRPr lang="zh-CN" altLang="en-US"/>
          </a:p>
        </p:txBody>
      </p:sp>
      <p:sp>
        <p:nvSpPr>
          <p:cNvPr id="9" name="Text Box 6"/>
          <p:cNvSpPr txBox="1">
            <a:spLocks noChangeArrowheads="1"/>
          </p:cNvSpPr>
          <p:nvPr/>
        </p:nvSpPr>
        <p:spPr bwMode="auto">
          <a:xfrm>
            <a:off x="655862" y="1637388"/>
            <a:ext cx="494046" cy="830997"/>
          </a:xfrm>
          <a:prstGeom prst="rect">
            <a:avLst/>
          </a:prstGeom>
          <a:solidFill>
            <a:srgbClr val="66CCFF"/>
          </a:solidFill>
          <a:ln w="12700" cap="sq">
            <a:noFill/>
            <a:miter lim="800000"/>
            <a:headEnd type="none" w="sm" len="sm"/>
            <a:tailEnd type="none" w="sm" len="sm"/>
          </a:ln>
          <a:effectLst/>
        </p:spPr>
        <p:txBody>
          <a:bodyPr wrap="none">
            <a:spAutoFit/>
          </a:bodyPr>
          <a:lstStyle/>
          <a:p>
            <a:pPr algn="l" eaLnBrk="1" hangingPunct="1"/>
            <a:r>
              <a:rPr lang="zh-CN" altLang="en-US" sz="2400" b="1" dirty="0">
                <a:latin typeface="楷体_GB2312" pitchFamily="49" charset="-122"/>
                <a:ea typeface="楷体_GB2312" pitchFamily="49" charset="-122"/>
              </a:rPr>
              <a:t>低</a:t>
            </a:r>
          </a:p>
          <a:p>
            <a:pPr algn="l" eaLnBrk="1" hangingPunct="1"/>
            <a:r>
              <a:rPr lang="zh-CN" altLang="en-US" sz="2400" b="1" dirty="0">
                <a:latin typeface="楷体_GB2312" pitchFamily="49" charset="-122"/>
                <a:ea typeface="楷体_GB2312" pitchFamily="49" charset="-122"/>
              </a:rPr>
              <a:t>级</a:t>
            </a:r>
          </a:p>
        </p:txBody>
      </p:sp>
      <p:sp>
        <p:nvSpPr>
          <p:cNvPr id="10" name="Text Box 7"/>
          <p:cNvSpPr txBox="1">
            <a:spLocks noChangeArrowheads="1"/>
          </p:cNvSpPr>
          <p:nvPr/>
        </p:nvSpPr>
        <p:spPr bwMode="auto">
          <a:xfrm>
            <a:off x="612320" y="3538095"/>
            <a:ext cx="494046" cy="830997"/>
          </a:xfrm>
          <a:prstGeom prst="rect">
            <a:avLst/>
          </a:prstGeom>
          <a:solidFill>
            <a:srgbClr val="66CCFF"/>
          </a:solidFill>
          <a:ln w="12700" cap="sq">
            <a:noFill/>
            <a:miter lim="800000"/>
            <a:headEnd type="none" w="sm" len="sm"/>
            <a:tailEnd type="none" w="sm" len="sm"/>
          </a:ln>
          <a:effectLst/>
        </p:spPr>
        <p:txBody>
          <a:bodyPr wrap="none">
            <a:spAutoFit/>
          </a:bodyPr>
          <a:lstStyle/>
          <a:p>
            <a:pPr algn="l" eaLnBrk="1" hangingPunct="1"/>
            <a:r>
              <a:rPr lang="zh-CN" altLang="en-US" sz="2400" b="1" dirty="0">
                <a:latin typeface="楷体_GB2312" pitchFamily="49" charset="-122"/>
                <a:ea typeface="楷体_GB2312" pitchFamily="49" charset="-122"/>
              </a:rPr>
              <a:t>高</a:t>
            </a:r>
          </a:p>
          <a:p>
            <a:pPr algn="l" eaLnBrk="1" hangingPunct="1"/>
            <a:r>
              <a:rPr lang="zh-CN" altLang="en-US" sz="2400" b="1" dirty="0">
                <a:latin typeface="楷体_GB2312" pitchFamily="49" charset="-122"/>
                <a:ea typeface="楷体_GB2312" pitchFamily="49" charset="-122"/>
              </a:rPr>
              <a:t>级</a:t>
            </a:r>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通信模型</a:t>
            </a:r>
            <a:endParaRPr lang="zh-CN" altLang="en-US" dirty="0"/>
          </a:p>
        </p:txBody>
      </p:sp>
      <p:sp>
        <p:nvSpPr>
          <p:cNvPr id="4" name="页脚占位符 3"/>
          <p:cNvSpPr>
            <a:spLocks noGrp="1"/>
          </p:cNvSpPr>
          <p:nvPr>
            <p:ph type="ftr" sz="quarter" idx="10"/>
          </p:nvPr>
        </p:nvSpPr>
        <p:spPr/>
        <p:txBody>
          <a:bodyPr/>
          <a:lstStyle/>
          <a:p>
            <a:pPr>
              <a:defRPr/>
            </a:pPr>
            <a:r>
              <a:rPr lang="zh-CN" altLang="en-US" dirty="0" smtClean="0"/>
              <a:t>USTC</a:t>
            </a:r>
            <a:r>
              <a:rPr lang="en-US" altLang="zh-CN" dirty="0" smtClean="0"/>
              <a:t>-</a:t>
            </a:r>
            <a:r>
              <a:rPr lang="zh-CN" altLang="en-US" dirty="0" smtClean="0"/>
              <a:t>21000201-OPERATING SYSTEMS; FALL </a:t>
            </a:r>
            <a:r>
              <a:rPr lang="en-US" altLang="zh-CN" dirty="0" smtClean="0"/>
              <a:t>2016</a:t>
            </a:r>
            <a:r>
              <a:rPr lang="zh-CN" altLang="en-US" dirty="0" smtClean="0"/>
              <a:t>; INSTRUCTOR: </a:t>
            </a:r>
            <a:r>
              <a:rPr lang="en-US" altLang="zh-CN" dirty="0" smtClean="0"/>
              <a:t>LINGBO WEI</a:t>
            </a:r>
            <a:endParaRPr lang="en-US" altLang="zh-CN" dirty="0"/>
          </a:p>
        </p:txBody>
      </p:sp>
      <p:sp>
        <p:nvSpPr>
          <p:cNvPr id="5" name="灯片编号占位符 4"/>
          <p:cNvSpPr>
            <a:spLocks noGrp="1"/>
          </p:cNvSpPr>
          <p:nvPr>
            <p:ph type="sldNum" sz="quarter" idx="11"/>
          </p:nvPr>
        </p:nvSpPr>
        <p:spPr/>
        <p:txBody>
          <a:bodyPr/>
          <a:lstStyle/>
          <a:p>
            <a:pPr>
              <a:defRPr/>
            </a:pPr>
            <a:fld id="{2A5F4D79-7E66-4EF1-850E-A256F3AB9092}" type="slidenum">
              <a:rPr lang="zh-CN" altLang="en-US" smtClean="0"/>
              <a:pPr>
                <a:defRPr/>
              </a:pPr>
              <a:t>99</a:t>
            </a:fld>
            <a:endParaRPr lang="en-US" altLang="zh-CN"/>
          </a:p>
        </p:txBody>
      </p:sp>
      <p:pic>
        <p:nvPicPr>
          <p:cNvPr id="11" name="Picture 3"/>
          <p:cNvPicPr>
            <a:picLocks noChangeAspect="1" noChangeArrowheads="1"/>
          </p:cNvPicPr>
          <p:nvPr/>
        </p:nvPicPr>
        <p:blipFill>
          <a:blip r:embed="rId2" cstate="print"/>
          <a:srcRect l="594" t="6601" r="594" b="7129"/>
          <a:stretch>
            <a:fillRect/>
          </a:stretch>
        </p:blipFill>
        <p:spPr bwMode="auto">
          <a:xfrm>
            <a:off x="742950" y="1162050"/>
            <a:ext cx="7696200" cy="5040313"/>
          </a:xfrm>
          <a:prstGeom prst="rect">
            <a:avLst/>
          </a:prstGeom>
          <a:noFill/>
          <a:ln w="38100" cmpd="dbl">
            <a:solidFill>
              <a:srgbClr val="CC6600"/>
            </a:solidFill>
            <a:miter lim="800000"/>
            <a:headEnd/>
            <a:tailEnd/>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111">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111">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docProps/app.xml><?xml version="1.0" encoding="utf-8"?>
<Properties xmlns="http://schemas.openxmlformats.org/officeDocument/2006/extended-properties" xmlns:vt="http://schemas.openxmlformats.org/officeDocument/2006/docPropsVTypes">
  <Template>111</Template>
  <TotalTime>10706</TotalTime>
  <Words>8870</Words>
  <Application>Microsoft Office PowerPoint</Application>
  <PresentationFormat>全屏显示(4:3)</PresentationFormat>
  <Paragraphs>1374</Paragraphs>
  <Slides>110</Slides>
  <Notes>6</Notes>
  <HiddenSlides>0</HiddenSlides>
  <MMClips>0</MMClips>
  <ScaleCrop>false</ScaleCrop>
  <HeadingPairs>
    <vt:vector size="6" baseType="variant">
      <vt:variant>
        <vt:lpstr>已用的字体</vt:lpstr>
      </vt:variant>
      <vt:variant>
        <vt:i4>15</vt:i4>
      </vt:variant>
      <vt:variant>
        <vt:lpstr>主题</vt:lpstr>
      </vt:variant>
      <vt:variant>
        <vt:i4>2</vt:i4>
      </vt:variant>
      <vt:variant>
        <vt:lpstr>幻灯片标题</vt:lpstr>
      </vt:variant>
      <vt:variant>
        <vt:i4>110</vt:i4>
      </vt:variant>
    </vt:vector>
  </HeadingPairs>
  <TitlesOfParts>
    <vt:vector size="127" baseType="lpstr">
      <vt:lpstr>굴림</vt:lpstr>
      <vt:lpstr>MS PGothic</vt:lpstr>
      <vt:lpstr>华文宋体</vt:lpstr>
      <vt:lpstr>楷体_GB2312</vt:lpstr>
      <vt:lpstr>宋体</vt:lpstr>
      <vt:lpstr>幼圆</vt:lpstr>
      <vt:lpstr>Arial</vt:lpstr>
      <vt:lpstr>Arial Black</vt:lpstr>
      <vt:lpstr>Calibri</vt:lpstr>
      <vt:lpstr>Comic Sans MS</vt:lpstr>
      <vt:lpstr>Courier New</vt:lpstr>
      <vt:lpstr>Georgia</vt:lpstr>
      <vt:lpstr>Monotype Sorts</vt:lpstr>
      <vt:lpstr>Times New Roman</vt:lpstr>
      <vt:lpstr>Wingdings</vt:lpstr>
      <vt:lpstr>111</vt:lpstr>
      <vt:lpstr>1_111</vt:lpstr>
      <vt:lpstr>Welcome to</vt:lpstr>
      <vt:lpstr>Part 1: 进程管理</vt:lpstr>
      <vt:lpstr>Part 1: 进程管理</vt:lpstr>
      <vt:lpstr> 从进程的特征出发</vt:lpstr>
      <vt:lpstr>Concurrency (并发)</vt:lpstr>
      <vt:lpstr> 进程间的相互影响</vt:lpstr>
      <vt:lpstr>互斥 (Mutual Exclusion)</vt:lpstr>
      <vt:lpstr>为什么要互斥？例子</vt:lpstr>
      <vt:lpstr> 临界区</vt:lpstr>
      <vt:lpstr>临界区</vt:lpstr>
      <vt:lpstr>临界区</vt:lpstr>
      <vt:lpstr>互斥的要求</vt:lpstr>
      <vt:lpstr> 互斥的实现</vt:lpstr>
      <vt:lpstr>软件实现的例子</vt:lpstr>
      <vt:lpstr>单变量，先检查后标记</vt:lpstr>
      <vt:lpstr>单变量控制访问</vt:lpstr>
      <vt:lpstr>两个变量, 先检查,后标记</vt:lpstr>
      <vt:lpstr>两个变量, 先标记,后检查</vt:lpstr>
      <vt:lpstr>两个变量,先标记,后检查谦让</vt:lpstr>
      <vt:lpstr> Dekker算法: two variables, set then test  with alternating yielding</vt:lpstr>
      <vt:lpstr> Dekker算法</vt:lpstr>
      <vt:lpstr>Peterson算法</vt:lpstr>
      <vt:lpstr>Peterson算法正确的关键</vt:lpstr>
      <vt:lpstr>Peterson算法</vt:lpstr>
      <vt:lpstr>算法正确性的证明</vt:lpstr>
      <vt:lpstr>软件的算法实现小结</vt:lpstr>
      <vt:lpstr>忙等待 vs 阻塞</vt:lpstr>
      <vt:lpstr>硬件实现方案</vt:lpstr>
      <vt:lpstr>使用专门的硬件指令实现互斥</vt:lpstr>
      <vt:lpstr>硬件指令 Test-and-Set</vt:lpstr>
      <vt:lpstr>硬件指令 Exchange</vt:lpstr>
      <vt:lpstr>Part 1: Process Management</vt:lpstr>
      <vt:lpstr>进程同步</vt:lpstr>
      <vt:lpstr>                      EWD</vt:lpstr>
      <vt:lpstr>Signal and Synchronization</vt:lpstr>
      <vt:lpstr>Signal and Synchronization</vt:lpstr>
      <vt:lpstr>Semaphore 信号量</vt:lpstr>
      <vt:lpstr>信号量的结构</vt:lpstr>
      <vt:lpstr>信号量的操作</vt:lpstr>
      <vt:lpstr>信号量的实现</vt:lpstr>
      <vt:lpstr>信号量的定义</vt:lpstr>
      <vt:lpstr>信号量分类</vt:lpstr>
      <vt:lpstr>信号量机制的实现</vt:lpstr>
      <vt:lpstr>信号量在并发中的典型应用</vt:lpstr>
      <vt:lpstr>信号量在互斥中的使用</vt:lpstr>
      <vt:lpstr>信号量在有限并发中的应用</vt:lpstr>
      <vt:lpstr>进程通信</vt:lpstr>
      <vt:lpstr>会合（Rendezvous）</vt:lpstr>
      <vt:lpstr>解决方案</vt:lpstr>
      <vt:lpstr>错误的解决方案</vt:lpstr>
      <vt:lpstr>Barrier</vt:lpstr>
      <vt:lpstr>Solution</vt:lpstr>
      <vt:lpstr>关于信号量的几个推论</vt:lpstr>
      <vt:lpstr>信号量使用小结</vt:lpstr>
      <vt:lpstr> 信号量使用的例题</vt:lpstr>
      <vt:lpstr>解题</vt:lpstr>
      <vt:lpstr>解题</vt:lpstr>
      <vt:lpstr>解题</vt:lpstr>
      <vt:lpstr>经典的同步问题</vt:lpstr>
      <vt:lpstr>生产者-消费者问题</vt:lpstr>
      <vt:lpstr>生产者-消费者问题</vt:lpstr>
      <vt:lpstr>Producer/Consumer Problem</vt:lpstr>
      <vt:lpstr>Producer/Consumer Problem</vt:lpstr>
      <vt:lpstr>Producer/Consumer Problem</vt:lpstr>
      <vt:lpstr>Producer/Consumer Problem</vt:lpstr>
      <vt:lpstr>Producer/Consumer Problem</vt:lpstr>
      <vt:lpstr>Writer/Reader Problem</vt:lpstr>
      <vt:lpstr>Writer/Reader Problem</vt:lpstr>
      <vt:lpstr>Writer/Reader Problem</vt:lpstr>
      <vt:lpstr>Writer/Reader Problem</vt:lpstr>
      <vt:lpstr>Writer/Reader Problem</vt:lpstr>
      <vt:lpstr>Writer/Reader Problem</vt:lpstr>
      <vt:lpstr>Writer/Reader Problem</vt:lpstr>
      <vt:lpstr>Writer/Reader Problem</vt:lpstr>
      <vt:lpstr>Writer/Reader Problem</vt:lpstr>
      <vt:lpstr>Writer/Reader Problem</vt:lpstr>
      <vt:lpstr>Writer/Reader Problem</vt:lpstr>
      <vt:lpstr>Writer/Reader Problem</vt:lpstr>
      <vt:lpstr>信号量机制的缺点</vt:lpstr>
      <vt:lpstr>管程(monitor)的作用</vt:lpstr>
      <vt:lpstr>管程的定义</vt:lpstr>
      <vt:lpstr>管程的组成</vt:lpstr>
      <vt:lpstr>管程要保证什么？</vt:lpstr>
      <vt:lpstr>应用管程时遇到的问题</vt:lpstr>
      <vt:lpstr>Hoare管程</vt:lpstr>
      <vt:lpstr>Hoare管程说明</vt:lpstr>
      <vt:lpstr>Hoare管程中条件变量的实现</vt:lpstr>
      <vt:lpstr>管程的结构</vt:lpstr>
      <vt:lpstr>管程的讨论</vt:lpstr>
      <vt:lpstr>利用管程解决生产者-消费者问题</vt:lpstr>
      <vt:lpstr>利用管程解决生产者-消费者问题</vt:lpstr>
      <vt:lpstr>利用管程解决生产者-消费者问题</vt:lpstr>
      <vt:lpstr>利用管程解决生产者-消费者问题</vt:lpstr>
      <vt:lpstr>同步小结</vt:lpstr>
      <vt:lpstr>Part 1: Process Management</vt:lpstr>
      <vt:lpstr>进程间通信Inter Process Communication</vt:lpstr>
      <vt:lpstr>为什么需要IPC？</vt:lpstr>
      <vt:lpstr>进程间通信方式的分类</vt:lpstr>
      <vt:lpstr>通信模型</vt:lpstr>
      <vt:lpstr>Message Passing</vt:lpstr>
      <vt:lpstr>Message Passing</vt:lpstr>
      <vt:lpstr>Shared Memory</vt:lpstr>
      <vt:lpstr>管道</vt:lpstr>
      <vt:lpstr>Synchronization</vt:lpstr>
      <vt:lpstr>Synchronization</vt:lpstr>
      <vt:lpstr>Addressing</vt:lpstr>
      <vt:lpstr>Addressing</vt:lpstr>
      <vt:lpstr>Mutual Exclusion Using Messages</vt:lpstr>
      <vt:lpstr>Producer/Consumer Using Messages</vt:lpstr>
      <vt:lpstr>After the class…</vt:lpstr>
    </vt:vector>
  </TitlesOfParts>
  <Company>uf</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Operating System Security (II)</dc:title>
  <dc:creator>z</dc:creator>
  <cp:lastModifiedBy>lingbo wei</cp:lastModifiedBy>
  <cp:revision>274</cp:revision>
  <dcterms:created xsi:type="dcterms:W3CDTF">2012-09-04T15:33:18Z</dcterms:created>
  <dcterms:modified xsi:type="dcterms:W3CDTF">2016-09-18T05:37:19Z</dcterms:modified>
</cp:coreProperties>
</file>