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351" r:id="rId3"/>
    <p:sldId id="396" r:id="rId4"/>
    <p:sldId id="394" r:id="rId5"/>
    <p:sldId id="395" r:id="rId6"/>
    <p:sldId id="392" r:id="rId7"/>
    <p:sldId id="338" r:id="rId8"/>
    <p:sldId id="393" r:id="rId9"/>
    <p:sldId id="397" r:id="rId10"/>
    <p:sldId id="341" r:id="rId11"/>
    <p:sldId id="344" r:id="rId12"/>
    <p:sldId id="343" r:id="rId13"/>
    <p:sldId id="342" r:id="rId14"/>
    <p:sldId id="345" r:id="rId15"/>
    <p:sldId id="398" r:id="rId16"/>
    <p:sldId id="346" r:id="rId17"/>
    <p:sldId id="388" r:id="rId18"/>
    <p:sldId id="347" r:id="rId19"/>
    <p:sldId id="349" r:id="rId20"/>
    <p:sldId id="400" r:id="rId21"/>
    <p:sldId id="350" r:id="rId22"/>
    <p:sldId id="357" r:id="rId23"/>
    <p:sldId id="358" r:id="rId24"/>
    <p:sldId id="401" r:id="rId25"/>
    <p:sldId id="362" r:id="rId26"/>
    <p:sldId id="366" r:id="rId27"/>
    <p:sldId id="367" r:id="rId28"/>
    <p:sldId id="390" r:id="rId29"/>
    <p:sldId id="389" r:id="rId30"/>
    <p:sldId id="363" r:id="rId31"/>
    <p:sldId id="364" r:id="rId32"/>
    <p:sldId id="359" r:id="rId33"/>
    <p:sldId id="360" r:id="rId34"/>
    <p:sldId id="402" r:id="rId35"/>
    <p:sldId id="403" r:id="rId36"/>
    <p:sldId id="405" r:id="rId37"/>
    <p:sldId id="380" r:id="rId38"/>
    <p:sldId id="361" r:id="rId39"/>
    <p:sldId id="368" r:id="rId40"/>
    <p:sldId id="370" r:id="rId41"/>
    <p:sldId id="369" r:id="rId42"/>
    <p:sldId id="371" r:id="rId43"/>
    <p:sldId id="372" r:id="rId44"/>
    <p:sldId id="373" r:id="rId45"/>
    <p:sldId id="375" r:id="rId46"/>
    <p:sldId id="376" r:id="rId47"/>
    <p:sldId id="374" r:id="rId48"/>
    <p:sldId id="377" r:id="rId49"/>
    <p:sldId id="379" r:id="rId50"/>
    <p:sldId id="406" r:id="rId51"/>
    <p:sldId id="378" r:id="rId52"/>
    <p:sldId id="407" r:id="rId53"/>
    <p:sldId id="381" r:id="rId54"/>
    <p:sldId id="382" r:id="rId55"/>
    <p:sldId id="383" r:id="rId56"/>
    <p:sldId id="385" r:id="rId57"/>
    <p:sldId id="262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6600CC"/>
    <a:srgbClr val="FF0000"/>
    <a:srgbClr val="E29AD4"/>
    <a:srgbClr val="000000"/>
    <a:srgbClr val="006600"/>
    <a:srgbClr val="CC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1" autoAdjust="0"/>
    <p:restoredTop sz="94469" autoAdjust="0"/>
  </p:normalViewPr>
  <p:slideViewPr>
    <p:cSldViewPr snapToGrid="0">
      <p:cViewPr varScale="1">
        <p:scale>
          <a:sx n="108" d="100"/>
          <a:sy n="108" d="100"/>
        </p:scale>
        <p:origin x="8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F6CC28D-B69D-41C7-BEE7-E438C2E0FFEF}" type="datetimeFigureOut">
              <a:rPr lang="zh-CN" altLang="en-US"/>
              <a:pPr>
                <a:defRPr/>
              </a:pPr>
              <a:t>2016/10/9</a:t>
            </a:fld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9F18899-B315-40A9-9253-5ECEC19CA2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883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18899-B315-40A9-9253-5ECEC19CA2C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87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F15EE-17D6-40E8-9F44-249838602E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6FB6A-9484-4BF4-9ED3-25B9E3E48B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10F30-7CDC-42D3-A2F7-D73FE06A83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1C59A-1EF5-4339-9126-F572DB409D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</a:t>
            </a:r>
            <a:r>
              <a:rPr lang="zh-CN" altLang="en-US" dirty="0" smtClean="0"/>
              <a:t>201</a:t>
            </a:r>
            <a:r>
              <a:rPr lang="en-US" altLang="zh-CN" dirty="0" smtClean="0"/>
              <a:t>4</a:t>
            </a:r>
            <a:r>
              <a:rPr lang="zh-CN" altLang="en-US" dirty="0" smtClean="0"/>
              <a:t>; </a:t>
            </a:r>
            <a:r>
              <a:rPr lang="zh-CN" altLang="en-US" dirty="0"/>
              <a:t>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F4D79-7E66-4EF1-850E-A256F3AB9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331B3-56DA-49EF-ABEB-A383684B7A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25453-252A-4660-9B07-B030D1CDF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5956A-B24E-4ACC-B7DE-25226EDBEB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05F7B-B9DA-482E-82D9-FDF834622D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36BBC-D456-407B-B98B-783D693ED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9D90-43FB-4EC9-B61A-730F0F77B8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8E23-9900-42CE-A4DA-FAB8CD3DA2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71613"/>
            <a:ext cx="82296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713" y="6253163"/>
            <a:ext cx="7205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4463" y="6237288"/>
            <a:ext cx="922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5CD0F46-3734-4871-B3C7-77BF692E31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54038" y="1044575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80000"/>
        <a:buFont typeface="Wingdings" pitchFamily="2" charset="2"/>
        <a:buChar char="q"/>
        <a:defRPr sz="28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Georgia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Char char="•"/>
        <a:defRPr sz="2400">
          <a:solidFill>
            <a:schemeClr val="tx1"/>
          </a:solidFill>
          <a:latin typeface="Georgia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Font typeface="Arial" pitchFamily="34" charset="0"/>
        <a:buChar char="–"/>
        <a:defRPr sz="2000">
          <a:solidFill>
            <a:schemeClr val="tx1"/>
          </a:solidFill>
          <a:latin typeface="Georgia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Font typeface="Arial" pitchFamily="34" charset="0"/>
        <a:buChar char="»"/>
        <a:defRPr sz="2000">
          <a:solidFill>
            <a:schemeClr val="tx1"/>
          </a:solidFill>
          <a:latin typeface="Georgia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FALL </a:t>
            </a:r>
            <a:r>
              <a:rPr lang="en-US" altLang="zh-CN" dirty="0" smtClean="0">
                <a:latin typeface="Arial" pitchFamily="34" charset="0"/>
              </a:rPr>
              <a:t>2016</a:t>
            </a:r>
            <a:r>
              <a:rPr lang="zh-CN" altLang="en-US" dirty="0" smtClean="0">
                <a:latin typeface="Arial" pitchFamily="34" charset="0"/>
              </a:rPr>
              <a:t>; INSTRUCTOR: </a:t>
            </a:r>
            <a:r>
              <a:rPr lang="en-US" altLang="zh-CN" dirty="0" smtClean="0">
                <a:latin typeface="Arial" pitchFamily="34" charset="0"/>
              </a:rPr>
              <a:t>LINGBO WEI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0E7764-2B37-41EC-9B38-39A1358B6BBC}" type="slidenum">
              <a:rPr lang="zh-CN" altLang="en-US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Welcome to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71613"/>
            <a:ext cx="82296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rgbClr val="006600"/>
                </a:solidFill>
                <a:latin typeface="Georgia" pitchFamily="18" charset="0"/>
                <a:ea typeface="宋体" pitchFamily="2" charset="-122"/>
              </a:rPr>
              <a:t>—21000201—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4200" i="1" kern="0" dirty="0">
                <a:solidFill>
                  <a:srgbClr val="993300"/>
                </a:solidFill>
                <a:latin typeface="Georgia" pitchFamily="18" charset="0"/>
                <a:ea typeface="宋体" pitchFamily="2" charset="-122"/>
              </a:rPr>
              <a:t>Operating Systems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i="1" kern="0" dirty="0">
              <a:latin typeface="Georgia" pitchFamily="18" charset="0"/>
              <a:ea typeface="宋体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4400" kern="0" dirty="0">
                <a:solidFill>
                  <a:srgbClr val="FF0000"/>
                </a:solidFill>
                <a:latin typeface="Georgia" pitchFamily="18" charset="0"/>
                <a:ea typeface="宋体" pitchFamily="2" charset="-122"/>
              </a:rPr>
              <a:t>Part </a:t>
            </a:r>
            <a:r>
              <a:rPr lang="en-US" altLang="zh-CN" sz="4400" kern="0" dirty="0" smtClean="0">
                <a:solidFill>
                  <a:srgbClr val="FF0000"/>
                </a:solidFill>
                <a:latin typeface="Georgia" pitchFamily="18" charset="0"/>
                <a:ea typeface="宋体" pitchFamily="2" charset="-122"/>
              </a:rPr>
              <a:t>1: Process </a:t>
            </a:r>
            <a:r>
              <a:rPr lang="en-US" altLang="zh-CN" sz="4400" kern="0" dirty="0">
                <a:solidFill>
                  <a:srgbClr val="FF0000"/>
                </a:solidFill>
                <a:latin typeface="Georgia" pitchFamily="18" charset="0"/>
                <a:ea typeface="宋体" pitchFamily="2" charset="-122"/>
              </a:rPr>
              <a:t>Management </a:t>
            </a:r>
            <a:endParaRPr lang="en-US" altLang="zh-CN" sz="4400" i="1" kern="0" dirty="0">
              <a:solidFill>
                <a:srgbClr val="FF0000"/>
              </a:solidFill>
              <a:latin typeface="Georgia" pitchFamily="18" charset="0"/>
              <a:ea typeface="宋体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endParaRPr lang="en-US" altLang="zh-CN" sz="6000" kern="0" dirty="0">
              <a:latin typeface="Georgia" pitchFamily="18" charset="0"/>
              <a:ea typeface="宋体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defRPr/>
            </a:pPr>
            <a:r>
              <a:rPr lang="en-US" altLang="zh-CN" sz="2800" b="1" dirty="0">
                <a:solidFill>
                  <a:srgbClr val="993300"/>
                </a:solidFill>
                <a:latin typeface="Georgia" pitchFamily="18" charset="0"/>
                <a:ea typeface="宋体" pitchFamily="2" charset="-122"/>
              </a:rPr>
              <a:t>Fall </a:t>
            </a:r>
            <a:r>
              <a:rPr lang="en-US" altLang="zh-CN" sz="2800" b="1" dirty="0" smtClean="0">
                <a:solidFill>
                  <a:srgbClr val="993300"/>
                </a:solidFill>
                <a:latin typeface="Georgia" pitchFamily="18" charset="0"/>
                <a:ea typeface="宋体" pitchFamily="2" charset="-122"/>
              </a:rPr>
              <a:t>2016</a:t>
            </a:r>
            <a:endParaRPr lang="en-US" altLang="zh-CN" sz="2800" b="1" dirty="0">
              <a:solidFill>
                <a:srgbClr val="993300"/>
              </a:solidFill>
              <a:latin typeface="Georgia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联合进程图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6" y="1569209"/>
            <a:ext cx="8157029" cy="52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466112" y="154526"/>
            <a:ext cx="2532741" cy="2554545"/>
          </a:xfrm>
          <a:prstGeom prst="rect">
            <a:avLst/>
          </a:prstGeom>
          <a:solidFill>
            <a:schemeClr val="bg1"/>
          </a:solidFill>
          <a:ln w="38100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00CC"/>
                </a:solidFill>
              </a:rPr>
              <a:t>Process P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Process Q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Get A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Get B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Get B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Get A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Release A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Release B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Release B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Release A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347" y="1132115"/>
            <a:ext cx="621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一个能完成的执行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调度：向上走，向右走，走到最右上方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542" y="5747654"/>
            <a:ext cx="449944" cy="986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7593" y="5159822"/>
            <a:ext cx="1691483" cy="732370"/>
            <a:chOff x="427593" y="5159822"/>
            <a:chExt cx="1691483" cy="732370"/>
          </a:xfrm>
        </p:grpSpPr>
        <p:cxnSp>
          <p:nvCxnSpPr>
            <p:cNvPr id="12" name="直接箭头连接符 11"/>
            <p:cNvCxnSpPr>
              <a:endCxn id="10" idx="7"/>
            </p:cNvCxnSpPr>
            <p:nvPr/>
          </p:nvCxnSpPr>
          <p:spPr>
            <a:xfrm rot="10800000" flipV="1">
              <a:off x="427593" y="5486401"/>
              <a:ext cx="443264" cy="4057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76508" y="5159822"/>
              <a:ext cx="1342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进程不可能进入的区域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05238" y="3555994"/>
            <a:ext cx="5244419" cy="1785703"/>
            <a:chOff x="3805238" y="3512452"/>
            <a:chExt cx="5244419" cy="1785703"/>
          </a:xfrm>
        </p:grpSpPr>
        <p:sp>
          <p:nvSpPr>
            <p:cNvPr id="18" name="矩形 17"/>
            <p:cNvSpPr/>
            <p:nvPr/>
          </p:nvSpPr>
          <p:spPr>
            <a:xfrm>
              <a:off x="3805238" y="3552826"/>
              <a:ext cx="852488" cy="10096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4637315" y="3802743"/>
              <a:ext cx="3098799" cy="217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685320" y="3512452"/>
              <a:ext cx="1342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进去了就出不来的区域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H="1">
              <a:off x="8106230" y="4390571"/>
              <a:ext cx="500741" cy="7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707089" y="4651824"/>
              <a:ext cx="1342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陷入死锁的沼泽地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705594" y="5905642"/>
            <a:ext cx="134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执行路径不能斜着走 </a:t>
            </a:r>
            <a:r>
              <a:rPr lang="en-US" altLang="zh-CN" b="1" dirty="0" smtClean="0">
                <a:solidFill>
                  <a:srgbClr val="FF0000"/>
                </a:solidFill>
              </a:rPr>
              <a:t>(CPU</a:t>
            </a:r>
            <a:r>
              <a:rPr lang="zh-CN" altLang="en-US" b="1" dirty="0" smtClean="0">
                <a:solidFill>
                  <a:srgbClr val="FF0000"/>
                </a:solidFill>
              </a:rPr>
              <a:t>唯一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668" y="1616670"/>
            <a:ext cx="134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执行路径不能往回走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0470" y="1436913"/>
            <a:ext cx="89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Progress of Q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800477" y="2234291"/>
            <a:ext cx="1709736" cy="1362076"/>
            <a:chOff x="3800477" y="2190749"/>
            <a:chExt cx="1709736" cy="1362076"/>
          </a:xfrm>
        </p:grpSpPr>
        <p:cxnSp>
          <p:nvCxnSpPr>
            <p:cNvPr id="30" name="直接连接符 29"/>
            <p:cNvCxnSpPr/>
            <p:nvPr/>
          </p:nvCxnSpPr>
          <p:spPr>
            <a:xfrm rot="16200000" flipH="1">
              <a:off x="3121820" y="2869406"/>
              <a:ext cx="1362075" cy="4762"/>
            </a:xfrm>
            <a:prstGeom prst="line">
              <a:avLst/>
            </a:prstGeom>
            <a:ln w="762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3805238" y="3548063"/>
              <a:ext cx="1704975" cy="4762"/>
            </a:xfrm>
            <a:prstGeom prst="line">
              <a:avLst/>
            </a:prstGeom>
            <a:ln w="762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648200" y="3020103"/>
            <a:ext cx="1662113" cy="1590679"/>
            <a:chOff x="4648200" y="2976561"/>
            <a:chExt cx="1662113" cy="1590679"/>
          </a:xfrm>
        </p:grpSpPr>
        <p:cxnSp>
          <p:nvCxnSpPr>
            <p:cNvPr id="33" name="直接连接符 32"/>
            <p:cNvCxnSpPr/>
            <p:nvPr/>
          </p:nvCxnSpPr>
          <p:spPr>
            <a:xfrm rot="16200000" flipH="1">
              <a:off x="3869531" y="3769518"/>
              <a:ext cx="1590679" cy="4765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648200" y="4557713"/>
              <a:ext cx="1662113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联合进程图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822" y="1210361"/>
            <a:ext cx="6003834" cy="4641850"/>
          </a:xfrm>
          <a:ln>
            <a:noFill/>
          </a:ln>
        </p:spPr>
        <p:txBody>
          <a:bodyPr/>
          <a:lstStyle/>
          <a:p>
            <a:r>
              <a:rPr lang="zh-CN" altLang="en-US" sz="2600" dirty="0" smtClean="0">
                <a:solidFill>
                  <a:srgbClr val="006600"/>
                </a:solidFill>
              </a:rPr>
              <a:t>发生死锁取决于</a:t>
            </a:r>
            <a:r>
              <a:rPr lang="zh-CN" altLang="en-US" sz="2600" dirty="0" smtClean="0">
                <a:solidFill>
                  <a:srgbClr val="FF0000"/>
                </a:solidFill>
              </a:rPr>
              <a:t>程序设计</a:t>
            </a:r>
            <a:r>
              <a:rPr lang="zh-CN" altLang="en-US" sz="2600" dirty="0" smtClean="0">
                <a:solidFill>
                  <a:srgbClr val="006600"/>
                </a:solidFill>
              </a:rPr>
              <a:t>和</a:t>
            </a:r>
            <a:r>
              <a:rPr lang="zh-CN" altLang="en-US" sz="2600" dirty="0" smtClean="0">
                <a:solidFill>
                  <a:srgbClr val="FF0000"/>
                </a:solidFill>
              </a:rPr>
              <a:t>动态执行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 smtClean="0">
                <a:solidFill>
                  <a:srgbClr val="0000CC"/>
                </a:solidFill>
              </a:rPr>
              <a:t>程序设计</a:t>
            </a:r>
            <a:endParaRPr lang="en-US" altLang="zh-CN" sz="2200" dirty="0" smtClean="0">
              <a:solidFill>
                <a:srgbClr val="0000CC"/>
              </a:solidFill>
            </a:endParaRPr>
          </a:p>
          <a:p>
            <a:pPr lvl="2"/>
            <a:r>
              <a:rPr lang="zh-CN" altLang="en-US" sz="2200" dirty="0" smtClean="0"/>
              <a:t>进程中资源申请代码的顺序会在联合进程图中形成一个区域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这个区域如果包含了灰色的部分，那么就会导致死锁</a:t>
            </a:r>
            <a:endParaRPr lang="en-US" altLang="zh-CN" sz="2200" dirty="0" smtClean="0"/>
          </a:p>
          <a:p>
            <a:pPr lvl="1"/>
            <a:r>
              <a:rPr lang="zh-CN" altLang="en-US" sz="2200" dirty="0" smtClean="0">
                <a:solidFill>
                  <a:srgbClr val="0000CC"/>
                </a:solidFill>
              </a:rPr>
              <a:t>动态执行</a:t>
            </a:r>
            <a:endParaRPr lang="en-US" altLang="zh-CN" sz="2200" dirty="0" smtClean="0">
              <a:solidFill>
                <a:srgbClr val="0000CC"/>
              </a:solidFill>
            </a:endParaRPr>
          </a:p>
          <a:p>
            <a:pPr lvl="2"/>
            <a:r>
              <a:rPr lang="zh-CN" altLang="en-US" sz="2200" dirty="0" smtClean="0"/>
              <a:t>进程间动态交替执行在联合进程图上形成一条轨迹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这条轨迹有可能陷入到“沼泽”中</a:t>
            </a:r>
            <a:endParaRPr lang="en-US" altLang="zh-CN" sz="22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3960" y="1314457"/>
            <a:ext cx="2790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8721" y="3815870"/>
            <a:ext cx="27813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联合进程图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USTC; 21000201-OPERATING SYSTEMS; FALL 2012;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52" y="1335315"/>
            <a:ext cx="8272440" cy="544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466112" y="140012"/>
            <a:ext cx="2532741" cy="2554545"/>
          </a:xfrm>
          <a:prstGeom prst="rect">
            <a:avLst/>
          </a:prstGeom>
          <a:solidFill>
            <a:schemeClr val="bg1"/>
          </a:solidFill>
          <a:ln w="38100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00CC"/>
                </a:solidFill>
              </a:rPr>
              <a:t>Process P   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Process Q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Get A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Get B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Release A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Get A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Get B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Release B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Release B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Release A</a:t>
            </a:r>
          </a:p>
          <a:p>
            <a:r>
              <a:rPr lang="en-US" altLang="zh-CN" sz="1600" dirty="0" smtClean="0">
                <a:solidFill>
                  <a:srgbClr val="0000CC"/>
                </a:solidFill>
              </a:rPr>
              <a:t>• • •    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• • •</a:t>
            </a:r>
            <a:endParaRPr lang="zh-CN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647" y="5805716"/>
            <a:ext cx="14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总不会发生死锁的情况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3480" y="1226459"/>
            <a:ext cx="30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CC"/>
                </a:solidFill>
              </a:rPr>
              <a:t>Joint Progress Diagram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资源分配图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641850"/>
          </a:xfrm>
        </p:spPr>
        <p:txBody>
          <a:bodyPr/>
          <a:lstStyle/>
          <a:p>
            <a:pPr>
              <a:spcBef>
                <a:spcPts val="24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用有向图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G=</a:t>
            </a:r>
            <a:r>
              <a:rPr lang="zh-CN" altLang="en-US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V,E</a:t>
            </a:r>
            <a:r>
              <a:rPr lang="zh-CN" altLang="en-US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来描述系统资源和进程的状态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24"/>
              </a:spcBef>
            </a:pP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：节点集合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分为两类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{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…, 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i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，包含了系统中所有的进程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{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…,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，包含了系统中所有的资源类，每一个资源类</a:t>
            </a:r>
            <a:r>
              <a:rPr lang="en-US" altLang="zh-CN" b="1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b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中有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个资源实例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spcBef>
                <a:spcPts val="624"/>
              </a:spcBef>
              <a:spcAft>
                <a:spcPts val="600"/>
              </a:spcAft>
            </a:pPr>
            <a:r>
              <a:rPr lang="en-US" altLang="zh-CN" sz="24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有向边的集合，其元素为有序二元组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资源申请边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)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anose="05000000000000000000" pitchFamily="2" charset="2"/>
              </a:rPr>
              <a:t>: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anose="05000000000000000000" pitchFamily="2" charset="2"/>
              </a:rPr>
              <a:t>）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资源分配边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anose="05000000000000000000" pitchFamily="2" charset="2"/>
              </a:rPr>
              <a:t>: (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anose="05000000000000000000" pitchFamily="2" charset="2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资源分配图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进程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有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个实例的一个资源类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进程</a:t>
            </a:r>
            <a:r>
              <a:rPr lang="en-US" altLang="zh-CN" i="1" dirty="0" smtClean="0">
                <a:ea typeface="宋体" pitchFamily="2" charset="-122"/>
              </a:rPr>
              <a:t>P</a:t>
            </a:r>
            <a:r>
              <a:rPr lang="en-US" altLang="zh-CN" i="1" baseline="-25000" dirty="0" smtClean="0">
                <a:ea typeface="宋体" pitchFamily="2" charset="-122"/>
              </a:rPr>
              <a:t>i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申请资源类</a:t>
            </a:r>
            <a:r>
              <a:rPr lang="en-US" altLang="zh-CN" i="1" dirty="0" err="1" smtClean="0">
                <a:ea typeface="宋体" pitchFamily="2" charset="-122"/>
              </a:rPr>
              <a:t>R</a:t>
            </a:r>
            <a:r>
              <a:rPr lang="en-US" altLang="zh-CN" i="1" baseline="-25000" dirty="0" err="1" smtClean="0">
                <a:ea typeface="宋体" pitchFamily="2" charset="-122"/>
              </a:rPr>
              <a:t>j</a:t>
            </a:r>
            <a:r>
              <a:rPr lang="zh-CN" altLang="en-US" dirty="0" smtClean="0">
                <a:ea typeface="宋体" pitchFamily="2" charset="-122"/>
              </a:rPr>
              <a:t>的实例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i="1" dirty="0" smtClean="0">
                <a:ea typeface="宋体" pitchFamily="2" charset="-122"/>
              </a:rPr>
              <a:t>P</a:t>
            </a:r>
            <a:r>
              <a:rPr lang="en-US" altLang="zh-CN" i="1" baseline="-25000" dirty="0" smtClean="0">
                <a:ea typeface="宋体" pitchFamily="2" charset="-122"/>
              </a:rPr>
              <a:t>i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被分配了资源</a:t>
            </a:r>
            <a:r>
              <a:rPr lang="zh-CN" altLang="en-US" dirty="0">
                <a:ea typeface="宋体" pitchFamily="2" charset="-122"/>
              </a:rPr>
              <a:t>类</a:t>
            </a:r>
            <a:r>
              <a:rPr lang="en-US" altLang="zh-CN" i="1" dirty="0" err="1" smtClean="0">
                <a:ea typeface="宋体" pitchFamily="2" charset="-122"/>
              </a:rPr>
              <a:t>R</a:t>
            </a:r>
            <a:r>
              <a:rPr lang="en-US" altLang="zh-CN" i="1" baseline="-25000" dirty="0" err="1" smtClean="0">
                <a:ea typeface="宋体" pitchFamily="2" charset="-122"/>
              </a:rPr>
              <a:t>j</a:t>
            </a:r>
            <a:r>
              <a:rPr lang="zh-CN" altLang="en-US" dirty="0" smtClean="0">
                <a:ea typeface="宋体" pitchFamily="2" charset="-122"/>
              </a:rPr>
              <a:t>的一个实例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639783" y="1561194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400746" y="4633704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i="1" baseline="-25000">
                <a:ea typeface="宋体" pitchFamily="2" charset="-122"/>
              </a:rPr>
              <a:t>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357208" y="3495687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i="1" baseline="-25000">
                <a:ea typeface="宋体" pitchFamily="2" charset="-122"/>
              </a:rPr>
              <a:t>i</a:t>
            </a:r>
            <a:endParaRPr lang="en-US" altLang="zh-CN" i="1">
              <a:ea typeface="宋体" pitchFamily="2" charset="-122"/>
            </a:endParaRP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6728683" y="2467895"/>
            <a:ext cx="438150" cy="419100"/>
            <a:chOff x="2666" y="1966"/>
            <a:chExt cx="276" cy="26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7189058" y="3559187"/>
            <a:ext cx="438150" cy="419100"/>
            <a:chOff x="2666" y="1966"/>
            <a:chExt cx="276" cy="264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862033" y="376238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249383" y="3976700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i="1">
                <a:ea typeface="宋体" pitchFamily="2" charset="-122"/>
              </a:rPr>
              <a:t>R</a:t>
            </a:r>
            <a:r>
              <a:rPr lang="en-US" altLang="zh-CN" sz="1400" i="1" baseline="-25000">
                <a:ea typeface="宋体" pitchFamily="2" charset="-122"/>
              </a:rPr>
              <a:t>j</a:t>
            </a:r>
            <a:endParaRPr lang="en-US" altLang="zh-CN" sz="1400" i="1">
              <a:ea typeface="宋体" pitchFamily="2" charset="-122"/>
            </a:endParaRP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7194496" y="4697204"/>
            <a:ext cx="438150" cy="419100"/>
            <a:chOff x="2666" y="1966"/>
            <a:chExt cx="276" cy="264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6867471" y="4843254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245296" y="5086142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i="1">
                <a:ea typeface="宋体" pitchFamily="2" charset="-122"/>
              </a:rPr>
              <a:t>R</a:t>
            </a:r>
            <a:r>
              <a:rPr lang="en-US" altLang="zh-CN" sz="1400" i="1" baseline="-25000">
                <a:ea typeface="宋体" pitchFamily="2" charset="-122"/>
              </a:rPr>
              <a:t>j</a:t>
            </a:r>
            <a:endParaRPr lang="en-US" altLang="zh-CN" sz="1400" i="1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资源分配图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641850"/>
          </a:xfrm>
        </p:spPr>
        <p:txBody>
          <a:bodyPr/>
          <a:lstStyle/>
          <a:p>
            <a:r>
              <a:rPr lang="zh-CN" altLang="en-US" dirty="0" smtClean="0"/>
              <a:t>十字路口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USTC; 21000201-OPERATING SYSTEMS; FALL 201</a:t>
            </a:r>
            <a:r>
              <a:rPr lang="en-US" altLang="zh-CN" smtClean="0"/>
              <a:t>4</a:t>
            </a:r>
            <a:r>
              <a:rPr lang="zh-CN" altLang="en-US" smtClean="0"/>
              <a:t>; INSTRUCTOR: </a:t>
            </a:r>
            <a:r>
              <a:rPr lang="en-US" altLang="zh-CN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44" y="2239568"/>
            <a:ext cx="7311231" cy="34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资源分配图</a:t>
            </a:r>
            <a:endParaRPr lang="zh-CN" altLang="en-US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00394" y="1754531"/>
            <a:ext cx="2841624" cy="4478339"/>
            <a:chOff x="144" y="1200"/>
            <a:chExt cx="1790" cy="2821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44" y="1200"/>
              <a:ext cx="1753" cy="2400"/>
              <a:chOff x="39" y="624"/>
              <a:chExt cx="1753" cy="240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143" y="624"/>
                <a:ext cx="1546" cy="2227"/>
                <a:chOff x="143" y="624"/>
                <a:chExt cx="1546" cy="2227"/>
              </a:xfrm>
            </p:grpSpPr>
            <p:sp>
              <p:nvSpPr>
                <p:cNvPr id="11" name="Oval 7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P</a:t>
                  </a:r>
                  <a:r>
                    <a:rPr lang="en-US" altLang="zh-CN" b="1" baseline="-25000">
                      <a:latin typeface="Comic Sans MS" pitchFamily="66" charset="0"/>
                    </a:rPr>
                    <a:t>1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P</a:t>
                  </a:r>
                  <a:r>
                    <a:rPr lang="en-US" altLang="zh-CN" b="1" baseline="-25000">
                      <a:latin typeface="Comic Sans MS" pitchFamily="66" charset="0"/>
                    </a:rPr>
                    <a:t>2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  <p:sp>
              <p:nvSpPr>
                <p:cNvPr id="13" name="Oval 9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P</a:t>
                  </a:r>
                  <a:r>
                    <a:rPr lang="en-US" altLang="zh-CN" b="1" baseline="-25000">
                      <a:latin typeface="Comic Sans MS" pitchFamily="66" charset="0"/>
                    </a:rPr>
                    <a:t>3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  <p:grpSp>
              <p:nvGrpSpPr>
                <p:cNvPr id="14" name="Group 10"/>
                <p:cNvGrpSpPr>
                  <a:grpSpLocks/>
                </p:cNvGrpSpPr>
                <p:nvPr/>
              </p:nvGrpSpPr>
              <p:grpSpPr bwMode="auto">
                <a:xfrm>
                  <a:off x="330" y="624"/>
                  <a:ext cx="375" cy="555"/>
                  <a:chOff x="576" y="432"/>
                  <a:chExt cx="384" cy="569"/>
                </a:xfrm>
              </p:grpSpPr>
              <p:grpSp>
                <p:nvGrpSpPr>
                  <p:cNvPr id="40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42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32"/>
                    <a:ext cx="274" cy="23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altLang="zh-CN" b="1">
                        <a:latin typeface="Comic Sans MS" pitchFamily="66" charset="0"/>
                      </a:rPr>
                      <a:t>R</a:t>
                    </a:r>
                    <a:r>
                      <a:rPr lang="en-US" altLang="zh-CN" b="1" baseline="-25000">
                        <a:latin typeface="Comic Sans MS" pitchFamily="66" charset="0"/>
                      </a:rPr>
                      <a:t>1</a:t>
                    </a:r>
                    <a:endParaRPr lang="en-US" altLang="zh-CN" b="1"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5" name="Group 15"/>
                <p:cNvGrpSpPr>
                  <a:grpSpLocks/>
                </p:cNvGrpSpPr>
                <p:nvPr/>
              </p:nvGrpSpPr>
              <p:grpSpPr bwMode="auto">
                <a:xfrm>
                  <a:off x="1033" y="626"/>
                  <a:ext cx="375" cy="562"/>
                  <a:chOff x="1392" y="432"/>
                  <a:chExt cx="384" cy="576"/>
                </a:xfrm>
              </p:grpSpPr>
              <p:grpSp>
                <p:nvGrpSpPr>
                  <p:cNvPr id="3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32"/>
                    <a:ext cx="274" cy="23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altLang="zh-CN" b="1">
                        <a:latin typeface="Comic Sans MS" pitchFamily="66" charset="0"/>
                      </a:rPr>
                      <a:t>R</a:t>
                    </a:r>
                    <a:r>
                      <a:rPr lang="en-US" altLang="zh-CN" b="1" baseline="-25000">
                        <a:latin typeface="Comic Sans MS" pitchFamily="66" charset="0"/>
                      </a:rPr>
                      <a:t>2</a:t>
                    </a:r>
                    <a:endParaRPr lang="en-US" altLang="zh-CN" b="1"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6" name="Group 20"/>
                <p:cNvGrpSpPr>
                  <a:grpSpLocks/>
                </p:cNvGrpSpPr>
                <p:nvPr/>
              </p:nvGrpSpPr>
              <p:grpSpPr bwMode="auto">
                <a:xfrm>
                  <a:off x="471" y="2033"/>
                  <a:ext cx="375" cy="654"/>
                  <a:chOff x="672" y="2112"/>
                  <a:chExt cx="384" cy="669"/>
                </a:xfrm>
              </p:grpSpPr>
              <p:grpSp>
                <p:nvGrpSpPr>
                  <p:cNvPr id="3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74" cy="237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altLang="zh-CN" b="1">
                        <a:latin typeface="Comic Sans MS" pitchFamily="66" charset="0"/>
                      </a:rPr>
                      <a:t>R</a:t>
                    </a:r>
                    <a:r>
                      <a:rPr lang="en-US" altLang="zh-CN" b="1" baseline="-25000">
                        <a:latin typeface="Comic Sans MS" pitchFamily="66" charset="0"/>
                      </a:rPr>
                      <a:t>3</a:t>
                    </a:r>
                    <a:endParaRPr lang="en-US" altLang="zh-CN" b="1"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17" name="Group 26"/>
                <p:cNvGrpSpPr>
                  <a:grpSpLocks/>
                </p:cNvGrpSpPr>
                <p:nvPr/>
              </p:nvGrpSpPr>
              <p:grpSpPr bwMode="auto">
                <a:xfrm>
                  <a:off x="1267" y="2027"/>
                  <a:ext cx="375" cy="824"/>
                  <a:chOff x="1584" y="2064"/>
                  <a:chExt cx="384" cy="845"/>
                </a:xfrm>
              </p:grpSpPr>
              <p:grpSp>
                <p:nvGrpSpPr>
                  <p:cNvPr id="2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27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74" cy="236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altLang="zh-CN" b="1">
                        <a:latin typeface="Comic Sans MS" pitchFamily="66" charset="0"/>
                      </a:rPr>
                      <a:t>R</a:t>
                    </a:r>
                    <a:r>
                      <a:rPr lang="en-US" altLang="zh-CN" b="1" baseline="-25000">
                        <a:latin typeface="Comic Sans MS" pitchFamily="66" charset="0"/>
                      </a:rPr>
                      <a:t>4</a:t>
                    </a:r>
                    <a:endParaRPr lang="en-US" altLang="zh-CN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34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36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151" y="3617"/>
              <a:ext cx="1783" cy="404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b="1" dirty="0">
                  <a:latin typeface="Comic Sans MS" pitchFamily="66" charset="0"/>
                </a:rPr>
                <a:t>Simple Resource</a:t>
              </a:r>
            </a:p>
            <a:p>
              <a:pPr algn="ctr" eaLnBrk="0" hangingPunct="0"/>
              <a:r>
                <a:rPr lang="en-US" altLang="zh-CN" b="1" dirty="0">
                  <a:latin typeface="Comic Sans MS" pitchFamily="66" charset="0"/>
                </a:rPr>
                <a:t>Allocation Graph</a:t>
              </a:r>
            </a:p>
          </p:txBody>
        </p:sp>
      </p:grpSp>
      <p:grpSp>
        <p:nvGrpSpPr>
          <p:cNvPr id="45" name="Group 42"/>
          <p:cNvGrpSpPr>
            <a:grpSpLocks/>
          </p:cNvGrpSpPr>
          <p:nvPr/>
        </p:nvGrpSpPr>
        <p:grpSpPr bwMode="auto">
          <a:xfrm>
            <a:off x="3148369" y="1743526"/>
            <a:ext cx="2782887" cy="3810001"/>
            <a:chOff x="1920" y="624"/>
            <a:chExt cx="1753" cy="2400"/>
          </a:xfrm>
        </p:grpSpPr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1920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48" name="Group 44"/>
            <p:cNvGrpSpPr>
              <a:grpSpLocks/>
            </p:cNvGrpSpPr>
            <p:nvPr/>
          </p:nvGrpSpPr>
          <p:grpSpPr bwMode="auto">
            <a:xfrm>
              <a:off x="2024" y="720"/>
              <a:ext cx="1546" cy="2227"/>
              <a:chOff x="2304" y="816"/>
              <a:chExt cx="1546" cy="2227"/>
            </a:xfrm>
          </p:grpSpPr>
          <p:sp>
            <p:nvSpPr>
              <p:cNvPr id="49" name="Oval 45"/>
              <p:cNvSpPr>
                <a:spLocks noChangeArrowheads="1"/>
              </p:cNvSpPr>
              <p:nvPr/>
            </p:nvSpPr>
            <p:spPr bwMode="auto">
              <a:xfrm>
                <a:off x="2304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Comic Sans MS" pitchFamily="66" charset="0"/>
                  </a:rPr>
                  <a:t>P</a:t>
                </a:r>
                <a:r>
                  <a:rPr lang="en-US" altLang="zh-CN" b="1" baseline="-25000">
                    <a:latin typeface="Comic Sans MS" pitchFamily="66" charset="0"/>
                  </a:rPr>
                  <a:t>1</a:t>
                </a:r>
                <a:endParaRPr lang="en-US" altLang="zh-CN" b="1">
                  <a:latin typeface="Comic Sans MS" pitchFamily="66" charset="0"/>
                </a:endParaRPr>
              </a:p>
            </p:txBody>
          </p:sp>
          <p:sp>
            <p:nvSpPr>
              <p:cNvPr id="50" name="Oval 46"/>
              <p:cNvSpPr>
                <a:spLocks noChangeArrowheads="1"/>
              </p:cNvSpPr>
              <p:nvPr/>
            </p:nvSpPr>
            <p:spPr bwMode="auto">
              <a:xfrm>
                <a:off x="2913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Comic Sans MS" pitchFamily="66" charset="0"/>
                  </a:rPr>
                  <a:t>P</a:t>
                </a:r>
                <a:r>
                  <a:rPr lang="en-US" altLang="zh-CN" b="1" baseline="-25000">
                    <a:latin typeface="Comic Sans MS" pitchFamily="66" charset="0"/>
                  </a:rPr>
                  <a:t>2</a:t>
                </a:r>
                <a:endParaRPr lang="en-US" altLang="zh-CN" b="1">
                  <a:latin typeface="Comic Sans MS" pitchFamily="66" charset="0"/>
                </a:endParaRPr>
              </a:p>
            </p:txBody>
          </p:sp>
          <p:sp>
            <p:nvSpPr>
              <p:cNvPr id="51" name="Oval 47"/>
              <p:cNvSpPr>
                <a:spLocks noChangeArrowheads="1"/>
              </p:cNvSpPr>
              <p:nvPr/>
            </p:nvSpPr>
            <p:spPr bwMode="auto">
              <a:xfrm>
                <a:off x="3475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Comic Sans MS" pitchFamily="66" charset="0"/>
                  </a:rPr>
                  <a:t>P</a:t>
                </a:r>
                <a:r>
                  <a:rPr lang="en-US" altLang="zh-CN" b="1" baseline="-25000">
                    <a:latin typeface="Comic Sans MS" pitchFamily="66" charset="0"/>
                  </a:rPr>
                  <a:t>3</a:t>
                </a:r>
                <a:endParaRPr lang="en-US" altLang="zh-CN" b="1">
                  <a:latin typeface="Comic Sans MS" pitchFamily="66" charset="0"/>
                </a:endParaRPr>
              </a:p>
            </p:txBody>
          </p:sp>
          <p:grpSp>
            <p:nvGrpSpPr>
              <p:cNvPr id="52" name="Group 48"/>
              <p:cNvGrpSpPr>
                <a:grpSpLocks/>
              </p:cNvGrpSpPr>
              <p:nvPr/>
            </p:nvGrpSpPr>
            <p:grpSpPr bwMode="auto">
              <a:xfrm>
                <a:off x="2491" y="816"/>
                <a:ext cx="375" cy="555"/>
                <a:chOff x="576" y="432"/>
                <a:chExt cx="384" cy="569"/>
              </a:xfrm>
            </p:grpSpPr>
            <p:grpSp>
              <p:nvGrpSpPr>
                <p:cNvPr id="78" name="Group 49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8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74" cy="23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R</a:t>
                  </a:r>
                  <a:r>
                    <a:rPr lang="en-US" altLang="zh-CN" b="1" baseline="-25000">
                      <a:latin typeface="Comic Sans MS" pitchFamily="66" charset="0"/>
                    </a:rPr>
                    <a:t>1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3" name="Group 53"/>
              <p:cNvGrpSpPr>
                <a:grpSpLocks/>
              </p:cNvGrpSpPr>
              <p:nvPr/>
            </p:nvGrpSpPr>
            <p:grpSpPr bwMode="auto">
              <a:xfrm>
                <a:off x="3194" y="818"/>
                <a:ext cx="375" cy="562"/>
                <a:chOff x="1392" y="432"/>
                <a:chExt cx="384" cy="576"/>
              </a:xfrm>
            </p:grpSpPr>
            <p:grpSp>
              <p:nvGrpSpPr>
                <p:cNvPr id="74" name="Group 54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7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74" cy="23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R</a:t>
                  </a:r>
                  <a:r>
                    <a:rPr lang="en-US" altLang="zh-CN" b="1" baseline="-25000">
                      <a:latin typeface="Comic Sans MS" pitchFamily="66" charset="0"/>
                    </a:rPr>
                    <a:t>2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4" name="Group 58"/>
              <p:cNvGrpSpPr>
                <a:grpSpLocks/>
              </p:cNvGrpSpPr>
              <p:nvPr/>
            </p:nvGrpSpPr>
            <p:grpSpPr bwMode="auto">
              <a:xfrm>
                <a:off x="2632" y="2225"/>
                <a:ext cx="375" cy="654"/>
                <a:chOff x="672" y="2112"/>
                <a:chExt cx="384" cy="669"/>
              </a:xfrm>
            </p:grpSpPr>
            <p:grpSp>
              <p:nvGrpSpPr>
                <p:cNvPr id="69" name="Group 5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1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74" cy="23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R</a:t>
                  </a:r>
                  <a:r>
                    <a:rPr lang="en-US" altLang="zh-CN" b="1" baseline="-25000">
                      <a:latin typeface="Comic Sans MS" pitchFamily="66" charset="0"/>
                    </a:rPr>
                    <a:t>3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55" name="Group 64"/>
              <p:cNvGrpSpPr>
                <a:grpSpLocks/>
              </p:cNvGrpSpPr>
              <p:nvPr/>
            </p:nvGrpSpPr>
            <p:grpSpPr bwMode="auto">
              <a:xfrm>
                <a:off x="3428" y="2219"/>
                <a:ext cx="375" cy="824"/>
                <a:chOff x="1584" y="2064"/>
                <a:chExt cx="384" cy="845"/>
              </a:xfrm>
            </p:grpSpPr>
            <p:grpSp>
              <p:nvGrpSpPr>
                <p:cNvPr id="63" name="Group 6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576"/>
                  <a:chOff x="1584" y="2064"/>
                  <a:chExt cx="384" cy="576"/>
                </a:xfrm>
              </p:grpSpPr>
              <p:sp>
                <p:nvSpPr>
                  <p:cNvPr id="65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57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32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48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74" cy="236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R</a:t>
                  </a:r>
                  <a:r>
                    <a:rPr lang="en-US" altLang="zh-CN" b="1" baseline="-25000">
                      <a:latin typeface="Comic Sans MS" pitchFamily="66" charset="0"/>
                    </a:rPr>
                    <a:t>4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56" name="Line 71"/>
              <p:cNvSpPr>
                <a:spLocks noChangeShapeType="1"/>
              </p:cNvSpPr>
              <p:nvPr/>
            </p:nvSpPr>
            <p:spPr bwMode="auto">
              <a:xfrm flipV="1">
                <a:off x="2538" y="1378"/>
                <a:ext cx="141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72"/>
              <p:cNvSpPr>
                <a:spLocks noChangeShapeType="1"/>
              </p:cNvSpPr>
              <p:nvPr/>
            </p:nvSpPr>
            <p:spPr bwMode="auto">
              <a:xfrm>
                <a:off x="2687" y="1220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73"/>
              <p:cNvSpPr>
                <a:spLocks noChangeShapeType="1"/>
              </p:cNvSpPr>
              <p:nvPr/>
            </p:nvSpPr>
            <p:spPr bwMode="auto">
              <a:xfrm flipV="1">
                <a:off x="3212" y="1393"/>
                <a:ext cx="148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74"/>
              <p:cNvSpPr>
                <a:spLocks noChangeShapeType="1"/>
              </p:cNvSpPr>
              <p:nvPr/>
            </p:nvSpPr>
            <p:spPr bwMode="auto">
              <a:xfrm>
                <a:off x="3387" y="1222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75"/>
              <p:cNvSpPr>
                <a:spLocks noChangeShapeType="1"/>
              </p:cNvSpPr>
              <p:nvPr/>
            </p:nvSpPr>
            <p:spPr bwMode="auto">
              <a:xfrm flipH="1" flipV="1">
                <a:off x="2554" y="1981"/>
                <a:ext cx="261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76"/>
              <p:cNvSpPr>
                <a:spLocks noChangeShapeType="1"/>
              </p:cNvSpPr>
              <p:nvPr/>
            </p:nvSpPr>
            <p:spPr bwMode="auto">
              <a:xfrm flipV="1">
                <a:off x="2821" y="1985"/>
                <a:ext cx="236" cy="5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77"/>
              <p:cNvSpPr>
                <a:spLocks noChangeShapeType="1"/>
              </p:cNvSpPr>
              <p:nvPr/>
            </p:nvSpPr>
            <p:spPr bwMode="auto">
              <a:xfrm flipH="1">
                <a:off x="3014" y="1933"/>
                <a:ext cx="505" cy="4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6" name="Text Box 78"/>
          <p:cNvSpPr txBox="1">
            <a:spLocks noChangeArrowheads="1"/>
          </p:cNvSpPr>
          <p:nvPr/>
        </p:nvSpPr>
        <p:spPr bwMode="auto">
          <a:xfrm>
            <a:off x="3026907" y="5575644"/>
            <a:ext cx="2989262" cy="64135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>
                <a:latin typeface="Comic Sans MS" pitchFamily="66" charset="0"/>
              </a:rPr>
              <a:t>Allocation Graph</a:t>
            </a:r>
            <a:br>
              <a:rPr lang="en-US" altLang="zh-CN" b="1" dirty="0">
                <a:latin typeface="Comic Sans MS" pitchFamily="66" charset="0"/>
              </a:rPr>
            </a:br>
            <a:r>
              <a:rPr lang="en-US" altLang="zh-CN" b="1" dirty="0">
                <a:latin typeface="Comic Sans MS" pitchFamily="66" charset="0"/>
              </a:rPr>
              <a:t>With Deadlock</a:t>
            </a:r>
          </a:p>
        </p:txBody>
      </p:sp>
      <p:grpSp>
        <p:nvGrpSpPr>
          <p:cNvPr id="83" name="Group 80"/>
          <p:cNvGrpSpPr>
            <a:grpSpLocks/>
          </p:cNvGrpSpPr>
          <p:nvPr/>
        </p:nvGrpSpPr>
        <p:grpSpPr bwMode="auto">
          <a:xfrm>
            <a:off x="6029363" y="1752491"/>
            <a:ext cx="2782886" cy="3809998"/>
            <a:chOff x="3792" y="624"/>
            <a:chExt cx="1753" cy="2400"/>
          </a:xfrm>
        </p:grpSpPr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3792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86" name="Group 82"/>
            <p:cNvGrpSpPr>
              <a:grpSpLocks/>
            </p:cNvGrpSpPr>
            <p:nvPr/>
          </p:nvGrpSpPr>
          <p:grpSpPr bwMode="auto">
            <a:xfrm>
              <a:off x="3896" y="768"/>
              <a:ext cx="1471" cy="2055"/>
              <a:chOff x="3896" y="768"/>
              <a:chExt cx="1471" cy="2055"/>
            </a:xfrm>
          </p:grpSpPr>
          <p:sp>
            <p:nvSpPr>
              <p:cNvPr id="87" name="Oval 83"/>
              <p:cNvSpPr>
                <a:spLocks noChangeArrowheads="1"/>
              </p:cNvSpPr>
              <p:nvPr/>
            </p:nvSpPr>
            <p:spPr bwMode="auto">
              <a:xfrm>
                <a:off x="3896" y="1631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Comic Sans MS" pitchFamily="66" charset="0"/>
                  </a:rPr>
                  <a:t>P</a:t>
                </a:r>
                <a:r>
                  <a:rPr lang="en-US" altLang="zh-CN" b="1" baseline="-25000">
                    <a:latin typeface="Comic Sans MS" pitchFamily="66" charset="0"/>
                  </a:rPr>
                  <a:t>1</a:t>
                </a:r>
                <a:endParaRPr lang="en-US" altLang="zh-CN" b="1">
                  <a:latin typeface="Comic Sans MS" pitchFamily="66" charset="0"/>
                </a:endParaRPr>
              </a:p>
            </p:txBody>
          </p:sp>
          <p:sp>
            <p:nvSpPr>
              <p:cNvPr id="88" name="Oval 84"/>
              <p:cNvSpPr>
                <a:spLocks noChangeArrowheads="1"/>
              </p:cNvSpPr>
              <p:nvPr/>
            </p:nvSpPr>
            <p:spPr bwMode="auto">
              <a:xfrm>
                <a:off x="4969" y="77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Comic Sans MS" pitchFamily="66" charset="0"/>
                  </a:rPr>
                  <a:t>P</a:t>
                </a:r>
                <a:r>
                  <a:rPr lang="en-US" altLang="zh-CN" b="1" baseline="-25000">
                    <a:latin typeface="Comic Sans MS" pitchFamily="66" charset="0"/>
                  </a:rPr>
                  <a:t>2</a:t>
                </a:r>
                <a:endParaRPr lang="en-US" altLang="zh-CN" b="1">
                  <a:latin typeface="Comic Sans MS" pitchFamily="66" charset="0"/>
                </a:endParaRPr>
              </a:p>
            </p:txBody>
          </p:sp>
          <p:sp>
            <p:nvSpPr>
              <p:cNvPr id="89" name="Oval 85"/>
              <p:cNvSpPr>
                <a:spLocks noChangeArrowheads="1"/>
              </p:cNvSpPr>
              <p:nvPr/>
            </p:nvSpPr>
            <p:spPr bwMode="auto">
              <a:xfrm>
                <a:off x="4992" y="163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Comic Sans MS" pitchFamily="66" charset="0"/>
                  </a:rPr>
                  <a:t>p</a:t>
                </a:r>
                <a:r>
                  <a:rPr lang="en-US" altLang="zh-CN" b="1" baseline="-25000">
                    <a:latin typeface="Comic Sans MS" pitchFamily="66" charset="0"/>
                  </a:rPr>
                  <a:t>3</a:t>
                </a:r>
                <a:endParaRPr lang="en-US" altLang="zh-CN" b="1">
                  <a:latin typeface="Comic Sans MS" pitchFamily="66" charset="0"/>
                </a:endParaRPr>
              </a:p>
            </p:txBody>
          </p:sp>
          <p:grpSp>
            <p:nvGrpSpPr>
              <p:cNvPr id="90" name="Group 86"/>
              <p:cNvGrpSpPr>
                <a:grpSpLocks/>
              </p:cNvGrpSpPr>
              <p:nvPr/>
            </p:nvGrpSpPr>
            <p:grpSpPr bwMode="auto">
              <a:xfrm>
                <a:off x="4368" y="2164"/>
                <a:ext cx="375" cy="654"/>
                <a:chOff x="672" y="2112"/>
                <a:chExt cx="384" cy="669"/>
              </a:xfrm>
            </p:grpSpPr>
            <p:grpSp>
              <p:nvGrpSpPr>
                <p:cNvPr id="104" name="Group 87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06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74" cy="237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R</a:t>
                  </a:r>
                  <a:r>
                    <a:rPr lang="en-US" altLang="zh-CN" b="1" baseline="-25000">
                      <a:latin typeface="Comic Sans MS" pitchFamily="66" charset="0"/>
                    </a:rPr>
                    <a:t>2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 flipV="1">
                <a:off x="4178" y="1425"/>
                <a:ext cx="184" cy="2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3"/>
              <p:cNvSpPr>
                <a:spLocks noChangeShapeType="1"/>
              </p:cNvSpPr>
              <p:nvPr/>
            </p:nvSpPr>
            <p:spPr bwMode="auto">
              <a:xfrm flipH="1" flipV="1">
                <a:off x="4194" y="1969"/>
                <a:ext cx="355" cy="3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4547" y="2437"/>
                <a:ext cx="445" cy="1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 flipH="1">
                <a:off x="4750" y="1926"/>
                <a:ext cx="274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grpSp>
            <p:nvGrpSpPr>
              <p:cNvPr id="95" name="Group 96"/>
              <p:cNvGrpSpPr>
                <a:grpSpLocks/>
              </p:cNvGrpSpPr>
              <p:nvPr/>
            </p:nvGrpSpPr>
            <p:grpSpPr bwMode="auto">
              <a:xfrm>
                <a:off x="4368" y="768"/>
                <a:ext cx="375" cy="662"/>
                <a:chOff x="4368" y="768"/>
                <a:chExt cx="375" cy="662"/>
              </a:xfrm>
            </p:grpSpPr>
            <p:grpSp>
              <p:nvGrpSpPr>
                <p:cNvPr id="99" name="Group 97"/>
                <p:cNvGrpSpPr>
                  <a:grpSpLocks/>
                </p:cNvGrpSpPr>
                <p:nvPr/>
              </p:nvGrpSpPr>
              <p:grpSpPr bwMode="auto">
                <a:xfrm flipV="1">
                  <a:off x="4368" y="1008"/>
                  <a:ext cx="375" cy="422"/>
                  <a:chOff x="672" y="2064"/>
                  <a:chExt cx="384" cy="432"/>
                </a:xfrm>
              </p:grpSpPr>
              <p:sp>
                <p:nvSpPr>
                  <p:cNvPr id="10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16" y="768"/>
                  <a:ext cx="267" cy="231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b="1">
                      <a:latin typeface="Comic Sans MS" pitchFamily="66" charset="0"/>
                    </a:rPr>
                    <a:t>R</a:t>
                  </a:r>
                  <a:r>
                    <a:rPr lang="en-US" altLang="zh-CN" b="1" baseline="-25000">
                      <a:latin typeface="Comic Sans MS" pitchFamily="66" charset="0"/>
                    </a:rPr>
                    <a:t>1</a:t>
                  </a:r>
                  <a:endParaRPr lang="en-US" altLang="zh-CN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6" name="Oval 102"/>
              <p:cNvSpPr>
                <a:spLocks noChangeArrowheads="1"/>
              </p:cNvSpPr>
              <p:nvPr/>
            </p:nvSpPr>
            <p:spPr bwMode="auto">
              <a:xfrm>
                <a:off x="4992" y="2448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Comic Sans MS" pitchFamily="66" charset="0"/>
                  </a:rPr>
                  <a:t>P</a:t>
                </a:r>
                <a:r>
                  <a:rPr lang="en-US" altLang="zh-CN" b="1" baseline="-25000">
                    <a:latin typeface="Comic Sans MS" pitchFamily="66" charset="0"/>
                  </a:rPr>
                  <a:t>4</a:t>
                </a:r>
                <a:endParaRPr lang="en-US" altLang="zh-CN" b="1">
                  <a:latin typeface="Comic Sans MS" pitchFamily="66" charset="0"/>
                </a:endParaRPr>
              </a:p>
            </p:txBody>
          </p:sp>
          <p:sp>
            <p:nvSpPr>
              <p:cNvPr id="97" name="Line 103"/>
              <p:cNvSpPr>
                <a:spLocks noChangeShapeType="1"/>
              </p:cNvSpPr>
              <p:nvPr/>
            </p:nvSpPr>
            <p:spPr bwMode="auto">
              <a:xfrm>
                <a:off x="4553" y="1302"/>
                <a:ext cx="465" cy="3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04"/>
              <p:cNvSpPr>
                <a:spLocks noChangeShapeType="1"/>
              </p:cNvSpPr>
              <p:nvPr/>
            </p:nvSpPr>
            <p:spPr bwMode="auto">
              <a:xfrm flipV="1">
                <a:off x="4553" y="1002"/>
                <a:ext cx="41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4" name="Text Box 105"/>
          <p:cNvSpPr txBox="1">
            <a:spLocks noChangeArrowheads="1"/>
          </p:cNvSpPr>
          <p:nvPr/>
        </p:nvSpPr>
        <p:spPr bwMode="auto">
          <a:xfrm>
            <a:off x="5776914" y="5607503"/>
            <a:ext cx="3367086" cy="64611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>
                <a:latin typeface="Comic Sans MS" pitchFamily="66" charset="0"/>
              </a:rPr>
              <a:t>Allocation </a:t>
            </a:r>
            <a:r>
              <a:rPr lang="en-US" altLang="zh-CN" b="1" dirty="0" smtClean="0">
                <a:latin typeface="Comic Sans MS" pitchFamily="66" charset="0"/>
              </a:rPr>
              <a:t>Graph with </a:t>
            </a:r>
            <a:r>
              <a:rPr lang="en-US" altLang="zh-CN" b="1" dirty="0">
                <a:latin typeface="Comic Sans MS" pitchFamily="66" charset="0"/>
              </a:rPr>
              <a:t>Cycle, </a:t>
            </a:r>
            <a:r>
              <a:rPr lang="en-US" altLang="zh-CN" b="1" dirty="0" smtClean="0">
                <a:latin typeface="Comic Sans MS" pitchFamily="66" charset="0"/>
              </a:rPr>
              <a:t>but No </a:t>
            </a:r>
            <a:r>
              <a:rPr lang="en-US" altLang="zh-CN" b="1" dirty="0">
                <a:latin typeface="Comic Sans MS" pitchFamily="66" charset="0"/>
              </a:rPr>
              <a:t>Deadlock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13468" y="6319774"/>
            <a:ext cx="2463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单点成环就是死锁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7108" y="1194455"/>
            <a:ext cx="225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圆是进程，方是资源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70855" y="6484026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84" grpId="0" animBg="1"/>
      <p:bldP spid="1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9663"/>
            <a:ext cx="8420100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6600"/>
                </a:solidFill>
              </a:rPr>
              <a:t>通则：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6600"/>
                </a:solidFill>
              </a:rPr>
              <a:t>如果资源分配图中没有环路，则系统中没有死锁。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6600"/>
                </a:solidFill>
              </a:rPr>
              <a:t>如果资源分配图中存在环路，则系统中可能存在死锁。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6600"/>
                </a:solidFill>
              </a:rPr>
              <a:t>特例</a:t>
            </a:r>
            <a:endParaRPr lang="en-US" altLang="zh-CN" b="1" dirty="0" smtClean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如果每个资源类中只包含一个资源实例，则环路是死锁存在的充分必要条件。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77144" y="2191651"/>
            <a:ext cx="1770743" cy="914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096533" y="2647950"/>
            <a:ext cx="1756228" cy="993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两种图示的等效性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6295578" y="2231580"/>
            <a:ext cx="2209800" cy="2743200"/>
            <a:chOff x="2016" y="2112"/>
            <a:chExt cx="1392" cy="1728"/>
          </a:xfrm>
        </p:grpSpPr>
        <p:sp>
          <p:nvSpPr>
            <p:cNvPr id="7" name="Rectangle 84"/>
            <p:cNvSpPr>
              <a:spLocks noChangeArrowheads="1"/>
            </p:cNvSpPr>
            <p:nvPr/>
          </p:nvSpPr>
          <p:spPr bwMode="auto">
            <a:xfrm>
              <a:off x="2016" y="2865"/>
              <a:ext cx="398" cy="26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Rectangle 85"/>
            <p:cNvSpPr>
              <a:spLocks noChangeArrowheads="1"/>
            </p:cNvSpPr>
            <p:nvPr/>
          </p:nvSpPr>
          <p:spPr bwMode="auto">
            <a:xfrm>
              <a:off x="3010" y="2865"/>
              <a:ext cx="398" cy="26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86"/>
            <p:cNvSpPr>
              <a:spLocks noChangeArrowheads="1"/>
            </p:cNvSpPr>
            <p:nvPr/>
          </p:nvSpPr>
          <p:spPr bwMode="auto">
            <a:xfrm>
              <a:off x="2641" y="3574"/>
              <a:ext cx="287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P</a:t>
              </a:r>
              <a:r>
                <a:rPr lang="en-US" altLang="zh-CN" sz="24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2544" y="2112"/>
              <a:ext cx="296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P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" name="Arc 88"/>
            <p:cNvSpPr>
              <a:spLocks/>
            </p:cNvSpPr>
            <p:nvPr/>
          </p:nvSpPr>
          <p:spPr bwMode="auto">
            <a:xfrm>
              <a:off x="2840" y="2289"/>
              <a:ext cx="400" cy="5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89"/>
            <p:cNvSpPr>
              <a:spLocks/>
            </p:cNvSpPr>
            <p:nvPr/>
          </p:nvSpPr>
          <p:spPr bwMode="auto">
            <a:xfrm rot="10643532" flipH="1">
              <a:off x="2824" y="3186"/>
              <a:ext cx="427" cy="476"/>
            </a:xfrm>
            <a:custGeom>
              <a:avLst/>
              <a:gdLst>
                <a:gd name="T0" fmla="*/ 0 w 21600"/>
                <a:gd name="T1" fmla="*/ 0 h 21056"/>
                <a:gd name="T2" fmla="*/ 0 w 21600"/>
                <a:gd name="T3" fmla="*/ 0 h 21056"/>
                <a:gd name="T4" fmla="*/ 0 w 21600"/>
                <a:gd name="T5" fmla="*/ 0 h 210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6"/>
                <a:gd name="T11" fmla="*/ 21600 w 21600"/>
                <a:gd name="T12" fmla="*/ 21056 h 2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6" fill="none" extrusionOk="0">
                  <a:moveTo>
                    <a:pt x="4816" y="-1"/>
                  </a:moveTo>
                  <a:cubicBezTo>
                    <a:pt x="14636" y="2245"/>
                    <a:pt x="21600" y="10982"/>
                    <a:pt x="21600" y="21056"/>
                  </a:cubicBezTo>
                </a:path>
                <a:path w="21600" h="21056" stroke="0" extrusionOk="0">
                  <a:moveTo>
                    <a:pt x="4816" y="-1"/>
                  </a:moveTo>
                  <a:cubicBezTo>
                    <a:pt x="14636" y="2245"/>
                    <a:pt x="21600" y="10982"/>
                    <a:pt x="21600" y="21056"/>
                  </a:cubicBezTo>
                  <a:lnTo>
                    <a:pt x="0" y="210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90"/>
            <p:cNvSpPr>
              <a:spLocks/>
            </p:cNvSpPr>
            <p:nvPr/>
          </p:nvSpPr>
          <p:spPr bwMode="auto">
            <a:xfrm flipH="1" flipV="1">
              <a:off x="2205" y="3087"/>
              <a:ext cx="450" cy="630"/>
            </a:xfrm>
            <a:custGeom>
              <a:avLst/>
              <a:gdLst>
                <a:gd name="T0" fmla="*/ 0 w 24586"/>
                <a:gd name="T1" fmla="*/ 0 h 23504"/>
                <a:gd name="T2" fmla="*/ 0 w 24586"/>
                <a:gd name="T3" fmla="*/ 0 h 23504"/>
                <a:gd name="T4" fmla="*/ 0 w 24586"/>
                <a:gd name="T5" fmla="*/ 0 h 23504"/>
                <a:gd name="T6" fmla="*/ 0 w 24586"/>
                <a:gd name="T7" fmla="*/ 0 h 23504"/>
                <a:gd name="T8" fmla="*/ 0 w 24586"/>
                <a:gd name="T9" fmla="*/ 0 h 23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86"/>
                <a:gd name="T16" fmla="*/ 0 h 23504"/>
                <a:gd name="T17" fmla="*/ 24586 w 24586"/>
                <a:gd name="T18" fmla="*/ 23504 h 23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86" h="23504" fill="none" extrusionOk="0">
                  <a:moveTo>
                    <a:pt x="2420" y="8"/>
                  </a:moveTo>
                  <a:cubicBezTo>
                    <a:pt x="2608" y="3"/>
                    <a:pt x="2797" y="0"/>
                    <a:pt x="2986" y="1"/>
                  </a:cubicBezTo>
                  <a:cubicBezTo>
                    <a:pt x="14915" y="1"/>
                    <a:pt x="24586" y="9671"/>
                    <a:pt x="24586" y="21601"/>
                  </a:cubicBezTo>
                </a:path>
                <a:path w="24586" h="23504" stroke="0" extrusionOk="0">
                  <a:moveTo>
                    <a:pt x="2420" y="8"/>
                  </a:moveTo>
                  <a:cubicBezTo>
                    <a:pt x="2608" y="3"/>
                    <a:pt x="2797" y="0"/>
                    <a:pt x="2986" y="1"/>
                  </a:cubicBezTo>
                  <a:cubicBezTo>
                    <a:pt x="14915" y="1"/>
                    <a:pt x="24586" y="9671"/>
                    <a:pt x="24586" y="21601"/>
                  </a:cubicBezTo>
                  <a:lnTo>
                    <a:pt x="189" y="23504"/>
                  </a:lnTo>
                  <a:cubicBezTo>
                    <a:pt x="0" y="16306"/>
                    <a:pt x="2609" y="7206"/>
                    <a:pt x="2420" y="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91"/>
            <p:cNvSpPr>
              <a:spLocks/>
            </p:cNvSpPr>
            <p:nvPr/>
          </p:nvSpPr>
          <p:spPr bwMode="auto">
            <a:xfrm rot="10569381" flipV="1">
              <a:off x="2142" y="2338"/>
              <a:ext cx="485" cy="509"/>
            </a:xfrm>
            <a:custGeom>
              <a:avLst/>
              <a:gdLst>
                <a:gd name="T0" fmla="*/ 0 w 21600"/>
                <a:gd name="T1" fmla="*/ 0 h 21298"/>
                <a:gd name="T2" fmla="*/ 0 w 21600"/>
                <a:gd name="T3" fmla="*/ 0 h 21298"/>
                <a:gd name="T4" fmla="*/ 0 w 21600"/>
                <a:gd name="T5" fmla="*/ 0 h 21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298"/>
                <a:gd name="T11" fmla="*/ 21600 w 21600"/>
                <a:gd name="T12" fmla="*/ 21298 h 21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298" fill="none" extrusionOk="0">
                  <a:moveTo>
                    <a:pt x="3600" y="0"/>
                  </a:moveTo>
                  <a:cubicBezTo>
                    <a:pt x="13993" y="1757"/>
                    <a:pt x="21600" y="10758"/>
                    <a:pt x="21600" y="21298"/>
                  </a:cubicBezTo>
                </a:path>
                <a:path w="21600" h="21298" stroke="0" extrusionOk="0">
                  <a:moveTo>
                    <a:pt x="3600" y="0"/>
                  </a:moveTo>
                  <a:cubicBezTo>
                    <a:pt x="13993" y="1757"/>
                    <a:pt x="21600" y="10758"/>
                    <a:pt x="21600" y="21298"/>
                  </a:cubicBezTo>
                  <a:lnTo>
                    <a:pt x="0" y="2129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1571177" y="3566892"/>
            <a:ext cx="990600" cy="990600"/>
            <a:chOff x="1200" y="2448"/>
            <a:chExt cx="624" cy="624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 flipV="1">
              <a:off x="1200" y="283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>
              <a:off x="1200" y="2832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 flipV="1">
              <a:off x="1344" y="268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1344" y="2688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 flipH="1">
              <a:off x="1824" y="2448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2180778" y="3109692"/>
            <a:ext cx="914400" cy="533400"/>
          </a:xfrm>
          <a:prstGeom prst="rect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342578" y="1738092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342578" y="5243292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180778" y="2271492"/>
            <a:ext cx="0" cy="297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095178" y="2271492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933378" y="2195292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847778" y="2271492"/>
            <a:ext cx="0" cy="297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494978" y="5319492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imes New Roman" pitchFamily="18" charset="0"/>
              </a:rPr>
              <a:t>P</a:t>
            </a:r>
            <a:r>
              <a:rPr lang="en-US" altLang="zh-CN" sz="1800" b="1" baseline="-25000">
                <a:latin typeface="Times New Roman" pitchFamily="18" charset="0"/>
              </a:rPr>
              <a:t>1</a:t>
            </a:r>
            <a:r>
              <a:rPr lang="en-US" altLang="zh-CN" sz="1800" b="1">
                <a:latin typeface="Times New Roman" pitchFamily="18" charset="0"/>
              </a:rPr>
              <a:t>Req(R</a:t>
            </a:r>
            <a:r>
              <a:rPr lang="en-US" altLang="zh-CN" sz="1800" b="1" baseline="-25000">
                <a:latin typeface="Times New Roman" pitchFamily="18" charset="0"/>
              </a:rPr>
              <a:t>1</a:t>
            </a:r>
            <a:r>
              <a:rPr lang="en-US" altLang="zh-CN" sz="1800" b="1">
                <a:latin typeface="Times New Roman" pitchFamily="18" charset="0"/>
              </a:rPr>
              <a:t>)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514606" y="5780322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</a:rPr>
              <a:t>P</a:t>
            </a:r>
            <a:r>
              <a:rPr lang="en-US" altLang="zh-CN" sz="1800" b="1" baseline="-25000" dirty="0">
                <a:latin typeface="Times New Roman" pitchFamily="18" charset="0"/>
              </a:rPr>
              <a:t>1</a:t>
            </a:r>
            <a:r>
              <a:rPr lang="en-US" altLang="zh-CN" sz="1800" b="1" dirty="0">
                <a:latin typeface="Times New Roman" pitchFamily="18" charset="0"/>
              </a:rPr>
              <a:t>Req(R</a:t>
            </a:r>
            <a:r>
              <a:rPr lang="en-US" altLang="zh-CN" sz="1800" b="1" baseline="-25000" dirty="0">
                <a:latin typeface="Times New Roman" pitchFamily="18" charset="0"/>
              </a:rPr>
              <a:t>2</a:t>
            </a:r>
            <a:r>
              <a:rPr lang="en-US" altLang="zh-CN" sz="1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99978" y="5395692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imes New Roman" pitchFamily="18" charset="0"/>
              </a:rPr>
              <a:t>P</a:t>
            </a:r>
            <a:r>
              <a:rPr lang="en-US" altLang="zh-CN" sz="1800" b="1" baseline="-25000">
                <a:latin typeface="Times New Roman" pitchFamily="18" charset="0"/>
              </a:rPr>
              <a:t>1</a:t>
            </a:r>
            <a:r>
              <a:rPr lang="en-US" altLang="zh-CN" sz="1800" b="1">
                <a:latin typeface="Times New Roman" pitchFamily="18" charset="0"/>
              </a:rPr>
              <a:t>Rel(R</a:t>
            </a:r>
            <a:r>
              <a:rPr lang="en-US" altLang="zh-CN" sz="1800" b="1" baseline="-25000">
                <a:latin typeface="Times New Roman" pitchFamily="18" charset="0"/>
              </a:rPr>
              <a:t>1</a:t>
            </a:r>
            <a:r>
              <a:rPr lang="en-US" altLang="zh-CN" sz="1800" b="1">
                <a:latin typeface="Times New Roman" pitchFamily="18" charset="0"/>
              </a:rPr>
              <a:t>)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244528" y="5776692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imes New Roman" pitchFamily="18" charset="0"/>
              </a:rPr>
              <a:t>P</a:t>
            </a:r>
            <a:r>
              <a:rPr lang="en-US" altLang="zh-CN" sz="1800" b="1" baseline="-25000">
                <a:latin typeface="Times New Roman" pitchFamily="18" charset="0"/>
              </a:rPr>
              <a:t>1</a:t>
            </a:r>
            <a:r>
              <a:rPr lang="en-US" altLang="zh-CN" sz="1800" b="1">
                <a:latin typeface="Times New Roman" pitchFamily="18" charset="0"/>
              </a:rPr>
              <a:t>Rel(R</a:t>
            </a:r>
            <a:r>
              <a:rPr lang="en-US" altLang="zh-CN" sz="1800" b="1" baseline="-25000">
                <a:latin typeface="Times New Roman" pitchFamily="18" charset="0"/>
              </a:rPr>
              <a:t>2</a:t>
            </a:r>
            <a:r>
              <a:rPr lang="en-US" altLang="zh-CN" sz="1800" b="1">
                <a:latin typeface="Times New Roman" pitchFamily="18" charset="0"/>
              </a:rPr>
              <a:t>)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1571178" y="4557492"/>
            <a:ext cx="205740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3628578" y="3719292"/>
            <a:ext cx="0" cy="83820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628578" y="3719292"/>
            <a:ext cx="1295400" cy="0"/>
          </a:xfrm>
          <a:prstGeom prst="line">
            <a:avLst/>
          </a:prstGeom>
          <a:noFill/>
          <a:ln w="19050">
            <a:solidFill>
              <a:srgbClr val="CC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923978" y="2042892"/>
            <a:ext cx="0" cy="167640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1342578" y="3633788"/>
            <a:ext cx="3496122" cy="930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199578" y="3490692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imes New Roman" pitchFamily="18" charset="0"/>
              </a:rPr>
              <a:t>P</a:t>
            </a:r>
            <a:r>
              <a:rPr lang="en-US" altLang="zh-CN" sz="1800" b="1" baseline="-25000">
                <a:latin typeface="Times New Roman" pitchFamily="18" charset="0"/>
              </a:rPr>
              <a:t>2</a:t>
            </a:r>
            <a:r>
              <a:rPr lang="en-US" altLang="zh-CN" sz="1800" b="1">
                <a:latin typeface="Times New Roman" pitchFamily="18" charset="0"/>
              </a:rPr>
              <a:t>Req(R</a:t>
            </a:r>
            <a:r>
              <a:rPr lang="en-US" altLang="zh-CN" sz="1800" b="1" baseline="-25000">
                <a:latin typeface="Times New Roman" pitchFamily="18" charset="0"/>
              </a:rPr>
              <a:t>2</a:t>
            </a:r>
            <a:r>
              <a:rPr lang="en-US" altLang="zh-CN" sz="1800" b="1">
                <a:latin typeface="Times New Roman" pitchFamily="18" charset="0"/>
              </a:rPr>
              <a:t>)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99578" y="2957292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imes New Roman" pitchFamily="18" charset="0"/>
              </a:rPr>
              <a:t>P</a:t>
            </a:r>
            <a:r>
              <a:rPr lang="en-US" altLang="zh-CN" sz="1800" b="1" baseline="-25000">
                <a:latin typeface="Times New Roman" pitchFamily="18" charset="0"/>
              </a:rPr>
              <a:t>2</a:t>
            </a:r>
            <a:r>
              <a:rPr lang="en-US" altLang="zh-CN" sz="1800" b="1">
                <a:latin typeface="Times New Roman" pitchFamily="18" charset="0"/>
              </a:rPr>
              <a:t>Req(R</a:t>
            </a:r>
            <a:r>
              <a:rPr lang="en-US" altLang="zh-CN" sz="1800" b="1" baseline="-25000">
                <a:latin typeface="Times New Roman" pitchFamily="18" charset="0"/>
              </a:rPr>
              <a:t>1</a:t>
            </a:r>
            <a:r>
              <a:rPr lang="en-US" altLang="zh-CN" sz="1800" b="1">
                <a:latin typeface="Times New Roman" pitchFamily="18" charset="0"/>
              </a:rPr>
              <a:t>)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99578" y="2500092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Times New Roman" pitchFamily="18" charset="0"/>
              </a:rPr>
              <a:t>P</a:t>
            </a:r>
            <a:r>
              <a:rPr lang="en-US" altLang="zh-CN" sz="1800" b="1" baseline="-25000">
                <a:latin typeface="Times New Roman" pitchFamily="18" charset="0"/>
              </a:rPr>
              <a:t>2</a:t>
            </a:r>
            <a:r>
              <a:rPr lang="en-US" altLang="zh-CN" sz="1800" b="1">
                <a:latin typeface="Times New Roman" pitchFamily="18" charset="0"/>
              </a:rPr>
              <a:t>Rel(R</a:t>
            </a:r>
            <a:r>
              <a:rPr lang="en-US" altLang="zh-CN" sz="1800" b="1" baseline="-25000">
                <a:latin typeface="Times New Roman" pitchFamily="18" charset="0"/>
              </a:rPr>
              <a:t>2</a:t>
            </a:r>
            <a:r>
              <a:rPr lang="en-US" altLang="zh-CN" sz="1800" b="1">
                <a:latin typeface="Times New Roman" pitchFamily="18" charset="0"/>
              </a:rPr>
              <a:t>)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203208" y="2042892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</a:rPr>
              <a:t>P</a:t>
            </a:r>
            <a:r>
              <a:rPr lang="en-US" altLang="zh-CN" sz="1800" b="1" baseline="-25000" dirty="0">
                <a:latin typeface="Times New Roman" pitchFamily="18" charset="0"/>
              </a:rPr>
              <a:t>2</a:t>
            </a:r>
            <a:r>
              <a:rPr lang="en-US" altLang="zh-CN" sz="1800" b="1" dirty="0">
                <a:latin typeface="Times New Roman" pitchFamily="18" charset="0"/>
              </a:rPr>
              <a:t>Rel(R</a:t>
            </a:r>
            <a:r>
              <a:rPr lang="en-US" altLang="zh-CN" sz="1800" b="1" baseline="-25000" dirty="0">
                <a:latin typeface="Times New Roman" pitchFamily="18" charset="0"/>
              </a:rPr>
              <a:t>1</a:t>
            </a:r>
            <a:r>
              <a:rPr lang="en-US" altLang="zh-CN" sz="1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1342578" y="3109692"/>
            <a:ext cx="3505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1342578" y="2652492"/>
            <a:ext cx="3505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1342578" y="2195292"/>
            <a:ext cx="3505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左右箭头 55"/>
          <p:cNvSpPr/>
          <p:nvPr/>
        </p:nvSpPr>
        <p:spPr>
          <a:xfrm>
            <a:off x="5225141" y="3454395"/>
            <a:ext cx="928915" cy="48463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669138" y="1342568"/>
            <a:ext cx="30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CC"/>
                </a:solidFill>
              </a:rPr>
              <a:t>Joint Progress Diagram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44458" y="1349828"/>
            <a:ext cx="325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CC"/>
                </a:solidFill>
              </a:rPr>
              <a:t>Resource Allocation Graph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产生死锁的条件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172" y="1137791"/>
            <a:ext cx="8229600" cy="5088838"/>
          </a:xfrm>
        </p:spPr>
        <p:txBody>
          <a:bodyPr/>
          <a:lstStyle/>
          <a:p>
            <a:pPr algn="just"/>
            <a:r>
              <a:rPr lang="zh-CN" altLang="en-US" sz="2400" dirty="0" smtClean="0">
                <a:solidFill>
                  <a:srgbClr val="0000CC"/>
                </a:solidFill>
              </a:rPr>
              <a:t>程序设计产生死锁的条件</a:t>
            </a:r>
            <a:r>
              <a:rPr lang="en-US" altLang="zh-CN" sz="2400" dirty="0" smtClean="0">
                <a:solidFill>
                  <a:srgbClr val="FF0000"/>
                </a:solidFill>
              </a:rPr>
              <a:t>(create the swamps)</a:t>
            </a:r>
          </a:p>
          <a:p>
            <a:pPr lvl="1" algn="just"/>
            <a:r>
              <a:rPr lang="zh-CN" altLang="en-US" sz="2000" dirty="0" smtClean="0">
                <a:solidFill>
                  <a:srgbClr val="FF0000"/>
                </a:solidFill>
              </a:rPr>
              <a:t>资源互斥 </a:t>
            </a:r>
            <a:r>
              <a:rPr lang="en-US" altLang="zh-CN" sz="2000" dirty="0" smtClean="0">
                <a:solidFill>
                  <a:srgbClr val="FF0000"/>
                </a:solidFill>
              </a:rPr>
              <a:t>mutual exclusion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进程中包含了临界资源，每次只能给一个进程使用</a:t>
            </a:r>
            <a:endParaRPr lang="en-US" altLang="zh-CN" sz="2000" dirty="0" smtClean="0"/>
          </a:p>
          <a:p>
            <a:pPr lvl="1" algn="just"/>
            <a:r>
              <a:rPr lang="zh-CN" altLang="en-US" sz="2000" dirty="0" smtClean="0">
                <a:solidFill>
                  <a:srgbClr val="FF0000"/>
                </a:solidFill>
              </a:rPr>
              <a:t>持有等待 </a:t>
            </a:r>
            <a:r>
              <a:rPr lang="en-US" altLang="zh-CN" sz="2000" dirty="0" smtClean="0">
                <a:solidFill>
                  <a:srgbClr val="FF0000"/>
                </a:solidFill>
              </a:rPr>
              <a:t>hold &amp; wait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进程在请求新资源时，其已获得的资源并不释放</a:t>
            </a:r>
            <a:endParaRPr lang="en-US" altLang="zh-CN" sz="2000" dirty="0" smtClean="0"/>
          </a:p>
          <a:p>
            <a:pPr lvl="1" algn="just"/>
            <a:r>
              <a:rPr lang="zh-CN" altLang="en-US" sz="2000" dirty="0" smtClean="0">
                <a:solidFill>
                  <a:srgbClr val="FF0000"/>
                </a:solidFill>
              </a:rPr>
              <a:t>不可抢占 </a:t>
            </a:r>
            <a:r>
              <a:rPr lang="en-US" altLang="zh-CN" sz="2000" dirty="0" smtClean="0">
                <a:solidFill>
                  <a:srgbClr val="FF0000"/>
                </a:solidFill>
              </a:rPr>
              <a:t>no resource preemption 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资源申请者不能从资源占有者手中强行夺取，资源只能由占有者自愿释放</a:t>
            </a:r>
            <a:endParaRPr lang="en-US" altLang="zh-CN" sz="2000" dirty="0"/>
          </a:p>
          <a:p>
            <a:pPr marL="457200" lvl="1" indent="0" algn="just"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凡是可抢占资源均不构成死锁的原因！</a:t>
            </a:r>
            <a:endParaRPr lang="en-US" altLang="zh-CN" sz="2000" dirty="0" smtClean="0"/>
          </a:p>
          <a:p>
            <a:pPr algn="just"/>
            <a:r>
              <a:rPr lang="zh-CN" altLang="en-US" sz="2400" dirty="0" smtClean="0">
                <a:solidFill>
                  <a:srgbClr val="0000CC"/>
                </a:solidFill>
              </a:rPr>
              <a:t>动态执行产生死锁的条件</a:t>
            </a:r>
            <a:r>
              <a:rPr lang="en-US" altLang="zh-CN" sz="2400" dirty="0" smtClean="0">
                <a:solidFill>
                  <a:srgbClr val="FF0000"/>
                </a:solidFill>
              </a:rPr>
              <a:t>(go to the swamps)</a:t>
            </a:r>
          </a:p>
          <a:p>
            <a:pPr lvl="1" algn="just"/>
            <a:r>
              <a:rPr lang="zh-CN" altLang="en-US" sz="2000" dirty="0" smtClean="0">
                <a:solidFill>
                  <a:srgbClr val="FF0000"/>
                </a:solidFill>
              </a:rPr>
              <a:t>循环等待</a:t>
            </a:r>
            <a:r>
              <a:rPr lang="en-US" altLang="zh-CN" sz="2000" dirty="0" smtClean="0">
                <a:solidFill>
                  <a:srgbClr val="FF0000"/>
                </a:solidFill>
              </a:rPr>
              <a:t>circular wait 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存在一个进程等待队列</a:t>
            </a:r>
            <a:r>
              <a:rPr lang="en-US" altLang="zh-CN" sz="2000" dirty="0"/>
              <a:t>{</a:t>
            </a:r>
            <a:r>
              <a:rPr lang="en-US" altLang="zh-CN" sz="2000" dirty="0" smtClean="0"/>
              <a:t>P1,P2,…,</a:t>
            </a:r>
            <a:r>
              <a:rPr lang="en-US" altLang="zh-CN" sz="2000" dirty="0" err="1" smtClean="0"/>
              <a:t>Pn</a:t>
            </a:r>
            <a:r>
              <a:rPr lang="en-US" altLang="zh-CN" sz="2000" dirty="0" smtClean="0"/>
              <a:t>},</a:t>
            </a:r>
            <a:r>
              <a:rPr lang="zh-CN" altLang="en-US" sz="2000" dirty="0" smtClean="0"/>
              <a:t>其中</a:t>
            </a:r>
            <a:r>
              <a:rPr lang="en-US" altLang="zh-CN" sz="2000" dirty="0" smtClean="0"/>
              <a:t>P1</a:t>
            </a:r>
            <a:r>
              <a:rPr lang="zh-CN" altLang="en-US" sz="2000" dirty="0" smtClean="0"/>
              <a:t>等待</a:t>
            </a:r>
            <a:r>
              <a:rPr lang="en-US" altLang="zh-CN" sz="2000" dirty="0" smtClean="0"/>
              <a:t>P2</a:t>
            </a:r>
            <a:r>
              <a:rPr lang="zh-CN" altLang="en-US" sz="2000" dirty="0" smtClean="0"/>
              <a:t>占有的资源，</a:t>
            </a:r>
            <a:r>
              <a:rPr lang="en-US" altLang="zh-CN" sz="2000" dirty="0" smtClean="0"/>
              <a:t>P2</a:t>
            </a:r>
            <a:r>
              <a:rPr lang="zh-CN" altLang="en-US" sz="2000" dirty="0" smtClean="0"/>
              <a:t>等待</a:t>
            </a:r>
            <a:r>
              <a:rPr lang="en-US" altLang="zh-CN" sz="2000" dirty="0" smtClean="0"/>
              <a:t>P3</a:t>
            </a:r>
            <a:r>
              <a:rPr lang="zh-CN" altLang="en-US" sz="2000" dirty="0" smtClean="0"/>
              <a:t>占有的资源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Pn</a:t>
            </a:r>
            <a:r>
              <a:rPr lang="zh-CN" altLang="en-US" sz="2000" dirty="0" smtClean="0"/>
              <a:t>等待</a:t>
            </a:r>
            <a:r>
              <a:rPr lang="en-US" altLang="zh-CN" sz="2000" dirty="0" smtClean="0"/>
              <a:t>P1</a:t>
            </a:r>
            <a:r>
              <a:rPr lang="zh-CN" altLang="en-US" sz="2000" dirty="0" smtClean="0"/>
              <a:t>占有的资源，形成一进程等待环路。</a:t>
            </a:r>
            <a:endParaRPr lang="en-US" altLang="zh-CN" sz="2000" dirty="0" smtClean="0"/>
          </a:p>
          <a:p>
            <a:pPr algn="just"/>
            <a:r>
              <a:rPr lang="zh-CN" altLang="en-US" dirty="0" smtClean="0"/>
              <a:t>程序设计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动态执行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Deadlock </a:t>
            </a:r>
            <a:r>
              <a:rPr lang="zh-CN" altLang="en-US" dirty="0" smtClean="0">
                <a:solidFill>
                  <a:srgbClr val="FF0000"/>
                </a:solidFill>
              </a:rPr>
              <a:t>充要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FALL </a:t>
            </a:r>
            <a:r>
              <a:rPr lang="en-US" altLang="zh-CN" dirty="0" smtClean="0">
                <a:latin typeface="Arial" pitchFamily="34" charset="0"/>
              </a:rPr>
              <a:t>2016</a:t>
            </a:r>
            <a:r>
              <a:rPr lang="zh-CN" altLang="en-US" dirty="0" smtClean="0">
                <a:latin typeface="Arial" pitchFamily="34" charset="0"/>
              </a:rPr>
              <a:t>; INSTRUCTOR: </a:t>
            </a:r>
            <a:r>
              <a:rPr lang="en-US" altLang="zh-CN" dirty="0" smtClean="0">
                <a:latin typeface="Arial" pitchFamily="34" charset="0"/>
              </a:rPr>
              <a:t>LINGBO WEI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F084C-5602-4064-9685-76A2A83A3E21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Part 1: </a:t>
            </a:r>
            <a:r>
              <a:rPr lang="zh-CN" altLang="en-US" dirty="0" smtClean="0">
                <a:ea typeface="宋体" pitchFamily="2" charset="-122"/>
              </a:rPr>
              <a:t>进程管理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04200" cy="46418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进程与线程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进程调度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并发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互斥与同步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993300"/>
                </a:solidFill>
                <a:ea typeface="宋体" pitchFamily="2" charset="-122"/>
              </a:rPr>
              <a:t>并发</a:t>
            </a:r>
            <a:r>
              <a:rPr lang="en-US" altLang="zh-CN" dirty="0" smtClean="0">
                <a:solidFill>
                  <a:srgbClr val="993300"/>
                </a:solidFill>
                <a:ea typeface="宋体" pitchFamily="2" charset="-122"/>
              </a:rPr>
              <a:t>:</a:t>
            </a:r>
            <a:r>
              <a:rPr lang="zh-CN" altLang="en-US" dirty="0" smtClean="0">
                <a:solidFill>
                  <a:srgbClr val="993300"/>
                </a:solidFill>
                <a:ea typeface="宋体" pitchFamily="2" charset="-122"/>
              </a:rPr>
              <a:t>死锁与饥饿</a:t>
            </a:r>
            <a:endParaRPr lang="en-US" altLang="zh-CN" dirty="0" smtClean="0">
              <a:solidFill>
                <a:srgbClr val="993300"/>
              </a:solidFill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死锁问题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处理死锁的方法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哲学家就餐问题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FALL </a:t>
            </a:r>
            <a:r>
              <a:rPr lang="en-US" altLang="zh-CN" dirty="0" smtClean="0">
                <a:latin typeface="Arial" pitchFamily="34" charset="0"/>
              </a:rPr>
              <a:t>2016</a:t>
            </a:r>
            <a:r>
              <a:rPr lang="zh-CN" altLang="en-US" dirty="0" smtClean="0">
                <a:latin typeface="Arial" pitchFamily="34" charset="0"/>
              </a:rPr>
              <a:t>; INSTRUCTOR: </a:t>
            </a:r>
            <a:r>
              <a:rPr lang="en-US" altLang="zh-CN" dirty="0" smtClean="0">
                <a:latin typeface="Arial" pitchFamily="34" charset="0"/>
              </a:rPr>
              <a:t>LINGBO WEI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F084C-5602-4064-9685-76A2A83A3E21}" type="slidenum">
              <a:rPr lang="zh-CN" altLang="en-US" smtClean="0">
                <a:latin typeface="Arial" pitchFamily="34" charset="0"/>
              </a:rPr>
              <a:pPr/>
              <a:t>20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Part 1: </a:t>
            </a:r>
            <a:r>
              <a:rPr lang="zh-CN" altLang="en-US" dirty="0" smtClean="0">
                <a:ea typeface="宋体" pitchFamily="2" charset="-122"/>
              </a:rPr>
              <a:t>进程管理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04200" cy="46418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进程与线程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进程调度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并发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互斥与同步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993300"/>
                </a:solidFill>
                <a:ea typeface="宋体" pitchFamily="2" charset="-122"/>
              </a:rPr>
              <a:t>并发</a:t>
            </a:r>
            <a:r>
              <a:rPr lang="en-US" altLang="zh-CN" dirty="0" smtClean="0">
                <a:solidFill>
                  <a:srgbClr val="993300"/>
                </a:solidFill>
                <a:ea typeface="宋体" pitchFamily="2" charset="-122"/>
              </a:rPr>
              <a:t>:</a:t>
            </a:r>
            <a:r>
              <a:rPr lang="zh-CN" altLang="en-US" dirty="0" smtClean="0">
                <a:solidFill>
                  <a:srgbClr val="993300"/>
                </a:solidFill>
                <a:ea typeface="宋体" pitchFamily="2" charset="-122"/>
              </a:rPr>
              <a:t>死锁与饥饿</a:t>
            </a:r>
            <a:endParaRPr lang="en-US" altLang="zh-CN" dirty="0" smtClean="0">
              <a:solidFill>
                <a:srgbClr val="993300"/>
              </a:solidFill>
              <a:ea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死锁问题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处理死锁的方法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哲学家就餐问题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0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处理死锁的方法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57200" y="6366711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854950" y="6350836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6945412" y="2525349"/>
            <a:ext cx="2133600" cy="2308324"/>
            <a:chOff x="5805714" y="3410857"/>
            <a:chExt cx="213360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5805715" y="3410857"/>
              <a:ext cx="21335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死锁的四条件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(1)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资源互斥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(2)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持有等待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(3)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不可抢占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(4)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循环等待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endParaRPr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805714" y="3410857"/>
              <a:ext cx="2002972" cy="1988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右箭头 8"/>
          <p:cNvSpPr/>
          <p:nvPr/>
        </p:nvSpPr>
        <p:spPr>
          <a:xfrm>
            <a:off x="5552059" y="3187342"/>
            <a:ext cx="1306285" cy="425460"/>
          </a:xfrm>
          <a:prstGeom prst="rightArrow">
            <a:avLst>
              <a:gd name="adj1" fmla="val 4482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98833" y="29784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处理依据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47687" y="1307400"/>
            <a:ext cx="5753100" cy="431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允许死锁发生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忽视这个问题，假设系统中不可能发生死锁：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</a:rPr>
              <a:t>鸵鸟策略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eorgia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</a:rPr>
              <a:t>死锁检测与恢复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eorgia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不允许死锁发生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</a:rPr>
              <a:t>死锁预防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：设计合适的资源分配算法，事先消除四条件中的任一个来预防死锁的出现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静态预防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itchFamily="18" charset="0"/>
              </a:rPr>
              <a:t>死锁避免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：基于资源分配的当前状态做动态选择来避免死锁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动态避免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)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Tx/>
              <a:buFontTx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鸵鸟策略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6473"/>
            <a:ext cx="8229600" cy="4641850"/>
          </a:xfrm>
        </p:spPr>
        <p:txBody>
          <a:bodyPr/>
          <a:lstStyle/>
          <a:p>
            <a:r>
              <a:rPr lang="zh-CN" altLang="en-US" dirty="0" smtClean="0"/>
              <a:t>人类面对难题时常用的方法：如果解决难题的代价超过难题本身带来的后果，我们就忽略之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等商业操作系统：没有对付死锁的任何措施。死锁发生后只能重启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死锁发生的频率不太高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防治死锁的代价很高，比重启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次的代价还高！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对于高可靠性系统、实时控制系统，不可以如此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2243"/>
            <a:ext cx="8229600" cy="5204952"/>
          </a:xfrm>
        </p:spPr>
        <p:txBody>
          <a:bodyPr/>
          <a:lstStyle/>
          <a:p>
            <a:r>
              <a:rPr lang="zh-CN" altLang="en-US" dirty="0" smtClean="0"/>
              <a:t>死锁的检测和恢复</a:t>
            </a:r>
          </a:p>
          <a:p>
            <a:pPr lvl="1"/>
            <a:r>
              <a:rPr lang="zh-CN" altLang="en-US" dirty="0" smtClean="0"/>
              <a:t>允许死锁发生，操作系统不断监视系统进展情况，判断死锁是否发生。</a:t>
            </a:r>
          </a:p>
          <a:p>
            <a:pPr lvl="1"/>
            <a:r>
              <a:rPr lang="zh-CN" altLang="en-US" dirty="0" smtClean="0"/>
              <a:t>一旦死锁发生则采取专门的措施，解除死锁并以最小的代价恢复操作系统运行。</a:t>
            </a:r>
          </a:p>
          <a:p>
            <a:r>
              <a:rPr lang="zh-CN" altLang="en-US" dirty="0" smtClean="0"/>
              <a:t>检测时机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当进程由于资源请求不满足而等待时检测死锁（系统开销大）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定时检测；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系统资源利用率下降时检测死锁。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9735"/>
            <a:ext cx="8229600" cy="5204952"/>
          </a:xfrm>
        </p:spPr>
        <p:txBody>
          <a:bodyPr/>
          <a:lstStyle/>
          <a:p>
            <a:r>
              <a:rPr lang="zh-CN" altLang="en-US" dirty="0" smtClean="0"/>
              <a:t>死锁检测算法：</a:t>
            </a:r>
          </a:p>
          <a:p>
            <a:pPr lvl="1"/>
            <a:r>
              <a:rPr lang="zh-CN" altLang="en-US" dirty="0" smtClean="0"/>
              <a:t>每个进程和资源指定唯一编号；</a:t>
            </a:r>
          </a:p>
          <a:p>
            <a:pPr lvl="1"/>
            <a:r>
              <a:rPr lang="zh-CN" altLang="en-US" dirty="0" smtClean="0"/>
              <a:t>设置一张资源分配表，记录各进程与其占用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资源之间的关系；</a:t>
            </a:r>
          </a:p>
          <a:p>
            <a:pPr lvl="1"/>
            <a:r>
              <a:rPr lang="zh-CN" altLang="en-US" dirty="0" smtClean="0"/>
              <a:t>设置一张进程等待表，记录各进程与要申请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资源之间的关系。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7138242" y="1350578"/>
            <a:ext cx="2174777" cy="2308324"/>
            <a:chOff x="5805714" y="3410857"/>
            <a:chExt cx="2174777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5846892" y="3410857"/>
              <a:ext cx="21335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死锁的四条件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(1)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资源互斥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(2)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持有等待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(3)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不可抢占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(4)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循环等待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05714" y="3410857"/>
              <a:ext cx="2002972" cy="1988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5" y="3798471"/>
            <a:ext cx="3409449" cy="258531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38274" y="4223084"/>
            <a:ext cx="3465094" cy="121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43" y="4915040"/>
            <a:ext cx="5174457" cy="5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493" y="2518229"/>
            <a:ext cx="7966075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 Instance of Each Resource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33"/>
            <a:ext cx="8229600" cy="1547353"/>
          </a:xfrm>
        </p:spPr>
        <p:txBody>
          <a:bodyPr/>
          <a:lstStyle/>
          <a:p>
            <a:r>
              <a:rPr lang="zh-CN" altLang="en-US" sz="2600" dirty="0" smtClean="0"/>
              <a:t>采用资源分配图来做死锁检测最直观</a:t>
            </a:r>
            <a:endParaRPr lang="en-US" altLang="zh-CN" sz="2600" dirty="0" smtClean="0"/>
          </a:p>
          <a:p>
            <a:r>
              <a:rPr lang="zh-CN" altLang="en-US" sz="2600" dirty="0" smtClean="0"/>
              <a:t>在有向图里面找环，复杂度</a:t>
            </a:r>
            <a:r>
              <a:rPr lang="en-US" altLang="zh-CN" sz="2600" dirty="0" smtClean="0"/>
              <a:t>O(n</a:t>
            </a:r>
            <a:r>
              <a:rPr lang="en-US" altLang="zh-CN" sz="2600" baseline="30000" dirty="0" smtClean="0"/>
              <a:t>2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为图的节点数</a:t>
            </a:r>
            <a:endParaRPr lang="en-US" altLang="zh-CN" sz="2600" dirty="0" smtClean="0"/>
          </a:p>
          <a:p>
            <a:r>
              <a:rPr lang="zh-CN" altLang="en-US" sz="2600" dirty="0" smtClean="0"/>
              <a:t>例子：</a:t>
            </a:r>
            <a:endParaRPr lang="zh-CN" altLang="en-US" sz="2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Several Instances of a Resource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5847"/>
            <a:ext cx="8229600" cy="4641850"/>
          </a:xfrm>
        </p:spPr>
        <p:txBody>
          <a:bodyPr/>
          <a:lstStyle/>
          <a:p>
            <a:r>
              <a:rPr lang="zh-CN" altLang="en-US" sz="2400" dirty="0" smtClean="0"/>
              <a:t>第一种方法：图论方法</a:t>
            </a:r>
            <a:endParaRPr lang="en-US" altLang="zh-CN" sz="2400" dirty="0" smtClean="0"/>
          </a:p>
          <a:p>
            <a:r>
              <a:rPr lang="zh-CN" altLang="en-US" sz="2400" dirty="0" smtClean="0"/>
              <a:t>资源分配图化简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找一个非孤立点进程结点且只有分配边，去掉分配边，将其变为孤立结点。</a:t>
            </a:r>
          </a:p>
          <a:p>
            <a:pPr lvl="1"/>
            <a:r>
              <a:rPr lang="zh-CN" altLang="en-US" sz="2000" dirty="0" smtClean="0"/>
              <a:t>再把相应的资源分配给一个等待该资源的进程，即将某进程的申请边变为分配边。</a:t>
            </a:r>
            <a:endParaRPr lang="zh-CN" altLang="en-US" sz="2400" dirty="0" smtClean="0"/>
          </a:p>
          <a:p>
            <a:pPr lvl="1"/>
            <a:r>
              <a:rPr lang="zh-CN" altLang="en-US" sz="2000" dirty="0" smtClean="0"/>
              <a:t>如果进程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资源分配图中有环路，且涉及的资源类中有多个资源，则环路的存在只是产生死锁的必要条件而不是充分条件。</a:t>
            </a:r>
            <a:endParaRPr lang="zh-CN" altLang="en-US" sz="2400" dirty="0" smtClean="0"/>
          </a:p>
          <a:p>
            <a:pPr lvl="1"/>
            <a:r>
              <a:rPr lang="zh-CN" altLang="en-US" sz="2000" dirty="0" smtClean="0"/>
              <a:t>如果能在进程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资源分配图中消去此进程的所有请求边和分配边，成为孤立结点。经一系列简化，使所有进程成为孤立结点，则该图是可完全简化的；否则则称该图是不可完全简化的。</a:t>
            </a:r>
            <a:endParaRPr lang="en-US" altLang="zh-CN" sz="2000" dirty="0" smtClean="0"/>
          </a:p>
          <a:p>
            <a:r>
              <a:rPr lang="zh-CN" altLang="en-US" sz="2400" dirty="0" smtClean="0"/>
              <a:t>系统为死锁状态的充分条件：</a:t>
            </a:r>
          </a:p>
          <a:p>
            <a:pPr lvl="1"/>
            <a:r>
              <a:rPr lang="zh-CN" altLang="en-US" sz="2000" dirty="0" smtClean="0"/>
              <a:t>当且仅当该状态的进程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资源分配图是不可完全简化的。该充分条件称为死锁定理。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资源分配图化简的例子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52892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51305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9" y="2109788"/>
            <a:ext cx="8939891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资源分配图化简的例子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52892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51305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1381125"/>
            <a:ext cx="78295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资源分配图化简的例子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52892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51305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4401456" y="2547246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67"/>
          <p:cNvSpPr>
            <a:spLocks noChangeShapeType="1"/>
          </p:cNvSpPr>
          <p:nvPr/>
        </p:nvSpPr>
        <p:spPr bwMode="auto">
          <a:xfrm>
            <a:off x="1676400" y="5562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733800" y="4343400"/>
            <a:ext cx="3657600" cy="2209800"/>
            <a:chOff x="2352" y="2736"/>
            <a:chExt cx="2304" cy="1392"/>
          </a:xfrm>
        </p:grpSpPr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2352" y="3312"/>
              <a:ext cx="720" cy="384"/>
              <a:chOff x="2880" y="1344"/>
              <a:chExt cx="720" cy="384"/>
            </a:xfrm>
          </p:grpSpPr>
          <p:sp>
            <p:nvSpPr>
              <p:cNvPr id="18" name="Rectangle 53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20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Oval 54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55"/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5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4080" y="3360"/>
              <a:ext cx="576" cy="336"/>
              <a:chOff x="4608" y="1392"/>
              <a:chExt cx="576" cy="336"/>
            </a:xfrm>
          </p:grpSpPr>
          <p:sp>
            <p:nvSpPr>
              <p:cNvPr id="15" name="Rectangle 58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576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Oval 59"/>
              <p:cNvSpPr>
                <a:spLocks noChangeArrowheads="1"/>
              </p:cNvSpPr>
              <p:nvPr/>
            </p:nvSpPr>
            <p:spPr bwMode="auto">
              <a:xfrm>
                <a:off x="4704" y="15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Oval 60"/>
              <p:cNvSpPr>
                <a:spLocks noChangeArrowheads="1"/>
              </p:cNvSpPr>
              <p:nvPr/>
            </p:nvSpPr>
            <p:spPr bwMode="auto">
              <a:xfrm>
                <a:off x="4944" y="15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Oval 61"/>
            <p:cNvSpPr>
              <a:spLocks noChangeArrowheads="1"/>
            </p:cNvSpPr>
            <p:nvPr/>
          </p:nvSpPr>
          <p:spPr bwMode="auto">
            <a:xfrm>
              <a:off x="3456" y="3744"/>
              <a:ext cx="28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P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3110" y="33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" name="Text Box 66"/>
            <p:cNvSpPr txBox="1">
              <a:spLocks noChangeArrowheads="1"/>
            </p:cNvSpPr>
            <p:nvPr/>
          </p:nvSpPr>
          <p:spPr bwMode="auto">
            <a:xfrm>
              <a:off x="3744" y="340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" name="Oval 68"/>
            <p:cNvSpPr>
              <a:spLocks noChangeArrowheads="1"/>
            </p:cNvSpPr>
            <p:nvPr/>
          </p:nvSpPr>
          <p:spPr bwMode="auto">
            <a:xfrm>
              <a:off x="3504" y="2736"/>
              <a:ext cx="28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P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2" name="Line 72"/>
          <p:cNvSpPr>
            <a:spLocks noChangeShapeType="1"/>
          </p:cNvSpPr>
          <p:nvPr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533400" y="1143000"/>
            <a:ext cx="3657600" cy="2667000"/>
            <a:chOff x="336" y="720"/>
            <a:chExt cx="2304" cy="1680"/>
          </a:xfrm>
        </p:grpSpPr>
        <p:grpSp>
          <p:nvGrpSpPr>
            <p:cNvPr id="23" name="Group 48"/>
            <p:cNvGrpSpPr>
              <a:grpSpLocks/>
            </p:cNvGrpSpPr>
            <p:nvPr/>
          </p:nvGrpSpPr>
          <p:grpSpPr bwMode="auto">
            <a:xfrm>
              <a:off x="336" y="720"/>
              <a:ext cx="2304" cy="1680"/>
              <a:chOff x="336" y="672"/>
              <a:chExt cx="2304" cy="1680"/>
            </a:xfrm>
          </p:grpSpPr>
          <p:grpSp>
            <p:nvGrpSpPr>
              <p:cNvPr id="24" name="Group 26"/>
              <p:cNvGrpSpPr>
                <a:grpSpLocks/>
              </p:cNvGrpSpPr>
              <p:nvPr/>
            </p:nvGrpSpPr>
            <p:grpSpPr bwMode="auto">
              <a:xfrm>
                <a:off x="336" y="672"/>
                <a:ext cx="2304" cy="1680"/>
                <a:chOff x="3024" y="672"/>
                <a:chExt cx="2304" cy="1680"/>
              </a:xfrm>
            </p:grpSpPr>
            <p:grpSp>
              <p:nvGrpSpPr>
                <p:cNvPr id="25" name="Group 27"/>
                <p:cNvGrpSpPr>
                  <a:grpSpLocks/>
                </p:cNvGrpSpPr>
                <p:nvPr/>
              </p:nvGrpSpPr>
              <p:grpSpPr bwMode="auto">
                <a:xfrm>
                  <a:off x="3024" y="1344"/>
                  <a:ext cx="720" cy="384"/>
                  <a:chOff x="2880" y="1344"/>
                  <a:chExt cx="720" cy="384"/>
                </a:xfrm>
              </p:grpSpPr>
              <p:sp>
                <p:nvSpPr>
                  <p:cNvPr id="43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344"/>
                    <a:ext cx="720" cy="384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4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44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44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536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" name="Group 32"/>
                <p:cNvGrpSpPr>
                  <a:grpSpLocks/>
                </p:cNvGrpSpPr>
                <p:nvPr/>
              </p:nvGrpSpPr>
              <p:grpSpPr bwMode="auto">
                <a:xfrm>
                  <a:off x="4752" y="1392"/>
                  <a:ext cx="576" cy="336"/>
                  <a:chOff x="4608" y="1392"/>
                  <a:chExt cx="576" cy="336"/>
                </a:xfrm>
              </p:grpSpPr>
              <p:sp>
                <p:nvSpPr>
                  <p:cNvPr id="4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392"/>
                    <a:ext cx="576" cy="336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1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536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536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" name="Oval 36"/>
                <p:cNvSpPr>
                  <a:spLocks noChangeArrowheads="1"/>
                </p:cNvSpPr>
                <p:nvPr/>
              </p:nvSpPr>
              <p:spPr bwMode="auto">
                <a:xfrm>
                  <a:off x="4176" y="672"/>
                  <a:ext cx="28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latin typeface="Times New Roman" pitchFamily="18" charset="0"/>
                    </a:rPr>
                    <a:t>P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3" name="Oval 37"/>
                <p:cNvSpPr>
                  <a:spLocks noChangeArrowheads="1"/>
                </p:cNvSpPr>
                <p:nvPr/>
              </p:nvSpPr>
              <p:spPr bwMode="auto">
                <a:xfrm>
                  <a:off x="4128" y="1968"/>
                  <a:ext cx="28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>
                      <a:latin typeface="Times New Roman" pitchFamily="18" charset="0"/>
                    </a:rPr>
                    <a:t>P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4" name="Arc 38"/>
                <p:cNvSpPr>
                  <a:spLocks/>
                </p:cNvSpPr>
                <p:nvPr/>
              </p:nvSpPr>
              <p:spPr bwMode="auto">
                <a:xfrm rot="10800000" flipV="1">
                  <a:off x="3168" y="768"/>
                  <a:ext cx="1008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rc 39"/>
                <p:cNvSpPr>
                  <a:spLocks/>
                </p:cNvSpPr>
                <p:nvPr/>
              </p:nvSpPr>
              <p:spPr bwMode="auto">
                <a:xfrm flipH="1">
                  <a:off x="3360" y="912"/>
                  <a:ext cx="816" cy="4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rc 40"/>
                <p:cNvSpPr>
                  <a:spLocks/>
                </p:cNvSpPr>
                <p:nvPr/>
              </p:nvSpPr>
              <p:spPr bwMode="auto">
                <a:xfrm flipH="1" flipV="1">
                  <a:off x="3216" y="1731"/>
                  <a:ext cx="912" cy="526"/>
                </a:xfrm>
                <a:custGeom>
                  <a:avLst/>
                  <a:gdLst>
                    <a:gd name="T0" fmla="*/ 0 w 21600"/>
                    <a:gd name="T1" fmla="*/ 0 h 23661"/>
                    <a:gd name="T2" fmla="*/ 0 w 21600"/>
                    <a:gd name="T3" fmla="*/ 0 h 23661"/>
                    <a:gd name="T4" fmla="*/ 0 w 21600"/>
                    <a:gd name="T5" fmla="*/ 0 h 2366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661"/>
                    <a:gd name="T11" fmla="*/ 21600 w 21600"/>
                    <a:gd name="T12" fmla="*/ 23661 h 236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661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288"/>
                        <a:pt x="21567" y="22975"/>
                        <a:pt x="21501" y="23661"/>
                      </a:cubicBezTo>
                    </a:path>
                    <a:path w="21600" h="23661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288"/>
                        <a:pt x="21567" y="22975"/>
                        <a:pt x="21501" y="236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rc 41"/>
                <p:cNvSpPr>
                  <a:spLocks/>
                </p:cNvSpPr>
                <p:nvPr/>
              </p:nvSpPr>
              <p:spPr bwMode="auto">
                <a:xfrm flipH="1" flipV="1">
                  <a:off x="3408" y="1728"/>
                  <a:ext cx="720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rc 43"/>
                <p:cNvSpPr>
                  <a:spLocks/>
                </p:cNvSpPr>
                <p:nvPr/>
              </p:nvSpPr>
              <p:spPr bwMode="auto">
                <a:xfrm flipV="1">
                  <a:off x="4416" y="1728"/>
                  <a:ext cx="624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Text Box 44"/>
              <p:cNvSpPr txBox="1">
                <a:spLocks noChangeArrowheads="1"/>
              </p:cNvSpPr>
              <p:nvPr/>
            </p:nvSpPr>
            <p:spPr bwMode="auto">
              <a:xfrm>
                <a:off x="1094" y="141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9" name="Text Box 45"/>
              <p:cNvSpPr txBox="1">
                <a:spLocks noChangeArrowheads="1"/>
              </p:cNvSpPr>
              <p:nvPr/>
            </p:nvSpPr>
            <p:spPr bwMode="auto">
              <a:xfrm>
                <a:off x="1728" y="139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26" name="Arc 74"/>
            <p:cNvSpPr>
              <a:spLocks/>
            </p:cNvSpPr>
            <p:nvPr/>
          </p:nvSpPr>
          <p:spPr bwMode="auto">
            <a:xfrm flipV="1">
              <a:off x="1728" y="1776"/>
              <a:ext cx="43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77"/>
          <p:cNvGrpSpPr>
            <a:grpSpLocks/>
          </p:cNvGrpSpPr>
          <p:nvPr/>
        </p:nvGrpSpPr>
        <p:grpSpPr bwMode="auto">
          <a:xfrm>
            <a:off x="5029200" y="1103076"/>
            <a:ext cx="3657600" cy="2743200"/>
            <a:chOff x="3168" y="384"/>
            <a:chExt cx="2304" cy="1728"/>
          </a:xfrm>
        </p:grpSpPr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168" y="384"/>
              <a:ext cx="2304" cy="1728"/>
              <a:chOff x="3168" y="384"/>
              <a:chExt cx="2304" cy="1728"/>
            </a:xfrm>
          </p:grpSpPr>
          <p:grpSp>
            <p:nvGrpSpPr>
              <p:cNvPr id="47" name="Group 47"/>
              <p:cNvGrpSpPr>
                <a:grpSpLocks/>
              </p:cNvGrpSpPr>
              <p:nvPr/>
            </p:nvGrpSpPr>
            <p:grpSpPr bwMode="auto">
              <a:xfrm>
                <a:off x="3168" y="1104"/>
                <a:ext cx="2304" cy="1008"/>
                <a:chOff x="2688" y="2928"/>
                <a:chExt cx="2304" cy="1008"/>
              </a:xfrm>
            </p:grpSpPr>
            <p:grpSp>
              <p:nvGrpSpPr>
                <p:cNvPr id="48" name="Group 46"/>
                <p:cNvGrpSpPr>
                  <a:grpSpLocks/>
                </p:cNvGrpSpPr>
                <p:nvPr/>
              </p:nvGrpSpPr>
              <p:grpSpPr bwMode="auto">
                <a:xfrm>
                  <a:off x="2688" y="2928"/>
                  <a:ext cx="2304" cy="1008"/>
                  <a:chOff x="336" y="1104"/>
                  <a:chExt cx="2304" cy="1008"/>
                </a:xfrm>
              </p:grpSpPr>
              <p:grpSp>
                <p:nvGrpSpPr>
                  <p:cNvPr id="50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336" y="1104"/>
                    <a:ext cx="720" cy="384"/>
                    <a:chOff x="2880" y="1344"/>
                    <a:chExt cx="720" cy="384"/>
                  </a:xfrm>
                </p:grpSpPr>
                <p:sp>
                  <p:nvSpPr>
                    <p:cNvPr id="64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344"/>
                      <a:ext cx="720" cy="384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65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1440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440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6" y="1536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064" y="1152"/>
                    <a:ext cx="576" cy="336"/>
                    <a:chOff x="4608" y="1392"/>
                    <a:chExt cx="576" cy="336"/>
                  </a:xfrm>
                </p:grpSpPr>
                <p:sp>
                  <p:nvSpPr>
                    <p:cNvPr id="61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8" y="1392"/>
                      <a:ext cx="576" cy="336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62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1536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44" y="1536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728"/>
                    <a:ext cx="288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400">
                        <a:latin typeface="Times New Roman" pitchFamily="18" charset="0"/>
                      </a:rPr>
                      <a:t>P</a:t>
                    </a:r>
                    <a:r>
                      <a:rPr lang="en-US" altLang="zh-CN" sz="2400" baseline="-25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57" name="Arc 19"/>
                  <p:cNvSpPr>
                    <a:spLocks/>
                  </p:cNvSpPr>
                  <p:nvPr/>
                </p:nvSpPr>
                <p:spPr bwMode="auto">
                  <a:xfrm flipH="1" flipV="1">
                    <a:off x="528" y="1491"/>
                    <a:ext cx="912" cy="526"/>
                  </a:xfrm>
                  <a:custGeom>
                    <a:avLst/>
                    <a:gdLst>
                      <a:gd name="T0" fmla="*/ 0 w 21600"/>
                      <a:gd name="T1" fmla="*/ 0 h 23661"/>
                      <a:gd name="T2" fmla="*/ 0 w 21600"/>
                      <a:gd name="T3" fmla="*/ 0 h 23661"/>
                      <a:gd name="T4" fmla="*/ 0 w 21600"/>
                      <a:gd name="T5" fmla="*/ 0 h 2366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661"/>
                      <a:gd name="T11" fmla="*/ 21600 w 21600"/>
                      <a:gd name="T12" fmla="*/ 23661 h 2366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661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2288"/>
                          <a:pt x="21567" y="22975"/>
                          <a:pt x="21501" y="23661"/>
                        </a:cubicBezTo>
                      </a:path>
                      <a:path w="21600" h="23661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2288"/>
                          <a:pt x="21567" y="22975"/>
                          <a:pt x="21501" y="23661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Arc 20"/>
                  <p:cNvSpPr>
                    <a:spLocks/>
                  </p:cNvSpPr>
                  <p:nvPr/>
                </p:nvSpPr>
                <p:spPr bwMode="auto">
                  <a:xfrm flipH="1" flipV="1">
                    <a:off x="720" y="1488"/>
                    <a:ext cx="720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Arc 22"/>
                  <p:cNvSpPr>
                    <a:spLocks/>
                  </p:cNvSpPr>
                  <p:nvPr/>
                </p:nvSpPr>
                <p:spPr bwMode="auto">
                  <a:xfrm flipV="1">
                    <a:off x="1728" y="1488"/>
                    <a:ext cx="624" cy="48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4" y="1178"/>
                    <a:ext cx="2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r</a:t>
                    </a:r>
                    <a:r>
                      <a:rPr lang="en-US" altLang="zh-CN" sz="2400" baseline="-25000"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5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80" y="3024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Times New Roman" pitchFamily="18" charset="0"/>
                    </a:rPr>
                    <a:t>r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sp>
            <p:nvSpPr>
              <p:cNvPr id="51" name="Oval 69"/>
              <p:cNvSpPr>
                <a:spLocks noChangeArrowheads="1"/>
              </p:cNvSpPr>
              <p:nvPr/>
            </p:nvSpPr>
            <p:spPr bwMode="auto">
              <a:xfrm>
                <a:off x="4128" y="384"/>
                <a:ext cx="28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>
                    <a:latin typeface="Times New Roman" pitchFamily="18" charset="0"/>
                  </a:rPr>
                  <a:t>P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9" name="Arc 75"/>
            <p:cNvSpPr>
              <a:spLocks/>
            </p:cNvSpPr>
            <p:nvPr/>
          </p:nvSpPr>
          <p:spPr bwMode="auto">
            <a:xfrm flipV="1">
              <a:off x="4512" y="1488"/>
              <a:ext cx="43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" name="Text Box 79"/>
          <p:cNvSpPr txBox="1">
            <a:spLocks noChangeArrowheads="1"/>
          </p:cNvSpPr>
          <p:nvPr/>
        </p:nvSpPr>
        <p:spPr bwMode="auto">
          <a:xfrm>
            <a:off x="533400" y="4484915"/>
            <a:ext cx="3597275" cy="4572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该资源分配 图是可简化的</a:t>
            </a:r>
          </a:p>
        </p:txBody>
      </p:sp>
      <p:cxnSp>
        <p:nvCxnSpPr>
          <p:cNvPr id="71" name="曲线连接符 70"/>
          <p:cNvCxnSpPr/>
          <p:nvPr/>
        </p:nvCxnSpPr>
        <p:spPr>
          <a:xfrm rot="16200000" flipV="1">
            <a:off x="2933700" y="1436915"/>
            <a:ext cx="762000" cy="91440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6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FALL </a:t>
            </a:r>
            <a:r>
              <a:rPr lang="en-US" altLang="zh-CN" dirty="0" smtClean="0">
                <a:latin typeface="Arial" pitchFamily="34" charset="0"/>
              </a:rPr>
              <a:t>2016</a:t>
            </a:r>
            <a:r>
              <a:rPr lang="zh-CN" altLang="en-US" dirty="0" smtClean="0">
                <a:latin typeface="Arial" pitchFamily="34" charset="0"/>
              </a:rPr>
              <a:t>; INSTRUCTOR: </a:t>
            </a:r>
            <a:r>
              <a:rPr lang="en-US" altLang="zh-CN" dirty="0" smtClean="0">
                <a:latin typeface="Arial" pitchFamily="34" charset="0"/>
              </a:rPr>
              <a:t>LINGBO WEI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F084C-5602-4064-9685-76A2A83A3E21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Part 1: </a:t>
            </a:r>
            <a:r>
              <a:rPr lang="zh-CN" altLang="en-US" dirty="0" smtClean="0">
                <a:ea typeface="宋体" pitchFamily="2" charset="-122"/>
              </a:rPr>
              <a:t>进程管理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04200" cy="46418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进程与线程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进程调度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并发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互斥与同步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993300"/>
                </a:solidFill>
                <a:ea typeface="宋体" pitchFamily="2" charset="-122"/>
              </a:rPr>
              <a:t>并发</a:t>
            </a:r>
            <a:r>
              <a:rPr lang="en-US" altLang="zh-CN" dirty="0" smtClean="0">
                <a:solidFill>
                  <a:srgbClr val="993300"/>
                </a:solidFill>
                <a:ea typeface="宋体" pitchFamily="2" charset="-122"/>
              </a:rPr>
              <a:t>:</a:t>
            </a:r>
            <a:r>
              <a:rPr lang="zh-CN" altLang="en-US" dirty="0" smtClean="0">
                <a:solidFill>
                  <a:srgbClr val="993300"/>
                </a:solidFill>
                <a:ea typeface="宋体" pitchFamily="2" charset="-122"/>
              </a:rPr>
              <a:t>死锁与饥饿</a:t>
            </a:r>
            <a:endParaRPr lang="en-US" altLang="zh-CN" dirty="0" smtClean="0">
              <a:solidFill>
                <a:srgbClr val="993300"/>
              </a:solidFill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死锁问题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处理死锁的方法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ea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ea typeface="宋体" pitchFamily="2" charset="-122"/>
              </a:rPr>
              <a:t>哲学家就餐问题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369" y="1849556"/>
            <a:ext cx="8779319" cy="399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Several Instances of a Resource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361"/>
            <a:ext cx="8229600" cy="1053868"/>
          </a:xfrm>
        </p:spPr>
        <p:txBody>
          <a:bodyPr/>
          <a:lstStyle/>
          <a:p>
            <a:r>
              <a:rPr lang="zh-CN" altLang="en-US" sz="2600" dirty="0" smtClean="0"/>
              <a:t>第二种方法：矩阵方法</a:t>
            </a:r>
            <a:endParaRPr lang="en-US" altLang="zh-CN" sz="2600" dirty="0" smtClean="0"/>
          </a:p>
          <a:p>
            <a:r>
              <a:rPr lang="zh-CN" altLang="en-US" sz="2600" dirty="0" smtClean="0"/>
              <a:t>定义两个向量，两个矩阵，来描述当前系统的状态</a:t>
            </a:r>
            <a:endParaRPr lang="zh-CN" altLang="en-US" sz="2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579" y="5432652"/>
            <a:ext cx="1866900" cy="695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88" y="-145140"/>
            <a:ext cx="8490856" cy="386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41489"/>
            <a:ext cx="8229600" cy="25835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u="sng" dirty="0" smtClean="0">
                <a:solidFill>
                  <a:srgbClr val="0000CC"/>
                </a:solidFill>
                <a:ea typeface="宋体" pitchFamily="2" charset="-122"/>
              </a:rPr>
              <a:t>死锁检测算法</a:t>
            </a:r>
            <a:r>
              <a:rPr lang="en-US" altLang="zh-CN" sz="2000" u="sng" dirty="0" smtClean="0">
                <a:solidFill>
                  <a:srgbClr val="0000CC"/>
                </a:solidFill>
                <a:ea typeface="宋体" pitchFamily="2" charset="-122"/>
              </a:rPr>
              <a:t>:</a:t>
            </a:r>
          </a:p>
          <a:p>
            <a:pPr marL="261938" indent="-261938" eaLnBrk="1" hangingPunct="1"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对于未标记的进程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 , </a:t>
            </a:r>
            <a:r>
              <a:rPr lang="zh-CN" altLang="en-US" sz="2000" dirty="0" smtClean="0">
                <a:ea typeface="宋体" pitchFamily="2" charset="-122"/>
              </a:rPr>
              <a:t>矩阵</a:t>
            </a:r>
            <a:r>
              <a:rPr lang="en-US" altLang="zh-CN" sz="2000" i="1" dirty="0">
                <a:ea typeface="宋体" pitchFamily="2" charset="-122"/>
              </a:rPr>
              <a:t>R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zh-CN" altLang="en-US" sz="2000" dirty="0" smtClean="0">
                <a:ea typeface="宋体" pitchFamily="2" charset="-122"/>
              </a:rPr>
              <a:t>的第</a:t>
            </a:r>
            <a:r>
              <a:rPr lang="en-US" altLang="zh-CN" sz="2000" dirty="0" err="1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行小于或等于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i="1" dirty="0" smtClean="0">
                <a:ea typeface="宋体" pitchFamily="2" charset="-122"/>
              </a:rPr>
              <a:t>A</a:t>
            </a:r>
            <a:r>
              <a:rPr lang="en-US" altLang="zh-CN" sz="2000" dirty="0" smtClean="0">
                <a:ea typeface="宋体" pitchFamily="2" charset="-122"/>
              </a:rPr>
              <a:t>. </a:t>
            </a:r>
            <a:r>
              <a:rPr lang="zh-CN" altLang="en-US" sz="2000" dirty="0" smtClean="0">
                <a:ea typeface="宋体" pitchFamily="2" charset="-122"/>
              </a:rPr>
              <a:t>寻找可以运行完毕的进程</a:t>
            </a:r>
            <a:endParaRPr lang="en-US" altLang="zh-CN" sz="2000" dirty="0" smtClean="0">
              <a:ea typeface="宋体" pitchFamily="2" charset="-122"/>
            </a:endParaRPr>
          </a:p>
          <a:p>
            <a:pPr marL="261938" indent="-261938" eaLnBrk="1" hangingPunct="1"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如果存在这样的进程，那么将把</a:t>
            </a:r>
            <a:r>
              <a:rPr lang="en-US" altLang="zh-CN" sz="2000" i="1" dirty="0" smtClean="0">
                <a:ea typeface="宋体" pitchFamily="2" charset="-122"/>
              </a:rPr>
              <a:t>C</a:t>
            </a:r>
            <a:r>
              <a:rPr lang="zh-CN" altLang="en-US" sz="2000" dirty="0" smtClean="0">
                <a:ea typeface="宋体" pitchFamily="2" charset="-122"/>
              </a:rPr>
              <a:t>的第</a:t>
            </a:r>
            <a:r>
              <a:rPr lang="en-US" altLang="zh-CN" sz="2000" dirty="0" err="1" smtClean="0">
                <a:ea typeface="宋体" pitchFamily="2" charset="-122"/>
              </a:rPr>
              <a:t>i</a:t>
            </a:r>
            <a:r>
              <a:rPr lang="zh-CN" altLang="en-US" sz="2000" dirty="0" smtClean="0">
                <a:ea typeface="宋体" pitchFamily="2" charset="-122"/>
              </a:rPr>
              <a:t>行加到</a:t>
            </a:r>
            <a:r>
              <a:rPr lang="en-US" altLang="zh-CN" sz="2000" dirty="0" smtClean="0">
                <a:ea typeface="宋体" pitchFamily="2" charset="-122"/>
              </a:rPr>
              <a:t>A</a:t>
            </a:r>
            <a:r>
              <a:rPr lang="zh-CN" altLang="en-US" sz="2000" dirty="0" smtClean="0">
                <a:ea typeface="宋体" pitchFamily="2" charset="-122"/>
              </a:rPr>
              <a:t>上，并标记该进程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zh-CN" altLang="en-US" sz="2000" dirty="0" smtClean="0">
                <a:ea typeface="宋体" pitchFamily="2" charset="-122"/>
              </a:rPr>
              <a:t>然后转向步聚</a:t>
            </a:r>
            <a:r>
              <a:rPr lang="en-US" altLang="zh-CN" sz="2000" dirty="0" smtClean="0">
                <a:ea typeface="宋体" pitchFamily="2" charset="-122"/>
              </a:rPr>
              <a:t>1.     </a:t>
            </a:r>
            <a:r>
              <a:rPr lang="zh-CN" altLang="en-US" sz="2000" dirty="0" smtClean="0">
                <a:ea typeface="宋体" pitchFamily="2" charset="-122"/>
              </a:rPr>
              <a:t>进程运行完毕后将释放资源</a:t>
            </a:r>
            <a:endParaRPr lang="en-US" altLang="zh-CN" sz="2000" dirty="0" smtClean="0">
              <a:ea typeface="宋体" pitchFamily="2" charset="-122"/>
            </a:endParaRPr>
          </a:p>
          <a:p>
            <a:pPr marL="261938" indent="-261938" eaLnBrk="1" hangingPunct="1">
              <a:buFont typeface="+mj-ea"/>
              <a:buAutoNum type="circleNumDbPlain"/>
            </a:pPr>
            <a:r>
              <a:rPr lang="zh-CN" altLang="en-US" sz="2000" dirty="0" smtClean="0">
                <a:ea typeface="宋体" pitchFamily="2" charset="-122"/>
              </a:rPr>
              <a:t>如果没有这样的进程，算法终止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  <a:endParaRPr lang="en-US" altLang="zh-CN" dirty="0" smtClean="0"/>
          </a:p>
          <a:p>
            <a:pPr marL="261938" indent="-261938" eaLnBrk="1" hangingPunct="1">
              <a:buFont typeface="+mj-ea"/>
              <a:buAutoNum type="circleNumDbPlain"/>
            </a:pPr>
            <a:r>
              <a:rPr lang="zh-CN" altLang="en-US" sz="2000" dirty="0" smtClean="0"/>
              <a:t>当该算法结束时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如果存在未标记的进程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那么这些进程就是死锁进程</a:t>
            </a:r>
            <a:r>
              <a:rPr lang="en-US" altLang="zh-CN" sz="2000" dirty="0" smtClean="0"/>
              <a:t>.</a:t>
            </a:r>
          </a:p>
          <a:p>
            <a:pPr marL="261938" indent="-261938" eaLnBrk="1" hangingPunct="1">
              <a:buFont typeface="+mj-ea"/>
              <a:buAutoNum type="circleNumDbPlain"/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625" y="1314450"/>
            <a:ext cx="8229600" cy="46418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死锁恢复的策略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撤销所有的死锁进程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进程回退再启动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系统会为进程记录中间节点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之前的死锁有可能再次发生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按照某种原则逐一撤销死锁进程，直到</a:t>
            </a:r>
            <a:r>
              <a:rPr lang="en-US" altLang="zh-CN" dirty="0" smtClean="0">
                <a:ea typeface="宋体" pitchFamily="2" charset="-122"/>
              </a:rPr>
              <a:t>…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按照某种原则逐一抢占资源（资源被抢占的进程，必须回退到之前的对应状态），直到</a:t>
            </a:r>
            <a:r>
              <a:rPr lang="en-US" altLang="zh-CN" dirty="0" smtClean="0">
                <a:ea typeface="宋体" pitchFamily="2" charset="-122"/>
              </a:rPr>
              <a:t>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死锁预防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60" y="3668594"/>
            <a:ext cx="8220117" cy="3600394"/>
          </a:xfrm>
        </p:spPr>
        <p:txBody>
          <a:bodyPr/>
          <a:lstStyle/>
          <a:p>
            <a:pPr lvl="1" algn="just">
              <a:spcBef>
                <a:spcPts val="600"/>
              </a:spcBef>
            </a:pPr>
            <a:r>
              <a:rPr lang="zh-CN" altLang="en-US" dirty="0"/>
              <a:t>把独占资源变为共享资源</a:t>
            </a:r>
            <a:endParaRPr lang="en-US" altLang="zh-CN" dirty="0"/>
          </a:p>
          <a:p>
            <a:pPr lvl="1" algn="just">
              <a:spcBef>
                <a:spcPts val="600"/>
              </a:spcBef>
            </a:pPr>
            <a:r>
              <a:rPr lang="zh-CN" altLang="en-US" dirty="0" smtClean="0"/>
              <a:t>以打印机互斥使用问题为例</a:t>
            </a:r>
            <a:endParaRPr lang="en-US" altLang="zh-CN" dirty="0" smtClean="0"/>
          </a:p>
          <a:p>
            <a:pPr marL="457200" lvl="1" indent="0" algn="just">
              <a:spcBef>
                <a:spcPts val="600"/>
              </a:spcBef>
              <a:buNone/>
            </a:pPr>
            <a:r>
              <a:rPr lang="zh-CN" altLang="en-US" dirty="0"/>
              <a:t>引入</a:t>
            </a:r>
            <a:r>
              <a:rPr lang="en-US" altLang="zh-CN" dirty="0" err="1" smtClean="0"/>
              <a:t>SPOOLing</a:t>
            </a:r>
            <a:r>
              <a:rPr lang="zh-CN" altLang="en-US" dirty="0" smtClean="0"/>
              <a:t>技术，设计一个“守护进程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线程”，负责管理打印机。进程需要打印时，将请求发给该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，由它完成打印任务。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49946" y="1205895"/>
            <a:ext cx="6563263" cy="183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zh-CN" altLang="en-US" sz="2800" kern="0" dirty="0" smtClean="0">
                <a:latin typeface="Georgia" pitchFamily="18" charset="0"/>
              </a:rPr>
              <a:t>在设计系统时，通过确定</a:t>
            </a:r>
            <a:r>
              <a:rPr lang="zh-CN" altLang="en-US" sz="2800" b="1" u="sng" kern="0" dirty="0" smtClean="0">
                <a:latin typeface="Georgia" pitchFamily="18" charset="0"/>
              </a:rPr>
              <a:t>资源分配算法</a:t>
            </a:r>
            <a:r>
              <a:rPr lang="zh-CN" altLang="en-US" sz="2800" kern="0" dirty="0" smtClean="0">
                <a:latin typeface="Georgia" pitchFamily="18" charset="0"/>
              </a:rPr>
              <a:t>，排除发生死锁的可能性</a:t>
            </a:r>
            <a:endParaRPr lang="en-US" altLang="zh-CN" sz="2800" kern="0" dirty="0" smtClean="0">
              <a:latin typeface="Georgia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zh-CN" altLang="en-US" sz="2800" kern="0" dirty="0" smtClean="0">
                <a:latin typeface="Georgia" pitchFamily="18" charset="0"/>
              </a:rPr>
              <a:t>思路：防止产生死锁的四个必要条件中任何一个条件发生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破坏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 “</a:t>
            </a:r>
            <a:r>
              <a:rPr lang="zh-CN" altLang="en-US" sz="2800" kern="0" dirty="0" smtClean="0">
                <a:latin typeface="Georgia" pitchFamily="18" charset="0"/>
              </a:rPr>
              <a:t>互斥使用</a:t>
            </a:r>
            <a:r>
              <a:rPr lang="en-US" altLang="zh-CN" sz="2800" kern="0" dirty="0" smtClean="0">
                <a:latin typeface="Georgia" pitchFamily="18" charset="0"/>
              </a:rPr>
              <a:t>/</a:t>
            </a:r>
            <a:r>
              <a:rPr lang="zh-CN" altLang="en-US" sz="2800" kern="0" dirty="0" smtClean="0">
                <a:latin typeface="Georgia" pitchFamily="18" charset="0"/>
              </a:rPr>
              <a:t>资源独占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”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</a:rPr>
              <a:t>条件</a:t>
            </a:r>
            <a:r>
              <a:rPr lang="zh-CN" altLang="en-US" sz="2800" kern="0" dirty="0" smtClean="0">
                <a:latin typeface="Georgia" pitchFamily="18" charset="0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83205" y="1750818"/>
            <a:ext cx="2133599" cy="2379004"/>
            <a:chOff x="6055971" y="3651626"/>
            <a:chExt cx="2133599" cy="2379004"/>
          </a:xfrm>
        </p:grpSpPr>
        <p:sp>
          <p:nvSpPr>
            <p:cNvPr id="8" name="TextBox 7"/>
            <p:cNvSpPr txBox="1"/>
            <p:nvPr/>
          </p:nvSpPr>
          <p:spPr>
            <a:xfrm>
              <a:off x="6055971" y="3722306"/>
              <a:ext cx="21335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死锁的四条件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(1)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资源互斥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(2)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持有等待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(3)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不可抢占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(4)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循环等待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055971" y="3651626"/>
              <a:ext cx="2002972" cy="1988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死锁预防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81604"/>
            <a:ext cx="8229600" cy="3048127"/>
          </a:xfrm>
        </p:spPr>
        <p:txBody>
          <a:bodyPr/>
          <a:lstStyle/>
          <a:p>
            <a:pPr lvl="1"/>
            <a:r>
              <a:rPr lang="zh-CN" altLang="en-US" dirty="0" smtClean="0"/>
              <a:t>方案缺陷：资源利用率低；“饥饿”现象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：在允许进程动态申请资源前提下规定，一个进程在申请新的资源不能立即得到满足而变为等待状态之前，必须释放已占有的全部资源。若需要，再重新申请。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缺陷：资源状态可能发生变化；“饥饿”现象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44608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4183" y="1167510"/>
            <a:ext cx="6563263" cy="183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zh-CN" altLang="en-US" sz="2800" kern="0" dirty="0" smtClean="0">
                <a:latin typeface="Georgia" pitchFamily="18" charset="0"/>
              </a:rPr>
              <a:t>破坏“占有且等待”条性</a:t>
            </a:r>
            <a:endParaRPr lang="en-US" altLang="zh-CN" sz="2800" kern="0" dirty="0" smtClean="0">
              <a:latin typeface="Georgia" pitchFamily="18" charset="0"/>
            </a:endParaRP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Char char="v"/>
            </a:pP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方案</a:t>
            </a:r>
            <a:r>
              <a:rPr lang="en-US" altLang="zh-CN" sz="2400" kern="0" dirty="0" smtClean="0">
                <a:solidFill>
                  <a:srgbClr val="000000"/>
                </a:solidFill>
                <a:latin typeface="Georgia" pitchFamily="18" charset="0"/>
              </a:rPr>
              <a:t>1</a:t>
            </a: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：要求每个进程在运行前必须一次性申请它所要求的所有资源，且仅当该进程所要资</a:t>
            </a:r>
            <a:r>
              <a:rPr lang="zh-CN" altLang="en-US" sz="2400" kern="0" dirty="0" smtClean="0">
                <a:solidFill>
                  <a:srgbClr val="000000"/>
                </a:solidFill>
                <a:latin typeface="Georgia" pitchFamily="18" charset="0"/>
              </a:rPr>
              <a:t>源均可满足时才给予一次性分配</a:t>
            </a:r>
            <a:r>
              <a:rPr lang="zh-CN" altLang="en-US" sz="2000" kern="0" dirty="0" smtClean="0">
                <a:latin typeface="Georgia" pitchFamily="18" charset="0"/>
              </a:rPr>
              <a:t>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74428" y="1147833"/>
            <a:ext cx="2172380" cy="2328001"/>
            <a:chOff x="6164513" y="3215258"/>
            <a:chExt cx="2172380" cy="2328001"/>
          </a:xfrm>
        </p:grpSpPr>
        <p:sp>
          <p:nvSpPr>
            <p:cNvPr id="8" name="TextBox 7"/>
            <p:cNvSpPr txBox="1"/>
            <p:nvPr/>
          </p:nvSpPr>
          <p:spPr>
            <a:xfrm>
              <a:off x="6203294" y="3234935"/>
              <a:ext cx="21335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死锁的四条件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(1)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资源互斥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(2)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持有等待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(3)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不可抢占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(4)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循环等待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164513" y="3215258"/>
              <a:ext cx="2002972" cy="1988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死锁预防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137" y="2886278"/>
            <a:ext cx="8229600" cy="3127578"/>
          </a:xfrm>
        </p:spPr>
        <p:txBody>
          <a:bodyPr/>
          <a:lstStyle/>
          <a:p>
            <a:pPr lvl="1"/>
            <a:r>
              <a:rPr lang="zh-CN" altLang="en-US" dirty="0" smtClean="0"/>
              <a:t>方案局限性：适用于状态易于保存和恢复</a:t>
            </a:r>
            <a:endParaRPr lang="en-US" altLang="zh-CN" dirty="0" smtClean="0"/>
          </a:p>
          <a:p>
            <a:pPr marL="857250" lvl="2" indent="0">
              <a:spcAft>
                <a:spcPts val="800"/>
              </a:spcAft>
              <a:buNone/>
            </a:pPr>
            <a:r>
              <a:rPr lang="zh-CN" altLang="en-US" dirty="0" smtClean="0"/>
              <a:t>的资源。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破坏“循环等待”条件</a:t>
            </a:r>
            <a:endParaRPr lang="en-US" altLang="zh-CN" dirty="0" smtClean="0"/>
          </a:p>
          <a:p>
            <a:pPr marL="800100" lvl="1"/>
            <a:r>
              <a:rPr lang="zh-CN" altLang="en-US" dirty="0" smtClean="0"/>
              <a:t>通过定义资源类型的线性顺序来实现</a:t>
            </a:r>
            <a:endParaRPr lang="en-US" altLang="zh-CN" dirty="0" smtClean="0"/>
          </a:p>
          <a:p>
            <a:pPr marL="857250" lvl="1" indent="-342900"/>
            <a:r>
              <a:rPr lang="zh-CN" altLang="en-US" u="sng" dirty="0" smtClean="0">
                <a:solidFill>
                  <a:srgbClr val="0000CC"/>
                </a:solidFill>
              </a:rPr>
              <a:t>资源有序分配法</a:t>
            </a:r>
            <a:r>
              <a:rPr lang="zh-CN" altLang="en-US" dirty="0" smtClean="0"/>
              <a:t>：对系统中所有资源进行编号，进程在申请资源时，必须严格按照资源编号的递增次序进行，否则操作系统不予分配。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4183" y="1154522"/>
            <a:ext cx="6370837" cy="183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zh-CN" altLang="en-US" sz="2800" kern="0" dirty="0" smtClean="0">
                <a:latin typeface="Georgia" pitchFamily="18" charset="0"/>
              </a:rPr>
              <a:t>破坏“不可抢占”条性</a:t>
            </a:r>
            <a:endParaRPr lang="en-US" altLang="zh-CN" sz="2800" kern="0" dirty="0" smtClean="0">
              <a:latin typeface="Georgia" pitchFamily="18" charset="0"/>
            </a:endParaRP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Char char="v"/>
            </a:pPr>
            <a:r>
              <a:rPr lang="zh-CN" altLang="en-US" sz="2400" kern="0" dirty="0" smtClean="0">
                <a:solidFill>
                  <a:srgbClr val="000000"/>
                </a:solidFill>
                <a:latin typeface="Georgia" pitchFamily="18" charset="0"/>
              </a:rPr>
              <a:t>如果一个进程要申请的资源被其他进程占用时，就可以通过操作系统来抢占这一资源，比如两个进程优先级不同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74428" y="1134845"/>
            <a:ext cx="2172380" cy="2328001"/>
            <a:chOff x="6164513" y="3215258"/>
            <a:chExt cx="2172380" cy="2328001"/>
          </a:xfrm>
        </p:grpSpPr>
        <p:sp>
          <p:nvSpPr>
            <p:cNvPr id="8" name="TextBox 7"/>
            <p:cNvSpPr txBox="1"/>
            <p:nvPr/>
          </p:nvSpPr>
          <p:spPr>
            <a:xfrm>
              <a:off x="6203294" y="3234935"/>
              <a:ext cx="21335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</a:rPr>
                <a:t>死锁的四条件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(1)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资源互斥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(2)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持有等待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(3)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不可抢占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(4) 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循环等待</a:t>
              </a:r>
              <a:endParaRPr lang="en-US" altLang="zh-CN" sz="2400" dirty="0" smtClean="0">
                <a:solidFill>
                  <a:srgbClr val="FF0000"/>
                </a:solidFill>
              </a:endParaRPr>
            </a:p>
            <a:p>
              <a:endParaRPr lang="zh-CN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164513" y="3215258"/>
              <a:ext cx="2002972" cy="19884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7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  <a:r>
              <a:rPr lang="zh-CN" altLang="en-US" dirty="0" smtClean="0"/>
              <a:t>预防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4132" y="1116622"/>
            <a:ext cx="8239383" cy="512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2800" kern="0" dirty="0">
                <a:latin typeface="Georgia" pitchFamily="18" charset="0"/>
              </a:rPr>
              <a:t>资源有序分配法的例子：有资源</a:t>
            </a:r>
            <a:r>
              <a:rPr lang="en-US" altLang="zh-CN" sz="2800" kern="0" dirty="0">
                <a:latin typeface="Georgia" pitchFamily="18" charset="0"/>
              </a:rPr>
              <a:t>1</a:t>
            </a:r>
            <a:r>
              <a:rPr lang="zh-CN" altLang="en-US" sz="2800" kern="0" dirty="0">
                <a:latin typeface="Georgia" pitchFamily="18" charset="0"/>
              </a:rPr>
              <a:t>，</a:t>
            </a:r>
            <a:r>
              <a:rPr lang="en-US" altLang="zh-CN" sz="2800" kern="0" dirty="0">
                <a:latin typeface="Georgia" pitchFamily="18" charset="0"/>
              </a:rPr>
              <a:t>2</a:t>
            </a:r>
            <a:r>
              <a:rPr lang="zh-CN" altLang="en-US" sz="2800" kern="0" dirty="0">
                <a:latin typeface="Georgia" pitchFamily="18" charset="0"/>
              </a:rPr>
              <a:t>，</a:t>
            </a:r>
            <a:r>
              <a:rPr lang="en-US" altLang="zh-CN" sz="2800" kern="0" dirty="0">
                <a:latin typeface="Georgia" pitchFamily="18" charset="0"/>
              </a:rPr>
              <a:t>3</a:t>
            </a:r>
            <a:r>
              <a:rPr lang="zh-CN" altLang="en-US" sz="2800" kern="0" dirty="0">
                <a:latin typeface="Georgia" pitchFamily="18" charset="0"/>
              </a:rPr>
              <a:t>，</a:t>
            </a:r>
            <a:r>
              <a:rPr lang="en-US" altLang="zh-CN" sz="2800" kern="0" dirty="0">
                <a:latin typeface="Georgia" pitchFamily="18" charset="0"/>
              </a:rPr>
              <a:t>…</a:t>
            </a:r>
            <a:r>
              <a:rPr lang="zh-CN" altLang="en-US" sz="2800" kern="0" dirty="0">
                <a:latin typeface="Georgia" pitchFamily="18" charset="0"/>
              </a:rPr>
              <a:t>，</a:t>
            </a:r>
            <a:r>
              <a:rPr lang="en-US" altLang="zh-CN" sz="2800" kern="0" dirty="0">
                <a:latin typeface="Georgia" pitchFamily="18" charset="0"/>
              </a:rPr>
              <a:t>10</a:t>
            </a:r>
          </a:p>
          <a:p>
            <a:pPr lvl="1" algn="just" eaLnBrk="0" hangingPunct="0">
              <a:spcBef>
                <a:spcPct val="20000"/>
              </a:spcBef>
              <a:buClr>
                <a:srgbClr val="993300"/>
              </a:buClr>
              <a:buSzPct val="80000"/>
            </a:pP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进程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P1</a:t>
            </a: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：申请资源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1</a:t>
            </a: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2</a:t>
            </a: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8</a:t>
            </a:r>
          </a:p>
          <a:p>
            <a:pPr lvl="1" algn="just" eaLnBrk="0" hangingPunct="0">
              <a:spcBef>
                <a:spcPct val="20000"/>
              </a:spcBef>
              <a:buClr>
                <a:srgbClr val="993300"/>
              </a:buClr>
              <a:buSzPct val="80000"/>
            </a:pP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进程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P2</a:t>
            </a: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：申请</a:t>
            </a:r>
            <a:r>
              <a:rPr lang="zh-CN" altLang="en-US" sz="2400" kern="0" dirty="0" smtClean="0">
                <a:solidFill>
                  <a:srgbClr val="000000"/>
                </a:solidFill>
                <a:latin typeface="Georgia" pitchFamily="18" charset="0"/>
              </a:rPr>
              <a:t>资源</a:t>
            </a:r>
            <a:r>
              <a:rPr lang="en-US" altLang="zh-CN" sz="2400" kern="0" dirty="0" smtClean="0">
                <a:solidFill>
                  <a:srgbClr val="000000"/>
                </a:solidFill>
                <a:latin typeface="Georgia" pitchFamily="18" charset="0"/>
              </a:rPr>
              <a:t>2</a:t>
            </a:r>
            <a:r>
              <a:rPr lang="zh-CN" altLang="en-US" sz="2400" kern="0" dirty="0" smtClean="0">
                <a:solidFill>
                  <a:srgbClr val="000000"/>
                </a:solidFill>
                <a:latin typeface="Georgia" pitchFamily="18" charset="0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4</a:t>
            </a:r>
            <a:r>
              <a:rPr lang="zh-CN" altLang="en-US" sz="2400" kern="0" dirty="0" smtClean="0">
                <a:solidFill>
                  <a:srgbClr val="000000"/>
                </a:solidFill>
                <a:latin typeface="Georgia" pitchFamily="18" charset="0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9</a:t>
            </a:r>
          </a:p>
          <a:p>
            <a:pPr marL="811213" lvl="1" algn="just" eaLnBrk="0" hangingPunct="0">
              <a:lnSpc>
                <a:spcPct val="50000"/>
              </a:lnSpc>
              <a:spcBef>
                <a:spcPts val="0"/>
              </a:spcBef>
              <a:buClr>
                <a:srgbClr val="993300"/>
              </a:buClr>
              <a:buSzPct val="80000"/>
            </a:pP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.</a:t>
            </a:r>
          </a:p>
          <a:p>
            <a:pPr marL="811213" lvl="1" algn="just" eaLnBrk="0" hangingPunct="0">
              <a:lnSpc>
                <a:spcPct val="50000"/>
              </a:lnSpc>
              <a:spcBef>
                <a:spcPts val="0"/>
              </a:spcBef>
              <a:buClr>
                <a:srgbClr val="993300"/>
              </a:buClr>
              <a:buSzPct val="80000"/>
            </a:pP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.</a:t>
            </a:r>
          </a:p>
          <a:p>
            <a:pPr marL="811213" lvl="1" algn="just" eaLnBrk="0" hangingPunct="0">
              <a:lnSpc>
                <a:spcPct val="50000"/>
              </a:lnSpc>
              <a:spcBef>
                <a:spcPts val="0"/>
              </a:spcBef>
              <a:buClr>
                <a:srgbClr val="993300"/>
              </a:buClr>
              <a:buSzPct val="80000"/>
            </a:pP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.</a:t>
            </a:r>
          </a:p>
          <a:p>
            <a:pPr lvl="1" algn="just" eaLnBrk="0" hangingPunct="0">
              <a:spcBef>
                <a:spcPct val="20000"/>
              </a:spcBef>
              <a:buClr>
                <a:srgbClr val="993300"/>
              </a:buClr>
              <a:buSzPct val="80000"/>
            </a:pP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进程</a:t>
            </a:r>
            <a:r>
              <a:rPr lang="en-US" altLang="zh-CN" sz="2400" kern="0" dirty="0" err="1">
                <a:solidFill>
                  <a:srgbClr val="000000"/>
                </a:solidFill>
                <a:latin typeface="Georgia" pitchFamily="18" charset="0"/>
              </a:rPr>
              <a:t>Pn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:</a:t>
            </a:r>
            <a:r>
              <a:rPr lang="zh-CN" altLang="en-US" sz="2400" kern="0" dirty="0">
                <a:solidFill>
                  <a:srgbClr val="000000"/>
                </a:solidFill>
                <a:latin typeface="Georgia" pitchFamily="18" charset="0"/>
              </a:rPr>
              <a:t>申请</a:t>
            </a:r>
            <a:r>
              <a:rPr lang="zh-CN" altLang="en-US" sz="2400" kern="0" dirty="0" smtClean="0">
                <a:solidFill>
                  <a:srgbClr val="000000"/>
                </a:solidFill>
                <a:latin typeface="Georgia" pitchFamily="18" charset="0"/>
              </a:rPr>
              <a:t>资源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1</a:t>
            </a:r>
            <a:r>
              <a:rPr lang="zh-CN" altLang="en-US" sz="2400" kern="0" dirty="0" smtClean="0">
                <a:solidFill>
                  <a:srgbClr val="000000"/>
                </a:solidFill>
                <a:latin typeface="Georgia" pitchFamily="18" charset="0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Georgia" pitchFamily="18" charset="0"/>
              </a:rPr>
              <a:t>8</a:t>
            </a:r>
            <a:r>
              <a:rPr lang="zh-CN" altLang="en-US" sz="2400" kern="0" dirty="0" smtClean="0">
                <a:solidFill>
                  <a:srgbClr val="000000"/>
                </a:solidFill>
                <a:latin typeface="Georgia" pitchFamily="18" charset="0"/>
              </a:rPr>
              <a:t>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Georgia" pitchFamily="18" charset="0"/>
              </a:rPr>
              <a:t>10</a:t>
            </a:r>
            <a:endParaRPr lang="en-US" altLang="zh-CN" sz="2400" kern="0" dirty="0">
              <a:solidFill>
                <a:srgbClr val="000000"/>
              </a:solidFill>
              <a:latin typeface="Georgia" pitchFamily="18" charset="0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Char char="q"/>
              <a:defRPr/>
            </a:pPr>
            <a:endParaRPr lang="en-US" altLang="zh-CN" sz="900" kern="0" dirty="0" smtClean="0">
              <a:latin typeface="Georgia" pitchFamily="18" charset="0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Char char="q"/>
              <a:defRPr/>
            </a:pPr>
            <a:r>
              <a:rPr lang="zh-CN" altLang="en-US" sz="2800" kern="0" dirty="0" smtClean="0">
                <a:latin typeface="Georgia" pitchFamily="18" charset="0"/>
              </a:rPr>
              <a:t>死锁</a:t>
            </a:r>
            <a:r>
              <a:rPr lang="zh-CN" altLang="en-US" sz="2800" kern="0" dirty="0">
                <a:latin typeface="Georgia" pitchFamily="18" charset="0"/>
              </a:rPr>
              <a:t>预防存在的问题</a:t>
            </a:r>
            <a:endParaRPr lang="en-US" altLang="zh-CN" sz="2800" kern="0" dirty="0" smtClean="0">
              <a:latin typeface="Georgia" pitchFamily="18" charset="0"/>
            </a:endParaRP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Char char="v"/>
            </a:pPr>
            <a:r>
              <a:rPr lang="zh-CN" altLang="en-US" sz="2400" dirty="0">
                <a:latin typeface="Georgia" pitchFamily="18" charset="0"/>
              </a:rPr>
              <a:t>施加了较强的限制</a:t>
            </a:r>
            <a:r>
              <a:rPr lang="zh-CN" altLang="en-US" sz="2400" dirty="0" smtClean="0">
                <a:latin typeface="Georgia" pitchFamily="18" charset="0"/>
              </a:rPr>
              <a:t>条件</a:t>
            </a:r>
            <a:endParaRPr lang="en-US" altLang="zh-CN" sz="2400" dirty="0" smtClean="0">
              <a:latin typeface="Georgia" pitchFamily="18" charset="0"/>
            </a:endParaRP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Char char="v"/>
            </a:pPr>
            <a:r>
              <a:rPr lang="zh-CN" altLang="en-US" sz="2400" dirty="0">
                <a:latin typeface="Georgia" pitchFamily="18" charset="0"/>
              </a:rPr>
              <a:t>实现简单，但是却损害了系统的性能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死锁预防的问题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2931"/>
            <a:ext cx="8229600" cy="4641850"/>
          </a:xfrm>
        </p:spPr>
        <p:txBody>
          <a:bodyPr/>
          <a:lstStyle/>
          <a:p>
            <a:r>
              <a:rPr lang="zh-CN" altLang="en-US" dirty="0" smtClean="0"/>
              <a:t>施加了较强的限制条件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因为这些策略都是静态的</a:t>
            </a:r>
            <a:endParaRPr lang="en-US" altLang="zh-CN" dirty="0" smtClean="0"/>
          </a:p>
          <a:p>
            <a:r>
              <a:rPr lang="zh-CN" altLang="en-US" dirty="0" smtClean="0"/>
              <a:t>实现简单，但是却严重损害了系统的性能</a:t>
            </a:r>
            <a:endParaRPr lang="en-US" altLang="zh-CN" dirty="0" smtClean="0"/>
          </a:p>
          <a:p>
            <a:r>
              <a:rPr lang="zh-CN" altLang="en-US" dirty="0" smtClean="0"/>
              <a:t>动态避免死锁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所施加的限制条件更弱、更少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需要预估后面的执行步骤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若在某一时刻，系统能按某种顺序为每个进程分配其所需资源，直至最大需求，使得每个进程都可以顺利完成，则称此状态为安全状态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资源分配时，永远保持系统处于安全状态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死锁避免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389"/>
            <a:ext cx="8391832" cy="5264650"/>
          </a:xfrm>
        </p:spPr>
        <p:txBody>
          <a:bodyPr/>
          <a:lstStyle/>
          <a:p>
            <a:r>
              <a:rPr lang="zh-CN" altLang="en-US" sz="2400" dirty="0" smtClean="0"/>
              <a:t>定义：在系统运行中 ，对进程发出的每一个系统能够满足的资源申请进行动态检查，并根据检查结果决定是否分配资源，若分配后发生或可能发生死锁，则不予分配。否则，分配。</a:t>
            </a:r>
            <a:endParaRPr lang="en-US" altLang="zh-CN" sz="2400" dirty="0" smtClean="0"/>
          </a:p>
          <a:p>
            <a:pPr marL="342900" lvl="1" indent="-342900">
              <a:buFont typeface="Wingdings" pitchFamily="2" charset="2"/>
              <a:buChar char="q"/>
            </a:pPr>
            <a:r>
              <a:rPr lang="zh-CN" altLang="en-US" dirty="0" smtClean="0"/>
              <a:t>一个进程序列｛</a:t>
            </a:r>
            <a:r>
              <a:rPr lang="en-US" altLang="zh-CN" dirty="0" smtClean="0"/>
              <a:t>P1,P2,…</a:t>
            </a:r>
            <a:r>
              <a:rPr lang="en-US" altLang="zh-CN" dirty="0"/>
              <a:t>,</a:t>
            </a:r>
            <a:r>
              <a:rPr lang="en-US" altLang="zh-CN" dirty="0" err="1" smtClean="0"/>
              <a:t>Pn</a:t>
            </a:r>
            <a:r>
              <a:rPr lang="zh-CN" altLang="en-US" dirty="0" smtClean="0"/>
              <a:t>｝是</a:t>
            </a:r>
            <a:r>
              <a:rPr lang="zh-CN" altLang="en-US" dirty="0" smtClean="0">
                <a:solidFill>
                  <a:srgbClr val="0000FF"/>
                </a:solidFill>
              </a:rPr>
              <a:t>安全的</a:t>
            </a:r>
            <a:r>
              <a:rPr lang="zh-CN" altLang="en-US" dirty="0" smtClean="0"/>
              <a:t>，如果对于每一个进程</a:t>
            </a:r>
            <a:r>
              <a:rPr lang="en-US" altLang="zh-CN" dirty="0" smtClean="0"/>
              <a:t>Pi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1≤i≤n</a:t>
            </a:r>
            <a:r>
              <a:rPr lang="zh-CN" altLang="en-US" dirty="0" smtClean="0"/>
              <a:t>），它以后还需要的资源量不超过系统当前剩余资源量与所有进程</a:t>
            </a:r>
            <a:r>
              <a:rPr lang="en-US" altLang="zh-CN" dirty="0" err="1" smtClean="0"/>
              <a:t>Pj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j&lt;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）当前占有资源量之和，则</a:t>
            </a:r>
            <a:r>
              <a:rPr lang="zh-CN" altLang="en-US" dirty="0"/>
              <a:t>称</a:t>
            </a:r>
            <a:r>
              <a:rPr lang="zh-CN" altLang="en-US" dirty="0" smtClean="0"/>
              <a:t>此系统处于</a:t>
            </a:r>
            <a:r>
              <a:rPr lang="zh-CN" altLang="en-US" dirty="0" smtClean="0">
                <a:solidFill>
                  <a:srgbClr val="0000FF"/>
                </a:solidFill>
              </a:rPr>
              <a:t>安全状态</a:t>
            </a:r>
            <a:r>
              <a:rPr lang="zh-CN" altLang="en-US" dirty="0" smtClean="0"/>
              <a:t>（一定没有死锁发生）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lvl="1" indent="0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    </a:t>
            </a:r>
            <a:r>
              <a:rPr lang="zh-CN" altLang="en-US" dirty="0" smtClean="0"/>
              <a:t>不存在一个安全序列的系统，就是处于</a:t>
            </a:r>
            <a:r>
              <a:rPr lang="zh-CN" altLang="en-US" dirty="0" smtClean="0">
                <a:solidFill>
                  <a:srgbClr val="0000FF"/>
                </a:solidFill>
              </a:rPr>
              <a:t>不安全状态。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sz="2400" dirty="0" smtClean="0"/>
              <a:t>动态</a:t>
            </a:r>
            <a:r>
              <a:rPr lang="zh-CN" altLang="en-US" sz="2400" dirty="0"/>
              <a:t>避免死锁</a:t>
            </a:r>
            <a:endParaRPr lang="en-US" altLang="zh-CN" sz="2400" dirty="0"/>
          </a:p>
          <a:p>
            <a:pPr lvl="1"/>
            <a:r>
              <a:rPr lang="zh-CN" altLang="en-US" dirty="0"/>
              <a:t>所施加的限制条件更弱、更少</a:t>
            </a:r>
            <a:endParaRPr lang="en-US" altLang="zh-CN" dirty="0"/>
          </a:p>
          <a:p>
            <a:pPr lvl="1"/>
            <a:r>
              <a:rPr lang="zh-CN" altLang="en-US" dirty="0"/>
              <a:t>需要预估后面的执行</a:t>
            </a:r>
            <a:r>
              <a:rPr lang="zh-CN" altLang="en-US" dirty="0" smtClean="0"/>
              <a:t>步骤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13" y="1175657"/>
            <a:ext cx="8682379" cy="52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死锁避免图示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976911" y="3715657"/>
            <a:ext cx="2340429" cy="838514"/>
            <a:chOff x="3976911" y="3715657"/>
            <a:chExt cx="2340429" cy="838514"/>
          </a:xfrm>
        </p:grpSpPr>
        <p:sp>
          <p:nvSpPr>
            <p:cNvPr id="9" name="TextBox 8"/>
            <p:cNvSpPr txBox="1"/>
            <p:nvPr/>
          </p:nvSpPr>
          <p:spPr>
            <a:xfrm>
              <a:off x="4020457" y="3846285"/>
              <a:ext cx="210457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</a:rPr>
                <a:t>从</a:t>
              </a:r>
              <a:r>
                <a:rPr lang="en-US" altLang="zh-CN" sz="2000" dirty="0" smtClean="0">
                  <a:solidFill>
                    <a:srgbClr val="0000CC"/>
                  </a:solidFill>
                </a:rPr>
                <a:t>t</a:t>
              </a:r>
              <a:r>
                <a:rPr lang="zh-CN" altLang="en-US" sz="2000" dirty="0" smtClean="0">
                  <a:solidFill>
                    <a:srgbClr val="0000CC"/>
                  </a:solidFill>
                </a:rPr>
                <a:t>到</a:t>
              </a:r>
              <a:r>
                <a:rPr lang="en-US" altLang="zh-CN" sz="2000" dirty="0" smtClean="0">
                  <a:solidFill>
                    <a:srgbClr val="0000CC"/>
                  </a:solidFill>
                </a:rPr>
                <a:t>k</a:t>
              </a:r>
              <a:r>
                <a:rPr lang="zh-CN" altLang="en-US" sz="2000" dirty="0" smtClean="0">
                  <a:solidFill>
                    <a:srgbClr val="0000CC"/>
                  </a:solidFill>
                </a:rPr>
                <a:t>都不能分配资源给进程</a:t>
              </a:r>
              <a:r>
                <a:rPr lang="en-US" altLang="zh-CN" sz="2000" dirty="0" smtClean="0">
                  <a:solidFill>
                    <a:srgbClr val="0000CC"/>
                  </a:solidFill>
                </a:rPr>
                <a:t>B</a:t>
              </a:r>
              <a:r>
                <a:rPr lang="zh-CN" altLang="en-US" sz="2000" dirty="0" smtClean="0">
                  <a:solidFill>
                    <a:srgbClr val="0000CC"/>
                  </a:solidFill>
                </a:rPr>
                <a:t>！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  <p:cxnSp>
          <p:nvCxnSpPr>
            <p:cNvPr id="8" name="直接箭头连接符 7"/>
            <p:cNvCxnSpPr>
              <a:endCxn id="10" idx="2"/>
            </p:cNvCxnSpPr>
            <p:nvPr/>
          </p:nvCxnSpPr>
          <p:spPr>
            <a:xfrm>
              <a:off x="3976911" y="3715657"/>
              <a:ext cx="2340429" cy="13731"/>
            </a:xfrm>
            <a:prstGeom prst="straightConnector1">
              <a:avLst/>
            </a:prstGeom>
            <a:ln w="762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75825" y="3360056"/>
            <a:ext cx="2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66685" y="2155373"/>
            <a:ext cx="163285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在</a:t>
            </a:r>
            <a:r>
              <a:rPr lang="en-US" altLang="zh-CN" sz="2000" dirty="0" smtClean="0">
                <a:solidFill>
                  <a:srgbClr val="FF0000"/>
                </a:solidFill>
              </a:rPr>
              <a:t>t</a:t>
            </a:r>
            <a:r>
              <a:rPr lang="zh-CN" altLang="en-US" sz="2000" dirty="0" smtClean="0">
                <a:solidFill>
                  <a:srgbClr val="FF0000"/>
                </a:solidFill>
              </a:rPr>
              <a:t>处若分配绘图仪给进程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</a:rPr>
              <a:t>，执行路径必然会在</a:t>
            </a:r>
            <a:r>
              <a:rPr lang="en-US" altLang="zh-CN" sz="2000" dirty="0" smtClean="0">
                <a:solidFill>
                  <a:srgbClr val="FF0000"/>
                </a:solidFill>
              </a:rPr>
              <a:t>d</a:t>
            </a:r>
            <a:r>
              <a:rPr lang="zh-CN" altLang="en-US" sz="2000" dirty="0" smtClean="0">
                <a:solidFill>
                  <a:srgbClr val="FF0000"/>
                </a:solidFill>
              </a:rPr>
              <a:t>点死掉！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55884" y="3178629"/>
            <a:ext cx="87085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38168" y="3207657"/>
            <a:ext cx="2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346818" y="3483427"/>
            <a:ext cx="2136795" cy="1323439"/>
            <a:chOff x="6201678" y="3483427"/>
            <a:chExt cx="2136795" cy="1323439"/>
          </a:xfrm>
        </p:grpSpPr>
        <p:sp>
          <p:nvSpPr>
            <p:cNvPr id="18" name="右箭头 17"/>
            <p:cNvSpPr/>
            <p:nvPr/>
          </p:nvSpPr>
          <p:spPr>
            <a:xfrm>
              <a:off x="6201678" y="3976005"/>
              <a:ext cx="344265" cy="320223"/>
            </a:xfrm>
            <a:prstGeom prst="rightArrow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8529" y="3483427"/>
              <a:ext cx="1719944" cy="13234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CC"/>
                  </a:solidFill>
                </a:rPr>
                <a:t>在资源的动态分配过程中，明智地做出选择，避免死锁</a:t>
              </a:r>
              <a:endParaRPr lang="zh-CN" altLang="en-US" sz="2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106024" y="1313540"/>
            <a:ext cx="30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00CC"/>
                </a:solidFill>
              </a:rPr>
              <a:t>Joint Progress Diagram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383" y="4949360"/>
            <a:ext cx="1632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需要预测进程未来的资源需求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死锁的图示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54761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38886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4460" y="1141933"/>
            <a:ext cx="8229600" cy="107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zh-CN" altLang="en-US" sz="2400" kern="0" dirty="0" smtClean="0">
                <a:latin typeface="Georgia" pitchFamily="18" charset="0"/>
              </a:rPr>
              <a:t>日常生活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中死锁的例子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847" y="1770266"/>
            <a:ext cx="7632352" cy="355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4181500" y="3000755"/>
            <a:ext cx="445638" cy="425460"/>
          </a:xfrm>
          <a:prstGeom prst="rightArrow">
            <a:avLst>
              <a:gd name="adj1" fmla="val 4482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8864"/>
          <a:stretch>
            <a:fillRect/>
          </a:stretch>
        </p:blipFill>
        <p:spPr bwMode="auto">
          <a:xfrm>
            <a:off x="2306189" y="4229760"/>
            <a:ext cx="36576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r="40437"/>
          <a:stretch>
            <a:fillRect/>
          </a:stretch>
        </p:blipFill>
        <p:spPr bwMode="auto">
          <a:xfrm>
            <a:off x="1515833" y="2157656"/>
            <a:ext cx="5407025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Several Instances of a Resource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032" y="1108763"/>
            <a:ext cx="8686800" cy="464185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安全</a:t>
            </a:r>
            <a:r>
              <a:rPr lang="zh-CN" altLang="en-US" sz="2400" dirty="0" smtClean="0"/>
              <a:t>和不安全状态：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例子：一种资源，共有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个实例。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状态</a:t>
            </a:r>
            <a:r>
              <a:rPr lang="en-US" altLang="zh-CN" sz="2000" dirty="0" smtClean="0"/>
              <a:t>(a)</a:t>
            </a:r>
            <a:r>
              <a:rPr lang="zh-CN" altLang="en-US" sz="2000" dirty="0" smtClean="0"/>
              <a:t>是安全的，因为所有进程要求最大的资源需求可以满足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44184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42597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8" name="Line 67"/>
          <p:cNvSpPr>
            <a:spLocks noChangeShapeType="1"/>
          </p:cNvSpPr>
          <p:nvPr/>
        </p:nvSpPr>
        <p:spPr bwMode="auto">
          <a:xfrm>
            <a:off x="2721428" y="4183743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96506" y="381039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先给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220" y="3948279"/>
            <a:ext cx="189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完成后，可用资源就多了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Line 67"/>
          <p:cNvSpPr>
            <a:spLocks noChangeShapeType="1"/>
          </p:cNvSpPr>
          <p:nvPr/>
        </p:nvSpPr>
        <p:spPr bwMode="auto">
          <a:xfrm>
            <a:off x="4542971" y="4176486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7"/>
          <p:cNvSpPr>
            <a:spLocks noChangeShapeType="1"/>
          </p:cNvSpPr>
          <p:nvPr/>
        </p:nvSpPr>
        <p:spPr bwMode="auto">
          <a:xfrm>
            <a:off x="1807028" y="6201229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09531" y="5827877"/>
            <a:ext cx="1294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再给</a:t>
            </a:r>
            <a:r>
              <a:rPr lang="en-US" altLang="zh-CN" dirty="0" smtClean="0">
                <a:solidFill>
                  <a:srgbClr val="FF0000"/>
                </a:solidFill>
              </a:rPr>
              <a:t>C 5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3548742" y="6215744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5191" y="5755308"/>
            <a:ext cx="2456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完成后，可用资源就成了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个，足够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用了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20" y="2684225"/>
            <a:ext cx="895350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Several Instances of a Resource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032" y="1166819"/>
            <a:ext cx="8686800" cy="5088838"/>
          </a:xfrm>
        </p:spPr>
        <p:txBody>
          <a:bodyPr/>
          <a:lstStyle/>
          <a:p>
            <a:r>
              <a:rPr lang="zh-CN" altLang="en-US" sz="2400" dirty="0" smtClean="0"/>
              <a:t>安全和</a:t>
            </a:r>
            <a:r>
              <a:rPr lang="zh-CN" altLang="en-US" sz="2400" dirty="0" smtClean="0">
                <a:solidFill>
                  <a:srgbClr val="FF0000"/>
                </a:solidFill>
              </a:rPr>
              <a:t>不安全</a:t>
            </a:r>
            <a:r>
              <a:rPr lang="zh-CN" altLang="en-US" sz="2400" dirty="0" smtClean="0"/>
              <a:t>状态：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例子：一种资源，共有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个实例。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状态</a:t>
            </a:r>
            <a:r>
              <a:rPr lang="en-US" altLang="zh-CN" sz="2000" dirty="0" smtClean="0"/>
              <a:t>(a)</a:t>
            </a:r>
            <a:r>
              <a:rPr lang="zh-CN" altLang="en-US" sz="2000" dirty="0" smtClean="0"/>
              <a:t>是安全的，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请求并得到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个资源，进入状态 </a:t>
            </a:r>
            <a:r>
              <a:rPr lang="en-US" altLang="zh-CN" sz="2000" dirty="0" smtClean="0"/>
              <a:t>(b)</a:t>
            </a:r>
          </a:p>
          <a:p>
            <a:pPr lvl="1"/>
            <a:r>
              <a:rPr lang="zh-CN" altLang="en-US" sz="2000" dirty="0" smtClean="0"/>
              <a:t>状态 </a:t>
            </a:r>
            <a:r>
              <a:rPr lang="en-US" altLang="zh-CN" sz="2000" dirty="0" smtClean="0"/>
              <a:t>(b)</a:t>
            </a:r>
            <a:r>
              <a:rPr lang="zh-CN" altLang="en-US" sz="2000" dirty="0" smtClean="0"/>
              <a:t>还是安全的吗？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400" dirty="0" smtClean="0"/>
              <a:t>从安全状态出发，系统能够保证所有进程都能完成</a:t>
            </a:r>
            <a:endParaRPr lang="en-US" altLang="zh-CN" sz="2400" dirty="0" smtClean="0"/>
          </a:p>
          <a:p>
            <a:r>
              <a:rPr lang="zh-CN" altLang="en-US" sz="2400" dirty="0" smtClean="0"/>
              <a:t>从不安全状态出发，就没有这样的保证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98303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82428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8" name="Line 67"/>
          <p:cNvSpPr>
            <a:spLocks noChangeShapeType="1"/>
          </p:cNvSpPr>
          <p:nvPr/>
        </p:nvSpPr>
        <p:spPr bwMode="auto">
          <a:xfrm>
            <a:off x="1748970" y="3559629"/>
            <a:ext cx="849087" cy="108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 flipH="1">
            <a:off x="3991428" y="4963887"/>
            <a:ext cx="275771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16962" y="4652223"/>
            <a:ext cx="2456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最后仍然无法满足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的要求，发生死锁！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Line 67"/>
          <p:cNvSpPr>
            <a:spLocks noChangeShapeType="1"/>
          </p:cNvSpPr>
          <p:nvPr/>
        </p:nvSpPr>
        <p:spPr bwMode="auto">
          <a:xfrm>
            <a:off x="4180113" y="3537858"/>
            <a:ext cx="849087" cy="108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67"/>
          <p:cNvSpPr>
            <a:spLocks noChangeShapeType="1"/>
          </p:cNvSpPr>
          <p:nvPr/>
        </p:nvSpPr>
        <p:spPr bwMode="auto">
          <a:xfrm>
            <a:off x="6531427" y="3523343"/>
            <a:ext cx="849087" cy="1088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613257" y="4652222"/>
            <a:ext cx="1523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状态 </a:t>
            </a:r>
            <a:r>
              <a:rPr lang="en-US" altLang="zh-CN" dirty="0" smtClean="0">
                <a:solidFill>
                  <a:srgbClr val="FF0000"/>
                </a:solidFill>
              </a:rPr>
              <a:t>(b)</a:t>
            </a:r>
            <a:r>
              <a:rPr lang="zh-CN" altLang="en-US" dirty="0" smtClean="0">
                <a:solidFill>
                  <a:srgbClr val="FF0000"/>
                </a:solidFill>
              </a:rPr>
              <a:t>是不安全的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银行家算法 </a:t>
            </a:r>
            <a:r>
              <a:rPr lang="en-US" altLang="zh-CN" dirty="0" smtClean="0"/>
              <a:t>The Banker’s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818"/>
            <a:ext cx="8229600" cy="1881181"/>
          </a:xfrm>
        </p:spPr>
        <p:txBody>
          <a:bodyPr/>
          <a:lstStyle/>
          <a:p>
            <a:r>
              <a:rPr lang="en-US" altLang="zh-CN" sz="2400" dirty="0" err="1" smtClean="0"/>
              <a:t>Dijkstra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1965</a:t>
            </a:r>
            <a:r>
              <a:rPr lang="zh-CN" altLang="en-US" sz="2400" dirty="0" smtClean="0"/>
              <a:t>年提出的死锁避免调度算法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是死锁检测算法的扩展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对每一个到来的资源请求，判断对请求的满足是否导致不安全状态。如果是，就拒绝请求；如果不是，就予以分配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只有一种资源，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个实例的情况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911" y="2977447"/>
            <a:ext cx="8259763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67"/>
          <p:cNvSpPr>
            <a:spLocks noChangeShapeType="1"/>
          </p:cNvSpPr>
          <p:nvPr/>
        </p:nvSpPr>
        <p:spPr bwMode="auto">
          <a:xfrm>
            <a:off x="2481942" y="4669964"/>
            <a:ext cx="1088572" cy="36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458" y="5827882"/>
            <a:ext cx="152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安全状态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29599" y="5849653"/>
            <a:ext cx="152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不安全状态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1602" y="5835142"/>
            <a:ext cx="152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安全状态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2802" y="3483826"/>
            <a:ext cx="1269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93888" y="5639196"/>
            <a:ext cx="152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请求允许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Line 67"/>
          <p:cNvSpPr>
            <a:spLocks noChangeShapeType="1"/>
          </p:cNvSpPr>
          <p:nvPr/>
        </p:nvSpPr>
        <p:spPr bwMode="auto">
          <a:xfrm flipH="1">
            <a:off x="2031999" y="5994401"/>
            <a:ext cx="1959429" cy="145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05546" y="5631942"/>
            <a:ext cx="152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请求拒绝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Line 67"/>
          <p:cNvSpPr>
            <a:spLocks noChangeShapeType="1"/>
          </p:cNvSpPr>
          <p:nvPr/>
        </p:nvSpPr>
        <p:spPr bwMode="auto">
          <a:xfrm flipH="1">
            <a:off x="5043657" y="5987147"/>
            <a:ext cx="1959429" cy="1451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67"/>
          <p:cNvSpPr>
            <a:spLocks noChangeShapeType="1"/>
          </p:cNvSpPr>
          <p:nvPr/>
        </p:nvSpPr>
        <p:spPr bwMode="auto">
          <a:xfrm>
            <a:off x="5537199" y="4691735"/>
            <a:ext cx="1088572" cy="36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43545" y="4289353"/>
            <a:ext cx="126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再请求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412" y="2452915"/>
            <a:ext cx="7488562" cy="39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Banker’s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490" y="1166819"/>
            <a:ext cx="8686800" cy="1736037"/>
          </a:xfrm>
        </p:spPr>
        <p:txBody>
          <a:bodyPr/>
          <a:lstStyle/>
          <a:p>
            <a:r>
              <a:rPr lang="zh-CN" altLang="en-US" sz="2400" dirty="0" smtClean="0"/>
              <a:t>多种资源的情况：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三个向量：现有资源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，已分配资源资源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，可用资源</a:t>
            </a:r>
            <a:r>
              <a:rPr lang="en-US" altLang="zh-CN" sz="2000" dirty="0" smtClean="0"/>
              <a:t>A</a:t>
            </a:r>
          </a:p>
          <a:p>
            <a:pPr lvl="1"/>
            <a:r>
              <a:rPr lang="zh-CN" altLang="en-US" sz="2000" dirty="0" smtClean="0"/>
              <a:t>给定当前系统状态：分配到的资源矩阵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，和后面还需要的资源矩阵</a:t>
            </a:r>
            <a:r>
              <a:rPr lang="en-US" altLang="zh-CN" sz="2000" dirty="0" smtClean="0"/>
              <a:t>R</a:t>
            </a:r>
          </a:p>
          <a:p>
            <a:pPr lvl="1"/>
            <a:r>
              <a:rPr lang="zh-CN" altLang="en-US" sz="2000" dirty="0" smtClean="0"/>
              <a:t>判断是否处于安全状态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8" name="Line 67"/>
          <p:cNvSpPr>
            <a:spLocks noChangeShapeType="1"/>
          </p:cNvSpPr>
          <p:nvPr/>
        </p:nvSpPr>
        <p:spPr bwMode="auto">
          <a:xfrm flipH="1" flipV="1">
            <a:off x="6349940" y="5043717"/>
            <a:ext cx="878173" cy="72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72345" y="4710267"/>
            <a:ext cx="1479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是最大需求矩阵与已分配资源矩阵的差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510" y="384629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2850" y="383903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Banker’s Algorithm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312" y="-91509"/>
            <a:ext cx="8027376" cy="381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78" y="3541488"/>
            <a:ext cx="8904514" cy="3287483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000" dirty="0" smtClean="0">
                <a:solidFill>
                  <a:srgbClr val="0000CC"/>
                </a:solidFill>
              </a:rPr>
              <a:t>一个状态是否安全的检测算法</a:t>
            </a:r>
            <a:r>
              <a:rPr lang="en-US" altLang="zh-CN" sz="2000" dirty="0" smtClean="0">
                <a:solidFill>
                  <a:srgbClr val="0000CC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Look for row, R, whose unmet resource needs all ≤ A.  If no such row exists, system will eventually deadlock since no process can run to </a:t>
            </a:r>
            <a:r>
              <a:rPr lang="en-US" altLang="zh-CN" sz="2000" dirty="0" smtClean="0"/>
              <a:t>completion</a:t>
            </a:r>
            <a:r>
              <a:rPr lang="en-US" altLang="zh-CN" sz="2000" dirty="0"/>
              <a:t>.</a:t>
            </a:r>
            <a:r>
              <a:rPr lang="zh-CN" altLang="en-US" sz="2000" dirty="0" smtClean="0"/>
              <a:t>右边矩阵中至少有一行小于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时，可启动资源分配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Assume process of row chosen requests all resources it needs and finishes. Mark process as terminated, add all its resources to the A vector.  </a:t>
            </a:r>
            <a:r>
              <a:rPr lang="zh-CN" altLang="en-US" sz="2000" dirty="0" smtClean="0"/>
              <a:t>完成的进程释放资源到</a:t>
            </a:r>
            <a:r>
              <a:rPr lang="en-US" altLang="zh-CN" sz="2000" dirty="0" smtClean="0"/>
              <a:t>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/>
              <a:t>Repeat steps 1 and 2 until either all processes marked terminated (initial state was safe) or no process left whose resource needs can be met (there is a deadlock). </a:t>
            </a:r>
            <a:r>
              <a:rPr lang="zh-CN" altLang="en-US" sz="2000" dirty="0" smtClean="0"/>
              <a:t>所有进程都可完成则无死锁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04058" y="2341159"/>
            <a:ext cx="2376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该算法很有研究意义却并不实用：很少有进程在运行前就知道其所需资源的最大值！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257939" y="6542082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275772" y="1349884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5140" y="1342630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小结：银行家算法的基本思想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系统中的所有进程进入进程集合</a:t>
            </a:r>
            <a:endParaRPr lang="en-US" altLang="zh-CN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在安全状态下系统收到进程的资源请求后，先把资源试探性分配给它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系统用剩下的可用资源和进程集合中其他进程还要的资源数作比较，在进程集合中找到剩余资源能满足最大需求量的进程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从而，保证这个进程运行完毕并归还全部资源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把这个进程从集合中去掉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系统的剩余资源更多了，反复执行上述步骤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/>
              <a:t>最后，检查进程集合，若为空表明本次申请可行，系统处于安全状态，可实施本次分配；否则，有进程执行不完，系统处于不安全状态，本次资源分配暂不实施，让申请进程等待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小结：银行家算法中的数据结构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355"/>
            <a:ext cx="8229600" cy="4641850"/>
          </a:xfrm>
        </p:spPr>
        <p:txBody>
          <a:bodyPr/>
          <a:lstStyle/>
          <a:p>
            <a:r>
              <a:rPr lang="zh-CN" altLang="en-US" sz="2000" dirty="0" smtClean="0"/>
              <a:t>资源向量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：是一个含有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个元素，其中的每一个元素代表一类资源全部数目。</a:t>
            </a:r>
          </a:p>
          <a:p>
            <a:r>
              <a:rPr lang="zh-CN" altLang="en-US" sz="2000" dirty="0" smtClean="0"/>
              <a:t>可利用资源向量</a:t>
            </a:r>
            <a:r>
              <a:rPr lang="en-US" altLang="zh-CN" sz="2000" dirty="0" smtClean="0"/>
              <a:t>Available</a:t>
            </a:r>
            <a:r>
              <a:rPr lang="zh-CN" altLang="en-US" sz="2000" dirty="0" smtClean="0"/>
              <a:t>：是一个含有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个元素，其中的每一个元素代表一类可利用的资源数目，其初值是系统中所配置的该类全部可用资源数目。如果</a:t>
            </a:r>
            <a:r>
              <a:rPr lang="en-US" altLang="zh-CN" sz="2000" dirty="0" smtClean="0"/>
              <a:t>Available[j]=k</a:t>
            </a:r>
            <a:r>
              <a:rPr lang="zh-CN" altLang="en-US" sz="2000" dirty="0" smtClean="0"/>
              <a:t>， 表示系统中现有</a:t>
            </a:r>
            <a:r>
              <a:rPr lang="en-US" altLang="zh-CN" sz="2000" dirty="0" err="1" smtClean="0"/>
              <a:t>R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类资源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个。</a:t>
            </a:r>
          </a:p>
          <a:p>
            <a:r>
              <a:rPr lang="zh-CN" altLang="en-US" sz="2000" dirty="0" smtClean="0"/>
              <a:t>最大需求矩阵</a:t>
            </a:r>
            <a:r>
              <a:rPr lang="en-US" altLang="zh-CN" sz="2000" dirty="0" smtClean="0"/>
              <a:t>Claim</a:t>
            </a:r>
            <a:r>
              <a:rPr lang="zh-CN" altLang="en-US" sz="2000" dirty="0" smtClean="0"/>
              <a:t>：是一个含有</a:t>
            </a:r>
            <a:r>
              <a:rPr lang="en-US" altLang="zh-CN" sz="2000" dirty="0" err="1" smtClean="0"/>
              <a:t>n</a:t>
            </a:r>
            <a:r>
              <a:rPr lang="en-US" altLang="zh-CN" sz="2000" dirty="0" err="1" smtClean="0">
                <a:solidFill>
                  <a:srgbClr val="000000"/>
                </a:solidFill>
                <a:latin typeface="Tahoma" pitchFamily="34" charset="0"/>
                <a:sym typeface="Wingdings 2" pitchFamily="18" charset="2"/>
              </a:rPr>
              <a:t></a:t>
            </a:r>
            <a:r>
              <a:rPr lang="en-US" altLang="zh-CN" sz="2000" dirty="0" err="1" smtClean="0"/>
              <a:t>m</a:t>
            </a:r>
            <a:r>
              <a:rPr lang="zh-CN" altLang="en-US" sz="2000" dirty="0" smtClean="0"/>
              <a:t>的矩阵，它定义了系统中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个进程中的每一个进程对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类资源的最大需求。如果</a:t>
            </a:r>
            <a:r>
              <a:rPr lang="en-US" altLang="zh-CN" sz="2000" dirty="0" smtClean="0"/>
              <a:t>Claim(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)=k</a:t>
            </a:r>
            <a:r>
              <a:rPr lang="zh-CN" altLang="en-US" sz="2000" dirty="0" smtClean="0"/>
              <a:t>， 表示进程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需要</a:t>
            </a:r>
            <a:r>
              <a:rPr lang="en-US" altLang="zh-CN" sz="2000" dirty="0" err="1" smtClean="0"/>
              <a:t>Rj</a:t>
            </a:r>
            <a:r>
              <a:rPr lang="zh-CN" altLang="en-US" sz="2000" dirty="0" smtClean="0"/>
              <a:t>类资源的最大数目为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分配矩阵</a:t>
            </a:r>
            <a:r>
              <a:rPr lang="en-US" altLang="zh-CN" sz="2000" dirty="0" smtClean="0"/>
              <a:t>Allocated</a:t>
            </a:r>
            <a:r>
              <a:rPr lang="zh-CN" altLang="en-US" sz="2000" dirty="0" smtClean="0"/>
              <a:t>：是一个含有</a:t>
            </a:r>
            <a:r>
              <a:rPr lang="en-US" altLang="zh-CN" sz="2000" dirty="0" err="1" smtClean="0"/>
              <a:t>n</a:t>
            </a:r>
            <a:r>
              <a:rPr lang="en-US" altLang="zh-CN" sz="2000" dirty="0" err="1" smtClean="0">
                <a:solidFill>
                  <a:srgbClr val="000000"/>
                </a:solidFill>
                <a:latin typeface="Tahoma" pitchFamily="34" charset="0"/>
                <a:sym typeface="Wingdings 2" pitchFamily="18" charset="2"/>
              </a:rPr>
              <a:t></a:t>
            </a:r>
            <a:r>
              <a:rPr lang="en-US" altLang="zh-CN" sz="2000" dirty="0" err="1" smtClean="0"/>
              <a:t>m</a:t>
            </a:r>
            <a:r>
              <a:rPr lang="zh-CN" altLang="en-US" sz="2000" dirty="0" smtClean="0"/>
              <a:t>的矩阵，它定义了系统中每一类资源当前已分配给每一进程的资源数。如果</a:t>
            </a:r>
            <a:r>
              <a:rPr lang="en-US" altLang="zh-CN" sz="2000" dirty="0" smtClean="0"/>
              <a:t>Allocation(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)=k</a:t>
            </a:r>
            <a:r>
              <a:rPr lang="zh-CN" altLang="en-US" sz="2000" dirty="0" smtClean="0"/>
              <a:t>， 表示进程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当前已分得</a:t>
            </a:r>
            <a:r>
              <a:rPr lang="en-US" altLang="zh-CN" sz="2000" dirty="0" err="1" smtClean="0"/>
              <a:t>R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类资源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个。</a:t>
            </a:r>
          </a:p>
          <a:p>
            <a:r>
              <a:rPr lang="zh-CN" altLang="en-US" sz="2000" dirty="0" smtClean="0"/>
              <a:t>需求矩阵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：是一个含有</a:t>
            </a:r>
            <a:r>
              <a:rPr lang="en-US" altLang="zh-CN" sz="2000" dirty="0" err="1" smtClean="0"/>
              <a:t>n</a:t>
            </a:r>
            <a:r>
              <a:rPr lang="en-US" altLang="zh-CN" sz="2000" dirty="0" err="1" smtClean="0">
                <a:solidFill>
                  <a:srgbClr val="000000"/>
                </a:solidFill>
                <a:latin typeface="Tahoma" pitchFamily="34" charset="0"/>
                <a:sym typeface="Wingdings 2" pitchFamily="18" charset="2"/>
              </a:rPr>
              <a:t></a:t>
            </a:r>
            <a:r>
              <a:rPr lang="en-US" altLang="zh-CN" sz="2000" dirty="0" err="1" smtClean="0"/>
              <a:t>m</a:t>
            </a:r>
            <a:r>
              <a:rPr lang="zh-CN" altLang="en-US" sz="2000" dirty="0" smtClean="0"/>
              <a:t>的矩阵，用以表示每一个进程尚需的各类资源数。如果</a:t>
            </a:r>
            <a:r>
              <a:rPr lang="en-US" altLang="zh-CN" sz="2000" dirty="0" smtClean="0"/>
              <a:t>Need(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)=k</a:t>
            </a:r>
            <a:r>
              <a:rPr lang="zh-CN" altLang="en-US" sz="2000" dirty="0" smtClean="0"/>
              <a:t>， 表示进程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还需要</a:t>
            </a:r>
            <a:r>
              <a:rPr lang="en-US" altLang="zh-CN" sz="2000" dirty="0" err="1" smtClean="0"/>
              <a:t>R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类资源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个，方能完成其任务。</a:t>
            </a:r>
          </a:p>
          <a:p>
            <a:pPr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Request(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)= Claim(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)-Allocated(</a:t>
            </a:r>
            <a:r>
              <a:rPr lang="en-US" altLang="zh-CN" sz="2000" dirty="0" err="1" smtClean="0"/>
              <a:t>i,j</a:t>
            </a:r>
            <a:r>
              <a:rPr lang="en-US" altLang="zh-CN" sz="2000" dirty="0" smtClean="0"/>
              <a:t>) 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2751"/>
            <a:ext cx="8664330" cy="4014785"/>
          </a:xfrm>
        </p:spPr>
        <p:txBody>
          <a:bodyPr/>
          <a:lstStyle/>
          <a:p>
            <a:r>
              <a:rPr lang="zh-CN" altLang="en-US" sz="2000" dirty="0" smtClean="0"/>
              <a:t>四种死锁处理策略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其中鸵鸟策略什么也没做，其它三种可比较、总结如下：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91964"/>
              </p:ext>
            </p:extLst>
          </p:nvPr>
        </p:nvGraphicFramePr>
        <p:xfrm>
          <a:off x="0" y="1808940"/>
          <a:ext cx="9144000" cy="447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52"/>
                <a:gridCol w="1556797"/>
                <a:gridCol w="1369821"/>
                <a:gridCol w="2890857"/>
                <a:gridCol w="2686273"/>
              </a:tblGrid>
              <a:tr h="37806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原则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资源分配策略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不同的方案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主要优点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主要缺点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94592">
                <a:tc rowSpan="3"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预防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保守的；预提交资源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一次性请求所有资源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对执行一边串活动非常有效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不需要抢占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低效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延迟进程的初始化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必须知道将来的资源请求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02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抢占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用于状态易于保存和恢复的资源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 smtClean="0"/>
                        <a:t>过于经常地没必要地抢占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80240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资源排序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通过编译检测是可以实施的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已在系统设计时解决，不需要在运行时间计算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禁止增加的资源请求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0240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避免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处于检测与预防之间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操作以发现至少一条安全路径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不需要抢占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必须知道将来资源请求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进程不能被长时间阻塞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0240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检测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非常自由；只要可能，请求的资源都允许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周期性地调用以测试死锁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不会延迟进程的初始化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7313" indent="-873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易于在线处理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6213" indent="-17621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固有的抢占被丢失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综合的死锁应对策略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上述方法各有优缺点</a:t>
            </a:r>
            <a:endParaRPr lang="en-US" altLang="zh-CN" dirty="0" smtClean="0"/>
          </a:p>
          <a:p>
            <a:r>
              <a:rPr lang="zh-CN" altLang="en-US" dirty="0" smtClean="0"/>
              <a:t>在不同情况下使用不同的策略</a:t>
            </a:r>
            <a:endParaRPr lang="en-US" altLang="zh-CN" dirty="0" smtClean="0"/>
          </a:p>
          <a:p>
            <a:r>
              <a:rPr lang="zh-CN" altLang="en-US" dirty="0" smtClean="0"/>
              <a:t>综合的死锁策略</a:t>
            </a:r>
            <a:r>
              <a:rPr lang="zh-CN" altLang="en-US" dirty="0" smtClean="0"/>
              <a:t>见</a:t>
            </a:r>
            <a:r>
              <a:rPr lang="zh-CN" altLang="en-US" dirty="0" smtClean="0"/>
              <a:t>教材</a:t>
            </a:r>
            <a:r>
              <a:rPr lang="en-US" altLang="zh-CN" dirty="0" smtClean="0"/>
              <a:t>6.5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死锁的主要工作在</a:t>
            </a:r>
            <a:r>
              <a:rPr lang="en-US" altLang="zh-CN" dirty="0" smtClean="0"/>
              <a:t>1980</a:t>
            </a:r>
            <a:r>
              <a:rPr lang="zh-CN" altLang="en-US" dirty="0" smtClean="0"/>
              <a:t>年代已经完成，目前是一个由研究者推动而不是需求推动的研究型课题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死锁、活锁与饥饿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7790"/>
            <a:ext cx="8229600" cy="4900153"/>
          </a:xfrm>
        </p:spPr>
        <p:txBody>
          <a:bodyPr/>
          <a:lstStyle/>
          <a:p>
            <a:pPr>
              <a:spcBef>
                <a:spcPts val="728"/>
              </a:spcBef>
            </a:pPr>
            <a:r>
              <a:rPr lang="zh-CN" altLang="en-US" sz="2200" b="1" dirty="0" smtClean="0"/>
              <a:t>饥饿</a:t>
            </a:r>
            <a:r>
              <a:rPr lang="zh-CN" altLang="en-US" sz="2200" dirty="0" smtClean="0"/>
              <a:t>：当多个进程同时申请某类资源时，</a:t>
            </a:r>
            <a:r>
              <a:rPr lang="en-US" altLang="zh-CN" sz="2200" dirty="0" smtClean="0"/>
              <a:t>OS</a:t>
            </a:r>
            <a:r>
              <a:rPr lang="zh-CN" altLang="en-US" sz="2200" dirty="0" smtClean="0"/>
              <a:t>按照一定的分配策略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调度策略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分配资源。分配策略可能是公平的，能保证请求者在有限时间内获得所需资源。也可能是不公平的，即不能保证等待时间的上界。当等待时间造成明显影响时，发生进程饥饿，以至于进程无法按要求完成时，称为饿死。</a:t>
            </a:r>
            <a:endParaRPr lang="en-US" altLang="zh-CN" sz="2200" dirty="0" smtClean="0"/>
          </a:p>
          <a:p>
            <a:pPr>
              <a:spcBef>
                <a:spcPts val="728"/>
              </a:spcBef>
            </a:pPr>
            <a:r>
              <a:rPr lang="zh-CN" altLang="en-US" sz="2200" b="1" dirty="0" smtClean="0"/>
              <a:t>活锁</a:t>
            </a:r>
            <a:r>
              <a:rPr lang="zh-CN" altLang="en-US" sz="2200" dirty="0" smtClean="0"/>
              <a:t>：在忙等待的情况下发生的饥饿称为活锁。比如两个人相对过一个只供一人通过的窄道，两人都想礼让对方，但由于两人同时进行礼让，有可能两人同时让开，又同时抢道</a:t>
            </a:r>
            <a:endParaRPr lang="en-US" altLang="zh-CN" sz="2200" dirty="0" smtClean="0"/>
          </a:p>
          <a:p>
            <a:pPr>
              <a:spcBef>
                <a:spcPts val="728"/>
              </a:spcBef>
            </a:pPr>
            <a:r>
              <a:rPr lang="zh-CN" altLang="en-US" sz="2200" b="1" dirty="0" smtClean="0"/>
              <a:t>饿死与死锁的差别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死锁进程等待的是永远不会释放的资源，饿死进程等待的是会释放但不会分配给自己的资源；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死锁一定发生循环等待，饿死则不一定；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死锁一定涉及多个进程，饿死的进程则可能是一个。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Traffic Deadlock</a:t>
            </a:r>
            <a:endParaRPr lang="zh-CN" altLang="en-US" dirty="0"/>
          </a:p>
        </p:txBody>
      </p:sp>
      <p:pic>
        <p:nvPicPr>
          <p:cNvPr id="6" name="图片 5" descr="trafficDeadlo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598" y="1060213"/>
            <a:ext cx="8154165" cy="579778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683438" y="6480363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FALL </a:t>
            </a:r>
            <a:r>
              <a:rPr lang="en-US" altLang="zh-CN" dirty="0" smtClean="0">
                <a:latin typeface="Arial" pitchFamily="34" charset="0"/>
              </a:rPr>
              <a:t>2016</a:t>
            </a:r>
            <a:r>
              <a:rPr lang="zh-CN" altLang="en-US" dirty="0" smtClean="0">
                <a:latin typeface="Arial" pitchFamily="34" charset="0"/>
              </a:rPr>
              <a:t>; INSTRUCTOR: </a:t>
            </a:r>
            <a:r>
              <a:rPr lang="en-US" altLang="zh-CN" dirty="0" smtClean="0">
                <a:latin typeface="Arial" pitchFamily="34" charset="0"/>
              </a:rPr>
              <a:t>LINGBO WEI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F084C-5602-4064-9685-76A2A83A3E21}" type="slidenum">
              <a:rPr lang="zh-CN" altLang="en-US" smtClean="0">
                <a:latin typeface="Arial" pitchFamily="34" charset="0"/>
              </a:rPr>
              <a:pPr/>
              <a:t>50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Part 1: </a:t>
            </a:r>
            <a:r>
              <a:rPr lang="zh-CN" altLang="en-US" dirty="0" smtClean="0">
                <a:ea typeface="宋体" pitchFamily="2" charset="-122"/>
              </a:rPr>
              <a:t>进程管理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04200" cy="46418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进程与线程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进程调度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并发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: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互斥与同步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993300"/>
                </a:solidFill>
                <a:ea typeface="宋体" pitchFamily="2" charset="-122"/>
              </a:rPr>
              <a:t>并发</a:t>
            </a:r>
            <a:r>
              <a:rPr lang="en-US" altLang="zh-CN" dirty="0" smtClean="0">
                <a:solidFill>
                  <a:srgbClr val="993300"/>
                </a:solidFill>
                <a:ea typeface="宋体" pitchFamily="2" charset="-122"/>
              </a:rPr>
              <a:t>:</a:t>
            </a:r>
            <a:r>
              <a:rPr lang="zh-CN" altLang="en-US" dirty="0" smtClean="0">
                <a:solidFill>
                  <a:srgbClr val="993300"/>
                </a:solidFill>
                <a:ea typeface="宋体" pitchFamily="2" charset="-122"/>
              </a:rPr>
              <a:t>死锁与饥饿</a:t>
            </a:r>
            <a:endParaRPr lang="en-US" altLang="zh-CN" dirty="0" smtClean="0">
              <a:solidFill>
                <a:srgbClr val="993300"/>
              </a:solidFill>
              <a:ea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死锁问题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处理死锁的方法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哲学家就餐问题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r="5894" b="2053"/>
          <a:stretch>
            <a:fillRect/>
          </a:stretch>
        </p:blipFill>
        <p:spPr bwMode="auto">
          <a:xfrm rot="1335113">
            <a:off x="626678" y="2891681"/>
            <a:ext cx="3507268" cy="344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哲学家就餐问题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305"/>
            <a:ext cx="8229600" cy="1895696"/>
          </a:xfrm>
        </p:spPr>
        <p:txBody>
          <a:bodyPr/>
          <a:lstStyle/>
          <a:p>
            <a:r>
              <a:rPr lang="en-US" altLang="zh-CN" sz="2600" dirty="0" err="1" smtClean="0"/>
              <a:t>Dijkstra</a:t>
            </a:r>
            <a:r>
              <a:rPr lang="zh-CN" altLang="en-US" sz="2600" dirty="0" smtClean="0"/>
              <a:t>于</a:t>
            </a:r>
            <a:r>
              <a:rPr lang="en-US" altLang="zh-CN" sz="2600" dirty="0" smtClean="0"/>
              <a:t>1971</a:t>
            </a:r>
            <a:r>
              <a:rPr lang="zh-CN" altLang="en-US" sz="2600" dirty="0" smtClean="0"/>
              <a:t>年提出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揭示了死锁和饥饿中的基本问题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引发了死锁的研究热潮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成为评价同步方法的测试标准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6" name="Picture 8" descr="Edsger_Wybe_Dijkst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161" y="1073664"/>
            <a:ext cx="1868353" cy="24902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0529" y="3570514"/>
            <a:ext cx="2784707" cy="266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 flipH="1">
            <a:off x="4223660" y="4682438"/>
            <a:ext cx="943428" cy="425460"/>
          </a:xfrm>
          <a:prstGeom prst="rightArrow">
            <a:avLst>
              <a:gd name="adj1" fmla="val 44827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r="5894" b="2053"/>
          <a:stretch>
            <a:fillRect/>
          </a:stretch>
        </p:blipFill>
        <p:spPr bwMode="auto">
          <a:xfrm rot="1335113">
            <a:off x="3796939" y="3857847"/>
            <a:ext cx="2734025" cy="26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哲学家就餐问题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304"/>
            <a:ext cx="8229600" cy="3542787"/>
          </a:xfrm>
        </p:spPr>
        <p:txBody>
          <a:bodyPr/>
          <a:lstStyle/>
          <a:p>
            <a:r>
              <a:rPr lang="zh-CN" altLang="en-US" sz="2600" dirty="0" smtClean="0"/>
              <a:t>问题描述</a:t>
            </a:r>
            <a:endParaRPr lang="en-US" altLang="zh-CN" sz="2600" dirty="0" smtClean="0"/>
          </a:p>
          <a:p>
            <a:pPr lvl="1"/>
            <a:r>
              <a:rPr lang="zh-CN" altLang="en-US" sz="2200" dirty="0"/>
              <a:t>有五个哲学家围坐在一圆桌旁，桌中央有一盘通心粉，每人面前有一只空盘子，每两人之间放一只筷子引发</a:t>
            </a:r>
            <a:r>
              <a:rPr lang="zh-CN" altLang="en-US" sz="2200" dirty="0" smtClean="0"/>
              <a:t>了死锁的研究热潮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每个哲学家的行为是思考，感到饥饿，然后吃</a:t>
            </a:r>
            <a:r>
              <a:rPr lang="zh-CN" altLang="en-US" sz="2200" dirty="0" smtClean="0"/>
              <a:t>通心粉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为了吃通心粉，每个哲学家必须拿到两只筷子，并且每个人只能直接从自己的左边或右边去取筷子（筷子的互斥使用、不能出现死锁现象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8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哲学家就餐问题中的死锁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6927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5340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8" y="1274091"/>
            <a:ext cx="8764587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55763"/>
            <a:ext cx="8396514" cy="827323"/>
          </a:xfrm>
        </p:spPr>
        <p:txBody>
          <a:bodyPr/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位哲学家同时拿起左边的叉子，没人能拿到右边的叉子，发生死锁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正确但没有效率的解法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7" y="1081547"/>
            <a:ext cx="8612187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4056" y="3149601"/>
            <a:ext cx="207554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wait(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mutex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9138" y="1807031"/>
            <a:ext cx="207554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signal(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mutex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5787" b="2989"/>
          <a:stretch>
            <a:fillRect/>
          </a:stretch>
        </p:blipFill>
        <p:spPr bwMode="auto">
          <a:xfrm rot="1335113">
            <a:off x="6550540" y="4410161"/>
            <a:ext cx="2195818" cy="213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49944" y="5435600"/>
            <a:ext cx="455748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不是说只要能对付死锁就可以了，还要考虑到系统的执行效率！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3254" y="4049492"/>
            <a:ext cx="207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但实际上系统能容纳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位哲学家同时进餐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514415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27313" y="651305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可能的应对策略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5239663"/>
            <a:ext cx="8229600" cy="539977"/>
          </a:xfrm>
        </p:spPr>
        <p:txBody>
          <a:bodyPr/>
          <a:lstStyle/>
          <a:p>
            <a:r>
              <a:rPr lang="zh-CN" altLang="en-US" sz="2600" b="1" dirty="0" smtClean="0">
                <a:latin typeface="楷体" pitchFamily="49" charset="-122"/>
                <a:ea typeface="楷体" pitchFamily="49" charset="-122"/>
              </a:rPr>
              <a:t>可能的解决方案见课本</a:t>
            </a:r>
            <a:r>
              <a:rPr lang="en-US" altLang="zh-CN" sz="2600" b="1" dirty="0" smtClean="0">
                <a:latin typeface="楷体" pitchFamily="49" charset="-122"/>
                <a:ea typeface="楷体" pitchFamily="49" charset="-122"/>
              </a:rPr>
              <a:t>6.6</a:t>
            </a:r>
            <a:r>
              <a:rPr lang="zh-CN" altLang="en-US" sz="2600" b="1" dirty="0" smtClean="0">
                <a:latin typeface="楷体" pitchFamily="49" charset="-122"/>
                <a:ea typeface="楷体" pitchFamily="49" charset="-122"/>
              </a:rPr>
              <a:t>节</a:t>
            </a:r>
            <a:endParaRPr lang="zh-CN" altLang="en-US" sz="2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257" y="1420211"/>
            <a:ext cx="8560029" cy="358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KISS Principle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USTC; 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内容占位符 5" descr="albert_einstein-make_everything_si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799" y="1538507"/>
            <a:ext cx="7961087" cy="41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FALL </a:t>
            </a:r>
            <a:r>
              <a:rPr lang="en-US" altLang="zh-CN" dirty="0" smtClean="0">
                <a:latin typeface="Arial" pitchFamily="34" charset="0"/>
              </a:rPr>
              <a:t>2016</a:t>
            </a:r>
            <a:r>
              <a:rPr lang="zh-CN" altLang="en-US" dirty="0" smtClean="0">
                <a:latin typeface="Arial" pitchFamily="34" charset="0"/>
              </a:rPr>
              <a:t>; INSTRUCTOR: </a:t>
            </a:r>
            <a:r>
              <a:rPr lang="en-US" altLang="zh-CN" dirty="0" smtClean="0">
                <a:latin typeface="Arial" pitchFamily="34" charset="0"/>
              </a:rPr>
              <a:t>LINGBO WEI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707FEE-5520-4278-B22F-94C1CBE66937}" type="slidenum">
              <a:rPr lang="zh-CN" altLang="en-US" smtClean="0">
                <a:latin typeface="Arial" pitchFamily="34" charset="0"/>
              </a:rPr>
              <a:pPr/>
              <a:t>57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After the class…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Reading: 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教材第六章：死锁和饥饿 （</a:t>
            </a:r>
            <a:r>
              <a:rPr lang="en-US" altLang="zh-CN" sz="2000" dirty="0" smtClean="0">
                <a:ea typeface="宋体" pitchFamily="2" charset="-122"/>
              </a:rPr>
              <a:t>6.1</a:t>
            </a:r>
            <a:r>
              <a:rPr lang="zh-CN" altLang="en-US" sz="2000" dirty="0" smtClean="0">
                <a:ea typeface="宋体" pitchFamily="2" charset="-122"/>
              </a:rPr>
              <a:t>节到</a:t>
            </a:r>
            <a:r>
              <a:rPr lang="en-US" altLang="zh-CN" sz="2000" dirty="0" smtClean="0">
                <a:ea typeface="宋体" pitchFamily="2" charset="-122"/>
              </a:rPr>
              <a:t>6.6</a:t>
            </a:r>
            <a:r>
              <a:rPr lang="zh-CN" altLang="en-US" sz="2000" dirty="0" smtClean="0">
                <a:ea typeface="宋体" pitchFamily="2" charset="-122"/>
              </a:rPr>
              <a:t>节）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Homework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P300: Problems 6.5, 6.11, 6.15, 6.16, 6.18 (7</a:t>
            </a:r>
            <a:r>
              <a:rPr lang="en-US" altLang="zh-CN" sz="2000" baseline="30000" dirty="0" smtClean="0">
                <a:ea typeface="宋体" pitchFamily="2" charset="-122"/>
              </a:rPr>
              <a:t>th</a:t>
            </a:r>
            <a:r>
              <a:rPr lang="en-US" altLang="zh-CN" sz="2000" dirty="0" smtClean="0">
                <a:ea typeface="宋体" pitchFamily="2" charset="-122"/>
              </a:rPr>
              <a:t> Edition)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5" y="986338"/>
            <a:ext cx="8525613" cy="4987239"/>
          </a:xfrm>
        </p:spPr>
        <p:txBody>
          <a:bodyPr/>
          <a:lstStyle/>
          <a:p>
            <a:pPr>
              <a:spcBef>
                <a:spcPts val="524"/>
              </a:spcBef>
            </a:pPr>
            <a:r>
              <a:rPr lang="zh-CN" altLang="en-US" sz="2600" dirty="0" smtClean="0"/>
              <a:t>死锁的定义</a:t>
            </a:r>
            <a:endParaRPr lang="en-US" altLang="zh-CN" sz="2600" dirty="0" smtClean="0"/>
          </a:p>
          <a:p>
            <a:pPr lvl="1">
              <a:spcBef>
                <a:spcPts val="524"/>
              </a:spcBef>
            </a:pPr>
            <a:r>
              <a:rPr lang="zh-CN" altLang="en-US" sz="2200" dirty="0" smtClean="0"/>
              <a:t>一组进程中，每个进程都</a:t>
            </a:r>
            <a:r>
              <a:rPr lang="zh-CN" altLang="en-US" sz="2200" u="sng" dirty="0" smtClean="0">
                <a:solidFill>
                  <a:srgbClr val="0000CC"/>
                </a:solidFill>
              </a:rPr>
              <a:t>无限等待</a:t>
            </a:r>
            <a:r>
              <a:rPr lang="zh-CN" altLang="en-US" sz="2200" dirty="0" smtClean="0"/>
              <a:t>被该组进程中</a:t>
            </a:r>
            <a:r>
              <a:rPr lang="zh-CN" altLang="en-US" sz="2200" u="sng" dirty="0" smtClean="0">
                <a:solidFill>
                  <a:srgbClr val="0000CC"/>
                </a:solidFill>
              </a:rPr>
              <a:t>另一进程所占有的资源</a:t>
            </a:r>
            <a:r>
              <a:rPr lang="zh-CN" altLang="en-US" sz="2200" dirty="0" smtClean="0"/>
              <a:t>，因而永远无法得到资源，称这种现象为进程死锁。</a:t>
            </a:r>
            <a:endParaRPr lang="en-US" altLang="zh-CN" sz="2200" dirty="0" smtClean="0"/>
          </a:p>
          <a:p>
            <a:pPr lvl="1">
              <a:spcBef>
                <a:spcPts val="524"/>
              </a:spcBef>
            </a:pPr>
            <a:r>
              <a:rPr lang="zh-CN" altLang="en-US" sz="2200" dirty="0" smtClean="0"/>
              <a:t>死锁是永久性的</a:t>
            </a:r>
            <a:endParaRPr lang="en-US" altLang="zh-CN" sz="2200" dirty="0" smtClean="0"/>
          </a:p>
          <a:p>
            <a:pPr lvl="1">
              <a:spcBef>
                <a:spcPts val="524"/>
              </a:spcBef>
            </a:pPr>
            <a:r>
              <a:rPr lang="zh-CN" altLang="en-US" sz="2200" dirty="0" smtClean="0"/>
              <a:t>是对资源的竞争</a:t>
            </a:r>
            <a:endParaRPr lang="en-US" altLang="zh-CN" sz="2200" dirty="0" smtClean="0"/>
          </a:p>
          <a:p>
            <a:pPr>
              <a:spcBef>
                <a:spcPts val="524"/>
              </a:spcBef>
            </a:pPr>
            <a:r>
              <a:rPr lang="zh-CN" altLang="en-US" sz="2600" dirty="0" smtClean="0"/>
              <a:t>死锁的状态</a:t>
            </a:r>
            <a:endParaRPr lang="en-US" altLang="zh-CN" sz="2600" dirty="0" smtClean="0"/>
          </a:p>
          <a:p>
            <a:pPr lvl="1">
              <a:spcBef>
                <a:spcPts val="524"/>
              </a:spcBef>
            </a:pPr>
            <a:r>
              <a:rPr lang="zh-CN" altLang="en-US" sz="2200" dirty="0"/>
              <a:t>参与死锁的进程都在等待</a:t>
            </a:r>
            <a:r>
              <a:rPr lang="zh-CN" altLang="en-US" sz="2200" dirty="0" smtClean="0"/>
              <a:t>资源，陷入请求资源失败的循环中：请求，被阻塞，再请求</a:t>
            </a:r>
            <a:r>
              <a:rPr lang="en-US" altLang="zh-CN" sz="2200" dirty="0" smtClean="0"/>
              <a:t>…</a:t>
            </a:r>
          </a:p>
          <a:p>
            <a:pPr lvl="1">
              <a:spcBef>
                <a:spcPts val="524"/>
              </a:spcBef>
            </a:pPr>
            <a:r>
              <a:rPr lang="zh-CN" altLang="en-US" sz="2200" dirty="0" smtClean="0"/>
              <a:t>参与死锁的所有进程，都陷入这样的循环</a:t>
            </a:r>
            <a:endParaRPr lang="en-US" altLang="zh-CN" sz="2200" dirty="0"/>
          </a:p>
          <a:p>
            <a:pPr>
              <a:spcBef>
                <a:spcPts val="524"/>
              </a:spcBef>
            </a:pPr>
            <a:r>
              <a:rPr lang="zh-CN" altLang="en-US" sz="2400" dirty="0"/>
              <a:t>计算机系统中死锁的例子及建模方法</a:t>
            </a:r>
            <a:endParaRPr lang="en-US" altLang="zh-CN" sz="2400" dirty="0"/>
          </a:p>
          <a:p>
            <a:pPr lvl="1">
              <a:spcBef>
                <a:spcPts val="524"/>
              </a:spcBef>
            </a:pPr>
            <a:r>
              <a:rPr lang="zh-CN" altLang="en-US" sz="2200" dirty="0"/>
              <a:t>联合进程图 </a:t>
            </a:r>
            <a:r>
              <a:rPr lang="en-US" altLang="zh-CN" sz="2200" dirty="0"/>
              <a:t>Joint Progress Diagram:</a:t>
            </a:r>
            <a:r>
              <a:rPr lang="zh-CN" altLang="en-US" sz="2200" dirty="0"/>
              <a:t>用来记录共享资源的两个进程的执行历史</a:t>
            </a:r>
            <a:endParaRPr lang="en-US" altLang="zh-CN" sz="2200" dirty="0"/>
          </a:p>
          <a:p>
            <a:pPr lvl="1">
              <a:spcBef>
                <a:spcPts val="524"/>
              </a:spcBef>
            </a:pPr>
            <a:r>
              <a:rPr lang="zh-CN" altLang="en-US" sz="2200" dirty="0"/>
              <a:t>资源分配图 </a:t>
            </a:r>
            <a:r>
              <a:rPr lang="en-US" altLang="zh-CN" sz="2200" dirty="0"/>
              <a:t>Resource Allocation Graph:</a:t>
            </a:r>
            <a:r>
              <a:rPr lang="zh-CN" altLang="en-US" sz="2200" dirty="0"/>
              <a:t>用来描述系统资源和进程的状态</a:t>
            </a:r>
          </a:p>
          <a:p>
            <a:pPr lvl="1"/>
            <a:endParaRPr lang="en-US" altLang="zh-CN" sz="2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54761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38886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9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问题的背景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5" y="1131193"/>
            <a:ext cx="8425543" cy="4987239"/>
          </a:xfrm>
        </p:spPr>
        <p:txBody>
          <a:bodyPr/>
          <a:lstStyle/>
          <a:p>
            <a:r>
              <a:rPr lang="zh-CN" altLang="en-US" sz="2600" dirty="0" smtClean="0"/>
              <a:t>死锁的产生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多个进程的并发执行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排他性使用不可抢占的资源</a:t>
            </a:r>
            <a:endParaRPr lang="en-US" altLang="zh-CN" sz="2200" dirty="0" smtClean="0"/>
          </a:p>
          <a:p>
            <a:r>
              <a:rPr lang="zh-CN" altLang="en-US" sz="2600" dirty="0" smtClean="0"/>
              <a:t>资源的使用方式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“请求</a:t>
            </a:r>
            <a:r>
              <a:rPr lang="en-US" altLang="zh-CN" sz="2200" dirty="0" smtClean="0"/>
              <a:t>-</a:t>
            </a:r>
            <a:r>
              <a:rPr lang="zh-CN" altLang="en-US" sz="2200" dirty="0" smtClean="0"/>
              <a:t>分配</a:t>
            </a:r>
            <a:r>
              <a:rPr lang="en-US" altLang="zh-CN" sz="2200" dirty="0" smtClean="0"/>
              <a:t>-</a:t>
            </a:r>
            <a:r>
              <a:rPr lang="zh-CN" altLang="en-US" sz="2200" dirty="0" smtClean="0"/>
              <a:t>使用</a:t>
            </a:r>
            <a:r>
              <a:rPr lang="en-US" altLang="zh-CN" sz="2200" dirty="0" smtClean="0"/>
              <a:t>-</a:t>
            </a:r>
            <a:r>
              <a:rPr lang="zh-CN" altLang="en-US" sz="2200" dirty="0" smtClean="0"/>
              <a:t>释放”的模式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 smtClean="0"/>
              <a:t>     </a:t>
            </a:r>
            <a:r>
              <a:rPr lang="zh-CN" altLang="en-US" sz="2200" dirty="0" smtClean="0"/>
              <a:t>请求失败：忙等待或者被阻塞，而不是立即返回，释放资源</a:t>
            </a:r>
            <a:endParaRPr lang="en-US" altLang="zh-CN" sz="2200" dirty="0" smtClean="0"/>
          </a:p>
          <a:p>
            <a:r>
              <a:rPr lang="zh-CN" altLang="en-US" sz="2600" dirty="0" smtClean="0"/>
              <a:t>资源的分类</a:t>
            </a:r>
            <a:endParaRPr lang="en-US" altLang="zh-CN" sz="2600" dirty="0" smtClean="0"/>
          </a:p>
          <a:p>
            <a:pPr lvl="1"/>
            <a:r>
              <a:rPr lang="zh-CN" altLang="en-US" sz="2200" dirty="0" smtClean="0">
                <a:solidFill>
                  <a:srgbClr val="0000FF"/>
                </a:solidFill>
              </a:rPr>
              <a:t>可重用资源</a:t>
            </a:r>
            <a:r>
              <a:rPr lang="zh-CN" altLang="en-US" sz="2200" dirty="0" smtClean="0"/>
              <a:t>：一次只能被一个进程安全地使用，并且不会由于使用而耗尽的资源。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可被多个进程多次使用</a:t>
            </a:r>
            <a:endParaRPr lang="en-US" altLang="zh-CN" sz="2200" dirty="0" smtClean="0"/>
          </a:p>
          <a:p>
            <a:pPr lvl="1"/>
            <a:r>
              <a:rPr lang="zh-CN" altLang="en-US" sz="2200" dirty="0" smtClean="0">
                <a:solidFill>
                  <a:srgbClr val="0000FF"/>
                </a:solidFill>
              </a:rPr>
              <a:t>可消耗资源</a:t>
            </a:r>
            <a:r>
              <a:rPr lang="zh-CN" altLang="en-US" sz="2200" dirty="0" smtClean="0"/>
              <a:t>：只可使用一次，可创建和销毁的资源。中断、信号、消息、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缓冲区中的信息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54761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38886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1959"/>
            <a:ext cx="8083296" cy="4641850"/>
          </a:xfrm>
        </p:spPr>
        <p:txBody>
          <a:bodyPr/>
          <a:lstStyle/>
          <a:p>
            <a:pPr algn="just"/>
            <a:r>
              <a:rPr lang="zh-CN" altLang="en-US" sz="2400" b="1" dirty="0" smtClean="0">
                <a:solidFill>
                  <a:srgbClr val="0000FF"/>
                </a:solidFill>
              </a:rPr>
              <a:t>资源</a:t>
            </a:r>
            <a:r>
              <a:rPr lang="zh-CN" altLang="en-US" sz="2400" dirty="0" smtClean="0"/>
              <a:t>就是一个程序运行时所需要的东西：处理器、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设备、内存和外存、文件、数据库和信号量等。可以是硬件，也可以是软件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可抢占资源</a:t>
            </a:r>
            <a:r>
              <a:rPr lang="zh-CN" altLang="en-US" sz="2400" dirty="0" smtClean="0"/>
              <a:t>：可以从进程中强行夺过来的资源，且不会导致系统运行错误，如</a:t>
            </a:r>
            <a:r>
              <a:rPr lang="en-US" altLang="zh-CN" sz="2400" dirty="0" smtClean="0"/>
              <a:t>CPU</a:t>
            </a:r>
          </a:p>
          <a:p>
            <a:pPr algn="just"/>
            <a:r>
              <a:rPr lang="zh-CN" altLang="en-US" sz="2400" dirty="0" smtClean="0">
                <a:solidFill>
                  <a:srgbClr val="0000FF"/>
                </a:solidFill>
              </a:rPr>
              <a:t>不可抢占资源</a:t>
            </a:r>
            <a:r>
              <a:rPr lang="zh-CN" altLang="en-US" sz="2400" dirty="0" smtClean="0"/>
              <a:t>：不可以从进程中强行夺过来的资源，否则导致系统运行错误，如打印机、</a:t>
            </a:r>
            <a:r>
              <a:rPr lang="en-US" altLang="zh-CN" sz="2400" dirty="0" smtClean="0"/>
              <a:t>CD</a:t>
            </a:r>
            <a:r>
              <a:rPr lang="zh-CN" altLang="en-US" sz="2400" dirty="0" smtClean="0"/>
              <a:t>刻录机</a:t>
            </a:r>
            <a:endParaRPr lang="en-US" altLang="zh-CN" sz="2400" dirty="0" smtClean="0"/>
          </a:p>
          <a:p>
            <a:r>
              <a:rPr lang="zh-CN" altLang="en-US" sz="2400" dirty="0" smtClean="0"/>
              <a:t>从绝对意义上讲，没有什么不可抢占的，问题是我们同时要保证正确运行。如果抢占一个进程所持有的资源后，我们还能找到某种方式让程序正确运行下去，则该资源就是可抢占的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9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进程竞争可</a:t>
            </a:r>
            <a:r>
              <a:rPr lang="zh-CN" altLang="en-US" dirty="0">
                <a:solidFill>
                  <a:srgbClr val="0000FF"/>
                </a:solidFill>
              </a:rPr>
              <a:t>重用资源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22"/>
          <a:stretch/>
        </p:blipFill>
        <p:spPr>
          <a:xfrm>
            <a:off x="749849" y="1694758"/>
            <a:ext cx="6433004" cy="292864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FALL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; INSTRUCTOR: </a:t>
            </a:r>
            <a:r>
              <a:rPr lang="en-US" altLang="zh-CN" dirty="0" smtClean="0"/>
              <a:t>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99682" y="1258676"/>
            <a:ext cx="34198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：磁盘文件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：磁带设备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99682" y="4952741"/>
            <a:ext cx="6071616" cy="430887"/>
          </a:xfrm>
          <a:prstGeom prst="rect">
            <a:avLst/>
          </a:prstGeom>
          <a:solidFill>
            <a:srgbClr val="E29AD4"/>
          </a:solidFill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进程</a:t>
            </a:r>
            <a:r>
              <a:rPr lang="en-US" altLang="zh-CN" sz="2200" dirty="0" smtClean="0"/>
              <a:t>P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Q</a:t>
            </a:r>
            <a:r>
              <a:rPr lang="zh-CN" altLang="en-US" sz="2200" dirty="0" smtClean="0"/>
              <a:t>交替执行：</a:t>
            </a:r>
            <a:r>
              <a:rPr lang="en-US" altLang="zh-CN" sz="2200" dirty="0" smtClean="0"/>
              <a:t>q0q1p0p1q2p2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608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111</Template>
  <TotalTime>7219</TotalTime>
  <Words>4829</Words>
  <Application>Microsoft Office PowerPoint</Application>
  <PresentationFormat>全屏显示(4:3)</PresentationFormat>
  <Paragraphs>601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Monotype Sorts</vt:lpstr>
      <vt:lpstr>楷体</vt:lpstr>
      <vt:lpstr>宋体</vt:lpstr>
      <vt:lpstr>Arial</vt:lpstr>
      <vt:lpstr>Calibri</vt:lpstr>
      <vt:lpstr>Comic Sans MS</vt:lpstr>
      <vt:lpstr>Georgia</vt:lpstr>
      <vt:lpstr>Symbol</vt:lpstr>
      <vt:lpstr>Tahoma</vt:lpstr>
      <vt:lpstr>Times New Roman</vt:lpstr>
      <vt:lpstr>Wingdings</vt:lpstr>
      <vt:lpstr>Wingdings 2</vt:lpstr>
      <vt:lpstr>111</vt:lpstr>
      <vt:lpstr>Welcome to</vt:lpstr>
      <vt:lpstr>Part 1: 进程管理</vt:lpstr>
      <vt:lpstr>Part 1: 进程管理</vt:lpstr>
      <vt:lpstr>死锁的图示</vt:lpstr>
      <vt:lpstr>Traffic Deadlock</vt:lpstr>
      <vt:lpstr>什么是死锁</vt:lpstr>
      <vt:lpstr>问题的背景</vt:lpstr>
      <vt:lpstr>问题的背景</vt:lpstr>
      <vt:lpstr>进程竞争可重用资源</vt:lpstr>
      <vt:lpstr>联合进程图</vt:lpstr>
      <vt:lpstr>联合进程图</vt:lpstr>
      <vt:lpstr>联合进程图</vt:lpstr>
      <vt:lpstr>资源分配图</vt:lpstr>
      <vt:lpstr>资源分配图</vt:lpstr>
      <vt:lpstr>资源分配图</vt:lpstr>
      <vt:lpstr>资源分配图</vt:lpstr>
      <vt:lpstr>死锁定理</vt:lpstr>
      <vt:lpstr>两种图示的等效性</vt:lpstr>
      <vt:lpstr> 产生死锁的条件</vt:lpstr>
      <vt:lpstr>Part 1: 进程管理</vt:lpstr>
      <vt:lpstr>处理死锁的方法</vt:lpstr>
      <vt:lpstr>鸵鸟策略</vt:lpstr>
      <vt:lpstr>死锁检测</vt:lpstr>
      <vt:lpstr>死锁检测</vt:lpstr>
      <vt:lpstr>Single Instance of Each Resource Type</vt:lpstr>
      <vt:lpstr>Several Instances of a Resource Type</vt:lpstr>
      <vt:lpstr>资源分配图化简的例子</vt:lpstr>
      <vt:lpstr>资源分配图化简的例子</vt:lpstr>
      <vt:lpstr>资源分配图化简的例子</vt:lpstr>
      <vt:lpstr>Several Instances of a Resource Type</vt:lpstr>
      <vt:lpstr>PowerPoint 演示文稿</vt:lpstr>
      <vt:lpstr>死锁恢复</vt:lpstr>
      <vt:lpstr>死锁预防</vt:lpstr>
      <vt:lpstr>死锁预防</vt:lpstr>
      <vt:lpstr>死锁预防</vt:lpstr>
      <vt:lpstr>死锁预防</vt:lpstr>
      <vt:lpstr>死锁预防的问题</vt:lpstr>
      <vt:lpstr>死锁避免</vt:lpstr>
      <vt:lpstr>死锁避免图示</vt:lpstr>
      <vt:lpstr>Several Instances of a Resource Type</vt:lpstr>
      <vt:lpstr>Several Instances of a Resource Type</vt:lpstr>
      <vt:lpstr>银行家算法 The Banker’s Algorithm</vt:lpstr>
      <vt:lpstr>The Banker’s Algorithm</vt:lpstr>
      <vt:lpstr>The Banker’s Algorithm</vt:lpstr>
      <vt:lpstr>小结：银行家算法的基本思想</vt:lpstr>
      <vt:lpstr>小结：银行家算法中的数据结构</vt:lpstr>
      <vt:lpstr>总结</vt:lpstr>
      <vt:lpstr>综合的死锁应对策略</vt:lpstr>
      <vt:lpstr>死锁、活锁与饥饿</vt:lpstr>
      <vt:lpstr>Part 1: 进程管理</vt:lpstr>
      <vt:lpstr>哲学家就餐问题</vt:lpstr>
      <vt:lpstr>哲学家就餐问题</vt:lpstr>
      <vt:lpstr>哲学家就餐问题中的死锁</vt:lpstr>
      <vt:lpstr>正确但没有效率的解法</vt:lpstr>
      <vt:lpstr>可能的应对策略</vt:lpstr>
      <vt:lpstr>KISS Principle</vt:lpstr>
      <vt:lpstr>After the class…</vt:lpstr>
    </vt:vector>
  </TitlesOfParts>
  <Company>uf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Security (II)</dc:title>
  <dc:creator>z</dc:creator>
  <cp:lastModifiedBy>lingbo wei</cp:lastModifiedBy>
  <cp:revision>256</cp:revision>
  <dcterms:created xsi:type="dcterms:W3CDTF">2012-09-04T15:33:18Z</dcterms:created>
  <dcterms:modified xsi:type="dcterms:W3CDTF">2016-10-09T05:16:35Z</dcterms:modified>
</cp:coreProperties>
</file>