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353" r:id="rId3"/>
    <p:sldId id="351" r:id="rId4"/>
    <p:sldId id="354" r:id="rId5"/>
    <p:sldId id="355" r:id="rId6"/>
    <p:sldId id="357" r:id="rId7"/>
    <p:sldId id="356" r:id="rId8"/>
    <p:sldId id="367" r:id="rId9"/>
    <p:sldId id="358" r:id="rId10"/>
    <p:sldId id="448" r:id="rId11"/>
    <p:sldId id="359" r:id="rId12"/>
    <p:sldId id="365" r:id="rId13"/>
    <p:sldId id="447" r:id="rId14"/>
    <p:sldId id="443" r:id="rId15"/>
    <p:sldId id="449" r:id="rId16"/>
    <p:sldId id="450" r:id="rId17"/>
    <p:sldId id="451" r:id="rId18"/>
    <p:sldId id="444" r:id="rId19"/>
    <p:sldId id="360" r:id="rId20"/>
    <p:sldId id="362" r:id="rId21"/>
    <p:sldId id="445" r:id="rId22"/>
    <p:sldId id="363" r:id="rId23"/>
    <p:sldId id="368" r:id="rId24"/>
    <p:sldId id="369" r:id="rId25"/>
    <p:sldId id="370" r:id="rId26"/>
    <p:sldId id="386" r:id="rId27"/>
    <p:sldId id="446" r:id="rId28"/>
    <p:sldId id="452" r:id="rId29"/>
    <p:sldId id="454" r:id="rId30"/>
    <p:sldId id="379" r:id="rId31"/>
    <p:sldId id="380" r:id="rId32"/>
    <p:sldId id="408" r:id="rId33"/>
    <p:sldId id="453" r:id="rId34"/>
    <p:sldId id="407" r:id="rId35"/>
    <p:sldId id="418" r:id="rId36"/>
    <p:sldId id="419" r:id="rId37"/>
    <p:sldId id="422" r:id="rId38"/>
    <p:sldId id="420" r:id="rId39"/>
    <p:sldId id="393" r:id="rId40"/>
    <p:sldId id="394" r:id="rId41"/>
    <p:sldId id="391" r:id="rId42"/>
    <p:sldId id="392" r:id="rId43"/>
    <p:sldId id="423" r:id="rId44"/>
    <p:sldId id="396" r:id="rId45"/>
    <p:sldId id="397" r:id="rId46"/>
    <p:sldId id="424" r:id="rId47"/>
    <p:sldId id="426" r:id="rId48"/>
    <p:sldId id="398" r:id="rId49"/>
    <p:sldId id="399" r:id="rId50"/>
    <p:sldId id="400" r:id="rId51"/>
    <p:sldId id="401" r:id="rId52"/>
    <p:sldId id="402" r:id="rId53"/>
    <p:sldId id="430" r:id="rId54"/>
    <p:sldId id="429" r:id="rId55"/>
    <p:sldId id="455" r:id="rId56"/>
    <p:sldId id="425" r:id="rId57"/>
    <p:sldId id="405" r:id="rId58"/>
    <p:sldId id="421" r:id="rId59"/>
    <p:sldId id="456" r:id="rId60"/>
    <p:sldId id="406" r:id="rId61"/>
    <p:sldId id="409" r:id="rId62"/>
    <p:sldId id="410" r:id="rId63"/>
    <p:sldId id="411" r:id="rId64"/>
    <p:sldId id="412" r:id="rId65"/>
    <p:sldId id="413" r:id="rId66"/>
    <p:sldId id="414" r:id="rId67"/>
    <p:sldId id="415" r:id="rId68"/>
    <p:sldId id="416" r:id="rId69"/>
    <p:sldId id="417" r:id="rId70"/>
    <p:sldId id="431" r:id="rId71"/>
    <p:sldId id="262"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6600"/>
    <a:srgbClr val="FF0000"/>
    <a:srgbClr val="FFCCFF"/>
    <a:srgbClr val="99FFCC"/>
    <a:srgbClr val="9933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230" autoAdjust="0"/>
  </p:normalViewPr>
  <p:slideViewPr>
    <p:cSldViewPr snapToGrid="0">
      <p:cViewPr varScale="1">
        <p:scale>
          <a:sx n="74" d="100"/>
          <a:sy n="74" d="100"/>
        </p:scale>
        <p:origin x="186" y="60"/>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6CC28D-B69D-41C7-BEE7-E438C2E0FFEF}" type="datetimeFigureOut">
              <a:rPr lang="zh-CN" altLang="en-US"/>
              <a:pPr>
                <a:defRPr/>
              </a:pPr>
              <a:t>2016/10/18</a:t>
            </a:fld>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9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9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79F18899-B315-40A9-9253-5ECEC19CA2C1}" type="slidenum">
              <a:rPr lang="zh-CN" altLang="en-US"/>
              <a:pPr>
                <a:defRPr/>
              </a:pPr>
              <a:t>‹#›</a:t>
            </a:fld>
            <a:endParaRPr lang="en-US" altLang="zh-CN"/>
          </a:p>
        </p:txBody>
      </p:sp>
    </p:spTree>
    <p:extLst>
      <p:ext uri="{BB962C8B-B14F-4D97-AF65-F5344CB8AC3E}">
        <p14:creationId xmlns:p14="http://schemas.microsoft.com/office/powerpoint/2010/main" val="3023497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8</a:t>
            </a:fld>
            <a:endParaRPr lang="en-US" altLang="zh-CN"/>
          </a:p>
        </p:txBody>
      </p:sp>
    </p:spTree>
    <p:extLst>
      <p:ext uri="{BB962C8B-B14F-4D97-AF65-F5344CB8AC3E}">
        <p14:creationId xmlns:p14="http://schemas.microsoft.com/office/powerpoint/2010/main" val="406145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校园小店的例子：买卖经常使用的东西</a:t>
            </a:r>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9</a:t>
            </a:fld>
            <a:endParaRPr lang="en-US" altLang="zh-CN"/>
          </a:p>
        </p:txBody>
      </p:sp>
    </p:spTree>
    <p:extLst>
      <p:ext uri="{BB962C8B-B14F-4D97-AF65-F5344CB8AC3E}">
        <p14:creationId xmlns:p14="http://schemas.microsoft.com/office/powerpoint/2010/main" val="306978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校园小店的例子：买卖经常使用的东西</a:t>
            </a:r>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10</a:t>
            </a:fld>
            <a:endParaRPr lang="en-US" altLang="zh-CN"/>
          </a:p>
        </p:txBody>
      </p:sp>
    </p:spTree>
    <p:extLst>
      <p:ext uri="{BB962C8B-B14F-4D97-AF65-F5344CB8AC3E}">
        <p14:creationId xmlns:p14="http://schemas.microsoft.com/office/powerpoint/2010/main" val="214977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缓存、主存、磁盘（外存）层次结构</a:t>
            </a:r>
            <a:endParaRPr lang="en-US" altLang="zh-CN" dirty="0" smtClean="0"/>
          </a:p>
          <a:p>
            <a:endParaRPr lang="en-US" altLang="zh-CN" dirty="0" smtClean="0"/>
          </a:p>
          <a:p>
            <a:r>
              <a:rPr lang="zh-CN" altLang="en-US" dirty="0" smtClean="0"/>
              <a:t>内存管理就是对这个层次结构进行管理，用户无需担心数据和程序是在那个层次</a:t>
            </a:r>
            <a:endParaRPr lang="en-US" altLang="zh-CN" dirty="0" smtClean="0"/>
          </a:p>
          <a:p>
            <a:endParaRPr lang="en-US" altLang="zh-CN" dirty="0" smtClean="0"/>
          </a:p>
          <a:p>
            <a:r>
              <a:rPr lang="zh-CN" altLang="en-US" dirty="0" smtClean="0"/>
              <a:t>虚拟化：虚拟化为（</a:t>
            </a:r>
            <a:r>
              <a:rPr lang="en-US" altLang="zh-CN" dirty="0" smtClean="0"/>
              <a:t>1</a:t>
            </a:r>
            <a:r>
              <a:rPr lang="zh-CN" altLang="en-US" dirty="0" smtClean="0"/>
              <a:t>）一个无穷大的直线型的存储空间，（</a:t>
            </a:r>
            <a:r>
              <a:rPr lang="en-US" altLang="zh-CN" dirty="0" smtClean="0"/>
              <a:t>2</a:t>
            </a:r>
            <a:r>
              <a:rPr lang="zh-CN" altLang="en-US" dirty="0" smtClean="0"/>
              <a:t>）只有自己进程使用的存储空间</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12</a:t>
            </a:fld>
            <a:endParaRPr lang="en-US" altLang="zh-CN"/>
          </a:p>
        </p:txBody>
      </p:sp>
    </p:spTree>
    <p:extLst>
      <p:ext uri="{BB962C8B-B14F-4D97-AF65-F5344CB8AC3E}">
        <p14:creationId xmlns:p14="http://schemas.microsoft.com/office/powerpoint/2010/main" val="40801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地址保护：执行互不干扰</a:t>
            </a:r>
            <a:endParaRPr lang="en-US" altLang="zh-CN" dirty="0" smtClean="0"/>
          </a:p>
          <a:p>
            <a:endParaRPr lang="en-US" altLang="zh-CN" dirty="0" smtClean="0"/>
          </a:p>
          <a:p>
            <a:r>
              <a:rPr lang="zh-CN" altLang="en-US" dirty="0" smtClean="0"/>
              <a:t>地址独立：程序地址与物理地址无关</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19</a:t>
            </a:fld>
            <a:endParaRPr lang="en-US" altLang="zh-CN"/>
          </a:p>
        </p:txBody>
      </p:sp>
    </p:spTree>
    <p:extLst>
      <p:ext uri="{BB962C8B-B14F-4D97-AF65-F5344CB8AC3E}">
        <p14:creationId xmlns:p14="http://schemas.microsoft.com/office/powerpoint/2010/main" val="342044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BBF15EE-17D6-40E8-9F44-249838602E9A}"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CA6FB6A-9484-4BF4-9ED3-25B9E3E48B44}"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3A10F30-7CDC-42D3-A2F7-D73FE06A834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C8B1C59A-1EF5-4339-9126-F572DB409D2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A5F4D79-7E66-4EF1-850E-A256F3AB9092}"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DF331B3-56DA-49EF-ABEB-A383684B7A8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5525453-252A-4660-9B07-B030D1CDFBE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0485956A-B24E-4ACC-B7DE-25226EDBEB6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EE705F7B-B9DA-482E-82D9-FDF834622D3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0DA36BBC-D456-407B-B98B-783D693EDB68}"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4589D90-43FB-4EC9-B61A-730F0F77B8BC}"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3778E23-9900-42CE-A4DA-FAB8CD3DA2FE}"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471613"/>
            <a:ext cx="8229600" cy="464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66713" y="6253163"/>
            <a:ext cx="72056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CC"/>
                </a:solidFill>
                <a:latin typeface="Arial" charset="0"/>
                <a:ea typeface="宋体" pitchFamily="2" charset="-122"/>
              </a:defRPr>
            </a:lvl1pPr>
          </a:lstStyle>
          <a:p>
            <a:pPr>
              <a:defRPr/>
            </a:pPr>
            <a:r>
              <a:rPr lang="zh-CN" altLang="en-US"/>
              <a:t>USTC; 21000201-OPERATING SYSTEMS; FALL 2012; INSTRUCTOR: CHI ZHANG</a:t>
            </a:r>
            <a:endParaRPr lang="en-US" altLang="zh-CN"/>
          </a:p>
        </p:txBody>
      </p:sp>
      <p:sp>
        <p:nvSpPr>
          <p:cNvPr id="1030" name="Rectangle 6"/>
          <p:cNvSpPr>
            <a:spLocks noGrp="1" noChangeArrowheads="1"/>
          </p:cNvSpPr>
          <p:nvPr>
            <p:ph type="sldNum" sz="quarter" idx="4"/>
          </p:nvPr>
        </p:nvSpPr>
        <p:spPr bwMode="auto">
          <a:xfrm>
            <a:off x="7764463" y="6237288"/>
            <a:ext cx="9223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CC"/>
                </a:solidFill>
                <a:latin typeface="Arial" charset="0"/>
                <a:ea typeface="宋体" pitchFamily="2" charset="-122"/>
              </a:defRPr>
            </a:lvl1pPr>
          </a:lstStyle>
          <a:p>
            <a:pPr>
              <a:defRPr/>
            </a:pPr>
            <a:fld id="{75CD0F46-3734-4871-B3C7-77BF692E31CA}" type="slidenum">
              <a:rPr lang="zh-CN" altLang="en-US"/>
              <a:pPr>
                <a:defRPr/>
              </a:pPr>
              <a:t>‹#›</a:t>
            </a:fld>
            <a:endParaRPr lang="en-US" altLang="zh-CN"/>
          </a:p>
        </p:txBody>
      </p:sp>
      <p:sp>
        <p:nvSpPr>
          <p:cNvPr id="1032" name="Line 8"/>
          <p:cNvSpPr>
            <a:spLocks noChangeShapeType="1"/>
          </p:cNvSpPr>
          <p:nvPr/>
        </p:nvSpPr>
        <p:spPr bwMode="auto">
          <a:xfrm>
            <a:off x="554038" y="1044575"/>
            <a:ext cx="8001000" cy="0"/>
          </a:xfrm>
          <a:prstGeom prst="line">
            <a:avLst/>
          </a:prstGeom>
          <a:noFill/>
          <a:ln w="38100">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600">
          <a:solidFill>
            <a:srgbClr val="0000CC"/>
          </a:solidFill>
          <a:latin typeface="Times New Roman" pitchFamily="18" charset="0"/>
          <a:ea typeface="+mj-ea"/>
          <a:cs typeface="+mj-cs"/>
        </a:defRPr>
      </a:lvl1pPr>
      <a:lvl2pPr algn="ctr" rtl="0" eaLnBrk="0" fontAlgn="base" hangingPunct="0">
        <a:spcBef>
          <a:spcPct val="0"/>
        </a:spcBef>
        <a:spcAft>
          <a:spcPct val="0"/>
        </a:spcAft>
        <a:defRPr sz="3600">
          <a:solidFill>
            <a:srgbClr val="0000CC"/>
          </a:solidFill>
          <a:latin typeface="Times New Roman" pitchFamily="18" charset="0"/>
        </a:defRPr>
      </a:lvl2pPr>
      <a:lvl3pPr algn="ctr" rtl="0" eaLnBrk="0" fontAlgn="base" hangingPunct="0">
        <a:spcBef>
          <a:spcPct val="0"/>
        </a:spcBef>
        <a:spcAft>
          <a:spcPct val="0"/>
        </a:spcAft>
        <a:defRPr sz="3600">
          <a:solidFill>
            <a:srgbClr val="0000CC"/>
          </a:solidFill>
          <a:latin typeface="Times New Roman" pitchFamily="18" charset="0"/>
        </a:defRPr>
      </a:lvl3pPr>
      <a:lvl4pPr algn="ctr" rtl="0" eaLnBrk="0" fontAlgn="base" hangingPunct="0">
        <a:spcBef>
          <a:spcPct val="0"/>
        </a:spcBef>
        <a:spcAft>
          <a:spcPct val="0"/>
        </a:spcAft>
        <a:defRPr sz="3600">
          <a:solidFill>
            <a:srgbClr val="0000CC"/>
          </a:solidFill>
          <a:latin typeface="Times New Roman" pitchFamily="18" charset="0"/>
        </a:defRPr>
      </a:lvl4pPr>
      <a:lvl5pPr algn="ctr" rtl="0" eaLnBrk="0" fontAlgn="base" hangingPunct="0">
        <a:spcBef>
          <a:spcPct val="0"/>
        </a:spcBef>
        <a:spcAft>
          <a:spcPct val="0"/>
        </a:spcAft>
        <a:defRPr sz="3600">
          <a:solidFill>
            <a:srgbClr val="0000CC"/>
          </a:solidFill>
          <a:latin typeface="Times New Roman" pitchFamily="18"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rgbClr val="993300"/>
        </a:buClr>
        <a:buSzPct val="80000"/>
        <a:buFont typeface="Wingdings" pitchFamily="2" charset="2"/>
        <a:buChar char="q"/>
        <a:defRPr sz="28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Clr>
          <a:srgbClr val="993300"/>
        </a:buClr>
        <a:buSzPct val="80000"/>
        <a:buFont typeface="Wingdings" pitchFamily="2" charset="2"/>
        <a:buChar char="v"/>
        <a:defRPr sz="2400">
          <a:solidFill>
            <a:schemeClr val="tx1"/>
          </a:solidFill>
          <a:latin typeface="Georgia" pitchFamily="18" charset="0"/>
        </a:defRPr>
      </a:lvl2pPr>
      <a:lvl3pPr marL="1143000" indent="-228600" algn="l" rtl="0" eaLnBrk="0" fontAlgn="base" hangingPunct="0">
        <a:spcBef>
          <a:spcPct val="20000"/>
        </a:spcBef>
        <a:spcAft>
          <a:spcPct val="0"/>
        </a:spcAft>
        <a:buClr>
          <a:srgbClr val="993300"/>
        </a:buClr>
        <a:buChar char="•"/>
        <a:defRPr sz="2400">
          <a:solidFill>
            <a:schemeClr val="tx1"/>
          </a:solidFill>
          <a:latin typeface="Georgia" pitchFamily="18" charset="0"/>
        </a:defRPr>
      </a:lvl3pPr>
      <a:lvl4pPr marL="16002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4pPr>
      <a:lvl5pPr marL="20574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2051" name="Rectangle 6"/>
          <p:cNvSpPr>
            <a:spLocks noGrp="1" noChangeArrowheads="1"/>
          </p:cNvSpPr>
          <p:nvPr>
            <p:ph type="sldNum" sz="quarter" idx="11"/>
          </p:nvPr>
        </p:nvSpPr>
        <p:spPr>
          <a:noFill/>
        </p:spPr>
        <p:txBody>
          <a:bodyPr/>
          <a:lstStyle/>
          <a:p>
            <a:fld id="{B60E7764-2B37-41EC-9B38-39A1358B6BBC}" type="slidenum">
              <a:rPr lang="zh-CN" altLang="en-US" smtClean="0">
                <a:latin typeface="Arial" pitchFamily="34" charset="0"/>
              </a:rPr>
              <a:pPr/>
              <a:t>1</a:t>
            </a:fld>
            <a:endParaRPr lang="en-US" altLang="zh-CN" smtClean="0">
              <a:latin typeface="Arial" pitchFamily="34" charset="0"/>
            </a:endParaRPr>
          </a:p>
        </p:txBody>
      </p:sp>
      <p:sp>
        <p:nvSpPr>
          <p:cNvPr id="2052" name="Rectangle 2"/>
          <p:cNvSpPr>
            <a:spLocks noGrp="1" noChangeArrowheads="1"/>
          </p:cNvSpPr>
          <p:nvPr>
            <p:ph type="title"/>
          </p:nvPr>
        </p:nvSpPr>
        <p:spPr/>
        <p:txBody>
          <a:bodyPr/>
          <a:lstStyle/>
          <a:p>
            <a:r>
              <a:rPr lang="en-US" altLang="zh-CN" smtClean="0">
                <a:ea typeface="宋体" pitchFamily="2" charset="-122"/>
              </a:rPr>
              <a:t>Welcome to</a:t>
            </a:r>
          </a:p>
        </p:txBody>
      </p:sp>
      <p:sp>
        <p:nvSpPr>
          <p:cNvPr id="9" name="Rectangle 3"/>
          <p:cNvSpPr txBox="1">
            <a:spLocks noChangeArrowheads="1"/>
          </p:cNvSpPr>
          <p:nvPr/>
        </p:nvSpPr>
        <p:spPr bwMode="auto">
          <a:xfrm>
            <a:off x="457200" y="1471613"/>
            <a:ext cx="8229600" cy="4641850"/>
          </a:xfrm>
          <a:prstGeom prst="rect">
            <a:avLst/>
          </a:prstGeom>
          <a:noFill/>
          <a:ln w="9525">
            <a:noFill/>
            <a:miter lim="800000"/>
            <a:headEnd/>
            <a:tailEnd/>
          </a:ln>
        </p:spPr>
        <p:txBody>
          <a:bodyPr/>
          <a:lstStyle/>
          <a:p>
            <a:pPr marL="342900" indent="-342900" algn="ctr" eaLnBrk="0" hangingPunct="0">
              <a:spcBef>
                <a:spcPct val="20000"/>
              </a:spcBef>
              <a:buClr>
                <a:srgbClr val="993300"/>
              </a:buClr>
              <a:buSzPct val="80000"/>
              <a:buFont typeface="Wingdings" pitchFamily="2" charset="2"/>
              <a:buNone/>
              <a:defRPr/>
            </a:pPr>
            <a:r>
              <a:rPr lang="en-US" altLang="zh-CN" sz="2800" kern="0" dirty="0">
                <a:solidFill>
                  <a:srgbClr val="006600"/>
                </a:solidFill>
                <a:latin typeface="Georgia" pitchFamily="18" charset="0"/>
                <a:ea typeface="宋体" pitchFamily="2" charset="-122"/>
              </a:rPr>
              <a:t>—21000201—</a:t>
            </a:r>
          </a:p>
          <a:p>
            <a:pPr marL="342900" indent="-342900" algn="ctr" eaLnBrk="0" hangingPunct="0">
              <a:spcBef>
                <a:spcPct val="20000"/>
              </a:spcBef>
              <a:buClr>
                <a:srgbClr val="993300"/>
              </a:buClr>
              <a:buSzPct val="80000"/>
              <a:buFont typeface="Wingdings" pitchFamily="2" charset="2"/>
              <a:buNone/>
              <a:defRPr/>
            </a:pPr>
            <a:r>
              <a:rPr lang="en-US" altLang="zh-CN" sz="4200" i="1" kern="0" dirty="0">
                <a:solidFill>
                  <a:srgbClr val="993300"/>
                </a:solidFill>
                <a:latin typeface="Georgia" pitchFamily="18" charset="0"/>
                <a:ea typeface="宋体" pitchFamily="2" charset="-122"/>
              </a:rPr>
              <a:t>Operating Systems</a:t>
            </a:r>
          </a:p>
          <a:p>
            <a:pPr marL="342900" indent="-342900" algn="ctr" eaLnBrk="0" hangingPunct="0">
              <a:spcBef>
                <a:spcPct val="20000"/>
              </a:spcBef>
              <a:buClr>
                <a:srgbClr val="993300"/>
              </a:buClr>
              <a:buSzPct val="80000"/>
              <a:buFont typeface="Wingdings" pitchFamily="2" charset="2"/>
              <a:buNone/>
              <a:defRPr/>
            </a:pPr>
            <a:endParaRPr lang="en-US" altLang="zh-CN" sz="2400" i="1" kern="0" dirty="0">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r>
              <a:rPr lang="en-US" altLang="zh-CN" sz="4400" kern="0" dirty="0">
                <a:solidFill>
                  <a:srgbClr val="FF0000"/>
                </a:solidFill>
                <a:latin typeface="Georgia" pitchFamily="18" charset="0"/>
                <a:ea typeface="宋体" pitchFamily="2" charset="-122"/>
              </a:rPr>
              <a:t>Part </a:t>
            </a:r>
            <a:r>
              <a:rPr lang="en-US" altLang="zh-CN" sz="4400" kern="0" dirty="0" smtClean="0">
                <a:solidFill>
                  <a:srgbClr val="FF0000"/>
                </a:solidFill>
                <a:latin typeface="Georgia" pitchFamily="18" charset="0"/>
                <a:ea typeface="宋体" pitchFamily="2" charset="-122"/>
              </a:rPr>
              <a:t>2: Memory </a:t>
            </a:r>
            <a:r>
              <a:rPr lang="en-US" altLang="zh-CN" sz="4400" kern="0" dirty="0">
                <a:solidFill>
                  <a:srgbClr val="FF0000"/>
                </a:solidFill>
                <a:latin typeface="Georgia" pitchFamily="18" charset="0"/>
                <a:ea typeface="宋体" pitchFamily="2" charset="-122"/>
              </a:rPr>
              <a:t>Management </a:t>
            </a:r>
            <a:endParaRPr lang="en-US" altLang="zh-CN" sz="4400" i="1" kern="0" dirty="0">
              <a:solidFill>
                <a:srgbClr val="FF0000"/>
              </a:solidFill>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endParaRPr lang="en-US" altLang="zh-CN" sz="6000" kern="0" dirty="0">
              <a:latin typeface="Georgia" pitchFamily="18" charset="0"/>
              <a:ea typeface="宋体" pitchFamily="2" charset="-122"/>
            </a:endParaRPr>
          </a:p>
          <a:p>
            <a:pPr marL="342900" indent="-342900" algn="ctr" eaLnBrk="0" hangingPunct="0">
              <a:spcBef>
                <a:spcPct val="20000"/>
              </a:spcBef>
              <a:buClr>
                <a:srgbClr val="993300"/>
              </a:buClr>
              <a:buSzPct val="80000"/>
              <a:buFont typeface="Wingdings" pitchFamily="2" charset="2"/>
              <a:buNone/>
              <a:defRPr/>
            </a:pPr>
            <a:r>
              <a:rPr lang="en-US" altLang="zh-CN" sz="2800" b="1" dirty="0">
                <a:solidFill>
                  <a:srgbClr val="993300"/>
                </a:solidFill>
                <a:latin typeface="Georgia" pitchFamily="18" charset="0"/>
                <a:ea typeface="宋体" pitchFamily="2" charset="-122"/>
              </a:rPr>
              <a:t>Fall </a:t>
            </a:r>
            <a:r>
              <a:rPr lang="en-US" altLang="zh-CN" sz="2800" b="1" dirty="0" smtClean="0">
                <a:solidFill>
                  <a:srgbClr val="993300"/>
                </a:solidFill>
                <a:latin typeface="Georgia" pitchFamily="18" charset="0"/>
                <a:ea typeface="宋体" pitchFamily="2" charset="-122"/>
              </a:rPr>
              <a:t>2016</a:t>
            </a:r>
            <a:endParaRPr lang="en-US" altLang="zh-CN" sz="2800" b="1" dirty="0">
              <a:solidFill>
                <a:srgbClr val="993300"/>
              </a:solidFill>
              <a:latin typeface="Georgia" pitchFamily="18" charset="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高速缓存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a:t>
            </a:fld>
            <a:endParaRPr lang="en-US" altLang="zh-CN"/>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2193168" y="-171464"/>
            <a:ext cx="4673472" cy="7725964"/>
          </a:xfrm>
          <a:prstGeom prst="rect">
            <a:avLst/>
          </a:prstGeom>
        </p:spPr>
      </p:pic>
    </p:spTree>
    <p:extLst>
      <p:ext uri="{BB962C8B-B14F-4D97-AF65-F5344CB8AC3E}">
        <p14:creationId xmlns:p14="http://schemas.microsoft.com/office/powerpoint/2010/main" val="2914838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磁盘缓存</a:t>
            </a:r>
            <a:endParaRPr lang="zh-CN" altLang="en-US" dirty="0"/>
          </a:p>
        </p:txBody>
      </p:sp>
      <p:sp>
        <p:nvSpPr>
          <p:cNvPr id="3" name="内容占位符 2"/>
          <p:cNvSpPr>
            <a:spLocks noGrp="1"/>
          </p:cNvSpPr>
          <p:nvPr>
            <p:ph idx="1"/>
          </p:nvPr>
        </p:nvSpPr>
        <p:spPr>
          <a:xfrm>
            <a:off x="457200" y="1224875"/>
            <a:ext cx="8229600" cy="4641850"/>
          </a:xfrm>
        </p:spPr>
        <p:txBody>
          <a:bodyPr/>
          <a:lstStyle/>
          <a:p>
            <a:r>
              <a:rPr lang="zh-CN" altLang="en-US" sz="2400" dirty="0" smtClean="0"/>
              <a:t>磁盘缓存是操作系统为磁盘输入输出而在物理内存中分配的一块内存区域。</a:t>
            </a:r>
          </a:p>
          <a:p>
            <a:r>
              <a:rPr lang="zh-CN" altLang="en-US" sz="2400" dirty="0" smtClean="0"/>
              <a:t>由于磁盘的</a:t>
            </a:r>
            <a:r>
              <a:rPr lang="en-US" altLang="zh-CN" sz="2400" dirty="0" smtClean="0"/>
              <a:t>I/O</a:t>
            </a:r>
            <a:r>
              <a:rPr lang="zh-CN" altLang="en-US" sz="2400" dirty="0" smtClean="0"/>
              <a:t>速度远低于主存的访问速度，因此将频繁使用的一部分磁盘数据和信息，暂时存放在磁盘缓存中</a:t>
            </a:r>
            <a:r>
              <a:rPr lang="en-US" altLang="zh-CN" sz="2400" dirty="0" smtClean="0"/>
              <a:t>(</a:t>
            </a:r>
            <a:r>
              <a:rPr lang="zh-CN" altLang="en-US" sz="2400" dirty="0" smtClean="0"/>
              <a:t>即利用主存中的存储空间，来暂存从磁盘中读出或写入的数据和信息</a:t>
            </a:r>
            <a:r>
              <a:rPr lang="en-US" altLang="zh-CN" sz="2400" dirty="0" smtClean="0"/>
              <a:t>)</a:t>
            </a:r>
            <a:r>
              <a:rPr lang="zh-CN" altLang="en-US" sz="2400" dirty="0" smtClean="0"/>
              <a:t>，可减少访问磁盘的次数。</a:t>
            </a:r>
          </a:p>
          <a:p>
            <a:r>
              <a:rPr lang="zh-CN" altLang="en-US" sz="2400" dirty="0" smtClean="0"/>
              <a:t>在读硬盘数据时，系统先检查请求指令，看看所要的数据是否在缓存中，如果在的话就由缓存送出相应的数据，这个过程称为命中。这样系统就不必访问硬盘中的数据，由于主存的速度比磁介质快很多，因此也就加快了数据传输的速度。</a:t>
            </a:r>
          </a:p>
          <a:p>
            <a:r>
              <a:rPr lang="zh-CN" altLang="en-US" sz="2400" dirty="0" smtClean="0"/>
              <a:t>在写入硬盘数据时，也先在缓存中找，如果找到就由缓存将数据写入磁盘中。</a:t>
            </a:r>
            <a:endParaRPr lang="zh-CN" altLang="en-US" sz="2400"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50"/>
            <a:ext cx="9144000" cy="1143000"/>
          </a:xfrm>
        </p:spPr>
        <p:txBody>
          <a:bodyPr/>
          <a:lstStyle/>
          <a:p>
            <a:r>
              <a:rPr lang="en-US" altLang="zh-CN" dirty="0" smtClean="0"/>
              <a:t>Summary: Hierarchical Memory Organization</a:t>
            </a:r>
            <a:endParaRPr lang="zh-CN" altLang="en-US" dirty="0"/>
          </a:p>
        </p:txBody>
      </p:sp>
      <p:sp>
        <p:nvSpPr>
          <p:cNvPr id="5" name="灯片编号占位符 4"/>
          <p:cNvSpPr>
            <a:spLocks noGrp="1"/>
          </p:cNvSpPr>
          <p:nvPr>
            <p:ph type="sldNum" sz="quarter" idx="11"/>
          </p:nvPr>
        </p:nvSpPr>
        <p:spPr>
          <a:xfrm>
            <a:off x="7764463" y="6454998"/>
            <a:ext cx="922337" cy="476250"/>
          </a:xfrm>
        </p:spPr>
        <p:txBody>
          <a:bodyPr/>
          <a:lstStyle/>
          <a:p>
            <a:pPr>
              <a:defRPr/>
            </a:pPr>
            <a:fld id="{2A5F4D79-7E66-4EF1-850E-A256F3AB9092}" type="slidenum">
              <a:rPr lang="zh-CN" altLang="en-US" smtClean="0"/>
              <a:pPr>
                <a:defRPr/>
              </a:pPr>
              <a:t>12</a:t>
            </a:fld>
            <a:endParaRPr lang="en-US" altLang="zh-CN"/>
          </a:p>
        </p:txBody>
      </p:sp>
      <p:pic>
        <p:nvPicPr>
          <p:cNvPr id="6" name="Picture 6" descr="Fig 9-2"/>
          <p:cNvPicPr>
            <a:picLocks noChangeAspect="1" noChangeArrowheads="1"/>
          </p:cNvPicPr>
          <p:nvPr/>
        </p:nvPicPr>
        <p:blipFill>
          <a:blip r:embed="rId3" cstate="print"/>
          <a:srcRect/>
          <a:stretch>
            <a:fillRect/>
          </a:stretch>
        </p:blipFill>
        <p:spPr bwMode="auto">
          <a:xfrm>
            <a:off x="1161149" y="1066806"/>
            <a:ext cx="6842525" cy="3808191"/>
          </a:xfrm>
          <a:prstGeom prst="rect">
            <a:avLst/>
          </a:prstGeom>
          <a:noFill/>
          <a:ln w="9525">
            <a:noFill/>
            <a:miter lim="800000"/>
            <a:headEnd/>
            <a:tailEnd/>
          </a:ln>
        </p:spPr>
      </p:pic>
      <p:sp>
        <p:nvSpPr>
          <p:cNvPr id="7" name="内容占位符 2"/>
          <p:cNvSpPr>
            <a:spLocks noGrp="1"/>
          </p:cNvSpPr>
          <p:nvPr>
            <p:ph idx="1"/>
          </p:nvPr>
        </p:nvSpPr>
        <p:spPr>
          <a:xfrm>
            <a:off x="1081302" y="4833247"/>
            <a:ext cx="8229600" cy="1817234"/>
          </a:xfrm>
        </p:spPr>
        <p:txBody>
          <a:bodyPr/>
          <a:lstStyle/>
          <a:p>
            <a:r>
              <a:rPr lang="zh-CN" altLang="en-US" sz="2000" b="1" dirty="0" smtClean="0"/>
              <a:t>内存管理就是对这个层次结构进行管理</a:t>
            </a:r>
            <a:endParaRPr lang="en-US" altLang="zh-CN" sz="2000" b="1" dirty="0" smtClean="0"/>
          </a:p>
          <a:p>
            <a:pPr lvl="1"/>
            <a:r>
              <a:rPr lang="zh-CN" altLang="en-US" sz="2000" dirty="0" smtClean="0"/>
              <a:t>用户无需担心数据和程序是在那个层次</a:t>
            </a:r>
            <a:endParaRPr lang="en-US" altLang="zh-CN" sz="2000" dirty="0" smtClean="0"/>
          </a:p>
          <a:p>
            <a:r>
              <a:rPr lang="zh-CN" altLang="en-US" sz="2000" b="1" dirty="0" smtClean="0"/>
              <a:t>虚拟化目标</a:t>
            </a:r>
            <a:endParaRPr lang="en-US" altLang="zh-CN" sz="2000" b="1" dirty="0" smtClean="0"/>
          </a:p>
          <a:p>
            <a:pPr lvl="1"/>
            <a:r>
              <a:rPr lang="zh-CN" altLang="en-US" sz="2000" dirty="0" smtClean="0"/>
              <a:t>一个无穷大的直线型的存储空间</a:t>
            </a:r>
            <a:endParaRPr lang="en-US" altLang="zh-CN" sz="2000" dirty="0" smtClean="0"/>
          </a:p>
          <a:p>
            <a:pPr lvl="1"/>
            <a:r>
              <a:rPr lang="zh-CN" altLang="en-US" sz="2000" dirty="0" smtClean="0"/>
              <a:t>只有自己进程使用的存储空间</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13</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rgbClr val="993300"/>
                </a:solidFill>
                <a:ea typeface="宋体" pitchFamily="2" charset="-122"/>
              </a:rPr>
              <a:t>硬件背景</a:t>
            </a:r>
            <a:endParaRPr lang="en-US" altLang="zh-CN" dirty="0" smtClean="0">
              <a:solidFill>
                <a:srgbClr val="993300"/>
              </a:solidFill>
              <a:ea typeface="宋体" pitchFamily="2" charset="-122"/>
            </a:endParaRPr>
          </a:p>
          <a:p>
            <a:pPr lvl="1"/>
            <a:r>
              <a:rPr lang="zh-CN" altLang="en-US" dirty="0" smtClean="0">
                <a:solidFill>
                  <a:schemeClr val="bg1">
                    <a:lumMod val="50000"/>
                  </a:schemeClr>
                </a:solidFill>
                <a:ea typeface="宋体" pitchFamily="2" charset="-122"/>
              </a:rPr>
              <a:t>存储器的层次结构</a:t>
            </a:r>
            <a:r>
              <a:rPr lang="en-US" altLang="zh-CN" dirty="0" smtClean="0">
                <a:solidFill>
                  <a:schemeClr val="bg1">
                    <a:lumMod val="50000"/>
                  </a:schemeClr>
                </a:solidFill>
                <a:ea typeface="宋体" pitchFamily="2" charset="-122"/>
              </a:rPr>
              <a:t> </a:t>
            </a:r>
          </a:p>
          <a:p>
            <a:pPr lvl="1"/>
            <a:r>
              <a:rPr lang="zh-CN" altLang="en-US" dirty="0"/>
              <a:t>程序的编译、链接和装入</a:t>
            </a:r>
            <a:endParaRPr lang="en-US" altLang="zh-CN" dirty="0" smtClean="0">
              <a:ea typeface="宋体" pitchFamily="2" charset="-122"/>
            </a:endParaRPr>
          </a:p>
          <a:p>
            <a:r>
              <a:rPr lang="zh-CN" altLang="en-US" dirty="0">
                <a:solidFill>
                  <a:schemeClr val="bg1">
                    <a:lumMod val="50000"/>
                  </a:schemeClr>
                </a:solidFill>
                <a:ea typeface="宋体" pitchFamily="2" charset="-122"/>
              </a:rPr>
              <a:t>基本</a:t>
            </a:r>
            <a:r>
              <a:rPr lang="zh-CN" altLang="en-US" dirty="0" smtClean="0">
                <a:solidFill>
                  <a:schemeClr val="bg1">
                    <a:lumMod val="50000"/>
                  </a:schemeClr>
                </a:solidFill>
                <a:ea typeface="宋体" pitchFamily="2" charset="-122"/>
              </a:rPr>
              <a:t>内存管理</a:t>
            </a:r>
            <a:endParaRPr lang="en-US" altLang="zh-CN" dirty="0" smtClean="0">
              <a:solidFill>
                <a:schemeClr val="bg1">
                  <a:lumMod val="50000"/>
                </a:schemeClr>
              </a:solidFill>
              <a:ea typeface="宋体" pitchFamily="2" charset="-122"/>
            </a:endParaRPr>
          </a:p>
          <a:p>
            <a:r>
              <a:rPr lang="zh-CN" altLang="en-US" dirty="0" smtClean="0">
                <a:solidFill>
                  <a:schemeClr val="bg1">
                    <a:lumMod val="50000"/>
                  </a:schemeClr>
                </a:solidFill>
                <a:ea typeface="宋体" pitchFamily="2" charset="-122"/>
              </a:rPr>
              <a:t>虚拟内存管理</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257571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14</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zh-CN" altLang="en-US" smtClean="0">
                <a:ea typeface="宋体" pitchFamily="2" charset="-122"/>
              </a:rPr>
              <a:t>地址空间</a:t>
            </a:r>
            <a:endParaRPr lang="zh-CN" altLang="en-US" dirty="0" smtClean="0">
              <a:ea typeface="宋体" pitchFamily="2" charset="-122"/>
            </a:endParaRPr>
          </a:p>
        </p:txBody>
      </p:sp>
      <p:sp>
        <p:nvSpPr>
          <p:cNvPr id="3077" name="Rectangle 3"/>
          <p:cNvSpPr>
            <a:spLocks noGrp="1" noChangeArrowheads="1"/>
          </p:cNvSpPr>
          <p:nvPr>
            <p:ph type="body" idx="1"/>
          </p:nvPr>
        </p:nvSpPr>
        <p:spPr>
          <a:xfrm>
            <a:off x="482600" y="1314450"/>
            <a:ext cx="8204200" cy="4684258"/>
          </a:xfrm>
        </p:spPr>
        <p:txBody>
          <a:bodyPr/>
          <a:lstStyle/>
          <a:p>
            <a:r>
              <a:rPr lang="zh-CN" altLang="en-US" b="1" dirty="0" smtClean="0">
                <a:solidFill>
                  <a:srgbClr val="006600"/>
                </a:solidFill>
                <a:ea typeface="宋体" pitchFamily="2" charset="-122"/>
              </a:rPr>
              <a:t>程序装载到内存才可以运行</a:t>
            </a:r>
          </a:p>
          <a:p>
            <a:pPr lvl="1"/>
            <a:r>
              <a:rPr lang="zh-CN" altLang="en-US" b="1" dirty="0" smtClean="0">
                <a:ea typeface="宋体" pitchFamily="2" charset="-122"/>
              </a:rPr>
              <a:t>通常，程序以可执行文件格式保存在磁盘上</a:t>
            </a:r>
          </a:p>
          <a:p>
            <a:r>
              <a:rPr lang="zh-CN" altLang="en-US" b="1" dirty="0" smtClean="0">
                <a:solidFill>
                  <a:srgbClr val="006600"/>
                </a:solidFill>
                <a:ea typeface="宋体" pitchFamily="2" charset="-122"/>
              </a:rPr>
              <a:t>多道程序设计模型</a:t>
            </a:r>
          </a:p>
          <a:p>
            <a:pPr lvl="1"/>
            <a:r>
              <a:rPr lang="zh-CN" altLang="en-US" b="1" dirty="0" smtClean="0">
                <a:ea typeface="宋体" pitchFamily="2" charset="-122"/>
              </a:rPr>
              <a:t>允许多个程序同时进入内存</a:t>
            </a:r>
          </a:p>
          <a:p>
            <a:r>
              <a:rPr lang="zh-CN" altLang="en-US" b="1" dirty="0" smtClean="0">
                <a:solidFill>
                  <a:srgbClr val="006600"/>
                </a:solidFill>
                <a:ea typeface="宋体" pitchFamily="2" charset="-122"/>
              </a:rPr>
              <a:t>每个进程有自己的地址空间</a:t>
            </a:r>
          </a:p>
          <a:p>
            <a:pPr lvl="1"/>
            <a:r>
              <a:rPr lang="zh-CN" altLang="en-US" b="1" dirty="0" smtClean="0">
                <a:ea typeface="宋体" pitchFamily="2" charset="-122"/>
              </a:rPr>
              <a:t>一个进程执行时不能访问另一个进程的地址空间</a:t>
            </a:r>
          </a:p>
          <a:p>
            <a:pPr lvl="1"/>
            <a:r>
              <a:rPr lang="zh-CN" altLang="en-US" b="1" dirty="0" smtClean="0">
                <a:ea typeface="宋体" pitchFamily="2" charset="-122"/>
              </a:rPr>
              <a:t>进程不能执行不适合的操作</a:t>
            </a:r>
            <a:endParaRPr lang="en-US"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1"/>
          </p:nvPr>
        </p:nvSpPr>
        <p:spPr>
          <a:noFill/>
        </p:spPr>
        <p:txBody>
          <a:bodyPr/>
          <a:lstStyle/>
          <a:p>
            <a:endParaRPr lang="en-US" altLang="zh-CN" dirty="0" smtClean="0">
              <a:latin typeface="Arial" pitchFamily="34" charset="0"/>
            </a:endParaRPr>
          </a:p>
        </p:txBody>
      </p:sp>
      <p:sp>
        <p:nvSpPr>
          <p:cNvPr id="3076" name="Rectangle 2"/>
          <p:cNvSpPr>
            <a:spLocks noGrp="1" noChangeArrowheads="1"/>
          </p:cNvSpPr>
          <p:nvPr>
            <p:ph type="title"/>
          </p:nvPr>
        </p:nvSpPr>
        <p:spPr/>
        <p:txBody>
          <a:bodyPr/>
          <a:lstStyle/>
          <a:p>
            <a:r>
              <a:rPr lang="zh-CN" altLang="en-US" smtClean="0">
                <a:ea typeface="宋体" pitchFamily="2" charset="-122"/>
              </a:rPr>
              <a:t>地址空间</a:t>
            </a:r>
            <a:endParaRPr lang="zh-CN" altLang="en-US" dirty="0" smtClean="0">
              <a:ea typeface="宋体" pitchFamily="2" charset="-122"/>
            </a:endParaRPr>
          </a:p>
        </p:txBody>
      </p:sp>
      <p:sp>
        <p:nvSpPr>
          <p:cNvPr id="4" name="流程图: 过程 3"/>
          <p:cNvSpPr/>
          <p:nvPr/>
        </p:nvSpPr>
        <p:spPr>
          <a:xfrm>
            <a:off x="2775858" y="1687285"/>
            <a:ext cx="1077685" cy="3472543"/>
          </a:xfrm>
          <a:prstGeom prst="flowChart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过程 10"/>
          <p:cNvSpPr/>
          <p:nvPr/>
        </p:nvSpPr>
        <p:spPr>
          <a:xfrm>
            <a:off x="619900" y="2735030"/>
            <a:ext cx="1077685" cy="15240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地址</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空间</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2683328" y="5544332"/>
            <a:ext cx="1262743" cy="369332"/>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物理内存</a:t>
            </a:r>
          </a:p>
        </p:txBody>
      </p:sp>
    </p:spTree>
    <p:extLst>
      <p:ext uri="{BB962C8B-B14F-4D97-AF65-F5344CB8AC3E}">
        <p14:creationId xmlns:p14="http://schemas.microsoft.com/office/powerpoint/2010/main" val="22952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zh-CN" altLang="en-US" dirty="0" smtClean="0">
                <a:ea typeface="宋体" pitchFamily="2" charset="-122"/>
              </a:rPr>
              <a:t>地址空间</a:t>
            </a:r>
          </a:p>
        </p:txBody>
      </p:sp>
      <p:sp>
        <p:nvSpPr>
          <p:cNvPr id="4" name="流程图: 过程 3"/>
          <p:cNvSpPr/>
          <p:nvPr/>
        </p:nvSpPr>
        <p:spPr>
          <a:xfrm>
            <a:off x="2775858" y="1687285"/>
            <a:ext cx="1077685" cy="3472543"/>
          </a:xfrm>
          <a:prstGeom prst="flowChart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过程 10"/>
          <p:cNvSpPr/>
          <p:nvPr/>
        </p:nvSpPr>
        <p:spPr>
          <a:xfrm>
            <a:off x="2772550" y="2735030"/>
            <a:ext cx="1077685" cy="15240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地址</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空间</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12" name="流程图: 过程 11"/>
          <p:cNvSpPr/>
          <p:nvPr/>
        </p:nvSpPr>
        <p:spPr>
          <a:xfrm>
            <a:off x="6825344" y="1687285"/>
            <a:ext cx="1077685" cy="3472542"/>
          </a:xfrm>
          <a:prstGeom prst="flowChart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83328" y="5544332"/>
            <a:ext cx="1262743" cy="369332"/>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物理内存</a:t>
            </a:r>
          </a:p>
        </p:txBody>
      </p:sp>
      <p:grpSp>
        <p:nvGrpSpPr>
          <p:cNvPr id="3" name="组合 2"/>
          <p:cNvGrpSpPr/>
          <p:nvPr/>
        </p:nvGrpSpPr>
        <p:grpSpPr>
          <a:xfrm>
            <a:off x="4931816" y="1904999"/>
            <a:ext cx="2971213" cy="4090695"/>
            <a:chOff x="4931816" y="1904999"/>
            <a:chExt cx="2971213" cy="4090695"/>
          </a:xfrm>
        </p:grpSpPr>
        <p:sp>
          <p:nvSpPr>
            <p:cNvPr id="13" name="流程图: 过程 12"/>
            <p:cNvSpPr/>
            <p:nvPr/>
          </p:nvSpPr>
          <p:spPr>
            <a:xfrm>
              <a:off x="4931816" y="1904999"/>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a:solidFill>
                    <a:schemeClr val="tx1"/>
                  </a:solidFill>
                  <a:latin typeface="华文楷体" panose="02010600040101010101" pitchFamily="2" charset="-122"/>
                  <a:ea typeface="华文楷体" panose="02010600040101010101" pitchFamily="2" charset="-122"/>
                </a:rPr>
                <a:t>进程</a:t>
              </a:r>
              <a:r>
                <a:rPr lang="en-US" altLang="zh-CN" b="1" dirty="0">
                  <a:solidFill>
                    <a:schemeClr val="tx1"/>
                  </a:solidFill>
                  <a:latin typeface="华文楷体" panose="02010600040101010101" pitchFamily="2" charset="-122"/>
                  <a:ea typeface="华文楷体" panose="02010600040101010101" pitchFamily="2" charset="-122"/>
                </a:rPr>
                <a:t>A</a:t>
              </a:r>
            </a:p>
            <a:p>
              <a:pPr algn="ctr"/>
              <a:r>
                <a:rPr lang="zh-CN" altLang="en-US" b="1" dirty="0">
                  <a:solidFill>
                    <a:schemeClr val="tx1"/>
                  </a:solidFill>
                  <a:latin typeface="华文楷体" panose="02010600040101010101" pitchFamily="2" charset="-122"/>
                  <a:ea typeface="华文楷体" panose="02010600040101010101" pitchFamily="2" charset="-122"/>
                </a:rPr>
                <a:t>地址空间</a:t>
              </a:r>
            </a:p>
          </p:txBody>
        </p:sp>
        <p:sp>
          <p:nvSpPr>
            <p:cNvPr id="15" name="文本框 14"/>
            <p:cNvSpPr txBox="1"/>
            <p:nvPr/>
          </p:nvSpPr>
          <p:spPr>
            <a:xfrm>
              <a:off x="6640286" y="5626362"/>
              <a:ext cx="1262743" cy="369332"/>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物理内存</a:t>
              </a:r>
            </a:p>
          </p:txBody>
        </p:sp>
        <p:sp>
          <p:nvSpPr>
            <p:cNvPr id="16" name="流程图: 过程 15"/>
            <p:cNvSpPr/>
            <p:nvPr/>
          </p:nvSpPr>
          <p:spPr>
            <a:xfrm>
              <a:off x="4931816" y="2735030"/>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r>
                <a:rPr lang="en-US" altLang="zh-CN" b="1" dirty="0" smtClean="0">
                  <a:solidFill>
                    <a:schemeClr val="tx1"/>
                  </a:solidFill>
                  <a:latin typeface="华文楷体" panose="02010600040101010101" pitchFamily="2" charset="-122"/>
                  <a:ea typeface="华文楷体" panose="02010600040101010101" pitchFamily="2" charset="-122"/>
                </a:rPr>
                <a:t>B</a:t>
              </a:r>
            </a:p>
            <a:p>
              <a:pPr algn="ctr"/>
              <a:r>
                <a:rPr lang="zh-CN" altLang="en-US" b="1" dirty="0" smtClean="0">
                  <a:solidFill>
                    <a:schemeClr val="tx1"/>
                  </a:solidFill>
                  <a:latin typeface="华文楷体" panose="02010600040101010101" pitchFamily="2" charset="-122"/>
                  <a:ea typeface="华文楷体" panose="02010600040101010101" pitchFamily="2" charset="-122"/>
                </a:rPr>
                <a:t>地址空间</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17" name="流程图: 过程 16"/>
            <p:cNvSpPr/>
            <p:nvPr/>
          </p:nvSpPr>
          <p:spPr>
            <a:xfrm>
              <a:off x="4931816" y="4615538"/>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r>
                <a:rPr lang="en-US" altLang="zh-CN" b="1" dirty="0">
                  <a:solidFill>
                    <a:schemeClr val="tx1"/>
                  </a:solidFill>
                  <a:latin typeface="华文楷体" panose="02010600040101010101" pitchFamily="2" charset="-122"/>
                  <a:ea typeface="华文楷体" panose="02010600040101010101" pitchFamily="2" charset="-122"/>
                </a:rPr>
                <a:t>Z</a:t>
              </a:r>
            </a:p>
            <a:p>
              <a:pPr algn="ctr"/>
              <a:r>
                <a:rPr lang="zh-CN" altLang="en-US" b="1" dirty="0">
                  <a:solidFill>
                    <a:schemeClr val="tx1"/>
                  </a:solidFill>
                  <a:latin typeface="华文楷体" panose="02010600040101010101" pitchFamily="2" charset="-122"/>
                  <a:ea typeface="华文楷体" panose="02010600040101010101" pitchFamily="2" charset="-122"/>
                </a:rPr>
                <a:t>地址空间</a:t>
              </a:r>
            </a:p>
          </p:txBody>
        </p:sp>
        <p:sp>
          <p:nvSpPr>
            <p:cNvPr id="8" name="文本框 7"/>
            <p:cNvSpPr txBox="1"/>
            <p:nvPr/>
          </p:nvSpPr>
          <p:spPr>
            <a:xfrm>
              <a:off x="5251847" y="3581400"/>
              <a:ext cx="615553" cy="522514"/>
            </a:xfrm>
            <a:prstGeom prst="rect">
              <a:avLst/>
            </a:prstGeom>
            <a:noFill/>
          </p:spPr>
          <p:txBody>
            <a:bodyPr vert="eaVert" wrap="square" rtlCol="0">
              <a:spAutoFit/>
            </a:bodyPr>
            <a:lstStyle/>
            <a:p>
              <a:r>
                <a:rPr lang="en-US" altLang="zh-CN" sz="2800" b="1" dirty="0" smtClean="0"/>
                <a:t>…</a:t>
              </a:r>
              <a:endParaRPr lang="zh-CN" altLang="en-US" sz="2800" b="1" dirty="0"/>
            </a:p>
          </p:txBody>
        </p:sp>
      </p:grpSp>
    </p:spTree>
    <p:extLst>
      <p:ext uri="{BB962C8B-B14F-4D97-AF65-F5344CB8AC3E}">
        <p14:creationId xmlns:p14="http://schemas.microsoft.com/office/powerpoint/2010/main" val="803741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127907"/>
            <a:ext cx="8229600" cy="1143000"/>
          </a:xfrm>
        </p:spPr>
        <p:txBody>
          <a:bodyPr/>
          <a:lstStyle/>
          <a:p>
            <a:r>
              <a:rPr lang="zh-CN" altLang="en-US" smtClean="0">
                <a:ea typeface="宋体" pitchFamily="2" charset="-122"/>
              </a:rPr>
              <a:t>地址空间</a:t>
            </a:r>
            <a:endParaRPr lang="zh-CN" altLang="en-US" dirty="0" smtClean="0">
              <a:ea typeface="宋体" pitchFamily="2" charset="-122"/>
            </a:endParaRPr>
          </a:p>
        </p:txBody>
      </p:sp>
      <p:sp>
        <p:nvSpPr>
          <p:cNvPr id="4" name="流程图: 过程 3"/>
          <p:cNvSpPr/>
          <p:nvPr/>
        </p:nvSpPr>
        <p:spPr>
          <a:xfrm>
            <a:off x="2775858" y="1687285"/>
            <a:ext cx="1077685" cy="3472543"/>
          </a:xfrm>
          <a:prstGeom prst="flowChart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过程 10"/>
          <p:cNvSpPr/>
          <p:nvPr/>
        </p:nvSpPr>
        <p:spPr>
          <a:xfrm>
            <a:off x="2775279" y="2735030"/>
            <a:ext cx="1077685" cy="15240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地址</a:t>
            </a:r>
            <a:endParaRPr lang="en-US" altLang="zh-CN" b="1" dirty="0" smtClean="0">
              <a:solidFill>
                <a:schemeClr val="tx1"/>
              </a:solidFill>
              <a:latin typeface="华文楷体" panose="02010600040101010101" pitchFamily="2" charset="-122"/>
              <a:ea typeface="华文楷体" panose="02010600040101010101" pitchFamily="2" charset="-122"/>
            </a:endParaRPr>
          </a:p>
          <a:p>
            <a:pPr algn="ctr"/>
            <a:r>
              <a:rPr lang="zh-CN" altLang="en-US" b="1" dirty="0" smtClean="0">
                <a:solidFill>
                  <a:schemeClr val="tx1"/>
                </a:solidFill>
                <a:latin typeface="华文楷体" panose="02010600040101010101" pitchFamily="2" charset="-122"/>
                <a:ea typeface="华文楷体" panose="02010600040101010101" pitchFamily="2" charset="-122"/>
              </a:rPr>
              <a:t>空间</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12" name="流程图: 过程 11"/>
          <p:cNvSpPr/>
          <p:nvPr/>
        </p:nvSpPr>
        <p:spPr>
          <a:xfrm>
            <a:off x="6825344" y="1687285"/>
            <a:ext cx="1077685" cy="3472542"/>
          </a:xfrm>
          <a:prstGeom prst="flowChart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过程 12"/>
          <p:cNvSpPr/>
          <p:nvPr/>
        </p:nvSpPr>
        <p:spPr>
          <a:xfrm>
            <a:off x="6825938" y="1904999"/>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a:solidFill>
                  <a:schemeClr val="tx1"/>
                </a:solidFill>
                <a:latin typeface="华文楷体" panose="02010600040101010101" pitchFamily="2" charset="-122"/>
                <a:ea typeface="华文楷体" panose="02010600040101010101" pitchFamily="2" charset="-122"/>
              </a:rPr>
              <a:t>进程</a:t>
            </a:r>
            <a:r>
              <a:rPr lang="en-US" altLang="zh-CN" b="1" dirty="0">
                <a:solidFill>
                  <a:schemeClr val="tx1"/>
                </a:solidFill>
                <a:latin typeface="华文楷体" panose="02010600040101010101" pitchFamily="2" charset="-122"/>
                <a:ea typeface="华文楷体" panose="02010600040101010101" pitchFamily="2" charset="-122"/>
              </a:rPr>
              <a:t>A</a:t>
            </a:r>
          </a:p>
          <a:p>
            <a:pPr algn="ctr"/>
            <a:r>
              <a:rPr lang="zh-CN" altLang="en-US" b="1" dirty="0">
                <a:solidFill>
                  <a:schemeClr val="tx1"/>
                </a:solidFill>
                <a:latin typeface="华文楷体" panose="02010600040101010101" pitchFamily="2" charset="-122"/>
                <a:ea typeface="华文楷体" panose="02010600040101010101" pitchFamily="2" charset="-122"/>
              </a:rPr>
              <a:t>地址空间</a:t>
            </a:r>
          </a:p>
        </p:txBody>
      </p:sp>
      <p:sp>
        <p:nvSpPr>
          <p:cNvPr id="7" name="文本框 6"/>
          <p:cNvSpPr txBox="1"/>
          <p:nvPr/>
        </p:nvSpPr>
        <p:spPr>
          <a:xfrm>
            <a:off x="2683328" y="5544332"/>
            <a:ext cx="1262743" cy="369332"/>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物理内存</a:t>
            </a:r>
          </a:p>
        </p:txBody>
      </p:sp>
      <p:sp>
        <p:nvSpPr>
          <p:cNvPr id="15" name="文本框 14"/>
          <p:cNvSpPr txBox="1"/>
          <p:nvPr/>
        </p:nvSpPr>
        <p:spPr>
          <a:xfrm>
            <a:off x="6640286" y="5626362"/>
            <a:ext cx="1262743" cy="369332"/>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物理内存</a:t>
            </a:r>
          </a:p>
        </p:txBody>
      </p:sp>
      <p:sp>
        <p:nvSpPr>
          <p:cNvPr id="16" name="流程图: 过程 15"/>
          <p:cNvSpPr/>
          <p:nvPr/>
        </p:nvSpPr>
        <p:spPr>
          <a:xfrm>
            <a:off x="6825938" y="2735030"/>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r>
              <a:rPr lang="en-US" altLang="zh-CN" b="1" dirty="0" smtClean="0">
                <a:solidFill>
                  <a:schemeClr val="tx1"/>
                </a:solidFill>
                <a:latin typeface="华文楷体" panose="02010600040101010101" pitchFamily="2" charset="-122"/>
                <a:ea typeface="华文楷体" panose="02010600040101010101" pitchFamily="2" charset="-122"/>
              </a:rPr>
              <a:t>B</a:t>
            </a:r>
          </a:p>
          <a:p>
            <a:pPr algn="ctr"/>
            <a:r>
              <a:rPr lang="zh-CN" altLang="en-US" b="1" dirty="0" smtClean="0">
                <a:solidFill>
                  <a:schemeClr val="tx1"/>
                </a:solidFill>
                <a:latin typeface="华文楷体" panose="02010600040101010101" pitchFamily="2" charset="-122"/>
                <a:ea typeface="华文楷体" panose="02010600040101010101" pitchFamily="2" charset="-122"/>
              </a:rPr>
              <a:t>地址空间</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17" name="流程图: 过程 16"/>
          <p:cNvSpPr/>
          <p:nvPr/>
        </p:nvSpPr>
        <p:spPr>
          <a:xfrm>
            <a:off x="6825938" y="4615538"/>
            <a:ext cx="1077685" cy="5442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smtClean="0">
                <a:solidFill>
                  <a:schemeClr val="tx1"/>
                </a:solidFill>
                <a:latin typeface="华文楷体" panose="02010600040101010101" pitchFamily="2" charset="-122"/>
                <a:ea typeface="华文楷体" panose="02010600040101010101" pitchFamily="2" charset="-122"/>
              </a:rPr>
              <a:t>进程</a:t>
            </a:r>
            <a:r>
              <a:rPr lang="en-US" altLang="zh-CN" b="1" dirty="0">
                <a:solidFill>
                  <a:schemeClr val="tx1"/>
                </a:solidFill>
                <a:latin typeface="华文楷体" panose="02010600040101010101" pitchFamily="2" charset="-122"/>
                <a:ea typeface="华文楷体" panose="02010600040101010101" pitchFamily="2" charset="-122"/>
              </a:rPr>
              <a:t>Z</a:t>
            </a:r>
          </a:p>
          <a:p>
            <a:pPr algn="ctr"/>
            <a:r>
              <a:rPr lang="zh-CN" altLang="en-US" b="1" dirty="0">
                <a:solidFill>
                  <a:schemeClr val="tx1"/>
                </a:solidFill>
                <a:latin typeface="华文楷体" panose="02010600040101010101" pitchFamily="2" charset="-122"/>
                <a:ea typeface="华文楷体" panose="02010600040101010101" pitchFamily="2" charset="-122"/>
              </a:rPr>
              <a:t>地址空间</a:t>
            </a:r>
          </a:p>
        </p:txBody>
      </p:sp>
      <p:sp>
        <p:nvSpPr>
          <p:cNvPr id="8" name="文本框 7"/>
          <p:cNvSpPr txBox="1"/>
          <p:nvPr/>
        </p:nvSpPr>
        <p:spPr>
          <a:xfrm>
            <a:off x="7145969" y="3581400"/>
            <a:ext cx="615553" cy="522514"/>
          </a:xfrm>
          <a:prstGeom prst="rect">
            <a:avLst/>
          </a:prstGeom>
          <a:noFill/>
        </p:spPr>
        <p:txBody>
          <a:bodyPr vert="eaVert" wrap="square" rtlCol="0">
            <a:spAutoFit/>
          </a:bodyPr>
          <a:lstStyle/>
          <a:p>
            <a:r>
              <a:rPr lang="en-US" altLang="zh-CN" sz="2800" b="1" dirty="0" smtClean="0"/>
              <a:t>…</a:t>
            </a:r>
            <a:endParaRPr lang="zh-CN" altLang="en-US" sz="2800" b="1" dirty="0"/>
          </a:p>
        </p:txBody>
      </p:sp>
    </p:spTree>
    <p:extLst>
      <p:ext uri="{BB962C8B-B14F-4D97-AF65-F5344CB8AC3E}">
        <p14:creationId xmlns:p14="http://schemas.microsoft.com/office/powerpoint/2010/main" val="1198090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地址重定位</a:t>
            </a:r>
          </a:p>
        </p:txBody>
      </p:sp>
      <p:sp>
        <p:nvSpPr>
          <p:cNvPr id="3" name="内容占位符 2"/>
          <p:cNvSpPr>
            <a:spLocks noGrp="1"/>
          </p:cNvSpPr>
          <p:nvPr>
            <p:ph idx="1"/>
          </p:nvPr>
        </p:nvSpPr>
        <p:spPr>
          <a:xfrm>
            <a:off x="457200" y="1204913"/>
            <a:ext cx="8229600" cy="5048250"/>
          </a:xfrm>
        </p:spPr>
        <p:txBody>
          <a:bodyPr/>
          <a:lstStyle/>
          <a:p>
            <a:r>
              <a:rPr lang="zh-CN" altLang="en-US" b="1" dirty="0" smtClean="0">
                <a:solidFill>
                  <a:srgbClr val="006600"/>
                </a:solidFill>
              </a:rPr>
              <a:t>逻辑地址（相对地址，虚拟地址）</a:t>
            </a:r>
          </a:p>
          <a:p>
            <a:pPr lvl="1"/>
            <a:r>
              <a:rPr lang="zh-CN" altLang="en-US" b="1" dirty="0" smtClean="0"/>
              <a:t>用户程序经过编译、汇编后形成目标代码，目标代码通常采用相对地址的形式，其首地址为</a:t>
            </a:r>
            <a:r>
              <a:rPr lang="en-US" altLang="zh-CN" b="1" dirty="0" smtClean="0"/>
              <a:t>0</a:t>
            </a:r>
            <a:r>
              <a:rPr lang="zh-CN" altLang="en-US" b="1" dirty="0" smtClean="0"/>
              <a:t>，其余地址都相对于首地址而编址</a:t>
            </a:r>
          </a:p>
          <a:p>
            <a:pPr lvl="1"/>
            <a:r>
              <a:rPr lang="zh-CN" altLang="en-US" b="1" dirty="0" smtClean="0">
                <a:solidFill>
                  <a:srgbClr val="FF0000"/>
                </a:solidFill>
              </a:rPr>
              <a:t>不能用逻辑地址在内存中读取信息</a:t>
            </a:r>
          </a:p>
          <a:p>
            <a:r>
              <a:rPr lang="zh-CN" altLang="en-US" b="1" dirty="0" smtClean="0">
                <a:solidFill>
                  <a:srgbClr val="006600"/>
                </a:solidFill>
              </a:rPr>
              <a:t>物理地址（绝对地址，实地址）</a:t>
            </a:r>
          </a:p>
          <a:p>
            <a:pPr lvl="1"/>
            <a:r>
              <a:rPr lang="zh-CN" altLang="en-US" b="1" dirty="0" smtClean="0"/>
              <a:t>内存中存储单元的地址可直接寻址</a:t>
            </a:r>
          </a:p>
          <a:p>
            <a:r>
              <a:rPr lang="zh-CN" altLang="en-US" b="1" dirty="0" smtClean="0"/>
              <a:t>为了保证</a:t>
            </a:r>
            <a:r>
              <a:rPr lang="en-US" altLang="zh-CN" b="1" dirty="0" smtClean="0"/>
              <a:t>CPU</a:t>
            </a:r>
            <a:r>
              <a:rPr lang="zh-CN" altLang="en-US" b="1" dirty="0" smtClean="0"/>
              <a:t>执行指令时可正确访问内存单元，需要将用户程序中的逻辑地址转换为运行时可由机器直接寻址的物理地址，这一过程称为</a:t>
            </a:r>
            <a:r>
              <a:rPr lang="zh-CN" altLang="en-US" b="1" dirty="0" smtClean="0">
                <a:solidFill>
                  <a:srgbClr val="006600"/>
                </a:solidFill>
              </a:rPr>
              <a:t>地址重定位</a:t>
            </a:r>
            <a:r>
              <a:rPr lang="en-US" altLang="zh-CN" b="1" dirty="0" smtClean="0">
                <a:solidFill>
                  <a:srgbClr val="006600"/>
                </a:solidFill>
              </a:rPr>
              <a:t>(</a:t>
            </a:r>
            <a:r>
              <a:rPr lang="zh-CN" altLang="en-US" b="1" dirty="0" smtClean="0">
                <a:solidFill>
                  <a:srgbClr val="006600"/>
                </a:solidFill>
              </a:rPr>
              <a:t>地址映射、地址转换、地址变换</a:t>
            </a:r>
            <a:r>
              <a:rPr lang="en-US" altLang="zh-CN" b="1" dirty="0" smtClean="0">
                <a:solidFill>
                  <a:srgbClr val="006600"/>
                </a:solidFill>
              </a:rPr>
              <a:t>)</a:t>
            </a:r>
            <a:endParaRPr lang="zh-CN" altLang="en-US" b="1" dirty="0" smtClean="0">
              <a:solidFill>
                <a:srgbClr val="006600"/>
              </a:solidFill>
            </a:endParaRP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83029" y="1919507"/>
          <a:ext cx="8550275" cy="4643438"/>
        </p:xfrm>
        <a:graphic>
          <a:graphicData uri="http://schemas.openxmlformats.org/presentationml/2006/ole">
            <mc:AlternateContent xmlns:mc="http://schemas.openxmlformats.org/markup-compatibility/2006">
              <mc:Choice xmlns:v="urn:schemas-microsoft-com:vml" Requires="v">
                <p:oleObj spid="_x0000_s1052" name="Visio" r:id="rId4" imgW="4099865" imgH="2212848" progId="Visio.Drawing.11">
                  <p:embed/>
                </p:oleObj>
              </mc:Choice>
              <mc:Fallback>
                <p:oleObj name="Visio" r:id="rId4" imgW="4099865" imgH="2212848"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29" y="1919507"/>
                        <a:ext cx="8550275" cy="46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程序的编译、链接和装入</a:t>
            </a:r>
            <a:endParaRPr lang="zh-CN" altLang="en-US" dirty="0"/>
          </a:p>
        </p:txBody>
      </p:sp>
      <p:sp>
        <p:nvSpPr>
          <p:cNvPr id="3" name="内容占位符 2"/>
          <p:cNvSpPr>
            <a:spLocks noGrp="1"/>
          </p:cNvSpPr>
          <p:nvPr>
            <p:ph idx="1"/>
          </p:nvPr>
        </p:nvSpPr>
        <p:spPr>
          <a:xfrm>
            <a:off x="442686" y="1253903"/>
            <a:ext cx="8229600" cy="1765073"/>
          </a:xfrm>
        </p:spPr>
        <p:txBody>
          <a:bodyPr/>
          <a:lstStyle/>
          <a:p>
            <a:r>
              <a:rPr lang="zh-CN" altLang="en-US" sz="2400" dirty="0" smtClean="0"/>
              <a:t>多道程序环境下，程序要运行必须为之创建</a:t>
            </a:r>
            <a:r>
              <a:rPr lang="zh-CN" altLang="en-US" sz="2400" dirty="0" smtClean="0">
                <a:solidFill>
                  <a:srgbClr val="FF0000"/>
                </a:solidFill>
              </a:rPr>
              <a:t>进程</a:t>
            </a:r>
            <a:r>
              <a:rPr lang="zh-CN" altLang="en-US" sz="2400" dirty="0" smtClean="0"/>
              <a:t>，而创建进程的第一件事就是</a:t>
            </a:r>
            <a:r>
              <a:rPr lang="zh-CN" altLang="en-US" sz="2400" dirty="0" smtClean="0">
                <a:solidFill>
                  <a:srgbClr val="FF0000"/>
                </a:solidFill>
              </a:rPr>
              <a:t>分配内存</a:t>
            </a:r>
          </a:p>
          <a:p>
            <a:r>
              <a:rPr lang="zh-CN" altLang="en-US" sz="2400" dirty="0" smtClean="0"/>
              <a:t>源程序要运行通常经过以下三</a:t>
            </a:r>
            <a:r>
              <a:rPr lang="zh-CN" altLang="en-US" sz="2400" dirty="0" smtClean="0">
                <a:sym typeface="Wingdings" pitchFamily="2" charset="2"/>
              </a:rPr>
              <a:t>个步骤</a:t>
            </a:r>
            <a:endParaRPr lang="en-US" altLang="zh-CN" sz="2400" dirty="0" smtClean="0"/>
          </a:p>
          <a:p>
            <a:pPr>
              <a:buNone/>
            </a:pPr>
            <a:r>
              <a:rPr lang="en-US" altLang="zh-CN" sz="2400" dirty="0" smtClean="0">
                <a:solidFill>
                  <a:srgbClr val="0000CC"/>
                </a:solidFill>
              </a:rPr>
              <a:t>     </a:t>
            </a:r>
            <a:r>
              <a:rPr lang="zh-CN" altLang="en-US" sz="2400" dirty="0" smtClean="0">
                <a:solidFill>
                  <a:srgbClr val="0000CC"/>
                </a:solidFill>
              </a:rPr>
              <a:t>编译</a:t>
            </a:r>
            <a:r>
              <a:rPr lang="en-US" altLang="zh-CN" sz="2400" dirty="0" smtClean="0">
                <a:solidFill>
                  <a:srgbClr val="0000CC"/>
                </a:solidFill>
              </a:rPr>
              <a:t>(compile)</a:t>
            </a:r>
            <a:r>
              <a:rPr lang="en-US" altLang="zh-CN" sz="2400" dirty="0" smtClean="0">
                <a:solidFill>
                  <a:srgbClr val="0000CC"/>
                </a:solidFill>
                <a:sym typeface="Wingdings" pitchFamily="2" charset="2"/>
              </a:rPr>
              <a:t></a:t>
            </a:r>
            <a:r>
              <a:rPr lang="zh-CN" altLang="en-US" sz="2400" dirty="0" smtClean="0">
                <a:solidFill>
                  <a:srgbClr val="0000CC"/>
                </a:solidFill>
                <a:sym typeface="Wingdings" pitchFamily="2" charset="2"/>
              </a:rPr>
              <a:t>链接</a:t>
            </a:r>
            <a:r>
              <a:rPr lang="en-US" altLang="zh-CN" sz="2400" dirty="0" smtClean="0">
                <a:solidFill>
                  <a:srgbClr val="0000CC"/>
                </a:solidFill>
                <a:sym typeface="Wingdings" pitchFamily="2" charset="2"/>
              </a:rPr>
              <a:t>(link)</a:t>
            </a:r>
            <a:r>
              <a:rPr lang="zh-CN" altLang="en-US" sz="2400" dirty="0" smtClean="0">
                <a:solidFill>
                  <a:srgbClr val="0000CC"/>
                </a:solidFill>
                <a:sym typeface="Wingdings" pitchFamily="2" charset="2"/>
              </a:rPr>
              <a:t>装入</a:t>
            </a:r>
            <a:r>
              <a:rPr lang="en-US" altLang="zh-CN" sz="2400" dirty="0" smtClean="0">
                <a:solidFill>
                  <a:srgbClr val="0000CC"/>
                </a:solidFill>
                <a:sym typeface="Wingdings" pitchFamily="2" charset="2"/>
              </a:rPr>
              <a:t>(load)</a:t>
            </a:r>
            <a:endParaRPr lang="zh-CN" altLang="en-US" sz="2400" dirty="0" smtClean="0"/>
          </a:p>
        </p:txBody>
      </p:sp>
      <p:sp>
        <p:nvSpPr>
          <p:cNvPr id="4" name="页脚占位符 3"/>
          <p:cNvSpPr>
            <a:spLocks noGrp="1"/>
          </p:cNvSpPr>
          <p:nvPr>
            <p:ph type="ftr" sz="quarter" idx="10"/>
          </p:nvPr>
        </p:nvSpPr>
        <p:spPr>
          <a:xfrm>
            <a:off x="366713" y="6386513"/>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70638"/>
            <a:ext cx="922337" cy="476250"/>
          </a:xfrm>
        </p:spPr>
        <p:txBody>
          <a:bodyPr/>
          <a:lstStyle/>
          <a:p>
            <a:pPr>
              <a:defRPr/>
            </a:pPr>
            <a:fld id="{2A5F4D79-7E66-4EF1-850E-A256F3AB9092}" type="slidenum">
              <a:rPr lang="zh-CN" altLang="en-US"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itchFamily="2" charset="-122"/>
              </a:rPr>
              <a:t>Memory Management: Intro.</a:t>
            </a:r>
            <a:endParaRPr lang="zh-CN" altLang="en-US" dirty="0"/>
          </a:p>
        </p:txBody>
      </p:sp>
      <p:sp>
        <p:nvSpPr>
          <p:cNvPr id="3" name="内容占位符 2"/>
          <p:cNvSpPr>
            <a:spLocks noGrp="1"/>
          </p:cNvSpPr>
          <p:nvPr>
            <p:ph idx="1"/>
          </p:nvPr>
        </p:nvSpPr>
        <p:spPr>
          <a:xfrm>
            <a:off x="457199" y="2020861"/>
            <a:ext cx="8091715" cy="449942"/>
          </a:xfrm>
          <a:noFill/>
          <a:ln w="28575">
            <a:solidFill>
              <a:srgbClr val="0000CC"/>
            </a:solidFill>
          </a:ln>
        </p:spPr>
        <p:txBody>
          <a:bodyPr/>
          <a:lstStyle/>
          <a:p>
            <a:r>
              <a:rPr lang="en-US" altLang="zh-CN" sz="2400" dirty="0" smtClean="0">
                <a:solidFill>
                  <a:srgbClr val="0000CC"/>
                </a:solidFill>
              </a:rPr>
              <a:t>640K ought to be enough for anybody---Bill Gates, 1981</a:t>
            </a:r>
          </a:p>
          <a:p>
            <a:pPr>
              <a:buNone/>
            </a:pPr>
            <a:endParaRPr lang="en-US" altLang="zh-CN" dirty="0" smtClean="0">
              <a:solidFill>
                <a:srgbClr val="0000CC"/>
              </a:solidFill>
            </a:endParaRPr>
          </a:p>
        </p:txBody>
      </p:sp>
      <p:sp>
        <p:nvSpPr>
          <p:cNvPr id="4"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54998"/>
            <a:ext cx="922337" cy="476250"/>
          </a:xfrm>
        </p:spPr>
        <p:txBody>
          <a:bodyPr/>
          <a:lstStyle/>
          <a:p>
            <a:pPr>
              <a:defRPr/>
            </a:pPr>
            <a:fld id="{2A5F4D79-7E66-4EF1-850E-A256F3AB9092}" type="slidenum">
              <a:rPr lang="zh-CN" altLang="en-US" smtClean="0"/>
              <a:pPr>
                <a:defRPr/>
              </a:pPr>
              <a:t>2</a:t>
            </a:fld>
            <a:endParaRPr lang="en-US" altLang="zh-CN"/>
          </a:p>
        </p:txBody>
      </p:sp>
      <p:sp>
        <p:nvSpPr>
          <p:cNvPr id="7" name="矩形 6"/>
          <p:cNvSpPr/>
          <p:nvPr/>
        </p:nvSpPr>
        <p:spPr>
          <a:xfrm>
            <a:off x="457199" y="1182078"/>
            <a:ext cx="8091715" cy="769441"/>
          </a:xfrm>
          <a:prstGeom prst="rect">
            <a:avLst/>
          </a:prstGeom>
          <a:ln w="28575">
            <a:solidFill>
              <a:srgbClr val="0000FF"/>
            </a:solidFill>
          </a:ln>
        </p:spPr>
        <p:txBody>
          <a:bodyPr wrap="square">
            <a:spAutoFit/>
          </a:bodyPr>
          <a:lstStyle/>
          <a:p>
            <a:r>
              <a:rPr lang="zh-CN" altLang="en-US" sz="2200" dirty="0">
                <a:solidFill>
                  <a:srgbClr val="FF0000"/>
                </a:solidFill>
              </a:rPr>
              <a:t>上世纪</a:t>
            </a:r>
            <a:r>
              <a:rPr lang="en-US" altLang="zh-CN" sz="2200" dirty="0">
                <a:solidFill>
                  <a:srgbClr val="FF0000"/>
                </a:solidFill>
              </a:rPr>
              <a:t>50</a:t>
            </a:r>
            <a:r>
              <a:rPr lang="zh-CN" altLang="en-US" sz="2200" dirty="0">
                <a:solidFill>
                  <a:srgbClr val="FF0000"/>
                </a:solidFill>
              </a:rPr>
              <a:t>和</a:t>
            </a:r>
            <a:r>
              <a:rPr lang="en-US" altLang="zh-CN" sz="2200" dirty="0">
                <a:solidFill>
                  <a:srgbClr val="FF0000"/>
                </a:solidFill>
              </a:rPr>
              <a:t>60</a:t>
            </a:r>
            <a:r>
              <a:rPr lang="zh-CN" altLang="en-US" sz="2200" dirty="0">
                <a:solidFill>
                  <a:srgbClr val="FF0000"/>
                </a:solidFill>
              </a:rPr>
              <a:t>年代，内存是相当昂贵的，单位比特的价格差不多为</a:t>
            </a:r>
            <a:r>
              <a:rPr lang="en-US" altLang="zh-CN" sz="2200" dirty="0">
                <a:solidFill>
                  <a:srgbClr val="FF0000"/>
                </a:solidFill>
              </a:rPr>
              <a:t>1</a:t>
            </a:r>
            <a:r>
              <a:rPr lang="zh-CN" altLang="en-US" sz="2200" dirty="0">
                <a:solidFill>
                  <a:srgbClr val="FF0000"/>
                </a:solidFill>
              </a:rPr>
              <a:t>美元！</a:t>
            </a:r>
            <a:r>
              <a:rPr lang="en-US" altLang="zh-CN" sz="2200" dirty="0">
                <a:solidFill>
                  <a:srgbClr val="FF0000"/>
                </a:solidFill>
              </a:rPr>
              <a:t>Windows XP</a:t>
            </a:r>
            <a:r>
              <a:rPr lang="zh-CN" altLang="en-US" sz="2200" dirty="0">
                <a:solidFill>
                  <a:srgbClr val="FF0000"/>
                </a:solidFill>
              </a:rPr>
              <a:t>专业版（</a:t>
            </a:r>
            <a:r>
              <a:rPr lang="en-US" altLang="zh-CN" sz="2200" dirty="0">
                <a:solidFill>
                  <a:srgbClr val="FF0000"/>
                </a:solidFill>
              </a:rPr>
              <a:t>2001</a:t>
            </a:r>
            <a:r>
              <a:rPr lang="zh-CN" altLang="en-US" sz="2200" dirty="0">
                <a:solidFill>
                  <a:srgbClr val="FF0000"/>
                </a:solidFill>
              </a:rPr>
              <a:t>年）推荐</a:t>
            </a:r>
            <a:r>
              <a:rPr lang="en-US" altLang="zh-CN" sz="2200" dirty="0">
                <a:solidFill>
                  <a:srgbClr val="FF0000"/>
                </a:solidFill>
              </a:rPr>
              <a:t>256MB</a:t>
            </a:r>
            <a:r>
              <a:rPr lang="zh-CN" altLang="en-US" sz="2200" dirty="0">
                <a:solidFill>
                  <a:srgbClr val="FF0000"/>
                </a:solidFill>
              </a:rPr>
              <a:t>内存！</a:t>
            </a:r>
          </a:p>
        </p:txBody>
      </p:sp>
      <p:pic>
        <p:nvPicPr>
          <p:cNvPr id="6" name="Picture 11" descr="Fig 9-1"/>
          <p:cNvPicPr>
            <a:picLocks noChangeAspect="1" noChangeArrowheads="1"/>
          </p:cNvPicPr>
          <p:nvPr/>
        </p:nvPicPr>
        <p:blipFill>
          <a:blip r:embed="rId2" cstate="print"/>
          <a:srcRect/>
          <a:stretch>
            <a:fillRect/>
          </a:stretch>
        </p:blipFill>
        <p:spPr bwMode="auto">
          <a:xfrm>
            <a:off x="457194" y="2489108"/>
            <a:ext cx="7641772" cy="4369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83027" y="105210"/>
          <a:ext cx="8550275" cy="4643438"/>
        </p:xfrm>
        <a:graphic>
          <a:graphicData uri="http://schemas.openxmlformats.org/presentationml/2006/ole">
            <mc:AlternateContent xmlns:mc="http://schemas.openxmlformats.org/markup-compatibility/2006">
              <mc:Choice xmlns:v="urn:schemas-microsoft-com:vml" Requires="v">
                <p:oleObj spid="_x0000_s2079" name="Visio" r:id="rId3" imgW="4099865" imgH="2212848" progId="Visio.Drawing.11">
                  <p:embed/>
                </p:oleObj>
              </mc:Choice>
              <mc:Fallback>
                <p:oleObj name="Visio" r:id="rId3" imgW="4099865" imgH="221284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27" y="105210"/>
                        <a:ext cx="8550275" cy="464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smtClean="0"/>
              <a:t>程序的编译、链接和装入</a:t>
            </a:r>
            <a:endParaRPr lang="zh-CN" altLang="en-US" dirty="0"/>
          </a:p>
        </p:txBody>
      </p:sp>
      <p:sp>
        <p:nvSpPr>
          <p:cNvPr id="3" name="内容占位符 2"/>
          <p:cNvSpPr>
            <a:spLocks noGrp="1"/>
          </p:cNvSpPr>
          <p:nvPr>
            <p:ph idx="1"/>
          </p:nvPr>
        </p:nvSpPr>
        <p:spPr>
          <a:xfrm>
            <a:off x="384634" y="4418011"/>
            <a:ext cx="8229600" cy="1765073"/>
          </a:xfrm>
        </p:spPr>
        <p:txBody>
          <a:bodyPr/>
          <a:lstStyle/>
          <a:p>
            <a:r>
              <a:rPr lang="zh-CN" altLang="en-US" sz="2400" dirty="0" smtClean="0"/>
              <a:t>编译：由编译程序将用户源代码编译成若干个目标模块。</a:t>
            </a:r>
          </a:p>
          <a:p>
            <a:r>
              <a:rPr lang="zh-CN" altLang="en-US" sz="2400" dirty="0" smtClean="0"/>
              <a:t>链接：由链接程序将编译后形成的目标模块以及它们所需要的库函数，链接在一起，形成一个装入模块。</a:t>
            </a:r>
          </a:p>
          <a:p>
            <a:r>
              <a:rPr lang="zh-CN" altLang="en-US" sz="2400" dirty="0" smtClean="0"/>
              <a:t>装入：由装入程序将装入模块装入主存的过程。</a:t>
            </a:r>
          </a:p>
        </p:txBody>
      </p:sp>
      <p:sp>
        <p:nvSpPr>
          <p:cNvPr id="4" name="页脚占位符 3"/>
          <p:cNvSpPr>
            <a:spLocks noGrp="1"/>
          </p:cNvSpPr>
          <p:nvPr>
            <p:ph type="ftr" sz="quarter" idx="10"/>
          </p:nvPr>
        </p:nvSpPr>
        <p:spPr>
          <a:xfrm>
            <a:off x="366713" y="6376988"/>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1113"/>
            <a:ext cx="922337" cy="476250"/>
          </a:xfrm>
        </p:spPr>
        <p:txBody>
          <a:bodyPr/>
          <a:lstStyle/>
          <a:p>
            <a:pPr>
              <a:defRPr/>
            </a:pPr>
            <a:fld id="{2A5F4D79-7E66-4EF1-850E-A256F3AB9092}" type="slidenum">
              <a:rPr lang="zh-CN" altLang="en-US"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指令和数据地址转换示例</a:t>
            </a:r>
            <a:endParaRPr lang="zh-CN" altLang="en-US" dirty="0"/>
          </a:p>
        </p:txBody>
      </p:sp>
      <p:sp>
        <p:nvSpPr>
          <p:cNvPr id="3" name="内容占位符 2"/>
          <p:cNvSpPr>
            <a:spLocks noGrp="1"/>
          </p:cNvSpPr>
          <p:nvPr>
            <p:ph idx="1"/>
          </p:nvPr>
        </p:nvSpPr>
        <p:spPr>
          <a:xfrm>
            <a:off x="384630" y="1150487"/>
            <a:ext cx="8483600" cy="1257073"/>
          </a:xfrm>
        </p:spPr>
        <p:txBody>
          <a:bodyPr/>
          <a:lstStyle/>
          <a:p>
            <a:r>
              <a:rPr lang="zh-CN" altLang="en-US" sz="2400" dirty="0" smtClean="0"/>
              <a:t>符号名地址</a:t>
            </a:r>
            <a:r>
              <a:rPr lang="en-US" altLang="zh-CN" sz="2400" dirty="0" smtClean="0">
                <a:solidFill>
                  <a:srgbClr val="FF0000"/>
                </a:solidFill>
                <a:sym typeface="Wingdings" pitchFamily="2" charset="2"/>
              </a:rPr>
              <a:t></a:t>
            </a:r>
            <a:r>
              <a:rPr lang="zh-CN" altLang="en-US" sz="2400" dirty="0" smtClean="0">
                <a:sym typeface="Wingdings" pitchFamily="2" charset="2"/>
              </a:rPr>
              <a:t>独立的逻辑地址</a:t>
            </a:r>
            <a:r>
              <a:rPr lang="en-US" altLang="zh-CN" sz="2400" dirty="0" smtClean="0">
                <a:solidFill>
                  <a:srgbClr val="FF0000"/>
                </a:solidFill>
                <a:sym typeface="Wingdings" pitchFamily="2" charset="2"/>
              </a:rPr>
              <a:t></a:t>
            </a:r>
            <a:r>
              <a:rPr lang="zh-CN" altLang="en-US" sz="2400" dirty="0" smtClean="0">
                <a:sym typeface="Wingdings" pitchFamily="2" charset="2"/>
              </a:rPr>
              <a:t>统一的逻辑地址</a:t>
            </a:r>
            <a:r>
              <a:rPr lang="en-US" altLang="zh-CN" sz="2400" dirty="0" smtClean="0">
                <a:solidFill>
                  <a:srgbClr val="FF0000"/>
                </a:solidFill>
                <a:sym typeface="Wingdings" pitchFamily="2" charset="2"/>
              </a:rPr>
              <a:t></a:t>
            </a:r>
            <a:r>
              <a:rPr lang="zh-CN" altLang="en-US" sz="2400" dirty="0" smtClean="0">
                <a:sym typeface="Wingdings" pitchFamily="2" charset="2"/>
              </a:rPr>
              <a:t>物理地址</a:t>
            </a:r>
            <a:endParaRPr lang="en-US" altLang="zh-CN" sz="2400" dirty="0" smtClean="0">
              <a:sym typeface="Wingdings" pitchFamily="2" charset="2"/>
            </a:endParaRPr>
          </a:p>
          <a:p>
            <a:pPr>
              <a:buNone/>
            </a:pPr>
            <a:r>
              <a:rPr lang="en-US" altLang="zh-CN" sz="2400" dirty="0" smtClean="0">
                <a:sym typeface="Wingdings" pitchFamily="2" charset="2"/>
              </a:rPr>
              <a:t>                        </a:t>
            </a:r>
            <a:r>
              <a:rPr lang="zh-CN" altLang="en-US" sz="2400" dirty="0" smtClean="0">
                <a:solidFill>
                  <a:srgbClr val="FF0000"/>
                </a:solidFill>
                <a:sym typeface="Wingdings" pitchFamily="2" charset="2"/>
              </a:rPr>
              <a:t>编译                         链接                         装入</a:t>
            </a:r>
            <a:endParaRPr lang="zh-CN" altLang="en-US" sz="2400" dirty="0">
              <a:solidFill>
                <a:srgbClr val="FF0000"/>
              </a:solidFill>
            </a:endParaRPr>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21</a:t>
            </a:fld>
            <a:endParaRPr lang="en-US" altLang="zh-CN"/>
          </a:p>
        </p:txBody>
      </p:sp>
      <p:grpSp>
        <p:nvGrpSpPr>
          <p:cNvPr id="13" name="组合 12"/>
          <p:cNvGrpSpPr/>
          <p:nvPr/>
        </p:nvGrpSpPr>
        <p:grpSpPr>
          <a:xfrm>
            <a:off x="213028" y="1866900"/>
            <a:ext cx="8814587" cy="4095750"/>
            <a:chOff x="213028" y="1981200"/>
            <a:chExt cx="8814587" cy="4095750"/>
          </a:xfrm>
        </p:grpSpPr>
        <p:pic>
          <p:nvPicPr>
            <p:cNvPr id="76802" name="Picture 2"/>
            <p:cNvPicPr>
              <a:picLocks noChangeAspect="1" noChangeArrowheads="1"/>
            </p:cNvPicPr>
            <p:nvPr/>
          </p:nvPicPr>
          <p:blipFill>
            <a:blip r:embed="rId2" cstate="print"/>
            <a:srcRect/>
            <a:stretch>
              <a:fillRect/>
            </a:stretch>
          </p:blipFill>
          <p:spPr bwMode="auto">
            <a:xfrm>
              <a:off x="213028" y="2347913"/>
              <a:ext cx="8814587" cy="3729037"/>
            </a:xfrm>
            <a:prstGeom prst="rect">
              <a:avLst/>
            </a:prstGeom>
            <a:noFill/>
            <a:ln w="9525">
              <a:noFill/>
              <a:miter lim="800000"/>
              <a:headEnd/>
              <a:tailEnd/>
            </a:ln>
          </p:spPr>
        </p:pic>
        <p:sp>
          <p:nvSpPr>
            <p:cNvPr id="8" name="TextBox 7"/>
            <p:cNvSpPr txBox="1"/>
            <p:nvPr/>
          </p:nvSpPr>
          <p:spPr>
            <a:xfrm>
              <a:off x="323850" y="3295650"/>
              <a:ext cx="723900" cy="369332"/>
            </a:xfrm>
            <a:prstGeom prst="rect">
              <a:avLst/>
            </a:prstGeom>
            <a:noFill/>
          </p:spPr>
          <p:txBody>
            <a:bodyPr wrap="square" rtlCol="0">
              <a:spAutoFit/>
            </a:bodyPr>
            <a:lstStyle/>
            <a:p>
              <a:r>
                <a:rPr lang="en-US" altLang="zh-CN" dirty="0" smtClean="0">
                  <a:solidFill>
                    <a:srgbClr val="006600"/>
                  </a:solidFill>
                </a:rPr>
                <a:t>.c file</a:t>
              </a:r>
              <a:endParaRPr lang="zh-CN" altLang="en-US" dirty="0">
                <a:solidFill>
                  <a:srgbClr val="006600"/>
                </a:solidFill>
              </a:endParaRPr>
            </a:p>
          </p:txBody>
        </p:sp>
        <p:sp>
          <p:nvSpPr>
            <p:cNvPr id="9" name="TextBox 8"/>
            <p:cNvSpPr txBox="1"/>
            <p:nvPr/>
          </p:nvSpPr>
          <p:spPr>
            <a:xfrm>
              <a:off x="1885950" y="3295650"/>
              <a:ext cx="723900" cy="369332"/>
            </a:xfrm>
            <a:prstGeom prst="rect">
              <a:avLst/>
            </a:prstGeom>
            <a:noFill/>
          </p:spPr>
          <p:txBody>
            <a:bodyPr wrap="square" rtlCol="0">
              <a:spAutoFit/>
            </a:bodyPr>
            <a:lstStyle/>
            <a:p>
              <a:r>
                <a:rPr lang="en-US" altLang="zh-CN" dirty="0" smtClean="0">
                  <a:solidFill>
                    <a:srgbClr val="006600"/>
                  </a:solidFill>
                </a:rPr>
                <a:t>.s file</a:t>
              </a:r>
              <a:endParaRPr lang="zh-CN" altLang="en-US" dirty="0">
                <a:solidFill>
                  <a:srgbClr val="006600"/>
                </a:solidFill>
              </a:endParaRPr>
            </a:p>
          </p:txBody>
        </p:sp>
        <p:sp>
          <p:nvSpPr>
            <p:cNvPr id="10" name="TextBox 9"/>
            <p:cNvSpPr txBox="1"/>
            <p:nvPr/>
          </p:nvSpPr>
          <p:spPr>
            <a:xfrm>
              <a:off x="3771900" y="3295650"/>
              <a:ext cx="914400" cy="369332"/>
            </a:xfrm>
            <a:prstGeom prst="rect">
              <a:avLst/>
            </a:prstGeom>
            <a:noFill/>
          </p:spPr>
          <p:txBody>
            <a:bodyPr wrap="square" rtlCol="0">
              <a:spAutoFit/>
            </a:bodyPr>
            <a:lstStyle/>
            <a:p>
              <a:r>
                <a:rPr lang="en-US" altLang="zh-CN" dirty="0" smtClean="0">
                  <a:solidFill>
                    <a:srgbClr val="006600"/>
                  </a:solidFill>
                </a:rPr>
                <a:t>.o file</a:t>
              </a:r>
              <a:endParaRPr lang="zh-CN" altLang="en-US" dirty="0">
                <a:solidFill>
                  <a:srgbClr val="006600"/>
                </a:solidFill>
              </a:endParaRPr>
            </a:p>
          </p:txBody>
        </p:sp>
        <p:sp>
          <p:nvSpPr>
            <p:cNvPr id="11" name="TextBox 10"/>
            <p:cNvSpPr txBox="1"/>
            <p:nvPr/>
          </p:nvSpPr>
          <p:spPr>
            <a:xfrm>
              <a:off x="5676900" y="2533650"/>
              <a:ext cx="1276350" cy="369332"/>
            </a:xfrm>
            <a:prstGeom prst="rect">
              <a:avLst/>
            </a:prstGeom>
            <a:noFill/>
          </p:spPr>
          <p:txBody>
            <a:bodyPr wrap="square" rtlCol="0">
              <a:spAutoFit/>
            </a:bodyPr>
            <a:lstStyle/>
            <a:p>
              <a:r>
                <a:rPr lang="en-US" altLang="zh-CN" dirty="0" smtClean="0">
                  <a:solidFill>
                    <a:srgbClr val="006600"/>
                  </a:solidFill>
                </a:rPr>
                <a:t>.exe file</a:t>
              </a:r>
              <a:endParaRPr lang="zh-CN" altLang="en-US" dirty="0">
                <a:solidFill>
                  <a:srgbClr val="006600"/>
                </a:solidFill>
              </a:endParaRPr>
            </a:p>
          </p:txBody>
        </p:sp>
        <p:sp>
          <p:nvSpPr>
            <p:cNvPr id="12" name="TextBox 11"/>
            <p:cNvSpPr txBox="1"/>
            <p:nvPr/>
          </p:nvSpPr>
          <p:spPr>
            <a:xfrm>
              <a:off x="7696200" y="1981200"/>
              <a:ext cx="1276350" cy="646331"/>
            </a:xfrm>
            <a:prstGeom prst="rect">
              <a:avLst/>
            </a:prstGeom>
            <a:noFill/>
          </p:spPr>
          <p:txBody>
            <a:bodyPr wrap="square" rtlCol="0">
              <a:spAutoFit/>
            </a:bodyPr>
            <a:lstStyle/>
            <a:p>
              <a:pPr algn="ctr"/>
              <a:r>
                <a:rPr lang="zh-CN" altLang="en-US" dirty="0" smtClean="0">
                  <a:solidFill>
                    <a:srgbClr val="006600"/>
                  </a:solidFill>
                </a:rPr>
                <a:t>在内存中的程序</a:t>
              </a:r>
              <a:endParaRPr lang="zh-CN" altLang="en-US" dirty="0">
                <a:solidFill>
                  <a:srgbClr val="006600"/>
                </a:solidFill>
              </a:endParaRPr>
            </a:p>
          </p:txBody>
        </p:sp>
      </p:grpSp>
      <p:pic>
        <p:nvPicPr>
          <p:cNvPr id="76803" name="Picture 3"/>
          <p:cNvPicPr>
            <a:picLocks noChangeAspect="1" noChangeArrowheads="1"/>
          </p:cNvPicPr>
          <p:nvPr/>
        </p:nvPicPr>
        <p:blipFill>
          <a:blip r:embed="rId3" cstate="print"/>
          <a:srcRect/>
          <a:stretch>
            <a:fillRect/>
          </a:stretch>
        </p:blipFill>
        <p:spPr bwMode="auto">
          <a:xfrm>
            <a:off x="1085850" y="5910264"/>
            <a:ext cx="6400800" cy="353113"/>
          </a:xfrm>
          <a:prstGeom prst="rect">
            <a:avLst/>
          </a:prstGeom>
          <a:noFill/>
          <a:ln w="9525">
            <a:noFill/>
            <a:miter lim="800000"/>
            <a:headEnd/>
            <a:tailEnd/>
          </a:ln>
        </p:spPr>
      </p:pic>
      <p:grpSp>
        <p:nvGrpSpPr>
          <p:cNvPr id="19" name="组合 18"/>
          <p:cNvGrpSpPr/>
          <p:nvPr/>
        </p:nvGrpSpPr>
        <p:grpSpPr>
          <a:xfrm>
            <a:off x="952500" y="5391150"/>
            <a:ext cx="876300" cy="495300"/>
            <a:chOff x="952500" y="5391150"/>
            <a:chExt cx="876300" cy="495300"/>
          </a:xfrm>
        </p:grpSpPr>
        <p:cxnSp>
          <p:nvCxnSpPr>
            <p:cNvPr id="16" name="直接箭头连接符 15"/>
            <p:cNvCxnSpPr/>
            <p:nvPr/>
          </p:nvCxnSpPr>
          <p:spPr>
            <a:xfrm>
              <a:off x="952500" y="5391150"/>
              <a:ext cx="36195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524000" y="5429250"/>
              <a:ext cx="304800" cy="419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800350" y="5410200"/>
            <a:ext cx="876300" cy="495300"/>
            <a:chOff x="952500" y="5391150"/>
            <a:chExt cx="876300" cy="495300"/>
          </a:xfrm>
        </p:grpSpPr>
        <p:cxnSp>
          <p:nvCxnSpPr>
            <p:cNvPr id="21" name="直接箭头连接符 20"/>
            <p:cNvCxnSpPr/>
            <p:nvPr/>
          </p:nvCxnSpPr>
          <p:spPr>
            <a:xfrm>
              <a:off x="952500" y="5391150"/>
              <a:ext cx="36195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524000" y="5429250"/>
              <a:ext cx="304800" cy="419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724400" y="5410200"/>
            <a:ext cx="876300" cy="495300"/>
            <a:chOff x="952500" y="5391150"/>
            <a:chExt cx="876300" cy="495300"/>
          </a:xfrm>
        </p:grpSpPr>
        <p:cxnSp>
          <p:nvCxnSpPr>
            <p:cNvPr id="24" name="直接箭头连接符 23"/>
            <p:cNvCxnSpPr/>
            <p:nvPr/>
          </p:nvCxnSpPr>
          <p:spPr>
            <a:xfrm>
              <a:off x="952500" y="5391150"/>
              <a:ext cx="36195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524000" y="5429250"/>
              <a:ext cx="304800" cy="419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705600" y="5410200"/>
            <a:ext cx="876300" cy="495300"/>
            <a:chOff x="952500" y="5391150"/>
            <a:chExt cx="876300" cy="495300"/>
          </a:xfrm>
        </p:grpSpPr>
        <p:cxnSp>
          <p:nvCxnSpPr>
            <p:cNvPr id="27" name="直接箭头连接符 26"/>
            <p:cNvCxnSpPr/>
            <p:nvPr/>
          </p:nvCxnSpPr>
          <p:spPr>
            <a:xfrm>
              <a:off x="952500" y="5391150"/>
              <a:ext cx="36195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524000" y="5429250"/>
              <a:ext cx="304800" cy="419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程序的装入</a:t>
            </a:r>
            <a:r>
              <a:rPr lang="en-US" altLang="zh-CN" dirty="0" smtClean="0">
                <a:latin typeface="Georgia" pitchFamily="18" charset="0"/>
              </a:rPr>
              <a:t>(</a:t>
            </a:r>
            <a:r>
              <a:rPr lang="zh-CN" altLang="en-US" dirty="0" smtClean="0">
                <a:latin typeface="Georgia" pitchFamily="18" charset="0"/>
              </a:rPr>
              <a:t>加载</a:t>
            </a:r>
            <a:r>
              <a:rPr lang="en-US" altLang="zh-CN" dirty="0" smtClean="0">
                <a:latin typeface="Georgia" pitchFamily="18" charset="0"/>
              </a:rPr>
              <a:t>)</a:t>
            </a:r>
            <a:endParaRPr lang="zh-CN" altLang="en-US" dirty="0">
              <a:latin typeface="Georgia" pitchFamily="18" charset="0"/>
            </a:endParaRPr>
          </a:p>
        </p:txBody>
      </p:sp>
      <p:sp>
        <p:nvSpPr>
          <p:cNvPr id="3" name="内容占位符 2"/>
          <p:cNvSpPr>
            <a:spLocks noGrp="1"/>
          </p:cNvSpPr>
          <p:nvPr>
            <p:ph idx="1"/>
          </p:nvPr>
        </p:nvSpPr>
        <p:spPr>
          <a:xfrm>
            <a:off x="457201" y="1471613"/>
            <a:ext cx="3722913" cy="4641850"/>
          </a:xfrm>
        </p:spPr>
        <p:txBody>
          <a:bodyPr/>
          <a:lstStyle/>
          <a:p>
            <a:r>
              <a:rPr lang="zh-CN" altLang="en-US" sz="2400" dirty="0" smtClean="0"/>
              <a:t>创建进程的第一件事，便是将程序和数据装入内存。</a:t>
            </a:r>
          </a:p>
          <a:p>
            <a:r>
              <a:rPr lang="zh-CN" altLang="en-US" sz="2400" dirty="0" smtClean="0"/>
              <a:t>将程序</a:t>
            </a:r>
            <a:r>
              <a:rPr lang="en-US" altLang="zh-CN" sz="2400" dirty="0" smtClean="0"/>
              <a:t>(</a:t>
            </a:r>
            <a:r>
              <a:rPr lang="zh-CN" altLang="en-US" sz="2400" dirty="0" smtClean="0"/>
              <a:t>模块</a:t>
            </a:r>
            <a:r>
              <a:rPr lang="en-US" altLang="zh-CN" sz="2400" dirty="0" smtClean="0"/>
              <a:t>)</a:t>
            </a:r>
            <a:r>
              <a:rPr lang="zh-CN" altLang="en-US" sz="2400" dirty="0" smtClean="0"/>
              <a:t>装入内存时，可以有三种方式：</a:t>
            </a:r>
            <a:endParaRPr lang="en-US" altLang="zh-CN" sz="2400" dirty="0" smtClean="0"/>
          </a:p>
          <a:p>
            <a:pPr lvl="1"/>
            <a:r>
              <a:rPr lang="zh-CN" altLang="en-US" sz="2000" dirty="0" smtClean="0"/>
              <a:t>绝对装入方式</a:t>
            </a:r>
          </a:p>
          <a:p>
            <a:pPr lvl="1"/>
            <a:r>
              <a:rPr lang="zh-CN" altLang="en-US" sz="2000" dirty="0" smtClean="0"/>
              <a:t>可重定位装入方式</a:t>
            </a:r>
            <a:r>
              <a:rPr lang="en-US" altLang="zh-CN" sz="2000" dirty="0" smtClean="0"/>
              <a:t>(</a:t>
            </a:r>
            <a:r>
              <a:rPr lang="zh-CN" altLang="en-US" sz="2000" dirty="0" smtClean="0"/>
              <a:t>静态重定位</a:t>
            </a:r>
            <a:r>
              <a:rPr lang="en-US" altLang="zh-CN" sz="2000" dirty="0" smtClean="0"/>
              <a:t>)</a:t>
            </a:r>
            <a:endParaRPr lang="zh-CN" altLang="en-US" sz="2000" dirty="0" smtClean="0"/>
          </a:p>
          <a:p>
            <a:pPr lvl="1"/>
            <a:r>
              <a:rPr lang="zh-CN" altLang="en-US" sz="2000" dirty="0" smtClean="0"/>
              <a:t>动态运行时装入方式</a:t>
            </a:r>
            <a:r>
              <a:rPr lang="en-US" altLang="zh-CN" sz="2000" dirty="0" smtClean="0"/>
              <a:t>(</a:t>
            </a:r>
            <a:r>
              <a:rPr lang="zh-CN" altLang="en-US" sz="2000" dirty="0" smtClean="0"/>
              <a:t>动态重定位</a:t>
            </a:r>
            <a:r>
              <a:rPr lang="en-US" altLang="zh-CN" sz="2000" dirty="0" smtClean="0"/>
              <a:t>)</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22</a:t>
            </a:fld>
            <a:endParaRPr lang="en-US" altLang="zh-CN"/>
          </a:p>
        </p:txBody>
      </p:sp>
      <p:pic>
        <p:nvPicPr>
          <p:cNvPr id="41985" name="Picture 1"/>
          <p:cNvPicPr>
            <a:picLocks noChangeAspect="1" noChangeArrowheads="1"/>
          </p:cNvPicPr>
          <p:nvPr/>
        </p:nvPicPr>
        <p:blipFill>
          <a:blip r:embed="rId2" cstate="print"/>
          <a:srcRect/>
          <a:stretch>
            <a:fillRect/>
          </a:stretch>
        </p:blipFill>
        <p:spPr bwMode="auto">
          <a:xfrm>
            <a:off x="4223656" y="1393372"/>
            <a:ext cx="4694879" cy="47810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程序的装入</a:t>
            </a:r>
            <a:r>
              <a:rPr lang="en-US" altLang="zh-CN" dirty="0" smtClean="0">
                <a:latin typeface="Georgia" pitchFamily="18" charset="0"/>
              </a:rPr>
              <a:t>(</a:t>
            </a:r>
            <a:r>
              <a:rPr lang="zh-CN" altLang="en-US" dirty="0" smtClean="0">
                <a:latin typeface="Georgia" pitchFamily="18" charset="0"/>
              </a:rPr>
              <a:t>加载</a:t>
            </a:r>
            <a:r>
              <a:rPr lang="en-US" altLang="zh-CN" dirty="0" smtClean="0">
                <a:latin typeface="Georgia" pitchFamily="18" charset="0"/>
              </a:rPr>
              <a:t>)</a:t>
            </a:r>
            <a:endParaRPr lang="zh-CN" altLang="en-US" dirty="0"/>
          </a:p>
        </p:txBody>
      </p:sp>
      <p:sp>
        <p:nvSpPr>
          <p:cNvPr id="3" name="内容占位符 2"/>
          <p:cNvSpPr>
            <a:spLocks noGrp="1"/>
          </p:cNvSpPr>
          <p:nvPr>
            <p:ph idx="1"/>
          </p:nvPr>
        </p:nvSpPr>
        <p:spPr>
          <a:xfrm>
            <a:off x="457200" y="1137791"/>
            <a:ext cx="8229600" cy="2839123"/>
          </a:xfrm>
        </p:spPr>
        <p:txBody>
          <a:bodyPr/>
          <a:lstStyle/>
          <a:p>
            <a:r>
              <a:rPr lang="zh-CN" altLang="en-US" sz="2400" dirty="0" smtClean="0"/>
              <a:t>绝对装入方式</a:t>
            </a:r>
            <a:r>
              <a:rPr lang="en-US" altLang="zh-CN" sz="2400" dirty="0" smtClean="0"/>
              <a:t>(Absolute Loading Mode)(</a:t>
            </a:r>
            <a:r>
              <a:rPr lang="zh-CN" altLang="en-US" sz="2400" dirty="0" smtClean="0"/>
              <a:t>适合“</a:t>
            </a:r>
            <a:r>
              <a:rPr lang="zh-CN" altLang="en-US" sz="2400" dirty="0" smtClean="0">
                <a:solidFill>
                  <a:srgbClr val="FF0000"/>
                </a:solidFill>
              </a:rPr>
              <a:t>单道</a:t>
            </a:r>
            <a:r>
              <a:rPr lang="zh-CN" altLang="en-US" sz="2400" dirty="0" smtClean="0"/>
              <a:t>”</a:t>
            </a:r>
            <a:r>
              <a:rPr lang="en-US" altLang="zh-CN" sz="2400" dirty="0" smtClean="0"/>
              <a:t>) </a:t>
            </a:r>
          </a:p>
          <a:p>
            <a:pPr lvl="1"/>
            <a:r>
              <a:rPr lang="zh-CN" altLang="en-US" sz="2000" dirty="0" smtClean="0"/>
              <a:t>在编译时，如果知道程序将驻留在内存的什么位置，则编译程序产生</a:t>
            </a:r>
            <a:r>
              <a:rPr lang="zh-CN" altLang="en-US" sz="2000" dirty="0" smtClean="0">
                <a:solidFill>
                  <a:srgbClr val="FF0000"/>
                </a:solidFill>
              </a:rPr>
              <a:t>绝对地址</a:t>
            </a:r>
            <a:r>
              <a:rPr lang="zh-CN" altLang="en-US" sz="2000" dirty="0" smtClean="0"/>
              <a:t>的目标代码</a:t>
            </a:r>
          </a:p>
          <a:p>
            <a:pPr lvl="1"/>
            <a:r>
              <a:rPr lang="zh-CN" altLang="en-US" sz="2000" dirty="0" smtClean="0"/>
              <a:t>装入模块被装入内存后，由于程序中的逻辑地址与实际内存地址完全相同，故</a:t>
            </a:r>
            <a:r>
              <a:rPr lang="zh-CN" altLang="en-US" sz="2000" dirty="0" smtClean="0">
                <a:solidFill>
                  <a:srgbClr val="FF0000"/>
                </a:solidFill>
              </a:rPr>
              <a:t>不需</a:t>
            </a:r>
            <a:r>
              <a:rPr lang="zh-CN" altLang="en-US" sz="2000" dirty="0" smtClean="0"/>
              <a:t>对程序和数据的地址进行修改</a:t>
            </a:r>
          </a:p>
          <a:p>
            <a:pPr lvl="1"/>
            <a:r>
              <a:rPr lang="zh-CN" altLang="en-US" sz="2000" dirty="0" smtClean="0"/>
              <a:t>程序中所使用的绝对地址，既可在编译或汇编时给出，也可由程序员直接赋予。通常程序员宁可在程序中采用符号地址，然后在编译或汇编时，再将这些符号地址转换为绝对地址。</a:t>
            </a:r>
            <a:endParaRPr lang="zh-CN" altLang="en-US" sz="2000" dirty="0"/>
          </a:p>
        </p:txBody>
      </p:sp>
      <p:sp>
        <p:nvSpPr>
          <p:cNvPr id="4" name="页脚占位符 3"/>
          <p:cNvSpPr>
            <a:spLocks noGrp="1"/>
          </p:cNvSpPr>
          <p:nvPr>
            <p:ph type="ftr" sz="quarter" idx="10"/>
          </p:nvPr>
        </p:nvSpPr>
        <p:spPr>
          <a:xfrm>
            <a:off x="366713" y="6450464"/>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34589"/>
            <a:ext cx="922337" cy="476250"/>
          </a:xfrm>
        </p:spPr>
        <p:txBody>
          <a:bodyPr/>
          <a:lstStyle/>
          <a:p>
            <a:pPr>
              <a:defRPr/>
            </a:pPr>
            <a:fld id="{2A5F4D79-7E66-4EF1-850E-A256F3AB9092}" type="slidenum">
              <a:rPr lang="zh-CN" altLang="en-US" smtClean="0"/>
              <a:pPr>
                <a:defRPr/>
              </a:pPr>
              <a:t>23</a:t>
            </a:fld>
            <a:endParaRPr lang="en-US" altLang="zh-CN"/>
          </a:p>
        </p:txBody>
      </p:sp>
      <p:graphicFrame>
        <p:nvGraphicFramePr>
          <p:cNvPr id="4098" name="Object 2"/>
          <p:cNvGraphicFramePr>
            <a:graphicFrameLocks noChangeAspect="1"/>
          </p:cNvGraphicFramePr>
          <p:nvPr/>
        </p:nvGraphicFramePr>
        <p:xfrm>
          <a:off x="2293258" y="3786826"/>
          <a:ext cx="4189412" cy="2693810"/>
        </p:xfrm>
        <a:graphic>
          <a:graphicData uri="http://schemas.openxmlformats.org/presentationml/2006/ole">
            <mc:AlternateContent xmlns:mc="http://schemas.openxmlformats.org/markup-compatibility/2006">
              <mc:Choice xmlns:v="urn:schemas-microsoft-com:vml" Requires="v">
                <p:oleObj spid="_x0000_s4124" name="Visio" r:id="rId3" imgW="2676754" imgH="1721206" progId="Visio.Drawing.11">
                  <p:embed/>
                </p:oleObj>
              </mc:Choice>
              <mc:Fallback>
                <p:oleObj name="Visio" r:id="rId3" imgW="2676754" imgH="172120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258" y="3786826"/>
                        <a:ext cx="4189412" cy="269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程序的装入</a:t>
            </a:r>
            <a:r>
              <a:rPr lang="en-US" altLang="zh-CN" dirty="0" smtClean="0">
                <a:latin typeface="Georgia" pitchFamily="18" charset="0"/>
              </a:rPr>
              <a:t>(</a:t>
            </a:r>
            <a:r>
              <a:rPr lang="zh-CN" altLang="en-US" dirty="0" smtClean="0">
                <a:latin typeface="Georgia" pitchFamily="18" charset="0"/>
              </a:rPr>
              <a:t>加载</a:t>
            </a:r>
            <a:r>
              <a:rPr lang="en-US" altLang="zh-CN" dirty="0" smtClean="0">
                <a:latin typeface="Georgia" pitchFamily="18" charset="0"/>
              </a:rPr>
              <a:t>)</a:t>
            </a:r>
            <a:endParaRPr lang="zh-CN" altLang="en-US" dirty="0"/>
          </a:p>
        </p:txBody>
      </p:sp>
      <p:sp>
        <p:nvSpPr>
          <p:cNvPr id="3" name="内容占位符 2"/>
          <p:cNvSpPr>
            <a:spLocks noGrp="1"/>
          </p:cNvSpPr>
          <p:nvPr>
            <p:ph idx="1"/>
          </p:nvPr>
        </p:nvSpPr>
        <p:spPr>
          <a:xfrm>
            <a:off x="341087" y="1094249"/>
            <a:ext cx="8686801" cy="3245524"/>
          </a:xfrm>
        </p:spPr>
        <p:txBody>
          <a:bodyPr/>
          <a:lstStyle/>
          <a:p>
            <a:r>
              <a:rPr lang="zh-CN" altLang="en-US" sz="2400" dirty="0" smtClean="0"/>
              <a:t>可重定位装入方式</a:t>
            </a:r>
            <a:r>
              <a:rPr lang="en-US" altLang="zh-CN" sz="2400" dirty="0" smtClean="0"/>
              <a:t>(Relocation Loading Mode)(</a:t>
            </a:r>
            <a:r>
              <a:rPr lang="zh-CN" altLang="en-US" sz="2400" dirty="0" smtClean="0"/>
              <a:t>可用于“</a:t>
            </a:r>
            <a:r>
              <a:rPr lang="zh-CN" altLang="en-US" sz="2400" dirty="0" smtClean="0">
                <a:solidFill>
                  <a:srgbClr val="FF0000"/>
                </a:solidFill>
              </a:rPr>
              <a:t>多道</a:t>
            </a:r>
            <a:r>
              <a:rPr lang="zh-CN" altLang="en-US" sz="2400" dirty="0" smtClean="0"/>
              <a:t>”</a:t>
            </a:r>
            <a:r>
              <a:rPr lang="en-US" altLang="zh-CN" sz="2400" dirty="0" smtClean="0"/>
              <a:t>)</a:t>
            </a:r>
          </a:p>
          <a:p>
            <a:pPr lvl="1"/>
            <a:r>
              <a:rPr lang="zh-CN" altLang="en-US" sz="2000" dirty="0" smtClean="0"/>
              <a:t>在</a:t>
            </a:r>
            <a:r>
              <a:rPr lang="zh-CN" altLang="en-US" sz="2000" dirty="0" smtClean="0">
                <a:solidFill>
                  <a:srgbClr val="FF0000"/>
                </a:solidFill>
              </a:rPr>
              <a:t>多道程序环境下</a:t>
            </a:r>
            <a:r>
              <a:rPr lang="zh-CN" altLang="en-US" sz="2000" dirty="0" smtClean="0"/>
              <a:t>，不可能预知目标模块放在内存中的地址，因此绝对装入方式</a:t>
            </a:r>
            <a:r>
              <a:rPr lang="zh-CN" altLang="en-US" sz="2000" dirty="0" smtClean="0">
                <a:solidFill>
                  <a:srgbClr val="FF0000"/>
                </a:solidFill>
              </a:rPr>
              <a:t>不适合</a:t>
            </a:r>
            <a:r>
              <a:rPr lang="zh-CN" altLang="en-US" sz="2000" dirty="0" smtClean="0"/>
              <a:t>在多道环境下使用</a:t>
            </a:r>
          </a:p>
          <a:p>
            <a:pPr lvl="1"/>
            <a:r>
              <a:rPr lang="zh-CN" altLang="en-US" sz="2000" dirty="0" smtClean="0"/>
              <a:t>程序中目标模块的地址通常从</a:t>
            </a:r>
            <a:r>
              <a:rPr lang="en-US" altLang="zh-CN" sz="2000" dirty="0" smtClean="0">
                <a:solidFill>
                  <a:srgbClr val="FF0000"/>
                </a:solidFill>
              </a:rPr>
              <a:t>0</a:t>
            </a:r>
            <a:r>
              <a:rPr lang="zh-CN" altLang="en-US" sz="2000" dirty="0" smtClean="0"/>
              <a:t>开始，其他地址都是相对于</a:t>
            </a:r>
            <a:r>
              <a:rPr lang="en-US" altLang="zh-CN" sz="2000" dirty="0" smtClean="0"/>
              <a:t>0</a:t>
            </a:r>
            <a:r>
              <a:rPr lang="zh-CN" altLang="en-US" sz="2000" dirty="0" smtClean="0"/>
              <a:t>计算</a:t>
            </a:r>
          </a:p>
          <a:p>
            <a:pPr lvl="1"/>
            <a:r>
              <a:rPr lang="zh-CN" altLang="en-US" sz="2000" dirty="0" smtClean="0"/>
              <a:t>把在装入时对目标程序中指令和数据的修改过程称为重定位，又因为地址变换通常是在装入时一次完成的，以后</a:t>
            </a:r>
            <a:r>
              <a:rPr lang="zh-CN" altLang="en-US" sz="2000" dirty="0" smtClean="0">
                <a:solidFill>
                  <a:srgbClr val="FF0000"/>
                </a:solidFill>
              </a:rPr>
              <a:t>不再改变</a:t>
            </a:r>
            <a:r>
              <a:rPr lang="zh-CN" altLang="en-US" sz="2000" dirty="0" smtClean="0"/>
              <a:t>，故称为静态重定位</a:t>
            </a:r>
          </a:p>
          <a:p>
            <a:pPr lvl="1"/>
            <a:r>
              <a:rPr lang="zh-CN" altLang="en-US" sz="2000" dirty="0" smtClean="0"/>
              <a:t>静态重定位特点：简单、不能在内存中移动、要求连续</a:t>
            </a:r>
            <a:endParaRPr lang="zh-CN" altLang="en-US" sz="2000" dirty="0"/>
          </a:p>
        </p:txBody>
      </p:sp>
      <p:sp>
        <p:nvSpPr>
          <p:cNvPr id="4" name="页脚占位符 3"/>
          <p:cNvSpPr>
            <a:spLocks noGrp="1"/>
          </p:cNvSpPr>
          <p:nvPr>
            <p:ph type="ftr" sz="quarter" idx="10"/>
          </p:nvPr>
        </p:nvSpPr>
        <p:spPr>
          <a:xfrm>
            <a:off x="366713" y="6485387"/>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69512"/>
            <a:ext cx="922337" cy="476250"/>
          </a:xfrm>
        </p:spPr>
        <p:txBody>
          <a:bodyPr/>
          <a:lstStyle/>
          <a:p>
            <a:pPr>
              <a:defRPr/>
            </a:pPr>
            <a:fld id="{2A5F4D79-7E66-4EF1-850E-A256F3AB9092}" type="slidenum">
              <a:rPr lang="zh-CN" altLang="en-US" smtClean="0"/>
              <a:pPr>
                <a:defRPr/>
              </a:pPr>
              <a:t>24</a:t>
            </a:fld>
            <a:endParaRPr lang="en-US" altLang="zh-CN"/>
          </a:p>
        </p:txBody>
      </p:sp>
      <p:grpSp>
        <p:nvGrpSpPr>
          <p:cNvPr id="6" name="Group 14"/>
          <p:cNvGrpSpPr>
            <a:grpSpLocks/>
          </p:cNvGrpSpPr>
          <p:nvPr/>
        </p:nvGrpSpPr>
        <p:grpSpPr bwMode="auto">
          <a:xfrm>
            <a:off x="1722229" y="3794356"/>
            <a:ext cx="2235200" cy="2184400"/>
            <a:chOff x="1622" y="2522"/>
            <a:chExt cx="1408" cy="1376"/>
          </a:xfrm>
        </p:grpSpPr>
        <p:sp>
          <p:nvSpPr>
            <p:cNvPr id="7" name="Text Box 15"/>
            <p:cNvSpPr txBox="1">
              <a:spLocks noChangeArrowheads="1"/>
            </p:cNvSpPr>
            <p:nvPr/>
          </p:nvSpPr>
          <p:spPr bwMode="auto">
            <a:xfrm>
              <a:off x="1766" y="2522"/>
              <a:ext cx="212" cy="288"/>
            </a:xfrm>
            <a:prstGeom prst="rect">
              <a:avLst/>
            </a:prstGeom>
            <a:noFill/>
            <a:ln w="9525">
              <a:noFill/>
              <a:miter lim="800000"/>
              <a:headEnd/>
              <a:tailEnd/>
            </a:ln>
          </p:spPr>
          <p:txBody>
            <a:bodyPr wrap="none">
              <a:spAutoFit/>
            </a:bodyPr>
            <a:lstStyle/>
            <a:p>
              <a:r>
                <a:rPr lang="en-US" altLang="zh-CN">
                  <a:solidFill>
                    <a:srgbClr val="FF0000"/>
                  </a:solidFill>
                  <a:latin typeface="Times New Roman" pitchFamily="18" charset="0"/>
                </a:rPr>
                <a:t>0</a:t>
              </a:r>
            </a:p>
          </p:txBody>
        </p:sp>
        <p:sp>
          <p:nvSpPr>
            <p:cNvPr id="8" name="Rectangle 16"/>
            <p:cNvSpPr>
              <a:spLocks noChangeArrowheads="1"/>
            </p:cNvSpPr>
            <p:nvPr/>
          </p:nvSpPr>
          <p:spPr bwMode="auto">
            <a:xfrm>
              <a:off x="2064" y="2688"/>
              <a:ext cx="960" cy="1104"/>
            </a:xfrm>
            <a:prstGeom prst="rect">
              <a:avLst/>
            </a:prstGeom>
            <a:solidFill>
              <a:schemeClr val="accent1"/>
            </a:solidFill>
            <a:ln w="9525">
              <a:solidFill>
                <a:schemeClr val="tx1"/>
              </a:solidFill>
              <a:miter lim="800000"/>
              <a:headEnd/>
              <a:tailEnd/>
            </a:ln>
          </p:spPr>
          <p:txBody>
            <a:bodyPr wrap="none" anchor="ctr"/>
            <a:lstStyle/>
            <a:p>
              <a:pPr algn="ctr"/>
              <a:endParaRPr lang="zh-CN" altLang="zh-CN">
                <a:latin typeface="Times New Roman" pitchFamily="18" charset="0"/>
              </a:endParaRPr>
            </a:p>
          </p:txBody>
        </p:sp>
        <p:sp>
          <p:nvSpPr>
            <p:cNvPr id="9" name="Line 17"/>
            <p:cNvSpPr>
              <a:spLocks noChangeShapeType="1"/>
            </p:cNvSpPr>
            <p:nvPr/>
          </p:nvSpPr>
          <p:spPr bwMode="auto">
            <a:xfrm>
              <a:off x="2064" y="3024"/>
              <a:ext cx="960" cy="0"/>
            </a:xfrm>
            <a:prstGeom prst="line">
              <a:avLst/>
            </a:prstGeom>
            <a:noFill/>
            <a:ln w="9525">
              <a:solidFill>
                <a:schemeClr val="tx1"/>
              </a:solidFill>
              <a:round/>
              <a:headEnd/>
              <a:tailEnd/>
            </a:ln>
          </p:spPr>
          <p:txBody>
            <a:bodyPr wrap="none"/>
            <a:lstStyle/>
            <a:p>
              <a:endParaRPr lang="zh-CN" altLang="en-US"/>
            </a:p>
          </p:txBody>
        </p:sp>
        <p:sp>
          <p:nvSpPr>
            <p:cNvPr id="10" name="Text Box 18"/>
            <p:cNvSpPr txBox="1">
              <a:spLocks noChangeArrowheads="1"/>
            </p:cNvSpPr>
            <p:nvPr/>
          </p:nvSpPr>
          <p:spPr bwMode="auto">
            <a:xfrm>
              <a:off x="2064" y="3024"/>
              <a:ext cx="966" cy="212"/>
            </a:xfrm>
            <a:prstGeom prst="rect">
              <a:avLst/>
            </a:prstGeom>
            <a:noFill/>
            <a:ln w="9525">
              <a:noFill/>
              <a:miter lim="800000"/>
              <a:headEnd/>
              <a:tailEnd/>
            </a:ln>
          </p:spPr>
          <p:txBody>
            <a:bodyPr wrap="none">
              <a:spAutoFit/>
            </a:bodyPr>
            <a:lstStyle/>
            <a:p>
              <a:r>
                <a:rPr lang="en-US" altLang="zh-CN" sz="1600">
                  <a:latin typeface="Times New Roman" pitchFamily="18" charset="0"/>
                </a:rPr>
                <a:t>LOAD 1</a:t>
              </a:r>
              <a:r>
                <a:rPr lang="zh-CN" altLang="en-US" sz="1600">
                  <a:latin typeface="Times New Roman" pitchFamily="18" charset="0"/>
                </a:rPr>
                <a:t>，</a:t>
              </a:r>
              <a:r>
                <a:rPr lang="en-US" altLang="zh-CN" sz="1600">
                  <a:latin typeface="Times New Roman" pitchFamily="18" charset="0"/>
                </a:rPr>
                <a:t>2500</a:t>
              </a:r>
            </a:p>
          </p:txBody>
        </p:sp>
        <p:sp>
          <p:nvSpPr>
            <p:cNvPr id="11" name="Line 19"/>
            <p:cNvSpPr>
              <a:spLocks noChangeShapeType="1"/>
            </p:cNvSpPr>
            <p:nvPr/>
          </p:nvSpPr>
          <p:spPr bwMode="auto">
            <a:xfrm>
              <a:off x="2064" y="3216"/>
              <a:ext cx="960" cy="0"/>
            </a:xfrm>
            <a:prstGeom prst="line">
              <a:avLst/>
            </a:prstGeom>
            <a:noFill/>
            <a:ln w="9525">
              <a:solidFill>
                <a:schemeClr val="tx1"/>
              </a:solidFill>
              <a:round/>
              <a:headEnd/>
              <a:tailEnd/>
            </a:ln>
          </p:spPr>
          <p:txBody>
            <a:bodyPr wrap="none"/>
            <a:lstStyle/>
            <a:p>
              <a:endParaRPr lang="zh-CN" altLang="en-US"/>
            </a:p>
          </p:txBody>
        </p:sp>
        <p:sp>
          <p:nvSpPr>
            <p:cNvPr id="12" name="Line 20"/>
            <p:cNvSpPr>
              <a:spLocks noChangeShapeType="1"/>
            </p:cNvSpPr>
            <p:nvPr/>
          </p:nvSpPr>
          <p:spPr bwMode="auto">
            <a:xfrm>
              <a:off x="2064" y="3408"/>
              <a:ext cx="960" cy="0"/>
            </a:xfrm>
            <a:prstGeom prst="line">
              <a:avLst/>
            </a:prstGeom>
            <a:noFill/>
            <a:ln w="9525">
              <a:solidFill>
                <a:schemeClr val="tx1"/>
              </a:solidFill>
              <a:round/>
              <a:headEnd/>
              <a:tailEnd/>
            </a:ln>
          </p:spPr>
          <p:txBody>
            <a:bodyPr wrap="none"/>
            <a:lstStyle/>
            <a:p>
              <a:endParaRPr lang="zh-CN" altLang="en-US"/>
            </a:p>
          </p:txBody>
        </p:sp>
        <p:sp>
          <p:nvSpPr>
            <p:cNvPr id="13" name="Line 21"/>
            <p:cNvSpPr>
              <a:spLocks noChangeShapeType="1"/>
            </p:cNvSpPr>
            <p:nvPr/>
          </p:nvSpPr>
          <p:spPr bwMode="auto">
            <a:xfrm>
              <a:off x="2064" y="3600"/>
              <a:ext cx="960" cy="0"/>
            </a:xfrm>
            <a:prstGeom prst="line">
              <a:avLst/>
            </a:prstGeom>
            <a:noFill/>
            <a:ln w="9525">
              <a:solidFill>
                <a:schemeClr val="tx1"/>
              </a:solidFill>
              <a:round/>
              <a:headEnd/>
              <a:tailEnd/>
            </a:ln>
          </p:spPr>
          <p:txBody>
            <a:bodyPr wrap="none"/>
            <a:lstStyle/>
            <a:p>
              <a:endParaRPr lang="zh-CN" altLang="en-US"/>
            </a:p>
          </p:txBody>
        </p:sp>
        <p:sp>
          <p:nvSpPr>
            <p:cNvPr id="14" name="Text Box 22"/>
            <p:cNvSpPr txBox="1">
              <a:spLocks noChangeArrowheads="1"/>
            </p:cNvSpPr>
            <p:nvPr/>
          </p:nvSpPr>
          <p:spPr bwMode="auto">
            <a:xfrm>
              <a:off x="2208" y="3408"/>
              <a:ext cx="308" cy="212"/>
            </a:xfrm>
            <a:prstGeom prst="rect">
              <a:avLst/>
            </a:prstGeom>
            <a:noFill/>
            <a:ln w="9525">
              <a:noFill/>
              <a:miter lim="800000"/>
              <a:headEnd/>
              <a:tailEnd/>
            </a:ln>
          </p:spPr>
          <p:txBody>
            <a:bodyPr wrap="none">
              <a:spAutoFit/>
            </a:bodyPr>
            <a:lstStyle/>
            <a:p>
              <a:r>
                <a:rPr lang="en-US" altLang="zh-CN" sz="1600">
                  <a:latin typeface="Times New Roman" pitchFamily="18" charset="0"/>
                </a:rPr>
                <a:t>365</a:t>
              </a:r>
            </a:p>
          </p:txBody>
        </p:sp>
        <p:sp>
          <p:nvSpPr>
            <p:cNvPr id="15" name="Text Box 23"/>
            <p:cNvSpPr txBox="1">
              <a:spLocks noChangeArrowheads="1"/>
            </p:cNvSpPr>
            <p:nvPr/>
          </p:nvSpPr>
          <p:spPr bwMode="auto">
            <a:xfrm>
              <a:off x="1632" y="2928"/>
              <a:ext cx="436" cy="250"/>
            </a:xfrm>
            <a:prstGeom prst="rect">
              <a:avLst/>
            </a:prstGeom>
            <a:noFill/>
            <a:ln w="9525">
              <a:noFill/>
              <a:miter lim="800000"/>
              <a:headEnd/>
              <a:tailEnd/>
            </a:ln>
          </p:spPr>
          <p:txBody>
            <a:bodyPr wrap="none">
              <a:spAutoFit/>
            </a:bodyPr>
            <a:lstStyle/>
            <a:p>
              <a:r>
                <a:rPr lang="en-US" altLang="zh-CN" sz="2000">
                  <a:latin typeface="Times New Roman" pitchFamily="18" charset="0"/>
                </a:rPr>
                <a:t>1000</a:t>
              </a:r>
            </a:p>
          </p:txBody>
        </p:sp>
        <p:sp>
          <p:nvSpPr>
            <p:cNvPr id="16" name="Text Box 24"/>
            <p:cNvSpPr txBox="1">
              <a:spLocks noChangeArrowheads="1"/>
            </p:cNvSpPr>
            <p:nvPr/>
          </p:nvSpPr>
          <p:spPr bwMode="auto">
            <a:xfrm>
              <a:off x="1622" y="3321"/>
              <a:ext cx="436" cy="250"/>
            </a:xfrm>
            <a:prstGeom prst="rect">
              <a:avLst/>
            </a:prstGeom>
            <a:noFill/>
            <a:ln w="9525">
              <a:noFill/>
              <a:miter lim="800000"/>
              <a:headEnd/>
              <a:tailEnd/>
            </a:ln>
          </p:spPr>
          <p:txBody>
            <a:bodyPr wrap="none">
              <a:spAutoFit/>
            </a:bodyPr>
            <a:lstStyle/>
            <a:p>
              <a:r>
                <a:rPr lang="en-US" altLang="zh-CN" sz="2000">
                  <a:latin typeface="Times New Roman" pitchFamily="18" charset="0"/>
                </a:rPr>
                <a:t>2500</a:t>
              </a:r>
            </a:p>
          </p:txBody>
        </p:sp>
        <p:sp>
          <p:nvSpPr>
            <p:cNvPr id="17" name="Text Box 25"/>
            <p:cNvSpPr txBox="1">
              <a:spLocks noChangeArrowheads="1"/>
            </p:cNvSpPr>
            <p:nvPr/>
          </p:nvSpPr>
          <p:spPr bwMode="auto">
            <a:xfrm>
              <a:off x="1632" y="3648"/>
              <a:ext cx="436" cy="250"/>
            </a:xfrm>
            <a:prstGeom prst="rect">
              <a:avLst/>
            </a:prstGeom>
            <a:noFill/>
            <a:ln w="9525">
              <a:noFill/>
              <a:miter lim="800000"/>
              <a:headEnd/>
              <a:tailEnd/>
            </a:ln>
          </p:spPr>
          <p:txBody>
            <a:bodyPr wrap="none">
              <a:spAutoFit/>
            </a:bodyPr>
            <a:lstStyle/>
            <a:p>
              <a:r>
                <a:rPr lang="en-US" altLang="zh-CN" sz="2000">
                  <a:latin typeface="Times New Roman" pitchFamily="18" charset="0"/>
                </a:rPr>
                <a:t>5000</a:t>
              </a:r>
            </a:p>
          </p:txBody>
        </p:sp>
      </p:grpSp>
      <p:sp>
        <p:nvSpPr>
          <p:cNvPr id="18" name="Line 26"/>
          <p:cNvSpPr>
            <a:spLocks noChangeShapeType="1"/>
          </p:cNvSpPr>
          <p:nvPr/>
        </p:nvSpPr>
        <p:spPr bwMode="auto">
          <a:xfrm>
            <a:off x="3947904" y="4057881"/>
            <a:ext cx="990600" cy="457200"/>
          </a:xfrm>
          <a:prstGeom prst="line">
            <a:avLst/>
          </a:prstGeom>
          <a:noFill/>
          <a:ln w="9525">
            <a:solidFill>
              <a:schemeClr val="tx1"/>
            </a:solidFill>
            <a:round/>
            <a:headEnd/>
            <a:tailEnd type="triangle" w="med" len="med"/>
          </a:ln>
        </p:spPr>
        <p:txBody>
          <a:bodyPr wrap="none"/>
          <a:lstStyle/>
          <a:p>
            <a:endParaRPr lang="zh-CN" altLang="en-US"/>
          </a:p>
        </p:txBody>
      </p:sp>
      <p:sp>
        <p:nvSpPr>
          <p:cNvPr id="19" name="Line 27"/>
          <p:cNvSpPr>
            <a:spLocks noChangeShapeType="1"/>
          </p:cNvSpPr>
          <p:nvPr/>
        </p:nvSpPr>
        <p:spPr bwMode="auto">
          <a:xfrm>
            <a:off x="3947904" y="5810481"/>
            <a:ext cx="990600" cy="533400"/>
          </a:xfrm>
          <a:prstGeom prst="line">
            <a:avLst/>
          </a:prstGeom>
          <a:noFill/>
          <a:ln w="9525">
            <a:solidFill>
              <a:schemeClr val="tx1"/>
            </a:solidFill>
            <a:round/>
            <a:headEnd/>
            <a:tailEnd type="triangle" w="med" len="med"/>
          </a:ln>
        </p:spPr>
        <p:txBody>
          <a:bodyPr wrap="none"/>
          <a:lstStyle/>
          <a:p>
            <a:endParaRPr lang="zh-CN" altLang="en-US"/>
          </a:p>
        </p:txBody>
      </p:sp>
      <p:grpSp>
        <p:nvGrpSpPr>
          <p:cNvPr id="20" name="Group 28"/>
          <p:cNvGrpSpPr>
            <a:grpSpLocks/>
          </p:cNvGrpSpPr>
          <p:nvPr/>
        </p:nvGrpSpPr>
        <p:grpSpPr bwMode="auto">
          <a:xfrm>
            <a:off x="4932154" y="3905481"/>
            <a:ext cx="2420938" cy="2533650"/>
            <a:chOff x="3644" y="2592"/>
            <a:chExt cx="1525" cy="1596"/>
          </a:xfrm>
        </p:grpSpPr>
        <p:grpSp>
          <p:nvGrpSpPr>
            <p:cNvPr id="21" name="Group 29"/>
            <p:cNvGrpSpPr>
              <a:grpSpLocks/>
            </p:cNvGrpSpPr>
            <p:nvPr/>
          </p:nvGrpSpPr>
          <p:grpSpPr bwMode="auto">
            <a:xfrm>
              <a:off x="3644" y="2592"/>
              <a:ext cx="1501" cy="1536"/>
              <a:chOff x="3840" y="2592"/>
              <a:chExt cx="1324" cy="1536"/>
            </a:xfrm>
          </p:grpSpPr>
          <p:sp>
            <p:nvSpPr>
              <p:cNvPr id="27" name="Text Box 30"/>
              <p:cNvSpPr txBox="1">
                <a:spLocks noChangeArrowheads="1"/>
              </p:cNvSpPr>
              <p:nvPr/>
            </p:nvSpPr>
            <p:spPr bwMode="auto">
              <a:xfrm>
                <a:off x="4709" y="2832"/>
                <a:ext cx="455" cy="250"/>
              </a:xfrm>
              <a:prstGeom prst="rect">
                <a:avLst/>
              </a:prstGeom>
              <a:noFill/>
              <a:ln w="9525">
                <a:noFill/>
                <a:miter lim="800000"/>
                <a:headEnd/>
                <a:tailEnd/>
              </a:ln>
            </p:spPr>
            <p:txBody>
              <a:bodyPr wrap="none">
                <a:spAutoFit/>
              </a:bodyPr>
              <a:lstStyle/>
              <a:p>
                <a:r>
                  <a:rPr lang="en-US" altLang="zh-CN" sz="2000" dirty="0">
                    <a:solidFill>
                      <a:srgbClr val="FF0000"/>
                    </a:solidFill>
                    <a:latin typeface="Times New Roman" pitchFamily="18" charset="0"/>
                  </a:rPr>
                  <a:t>10000</a:t>
                </a:r>
              </a:p>
            </p:txBody>
          </p:sp>
          <p:grpSp>
            <p:nvGrpSpPr>
              <p:cNvPr id="28" name="Group 31"/>
              <p:cNvGrpSpPr>
                <a:grpSpLocks/>
              </p:cNvGrpSpPr>
              <p:nvPr/>
            </p:nvGrpSpPr>
            <p:grpSpPr bwMode="auto">
              <a:xfrm>
                <a:off x="3840" y="2592"/>
                <a:ext cx="816" cy="1536"/>
                <a:chOff x="3840" y="2592"/>
                <a:chExt cx="816" cy="1536"/>
              </a:xfrm>
            </p:grpSpPr>
            <p:sp>
              <p:nvSpPr>
                <p:cNvPr id="29" name="Rectangle 32"/>
                <p:cNvSpPr>
                  <a:spLocks noChangeArrowheads="1"/>
                </p:cNvSpPr>
                <p:nvPr/>
              </p:nvSpPr>
              <p:spPr bwMode="auto">
                <a:xfrm>
                  <a:off x="3840" y="2592"/>
                  <a:ext cx="816" cy="15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 name="Line 33"/>
                <p:cNvSpPr>
                  <a:spLocks noChangeShapeType="1"/>
                </p:cNvSpPr>
                <p:nvPr/>
              </p:nvSpPr>
              <p:spPr bwMode="auto">
                <a:xfrm>
                  <a:off x="3840" y="2976"/>
                  <a:ext cx="816" cy="0"/>
                </a:xfrm>
                <a:prstGeom prst="line">
                  <a:avLst/>
                </a:prstGeom>
                <a:noFill/>
                <a:ln w="9525">
                  <a:solidFill>
                    <a:schemeClr val="tx1"/>
                  </a:solidFill>
                  <a:round/>
                  <a:headEnd/>
                  <a:tailEnd/>
                </a:ln>
              </p:spPr>
              <p:txBody>
                <a:bodyPr wrap="none"/>
                <a:lstStyle/>
                <a:p>
                  <a:endParaRPr lang="zh-CN" altLang="en-US"/>
                </a:p>
              </p:txBody>
            </p:sp>
            <p:sp>
              <p:nvSpPr>
                <p:cNvPr id="31" name="Line 34"/>
                <p:cNvSpPr>
                  <a:spLocks noChangeShapeType="1"/>
                </p:cNvSpPr>
                <p:nvPr/>
              </p:nvSpPr>
              <p:spPr bwMode="auto">
                <a:xfrm>
                  <a:off x="3840" y="3312"/>
                  <a:ext cx="816" cy="1"/>
                </a:xfrm>
                <a:prstGeom prst="line">
                  <a:avLst/>
                </a:prstGeom>
                <a:noFill/>
                <a:ln w="9525">
                  <a:solidFill>
                    <a:schemeClr val="tx1"/>
                  </a:solidFill>
                  <a:round/>
                  <a:headEnd/>
                  <a:tailEnd/>
                </a:ln>
              </p:spPr>
              <p:txBody>
                <a:bodyPr wrap="none"/>
                <a:lstStyle/>
                <a:p>
                  <a:endParaRPr lang="zh-CN" altLang="en-US"/>
                </a:p>
              </p:txBody>
            </p:sp>
            <p:sp>
              <p:nvSpPr>
                <p:cNvPr id="32" name="Line 35"/>
                <p:cNvSpPr>
                  <a:spLocks noChangeShapeType="1"/>
                </p:cNvSpPr>
                <p:nvPr/>
              </p:nvSpPr>
              <p:spPr bwMode="auto">
                <a:xfrm>
                  <a:off x="3840" y="3504"/>
                  <a:ext cx="816" cy="1"/>
                </a:xfrm>
                <a:prstGeom prst="line">
                  <a:avLst/>
                </a:prstGeom>
                <a:noFill/>
                <a:ln w="9525">
                  <a:solidFill>
                    <a:schemeClr val="tx1"/>
                  </a:solidFill>
                  <a:round/>
                  <a:headEnd/>
                  <a:tailEnd/>
                </a:ln>
              </p:spPr>
              <p:txBody>
                <a:bodyPr wrap="none"/>
                <a:lstStyle/>
                <a:p>
                  <a:endParaRPr lang="zh-CN" altLang="en-US"/>
                </a:p>
              </p:txBody>
            </p:sp>
            <p:sp>
              <p:nvSpPr>
                <p:cNvPr id="33" name="Line 36"/>
                <p:cNvSpPr>
                  <a:spLocks noChangeShapeType="1"/>
                </p:cNvSpPr>
                <p:nvPr/>
              </p:nvSpPr>
              <p:spPr bwMode="auto">
                <a:xfrm>
                  <a:off x="3840" y="3696"/>
                  <a:ext cx="816" cy="1"/>
                </a:xfrm>
                <a:prstGeom prst="line">
                  <a:avLst/>
                </a:prstGeom>
                <a:noFill/>
                <a:ln w="9525">
                  <a:solidFill>
                    <a:schemeClr val="tx1"/>
                  </a:solidFill>
                  <a:round/>
                  <a:headEnd/>
                  <a:tailEnd/>
                </a:ln>
              </p:spPr>
              <p:txBody>
                <a:bodyPr wrap="none"/>
                <a:lstStyle/>
                <a:p>
                  <a:endParaRPr lang="zh-CN" altLang="en-US"/>
                </a:p>
              </p:txBody>
            </p:sp>
            <p:sp>
              <p:nvSpPr>
                <p:cNvPr id="34" name="Line 37"/>
                <p:cNvSpPr>
                  <a:spLocks noChangeShapeType="1"/>
                </p:cNvSpPr>
                <p:nvPr/>
              </p:nvSpPr>
              <p:spPr bwMode="auto">
                <a:xfrm>
                  <a:off x="3840" y="3888"/>
                  <a:ext cx="816" cy="1"/>
                </a:xfrm>
                <a:prstGeom prst="line">
                  <a:avLst/>
                </a:prstGeom>
                <a:noFill/>
                <a:ln w="9525">
                  <a:solidFill>
                    <a:schemeClr val="tx1"/>
                  </a:solidFill>
                  <a:round/>
                  <a:headEnd/>
                  <a:tailEnd/>
                </a:ln>
              </p:spPr>
              <p:txBody>
                <a:bodyPr wrap="none"/>
                <a:lstStyle/>
                <a:p>
                  <a:endParaRPr lang="zh-CN" altLang="en-US"/>
                </a:p>
              </p:txBody>
            </p:sp>
          </p:grpSp>
        </p:grpSp>
        <p:sp>
          <p:nvSpPr>
            <p:cNvPr id="22" name="Text Box 38"/>
            <p:cNvSpPr txBox="1">
              <a:spLocks noChangeArrowheads="1"/>
            </p:cNvSpPr>
            <p:nvPr/>
          </p:nvSpPr>
          <p:spPr bwMode="auto">
            <a:xfrm>
              <a:off x="3648" y="3312"/>
              <a:ext cx="888" cy="212"/>
            </a:xfrm>
            <a:prstGeom prst="rect">
              <a:avLst/>
            </a:prstGeom>
            <a:noFill/>
            <a:ln w="9525">
              <a:noFill/>
              <a:miter lim="800000"/>
              <a:headEnd/>
              <a:tailEnd/>
            </a:ln>
          </p:spPr>
          <p:txBody>
            <a:bodyPr wrap="none">
              <a:spAutoFit/>
            </a:bodyPr>
            <a:lstStyle/>
            <a:p>
              <a:r>
                <a:rPr lang="en-US" altLang="zh-CN" sz="1400">
                  <a:latin typeface="Times New Roman" pitchFamily="18" charset="0"/>
                </a:rPr>
                <a:t>LOAD</a:t>
              </a:r>
              <a:r>
                <a:rPr lang="en-US" altLang="zh-CN" sz="1600">
                  <a:latin typeface="Times New Roman" pitchFamily="18" charset="0"/>
                </a:rPr>
                <a:t> 1,12500</a:t>
              </a:r>
            </a:p>
          </p:txBody>
        </p:sp>
        <p:sp>
          <p:nvSpPr>
            <p:cNvPr id="23" name="Text Box 39"/>
            <p:cNvSpPr txBox="1">
              <a:spLocks noChangeArrowheads="1"/>
            </p:cNvSpPr>
            <p:nvPr/>
          </p:nvSpPr>
          <p:spPr bwMode="auto">
            <a:xfrm>
              <a:off x="3840" y="3696"/>
              <a:ext cx="308" cy="212"/>
            </a:xfrm>
            <a:prstGeom prst="rect">
              <a:avLst/>
            </a:prstGeom>
            <a:noFill/>
            <a:ln w="9525">
              <a:noFill/>
              <a:miter lim="800000"/>
              <a:headEnd/>
              <a:tailEnd/>
            </a:ln>
          </p:spPr>
          <p:txBody>
            <a:bodyPr wrap="none">
              <a:spAutoFit/>
            </a:bodyPr>
            <a:lstStyle/>
            <a:p>
              <a:r>
                <a:rPr lang="en-US" altLang="zh-CN" sz="1600">
                  <a:latin typeface="Times New Roman" pitchFamily="18" charset="0"/>
                </a:rPr>
                <a:t>365</a:t>
              </a:r>
            </a:p>
          </p:txBody>
        </p:sp>
        <p:sp>
          <p:nvSpPr>
            <p:cNvPr id="24" name="Text Box 40"/>
            <p:cNvSpPr txBox="1">
              <a:spLocks noChangeArrowheads="1"/>
            </p:cNvSpPr>
            <p:nvPr/>
          </p:nvSpPr>
          <p:spPr bwMode="auto">
            <a:xfrm>
              <a:off x="4646" y="3225"/>
              <a:ext cx="516" cy="250"/>
            </a:xfrm>
            <a:prstGeom prst="rect">
              <a:avLst/>
            </a:prstGeom>
            <a:noFill/>
            <a:ln w="9525">
              <a:noFill/>
              <a:miter lim="800000"/>
              <a:headEnd/>
              <a:tailEnd/>
            </a:ln>
          </p:spPr>
          <p:txBody>
            <a:bodyPr wrap="none">
              <a:spAutoFit/>
            </a:bodyPr>
            <a:lstStyle/>
            <a:p>
              <a:r>
                <a:rPr lang="en-US" altLang="zh-CN" sz="2000">
                  <a:latin typeface="Times New Roman" pitchFamily="18" charset="0"/>
                </a:rPr>
                <a:t>11000</a:t>
              </a:r>
            </a:p>
          </p:txBody>
        </p:sp>
        <p:sp>
          <p:nvSpPr>
            <p:cNvPr id="25" name="Text Box 41"/>
            <p:cNvSpPr txBox="1">
              <a:spLocks noChangeArrowheads="1"/>
            </p:cNvSpPr>
            <p:nvPr/>
          </p:nvSpPr>
          <p:spPr bwMode="auto">
            <a:xfrm>
              <a:off x="4598" y="3609"/>
              <a:ext cx="561" cy="252"/>
            </a:xfrm>
            <a:prstGeom prst="rect">
              <a:avLst/>
            </a:prstGeom>
            <a:noFill/>
            <a:ln w="9525">
              <a:noFill/>
              <a:miter lim="800000"/>
              <a:headEnd/>
              <a:tailEnd/>
            </a:ln>
          </p:spPr>
          <p:txBody>
            <a:bodyPr wrap="none">
              <a:spAutoFit/>
            </a:bodyPr>
            <a:lstStyle/>
            <a:p>
              <a:r>
                <a:rPr lang="en-US" altLang="zh-CN" sz="2000" dirty="0" smtClean="0">
                  <a:latin typeface="Times New Roman" pitchFamily="18" charset="0"/>
                </a:rPr>
                <a:t> 12500</a:t>
              </a:r>
              <a:endParaRPr lang="en-US" altLang="zh-CN" sz="2000" dirty="0">
                <a:latin typeface="Times New Roman" pitchFamily="18" charset="0"/>
              </a:endParaRPr>
            </a:p>
          </p:txBody>
        </p:sp>
        <p:sp>
          <p:nvSpPr>
            <p:cNvPr id="26" name="Text Box 42"/>
            <p:cNvSpPr txBox="1">
              <a:spLocks noChangeArrowheads="1"/>
            </p:cNvSpPr>
            <p:nvPr/>
          </p:nvSpPr>
          <p:spPr bwMode="auto">
            <a:xfrm>
              <a:off x="4608" y="3936"/>
              <a:ext cx="561" cy="252"/>
            </a:xfrm>
            <a:prstGeom prst="rect">
              <a:avLst/>
            </a:prstGeom>
            <a:noFill/>
            <a:ln w="9525">
              <a:noFill/>
              <a:miter lim="800000"/>
              <a:headEnd/>
              <a:tailEnd/>
            </a:ln>
          </p:spPr>
          <p:txBody>
            <a:bodyPr wrap="none">
              <a:spAutoFit/>
            </a:bodyPr>
            <a:lstStyle/>
            <a:p>
              <a:r>
                <a:rPr lang="en-US" altLang="zh-CN" sz="2000" dirty="0" smtClean="0">
                  <a:latin typeface="Times New Roman" pitchFamily="18" charset="0"/>
                </a:rPr>
                <a:t> 15000</a:t>
              </a:r>
              <a:endParaRPr lang="en-US" altLang="zh-CN" sz="2000" dirty="0">
                <a:latin typeface="Times New Roman" pitchFamily="18"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程序的装入</a:t>
            </a:r>
            <a:r>
              <a:rPr lang="en-US" altLang="zh-CN" dirty="0" smtClean="0">
                <a:latin typeface="Georgia" pitchFamily="18" charset="0"/>
              </a:rPr>
              <a:t>(</a:t>
            </a:r>
            <a:r>
              <a:rPr lang="zh-CN" altLang="en-US" dirty="0" smtClean="0">
                <a:latin typeface="Georgia" pitchFamily="18" charset="0"/>
              </a:rPr>
              <a:t>加载</a:t>
            </a:r>
            <a:r>
              <a:rPr lang="en-US" altLang="zh-CN" dirty="0" smtClean="0">
                <a:latin typeface="Georgia" pitchFamily="18" charset="0"/>
              </a:rPr>
              <a:t>)</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25</a:t>
            </a:fld>
            <a:endParaRPr lang="en-US" altLang="zh-CN"/>
          </a:p>
        </p:txBody>
      </p:sp>
      <p:sp>
        <p:nvSpPr>
          <p:cNvPr id="3" name="内容占位符 2"/>
          <p:cNvSpPr>
            <a:spLocks noGrp="1"/>
          </p:cNvSpPr>
          <p:nvPr>
            <p:ph idx="1"/>
          </p:nvPr>
        </p:nvSpPr>
        <p:spPr>
          <a:xfrm>
            <a:off x="457200" y="1195847"/>
            <a:ext cx="8229600" cy="4747753"/>
          </a:xfrm>
        </p:spPr>
        <p:txBody>
          <a:bodyPr/>
          <a:lstStyle/>
          <a:p>
            <a:r>
              <a:rPr lang="zh-CN" altLang="en-US" sz="2400" dirty="0" smtClean="0"/>
              <a:t>动态运行时装入方式</a:t>
            </a:r>
            <a:r>
              <a:rPr lang="en-US" altLang="zh-CN" sz="2400" dirty="0" smtClean="0"/>
              <a:t>(Dynamic Run-time Loading) (</a:t>
            </a:r>
            <a:r>
              <a:rPr lang="zh-CN" altLang="en-US" sz="2400" dirty="0" smtClean="0"/>
              <a:t>可用于“</a:t>
            </a:r>
            <a:r>
              <a:rPr lang="zh-CN" altLang="en-US" sz="2400" dirty="0" smtClean="0">
                <a:solidFill>
                  <a:srgbClr val="FF0000"/>
                </a:solidFill>
              </a:rPr>
              <a:t>多道</a:t>
            </a:r>
            <a:r>
              <a:rPr lang="zh-CN" altLang="en-US" sz="2400" dirty="0" smtClean="0"/>
              <a:t>”</a:t>
            </a:r>
            <a:r>
              <a:rPr lang="en-US" altLang="zh-CN" sz="2400" dirty="0" smtClean="0"/>
              <a:t>) </a:t>
            </a:r>
          </a:p>
          <a:p>
            <a:pPr lvl="1"/>
            <a:r>
              <a:rPr lang="zh-CN" altLang="en-US" sz="2200" dirty="0" smtClean="0"/>
              <a:t>可重定位方式不允许程序运行时在内存中移动位置</a:t>
            </a:r>
          </a:p>
          <a:p>
            <a:pPr lvl="1"/>
            <a:r>
              <a:rPr lang="zh-CN" altLang="en-US" sz="2200" dirty="0" smtClean="0"/>
              <a:t>装入程序，在把装入模块装入内存后，并不立即把装入模块中的相对地址转换为绝对地址，而是把这种地址转换推迟到程序真正要执行时才进行。</a:t>
            </a:r>
            <a:r>
              <a:rPr lang="zh-CN" altLang="en-US" sz="2200" dirty="0" smtClean="0">
                <a:solidFill>
                  <a:srgbClr val="0000CC"/>
                </a:solidFill>
              </a:rPr>
              <a:t>因此装入内存后的所有地址都仍是相对地址</a:t>
            </a:r>
            <a:endParaRPr lang="en-US" altLang="zh-CN" sz="2200" dirty="0" smtClean="0">
              <a:solidFill>
                <a:srgbClr val="0000CC"/>
              </a:solidFill>
            </a:endParaRPr>
          </a:p>
          <a:p>
            <a:pPr lvl="1"/>
            <a:r>
              <a:rPr lang="zh-CN" altLang="en-US" sz="2200" dirty="0" smtClean="0"/>
              <a:t>依靠硬件支持进行地址转换</a:t>
            </a:r>
          </a:p>
          <a:p>
            <a:pPr lvl="1"/>
            <a:r>
              <a:rPr lang="zh-CN" altLang="en-US" sz="2200" dirty="0" smtClean="0"/>
              <a:t>动态重定位特点：在内存中可移动</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动态重定位的硬件支持</a:t>
            </a:r>
            <a:endParaRPr lang="zh-CN" altLang="en-US" dirty="0"/>
          </a:p>
        </p:txBody>
      </p:sp>
      <p:sp>
        <p:nvSpPr>
          <p:cNvPr id="3" name="内容占位符 2"/>
          <p:cNvSpPr>
            <a:spLocks noGrp="1"/>
          </p:cNvSpPr>
          <p:nvPr>
            <p:ph idx="1"/>
          </p:nvPr>
        </p:nvSpPr>
        <p:spPr>
          <a:xfrm>
            <a:off x="457200" y="1268417"/>
            <a:ext cx="8229600" cy="1895694"/>
          </a:xfrm>
        </p:spPr>
        <p:txBody>
          <a:bodyPr/>
          <a:lstStyle/>
          <a:p>
            <a:r>
              <a:rPr lang="zh-CN" altLang="en-US" sz="2200" dirty="0" smtClean="0"/>
              <a:t>为使地址转换不会影响到指令执行速度，必须有硬件地址变换机构</a:t>
            </a:r>
            <a:r>
              <a:rPr lang="en-US" altLang="zh-CN" sz="2200" dirty="0" smtClean="0"/>
              <a:t>——</a:t>
            </a:r>
            <a:r>
              <a:rPr lang="zh-CN" altLang="en-US" sz="2200" dirty="0" smtClean="0"/>
              <a:t>专设两个控制寄存器：基址寄存器和限长寄存器 </a:t>
            </a:r>
          </a:p>
          <a:p>
            <a:r>
              <a:rPr lang="zh-CN" altLang="en-US" sz="2200" dirty="0" smtClean="0"/>
              <a:t>物理地址 </a:t>
            </a:r>
            <a:r>
              <a:rPr lang="en-US" altLang="zh-CN" sz="2200" dirty="0" smtClean="0"/>
              <a:t>= </a:t>
            </a:r>
            <a:r>
              <a:rPr lang="zh-CN" altLang="en-US" sz="2200" dirty="0" smtClean="0"/>
              <a:t>逻辑地址 </a:t>
            </a:r>
            <a:r>
              <a:rPr lang="en-US" altLang="zh-CN" sz="2200" dirty="0" smtClean="0"/>
              <a:t>+ </a:t>
            </a:r>
            <a:r>
              <a:rPr lang="zh-CN" altLang="en-US" sz="2200" dirty="0" smtClean="0"/>
              <a:t>基址寄存器中的地址值 </a:t>
            </a:r>
          </a:p>
          <a:p>
            <a:r>
              <a:rPr lang="zh-CN" altLang="en-US" sz="2200" dirty="0" smtClean="0"/>
              <a:t>程序从内存的某处移动到另一处时，只需修改基址寄存器的值即可。</a:t>
            </a:r>
            <a:endParaRPr lang="zh-CN" altLang="en-US" sz="2200" dirty="0"/>
          </a:p>
        </p:txBody>
      </p:sp>
      <p:sp>
        <p:nvSpPr>
          <p:cNvPr id="5" name="灯片编号占位符 4"/>
          <p:cNvSpPr>
            <a:spLocks noGrp="1"/>
          </p:cNvSpPr>
          <p:nvPr>
            <p:ph type="sldNum" sz="quarter" idx="11"/>
          </p:nvPr>
        </p:nvSpPr>
        <p:spPr>
          <a:xfrm>
            <a:off x="7764463" y="6425064"/>
            <a:ext cx="922337" cy="476250"/>
          </a:xfrm>
        </p:spPr>
        <p:txBody>
          <a:bodyPr/>
          <a:lstStyle/>
          <a:p>
            <a:pPr>
              <a:defRPr/>
            </a:pPr>
            <a:fld id="{2A5F4D79-7E66-4EF1-850E-A256F3AB9092}" type="slidenum">
              <a:rPr lang="zh-CN" altLang="en-US" smtClean="0"/>
              <a:pPr>
                <a:defRPr/>
              </a:pPr>
              <a:t>26</a:t>
            </a:fld>
            <a:endParaRPr lang="en-US" altLang="zh-CN"/>
          </a:p>
        </p:txBody>
      </p:sp>
      <p:grpSp>
        <p:nvGrpSpPr>
          <p:cNvPr id="6" name="Group 9"/>
          <p:cNvGrpSpPr>
            <a:grpSpLocks/>
          </p:cNvGrpSpPr>
          <p:nvPr/>
        </p:nvGrpSpPr>
        <p:grpSpPr bwMode="auto">
          <a:xfrm>
            <a:off x="228598" y="3140075"/>
            <a:ext cx="8178800" cy="3322641"/>
            <a:chOff x="80" y="170"/>
            <a:chExt cx="5152" cy="2093"/>
          </a:xfrm>
        </p:grpSpPr>
        <p:sp>
          <p:nvSpPr>
            <p:cNvPr id="7" name="AutoShape 10"/>
            <p:cNvSpPr>
              <a:spLocks noChangeArrowheads="1"/>
            </p:cNvSpPr>
            <p:nvPr/>
          </p:nvSpPr>
          <p:spPr bwMode="auto">
            <a:xfrm>
              <a:off x="560" y="359"/>
              <a:ext cx="874" cy="1556"/>
            </a:xfrm>
            <a:prstGeom prst="wedgeRectCallout">
              <a:avLst>
                <a:gd name="adj1" fmla="val -8125"/>
                <a:gd name="adj2" fmla="val 46593"/>
              </a:avLst>
            </a:prstGeom>
            <a:solidFill>
              <a:srgbClr val="99FFCC"/>
            </a:solidFill>
            <a:ln w="28575">
              <a:solidFill>
                <a:schemeClr val="tx1"/>
              </a:solidFill>
              <a:miter lim="800000"/>
              <a:headEnd/>
              <a:tailEnd/>
            </a:ln>
            <a:effectLst/>
          </p:spPr>
          <p:txBody>
            <a:bodyPr/>
            <a:lstStyle/>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a:p>
              <a:pPr>
                <a:spcBef>
                  <a:spcPct val="0"/>
                </a:spcBef>
              </a:pPr>
              <a:endParaRPr kumimoji="1" lang="en-US" altLang="zh-CN" sz="1600" b="1"/>
            </a:p>
          </p:txBody>
        </p:sp>
        <p:sp>
          <p:nvSpPr>
            <p:cNvPr id="8" name="Text Box 11"/>
            <p:cNvSpPr txBox="1">
              <a:spLocks noChangeArrowheads="1"/>
            </p:cNvSpPr>
            <p:nvPr/>
          </p:nvSpPr>
          <p:spPr bwMode="auto">
            <a:xfrm>
              <a:off x="80" y="263"/>
              <a:ext cx="432" cy="1755"/>
            </a:xfrm>
            <a:prstGeom prst="rect">
              <a:avLst/>
            </a:prstGeom>
            <a:noFill/>
            <a:ln w="9525">
              <a:noFill/>
              <a:miter lim="800000"/>
              <a:headEnd/>
              <a:tailEnd/>
            </a:ln>
            <a:effectLst/>
          </p:spPr>
          <p:txBody>
            <a:bodyPr rIns="18000">
              <a:spAutoFit/>
            </a:bodyPr>
            <a:lstStyle/>
            <a:p>
              <a:pPr algn="r">
                <a:spcBef>
                  <a:spcPct val="0"/>
                </a:spcBef>
              </a:pPr>
              <a:r>
                <a:rPr kumimoji="1" lang="en-US" altLang="zh-CN" sz="1400" b="1"/>
                <a:t>0</a:t>
              </a:r>
            </a:p>
            <a:p>
              <a:pPr algn="r">
                <a:spcBef>
                  <a:spcPct val="0"/>
                </a:spcBef>
              </a:pPr>
              <a:endParaRPr kumimoji="1" lang="en-US" altLang="zh-CN" sz="1400" b="1"/>
            </a:p>
            <a:p>
              <a:pPr algn="r">
                <a:spcBef>
                  <a:spcPct val="0"/>
                </a:spcBef>
              </a:pPr>
              <a:r>
                <a:rPr kumimoji="1" lang="en-US" altLang="zh-CN" sz="1400" b="1"/>
                <a:t>100</a:t>
              </a:r>
            </a:p>
            <a:p>
              <a:pPr algn="r">
                <a:spcBef>
                  <a:spcPct val="0"/>
                </a:spcBef>
              </a:pPr>
              <a:endParaRPr kumimoji="1" lang="en-US" altLang="zh-CN" sz="1400" b="1"/>
            </a:p>
            <a:p>
              <a:pPr algn="r">
                <a:spcBef>
                  <a:spcPct val="0"/>
                </a:spcBef>
              </a:pPr>
              <a:endParaRPr kumimoji="1" lang="en-US" altLang="zh-CN" sz="1400" b="1"/>
            </a:p>
            <a:p>
              <a:pPr algn="r">
                <a:spcBef>
                  <a:spcPct val="0"/>
                </a:spcBef>
              </a:pPr>
              <a:endParaRPr kumimoji="1" lang="en-US" altLang="zh-CN" sz="1400" b="1"/>
            </a:p>
            <a:p>
              <a:pPr algn="r">
                <a:spcBef>
                  <a:spcPct val="0"/>
                </a:spcBef>
              </a:pPr>
              <a:r>
                <a:rPr kumimoji="1" lang="en-US" altLang="zh-CN" sz="1400" b="1"/>
                <a:t>2500</a:t>
              </a:r>
            </a:p>
            <a:p>
              <a:pPr algn="r">
                <a:spcBef>
                  <a:spcPct val="10000"/>
                </a:spcBef>
              </a:pPr>
              <a:endParaRPr kumimoji="1" lang="en-US" altLang="zh-CN" sz="1400" b="1"/>
            </a:p>
            <a:p>
              <a:pPr algn="r">
                <a:spcBef>
                  <a:spcPct val="10000"/>
                </a:spcBef>
              </a:pPr>
              <a:endParaRPr kumimoji="1" lang="en-US" altLang="zh-CN" sz="1400" b="1"/>
            </a:p>
            <a:p>
              <a:pPr algn="r">
                <a:spcBef>
                  <a:spcPct val="10000"/>
                </a:spcBef>
              </a:pPr>
              <a:endParaRPr kumimoji="1" lang="en-US" altLang="zh-CN" sz="1400" b="1"/>
            </a:p>
            <a:p>
              <a:pPr algn="r">
                <a:spcBef>
                  <a:spcPct val="10000"/>
                </a:spcBef>
              </a:pPr>
              <a:endParaRPr kumimoji="1" lang="en-US" altLang="zh-CN" sz="1400" b="1"/>
            </a:p>
            <a:p>
              <a:pPr algn="r">
                <a:spcBef>
                  <a:spcPct val="10000"/>
                </a:spcBef>
              </a:pPr>
              <a:r>
                <a:rPr kumimoji="1" lang="en-US" altLang="zh-CN" sz="1400" b="1"/>
                <a:t>5000</a:t>
              </a:r>
            </a:p>
          </p:txBody>
        </p:sp>
        <p:sp>
          <p:nvSpPr>
            <p:cNvPr id="9" name="Line 12"/>
            <p:cNvSpPr>
              <a:spLocks noChangeShapeType="1"/>
            </p:cNvSpPr>
            <p:nvPr/>
          </p:nvSpPr>
          <p:spPr bwMode="auto">
            <a:xfrm>
              <a:off x="560" y="584"/>
              <a:ext cx="866" cy="0"/>
            </a:xfrm>
            <a:prstGeom prst="line">
              <a:avLst/>
            </a:prstGeom>
            <a:noFill/>
            <a:ln w="12700">
              <a:solidFill>
                <a:schemeClr val="tx1"/>
              </a:solidFill>
              <a:miter lim="800000"/>
              <a:headEnd/>
              <a:tailEnd/>
            </a:ln>
            <a:effectLst/>
          </p:spPr>
          <p:txBody>
            <a:bodyPr wrap="none"/>
            <a:lstStyle/>
            <a:p>
              <a:endParaRPr lang="zh-CN" altLang="en-US" b="1"/>
            </a:p>
          </p:txBody>
        </p:sp>
        <p:sp>
          <p:nvSpPr>
            <p:cNvPr id="10" name="Line 13"/>
            <p:cNvSpPr>
              <a:spLocks noChangeShapeType="1"/>
            </p:cNvSpPr>
            <p:nvPr/>
          </p:nvSpPr>
          <p:spPr bwMode="auto">
            <a:xfrm>
              <a:off x="560" y="776"/>
              <a:ext cx="874" cy="0"/>
            </a:xfrm>
            <a:prstGeom prst="line">
              <a:avLst/>
            </a:prstGeom>
            <a:noFill/>
            <a:ln w="12700">
              <a:solidFill>
                <a:schemeClr val="tx1"/>
              </a:solidFill>
              <a:miter lim="800000"/>
              <a:headEnd/>
              <a:tailEnd/>
            </a:ln>
            <a:effectLst/>
          </p:spPr>
          <p:txBody>
            <a:bodyPr wrap="none"/>
            <a:lstStyle/>
            <a:p>
              <a:endParaRPr lang="zh-CN" altLang="en-US" b="1"/>
            </a:p>
          </p:txBody>
        </p:sp>
        <p:sp>
          <p:nvSpPr>
            <p:cNvPr id="11" name="Line 14"/>
            <p:cNvSpPr>
              <a:spLocks noChangeShapeType="1"/>
            </p:cNvSpPr>
            <p:nvPr/>
          </p:nvSpPr>
          <p:spPr bwMode="auto">
            <a:xfrm>
              <a:off x="560" y="1144"/>
              <a:ext cx="866" cy="0"/>
            </a:xfrm>
            <a:prstGeom prst="line">
              <a:avLst/>
            </a:prstGeom>
            <a:noFill/>
            <a:ln w="12700">
              <a:solidFill>
                <a:schemeClr val="tx1"/>
              </a:solidFill>
              <a:miter lim="800000"/>
              <a:headEnd/>
              <a:tailEnd/>
            </a:ln>
            <a:effectLst/>
          </p:spPr>
          <p:txBody>
            <a:bodyPr wrap="none"/>
            <a:lstStyle/>
            <a:p>
              <a:endParaRPr lang="zh-CN" altLang="en-US" b="1"/>
            </a:p>
          </p:txBody>
        </p:sp>
        <p:sp>
          <p:nvSpPr>
            <p:cNvPr id="12" name="Line 15"/>
            <p:cNvSpPr>
              <a:spLocks noChangeShapeType="1"/>
            </p:cNvSpPr>
            <p:nvPr/>
          </p:nvSpPr>
          <p:spPr bwMode="auto">
            <a:xfrm>
              <a:off x="560" y="1336"/>
              <a:ext cx="882" cy="0"/>
            </a:xfrm>
            <a:prstGeom prst="line">
              <a:avLst/>
            </a:prstGeom>
            <a:noFill/>
            <a:ln w="12700">
              <a:solidFill>
                <a:schemeClr val="tx1"/>
              </a:solidFill>
              <a:miter lim="800000"/>
              <a:headEnd/>
              <a:tailEnd/>
            </a:ln>
            <a:effectLst/>
          </p:spPr>
          <p:txBody>
            <a:bodyPr wrap="none"/>
            <a:lstStyle/>
            <a:p>
              <a:endParaRPr lang="zh-CN" altLang="en-US" b="1"/>
            </a:p>
          </p:txBody>
        </p:sp>
        <p:sp>
          <p:nvSpPr>
            <p:cNvPr id="13" name="Text Box 16"/>
            <p:cNvSpPr txBox="1">
              <a:spLocks noChangeArrowheads="1"/>
            </p:cNvSpPr>
            <p:nvPr/>
          </p:nvSpPr>
          <p:spPr bwMode="auto">
            <a:xfrm>
              <a:off x="664" y="1944"/>
              <a:ext cx="576" cy="231"/>
            </a:xfrm>
            <a:prstGeom prst="rect">
              <a:avLst/>
            </a:prstGeom>
            <a:noFill/>
            <a:ln w="9525">
              <a:noFill/>
              <a:miter lim="800000"/>
              <a:headEnd/>
              <a:tailEnd/>
            </a:ln>
            <a:effectLst/>
          </p:spPr>
          <p:txBody>
            <a:bodyPr>
              <a:spAutoFit/>
            </a:bodyPr>
            <a:lstStyle/>
            <a:p>
              <a:r>
                <a:rPr kumimoji="1" lang="zh-CN" altLang="en-US" b="1" dirty="0" smtClean="0"/>
                <a:t>进程</a:t>
              </a:r>
              <a:r>
                <a:rPr kumimoji="1" lang="en-US" altLang="zh-CN" sz="1800" b="1" dirty="0" smtClean="0">
                  <a:latin typeface="Times New Roman" pitchFamily="18" charset="0"/>
                </a:rPr>
                <a:t>J</a:t>
              </a:r>
              <a:endParaRPr kumimoji="1" lang="en-US" altLang="zh-CN" sz="1800" b="1" dirty="0">
                <a:latin typeface="Times New Roman" pitchFamily="18" charset="0"/>
              </a:endParaRPr>
            </a:p>
          </p:txBody>
        </p:sp>
        <p:sp>
          <p:nvSpPr>
            <p:cNvPr id="14" name="AutoShape 17"/>
            <p:cNvSpPr>
              <a:spLocks noChangeArrowheads="1"/>
            </p:cNvSpPr>
            <p:nvPr/>
          </p:nvSpPr>
          <p:spPr bwMode="auto">
            <a:xfrm>
              <a:off x="2976" y="584"/>
              <a:ext cx="576" cy="192"/>
            </a:xfrm>
            <a:prstGeom prst="wedgeRectCallout">
              <a:avLst>
                <a:gd name="adj1" fmla="val -39583"/>
                <a:gd name="adj2" fmla="val 46356"/>
              </a:avLst>
            </a:prstGeom>
            <a:solidFill>
              <a:srgbClr val="FFFF00"/>
            </a:solidFill>
            <a:ln w="12700">
              <a:solidFill>
                <a:schemeClr val="tx1"/>
              </a:solidFill>
              <a:miter lim="800000"/>
              <a:headEnd/>
              <a:tailEnd/>
            </a:ln>
            <a:effectLst/>
          </p:spPr>
          <p:txBody>
            <a:bodyPr/>
            <a:lstStyle/>
            <a:p>
              <a:pPr>
                <a:spcBef>
                  <a:spcPct val="0"/>
                </a:spcBef>
              </a:pPr>
              <a:r>
                <a:rPr kumimoji="1" lang="en-US" altLang="zh-CN" sz="1600" b="1"/>
                <a:t>10000</a:t>
              </a:r>
            </a:p>
          </p:txBody>
        </p:sp>
        <p:sp>
          <p:nvSpPr>
            <p:cNvPr id="15" name="AutoShape 18"/>
            <p:cNvSpPr>
              <a:spLocks noChangeArrowheads="1"/>
            </p:cNvSpPr>
            <p:nvPr/>
          </p:nvSpPr>
          <p:spPr bwMode="auto">
            <a:xfrm>
              <a:off x="4224" y="170"/>
              <a:ext cx="1008" cy="1851"/>
            </a:xfrm>
            <a:prstGeom prst="wedgeRectCallout">
              <a:avLst>
                <a:gd name="adj1" fmla="val -23907"/>
                <a:gd name="adj2" fmla="val 45838"/>
              </a:avLst>
            </a:prstGeom>
            <a:solidFill>
              <a:schemeClr val="accent1"/>
            </a:solidFill>
            <a:ln w="28575">
              <a:solidFill>
                <a:schemeClr val="tx1"/>
              </a:solidFill>
              <a:miter lim="800000"/>
              <a:headEnd/>
              <a:tailEnd/>
            </a:ln>
            <a:effectLst/>
          </p:spPr>
          <p:txBody>
            <a:bodyPr/>
            <a:lstStyle/>
            <a:p>
              <a:pPr>
                <a:spcBef>
                  <a:spcPct val="0"/>
                </a:spcBef>
              </a:pPr>
              <a:endParaRPr kumimoji="1" lang="en-US" altLang="zh-CN" sz="1600" b="1" dirty="0"/>
            </a:p>
            <a:p>
              <a:pPr>
                <a:spcBef>
                  <a:spcPct val="0"/>
                </a:spcBef>
              </a:pPr>
              <a:endParaRPr kumimoji="1" lang="en-US" altLang="zh-CN" sz="1600" b="1" dirty="0"/>
            </a:p>
            <a:p>
              <a:pPr>
                <a:spcBef>
                  <a:spcPct val="0"/>
                </a:spcBef>
              </a:pPr>
              <a:endParaRPr kumimoji="1" lang="en-US" altLang="zh-CN" sz="1600" b="1" dirty="0"/>
            </a:p>
            <a:p>
              <a:pPr>
                <a:spcBef>
                  <a:spcPct val="0"/>
                </a:spcBef>
              </a:pPr>
              <a:r>
                <a:rPr kumimoji="1" lang="en-US" altLang="zh-CN" sz="1600" b="1" dirty="0"/>
                <a:t>LOAD I 2500</a:t>
              </a:r>
            </a:p>
            <a:p>
              <a:pPr>
                <a:spcBef>
                  <a:spcPct val="0"/>
                </a:spcBef>
              </a:pPr>
              <a:endParaRPr kumimoji="1" lang="en-US" altLang="zh-CN" sz="1600" b="1" dirty="0"/>
            </a:p>
            <a:p>
              <a:pPr>
                <a:spcBef>
                  <a:spcPct val="0"/>
                </a:spcBef>
              </a:pPr>
              <a:endParaRPr kumimoji="1" lang="en-US" altLang="zh-CN" sz="1600" b="1" dirty="0"/>
            </a:p>
            <a:p>
              <a:pPr>
                <a:spcBef>
                  <a:spcPct val="0"/>
                </a:spcBef>
              </a:pPr>
              <a:r>
                <a:rPr kumimoji="1" lang="en-US" altLang="zh-CN" sz="1600" b="1" dirty="0"/>
                <a:t>365</a:t>
              </a:r>
            </a:p>
          </p:txBody>
        </p:sp>
        <p:sp>
          <p:nvSpPr>
            <p:cNvPr id="16" name="Line 19"/>
            <p:cNvSpPr>
              <a:spLocks noChangeShapeType="1"/>
            </p:cNvSpPr>
            <p:nvPr/>
          </p:nvSpPr>
          <p:spPr bwMode="auto">
            <a:xfrm>
              <a:off x="4224" y="632"/>
              <a:ext cx="1008" cy="0"/>
            </a:xfrm>
            <a:prstGeom prst="line">
              <a:avLst/>
            </a:prstGeom>
            <a:noFill/>
            <a:ln w="12700">
              <a:solidFill>
                <a:schemeClr val="tx1"/>
              </a:solidFill>
              <a:miter lim="800000"/>
              <a:headEnd/>
              <a:tailEnd/>
            </a:ln>
            <a:effectLst/>
          </p:spPr>
          <p:txBody>
            <a:bodyPr wrap="none"/>
            <a:lstStyle/>
            <a:p>
              <a:endParaRPr lang="zh-CN" altLang="en-US" b="1"/>
            </a:p>
          </p:txBody>
        </p:sp>
        <p:sp>
          <p:nvSpPr>
            <p:cNvPr id="17" name="Line 20"/>
            <p:cNvSpPr>
              <a:spLocks noChangeShapeType="1"/>
            </p:cNvSpPr>
            <p:nvPr/>
          </p:nvSpPr>
          <p:spPr bwMode="auto">
            <a:xfrm>
              <a:off x="4224" y="344"/>
              <a:ext cx="1008" cy="0"/>
            </a:xfrm>
            <a:prstGeom prst="line">
              <a:avLst/>
            </a:prstGeom>
            <a:noFill/>
            <a:ln w="19050">
              <a:solidFill>
                <a:schemeClr val="tx1"/>
              </a:solidFill>
              <a:miter lim="800000"/>
              <a:headEnd/>
              <a:tailEnd/>
            </a:ln>
            <a:effectLst/>
          </p:spPr>
          <p:txBody>
            <a:bodyPr wrap="none"/>
            <a:lstStyle/>
            <a:p>
              <a:endParaRPr lang="zh-CN" altLang="en-US" b="1"/>
            </a:p>
          </p:txBody>
        </p:sp>
        <p:sp>
          <p:nvSpPr>
            <p:cNvPr id="18" name="Line 21"/>
            <p:cNvSpPr>
              <a:spLocks noChangeShapeType="1"/>
            </p:cNvSpPr>
            <p:nvPr/>
          </p:nvSpPr>
          <p:spPr bwMode="auto">
            <a:xfrm>
              <a:off x="4224" y="824"/>
              <a:ext cx="1008" cy="0"/>
            </a:xfrm>
            <a:prstGeom prst="line">
              <a:avLst/>
            </a:prstGeom>
            <a:noFill/>
            <a:ln w="12700">
              <a:solidFill>
                <a:schemeClr val="tx1"/>
              </a:solidFill>
              <a:miter lim="800000"/>
              <a:headEnd/>
              <a:tailEnd/>
            </a:ln>
            <a:effectLst/>
          </p:spPr>
          <p:txBody>
            <a:bodyPr wrap="none"/>
            <a:lstStyle/>
            <a:p>
              <a:endParaRPr lang="zh-CN" altLang="en-US" b="1"/>
            </a:p>
          </p:txBody>
        </p:sp>
        <p:sp>
          <p:nvSpPr>
            <p:cNvPr id="19" name="Line 22"/>
            <p:cNvSpPr>
              <a:spLocks noChangeShapeType="1"/>
            </p:cNvSpPr>
            <p:nvPr/>
          </p:nvSpPr>
          <p:spPr bwMode="auto">
            <a:xfrm>
              <a:off x="4224" y="1128"/>
              <a:ext cx="1008" cy="0"/>
            </a:xfrm>
            <a:prstGeom prst="line">
              <a:avLst/>
            </a:prstGeom>
            <a:noFill/>
            <a:ln w="12700">
              <a:solidFill>
                <a:schemeClr val="tx1"/>
              </a:solidFill>
              <a:miter lim="800000"/>
              <a:headEnd/>
              <a:tailEnd/>
            </a:ln>
            <a:effectLst/>
          </p:spPr>
          <p:txBody>
            <a:bodyPr wrap="none"/>
            <a:lstStyle/>
            <a:p>
              <a:endParaRPr lang="zh-CN" altLang="en-US" b="1"/>
            </a:p>
          </p:txBody>
        </p:sp>
        <p:sp>
          <p:nvSpPr>
            <p:cNvPr id="20" name="Line 23"/>
            <p:cNvSpPr>
              <a:spLocks noChangeShapeType="1"/>
            </p:cNvSpPr>
            <p:nvPr/>
          </p:nvSpPr>
          <p:spPr bwMode="auto">
            <a:xfrm>
              <a:off x="4224" y="1280"/>
              <a:ext cx="1008" cy="0"/>
            </a:xfrm>
            <a:prstGeom prst="line">
              <a:avLst/>
            </a:prstGeom>
            <a:noFill/>
            <a:ln w="12700">
              <a:solidFill>
                <a:schemeClr val="tx1"/>
              </a:solidFill>
              <a:miter lim="800000"/>
              <a:headEnd/>
              <a:tailEnd/>
            </a:ln>
            <a:effectLst/>
          </p:spPr>
          <p:txBody>
            <a:bodyPr wrap="none"/>
            <a:lstStyle/>
            <a:p>
              <a:endParaRPr lang="zh-CN" altLang="en-US" b="1"/>
            </a:p>
          </p:txBody>
        </p:sp>
        <p:sp>
          <p:nvSpPr>
            <p:cNvPr id="21" name="Line 24"/>
            <p:cNvSpPr>
              <a:spLocks noChangeShapeType="1"/>
            </p:cNvSpPr>
            <p:nvPr/>
          </p:nvSpPr>
          <p:spPr bwMode="auto">
            <a:xfrm>
              <a:off x="3216" y="776"/>
              <a:ext cx="0" cy="371"/>
            </a:xfrm>
            <a:prstGeom prst="line">
              <a:avLst/>
            </a:prstGeom>
            <a:noFill/>
            <a:ln w="19050">
              <a:solidFill>
                <a:schemeClr val="tx1"/>
              </a:solidFill>
              <a:miter lim="800000"/>
              <a:headEnd/>
              <a:tailEnd type="triangle" w="med" len="med"/>
            </a:ln>
            <a:effectLst/>
          </p:spPr>
          <p:txBody>
            <a:bodyPr wrap="none"/>
            <a:lstStyle/>
            <a:p>
              <a:endParaRPr lang="zh-CN" altLang="en-US" b="1"/>
            </a:p>
          </p:txBody>
        </p:sp>
        <p:sp>
          <p:nvSpPr>
            <p:cNvPr id="22" name="AutoShape 25"/>
            <p:cNvSpPr>
              <a:spLocks noChangeArrowheads="1"/>
            </p:cNvSpPr>
            <p:nvPr/>
          </p:nvSpPr>
          <p:spPr bwMode="auto">
            <a:xfrm>
              <a:off x="3142" y="1150"/>
              <a:ext cx="144" cy="144"/>
            </a:xfrm>
            <a:prstGeom prst="flowChartOr">
              <a:avLst/>
            </a:prstGeom>
            <a:solidFill>
              <a:srgbClr val="FFFF00"/>
            </a:solidFill>
            <a:ln w="12700">
              <a:solidFill>
                <a:schemeClr val="tx1"/>
              </a:solidFill>
              <a:miter lim="800000"/>
              <a:headEnd/>
              <a:tailEnd/>
            </a:ln>
            <a:effectLst/>
          </p:spPr>
          <p:txBody>
            <a:bodyPr wrap="none" anchor="ctr"/>
            <a:lstStyle/>
            <a:p>
              <a:endParaRPr lang="zh-CN" altLang="en-US" b="1"/>
            </a:p>
          </p:txBody>
        </p:sp>
        <p:sp>
          <p:nvSpPr>
            <p:cNvPr id="23" name="Line 26"/>
            <p:cNvSpPr>
              <a:spLocks noChangeShapeType="1"/>
            </p:cNvSpPr>
            <p:nvPr/>
          </p:nvSpPr>
          <p:spPr bwMode="auto">
            <a:xfrm>
              <a:off x="3279" y="1224"/>
              <a:ext cx="944" cy="0"/>
            </a:xfrm>
            <a:prstGeom prst="line">
              <a:avLst/>
            </a:prstGeom>
            <a:noFill/>
            <a:ln w="19050">
              <a:solidFill>
                <a:schemeClr val="tx1"/>
              </a:solidFill>
              <a:miter lim="800000"/>
              <a:headEnd/>
              <a:tailEnd type="triangle" w="med" len="med"/>
            </a:ln>
            <a:effectLst/>
          </p:spPr>
          <p:txBody>
            <a:bodyPr wrap="none"/>
            <a:lstStyle/>
            <a:p>
              <a:endParaRPr lang="zh-CN" altLang="en-US" b="1"/>
            </a:p>
          </p:txBody>
        </p:sp>
        <p:sp>
          <p:nvSpPr>
            <p:cNvPr id="24" name="Line 27"/>
            <p:cNvSpPr>
              <a:spLocks noChangeShapeType="1"/>
            </p:cNvSpPr>
            <p:nvPr/>
          </p:nvSpPr>
          <p:spPr bwMode="auto">
            <a:xfrm>
              <a:off x="2581" y="1220"/>
              <a:ext cx="555" cy="0"/>
            </a:xfrm>
            <a:prstGeom prst="line">
              <a:avLst/>
            </a:prstGeom>
            <a:noFill/>
            <a:ln w="19050">
              <a:solidFill>
                <a:schemeClr val="tx1"/>
              </a:solidFill>
              <a:miter lim="800000"/>
              <a:headEnd/>
              <a:tailEnd type="triangle" w="med" len="med"/>
            </a:ln>
            <a:effectLst/>
          </p:spPr>
          <p:txBody>
            <a:bodyPr wrap="none"/>
            <a:lstStyle/>
            <a:p>
              <a:endParaRPr lang="zh-CN" altLang="en-US" b="1"/>
            </a:p>
          </p:txBody>
        </p:sp>
        <p:sp>
          <p:nvSpPr>
            <p:cNvPr id="25" name="Text Box 28"/>
            <p:cNvSpPr txBox="1">
              <a:spLocks noChangeArrowheads="1"/>
            </p:cNvSpPr>
            <p:nvPr/>
          </p:nvSpPr>
          <p:spPr bwMode="auto">
            <a:xfrm>
              <a:off x="4631" y="2032"/>
              <a:ext cx="432" cy="231"/>
            </a:xfrm>
            <a:prstGeom prst="rect">
              <a:avLst/>
            </a:prstGeom>
            <a:noFill/>
            <a:ln w="9525">
              <a:noFill/>
              <a:miter lim="800000"/>
              <a:headEnd/>
              <a:tailEnd/>
            </a:ln>
            <a:effectLst/>
          </p:spPr>
          <p:txBody>
            <a:bodyPr>
              <a:spAutoFit/>
            </a:bodyPr>
            <a:lstStyle/>
            <a:p>
              <a:r>
                <a:rPr kumimoji="1" lang="zh-CN" altLang="en-US" sz="1800" b="1" dirty="0"/>
                <a:t>主存</a:t>
              </a:r>
            </a:p>
          </p:txBody>
        </p:sp>
        <p:sp>
          <p:nvSpPr>
            <p:cNvPr id="26" name="Text Box 29"/>
            <p:cNvSpPr txBox="1">
              <a:spLocks noChangeArrowheads="1"/>
            </p:cNvSpPr>
            <p:nvPr/>
          </p:nvSpPr>
          <p:spPr bwMode="auto">
            <a:xfrm>
              <a:off x="1472" y="371"/>
              <a:ext cx="672" cy="366"/>
            </a:xfrm>
            <a:prstGeom prst="rect">
              <a:avLst/>
            </a:prstGeom>
            <a:noFill/>
            <a:ln w="9525">
              <a:noFill/>
              <a:miter lim="800000"/>
              <a:headEnd/>
              <a:tailEnd/>
            </a:ln>
            <a:effectLst/>
          </p:spPr>
          <p:txBody>
            <a:bodyPr>
              <a:spAutoFit/>
            </a:bodyPr>
            <a:lstStyle/>
            <a:p>
              <a:pPr>
                <a:spcBef>
                  <a:spcPct val="0"/>
                </a:spcBef>
              </a:pPr>
              <a:r>
                <a:rPr kumimoji="1" lang="zh-CN" altLang="en-US" sz="1600" b="1" dirty="0">
                  <a:solidFill>
                    <a:srgbClr val="006600"/>
                  </a:solidFill>
                </a:rPr>
                <a:t>逻辑地址</a:t>
              </a:r>
            </a:p>
            <a:p>
              <a:pPr>
                <a:spcBef>
                  <a:spcPct val="0"/>
                </a:spcBef>
              </a:pPr>
              <a:r>
                <a:rPr kumimoji="1" lang="en-US" altLang="zh-CN" sz="1600" b="1" dirty="0"/>
                <a:t>2500</a:t>
              </a:r>
            </a:p>
          </p:txBody>
        </p:sp>
        <p:sp>
          <p:nvSpPr>
            <p:cNvPr id="27" name="Text Box 30"/>
            <p:cNvSpPr txBox="1">
              <a:spLocks noChangeArrowheads="1"/>
            </p:cNvSpPr>
            <p:nvPr/>
          </p:nvSpPr>
          <p:spPr bwMode="auto">
            <a:xfrm>
              <a:off x="2880" y="368"/>
              <a:ext cx="816" cy="168"/>
            </a:xfrm>
            <a:prstGeom prst="rect">
              <a:avLst/>
            </a:prstGeom>
            <a:noFill/>
            <a:ln w="9525">
              <a:noFill/>
              <a:miter lim="800000"/>
              <a:headEnd/>
              <a:tailEnd/>
            </a:ln>
            <a:effectLst/>
          </p:spPr>
          <p:txBody>
            <a:bodyPr lIns="18000" tIns="10800" rIns="18000" bIns="10800">
              <a:spAutoFit/>
            </a:bodyPr>
            <a:lstStyle/>
            <a:p>
              <a:r>
                <a:rPr kumimoji="1" lang="zh-CN" altLang="en-US" sz="1600" b="1"/>
                <a:t>基址寄存器</a:t>
              </a:r>
            </a:p>
          </p:txBody>
        </p:sp>
        <p:sp>
          <p:nvSpPr>
            <p:cNvPr id="29" name="Text Box 32"/>
            <p:cNvSpPr txBox="1">
              <a:spLocks noChangeArrowheads="1"/>
            </p:cNvSpPr>
            <p:nvPr/>
          </p:nvSpPr>
          <p:spPr bwMode="auto">
            <a:xfrm>
              <a:off x="3696" y="248"/>
              <a:ext cx="480" cy="1598"/>
            </a:xfrm>
            <a:prstGeom prst="rect">
              <a:avLst/>
            </a:prstGeom>
            <a:noFill/>
            <a:ln w="9525">
              <a:noFill/>
              <a:miter lim="800000"/>
              <a:headEnd/>
              <a:tailEnd/>
            </a:ln>
            <a:effectLst/>
          </p:spPr>
          <p:txBody>
            <a:bodyPr rIns="18000">
              <a:spAutoFit/>
            </a:bodyPr>
            <a:lstStyle/>
            <a:p>
              <a:pPr algn="r">
                <a:spcBef>
                  <a:spcPct val="15000"/>
                </a:spcBef>
              </a:pPr>
              <a:r>
                <a:rPr kumimoji="1" lang="en-US" altLang="zh-CN" sz="1400" b="1"/>
                <a:t>10000</a:t>
              </a:r>
            </a:p>
            <a:p>
              <a:pPr algn="r">
                <a:spcBef>
                  <a:spcPct val="15000"/>
                </a:spcBef>
              </a:pPr>
              <a:endParaRPr kumimoji="1" lang="en-US" altLang="zh-CN" sz="1400" b="1"/>
            </a:p>
            <a:p>
              <a:pPr algn="r">
                <a:spcBef>
                  <a:spcPct val="15000"/>
                </a:spcBef>
              </a:pPr>
              <a:r>
                <a:rPr kumimoji="1" lang="en-US" altLang="zh-CN" sz="1400" b="1"/>
                <a:t>10100</a:t>
              </a:r>
            </a:p>
            <a:p>
              <a:pPr algn="r">
                <a:spcBef>
                  <a:spcPct val="15000"/>
                </a:spcBef>
              </a:pPr>
              <a:endParaRPr kumimoji="1" lang="en-US" altLang="zh-CN" sz="1400" b="1"/>
            </a:p>
            <a:p>
              <a:pPr algn="r">
                <a:spcBef>
                  <a:spcPct val="15000"/>
                </a:spcBef>
              </a:pPr>
              <a:endParaRPr kumimoji="1" lang="en-US" altLang="zh-CN" sz="1400" b="1"/>
            </a:p>
            <a:p>
              <a:pPr algn="r">
                <a:spcBef>
                  <a:spcPct val="15000"/>
                </a:spcBef>
              </a:pPr>
              <a:r>
                <a:rPr kumimoji="1" lang="en-US" altLang="zh-CN" sz="1400" b="1"/>
                <a:t>12500</a:t>
              </a:r>
            </a:p>
            <a:p>
              <a:pPr algn="r">
                <a:spcBef>
                  <a:spcPct val="15000"/>
                </a:spcBef>
              </a:pPr>
              <a:endParaRPr kumimoji="1" lang="en-US" altLang="zh-CN" sz="1400" b="1"/>
            </a:p>
            <a:p>
              <a:pPr algn="r">
                <a:spcBef>
                  <a:spcPct val="15000"/>
                </a:spcBef>
              </a:pPr>
              <a:endParaRPr kumimoji="1" lang="en-US" altLang="zh-CN" sz="1400" b="1"/>
            </a:p>
            <a:p>
              <a:pPr algn="r">
                <a:spcBef>
                  <a:spcPct val="15000"/>
                </a:spcBef>
              </a:pPr>
              <a:endParaRPr kumimoji="1" lang="en-US" altLang="zh-CN" sz="1400" b="1"/>
            </a:p>
            <a:p>
              <a:pPr algn="r">
                <a:spcBef>
                  <a:spcPct val="15000"/>
                </a:spcBef>
              </a:pPr>
              <a:r>
                <a:rPr kumimoji="1" lang="en-US" altLang="zh-CN" sz="1400" b="1"/>
                <a:t>15000</a:t>
              </a:r>
            </a:p>
          </p:txBody>
        </p:sp>
        <p:sp>
          <p:nvSpPr>
            <p:cNvPr id="30" name="Line 33"/>
            <p:cNvSpPr>
              <a:spLocks noChangeShapeType="1"/>
            </p:cNvSpPr>
            <p:nvPr/>
          </p:nvSpPr>
          <p:spPr bwMode="auto">
            <a:xfrm>
              <a:off x="4224" y="1720"/>
              <a:ext cx="1008" cy="0"/>
            </a:xfrm>
            <a:prstGeom prst="line">
              <a:avLst/>
            </a:prstGeom>
            <a:noFill/>
            <a:ln w="19050">
              <a:solidFill>
                <a:schemeClr val="tx1"/>
              </a:solidFill>
              <a:miter lim="800000"/>
              <a:headEnd/>
              <a:tailEnd/>
            </a:ln>
            <a:effectLst/>
          </p:spPr>
          <p:txBody>
            <a:bodyPr wrap="none"/>
            <a:lstStyle/>
            <a:p>
              <a:endParaRPr lang="zh-CN" altLang="en-US" b="1"/>
            </a:p>
          </p:txBody>
        </p:sp>
        <p:sp>
          <p:nvSpPr>
            <p:cNvPr id="31" name="Text Box 34"/>
            <p:cNvSpPr txBox="1">
              <a:spLocks noChangeArrowheads="1"/>
            </p:cNvSpPr>
            <p:nvPr/>
          </p:nvSpPr>
          <p:spPr bwMode="auto">
            <a:xfrm>
              <a:off x="3463" y="831"/>
              <a:ext cx="672" cy="212"/>
            </a:xfrm>
            <a:prstGeom prst="rect">
              <a:avLst/>
            </a:prstGeom>
            <a:noFill/>
            <a:ln w="9525">
              <a:noFill/>
              <a:miter lim="800000"/>
              <a:headEnd/>
              <a:tailEnd/>
            </a:ln>
            <a:effectLst/>
          </p:spPr>
          <p:txBody>
            <a:bodyPr>
              <a:spAutoFit/>
            </a:bodyPr>
            <a:lstStyle/>
            <a:p>
              <a:pPr algn="l"/>
              <a:r>
                <a:rPr kumimoji="1" lang="zh-CN" altLang="en-US" sz="1600" b="1" dirty="0">
                  <a:solidFill>
                    <a:srgbClr val="0000CC"/>
                  </a:solidFill>
                </a:rPr>
                <a:t>物理地址</a:t>
              </a:r>
            </a:p>
          </p:txBody>
        </p:sp>
        <p:sp>
          <p:nvSpPr>
            <p:cNvPr id="32" name="Text Box 35"/>
            <p:cNvSpPr txBox="1">
              <a:spLocks noChangeArrowheads="1"/>
            </p:cNvSpPr>
            <p:nvPr/>
          </p:nvSpPr>
          <p:spPr bwMode="auto">
            <a:xfrm>
              <a:off x="567" y="576"/>
              <a:ext cx="836" cy="192"/>
            </a:xfrm>
            <a:prstGeom prst="rect">
              <a:avLst/>
            </a:prstGeom>
            <a:noFill/>
            <a:ln w="9525">
              <a:noFill/>
              <a:miter lim="800000"/>
              <a:headEnd/>
              <a:tailEnd/>
            </a:ln>
            <a:effectLst/>
          </p:spPr>
          <p:txBody>
            <a:bodyPr>
              <a:spAutoFit/>
            </a:bodyPr>
            <a:lstStyle/>
            <a:p>
              <a:pPr>
                <a:buClr>
                  <a:schemeClr val="folHlink"/>
                </a:buClr>
                <a:buSzPct val="60000"/>
                <a:buFont typeface="Wingdings" pitchFamily="2" charset="2"/>
                <a:buNone/>
              </a:pPr>
              <a:r>
                <a:rPr kumimoji="1" lang="en-US" altLang="zh-CN" sz="1400" b="1"/>
                <a:t>LOAD I 2500</a:t>
              </a:r>
            </a:p>
          </p:txBody>
        </p:sp>
        <p:sp>
          <p:nvSpPr>
            <p:cNvPr id="33" name="Text Box 36"/>
            <p:cNvSpPr txBox="1">
              <a:spLocks noChangeArrowheads="1"/>
            </p:cNvSpPr>
            <p:nvPr/>
          </p:nvSpPr>
          <p:spPr bwMode="auto">
            <a:xfrm>
              <a:off x="568" y="1144"/>
              <a:ext cx="827" cy="192"/>
            </a:xfrm>
            <a:prstGeom prst="rect">
              <a:avLst/>
            </a:prstGeom>
            <a:noFill/>
            <a:ln w="9525">
              <a:noFill/>
              <a:miter lim="800000"/>
              <a:headEnd/>
              <a:tailEnd/>
            </a:ln>
            <a:effectLst/>
          </p:spPr>
          <p:txBody>
            <a:bodyPr>
              <a:spAutoFit/>
            </a:bodyPr>
            <a:lstStyle/>
            <a:p>
              <a:pPr>
                <a:buClr>
                  <a:schemeClr val="folHlink"/>
                </a:buClr>
                <a:buSzPct val="60000"/>
                <a:buFont typeface="Wingdings" pitchFamily="2" charset="2"/>
                <a:buNone/>
              </a:pPr>
              <a:r>
                <a:rPr kumimoji="1" lang="en-US" altLang="zh-CN" sz="1400" b="1"/>
                <a:t>365</a:t>
              </a:r>
            </a:p>
          </p:txBody>
        </p:sp>
        <p:sp>
          <p:nvSpPr>
            <p:cNvPr id="34" name="Text Box 37"/>
            <p:cNvSpPr txBox="1">
              <a:spLocks noChangeArrowheads="1"/>
            </p:cNvSpPr>
            <p:nvPr/>
          </p:nvSpPr>
          <p:spPr bwMode="auto">
            <a:xfrm>
              <a:off x="2485" y="1660"/>
              <a:ext cx="816" cy="168"/>
            </a:xfrm>
            <a:prstGeom prst="rect">
              <a:avLst/>
            </a:prstGeom>
            <a:noFill/>
            <a:ln w="9525">
              <a:noFill/>
              <a:miter lim="800000"/>
              <a:headEnd/>
              <a:tailEnd/>
            </a:ln>
            <a:effectLst/>
          </p:spPr>
          <p:txBody>
            <a:bodyPr lIns="18000" tIns="10800" rIns="18000" bIns="10800">
              <a:spAutoFit/>
            </a:bodyPr>
            <a:lstStyle/>
            <a:p>
              <a:pPr algn="l"/>
              <a:r>
                <a:rPr kumimoji="1" lang="zh-CN" altLang="en-US" sz="1600" b="1"/>
                <a:t>限长寄存器</a:t>
              </a:r>
            </a:p>
          </p:txBody>
        </p:sp>
        <p:sp>
          <p:nvSpPr>
            <p:cNvPr id="35" name="Rectangle 38"/>
            <p:cNvSpPr>
              <a:spLocks noChangeArrowheads="1"/>
            </p:cNvSpPr>
            <p:nvPr/>
          </p:nvSpPr>
          <p:spPr bwMode="auto">
            <a:xfrm>
              <a:off x="1858" y="1657"/>
              <a:ext cx="609" cy="189"/>
            </a:xfrm>
            <a:prstGeom prst="rect">
              <a:avLst/>
            </a:prstGeom>
            <a:solidFill>
              <a:srgbClr val="FFFF00"/>
            </a:solidFill>
            <a:ln w="19050">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r>
                <a:rPr kumimoji="1" lang="en-US" altLang="zh-CN" sz="1600" b="1" dirty="0" smtClean="0"/>
                <a:t>   5000</a:t>
              </a:r>
              <a:endParaRPr kumimoji="1" lang="en-US" altLang="zh-CN" sz="1600" b="1" dirty="0"/>
            </a:p>
          </p:txBody>
        </p:sp>
        <p:sp>
          <p:nvSpPr>
            <p:cNvPr id="36" name="AutoShape 39"/>
            <p:cNvSpPr>
              <a:spLocks noChangeArrowheads="1"/>
            </p:cNvSpPr>
            <p:nvPr/>
          </p:nvSpPr>
          <p:spPr bwMode="auto">
            <a:xfrm>
              <a:off x="1762" y="1064"/>
              <a:ext cx="813" cy="323"/>
            </a:xfrm>
            <a:prstGeom prst="flowChartDecision">
              <a:avLst/>
            </a:prstGeom>
            <a:solidFill>
              <a:srgbClr val="FFFF00"/>
            </a:solidFill>
            <a:ln w="19050">
              <a:solidFill>
                <a:schemeClr val="tx1"/>
              </a:solidFill>
              <a:miter lim="800000"/>
              <a:headEnd/>
              <a:tailEnd/>
            </a:ln>
            <a:effectLst/>
          </p:spPr>
          <p:txBody>
            <a:bodyPr wrap="none" anchor="ctr"/>
            <a:lstStyle/>
            <a:p>
              <a:endParaRPr lang="zh-CN" altLang="en-US" b="1"/>
            </a:p>
          </p:txBody>
        </p:sp>
        <p:sp>
          <p:nvSpPr>
            <p:cNvPr id="37" name="Line 40"/>
            <p:cNvSpPr>
              <a:spLocks noChangeShapeType="1"/>
            </p:cNvSpPr>
            <p:nvPr/>
          </p:nvSpPr>
          <p:spPr bwMode="auto">
            <a:xfrm>
              <a:off x="1420" y="694"/>
              <a:ext cx="158" cy="0"/>
            </a:xfrm>
            <a:prstGeom prst="line">
              <a:avLst/>
            </a:prstGeom>
            <a:noFill/>
            <a:ln w="19050">
              <a:solidFill>
                <a:schemeClr val="tx1"/>
              </a:solidFill>
              <a:round/>
              <a:headEnd/>
              <a:tailEnd/>
            </a:ln>
            <a:effectLst/>
          </p:spPr>
          <p:txBody>
            <a:bodyPr wrap="none" anchor="ctr"/>
            <a:lstStyle/>
            <a:p>
              <a:endParaRPr lang="zh-CN" altLang="en-US" b="1"/>
            </a:p>
          </p:txBody>
        </p:sp>
        <p:sp>
          <p:nvSpPr>
            <p:cNvPr id="38" name="Line 41"/>
            <p:cNvSpPr>
              <a:spLocks noChangeShapeType="1"/>
            </p:cNvSpPr>
            <p:nvPr/>
          </p:nvSpPr>
          <p:spPr bwMode="auto">
            <a:xfrm>
              <a:off x="1578" y="694"/>
              <a:ext cx="0" cy="529"/>
            </a:xfrm>
            <a:prstGeom prst="line">
              <a:avLst/>
            </a:prstGeom>
            <a:noFill/>
            <a:ln w="19050">
              <a:solidFill>
                <a:schemeClr val="tx1"/>
              </a:solidFill>
              <a:round/>
              <a:headEnd/>
              <a:tailEnd/>
            </a:ln>
            <a:effectLst/>
          </p:spPr>
          <p:txBody>
            <a:bodyPr wrap="none" anchor="ctr"/>
            <a:lstStyle/>
            <a:p>
              <a:endParaRPr lang="zh-CN" altLang="en-US" b="1"/>
            </a:p>
          </p:txBody>
        </p:sp>
        <p:sp>
          <p:nvSpPr>
            <p:cNvPr id="39" name="Line 42"/>
            <p:cNvSpPr>
              <a:spLocks noChangeShapeType="1"/>
            </p:cNvSpPr>
            <p:nvPr/>
          </p:nvSpPr>
          <p:spPr bwMode="auto">
            <a:xfrm>
              <a:off x="1578" y="1223"/>
              <a:ext cx="189" cy="0"/>
            </a:xfrm>
            <a:prstGeom prst="line">
              <a:avLst/>
            </a:prstGeom>
            <a:noFill/>
            <a:ln w="19050">
              <a:solidFill>
                <a:schemeClr val="tx1"/>
              </a:solidFill>
              <a:round/>
              <a:headEnd/>
              <a:tailEnd type="triangle" w="med" len="med"/>
            </a:ln>
            <a:effectLst/>
          </p:spPr>
          <p:txBody>
            <a:bodyPr wrap="none" anchor="ctr"/>
            <a:lstStyle/>
            <a:p>
              <a:endParaRPr lang="zh-CN" altLang="en-US" b="1"/>
            </a:p>
          </p:txBody>
        </p:sp>
        <p:sp>
          <p:nvSpPr>
            <p:cNvPr id="40" name="Text Box 43"/>
            <p:cNvSpPr txBox="1">
              <a:spLocks noChangeArrowheads="1"/>
            </p:cNvSpPr>
            <p:nvPr/>
          </p:nvSpPr>
          <p:spPr bwMode="auto">
            <a:xfrm>
              <a:off x="1842" y="1099"/>
              <a:ext cx="781" cy="231"/>
            </a:xfrm>
            <a:prstGeom prst="rect">
              <a:avLst/>
            </a:prstGeom>
            <a:noFill/>
            <a:ln w="19050">
              <a:noFill/>
              <a:miter lim="800000"/>
              <a:headEnd/>
              <a:tailEnd/>
            </a:ln>
            <a:effectLst/>
          </p:spPr>
          <p:txBody>
            <a:bodyPr>
              <a:spAutoFit/>
            </a:bodyPr>
            <a:lstStyle/>
            <a:p>
              <a:pPr>
                <a:buClr>
                  <a:schemeClr val="folHlink"/>
                </a:buClr>
                <a:buSzPct val="60000"/>
                <a:buFont typeface="Wingdings" pitchFamily="2" charset="2"/>
                <a:buNone/>
              </a:pPr>
              <a:r>
                <a:rPr kumimoji="1" lang="en-US" altLang="zh-CN" b="1" dirty="0" smtClean="0"/>
                <a:t>&lt;=</a:t>
              </a:r>
              <a:r>
                <a:rPr kumimoji="1" lang="en-US" altLang="zh-CN" sz="1800" b="1" dirty="0" smtClean="0"/>
                <a:t>5000</a:t>
              </a:r>
              <a:r>
                <a:rPr kumimoji="1" lang="en-US" altLang="zh-CN" sz="1800" b="1" dirty="0"/>
                <a:t>?</a:t>
              </a:r>
            </a:p>
          </p:txBody>
        </p:sp>
        <p:sp>
          <p:nvSpPr>
            <p:cNvPr id="41" name="Line 44"/>
            <p:cNvSpPr>
              <a:spLocks noChangeShapeType="1"/>
            </p:cNvSpPr>
            <p:nvPr/>
          </p:nvSpPr>
          <p:spPr bwMode="auto">
            <a:xfrm flipV="1">
              <a:off x="2154" y="1389"/>
              <a:ext cx="0" cy="268"/>
            </a:xfrm>
            <a:prstGeom prst="line">
              <a:avLst/>
            </a:prstGeom>
            <a:noFill/>
            <a:ln w="19050">
              <a:solidFill>
                <a:schemeClr val="tx1"/>
              </a:solidFill>
              <a:round/>
              <a:headEnd/>
              <a:tailEnd type="triangle" w="med" len="med"/>
            </a:ln>
            <a:effectLst/>
          </p:spPr>
          <p:txBody>
            <a:bodyPr wrap="none" anchor="ctr"/>
            <a:lstStyle/>
            <a:p>
              <a:endParaRPr lang="zh-CN" altLang="en-US" b="1"/>
            </a:p>
          </p:txBody>
        </p:sp>
        <p:sp>
          <p:nvSpPr>
            <p:cNvPr id="42" name="Text Box 45"/>
            <p:cNvSpPr txBox="1">
              <a:spLocks noChangeArrowheads="1"/>
            </p:cNvSpPr>
            <p:nvPr/>
          </p:nvSpPr>
          <p:spPr bwMode="auto">
            <a:xfrm>
              <a:off x="2191" y="386"/>
              <a:ext cx="418" cy="278"/>
            </a:xfrm>
            <a:prstGeom prst="rect">
              <a:avLst/>
            </a:prstGeom>
            <a:noFill/>
            <a:ln w="9525">
              <a:noFill/>
              <a:miter lim="800000"/>
              <a:headEnd/>
              <a:tailEnd/>
            </a:ln>
            <a:effectLst/>
          </p:spPr>
          <p:txBody>
            <a:bodyPr lIns="0" tIns="0" rIns="0" bIns="0">
              <a:spAutoFit/>
            </a:bodyPr>
            <a:lstStyle/>
            <a:p>
              <a:pPr>
                <a:lnSpc>
                  <a:spcPct val="90000"/>
                </a:lnSpc>
                <a:spcBef>
                  <a:spcPct val="0"/>
                </a:spcBef>
                <a:buClr>
                  <a:schemeClr val="folHlink"/>
                </a:buClr>
                <a:buSzPct val="60000"/>
                <a:buFont typeface="Wingdings" pitchFamily="2" charset="2"/>
                <a:buNone/>
              </a:pPr>
              <a:r>
                <a:rPr kumimoji="1" lang="zh-CN" altLang="en-US" sz="1600" b="1" dirty="0">
                  <a:solidFill>
                    <a:srgbClr val="FF0000"/>
                  </a:solidFill>
                </a:rPr>
                <a:t>越界</a:t>
              </a:r>
            </a:p>
            <a:p>
              <a:pPr>
                <a:lnSpc>
                  <a:spcPct val="90000"/>
                </a:lnSpc>
                <a:spcBef>
                  <a:spcPct val="0"/>
                </a:spcBef>
                <a:buClr>
                  <a:schemeClr val="folHlink"/>
                </a:buClr>
                <a:buSzPct val="60000"/>
                <a:buFont typeface="Wingdings" pitchFamily="2" charset="2"/>
                <a:buNone/>
              </a:pPr>
              <a:r>
                <a:rPr kumimoji="1" lang="zh-CN" altLang="en-US" sz="1600" b="1" dirty="0">
                  <a:solidFill>
                    <a:srgbClr val="FF0000"/>
                  </a:solidFill>
                </a:rPr>
                <a:t>中断</a:t>
              </a:r>
            </a:p>
          </p:txBody>
        </p:sp>
        <p:sp>
          <p:nvSpPr>
            <p:cNvPr id="43" name="Line 46"/>
            <p:cNvSpPr>
              <a:spLocks noChangeShapeType="1"/>
            </p:cNvSpPr>
            <p:nvPr/>
          </p:nvSpPr>
          <p:spPr bwMode="auto">
            <a:xfrm flipV="1">
              <a:off x="2375" y="679"/>
              <a:ext cx="0" cy="165"/>
            </a:xfrm>
            <a:prstGeom prst="line">
              <a:avLst/>
            </a:prstGeom>
            <a:noFill/>
            <a:ln w="19050">
              <a:solidFill>
                <a:schemeClr val="tx1"/>
              </a:solidFill>
              <a:round/>
              <a:headEnd/>
              <a:tailEnd type="triangle" w="med" len="med"/>
            </a:ln>
            <a:effectLst/>
          </p:spPr>
          <p:txBody>
            <a:bodyPr wrap="none" anchor="ctr"/>
            <a:lstStyle/>
            <a:p>
              <a:endParaRPr lang="zh-CN" altLang="en-US" b="1"/>
            </a:p>
          </p:txBody>
        </p:sp>
        <p:sp>
          <p:nvSpPr>
            <p:cNvPr id="44" name="Line 47"/>
            <p:cNvSpPr>
              <a:spLocks noChangeShapeType="1"/>
            </p:cNvSpPr>
            <p:nvPr/>
          </p:nvSpPr>
          <p:spPr bwMode="auto">
            <a:xfrm flipV="1">
              <a:off x="2170" y="844"/>
              <a:ext cx="0" cy="221"/>
            </a:xfrm>
            <a:prstGeom prst="line">
              <a:avLst/>
            </a:prstGeom>
            <a:noFill/>
            <a:ln w="19050">
              <a:solidFill>
                <a:schemeClr val="tx1"/>
              </a:solidFill>
              <a:round/>
              <a:headEnd/>
              <a:tailEnd/>
            </a:ln>
            <a:effectLst/>
          </p:spPr>
          <p:txBody>
            <a:bodyPr wrap="none" anchor="ctr"/>
            <a:lstStyle/>
            <a:p>
              <a:endParaRPr lang="zh-CN" altLang="en-US" b="1"/>
            </a:p>
          </p:txBody>
        </p:sp>
        <p:sp>
          <p:nvSpPr>
            <p:cNvPr id="45" name="Line 48"/>
            <p:cNvSpPr>
              <a:spLocks noChangeShapeType="1"/>
            </p:cNvSpPr>
            <p:nvPr/>
          </p:nvSpPr>
          <p:spPr bwMode="auto">
            <a:xfrm>
              <a:off x="2170" y="844"/>
              <a:ext cx="205" cy="0"/>
            </a:xfrm>
            <a:prstGeom prst="line">
              <a:avLst/>
            </a:prstGeom>
            <a:noFill/>
            <a:ln w="19050">
              <a:solidFill>
                <a:schemeClr val="tx1"/>
              </a:solidFill>
              <a:round/>
              <a:headEnd/>
              <a:tailEnd/>
            </a:ln>
            <a:effectLst/>
          </p:spPr>
          <p:txBody>
            <a:bodyPr wrap="none" anchor="ctr"/>
            <a:lstStyle/>
            <a:p>
              <a:endParaRPr lang="zh-CN" altLang="en-US" b="1"/>
            </a:p>
          </p:txBody>
        </p:sp>
        <p:sp>
          <p:nvSpPr>
            <p:cNvPr id="46" name="Text Box 49"/>
            <p:cNvSpPr txBox="1">
              <a:spLocks noChangeArrowheads="1"/>
            </p:cNvSpPr>
            <p:nvPr/>
          </p:nvSpPr>
          <p:spPr bwMode="auto">
            <a:xfrm>
              <a:off x="2120" y="861"/>
              <a:ext cx="300" cy="231"/>
            </a:xfrm>
            <a:prstGeom prst="rect">
              <a:avLst/>
            </a:prstGeom>
            <a:noFill/>
            <a:ln w="9525">
              <a:noFill/>
              <a:miter lim="800000"/>
              <a:headEnd/>
              <a:tailEnd/>
            </a:ln>
            <a:effectLst/>
          </p:spPr>
          <p:txBody>
            <a:bodyPr>
              <a:spAutoFit/>
            </a:bodyPr>
            <a:lstStyle/>
            <a:p>
              <a:pPr>
                <a:buClr>
                  <a:schemeClr val="folHlink"/>
                </a:buClr>
                <a:buSzPct val="60000"/>
                <a:buFont typeface="Wingdings" pitchFamily="2" charset="2"/>
                <a:buNone/>
              </a:pPr>
              <a:r>
                <a:rPr kumimoji="1" lang="zh-CN" altLang="en-US" sz="1800" b="1"/>
                <a:t>否</a:t>
              </a:r>
            </a:p>
          </p:txBody>
        </p:sp>
        <p:sp>
          <p:nvSpPr>
            <p:cNvPr id="47" name="Text Box 50"/>
            <p:cNvSpPr txBox="1">
              <a:spLocks noChangeArrowheads="1"/>
            </p:cNvSpPr>
            <p:nvPr/>
          </p:nvSpPr>
          <p:spPr bwMode="auto">
            <a:xfrm>
              <a:off x="2579" y="1005"/>
              <a:ext cx="300" cy="231"/>
            </a:xfrm>
            <a:prstGeom prst="rect">
              <a:avLst/>
            </a:prstGeom>
            <a:noFill/>
            <a:ln w="9525">
              <a:noFill/>
              <a:miter lim="800000"/>
              <a:headEnd/>
              <a:tailEnd/>
            </a:ln>
            <a:effectLst/>
          </p:spPr>
          <p:txBody>
            <a:bodyPr>
              <a:spAutoFit/>
            </a:bodyPr>
            <a:lstStyle/>
            <a:p>
              <a:pPr>
                <a:buClr>
                  <a:schemeClr val="folHlink"/>
                </a:buClr>
                <a:buSzPct val="60000"/>
                <a:buFont typeface="Wingdings" pitchFamily="2" charset="2"/>
                <a:buNone/>
              </a:pPr>
              <a:r>
                <a:rPr kumimoji="1" lang="zh-CN" altLang="en-US" sz="1800" b="1"/>
                <a:t>是</a:t>
              </a:r>
            </a:p>
          </p:txBody>
        </p:sp>
      </p:grpSp>
      <p:pic>
        <p:nvPicPr>
          <p:cNvPr id="45057" name="Picture 1"/>
          <p:cNvPicPr>
            <a:picLocks noChangeAspect="1" noChangeArrowheads="1"/>
          </p:cNvPicPr>
          <p:nvPr/>
        </p:nvPicPr>
        <p:blipFill>
          <a:blip r:embed="rId2" cstate="print"/>
          <a:srcRect/>
          <a:stretch>
            <a:fillRect/>
          </a:stretch>
        </p:blipFill>
        <p:spPr bwMode="auto">
          <a:xfrm>
            <a:off x="2943225" y="5962650"/>
            <a:ext cx="3165407" cy="840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静态重定位和动态重定位比较</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27</a:t>
            </a:fld>
            <a:endParaRPr lang="en-US" altLang="zh-CN"/>
          </a:p>
        </p:txBody>
      </p:sp>
      <p:pic>
        <p:nvPicPr>
          <p:cNvPr id="77827" name="Picture 3"/>
          <p:cNvPicPr>
            <a:picLocks noChangeAspect="1" noChangeArrowheads="1"/>
          </p:cNvPicPr>
          <p:nvPr/>
        </p:nvPicPr>
        <p:blipFill>
          <a:blip r:embed="rId2" cstate="print"/>
          <a:srcRect/>
          <a:stretch>
            <a:fillRect/>
          </a:stretch>
        </p:blipFill>
        <p:spPr bwMode="auto">
          <a:xfrm>
            <a:off x="673180" y="1171575"/>
            <a:ext cx="7746919"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28</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rgbClr val="993300"/>
                </a:solidFill>
                <a:ea typeface="宋体" pitchFamily="2" charset="-122"/>
              </a:rPr>
              <a:t>硬件背景</a:t>
            </a:r>
            <a:endParaRPr lang="en-US" altLang="zh-CN" dirty="0" smtClean="0">
              <a:solidFill>
                <a:srgbClr val="993300"/>
              </a:solidFill>
              <a:ea typeface="宋体" pitchFamily="2" charset="-122"/>
            </a:endParaRPr>
          </a:p>
          <a:p>
            <a:pPr lvl="1"/>
            <a:r>
              <a:rPr lang="zh-CN" altLang="en-US" dirty="0" smtClean="0">
                <a:solidFill>
                  <a:schemeClr val="bg1">
                    <a:lumMod val="65000"/>
                  </a:schemeClr>
                </a:solidFill>
                <a:ea typeface="宋体" pitchFamily="2" charset="-122"/>
              </a:rPr>
              <a:t>存储器的层次结构</a:t>
            </a:r>
            <a:r>
              <a:rPr lang="en-US" altLang="zh-CN" dirty="0" smtClean="0">
                <a:solidFill>
                  <a:schemeClr val="bg1">
                    <a:lumMod val="65000"/>
                  </a:schemeClr>
                </a:solidFill>
                <a:ea typeface="宋体" pitchFamily="2" charset="-122"/>
              </a:rPr>
              <a:t> </a:t>
            </a:r>
          </a:p>
          <a:p>
            <a:pPr lvl="1"/>
            <a:r>
              <a:rPr lang="zh-CN" altLang="en-US" dirty="0" smtClean="0">
                <a:solidFill>
                  <a:schemeClr val="bg1">
                    <a:lumMod val="65000"/>
                  </a:schemeClr>
                </a:solidFill>
              </a:rPr>
              <a:t>程序的编译、链接和装入</a:t>
            </a:r>
            <a:endParaRPr lang="en-US" altLang="zh-CN" dirty="0" smtClean="0">
              <a:solidFill>
                <a:schemeClr val="bg1">
                  <a:lumMod val="65000"/>
                </a:schemeClr>
              </a:solidFill>
              <a:ea typeface="宋体" pitchFamily="2" charset="-122"/>
            </a:endParaRPr>
          </a:p>
          <a:p>
            <a:r>
              <a:rPr lang="zh-CN" altLang="en-US" dirty="0" smtClean="0">
                <a:solidFill>
                  <a:srgbClr val="993300"/>
                </a:solidFill>
                <a:ea typeface="宋体" pitchFamily="2" charset="-122"/>
              </a:rPr>
              <a:t>内存管理</a:t>
            </a:r>
            <a:endParaRPr lang="en-US" altLang="zh-CN" dirty="0" smtClean="0">
              <a:solidFill>
                <a:srgbClr val="993300"/>
              </a:solidFill>
              <a:ea typeface="宋体" pitchFamily="2" charset="-122"/>
            </a:endParaRPr>
          </a:p>
          <a:p>
            <a:pPr lvl="1"/>
            <a:r>
              <a:rPr lang="zh-CN" altLang="en-US" dirty="0" smtClean="0">
                <a:ea typeface="宋体" pitchFamily="2" charset="-122"/>
              </a:rPr>
              <a:t>内存管理的目标</a:t>
            </a:r>
            <a:endParaRPr lang="en-US" altLang="zh-CN" dirty="0">
              <a:ea typeface="宋体" pitchFamily="2" charset="-122"/>
            </a:endParaRPr>
          </a:p>
          <a:p>
            <a:pPr lvl="1"/>
            <a:r>
              <a:rPr lang="zh-CN" altLang="en-US" dirty="0" smtClean="0">
                <a:ea typeface="宋体" pitchFamily="2" charset="-122"/>
              </a:rPr>
              <a:t>内存分区</a:t>
            </a:r>
            <a:endParaRPr lang="en-US" altLang="zh-CN" dirty="0">
              <a:ea typeface="宋体" pitchFamily="2" charset="-122"/>
            </a:endParaRPr>
          </a:p>
          <a:p>
            <a:pPr lvl="1"/>
            <a:r>
              <a:rPr lang="zh-CN" altLang="en-US" dirty="0" smtClean="0">
                <a:ea typeface="宋体" pitchFamily="2" charset="-122"/>
              </a:rPr>
              <a:t>内存 “扩展”</a:t>
            </a:r>
            <a:endParaRPr lang="en-US" altLang="zh-CN" dirty="0" smtClean="0">
              <a:ea typeface="宋体" pitchFamily="2" charset="-122"/>
            </a:endParaRPr>
          </a:p>
          <a:p>
            <a:r>
              <a:rPr lang="zh-CN" altLang="en-US" dirty="0" smtClean="0">
                <a:solidFill>
                  <a:srgbClr val="993300"/>
                </a:solidFill>
                <a:ea typeface="宋体" pitchFamily="2" charset="-122"/>
              </a:rPr>
              <a:t>虚拟内存管理</a:t>
            </a:r>
            <a:endParaRPr lang="en-US" altLang="zh-CN" dirty="0" smtClean="0">
              <a:solidFill>
                <a:srgbClr val="993300"/>
              </a:solidFill>
              <a:ea typeface="宋体" pitchFamily="2" charset="-122"/>
            </a:endParaRPr>
          </a:p>
        </p:txBody>
      </p:sp>
    </p:spTree>
    <p:extLst>
      <p:ext uri="{BB962C8B-B14F-4D97-AF65-F5344CB8AC3E}">
        <p14:creationId xmlns:p14="http://schemas.microsoft.com/office/powerpoint/2010/main" val="1080230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29</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1">
                    <a:lumMod val="50000"/>
                  </a:schemeClr>
                </a:solidFill>
                <a:ea typeface="宋体" pitchFamily="2" charset="-122"/>
              </a:rPr>
              <a:t>硬件背景</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存储器的层次结构</a:t>
            </a:r>
            <a:r>
              <a:rPr lang="en-US" altLang="zh-CN" dirty="0" smtClean="0">
                <a:solidFill>
                  <a:schemeClr val="bg1">
                    <a:lumMod val="50000"/>
                  </a:schemeClr>
                </a:solidFill>
                <a:ea typeface="宋体" pitchFamily="2" charset="-122"/>
              </a:rPr>
              <a:t> </a:t>
            </a:r>
          </a:p>
          <a:p>
            <a:pPr lvl="1"/>
            <a:r>
              <a:rPr lang="zh-CN" altLang="en-US" dirty="0" smtClean="0">
                <a:solidFill>
                  <a:schemeClr val="bg1">
                    <a:lumMod val="50000"/>
                  </a:schemeClr>
                </a:solidFill>
              </a:rPr>
              <a:t>程序的编译、链接和装入</a:t>
            </a:r>
            <a:endParaRPr lang="en-US" altLang="zh-CN" dirty="0" smtClean="0">
              <a:solidFill>
                <a:schemeClr val="bg1">
                  <a:lumMod val="50000"/>
                </a:schemeClr>
              </a:solidFill>
              <a:ea typeface="宋体" pitchFamily="2" charset="-122"/>
            </a:endParaRPr>
          </a:p>
          <a:p>
            <a:r>
              <a:rPr lang="zh-CN" altLang="en-US" dirty="0" smtClean="0">
                <a:solidFill>
                  <a:srgbClr val="993300"/>
                </a:solidFill>
                <a:ea typeface="宋体" pitchFamily="2" charset="-122"/>
              </a:rPr>
              <a:t>基本内存管理</a:t>
            </a:r>
            <a:endParaRPr lang="en-US" altLang="zh-CN" dirty="0" smtClean="0">
              <a:solidFill>
                <a:srgbClr val="993300"/>
              </a:solidFill>
              <a:ea typeface="宋体" pitchFamily="2" charset="-122"/>
            </a:endParaRPr>
          </a:p>
          <a:p>
            <a:pPr lvl="1"/>
            <a:r>
              <a:rPr lang="zh-CN" altLang="en-US" dirty="0" smtClean="0">
                <a:ea typeface="宋体" pitchFamily="2" charset="-122"/>
              </a:rPr>
              <a:t>内存管理的目标</a:t>
            </a:r>
            <a:endParaRPr lang="en-US" altLang="zh-CN" dirty="0">
              <a:ea typeface="宋体" pitchFamily="2" charset="-122"/>
            </a:endParaRPr>
          </a:p>
          <a:p>
            <a:pPr lvl="1"/>
            <a:r>
              <a:rPr lang="zh-CN" altLang="en-US" dirty="0" smtClean="0">
                <a:solidFill>
                  <a:schemeClr val="bg1">
                    <a:lumMod val="65000"/>
                  </a:schemeClr>
                </a:solidFill>
                <a:ea typeface="宋体" pitchFamily="2" charset="-122"/>
              </a:rPr>
              <a:t>内存分区</a:t>
            </a:r>
            <a:endParaRPr lang="en-US" altLang="zh-CN" dirty="0">
              <a:solidFill>
                <a:schemeClr val="bg1">
                  <a:lumMod val="65000"/>
                </a:schemeClr>
              </a:solidFill>
              <a:ea typeface="宋体" pitchFamily="2" charset="-122"/>
            </a:endParaRPr>
          </a:p>
          <a:p>
            <a:pPr lvl="1"/>
            <a:r>
              <a:rPr lang="zh-CN" altLang="en-US" dirty="0" smtClean="0">
                <a:solidFill>
                  <a:schemeClr val="bg1">
                    <a:lumMod val="65000"/>
                  </a:schemeClr>
                </a:solidFill>
                <a:ea typeface="宋体" pitchFamily="2" charset="-122"/>
              </a:rPr>
              <a:t>内存“扩展”</a:t>
            </a:r>
            <a:endParaRPr lang="en-US" altLang="zh-CN" dirty="0" smtClean="0">
              <a:solidFill>
                <a:schemeClr val="bg1">
                  <a:lumMod val="65000"/>
                </a:schemeClr>
              </a:solidFill>
              <a:ea typeface="宋体" pitchFamily="2" charset="-122"/>
            </a:endParaRPr>
          </a:p>
          <a:p>
            <a:r>
              <a:rPr lang="zh-CN" altLang="en-US" dirty="0" smtClean="0">
                <a:solidFill>
                  <a:schemeClr val="bg1">
                    <a:lumMod val="50000"/>
                  </a:schemeClr>
                </a:solidFill>
                <a:ea typeface="宋体" pitchFamily="2" charset="-122"/>
              </a:rPr>
              <a:t>虚拟内存管理</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3650408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3</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rgbClr val="993300"/>
                </a:solidFill>
                <a:ea typeface="宋体" pitchFamily="2" charset="-122"/>
              </a:rPr>
              <a:t>硬件背景</a:t>
            </a:r>
            <a:endParaRPr lang="en-US" altLang="zh-CN" dirty="0" smtClean="0">
              <a:solidFill>
                <a:srgbClr val="993300"/>
              </a:solidFill>
              <a:ea typeface="宋体" pitchFamily="2" charset="-122"/>
            </a:endParaRPr>
          </a:p>
          <a:p>
            <a:pPr lvl="1"/>
            <a:r>
              <a:rPr lang="zh-CN" altLang="en-US" dirty="0" smtClean="0">
                <a:ea typeface="宋体" pitchFamily="2" charset="-122"/>
              </a:rPr>
              <a:t>存储器的层次结构</a:t>
            </a:r>
            <a:r>
              <a:rPr lang="en-US" altLang="zh-CN" dirty="0" smtClean="0">
                <a:ea typeface="宋体" pitchFamily="2" charset="-122"/>
              </a:rPr>
              <a:t> </a:t>
            </a:r>
          </a:p>
          <a:p>
            <a:pPr lvl="1"/>
            <a:r>
              <a:rPr lang="zh-CN" altLang="en-US" dirty="0">
                <a:solidFill>
                  <a:schemeClr val="bg1">
                    <a:lumMod val="50000"/>
                  </a:schemeClr>
                </a:solidFill>
              </a:rPr>
              <a:t>程序的编译、链接和装入</a:t>
            </a:r>
            <a:endParaRPr lang="en-US" altLang="zh-CN" dirty="0" smtClean="0">
              <a:solidFill>
                <a:schemeClr val="bg1">
                  <a:lumMod val="50000"/>
                </a:schemeClr>
              </a:solidFill>
              <a:ea typeface="宋体" pitchFamily="2" charset="-122"/>
            </a:endParaRPr>
          </a:p>
          <a:p>
            <a:r>
              <a:rPr lang="zh-CN" altLang="en-US" dirty="0" smtClean="0">
                <a:solidFill>
                  <a:schemeClr val="bg1">
                    <a:lumMod val="50000"/>
                  </a:schemeClr>
                </a:solidFill>
                <a:ea typeface="宋体" pitchFamily="2" charset="-122"/>
              </a:rPr>
              <a:t>基本内存管理</a:t>
            </a:r>
            <a:endParaRPr lang="en-US" altLang="zh-CN" dirty="0" smtClean="0">
              <a:solidFill>
                <a:schemeClr val="bg1">
                  <a:lumMod val="50000"/>
                </a:schemeClr>
              </a:solidFill>
              <a:ea typeface="宋体" pitchFamily="2" charset="-122"/>
            </a:endParaRPr>
          </a:p>
          <a:p>
            <a:r>
              <a:rPr lang="zh-CN" altLang="en-US" dirty="0" smtClean="0">
                <a:solidFill>
                  <a:schemeClr val="bg1">
                    <a:lumMod val="50000"/>
                  </a:schemeClr>
                </a:solidFill>
                <a:ea typeface="宋体" pitchFamily="2" charset="-122"/>
              </a:rPr>
              <a:t>虚拟内存管理</a:t>
            </a:r>
            <a:endParaRPr lang="en-US" altLang="zh-CN" dirty="0" smtClean="0">
              <a:solidFill>
                <a:schemeClr val="bg1">
                  <a:lumMod val="50000"/>
                </a:schemeClr>
              </a:solidFill>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存储器管理</a:t>
            </a:r>
            <a:endParaRPr lang="zh-CN" altLang="en-US" dirty="0"/>
          </a:p>
        </p:txBody>
      </p:sp>
      <p:sp>
        <p:nvSpPr>
          <p:cNvPr id="3" name="内容占位符 2"/>
          <p:cNvSpPr>
            <a:spLocks noGrp="1"/>
          </p:cNvSpPr>
          <p:nvPr>
            <p:ph idx="1"/>
          </p:nvPr>
        </p:nvSpPr>
        <p:spPr/>
        <p:txBody>
          <a:bodyPr/>
          <a:lstStyle/>
          <a:p>
            <a:r>
              <a:rPr lang="zh-CN" altLang="en-US" dirty="0" smtClean="0">
                <a:ea typeface="宋体" pitchFamily="2" charset="-122"/>
              </a:rPr>
              <a:t>研究三方面的问题：</a:t>
            </a:r>
          </a:p>
          <a:p>
            <a:pPr lvl="1"/>
            <a:r>
              <a:rPr lang="zh-CN" altLang="en-US" dirty="0" smtClean="0">
                <a:ea typeface="宋体" pitchFamily="2" charset="-122"/>
              </a:rPr>
              <a:t>取（</a:t>
            </a:r>
            <a:r>
              <a:rPr lang="en-US" altLang="zh-CN" dirty="0" smtClean="0">
                <a:ea typeface="宋体" pitchFamily="2" charset="-122"/>
              </a:rPr>
              <a:t>fetch</a:t>
            </a:r>
            <a:r>
              <a:rPr lang="zh-CN" altLang="en-US" dirty="0" smtClean="0">
                <a:ea typeface="宋体" pitchFamily="2" charset="-122"/>
              </a:rPr>
              <a:t>）</a:t>
            </a:r>
          </a:p>
          <a:p>
            <a:pPr lvl="1"/>
            <a:r>
              <a:rPr lang="zh-CN" altLang="en-US" dirty="0" smtClean="0">
                <a:ea typeface="宋体" pitchFamily="2" charset="-122"/>
              </a:rPr>
              <a:t>放（</a:t>
            </a:r>
            <a:r>
              <a:rPr lang="en-US" altLang="zh-CN" dirty="0" smtClean="0">
                <a:ea typeface="宋体" pitchFamily="2" charset="-122"/>
              </a:rPr>
              <a:t>placement</a:t>
            </a:r>
            <a:r>
              <a:rPr lang="zh-CN" altLang="en-US" dirty="0" smtClean="0">
                <a:ea typeface="宋体" pitchFamily="2" charset="-122"/>
              </a:rPr>
              <a:t>）</a:t>
            </a:r>
          </a:p>
          <a:p>
            <a:pPr lvl="1"/>
            <a:r>
              <a:rPr lang="zh-CN" altLang="en-US" dirty="0" smtClean="0">
                <a:ea typeface="宋体" pitchFamily="2" charset="-122"/>
              </a:rPr>
              <a:t>替换（</a:t>
            </a:r>
            <a:r>
              <a:rPr lang="en-US" altLang="zh-CN" dirty="0" smtClean="0">
                <a:ea typeface="宋体" pitchFamily="2" charset="-122"/>
              </a:rPr>
              <a:t>replacement</a:t>
            </a:r>
            <a:r>
              <a:rPr lang="zh-CN" altLang="en-US" dirty="0" smtClean="0">
                <a:ea typeface="宋体" pitchFamily="2" charset="-122"/>
              </a:rPr>
              <a:t>）</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存储器管理的功能</a:t>
            </a:r>
            <a:endParaRPr lang="zh-CN" altLang="en-US" dirty="0"/>
          </a:p>
        </p:txBody>
      </p:sp>
      <p:sp>
        <p:nvSpPr>
          <p:cNvPr id="3" name="内容占位符 2"/>
          <p:cNvSpPr>
            <a:spLocks noGrp="1"/>
          </p:cNvSpPr>
          <p:nvPr>
            <p:ph idx="1"/>
          </p:nvPr>
        </p:nvSpPr>
        <p:spPr>
          <a:xfrm>
            <a:off x="457200" y="1399043"/>
            <a:ext cx="8229600" cy="4641850"/>
          </a:xfrm>
        </p:spPr>
        <p:txBody>
          <a:bodyPr/>
          <a:lstStyle/>
          <a:p>
            <a:r>
              <a:rPr lang="zh-CN" altLang="en-US" dirty="0" smtClean="0"/>
              <a:t>存储器管理应具有以下功能： </a:t>
            </a:r>
            <a:endParaRPr lang="en-US" altLang="zh-CN" dirty="0" smtClean="0"/>
          </a:p>
          <a:p>
            <a:pPr lvl="1"/>
            <a:r>
              <a:rPr lang="zh-CN" altLang="en-US" dirty="0" smtClean="0"/>
              <a:t>内存分配：按照一定的算法把某一空闲的主存区分配给作业或进程。</a:t>
            </a:r>
            <a:endParaRPr lang="en-US" altLang="zh-CN" dirty="0" smtClean="0"/>
          </a:p>
          <a:p>
            <a:pPr lvl="1"/>
            <a:r>
              <a:rPr lang="zh-CN" altLang="en-US" dirty="0" smtClean="0"/>
              <a:t>地址映射：将程序地址空间中使用的逻辑地址变换成主存中的物理地址的过程，又称地址重定位。地址变换的功能就是要建立虚实地址的对应关系。</a:t>
            </a:r>
            <a:endParaRPr lang="en-US" altLang="zh-CN" dirty="0" smtClean="0"/>
          </a:p>
          <a:p>
            <a:pPr lvl="1"/>
            <a:r>
              <a:rPr lang="zh-CN" altLang="en-US" dirty="0" smtClean="0"/>
              <a:t>内存保护和共享：保证用户程序</a:t>
            </a:r>
            <a:r>
              <a:rPr lang="en-US" altLang="zh-CN" dirty="0" smtClean="0"/>
              <a:t>(</a:t>
            </a:r>
            <a:r>
              <a:rPr lang="zh-CN" altLang="en-US" dirty="0" smtClean="0"/>
              <a:t>或进程映象</a:t>
            </a:r>
            <a:r>
              <a:rPr lang="en-US" altLang="zh-CN" dirty="0" smtClean="0"/>
              <a:t>)</a:t>
            </a:r>
            <a:r>
              <a:rPr lang="zh-CN" altLang="en-US" dirty="0" smtClean="0"/>
              <a:t>在各自的存储区域内操作，互不干扰。</a:t>
            </a:r>
            <a:endParaRPr lang="en-US" altLang="zh-CN" dirty="0" smtClean="0"/>
          </a:p>
          <a:p>
            <a:pPr lvl="1"/>
            <a:r>
              <a:rPr lang="zh-CN" altLang="en-US" dirty="0" smtClean="0"/>
              <a:t>虚拟存储：使用户程序的大小和结构不受主存容量和结构的限制，即使在用户程序比实际主存容量还要大的情况下，程序也能正确运行。</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内存分配</a:t>
            </a:r>
            <a:endParaRPr lang="zh-CN" altLang="en-US" dirty="0"/>
          </a:p>
        </p:txBody>
      </p:sp>
      <p:sp>
        <p:nvSpPr>
          <p:cNvPr id="3" name="内容占位符 2"/>
          <p:cNvSpPr>
            <a:spLocks noGrp="1"/>
          </p:cNvSpPr>
          <p:nvPr>
            <p:ph idx="1"/>
          </p:nvPr>
        </p:nvSpPr>
        <p:spPr>
          <a:xfrm>
            <a:off x="457200" y="1224875"/>
            <a:ext cx="8229600" cy="4641850"/>
          </a:xfrm>
        </p:spPr>
        <p:txBody>
          <a:bodyPr/>
          <a:lstStyle/>
          <a:p>
            <a:r>
              <a:rPr lang="zh-CN" altLang="en-US" sz="2400" dirty="0" smtClean="0">
                <a:ea typeface="宋体" pitchFamily="2" charset="-122"/>
              </a:rPr>
              <a:t>内存分配的主要目标：</a:t>
            </a:r>
            <a:endParaRPr lang="en-US" altLang="zh-CN" sz="2400" dirty="0" smtClean="0">
              <a:ea typeface="宋体" pitchFamily="2" charset="-122"/>
            </a:endParaRPr>
          </a:p>
          <a:p>
            <a:pPr lvl="1"/>
            <a:r>
              <a:rPr lang="en-US" altLang="zh-CN" sz="2000" dirty="0" smtClean="0">
                <a:ea typeface="宋体" pitchFamily="2" charset="-122"/>
              </a:rPr>
              <a:t>Subdividing memory to accommodate multiple processes</a:t>
            </a:r>
          </a:p>
          <a:p>
            <a:pPr lvl="1"/>
            <a:r>
              <a:rPr lang="en-US" altLang="zh-CN" sz="2000" dirty="0" smtClean="0">
                <a:ea typeface="宋体" pitchFamily="2" charset="-122"/>
              </a:rPr>
              <a:t>Memory needs to be allocated efficiently to pack as many processes into memory as possible</a:t>
            </a:r>
            <a:endParaRPr lang="zh-CN" altLang="en-US" sz="2000" dirty="0" smtClean="0"/>
          </a:p>
          <a:p>
            <a:r>
              <a:rPr lang="zh-CN" altLang="en-US" sz="2400" dirty="0" smtClean="0"/>
              <a:t>各种操作系统采用不同的内存分配方案，这也是区别各种操作系统最明显的标志之一。</a:t>
            </a:r>
          </a:p>
          <a:p>
            <a:r>
              <a:rPr lang="zh-CN" altLang="en-US" sz="2400" dirty="0" smtClean="0"/>
              <a:t>内存分配方案主要可分为两种：</a:t>
            </a:r>
            <a:endParaRPr lang="en-US" altLang="zh-CN" sz="2400" dirty="0" smtClean="0"/>
          </a:p>
          <a:p>
            <a:pPr lvl="1"/>
            <a:r>
              <a:rPr lang="zh-CN" altLang="en-US" sz="2000" dirty="0" smtClean="0"/>
              <a:t>连续分配方式：要求为一个进程分配连续的内存空间</a:t>
            </a:r>
            <a:endParaRPr lang="en-US" altLang="zh-CN" sz="2000" dirty="0" smtClean="0"/>
          </a:p>
          <a:p>
            <a:pPr lvl="2"/>
            <a:r>
              <a:rPr lang="zh-CN" altLang="en-US" sz="2000" dirty="0" smtClean="0"/>
              <a:t>固定分区管理</a:t>
            </a:r>
          </a:p>
          <a:p>
            <a:pPr lvl="2"/>
            <a:r>
              <a:rPr lang="zh-CN" altLang="en-US" sz="2000" dirty="0" smtClean="0"/>
              <a:t>动态分区管理</a:t>
            </a:r>
            <a:endParaRPr lang="en-US" altLang="zh-CN" sz="2000" dirty="0" smtClean="0"/>
          </a:p>
          <a:p>
            <a:pPr lvl="1"/>
            <a:r>
              <a:rPr lang="zh-CN" altLang="en-US" sz="2000" dirty="0" smtClean="0"/>
              <a:t>非连续分配方式：允许一个进程分散地装入到不相邻接的分区</a:t>
            </a:r>
            <a:endParaRPr lang="en-US" altLang="zh-CN" sz="2000" dirty="0" smtClean="0"/>
          </a:p>
          <a:p>
            <a:pPr lvl="2"/>
            <a:r>
              <a:rPr lang="zh-CN" altLang="en-US" sz="2000" dirty="0" smtClean="0"/>
              <a:t>页式管理</a:t>
            </a:r>
          </a:p>
          <a:p>
            <a:pPr lvl="2"/>
            <a:r>
              <a:rPr lang="zh-CN" altLang="en-US" sz="2000" dirty="0" smtClean="0"/>
              <a:t>段式管理</a:t>
            </a:r>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33</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1">
                    <a:lumMod val="50000"/>
                  </a:schemeClr>
                </a:solidFill>
                <a:ea typeface="宋体" pitchFamily="2" charset="-122"/>
              </a:rPr>
              <a:t>硬件背景</a:t>
            </a:r>
            <a:endParaRPr lang="en-US" altLang="zh-CN" dirty="0" smtClean="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存储器的层次结构</a:t>
            </a:r>
            <a:r>
              <a:rPr lang="en-US" altLang="zh-CN" dirty="0" smtClean="0">
                <a:solidFill>
                  <a:schemeClr val="bg1">
                    <a:lumMod val="50000"/>
                  </a:schemeClr>
                </a:solidFill>
                <a:ea typeface="宋体" pitchFamily="2" charset="-122"/>
              </a:rPr>
              <a:t> </a:t>
            </a:r>
          </a:p>
          <a:p>
            <a:pPr lvl="1"/>
            <a:r>
              <a:rPr lang="zh-CN" altLang="en-US" dirty="0" smtClean="0">
                <a:solidFill>
                  <a:schemeClr val="bg1">
                    <a:lumMod val="50000"/>
                  </a:schemeClr>
                </a:solidFill>
              </a:rPr>
              <a:t>程序的编译、链接和装入</a:t>
            </a:r>
            <a:endParaRPr lang="en-US" altLang="zh-CN" dirty="0" smtClean="0">
              <a:solidFill>
                <a:schemeClr val="bg1">
                  <a:lumMod val="50000"/>
                </a:schemeClr>
              </a:solidFill>
              <a:ea typeface="宋体" pitchFamily="2" charset="-122"/>
            </a:endParaRPr>
          </a:p>
          <a:p>
            <a:r>
              <a:rPr lang="zh-CN" altLang="en-US" dirty="0" smtClean="0">
                <a:solidFill>
                  <a:srgbClr val="993300"/>
                </a:solidFill>
                <a:ea typeface="宋体" pitchFamily="2" charset="-122"/>
              </a:rPr>
              <a:t>基本内存管理</a:t>
            </a:r>
            <a:endParaRPr lang="en-US" altLang="zh-CN" dirty="0" smtClean="0">
              <a:solidFill>
                <a:srgbClr val="993300"/>
              </a:solidFill>
              <a:ea typeface="宋体" pitchFamily="2" charset="-122"/>
            </a:endParaRPr>
          </a:p>
          <a:p>
            <a:pPr lvl="1"/>
            <a:r>
              <a:rPr lang="zh-CN" altLang="en-US" dirty="0" smtClean="0">
                <a:solidFill>
                  <a:schemeClr val="bg1">
                    <a:lumMod val="50000"/>
                  </a:schemeClr>
                </a:solidFill>
                <a:ea typeface="宋体" pitchFamily="2" charset="-122"/>
              </a:rPr>
              <a:t>内存管理的目标</a:t>
            </a:r>
            <a:endParaRPr lang="en-US" altLang="zh-CN" dirty="0">
              <a:solidFill>
                <a:schemeClr val="bg1">
                  <a:lumMod val="50000"/>
                </a:schemeClr>
              </a:solidFill>
              <a:ea typeface="宋体" pitchFamily="2" charset="-122"/>
            </a:endParaRPr>
          </a:p>
          <a:p>
            <a:pPr lvl="1"/>
            <a:r>
              <a:rPr lang="zh-CN" altLang="en-US" dirty="0" smtClean="0">
                <a:ea typeface="宋体" pitchFamily="2" charset="-122"/>
              </a:rPr>
              <a:t>内存分区</a:t>
            </a:r>
            <a:endParaRPr lang="en-US" altLang="zh-CN" dirty="0">
              <a:ea typeface="宋体" pitchFamily="2" charset="-122"/>
            </a:endParaRPr>
          </a:p>
          <a:p>
            <a:pPr lvl="1"/>
            <a:r>
              <a:rPr lang="zh-CN" altLang="en-US" dirty="0" smtClean="0">
                <a:solidFill>
                  <a:schemeClr val="bg1">
                    <a:lumMod val="50000"/>
                  </a:schemeClr>
                </a:solidFill>
                <a:ea typeface="宋体" pitchFamily="2" charset="-122"/>
              </a:rPr>
              <a:t>内存“扩展”</a:t>
            </a:r>
            <a:endParaRPr lang="en-US" altLang="zh-CN" dirty="0" smtClean="0">
              <a:solidFill>
                <a:schemeClr val="bg1">
                  <a:lumMod val="50000"/>
                </a:schemeClr>
              </a:solidFill>
              <a:ea typeface="宋体" pitchFamily="2" charset="-122"/>
            </a:endParaRPr>
          </a:p>
          <a:p>
            <a:r>
              <a:rPr lang="zh-CN" altLang="en-US" dirty="0" smtClean="0">
                <a:solidFill>
                  <a:schemeClr val="bg1">
                    <a:lumMod val="50000"/>
                  </a:schemeClr>
                </a:solidFill>
                <a:ea typeface="宋体" pitchFamily="2" charset="-122"/>
              </a:rPr>
              <a:t>虚拟内存管理</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2718855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内存的连续分配方式</a:t>
            </a:r>
            <a:endParaRPr lang="zh-CN" altLang="en-US" dirty="0"/>
          </a:p>
        </p:txBody>
      </p:sp>
      <p:sp>
        <p:nvSpPr>
          <p:cNvPr id="3" name="内容占位符 2"/>
          <p:cNvSpPr>
            <a:spLocks noGrp="1"/>
          </p:cNvSpPr>
          <p:nvPr>
            <p:ph idx="1"/>
          </p:nvPr>
        </p:nvSpPr>
        <p:spPr>
          <a:xfrm>
            <a:off x="457201" y="1253903"/>
            <a:ext cx="8062686" cy="4641850"/>
          </a:xfrm>
        </p:spPr>
        <p:txBody>
          <a:bodyPr/>
          <a:lstStyle/>
          <a:p>
            <a:r>
              <a:rPr lang="zh-CN" altLang="en-US" sz="2400" dirty="0" smtClean="0"/>
              <a:t>连续分配方式是指一个用户进程分配一个连续的内存空间。又称分区管理方式。</a:t>
            </a:r>
          </a:p>
          <a:p>
            <a:r>
              <a:rPr lang="zh-CN" altLang="en-US" sz="2400" dirty="0" smtClean="0"/>
              <a:t>分区是指内存中的一个连续区域。 </a:t>
            </a:r>
          </a:p>
          <a:p>
            <a:r>
              <a:rPr lang="zh-CN" altLang="en-US" sz="2400" dirty="0" smtClean="0"/>
              <a:t>分区管理方式曾被广泛应用于</a:t>
            </a:r>
            <a:r>
              <a:rPr lang="en-US" altLang="zh-CN" sz="2400" dirty="0" smtClean="0"/>
              <a:t>20</a:t>
            </a:r>
            <a:r>
              <a:rPr lang="zh-CN" altLang="en-US" sz="2400" dirty="0" smtClean="0"/>
              <a:t>世纪</a:t>
            </a:r>
            <a:r>
              <a:rPr lang="en-US" altLang="zh-CN" sz="2400" dirty="0" smtClean="0"/>
              <a:t>60</a:t>
            </a:r>
            <a:r>
              <a:rPr lang="zh-CN" altLang="en-US" sz="2400" dirty="0" smtClean="0"/>
              <a:t>～</a:t>
            </a:r>
            <a:r>
              <a:rPr lang="en-US" altLang="zh-CN" sz="2400" dirty="0" smtClean="0"/>
              <a:t>70</a:t>
            </a:r>
            <a:r>
              <a:rPr lang="zh-CN" altLang="en-US" sz="2400" dirty="0" smtClean="0"/>
              <a:t>年代的</a:t>
            </a:r>
            <a:r>
              <a:rPr lang="en-US" altLang="zh-CN" sz="2400" dirty="0" smtClean="0"/>
              <a:t>OS</a:t>
            </a:r>
            <a:r>
              <a:rPr lang="zh-CN" altLang="en-US" sz="2400" dirty="0" smtClean="0"/>
              <a:t>中，至今仍在内存分配方式中占一席之地。 </a:t>
            </a:r>
          </a:p>
          <a:p>
            <a:r>
              <a:rPr lang="zh-CN" altLang="en-US" sz="2400" dirty="0" smtClean="0"/>
              <a:t>分区分配方式可分为：</a:t>
            </a:r>
          </a:p>
          <a:p>
            <a:pPr lvl="1"/>
            <a:r>
              <a:rPr lang="zh-CN" altLang="en-US" sz="2200" dirty="0" smtClean="0"/>
              <a:t>单一连续分配</a:t>
            </a:r>
            <a:endParaRPr lang="en-US" altLang="zh-CN" sz="2200" dirty="0" smtClean="0"/>
          </a:p>
          <a:p>
            <a:pPr lvl="1"/>
            <a:r>
              <a:rPr lang="zh-CN" altLang="en-US" sz="2200" dirty="0" smtClean="0"/>
              <a:t>固定分区</a:t>
            </a:r>
            <a:r>
              <a:rPr lang="en-US" altLang="zh-CN" sz="2200" dirty="0" smtClean="0"/>
              <a:t>(Fixed partition: shelving the boxes)</a:t>
            </a:r>
            <a:endParaRPr lang="zh-CN" altLang="en-US" sz="2200" dirty="0" smtClean="0"/>
          </a:p>
          <a:p>
            <a:pPr lvl="1"/>
            <a:r>
              <a:rPr lang="zh-CN" altLang="en-US" sz="2200" dirty="0" smtClean="0"/>
              <a:t>动态分区</a:t>
            </a:r>
            <a:r>
              <a:rPr lang="en-US" altLang="zh-CN" sz="2200" dirty="0" smtClean="0"/>
              <a:t>(Dynamic Partition: stacking the boxes)</a:t>
            </a:r>
          </a:p>
          <a:p>
            <a:pPr lvl="1"/>
            <a:r>
              <a:rPr lang="zh-CN" altLang="en-US" sz="2200" dirty="0" smtClean="0"/>
              <a:t>伙伴系统</a:t>
            </a:r>
            <a:r>
              <a:rPr lang="en-US" altLang="zh-CN" sz="2200" dirty="0" smtClean="0"/>
              <a:t>(Buddy System: splitting &amp; merging the shelves)</a:t>
            </a:r>
          </a:p>
          <a:p>
            <a:pPr lvl="1"/>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单一连续分配</a:t>
            </a:r>
            <a:endParaRPr lang="zh-CN" altLang="en-US" dirty="0"/>
          </a:p>
        </p:txBody>
      </p:sp>
      <p:sp>
        <p:nvSpPr>
          <p:cNvPr id="3" name="内容占位符 2"/>
          <p:cNvSpPr>
            <a:spLocks noGrp="1"/>
          </p:cNvSpPr>
          <p:nvPr>
            <p:ph idx="1"/>
          </p:nvPr>
        </p:nvSpPr>
        <p:spPr>
          <a:xfrm>
            <a:off x="457200" y="1351867"/>
            <a:ext cx="8229600" cy="4641850"/>
          </a:xfrm>
        </p:spPr>
        <p:txBody>
          <a:bodyPr/>
          <a:lstStyle/>
          <a:p>
            <a:r>
              <a:rPr lang="zh-CN" altLang="en-US" sz="2400" dirty="0" smtClean="0"/>
              <a:t>连续分配方式为一个用户程序分配一个连续的内存空间</a:t>
            </a:r>
          </a:p>
          <a:p>
            <a:r>
              <a:rPr lang="zh-CN" altLang="en-US" sz="2400" dirty="0" smtClean="0"/>
              <a:t>单一连续分配是最简单的一种存储管理方式，但只能用于单用户、单任务的操作系统中</a:t>
            </a:r>
          </a:p>
          <a:p>
            <a:r>
              <a:rPr lang="zh-CN" altLang="en-US" sz="2400" dirty="0" smtClean="0"/>
              <a:t>采用这种存储管理方式时，可把内存分为系统区和用户区两部分，系统区仅提供给</a:t>
            </a:r>
            <a:r>
              <a:rPr lang="en-US" altLang="zh-CN" sz="2400" dirty="0" smtClean="0"/>
              <a:t>OS</a:t>
            </a:r>
            <a:r>
              <a:rPr lang="zh-CN" altLang="en-US" sz="2400" dirty="0" smtClean="0"/>
              <a:t>使用，通常是放在内存的低址部分；用户区是指除系统区以外的</a:t>
            </a:r>
            <a:r>
              <a:rPr lang="zh-CN" altLang="en-US" sz="2400" dirty="0"/>
              <a:t>剩余</a:t>
            </a:r>
            <a:r>
              <a:rPr lang="zh-CN" altLang="en-US" sz="2400" dirty="0" smtClean="0"/>
              <a:t>内存空间，提供给用户使用</a:t>
            </a:r>
          </a:p>
          <a:p>
            <a:r>
              <a:rPr lang="zh-CN" altLang="en-US" sz="2400" dirty="0" smtClean="0"/>
              <a:t>一般情况下无存储器保护机构</a:t>
            </a:r>
            <a:endParaRPr lang="en-US" altLang="zh-CN" sz="2400" dirty="0" smtClean="0"/>
          </a:p>
          <a:p>
            <a:r>
              <a:rPr lang="zh-CN" altLang="en-US" sz="2400" dirty="0" smtClean="0"/>
              <a:t>特点</a:t>
            </a:r>
            <a:r>
              <a:rPr lang="en-US" altLang="zh-CN" sz="2400" dirty="0" smtClean="0"/>
              <a:t>:</a:t>
            </a:r>
          </a:p>
          <a:p>
            <a:pPr lvl="1"/>
            <a:r>
              <a:rPr lang="zh-CN" altLang="en-US" sz="2000" dirty="0" smtClean="0"/>
              <a:t>简单易行，系统开销小</a:t>
            </a:r>
            <a:endParaRPr lang="en-US" altLang="zh-CN" sz="2000" dirty="0" smtClean="0"/>
          </a:p>
          <a:p>
            <a:pPr lvl="1"/>
            <a:r>
              <a:rPr lang="zh-CN" altLang="en-US" sz="2000" dirty="0" smtClean="0"/>
              <a:t>资源利用率低</a:t>
            </a:r>
            <a:r>
              <a:rPr lang="en-US" altLang="zh-CN" sz="2000" dirty="0" smtClean="0"/>
              <a:t>(</a:t>
            </a:r>
            <a:r>
              <a:rPr lang="zh-CN" altLang="en-US" sz="2000" dirty="0" smtClean="0"/>
              <a:t>一次只能装入一个作业</a:t>
            </a:r>
            <a:r>
              <a:rPr lang="en-US" altLang="zh-CN" sz="2000" dirty="0" smtClean="0"/>
              <a:t>)</a:t>
            </a:r>
          </a:p>
          <a:p>
            <a:endParaRPr lang="en-US" altLang="zh-CN" sz="2400"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单一连续分配</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36</a:t>
            </a:fld>
            <a:endParaRPr lang="en-US" altLang="zh-CN"/>
          </a:p>
        </p:txBody>
      </p:sp>
      <p:graphicFrame>
        <p:nvGraphicFramePr>
          <p:cNvPr id="19458" name="Object 2"/>
          <p:cNvGraphicFramePr>
            <a:graphicFrameLocks noChangeAspect="1"/>
          </p:cNvGraphicFramePr>
          <p:nvPr/>
        </p:nvGraphicFramePr>
        <p:xfrm>
          <a:off x="929365" y="1313997"/>
          <a:ext cx="6248400" cy="4868863"/>
        </p:xfrm>
        <a:graphic>
          <a:graphicData uri="http://schemas.openxmlformats.org/presentationml/2006/ole">
            <mc:AlternateContent xmlns:mc="http://schemas.openxmlformats.org/markup-compatibility/2006">
              <mc:Choice xmlns:v="urn:schemas-microsoft-com:vml" Requires="v">
                <p:oleObj spid="_x0000_s19484" name="VISIO" r:id="rId3" imgW="2539440" imgH="1980000" progId="Visio.Drawing.11">
                  <p:embed/>
                </p:oleObj>
              </mc:Choice>
              <mc:Fallback>
                <p:oleObj name="VISIO" r:id="rId3" imgW="2539440" imgH="198000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65" y="1313997"/>
                        <a:ext cx="6248400" cy="486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固定分区</a:t>
            </a:r>
            <a:endParaRPr lang="zh-CN" altLang="en-US" dirty="0"/>
          </a:p>
        </p:txBody>
      </p:sp>
      <p:sp>
        <p:nvSpPr>
          <p:cNvPr id="4"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54998"/>
            <a:ext cx="922337" cy="476250"/>
          </a:xfrm>
        </p:spPr>
        <p:txBody>
          <a:bodyPr/>
          <a:lstStyle/>
          <a:p>
            <a:pPr>
              <a:defRPr/>
            </a:pPr>
            <a:fld id="{2A5F4D79-7E66-4EF1-850E-A256F3AB9092}" type="slidenum">
              <a:rPr lang="zh-CN" altLang="en-US" smtClean="0"/>
              <a:pPr>
                <a:defRPr/>
              </a:pPr>
              <a:t>37</a:t>
            </a:fld>
            <a:endParaRPr lang="en-US" altLang="zh-CN"/>
          </a:p>
        </p:txBody>
      </p:sp>
      <p:pic>
        <p:nvPicPr>
          <p:cNvPr id="21506" name="Picture 2"/>
          <p:cNvPicPr>
            <a:picLocks noChangeAspect="1" noChangeArrowheads="1"/>
          </p:cNvPicPr>
          <p:nvPr/>
        </p:nvPicPr>
        <p:blipFill>
          <a:blip r:embed="rId2" cstate="print"/>
          <a:srcRect/>
          <a:stretch>
            <a:fillRect/>
          </a:stretch>
        </p:blipFill>
        <p:spPr bwMode="auto">
          <a:xfrm>
            <a:off x="576708" y="547985"/>
            <a:ext cx="1691141" cy="6107496"/>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6907215" y="653834"/>
            <a:ext cx="1667097" cy="6087593"/>
          </a:xfrm>
          <a:prstGeom prst="rect">
            <a:avLst/>
          </a:prstGeom>
          <a:noFill/>
          <a:ln w="9525">
            <a:noFill/>
            <a:miter lim="800000"/>
            <a:headEnd/>
            <a:tailEnd/>
          </a:ln>
          <a:effectLst/>
        </p:spPr>
      </p:pic>
      <p:sp>
        <p:nvSpPr>
          <p:cNvPr id="8" name="Rectangle 4"/>
          <p:cNvSpPr>
            <a:spLocks noChangeArrowheads="1"/>
          </p:cNvSpPr>
          <p:nvPr/>
        </p:nvSpPr>
        <p:spPr bwMode="auto">
          <a:xfrm>
            <a:off x="3243941" y="3323774"/>
            <a:ext cx="2959465" cy="461665"/>
          </a:xfrm>
          <a:prstGeom prst="rect">
            <a:avLst/>
          </a:prstGeom>
          <a:noFill/>
          <a:ln w="9525">
            <a:noFill/>
            <a:miter lim="800000"/>
            <a:headEnd/>
            <a:tailEnd/>
          </a:ln>
          <a:effectLst/>
        </p:spPr>
        <p:txBody>
          <a:bodyPr wrap="none">
            <a:spAutoFit/>
          </a:bodyPr>
          <a:lstStyle/>
          <a:p>
            <a:r>
              <a:rPr lang="en-US" altLang="zh-CN" sz="2400" dirty="0">
                <a:ea typeface="宋体" pitchFamily="2" charset="-122"/>
              </a:rPr>
              <a:t>Equal-size partitions</a:t>
            </a:r>
            <a:endParaRPr lang="zh-CN" altLang="en-US" sz="2400" dirty="0">
              <a:ea typeface="宋体" pitchFamily="2" charset="-122"/>
            </a:endParaRPr>
          </a:p>
        </p:txBody>
      </p:sp>
      <p:sp>
        <p:nvSpPr>
          <p:cNvPr id="9" name="Rectangle 5"/>
          <p:cNvSpPr>
            <a:spLocks noChangeArrowheads="1"/>
          </p:cNvSpPr>
          <p:nvPr/>
        </p:nvSpPr>
        <p:spPr bwMode="auto">
          <a:xfrm>
            <a:off x="3243941" y="3911606"/>
            <a:ext cx="3320140" cy="461665"/>
          </a:xfrm>
          <a:prstGeom prst="rect">
            <a:avLst/>
          </a:prstGeom>
          <a:noFill/>
          <a:ln w="9525">
            <a:noFill/>
            <a:miter lim="800000"/>
            <a:headEnd/>
            <a:tailEnd/>
          </a:ln>
          <a:effectLst/>
        </p:spPr>
        <p:txBody>
          <a:bodyPr wrap="none">
            <a:spAutoFit/>
          </a:bodyPr>
          <a:lstStyle/>
          <a:p>
            <a:r>
              <a:rPr lang="en-US" altLang="zh-CN" sz="2400" dirty="0">
                <a:ea typeface="宋体" pitchFamily="2" charset="-122"/>
              </a:rPr>
              <a:t>Unequal-size partitions</a:t>
            </a:r>
            <a:endParaRPr lang="zh-CN" altLang="en-US" sz="2400" dirty="0">
              <a:ea typeface="宋体" pitchFamily="2" charset="-122"/>
            </a:endParaRPr>
          </a:p>
        </p:txBody>
      </p:sp>
      <p:sp>
        <p:nvSpPr>
          <p:cNvPr id="10" name="AutoShape 6"/>
          <p:cNvSpPr>
            <a:spLocks/>
          </p:cNvSpPr>
          <p:nvPr/>
        </p:nvSpPr>
        <p:spPr bwMode="auto">
          <a:xfrm>
            <a:off x="2939141" y="3378206"/>
            <a:ext cx="304800" cy="914400"/>
          </a:xfrm>
          <a:prstGeom prst="leftBrace">
            <a:avLst>
              <a:gd name="adj1" fmla="val 25000"/>
              <a:gd name="adj2" fmla="val 50000"/>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固定分区分配</a:t>
            </a:r>
            <a:endParaRPr lang="zh-CN" altLang="en-US" dirty="0"/>
          </a:p>
        </p:txBody>
      </p:sp>
      <p:sp>
        <p:nvSpPr>
          <p:cNvPr id="3" name="内容占位符 2"/>
          <p:cNvSpPr>
            <a:spLocks noGrp="1"/>
          </p:cNvSpPr>
          <p:nvPr>
            <p:ph idx="1"/>
          </p:nvPr>
        </p:nvSpPr>
        <p:spPr>
          <a:xfrm>
            <a:off x="457200" y="1224874"/>
            <a:ext cx="8229600" cy="4987239"/>
          </a:xfrm>
        </p:spPr>
        <p:txBody>
          <a:bodyPr/>
          <a:lstStyle/>
          <a:p>
            <a:r>
              <a:rPr lang="zh-CN" altLang="en-US" sz="2600" dirty="0" smtClean="0"/>
              <a:t>又称定长分区分配或静态分区分配，是静态地把内存空间划分为若干个固定大小的连续区域</a:t>
            </a:r>
            <a:endParaRPr lang="en-US" altLang="zh-CN" sz="2600" dirty="0" smtClean="0"/>
          </a:p>
          <a:p>
            <a:r>
              <a:rPr lang="zh-CN" altLang="en-US" sz="2600" dirty="0" smtClean="0"/>
              <a:t>每个分区中只装入一个进程</a:t>
            </a:r>
          </a:p>
          <a:p>
            <a:r>
              <a:rPr lang="zh-CN" altLang="en-US" sz="2600" dirty="0" smtClean="0"/>
              <a:t>划分分区的方法 </a:t>
            </a:r>
          </a:p>
          <a:p>
            <a:pPr lvl="1"/>
            <a:r>
              <a:rPr lang="zh-CN" altLang="en-US" dirty="0" smtClean="0"/>
              <a:t>分区大小相等：即使所有的内存分区大小相等</a:t>
            </a:r>
          </a:p>
          <a:p>
            <a:pPr lvl="2"/>
            <a:r>
              <a:rPr lang="zh-CN" altLang="en-US" sz="2000" dirty="0" smtClean="0"/>
              <a:t>分区太大：浪费</a:t>
            </a:r>
          </a:p>
          <a:p>
            <a:pPr lvl="2"/>
            <a:r>
              <a:rPr lang="zh-CN" altLang="en-US" sz="2000" dirty="0" smtClean="0"/>
              <a:t>分区太小：不够用 </a:t>
            </a:r>
          </a:p>
          <a:p>
            <a:pPr lvl="1"/>
            <a:r>
              <a:rPr lang="zh-CN" altLang="en-US" dirty="0" smtClean="0"/>
              <a:t>分区大小不等：划分为多个大、中、小搭配的分区</a:t>
            </a:r>
          </a:p>
          <a:p>
            <a:pPr lvl="2"/>
            <a:r>
              <a:rPr lang="zh-CN" altLang="en-US" sz="2000" dirty="0" smtClean="0"/>
              <a:t>根据程序大小决定所使用的分区：好比大班在大教室、小班在小教室</a:t>
            </a:r>
            <a:endParaRPr lang="en-US" altLang="zh-CN" sz="2000" dirty="0" smtClean="0"/>
          </a:p>
          <a:p>
            <a:r>
              <a:rPr lang="zh-CN" altLang="en-US" sz="2600" dirty="0" smtClean="0"/>
              <a:t>最简单的可运行多道程序的内存管理方式</a:t>
            </a:r>
          </a:p>
          <a:p>
            <a:pPr lvl="2"/>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固定分区分配</a:t>
            </a:r>
            <a:endParaRPr lang="zh-CN" altLang="en-US" dirty="0"/>
          </a:p>
        </p:txBody>
      </p:sp>
      <p:sp>
        <p:nvSpPr>
          <p:cNvPr id="3" name="内容占位符 2"/>
          <p:cNvSpPr>
            <a:spLocks noGrp="1"/>
          </p:cNvSpPr>
          <p:nvPr>
            <p:ph idx="1"/>
          </p:nvPr>
        </p:nvSpPr>
        <p:spPr>
          <a:xfrm>
            <a:off x="457200" y="1253903"/>
            <a:ext cx="8265886" cy="4641850"/>
          </a:xfrm>
        </p:spPr>
        <p:txBody>
          <a:bodyPr/>
          <a:lstStyle/>
          <a:p>
            <a:r>
              <a:rPr lang="zh-CN" altLang="en-US" sz="2400" dirty="0" smtClean="0"/>
              <a:t>所用数据结构</a:t>
            </a:r>
          </a:p>
          <a:p>
            <a:pPr lvl="1"/>
            <a:r>
              <a:rPr lang="zh-CN" altLang="en-US" sz="2200" dirty="0" smtClean="0"/>
              <a:t>内存分配表</a:t>
            </a:r>
            <a:r>
              <a:rPr lang="en-US" altLang="zh-CN" sz="2200" dirty="0" smtClean="0"/>
              <a:t>(</a:t>
            </a:r>
            <a:r>
              <a:rPr lang="zh-CN" altLang="en-US" sz="2200" dirty="0" smtClean="0"/>
              <a:t>分区说明表</a:t>
            </a:r>
            <a:r>
              <a:rPr lang="en-US" altLang="zh-CN" sz="2200" dirty="0" smtClean="0"/>
              <a:t>)</a:t>
            </a:r>
            <a:r>
              <a:rPr lang="zh-CN" altLang="en-US" sz="2200" dirty="0" smtClean="0"/>
              <a:t>：描述内存中每一分区的情况，内容包括分区号、分区大小、起始地址和分区的使用状态。内存的分配释放、存储保护以及地址变换都通过分区说明表进行。</a:t>
            </a:r>
          </a:p>
          <a:p>
            <a:pPr lvl="1"/>
            <a:r>
              <a:rPr lang="zh-CN" altLang="en-US" sz="2200" dirty="0" smtClean="0"/>
              <a:t>进程表：用来描述存放在分区中进程的信息，内容包括进程名、进程大小、进程占用的分区号</a:t>
            </a:r>
          </a:p>
          <a:p>
            <a:r>
              <a:rPr lang="zh-CN" altLang="en-US" sz="2400" dirty="0" smtClean="0"/>
              <a:t>当有一用户程序要装入时，由内存分配程序检索该表，从中找出一个能满足要求的、尚未分配的分区，将之分配给该程序，然后将该表项中的状态置为“已分配”；若找不到大小足够的分区，则拒绝为该用户程序分配内存。</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存储器的层次结构</a:t>
            </a:r>
            <a:endParaRPr lang="zh-CN" altLang="en-US" dirty="0"/>
          </a:p>
        </p:txBody>
      </p:sp>
      <p:sp>
        <p:nvSpPr>
          <p:cNvPr id="3" name="内容占位符 2"/>
          <p:cNvSpPr>
            <a:spLocks noGrp="1"/>
          </p:cNvSpPr>
          <p:nvPr>
            <p:ph idx="1"/>
          </p:nvPr>
        </p:nvSpPr>
        <p:spPr>
          <a:xfrm>
            <a:off x="457200" y="1330095"/>
            <a:ext cx="8229600" cy="4641850"/>
          </a:xfrm>
        </p:spPr>
        <p:txBody>
          <a:bodyPr/>
          <a:lstStyle/>
          <a:p>
            <a:r>
              <a:rPr lang="zh-CN" altLang="en-US" sz="2400" dirty="0" smtClean="0"/>
              <a:t>在理想情况下，</a:t>
            </a:r>
            <a:endParaRPr lang="en-US" altLang="zh-CN" sz="2400" dirty="0" smtClean="0"/>
          </a:p>
          <a:p>
            <a:pPr lvl="1"/>
            <a:r>
              <a:rPr lang="zh-CN" altLang="en-US" sz="2200" dirty="0" smtClean="0"/>
              <a:t>存储器的速度应当非常快，能跟上处理器的速度；</a:t>
            </a:r>
            <a:endParaRPr lang="en-US" altLang="zh-CN" sz="2200" dirty="0" smtClean="0"/>
          </a:p>
          <a:p>
            <a:pPr lvl="1"/>
            <a:r>
              <a:rPr lang="zh-CN" altLang="en-US" sz="2200" dirty="0" smtClean="0"/>
              <a:t>存储器的容量也非常大；</a:t>
            </a:r>
            <a:endParaRPr lang="en-US" altLang="zh-CN" sz="2200" dirty="0" smtClean="0"/>
          </a:p>
          <a:p>
            <a:pPr lvl="1"/>
            <a:r>
              <a:rPr lang="zh-CN" altLang="en-US" sz="2200" dirty="0" smtClean="0"/>
              <a:t>存储器的价格应当很便宜。</a:t>
            </a:r>
          </a:p>
          <a:p>
            <a:r>
              <a:rPr lang="zh-CN" altLang="en-US" sz="2400" dirty="0" smtClean="0"/>
              <a:t>但目前无法同时满足这三个条件，于是在现代计算机系统中，存储器常采用层次结构来组织。</a:t>
            </a:r>
          </a:p>
          <a:p>
            <a:r>
              <a:rPr lang="zh-CN" altLang="en-US" sz="2400" dirty="0" smtClean="0"/>
              <a:t>对于通用计算机系统而言，存储层次至少应具有三级：最高层为</a:t>
            </a:r>
            <a:r>
              <a:rPr lang="en-US" altLang="zh-CN" sz="2400" dirty="0" smtClean="0"/>
              <a:t>CPU</a:t>
            </a:r>
            <a:r>
              <a:rPr lang="zh-CN" altLang="en-US" sz="2400" dirty="0" smtClean="0"/>
              <a:t>寄存器，中间层为主存，最底层为辅存。</a:t>
            </a:r>
          </a:p>
          <a:p>
            <a:r>
              <a:rPr lang="zh-CN" altLang="en-US" sz="2400" dirty="0" smtClean="0"/>
              <a:t>在较高档的计算机中，可以根据具体功能分工细分为：寄存器、高速缓存、主存、磁盘缓存、固定磁盘、可移动存储介质等</a:t>
            </a:r>
            <a:r>
              <a:rPr lang="en-US" altLang="zh-CN" sz="2400" dirty="0" smtClean="0"/>
              <a:t>6</a:t>
            </a:r>
            <a:r>
              <a:rPr lang="zh-CN" altLang="en-US" sz="2400" dirty="0" smtClean="0"/>
              <a:t>层。</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分区表和进程表</a:t>
            </a: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40</a:t>
            </a:fld>
            <a:endParaRPr lang="en-US" altLang="zh-CN"/>
          </a:p>
        </p:txBody>
      </p:sp>
      <p:graphicFrame>
        <p:nvGraphicFramePr>
          <p:cNvPr id="31" name="Group 2"/>
          <p:cNvGraphicFramePr>
            <a:graphicFrameLocks noGrp="1"/>
          </p:cNvGraphicFramePr>
          <p:nvPr/>
        </p:nvGraphicFramePr>
        <p:xfrm>
          <a:off x="566057" y="1291772"/>
          <a:ext cx="4847771" cy="2559679"/>
        </p:xfrm>
        <a:graphic>
          <a:graphicData uri="http://schemas.openxmlformats.org/drawingml/2006/table">
            <a:tbl>
              <a:tblPr/>
              <a:tblGrid>
                <a:gridCol w="1016312"/>
                <a:gridCol w="1204374"/>
                <a:gridCol w="1436914"/>
                <a:gridCol w="1190171"/>
              </a:tblGrid>
              <a:tr h="729983">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黑体" pitchFamily="49" charset="-122"/>
                        </a:rPr>
                        <a:t>区号</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黑体" pitchFamily="49" charset="-122"/>
                        </a:rPr>
                        <a:t>大小</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黑体" pitchFamily="49" charset="-122"/>
                        </a:rPr>
                        <a:t>起始地址</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黑体" pitchFamily="49" charset="-122"/>
                        </a:rPr>
                        <a:t>状态</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r>
              <a:tr h="405546">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1</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16</a:t>
                      </a:r>
                      <a:r>
                        <a:rPr kumimoji="0" lang="en-US" altLang="zh-CN" sz="2400" b="0" i="0" u="none" strike="noStrike" cap="none" normalizeH="0" baseline="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20</a:t>
                      </a:r>
                      <a:r>
                        <a:rPr kumimoji="0" lang="en-US" altLang="zh-CN" sz="2400" b="0" i="0" u="none" strike="noStrike" cap="none" normalizeH="0" baseline="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已分配</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r>
              <a:tr h="456239">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2</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32</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36</a:t>
                      </a:r>
                      <a:r>
                        <a:rPr kumimoji="0" lang="en-US" altLang="zh-CN" sz="2400" b="0" i="0" u="none" strike="noStrike" cap="none" normalizeH="0" baseline="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已分配</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r>
              <a:tr h="457648">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3</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64</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68</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已分配</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r>
              <a:tr h="457648">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4</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smtClean="0">
                          <a:ln>
                            <a:noFill/>
                          </a:ln>
                          <a:solidFill>
                            <a:srgbClr val="FF0000"/>
                          </a:solidFill>
                          <a:effectLst/>
                          <a:latin typeface="Times New Roman" pitchFamily="18" charset="0"/>
                          <a:ea typeface="宋体" pitchFamily="2" charset="-122"/>
                        </a:rPr>
                        <a:t>124</a:t>
                      </a:r>
                      <a:r>
                        <a:rPr kumimoji="0" lang="en-US" altLang="zh-CN" sz="2400" b="0" i="0" u="none" strike="noStrike" cap="none" normalizeH="0" baseline="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132</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rPr>
                        <a:t>K</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rPr>
                        <a:t>未分配</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66CCFF"/>
                    </a:solidFill>
                  </a:tcPr>
                </a:tc>
              </a:tr>
            </a:tbl>
          </a:graphicData>
        </a:graphic>
      </p:graphicFrame>
      <p:graphicFrame>
        <p:nvGraphicFramePr>
          <p:cNvPr id="32" name="Group 34"/>
          <p:cNvGraphicFramePr>
            <a:graphicFrameLocks noGrp="1"/>
          </p:cNvGraphicFramePr>
          <p:nvPr/>
        </p:nvGraphicFramePr>
        <p:xfrm>
          <a:off x="579294" y="4068372"/>
          <a:ext cx="4776480" cy="2072640"/>
        </p:xfrm>
        <a:graphic>
          <a:graphicData uri="http://schemas.openxmlformats.org/drawingml/2006/table">
            <a:tbl>
              <a:tblPr/>
              <a:tblGrid>
                <a:gridCol w="1592160"/>
                <a:gridCol w="1592160"/>
                <a:gridCol w="1592160"/>
              </a:tblGrid>
              <a:tr h="459619">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进程号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大小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区号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9619">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50</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9619">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20k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8769">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10</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B5B5B"/>
                        </a:buClr>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33" name="Group 57"/>
          <p:cNvGrpSpPr>
            <a:grpSpLocks/>
          </p:cNvGrpSpPr>
          <p:nvPr/>
        </p:nvGrpSpPr>
        <p:grpSpPr bwMode="auto">
          <a:xfrm>
            <a:off x="5633960" y="2093938"/>
            <a:ext cx="2922921" cy="3311958"/>
            <a:chOff x="3504" y="576"/>
            <a:chExt cx="1968" cy="2352"/>
          </a:xfrm>
        </p:grpSpPr>
        <p:sp>
          <p:nvSpPr>
            <p:cNvPr id="34" name="Text Box 58"/>
            <p:cNvSpPr txBox="1">
              <a:spLocks noChangeArrowheads="1"/>
            </p:cNvSpPr>
            <p:nvPr/>
          </p:nvSpPr>
          <p:spPr bwMode="auto">
            <a:xfrm>
              <a:off x="3792" y="768"/>
              <a:ext cx="1584" cy="288"/>
            </a:xfrm>
            <a:prstGeom prst="rect">
              <a:avLst/>
            </a:prstGeom>
            <a:noFill/>
            <a:ln w="9525">
              <a:noFill/>
              <a:miter lim="800000"/>
              <a:headEnd/>
              <a:tailEnd/>
            </a:ln>
            <a:effectLst/>
          </p:spPr>
          <p:txBody>
            <a:bodyPr>
              <a:spAutoFit/>
            </a:bodyPr>
            <a:lstStyle/>
            <a:p>
              <a:pPr eaLnBrk="1" hangingPunct="1">
                <a:spcBef>
                  <a:spcPct val="50000"/>
                </a:spcBef>
              </a:pPr>
              <a:endParaRPr kumimoji="1" lang="zh-CN" altLang="en-US">
                <a:ea typeface="宋体" pitchFamily="2" charset="-122"/>
              </a:endParaRPr>
            </a:p>
          </p:txBody>
        </p:sp>
        <p:sp>
          <p:nvSpPr>
            <p:cNvPr id="35" name="Rectangle 59"/>
            <p:cNvSpPr>
              <a:spLocks noChangeArrowheads="1"/>
            </p:cNvSpPr>
            <p:nvPr/>
          </p:nvSpPr>
          <p:spPr bwMode="auto">
            <a:xfrm>
              <a:off x="4031" y="576"/>
              <a:ext cx="1296" cy="2352"/>
            </a:xfrm>
            <a:prstGeom prst="rect">
              <a:avLst/>
            </a:prstGeom>
            <a:solidFill>
              <a:schemeClr val="folHlink"/>
            </a:solidFill>
            <a:ln w="9525">
              <a:solidFill>
                <a:srgbClr val="00FF00"/>
              </a:solidFill>
              <a:miter lim="800000"/>
              <a:headEnd/>
              <a:tailEnd/>
            </a:ln>
            <a:effectLst/>
          </p:spPr>
          <p:txBody>
            <a:bodyPr wrap="none" anchor="ctr"/>
            <a:lstStyle/>
            <a:p>
              <a:pPr algn="ctr" eaLnBrk="1" hangingPunct="1"/>
              <a:endParaRPr kumimoji="1" lang="zh-CN" altLang="en-US">
                <a:solidFill>
                  <a:srgbClr val="FFFF00"/>
                </a:solidFill>
                <a:ea typeface="宋体" pitchFamily="2" charset="-122"/>
              </a:endParaRPr>
            </a:p>
          </p:txBody>
        </p:sp>
        <p:sp>
          <p:nvSpPr>
            <p:cNvPr id="36" name="Line 60"/>
            <p:cNvSpPr>
              <a:spLocks noChangeShapeType="1"/>
            </p:cNvSpPr>
            <p:nvPr/>
          </p:nvSpPr>
          <p:spPr bwMode="auto">
            <a:xfrm>
              <a:off x="4032" y="816"/>
              <a:ext cx="1296" cy="0"/>
            </a:xfrm>
            <a:prstGeom prst="line">
              <a:avLst/>
            </a:prstGeom>
            <a:noFill/>
            <a:ln w="9525">
              <a:solidFill>
                <a:schemeClr val="tx1"/>
              </a:solidFill>
              <a:round/>
              <a:headEnd/>
              <a:tailEnd/>
            </a:ln>
            <a:effectLst/>
          </p:spPr>
          <p:txBody>
            <a:bodyPr/>
            <a:lstStyle/>
            <a:p>
              <a:endParaRPr lang="zh-CN" altLang="en-US"/>
            </a:p>
          </p:txBody>
        </p:sp>
        <p:sp>
          <p:nvSpPr>
            <p:cNvPr id="37" name="Text Box 61"/>
            <p:cNvSpPr txBox="1">
              <a:spLocks noChangeArrowheads="1"/>
            </p:cNvSpPr>
            <p:nvPr/>
          </p:nvSpPr>
          <p:spPr bwMode="auto">
            <a:xfrm>
              <a:off x="4416" y="576"/>
              <a:ext cx="372" cy="288"/>
            </a:xfrm>
            <a:prstGeom prst="rect">
              <a:avLst/>
            </a:prstGeom>
            <a:noFill/>
            <a:ln w="9525">
              <a:noFill/>
              <a:miter lim="800000"/>
              <a:headEnd/>
              <a:tailEnd/>
            </a:ln>
            <a:effectLst/>
          </p:spPr>
          <p:txBody>
            <a:bodyPr wrap="none">
              <a:spAutoFit/>
            </a:bodyPr>
            <a:lstStyle/>
            <a:p>
              <a:pPr eaLnBrk="1" hangingPunct="1"/>
              <a:r>
                <a:rPr kumimoji="1" lang="en-US" altLang="zh-CN" b="1">
                  <a:ea typeface="宋体" pitchFamily="2" charset="-122"/>
                </a:rPr>
                <a:t>OS</a:t>
              </a:r>
            </a:p>
          </p:txBody>
        </p:sp>
        <p:sp>
          <p:nvSpPr>
            <p:cNvPr id="38" name="Text Box 62"/>
            <p:cNvSpPr txBox="1">
              <a:spLocks noChangeArrowheads="1"/>
            </p:cNvSpPr>
            <p:nvPr/>
          </p:nvSpPr>
          <p:spPr bwMode="auto">
            <a:xfrm>
              <a:off x="3600" y="720"/>
              <a:ext cx="480"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a:ea typeface="宋体" pitchFamily="2" charset="-122"/>
                </a:rPr>
                <a:t>20</a:t>
              </a:r>
              <a:r>
                <a:rPr kumimoji="1" lang="en-US" altLang="zh-CN">
                  <a:ea typeface="宋体" pitchFamily="2" charset="-122"/>
                </a:rPr>
                <a:t>K</a:t>
              </a:r>
            </a:p>
          </p:txBody>
        </p:sp>
        <p:sp>
          <p:nvSpPr>
            <p:cNvPr id="39" name="Text Box 63"/>
            <p:cNvSpPr txBox="1">
              <a:spLocks noChangeArrowheads="1"/>
            </p:cNvSpPr>
            <p:nvPr/>
          </p:nvSpPr>
          <p:spPr bwMode="auto">
            <a:xfrm>
              <a:off x="3600" y="1200"/>
              <a:ext cx="480"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a:ea typeface="宋体" pitchFamily="2" charset="-122"/>
                </a:rPr>
                <a:t>36</a:t>
              </a:r>
              <a:r>
                <a:rPr kumimoji="1" lang="en-US" altLang="zh-CN">
                  <a:ea typeface="宋体" pitchFamily="2" charset="-122"/>
                </a:rPr>
                <a:t>K</a:t>
              </a:r>
            </a:p>
          </p:txBody>
        </p:sp>
        <p:sp>
          <p:nvSpPr>
            <p:cNvPr id="40" name="Text Box 64"/>
            <p:cNvSpPr txBox="1">
              <a:spLocks noChangeArrowheads="1"/>
            </p:cNvSpPr>
            <p:nvPr/>
          </p:nvSpPr>
          <p:spPr bwMode="auto">
            <a:xfrm>
              <a:off x="3600" y="1632"/>
              <a:ext cx="480"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a:ea typeface="宋体" pitchFamily="2" charset="-122"/>
                </a:rPr>
                <a:t>68</a:t>
              </a:r>
              <a:r>
                <a:rPr kumimoji="1" lang="en-US" altLang="zh-CN">
                  <a:ea typeface="宋体" pitchFamily="2" charset="-122"/>
                </a:rPr>
                <a:t>K</a:t>
              </a:r>
            </a:p>
          </p:txBody>
        </p:sp>
        <p:sp>
          <p:nvSpPr>
            <p:cNvPr id="41" name="Text Box 65"/>
            <p:cNvSpPr txBox="1">
              <a:spLocks noChangeArrowheads="1"/>
            </p:cNvSpPr>
            <p:nvPr/>
          </p:nvSpPr>
          <p:spPr bwMode="auto">
            <a:xfrm>
              <a:off x="3504" y="2208"/>
              <a:ext cx="672" cy="288"/>
            </a:xfrm>
            <a:prstGeom prst="rect">
              <a:avLst/>
            </a:prstGeom>
            <a:noFill/>
            <a:ln w="9525">
              <a:noFill/>
              <a:miter lim="800000"/>
              <a:headEnd/>
              <a:tailEnd/>
            </a:ln>
            <a:effectLst/>
          </p:spPr>
          <p:txBody>
            <a:bodyPr>
              <a:spAutoFit/>
            </a:bodyPr>
            <a:lstStyle/>
            <a:p>
              <a:pPr eaLnBrk="1" hangingPunct="1">
                <a:spcBef>
                  <a:spcPct val="50000"/>
                </a:spcBef>
              </a:pPr>
              <a:r>
                <a:rPr kumimoji="1" lang="zh-CN" altLang="en-US">
                  <a:ea typeface="宋体" pitchFamily="2" charset="-122"/>
                </a:rPr>
                <a:t>132</a:t>
              </a:r>
              <a:r>
                <a:rPr kumimoji="1" lang="en-US" altLang="zh-CN">
                  <a:ea typeface="宋体" pitchFamily="2" charset="-122"/>
                </a:rPr>
                <a:t>K</a:t>
              </a:r>
            </a:p>
          </p:txBody>
        </p:sp>
        <p:sp>
          <p:nvSpPr>
            <p:cNvPr id="42" name="Text Box 66"/>
            <p:cNvSpPr txBox="1">
              <a:spLocks noChangeArrowheads="1"/>
            </p:cNvSpPr>
            <p:nvPr/>
          </p:nvSpPr>
          <p:spPr bwMode="auto">
            <a:xfrm>
              <a:off x="4032" y="816"/>
              <a:ext cx="1296" cy="262"/>
            </a:xfrm>
            <a:prstGeom prst="rect">
              <a:avLst/>
            </a:prstGeom>
            <a:noFill/>
            <a:ln w="9525">
              <a:solidFill>
                <a:srgbClr val="00FF00"/>
              </a:solidFill>
              <a:miter lim="800000"/>
              <a:headEnd/>
              <a:tailEnd/>
            </a:ln>
            <a:effectLst/>
          </p:spPr>
          <p:txBody>
            <a:bodyPr>
              <a:spAutoFit/>
            </a:bodyPr>
            <a:lstStyle/>
            <a:p>
              <a:pPr eaLnBrk="1" hangingPunct="1"/>
              <a:r>
                <a:rPr kumimoji="1" lang="zh-CN" altLang="en-US" b="1" dirty="0" smtClean="0">
                  <a:ea typeface="宋体" pitchFamily="2" charset="-122"/>
                </a:rPr>
                <a:t> 进程</a:t>
              </a:r>
              <a:r>
                <a:rPr kumimoji="1" lang="en-US" altLang="zh-CN" b="1" dirty="0" smtClean="0">
                  <a:ea typeface="宋体" pitchFamily="2" charset="-122"/>
                </a:rPr>
                <a:t>C</a:t>
              </a:r>
              <a:endParaRPr kumimoji="1" lang="en-US" altLang="zh-CN" b="1" dirty="0">
                <a:ea typeface="宋体" pitchFamily="2" charset="-122"/>
              </a:endParaRPr>
            </a:p>
          </p:txBody>
        </p:sp>
        <p:sp>
          <p:nvSpPr>
            <p:cNvPr id="43" name="Rectangle 67" descr="深色上对角线"/>
            <p:cNvSpPr>
              <a:spLocks noChangeArrowheads="1"/>
            </p:cNvSpPr>
            <p:nvPr/>
          </p:nvSpPr>
          <p:spPr bwMode="auto">
            <a:xfrm>
              <a:off x="4032" y="1056"/>
              <a:ext cx="1296" cy="240"/>
            </a:xfrm>
            <a:prstGeom prst="rect">
              <a:avLst/>
            </a:prstGeom>
            <a:pattFill prst="dkUpDiag">
              <a:fgClr>
                <a:schemeClr val="accent1"/>
              </a:fgClr>
              <a:bgClr>
                <a:schemeClr val="bg1"/>
              </a:bgClr>
            </a:pattFill>
            <a:ln w="9525">
              <a:solidFill>
                <a:srgbClr val="00FF00"/>
              </a:solidFill>
              <a:miter lim="800000"/>
              <a:headEnd/>
              <a:tailEnd/>
            </a:ln>
            <a:effectLst/>
          </p:spPr>
          <p:txBody>
            <a:bodyPr wrap="none" anchor="ctr"/>
            <a:lstStyle/>
            <a:p>
              <a:endParaRPr lang="zh-CN" altLang="en-US"/>
            </a:p>
          </p:txBody>
        </p:sp>
        <p:sp>
          <p:nvSpPr>
            <p:cNvPr id="44" name="Text Box 68"/>
            <p:cNvSpPr txBox="1">
              <a:spLocks noChangeArrowheads="1"/>
            </p:cNvSpPr>
            <p:nvPr/>
          </p:nvSpPr>
          <p:spPr bwMode="auto">
            <a:xfrm>
              <a:off x="4080" y="1296"/>
              <a:ext cx="550" cy="262"/>
            </a:xfrm>
            <a:prstGeom prst="rect">
              <a:avLst/>
            </a:prstGeom>
            <a:noFill/>
            <a:ln w="9525">
              <a:noFill/>
              <a:miter lim="800000"/>
              <a:headEnd/>
              <a:tailEnd/>
            </a:ln>
            <a:effectLst/>
          </p:spPr>
          <p:txBody>
            <a:bodyPr wrap="none">
              <a:spAutoFit/>
            </a:bodyPr>
            <a:lstStyle/>
            <a:p>
              <a:pPr eaLnBrk="1" hangingPunct="1"/>
              <a:r>
                <a:rPr kumimoji="1" lang="zh-CN" altLang="en-US" b="1" dirty="0" smtClean="0">
                  <a:ea typeface="宋体" pitchFamily="2" charset="-122"/>
                </a:rPr>
                <a:t>进程</a:t>
              </a:r>
              <a:r>
                <a:rPr kumimoji="1" lang="en-US" altLang="zh-CN" b="1" dirty="0" smtClean="0">
                  <a:ea typeface="宋体" pitchFamily="2" charset="-122"/>
                </a:rPr>
                <a:t>B</a:t>
              </a:r>
              <a:endParaRPr kumimoji="1" lang="en-US" altLang="zh-CN" b="1" dirty="0">
                <a:ea typeface="宋体" pitchFamily="2" charset="-122"/>
              </a:endParaRPr>
            </a:p>
          </p:txBody>
        </p:sp>
        <p:sp>
          <p:nvSpPr>
            <p:cNvPr id="45" name="Rectangle 69" descr="深色上对角线"/>
            <p:cNvSpPr>
              <a:spLocks noChangeArrowheads="1"/>
            </p:cNvSpPr>
            <p:nvPr/>
          </p:nvSpPr>
          <p:spPr bwMode="auto">
            <a:xfrm>
              <a:off x="4032" y="1536"/>
              <a:ext cx="1296" cy="240"/>
            </a:xfrm>
            <a:prstGeom prst="rect">
              <a:avLst/>
            </a:prstGeom>
            <a:pattFill prst="dkUpDiag">
              <a:fgClr>
                <a:schemeClr val="accent1"/>
              </a:fgClr>
              <a:bgClr>
                <a:schemeClr val="bg1"/>
              </a:bgClr>
            </a:pattFill>
            <a:ln w="9525">
              <a:solidFill>
                <a:srgbClr val="00FF00"/>
              </a:solidFill>
              <a:miter lim="800000"/>
              <a:headEnd/>
              <a:tailEnd/>
            </a:ln>
            <a:effectLst/>
          </p:spPr>
          <p:txBody>
            <a:bodyPr wrap="none" anchor="ctr"/>
            <a:lstStyle/>
            <a:p>
              <a:endParaRPr lang="zh-CN" altLang="en-US"/>
            </a:p>
          </p:txBody>
        </p:sp>
        <p:sp>
          <p:nvSpPr>
            <p:cNvPr id="46" name="Text Box 70"/>
            <p:cNvSpPr txBox="1">
              <a:spLocks noChangeArrowheads="1"/>
            </p:cNvSpPr>
            <p:nvPr/>
          </p:nvSpPr>
          <p:spPr bwMode="auto">
            <a:xfrm>
              <a:off x="4080" y="1776"/>
              <a:ext cx="550" cy="262"/>
            </a:xfrm>
            <a:prstGeom prst="rect">
              <a:avLst/>
            </a:prstGeom>
            <a:noFill/>
            <a:ln w="9525">
              <a:noFill/>
              <a:miter lim="800000"/>
              <a:headEnd/>
              <a:tailEnd/>
            </a:ln>
            <a:effectLst/>
          </p:spPr>
          <p:txBody>
            <a:bodyPr wrap="none">
              <a:spAutoFit/>
            </a:bodyPr>
            <a:lstStyle/>
            <a:p>
              <a:pPr eaLnBrk="1" hangingPunct="1"/>
              <a:r>
                <a:rPr kumimoji="1" lang="zh-CN" altLang="en-US" b="1" dirty="0" smtClean="0">
                  <a:ea typeface="宋体" pitchFamily="2" charset="-122"/>
                </a:rPr>
                <a:t>进程</a:t>
              </a:r>
              <a:r>
                <a:rPr kumimoji="1" lang="en-US" altLang="zh-CN" b="1" dirty="0" smtClean="0">
                  <a:ea typeface="宋体" pitchFamily="2" charset="-122"/>
                </a:rPr>
                <a:t>A</a:t>
              </a:r>
              <a:endParaRPr kumimoji="1" lang="en-US" altLang="zh-CN" b="1" dirty="0">
                <a:ea typeface="宋体" pitchFamily="2" charset="-122"/>
              </a:endParaRPr>
            </a:p>
          </p:txBody>
        </p:sp>
        <p:sp>
          <p:nvSpPr>
            <p:cNvPr id="47" name="Rectangle 71" descr="深色上对角线"/>
            <p:cNvSpPr>
              <a:spLocks noChangeArrowheads="1"/>
            </p:cNvSpPr>
            <p:nvPr/>
          </p:nvSpPr>
          <p:spPr bwMode="auto">
            <a:xfrm>
              <a:off x="4032" y="2064"/>
              <a:ext cx="1296" cy="240"/>
            </a:xfrm>
            <a:prstGeom prst="rect">
              <a:avLst/>
            </a:prstGeom>
            <a:pattFill prst="dkUpDiag">
              <a:fgClr>
                <a:schemeClr val="accent1"/>
              </a:fgClr>
              <a:bgClr>
                <a:schemeClr val="bg1"/>
              </a:bgClr>
            </a:pattFill>
            <a:ln w="9525">
              <a:solidFill>
                <a:srgbClr val="00FF00"/>
              </a:solidFill>
              <a:miter lim="800000"/>
              <a:headEnd/>
              <a:tailEnd/>
            </a:ln>
            <a:effectLst/>
          </p:spPr>
          <p:txBody>
            <a:bodyPr wrap="none" anchor="ctr"/>
            <a:lstStyle/>
            <a:p>
              <a:endParaRPr lang="zh-CN" altLang="en-US"/>
            </a:p>
          </p:txBody>
        </p:sp>
        <p:sp>
          <p:nvSpPr>
            <p:cNvPr id="48" name="AutoShape 72"/>
            <p:cNvSpPr>
              <a:spLocks/>
            </p:cNvSpPr>
            <p:nvPr/>
          </p:nvSpPr>
          <p:spPr bwMode="auto">
            <a:xfrm>
              <a:off x="5328" y="816"/>
              <a:ext cx="144" cy="480"/>
            </a:xfrm>
            <a:prstGeom prst="rightBrace">
              <a:avLst>
                <a:gd name="adj1" fmla="val 27778"/>
                <a:gd name="adj2" fmla="val 50000"/>
              </a:avLst>
            </a:prstGeom>
            <a:noFill/>
            <a:ln w="9525">
              <a:solidFill>
                <a:schemeClr val="tx1"/>
              </a:solidFill>
              <a:round/>
              <a:headEnd/>
              <a:tailEnd/>
            </a:ln>
            <a:effectLst/>
          </p:spPr>
          <p:txBody>
            <a:bodyPr wrap="none" anchor="ctr"/>
            <a:lstStyle/>
            <a:p>
              <a:endParaRPr lang="zh-CN" altLang="en-US"/>
            </a:p>
          </p:txBody>
        </p:sp>
        <p:sp>
          <p:nvSpPr>
            <p:cNvPr id="49" name="AutoShape 73"/>
            <p:cNvSpPr>
              <a:spLocks/>
            </p:cNvSpPr>
            <p:nvPr/>
          </p:nvSpPr>
          <p:spPr bwMode="auto">
            <a:xfrm>
              <a:off x="5328" y="1296"/>
              <a:ext cx="144" cy="480"/>
            </a:xfrm>
            <a:prstGeom prst="rightBrace">
              <a:avLst>
                <a:gd name="adj1" fmla="val 27778"/>
                <a:gd name="adj2" fmla="val 50000"/>
              </a:avLst>
            </a:prstGeom>
            <a:noFill/>
            <a:ln w="9525">
              <a:solidFill>
                <a:schemeClr val="tx1"/>
              </a:solidFill>
              <a:round/>
              <a:headEnd/>
              <a:tailEnd/>
            </a:ln>
            <a:effectLst/>
          </p:spPr>
          <p:txBody>
            <a:bodyPr wrap="none" anchor="ctr"/>
            <a:lstStyle/>
            <a:p>
              <a:endParaRPr lang="zh-CN" altLang="en-US"/>
            </a:p>
          </p:txBody>
        </p:sp>
        <p:sp>
          <p:nvSpPr>
            <p:cNvPr id="50" name="AutoShape 74"/>
            <p:cNvSpPr>
              <a:spLocks/>
            </p:cNvSpPr>
            <p:nvPr/>
          </p:nvSpPr>
          <p:spPr bwMode="auto">
            <a:xfrm>
              <a:off x="5349" y="1794"/>
              <a:ext cx="96" cy="48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51" name="Line 75"/>
            <p:cNvSpPr>
              <a:spLocks noChangeShapeType="1"/>
            </p:cNvSpPr>
            <p:nvPr/>
          </p:nvSpPr>
          <p:spPr bwMode="auto">
            <a:xfrm>
              <a:off x="4032" y="1296"/>
              <a:ext cx="1296" cy="0"/>
            </a:xfrm>
            <a:prstGeom prst="line">
              <a:avLst/>
            </a:prstGeom>
            <a:noFill/>
            <a:ln w="38100">
              <a:solidFill>
                <a:srgbClr val="FFFF00"/>
              </a:solidFill>
              <a:round/>
              <a:headEnd/>
              <a:tailEnd/>
            </a:ln>
            <a:effectLst/>
          </p:spPr>
          <p:txBody>
            <a:bodyPr wrap="none"/>
            <a:lstStyle/>
            <a:p>
              <a:endParaRPr lang="zh-CN" altLang="en-US"/>
            </a:p>
          </p:txBody>
        </p:sp>
        <p:sp>
          <p:nvSpPr>
            <p:cNvPr id="52" name="Line 76"/>
            <p:cNvSpPr>
              <a:spLocks noChangeShapeType="1"/>
            </p:cNvSpPr>
            <p:nvPr/>
          </p:nvSpPr>
          <p:spPr bwMode="auto">
            <a:xfrm>
              <a:off x="4038" y="816"/>
              <a:ext cx="1296" cy="0"/>
            </a:xfrm>
            <a:prstGeom prst="line">
              <a:avLst/>
            </a:prstGeom>
            <a:noFill/>
            <a:ln w="38100">
              <a:solidFill>
                <a:srgbClr val="FFFF00"/>
              </a:solidFill>
              <a:round/>
              <a:headEnd/>
              <a:tailEnd/>
            </a:ln>
            <a:effectLst/>
          </p:spPr>
          <p:txBody>
            <a:bodyPr wrap="none"/>
            <a:lstStyle/>
            <a:p>
              <a:endParaRPr lang="zh-CN" altLang="en-US"/>
            </a:p>
          </p:txBody>
        </p:sp>
        <p:sp>
          <p:nvSpPr>
            <p:cNvPr id="53" name="Line 77"/>
            <p:cNvSpPr>
              <a:spLocks noChangeShapeType="1"/>
            </p:cNvSpPr>
            <p:nvPr/>
          </p:nvSpPr>
          <p:spPr bwMode="auto">
            <a:xfrm>
              <a:off x="4032" y="1776"/>
              <a:ext cx="1296" cy="0"/>
            </a:xfrm>
            <a:prstGeom prst="line">
              <a:avLst/>
            </a:prstGeom>
            <a:noFill/>
            <a:ln w="38100">
              <a:solidFill>
                <a:srgbClr val="FFFF00"/>
              </a:solidFill>
              <a:round/>
              <a:headEnd/>
              <a:tailEnd/>
            </a:ln>
            <a:effectLst/>
          </p:spPr>
          <p:txBody>
            <a:bodyPr wrap="none"/>
            <a:lstStyle/>
            <a:p>
              <a:endParaRPr lang="zh-CN" altLang="en-US"/>
            </a:p>
          </p:txBody>
        </p:sp>
        <p:sp>
          <p:nvSpPr>
            <p:cNvPr id="54" name="Line 78"/>
            <p:cNvSpPr>
              <a:spLocks noChangeShapeType="1"/>
            </p:cNvSpPr>
            <p:nvPr/>
          </p:nvSpPr>
          <p:spPr bwMode="auto">
            <a:xfrm>
              <a:off x="4032" y="2304"/>
              <a:ext cx="1296" cy="0"/>
            </a:xfrm>
            <a:prstGeom prst="line">
              <a:avLst/>
            </a:prstGeom>
            <a:noFill/>
            <a:ln w="38100">
              <a:solidFill>
                <a:srgbClr val="FFFF00"/>
              </a:solidFill>
              <a:round/>
              <a:headEnd/>
              <a:tailEnd/>
            </a:ln>
            <a:effectLst/>
          </p:spPr>
          <p:txBody>
            <a:bodyPr wrap="none"/>
            <a:lstStyle/>
            <a:p>
              <a:endParaRPr lang="zh-CN" altLang="en-US"/>
            </a:p>
          </p:txBody>
        </p:sp>
        <p:sp>
          <p:nvSpPr>
            <p:cNvPr id="55" name="AutoShape 79"/>
            <p:cNvSpPr>
              <a:spLocks/>
            </p:cNvSpPr>
            <p:nvPr/>
          </p:nvSpPr>
          <p:spPr bwMode="auto">
            <a:xfrm>
              <a:off x="5376" y="2304"/>
              <a:ext cx="48" cy="624"/>
            </a:xfrm>
            <a:prstGeom prst="rightBrace">
              <a:avLst>
                <a:gd name="adj1" fmla="val 108333"/>
                <a:gd name="adj2" fmla="val 50000"/>
              </a:avLst>
            </a:prstGeom>
            <a:noFill/>
            <a:ln w="9525">
              <a:solidFill>
                <a:schemeClr val="tx1"/>
              </a:solidFill>
              <a:round/>
              <a:headEnd/>
              <a:tailEnd/>
            </a:ln>
            <a:effectLst/>
          </p:spPr>
          <p:txBody>
            <a:bodyPr wrap="none" anchor="ctr"/>
            <a:lstStyle/>
            <a:p>
              <a:endParaRPr lang="zh-CN" altLang="en-US"/>
            </a:p>
          </p:txBody>
        </p:sp>
      </p:grpSp>
      <p:sp>
        <p:nvSpPr>
          <p:cNvPr id="56" name="TextBox 55"/>
          <p:cNvSpPr txBox="1"/>
          <p:nvPr/>
        </p:nvSpPr>
        <p:spPr>
          <a:xfrm>
            <a:off x="8579892" y="2586540"/>
            <a:ext cx="334148"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57" name="TextBox 56"/>
          <p:cNvSpPr txBox="1"/>
          <p:nvPr/>
        </p:nvSpPr>
        <p:spPr>
          <a:xfrm>
            <a:off x="8579892" y="3290415"/>
            <a:ext cx="334148"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58" name="TextBox 57"/>
          <p:cNvSpPr txBox="1"/>
          <p:nvPr/>
        </p:nvSpPr>
        <p:spPr>
          <a:xfrm>
            <a:off x="8579892" y="3960121"/>
            <a:ext cx="334148"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59" name="TextBox 58"/>
          <p:cNvSpPr txBox="1"/>
          <p:nvPr/>
        </p:nvSpPr>
        <p:spPr>
          <a:xfrm>
            <a:off x="8579892" y="4768694"/>
            <a:ext cx="334148" cy="369332"/>
          </a:xfrm>
          <a:prstGeom prst="rect">
            <a:avLst/>
          </a:prstGeom>
          <a:noFill/>
        </p:spPr>
        <p:txBody>
          <a:bodyPr wrap="square" rtlCol="0">
            <a:spAutoFit/>
          </a:bodyPr>
          <a:lstStyle/>
          <a:p>
            <a:r>
              <a:rPr lang="en-US" altLang="zh-CN" dirty="0">
                <a:solidFill>
                  <a:srgbClr val="FF0000"/>
                </a:solidFill>
              </a:rPr>
              <a:t>4</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Placement Algorithm with Partitions</a:t>
            </a:r>
            <a:endParaRPr lang="zh-CN" altLang="en-US" dirty="0"/>
          </a:p>
        </p:txBody>
      </p:sp>
      <p:sp>
        <p:nvSpPr>
          <p:cNvPr id="3" name="内容占位符 2"/>
          <p:cNvSpPr>
            <a:spLocks noGrp="1"/>
          </p:cNvSpPr>
          <p:nvPr>
            <p:ph idx="1"/>
          </p:nvPr>
        </p:nvSpPr>
        <p:spPr>
          <a:xfrm>
            <a:off x="457200" y="1224875"/>
            <a:ext cx="8229600" cy="4641850"/>
          </a:xfrm>
        </p:spPr>
        <p:txBody>
          <a:bodyPr/>
          <a:lstStyle/>
          <a:p>
            <a:pPr>
              <a:lnSpc>
                <a:spcPct val="90000"/>
              </a:lnSpc>
            </a:pPr>
            <a:r>
              <a:rPr lang="en-US" altLang="zh-CN" dirty="0" smtClean="0">
                <a:ea typeface="宋体" pitchFamily="2" charset="-122"/>
              </a:rPr>
              <a:t>Equal-size partitions</a:t>
            </a:r>
          </a:p>
          <a:p>
            <a:pPr lvl="1">
              <a:lnSpc>
                <a:spcPct val="90000"/>
              </a:lnSpc>
            </a:pPr>
            <a:r>
              <a:rPr lang="en-US" altLang="zh-CN" dirty="0" smtClean="0">
                <a:ea typeface="宋体" pitchFamily="2" charset="-122"/>
              </a:rPr>
              <a:t>because all partitions are of equal size, it does not matter which partition is used</a:t>
            </a:r>
          </a:p>
          <a:p>
            <a:pPr lvl="1">
              <a:lnSpc>
                <a:spcPct val="90000"/>
              </a:lnSpc>
            </a:pPr>
            <a:r>
              <a:rPr lang="en-US" altLang="zh-CN" dirty="0" smtClean="0">
                <a:ea typeface="宋体" pitchFamily="2" charset="-122"/>
              </a:rPr>
              <a:t>no special algorithm is needed</a:t>
            </a:r>
          </a:p>
          <a:p>
            <a:pPr>
              <a:lnSpc>
                <a:spcPct val="90000"/>
              </a:lnSpc>
            </a:pPr>
            <a:r>
              <a:rPr lang="en-US" altLang="zh-CN" dirty="0" smtClean="0">
                <a:ea typeface="宋体" pitchFamily="2" charset="-122"/>
              </a:rPr>
              <a:t>Unequal-size partitions</a:t>
            </a:r>
          </a:p>
          <a:p>
            <a:pPr lvl="1">
              <a:lnSpc>
                <a:spcPct val="90000"/>
              </a:lnSpc>
            </a:pPr>
            <a:r>
              <a:rPr lang="en-US" altLang="zh-CN" dirty="0" smtClean="0">
                <a:ea typeface="宋体" pitchFamily="2" charset="-122"/>
              </a:rPr>
              <a:t>per-partition queue: to minimize internal fragmentation, processes must wait for a partition that best fits their size</a:t>
            </a:r>
          </a:p>
          <a:p>
            <a:pPr lvl="1">
              <a:lnSpc>
                <a:spcPct val="90000"/>
              </a:lnSpc>
            </a:pPr>
            <a:r>
              <a:rPr lang="en-US" altLang="zh-CN" dirty="0" smtClean="0">
                <a:ea typeface="宋体" pitchFamily="2" charset="-122"/>
              </a:rPr>
              <a:t>global queue: however, doing so needlessly prevents a process from running while another (bigger) partition might be available</a:t>
            </a:r>
          </a:p>
          <a:p>
            <a:pPr lvl="1">
              <a:lnSpc>
                <a:spcPct val="90000"/>
              </a:lnSpc>
            </a:pPr>
            <a:r>
              <a:rPr lang="en-US" altLang="zh-CN" dirty="0" smtClean="0"/>
              <a:t>tradeoff  between wasting space and wasting time</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41</a:t>
            </a:fld>
            <a:endParaRPr lang="en-US" altLang="zh-CN"/>
          </a:p>
        </p:txBody>
      </p:sp>
      <p:pic>
        <p:nvPicPr>
          <p:cNvPr id="22531" name="Picture 3"/>
          <p:cNvPicPr>
            <a:picLocks noChangeAspect="1" noChangeArrowheads="1"/>
          </p:cNvPicPr>
          <p:nvPr/>
        </p:nvPicPr>
        <p:blipFill>
          <a:blip r:embed="rId2" cstate="print"/>
          <a:srcRect/>
          <a:stretch>
            <a:fillRect/>
          </a:stretch>
        </p:blipFill>
        <p:spPr bwMode="auto">
          <a:xfrm>
            <a:off x="902038" y="2481942"/>
            <a:ext cx="367279" cy="286657"/>
          </a:xfrm>
          <a:prstGeom prst="rect">
            <a:avLst/>
          </a:prstGeom>
          <a:noFill/>
          <a:ln w="9525">
            <a:noFill/>
            <a:miter lim="800000"/>
            <a:headEnd/>
            <a:tailEnd/>
          </a:ln>
          <a:effectLst/>
        </p:spPr>
      </p:pic>
      <p:pic>
        <p:nvPicPr>
          <p:cNvPr id="10" name="Picture 3"/>
          <p:cNvPicPr>
            <a:picLocks noChangeAspect="1" noChangeArrowheads="1"/>
          </p:cNvPicPr>
          <p:nvPr/>
        </p:nvPicPr>
        <p:blipFill>
          <a:blip r:embed="rId2" cstate="print"/>
          <a:srcRect/>
          <a:stretch>
            <a:fillRect/>
          </a:stretch>
        </p:blipFill>
        <p:spPr bwMode="auto">
          <a:xfrm>
            <a:off x="865752" y="5493656"/>
            <a:ext cx="367279" cy="2866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42</a:t>
            </a:fld>
            <a:endParaRPr lang="en-US" altLang="zh-CN"/>
          </a:p>
        </p:txBody>
      </p:sp>
      <p:pic>
        <p:nvPicPr>
          <p:cNvPr id="15363" name="Picture 3"/>
          <p:cNvPicPr>
            <a:picLocks noChangeAspect="1" noChangeArrowheads="1"/>
          </p:cNvPicPr>
          <p:nvPr/>
        </p:nvPicPr>
        <p:blipFill>
          <a:blip r:embed="rId2" cstate="print"/>
          <a:srcRect/>
          <a:stretch>
            <a:fillRect/>
          </a:stretch>
        </p:blipFill>
        <p:spPr bwMode="auto">
          <a:xfrm>
            <a:off x="139245" y="636091"/>
            <a:ext cx="8801554" cy="5573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固定分区分配的特点</a:t>
            </a:r>
            <a:endParaRPr lang="zh-CN" altLang="en-US" dirty="0"/>
          </a:p>
        </p:txBody>
      </p:sp>
      <p:sp>
        <p:nvSpPr>
          <p:cNvPr id="3" name="内容占位符 2"/>
          <p:cNvSpPr>
            <a:spLocks noGrp="1"/>
          </p:cNvSpPr>
          <p:nvPr>
            <p:ph idx="1"/>
          </p:nvPr>
        </p:nvSpPr>
        <p:spPr>
          <a:xfrm>
            <a:off x="457200" y="1268417"/>
            <a:ext cx="8229600" cy="4929182"/>
          </a:xfrm>
        </p:spPr>
        <p:txBody>
          <a:bodyPr/>
          <a:lstStyle/>
          <a:p>
            <a:r>
              <a:rPr lang="zh-CN" altLang="en-US" sz="2400" dirty="0" smtClean="0"/>
              <a:t>一个进程只能装入一个分区，不能装入两个或多个相邻的分区。一个分区只能装入一个进程，当分区大小不能满足进程的要求时，该进程暂时不能装入</a:t>
            </a:r>
          </a:p>
          <a:p>
            <a:r>
              <a:rPr lang="zh-CN" altLang="en-US" sz="2400" dirty="0" smtClean="0"/>
              <a:t>通过对“分区说明表”的改写，来实现主存的分配与回收。进程在执行时，不会改变存储区域，所以采用静态地址重定位方式。此方法易于实现，系统开销小。</a:t>
            </a:r>
          </a:p>
          <a:p>
            <a:r>
              <a:rPr lang="zh-CN" altLang="en-US" sz="2400" dirty="0" smtClean="0"/>
              <a:t>当分区较大进程较小时，仍然浪费许多主存空间，很难避免内部碎片。并且分区总数固定，限制了并发执行的进程数目。</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动态分区</a:t>
            </a:r>
            <a:endParaRPr lang="zh-CN" altLang="en-US" dirty="0"/>
          </a:p>
        </p:txBody>
      </p:sp>
      <p:sp>
        <p:nvSpPr>
          <p:cNvPr id="3" name="内容占位符 2"/>
          <p:cNvSpPr>
            <a:spLocks noGrp="1"/>
          </p:cNvSpPr>
          <p:nvPr>
            <p:ph idx="1"/>
          </p:nvPr>
        </p:nvSpPr>
        <p:spPr/>
        <p:txBody>
          <a:bodyPr/>
          <a:lstStyle/>
          <a:p>
            <a:r>
              <a:rPr lang="zh-CN" altLang="en-US" dirty="0" smtClean="0"/>
              <a:t>根据进程的需要，把空闲的内存空间分割出一个分区，分配给该进程</a:t>
            </a:r>
            <a:endParaRPr lang="en-US" altLang="zh-CN" dirty="0" smtClean="0"/>
          </a:p>
          <a:p>
            <a:pPr lvl="1"/>
            <a:r>
              <a:rPr lang="zh-CN" altLang="en-US" dirty="0" smtClean="0"/>
              <a:t>剩余部分成为新的空闲区</a:t>
            </a:r>
            <a:endParaRPr lang="en-US" altLang="zh-CN" dirty="0" smtClean="0"/>
          </a:p>
          <a:p>
            <a:pPr lvl="1"/>
            <a:r>
              <a:rPr lang="zh-CN" altLang="en-US" dirty="0" smtClean="0"/>
              <a:t>最终会在内存中形成许多“洞”，称之为外碎片，导致内存的利用率下降</a:t>
            </a:r>
            <a:endParaRPr lang="en-US" altLang="zh-CN" dirty="0" smtClean="0"/>
          </a:p>
          <a:p>
            <a:pPr lvl="1"/>
            <a:r>
              <a:rPr lang="zh-CN" altLang="en-US" dirty="0" smtClean="0"/>
              <a:t>紧凑技术（</a:t>
            </a:r>
            <a:r>
              <a:rPr lang="en-US" altLang="zh-CN" dirty="0" smtClean="0"/>
              <a:t>memory compaction</a:t>
            </a:r>
            <a:r>
              <a:rPr lang="zh-CN" altLang="en-US" dirty="0" smtClean="0"/>
              <a:t>）：在内存中移动程序，将所有小的空闲区合并为较大的空闲区</a:t>
            </a:r>
            <a:endParaRPr lang="en-US" altLang="zh-CN" dirty="0" smtClean="0"/>
          </a:p>
          <a:p>
            <a:pPr lvl="1"/>
            <a:r>
              <a:rPr lang="zh-CN" altLang="en-US" dirty="0" smtClean="0"/>
              <a:t>系统开销？移动时机？</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7873" y="878116"/>
            <a:ext cx="8556184" cy="341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1"/>
          </p:nvPr>
        </p:nvSpPr>
        <p:spPr>
          <a:xfrm>
            <a:off x="8040229" y="6425970"/>
            <a:ext cx="922337" cy="476250"/>
          </a:xfrm>
        </p:spPr>
        <p:txBody>
          <a:bodyPr/>
          <a:lstStyle/>
          <a:p>
            <a:pPr>
              <a:defRPr/>
            </a:pPr>
            <a:fld id="{2A5F4D79-7E66-4EF1-850E-A256F3AB9092}" type="slidenum">
              <a:rPr lang="zh-CN" altLang="en-US" smtClean="0"/>
              <a:pPr>
                <a:defRPr/>
              </a:pPr>
              <a:t>45</a:t>
            </a:fld>
            <a:endParaRPr lang="en-US" altLang="zh-CN" dirty="0"/>
          </a:p>
        </p:txBody>
      </p:sp>
      <p:grpSp>
        <p:nvGrpSpPr>
          <p:cNvPr id="9" name="组合 8"/>
          <p:cNvGrpSpPr/>
          <p:nvPr/>
        </p:nvGrpSpPr>
        <p:grpSpPr>
          <a:xfrm>
            <a:off x="874255" y="130630"/>
            <a:ext cx="7384367" cy="6669314"/>
            <a:chOff x="700088" y="-537018"/>
            <a:chExt cx="7749650" cy="8044316"/>
          </a:xfrm>
        </p:grpSpPr>
        <p:pic>
          <p:nvPicPr>
            <p:cNvPr id="14339" name="Picture 3"/>
            <p:cNvPicPr>
              <a:picLocks noChangeAspect="1" noChangeArrowheads="1"/>
            </p:cNvPicPr>
            <p:nvPr/>
          </p:nvPicPr>
          <p:blipFill>
            <a:blip r:embed="rId2" cstate="print"/>
            <a:srcRect/>
            <a:stretch>
              <a:fillRect/>
            </a:stretch>
          </p:blipFill>
          <p:spPr bwMode="auto">
            <a:xfrm>
              <a:off x="700088" y="-537018"/>
              <a:ext cx="7743825" cy="40386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3" cstate="print"/>
            <a:srcRect/>
            <a:stretch>
              <a:fillRect/>
            </a:stretch>
          </p:blipFill>
          <p:spPr bwMode="auto">
            <a:xfrm>
              <a:off x="703906" y="3485976"/>
              <a:ext cx="7745832" cy="402132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内存碎片</a:t>
            </a:r>
            <a:endParaRPr lang="zh-CN" altLang="en-US" dirty="0"/>
          </a:p>
        </p:txBody>
      </p:sp>
      <p:sp>
        <p:nvSpPr>
          <p:cNvPr id="3" name="内容占位符 2"/>
          <p:cNvSpPr>
            <a:spLocks noGrp="1"/>
          </p:cNvSpPr>
          <p:nvPr>
            <p:ph idx="1"/>
          </p:nvPr>
        </p:nvSpPr>
        <p:spPr>
          <a:xfrm>
            <a:off x="457200" y="1428071"/>
            <a:ext cx="8229600" cy="1765072"/>
          </a:xfrm>
        </p:spPr>
        <p:txBody>
          <a:bodyPr/>
          <a:lstStyle/>
          <a:p>
            <a:r>
              <a:rPr lang="zh-CN" altLang="en-US" sz="2400" dirty="0" smtClean="0"/>
              <a:t>内部碎片：存在于一个存储分区内，当内存某存储区大于其存放作业空间而剩下的那部分存储空间。</a:t>
            </a:r>
          </a:p>
          <a:p>
            <a:r>
              <a:rPr lang="zh-CN" altLang="en-US" sz="2400" dirty="0" smtClean="0"/>
              <a:t>外部碎片：通常指一个暂时不能使用的存储分区。当内存某存储分区容不下要运行的作业时发生。</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46</a:t>
            </a:fld>
            <a:endParaRPr lang="en-US" altLang="zh-CN"/>
          </a:p>
        </p:txBody>
      </p:sp>
      <p:grpSp>
        <p:nvGrpSpPr>
          <p:cNvPr id="6" name="Group 18"/>
          <p:cNvGrpSpPr>
            <a:grpSpLocks/>
          </p:cNvGrpSpPr>
          <p:nvPr/>
        </p:nvGrpSpPr>
        <p:grpSpPr bwMode="auto">
          <a:xfrm>
            <a:off x="853626" y="3653982"/>
            <a:ext cx="4492635" cy="2286000"/>
            <a:chOff x="336" y="2640"/>
            <a:chExt cx="2830" cy="1440"/>
          </a:xfrm>
        </p:grpSpPr>
        <p:sp>
          <p:nvSpPr>
            <p:cNvPr id="7" name="Rectangle 8"/>
            <p:cNvSpPr>
              <a:spLocks noChangeArrowheads="1"/>
            </p:cNvSpPr>
            <p:nvPr/>
          </p:nvSpPr>
          <p:spPr bwMode="auto">
            <a:xfrm>
              <a:off x="912" y="2640"/>
              <a:ext cx="816" cy="33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2400">
                  <a:solidFill>
                    <a:schemeClr val="tx1"/>
                  </a:solidFill>
                  <a:latin typeface="Georgia" pitchFamily="18" charset="0"/>
                  <a:ea typeface="宋体" pitchFamily="2" charset="-122"/>
                </a:rPr>
                <a:t>OS</a:t>
              </a:r>
            </a:p>
          </p:txBody>
        </p:sp>
        <p:sp>
          <p:nvSpPr>
            <p:cNvPr id="8" name="Rectangle 9"/>
            <p:cNvSpPr>
              <a:spLocks noChangeArrowheads="1"/>
            </p:cNvSpPr>
            <p:nvPr/>
          </p:nvSpPr>
          <p:spPr bwMode="auto">
            <a:xfrm>
              <a:off x="912" y="2976"/>
              <a:ext cx="816" cy="48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endParaRPr lang="zh-CN" altLang="zh-CN" sz="2400">
                <a:solidFill>
                  <a:schemeClr val="tx1"/>
                </a:solidFill>
                <a:latin typeface="Georgia" pitchFamily="18" charset="0"/>
                <a:ea typeface="宋体" pitchFamily="2" charset="-122"/>
              </a:endParaRPr>
            </a:p>
          </p:txBody>
        </p:sp>
        <p:sp>
          <p:nvSpPr>
            <p:cNvPr id="9" name="Rectangle 11"/>
            <p:cNvSpPr>
              <a:spLocks noChangeArrowheads="1"/>
            </p:cNvSpPr>
            <p:nvPr/>
          </p:nvSpPr>
          <p:spPr bwMode="auto">
            <a:xfrm>
              <a:off x="912" y="3456"/>
              <a:ext cx="816" cy="62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2400">
                  <a:solidFill>
                    <a:schemeClr val="tx1"/>
                  </a:solidFill>
                  <a:latin typeface="Georgia" pitchFamily="18" charset="0"/>
                  <a:ea typeface="宋体" pitchFamily="2" charset="-122"/>
                </a:rPr>
                <a:t>12k</a:t>
              </a:r>
            </a:p>
          </p:txBody>
        </p:sp>
        <p:sp>
          <p:nvSpPr>
            <p:cNvPr id="10" name="Rectangle 12"/>
            <p:cNvSpPr>
              <a:spLocks noChangeArrowheads="1"/>
            </p:cNvSpPr>
            <p:nvPr/>
          </p:nvSpPr>
          <p:spPr bwMode="auto">
            <a:xfrm>
              <a:off x="336" y="3042"/>
              <a:ext cx="329" cy="291"/>
            </a:xfrm>
            <a:prstGeom prst="rect">
              <a:avLst/>
            </a:prstGeom>
            <a:noFill/>
            <a:ln w="9525">
              <a:noFill/>
              <a:miter lim="800000"/>
              <a:headEnd/>
              <a:tailEnd/>
            </a:ln>
          </p:spPr>
          <p:txBody>
            <a:bodyPr wrap="none">
              <a:spAutoFit/>
            </a:bodyPr>
            <a:lstStyle/>
            <a:p>
              <a:r>
                <a:rPr lang="en-US" altLang="zh-CN" sz="2400">
                  <a:latin typeface="Georgia" pitchFamily="18" charset="0"/>
                  <a:ea typeface="宋体" pitchFamily="2" charset="-122"/>
                </a:rPr>
                <a:t>4k</a:t>
              </a:r>
            </a:p>
          </p:txBody>
        </p:sp>
        <p:sp>
          <p:nvSpPr>
            <p:cNvPr id="11" name="Rectangle 13"/>
            <p:cNvSpPr>
              <a:spLocks noChangeArrowheads="1"/>
            </p:cNvSpPr>
            <p:nvPr/>
          </p:nvSpPr>
          <p:spPr bwMode="auto">
            <a:xfrm>
              <a:off x="912" y="3312"/>
              <a:ext cx="816" cy="144"/>
            </a:xfrm>
            <a:prstGeom prst="rect">
              <a:avLst/>
            </a:prstGeom>
            <a:solidFill>
              <a:schemeClr val="accent1"/>
            </a:solidFill>
            <a:ln w="9525">
              <a:solidFill>
                <a:schemeClr val="tx1"/>
              </a:solidFill>
              <a:miter lim="800000"/>
              <a:headEnd/>
              <a:tailEnd/>
            </a:ln>
          </p:spPr>
          <p:txBody>
            <a:bodyPr wrap="none" anchor="ctr"/>
            <a:lstStyle/>
            <a:p>
              <a:endParaRPr lang="zh-CN" altLang="en-US" sz="2400">
                <a:latin typeface="Georgia" pitchFamily="18" charset="0"/>
                <a:ea typeface="宋体" pitchFamily="2" charset="-122"/>
              </a:endParaRPr>
            </a:p>
          </p:txBody>
        </p:sp>
        <p:sp>
          <p:nvSpPr>
            <p:cNvPr id="12" name="AutoShape 14"/>
            <p:cNvSpPr>
              <a:spLocks/>
            </p:cNvSpPr>
            <p:nvPr/>
          </p:nvSpPr>
          <p:spPr bwMode="auto">
            <a:xfrm flipH="1">
              <a:off x="720" y="2976"/>
              <a:ext cx="144" cy="480"/>
            </a:xfrm>
            <a:prstGeom prst="rightBrace">
              <a:avLst>
                <a:gd name="adj1" fmla="val 27778"/>
                <a:gd name="adj2" fmla="val 53699"/>
              </a:avLst>
            </a:prstGeom>
            <a:noFill/>
            <a:ln w="28575">
              <a:solidFill>
                <a:schemeClr val="tx1"/>
              </a:solidFill>
              <a:round/>
              <a:headEnd/>
              <a:tailEnd/>
            </a:ln>
          </p:spPr>
          <p:txBody>
            <a:bodyPr wrap="none" anchor="ctr"/>
            <a:lstStyle/>
            <a:p>
              <a:endParaRPr lang="zh-CN" altLang="en-US" sz="2400">
                <a:latin typeface="Georgia" pitchFamily="18" charset="0"/>
                <a:ea typeface="宋体" pitchFamily="2" charset="-122"/>
              </a:endParaRPr>
            </a:p>
          </p:txBody>
        </p:sp>
        <p:sp>
          <p:nvSpPr>
            <p:cNvPr id="13" name="Text Box 15"/>
            <p:cNvSpPr txBox="1">
              <a:spLocks noChangeArrowheads="1"/>
            </p:cNvSpPr>
            <p:nvPr/>
          </p:nvSpPr>
          <p:spPr bwMode="auto">
            <a:xfrm>
              <a:off x="1104" y="2976"/>
              <a:ext cx="432" cy="291"/>
            </a:xfrm>
            <a:prstGeom prst="rect">
              <a:avLst/>
            </a:prstGeom>
            <a:noFill/>
            <a:ln w="9525">
              <a:noFill/>
              <a:miter lim="800000"/>
              <a:headEnd/>
              <a:tailEnd/>
            </a:ln>
          </p:spPr>
          <p:txBody>
            <a:bodyPr>
              <a:spAutoFit/>
            </a:bodyPr>
            <a:lstStyle/>
            <a:p>
              <a:pPr>
                <a:spcBef>
                  <a:spcPct val="50000"/>
                </a:spcBef>
              </a:pPr>
              <a:r>
                <a:rPr lang="en-US" altLang="zh-CN" sz="2400">
                  <a:latin typeface="Georgia" pitchFamily="18" charset="0"/>
                  <a:ea typeface="宋体" pitchFamily="2" charset="-122"/>
                </a:rPr>
                <a:t>3K</a:t>
              </a:r>
            </a:p>
          </p:txBody>
        </p:sp>
        <p:sp>
          <p:nvSpPr>
            <p:cNvPr id="14" name="Rectangle 16"/>
            <p:cNvSpPr>
              <a:spLocks noChangeArrowheads="1"/>
            </p:cNvSpPr>
            <p:nvPr/>
          </p:nvSpPr>
          <p:spPr bwMode="auto">
            <a:xfrm>
              <a:off x="2274" y="3520"/>
              <a:ext cx="892" cy="291"/>
            </a:xfrm>
            <a:prstGeom prst="rect">
              <a:avLst/>
            </a:prstGeom>
            <a:noFill/>
            <a:ln w="9525">
              <a:noFill/>
              <a:miter lim="800000"/>
              <a:headEnd/>
              <a:tailEnd/>
            </a:ln>
          </p:spPr>
          <p:txBody>
            <a:bodyPr wrap="none">
              <a:spAutoFit/>
            </a:bodyPr>
            <a:lstStyle/>
            <a:p>
              <a:r>
                <a:rPr lang="zh-CN" altLang="en-US" sz="2400" dirty="0">
                  <a:solidFill>
                    <a:srgbClr val="FF0000"/>
                  </a:solidFill>
                  <a:latin typeface="Georgia" pitchFamily="18" charset="0"/>
                  <a:ea typeface="宋体" pitchFamily="2" charset="-122"/>
                </a:rPr>
                <a:t>内部碎片</a:t>
              </a:r>
            </a:p>
          </p:txBody>
        </p:sp>
        <p:sp>
          <p:nvSpPr>
            <p:cNvPr id="15" name="Line 17"/>
            <p:cNvSpPr>
              <a:spLocks noChangeShapeType="1"/>
            </p:cNvSpPr>
            <p:nvPr/>
          </p:nvSpPr>
          <p:spPr bwMode="auto">
            <a:xfrm flipH="1" flipV="1">
              <a:off x="1776" y="3408"/>
              <a:ext cx="528" cy="240"/>
            </a:xfrm>
            <a:prstGeom prst="line">
              <a:avLst/>
            </a:prstGeom>
            <a:noFill/>
            <a:ln w="38100">
              <a:solidFill>
                <a:schemeClr val="tx1"/>
              </a:solidFill>
              <a:round/>
              <a:headEnd/>
              <a:tailEnd type="triangle" w="med" len="med"/>
            </a:ln>
          </p:spPr>
          <p:txBody>
            <a:bodyPr wrap="none"/>
            <a:lstStyle/>
            <a:p>
              <a:endParaRPr lang="zh-CN" altLang="en-US" sz="2400">
                <a:latin typeface="Georgia" pitchFamily="18" charset="0"/>
                <a:ea typeface="宋体" pitchFamily="2" charset="-122"/>
              </a:endParaRPr>
            </a:p>
          </p:txBody>
        </p:sp>
      </p:grpSp>
      <p:grpSp>
        <p:nvGrpSpPr>
          <p:cNvPr id="16" name="Group 23"/>
          <p:cNvGrpSpPr>
            <a:grpSpLocks/>
          </p:cNvGrpSpPr>
          <p:nvPr/>
        </p:nvGrpSpPr>
        <p:grpSpPr bwMode="auto">
          <a:xfrm>
            <a:off x="4531868" y="3145983"/>
            <a:ext cx="4676789" cy="2794001"/>
            <a:chOff x="2761" y="2320"/>
            <a:chExt cx="2946" cy="1760"/>
          </a:xfrm>
        </p:grpSpPr>
        <p:sp>
          <p:nvSpPr>
            <p:cNvPr id="17" name="Rectangle 4"/>
            <p:cNvSpPr>
              <a:spLocks noChangeArrowheads="1"/>
            </p:cNvSpPr>
            <p:nvPr/>
          </p:nvSpPr>
          <p:spPr bwMode="auto">
            <a:xfrm>
              <a:off x="4272" y="2640"/>
              <a:ext cx="816" cy="336"/>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2400">
                  <a:solidFill>
                    <a:schemeClr val="tx1"/>
                  </a:solidFill>
                  <a:latin typeface="Georgia" pitchFamily="18" charset="0"/>
                  <a:ea typeface="宋体" pitchFamily="2" charset="-122"/>
                </a:rPr>
                <a:t>OS</a:t>
              </a:r>
            </a:p>
          </p:txBody>
        </p:sp>
        <p:sp>
          <p:nvSpPr>
            <p:cNvPr id="18" name="Rectangle 5"/>
            <p:cNvSpPr>
              <a:spLocks noChangeArrowheads="1"/>
            </p:cNvSpPr>
            <p:nvPr/>
          </p:nvSpPr>
          <p:spPr bwMode="auto">
            <a:xfrm>
              <a:off x="4272" y="2976"/>
              <a:ext cx="816" cy="336"/>
            </a:xfrm>
            <a:prstGeom prst="rect">
              <a:avLst/>
            </a:prstGeom>
            <a:solidFill>
              <a:schemeClr val="accent1"/>
            </a:solidFill>
            <a:ln w="9525">
              <a:solidFill>
                <a:schemeClr val="tx1"/>
              </a:solidFill>
              <a:miter lim="800000"/>
              <a:headEnd/>
              <a:tailEnd/>
            </a:ln>
          </p:spPr>
          <p:txBody>
            <a:bodyPr wrap="none" anchor="ctr"/>
            <a:lstStyle/>
            <a:p>
              <a:pPr algn="ctr"/>
              <a:r>
                <a:rPr lang="en-US" altLang="zh-CN" sz="2400">
                  <a:latin typeface="Georgia" pitchFamily="18" charset="0"/>
                  <a:ea typeface="宋体" pitchFamily="2" charset="-122"/>
                </a:rPr>
                <a:t>4k</a:t>
              </a:r>
            </a:p>
          </p:txBody>
        </p:sp>
        <p:sp>
          <p:nvSpPr>
            <p:cNvPr id="19" name="Rectangle 6"/>
            <p:cNvSpPr>
              <a:spLocks noChangeArrowheads="1"/>
            </p:cNvSpPr>
            <p:nvPr/>
          </p:nvSpPr>
          <p:spPr bwMode="auto">
            <a:xfrm>
              <a:off x="4272" y="3312"/>
              <a:ext cx="816" cy="38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2400">
                  <a:solidFill>
                    <a:schemeClr val="tx1"/>
                  </a:solidFill>
                  <a:latin typeface="Georgia" pitchFamily="18" charset="0"/>
                  <a:ea typeface="宋体" pitchFamily="2" charset="-122"/>
                </a:rPr>
                <a:t>6k</a:t>
              </a:r>
            </a:p>
          </p:txBody>
        </p:sp>
        <p:sp>
          <p:nvSpPr>
            <p:cNvPr id="20" name="Rectangle 7"/>
            <p:cNvSpPr>
              <a:spLocks noChangeArrowheads="1"/>
            </p:cNvSpPr>
            <p:nvPr/>
          </p:nvSpPr>
          <p:spPr bwMode="auto">
            <a:xfrm>
              <a:off x="4272" y="3696"/>
              <a:ext cx="816" cy="38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2400">
                  <a:solidFill>
                    <a:schemeClr val="tx1"/>
                  </a:solidFill>
                  <a:latin typeface="Georgia" pitchFamily="18" charset="0"/>
                  <a:ea typeface="宋体" pitchFamily="2" charset="-122"/>
                </a:rPr>
                <a:t>12k</a:t>
              </a:r>
            </a:p>
          </p:txBody>
        </p:sp>
        <p:sp>
          <p:nvSpPr>
            <p:cNvPr id="21" name="Text Box 19"/>
            <p:cNvSpPr txBox="1">
              <a:spLocks noChangeArrowheads="1"/>
            </p:cNvSpPr>
            <p:nvPr/>
          </p:nvSpPr>
          <p:spPr bwMode="auto">
            <a:xfrm>
              <a:off x="3067" y="2320"/>
              <a:ext cx="2640" cy="291"/>
            </a:xfrm>
            <a:prstGeom prst="rect">
              <a:avLst/>
            </a:prstGeom>
            <a:noFill/>
            <a:ln w="9525">
              <a:noFill/>
              <a:miter lim="800000"/>
              <a:headEnd/>
              <a:tailEnd/>
            </a:ln>
          </p:spPr>
          <p:txBody>
            <a:bodyPr>
              <a:spAutoFit/>
            </a:bodyPr>
            <a:lstStyle/>
            <a:p>
              <a:pPr>
                <a:spcBef>
                  <a:spcPct val="50000"/>
                </a:spcBef>
              </a:pPr>
              <a:r>
                <a:rPr lang="zh-CN" altLang="en-US" sz="2400" dirty="0">
                  <a:latin typeface="Georgia" pitchFamily="18" charset="0"/>
                  <a:ea typeface="宋体" pitchFamily="2" charset="-122"/>
                </a:rPr>
                <a:t>作业长度：</a:t>
              </a:r>
              <a:r>
                <a:rPr lang="en-US" altLang="zh-CN" sz="2400" dirty="0">
                  <a:latin typeface="Georgia" pitchFamily="18" charset="0"/>
                  <a:ea typeface="宋体" pitchFamily="2" charset="-122"/>
                </a:rPr>
                <a:t>5K</a:t>
              </a:r>
              <a:r>
                <a:rPr lang="zh-CN" altLang="en-US" sz="2400" dirty="0">
                  <a:latin typeface="Georgia" pitchFamily="18" charset="0"/>
                  <a:ea typeface="宋体" pitchFamily="2" charset="-122"/>
                </a:rPr>
                <a:t>、</a:t>
              </a:r>
              <a:r>
                <a:rPr lang="en-US" altLang="zh-CN" sz="2400" dirty="0">
                  <a:latin typeface="Georgia" pitchFamily="18" charset="0"/>
                  <a:ea typeface="宋体" pitchFamily="2" charset="-122"/>
                </a:rPr>
                <a:t>8K</a:t>
              </a:r>
              <a:r>
                <a:rPr lang="zh-CN" altLang="en-US" sz="2400" dirty="0">
                  <a:latin typeface="Georgia" pitchFamily="18" charset="0"/>
                  <a:ea typeface="宋体" pitchFamily="2" charset="-122"/>
                </a:rPr>
                <a:t>、</a:t>
              </a:r>
              <a:r>
                <a:rPr lang="en-US" altLang="zh-CN" sz="2400" dirty="0">
                  <a:latin typeface="Georgia" pitchFamily="18" charset="0"/>
                  <a:ea typeface="宋体" pitchFamily="2" charset="-122"/>
                </a:rPr>
                <a:t>12K</a:t>
              </a:r>
            </a:p>
          </p:txBody>
        </p:sp>
        <p:sp>
          <p:nvSpPr>
            <p:cNvPr id="22" name="Rectangle 20"/>
            <p:cNvSpPr>
              <a:spLocks noChangeArrowheads="1"/>
            </p:cNvSpPr>
            <p:nvPr/>
          </p:nvSpPr>
          <p:spPr bwMode="auto">
            <a:xfrm>
              <a:off x="2761" y="2965"/>
              <a:ext cx="892" cy="291"/>
            </a:xfrm>
            <a:prstGeom prst="rect">
              <a:avLst/>
            </a:prstGeom>
            <a:noFill/>
            <a:ln w="9525">
              <a:noFill/>
              <a:miter lim="800000"/>
              <a:headEnd/>
              <a:tailEnd/>
            </a:ln>
          </p:spPr>
          <p:txBody>
            <a:bodyPr wrap="none">
              <a:spAutoFit/>
            </a:bodyPr>
            <a:lstStyle/>
            <a:p>
              <a:r>
                <a:rPr lang="zh-CN" altLang="en-US" sz="2400" dirty="0">
                  <a:solidFill>
                    <a:srgbClr val="FF0000"/>
                  </a:solidFill>
                  <a:latin typeface="Georgia" pitchFamily="18" charset="0"/>
                  <a:ea typeface="宋体" pitchFamily="2" charset="-122"/>
                </a:rPr>
                <a:t>外部碎片</a:t>
              </a:r>
            </a:p>
          </p:txBody>
        </p:sp>
        <p:sp>
          <p:nvSpPr>
            <p:cNvPr id="23" name="Line 21"/>
            <p:cNvSpPr>
              <a:spLocks noChangeShapeType="1"/>
            </p:cNvSpPr>
            <p:nvPr/>
          </p:nvSpPr>
          <p:spPr bwMode="auto">
            <a:xfrm>
              <a:off x="3600" y="3120"/>
              <a:ext cx="624" cy="48"/>
            </a:xfrm>
            <a:prstGeom prst="line">
              <a:avLst/>
            </a:prstGeom>
            <a:noFill/>
            <a:ln w="38100">
              <a:solidFill>
                <a:schemeClr val="tx1"/>
              </a:solidFill>
              <a:round/>
              <a:headEnd/>
              <a:tailEnd type="triangle" w="med" len="med"/>
            </a:ln>
          </p:spPr>
          <p:txBody>
            <a:bodyPr wrap="none"/>
            <a:lstStyle/>
            <a:p>
              <a:endParaRPr lang="zh-CN" altLang="en-US" sz="2400">
                <a:latin typeface="Georgia" pitchFamily="18" charset="0"/>
                <a:ea typeface="宋体" pitchFamily="2" charset="-122"/>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动态分区</a:t>
            </a:r>
            <a:endParaRPr lang="zh-CN" altLang="en-US" dirty="0"/>
          </a:p>
        </p:txBody>
      </p:sp>
      <p:sp>
        <p:nvSpPr>
          <p:cNvPr id="3" name="内容占位符 2"/>
          <p:cNvSpPr>
            <a:spLocks noGrp="1"/>
          </p:cNvSpPr>
          <p:nvPr>
            <p:ph idx="1"/>
          </p:nvPr>
        </p:nvSpPr>
        <p:spPr>
          <a:xfrm>
            <a:off x="457200" y="1239389"/>
            <a:ext cx="8229600" cy="1561868"/>
          </a:xfrm>
        </p:spPr>
        <p:txBody>
          <a:bodyPr/>
          <a:lstStyle/>
          <a:p>
            <a:r>
              <a:rPr lang="zh-CN" altLang="en-US" dirty="0" smtClean="0"/>
              <a:t>所用数据结构</a:t>
            </a:r>
          </a:p>
          <a:p>
            <a:pPr lvl="1"/>
            <a:r>
              <a:rPr lang="zh-CN" altLang="en-US" dirty="0" smtClean="0"/>
              <a:t>分配分区表：描述已被分配的区域</a:t>
            </a:r>
          </a:p>
          <a:p>
            <a:pPr lvl="1"/>
            <a:r>
              <a:rPr lang="zh-CN" altLang="en-US" dirty="0" smtClean="0"/>
              <a:t>空闲分区表：描述内存中的自由区域</a:t>
            </a:r>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47</a:t>
            </a:fld>
            <a:endParaRPr lang="en-US" altLang="zh-CN"/>
          </a:p>
        </p:txBody>
      </p:sp>
      <p:graphicFrame>
        <p:nvGraphicFramePr>
          <p:cNvPr id="23554" name="Object 2"/>
          <p:cNvGraphicFramePr>
            <a:graphicFrameLocks noChangeAspect="1"/>
          </p:cNvGraphicFramePr>
          <p:nvPr/>
        </p:nvGraphicFramePr>
        <p:xfrm>
          <a:off x="501650" y="2609173"/>
          <a:ext cx="8391525" cy="3843337"/>
        </p:xfrm>
        <a:graphic>
          <a:graphicData uri="http://schemas.openxmlformats.org/presentationml/2006/ole">
            <mc:AlternateContent xmlns:mc="http://schemas.openxmlformats.org/markup-compatibility/2006">
              <mc:Choice xmlns:v="urn:schemas-microsoft-com:vml" Requires="v">
                <p:oleObj spid="_x0000_s23580" name="Visio" r:id="rId3" imgW="3198266" imgH="1469136" progId="Visio.Drawing.11">
                  <p:embed/>
                </p:oleObj>
              </mc:Choice>
              <mc:Fallback>
                <p:oleObj name="Visio" r:id="rId3" imgW="3198266" imgH="146913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2609173"/>
                        <a:ext cx="8391525"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动态分区</a:t>
            </a:r>
            <a:endParaRPr lang="zh-CN" altLang="en-US" dirty="0"/>
          </a:p>
        </p:txBody>
      </p:sp>
      <p:sp>
        <p:nvSpPr>
          <p:cNvPr id="3" name="内容占位符 2"/>
          <p:cNvSpPr>
            <a:spLocks noGrp="1"/>
          </p:cNvSpPr>
          <p:nvPr>
            <p:ph idx="1"/>
          </p:nvPr>
        </p:nvSpPr>
        <p:spPr>
          <a:xfrm>
            <a:off x="457200" y="1239389"/>
            <a:ext cx="8229600" cy="2679468"/>
          </a:xfrm>
        </p:spPr>
        <p:txBody>
          <a:bodyPr/>
          <a:lstStyle/>
          <a:p>
            <a:r>
              <a:rPr lang="zh-CN" altLang="en-US" dirty="0" smtClean="0"/>
              <a:t>所用数据结构</a:t>
            </a:r>
          </a:p>
          <a:p>
            <a:pPr lvl="1"/>
            <a:r>
              <a:rPr lang="zh-CN" altLang="en-US" dirty="0" smtClean="0"/>
              <a:t>分配分区表：描述已被分配的区域</a:t>
            </a:r>
          </a:p>
          <a:p>
            <a:pPr lvl="1"/>
            <a:r>
              <a:rPr lang="zh-CN" altLang="en-US" dirty="0" smtClean="0"/>
              <a:t>空闲分区表：描述内存中的自由区域</a:t>
            </a:r>
          </a:p>
          <a:p>
            <a:pPr lvl="1"/>
            <a:r>
              <a:rPr lang="zh-CN" altLang="en-US" dirty="0" smtClean="0"/>
              <a:t>空闲分区链：为每一个自由分区设置一个链接指针来指向下一个自由分区，使所有的自由分区形成一个链表。</a:t>
            </a: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48</a:t>
            </a:fld>
            <a:endParaRPr lang="en-US" altLang="zh-CN"/>
          </a:p>
        </p:txBody>
      </p:sp>
      <p:grpSp>
        <p:nvGrpSpPr>
          <p:cNvPr id="6" name="Group 3"/>
          <p:cNvGrpSpPr>
            <a:grpSpLocks/>
          </p:cNvGrpSpPr>
          <p:nvPr/>
        </p:nvGrpSpPr>
        <p:grpSpPr bwMode="auto">
          <a:xfrm>
            <a:off x="1032785" y="3974142"/>
            <a:ext cx="6146800" cy="2273300"/>
            <a:chOff x="742" y="876"/>
            <a:chExt cx="3872" cy="1432"/>
          </a:xfrm>
        </p:grpSpPr>
        <p:sp>
          <p:nvSpPr>
            <p:cNvPr id="7" name="Text Box 4"/>
            <p:cNvSpPr txBox="1">
              <a:spLocks noChangeArrowheads="1"/>
            </p:cNvSpPr>
            <p:nvPr/>
          </p:nvSpPr>
          <p:spPr bwMode="auto">
            <a:xfrm>
              <a:off x="1480" y="1324"/>
              <a:ext cx="1872" cy="984"/>
            </a:xfrm>
            <a:prstGeom prst="rect">
              <a:avLst/>
            </a:prstGeom>
            <a:noFill/>
            <a:ln w="9525">
              <a:solidFill>
                <a:srgbClr val="FF0000"/>
              </a:solidFill>
              <a:miter lim="800000"/>
              <a:headEnd/>
              <a:tailEnd/>
            </a:ln>
            <a:effectLst/>
          </p:spPr>
          <p:txBody>
            <a:bodyPr>
              <a:spAutoFit/>
            </a:bodyPr>
            <a:lstStyle/>
            <a:p>
              <a:pPr algn="l"/>
              <a:r>
                <a:rPr kumimoji="1" lang="zh-CN" altLang="en-US" sz="2400" dirty="0">
                  <a:solidFill>
                    <a:srgbClr val="FF0000"/>
                  </a:solidFill>
                  <a:ea typeface="黑体" pitchFamily="49" charset="-122"/>
                </a:rPr>
                <a:t>每个分区的起始部分，存放本空闲分区长度及下一个空闲分区的起始地址指针。</a:t>
              </a:r>
            </a:p>
          </p:txBody>
        </p:sp>
        <p:sp>
          <p:nvSpPr>
            <p:cNvPr id="8" name="Rectangle 5"/>
            <p:cNvSpPr>
              <a:spLocks noChangeArrowheads="1"/>
            </p:cNvSpPr>
            <p:nvPr/>
          </p:nvSpPr>
          <p:spPr bwMode="auto">
            <a:xfrm>
              <a:off x="742" y="876"/>
              <a:ext cx="576" cy="260"/>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r>
                <a:rPr kumimoji="1" lang="zh-CN" altLang="en-US" sz="2000" dirty="0">
                  <a:solidFill>
                    <a:srgbClr val="FF0000"/>
                  </a:solidFill>
                </a:rPr>
                <a:t>头指针</a:t>
              </a:r>
            </a:p>
          </p:txBody>
        </p:sp>
        <p:sp>
          <p:nvSpPr>
            <p:cNvPr id="9" name="Rectangle 6"/>
            <p:cNvSpPr>
              <a:spLocks noChangeArrowheads="1"/>
            </p:cNvSpPr>
            <p:nvPr/>
          </p:nvSpPr>
          <p:spPr bwMode="auto">
            <a:xfrm>
              <a:off x="1598" y="876"/>
              <a:ext cx="576" cy="260"/>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endParaRPr kumimoji="1" lang="zh-CN" altLang="zh-CN" sz="2000"/>
            </a:p>
          </p:txBody>
        </p:sp>
        <p:sp>
          <p:nvSpPr>
            <p:cNvPr id="10" name="Line 7"/>
            <p:cNvSpPr>
              <a:spLocks noChangeShapeType="1"/>
            </p:cNvSpPr>
            <p:nvPr/>
          </p:nvSpPr>
          <p:spPr bwMode="auto">
            <a:xfrm>
              <a:off x="1768" y="876"/>
              <a:ext cx="0" cy="260"/>
            </a:xfrm>
            <a:prstGeom prst="line">
              <a:avLst/>
            </a:prstGeom>
            <a:noFill/>
            <a:ln w="9525">
              <a:solidFill>
                <a:schemeClr val="tx1"/>
              </a:solidFill>
              <a:round/>
              <a:headEnd/>
              <a:tailEnd/>
            </a:ln>
            <a:effectLst/>
          </p:spPr>
          <p:txBody>
            <a:bodyPr wrap="none" anchor="ctr"/>
            <a:lstStyle/>
            <a:p>
              <a:endParaRPr lang="zh-CN" altLang="en-US"/>
            </a:p>
          </p:txBody>
        </p:sp>
        <p:sp>
          <p:nvSpPr>
            <p:cNvPr id="11" name="Rectangle 8"/>
            <p:cNvSpPr>
              <a:spLocks noChangeArrowheads="1"/>
            </p:cNvSpPr>
            <p:nvPr/>
          </p:nvSpPr>
          <p:spPr bwMode="auto">
            <a:xfrm>
              <a:off x="2398" y="876"/>
              <a:ext cx="576" cy="260"/>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endParaRPr kumimoji="1" lang="zh-CN" altLang="zh-CN" sz="2000"/>
            </a:p>
          </p:txBody>
        </p:sp>
        <p:sp>
          <p:nvSpPr>
            <p:cNvPr id="12" name="Line 9"/>
            <p:cNvSpPr>
              <a:spLocks noChangeShapeType="1"/>
            </p:cNvSpPr>
            <p:nvPr/>
          </p:nvSpPr>
          <p:spPr bwMode="auto">
            <a:xfrm>
              <a:off x="2568" y="876"/>
              <a:ext cx="0" cy="260"/>
            </a:xfrm>
            <a:prstGeom prst="line">
              <a:avLst/>
            </a:prstGeom>
            <a:noFill/>
            <a:ln w="9525">
              <a:solidFill>
                <a:schemeClr val="tx1"/>
              </a:solidFill>
              <a:round/>
              <a:headEnd/>
              <a:tailEnd/>
            </a:ln>
            <a:effectLst/>
          </p:spPr>
          <p:txBody>
            <a:bodyPr wrap="none" anchor="ctr"/>
            <a:lstStyle/>
            <a:p>
              <a:endParaRPr lang="zh-CN" altLang="en-US"/>
            </a:p>
          </p:txBody>
        </p:sp>
        <p:sp>
          <p:nvSpPr>
            <p:cNvPr id="13" name="Rectangle 10"/>
            <p:cNvSpPr>
              <a:spLocks noChangeArrowheads="1"/>
            </p:cNvSpPr>
            <p:nvPr/>
          </p:nvSpPr>
          <p:spPr bwMode="auto">
            <a:xfrm>
              <a:off x="3238" y="876"/>
              <a:ext cx="576" cy="260"/>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endParaRPr kumimoji="1" lang="zh-CN" altLang="zh-CN" sz="2000"/>
            </a:p>
          </p:txBody>
        </p:sp>
        <p:sp>
          <p:nvSpPr>
            <p:cNvPr id="14" name="Line 11"/>
            <p:cNvSpPr>
              <a:spLocks noChangeShapeType="1"/>
            </p:cNvSpPr>
            <p:nvPr/>
          </p:nvSpPr>
          <p:spPr bwMode="auto">
            <a:xfrm>
              <a:off x="3408" y="876"/>
              <a:ext cx="0" cy="260"/>
            </a:xfrm>
            <a:prstGeom prst="line">
              <a:avLst/>
            </a:prstGeom>
            <a:noFill/>
            <a:ln w="9525">
              <a:solidFill>
                <a:schemeClr val="tx1"/>
              </a:solidFill>
              <a:round/>
              <a:headEnd/>
              <a:tailEnd/>
            </a:ln>
            <a:effectLst/>
          </p:spPr>
          <p:txBody>
            <a:bodyPr wrap="none" anchor="ctr"/>
            <a:lstStyle/>
            <a:p>
              <a:endParaRPr lang="zh-CN" altLang="en-US"/>
            </a:p>
          </p:txBody>
        </p:sp>
        <p:sp>
          <p:nvSpPr>
            <p:cNvPr id="15" name="Rectangle 12"/>
            <p:cNvSpPr>
              <a:spLocks noChangeArrowheads="1"/>
            </p:cNvSpPr>
            <p:nvPr/>
          </p:nvSpPr>
          <p:spPr bwMode="auto">
            <a:xfrm>
              <a:off x="4038" y="876"/>
              <a:ext cx="576" cy="260"/>
            </a:xfrm>
            <a:prstGeom prst="rect">
              <a:avLst/>
            </a:prstGeom>
            <a:solidFill>
              <a:schemeClr val="accent1"/>
            </a:solidFill>
            <a:ln w="9525">
              <a:solidFill>
                <a:schemeClr val="tx1"/>
              </a:solidFill>
              <a:miter lim="800000"/>
              <a:headEnd/>
              <a:tailEnd/>
            </a:ln>
            <a:effectLst/>
          </p:spPr>
          <p:txBody>
            <a:bodyPr wrap="none" anchor="ctr"/>
            <a:lstStyle/>
            <a:p>
              <a:pPr>
                <a:spcBef>
                  <a:spcPct val="20000"/>
                </a:spcBef>
                <a:buClr>
                  <a:schemeClr val="folHlink"/>
                </a:buClr>
                <a:buSzPct val="60000"/>
                <a:buFont typeface="Wingdings" pitchFamily="2" charset="2"/>
                <a:buNone/>
              </a:pPr>
              <a:endParaRPr kumimoji="1" lang="zh-CN" altLang="zh-CN" sz="2000"/>
            </a:p>
          </p:txBody>
        </p:sp>
        <p:sp>
          <p:nvSpPr>
            <p:cNvPr id="16" name="Line 13"/>
            <p:cNvSpPr>
              <a:spLocks noChangeShapeType="1"/>
            </p:cNvSpPr>
            <p:nvPr/>
          </p:nvSpPr>
          <p:spPr bwMode="auto">
            <a:xfrm>
              <a:off x="4208" y="876"/>
              <a:ext cx="0" cy="260"/>
            </a:xfrm>
            <a:prstGeom prst="line">
              <a:avLst/>
            </a:prstGeom>
            <a:noFill/>
            <a:ln w="9525">
              <a:solidFill>
                <a:schemeClr val="tx1"/>
              </a:solidFill>
              <a:round/>
              <a:headEnd/>
              <a:tailEnd/>
            </a:ln>
            <a:effectLst/>
          </p:spPr>
          <p:txBody>
            <a:bodyPr wrap="none" anchor="ctr"/>
            <a:lstStyle/>
            <a:p>
              <a:endParaRPr lang="zh-CN" altLang="en-US"/>
            </a:p>
          </p:txBody>
        </p:sp>
        <p:sp>
          <p:nvSpPr>
            <p:cNvPr id="17" name="Line 14"/>
            <p:cNvSpPr>
              <a:spLocks noChangeShapeType="1"/>
            </p:cNvSpPr>
            <p:nvPr/>
          </p:nvSpPr>
          <p:spPr bwMode="auto">
            <a:xfrm>
              <a:off x="1318" y="1002"/>
              <a:ext cx="26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 name="Line 15"/>
            <p:cNvSpPr>
              <a:spLocks noChangeShapeType="1"/>
            </p:cNvSpPr>
            <p:nvPr/>
          </p:nvSpPr>
          <p:spPr bwMode="auto">
            <a:xfrm>
              <a:off x="2162" y="1010"/>
              <a:ext cx="229"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 name="Line 16"/>
            <p:cNvSpPr>
              <a:spLocks noChangeShapeType="1"/>
            </p:cNvSpPr>
            <p:nvPr/>
          </p:nvSpPr>
          <p:spPr bwMode="auto">
            <a:xfrm>
              <a:off x="2983" y="1010"/>
              <a:ext cx="24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 name="Line 17"/>
            <p:cNvSpPr>
              <a:spLocks noChangeShapeType="1"/>
            </p:cNvSpPr>
            <p:nvPr/>
          </p:nvSpPr>
          <p:spPr bwMode="auto">
            <a:xfrm>
              <a:off x="3811" y="1010"/>
              <a:ext cx="221"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 name="Line 18"/>
            <p:cNvSpPr>
              <a:spLocks noChangeShapeType="1"/>
            </p:cNvSpPr>
            <p:nvPr/>
          </p:nvSpPr>
          <p:spPr bwMode="auto">
            <a:xfrm flipV="1">
              <a:off x="1681" y="1144"/>
              <a:ext cx="0" cy="18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 name="Line 19"/>
            <p:cNvSpPr>
              <a:spLocks noChangeShapeType="1"/>
            </p:cNvSpPr>
            <p:nvPr/>
          </p:nvSpPr>
          <p:spPr bwMode="auto">
            <a:xfrm flipV="1">
              <a:off x="2494" y="1136"/>
              <a:ext cx="0" cy="190"/>
            </a:xfrm>
            <a:prstGeom prst="line">
              <a:avLst/>
            </a:prstGeom>
            <a:noFill/>
            <a:ln w="9525">
              <a:solidFill>
                <a:schemeClr val="tx1"/>
              </a:solidFill>
              <a:round/>
              <a:headE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itchFamily="2" charset="-122"/>
              </a:rPr>
              <a:t>Dynamic Partitioning Placement Algorithm</a:t>
            </a:r>
            <a:endParaRPr lang="zh-CN" altLang="en-US" dirty="0"/>
          </a:p>
        </p:txBody>
      </p:sp>
      <p:sp>
        <p:nvSpPr>
          <p:cNvPr id="3" name="内容占位符 2"/>
          <p:cNvSpPr>
            <a:spLocks noGrp="1"/>
          </p:cNvSpPr>
          <p:nvPr>
            <p:ph idx="1"/>
          </p:nvPr>
        </p:nvSpPr>
        <p:spPr>
          <a:xfrm>
            <a:off x="457200" y="1181333"/>
            <a:ext cx="8229600" cy="4641850"/>
          </a:xfrm>
        </p:spPr>
        <p:txBody>
          <a:bodyPr/>
          <a:lstStyle/>
          <a:p>
            <a:pPr>
              <a:lnSpc>
                <a:spcPct val="90000"/>
              </a:lnSpc>
            </a:pPr>
            <a:r>
              <a:rPr lang="en-US" altLang="zh-CN" dirty="0" smtClean="0">
                <a:ea typeface="宋体" pitchFamily="2" charset="-122"/>
              </a:rPr>
              <a:t>Operating system must decide which free block to allocate to a process</a:t>
            </a:r>
          </a:p>
          <a:p>
            <a:pPr>
              <a:lnSpc>
                <a:spcPct val="90000"/>
              </a:lnSpc>
            </a:pPr>
            <a:r>
              <a:rPr lang="en-US" altLang="zh-CN" b="1" dirty="0" smtClean="0">
                <a:solidFill>
                  <a:srgbClr val="FF0000"/>
                </a:solidFill>
                <a:ea typeface="宋体" pitchFamily="2" charset="-122"/>
              </a:rPr>
              <a:t>Best-fit</a:t>
            </a:r>
            <a:r>
              <a:rPr lang="en-US" altLang="zh-CN" dirty="0" smtClean="0">
                <a:ea typeface="宋体" pitchFamily="2" charset="-122"/>
              </a:rPr>
              <a:t> algorithm </a:t>
            </a:r>
            <a:r>
              <a:rPr lang="zh-CN" altLang="en-US" dirty="0" smtClean="0">
                <a:ea typeface="宋体" pitchFamily="2" charset="-122"/>
              </a:rPr>
              <a:t>最佳适配算法</a:t>
            </a:r>
          </a:p>
          <a:p>
            <a:pPr lvl="1">
              <a:lnSpc>
                <a:spcPct val="90000"/>
              </a:lnSpc>
            </a:pPr>
            <a:r>
              <a:rPr lang="zh-CN" altLang="en-US" dirty="0" smtClean="0">
                <a:ea typeface="宋体" pitchFamily="2" charset="-122"/>
              </a:rPr>
              <a:t>每次分配时，把能满足要求、又是最小的分区分配给进程</a:t>
            </a:r>
          </a:p>
          <a:p>
            <a:pPr lvl="1">
              <a:lnSpc>
                <a:spcPct val="90000"/>
              </a:lnSpc>
            </a:pPr>
            <a:r>
              <a:rPr lang="zh-CN" altLang="en-US" dirty="0" smtClean="0">
                <a:ea typeface="宋体" pitchFamily="2" charset="-122"/>
              </a:rPr>
              <a:t>空闲分区链以大小递增顺序链接</a:t>
            </a:r>
          </a:p>
          <a:p>
            <a:pPr lvl="1">
              <a:lnSpc>
                <a:spcPct val="90000"/>
              </a:lnSpc>
            </a:pPr>
            <a:r>
              <a:rPr lang="zh-CN" altLang="en-US" dirty="0" smtClean="0">
                <a:ea typeface="宋体" pitchFamily="2" charset="-122"/>
              </a:rPr>
              <a:t>从头开始，第一次找到满足要求的空闲分区，必然是最优的，避免了“大材小用”</a:t>
            </a:r>
          </a:p>
          <a:p>
            <a:pPr lvl="1">
              <a:lnSpc>
                <a:spcPct val="90000"/>
              </a:lnSpc>
            </a:pPr>
            <a:r>
              <a:rPr lang="zh-CN" altLang="en-US" dirty="0" smtClean="0">
                <a:ea typeface="宋体" pitchFamily="2" charset="-122"/>
              </a:rPr>
              <a:t>宏观上看，会在内存中留下许多难以利用的小分区</a:t>
            </a:r>
          </a:p>
          <a:p>
            <a:pPr lvl="1">
              <a:lnSpc>
                <a:spcPct val="90000"/>
              </a:lnSpc>
            </a:pPr>
            <a:r>
              <a:rPr lang="zh-CN" altLang="en-US" dirty="0" smtClean="0">
                <a:ea typeface="宋体" pitchFamily="2" charset="-122"/>
              </a:rPr>
              <a:t>特点：解决了大进程的分配问题；每次总是最小的，容易产生不可利用的空闲区</a:t>
            </a:r>
            <a:r>
              <a:rPr lang="en-US" altLang="zh-CN" dirty="0" smtClean="0">
                <a:ea typeface="宋体" pitchFamily="2" charset="-122"/>
              </a:rPr>
              <a:t>(“</a:t>
            </a:r>
            <a:r>
              <a:rPr lang="zh-CN" altLang="en-US" dirty="0" smtClean="0">
                <a:ea typeface="宋体" pitchFamily="2" charset="-122"/>
              </a:rPr>
              <a:t>小碎片”</a:t>
            </a:r>
            <a:r>
              <a:rPr lang="en-US" altLang="zh-CN" dirty="0" smtClean="0">
                <a:ea typeface="宋体" pitchFamily="2" charset="-122"/>
              </a:rPr>
              <a:t>)</a:t>
            </a:r>
            <a:r>
              <a:rPr lang="zh-CN" altLang="en-US" dirty="0" smtClean="0">
                <a:ea typeface="宋体" pitchFamily="2" charset="-122"/>
              </a:rPr>
              <a:t>；收回主存时，要按分区大小递增顺序插入到空闲链中。</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存储器的层次结构</a:t>
            </a:r>
            <a:endParaRPr lang="zh-CN" altLang="en-US" dirty="0"/>
          </a:p>
        </p:txBody>
      </p:sp>
      <p:sp>
        <p:nvSpPr>
          <p:cNvPr id="3" name="内容占位符 2"/>
          <p:cNvSpPr>
            <a:spLocks noGrp="1"/>
          </p:cNvSpPr>
          <p:nvPr>
            <p:ph idx="1"/>
          </p:nvPr>
        </p:nvSpPr>
        <p:spPr>
          <a:xfrm>
            <a:off x="457199" y="4064007"/>
            <a:ext cx="8396515" cy="2162622"/>
          </a:xfrm>
        </p:spPr>
        <p:txBody>
          <a:bodyPr/>
          <a:lstStyle/>
          <a:p>
            <a:r>
              <a:rPr lang="zh-CN" altLang="en-US" sz="2200" dirty="0" smtClean="0"/>
              <a:t>存储层次中，越往上，访问速度越快，价格也越高，相对存储容量也越小。</a:t>
            </a:r>
            <a:endParaRPr lang="en-US" altLang="zh-CN" sz="2200" dirty="0" smtClean="0"/>
          </a:p>
          <a:p>
            <a:r>
              <a:rPr lang="zh-CN" altLang="en-US" sz="2200" dirty="0" smtClean="0"/>
              <a:t>其中寄存器、高速缓存、主存、磁盘缓存均属于操作系统</a:t>
            </a:r>
            <a:r>
              <a:rPr lang="zh-CN" altLang="en-US" sz="2200" dirty="0" smtClean="0">
                <a:solidFill>
                  <a:srgbClr val="FF0000"/>
                </a:solidFill>
                <a:ea typeface="黑体" pitchFamily="49" charset="-122"/>
              </a:rPr>
              <a:t>存储管理</a:t>
            </a:r>
            <a:r>
              <a:rPr lang="zh-CN" altLang="en-US" sz="2200" dirty="0" smtClean="0"/>
              <a:t>的管辖范畴，掉电后它们存储的信息不再存在。</a:t>
            </a:r>
            <a:endParaRPr lang="en-US" altLang="zh-CN" sz="2200" dirty="0" smtClean="0"/>
          </a:p>
          <a:p>
            <a:r>
              <a:rPr lang="zh-CN" altLang="en-US" sz="2200" dirty="0" smtClean="0"/>
              <a:t>固定磁盘、可移动存储介质属于操作系统</a:t>
            </a:r>
            <a:r>
              <a:rPr lang="zh-CN" altLang="en-US" sz="2200" dirty="0" smtClean="0">
                <a:solidFill>
                  <a:srgbClr val="FF0000"/>
                </a:solidFill>
                <a:ea typeface="黑体" pitchFamily="49" charset="-122"/>
              </a:rPr>
              <a:t>设备管理</a:t>
            </a:r>
            <a:r>
              <a:rPr lang="zh-CN" altLang="en-US" sz="2200" dirty="0" smtClean="0"/>
              <a:t>的管辖范畴，它们存储的信息被长期保存。</a:t>
            </a:r>
            <a:endParaRPr lang="zh-CN" altLang="en-US" sz="22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5</a:t>
            </a:fld>
            <a:endParaRPr lang="en-US" altLang="zh-CN"/>
          </a:p>
        </p:txBody>
      </p:sp>
      <p:grpSp>
        <p:nvGrpSpPr>
          <p:cNvPr id="6" name="Group 25"/>
          <p:cNvGrpSpPr>
            <a:grpSpLocks/>
          </p:cNvGrpSpPr>
          <p:nvPr/>
        </p:nvGrpSpPr>
        <p:grpSpPr bwMode="auto">
          <a:xfrm>
            <a:off x="520484" y="1201950"/>
            <a:ext cx="11350629" cy="2759075"/>
            <a:chOff x="113" y="459"/>
            <a:chExt cx="7150" cy="1738"/>
          </a:xfrm>
        </p:grpSpPr>
        <p:sp>
          <p:nvSpPr>
            <p:cNvPr id="7" name="AutoShape 8"/>
            <p:cNvSpPr>
              <a:spLocks noChangeArrowheads="1"/>
            </p:cNvSpPr>
            <p:nvPr/>
          </p:nvSpPr>
          <p:spPr bwMode="auto">
            <a:xfrm rot="10800000">
              <a:off x="1542" y="459"/>
              <a:ext cx="2533" cy="173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lgn="ctr">
              <a:solidFill>
                <a:schemeClr val="tx1"/>
              </a:solidFill>
              <a:miter lim="800000"/>
              <a:headEnd/>
              <a:tailEnd/>
            </a:ln>
            <a:effectLst/>
          </p:spPr>
          <p:txBody>
            <a:bodyPr rot="10800000" wrap="none" tIns="3600" bIns="10800" anchor="ctr"/>
            <a:lstStyle/>
            <a:p>
              <a:pPr algn="ctr">
                <a:spcBef>
                  <a:spcPct val="20000"/>
                </a:spcBef>
              </a:pPr>
              <a:r>
                <a:rPr lang="zh-CN" altLang="en-US" sz="2400" b="1" dirty="0"/>
                <a:t>寄存器</a:t>
              </a:r>
            </a:p>
            <a:p>
              <a:pPr algn="ctr">
                <a:spcBef>
                  <a:spcPct val="20000"/>
                </a:spcBef>
              </a:pPr>
              <a:r>
                <a:rPr lang="zh-CN" altLang="en-US" sz="2400" b="1" dirty="0"/>
                <a:t>高速缓存</a:t>
              </a:r>
            </a:p>
            <a:p>
              <a:pPr algn="ctr">
                <a:spcBef>
                  <a:spcPct val="20000"/>
                </a:spcBef>
              </a:pPr>
              <a:r>
                <a:rPr lang="zh-CN" altLang="en-US" sz="2400" b="1" dirty="0"/>
                <a:t>主存</a:t>
              </a:r>
            </a:p>
            <a:p>
              <a:pPr algn="ctr">
                <a:spcBef>
                  <a:spcPct val="20000"/>
                </a:spcBef>
              </a:pPr>
              <a:r>
                <a:rPr lang="zh-CN" altLang="en-US" sz="2400" b="1" dirty="0"/>
                <a:t>磁盘缓存</a:t>
              </a:r>
            </a:p>
            <a:p>
              <a:pPr algn="ctr">
                <a:spcBef>
                  <a:spcPct val="20000"/>
                </a:spcBef>
              </a:pPr>
              <a:r>
                <a:rPr lang="zh-CN" altLang="en-US" sz="2400" b="1" dirty="0"/>
                <a:t>磁盘</a:t>
              </a:r>
            </a:p>
            <a:p>
              <a:pPr algn="ctr">
                <a:spcBef>
                  <a:spcPct val="20000"/>
                </a:spcBef>
              </a:pPr>
              <a:r>
                <a:rPr lang="zh-CN" altLang="en-US" sz="2400" b="1" dirty="0"/>
                <a:t>可移动存储介质</a:t>
              </a:r>
            </a:p>
          </p:txBody>
        </p:sp>
        <p:sp>
          <p:nvSpPr>
            <p:cNvPr id="8" name="Line 9"/>
            <p:cNvSpPr>
              <a:spLocks noChangeShapeType="1"/>
            </p:cNvSpPr>
            <p:nvPr/>
          </p:nvSpPr>
          <p:spPr bwMode="auto">
            <a:xfrm>
              <a:off x="2041" y="799"/>
              <a:ext cx="1519" cy="0"/>
            </a:xfrm>
            <a:prstGeom prst="line">
              <a:avLst/>
            </a:prstGeom>
            <a:noFill/>
            <a:ln w="9525">
              <a:solidFill>
                <a:schemeClr val="tx1"/>
              </a:solidFill>
              <a:round/>
              <a:headEnd/>
              <a:tailEnd/>
            </a:ln>
            <a:effectLst/>
          </p:spPr>
          <p:txBody>
            <a:bodyPr>
              <a:spAutoFit/>
            </a:bodyPr>
            <a:lstStyle/>
            <a:p>
              <a:endParaRPr lang="zh-CN" altLang="en-US"/>
            </a:p>
          </p:txBody>
        </p:sp>
        <p:sp>
          <p:nvSpPr>
            <p:cNvPr id="9" name="Line 10"/>
            <p:cNvSpPr>
              <a:spLocks noChangeShapeType="1"/>
            </p:cNvSpPr>
            <p:nvPr/>
          </p:nvSpPr>
          <p:spPr bwMode="auto">
            <a:xfrm>
              <a:off x="1950" y="1094"/>
              <a:ext cx="1724" cy="0"/>
            </a:xfrm>
            <a:prstGeom prst="line">
              <a:avLst/>
            </a:prstGeom>
            <a:noFill/>
            <a:ln w="9525">
              <a:solidFill>
                <a:schemeClr val="tx1"/>
              </a:solidFill>
              <a:round/>
              <a:headEnd/>
              <a:tailEnd/>
            </a:ln>
            <a:effectLst/>
          </p:spPr>
          <p:txBody>
            <a:bodyPr>
              <a:spAutoFit/>
            </a:bodyPr>
            <a:lstStyle/>
            <a:p>
              <a:endParaRPr lang="zh-CN" altLang="en-US"/>
            </a:p>
          </p:txBody>
        </p:sp>
        <p:sp>
          <p:nvSpPr>
            <p:cNvPr id="10" name="Line 11"/>
            <p:cNvSpPr>
              <a:spLocks noChangeShapeType="1"/>
            </p:cNvSpPr>
            <p:nvPr/>
          </p:nvSpPr>
          <p:spPr bwMode="auto">
            <a:xfrm>
              <a:off x="1859" y="1344"/>
              <a:ext cx="1906" cy="0"/>
            </a:xfrm>
            <a:prstGeom prst="line">
              <a:avLst/>
            </a:prstGeom>
            <a:noFill/>
            <a:ln w="9525">
              <a:solidFill>
                <a:schemeClr val="tx1"/>
              </a:solidFill>
              <a:round/>
              <a:headEnd/>
              <a:tailEnd/>
            </a:ln>
            <a:effectLst/>
          </p:spPr>
          <p:txBody>
            <a:bodyPr>
              <a:spAutoFit/>
            </a:bodyPr>
            <a:lstStyle/>
            <a:p>
              <a:endParaRPr lang="zh-CN" altLang="en-US"/>
            </a:p>
          </p:txBody>
        </p:sp>
        <p:sp>
          <p:nvSpPr>
            <p:cNvPr id="11" name="Line 12"/>
            <p:cNvSpPr>
              <a:spLocks noChangeShapeType="1"/>
            </p:cNvSpPr>
            <p:nvPr/>
          </p:nvSpPr>
          <p:spPr bwMode="auto">
            <a:xfrm>
              <a:off x="1746" y="1616"/>
              <a:ext cx="2132" cy="0"/>
            </a:xfrm>
            <a:prstGeom prst="line">
              <a:avLst/>
            </a:prstGeom>
            <a:noFill/>
            <a:ln w="9525">
              <a:solidFill>
                <a:schemeClr val="tx1"/>
              </a:solidFill>
              <a:round/>
              <a:headEnd/>
              <a:tailEnd/>
            </a:ln>
            <a:effectLst/>
          </p:spPr>
          <p:txBody>
            <a:bodyPr>
              <a:spAutoFit/>
            </a:bodyPr>
            <a:lstStyle/>
            <a:p>
              <a:endParaRPr lang="zh-CN" altLang="en-US"/>
            </a:p>
          </p:txBody>
        </p:sp>
        <p:sp>
          <p:nvSpPr>
            <p:cNvPr id="12" name="Line 13"/>
            <p:cNvSpPr>
              <a:spLocks noChangeShapeType="1"/>
            </p:cNvSpPr>
            <p:nvPr/>
          </p:nvSpPr>
          <p:spPr bwMode="auto">
            <a:xfrm>
              <a:off x="1655" y="1888"/>
              <a:ext cx="2314" cy="0"/>
            </a:xfrm>
            <a:prstGeom prst="line">
              <a:avLst/>
            </a:prstGeom>
            <a:noFill/>
            <a:ln w="9525">
              <a:solidFill>
                <a:schemeClr val="tx1"/>
              </a:solidFill>
              <a:round/>
              <a:headEnd/>
              <a:tailEnd/>
            </a:ln>
            <a:effectLst/>
          </p:spPr>
          <p:txBody>
            <a:bodyPr>
              <a:spAutoFit/>
            </a:bodyPr>
            <a:lstStyle/>
            <a:p>
              <a:endParaRPr lang="zh-CN" altLang="en-US"/>
            </a:p>
          </p:txBody>
        </p:sp>
        <p:sp>
          <p:nvSpPr>
            <p:cNvPr id="13" name="Line 14"/>
            <p:cNvSpPr>
              <a:spLocks noChangeShapeType="1"/>
            </p:cNvSpPr>
            <p:nvPr/>
          </p:nvSpPr>
          <p:spPr bwMode="auto">
            <a:xfrm flipH="1">
              <a:off x="1383" y="459"/>
              <a:ext cx="794" cy="0"/>
            </a:xfrm>
            <a:prstGeom prst="line">
              <a:avLst/>
            </a:prstGeom>
            <a:noFill/>
            <a:ln w="9525">
              <a:solidFill>
                <a:schemeClr val="tx1"/>
              </a:solidFill>
              <a:prstDash val="dash"/>
              <a:round/>
              <a:headEnd/>
              <a:tailEnd/>
            </a:ln>
            <a:effectLst/>
          </p:spPr>
          <p:txBody>
            <a:bodyPr>
              <a:spAutoFit/>
            </a:bodyPr>
            <a:lstStyle/>
            <a:p>
              <a:endParaRPr lang="zh-CN" altLang="en-US"/>
            </a:p>
          </p:txBody>
        </p:sp>
        <p:sp>
          <p:nvSpPr>
            <p:cNvPr id="14" name="Line 15"/>
            <p:cNvSpPr>
              <a:spLocks noChangeShapeType="1"/>
            </p:cNvSpPr>
            <p:nvPr/>
          </p:nvSpPr>
          <p:spPr bwMode="auto">
            <a:xfrm flipH="1">
              <a:off x="1383" y="799"/>
              <a:ext cx="681" cy="0"/>
            </a:xfrm>
            <a:prstGeom prst="line">
              <a:avLst/>
            </a:prstGeom>
            <a:noFill/>
            <a:ln w="9525">
              <a:solidFill>
                <a:schemeClr val="tx1"/>
              </a:solidFill>
              <a:prstDash val="dash"/>
              <a:round/>
              <a:headEnd/>
              <a:tailEnd/>
            </a:ln>
            <a:effectLst/>
          </p:spPr>
          <p:txBody>
            <a:bodyPr>
              <a:spAutoFit/>
            </a:bodyPr>
            <a:lstStyle/>
            <a:p>
              <a:endParaRPr lang="zh-CN" altLang="en-US"/>
            </a:p>
          </p:txBody>
        </p:sp>
        <p:sp>
          <p:nvSpPr>
            <p:cNvPr id="15" name="Line 16"/>
            <p:cNvSpPr>
              <a:spLocks noChangeShapeType="1"/>
            </p:cNvSpPr>
            <p:nvPr/>
          </p:nvSpPr>
          <p:spPr bwMode="auto">
            <a:xfrm flipH="1">
              <a:off x="1383" y="1616"/>
              <a:ext cx="340" cy="0"/>
            </a:xfrm>
            <a:prstGeom prst="line">
              <a:avLst/>
            </a:prstGeom>
            <a:noFill/>
            <a:ln w="9525">
              <a:solidFill>
                <a:schemeClr val="tx1"/>
              </a:solidFill>
              <a:prstDash val="dash"/>
              <a:round/>
              <a:headEnd/>
              <a:tailEnd/>
            </a:ln>
            <a:effectLst/>
          </p:spPr>
          <p:txBody>
            <a:bodyPr>
              <a:spAutoFit/>
            </a:bodyPr>
            <a:lstStyle/>
            <a:p>
              <a:endParaRPr lang="zh-CN" altLang="en-US"/>
            </a:p>
          </p:txBody>
        </p:sp>
        <p:sp>
          <p:nvSpPr>
            <p:cNvPr id="16" name="AutoShape 17"/>
            <p:cNvSpPr>
              <a:spLocks/>
            </p:cNvSpPr>
            <p:nvPr/>
          </p:nvSpPr>
          <p:spPr bwMode="auto">
            <a:xfrm>
              <a:off x="1270" y="459"/>
              <a:ext cx="68" cy="340"/>
            </a:xfrm>
            <a:prstGeom prst="leftBrace">
              <a:avLst>
                <a:gd name="adj1" fmla="val 41667"/>
                <a:gd name="adj2" fmla="val 50000"/>
              </a:avLst>
            </a:prstGeom>
            <a:noFill/>
            <a:ln w="9525">
              <a:solidFill>
                <a:schemeClr val="tx1"/>
              </a:solidFill>
              <a:round/>
              <a:headEnd/>
              <a:tailEnd/>
            </a:ln>
            <a:effectLst/>
          </p:spPr>
          <p:txBody>
            <a:bodyPr wrap="none" anchor="ctr">
              <a:spAutoFit/>
            </a:bodyPr>
            <a:lstStyle/>
            <a:p>
              <a:endParaRPr lang="zh-CN" altLang="en-US"/>
            </a:p>
          </p:txBody>
        </p:sp>
        <p:sp>
          <p:nvSpPr>
            <p:cNvPr id="17" name="AutoShape 18"/>
            <p:cNvSpPr>
              <a:spLocks/>
            </p:cNvSpPr>
            <p:nvPr/>
          </p:nvSpPr>
          <p:spPr bwMode="auto">
            <a:xfrm>
              <a:off x="1247" y="799"/>
              <a:ext cx="68" cy="817"/>
            </a:xfrm>
            <a:prstGeom prst="leftBrace">
              <a:avLst>
                <a:gd name="adj1" fmla="val 100123"/>
                <a:gd name="adj2" fmla="val 50000"/>
              </a:avLst>
            </a:prstGeom>
            <a:noFill/>
            <a:ln w="9525">
              <a:solidFill>
                <a:schemeClr val="tx1"/>
              </a:solidFill>
              <a:round/>
              <a:headEnd/>
              <a:tailEnd/>
            </a:ln>
            <a:effectLst/>
          </p:spPr>
          <p:txBody>
            <a:bodyPr wrap="none" anchor="ctr">
              <a:spAutoFit/>
            </a:bodyPr>
            <a:lstStyle/>
            <a:p>
              <a:endParaRPr lang="zh-CN" altLang="en-US"/>
            </a:p>
          </p:txBody>
        </p:sp>
        <p:sp>
          <p:nvSpPr>
            <p:cNvPr id="18" name="AutoShape 19"/>
            <p:cNvSpPr>
              <a:spLocks/>
            </p:cNvSpPr>
            <p:nvPr/>
          </p:nvSpPr>
          <p:spPr bwMode="auto">
            <a:xfrm>
              <a:off x="1247" y="1638"/>
              <a:ext cx="68" cy="545"/>
            </a:xfrm>
            <a:prstGeom prst="leftBrace">
              <a:avLst>
                <a:gd name="adj1" fmla="val 66789"/>
                <a:gd name="adj2" fmla="val 50000"/>
              </a:avLst>
            </a:prstGeom>
            <a:noFill/>
            <a:ln w="9525">
              <a:solidFill>
                <a:schemeClr val="tx1"/>
              </a:solidFill>
              <a:round/>
              <a:headEnd/>
              <a:tailEnd/>
            </a:ln>
            <a:effectLst/>
          </p:spPr>
          <p:txBody>
            <a:bodyPr wrap="none" anchor="ctr">
              <a:spAutoFit/>
            </a:bodyPr>
            <a:lstStyle/>
            <a:p>
              <a:endParaRPr lang="zh-CN" altLang="en-US"/>
            </a:p>
          </p:txBody>
        </p:sp>
        <p:sp>
          <p:nvSpPr>
            <p:cNvPr id="19" name="Line 20"/>
            <p:cNvSpPr>
              <a:spLocks noChangeShapeType="1"/>
            </p:cNvSpPr>
            <p:nvPr/>
          </p:nvSpPr>
          <p:spPr bwMode="auto">
            <a:xfrm>
              <a:off x="1315" y="2183"/>
              <a:ext cx="204" cy="0"/>
            </a:xfrm>
            <a:prstGeom prst="line">
              <a:avLst/>
            </a:prstGeom>
            <a:noFill/>
            <a:ln w="9525">
              <a:solidFill>
                <a:schemeClr val="tx1"/>
              </a:solidFill>
              <a:prstDash val="dash"/>
              <a:round/>
              <a:headEnd/>
              <a:tailEnd/>
            </a:ln>
            <a:effectLst/>
          </p:spPr>
          <p:txBody>
            <a:bodyPr>
              <a:spAutoFit/>
            </a:bodyPr>
            <a:lstStyle/>
            <a:p>
              <a:endParaRPr lang="zh-CN" altLang="en-US"/>
            </a:p>
          </p:txBody>
        </p:sp>
        <p:sp>
          <p:nvSpPr>
            <p:cNvPr id="20" name="Text Box 21"/>
            <p:cNvSpPr txBox="1">
              <a:spLocks noChangeArrowheads="1"/>
            </p:cNvSpPr>
            <p:nvPr/>
          </p:nvSpPr>
          <p:spPr bwMode="auto">
            <a:xfrm>
              <a:off x="113" y="504"/>
              <a:ext cx="1066" cy="246"/>
            </a:xfrm>
            <a:prstGeom prst="rect">
              <a:avLst/>
            </a:prstGeom>
            <a:noFill/>
            <a:ln w="9525" algn="ctr">
              <a:noFill/>
              <a:miter lim="800000"/>
              <a:headEnd/>
              <a:tailEnd/>
            </a:ln>
            <a:effectLst/>
          </p:spPr>
          <p:txBody>
            <a:bodyPr lIns="0" tIns="10800" rIns="0" bIns="10800">
              <a:spAutoFit/>
            </a:bodyPr>
            <a:lstStyle/>
            <a:p>
              <a:r>
                <a:rPr lang="en-US" altLang="zh-CN" sz="2400" b="1" dirty="0">
                  <a:latin typeface="Times New Roman" pitchFamily="18" charset="0"/>
                </a:rPr>
                <a:t>CPU</a:t>
              </a:r>
              <a:r>
                <a:rPr lang="zh-CN" altLang="en-US" sz="2400" b="1" dirty="0">
                  <a:latin typeface="Times New Roman" pitchFamily="18" charset="0"/>
                </a:rPr>
                <a:t>寄存器</a:t>
              </a:r>
            </a:p>
          </p:txBody>
        </p:sp>
        <p:sp>
          <p:nvSpPr>
            <p:cNvPr id="21" name="Text Box 22"/>
            <p:cNvSpPr txBox="1">
              <a:spLocks noChangeArrowheads="1"/>
            </p:cNvSpPr>
            <p:nvPr/>
          </p:nvSpPr>
          <p:spPr bwMode="auto">
            <a:xfrm>
              <a:off x="635" y="1071"/>
              <a:ext cx="681" cy="246"/>
            </a:xfrm>
            <a:prstGeom prst="rect">
              <a:avLst/>
            </a:prstGeom>
            <a:noFill/>
            <a:ln w="9525" algn="ctr">
              <a:noFill/>
              <a:miter lim="800000"/>
              <a:headEnd/>
              <a:tailEnd/>
            </a:ln>
            <a:effectLst/>
          </p:spPr>
          <p:txBody>
            <a:bodyPr lIns="0" tIns="10800" rIns="0" bIns="10800">
              <a:spAutoFit/>
            </a:bodyPr>
            <a:lstStyle/>
            <a:p>
              <a:r>
                <a:rPr lang="zh-CN" altLang="en-US" sz="2400" b="1" dirty="0">
                  <a:latin typeface="Times New Roman" pitchFamily="18" charset="0"/>
                </a:rPr>
                <a:t>主存</a:t>
              </a:r>
            </a:p>
          </p:txBody>
        </p:sp>
        <p:sp>
          <p:nvSpPr>
            <p:cNvPr id="22" name="Text Box 23"/>
            <p:cNvSpPr txBox="1">
              <a:spLocks noChangeArrowheads="1"/>
            </p:cNvSpPr>
            <p:nvPr/>
          </p:nvSpPr>
          <p:spPr bwMode="auto">
            <a:xfrm>
              <a:off x="634" y="1774"/>
              <a:ext cx="726" cy="246"/>
            </a:xfrm>
            <a:prstGeom prst="rect">
              <a:avLst/>
            </a:prstGeom>
            <a:noFill/>
            <a:ln w="9525" algn="ctr">
              <a:noFill/>
              <a:miter lim="800000"/>
              <a:headEnd/>
              <a:tailEnd/>
            </a:ln>
            <a:effectLst/>
          </p:spPr>
          <p:txBody>
            <a:bodyPr lIns="0" tIns="10800" rIns="0" bIns="10800">
              <a:spAutoFit/>
            </a:bodyPr>
            <a:lstStyle/>
            <a:p>
              <a:r>
                <a:rPr lang="zh-CN" altLang="en-US" sz="2400" b="1" dirty="0">
                  <a:latin typeface="Times New Roman" pitchFamily="18" charset="0"/>
                </a:rPr>
                <a:t>辅存</a:t>
              </a:r>
            </a:p>
          </p:txBody>
        </p:sp>
        <p:sp>
          <p:nvSpPr>
            <p:cNvPr id="23" name="Text Box 24"/>
            <p:cNvSpPr txBox="1">
              <a:spLocks noChangeArrowheads="1"/>
            </p:cNvSpPr>
            <p:nvPr/>
          </p:nvSpPr>
          <p:spPr bwMode="auto">
            <a:xfrm>
              <a:off x="3974" y="1102"/>
              <a:ext cx="3289" cy="523"/>
            </a:xfrm>
            <a:prstGeom prst="rect">
              <a:avLst/>
            </a:prstGeom>
            <a:noFill/>
            <a:ln w="9525" algn="ctr">
              <a:noFill/>
              <a:miter lim="800000"/>
              <a:headEnd/>
              <a:tailEnd/>
            </a:ln>
            <a:effectLst/>
          </p:spPr>
          <p:txBody>
            <a:bodyPr>
              <a:spAutoFit/>
            </a:bodyPr>
            <a:lstStyle/>
            <a:p>
              <a:r>
                <a:rPr lang="zh-CN" altLang="en-US" sz="2400" dirty="0" smtClean="0">
                  <a:solidFill>
                    <a:srgbClr val="0000FF"/>
                  </a:solidFill>
                  <a:latin typeface="Times New Roman" pitchFamily="18" charset="0"/>
                </a:rPr>
                <a:t>  </a:t>
              </a:r>
              <a:r>
                <a:rPr lang="zh-CN" altLang="en-US" sz="2400" b="1" dirty="0" smtClean="0">
                  <a:solidFill>
                    <a:srgbClr val="0000FF"/>
                  </a:solidFill>
                  <a:latin typeface="Times New Roman" pitchFamily="18" charset="0"/>
                </a:rPr>
                <a:t>计算机系统</a:t>
              </a:r>
              <a:endParaRPr lang="en-US" altLang="zh-CN" sz="2400" b="1" dirty="0" smtClean="0">
                <a:solidFill>
                  <a:srgbClr val="0000FF"/>
                </a:solidFill>
                <a:latin typeface="Times New Roman" pitchFamily="18" charset="0"/>
              </a:endParaRPr>
            </a:p>
            <a:p>
              <a:r>
                <a:rPr lang="zh-CN" altLang="en-US" sz="2400" b="1" dirty="0" smtClean="0">
                  <a:solidFill>
                    <a:srgbClr val="0000FF"/>
                  </a:solidFill>
                  <a:latin typeface="Times New Roman" pitchFamily="18" charset="0"/>
                </a:rPr>
                <a:t>存储</a:t>
              </a:r>
              <a:r>
                <a:rPr lang="zh-CN" altLang="en-US" sz="2400" b="1" dirty="0">
                  <a:solidFill>
                    <a:srgbClr val="0000FF"/>
                  </a:solidFill>
                  <a:latin typeface="Times New Roman" pitchFamily="18" charset="0"/>
                </a:rPr>
                <a:t>层次示意</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itchFamily="2" charset="-122"/>
              </a:rPr>
              <a:t>Dynamic Partitioning Placement Algorithm</a:t>
            </a:r>
            <a:endParaRPr lang="zh-CN" altLang="en-US" dirty="0"/>
          </a:p>
        </p:txBody>
      </p:sp>
      <p:sp>
        <p:nvSpPr>
          <p:cNvPr id="3" name="内容占位符 2"/>
          <p:cNvSpPr>
            <a:spLocks noGrp="1"/>
          </p:cNvSpPr>
          <p:nvPr>
            <p:ph idx="1"/>
          </p:nvPr>
        </p:nvSpPr>
        <p:spPr>
          <a:xfrm>
            <a:off x="457200" y="1181332"/>
            <a:ext cx="8229600" cy="4987237"/>
          </a:xfrm>
        </p:spPr>
        <p:txBody>
          <a:bodyPr/>
          <a:lstStyle/>
          <a:p>
            <a:r>
              <a:rPr lang="en-US" altLang="zh-CN" b="1" dirty="0" smtClean="0">
                <a:solidFill>
                  <a:srgbClr val="FF0000"/>
                </a:solidFill>
                <a:ea typeface="宋体" pitchFamily="2" charset="-122"/>
              </a:rPr>
              <a:t>First-fit</a:t>
            </a:r>
            <a:r>
              <a:rPr lang="en-US" altLang="zh-CN" b="1" dirty="0" smtClean="0">
                <a:solidFill>
                  <a:schemeClr val="accent2"/>
                </a:solidFill>
                <a:ea typeface="宋体" pitchFamily="2" charset="-122"/>
              </a:rPr>
              <a:t> </a:t>
            </a:r>
            <a:r>
              <a:rPr lang="en-US" altLang="zh-CN" dirty="0" smtClean="0">
                <a:ea typeface="宋体" pitchFamily="2" charset="-122"/>
              </a:rPr>
              <a:t>algorithm </a:t>
            </a:r>
            <a:r>
              <a:rPr lang="zh-CN" altLang="en-US" dirty="0" smtClean="0">
                <a:ea typeface="宋体" pitchFamily="2" charset="-122"/>
              </a:rPr>
              <a:t>首次适配算法</a:t>
            </a:r>
            <a:endParaRPr lang="en-US" altLang="zh-CN" dirty="0" smtClean="0">
              <a:ea typeface="宋体" pitchFamily="2" charset="-122"/>
            </a:endParaRPr>
          </a:p>
          <a:p>
            <a:pPr lvl="1" algn="just">
              <a:lnSpc>
                <a:spcPct val="120000"/>
              </a:lnSpc>
              <a:spcBef>
                <a:spcPct val="0"/>
              </a:spcBef>
            </a:pPr>
            <a:r>
              <a:rPr lang="zh-CN" altLang="en-US" dirty="0" smtClean="0">
                <a:ea typeface="宋体" pitchFamily="2" charset="-122"/>
              </a:rPr>
              <a:t>空闲分区链以地址递增顺序链接</a:t>
            </a:r>
          </a:p>
          <a:p>
            <a:pPr lvl="1" algn="just">
              <a:lnSpc>
                <a:spcPct val="120000"/>
              </a:lnSpc>
              <a:spcBef>
                <a:spcPct val="0"/>
              </a:spcBef>
            </a:pPr>
            <a:r>
              <a:rPr lang="zh-CN" altLang="en-US" dirty="0" smtClean="0">
                <a:ea typeface="宋体" pitchFamily="2" charset="-122"/>
              </a:rPr>
              <a:t>分配时从链首开始查找，找到一个大小可满足的空闲分区，划出一块给请求者</a:t>
            </a:r>
          </a:p>
          <a:p>
            <a:pPr lvl="1" algn="just">
              <a:lnSpc>
                <a:spcPct val="120000"/>
              </a:lnSpc>
              <a:spcBef>
                <a:spcPct val="0"/>
              </a:spcBef>
            </a:pPr>
            <a:r>
              <a:rPr lang="zh-CN" altLang="en-US" dirty="0" smtClean="0">
                <a:ea typeface="宋体" pitchFamily="2" charset="-122"/>
              </a:rPr>
              <a:t>可能会造成在低地址部分很多难以利用的小空闲分区</a:t>
            </a:r>
          </a:p>
          <a:p>
            <a:pPr lvl="1" algn="just">
              <a:lnSpc>
                <a:spcPct val="120000"/>
              </a:lnSpc>
              <a:spcBef>
                <a:spcPct val="0"/>
              </a:spcBef>
            </a:pPr>
            <a:r>
              <a:rPr lang="zh-CN" altLang="en-US" dirty="0" smtClean="0">
                <a:ea typeface="宋体" pitchFamily="2" charset="-122"/>
              </a:rPr>
              <a:t>优点：</a:t>
            </a:r>
            <a:endParaRPr lang="en-US" altLang="zh-CN" dirty="0" smtClean="0">
              <a:ea typeface="宋体" pitchFamily="2" charset="-122"/>
            </a:endParaRPr>
          </a:p>
          <a:p>
            <a:pPr lvl="2" algn="just">
              <a:lnSpc>
                <a:spcPct val="120000"/>
              </a:lnSpc>
              <a:spcBef>
                <a:spcPct val="0"/>
              </a:spcBef>
            </a:pPr>
            <a:r>
              <a:rPr lang="zh-CN" altLang="en-US" dirty="0" smtClean="0">
                <a:ea typeface="宋体" pitchFamily="2" charset="-122"/>
              </a:rPr>
              <a:t>分配算法简单</a:t>
            </a:r>
            <a:endParaRPr lang="en-US" altLang="zh-CN" dirty="0" smtClean="0">
              <a:ea typeface="宋体" pitchFamily="2" charset="-122"/>
            </a:endParaRPr>
          </a:p>
          <a:p>
            <a:pPr lvl="2" algn="just">
              <a:lnSpc>
                <a:spcPct val="120000"/>
              </a:lnSpc>
              <a:spcBef>
                <a:spcPct val="0"/>
              </a:spcBef>
            </a:pPr>
            <a:r>
              <a:rPr lang="zh-CN" altLang="en-US" dirty="0" smtClean="0">
                <a:ea typeface="宋体" pitchFamily="2" charset="-122"/>
              </a:rPr>
              <a:t>优先利用低址部分，保留了高址的大空闲区，为大进程装入提供条件。</a:t>
            </a:r>
          </a:p>
          <a:p>
            <a:pPr lvl="1" algn="just">
              <a:lnSpc>
                <a:spcPct val="120000"/>
              </a:lnSpc>
              <a:spcBef>
                <a:spcPct val="0"/>
              </a:spcBef>
            </a:pPr>
            <a:r>
              <a:rPr lang="zh-CN" altLang="en-US" dirty="0" smtClean="0">
                <a:ea typeface="宋体" pitchFamily="2" charset="-122"/>
              </a:rPr>
              <a:t>缺点：每次从链首开始，增加了查找开销，并且留下许多难以利用的“碎片”</a:t>
            </a:r>
            <a:r>
              <a:rPr lang="en-US" altLang="zh-CN" dirty="0" smtClean="0">
                <a:ea typeface="宋体" pitchFamily="2" charset="-122"/>
              </a:rPr>
              <a:t>(</a:t>
            </a:r>
            <a:r>
              <a:rPr lang="zh-CN" altLang="en-US" dirty="0" smtClean="0">
                <a:ea typeface="宋体" pitchFamily="2" charset="-122"/>
              </a:rPr>
              <a:t>外碎片</a:t>
            </a:r>
            <a:r>
              <a:rPr lang="en-US" altLang="zh-CN" dirty="0" smtClean="0">
                <a:ea typeface="宋体" pitchFamily="2" charset="-122"/>
              </a:rPr>
              <a:t>)</a:t>
            </a:r>
          </a:p>
          <a:p>
            <a:pPr lvl="1" algn="just">
              <a:lnSpc>
                <a:spcPct val="120000"/>
              </a:lnSpc>
              <a:spcBef>
                <a:spcPct val="0"/>
              </a:spcBef>
            </a:pPr>
            <a:endParaRPr lang="en-US" altLang="zh-CN" dirty="0" smtClean="0">
              <a:ea typeface="宋体" pitchFamily="2" charset="-122"/>
            </a:endParaRPr>
          </a:p>
          <a:p>
            <a:pPr lvl="1" algn="just">
              <a:lnSpc>
                <a:spcPct val="120000"/>
              </a:lnSpc>
              <a:spcBef>
                <a:spcPct val="0"/>
              </a:spcBef>
            </a:pPr>
            <a:endParaRPr lang="en-US" altLang="zh-CN" dirty="0" smtClean="0">
              <a:ea typeface="宋体" pitchFamily="2" charset="-122"/>
            </a:endParaRP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itchFamily="2" charset="-122"/>
              </a:rPr>
              <a:t>Dynamic Partitioning Placement Algorithm</a:t>
            </a:r>
            <a:endParaRPr lang="zh-CN" altLang="en-US" dirty="0"/>
          </a:p>
        </p:txBody>
      </p:sp>
      <p:sp>
        <p:nvSpPr>
          <p:cNvPr id="3" name="内容占位符 2"/>
          <p:cNvSpPr>
            <a:spLocks noGrp="1"/>
          </p:cNvSpPr>
          <p:nvPr>
            <p:ph idx="1"/>
          </p:nvPr>
        </p:nvSpPr>
        <p:spPr/>
        <p:txBody>
          <a:bodyPr/>
          <a:lstStyle/>
          <a:p>
            <a:r>
              <a:rPr lang="en-US" altLang="zh-CN" b="1" dirty="0" smtClean="0">
                <a:solidFill>
                  <a:srgbClr val="FF0000"/>
                </a:solidFill>
                <a:ea typeface="宋体" pitchFamily="2" charset="-122"/>
              </a:rPr>
              <a:t>Next-fit </a:t>
            </a:r>
            <a:r>
              <a:rPr lang="en-US" altLang="zh-CN" dirty="0" smtClean="0">
                <a:ea typeface="宋体" pitchFamily="2" charset="-122"/>
              </a:rPr>
              <a:t>algorithm </a:t>
            </a:r>
            <a:r>
              <a:rPr lang="zh-CN" altLang="en-US" dirty="0" smtClean="0">
                <a:ea typeface="宋体" pitchFamily="2" charset="-122"/>
              </a:rPr>
              <a:t>下次适配算法</a:t>
            </a:r>
            <a:endParaRPr lang="en-US" altLang="zh-CN" b="1" dirty="0" smtClean="0">
              <a:solidFill>
                <a:schemeClr val="accent2"/>
              </a:solidFill>
              <a:ea typeface="宋体" pitchFamily="2" charset="-122"/>
            </a:endParaRPr>
          </a:p>
          <a:p>
            <a:pPr lvl="1"/>
            <a:r>
              <a:rPr lang="zh-CN" altLang="en-US" dirty="0" smtClean="0">
                <a:ea typeface="宋体" pitchFamily="2" charset="-122"/>
              </a:rPr>
              <a:t>该算法是由首次适应算法演变而成的</a:t>
            </a:r>
          </a:p>
          <a:p>
            <a:pPr lvl="1"/>
            <a:r>
              <a:rPr lang="zh-CN" altLang="en-US" dirty="0" smtClean="0">
                <a:ea typeface="宋体" pitchFamily="2" charset="-122"/>
              </a:rPr>
              <a:t>空闲分区链以地址递增顺序链接，链表为循环链表</a:t>
            </a:r>
          </a:p>
          <a:p>
            <a:pPr lvl="1"/>
            <a:r>
              <a:rPr lang="zh-CN" altLang="en-US" dirty="0" smtClean="0">
                <a:ea typeface="宋体" pitchFamily="2" charset="-122"/>
              </a:rPr>
              <a:t>每次分配时从上一次找到空闲分区的下一个空闲区开始</a:t>
            </a:r>
          </a:p>
          <a:p>
            <a:pPr lvl="1"/>
            <a:r>
              <a:rPr lang="zh-CN" altLang="en-US" dirty="0" smtClean="0">
                <a:ea typeface="宋体" pitchFamily="2" charset="-122"/>
              </a:rPr>
              <a:t>优点：使空闲分区分布均匀，减少查找空闲分区开销</a:t>
            </a:r>
          </a:p>
          <a:p>
            <a:pPr lvl="1"/>
            <a:r>
              <a:rPr lang="zh-CN" altLang="en-US" dirty="0" smtClean="0">
                <a:ea typeface="宋体" pitchFamily="2" charset="-122"/>
              </a:rPr>
              <a:t>缺点：会缺乏大的空闲分区</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cstate="print"/>
          <a:srcRect/>
          <a:stretch>
            <a:fillRect/>
          </a:stretch>
        </p:blipFill>
        <p:spPr bwMode="auto">
          <a:xfrm>
            <a:off x="2088008" y="188686"/>
            <a:ext cx="6476037" cy="6444343"/>
          </a:xfrm>
          <a:prstGeom prst="rect">
            <a:avLst/>
          </a:prstGeom>
          <a:noFill/>
          <a:ln w="9525">
            <a:noFill/>
            <a:miter lim="800000"/>
            <a:headEnd/>
            <a:tailEnd/>
          </a:ln>
          <a:effectLst/>
        </p:spPr>
      </p:pic>
      <p:sp>
        <p:nvSpPr>
          <p:cNvPr id="9" name="矩形 8"/>
          <p:cNvSpPr/>
          <p:nvPr/>
        </p:nvSpPr>
        <p:spPr>
          <a:xfrm>
            <a:off x="428171" y="412878"/>
            <a:ext cx="2663372" cy="1200329"/>
          </a:xfrm>
          <a:prstGeom prst="rect">
            <a:avLst/>
          </a:prstGeom>
          <a:solidFill>
            <a:schemeClr val="bg1"/>
          </a:solidFill>
        </p:spPr>
        <p:txBody>
          <a:bodyPr wrap="square">
            <a:spAutoFit/>
          </a:bodyPr>
          <a:lstStyle/>
          <a:p>
            <a:r>
              <a:rPr lang="en-US" altLang="zh-CN" b="1" dirty="0" smtClean="0">
                <a:solidFill>
                  <a:srgbClr val="FF0000"/>
                </a:solidFill>
              </a:rPr>
              <a:t>Example Memory Configuration before and after Allocation of</a:t>
            </a:r>
          </a:p>
          <a:p>
            <a:r>
              <a:rPr lang="en-US" altLang="zh-CN" b="1" dirty="0" smtClean="0">
                <a:solidFill>
                  <a:srgbClr val="FF0000"/>
                </a:solidFill>
              </a:rPr>
              <a:t>16-Mbyte Block</a:t>
            </a:r>
          </a:p>
        </p:txBody>
      </p:sp>
      <p:sp>
        <p:nvSpPr>
          <p:cNvPr id="4" name="页脚占位符 3"/>
          <p:cNvSpPr>
            <a:spLocks noGrp="1"/>
          </p:cNvSpPr>
          <p:nvPr>
            <p:ph type="ftr" sz="quarter" idx="10"/>
          </p:nvPr>
        </p:nvSpPr>
        <p:spPr>
          <a:xfrm>
            <a:off x="366713" y="658698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8228911" y="6585624"/>
            <a:ext cx="922337" cy="476250"/>
          </a:xfrm>
        </p:spPr>
        <p:txBody>
          <a:bodyPr/>
          <a:lstStyle/>
          <a:p>
            <a:pPr>
              <a:defRPr/>
            </a:pPr>
            <a:fld id="{2A5F4D79-7E66-4EF1-850E-A256F3AB9092}" type="slidenum">
              <a:rPr lang="zh-CN" altLang="en-US" smtClean="0"/>
              <a:pPr>
                <a:defRPr/>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其它分配算法</a:t>
            </a:r>
            <a:endParaRPr lang="zh-CN" altLang="en-US" dirty="0"/>
          </a:p>
        </p:txBody>
      </p:sp>
      <p:sp>
        <p:nvSpPr>
          <p:cNvPr id="3" name="内容占位符 2"/>
          <p:cNvSpPr>
            <a:spLocks noGrp="1"/>
          </p:cNvSpPr>
          <p:nvPr>
            <p:ph idx="1"/>
          </p:nvPr>
        </p:nvSpPr>
        <p:spPr>
          <a:xfrm>
            <a:off x="457200" y="1471613"/>
            <a:ext cx="8048171" cy="4641850"/>
          </a:xfrm>
        </p:spPr>
        <p:txBody>
          <a:bodyPr/>
          <a:lstStyle/>
          <a:p>
            <a:pPr algn="just"/>
            <a:r>
              <a:rPr lang="en-US" altLang="zh-CN" b="1" dirty="0" smtClean="0">
                <a:solidFill>
                  <a:srgbClr val="FF0000"/>
                </a:solidFill>
                <a:ea typeface="楷体_GB2312" pitchFamily="49" charset="-122"/>
              </a:rPr>
              <a:t>Worst-fit </a:t>
            </a:r>
            <a:r>
              <a:rPr lang="en-US" altLang="zh-CN" dirty="0" smtClean="0">
                <a:ea typeface="楷体_GB2312" pitchFamily="49" charset="-122"/>
              </a:rPr>
              <a:t>Algorithm</a:t>
            </a:r>
          </a:p>
          <a:p>
            <a:pPr lvl="1" algn="just"/>
            <a:r>
              <a:rPr lang="zh-CN" altLang="en-US" dirty="0" smtClean="0">
                <a:latin typeface="宋体" pitchFamily="2" charset="-122"/>
                <a:ea typeface="宋体" pitchFamily="2" charset="-122"/>
              </a:rPr>
              <a:t>最坏适应分配算法总是挑选一个最大的空闲区分割一部分给作业使用，使剩余部分的空闲空间不致于太小，仍可供分配使用。这种分配算法对中小型作业是有利的。</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算法比较</a:t>
            </a:r>
            <a:endParaRPr lang="zh-CN" altLang="en-US" dirty="0"/>
          </a:p>
        </p:txBody>
      </p:sp>
      <p:sp>
        <p:nvSpPr>
          <p:cNvPr id="3" name="内容占位符 2"/>
          <p:cNvSpPr>
            <a:spLocks noGrp="1"/>
          </p:cNvSpPr>
          <p:nvPr>
            <p:ph idx="1"/>
          </p:nvPr>
        </p:nvSpPr>
        <p:spPr>
          <a:xfrm>
            <a:off x="428171" y="1079734"/>
            <a:ext cx="8440057" cy="5321063"/>
          </a:xfrm>
        </p:spPr>
        <p:txBody>
          <a:bodyPr/>
          <a:lstStyle/>
          <a:p>
            <a:r>
              <a:rPr lang="zh-CN" altLang="en-US" sz="2200" dirty="0" smtClean="0"/>
              <a:t>从搜索空闲区速度及主存利用率来看，首次适配分配算法、下次适配分配算法和最佳适配算法比最坏适应算法性能好。</a:t>
            </a:r>
          </a:p>
          <a:p>
            <a:r>
              <a:rPr lang="zh-CN" altLang="en-US" sz="2200" dirty="0" smtClean="0"/>
              <a:t>如果空闲区按从小到大排列，</a:t>
            </a:r>
            <a:r>
              <a:rPr lang="zh-CN" altLang="en-US" sz="2200" dirty="0"/>
              <a:t>则首次适配分配</a:t>
            </a:r>
            <a:r>
              <a:rPr lang="zh-CN" altLang="en-US" sz="2200" dirty="0" smtClean="0"/>
              <a:t>算法</a:t>
            </a:r>
            <a:r>
              <a:rPr lang="zh-CN" altLang="en-US" sz="2200" dirty="0"/>
              <a:t>等于最佳适配分配</a:t>
            </a:r>
            <a:r>
              <a:rPr lang="zh-CN" altLang="en-US" sz="2200" dirty="0" smtClean="0"/>
              <a:t>算法。反之，如果空闲区按从大到小排列，</a:t>
            </a:r>
            <a:r>
              <a:rPr lang="zh-CN" altLang="en-US" sz="2200" dirty="0"/>
              <a:t>则首次适配分配</a:t>
            </a:r>
            <a:r>
              <a:rPr lang="zh-CN" altLang="en-US" sz="2200" dirty="0" smtClean="0"/>
              <a:t>算法等于最坏适配分配算法。</a:t>
            </a:r>
          </a:p>
          <a:p>
            <a:r>
              <a:rPr lang="zh-CN" altLang="en-US" sz="2200" dirty="0" smtClean="0"/>
              <a:t>空闲区按从小到大排列时，首次适配分配算法能尽可能使用低地址区，从而，在高地址空间有较多较大的空闲区来容纳大的作业。下次适配分配算法会使存储器空间得到均衡使用。</a:t>
            </a:r>
          </a:p>
          <a:p>
            <a:r>
              <a:rPr lang="zh-CN" altLang="en-US" sz="2200" dirty="0" smtClean="0"/>
              <a:t>最佳适配分配算法的主存利用率最好，因为，它把刚好或最接近申请要求的空闲区分给作业；但是它可能会导致空闲区分割下来的部分很小。在处理某种作业序列时，最坏配应分配算法可能性能最佳，因为，它选择最大空闲区，使得分配后剩余下来的空闲区不会太小，仍能用于再分配。</a:t>
            </a:r>
          </a:p>
          <a:p>
            <a:r>
              <a:rPr lang="zh-CN" altLang="en-US" sz="2200" dirty="0" smtClean="0"/>
              <a:t>由于首次适配算法简单、快速，在实际的操作系统中用得较多；其次是最佳适配算法和下次适配算法</a:t>
            </a:r>
          </a:p>
          <a:p>
            <a:endParaRPr lang="zh-CN" altLang="en-US" dirty="0"/>
          </a:p>
        </p:txBody>
      </p:sp>
      <p:sp>
        <p:nvSpPr>
          <p:cNvPr id="4" name="页脚占位符 3"/>
          <p:cNvSpPr>
            <a:spLocks noGrp="1"/>
          </p:cNvSpPr>
          <p:nvPr>
            <p:ph type="ftr" sz="quarter" idx="10"/>
          </p:nvPr>
        </p:nvSpPr>
        <p:spPr>
          <a:xfrm>
            <a:off x="366713" y="6485387"/>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69512"/>
            <a:ext cx="922337" cy="476250"/>
          </a:xfrm>
        </p:spPr>
        <p:txBody>
          <a:bodyPr/>
          <a:lstStyle/>
          <a:p>
            <a:pPr>
              <a:defRPr/>
            </a:pPr>
            <a:fld id="{2A5F4D79-7E66-4EF1-850E-A256F3AB9092}" type="slidenum">
              <a:rPr lang="zh-CN" altLang="en-US"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9957" y="250205"/>
            <a:ext cx="6368143" cy="857250"/>
          </a:xfrm>
        </p:spPr>
        <p:txBody>
          <a:bodyPr/>
          <a:lstStyle/>
          <a:p>
            <a:r>
              <a:rPr lang="zh-CN" altLang="en-US" dirty="0"/>
              <a:t>分配算法：一般性结论</a:t>
            </a:r>
          </a:p>
        </p:txBody>
      </p:sp>
      <p:sp>
        <p:nvSpPr>
          <p:cNvPr id="3" name="内容占位符 2"/>
          <p:cNvSpPr>
            <a:spLocks noGrp="1"/>
          </p:cNvSpPr>
          <p:nvPr>
            <p:ph idx="1"/>
          </p:nvPr>
        </p:nvSpPr>
        <p:spPr>
          <a:xfrm>
            <a:off x="609598" y="1141413"/>
            <a:ext cx="7957457" cy="4453844"/>
          </a:xfrm>
        </p:spPr>
        <p:txBody>
          <a:bodyPr/>
          <a:lstStyle/>
          <a:p>
            <a:r>
              <a:rPr lang="zh-CN" altLang="en-US" sz="2400" dirty="0"/>
              <a:t>算法的好坏，取决于发生进程交换的次序、以及这些进程的大小。</a:t>
            </a:r>
            <a:endParaRPr lang="en-US" altLang="zh-CN" sz="2400" dirty="0"/>
          </a:p>
          <a:p>
            <a:r>
              <a:rPr lang="zh-CN" altLang="en-US" sz="2400" dirty="0"/>
              <a:t>最佳适配算法：</a:t>
            </a:r>
            <a:endParaRPr lang="en-US" altLang="zh-CN" sz="2400" dirty="0"/>
          </a:p>
          <a:p>
            <a:pPr lvl="1"/>
            <a:r>
              <a:rPr lang="zh-CN" altLang="en-US" sz="2200" dirty="0"/>
              <a:t>性能最差</a:t>
            </a:r>
            <a:r>
              <a:rPr lang="en-US" altLang="zh-CN" sz="2200" dirty="0"/>
              <a:t>! </a:t>
            </a:r>
            <a:r>
              <a:rPr lang="zh-CN" altLang="en-US" sz="2200" dirty="0"/>
              <a:t>在内存中很快产生小的外碎片，因而需要经常地进程内在压缩</a:t>
            </a:r>
            <a:endParaRPr lang="en-US" altLang="zh-CN" sz="2200" dirty="0"/>
          </a:p>
          <a:p>
            <a:r>
              <a:rPr lang="zh-CN" altLang="en-US" sz="2400" dirty="0"/>
              <a:t>首次适配算法</a:t>
            </a:r>
            <a:endParaRPr lang="en-US" altLang="zh-CN" sz="2400" dirty="0"/>
          </a:p>
          <a:p>
            <a:pPr lvl="1"/>
            <a:r>
              <a:rPr lang="zh-CN" altLang="en-US" sz="2200" dirty="0"/>
              <a:t>最简单、最快、最好</a:t>
            </a:r>
            <a:endParaRPr lang="en-US" altLang="zh-CN" sz="2200" dirty="0"/>
          </a:p>
          <a:p>
            <a:r>
              <a:rPr lang="zh-CN" altLang="en-US" sz="2400" dirty="0"/>
              <a:t>下次适配算法</a:t>
            </a:r>
            <a:endParaRPr lang="en-US" altLang="zh-CN" sz="2400" dirty="0"/>
          </a:p>
          <a:p>
            <a:pPr lvl="1" algn="just"/>
            <a:r>
              <a:rPr lang="zh-CN" altLang="en-US" sz="2200" dirty="0"/>
              <a:t>比首次适配要差</a:t>
            </a:r>
            <a:r>
              <a:rPr lang="en-US" altLang="zh-CN" sz="2200" dirty="0"/>
              <a:t>: </a:t>
            </a:r>
            <a:r>
              <a:rPr lang="zh-CN" altLang="en-US" sz="2200" dirty="0"/>
              <a:t>在内存末尾分配空间，使得内存末尾的最大空闲块很快被分裂成小碎片，因而需要更多次的</a:t>
            </a:r>
            <a:r>
              <a:rPr lang="zh-CN" altLang="en-US" sz="2200" dirty="0" smtClean="0"/>
              <a:t>压缩</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55</a:t>
            </a:fld>
            <a:endParaRPr lang="en-US" altLang="zh-CN"/>
          </a:p>
        </p:txBody>
      </p:sp>
      <p:pic>
        <p:nvPicPr>
          <p:cNvPr id="24578" name="Picture 2"/>
          <p:cNvPicPr>
            <a:picLocks noChangeAspect="1" noChangeArrowheads="1"/>
          </p:cNvPicPr>
          <p:nvPr/>
        </p:nvPicPr>
        <p:blipFill>
          <a:blip r:embed="rId2" cstate="print"/>
          <a:srcRect/>
          <a:stretch>
            <a:fillRect/>
          </a:stretch>
        </p:blipFill>
        <p:spPr bwMode="auto">
          <a:xfrm>
            <a:off x="749413" y="2473100"/>
            <a:ext cx="242888" cy="25717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print"/>
          <a:srcRect/>
          <a:stretch>
            <a:fillRect/>
          </a:stretch>
        </p:blipFill>
        <p:spPr bwMode="auto">
          <a:xfrm>
            <a:off x="749413" y="3638559"/>
            <a:ext cx="242888" cy="285750"/>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cstate="print"/>
          <a:srcRect/>
          <a:stretch>
            <a:fillRect/>
          </a:stretch>
        </p:blipFill>
        <p:spPr bwMode="auto">
          <a:xfrm>
            <a:off x="803843" y="4457020"/>
            <a:ext cx="214313" cy="314325"/>
          </a:xfrm>
          <a:prstGeom prst="rect">
            <a:avLst/>
          </a:prstGeom>
          <a:noFill/>
          <a:ln w="9525">
            <a:noFill/>
            <a:miter lim="800000"/>
            <a:headEnd/>
            <a:tailEnd/>
          </a:ln>
          <a:effectLst/>
        </p:spPr>
      </p:pic>
    </p:spTree>
    <p:extLst>
      <p:ext uri="{BB962C8B-B14F-4D97-AF65-F5344CB8AC3E}">
        <p14:creationId xmlns:p14="http://schemas.microsoft.com/office/powerpoint/2010/main" val="168244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动态分区分配的特点</a:t>
            </a:r>
            <a:endParaRPr lang="zh-CN" altLang="en-US" dirty="0"/>
          </a:p>
        </p:txBody>
      </p:sp>
      <p:sp>
        <p:nvSpPr>
          <p:cNvPr id="3" name="内容占位符 2"/>
          <p:cNvSpPr>
            <a:spLocks noGrp="1"/>
          </p:cNvSpPr>
          <p:nvPr>
            <p:ph idx="1"/>
          </p:nvPr>
        </p:nvSpPr>
        <p:spPr>
          <a:xfrm>
            <a:off x="457200" y="1515155"/>
            <a:ext cx="8229600" cy="4641850"/>
          </a:xfrm>
        </p:spPr>
        <p:txBody>
          <a:bodyPr/>
          <a:lstStyle/>
          <a:p>
            <a:r>
              <a:rPr lang="zh-CN" altLang="en-US" sz="2400" dirty="0" smtClean="0"/>
              <a:t>分区的长度不是预先固定的，而是按作业的实际需求来划分的。分区的个数也不是预先确定的，而是由装入的作业数决定的。</a:t>
            </a:r>
            <a:endParaRPr lang="en-US" altLang="zh-CN" sz="2400" dirty="0" smtClean="0"/>
          </a:p>
          <a:p>
            <a:endParaRPr lang="zh-CN" altLang="en-US" sz="2400" dirty="0" smtClean="0"/>
          </a:p>
          <a:p>
            <a:r>
              <a:rPr lang="zh-CN" altLang="en-US" sz="2400" dirty="0" smtClean="0"/>
              <a:t>分区的大小由作业的大小来定，提高了内存的使用效率。</a:t>
            </a:r>
            <a:endParaRPr lang="en-US" altLang="zh-CN" sz="2400" dirty="0" smtClean="0"/>
          </a:p>
          <a:p>
            <a:endParaRPr lang="zh-CN" altLang="en-US" sz="2400" dirty="0" smtClean="0"/>
          </a:p>
          <a:p>
            <a:r>
              <a:rPr lang="zh-CN" altLang="en-US" sz="2400" dirty="0" smtClean="0"/>
              <a:t>在内存分配过程中，会产生许多“外碎片”。“外碎片”是指小的无法使用的内存空间。使内存空间仍有一定的浪费。</a:t>
            </a:r>
            <a:endParaRPr lang="en-US" altLang="zh-CN" sz="2400" dirty="0" smtClean="0"/>
          </a:p>
          <a:p>
            <a:pPr marL="0" indent="0">
              <a:buNone/>
            </a:pP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50"/>
            <a:ext cx="9144000" cy="1143000"/>
          </a:xfrm>
        </p:spPr>
        <p:txBody>
          <a:bodyPr/>
          <a:lstStyle/>
          <a:p>
            <a:r>
              <a:rPr lang="zh-CN" altLang="en-US" sz="3300" dirty="0" smtClean="0"/>
              <a:t>伙伴系统</a:t>
            </a:r>
            <a:r>
              <a:rPr lang="en-US" altLang="zh-CN" sz="3300" dirty="0" smtClean="0"/>
              <a:t>: Splitting &amp; Merging the Shelves</a:t>
            </a:r>
            <a:endParaRPr lang="zh-CN" altLang="en-US" sz="3300" dirty="0"/>
          </a:p>
        </p:txBody>
      </p:sp>
      <p:sp>
        <p:nvSpPr>
          <p:cNvPr id="4" name="页脚占位符 3"/>
          <p:cNvSpPr>
            <a:spLocks noGrp="1"/>
          </p:cNvSpPr>
          <p:nvPr>
            <p:ph type="ftr" sz="quarter" idx="10"/>
          </p:nvPr>
        </p:nvSpPr>
        <p:spPr>
          <a:xfrm>
            <a:off x="366713" y="645635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440484"/>
            <a:ext cx="922337" cy="476250"/>
          </a:xfrm>
        </p:spPr>
        <p:txBody>
          <a:bodyPr/>
          <a:lstStyle/>
          <a:p>
            <a:pPr>
              <a:defRPr/>
            </a:pPr>
            <a:fld id="{2A5F4D79-7E66-4EF1-850E-A256F3AB9092}" type="slidenum">
              <a:rPr lang="zh-CN" altLang="en-US" smtClean="0"/>
              <a:pPr>
                <a:defRPr/>
              </a:pPr>
              <a:t>57</a:t>
            </a:fld>
            <a:endParaRPr lang="en-US" altLang="zh-CN"/>
          </a:p>
        </p:txBody>
      </p:sp>
      <p:pic>
        <p:nvPicPr>
          <p:cNvPr id="20484" name="Picture 4"/>
          <p:cNvPicPr>
            <a:picLocks noChangeAspect="1" noChangeArrowheads="1"/>
          </p:cNvPicPr>
          <p:nvPr/>
        </p:nvPicPr>
        <p:blipFill>
          <a:blip r:embed="rId2" cstate="print"/>
          <a:srcRect/>
          <a:stretch>
            <a:fillRect/>
          </a:stretch>
        </p:blipFill>
        <p:spPr bwMode="auto">
          <a:xfrm>
            <a:off x="2794513" y="2216593"/>
            <a:ext cx="6485940" cy="4180803"/>
          </a:xfrm>
          <a:prstGeom prst="rect">
            <a:avLst/>
          </a:prstGeom>
          <a:noFill/>
          <a:ln w="9525">
            <a:noFill/>
            <a:miter lim="800000"/>
            <a:headEnd/>
            <a:tailEnd/>
          </a:ln>
          <a:effectLst/>
        </p:spPr>
      </p:pic>
      <p:grpSp>
        <p:nvGrpSpPr>
          <p:cNvPr id="12" name="组合 11"/>
          <p:cNvGrpSpPr/>
          <p:nvPr/>
        </p:nvGrpSpPr>
        <p:grpSpPr>
          <a:xfrm>
            <a:off x="7472132" y="1175654"/>
            <a:ext cx="1526722" cy="1673909"/>
            <a:chOff x="6035221" y="3100614"/>
            <a:chExt cx="2095500" cy="2187352"/>
          </a:xfrm>
        </p:grpSpPr>
        <p:pic>
          <p:nvPicPr>
            <p:cNvPr id="20485" name="Picture 5"/>
            <p:cNvPicPr>
              <a:picLocks noChangeAspect="1" noChangeArrowheads="1"/>
            </p:cNvPicPr>
            <p:nvPr/>
          </p:nvPicPr>
          <p:blipFill>
            <a:blip r:embed="rId3" cstate="print"/>
            <a:srcRect/>
            <a:stretch>
              <a:fillRect/>
            </a:stretch>
          </p:blipFill>
          <p:spPr bwMode="auto">
            <a:xfrm>
              <a:off x="6039757" y="3100614"/>
              <a:ext cx="2057400" cy="685800"/>
            </a:xfrm>
            <a:prstGeom prst="rect">
              <a:avLst/>
            </a:prstGeom>
            <a:noFill/>
            <a:ln w="9525">
              <a:noFill/>
              <a:miter lim="800000"/>
              <a:headEnd/>
              <a:tailEnd/>
            </a:ln>
            <a:effectLst/>
          </p:spPr>
        </p:pic>
        <p:pic>
          <p:nvPicPr>
            <p:cNvPr id="20486" name="Picture 6"/>
            <p:cNvPicPr>
              <a:picLocks noChangeAspect="1" noChangeArrowheads="1"/>
            </p:cNvPicPr>
            <p:nvPr/>
          </p:nvPicPr>
          <p:blipFill>
            <a:blip r:embed="rId4" cstate="print"/>
            <a:srcRect/>
            <a:stretch>
              <a:fillRect/>
            </a:stretch>
          </p:blipFill>
          <p:spPr bwMode="auto">
            <a:xfrm>
              <a:off x="6035221" y="3975780"/>
              <a:ext cx="2095500" cy="619125"/>
            </a:xfrm>
            <a:prstGeom prst="rect">
              <a:avLst/>
            </a:prstGeom>
            <a:noFill/>
            <a:ln w="9525">
              <a:noFill/>
              <a:miter lim="800000"/>
              <a:headEnd/>
              <a:tailEnd/>
            </a:ln>
            <a:effectLst/>
          </p:spPr>
        </p:pic>
        <p:pic>
          <p:nvPicPr>
            <p:cNvPr id="20487" name="Picture 7"/>
            <p:cNvPicPr>
              <a:picLocks noChangeAspect="1" noChangeArrowheads="1"/>
            </p:cNvPicPr>
            <p:nvPr/>
          </p:nvPicPr>
          <p:blipFill>
            <a:blip r:embed="rId5" cstate="print"/>
            <a:srcRect/>
            <a:stretch>
              <a:fillRect/>
            </a:stretch>
          </p:blipFill>
          <p:spPr bwMode="auto">
            <a:xfrm>
              <a:off x="6052457" y="4821241"/>
              <a:ext cx="1828800" cy="466725"/>
            </a:xfrm>
            <a:prstGeom prst="rect">
              <a:avLst/>
            </a:prstGeom>
            <a:noFill/>
            <a:ln w="9525">
              <a:noFill/>
              <a:miter lim="800000"/>
              <a:headEnd/>
              <a:tailEnd/>
            </a:ln>
            <a:effectLst/>
          </p:spPr>
        </p:pic>
      </p:grpSp>
      <p:sp>
        <p:nvSpPr>
          <p:cNvPr id="3" name="内容占位符 2"/>
          <p:cNvSpPr>
            <a:spLocks noGrp="1"/>
          </p:cNvSpPr>
          <p:nvPr>
            <p:ph idx="1"/>
          </p:nvPr>
        </p:nvSpPr>
        <p:spPr>
          <a:xfrm>
            <a:off x="-51516" y="2250318"/>
            <a:ext cx="3000777" cy="3550312"/>
          </a:xfrm>
        </p:spPr>
        <p:txBody>
          <a:bodyPr/>
          <a:lstStyle/>
          <a:p>
            <a:pPr lvl="1"/>
            <a:r>
              <a:rPr lang="zh-CN" altLang="en-US" sz="2000" dirty="0">
                <a:ea typeface="宋体" pitchFamily="2" charset="-122"/>
              </a:rPr>
              <a:t>首先将整个可用空间看作一块： </a:t>
            </a:r>
            <a:r>
              <a:rPr lang="en-US" altLang="zh-CN" sz="2000" dirty="0">
                <a:ea typeface="宋体" pitchFamily="2" charset="-122"/>
              </a:rPr>
              <a:t>2</a:t>
            </a:r>
            <a:r>
              <a:rPr lang="en-US" altLang="zh-CN" sz="2000" baseline="30000" dirty="0">
                <a:ea typeface="宋体" pitchFamily="2" charset="-122"/>
              </a:rPr>
              <a:t>U </a:t>
            </a:r>
            <a:endParaRPr lang="en-US" altLang="zh-CN" sz="2000" baseline="30000" dirty="0" smtClean="0">
              <a:ea typeface="宋体" pitchFamily="2" charset="-122"/>
            </a:endParaRPr>
          </a:p>
          <a:p>
            <a:pPr lvl="1"/>
            <a:r>
              <a:rPr lang="zh-CN" altLang="en-US" sz="2000" dirty="0">
                <a:ea typeface="宋体" pitchFamily="2" charset="-122"/>
              </a:rPr>
              <a:t>假设进程申请的空间大小为 </a:t>
            </a:r>
            <a:r>
              <a:rPr lang="en-US" altLang="zh-CN" sz="2000" dirty="0">
                <a:ea typeface="宋体" pitchFamily="2" charset="-122"/>
              </a:rPr>
              <a:t>s</a:t>
            </a:r>
            <a:r>
              <a:rPr lang="zh-CN" altLang="en-US" sz="2000" dirty="0">
                <a:ea typeface="宋体" pitchFamily="2" charset="-122"/>
              </a:rPr>
              <a:t>，如果满足</a:t>
            </a:r>
            <a:r>
              <a:rPr lang="en-US" altLang="zh-CN" sz="2000" dirty="0" smtClean="0">
                <a:ea typeface="宋体" pitchFamily="2" charset="-122"/>
              </a:rPr>
              <a:t>2</a:t>
            </a:r>
            <a:r>
              <a:rPr lang="en-US" altLang="zh-CN" sz="2000" baseline="30000" dirty="0" smtClean="0">
                <a:ea typeface="宋体" pitchFamily="2" charset="-122"/>
              </a:rPr>
              <a:t>U-1 </a:t>
            </a:r>
            <a:r>
              <a:rPr lang="en-US" altLang="zh-CN" sz="2000" dirty="0" smtClean="0">
                <a:ea typeface="宋体" pitchFamily="2" charset="-122"/>
              </a:rPr>
              <a:t>&lt; s &lt;= 2</a:t>
            </a:r>
            <a:r>
              <a:rPr lang="en-US" altLang="zh-CN" sz="2000" baseline="30000" dirty="0" smtClean="0">
                <a:ea typeface="宋体" pitchFamily="2" charset="-122"/>
              </a:rPr>
              <a:t>U</a:t>
            </a:r>
            <a:r>
              <a:rPr lang="en-US" altLang="zh-CN" sz="2000" dirty="0" smtClean="0">
                <a:ea typeface="宋体" pitchFamily="2" charset="-122"/>
              </a:rPr>
              <a:t>, </a:t>
            </a:r>
            <a:r>
              <a:rPr lang="zh-CN" altLang="en-US" sz="2000" dirty="0" smtClean="0">
                <a:ea typeface="宋体" pitchFamily="2" charset="-122"/>
              </a:rPr>
              <a:t>则分配整块。</a:t>
            </a:r>
            <a:endParaRPr lang="en-US" altLang="zh-CN" sz="2000" dirty="0" smtClean="0">
              <a:ea typeface="宋体" pitchFamily="2" charset="-122"/>
            </a:endParaRPr>
          </a:p>
          <a:p>
            <a:pPr lvl="1"/>
            <a:r>
              <a:rPr lang="zh-CN" altLang="en-US" sz="2000" dirty="0">
                <a:ea typeface="宋体" pitchFamily="2" charset="-122"/>
              </a:rPr>
              <a:t>否则，将块划分为两个大小相等的伙伴，大小</a:t>
            </a:r>
            <a:r>
              <a:rPr lang="zh-CN" altLang="en-US" sz="2000" dirty="0" smtClean="0">
                <a:ea typeface="宋体" pitchFamily="2" charset="-122"/>
              </a:rPr>
              <a:t>为</a:t>
            </a:r>
            <a:r>
              <a:rPr lang="en-US" altLang="zh-CN" sz="2000" dirty="0">
                <a:ea typeface="宋体" pitchFamily="2" charset="-122"/>
              </a:rPr>
              <a:t>2</a:t>
            </a:r>
            <a:r>
              <a:rPr lang="en-US" altLang="zh-CN" sz="2000" baseline="30000" dirty="0">
                <a:ea typeface="宋体" pitchFamily="2" charset="-122"/>
              </a:rPr>
              <a:t>U-1</a:t>
            </a:r>
            <a:r>
              <a:rPr lang="en-US" altLang="zh-CN" sz="2000" dirty="0" smtClean="0">
                <a:ea typeface="宋体" pitchFamily="2" charset="-122"/>
              </a:rPr>
              <a:t> </a:t>
            </a:r>
          </a:p>
          <a:p>
            <a:pPr lvl="1"/>
            <a:r>
              <a:rPr lang="zh-CN" altLang="en-US" sz="2000" dirty="0">
                <a:ea typeface="宋体" pitchFamily="2" charset="-122"/>
              </a:rPr>
              <a:t>一直划分下去直到产生大于或等于 </a:t>
            </a:r>
            <a:r>
              <a:rPr lang="en-US" altLang="zh-CN" sz="2000" dirty="0">
                <a:ea typeface="宋体" pitchFamily="2" charset="-122"/>
              </a:rPr>
              <a:t>s </a:t>
            </a:r>
            <a:r>
              <a:rPr lang="zh-CN" altLang="en-US" sz="2000" dirty="0">
                <a:ea typeface="宋体" pitchFamily="2" charset="-122"/>
              </a:rPr>
              <a:t>的最小</a:t>
            </a:r>
            <a:r>
              <a:rPr lang="zh-CN" altLang="en-US" sz="2000" dirty="0" smtClean="0">
                <a:ea typeface="宋体" pitchFamily="2" charset="-122"/>
              </a:rPr>
              <a:t>块</a:t>
            </a:r>
            <a:endParaRPr lang="en-US" altLang="zh-CN" sz="2200" dirty="0" smtClean="0"/>
          </a:p>
          <a:p>
            <a:endParaRPr lang="zh-CN" altLang="en-US" sz="2200" dirty="0"/>
          </a:p>
        </p:txBody>
      </p:sp>
      <p:sp>
        <p:nvSpPr>
          <p:cNvPr id="13" name="内容占位符 2"/>
          <p:cNvSpPr txBox="1">
            <a:spLocks/>
          </p:cNvSpPr>
          <p:nvPr/>
        </p:nvSpPr>
        <p:spPr bwMode="auto">
          <a:xfrm>
            <a:off x="159667" y="1092106"/>
            <a:ext cx="7604796" cy="1220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zh-CN" altLang="en-US" sz="2200" kern="0" noProof="0" dirty="0" smtClean="0">
                <a:latin typeface="Georgia" pitchFamily="18" charset="0"/>
                <a:ea typeface="宋体" pitchFamily="2" charset="-122"/>
              </a:rPr>
              <a:t>一种经典内存分配方案，</a:t>
            </a:r>
            <a:r>
              <a:rPr lang="zh-CN" altLang="en-US" sz="2200" kern="0" dirty="0" smtClean="0">
                <a:latin typeface="Georgia" pitchFamily="18" charset="0"/>
                <a:ea typeface="宋体" pitchFamily="2" charset="-122"/>
              </a:rPr>
              <a:t>是将</a:t>
            </a:r>
            <a:r>
              <a:rPr lang="zh-CN" altLang="en-US" sz="2200" kern="0" dirty="0">
                <a:latin typeface="Georgia" pitchFamily="18" charset="0"/>
                <a:ea typeface="宋体" pitchFamily="2" charset="-122"/>
              </a:rPr>
              <a:t>内存按</a:t>
            </a:r>
            <a:r>
              <a:rPr lang="en-US" altLang="zh-CN" sz="2200" kern="0" dirty="0">
                <a:latin typeface="Georgia" pitchFamily="18" charset="0"/>
                <a:ea typeface="宋体" pitchFamily="2" charset="-122"/>
              </a:rPr>
              <a:t>2</a:t>
            </a:r>
            <a:r>
              <a:rPr lang="zh-CN" altLang="en-US" sz="2200" kern="0" dirty="0">
                <a:latin typeface="Georgia" pitchFamily="18" charset="0"/>
                <a:ea typeface="宋体" pitchFamily="2" charset="-122"/>
              </a:rPr>
              <a:t>的幂进行划分，组成若干空闲块链表；查找该链表找到能满足进程需求的最佳匹配</a:t>
            </a:r>
            <a:r>
              <a:rPr lang="zh-CN" altLang="en-US" sz="2200" kern="0" dirty="0" smtClean="0">
                <a:latin typeface="Georgia" pitchFamily="18" charset="0"/>
                <a:ea typeface="宋体" pitchFamily="2" charset="-122"/>
              </a:rPr>
              <a:t>块</a:t>
            </a: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endParaRPr kumimoji="0" lang="zh-CN" altLang="en-US" sz="2200" b="0" i="0" u="none" strike="noStrike" kern="0" cap="none" spc="0" normalizeH="0" baseline="0" noProof="0" dirty="0">
              <a:ln>
                <a:noFill/>
              </a:ln>
              <a:solidFill>
                <a:schemeClr val="tx1"/>
              </a:solidFill>
              <a:effectLst/>
              <a:uLnTx/>
              <a:uFillTx/>
              <a:latin typeface="Georgia" pitchFamily="18" charset="0"/>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伙伴系统的例子</a:t>
            </a:r>
            <a:endParaRPr lang="zh-CN" altLang="en-US" dirty="0"/>
          </a:p>
        </p:txBody>
      </p:sp>
      <p:sp>
        <p:nvSpPr>
          <p:cNvPr id="4" name="页脚占位符 3"/>
          <p:cNvSpPr>
            <a:spLocks noGrp="1"/>
          </p:cNvSpPr>
          <p:nvPr>
            <p:ph type="ftr" sz="quarter" idx="10"/>
          </p:nvPr>
        </p:nvSpPr>
        <p:spPr>
          <a:xfrm>
            <a:off x="366713" y="652892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513054"/>
            <a:ext cx="922337" cy="476250"/>
          </a:xfrm>
        </p:spPr>
        <p:txBody>
          <a:bodyPr/>
          <a:lstStyle/>
          <a:p>
            <a:pPr>
              <a:defRPr/>
            </a:pPr>
            <a:fld id="{2A5F4D79-7E66-4EF1-850E-A256F3AB9092}" type="slidenum">
              <a:rPr lang="zh-CN" altLang="en-US" smtClean="0"/>
              <a:pPr>
                <a:defRPr/>
              </a:pPr>
              <a:t>58</a:t>
            </a:fld>
            <a:endParaRPr lang="en-US" altLang="zh-CN"/>
          </a:p>
        </p:txBody>
      </p:sp>
      <p:pic>
        <p:nvPicPr>
          <p:cNvPr id="8" name="Picture 2"/>
          <p:cNvPicPr>
            <a:picLocks noChangeAspect="1" noChangeArrowheads="1"/>
          </p:cNvPicPr>
          <p:nvPr/>
        </p:nvPicPr>
        <p:blipFill>
          <a:blip r:embed="rId2" cstate="print"/>
          <a:srcRect/>
          <a:stretch>
            <a:fillRect/>
          </a:stretch>
        </p:blipFill>
        <p:spPr bwMode="auto">
          <a:xfrm>
            <a:off x="87084" y="1175654"/>
            <a:ext cx="8990452" cy="5189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59</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2: </a:t>
            </a:r>
            <a:r>
              <a:rPr lang="zh-CN" altLang="en-US" dirty="0" smtClean="0">
                <a:ea typeface="宋体" pitchFamily="2" charset="-122"/>
              </a:rPr>
              <a:t>内存管理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1">
                    <a:lumMod val="50000"/>
                  </a:schemeClr>
                </a:solidFill>
                <a:ea typeface="宋体" pitchFamily="2" charset="-122"/>
              </a:rPr>
              <a:t>硬件背景</a:t>
            </a:r>
            <a:endParaRPr lang="en-US" altLang="zh-CN" dirty="0" smtClean="0">
              <a:solidFill>
                <a:schemeClr val="bg1">
                  <a:lumMod val="50000"/>
                </a:schemeClr>
              </a:solidFill>
              <a:ea typeface="宋体" pitchFamily="2" charset="-122"/>
            </a:endParaRPr>
          </a:p>
          <a:p>
            <a:pPr lvl="1"/>
            <a:r>
              <a:rPr lang="zh-CN" altLang="en-US" dirty="0">
                <a:solidFill>
                  <a:schemeClr val="bg1">
                    <a:lumMod val="50000"/>
                  </a:schemeClr>
                </a:solidFill>
                <a:ea typeface="宋体" pitchFamily="2" charset="-122"/>
              </a:rPr>
              <a:t>存储器的层次结构</a:t>
            </a:r>
            <a:r>
              <a:rPr lang="en-US" altLang="zh-CN" dirty="0">
                <a:solidFill>
                  <a:schemeClr val="bg1">
                    <a:lumMod val="50000"/>
                  </a:schemeClr>
                </a:solidFill>
                <a:ea typeface="宋体" pitchFamily="2" charset="-122"/>
              </a:rPr>
              <a:t> </a:t>
            </a:r>
          </a:p>
          <a:p>
            <a:pPr lvl="1"/>
            <a:r>
              <a:rPr lang="zh-CN" altLang="en-US" dirty="0">
                <a:solidFill>
                  <a:schemeClr val="bg1">
                    <a:lumMod val="50000"/>
                  </a:schemeClr>
                </a:solidFill>
                <a:ea typeface="宋体" pitchFamily="2" charset="-122"/>
              </a:rPr>
              <a:t>程序的编译、链接和装入</a:t>
            </a:r>
            <a:endParaRPr lang="en-US" altLang="zh-CN" dirty="0">
              <a:solidFill>
                <a:schemeClr val="bg1">
                  <a:lumMod val="50000"/>
                </a:schemeClr>
              </a:solidFill>
              <a:ea typeface="宋体" pitchFamily="2" charset="-122"/>
            </a:endParaRPr>
          </a:p>
          <a:p>
            <a:r>
              <a:rPr lang="zh-CN" altLang="en-US" dirty="0" smtClean="0">
                <a:solidFill>
                  <a:srgbClr val="993300"/>
                </a:solidFill>
                <a:ea typeface="宋体" pitchFamily="2" charset="-122"/>
              </a:rPr>
              <a:t>基本内存管理</a:t>
            </a:r>
            <a:endParaRPr lang="en-US" altLang="zh-CN" dirty="0" smtClean="0">
              <a:solidFill>
                <a:srgbClr val="993300"/>
              </a:solidFill>
              <a:ea typeface="宋体" pitchFamily="2" charset="-122"/>
            </a:endParaRPr>
          </a:p>
          <a:p>
            <a:pPr lvl="1"/>
            <a:r>
              <a:rPr lang="zh-CN" altLang="en-US" dirty="0">
                <a:solidFill>
                  <a:schemeClr val="bg1">
                    <a:lumMod val="50000"/>
                  </a:schemeClr>
                </a:solidFill>
                <a:ea typeface="宋体" pitchFamily="2" charset="-122"/>
              </a:rPr>
              <a:t>内存管理的目标</a:t>
            </a:r>
            <a:endParaRPr lang="en-US" altLang="zh-CN" dirty="0">
              <a:solidFill>
                <a:schemeClr val="bg1">
                  <a:lumMod val="50000"/>
                </a:schemeClr>
              </a:solidFill>
              <a:ea typeface="宋体" pitchFamily="2" charset="-122"/>
            </a:endParaRPr>
          </a:p>
          <a:p>
            <a:pPr lvl="1"/>
            <a:r>
              <a:rPr lang="zh-CN" altLang="en-US" dirty="0" smtClean="0">
                <a:solidFill>
                  <a:schemeClr val="bg1">
                    <a:lumMod val="50000"/>
                  </a:schemeClr>
                </a:solidFill>
                <a:ea typeface="宋体" pitchFamily="2" charset="-122"/>
              </a:rPr>
              <a:t>内存分区</a:t>
            </a:r>
            <a:endParaRPr lang="en-US" altLang="zh-CN" dirty="0">
              <a:solidFill>
                <a:schemeClr val="bg1">
                  <a:lumMod val="50000"/>
                </a:schemeClr>
              </a:solidFill>
              <a:ea typeface="宋体" pitchFamily="2" charset="-122"/>
            </a:endParaRPr>
          </a:p>
          <a:p>
            <a:pPr lvl="1"/>
            <a:r>
              <a:rPr lang="zh-CN" altLang="en-US" dirty="0" smtClean="0">
                <a:ea typeface="宋体" pitchFamily="2" charset="-122"/>
              </a:rPr>
              <a:t>内存“扩展”</a:t>
            </a:r>
            <a:endParaRPr lang="en-US" altLang="zh-CN" dirty="0" smtClean="0">
              <a:ea typeface="宋体" pitchFamily="2" charset="-122"/>
            </a:endParaRPr>
          </a:p>
          <a:p>
            <a:r>
              <a:rPr lang="zh-CN" altLang="en-US" dirty="0" smtClean="0">
                <a:solidFill>
                  <a:schemeClr val="bg1">
                    <a:lumMod val="50000"/>
                  </a:schemeClr>
                </a:solidFill>
                <a:ea typeface="宋体" pitchFamily="2" charset="-122"/>
              </a:rPr>
              <a:t>虚拟内存管理</a:t>
            </a:r>
            <a:endParaRPr lang="en-US" altLang="zh-CN" dirty="0" smtClean="0">
              <a:solidFill>
                <a:schemeClr val="bg1">
                  <a:lumMod val="50000"/>
                </a:schemeClr>
              </a:solidFill>
              <a:ea typeface="宋体" pitchFamily="2" charset="-122"/>
            </a:endParaRPr>
          </a:p>
        </p:txBody>
      </p:sp>
    </p:spTree>
    <p:extLst>
      <p:ext uri="{BB962C8B-B14F-4D97-AF65-F5344CB8AC3E}">
        <p14:creationId xmlns:p14="http://schemas.microsoft.com/office/powerpoint/2010/main" val="356298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a:t>
            </a:r>
            <a:endParaRPr lang="zh-CN" altLang="en-US" dirty="0"/>
          </a:p>
        </p:txBody>
      </p:sp>
      <p:sp>
        <p:nvSpPr>
          <p:cNvPr id="3" name="内容占位符 2"/>
          <p:cNvSpPr>
            <a:spLocks noGrp="1"/>
          </p:cNvSpPr>
          <p:nvPr>
            <p:ph idx="1"/>
          </p:nvPr>
        </p:nvSpPr>
        <p:spPr/>
        <p:txBody>
          <a:bodyPr/>
          <a:lstStyle/>
          <a:p>
            <a:r>
              <a:rPr lang="zh-CN" altLang="en-US" sz="2400" dirty="0" smtClean="0"/>
              <a:t>寄存器访问速度最快，完全能与</a:t>
            </a:r>
            <a:r>
              <a:rPr lang="en-US" altLang="zh-CN" sz="2400" dirty="0" smtClean="0"/>
              <a:t>CPU</a:t>
            </a:r>
            <a:r>
              <a:rPr lang="zh-CN" altLang="en-US" sz="2400" dirty="0" smtClean="0"/>
              <a:t>协调工作，但价格却十分昂贵，因此容量不可能做得很大。</a:t>
            </a:r>
          </a:p>
          <a:p>
            <a:r>
              <a:rPr lang="zh-CN" altLang="en-US" sz="2400" dirty="0" smtClean="0"/>
              <a:t>寄存器的长度一般以字为单位。</a:t>
            </a:r>
          </a:p>
          <a:p>
            <a:r>
              <a:rPr lang="zh-CN" altLang="en-US" sz="2400" dirty="0" smtClean="0"/>
              <a:t>寄存器的数目，对于微型计算机和大中型机，可能有几十个甚至上百个；而嵌入式计算机系统一般仅有几个到几十个。</a:t>
            </a:r>
          </a:p>
          <a:p>
            <a:r>
              <a:rPr lang="zh-CN" altLang="en-US" sz="2400" dirty="0" smtClean="0"/>
              <a:t>寄存器用于加速存储器的访问速度，如用寄存器存放操作数，或用作地址寄存器加快地址转换速度等。</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内存扩展</a:t>
            </a:r>
            <a:endParaRPr lang="zh-CN" altLang="en-US" dirty="0"/>
          </a:p>
        </p:txBody>
      </p:sp>
      <p:sp>
        <p:nvSpPr>
          <p:cNvPr id="3" name="内容占位符 2"/>
          <p:cNvSpPr>
            <a:spLocks noGrp="1"/>
          </p:cNvSpPr>
          <p:nvPr>
            <p:ph idx="1"/>
          </p:nvPr>
        </p:nvSpPr>
        <p:spPr>
          <a:xfrm>
            <a:off x="457200" y="1395411"/>
            <a:ext cx="8229600" cy="4641850"/>
          </a:xfrm>
        </p:spPr>
        <p:txBody>
          <a:bodyPr/>
          <a:lstStyle/>
          <a:p>
            <a:r>
              <a:rPr lang="zh-CN" altLang="en-US" dirty="0" smtClean="0"/>
              <a:t>建立一个新的进程需要为之分配内存，当内存不够时怎么办？</a:t>
            </a:r>
            <a:endParaRPr lang="en-US" altLang="zh-CN" dirty="0" smtClean="0"/>
          </a:p>
          <a:p>
            <a:r>
              <a:rPr lang="zh-CN" altLang="en-US" dirty="0" smtClean="0"/>
              <a:t>解决方案：</a:t>
            </a:r>
            <a:endParaRPr lang="en-US" altLang="zh-CN" dirty="0" smtClean="0"/>
          </a:p>
          <a:p>
            <a:pPr lvl="1"/>
            <a:r>
              <a:rPr lang="zh-CN" altLang="en-US" dirty="0" smtClean="0"/>
              <a:t>内存真的不够吗？</a:t>
            </a:r>
            <a:endParaRPr lang="en-US" altLang="zh-CN" dirty="0" smtClean="0"/>
          </a:p>
          <a:p>
            <a:pPr lvl="2"/>
            <a:r>
              <a:rPr lang="zh-CN" altLang="en-US" dirty="0" smtClean="0"/>
              <a:t>内存紧凑 </a:t>
            </a:r>
            <a:r>
              <a:rPr lang="en-US" altLang="zh-CN" dirty="0" smtClean="0"/>
              <a:t>(Memory Compaction)</a:t>
            </a:r>
          </a:p>
          <a:p>
            <a:pPr lvl="1"/>
            <a:r>
              <a:rPr lang="zh-CN" altLang="en-US" dirty="0" smtClean="0"/>
              <a:t>新的进程真需要那么多内存吗？</a:t>
            </a:r>
            <a:endParaRPr lang="en-US" altLang="zh-CN" dirty="0" smtClean="0"/>
          </a:p>
          <a:p>
            <a:pPr lvl="2"/>
            <a:r>
              <a:rPr lang="zh-CN" altLang="en-US" dirty="0" smtClean="0"/>
              <a:t>覆盖</a:t>
            </a:r>
            <a:r>
              <a:rPr lang="en-US" altLang="zh-CN" dirty="0" smtClean="0"/>
              <a:t>(Overlaying)</a:t>
            </a:r>
          </a:p>
          <a:p>
            <a:pPr lvl="1"/>
            <a:r>
              <a:rPr lang="zh-CN" altLang="en-US" dirty="0" smtClean="0"/>
              <a:t>在内存中的进程都有用吗？</a:t>
            </a:r>
          </a:p>
          <a:p>
            <a:pPr lvl="2"/>
            <a:r>
              <a:rPr lang="zh-CN" altLang="en-US" dirty="0" smtClean="0"/>
              <a:t>交换</a:t>
            </a:r>
            <a:r>
              <a:rPr lang="en-US" altLang="zh-CN" dirty="0" smtClean="0"/>
              <a:t>(Swapping)</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内存紧凑</a:t>
            </a:r>
            <a:endParaRPr lang="zh-CN" altLang="en-US" dirty="0"/>
          </a:p>
        </p:txBody>
      </p:sp>
      <p:sp>
        <p:nvSpPr>
          <p:cNvPr id="3" name="内容占位符 2"/>
          <p:cNvSpPr>
            <a:spLocks noGrp="1"/>
          </p:cNvSpPr>
          <p:nvPr>
            <p:ph idx="1"/>
          </p:nvPr>
        </p:nvSpPr>
        <p:spPr>
          <a:xfrm>
            <a:off x="428172" y="1239389"/>
            <a:ext cx="4201885" cy="4943694"/>
          </a:xfrm>
        </p:spPr>
        <p:txBody>
          <a:bodyPr/>
          <a:lstStyle/>
          <a:p>
            <a:r>
              <a:rPr lang="zh-CN" altLang="en-US" sz="2400" dirty="0" smtClean="0"/>
              <a:t>把分散于整个内存中的空闲块合并成为一个单一的大空闲块</a:t>
            </a:r>
            <a:endParaRPr lang="en-US" altLang="zh-CN" sz="2400" dirty="0" smtClean="0"/>
          </a:p>
          <a:p>
            <a:r>
              <a:rPr lang="zh-CN" altLang="en-US" sz="2400" dirty="0" smtClean="0"/>
              <a:t>例子：新进程要求一个大小为</a:t>
            </a:r>
            <a:r>
              <a:rPr lang="en-US" altLang="zh-CN" sz="2400" dirty="0" smtClean="0"/>
              <a:t>10</a:t>
            </a:r>
            <a:r>
              <a:rPr lang="zh-CN" altLang="en-US" sz="2400" dirty="0" smtClean="0"/>
              <a:t>的块</a:t>
            </a:r>
            <a:endParaRPr lang="en-US" altLang="zh-CN" sz="2400" dirty="0" smtClean="0"/>
          </a:p>
          <a:p>
            <a:pPr lvl="1"/>
            <a:r>
              <a:rPr lang="en-US" altLang="zh-CN" sz="2000" dirty="0" smtClean="0"/>
              <a:t>(a) </a:t>
            </a:r>
            <a:r>
              <a:rPr lang="zh-CN" altLang="en-US" sz="2000" dirty="0" smtClean="0"/>
              <a:t>初始状态</a:t>
            </a:r>
            <a:endParaRPr lang="en-US" altLang="zh-CN" sz="2000" dirty="0" smtClean="0"/>
          </a:p>
          <a:p>
            <a:pPr lvl="1"/>
            <a:r>
              <a:rPr lang="en-US" altLang="zh-CN" sz="2000" dirty="0" smtClean="0"/>
              <a:t>(b) </a:t>
            </a:r>
            <a:r>
              <a:rPr lang="zh-CN" altLang="en-US" sz="2000" dirty="0" smtClean="0"/>
              <a:t>完成紧凑</a:t>
            </a:r>
            <a:endParaRPr lang="en-US" altLang="zh-CN" sz="2000" dirty="0" smtClean="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61</a:t>
            </a:fld>
            <a:endParaRPr lang="en-US" altLang="zh-CN"/>
          </a:p>
        </p:txBody>
      </p:sp>
      <p:pic>
        <p:nvPicPr>
          <p:cNvPr id="17411" name="Picture 3"/>
          <p:cNvPicPr>
            <a:picLocks noChangeAspect="1" noChangeArrowheads="1"/>
          </p:cNvPicPr>
          <p:nvPr/>
        </p:nvPicPr>
        <p:blipFill>
          <a:blip r:embed="rId2" cstate="print"/>
          <a:srcRect/>
          <a:stretch>
            <a:fillRect/>
          </a:stretch>
        </p:blipFill>
        <p:spPr bwMode="auto">
          <a:xfrm>
            <a:off x="4719316" y="1239158"/>
            <a:ext cx="3730490" cy="501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内存紧凑</a:t>
            </a:r>
            <a:endParaRPr lang="zh-CN" altLang="en-US" dirty="0"/>
          </a:p>
        </p:txBody>
      </p:sp>
      <p:sp>
        <p:nvSpPr>
          <p:cNvPr id="3" name="内容占位符 2"/>
          <p:cNvSpPr>
            <a:spLocks noGrp="1"/>
          </p:cNvSpPr>
          <p:nvPr>
            <p:ph idx="1"/>
          </p:nvPr>
        </p:nvSpPr>
        <p:spPr>
          <a:xfrm>
            <a:off x="457200" y="1152305"/>
            <a:ext cx="8229600" cy="792608"/>
          </a:xfrm>
        </p:spPr>
        <p:txBody>
          <a:bodyPr/>
          <a:lstStyle/>
          <a:p>
            <a:r>
              <a:rPr lang="zh-CN" altLang="en-US" sz="2400" dirty="0" smtClean="0"/>
              <a:t>例子</a:t>
            </a:r>
            <a:r>
              <a:rPr lang="en-US" altLang="zh-CN" sz="2400" dirty="0" smtClean="0"/>
              <a:t>: </a:t>
            </a:r>
            <a:r>
              <a:rPr lang="en-US" altLang="zh-CN" sz="2000" dirty="0" smtClean="0"/>
              <a:t>(a) </a:t>
            </a:r>
            <a:r>
              <a:rPr lang="zh-CN" altLang="en-US" sz="2000" dirty="0" smtClean="0"/>
              <a:t>初始状态</a:t>
            </a:r>
            <a:r>
              <a:rPr lang="en-US" altLang="zh-CN" sz="2000" dirty="0" smtClean="0"/>
              <a:t>; (b) </a:t>
            </a:r>
            <a:r>
              <a:rPr lang="zh-CN" altLang="en-US" sz="2000" dirty="0" smtClean="0"/>
              <a:t>完成紧凑</a:t>
            </a:r>
            <a:r>
              <a:rPr lang="en-US" altLang="zh-CN" sz="2000" dirty="0" smtClean="0"/>
              <a:t>; (c) </a:t>
            </a:r>
            <a:r>
              <a:rPr lang="zh-CN" altLang="en-US" sz="2000" dirty="0" smtClean="0"/>
              <a:t>部分紧凑</a:t>
            </a:r>
            <a:r>
              <a:rPr lang="en-US" altLang="zh-CN" sz="2000" dirty="0" smtClean="0"/>
              <a:t>;  (d)</a:t>
            </a:r>
            <a:r>
              <a:rPr lang="zh-CN" altLang="en-US" sz="2000" dirty="0" smtClean="0"/>
              <a:t>最少的数据移动</a:t>
            </a:r>
            <a:r>
              <a:rPr lang="en-US" altLang="zh-CN" sz="2000" dirty="0" smtClean="0"/>
              <a:t>.</a:t>
            </a:r>
            <a:endParaRPr lang="zh-CN" altLang="en-US" sz="2000" dirty="0" smtClean="0"/>
          </a:p>
          <a:p>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62</a:t>
            </a:fld>
            <a:endParaRPr lang="en-US" altLang="zh-CN"/>
          </a:p>
        </p:txBody>
      </p:sp>
      <p:pic>
        <p:nvPicPr>
          <p:cNvPr id="18434" name="Picture 2"/>
          <p:cNvPicPr>
            <a:picLocks noChangeAspect="1" noChangeArrowheads="1"/>
          </p:cNvPicPr>
          <p:nvPr/>
        </p:nvPicPr>
        <p:blipFill>
          <a:blip r:embed="rId2" cstate="print"/>
          <a:srcRect/>
          <a:stretch>
            <a:fillRect/>
          </a:stretch>
        </p:blipFill>
        <p:spPr bwMode="auto">
          <a:xfrm>
            <a:off x="546794" y="1818123"/>
            <a:ext cx="6715125" cy="4448175"/>
          </a:xfrm>
          <a:prstGeom prst="rect">
            <a:avLst/>
          </a:prstGeom>
          <a:noFill/>
          <a:ln w="9525">
            <a:noFill/>
            <a:miter lim="800000"/>
            <a:headEnd/>
            <a:tailEnd/>
          </a:ln>
          <a:effectLst/>
        </p:spPr>
      </p:pic>
      <p:sp>
        <p:nvSpPr>
          <p:cNvPr id="7" name="TextBox 6"/>
          <p:cNvSpPr txBox="1"/>
          <p:nvPr/>
        </p:nvSpPr>
        <p:spPr>
          <a:xfrm>
            <a:off x="7460343" y="2815771"/>
            <a:ext cx="1422399" cy="2031325"/>
          </a:xfrm>
          <a:prstGeom prst="rect">
            <a:avLst/>
          </a:prstGeom>
          <a:noFill/>
          <a:ln w="28575">
            <a:solidFill>
              <a:srgbClr val="FF0000"/>
            </a:solidFill>
          </a:ln>
        </p:spPr>
        <p:txBody>
          <a:bodyPr wrap="square" rtlCol="0">
            <a:spAutoFit/>
          </a:bodyPr>
          <a:lstStyle/>
          <a:p>
            <a:r>
              <a:rPr lang="zh-CN" altLang="en-US" dirty="0" smtClean="0">
                <a:solidFill>
                  <a:srgbClr val="FF0000"/>
                </a:solidFill>
              </a:rPr>
              <a:t>缺点：数据先读出内存，再写入，费时、开销大。几乎没有现代</a:t>
            </a:r>
            <a:r>
              <a:rPr lang="en-US" altLang="zh-CN" dirty="0" smtClean="0">
                <a:solidFill>
                  <a:srgbClr val="FF0000"/>
                </a:solidFill>
              </a:rPr>
              <a:t>OS</a:t>
            </a:r>
            <a:r>
              <a:rPr lang="zh-CN" altLang="en-US" dirty="0" smtClean="0">
                <a:solidFill>
                  <a:srgbClr val="FF0000"/>
                </a:solidFill>
              </a:rPr>
              <a:t>实现内存紧凑！</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覆盖</a:t>
            </a:r>
            <a:endParaRPr lang="zh-CN" altLang="en-US" dirty="0"/>
          </a:p>
        </p:txBody>
      </p:sp>
      <p:sp>
        <p:nvSpPr>
          <p:cNvPr id="3" name="内容占位符 2"/>
          <p:cNvSpPr>
            <a:spLocks noGrp="1"/>
          </p:cNvSpPr>
          <p:nvPr>
            <p:ph idx="1"/>
          </p:nvPr>
        </p:nvSpPr>
        <p:spPr/>
        <p:txBody>
          <a:bodyPr/>
          <a:lstStyle/>
          <a:p>
            <a:r>
              <a:rPr lang="zh-CN" altLang="en-US" dirty="0" smtClean="0"/>
              <a:t>因可用内存空间小于进程所需的内存空间而引入覆盖 </a:t>
            </a:r>
            <a:r>
              <a:rPr lang="en-US" altLang="zh-CN" dirty="0" smtClean="0"/>
              <a:t>( Overlaying)</a:t>
            </a:r>
            <a:r>
              <a:rPr lang="zh-CN" altLang="en-US" dirty="0" smtClean="0"/>
              <a:t>。</a:t>
            </a:r>
          </a:p>
          <a:p>
            <a:r>
              <a:rPr lang="zh-CN" altLang="en-US" dirty="0" smtClean="0"/>
              <a:t>将进程所需的内存空间划分成一个固定区和多个覆盖区：</a:t>
            </a:r>
          </a:p>
          <a:p>
            <a:pPr lvl="1"/>
            <a:r>
              <a:rPr lang="zh-CN" altLang="en-US" dirty="0" smtClean="0"/>
              <a:t>主程序放固定区</a:t>
            </a:r>
          </a:p>
          <a:p>
            <a:pPr lvl="1"/>
            <a:r>
              <a:rPr lang="zh-CN" altLang="en-US" dirty="0" smtClean="0"/>
              <a:t>依次调用的子程序则放在同一个覆盖区</a:t>
            </a:r>
          </a:p>
          <a:p>
            <a:r>
              <a:rPr lang="zh-CN" altLang="en-US" dirty="0" smtClean="0"/>
              <a:t>操作系统提供覆盖系统调用函数，在转子程序前调用</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覆盖</a:t>
            </a:r>
            <a:endParaRPr lang="zh-CN" altLang="en-US" dirty="0"/>
          </a:p>
        </p:txBody>
      </p:sp>
      <p:sp>
        <p:nvSpPr>
          <p:cNvPr id="3" name="内容占位符 2"/>
          <p:cNvSpPr>
            <a:spLocks noGrp="1"/>
          </p:cNvSpPr>
          <p:nvPr>
            <p:ph idx="1"/>
          </p:nvPr>
        </p:nvSpPr>
        <p:spPr>
          <a:xfrm>
            <a:off x="457200" y="4431911"/>
            <a:ext cx="8346618" cy="1657293"/>
          </a:xfrm>
        </p:spPr>
        <p:txBody>
          <a:bodyPr/>
          <a:lstStyle/>
          <a:p>
            <a:r>
              <a:rPr lang="zh-CN" altLang="en-US" sz="2200" dirty="0" smtClean="0"/>
              <a:t>覆盖技术是早期扩大内存容量的一种技术，并在单道连续存储管理中使用</a:t>
            </a:r>
            <a:r>
              <a:rPr lang="zh-CN" altLang="en-US" sz="2200" dirty="0" smtClean="0"/>
              <a:t>。</a:t>
            </a:r>
            <a:endParaRPr lang="en-US" altLang="zh-CN" sz="2200" dirty="0" smtClean="0"/>
          </a:p>
          <a:p>
            <a:pPr lvl="1"/>
            <a:r>
              <a:rPr lang="zh-CN" altLang="en-US" sz="2000" dirty="0" smtClean="0"/>
              <a:t>覆盖</a:t>
            </a:r>
            <a:r>
              <a:rPr lang="zh-CN" altLang="en-US" sz="2000" dirty="0" smtClean="0"/>
              <a:t>顺序和结构由程序员</a:t>
            </a:r>
            <a:r>
              <a:rPr lang="zh-CN" altLang="en-US" sz="2000" dirty="0" smtClean="0"/>
              <a:t>规定</a:t>
            </a:r>
            <a:r>
              <a:rPr lang="zh-CN" altLang="en-US" sz="2000" dirty="0" smtClean="0"/>
              <a:t>，费时费力，增加了编程复杂度</a:t>
            </a:r>
            <a:endParaRPr lang="en-US" altLang="zh-CN" sz="2000" dirty="0" smtClean="0"/>
          </a:p>
          <a:p>
            <a:pPr lvl="1"/>
            <a:r>
              <a:rPr lang="zh-CN" altLang="en-US" sz="2000" dirty="0" smtClean="0"/>
              <a:t>覆盖模块从外存装入内存，实际上是以时间延长来换取空间节省</a:t>
            </a:r>
            <a:endParaRPr lang="en-US" altLang="zh-CN" sz="2200" dirty="0" smtClean="0"/>
          </a:p>
          <a:p>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64</a:t>
            </a:fld>
            <a:endParaRPr lang="en-US" altLang="zh-CN" dirty="0"/>
          </a:p>
        </p:txBody>
      </p:sp>
      <p:grpSp>
        <p:nvGrpSpPr>
          <p:cNvPr id="6" name="Group 25"/>
          <p:cNvGrpSpPr>
            <a:grpSpLocks/>
          </p:cNvGrpSpPr>
          <p:nvPr/>
        </p:nvGrpSpPr>
        <p:grpSpPr bwMode="auto">
          <a:xfrm>
            <a:off x="392564" y="1438843"/>
            <a:ext cx="4953000" cy="2438400"/>
            <a:chOff x="3886200" y="3962400"/>
            <a:chExt cx="4953000" cy="2438400"/>
          </a:xfrm>
        </p:grpSpPr>
        <p:sp>
          <p:nvSpPr>
            <p:cNvPr id="7" name="Rectangle 7"/>
            <p:cNvSpPr>
              <a:spLocks noChangeArrowheads="1"/>
            </p:cNvSpPr>
            <p:nvPr/>
          </p:nvSpPr>
          <p:spPr bwMode="auto">
            <a:xfrm>
              <a:off x="5105400" y="3962400"/>
              <a:ext cx="1447800" cy="533400"/>
            </a:xfrm>
            <a:prstGeom prst="rect">
              <a:avLst/>
            </a:prstGeom>
            <a:solidFill>
              <a:srgbClr val="FFCCFF"/>
            </a:soli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zh-CN" b="1">
                  <a:solidFill>
                    <a:schemeClr val="tx1"/>
                  </a:solidFill>
                  <a:latin typeface="楷体_GB2312" pitchFamily="49" charset="-122"/>
                  <a:ea typeface="楷体_GB2312" pitchFamily="49" charset="-122"/>
                </a:rPr>
                <a:t>A(4k)</a:t>
              </a:r>
            </a:p>
          </p:txBody>
        </p:sp>
        <p:sp>
          <p:nvSpPr>
            <p:cNvPr id="8" name="Rectangle 8"/>
            <p:cNvSpPr>
              <a:spLocks noChangeArrowheads="1"/>
            </p:cNvSpPr>
            <p:nvPr/>
          </p:nvSpPr>
          <p:spPr bwMode="auto">
            <a:xfrm>
              <a:off x="7391400" y="5867400"/>
              <a:ext cx="14478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a:solidFill>
                    <a:schemeClr val="tx1"/>
                  </a:solidFill>
                  <a:latin typeface="楷体_GB2312" pitchFamily="49" charset="-122"/>
                  <a:ea typeface="楷体_GB2312" pitchFamily="49" charset="-122"/>
                </a:rPr>
                <a:t>E(10k)</a:t>
              </a:r>
            </a:p>
          </p:txBody>
        </p:sp>
        <p:sp>
          <p:nvSpPr>
            <p:cNvPr id="9" name="Rectangle 9"/>
            <p:cNvSpPr>
              <a:spLocks noChangeArrowheads="1"/>
            </p:cNvSpPr>
            <p:nvPr/>
          </p:nvSpPr>
          <p:spPr bwMode="auto">
            <a:xfrm>
              <a:off x="5638800" y="5867400"/>
              <a:ext cx="14478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a:solidFill>
                    <a:schemeClr val="tx1"/>
                  </a:solidFill>
                  <a:latin typeface="楷体_GB2312" pitchFamily="49" charset="-122"/>
                  <a:ea typeface="楷体_GB2312" pitchFamily="49" charset="-122"/>
                </a:rPr>
                <a:t>D(6k)</a:t>
              </a:r>
            </a:p>
          </p:txBody>
        </p:sp>
        <p:sp>
          <p:nvSpPr>
            <p:cNvPr id="10" name="Rectangle 10"/>
            <p:cNvSpPr>
              <a:spLocks noChangeArrowheads="1"/>
            </p:cNvSpPr>
            <p:nvPr/>
          </p:nvSpPr>
          <p:spPr bwMode="auto">
            <a:xfrm>
              <a:off x="6172200" y="4953000"/>
              <a:ext cx="14478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a:solidFill>
                    <a:schemeClr val="tx1"/>
                  </a:solidFill>
                  <a:latin typeface="楷体_GB2312" pitchFamily="49" charset="-122"/>
                  <a:ea typeface="楷体_GB2312" pitchFamily="49" charset="-122"/>
                </a:rPr>
                <a:t>C(4k)</a:t>
              </a:r>
            </a:p>
          </p:txBody>
        </p:sp>
        <p:sp>
          <p:nvSpPr>
            <p:cNvPr id="11" name="Rectangle 11"/>
            <p:cNvSpPr>
              <a:spLocks noChangeArrowheads="1"/>
            </p:cNvSpPr>
            <p:nvPr/>
          </p:nvSpPr>
          <p:spPr bwMode="auto">
            <a:xfrm>
              <a:off x="3886200" y="4953000"/>
              <a:ext cx="14478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dirty="0">
                  <a:solidFill>
                    <a:schemeClr val="tx1"/>
                  </a:solidFill>
                  <a:latin typeface="楷体_GB2312" pitchFamily="49" charset="-122"/>
                  <a:ea typeface="楷体_GB2312" pitchFamily="49" charset="-122"/>
                </a:rPr>
                <a:t>B(6k)</a:t>
              </a:r>
            </a:p>
          </p:txBody>
        </p:sp>
        <p:sp>
          <p:nvSpPr>
            <p:cNvPr id="12" name="Rectangle 12"/>
            <p:cNvSpPr>
              <a:spLocks noChangeArrowheads="1"/>
            </p:cNvSpPr>
            <p:nvPr/>
          </p:nvSpPr>
          <p:spPr bwMode="auto">
            <a:xfrm>
              <a:off x="3886200" y="5867400"/>
              <a:ext cx="14478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dirty="0">
                  <a:solidFill>
                    <a:schemeClr val="tx1"/>
                  </a:solidFill>
                  <a:latin typeface="楷体_GB2312" pitchFamily="49" charset="-122"/>
                  <a:ea typeface="楷体_GB2312" pitchFamily="49" charset="-122"/>
                </a:rPr>
                <a:t>F(8k)</a:t>
              </a:r>
            </a:p>
          </p:txBody>
        </p:sp>
        <p:sp>
          <p:nvSpPr>
            <p:cNvPr id="13" name="Line 13"/>
            <p:cNvSpPr>
              <a:spLocks noChangeShapeType="1"/>
            </p:cNvSpPr>
            <p:nvPr/>
          </p:nvSpPr>
          <p:spPr bwMode="auto">
            <a:xfrm>
              <a:off x="5791200" y="4495800"/>
              <a:ext cx="0" cy="228600"/>
            </a:xfrm>
            <a:prstGeom prst="line">
              <a:avLst/>
            </a:prstGeom>
            <a:noFill/>
            <a:ln w="9525">
              <a:solidFill>
                <a:schemeClr val="tx1"/>
              </a:solidFill>
              <a:round/>
              <a:headEnd/>
              <a:tailEnd/>
            </a:ln>
          </p:spPr>
          <p:txBody>
            <a:bodyPr wrap="none" anchor="ctr"/>
            <a:lstStyle/>
            <a:p>
              <a:endParaRPr lang="zh-CN" altLang="en-US" b="1"/>
            </a:p>
          </p:txBody>
        </p:sp>
        <p:sp>
          <p:nvSpPr>
            <p:cNvPr id="14" name="Line 14"/>
            <p:cNvSpPr>
              <a:spLocks noChangeShapeType="1"/>
            </p:cNvSpPr>
            <p:nvPr/>
          </p:nvSpPr>
          <p:spPr bwMode="auto">
            <a:xfrm>
              <a:off x="4495800" y="4724400"/>
              <a:ext cx="2514600" cy="0"/>
            </a:xfrm>
            <a:prstGeom prst="line">
              <a:avLst/>
            </a:prstGeom>
            <a:noFill/>
            <a:ln w="9525">
              <a:solidFill>
                <a:schemeClr val="tx1"/>
              </a:solidFill>
              <a:round/>
              <a:headEnd/>
              <a:tailEnd/>
            </a:ln>
          </p:spPr>
          <p:txBody>
            <a:bodyPr wrap="none" anchor="ctr"/>
            <a:lstStyle/>
            <a:p>
              <a:endParaRPr lang="zh-CN" altLang="en-US" b="1"/>
            </a:p>
          </p:txBody>
        </p:sp>
        <p:sp>
          <p:nvSpPr>
            <p:cNvPr id="15" name="Line 15"/>
            <p:cNvSpPr>
              <a:spLocks noChangeShapeType="1"/>
            </p:cNvSpPr>
            <p:nvPr/>
          </p:nvSpPr>
          <p:spPr bwMode="auto">
            <a:xfrm>
              <a:off x="4495800" y="4724400"/>
              <a:ext cx="0" cy="228600"/>
            </a:xfrm>
            <a:prstGeom prst="line">
              <a:avLst/>
            </a:prstGeom>
            <a:noFill/>
            <a:ln w="9525">
              <a:solidFill>
                <a:schemeClr val="tx1"/>
              </a:solidFill>
              <a:round/>
              <a:headEnd/>
              <a:tailEnd/>
            </a:ln>
          </p:spPr>
          <p:txBody>
            <a:bodyPr wrap="none" anchor="ctr"/>
            <a:lstStyle/>
            <a:p>
              <a:endParaRPr lang="zh-CN" altLang="en-US" b="1"/>
            </a:p>
          </p:txBody>
        </p:sp>
        <p:sp>
          <p:nvSpPr>
            <p:cNvPr id="16" name="Line 16"/>
            <p:cNvSpPr>
              <a:spLocks noChangeShapeType="1"/>
            </p:cNvSpPr>
            <p:nvPr/>
          </p:nvSpPr>
          <p:spPr bwMode="auto">
            <a:xfrm>
              <a:off x="7010400" y="4724400"/>
              <a:ext cx="0" cy="228600"/>
            </a:xfrm>
            <a:prstGeom prst="line">
              <a:avLst/>
            </a:prstGeom>
            <a:noFill/>
            <a:ln w="9525">
              <a:solidFill>
                <a:schemeClr val="tx1"/>
              </a:solidFill>
              <a:round/>
              <a:headEnd/>
              <a:tailEnd/>
            </a:ln>
          </p:spPr>
          <p:txBody>
            <a:bodyPr wrap="none" anchor="ctr"/>
            <a:lstStyle/>
            <a:p>
              <a:endParaRPr lang="zh-CN" altLang="en-US" b="1"/>
            </a:p>
          </p:txBody>
        </p:sp>
        <p:sp>
          <p:nvSpPr>
            <p:cNvPr id="17" name="Line 17"/>
            <p:cNvSpPr>
              <a:spLocks noChangeShapeType="1"/>
            </p:cNvSpPr>
            <p:nvPr/>
          </p:nvSpPr>
          <p:spPr bwMode="auto">
            <a:xfrm>
              <a:off x="4495800" y="5486400"/>
              <a:ext cx="0" cy="381000"/>
            </a:xfrm>
            <a:prstGeom prst="line">
              <a:avLst/>
            </a:prstGeom>
            <a:noFill/>
            <a:ln w="9525">
              <a:solidFill>
                <a:schemeClr val="tx1"/>
              </a:solidFill>
              <a:round/>
              <a:headEnd/>
              <a:tailEnd/>
            </a:ln>
          </p:spPr>
          <p:txBody>
            <a:bodyPr wrap="none" anchor="ctr"/>
            <a:lstStyle/>
            <a:p>
              <a:endParaRPr lang="zh-CN" altLang="en-US" b="1"/>
            </a:p>
          </p:txBody>
        </p:sp>
        <p:sp>
          <p:nvSpPr>
            <p:cNvPr id="18" name="Line 18"/>
            <p:cNvSpPr>
              <a:spLocks noChangeShapeType="1"/>
            </p:cNvSpPr>
            <p:nvPr/>
          </p:nvSpPr>
          <p:spPr bwMode="auto">
            <a:xfrm>
              <a:off x="7010400" y="5486400"/>
              <a:ext cx="0" cy="152400"/>
            </a:xfrm>
            <a:prstGeom prst="line">
              <a:avLst/>
            </a:prstGeom>
            <a:noFill/>
            <a:ln w="9525">
              <a:solidFill>
                <a:schemeClr val="tx1"/>
              </a:solidFill>
              <a:round/>
              <a:headEnd/>
              <a:tailEnd/>
            </a:ln>
          </p:spPr>
          <p:txBody>
            <a:bodyPr wrap="none" anchor="ctr"/>
            <a:lstStyle/>
            <a:p>
              <a:endParaRPr lang="zh-CN" altLang="en-US" b="1"/>
            </a:p>
          </p:txBody>
        </p:sp>
        <p:sp>
          <p:nvSpPr>
            <p:cNvPr id="19" name="Line 19"/>
            <p:cNvSpPr>
              <a:spLocks noChangeShapeType="1"/>
            </p:cNvSpPr>
            <p:nvPr/>
          </p:nvSpPr>
          <p:spPr bwMode="auto">
            <a:xfrm>
              <a:off x="6324600" y="5638800"/>
              <a:ext cx="1752600" cy="0"/>
            </a:xfrm>
            <a:prstGeom prst="line">
              <a:avLst/>
            </a:prstGeom>
            <a:noFill/>
            <a:ln w="9525">
              <a:solidFill>
                <a:schemeClr val="tx1"/>
              </a:solidFill>
              <a:round/>
              <a:headEnd/>
              <a:tailEnd/>
            </a:ln>
          </p:spPr>
          <p:txBody>
            <a:bodyPr wrap="none" anchor="ctr"/>
            <a:lstStyle/>
            <a:p>
              <a:endParaRPr lang="zh-CN" altLang="en-US" b="1"/>
            </a:p>
          </p:txBody>
        </p:sp>
        <p:sp>
          <p:nvSpPr>
            <p:cNvPr id="20" name="Line 20"/>
            <p:cNvSpPr>
              <a:spLocks noChangeShapeType="1"/>
            </p:cNvSpPr>
            <p:nvPr/>
          </p:nvSpPr>
          <p:spPr bwMode="auto">
            <a:xfrm>
              <a:off x="6324600" y="5638800"/>
              <a:ext cx="0" cy="228600"/>
            </a:xfrm>
            <a:prstGeom prst="line">
              <a:avLst/>
            </a:prstGeom>
            <a:noFill/>
            <a:ln w="9525">
              <a:solidFill>
                <a:schemeClr val="tx1"/>
              </a:solidFill>
              <a:round/>
              <a:headEnd/>
              <a:tailEnd/>
            </a:ln>
          </p:spPr>
          <p:txBody>
            <a:bodyPr wrap="none" anchor="ctr"/>
            <a:lstStyle/>
            <a:p>
              <a:endParaRPr lang="zh-CN" altLang="en-US" b="1"/>
            </a:p>
          </p:txBody>
        </p:sp>
        <p:sp>
          <p:nvSpPr>
            <p:cNvPr id="21" name="Line 21"/>
            <p:cNvSpPr>
              <a:spLocks noChangeShapeType="1"/>
            </p:cNvSpPr>
            <p:nvPr/>
          </p:nvSpPr>
          <p:spPr bwMode="auto">
            <a:xfrm>
              <a:off x="8077200" y="5638800"/>
              <a:ext cx="0" cy="228600"/>
            </a:xfrm>
            <a:prstGeom prst="line">
              <a:avLst/>
            </a:prstGeom>
            <a:noFill/>
            <a:ln w="9525">
              <a:solidFill>
                <a:schemeClr val="tx1"/>
              </a:solidFill>
              <a:round/>
              <a:headEnd/>
              <a:tailEnd/>
            </a:ln>
          </p:spPr>
          <p:txBody>
            <a:bodyPr wrap="none" anchor="ctr"/>
            <a:lstStyle/>
            <a:p>
              <a:endParaRPr lang="zh-CN" altLang="en-US" b="1"/>
            </a:p>
          </p:txBody>
        </p:sp>
      </p:grpSp>
      <p:grpSp>
        <p:nvGrpSpPr>
          <p:cNvPr id="51" name="组合 50"/>
          <p:cNvGrpSpPr/>
          <p:nvPr/>
        </p:nvGrpSpPr>
        <p:grpSpPr>
          <a:xfrm>
            <a:off x="5662604" y="1080663"/>
            <a:ext cx="3141214" cy="3216056"/>
            <a:chOff x="5880322" y="1454150"/>
            <a:chExt cx="3141214" cy="3216056"/>
          </a:xfrm>
        </p:grpSpPr>
        <p:grpSp>
          <p:nvGrpSpPr>
            <p:cNvPr id="22" name="Group 26"/>
            <p:cNvGrpSpPr>
              <a:grpSpLocks/>
            </p:cNvGrpSpPr>
            <p:nvPr/>
          </p:nvGrpSpPr>
          <p:grpSpPr bwMode="auto">
            <a:xfrm>
              <a:off x="7268936" y="1454150"/>
              <a:ext cx="1752600" cy="2667000"/>
              <a:chOff x="1214414" y="3357562"/>
              <a:chExt cx="1752600" cy="2667000"/>
            </a:xfrm>
          </p:grpSpPr>
          <p:sp>
            <p:nvSpPr>
              <p:cNvPr id="23" name="Rectangle 3"/>
              <p:cNvSpPr>
                <a:spLocks noChangeArrowheads="1"/>
              </p:cNvSpPr>
              <p:nvPr/>
            </p:nvSpPr>
            <p:spPr bwMode="auto">
              <a:xfrm>
                <a:off x="1214414" y="3357562"/>
                <a:ext cx="1752600" cy="762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b="1">
                    <a:solidFill>
                      <a:schemeClr val="tx1"/>
                    </a:solidFill>
                    <a:latin typeface="楷体_GB2312" pitchFamily="49" charset="-122"/>
                    <a:ea typeface="楷体_GB2312" pitchFamily="49" charset="-122"/>
                  </a:rPr>
                  <a:t>操作系统</a:t>
                </a:r>
              </a:p>
            </p:txBody>
          </p:sp>
          <p:sp>
            <p:nvSpPr>
              <p:cNvPr id="24" name="Rectangle 4"/>
              <p:cNvSpPr>
                <a:spLocks noChangeArrowheads="1"/>
              </p:cNvSpPr>
              <p:nvPr/>
            </p:nvSpPr>
            <p:spPr bwMode="auto">
              <a:xfrm>
                <a:off x="1214414" y="4119562"/>
                <a:ext cx="1752600" cy="533400"/>
              </a:xfrm>
              <a:prstGeom prst="rect">
                <a:avLst/>
              </a:prstGeom>
              <a:solidFill>
                <a:srgbClr val="FFCCFF"/>
              </a:soli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b="1" dirty="0">
                    <a:solidFill>
                      <a:schemeClr val="tx1"/>
                    </a:solidFill>
                    <a:latin typeface="楷体_GB2312" pitchFamily="49" charset="-122"/>
                    <a:ea typeface="楷体_GB2312" pitchFamily="49" charset="-122"/>
                  </a:rPr>
                  <a:t>固定区</a:t>
                </a:r>
                <a:r>
                  <a:rPr lang="en-US" altLang="zh-CN" b="1" dirty="0">
                    <a:solidFill>
                      <a:schemeClr val="tx1"/>
                    </a:solidFill>
                    <a:latin typeface="楷体_GB2312" pitchFamily="49" charset="-122"/>
                    <a:ea typeface="楷体_GB2312" pitchFamily="49" charset="-122"/>
                  </a:rPr>
                  <a:t>(4k)</a:t>
                </a:r>
              </a:p>
            </p:txBody>
          </p:sp>
          <p:sp>
            <p:nvSpPr>
              <p:cNvPr id="25" name="Rectangle 5"/>
              <p:cNvSpPr>
                <a:spLocks noChangeArrowheads="1"/>
              </p:cNvSpPr>
              <p:nvPr/>
            </p:nvSpPr>
            <p:spPr bwMode="auto">
              <a:xfrm>
                <a:off x="1214414" y="4652962"/>
                <a:ext cx="1752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b="1" dirty="0">
                    <a:solidFill>
                      <a:schemeClr val="tx1"/>
                    </a:solidFill>
                    <a:latin typeface="楷体_GB2312" pitchFamily="49" charset="-122"/>
                    <a:ea typeface="楷体_GB2312" pitchFamily="49" charset="-122"/>
                  </a:rPr>
                  <a:t>覆盖区</a:t>
                </a:r>
                <a:r>
                  <a:rPr lang="en-US" altLang="zh-CN" b="1" dirty="0" smtClean="0">
                    <a:solidFill>
                      <a:schemeClr val="tx1"/>
                    </a:solidFill>
                    <a:latin typeface="楷体_GB2312" pitchFamily="49" charset="-122"/>
                    <a:ea typeface="楷体_GB2312" pitchFamily="49" charset="-122"/>
                  </a:rPr>
                  <a:t>(6k</a:t>
                </a:r>
                <a:r>
                  <a:rPr lang="en-US" altLang="zh-CN" b="1" dirty="0">
                    <a:solidFill>
                      <a:schemeClr val="tx1"/>
                    </a:solidFill>
                    <a:latin typeface="楷体_GB2312" pitchFamily="49" charset="-122"/>
                    <a:ea typeface="楷体_GB2312" pitchFamily="49" charset="-122"/>
                  </a:rPr>
                  <a:t>)</a:t>
                </a:r>
              </a:p>
            </p:txBody>
          </p:sp>
          <p:sp>
            <p:nvSpPr>
              <p:cNvPr id="26" name="Rectangle 6"/>
              <p:cNvSpPr>
                <a:spLocks noChangeArrowheads="1"/>
              </p:cNvSpPr>
              <p:nvPr/>
            </p:nvSpPr>
            <p:spPr bwMode="auto">
              <a:xfrm>
                <a:off x="1214414" y="5262562"/>
                <a:ext cx="1752600" cy="76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b="1">
                    <a:solidFill>
                      <a:schemeClr val="tx1"/>
                    </a:solidFill>
                    <a:latin typeface="楷体_GB2312" pitchFamily="49" charset="-122"/>
                    <a:ea typeface="楷体_GB2312" pitchFamily="49" charset="-122"/>
                  </a:rPr>
                  <a:t>覆盖区</a:t>
                </a:r>
                <a:r>
                  <a:rPr lang="en-US" altLang="zh-CN" b="1">
                    <a:solidFill>
                      <a:schemeClr val="tx1"/>
                    </a:solidFill>
                    <a:latin typeface="楷体_GB2312" pitchFamily="49" charset="-122"/>
                    <a:ea typeface="楷体_GB2312" pitchFamily="49" charset="-122"/>
                  </a:rPr>
                  <a:t>(10k)</a:t>
                </a:r>
              </a:p>
            </p:txBody>
          </p:sp>
          <p:sp>
            <p:nvSpPr>
              <p:cNvPr id="27" name="Line 23"/>
              <p:cNvSpPr>
                <a:spLocks noChangeShapeType="1"/>
              </p:cNvSpPr>
              <p:nvPr/>
            </p:nvSpPr>
            <p:spPr bwMode="auto">
              <a:xfrm>
                <a:off x="1214414" y="4119562"/>
                <a:ext cx="1752600" cy="0"/>
              </a:xfrm>
              <a:prstGeom prst="line">
                <a:avLst/>
              </a:prstGeom>
              <a:noFill/>
              <a:ln w="28575">
                <a:solidFill>
                  <a:schemeClr val="bg2"/>
                </a:solidFill>
                <a:round/>
                <a:headEnd/>
                <a:tailEnd/>
              </a:ln>
            </p:spPr>
            <p:txBody>
              <a:bodyPr wrap="none"/>
              <a:lstStyle/>
              <a:p>
                <a:endParaRPr lang="zh-CN" altLang="en-US" b="1"/>
              </a:p>
            </p:txBody>
          </p:sp>
          <p:sp>
            <p:nvSpPr>
              <p:cNvPr id="28" name="Line 24"/>
              <p:cNvSpPr>
                <a:spLocks noChangeShapeType="1"/>
              </p:cNvSpPr>
              <p:nvPr/>
            </p:nvSpPr>
            <p:spPr bwMode="auto">
              <a:xfrm>
                <a:off x="1214414" y="4652962"/>
                <a:ext cx="1752600" cy="0"/>
              </a:xfrm>
              <a:prstGeom prst="line">
                <a:avLst/>
              </a:prstGeom>
              <a:noFill/>
              <a:ln w="28575">
                <a:solidFill>
                  <a:schemeClr val="bg2"/>
                </a:solidFill>
                <a:round/>
                <a:headEnd/>
                <a:tailEnd/>
              </a:ln>
            </p:spPr>
            <p:txBody>
              <a:bodyPr wrap="none"/>
              <a:lstStyle/>
              <a:p>
                <a:endParaRPr lang="zh-CN" altLang="en-US" b="1"/>
              </a:p>
            </p:txBody>
          </p:sp>
          <p:sp>
            <p:nvSpPr>
              <p:cNvPr id="29" name="Line 25"/>
              <p:cNvSpPr>
                <a:spLocks noChangeShapeType="1"/>
              </p:cNvSpPr>
              <p:nvPr/>
            </p:nvSpPr>
            <p:spPr bwMode="auto">
              <a:xfrm>
                <a:off x="1214414" y="5262562"/>
                <a:ext cx="1752600" cy="0"/>
              </a:xfrm>
              <a:prstGeom prst="line">
                <a:avLst/>
              </a:prstGeom>
              <a:noFill/>
              <a:ln w="28575">
                <a:solidFill>
                  <a:schemeClr val="bg2"/>
                </a:solidFill>
                <a:round/>
                <a:headEnd/>
                <a:tailEnd/>
              </a:ln>
            </p:spPr>
            <p:txBody>
              <a:bodyPr wrap="none"/>
              <a:lstStyle/>
              <a:p>
                <a:endParaRPr lang="zh-CN" altLang="en-US" b="1"/>
              </a:p>
            </p:txBody>
          </p:sp>
        </p:grpSp>
        <p:sp>
          <p:nvSpPr>
            <p:cNvPr id="32" name="矩形 31"/>
            <p:cNvSpPr/>
            <p:nvPr/>
          </p:nvSpPr>
          <p:spPr>
            <a:xfrm>
              <a:off x="6751181" y="2707823"/>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B</a:t>
              </a:r>
              <a:endParaRPr lang="zh-CN" altLang="en-US" dirty="0">
                <a:solidFill>
                  <a:schemeClr val="tx1"/>
                </a:solidFill>
              </a:endParaRPr>
            </a:p>
          </p:txBody>
        </p:sp>
        <p:sp>
          <p:nvSpPr>
            <p:cNvPr id="33" name="矩形 32"/>
            <p:cNvSpPr/>
            <p:nvPr/>
          </p:nvSpPr>
          <p:spPr>
            <a:xfrm>
              <a:off x="6283093" y="2707588"/>
              <a:ext cx="304800" cy="65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C</a:t>
              </a:r>
              <a:endParaRPr lang="zh-CN" altLang="en-US" dirty="0">
                <a:solidFill>
                  <a:schemeClr val="tx1"/>
                </a:solidFill>
              </a:endParaRPr>
            </a:p>
          </p:txBody>
        </p:sp>
        <p:sp>
          <p:nvSpPr>
            <p:cNvPr id="34" name="矩形 33"/>
            <p:cNvSpPr/>
            <p:nvPr/>
          </p:nvSpPr>
          <p:spPr>
            <a:xfrm>
              <a:off x="6315752" y="3562236"/>
              <a:ext cx="304800" cy="65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D</a:t>
              </a:r>
              <a:endParaRPr lang="zh-CN" altLang="en-US" dirty="0">
                <a:solidFill>
                  <a:schemeClr val="tx1"/>
                </a:solidFill>
              </a:endParaRPr>
            </a:p>
          </p:txBody>
        </p:sp>
        <p:sp>
          <p:nvSpPr>
            <p:cNvPr id="35" name="矩形 34"/>
            <p:cNvSpPr/>
            <p:nvPr/>
          </p:nvSpPr>
          <p:spPr>
            <a:xfrm>
              <a:off x="6751181" y="3562236"/>
              <a:ext cx="304800" cy="852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F</a:t>
              </a:r>
              <a:endParaRPr lang="zh-CN" altLang="en-US" dirty="0">
                <a:solidFill>
                  <a:schemeClr val="tx1"/>
                </a:solidFill>
              </a:endParaRPr>
            </a:p>
          </p:txBody>
        </p:sp>
        <p:sp>
          <p:nvSpPr>
            <p:cNvPr id="36" name="矩形 35"/>
            <p:cNvSpPr/>
            <p:nvPr/>
          </p:nvSpPr>
          <p:spPr>
            <a:xfrm>
              <a:off x="5880322" y="3562236"/>
              <a:ext cx="304800" cy="1107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smtClean="0">
                  <a:solidFill>
                    <a:schemeClr val="tx1"/>
                  </a:solidFill>
                </a:rPr>
                <a:t>E</a:t>
              </a:r>
              <a:endParaRPr lang="zh-CN" altLang="en-US" dirty="0">
                <a:solidFill>
                  <a:schemeClr val="tx1"/>
                </a:solidFill>
              </a:endParaRPr>
            </a:p>
          </p:txBody>
        </p:sp>
        <p:cxnSp>
          <p:nvCxnSpPr>
            <p:cNvPr id="38" name="直接箭头连接符 37"/>
            <p:cNvCxnSpPr/>
            <p:nvPr/>
          </p:nvCxnSpPr>
          <p:spPr>
            <a:xfrm flipV="1">
              <a:off x="6903581" y="3054350"/>
              <a:ext cx="585790" cy="1813"/>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45" name="直接箭头连接符 44"/>
            <p:cNvCxnSpPr/>
            <p:nvPr/>
          </p:nvCxnSpPr>
          <p:spPr>
            <a:xfrm flipV="1">
              <a:off x="6893714" y="3859719"/>
              <a:ext cx="585790" cy="1813"/>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47" name="直接箭头连接符 46"/>
            <p:cNvCxnSpPr/>
            <p:nvPr/>
          </p:nvCxnSpPr>
          <p:spPr>
            <a:xfrm>
              <a:off x="6384927" y="3230339"/>
              <a:ext cx="1112487" cy="0"/>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p:cNvCxnSpPr/>
            <p:nvPr/>
          </p:nvCxnSpPr>
          <p:spPr>
            <a:xfrm>
              <a:off x="6478019" y="3957190"/>
              <a:ext cx="1011352" cy="0"/>
            </a:xfrm>
            <a:prstGeom prst="straightConnector1">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p:nvPr/>
          </p:nvCxnSpPr>
          <p:spPr>
            <a:xfrm>
              <a:off x="6108920" y="4061791"/>
              <a:ext cx="13872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a:t>
            </a:r>
            <a:endParaRPr lang="zh-CN" altLang="en-US" dirty="0"/>
          </a:p>
        </p:txBody>
      </p:sp>
      <p:sp>
        <p:nvSpPr>
          <p:cNvPr id="3" name="内容占位符 2"/>
          <p:cNvSpPr>
            <a:spLocks noGrp="1"/>
          </p:cNvSpPr>
          <p:nvPr>
            <p:ph idx="1"/>
          </p:nvPr>
        </p:nvSpPr>
        <p:spPr>
          <a:xfrm>
            <a:off x="457200" y="1137791"/>
            <a:ext cx="8229600" cy="1387695"/>
          </a:xfrm>
        </p:spPr>
        <p:txBody>
          <a:bodyPr/>
          <a:lstStyle/>
          <a:p>
            <a:r>
              <a:rPr lang="zh-CN" altLang="en-US" dirty="0" smtClean="0"/>
              <a:t>交换的引入</a:t>
            </a:r>
          </a:p>
          <a:p>
            <a:pPr lvl="1"/>
            <a:r>
              <a:rPr lang="zh-CN" altLang="en-US" dirty="0" smtClean="0"/>
              <a:t>阻塞进程占用大量内存</a:t>
            </a:r>
          </a:p>
          <a:p>
            <a:pPr lvl="1"/>
            <a:r>
              <a:rPr lang="zh-CN" altLang="en-US" dirty="0" smtClean="0"/>
              <a:t>外存中的等待作业因无内存不能调入运行</a:t>
            </a:r>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65</a:t>
            </a:fld>
            <a:endParaRPr lang="en-US" altLang="zh-CN"/>
          </a:p>
        </p:txBody>
      </p:sp>
      <p:pic>
        <p:nvPicPr>
          <p:cNvPr id="6" name="Picture 6"/>
          <p:cNvPicPr>
            <a:picLocks noChangeAspect="1" noChangeArrowheads="1"/>
          </p:cNvPicPr>
          <p:nvPr/>
        </p:nvPicPr>
        <p:blipFill>
          <a:blip r:embed="rId2" cstate="print"/>
          <a:srcRect l="743" t="342" r="487" b="1299"/>
          <a:stretch>
            <a:fillRect/>
          </a:stretch>
        </p:blipFill>
        <p:spPr bwMode="auto">
          <a:xfrm>
            <a:off x="4088285" y="2598057"/>
            <a:ext cx="4898172" cy="3657599"/>
          </a:xfrm>
          <a:prstGeom prst="rect">
            <a:avLst/>
          </a:prstGeom>
          <a:noFill/>
          <a:ln w="38100" cmpd="dbl">
            <a:noFill/>
            <a:miter lim="800000"/>
            <a:headEnd/>
            <a:tailEnd/>
          </a:ln>
          <a:effectLst/>
        </p:spPr>
      </p:pic>
      <p:sp>
        <p:nvSpPr>
          <p:cNvPr id="7" name="内容占位符 2"/>
          <p:cNvSpPr txBox="1">
            <a:spLocks/>
          </p:cNvSpPr>
          <p:nvPr/>
        </p:nvSpPr>
        <p:spPr bwMode="auto">
          <a:xfrm>
            <a:off x="493486" y="2596480"/>
            <a:ext cx="3672114" cy="354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800" b="0" i="0" u="none" strike="noStrike" kern="0" cap="none" spc="0" normalizeH="0" baseline="0" noProof="0" dirty="0" smtClean="0">
                <a:ln>
                  <a:noFill/>
                </a:ln>
                <a:solidFill>
                  <a:schemeClr val="tx1"/>
                </a:solidFill>
                <a:effectLst/>
                <a:uLnTx/>
                <a:uFillTx/>
                <a:latin typeface="Georgia" pitchFamily="18" charset="0"/>
                <a:ea typeface="+mn-ea"/>
                <a:cs typeface="+mn-cs"/>
              </a:rPr>
              <a:t>交换</a:t>
            </a:r>
            <a:r>
              <a:rPr lang="zh-CN" altLang="en-US" sz="2800" kern="0" dirty="0">
                <a:latin typeface="Georgia" pitchFamily="18" charset="0"/>
              </a:rPr>
              <a:t>的</a:t>
            </a:r>
            <a:r>
              <a:rPr kumimoji="0" lang="zh-CN" altLang="en-US" sz="2800" b="0" i="0" u="none" strike="noStrike" kern="0" cap="none" spc="0" normalizeH="0" baseline="0" noProof="0" dirty="0" smtClean="0">
                <a:ln>
                  <a:noFill/>
                </a:ln>
                <a:solidFill>
                  <a:schemeClr val="tx1"/>
                </a:solidFill>
                <a:effectLst/>
                <a:uLnTx/>
                <a:uFillTx/>
                <a:latin typeface="Georgia" pitchFamily="18" charset="0"/>
                <a:ea typeface="+mn-ea"/>
                <a:cs typeface="+mn-cs"/>
              </a:rPr>
              <a:t>定义</a:t>
            </a:r>
            <a:endParaRPr lang="en-US" altLang="zh-CN" sz="2800" kern="0" dirty="0" smtClean="0">
              <a:latin typeface="Georgia" pitchFamily="18" charset="0"/>
            </a:endParaRPr>
          </a:p>
          <a:p>
            <a:pPr marL="342900" indent="-342900" eaLnBrk="0" hangingPunct="0">
              <a:spcBef>
                <a:spcPct val="20000"/>
              </a:spcBef>
              <a:buClr>
                <a:srgbClr val="993300"/>
              </a:buClr>
              <a:buSzPct val="80000"/>
            </a:pPr>
            <a:r>
              <a:rPr kumimoji="0" lang="zh-CN" altLang="en-US" sz="2400" b="0" i="0" u="none" strike="noStrike" kern="0" cap="none" spc="0" normalizeH="0" baseline="0" noProof="0" dirty="0" smtClean="0">
                <a:ln>
                  <a:noFill/>
                </a:ln>
                <a:solidFill>
                  <a:schemeClr val="tx1"/>
                </a:solidFill>
                <a:effectLst/>
                <a:uLnTx/>
                <a:uFillTx/>
                <a:latin typeface="Georgia" pitchFamily="18" charset="0"/>
                <a:ea typeface="+mn-ea"/>
                <a:cs typeface="+mn-cs"/>
              </a:rPr>
              <a:t>     把内存中暂时不能运行的进程或进程所需要的程序和数据，调出到外存上，以便腾出足够的内存空间，再把已具有运行条件的进程或进程所需要的程序和数据调入内存。</a:t>
            </a:r>
            <a:endParaRPr kumimoji="0" lang="zh-CN" altLang="en-US" sz="2400" b="0" i="0" u="none" strike="noStrike" kern="0" cap="none" spc="0" normalizeH="0" baseline="0" noProof="0" dirty="0">
              <a:ln>
                <a:noFill/>
              </a:ln>
              <a:solidFill>
                <a:schemeClr val="tx1"/>
              </a:solidFill>
              <a:effectLst/>
              <a:uLnTx/>
              <a:uFillTx/>
              <a:latin typeface="Georgia" pitchFamily="18" charset="0"/>
              <a:ea typeface="+mn-ea"/>
              <a:cs typeface="+mn-cs"/>
            </a:endParaRPr>
          </a:p>
        </p:txBody>
      </p:sp>
      <p:sp>
        <p:nvSpPr>
          <p:cNvPr id="8" name="AutoShape 4"/>
          <p:cNvSpPr>
            <a:spLocks/>
          </p:cNvSpPr>
          <p:nvPr/>
        </p:nvSpPr>
        <p:spPr bwMode="auto">
          <a:xfrm>
            <a:off x="6818057" y="1741712"/>
            <a:ext cx="235885" cy="700311"/>
          </a:xfrm>
          <a:prstGeom prst="rightBrace">
            <a:avLst>
              <a:gd name="adj1" fmla="val 33333"/>
              <a:gd name="adj2" fmla="val 50000"/>
            </a:avLst>
          </a:prstGeom>
          <a:noFill/>
          <a:ln w="38100">
            <a:solidFill>
              <a:srgbClr val="FF0000"/>
            </a:solidFill>
            <a:round/>
            <a:headEnd/>
            <a:tailEnd/>
          </a:ln>
          <a:effectLst/>
        </p:spPr>
        <p:txBody>
          <a:bodyPr wrap="none" anchor="ctr"/>
          <a:lstStyle/>
          <a:p>
            <a:endParaRPr lang="zh-CN" altLang="en-US"/>
          </a:p>
        </p:txBody>
      </p:sp>
      <p:sp>
        <p:nvSpPr>
          <p:cNvPr id="9" name="Text Box 5"/>
          <p:cNvSpPr txBox="1">
            <a:spLocks noChangeArrowheads="1"/>
          </p:cNvSpPr>
          <p:nvPr/>
        </p:nvSpPr>
        <p:spPr bwMode="auto">
          <a:xfrm>
            <a:off x="7126488" y="1857822"/>
            <a:ext cx="1422433" cy="461665"/>
          </a:xfrm>
          <a:prstGeom prst="rect">
            <a:avLst/>
          </a:prstGeom>
          <a:noFill/>
          <a:ln w="28575">
            <a:noFill/>
            <a:miter lim="800000"/>
            <a:headEnd/>
            <a:tailEnd/>
          </a:ln>
          <a:effectLst/>
        </p:spPr>
        <p:txBody>
          <a:bodyPr wrap="square">
            <a:spAutoFit/>
          </a:bodyPr>
          <a:lstStyle/>
          <a:p>
            <a:pPr algn="ctr">
              <a:buClr>
                <a:schemeClr val="folHlink"/>
              </a:buClr>
              <a:buSzPct val="60000"/>
              <a:buFont typeface="Wingdings" pitchFamily="2" charset="2"/>
              <a:buNone/>
            </a:pPr>
            <a:r>
              <a:rPr kumimoji="1" lang="zh-CN" altLang="en-US" sz="2400" dirty="0">
                <a:solidFill>
                  <a:srgbClr val="FF0000"/>
                </a:solidFill>
                <a:ea typeface="黑体" pitchFamily="49" charset="-122"/>
              </a:rPr>
              <a:t>资源浪费</a:t>
            </a:r>
          </a:p>
        </p:txBody>
      </p:sp>
      <p:sp>
        <p:nvSpPr>
          <p:cNvPr id="10" name="TextBox 9"/>
          <p:cNvSpPr txBox="1"/>
          <p:nvPr/>
        </p:nvSpPr>
        <p:spPr>
          <a:xfrm>
            <a:off x="4136571" y="4281714"/>
            <a:ext cx="1219199" cy="646331"/>
          </a:xfrm>
          <a:prstGeom prst="rect">
            <a:avLst/>
          </a:prstGeom>
          <a:noFill/>
        </p:spPr>
        <p:txBody>
          <a:bodyPr wrap="square" rtlCol="0">
            <a:spAutoFit/>
          </a:bodyPr>
          <a:lstStyle/>
          <a:p>
            <a:r>
              <a:rPr lang="en-US" altLang="zh-CN" dirty="0" smtClean="0">
                <a:solidFill>
                  <a:srgbClr val="006600"/>
                </a:solidFill>
              </a:rPr>
              <a:t>CPU</a:t>
            </a:r>
            <a:r>
              <a:rPr lang="zh-CN" altLang="en-US" dirty="0" smtClean="0">
                <a:solidFill>
                  <a:srgbClr val="006600"/>
                </a:solidFill>
              </a:rPr>
              <a:t>调度为轮转法</a:t>
            </a:r>
            <a:endParaRPr lang="zh-CN" altLang="en-US" dirty="0">
              <a:solidFill>
                <a:srgbClr val="006600"/>
              </a:solidFill>
            </a:endParaRPr>
          </a:p>
        </p:txBody>
      </p:sp>
      <p:sp>
        <p:nvSpPr>
          <p:cNvPr id="11" name="TextBox 10"/>
          <p:cNvSpPr txBox="1"/>
          <p:nvPr/>
        </p:nvSpPr>
        <p:spPr>
          <a:xfrm>
            <a:off x="5522686" y="3214913"/>
            <a:ext cx="1487714" cy="646331"/>
          </a:xfrm>
          <a:prstGeom prst="rect">
            <a:avLst/>
          </a:prstGeom>
          <a:noFill/>
        </p:spPr>
        <p:txBody>
          <a:bodyPr wrap="square" rtlCol="0">
            <a:spAutoFit/>
          </a:bodyPr>
          <a:lstStyle/>
          <a:p>
            <a:r>
              <a:rPr lang="zh-CN" altLang="en-US" dirty="0" smtClean="0">
                <a:solidFill>
                  <a:srgbClr val="006600"/>
                </a:solidFill>
              </a:rPr>
              <a:t>将刚执行完的进程换出</a:t>
            </a:r>
            <a:endParaRPr lang="zh-CN" altLang="en-US" dirty="0">
              <a:solidFill>
                <a:srgbClr val="006600"/>
              </a:solidFill>
            </a:endParaRPr>
          </a:p>
        </p:txBody>
      </p:sp>
      <p:sp>
        <p:nvSpPr>
          <p:cNvPr id="12" name="TextBox 11"/>
          <p:cNvSpPr txBox="1"/>
          <p:nvPr/>
        </p:nvSpPr>
        <p:spPr>
          <a:xfrm>
            <a:off x="5573483" y="5065486"/>
            <a:ext cx="1487714" cy="1200329"/>
          </a:xfrm>
          <a:prstGeom prst="rect">
            <a:avLst/>
          </a:prstGeom>
          <a:noFill/>
        </p:spPr>
        <p:txBody>
          <a:bodyPr wrap="square" rtlCol="0">
            <a:spAutoFit/>
          </a:bodyPr>
          <a:lstStyle/>
          <a:p>
            <a:r>
              <a:rPr lang="zh-CN" altLang="en-US" dirty="0" smtClean="0">
                <a:solidFill>
                  <a:srgbClr val="006600"/>
                </a:solidFill>
              </a:rPr>
              <a:t>换入进程，并选择在内存中的进程执行</a:t>
            </a:r>
            <a:endParaRPr lang="zh-CN" altLang="en-US" dirty="0">
              <a:solidFill>
                <a:srgbClr val="0066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a:t>
            </a:r>
            <a:endParaRPr lang="zh-CN" altLang="en-US" dirty="0"/>
          </a:p>
        </p:txBody>
      </p:sp>
      <p:sp>
        <p:nvSpPr>
          <p:cNvPr id="3" name="内容占位符 2"/>
          <p:cNvSpPr>
            <a:spLocks noGrp="1"/>
          </p:cNvSpPr>
          <p:nvPr>
            <p:ph idx="1"/>
          </p:nvPr>
        </p:nvSpPr>
        <p:spPr>
          <a:xfrm>
            <a:off x="457200" y="1297445"/>
            <a:ext cx="7801429" cy="4641850"/>
          </a:xfrm>
        </p:spPr>
        <p:txBody>
          <a:bodyPr/>
          <a:lstStyle/>
          <a:p>
            <a:r>
              <a:rPr lang="zh-CN" altLang="en-US" dirty="0" smtClean="0"/>
              <a:t>交换的形式</a:t>
            </a:r>
          </a:p>
          <a:p>
            <a:pPr lvl="1"/>
            <a:r>
              <a:rPr lang="zh-CN" altLang="en-US" dirty="0" smtClean="0"/>
              <a:t>整体交换：</a:t>
            </a:r>
            <a:endParaRPr lang="en-US" altLang="zh-CN" dirty="0" smtClean="0"/>
          </a:p>
          <a:p>
            <a:pPr lvl="2"/>
            <a:r>
              <a:rPr lang="zh-CN" altLang="en-US" dirty="0" smtClean="0"/>
              <a:t>即进程交换，以整个进程为交换单位</a:t>
            </a:r>
            <a:endParaRPr lang="en-US" altLang="zh-CN" dirty="0" smtClean="0"/>
          </a:p>
          <a:p>
            <a:pPr lvl="2"/>
            <a:r>
              <a:rPr lang="zh-CN" altLang="en-US" dirty="0" smtClean="0"/>
              <a:t>目标是提高主存的利用率</a:t>
            </a:r>
          </a:p>
          <a:p>
            <a:pPr lvl="1"/>
            <a:r>
              <a:rPr lang="zh-CN" altLang="en-US" dirty="0" smtClean="0"/>
              <a:t>部分交换：</a:t>
            </a:r>
          </a:p>
          <a:p>
            <a:pPr lvl="2"/>
            <a:r>
              <a:rPr lang="zh-CN" altLang="en-US" dirty="0" smtClean="0"/>
              <a:t>交换以“页”为单位</a:t>
            </a:r>
            <a:r>
              <a:rPr lang="en-US" altLang="zh-CN" dirty="0" smtClean="0"/>
              <a:t>—</a:t>
            </a:r>
            <a:r>
              <a:rPr lang="zh-CN" altLang="en-US" dirty="0" smtClean="0"/>
              <a:t>页面交换</a:t>
            </a:r>
          </a:p>
          <a:p>
            <a:pPr lvl="2"/>
            <a:r>
              <a:rPr lang="zh-CN" altLang="en-US" dirty="0" smtClean="0"/>
              <a:t>交换以“段”为单位</a:t>
            </a:r>
            <a:r>
              <a:rPr lang="en-US" altLang="zh-CN" dirty="0" smtClean="0"/>
              <a:t>—</a:t>
            </a:r>
            <a:r>
              <a:rPr lang="zh-CN" altLang="en-US" dirty="0" smtClean="0"/>
              <a:t>分段交换</a:t>
            </a:r>
          </a:p>
          <a:p>
            <a:endParaRPr lang="en-US" altLang="zh-CN" dirty="0" smtClean="0"/>
          </a:p>
          <a:p>
            <a:r>
              <a:rPr lang="zh-CN" altLang="en-US" dirty="0" smtClean="0"/>
              <a:t>本节介绍进程交换</a:t>
            </a:r>
            <a:r>
              <a:rPr lang="en-US" altLang="zh-CN" dirty="0" smtClean="0"/>
              <a:t>(</a:t>
            </a:r>
            <a:r>
              <a:rPr lang="zh-CN" altLang="en-US" dirty="0" smtClean="0"/>
              <a:t>狭义的交换技术</a:t>
            </a:r>
            <a:r>
              <a:rPr lang="en-US" altLang="zh-CN" dirty="0" smtClean="0"/>
              <a:t>)</a:t>
            </a:r>
            <a:r>
              <a:rPr lang="zh-CN" altLang="en-US" dirty="0" smtClean="0"/>
              <a:t>，部分交换将在虚拟内存中介绍</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66</a:t>
            </a:fld>
            <a:endParaRPr lang="en-US" altLang="zh-CN"/>
          </a:p>
        </p:txBody>
      </p:sp>
      <p:sp>
        <p:nvSpPr>
          <p:cNvPr id="6" name="AutoShape 4"/>
          <p:cNvSpPr>
            <a:spLocks/>
          </p:cNvSpPr>
          <p:nvPr/>
        </p:nvSpPr>
        <p:spPr bwMode="auto">
          <a:xfrm>
            <a:off x="5656484" y="3672074"/>
            <a:ext cx="235885" cy="700311"/>
          </a:xfrm>
          <a:prstGeom prst="rightBrace">
            <a:avLst>
              <a:gd name="adj1" fmla="val 33333"/>
              <a:gd name="adj2" fmla="val 50000"/>
            </a:avLst>
          </a:prstGeom>
          <a:noFill/>
          <a:ln w="38100">
            <a:solidFill>
              <a:srgbClr val="FF0000"/>
            </a:solidFill>
            <a:round/>
            <a:headEnd/>
            <a:tailEnd/>
          </a:ln>
          <a:effectLst/>
        </p:spPr>
        <p:txBody>
          <a:bodyPr wrap="none" anchor="ctr"/>
          <a:lstStyle/>
          <a:p>
            <a:endParaRPr lang="zh-CN" altLang="en-US"/>
          </a:p>
        </p:txBody>
      </p:sp>
      <p:sp>
        <p:nvSpPr>
          <p:cNvPr id="8" name="Text Box 5"/>
          <p:cNvSpPr txBox="1">
            <a:spLocks noChangeArrowheads="1"/>
          </p:cNvSpPr>
          <p:nvPr/>
        </p:nvSpPr>
        <p:spPr bwMode="auto">
          <a:xfrm>
            <a:off x="5865106" y="3773706"/>
            <a:ext cx="2059693" cy="461665"/>
          </a:xfrm>
          <a:prstGeom prst="rect">
            <a:avLst/>
          </a:prstGeom>
          <a:noFill/>
          <a:ln w="28575">
            <a:noFill/>
            <a:miter lim="800000"/>
            <a:headEnd/>
            <a:tailEnd/>
          </a:ln>
          <a:effectLst/>
        </p:spPr>
        <p:txBody>
          <a:bodyPr wrap="square">
            <a:spAutoFit/>
          </a:bodyPr>
          <a:lstStyle/>
          <a:p>
            <a:pPr algn="ctr">
              <a:buClr>
                <a:schemeClr val="folHlink"/>
              </a:buClr>
              <a:buSzPct val="60000"/>
              <a:buFont typeface="Wingdings" pitchFamily="2" charset="2"/>
              <a:buNone/>
            </a:pPr>
            <a:r>
              <a:rPr kumimoji="1" lang="zh-CN" altLang="en-US" sz="2400" dirty="0" smtClean="0">
                <a:solidFill>
                  <a:srgbClr val="FF0000"/>
                </a:solidFill>
                <a:ea typeface="黑体" pitchFamily="49" charset="-122"/>
              </a:rPr>
              <a:t>虚拟内存技术</a:t>
            </a:r>
            <a:endParaRPr kumimoji="1" lang="zh-CN" altLang="en-US" sz="2400" dirty="0">
              <a:solidFill>
                <a:srgbClr val="FF0000"/>
              </a:solidFill>
              <a:ea typeface="黑体" pitchFamily="49" charset="-122"/>
            </a:endParaRPr>
          </a:p>
        </p:txBody>
      </p:sp>
      <p:sp>
        <p:nvSpPr>
          <p:cNvPr id="9" name="Text Box 5"/>
          <p:cNvSpPr txBox="1">
            <a:spLocks noChangeArrowheads="1"/>
          </p:cNvSpPr>
          <p:nvPr/>
        </p:nvSpPr>
        <p:spPr bwMode="auto">
          <a:xfrm>
            <a:off x="5720418" y="1812004"/>
            <a:ext cx="2648882" cy="461665"/>
          </a:xfrm>
          <a:prstGeom prst="rect">
            <a:avLst/>
          </a:prstGeom>
          <a:noFill/>
          <a:ln w="28575">
            <a:noFill/>
            <a:miter lim="800000"/>
            <a:headEnd/>
            <a:tailEnd/>
          </a:ln>
          <a:effectLst/>
        </p:spPr>
        <p:txBody>
          <a:bodyPr wrap="square">
            <a:spAutoFit/>
          </a:bodyPr>
          <a:lstStyle/>
          <a:p>
            <a:pPr algn="ctr">
              <a:buClr>
                <a:schemeClr val="folHlink"/>
              </a:buClr>
              <a:buSzPct val="60000"/>
              <a:buFont typeface="Wingdings" pitchFamily="2" charset="2"/>
              <a:buNone/>
            </a:pPr>
            <a:r>
              <a:rPr kumimoji="1" lang="zh-CN" altLang="en-US" sz="2400" dirty="0" smtClean="0">
                <a:solidFill>
                  <a:srgbClr val="FF0000"/>
                </a:solidFill>
                <a:ea typeface="黑体" pitchFamily="49" charset="-122"/>
              </a:rPr>
              <a:t>狭义的交换技术</a:t>
            </a:r>
            <a:endParaRPr kumimoji="1" lang="zh-CN" altLang="en-US" sz="2400" dirty="0">
              <a:solidFill>
                <a:srgbClr val="FF0000"/>
              </a:solidFill>
              <a:ea typeface="黑体" pitchFamily="49" charset="-122"/>
            </a:endParaRPr>
          </a:p>
        </p:txBody>
      </p:sp>
      <p:cxnSp>
        <p:nvCxnSpPr>
          <p:cNvPr id="11" name="直接箭头连接符 10"/>
          <p:cNvCxnSpPr/>
          <p:nvPr/>
        </p:nvCxnSpPr>
        <p:spPr>
          <a:xfrm>
            <a:off x="2690586" y="2032001"/>
            <a:ext cx="3224439" cy="158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交换空间的管理</a:t>
            </a:r>
            <a:endParaRPr lang="zh-CN" altLang="en-US" dirty="0"/>
          </a:p>
        </p:txBody>
      </p:sp>
      <p:sp>
        <p:nvSpPr>
          <p:cNvPr id="3" name="内容占位符 2"/>
          <p:cNvSpPr>
            <a:spLocks noGrp="1"/>
          </p:cNvSpPr>
          <p:nvPr>
            <p:ph idx="1"/>
          </p:nvPr>
        </p:nvSpPr>
        <p:spPr>
          <a:xfrm>
            <a:off x="457200" y="1181332"/>
            <a:ext cx="8229600" cy="5016267"/>
          </a:xfrm>
        </p:spPr>
        <p:txBody>
          <a:bodyPr/>
          <a:lstStyle/>
          <a:p>
            <a:r>
              <a:rPr lang="zh-CN" altLang="en-US" sz="2200" dirty="0" smtClean="0"/>
              <a:t>把外存分为：文件区和交换区</a:t>
            </a:r>
          </a:p>
          <a:p>
            <a:pPr lvl="1"/>
            <a:r>
              <a:rPr lang="zh-CN" altLang="en-US" sz="2000" dirty="0" smtClean="0"/>
              <a:t>文件区存放文件</a:t>
            </a:r>
          </a:p>
          <a:p>
            <a:pPr lvl="2"/>
            <a:r>
              <a:rPr lang="zh-CN" altLang="en-US" sz="2000" dirty="0" smtClean="0"/>
              <a:t> 管理主要目标：提高文件存储空间利用率</a:t>
            </a:r>
          </a:p>
          <a:p>
            <a:pPr lvl="2"/>
            <a:r>
              <a:rPr lang="zh-CN" altLang="en-US" sz="2000" dirty="0" smtClean="0"/>
              <a:t> 为此，采用非连续分配方式</a:t>
            </a:r>
          </a:p>
          <a:p>
            <a:pPr lvl="1"/>
            <a:r>
              <a:rPr lang="zh-CN" altLang="en-US" sz="2000" dirty="0" smtClean="0"/>
              <a:t>交换区存放换出的进程</a:t>
            </a:r>
          </a:p>
          <a:p>
            <a:pPr lvl="2"/>
            <a:r>
              <a:rPr lang="zh-CN" altLang="en-US" sz="2000" dirty="0" smtClean="0"/>
              <a:t> 管理主要目标：提高进程换入和换出的速度</a:t>
            </a:r>
          </a:p>
          <a:p>
            <a:pPr lvl="2"/>
            <a:r>
              <a:rPr lang="zh-CN" altLang="en-US" sz="2000" dirty="0" smtClean="0"/>
              <a:t> 为此，采用连续分配方式</a:t>
            </a:r>
          </a:p>
          <a:p>
            <a:r>
              <a:rPr lang="zh-CN" altLang="en-US" sz="2200" dirty="0" smtClean="0"/>
              <a:t>数据结构：交换区的空闲盘块管理的数据结构与动态分区分配方式采用的数据结构相似</a:t>
            </a:r>
            <a:r>
              <a:rPr lang="en-US" altLang="zh-CN" sz="2200" dirty="0" smtClean="0"/>
              <a:t>——</a:t>
            </a:r>
            <a:r>
              <a:rPr lang="zh-CN" altLang="en-US" sz="2200" dirty="0" smtClean="0"/>
              <a:t>空闲分区表或空闲区链。</a:t>
            </a:r>
          </a:p>
          <a:p>
            <a:r>
              <a:rPr lang="zh-CN" altLang="en-US" sz="2200" dirty="0" smtClean="0"/>
              <a:t>空闲分区表中应包含两个表项：交换区的首址及其大小，它们的单位是盘块号和盘块数。</a:t>
            </a:r>
          </a:p>
          <a:p>
            <a:r>
              <a:rPr lang="zh-CN" altLang="en-US" sz="2200" dirty="0" smtClean="0"/>
              <a:t>分配算法：交换区的分配与回收，与动态分区分配雷同，其分配算法可以是首次适配、下次适配和最佳适配分配算法。</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进程的换出与换入</a:t>
            </a:r>
            <a:endParaRPr lang="zh-CN" altLang="en-US" dirty="0"/>
          </a:p>
        </p:txBody>
      </p:sp>
      <p:sp>
        <p:nvSpPr>
          <p:cNvPr id="3" name="内容占位符 2"/>
          <p:cNvSpPr>
            <a:spLocks noGrp="1"/>
          </p:cNvSpPr>
          <p:nvPr>
            <p:ph idx="1"/>
          </p:nvPr>
        </p:nvSpPr>
        <p:spPr>
          <a:xfrm>
            <a:off x="457200" y="1181333"/>
            <a:ext cx="8229600" cy="5030780"/>
          </a:xfrm>
        </p:spPr>
        <p:txBody>
          <a:bodyPr/>
          <a:lstStyle/>
          <a:p>
            <a:r>
              <a:rPr lang="zh-CN" altLang="en-US" sz="2400" dirty="0" smtClean="0"/>
              <a:t>进程的换出</a:t>
            </a:r>
          </a:p>
          <a:p>
            <a:pPr lvl="1"/>
            <a:r>
              <a:rPr lang="zh-CN" altLang="en-US" sz="2000" dirty="0" smtClean="0"/>
              <a:t>当一进程由于创建子进程而需要更多的内存空间，但无足够的内存空间等情况发生时，系统应将某个进程换出。</a:t>
            </a:r>
          </a:p>
          <a:p>
            <a:pPr lvl="1"/>
            <a:r>
              <a:rPr lang="zh-CN" altLang="en-US" sz="2000" dirty="0" smtClean="0"/>
              <a:t>选择处于阻塞状态且优先级别最低的进程作为换出进程。</a:t>
            </a:r>
          </a:p>
          <a:p>
            <a:pPr lvl="1"/>
            <a:r>
              <a:rPr lang="zh-CN" altLang="en-US" sz="2000" dirty="0" smtClean="0"/>
              <a:t>启动磁盘，将该进程的程序和数据传送到磁盘的交换区上。</a:t>
            </a:r>
          </a:p>
          <a:p>
            <a:pPr lvl="1"/>
            <a:r>
              <a:rPr lang="zh-CN" altLang="en-US" sz="2000" dirty="0" smtClean="0"/>
              <a:t>若传送过程未出现错误，回收该进程所占用的内存空间，并对该进程的</a:t>
            </a:r>
            <a:r>
              <a:rPr lang="en-US" altLang="zh-CN" sz="2000" dirty="0" smtClean="0"/>
              <a:t>PCB</a:t>
            </a:r>
            <a:r>
              <a:rPr lang="zh-CN" altLang="en-US" sz="2000" dirty="0" smtClean="0"/>
              <a:t>做相应的修改。</a:t>
            </a:r>
          </a:p>
          <a:p>
            <a:r>
              <a:rPr lang="zh-CN" altLang="en-US" sz="2400" dirty="0" smtClean="0"/>
              <a:t>进程的换入</a:t>
            </a:r>
          </a:p>
          <a:p>
            <a:pPr lvl="1"/>
            <a:r>
              <a:rPr lang="zh-CN" altLang="en-US" sz="2000" dirty="0" smtClean="0"/>
              <a:t>系统应定时查看所有进程的状态，从中找出“就绪”状态但已换出的进程，将其中换出时间最久的进程作为换入进程，申请内存，并成功将之换入。否则，再换出某些进程，腾出足够内存，再申请换入。</a:t>
            </a:r>
            <a:endParaRPr lang="en-US" altLang="zh-CN" sz="2000" dirty="0" smtClean="0"/>
          </a:p>
          <a:p>
            <a:r>
              <a:rPr lang="zh-CN" altLang="en-US" sz="2400" dirty="0" smtClean="0"/>
              <a:t>与进程状态转换中的挂起状态相对照</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交换与覆盖比较</a:t>
            </a:r>
            <a:endParaRPr lang="zh-CN" altLang="en-US" dirty="0"/>
          </a:p>
        </p:txBody>
      </p:sp>
      <p:sp>
        <p:nvSpPr>
          <p:cNvPr id="3" name="内容占位符 2"/>
          <p:cNvSpPr>
            <a:spLocks noGrp="1"/>
          </p:cNvSpPr>
          <p:nvPr>
            <p:ph idx="1"/>
          </p:nvPr>
        </p:nvSpPr>
        <p:spPr/>
        <p:txBody>
          <a:bodyPr/>
          <a:lstStyle/>
          <a:p>
            <a:r>
              <a:rPr lang="zh-CN" altLang="en-US" dirty="0" smtClean="0"/>
              <a:t>交换技术不要求程序员给出程序段之间的覆盖结构，覆盖技术对用户不透明</a:t>
            </a:r>
            <a:endParaRPr lang="en-US" altLang="zh-CN" dirty="0" smtClean="0"/>
          </a:p>
          <a:p>
            <a:r>
              <a:rPr lang="zh-CN" altLang="en-US" dirty="0" smtClean="0"/>
              <a:t>交换技术主要是在进程间进行，覆盖技术是在同一进程中进行</a:t>
            </a:r>
            <a:endParaRPr lang="en-US" altLang="zh-CN" dirty="0" smtClean="0"/>
          </a:p>
          <a:p>
            <a:r>
              <a:rPr lang="zh-CN" altLang="en-US" dirty="0" smtClean="0"/>
              <a:t>现代操作系统用虚拟内存解决内存不够的问题，覆盖技术已经成为历史，而交换技术任然有较强的生命力</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主存储器</a:t>
            </a:r>
            <a:endParaRPr lang="zh-CN" altLang="en-US" dirty="0"/>
          </a:p>
        </p:txBody>
      </p:sp>
      <p:sp>
        <p:nvSpPr>
          <p:cNvPr id="3" name="内容占位符 2"/>
          <p:cNvSpPr>
            <a:spLocks noGrp="1"/>
          </p:cNvSpPr>
          <p:nvPr>
            <p:ph idx="1"/>
          </p:nvPr>
        </p:nvSpPr>
        <p:spPr/>
        <p:txBody>
          <a:bodyPr/>
          <a:lstStyle/>
          <a:p>
            <a:r>
              <a:rPr lang="zh-CN" altLang="en-US" sz="2400" dirty="0" smtClean="0"/>
              <a:t>主存储器</a:t>
            </a:r>
            <a:r>
              <a:rPr lang="en-US" altLang="zh-CN" sz="2400" dirty="0" smtClean="0"/>
              <a:t>(</a:t>
            </a:r>
            <a:r>
              <a:rPr lang="zh-CN" altLang="en-US" sz="2400" dirty="0" smtClean="0"/>
              <a:t>简称内存或主存</a:t>
            </a:r>
            <a:r>
              <a:rPr lang="en-US" altLang="zh-CN" sz="2400" dirty="0" smtClean="0"/>
              <a:t>)</a:t>
            </a:r>
            <a:r>
              <a:rPr lang="zh-CN" altLang="en-US" sz="2400" dirty="0" smtClean="0"/>
              <a:t>，用于保存进程的程序和数据，也称为可执行存储器。</a:t>
            </a:r>
            <a:endParaRPr lang="en-US" altLang="zh-CN" sz="2400" dirty="0" smtClean="0"/>
          </a:p>
          <a:p>
            <a:pPr marL="358775" indent="0">
              <a:buNone/>
            </a:pPr>
            <a:r>
              <a:rPr lang="zh-CN" altLang="en-US" sz="2400" dirty="0" smtClean="0"/>
              <a:t>在微机系统和大中型机中，其容量可能为几</a:t>
            </a:r>
            <a:r>
              <a:rPr lang="en-US" altLang="zh-CN" sz="2400" dirty="0" smtClean="0"/>
              <a:t>GB</a:t>
            </a:r>
            <a:r>
              <a:rPr lang="zh-CN" altLang="en-US" sz="2400" dirty="0" smtClean="0"/>
              <a:t>，而且容量还在不断增加。在嵌入式计算机系统中，其容量一般为几十</a:t>
            </a:r>
            <a:r>
              <a:rPr lang="en-US" altLang="zh-CN" sz="2400" dirty="0" smtClean="0"/>
              <a:t>KB</a:t>
            </a:r>
            <a:r>
              <a:rPr lang="zh-CN" altLang="en-US" sz="2400" dirty="0" smtClean="0"/>
              <a:t>到几</a:t>
            </a:r>
            <a:r>
              <a:rPr lang="en-US" altLang="zh-CN" sz="2400" dirty="0" smtClean="0"/>
              <a:t>MB</a:t>
            </a:r>
            <a:r>
              <a:rPr lang="zh-CN" altLang="en-US" sz="2400" dirty="0" smtClean="0"/>
              <a:t>。</a:t>
            </a:r>
          </a:p>
          <a:p>
            <a:r>
              <a:rPr lang="en-US" altLang="zh-CN" sz="2400" dirty="0" smtClean="0"/>
              <a:t>CPU</a:t>
            </a:r>
            <a:r>
              <a:rPr lang="zh-CN" altLang="en-US" sz="2400" dirty="0" smtClean="0"/>
              <a:t>的控制部件只能从主存中取得指令和数据。</a:t>
            </a:r>
            <a:r>
              <a:rPr lang="en-US" altLang="zh-CN" sz="2400" dirty="0" smtClean="0"/>
              <a:t>CPU</a:t>
            </a:r>
            <a:r>
              <a:rPr lang="zh-CN" altLang="en-US" sz="2400" dirty="0" smtClean="0"/>
              <a:t>与外围设备交换的信息一般也依托于主存地址空间。</a:t>
            </a:r>
          </a:p>
          <a:p>
            <a:r>
              <a:rPr lang="zh-CN" altLang="en-US" sz="2400" dirty="0" smtClean="0"/>
              <a:t>由于主存的访问速度远低于</a:t>
            </a:r>
            <a:r>
              <a:rPr lang="en-US" altLang="zh-CN" sz="2400" dirty="0" smtClean="0"/>
              <a:t>CPU</a:t>
            </a:r>
            <a:r>
              <a:rPr lang="zh-CN" altLang="en-US" sz="2400" dirty="0" smtClean="0"/>
              <a:t>执行指令的速度，为缓解这一矛盾，在计算机系统中引入了寄存器和高速缓存。</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内存不足问题</a:t>
            </a:r>
            <a:endParaRPr lang="zh-CN" altLang="en-US" dirty="0"/>
          </a:p>
        </p:txBody>
      </p:sp>
      <p:sp>
        <p:nvSpPr>
          <p:cNvPr id="3" name="内容占位符 2"/>
          <p:cNvSpPr>
            <a:spLocks noGrp="1"/>
          </p:cNvSpPr>
          <p:nvPr>
            <p:ph idx="1"/>
          </p:nvPr>
        </p:nvSpPr>
        <p:spPr>
          <a:xfrm>
            <a:off x="348341" y="1137790"/>
            <a:ext cx="8650514" cy="5074325"/>
          </a:xfrm>
        </p:spPr>
        <p:txBody>
          <a:bodyPr/>
          <a:lstStyle/>
          <a:p>
            <a:r>
              <a:rPr lang="zh-CN" altLang="en-US" sz="2400" dirty="0" smtClean="0"/>
              <a:t>基于用户的解决方案</a:t>
            </a:r>
            <a:endParaRPr lang="en-US" altLang="zh-CN" sz="2400" dirty="0" smtClean="0"/>
          </a:p>
          <a:p>
            <a:pPr lvl="1"/>
            <a:r>
              <a:rPr lang="zh-CN" altLang="en-US" sz="2000" dirty="0" smtClean="0"/>
              <a:t>覆盖技术要求用户清楚地了解程序的结构，并指定各程序段调入内存的先后次序。因而使用覆盖技术，用户负担很大，且程序段的最大长度仍受限于内存容量。</a:t>
            </a:r>
            <a:endParaRPr lang="en-US" altLang="zh-CN" sz="2000" dirty="0" smtClean="0"/>
          </a:p>
          <a:p>
            <a:r>
              <a:rPr lang="zh-CN" altLang="en-US" sz="2400" dirty="0" smtClean="0"/>
              <a:t>基于操作系统的解决方案</a:t>
            </a:r>
            <a:endParaRPr lang="en-US" altLang="zh-CN" sz="2400" dirty="0" smtClean="0"/>
          </a:p>
          <a:p>
            <a:pPr lvl="1"/>
            <a:r>
              <a:rPr lang="zh-CN" altLang="en-US" sz="2000" dirty="0" smtClean="0"/>
              <a:t>内存紧凑只解决内存空闲空间“和起来够，分开不够”的现象，而且系统开销很大。</a:t>
            </a:r>
            <a:endParaRPr lang="en-US" altLang="zh-CN" sz="2000" dirty="0" smtClean="0"/>
          </a:p>
          <a:p>
            <a:pPr lvl="1"/>
            <a:r>
              <a:rPr lang="zh-CN" altLang="en-US" sz="2000" dirty="0" smtClean="0"/>
              <a:t>交换方式一般不进行部分交换，即每次都交换整个进程，即使能进行部分交换，也不是按照执行的需要来交换程序段，而是把受资源限制、暂时不能执行的程序段换出内存。</a:t>
            </a:r>
            <a:endParaRPr lang="en-US" altLang="zh-CN" sz="2000" dirty="0" smtClean="0"/>
          </a:p>
          <a:p>
            <a:pPr lvl="1"/>
            <a:r>
              <a:rPr lang="zh-CN" altLang="en-US" sz="2000" dirty="0" smtClean="0"/>
              <a:t>请求调入</a:t>
            </a:r>
            <a:r>
              <a:rPr lang="en-US" altLang="zh-CN" sz="2000" dirty="0" smtClean="0"/>
              <a:t>(on demand)</a:t>
            </a:r>
            <a:r>
              <a:rPr lang="zh-CN" altLang="en-US" sz="2000" dirty="0" smtClean="0"/>
              <a:t>：在程序执行时，若所要访问的程序段或数据段不在内存中，</a:t>
            </a:r>
            <a:r>
              <a:rPr lang="en-US" altLang="zh-CN" sz="2000" dirty="0" smtClean="0"/>
              <a:t>OS</a:t>
            </a:r>
            <a:r>
              <a:rPr lang="zh-CN" altLang="en-US" sz="2000" dirty="0" smtClean="0"/>
              <a:t>自动地从外存将有关的程序段或数据段调入内存。</a:t>
            </a:r>
            <a:endParaRPr lang="en-US" altLang="zh-CN" sz="2000" dirty="0" smtClean="0"/>
          </a:p>
          <a:p>
            <a:pPr lvl="1"/>
            <a:r>
              <a:rPr lang="zh-CN" altLang="en-US" sz="2000" dirty="0" smtClean="0"/>
              <a:t>预调入</a:t>
            </a:r>
            <a:r>
              <a:rPr lang="en-US" altLang="zh-CN" sz="2000" dirty="0" smtClean="0"/>
              <a:t>(on </a:t>
            </a:r>
            <a:r>
              <a:rPr lang="en-US" altLang="zh-CN" sz="2000" dirty="0" err="1" smtClean="0"/>
              <a:t>prefetch</a:t>
            </a:r>
            <a:r>
              <a:rPr lang="en-US" altLang="zh-CN" sz="2000" dirty="0" smtClean="0"/>
              <a:t>)</a:t>
            </a:r>
            <a:r>
              <a:rPr lang="zh-CN" altLang="en-US" sz="2000" dirty="0" smtClean="0"/>
              <a:t>：</a:t>
            </a:r>
            <a:r>
              <a:rPr lang="en-US" altLang="zh-CN" sz="2000" dirty="0" smtClean="0"/>
              <a:t> OS</a:t>
            </a:r>
            <a:r>
              <a:rPr lang="zh-CN" altLang="en-US" sz="2000" dirty="0" smtClean="0"/>
              <a:t>预测在不远的将来会访问到的程序段或数据段，并在它们被访问之前选择适当的时机将它们调入内存</a:t>
            </a:r>
            <a:endParaRPr lang="en-US" altLang="zh-CN" sz="2000" dirty="0" smtClean="0"/>
          </a:p>
          <a:p>
            <a:pPr lvl="1"/>
            <a:r>
              <a:rPr lang="zh-CN" altLang="en-US" sz="2000" dirty="0" smtClean="0"/>
              <a:t>后两种是虚拟内存的管理方式</a:t>
            </a:r>
            <a:endParaRPr lang="zh-CN" altLang="en-US" sz="2000"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a:t>
            </a:r>
            <a:r>
              <a:rPr lang="de-DE" altLang="zh-CN" dirty="0" smtClean="0">
                <a:latin typeface="Arial" pitchFamily="34" charset="0"/>
              </a:rPr>
              <a:t>FALL 2016; INSTRUCTOR: LINGBO WEI</a:t>
            </a:r>
            <a:endParaRPr lang="en-US" altLang="zh-CN" dirty="0" smtClean="0">
              <a:latin typeface="Arial" pitchFamily="34" charset="0"/>
            </a:endParaRPr>
          </a:p>
        </p:txBody>
      </p:sp>
      <p:sp>
        <p:nvSpPr>
          <p:cNvPr id="63491" name="Rectangle 6"/>
          <p:cNvSpPr>
            <a:spLocks noGrp="1" noChangeArrowheads="1"/>
          </p:cNvSpPr>
          <p:nvPr>
            <p:ph type="sldNum" sz="quarter" idx="11"/>
          </p:nvPr>
        </p:nvSpPr>
        <p:spPr>
          <a:noFill/>
        </p:spPr>
        <p:txBody>
          <a:bodyPr/>
          <a:lstStyle/>
          <a:p>
            <a:fld id="{31707FEE-5520-4278-B22F-94C1CBE66937}" type="slidenum">
              <a:rPr lang="zh-CN" altLang="en-US" smtClean="0">
                <a:latin typeface="Arial" pitchFamily="34" charset="0"/>
              </a:rPr>
              <a:pPr/>
              <a:t>71</a:t>
            </a:fld>
            <a:endParaRPr lang="en-US" altLang="zh-CN" smtClean="0">
              <a:latin typeface="Arial" pitchFamily="34" charset="0"/>
            </a:endParaRPr>
          </a:p>
        </p:txBody>
      </p:sp>
      <p:sp>
        <p:nvSpPr>
          <p:cNvPr id="63492" name="Rectangle 2"/>
          <p:cNvSpPr>
            <a:spLocks noGrp="1" noChangeArrowheads="1"/>
          </p:cNvSpPr>
          <p:nvPr>
            <p:ph type="title"/>
          </p:nvPr>
        </p:nvSpPr>
        <p:spPr/>
        <p:txBody>
          <a:bodyPr/>
          <a:lstStyle/>
          <a:p>
            <a:r>
              <a:rPr lang="en-US" altLang="zh-CN" smtClean="0">
                <a:ea typeface="宋体" pitchFamily="2" charset="-122"/>
              </a:rPr>
              <a:t>After the class…</a:t>
            </a:r>
            <a:endParaRPr lang="zh-CN" altLang="en-US" smtClean="0">
              <a:ea typeface="宋体" pitchFamily="2" charset="-122"/>
            </a:endParaRPr>
          </a:p>
        </p:txBody>
      </p:sp>
      <p:sp>
        <p:nvSpPr>
          <p:cNvPr id="63493" name="Rectangle 3"/>
          <p:cNvSpPr>
            <a:spLocks noGrp="1" noChangeArrowheads="1"/>
          </p:cNvSpPr>
          <p:nvPr>
            <p:ph type="body" idx="1"/>
          </p:nvPr>
        </p:nvSpPr>
        <p:spPr/>
        <p:txBody>
          <a:bodyPr/>
          <a:lstStyle/>
          <a:p>
            <a:r>
              <a:rPr lang="en-US" altLang="zh-CN" sz="2400" dirty="0" smtClean="0">
                <a:ea typeface="宋体" pitchFamily="2" charset="-122"/>
              </a:rPr>
              <a:t>Reading: </a:t>
            </a:r>
          </a:p>
          <a:p>
            <a:pPr lvl="1"/>
            <a:r>
              <a:rPr lang="zh-CN" altLang="en-US" sz="2000" dirty="0" smtClean="0">
                <a:ea typeface="宋体" pitchFamily="2" charset="-122"/>
              </a:rPr>
              <a:t>教材第</a:t>
            </a:r>
            <a:r>
              <a:rPr lang="en-US" altLang="zh-CN" sz="2000" dirty="0" smtClean="0">
                <a:ea typeface="宋体" pitchFamily="2" charset="-122"/>
              </a:rPr>
              <a:t>1</a:t>
            </a:r>
            <a:r>
              <a:rPr lang="zh-CN" altLang="en-US" sz="2000" dirty="0" smtClean="0">
                <a:ea typeface="宋体" pitchFamily="2" charset="-122"/>
              </a:rPr>
              <a:t>章：存储的硬件背景知识（</a:t>
            </a:r>
            <a:r>
              <a:rPr lang="en-US" altLang="zh-CN" sz="2000" dirty="0" smtClean="0">
                <a:ea typeface="宋体" pitchFamily="2" charset="-122"/>
              </a:rPr>
              <a:t>1.5</a:t>
            </a:r>
            <a:r>
              <a:rPr lang="zh-CN" altLang="en-US" sz="2000" dirty="0" smtClean="0">
                <a:ea typeface="宋体" pitchFamily="2" charset="-122"/>
              </a:rPr>
              <a:t>节到</a:t>
            </a:r>
            <a:r>
              <a:rPr lang="en-US" altLang="zh-CN" sz="2000" dirty="0" smtClean="0">
                <a:ea typeface="宋体" pitchFamily="2" charset="-122"/>
              </a:rPr>
              <a:t>1.6</a:t>
            </a:r>
            <a:r>
              <a:rPr lang="zh-CN" altLang="en-US" sz="2000" dirty="0" smtClean="0">
                <a:ea typeface="宋体" pitchFamily="2" charset="-122"/>
              </a:rPr>
              <a:t>节）</a:t>
            </a:r>
            <a:endParaRPr lang="en-US" altLang="zh-CN" sz="2000" dirty="0" smtClean="0">
              <a:ea typeface="宋体" pitchFamily="2" charset="-122"/>
            </a:endParaRPr>
          </a:p>
          <a:p>
            <a:pPr lvl="1"/>
            <a:r>
              <a:rPr lang="zh-CN" altLang="en-US" sz="2000" dirty="0" smtClean="0">
                <a:ea typeface="宋体" pitchFamily="2" charset="-122"/>
              </a:rPr>
              <a:t>教材附录</a:t>
            </a:r>
            <a:r>
              <a:rPr lang="en-US" altLang="zh-CN" sz="2000" dirty="0" smtClean="0">
                <a:ea typeface="宋体" pitchFamily="2" charset="-122"/>
              </a:rPr>
              <a:t>7A</a:t>
            </a:r>
            <a:r>
              <a:rPr lang="zh-CN" altLang="en-US" sz="2000" dirty="0" smtClean="0">
                <a:ea typeface="宋体" pitchFamily="2" charset="-122"/>
              </a:rPr>
              <a:t>：加载和链接</a:t>
            </a:r>
            <a:endParaRPr lang="en-US" altLang="zh-CN" sz="2000" dirty="0" smtClean="0">
              <a:ea typeface="宋体" pitchFamily="2" charset="-122"/>
            </a:endParaRPr>
          </a:p>
          <a:p>
            <a:pPr lvl="1"/>
            <a:r>
              <a:rPr lang="zh-CN" altLang="en-US" sz="2000" dirty="0" smtClean="0">
                <a:ea typeface="宋体" pitchFamily="2" charset="-122"/>
              </a:rPr>
              <a:t>教材第</a:t>
            </a:r>
            <a:r>
              <a:rPr lang="en-US" altLang="zh-CN" sz="2000" dirty="0" smtClean="0">
                <a:ea typeface="宋体" pitchFamily="2" charset="-122"/>
              </a:rPr>
              <a:t>7</a:t>
            </a:r>
            <a:r>
              <a:rPr lang="zh-CN" altLang="en-US" sz="2000" dirty="0" smtClean="0">
                <a:ea typeface="宋体" pitchFamily="2" charset="-122"/>
              </a:rPr>
              <a:t>章：内存管理（</a:t>
            </a:r>
            <a:r>
              <a:rPr lang="en-US" altLang="zh-CN" sz="2000" dirty="0" smtClean="0">
                <a:ea typeface="宋体" pitchFamily="2" charset="-122"/>
              </a:rPr>
              <a:t>7.1</a:t>
            </a:r>
            <a:r>
              <a:rPr lang="zh-CN" altLang="en-US" sz="2000" dirty="0" smtClean="0">
                <a:ea typeface="宋体" pitchFamily="2" charset="-122"/>
              </a:rPr>
              <a:t>节到</a:t>
            </a:r>
            <a:r>
              <a:rPr lang="en-US" altLang="zh-CN" sz="2000" dirty="0" smtClean="0">
                <a:ea typeface="宋体" pitchFamily="2" charset="-122"/>
              </a:rPr>
              <a:t>7.2</a:t>
            </a:r>
            <a:r>
              <a:rPr lang="zh-CN" altLang="en-US" sz="2000" dirty="0" smtClean="0">
                <a:ea typeface="宋体" pitchFamily="2" charset="-122"/>
              </a:rPr>
              <a:t>节）</a:t>
            </a:r>
            <a:endParaRPr lang="en-US" altLang="zh-CN" sz="2000" dirty="0" smtClean="0">
              <a:ea typeface="宋体" pitchFamily="2" charset="-122"/>
            </a:endParaRPr>
          </a:p>
          <a:p>
            <a:pPr lvl="1">
              <a:buNone/>
            </a:pPr>
            <a:endParaRPr lang="en-US" altLang="zh-CN" sz="2000" dirty="0" smtClean="0">
              <a:ea typeface="宋体" pitchFamily="2" charset="-122"/>
            </a:endParaRPr>
          </a:p>
          <a:p>
            <a:r>
              <a:rPr lang="en-US" altLang="zh-CN" sz="2400" dirty="0" smtClean="0">
                <a:ea typeface="宋体" pitchFamily="2" charset="-122"/>
              </a:rPr>
              <a:t>Homework</a:t>
            </a:r>
            <a:r>
              <a:rPr lang="zh-CN" altLang="en-US" sz="2400" dirty="0" smtClean="0">
                <a:ea typeface="宋体" pitchFamily="2" charset="-122"/>
              </a:rPr>
              <a:t>：</a:t>
            </a:r>
            <a:endParaRPr lang="en-US" altLang="zh-CN" sz="2400" dirty="0" smtClean="0">
              <a:ea typeface="宋体" pitchFamily="2" charset="-122"/>
            </a:endParaRPr>
          </a:p>
          <a:p>
            <a:pPr lvl="1"/>
            <a:r>
              <a:rPr lang="en-US" altLang="zh-CN" sz="2000" dirty="0" smtClean="0">
                <a:ea typeface="宋体" pitchFamily="2" charset="-122"/>
              </a:rPr>
              <a:t>P332: Problems 7.5, 7.6, 7.8, 7.9 (7</a:t>
            </a:r>
            <a:r>
              <a:rPr lang="en-US" altLang="zh-CN" sz="2000" baseline="30000" dirty="0" smtClean="0">
                <a:ea typeface="宋体" pitchFamily="2" charset="-122"/>
              </a:rPr>
              <a:t>th</a:t>
            </a:r>
            <a:r>
              <a:rPr lang="en-US" altLang="zh-CN" sz="2000" dirty="0" smtClean="0">
                <a:ea typeface="宋体" pitchFamily="2" charset="-122"/>
              </a:rPr>
              <a:t> Edition)</a:t>
            </a:r>
          </a:p>
          <a:p>
            <a:pPr lvl="1"/>
            <a:endParaRPr lang="en-US" altLang="zh-CN" sz="2000" dirty="0"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基于直观推断的局部性原理</a:t>
            </a:r>
            <a:endParaRPr lang="zh-CN" altLang="en-US" dirty="0"/>
          </a:p>
        </p:txBody>
      </p:sp>
      <p:sp>
        <p:nvSpPr>
          <p:cNvPr id="3" name="内容占位符 2"/>
          <p:cNvSpPr>
            <a:spLocks noGrp="1"/>
          </p:cNvSpPr>
          <p:nvPr>
            <p:ph idx="1"/>
          </p:nvPr>
        </p:nvSpPr>
        <p:spPr>
          <a:xfrm>
            <a:off x="442686" y="1181333"/>
            <a:ext cx="8411028" cy="5016266"/>
          </a:xfrm>
        </p:spPr>
        <p:txBody>
          <a:bodyPr/>
          <a:lstStyle/>
          <a:p>
            <a:r>
              <a:rPr lang="zh-CN" altLang="en-US" sz="2200" dirty="0" smtClean="0"/>
              <a:t>计算机科学的一些领域具有严格的理论体系，建立在数学的框架之上。但是，</a:t>
            </a:r>
            <a:r>
              <a:rPr lang="en-US" altLang="zh-CN" sz="2200" dirty="0" smtClean="0"/>
              <a:t>OS</a:t>
            </a:r>
            <a:r>
              <a:rPr lang="zh-CN" altLang="en-US" sz="2200" dirty="0" smtClean="0"/>
              <a:t>的设计大多基于设计者和实施者在</a:t>
            </a:r>
            <a:r>
              <a:rPr lang="en-US" altLang="zh-CN" sz="2200" dirty="0" smtClean="0"/>
              <a:t>50</a:t>
            </a:r>
            <a:r>
              <a:rPr lang="zh-CN" altLang="en-US" sz="2200" dirty="0" smtClean="0"/>
              <a:t>年代部署最早的</a:t>
            </a:r>
            <a:r>
              <a:rPr lang="en-US" altLang="zh-CN" sz="2200" dirty="0" smtClean="0"/>
              <a:t>OS</a:t>
            </a:r>
            <a:r>
              <a:rPr lang="zh-CN" altLang="en-US" sz="2200" dirty="0" smtClean="0"/>
              <a:t>时通过观察获得的经验结果和直观判断，例如</a:t>
            </a:r>
            <a:r>
              <a:rPr lang="en-US" altLang="zh-CN" sz="2200" dirty="0" smtClean="0"/>
              <a:t>Peter Denning</a:t>
            </a:r>
            <a:r>
              <a:rPr lang="zh-CN" altLang="en-US" sz="2200" dirty="0" smtClean="0"/>
              <a:t>在</a:t>
            </a:r>
            <a:r>
              <a:rPr lang="en-US" altLang="zh-CN" sz="2200" dirty="0" smtClean="0"/>
              <a:t>1968</a:t>
            </a:r>
            <a:r>
              <a:rPr lang="zh-CN" altLang="en-US" sz="2200" dirty="0" smtClean="0"/>
              <a:t>年提出的局部性原理。</a:t>
            </a:r>
            <a:endParaRPr lang="en-US" altLang="zh-CN" sz="2200" dirty="0" smtClean="0"/>
          </a:p>
          <a:p>
            <a:r>
              <a:rPr lang="zh-CN" altLang="en-US" sz="2200" dirty="0" smtClean="0"/>
              <a:t>时间局部性：程序中的某条指令一旦执行，则不久以后该指令可能被再次执行；如果某数据被访问过，则不久以后该数据可能再次被访问。产生时间局限性的典型原因，是由于在程序中存在着大量的循环操作。</a:t>
            </a:r>
          </a:p>
          <a:p>
            <a:r>
              <a:rPr lang="zh-CN" altLang="en-US" sz="2200" dirty="0" smtClean="0"/>
              <a:t>空间局部性：一旦程序访问了某个存储单元，在不久之后，其附近的存储单元也将被访问，即程序在一段时间内所访问的地址，可能集中在一定的范围之内，其典型情况便是程序的顺序执行。</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高速缓存</a:t>
            </a:r>
            <a:endParaRPr lang="zh-CN" altLang="en-US" dirty="0"/>
          </a:p>
        </p:txBody>
      </p:sp>
      <p:sp>
        <p:nvSpPr>
          <p:cNvPr id="3" name="内容占位符 2"/>
          <p:cNvSpPr>
            <a:spLocks noGrp="1"/>
          </p:cNvSpPr>
          <p:nvPr>
            <p:ph idx="1"/>
          </p:nvPr>
        </p:nvSpPr>
        <p:spPr>
          <a:xfrm>
            <a:off x="457200" y="1471613"/>
            <a:ext cx="8115300" cy="4641850"/>
          </a:xfrm>
        </p:spPr>
        <p:txBody>
          <a:bodyPr/>
          <a:lstStyle/>
          <a:p>
            <a:pPr algn="just"/>
            <a:r>
              <a:rPr lang="zh-CN" altLang="en-US" sz="2400" dirty="0" smtClean="0">
                <a:latin typeface="Times New Roman" pitchFamily="18" charset="0"/>
              </a:rPr>
              <a:t>高速缓存</a:t>
            </a:r>
            <a:r>
              <a:rPr lang="en-US" altLang="zh-CN" sz="2400" dirty="0" smtClean="0">
                <a:latin typeface="Times New Roman" pitchFamily="18" charset="0"/>
              </a:rPr>
              <a:t>(Cache)</a:t>
            </a:r>
            <a:r>
              <a:rPr lang="zh-CN" altLang="en-US" sz="2400" dirty="0" smtClean="0">
                <a:latin typeface="Times New Roman" pitchFamily="18" charset="0"/>
              </a:rPr>
              <a:t>，是存在于主存与</a:t>
            </a:r>
            <a:r>
              <a:rPr lang="en-US" altLang="zh-CN" sz="2400" dirty="0" smtClean="0">
                <a:latin typeface="Times New Roman" pitchFamily="18" charset="0"/>
              </a:rPr>
              <a:t>CPU</a:t>
            </a:r>
            <a:r>
              <a:rPr lang="zh-CN" altLang="en-US" sz="2400" dirty="0" smtClean="0">
                <a:latin typeface="Times New Roman" pitchFamily="18" charset="0"/>
              </a:rPr>
              <a:t>之间的一级存储器，由静态存储芯片</a:t>
            </a:r>
            <a:r>
              <a:rPr lang="en-US" altLang="zh-CN" sz="2400" dirty="0" smtClean="0">
                <a:latin typeface="Times New Roman" pitchFamily="18" charset="0"/>
              </a:rPr>
              <a:t>(SRAM)</a:t>
            </a:r>
            <a:r>
              <a:rPr lang="zh-CN" altLang="en-US" sz="2400" dirty="0" smtClean="0">
                <a:latin typeface="Times New Roman" pitchFamily="18" charset="0"/>
              </a:rPr>
              <a:t>组成，容量比较小但速度比主存高得多， 接近于</a:t>
            </a:r>
            <a:r>
              <a:rPr lang="en-US" altLang="zh-CN" sz="2400" dirty="0" smtClean="0">
                <a:latin typeface="Times New Roman" pitchFamily="18" charset="0"/>
              </a:rPr>
              <a:t>CPU</a:t>
            </a:r>
            <a:r>
              <a:rPr lang="zh-CN" altLang="en-US" sz="2400" dirty="0" smtClean="0">
                <a:latin typeface="Times New Roman" pitchFamily="18" charset="0"/>
              </a:rPr>
              <a:t>的速度。</a:t>
            </a:r>
          </a:p>
          <a:p>
            <a:pPr algn="just"/>
            <a:r>
              <a:rPr lang="zh-CN" altLang="en-US" sz="2400" dirty="0" smtClean="0">
                <a:latin typeface="Times New Roman" pitchFamily="18" charset="0"/>
              </a:rPr>
              <a:t>其容量大于或远大于寄存器，而比主存约</a:t>
            </a:r>
            <a:r>
              <a:rPr lang="en-US" altLang="zh-CN" sz="2400" dirty="0" smtClean="0">
                <a:latin typeface="Times New Roman" pitchFamily="18" charset="0"/>
              </a:rPr>
              <a:t>3</a:t>
            </a:r>
            <a:r>
              <a:rPr lang="zh-CN" altLang="en-US" sz="2400" dirty="0" smtClean="0">
                <a:latin typeface="Times New Roman" pitchFamily="18" charset="0"/>
              </a:rPr>
              <a:t>个数量级，从几十</a:t>
            </a:r>
            <a:r>
              <a:rPr lang="en-US" altLang="zh-CN" sz="2400" dirty="0" smtClean="0">
                <a:latin typeface="Times New Roman" pitchFamily="18" charset="0"/>
              </a:rPr>
              <a:t>KB</a:t>
            </a:r>
            <a:r>
              <a:rPr lang="zh-CN" altLang="en-US" sz="2400" dirty="0" smtClean="0">
                <a:latin typeface="Times New Roman" pitchFamily="18" charset="0"/>
              </a:rPr>
              <a:t>到几</a:t>
            </a:r>
            <a:r>
              <a:rPr lang="en-US" altLang="zh-CN" sz="2400" dirty="0" smtClean="0">
                <a:latin typeface="Times New Roman" pitchFamily="18" charset="0"/>
              </a:rPr>
              <a:t>MB</a:t>
            </a:r>
            <a:r>
              <a:rPr lang="zh-CN" altLang="en-US" sz="2400" dirty="0" smtClean="0">
                <a:latin typeface="Times New Roman" pitchFamily="18" charset="0"/>
              </a:rPr>
              <a:t>。</a:t>
            </a:r>
          </a:p>
          <a:p>
            <a:pPr algn="just"/>
            <a:r>
              <a:rPr lang="zh-CN" altLang="en-US" sz="2400" dirty="0" smtClean="0">
                <a:latin typeface="Times New Roman" pitchFamily="18" charset="0"/>
              </a:rPr>
              <a:t>根据程序执行的局部性原理，将主存中一些经常访问的信息存放在高速缓存中，减少访问主存的次数，可以大幅度提高程序执行的速度。 </a:t>
            </a:r>
          </a:p>
          <a:p>
            <a:pPr algn="just"/>
            <a:r>
              <a:rPr lang="zh-CN" altLang="en-US" sz="2400" dirty="0" smtClean="0">
                <a:latin typeface="Times New Roman" pitchFamily="18" charset="0"/>
              </a:rPr>
              <a:t>由于高速缓存的速度越快价格也越高，故有的计算机系统中设置了两级或多级高速缓存。一级高速缓存速度最高而容量最小，二级高速缓存容量稍大，速度也稍低。</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a:t>
            </a:r>
            <a:r>
              <a:rPr lang="de-DE" altLang="zh-CN" dirty="0" smtClean="0"/>
              <a:t>FALL 2016; INSTRUCTOR: 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111</Template>
  <TotalTime>15784</TotalTime>
  <Words>6383</Words>
  <Application>Microsoft Office PowerPoint</Application>
  <PresentationFormat>全屏显示(4:3)</PresentationFormat>
  <Paragraphs>721</Paragraphs>
  <Slides>71</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3" baseType="lpstr">
      <vt:lpstr>黑体</vt:lpstr>
      <vt:lpstr>华文楷体</vt:lpstr>
      <vt:lpstr>楷体_GB2312</vt:lpstr>
      <vt:lpstr>宋体</vt:lpstr>
      <vt:lpstr>Arial</vt:lpstr>
      <vt:lpstr>Calibri</vt:lpstr>
      <vt:lpstr>Georgia</vt:lpstr>
      <vt:lpstr>Times New Roman</vt:lpstr>
      <vt:lpstr>Wingdings</vt:lpstr>
      <vt:lpstr>111</vt:lpstr>
      <vt:lpstr>Visio</vt:lpstr>
      <vt:lpstr>VISIO</vt:lpstr>
      <vt:lpstr>Welcome to</vt:lpstr>
      <vt:lpstr>Memory Management: Intro.</vt:lpstr>
      <vt:lpstr>Part 2: 内存</vt:lpstr>
      <vt:lpstr>存储器的层次结构</vt:lpstr>
      <vt:lpstr>存储器的层次结构</vt:lpstr>
      <vt:lpstr>寄存器</vt:lpstr>
      <vt:lpstr>主存储器</vt:lpstr>
      <vt:lpstr>基于直观推断的局部性原理</vt:lpstr>
      <vt:lpstr>高速缓存</vt:lpstr>
      <vt:lpstr>高速缓存</vt:lpstr>
      <vt:lpstr>磁盘缓存</vt:lpstr>
      <vt:lpstr>Summary: Hierarchical Memory Organization</vt:lpstr>
      <vt:lpstr>Part 2: 内存</vt:lpstr>
      <vt:lpstr>地址空间</vt:lpstr>
      <vt:lpstr>地址空间</vt:lpstr>
      <vt:lpstr>地址空间</vt:lpstr>
      <vt:lpstr>地址空间</vt:lpstr>
      <vt:lpstr>地址重定位</vt:lpstr>
      <vt:lpstr>程序的编译、链接和装入</vt:lpstr>
      <vt:lpstr>程序的编译、链接和装入</vt:lpstr>
      <vt:lpstr>指令和数据地址转换示例</vt:lpstr>
      <vt:lpstr>程序的装入(加载)</vt:lpstr>
      <vt:lpstr>程序的装入(加载)</vt:lpstr>
      <vt:lpstr>程序的装入(加载)</vt:lpstr>
      <vt:lpstr>程序的装入(加载)</vt:lpstr>
      <vt:lpstr>动态重定位的硬件支持</vt:lpstr>
      <vt:lpstr>静态重定位和动态重定位比较</vt:lpstr>
      <vt:lpstr>Part 2: 内存管理</vt:lpstr>
      <vt:lpstr>Part 2: 内存管理</vt:lpstr>
      <vt:lpstr>存储器管理</vt:lpstr>
      <vt:lpstr>存储器管理的功能</vt:lpstr>
      <vt:lpstr>内存分配</vt:lpstr>
      <vt:lpstr>Part 2: 内存管理</vt:lpstr>
      <vt:lpstr>内存的连续分配方式</vt:lpstr>
      <vt:lpstr>单一连续分配</vt:lpstr>
      <vt:lpstr>单一连续分配</vt:lpstr>
      <vt:lpstr>固定分区</vt:lpstr>
      <vt:lpstr>固定分区分配</vt:lpstr>
      <vt:lpstr>固定分区分配</vt:lpstr>
      <vt:lpstr>分区表和进程表</vt:lpstr>
      <vt:lpstr>Placement Algorithm with Partitions</vt:lpstr>
      <vt:lpstr>PowerPoint 演示文稿</vt:lpstr>
      <vt:lpstr>固定分区分配的特点</vt:lpstr>
      <vt:lpstr>动态分区</vt:lpstr>
      <vt:lpstr>PowerPoint 演示文稿</vt:lpstr>
      <vt:lpstr>内存碎片</vt:lpstr>
      <vt:lpstr>动态分区</vt:lpstr>
      <vt:lpstr>动态分区</vt:lpstr>
      <vt:lpstr>Dynamic Partitioning Placement Algorithm</vt:lpstr>
      <vt:lpstr>Dynamic Partitioning Placement Algorithm</vt:lpstr>
      <vt:lpstr>Dynamic Partitioning Placement Algorithm</vt:lpstr>
      <vt:lpstr>PowerPoint 演示文稿</vt:lpstr>
      <vt:lpstr>其它分配算法</vt:lpstr>
      <vt:lpstr>算法比较</vt:lpstr>
      <vt:lpstr>分配算法：一般性结论</vt:lpstr>
      <vt:lpstr>动态分区分配的特点</vt:lpstr>
      <vt:lpstr>伙伴系统: Splitting &amp; Merging the Shelves</vt:lpstr>
      <vt:lpstr>伙伴系统的例子</vt:lpstr>
      <vt:lpstr>Part 2: 内存管理</vt:lpstr>
      <vt:lpstr>内存扩展</vt:lpstr>
      <vt:lpstr>内存紧凑</vt:lpstr>
      <vt:lpstr>内存紧凑</vt:lpstr>
      <vt:lpstr>覆盖</vt:lpstr>
      <vt:lpstr>覆盖</vt:lpstr>
      <vt:lpstr>交换</vt:lpstr>
      <vt:lpstr>交换</vt:lpstr>
      <vt:lpstr>交换空间的管理</vt:lpstr>
      <vt:lpstr>进程的换出与换入</vt:lpstr>
      <vt:lpstr>交换与覆盖比较</vt:lpstr>
      <vt:lpstr> 内存不足问题</vt:lpstr>
      <vt:lpstr>After the class…</vt:lpstr>
    </vt:vector>
  </TitlesOfParts>
  <Company>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 (II)</dc:title>
  <dc:creator>z</dc:creator>
  <cp:lastModifiedBy>ustc</cp:lastModifiedBy>
  <cp:revision>260</cp:revision>
  <dcterms:created xsi:type="dcterms:W3CDTF">2012-09-04T15:33:18Z</dcterms:created>
  <dcterms:modified xsi:type="dcterms:W3CDTF">2016-10-17T19:49:55Z</dcterms:modified>
</cp:coreProperties>
</file>