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7" r:id="rId2"/>
    <p:sldId id="351" r:id="rId3"/>
    <p:sldId id="357" r:id="rId4"/>
    <p:sldId id="356" r:id="rId5"/>
    <p:sldId id="358" r:id="rId6"/>
    <p:sldId id="353" r:id="rId7"/>
    <p:sldId id="355" r:id="rId8"/>
    <p:sldId id="363" r:id="rId9"/>
    <p:sldId id="359" r:id="rId10"/>
    <p:sldId id="360" r:id="rId11"/>
    <p:sldId id="364" r:id="rId12"/>
    <p:sldId id="439" r:id="rId13"/>
    <p:sldId id="365" r:id="rId14"/>
    <p:sldId id="366" r:id="rId15"/>
    <p:sldId id="367" r:id="rId16"/>
    <p:sldId id="368" r:id="rId17"/>
    <p:sldId id="373" r:id="rId18"/>
    <p:sldId id="370" r:id="rId19"/>
    <p:sldId id="371" r:id="rId20"/>
    <p:sldId id="369" r:id="rId21"/>
    <p:sldId id="374" r:id="rId22"/>
    <p:sldId id="375" r:id="rId23"/>
    <p:sldId id="383" r:id="rId24"/>
    <p:sldId id="428" r:id="rId25"/>
    <p:sldId id="437" r:id="rId26"/>
    <p:sldId id="379" r:id="rId27"/>
    <p:sldId id="423" r:id="rId28"/>
    <p:sldId id="381" r:id="rId29"/>
    <p:sldId id="425" r:id="rId30"/>
    <p:sldId id="380" r:id="rId31"/>
    <p:sldId id="382" r:id="rId32"/>
    <p:sldId id="424" r:id="rId33"/>
    <p:sldId id="429" r:id="rId34"/>
    <p:sldId id="426" r:id="rId35"/>
    <p:sldId id="384" r:id="rId36"/>
    <p:sldId id="387" r:id="rId37"/>
    <p:sldId id="436" r:id="rId38"/>
    <p:sldId id="386" r:id="rId39"/>
    <p:sldId id="391" r:id="rId40"/>
    <p:sldId id="385" r:id="rId41"/>
    <p:sldId id="438" r:id="rId42"/>
    <p:sldId id="388" r:id="rId43"/>
    <p:sldId id="389" r:id="rId44"/>
    <p:sldId id="397" r:id="rId45"/>
    <p:sldId id="407" r:id="rId46"/>
    <p:sldId id="440" r:id="rId47"/>
    <p:sldId id="392" r:id="rId48"/>
    <p:sldId id="393" r:id="rId49"/>
    <p:sldId id="398" r:id="rId50"/>
    <p:sldId id="399" r:id="rId51"/>
    <p:sldId id="395" r:id="rId52"/>
    <p:sldId id="400" r:id="rId53"/>
    <p:sldId id="401" r:id="rId54"/>
    <p:sldId id="403" r:id="rId55"/>
    <p:sldId id="402" r:id="rId56"/>
    <p:sldId id="404" r:id="rId57"/>
    <p:sldId id="405" r:id="rId58"/>
    <p:sldId id="441" r:id="rId59"/>
    <p:sldId id="430" r:id="rId60"/>
    <p:sldId id="408" r:id="rId61"/>
    <p:sldId id="409" r:id="rId62"/>
    <p:sldId id="410" r:id="rId63"/>
    <p:sldId id="411" r:id="rId64"/>
    <p:sldId id="431" r:id="rId65"/>
    <p:sldId id="433" r:id="rId66"/>
    <p:sldId id="435" r:id="rId67"/>
    <p:sldId id="434" r:id="rId68"/>
    <p:sldId id="413" r:id="rId69"/>
    <p:sldId id="414" r:id="rId70"/>
    <p:sldId id="415" r:id="rId71"/>
    <p:sldId id="416" r:id="rId72"/>
    <p:sldId id="417" r:id="rId73"/>
    <p:sldId id="418" r:id="rId74"/>
    <p:sldId id="419" r:id="rId75"/>
    <p:sldId id="420" r:id="rId76"/>
    <p:sldId id="421" r:id="rId77"/>
    <p:sldId id="422" r:id="rId78"/>
    <p:sldId id="432" r:id="rId79"/>
    <p:sldId id="262"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FF0000"/>
    <a:srgbClr val="FFCCFF"/>
    <a:srgbClr val="99FFCC"/>
    <a:srgbClr val="993300"/>
    <a:srgbClr val="0000F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14" autoAdjust="0"/>
    <p:restoredTop sz="95615" autoAdjust="0"/>
  </p:normalViewPr>
  <p:slideViewPr>
    <p:cSldViewPr snapToGrid="0">
      <p:cViewPr varScale="1">
        <p:scale>
          <a:sx n="84" d="100"/>
          <a:sy n="84" d="100"/>
        </p:scale>
        <p:origin x="1938" y="90"/>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3F6CC28D-B69D-41C7-BEE7-E438C2E0FFEF}" type="datetimeFigureOut">
              <a:rPr lang="zh-CN" altLang="en-US"/>
              <a:pPr>
                <a:defRPr/>
              </a:pPr>
              <a:t>2016/10/18</a:t>
            </a:fld>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9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09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79F18899-B315-40A9-9253-5ECEC19CA2C1}" type="slidenum">
              <a:rPr lang="zh-CN" altLang="en-US"/>
              <a:pPr>
                <a:defRPr/>
              </a:pPr>
              <a:t>‹#›</a:t>
            </a:fld>
            <a:endParaRPr lang="en-US" altLang="zh-CN"/>
          </a:p>
        </p:txBody>
      </p:sp>
    </p:spTree>
    <p:extLst>
      <p:ext uri="{BB962C8B-B14F-4D97-AF65-F5344CB8AC3E}">
        <p14:creationId xmlns:p14="http://schemas.microsoft.com/office/powerpoint/2010/main" val="24498788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定义见教材</a:t>
            </a:r>
            <a:r>
              <a:rPr lang="en-US" altLang="zh-CN" dirty="0" smtClean="0"/>
              <a:t>251</a:t>
            </a:r>
            <a:r>
              <a:rPr lang="zh-CN" altLang="en-US" dirty="0" smtClean="0"/>
              <a:t>页</a:t>
            </a:r>
            <a:endParaRPr lang="zh-CN" altLang="en-US" dirty="0"/>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63</a:t>
            </a:fld>
            <a:endParaRPr lang="en-US" altLang="zh-CN"/>
          </a:p>
        </p:txBody>
      </p:sp>
    </p:spTree>
    <p:extLst>
      <p:ext uri="{BB962C8B-B14F-4D97-AF65-F5344CB8AC3E}">
        <p14:creationId xmlns:p14="http://schemas.microsoft.com/office/powerpoint/2010/main" val="166900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70</a:t>
            </a:fld>
            <a:endParaRPr lang="en-US" altLang="zh-CN"/>
          </a:p>
        </p:txBody>
      </p:sp>
    </p:spTree>
    <p:extLst>
      <p:ext uri="{BB962C8B-B14F-4D97-AF65-F5344CB8AC3E}">
        <p14:creationId xmlns:p14="http://schemas.microsoft.com/office/powerpoint/2010/main" val="2059748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0BBF15EE-17D6-40E8-9F44-249838602E9A}"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CA6FB6A-9484-4BF4-9ED3-25B9E3E48B44}"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73A10F30-7CDC-42D3-A2F7-D73FE06A834E}"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C8B1C59A-1EF5-4339-9126-F572DB409D2E}"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A5F4D79-7E66-4EF1-850E-A256F3AB9092}"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DF331B3-56DA-49EF-ABEB-A383684B7A85}"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15525453-252A-4660-9B07-B030D1CDFBEE}"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0485956A-B24E-4ACC-B7DE-25226EDBEB6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EE705F7B-B9DA-482E-82D9-FDF834622D3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0DA36BBC-D456-407B-B98B-783D693EDB68}"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4589D90-43FB-4EC9-B61A-730F0F77B8BC}"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E3778E23-9900-42CE-A4DA-FAB8CD3DA2FE}"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714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471613"/>
            <a:ext cx="8229600" cy="464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auto">
          <a:xfrm>
            <a:off x="366713" y="6253163"/>
            <a:ext cx="72056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rgbClr val="0000CC"/>
                </a:solidFill>
                <a:latin typeface="Arial" charset="0"/>
                <a:ea typeface="宋体" pitchFamily="2" charset="-122"/>
              </a:defRPr>
            </a:lvl1pPr>
          </a:lstStyle>
          <a:p>
            <a:pPr>
              <a:defRPr/>
            </a:pPr>
            <a:r>
              <a:rPr lang="zh-CN" altLang="en-US"/>
              <a:t>USTC; 21000201-OPERATING SYSTEMS; FALL 2012; INSTRUCTOR: CHI ZHANG</a:t>
            </a:r>
            <a:endParaRPr lang="en-US" altLang="zh-CN"/>
          </a:p>
        </p:txBody>
      </p:sp>
      <p:sp>
        <p:nvSpPr>
          <p:cNvPr id="1030" name="Rectangle 6"/>
          <p:cNvSpPr>
            <a:spLocks noGrp="1" noChangeArrowheads="1"/>
          </p:cNvSpPr>
          <p:nvPr>
            <p:ph type="sldNum" sz="quarter" idx="4"/>
          </p:nvPr>
        </p:nvSpPr>
        <p:spPr bwMode="auto">
          <a:xfrm>
            <a:off x="7764463" y="6237288"/>
            <a:ext cx="92233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0000CC"/>
                </a:solidFill>
                <a:latin typeface="Arial" charset="0"/>
                <a:ea typeface="宋体" pitchFamily="2" charset="-122"/>
              </a:defRPr>
            </a:lvl1pPr>
          </a:lstStyle>
          <a:p>
            <a:pPr>
              <a:defRPr/>
            </a:pPr>
            <a:fld id="{75CD0F46-3734-4871-B3C7-77BF692E31CA}" type="slidenum">
              <a:rPr lang="zh-CN" altLang="en-US"/>
              <a:pPr>
                <a:defRPr/>
              </a:pPr>
              <a:t>‹#›</a:t>
            </a:fld>
            <a:endParaRPr lang="en-US" altLang="zh-CN"/>
          </a:p>
        </p:txBody>
      </p:sp>
      <p:sp>
        <p:nvSpPr>
          <p:cNvPr id="1032" name="Line 8"/>
          <p:cNvSpPr>
            <a:spLocks noChangeShapeType="1"/>
          </p:cNvSpPr>
          <p:nvPr/>
        </p:nvSpPr>
        <p:spPr bwMode="auto">
          <a:xfrm>
            <a:off x="554038" y="1044575"/>
            <a:ext cx="8001000" cy="0"/>
          </a:xfrm>
          <a:prstGeom prst="line">
            <a:avLst/>
          </a:prstGeom>
          <a:noFill/>
          <a:ln w="38100">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3600">
          <a:solidFill>
            <a:srgbClr val="0000CC"/>
          </a:solidFill>
          <a:latin typeface="Times New Roman" pitchFamily="18" charset="0"/>
          <a:ea typeface="+mj-ea"/>
          <a:cs typeface="+mj-cs"/>
        </a:defRPr>
      </a:lvl1pPr>
      <a:lvl2pPr algn="ctr" rtl="0" eaLnBrk="0" fontAlgn="base" hangingPunct="0">
        <a:spcBef>
          <a:spcPct val="0"/>
        </a:spcBef>
        <a:spcAft>
          <a:spcPct val="0"/>
        </a:spcAft>
        <a:defRPr sz="3600">
          <a:solidFill>
            <a:srgbClr val="0000CC"/>
          </a:solidFill>
          <a:latin typeface="Times New Roman" pitchFamily="18" charset="0"/>
        </a:defRPr>
      </a:lvl2pPr>
      <a:lvl3pPr algn="ctr" rtl="0" eaLnBrk="0" fontAlgn="base" hangingPunct="0">
        <a:spcBef>
          <a:spcPct val="0"/>
        </a:spcBef>
        <a:spcAft>
          <a:spcPct val="0"/>
        </a:spcAft>
        <a:defRPr sz="3600">
          <a:solidFill>
            <a:srgbClr val="0000CC"/>
          </a:solidFill>
          <a:latin typeface="Times New Roman" pitchFamily="18" charset="0"/>
        </a:defRPr>
      </a:lvl3pPr>
      <a:lvl4pPr algn="ctr" rtl="0" eaLnBrk="0" fontAlgn="base" hangingPunct="0">
        <a:spcBef>
          <a:spcPct val="0"/>
        </a:spcBef>
        <a:spcAft>
          <a:spcPct val="0"/>
        </a:spcAft>
        <a:defRPr sz="3600">
          <a:solidFill>
            <a:srgbClr val="0000CC"/>
          </a:solidFill>
          <a:latin typeface="Times New Roman" pitchFamily="18" charset="0"/>
        </a:defRPr>
      </a:lvl4pPr>
      <a:lvl5pPr algn="ctr" rtl="0" eaLnBrk="0" fontAlgn="base" hangingPunct="0">
        <a:spcBef>
          <a:spcPct val="0"/>
        </a:spcBef>
        <a:spcAft>
          <a:spcPct val="0"/>
        </a:spcAft>
        <a:defRPr sz="3600">
          <a:solidFill>
            <a:srgbClr val="0000CC"/>
          </a:solidFill>
          <a:latin typeface="Times New Roman" pitchFamily="18"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rgbClr val="993300"/>
        </a:buClr>
        <a:buSzPct val="80000"/>
        <a:buFont typeface="Wingdings" pitchFamily="2" charset="2"/>
        <a:buChar char="q"/>
        <a:defRPr sz="28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Clr>
          <a:srgbClr val="993300"/>
        </a:buClr>
        <a:buSzPct val="80000"/>
        <a:buFont typeface="Wingdings" pitchFamily="2" charset="2"/>
        <a:buChar char="v"/>
        <a:defRPr sz="2400">
          <a:solidFill>
            <a:schemeClr val="tx1"/>
          </a:solidFill>
          <a:latin typeface="Georgia" pitchFamily="18" charset="0"/>
        </a:defRPr>
      </a:lvl2pPr>
      <a:lvl3pPr marL="1143000" indent="-228600" algn="l" rtl="0" eaLnBrk="0" fontAlgn="base" hangingPunct="0">
        <a:spcBef>
          <a:spcPct val="20000"/>
        </a:spcBef>
        <a:spcAft>
          <a:spcPct val="0"/>
        </a:spcAft>
        <a:buClr>
          <a:srgbClr val="993300"/>
        </a:buClr>
        <a:buChar char="•"/>
        <a:defRPr sz="2400">
          <a:solidFill>
            <a:schemeClr val="tx1"/>
          </a:solidFill>
          <a:latin typeface="Georgia" pitchFamily="18" charset="0"/>
        </a:defRPr>
      </a:lvl3pPr>
      <a:lvl4pPr marL="1600200" indent="-228600" algn="l" rtl="0" eaLnBrk="0" fontAlgn="base" hangingPunct="0">
        <a:spcBef>
          <a:spcPct val="20000"/>
        </a:spcBef>
        <a:spcAft>
          <a:spcPct val="0"/>
        </a:spcAft>
        <a:buClr>
          <a:srgbClr val="993300"/>
        </a:buClr>
        <a:buFont typeface="Arial" pitchFamily="34" charset="0"/>
        <a:buChar char="–"/>
        <a:defRPr sz="2000">
          <a:solidFill>
            <a:schemeClr val="tx1"/>
          </a:solidFill>
          <a:latin typeface="Georgia" pitchFamily="18" charset="0"/>
        </a:defRPr>
      </a:lvl4pPr>
      <a:lvl5pPr marL="2057400" indent="-228600" algn="l" rtl="0" eaLnBrk="0" fontAlgn="base" hangingPunct="0">
        <a:spcBef>
          <a:spcPct val="20000"/>
        </a:spcBef>
        <a:spcAft>
          <a:spcPct val="0"/>
        </a:spcAft>
        <a:buClr>
          <a:srgbClr val="993300"/>
        </a:buClr>
        <a:buFont typeface="Arial" pitchFamily="34" charset="0"/>
        <a:buChar char="»"/>
        <a:defRPr sz="2000">
          <a:solidFill>
            <a:schemeClr val="tx1"/>
          </a:solidFill>
          <a:latin typeface="Georgia"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3.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4.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FALL </a:t>
            </a:r>
            <a:endParaRPr lang="en-US" altLang="zh-CN" dirty="0" smtClean="0">
              <a:latin typeface="Arial" pitchFamily="34" charset="0"/>
            </a:endParaRPr>
          </a:p>
        </p:txBody>
      </p:sp>
      <p:sp>
        <p:nvSpPr>
          <p:cNvPr id="2051" name="Rectangle 6"/>
          <p:cNvSpPr>
            <a:spLocks noGrp="1" noChangeArrowheads="1"/>
          </p:cNvSpPr>
          <p:nvPr>
            <p:ph type="sldNum" sz="quarter" idx="11"/>
          </p:nvPr>
        </p:nvSpPr>
        <p:spPr>
          <a:noFill/>
        </p:spPr>
        <p:txBody>
          <a:bodyPr/>
          <a:lstStyle/>
          <a:p>
            <a:fld id="{B60E7764-2B37-41EC-9B38-39A1358B6BBC}" type="slidenum">
              <a:rPr lang="zh-CN" altLang="en-US" smtClean="0">
                <a:latin typeface="Arial" pitchFamily="34" charset="0"/>
              </a:rPr>
              <a:pPr/>
              <a:t>1</a:t>
            </a:fld>
            <a:endParaRPr lang="en-US" altLang="zh-CN" smtClean="0">
              <a:latin typeface="Arial" pitchFamily="34" charset="0"/>
            </a:endParaRPr>
          </a:p>
        </p:txBody>
      </p:sp>
      <p:sp>
        <p:nvSpPr>
          <p:cNvPr id="2052" name="Rectangle 2"/>
          <p:cNvSpPr>
            <a:spLocks noGrp="1" noChangeArrowheads="1"/>
          </p:cNvSpPr>
          <p:nvPr>
            <p:ph type="title"/>
          </p:nvPr>
        </p:nvSpPr>
        <p:spPr/>
        <p:txBody>
          <a:bodyPr/>
          <a:lstStyle/>
          <a:p>
            <a:r>
              <a:rPr lang="en-US" altLang="zh-CN" smtClean="0">
                <a:ea typeface="宋体" pitchFamily="2" charset="-122"/>
              </a:rPr>
              <a:t>Welcome to</a:t>
            </a:r>
          </a:p>
        </p:txBody>
      </p:sp>
      <p:sp>
        <p:nvSpPr>
          <p:cNvPr id="9" name="Rectangle 3"/>
          <p:cNvSpPr txBox="1">
            <a:spLocks noChangeArrowheads="1"/>
          </p:cNvSpPr>
          <p:nvPr/>
        </p:nvSpPr>
        <p:spPr bwMode="auto">
          <a:xfrm>
            <a:off x="457200" y="1471613"/>
            <a:ext cx="8229600" cy="4641850"/>
          </a:xfrm>
          <a:prstGeom prst="rect">
            <a:avLst/>
          </a:prstGeom>
          <a:noFill/>
          <a:ln w="9525">
            <a:noFill/>
            <a:miter lim="800000"/>
            <a:headEnd/>
            <a:tailEnd/>
          </a:ln>
        </p:spPr>
        <p:txBody>
          <a:bodyPr/>
          <a:lstStyle/>
          <a:p>
            <a:pPr marL="342900" indent="-342900" algn="ctr" eaLnBrk="0" hangingPunct="0">
              <a:spcBef>
                <a:spcPct val="20000"/>
              </a:spcBef>
              <a:buClr>
                <a:srgbClr val="993300"/>
              </a:buClr>
              <a:buSzPct val="80000"/>
              <a:buFont typeface="Wingdings" pitchFamily="2" charset="2"/>
              <a:buNone/>
              <a:defRPr/>
            </a:pPr>
            <a:r>
              <a:rPr lang="en-US" altLang="zh-CN" sz="2800" kern="0" dirty="0">
                <a:solidFill>
                  <a:srgbClr val="006600"/>
                </a:solidFill>
                <a:latin typeface="Georgia" pitchFamily="18" charset="0"/>
                <a:ea typeface="宋体" pitchFamily="2" charset="-122"/>
              </a:rPr>
              <a:t>—21000201—</a:t>
            </a:r>
          </a:p>
          <a:p>
            <a:pPr marL="342900" indent="-342900" algn="ctr" eaLnBrk="0" hangingPunct="0">
              <a:spcBef>
                <a:spcPct val="20000"/>
              </a:spcBef>
              <a:buClr>
                <a:srgbClr val="993300"/>
              </a:buClr>
              <a:buSzPct val="80000"/>
              <a:buFont typeface="Wingdings" pitchFamily="2" charset="2"/>
              <a:buNone/>
              <a:defRPr/>
            </a:pPr>
            <a:r>
              <a:rPr lang="en-US" altLang="zh-CN" sz="4200" i="1" kern="0" dirty="0">
                <a:solidFill>
                  <a:srgbClr val="993300"/>
                </a:solidFill>
                <a:latin typeface="Georgia" pitchFamily="18" charset="0"/>
                <a:ea typeface="宋体" pitchFamily="2" charset="-122"/>
              </a:rPr>
              <a:t>Operating Systems</a:t>
            </a:r>
          </a:p>
          <a:p>
            <a:pPr marL="342900" indent="-342900" algn="ctr" eaLnBrk="0" hangingPunct="0">
              <a:spcBef>
                <a:spcPct val="20000"/>
              </a:spcBef>
              <a:buClr>
                <a:srgbClr val="993300"/>
              </a:buClr>
              <a:buSzPct val="80000"/>
              <a:buFont typeface="Wingdings" pitchFamily="2" charset="2"/>
              <a:buNone/>
              <a:defRPr/>
            </a:pPr>
            <a:endParaRPr lang="en-US" altLang="zh-CN" sz="2400" i="1" kern="0" dirty="0">
              <a:latin typeface="Georgia" pitchFamily="18" charset="0"/>
              <a:ea typeface="宋体" pitchFamily="2" charset="-122"/>
            </a:endParaRPr>
          </a:p>
          <a:p>
            <a:pPr marL="342900" indent="-342900" algn="ctr" eaLnBrk="0" hangingPunct="0">
              <a:spcBef>
                <a:spcPct val="20000"/>
              </a:spcBef>
              <a:buClr>
                <a:srgbClr val="993300"/>
              </a:buClr>
              <a:buSzPct val="80000"/>
              <a:buFont typeface="Wingdings" pitchFamily="2" charset="2"/>
              <a:buNone/>
              <a:defRPr/>
            </a:pPr>
            <a:r>
              <a:rPr lang="en-US" altLang="zh-CN" sz="4400" kern="0" dirty="0">
                <a:solidFill>
                  <a:srgbClr val="FF0000"/>
                </a:solidFill>
                <a:latin typeface="Georgia" pitchFamily="18" charset="0"/>
                <a:ea typeface="宋体" pitchFamily="2" charset="-122"/>
              </a:rPr>
              <a:t>Part </a:t>
            </a:r>
            <a:r>
              <a:rPr lang="en-US" altLang="zh-CN" sz="4400" kern="0" dirty="0" smtClean="0">
                <a:solidFill>
                  <a:srgbClr val="FF0000"/>
                </a:solidFill>
                <a:latin typeface="Georgia" pitchFamily="18" charset="0"/>
                <a:ea typeface="宋体" pitchFamily="2" charset="-122"/>
              </a:rPr>
              <a:t>2: Memory </a:t>
            </a:r>
            <a:r>
              <a:rPr lang="en-US" altLang="zh-CN" sz="4400" kern="0" dirty="0">
                <a:solidFill>
                  <a:srgbClr val="FF0000"/>
                </a:solidFill>
                <a:latin typeface="Georgia" pitchFamily="18" charset="0"/>
                <a:ea typeface="宋体" pitchFamily="2" charset="-122"/>
              </a:rPr>
              <a:t>Management </a:t>
            </a:r>
            <a:endParaRPr lang="en-US" altLang="zh-CN" sz="4400" i="1" kern="0" dirty="0">
              <a:solidFill>
                <a:srgbClr val="FF0000"/>
              </a:solidFill>
              <a:latin typeface="Georgia" pitchFamily="18" charset="0"/>
              <a:ea typeface="宋体" pitchFamily="2" charset="-122"/>
            </a:endParaRPr>
          </a:p>
          <a:p>
            <a:pPr marL="342900" indent="-342900" algn="ctr" eaLnBrk="0" hangingPunct="0">
              <a:spcBef>
                <a:spcPct val="20000"/>
              </a:spcBef>
              <a:buClr>
                <a:srgbClr val="993300"/>
              </a:buClr>
              <a:buSzPct val="80000"/>
              <a:buFont typeface="Wingdings" pitchFamily="2" charset="2"/>
              <a:buNone/>
              <a:defRPr/>
            </a:pPr>
            <a:endParaRPr lang="en-US" altLang="zh-CN" sz="6000" kern="0" dirty="0">
              <a:latin typeface="Georgia" pitchFamily="18" charset="0"/>
              <a:ea typeface="宋体" pitchFamily="2" charset="-122"/>
            </a:endParaRPr>
          </a:p>
          <a:p>
            <a:pPr marL="342900" indent="-342900" algn="ctr" eaLnBrk="0" hangingPunct="0">
              <a:spcBef>
                <a:spcPct val="20000"/>
              </a:spcBef>
              <a:buClr>
                <a:srgbClr val="993300"/>
              </a:buClr>
              <a:buSzPct val="80000"/>
              <a:buFont typeface="Wingdings" pitchFamily="2" charset="2"/>
              <a:buNone/>
              <a:defRPr/>
            </a:pPr>
            <a:r>
              <a:rPr lang="en-US" altLang="zh-CN" sz="2800" b="1" dirty="0" smtClean="0">
                <a:solidFill>
                  <a:srgbClr val="993300"/>
                </a:solidFill>
                <a:latin typeface="Georgia" pitchFamily="18" charset="0"/>
                <a:ea typeface="宋体" pitchFamily="2" charset="-122"/>
              </a:rPr>
              <a:t>Fall </a:t>
            </a:r>
            <a:r>
              <a:rPr lang="en-US" altLang="zh-CN" sz="2800" b="1" dirty="0" smtClean="0">
                <a:solidFill>
                  <a:srgbClr val="993300"/>
                </a:solidFill>
                <a:latin typeface="Georgia" pitchFamily="18" charset="0"/>
                <a:ea typeface="宋体" pitchFamily="2" charset="-122"/>
              </a:rPr>
              <a:t>2016</a:t>
            </a:r>
            <a:endParaRPr lang="en-US" altLang="zh-CN" sz="2800" b="1" dirty="0">
              <a:solidFill>
                <a:srgbClr val="993300"/>
              </a:solidFill>
              <a:latin typeface="Georgia" pitchFamily="18" charset="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srcRect l="21700" t="1469" r="21819" b="1843"/>
          <a:stretch>
            <a:fillRect/>
          </a:stretch>
        </p:blipFill>
        <p:spPr bwMode="auto">
          <a:xfrm>
            <a:off x="4949371" y="1377163"/>
            <a:ext cx="3570513" cy="3835739"/>
          </a:xfrm>
          <a:prstGeom prst="rect">
            <a:avLst/>
          </a:prstGeom>
          <a:noFill/>
          <a:ln w="57150" cmpd="thickThin">
            <a:solidFill>
              <a:schemeClr val="tx1"/>
            </a:solidFill>
            <a:miter lim="800000"/>
            <a:headEnd/>
            <a:tailEnd/>
          </a:ln>
          <a:effectLst/>
        </p:spPr>
      </p:pic>
      <p:sp>
        <p:nvSpPr>
          <p:cNvPr id="2" name="标题 1"/>
          <p:cNvSpPr>
            <a:spLocks noGrp="1"/>
          </p:cNvSpPr>
          <p:nvPr>
            <p:ph type="title"/>
          </p:nvPr>
        </p:nvSpPr>
        <p:spPr/>
        <p:txBody>
          <a:bodyPr/>
          <a:lstStyle/>
          <a:p>
            <a:r>
              <a:rPr lang="zh-CN" altLang="en-US" dirty="0" smtClean="0"/>
              <a:t>分段的引入</a:t>
            </a:r>
            <a:endParaRPr lang="zh-CN" altLang="en-US" dirty="0"/>
          </a:p>
        </p:txBody>
      </p:sp>
      <p:sp>
        <p:nvSpPr>
          <p:cNvPr id="3" name="内容占位符 2"/>
          <p:cNvSpPr>
            <a:spLocks noGrp="1"/>
          </p:cNvSpPr>
          <p:nvPr>
            <p:ph idx="1"/>
          </p:nvPr>
        </p:nvSpPr>
        <p:spPr>
          <a:xfrm>
            <a:off x="457200" y="4412357"/>
            <a:ext cx="8229600" cy="1712672"/>
          </a:xfrm>
        </p:spPr>
        <p:txBody>
          <a:bodyPr/>
          <a:lstStyle/>
          <a:p>
            <a:r>
              <a:rPr lang="zh-CN" altLang="en-US" sz="2400" dirty="0" smtClean="0"/>
              <a:t>分段的好处与缺点</a:t>
            </a:r>
            <a:endParaRPr lang="en-US" altLang="zh-CN" sz="2400" dirty="0" smtClean="0"/>
          </a:p>
          <a:p>
            <a:pPr lvl="1"/>
            <a:r>
              <a:rPr lang="zh-CN" altLang="en-US" sz="2000" dirty="0" smtClean="0"/>
              <a:t>易于实现段的共享和安全保护</a:t>
            </a:r>
            <a:endParaRPr lang="en-US" altLang="zh-CN" sz="2000" dirty="0" smtClean="0"/>
          </a:p>
          <a:p>
            <a:pPr lvl="1"/>
            <a:r>
              <a:rPr lang="zh-CN" altLang="en-US" sz="2000" dirty="0" smtClean="0"/>
              <a:t>段大小不一带来管理困难</a:t>
            </a:r>
            <a:r>
              <a:rPr lang="en-US" altLang="zh-CN" sz="2000" dirty="0" smtClean="0"/>
              <a:t> </a:t>
            </a:r>
          </a:p>
          <a:p>
            <a:r>
              <a:rPr lang="zh-CN" altLang="en-US" sz="2400" dirty="0" smtClean="0"/>
              <a:t>段页式的引入</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10</a:t>
            </a:fld>
            <a:endParaRPr lang="en-US" altLang="zh-CN"/>
          </a:p>
        </p:txBody>
      </p:sp>
      <p:sp>
        <p:nvSpPr>
          <p:cNvPr id="6" name="内容占位符 2"/>
          <p:cNvSpPr txBox="1">
            <a:spLocks/>
          </p:cNvSpPr>
          <p:nvPr/>
        </p:nvSpPr>
        <p:spPr bwMode="auto">
          <a:xfrm>
            <a:off x="464460" y="1255565"/>
            <a:ext cx="4368797" cy="30261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kumimoji="0" lang="zh-CN" altLang="en-US" sz="2400" b="0" i="0" u="none" strike="noStrike" kern="0" cap="none" spc="0" normalizeH="0" baseline="0" noProof="0" dirty="0" smtClean="0">
                <a:ln>
                  <a:noFill/>
                </a:ln>
                <a:solidFill>
                  <a:schemeClr val="tx1"/>
                </a:solidFill>
                <a:effectLst/>
                <a:uLnTx/>
                <a:uFillTx/>
                <a:latin typeface="Georgia" pitchFamily="18" charset="0"/>
                <a:ea typeface="+mn-ea"/>
                <a:cs typeface="+mn-cs"/>
              </a:rPr>
              <a:t>用户对一个程序的认知</a:t>
            </a:r>
            <a:endParaRPr lang="en-US" altLang="zh-CN" sz="2400" kern="0" dirty="0" smtClean="0">
              <a:latin typeface="Georgia" pitchFamily="18" charset="0"/>
            </a:endParaRPr>
          </a:p>
          <a:p>
            <a:pPr marL="742950" lvl="1" indent="-285750" eaLnBrk="0" hangingPunct="0">
              <a:spcBef>
                <a:spcPct val="20000"/>
              </a:spcBef>
              <a:buClr>
                <a:srgbClr val="993300"/>
              </a:buClr>
              <a:buSzPct val="80000"/>
              <a:buFont typeface="Wingdings" pitchFamily="2" charset="2"/>
              <a:buChar char="v"/>
            </a:pPr>
            <a:r>
              <a:rPr lang="zh-CN" altLang="en-US" sz="2000" dirty="0" smtClean="0">
                <a:latin typeface="Georgia" pitchFamily="18" charset="0"/>
              </a:rPr>
              <a:t>一个程序是一些段的集合，一个段是一个逻辑单位，如</a:t>
            </a:r>
          </a:p>
          <a:p>
            <a:pPr marL="1143000" lvl="2" indent="-228600" eaLnBrk="0" hangingPunct="0">
              <a:spcBef>
                <a:spcPct val="20000"/>
              </a:spcBef>
              <a:buClr>
                <a:srgbClr val="993300"/>
              </a:buClr>
              <a:buSzPct val="80000"/>
              <a:buFont typeface="Wingdings" pitchFamily="2" charset="2"/>
              <a:buChar char="•"/>
            </a:pPr>
            <a:r>
              <a:rPr lang="zh-CN" altLang="en-US" sz="2000" dirty="0" smtClean="0">
                <a:latin typeface="Georgia" pitchFamily="18" charset="0"/>
              </a:rPr>
              <a:t>主函数</a:t>
            </a:r>
          </a:p>
          <a:p>
            <a:pPr marL="1143000" lvl="2" indent="-228600" eaLnBrk="0" hangingPunct="0">
              <a:spcBef>
                <a:spcPct val="20000"/>
              </a:spcBef>
              <a:buClr>
                <a:srgbClr val="993300"/>
              </a:buClr>
              <a:buSzPct val="80000"/>
              <a:buFont typeface="Wingdings" pitchFamily="2" charset="2"/>
              <a:buChar char="•"/>
            </a:pPr>
            <a:r>
              <a:rPr lang="zh-CN" altLang="en-US" sz="2000" dirty="0" smtClean="0">
                <a:latin typeface="Georgia" pitchFamily="18" charset="0"/>
              </a:rPr>
              <a:t>过程，函数，方法，对象</a:t>
            </a:r>
          </a:p>
          <a:p>
            <a:pPr marL="1143000" lvl="2" indent="-228600" eaLnBrk="0" hangingPunct="0">
              <a:spcBef>
                <a:spcPct val="20000"/>
              </a:spcBef>
              <a:buClr>
                <a:srgbClr val="993300"/>
              </a:buClr>
              <a:buSzPct val="80000"/>
              <a:buFont typeface="Wingdings" pitchFamily="2" charset="2"/>
              <a:buChar char="•"/>
            </a:pPr>
            <a:r>
              <a:rPr lang="zh-CN" altLang="en-US" sz="2000" dirty="0" smtClean="0">
                <a:latin typeface="Georgia" pitchFamily="18" charset="0"/>
              </a:rPr>
              <a:t>局部变量，全局变量</a:t>
            </a:r>
          </a:p>
          <a:p>
            <a:pPr marL="1143000" lvl="2" indent="-228600" eaLnBrk="0" hangingPunct="0">
              <a:spcBef>
                <a:spcPct val="20000"/>
              </a:spcBef>
              <a:buClr>
                <a:srgbClr val="993300"/>
              </a:buClr>
              <a:buSzPct val="80000"/>
              <a:buFont typeface="Wingdings" pitchFamily="2" charset="2"/>
              <a:buChar char="•"/>
            </a:pPr>
            <a:r>
              <a:rPr lang="zh-CN" altLang="en-US" sz="2000" dirty="0" smtClean="0">
                <a:latin typeface="Georgia" pitchFamily="18" charset="0"/>
              </a:rPr>
              <a:t>堆栈</a:t>
            </a:r>
          </a:p>
          <a:p>
            <a:pPr marL="1143000" lvl="2" indent="-228600" eaLnBrk="0" hangingPunct="0">
              <a:spcBef>
                <a:spcPct val="20000"/>
              </a:spcBef>
              <a:buClr>
                <a:srgbClr val="993300"/>
              </a:buClr>
              <a:buSzPct val="80000"/>
              <a:buFont typeface="Wingdings" pitchFamily="2" charset="2"/>
              <a:buChar char="•"/>
            </a:pPr>
            <a:r>
              <a:rPr lang="zh-CN" altLang="en-US" sz="2000" dirty="0" smtClean="0">
                <a:latin typeface="Georgia" pitchFamily="18" charset="0"/>
              </a:rPr>
              <a:t>符号表，数组</a:t>
            </a:r>
          </a:p>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endParaRPr kumimoji="0" lang="zh-CN" altLang="en-US" sz="2400" b="0" i="0" u="none" strike="noStrike" kern="0" cap="none" spc="0" normalizeH="0" baseline="0" noProof="0" dirty="0">
              <a:ln>
                <a:noFill/>
              </a:ln>
              <a:solidFill>
                <a:schemeClr val="tx1"/>
              </a:solidFill>
              <a:effectLst/>
              <a:uLnTx/>
              <a:uFillTx/>
              <a:latin typeface="Georgia" pitchFamily="18" charset="0"/>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分段的引入</a:t>
            </a:r>
            <a:endParaRPr lang="zh-CN" altLang="en-US" dirty="0"/>
          </a:p>
        </p:txBody>
      </p:sp>
      <p:sp>
        <p:nvSpPr>
          <p:cNvPr id="4" name="页脚占位符 3"/>
          <p:cNvSpPr>
            <a:spLocks noGrp="1"/>
          </p:cNvSpPr>
          <p:nvPr>
            <p:ph type="ftr" sz="quarter" idx="10"/>
          </p:nvPr>
        </p:nvSpPr>
        <p:spPr>
          <a:xfrm>
            <a:off x="366713" y="639830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82428"/>
            <a:ext cx="922337" cy="476250"/>
          </a:xfrm>
        </p:spPr>
        <p:txBody>
          <a:bodyPr/>
          <a:lstStyle/>
          <a:p>
            <a:pPr>
              <a:defRPr/>
            </a:pPr>
            <a:fld id="{2A5F4D79-7E66-4EF1-850E-A256F3AB9092}" type="slidenum">
              <a:rPr lang="zh-CN" altLang="en-US" smtClean="0"/>
              <a:pPr>
                <a:defRPr/>
              </a:pPr>
              <a:t>11</a:t>
            </a:fld>
            <a:endParaRPr lang="en-US" altLang="zh-CN"/>
          </a:p>
        </p:txBody>
      </p:sp>
      <p:graphicFrame>
        <p:nvGraphicFramePr>
          <p:cNvPr id="2050" name="Object 2"/>
          <p:cNvGraphicFramePr>
            <a:graphicFrameLocks noChangeAspect="1"/>
          </p:cNvGraphicFramePr>
          <p:nvPr/>
        </p:nvGraphicFramePr>
        <p:xfrm>
          <a:off x="188682" y="1074056"/>
          <a:ext cx="8614788" cy="5375269"/>
        </p:xfrm>
        <a:graphic>
          <a:graphicData uri="http://schemas.openxmlformats.org/presentationml/2006/ole">
            <mc:AlternateContent xmlns:mc="http://schemas.openxmlformats.org/markup-compatibility/2006">
              <mc:Choice xmlns:v="urn:schemas-microsoft-com:vml" Requires="v">
                <p:oleObj spid="_x0000_s2054" name="Visio" r:id="rId3" imgW="3449160" imgH="2153160" progId="Visio.Drawing.11">
                  <p:embed/>
                </p:oleObj>
              </mc:Choice>
              <mc:Fallback>
                <p:oleObj name="Visio" r:id="rId3" imgW="3449160" imgH="2153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682" y="1074056"/>
                        <a:ext cx="8614788" cy="537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667669" y="1161142"/>
            <a:ext cx="2728674" cy="369332"/>
          </a:xfrm>
          <a:prstGeom prst="rect">
            <a:avLst/>
          </a:prstGeom>
          <a:solidFill>
            <a:schemeClr val="bg1"/>
          </a:solidFill>
        </p:spPr>
        <p:txBody>
          <a:bodyPr wrap="square" rtlCol="0">
            <a:spAutoFit/>
          </a:bodyPr>
          <a:lstStyle/>
          <a:p>
            <a:r>
              <a:rPr lang="zh-CN" altLang="en-US" dirty="0" smtClean="0"/>
              <a:t>逻辑空间：多维线性空间</a:t>
            </a:r>
            <a:endParaRPr lang="zh-CN" altLang="en-US" dirty="0"/>
          </a:p>
        </p:txBody>
      </p:sp>
      <p:sp>
        <p:nvSpPr>
          <p:cNvPr id="8" name="TextBox 7"/>
          <p:cNvSpPr txBox="1"/>
          <p:nvPr/>
        </p:nvSpPr>
        <p:spPr>
          <a:xfrm>
            <a:off x="3780972" y="1168401"/>
            <a:ext cx="1190171" cy="369332"/>
          </a:xfrm>
          <a:prstGeom prst="rect">
            <a:avLst/>
          </a:prstGeom>
          <a:solidFill>
            <a:schemeClr val="bg1"/>
          </a:solidFill>
        </p:spPr>
        <p:txBody>
          <a:bodyPr wrap="square" rtlCol="0">
            <a:spAutoFit/>
          </a:bodyPr>
          <a:lstStyle/>
          <a:p>
            <a:r>
              <a:rPr lang="zh-CN" altLang="en-US" dirty="0" smtClean="0"/>
              <a:t>地址映射</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FALL </a:t>
            </a:r>
            <a:r>
              <a:rPr lang="en-US" altLang="zh-CN" dirty="0" smtClean="0">
                <a:latin typeface="Arial" pitchFamily="34" charset="0"/>
              </a:rPr>
              <a:t>2016; INSTRUCTOR: LINGBO WEI</a:t>
            </a:r>
            <a:endParaRPr lang="en-US" altLang="zh-CN" dirty="0" smtClean="0">
              <a:latin typeface="Arial" pitchFamily="34" charset="0"/>
            </a:endParaRP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12</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2: </a:t>
            </a:r>
            <a:r>
              <a:rPr lang="zh-CN" altLang="en-US" dirty="0" smtClean="0">
                <a:ea typeface="宋体" pitchFamily="2" charset="-122"/>
              </a:rPr>
              <a:t>内存管理</a:t>
            </a:r>
            <a:endParaRPr lang="zh-CN" altLang="en-US" dirty="0" smtClean="0">
              <a:ea typeface="宋体" pitchFamily="2" charset="-122"/>
            </a:endParaRPr>
          </a:p>
        </p:txBody>
      </p:sp>
      <p:sp>
        <p:nvSpPr>
          <p:cNvPr id="3077" name="Rectangle 3"/>
          <p:cNvSpPr>
            <a:spLocks noGrp="1" noChangeArrowheads="1"/>
          </p:cNvSpPr>
          <p:nvPr>
            <p:ph type="body" idx="1"/>
          </p:nvPr>
        </p:nvSpPr>
        <p:spPr>
          <a:xfrm>
            <a:off x="457200" y="1471613"/>
            <a:ext cx="7220857" cy="4641850"/>
          </a:xfrm>
        </p:spPr>
        <p:txBody>
          <a:bodyPr/>
          <a:lstStyle/>
          <a:p>
            <a:r>
              <a:rPr lang="zh-CN" altLang="en-US" dirty="0" smtClean="0">
                <a:solidFill>
                  <a:schemeClr val="bg2">
                    <a:lumMod val="60000"/>
                    <a:lumOff val="40000"/>
                  </a:schemeClr>
                </a:solidFill>
                <a:ea typeface="宋体" pitchFamily="2" charset="-122"/>
              </a:rPr>
              <a:t>硬件背景</a:t>
            </a:r>
            <a:endParaRPr lang="en-US" altLang="zh-CN" dirty="0" smtClean="0">
              <a:solidFill>
                <a:schemeClr val="bg2">
                  <a:lumMod val="60000"/>
                  <a:lumOff val="40000"/>
                </a:schemeClr>
              </a:solidFill>
              <a:ea typeface="宋体" pitchFamily="2" charset="-122"/>
            </a:endParaRPr>
          </a:p>
          <a:p>
            <a:r>
              <a:rPr lang="zh-CN" altLang="en-US" dirty="0" smtClean="0">
                <a:solidFill>
                  <a:schemeClr val="bg2">
                    <a:lumMod val="60000"/>
                    <a:lumOff val="40000"/>
                  </a:schemeClr>
                </a:solidFill>
                <a:ea typeface="宋体" pitchFamily="2" charset="-122"/>
              </a:rPr>
              <a:t>基本内存管理</a:t>
            </a:r>
            <a:endParaRPr lang="en-US" altLang="zh-CN" dirty="0" smtClean="0">
              <a:solidFill>
                <a:schemeClr val="bg2">
                  <a:lumMod val="60000"/>
                  <a:lumOff val="40000"/>
                </a:schemeClr>
              </a:solidFill>
              <a:ea typeface="宋体" pitchFamily="2" charset="-122"/>
            </a:endParaRPr>
          </a:p>
          <a:p>
            <a:r>
              <a:rPr lang="zh-CN" altLang="en-US" dirty="0" smtClean="0">
                <a:solidFill>
                  <a:srgbClr val="993300"/>
                </a:solidFill>
                <a:ea typeface="宋体" pitchFamily="2" charset="-122"/>
              </a:rPr>
              <a:t>虚拟内存管理</a:t>
            </a:r>
            <a:endParaRPr lang="en-US" altLang="zh-CN" dirty="0" smtClean="0">
              <a:solidFill>
                <a:srgbClr val="993300"/>
              </a:solidFill>
              <a:ea typeface="宋体" pitchFamily="2" charset="-122"/>
            </a:endParaRPr>
          </a:p>
          <a:p>
            <a:pPr lvl="1"/>
            <a:r>
              <a:rPr lang="zh-CN" altLang="en-US" dirty="0" smtClean="0">
                <a:solidFill>
                  <a:schemeClr val="bg1">
                    <a:lumMod val="50000"/>
                  </a:schemeClr>
                </a:solidFill>
                <a:ea typeface="宋体" pitchFamily="2" charset="-122"/>
              </a:rPr>
              <a:t>非连续的内存分配和内存地址空间</a:t>
            </a:r>
            <a:endParaRPr lang="en-US" altLang="zh-CN" dirty="0" smtClean="0">
              <a:solidFill>
                <a:schemeClr val="bg1">
                  <a:lumMod val="50000"/>
                </a:schemeClr>
              </a:solidFill>
              <a:ea typeface="宋体" pitchFamily="2" charset="-122"/>
            </a:endParaRPr>
          </a:p>
          <a:p>
            <a:pPr lvl="1"/>
            <a:r>
              <a:rPr lang="zh-CN" altLang="en-US" dirty="0" smtClean="0">
                <a:ea typeface="宋体" pitchFamily="2" charset="-122"/>
              </a:rPr>
              <a:t>分页</a:t>
            </a:r>
            <a:endParaRPr lang="en-US" altLang="zh-CN" dirty="0" smtClean="0">
              <a:ea typeface="宋体" pitchFamily="2" charset="-122"/>
            </a:endParaRPr>
          </a:p>
          <a:p>
            <a:pPr lvl="1"/>
            <a:r>
              <a:rPr lang="zh-CN" altLang="en-US" dirty="0" smtClean="0">
                <a:solidFill>
                  <a:schemeClr val="bg1">
                    <a:lumMod val="50000"/>
                  </a:schemeClr>
                </a:solidFill>
                <a:ea typeface="宋体" pitchFamily="2" charset="-122"/>
              </a:rPr>
              <a:t>分段</a:t>
            </a:r>
            <a:endParaRPr lang="en-US" altLang="zh-CN" dirty="0" smtClean="0">
              <a:solidFill>
                <a:schemeClr val="bg1">
                  <a:lumMod val="50000"/>
                </a:schemeClr>
              </a:solidFill>
              <a:ea typeface="宋体" pitchFamily="2" charset="-122"/>
            </a:endParaRPr>
          </a:p>
          <a:p>
            <a:pPr lvl="1"/>
            <a:r>
              <a:rPr lang="zh-CN" altLang="en-US" dirty="0" smtClean="0">
                <a:solidFill>
                  <a:schemeClr val="bg1">
                    <a:lumMod val="50000"/>
                  </a:schemeClr>
                </a:solidFill>
                <a:ea typeface="宋体" pitchFamily="2" charset="-122"/>
              </a:rPr>
              <a:t>虚拟内存管理算法</a:t>
            </a:r>
            <a:endParaRPr lang="en-US" altLang="zh-CN" dirty="0" smtClean="0">
              <a:solidFill>
                <a:schemeClr val="bg1">
                  <a:lumMod val="50000"/>
                </a:schemeClr>
              </a:solidFill>
              <a:ea typeface="宋体" pitchFamily="2" charset="-122"/>
            </a:endParaRPr>
          </a:p>
        </p:txBody>
      </p:sp>
    </p:spTree>
    <p:extLst>
      <p:ext uri="{BB962C8B-B14F-4D97-AF65-F5344CB8AC3E}">
        <p14:creationId xmlns:p14="http://schemas.microsoft.com/office/powerpoint/2010/main" val="852993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分页中的基本概念</a:t>
            </a:r>
            <a:endParaRPr lang="zh-CN" altLang="en-US" dirty="0"/>
          </a:p>
        </p:txBody>
      </p:sp>
      <p:sp>
        <p:nvSpPr>
          <p:cNvPr id="3" name="内容占位符 2"/>
          <p:cNvSpPr>
            <a:spLocks noGrp="1"/>
          </p:cNvSpPr>
          <p:nvPr>
            <p:ph idx="1"/>
          </p:nvPr>
        </p:nvSpPr>
        <p:spPr>
          <a:xfrm>
            <a:off x="457200" y="1239389"/>
            <a:ext cx="8229600" cy="4641850"/>
          </a:xfrm>
        </p:spPr>
        <p:txBody>
          <a:bodyPr/>
          <a:lstStyle/>
          <a:p>
            <a:r>
              <a:rPr lang="zh-CN" altLang="en-US" dirty="0" smtClean="0"/>
              <a:t>页面和页</a:t>
            </a:r>
            <a:r>
              <a:rPr lang="zh-CN" altLang="en-US" dirty="0" smtClean="0"/>
              <a:t>框</a:t>
            </a:r>
            <a:endParaRPr lang="zh-CN" altLang="en-US" dirty="0" smtClean="0"/>
          </a:p>
          <a:p>
            <a:pPr lvl="1"/>
            <a:r>
              <a:rPr lang="zh-CN" altLang="en-US" dirty="0" smtClean="0"/>
              <a:t>是将一个进程的逻辑地址空间分成若干个大小相等的片，称为</a:t>
            </a:r>
            <a:r>
              <a:rPr lang="zh-CN" altLang="en-US" dirty="0" smtClean="0">
                <a:solidFill>
                  <a:srgbClr val="FF0000"/>
                </a:solidFill>
              </a:rPr>
              <a:t>页面或页</a:t>
            </a:r>
            <a:r>
              <a:rPr lang="zh-CN" altLang="en-US" dirty="0" smtClean="0"/>
              <a:t>，并为各页加以编号，从</a:t>
            </a:r>
            <a:r>
              <a:rPr lang="en-US" altLang="zh-CN" dirty="0" smtClean="0"/>
              <a:t>0</a:t>
            </a:r>
            <a:r>
              <a:rPr lang="zh-CN" altLang="en-US" dirty="0" smtClean="0"/>
              <a:t>开始</a:t>
            </a:r>
          </a:p>
          <a:p>
            <a:pPr lvl="1"/>
            <a:r>
              <a:rPr lang="zh-CN" altLang="en-US" dirty="0" smtClean="0"/>
              <a:t>也把内存空间分成与页面相同大小的若干个存储块，称为</a:t>
            </a:r>
            <a:r>
              <a:rPr lang="zh-CN" altLang="en-US" dirty="0" smtClean="0">
                <a:solidFill>
                  <a:srgbClr val="FF0000"/>
                </a:solidFill>
              </a:rPr>
              <a:t>物理块或页框</a:t>
            </a:r>
            <a:r>
              <a:rPr lang="en-US" altLang="zh-CN" dirty="0" smtClean="0">
                <a:solidFill>
                  <a:srgbClr val="FF0000"/>
                </a:solidFill>
              </a:rPr>
              <a:t>(frame)</a:t>
            </a:r>
            <a:r>
              <a:rPr lang="zh-CN" altLang="en-US" dirty="0" smtClean="0"/>
              <a:t>，也同样为它们加以编号，从</a:t>
            </a:r>
            <a:r>
              <a:rPr lang="en-US" altLang="zh-CN" dirty="0" smtClean="0"/>
              <a:t>0</a:t>
            </a:r>
            <a:r>
              <a:rPr lang="zh-CN" altLang="en-US" dirty="0" smtClean="0"/>
              <a:t>开始</a:t>
            </a:r>
          </a:p>
          <a:p>
            <a:pPr lvl="1"/>
            <a:r>
              <a:rPr lang="zh-CN" altLang="en-US" dirty="0" smtClean="0"/>
              <a:t>在为进程分配内存时，以块为单位将进程中的若干个页分别装入到多个可以不相邻接的页框中。由于进程的最后一页经常装不满一块而形成了不可利用的碎片，称之为“页内碎片”</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分页中的基本概念</a:t>
            </a:r>
            <a:endParaRPr lang="zh-CN" altLang="en-US" dirty="0"/>
          </a:p>
        </p:txBody>
      </p:sp>
      <p:sp>
        <p:nvSpPr>
          <p:cNvPr id="3" name="内容占位符 2"/>
          <p:cNvSpPr>
            <a:spLocks noGrp="1"/>
          </p:cNvSpPr>
          <p:nvPr>
            <p:ph idx="1"/>
          </p:nvPr>
        </p:nvSpPr>
        <p:spPr>
          <a:xfrm>
            <a:off x="341088" y="1239389"/>
            <a:ext cx="3447143" cy="4641850"/>
          </a:xfrm>
        </p:spPr>
        <p:txBody>
          <a:bodyPr/>
          <a:lstStyle/>
          <a:p>
            <a:r>
              <a:rPr lang="zh-CN" altLang="en-US" dirty="0" smtClean="0"/>
              <a:t>页表</a:t>
            </a:r>
          </a:p>
          <a:p>
            <a:pPr lvl="1"/>
            <a:r>
              <a:rPr lang="zh-CN" altLang="en-US" dirty="0" smtClean="0"/>
              <a:t>分页系统中，将进程的每一页离散地存储在内存的任一物理块中，为每个进程建立一张页面映像表，简称页表</a:t>
            </a:r>
          </a:p>
          <a:p>
            <a:pPr lvl="1"/>
            <a:r>
              <a:rPr lang="zh-CN" altLang="en-US" dirty="0" smtClean="0"/>
              <a:t>作用：是实现从页号到物理块号的地址映射。</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14</a:t>
            </a:fld>
            <a:endParaRPr lang="en-US" altLang="zh-CN"/>
          </a:p>
        </p:txBody>
      </p:sp>
      <p:graphicFrame>
        <p:nvGraphicFramePr>
          <p:cNvPr id="3074" name="Object 2"/>
          <p:cNvGraphicFramePr>
            <a:graphicFrameLocks noChangeAspect="1"/>
          </p:cNvGraphicFramePr>
          <p:nvPr/>
        </p:nvGraphicFramePr>
        <p:xfrm>
          <a:off x="3481653" y="1494978"/>
          <a:ext cx="5830618" cy="4479925"/>
        </p:xfrm>
        <a:graphic>
          <a:graphicData uri="http://schemas.openxmlformats.org/presentationml/2006/ole">
            <mc:AlternateContent xmlns:mc="http://schemas.openxmlformats.org/markup-compatibility/2006">
              <mc:Choice xmlns:v="urn:schemas-microsoft-com:vml" Requires="v">
                <p:oleObj spid="_x0000_s3078" name="Visio" r:id="rId3" imgW="2640971" imgH="2030649" progId="Visio.Drawing.11">
                  <p:embed/>
                </p:oleObj>
              </mc:Choice>
              <mc:Fallback>
                <p:oleObj name="Visio" r:id="rId3" imgW="2640971" imgH="2030649"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653" y="1494978"/>
                        <a:ext cx="5830618"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分页中的基本概念</a:t>
            </a:r>
            <a:endParaRPr lang="zh-CN" altLang="en-US" dirty="0"/>
          </a:p>
        </p:txBody>
      </p:sp>
      <p:sp>
        <p:nvSpPr>
          <p:cNvPr id="3" name="内容占位符 2"/>
          <p:cNvSpPr>
            <a:spLocks noGrp="1"/>
          </p:cNvSpPr>
          <p:nvPr>
            <p:ph idx="1"/>
          </p:nvPr>
        </p:nvSpPr>
        <p:spPr>
          <a:xfrm>
            <a:off x="457200" y="1239389"/>
            <a:ext cx="8229600" cy="4641850"/>
          </a:xfrm>
        </p:spPr>
        <p:txBody>
          <a:bodyPr/>
          <a:lstStyle/>
          <a:p>
            <a:r>
              <a:rPr lang="zh-CN" altLang="en-US" dirty="0" smtClean="0"/>
              <a:t>页面大小</a:t>
            </a:r>
          </a:p>
          <a:p>
            <a:pPr lvl="1"/>
            <a:r>
              <a:rPr lang="zh-CN" altLang="en-US" dirty="0" smtClean="0"/>
              <a:t>分</a:t>
            </a:r>
            <a:r>
              <a:rPr lang="zh-CN" altLang="en-US" dirty="0" smtClean="0"/>
              <a:t>页系统中的</a:t>
            </a:r>
            <a:r>
              <a:rPr lang="zh-CN" altLang="en-US" dirty="0" smtClean="0"/>
              <a:t>页面，大小</a:t>
            </a:r>
            <a:r>
              <a:rPr lang="zh-CN" altLang="en-US" dirty="0" smtClean="0"/>
              <a:t>应适中，由硬件决定，即由机器的地址结构所决定。</a:t>
            </a:r>
          </a:p>
          <a:p>
            <a:pPr lvl="1"/>
            <a:r>
              <a:rPr lang="zh-CN" altLang="en-US" dirty="0" smtClean="0"/>
              <a:t>页面若太小，一方面虽然可使内存碎片减小，从而减少了内存碎片的总空间，有利于提高内存</a:t>
            </a:r>
            <a:r>
              <a:rPr lang="zh-CN" altLang="en-US" dirty="0" smtClean="0"/>
              <a:t>利用率。但</a:t>
            </a:r>
            <a:r>
              <a:rPr lang="zh-CN" altLang="en-US" dirty="0" smtClean="0"/>
              <a:t>另一方面也会使每个进程占用较多的页面，从而导致进程的页表过长，占用大量内存；此外，还会降低页面换进换出的效率</a:t>
            </a:r>
          </a:p>
          <a:p>
            <a:pPr lvl="1"/>
            <a:r>
              <a:rPr lang="zh-CN" altLang="en-US" dirty="0" smtClean="0"/>
              <a:t>如果选择的页面较大，虽然可以减少页表的长度，提高页面换进换出的速度，但却又会使页内碎片增大。因此，页面的大小应选择得适中，且页面大小应是</a:t>
            </a:r>
            <a:r>
              <a:rPr lang="en-US" altLang="zh-CN" dirty="0" smtClean="0"/>
              <a:t>2</a:t>
            </a:r>
            <a:r>
              <a:rPr lang="zh-CN" altLang="en-US" dirty="0" smtClean="0"/>
              <a:t>的幂，通常为</a:t>
            </a:r>
            <a:r>
              <a:rPr lang="en-US" altLang="zh-CN" dirty="0" smtClean="0"/>
              <a:t>512B~8 KB</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分页中的基本概念</a:t>
            </a:r>
            <a:endParaRPr lang="zh-CN" altLang="en-US" dirty="0"/>
          </a:p>
        </p:txBody>
      </p:sp>
      <p:sp>
        <p:nvSpPr>
          <p:cNvPr id="3" name="内容占位符 2"/>
          <p:cNvSpPr>
            <a:spLocks noGrp="1"/>
          </p:cNvSpPr>
          <p:nvPr>
            <p:ph idx="1"/>
          </p:nvPr>
        </p:nvSpPr>
        <p:spPr>
          <a:xfrm>
            <a:off x="457200" y="1239388"/>
            <a:ext cx="8229600" cy="5175926"/>
          </a:xfrm>
        </p:spPr>
        <p:txBody>
          <a:bodyPr/>
          <a:lstStyle/>
          <a:p>
            <a:r>
              <a:rPr lang="zh-CN" altLang="en-US" dirty="0" smtClean="0"/>
              <a:t>地址结构</a:t>
            </a:r>
          </a:p>
          <a:p>
            <a:pPr lvl="1"/>
            <a:r>
              <a:rPr lang="zh-CN" altLang="en-US" sz="2000" dirty="0" smtClean="0"/>
              <a:t>分页地址包括页号和页内地址</a:t>
            </a:r>
            <a:r>
              <a:rPr lang="en-US" altLang="zh-CN" sz="2000" dirty="0" smtClean="0"/>
              <a:t>(</a:t>
            </a:r>
            <a:r>
              <a:rPr lang="zh-CN" altLang="en-US" sz="2000" dirty="0" smtClean="0"/>
              <a:t>页内偏移量</a:t>
            </a:r>
            <a:r>
              <a:rPr lang="en-US" altLang="zh-CN" sz="2000" dirty="0" smtClean="0"/>
              <a:t>)</a:t>
            </a:r>
            <a:r>
              <a:rPr lang="zh-CN" altLang="en-US" sz="2000" dirty="0" smtClean="0"/>
              <a:t>，其地址结构如下</a:t>
            </a:r>
            <a:r>
              <a:rPr lang="en-US" altLang="zh-CN" sz="2000" dirty="0" smtClean="0"/>
              <a:t>: </a:t>
            </a:r>
          </a:p>
          <a:p>
            <a:pPr lvl="1"/>
            <a:endParaRPr lang="en-US" altLang="zh-CN" sz="1400" dirty="0" smtClean="0"/>
          </a:p>
          <a:p>
            <a:pPr lvl="1"/>
            <a:endParaRPr lang="en-US" altLang="zh-CN" sz="1400" dirty="0" smtClean="0"/>
          </a:p>
          <a:p>
            <a:pPr lvl="1"/>
            <a:endParaRPr lang="en-US" altLang="zh-CN" sz="1400" dirty="0" smtClean="0"/>
          </a:p>
          <a:p>
            <a:pPr lvl="1"/>
            <a:r>
              <a:rPr lang="zh-CN" altLang="en-US" sz="2000" dirty="0" smtClean="0"/>
              <a:t>偏移量</a:t>
            </a:r>
            <a:r>
              <a:rPr lang="en-US" altLang="zh-CN" sz="2000" dirty="0" smtClean="0"/>
              <a:t>d</a:t>
            </a:r>
            <a:r>
              <a:rPr lang="zh-CN" altLang="en-US" sz="2000" dirty="0" smtClean="0"/>
              <a:t>也称页内地址。图中的地址长度为</a:t>
            </a:r>
            <a:r>
              <a:rPr lang="en-US" altLang="zh-CN" sz="2000" dirty="0" smtClean="0"/>
              <a:t>32</a:t>
            </a:r>
            <a:r>
              <a:rPr lang="zh-CN" altLang="en-US" sz="2000" dirty="0" smtClean="0"/>
              <a:t>位，每页大小</a:t>
            </a:r>
            <a:r>
              <a:rPr lang="zh-CN" altLang="en-US" sz="2000" dirty="0" smtClean="0"/>
              <a:t>为</a:t>
            </a:r>
            <a:r>
              <a:rPr lang="en-US" altLang="zh-CN" sz="2000" dirty="0" smtClean="0"/>
              <a:t>2</a:t>
            </a:r>
            <a:r>
              <a:rPr lang="en-US" altLang="zh-CN" sz="2000" baseline="30000" dirty="0" smtClean="0"/>
              <a:t>12</a:t>
            </a:r>
            <a:r>
              <a:rPr lang="zh-CN" altLang="en-US" sz="2000" dirty="0" smtClean="0"/>
              <a:t>（</a:t>
            </a:r>
            <a:r>
              <a:rPr lang="en-US" altLang="zh-CN" sz="2000" dirty="0" smtClean="0"/>
              <a:t>4KB</a:t>
            </a:r>
            <a:r>
              <a:rPr lang="zh-CN" altLang="en-US" sz="2000" dirty="0" smtClean="0"/>
              <a:t>），</a:t>
            </a:r>
            <a:r>
              <a:rPr lang="zh-CN" altLang="en-US" sz="2000" dirty="0" smtClean="0"/>
              <a:t>地址空间最多</a:t>
            </a:r>
            <a:r>
              <a:rPr lang="en-US" altLang="zh-CN" sz="2000" dirty="0" smtClean="0"/>
              <a:t>2</a:t>
            </a:r>
            <a:r>
              <a:rPr lang="en-US" altLang="zh-CN" sz="2000" baseline="30000" dirty="0" smtClean="0"/>
              <a:t>20</a:t>
            </a:r>
            <a:r>
              <a:rPr lang="zh-CN" altLang="en-US" sz="2000" dirty="0" smtClean="0"/>
              <a:t>个</a:t>
            </a:r>
            <a:r>
              <a:rPr lang="zh-CN" altLang="en-US" sz="2000" dirty="0" smtClean="0"/>
              <a:t>页。对于特定的机器，其地址结构是一定的。 </a:t>
            </a:r>
          </a:p>
          <a:p>
            <a:pPr lvl="1"/>
            <a:r>
              <a:rPr lang="zh-CN" altLang="en-US" sz="2000" dirty="0" smtClean="0"/>
              <a:t>若逻辑地址为</a:t>
            </a:r>
            <a:r>
              <a:rPr lang="en-US" altLang="zh-CN" sz="2000" dirty="0" smtClean="0"/>
              <a:t>A </a:t>
            </a:r>
            <a:r>
              <a:rPr lang="zh-CN" altLang="en-US" sz="2000" dirty="0" smtClean="0"/>
              <a:t>，页面大小为</a:t>
            </a:r>
            <a:r>
              <a:rPr lang="en-US" altLang="zh-CN" sz="2000" dirty="0" smtClean="0"/>
              <a:t>L</a:t>
            </a:r>
            <a:r>
              <a:rPr lang="zh-CN" altLang="en-US" sz="2000" dirty="0" smtClean="0"/>
              <a:t>，则页号</a:t>
            </a:r>
            <a:r>
              <a:rPr lang="en-US" altLang="zh-CN" sz="2000" dirty="0" smtClean="0"/>
              <a:t>P</a:t>
            </a:r>
            <a:r>
              <a:rPr lang="zh-CN" altLang="en-US" sz="2000" dirty="0" smtClean="0"/>
              <a:t>和页内地址</a:t>
            </a:r>
            <a:r>
              <a:rPr lang="en-US" altLang="zh-CN" sz="2000" dirty="0" smtClean="0"/>
              <a:t>d</a:t>
            </a:r>
            <a:r>
              <a:rPr lang="zh-CN" altLang="en-US" sz="2000" dirty="0" smtClean="0"/>
              <a:t>可按下式求得： </a:t>
            </a:r>
            <a:r>
              <a:rPr lang="en-US" altLang="zh-CN" sz="2000" dirty="0" smtClean="0"/>
              <a:t>P=</a:t>
            </a:r>
            <a:r>
              <a:rPr lang="en-US" altLang="zh-CN" sz="2000" dirty="0" err="1" smtClean="0"/>
              <a:t>int</a:t>
            </a:r>
            <a:r>
              <a:rPr lang="en-US" altLang="zh-CN" sz="2000" dirty="0" smtClean="0"/>
              <a:t>(A/L)</a:t>
            </a:r>
            <a:r>
              <a:rPr lang="zh-CN" altLang="en-US" sz="2000" dirty="0" smtClean="0"/>
              <a:t>；</a:t>
            </a:r>
            <a:r>
              <a:rPr lang="en-US" altLang="zh-CN" sz="2000" dirty="0" smtClean="0"/>
              <a:t>d=A mod L</a:t>
            </a:r>
          </a:p>
          <a:p>
            <a:pPr lvl="1"/>
            <a:r>
              <a:rPr lang="zh-CN" altLang="en-US" sz="2000" dirty="0" smtClean="0"/>
              <a:t>例：系统页面大小为</a:t>
            </a:r>
            <a:r>
              <a:rPr lang="en-US" altLang="zh-CN" sz="2000" dirty="0" smtClean="0"/>
              <a:t>1KB</a:t>
            </a:r>
            <a:r>
              <a:rPr lang="zh-CN" altLang="en-US" sz="2000" dirty="0" smtClean="0"/>
              <a:t>，逻辑地址为</a:t>
            </a:r>
            <a:r>
              <a:rPr lang="en-US" altLang="zh-CN" sz="2000" dirty="0" smtClean="0"/>
              <a:t>2170B</a:t>
            </a:r>
            <a:r>
              <a:rPr lang="zh-CN" altLang="en-US" sz="2000" dirty="0" smtClean="0"/>
              <a:t>，求页号与页内地址</a:t>
            </a:r>
          </a:p>
          <a:p>
            <a:pPr lvl="2"/>
            <a:r>
              <a:rPr lang="zh-CN" altLang="en-US" sz="2000" dirty="0" smtClean="0"/>
              <a:t>页号 </a:t>
            </a:r>
            <a:r>
              <a:rPr lang="en-US" altLang="zh-CN" sz="2000" dirty="0" smtClean="0"/>
              <a:t>P=</a:t>
            </a:r>
            <a:r>
              <a:rPr lang="en-US" altLang="zh-CN" sz="2000" dirty="0" err="1" smtClean="0"/>
              <a:t>int</a:t>
            </a:r>
            <a:r>
              <a:rPr lang="en-US" altLang="zh-CN" sz="2000" dirty="0" smtClean="0"/>
              <a:t>[2170/1024]=2</a:t>
            </a:r>
          </a:p>
          <a:p>
            <a:pPr lvl="2"/>
            <a:r>
              <a:rPr lang="zh-CN" altLang="en-US" sz="2000" dirty="0" smtClean="0"/>
              <a:t>页内地址 </a:t>
            </a:r>
            <a:r>
              <a:rPr lang="en-US" altLang="zh-CN" sz="2000" dirty="0" smtClean="0"/>
              <a:t>d=2170 mod 1024 =</a:t>
            </a:r>
            <a:r>
              <a:rPr lang="en-US" altLang="zh-CN" sz="2000" dirty="0" smtClean="0"/>
              <a:t>122B</a:t>
            </a:r>
            <a:endParaRPr lang="en-US" altLang="zh-CN" sz="2000" dirty="0" smtClean="0"/>
          </a:p>
          <a:p>
            <a:pPr lvl="2"/>
            <a:r>
              <a:rPr lang="zh-CN" altLang="en-US" sz="2000" dirty="0" smtClean="0"/>
              <a:t>第</a:t>
            </a:r>
            <a:r>
              <a:rPr lang="en-US" altLang="zh-CN" sz="2000" dirty="0" smtClean="0"/>
              <a:t>0</a:t>
            </a:r>
            <a:r>
              <a:rPr lang="zh-CN" altLang="en-US" sz="2000" dirty="0" smtClean="0"/>
              <a:t>页 </a:t>
            </a:r>
            <a:r>
              <a:rPr lang="en-US" altLang="zh-CN" sz="2000" dirty="0" smtClean="0"/>
              <a:t>0~1023</a:t>
            </a:r>
            <a:r>
              <a:rPr lang="zh-CN" altLang="en-US" sz="2000" dirty="0" smtClean="0"/>
              <a:t>；第</a:t>
            </a:r>
            <a:r>
              <a:rPr lang="en-US" altLang="zh-CN" sz="2000" dirty="0" smtClean="0"/>
              <a:t>1</a:t>
            </a:r>
            <a:r>
              <a:rPr lang="zh-CN" altLang="en-US" sz="2000" dirty="0" smtClean="0"/>
              <a:t>页 </a:t>
            </a:r>
            <a:r>
              <a:rPr lang="en-US" altLang="zh-CN" sz="2000" dirty="0" smtClean="0"/>
              <a:t>1024~2047</a:t>
            </a:r>
            <a:r>
              <a:rPr lang="zh-CN" altLang="en-US" sz="2000" dirty="0" smtClean="0"/>
              <a:t>；第</a:t>
            </a:r>
            <a:r>
              <a:rPr lang="en-US" altLang="zh-CN" sz="2000" dirty="0" smtClean="0"/>
              <a:t>2</a:t>
            </a:r>
            <a:r>
              <a:rPr lang="zh-CN" altLang="en-US" sz="2000" dirty="0" smtClean="0"/>
              <a:t>页 </a:t>
            </a:r>
            <a:r>
              <a:rPr lang="en-US" altLang="zh-CN" sz="2000" dirty="0" smtClean="0"/>
              <a:t>2048~3071</a:t>
            </a:r>
            <a:endParaRPr lang="zh-CN" altLang="en-US" sz="2000" dirty="0" smtClean="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16</a:t>
            </a:fld>
            <a:endParaRPr lang="en-US" altLang="zh-CN"/>
          </a:p>
        </p:txBody>
      </p:sp>
      <p:grpSp>
        <p:nvGrpSpPr>
          <p:cNvPr id="6" name="Group 4"/>
          <p:cNvGrpSpPr>
            <a:grpSpLocks/>
          </p:cNvGrpSpPr>
          <p:nvPr/>
        </p:nvGrpSpPr>
        <p:grpSpPr bwMode="auto">
          <a:xfrm>
            <a:off x="2924646" y="2035631"/>
            <a:ext cx="4503738" cy="819150"/>
            <a:chOff x="1632" y="816"/>
            <a:chExt cx="2837" cy="516"/>
          </a:xfrm>
        </p:grpSpPr>
        <p:sp>
          <p:nvSpPr>
            <p:cNvPr id="7" name="Rectangle 5"/>
            <p:cNvSpPr>
              <a:spLocks noChangeArrowheads="1"/>
            </p:cNvSpPr>
            <p:nvPr/>
          </p:nvSpPr>
          <p:spPr bwMode="auto">
            <a:xfrm>
              <a:off x="1632" y="1032"/>
              <a:ext cx="2544" cy="300"/>
            </a:xfrm>
            <a:prstGeom prst="rect">
              <a:avLst/>
            </a:prstGeom>
            <a:noFill/>
            <a:ln w="19050">
              <a:solidFill>
                <a:schemeClr val="tx1"/>
              </a:solidFill>
              <a:miter lim="800000"/>
              <a:headEnd/>
              <a:tailEnd/>
            </a:ln>
            <a:effectLst/>
          </p:spPr>
          <p:txBody>
            <a:bodyPr>
              <a:spAutoFit/>
            </a:bodyPr>
            <a:lstStyle/>
            <a:p>
              <a:pPr algn="l">
                <a:spcBef>
                  <a:spcPct val="0"/>
                </a:spcBef>
              </a:pPr>
              <a:r>
                <a:rPr kumimoji="1" lang="en-US" altLang="zh-CN" sz="2400" b="0" dirty="0">
                  <a:latin typeface="Times New Roman" pitchFamily="18" charset="0"/>
                </a:rPr>
                <a:t>     </a:t>
              </a:r>
              <a:r>
                <a:rPr kumimoji="1" lang="zh-CN" altLang="en-US" sz="2000" b="0" dirty="0">
                  <a:latin typeface="Times New Roman" pitchFamily="18" charset="0"/>
                  <a:ea typeface="黑体" pitchFamily="49" charset="-122"/>
                </a:rPr>
                <a:t>页号</a:t>
              </a:r>
              <a:r>
                <a:rPr kumimoji="1" lang="en-US" altLang="zh-CN" sz="2000" b="0" dirty="0">
                  <a:latin typeface="Times New Roman" pitchFamily="18" charset="0"/>
                  <a:ea typeface="黑体" pitchFamily="49" charset="-122"/>
                </a:rPr>
                <a:t>P                       </a:t>
              </a:r>
              <a:r>
                <a:rPr kumimoji="1" lang="zh-CN" altLang="en-US" sz="2000" dirty="0" smtClean="0">
                  <a:latin typeface="Times New Roman" pitchFamily="18" charset="0"/>
                  <a:ea typeface="黑体" pitchFamily="49" charset="-122"/>
                </a:rPr>
                <a:t>偏</a:t>
              </a:r>
              <a:r>
                <a:rPr kumimoji="1" lang="zh-CN" altLang="en-US" sz="2000" b="0" dirty="0" smtClean="0">
                  <a:latin typeface="Times New Roman" pitchFamily="18" charset="0"/>
                  <a:ea typeface="黑体" pitchFamily="49" charset="-122"/>
                </a:rPr>
                <a:t>移</a:t>
              </a:r>
              <a:r>
                <a:rPr kumimoji="1" lang="zh-CN" altLang="en-US" sz="2000" b="0" dirty="0">
                  <a:latin typeface="Times New Roman" pitchFamily="18" charset="0"/>
                  <a:ea typeface="黑体" pitchFamily="49" charset="-122"/>
                </a:rPr>
                <a:t>量</a:t>
              </a:r>
              <a:r>
                <a:rPr kumimoji="1" lang="en-US" altLang="zh-CN" sz="2000" b="0" dirty="0">
                  <a:latin typeface="Times New Roman" pitchFamily="18" charset="0"/>
                  <a:ea typeface="黑体" pitchFamily="49" charset="-122"/>
                </a:rPr>
                <a:t>d</a:t>
              </a:r>
              <a:r>
                <a:rPr kumimoji="1" lang="en-US" altLang="zh-CN" sz="2400" b="0" dirty="0">
                  <a:latin typeface="Times New Roman" pitchFamily="18" charset="0"/>
                </a:rPr>
                <a:t>	</a:t>
              </a:r>
            </a:p>
          </p:txBody>
        </p:sp>
        <p:sp>
          <p:nvSpPr>
            <p:cNvPr id="8" name="Line 6"/>
            <p:cNvSpPr>
              <a:spLocks noChangeShapeType="1"/>
            </p:cNvSpPr>
            <p:nvPr/>
          </p:nvSpPr>
          <p:spPr bwMode="auto">
            <a:xfrm>
              <a:off x="2832" y="1032"/>
              <a:ext cx="0" cy="288"/>
            </a:xfrm>
            <a:prstGeom prst="line">
              <a:avLst/>
            </a:prstGeom>
            <a:noFill/>
            <a:ln w="19050">
              <a:solidFill>
                <a:schemeClr val="tx1"/>
              </a:solidFill>
              <a:miter lim="800000"/>
              <a:headEnd/>
              <a:tailEnd/>
            </a:ln>
            <a:effectLst/>
          </p:spPr>
          <p:txBody>
            <a:bodyPr wrap="none"/>
            <a:lstStyle/>
            <a:p>
              <a:endParaRPr lang="zh-CN" altLang="en-US"/>
            </a:p>
          </p:txBody>
        </p:sp>
        <p:sp>
          <p:nvSpPr>
            <p:cNvPr id="9" name="Text Box 7"/>
            <p:cNvSpPr txBox="1">
              <a:spLocks noChangeArrowheads="1"/>
            </p:cNvSpPr>
            <p:nvPr/>
          </p:nvSpPr>
          <p:spPr bwMode="auto">
            <a:xfrm>
              <a:off x="1637" y="816"/>
              <a:ext cx="2832" cy="168"/>
            </a:xfrm>
            <a:prstGeom prst="rect">
              <a:avLst/>
            </a:prstGeom>
            <a:noFill/>
            <a:ln w="9525">
              <a:noFill/>
              <a:miter lim="800000"/>
              <a:headEnd/>
              <a:tailEnd/>
            </a:ln>
            <a:effectLst/>
          </p:spPr>
          <p:txBody>
            <a:bodyPr lIns="54000" tIns="10800" rIns="54000" bIns="10800">
              <a:spAutoFit/>
            </a:bodyPr>
            <a:lstStyle/>
            <a:p>
              <a:pPr algn="l"/>
              <a:r>
                <a:rPr kumimoji="1" lang="en-US" altLang="zh-CN" sz="1600" dirty="0"/>
                <a:t>31                        12  11                            0</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分页中的概念</a:t>
            </a:r>
            <a:endParaRPr lang="zh-CN" altLang="en-US" dirty="0"/>
          </a:p>
        </p:txBody>
      </p:sp>
      <p:sp>
        <p:nvSpPr>
          <p:cNvPr id="3" name="内容占位符 2"/>
          <p:cNvSpPr>
            <a:spLocks noGrp="1"/>
          </p:cNvSpPr>
          <p:nvPr>
            <p:ph idx="1"/>
          </p:nvPr>
        </p:nvSpPr>
        <p:spPr>
          <a:xfrm>
            <a:off x="573313" y="1123277"/>
            <a:ext cx="2097314" cy="516844"/>
          </a:xfrm>
        </p:spPr>
        <p:txBody>
          <a:bodyPr/>
          <a:lstStyle/>
          <a:p>
            <a:r>
              <a:rPr lang="zh-CN" altLang="en-US" dirty="0" smtClean="0"/>
              <a:t>地址结构计算示例</a:t>
            </a:r>
          </a:p>
          <a:p>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2615048" y="127002"/>
            <a:ext cx="6021047" cy="6643914"/>
          </a:xfrm>
          <a:prstGeom prst="rect">
            <a:avLst/>
          </a:prstGeom>
          <a:noFill/>
          <a:ln w="9525">
            <a:noFill/>
            <a:miter lim="800000"/>
            <a:headEnd/>
            <a:tailEnd/>
          </a:ln>
          <a:effectLst/>
        </p:spPr>
      </p:pic>
      <p:sp>
        <p:nvSpPr>
          <p:cNvPr id="4" name="页脚占位符 3"/>
          <p:cNvSpPr>
            <a:spLocks noGrp="1"/>
          </p:cNvSpPr>
          <p:nvPr>
            <p:ph type="ftr" sz="quarter" idx="10"/>
          </p:nvPr>
        </p:nvSpPr>
        <p:spPr>
          <a:xfrm>
            <a:off x="366713" y="647087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zh-CN" altLang="en-US" dirty="0" smtClean="0"/>
              <a:t>201</a:t>
            </a:r>
            <a:r>
              <a:rPr lang="en-US" altLang="zh-CN" dirty="0"/>
              <a:t>6</a:t>
            </a:r>
            <a:endParaRPr lang="en-US" altLang="zh-CN" dirty="0"/>
          </a:p>
        </p:txBody>
      </p:sp>
      <p:sp>
        <p:nvSpPr>
          <p:cNvPr id="5" name="灯片编号占位符 4"/>
          <p:cNvSpPr>
            <a:spLocks noGrp="1"/>
          </p:cNvSpPr>
          <p:nvPr>
            <p:ph type="sldNum" sz="quarter" idx="11"/>
          </p:nvPr>
        </p:nvSpPr>
        <p:spPr>
          <a:xfrm>
            <a:off x="8141827" y="6454998"/>
            <a:ext cx="922337" cy="476250"/>
          </a:xfrm>
        </p:spPr>
        <p:txBody>
          <a:bodyPr/>
          <a:lstStyle/>
          <a:p>
            <a:pPr>
              <a:defRPr/>
            </a:pPr>
            <a:fld id="{2A5F4D79-7E66-4EF1-850E-A256F3AB9092}" type="slidenum">
              <a:rPr lang="zh-CN" altLang="en-US" smtClean="0"/>
              <a:pPr>
                <a:defRPr/>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分页过程图示</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18</a:t>
            </a:fld>
            <a:endParaRPr lang="en-US" altLang="zh-CN"/>
          </a:p>
        </p:txBody>
      </p:sp>
      <p:pic>
        <p:nvPicPr>
          <p:cNvPr id="5122" name="Picture 2"/>
          <p:cNvPicPr>
            <a:picLocks noChangeAspect="1" noChangeArrowheads="1"/>
          </p:cNvPicPr>
          <p:nvPr/>
        </p:nvPicPr>
        <p:blipFill>
          <a:blip r:embed="rId2" cstate="print"/>
          <a:srcRect/>
          <a:stretch>
            <a:fillRect/>
          </a:stretch>
        </p:blipFill>
        <p:spPr bwMode="auto">
          <a:xfrm>
            <a:off x="285750" y="1193570"/>
            <a:ext cx="8572500" cy="484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分页过程图示</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19</a:t>
            </a:fld>
            <a:endParaRPr lang="en-US" altLang="zh-CN"/>
          </a:p>
        </p:txBody>
      </p:sp>
      <p:pic>
        <p:nvPicPr>
          <p:cNvPr id="6146" name="Picture 2"/>
          <p:cNvPicPr>
            <a:picLocks noChangeAspect="1" noChangeArrowheads="1"/>
          </p:cNvPicPr>
          <p:nvPr/>
        </p:nvPicPr>
        <p:blipFill>
          <a:blip r:embed="rId2" cstate="print"/>
          <a:srcRect/>
          <a:stretch>
            <a:fillRect/>
          </a:stretch>
        </p:blipFill>
        <p:spPr bwMode="auto">
          <a:xfrm>
            <a:off x="576263" y="1231443"/>
            <a:ext cx="7991475" cy="4743450"/>
          </a:xfrm>
          <a:prstGeom prst="rect">
            <a:avLst/>
          </a:prstGeom>
          <a:noFill/>
          <a:ln w="9525">
            <a:noFill/>
            <a:miter lim="800000"/>
            <a:headEnd/>
            <a:tailEnd/>
          </a:ln>
          <a:effectLst/>
        </p:spPr>
      </p:pic>
      <p:grpSp>
        <p:nvGrpSpPr>
          <p:cNvPr id="11" name="组合 10"/>
          <p:cNvGrpSpPr/>
          <p:nvPr/>
        </p:nvGrpSpPr>
        <p:grpSpPr>
          <a:xfrm>
            <a:off x="319313" y="1190199"/>
            <a:ext cx="5869443" cy="4934857"/>
            <a:chOff x="319313" y="1190199"/>
            <a:chExt cx="5869443" cy="4934857"/>
          </a:xfrm>
        </p:grpSpPr>
        <p:sp>
          <p:nvSpPr>
            <p:cNvPr id="8" name="矩形 7"/>
            <p:cNvSpPr/>
            <p:nvPr/>
          </p:nvSpPr>
          <p:spPr>
            <a:xfrm>
              <a:off x="319313" y="1190199"/>
              <a:ext cx="5747658" cy="4934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7" name="Picture 3"/>
            <p:cNvPicPr>
              <a:picLocks noChangeAspect="1" noChangeArrowheads="1"/>
            </p:cNvPicPr>
            <p:nvPr/>
          </p:nvPicPr>
          <p:blipFill>
            <a:blip r:embed="rId3" cstate="print"/>
            <a:srcRect/>
            <a:stretch>
              <a:fillRect/>
            </a:stretch>
          </p:blipFill>
          <p:spPr bwMode="auto">
            <a:xfrm>
              <a:off x="807131" y="1456422"/>
              <a:ext cx="5381625" cy="200025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cstate="print"/>
            <a:srcRect/>
            <a:stretch>
              <a:fillRect/>
            </a:stretch>
          </p:blipFill>
          <p:spPr bwMode="auto">
            <a:xfrm>
              <a:off x="1816328" y="3416761"/>
              <a:ext cx="3305175" cy="2114550"/>
            </a:xfrm>
            <a:prstGeom prst="rect">
              <a:avLst/>
            </a:prstGeom>
            <a:noFill/>
            <a:ln w="9525">
              <a:noFill/>
              <a:miter lim="800000"/>
              <a:headEnd/>
              <a:tailEnd/>
            </a:ln>
            <a:effectLst/>
          </p:spPr>
        </p:pic>
        <p:sp>
          <p:nvSpPr>
            <p:cNvPr id="10" name="TextBox 9"/>
            <p:cNvSpPr txBox="1"/>
            <p:nvPr/>
          </p:nvSpPr>
          <p:spPr>
            <a:xfrm>
              <a:off x="1756267" y="5617031"/>
              <a:ext cx="3831733" cy="369332"/>
            </a:xfrm>
            <a:prstGeom prst="rect">
              <a:avLst/>
            </a:prstGeom>
            <a:noFill/>
          </p:spPr>
          <p:txBody>
            <a:bodyPr wrap="square" rtlCol="0">
              <a:spAutoFit/>
            </a:bodyPr>
            <a:lstStyle/>
            <a:p>
              <a:r>
                <a:rPr lang="en-US" altLang="zh-CN" b="1" dirty="0" smtClean="0"/>
                <a:t>Data Structures at Time Epoch (f)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FALL </a:t>
            </a:r>
            <a:r>
              <a:rPr lang="en-US" altLang="zh-CN" dirty="0" smtClean="0">
                <a:latin typeface="Arial" pitchFamily="34" charset="0"/>
              </a:rPr>
              <a:t>2016; INSTRUCTOR: LINGBO WEI</a:t>
            </a:r>
            <a:endParaRPr lang="en-US" altLang="zh-CN" dirty="0" smtClean="0">
              <a:latin typeface="Arial" pitchFamily="34" charset="0"/>
            </a:endParaRP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2</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2: </a:t>
            </a:r>
            <a:r>
              <a:rPr lang="zh-CN" altLang="en-US" dirty="0" smtClean="0">
                <a:ea typeface="宋体" pitchFamily="2" charset="-122"/>
              </a:rPr>
              <a:t>内存管理</a:t>
            </a:r>
            <a:endParaRPr lang="zh-CN" altLang="en-US" dirty="0" smtClean="0">
              <a:ea typeface="宋体" pitchFamily="2" charset="-122"/>
            </a:endParaRPr>
          </a:p>
        </p:txBody>
      </p:sp>
      <p:sp>
        <p:nvSpPr>
          <p:cNvPr id="3077" name="Rectangle 3"/>
          <p:cNvSpPr>
            <a:spLocks noGrp="1" noChangeArrowheads="1"/>
          </p:cNvSpPr>
          <p:nvPr>
            <p:ph type="body" idx="1"/>
          </p:nvPr>
        </p:nvSpPr>
        <p:spPr>
          <a:xfrm>
            <a:off x="457200" y="1471613"/>
            <a:ext cx="7220857" cy="4641850"/>
          </a:xfrm>
        </p:spPr>
        <p:txBody>
          <a:bodyPr/>
          <a:lstStyle/>
          <a:p>
            <a:r>
              <a:rPr lang="zh-CN" altLang="en-US" dirty="0" smtClean="0">
                <a:solidFill>
                  <a:schemeClr val="bg2">
                    <a:lumMod val="60000"/>
                    <a:lumOff val="40000"/>
                  </a:schemeClr>
                </a:solidFill>
                <a:ea typeface="宋体" pitchFamily="2" charset="-122"/>
              </a:rPr>
              <a:t>硬件背景</a:t>
            </a:r>
            <a:endParaRPr lang="en-US" altLang="zh-CN" dirty="0" smtClean="0">
              <a:solidFill>
                <a:schemeClr val="bg2">
                  <a:lumMod val="60000"/>
                  <a:lumOff val="40000"/>
                </a:schemeClr>
              </a:solidFill>
              <a:ea typeface="宋体" pitchFamily="2" charset="-122"/>
            </a:endParaRPr>
          </a:p>
          <a:p>
            <a:r>
              <a:rPr lang="zh-CN" altLang="en-US" dirty="0" smtClean="0">
                <a:solidFill>
                  <a:schemeClr val="bg2">
                    <a:lumMod val="60000"/>
                    <a:lumOff val="40000"/>
                  </a:schemeClr>
                </a:solidFill>
                <a:ea typeface="宋体" pitchFamily="2" charset="-122"/>
              </a:rPr>
              <a:t>基本内存管理</a:t>
            </a:r>
            <a:endParaRPr lang="en-US" altLang="zh-CN" dirty="0" smtClean="0">
              <a:solidFill>
                <a:schemeClr val="bg2">
                  <a:lumMod val="60000"/>
                  <a:lumOff val="40000"/>
                </a:schemeClr>
              </a:solidFill>
              <a:ea typeface="宋体" pitchFamily="2" charset="-122"/>
            </a:endParaRPr>
          </a:p>
          <a:p>
            <a:r>
              <a:rPr lang="zh-CN" altLang="en-US" dirty="0" smtClean="0">
                <a:solidFill>
                  <a:srgbClr val="993300"/>
                </a:solidFill>
                <a:ea typeface="宋体" pitchFamily="2" charset="-122"/>
              </a:rPr>
              <a:t>虚拟内存管理</a:t>
            </a:r>
            <a:endParaRPr lang="en-US" altLang="zh-CN" dirty="0" smtClean="0">
              <a:solidFill>
                <a:srgbClr val="993300"/>
              </a:solidFill>
              <a:ea typeface="宋体" pitchFamily="2" charset="-122"/>
            </a:endParaRPr>
          </a:p>
          <a:p>
            <a:pPr lvl="1"/>
            <a:r>
              <a:rPr lang="zh-CN" altLang="en-US" dirty="0" smtClean="0">
                <a:ea typeface="宋体" pitchFamily="2" charset="-122"/>
              </a:rPr>
              <a:t>非连续的内存分配和内存地址空间</a:t>
            </a:r>
            <a:endParaRPr lang="en-US" altLang="zh-CN" dirty="0" smtClean="0">
              <a:ea typeface="宋体" pitchFamily="2" charset="-122"/>
            </a:endParaRPr>
          </a:p>
          <a:p>
            <a:pPr lvl="1"/>
            <a:r>
              <a:rPr lang="zh-CN" altLang="en-US" dirty="0" smtClean="0">
                <a:solidFill>
                  <a:schemeClr val="bg1">
                    <a:lumMod val="50000"/>
                  </a:schemeClr>
                </a:solidFill>
                <a:ea typeface="宋体" pitchFamily="2" charset="-122"/>
              </a:rPr>
              <a:t>分页</a:t>
            </a:r>
            <a:endParaRPr lang="en-US" altLang="zh-CN" dirty="0" smtClean="0">
              <a:solidFill>
                <a:schemeClr val="bg1">
                  <a:lumMod val="50000"/>
                </a:schemeClr>
              </a:solidFill>
              <a:ea typeface="宋体" pitchFamily="2" charset="-122"/>
            </a:endParaRPr>
          </a:p>
          <a:p>
            <a:pPr lvl="1"/>
            <a:r>
              <a:rPr lang="zh-CN" altLang="en-US" dirty="0" smtClean="0">
                <a:solidFill>
                  <a:schemeClr val="bg1">
                    <a:lumMod val="50000"/>
                  </a:schemeClr>
                </a:solidFill>
                <a:ea typeface="宋体" pitchFamily="2" charset="-122"/>
              </a:rPr>
              <a:t>分段</a:t>
            </a:r>
            <a:endParaRPr lang="en-US" altLang="zh-CN" dirty="0" smtClean="0">
              <a:solidFill>
                <a:schemeClr val="bg1">
                  <a:lumMod val="50000"/>
                </a:schemeClr>
              </a:solidFill>
              <a:ea typeface="宋体" pitchFamily="2" charset="-122"/>
            </a:endParaRPr>
          </a:p>
          <a:p>
            <a:pPr lvl="1"/>
            <a:r>
              <a:rPr lang="zh-CN" altLang="en-US" dirty="0" smtClean="0">
                <a:solidFill>
                  <a:schemeClr val="bg1">
                    <a:lumMod val="50000"/>
                  </a:schemeClr>
                </a:solidFill>
                <a:ea typeface="宋体" pitchFamily="2" charset="-122"/>
              </a:rPr>
              <a:t>虚拟内存管理算法</a:t>
            </a:r>
            <a:endParaRPr lang="en-US" altLang="zh-CN" dirty="0" smtClean="0">
              <a:solidFill>
                <a:schemeClr val="bg1">
                  <a:lumMod val="50000"/>
                </a:schemeClr>
              </a:solidFill>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p:cNvPicPr>
            <a:picLocks noChangeAspect="1" noChangeArrowheads="1"/>
          </p:cNvPicPr>
          <p:nvPr/>
        </p:nvPicPr>
        <p:blipFill>
          <a:blip r:embed="rId2" cstate="print"/>
          <a:srcRect l="3652" t="6069" r="23904" b="5103"/>
          <a:stretch>
            <a:fillRect/>
          </a:stretch>
        </p:blipFill>
        <p:spPr bwMode="auto">
          <a:xfrm>
            <a:off x="4709160" y="1075383"/>
            <a:ext cx="4160520" cy="5523537"/>
          </a:xfrm>
          <a:prstGeom prst="rect">
            <a:avLst/>
          </a:prstGeom>
          <a:noFill/>
          <a:ln w="9525">
            <a:noFill/>
            <a:miter lim="800000"/>
            <a:headEnd/>
            <a:tailEnd/>
          </a:ln>
        </p:spPr>
      </p:pic>
      <p:sp>
        <p:nvSpPr>
          <p:cNvPr id="2" name="标题 1"/>
          <p:cNvSpPr>
            <a:spLocks noGrp="1"/>
          </p:cNvSpPr>
          <p:nvPr>
            <p:ph type="title"/>
          </p:nvPr>
        </p:nvSpPr>
        <p:spPr>
          <a:xfrm>
            <a:off x="515256" y="171450"/>
            <a:ext cx="8229600" cy="1143000"/>
          </a:xfrm>
        </p:spPr>
        <p:txBody>
          <a:bodyPr/>
          <a:lstStyle/>
          <a:p>
            <a:pPr algn="l"/>
            <a:r>
              <a:rPr lang="zh-CN" altLang="en-US" sz="2800" dirty="0" smtClean="0"/>
              <a:t>逻辑和物理地址间的转换</a:t>
            </a:r>
            <a:endParaRPr lang="zh-CN" altLang="en-US" sz="2800" dirty="0"/>
          </a:p>
        </p:txBody>
      </p:sp>
      <p:sp>
        <p:nvSpPr>
          <p:cNvPr id="4" name="页脚占位符 3"/>
          <p:cNvSpPr>
            <a:spLocks noGrp="1"/>
          </p:cNvSpPr>
          <p:nvPr>
            <p:ph type="ftr" sz="quarter" idx="10"/>
          </p:nvPr>
        </p:nvSpPr>
        <p:spPr>
          <a:xfrm>
            <a:off x="366713" y="656231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546438"/>
            <a:ext cx="922337" cy="476250"/>
          </a:xfrm>
        </p:spPr>
        <p:txBody>
          <a:bodyPr/>
          <a:lstStyle/>
          <a:p>
            <a:pPr>
              <a:defRPr/>
            </a:pPr>
            <a:fld id="{2A5F4D79-7E66-4EF1-850E-A256F3AB9092}" type="slidenum">
              <a:rPr lang="zh-CN" altLang="en-US" smtClean="0"/>
              <a:pPr>
                <a:defRPr/>
              </a:pPr>
              <a:t>20</a:t>
            </a:fld>
            <a:endParaRPr lang="en-US" altLang="zh-CN"/>
          </a:p>
        </p:txBody>
      </p:sp>
      <p:grpSp>
        <p:nvGrpSpPr>
          <p:cNvPr id="29" name="组合 28"/>
          <p:cNvGrpSpPr/>
          <p:nvPr/>
        </p:nvGrpSpPr>
        <p:grpSpPr>
          <a:xfrm>
            <a:off x="326556" y="1489322"/>
            <a:ext cx="4994953" cy="4657011"/>
            <a:chOff x="4913070" y="1373212"/>
            <a:chExt cx="4994953" cy="4657011"/>
          </a:xfrm>
        </p:grpSpPr>
        <p:grpSp>
          <p:nvGrpSpPr>
            <p:cNvPr id="16" name="组合 15"/>
            <p:cNvGrpSpPr/>
            <p:nvPr/>
          </p:nvGrpSpPr>
          <p:grpSpPr>
            <a:xfrm>
              <a:off x="4916923" y="1373212"/>
              <a:ext cx="4991100" cy="2153792"/>
              <a:chOff x="3973513" y="2592388"/>
              <a:chExt cx="4991100" cy="2153792"/>
            </a:xfrm>
          </p:grpSpPr>
          <p:sp>
            <p:nvSpPr>
              <p:cNvPr id="10" name="Rectangle 38"/>
              <p:cNvSpPr>
                <a:spLocks noChangeArrowheads="1"/>
              </p:cNvSpPr>
              <p:nvPr/>
            </p:nvSpPr>
            <p:spPr bwMode="auto">
              <a:xfrm>
                <a:off x="3973513" y="2592388"/>
                <a:ext cx="4991100" cy="1200329"/>
              </a:xfrm>
              <a:prstGeom prst="rect">
                <a:avLst/>
              </a:prstGeom>
              <a:noFill/>
              <a:ln w="9525">
                <a:noFill/>
                <a:miter lim="800000"/>
                <a:headEnd/>
                <a:tailEnd/>
              </a:ln>
              <a:effectLst/>
            </p:spPr>
            <p:txBody>
              <a:bodyPr>
                <a:spAutoFit/>
              </a:bodyPr>
              <a:lstStyle/>
              <a:p>
                <a:pPr>
                  <a:spcBef>
                    <a:spcPct val="50000"/>
                  </a:spcBef>
                </a:pPr>
                <a:r>
                  <a:rPr lang="zh-CN" altLang="en-US" b="1" dirty="0">
                    <a:latin typeface="Times New Roman" pitchFamily="18" charset="0"/>
                  </a:rPr>
                  <a:t>逻辑</a:t>
                </a:r>
                <a:r>
                  <a:rPr lang="zh-CN" altLang="en-US" b="1" dirty="0" smtClean="0">
                    <a:latin typeface="Times New Roman" pitchFamily="18" charset="0"/>
                  </a:rPr>
                  <a:t>地址 </a:t>
                </a:r>
                <a:r>
                  <a:rPr lang="en-US" altLang="zh-CN" b="1" dirty="0" smtClean="0">
                    <a:latin typeface="Times New Roman" pitchFamily="18" charset="0"/>
                  </a:rPr>
                  <a:t>= </a:t>
                </a:r>
                <a:r>
                  <a:rPr lang="zh-CN" altLang="en-US" b="1" dirty="0" smtClean="0">
                    <a:latin typeface="Times New Roman" pitchFamily="18" charset="0"/>
                  </a:rPr>
                  <a:t>逻辑</a:t>
                </a:r>
                <a:r>
                  <a:rPr lang="zh-CN" altLang="en-US" b="1" dirty="0">
                    <a:latin typeface="Times New Roman" pitchFamily="18" charset="0"/>
                  </a:rPr>
                  <a:t>页首址</a:t>
                </a:r>
                <a:r>
                  <a:rPr lang="en-US" altLang="zh-CN" b="1" dirty="0">
                    <a:latin typeface="Times New Roman" pitchFamily="18" charset="0"/>
                  </a:rPr>
                  <a:t>+</a:t>
                </a:r>
                <a:r>
                  <a:rPr lang="zh-CN" altLang="en-US" b="1" dirty="0">
                    <a:latin typeface="Times New Roman" pitchFamily="18" charset="0"/>
                  </a:rPr>
                  <a:t>页内地址</a:t>
                </a:r>
              </a:p>
              <a:p>
                <a:pPr>
                  <a:spcBef>
                    <a:spcPct val="50000"/>
                  </a:spcBef>
                </a:pPr>
                <a:r>
                  <a:rPr lang="zh-CN" altLang="en-US" b="1" dirty="0">
                    <a:latin typeface="Times New Roman" pitchFamily="18" charset="0"/>
                  </a:rPr>
                  <a:t>                </a:t>
                </a:r>
                <a:r>
                  <a:rPr lang="zh-CN" altLang="en-US" b="1" dirty="0" smtClean="0">
                    <a:latin typeface="Times New Roman" pitchFamily="18" charset="0"/>
                  </a:rPr>
                  <a:t>  </a:t>
                </a:r>
                <a:r>
                  <a:rPr lang="en-US" altLang="zh-CN" b="1" dirty="0" smtClean="0">
                    <a:latin typeface="Times New Roman" pitchFamily="18" charset="0"/>
                  </a:rPr>
                  <a:t>= </a:t>
                </a:r>
                <a:r>
                  <a:rPr lang="zh-CN" altLang="en-US" b="1" dirty="0" smtClean="0">
                    <a:latin typeface="Times New Roman" pitchFamily="18" charset="0"/>
                  </a:rPr>
                  <a:t>页</a:t>
                </a:r>
                <a:r>
                  <a:rPr lang="zh-CN" altLang="en-US" b="1" dirty="0">
                    <a:latin typeface="Times New Roman" pitchFamily="18" charset="0"/>
                  </a:rPr>
                  <a:t>号</a:t>
                </a:r>
                <a:r>
                  <a:rPr lang="zh-CN" altLang="en-US" b="1" dirty="0">
                    <a:latin typeface="Times New Roman" pitchFamily="18" charset="0"/>
                    <a:sym typeface="Symbol" pitchFamily="18" charset="2"/>
                  </a:rPr>
                  <a:t> </a:t>
                </a:r>
                <a:r>
                  <a:rPr lang="en-US" altLang="zh-CN" b="1" dirty="0">
                    <a:latin typeface="Times New Roman" pitchFamily="18" charset="0"/>
                    <a:sym typeface="Symbol" pitchFamily="18" charset="2"/>
                  </a:rPr>
                  <a:t>2</a:t>
                </a:r>
                <a:r>
                  <a:rPr lang="en-US" altLang="zh-CN" b="1" baseline="30000" dirty="0">
                    <a:latin typeface="Times New Roman" pitchFamily="18" charset="0"/>
                    <a:sym typeface="Symbol" pitchFamily="18" charset="2"/>
                  </a:rPr>
                  <a:t>i</a:t>
                </a:r>
                <a:r>
                  <a:rPr lang="en-US" altLang="zh-CN" b="1" dirty="0">
                    <a:latin typeface="Times New Roman" pitchFamily="18" charset="0"/>
                  </a:rPr>
                  <a:t> +</a:t>
                </a:r>
                <a:r>
                  <a:rPr lang="zh-CN" altLang="en-US" b="1" dirty="0">
                    <a:latin typeface="Times New Roman" pitchFamily="18" charset="0"/>
                  </a:rPr>
                  <a:t>页内地址</a:t>
                </a:r>
              </a:p>
              <a:p>
                <a:pPr>
                  <a:spcBef>
                    <a:spcPct val="50000"/>
                  </a:spcBef>
                </a:pPr>
                <a:r>
                  <a:rPr lang="zh-CN" altLang="en-US" b="1" dirty="0">
                    <a:latin typeface="Times New Roman" pitchFamily="18" charset="0"/>
                  </a:rPr>
                  <a:t>                </a:t>
                </a:r>
                <a:r>
                  <a:rPr lang="zh-CN" altLang="en-US" b="1" dirty="0" smtClean="0">
                    <a:latin typeface="Times New Roman" pitchFamily="18" charset="0"/>
                  </a:rPr>
                  <a:t>  </a:t>
                </a:r>
                <a:r>
                  <a:rPr lang="en-US" altLang="zh-CN" b="1" dirty="0" smtClean="0">
                    <a:latin typeface="Times New Roman" pitchFamily="18" charset="0"/>
                  </a:rPr>
                  <a:t>=</a:t>
                </a:r>
                <a:endParaRPr lang="en-US" altLang="zh-CN" b="1" dirty="0">
                  <a:latin typeface="Times New Roman" pitchFamily="18" charset="0"/>
                </a:endParaRPr>
              </a:p>
            </p:txBody>
          </p:sp>
          <p:grpSp>
            <p:nvGrpSpPr>
              <p:cNvPr id="11" name="Group 39"/>
              <p:cNvGrpSpPr>
                <a:grpSpLocks/>
              </p:cNvGrpSpPr>
              <p:nvPr/>
            </p:nvGrpSpPr>
            <p:grpSpPr bwMode="auto">
              <a:xfrm>
                <a:off x="5312232" y="3381834"/>
                <a:ext cx="2819400" cy="522509"/>
                <a:chOff x="3552" y="2592"/>
                <a:chExt cx="1776" cy="432"/>
              </a:xfrm>
            </p:grpSpPr>
            <p:sp>
              <p:nvSpPr>
                <p:cNvPr id="12" name="Rectangle 40"/>
                <p:cNvSpPr>
                  <a:spLocks noChangeArrowheads="1"/>
                </p:cNvSpPr>
                <p:nvPr/>
              </p:nvSpPr>
              <p:spPr bwMode="auto">
                <a:xfrm>
                  <a:off x="3552" y="2592"/>
                  <a:ext cx="1776" cy="432"/>
                </a:xfrm>
                <a:prstGeom prst="rect">
                  <a:avLst/>
                </a:prstGeom>
                <a:solidFill>
                  <a:schemeClr val="bg1"/>
                </a:solidFill>
                <a:ln w="15875">
                  <a:solidFill>
                    <a:schemeClr val="tx1"/>
                  </a:solidFill>
                  <a:miter lim="800000"/>
                  <a:headEnd/>
                  <a:tailEnd/>
                </a:ln>
                <a:effectLst/>
              </p:spPr>
              <p:txBody>
                <a:bodyPr wrap="none" anchor="ctr"/>
                <a:lstStyle/>
                <a:p>
                  <a:pPr algn="ctr"/>
                  <a:r>
                    <a:rPr lang="zh-CN" altLang="en-US" b="1" dirty="0">
                      <a:latin typeface="Times New Roman" pitchFamily="18" charset="0"/>
                    </a:rPr>
                    <a:t>逻辑页号  页内地址</a:t>
                  </a:r>
                </a:p>
              </p:txBody>
            </p:sp>
            <p:sp>
              <p:nvSpPr>
                <p:cNvPr id="13" name="Line 41"/>
                <p:cNvSpPr>
                  <a:spLocks noChangeShapeType="1"/>
                </p:cNvSpPr>
                <p:nvPr/>
              </p:nvSpPr>
              <p:spPr bwMode="auto">
                <a:xfrm>
                  <a:off x="4416" y="2592"/>
                  <a:ext cx="0" cy="432"/>
                </a:xfrm>
                <a:prstGeom prst="line">
                  <a:avLst/>
                </a:prstGeom>
                <a:noFill/>
                <a:ln w="15875">
                  <a:solidFill>
                    <a:schemeClr val="tx1"/>
                  </a:solidFill>
                  <a:round/>
                  <a:headEnd/>
                  <a:tailEnd/>
                </a:ln>
                <a:effectLst/>
              </p:spPr>
              <p:txBody>
                <a:bodyPr wrap="none" anchor="ctr"/>
                <a:lstStyle/>
                <a:p>
                  <a:endParaRPr lang="zh-CN" altLang="en-US"/>
                </a:p>
              </p:txBody>
            </p:sp>
          </p:grpSp>
          <p:sp>
            <p:nvSpPr>
              <p:cNvPr id="14" name="AutoShape 45"/>
              <p:cNvSpPr>
                <a:spLocks/>
              </p:cNvSpPr>
              <p:nvPr/>
            </p:nvSpPr>
            <p:spPr bwMode="auto">
              <a:xfrm rot="5400000">
                <a:off x="7260095" y="3349180"/>
                <a:ext cx="287337" cy="1439863"/>
              </a:xfrm>
              <a:prstGeom prst="rightBrace">
                <a:avLst>
                  <a:gd name="adj1" fmla="val 41759"/>
                  <a:gd name="adj2" fmla="val 50000"/>
                </a:avLst>
              </a:prstGeom>
              <a:noFill/>
              <a:ln w="9525">
                <a:solidFill>
                  <a:schemeClr val="tx1"/>
                </a:solidFill>
                <a:round/>
                <a:headEnd/>
                <a:tailEnd/>
              </a:ln>
              <a:effectLst/>
            </p:spPr>
            <p:txBody>
              <a:bodyPr wrap="none" anchor="ctr"/>
              <a:lstStyle/>
              <a:p>
                <a:endParaRPr lang="zh-CN" altLang="en-US"/>
              </a:p>
            </p:txBody>
          </p:sp>
          <p:sp>
            <p:nvSpPr>
              <p:cNvPr id="15" name="Text Box 46"/>
              <p:cNvSpPr txBox="1">
                <a:spLocks noChangeArrowheads="1"/>
              </p:cNvSpPr>
              <p:nvPr/>
            </p:nvSpPr>
            <p:spPr bwMode="auto">
              <a:xfrm>
                <a:off x="7217232" y="4288980"/>
                <a:ext cx="838200" cy="457200"/>
              </a:xfrm>
              <a:prstGeom prst="rect">
                <a:avLst/>
              </a:prstGeom>
              <a:noFill/>
              <a:ln w="9525">
                <a:noFill/>
                <a:miter lim="800000"/>
                <a:headEnd/>
                <a:tailEnd/>
              </a:ln>
              <a:effectLst/>
            </p:spPr>
            <p:txBody>
              <a:bodyPr>
                <a:spAutoFit/>
              </a:bodyPr>
              <a:lstStyle/>
              <a:p>
                <a:pPr>
                  <a:spcBef>
                    <a:spcPct val="50000"/>
                  </a:spcBef>
                </a:pPr>
                <a:r>
                  <a:rPr lang="en-US" altLang="zh-CN" b="1">
                    <a:latin typeface="Times New Roman" pitchFamily="18" charset="0"/>
                  </a:rPr>
                  <a:t>i</a:t>
                </a:r>
                <a:r>
                  <a:rPr lang="zh-CN" altLang="en-US" b="1">
                    <a:latin typeface="Times New Roman" pitchFamily="18" charset="0"/>
                  </a:rPr>
                  <a:t>位</a:t>
                </a:r>
              </a:p>
            </p:txBody>
          </p:sp>
        </p:grpSp>
        <p:sp>
          <p:nvSpPr>
            <p:cNvPr id="17" name="Text Box 24"/>
            <p:cNvSpPr txBox="1">
              <a:spLocks noChangeArrowheads="1"/>
            </p:cNvSpPr>
            <p:nvPr/>
          </p:nvSpPr>
          <p:spPr bwMode="auto">
            <a:xfrm>
              <a:off x="4913070" y="3886182"/>
              <a:ext cx="4800600" cy="1200329"/>
            </a:xfrm>
            <a:prstGeom prst="rect">
              <a:avLst/>
            </a:prstGeom>
            <a:noFill/>
            <a:ln w="9525">
              <a:noFill/>
              <a:miter lim="800000"/>
              <a:headEnd/>
              <a:tailEnd/>
            </a:ln>
            <a:effectLst/>
          </p:spPr>
          <p:txBody>
            <a:bodyPr>
              <a:spAutoFit/>
            </a:bodyPr>
            <a:lstStyle/>
            <a:p>
              <a:pPr>
                <a:spcBef>
                  <a:spcPct val="50000"/>
                </a:spcBef>
              </a:pPr>
              <a:r>
                <a:rPr lang="zh-CN" altLang="en-US" b="1" dirty="0">
                  <a:latin typeface="Times New Roman" pitchFamily="18" charset="0"/>
                </a:rPr>
                <a:t>物理</a:t>
              </a:r>
              <a:r>
                <a:rPr lang="zh-CN" altLang="en-US" b="1" dirty="0" smtClean="0">
                  <a:latin typeface="Times New Roman" pitchFamily="18" charset="0"/>
                </a:rPr>
                <a:t>地址 </a:t>
              </a:r>
              <a:r>
                <a:rPr lang="en-US" altLang="zh-CN" b="1" dirty="0" smtClean="0">
                  <a:latin typeface="Times New Roman" pitchFamily="18" charset="0"/>
                </a:rPr>
                <a:t>= </a:t>
              </a:r>
              <a:r>
                <a:rPr lang="zh-CN" altLang="en-US" b="1" dirty="0" smtClean="0">
                  <a:latin typeface="Times New Roman" pitchFamily="18" charset="0"/>
                </a:rPr>
                <a:t>页框首</a:t>
              </a:r>
              <a:r>
                <a:rPr lang="zh-CN" altLang="en-US" b="1" dirty="0">
                  <a:latin typeface="Times New Roman" pitchFamily="18" charset="0"/>
                </a:rPr>
                <a:t>址</a:t>
              </a:r>
              <a:r>
                <a:rPr lang="en-US" altLang="zh-CN" b="1" dirty="0">
                  <a:latin typeface="Times New Roman" pitchFamily="18" charset="0"/>
                </a:rPr>
                <a:t>+</a:t>
              </a:r>
              <a:r>
                <a:rPr lang="zh-CN" altLang="en-US" b="1" dirty="0">
                  <a:latin typeface="Times New Roman" pitchFamily="18" charset="0"/>
                </a:rPr>
                <a:t>页内地址</a:t>
              </a:r>
            </a:p>
            <a:p>
              <a:pPr>
                <a:spcBef>
                  <a:spcPct val="50000"/>
                </a:spcBef>
              </a:pPr>
              <a:r>
                <a:rPr lang="zh-CN" altLang="en-US" b="1" dirty="0">
                  <a:latin typeface="Times New Roman" pitchFamily="18" charset="0"/>
                </a:rPr>
                <a:t>                </a:t>
              </a:r>
              <a:r>
                <a:rPr lang="zh-CN" altLang="en-US" b="1" dirty="0" smtClean="0">
                  <a:latin typeface="Times New Roman" pitchFamily="18" charset="0"/>
                </a:rPr>
                <a:t>  </a:t>
              </a:r>
              <a:r>
                <a:rPr lang="en-US" altLang="zh-CN" b="1" dirty="0" smtClean="0">
                  <a:latin typeface="Times New Roman" pitchFamily="18" charset="0"/>
                </a:rPr>
                <a:t>= </a:t>
              </a:r>
              <a:r>
                <a:rPr lang="zh-CN" altLang="en-US" b="1" dirty="0" smtClean="0">
                  <a:latin typeface="Times New Roman" pitchFamily="18" charset="0"/>
                </a:rPr>
                <a:t>页框号</a:t>
              </a:r>
              <a:r>
                <a:rPr lang="zh-CN" altLang="en-US" b="1" dirty="0">
                  <a:latin typeface="Times New Roman" pitchFamily="18" charset="0"/>
                  <a:sym typeface="Symbol" pitchFamily="18" charset="2"/>
                </a:rPr>
                <a:t> </a:t>
              </a:r>
              <a:r>
                <a:rPr lang="en-US" altLang="zh-CN" b="1" dirty="0">
                  <a:latin typeface="Times New Roman" pitchFamily="18" charset="0"/>
                  <a:sym typeface="Symbol" pitchFamily="18" charset="2"/>
                </a:rPr>
                <a:t>2</a:t>
              </a:r>
              <a:r>
                <a:rPr lang="en-US" altLang="zh-CN" b="1" baseline="30000" dirty="0">
                  <a:latin typeface="Times New Roman" pitchFamily="18" charset="0"/>
                  <a:sym typeface="Symbol" pitchFamily="18" charset="2"/>
                </a:rPr>
                <a:t>i</a:t>
              </a:r>
              <a:r>
                <a:rPr lang="en-US" altLang="zh-CN" b="1" dirty="0">
                  <a:latin typeface="Times New Roman" pitchFamily="18" charset="0"/>
                </a:rPr>
                <a:t> +</a:t>
              </a:r>
              <a:r>
                <a:rPr lang="zh-CN" altLang="en-US" b="1" dirty="0">
                  <a:latin typeface="Times New Roman" pitchFamily="18" charset="0"/>
                </a:rPr>
                <a:t>页内地址</a:t>
              </a:r>
            </a:p>
            <a:p>
              <a:pPr>
                <a:spcBef>
                  <a:spcPct val="50000"/>
                </a:spcBef>
              </a:pPr>
              <a:r>
                <a:rPr lang="zh-CN" altLang="en-US" b="1" dirty="0">
                  <a:latin typeface="Times New Roman" pitchFamily="18" charset="0"/>
                </a:rPr>
                <a:t>                </a:t>
              </a:r>
              <a:r>
                <a:rPr lang="zh-CN" altLang="en-US" b="1" dirty="0" smtClean="0">
                  <a:latin typeface="Times New Roman" pitchFamily="18" charset="0"/>
                </a:rPr>
                <a:t>  </a:t>
              </a:r>
              <a:r>
                <a:rPr lang="en-US" altLang="zh-CN" b="1" dirty="0" smtClean="0">
                  <a:latin typeface="Times New Roman" pitchFamily="18" charset="0"/>
                </a:rPr>
                <a:t>=</a:t>
              </a:r>
              <a:endParaRPr lang="en-US" altLang="zh-CN" b="1" dirty="0">
                <a:latin typeface="Times New Roman" pitchFamily="18" charset="0"/>
              </a:endParaRPr>
            </a:p>
          </p:txBody>
        </p:sp>
        <p:grpSp>
          <p:nvGrpSpPr>
            <p:cNvPr id="18" name="Group 27"/>
            <p:cNvGrpSpPr>
              <a:grpSpLocks/>
            </p:cNvGrpSpPr>
            <p:nvPr/>
          </p:nvGrpSpPr>
          <p:grpSpPr bwMode="auto">
            <a:xfrm>
              <a:off x="6262902" y="4735272"/>
              <a:ext cx="2819400" cy="489863"/>
              <a:chOff x="3552" y="2592"/>
              <a:chExt cx="1776" cy="432"/>
            </a:xfrm>
          </p:grpSpPr>
          <p:sp>
            <p:nvSpPr>
              <p:cNvPr id="19" name="Rectangle 25"/>
              <p:cNvSpPr>
                <a:spLocks noChangeArrowheads="1"/>
              </p:cNvSpPr>
              <p:nvPr/>
            </p:nvSpPr>
            <p:spPr bwMode="auto">
              <a:xfrm>
                <a:off x="3552" y="2592"/>
                <a:ext cx="1776" cy="432"/>
              </a:xfrm>
              <a:prstGeom prst="rect">
                <a:avLst/>
              </a:prstGeom>
              <a:solidFill>
                <a:schemeClr val="bg1"/>
              </a:solidFill>
              <a:ln w="15875">
                <a:solidFill>
                  <a:schemeClr val="tx1"/>
                </a:solidFill>
                <a:miter lim="800000"/>
                <a:headEnd/>
                <a:tailEnd/>
              </a:ln>
              <a:effectLst/>
            </p:spPr>
            <p:txBody>
              <a:bodyPr wrap="none" anchor="ctr"/>
              <a:lstStyle/>
              <a:p>
                <a:pPr algn="ctr"/>
                <a:r>
                  <a:rPr lang="en-US" altLang="zh-CN" b="1">
                    <a:latin typeface="Times New Roman" pitchFamily="18" charset="0"/>
                  </a:rPr>
                  <a:t>  </a:t>
                </a:r>
                <a:r>
                  <a:rPr lang="zh-CN" altLang="en-US" b="1">
                    <a:latin typeface="Times New Roman" pitchFamily="18" charset="0"/>
                  </a:rPr>
                  <a:t>页架号    页内地址</a:t>
                </a:r>
              </a:p>
            </p:txBody>
          </p:sp>
          <p:sp>
            <p:nvSpPr>
              <p:cNvPr id="20" name="Line 26"/>
              <p:cNvSpPr>
                <a:spLocks noChangeShapeType="1"/>
              </p:cNvSpPr>
              <p:nvPr/>
            </p:nvSpPr>
            <p:spPr bwMode="auto">
              <a:xfrm>
                <a:off x="4416" y="2592"/>
                <a:ext cx="0" cy="432"/>
              </a:xfrm>
              <a:prstGeom prst="line">
                <a:avLst/>
              </a:prstGeom>
              <a:noFill/>
              <a:ln w="15875">
                <a:solidFill>
                  <a:schemeClr val="tx1"/>
                </a:solidFill>
                <a:round/>
                <a:headEnd/>
                <a:tailEnd/>
              </a:ln>
              <a:effectLst/>
            </p:spPr>
            <p:txBody>
              <a:bodyPr wrap="none" anchor="ctr"/>
              <a:lstStyle/>
              <a:p>
                <a:endParaRPr lang="zh-CN" altLang="en-US"/>
              </a:p>
            </p:txBody>
          </p:sp>
        </p:grpSp>
        <p:sp>
          <p:nvSpPr>
            <p:cNvPr id="21" name="AutoShape 29"/>
            <p:cNvSpPr>
              <a:spLocks/>
            </p:cNvSpPr>
            <p:nvPr/>
          </p:nvSpPr>
          <p:spPr bwMode="auto">
            <a:xfrm rot="5400000">
              <a:off x="8231629" y="4685610"/>
              <a:ext cx="287338" cy="1439863"/>
            </a:xfrm>
            <a:prstGeom prst="rightBrace">
              <a:avLst>
                <a:gd name="adj1" fmla="val 41759"/>
                <a:gd name="adj2" fmla="val 50000"/>
              </a:avLst>
            </a:prstGeom>
            <a:noFill/>
            <a:ln w="9525">
              <a:solidFill>
                <a:schemeClr val="tx1"/>
              </a:solidFill>
              <a:round/>
              <a:headEnd/>
              <a:tailEnd/>
            </a:ln>
            <a:effectLst/>
          </p:spPr>
          <p:txBody>
            <a:bodyPr wrap="none" anchor="ctr"/>
            <a:lstStyle/>
            <a:p>
              <a:endParaRPr lang="zh-CN" altLang="en-US"/>
            </a:p>
          </p:txBody>
        </p:sp>
        <p:sp>
          <p:nvSpPr>
            <p:cNvPr id="22" name="Text Box 30"/>
            <p:cNvSpPr txBox="1">
              <a:spLocks noChangeArrowheads="1"/>
            </p:cNvSpPr>
            <p:nvPr/>
          </p:nvSpPr>
          <p:spPr bwMode="auto">
            <a:xfrm>
              <a:off x="8106216" y="5569848"/>
              <a:ext cx="838200" cy="457200"/>
            </a:xfrm>
            <a:prstGeom prst="rect">
              <a:avLst/>
            </a:prstGeom>
            <a:noFill/>
            <a:ln w="9525">
              <a:noFill/>
              <a:miter lim="800000"/>
              <a:headEnd/>
              <a:tailEnd/>
            </a:ln>
            <a:effectLst/>
          </p:spPr>
          <p:txBody>
            <a:bodyPr>
              <a:spAutoFit/>
            </a:bodyPr>
            <a:lstStyle/>
            <a:p>
              <a:pPr>
                <a:spcBef>
                  <a:spcPct val="50000"/>
                </a:spcBef>
              </a:pPr>
              <a:r>
                <a:rPr lang="en-US" altLang="zh-CN" b="1">
                  <a:latin typeface="Times New Roman" pitchFamily="18" charset="0"/>
                </a:rPr>
                <a:t>i</a:t>
              </a:r>
              <a:r>
                <a:rPr lang="zh-CN" altLang="en-US" b="1">
                  <a:latin typeface="Times New Roman" pitchFamily="18" charset="0"/>
                </a:rPr>
                <a:t>位</a:t>
              </a:r>
            </a:p>
          </p:txBody>
        </p:sp>
        <p:sp>
          <p:nvSpPr>
            <p:cNvPr id="23" name="AutoShape 31"/>
            <p:cNvSpPr>
              <a:spLocks/>
            </p:cNvSpPr>
            <p:nvPr/>
          </p:nvSpPr>
          <p:spPr bwMode="auto">
            <a:xfrm rot="5400000">
              <a:off x="6819547" y="4722917"/>
              <a:ext cx="287338" cy="1371600"/>
            </a:xfrm>
            <a:prstGeom prst="rightBrace">
              <a:avLst>
                <a:gd name="adj1" fmla="val 39779"/>
                <a:gd name="adj2" fmla="val 50000"/>
              </a:avLst>
            </a:prstGeom>
            <a:noFill/>
            <a:ln w="9525">
              <a:solidFill>
                <a:schemeClr val="tx1"/>
              </a:solidFill>
              <a:round/>
              <a:headEnd/>
              <a:tailEnd/>
            </a:ln>
            <a:effectLst/>
          </p:spPr>
          <p:txBody>
            <a:bodyPr wrap="none" anchor="ctr"/>
            <a:lstStyle/>
            <a:p>
              <a:endParaRPr lang="zh-CN" altLang="en-US"/>
            </a:p>
          </p:txBody>
        </p:sp>
        <p:sp>
          <p:nvSpPr>
            <p:cNvPr id="24" name="Text Box 32"/>
            <p:cNvSpPr txBox="1">
              <a:spLocks noChangeArrowheads="1"/>
            </p:cNvSpPr>
            <p:nvPr/>
          </p:nvSpPr>
          <p:spPr bwMode="auto">
            <a:xfrm>
              <a:off x="6506016" y="5573023"/>
              <a:ext cx="1006475" cy="457200"/>
            </a:xfrm>
            <a:prstGeom prst="rect">
              <a:avLst/>
            </a:prstGeom>
            <a:noFill/>
            <a:ln w="9525">
              <a:noFill/>
              <a:miter lim="800000"/>
              <a:headEnd/>
              <a:tailEnd/>
            </a:ln>
            <a:effectLst/>
          </p:spPr>
          <p:txBody>
            <a:bodyPr>
              <a:spAutoFit/>
            </a:bodyPr>
            <a:lstStyle/>
            <a:p>
              <a:pPr>
                <a:spcBef>
                  <a:spcPct val="50000"/>
                </a:spcBef>
              </a:pPr>
              <a:r>
                <a:rPr lang="en-US" altLang="zh-CN" b="1">
                  <a:latin typeface="Times New Roman" pitchFamily="18" charset="0"/>
                </a:rPr>
                <a:t>n-i</a:t>
              </a:r>
              <a:r>
                <a:rPr lang="zh-CN" altLang="en-US" b="1">
                  <a:latin typeface="Times New Roman" pitchFamily="18" charset="0"/>
                </a:rPr>
                <a:t>位</a:t>
              </a:r>
            </a:p>
          </p:txBody>
        </p:sp>
        <p:sp>
          <p:nvSpPr>
            <p:cNvPr id="25" name="AutoShape 31"/>
            <p:cNvSpPr>
              <a:spLocks/>
            </p:cNvSpPr>
            <p:nvPr/>
          </p:nvSpPr>
          <p:spPr bwMode="auto">
            <a:xfrm rot="5400000">
              <a:off x="6797779" y="2190227"/>
              <a:ext cx="287338" cy="1371600"/>
            </a:xfrm>
            <a:prstGeom prst="rightBrace">
              <a:avLst>
                <a:gd name="adj1" fmla="val 39779"/>
                <a:gd name="adj2" fmla="val 50000"/>
              </a:avLst>
            </a:prstGeom>
            <a:noFill/>
            <a:ln w="9525">
              <a:solidFill>
                <a:schemeClr val="tx1"/>
              </a:solidFill>
              <a:round/>
              <a:headEnd/>
              <a:tailEnd/>
            </a:ln>
            <a:effectLst/>
          </p:spPr>
          <p:txBody>
            <a:bodyPr wrap="none" anchor="ctr"/>
            <a:lstStyle/>
            <a:p>
              <a:endParaRPr lang="zh-CN" altLang="en-US"/>
            </a:p>
          </p:txBody>
        </p:sp>
        <p:sp>
          <p:nvSpPr>
            <p:cNvPr id="26" name="Text Box 32"/>
            <p:cNvSpPr txBox="1">
              <a:spLocks noChangeArrowheads="1"/>
            </p:cNvSpPr>
            <p:nvPr/>
          </p:nvSpPr>
          <p:spPr bwMode="auto">
            <a:xfrm>
              <a:off x="6484248" y="3069361"/>
              <a:ext cx="1006475" cy="457200"/>
            </a:xfrm>
            <a:prstGeom prst="rect">
              <a:avLst/>
            </a:prstGeom>
            <a:noFill/>
            <a:ln w="9525">
              <a:noFill/>
              <a:miter lim="800000"/>
              <a:headEnd/>
              <a:tailEnd/>
            </a:ln>
            <a:effectLst/>
          </p:spPr>
          <p:txBody>
            <a:bodyPr>
              <a:spAutoFit/>
            </a:bodyPr>
            <a:lstStyle/>
            <a:p>
              <a:pPr>
                <a:spcBef>
                  <a:spcPct val="50000"/>
                </a:spcBef>
              </a:pPr>
              <a:r>
                <a:rPr lang="en-US" altLang="zh-CN" b="1" dirty="0">
                  <a:latin typeface="Times New Roman" pitchFamily="18" charset="0"/>
                </a:rPr>
                <a:t>n-</a:t>
              </a:r>
              <a:r>
                <a:rPr lang="en-US" altLang="zh-CN" b="1" dirty="0" err="1">
                  <a:latin typeface="Times New Roman" pitchFamily="18" charset="0"/>
                </a:rPr>
                <a:t>i</a:t>
              </a:r>
              <a:r>
                <a:rPr lang="zh-CN" altLang="en-US" b="1" dirty="0">
                  <a:latin typeface="Times New Roman" pitchFamily="18" charset="0"/>
                </a:rPr>
                <a:t>位</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srcRect/>
          <a:stretch>
            <a:fillRect/>
          </a:stretch>
        </p:blipFill>
        <p:spPr bwMode="auto">
          <a:xfrm>
            <a:off x="319308" y="2133595"/>
            <a:ext cx="8533834" cy="4031347"/>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MMU</a:t>
            </a:r>
            <a:r>
              <a:rPr lang="zh-CN" altLang="en-US" dirty="0" smtClean="0"/>
              <a:t>中的地址变换</a:t>
            </a:r>
            <a:endParaRPr lang="zh-CN" altLang="en-US" dirty="0"/>
          </a:p>
        </p:txBody>
      </p:sp>
      <p:sp>
        <p:nvSpPr>
          <p:cNvPr id="3" name="内容占位符 2"/>
          <p:cNvSpPr>
            <a:spLocks noGrp="1"/>
          </p:cNvSpPr>
          <p:nvPr>
            <p:ph idx="1"/>
          </p:nvPr>
        </p:nvSpPr>
        <p:spPr>
          <a:xfrm>
            <a:off x="457200" y="1166819"/>
            <a:ext cx="8229600" cy="1286101"/>
          </a:xfrm>
        </p:spPr>
        <p:txBody>
          <a:bodyPr/>
          <a:lstStyle/>
          <a:p>
            <a:r>
              <a:rPr lang="zh-CN" altLang="en-US" dirty="0" smtClean="0"/>
              <a:t>基本地址变换机构</a:t>
            </a:r>
          </a:p>
          <a:p>
            <a:pPr lvl="1"/>
            <a:r>
              <a:rPr lang="zh-CN" altLang="en-US" dirty="0" smtClean="0"/>
              <a:t>用于实现从逻辑地址到物理地址的转换，将逻辑地址中的页号转换为内存中的物理块号，通过页表来完成</a:t>
            </a:r>
          </a:p>
        </p:txBody>
      </p:sp>
      <p:sp>
        <p:nvSpPr>
          <p:cNvPr id="4" name="页脚占位符 3"/>
          <p:cNvSpPr>
            <a:spLocks noGrp="1"/>
          </p:cNvSpPr>
          <p:nvPr>
            <p:ph type="ftr" sz="quarter" idx="10"/>
          </p:nvPr>
        </p:nvSpPr>
        <p:spPr>
          <a:xfrm>
            <a:off x="366713" y="639830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zh-CN" altLang="en-US" dirty="0" smtClean="0"/>
              <a:t>201</a:t>
            </a:r>
            <a:r>
              <a:rPr lang="en-US" altLang="zh-CN" dirty="0"/>
              <a:t>6</a:t>
            </a:r>
            <a:endParaRPr lang="en-US" altLang="zh-CN" dirty="0"/>
          </a:p>
        </p:txBody>
      </p:sp>
      <p:sp>
        <p:nvSpPr>
          <p:cNvPr id="5" name="灯片编号占位符 4"/>
          <p:cNvSpPr>
            <a:spLocks noGrp="1"/>
          </p:cNvSpPr>
          <p:nvPr>
            <p:ph type="sldNum" sz="quarter" idx="11"/>
          </p:nvPr>
        </p:nvSpPr>
        <p:spPr>
          <a:xfrm>
            <a:off x="7764463" y="6382428"/>
            <a:ext cx="922337" cy="476250"/>
          </a:xfrm>
        </p:spPr>
        <p:txBody>
          <a:bodyPr/>
          <a:lstStyle/>
          <a:p>
            <a:pPr>
              <a:defRPr/>
            </a:pPr>
            <a:fld id="{2A5F4D79-7E66-4EF1-850E-A256F3AB9092}" type="slidenum">
              <a:rPr lang="zh-CN" altLang="en-US" smtClean="0"/>
              <a:pPr>
                <a:defRPr/>
              </a:pPr>
              <a:t>21</a:t>
            </a:fld>
            <a:endParaRPr lang="en-US" altLang="zh-CN"/>
          </a:p>
        </p:txBody>
      </p:sp>
      <p:sp>
        <p:nvSpPr>
          <p:cNvPr id="7" name="TextBox 6"/>
          <p:cNvSpPr txBox="1"/>
          <p:nvPr/>
        </p:nvSpPr>
        <p:spPr>
          <a:xfrm>
            <a:off x="348346" y="5029194"/>
            <a:ext cx="1553023" cy="1015663"/>
          </a:xfrm>
          <a:prstGeom prst="rect">
            <a:avLst/>
          </a:prstGeom>
          <a:solidFill>
            <a:schemeClr val="bg1"/>
          </a:solidFill>
        </p:spPr>
        <p:txBody>
          <a:bodyPr wrap="square" rtlCol="0">
            <a:spAutoFit/>
          </a:bodyPr>
          <a:lstStyle/>
          <a:p>
            <a:pPr algn="ctr"/>
            <a:r>
              <a:rPr lang="en-US" altLang="zh-CN" sz="2000" b="1" dirty="0" smtClean="0">
                <a:latin typeface="Times New Roman" pitchFamily="18" charset="0"/>
                <a:cs typeface="Times New Roman" pitchFamily="18" charset="0"/>
              </a:rPr>
              <a:t>p: </a:t>
            </a:r>
            <a:r>
              <a:rPr lang="zh-CN" altLang="en-US" sz="2000" b="1" dirty="0" smtClean="0">
                <a:latin typeface="Times New Roman" pitchFamily="18" charset="0"/>
                <a:cs typeface="Times New Roman" pitchFamily="18" charset="0"/>
              </a:rPr>
              <a:t>逻辑页号</a:t>
            </a:r>
            <a:endParaRPr lang="en-US" altLang="zh-CN" sz="2000" b="1" dirty="0" smtClean="0">
              <a:latin typeface="Times New Roman" pitchFamily="18" charset="0"/>
              <a:cs typeface="Times New Roman" pitchFamily="18" charset="0"/>
            </a:endParaRPr>
          </a:p>
          <a:p>
            <a:pPr algn="ctr"/>
            <a:r>
              <a:rPr lang="en-US" altLang="zh-CN" sz="2000" b="1" dirty="0" smtClean="0">
                <a:latin typeface="Times New Roman" pitchFamily="18" charset="0"/>
                <a:cs typeface="Times New Roman" pitchFamily="18" charset="0"/>
              </a:rPr>
              <a:t>f: </a:t>
            </a:r>
            <a:r>
              <a:rPr lang="zh-CN" altLang="en-US" sz="2000" b="1" dirty="0" smtClean="0">
                <a:latin typeface="Times New Roman" pitchFamily="18" charset="0"/>
                <a:cs typeface="Times New Roman" pitchFamily="18" charset="0"/>
              </a:rPr>
              <a:t>物理框号</a:t>
            </a:r>
            <a:endParaRPr lang="en-US" altLang="zh-CN" sz="2000" b="1" dirty="0" smtClean="0">
              <a:latin typeface="Times New Roman" pitchFamily="18" charset="0"/>
              <a:cs typeface="Times New Roman" pitchFamily="18" charset="0"/>
            </a:endParaRPr>
          </a:p>
          <a:p>
            <a:pPr algn="ctr"/>
            <a:r>
              <a:rPr lang="en-US" altLang="zh-CN" sz="2000" b="1" dirty="0" smtClean="0">
                <a:latin typeface="Times New Roman" pitchFamily="18" charset="0"/>
                <a:cs typeface="Times New Roman" pitchFamily="18" charset="0"/>
              </a:rPr>
              <a:t>d: </a:t>
            </a:r>
            <a:r>
              <a:rPr lang="zh-CN" altLang="en-US" sz="2000" b="1" dirty="0" smtClean="0">
                <a:latin typeface="Times New Roman" pitchFamily="18" charset="0"/>
                <a:cs typeface="Times New Roman" pitchFamily="18" charset="0"/>
              </a:rPr>
              <a:t>页内偏移</a:t>
            </a:r>
            <a:endParaRPr lang="zh-CN" altLang="en-US" sz="2000" b="1" dirty="0">
              <a:latin typeface="Times New Roman" pitchFamily="18" charset="0"/>
              <a:cs typeface="Times New Roman" pitchFamily="18" charset="0"/>
            </a:endParaRPr>
          </a:p>
        </p:txBody>
      </p:sp>
      <p:sp>
        <p:nvSpPr>
          <p:cNvPr id="8" name="TextBox 7"/>
          <p:cNvSpPr txBox="1"/>
          <p:nvPr/>
        </p:nvSpPr>
        <p:spPr>
          <a:xfrm>
            <a:off x="5573486" y="5304970"/>
            <a:ext cx="1915885" cy="1477328"/>
          </a:xfrm>
          <a:prstGeom prst="rect">
            <a:avLst/>
          </a:prstGeom>
          <a:solidFill>
            <a:schemeClr val="bg1"/>
          </a:solidFill>
        </p:spPr>
        <p:txBody>
          <a:bodyPr wrap="square" rtlCol="0">
            <a:spAutoFit/>
          </a:bodyPr>
          <a:lstStyle/>
          <a:p>
            <a:r>
              <a:rPr lang="en-US" altLang="zh-CN" b="1" dirty="0" smtClean="0">
                <a:solidFill>
                  <a:srgbClr val="FF0000"/>
                </a:solidFill>
              </a:rPr>
              <a:t>MMU</a:t>
            </a:r>
            <a:r>
              <a:rPr lang="zh-CN" altLang="en-US" b="1" dirty="0" smtClean="0">
                <a:solidFill>
                  <a:srgbClr val="FF0000"/>
                </a:solidFill>
              </a:rPr>
              <a:t>是如何知晓当前进程的页表的？在后面地址变换机构的实现中介绍</a:t>
            </a:r>
            <a:endParaRPr lang="zh-CN" altLang="en-US" b="1" dirty="0">
              <a:solidFill>
                <a:srgbClr val="FF0000"/>
              </a:solidFill>
            </a:endParaRPr>
          </a:p>
        </p:txBody>
      </p:sp>
      <p:sp>
        <p:nvSpPr>
          <p:cNvPr id="9" name="TextBox 8"/>
          <p:cNvSpPr txBox="1"/>
          <p:nvPr/>
        </p:nvSpPr>
        <p:spPr>
          <a:xfrm>
            <a:off x="2728716" y="2394848"/>
            <a:ext cx="3381829"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(Memory Management Unit)</a:t>
            </a:r>
            <a:endParaRPr lang="zh-CN" alt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srcRect/>
          <a:stretch>
            <a:fillRect/>
          </a:stretch>
        </p:blipFill>
        <p:spPr bwMode="auto">
          <a:xfrm>
            <a:off x="203196" y="1868130"/>
            <a:ext cx="8781146" cy="3560211"/>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MMU</a:t>
            </a:r>
            <a:r>
              <a:rPr lang="zh-CN" altLang="en-US" dirty="0" smtClean="0"/>
              <a:t>中的地址变换</a:t>
            </a:r>
            <a:endParaRPr lang="zh-CN" altLang="en-US" dirty="0"/>
          </a:p>
        </p:txBody>
      </p:sp>
      <p:sp>
        <p:nvSpPr>
          <p:cNvPr id="3" name="内容占位符 2"/>
          <p:cNvSpPr>
            <a:spLocks noGrp="1"/>
          </p:cNvSpPr>
          <p:nvPr>
            <p:ph idx="1"/>
          </p:nvPr>
        </p:nvSpPr>
        <p:spPr>
          <a:xfrm>
            <a:off x="457200" y="1471613"/>
            <a:ext cx="8229600" cy="560387"/>
          </a:xfrm>
        </p:spPr>
        <p:txBody>
          <a:bodyPr/>
          <a:lstStyle/>
          <a:p>
            <a:r>
              <a:rPr lang="zh-CN" altLang="en-US" dirty="0" smtClean="0"/>
              <a:t>基本地址变换机构支持虚拟内存</a:t>
            </a: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22</a:t>
            </a:fld>
            <a:endParaRPr lang="en-US" altLang="zh-CN"/>
          </a:p>
        </p:txBody>
      </p:sp>
      <p:sp>
        <p:nvSpPr>
          <p:cNvPr id="7" name="TextBox 6"/>
          <p:cNvSpPr txBox="1"/>
          <p:nvPr/>
        </p:nvSpPr>
        <p:spPr>
          <a:xfrm>
            <a:off x="261262" y="4796970"/>
            <a:ext cx="1422393" cy="923330"/>
          </a:xfrm>
          <a:prstGeom prst="rect">
            <a:avLst/>
          </a:prstGeom>
          <a:solidFill>
            <a:schemeClr val="bg1"/>
          </a:solidFill>
        </p:spPr>
        <p:txBody>
          <a:bodyPr wrap="square" rtlCol="0">
            <a:spAutoFit/>
          </a:bodyPr>
          <a:lstStyle/>
          <a:p>
            <a:pPr algn="ctr"/>
            <a:r>
              <a:rPr lang="en-US" altLang="zh-CN" b="1" dirty="0" smtClean="0">
                <a:latin typeface="Times New Roman" pitchFamily="18" charset="0"/>
                <a:cs typeface="Times New Roman" pitchFamily="18" charset="0"/>
              </a:rPr>
              <a:t>p: </a:t>
            </a:r>
            <a:r>
              <a:rPr lang="zh-CN" altLang="en-US" b="1" dirty="0" smtClean="0">
                <a:latin typeface="Times New Roman" pitchFamily="18" charset="0"/>
                <a:cs typeface="Times New Roman" pitchFamily="18" charset="0"/>
              </a:rPr>
              <a:t>逻辑页号</a:t>
            </a:r>
            <a:endParaRPr lang="en-US" altLang="zh-CN" b="1" dirty="0" smtClean="0">
              <a:latin typeface="Times New Roman" pitchFamily="18" charset="0"/>
              <a:cs typeface="Times New Roman" pitchFamily="18" charset="0"/>
            </a:endParaRPr>
          </a:p>
          <a:p>
            <a:pPr algn="ctr"/>
            <a:r>
              <a:rPr lang="en-US" altLang="zh-CN" b="1" dirty="0" smtClean="0">
                <a:latin typeface="Times New Roman" pitchFamily="18" charset="0"/>
                <a:cs typeface="Times New Roman" pitchFamily="18" charset="0"/>
              </a:rPr>
              <a:t>f: </a:t>
            </a:r>
            <a:r>
              <a:rPr lang="zh-CN" altLang="en-US" b="1" dirty="0" smtClean="0">
                <a:latin typeface="Times New Roman" pitchFamily="18" charset="0"/>
                <a:cs typeface="Times New Roman" pitchFamily="18" charset="0"/>
              </a:rPr>
              <a:t>物理框号</a:t>
            </a:r>
            <a:endParaRPr lang="en-US" altLang="zh-CN" b="1" dirty="0" smtClean="0">
              <a:latin typeface="Times New Roman" pitchFamily="18" charset="0"/>
              <a:cs typeface="Times New Roman" pitchFamily="18" charset="0"/>
            </a:endParaRPr>
          </a:p>
          <a:p>
            <a:pPr algn="ctr"/>
            <a:r>
              <a:rPr lang="en-US" altLang="zh-CN" b="1" dirty="0" smtClean="0">
                <a:latin typeface="Times New Roman" pitchFamily="18" charset="0"/>
                <a:cs typeface="Times New Roman" pitchFamily="18" charset="0"/>
              </a:rPr>
              <a:t>d: </a:t>
            </a:r>
            <a:r>
              <a:rPr lang="zh-CN" altLang="en-US" b="1" dirty="0" smtClean="0">
                <a:latin typeface="Times New Roman" pitchFamily="18" charset="0"/>
                <a:cs typeface="Times New Roman" pitchFamily="18" charset="0"/>
              </a:rPr>
              <a:t>页内偏移</a:t>
            </a:r>
            <a:endParaRPr lang="zh-CN" altLang="en-US" b="1" dirty="0">
              <a:latin typeface="Times New Roman" pitchFamily="18" charset="0"/>
              <a:cs typeface="Times New Roman" pitchFamily="18" charset="0"/>
            </a:endParaRPr>
          </a:p>
        </p:txBody>
      </p:sp>
      <p:sp>
        <p:nvSpPr>
          <p:cNvPr id="8" name="TextBox 7"/>
          <p:cNvSpPr txBox="1"/>
          <p:nvPr/>
        </p:nvSpPr>
        <p:spPr>
          <a:xfrm>
            <a:off x="4876814" y="5290456"/>
            <a:ext cx="1756227" cy="923330"/>
          </a:xfrm>
          <a:prstGeom prst="rect">
            <a:avLst/>
          </a:prstGeom>
          <a:noFill/>
        </p:spPr>
        <p:txBody>
          <a:bodyPr wrap="square" rtlCol="0">
            <a:spAutoFit/>
          </a:bodyPr>
          <a:lstStyle/>
          <a:p>
            <a:r>
              <a:rPr lang="zh-CN" altLang="en-US" b="1" dirty="0" smtClean="0">
                <a:solidFill>
                  <a:srgbClr val="FF0000"/>
                </a:solidFill>
              </a:rPr>
              <a:t>缺页中断后如何调入所需的页？</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缺页中断的处理</a:t>
            </a:r>
            <a:endParaRPr lang="zh-CN" altLang="en-US" dirty="0"/>
          </a:p>
        </p:txBody>
      </p:sp>
      <p:sp>
        <p:nvSpPr>
          <p:cNvPr id="3" name="内容占位符 2"/>
          <p:cNvSpPr>
            <a:spLocks noGrp="1"/>
          </p:cNvSpPr>
          <p:nvPr>
            <p:ph idx="1"/>
          </p:nvPr>
        </p:nvSpPr>
        <p:spPr>
          <a:xfrm>
            <a:off x="442685" y="1210361"/>
            <a:ext cx="8294912" cy="4641850"/>
          </a:xfrm>
        </p:spPr>
        <p:txBody>
          <a:bodyPr/>
          <a:lstStyle/>
          <a:p>
            <a:r>
              <a:rPr lang="en-US" altLang="zh-CN" sz="2200" dirty="0" smtClean="0"/>
              <a:t>If the processor encounters a logical address that is not in main memory, it generates an interrupt indicating a memory access fault. </a:t>
            </a:r>
          </a:p>
          <a:p>
            <a:r>
              <a:rPr lang="en-US" altLang="zh-CN" sz="2200" dirty="0" smtClean="0"/>
              <a:t>The OS puts the interrupted process in a blocking state. </a:t>
            </a:r>
          </a:p>
          <a:p>
            <a:r>
              <a:rPr lang="en-US" altLang="zh-CN" sz="2200" dirty="0" smtClean="0"/>
              <a:t>For the execution of this process to proceed later, the OS must bring into main memory the piece of the process that contains the logical address that caused the access fault. For this purpose, the OS issues a disk I/O read request.</a:t>
            </a:r>
          </a:p>
          <a:p>
            <a:r>
              <a:rPr lang="en-US" altLang="zh-CN" sz="2200" dirty="0" smtClean="0"/>
              <a:t>After the I/O request has been issued, the OS can dispatch another process to run while the disk I/O is performed. </a:t>
            </a:r>
          </a:p>
          <a:p>
            <a:r>
              <a:rPr lang="en-US" altLang="zh-CN" sz="2200" dirty="0" smtClean="0"/>
              <a:t>Once the desired piece has been brought into main memory, an I/O interrupt is issued, giving control back to the OS, which places the affected process back into a Ready state.</a:t>
            </a:r>
            <a:endParaRPr lang="zh-CN" altLang="en-US" sz="22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缺页中断的处理流程</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24</a:t>
            </a:fld>
            <a:endParaRPr lang="en-US" altLang="zh-CN"/>
          </a:p>
        </p:txBody>
      </p:sp>
      <p:pic>
        <p:nvPicPr>
          <p:cNvPr id="66562" name="Picture 2"/>
          <p:cNvPicPr>
            <a:picLocks noChangeAspect="1" noChangeArrowheads="1"/>
          </p:cNvPicPr>
          <p:nvPr/>
        </p:nvPicPr>
        <p:blipFill>
          <a:blip r:embed="rId2" cstate="print"/>
          <a:srcRect/>
          <a:stretch>
            <a:fillRect/>
          </a:stretch>
        </p:blipFill>
        <p:spPr bwMode="auto">
          <a:xfrm>
            <a:off x="1719263" y="1313312"/>
            <a:ext cx="5705475" cy="4695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地址变换机构的实现</a:t>
            </a:r>
            <a:r>
              <a:rPr lang="en-US" altLang="zh-CN" dirty="0" smtClean="0"/>
              <a:t>-1</a:t>
            </a:r>
            <a:endParaRPr lang="zh-CN" altLang="en-US" dirty="0"/>
          </a:p>
        </p:txBody>
      </p:sp>
      <p:sp>
        <p:nvSpPr>
          <p:cNvPr id="3" name="内容占位符 2"/>
          <p:cNvSpPr>
            <a:spLocks noGrp="1"/>
          </p:cNvSpPr>
          <p:nvPr>
            <p:ph idx="1"/>
          </p:nvPr>
        </p:nvSpPr>
        <p:spPr>
          <a:xfrm>
            <a:off x="457200" y="1253903"/>
            <a:ext cx="8265886" cy="4914668"/>
          </a:xfrm>
        </p:spPr>
        <p:txBody>
          <a:bodyPr/>
          <a:lstStyle/>
          <a:p>
            <a:r>
              <a:rPr lang="en-US" altLang="zh-CN" sz="2400" dirty="0" smtClean="0"/>
              <a:t>OS</a:t>
            </a:r>
            <a:r>
              <a:rPr lang="zh-CN" altLang="en-US" sz="2400" dirty="0" smtClean="0"/>
              <a:t>为每一个进程维护一个页表。页表的指针存入</a:t>
            </a:r>
            <a:r>
              <a:rPr lang="en-US" altLang="zh-CN" sz="2400" dirty="0" smtClean="0"/>
              <a:t>PCB</a:t>
            </a:r>
            <a:r>
              <a:rPr lang="zh-CN" altLang="en-US" sz="2400" dirty="0" smtClean="0"/>
              <a:t>中。当调度程序调度到某进程时，它必须首先将</a:t>
            </a:r>
            <a:r>
              <a:rPr lang="en-US" altLang="zh-CN" sz="2400" dirty="0" smtClean="0"/>
              <a:t>PCB</a:t>
            </a:r>
            <a:r>
              <a:rPr lang="zh-CN" altLang="en-US" sz="2400" dirty="0" smtClean="0"/>
              <a:t>中的值装入寄存器，从而找到内存中的页表。</a:t>
            </a:r>
            <a:endParaRPr lang="en-US" altLang="zh-CN" sz="2400" dirty="0" smtClean="0"/>
          </a:p>
          <a:p>
            <a:r>
              <a:rPr lang="zh-CN" altLang="en-US" sz="2400" dirty="0" smtClean="0"/>
              <a:t>页表的作用是做地址变换，主要考虑两个问题</a:t>
            </a:r>
            <a:endParaRPr lang="en-US" altLang="zh-CN" sz="2400" dirty="0" smtClean="0"/>
          </a:p>
          <a:p>
            <a:pPr lvl="1"/>
            <a:r>
              <a:rPr lang="zh-CN" altLang="en-US" sz="2200" dirty="0" smtClean="0"/>
              <a:t>速度问题：时间问题</a:t>
            </a:r>
            <a:endParaRPr lang="en-US" altLang="zh-CN" sz="2200" dirty="0" smtClean="0"/>
          </a:p>
          <a:p>
            <a:pPr lvl="1"/>
            <a:r>
              <a:rPr lang="zh-CN" altLang="en-US" sz="2200" dirty="0" smtClean="0"/>
              <a:t>大小问题：空间问题</a:t>
            </a:r>
            <a:endParaRPr lang="en-US" altLang="zh-CN" sz="2200" dirty="0" smtClean="0"/>
          </a:p>
          <a:p>
            <a:r>
              <a:rPr lang="zh-CN" altLang="en-US" sz="2400" dirty="0" smtClean="0"/>
              <a:t>依据在做地址变换时，当前进程的页表存放位置的不同，地址变换机构的实现有以下几种方法：</a:t>
            </a:r>
            <a:endParaRPr lang="en-US" altLang="zh-CN" sz="2400" dirty="0" smtClean="0"/>
          </a:p>
          <a:p>
            <a:pPr lvl="1"/>
            <a:r>
              <a:rPr lang="zh-CN" altLang="en-US" sz="2000" dirty="0" smtClean="0"/>
              <a:t>当前进程的页表存放在</a:t>
            </a:r>
            <a:r>
              <a:rPr lang="en-US" altLang="zh-CN" sz="2000" dirty="0" smtClean="0"/>
              <a:t>CPU(MMU)</a:t>
            </a:r>
            <a:r>
              <a:rPr lang="zh-CN" altLang="en-US" sz="2000" dirty="0" smtClean="0"/>
              <a:t>中的高速寄存器组中：页表要比较小</a:t>
            </a:r>
            <a:endParaRPr lang="en-US" altLang="zh-CN" sz="2000" dirty="0" smtClean="0"/>
          </a:p>
          <a:p>
            <a:pPr lvl="1"/>
            <a:r>
              <a:rPr lang="zh-CN" altLang="en-US" sz="2000" dirty="0" smtClean="0"/>
              <a:t>当前进程的页表存放在内存中：则每次访问内存变为两次访存（因为每次地址映射时须额外访问一次进程页表</a:t>
            </a:r>
            <a:r>
              <a:rPr lang="en-US" altLang="zh-CN" sz="2000" dirty="0" smtClean="0"/>
              <a:t>)</a:t>
            </a:r>
            <a:endParaRPr lang="en-US" altLang="zh-CN" dirty="0" smtClean="0"/>
          </a:p>
          <a:p>
            <a:pPr lvl="1"/>
            <a:r>
              <a:rPr lang="zh-CN" altLang="en-US" sz="2000" dirty="0" smtClean="0"/>
              <a:t>前两种的综合</a:t>
            </a: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地址变换机构的实现</a:t>
            </a:r>
            <a:r>
              <a:rPr lang="en-US" altLang="zh-CN" dirty="0" smtClean="0"/>
              <a:t>-2</a:t>
            </a:r>
            <a:endParaRPr lang="zh-CN" altLang="en-US" dirty="0"/>
          </a:p>
        </p:txBody>
      </p:sp>
      <p:sp>
        <p:nvSpPr>
          <p:cNvPr id="3" name="内容占位符 2"/>
          <p:cNvSpPr>
            <a:spLocks noGrp="1"/>
          </p:cNvSpPr>
          <p:nvPr>
            <p:ph idx="1"/>
          </p:nvPr>
        </p:nvSpPr>
        <p:spPr>
          <a:xfrm>
            <a:off x="457200" y="1253903"/>
            <a:ext cx="8265886" cy="4914668"/>
          </a:xfrm>
        </p:spPr>
        <p:txBody>
          <a:bodyPr/>
          <a:lstStyle/>
          <a:p>
            <a:r>
              <a:rPr lang="zh-CN" altLang="en-US" sz="2400" dirty="0" smtClean="0"/>
              <a:t>如何处理</a:t>
            </a:r>
            <a:r>
              <a:rPr lang="en-US" altLang="zh-CN" sz="2400" dirty="0" smtClean="0"/>
              <a:t>? </a:t>
            </a:r>
            <a:r>
              <a:rPr lang="zh-CN" altLang="en-US" sz="2400" dirty="0" smtClean="0"/>
              <a:t>提示</a:t>
            </a:r>
            <a:r>
              <a:rPr lang="en-US" altLang="zh-CN" sz="2400" dirty="0" smtClean="0"/>
              <a:t>: </a:t>
            </a:r>
            <a:r>
              <a:rPr lang="zh-CN" altLang="en-US" sz="2400" dirty="0" smtClean="0"/>
              <a:t>大部分的计算问题通过某些方式解决</a:t>
            </a:r>
            <a:r>
              <a:rPr lang="en-US" altLang="zh-CN" sz="2400" dirty="0" smtClean="0"/>
              <a:t>…</a:t>
            </a:r>
          </a:p>
          <a:p>
            <a:pPr lvl="1"/>
            <a:r>
              <a:rPr lang="zh-CN" altLang="en-US" sz="2200" dirty="0" smtClean="0"/>
              <a:t>缓存 （</a:t>
            </a:r>
            <a:r>
              <a:rPr lang="en-US" altLang="zh-CN" sz="2200" dirty="0" smtClean="0"/>
              <a:t>Caching</a:t>
            </a:r>
            <a:r>
              <a:rPr lang="zh-CN" altLang="en-US" sz="2200" dirty="0" smtClean="0"/>
              <a:t>）：空间换时间</a:t>
            </a:r>
          </a:p>
          <a:p>
            <a:pPr lvl="1"/>
            <a:r>
              <a:rPr lang="zh-CN" altLang="en-US" sz="2200" dirty="0" smtClean="0"/>
              <a:t>间接（</a:t>
            </a:r>
            <a:r>
              <a:rPr lang="en-US" altLang="zh-CN" sz="2200" dirty="0" smtClean="0"/>
              <a:t>Indirection</a:t>
            </a:r>
            <a:r>
              <a:rPr lang="zh-CN" altLang="en-US" sz="2200" dirty="0" smtClean="0"/>
              <a:t>）访问：时间换空间</a:t>
            </a:r>
            <a:endParaRPr lang="en-US" altLang="zh-CN" sz="2200" dirty="0" smtClean="0"/>
          </a:p>
          <a:p>
            <a:r>
              <a:rPr lang="zh-CN" altLang="en-US" sz="2400" dirty="0" smtClean="0"/>
              <a:t>提升页表查找的速度</a:t>
            </a:r>
            <a:endParaRPr lang="en-US" altLang="zh-CN" sz="2400" dirty="0" smtClean="0"/>
          </a:p>
          <a:p>
            <a:pPr lvl="1"/>
            <a:r>
              <a:rPr lang="en-US" altLang="zh-CN" sz="2200" dirty="0" smtClean="0"/>
              <a:t>TLB</a:t>
            </a:r>
          </a:p>
          <a:p>
            <a:r>
              <a:rPr lang="zh-CN" altLang="en-US" sz="2400" dirty="0" smtClean="0"/>
              <a:t>大虚址空间下的进程页表结构：</a:t>
            </a:r>
            <a:endParaRPr lang="en-US" altLang="zh-CN" sz="2400" dirty="0" smtClean="0"/>
          </a:p>
          <a:p>
            <a:pPr lvl="1"/>
            <a:r>
              <a:rPr lang="zh-CN" altLang="en-US" sz="2200" dirty="0" smtClean="0"/>
              <a:t>多级页表</a:t>
            </a:r>
            <a:endParaRPr lang="en-US" altLang="zh-CN" sz="2200" dirty="0" smtClean="0"/>
          </a:p>
          <a:p>
            <a:pPr lvl="1"/>
            <a:r>
              <a:rPr lang="zh-CN" altLang="en-US" sz="2200" dirty="0" smtClean="0"/>
              <a:t>倒排页表</a:t>
            </a: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MMU</a:t>
            </a:r>
            <a:endParaRPr lang="zh-CN" altLang="en-US" dirty="0"/>
          </a:p>
        </p:txBody>
      </p:sp>
      <p:sp>
        <p:nvSpPr>
          <p:cNvPr id="3" name="内容占位符 2"/>
          <p:cNvSpPr>
            <a:spLocks noGrp="1"/>
          </p:cNvSpPr>
          <p:nvPr>
            <p:ph idx="1"/>
          </p:nvPr>
        </p:nvSpPr>
        <p:spPr>
          <a:xfrm>
            <a:off x="326574" y="1210361"/>
            <a:ext cx="8686800" cy="1213530"/>
          </a:xfrm>
        </p:spPr>
        <p:txBody>
          <a:bodyPr/>
          <a:lstStyle/>
          <a:p>
            <a:r>
              <a:rPr lang="en-US" altLang="zh-CN" sz="2400" dirty="0" smtClean="0">
                <a:ea typeface="宋体" charset="-122"/>
              </a:rPr>
              <a:t>The position and function of the MMU – shown as being a part of the CPU chip (it  commonly is nowadays). Logically it could be a separate chip, was in years gone by.</a:t>
            </a:r>
          </a:p>
          <a:p>
            <a:endParaRPr lang="zh-CN" altLang="en-US"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27</a:t>
            </a:fld>
            <a:endParaRPr lang="en-US" altLang="zh-CN"/>
          </a:p>
        </p:txBody>
      </p:sp>
      <p:pic>
        <p:nvPicPr>
          <p:cNvPr id="6" name="Picture 2"/>
          <p:cNvPicPr>
            <a:picLocks noChangeAspect="1" noChangeArrowheads="1"/>
          </p:cNvPicPr>
          <p:nvPr/>
        </p:nvPicPr>
        <p:blipFill>
          <a:blip r:embed="rId2" cstate="print"/>
          <a:srcRect/>
          <a:stretch>
            <a:fillRect/>
          </a:stretch>
        </p:blipFill>
        <p:spPr bwMode="auto">
          <a:xfrm>
            <a:off x="1440302" y="2426606"/>
            <a:ext cx="6483350" cy="3830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cstate="print"/>
          <a:srcRect l="9616" t="32901" r="5769" b="37345"/>
          <a:stretch>
            <a:fillRect/>
          </a:stretch>
        </p:blipFill>
        <p:spPr bwMode="auto">
          <a:xfrm>
            <a:off x="77072" y="2598049"/>
            <a:ext cx="9023384" cy="3759194"/>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地址变换机构的实现</a:t>
            </a:r>
            <a:endParaRPr lang="zh-CN" altLang="en-US"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28</a:t>
            </a:fld>
            <a:endParaRPr lang="en-US" altLang="zh-CN"/>
          </a:p>
        </p:txBody>
      </p:sp>
      <p:sp>
        <p:nvSpPr>
          <p:cNvPr id="3" name="内容占位符 2"/>
          <p:cNvSpPr>
            <a:spLocks noGrp="1"/>
          </p:cNvSpPr>
          <p:nvPr>
            <p:ph idx="1"/>
          </p:nvPr>
        </p:nvSpPr>
        <p:spPr>
          <a:xfrm>
            <a:off x="457200" y="1253902"/>
            <a:ext cx="8229600" cy="1677983"/>
          </a:xfrm>
        </p:spPr>
        <p:txBody>
          <a:bodyPr/>
          <a:lstStyle/>
          <a:p>
            <a:r>
              <a:rPr lang="zh-CN" altLang="en-US" sz="2400" dirty="0" smtClean="0"/>
              <a:t>当前进程的页表存放在 </a:t>
            </a:r>
            <a:r>
              <a:rPr lang="en-US" altLang="zh-CN" sz="2400" dirty="0" smtClean="0"/>
              <a:t>CPU (MMU) </a:t>
            </a:r>
            <a:r>
              <a:rPr lang="zh-CN" altLang="en-US" sz="2400" dirty="0" smtClean="0"/>
              <a:t>中的高速寄存器组中</a:t>
            </a:r>
            <a:endParaRPr lang="en-US" altLang="zh-CN" sz="2400" dirty="0" smtClean="0"/>
          </a:p>
          <a:p>
            <a:pPr lvl="1"/>
            <a:r>
              <a:rPr lang="zh-CN" altLang="en-US" sz="2000" dirty="0" smtClean="0"/>
              <a:t>页表要比较小</a:t>
            </a:r>
            <a:endParaRPr lang="en-US" altLang="zh-CN" sz="2000" dirty="0" smtClean="0"/>
          </a:p>
          <a:p>
            <a:pPr lvl="1"/>
            <a:r>
              <a:rPr lang="zh-CN" altLang="en-US" sz="2000" dirty="0" smtClean="0"/>
              <a:t>目前计算机都允许页表非常大（如</a:t>
            </a:r>
            <a:r>
              <a:rPr lang="en-US" altLang="zh-CN" sz="2000" dirty="0" smtClean="0"/>
              <a:t>1</a:t>
            </a:r>
            <a:r>
              <a:rPr lang="zh-CN" altLang="en-US" sz="2000" dirty="0" smtClean="0"/>
              <a:t>百万个条目），就没法存放在高速寄存器组中</a:t>
            </a:r>
            <a:endParaRPr lang="en-US" altLang="zh-CN"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Structure of Page Table Entry</a:t>
            </a:r>
            <a:endParaRPr lang="zh-CN" altLang="en-US" dirty="0"/>
          </a:p>
        </p:txBody>
      </p:sp>
      <p:sp>
        <p:nvSpPr>
          <p:cNvPr id="4" name="页脚占位符 3"/>
          <p:cNvSpPr>
            <a:spLocks noGrp="1"/>
          </p:cNvSpPr>
          <p:nvPr>
            <p:ph type="ftr" sz="quarter" idx="10"/>
          </p:nvPr>
        </p:nvSpPr>
        <p:spPr>
          <a:xfrm>
            <a:off x="279629" y="6485387"/>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8083771" y="6469512"/>
            <a:ext cx="922337" cy="476250"/>
          </a:xfrm>
        </p:spPr>
        <p:txBody>
          <a:bodyPr/>
          <a:lstStyle/>
          <a:p>
            <a:pPr>
              <a:defRPr/>
            </a:pPr>
            <a:fld id="{2A5F4D79-7E66-4EF1-850E-A256F3AB9092}" type="slidenum">
              <a:rPr lang="zh-CN" altLang="en-US" smtClean="0"/>
              <a:pPr>
                <a:defRPr/>
              </a:pPr>
              <a:t>29</a:t>
            </a:fld>
            <a:endParaRPr lang="en-US" altLang="zh-CN" dirty="0"/>
          </a:p>
        </p:txBody>
      </p:sp>
      <p:pic>
        <p:nvPicPr>
          <p:cNvPr id="6" name="Picture 2"/>
          <p:cNvPicPr>
            <a:picLocks noChangeAspect="1" noChangeArrowheads="1"/>
          </p:cNvPicPr>
          <p:nvPr/>
        </p:nvPicPr>
        <p:blipFill>
          <a:blip r:embed="rId2" cstate="print"/>
          <a:srcRect/>
          <a:stretch>
            <a:fillRect/>
          </a:stretch>
        </p:blipFill>
        <p:spPr bwMode="auto">
          <a:xfrm>
            <a:off x="109537" y="1080161"/>
            <a:ext cx="9034463" cy="2520950"/>
          </a:xfrm>
          <a:prstGeom prst="rect">
            <a:avLst/>
          </a:prstGeom>
          <a:noFill/>
          <a:ln w="9525">
            <a:noFill/>
            <a:miter lim="800000"/>
            <a:headEnd/>
            <a:tailEnd/>
          </a:ln>
        </p:spPr>
      </p:pic>
      <p:sp>
        <p:nvSpPr>
          <p:cNvPr id="3" name="内容占位符 2"/>
          <p:cNvSpPr>
            <a:spLocks noGrp="1"/>
          </p:cNvSpPr>
          <p:nvPr>
            <p:ph idx="1"/>
          </p:nvPr>
        </p:nvSpPr>
        <p:spPr>
          <a:xfrm>
            <a:off x="297546" y="3352801"/>
            <a:ext cx="8875486" cy="2960913"/>
          </a:xfrm>
        </p:spPr>
        <p:txBody>
          <a:bodyPr/>
          <a:lstStyle/>
          <a:p>
            <a:pPr>
              <a:buNone/>
            </a:pPr>
            <a:r>
              <a:rPr lang="zh-CN" altLang="en-US" sz="2200" b="1" dirty="0" smtClean="0"/>
              <a:t>控制位说明：</a:t>
            </a:r>
            <a:endParaRPr lang="en-US" altLang="zh-CN" sz="2200" b="1" dirty="0" smtClean="0"/>
          </a:p>
          <a:p>
            <a:r>
              <a:rPr lang="en-US" altLang="zh-CN" sz="2200" dirty="0" smtClean="0"/>
              <a:t>Present/absent: </a:t>
            </a:r>
            <a:r>
              <a:rPr lang="zh-CN" altLang="en-US" sz="2200" dirty="0" smtClean="0"/>
              <a:t>该表项对应的页面是否在内存</a:t>
            </a:r>
            <a:endParaRPr lang="en-US" altLang="zh-CN" sz="2200" dirty="0" smtClean="0"/>
          </a:p>
          <a:p>
            <a:r>
              <a:rPr lang="en-US" altLang="zh-CN" sz="2200" dirty="0" smtClean="0"/>
              <a:t>Protection</a:t>
            </a:r>
            <a:r>
              <a:rPr lang="zh-CN" altLang="en-US" sz="2200" dirty="0" smtClean="0"/>
              <a:t>：只可读</a:t>
            </a:r>
            <a:r>
              <a:rPr lang="en-US" altLang="zh-CN" sz="2200" dirty="0" smtClean="0"/>
              <a:t>/</a:t>
            </a:r>
            <a:r>
              <a:rPr lang="zh-CN" altLang="en-US" sz="2200" dirty="0" smtClean="0"/>
              <a:t>可读写</a:t>
            </a:r>
            <a:endParaRPr lang="en-US" altLang="zh-CN" sz="2200" dirty="0" smtClean="0"/>
          </a:p>
          <a:p>
            <a:r>
              <a:rPr lang="en-US" altLang="zh-CN" sz="2200" dirty="0" smtClean="0"/>
              <a:t>Modified</a:t>
            </a:r>
            <a:r>
              <a:rPr lang="zh-CN" altLang="en-US" sz="2200" dirty="0" smtClean="0"/>
              <a:t>：该页面是否被修改过（必须重新写回磁盘）</a:t>
            </a:r>
            <a:endParaRPr lang="en-US" altLang="zh-CN" sz="2200" dirty="0" smtClean="0"/>
          </a:p>
          <a:p>
            <a:r>
              <a:rPr lang="en-US" altLang="zh-CN" sz="2200" dirty="0" smtClean="0"/>
              <a:t>Referenced</a:t>
            </a:r>
            <a:r>
              <a:rPr lang="zh-CN" altLang="en-US" sz="2200" dirty="0" smtClean="0"/>
              <a:t>：记录该页面最近是否被访问过，供置换算法换出页面时参考</a:t>
            </a:r>
            <a:endParaRPr lang="en-US" altLang="zh-CN" sz="2200" dirty="0" smtClean="0"/>
          </a:p>
          <a:p>
            <a:r>
              <a:rPr lang="en-US" altLang="zh-CN" sz="2200" dirty="0" smtClean="0"/>
              <a:t>Cashing disabled</a:t>
            </a:r>
            <a:r>
              <a:rPr lang="zh-CN" altLang="en-US" sz="2200" dirty="0" smtClean="0"/>
              <a:t>：保证硬件不断地从</a:t>
            </a:r>
            <a:r>
              <a:rPr lang="en-US" altLang="zh-CN" sz="2200" dirty="0" smtClean="0"/>
              <a:t>I/O</a:t>
            </a:r>
            <a:r>
              <a:rPr lang="zh-CN" altLang="en-US" sz="2200" dirty="0" smtClean="0"/>
              <a:t>设备中读取数据，而不是从高速缓存中读取旧的数据的副本</a:t>
            </a:r>
            <a:endParaRPr lang="zh-CN" alt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r>
              <a:rPr lang="en-US" altLang="zh-CN" dirty="0" smtClean="0"/>
              <a:t>1</a:t>
            </a:r>
            <a:r>
              <a:rPr lang="zh-CN" altLang="en-US" dirty="0" smtClean="0"/>
              <a:t>：内存管理方案分类</a:t>
            </a:r>
            <a:endParaRPr lang="zh-CN" altLang="en-US" dirty="0"/>
          </a:p>
        </p:txBody>
      </p:sp>
      <p:sp>
        <p:nvSpPr>
          <p:cNvPr id="3" name="内容占位符 2"/>
          <p:cNvSpPr>
            <a:spLocks noGrp="1"/>
          </p:cNvSpPr>
          <p:nvPr>
            <p:ph idx="1"/>
          </p:nvPr>
        </p:nvSpPr>
        <p:spPr>
          <a:xfrm>
            <a:off x="338363" y="1217614"/>
            <a:ext cx="8577943" cy="4802185"/>
          </a:xfrm>
        </p:spPr>
        <p:txBody>
          <a:bodyPr/>
          <a:lstStyle/>
          <a:p>
            <a:r>
              <a:rPr lang="zh-CN" altLang="en-US" b="1" dirty="0" smtClean="0">
                <a:solidFill>
                  <a:srgbClr val="FF0000"/>
                </a:solidFill>
              </a:rPr>
              <a:t>连续模式：</a:t>
            </a:r>
            <a:r>
              <a:rPr lang="zh-CN" altLang="en-US" b="1" dirty="0" smtClean="0">
                <a:solidFill>
                  <a:srgbClr val="006600"/>
                </a:solidFill>
              </a:rPr>
              <a:t>给一个进程分配一个连续的内存空间</a:t>
            </a:r>
            <a:endParaRPr lang="en-US" altLang="zh-CN" b="1" dirty="0" smtClean="0">
              <a:solidFill>
                <a:srgbClr val="006600"/>
              </a:solidFill>
            </a:endParaRPr>
          </a:p>
          <a:p>
            <a:pPr lvl="1"/>
            <a:r>
              <a:rPr lang="zh-CN" altLang="en-US" b="1" dirty="0" smtClean="0">
                <a:solidFill>
                  <a:srgbClr val="0000CC"/>
                </a:solidFill>
              </a:rPr>
              <a:t>单一连续分配：</a:t>
            </a:r>
            <a:r>
              <a:rPr lang="zh-CN" altLang="en-US" b="1" dirty="0" smtClean="0">
                <a:solidFill>
                  <a:srgbClr val="006600"/>
                </a:solidFill>
              </a:rPr>
              <a:t>只适用于单道程序系统</a:t>
            </a:r>
          </a:p>
          <a:p>
            <a:pPr lvl="1"/>
            <a:r>
              <a:rPr lang="zh-CN" altLang="en-US" b="1" dirty="0" smtClean="0">
                <a:solidFill>
                  <a:srgbClr val="0000CC"/>
                </a:solidFill>
              </a:rPr>
              <a:t>固定分区：</a:t>
            </a:r>
            <a:r>
              <a:rPr lang="zh-CN" altLang="en-US" b="1" dirty="0" smtClean="0">
                <a:solidFill>
                  <a:srgbClr val="006600"/>
                </a:solidFill>
              </a:rPr>
              <a:t>分区大小固定</a:t>
            </a:r>
            <a:endParaRPr lang="en-US" altLang="zh-CN" b="1" dirty="0" smtClean="0">
              <a:solidFill>
                <a:srgbClr val="006600"/>
              </a:solidFill>
            </a:endParaRPr>
          </a:p>
          <a:p>
            <a:pPr lvl="1"/>
            <a:r>
              <a:rPr lang="zh-CN" altLang="en-US" b="1" dirty="0" smtClean="0">
                <a:solidFill>
                  <a:srgbClr val="0000CC"/>
                </a:solidFill>
              </a:rPr>
              <a:t>动态分区：</a:t>
            </a:r>
            <a:r>
              <a:rPr lang="zh-CN" altLang="en-US" b="1" dirty="0" smtClean="0">
                <a:solidFill>
                  <a:srgbClr val="006600"/>
                </a:solidFill>
              </a:rPr>
              <a:t>分区大小依程序大小变化</a:t>
            </a:r>
            <a:endParaRPr lang="en-US" altLang="zh-CN" b="1" dirty="0" smtClean="0">
              <a:solidFill>
                <a:srgbClr val="006600"/>
              </a:solidFill>
            </a:endParaRPr>
          </a:p>
          <a:p>
            <a:pPr lvl="1"/>
            <a:r>
              <a:rPr lang="zh-CN" altLang="en-US" b="1" dirty="0" smtClean="0">
                <a:solidFill>
                  <a:srgbClr val="0000CC"/>
                </a:solidFill>
              </a:rPr>
              <a:t>伙伴系统：</a:t>
            </a:r>
            <a:r>
              <a:rPr lang="zh-CN" altLang="en-US" b="1" dirty="0" smtClean="0">
                <a:solidFill>
                  <a:srgbClr val="006600"/>
                </a:solidFill>
              </a:rPr>
              <a:t>固定分区与动态分区的综合</a:t>
            </a:r>
          </a:p>
          <a:p>
            <a:r>
              <a:rPr lang="zh-CN" altLang="en-US" b="1" dirty="0" smtClean="0">
                <a:solidFill>
                  <a:srgbClr val="FF0000"/>
                </a:solidFill>
              </a:rPr>
              <a:t>非连续模式：</a:t>
            </a:r>
            <a:r>
              <a:rPr lang="zh-CN" altLang="en-US" b="1" dirty="0" smtClean="0">
                <a:solidFill>
                  <a:srgbClr val="006600"/>
                </a:solidFill>
              </a:rPr>
              <a:t>给一个进程分配多个分散的内存空间</a:t>
            </a:r>
            <a:endParaRPr lang="en-US" altLang="zh-CN" b="1" dirty="0" smtClean="0">
              <a:solidFill>
                <a:srgbClr val="006600"/>
              </a:solidFill>
            </a:endParaRPr>
          </a:p>
          <a:p>
            <a:pPr lvl="1"/>
            <a:r>
              <a:rPr lang="zh-CN" altLang="en-US" b="1" dirty="0" smtClean="0">
                <a:solidFill>
                  <a:srgbClr val="0000CC"/>
                </a:solidFill>
              </a:rPr>
              <a:t>分页：</a:t>
            </a:r>
            <a:r>
              <a:rPr lang="zh-CN" altLang="en-US" b="1" dirty="0" smtClean="0">
                <a:solidFill>
                  <a:srgbClr val="006600"/>
                </a:solidFill>
              </a:rPr>
              <a:t>存储单元固定</a:t>
            </a:r>
          </a:p>
          <a:p>
            <a:pPr lvl="1"/>
            <a:r>
              <a:rPr lang="zh-CN" altLang="en-US" b="1" dirty="0" smtClean="0">
                <a:solidFill>
                  <a:srgbClr val="0000CC"/>
                </a:solidFill>
              </a:rPr>
              <a:t>分段：</a:t>
            </a:r>
            <a:r>
              <a:rPr lang="zh-CN" altLang="en-US" b="1" dirty="0" smtClean="0">
                <a:solidFill>
                  <a:srgbClr val="006600"/>
                </a:solidFill>
              </a:rPr>
              <a:t>存储单元依模块大小变化</a:t>
            </a:r>
          </a:p>
          <a:p>
            <a:pPr lvl="1"/>
            <a:r>
              <a:rPr lang="zh-CN" altLang="en-US" b="1" dirty="0" smtClean="0">
                <a:solidFill>
                  <a:srgbClr val="0000CC"/>
                </a:solidFill>
              </a:rPr>
              <a:t>段页式：</a:t>
            </a:r>
            <a:r>
              <a:rPr lang="zh-CN" altLang="en-US" b="1" dirty="0" smtClean="0">
                <a:solidFill>
                  <a:srgbClr val="006600"/>
                </a:solidFill>
              </a:rPr>
              <a:t>分段与分页的综合</a:t>
            </a:r>
            <a:endParaRPr lang="en-US" altLang="zh-CN" b="1" dirty="0" smtClean="0">
              <a:solidFill>
                <a:srgbClr val="006600"/>
              </a:solidFill>
            </a:endParaRPr>
          </a:p>
          <a:p>
            <a:r>
              <a:rPr lang="zh-CN" altLang="en-US" b="1" dirty="0" smtClean="0">
                <a:solidFill>
                  <a:srgbClr val="FF0000"/>
                </a:solidFill>
              </a:rPr>
              <a:t>非连续模式 </a:t>
            </a:r>
            <a:r>
              <a:rPr lang="en-US" altLang="zh-CN" b="1" dirty="0" smtClean="0">
                <a:solidFill>
                  <a:srgbClr val="FF0000"/>
                </a:solidFill>
              </a:rPr>
              <a:t>(</a:t>
            </a:r>
            <a:r>
              <a:rPr lang="zh-CN" altLang="en-US" b="1" dirty="0" smtClean="0">
                <a:solidFill>
                  <a:srgbClr val="FF0000"/>
                </a:solidFill>
              </a:rPr>
              <a:t>尤其是分页</a:t>
            </a:r>
            <a:r>
              <a:rPr lang="en-US" altLang="zh-CN" b="1" dirty="0" smtClean="0">
                <a:solidFill>
                  <a:srgbClr val="FF0000"/>
                </a:solidFill>
              </a:rPr>
              <a:t>) </a:t>
            </a:r>
            <a:r>
              <a:rPr lang="zh-CN" altLang="en-US" b="1" dirty="0" smtClean="0">
                <a:solidFill>
                  <a:srgbClr val="FF0000"/>
                </a:solidFill>
              </a:rPr>
              <a:t>在当前的</a:t>
            </a:r>
            <a:r>
              <a:rPr lang="en-US" altLang="zh-CN" b="1" dirty="0" smtClean="0">
                <a:solidFill>
                  <a:srgbClr val="FF0000"/>
                </a:solidFill>
              </a:rPr>
              <a:t>OS</a:t>
            </a:r>
            <a:r>
              <a:rPr lang="zh-CN" altLang="en-US" b="1" dirty="0" smtClean="0">
                <a:solidFill>
                  <a:srgbClr val="FF0000"/>
                </a:solidFill>
              </a:rPr>
              <a:t>中用得最多，且常与虚拟内存技术相关，为什么呢？</a:t>
            </a:r>
          </a:p>
          <a:p>
            <a:pPr>
              <a:buNone/>
            </a:pPr>
            <a:endParaRPr lang="zh-CN" altLang="en-US"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3</a:t>
            </a:fld>
            <a:endParaRPr lang="en-US" altLang="zh-CN"/>
          </a:p>
        </p:txBody>
      </p:sp>
      <p:cxnSp>
        <p:nvCxnSpPr>
          <p:cNvPr id="7" name="直接连接符 6"/>
          <p:cNvCxnSpPr/>
          <p:nvPr/>
        </p:nvCxnSpPr>
        <p:spPr>
          <a:xfrm>
            <a:off x="4606471" y="2387600"/>
            <a:ext cx="5950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4270375" y="3309257"/>
            <a:ext cx="1857829" cy="145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0800000">
            <a:off x="4040419" y="4245428"/>
            <a:ext cx="1169757" cy="2722"/>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149521" y="2806701"/>
            <a:ext cx="5950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5813425" y="3728358"/>
            <a:ext cx="1857829" cy="145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0800000">
            <a:off x="5583469" y="4664529"/>
            <a:ext cx="1169757" cy="2722"/>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458683" y="3217544"/>
            <a:ext cx="5950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054169" y="3228973"/>
            <a:ext cx="4590" cy="19602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896701" y="5172510"/>
            <a:ext cx="2157068" cy="1616"/>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blinds(horizontal)">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2" cstate="print"/>
          <a:srcRect l="9250" r="5276" b="70627"/>
          <a:stretch>
            <a:fillRect/>
          </a:stretch>
        </p:blipFill>
        <p:spPr bwMode="auto">
          <a:xfrm>
            <a:off x="19960" y="2824780"/>
            <a:ext cx="9095012" cy="3532476"/>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地址变换机构的实现</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30</a:t>
            </a:fld>
            <a:endParaRPr lang="en-US" altLang="zh-CN"/>
          </a:p>
        </p:txBody>
      </p:sp>
      <p:sp>
        <p:nvSpPr>
          <p:cNvPr id="3" name="内容占位符 2"/>
          <p:cNvSpPr>
            <a:spLocks noGrp="1"/>
          </p:cNvSpPr>
          <p:nvPr>
            <p:ph idx="1"/>
          </p:nvPr>
        </p:nvSpPr>
        <p:spPr>
          <a:xfrm>
            <a:off x="457200" y="1253902"/>
            <a:ext cx="8229600" cy="1677983"/>
          </a:xfrm>
        </p:spPr>
        <p:txBody>
          <a:bodyPr/>
          <a:lstStyle/>
          <a:p>
            <a:r>
              <a:rPr lang="zh-CN" altLang="en-US" sz="2400" dirty="0" smtClean="0"/>
              <a:t>当前进程的页表存放在内存中：</a:t>
            </a:r>
            <a:endParaRPr lang="en-US" altLang="zh-CN" sz="2400" dirty="0" smtClean="0"/>
          </a:p>
          <a:p>
            <a:pPr lvl="1"/>
            <a:r>
              <a:rPr lang="zh-CN" altLang="en-US" sz="2000" dirty="0" smtClean="0"/>
              <a:t>在系统中设置页表基址寄存器 </a:t>
            </a:r>
            <a:r>
              <a:rPr lang="en-US" altLang="zh-CN" sz="2000" dirty="0" smtClean="0"/>
              <a:t>PTBR (Page–Table Base Register)</a:t>
            </a:r>
            <a:r>
              <a:rPr lang="zh-CN" altLang="en-US" sz="2000" dirty="0" smtClean="0"/>
              <a:t>指向内存中的页表</a:t>
            </a:r>
          </a:p>
          <a:p>
            <a:pPr lvl="1"/>
            <a:r>
              <a:rPr lang="zh-CN" altLang="en-US" sz="2000" dirty="0" smtClean="0"/>
              <a:t>则每次访问内存变为两次访存（因为每次地址映射时须额外访问一次进程页表），内存访问速度减半</a:t>
            </a:r>
            <a:endParaRPr lang="en-US" altLang="zh-CN"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地址变换机构的实现</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31</a:t>
            </a:fld>
            <a:endParaRPr lang="en-US" altLang="zh-CN"/>
          </a:p>
        </p:txBody>
      </p:sp>
      <p:sp>
        <p:nvSpPr>
          <p:cNvPr id="3" name="内容占位符 2"/>
          <p:cNvSpPr>
            <a:spLocks noGrp="1"/>
          </p:cNvSpPr>
          <p:nvPr>
            <p:ph idx="1"/>
          </p:nvPr>
        </p:nvSpPr>
        <p:spPr>
          <a:xfrm>
            <a:off x="457200" y="1253902"/>
            <a:ext cx="8229600" cy="1677983"/>
          </a:xfrm>
        </p:spPr>
        <p:txBody>
          <a:bodyPr/>
          <a:lstStyle/>
          <a:p>
            <a:r>
              <a:rPr lang="zh-CN" altLang="en-US" sz="2400" dirty="0" smtClean="0"/>
              <a:t>部分页表存放在高速缓冲区中：目前使用最多的方案</a:t>
            </a:r>
            <a:endParaRPr lang="en-US" altLang="zh-CN" sz="2400" dirty="0" smtClean="0"/>
          </a:p>
          <a:p>
            <a:pPr lvl="1"/>
            <a:r>
              <a:rPr lang="zh-CN" altLang="en-US" sz="2000" dirty="0" smtClean="0"/>
              <a:t>在系统中设置转换检测缓冲区 </a:t>
            </a:r>
            <a:r>
              <a:rPr lang="en-US" altLang="zh-CN" sz="2000" dirty="0" smtClean="0"/>
              <a:t>TLB (translation look-aside  buffer</a:t>
            </a:r>
            <a:r>
              <a:rPr lang="zh-CN" altLang="en-US" sz="2000" dirty="0" smtClean="0"/>
              <a:t>，也有称关联寄存器组</a:t>
            </a:r>
            <a:r>
              <a:rPr lang="en-US" altLang="zh-CN" sz="2000" dirty="0" smtClean="0"/>
              <a:t>) </a:t>
            </a:r>
            <a:r>
              <a:rPr lang="zh-CN" altLang="en-US" sz="2000" dirty="0" smtClean="0"/>
              <a:t>存放最近用过的页表项 </a:t>
            </a:r>
            <a:r>
              <a:rPr lang="en-US" altLang="zh-CN" sz="2000" dirty="0" smtClean="0"/>
              <a:t>(</a:t>
            </a:r>
            <a:r>
              <a:rPr lang="zh-CN" altLang="en-US" sz="2000" dirty="0" smtClean="0"/>
              <a:t>部分页表</a:t>
            </a:r>
            <a:r>
              <a:rPr lang="en-US" altLang="zh-CN" sz="2000" dirty="0" smtClean="0"/>
              <a:t>)</a:t>
            </a:r>
            <a:endParaRPr lang="zh-CN" altLang="en-US" sz="2000" dirty="0" smtClean="0"/>
          </a:p>
          <a:p>
            <a:pPr lvl="1"/>
            <a:r>
              <a:rPr lang="zh-CN" altLang="en-US" sz="2000" dirty="0" smtClean="0"/>
              <a:t>当 </a:t>
            </a:r>
            <a:r>
              <a:rPr lang="en-US" altLang="zh-CN" sz="2000" dirty="0" smtClean="0"/>
              <a:t>TLB </a:t>
            </a:r>
            <a:r>
              <a:rPr lang="zh-CN" altLang="en-US" sz="2000" dirty="0" smtClean="0"/>
              <a:t>失效时才访问内存中的进程页表，故 </a:t>
            </a:r>
            <a:r>
              <a:rPr lang="en-US" altLang="zh-CN" sz="2000" dirty="0" smtClean="0"/>
              <a:t>TLB </a:t>
            </a:r>
            <a:r>
              <a:rPr lang="zh-CN" altLang="en-US" sz="2000" dirty="0" smtClean="0"/>
              <a:t>的命中率很重要</a:t>
            </a:r>
            <a:endParaRPr lang="en-US" altLang="zh-CN" sz="2400" dirty="0" smtClean="0"/>
          </a:p>
        </p:txBody>
      </p:sp>
      <p:pic>
        <p:nvPicPr>
          <p:cNvPr id="10" name="Picture 6"/>
          <p:cNvPicPr>
            <a:picLocks noChangeAspect="1" noChangeArrowheads="1"/>
          </p:cNvPicPr>
          <p:nvPr/>
        </p:nvPicPr>
        <p:blipFill>
          <a:blip r:embed="rId2" cstate="print"/>
          <a:srcRect t="66461" b="2639"/>
          <a:stretch>
            <a:fillRect/>
          </a:stretch>
        </p:blipFill>
        <p:spPr bwMode="auto">
          <a:xfrm>
            <a:off x="43542" y="2741916"/>
            <a:ext cx="8984343" cy="3296014"/>
          </a:xfrm>
          <a:prstGeom prst="rect">
            <a:avLst/>
          </a:prstGeom>
          <a:noFill/>
          <a:ln w="9525">
            <a:noFill/>
            <a:miter lim="800000"/>
            <a:headEnd/>
            <a:tailEnd/>
          </a:ln>
        </p:spPr>
      </p:pic>
      <p:sp>
        <p:nvSpPr>
          <p:cNvPr id="11" name="TextBox 10"/>
          <p:cNvSpPr txBox="1"/>
          <p:nvPr/>
        </p:nvSpPr>
        <p:spPr>
          <a:xfrm>
            <a:off x="159658" y="5470214"/>
            <a:ext cx="1611083" cy="584775"/>
          </a:xfrm>
          <a:prstGeom prst="rect">
            <a:avLst/>
          </a:prstGeom>
          <a:solidFill>
            <a:schemeClr val="bg1"/>
          </a:solidFill>
        </p:spPr>
        <p:txBody>
          <a:bodyPr wrap="square" rtlCol="0">
            <a:spAutoFit/>
          </a:bodyPr>
          <a:lstStyle/>
          <a:p>
            <a:pPr algn="ctr"/>
            <a:r>
              <a:rPr lang="en-US" altLang="zh-CN" sz="1600" b="1" dirty="0" smtClean="0">
                <a:latin typeface="Times New Roman" pitchFamily="18" charset="0"/>
                <a:cs typeface="Times New Roman" pitchFamily="18" charset="0"/>
              </a:rPr>
              <a:t>LPN: </a:t>
            </a:r>
            <a:r>
              <a:rPr lang="zh-CN" altLang="en-US" sz="1600" b="1" dirty="0" smtClean="0">
                <a:latin typeface="Times New Roman" pitchFamily="18" charset="0"/>
                <a:cs typeface="Times New Roman" pitchFamily="18" charset="0"/>
              </a:rPr>
              <a:t>逻辑页号</a:t>
            </a:r>
            <a:endParaRPr lang="en-US" altLang="zh-CN" sz="1600" b="1" dirty="0" smtClean="0">
              <a:latin typeface="Times New Roman" pitchFamily="18" charset="0"/>
              <a:cs typeface="Times New Roman" pitchFamily="18" charset="0"/>
            </a:endParaRPr>
          </a:p>
          <a:p>
            <a:pPr algn="ctr"/>
            <a:r>
              <a:rPr lang="en-US" altLang="zh-CN" sz="1600" b="1" dirty="0" smtClean="0">
                <a:latin typeface="Times New Roman" pitchFamily="18" charset="0"/>
                <a:cs typeface="Times New Roman" pitchFamily="18" charset="0"/>
              </a:rPr>
              <a:t>PFN: </a:t>
            </a:r>
            <a:r>
              <a:rPr lang="zh-CN" altLang="en-US" sz="1600" b="1" dirty="0" smtClean="0">
                <a:latin typeface="Times New Roman" pitchFamily="18" charset="0"/>
                <a:cs typeface="Times New Roman" pitchFamily="18" charset="0"/>
              </a:rPr>
              <a:t>物理框号</a:t>
            </a:r>
            <a:endParaRPr lang="en-US" altLang="zh-CN" sz="1600" b="1" dirty="0" smtClean="0">
              <a:latin typeface="Times New Roman" pitchFamily="18" charset="0"/>
              <a:cs typeface="Times New Roman" pitchFamily="18" charset="0"/>
            </a:endParaRPr>
          </a:p>
        </p:txBody>
      </p:sp>
      <p:grpSp>
        <p:nvGrpSpPr>
          <p:cNvPr id="21" name="组合 20"/>
          <p:cNvGrpSpPr/>
          <p:nvPr/>
        </p:nvGrpSpPr>
        <p:grpSpPr>
          <a:xfrm>
            <a:off x="2416633" y="3657600"/>
            <a:ext cx="2126342" cy="2289057"/>
            <a:chOff x="2416633" y="3657600"/>
            <a:chExt cx="2126342" cy="2289057"/>
          </a:xfrm>
        </p:grpSpPr>
        <p:sp>
          <p:nvSpPr>
            <p:cNvPr id="9" name="椭圆 8"/>
            <p:cNvSpPr/>
            <p:nvPr/>
          </p:nvSpPr>
          <p:spPr>
            <a:xfrm>
              <a:off x="3367316" y="3657600"/>
              <a:ext cx="217713" cy="7982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a:stCxn id="9" idx="4"/>
            </p:cNvCxnSpPr>
            <p:nvPr/>
          </p:nvCxnSpPr>
          <p:spPr>
            <a:xfrm rot="5400000">
              <a:off x="2877459" y="5047342"/>
              <a:ext cx="1190171" cy="72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16633" y="5608103"/>
              <a:ext cx="2126342" cy="338554"/>
            </a:xfrm>
            <a:prstGeom prst="rect">
              <a:avLst/>
            </a:prstGeom>
            <a:solidFill>
              <a:schemeClr val="bg1"/>
            </a:solidFill>
          </p:spPr>
          <p:txBody>
            <a:bodyPr wrap="square" rtlCol="0">
              <a:spAutoFit/>
            </a:bodyPr>
            <a:lstStyle/>
            <a:p>
              <a:pPr algn="ctr"/>
              <a:r>
                <a:rPr lang="zh-CN" altLang="en-US" sz="1600" b="1" dirty="0" smtClean="0">
                  <a:solidFill>
                    <a:srgbClr val="FF0000"/>
                  </a:solidFill>
                  <a:latin typeface="Times New Roman" pitchFamily="18" charset="0"/>
                  <a:cs typeface="Times New Roman" pitchFamily="18" charset="0"/>
                </a:rPr>
                <a:t>硬件支持同时查找</a:t>
              </a:r>
              <a:endParaRPr lang="en-US" altLang="zh-CN" sz="1600" b="1" dirty="0" smtClean="0">
                <a:solidFill>
                  <a:srgbClr val="FF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TLB</a:t>
            </a:r>
            <a:endParaRPr lang="zh-CN" altLang="en-US" dirty="0"/>
          </a:p>
        </p:txBody>
      </p:sp>
      <p:sp>
        <p:nvSpPr>
          <p:cNvPr id="3" name="内容占位符 2"/>
          <p:cNvSpPr>
            <a:spLocks noGrp="1"/>
          </p:cNvSpPr>
          <p:nvPr>
            <p:ph idx="1"/>
          </p:nvPr>
        </p:nvSpPr>
        <p:spPr>
          <a:xfrm>
            <a:off x="457200" y="1108762"/>
            <a:ext cx="8686800" cy="2011809"/>
          </a:xfrm>
        </p:spPr>
        <p:txBody>
          <a:bodyPr/>
          <a:lstStyle/>
          <a:p>
            <a:r>
              <a:rPr lang="en-US" altLang="zh-CN" sz="2400" dirty="0" smtClean="0"/>
              <a:t>TLB: Translation </a:t>
            </a:r>
            <a:r>
              <a:rPr lang="en-US" altLang="zh-CN" sz="2400" dirty="0" err="1" smtClean="0"/>
              <a:t>Lookaside</a:t>
            </a:r>
            <a:r>
              <a:rPr lang="en-US" altLang="zh-CN" sz="2400" dirty="0" smtClean="0"/>
              <a:t> Buffers (</a:t>
            </a:r>
            <a:r>
              <a:rPr lang="zh-CN" altLang="en-US" sz="2400" dirty="0" smtClean="0"/>
              <a:t>快表</a:t>
            </a:r>
            <a:r>
              <a:rPr lang="en-US" altLang="zh-CN" sz="2400" dirty="0" smtClean="0"/>
              <a:t>)</a:t>
            </a:r>
          </a:p>
          <a:p>
            <a:pPr lvl="1"/>
            <a:r>
              <a:rPr lang="zh-CN" altLang="en-US" sz="2000" dirty="0" smtClean="0"/>
              <a:t>记录格式与内容和正常页表记录格式与内容一样，但查找方式不同</a:t>
            </a:r>
            <a:endParaRPr lang="en-US" altLang="zh-CN" sz="2000" dirty="0" smtClean="0"/>
          </a:p>
          <a:p>
            <a:r>
              <a:rPr lang="en-US" altLang="zh-CN" sz="2400" dirty="0" smtClean="0">
                <a:ea typeface="宋体" charset="-122"/>
              </a:rPr>
              <a:t>TLB to speed up paging</a:t>
            </a:r>
          </a:p>
          <a:p>
            <a:pPr lvl="1"/>
            <a:r>
              <a:rPr lang="zh-CN" altLang="en-US" sz="2000" dirty="0" smtClean="0">
                <a:ea typeface="宋体" charset="-122"/>
              </a:rPr>
              <a:t>通过硬件支持进行并行查找</a:t>
            </a:r>
            <a:endParaRPr lang="en-US" altLang="zh-CN" sz="2000" dirty="0" smtClean="0">
              <a:ea typeface="宋体" charset="-122"/>
            </a:endParaRPr>
          </a:p>
          <a:p>
            <a:pPr lvl="1"/>
            <a:r>
              <a:rPr lang="zh-CN" altLang="en-US" sz="2000" dirty="0" smtClean="0">
                <a:ea typeface="宋体" charset="-122"/>
              </a:rPr>
              <a:t>基于局部性原理保证</a:t>
            </a:r>
            <a:r>
              <a:rPr lang="en-US" altLang="zh-CN" sz="2000" dirty="0" smtClean="0">
                <a:ea typeface="宋体" charset="-122"/>
              </a:rPr>
              <a:t>TLB</a:t>
            </a:r>
            <a:r>
              <a:rPr lang="zh-CN" altLang="en-US" sz="2000" dirty="0" smtClean="0">
                <a:ea typeface="宋体" charset="-122"/>
              </a:rPr>
              <a:t>的命中率</a:t>
            </a:r>
            <a:endParaRPr lang="zh-CN" altLang="en-US" sz="2000" dirty="0"/>
          </a:p>
        </p:txBody>
      </p:sp>
      <p:sp>
        <p:nvSpPr>
          <p:cNvPr id="4" name="页脚占位符 3"/>
          <p:cNvSpPr>
            <a:spLocks noGrp="1"/>
          </p:cNvSpPr>
          <p:nvPr>
            <p:ph type="ftr" sz="quarter" idx="10"/>
          </p:nvPr>
        </p:nvSpPr>
        <p:spPr>
          <a:xfrm>
            <a:off x="366713" y="647087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454998"/>
            <a:ext cx="922337" cy="476250"/>
          </a:xfrm>
        </p:spPr>
        <p:txBody>
          <a:bodyPr/>
          <a:lstStyle/>
          <a:p>
            <a:pPr>
              <a:defRPr/>
            </a:pPr>
            <a:fld id="{2A5F4D79-7E66-4EF1-850E-A256F3AB9092}" type="slidenum">
              <a:rPr lang="zh-CN" altLang="en-US" smtClean="0"/>
              <a:pPr>
                <a:defRPr/>
              </a:pPr>
              <a:t>32</a:t>
            </a:fld>
            <a:endParaRPr lang="en-US" altLang="zh-CN"/>
          </a:p>
        </p:txBody>
      </p:sp>
      <p:pic>
        <p:nvPicPr>
          <p:cNvPr id="6" name="Picture 2"/>
          <p:cNvPicPr>
            <a:picLocks noChangeAspect="1" noChangeArrowheads="1"/>
          </p:cNvPicPr>
          <p:nvPr/>
        </p:nvPicPr>
        <p:blipFill>
          <a:blip r:embed="rId2" cstate="print"/>
          <a:srcRect/>
          <a:stretch>
            <a:fillRect/>
          </a:stretch>
        </p:blipFill>
        <p:spPr bwMode="auto">
          <a:xfrm>
            <a:off x="1222827" y="3114657"/>
            <a:ext cx="6503988"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TLB</a:t>
            </a:r>
            <a:endParaRPr lang="zh-CN" altLang="en-US" dirty="0"/>
          </a:p>
        </p:txBody>
      </p:sp>
      <p:sp>
        <p:nvSpPr>
          <p:cNvPr id="3" name="内容占位符 2"/>
          <p:cNvSpPr>
            <a:spLocks noGrp="1"/>
          </p:cNvSpPr>
          <p:nvPr>
            <p:ph idx="1"/>
          </p:nvPr>
        </p:nvSpPr>
        <p:spPr>
          <a:xfrm>
            <a:off x="442686" y="1050707"/>
            <a:ext cx="8229600" cy="531352"/>
          </a:xfrm>
        </p:spPr>
        <p:txBody>
          <a:bodyPr/>
          <a:lstStyle/>
          <a:p>
            <a:r>
              <a:rPr lang="en-US" altLang="zh-CN" sz="2400" dirty="0" smtClean="0"/>
              <a:t>mapping</a:t>
            </a:r>
            <a:endParaRPr lang="zh-CN" altLang="en-US" sz="2400" dirty="0"/>
          </a:p>
        </p:txBody>
      </p:sp>
      <p:pic>
        <p:nvPicPr>
          <p:cNvPr id="71682" name="Picture 2"/>
          <p:cNvPicPr>
            <a:picLocks noChangeAspect="1" noChangeArrowheads="1"/>
          </p:cNvPicPr>
          <p:nvPr/>
        </p:nvPicPr>
        <p:blipFill>
          <a:blip r:embed="rId2" cstate="print"/>
          <a:srcRect/>
          <a:stretch>
            <a:fillRect/>
          </a:stretch>
        </p:blipFill>
        <p:spPr bwMode="auto">
          <a:xfrm>
            <a:off x="130627" y="1533143"/>
            <a:ext cx="8897256" cy="5198788"/>
          </a:xfrm>
          <a:prstGeom prst="rect">
            <a:avLst/>
          </a:prstGeom>
          <a:noFill/>
          <a:ln w="9525">
            <a:noFill/>
            <a:miter lim="800000"/>
            <a:headEnd/>
            <a:tailEnd/>
          </a:ln>
          <a:effectLst/>
        </p:spPr>
      </p:pic>
      <p:sp>
        <p:nvSpPr>
          <p:cNvPr id="5" name="灯片编号占位符 4"/>
          <p:cNvSpPr>
            <a:spLocks noGrp="1"/>
          </p:cNvSpPr>
          <p:nvPr>
            <p:ph type="sldNum" sz="quarter" idx="11"/>
          </p:nvPr>
        </p:nvSpPr>
        <p:spPr>
          <a:xfrm>
            <a:off x="8214397" y="6498540"/>
            <a:ext cx="922337" cy="476250"/>
          </a:xfrm>
        </p:spPr>
        <p:txBody>
          <a:bodyPr/>
          <a:lstStyle/>
          <a:p>
            <a:pPr>
              <a:defRPr/>
            </a:pPr>
            <a:fld id="{2A5F4D79-7E66-4EF1-850E-A256F3AB9092}" type="slidenum">
              <a:rPr lang="zh-CN" altLang="en-US" smtClean="0"/>
              <a:pPr>
                <a:defRPr/>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虚拟页式存储管理流程</a:t>
            </a:r>
            <a:endParaRPr lang="zh-CN" altLang="en-US" dirty="0"/>
          </a:p>
        </p:txBody>
      </p:sp>
      <p:sp>
        <p:nvSpPr>
          <p:cNvPr id="5" name="灯片编号占位符 4"/>
          <p:cNvSpPr>
            <a:spLocks noGrp="1"/>
          </p:cNvSpPr>
          <p:nvPr>
            <p:ph type="sldNum" sz="quarter" idx="11"/>
          </p:nvPr>
        </p:nvSpPr>
        <p:spPr>
          <a:xfrm>
            <a:off x="7764463" y="6382428"/>
            <a:ext cx="922337" cy="476250"/>
          </a:xfrm>
        </p:spPr>
        <p:txBody>
          <a:bodyPr/>
          <a:lstStyle/>
          <a:p>
            <a:pPr>
              <a:defRPr/>
            </a:pPr>
            <a:fld id="{2A5F4D79-7E66-4EF1-850E-A256F3AB9092}" type="slidenum">
              <a:rPr lang="zh-CN" altLang="en-US" smtClean="0"/>
              <a:pPr>
                <a:defRPr/>
              </a:pPr>
              <a:t>34</a:t>
            </a:fld>
            <a:endParaRPr lang="en-US" altLang="zh-CN" dirty="0"/>
          </a:p>
        </p:txBody>
      </p:sp>
      <p:sp>
        <p:nvSpPr>
          <p:cNvPr id="6" name="Rectangle 4"/>
          <p:cNvSpPr>
            <a:spLocks noChangeArrowheads="1"/>
          </p:cNvSpPr>
          <p:nvPr/>
        </p:nvSpPr>
        <p:spPr bwMode="auto">
          <a:xfrm>
            <a:off x="3031217" y="3900045"/>
            <a:ext cx="4824413" cy="2339975"/>
          </a:xfrm>
          <a:prstGeom prst="rect">
            <a:avLst/>
          </a:prstGeom>
          <a:solidFill>
            <a:srgbClr val="CCECFF">
              <a:alpha val="97000"/>
            </a:srgbClr>
          </a:solidFill>
          <a:ln w="9525">
            <a:noFill/>
            <a:miter lim="800000"/>
            <a:headEnd/>
            <a:tailEnd/>
          </a:ln>
          <a:effectLst/>
        </p:spPr>
        <p:txBody>
          <a:bodyPr wrap="none" anchor="ctr"/>
          <a:lstStyle/>
          <a:p>
            <a:pPr algn="ctr"/>
            <a:endParaRPr lang="zh-CN" altLang="zh-CN"/>
          </a:p>
        </p:txBody>
      </p:sp>
      <p:sp>
        <p:nvSpPr>
          <p:cNvPr id="7" name="Line 5"/>
          <p:cNvSpPr>
            <a:spLocks noChangeShapeType="1"/>
          </p:cNvSpPr>
          <p:nvPr/>
        </p:nvSpPr>
        <p:spPr bwMode="auto">
          <a:xfrm>
            <a:off x="3031217" y="2387157"/>
            <a:ext cx="0" cy="217488"/>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8" name="AutoShape 7"/>
          <p:cNvSpPr>
            <a:spLocks noChangeArrowheads="1"/>
          </p:cNvSpPr>
          <p:nvPr/>
        </p:nvSpPr>
        <p:spPr bwMode="auto">
          <a:xfrm>
            <a:off x="1519917" y="1312420"/>
            <a:ext cx="2994025" cy="284162"/>
          </a:xfrm>
          <a:prstGeom prst="roundRect">
            <a:avLst>
              <a:gd name="adj" fmla="val 16667"/>
            </a:avLst>
          </a:prstGeom>
          <a:solidFill>
            <a:srgbClr val="0000FF"/>
          </a:solidFill>
          <a:ln w="9525">
            <a:solidFill>
              <a:schemeClr val="tx1"/>
            </a:solidFill>
            <a:miter lim="800000"/>
            <a:headEnd/>
            <a:tailEnd/>
          </a:ln>
          <a:effectLst/>
        </p:spPr>
        <p:txBody>
          <a:bodyPr lIns="0" tIns="0" rIns="0" bIns="0" anchor="ctr">
            <a:spAutoFit/>
          </a:bodyPr>
          <a:lstStyle/>
          <a:p>
            <a:pPr algn="ctr"/>
            <a:r>
              <a:rPr lang="zh-CN" altLang="en-US" sz="1600" b="1">
                <a:solidFill>
                  <a:srgbClr val="FFFF00"/>
                </a:solidFill>
                <a:ea typeface="黑体" pitchFamily="2" charset="-122"/>
              </a:rPr>
              <a:t>虚拟页式存储管理地址映射</a:t>
            </a:r>
          </a:p>
        </p:txBody>
      </p:sp>
      <p:sp>
        <p:nvSpPr>
          <p:cNvPr id="9" name="Rectangle 8"/>
          <p:cNvSpPr>
            <a:spLocks noChangeArrowheads="1"/>
          </p:cNvSpPr>
          <p:nvPr/>
        </p:nvSpPr>
        <p:spPr bwMode="auto">
          <a:xfrm>
            <a:off x="1951717" y="1758507"/>
            <a:ext cx="2305050" cy="269875"/>
          </a:xfrm>
          <a:prstGeom prst="rect">
            <a:avLst/>
          </a:prstGeom>
          <a:noFill/>
          <a:ln w="25400">
            <a:solidFill>
              <a:schemeClr val="tx1"/>
            </a:solidFill>
            <a:miter lim="800000"/>
            <a:headEnd/>
            <a:tailEnd/>
          </a:ln>
          <a:effectLst/>
        </p:spPr>
        <p:txBody>
          <a:bodyPr lIns="0" tIns="0" rIns="0" bIns="0" anchor="ctr">
            <a:spAutoFit/>
          </a:bodyPr>
          <a:lstStyle/>
          <a:p>
            <a:pPr algn="ctr"/>
            <a:r>
              <a:rPr lang="zh-CN" altLang="en-US" sz="1600" b="1"/>
              <a:t>指令给出逻辑地址</a:t>
            </a:r>
            <a:r>
              <a:rPr lang="en-US" altLang="zh-CN" sz="1600" b="1"/>
              <a:t>(p,d)</a:t>
            </a:r>
          </a:p>
        </p:txBody>
      </p:sp>
      <p:sp>
        <p:nvSpPr>
          <p:cNvPr id="10" name="Rectangle 9"/>
          <p:cNvSpPr>
            <a:spLocks noChangeArrowheads="1"/>
          </p:cNvSpPr>
          <p:nvPr/>
        </p:nvSpPr>
        <p:spPr bwMode="auto">
          <a:xfrm>
            <a:off x="2167617" y="2171257"/>
            <a:ext cx="1871663" cy="269875"/>
          </a:xfrm>
          <a:prstGeom prst="rect">
            <a:avLst/>
          </a:prstGeom>
          <a:noFill/>
          <a:ln w="25400">
            <a:solidFill>
              <a:schemeClr val="tx1"/>
            </a:solidFill>
            <a:miter lim="800000"/>
            <a:headEnd/>
            <a:tailEnd/>
          </a:ln>
          <a:effectLst/>
        </p:spPr>
        <p:txBody>
          <a:bodyPr lIns="0" tIns="0" rIns="0" bIns="0" anchor="ctr">
            <a:spAutoFit/>
          </a:bodyPr>
          <a:lstStyle/>
          <a:p>
            <a:pPr algn="ctr"/>
            <a:r>
              <a:rPr lang="zh-CN" altLang="en-US" sz="1600" b="1"/>
              <a:t>由</a:t>
            </a:r>
            <a:r>
              <a:rPr lang="en-US" altLang="zh-CN" sz="1600" b="1"/>
              <a:t>p</a:t>
            </a:r>
            <a:r>
              <a:rPr lang="zh-CN" altLang="en-US" sz="1600" b="1"/>
              <a:t>查快表得到 </a:t>
            </a:r>
            <a:r>
              <a:rPr lang="en-US" altLang="zh-CN" sz="1600" b="1"/>
              <a:t>f</a:t>
            </a:r>
          </a:p>
        </p:txBody>
      </p:sp>
      <p:sp>
        <p:nvSpPr>
          <p:cNvPr id="11" name="AutoShape 10"/>
          <p:cNvSpPr>
            <a:spLocks noChangeArrowheads="1"/>
          </p:cNvSpPr>
          <p:nvPr/>
        </p:nvSpPr>
        <p:spPr bwMode="auto">
          <a:xfrm>
            <a:off x="2602592" y="2571307"/>
            <a:ext cx="860425" cy="392113"/>
          </a:xfrm>
          <a:prstGeom prst="hexagon">
            <a:avLst>
              <a:gd name="adj" fmla="val 54858"/>
              <a:gd name="vf" fmla="val 115470"/>
            </a:avLst>
          </a:prstGeom>
          <a:noFill/>
          <a:ln w="25400">
            <a:solidFill>
              <a:schemeClr val="tx1"/>
            </a:solidFill>
            <a:miter lim="800000"/>
            <a:headEnd/>
            <a:tailEnd/>
          </a:ln>
          <a:effectLst/>
        </p:spPr>
        <p:txBody>
          <a:bodyPr lIns="0" tIns="0" rIns="0" bIns="0" anchor="ctr">
            <a:spAutoFit/>
          </a:bodyPr>
          <a:lstStyle/>
          <a:p>
            <a:pPr algn="ctr"/>
            <a:r>
              <a:rPr lang="zh-CN" altLang="en-US" sz="1600" b="1">
                <a:ea typeface="黑体" pitchFamily="2" charset="-122"/>
              </a:rPr>
              <a:t>查到</a:t>
            </a:r>
          </a:p>
        </p:txBody>
      </p:sp>
      <p:sp>
        <p:nvSpPr>
          <p:cNvPr id="12" name="Rectangle 11"/>
          <p:cNvSpPr>
            <a:spLocks noChangeArrowheads="1"/>
          </p:cNvSpPr>
          <p:nvPr/>
        </p:nvSpPr>
        <p:spPr bwMode="auto">
          <a:xfrm>
            <a:off x="188005" y="2928495"/>
            <a:ext cx="1979612" cy="269875"/>
          </a:xfrm>
          <a:prstGeom prst="rect">
            <a:avLst/>
          </a:prstGeom>
          <a:noFill/>
          <a:ln w="25400">
            <a:solidFill>
              <a:schemeClr val="tx1"/>
            </a:solidFill>
            <a:miter lim="800000"/>
            <a:headEnd/>
            <a:tailEnd/>
          </a:ln>
          <a:effectLst/>
        </p:spPr>
        <p:txBody>
          <a:bodyPr lIns="0" tIns="0" rIns="0" bIns="0" anchor="ctr">
            <a:spAutoFit/>
          </a:bodyPr>
          <a:lstStyle/>
          <a:p>
            <a:pPr algn="ctr"/>
            <a:r>
              <a:rPr lang="en-US" altLang="zh-CN" sz="1600" b="1"/>
              <a:t> f</a:t>
            </a:r>
            <a:r>
              <a:rPr lang="zh-CN" altLang="en-US" sz="1600" b="1"/>
              <a:t>、</a:t>
            </a:r>
            <a:r>
              <a:rPr lang="en-US" altLang="zh-CN" sz="1600" b="1"/>
              <a:t>d</a:t>
            </a:r>
            <a:r>
              <a:rPr lang="zh-CN" altLang="en-US" sz="1600" b="1"/>
              <a:t>合并得物理地址</a:t>
            </a:r>
          </a:p>
        </p:txBody>
      </p:sp>
      <p:sp>
        <p:nvSpPr>
          <p:cNvPr id="13" name="AutoShape 12"/>
          <p:cNvSpPr>
            <a:spLocks noChangeArrowheads="1"/>
          </p:cNvSpPr>
          <p:nvPr/>
        </p:nvSpPr>
        <p:spPr bwMode="auto">
          <a:xfrm>
            <a:off x="3685267" y="2571307"/>
            <a:ext cx="1722438" cy="344488"/>
          </a:xfrm>
          <a:prstGeom prst="hexagon">
            <a:avLst>
              <a:gd name="adj" fmla="val 125000"/>
              <a:gd name="vf" fmla="val 115470"/>
            </a:avLst>
          </a:prstGeom>
          <a:noFill/>
          <a:ln w="25400">
            <a:solidFill>
              <a:schemeClr val="tx1"/>
            </a:solidFill>
            <a:miter lim="800000"/>
            <a:headEnd/>
            <a:tailEnd/>
          </a:ln>
          <a:effectLst/>
        </p:spPr>
        <p:txBody>
          <a:bodyPr lIns="0" tIns="0" rIns="0" bIns="0" anchor="ctr">
            <a:spAutoFit/>
          </a:bodyPr>
          <a:lstStyle/>
          <a:p>
            <a:pPr algn="ctr"/>
            <a:r>
              <a:rPr lang="en-US" altLang="zh-CN" sz="1400" b="1">
                <a:ea typeface="黑体" pitchFamily="2" charset="-122"/>
              </a:rPr>
              <a:t>0</a:t>
            </a:r>
            <a:r>
              <a:rPr lang="en-US" altLang="zh-CN" sz="1400" b="1"/>
              <a:t>≤p≤l-1</a:t>
            </a:r>
          </a:p>
        </p:txBody>
      </p:sp>
      <p:sp>
        <p:nvSpPr>
          <p:cNvPr id="14" name="Rectangle 13"/>
          <p:cNvSpPr>
            <a:spLocks noChangeArrowheads="1"/>
          </p:cNvSpPr>
          <p:nvPr/>
        </p:nvSpPr>
        <p:spPr bwMode="auto">
          <a:xfrm>
            <a:off x="5839505" y="2622107"/>
            <a:ext cx="1223962" cy="269875"/>
          </a:xfrm>
          <a:prstGeom prst="rect">
            <a:avLst/>
          </a:prstGeom>
          <a:solidFill>
            <a:srgbClr val="FF0000"/>
          </a:solidFill>
          <a:ln w="25400">
            <a:solidFill>
              <a:schemeClr val="tx1"/>
            </a:solidFill>
            <a:miter lim="800000"/>
            <a:headEnd/>
            <a:tailEnd/>
          </a:ln>
          <a:effectLst/>
        </p:spPr>
        <p:txBody>
          <a:bodyPr lIns="0" tIns="0" rIns="0" bIns="0" anchor="ctr">
            <a:spAutoFit/>
          </a:bodyPr>
          <a:lstStyle/>
          <a:p>
            <a:pPr algn="ctr"/>
            <a:r>
              <a:rPr lang="zh-CN" altLang="en-US" sz="1600" b="1">
                <a:solidFill>
                  <a:srgbClr val="FFFF00"/>
                </a:solidFill>
              </a:rPr>
              <a:t>越界中断</a:t>
            </a:r>
          </a:p>
        </p:txBody>
      </p:sp>
      <p:sp>
        <p:nvSpPr>
          <p:cNvPr id="15" name="Rectangle 14"/>
          <p:cNvSpPr>
            <a:spLocks noChangeArrowheads="1"/>
          </p:cNvSpPr>
          <p:nvPr/>
        </p:nvSpPr>
        <p:spPr bwMode="auto">
          <a:xfrm>
            <a:off x="3678917" y="3138759"/>
            <a:ext cx="1871663" cy="246221"/>
          </a:xfrm>
          <a:prstGeom prst="rect">
            <a:avLst/>
          </a:prstGeom>
          <a:noFill/>
          <a:ln w="25400">
            <a:solidFill>
              <a:schemeClr val="tx1"/>
            </a:solidFill>
            <a:miter lim="800000"/>
            <a:headEnd/>
            <a:tailEnd/>
          </a:ln>
          <a:effectLst/>
        </p:spPr>
        <p:txBody>
          <a:bodyPr lIns="0" tIns="0" rIns="0" bIns="0" anchor="ctr">
            <a:spAutoFit/>
          </a:bodyPr>
          <a:lstStyle/>
          <a:p>
            <a:pPr algn="ctr"/>
            <a:r>
              <a:rPr lang="zh-CN" altLang="en-US" sz="1600" b="1" dirty="0" smtClean="0"/>
              <a:t>由</a:t>
            </a:r>
            <a:r>
              <a:rPr lang="en-US" altLang="zh-CN" sz="1600" b="1" dirty="0" smtClean="0"/>
              <a:t>p</a:t>
            </a:r>
            <a:r>
              <a:rPr lang="zh-CN" altLang="en-US" sz="1600" b="1" dirty="0"/>
              <a:t>查找页表得</a:t>
            </a:r>
            <a:r>
              <a:rPr lang="en-US" altLang="zh-CN" sz="1600" b="1" dirty="0"/>
              <a:t>f</a:t>
            </a:r>
          </a:p>
        </p:txBody>
      </p:sp>
      <p:sp>
        <p:nvSpPr>
          <p:cNvPr id="16" name="AutoShape 15"/>
          <p:cNvSpPr>
            <a:spLocks noChangeArrowheads="1"/>
          </p:cNvSpPr>
          <p:nvPr/>
        </p:nvSpPr>
        <p:spPr bwMode="auto">
          <a:xfrm>
            <a:off x="3678917" y="3542857"/>
            <a:ext cx="1722438" cy="344488"/>
          </a:xfrm>
          <a:prstGeom prst="hexagon">
            <a:avLst>
              <a:gd name="adj" fmla="val 125000"/>
              <a:gd name="vf" fmla="val 115470"/>
            </a:avLst>
          </a:prstGeom>
          <a:noFill/>
          <a:ln w="25400">
            <a:solidFill>
              <a:schemeClr val="tx1"/>
            </a:solidFill>
            <a:miter lim="800000"/>
            <a:headEnd/>
            <a:tailEnd/>
          </a:ln>
          <a:effectLst/>
        </p:spPr>
        <p:txBody>
          <a:bodyPr lIns="0" tIns="0" rIns="0" bIns="0" anchor="ctr">
            <a:spAutoFit/>
          </a:bodyPr>
          <a:lstStyle/>
          <a:p>
            <a:pPr algn="ctr"/>
            <a:r>
              <a:rPr lang="zh-CN" altLang="en-US" sz="1400" b="1">
                <a:ea typeface="黑体" pitchFamily="2" charset="-122"/>
              </a:rPr>
              <a:t>该页在内存</a:t>
            </a:r>
            <a:endParaRPr lang="zh-CN" altLang="en-US" sz="1400" b="1"/>
          </a:p>
        </p:txBody>
      </p:sp>
      <p:sp>
        <p:nvSpPr>
          <p:cNvPr id="17" name="Rectangle 16"/>
          <p:cNvSpPr>
            <a:spLocks noChangeArrowheads="1"/>
          </p:cNvSpPr>
          <p:nvPr/>
        </p:nvSpPr>
        <p:spPr bwMode="auto">
          <a:xfrm>
            <a:off x="5839505" y="3539682"/>
            <a:ext cx="1223962" cy="269875"/>
          </a:xfrm>
          <a:prstGeom prst="rect">
            <a:avLst/>
          </a:prstGeom>
          <a:solidFill>
            <a:srgbClr val="FF0000"/>
          </a:solidFill>
          <a:ln w="25400">
            <a:solidFill>
              <a:schemeClr val="tx1"/>
            </a:solidFill>
            <a:miter lim="800000"/>
            <a:headEnd/>
            <a:tailEnd/>
          </a:ln>
          <a:effectLst/>
        </p:spPr>
        <p:txBody>
          <a:bodyPr lIns="0" tIns="0" rIns="0" bIns="0" anchor="ctr">
            <a:spAutoFit/>
          </a:bodyPr>
          <a:lstStyle/>
          <a:p>
            <a:pPr algn="ctr"/>
            <a:r>
              <a:rPr lang="zh-CN" altLang="en-US" sz="1600" b="1">
                <a:solidFill>
                  <a:srgbClr val="FFFF00"/>
                </a:solidFill>
              </a:rPr>
              <a:t>缺页中断</a:t>
            </a:r>
          </a:p>
        </p:txBody>
      </p:sp>
      <p:sp>
        <p:nvSpPr>
          <p:cNvPr id="18" name="Rectangle 17"/>
          <p:cNvSpPr>
            <a:spLocks noChangeArrowheads="1"/>
          </p:cNvSpPr>
          <p:nvPr/>
        </p:nvSpPr>
        <p:spPr bwMode="auto">
          <a:xfrm>
            <a:off x="5839505" y="3990532"/>
            <a:ext cx="1223962" cy="269875"/>
          </a:xfrm>
          <a:prstGeom prst="rect">
            <a:avLst/>
          </a:prstGeom>
          <a:noFill/>
          <a:ln w="25400">
            <a:solidFill>
              <a:schemeClr val="tx1"/>
            </a:solidFill>
            <a:miter lim="800000"/>
            <a:headEnd/>
            <a:tailEnd/>
          </a:ln>
          <a:effectLst/>
        </p:spPr>
        <p:txBody>
          <a:bodyPr lIns="0" tIns="0" rIns="0" bIns="0" anchor="ctr">
            <a:spAutoFit/>
          </a:bodyPr>
          <a:lstStyle/>
          <a:p>
            <a:pPr algn="ctr"/>
            <a:r>
              <a:rPr lang="zh-CN" altLang="en-US" sz="1600" b="1"/>
              <a:t>保存现场</a:t>
            </a:r>
          </a:p>
        </p:txBody>
      </p:sp>
      <p:sp>
        <p:nvSpPr>
          <p:cNvPr id="19" name="AutoShape 18"/>
          <p:cNvSpPr>
            <a:spLocks noChangeArrowheads="1"/>
          </p:cNvSpPr>
          <p:nvPr/>
        </p:nvSpPr>
        <p:spPr bwMode="auto">
          <a:xfrm>
            <a:off x="3685267" y="3992120"/>
            <a:ext cx="1722438" cy="344487"/>
          </a:xfrm>
          <a:prstGeom prst="hexagon">
            <a:avLst>
              <a:gd name="adj" fmla="val 125000"/>
              <a:gd name="vf" fmla="val 115470"/>
            </a:avLst>
          </a:prstGeom>
          <a:noFill/>
          <a:ln w="25400">
            <a:solidFill>
              <a:schemeClr val="tx1"/>
            </a:solidFill>
            <a:miter lim="800000"/>
            <a:headEnd/>
            <a:tailEnd/>
          </a:ln>
          <a:effectLst/>
        </p:spPr>
        <p:txBody>
          <a:bodyPr lIns="0" tIns="0" rIns="0" bIns="0" anchor="ctr">
            <a:spAutoFit/>
          </a:bodyPr>
          <a:lstStyle/>
          <a:p>
            <a:pPr algn="ctr"/>
            <a:r>
              <a:rPr lang="zh-CN" altLang="en-US" sz="1400" b="1">
                <a:ea typeface="黑体" pitchFamily="2" charset="-122"/>
              </a:rPr>
              <a:t>有空闲页框</a:t>
            </a:r>
            <a:endParaRPr lang="zh-CN" altLang="en-US" sz="1400" b="1"/>
          </a:p>
        </p:txBody>
      </p:sp>
      <p:sp>
        <p:nvSpPr>
          <p:cNvPr id="20" name="Rectangle 19"/>
          <p:cNvSpPr>
            <a:spLocks noChangeArrowheads="1"/>
          </p:cNvSpPr>
          <p:nvPr/>
        </p:nvSpPr>
        <p:spPr bwMode="auto">
          <a:xfrm>
            <a:off x="3751942" y="4476307"/>
            <a:ext cx="1584325" cy="269875"/>
          </a:xfrm>
          <a:prstGeom prst="rect">
            <a:avLst/>
          </a:prstGeom>
          <a:noFill/>
          <a:ln w="25400">
            <a:solidFill>
              <a:schemeClr val="tx1"/>
            </a:solidFill>
            <a:miter lim="800000"/>
            <a:headEnd/>
            <a:tailEnd/>
          </a:ln>
          <a:effectLst/>
        </p:spPr>
        <p:txBody>
          <a:bodyPr lIns="0" tIns="0" rIns="0" bIns="0" anchor="ctr">
            <a:spAutoFit/>
          </a:bodyPr>
          <a:lstStyle/>
          <a:p>
            <a:pPr algn="ctr"/>
            <a:r>
              <a:rPr lang="zh-CN" altLang="en-US" sz="1600" b="1"/>
              <a:t>选一页面淘汰</a:t>
            </a:r>
          </a:p>
        </p:txBody>
      </p:sp>
      <p:sp>
        <p:nvSpPr>
          <p:cNvPr id="21" name="AutoShape 20"/>
          <p:cNvSpPr>
            <a:spLocks noChangeArrowheads="1"/>
          </p:cNvSpPr>
          <p:nvPr/>
        </p:nvSpPr>
        <p:spPr bwMode="auto">
          <a:xfrm>
            <a:off x="3540805" y="4908107"/>
            <a:ext cx="2082800" cy="344488"/>
          </a:xfrm>
          <a:prstGeom prst="hexagon">
            <a:avLst>
              <a:gd name="adj" fmla="val 151152"/>
              <a:gd name="vf" fmla="val 115470"/>
            </a:avLst>
          </a:prstGeom>
          <a:noFill/>
          <a:ln w="25400">
            <a:solidFill>
              <a:schemeClr val="tx1"/>
            </a:solidFill>
            <a:miter lim="800000"/>
            <a:headEnd/>
            <a:tailEnd/>
          </a:ln>
          <a:effectLst/>
        </p:spPr>
        <p:txBody>
          <a:bodyPr lIns="0" tIns="0" rIns="0" bIns="0" anchor="ctr">
            <a:spAutoFit/>
          </a:bodyPr>
          <a:lstStyle/>
          <a:p>
            <a:pPr algn="ctr"/>
            <a:r>
              <a:rPr lang="zh-CN" altLang="en-US" sz="1400" b="1">
                <a:ea typeface="黑体" pitchFamily="2" charset="-122"/>
              </a:rPr>
              <a:t>该页面修改过</a:t>
            </a:r>
            <a:endParaRPr lang="zh-CN" altLang="en-US" sz="1400" b="1"/>
          </a:p>
        </p:txBody>
      </p:sp>
      <p:sp>
        <p:nvSpPr>
          <p:cNvPr id="22" name="Rectangle 21"/>
          <p:cNvSpPr>
            <a:spLocks noChangeArrowheads="1"/>
          </p:cNvSpPr>
          <p:nvPr/>
        </p:nvSpPr>
        <p:spPr bwMode="auto">
          <a:xfrm>
            <a:off x="5910942" y="4927157"/>
            <a:ext cx="1295400" cy="269875"/>
          </a:xfrm>
          <a:prstGeom prst="rect">
            <a:avLst/>
          </a:prstGeom>
          <a:noFill/>
          <a:ln w="25400">
            <a:solidFill>
              <a:schemeClr val="tx1"/>
            </a:solidFill>
            <a:miter lim="800000"/>
            <a:headEnd/>
            <a:tailEnd/>
          </a:ln>
          <a:effectLst/>
        </p:spPr>
        <p:txBody>
          <a:bodyPr lIns="0" tIns="0" rIns="0" bIns="0" anchor="ctr">
            <a:spAutoFit/>
          </a:bodyPr>
          <a:lstStyle/>
          <a:p>
            <a:pPr algn="ctr"/>
            <a:r>
              <a:rPr lang="zh-CN" altLang="en-US" sz="1600" b="1"/>
              <a:t>写回外存</a:t>
            </a:r>
          </a:p>
        </p:txBody>
      </p:sp>
      <p:sp>
        <p:nvSpPr>
          <p:cNvPr id="23" name="Rectangle 22"/>
          <p:cNvSpPr>
            <a:spLocks noChangeArrowheads="1"/>
          </p:cNvSpPr>
          <p:nvPr/>
        </p:nvSpPr>
        <p:spPr bwMode="auto">
          <a:xfrm>
            <a:off x="3823380" y="5393882"/>
            <a:ext cx="1584325" cy="269875"/>
          </a:xfrm>
          <a:prstGeom prst="rect">
            <a:avLst/>
          </a:prstGeom>
          <a:noFill/>
          <a:ln w="25400">
            <a:solidFill>
              <a:schemeClr val="tx1"/>
            </a:solidFill>
            <a:miter lim="800000"/>
            <a:headEnd/>
            <a:tailEnd/>
          </a:ln>
          <a:effectLst/>
        </p:spPr>
        <p:txBody>
          <a:bodyPr lIns="0" tIns="0" rIns="0" bIns="0" anchor="ctr">
            <a:spAutoFit/>
          </a:bodyPr>
          <a:lstStyle/>
          <a:p>
            <a:pPr algn="ctr"/>
            <a:r>
              <a:rPr lang="zh-CN" altLang="en-US" sz="1600" b="1"/>
              <a:t>读入所需页面</a:t>
            </a:r>
          </a:p>
        </p:txBody>
      </p:sp>
      <p:sp>
        <p:nvSpPr>
          <p:cNvPr id="24" name="Rectangle 23"/>
          <p:cNvSpPr>
            <a:spLocks noChangeArrowheads="1"/>
          </p:cNvSpPr>
          <p:nvPr/>
        </p:nvSpPr>
        <p:spPr bwMode="auto">
          <a:xfrm>
            <a:off x="3823380" y="5790757"/>
            <a:ext cx="1584325" cy="269875"/>
          </a:xfrm>
          <a:prstGeom prst="rect">
            <a:avLst/>
          </a:prstGeom>
          <a:noFill/>
          <a:ln w="25400">
            <a:solidFill>
              <a:schemeClr val="tx1"/>
            </a:solidFill>
            <a:miter lim="800000"/>
            <a:headEnd/>
            <a:tailEnd/>
          </a:ln>
          <a:effectLst/>
        </p:spPr>
        <p:txBody>
          <a:bodyPr lIns="0" tIns="0" rIns="0" bIns="0" anchor="ctr">
            <a:spAutoFit/>
          </a:bodyPr>
          <a:lstStyle/>
          <a:p>
            <a:pPr algn="ctr"/>
            <a:r>
              <a:rPr lang="zh-CN" altLang="en-US" sz="1600" b="1"/>
              <a:t>更新页表和快表</a:t>
            </a:r>
          </a:p>
        </p:txBody>
      </p:sp>
      <p:sp>
        <p:nvSpPr>
          <p:cNvPr id="25" name="Rectangle 24"/>
          <p:cNvSpPr>
            <a:spLocks noChangeArrowheads="1"/>
          </p:cNvSpPr>
          <p:nvPr/>
        </p:nvSpPr>
        <p:spPr bwMode="auto">
          <a:xfrm>
            <a:off x="5983967" y="5790757"/>
            <a:ext cx="1223963" cy="269875"/>
          </a:xfrm>
          <a:prstGeom prst="rect">
            <a:avLst/>
          </a:prstGeom>
          <a:noFill/>
          <a:ln w="25400">
            <a:solidFill>
              <a:schemeClr val="tx1"/>
            </a:solidFill>
            <a:miter lim="800000"/>
            <a:headEnd/>
            <a:tailEnd/>
          </a:ln>
          <a:effectLst/>
        </p:spPr>
        <p:txBody>
          <a:bodyPr lIns="0" tIns="0" rIns="0" bIns="0" anchor="ctr">
            <a:spAutoFit/>
          </a:bodyPr>
          <a:lstStyle/>
          <a:p>
            <a:pPr algn="ctr"/>
            <a:r>
              <a:rPr lang="zh-CN" altLang="en-US" sz="1600" b="1"/>
              <a:t>恢复现场</a:t>
            </a:r>
          </a:p>
        </p:txBody>
      </p:sp>
      <p:sp>
        <p:nvSpPr>
          <p:cNvPr id="26" name="Line 25"/>
          <p:cNvSpPr>
            <a:spLocks noChangeShapeType="1"/>
          </p:cNvSpPr>
          <p:nvPr/>
        </p:nvSpPr>
        <p:spPr bwMode="auto">
          <a:xfrm>
            <a:off x="3031217" y="1596582"/>
            <a:ext cx="0" cy="142875"/>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27" name="Line 26"/>
          <p:cNvSpPr>
            <a:spLocks noChangeShapeType="1"/>
          </p:cNvSpPr>
          <p:nvPr/>
        </p:nvSpPr>
        <p:spPr bwMode="auto">
          <a:xfrm>
            <a:off x="3031217" y="2028382"/>
            <a:ext cx="0" cy="142875"/>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28" name="Line 27"/>
          <p:cNvSpPr>
            <a:spLocks noChangeShapeType="1"/>
          </p:cNvSpPr>
          <p:nvPr/>
        </p:nvSpPr>
        <p:spPr bwMode="auto">
          <a:xfrm>
            <a:off x="3463017" y="2747520"/>
            <a:ext cx="215900" cy="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29" name="Text Box 28"/>
          <p:cNvSpPr txBox="1">
            <a:spLocks noChangeArrowheads="1"/>
          </p:cNvSpPr>
          <p:nvPr/>
        </p:nvSpPr>
        <p:spPr bwMode="auto">
          <a:xfrm>
            <a:off x="3536042" y="2531620"/>
            <a:ext cx="142875" cy="182562"/>
          </a:xfrm>
          <a:prstGeom prst="rect">
            <a:avLst/>
          </a:prstGeom>
          <a:noFill/>
          <a:ln w="9525">
            <a:noFill/>
            <a:miter lim="800000"/>
            <a:headEnd/>
            <a:tailEnd/>
          </a:ln>
          <a:effectLst/>
        </p:spPr>
        <p:txBody>
          <a:bodyPr lIns="0" tIns="0" rIns="0" bIns="0">
            <a:spAutoFit/>
          </a:bodyPr>
          <a:lstStyle/>
          <a:p>
            <a:pPr>
              <a:spcBef>
                <a:spcPct val="50000"/>
              </a:spcBef>
            </a:pPr>
            <a:r>
              <a:rPr lang="en-US" altLang="zh-CN" sz="1200" b="1"/>
              <a:t>F</a:t>
            </a:r>
          </a:p>
        </p:txBody>
      </p:sp>
      <p:sp>
        <p:nvSpPr>
          <p:cNvPr id="30" name="Line 29"/>
          <p:cNvSpPr>
            <a:spLocks noChangeShapeType="1"/>
          </p:cNvSpPr>
          <p:nvPr/>
        </p:nvSpPr>
        <p:spPr bwMode="auto">
          <a:xfrm>
            <a:off x="5407705" y="2747520"/>
            <a:ext cx="431800" cy="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31" name="Text Box 30"/>
          <p:cNvSpPr txBox="1">
            <a:spLocks noChangeArrowheads="1"/>
          </p:cNvSpPr>
          <p:nvPr/>
        </p:nvSpPr>
        <p:spPr bwMode="auto">
          <a:xfrm>
            <a:off x="5480730" y="2531620"/>
            <a:ext cx="142875" cy="182562"/>
          </a:xfrm>
          <a:prstGeom prst="rect">
            <a:avLst/>
          </a:prstGeom>
          <a:noFill/>
          <a:ln w="9525">
            <a:noFill/>
            <a:miter lim="800000"/>
            <a:headEnd/>
            <a:tailEnd/>
          </a:ln>
          <a:effectLst/>
        </p:spPr>
        <p:txBody>
          <a:bodyPr lIns="0" tIns="0" rIns="0" bIns="0">
            <a:spAutoFit/>
          </a:bodyPr>
          <a:lstStyle/>
          <a:p>
            <a:pPr>
              <a:spcBef>
                <a:spcPct val="50000"/>
              </a:spcBef>
            </a:pPr>
            <a:r>
              <a:rPr lang="en-US" altLang="zh-CN" sz="1200" b="1"/>
              <a:t>F</a:t>
            </a:r>
          </a:p>
        </p:txBody>
      </p:sp>
      <p:sp>
        <p:nvSpPr>
          <p:cNvPr id="32" name="Line 31"/>
          <p:cNvSpPr>
            <a:spLocks noChangeShapeType="1"/>
          </p:cNvSpPr>
          <p:nvPr/>
        </p:nvSpPr>
        <p:spPr bwMode="auto">
          <a:xfrm>
            <a:off x="4544105" y="2891982"/>
            <a:ext cx="0" cy="21590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33" name="Line 32"/>
          <p:cNvSpPr>
            <a:spLocks noChangeShapeType="1"/>
          </p:cNvSpPr>
          <p:nvPr/>
        </p:nvSpPr>
        <p:spPr bwMode="auto">
          <a:xfrm>
            <a:off x="4544105" y="3396807"/>
            <a:ext cx="0" cy="142875"/>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34" name="Line 33"/>
          <p:cNvSpPr>
            <a:spLocks noChangeShapeType="1"/>
          </p:cNvSpPr>
          <p:nvPr/>
        </p:nvSpPr>
        <p:spPr bwMode="auto">
          <a:xfrm>
            <a:off x="5336267" y="3719070"/>
            <a:ext cx="503238" cy="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35" name="Text Box 34"/>
          <p:cNvSpPr txBox="1">
            <a:spLocks noChangeArrowheads="1"/>
          </p:cNvSpPr>
          <p:nvPr/>
        </p:nvSpPr>
        <p:spPr bwMode="auto">
          <a:xfrm>
            <a:off x="5480730" y="3501582"/>
            <a:ext cx="142875" cy="182563"/>
          </a:xfrm>
          <a:prstGeom prst="rect">
            <a:avLst/>
          </a:prstGeom>
          <a:noFill/>
          <a:ln w="9525">
            <a:noFill/>
            <a:miter lim="800000"/>
            <a:headEnd/>
            <a:tailEnd/>
          </a:ln>
          <a:effectLst/>
        </p:spPr>
        <p:txBody>
          <a:bodyPr lIns="0" tIns="0" rIns="0" bIns="0">
            <a:spAutoFit/>
          </a:bodyPr>
          <a:lstStyle/>
          <a:p>
            <a:pPr>
              <a:spcBef>
                <a:spcPct val="50000"/>
              </a:spcBef>
            </a:pPr>
            <a:r>
              <a:rPr lang="en-US" altLang="zh-CN" sz="1200" b="1"/>
              <a:t>F</a:t>
            </a:r>
          </a:p>
        </p:txBody>
      </p:sp>
      <p:sp>
        <p:nvSpPr>
          <p:cNvPr id="36" name="Line 35"/>
          <p:cNvSpPr>
            <a:spLocks noChangeShapeType="1"/>
          </p:cNvSpPr>
          <p:nvPr/>
        </p:nvSpPr>
        <p:spPr bwMode="auto">
          <a:xfrm>
            <a:off x="6415767" y="3828607"/>
            <a:ext cx="0" cy="179388"/>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37" name="Line 36"/>
          <p:cNvSpPr>
            <a:spLocks noChangeShapeType="1"/>
          </p:cNvSpPr>
          <p:nvPr/>
        </p:nvSpPr>
        <p:spPr bwMode="auto">
          <a:xfrm flipH="1">
            <a:off x="5407705" y="4187382"/>
            <a:ext cx="431800" cy="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38" name="Text Box 37"/>
          <p:cNvSpPr txBox="1">
            <a:spLocks noChangeArrowheads="1"/>
          </p:cNvSpPr>
          <p:nvPr/>
        </p:nvSpPr>
        <p:spPr bwMode="auto">
          <a:xfrm>
            <a:off x="3320142" y="3501582"/>
            <a:ext cx="142875" cy="182563"/>
          </a:xfrm>
          <a:prstGeom prst="rect">
            <a:avLst/>
          </a:prstGeom>
          <a:noFill/>
          <a:ln w="9525">
            <a:noFill/>
            <a:miter lim="800000"/>
            <a:headEnd/>
            <a:tailEnd/>
          </a:ln>
          <a:effectLst/>
        </p:spPr>
        <p:txBody>
          <a:bodyPr lIns="0" tIns="0" rIns="0" bIns="0">
            <a:spAutoFit/>
          </a:bodyPr>
          <a:lstStyle/>
          <a:p>
            <a:pPr>
              <a:spcBef>
                <a:spcPct val="50000"/>
              </a:spcBef>
            </a:pPr>
            <a:r>
              <a:rPr lang="en-US" altLang="zh-CN" sz="1200" b="1"/>
              <a:t>T</a:t>
            </a:r>
          </a:p>
        </p:txBody>
      </p:sp>
      <p:sp>
        <p:nvSpPr>
          <p:cNvPr id="39" name="Line 38"/>
          <p:cNvSpPr>
            <a:spLocks noChangeShapeType="1"/>
          </p:cNvSpPr>
          <p:nvPr/>
        </p:nvSpPr>
        <p:spPr bwMode="auto">
          <a:xfrm flipH="1">
            <a:off x="943655" y="2747520"/>
            <a:ext cx="1655762" cy="0"/>
          </a:xfrm>
          <a:prstGeom prst="line">
            <a:avLst/>
          </a:prstGeom>
          <a:noFill/>
          <a:ln w="25400">
            <a:solidFill>
              <a:schemeClr val="tx1"/>
            </a:solidFill>
            <a:miter lim="800000"/>
            <a:headEnd/>
            <a:tailEnd/>
          </a:ln>
          <a:effectLst/>
        </p:spPr>
        <p:txBody>
          <a:bodyPr wrap="none"/>
          <a:lstStyle/>
          <a:p>
            <a:endParaRPr lang="zh-CN" altLang="en-US"/>
          </a:p>
        </p:txBody>
      </p:sp>
      <p:sp>
        <p:nvSpPr>
          <p:cNvPr id="40" name="Line 39"/>
          <p:cNvSpPr>
            <a:spLocks noChangeShapeType="1"/>
          </p:cNvSpPr>
          <p:nvPr/>
        </p:nvSpPr>
        <p:spPr bwMode="auto">
          <a:xfrm>
            <a:off x="943655" y="2747520"/>
            <a:ext cx="0" cy="180975"/>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41" name="Text Box 40"/>
          <p:cNvSpPr txBox="1">
            <a:spLocks noChangeArrowheads="1"/>
          </p:cNvSpPr>
          <p:nvPr/>
        </p:nvSpPr>
        <p:spPr bwMode="auto">
          <a:xfrm>
            <a:off x="5623605" y="4836670"/>
            <a:ext cx="142875" cy="182562"/>
          </a:xfrm>
          <a:prstGeom prst="rect">
            <a:avLst/>
          </a:prstGeom>
          <a:noFill/>
          <a:ln w="9525">
            <a:noFill/>
            <a:miter lim="800000"/>
            <a:headEnd/>
            <a:tailEnd/>
          </a:ln>
          <a:effectLst/>
        </p:spPr>
        <p:txBody>
          <a:bodyPr lIns="0" tIns="0" rIns="0" bIns="0">
            <a:spAutoFit/>
          </a:bodyPr>
          <a:lstStyle/>
          <a:p>
            <a:pPr>
              <a:spcBef>
                <a:spcPct val="50000"/>
              </a:spcBef>
            </a:pPr>
            <a:r>
              <a:rPr lang="en-US" altLang="zh-CN" sz="1200" b="1"/>
              <a:t>T</a:t>
            </a:r>
          </a:p>
        </p:txBody>
      </p:sp>
      <p:sp>
        <p:nvSpPr>
          <p:cNvPr id="42" name="Text Box 41"/>
          <p:cNvSpPr txBox="1">
            <a:spLocks noChangeArrowheads="1"/>
          </p:cNvSpPr>
          <p:nvPr/>
        </p:nvSpPr>
        <p:spPr bwMode="auto">
          <a:xfrm>
            <a:off x="2385105" y="2564957"/>
            <a:ext cx="142875" cy="182563"/>
          </a:xfrm>
          <a:prstGeom prst="rect">
            <a:avLst/>
          </a:prstGeom>
          <a:noFill/>
          <a:ln w="9525">
            <a:noFill/>
            <a:miter lim="800000"/>
            <a:headEnd/>
            <a:tailEnd/>
          </a:ln>
          <a:effectLst/>
        </p:spPr>
        <p:txBody>
          <a:bodyPr lIns="0" tIns="0" rIns="0" bIns="0">
            <a:spAutoFit/>
          </a:bodyPr>
          <a:lstStyle/>
          <a:p>
            <a:pPr>
              <a:spcBef>
                <a:spcPct val="50000"/>
              </a:spcBef>
            </a:pPr>
            <a:r>
              <a:rPr lang="en-US" altLang="zh-CN" sz="1200" b="1"/>
              <a:t>T</a:t>
            </a:r>
          </a:p>
        </p:txBody>
      </p:sp>
      <p:sp>
        <p:nvSpPr>
          <p:cNvPr id="43" name="Rectangle 42"/>
          <p:cNvSpPr>
            <a:spLocks noChangeArrowheads="1"/>
          </p:cNvSpPr>
          <p:nvPr/>
        </p:nvSpPr>
        <p:spPr bwMode="auto">
          <a:xfrm>
            <a:off x="186417" y="3896870"/>
            <a:ext cx="1296988" cy="758825"/>
          </a:xfrm>
          <a:prstGeom prst="rect">
            <a:avLst/>
          </a:prstGeom>
          <a:noFill/>
          <a:ln w="25400">
            <a:solidFill>
              <a:schemeClr val="tx1"/>
            </a:solidFill>
            <a:miter lim="800000"/>
            <a:headEnd/>
            <a:tailEnd/>
          </a:ln>
          <a:effectLst/>
        </p:spPr>
        <p:txBody>
          <a:bodyPr lIns="0" tIns="0" rIns="0" bIns="0" anchor="ctr">
            <a:spAutoFit/>
          </a:bodyPr>
          <a:lstStyle/>
          <a:p>
            <a:pPr algn="ctr"/>
            <a:r>
              <a:rPr lang="en-US" altLang="zh-CN" sz="1600" b="1"/>
              <a:t>( f,d) </a:t>
            </a:r>
            <a:r>
              <a:rPr kumimoji="0" lang="zh-CN" sz="1600" b="1">
                <a:sym typeface="Symbol" pitchFamily="18" charset="2"/>
              </a:rPr>
              <a:t></a:t>
            </a:r>
            <a:r>
              <a:rPr kumimoji="0" lang="en-US" altLang="zh-CN" sz="1600" b="1">
                <a:sym typeface="Symbol" pitchFamily="18" charset="2"/>
              </a:rPr>
              <a:t> </a:t>
            </a:r>
            <a:r>
              <a:rPr kumimoji="0" lang="zh-CN" altLang="en-US" sz="1600" b="1">
                <a:sym typeface="Symbol" pitchFamily="18" charset="2"/>
              </a:rPr>
              <a:t>快表</a:t>
            </a:r>
          </a:p>
          <a:p>
            <a:pPr algn="ctr"/>
            <a:r>
              <a:rPr kumimoji="0" lang="zh-CN" altLang="en-US" sz="1600" b="1">
                <a:sym typeface="Symbol" pitchFamily="18" charset="2"/>
              </a:rPr>
              <a:t>如快表满，淘汰一表项</a:t>
            </a:r>
            <a:endParaRPr lang="zh-CN" altLang="en-US" sz="1600" b="1"/>
          </a:p>
        </p:txBody>
      </p:sp>
      <p:sp>
        <p:nvSpPr>
          <p:cNvPr id="44" name="Line 45"/>
          <p:cNvSpPr>
            <a:spLocks noChangeShapeType="1"/>
          </p:cNvSpPr>
          <p:nvPr/>
        </p:nvSpPr>
        <p:spPr bwMode="auto">
          <a:xfrm>
            <a:off x="4544105" y="4331845"/>
            <a:ext cx="0" cy="144462"/>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45" name="Line 46"/>
          <p:cNvSpPr>
            <a:spLocks noChangeShapeType="1"/>
          </p:cNvSpPr>
          <p:nvPr/>
        </p:nvSpPr>
        <p:spPr bwMode="auto">
          <a:xfrm>
            <a:off x="4544105" y="4763645"/>
            <a:ext cx="0" cy="144462"/>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46" name="Line 47"/>
          <p:cNvSpPr>
            <a:spLocks noChangeShapeType="1"/>
          </p:cNvSpPr>
          <p:nvPr/>
        </p:nvSpPr>
        <p:spPr bwMode="auto">
          <a:xfrm>
            <a:off x="5552167" y="5087495"/>
            <a:ext cx="358775" cy="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47" name="Line 48"/>
          <p:cNvSpPr>
            <a:spLocks noChangeShapeType="1"/>
          </p:cNvSpPr>
          <p:nvPr/>
        </p:nvSpPr>
        <p:spPr bwMode="auto">
          <a:xfrm>
            <a:off x="4544105" y="5268470"/>
            <a:ext cx="0" cy="144462"/>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48" name="Line 49"/>
          <p:cNvSpPr>
            <a:spLocks noChangeShapeType="1"/>
          </p:cNvSpPr>
          <p:nvPr/>
        </p:nvSpPr>
        <p:spPr bwMode="auto">
          <a:xfrm>
            <a:off x="4577442" y="5628832"/>
            <a:ext cx="0" cy="179388"/>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49" name="Line 50"/>
          <p:cNvSpPr>
            <a:spLocks noChangeShapeType="1"/>
          </p:cNvSpPr>
          <p:nvPr/>
        </p:nvSpPr>
        <p:spPr bwMode="auto">
          <a:xfrm>
            <a:off x="5407705" y="5916170"/>
            <a:ext cx="576262" cy="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50" name="Line 51"/>
          <p:cNvSpPr>
            <a:spLocks noChangeShapeType="1"/>
          </p:cNvSpPr>
          <p:nvPr/>
        </p:nvSpPr>
        <p:spPr bwMode="auto">
          <a:xfrm>
            <a:off x="6487205" y="5197032"/>
            <a:ext cx="0" cy="287338"/>
          </a:xfrm>
          <a:prstGeom prst="line">
            <a:avLst/>
          </a:prstGeom>
          <a:noFill/>
          <a:ln w="25400">
            <a:solidFill>
              <a:schemeClr val="tx1"/>
            </a:solidFill>
            <a:miter lim="800000"/>
            <a:headEnd/>
            <a:tailEnd/>
          </a:ln>
          <a:effectLst/>
        </p:spPr>
        <p:txBody>
          <a:bodyPr wrap="none"/>
          <a:lstStyle/>
          <a:p>
            <a:endParaRPr lang="zh-CN" altLang="en-US"/>
          </a:p>
        </p:txBody>
      </p:sp>
      <p:sp>
        <p:nvSpPr>
          <p:cNvPr id="51" name="Line 52"/>
          <p:cNvSpPr>
            <a:spLocks noChangeShapeType="1"/>
          </p:cNvSpPr>
          <p:nvPr/>
        </p:nvSpPr>
        <p:spPr bwMode="auto">
          <a:xfrm flipH="1">
            <a:off x="5407705" y="5484370"/>
            <a:ext cx="1079500" cy="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52" name="Line 53"/>
          <p:cNvSpPr>
            <a:spLocks noChangeShapeType="1"/>
          </p:cNvSpPr>
          <p:nvPr/>
        </p:nvSpPr>
        <p:spPr bwMode="auto">
          <a:xfrm>
            <a:off x="7207930" y="5916170"/>
            <a:ext cx="719137" cy="0"/>
          </a:xfrm>
          <a:prstGeom prst="line">
            <a:avLst/>
          </a:prstGeom>
          <a:noFill/>
          <a:ln w="25400">
            <a:solidFill>
              <a:schemeClr val="tx1"/>
            </a:solidFill>
            <a:miter lim="800000"/>
            <a:headEnd/>
            <a:tailEnd/>
          </a:ln>
          <a:effectLst/>
        </p:spPr>
        <p:txBody>
          <a:bodyPr wrap="none"/>
          <a:lstStyle/>
          <a:p>
            <a:endParaRPr lang="zh-CN" altLang="en-US"/>
          </a:p>
        </p:txBody>
      </p:sp>
      <p:sp>
        <p:nvSpPr>
          <p:cNvPr id="53" name="Line 54"/>
          <p:cNvSpPr>
            <a:spLocks noChangeShapeType="1"/>
          </p:cNvSpPr>
          <p:nvPr/>
        </p:nvSpPr>
        <p:spPr bwMode="auto">
          <a:xfrm flipV="1">
            <a:off x="7928655" y="1669607"/>
            <a:ext cx="0" cy="4246563"/>
          </a:xfrm>
          <a:prstGeom prst="line">
            <a:avLst/>
          </a:prstGeom>
          <a:noFill/>
          <a:ln w="25400">
            <a:solidFill>
              <a:schemeClr val="tx1"/>
            </a:solidFill>
            <a:miter lim="800000"/>
            <a:headEnd/>
            <a:tailEnd/>
          </a:ln>
          <a:effectLst/>
        </p:spPr>
        <p:txBody>
          <a:bodyPr wrap="none"/>
          <a:lstStyle/>
          <a:p>
            <a:endParaRPr lang="zh-CN" altLang="en-US"/>
          </a:p>
        </p:txBody>
      </p:sp>
      <p:sp>
        <p:nvSpPr>
          <p:cNvPr id="54" name="Line 55"/>
          <p:cNvSpPr>
            <a:spLocks noChangeShapeType="1"/>
          </p:cNvSpPr>
          <p:nvPr/>
        </p:nvSpPr>
        <p:spPr bwMode="auto">
          <a:xfrm flipH="1">
            <a:off x="3031217" y="1668020"/>
            <a:ext cx="4897438" cy="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55" name="AutoShape 56"/>
          <p:cNvSpPr>
            <a:spLocks noChangeArrowheads="1"/>
          </p:cNvSpPr>
          <p:nvPr/>
        </p:nvSpPr>
        <p:spPr bwMode="auto">
          <a:xfrm>
            <a:off x="8431892" y="2028382"/>
            <a:ext cx="431800" cy="1303338"/>
          </a:xfrm>
          <a:prstGeom prst="wedgeRoundRectCallout">
            <a:avLst>
              <a:gd name="adj1" fmla="val -278676"/>
              <a:gd name="adj2" fmla="val 36602"/>
              <a:gd name="adj3" fmla="val 16667"/>
            </a:avLst>
          </a:prstGeom>
          <a:solidFill>
            <a:srgbClr val="0000FF"/>
          </a:solidFill>
          <a:ln w="25400">
            <a:solidFill>
              <a:schemeClr val="tx1"/>
            </a:solidFill>
            <a:miter lim="800000"/>
            <a:headEnd/>
            <a:tailEnd/>
          </a:ln>
          <a:effectLst/>
        </p:spPr>
        <p:txBody>
          <a:bodyPr>
            <a:spAutoFit/>
          </a:bodyPr>
          <a:lstStyle/>
          <a:p>
            <a:pPr algn="ctr"/>
            <a:r>
              <a:rPr lang="zh-CN" altLang="en-US" sz="1800" b="1">
                <a:solidFill>
                  <a:srgbClr val="FFFF00"/>
                </a:solidFill>
              </a:rPr>
              <a:t>硬</a:t>
            </a:r>
          </a:p>
          <a:p>
            <a:pPr algn="ctr"/>
            <a:r>
              <a:rPr lang="zh-CN" altLang="en-US" sz="1800" b="1">
                <a:solidFill>
                  <a:srgbClr val="FFFF00"/>
                </a:solidFill>
              </a:rPr>
              <a:t>件</a:t>
            </a:r>
          </a:p>
          <a:p>
            <a:pPr algn="ctr"/>
            <a:r>
              <a:rPr lang="zh-CN" altLang="en-US" sz="1800" b="1">
                <a:solidFill>
                  <a:srgbClr val="FFFF00"/>
                </a:solidFill>
              </a:rPr>
              <a:t>完</a:t>
            </a:r>
          </a:p>
          <a:p>
            <a:pPr algn="ctr"/>
            <a:r>
              <a:rPr lang="zh-CN" altLang="en-US" sz="1800" b="1">
                <a:solidFill>
                  <a:srgbClr val="FFFF00"/>
                </a:solidFill>
              </a:rPr>
              <a:t>成</a:t>
            </a:r>
          </a:p>
        </p:txBody>
      </p:sp>
      <p:sp>
        <p:nvSpPr>
          <p:cNvPr id="56" name="AutoShape 57"/>
          <p:cNvSpPr>
            <a:spLocks noChangeArrowheads="1"/>
          </p:cNvSpPr>
          <p:nvPr/>
        </p:nvSpPr>
        <p:spPr bwMode="auto">
          <a:xfrm>
            <a:off x="8468405" y="4173095"/>
            <a:ext cx="433387" cy="1303337"/>
          </a:xfrm>
          <a:prstGeom prst="wedgeRoundRectCallout">
            <a:avLst>
              <a:gd name="adj1" fmla="val -197255"/>
              <a:gd name="adj2" fmla="val -22352"/>
              <a:gd name="adj3" fmla="val 16667"/>
            </a:avLst>
          </a:prstGeom>
          <a:solidFill>
            <a:srgbClr val="CCECFF"/>
          </a:solidFill>
          <a:ln w="25400">
            <a:solidFill>
              <a:schemeClr val="tx1"/>
            </a:solidFill>
            <a:miter lim="800000"/>
            <a:headEnd/>
            <a:tailEnd/>
          </a:ln>
          <a:effectLst/>
        </p:spPr>
        <p:txBody>
          <a:bodyPr>
            <a:spAutoFit/>
          </a:bodyPr>
          <a:lstStyle/>
          <a:p>
            <a:pPr algn="ctr"/>
            <a:r>
              <a:rPr lang="zh-CN" altLang="en-US" sz="1800" b="1"/>
              <a:t>软</a:t>
            </a:r>
          </a:p>
          <a:p>
            <a:pPr algn="ctr"/>
            <a:r>
              <a:rPr lang="zh-CN" altLang="en-US" sz="1800" b="1"/>
              <a:t>件</a:t>
            </a:r>
          </a:p>
          <a:p>
            <a:pPr algn="ctr"/>
            <a:r>
              <a:rPr lang="zh-CN" altLang="en-US" sz="1800" b="1"/>
              <a:t>完</a:t>
            </a:r>
          </a:p>
          <a:p>
            <a:pPr algn="ctr"/>
            <a:r>
              <a:rPr lang="zh-CN" altLang="en-US" sz="1800" b="1"/>
              <a:t>成</a:t>
            </a:r>
          </a:p>
        </p:txBody>
      </p:sp>
      <p:sp>
        <p:nvSpPr>
          <p:cNvPr id="57" name="Line 60"/>
          <p:cNvSpPr>
            <a:spLocks noChangeShapeType="1"/>
          </p:cNvSpPr>
          <p:nvPr/>
        </p:nvSpPr>
        <p:spPr bwMode="auto">
          <a:xfrm flipH="1">
            <a:off x="3175680" y="4150870"/>
            <a:ext cx="503237" cy="0"/>
          </a:xfrm>
          <a:prstGeom prst="line">
            <a:avLst/>
          </a:prstGeom>
          <a:noFill/>
          <a:ln w="25400">
            <a:solidFill>
              <a:schemeClr val="tx1"/>
            </a:solidFill>
            <a:miter lim="800000"/>
            <a:headEnd/>
            <a:tailEnd/>
          </a:ln>
          <a:effectLst/>
        </p:spPr>
        <p:txBody>
          <a:bodyPr wrap="none"/>
          <a:lstStyle/>
          <a:p>
            <a:endParaRPr lang="zh-CN" altLang="en-US"/>
          </a:p>
        </p:txBody>
      </p:sp>
      <p:sp>
        <p:nvSpPr>
          <p:cNvPr id="58" name="Line 61"/>
          <p:cNvSpPr>
            <a:spLocks noChangeShapeType="1"/>
          </p:cNvSpPr>
          <p:nvPr/>
        </p:nvSpPr>
        <p:spPr bwMode="auto">
          <a:xfrm>
            <a:off x="3175680" y="4115945"/>
            <a:ext cx="0" cy="1368425"/>
          </a:xfrm>
          <a:prstGeom prst="line">
            <a:avLst/>
          </a:prstGeom>
          <a:noFill/>
          <a:ln w="25400">
            <a:solidFill>
              <a:schemeClr val="tx1"/>
            </a:solidFill>
            <a:miter lim="800000"/>
            <a:headEnd/>
            <a:tailEnd/>
          </a:ln>
          <a:effectLst/>
        </p:spPr>
        <p:txBody>
          <a:bodyPr wrap="none"/>
          <a:lstStyle/>
          <a:p>
            <a:endParaRPr lang="zh-CN" altLang="en-US"/>
          </a:p>
        </p:txBody>
      </p:sp>
      <p:sp>
        <p:nvSpPr>
          <p:cNvPr id="59" name="Line 62"/>
          <p:cNvSpPr>
            <a:spLocks noChangeShapeType="1"/>
          </p:cNvSpPr>
          <p:nvPr/>
        </p:nvSpPr>
        <p:spPr bwMode="auto">
          <a:xfrm>
            <a:off x="3175680" y="5484370"/>
            <a:ext cx="647700" cy="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60" name="Text Box 63"/>
          <p:cNvSpPr txBox="1">
            <a:spLocks noChangeArrowheads="1"/>
          </p:cNvSpPr>
          <p:nvPr/>
        </p:nvSpPr>
        <p:spPr bwMode="auto">
          <a:xfrm>
            <a:off x="3536042" y="3971482"/>
            <a:ext cx="142875" cy="182563"/>
          </a:xfrm>
          <a:prstGeom prst="rect">
            <a:avLst/>
          </a:prstGeom>
          <a:noFill/>
          <a:ln w="9525">
            <a:noFill/>
            <a:miter lim="800000"/>
            <a:headEnd/>
            <a:tailEnd/>
          </a:ln>
          <a:effectLst/>
        </p:spPr>
        <p:txBody>
          <a:bodyPr lIns="0" tIns="0" rIns="0" bIns="0">
            <a:spAutoFit/>
          </a:bodyPr>
          <a:lstStyle/>
          <a:p>
            <a:pPr>
              <a:spcBef>
                <a:spcPct val="50000"/>
              </a:spcBef>
            </a:pPr>
            <a:r>
              <a:rPr lang="en-US" altLang="zh-CN" sz="1200" b="1"/>
              <a:t>T</a:t>
            </a:r>
          </a:p>
        </p:txBody>
      </p:sp>
      <p:sp>
        <p:nvSpPr>
          <p:cNvPr id="61" name="Rectangle 64"/>
          <p:cNvSpPr>
            <a:spLocks noChangeArrowheads="1"/>
          </p:cNvSpPr>
          <p:nvPr/>
        </p:nvSpPr>
        <p:spPr bwMode="auto">
          <a:xfrm>
            <a:off x="1735817" y="3900045"/>
            <a:ext cx="1116013" cy="514350"/>
          </a:xfrm>
          <a:prstGeom prst="rect">
            <a:avLst/>
          </a:prstGeom>
          <a:noFill/>
          <a:ln w="25400">
            <a:solidFill>
              <a:schemeClr val="tx1"/>
            </a:solidFill>
            <a:miter lim="800000"/>
            <a:headEnd/>
            <a:tailEnd/>
          </a:ln>
          <a:effectLst/>
        </p:spPr>
        <p:txBody>
          <a:bodyPr lIns="0" tIns="0" rIns="0" bIns="0" anchor="ctr">
            <a:spAutoFit/>
          </a:bodyPr>
          <a:lstStyle/>
          <a:p>
            <a:pPr algn="ctr"/>
            <a:r>
              <a:rPr lang="en-US" altLang="zh-CN" sz="1600" b="1"/>
              <a:t> f</a:t>
            </a:r>
            <a:r>
              <a:rPr lang="zh-CN" altLang="en-US" sz="1600" b="1"/>
              <a:t>、</a:t>
            </a:r>
            <a:r>
              <a:rPr lang="en-US" altLang="zh-CN" sz="1600" b="1"/>
              <a:t>d</a:t>
            </a:r>
            <a:r>
              <a:rPr lang="zh-CN" altLang="en-US" sz="1600" b="1"/>
              <a:t>合并得物理地址</a:t>
            </a:r>
          </a:p>
        </p:txBody>
      </p:sp>
      <p:sp>
        <p:nvSpPr>
          <p:cNvPr id="62" name="Freeform 65"/>
          <p:cNvSpPr>
            <a:spLocks/>
          </p:cNvSpPr>
          <p:nvPr/>
        </p:nvSpPr>
        <p:spPr bwMode="auto">
          <a:xfrm>
            <a:off x="870630" y="3720657"/>
            <a:ext cx="2808287" cy="179388"/>
          </a:xfrm>
          <a:custGeom>
            <a:avLst/>
            <a:gdLst/>
            <a:ahLst/>
            <a:cxnLst>
              <a:cxn ang="0">
                <a:pos x="1769" y="0"/>
              </a:cxn>
              <a:cxn ang="0">
                <a:pos x="0" y="0"/>
              </a:cxn>
              <a:cxn ang="0">
                <a:pos x="0" y="113"/>
              </a:cxn>
            </a:cxnLst>
            <a:rect l="0" t="0" r="r" b="b"/>
            <a:pathLst>
              <a:path w="1769" h="113">
                <a:moveTo>
                  <a:pt x="1769" y="0"/>
                </a:moveTo>
                <a:lnTo>
                  <a:pt x="0" y="0"/>
                </a:lnTo>
                <a:lnTo>
                  <a:pt x="0" y="113"/>
                </a:lnTo>
              </a:path>
            </a:pathLst>
          </a:custGeom>
          <a:noFill/>
          <a:ln w="25400" cap="flat" cmpd="sng">
            <a:solidFill>
              <a:schemeClr val="tx1"/>
            </a:solidFill>
            <a:prstDash val="solid"/>
            <a:miter lim="800000"/>
            <a:headEnd type="none" w="med" len="med"/>
            <a:tailEnd type="triangle" w="med" len="med"/>
          </a:ln>
          <a:effectLst/>
        </p:spPr>
        <p:txBody>
          <a:bodyPr wrap="none"/>
          <a:lstStyle/>
          <a:p>
            <a:endParaRPr lang="zh-CN" altLang="en-US"/>
          </a:p>
        </p:txBody>
      </p:sp>
      <p:sp>
        <p:nvSpPr>
          <p:cNvPr id="63" name="Line 66"/>
          <p:cNvSpPr>
            <a:spLocks noChangeShapeType="1"/>
          </p:cNvSpPr>
          <p:nvPr/>
        </p:nvSpPr>
        <p:spPr bwMode="auto">
          <a:xfrm>
            <a:off x="2275567" y="3720657"/>
            <a:ext cx="0" cy="179388"/>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6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多级页表</a:t>
            </a:r>
            <a:endParaRPr lang="zh-CN" altLang="en-US" dirty="0"/>
          </a:p>
        </p:txBody>
      </p:sp>
      <p:sp>
        <p:nvSpPr>
          <p:cNvPr id="3" name="内容占位符 2"/>
          <p:cNvSpPr>
            <a:spLocks noGrp="1"/>
          </p:cNvSpPr>
          <p:nvPr>
            <p:ph idx="1"/>
          </p:nvPr>
        </p:nvSpPr>
        <p:spPr>
          <a:xfrm>
            <a:off x="442686" y="1282931"/>
            <a:ext cx="8229600" cy="4900154"/>
          </a:xfrm>
        </p:spPr>
        <p:txBody>
          <a:bodyPr/>
          <a:lstStyle/>
          <a:p>
            <a:pPr marL="342900" lvl="1" indent="-342900">
              <a:buFont typeface="Wingdings" pitchFamily="2" charset="2"/>
              <a:buChar char="q"/>
            </a:pPr>
            <a:r>
              <a:rPr lang="zh-CN" altLang="en-US" dirty="0" smtClean="0">
                <a:ea typeface="+mn-ea"/>
                <a:cs typeface="+mn-cs"/>
              </a:rPr>
              <a:t>多级页表的引入：</a:t>
            </a:r>
            <a:endParaRPr lang="en-US" altLang="zh-CN" dirty="0" smtClean="0">
              <a:ea typeface="+mn-ea"/>
              <a:cs typeface="+mn-cs"/>
            </a:endParaRPr>
          </a:p>
          <a:p>
            <a:pPr lvl="1"/>
            <a:r>
              <a:rPr lang="zh-CN" altLang="en-US" sz="2000" dirty="0" smtClean="0">
                <a:ea typeface="+mn-ea"/>
                <a:cs typeface="+mn-cs"/>
              </a:rPr>
              <a:t>现代的大多数计算机系统，都支持非常大的逻辑地址空间</a:t>
            </a:r>
            <a:r>
              <a:rPr lang="en-US" altLang="zh-CN" sz="2000" dirty="0" smtClean="0">
                <a:ea typeface="+mn-ea"/>
                <a:cs typeface="+mn-cs"/>
              </a:rPr>
              <a:t>(2</a:t>
            </a:r>
            <a:r>
              <a:rPr lang="en-US" altLang="zh-CN" sz="2000" baseline="30000" dirty="0" smtClean="0">
                <a:ea typeface="+mn-ea"/>
                <a:cs typeface="+mn-cs"/>
              </a:rPr>
              <a:t>32</a:t>
            </a:r>
            <a:r>
              <a:rPr lang="en-US" altLang="zh-CN" sz="2000" dirty="0" smtClean="0">
                <a:ea typeface="+mn-ea"/>
                <a:cs typeface="+mn-cs"/>
              </a:rPr>
              <a:t>~2</a:t>
            </a:r>
            <a:r>
              <a:rPr lang="en-US" altLang="zh-CN" sz="2000" baseline="30000" dirty="0" smtClean="0">
                <a:ea typeface="+mn-ea"/>
                <a:cs typeface="+mn-cs"/>
              </a:rPr>
              <a:t>64</a:t>
            </a:r>
            <a:r>
              <a:rPr lang="en-US" altLang="zh-CN" sz="2000" dirty="0" smtClean="0">
                <a:ea typeface="+mn-ea"/>
                <a:cs typeface="+mn-cs"/>
              </a:rPr>
              <a:t>)</a:t>
            </a:r>
            <a:r>
              <a:rPr lang="zh-CN" altLang="en-US" sz="2000" dirty="0" smtClean="0">
                <a:ea typeface="+mn-ea"/>
                <a:cs typeface="+mn-cs"/>
              </a:rPr>
              <a:t>。在这样的环境下，页表就变得非常大，要占用相当大的连续内存空间</a:t>
            </a:r>
          </a:p>
          <a:p>
            <a:pPr lvl="1"/>
            <a:r>
              <a:rPr lang="zh-CN" altLang="en-US" sz="2000" dirty="0" smtClean="0">
                <a:ea typeface="+mn-ea"/>
                <a:cs typeface="+mn-cs"/>
              </a:rPr>
              <a:t>例如，对于一个具有</a:t>
            </a:r>
            <a:r>
              <a:rPr lang="en-US" altLang="zh-CN" sz="2000" dirty="0" smtClean="0">
                <a:ea typeface="+mn-ea"/>
                <a:cs typeface="+mn-cs"/>
              </a:rPr>
              <a:t>32</a:t>
            </a:r>
            <a:r>
              <a:rPr lang="zh-CN" altLang="en-US" sz="2000" dirty="0" smtClean="0">
                <a:ea typeface="+mn-ea"/>
                <a:cs typeface="+mn-cs"/>
              </a:rPr>
              <a:t>位逻辑地址空间的分页系统，若规定页面大小为</a:t>
            </a:r>
            <a:r>
              <a:rPr lang="en-US" altLang="zh-CN" sz="2000" dirty="0" smtClean="0">
                <a:ea typeface="+mn-ea"/>
                <a:cs typeface="+mn-cs"/>
              </a:rPr>
              <a:t>4KB</a:t>
            </a:r>
            <a:r>
              <a:rPr lang="zh-CN" altLang="en-US" sz="2000" dirty="0" smtClean="0">
                <a:ea typeface="+mn-ea"/>
                <a:cs typeface="+mn-cs"/>
              </a:rPr>
              <a:t>即</a:t>
            </a:r>
            <a:r>
              <a:rPr lang="en-US" altLang="zh-CN" sz="2000" dirty="0" smtClean="0">
                <a:ea typeface="+mn-ea"/>
                <a:cs typeface="+mn-cs"/>
              </a:rPr>
              <a:t>2</a:t>
            </a:r>
            <a:r>
              <a:rPr lang="en-US" altLang="zh-CN" sz="2000" baseline="30000" dirty="0" smtClean="0">
                <a:ea typeface="+mn-ea"/>
                <a:cs typeface="+mn-cs"/>
              </a:rPr>
              <a:t>12</a:t>
            </a:r>
            <a:r>
              <a:rPr lang="en-US" altLang="zh-CN" sz="2000" dirty="0" smtClean="0">
                <a:ea typeface="+mn-ea"/>
                <a:cs typeface="+mn-cs"/>
              </a:rPr>
              <a:t>B</a:t>
            </a:r>
            <a:r>
              <a:rPr lang="zh-CN" altLang="en-US" sz="2000" dirty="0" smtClean="0">
                <a:ea typeface="+mn-ea"/>
                <a:cs typeface="+mn-cs"/>
              </a:rPr>
              <a:t>，则在每个进程页表中的页表项可达</a:t>
            </a:r>
            <a:r>
              <a:rPr lang="en-US" altLang="zh-CN" sz="2000" dirty="0" smtClean="0">
                <a:ea typeface="+mn-ea"/>
                <a:cs typeface="+mn-cs"/>
              </a:rPr>
              <a:t>1M(2</a:t>
            </a:r>
            <a:r>
              <a:rPr lang="en-US" altLang="zh-CN" sz="2000" baseline="30000" dirty="0" smtClean="0">
                <a:ea typeface="+mn-ea"/>
                <a:cs typeface="+mn-cs"/>
              </a:rPr>
              <a:t>20</a:t>
            </a:r>
            <a:r>
              <a:rPr lang="en-US" altLang="zh-CN" sz="2000" dirty="0" smtClean="0">
                <a:ea typeface="+mn-ea"/>
                <a:cs typeface="+mn-cs"/>
              </a:rPr>
              <a:t>)</a:t>
            </a:r>
            <a:r>
              <a:rPr lang="zh-CN" altLang="en-US" sz="2000" dirty="0" smtClean="0">
                <a:ea typeface="+mn-ea"/>
                <a:cs typeface="+mn-cs"/>
              </a:rPr>
              <a:t>个之多。每个页表项占用</a:t>
            </a:r>
            <a:r>
              <a:rPr lang="en-US" altLang="zh-CN" sz="2000" dirty="0" smtClean="0">
                <a:ea typeface="+mn-ea"/>
                <a:cs typeface="+mn-cs"/>
              </a:rPr>
              <a:t>4</a:t>
            </a:r>
            <a:r>
              <a:rPr lang="zh-CN" altLang="en-US" sz="2000" dirty="0" smtClean="0">
                <a:ea typeface="+mn-ea"/>
                <a:cs typeface="+mn-cs"/>
              </a:rPr>
              <a:t>个字节</a:t>
            </a:r>
            <a:r>
              <a:rPr lang="en-US" altLang="zh-CN" sz="2000" dirty="0" smtClean="0">
                <a:ea typeface="+mn-ea"/>
                <a:cs typeface="+mn-cs"/>
              </a:rPr>
              <a:t>(32bit)</a:t>
            </a:r>
            <a:r>
              <a:rPr lang="zh-CN" altLang="en-US" sz="2000" dirty="0" smtClean="0">
                <a:ea typeface="+mn-ea"/>
                <a:cs typeface="+mn-cs"/>
              </a:rPr>
              <a:t>，故每个进程仅仅其页表就要占用</a:t>
            </a:r>
            <a:r>
              <a:rPr lang="en-US" altLang="zh-CN" sz="2000" dirty="0" smtClean="0">
                <a:ea typeface="+mn-ea"/>
                <a:cs typeface="+mn-cs"/>
              </a:rPr>
              <a:t>4 MB</a:t>
            </a:r>
            <a:r>
              <a:rPr lang="zh-CN" altLang="en-US" sz="2000" dirty="0" smtClean="0">
                <a:ea typeface="+mn-ea"/>
                <a:cs typeface="+mn-cs"/>
              </a:rPr>
              <a:t>的内存空间，而且还要求是连续的。</a:t>
            </a:r>
          </a:p>
          <a:p>
            <a:pPr lvl="1"/>
            <a:r>
              <a:rPr lang="zh-CN" altLang="en-US" sz="2000" dirty="0" smtClean="0">
                <a:ea typeface="+mn-ea"/>
                <a:cs typeface="+mn-cs"/>
              </a:rPr>
              <a:t>可以采用两个方法来解决这一问题</a:t>
            </a:r>
          </a:p>
          <a:p>
            <a:pPr lvl="2"/>
            <a:r>
              <a:rPr lang="zh-CN" altLang="en-US" sz="1800" dirty="0" smtClean="0">
                <a:ea typeface="+mn-ea"/>
                <a:cs typeface="+mn-cs"/>
              </a:rPr>
              <a:t>采用非连续的分配方式来解决难以找到一块连续的大内存空间的问题</a:t>
            </a:r>
          </a:p>
          <a:p>
            <a:pPr lvl="2"/>
            <a:r>
              <a:rPr lang="zh-CN" altLang="en-US" sz="1800" dirty="0" smtClean="0">
                <a:ea typeface="+mn-ea"/>
                <a:cs typeface="+mn-cs"/>
              </a:rPr>
              <a:t>只将当前需要的部分页表项调入内存，其余的页表项仍驻留在磁盘上，需要时再调入</a:t>
            </a:r>
            <a:endParaRPr lang="en-US" altLang="zh-CN" sz="1800" dirty="0" smtClean="0">
              <a:ea typeface="+mn-ea"/>
              <a:cs typeface="+mn-cs"/>
            </a:endParaRPr>
          </a:p>
          <a:p>
            <a:r>
              <a:rPr lang="zh-CN" altLang="en-US" sz="2400" dirty="0" smtClean="0"/>
              <a:t>多级页表的基本思路：页表也当做普通的用户程序，分成一个个页面来处理</a:t>
            </a:r>
          </a:p>
          <a:p>
            <a:endParaRPr lang="zh-CN" altLang="en-US" dirty="0" smtClean="0"/>
          </a:p>
          <a:p>
            <a:endParaRPr lang="zh-CN" altLang="en-US"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l="3391" t="23775" r="2260" b="25186"/>
          <a:stretch>
            <a:fillRect/>
          </a:stretch>
        </p:blipFill>
        <p:spPr bwMode="auto">
          <a:xfrm>
            <a:off x="130626" y="174172"/>
            <a:ext cx="5282587" cy="2286096"/>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smtClean="0"/>
              <a:t>二级页表</a:t>
            </a:r>
            <a:endParaRPr lang="zh-CN" altLang="en-US" dirty="0"/>
          </a:p>
        </p:txBody>
      </p:sp>
      <p:sp>
        <p:nvSpPr>
          <p:cNvPr id="3" name="内容占位符 2"/>
          <p:cNvSpPr>
            <a:spLocks noGrp="1"/>
          </p:cNvSpPr>
          <p:nvPr>
            <p:ph idx="1"/>
          </p:nvPr>
        </p:nvSpPr>
        <p:spPr>
          <a:xfrm>
            <a:off x="5515427" y="1224869"/>
            <a:ext cx="3294744" cy="4871129"/>
          </a:xfrm>
        </p:spPr>
        <p:txBody>
          <a:bodyPr/>
          <a:lstStyle/>
          <a:p>
            <a:r>
              <a:rPr lang="zh-CN" altLang="en-US" sz="2400" dirty="0" smtClean="0"/>
              <a:t>二级页表的好处：</a:t>
            </a:r>
            <a:endParaRPr lang="en-US" altLang="zh-CN" sz="2400" dirty="0" smtClean="0"/>
          </a:p>
          <a:p>
            <a:pPr lvl="1"/>
            <a:r>
              <a:rPr lang="zh-CN" altLang="en-US" sz="2000" dirty="0" smtClean="0"/>
              <a:t>页表在内存中的不连续存放</a:t>
            </a:r>
            <a:endParaRPr lang="en-US" altLang="zh-CN" sz="2000" dirty="0" smtClean="0"/>
          </a:p>
          <a:p>
            <a:pPr lvl="1"/>
            <a:r>
              <a:rPr lang="zh-CN" altLang="en-US" sz="2000" dirty="0" smtClean="0"/>
              <a:t>页表在内存中的不完整存放</a:t>
            </a:r>
            <a:endParaRPr lang="en-US" altLang="zh-CN" sz="2000" dirty="0" smtClean="0"/>
          </a:p>
          <a:p>
            <a:r>
              <a:rPr lang="zh-CN" altLang="en-US" sz="2400" dirty="0" smtClean="0"/>
              <a:t>二级页表的问题：</a:t>
            </a:r>
            <a:endParaRPr lang="en-US" altLang="zh-CN" sz="2400" dirty="0" smtClean="0"/>
          </a:p>
          <a:p>
            <a:pPr lvl="1"/>
            <a:r>
              <a:rPr lang="en-US" altLang="zh-CN" sz="2000" dirty="0" smtClean="0"/>
              <a:t>1</a:t>
            </a:r>
            <a:r>
              <a:rPr lang="zh-CN" altLang="en-US" sz="2000" dirty="0" smtClean="0"/>
              <a:t>次内存访问变成</a:t>
            </a:r>
            <a:r>
              <a:rPr lang="en-US" altLang="zh-CN" sz="2000" dirty="0" smtClean="0"/>
              <a:t>3</a:t>
            </a:r>
            <a:r>
              <a:rPr lang="zh-CN" altLang="en-US" sz="2000" dirty="0" smtClean="0"/>
              <a:t>次内存访问，若次级页表不在内存，还有</a:t>
            </a:r>
            <a:r>
              <a:rPr lang="en-US" altLang="zh-CN" sz="2000" dirty="0" smtClean="0"/>
              <a:t>1</a:t>
            </a:r>
            <a:r>
              <a:rPr lang="zh-CN" altLang="en-US" sz="2000" dirty="0" smtClean="0"/>
              <a:t>次磁盘访问，系统速度大为下降</a:t>
            </a:r>
            <a:endParaRPr lang="en-US" altLang="zh-CN" sz="2000" dirty="0" smtClean="0"/>
          </a:p>
          <a:p>
            <a:r>
              <a:rPr lang="zh-CN" altLang="en-US" sz="2400" dirty="0" smtClean="0"/>
              <a:t>与</a:t>
            </a:r>
            <a:r>
              <a:rPr lang="en-US" altLang="zh-CN" sz="2400" dirty="0" smtClean="0"/>
              <a:t>TLB</a:t>
            </a:r>
            <a:r>
              <a:rPr lang="zh-CN" altLang="en-US" sz="2400" dirty="0" smtClean="0"/>
              <a:t>配合使用</a:t>
            </a:r>
            <a:endParaRPr lang="en-US" altLang="zh-CN" sz="2400" dirty="0" smtClean="0"/>
          </a:p>
          <a:p>
            <a:pPr lvl="1"/>
            <a:r>
              <a:rPr lang="en-US" altLang="zh-CN" sz="2000" dirty="0" smtClean="0"/>
              <a:t>Linux</a:t>
            </a:r>
            <a:r>
              <a:rPr lang="zh-CN" altLang="en-US" sz="2000" dirty="0" smtClean="0"/>
              <a:t>使用</a:t>
            </a:r>
            <a:r>
              <a:rPr lang="en-US" altLang="zh-CN" sz="2000" dirty="0" smtClean="0"/>
              <a:t>3</a:t>
            </a:r>
            <a:r>
              <a:rPr lang="zh-CN" altLang="en-US" sz="2000" dirty="0" smtClean="0"/>
              <a:t>级页表，但</a:t>
            </a:r>
            <a:r>
              <a:rPr lang="en-US" altLang="zh-CN" sz="2000" dirty="0" smtClean="0"/>
              <a:t>TLB</a:t>
            </a:r>
            <a:r>
              <a:rPr lang="zh-CN" altLang="en-US" sz="2000" dirty="0" smtClean="0"/>
              <a:t>命中率到</a:t>
            </a:r>
            <a:r>
              <a:rPr lang="en-US" altLang="zh-CN" sz="2000" dirty="0" smtClean="0"/>
              <a:t>98%</a:t>
            </a:r>
          </a:p>
          <a:p>
            <a:endParaRPr lang="zh-CN" altLang="en-US" sz="2400" dirty="0"/>
          </a:p>
        </p:txBody>
      </p:sp>
      <p:sp>
        <p:nvSpPr>
          <p:cNvPr id="5" name="灯片编号占位符 4"/>
          <p:cNvSpPr>
            <a:spLocks noGrp="1"/>
          </p:cNvSpPr>
          <p:nvPr>
            <p:ph type="sldNum" sz="quarter" idx="11"/>
          </p:nvPr>
        </p:nvSpPr>
        <p:spPr>
          <a:xfrm>
            <a:off x="8098285" y="6440484"/>
            <a:ext cx="922337" cy="476250"/>
          </a:xfrm>
        </p:spPr>
        <p:txBody>
          <a:bodyPr/>
          <a:lstStyle/>
          <a:p>
            <a:pPr>
              <a:defRPr/>
            </a:pPr>
            <a:fld id="{2A5F4D79-7E66-4EF1-850E-A256F3AB9092}" type="slidenum">
              <a:rPr lang="zh-CN" altLang="en-US" smtClean="0"/>
              <a:pPr>
                <a:defRPr/>
              </a:pPr>
              <a:t>36</a:t>
            </a:fld>
            <a:endParaRPr lang="en-US" altLang="zh-CN" dirty="0"/>
          </a:p>
        </p:txBody>
      </p:sp>
      <p:pic>
        <p:nvPicPr>
          <p:cNvPr id="8" name="Picture 2"/>
          <p:cNvPicPr>
            <a:picLocks noChangeAspect="1" noChangeArrowheads="1"/>
          </p:cNvPicPr>
          <p:nvPr/>
        </p:nvPicPr>
        <p:blipFill>
          <a:blip r:embed="rId3" cstate="print"/>
          <a:srcRect l="12540" t="900" r="12395" b="1082"/>
          <a:stretch>
            <a:fillRect/>
          </a:stretch>
        </p:blipFill>
        <p:spPr bwMode="auto">
          <a:xfrm>
            <a:off x="195454" y="2386166"/>
            <a:ext cx="4216889" cy="4404456"/>
          </a:xfrm>
          <a:prstGeom prst="rect">
            <a:avLst/>
          </a:prstGeom>
          <a:solidFill>
            <a:schemeClr val="hlink"/>
          </a:solidFill>
          <a:ln w="9525">
            <a:noFill/>
            <a:miter lim="800000"/>
            <a:headEnd/>
            <a:tailEnd/>
          </a:ln>
          <a:effectLst/>
        </p:spPr>
      </p:pic>
      <p:cxnSp>
        <p:nvCxnSpPr>
          <p:cNvPr id="10" name="直接连接符 9"/>
          <p:cNvCxnSpPr/>
          <p:nvPr/>
        </p:nvCxnSpPr>
        <p:spPr>
          <a:xfrm>
            <a:off x="2569085" y="1045029"/>
            <a:ext cx="29173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Page Table Size</a:t>
            </a:r>
            <a:endParaRPr lang="zh-CN" altLang="en-US" dirty="0"/>
          </a:p>
        </p:txBody>
      </p:sp>
      <p:sp>
        <p:nvSpPr>
          <p:cNvPr id="3" name="内容占位符 2"/>
          <p:cNvSpPr>
            <a:spLocks noGrp="1"/>
          </p:cNvSpPr>
          <p:nvPr>
            <p:ph idx="1"/>
          </p:nvPr>
        </p:nvSpPr>
        <p:spPr>
          <a:xfrm>
            <a:off x="457200" y="1105853"/>
            <a:ext cx="8229600" cy="738187"/>
          </a:xfrm>
        </p:spPr>
        <p:txBody>
          <a:bodyPr/>
          <a:lstStyle/>
          <a:p>
            <a:r>
              <a:rPr lang="en-US" altLang="zh-CN" sz="2200" dirty="0" smtClean="0">
                <a:solidFill>
                  <a:srgbClr val="006600"/>
                </a:solidFill>
              </a:rPr>
              <a:t>A two-level hierarchical page table as an example</a:t>
            </a:r>
          </a:p>
          <a:p>
            <a:r>
              <a:rPr lang="en-US" altLang="zh-CN" sz="2200" dirty="0" smtClean="0">
                <a:solidFill>
                  <a:srgbClr val="006600"/>
                </a:solidFill>
              </a:rPr>
              <a:t>32-bit logical address space</a:t>
            </a:r>
          </a:p>
          <a:p>
            <a:endParaRPr lang="zh-CN" altLang="en-US" sz="2400" dirty="0">
              <a:solidFill>
                <a:srgbClr val="006600"/>
              </a:solidFill>
            </a:endParaRPr>
          </a:p>
        </p:txBody>
      </p:sp>
      <p:sp>
        <p:nvSpPr>
          <p:cNvPr id="4" name="页脚占位符 3"/>
          <p:cNvSpPr>
            <a:spLocks noGrp="1"/>
          </p:cNvSpPr>
          <p:nvPr>
            <p:ph type="ftr" sz="quarter" idx="10"/>
          </p:nvPr>
        </p:nvSpPr>
        <p:spPr>
          <a:xfrm>
            <a:off x="366713" y="6466523"/>
            <a:ext cx="7205662" cy="476250"/>
          </a:xfrm>
        </p:spPr>
        <p:txBody>
          <a:bodyPr/>
          <a:lstStyle/>
          <a:p>
            <a:pPr>
              <a:defRPr/>
            </a:pPr>
            <a:r>
              <a:rPr lang="zh-CN" altLang="en-US" dirty="0" smtClean="0"/>
              <a:t>USTC; 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450648"/>
            <a:ext cx="922337" cy="476250"/>
          </a:xfrm>
        </p:spPr>
        <p:txBody>
          <a:bodyPr/>
          <a:lstStyle/>
          <a:p>
            <a:pPr>
              <a:defRPr/>
            </a:pPr>
            <a:fld id="{2A5F4D79-7E66-4EF1-850E-A256F3AB9092}" type="slidenum">
              <a:rPr lang="zh-CN" altLang="en-US" smtClean="0"/>
              <a:pPr>
                <a:defRPr/>
              </a:pPr>
              <a:t>37</a:t>
            </a:fld>
            <a:endParaRPr lang="en-US" altLang="zh-CN"/>
          </a:p>
        </p:txBody>
      </p:sp>
      <p:pic>
        <p:nvPicPr>
          <p:cNvPr id="72706" name="Picture 2"/>
          <p:cNvPicPr>
            <a:picLocks noChangeAspect="1" noChangeArrowheads="1"/>
          </p:cNvPicPr>
          <p:nvPr/>
        </p:nvPicPr>
        <p:blipFill>
          <a:blip r:embed="rId2" cstate="print"/>
          <a:srcRect/>
          <a:stretch>
            <a:fillRect/>
          </a:stretch>
        </p:blipFill>
        <p:spPr bwMode="auto">
          <a:xfrm>
            <a:off x="499109" y="1969622"/>
            <a:ext cx="8622937" cy="4111138"/>
          </a:xfrm>
          <a:prstGeom prst="rect">
            <a:avLst/>
          </a:prstGeom>
          <a:noFill/>
          <a:ln w="9525">
            <a:noFill/>
            <a:miter lim="800000"/>
            <a:headEnd/>
            <a:tailEnd/>
          </a:ln>
        </p:spPr>
      </p:pic>
      <p:sp>
        <p:nvSpPr>
          <p:cNvPr id="7" name="TextBox 6"/>
          <p:cNvSpPr txBox="1"/>
          <p:nvPr/>
        </p:nvSpPr>
        <p:spPr>
          <a:xfrm>
            <a:off x="7010400" y="5989320"/>
            <a:ext cx="3078480" cy="369332"/>
          </a:xfrm>
          <a:prstGeom prst="rect">
            <a:avLst/>
          </a:prstGeom>
          <a:noFill/>
        </p:spPr>
        <p:txBody>
          <a:bodyPr wrap="square" rtlCol="0">
            <a:spAutoFit/>
          </a:bodyPr>
          <a:lstStyle/>
          <a:p>
            <a:r>
              <a:rPr lang="en-US" altLang="zh-CN" dirty="0" smtClean="0">
                <a:solidFill>
                  <a:srgbClr val="0000CC"/>
                </a:solidFill>
              </a:rPr>
              <a:t>Page size=4KB=2</a:t>
            </a:r>
            <a:r>
              <a:rPr lang="en-US" altLang="zh-CN" baseline="30000" dirty="0" smtClean="0">
                <a:solidFill>
                  <a:srgbClr val="0000CC"/>
                </a:solidFill>
              </a:rPr>
              <a:t>12</a:t>
            </a:r>
            <a:endParaRPr lang="zh-CN" altLang="en-US" baseline="30000" dirty="0">
              <a:solidFill>
                <a:srgbClr val="0000CC"/>
              </a:solidFill>
            </a:endParaRPr>
          </a:p>
        </p:txBody>
      </p:sp>
      <p:sp>
        <p:nvSpPr>
          <p:cNvPr id="8" name="TextBox 7"/>
          <p:cNvSpPr txBox="1"/>
          <p:nvPr/>
        </p:nvSpPr>
        <p:spPr>
          <a:xfrm>
            <a:off x="15240" y="5577840"/>
            <a:ext cx="594360" cy="461665"/>
          </a:xfrm>
          <a:prstGeom prst="rect">
            <a:avLst/>
          </a:prstGeom>
          <a:noFill/>
        </p:spPr>
        <p:txBody>
          <a:bodyPr wrap="square" rtlCol="0">
            <a:spAutoFit/>
          </a:bodyPr>
          <a:lstStyle/>
          <a:p>
            <a:r>
              <a:rPr lang="en-US" altLang="zh-CN" sz="2400" dirty="0" smtClean="0">
                <a:solidFill>
                  <a:srgbClr val="0000CC"/>
                </a:solidFill>
              </a:rPr>
              <a:t>2</a:t>
            </a:r>
            <a:r>
              <a:rPr lang="en-US" altLang="zh-CN" sz="2400" baseline="30000" dirty="0" smtClean="0">
                <a:solidFill>
                  <a:srgbClr val="0000CC"/>
                </a:solidFill>
              </a:rPr>
              <a:t>32</a:t>
            </a:r>
            <a:endParaRPr lang="zh-CN" altLang="en-US" sz="2400" baseline="30000" dirty="0">
              <a:solidFill>
                <a:srgbClr val="0000CC"/>
              </a:solidFill>
            </a:endParaRPr>
          </a:p>
        </p:txBody>
      </p:sp>
      <p:sp>
        <p:nvSpPr>
          <p:cNvPr id="9" name="TextBox 8"/>
          <p:cNvSpPr txBox="1"/>
          <p:nvPr/>
        </p:nvSpPr>
        <p:spPr>
          <a:xfrm>
            <a:off x="6126480" y="5151120"/>
            <a:ext cx="1828800" cy="461665"/>
          </a:xfrm>
          <a:prstGeom prst="rect">
            <a:avLst/>
          </a:prstGeom>
          <a:noFill/>
        </p:spPr>
        <p:txBody>
          <a:bodyPr wrap="square" rtlCol="0">
            <a:spAutoFit/>
          </a:bodyPr>
          <a:lstStyle/>
          <a:p>
            <a:r>
              <a:rPr lang="en-US" altLang="zh-CN" sz="2400" dirty="0" smtClean="0">
                <a:solidFill>
                  <a:srgbClr val="FF0000"/>
                </a:solidFill>
              </a:rPr>
              <a:t>2</a:t>
            </a:r>
            <a:r>
              <a:rPr lang="en-US" altLang="zh-CN" sz="2400" baseline="30000" dirty="0" smtClean="0">
                <a:solidFill>
                  <a:srgbClr val="FF0000"/>
                </a:solidFill>
              </a:rPr>
              <a:t>20 </a:t>
            </a:r>
            <a:r>
              <a:rPr lang="en-US" altLang="zh-CN" sz="2400" dirty="0" smtClean="0">
                <a:solidFill>
                  <a:srgbClr val="FF0000"/>
                </a:solidFill>
              </a:rPr>
              <a:t>pages</a:t>
            </a:r>
            <a:endParaRPr lang="zh-CN" altLang="en-US" sz="2400" baseline="30000" dirty="0">
              <a:solidFill>
                <a:srgbClr val="FF0000"/>
              </a:solidFill>
            </a:endParaRPr>
          </a:p>
        </p:txBody>
      </p:sp>
      <p:sp>
        <p:nvSpPr>
          <p:cNvPr id="10" name="矩形 9"/>
          <p:cNvSpPr/>
          <p:nvPr/>
        </p:nvSpPr>
        <p:spPr>
          <a:xfrm>
            <a:off x="6454537" y="3808214"/>
            <a:ext cx="2544286" cy="369332"/>
          </a:xfrm>
          <a:prstGeom prst="rect">
            <a:avLst/>
          </a:prstGeom>
        </p:spPr>
        <p:txBody>
          <a:bodyPr wrap="none">
            <a:spAutoFit/>
          </a:bodyPr>
          <a:lstStyle/>
          <a:p>
            <a:r>
              <a:rPr lang="en-US" altLang="zh-CN" dirty="0" smtClean="0">
                <a:solidFill>
                  <a:srgbClr val="0000CC"/>
                </a:solidFill>
              </a:rPr>
              <a:t>4-byte page table entry</a:t>
            </a:r>
            <a:endParaRPr lang="zh-CN" altLang="en-US" dirty="0">
              <a:solidFill>
                <a:srgbClr val="0000CC"/>
              </a:solidFill>
            </a:endParaRPr>
          </a:p>
        </p:txBody>
      </p:sp>
      <p:sp>
        <p:nvSpPr>
          <p:cNvPr id="11" name="TextBox 10"/>
          <p:cNvSpPr txBox="1"/>
          <p:nvPr/>
        </p:nvSpPr>
        <p:spPr>
          <a:xfrm>
            <a:off x="76200" y="3855720"/>
            <a:ext cx="807720" cy="461665"/>
          </a:xfrm>
          <a:prstGeom prst="rect">
            <a:avLst/>
          </a:prstGeom>
          <a:noFill/>
        </p:spPr>
        <p:txBody>
          <a:bodyPr wrap="square" rtlCol="0">
            <a:spAutoFit/>
          </a:bodyPr>
          <a:lstStyle/>
          <a:p>
            <a:r>
              <a:rPr lang="en-US" altLang="zh-CN" sz="2400" dirty="0" smtClean="0">
                <a:solidFill>
                  <a:srgbClr val="FF0000"/>
                </a:solidFill>
              </a:rPr>
              <a:t>2</a:t>
            </a:r>
            <a:r>
              <a:rPr lang="en-US" altLang="zh-CN" sz="2400" baseline="30000" dirty="0" smtClean="0">
                <a:solidFill>
                  <a:srgbClr val="FF0000"/>
                </a:solidFill>
              </a:rPr>
              <a:t>22 </a:t>
            </a:r>
            <a:endParaRPr lang="zh-CN" altLang="en-US" sz="2400" baseline="30000" dirty="0">
              <a:solidFill>
                <a:srgbClr val="FF0000"/>
              </a:solidFill>
            </a:endParaRPr>
          </a:p>
        </p:txBody>
      </p:sp>
      <p:sp>
        <p:nvSpPr>
          <p:cNvPr id="13" name="TextBox 12"/>
          <p:cNvSpPr txBox="1"/>
          <p:nvPr/>
        </p:nvSpPr>
        <p:spPr>
          <a:xfrm>
            <a:off x="3840480" y="3383280"/>
            <a:ext cx="1828800" cy="461665"/>
          </a:xfrm>
          <a:prstGeom prst="rect">
            <a:avLst/>
          </a:prstGeom>
          <a:noFill/>
        </p:spPr>
        <p:txBody>
          <a:bodyPr wrap="square" rtlCol="0">
            <a:spAutoFit/>
          </a:bodyPr>
          <a:lstStyle/>
          <a:p>
            <a:r>
              <a:rPr lang="en-US" altLang="zh-CN" sz="2400" dirty="0" smtClean="0">
                <a:solidFill>
                  <a:srgbClr val="FF0000"/>
                </a:solidFill>
              </a:rPr>
              <a:t>2</a:t>
            </a:r>
            <a:r>
              <a:rPr lang="en-US" altLang="zh-CN" sz="2400" baseline="30000" dirty="0" smtClean="0">
                <a:solidFill>
                  <a:srgbClr val="FF0000"/>
                </a:solidFill>
              </a:rPr>
              <a:t>10 </a:t>
            </a:r>
            <a:r>
              <a:rPr lang="en-US" altLang="zh-CN" sz="2400" dirty="0" smtClean="0">
                <a:solidFill>
                  <a:srgbClr val="FF0000"/>
                </a:solidFill>
              </a:rPr>
              <a:t>pages</a:t>
            </a:r>
            <a:endParaRPr lang="zh-CN" altLang="en-US" sz="2400" baseline="30000" dirty="0">
              <a:solidFill>
                <a:srgbClr val="FF0000"/>
              </a:solidFill>
            </a:endParaRPr>
          </a:p>
        </p:txBody>
      </p:sp>
      <p:sp>
        <p:nvSpPr>
          <p:cNvPr id="14" name="TextBox 13"/>
          <p:cNvSpPr txBox="1"/>
          <p:nvPr/>
        </p:nvSpPr>
        <p:spPr>
          <a:xfrm>
            <a:off x="76200" y="2026920"/>
            <a:ext cx="762000" cy="461665"/>
          </a:xfrm>
          <a:prstGeom prst="rect">
            <a:avLst/>
          </a:prstGeom>
          <a:noFill/>
        </p:spPr>
        <p:txBody>
          <a:bodyPr wrap="square" rtlCol="0">
            <a:spAutoFit/>
          </a:bodyPr>
          <a:lstStyle/>
          <a:p>
            <a:r>
              <a:rPr lang="en-US" altLang="zh-CN" sz="2400" dirty="0" smtClean="0">
                <a:solidFill>
                  <a:srgbClr val="FF0000"/>
                </a:solidFill>
              </a:rPr>
              <a:t>2</a:t>
            </a:r>
            <a:r>
              <a:rPr lang="en-US" altLang="zh-CN" sz="2400" baseline="30000" dirty="0" smtClean="0">
                <a:solidFill>
                  <a:srgbClr val="FF0000"/>
                </a:solidFill>
              </a:rPr>
              <a:t>12 </a:t>
            </a:r>
            <a:endParaRPr lang="zh-CN" altLang="en-US" sz="2400" baseline="30000" dirty="0">
              <a:solidFill>
                <a:srgbClr val="FF0000"/>
              </a:solidFill>
            </a:endParaRPr>
          </a:p>
        </p:txBody>
      </p:sp>
      <p:sp>
        <p:nvSpPr>
          <p:cNvPr id="15" name="TextBox 14"/>
          <p:cNvSpPr txBox="1"/>
          <p:nvPr/>
        </p:nvSpPr>
        <p:spPr>
          <a:xfrm>
            <a:off x="2651760" y="1981200"/>
            <a:ext cx="1264920" cy="461665"/>
          </a:xfrm>
          <a:prstGeom prst="rect">
            <a:avLst/>
          </a:prstGeom>
          <a:noFill/>
        </p:spPr>
        <p:txBody>
          <a:bodyPr wrap="square" rtlCol="0">
            <a:spAutoFit/>
          </a:bodyPr>
          <a:lstStyle/>
          <a:p>
            <a:r>
              <a:rPr lang="en-US" altLang="zh-CN" sz="2400" dirty="0" smtClean="0">
                <a:solidFill>
                  <a:srgbClr val="FF0000"/>
                </a:solidFill>
              </a:rPr>
              <a:t>1 page</a:t>
            </a:r>
            <a:endParaRPr lang="zh-CN" altLang="en-US" sz="2400" baseline="30000" dirty="0">
              <a:solidFill>
                <a:srgbClr val="FF0000"/>
              </a:solidFill>
            </a:endParaRPr>
          </a:p>
        </p:txBody>
      </p:sp>
      <p:sp>
        <p:nvSpPr>
          <p:cNvPr id="16" name="圆角矩形 15"/>
          <p:cNvSpPr/>
          <p:nvPr/>
        </p:nvSpPr>
        <p:spPr>
          <a:xfrm>
            <a:off x="15240" y="5547360"/>
            <a:ext cx="518160" cy="48768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三级页表结构及其地址映射过程</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38</a:t>
            </a:fld>
            <a:endParaRPr lang="en-US" altLang="zh-CN"/>
          </a:p>
        </p:txBody>
      </p:sp>
      <p:pic>
        <p:nvPicPr>
          <p:cNvPr id="6" name="Picture 4"/>
          <p:cNvPicPr>
            <a:picLocks noChangeAspect="1" noChangeArrowheads="1"/>
          </p:cNvPicPr>
          <p:nvPr/>
        </p:nvPicPr>
        <p:blipFill>
          <a:blip r:embed="rId2" cstate="print"/>
          <a:srcRect/>
          <a:stretch>
            <a:fillRect/>
          </a:stretch>
        </p:blipFill>
        <p:spPr bwMode="auto">
          <a:xfrm>
            <a:off x="319308" y="1078348"/>
            <a:ext cx="8287663" cy="51409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倒排页表的引入</a:t>
            </a:r>
            <a:endParaRPr lang="zh-CN" altLang="en-US" dirty="0"/>
          </a:p>
        </p:txBody>
      </p:sp>
      <p:sp>
        <p:nvSpPr>
          <p:cNvPr id="3" name="内容占位符 2"/>
          <p:cNvSpPr>
            <a:spLocks noGrp="1"/>
          </p:cNvSpPr>
          <p:nvPr>
            <p:ph idx="1"/>
          </p:nvPr>
        </p:nvSpPr>
        <p:spPr>
          <a:xfrm>
            <a:off x="457200" y="1471613"/>
            <a:ext cx="8229600" cy="2142444"/>
          </a:xfrm>
        </p:spPr>
        <p:txBody>
          <a:bodyPr/>
          <a:lstStyle/>
          <a:p>
            <a:r>
              <a:rPr lang="en-US" altLang="zh-CN" sz="2400" dirty="0" smtClean="0"/>
              <a:t>64</a:t>
            </a:r>
            <a:r>
              <a:rPr lang="zh-CN" altLang="en-US" sz="2400" dirty="0" smtClean="0"/>
              <a:t>位地址，两级页表不行了。因为： </a:t>
            </a:r>
          </a:p>
          <a:p>
            <a:pPr lvl="1"/>
            <a:r>
              <a:rPr lang="zh-CN" altLang="en-US" sz="2000" dirty="0" smtClean="0"/>
              <a:t>设页大小为</a:t>
            </a:r>
            <a:r>
              <a:rPr lang="en-US" altLang="zh-CN" sz="2000" dirty="0" smtClean="0"/>
              <a:t>4KB</a:t>
            </a:r>
            <a:r>
              <a:rPr lang="zh-CN" altLang="en-US" sz="2000" dirty="0" smtClean="0"/>
              <a:t>（</a:t>
            </a:r>
            <a:r>
              <a:rPr lang="en-US" altLang="zh-CN" sz="2000" dirty="0" smtClean="0"/>
              <a:t>12</a:t>
            </a:r>
            <a:r>
              <a:rPr lang="zh-CN" altLang="en-US" sz="2000" dirty="0" smtClean="0"/>
              <a:t>位），则块号占</a:t>
            </a:r>
            <a:r>
              <a:rPr lang="en-US" altLang="zh-CN" sz="2000" dirty="0" smtClean="0"/>
              <a:t>52</a:t>
            </a:r>
            <a:r>
              <a:rPr lang="zh-CN" altLang="en-US" sz="2000" dirty="0" smtClean="0"/>
              <a:t>位（用</a:t>
            </a:r>
            <a:r>
              <a:rPr lang="en-US" altLang="zh-CN" sz="2000" dirty="0" smtClean="0"/>
              <a:t>8</a:t>
            </a:r>
            <a:r>
              <a:rPr lang="zh-CN" altLang="en-US" sz="2000" dirty="0" smtClean="0"/>
              <a:t>字节存储），每块可存储</a:t>
            </a:r>
            <a:r>
              <a:rPr lang="en-US" altLang="zh-CN" sz="2000" dirty="0" smtClean="0"/>
              <a:t>512</a:t>
            </a:r>
            <a:r>
              <a:rPr lang="zh-CN" altLang="en-US" sz="2000" dirty="0" smtClean="0"/>
              <a:t>个块号（故页表索引号占</a:t>
            </a:r>
            <a:r>
              <a:rPr lang="en-US" altLang="zh-CN" sz="2000" dirty="0" smtClean="0"/>
              <a:t>9</a:t>
            </a:r>
            <a:r>
              <a:rPr lang="zh-CN" altLang="en-US" sz="2000" dirty="0" smtClean="0"/>
              <a:t>位），则外层页号占</a:t>
            </a:r>
            <a:r>
              <a:rPr lang="en-US" altLang="zh-CN" sz="2000" dirty="0" smtClean="0"/>
              <a:t>43</a:t>
            </a:r>
            <a:r>
              <a:rPr lang="zh-CN" altLang="en-US" sz="2000" dirty="0" smtClean="0"/>
              <a:t>位（有</a:t>
            </a:r>
            <a:r>
              <a:rPr lang="en-US" altLang="zh-CN" sz="2000" dirty="0" smtClean="0"/>
              <a:t>243</a:t>
            </a:r>
            <a:r>
              <a:rPr lang="zh-CN" altLang="en-US" sz="2000" dirty="0" smtClean="0"/>
              <a:t>个页表），</a:t>
            </a:r>
            <a:r>
              <a:rPr lang="en-US" altLang="zh-CN" sz="2000" dirty="0" smtClean="0"/>
              <a:t>243</a:t>
            </a:r>
            <a:r>
              <a:rPr lang="zh-CN" altLang="en-US" sz="2000" dirty="0" smtClean="0"/>
              <a:t>个表项，因每个表项</a:t>
            </a:r>
            <a:r>
              <a:rPr lang="en-US" altLang="zh-CN" sz="2000" dirty="0" smtClean="0"/>
              <a:t>8</a:t>
            </a:r>
            <a:r>
              <a:rPr lang="zh-CN" altLang="en-US" sz="2000" dirty="0" smtClean="0"/>
              <a:t>（即</a:t>
            </a:r>
            <a:r>
              <a:rPr lang="en-US" altLang="zh-CN" sz="2000" dirty="0" smtClean="0"/>
              <a:t>23</a:t>
            </a:r>
            <a:r>
              <a:rPr lang="zh-CN" altLang="en-US" sz="2000" dirty="0" smtClean="0"/>
              <a:t>）个字节，所以存放外层页表需要</a:t>
            </a:r>
            <a:r>
              <a:rPr lang="en-US" altLang="zh-CN" sz="2000" dirty="0" smtClean="0"/>
              <a:t>246</a:t>
            </a:r>
            <a:r>
              <a:rPr lang="zh-CN" altLang="en-US" sz="2000" dirty="0" smtClean="0"/>
              <a:t>个字节（</a:t>
            </a:r>
            <a:r>
              <a:rPr lang="en-US" altLang="zh-CN" sz="2000" dirty="0" smtClean="0"/>
              <a:t>64TB</a:t>
            </a:r>
            <a:r>
              <a:rPr lang="zh-CN" altLang="en-US" sz="2000" dirty="0" smtClean="0"/>
              <a:t>），大得吓人 </a:t>
            </a:r>
            <a:r>
              <a:rPr lang="en-US" altLang="zh-CN" sz="2000" dirty="0" smtClean="0"/>
              <a:t>——</a:t>
            </a:r>
            <a:r>
              <a:rPr lang="zh-CN" altLang="en-US" sz="2000" dirty="0" smtClean="0"/>
              <a:t>两级页表已经不行了。</a:t>
            </a: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39</a:t>
            </a:fld>
            <a:endParaRPr lang="en-US" altLang="zh-CN"/>
          </a:p>
        </p:txBody>
      </p:sp>
      <p:sp>
        <p:nvSpPr>
          <p:cNvPr id="6" name="Text Box 4"/>
          <p:cNvSpPr txBox="1">
            <a:spLocks noChangeArrowheads="1"/>
          </p:cNvSpPr>
          <p:nvPr/>
        </p:nvSpPr>
        <p:spPr bwMode="auto">
          <a:xfrm>
            <a:off x="500742" y="3998915"/>
            <a:ext cx="3733800" cy="477054"/>
          </a:xfrm>
          <a:prstGeom prst="rect">
            <a:avLst/>
          </a:prstGeom>
          <a:solidFill>
            <a:srgbClr val="FF0000"/>
          </a:solidFill>
          <a:ln w="28575">
            <a:solidFill>
              <a:srgbClr val="FF0000"/>
            </a:solidFill>
            <a:miter lim="800000"/>
            <a:headEnd/>
            <a:tailEnd/>
          </a:ln>
          <a:effectLst/>
        </p:spPr>
        <p:txBody>
          <a:bodyPr>
            <a:spAutoFit/>
          </a:bodyPr>
          <a:lstStyle/>
          <a:p>
            <a:pPr algn="ctr"/>
            <a:r>
              <a:rPr kumimoji="1" lang="zh-CN" altLang="en-US" sz="2400" b="1" dirty="0" smtClean="0">
                <a:solidFill>
                  <a:srgbClr val="FFFF00"/>
                </a:solidFill>
                <a:latin typeface="楷体_GB2312" pitchFamily="49" charset="-122"/>
                <a:ea typeface="楷体_GB2312" pitchFamily="49" charset="-122"/>
              </a:rPr>
              <a:t> </a:t>
            </a:r>
            <a:r>
              <a:rPr kumimoji="1" lang="zh-CN" altLang="en-US" sz="2500" b="1" dirty="0" smtClean="0">
                <a:solidFill>
                  <a:schemeClr val="bg1"/>
                </a:solidFill>
                <a:latin typeface="楷体_GB2312" pitchFamily="49" charset="-122"/>
                <a:ea typeface="楷体_GB2312" pitchFamily="49" charset="-122"/>
              </a:rPr>
              <a:t>即使</a:t>
            </a:r>
            <a:r>
              <a:rPr kumimoji="1" lang="zh-CN" altLang="en-US" sz="2500" b="1" dirty="0">
                <a:solidFill>
                  <a:schemeClr val="bg1"/>
                </a:solidFill>
                <a:latin typeface="楷体_GB2312" pitchFamily="49" charset="-122"/>
                <a:ea typeface="楷体_GB2312" pitchFamily="49" charset="-122"/>
              </a:rPr>
              <a:t>用</a:t>
            </a:r>
            <a:r>
              <a:rPr kumimoji="1" lang="en-US" altLang="zh-CN" sz="2500" b="1" dirty="0">
                <a:solidFill>
                  <a:schemeClr val="bg1"/>
                </a:solidFill>
                <a:latin typeface="楷体_GB2312" pitchFamily="49" charset="-122"/>
                <a:ea typeface="楷体_GB2312" pitchFamily="49" charset="-122"/>
              </a:rPr>
              <a:t>3</a:t>
            </a:r>
            <a:r>
              <a:rPr kumimoji="1" lang="zh-CN" altLang="en-US" sz="2500" b="1" dirty="0">
                <a:solidFill>
                  <a:schemeClr val="bg1"/>
                </a:solidFill>
                <a:latin typeface="楷体_GB2312" pitchFamily="49" charset="-122"/>
                <a:ea typeface="楷体_GB2312" pitchFamily="49" charset="-122"/>
              </a:rPr>
              <a:t>级页表也不行。 </a:t>
            </a:r>
          </a:p>
        </p:txBody>
      </p:sp>
      <p:graphicFrame>
        <p:nvGraphicFramePr>
          <p:cNvPr id="7" name="Group 5"/>
          <p:cNvGraphicFramePr>
            <a:graphicFrameLocks noGrp="1"/>
          </p:cNvGraphicFramePr>
          <p:nvPr/>
        </p:nvGraphicFramePr>
        <p:xfrm>
          <a:off x="4615542" y="4075115"/>
          <a:ext cx="3657600" cy="396240"/>
        </p:xfrm>
        <a:graphic>
          <a:graphicData uri="http://schemas.openxmlformats.org/drawingml/2006/table">
            <a:tbl>
              <a:tblPr/>
              <a:tblGrid>
                <a:gridCol w="990600"/>
                <a:gridCol w="914400"/>
                <a:gridCol w="914400"/>
                <a:gridCol w="838200"/>
              </a:tblGrid>
              <a:tr h="355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34</a:t>
                      </a:r>
                      <a:r>
                        <a:rPr kumimoji="0" lang="zh-CN" altLang="en-US" sz="2000" b="1" i="0" u="none" strike="noStrike" cap="none" normalizeH="0" baseline="0" smtClean="0">
                          <a:ln>
                            <a:noFill/>
                          </a:ln>
                          <a:solidFill>
                            <a:schemeClr val="tx1"/>
                          </a:solidFill>
                          <a:effectLst/>
                          <a:latin typeface="Arial" pitchFamily="34" charset="0"/>
                          <a:ea typeface="宋体" pitchFamily="2" charset="-122"/>
                        </a:rPr>
                        <a:t>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a:t>
                      </a:r>
                      <a:r>
                        <a:rPr kumimoji="0" lang="zh-CN" altLang="en-US" sz="2000" b="1" i="0" u="none" strike="noStrike" cap="none" normalizeH="0" baseline="0" smtClean="0">
                          <a:ln>
                            <a:noFill/>
                          </a:ln>
                          <a:solidFill>
                            <a:schemeClr val="tx1"/>
                          </a:solidFill>
                          <a:effectLst/>
                          <a:latin typeface="Arial" pitchFamily="34" charset="0"/>
                          <a:ea typeface="宋体" pitchFamily="2" charset="-122"/>
                        </a:rPr>
                        <a:t>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a:t>
                      </a:r>
                      <a:r>
                        <a:rPr kumimoji="0" lang="zh-CN" altLang="en-US" sz="2000" b="1" i="0" u="none" strike="noStrike" cap="none" normalizeH="0" baseline="0" smtClean="0">
                          <a:ln>
                            <a:noFill/>
                          </a:ln>
                          <a:solidFill>
                            <a:schemeClr val="tx1"/>
                          </a:solidFill>
                          <a:effectLst/>
                          <a:latin typeface="Arial" pitchFamily="34" charset="0"/>
                          <a:ea typeface="宋体" pitchFamily="2" charset="-122"/>
                        </a:rPr>
                        <a:t>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12</a:t>
                      </a:r>
                      <a:r>
                        <a:rPr kumimoji="0" lang="zh-CN" altLang="en-US" sz="2000" b="1" i="0" u="none" strike="noStrike" cap="none" normalizeH="0" baseline="0" smtClean="0">
                          <a:ln>
                            <a:noFill/>
                          </a:ln>
                          <a:solidFill>
                            <a:schemeClr val="tx1"/>
                          </a:solidFill>
                          <a:effectLst/>
                          <a:latin typeface="Arial" pitchFamily="34" charset="0"/>
                          <a:ea typeface="宋体" pitchFamily="2" charset="-122"/>
                        </a:rPr>
                        <a:t>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 name="Text Box 17"/>
          <p:cNvSpPr txBox="1">
            <a:spLocks noChangeArrowheads="1"/>
          </p:cNvSpPr>
          <p:nvPr/>
        </p:nvSpPr>
        <p:spPr bwMode="auto">
          <a:xfrm>
            <a:off x="576942" y="4775202"/>
            <a:ext cx="6400800" cy="457200"/>
          </a:xfrm>
          <a:prstGeom prst="rect">
            <a:avLst/>
          </a:prstGeom>
          <a:noFill/>
          <a:ln w="9525">
            <a:noFill/>
            <a:miter lim="800000"/>
            <a:headEnd/>
            <a:tailEnd/>
          </a:ln>
          <a:effectLst/>
        </p:spPr>
        <p:txBody>
          <a:bodyPr>
            <a:spAutoFit/>
          </a:bodyPr>
          <a:lstStyle/>
          <a:p>
            <a:pPr algn="l"/>
            <a:r>
              <a:rPr kumimoji="1" lang="zh-CN" altLang="en-US" sz="2400">
                <a:solidFill>
                  <a:srgbClr val="0000FF"/>
                </a:solidFill>
              </a:rPr>
              <a:t>外层页表有</a:t>
            </a:r>
            <a:r>
              <a:rPr kumimoji="1" lang="en-US" altLang="zh-CN" sz="2400">
                <a:solidFill>
                  <a:srgbClr val="0000FF"/>
                </a:solidFill>
              </a:rPr>
              <a:t>2</a:t>
            </a:r>
            <a:r>
              <a:rPr kumimoji="1" lang="en-US" altLang="zh-CN" sz="2400" baseline="30000">
                <a:solidFill>
                  <a:srgbClr val="0000FF"/>
                </a:solidFill>
              </a:rPr>
              <a:t>34</a:t>
            </a:r>
            <a:r>
              <a:rPr kumimoji="1" lang="zh-CN" altLang="en-US" sz="2400">
                <a:solidFill>
                  <a:srgbClr val="0000FF"/>
                </a:solidFill>
              </a:rPr>
              <a:t>个表项，占</a:t>
            </a:r>
            <a:r>
              <a:rPr kumimoji="1" lang="en-US" altLang="zh-CN" sz="2400">
                <a:solidFill>
                  <a:srgbClr val="0000FF"/>
                </a:solidFill>
              </a:rPr>
              <a:t>2</a:t>
            </a:r>
            <a:r>
              <a:rPr kumimoji="1" lang="en-US" altLang="zh-CN" sz="2400" baseline="30000">
                <a:solidFill>
                  <a:srgbClr val="0000FF"/>
                </a:solidFill>
              </a:rPr>
              <a:t>37</a:t>
            </a:r>
            <a:r>
              <a:rPr kumimoji="1" lang="zh-CN" altLang="en-US" sz="2400">
                <a:solidFill>
                  <a:srgbClr val="0000FF"/>
                </a:solidFill>
              </a:rPr>
              <a:t>字节，</a:t>
            </a:r>
            <a:r>
              <a:rPr kumimoji="1" lang="en-US" altLang="zh-CN" sz="2400">
                <a:solidFill>
                  <a:srgbClr val="0000FF"/>
                </a:solidFill>
              </a:rPr>
              <a:t>128GB</a:t>
            </a:r>
            <a:r>
              <a:rPr kumimoji="1" lang="zh-CN" altLang="en-US" sz="2400">
                <a:solidFill>
                  <a:srgbClr val="0000FF"/>
                </a:solidFill>
              </a:rPr>
              <a:t>。</a:t>
            </a:r>
          </a:p>
        </p:txBody>
      </p:sp>
      <p:sp>
        <p:nvSpPr>
          <p:cNvPr id="9" name="AutoShape 18"/>
          <p:cNvSpPr>
            <a:spLocks noChangeArrowheads="1"/>
          </p:cNvSpPr>
          <p:nvPr/>
        </p:nvSpPr>
        <p:spPr bwMode="auto">
          <a:xfrm>
            <a:off x="4271055" y="4165602"/>
            <a:ext cx="304800" cy="228600"/>
          </a:xfrm>
          <a:prstGeom prst="rightArrow">
            <a:avLst>
              <a:gd name="adj1" fmla="val 50000"/>
              <a:gd name="adj2"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r>
              <a:rPr lang="en-US" altLang="zh-CN" dirty="0" smtClean="0"/>
              <a:t>2</a:t>
            </a:r>
            <a:r>
              <a:rPr lang="zh-CN" altLang="en-US" dirty="0" smtClean="0"/>
              <a:t>：内存不足时的处理办法</a:t>
            </a:r>
            <a:endParaRPr lang="zh-CN" altLang="en-US" dirty="0"/>
          </a:p>
        </p:txBody>
      </p:sp>
      <p:sp>
        <p:nvSpPr>
          <p:cNvPr id="3" name="内容占位符 2"/>
          <p:cNvSpPr>
            <a:spLocks noGrp="1"/>
          </p:cNvSpPr>
          <p:nvPr>
            <p:ph idx="1"/>
          </p:nvPr>
        </p:nvSpPr>
        <p:spPr>
          <a:xfrm>
            <a:off x="457200" y="1300163"/>
            <a:ext cx="8229600" cy="4641850"/>
          </a:xfrm>
        </p:spPr>
        <p:txBody>
          <a:bodyPr/>
          <a:lstStyle/>
          <a:p>
            <a:r>
              <a:rPr lang="zh-CN" altLang="en-US" dirty="0" smtClean="0"/>
              <a:t>内存真的不够？</a:t>
            </a:r>
            <a:endParaRPr lang="en-US" altLang="zh-CN" dirty="0" smtClean="0"/>
          </a:p>
          <a:p>
            <a:pPr lvl="1"/>
            <a:r>
              <a:rPr lang="zh-CN" altLang="en-US" dirty="0" smtClean="0"/>
              <a:t>内存紧凑只是解决空闲的内存空间“和起来够，分开不够”的问题</a:t>
            </a:r>
            <a:endParaRPr lang="en-US" altLang="zh-CN" dirty="0" smtClean="0"/>
          </a:p>
          <a:p>
            <a:pPr lvl="1"/>
            <a:r>
              <a:rPr lang="zh-CN" altLang="en-US" dirty="0" smtClean="0"/>
              <a:t>空闲的内存空间“和起来”也不够</a:t>
            </a:r>
            <a:r>
              <a:rPr lang="en-US" altLang="zh-CN" dirty="0" smtClean="0"/>
              <a:t>…</a:t>
            </a:r>
          </a:p>
          <a:p>
            <a:r>
              <a:rPr lang="zh-CN" altLang="en-US" dirty="0" smtClean="0"/>
              <a:t>内存真的不够！有两种情况：</a:t>
            </a:r>
            <a:endParaRPr lang="en-US" altLang="zh-CN" dirty="0" smtClean="0"/>
          </a:p>
          <a:p>
            <a:pPr lvl="1"/>
            <a:r>
              <a:rPr lang="zh-CN" altLang="en-US" dirty="0" smtClean="0"/>
              <a:t>单道或者多道下的“程序大，空间小，装不下”</a:t>
            </a:r>
            <a:endParaRPr lang="en-US" altLang="zh-CN" dirty="0" smtClean="0"/>
          </a:p>
          <a:p>
            <a:pPr lvl="2"/>
            <a:r>
              <a:rPr lang="zh-CN" altLang="en-US" dirty="0" smtClean="0"/>
              <a:t>覆盖或者</a:t>
            </a:r>
            <a:r>
              <a:rPr lang="zh-CN" altLang="en-US" dirty="0" smtClean="0"/>
              <a:t>虚拟内存</a:t>
            </a:r>
            <a:endParaRPr lang="en-US" altLang="zh-CN" dirty="0" smtClean="0"/>
          </a:p>
          <a:p>
            <a:pPr lvl="1"/>
            <a:r>
              <a:rPr lang="zh-CN" altLang="en-US" dirty="0" smtClean="0"/>
              <a:t>多道下的“程序多，空间小，装不下”</a:t>
            </a:r>
            <a:endParaRPr lang="en-US" altLang="zh-CN" dirty="0" smtClean="0"/>
          </a:p>
          <a:p>
            <a:pPr lvl="2"/>
            <a:r>
              <a:rPr lang="zh-CN" altLang="en-US" dirty="0" smtClean="0"/>
              <a:t>交换或者</a:t>
            </a:r>
            <a:r>
              <a:rPr lang="zh-CN" altLang="en-US" dirty="0" smtClean="0"/>
              <a:t>虚拟内存</a:t>
            </a:r>
            <a:endParaRPr lang="en-US" altLang="zh-CN" dirty="0" smtClean="0"/>
          </a:p>
          <a:p>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倒排页表</a:t>
            </a:r>
            <a:endParaRPr lang="zh-CN" altLang="en-US" dirty="0"/>
          </a:p>
        </p:txBody>
      </p:sp>
      <p:sp>
        <p:nvSpPr>
          <p:cNvPr id="3" name="内容占位符 2"/>
          <p:cNvSpPr>
            <a:spLocks noGrp="1"/>
          </p:cNvSpPr>
          <p:nvPr>
            <p:ph idx="1"/>
          </p:nvPr>
        </p:nvSpPr>
        <p:spPr>
          <a:xfrm>
            <a:off x="302622" y="1137786"/>
            <a:ext cx="9130938" cy="2156958"/>
          </a:xfrm>
        </p:spPr>
        <p:txBody>
          <a:bodyPr/>
          <a:lstStyle/>
          <a:p>
            <a:r>
              <a:rPr lang="zh-CN" altLang="en-US" sz="2200" dirty="0" smtClean="0"/>
              <a:t>传统页表面向进程空间</a:t>
            </a:r>
            <a:r>
              <a:rPr lang="en-US" altLang="zh-CN" sz="2200" dirty="0" smtClean="0"/>
              <a:t>(</a:t>
            </a:r>
            <a:r>
              <a:rPr lang="zh-CN" altLang="en-US" sz="2200" dirty="0" smtClean="0"/>
              <a:t>逻辑地址空间</a:t>
            </a:r>
            <a:r>
              <a:rPr lang="en-US" altLang="zh-CN" sz="2200" dirty="0" smtClean="0"/>
              <a:t>)</a:t>
            </a:r>
            <a:endParaRPr lang="zh-CN" altLang="en-US" sz="2200" dirty="0" smtClean="0"/>
          </a:p>
          <a:p>
            <a:pPr lvl="1"/>
            <a:r>
              <a:rPr lang="zh-CN" altLang="en-US" sz="1800" dirty="0" smtClean="0"/>
              <a:t>每个进程逻辑页面有一表项</a:t>
            </a:r>
          </a:p>
          <a:p>
            <a:pPr lvl="1"/>
            <a:r>
              <a:rPr lang="zh-CN" altLang="en-US" sz="1800" dirty="0" smtClean="0"/>
              <a:t>当进程空间很大时，页表很大</a:t>
            </a:r>
          </a:p>
          <a:p>
            <a:r>
              <a:rPr lang="zh-CN" altLang="en-US" sz="2200" dirty="0" smtClean="0"/>
              <a:t>倒排页表面向内存空间</a:t>
            </a:r>
            <a:r>
              <a:rPr lang="en-US" altLang="zh-CN" sz="2200" dirty="0" smtClean="0"/>
              <a:t>(</a:t>
            </a:r>
            <a:r>
              <a:rPr lang="zh-CN" altLang="en-US" sz="2200" dirty="0" smtClean="0"/>
              <a:t>物理地址空间</a:t>
            </a:r>
            <a:r>
              <a:rPr lang="en-US" altLang="zh-CN" sz="2200" dirty="0" smtClean="0"/>
              <a:t>) </a:t>
            </a:r>
            <a:r>
              <a:rPr lang="zh-CN" altLang="en-US" sz="2200" b="1" dirty="0" smtClean="0">
                <a:solidFill>
                  <a:srgbClr val="FF0000"/>
                </a:solidFill>
              </a:rPr>
              <a:t>问题：倒排页表的搜索很慢！</a:t>
            </a:r>
          </a:p>
          <a:p>
            <a:pPr lvl="1"/>
            <a:r>
              <a:rPr lang="zh-CN" altLang="en-US" sz="1800" dirty="0" smtClean="0"/>
              <a:t>每个内存页框一个表项，大小固定</a:t>
            </a:r>
            <a:endParaRPr lang="en-US" altLang="zh-CN" sz="1800" dirty="0" smtClean="0"/>
          </a:p>
          <a:p>
            <a:pPr lvl="1"/>
            <a:r>
              <a:rPr lang="zh-CN" altLang="en-US" sz="1800" dirty="0" smtClean="0"/>
              <a:t>整个系统共用一个页表</a:t>
            </a:r>
            <a:endParaRPr lang="zh-CN" altLang="en-US" sz="1800" dirty="0"/>
          </a:p>
        </p:txBody>
      </p:sp>
      <p:sp>
        <p:nvSpPr>
          <p:cNvPr id="4" name="页脚占位符 3"/>
          <p:cNvSpPr>
            <a:spLocks noGrp="1"/>
          </p:cNvSpPr>
          <p:nvPr>
            <p:ph type="ftr" sz="quarter" idx="10"/>
          </p:nvPr>
        </p:nvSpPr>
        <p:spPr>
          <a:xfrm>
            <a:off x="366713" y="6485387"/>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zh-CN" altLang="en-US" dirty="0" smtClean="0"/>
              <a:t>201</a:t>
            </a:r>
            <a:r>
              <a:rPr lang="en-US" altLang="zh-CN" dirty="0"/>
              <a:t>6</a:t>
            </a:r>
            <a:endParaRPr lang="en-US" altLang="zh-CN" dirty="0"/>
          </a:p>
        </p:txBody>
      </p:sp>
      <p:sp>
        <p:nvSpPr>
          <p:cNvPr id="5" name="灯片编号占位符 4"/>
          <p:cNvSpPr>
            <a:spLocks noGrp="1"/>
          </p:cNvSpPr>
          <p:nvPr>
            <p:ph type="sldNum" sz="quarter" idx="11"/>
          </p:nvPr>
        </p:nvSpPr>
        <p:spPr>
          <a:xfrm>
            <a:off x="8141827" y="6469512"/>
            <a:ext cx="922337" cy="476250"/>
          </a:xfrm>
        </p:spPr>
        <p:txBody>
          <a:bodyPr/>
          <a:lstStyle/>
          <a:p>
            <a:pPr>
              <a:defRPr/>
            </a:pPr>
            <a:fld id="{2A5F4D79-7E66-4EF1-850E-A256F3AB9092}" type="slidenum">
              <a:rPr lang="zh-CN" altLang="en-US" smtClean="0"/>
              <a:pPr>
                <a:defRPr/>
              </a:pPr>
              <a:t>40</a:t>
            </a:fld>
            <a:endParaRPr lang="en-US" altLang="zh-CN" dirty="0"/>
          </a:p>
        </p:txBody>
      </p:sp>
      <p:sp>
        <p:nvSpPr>
          <p:cNvPr id="7" name="Rectangle 4"/>
          <p:cNvSpPr>
            <a:spLocks noChangeArrowheads="1"/>
          </p:cNvSpPr>
          <p:nvPr/>
        </p:nvSpPr>
        <p:spPr bwMode="auto">
          <a:xfrm>
            <a:off x="685800" y="3425364"/>
            <a:ext cx="1006475" cy="1371600"/>
          </a:xfrm>
          <a:prstGeom prst="rect">
            <a:avLst/>
          </a:prstGeom>
          <a:solidFill>
            <a:schemeClr val="bg1"/>
          </a:solidFill>
          <a:ln w="15875">
            <a:solidFill>
              <a:schemeClr val="tx1"/>
            </a:solidFill>
            <a:miter lim="800000"/>
            <a:headEnd/>
            <a:tailEnd/>
          </a:ln>
          <a:effectLst/>
        </p:spPr>
        <p:txBody>
          <a:bodyPr wrap="none" anchor="ctr"/>
          <a:lstStyle/>
          <a:p>
            <a:pPr algn="ctr"/>
            <a:r>
              <a:rPr lang="zh-CN" altLang="en-US" b="1">
                <a:latin typeface="Times New Roman" pitchFamily="18" charset="0"/>
              </a:rPr>
              <a:t>程序</a:t>
            </a:r>
          </a:p>
        </p:txBody>
      </p:sp>
      <p:sp>
        <p:nvSpPr>
          <p:cNvPr id="8" name="Rectangle 5"/>
          <p:cNvSpPr>
            <a:spLocks noChangeArrowheads="1"/>
          </p:cNvSpPr>
          <p:nvPr/>
        </p:nvSpPr>
        <p:spPr bwMode="auto">
          <a:xfrm>
            <a:off x="6934200" y="3425364"/>
            <a:ext cx="1346200" cy="20574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b="1">
                <a:latin typeface="Times New Roman" pitchFamily="18" charset="0"/>
              </a:rPr>
              <a:t>物理</a:t>
            </a:r>
          </a:p>
          <a:p>
            <a:pPr algn="ctr"/>
            <a:r>
              <a:rPr lang="zh-CN" altLang="en-US" b="1">
                <a:latin typeface="Times New Roman" pitchFamily="18" charset="0"/>
              </a:rPr>
              <a:t>内存</a:t>
            </a:r>
          </a:p>
        </p:txBody>
      </p:sp>
      <p:sp>
        <p:nvSpPr>
          <p:cNvPr id="9" name="Line 6"/>
          <p:cNvSpPr>
            <a:spLocks noChangeShapeType="1"/>
          </p:cNvSpPr>
          <p:nvPr/>
        </p:nvSpPr>
        <p:spPr bwMode="auto">
          <a:xfrm>
            <a:off x="8280400" y="3196764"/>
            <a:ext cx="0" cy="2743200"/>
          </a:xfrm>
          <a:prstGeom prst="line">
            <a:avLst/>
          </a:prstGeom>
          <a:noFill/>
          <a:ln w="15875">
            <a:solidFill>
              <a:schemeClr val="tx1"/>
            </a:solidFill>
            <a:round/>
            <a:headEnd/>
            <a:tailEnd/>
          </a:ln>
          <a:effectLst/>
        </p:spPr>
        <p:txBody>
          <a:bodyPr wrap="none"/>
          <a:lstStyle/>
          <a:p>
            <a:endParaRPr lang="zh-CN" altLang="en-US"/>
          </a:p>
        </p:txBody>
      </p:sp>
      <p:sp>
        <p:nvSpPr>
          <p:cNvPr id="10" name="Line 7"/>
          <p:cNvSpPr>
            <a:spLocks noChangeShapeType="1"/>
          </p:cNvSpPr>
          <p:nvPr/>
        </p:nvSpPr>
        <p:spPr bwMode="auto">
          <a:xfrm>
            <a:off x="6934200" y="3196764"/>
            <a:ext cx="0" cy="2743200"/>
          </a:xfrm>
          <a:prstGeom prst="line">
            <a:avLst/>
          </a:prstGeom>
          <a:noFill/>
          <a:ln w="15875">
            <a:solidFill>
              <a:schemeClr val="tx1"/>
            </a:solidFill>
            <a:round/>
            <a:headEnd/>
            <a:tailEnd/>
          </a:ln>
          <a:effectLst/>
        </p:spPr>
        <p:txBody>
          <a:bodyPr wrap="none"/>
          <a:lstStyle/>
          <a:p>
            <a:endParaRPr lang="zh-CN" altLang="en-US"/>
          </a:p>
        </p:txBody>
      </p:sp>
      <p:graphicFrame>
        <p:nvGraphicFramePr>
          <p:cNvPr id="11" name="Group 50"/>
          <p:cNvGraphicFramePr>
            <a:graphicFrameLocks noGrp="1"/>
          </p:cNvGraphicFramePr>
          <p:nvPr/>
        </p:nvGraphicFramePr>
        <p:xfrm>
          <a:off x="3810000" y="4311189"/>
          <a:ext cx="1219200" cy="2011680"/>
        </p:xfrm>
        <a:graphic>
          <a:graphicData uri="http://schemas.openxmlformats.org/drawingml/2006/table">
            <a:tbl>
              <a:tblPr/>
              <a:tblGrid>
                <a:gridCol w="609600"/>
                <a:gridCol w="609600"/>
              </a:tblGrid>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a:ea typeface="宋体" charset="-122"/>
                        </a:rPr>
                        <a:t>…</a:t>
                      </a:r>
                      <a:endParaRPr kumimoji="1" lang="en-US"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a:ea typeface="宋体" charset="-122"/>
                        </a:rPr>
                        <a:t>…</a:t>
                      </a:r>
                      <a:endParaRPr kumimoji="1" lang="en-US"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a:ea typeface="宋体" charset="-122"/>
                        </a:rPr>
                        <a:t>…</a:t>
                      </a:r>
                      <a:endParaRPr kumimoji="1" lang="en-US"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a:ea typeface="宋体" charset="-122"/>
                        </a:rPr>
                        <a:t>…</a:t>
                      </a:r>
                      <a:endParaRPr kumimoji="1" lang="en-US"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Rectangle 38"/>
          <p:cNvSpPr>
            <a:spLocks noChangeArrowheads="1"/>
          </p:cNvSpPr>
          <p:nvPr/>
        </p:nvSpPr>
        <p:spPr bwMode="auto">
          <a:xfrm>
            <a:off x="5486400" y="3674602"/>
            <a:ext cx="1143000" cy="360362"/>
          </a:xfrm>
          <a:prstGeom prst="rect">
            <a:avLst/>
          </a:prstGeom>
          <a:solidFill>
            <a:schemeClr val="bg1"/>
          </a:solidFill>
          <a:ln w="15875">
            <a:solidFill>
              <a:schemeClr val="tx1"/>
            </a:solidFill>
            <a:miter lim="800000"/>
            <a:headEnd/>
            <a:tailEnd/>
          </a:ln>
          <a:effectLst/>
        </p:spPr>
        <p:txBody>
          <a:bodyPr wrap="none" anchor="ctr"/>
          <a:lstStyle/>
          <a:p>
            <a:pPr algn="ctr"/>
            <a:r>
              <a:rPr lang="en-US" altLang="zh-CN" b="1">
                <a:latin typeface="Times New Roman" pitchFamily="18" charset="0"/>
              </a:rPr>
              <a:t>f      d</a:t>
            </a:r>
          </a:p>
        </p:txBody>
      </p:sp>
      <p:sp>
        <p:nvSpPr>
          <p:cNvPr id="13" name="Rectangle 39"/>
          <p:cNvSpPr>
            <a:spLocks noChangeArrowheads="1"/>
          </p:cNvSpPr>
          <p:nvPr/>
        </p:nvSpPr>
        <p:spPr bwMode="auto">
          <a:xfrm>
            <a:off x="2065338" y="3806364"/>
            <a:ext cx="1439862" cy="360363"/>
          </a:xfrm>
          <a:prstGeom prst="rect">
            <a:avLst/>
          </a:prstGeom>
          <a:solidFill>
            <a:schemeClr val="bg1"/>
          </a:solidFill>
          <a:ln w="15875">
            <a:solidFill>
              <a:schemeClr val="tx1"/>
            </a:solidFill>
            <a:miter lim="800000"/>
            <a:headEnd/>
            <a:tailEnd/>
          </a:ln>
          <a:effectLst/>
        </p:spPr>
        <p:txBody>
          <a:bodyPr wrap="none" anchor="ctr"/>
          <a:lstStyle/>
          <a:p>
            <a:pPr algn="ctr"/>
            <a:r>
              <a:rPr lang="en-US" altLang="zh-CN" b="1">
                <a:latin typeface="Times New Roman" pitchFamily="18" charset="0"/>
              </a:rPr>
              <a:t>pid   p    d</a:t>
            </a:r>
          </a:p>
        </p:txBody>
      </p:sp>
      <p:sp>
        <p:nvSpPr>
          <p:cNvPr id="14" name="Line 40"/>
          <p:cNvSpPr>
            <a:spLocks noChangeShapeType="1"/>
          </p:cNvSpPr>
          <p:nvPr/>
        </p:nvSpPr>
        <p:spPr bwMode="auto">
          <a:xfrm>
            <a:off x="2598738" y="3806364"/>
            <a:ext cx="0" cy="360363"/>
          </a:xfrm>
          <a:prstGeom prst="line">
            <a:avLst/>
          </a:prstGeom>
          <a:noFill/>
          <a:ln w="9525">
            <a:solidFill>
              <a:schemeClr val="tx1"/>
            </a:solidFill>
            <a:round/>
            <a:headEnd/>
            <a:tailEnd/>
          </a:ln>
          <a:effectLst/>
        </p:spPr>
        <p:txBody>
          <a:bodyPr wrap="none"/>
          <a:lstStyle/>
          <a:p>
            <a:endParaRPr lang="zh-CN" altLang="en-US"/>
          </a:p>
        </p:txBody>
      </p:sp>
      <p:sp>
        <p:nvSpPr>
          <p:cNvPr id="15" name="Text Box 41"/>
          <p:cNvSpPr txBox="1">
            <a:spLocks noChangeArrowheads="1"/>
          </p:cNvSpPr>
          <p:nvPr/>
        </p:nvSpPr>
        <p:spPr bwMode="auto">
          <a:xfrm>
            <a:off x="5181600" y="4644564"/>
            <a:ext cx="457200" cy="366713"/>
          </a:xfrm>
          <a:prstGeom prst="rect">
            <a:avLst/>
          </a:prstGeom>
          <a:noFill/>
          <a:ln w="9525">
            <a:noFill/>
            <a:miter lim="800000"/>
            <a:headEnd/>
            <a:tailEnd/>
          </a:ln>
          <a:effectLst/>
        </p:spPr>
        <p:txBody>
          <a:bodyPr>
            <a:spAutoFit/>
          </a:bodyPr>
          <a:lstStyle/>
          <a:p>
            <a:pPr>
              <a:spcBef>
                <a:spcPct val="50000"/>
              </a:spcBef>
            </a:pPr>
            <a:r>
              <a:rPr lang="en-US" altLang="zh-CN" sz="1800" b="1">
                <a:latin typeface="Times New Roman" pitchFamily="18" charset="0"/>
              </a:rPr>
              <a:t>f</a:t>
            </a:r>
          </a:p>
        </p:txBody>
      </p:sp>
      <p:sp>
        <p:nvSpPr>
          <p:cNvPr id="16" name="AutoShape 42"/>
          <p:cNvSpPr>
            <a:spLocks/>
          </p:cNvSpPr>
          <p:nvPr/>
        </p:nvSpPr>
        <p:spPr bwMode="auto">
          <a:xfrm>
            <a:off x="5029200" y="4339764"/>
            <a:ext cx="152400" cy="990600"/>
          </a:xfrm>
          <a:prstGeom prst="rightBrace">
            <a:avLst>
              <a:gd name="adj1" fmla="val 54167"/>
              <a:gd name="adj2" fmla="val 50000"/>
            </a:avLst>
          </a:prstGeom>
          <a:noFill/>
          <a:ln w="9525">
            <a:solidFill>
              <a:schemeClr val="tx1"/>
            </a:solidFill>
            <a:round/>
            <a:headEnd/>
            <a:tailEnd/>
          </a:ln>
          <a:effectLst/>
        </p:spPr>
        <p:txBody>
          <a:bodyPr wrap="none" anchor="ctr"/>
          <a:lstStyle/>
          <a:p>
            <a:endParaRPr lang="zh-CN" altLang="en-US"/>
          </a:p>
        </p:txBody>
      </p:sp>
      <p:sp>
        <p:nvSpPr>
          <p:cNvPr id="17" name="Line 43"/>
          <p:cNvSpPr>
            <a:spLocks noChangeShapeType="1"/>
          </p:cNvSpPr>
          <p:nvPr/>
        </p:nvSpPr>
        <p:spPr bwMode="auto">
          <a:xfrm>
            <a:off x="3055938" y="3806364"/>
            <a:ext cx="0" cy="360363"/>
          </a:xfrm>
          <a:prstGeom prst="line">
            <a:avLst/>
          </a:prstGeom>
          <a:noFill/>
          <a:ln w="9525">
            <a:solidFill>
              <a:schemeClr val="tx1"/>
            </a:solidFill>
            <a:round/>
            <a:headEnd/>
            <a:tailEnd/>
          </a:ln>
          <a:effectLst/>
        </p:spPr>
        <p:txBody>
          <a:bodyPr wrap="none"/>
          <a:lstStyle/>
          <a:p>
            <a:endParaRPr lang="zh-CN" altLang="en-US"/>
          </a:p>
        </p:txBody>
      </p:sp>
      <p:sp>
        <p:nvSpPr>
          <p:cNvPr id="18" name="Freeform 45"/>
          <p:cNvSpPr>
            <a:spLocks/>
          </p:cNvSpPr>
          <p:nvPr/>
        </p:nvSpPr>
        <p:spPr bwMode="auto">
          <a:xfrm>
            <a:off x="2335213" y="4187364"/>
            <a:ext cx="1474787" cy="287338"/>
          </a:xfrm>
          <a:custGeom>
            <a:avLst/>
            <a:gdLst/>
            <a:ahLst/>
            <a:cxnLst>
              <a:cxn ang="0">
                <a:pos x="0" y="0"/>
              </a:cxn>
              <a:cxn ang="0">
                <a:pos x="0" y="192"/>
              </a:cxn>
              <a:cxn ang="0">
                <a:pos x="960" y="192"/>
              </a:cxn>
            </a:cxnLst>
            <a:rect l="0" t="0" r="r" b="b"/>
            <a:pathLst>
              <a:path w="960" h="192">
                <a:moveTo>
                  <a:pt x="0" y="0"/>
                </a:moveTo>
                <a:lnTo>
                  <a:pt x="0" y="192"/>
                </a:lnTo>
                <a:lnTo>
                  <a:pt x="960" y="192"/>
                </a:lnTo>
              </a:path>
            </a:pathLst>
          </a:custGeom>
          <a:noFill/>
          <a:ln w="9525">
            <a:solidFill>
              <a:schemeClr val="tx1"/>
            </a:solidFill>
            <a:round/>
            <a:headEnd type="none" w="med" len="med"/>
            <a:tailEnd type="triangle" w="med" len="med"/>
          </a:ln>
          <a:effectLst/>
        </p:spPr>
        <p:txBody>
          <a:bodyPr wrap="none"/>
          <a:lstStyle/>
          <a:p>
            <a:endParaRPr lang="zh-CN" altLang="en-US"/>
          </a:p>
        </p:txBody>
      </p:sp>
      <p:sp>
        <p:nvSpPr>
          <p:cNvPr id="19" name="Line 46"/>
          <p:cNvSpPr>
            <a:spLocks noChangeShapeType="1"/>
          </p:cNvSpPr>
          <p:nvPr/>
        </p:nvSpPr>
        <p:spPr bwMode="auto">
          <a:xfrm>
            <a:off x="1524000" y="3958764"/>
            <a:ext cx="533400"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0" name="Line 47"/>
          <p:cNvSpPr>
            <a:spLocks noChangeShapeType="1"/>
          </p:cNvSpPr>
          <p:nvPr/>
        </p:nvSpPr>
        <p:spPr bwMode="auto">
          <a:xfrm>
            <a:off x="5943600" y="3674602"/>
            <a:ext cx="0" cy="360362"/>
          </a:xfrm>
          <a:prstGeom prst="line">
            <a:avLst/>
          </a:prstGeom>
          <a:noFill/>
          <a:ln w="9525">
            <a:solidFill>
              <a:schemeClr val="tx1"/>
            </a:solidFill>
            <a:round/>
            <a:headEnd/>
            <a:tailEnd/>
          </a:ln>
          <a:effectLst/>
        </p:spPr>
        <p:txBody>
          <a:bodyPr wrap="none"/>
          <a:lstStyle/>
          <a:p>
            <a:endParaRPr lang="zh-CN" altLang="en-US"/>
          </a:p>
        </p:txBody>
      </p:sp>
      <p:sp>
        <p:nvSpPr>
          <p:cNvPr id="21" name="Freeform 51"/>
          <p:cNvSpPr>
            <a:spLocks/>
          </p:cNvSpPr>
          <p:nvPr/>
        </p:nvSpPr>
        <p:spPr bwMode="auto">
          <a:xfrm>
            <a:off x="5486400" y="4034964"/>
            <a:ext cx="228600" cy="809625"/>
          </a:xfrm>
          <a:custGeom>
            <a:avLst/>
            <a:gdLst/>
            <a:ahLst/>
            <a:cxnLst>
              <a:cxn ang="0">
                <a:pos x="0" y="480"/>
              </a:cxn>
              <a:cxn ang="0">
                <a:pos x="144" y="480"/>
              </a:cxn>
              <a:cxn ang="0">
                <a:pos x="144" y="0"/>
              </a:cxn>
            </a:cxnLst>
            <a:rect l="0" t="0" r="r" b="b"/>
            <a:pathLst>
              <a:path w="144" h="480">
                <a:moveTo>
                  <a:pt x="0" y="480"/>
                </a:moveTo>
                <a:lnTo>
                  <a:pt x="144" y="480"/>
                </a:lnTo>
                <a:lnTo>
                  <a:pt x="144" y="0"/>
                </a:lnTo>
              </a:path>
            </a:pathLst>
          </a:custGeom>
          <a:noFill/>
          <a:ln w="9525">
            <a:solidFill>
              <a:schemeClr val="tx1"/>
            </a:solidFill>
            <a:round/>
            <a:headEnd type="none" w="med" len="med"/>
            <a:tailEnd type="triangle" w="med" len="med"/>
          </a:ln>
          <a:effectLst/>
        </p:spPr>
        <p:txBody>
          <a:bodyPr wrap="none"/>
          <a:lstStyle/>
          <a:p>
            <a:endParaRPr lang="zh-CN" altLang="en-US"/>
          </a:p>
        </p:txBody>
      </p:sp>
      <p:sp>
        <p:nvSpPr>
          <p:cNvPr id="22" name="Freeform 52"/>
          <p:cNvSpPr>
            <a:spLocks/>
          </p:cNvSpPr>
          <p:nvPr/>
        </p:nvSpPr>
        <p:spPr bwMode="auto">
          <a:xfrm>
            <a:off x="3276600" y="3450764"/>
            <a:ext cx="3048000" cy="431800"/>
          </a:xfrm>
          <a:custGeom>
            <a:avLst/>
            <a:gdLst/>
            <a:ahLst/>
            <a:cxnLst>
              <a:cxn ang="0">
                <a:pos x="0" y="240"/>
              </a:cxn>
              <a:cxn ang="0">
                <a:pos x="0" y="0"/>
              </a:cxn>
              <a:cxn ang="0">
                <a:pos x="1920" y="0"/>
              </a:cxn>
              <a:cxn ang="0">
                <a:pos x="1920" y="96"/>
              </a:cxn>
            </a:cxnLst>
            <a:rect l="0" t="0" r="r" b="b"/>
            <a:pathLst>
              <a:path w="1920" h="240">
                <a:moveTo>
                  <a:pt x="0" y="240"/>
                </a:moveTo>
                <a:lnTo>
                  <a:pt x="0" y="0"/>
                </a:lnTo>
                <a:lnTo>
                  <a:pt x="1920" y="0"/>
                </a:lnTo>
                <a:lnTo>
                  <a:pt x="1920" y="96"/>
                </a:lnTo>
              </a:path>
            </a:pathLst>
          </a:custGeom>
          <a:noFill/>
          <a:ln w="9525">
            <a:solidFill>
              <a:schemeClr val="tx1"/>
            </a:solidFill>
            <a:round/>
            <a:headEnd type="none" w="med" len="med"/>
            <a:tailEnd type="triangle" w="med" len="med"/>
          </a:ln>
          <a:effectLst/>
        </p:spPr>
        <p:txBody>
          <a:bodyPr wrap="none"/>
          <a:lstStyle/>
          <a:p>
            <a:endParaRPr lang="zh-CN" altLang="en-US"/>
          </a:p>
        </p:txBody>
      </p:sp>
      <p:sp>
        <p:nvSpPr>
          <p:cNvPr id="23" name="Line 53"/>
          <p:cNvSpPr>
            <a:spLocks noChangeShapeType="1"/>
          </p:cNvSpPr>
          <p:nvPr/>
        </p:nvSpPr>
        <p:spPr bwMode="auto">
          <a:xfrm>
            <a:off x="6629400" y="3882564"/>
            <a:ext cx="304800" cy="1588"/>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4" name="Line 54"/>
          <p:cNvSpPr>
            <a:spLocks noChangeShapeType="1"/>
          </p:cNvSpPr>
          <p:nvPr/>
        </p:nvSpPr>
        <p:spPr bwMode="auto">
          <a:xfrm>
            <a:off x="2819400" y="4187364"/>
            <a:ext cx="0" cy="3048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5" name="Line 55"/>
          <p:cNvSpPr>
            <a:spLocks noChangeShapeType="1"/>
          </p:cNvSpPr>
          <p:nvPr/>
        </p:nvSpPr>
        <p:spPr bwMode="auto">
          <a:xfrm>
            <a:off x="3429000" y="4511214"/>
            <a:ext cx="0" cy="1008063"/>
          </a:xfrm>
          <a:prstGeom prst="line">
            <a:avLst/>
          </a:prstGeom>
          <a:noFill/>
          <a:ln w="38100" cmpd="dbl">
            <a:solidFill>
              <a:schemeClr val="tx1"/>
            </a:solidFill>
            <a:round/>
            <a:headEnd/>
            <a:tailEnd type="triangle" w="med" len="med"/>
          </a:ln>
          <a:effectLst/>
        </p:spPr>
        <p:txBody>
          <a:bodyPr wrap="none"/>
          <a:lstStyle/>
          <a:p>
            <a:endParaRPr lang="zh-CN" altLang="en-US"/>
          </a:p>
        </p:txBody>
      </p:sp>
      <p:sp>
        <p:nvSpPr>
          <p:cNvPr id="26" name="Text Box 56"/>
          <p:cNvSpPr txBox="1">
            <a:spLocks noChangeArrowheads="1"/>
          </p:cNvSpPr>
          <p:nvPr/>
        </p:nvSpPr>
        <p:spPr bwMode="auto">
          <a:xfrm>
            <a:off x="1981200" y="3317414"/>
            <a:ext cx="1219200" cy="336550"/>
          </a:xfrm>
          <a:prstGeom prst="rect">
            <a:avLst/>
          </a:prstGeom>
          <a:noFill/>
          <a:ln w="9525">
            <a:noFill/>
            <a:miter lim="800000"/>
            <a:headEnd/>
            <a:tailEnd/>
          </a:ln>
          <a:effectLst/>
        </p:spPr>
        <p:txBody>
          <a:bodyPr>
            <a:spAutoFit/>
          </a:bodyPr>
          <a:lstStyle/>
          <a:p>
            <a:pPr algn="r">
              <a:spcBef>
                <a:spcPct val="50000"/>
              </a:spcBef>
            </a:pPr>
            <a:r>
              <a:rPr lang="zh-CN" altLang="en-US" sz="1600" b="1" dirty="0">
                <a:latin typeface="Times New Roman" pitchFamily="18" charset="0"/>
              </a:rPr>
              <a:t>逻辑地址</a:t>
            </a:r>
          </a:p>
        </p:txBody>
      </p:sp>
      <p:sp>
        <p:nvSpPr>
          <p:cNvPr id="27" name="Text Box 57"/>
          <p:cNvSpPr txBox="1">
            <a:spLocks noChangeArrowheads="1"/>
          </p:cNvSpPr>
          <p:nvPr/>
        </p:nvSpPr>
        <p:spPr bwMode="auto">
          <a:xfrm>
            <a:off x="5715000" y="4111164"/>
            <a:ext cx="1219200" cy="336550"/>
          </a:xfrm>
          <a:prstGeom prst="rect">
            <a:avLst/>
          </a:prstGeom>
          <a:noFill/>
          <a:ln w="9525">
            <a:noFill/>
            <a:miter lim="800000"/>
            <a:headEnd/>
            <a:tailEnd/>
          </a:ln>
          <a:effectLst/>
        </p:spPr>
        <p:txBody>
          <a:bodyPr>
            <a:spAutoFit/>
          </a:bodyPr>
          <a:lstStyle/>
          <a:p>
            <a:pPr>
              <a:spcBef>
                <a:spcPct val="50000"/>
              </a:spcBef>
            </a:pPr>
            <a:r>
              <a:rPr lang="zh-CN" altLang="en-US" sz="1600" b="1">
                <a:latin typeface="Times New Roman" pitchFamily="18" charset="0"/>
              </a:rPr>
              <a:t>物理地址</a:t>
            </a:r>
          </a:p>
        </p:txBody>
      </p:sp>
      <p:sp>
        <p:nvSpPr>
          <p:cNvPr id="28" name="Text Box 58"/>
          <p:cNvSpPr txBox="1">
            <a:spLocks noChangeArrowheads="1"/>
          </p:cNvSpPr>
          <p:nvPr/>
        </p:nvSpPr>
        <p:spPr bwMode="auto">
          <a:xfrm>
            <a:off x="5061859" y="5979875"/>
            <a:ext cx="2354941" cy="646331"/>
          </a:xfrm>
          <a:prstGeom prst="rect">
            <a:avLst/>
          </a:prstGeom>
          <a:solidFill>
            <a:schemeClr val="bg1"/>
          </a:solidFill>
          <a:ln w="9525">
            <a:noFill/>
            <a:miter lim="800000"/>
            <a:headEnd/>
            <a:tailEnd/>
          </a:ln>
          <a:effectLst/>
        </p:spPr>
        <p:txBody>
          <a:bodyPr wrap="square">
            <a:spAutoFit/>
          </a:bodyPr>
          <a:lstStyle/>
          <a:p>
            <a:pPr>
              <a:spcBef>
                <a:spcPct val="50000"/>
              </a:spcBef>
            </a:pPr>
            <a:r>
              <a:rPr lang="zh-CN" altLang="en-US" b="1" dirty="0" smtClean="0">
                <a:solidFill>
                  <a:srgbClr val="FF0000"/>
                </a:solidFill>
                <a:latin typeface="Times New Roman" pitchFamily="18" charset="0"/>
              </a:rPr>
              <a:t>倒排</a:t>
            </a:r>
            <a:r>
              <a:rPr lang="zh-CN" altLang="en-US" sz="1800" b="1" dirty="0" smtClean="0">
                <a:solidFill>
                  <a:srgbClr val="FF0000"/>
                </a:solidFill>
                <a:latin typeface="Times New Roman" pitchFamily="18" charset="0"/>
              </a:rPr>
              <a:t>页表：使用页框号来索引页表项</a:t>
            </a:r>
            <a:endParaRPr lang="zh-CN" altLang="en-US" sz="1800" b="1" dirty="0">
              <a:solidFill>
                <a:srgbClr val="FF0000"/>
              </a:solidFill>
              <a:latin typeface="Times New Roman" pitchFamily="18" charset="0"/>
            </a:endParaRPr>
          </a:p>
        </p:txBody>
      </p:sp>
      <p:sp>
        <p:nvSpPr>
          <p:cNvPr id="29" name="Text Box 56"/>
          <p:cNvSpPr txBox="1">
            <a:spLocks noChangeArrowheads="1"/>
          </p:cNvSpPr>
          <p:nvPr/>
        </p:nvSpPr>
        <p:spPr bwMode="auto">
          <a:xfrm>
            <a:off x="2177141" y="4877701"/>
            <a:ext cx="1219200" cy="336550"/>
          </a:xfrm>
          <a:prstGeom prst="rect">
            <a:avLst/>
          </a:prstGeom>
          <a:noFill/>
          <a:ln w="9525">
            <a:noFill/>
            <a:miter lim="800000"/>
            <a:headEnd/>
            <a:tailEnd/>
          </a:ln>
          <a:effectLst/>
        </p:spPr>
        <p:txBody>
          <a:bodyPr>
            <a:spAutoFit/>
          </a:bodyPr>
          <a:lstStyle/>
          <a:p>
            <a:pPr algn="r">
              <a:spcBef>
                <a:spcPct val="50000"/>
              </a:spcBef>
            </a:pPr>
            <a:r>
              <a:rPr lang="zh-CN" altLang="en-US" sz="1600" b="1" dirty="0" smtClean="0">
                <a:latin typeface="Times New Roman" pitchFamily="18" charset="0"/>
              </a:rPr>
              <a:t>搜索</a:t>
            </a:r>
            <a:endParaRPr lang="zh-CN" altLang="en-US" sz="1600" b="1" dirty="0">
              <a:latin typeface="Times New Roman" pitchFamily="18" charset="0"/>
            </a:endParaRPr>
          </a:p>
        </p:txBody>
      </p:sp>
      <p:sp>
        <p:nvSpPr>
          <p:cNvPr id="32" name="TextBox 31"/>
          <p:cNvSpPr txBox="1"/>
          <p:nvPr/>
        </p:nvSpPr>
        <p:spPr>
          <a:xfrm>
            <a:off x="541564" y="5129879"/>
            <a:ext cx="1422393" cy="1200329"/>
          </a:xfrm>
          <a:prstGeom prst="rect">
            <a:avLst/>
          </a:prstGeom>
          <a:solidFill>
            <a:schemeClr val="bg1"/>
          </a:solidFill>
        </p:spPr>
        <p:txBody>
          <a:bodyPr wrap="square" rtlCol="0">
            <a:spAutoFit/>
          </a:bodyPr>
          <a:lstStyle/>
          <a:p>
            <a:r>
              <a:rPr lang="en-US" altLang="zh-CN" b="1" dirty="0" smtClean="0">
                <a:latin typeface="Times New Roman" pitchFamily="18" charset="0"/>
                <a:cs typeface="Times New Roman" pitchFamily="18" charset="0"/>
              </a:rPr>
              <a:t>p: </a:t>
            </a:r>
            <a:r>
              <a:rPr lang="zh-CN" altLang="en-US" b="1" dirty="0" smtClean="0">
                <a:latin typeface="Times New Roman" pitchFamily="18" charset="0"/>
                <a:cs typeface="Times New Roman" pitchFamily="18" charset="0"/>
              </a:rPr>
              <a:t>逻辑页号</a:t>
            </a:r>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f:  </a:t>
            </a:r>
            <a:r>
              <a:rPr lang="zh-CN" altLang="en-US" b="1" dirty="0" smtClean="0">
                <a:latin typeface="Times New Roman" pitchFamily="18" charset="0"/>
                <a:cs typeface="Times New Roman" pitchFamily="18" charset="0"/>
              </a:rPr>
              <a:t>物理框号</a:t>
            </a:r>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d: </a:t>
            </a:r>
            <a:r>
              <a:rPr lang="zh-CN" altLang="en-US" b="1" dirty="0" smtClean="0">
                <a:latin typeface="Times New Roman" pitchFamily="18" charset="0"/>
                <a:cs typeface="Times New Roman" pitchFamily="18" charset="0"/>
              </a:rPr>
              <a:t>页内偏移</a:t>
            </a:r>
            <a:endParaRPr lang="en-US" altLang="zh-CN" b="1" dirty="0" smtClean="0">
              <a:latin typeface="Times New Roman" pitchFamily="18" charset="0"/>
              <a:cs typeface="Times New Roman" pitchFamily="18" charset="0"/>
            </a:endParaRPr>
          </a:p>
          <a:p>
            <a:r>
              <a:rPr lang="en-US" altLang="zh-CN" b="1" dirty="0" err="1" smtClean="0">
                <a:latin typeface="Times New Roman" pitchFamily="18" charset="0"/>
                <a:cs typeface="Times New Roman" pitchFamily="18" charset="0"/>
              </a:rPr>
              <a:t>pid</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进程</a:t>
            </a:r>
            <a:r>
              <a:rPr lang="en-US" altLang="zh-CN" b="1" dirty="0" smtClean="0">
                <a:latin typeface="Times New Roman" pitchFamily="18" charset="0"/>
                <a:cs typeface="Times New Roman" pitchFamily="18" charset="0"/>
              </a:rPr>
              <a:t>ID</a:t>
            </a:r>
            <a:endParaRPr lang="zh-CN"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倒排页表</a:t>
            </a:r>
            <a:endParaRPr lang="zh-CN" altLang="en-US" dirty="0"/>
          </a:p>
        </p:txBody>
      </p:sp>
      <p:sp>
        <p:nvSpPr>
          <p:cNvPr id="3" name="内容占位符 2"/>
          <p:cNvSpPr>
            <a:spLocks noGrp="1"/>
          </p:cNvSpPr>
          <p:nvPr>
            <p:ph idx="1"/>
          </p:nvPr>
        </p:nvSpPr>
        <p:spPr>
          <a:xfrm>
            <a:off x="302622" y="1137786"/>
            <a:ext cx="9130938" cy="2156958"/>
          </a:xfrm>
        </p:spPr>
        <p:txBody>
          <a:bodyPr/>
          <a:lstStyle/>
          <a:p>
            <a:r>
              <a:rPr lang="zh-CN" altLang="en-US" sz="2200" dirty="0" smtClean="0"/>
              <a:t>传统页表面向进程空间</a:t>
            </a:r>
            <a:r>
              <a:rPr lang="en-US" altLang="zh-CN" sz="2200" dirty="0" smtClean="0"/>
              <a:t>(</a:t>
            </a:r>
            <a:r>
              <a:rPr lang="zh-CN" altLang="en-US" sz="2200" dirty="0" smtClean="0"/>
              <a:t>逻辑地址空间</a:t>
            </a:r>
            <a:r>
              <a:rPr lang="en-US" altLang="zh-CN" sz="2200" dirty="0" smtClean="0"/>
              <a:t>)</a:t>
            </a:r>
            <a:endParaRPr lang="zh-CN" altLang="en-US" sz="2200" dirty="0" smtClean="0"/>
          </a:p>
          <a:p>
            <a:pPr lvl="1"/>
            <a:r>
              <a:rPr lang="zh-CN" altLang="en-US" sz="1800" dirty="0" smtClean="0"/>
              <a:t>每个进程逻辑页面有一表项</a:t>
            </a:r>
          </a:p>
          <a:p>
            <a:pPr lvl="1"/>
            <a:r>
              <a:rPr lang="zh-CN" altLang="en-US" sz="1800" dirty="0" smtClean="0"/>
              <a:t>当进程空间很大时，页表很大</a:t>
            </a:r>
          </a:p>
          <a:p>
            <a:r>
              <a:rPr lang="zh-CN" altLang="en-US" sz="2200" dirty="0" smtClean="0"/>
              <a:t>倒排页表面向内存空间</a:t>
            </a:r>
            <a:r>
              <a:rPr lang="en-US" altLang="zh-CN" sz="2200" dirty="0" smtClean="0"/>
              <a:t>(</a:t>
            </a:r>
            <a:r>
              <a:rPr lang="zh-CN" altLang="en-US" sz="2200" dirty="0" smtClean="0"/>
              <a:t>物理地址空间</a:t>
            </a:r>
            <a:r>
              <a:rPr lang="en-US" altLang="zh-CN" sz="2200" dirty="0" smtClean="0"/>
              <a:t>)</a:t>
            </a:r>
            <a:endParaRPr lang="zh-CN" altLang="en-US" sz="2200" b="1" dirty="0" smtClean="0">
              <a:solidFill>
                <a:srgbClr val="FF0000"/>
              </a:solidFill>
            </a:endParaRPr>
          </a:p>
          <a:p>
            <a:pPr lvl="1"/>
            <a:r>
              <a:rPr lang="zh-CN" altLang="en-US" sz="1800" dirty="0" smtClean="0"/>
              <a:t>每个内存页框一个表项，大小固定</a:t>
            </a:r>
            <a:endParaRPr lang="en-US" altLang="zh-CN" sz="1800" dirty="0" smtClean="0"/>
          </a:p>
          <a:p>
            <a:pPr lvl="1"/>
            <a:r>
              <a:rPr lang="zh-CN" altLang="en-US" sz="1800" dirty="0" smtClean="0"/>
              <a:t>整个系统共用一个页表</a:t>
            </a:r>
            <a:endParaRPr lang="zh-CN" altLang="en-US" sz="1800" dirty="0"/>
          </a:p>
        </p:txBody>
      </p:sp>
      <p:sp>
        <p:nvSpPr>
          <p:cNvPr id="4" name="页脚占位符 3"/>
          <p:cNvSpPr>
            <a:spLocks noGrp="1"/>
          </p:cNvSpPr>
          <p:nvPr>
            <p:ph type="ftr" sz="quarter" idx="10"/>
          </p:nvPr>
        </p:nvSpPr>
        <p:spPr>
          <a:xfrm>
            <a:off x="366713" y="6485387"/>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zh-CN" altLang="en-US" dirty="0" smtClean="0"/>
              <a:t>201</a:t>
            </a:r>
            <a:r>
              <a:rPr lang="en-US" altLang="zh-CN" dirty="0"/>
              <a:t>6</a:t>
            </a:r>
            <a:endParaRPr lang="en-US" altLang="zh-CN" dirty="0"/>
          </a:p>
        </p:txBody>
      </p:sp>
      <p:sp>
        <p:nvSpPr>
          <p:cNvPr id="5" name="灯片编号占位符 4"/>
          <p:cNvSpPr>
            <a:spLocks noGrp="1"/>
          </p:cNvSpPr>
          <p:nvPr>
            <p:ph type="sldNum" sz="quarter" idx="11"/>
          </p:nvPr>
        </p:nvSpPr>
        <p:spPr>
          <a:xfrm>
            <a:off x="8141827" y="6469512"/>
            <a:ext cx="922337" cy="476250"/>
          </a:xfrm>
        </p:spPr>
        <p:txBody>
          <a:bodyPr/>
          <a:lstStyle/>
          <a:p>
            <a:pPr>
              <a:defRPr/>
            </a:pPr>
            <a:fld id="{2A5F4D79-7E66-4EF1-850E-A256F3AB9092}" type="slidenum">
              <a:rPr lang="zh-CN" altLang="en-US" smtClean="0"/>
              <a:pPr>
                <a:defRPr/>
              </a:pPr>
              <a:t>41</a:t>
            </a:fld>
            <a:endParaRPr lang="en-US" altLang="zh-CN" dirty="0"/>
          </a:p>
        </p:txBody>
      </p:sp>
      <p:sp>
        <p:nvSpPr>
          <p:cNvPr id="7" name="Rectangle 4"/>
          <p:cNvSpPr>
            <a:spLocks noChangeArrowheads="1"/>
          </p:cNvSpPr>
          <p:nvPr/>
        </p:nvSpPr>
        <p:spPr bwMode="auto">
          <a:xfrm>
            <a:off x="685800" y="3425364"/>
            <a:ext cx="1006475" cy="1371600"/>
          </a:xfrm>
          <a:prstGeom prst="rect">
            <a:avLst/>
          </a:prstGeom>
          <a:solidFill>
            <a:schemeClr val="bg1"/>
          </a:solidFill>
          <a:ln w="15875">
            <a:solidFill>
              <a:schemeClr val="tx1"/>
            </a:solidFill>
            <a:miter lim="800000"/>
            <a:headEnd/>
            <a:tailEnd/>
          </a:ln>
          <a:effectLst/>
        </p:spPr>
        <p:txBody>
          <a:bodyPr wrap="none" anchor="ctr"/>
          <a:lstStyle/>
          <a:p>
            <a:pPr algn="ctr"/>
            <a:r>
              <a:rPr lang="zh-CN" altLang="en-US" b="1">
                <a:latin typeface="Times New Roman" pitchFamily="18" charset="0"/>
              </a:rPr>
              <a:t>程序</a:t>
            </a:r>
          </a:p>
        </p:txBody>
      </p:sp>
      <p:sp>
        <p:nvSpPr>
          <p:cNvPr id="8" name="Rectangle 5"/>
          <p:cNvSpPr>
            <a:spLocks noChangeArrowheads="1"/>
          </p:cNvSpPr>
          <p:nvPr/>
        </p:nvSpPr>
        <p:spPr bwMode="auto">
          <a:xfrm>
            <a:off x="6934200" y="3425364"/>
            <a:ext cx="1346200" cy="20574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b="1">
                <a:latin typeface="Times New Roman" pitchFamily="18" charset="0"/>
              </a:rPr>
              <a:t>物理</a:t>
            </a:r>
          </a:p>
          <a:p>
            <a:pPr algn="ctr"/>
            <a:r>
              <a:rPr lang="zh-CN" altLang="en-US" b="1">
                <a:latin typeface="Times New Roman" pitchFamily="18" charset="0"/>
              </a:rPr>
              <a:t>内存</a:t>
            </a:r>
          </a:p>
        </p:txBody>
      </p:sp>
      <p:sp>
        <p:nvSpPr>
          <p:cNvPr id="9" name="Line 6"/>
          <p:cNvSpPr>
            <a:spLocks noChangeShapeType="1"/>
          </p:cNvSpPr>
          <p:nvPr/>
        </p:nvSpPr>
        <p:spPr bwMode="auto">
          <a:xfrm>
            <a:off x="8280400" y="3196764"/>
            <a:ext cx="0" cy="2743200"/>
          </a:xfrm>
          <a:prstGeom prst="line">
            <a:avLst/>
          </a:prstGeom>
          <a:noFill/>
          <a:ln w="15875">
            <a:solidFill>
              <a:schemeClr val="tx1"/>
            </a:solidFill>
            <a:round/>
            <a:headEnd/>
            <a:tailEnd/>
          </a:ln>
          <a:effectLst/>
        </p:spPr>
        <p:txBody>
          <a:bodyPr wrap="none"/>
          <a:lstStyle/>
          <a:p>
            <a:endParaRPr lang="zh-CN" altLang="en-US"/>
          </a:p>
        </p:txBody>
      </p:sp>
      <p:sp>
        <p:nvSpPr>
          <p:cNvPr id="10" name="Line 7"/>
          <p:cNvSpPr>
            <a:spLocks noChangeShapeType="1"/>
          </p:cNvSpPr>
          <p:nvPr/>
        </p:nvSpPr>
        <p:spPr bwMode="auto">
          <a:xfrm>
            <a:off x="6934200" y="3196764"/>
            <a:ext cx="0" cy="2743200"/>
          </a:xfrm>
          <a:prstGeom prst="line">
            <a:avLst/>
          </a:prstGeom>
          <a:noFill/>
          <a:ln w="15875">
            <a:solidFill>
              <a:schemeClr val="tx1"/>
            </a:solidFill>
            <a:round/>
            <a:headEnd/>
            <a:tailEnd/>
          </a:ln>
          <a:effectLst/>
        </p:spPr>
        <p:txBody>
          <a:bodyPr wrap="none"/>
          <a:lstStyle/>
          <a:p>
            <a:endParaRPr lang="zh-CN" altLang="en-US"/>
          </a:p>
        </p:txBody>
      </p:sp>
      <p:graphicFrame>
        <p:nvGraphicFramePr>
          <p:cNvPr id="11" name="Group 50"/>
          <p:cNvGraphicFramePr>
            <a:graphicFrameLocks noGrp="1"/>
          </p:cNvGraphicFramePr>
          <p:nvPr/>
        </p:nvGraphicFramePr>
        <p:xfrm>
          <a:off x="3810000" y="4311189"/>
          <a:ext cx="1219200" cy="2011680"/>
        </p:xfrm>
        <a:graphic>
          <a:graphicData uri="http://schemas.openxmlformats.org/drawingml/2006/table">
            <a:tbl>
              <a:tblPr/>
              <a:tblGrid>
                <a:gridCol w="609600"/>
                <a:gridCol w="609600"/>
              </a:tblGrid>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a:ea typeface="宋体" charset="-122"/>
                        </a:rPr>
                        <a:t>…</a:t>
                      </a:r>
                      <a:endParaRPr kumimoji="1" lang="en-US"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a:ea typeface="宋体" charset="-122"/>
                        </a:rPr>
                        <a:t>…</a:t>
                      </a:r>
                      <a:endParaRPr kumimoji="1" lang="en-US"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a:ea typeface="宋体" charset="-122"/>
                        </a:rPr>
                        <a:t>…</a:t>
                      </a:r>
                      <a:endParaRPr kumimoji="1" lang="en-US"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a:ea typeface="宋体" charset="-122"/>
                        </a:rPr>
                        <a:t>…</a:t>
                      </a:r>
                      <a:endParaRPr kumimoji="1" lang="en-US" altLang="zh-CN" sz="1600" b="1"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Rectangle 38"/>
          <p:cNvSpPr>
            <a:spLocks noChangeArrowheads="1"/>
          </p:cNvSpPr>
          <p:nvPr/>
        </p:nvSpPr>
        <p:spPr bwMode="auto">
          <a:xfrm>
            <a:off x="5486400" y="3674602"/>
            <a:ext cx="1143000" cy="360362"/>
          </a:xfrm>
          <a:prstGeom prst="rect">
            <a:avLst/>
          </a:prstGeom>
          <a:solidFill>
            <a:schemeClr val="bg1"/>
          </a:solidFill>
          <a:ln w="15875">
            <a:solidFill>
              <a:schemeClr val="tx1"/>
            </a:solidFill>
            <a:miter lim="800000"/>
            <a:headEnd/>
            <a:tailEnd/>
          </a:ln>
          <a:effectLst/>
        </p:spPr>
        <p:txBody>
          <a:bodyPr wrap="none" anchor="ctr"/>
          <a:lstStyle/>
          <a:p>
            <a:pPr algn="ctr"/>
            <a:r>
              <a:rPr lang="en-US" altLang="zh-CN" b="1">
                <a:latin typeface="Times New Roman" pitchFamily="18" charset="0"/>
              </a:rPr>
              <a:t>f      d</a:t>
            </a:r>
          </a:p>
        </p:txBody>
      </p:sp>
      <p:sp>
        <p:nvSpPr>
          <p:cNvPr id="13" name="Rectangle 39"/>
          <p:cNvSpPr>
            <a:spLocks noChangeArrowheads="1"/>
          </p:cNvSpPr>
          <p:nvPr/>
        </p:nvSpPr>
        <p:spPr bwMode="auto">
          <a:xfrm>
            <a:off x="2065338" y="3806364"/>
            <a:ext cx="1439862" cy="360363"/>
          </a:xfrm>
          <a:prstGeom prst="rect">
            <a:avLst/>
          </a:prstGeom>
          <a:solidFill>
            <a:schemeClr val="bg1"/>
          </a:solidFill>
          <a:ln w="15875">
            <a:solidFill>
              <a:schemeClr val="tx1"/>
            </a:solidFill>
            <a:miter lim="800000"/>
            <a:headEnd/>
            <a:tailEnd/>
          </a:ln>
          <a:effectLst/>
        </p:spPr>
        <p:txBody>
          <a:bodyPr wrap="none" anchor="ctr"/>
          <a:lstStyle/>
          <a:p>
            <a:pPr algn="ctr"/>
            <a:r>
              <a:rPr lang="en-US" altLang="zh-CN" b="1">
                <a:latin typeface="Times New Roman" pitchFamily="18" charset="0"/>
              </a:rPr>
              <a:t>pid   p    d</a:t>
            </a:r>
          </a:p>
        </p:txBody>
      </p:sp>
      <p:sp>
        <p:nvSpPr>
          <p:cNvPr id="14" name="Line 40"/>
          <p:cNvSpPr>
            <a:spLocks noChangeShapeType="1"/>
          </p:cNvSpPr>
          <p:nvPr/>
        </p:nvSpPr>
        <p:spPr bwMode="auto">
          <a:xfrm>
            <a:off x="2598738" y="3806364"/>
            <a:ext cx="0" cy="360363"/>
          </a:xfrm>
          <a:prstGeom prst="line">
            <a:avLst/>
          </a:prstGeom>
          <a:noFill/>
          <a:ln w="9525">
            <a:solidFill>
              <a:schemeClr val="tx1"/>
            </a:solidFill>
            <a:round/>
            <a:headEnd/>
            <a:tailEnd/>
          </a:ln>
          <a:effectLst/>
        </p:spPr>
        <p:txBody>
          <a:bodyPr wrap="none"/>
          <a:lstStyle/>
          <a:p>
            <a:endParaRPr lang="zh-CN" altLang="en-US"/>
          </a:p>
        </p:txBody>
      </p:sp>
      <p:sp>
        <p:nvSpPr>
          <p:cNvPr id="15" name="Text Box 41"/>
          <p:cNvSpPr txBox="1">
            <a:spLocks noChangeArrowheads="1"/>
          </p:cNvSpPr>
          <p:nvPr/>
        </p:nvSpPr>
        <p:spPr bwMode="auto">
          <a:xfrm>
            <a:off x="5181600" y="4644564"/>
            <a:ext cx="457200" cy="366713"/>
          </a:xfrm>
          <a:prstGeom prst="rect">
            <a:avLst/>
          </a:prstGeom>
          <a:noFill/>
          <a:ln w="9525">
            <a:noFill/>
            <a:miter lim="800000"/>
            <a:headEnd/>
            <a:tailEnd/>
          </a:ln>
          <a:effectLst/>
        </p:spPr>
        <p:txBody>
          <a:bodyPr>
            <a:spAutoFit/>
          </a:bodyPr>
          <a:lstStyle/>
          <a:p>
            <a:pPr>
              <a:spcBef>
                <a:spcPct val="50000"/>
              </a:spcBef>
            </a:pPr>
            <a:r>
              <a:rPr lang="en-US" altLang="zh-CN" sz="1800" b="1">
                <a:latin typeface="Times New Roman" pitchFamily="18" charset="0"/>
              </a:rPr>
              <a:t>f</a:t>
            </a:r>
          </a:p>
        </p:txBody>
      </p:sp>
      <p:sp>
        <p:nvSpPr>
          <p:cNvPr id="16" name="AutoShape 42"/>
          <p:cNvSpPr>
            <a:spLocks/>
          </p:cNvSpPr>
          <p:nvPr/>
        </p:nvSpPr>
        <p:spPr bwMode="auto">
          <a:xfrm>
            <a:off x="5029200" y="4339764"/>
            <a:ext cx="152400" cy="990600"/>
          </a:xfrm>
          <a:prstGeom prst="rightBrace">
            <a:avLst>
              <a:gd name="adj1" fmla="val 54167"/>
              <a:gd name="adj2" fmla="val 50000"/>
            </a:avLst>
          </a:prstGeom>
          <a:noFill/>
          <a:ln w="9525">
            <a:solidFill>
              <a:schemeClr val="tx1"/>
            </a:solidFill>
            <a:round/>
            <a:headEnd/>
            <a:tailEnd/>
          </a:ln>
          <a:effectLst/>
        </p:spPr>
        <p:txBody>
          <a:bodyPr wrap="none" anchor="ctr"/>
          <a:lstStyle/>
          <a:p>
            <a:endParaRPr lang="zh-CN" altLang="en-US"/>
          </a:p>
        </p:txBody>
      </p:sp>
      <p:sp>
        <p:nvSpPr>
          <p:cNvPr id="17" name="Line 43"/>
          <p:cNvSpPr>
            <a:spLocks noChangeShapeType="1"/>
          </p:cNvSpPr>
          <p:nvPr/>
        </p:nvSpPr>
        <p:spPr bwMode="auto">
          <a:xfrm>
            <a:off x="3055938" y="3806364"/>
            <a:ext cx="0" cy="360363"/>
          </a:xfrm>
          <a:prstGeom prst="line">
            <a:avLst/>
          </a:prstGeom>
          <a:noFill/>
          <a:ln w="9525">
            <a:solidFill>
              <a:schemeClr val="tx1"/>
            </a:solidFill>
            <a:round/>
            <a:headEnd/>
            <a:tailEnd/>
          </a:ln>
          <a:effectLst/>
        </p:spPr>
        <p:txBody>
          <a:bodyPr wrap="none"/>
          <a:lstStyle/>
          <a:p>
            <a:endParaRPr lang="zh-CN" altLang="en-US"/>
          </a:p>
        </p:txBody>
      </p:sp>
      <p:sp>
        <p:nvSpPr>
          <p:cNvPr id="18" name="Freeform 45"/>
          <p:cNvSpPr>
            <a:spLocks/>
          </p:cNvSpPr>
          <p:nvPr/>
        </p:nvSpPr>
        <p:spPr bwMode="auto">
          <a:xfrm>
            <a:off x="2335213" y="4187364"/>
            <a:ext cx="1474787" cy="287338"/>
          </a:xfrm>
          <a:custGeom>
            <a:avLst/>
            <a:gdLst/>
            <a:ahLst/>
            <a:cxnLst>
              <a:cxn ang="0">
                <a:pos x="0" y="0"/>
              </a:cxn>
              <a:cxn ang="0">
                <a:pos x="0" y="192"/>
              </a:cxn>
              <a:cxn ang="0">
                <a:pos x="960" y="192"/>
              </a:cxn>
            </a:cxnLst>
            <a:rect l="0" t="0" r="r" b="b"/>
            <a:pathLst>
              <a:path w="960" h="192">
                <a:moveTo>
                  <a:pt x="0" y="0"/>
                </a:moveTo>
                <a:lnTo>
                  <a:pt x="0" y="192"/>
                </a:lnTo>
                <a:lnTo>
                  <a:pt x="960" y="192"/>
                </a:lnTo>
              </a:path>
            </a:pathLst>
          </a:custGeom>
          <a:noFill/>
          <a:ln w="9525">
            <a:solidFill>
              <a:schemeClr val="tx1"/>
            </a:solidFill>
            <a:round/>
            <a:headEnd type="none" w="med" len="med"/>
            <a:tailEnd type="triangle" w="med" len="med"/>
          </a:ln>
          <a:effectLst/>
        </p:spPr>
        <p:txBody>
          <a:bodyPr wrap="none"/>
          <a:lstStyle/>
          <a:p>
            <a:endParaRPr lang="zh-CN" altLang="en-US"/>
          </a:p>
        </p:txBody>
      </p:sp>
      <p:sp>
        <p:nvSpPr>
          <p:cNvPr id="19" name="Line 46"/>
          <p:cNvSpPr>
            <a:spLocks noChangeShapeType="1"/>
          </p:cNvSpPr>
          <p:nvPr/>
        </p:nvSpPr>
        <p:spPr bwMode="auto">
          <a:xfrm>
            <a:off x="1524000" y="3958764"/>
            <a:ext cx="533400"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0" name="Line 47"/>
          <p:cNvSpPr>
            <a:spLocks noChangeShapeType="1"/>
          </p:cNvSpPr>
          <p:nvPr/>
        </p:nvSpPr>
        <p:spPr bwMode="auto">
          <a:xfrm>
            <a:off x="5943600" y="3674602"/>
            <a:ext cx="0" cy="360362"/>
          </a:xfrm>
          <a:prstGeom prst="line">
            <a:avLst/>
          </a:prstGeom>
          <a:noFill/>
          <a:ln w="9525">
            <a:solidFill>
              <a:schemeClr val="tx1"/>
            </a:solidFill>
            <a:round/>
            <a:headEnd/>
            <a:tailEnd/>
          </a:ln>
          <a:effectLst/>
        </p:spPr>
        <p:txBody>
          <a:bodyPr wrap="none"/>
          <a:lstStyle/>
          <a:p>
            <a:endParaRPr lang="zh-CN" altLang="en-US"/>
          </a:p>
        </p:txBody>
      </p:sp>
      <p:sp>
        <p:nvSpPr>
          <p:cNvPr id="21" name="Freeform 51"/>
          <p:cNvSpPr>
            <a:spLocks/>
          </p:cNvSpPr>
          <p:nvPr/>
        </p:nvSpPr>
        <p:spPr bwMode="auto">
          <a:xfrm>
            <a:off x="5486400" y="4034964"/>
            <a:ext cx="228600" cy="809625"/>
          </a:xfrm>
          <a:custGeom>
            <a:avLst/>
            <a:gdLst/>
            <a:ahLst/>
            <a:cxnLst>
              <a:cxn ang="0">
                <a:pos x="0" y="480"/>
              </a:cxn>
              <a:cxn ang="0">
                <a:pos x="144" y="480"/>
              </a:cxn>
              <a:cxn ang="0">
                <a:pos x="144" y="0"/>
              </a:cxn>
            </a:cxnLst>
            <a:rect l="0" t="0" r="r" b="b"/>
            <a:pathLst>
              <a:path w="144" h="480">
                <a:moveTo>
                  <a:pt x="0" y="480"/>
                </a:moveTo>
                <a:lnTo>
                  <a:pt x="144" y="480"/>
                </a:lnTo>
                <a:lnTo>
                  <a:pt x="144" y="0"/>
                </a:lnTo>
              </a:path>
            </a:pathLst>
          </a:custGeom>
          <a:noFill/>
          <a:ln w="9525">
            <a:solidFill>
              <a:schemeClr val="tx1"/>
            </a:solidFill>
            <a:round/>
            <a:headEnd type="none" w="med" len="med"/>
            <a:tailEnd type="triangle" w="med" len="med"/>
          </a:ln>
          <a:effectLst/>
        </p:spPr>
        <p:txBody>
          <a:bodyPr wrap="none"/>
          <a:lstStyle/>
          <a:p>
            <a:endParaRPr lang="zh-CN" altLang="en-US"/>
          </a:p>
        </p:txBody>
      </p:sp>
      <p:sp>
        <p:nvSpPr>
          <p:cNvPr id="22" name="Freeform 52"/>
          <p:cNvSpPr>
            <a:spLocks/>
          </p:cNvSpPr>
          <p:nvPr/>
        </p:nvSpPr>
        <p:spPr bwMode="auto">
          <a:xfrm>
            <a:off x="3276600" y="3450764"/>
            <a:ext cx="3048000" cy="431800"/>
          </a:xfrm>
          <a:custGeom>
            <a:avLst/>
            <a:gdLst/>
            <a:ahLst/>
            <a:cxnLst>
              <a:cxn ang="0">
                <a:pos x="0" y="240"/>
              </a:cxn>
              <a:cxn ang="0">
                <a:pos x="0" y="0"/>
              </a:cxn>
              <a:cxn ang="0">
                <a:pos x="1920" y="0"/>
              </a:cxn>
              <a:cxn ang="0">
                <a:pos x="1920" y="96"/>
              </a:cxn>
            </a:cxnLst>
            <a:rect l="0" t="0" r="r" b="b"/>
            <a:pathLst>
              <a:path w="1920" h="240">
                <a:moveTo>
                  <a:pt x="0" y="240"/>
                </a:moveTo>
                <a:lnTo>
                  <a:pt x="0" y="0"/>
                </a:lnTo>
                <a:lnTo>
                  <a:pt x="1920" y="0"/>
                </a:lnTo>
                <a:lnTo>
                  <a:pt x="1920" y="96"/>
                </a:lnTo>
              </a:path>
            </a:pathLst>
          </a:custGeom>
          <a:noFill/>
          <a:ln w="9525">
            <a:solidFill>
              <a:schemeClr val="tx1"/>
            </a:solidFill>
            <a:round/>
            <a:headEnd type="none" w="med" len="med"/>
            <a:tailEnd type="triangle" w="med" len="med"/>
          </a:ln>
          <a:effectLst/>
        </p:spPr>
        <p:txBody>
          <a:bodyPr wrap="none"/>
          <a:lstStyle/>
          <a:p>
            <a:endParaRPr lang="zh-CN" altLang="en-US"/>
          </a:p>
        </p:txBody>
      </p:sp>
      <p:sp>
        <p:nvSpPr>
          <p:cNvPr id="23" name="Line 53"/>
          <p:cNvSpPr>
            <a:spLocks noChangeShapeType="1"/>
          </p:cNvSpPr>
          <p:nvPr/>
        </p:nvSpPr>
        <p:spPr bwMode="auto">
          <a:xfrm>
            <a:off x="6629400" y="3882564"/>
            <a:ext cx="304800" cy="1588"/>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4" name="Line 54"/>
          <p:cNvSpPr>
            <a:spLocks noChangeShapeType="1"/>
          </p:cNvSpPr>
          <p:nvPr/>
        </p:nvSpPr>
        <p:spPr bwMode="auto">
          <a:xfrm>
            <a:off x="2819400" y="4187364"/>
            <a:ext cx="0" cy="3048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6" name="Text Box 56"/>
          <p:cNvSpPr txBox="1">
            <a:spLocks noChangeArrowheads="1"/>
          </p:cNvSpPr>
          <p:nvPr/>
        </p:nvSpPr>
        <p:spPr bwMode="auto">
          <a:xfrm>
            <a:off x="1981200" y="3317414"/>
            <a:ext cx="1219200" cy="336550"/>
          </a:xfrm>
          <a:prstGeom prst="rect">
            <a:avLst/>
          </a:prstGeom>
          <a:noFill/>
          <a:ln w="9525">
            <a:noFill/>
            <a:miter lim="800000"/>
            <a:headEnd/>
            <a:tailEnd/>
          </a:ln>
          <a:effectLst/>
        </p:spPr>
        <p:txBody>
          <a:bodyPr>
            <a:spAutoFit/>
          </a:bodyPr>
          <a:lstStyle/>
          <a:p>
            <a:pPr algn="r">
              <a:spcBef>
                <a:spcPct val="50000"/>
              </a:spcBef>
            </a:pPr>
            <a:r>
              <a:rPr lang="zh-CN" altLang="en-US" sz="1600" b="1" dirty="0">
                <a:latin typeface="Times New Roman" pitchFamily="18" charset="0"/>
              </a:rPr>
              <a:t>逻辑地址</a:t>
            </a:r>
          </a:p>
        </p:txBody>
      </p:sp>
      <p:sp>
        <p:nvSpPr>
          <p:cNvPr id="27" name="Text Box 57"/>
          <p:cNvSpPr txBox="1">
            <a:spLocks noChangeArrowheads="1"/>
          </p:cNvSpPr>
          <p:nvPr/>
        </p:nvSpPr>
        <p:spPr bwMode="auto">
          <a:xfrm>
            <a:off x="5715000" y="4111164"/>
            <a:ext cx="1219200" cy="336550"/>
          </a:xfrm>
          <a:prstGeom prst="rect">
            <a:avLst/>
          </a:prstGeom>
          <a:noFill/>
          <a:ln w="9525">
            <a:noFill/>
            <a:miter lim="800000"/>
            <a:headEnd/>
            <a:tailEnd/>
          </a:ln>
          <a:effectLst/>
        </p:spPr>
        <p:txBody>
          <a:bodyPr>
            <a:spAutoFit/>
          </a:bodyPr>
          <a:lstStyle/>
          <a:p>
            <a:pPr>
              <a:spcBef>
                <a:spcPct val="50000"/>
              </a:spcBef>
            </a:pPr>
            <a:r>
              <a:rPr lang="zh-CN" altLang="en-US" sz="1600" b="1">
                <a:latin typeface="Times New Roman" pitchFamily="18" charset="0"/>
              </a:rPr>
              <a:t>物理地址</a:t>
            </a:r>
          </a:p>
        </p:txBody>
      </p:sp>
      <p:sp>
        <p:nvSpPr>
          <p:cNvPr id="28" name="Text Box 58"/>
          <p:cNvSpPr txBox="1">
            <a:spLocks noChangeArrowheads="1"/>
          </p:cNvSpPr>
          <p:nvPr/>
        </p:nvSpPr>
        <p:spPr bwMode="auto">
          <a:xfrm>
            <a:off x="5109484" y="5979875"/>
            <a:ext cx="3672566" cy="784830"/>
          </a:xfrm>
          <a:prstGeom prst="rect">
            <a:avLst/>
          </a:prstGeom>
          <a:solidFill>
            <a:schemeClr val="bg1"/>
          </a:solidFill>
          <a:ln w="9525">
            <a:noFill/>
            <a:miter lim="800000"/>
            <a:headEnd/>
            <a:tailEnd/>
          </a:ln>
          <a:effectLst/>
        </p:spPr>
        <p:txBody>
          <a:bodyPr wrap="square">
            <a:spAutoFit/>
          </a:bodyPr>
          <a:lstStyle/>
          <a:p>
            <a:pPr>
              <a:spcBef>
                <a:spcPct val="50000"/>
              </a:spcBef>
            </a:pPr>
            <a:r>
              <a:rPr lang="zh-CN" altLang="en-US" sz="1800" b="1" dirty="0" smtClean="0">
                <a:solidFill>
                  <a:srgbClr val="FF0000"/>
                </a:solidFill>
                <a:latin typeface="Times New Roman" pitchFamily="18" charset="0"/>
              </a:rPr>
              <a:t>缺点：关联寄存器大小受限！</a:t>
            </a:r>
            <a:endParaRPr lang="en-US" altLang="zh-CN" sz="1800" b="1" dirty="0" smtClean="0">
              <a:solidFill>
                <a:srgbClr val="FF0000"/>
              </a:solidFill>
              <a:latin typeface="Times New Roman" pitchFamily="18" charset="0"/>
            </a:endParaRPr>
          </a:p>
          <a:p>
            <a:pPr>
              <a:spcBef>
                <a:spcPct val="50000"/>
              </a:spcBef>
            </a:pPr>
            <a:r>
              <a:rPr lang="en-US" altLang="zh-CN" b="1" dirty="0" smtClean="0">
                <a:solidFill>
                  <a:srgbClr val="FF0000"/>
                </a:solidFill>
                <a:latin typeface="Times New Roman" pitchFamily="18" charset="0"/>
              </a:rPr>
              <a:t>             </a:t>
            </a:r>
            <a:r>
              <a:rPr lang="zh-CN" altLang="en-US" b="1" dirty="0" smtClean="0">
                <a:solidFill>
                  <a:srgbClr val="FF0000"/>
                </a:solidFill>
                <a:latin typeface="Times New Roman" pitchFamily="18" charset="0"/>
              </a:rPr>
              <a:t>空间大小成为问题</a:t>
            </a:r>
            <a:endParaRPr lang="zh-CN" altLang="en-US" sz="1800" b="1" dirty="0">
              <a:solidFill>
                <a:srgbClr val="FF0000"/>
              </a:solidFill>
              <a:latin typeface="Times New Roman" pitchFamily="18" charset="0"/>
            </a:endParaRPr>
          </a:p>
        </p:txBody>
      </p:sp>
      <p:sp>
        <p:nvSpPr>
          <p:cNvPr id="29" name="Text Box 56"/>
          <p:cNvSpPr txBox="1">
            <a:spLocks noChangeArrowheads="1"/>
          </p:cNvSpPr>
          <p:nvPr/>
        </p:nvSpPr>
        <p:spPr bwMode="auto">
          <a:xfrm>
            <a:off x="2038350" y="4849126"/>
            <a:ext cx="1434191" cy="584775"/>
          </a:xfrm>
          <a:prstGeom prst="rect">
            <a:avLst/>
          </a:prstGeom>
          <a:noFill/>
          <a:ln w="9525">
            <a:noFill/>
            <a:miter lim="800000"/>
            <a:headEnd/>
            <a:tailEnd/>
          </a:ln>
          <a:effectLst/>
        </p:spPr>
        <p:txBody>
          <a:bodyPr wrap="square">
            <a:spAutoFit/>
          </a:bodyPr>
          <a:lstStyle/>
          <a:p>
            <a:pPr algn="r">
              <a:spcBef>
                <a:spcPct val="50000"/>
              </a:spcBef>
            </a:pPr>
            <a:r>
              <a:rPr lang="zh-CN" altLang="en-US" sz="1600" b="1" dirty="0" smtClean="0">
                <a:solidFill>
                  <a:srgbClr val="FF0000"/>
                </a:solidFill>
                <a:latin typeface="Times New Roman" pitchFamily="18" charset="0"/>
              </a:rPr>
              <a:t>使用关联寄存器组并行查找</a:t>
            </a:r>
            <a:endParaRPr lang="zh-CN" altLang="en-US" sz="1600" b="1" dirty="0">
              <a:solidFill>
                <a:srgbClr val="FF0000"/>
              </a:solidFill>
              <a:latin typeface="Times New Roman" pitchFamily="18" charset="0"/>
            </a:endParaRPr>
          </a:p>
        </p:txBody>
      </p:sp>
      <p:sp>
        <p:nvSpPr>
          <p:cNvPr id="31" name="Line 54"/>
          <p:cNvSpPr>
            <a:spLocks noChangeShapeType="1"/>
          </p:cNvSpPr>
          <p:nvPr/>
        </p:nvSpPr>
        <p:spPr bwMode="auto">
          <a:xfrm>
            <a:off x="3381374" y="4492163"/>
            <a:ext cx="409575" cy="337011"/>
          </a:xfrm>
          <a:prstGeom prst="line">
            <a:avLst/>
          </a:prstGeom>
          <a:noFill/>
          <a:ln w="9525">
            <a:solidFill>
              <a:srgbClr val="FF0000"/>
            </a:solidFill>
            <a:round/>
            <a:headEnd/>
            <a:tailEnd type="triangle" w="med" len="med"/>
          </a:ln>
          <a:effectLst/>
        </p:spPr>
        <p:txBody>
          <a:bodyPr wrap="none"/>
          <a:lstStyle/>
          <a:p>
            <a:endParaRPr lang="zh-CN" altLang="en-US"/>
          </a:p>
        </p:txBody>
      </p:sp>
      <p:sp>
        <p:nvSpPr>
          <p:cNvPr id="32" name="Line 54"/>
          <p:cNvSpPr>
            <a:spLocks noChangeShapeType="1"/>
          </p:cNvSpPr>
          <p:nvPr/>
        </p:nvSpPr>
        <p:spPr bwMode="auto">
          <a:xfrm>
            <a:off x="3362324" y="4492163"/>
            <a:ext cx="428625" cy="679911"/>
          </a:xfrm>
          <a:prstGeom prst="line">
            <a:avLst/>
          </a:prstGeom>
          <a:noFill/>
          <a:ln w="9525">
            <a:solidFill>
              <a:srgbClr val="FF0000"/>
            </a:solidFill>
            <a:round/>
            <a:headEnd/>
            <a:tailEnd type="triangle" w="med" len="med"/>
          </a:ln>
          <a:effectLst/>
        </p:spPr>
        <p:txBody>
          <a:bodyPr wrap="none"/>
          <a:lstStyle/>
          <a:p>
            <a:endParaRPr lang="zh-CN" altLang="en-US"/>
          </a:p>
        </p:txBody>
      </p:sp>
      <p:sp>
        <p:nvSpPr>
          <p:cNvPr id="33" name="Line 54"/>
          <p:cNvSpPr>
            <a:spLocks noChangeShapeType="1"/>
          </p:cNvSpPr>
          <p:nvPr/>
        </p:nvSpPr>
        <p:spPr bwMode="auto">
          <a:xfrm>
            <a:off x="3352800" y="4511214"/>
            <a:ext cx="438150" cy="975186"/>
          </a:xfrm>
          <a:prstGeom prst="line">
            <a:avLst/>
          </a:prstGeom>
          <a:noFill/>
          <a:ln w="9525">
            <a:solidFill>
              <a:srgbClr val="FF0000"/>
            </a:solidFill>
            <a:round/>
            <a:headEnd/>
            <a:tailEnd type="triangle" w="med" len="med"/>
          </a:ln>
          <a:effectLst/>
        </p:spPr>
        <p:txBody>
          <a:bodyPr wrap="none"/>
          <a:lstStyle/>
          <a:p>
            <a:endParaRPr lang="zh-CN" altLang="en-US"/>
          </a:p>
        </p:txBody>
      </p:sp>
      <p:sp>
        <p:nvSpPr>
          <p:cNvPr id="34" name="Line 54"/>
          <p:cNvSpPr>
            <a:spLocks noChangeShapeType="1"/>
          </p:cNvSpPr>
          <p:nvPr/>
        </p:nvSpPr>
        <p:spPr bwMode="auto">
          <a:xfrm>
            <a:off x="3343274" y="4511214"/>
            <a:ext cx="447675" cy="1337136"/>
          </a:xfrm>
          <a:prstGeom prst="line">
            <a:avLst/>
          </a:prstGeom>
          <a:noFill/>
          <a:ln w="9525">
            <a:solidFill>
              <a:srgbClr val="FF0000"/>
            </a:solidFill>
            <a:round/>
            <a:headEnd/>
            <a:tailEnd type="triangle" w="med" len="med"/>
          </a:ln>
          <a:effectLst/>
        </p:spPr>
        <p:txBody>
          <a:bodyPr wrap="none"/>
          <a:lstStyle/>
          <a:p>
            <a:endParaRPr lang="zh-CN" altLang="en-US"/>
          </a:p>
        </p:txBody>
      </p:sp>
      <p:sp>
        <p:nvSpPr>
          <p:cNvPr id="35" name="Line 54"/>
          <p:cNvSpPr>
            <a:spLocks noChangeShapeType="1"/>
          </p:cNvSpPr>
          <p:nvPr/>
        </p:nvSpPr>
        <p:spPr bwMode="auto">
          <a:xfrm>
            <a:off x="3333749" y="4511213"/>
            <a:ext cx="466725" cy="1689561"/>
          </a:xfrm>
          <a:prstGeom prst="line">
            <a:avLst/>
          </a:prstGeom>
          <a:noFill/>
          <a:ln w="9525">
            <a:solidFill>
              <a:srgbClr val="FF0000"/>
            </a:solidFill>
            <a:round/>
            <a:headEnd/>
            <a:tailEnd type="triangle" w="med" len="med"/>
          </a:ln>
          <a:effectLst/>
        </p:spPr>
        <p:txBody>
          <a:bodyPr wrap="none"/>
          <a:lstStyle/>
          <a:p>
            <a:endParaRPr lang="zh-CN" altLang="en-US"/>
          </a:p>
        </p:txBody>
      </p:sp>
      <p:sp>
        <p:nvSpPr>
          <p:cNvPr id="36" name="椭圆 35"/>
          <p:cNvSpPr/>
          <p:nvPr/>
        </p:nvSpPr>
        <p:spPr>
          <a:xfrm>
            <a:off x="3286125" y="4410075"/>
            <a:ext cx="95250" cy="1333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Line 54"/>
          <p:cNvSpPr>
            <a:spLocks noChangeShapeType="1"/>
          </p:cNvSpPr>
          <p:nvPr/>
        </p:nvSpPr>
        <p:spPr bwMode="auto">
          <a:xfrm flipV="1">
            <a:off x="3307558" y="4474370"/>
            <a:ext cx="504824" cy="2378"/>
          </a:xfrm>
          <a:prstGeom prst="line">
            <a:avLst/>
          </a:prstGeom>
          <a:noFill/>
          <a:ln w="9525">
            <a:solidFill>
              <a:srgbClr val="FF0000"/>
            </a:solidFill>
            <a:round/>
            <a:headEnd/>
            <a:tailEnd type="triangle" w="med" len="med"/>
          </a:ln>
          <a:effectLst/>
        </p:spPr>
        <p:txBody>
          <a:bodyPr wrap="none"/>
          <a:lstStyle/>
          <a:p>
            <a:endParaRPr lang="zh-CN" altLang="en-US"/>
          </a:p>
        </p:txBody>
      </p:sp>
      <p:sp>
        <p:nvSpPr>
          <p:cNvPr id="38" name="Text Box 56"/>
          <p:cNvSpPr txBox="1">
            <a:spLocks noChangeArrowheads="1"/>
          </p:cNvSpPr>
          <p:nvPr/>
        </p:nvSpPr>
        <p:spPr bwMode="auto">
          <a:xfrm>
            <a:off x="2047875" y="5696851"/>
            <a:ext cx="1434191" cy="584775"/>
          </a:xfrm>
          <a:prstGeom prst="rect">
            <a:avLst/>
          </a:prstGeom>
          <a:noFill/>
          <a:ln w="9525">
            <a:noFill/>
            <a:miter lim="800000"/>
            <a:headEnd/>
            <a:tailEnd/>
          </a:ln>
          <a:effectLst/>
        </p:spPr>
        <p:txBody>
          <a:bodyPr wrap="square">
            <a:spAutoFit/>
          </a:bodyPr>
          <a:lstStyle/>
          <a:p>
            <a:pPr>
              <a:spcBef>
                <a:spcPct val="50000"/>
              </a:spcBef>
            </a:pPr>
            <a:r>
              <a:rPr lang="zh-CN" altLang="en-US" sz="1600" b="1" dirty="0" smtClean="0">
                <a:solidFill>
                  <a:srgbClr val="FF0000"/>
                </a:solidFill>
                <a:latin typeface="Times New Roman" pitchFamily="18" charset="0"/>
              </a:rPr>
              <a:t>优点：速度不是问题</a:t>
            </a:r>
            <a:endParaRPr lang="zh-CN" altLang="en-US" sz="1600" b="1" dirty="0">
              <a:solidFill>
                <a:srgbClr val="FF0000"/>
              </a:solidFill>
              <a:latin typeface="Times New Roman" pitchFamily="18" charset="0"/>
            </a:endParaRPr>
          </a:p>
        </p:txBody>
      </p:sp>
      <p:sp>
        <p:nvSpPr>
          <p:cNvPr id="39" name="TextBox 38"/>
          <p:cNvSpPr txBox="1"/>
          <p:nvPr/>
        </p:nvSpPr>
        <p:spPr>
          <a:xfrm>
            <a:off x="541564" y="5129879"/>
            <a:ext cx="1422393" cy="1200329"/>
          </a:xfrm>
          <a:prstGeom prst="rect">
            <a:avLst/>
          </a:prstGeom>
          <a:solidFill>
            <a:schemeClr val="bg1"/>
          </a:solidFill>
        </p:spPr>
        <p:txBody>
          <a:bodyPr wrap="square" rtlCol="0">
            <a:spAutoFit/>
          </a:bodyPr>
          <a:lstStyle/>
          <a:p>
            <a:r>
              <a:rPr lang="en-US" altLang="zh-CN" b="1" dirty="0" smtClean="0">
                <a:latin typeface="Times New Roman" pitchFamily="18" charset="0"/>
                <a:cs typeface="Times New Roman" pitchFamily="18" charset="0"/>
              </a:rPr>
              <a:t>p: </a:t>
            </a:r>
            <a:r>
              <a:rPr lang="zh-CN" altLang="en-US" b="1" dirty="0" smtClean="0">
                <a:latin typeface="Times New Roman" pitchFamily="18" charset="0"/>
                <a:cs typeface="Times New Roman" pitchFamily="18" charset="0"/>
              </a:rPr>
              <a:t>逻辑页号</a:t>
            </a:r>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f:  </a:t>
            </a:r>
            <a:r>
              <a:rPr lang="zh-CN" altLang="en-US" b="1" dirty="0" smtClean="0">
                <a:latin typeface="Times New Roman" pitchFamily="18" charset="0"/>
                <a:cs typeface="Times New Roman" pitchFamily="18" charset="0"/>
              </a:rPr>
              <a:t>物理框号</a:t>
            </a:r>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d: </a:t>
            </a:r>
            <a:r>
              <a:rPr lang="zh-CN" altLang="en-US" b="1" dirty="0" smtClean="0">
                <a:latin typeface="Times New Roman" pitchFamily="18" charset="0"/>
                <a:cs typeface="Times New Roman" pitchFamily="18" charset="0"/>
              </a:rPr>
              <a:t>页内偏移</a:t>
            </a:r>
            <a:endParaRPr lang="en-US" altLang="zh-CN" b="1" dirty="0" smtClean="0">
              <a:latin typeface="Times New Roman" pitchFamily="18" charset="0"/>
              <a:cs typeface="Times New Roman" pitchFamily="18" charset="0"/>
            </a:endParaRPr>
          </a:p>
          <a:p>
            <a:r>
              <a:rPr lang="en-US" altLang="zh-CN" b="1" dirty="0" err="1" smtClean="0">
                <a:latin typeface="Times New Roman" pitchFamily="18" charset="0"/>
                <a:cs typeface="Times New Roman" pitchFamily="18" charset="0"/>
              </a:rPr>
              <a:t>pid</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进程</a:t>
            </a:r>
            <a:r>
              <a:rPr lang="en-US" altLang="zh-CN" b="1" dirty="0" smtClean="0">
                <a:latin typeface="Times New Roman" pitchFamily="18" charset="0"/>
                <a:cs typeface="Times New Roman" pitchFamily="18" charset="0"/>
              </a:rPr>
              <a:t>ID</a:t>
            </a:r>
            <a:endParaRPr lang="zh-CN"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过渡：哈希页表</a:t>
            </a:r>
            <a:endParaRPr lang="zh-CN" altLang="en-US"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42</a:t>
            </a:fld>
            <a:endParaRPr lang="en-US" altLang="zh-CN"/>
          </a:p>
        </p:txBody>
      </p:sp>
      <p:pic>
        <p:nvPicPr>
          <p:cNvPr id="6" name="Picture 4"/>
          <p:cNvPicPr>
            <a:picLocks noChangeAspect="1" noChangeArrowheads="1"/>
          </p:cNvPicPr>
          <p:nvPr/>
        </p:nvPicPr>
        <p:blipFill>
          <a:blip r:embed="rId2" cstate="print"/>
          <a:srcRect l="439" t="14206" r="670" b="13898"/>
          <a:stretch>
            <a:fillRect/>
          </a:stretch>
        </p:blipFill>
        <p:spPr bwMode="auto">
          <a:xfrm>
            <a:off x="472857" y="3018971"/>
            <a:ext cx="6907393" cy="3766459"/>
          </a:xfrm>
          <a:prstGeom prst="rect">
            <a:avLst/>
          </a:prstGeom>
          <a:noFill/>
          <a:ln w="38100" cmpd="dbl">
            <a:noFill/>
            <a:miter lim="800000"/>
            <a:headEnd/>
            <a:tailEnd/>
          </a:ln>
          <a:effectLst/>
        </p:spPr>
      </p:pic>
      <p:sp>
        <p:nvSpPr>
          <p:cNvPr id="3" name="内容占位符 2"/>
          <p:cNvSpPr>
            <a:spLocks noGrp="1"/>
          </p:cNvSpPr>
          <p:nvPr>
            <p:ph idx="1"/>
          </p:nvPr>
        </p:nvSpPr>
        <p:spPr>
          <a:xfrm>
            <a:off x="457200" y="1152305"/>
            <a:ext cx="8229600" cy="2577866"/>
          </a:xfrm>
        </p:spPr>
        <p:txBody>
          <a:bodyPr/>
          <a:lstStyle/>
          <a:p>
            <a:r>
              <a:rPr lang="en-US" altLang="zh-CN" sz="2000" dirty="0" smtClean="0">
                <a:ea typeface="宋体" pitchFamily="2" charset="-122"/>
              </a:rPr>
              <a:t>Common in address spaces &gt; 32 bits</a:t>
            </a:r>
          </a:p>
          <a:p>
            <a:r>
              <a:rPr lang="en-US" altLang="zh-CN" sz="2000" dirty="0" smtClean="0">
                <a:ea typeface="宋体" pitchFamily="2" charset="-122"/>
              </a:rPr>
              <a:t>The virtual page number is hashed into a page table. This page table contains a chain of elements hashing to the same location.</a:t>
            </a:r>
          </a:p>
          <a:p>
            <a:r>
              <a:rPr lang="en-US" altLang="zh-CN" sz="2000" dirty="0" smtClean="0">
                <a:ea typeface="宋体" pitchFamily="2" charset="-122"/>
              </a:rPr>
              <a:t>Virtual page numbers are compared in this chain searching for a match. If a match is found, the corresponding physical frame is extracted.</a:t>
            </a:r>
          </a:p>
          <a:p>
            <a:endParaRPr lang="zh-CN" altLang="en-US" sz="2000" dirty="0"/>
          </a:p>
        </p:txBody>
      </p:sp>
      <p:sp>
        <p:nvSpPr>
          <p:cNvPr id="7" name="TextBox 6"/>
          <p:cNvSpPr txBox="1"/>
          <p:nvPr/>
        </p:nvSpPr>
        <p:spPr>
          <a:xfrm>
            <a:off x="5950877" y="5740395"/>
            <a:ext cx="1683637" cy="923330"/>
          </a:xfrm>
          <a:prstGeom prst="rect">
            <a:avLst/>
          </a:prstGeom>
          <a:solidFill>
            <a:schemeClr val="bg1"/>
          </a:solidFill>
        </p:spPr>
        <p:txBody>
          <a:bodyPr wrap="square" rtlCol="0">
            <a:spAutoFit/>
          </a:bodyPr>
          <a:lstStyle/>
          <a:p>
            <a:r>
              <a:rPr lang="en-US" altLang="zh-CN" b="1" dirty="0" smtClean="0">
                <a:latin typeface="Times New Roman" pitchFamily="18" charset="0"/>
                <a:cs typeface="Times New Roman" pitchFamily="18" charset="0"/>
              </a:rPr>
              <a:t>p, q: </a:t>
            </a:r>
            <a:r>
              <a:rPr lang="zh-CN" altLang="en-US" b="1" dirty="0" smtClean="0">
                <a:latin typeface="Times New Roman" pitchFamily="18" charset="0"/>
                <a:cs typeface="Times New Roman" pitchFamily="18" charset="0"/>
              </a:rPr>
              <a:t>逻辑页号</a:t>
            </a:r>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s,  r: </a:t>
            </a:r>
            <a:r>
              <a:rPr lang="zh-CN" altLang="en-US" b="1" dirty="0" smtClean="0">
                <a:latin typeface="Times New Roman" pitchFamily="18" charset="0"/>
                <a:cs typeface="Times New Roman" pitchFamily="18" charset="0"/>
              </a:rPr>
              <a:t>物理框号</a:t>
            </a:r>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    d: </a:t>
            </a:r>
            <a:r>
              <a:rPr lang="zh-CN" altLang="en-US" b="1" dirty="0" smtClean="0">
                <a:latin typeface="Times New Roman" pitchFamily="18" charset="0"/>
                <a:cs typeface="Times New Roman" pitchFamily="18" charset="0"/>
              </a:rPr>
              <a:t>页内偏移</a:t>
            </a:r>
            <a:endParaRPr lang="zh-CN"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采用哈希函数的倒排页表</a:t>
            </a:r>
            <a:endParaRPr lang="zh-CN" altLang="en-US" dirty="0"/>
          </a:p>
        </p:txBody>
      </p:sp>
      <p:sp>
        <p:nvSpPr>
          <p:cNvPr id="4" name="页脚占位符 3"/>
          <p:cNvSpPr>
            <a:spLocks noGrp="1"/>
          </p:cNvSpPr>
          <p:nvPr>
            <p:ph type="ftr" sz="quarter" idx="10"/>
          </p:nvPr>
        </p:nvSpPr>
        <p:spPr>
          <a:xfrm>
            <a:off x="366713" y="6354761"/>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38886"/>
            <a:ext cx="922337" cy="476250"/>
          </a:xfrm>
        </p:spPr>
        <p:txBody>
          <a:bodyPr/>
          <a:lstStyle/>
          <a:p>
            <a:pPr>
              <a:defRPr/>
            </a:pPr>
            <a:fld id="{2A5F4D79-7E66-4EF1-850E-A256F3AB9092}" type="slidenum">
              <a:rPr lang="zh-CN" altLang="en-US" smtClean="0"/>
              <a:pPr>
                <a:defRPr/>
              </a:pPr>
              <a:t>43</a:t>
            </a:fld>
            <a:endParaRPr lang="en-US" altLang="zh-CN"/>
          </a:p>
        </p:txBody>
      </p:sp>
      <p:graphicFrame>
        <p:nvGraphicFramePr>
          <p:cNvPr id="6" name="Group 6"/>
          <p:cNvGraphicFramePr>
            <a:graphicFrameLocks noGrp="1"/>
          </p:cNvGraphicFramePr>
          <p:nvPr/>
        </p:nvGraphicFramePr>
        <p:xfrm>
          <a:off x="1389514" y="3157532"/>
          <a:ext cx="1512887" cy="725280"/>
        </p:xfrm>
        <a:graphic>
          <a:graphicData uri="http://schemas.openxmlformats.org/drawingml/2006/table">
            <a:tbl>
              <a:tblPr/>
              <a:tblGrid>
                <a:gridCol w="504825"/>
                <a:gridCol w="503237"/>
                <a:gridCol w="504825"/>
              </a:tblGrid>
              <a:tr h="290513">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charset="-122"/>
                        </a:rPr>
                        <a:t>逻辑地址</a:t>
                      </a:r>
                    </a:p>
                  </a:txBody>
                  <a:tcPr marL="0" marR="0" marT="72000" marB="72000" anchor="ctr" anchorCtr="1"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52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pid</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p</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d</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20"/>
          <p:cNvGraphicFramePr>
            <a:graphicFrameLocks noGrp="1"/>
          </p:cNvGraphicFramePr>
          <p:nvPr/>
        </p:nvGraphicFramePr>
        <p:xfrm>
          <a:off x="3118301" y="3301994"/>
          <a:ext cx="2163763" cy="2410653"/>
        </p:xfrm>
        <a:graphic>
          <a:graphicData uri="http://schemas.openxmlformats.org/drawingml/2006/table">
            <a:tbl>
              <a:tblPr/>
              <a:tblGrid>
                <a:gridCol w="555625"/>
                <a:gridCol w="527050"/>
                <a:gridCol w="541338"/>
                <a:gridCol w="539750"/>
              </a:tblGrid>
              <a:tr h="522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200" b="1" i="0" u="none" strike="noStrike" cap="none" normalizeH="0" baseline="0" dirty="0" smtClean="0">
                          <a:ln>
                            <a:noFill/>
                          </a:ln>
                          <a:solidFill>
                            <a:schemeClr val="tx1"/>
                          </a:solidFill>
                          <a:effectLst/>
                          <a:latin typeface="Tahoma" pitchFamily="34" charset="0"/>
                          <a:ea typeface="宋体" charset="-122"/>
                        </a:rPr>
                        <a:t>进程</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charset="-122"/>
                        </a:rPr>
                        <a:t>逻辑页号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charset="-122"/>
                        </a:rPr>
                        <a:t>冲突计数</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200" b="1" i="0" u="none" strike="noStrike" cap="none" normalizeH="0" baseline="0" dirty="0" smtClean="0">
                          <a:ln>
                            <a:noFill/>
                          </a:ln>
                          <a:solidFill>
                            <a:schemeClr val="tx1"/>
                          </a:solidFill>
                          <a:effectLst/>
                          <a:latin typeface="Tahoma" pitchFamily="34" charset="0"/>
                          <a:ea typeface="宋体" charset="-122"/>
                        </a:rPr>
                        <a:t>链表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2603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charset="-122"/>
                        </a:rPr>
                        <a:t>...</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charset="-122"/>
                        </a:rPr>
                        <a:t>…</a:t>
                      </a:r>
                      <a:endParaRPr kumimoji="1" lang="en-US" altLang="zh-CN" sz="18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charset="-122"/>
                        </a:rPr>
                        <a:t>…</a:t>
                      </a:r>
                      <a:endParaRPr kumimoji="1" lang="en-US" altLang="zh-CN" sz="18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charset="-122"/>
                        </a:rPr>
                        <a:t>…</a:t>
                      </a:r>
                      <a:endParaRPr kumimoji="1" lang="en-US" altLang="zh-CN" sz="18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pid</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p</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smtClean="0">
                          <a:ln>
                            <a:noFill/>
                          </a:ln>
                          <a:solidFill>
                            <a:schemeClr val="tx1"/>
                          </a:solidFill>
                          <a:effectLst/>
                          <a:latin typeface="Tahoma" pitchFamily="34" charset="0"/>
                          <a:ea typeface="宋体" charset="-122"/>
                        </a:rPr>
                        <a:t>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charset="-122"/>
                        </a:rPr>
                        <a:t>…</a:t>
                      </a:r>
                      <a:endParaRPr kumimoji="1" lang="en-US" altLang="zh-CN" sz="18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charset="-122"/>
                        </a:rPr>
                        <a:t>…</a:t>
                      </a:r>
                      <a:endParaRPr kumimoji="1" lang="en-US" altLang="zh-CN" sz="18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charset="-122"/>
                        </a:rPr>
                        <a:t>…</a:t>
                      </a:r>
                      <a:endParaRPr kumimoji="1" lang="en-US" altLang="zh-CN" sz="18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charset="-122"/>
                        </a:rPr>
                        <a:t>…</a:t>
                      </a:r>
                      <a:endParaRPr kumimoji="1" lang="en-US" altLang="zh-CN" sz="18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smtClean="0">
                        <a:ln>
                          <a:noFill/>
                        </a:ln>
                        <a:solidFill>
                          <a:schemeClr val="tx1"/>
                        </a:solidFill>
                        <a:effectLst/>
                        <a:latin typeface="Tahoma" pitchFamily="34"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bl>
          </a:graphicData>
        </a:graphic>
      </p:graphicFrame>
      <p:sp>
        <p:nvSpPr>
          <p:cNvPr id="8" name="Text Box 57"/>
          <p:cNvSpPr txBox="1">
            <a:spLocks noChangeArrowheads="1"/>
          </p:cNvSpPr>
          <p:nvPr/>
        </p:nvSpPr>
        <p:spPr bwMode="auto">
          <a:xfrm>
            <a:off x="525914" y="3394069"/>
            <a:ext cx="504825" cy="1166813"/>
          </a:xfrm>
          <a:prstGeom prst="rect">
            <a:avLst/>
          </a:prstGeom>
          <a:noFill/>
          <a:ln w="25400">
            <a:solidFill>
              <a:schemeClr val="tx1"/>
            </a:solidFill>
            <a:miter lim="800000"/>
            <a:headEnd/>
            <a:tailEnd/>
          </a:ln>
          <a:effectLst/>
        </p:spPr>
        <p:txBody>
          <a:bodyPr tIns="226800" rIns="162000" bIns="226800">
            <a:spAutoFit/>
          </a:bodyPr>
          <a:lstStyle/>
          <a:p>
            <a:pPr algn="ctr">
              <a:spcBef>
                <a:spcPct val="50000"/>
              </a:spcBef>
            </a:pPr>
            <a:r>
              <a:rPr kumimoji="0" lang="zh-CN" altLang="en-US" sz="1800" b="1"/>
              <a:t>进</a:t>
            </a:r>
          </a:p>
          <a:p>
            <a:pPr algn="ctr">
              <a:spcBef>
                <a:spcPct val="50000"/>
              </a:spcBef>
            </a:pPr>
            <a:r>
              <a:rPr kumimoji="0" lang="zh-CN" altLang="en-US" sz="1800" b="1"/>
              <a:t>程</a:t>
            </a:r>
          </a:p>
        </p:txBody>
      </p:sp>
      <p:sp>
        <p:nvSpPr>
          <p:cNvPr id="9" name="AutoShape 58"/>
          <p:cNvSpPr>
            <a:spLocks/>
          </p:cNvSpPr>
          <p:nvPr/>
        </p:nvSpPr>
        <p:spPr bwMode="auto">
          <a:xfrm rot="16200000">
            <a:off x="1785595" y="3574251"/>
            <a:ext cx="215900" cy="1008062"/>
          </a:xfrm>
          <a:prstGeom prst="leftBrace">
            <a:avLst>
              <a:gd name="adj1" fmla="val 38909"/>
              <a:gd name="adj2" fmla="val 50000"/>
            </a:avLst>
          </a:prstGeom>
          <a:noFill/>
          <a:ln w="25400">
            <a:solidFill>
              <a:schemeClr val="tx1"/>
            </a:solidFill>
            <a:round/>
            <a:headEnd/>
            <a:tailEnd/>
          </a:ln>
          <a:effectLst/>
        </p:spPr>
        <p:txBody>
          <a:bodyPr wrap="none" anchor="ctr"/>
          <a:lstStyle/>
          <a:p>
            <a:endParaRPr lang="zh-CN" altLang="en-US"/>
          </a:p>
        </p:txBody>
      </p:sp>
      <p:sp>
        <p:nvSpPr>
          <p:cNvPr id="10" name="Freeform 59"/>
          <p:cNvSpPr>
            <a:spLocks/>
          </p:cNvSpPr>
          <p:nvPr/>
        </p:nvSpPr>
        <p:spPr bwMode="auto">
          <a:xfrm>
            <a:off x="1870526" y="4186232"/>
            <a:ext cx="384175" cy="431800"/>
          </a:xfrm>
          <a:custGeom>
            <a:avLst/>
            <a:gdLst/>
            <a:ahLst/>
            <a:cxnLst>
              <a:cxn ang="0">
                <a:pos x="15" y="0"/>
              </a:cxn>
              <a:cxn ang="0">
                <a:pos x="15" y="136"/>
              </a:cxn>
              <a:cxn ang="0">
                <a:pos x="106" y="227"/>
              </a:cxn>
              <a:cxn ang="0">
                <a:pos x="242" y="272"/>
              </a:cxn>
            </a:cxnLst>
            <a:rect l="0" t="0" r="r" b="b"/>
            <a:pathLst>
              <a:path w="242" h="272">
                <a:moveTo>
                  <a:pt x="15" y="0"/>
                </a:moveTo>
                <a:cubicBezTo>
                  <a:pt x="7" y="49"/>
                  <a:pt x="0" y="98"/>
                  <a:pt x="15" y="136"/>
                </a:cubicBezTo>
                <a:cubicBezTo>
                  <a:pt x="30" y="174"/>
                  <a:pt x="68" y="204"/>
                  <a:pt x="106" y="227"/>
                </a:cubicBezTo>
                <a:cubicBezTo>
                  <a:pt x="144" y="250"/>
                  <a:pt x="193" y="261"/>
                  <a:pt x="242" y="272"/>
                </a:cubicBezTo>
              </a:path>
            </a:pathLst>
          </a:custGeom>
          <a:noFill/>
          <a:ln w="25400" cap="flat" cmpd="sng">
            <a:solidFill>
              <a:schemeClr val="tx1"/>
            </a:solidFill>
            <a:round/>
            <a:headEnd/>
            <a:tailEnd type="triangle" w="med" len="med"/>
          </a:ln>
          <a:effectLst/>
        </p:spPr>
        <p:txBody>
          <a:bodyPr wrap="none" anchor="ctr"/>
          <a:lstStyle/>
          <a:p>
            <a:endParaRPr lang="zh-CN" altLang="en-US"/>
          </a:p>
        </p:txBody>
      </p:sp>
      <p:sp>
        <p:nvSpPr>
          <p:cNvPr id="11" name="Text Box 60"/>
          <p:cNvSpPr txBox="1">
            <a:spLocks noChangeArrowheads="1"/>
          </p:cNvSpPr>
          <p:nvPr/>
        </p:nvSpPr>
        <p:spPr bwMode="auto">
          <a:xfrm>
            <a:off x="2254701" y="4316407"/>
            <a:ext cx="431800" cy="430887"/>
          </a:xfrm>
          <a:prstGeom prst="rect">
            <a:avLst/>
          </a:prstGeom>
          <a:noFill/>
          <a:ln w="25400">
            <a:noFill/>
            <a:miter lim="800000"/>
            <a:headEnd/>
            <a:tailEnd/>
          </a:ln>
          <a:effectLst/>
        </p:spPr>
        <p:txBody>
          <a:bodyPr lIns="0" tIns="0" rIns="0" bIns="0">
            <a:spAutoFit/>
          </a:bodyPr>
          <a:lstStyle/>
          <a:p>
            <a:pPr>
              <a:spcBef>
                <a:spcPct val="50000"/>
              </a:spcBef>
            </a:pPr>
            <a:r>
              <a:rPr lang="zh-CN" altLang="en-US" sz="1400" b="1" dirty="0" smtClean="0"/>
              <a:t>哈希</a:t>
            </a:r>
            <a:r>
              <a:rPr kumimoji="0" lang="zh-CN" altLang="en-US" sz="1400" b="1" dirty="0" smtClean="0"/>
              <a:t>函数</a:t>
            </a:r>
            <a:endParaRPr kumimoji="0" lang="zh-CN" altLang="en-US" sz="1400" b="1" dirty="0"/>
          </a:p>
        </p:txBody>
      </p:sp>
      <p:sp>
        <p:nvSpPr>
          <p:cNvPr id="12" name="Freeform 61"/>
          <p:cNvSpPr>
            <a:spLocks/>
          </p:cNvSpPr>
          <p:nvPr/>
        </p:nvSpPr>
        <p:spPr bwMode="auto">
          <a:xfrm>
            <a:off x="2613476" y="4310057"/>
            <a:ext cx="504825" cy="155575"/>
          </a:xfrm>
          <a:custGeom>
            <a:avLst/>
            <a:gdLst/>
            <a:ahLst/>
            <a:cxnLst>
              <a:cxn ang="0">
                <a:pos x="0" y="98"/>
              </a:cxn>
              <a:cxn ang="0">
                <a:pos x="46" y="52"/>
              </a:cxn>
              <a:cxn ang="0">
                <a:pos x="182" y="7"/>
              </a:cxn>
              <a:cxn ang="0">
                <a:pos x="318" y="7"/>
              </a:cxn>
            </a:cxnLst>
            <a:rect l="0" t="0" r="r" b="b"/>
            <a:pathLst>
              <a:path w="318" h="98">
                <a:moveTo>
                  <a:pt x="0" y="98"/>
                </a:moveTo>
                <a:cubicBezTo>
                  <a:pt x="8" y="82"/>
                  <a:pt x="16" y="67"/>
                  <a:pt x="46" y="52"/>
                </a:cubicBezTo>
                <a:cubicBezTo>
                  <a:pt x="76" y="37"/>
                  <a:pt x="137" y="14"/>
                  <a:pt x="182" y="7"/>
                </a:cubicBezTo>
                <a:cubicBezTo>
                  <a:pt x="227" y="0"/>
                  <a:pt x="272" y="3"/>
                  <a:pt x="318" y="7"/>
                </a:cubicBezTo>
              </a:path>
            </a:pathLst>
          </a:custGeom>
          <a:noFill/>
          <a:ln w="25400" cap="flat" cmpd="sng">
            <a:solidFill>
              <a:schemeClr val="tx1"/>
            </a:solidFill>
            <a:round/>
            <a:headEnd/>
            <a:tailEnd type="triangle" w="med" len="med"/>
          </a:ln>
          <a:effectLst/>
        </p:spPr>
        <p:txBody>
          <a:bodyPr wrap="none" anchor="ctr"/>
          <a:lstStyle/>
          <a:p>
            <a:endParaRPr lang="zh-CN" altLang="en-US"/>
          </a:p>
        </p:txBody>
      </p:sp>
      <p:grpSp>
        <p:nvGrpSpPr>
          <p:cNvPr id="13" name="Group 62"/>
          <p:cNvGrpSpPr>
            <a:grpSpLocks/>
          </p:cNvGrpSpPr>
          <p:nvPr/>
        </p:nvGrpSpPr>
        <p:grpSpPr bwMode="auto">
          <a:xfrm>
            <a:off x="2830964" y="4330694"/>
            <a:ext cx="287337" cy="431800"/>
            <a:chOff x="2064" y="2160"/>
            <a:chExt cx="181" cy="272"/>
          </a:xfrm>
        </p:grpSpPr>
        <p:sp>
          <p:nvSpPr>
            <p:cNvPr id="14" name="Line 63"/>
            <p:cNvSpPr>
              <a:spLocks noChangeShapeType="1"/>
            </p:cNvSpPr>
            <p:nvPr/>
          </p:nvSpPr>
          <p:spPr bwMode="auto">
            <a:xfrm>
              <a:off x="2064" y="2160"/>
              <a:ext cx="0" cy="272"/>
            </a:xfrm>
            <a:prstGeom prst="line">
              <a:avLst/>
            </a:prstGeom>
            <a:noFill/>
            <a:ln w="38100">
              <a:solidFill>
                <a:srgbClr val="FF0000"/>
              </a:solidFill>
              <a:prstDash val="dash"/>
              <a:round/>
              <a:headEnd/>
              <a:tailEnd/>
            </a:ln>
            <a:effectLst/>
          </p:spPr>
          <p:txBody>
            <a:bodyPr wrap="none" anchor="ctr"/>
            <a:lstStyle/>
            <a:p>
              <a:endParaRPr lang="zh-CN" altLang="en-US"/>
            </a:p>
          </p:txBody>
        </p:sp>
        <p:sp>
          <p:nvSpPr>
            <p:cNvPr id="15" name="Line 64"/>
            <p:cNvSpPr>
              <a:spLocks noChangeShapeType="1"/>
            </p:cNvSpPr>
            <p:nvPr/>
          </p:nvSpPr>
          <p:spPr bwMode="auto">
            <a:xfrm>
              <a:off x="2064" y="2432"/>
              <a:ext cx="181" cy="0"/>
            </a:xfrm>
            <a:prstGeom prst="line">
              <a:avLst/>
            </a:prstGeom>
            <a:noFill/>
            <a:ln w="38100">
              <a:solidFill>
                <a:srgbClr val="FF0000"/>
              </a:solidFill>
              <a:prstDash val="dash"/>
              <a:round/>
              <a:headEnd/>
              <a:tailEnd type="triangle" w="med" len="med"/>
            </a:ln>
            <a:effectLst/>
          </p:spPr>
          <p:txBody>
            <a:bodyPr wrap="none" anchor="ctr"/>
            <a:lstStyle/>
            <a:p>
              <a:endParaRPr lang="zh-CN" altLang="en-US"/>
            </a:p>
          </p:txBody>
        </p:sp>
      </p:grpSp>
      <p:sp>
        <p:nvSpPr>
          <p:cNvPr id="16" name="AutoShape 65"/>
          <p:cNvSpPr>
            <a:spLocks/>
          </p:cNvSpPr>
          <p:nvPr/>
        </p:nvSpPr>
        <p:spPr bwMode="auto">
          <a:xfrm>
            <a:off x="5350326" y="3878257"/>
            <a:ext cx="217488" cy="900112"/>
          </a:xfrm>
          <a:prstGeom prst="rightBrace">
            <a:avLst>
              <a:gd name="adj1" fmla="val 34489"/>
              <a:gd name="adj2" fmla="val 50000"/>
            </a:avLst>
          </a:prstGeom>
          <a:noFill/>
          <a:ln w="25400">
            <a:solidFill>
              <a:schemeClr val="tx1"/>
            </a:solidFill>
            <a:round/>
            <a:headEnd/>
            <a:tailEnd/>
          </a:ln>
          <a:effectLst/>
        </p:spPr>
        <p:txBody>
          <a:bodyPr wrap="none" anchor="ctr"/>
          <a:lstStyle/>
          <a:p>
            <a:endParaRPr lang="zh-CN" altLang="en-US"/>
          </a:p>
        </p:txBody>
      </p:sp>
      <p:sp>
        <p:nvSpPr>
          <p:cNvPr id="17" name="Text Box 66"/>
          <p:cNvSpPr txBox="1">
            <a:spLocks noChangeArrowheads="1"/>
          </p:cNvSpPr>
          <p:nvPr/>
        </p:nvSpPr>
        <p:spPr bwMode="auto">
          <a:xfrm>
            <a:off x="5566226" y="4165594"/>
            <a:ext cx="215900" cy="274638"/>
          </a:xfrm>
          <a:prstGeom prst="rect">
            <a:avLst/>
          </a:prstGeom>
          <a:noFill/>
          <a:ln w="25400">
            <a:noFill/>
            <a:miter lim="800000"/>
            <a:headEnd/>
            <a:tailEnd/>
          </a:ln>
          <a:effectLst/>
        </p:spPr>
        <p:txBody>
          <a:bodyPr lIns="0" tIns="0" rIns="0" bIns="0">
            <a:spAutoFit/>
          </a:bodyPr>
          <a:lstStyle/>
          <a:p>
            <a:pPr algn="ctr">
              <a:spcBef>
                <a:spcPct val="50000"/>
              </a:spcBef>
            </a:pPr>
            <a:r>
              <a:rPr kumimoji="0" lang="en-US" altLang="zh-CN" sz="1800" b="1"/>
              <a:t>f</a:t>
            </a:r>
          </a:p>
        </p:txBody>
      </p:sp>
      <p:graphicFrame>
        <p:nvGraphicFramePr>
          <p:cNvPr id="18" name="Group 67"/>
          <p:cNvGraphicFramePr>
            <a:graphicFrameLocks noGrp="1"/>
          </p:cNvGraphicFramePr>
          <p:nvPr/>
        </p:nvGraphicFramePr>
        <p:xfrm>
          <a:off x="5923414" y="3060694"/>
          <a:ext cx="1011237" cy="674880"/>
        </p:xfrm>
        <a:graphic>
          <a:graphicData uri="http://schemas.openxmlformats.org/drawingml/2006/table">
            <a:tbl>
              <a:tblPr/>
              <a:tblGrid>
                <a:gridCol w="506412"/>
                <a:gridCol w="504825"/>
              </a:tblGrid>
              <a:tr h="250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f</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charset="-122"/>
                        </a:rPr>
                        <a:t>d</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50825">
                <a:tc gridSpan="2">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charset="-122"/>
                        </a:rPr>
                        <a:t>物理地址</a:t>
                      </a:r>
                    </a:p>
                  </a:txBody>
                  <a:tcPr marL="90000" marR="90000" marT="46800" marB="46800" anchor="ctr" anchorCtr="1"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ltLang="en-US"/>
                    </a:p>
                  </a:txBody>
                  <a:tcPr/>
                </a:tc>
              </a:tr>
            </a:tbl>
          </a:graphicData>
        </a:graphic>
      </p:graphicFrame>
      <p:sp>
        <p:nvSpPr>
          <p:cNvPr id="19" name="Line 79"/>
          <p:cNvSpPr>
            <a:spLocks noChangeShapeType="1"/>
          </p:cNvSpPr>
          <p:nvPr/>
        </p:nvSpPr>
        <p:spPr bwMode="auto">
          <a:xfrm flipV="1">
            <a:off x="2613476" y="2725732"/>
            <a:ext cx="0" cy="792162"/>
          </a:xfrm>
          <a:prstGeom prst="line">
            <a:avLst/>
          </a:prstGeom>
          <a:noFill/>
          <a:ln w="25400">
            <a:solidFill>
              <a:schemeClr val="tx1"/>
            </a:solidFill>
            <a:round/>
            <a:headEnd/>
            <a:tailEnd/>
          </a:ln>
          <a:effectLst/>
        </p:spPr>
        <p:txBody>
          <a:bodyPr wrap="none" anchor="ctr"/>
          <a:lstStyle/>
          <a:p>
            <a:endParaRPr lang="zh-CN" altLang="en-US"/>
          </a:p>
        </p:txBody>
      </p:sp>
      <p:sp>
        <p:nvSpPr>
          <p:cNvPr id="20" name="Line 80"/>
          <p:cNvSpPr>
            <a:spLocks noChangeShapeType="1"/>
          </p:cNvSpPr>
          <p:nvPr/>
        </p:nvSpPr>
        <p:spPr bwMode="auto">
          <a:xfrm>
            <a:off x="2613476" y="2725732"/>
            <a:ext cx="4033838" cy="0"/>
          </a:xfrm>
          <a:prstGeom prst="line">
            <a:avLst/>
          </a:prstGeom>
          <a:noFill/>
          <a:ln w="25400">
            <a:solidFill>
              <a:schemeClr val="tx1"/>
            </a:solidFill>
            <a:round/>
            <a:headEnd/>
            <a:tailEnd/>
          </a:ln>
          <a:effectLst/>
        </p:spPr>
        <p:txBody>
          <a:bodyPr wrap="none" anchor="ctr"/>
          <a:lstStyle/>
          <a:p>
            <a:endParaRPr lang="zh-CN" altLang="en-US"/>
          </a:p>
        </p:txBody>
      </p:sp>
      <p:sp>
        <p:nvSpPr>
          <p:cNvPr id="21" name="Line 81"/>
          <p:cNvSpPr>
            <a:spLocks noChangeShapeType="1"/>
          </p:cNvSpPr>
          <p:nvPr/>
        </p:nvSpPr>
        <p:spPr bwMode="auto">
          <a:xfrm>
            <a:off x="6647314" y="2725732"/>
            <a:ext cx="0" cy="287337"/>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2" name="Line 82"/>
          <p:cNvSpPr>
            <a:spLocks noChangeShapeType="1"/>
          </p:cNvSpPr>
          <p:nvPr/>
        </p:nvSpPr>
        <p:spPr bwMode="auto">
          <a:xfrm>
            <a:off x="1030739" y="3662357"/>
            <a:ext cx="358775"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3" name="Text Box 83"/>
          <p:cNvSpPr txBox="1">
            <a:spLocks noChangeArrowheads="1"/>
          </p:cNvSpPr>
          <p:nvPr/>
        </p:nvSpPr>
        <p:spPr bwMode="auto">
          <a:xfrm>
            <a:off x="2757939" y="5749919"/>
            <a:ext cx="2808287" cy="366713"/>
          </a:xfrm>
          <a:prstGeom prst="rect">
            <a:avLst/>
          </a:prstGeom>
          <a:noFill/>
          <a:ln w="25400">
            <a:noFill/>
            <a:miter lim="800000"/>
            <a:headEnd/>
            <a:tailEnd/>
          </a:ln>
          <a:effectLst/>
        </p:spPr>
        <p:txBody>
          <a:bodyPr>
            <a:spAutoFit/>
          </a:bodyPr>
          <a:lstStyle/>
          <a:p>
            <a:pPr algn="ctr">
              <a:spcBef>
                <a:spcPct val="50000"/>
              </a:spcBef>
            </a:pPr>
            <a:r>
              <a:rPr kumimoji="0" lang="zh-CN" altLang="en-US" sz="1800" b="1" dirty="0" smtClean="0">
                <a:solidFill>
                  <a:srgbClr val="0000FF"/>
                </a:solidFill>
              </a:rPr>
              <a:t>采用</a:t>
            </a:r>
            <a:r>
              <a:rPr lang="zh-CN" altLang="en-US" b="1" dirty="0" smtClean="0">
                <a:solidFill>
                  <a:srgbClr val="0000FF"/>
                </a:solidFill>
              </a:rPr>
              <a:t>哈希函数</a:t>
            </a:r>
            <a:r>
              <a:rPr kumimoji="0" lang="zh-CN" altLang="en-US" sz="1800" b="1" dirty="0" smtClean="0">
                <a:solidFill>
                  <a:srgbClr val="0000FF"/>
                </a:solidFill>
              </a:rPr>
              <a:t>的倒排页表</a:t>
            </a:r>
            <a:endParaRPr kumimoji="0" lang="zh-CN" altLang="en-US" sz="1800" b="1" dirty="0">
              <a:solidFill>
                <a:srgbClr val="0000FF"/>
              </a:solidFill>
            </a:endParaRPr>
          </a:p>
        </p:txBody>
      </p:sp>
      <p:sp>
        <p:nvSpPr>
          <p:cNvPr id="24" name="Freeform 84"/>
          <p:cNvSpPr>
            <a:spLocks/>
          </p:cNvSpPr>
          <p:nvPr/>
        </p:nvSpPr>
        <p:spPr bwMode="auto">
          <a:xfrm>
            <a:off x="5591626" y="3228969"/>
            <a:ext cx="382588" cy="1081088"/>
          </a:xfrm>
          <a:custGeom>
            <a:avLst/>
            <a:gdLst/>
            <a:ahLst/>
            <a:cxnLst>
              <a:cxn ang="0">
                <a:pos x="75" y="681"/>
              </a:cxn>
              <a:cxn ang="0">
                <a:pos x="166" y="635"/>
              </a:cxn>
              <a:cxn ang="0">
                <a:pos x="211" y="545"/>
              </a:cxn>
              <a:cxn ang="0">
                <a:pos x="211" y="454"/>
              </a:cxn>
              <a:cxn ang="0">
                <a:pos x="30" y="273"/>
              </a:cxn>
              <a:cxn ang="0">
                <a:pos x="30" y="136"/>
              </a:cxn>
              <a:cxn ang="0">
                <a:pos x="211" y="0"/>
              </a:cxn>
            </a:cxnLst>
            <a:rect l="0" t="0" r="r" b="b"/>
            <a:pathLst>
              <a:path w="241" h="681">
                <a:moveTo>
                  <a:pt x="75" y="681"/>
                </a:moveTo>
                <a:cubicBezTo>
                  <a:pt x="109" y="669"/>
                  <a:pt x="143" y="658"/>
                  <a:pt x="166" y="635"/>
                </a:cubicBezTo>
                <a:cubicBezTo>
                  <a:pt x="189" y="612"/>
                  <a:pt x="204" y="575"/>
                  <a:pt x="211" y="545"/>
                </a:cubicBezTo>
                <a:cubicBezTo>
                  <a:pt x="218" y="515"/>
                  <a:pt x="241" y="499"/>
                  <a:pt x="211" y="454"/>
                </a:cubicBezTo>
                <a:cubicBezTo>
                  <a:pt x="181" y="409"/>
                  <a:pt x="60" y="326"/>
                  <a:pt x="30" y="273"/>
                </a:cubicBezTo>
                <a:cubicBezTo>
                  <a:pt x="0" y="220"/>
                  <a:pt x="0" y="181"/>
                  <a:pt x="30" y="136"/>
                </a:cubicBezTo>
                <a:cubicBezTo>
                  <a:pt x="60" y="91"/>
                  <a:pt x="135" y="45"/>
                  <a:pt x="211" y="0"/>
                </a:cubicBezTo>
              </a:path>
            </a:pathLst>
          </a:custGeom>
          <a:noFill/>
          <a:ln w="25400" cap="flat" cmpd="sng">
            <a:solidFill>
              <a:schemeClr val="tx1"/>
            </a:solidFill>
            <a:round/>
            <a:headEnd/>
            <a:tailEnd type="triangle" w="med" len="med"/>
          </a:ln>
          <a:effectLst/>
        </p:spPr>
        <p:txBody>
          <a:bodyPr wrap="none" anchor="ctr"/>
          <a:lstStyle/>
          <a:p>
            <a:endParaRPr lang="zh-CN" altLang="en-US"/>
          </a:p>
        </p:txBody>
      </p:sp>
      <p:sp>
        <p:nvSpPr>
          <p:cNvPr id="25" name="Rectangle 85"/>
          <p:cNvSpPr>
            <a:spLocks noChangeArrowheads="1"/>
          </p:cNvSpPr>
          <p:nvPr/>
        </p:nvSpPr>
        <p:spPr bwMode="auto">
          <a:xfrm>
            <a:off x="7366451" y="2438394"/>
            <a:ext cx="1152525" cy="3671888"/>
          </a:xfrm>
          <a:prstGeom prst="rect">
            <a:avLst/>
          </a:prstGeom>
          <a:noFill/>
          <a:ln w="25400">
            <a:solidFill>
              <a:schemeClr val="tx1"/>
            </a:solidFill>
            <a:miter lim="800000"/>
            <a:headEnd/>
            <a:tailEnd/>
          </a:ln>
          <a:effectLst/>
        </p:spPr>
        <p:txBody>
          <a:bodyPr wrap="none" anchor="ctr"/>
          <a:lstStyle/>
          <a:p>
            <a:pPr algn="ctr"/>
            <a:r>
              <a:rPr kumimoji="0" lang="zh-CN" altLang="en-US" sz="1600" b="1"/>
              <a:t>物理内存</a:t>
            </a:r>
          </a:p>
        </p:txBody>
      </p:sp>
      <p:sp>
        <p:nvSpPr>
          <p:cNvPr id="26" name="Freeform 86"/>
          <p:cNvSpPr>
            <a:spLocks/>
          </p:cNvSpPr>
          <p:nvPr/>
        </p:nvSpPr>
        <p:spPr bwMode="auto">
          <a:xfrm>
            <a:off x="6934651" y="3205157"/>
            <a:ext cx="431800" cy="1752600"/>
          </a:xfrm>
          <a:custGeom>
            <a:avLst/>
            <a:gdLst/>
            <a:ahLst/>
            <a:cxnLst>
              <a:cxn ang="0">
                <a:pos x="0" y="15"/>
              </a:cxn>
              <a:cxn ang="0">
                <a:pos x="91" y="15"/>
              </a:cxn>
              <a:cxn ang="0">
                <a:pos x="136" y="106"/>
              </a:cxn>
              <a:cxn ang="0">
                <a:pos x="136" y="197"/>
              </a:cxn>
              <a:cxn ang="0">
                <a:pos x="46" y="923"/>
              </a:cxn>
              <a:cxn ang="0">
                <a:pos x="272" y="1104"/>
              </a:cxn>
            </a:cxnLst>
            <a:rect l="0" t="0" r="r" b="b"/>
            <a:pathLst>
              <a:path w="272" h="1104">
                <a:moveTo>
                  <a:pt x="0" y="15"/>
                </a:moveTo>
                <a:cubicBezTo>
                  <a:pt x="34" y="7"/>
                  <a:pt x="68" y="0"/>
                  <a:pt x="91" y="15"/>
                </a:cubicBezTo>
                <a:cubicBezTo>
                  <a:pt x="114" y="30"/>
                  <a:pt x="129" y="76"/>
                  <a:pt x="136" y="106"/>
                </a:cubicBezTo>
                <a:cubicBezTo>
                  <a:pt x="143" y="136"/>
                  <a:pt x="151" y="61"/>
                  <a:pt x="136" y="197"/>
                </a:cubicBezTo>
                <a:cubicBezTo>
                  <a:pt x="121" y="333"/>
                  <a:pt x="23" y="772"/>
                  <a:pt x="46" y="923"/>
                </a:cubicBezTo>
                <a:cubicBezTo>
                  <a:pt x="69" y="1074"/>
                  <a:pt x="170" y="1089"/>
                  <a:pt x="272" y="1104"/>
                </a:cubicBezTo>
              </a:path>
            </a:pathLst>
          </a:custGeom>
          <a:noFill/>
          <a:ln w="25400" cap="flat" cmpd="sng">
            <a:solidFill>
              <a:schemeClr val="tx1"/>
            </a:solidFill>
            <a:round/>
            <a:headEnd/>
            <a:tailEnd type="triangle" w="med" len="med"/>
          </a:ln>
          <a:effectLst/>
        </p:spPr>
        <p:txBody>
          <a:bodyPr wrap="none" anchor="ctr"/>
          <a:lstStyle/>
          <a:p>
            <a:endParaRPr lang="zh-CN" altLang="en-US"/>
          </a:p>
        </p:txBody>
      </p:sp>
      <p:sp>
        <p:nvSpPr>
          <p:cNvPr id="27" name="Line 87"/>
          <p:cNvSpPr>
            <a:spLocks noChangeShapeType="1"/>
          </p:cNvSpPr>
          <p:nvPr/>
        </p:nvSpPr>
        <p:spPr bwMode="auto">
          <a:xfrm>
            <a:off x="7366451" y="4813294"/>
            <a:ext cx="1152525" cy="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28" name="Line 88"/>
          <p:cNvSpPr>
            <a:spLocks noChangeShapeType="1"/>
          </p:cNvSpPr>
          <p:nvPr/>
        </p:nvSpPr>
        <p:spPr bwMode="auto">
          <a:xfrm>
            <a:off x="7366451" y="5029194"/>
            <a:ext cx="1152525" cy="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29" name="Text Box 90"/>
          <p:cNvSpPr txBox="1">
            <a:spLocks noChangeArrowheads="1"/>
          </p:cNvSpPr>
          <p:nvPr/>
        </p:nvSpPr>
        <p:spPr bwMode="auto">
          <a:xfrm>
            <a:off x="2703284" y="4747744"/>
            <a:ext cx="391454" cy="830997"/>
          </a:xfrm>
          <a:prstGeom prst="rect">
            <a:avLst/>
          </a:prstGeom>
          <a:noFill/>
          <a:ln w="9525">
            <a:noFill/>
            <a:miter lim="800000"/>
            <a:headEnd/>
            <a:tailEnd/>
          </a:ln>
        </p:spPr>
        <p:txBody>
          <a:bodyPr wrap="none">
            <a:spAutoFit/>
          </a:bodyPr>
          <a:lstStyle/>
          <a:p>
            <a:r>
              <a:rPr lang="zh-CN" altLang="en-US" sz="1600" b="1" dirty="0">
                <a:solidFill>
                  <a:srgbClr val="FF0000"/>
                </a:solidFill>
              </a:rPr>
              <a:t>溢</a:t>
            </a:r>
          </a:p>
          <a:p>
            <a:r>
              <a:rPr lang="zh-CN" altLang="en-US" sz="1600" b="1" dirty="0">
                <a:solidFill>
                  <a:srgbClr val="FF0000"/>
                </a:solidFill>
              </a:rPr>
              <a:t>出</a:t>
            </a:r>
          </a:p>
          <a:p>
            <a:r>
              <a:rPr lang="zh-CN" altLang="en-US" sz="1600" b="1" dirty="0">
                <a:solidFill>
                  <a:srgbClr val="FF0000"/>
                </a:solidFill>
              </a:rPr>
              <a:t>链</a:t>
            </a:r>
          </a:p>
        </p:txBody>
      </p:sp>
      <p:sp>
        <p:nvSpPr>
          <p:cNvPr id="30" name="内容占位符 2"/>
          <p:cNvSpPr>
            <a:spLocks noGrp="1"/>
          </p:cNvSpPr>
          <p:nvPr>
            <p:ph idx="1"/>
          </p:nvPr>
        </p:nvSpPr>
        <p:spPr>
          <a:xfrm>
            <a:off x="268517" y="1137791"/>
            <a:ext cx="8614225" cy="1387694"/>
          </a:xfrm>
        </p:spPr>
        <p:txBody>
          <a:bodyPr/>
          <a:lstStyle/>
          <a:p>
            <a:r>
              <a:rPr lang="zh-CN" altLang="en-US" sz="2400" dirty="0" smtClean="0"/>
              <a:t>将哈希页表与倒排页表结合，解决倒排表搜索速度慢的问题</a:t>
            </a:r>
            <a:endParaRPr lang="en-US" altLang="zh-CN" sz="2400" dirty="0" smtClean="0"/>
          </a:p>
          <a:p>
            <a:r>
              <a:rPr lang="zh-CN" altLang="en-US" sz="2400" dirty="0" smtClean="0"/>
              <a:t>哈希表中的槽数与机器中物理页框数一样多，则哈希表中的溢出链（冲突）平均长度会是</a:t>
            </a:r>
            <a:r>
              <a:rPr lang="en-US" altLang="zh-CN" sz="2400" dirty="0" smtClean="0"/>
              <a:t>1</a:t>
            </a:r>
            <a:r>
              <a:rPr lang="zh-CN" altLang="en-US" sz="2400" dirty="0" smtClean="0"/>
              <a:t>，这将大大提高映射的速度。</a:t>
            </a:r>
            <a:endParaRPr lang="zh-CN" altLang="en-US" sz="2400" dirty="0"/>
          </a:p>
        </p:txBody>
      </p:sp>
      <p:sp>
        <p:nvSpPr>
          <p:cNvPr id="32" name="TextBox 31"/>
          <p:cNvSpPr txBox="1"/>
          <p:nvPr/>
        </p:nvSpPr>
        <p:spPr>
          <a:xfrm>
            <a:off x="541564" y="5129879"/>
            <a:ext cx="1422393" cy="1200329"/>
          </a:xfrm>
          <a:prstGeom prst="rect">
            <a:avLst/>
          </a:prstGeom>
          <a:solidFill>
            <a:schemeClr val="bg1"/>
          </a:solidFill>
        </p:spPr>
        <p:txBody>
          <a:bodyPr wrap="square" rtlCol="0">
            <a:spAutoFit/>
          </a:bodyPr>
          <a:lstStyle/>
          <a:p>
            <a:r>
              <a:rPr lang="en-US" altLang="zh-CN" b="1" dirty="0" smtClean="0">
                <a:latin typeface="Times New Roman" pitchFamily="18" charset="0"/>
                <a:cs typeface="Times New Roman" pitchFamily="18" charset="0"/>
              </a:rPr>
              <a:t>p: </a:t>
            </a:r>
            <a:r>
              <a:rPr lang="zh-CN" altLang="en-US" b="1" dirty="0" smtClean="0">
                <a:latin typeface="Times New Roman" pitchFamily="18" charset="0"/>
                <a:cs typeface="Times New Roman" pitchFamily="18" charset="0"/>
              </a:rPr>
              <a:t>逻辑页号</a:t>
            </a:r>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f:  </a:t>
            </a:r>
            <a:r>
              <a:rPr lang="zh-CN" altLang="en-US" b="1" dirty="0" smtClean="0">
                <a:latin typeface="Times New Roman" pitchFamily="18" charset="0"/>
                <a:cs typeface="Times New Roman" pitchFamily="18" charset="0"/>
              </a:rPr>
              <a:t>物理框号</a:t>
            </a:r>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d: </a:t>
            </a:r>
            <a:r>
              <a:rPr lang="zh-CN" altLang="en-US" b="1" dirty="0" smtClean="0">
                <a:latin typeface="Times New Roman" pitchFamily="18" charset="0"/>
                <a:cs typeface="Times New Roman" pitchFamily="18" charset="0"/>
              </a:rPr>
              <a:t>页内偏移</a:t>
            </a:r>
            <a:endParaRPr lang="en-US" altLang="zh-CN" b="1" dirty="0" smtClean="0">
              <a:latin typeface="Times New Roman" pitchFamily="18" charset="0"/>
              <a:cs typeface="Times New Roman" pitchFamily="18" charset="0"/>
            </a:endParaRPr>
          </a:p>
          <a:p>
            <a:r>
              <a:rPr lang="en-US" altLang="zh-CN" b="1" dirty="0" err="1" smtClean="0">
                <a:latin typeface="Times New Roman" pitchFamily="18" charset="0"/>
                <a:cs typeface="Times New Roman" pitchFamily="18" charset="0"/>
              </a:rPr>
              <a:t>pid</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进程</a:t>
            </a:r>
            <a:r>
              <a:rPr lang="en-US" altLang="zh-CN" b="1" dirty="0" smtClean="0">
                <a:latin typeface="Times New Roman" pitchFamily="18" charset="0"/>
                <a:cs typeface="Times New Roman" pitchFamily="18" charset="0"/>
              </a:rPr>
              <a:t>ID</a:t>
            </a:r>
            <a:endParaRPr lang="zh-CN" altLang="en-US" b="1" dirty="0">
              <a:latin typeface="Times New Roman" pitchFamily="18" charset="0"/>
              <a:cs typeface="Times New Roman" pitchFamily="18" charset="0"/>
            </a:endParaRPr>
          </a:p>
        </p:txBody>
      </p:sp>
      <p:sp>
        <p:nvSpPr>
          <p:cNvPr id="33" name="Text Box 90"/>
          <p:cNvSpPr txBox="1">
            <a:spLocks noChangeArrowheads="1"/>
          </p:cNvSpPr>
          <p:nvPr/>
        </p:nvSpPr>
        <p:spPr bwMode="auto">
          <a:xfrm>
            <a:off x="1988909" y="4747744"/>
            <a:ext cx="805029" cy="584775"/>
          </a:xfrm>
          <a:prstGeom prst="rect">
            <a:avLst/>
          </a:prstGeom>
          <a:noFill/>
          <a:ln w="9525">
            <a:noFill/>
            <a:miter lim="800000"/>
            <a:headEnd/>
            <a:tailEnd/>
          </a:ln>
        </p:spPr>
        <p:txBody>
          <a:bodyPr wrap="none">
            <a:spAutoFit/>
          </a:bodyPr>
          <a:lstStyle/>
          <a:p>
            <a:r>
              <a:rPr lang="zh-CN" altLang="en-US" sz="1600" b="1" dirty="0" smtClean="0">
                <a:solidFill>
                  <a:srgbClr val="FF0000"/>
                </a:solidFill>
              </a:rPr>
              <a:t>用硬件</a:t>
            </a:r>
            <a:endParaRPr lang="en-US" altLang="zh-CN" sz="1600" b="1" dirty="0" smtClean="0">
              <a:solidFill>
                <a:srgbClr val="FF0000"/>
              </a:solidFill>
            </a:endParaRPr>
          </a:p>
          <a:p>
            <a:r>
              <a:rPr lang="zh-CN" altLang="en-US" sz="1600" b="1" dirty="0" smtClean="0">
                <a:solidFill>
                  <a:srgbClr val="FF0000"/>
                </a:solidFill>
              </a:rPr>
              <a:t>实现</a:t>
            </a:r>
            <a:endParaRPr lang="zh-CN" altLang="en-US" sz="1600" b="1"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分页的共享与保护</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44</a:t>
            </a:fld>
            <a:endParaRPr lang="en-US" altLang="zh-CN"/>
          </a:p>
        </p:txBody>
      </p:sp>
      <p:sp>
        <p:nvSpPr>
          <p:cNvPr id="6" name="Text Box 2"/>
          <p:cNvSpPr txBox="1">
            <a:spLocks noChangeArrowheads="1"/>
          </p:cNvSpPr>
          <p:nvPr/>
        </p:nvSpPr>
        <p:spPr bwMode="auto">
          <a:xfrm>
            <a:off x="554721" y="1326228"/>
            <a:ext cx="7921622" cy="21236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200" dirty="0">
                <a:solidFill>
                  <a:srgbClr val="FF0000"/>
                </a:solidFill>
                <a:latin typeface="宋体" pitchFamily="2" charset="-122"/>
              </a:rPr>
              <a:t>存储保护</a:t>
            </a:r>
          </a:p>
          <a:p>
            <a:pPr>
              <a:buClr>
                <a:srgbClr val="FF0000"/>
              </a:buClr>
              <a:buFont typeface="Wingdings" pitchFamily="2" charset="2"/>
              <a:buChar char="Ø"/>
              <a:defRPr/>
            </a:pPr>
            <a:r>
              <a:rPr lang="zh-CN" altLang="en-US" sz="2200" dirty="0">
                <a:solidFill>
                  <a:srgbClr val="000000"/>
                </a:solidFill>
                <a:latin typeface="宋体" pitchFamily="2" charset="-122"/>
              </a:rPr>
              <a:t> 越界保护：设置页表长度寄存器，查页表前，先检查页号是否越界。</a:t>
            </a:r>
          </a:p>
          <a:p>
            <a:pPr>
              <a:buClr>
                <a:srgbClr val="FF0000"/>
              </a:buClr>
              <a:buFont typeface="Wingdings" pitchFamily="2" charset="2"/>
              <a:buChar char="Ø"/>
              <a:defRPr/>
            </a:pPr>
            <a:r>
              <a:rPr lang="zh-CN" altLang="en-US" sz="2200" dirty="0">
                <a:solidFill>
                  <a:srgbClr val="000000"/>
                </a:solidFill>
                <a:latin typeface="宋体" pitchFamily="2" charset="-122"/>
              </a:rPr>
              <a:t> 操作访问保护：在</a:t>
            </a:r>
            <a:r>
              <a:rPr lang="zh-CN" altLang="en-US" sz="2200" dirty="0">
                <a:solidFill>
                  <a:srgbClr val="FF0000"/>
                </a:solidFill>
                <a:latin typeface="宋体" pitchFamily="2" charset="-122"/>
              </a:rPr>
              <a:t>每个页表项</a:t>
            </a:r>
            <a:r>
              <a:rPr lang="zh-CN" altLang="en-US" sz="2200" dirty="0">
                <a:solidFill>
                  <a:srgbClr val="000000"/>
                </a:solidFill>
                <a:latin typeface="宋体" pitchFamily="2" charset="-122"/>
              </a:rPr>
              <a:t>中增设一存储保护域，用于说明对该页的访问权限，每一个对该页存储的访问都首先要比照是否满足该页访问权限的说明，满足则访问，否则报错。</a:t>
            </a:r>
          </a:p>
        </p:txBody>
      </p:sp>
      <p:sp>
        <p:nvSpPr>
          <p:cNvPr id="7" name="Text Box 2"/>
          <p:cNvSpPr txBox="1">
            <a:spLocks noChangeArrowheads="1"/>
          </p:cNvSpPr>
          <p:nvPr/>
        </p:nvSpPr>
        <p:spPr bwMode="auto">
          <a:xfrm>
            <a:off x="553589" y="3730398"/>
            <a:ext cx="7910512" cy="2400657"/>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defRPr/>
            </a:pPr>
            <a:r>
              <a:rPr lang="zh-CN" altLang="en-US" sz="2200" dirty="0">
                <a:solidFill>
                  <a:srgbClr val="FF0000"/>
                </a:solidFill>
                <a:latin typeface="宋体" pitchFamily="2" charset="-122"/>
              </a:rPr>
              <a:t>例</a:t>
            </a:r>
            <a:r>
              <a:rPr lang="zh-CN" altLang="en-US" sz="2200" dirty="0">
                <a:latin typeface="宋体" pitchFamily="2" charset="-122"/>
              </a:rPr>
              <a:t>：设为每一页表项增加三位，</a:t>
            </a:r>
            <a:r>
              <a:rPr lang="en-US" altLang="zh-CN" sz="2200" dirty="0">
                <a:latin typeface="宋体" pitchFamily="2" charset="-122"/>
              </a:rPr>
              <a:t>R</a:t>
            </a:r>
            <a:r>
              <a:rPr lang="zh-CN" altLang="en-US" sz="2200" dirty="0">
                <a:latin typeface="宋体" pitchFamily="2" charset="-122"/>
              </a:rPr>
              <a:t>位表示读权限，</a:t>
            </a:r>
            <a:r>
              <a:rPr lang="en-US" altLang="zh-CN" sz="2200" dirty="0">
                <a:latin typeface="宋体" pitchFamily="2" charset="-122"/>
              </a:rPr>
              <a:t>W</a:t>
            </a:r>
            <a:r>
              <a:rPr lang="zh-CN" altLang="en-US" sz="2200" dirty="0">
                <a:latin typeface="宋体" pitchFamily="2" charset="-122"/>
              </a:rPr>
              <a:t>位表示写权限，</a:t>
            </a:r>
            <a:r>
              <a:rPr lang="en-US" altLang="zh-CN" sz="2200" dirty="0">
                <a:latin typeface="宋体" pitchFamily="2" charset="-122"/>
              </a:rPr>
              <a:t>E</a:t>
            </a:r>
            <a:r>
              <a:rPr lang="zh-CN" altLang="en-US" sz="2200" dirty="0">
                <a:latin typeface="宋体" pitchFamily="2" charset="-122"/>
              </a:rPr>
              <a:t>位表示执行权限。</a:t>
            </a:r>
          </a:p>
          <a:p>
            <a:pPr>
              <a:defRPr/>
            </a:pPr>
            <a:r>
              <a:rPr lang="zh-CN" altLang="en-US" sz="2200" dirty="0">
                <a:solidFill>
                  <a:schemeClr val="folHlink"/>
                </a:solidFill>
                <a:latin typeface="宋体" pitchFamily="2" charset="-122"/>
              </a:rPr>
              <a:t>	</a:t>
            </a:r>
            <a:r>
              <a:rPr lang="en-US" altLang="zh-CN" sz="2200" dirty="0">
                <a:solidFill>
                  <a:srgbClr val="FF0000"/>
                </a:solidFill>
                <a:latin typeface="宋体" pitchFamily="2" charset="-122"/>
              </a:rPr>
              <a:t>R	W	E</a:t>
            </a:r>
          </a:p>
          <a:p>
            <a:pPr>
              <a:defRPr/>
            </a:pPr>
            <a:r>
              <a:rPr lang="en-US" altLang="zh-CN" sz="2200" dirty="0">
                <a:latin typeface="宋体" pitchFamily="2" charset="-122"/>
              </a:rPr>
              <a:t>	0	0	0  </a:t>
            </a:r>
            <a:r>
              <a:rPr lang="zh-CN" altLang="en-US" sz="2200" dirty="0">
                <a:latin typeface="宋体" pitchFamily="2" charset="-122"/>
              </a:rPr>
              <a:t>不可进行任何操作</a:t>
            </a:r>
          </a:p>
          <a:p>
            <a:pPr>
              <a:defRPr/>
            </a:pPr>
            <a:r>
              <a:rPr lang="zh-CN" altLang="en-US" sz="2200" dirty="0">
                <a:latin typeface="宋体" pitchFamily="2" charset="-122"/>
              </a:rPr>
              <a:t>	</a:t>
            </a:r>
            <a:r>
              <a:rPr lang="en-US" altLang="zh-CN" sz="2200" dirty="0">
                <a:latin typeface="宋体" pitchFamily="2" charset="-122"/>
              </a:rPr>
              <a:t>0	0	1  </a:t>
            </a:r>
            <a:r>
              <a:rPr lang="zh-CN" altLang="en-US" sz="2200" dirty="0">
                <a:latin typeface="宋体" pitchFamily="2" charset="-122"/>
              </a:rPr>
              <a:t>可以执行</a:t>
            </a:r>
            <a:r>
              <a:rPr lang="en-US" altLang="zh-CN" sz="2200" dirty="0">
                <a:latin typeface="宋体" pitchFamily="2" charset="-122"/>
              </a:rPr>
              <a:t>,</a:t>
            </a:r>
            <a:r>
              <a:rPr lang="zh-CN" altLang="en-US" sz="2200" dirty="0">
                <a:latin typeface="宋体" pitchFamily="2" charset="-122"/>
              </a:rPr>
              <a:t>不可以读写</a:t>
            </a:r>
          </a:p>
          <a:p>
            <a:pPr>
              <a:defRPr/>
            </a:pPr>
            <a:r>
              <a:rPr lang="zh-CN" altLang="en-US" sz="2200" dirty="0">
                <a:latin typeface="宋体" pitchFamily="2" charset="-122"/>
              </a:rPr>
              <a:t>	</a:t>
            </a:r>
            <a:r>
              <a:rPr lang="en-US" altLang="zh-CN" sz="2200" dirty="0" smtClean="0">
                <a:latin typeface="宋体" pitchFamily="2" charset="-122"/>
              </a:rPr>
              <a:t>1</a:t>
            </a:r>
            <a:r>
              <a:rPr lang="en-US" altLang="zh-CN" sz="2200" dirty="0">
                <a:latin typeface="宋体" pitchFamily="2" charset="-122"/>
              </a:rPr>
              <a:t>	</a:t>
            </a:r>
            <a:r>
              <a:rPr lang="en-US" altLang="zh-CN" sz="2200" dirty="0" smtClean="0">
                <a:latin typeface="宋体" pitchFamily="2" charset="-122"/>
              </a:rPr>
              <a:t>0</a:t>
            </a:r>
            <a:r>
              <a:rPr lang="en-US" altLang="zh-CN" sz="2200" dirty="0">
                <a:latin typeface="宋体" pitchFamily="2" charset="-122"/>
              </a:rPr>
              <a:t>	0  </a:t>
            </a:r>
            <a:r>
              <a:rPr lang="zh-CN" altLang="en-US" sz="2200" dirty="0">
                <a:latin typeface="宋体" pitchFamily="2" charset="-122"/>
              </a:rPr>
              <a:t>只</a:t>
            </a:r>
            <a:r>
              <a:rPr lang="zh-CN" altLang="en-US" sz="2200" dirty="0" smtClean="0">
                <a:latin typeface="宋体" pitchFamily="2" charset="-122"/>
              </a:rPr>
              <a:t>可以读</a:t>
            </a:r>
            <a:endParaRPr lang="zh-CN" altLang="en-US" sz="2200" dirty="0">
              <a:latin typeface="宋体" pitchFamily="2" charset="-122"/>
            </a:endParaRPr>
          </a:p>
          <a:p>
            <a:pPr>
              <a:defRPr/>
            </a:pPr>
            <a:r>
              <a:rPr lang="zh-CN" altLang="en-US" dirty="0">
                <a:latin typeface="宋体" pitchFamily="2" charset="-122"/>
              </a:rPr>
              <a:t>	</a:t>
            </a:r>
            <a:endParaRPr lang="en-US" altLang="zh-CN" dirty="0">
              <a:latin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分页的共享与保护</a:t>
            </a:r>
            <a:endParaRPr lang="zh-CN" altLang="en-US" dirty="0"/>
          </a:p>
        </p:txBody>
      </p:sp>
      <p:sp>
        <p:nvSpPr>
          <p:cNvPr id="3" name="内容占位符 2"/>
          <p:cNvSpPr>
            <a:spLocks noGrp="1"/>
          </p:cNvSpPr>
          <p:nvPr>
            <p:ph idx="1"/>
          </p:nvPr>
        </p:nvSpPr>
        <p:spPr/>
        <p:txBody>
          <a:bodyPr/>
          <a:lstStyle/>
          <a:p>
            <a:r>
              <a:rPr lang="zh-CN" altLang="en-US" dirty="0" smtClean="0"/>
              <a:t>分页的共享</a:t>
            </a:r>
            <a:endParaRPr lang="en-US" altLang="zh-CN" dirty="0" smtClean="0"/>
          </a:p>
          <a:p>
            <a:pPr lvl="1"/>
            <a:r>
              <a:rPr lang="zh-CN" altLang="en-US" dirty="0" smtClean="0">
                <a:ea typeface="宋体" pitchFamily="2" charset="-122"/>
              </a:rPr>
              <a:t>理论上分页管理可以实现共享，某一时刻，不同作业的不同页面对应于同一个内存帧号，该内存块就被共享了。但由于页面的划分并没有考虑作业地址空间的逻辑意义，所对应的内存块中的数据无法划分出那些可以共享，如果使用页表来硬性共享内存中某一帧，则可能会导致对该块数据的破坏，因此实际上无法实现真正意义上的共享。</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FALL </a:t>
            </a:r>
            <a:r>
              <a:rPr lang="en-US" altLang="zh-CN" dirty="0" smtClean="0">
                <a:latin typeface="Arial" pitchFamily="34" charset="0"/>
              </a:rPr>
              <a:t>2016; INSTRUCTOR: LINGBO WEI</a:t>
            </a:r>
            <a:endParaRPr lang="en-US" altLang="zh-CN" dirty="0" smtClean="0">
              <a:latin typeface="Arial" pitchFamily="34" charset="0"/>
            </a:endParaRP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46</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2: </a:t>
            </a:r>
            <a:r>
              <a:rPr lang="zh-CN" altLang="en-US" dirty="0" smtClean="0">
                <a:ea typeface="宋体" pitchFamily="2" charset="-122"/>
              </a:rPr>
              <a:t>内存管理</a:t>
            </a:r>
            <a:endParaRPr lang="zh-CN" altLang="en-US" dirty="0" smtClean="0">
              <a:ea typeface="宋体" pitchFamily="2" charset="-122"/>
            </a:endParaRPr>
          </a:p>
        </p:txBody>
      </p:sp>
      <p:sp>
        <p:nvSpPr>
          <p:cNvPr id="3077" name="Rectangle 3"/>
          <p:cNvSpPr>
            <a:spLocks noGrp="1" noChangeArrowheads="1"/>
          </p:cNvSpPr>
          <p:nvPr>
            <p:ph type="body" idx="1"/>
          </p:nvPr>
        </p:nvSpPr>
        <p:spPr>
          <a:xfrm>
            <a:off x="457200" y="1471613"/>
            <a:ext cx="7220857" cy="4641850"/>
          </a:xfrm>
        </p:spPr>
        <p:txBody>
          <a:bodyPr/>
          <a:lstStyle/>
          <a:p>
            <a:r>
              <a:rPr lang="zh-CN" altLang="en-US" dirty="0" smtClean="0">
                <a:solidFill>
                  <a:schemeClr val="bg2">
                    <a:lumMod val="60000"/>
                    <a:lumOff val="40000"/>
                  </a:schemeClr>
                </a:solidFill>
                <a:ea typeface="宋体" pitchFamily="2" charset="-122"/>
              </a:rPr>
              <a:t>硬件背景</a:t>
            </a:r>
            <a:endParaRPr lang="en-US" altLang="zh-CN" dirty="0" smtClean="0">
              <a:solidFill>
                <a:schemeClr val="bg2">
                  <a:lumMod val="60000"/>
                  <a:lumOff val="40000"/>
                </a:schemeClr>
              </a:solidFill>
              <a:ea typeface="宋体" pitchFamily="2" charset="-122"/>
            </a:endParaRPr>
          </a:p>
          <a:p>
            <a:r>
              <a:rPr lang="zh-CN" altLang="en-US" dirty="0" smtClean="0">
                <a:solidFill>
                  <a:schemeClr val="bg2">
                    <a:lumMod val="60000"/>
                    <a:lumOff val="40000"/>
                  </a:schemeClr>
                </a:solidFill>
                <a:ea typeface="宋体" pitchFamily="2" charset="-122"/>
              </a:rPr>
              <a:t>基本内存管理</a:t>
            </a:r>
            <a:endParaRPr lang="en-US" altLang="zh-CN" dirty="0" smtClean="0">
              <a:solidFill>
                <a:schemeClr val="bg2">
                  <a:lumMod val="60000"/>
                  <a:lumOff val="40000"/>
                </a:schemeClr>
              </a:solidFill>
              <a:ea typeface="宋体" pitchFamily="2" charset="-122"/>
            </a:endParaRPr>
          </a:p>
          <a:p>
            <a:r>
              <a:rPr lang="zh-CN" altLang="en-US" dirty="0" smtClean="0">
                <a:solidFill>
                  <a:srgbClr val="993300"/>
                </a:solidFill>
                <a:ea typeface="宋体" pitchFamily="2" charset="-122"/>
              </a:rPr>
              <a:t>虚拟内存管理</a:t>
            </a:r>
            <a:endParaRPr lang="en-US" altLang="zh-CN" dirty="0" smtClean="0">
              <a:solidFill>
                <a:srgbClr val="993300"/>
              </a:solidFill>
              <a:ea typeface="宋体" pitchFamily="2" charset="-122"/>
            </a:endParaRPr>
          </a:p>
          <a:p>
            <a:pPr lvl="1"/>
            <a:r>
              <a:rPr lang="zh-CN" altLang="en-US" dirty="0" smtClean="0">
                <a:solidFill>
                  <a:schemeClr val="bg1">
                    <a:lumMod val="50000"/>
                  </a:schemeClr>
                </a:solidFill>
                <a:ea typeface="宋体" pitchFamily="2" charset="-122"/>
              </a:rPr>
              <a:t>非连续的内存分配和内存地址空间</a:t>
            </a:r>
            <a:endParaRPr lang="en-US" altLang="zh-CN" dirty="0" smtClean="0">
              <a:solidFill>
                <a:schemeClr val="bg1">
                  <a:lumMod val="50000"/>
                </a:schemeClr>
              </a:solidFill>
              <a:ea typeface="宋体" pitchFamily="2" charset="-122"/>
            </a:endParaRPr>
          </a:p>
          <a:p>
            <a:pPr lvl="1"/>
            <a:r>
              <a:rPr lang="zh-CN" altLang="en-US" dirty="0" smtClean="0">
                <a:solidFill>
                  <a:schemeClr val="bg1">
                    <a:lumMod val="50000"/>
                  </a:schemeClr>
                </a:solidFill>
                <a:ea typeface="宋体" pitchFamily="2" charset="-122"/>
              </a:rPr>
              <a:t>分页</a:t>
            </a:r>
            <a:endParaRPr lang="en-US" altLang="zh-CN" dirty="0" smtClean="0">
              <a:solidFill>
                <a:schemeClr val="bg1">
                  <a:lumMod val="50000"/>
                </a:schemeClr>
              </a:solidFill>
              <a:ea typeface="宋体" pitchFamily="2" charset="-122"/>
            </a:endParaRPr>
          </a:p>
          <a:p>
            <a:pPr lvl="1"/>
            <a:r>
              <a:rPr lang="zh-CN" altLang="en-US" dirty="0" smtClean="0">
                <a:ea typeface="宋体" pitchFamily="2" charset="-122"/>
              </a:rPr>
              <a:t>分段</a:t>
            </a:r>
            <a:endParaRPr lang="en-US" altLang="zh-CN" dirty="0" smtClean="0">
              <a:ea typeface="宋体" pitchFamily="2" charset="-122"/>
            </a:endParaRPr>
          </a:p>
          <a:p>
            <a:pPr lvl="1"/>
            <a:r>
              <a:rPr lang="zh-CN" altLang="en-US" dirty="0" smtClean="0">
                <a:solidFill>
                  <a:schemeClr val="bg1">
                    <a:lumMod val="50000"/>
                  </a:schemeClr>
                </a:solidFill>
                <a:ea typeface="宋体" pitchFamily="2" charset="-122"/>
              </a:rPr>
              <a:t>虚拟内存管理算法</a:t>
            </a:r>
            <a:endParaRPr lang="en-US" altLang="zh-CN" dirty="0" smtClean="0">
              <a:solidFill>
                <a:schemeClr val="bg1">
                  <a:lumMod val="50000"/>
                </a:schemeClr>
              </a:solidFill>
              <a:ea typeface="宋体" pitchFamily="2" charset="-122"/>
            </a:endParaRPr>
          </a:p>
        </p:txBody>
      </p:sp>
    </p:spTree>
    <p:extLst>
      <p:ext uri="{BB962C8B-B14F-4D97-AF65-F5344CB8AC3E}">
        <p14:creationId xmlns:p14="http://schemas.microsoft.com/office/powerpoint/2010/main" val="21983405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分段的引入</a:t>
            </a:r>
            <a:endParaRPr lang="zh-CN" altLang="en-US" dirty="0"/>
          </a:p>
        </p:txBody>
      </p:sp>
      <p:sp>
        <p:nvSpPr>
          <p:cNvPr id="3" name="内容占位符 2"/>
          <p:cNvSpPr>
            <a:spLocks noGrp="1"/>
          </p:cNvSpPr>
          <p:nvPr>
            <p:ph idx="1"/>
          </p:nvPr>
        </p:nvSpPr>
        <p:spPr>
          <a:xfrm>
            <a:off x="457200" y="1181333"/>
            <a:ext cx="8229600" cy="516837"/>
          </a:xfrm>
        </p:spPr>
        <p:txBody>
          <a:bodyPr/>
          <a:lstStyle/>
          <a:p>
            <a:r>
              <a:rPr lang="zh-CN" altLang="en-US" sz="2400" dirty="0" smtClean="0"/>
              <a:t>主要是为了满足用户和程序员的下述需要：</a:t>
            </a:r>
            <a:endParaRPr lang="zh-CN" altLang="en-US" sz="2400"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47</a:t>
            </a:fld>
            <a:endParaRPr lang="en-US" altLang="zh-CN"/>
          </a:p>
        </p:txBody>
      </p:sp>
      <p:sp>
        <p:nvSpPr>
          <p:cNvPr id="6" name="Text Box 5"/>
          <p:cNvSpPr txBox="1">
            <a:spLocks noChangeArrowheads="1"/>
          </p:cNvSpPr>
          <p:nvPr/>
        </p:nvSpPr>
        <p:spPr bwMode="auto">
          <a:xfrm>
            <a:off x="304800" y="1771652"/>
            <a:ext cx="609600" cy="641350"/>
          </a:xfrm>
          <a:prstGeom prst="rect">
            <a:avLst/>
          </a:prstGeom>
          <a:noFill/>
          <a:ln w="9525">
            <a:solidFill>
              <a:srgbClr val="FF0000"/>
            </a:solidFill>
            <a:miter lim="800000"/>
            <a:headEnd/>
            <a:tailEnd/>
          </a:ln>
          <a:effectLst/>
        </p:spPr>
        <p:txBody>
          <a:bodyPr lIns="18000" tIns="10800" rIns="18000" bIns="10800">
            <a:spAutoFit/>
          </a:bodyPr>
          <a:lstStyle/>
          <a:p>
            <a:pPr algn="l"/>
            <a:r>
              <a:rPr kumimoji="1" lang="zh-CN" altLang="en-US" sz="2000">
                <a:solidFill>
                  <a:srgbClr val="FF0000"/>
                </a:solidFill>
                <a:latin typeface="楷体_GB2312" pitchFamily="49" charset="-122"/>
                <a:ea typeface="楷体_GB2312" pitchFamily="49" charset="-122"/>
              </a:rPr>
              <a:t>方便编程 </a:t>
            </a:r>
          </a:p>
        </p:txBody>
      </p:sp>
      <p:sp>
        <p:nvSpPr>
          <p:cNvPr id="7" name="Text Box 6"/>
          <p:cNvSpPr txBox="1">
            <a:spLocks noChangeArrowheads="1"/>
          </p:cNvSpPr>
          <p:nvPr/>
        </p:nvSpPr>
        <p:spPr bwMode="auto">
          <a:xfrm>
            <a:off x="903516" y="1651002"/>
            <a:ext cx="7848600" cy="915988"/>
          </a:xfrm>
          <a:prstGeom prst="rect">
            <a:avLst/>
          </a:prstGeom>
          <a:noFill/>
          <a:ln w="9525">
            <a:noFill/>
            <a:miter lim="800000"/>
            <a:headEnd/>
            <a:tailEnd/>
          </a:ln>
          <a:effectLst/>
        </p:spPr>
        <p:txBody>
          <a:bodyPr>
            <a:spAutoFit/>
          </a:bodyPr>
          <a:lstStyle/>
          <a:p>
            <a:pPr algn="just"/>
            <a:r>
              <a:rPr kumimoji="1" lang="zh-CN" altLang="en-US" sz="1800" dirty="0">
                <a:ea typeface="黑体" pitchFamily="49" charset="-122"/>
              </a:rPr>
              <a:t>通常用户把自己的程序按逻辑关系分为若干个段，每段都从</a:t>
            </a:r>
            <a:r>
              <a:rPr kumimoji="1" lang="en-US" altLang="zh-CN" sz="1800" dirty="0">
                <a:ea typeface="黑体" pitchFamily="49" charset="-122"/>
              </a:rPr>
              <a:t>0</a:t>
            </a:r>
            <a:r>
              <a:rPr kumimoji="1" lang="zh-CN" altLang="en-US" sz="1800" dirty="0">
                <a:ea typeface="黑体" pitchFamily="49" charset="-122"/>
              </a:rPr>
              <a:t>开始编址，并有自己的名字和长度。因此，希望要访问的逻辑地址是由段名</a:t>
            </a:r>
            <a:r>
              <a:rPr kumimoji="1" lang="en-US" altLang="zh-CN" sz="1800" dirty="0">
                <a:latin typeface="宋体" pitchFamily="2" charset="-122"/>
              </a:rPr>
              <a:t>(</a:t>
            </a:r>
            <a:r>
              <a:rPr kumimoji="1" lang="zh-CN" altLang="en-US" sz="1800" dirty="0">
                <a:ea typeface="黑体" pitchFamily="49" charset="-122"/>
              </a:rPr>
              <a:t>段号</a:t>
            </a:r>
            <a:r>
              <a:rPr kumimoji="1" lang="en-US" altLang="zh-CN" sz="1800" dirty="0">
                <a:latin typeface="宋体" pitchFamily="2" charset="-122"/>
              </a:rPr>
              <a:t>)</a:t>
            </a:r>
            <a:r>
              <a:rPr kumimoji="1" lang="zh-CN" altLang="en-US" sz="1800" dirty="0">
                <a:ea typeface="黑体" pitchFamily="49" charset="-122"/>
              </a:rPr>
              <a:t>和段内偏移量</a:t>
            </a:r>
            <a:r>
              <a:rPr kumimoji="1" lang="en-US" altLang="zh-CN" sz="1800" dirty="0">
                <a:latin typeface="宋体" pitchFamily="2" charset="-122"/>
              </a:rPr>
              <a:t>(</a:t>
            </a:r>
            <a:r>
              <a:rPr kumimoji="1" lang="zh-CN" altLang="en-US" sz="1800" dirty="0">
                <a:ea typeface="黑体" pitchFamily="49" charset="-122"/>
              </a:rPr>
              <a:t>段内地址</a:t>
            </a:r>
            <a:r>
              <a:rPr kumimoji="1" lang="en-US" altLang="zh-CN" sz="1800" dirty="0">
                <a:latin typeface="宋体" pitchFamily="2" charset="-122"/>
              </a:rPr>
              <a:t>)</a:t>
            </a:r>
            <a:r>
              <a:rPr kumimoji="1" lang="zh-CN" altLang="en-US" sz="1800" dirty="0">
                <a:ea typeface="黑体" pitchFamily="49" charset="-122"/>
              </a:rPr>
              <a:t>决定的。  </a:t>
            </a:r>
          </a:p>
        </p:txBody>
      </p:sp>
      <p:sp>
        <p:nvSpPr>
          <p:cNvPr id="8" name="Text Box 7"/>
          <p:cNvSpPr txBox="1">
            <a:spLocks noChangeArrowheads="1"/>
          </p:cNvSpPr>
          <p:nvPr/>
        </p:nvSpPr>
        <p:spPr bwMode="auto">
          <a:xfrm>
            <a:off x="304800" y="2641602"/>
            <a:ext cx="609600" cy="641350"/>
          </a:xfrm>
          <a:prstGeom prst="rect">
            <a:avLst/>
          </a:prstGeom>
          <a:noFill/>
          <a:ln w="9525">
            <a:solidFill>
              <a:srgbClr val="FF0000"/>
            </a:solidFill>
            <a:miter lim="800000"/>
            <a:headEnd/>
            <a:tailEnd/>
          </a:ln>
          <a:effectLst/>
        </p:spPr>
        <p:txBody>
          <a:bodyPr lIns="18000" tIns="10800" rIns="18000" bIns="10800">
            <a:spAutoFit/>
          </a:bodyPr>
          <a:lstStyle/>
          <a:p>
            <a:pPr algn="l"/>
            <a:r>
              <a:rPr kumimoji="1" lang="zh-CN" altLang="en-US" sz="2000">
                <a:solidFill>
                  <a:srgbClr val="FF0000"/>
                </a:solidFill>
                <a:latin typeface="楷体_GB2312" pitchFamily="49" charset="-122"/>
                <a:ea typeface="楷体_GB2312" pitchFamily="49" charset="-122"/>
              </a:rPr>
              <a:t>信息共享 </a:t>
            </a:r>
          </a:p>
        </p:txBody>
      </p:sp>
      <p:sp>
        <p:nvSpPr>
          <p:cNvPr id="9" name="Text Box 8"/>
          <p:cNvSpPr txBox="1">
            <a:spLocks noChangeArrowheads="1"/>
          </p:cNvSpPr>
          <p:nvPr/>
        </p:nvSpPr>
        <p:spPr bwMode="auto">
          <a:xfrm>
            <a:off x="914400" y="2565402"/>
            <a:ext cx="8001000" cy="915988"/>
          </a:xfrm>
          <a:prstGeom prst="rect">
            <a:avLst/>
          </a:prstGeom>
          <a:noFill/>
          <a:ln w="9525">
            <a:noFill/>
            <a:miter lim="800000"/>
            <a:headEnd/>
            <a:tailEnd/>
          </a:ln>
          <a:effectLst/>
        </p:spPr>
        <p:txBody>
          <a:bodyPr>
            <a:spAutoFit/>
          </a:bodyPr>
          <a:lstStyle/>
          <a:p>
            <a:pPr algn="just"/>
            <a:r>
              <a:rPr kumimoji="1" lang="zh-CN" altLang="en-US" sz="1800">
                <a:latin typeface="黑体" pitchFamily="49" charset="-122"/>
                <a:ea typeface="黑体" pitchFamily="49" charset="-122"/>
              </a:rPr>
              <a:t>在实现对程序和数据的共享时，是以信息的逻辑单位为基础的，比如，共享某个例程和函数。分页系统中的</a:t>
            </a:r>
            <a:r>
              <a:rPr kumimoji="1" lang="zh-CN" altLang="en-US" sz="1800">
                <a:latin typeface="Times New Roman"/>
                <a:ea typeface="黑体" pitchFamily="49" charset="-122"/>
              </a:rPr>
              <a:t>“</a:t>
            </a:r>
            <a:r>
              <a:rPr kumimoji="1" lang="zh-CN" altLang="en-US" sz="1800">
                <a:latin typeface="黑体" pitchFamily="49" charset="-122"/>
                <a:ea typeface="黑体" pitchFamily="49" charset="-122"/>
              </a:rPr>
              <a:t>页</a:t>
            </a:r>
            <a:r>
              <a:rPr kumimoji="1" lang="zh-CN" altLang="en-US" sz="1800">
                <a:latin typeface="Times New Roman"/>
                <a:ea typeface="黑体" pitchFamily="49" charset="-122"/>
              </a:rPr>
              <a:t>”</a:t>
            </a:r>
            <a:r>
              <a:rPr kumimoji="1" lang="zh-CN" altLang="en-US" sz="1800">
                <a:latin typeface="黑体" pitchFamily="49" charset="-122"/>
                <a:ea typeface="黑体" pitchFamily="49" charset="-122"/>
              </a:rPr>
              <a:t>只是存放信息的物理单位（块），并无完整的意义，不便于实现共享；而段却是信息的逻辑单位。 </a:t>
            </a:r>
          </a:p>
        </p:txBody>
      </p:sp>
      <p:sp>
        <p:nvSpPr>
          <p:cNvPr id="10" name="Text Box 9"/>
          <p:cNvSpPr txBox="1">
            <a:spLocks noChangeArrowheads="1"/>
          </p:cNvSpPr>
          <p:nvPr/>
        </p:nvSpPr>
        <p:spPr bwMode="auto">
          <a:xfrm>
            <a:off x="304800" y="3479802"/>
            <a:ext cx="609600" cy="641350"/>
          </a:xfrm>
          <a:prstGeom prst="rect">
            <a:avLst/>
          </a:prstGeom>
          <a:noFill/>
          <a:ln w="9525">
            <a:solidFill>
              <a:srgbClr val="FF0000"/>
            </a:solidFill>
            <a:miter lim="800000"/>
            <a:headEnd/>
            <a:tailEnd/>
          </a:ln>
          <a:effectLst/>
        </p:spPr>
        <p:txBody>
          <a:bodyPr lIns="18000" tIns="10800" rIns="18000" bIns="10800">
            <a:spAutoFit/>
          </a:bodyPr>
          <a:lstStyle/>
          <a:p>
            <a:pPr algn="l"/>
            <a:r>
              <a:rPr kumimoji="1" lang="zh-CN" altLang="en-US" sz="2000">
                <a:solidFill>
                  <a:srgbClr val="FF0000"/>
                </a:solidFill>
                <a:latin typeface="楷体_GB2312" pitchFamily="49" charset="-122"/>
                <a:ea typeface="楷体_GB2312" pitchFamily="49" charset="-122"/>
              </a:rPr>
              <a:t>信息保护 </a:t>
            </a:r>
          </a:p>
        </p:txBody>
      </p:sp>
      <p:sp>
        <p:nvSpPr>
          <p:cNvPr id="11" name="Text Box 10"/>
          <p:cNvSpPr txBox="1">
            <a:spLocks noChangeArrowheads="1"/>
          </p:cNvSpPr>
          <p:nvPr/>
        </p:nvSpPr>
        <p:spPr bwMode="auto">
          <a:xfrm>
            <a:off x="914400" y="3479802"/>
            <a:ext cx="8001000" cy="641350"/>
          </a:xfrm>
          <a:prstGeom prst="rect">
            <a:avLst/>
          </a:prstGeom>
          <a:noFill/>
          <a:ln w="9525">
            <a:noFill/>
            <a:miter lim="800000"/>
            <a:headEnd/>
            <a:tailEnd/>
          </a:ln>
          <a:effectLst/>
        </p:spPr>
        <p:txBody>
          <a:bodyPr>
            <a:spAutoFit/>
          </a:bodyPr>
          <a:lstStyle/>
          <a:p>
            <a:pPr algn="just"/>
            <a:r>
              <a:rPr kumimoji="1" lang="zh-CN" altLang="en-US" sz="1800">
                <a:latin typeface="黑体" pitchFamily="49" charset="-122"/>
                <a:ea typeface="黑体" pitchFamily="49" charset="-122"/>
              </a:rPr>
              <a:t>信息保护同样是对信息的逻辑单位进行保护，因此，分段管理能更有效地实现信息保护功能。 </a:t>
            </a:r>
          </a:p>
        </p:txBody>
      </p:sp>
      <p:sp>
        <p:nvSpPr>
          <p:cNvPr id="12" name="Text Box 11"/>
          <p:cNvSpPr txBox="1">
            <a:spLocks noChangeArrowheads="1"/>
          </p:cNvSpPr>
          <p:nvPr/>
        </p:nvSpPr>
        <p:spPr bwMode="auto">
          <a:xfrm>
            <a:off x="304800" y="4318002"/>
            <a:ext cx="609600" cy="641350"/>
          </a:xfrm>
          <a:prstGeom prst="rect">
            <a:avLst/>
          </a:prstGeom>
          <a:noFill/>
          <a:ln w="9525">
            <a:solidFill>
              <a:srgbClr val="FF0000"/>
            </a:solidFill>
            <a:miter lim="800000"/>
            <a:headEnd/>
            <a:tailEnd/>
          </a:ln>
          <a:effectLst/>
        </p:spPr>
        <p:txBody>
          <a:bodyPr lIns="18000" tIns="10800" rIns="18000" bIns="10800">
            <a:spAutoFit/>
          </a:bodyPr>
          <a:lstStyle/>
          <a:p>
            <a:pPr algn="l"/>
            <a:r>
              <a:rPr kumimoji="1" lang="zh-CN" altLang="en-US" sz="2000">
                <a:solidFill>
                  <a:srgbClr val="FF0000"/>
                </a:solidFill>
                <a:latin typeface="楷体_GB2312" pitchFamily="49" charset="-122"/>
                <a:ea typeface="楷体_GB2312" pitchFamily="49" charset="-122"/>
              </a:rPr>
              <a:t>动态增长 </a:t>
            </a:r>
          </a:p>
        </p:txBody>
      </p:sp>
      <p:sp>
        <p:nvSpPr>
          <p:cNvPr id="13" name="Text Box 12"/>
          <p:cNvSpPr txBox="1">
            <a:spLocks noChangeArrowheads="1"/>
          </p:cNvSpPr>
          <p:nvPr/>
        </p:nvSpPr>
        <p:spPr bwMode="auto">
          <a:xfrm>
            <a:off x="914400" y="4165602"/>
            <a:ext cx="8229600" cy="915988"/>
          </a:xfrm>
          <a:prstGeom prst="rect">
            <a:avLst/>
          </a:prstGeom>
          <a:noFill/>
          <a:ln w="9525">
            <a:noFill/>
            <a:miter lim="800000"/>
            <a:headEnd/>
            <a:tailEnd/>
          </a:ln>
          <a:effectLst/>
        </p:spPr>
        <p:txBody>
          <a:bodyPr>
            <a:spAutoFit/>
          </a:bodyPr>
          <a:lstStyle/>
          <a:p>
            <a:pPr algn="l"/>
            <a:r>
              <a:rPr kumimoji="1" lang="zh-CN" altLang="en-US" sz="1800" dirty="0">
                <a:latin typeface="黑体" pitchFamily="49" charset="-122"/>
                <a:ea typeface="黑体" pitchFamily="49" charset="-122"/>
              </a:rPr>
              <a:t>在实际应用中，往往有些段，特别是数据段，在使用过程中会不断增长，而事先又无法确切地知道数据段会增长到多大。前述的其它几种存储管理方式，都难以应付这种动态增长的情况，而分段存储管理方式却能较好地解决这一问题 </a:t>
            </a:r>
          </a:p>
        </p:txBody>
      </p:sp>
      <p:sp>
        <p:nvSpPr>
          <p:cNvPr id="14" name="Text Box 13"/>
          <p:cNvSpPr txBox="1">
            <a:spLocks noChangeArrowheads="1"/>
          </p:cNvSpPr>
          <p:nvPr/>
        </p:nvSpPr>
        <p:spPr bwMode="auto">
          <a:xfrm>
            <a:off x="304800" y="5232402"/>
            <a:ext cx="609600" cy="641350"/>
          </a:xfrm>
          <a:prstGeom prst="rect">
            <a:avLst/>
          </a:prstGeom>
          <a:noFill/>
          <a:ln w="9525">
            <a:solidFill>
              <a:srgbClr val="FF0000"/>
            </a:solidFill>
            <a:miter lim="800000"/>
            <a:headEnd/>
            <a:tailEnd/>
          </a:ln>
          <a:effectLst/>
        </p:spPr>
        <p:txBody>
          <a:bodyPr lIns="18000" tIns="10800" rIns="18000" bIns="10800">
            <a:spAutoFit/>
          </a:bodyPr>
          <a:lstStyle/>
          <a:p>
            <a:pPr algn="l"/>
            <a:r>
              <a:rPr kumimoji="1" lang="zh-CN" altLang="en-US" sz="2000">
                <a:solidFill>
                  <a:srgbClr val="FF0000"/>
                </a:solidFill>
                <a:latin typeface="楷体_GB2312" pitchFamily="49" charset="-122"/>
                <a:ea typeface="楷体_GB2312" pitchFamily="49" charset="-122"/>
              </a:rPr>
              <a:t>动态连接 </a:t>
            </a:r>
          </a:p>
        </p:txBody>
      </p:sp>
      <p:sp>
        <p:nvSpPr>
          <p:cNvPr id="15" name="Text Box 14"/>
          <p:cNvSpPr txBox="1">
            <a:spLocks noChangeArrowheads="1"/>
          </p:cNvSpPr>
          <p:nvPr/>
        </p:nvSpPr>
        <p:spPr bwMode="auto">
          <a:xfrm>
            <a:off x="914400" y="5080002"/>
            <a:ext cx="8077200" cy="1190625"/>
          </a:xfrm>
          <a:prstGeom prst="rect">
            <a:avLst/>
          </a:prstGeom>
          <a:noFill/>
          <a:ln w="9525">
            <a:noFill/>
            <a:miter lim="800000"/>
            <a:headEnd/>
            <a:tailEnd/>
          </a:ln>
          <a:effectLst/>
        </p:spPr>
        <p:txBody>
          <a:bodyPr>
            <a:spAutoFit/>
          </a:bodyPr>
          <a:lstStyle/>
          <a:p>
            <a:pPr algn="just"/>
            <a:r>
              <a:rPr kumimoji="1" lang="zh-CN" altLang="en-US" sz="1800" dirty="0">
                <a:latin typeface="黑体" pitchFamily="49" charset="-122"/>
                <a:ea typeface="黑体" pitchFamily="49" charset="-122"/>
              </a:rPr>
              <a:t>动态链接是指在作业运行之前，并不把几个目标程序链接起来。要运行时，先将主程序所对应的目标程序装入内存并启动运行，当运行过程中需要调用某段时，才将该段（目标程序）调入内存并进行链接。可见，动态链接也要求以段作为管理的单位。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分段中的基本概念</a:t>
            </a:r>
            <a:endParaRPr lang="zh-CN" altLang="en-US" dirty="0"/>
          </a:p>
        </p:txBody>
      </p:sp>
      <p:sp>
        <p:nvSpPr>
          <p:cNvPr id="3" name="内容占位符 2"/>
          <p:cNvSpPr>
            <a:spLocks noGrp="1"/>
          </p:cNvSpPr>
          <p:nvPr>
            <p:ph idx="1"/>
          </p:nvPr>
        </p:nvSpPr>
        <p:spPr>
          <a:xfrm>
            <a:off x="428171" y="1108763"/>
            <a:ext cx="8352971" cy="5045294"/>
          </a:xfrm>
        </p:spPr>
        <p:txBody>
          <a:bodyPr/>
          <a:lstStyle/>
          <a:p>
            <a:r>
              <a:rPr lang="zh-CN" altLang="en-US" sz="2400" dirty="0" smtClean="0"/>
              <a:t>分段</a:t>
            </a:r>
          </a:p>
          <a:p>
            <a:pPr lvl="1"/>
            <a:r>
              <a:rPr lang="zh-CN" altLang="en-US" sz="2000" dirty="0" smtClean="0"/>
              <a:t>将进程的地址空间划分为若干个逻辑段，段的长度由逻辑信息本身的长度决定。每一段占一个连续内存分区</a:t>
            </a:r>
          </a:p>
          <a:p>
            <a:pPr lvl="1"/>
            <a:endParaRPr lang="en-US" altLang="zh-CN" sz="2000" dirty="0" smtClean="0"/>
          </a:p>
          <a:p>
            <a:pPr lvl="1"/>
            <a:endParaRPr lang="en-US" altLang="zh-CN" sz="2000" dirty="0" smtClean="0"/>
          </a:p>
          <a:p>
            <a:pPr lvl="1"/>
            <a:endParaRPr lang="en-US" altLang="zh-CN" sz="2000" dirty="0" smtClean="0"/>
          </a:p>
          <a:p>
            <a:pPr lvl="1"/>
            <a:endParaRPr lang="zh-CN" altLang="en-US"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t>每个段都有名字。为实现简单，常用段号代替段名</a:t>
            </a:r>
            <a:r>
              <a:rPr lang="en-US" altLang="zh-CN" sz="2000" dirty="0" smtClean="0"/>
              <a:t>(</a:t>
            </a:r>
            <a:r>
              <a:rPr lang="zh-CN" altLang="en-US" sz="2000" dirty="0" smtClean="0"/>
              <a:t>段号从</a:t>
            </a:r>
            <a:r>
              <a:rPr lang="en-US" altLang="zh-CN" sz="2000" dirty="0" smtClean="0"/>
              <a:t>0</a:t>
            </a:r>
            <a:r>
              <a:rPr lang="zh-CN" altLang="en-US" sz="2000" dirty="0" smtClean="0"/>
              <a:t>开始</a:t>
            </a:r>
            <a:r>
              <a:rPr lang="en-US" altLang="zh-CN" sz="2000" dirty="0" smtClean="0"/>
              <a:t>)</a:t>
            </a:r>
            <a:endParaRPr lang="zh-CN" altLang="en-US" sz="2000" dirty="0" smtClean="0"/>
          </a:p>
          <a:p>
            <a:pPr lvl="1"/>
            <a:r>
              <a:rPr lang="zh-CN" altLang="en-US" sz="2000" dirty="0" smtClean="0"/>
              <a:t>分段在编译时由编译程序完成。</a:t>
            </a:r>
            <a:endParaRPr lang="zh-CN" altLang="en-US" sz="20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48</a:t>
            </a:fld>
            <a:endParaRPr lang="en-US" altLang="zh-CN"/>
          </a:p>
        </p:txBody>
      </p:sp>
      <p:sp>
        <p:nvSpPr>
          <p:cNvPr id="7" name="Rectangle 2"/>
          <p:cNvSpPr txBox="1">
            <a:spLocks noChangeArrowheads="1"/>
          </p:cNvSpPr>
          <p:nvPr/>
        </p:nvSpPr>
        <p:spPr bwMode="auto">
          <a:xfrm>
            <a:off x="1150938" y="762678"/>
            <a:ext cx="779303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0" cap="none" spc="0" normalizeH="0" baseline="0" noProof="0" smtClean="0">
                <a:ln>
                  <a:noFill/>
                </a:ln>
                <a:solidFill>
                  <a:srgbClr val="9900FF"/>
                </a:solidFill>
                <a:effectLst/>
                <a:uLnTx/>
                <a:uFillTx/>
                <a:latin typeface="Times New Roman" pitchFamily="18" charset="0"/>
                <a:ea typeface="+mj-ea"/>
                <a:cs typeface="+mj-cs"/>
              </a:rPr>
              <a:t/>
            </a:r>
            <a:br>
              <a:rPr kumimoji="0" lang="en-US" altLang="zh-CN" sz="4000" b="1" i="0" u="none" strike="noStrike" kern="0" cap="none" spc="0" normalizeH="0" baseline="0" noProof="0" smtClean="0">
                <a:ln>
                  <a:noFill/>
                </a:ln>
                <a:solidFill>
                  <a:srgbClr val="9900FF"/>
                </a:solidFill>
                <a:effectLst/>
                <a:uLnTx/>
                <a:uFillTx/>
                <a:latin typeface="Times New Roman" pitchFamily="18" charset="0"/>
                <a:ea typeface="+mj-ea"/>
                <a:cs typeface="+mj-cs"/>
              </a:rPr>
            </a:br>
            <a:endParaRPr kumimoji="0" lang="en-US" altLang="zh-CN" sz="4000" b="1" i="0" u="none" strike="noStrike" kern="0" cap="none" spc="0" normalizeH="0" baseline="0" noProof="0" smtClean="0">
              <a:ln>
                <a:noFill/>
              </a:ln>
              <a:solidFill>
                <a:srgbClr val="9900FF"/>
              </a:solidFill>
              <a:effectLst/>
              <a:uLnTx/>
              <a:uFillTx/>
              <a:latin typeface="Times New Roman" pitchFamily="18" charset="0"/>
              <a:ea typeface="+mj-ea"/>
              <a:cs typeface="+mj-cs"/>
            </a:endParaRPr>
          </a:p>
        </p:txBody>
      </p:sp>
      <p:sp>
        <p:nvSpPr>
          <p:cNvPr id="18" name="Rectangle 2"/>
          <p:cNvSpPr txBox="1">
            <a:spLocks noChangeArrowheads="1"/>
          </p:cNvSpPr>
          <p:nvPr/>
        </p:nvSpPr>
        <p:spPr bwMode="auto">
          <a:xfrm>
            <a:off x="904200" y="1909284"/>
            <a:ext cx="779303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0" cap="none" spc="0" normalizeH="0" baseline="0" noProof="0" smtClean="0">
                <a:ln>
                  <a:noFill/>
                </a:ln>
                <a:solidFill>
                  <a:srgbClr val="9900FF"/>
                </a:solidFill>
                <a:effectLst/>
                <a:uLnTx/>
                <a:uFillTx/>
                <a:latin typeface="Times New Roman" pitchFamily="18" charset="0"/>
                <a:ea typeface="+mj-ea"/>
                <a:cs typeface="+mj-cs"/>
              </a:rPr>
              <a:t/>
            </a:r>
            <a:br>
              <a:rPr kumimoji="0" lang="en-US" altLang="zh-CN" sz="4000" b="1" i="0" u="none" strike="noStrike" kern="0" cap="none" spc="0" normalizeH="0" baseline="0" noProof="0" smtClean="0">
                <a:ln>
                  <a:noFill/>
                </a:ln>
                <a:solidFill>
                  <a:srgbClr val="9900FF"/>
                </a:solidFill>
                <a:effectLst/>
                <a:uLnTx/>
                <a:uFillTx/>
                <a:latin typeface="Times New Roman" pitchFamily="18" charset="0"/>
                <a:ea typeface="+mj-ea"/>
                <a:cs typeface="+mj-cs"/>
              </a:rPr>
            </a:br>
            <a:endParaRPr kumimoji="0" lang="en-US" altLang="zh-CN" sz="4000" b="1" i="0" u="none" strike="noStrike" kern="0" cap="none" spc="0" normalizeH="0" baseline="0" noProof="0" smtClean="0">
              <a:ln>
                <a:noFill/>
              </a:ln>
              <a:solidFill>
                <a:srgbClr val="9900FF"/>
              </a:solidFill>
              <a:effectLst/>
              <a:uLnTx/>
              <a:uFillTx/>
              <a:latin typeface="Times New Roman" pitchFamily="18" charset="0"/>
              <a:ea typeface="+mj-ea"/>
              <a:cs typeface="+mj-cs"/>
            </a:endParaRPr>
          </a:p>
        </p:txBody>
      </p:sp>
      <p:grpSp>
        <p:nvGrpSpPr>
          <p:cNvPr id="19" name="Group 18"/>
          <p:cNvGrpSpPr>
            <a:grpSpLocks/>
          </p:cNvGrpSpPr>
          <p:nvPr/>
        </p:nvGrpSpPr>
        <p:grpSpPr bwMode="auto">
          <a:xfrm>
            <a:off x="1277262" y="2476026"/>
            <a:ext cx="1719263" cy="2374903"/>
            <a:chOff x="960" y="746"/>
            <a:chExt cx="1083" cy="1496"/>
          </a:xfrm>
        </p:grpSpPr>
        <p:sp>
          <p:nvSpPr>
            <p:cNvPr id="20" name="Text Box 9"/>
            <p:cNvSpPr txBox="1">
              <a:spLocks noChangeArrowheads="1"/>
            </p:cNvSpPr>
            <p:nvPr/>
          </p:nvSpPr>
          <p:spPr bwMode="auto">
            <a:xfrm>
              <a:off x="960" y="746"/>
              <a:ext cx="1083" cy="1280"/>
            </a:xfrm>
            <a:prstGeom prst="rect">
              <a:avLst/>
            </a:prstGeom>
            <a:solidFill>
              <a:srgbClr val="00FFFF"/>
            </a:solidFill>
            <a:ln w="9525">
              <a:noFill/>
              <a:miter lim="800000"/>
              <a:headEnd/>
              <a:tailEnd/>
            </a:ln>
          </p:spPr>
          <p:txBody>
            <a:bodyPr wrap="none">
              <a:spAutoFit/>
            </a:bodyPr>
            <a:lstStyle/>
            <a:p>
              <a:r>
                <a:rPr lang="en-US" altLang="zh-CN" b="1" dirty="0">
                  <a:latin typeface="Times New Roman" pitchFamily="18" charset="0"/>
                </a:rPr>
                <a:t>…</a:t>
              </a:r>
              <a:endParaRPr lang="en-US" altLang="zh-CN" b="1" dirty="0"/>
            </a:p>
            <a:p>
              <a:r>
                <a:rPr lang="en-US" altLang="zh-CN" b="1" dirty="0"/>
                <a:t>CALL[X]|&lt;Y&gt;</a:t>
              </a:r>
            </a:p>
            <a:p>
              <a:r>
                <a:rPr lang="en-US" altLang="zh-CN" b="1" dirty="0">
                  <a:latin typeface="Times New Roman" pitchFamily="18" charset="0"/>
                </a:rPr>
                <a:t>…</a:t>
              </a:r>
              <a:endParaRPr lang="en-US" altLang="zh-CN" b="1" dirty="0"/>
            </a:p>
            <a:p>
              <a:r>
                <a:rPr lang="en-US" altLang="zh-CN" b="1" dirty="0"/>
                <a:t>LOAD1,[A]|6</a:t>
              </a:r>
            </a:p>
            <a:p>
              <a:r>
                <a:rPr lang="en-US" altLang="zh-CN" b="1" dirty="0"/>
                <a:t>STORE1,[B]|C</a:t>
              </a:r>
            </a:p>
            <a:p>
              <a:r>
                <a:rPr lang="en-US" altLang="zh-CN" b="1" dirty="0" smtClean="0">
                  <a:latin typeface="Times New Roman" pitchFamily="18" charset="0"/>
                </a:rPr>
                <a:t>…</a:t>
              </a:r>
            </a:p>
            <a:p>
              <a:endParaRPr lang="en-US" altLang="zh-CN" b="1" dirty="0"/>
            </a:p>
          </p:txBody>
        </p:sp>
        <p:sp>
          <p:nvSpPr>
            <p:cNvPr id="21" name="Text Box 14"/>
            <p:cNvSpPr txBox="1">
              <a:spLocks noChangeArrowheads="1"/>
            </p:cNvSpPr>
            <p:nvPr/>
          </p:nvSpPr>
          <p:spPr bwMode="auto">
            <a:xfrm>
              <a:off x="1152" y="2009"/>
              <a:ext cx="781" cy="233"/>
            </a:xfrm>
            <a:prstGeom prst="rect">
              <a:avLst/>
            </a:prstGeom>
            <a:noFill/>
            <a:ln w="9525">
              <a:noFill/>
              <a:miter lim="800000"/>
              <a:headEnd/>
              <a:tailEnd/>
            </a:ln>
          </p:spPr>
          <p:txBody>
            <a:bodyPr wrap="none">
              <a:spAutoFit/>
            </a:bodyPr>
            <a:lstStyle/>
            <a:p>
              <a:r>
                <a:rPr lang="zh-CN" altLang="en-US" b="1" dirty="0"/>
                <a:t>分段</a:t>
              </a:r>
              <a:r>
                <a:rPr lang="en-US" altLang="zh-CN" b="1" dirty="0"/>
                <a:t>MAIN</a:t>
              </a:r>
            </a:p>
          </p:txBody>
        </p:sp>
      </p:grpSp>
      <p:sp>
        <p:nvSpPr>
          <p:cNvPr id="23" name="Text Box 11"/>
          <p:cNvSpPr txBox="1">
            <a:spLocks noChangeArrowheads="1"/>
          </p:cNvSpPr>
          <p:nvPr/>
        </p:nvSpPr>
        <p:spPr bwMode="auto">
          <a:xfrm>
            <a:off x="3947884" y="2587146"/>
            <a:ext cx="870856" cy="1754326"/>
          </a:xfrm>
          <a:prstGeom prst="rect">
            <a:avLst/>
          </a:prstGeom>
          <a:solidFill>
            <a:srgbClr val="FFCCFF"/>
          </a:solidFill>
          <a:ln w="9525">
            <a:noFill/>
            <a:miter lim="800000"/>
            <a:headEnd/>
            <a:tailEnd/>
          </a:ln>
        </p:spPr>
        <p:txBody>
          <a:bodyPr wrap="square">
            <a:spAutoFit/>
          </a:bodyPr>
          <a:lstStyle/>
          <a:p>
            <a:r>
              <a:rPr lang="en-US" altLang="zh-CN" b="1" dirty="0">
                <a:latin typeface="Times New Roman" pitchFamily="18" charset="0"/>
              </a:rPr>
              <a:t>…</a:t>
            </a:r>
            <a:endParaRPr lang="en-US" altLang="zh-CN" b="1" dirty="0"/>
          </a:p>
          <a:p>
            <a:r>
              <a:rPr lang="en-US" altLang="zh-CN" b="1" dirty="0"/>
              <a:t>Y</a:t>
            </a:r>
          </a:p>
          <a:p>
            <a:r>
              <a:rPr lang="en-US" altLang="zh-CN" b="1" dirty="0" smtClean="0">
                <a:latin typeface="Times New Roman" pitchFamily="18" charset="0"/>
              </a:rPr>
              <a:t>…</a:t>
            </a:r>
          </a:p>
          <a:p>
            <a:endParaRPr lang="en-US" altLang="zh-CN" b="1" dirty="0" smtClean="0">
              <a:latin typeface="Times New Roman" pitchFamily="18" charset="0"/>
            </a:endParaRPr>
          </a:p>
          <a:p>
            <a:endParaRPr lang="en-US" altLang="zh-CN" b="1" dirty="0"/>
          </a:p>
          <a:p>
            <a:endParaRPr lang="en-US" altLang="zh-CN" b="1" dirty="0"/>
          </a:p>
        </p:txBody>
      </p:sp>
      <p:sp>
        <p:nvSpPr>
          <p:cNvPr id="24" name="Text Box 12"/>
          <p:cNvSpPr txBox="1">
            <a:spLocks noChangeArrowheads="1"/>
          </p:cNvSpPr>
          <p:nvPr/>
        </p:nvSpPr>
        <p:spPr bwMode="auto">
          <a:xfrm>
            <a:off x="5696862" y="2587146"/>
            <a:ext cx="762000" cy="1754326"/>
          </a:xfrm>
          <a:prstGeom prst="rect">
            <a:avLst/>
          </a:prstGeom>
          <a:solidFill>
            <a:srgbClr val="FFCCFF"/>
          </a:solidFill>
          <a:ln w="9525">
            <a:noFill/>
            <a:miter lim="800000"/>
            <a:headEnd/>
            <a:tailEnd/>
          </a:ln>
        </p:spPr>
        <p:txBody>
          <a:bodyPr>
            <a:spAutoFit/>
          </a:bodyPr>
          <a:lstStyle/>
          <a:p>
            <a:endParaRPr lang="en-US" altLang="zh-CN" b="1" dirty="0"/>
          </a:p>
          <a:p>
            <a:r>
              <a:rPr lang="en-US" altLang="zh-CN" b="1" dirty="0" smtClean="0">
                <a:latin typeface="Times New Roman" pitchFamily="18" charset="0"/>
              </a:rPr>
              <a:t>…</a:t>
            </a:r>
          </a:p>
          <a:p>
            <a:endParaRPr lang="en-US" altLang="zh-CN" b="1" dirty="0" smtClean="0">
              <a:latin typeface="Times New Roman" pitchFamily="18" charset="0"/>
            </a:endParaRPr>
          </a:p>
          <a:p>
            <a:endParaRPr lang="en-US" altLang="zh-CN" b="1" dirty="0"/>
          </a:p>
          <a:p>
            <a:endParaRPr lang="en-US" altLang="zh-CN" b="1" dirty="0"/>
          </a:p>
          <a:p>
            <a:endParaRPr lang="en-US" altLang="zh-CN" b="1" dirty="0"/>
          </a:p>
        </p:txBody>
      </p:sp>
      <p:sp>
        <p:nvSpPr>
          <p:cNvPr id="25" name="Text Box 13"/>
          <p:cNvSpPr txBox="1">
            <a:spLocks noChangeArrowheads="1"/>
          </p:cNvSpPr>
          <p:nvPr/>
        </p:nvSpPr>
        <p:spPr bwMode="auto">
          <a:xfrm>
            <a:off x="7068462" y="2587146"/>
            <a:ext cx="762000" cy="1754326"/>
          </a:xfrm>
          <a:prstGeom prst="rect">
            <a:avLst/>
          </a:prstGeom>
          <a:solidFill>
            <a:srgbClr val="FFCCFF"/>
          </a:solidFill>
          <a:ln w="9525">
            <a:noFill/>
            <a:miter lim="800000"/>
            <a:headEnd/>
            <a:tailEnd/>
          </a:ln>
        </p:spPr>
        <p:txBody>
          <a:bodyPr>
            <a:spAutoFit/>
          </a:bodyPr>
          <a:lstStyle/>
          <a:p>
            <a:r>
              <a:rPr lang="en-US" altLang="zh-CN" b="1" dirty="0">
                <a:latin typeface="Times New Roman" pitchFamily="18" charset="0"/>
              </a:rPr>
              <a:t>…</a:t>
            </a:r>
            <a:endParaRPr lang="en-US" altLang="zh-CN" b="1" dirty="0"/>
          </a:p>
          <a:p>
            <a:r>
              <a:rPr lang="en-US" altLang="zh-CN" b="1" dirty="0"/>
              <a:t>C</a:t>
            </a:r>
          </a:p>
          <a:p>
            <a:r>
              <a:rPr lang="en-US" altLang="zh-CN" b="1" dirty="0" smtClean="0">
                <a:latin typeface="Times New Roman" pitchFamily="18" charset="0"/>
              </a:rPr>
              <a:t>…</a:t>
            </a:r>
          </a:p>
          <a:p>
            <a:endParaRPr lang="en-US" altLang="zh-CN" b="1" dirty="0" smtClean="0">
              <a:latin typeface="Times New Roman" pitchFamily="18" charset="0"/>
            </a:endParaRPr>
          </a:p>
          <a:p>
            <a:endParaRPr lang="en-US" altLang="zh-CN" b="1" dirty="0"/>
          </a:p>
          <a:p>
            <a:endParaRPr lang="en-US" altLang="zh-CN" b="1" dirty="0"/>
          </a:p>
        </p:txBody>
      </p:sp>
      <p:sp>
        <p:nvSpPr>
          <p:cNvPr id="26" name="Text Box 15"/>
          <p:cNvSpPr txBox="1">
            <a:spLocks noChangeArrowheads="1"/>
          </p:cNvSpPr>
          <p:nvPr/>
        </p:nvSpPr>
        <p:spPr bwMode="auto">
          <a:xfrm>
            <a:off x="3944262" y="4339746"/>
            <a:ext cx="1346844" cy="646331"/>
          </a:xfrm>
          <a:prstGeom prst="rect">
            <a:avLst/>
          </a:prstGeom>
          <a:noFill/>
          <a:ln w="9525">
            <a:noFill/>
            <a:miter lim="800000"/>
            <a:headEnd/>
            <a:tailEnd/>
          </a:ln>
        </p:spPr>
        <p:txBody>
          <a:bodyPr wrap="none">
            <a:spAutoFit/>
          </a:bodyPr>
          <a:lstStyle/>
          <a:p>
            <a:r>
              <a:rPr lang="zh-CN" altLang="en-US" b="1" dirty="0"/>
              <a:t>分段</a:t>
            </a:r>
            <a:r>
              <a:rPr lang="en-US" altLang="zh-CN" b="1" dirty="0"/>
              <a:t>X</a:t>
            </a:r>
          </a:p>
          <a:p>
            <a:r>
              <a:rPr lang="zh-CN" altLang="en-US" b="1" dirty="0">
                <a:solidFill>
                  <a:srgbClr val="FF0000"/>
                </a:solidFill>
              </a:rPr>
              <a:t>（子程序）</a:t>
            </a:r>
          </a:p>
        </p:txBody>
      </p:sp>
      <p:sp>
        <p:nvSpPr>
          <p:cNvPr id="27" name="Text Box 16"/>
          <p:cNvSpPr txBox="1">
            <a:spLocks noChangeArrowheads="1"/>
          </p:cNvSpPr>
          <p:nvPr/>
        </p:nvSpPr>
        <p:spPr bwMode="auto">
          <a:xfrm>
            <a:off x="5685972" y="4339746"/>
            <a:ext cx="1114408" cy="646331"/>
          </a:xfrm>
          <a:prstGeom prst="rect">
            <a:avLst/>
          </a:prstGeom>
          <a:noFill/>
          <a:ln w="9525">
            <a:noFill/>
            <a:miter lim="800000"/>
            <a:headEnd/>
            <a:tailEnd/>
          </a:ln>
        </p:spPr>
        <p:txBody>
          <a:bodyPr wrap="none">
            <a:spAutoFit/>
          </a:bodyPr>
          <a:lstStyle/>
          <a:p>
            <a:r>
              <a:rPr lang="zh-CN" altLang="en-US" b="1" dirty="0"/>
              <a:t>分段</a:t>
            </a:r>
            <a:r>
              <a:rPr lang="en-US" altLang="zh-CN" b="1" dirty="0" smtClean="0"/>
              <a:t>A</a:t>
            </a:r>
          </a:p>
          <a:p>
            <a:r>
              <a:rPr lang="zh-CN" altLang="en-US" b="1" dirty="0" smtClean="0">
                <a:solidFill>
                  <a:srgbClr val="FF0000"/>
                </a:solidFill>
              </a:rPr>
              <a:t>（</a:t>
            </a:r>
            <a:r>
              <a:rPr lang="zh-CN" altLang="en-US" b="1" dirty="0">
                <a:solidFill>
                  <a:srgbClr val="FF0000"/>
                </a:solidFill>
              </a:rPr>
              <a:t>数据）</a:t>
            </a:r>
          </a:p>
        </p:txBody>
      </p:sp>
      <p:sp>
        <p:nvSpPr>
          <p:cNvPr id="28" name="Text Box 17"/>
          <p:cNvSpPr txBox="1">
            <a:spLocks noChangeArrowheads="1"/>
          </p:cNvSpPr>
          <p:nvPr/>
        </p:nvSpPr>
        <p:spPr bwMode="auto">
          <a:xfrm>
            <a:off x="6992262" y="4321602"/>
            <a:ext cx="1346844" cy="646331"/>
          </a:xfrm>
          <a:prstGeom prst="rect">
            <a:avLst/>
          </a:prstGeom>
          <a:noFill/>
          <a:ln w="9525">
            <a:noFill/>
            <a:miter lim="800000"/>
            <a:headEnd/>
            <a:tailEnd/>
          </a:ln>
        </p:spPr>
        <p:txBody>
          <a:bodyPr wrap="none">
            <a:spAutoFit/>
          </a:bodyPr>
          <a:lstStyle/>
          <a:p>
            <a:r>
              <a:rPr lang="zh-CN" altLang="en-US" b="1" dirty="0"/>
              <a:t>分段</a:t>
            </a:r>
            <a:r>
              <a:rPr lang="en-US" altLang="zh-CN" b="1" dirty="0"/>
              <a:t>B</a:t>
            </a:r>
          </a:p>
          <a:p>
            <a:r>
              <a:rPr lang="zh-CN" altLang="en-US" b="1" dirty="0">
                <a:solidFill>
                  <a:srgbClr val="FF0000"/>
                </a:solidFill>
              </a:rPr>
              <a:t>（工作区）</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分段中的基本概念</a:t>
            </a:r>
            <a:endParaRPr lang="zh-CN" altLang="en-US" dirty="0"/>
          </a:p>
        </p:txBody>
      </p:sp>
      <p:sp>
        <p:nvSpPr>
          <p:cNvPr id="3" name="内容占位符 2"/>
          <p:cNvSpPr>
            <a:spLocks noGrp="1"/>
          </p:cNvSpPr>
          <p:nvPr>
            <p:ph idx="1"/>
          </p:nvPr>
        </p:nvSpPr>
        <p:spPr>
          <a:xfrm>
            <a:off x="486228" y="1558697"/>
            <a:ext cx="8229600" cy="1155470"/>
          </a:xfrm>
        </p:spPr>
        <p:txBody>
          <a:bodyPr/>
          <a:lstStyle/>
          <a:p>
            <a:r>
              <a:rPr lang="zh-CN" altLang="en-US" sz="2400" dirty="0" smtClean="0"/>
              <a:t>每个段内都从</a:t>
            </a:r>
            <a:r>
              <a:rPr lang="en-US" altLang="zh-CN" sz="2400" dirty="0" smtClean="0"/>
              <a:t>0</a:t>
            </a:r>
            <a:r>
              <a:rPr lang="zh-CN" altLang="en-US" sz="2400" dirty="0" smtClean="0"/>
              <a:t>开始编址，并采用一段连续的地址空间。由于分多个段，所以地址是二维的，亦即逻辑地址由段号</a:t>
            </a:r>
            <a:r>
              <a:rPr lang="en-US" altLang="zh-CN" sz="2400" dirty="0" smtClean="0"/>
              <a:t>S</a:t>
            </a:r>
            <a:r>
              <a:rPr lang="zh-CN" altLang="en-US" sz="2400" dirty="0" smtClean="0"/>
              <a:t>和段内地址</a:t>
            </a:r>
            <a:r>
              <a:rPr lang="en-US" altLang="zh-CN" sz="2400" dirty="0" smtClean="0"/>
              <a:t>d</a:t>
            </a:r>
            <a:r>
              <a:rPr lang="zh-CN" altLang="en-US" sz="2400" dirty="0" smtClean="0"/>
              <a:t>组成。具体结构举例如下：</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49</a:t>
            </a:fld>
            <a:endParaRPr lang="en-US" altLang="zh-CN" dirty="0"/>
          </a:p>
        </p:txBody>
      </p:sp>
      <p:graphicFrame>
        <p:nvGraphicFramePr>
          <p:cNvPr id="6" name="Group 3"/>
          <p:cNvGraphicFramePr>
            <a:graphicFrameLocks noGrp="1"/>
          </p:cNvGraphicFramePr>
          <p:nvPr/>
        </p:nvGraphicFramePr>
        <p:xfrm>
          <a:off x="1524000" y="3175000"/>
          <a:ext cx="6096000" cy="800100"/>
        </p:xfrm>
        <a:graphic>
          <a:graphicData uri="http://schemas.openxmlformats.org/drawingml/2006/table">
            <a:tbl>
              <a:tblPr/>
              <a:tblGrid>
                <a:gridCol w="3048000"/>
                <a:gridCol w="3048000"/>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chemeClr val="tx1"/>
                          </a:solidFill>
                          <a:effectLst/>
                          <a:latin typeface="Tahoma" pitchFamily="34" charset="0"/>
                          <a:ea typeface="宋体" pitchFamily="2" charset="-122"/>
                        </a:rPr>
                        <a:t>段号</a:t>
                      </a:r>
                      <a:r>
                        <a:rPr kumimoji="0" lang="en-US" altLang="zh-CN" sz="1800" b="1" i="0" u="none" strike="noStrike" cap="none" normalizeH="0" baseline="0" dirty="0" smtClean="0">
                          <a:ln>
                            <a:noFill/>
                          </a:ln>
                          <a:solidFill>
                            <a:schemeClr val="tx1"/>
                          </a:solidFill>
                          <a:effectLst/>
                          <a:latin typeface="Tahoma" pitchFamily="34" charset="0"/>
                          <a:ea typeface="宋体" pitchFamily="2" charset="-122"/>
                        </a:rPr>
                        <a:t>S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chemeClr val="tx1"/>
                          </a:solidFill>
                          <a:effectLst/>
                          <a:latin typeface="Tahoma" pitchFamily="34" charset="0"/>
                          <a:ea typeface="宋体" pitchFamily="2" charset="-122"/>
                        </a:rPr>
                        <a:t>段内地址</a:t>
                      </a:r>
                      <a:r>
                        <a:rPr kumimoji="0" lang="en-US" altLang="zh-CN" sz="1800" b="1" i="0" u="none" strike="noStrike" cap="none" normalizeH="0" baseline="0" dirty="0" smtClean="0">
                          <a:ln>
                            <a:noFill/>
                          </a:ln>
                          <a:solidFill>
                            <a:schemeClr val="tx1"/>
                          </a:solidFill>
                          <a:effectLst/>
                          <a:latin typeface="Tahoma" pitchFamily="34" charset="0"/>
                          <a:ea typeface="宋体" pitchFamily="2" charset="-122"/>
                        </a:rPr>
                        <a:t>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ahoma" pitchFamily="34" charset="0"/>
                          <a:ea typeface="宋体" pitchFamily="2" charset="-122"/>
                        </a:rPr>
                        <a:t>31                                  20</a:t>
                      </a:r>
                    </a:p>
                  </a:txBody>
                  <a:tcPr horzOverflow="overflow">
                    <a:lnL cap="flat">
                      <a:noFill/>
                    </a:lnL>
                    <a:lnR>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chemeClr val="tx1"/>
                          </a:solidFill>
                          <a:effectLst/>
                          <a:latin typeface="Tahoma" pitchFamily="34" charset="0"/>
                          <a:ea typeface="宋体" pitchFamily="2" charset="-122"/>
                        </a:rPr>
                        <a:t>19                                    0</a:t>
                      </a:r>
                    </a:p>
                  </a:txBody>
                  <a:tcPr horzOverflow="overflow">
                    <a:lnL>
                      <a:noFill/>
                    </a:lnL>
                    <a:lnR cap="flat">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sp>
        <p:nvSpPr>
          <p:cNvPr id="7" name="Text Box 17"/>
          <p:cNvSpPr txBox="1">
            <a:spLocks noChangeArrowheads="1"/>
          </p:cNvSpPr>
          <p:nvPr/>
        </p:nvSpPr>
        <p:spPr bwMode="auto">
          <a:xfrm>
            <a:off x="881738" y="4186917"/>
            <a:ext cx="7696200" cy="830997"/>
          </a:xfrm>
          <a:prstGeom prst="rect">
            <a:avLst/>
          </a:prstGeom>
          <a:noFill/>
          <a:ln w="9525">
            <a:noFill/>
            <a:miter lim="800000"/>
            <a:headEnd/>
            <a:tailEnd/>
          </a:ln>
          <a:effectLst/>
        </p:spPr>
        <p:txBody>
          <a:bodyPr>
            <a:spAutoFit/>
          </a:bodyPr>
          <a:lstStyle/>
          <a:p>
            <a:pPr algn="l"/>
            <a:r>
              <a:rPr kumimoji="1" lang="zh-CN" altLang="en-US" sz="2400" b="1" dirty="0">
                <a:solidFill>
                  <a:srgbClr val="FF0000"/>
                </a:solidFill>
                <a:latin typeface="Times New Roman" pitchFamily="18" charset="0"/>
                <a:ea typeface="楷体_GB2312" pitchFamily="49" charset="-122"/>
              </a:rPr>
              <a:t>该地址结构中允许作业最多有</a:t>
            </a:r>
            <a:r>
              <a:rPr kumimoji="1" lang="en-US" altLang="zh-CN" sz="2400" b="1" dirty="0">
                <a:solidFill>
                  <a:srgbClr val="FF0000"/>
                </a:solidFill>
                <a:latin typeface="Times New Roman" pitchFamily="18" charset="0"/>
                <a:ea typeface="楷体_GB2312" pitchFamily="49" charset="-122"/>
              </a:rPr>
              <a:t>4K(2</a:t>
            </a:r>
            <a:r>
              <a:rPr kumimoji="1" lang="en-US" altLang="zh-CN" sz="2400" b="1" baseline="30000" dirty="0">
                <a:solidFill>
                  <a:srgbClr val="FF0000"/>
                </a:solidFill>
                <a:latin typeface="Times New Roman" pitchFamily="18" charset="0"/>
                <a:ea typeface="楷体_GB2312" pitchFamily="49" charset="-122"/>
              </a:rPr>
              <a:t>12</a:t>
            </a:r>
            <a:r>
              <a:rPr kumimoji="1" lang="en-US" altLang="zh-CN" sz="2400" b="1" dirty="0">
                <a:solidFill>
                  <a:srgbClr val="FF0000"/>
                </a:solidFill>
                <a:latin typeface="Times New Roman" pitchFamily="18" charset="0"/>
                <a:ea typeface="楷体_GB2312" pitchFamily="49" charset="-122"/>
              </a:rPr>
              <a:t>)</a:t>
            </a:r>
            <a:r>
              <a:rPr kumimoji="1" lang="zh-CN" altLang="en-US" sz="2400" b="1" dirty="0">
                <a:solidFill>
                  <a:srgbClr val="FF0000"/>
                </a:solidFill>
                <a:latin typeface="Times New Roman" pitchFamily="18" charset="0"/>
                <a:ea typeface="楷体_GB2312" pitchFamily="49" charset="-122"/>
              </a:rPr>
              <a:t>个段，每段最大长度为</a:t>
            </a:r>
            <a:r>
              <a:rPr kumimoji="1" lang="en-US" altLang="zh-CN" sz="2400" b="1" dirty="0">
                <a:solidFill>
                  <a:srgbClr val="FF0000"/>
                </a:solidFill>
                <a:latin typeface="Times New Roman" pitchFamily="18" charset="0"/>
                <a:ea typeface="楷体_GB2312" pitchFamily="49" charset="-122"/>
              </a:rPr>
              <a:t>1MB(2</a:t>
            </a:r>
            <a:r>
              <a:rPr kumimoji="1" lang="en-US" altLang="zh-CN" sz="2400" b="1" baseline="34000" dirty="0">
                <a:solidFill>
                  <a:srgbClr val="FF0000"/>
                </a:solidFill>
                <a:latin typeface="Times New Roman" pitchFamily="18" charset="0"/>
                <a:ea typeface="楷体_GB2312" pitchFamily="49" charset="-122"/>
              </a:rPr>
              <a:t>20</a:t>
            </a:r>
            <a:r>
              <a:rPr kumimoji="1" lang="en-US" altLang="zh-CN" sz="2400" b="1" dirty="0">
                <a:solidFill>
                  <a:srgbClr val="FF0000"/>
                </a:solidFill>
                <a:latin typeface="Times New Roman" pitchFamily="18" charset="0"/>
                <a:ea typeface="楷体_GB2312" pitchFamily="49" charset="-122"/>
              </a:rPr>
              <a:t>)</a:t>
            </a:r>
            <a:r>
              <a:rPr kumimoji="1" lang="zh-CN" altLang="en-US" sz="2400" b="1" dirty="0">
                <a:solidFill>
                  <a:srgbClr val="FF0000"/>
                </a:solidFill>
                <a:latin typeface="Times New Roman" pitchFamily="18" charset="0"/>
                <a:ea typeface="楷体_GB2312" pitchFamily="49" charset="-122"/>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虚拟内存技术</a:t>
            </a:r>
            <a:endParaRPr lang="zh-CN" altLang="en-US" dirty="0"/>
          </a:p>
        </p:txBody>
      </p:sp>
      <p:sp>
        <p:nvSpPr>
          <p:cNvPr id="3" name="内容占位符 2"/>
          <p:cNvSpPr>
            <a:spLocks noGrp="1"/>
          </p:cNvSpPr>
          <p:nvPr>
            <p:ph idx="1"/>
          </p:nvPr>
        </p:nvSpPr>
        <p:spPr>
          <a:xfrm>
            <a:off x="457200" y="1357313"/>
            <a:ext cx="8362950" cy="4641850"/>
          </a:xfrm>
        </p:spPr>
        <p:txBody>
          <a:bodyPr/>
          <a:lstStyle/>
          <a:p>
            <a:r>
              <a:rPr lang="zh-CN" altLang="en-US" dirty="0" smtClean="0"/>
              <a:t>无虚拟内存技术时面临的问题</a:t>
            </a:r>
          </a:p>
          <a:p>
            <a:pPr lvl="1"/>
            <a:r>
              <a:rPr lang="zh-CN" altLang="en-US" dirty="0" smtClean="0"/>
              <a:t>不能运行比内存大的程序</a:t>
            </a:r>
          </a:p>
          <a:p>
            <a:pPr lvl="1"/>
            <a:r>
              <a:rPr lang="zh-CN" altLang="en-US" dirty="0" smtClean="0"/>
              <a:t>进程全部装入内存，浪费空间（进程活动具有局部性</a:t>
            </a:r>
            <a:r>
              <a:rPr lang="en-US" altLang="zh-CN" dirty="0" smtClean="0"/>
              <a:t>)</a:t>
            </a:r>
            <a:endParaRPr lang="zh-CN" altLang="en-US" dirty="0" smtClean="0"/>
          </a:p>
          <a:p>
            <a:pPr lvl="2"/>
            <a:r>
              <a:rPr lang="zh-CN" altLang="en-US" dirty="0" smtClean="0"/>
              <a:t>单控制流的进程需要较少部分在内存</a:t>
            </a:r>
          </a:p>
          <a:p>
            <a:pPr lvl="2"/>
            <a:r>
              <a:rPr lang="zh-CN" altLang="en-US" dirty="0" smtClean="0"/>
              <a:t>多控制流的进程需要较多部分在内存</a:t>
            </a:r>
          </a:p>
          <a:p>
            <a:r>
              <a:rPr lang="zh-CN" altLang="en-US" dirty="0" smtClean="0"/>
              <a:t>虚拟内存技术</a:t>
            </a:r>
          </a:p>
          <a:p>
            <a:pPr lvl="1"/>
            <a:r>
              <a:rPr lang="zh-CN" altLang="en-US" dirty="0"/>
              <a:t>当进程运行时，先将其一部分装入内存，另一部分暂留</a:t>
            </a:r>
            <a:r>
              <a:rPr lang="zh-CN" altLang="en-US" dirty="0" smtClean="0"/>
              <a:t>在外存。当</a:t>
            </a:r>
            <a:r>
              <a:rPr lang="zh-CN" altLang="en-US" dirty="0"/>
              <a:t>要执行的指令或访问的数据不在内存时，由操作系统自动完成将它们</a:t>
            </a:r>
            <a:r>
              <a:rPr lang="zh-CN" altLang="en-US" dirty="0" smtClean="0"/>
              <a:t>从外存调</a:t>
            </a:r>
            <a:r>
              <a:rPr lang="zh-CN" altLang="en-US" dirty="0"/>
              <a:t>入内存的工作</a:t>
            </a:r>
            <a:endParaRPr lang="en-US" altLang="zh-CN" dirty="0" smtClean="0"/>
          </a:p>
          <a:p>
            <a:pPr lvl="1"/>
            <a:r>
              <a:rPr lang="zh-CN" altLang="en-US" dirty="0" smtClean="0"/>
              <a:t>虚拟内存技术带来的问题是：为了最大限度地用好内存和</a:t>
            </a:r>
            <a:r>
              <a:rPr lang="en-US" altLang="zh-CN" dirty="0" smtClean="0"/>
              <a:t>CPU</a:t>
            </a:r>
            <a:r>
              <a:rPr lang="zh-CN" altLang="en-US" dirty="0" smtClean="0"/>
              <a:t>，内外存间的调动会十分频繁</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段表</a:t>
            </a:r>
            <a:endParaRPr lang="zh-CN" altLang="en-US" dirty="0"/>
          </a:p>
        </p:txBody>
      </p:sp>
      <p:sp>
        <p:nvSpPr>
          <p:cNvPr id="3" name="内容占位符 2"/>
          <p:cNvSpPr>
            <a:spLocks noGrp="1"/>
          </p:cNvSpPr>
          <p:nvPr>
            <p:ph idx="1"/>
          </p:nvPr>
        </p:nvSpPr>
        <p:spPr>
          <a:xfrm>
            <a:off x="457200" y="1094249"/>
            <a:ext cx="8229600" cy="2287587"/>
          </a:xfrm>
        </p:spPr>
        <p:txBody>
          <a:bodyPr/>
          <a:lstStyle/>
          <a:p>
            <a:r>
              <a:rPr lang="zh-CN" altLang="en-US" sz="2000" dirty="0" smtClean="0"/>
              <a:t>在分段存储管理系统中，为每个分段分配一个连续的分区，而进程中的各个段可以离散地移入内存中的不同的分区中</a:t>
            </a:r>
          </a:p>
          <a:p>
            <a:r>
              <a:rPr lang="zh-CN" altLang="en-US" sz="2000" dirty="0" smtClean="0"/>
              <a:t>系统为每个进程建立一张段映射表，简称为“段表”</a:t>
            </a:r>
          </a:p>
          <a:p>
            <a:r>
              <a:rPr lang="zh-CN" altLang="en-US" sz="2000" dirty="0" smtClean="0"/>
              <a:t>每个段在段表中占一个表项，其中记录了该段在内存中的起始地址</a:t>
            </a:r>
            <a:r>
              <a:rPr lang="en-US" altLang="zh-CN" sz="2000" dirty="0" smtClean="0"/>
              <a:t>(</a:t>
            </a:r>
            <a:r>
              <a:rPr lang="zh-CN" altLang="en-US" sz="2000" dirty="0" smtClean="0"/>
              <a:t>又称为“基址”</a:t>
            </a:r>
            <a:r>
              <a:rPr lang="en-US" altLang="zh-CN" sz="2000" dirty="0" smtClean="0"/>
              <a:t>)</a:t>
            </a:r>
            <a:r>
              <a:rPr lang="zh-CN" altLang="en-US" sz="2000" dirty="0" smtClean="0"/>
              <a:t>和段的长度</a:t>
            </a:r>
          </a:p>
          <a:p>
            <a:r>
              <a:rPr lang="zh-CN" altLang="en-US" sz="2000" dirty="0" smtClean="0"/>
              <a:t>实现从逻辑段到物理内存区的映射。</a:t>
            </a:r>
          </a:p>
        </p:txBody>
      </p:sp>
      <p:sp>
        <p:nvSpPr>
          <p:cNvPr id="4" name="页脚占位符 3"/>
          <p:cNvSpPr>
            <a:spLocks noGrp="1"/>
          </p:cNvSpPr>
          <p:nvPr>
            <p:ph type="ftr" sz="quarter" idx="10"/>
          </p:nvPr>
        </p:nvSpPr>
        <p:spPr/>
        <p:txBody>
          <a:bodyPr/>
          <a:lstStyle/>
          <a:p>
            <a:pPr>
              <a:defRPr/>
            </a:pPr>
            <a:r>
              <a:rPr lang="zh-CN" altLang="en-US" smtClean="0"/>
              <a:t>USTC; 21000201-OPERATING SYSTEMS; FALL 2012; INSTRUCTOR: CHI ZHANG</a:t>
            </a:r>
            <a:endParaRPr lang="en-US" altLang="zh-CN"/>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50</a:t>
            </a:fld>
            <a:endParaRPr lang="en-US" altLang="zh-CN"/>
          </a:p>
        </p:txBody>
      </p:sp>
      <p:sp>
        <p:nvSpPr>
          <p:cNvPr id="67" name="矩形 66"/>
          <p:cNvSpPr/>
          <p:nvPr/>
        </p:nvSpPr>
        <p:spPr>
          <a:xfrm>
            <a:off x="188686" y="5994400"/>
            <a:ext cx="8694057" cy="667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5"/>
          <p:cNvGrpSpPr>
            <a:grpSpLocks/>
          </p:cNvGrpSpPr>
          <p:nvPr/>
        </p:nvGrpSpPr>
        <p:grpSpPr bwMode="auto">
          <a:xfrm>
            <a:off x="664030" y="2803064"/>
            <a:ext cx="7937500" cy="4267200"/>
            <a:chOff x="464" y="880"/>
            <a:chExt cx="5000" cy="2688"/>
          </a:xfrm>
        </p:grpSpPr>
        <p:sp>
          <p:nvSpPr>
            <p:cNvPr id="7" name="Rectangle 6"/>
            <p:cNvSpPr>
              <a:spLocks noChangeArrowheads="1"/>
            </p:cNvSpPr>
            <p:nvPr/>
          </p:nvSpPr>
          <p:spPr bwMode="auto">
            <a:xfrm>
              <a:off x="952" y="1520"/>
              <a:ext cx="744" cy="296"/>
            </a:xfrm>
            <a:prstGeom prst="rect">
              <a:avLst/>
            </a:prstGeom>
            <a:solidFill>
              <a:srgbClr val="FFFFCC"/>
            </a:solidFill>
            <a:ln w="19050">
              <a:solidFill>
                <a:schemeClr val="tx1"/>
              </a:solidFill>
              <a:miter lim="800000"/>
              <a:headEnd/>
              <a:tailEnd/>
            </a:ln>
            <a:effectLst>
              <a:outerShdw dist="45791" dir="3378596" algn="ctr" rotWithShape="0">
                <a:schemeClr val="bg2"/>
              </a:outerShdw>
            </a:effectLst>
          </p:spPr>
          <p:txBody>
            <a:bodyPr wrap="none" anchor="ctr"/>
            <a:lstStyle/>
            <a:p>
              <a:pPr>
                <a:buClr>
                  <a:schemeClr val="folHlink"/>
                </a:buClr>
                <a:buSzPct val="60000"/>
                <a:buFont typeface="Wingdings" pitchFamily="2" charset="2"/>
                <a:buNone/>
              </a:pPr>
              <a:endParaRPr kumimoji="1" lang="zh-CN" altLang="zh-CN" sz="1800">
                <a:latin typeface="Times New Roman" pitchFamily="18" charset="0"/>
              </a:endParaRPr>
            </a:p>
          </p:txBody>
        </p:sp>
        <p:sp>
          <p:nvSpPr>
            <p:cNvPr id="8" name="Rectangle 7"/>
            <p:cNvSpPr>
              <a:spLocks noChangeArrowheads="1"/>
            </p:cNvSpPr>
            <p:nvPr/>
          </p:nvSpPr>
          <p:spPr bwMode="auto">
            <a:xfrm>
              <a:off x="944" y="2032"/>
              <a:ext cx="744" cy="272"/>
            </a:xfrm>
            <a:prstGeom prst="rect">
              <a:avLst/>
            </a:prstGeom>
            <a:solidFill>
              <a:srgbClr val="FFFFCC"/>
            </a:solidFill>
            <a:ln w="19050">
              <a:solidFill>
                <a:schemeClr val="tx1"/>
              </a:solidFill>
              <a:miter lim="800000"/>
              <a:headEnd/>
              <a:tailEnd/>
            </a:ln>
            <a:effectLst>
              <a:outerShdw dist="45791" dir="3378596" algn="ctr" rotWithShape="0">
                <a:schemeClr val="bg2"/>
              </a:outerShdw>
            </a:effectLst>
          </p:spPr>
          <p:txBody>
            <a:bodyPr wrap="none" anchor="ctr"/>
            <a:lstStyle/>
            <a:p>
              <a:pPr>
                <a:buClr>
                  <a:schemeClr val="folHlink"/>
                </a:buClr>
                <a:buSzPct val="60000"/>
                <a:buFont typeface="Wingdings" pitchFamily="2" charset="2"/>
                <a:buNone/>
              </a:pPr>
              <a:endParaRPr kumimoji="1" lang="zh-CN" altLang="zh-CN" sz="1800">
                <a:latin typeface="Times New Roman" pitchFamily="18" charset="0"/>
              </a:endParaRPr>
            </a:p>
          </p:txBody>
        </p:sp>
        <p:sp>
          <p:nvSpPr>
            <p:cNvPr id="9" name="Rectangle 8"/>
            <p:cNvSpPr>
              <a:spLocks noChangeArrowheads="1"/>
            </p:cNvSpPr>
            <p:nvPr/>
          </p:nvSpPr>
          <p:spPr bwMode="auto">
            <a:xfrm>
              <a:off x="944" y="2576"/>
              <a:ext cx="744" cy="296"/>
            </a:xfrm>
            <a:prstGeom prst="rect">
              <a:avLst/>
            </a:prstGeom>
            <a:solidFill>
              <a:srgbClr val="FFFFCC"/>
            </a:solidFill>
            <a:ln w="19050">
              <a:solidFill>
                <a:schemeClr val="tx1"/>
              </a:solidFill>
              <a:miter lim="800000"/>
              <a:headEnd/>
              <a:tailEnd/>
            </a:ln>
            <a:effectLst>
              <a:outerShdw dist="45791" dir="3378596" algn="ctr" rotWithShape="0">
                <a:schemeClr val="bg2"/>
              </a:outerShdw>
            </a:effectLst>
          </p:spPr>
          <p:txBody>
            <a:bodyPr wrap="none" anchor="ctr"/>
            <a:lstStyle/>
            <a:p>
              <a:pPr>
                <a:buClr>
                  <a:schemeClr val="folHlink"/>
                </a:buClr>
                <a:buSzPct val="60000"/>
                <a:buFont typeface="Wingdings" pitchFamily="2" charset="2"/>
                <a:buNone/>
              </a:pPr>
              <a:endParaRPr kumimoji="1" lang="zh-CN" altLang="zh-CN" sz="1800">
                <a:latin typeface="Times New Roman" pitchFamily="18" charset="0"/>
              </a:endParaRPr>
            </a:p>
          </p:txBody>
        </p:sp>
        <p:sp>
          <p:nvSpPr>
            <p:cNvPr id="10" name="Rectangle 9"/>
            <p:cNvSpPr>
              <a:spLocks noChangeArrowheads="1"/>
            </p:cNvSpPr>
            <p:nvPr/>
          </p:nvSpPr>
          <p:spPr bwMode="auto">
            <a:xfrm>
              <a:off x="936" y="3088"/>
              <a:ext cx="744" cy="280"/>
            </a:xfrm>
            <a:prstGeom prst="rect">
              <a:avLst/>
            </a:prstGeom>
            <a:solidFill>
              <a:srgbClr val="FFFFCC"/>
            </a:solidFill>
            <a:ln w="19050">
              <a:solidFill>
                <a:schemeClr val="tx1"/>
              </a:solidFill>
              <a:miter lim="800000"/>
              <a:headEnd/>
              <a:tailEnd/>
            </a:ln>
            <a:effectLst>
              <a:outerShdw dist="45791" dir="3378596" algn="ctr" rotWithShape="0">
                <a:schemeClr val="bg2"/>
              </a:outerShdw>
            </a:effectLst>
          </p:spPr>
          <p:txBody>
            <a:bodyPr wrap="none" anchor="ctr"/>
            <a:lstStyle/>
            <a:p>
              <a:pPr>
                <a:buClr>
                  <a:schemeClr val="folHlink"/>
                </a:buClr>
                <a:buSzPct val="60000"/>
                <a:buFont typeface="Wingdings" pitchFamily="2" charset="2"/>
                <a:buNone/>
              </a:pPr>
              <a:endParaRPr kumimoji="1" lang="zh-CN" altLang="zh-CN" sz="1800">
                <a:latin typeface="Times New Roman" pitchFamily="18" charset="0"/>
              </a:endParaRPr>
            </a:p>
          </p:txBody>
        </p:sp>
        <p:sp>
          <p:nvSpPr>
            <p:cNvPr id="11" name="Text Box 10"/>
            <p:cNvSpPr txBox="1">
              <a:spLocks noChangeArrowheads="1"/>
            </p:cNvSpPr>
            <p:nvPr/>
          </p:nvSpPr>
          <p:spPr bwMode="auto">
            <a:xfrm>
              <a:off x="1816" y="1424"/>
              <a:ext cx="840" cy="231"/>
            </a:xfrm>
            <a:prstGeom prst="rect">
              <a:avLst/>
            </a:prstGeom>
            <a:noFill/>
            <a:ln w="19050">
              <a:noFill/>
              <a:miter lim="800000"/>
              <a:headEnd/>
              <a:tailEnd/>
            </a:ln>
            <a:effectLst>
              <a:outerShdw dist="45791" dir="3378596" algn="ctr" rotWithShape="0">
                <a:schemeClr val="bg2"/>
              </a:outerShdw>
            </a:effectLst>
          </p:spPr>
          <p:txBody>
            <a:bodyPr>
              <a:spAutoFit/>
            </a:bodyPr>
            <a:lstStyle/>
            <a:p>
              <a:pPr>
                <a:buClr>
                  <a:schemeClr val="folHlink"/>
                </a:buClr>
                <a:buSzPct val="60000"/>
                <a:buFont typeface="Wingdings" pitchFamily="2" charset="2"/>
                <a:buNone/>
              </a:pPr>
              <a:endParaRPr kumimoji="1" lang="zh-CN" altLang="zh-CN" sz="1800"/>
            </a:p>
          </p:txBody>
        </p:sp>
        <p:sp>
          <p:nvSpPr>
            <p:cNvPr id="12" name="Rectangle 11"/>
            <p:cNvSpPr>
              <a:spLocks noChangeArrowheads="1"/>
            </p:cNvSpPr>
            <p:nvPr/>
          </p:nvSpPr>
          <p:spPr bwMode="auto">
            <a:xfrm>
              <a:off x="981" y="1324"/>
              <a:ext cx="694" cy="212"/>
            </a:xfrm>
            <a:prstGeom prst="rect">
              <a:avLst/>
            </a:prstGeom>
            <a:noFill/>
            <a:ln w="19050">
              <a:noFill/>
              <a:miter lim="800000"/>
              <a:headEnd/>
              <a:tailEnd/>
            </a:ln>
            <a:effectLst/>
          </p:spPr>
          <p:txBody>
            <a:bodyPr wrap="none">
              <a:spAutoFit/>
            </a:bodyPr>
            <a:lstStyle/>
            <a:p>
              <a:pPr>
                <a:buClr>
                  <a:schemeClr val="folHlink"/>
                </a:buClr>
                <a:buSzPct val="60000"/>
                <a:buFont typeface="Wingdings" pitchFamily="2" charset="2"/>
                <a:buNone/>
              </a:pPr>
              <a:r>
                <a:rPr kumimoji="1" lang="en-US" altLang="zh-CN" sz="1600">
                  <a:latin typeface="Times New Roman" pitchFamily="18" charset="0"/>
                </a:rPr>
                <a:t>(MAIN)=0</a:t>
              </a:r>
            </a:p>
          </p:txBody>
        </p:sp>
        <p:sp>
          <p:nvSpPr>
            <p:cNvPr id="13" name="Rectangle 12"/>
            <p:cNvSpPr>
              <a:spLocks noChangeArrowheads="1"/>
            </p:cNvSpPr>
            <p:nvPr/>
          </p:nvSpPr>
          <p:spPr bwMode="auto">
            <a:xfrm>
              <a:off x="1128" y="1860"/>
              <a:ext cx="431" cy="212"/>
            </a:xfrm>
            <a:prstGeom prst="rect">
              <a:avLst/>
            </a:prstGeom>
            <a:noFill/>
            <a:ln w="19050">
              <a:noFill/>
              <a:miter lim="800000"/>
              <a:headEnd/>
              <a:tailEnd/>
            </a:ln>
            <a:effectLst/>
          </p:spPr>
          <p:txBody>
            <a:bodyPr wrap="none">
              <a:spAutoFit/>
            </a:bodyPr>
            <a:lstStyle/>
            <a:p>
              <a:pPr>
                <a:buClr>
                  <a:schemeClr val="folHlink"/>
                </a:buClr>
                <a:buSzPct val="60000"/>
                <a:buFont typeface="Wingdings" pitchFamily="2" charset="2"/>
                <a:buNone/>
              </a:pPr>
              <a:r>
                <a:rPr kumimoji="1" lang="en-US" altLang="zh-CN" sz="1600">
                  <a:latin typeface="Times New Roman" pitchFamily="18" charset="0"/>
                </a:rPr>
                <a:t>(X)=1</a:t>
              </a:r>
            </a:p>
          </p:txBody>
        </p:sp>
        <p:sp>
          <p:nvSpPr>
            <p:cNvPr id="14" name="Rectangle 13"/>
            <p:cNvSpPr>
              <a:spLocks noChangeArrowheads="1"/>
            </p:cNvSpPr>
            <p:nvPr/>
          </p:nvSpPr>
          <p:spPr bwMode="auto">
            <a:xfrm>
              <a:off x="1112" y="2388"/>
              <a:ext cx="431" cy="212"/>
            </a:xfrm>
            <a:prstGeom prst="rect">
              <a:avLst/>
            </a:prstGeom>
            <a:noFill/>
            <a:ln w="19050">
              <a:noFill/>
              <a:miter lim="800000"/>
              <a:headEnd/>
              <a:tailEnd/>
            </a:ln>
            <a:effectLst/>
          </p:spPr>
          <p:txBody>
            <a:bodyPr wrap="none">
              <a:spAutoFit/>
            </a:bodyPr>
            <a:lstStyle/>
            <a:p>
              <a:pPr>
                <a:buClr>
                  <a:schemeClr val="folHlink"/>
                </a:buClr>
                <a:buSzPct val="60000"/>
                <a:buFont typeface="Wingdings" pitchFamily="2" charset="2"/>
                <a:buNone/>
              </a:pPr>
              <a:r>
                <a:rPr kumimoji="1" lang="en-US" altLang="zh-CN" sz="1600">
                  <a:latin typeface="Times New Roman" pitchFamily="18" charset="0"/>
                </a:rPr>
                <a:t>(D)=2</a:t>
              </a:r>
            </a:p>
          </p:txBody>
        </p:sp>
        <p:sp>
          <p:nvSpPr>
            <p:cNvPr id="15" name="Rectangle 14"/>
            <p:cNvSpPr>
              <a:spLocks noChangeArrowheads="1"/>
            </p:cNvSpPr>
            <p:nvPr/>
          </p:nvSpPr>
          <p:spPr bwMode="auto">
            <a:xfrm>
              <a:off x="1115" y="2908"/>
              <a:ext cx="410" cy="212"/>
            </a:xfrm>
            <a:prstGeom prst="rect">
              <a:avLst/>
            </a:prstGeom>
            <a:noFill/>
            <a:ln w="19050">
              <a:noFill/>
              <a:miter lim="800000"/>
              <a:headEnd/>
              <a:tailEnd/>
            </a:ln>
            <a:effectLst/>
          </p:spPr>
          <p:txBody>
            <a:bodyPr wrap="none">
              <a:spAutoFit/>
            </a:bodyPr>
            <a:lstStyle/>
            <a:p>
              <a:pPr>
                <a:buClr>
                  <a:schemeClr val="folHlink"/>
                </a:buClr>
                <a:buSzPct val="60000"/>
                <a:buFont typeface="Wingdings" pitchFamily="2" charset="2"/>
                <a:buNone/>
              </a:pPr>
              <a:r>
                <a:rPr kumimoji="1" lang="en-US" altLang="zh-CN" sz="1600">
                  <a:latin typeface="Times New Roman" pitchFamily="18" charset="0"/>
                </a:rPr>
                <a:t>(S)=3</a:t>
              </a:r>
            </a:p>
          </p:txBody>
        </p:sp>
        <p:sp>
          <p:nvSpPr>
            <p:cNvPr id="16" name="Rectangle 15"/>
            <p:cNvSpPr>
              <a:spLocks noChangeArrowheads="1"/>
            </p:cNvSpPr>
            <p:nvPr/>
          </p:nvSpPr>
          <p:spPr bwMode="auto">
            <a:xfrm>
              <a:off x="2916" y="1816"/>
              <a:ext cx="488" cy="211"/>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zh-CN" altLang="en-US" sz="1600">
                  <a:latin typeface="Times New Roman" pitchFamily="18" charset="0"/>
                </a:rPr>
                <a:t>基址</a:t>
              </a:r>
            </a:p>
          </p:txBody>
        </p:sp>
        <p:sp>
          <p:nvSpPr>
            <p:cNvPr id="17" name="Rectangle 16"/>
            <p:cNvSpPr>
              <a:spLocks noChangeArrowheads="1"/>
            </p:cNvSpPr>
            <p:nvPr/>
          </p:nvSpPr>
          <p:spPr bwMode="auto">
            <a:xfrm>
              <a:off x="2408" y="1816"/>
              <a:ext cx="508" cy="211"/>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zh-CN" altLang="en-US" sz="1600">
                  <a:latin typeface="Times New Roman" pitchFamily="18" charset="0"/>
                </a:rPr>
                <a:t>段长</a:t>
              </a:r>
            </a:p>
          </p:txBody>
        </p:sp>
        <p:sp>
          <p:nvSpPr>
            <p:cNvPr id="18" name="Rectangle 17"/>
            <p:cNvSpPr>
              <a:spLocks noChangeArrowheads="1"/>
            </p:cNvSpPr>
            <p:nvPr/>
          </p:nvSpPr>
          <p:spPr bwMode="auto">
            <a:xfrm>
              <a:off x="2008" y="1816"/>
              <a:ext cx="400" cy="211"/>
            </a:xfrm>
            <a:prstGeom prst="rect">
              <a:avLst/>
            </a:prstGeom>
            <a:noFill/>
            <a:ln w="19050">
              <a:noFill/>
              <a:miter lim="800000"/>
              <a:headEnd/>
              <a:tailEnd/>
            </a:ln>
            <a:effectLst/>
          </p:spPr>
          <p:txBody>
            <a:bodyPr/>
            <a:lstStyle/>
            <a:p>
              <a:pPr algn="r">
                <a:spcBef>
                  <a:spcPct val="20000"/>
                </a:spcBef>
                <a:buClr>
                  <a:schemeClr val="folHlink"/>
                </a:buClr>
                <a:buSzPct val="60000"/>
                <a:buFont typeface="Wingdings" pitchFamily="2" charset="2"/>
                <a:buNone/>
              </a:pPr>
              <a:r>
                <a:rPr lang="zh-CN" altLang="en-US" sz="1600">
                  <a:latin typeface="Times New Roman" pitchFamily="18" charset="0"/>
                </a:rPr>
                <a:t>段号</a:t>
              </a:r>
            </a:p>
          </p:txBody>
        </p:sp>
        <p:sp>
          <p:nvSpPr>
            <p:cNvPr id="19" name="Rectangle 18"/>
            <p:cNvSpPr>
              <a:spLocks noChangeArrowheads="1"/>
            </p:cNvSpPr>
            <p:nvPr/>
          </p:nvSpPr>
          <p:spPr bwMode="auto">
            <a:xfrm>
              <a:off x="2008" y="2660"/>
              <a:ext cx="400" cy="211"/>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a:latin typeface="Times New Roman" pitchFamily="18" charset="0"/>
                </a:rPr>
                <a:t>3</a:t>
              </a:r>
            </a:p>
          </p:txBody>
        </p:sp>
        <p:sp>
          <p:nvSpPr>
            <p:cNvPr id="20" name="Rectangle 19"/>
            <p:cNvSpPr>
              <a:spLocks noChangeArrowheads="1"/>
            </p:cNvSpPr>
            <p:nvPr/>
          </p:nvSpPr>
          <p:spPr bwMode="auto">
            <a:xfrm>
              <a:off x="2008" y="2449"/>
              <a:ext cx="400" cy="211"/>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a:latin typeface="Times New Roman" pitchFamily="18" charset="0"/>
                </a:rPr>
                <a:t>2</a:t>
              </a:r>
            </a:p>
          </p:txBody>
        </p:sp>
        <p:sp>
          <p:nvSpPr>
            <p:cNvPr id="21" name="Rectangle 20"/>
            <p:cNvSpPr>
              <a:spLocks noChangeArrowheads="1"/>
            </p:cNvSpPr>
            <p:nvPr/>
          </p:nvSpPr>
          <p:spPr bwMode="auto">
            <a:xfrm>
              <a:off x="2008" y="2238"/>
              <a:ext cx="400" cy="211"/>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a:latin typeface="Times New Roman" pitchFamily="18" charset="0"/>
                </a:rPr>
                <a:t>1</a:t>
              </a:r>
            </a:p>
          </p:txBody>
        </p:sp>
        <p:sp>
          <p:nvSpPr>
            <p:cNvPr id="22" name="Rectangle 21"/>
            <p:cNvSpPr>
              <a:spLocks noChangeArrowheads="1"/>
            </p:cNvSpPr>
            <p:nvPr/>
          </p:nvSpPr>
          <p:spPr bwMode="auto">
            <a:xfrm>
              <a:off x="2008" y="2027"/>
              <a:ext cx="400" cy="211"/>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a:latin typeface="Times New Roman" pitchFamily="18" charset="0"/>
                </a:rPr>
                <a:t>0</a:t>
              </a:r>
            </a:p>
          </p:txBody>
        </p:sp>
        <p:sp>
          <p:nvSpPr>
            <p:cNvPr id="23" name="Rectangle 22"/>
            <p:cNvSpPr>
              <a:spLocks noChangeArrowheads="1"/>
            </p:cNvSpPr>
            <p:nvPr/>
          </p:nvSpPr>
          <p:spPr bwMode="auto">
            <a:xfrm>
              <a:off x="2916" y="2660"/>
              <a:ext cx="488" cy="211"/>
            </a:xfrm>
            <a:prstGeom prst="rect">
              <a:avLst/>
            </a:prstGeom>
            <a:solidFill>
              <a:srgbClr val="FF99FF"/>
            </a:solid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a:latin typeface="Times New Roman" pitchFamily="18" charset="0"/>
                </a:rPr>
                <a:t>150K</a:t>
              </a:r>
            </a:p>
          </p:txBody>
        </p:sp>
        <p:sp>
          <p:nvSpPr>
            <p:cNvPr id="24" name="Rectangle 23"/>
            <p:cNvSpPr>
              <a:spLocks noChangeArrowheads="1"/>
            </p:cNvSpPr>
            <p:nvPr/>
          </p:nvSpPr>
          <p:spPr bwMode="auto">
            <a:xfrm>
              <a:off x="2408" y="2660"/>
              <a:ext cx="508" cy="211"/>
            </a:xfrm>
            <a:prstGeom prst="rect">
              <a:avLst/>
            </a:prstGeom>
            <a:solidFill>
              <a:srgbClr val="FFFFCC"/>
            </a:solid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a:latin typeface="Times New Roman" pitchFamily="18" charset="0"/>
                </a:rPr>
                <a:t>10KB</a:t>
              </a:r>
            </a:p>
          </p:txBody>
        </p:sp>
        <p:sp>
          <p:nvSpPr>
            <p:cNvPr id="25" name="Rectangle 24"/>
            <p:cNvSpPr>
              <a:spLocks noChangeArrowheads="1"/>
            </p:cNvSpPr>
            <p:nvPr/>
          </p:nvSpPr>
          <p:spPr bwMode="auto">
            <a:xfrm>
              <a:off x="2916" y="2449"/>
              <a:ext cx="488" cy="211"/>
            </a:xfrm>
            <a:prstGeom prst="rect">
              <a:avLst/>
            </a:prstGeom>
            <a:solidFill>
              <a:srgbClr val="FF99FF"/>
            </a:solid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dirty="0">
                  <a:latin typeface="Times New Roman" pitchFamily="18" charset="0"/>
                </a:rPr>
                <a:t>120K</a:t>
              </a:r>
            </a:p>
          </p:txBody>
        </p:sp>
        <p:sp>
          <p:nvSpPr>
            <p:cNvPr id="26" name="Rectangle 25"/>
            <p:cNvSpPr>
              <a:spLocks noChangeArrowheads="1"/>
            </p:cNvSpPr>
            <p:nvPr/>
          </p:nvSpPr>
          <p:spPr bwMode="auto">
            <a:xfrm>
              <a:off x="2408" y="2449"/>
              <a:ext cx="508" cy="211"/>
            </a:xfrm>
            <a:prstGeom prst="rect">
              <a:avLst/>
            </a:prstGeom>
            <a:solidFill>
              <a:srgbClr val="FFFFCC"/>
            </a:solid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a:latin typeface="Times New Roman" pitchFamily="18" charset="0"/>
                </a:rPr>
                <a:t>15KB</a:t>
              </a:r>
            </a:p>
          </p:txBody>
        </p:sp>
        <p:sp>
          <p:nvSpPr>
            <p:cNvPr id="27" name="Rectangle 26"/>
            <p:cNvSpPr>
              <a:spLocks noChangeArrowheads="1"/>
            </p:cNvSpPr>
            <p:nvPr/>
          </p:nvSpPr>
          <p:spPr bwMode="auto">
            <a:xfrm>
              <a:off x="2916" y="2238"/>
              <a:ext cx="488" cy="211"/>
            </a:xfrm>
            <a:prstGeom prst="rect">
              <a:avLst/>
            </a:prstGeom>
            <a:solidFill>
              <a:srgbClr val="FF99FF"/>
            </a:solid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a:latin typeface="Times New Roman" pitchFamily="18" charset="0"/>
                </a:rPr>
                <a:t>80K</a:t>
              </a:r>
            </a:p>
          </p:txBody>
        </p:sp>
        <p:sp>
          <p:nvSpPr>
            <p:cNvPr id="28" name="Rectangle 27"/>
            <p:cNvSpPr>
              <a:spLocks noChangeArrowheads="1"/>
            </p:cNvSpPr>
            <p:nvPr/>
          </p:nvSpPr>
          <p:spPr bwMode="auto">
            <a:xfrm>
              <a:off x="2408" y="2238"/>
              <a:ext cx="508" cy="211"/>
            </a:xfrm>
            <a:prstGeom prst="rect">
              <a:avLst/>
            </a:prstGeom>
            <a:solidFill>
              <a:srgbClr val="FFFFCC"/>
            </a:solid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a:latin typeface="Times New Roman" pitchFamily="18" charset="0"/>
                </a:rPr>
                <a:t>20KB</a:t>
              </a:r>
            </a:p>
          </p:txBody>
        </p:sp>
        <p:sp>
          <p:nvSpPr>
            <p:cNvPr id="29" name="Rectangle 28"/>
            <p:cNvSpPr>
              <a:spLocks noChangeArrowheads="1"/>
            </p:cNvSpPr>
            <p:nvPr/>
          </p:nvSpPr>
          <p:spPr bwMode="auto">
            <a:xfrm>
              <a:off x="2916" y="2027"/>
              <a:ext cx="488" cy="211"/>
            </a:xfrm>
            <a:prstGeom prst="rect">
              <a:avLst/>
            </a:prstGeom>
            <a:solidFill>
              <a:srgbClr val="FF99FF"/>
            </a:solid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a:latin typeface="Times New Roman" pitchFamily="18" charset="0"/>
                </a:rPr>
                <a:t>40K</a:t>
              </a:r>
            </a:p>
          </p:txBody>
        </p:sp>
        <p:sp>
          <p:nvSpPr>
            <p:cNvPr id="30" name="Rectangle 29"/>
            <p:cNvSpPr>
              <a:spLocks noChangeArrowheads="1"/>
            </p:cNvSpPr>
            <p:nvPr/>
          </p:nvSpPr>
          <p:spPr bwMode="auto">
            <a:xfrm>
              <a:off x="2408" y="2027"/>
              <a:ext cx="508" cy="211"/>
            </a:xfrm>
            <a:prstGeom prst="rect">
              <a:avLst/>
            </a:prstGeom>
            <a:solidFill>
              <a:srgbClr val="FFFFCC"/>
            </a:solid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600">
                  <a:latin typeface="Times New Roman" pitchFamily="18" charset="0"/>
                </a:rPr>
                <a:t>30KB</a:t>
              </a:r>
            </a:p>
          </p:txBody>
        </p:sp>
        <p:sp>
          <p:nvSpPr>
            <p:cNvPr id="31" name="Line 30"/>
            <p:cNvSpPr>
              <a:spLocks noChangeShapeType="1"/>
            </p:cNvSpPr>
            <p:nvPr/>
          </p:nvSpPr>
          <p:spPr bwMode="auto">
            <a:xfrm>
              <a:off x="2408" y="2238"/>
              <a:ext cx="996" cy="0"/>
            </a:xfrm>
            <a:prstGeom prst="line">
              <a:avLst/>
            </a:prstGeom>
            <a:noFill/>
            <a:ln w="12700">
              <a:solidFill>
                <a:schemeClr val="tx1"/>
              </a:solidFill>
              <a:round/>
              <a:headEnd/>
              <a:tailEnd/>
            </a:ln>
            <a:effectLst/>
          </p:spPr>
          <p:txBody>
            <a:bodyPr wrap="none" anchor="ctr"/>
            <a:lstStyle/>
            <a:p>
              <a:endParaRPr lang="zh-CN" altLang="en-US"/>
            </a:p>
          </p:txBody>
        </p:sp>
        <p:sp>
          <p:nvSpPr>
            <p:cNvPr id="32" name="Line 31"/>
            <p:cNvSpPr>
              <a:spLocks noChangeShapeType="1"/>
            </p:cNvSpPr>
            <p:nvPr/>
          </p:nvSpPr>
          <p:spPr bwMode="auto">
            <a:xfrm>
              <a:off x="2408" y="2449"/>
              <a:ext cx="996" cy="0"/>
            </a:xfrm>
            <a:prstGeom prst="line">
              <a:avLst/>
            </a:prstGeom>
            <a:noFill/>
            <a:ln w="12700">
              <a:solidFill>
                <a:schemeClr val="tx1"/>
              </a:solidFill>
              <a:round/>
              <a:headEnd/>
              <a:tailEnd/>
            </a:ln>
            <a:effectLst/>
          </p:spPr>
          <p:txBody>
            <a:bodyPr wrap="none" anchor="ctr"/>
            <a:lstStyle/>
            <a:p>
              <a:endParaRPr lang="zh-CN" altLang="en-US"/>
            </a:p>
          </p:txBody>
        </p:sp>
        <p:sp>
          <p:nvSpPr>
            <p:cNvPr id="33" name="Line 32"/>
            <p:cNvSpPr>
              <a:spLocks noChangeShapeType="1"/>
            </p:cNvSpPr>
            <p:nvPr/>
          </p:nvSpPr>
          <p:spPr bwMode="auto">
            <a:xfrm>
              <a:off x="2408" y="2660"/>
              <a:ext cx="996" cy="0"/>
            </a:xfrm>
            <a:prstGeom prst="line">
              <a:avLst/>
            </a:prstGeom>
            <a:noFill/>
            <a:ln w="12700">
              <a:solidFill>
                <a:schemeClr val="tx1"/>
              </a:solidFill>
              <a:round/>
              <a:headEnd/>
              <a:tailEnd/>
            </a:ln>
            <a:effectLst/>
          </p:spPr>
          <p:txBody>
            <a:bodyPr wrap="none" anchor="ctr"/>
            <a:lstStyle/>
            <a:p>
              <a:endParaRPr lang="zh-CN" altLang="en-US"/>
            </a:p>
          </p:txBody>
        </p:sp>
        <p:sp>
          <p:nvSpPr>
            <p:cNvPr id="34" name="Line 33"/>
            <p:cNvSpPr>
              <a:spLocks noChangeShapeType="1"/>
            </p:cNvSpPr>
            <p:nvPr/>
          </p:nvSpPr>
          <p:spPr bwMode="auto">
            <a:xfrm>
              <a:off x="2408" y="2871"/>
              <a:ext cx="996" cy="0"/>
            </a:xfrm>
            <a:prstGeom prst="line">
              <a:avLst/>
            </a:prstGeom>
            <a:noFill/>
            <a:ln w="28575" cap="sq">
              <a:solidFill>
                <a:schemeClr val="tx1"/>
              </a:solidFill>
              <a:round/>
              <a:headEnd/>
              <a:tailEnd/>
            </a:ln>
            <a:effectLst/>
          </p:spPr>
          <p:txBody>
            <a:bodyPr wrap="none" anchor="ctr"/>
            <a:lstStyle/>
            <a:p>
              <a:endParaRPr lang="zh-CN" altLang="en-US"/>
            </a:p>
          </p:txBody>
        </p:sp>
        <p:sp>
          <p:nvSpPr>
            <p:cNvPr id="35" name="Line 34"/>
            <p:cNvSpPr>
              <a:spLocks noChangeShapeType="1"/>
            </p:cNvSpPr>
            <p:nvPr/>
          </p:nvSpPr>
          <p:spPr bwMode="auto">
            <a:xfrm>
              <a:off x="2408" y="2027"/>
              <a:ext cx="996" cy="0"/>
            </a:xfrm>
            <a:prstGeom prst="line">
              <a:avLst/>
            </a:prstGeom>
            <a:noFill/>
            <a:ln w="12700">
              <a:solidFill>
                <a:schemeClr val="tx1"/>
              </a:solidFill>
              <a:round/>
              <a:headEnd/>
              <a:tailEnd/>
            </a:ln>
            <a:effectLst/>
          </p:spPr>
          <p:txBody>
            <a:bodyPr wrap="none" anchor="ctr"/>
            <a:lstStyle/>
            <a:p>
              <a:endParaRPr lang="zh-CN" altLang="en-US"/>
            </a:p>
          </p:txBody>
        </p:sp>
        <p:sp>
          <p:nvSpPr>
            <p:cNvPr id="36" name="Line 35"/>
            <p:cNvSpPr>
              <a:spLocks noChangeShapeType="1"/>
            </p:cNvSpPr>
            <p:nvPr/>
          </p:nvSpPr>
          <p:spPr bwMode="auto">
            <a:xfrm>
              <a:off x="2408" y="2027"/>
              <a:ext cx="0" cy="844"/>
            </a:xfrm>
            <a:prstGeom prst="line">
              <a:avLst/>
            </a:prstGeom>
            <a:noFill/>
            <a:ln w="12700">
              <a:solidFill>
                <a:schemeClr val="tx1"/>
              </a:solidFill>
              <a:round/>
              <a:headEnd/>
              <a:tailEnd/>
            </a:ln>
            <a:effectLst/>
          </p:spPr>
          <p:txBody>
            <a:bodyPr wrap="none" anchor="ctr"/>
            <a:lstStyle/>
            <a:p>
              <a:endParaRPr lang="zh-CN" altLang="en-US"/>
            </a:p>
          </p:txBody>
        </p:sp>
        <p:sp>
          <p:nvSpPr>
            <p:cNvPr id="37" name="Line 36"/>
            <p:cNvSpPr>
              <a:spLocks noChangeShapeType="1"/>
            </p:cNvSpPr>
            <p:nvPr/>
          </p:nvSpPr>
          <p:spPr bwMode="auto">
            <a:xfrm>
              <a:off x="2916" y="2027"/>
              <a:ext cx="0" cy="844"/>
            </a:xfrm>
            <a:prstGeom prst="line">
              <a:avLst/>
            </a:prstGeom>
            <a:noFill/>
            <a:ln w="12700">
              <a:solidFill>
                <a:schemeClr val="tx1"/>
              </a:solidFill>
              <a:round/>
              <a:headEnd/>
              <a:tailEnd/>
            </a:ln>
            <a:effectLst/>
          </p:spPr>
          <p:txBody>
            <a:bodyPr wrap="none" anchor="ctr"/>
            <a:lstStyle/>
            <a:p>
              <a:endParaRPr lang="zh-CN" altLang="en-US"/>
            </a:p>
          </p:txBody>
        </p:sp>
        <p:sp>
          <p:nvSpPr>
            <p:cNvPr id="38" name="Line 37"/>
            <p:cNvSpPr>
              <a:spLocks noChangeShapeType="1"/>
            </p:cNvSpPr>
            <p:nvPr/>
          </p:nvSpPr>
          <p:spPr bwMode="auto">
            <a:xfrm>
              <a:off x="3404" y="2027"/>
              <a:ext cx="0" cy="844"/>
            </a:xfrm>
            <a:prstGeom prst="line">
              <a:avLst/>
            </a:prstGeom>
            <a:noFill/>
            <a:ln w="28575" cap="sq">
              <a:solidFill>
                <a:schemeClr val="tx1"/>
              </a:solidFill>
              <a:round/>
              <a:headEnd/>
              <a:tailEnd/>
            </a:ln>
            <a:effectLst/>
          </p:spPr>
          <p:txBody>
            <a:bodyPr wrap="none" anchor="ctr"/>
            <a:lstStyle/>
            <a:p>
              <a:endParaRPr lang="zh-CN" altLang="en-US"/>
            </a:p>
          </p:txBody>
        </p:sp>
        <p:sp>
          <p:nvSpPr>
            <p:cNvPr id="39" name="Text Box 38"/>
            <p:cNvSpPr txBox="1">
              <a:spLocks noChangeArrowheads="1"/>
            </p:cNvSpPr>
            <p:nvPr/>
          </p:nvSpPr>
          <p:spPr bwMode="auto">
            <a:xfrm>
              <a:off x="880" y="1128"/>
              <a:ext cx="880" cy="231"/>
            </a:xfrm>
            <a:prstGeom prst="rect">
              <a:avLst/>
            </a:prstGeom>
            <a:noFill/>
            <a:ln w="19050">
              <a:noFill/>
              <a:miter lim="800000"/>
              <a:headEnd/>
              <a:tailEnd/>
            </a:ln>
            <a:effectLst/>
          </p:spPr>
          <p:txBody>
            <a:bodyPr>
              <a:spAutoFit/>
            </a:bodyPr>
            <a:lstStyle/>
            <a:p>
              <a:pPr algn="ctr">
                <a:buClr>
                  <a:schemeClr val="folHlink"/>
                </a:buClr>
                <a:buSzPct val="60000"/>
                <a:buFont typeface="Wingdings" pitchFamily="2" charset="2"/>
                <a:buNone/>
              </a:pPr>
              <a:r>
                <a:rPr kumimoji="1" lang="zh-CN" altLang="en-US" dirty="0" smtClean="0">
                  <a:solidFill>
                    <a:srgbClr val="FF0000"/>
                  </a:solidFill>
                  <a:latin typeface="黑体" pitchFamily="49" charset="-122"/>
                  <a:ea typeface="黑体" pitchFamily="49" charset="-122"/>
                </a:rPr>
                <a:t>进程</a:t>
              </a:r>
              <a:r>
                <a:rPr kumimoji="1" lang="zh-CN" altLang="en-US" sz="1800" dirty="0" smtClean="0">
                  <a:solidFill>
                    <a:srgbClr val="FF0000"/>
                  </a:solidFill>
                  <a:latin typeface="黑体" pitchFamily="49" charset="-122"/>
                  <a:ea typeface="黑体" pitchFamily="49" charset="-122"/>
                </a:rPr>
                <a:t>空间</a:t>
              </a:r>
              <a:endParaRPr kumimoji="1" lang="zh-CN" altLang="en-US" sz="1800" dirty="0">
                <a:solidFill>
                  <a:srgbClr val="FF0000"/>
                </a:solidFill>
                <a:latin typeface="黑体" pitchFamily="49" charset="-122"/>
                <a:ea typeface="黑体" pitchFamily="49" charset="-122"/>
              </a:endParaRPr>
            </a:p>
          </p:txBody>
        </p:sp>
        <p:sp>
          <p:nvSpPr>
            <p:cNvPr id="40" name="Text Box 39"/>
            <p:cNvSpPr txBox="1">
              <a:spLocks noChangeArrowheads="1"/>
            </p:cNvSpPr>
            <p:nvPr/>
          </p:nvSpPr>
          <p:spPr bwMode="auto">
            <a:xfrm>
              <a:off x="2413" y="1647"/>
              <a:ext cx="880" cy="231"/>
            </a:xfrm>
            <a:prstGeom prst="rect">
              <a:avLst/>
            </a:prstGeom>
            <a:noFill/>
            <a:ln w="19050">
              <a:noFill/>
              <a:miter lim="800000"/>
              <a:headEnd/>
              <a:tailEnd/>
            </a:ln>
            <a:effectLst/>
          </p:spPr>
          <p:txBody>
            <a:bodyPr>
              <a:spAutoFit/>
            </a:bodyPr>
            <a:lstStyle/>
            <a:p>
              <a:pPr algn="ctr">
                <a:buClr>
                  <a:schemeClr val="folHlink"/>
                </a:buClr>
                <a:buSzPct val="60000"/>
                <a:buFont typeface="Wingdings" pitchFamily="2" charset="2"/>
                <a:buNone/>
              </a:pPr>
              <a:r>
                <a:rPr kumimoji="1" lang="zh-CN" altLang="en-US" sz="1800" b="1" dirty="0">
                  <a:solidFill>
                    <a:srgbClr val="FF0000"/>
                  </a:solidFill>
                </a:rPr>
                <a:t>段表</a:t>
              </a:r>
            </a:p>
          </p:txBody>
        </p:sp>
        <p:sp>
          <p:nvSpPr>
            <p:cNvPr id="41" name="Rectangle 40"/>
            <p:cNvSpPr>
              <a:spLocks noChangeArrowheads="1"/>
            </p:cNvSpPr>
            <p:nvPr/>
          </p:nvSpPr>
          <p:spPr bwMode="auto">
            <a:xfrm>
              <a:off x="3944" y="1104"/>
              <a:ext cx="1032" cy="2456"/>
            </a:xfrm>
            <a:prstGeom prst="rect">
              <a:avLst/>
            </a:prstGeom>
            <a:solidFill>
              <a:srgbClr val="FFFF99"/>
            </a:solidFill>
            <a:ln w="19050">
              <a:solidFill>
                <a:schemeClr val="tx1"/>
              </a:solidFill>
              <a:miter lim="800000"/>
              <a:headEnd/>
              <a:tailEnd/>
            </a:ln>
            <a:effectLst>
              <a:outerShdw dist="45791" dir="3378596" algn="ctr" rotWithShape="0">
                <a:schemeClr val="bg2"/>
              </a:outerShdw>
            </a:effectLst>
          </p:spPr>
          <p:txBody>
            <a:bodyPr wrap="none" anchor="ctr"/>
            <a:lstStyle/>
            <a:p>
              <a:endParaRPr lang="zh-CN" altLang="en-US"/>
            </a:p>
          </p:txBody>
        </p:sp>
        <p:sp>
          <p:nvSpPr>
            <p:cNvPr id="42" name="Line 41"/>
            <p:cNvSpPr>
              <a:spLocks noChangeShapeType="1"/>
            </p:cNvSpPr>
            <p:nvPr/>
          </p:nvSpPr>
          <p:spPr bwMode="auto">
            <a:xfrm>
              <a:off x="3952" y="1712"/>
              <a:ext cx="1024" cy="0"/>
            </a:xfrm>
            <a:prstGeom prst="line">
              <a:avLst/>
            </a:prstGeom>
            <a:noFill/>
            <a:ln w="19050">
              <a:solidFill>
                <a:schemeClr val="tx1"/>
              </a:solidFill>
              <a:round/>
              <a:headEnd/>
              <a:tailEnd/>
            </a:ln>
            <a:effectLst/>
          </p:spPr>
          <p:txBody>
            <a:bodyPr wrap="none" anchor="ctr"/>
            <a:lstStyle/>
            <a:p>
              <a:endParaRPr lang="zh-CN" altLang="en-US"/>
            </a:p>
          </p:txBody>
        </p:sp>
        <p:sp>
          <p:nvSpPr>
            <p:cNvPr id="43" name="Text Box 42"/>
            <p:cNvSpPr txBox="1">
              <a:spLocks noChangeArrowheads="1"/>
            </p:cNvSpPr>
            <p:nvPr/>
          </p:nvSpPr>
          <p:spPr bwMode="auto">
            <a:xfrm>
              <a:off x="4088" y="1376"/>
              <a:ext cx="760" cy="278"/>
            </a:xfrm>
            <a:prstGeom prst="rect">
              <a:avLst/>
            </a:prstGeom>
            <a:noFill/>
            <a:ln w="19050">
              <a:noFill/>
              <a:miter lim="800000"/>
              <a:headEnd/>
              <a:tailEnd/>
            </a:ln>
            <a:effectLst/>
          </p:spPr>
          <p:txBody>
            <a:bodyPr lIns="18000" tIns="0" rIns="18000" bIns="0">
              <a:spAutoFit/>
            </a:bodyPr>
            <a:lstStyle/>
            <a:p>
              <a:pPr>
                <a:lnSpc>
                  <a:spcPct val="90000"/>
                </a:lnSpc>
                <a:spcBef>
                  <a:spcPct val="0"/>
                </a:spcBef>
                <a:buClr>
                  <a:schemeClr val="folHlink"/>
                </a:buClr>
                <a:buSzPct val="60000"/>
                <a:buFont typeface="Wingdings" pitchFamily="2" charset="2"/>
                <a:buNone/>
              </a:pPr>
              <a:r>
                <a:rPr kumimoji="1" lang="en-US" altLang="zh-CN" sz="1600">
                  <a:latin typeface="Times New Roman" pitchFamily="18" charset="0"/>
                </a:rPr>
                <a:t>(MIAN)=0</a:t>
              </a:r>
            </a:p>
            <a:p>
              <a:pPr>
                <a:lnSpc>
                  <a:spcPct val="90000"/>
                </a:lnSpc>
                <a:spcBef>
                  <a:spcPct val="0"/>
                </a:spcBef>
                <a:buClr>
                  <a:schemeClr val="folHlink"/>
                </a:buClr>
                <a:buSzPct val="60000"/>
                <a:buFont typeface="Wingdings" pitchFamily="2" charset="2"/>
                <a:buNone/>
              </a:pPr>
              <a:r>
                <a:rPr kumimoji="1" lang="en-US" altLang="zh-CN" sz="1600">
                  <a:latin typeface="Times New Roman" pitchFamily="18" charset="0"/>
                </a:rPr>
                <a:t>30KB</a:t>
              </a:r>
            </a:p>
          </p:txBody>
        </p:sp>
        <p:sp>
          <p:nvSpPr>
            <p:cNvPr id="44" name="Rectangle 43"/>
            <p:cNvSpPr>
              <a:spLocks noChangeArrowheads="1"/>
            </p:cNvSpPr>
            <p:nvPr/>
          </p:nvSpPr>
          <p:spPr bwMode="auto">
            <a:xfrm>
              <a:off x="3944" y="1656"/>
              <a:ext cx="1032" cy="248"/>
            </a:xfrm>
            <a:prstGeom prst="rect">
              <a:avLst/>
            </a:prstGeom>
            <a:solidFill>
              <a:schemeClr val="accent1"/>
            </a:solidFill>
            <a:ln w="19050">
              <a:solidFill>
                <a:schemeClr val="tx1"/>
              </a:solidFill>
              <a:miter lim="800000"/>
              <a:headEnd/>
              <a:tailEnd/>
            </a:ln>
            <a:effectLst/>
          </p:spPr>
          <p:txBody>
            <a:bodyPr wrap="none" anchor="ctr"/>
            <a:lstStyle/>
            <a:p>
              <a:endParaRPr lang="zh-CN" altLang="en-US"/>
            </a:p>
          </p:txBody>
        </p:sp>
        <p:sp>
          <p:nvSpPr>
            <p:cNvPr id="45" name="Rectangle 44"/>
            <p:cNvSpPr>
              <a:spLocks noChangeArrowheads="1"/>
            </p:cNvSpPr>
            <p:nvPr/>
          </p:nvSpPr>
          <p:spPr bwMode="auto">
            <a:xfrm>
              <a:off x="3944" y="1104"/>
              <a:ext cx="1032" cy="272"/>
            </a:xfrm>
            <a:prstGeom prst="rect">
              <a:avLst/>
            </a:prstGeom>
            <a:solidFill>
              <a:schemeClr val="accent1"/>
            </a:solidFill>
            <a:ln w="19050">
              <a:solidFill>
                <a:schemeClr val="tx1"/>
              </a:solidFill>
              <a:miter lim="800000"/>
              <a:headEnd/>
              <a:tailEnd/>
            </a:ln>
            <a:effectLst/>
          </p:spPr>
          <p:txBody>
            <a:bodyPr wrap="none" anchor="ctr"/>
            <a:lstStyle/>
            <a:p>
              <a:endParaRPr lang="zh-CN" altLang="en-US"/>
            </a:p>
          </p:txBody>
        </p:sp>
        <p:sp>
          <p:nvSpPr>
            <p:cNvPr id="46" name="Rectangle 45"/>
            <p:cNvSpPr>
              <a:spLocks noChangeArrowheads="1"/>
            </p:cNvSpPr>
            <p:nvPr/>
          </p:nvSpPr>
          <p:spPr bwMode="auto">
            <a:xfrm>
              <a:off x="3944" y="2192"/>
              <a:ext cx="1032" cy="248"/>
            </a:xfrm>
            <a:prstGeom prst="rect">
              <a:avLst/>
            </a:prstGeom>
            <a:solidFill>
              <a:schemeClr val="accent1"/>
            </a:solidFill>
            <a:ln w="19050">
              <a:solidFill>
                <a:schemeClr val="tx1"/>
              </a:solidFill>
              <a:miter lim="800000"/>
              <a:headEnd/>
              <a:tailEnd/>
            </a:ln>
            <a:effectLst/>
          </p:spPr>
          <p:txBody>
            <a:bodyPr wrap="none" anchor="ctr"/>
            <a:lstStyle/>
            <a:p>
              <a:endParaRPr lang="zh-CN" altLang="en-US"/>
            </a:p>
          </p:txBody>
        </p:sp>
        <p:sp>
          <p:nvSpPr>
            <p:cNvPr id="47" name="Text Box 46"/>
            <p:cNvSpPr txBox="1">
              <a:spLocks noChangeArrowheads="1"/>
            </p:cNvSpPr>
            <p:nvPr/>
          </p:nvSpPr>
          <p:spPr bwMode="auto">
            <a:xfrm>
              <a:off x="4088" y="1912"/>
              <a:ext cx="760" cy="278"/>
            </a:xfrm>
            <a:prstGeom prst="rect">
              <a:avLst/>
            </a:prstGeom>
            <a:noFill/>
            <a:ln w="19050">
              <a:noFill/>
              <a:miter lim="800000"/>
              <a:headEnd/>
              <a:tailEnd/>
            </a:ln>
            <a:effectLst/>
          </p:spPr>
          <p:txBody>
            <a:bodyPr lIns="18000" tIns="0" rIns="18000" bIns="0">
              <a:spAutoFit/>
            </a:bodyPr>
            <a:lstStyle/>
            <a:p>
              <a:pPr>
                <a:lnSpc>
                  <a:spcPct val="90000"/>
                </a:lnSpc>
                <a:spcBef>
                  <a:spcPct val="0"/>
                </a:spcBef>
                <a:buClr>
                  <a:schemeClr val="folHlink"/>
                </a:buClr>
                <a:buSzPct val="60000"/>
                <a:buFont typeface="Wingdings" pitchFamily="2" charset="2"/>
                <a:buNone/>
              </a:pPr>
              <a:r>
                <a:rPr kumimoji="1" lang="en-US" altLang="zh-CN" sz="1600">
                  <a:latin typeface="Times New Roman" pitchFamily="18" charset="0"/>
                </a:rPr>
                <a:t>(X)=1</a:t>
              </a:r>
            </a:p>
            <a:p>
              <a:pPr>
                <a:lnSpc>
                  <a:spcPct val="90000"/>
                </a:lnSpc>
                <a:spcBef>
                  <a:spcPct val="0"/>
                </a:spcBef>
                <a:buClr>
                  <a:schemeClr val="folHlink"/>
                </a:buClr>
                <a:buSzPct val="60000"/>
                <a:buFont typeface="Wingdings" pitchFamily="2" charset="2"/>
                <a:buNone/>
              </a:pPr>
              <a:r>
                <a:rPr kumimoji="1" lang="en-US" altLang="zh-CN" sz="1600">
                  <a:latin typeface="Times New Roman" pitchFamily="18" charset="0"/>
                </a:rPr>
                <a:t>20KB</a:t>
              </a:r>
            </a:p>
          </p:txBody>
        </p:sp>
        <p:sp>
          <p:nvSpPr>
            <p:cNvPr id="48" name="Text Box 47"/>
            <p:cNvSpPr txBox="1">
              <a:spLocks noChangeArrowheads="1"/>
            </p:cNvSpPr>
            <p:nvPr/>
          </p:nvSpPr>
          <p:spPr bwMode="auto">
            <a:xfrm>
              <a:off x="4096" y="2448"/>
              <a:ext cx="760" cy="278"/>
            </a:xfrm>
            <a:prstGeom prst="rect">
              <a:avLst/>
            </a:prstGeom>
            <a:noFill/>
            <a:ln w="19050">
              <a:noFill/>
              <a:miter lim="800000"/>
              <a:headEnd/>
              <a:tailEnd/>
            </a:ln>
            <a:effectLst/>
          </p:spPr>
          <p:txBody>
            <a:bodyPr lIns="18000" tIns="0" rIns="18000" bIns="0">
              <a:spAutoFit/>
            </a:bodyPr>
            <a:lstStyle/>
            <a:p>
              <a:pPr>
                <a:lnSpc>
                  <a:spcPct val="90000"/>
                </a:lnSpc>
                <a:spcBef>
                  <a:spcPct val="0"/>
                </a:spcBef>
                <a:buClr>
                  <a:schemeClr val="folHlink"/>
                </a:buClr>
                <a:buSzPct val="60000"/>
                <a:buFont typeface="Wingdings" pitchFamily="2" charset="2"/>
                <a:buNone/>
              </a:pPr>
              <a:r>
                <a:rPr kumimoji="1" lang="en-US" altLang="zh-CN" sz="1600">
                  <a:latin typeface="Times New Roman" pitchFamily="18" charset="0"/>
                </a:rPr>
                <a:t>(D)=2</a:t>
              </a:r>
            </a:p>
            <a:p>
              <a:pPr>
                <a:lnSpc>
                  <a:spcPct val="90000"/>
                </a:lnSpc>
                <a:spcBef>
                  <a:spcPct val="0"/>
                </a:spcBef>
                <a:buClr>
                  <a:schemeClr val="folHlink"/>
                </a:buClr>
                <a:buSzPct val="60000"/>
                <a:buFont typeface="Wingdings" pitchFamily="2" charset="2"/>
                <a:buNone/>
              </a:pPr>
              <a:r>
                <a:rPr kumimoji="1" lang="en-US" altLang="zh-CN" sz="1600">
                  <a:latin typeface="Times New Roman" pitchFamily="18" charset="0"/>
                </a:rPr>
                <a:t>15KB</a:t>
              </a:r>
            </a:p>
          </p:txBody>
        </p:sp>
        <p:sp>
          <p:nvSpPr>
            <p:cNvPr id="49" name="Rectangle 48"/>
            <p:cNvSpPr>
              <a:spLocks noChangeArrowheads="1"/>
            </p:cNvSpPr>
            <p:nvPr/>
          </p:nvSpPr>
          <p:spPr bwMode="auto">
            <a:xfrm>
              <a:off x="3944" y="2728"/>
              <a:ext cx="1032" cy="280"/>
            </a:xfrm>
            <a:prstGeom prst="rect">
              <a:avLst/>
            </a:prstGeom>
            <a:solidFill>
              <a:schemeClr val="accent1"/>
            </a:solidFill>
            <a:ln w="19050">
              <a:solidFill>
                <a:schemeClr val="tx1"/>
              </a:solidFill>
              <a:miter lim="800000"/>
              <a:headEnd/>
              <a:tailEnd/>
            </a:ln>
            <a:effectLst/>
          </p:spPr>
          <p:txBody>
            <a:bodyPr wrap="none" anchor="ctr"/>
            <a:lstStyle/>
            <a:p>
              <a:endParaRPr lang="zh-CN" altLang="en-US"/>
            </a:p>
          </p:txBody>
        </p:sp>
        <p:sp>
          <p:nvSpPr>
            <p:cNvPr id="50" name="Text Box 49"/>
            <p:cNvSpPr txBox="1">
              <a:spLocks noChangeArrowheads="1"/>
            </p:cNvSpPr>
            <p:nvPr/>
          </p:nvSpPr>
          <p:spPr bwMode="auto">
            <a:xfrm>
              <a:off x="4096" y="3008"/>
              <a:ext cx="760" cy="278"/>
            </a:xfrm>
            <a:prstGeom prst="rect">
              <a:avLst/>
            </a:prstGeom>
            <a:noFill/>
            <a:ln w="19050">
              <a:noFill/>
              <a:miter lim="800000"/>
              <a:headEnd/>
              <a:tailEnd/>
            </a:ln>
            <a:effectLst/>
          </p:spPr>
          <p:txBody>
            <a:bodyPr lIns="18000" tIns="0" rIns="18000" bIns="0">
              <a:spAutoFit/>
            </a:bodyPr>
            <a:lstStyle/>
            <a:p>
              <a:pPr>
                <a:lnSpc>
                  <a:spcPct val="90000"/>
                </a:lnSpc>
                <a:spcBef>
                  <a:spcPct val="0"/>
                </a:spcBef>
                <a:buClr>
                  <a:schemeClr val="folHlink"/>
                </a:buClr>
                <a:buSzPct val="60000"/>
                <a:buFont typeface="Wingdings" pitchFamily="2" charset="2"/>
                <a:buNone/>
              </a:pPr>
              <a:r>
                <a:rPr kumimoji="1" lang="en-US" altLang="zh-CN" sz="1600">
                  <a:latin typeface="Times New Roman" pitchFamily="18" charset="0"/>
                </a:rPr>
                <a:t>(S)=3</a:t>
              </a:r>
            </a:p>
            <a:p>
              <a:pPr>
                <a:lnSpc>
                  <a:spcPct val="90000"/>
                </a:lnSpc>
                <a:spcBef>
                  <a:spcPct val="0"/>
                </a:spcBef>
                <a:buClr>
                  <a:schemeClr val="folHlink"/>
                </a:buClr>
                <a:buSzPct val="60000"/>
                <a:buFont typeface="Wingdings" pitchFamily="2" charset="2"/>
                <a:buNone/>
              </a:pPr>
              <a:r>
                <a:rPr kumimoji="1" lang="en-US" altLang="zh-CN" sz="1600">
                  <a:latin typeface="Times New Roman" pitchFamily="18" charset="0"/>
                </a:rPr>
                <a:t>10KB</a:t>
              </a:r>
            </a:p>
          </p:txBody>
        </p:sp>
        <p:sp>
          <p:nvSpPr>
            <p:cNvPr id="51" name="Rectangle 50"/>
            <p:cNvSpPr>
              <a:spLocks noChangeArrowheads="1"/>
            </p:cNvSpPr>
            <p:nvPr/>
          </p:nvSpPr>
          <p:spPr bwMode="auto">
            <a:xfrm>
              <a:off x="3944" y="3288"/>
              <a:ext cx="1032" cy="280"/>
            </a:xfrm>
            <a:prstGeom prst="rect">
              <a:avLst/>
            </a:prstGeom>
            <a:solidFill>
              <a:schemeClr val="accent1"/>
            </a:solidFill>
            <a:ln w="19050">
              <a:solidFill>
                <a:schemeClr val="tx1"/>
              </a:solidFill>
              <a:miter lim="800000"/>
              <a:headEnd/>
              <a:tailEnd/>
            </a:ln>
            <a:effectLst/>
          </p:spPr>
          <p:txBody>
            <a:bodyPr wrap="none" anchor="ctr"/>
            <a:lstStyle/>
            <a:p>
              <a:endParaRPr lang="zh-CN" altLang="en-US"/>
            </a:p>
          </p:txBody>
        </p:sp>
        <p:sp>
          <p:nvSpPr>
            <p:cNvPr id="52" name="Text Box 51"/>
            <p:cNvSpPr txBox="1">
              <a:spLocks noChangeArrowheads="1"/>
            </p:cNvSpPr>
            <p:nvPr/>
          </p:nvSpPr>
          <p:spPr bwMode="auto">
            <a:xfrm>
              <a:off x="464" y="1416"/>
              <a:ext cx="464" cy="2051"/>
            </a:xfrm>
            <a:prstGeom prst="rect">
              <a:avLst/>
            </a:prstGeom>
            <a:noFill/>
            <a:ln w="19050">
              <a:noFill/>
              <a:miter lim="800000"/>
              <a:headEnd/>
              <a:tailEnd/>
            </a:ln>
            <a:effectLst/>
          </p:spPr>
          <p:txBody>
            <a:bodyPr rIns="18000">
              <a:spAutoFit/>
            </a:bodyPr>
            <a:lstStyle/>
            <a:p>
              <a:pPr algn="r">
                <a:spcBef>
                  <a:spcPct val="70000"/>
                </a:spcBef>
                <a:buClr>
                  <a:schemeClr val="folHlink"/>
                </a:buClr>
                <a:buSzPct val="60000"/>
                <a:buFont typeface="Wingdings" pitchFamily="2" charset="2"/>
                <a:buNone/>
              </a:pPr>
              <a:r>
                <a:rPr kumimoji="1" lang="en-US" altLang="zh-CN" sz="1800">
                  <a:latin typeface="Times New Roman" pitchFamily="18" charset="0"/>
                </a:rPr>
                <a:t>0</a:t>
              </a:r>
            </a:p>
            <a:p>
              <a:pPr algn="r">
                <a:buClr>
                  <a:schemeClr val="folHlink"/>
                </a:buClr>
                <a:buSzPct val="60000"/>
                <a:buFont typeface="Wingdings" pitchFamily="2" charset="2"/>
                <a:buNone/>
              </a:pPr>
              <a:r>
                <a:rPr kumimoji="1" lang="en-US" altLang="zh-CN" sz="1800">
                  <a:latin typeface="Times New Roman" pitchFamily="18" charset="0"/>
                </a:rPr>
                <a:t>30K</a:t>
              </a:r>
            </a:p>
            <a:p>
              <a:pPr algn="r">
                <a:buClr>
                  <a:schemeClr val="folHlink"/>
                </a:buClr>
                <a:buSzPct val="60000"/>
                <a:buFont typeface="Wingdings" pitchFamily="2" charset="2"/>
                <a:buNone/>
              </a:pPr>
              <a:r>
                <a:rPr kumimoji="1" lang="en-US" altLang="zh-CN" sz="1800">
                  <a:latin typeface="Times New Roman" pitchFamily="18" charset="0"/>
                </a:rPr>
                <a:t>0</a:t>
              </a:r>
            </a:p>
            <a:p>
              <a:pPr algn="r">
                <a:buClr>
                  <a:schemeClr val="folHlink"/>
                </a:buClr>
                <a:buSzPct val="60000"/>
                <a:buFont typeface="Wingdings" pitchFamily="2" charset="2"/>
                <a:buNone/>
              </a:pPr>
              <a:r>
                <a:rPr kumimoji="1" lang="en-US" altLang="zh-CN" sz="1800">
                  <a:latin typeface="Times New Roman" pitchFamily="18" charset="0"/>
                </a:rPr>
                <a:t>20K</a:t>
              </a:r>
            </a:p>
            <a:p>
              <a:pPr algn="r">
                <a:buClr>
                  <a:schemeClr val="folHlink"/>
                </a:buClr>
                <a:buSzPct val="60000"/>
                <a:buFont typeface="Wingdings" pitchFamily="2" charset="2"/>
                <a:buNone/>
              </a:pPr>
              <a:r>
                <a:rPr kumimoji="1" lang="en-US" altLang="zh-CN" sz="1800">
                  <a:latin typeface="Times New Roman" pitchFamily="18" charset="0"/>
                </a:rPr>
                <a:t>0</a:t>
              </a:r>
            </a:p>
            <a:p>
              <a:pPr algn="r">
                <a:buClr>
                  <a:schemeClr val="folHlink"/>
                </a:buClr>
                <a:buSzPct val="60000"/>
                <a:buFont typeface="Wingdings" pitchFamily="2" charset="2"/>
                <a:buNone/>
              </a:pPr>
              <a:r>
                <a:rPr kumimoji="1" lang="en-US" altLang="zh-CN" sz="1800">
                  <a:latin typeface="Times New Roman" pitchFamily="18" charset="0"/>
                </a:rPr>
                <a:t>15K</a:t>
              </a:r>
            </a:p>
            <a:p>
              <a:pPr algn="r">
                <a:buClr>
                  <a:schemeClr val="folHlink"/>
                </a:buClr>
                <a:buSzPct val="60000"/>
                <a:buFont typeface="Wingdings" pitchFamily="2" charset="2"/>
                <a:buNone/>
              </a:pPr>
              <a:r>
                <a:rPr kumimoji="1" lang="en-US" altLang="zh-CN" sz="1800">
                  <a:latin typeface="Times New Roman" pitchFamily="18" charset="0"/>
                </a:rPr>
                <a:t>0</a:t>
              </a:r>
            </a:p>
            <a:p>
              <a:pPr algn="r">
                <a:buClr>
                  <a:schemeClr val="folHlink"/>
                </a:buClr>
                <a:buSzPct val="60000"/>
                <a:buFont typeface="Wingdings" pitchFamily="2" charset="2"/>
                <a:buNone/>
              </a:pPr>
              <a:r>
                <a:rPr kumimoji="1" lang="en-US" altLang="zh-CN" sz="1800">
                  <a:latin typeface="Times New Roman" pitchFamily="18" charset="0"/>
                </a:rPr>
                <a:t>10K</a:t>
              </a:r>
            </a:p>
          </p:txBody>
        </p:sp>
        <p:sp>
          <p:nvSpPr>
            <p:cNvPr id="53" name="Line 52"/>
            <p:cNvSpPr>
              <a:spLocks noChangeShapeType="1"/>
            </p:cNvSpPr>
            <p:nvPr/>
          </p:nvSpPr>
          <p:spPr bwMode="auto">
            <a:xfrm>
              <a:off x="1712" y="1696"/>
              <a:ext cx="696" cy="408"/>
            </a:xfrm>
            <a:prstGeom prst="line">
              <a:avLst/>
            </a:prstGeom>
            <a:noFill/>
            <a:ln w="19050">
              <a:solidFill>
                <a:schemeClr val="tx1"/>
              </a:solidFill>
              <a:prstDash val="lgDash"/>
              <a:round/>
              <a:headEnd/>
              <a:tailEnd type="triangle" w="sm" len="lg"/>
            </a:ln>
            <a:effectLst/>
          </p:spPr>
          <p:txBody>
            <a:bodyPr wrap="none" anchor="ctr"/>
            <a:lstStyle/>
            <a:p>
              <a:endParaRPr lang="zh-CN" altLang="en-US"/>
            </a:p>
          </p:txBody>
        </p:sp>
        <p:sp>
          <p:nvSpPr>
            <p:cNvPr id="54" name="Line 53"/>
            <p:cNvSpPr>
              <a:spLocks noChangeShapeType="1"/>
            </p:cNvSpPr>
            <p:nvPr/>
          </p:nvSpPr>
          <p:spPr bwMode="auto">
            <a:xfrm>
              <a:off x="1712" y="2200"/>
              <a:ext cx="696" cy="136"/>
            </a:xfrm>
            <a:prstGeom prst="line">
              <a:avLst/>
            </a:prstGeom>
            <a:noFill/>
            <a:ln w="19050">
              <a:solidFill>
                <a:schemeClr val="tx1"/>
              </a:solidFill>
              <a:prstDash val="lgDash"/>
              <a:round/>
              <a:headEnd/>
              <a:tailEnd type="triangle" w="sm" len="lg"/>
            </a:ln>
            <a:effectLst/>
          </p:spPr>
          <p:txBody>
            <a:bodyPr wrap="none" anchor="ctr"/>
            <a:lstStyle/>
            <a:p>
              <a:endParaRPr lang="zh-CN" altLang="en-US"/>
            </a:p>
          </p:txBody>
        </p:sp>
        <p:sp>
          <p:nvSpPr>
            <p:cNvPr id="55" name="Line 54"/>
            <p:cNvSpPr>
              <a:spLocks noChangeShapeType="1"/>
            </p:cNvSpPr>
            <p:nvPr/>
          </p:nvSpPr>
          <p:spPr bwMode="auto">
            <a:xfrm flipV="1">
              <a:off x="1704" y="2568"/>
              <a:ext cx="704" cy="192"/>
            </a:xfrm>
            <a:prstGeom prst="line">
              <a:avLst/>
            </a:prstGeom>
            <a:noFill/>
            <a:ln w="19050">
              <a:solidFill>
                <a:schemeClr val="tx1"/>
              </a:solidFill>
              <a:prstDash val="lgDash"/>
              <a:round/>
              <a:headEnd/>
              <a:tailEnd type="triangle" w="sm" len="lg"/>
            </a:ln>
            <a:effectLst/>
          </p:spPr>
          <p:txBody>
            <a:bodyPr wrap="none" anchor="ctr"/>
            <a:lstStyle/>
            <a:p>
              <a:endParaRPr lang="zh-CN" altLang="en-US"/>
            </a:p>
          </p:txBody>
        </p:sp>
        <p:sp>
          <p:nvSpPr>
            <p:cNvPr id="56" name="Line 55"/>
            <p:cNvSpPr>
              <a:spLocks noChangeShapeType="1"/>
            </p:cNvSpPr>
            <p:nvPr/>
          </p:nvSpPr>
          <p:spPr bwMode="auto">
            <a:xfrm flipV="1">
              <a:off x="1696" y="2792"/>
              <a:ext cx="712" cy="472"/>
            </a:xfrm>
            <a:prstGeom prst="line">
              <a:avLst/>
            </a:prstGeom>
            <a:noFill/>
            <a:ln w="19050">
              <a:solidFill>
                <a:schemeClr val="tx1"/>
              </a:solidFill>
              <a:prstDash val="lgDash"/>
              <a:round/>
              <a:headEnd/>
              <a:tailEnd type="triangle" w="sm" len="lg"/>
            </a:ln>
            <a:effectLst/>
          </p:spPr>
          <p:txBody>
            <a:bodyPr wrap="none" anchor="ctr"/>
            <a:lstStyle/>
            <a:p>
              <a:endParaRPr lang="zh-CN" altLang="en-US"/>
            </a:p>
          </p:txBody>
        </p:sp>
        <p:sp>
          <p:nvSpPr>
            <p:cNvPr id="57" name="Text Box 56"/>
            <p:cNvSpPr txBox="1">
              <a:spLocks noChangeArrowheads="1"/>
            </p:cNvSpPr>
            <p:nvPr/>
          </p:nvSpPr>
          <p:spPr bwMode="auto">
            <a:xfrm>
              <a:off x="5000" y="1280"/>
              <a:ext cx="456" cy="231"/>
            </a:xfrm>
            <a:prstGeom prst="rect">
              <a:avLst/>
            </a:prstGeom>
            <a:noFill/>
            <a:ln w="19050">
              <a:noFill/>
              <a:miter lim="800000"/>
              <a:headEnd/>
              <a:tailEnd/>
            </a:ln>
            <a:effectLst/>
          </p:spPr>
          <p:txBody>
            <a:bodyPr lIns="18000">
              <a:spAutoFit/>
            </a:bodyPr>
            <a:lstStyle/>
            <a:p>
              <a:pPr algn="l">
                <a:buClr>
                  <a:schemeClr val="folHlink"/>
                </a:buClr>
                <a:buSzPct val="60000"/>
                <a:buFont typeface="Wingdings" pitchFamily="2" charset="2"/>
                <a:buNone/>
              </a:pPr>
              <a:r>
                <a:rPr kumimoji="1" lang="en-US" altLang="zh-CN" sz="1800">
                  <a:latin typeface="Times New Roman" pitchFamily="18" charset="0"/>
                </a:rPr>
                <a:t>40K</a:t>
              </a:r>
            </a:p>
          </p:txBody>
        </p:sp>
        <p:sp>
          <p:nvSpPr>
            <p:cNvPr id="58" name="Text Box 57"/>
            <p:cNvSpPr txBox="1">
              <a:spLocks noChangeArrowheads="1"/>
            </p:cNvSpPr>
            <p:nvPr/>
          </p:nvSpPr>
          <p:spPr bwMode="auto">
            <a:xfrm>
              <a:off x="5008" y="1784"/>
              <a:ext cx="456" cy="231"/>
            </a:xfrm>
            <a:prstGeom prst="rect">
              <a:avLst/>
            </a:prstGeom>
            <a:noFill/>
            <a:ln w="19050">
              <a:noFill/>
              <a:miter lim="800000"/>
              <a:headEnd/>
              <a:tailEnd/>
            </a:ln>
            <a:effectLst/>
          </p:spPr>
          <p:txBody>
            <a:bodyPr lIns="18000">
              <a:spAutoFit/>
            </a:bodyPr>
            <a:lstStyle/>
            <a:p>
              <a:pPr algn="l">
                <a:buClr>
                  <a:schemeClr val="folHlink"/>
                </a:buClr>
                <a:buSzPct val="60000"/>
                <a:buFont typeface="Wingdings" pitchFamily="2" charset="2"/>
                <a:buNone/>
              </a:pPr>
              <a:r>
                <a:rPr kumimoji="1" lang="en-US" altLang="zh-CN" sz="1800">
                  <a:latin typeface="Times New Roman" pitchFamily="18" charset="0"/>
                </a:rPr>
                <a:t>80K</a:t>
              </a:r>
            </a:p>
          </p:txBody>
        </p:sp>
        <p:sp>
          <p:nvSpPr>
            <p:cNvPr id="59" name="Text Box 58"/>
            <p:cNvSpPr txBox="1">
              <a:spLocks noChangeArrowheads="1"/>
            </p:cNvSpPr>
            <p:nvPr/>
          </p:nvSpPr>
          <p:spPr bwMode="auto">
            <a:xfrm>
              <a:off x="5008" y="2328"/>
              <a:ext cx="456" cy="231"/>
            </a:xfrm>
            <a:prstGeom prst="rect">
              <a:avLst/>
            </a:prstGeom>
            <a:noFill/>
            <a:ln w="19050">
              <a:noFill/>
              <a:miter lim="800000"/>
              <a:headEnd/>
              <a:tailEnd/>
            </a:ln>
            <a:effectLst/>
          </p:spPr>
          <p:txBody>
            <a:bodyPr lIns="18000">
              <a:spAutoFit/>
            </a:bodyPr>
            <a:lstStyle/>
            <a:p>
              <a:pPr algn="l">
                <a:buClr>
                  <a:schemeClr val="folHlink"/>
                </a:buClr>
                <a:buSzPct val="60000"/>
                <a:buFont typeface="Wingdings" pitchFamily="2" charset="2"/>
                <a:buNone/>
              </a:pPr>
              <a:r>
                <a:rPr kumimoji="1" lang="en-US" altLang="zh-CN" sz="1800">
                  <a:latin typeface="Times New Roman" pitchFamily="18" charset="0"/>
                </a:rPr>
                <a:t>120K</a:t>
              </a:r>
            </a:p>
          </p:txBody>
        </p:sp>
        <p:sp>
          <p:nvSpPr>
            <p:cNvPr id="60" name="Text Box 59"/>
            <p:cNvSpPr txBox="1">
              <a:spLocks noChangeArrowheads="1"/>
            </p:cNvSpPr>
            <p:nvPr/>
          </p:nvSpPr>
          <p:spPr bwMode="auto">
            <a:xfrm>
              <a:off x="5000" y="2888"/>
              <a:ext cx="456" cy="231"/>
            </a:xfrm>
            <a:prstGeom prst="rect">
              <a:avLst/>
            </a:prstGeom>
            <a:noFill/>
            <a:ln w="19050">
              <a:noFill/>
              <a:miter lim="800000"/>
              <a:headEnd/>
              <a:tailEnd/>
            </a:ln>
            <a:effectLst/>
          </p:spPr>
          <p:txBody>
            <a:bodyPr lIns="18000">
              <a:spAutoFit/>
            </a:bodyPr>
            <a:lstStyle/>
            <a:p>
              <a:pPr algn="l">
                <a:buClr>
                  <a:schemeClr val="folHlink"/>
                </a:buClr>
                <a:buSzPct val="60000"/>
                <a:buFont typeface="Wingdings" pitchFamily="2" charset="2"/>
                <a:buNone/>
              </a:pPr>
              <a:r>
                <a:rPr kumimoji="1" lang="en-US" altLang="zh-CN" sz="1800">
                  <a:latin typeface="Times New Roman" pitchFamily="18" charset="0"/>
                </a:rPr>
                <a:t>150K</a:t>
              </a:r>
            </a:p>
          </p:txBody>
        </p:sp>
        <p:sp>
          <p:nvSpPr>
            <p:cNvPr id="61" name="Text Box 60"/>
            <p:cNvSpPr txBox="1">
              <a:spLocks noChangeArrowheads="1"/>
            </p:cNvSpPr>
            <p:nvPr/>
          </p:nvSpPr>
          <p:spPr bwMode="auto">
            <a:xfrm>
              <a:off x="4096" y="880"/>
              <a:ext cx="712" cy="231"/>
            </a:xfrm>
            <a:prstGeom prst="rect">
              <a:avLst/>
            </a:prstGeom>
            <a:noFill/>
            <a:ln w="19050">
              <a:noFill/>
              <a:miter lim="800000"/>
              <a:headEnd/>
              <a:tailEnd/>
            </a:ln>
            <a:effectLst/>
          </p:spPr>
          <p:txBody>
            <a:bodyPr lIns="18000">
              <a:spAutoFit/>
            </a:bodyPr>
            <a:lstStyle/>
            <a:p>
              <a:pPr algn="ctr">
                <a:buClr>
                  <a:schemeClr val="folHlink"/>
                </a:buClr>
                <a:buSzPct val="60000"/>
                <a:buFont typeface="Wingdings" pitchFamily="2" charset="2"/>
                <a:buNone/>
              </a:pPr>
              <a:r>
                <a:rPr kumimoji="1" lang="zh-CN" altLang="en-US" sz="1800" b="1" dirty="0">
                  <a:solidFill>
                    <a:srgbClr val="FF0000"/>
                  </a:solidFill>
                  <a:latin typeface="黑体" pitchFamily="49" charset="-122"/>
                  <a:ea typeface="黑体" pitchFamily="49" charset="-122"/>
                </a:rPr>
                <a:t>内存空间</a:t>
              </a:r>
            </a:p>
          </p:txBody>
        </p:sp>
        <p:sp>
          <p:nvSpPr>
            <p:cNvPr id="63" name="Line 62"/>
            <p:cNvSpPr>
              <a:spLocks noChangeShapeType="1"/>
            </p:cNvSpPr>
            <p:nvPr/>
          </p:nvSpPr>
          <p:spPr bwMode="auto">
            <a:xfrm flipV="1">
              <a:off x="3408" y="1384"/>
              <a:ext cx="536" cy="744"/>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64" name="Line 63"/>
            <p:cNvSpPr>
              <a:spLocks noChangeShapeType="1"/>
            </p:cNvSpPr>
            <p:nvPr/>
          </p:nvSpPr>
          <p:spPr bwMode="auto">
            <a:xfrm flipV="1">
              <a:off x="3400" y="1904"/>
              <a:ext cx="536" cy="44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65" name="Line 64"/>
            <p:cNvSpPr>
              <a:spLocks noChangeShapeType="1"/>
            </p:cNvSpPr>
            <p:nvPr/>
          </p:nvSpPr>
          <p:spPr bwMode="auto">
            <a:xfrm flipV="1">
              <a:off x="3408" y="2448"/>
              <a:ext cx="536" cy="104"/>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66" name="Line 65"/>
            <p:cNvSpPr>
              <a:spLocks noChangeShapeType="1"/>
            </p:cNvSpPr>
            <p:nvPr/>
          </p:nvSpPr>
          <p:spPr bwMode="auto">
            <a:xfrm>
              <a:off x="3408" y="2768"/>
              <a:ext cx="544" cy="248"/>
            </a:xfrm>
            <a:prstGeom prst="line">
              <a:avLst/>
            </a:prstGeom>
            <a:noFill/>
            <a:ln w="19050">
              <a:solidFill>
                <a:schemeClr val="tx1"/>
              </a:solidFill>
              <a:round/>
              <a:headEnd/>
              <a:tailEnd type="triangle" w="sm" len="lg"/>
            </a:ln>
            <a:effectLst/>
          </p:spPr>
          <p:txBody>
            <a:bodyPr wrap="none" anchor="ctr"/>
            <a:lstStyle/>
            <a:p>
              <a:endParaRPr lang="zh-CN" altLang="en-US"/>
            </a:p>
          </p:txBody>
        </p:sp>
      </p:grpSp>
      <p:sp>
        <p:nvSpPr>
          <p:cNvPr id="68" name="灯片编号占位符 4"/>
          <p:cNvSpPr txBox="1">
            <a:spLocks/>
          </p:cNvSpPr>
          <p:nvPr/>
        </p:nvSpPr>
        <p:spPr bwMode="auto">
          <a:xfrm>
            <a:off x="8192629" y="6505800"/>
            <a:ext cx="92233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A5F4D79-7E66-4EF1-850E-A256F3AB9092}" type="slidenum">
              <a:rPr kumimoji="0" lang="zh-CN" altLang="en-US" sz="1400" b="1" i="0" u="none" strike="noStrike" kern="1200" cap="none" spc="0" normalizeH="0" baseline="0" noProof="0" smtClean="0">
                <a:ln>
                  <a:noFill/>
                </a:ln>
                <a:solidFill>
                  <a:srgbClr val="0000CC"/>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zh-CN" sz="1400" b="1" i="0" u="none" strike="noStrike" kern="1200" cap="none" spc="0" normalizeH="0" baseline="0" noProof="0" dirty="0">
              <a:ln>
                <a:noFill/>
              </a:ln>
              <a:solidFill>
                <a:srgbClr val="0000CC"/>
              </a:solidFill>
              <a:effectLst/>
              <a:uLnTx/>
              <a:uFillTx/>
              <a:latin typeface="Arial" charset="0"/>
              <a:ea typeface="宋体" pitchFamily="2" charset="-122"/>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分段下的地址映射过程</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USTC; 21000201-OPERATING SYSTEMS; FALL 2012; INSTRUCTOR: CHI ZHANG</a:t>
            </a:r>
            <a:endParaRPr lang="en-US" altLang="zh-CN"/>
          </a:p>
        </p:txBody>
      </p:sp>
      <p:sp>
        <p:nvSpPr>
          <p:cNvPr id="5" name="灯片编号占位符 4"/>
          <p:cNvSpPr>
            <a:spLocks noGrp="1"/>
          </p:cNvSpPr>
          <p:nvPr>
            <p:ph type="sldNum" sz="quarter" idx="11"/>
          </p:nvPr>
        </p:nvSpPr>
        <p:spPr>
          <a:xfrm>
            <a:off x="8156341" y="6454998"/>
            <a:ext cx="922337" cy="476250"/>
          </a:xfrm>
        </p:spPr>
        <p:txBody>
          <a:bodyPr/>
          <a:lstStyle/>
          <a:p>
            <a:pPr>
              <a:defRPr/>
            </a:pPr>
            <a:fld id="{2A5F4D79-7E66-4EF1-850E-A256F3AB9092}" type="slidenum">
              <a:rPr lang="zh-CN" altLang="en-US" smtClean="0"/>
              <a:pPr>
                <a:defRPr/>
              </a:pPr>
              <a:t>51</a:t>
            </a:fld>
            <a:endParaRPr lang="en-US" altLang="zh-CN"/>
          </a:p>
        </p:txBody>
      </p:sp>
      <p:pic>
        <p:nvPicPr>
          <p:cNvPr id="6" name="Picture 2"/>
          <p:cNvPicPr>
            <a:picLocks noChangeAspect="1" noChangeArrowheads="1"/>
          </p:cNvPicPr>
          <p:nvPr/>
        </p:nvPicPr>
        <p:blipFill>
          <a:blip r:embed="rId2" cstate="print"/>
          <a:srcRect/>
          <a:stretch>
            <a:fillRect/>
          </a:stretch>
        </p:blipFill>
        <p:spPr bwMode="auto">
          <a:xfrm>
            <a:off x="72570" y="2612575"/>
            <a:ext cx="8117191" cy="4023847"/>
          </a:xfrm>
          <a:prstGeom prst="rect">
            <a:avLst/>
          </a:prstGeom>
          <a:noFill/>
          <a:ln w="9525">
            <a:noFill/>
            <a:miter lim="800000"/>
            <a:headEnd/>
            <a:tailEnd/>
          </a:ln>
          <a:effectLst/>
        </p:spPr>
      </p:pic>
      <p:pic>
        <p:nvPicPr>
          <p:cNvPr id="7" name="Picture 4"/>
          <p:cNvPicPr>
            <a:picLocks noChangeAspect="1" noChangeArrowheads="1"/>
          </p:cNvPicPr>
          <p:nvPr/>
        </p:nvPicPr>
        <p:blipFill>
          <a:blip r:embed="rId3" cstate="print"/>
          <a:srcRect/>
          <a:stretch>
            <a:fillRect/>
          </a:stretch>
        </p:blipFill>
        <p:spPr bwMode="auto">
          <a:xfrm>
            <a:off x="4238171" y="1080255"/>
            <a:ext cx="4847774" cy="2763904"/>
          </a:xfrm>
          <a:prstGeom prst="rect">
            <a:avLst/>
          </a:prstGeom>
          <a:noFill/>
          <a:ln w="9525">
            <a:noFill/>
            <a:miter lim="800000"/>
            <a:headEnd/>
            <a:tailEnd/>
          </a:ln>
        </p:spPr>
      </p:pic>
      <p:sp>
        <p:nvSpPr>
          <p:cNvPr id="3" name="内容占位符 2"/>
          <p:cNvSpPr>
            <a:spLocks noGrp="1"/>
          </p:cNvSpPr>
          <p:nvPr>
            <p:ph idx="1"/>
          </p:nvPr>
        </p:nvSpPr>
        <p:spPr>
          <a:xfrm>
            <a:off x="457199" y="1370015"/>
            <a:ext cx="4172857" cy="1039353"/>
          </a:xfrm>
        </p:spPr>
        <p:txBody>
          <a:bodyPr/>
          <a:lstStyle/>
          <a:p>
            <a:r>
              <a:rPr lang="zh-CN" altLang="en-US" dirty="0" smtClean="0"/>
              <a:t>地址映射的流程：如右</a:t>
            </a:r>
            <a:endParaRPr lang="en-US" altLang="zh-CN" dirty="0" smtClean="0"/>
          </a:p>
          <a:p>
            <a:r>
              <a:rPr lang="zh-CN" altLang="en-US" dirty="0" smtClean="0"/>
              <a:t>例子：如下</a:t>
            </a:r>
            <a:endParaRPr lang="zh-CN" altLang="en-US" dirty="0"/>
          </a:p>
        </p:txBody>
      </p:sp>
      <p:sp>
        <p:nvSpPr>
          <p:cNvPr id="8" name="Text Box 3"/>
          <p:cNvSpPr txBox="1">
            <a:spLocks noChangeArrowheads="1"/>
          </p:cNvSpPr>
          <p:nvPr/>
        </p:nvSpPr>
        <p:spPr bwMode="auto">
          <a:xfrm>
            <a:off x="419100" y="5653315"/>
            <a:ext cx="3456214" cy="1015663"/>
          </a:xfrm>
          <a:prstGeom prst="rect">
            <a:avLst/>
          </a:prstGeom>
          <a:noFill/>
          <a:ln w="9525">
            <a:noFill/>
            <a:miter lim="800000"/>
            <a:headEnd/>
            <a:tailEnd/>
          </a:ln>
          <a:effectLst/>
        </p:spPr>
        <p:txBody>
          <a:bodyPr wrap="square">
            <a:spAutoFit/>
          </a:bodyPr>
          <a:lstStyle/>
          <a:p>
            <a:pPr algn="l"/>
            <a:r>
              <a:rPr kumimoji="1" lang="zh-CN" altLang="en-US" sz="2000" dirty="0">
                <a:solidFill>
                  <a:srgbClr val="000066"/>
                </a:solidFill>
                <a:ea typeface="黑体" pitchFamily="49" charset="-122"/>
              </a:rPr>
              <a:t>每访问一个数据，要访问两次内存，速度减慢</a:t>
            </a:r>
            <a:r>
              <a:rPr kumimoji="1" lang="en-US" altLang="zh-CN" sz="2000" dirty="0">
                <a:solidFill>
                  <a:srgbClr val="000066"/>
                </a:solidFill>
                <a:ea typeface="黑体" pitchFamily="49" charset="-122"/>
              </a:rPr>
              <a:t>1/2</a:t>
            </a:r>
            <a:r>
              <a:rPr kumimoji="1" lang="zh-CN" altLang="en-US" sz="2000" dirty="0" smtClean="0">
                <a:solidFill>
                  <a:srgbClr val="000066"/>
                </a:solidFill>
                <a:ea typeface="黑体" pitchFamily="49" charset="-122"/>
              </a:rPr>
              <a:t>。故也需要与</a:t>
            </a:r>
            <a:r>
              <a:rPr kumimoji="1" lang="en-US" altLang="zh-CN" sz="2000" dirty="0" smtClean="0">
                <a:solidFill>
                  <a:srgbClr val="000066"/>
                </a:solidFill>
                <a:ea typeface="黑体" pitchFamily="49" charset="-122"/>
              </a:rPr>
              <a:t>TLB</a:t>
            </a:r>
            <a:r>
              <a:rPr kumimoji="1" lang="zh-CN" altLang="en-US" sz="2000" dirty="0" smtClean="0">
                <a:solidFill>
                  <a:srgbClr val="000066"/>
                </a:solidFill>
                <a:ea typeface="黑体" pitchFamily="49" charset="-122"/>
              </a:rPr>
              <a:t>配合使用</a:t>
            </a:r>
            <a:endParaRPr kumimoji="1" lang="zh-CN" altLang="en-US" sz="2000" dirty="0">
              <a:solidFill>
                <a:srgbClr val="000066"/>
              </a:solidFill>
              <a:ea typeface="黑体" pitchFamily="49" charset="-122"/>
            </a:endParaRPr>
          </a:p>
        </p:txBody>
      </p:sp>
      <p:sp>
        <p:nvSpPr>
          <p:cNvPr id="9" name="TextBox 8"/>
          <p:cNvSpPr txBox="1"/>
          <p:nvPr/>
        </p:nvSpPr>
        <p:spPr>
          <a:xfrm>
            <a:off x="3124200" y="5303520"/>
            <a:ext cx="2636520" cy="369332"/>
          </a:xfrm>
          <a:prstGeom prst="rect">
            <a:avLst/>
          </a:prstGeom>
          <a:noFill/>
        </p:spPr>
        <p:txBody>
          <a:bodyPr wrap="square" rtlCol="0">
            <a:spAutoFit/>
          </a:bodyPr>
          <a:lstStyle/>
          <a:p>
            <a:pPr algn="ctr"/>
            <a:r>
              <a:rPr lang="en-US" altLang="zh-CN" dirty="0" smtClean="0">
                <a:solidFill>
                  <a:srgbClr val="FF0000"/>
                </a:solidFill>
              </a:rPr>
              <a:t>16-bit physical address</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分段下的信息分享与保护</a:t>
            </a:r>
            <a:endParaRPr lang="zh-CN" altLang="en-US" dirty="0"/>
          </a:p>
        </p:txBody>
      </p:sp>
      <p:sp>
        <p:nvSpPr>
          <p:cNvPr id="3" name="内容占位符 2"/>
          <p:cNvSpPr>
            <a:spLocks noGrp="1"/>
          </p:cNvSpPr>
          <p:nvPr>
            <p:ph idx="1"/>
          </p:nvPr>
        </p:nvSpPr>
        <p:spPr>
          <a:xfrm>
            <a:off x="413657" y="1079735"/>
            <a:ext cx="8411029" cy="2882665"/>
          </a:xfrm>
        </p:spPr>
        <p:txBody>
          <a:bodyPr/>
          <a:lstStyle/>
          <a:p>
            <a:r>
              <a:rPr lang="zh-CN" altLang="en-US" sz="2200" dirty="0" smtClean="0"/>
              <a:t>信息共享</a:t>
            </a:r>
          </a:p>
          <a:p>
            <a:pPr lvl="1"/>
            <a:r>
              <a:rPr lang="zh-CN" altLang="en-US" sz="1800" dirty="0" smtClean="0"/>
              <a:t>分段存储的一个优点是易于实现段的共享，即允许若干个进程共享一个或多个分段</a:t>
            </a:r>
          </a:p>
          <a:p>
            <a:pPr lvl="1"/>
            <a:r>
              <a:rPr lang="zh-CN" altLang="en-US" sz="1800" dirty="0" smtClean="0"/>
              <a:t>可重入代码</a:t>
            </a:r>
            <a:r>
              <a:rPr lang="en-US" altLang="zh-CN" sz="1800" dirty="0" smtClean="0"/>
              <a:t>(Reentrant Code)</a:t>
            </a:r>
            <a:r>
              <a:rPr lang="zh-CN" altLang="en-US" sz="1800" dirty="0" smtClean="0"/>
              <a:t>又称为“纯代码”</a:t>
            </a:r>
            <a:r>
              <a:rPr lang="en-US" altLang="zh-CN" sz="1800" dirty="0" smtClean="0"/>
              <a:t>(Pure Code)</a:t>
            </a:r>
            <a:r>
              <a:rPr lang="zh-CN" altLang="en-US" sz="1800" dirty="0" smtClean="0"/>
              <a:t>是一种允许多个进程同时访问的代码。可重入代码是一种不允许任何进程对它进行修改的代码</a:t>
            </a:r>
          </a:p>
          <a:p>
            <a:pPr lvl="2"/>
            <a:r>
              <a:rPr lang="zh-CN" altLang="en-US" sz="1800" dirty="0" smtClean="0"/>
              <a:t>程序在执行时可能改变的部分，拷贝到该局部数据区。</a:t>
            </a:r>
          </a:p>
          <a:p>
            <a:pPr lvl="2"/>
            <a:r>
              <a:rPr lang="zh-CN" altLang="en-US" sz="1800" dirty="0" smtClean="0"/>
              <a:t>程序执行时，只对该数据区</a:t>
            </a:r>
            <a:r>
              <a:rPr lang="en-US" altLang="zh-CN" sz="1800" dirty="0" smtClean="0"/>
              <a:t>(</a:t>
            </a:r>
            <a:r>
              <a:rPr lang="zh-CN" altLang="en-US" sz="1800" dirty="0" smtClean="0"/>
              <a:t>属于该进程私有</a:t>
            </a:r>
            <a:r>
              <a:rPr lang="en-US" altLang="zh-CN" sz="1800" dirty="0" smtClean="0"/>
              <a:t>)</a:t>
            </a:r>
            <a:r>
              <a:rPr lang="zh-CN" altLang="en-US" sz="1800" dirty="0" smtClean="0"/>
              <a:t>中的内容进行修改，而不去改变共享的代码。</a:t>
            </a:r>
          </a:p>
          <a:p>
            <a:endParaRPr lang="zh-CN" altLang="en-US" sz="1800"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52</a:t>
            </a:fld>
            <a:endParaRPr lang="en-US" altLang="zh-CN" dirty="0"/>
          </a:p>
        </p:txBody>
      </p:sp>
      <p:sp>
        <p:nvSpPr>
          <p:cNvPr id="6" name="Rectangle 3"/>
          <p:cNvSpPr>
            <a:spLocks noChangeArrowheads="1"/>
          </p:cNvSpPr>
          <p:nvPr/>
        </p:nvSpPr>
        <p:spPr bwMode="auto">
          <a:xfrm>
            <a:off x="2177342" y="4789192"/>
            <a:ext cx="1012825" cy="309563"/>
          </a:xfrm>
          <a:prstGeom prst="rect">
            <a:avLst/>
          </a:prstGeom>
          <a:noFill/>
          <a:ln w="19050">
            <a:noFill/>
            <a:miter lim="800000"/>
            <a:headEnd/>
            <a:tailEnd type="none" w="sm" len="med"/>
          </a:ln>
          <a:effectLst/>
        </p:spPr>
        <p:txBody>
          <a:bodyPr/>
          <a:lstStyle/>
          <a:p>
            <a:pPr algn="l">
              <a:spcBef>
                <a:spcPct val="20000"/>
              </a:spcBef>
              <a:buClr>
                <a:schemeClr val="folHlink"/>
              </a:buClr>
              <a:buSzPct val="60000"/>
              <a:buFont typeface="Wingdings" pitchFamily="2" charset="2"/>
              <a:buNone/>
            </a:pPr>
            <a:r>
              <a:rPr lang="en-US" altLang="zh-CN" sz="2000"/>
              <a:t>data1</a:t>
            </a:r>
          </a:p>
        </p:txBody>
      </p:sp>
      <p:sp>
        <p:nvSpPr>
          <p:cNvPr id="7" name="Rectangle 4"/>
          <p:cNvSpPr>
            <a:spLocks noChangeArrowheads="1"/>
          </p:cNvSpPr>
          <p:nvPr/>
        </p:nvSpPr>
        <p:spPr bwMode="auto">
          <a:xfrm>
            <a:off x="2177342" y="4489154"/>
            <a:ext cx="1012825" cy="300038"/>
          </a:xfrm>
          <a:prstGeom prst="rect">
            <a:avLst/>
          </a:prstGeom>
          <a:noFill/>
          <a:ln w="19050">
            <a:noFill/>
            <a:miter lim="800000"/>
            <a:headEnd/>
            <a:tailEnd type="none" w="sm" len="med"/>
          </a:ln>
          <a:effectLst/>
        </p:spPr>
        <p:txBody>
          <a:bodyPr/>
          <a:lstStyle/>
          <a:p>
            <a:pPr algn="l">
              <a:spcBef>
                <a:spcPct val="20000"/>
              </a:spcBef>
              <a:buClr>
                <a:schemeClr val="folHlink"/>
              </a:buClr>
              <a:buSzPct val="60000"/>
              <a:buFont typeface="Wingdings" pitchFamily="2" charset="2"/>
              <a:buNone/>
            </a:pPr>
            <a:r>
              <a:rPr lang="en-US" altLang="zh-CN" sz="2000"/>
              <a:t>editor</a:t>
            </a:r>
          </a:p>
        </p:txBody>
      </p:sp>
      <p:sp>
        <p:nvSpPr>
          <p:cNvPr id="8" name="Line 5"/>
          <p:cNvSpPr>
            <a:spLocks noChangeShapeType="1"/>
          </p:cNvSpPr>
          <p:nvPr/>
        </p:nvSpPr>
        <p:spPr bwMode="auto">
          <a:xfrm>
            <a:off x="2177342" y="4489154"/>
            <a:ext cx="1012825" cy="0"/>
          </a:xfrm>
          <a:prstGeom prst="line">
            <a:avLst/>
          </a:prstGeom>
          <a:noFill/>
          <a:ln w="12700" cap="sq">
            <a:solidFill>
              <a:schemeClr val="tx1"/>
            </a:solidFill>
            <a:round/>
            <a:headEnd/>
            <a:tailEnd type="none" w="sm" len="med"/>
          </a:ln>
          <a:effectLst/>
        </p:spPr>
        <p:txBody>
          <a:bodyPr wrap="none"/>
          <a:lstStyle/>
          <a:p>
            <a:endParaRPr lang="zh-CN" altLang="en-US"/>
          </a:p>
        </p:txBody>
      </p:sp>
      <p:sp>
        <p:nvSpPr>
          <p:cNvPr id="9" name="Line 6"/>
          <p:cNvSpPr>
            <a:spLocks noChangeShapeType="1"/>
          </p:cNvSpPr>
          <p:nvPr/>
        </p:nvSpPr>
        <p:spPr bwMode="auto">
          <a:xfrm>
            <a:off x="2177342" y="4789192"/>
            <a:ext cx="1012825" cy="0"/>
          </a:xfrm>
          <a:prstGeom prst="line">
            <a:avLst/>
          </a:prstGeom>
          <a:noFill/>
          <a:ln w="12700">
            <a:solidFill>
              <a:schemeClr val="tx1"/>
            </a:solidFill>
            <a:round/>
            <a:headEnd/>
            <a:tailEnd type="none" w="sm" len="med"/>
          </a:ln>
          <a:effectLst/>
        </p:spPr>
        <p:txBody>
          <a:bodyPr wrap="none"/>
          <a:lstStyle/>
          <a:p>
            <a:endParaRPr lang="zh-CN" altLang="en-US"/>
          </a:p>
        </p:txBody>
      </p:sp>
      <p:sp>
        <p:nvSpPr>
          <p:cNvPr id="10" name="Line 7"/>
          <p:cNvSpPr>
            <a:spLocks noChangeShapeType="1"/>
          </p:cNvSpPr>
          <p:nvPr/>
        </p:nvSpPr>
        <p:spPr bwMode="auto">
          <a:xfrm>
            <a:off x="2177342" y="5098754"/>
            <a:ext cx="1012825" cy="0"/>
          </a:xfrm>
          <a:prstGeom prst="line">
            <a:avLst/>
          </a:prstGeom>
          <a:noFill/>
          <a:ln w="12700" cap="sq">
            <a:solidFill>
              <a:schemeClr val="tx1"/>
            </a:solidFill>
            <a:round/>
            <a:headEnd/>
            <a:tailEnd type="none" w="sm" len="med"/>
          </a:ln>
          <a:effectLst/>
        </p:spPr>
        <p:txBody>
          <a:bodyPr wrap="none"/>
          <a:lstStyle/>
          <a:p>
            <a:endParaRPr lang="zh-CN" altLang="en-US"/>
          </a:p>
        </p:txBody>
      </p:sp>
      <p:sp>
        <p:nvSpPr>
          <p:cNvPr id="11" name="Line 8"/>
          <p:cNvSpPr>
            <a:spLocks noChangeShapeType="1"/>
          </p:cNvSpPr>
          <p:nvPr/>
        </p:nvSpPr>
        <p:spPr bwMode="auto">
          <a:xfrm>
            <a:off x="2177342" y="4489154"/>
            <a:ext cx="0" cy="609600"/>
          </a:xfrm>
          <a:prstGeom prst="line">
            <a:avLst/>
          </a:prstGeom>
          <a:noFill/>
          <a:ln w="12700" cap="sq">
            <a:solidFill>
              <a:schemeClr val="tx1"/>
            </a:solidFill>
            <a:round/>
            <a:headEnd/>
            <a:tailEnd type="none" w="sm" len="med"/>
          </a:ln>
          <a:effectLst/>
        </p:spPr>
        <p:txBody>
          <a:bodyPr wrap="none"/>
          <a:lstStyle/>
          <a:p>
            <a:endParaRPr lang="zh-CN" altLang="en-US"/>
          </a:p>
        </p:txBody>
      </p:sp>
      <p:sp>
        <p:nvSpPr>
          <p:cNvPr id="12" name="Line 9"/>
          <p:cNvSpPr>
            <a:spLocks noChangeShapeType="1"/>
          </p:cNvSpPr>
          <p:nvPr/>
        </p:nvSpPr>
        <p:spPr bwMode="auto">
          <a:xfrm>
            <a:off x="3190167" y="4489154"/>
            <a:ext cx="0" cy="609600"/>
          </a:xfrm>
          <a:prstGeom prst="line">
            <a:avLst/>
          </a:prstGeom>
          <a:noFill/>
          <a:ln w="12700" cap="sq">
            <a:solidFill>
              <a:schemeClr val="tx1"/>
            </a:solidFill>
            <a:round/>
            <a:headEnd/>
            <a:tailEnd type="none" w="sm" len="med"/>
          </a:ln>
          <a:effectLst/>
        </p:spPr>
        <p:txBody>
          <a:bodyPr wrap="none"/>
          <a:lstStyle/>
          <a:p>
            <a:endParaRPr lang="zh-CN" altLang="en-US"/>
          </a:p>
        </p:txBody>
      </p:sp>
      <p:sp>
        <p:nvSpPr>
          <p:cNvPr id="13" name="Rectangle 10"/>
          <p:cNvSpPr>
            <a:spLocks noChangeArrowheads="1"/>
          </p:cNvSpPr>
          <p:nvPr/>
        </p:nvSpPr>
        <p:spPr bwMode="auto">
          <a:xfrm>
            <a:off x="2177342" y="5916327"/>
            <a:ext cx="974725" cy="309563"/>
          </a:xfrm>
          <a:prstGeom prst="rect">
            <a:avLst/>
          </a:prstGeom>
          <a:noFill/>
          <a:ln w="19050">
            <a:noFill/>
            <a:miter lim="800000"/>
            <a:headEnd/>
            <a:tailEnd type="none" w="sm" len="med"/>
          </a:ln>
          <a:effectLst/>
        </p:spPr>
        <p:txBody>
          <a:bodyPr/>
          <a:lstStyle/>
          <a:p>
            <a:pPr algn="l">
              <a:spcBef>
                <a:spcPct val="20000"/>
              </a:spcBef>
              <a:buClr>
                <a:schemeClr val="folHlink"/>
              </a:buClr>
              <a:buSzPct val="60000"/>
              <a:buFont typeface="Wingdings" pitchFamily="2" charset="2"/>
              <a:buNone/>
            </a:pPr>
            <a:r>
              <a:rPr lang="en-US" altLang="zh-CN" sz="2000" dirty="0" smtClean="0"/>
              <a:t>data2</a:t>
            </a:r>
            <a:endParaRPr lang="en-US" altLang="zh-CN" sz="2000" dirty="0"/>
          </a:p>
        </p:txBody>
      </p:sp>
      <p:sp>
        <p:nvSpPr>
          <p:cNvPr id="14" name="Rectangle 11"/>
          <p:cNvSpPr>
            <a:spLocks noChangeArrowheads="1"/>
          </p:cNvSpPr>
          <p:nvPr/>
        </p:nvSpPr>
        <p:spPr bwMode="auto">
          <a:xfrm>
            <a:off x="2177342" y="5616289"/>
            <a:ext cx="974725" cy="300038"/>
          </a:xfrm>
          <a:prstGeom prst="rect">
            <a:avLst/>
          </a:prstGeom>
          <a:noFill/>
          <a:ln w="19050">
            <a:noFill/>
            <a:miter lim="800000"/>
            <a:headEnd/>
            <a:tailEnd type="none" w="sm" len="med"/>
          </a:ln>
          <a:effectLst/>
        </p:spPr>
        <p:txBody>
          <a:bodyPr/>
          <a:lstStyle/>
          <a:p>
            <a:pPr algn="l">
              <a:spcBef>
                <a:spcPct val="20000"/>
              </a:spcBef>
              <a:buClr>
                <a:schemeClr val="folHlink"/>
              </a:buClr>
              <a:buSzPct val="60000"/>
              <a:buFont typeface="Wingdings" pitchFamily="2" charset="2"/>
              <a:buNone/>
            </a:pPr>
            <a:r>
              <a:rPr lang="en-US" altLang="zh-CN" sz="2000"/>
              <a:t>editor</a:t>
            </a:r>
          </a:p>
        </p:txBody>
      </p:sp>
      <p:sp>
        <p:nvSpPr>
          <p:cNvPr id="15" name="Line 12"/>
          <p:cNvSpPr>
            <a:spLocks noChangeShapeType="1"/>
          </p:cNvSpPr>
          <p:nvPr/>
        </p:nvSpPr>
        <p:spPr bwMode="auto">
          <a:xfrm>
            <a:off x="2177342" y="5616289"/>
            <a:ext cx="974725" cy="0"/>
          </a:xfrm>
          <a:prstGeom prst="line">
            <a:avLst/>
          </a:prstGeom>
          <a:noFill/>
          <a:ln w="12700" cap="sq">
            <a:solidFill>
              <a:schemeClr val="tx1"/>
            </a:solidFill>
            <a:round/>
            <a:headEnd/>
            <a:tailEnd type="none" w="sm" len="med"/>
          </a:ln>
          <a:effectLst/>
        </p:spPr>
        <p:txBody>
          <a:bodyPr wrap="none"/>
          <a:lstStyle/>
          <a:p>
            <a:endParaRPr lang="zh-CN" altLang="en-US"/>
          </a:p>
        </p:txBody>
      </p:sp>
      <p:sp>
        <p:nvSpPr>
          <p:cNvPr id="16" name="Line 13"/>
          <p:cNvSpPr>
            <a:spLocks noChangeShapeType="1"/>
          </p:cNvSpPr>
          <p:nvPr/>
        </p:nvSpPr>
        <p:spPr bwMode="auto">
          <a:xfrm>
            <a:off x="2177342" y="5916327"/>
            <a:ext cx="974725" cy="0"/>
          </a:xfrm>
          <a:prstGeom prst="line">
            <a:avLst/>
          </a:prstGeom>
          <a:noFill/>
          <a:ln w="12700">
            <a:solidFill>
              <a:schemeClr val="tx1"/>
            </a:solidFill>
            <a:round/>
            <a:headEnd/>
            <a:tailEnd type="none" w="sm" len="med"/>
          </a:ln>
          <a:effectLst/>
        </p:spPr>
        <p:txBody>
          <a:bodyPr wrap="none"/>
          <a:lstStyle/>
          <a:p>
            <a:endParaRPr lang="zh-CN" altLang="en-US"/>
          </a:p>
        </p:txBody>
      </p:sp>
      <p:sp>
        <p:nvSpPr>
          <p:cNvPr id="17" name="Line 14"/>
          <p:cNvSpPr>
            <a:spLocks noChangeShapeType="1"/>
          </p:cNvSpPr>
          <p:nvPr/>
        </p:nvSpPr>
        <p:spPr bwMode="auto">
          <a:xfrm>
            <a:off x="2177342" y="6225889"/>
            <a:ext cx="974725" cy="0"/>
          </a:xfrm>
          <a:prstGeom prst="line">
            <a:avLst/>
          </a:prstGeom>
          <a:noFill/>
          <a:ln w="12700" cap="sq">
            <a:solidFill>
              <a:schemeClr val="tx1"/>
            </a:solidFill>
            <a:round/>
            <a:headEnd/>
            <a:tailEnd type="none" w="sm" len="med"/>
          </a:ln>
          <a:effectLst/>
        </p:spPr>
        <p:txBody>
          <a:bodyPr wrap="none"/>
          <a:lstStyle/>
          <a:p>
            <a:endParaRPr lang="zh-CN" altLang="en-US"/>
          </a:p>
        </p:txBody>
      </p:sp>
      <p:sp>
        <p:nvSpPr>
          <p:cNvPr id="18" name="Line 15"/>
          <p:cNvSpPr>
            <a:spLocks noChangeShapeType="1"/>
          </p:cNvSpPr>
          <p:nvPr/>
        </p:nvSpPr>
        <p:spPr bwMode="auto">
          <a:xfrm>
            <a:off x="2177342" y="5616289"/>
            <a:ext cx="0" cy="609600"/>
          </a:xfrm>
          <a:prstGeom prst="line">
            <a:avLst/>
          </a:prstGeom>
          <a:noFill/>
          <a:ln w="12700" cap="sq">
            <a:solidFill>
              <a:schemeClr val="tx1"/>
            </a:solidFill>
            <a:round/>
            <a:headEnd/>
            <a:tailEnd type="none" w="sm" len="med"/>
          </a:ln>
          <a:effectLst/>
        </p:spPr>
        <p:txBody>
          <a:bodyPr wrap="none"/>
          <a:lstStyle/>
          <a:p>
            <a:endParaRPr lang="zh-CN" altLang="en-US"/>
          </a:p>
        </p:txBody>
      </p:sp>
      <p:sp>
        <p:nvSpPr>
          <p:cNvPr id="19" name="Line 16"/>
          <p:cNvSpPr>
            <a:spLocks noChangeShapeType="1"/>
          </p:cNvSpPr>
          <p:nvPr/>
        </p:nvSpPr>
        <p:spPr bwMode="auto">
          <a:xfrm>
            <a:off x="3152067" y="5616289"/>
            <a:ext cx="0" cy="609600"/>
          </a:xfrm>
          <a:prstGeom prst="line">
            <a:avLst/>
          </a:prstGeom>
          <a:noFill/>
          <a:ln w="12700" cap="sq">
            <a:solidFill>
              <a:schemeClr val="tx1"/>
            </a:solidFill>
            <a:round/>
            <a:headEnd/>
            <a:tailEnd type="none" w="sm" len="med"/>
          </a:ln>
          <a:effectLst/>
        </p:spPr>
        <p:txBody>
          <a:bodyPr wrap="none"/>
          <a:lstStyle/>
          <a:p>
            <a:endParaRPr lang="zh-CN" altLang="en-US"/>
          </a:p>
        </p:txBody>
      </p:sp>
      <p:sp>
        <p:nvSpPr>
          <p:cNvPr id="20" name="Rectangle 17"/>
          <p:cNvSpPr>
            <a:spLocks noChangeArrowheads="1"/>
          </p:cNvSpPr>
          <p:nvPr/>
        </p:nvSpPr>
        <p:spPr bwMode="auto">
          <a:xfrm>
            <a:off x="4355373" y="4801873"/>
            <a:ext cx="723900" cy="365125"/>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b="0">
                <a:latin typeface="Times New Roman" pitchFamily="18" charset="0"/>
              </a:rPr>
              <a:t>240</a:t>
            </a:r>
          </a:p>
        </p:txBody>
      </p:sp>
      <p:sp>
        <p:nvSpPr>
          <p:cNvPr id="21" name="Rectangle 18"/>
          <p:cNvSpPr>
            <a:spLocks noChangeArrowheads="1"/>
          </p:cNvSpPr>
          <p:nvPr/>
        </p:nvSpPr>
        <p:spPr bwMode="auto">
          <a:xfrm>
            <a:off x="3631473" y="4801873"/>
            <a:ext cx="723900" cy="365125"/>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b="0">
                <a:latin typeface="Times New Roman" pitchFamily="18" charset="0"/>
              </a:rPr>
              <a:t>40</a:t>
            </a:r>
          </a:p>
        </p:txBody>
      </p:sp>
      <p:sp>
        <p:nvSpPr>
          <p:cNvPr id="22" name="Rectangle 19"/>
          <p:cNvSpPr>
            <a:spLocks noChangeArrowheads="1"/>
          </p:cNvSpPr>
          <p:nvPr/>
        </p:nvSpPr>
        <p:spPr bwMode="auto">
          <a:xfrm>
            <a:off x="4355373" y="4436748"/>
            <a:ext cx="723900" cy="365125"/>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b="0">
                <a:latin typeface="Times New Roman" pitchFamily="18" charset="0"/>
              </a:rPr>
              <a:t>80</a:t>
            </a:r>
          </a:p>
        </p:txBody>
      </p:sp>
      <p:sp>
        <p:nvSpPr>
          <p:cNvPr id="23" name="Rectangle 20"/>
          <p:cNvSpPr>
            <a:spLocks noChangeArrowheads="1"/>
          </p:cNvSpPr>
          <p:nvPr/>
        </p:nvSpPr>
        <p:spPr bwMode="auto">
          <a:xfrm>
            <a:off x="3631473" y="4436748"/>
            <a:ext cx="723900" cy="365125"/>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b="0">
                <a:latin typeface="Times New Roman" pitchFamily="18" charset="0"/>
              </a:rPr>
              <a:t>160</a:t>
            </a:r>
          </a:p>
        </p:txBody>
      </p:sp>
      <p:sp>
        <p:nvSpPr>
          <p:cNvPr id="24" name="Line 21"/>
          <p:cNvSpPr>
            <a:spLocks noChangeShapeType="1"/>
          </p:cNvSpPr>
          <p:nvPr/>
        </p:nvSpPr>
        <p:spPr bwMode="auto">
          <a:xfrm>
            <a:off x="3631473" y="4436748"/>
            <a:ext cx="1447800" cy="0"/>
          </a:xfrm>
          <a:prstGeom prst="line">
            <a:avLst/>
          </a:prstGeom>
          <a:noFill/>
          <a:ln w="28575" cap="sq">
            <a:solidFill>
              <a:schemeClr val="tx1"/>
            </a:solidFill>
            <a:round/>
            <a:headEnd/>
            <a:tailEnd/>
          </a:ln>
          <a:effectLst/>
        </p:spPr>
        <p:txBody>
          <a:bodyPr/>
          <a:lstStyle/>
          <a:p>
            <a:endParaRPr lang="zh-CN" altLang="en-US"/>
          </a:p>
        </p:txBody>
      </p:sp>
      <p:sp>
        <p:nvSpPr>
          <p:cNvPr id="25" name="Line 22"/>
          <p:cNvSpPr>
            <a:spLocks noChangeShapeType="1"/>
          </p:cNvSpPr>
          <p:nvPr/>
        </p:nvSpPr>
        <p:spPr bwMode="auto">
          <a:xfrm>
            <a:off x="3631473" y="4801873"/>
            <a:ext cx="1447800" cy="0"/>
          </a:xfrm>
          <a:prstGeom prst="line">
            <a:avLst/>
          </a:prstGeom>
          <a:noFill/>
          <a:ln w="12700">
            <a:solidFill>
              <a:schemeClr val="tx1"/>
            </a:solidFill>
            <a:round/>
            <a:headEnd/>
            <a:tailEnd/>
          </a:ln>
          <a:effectLst/>
        </p:spPr>
        <p:txBody>
          <a:bodyPr/>
          <a:lstStyle/>
          <a:p>
            <a:endParaRPr lang="zh-CN" altLang="en-US"/>
          </a:p>
        </p:txBody>
      </p:sp>
      <p:sp>
        <p:nvSpPr>
          <p:cNvPr id="26" name="Line 23"/>
          <p:cNvSpPr>
            <a:spLocks noChangeShapeType="1"/>
          </p:cNvSpPr>
          <p:nvPr/>
        </p:nvSpPr>
        <p:spPr bwMode="auto">
          <a:xfrm>
            <a:off x="3631473" y="5166998"/>
            <a:ext cx="1447800" cy="0"/>
          </a:xfrm>
          <a:prstGeom prst="line">
            <a:avLst/>
          </a:prstGeom>
          <a:noFill/>
          <a:ln w="28575" cap="sq">
            <a:solidFill>
              <a:schemeClr val="tx1"/>
            </a:solidFill>
            <a:round/>
            <a:headEnd/>
            <a:tailEnd/>
          </a:ln>
          <a:effectLst/>
        </p:spPr>
        <p:txBody>
          <a:bodyPr/>
          <a:lstStyle/>
          <a:p>
            <a:endParaRPr lang="zh-CN" altLang="en-US"/>
          </a:p>
        </p:txBody>
      </p:sp>
      <p:sp>
        <p:nvSpPr>
          <p:cNvPr id="27" name="Line 24"/>
          <p:cNvSpPr>
            <a:spLocks noChangeShapeType="1"/>
          </p:cNvSpPr>
          <p:nvPr/>
        </p:nvSpPr>
        <p:spPr bwMode="auto">
          <a:xfrm>
            <a:off x="3631473" y="4436748"/>
            <a:ext cx="0" cy="730250"/>
          </a:xfrm>
          <a:prstGeom prst="line">
            <a:avLst/>
          </a:prstGeom>
          <a:noFill/>
          <a:ln w="28575" cap="sq">
            <a:solidFill>
              <a:schemeClr val="tx1"/>
            </a:solidFill>
            <a:round/>
            <a:headEnd/>
            <a:tailEnd/>
          </a:ln>
          <a:effectLst/>
        </p:spPr>
        <p:txBody>
          <a:bodyPr/>
          <a:lstStyle/>
          <a:p>
            <a:endParaRPr lang="zh-CN" altLang="en-US"/>
          </a:p>
        </p:txBody>
      </p:sp>
      <p:sp>
        <p:nvSpPr>
          <p:cNvPr id="28" name="Line 25"/>
          <p:cNvSpPr>
            <a:spLocks noChangeShapeType="1"/>
          </p:cNvSpPr>
          <p:nvPr/>
        </p:nvSpPr>
        <p:spPr bwMode="auto">
          <a:xfrm>
            <a:off x="4355373" y="4436748"/>
            <a:ext cx="0" cy="730250"/>
          </a:xfrm>
          <a:prstGeom prst="line">
            <a:avLst/>
          </a:prstGeom>
          <a:noFill/>
          <a:ln w="12700">
            <a:solidFill>
              <a:schemeClr val="tx1"/>
            </a:solidFill>
            <a:round/>
            <a:headEnd/>
            <a:tailEnd/>
          </a:ln>
          <a:effectLst/>
        </p:spPr>
        <p:txBody>
          <a:bodyPr/>
          <a:lstStyle/>
          <a:p>
            <a:endParaRPr lang="zh-CN" altLang="en-US"/>
          </a:p>
        </p:txBody>
      </p:sp>
      <p:sp>
        <p:nvSpPr>
          <p:cNvPr id="29" name="Line 26"/>
          <p:cNvSpPr>
            <a:spLocks noChangeShapeType="1"/>
          </p:cNvSpPr>
          <p:nvPr/>
        </p:nvSpPr>
        <p:spPr bwMode="auto">
          <a:xfrm>
            <a:off x="5079273" y="4436748"/>
            <a:ext cx="0" cy="730250"/>
          </a:xfrm>
          <a:prstGeom prst="line">
            <a:avLst/>
          </a:prstGeom>
          <a:noFill/>
          <a:ln w="28575" cap="sq">
            <a:solidFill>
              <a:schemeClr val="tx1"/>
            </a:solidFill>
            <a:round/>
            <a:headEnd/>
            <a:tailEnd/>
          </a:ln>
          <a:effectLst/>
        </p:spPr>
        <p:txBody>
          <a:bodyPr/>
          <a:lstStyle/>
          <a:p>
            <a:endParaRPr lang="zh-CN" altLang="en-US"/>
          </a:p>
        </p:txBody>
      </p:sp>
      <p:sp>
        <p:nvSpPr>
          <p:cNvPr id="30" name="Rectangle 27"/>
          <p:cNvSpPr>
            <a:spLocks noChangeArrowheads="1"/>
          </p:cNvSpPr>
          <p:nvPr/>
        </p:nvSpPr>
        <p:spPr bwMode="auto">
          <a:xfrm>
            <a:off x="4355373" y="5900423"/>
            <a:ext cx="723900" cy="365125"/>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b="0">
                <a:latin typeface="Times New Roman" pitchFamily="18" charset="0"/>
              </a:rPr>
              <a:t>380</a:t>
            </a:r>
          </a:p>
        </p:txBody>
      </p:sp>
      <p:sp>
        <p:nvSpPr>
          <p:cNvPr id="31" name="Rectangle 28"/>
          <p:cNvSpPr>
            <a:spLocks noChangeArrowheads="1"/>
          </p:cNvSpPr>
          <p:nvPr/>
        </p:nvSpPr>
        <p:spPr bwMode="auto">
          <a:xfrm>
            <a:off x="3631473" y="5900423"/>
            <a:ext cx="723900" cy="365125"/>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b="0">
                <a:latin typeface="Times New Roman" pitchFamily="18" charset="0"/>
              </a:rPr>
              <a:t>40</a:t>
            </a:r>
          </a:p>
        </p:txBody>
      </p:sp>
      <p:sp>
        <p:nvSpPr>
          <p:cNvPr id="32" name="Rectangle 29"/>
          <p:cNvSpPr>
            <a:spLocks noChangeArrowheads="1"/>
          </p:cNvSpPr>
          <p:nvPr/>
        </p:nvSpPr>
        <p:spPr bwMode="auto">
          <a:xfrm>
            <a:off x="4355373" y="5535298"/>
            <a:ext cx="723900" cy="365125"/>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b="0">
                <a:latin typeface="Times New Roman" pitchFamily="18" charset="0"/>
              </a:rPr>
              <a:t>80</a:t>
            </a:r>
          </a:p>
        </p:txBody>
      </p:sp>
      <p:sp>
        <p:nvSpPr>
          <p:cNvPr id="33" name="Rectangle 30"/>
          <p:cNvSpPr>
            <a:spLocks noChangeArrowheads="1"/>
          </p:cNvSpPr>
          <p:nvPr/>
        </p:nvSpPr>
        <p:spPr bwMode="auto">
          <a:xfrm>
            <a:off x="3631473" y="5535298"/>
            <a:ext cx="723900" cy="365125"/>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b="0">
                <a:latin typeface="Times New Roman" pitchFamily="18" charset="0"/>
              </a:rPr>
              <a:t>160</a:t>
            </a:r>
          </a:p>
        </p:txBody>
      </p:sp>
      <p:sp>
        <p:nvSpPr>
          <p:cNvPr id="34" name="Line 31"/>
          <p:cNvSpPr>
            <a:spLocks noChangeShapeType="1"/>
          </p:cNvSpPr>
          <p:nvPr/>
        </p:nvSpPr>
        <p:spPr bwMode="auto">
          <a:xfrm>
            <a:off x="3631473" y="5535298"/>
            <a:ext cx="1447800" cy="0"/>
          </a:xfrm>
          <a:prstGeom prst="line">
            <a:avLst/>
          </a:prstGeom>
          <a:noFill/>
          <a:ln w="28575" cap="sq">
            <a:solidFill>
              <a:schemeClr val="tx1"/>
            </a:solidFill>
            <a:round/>
            <a:headEnd/>
            <a:tailEnd/>
          </a:ln>
          <a:effectLst/>
        </p:spPr>
        <p:txBody>
          <a:bodyPr/>
          <a:lstStyle/>
          <a:p>
            <a:endParaRPr lang="zh-CN" altLang="en-US"/>
          </a:p>
        </p:txBody>
      </p:sp>
      <p:sp>
        <p:nvSpPr>
          <p:cNvPr id="35" name="Line 32"/>
          <p:cNvSpPr>
            <a:spLocks noChangeShapeType="1"/>
          </p:cNvSpPr>
          <p:nvPr/>
        </p:nvSpPr>
        <p:spPr bwMode="auto">
          <a:xfrm>
            <a:off x="3631473" y="5900423"/>
            <a:ext cx="1447800" cy="0"/>
          </a:xfrm>
          <a:prstGeom prst="line">
            <a:avLst/>
          </a:prstGeom>
          <a:noFill/>
          <a:ln w="12700">
            <a:solidFill>
              <a:schemeClr val="tx1"/>
            </a:solidFill>
            <a:round/>
            <a:headEnd/>
            <a:tailEnd/>
          </a:ln>
          <a:effectLst/>
        </p:spPr>
        <p:txBody>
          <a:bodyPr/>
          <a:lstStyle/>
          <a:p>
            <a:endParaRPr lang="zh-CN" altLang="en-US"/>
          </a:p>
        </p:txBody>
      </p:sp>
      <p:sp>
        <p:nvSpPr>
          <p:cNvPr id="36" name="Line 33"/>
          <p:cNvSpPr>
            <a:spLocks noChangeShapeType="1"/>
          </p:cNvSpPr>
          <p:nvPr/>
        </p:nvSpPr>
        <p:spPr bwMode="auto">
          <a:xfrm>
            <a:off x="3631473" y="6265548"/>
            <a:ext cx="1447800" cy="0"/>
          </a:xfrm>
          <a:prstGeom prst="line">
            <a:avLst/>
          </a:prstGeom>
          <a:noFill/>
          <a:ln w="28575" cap="sq">
            <a:solidFill>
              <a:schemeClr val="tx1"/>
            </a:solidFill>
            <a:round/>
            <a:headEnd/>
            <a:tailEnd/>
          </a:ln>
          <a:effectLst/>
        </p:spPr>
        <p:txBody>
          <a:bodyPr/>
          <a:lstStyle/>
          <a:p>
            <a:endParaRPr lang="zh-CN" altLang="en-US"/>
          </a:p>
        </p:txBody>
      </p:sp>
      <p:sp>
        <p:nvSpPr>
          <p:cNvPr id="37" name="Line 34"/>
          <p:cNvSpPr>
            <a:spLocks noChangeShapeType="1"/>
          </p:cNvSpPr>
          <p:nvPr/>
        </p:nvSpPr>
        <p:spPr bwMode="auto">
          <a:xfrm>
            <a:off x="3631473" y="5535298"/>
            <a:ext cx="0" cy="730250"/>
          </a:xfrm>
          <a:prstGeom prst="line">
            <a:avLst/>
          </a:prstGeom>
          <a:noFill/>
          <a:ln w="28575" cap="sq">
            <a:solidFill>
              <a:schemeClr val="tx1"/>
            </a:solidFill>
            <a:round/>
            <a:headEnd/>
            <a:tailEnd/>
          </a:ln>
          <a:effectLst/>
        </p:spPr>
        <p:txBody>
          <a:bodyPr/>
          <a:lstStyle/>
          <a:p>
            <a:endParaRPr lang="zh-CN" altLang="en-US"/>
          </a:p>
        </p:txBody>
      </p:sp>
      <p:sp>
        <p:nvSpPr>
          <p:cNvPr id="38" name="Line 35"/>
          <p:cNvSpPr>
            <a:spLocks noChangeShapeType="1"/>
          </p:cNvSpPr>
          <p:nvPr/>
        </p:nvSpPr>
        <p:spPr bwMode="auto">
          <a:xfrm>
            <a:off x="4355373" y="5535298"/>
            <a:ext cx="0" cy="730250"/>
          </a:xfrm>
          <a:prstGeom prst="line">
            <a:avLst/>
          </a:prstGeom>
          <a:noFill/>
          <a:ln w="12700">
            <a:solidFill>
              <a:schemeClr val="tx1"/>
            </a:solidFill>
            <a:round/>
            <a:headEnd/>
            <a:tailEnd/>
          </a:ln>
          <a:effectLst/>
        </p:spPr>
        <p:txBody>
          <a:bodyPr/>
          <a:lstStyle/>
          <a:p>
            <a:endParaRPr lang="zh-CN" altLang="en-US"/>
          </a:p>
        </p:txBody>
      </p:sp>
      <p:sp>
        <p:nvSpPr>
          <p:cNvPr id="39" name="Line 36"/>
          <p:cNvSpPr>
            <a:spLocks noChangeShapeType="1"/>
          </p:cNvSpPr>
          <p:nvPr/>
        </p:nvSpPr>
        <p:spPr bwMode="auto">
          <a:xfrm>
            <a:off x="5079273" y="5535298"/>
            <a:ext cx="0" cy="730250"/>
          </a:xfrm>
          <a:prstGeom prst="line">
            <a:avLst/>
          </a:prstGeom>
          <a:noFill/>
          <a:ln w="28575" cap="sq">
            <a:solidFill>
              <a:schemeClr val="tx1"/>
            </a:solidFill>
            <a:round/>
            <a:headEnd/>
            <a:tailEnd/>
          </a:ln>
          <a:effectLst/>
        </p:spPr>
        <p:txBody>
          <a:bodyPr/>
          <a:lstStyle/>
          <a:p>
            <a:endParaRPr lang="zh-CN" altLang="en-US"/>
          </a:p>
        </p:txBody>
      </p:sp>
      <p:sp>
        <p:nvSpPr>
          <p:cNvPr id="40" name="Text Box 37"/>
          <p:cNvSpPr txBox="1">
            <a:spLocks noChangeArrowheads="1"/>
          </p:cNvSpPr>
          <p:nvPr/>
        </p:nvSpPr>
        <p:spPr bwMode="auto">
          <a:xfrm>
            <a:off x="3936273" y="3779528"/>
            <a:ext cx="685800" cy="296863"/>
          </a:xfrm>
          <a:prstGeom prst="rect">
            <a:avLst/>
          </a:prstGeom>
          <a:noFill/>
          <a:ln w="9525">
            <a:noFill/>
            <a:miter lim="800000"/>
            <a:headEnd/>
            <a:tailEnd/>
          </a:ln>
          <a:effectLst/>
        </p:spPr>
        <p:txBody>
          <a:bodyPr lIns="54000" tIns="10800" rIns="54000" bIns="10800">
            <a:spAutoFit/>
          </a:bodyPr>
          <a:lstStyle/>
          <a:p>
            <a:pPr>
              <a:buClr>
                <a:schemeClr val="folHlink"/>
              </a:buClr>
              <a:buSzPct val="60000"/>
              <a:buFont typeface="Wingdings" pitchFamily="2" charset="2"/>
              <a:buNone/>
            </a:pPr>
            <a:r>
              <a:rPr kumimoji="1" lang="zh-CN" altLang="en-US" sz="1800" dirty="0">
                <a:solidFill>
                  <a:schemeClr val="tx2"/>
                </a:solidFill>
              </a:rPr>
              <a:t>段表</a:t>
            </a:r>
          </a:p>
        </p:txBody>
      </p:sp>
      <p:sp>
        <p:nvSpPr>
          <p:cNvPr id="41" name="Text Box 38"/>
          <p:cNvSpPr txBox="1">
            <a:spLocks noChangeArrowheads="1"/>
          </p:cNvSpPr>
          <p:nvPr/>
        </p:nvSpPr>
        <p:spPr bwMode="auto">
          <a:xfrm>
            <a:off x="3707673" y="4055748"/>
            <a:ext cx="1371600" cy="366713"/>
          </a:xfrm>
          <a:prstGeom prst="rect">
            <a:avLst/>
          </a:prstGeom>
          <a:noFill/>
          <a:ln w="9525">
            <a:noFill/>
            <a:miter lim="800000"/>
            <a:headEnd/>
            <a:tailEnd/>
          </a:ln>
          <a:effectLst/>
        </p:spPr>
        <p:txBody>
          <a:bodyPr>
            <a:spAutoFit/>
          </a:bodyPr>
          <a:lstStyle/>
          <a:p>
            <a:pPr algn="l">
              <a:buClr>
                <a:schemeClr val="folHlink"/>
              </a:buClr>
              <a:buSzPct val="60000"/>
              <a:buFont typeface="Wingdings" pitchFamily="2" charset="2"/>
              <a:buNone/>
            </a:pPr>
            <a:r>
              <a:rPr kumimoji="1" lang="zh-CN" altLang="en-US" sz="1800"/>
              <a:t>段长   基址</a:t>
            </a:r>
          </a:p>
        </p:txBody>
      </p:sp>
      <p:sp>
        <p:nvSpPr>
          <p:cNvPr id="42" name="Text Box 39"/>
          <p:cNvSpPr txBox="1">
            <a:spLocks noChangeArrowheads="1"/>
          </p:cNvSpPr>
          <p:nvPr/>
        </p:nvSpPr>
        <p:spPr bwMode="auto">
          <a:xfrm>
            <a:off x="2177342" y="4135117"/>
            <a:ext cx="914400" cy="396875"/>
          </a:xfrm>
          <a:prstGeom prst="rect">
            <a:avLst/>
          </a:prstGeom>
          <a:noFill/>
          <a:ln w="9525">
            <a:noFill/>
            <a:miter lim="800000"/>
            <a:headEnd/>
            <a:tailEnd/>
          </a:ln>
          <a:effectLst/>
        </p:spPr>
        <p:txBody>
          <a:bodyPr>
            <a:spAutoFit/>
          </a:bodyPr>
          <a:lstStyle/>
          <a:p>
            <a:pPr algn="l">
              <a:buClr>
                <a:schemeClr val="folHlink"/>
              </a:buClr>
              <a:buSzPct val="60000"/>
              <a:buFont typeface="Wingdings" pitchFamily="2" charset="2"/>
              <a:buNone/>
            </a:pPr>
            <a:r>
              <a:rPr kumimoji="1" lang="zh-CN" altLang="en-US" sz="2000" dirty="0"/>
              <a:t>进程</a:t>
            </a:r>
            <a:r>
              <a:rPr kumimoji="1" lang="en-US" altLang="zh-CN" sz="2000" dirty="0"/>
              <a:t>1</a:t>
            </a:r>
          </a:p>
        </p:txBody>
      </p:sp>
      <p:sp>
        <p:nvSpPr>
          <p:cNvPr id="43" name="Text Box 40"/>
          <p:cNvSpPr txBox="1">
            <a:spLocks noChangeArrowheads="1"/>
          </p:cNvSpPr>
          <p:nvPr/>
        </p:nvSpPr>
        <p:spPr bwMode="auto">
          <a:xfrm>
            <a:off x="2177342" y="5281320"/>
            <a:ext cx="914400" cy="396875"/>
          </a:xfrm>
          <a:prstGeom prst="rect">
            <a:avLst/>
          </a:prstGeom>
          <a:noFill/>
          <a:ln w="9525">
            <a:noFill/>
            <a:miter lim="800000"/>
            <a:headEnd/>
            <a:tailEnd/>
          </a:ln>
          <a:effectLst/>
        </p:spPr>
        <p:txBody>
          <a:bodyPr>
            <a:spAutoFit/>
          </a:bodyPr>
          <a:lstStyle/>
          <a:p>
            <a:pPr algn="l">
              <a:buClr>
                <a:schemeClr val="folHlink"/>
              </a:buClr>
              <a:buSzPct val="60000"/>
              <a:buFont typeface="Wingdings" pitchFamily="2" charset="2"/>
              <a:buNone/>
            </a:pPr>
            <a:r>
              <a:rPr kumimoji="1" lang="zh-CN" altLang="en-US" sz="2000" dirty="0"/>
              <a:t>进程</a:t>
            </a:r>
            <a:r>
              <a:rPr kumimoji="1" lang="en-US" altLang="zh-CN" sz="2000" dirty="0"/>
              <a:t>2</a:t>
            </a:r>
          </a:p>
        </p:txBody>
      </p:sp>
      <p:sp>
        <p:nvSpPr>
          <p:cNvPr id="44" name="Rectangle 41"/>
          <p:cNvSpPr>
            <a:spLocks noChangeArrowheads="1"/>
          </p:cNvSpPr>
          <p:nvPr/>
        </p:nvSpPr>
        <p:spPr bwMode="auto">
          <a:xfrm>
            <a:off x="6069873" y="5846448"/>
            <a:ext cx="1524000" cy="368300"/>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b="0">
              <a:latin typeface="Times New Roman" pitchFamily="18" charset="0"/>
            </a:endParaRPr>
          </a:p>
        </p:txBody>
      </p:sp>
      <p:sp>
        <p:nvSpPr>
          <p:cNvPr id="45" name="Rectangle 42"/>
          <p:cNvSpPr>
            <a:spLocks noChangeArrowheads="1"/>
          </p:cNvSpPr>
          <p:nvPr/>
        </p:nvSpPr>
        <p:spPr bwMode="auto">
          <a:xfrm>
            <a:off x="6069873" y="5478148"/>
            <a:ext cx="1524000" cy="368300"/>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b="0">
                <a:latin typeface="Times New Roman" pitchFamily="18" charset="0"/>
              </a:rPr>
              <a:t>data2</a:t>
            </a:r>
          </a:p>
        </p:txBody>
      </p:sp>
      <p:sp>
        <p:nvSpPr>
          <p:cNvPr id="46" name="Rectangle 43"/>
          <p:cNvSpPr>
            <a:spLocks noChangeArrowheads="1"/>
          </p:cNvSpPr>
          <p:nvPr/>
        </p:nvSpPr>
        <p:spPr bwMode="auto">
          <a:xfrm>
            <a:off x="6069873" y="5109848"/>
            <a:ext cx="1524000" cy="368300"/>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b="0">
              <a:latin typeface="Times New Roman" pitchFamily="18" charset="0"/>
            </a:endParaRPr>
          </a:p>
        </p:txBody>
      </p:sp>
      <p:sp>
        <p:nvSpPr>
          <p:cNvPr id="47" name="Rectangle 44"/>
          <p:cNvSpPr>
            <a:spLocks noChangeArrowheads="1"/>
          </p:cNvSpPr>
          <p:nvPr/>
        </p:nvSpPr>
        <p:spPr bwMode="auto">
          <a:xfrm>
            <a:off x="6069873" y="4741548"/>
            <a:ext cx="1524000" cy="368300"/>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b="0">
                <a:latin typeface="Times New Roman" pitchFamily="18" charset="0"/>
              </a:rPr>
              <a:t>data1</a:t>
            </a:r>
          </a:p>
        </p:txBody>
      </p:sp>
      <p:sp>
        <p:nvSpPr>
          <p:cNvPr id="48" name="Rectangle 45"/>
          <p:cNvSpPr>
            <a:spLocks noChangeArrowheads="1"/>
          </p:cNvSpPr>
          <p:nvPr/>
        </p:nvSpPr>
        <p:spPr bwMode="auto">
          <a:xfrm>
            <a:off x="6069873" y="4373248"/>
            <a:ext cx="1524000" cy="368300"/>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b="0">
                <a:latin typeface="Times New Roman" pitchFamily="18" charset="0"/>
              </a:rPr>
              <a:t>editor</a:t>
            </a:r>
          </a:p>
        </p:txBody>
      </p:sp>
      <p:sp>
        <p:nvSpPr>
          <p:cNvPr id="49" name="Rectangle 46"/>
          <p:cNvSpPr>
            <a:spLocks noChangeArrowheads="1"/>
          </p:cNvSpPr>
          <p:nvPr/>
        </p:nvSpPr>
        <p:spPr bwMode="auto">
          <a:xfrm>
            <a:off x="6069873" y="4004948"/>
            <a:ext cx="1524000" cy="368300"/>
          </a:xfrm>
          <a:prstGeom prst="rect">
            <a:avLst/>
          </a:prstGeom>
          <a:noFill/>
          <a:ln w="9525">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b="0">
              <a:latin typeface="Times New Roman" pitchFamily="18" charset="0"/>
            </a:endParaRPr>
          </a:p>
        </p:txBody>
      </p:sp>
      <p:sp>
        <p:nvSpPr>
          <p:cNvPr id="50" name="Line 47"/>
          <p:cNvSpPr>
            <a:spLocks noChangeShapeType="1"/>
          </p:cNvSpPr>
          <p:nvPr/>
        </p:nvSpPr>
        <p:spPr bwMode="auto">
          <a:xfrm>
            <a:off x="6069873" y="4004948"/>
            <a:ext cx="1524000" cy="0"/>
          </a:xfrm>
          <a:prstGeom prst="line">
            <a:avLst/>
          </a:prstGeom>
          <a:noFill/>
          <a:ln w="28575" cap="sq">
            <a:solidFill>
              <a:schemeClr val="tx1"/>
            </a:solidFill>
            <a:round/>
            <a:headEnd/>
            <a:tailEnd/>
          </a:ln>
          <a:effectLst/>
        </p:spPr>
        <p:txBody>
          <a:bodyPr/>
          <a:lstStyle/>
          <a:p>
            <a:endParaRPr lang="zh-CN" altLang="en-US"/>
          </a:p>
        </p:txBody>
      </p:sp>
      <p:sp>
        <p:nvSpPr>
          <p:cNvPr id="51" name="Line 48"/>
          <p:cNvSpPr>
            <a:spLocks noChangeShapeType="1"/>
          </p:cNvSpPr>
          <p:nvPr/>
        </p:nvSpPr>
        <p:spPr bwMode="auto">
          <a:xfrm>
            <a:off x="6069873" y="4373248"/>
            <a:ext cx="1524000" cy="0"/>
          </a:xfrm>
          <a:prstGeom prst="line">
            <a:avLst/>
          </a:prstGeom>
          <a:noFill/>
          <a:ln w="12700">
            <a:solidFill>
              <a:schemeClr val="tx1"/>
            </a:solidFill>
            <a:round/>
            <a:headEnd/>
            <a:tailEnd/>
          </a:ln>
          <a:effectLst/>
        </p:spPr>
        <p:txBody>
          <a:bodyPr/>
          <a:lstStyle/>
          <a:p>
            <a:endParaRPr lang="zh-CN" altLang="en-US"/>
          </a:p>
        </p:txBody>
      </p:sp>
      <p:sp>
        <p:nvSpPr>
          <p:cNvPr id="52" name="Line 49"/>
          <p:cNvSpPr>
            <a:spLocks noChangeShapeType="1"/>
          </p:cNvSpPr>
          <p:nvPr/>
        </p:nvSpPr>
        <p:spPr bwMode="auto">
          <a:xfrm>
            <a:off x="6069873" y="4741548"/>
            <a:ext cx="1524000" cy="0"/>
          </a:xfrm>
          <a:prstGeom prst="line">
            <a:avLst/>
          </a:prstGeom>
          <a:noFill/>
          <a:ln w="12700">
            <a:solidFill>
              <a:schemeClr val="tx1"/>
            </a:solidFill>
            <a:round/>
            <a:headEnd/>
            <a:tailEnd/>
          </a:ln>
          <a:effectLst/>
        </p:spPr>
        <p:txBody>
          <a:bodyPr/>
          <a:lstStyle/>
          <a:p>
            <a:endParaRPr lang="zh-CN" altLang="en-US"/>
          </a:p>
        </p:txBody>
      </p:sp>
      <p:sp>
        <p:nvSpPr>
          <p:cNvPr id="53" name="Line 50"/>
          <p:cNvSpPr>
            <a:spLocks noChangeShapeType="1"/>
          </p:cNvSpPr>
          <p:nvPr/>
        </p:nvSpPr>
        <p:spPr bwMode="auto">
          <a:xfrm>
            <a:off x="6069873" y="5109848"/>
            <a:ext cx="1524000" cy="0"/>
          </a:xfrm>
          <a:prstGeom prst="line">
            <a:avLst/>
          </a:prstGeom>
          <a:noFill/>
          <a:ln w="12700">
            <a:solidFill>
              <a:schemeClr val="tx1"/>
            </a:solidFill>
            <a:round/>
            <a:headEnd/>
            <a:tailEnd/>
          </a:ln>
          <a:effectLst/>
        </p:spPr>
        <p:txBody>
          <a:bodyPr/>
          <a:lstStyle/>
          <a:p>
            <a:endParaRPr lang="zh-CN" altLang="en-US"/>
          </a:p>
        </p:txBody>
      </p:sp>
      <p:sp>
        <p:nvSpPr>
          <p:cNvPr id="54" name="Line 51"/>
          <p:cNvSpPr>
            <a:spLocks noChangeShapeType="1"/>
          </p:cNvSpPr>
          <p:nvPr/>
        </p:nvSpPr>
        <p:spPr bwMode="auto">
          <a:xfrm>
            <a:off x="6069873" y="5478148"/>
            <a:ext cx="1524000" cy="0"/>
          </a:xfrm>
          <a:prstGeom prst="line">
            <a:avLst/>
          </a:prstGeom>
          <a:noFill/>
          <a:ln w="12700">
            <a:solidFill>
              <a:schemeClr val="tx1"/>
            </a:solidFill>
            <a:round/>
            <a:headEnd/>
            <a:tailEnd/>
          </a:ln>
          <a:effectLst/>
        </p:spPr>
        <p:txBody>
          <a:bodyPr/>
          <a:lstStyle/>
          <a:p>
            <a:endParaRPr lang="zh-CN" altLang="en-US"/>
          </a:p>
        </p:txBody>
      </p:sp>
      <p:sp>
        <p:nvSpPr>
          <p:cNvPr id="55" name="Line 52"/>
          <p:cNvSpPr>
            <a:spLocks noChangeShapeType="1"/>
          </p:cNvSpPr>
          <p:nvPr/>
        </p:nvSpPr>
        <p:spPr bwMode="auto">
          <a:xfrm>
            <a:off x="6069873" y="5846448"/>
            <a:ext cx="1524000" cy="0"/>
          </a:xfrm>
          <a:prstGeom prst="line">
            <a:avLst/>
          </a:prstGeom>
          <a:noFill/>
          <a:ln w="12700">
            <a:solidFill>
              <a:schemeClr val="tx1"/>
            </a:solidFill>
            <a:round/>
            <a:headEnd/>
            <a:tailEnd/>
          </a:ln>
          <a:effectLst/>
        </p:spPr>
        <p:txBody>
          <a:bodyPr/>
          <a:lstStyle/>
          <a:p>
            <a:endParaRPr lang="zh-CN" altLang="en-US"/>
          </a:p>
        </p:txBody>
      </p:sp>
      <p:sp>
        <p:nvSpPr>
          <p:cNvPr id="56" name="Line 53"/>
          <p:cNvSpPr>
            <a:spLocks noChangeShapeType="1"/>
          </p:cNvSpPr>
          <p:nvPr/>
        </p:nvSpPr>
        <p:spPr bwMode="auto">
          <a:xfrm>
            <a:off x="6069873" y="6214748"/>
            <a:ext cx="1524000" cy="0"/>
          </a:xfrm>
          <a:prstGeom prst="line">
            <a:avLst/>
          </a:prstGeom>
          <a:noFill/>
          <a:ln w="28575" cap="sq">
            <a:solidFill>
              <a:schemeClr val="tx1"/>
            </a:solidFill>
            <a:round/>
            <a:headEnd/>
            <a:tailEnd/>
          </a:ln>
          <a:effectLst/>
        </p:spPr>
        <p:txBody>
          <a:bodyPr/>
          <a:lstStyle/>
          <a:p>
            <a:endParaRPr lang="zh-CN" altLang="en-US"/>
          </a:p>
        </p:txBody>
      </p:sp>
      <p:sp>
        <p:nvSpPr>
          <p:cNvPr id="57" name="Line 54"/>
          <p:cNvSpPr>
            <a:spLocks noChangeShapeType="1"/>
          </p:cNvSpPr>
          <p:nvPr/>
        </p:nvSpPr>
        <p:spPr bwMode="auto">
          <a:xfrm>
            <a:off x="6069873" y="4004948"/>
            <a:ext cx="0" cy="2209800"/>
          </a:xfrm>
          <a:prstGeom prst="line">
            <a:avLst/>
          </a:prstGeom>
          <a:noFill/>
          <a:ln w="28575" cap="sq">
            <a:solidFill>
              <a:schemeClr val="tx1"/>
            </a:solidFill>
            <a:round/>
            <a:headEnd/>
            <a:tailEnd/>
          </a:ln>
          <a:effectLst/>
        </p:spPr>
        <p:txBody>
          <a:bodyPr/>
          <a:lstStyle/>
          <a:p>
            <a:endParaRPr lang="zh-CN" altLang="en-US"/>
          </a:p>
        </p:txBody>
      </p:sp>
      <p:sp>
        <p:nvSpPr>
          <p:cNvPr id="58" name="Line 55"/>
          <p:cNvSpPr>
            <a:spLocks noChangeShapeType="1"/>
          </p:cNvSpPr>
          <p:nvPr/>
        </p:nvSpPr>
        <p:spPr bwMode="auto">
          <a:xfrm>
            <a:off x="7593873" y="4004948"/>
            <a:ext cx="0" cy="2209800"/>
          </a:xfrm>
          <a:prstGeom prst="line">
            <a:avLst/>
          </a:prstGeom>
          <a:noFill/>
          <a:ln w="28575" cap="sq">
            <a:solidFill>
              <a:schemeClr val="tx1"/>
            </a:solidFill>
            <a:round/>
            <a:headEnd/>
            <a:tailEnd/>
          </a:ln>
          <a:effectLst/>
        </p:spPr>
        <p:txBody>
          <a:bodyPr/>
          <a:lstStyle/>
          <a:p>
            <a:endParaRPr lang="zh-CN" altLang="en-US"/>
          </a:p>
        </p:txBody>
      </p:sp>
      <p:sp>
        <p:nvSpPr>
          <p:cNvPr id="59" name="Line 56"/>
          <p:cNvSpPr>
            <a:spLocks noChangeShapeType="1"/>
          </p:cNvSpPr>
          <p:nvPr/>
        </p:nvSpPr>
        <p:spPr bwMode="auto">
          <a:xfrm flipV="1">
            <a:off x="4926873" y="4385948"/>
            <a:ext cx="1130300" cy="203200"/>
          </a:xfrm>
          <a:prstGeom prst="line">
            <a:avLst/>
          </a:prstGeom>
          <a:noFill/>
          <a:ln w="19050">
            <a:solidFill>
              <a:schemeClr val="tx1"/>
            </a:solidFill>
            <a:round/>
            <a:headEnd/>
            <a:tailEnd type="triangle" w="sm" len="med"/>
          </a:ln>
          <a:effectLst/>
        </p:spPr>
        <p:txBody>
          <a:bodyPr/>
          <a:lstStyle/>
          <a:p>
            <a:endParaRPr lang="zh-CN" altLang="en-US"/>
          </a:p>
        </p:txBody>
      </p:sp>
      <p:sp>
        <p:nvSpPr>
          <p:cNvPr id="60" name="Line 57"/>
          <p:cNvSpPr>
            <a:spLocks noChangeShapeType="1"/>
          </p:cNvSpPr>
          <p:nvPr/>
        </p:nvSpPr>
        <p:spPr bwMode="auto">
          <a:xfrm flipV="1">
            <a:off x="4926873" y="4381186"/>
            <a:ext cx="1155700" cy="1274763"/>
          </a:xfrm>
          <a:prstGeom prst="line">
            <a:avLst/>
          </a:prstGeom>
          <a:noFill/>
          <a:ln w="19050">
            <a:solidFill>
              <a:schemeClr val="tx1"/>
            </a:solidFill>
            <a:round/>
            <a:headEnd/>
            <a:tailEnd type="triangle" w="sm" len="med"/>
          </a:ln>
          <a:effectLst/>
        </p:spPr>
        <p:txBody>
          <a:bodyPr/>
          <a:lstStyle/>
          <a:p>
            <a:endParaRPr lang="zh-CN" altLang="en-US"/>
          </a:p>
        </p:txBody>
      </p:sp>
      <p:sp>
        <p:nvSpPr>
          <p:cNvPr id="61" name="Line 58"/>
          <p:cNvSpPr>
            <a:spLocks noChangeShapeType="1"/>
          </p:cNvSpPr>
          <p:nvPr/>
        </p:nvSpPr>
        <p:spPr bwMode="auto">
          <a:xfrm flipV="1">
            <a:off x="4926873" y="5465448"/>
            <a:ext cx="1130300" cy="647700"/>
          </a:xfrm>
          <a:prstGeom prst="line">
            <a:avLst/>
          </a:prstGeom>
          <a:noFill/>
          <a:ln w="19050">
            <a:solidFill>
              <a:schemeClr val="tx1"/>
            </a:solidFill>
            <a:round/>
            <a:headEnd/>
            <a:tailEnd type="triangle" w="sm" len="med"/>
          </a:ln>
          <a:effectLst/>
        </p:spPr>
        <p:txBody>
          <a:bodyPr/>
          <a:lstStyle/>
          <a:p>
            <a:endParaRPr lang="zh-CN" altLang="en-US"/>
          </a:p>
        </p:txBody>
      </p:sp>
      <p:sp>
        <p:nvSpPr>
          <p:cNvPr id="62" name="Line 59"/>
          <p:cNvSpPr>
            <a:spLocks noChangeShapeType="1"/>
          </p:cNvSpPr>
          <p:nvPr/>
        </p:nvSpPr>
        <p:spPr bwMode="auto">
          <a:xfrm flipV="1">
            <a:off x="4926873" y="4741548"/>
            <a:ext cx="1143000" cy="228600"/>
          </a:xfrm>
          <a:prstGeom prst="line">
            <a:avLst/>
          </a:prstGeom>
          <a:noFill/>
          <a:ln w="19050">
            <a:solidFill>
              <a:schemeClr val="tx1"/>
            </a:solidFill>
            <a:round/>
            <a:headEnd/>
            <a:tailEnd type="triangle" w="med" len="med"/>
          </a:ln>
          <a:effectLst/>
        </p:spPr>
        <p:txBody>
          <a:bodyPr/>
          <a:lstStyle/>
          <a:p>
            <a:endParaRPr lang="zh-CN" altLang="en-US"/>
          </a:p>
        </p:txBody>
      </p:sp>
      <p:sp>
        <p:nvSpPr>
          <p:cNvPr id="63" name="Text Box 60"/>
          <p:cNvSpPr txBox="1">
            <a:spLocks noChangeArrowheads="1"/>
          </p:cNvSpPr>
          <p:nvPr/>
        </p:nvSpPr>
        <p:spPr bwMode="auto">
          <a:xfrm>
            <a:off x="7593873" y="4208148"/>
            <a:ext cx="838200" cy="1809750"/>
          </a:xfrm>
          <a:prstGeom prst="rect">
            <a:avLst/>
          </a:prstGeom>
          <a:noFill/>
          <a:ln w="9525">
            <a:noFill/>
            <a:miter lim="800000"/>
            <a:headEnd/>
            <a:tailEnd/>
          </a:ln>
          <a:effectLst/>
        </p:spPr>
        <p:txBody>
          <a:bodyPr>
            <a:spAutoFit/>
          </a:bodyPr>
          <a:lstStyle/>
          <a:p>
            <a:pPr algn="l">
              <a:spcBef>
                <a:spcPct val="20000"/>
              </a:spcBef>
              <a:buClr>
                <a:schemeClr val="folHlink"/>
              </a:buClr>
              <a:buSzPct val="60000"/>
              <a:buFont typeface="Wingdings" pitchFamily="2" charset="2"/>
              <a:buNone/>
            </a:pPr>
            <a:r>
              <a:rPr kumimoji="1" lang="en-US" altLang="zh-CN" sz="1800">
                <a:latin typeface="Times New Roman" pitchFamily="18" charset="0"/>
              </a:rPr>
              <a:t>80</a:t>
            </a:r>
          </a:p>
          <a:p>
            <a:pPr algn="l">
              <a:spcBef>
                <a:spcPct val="20000"/>
              </a:spcBef>
              <a:buClr>
                <a:schemeClr val="folHlink"/>
              </a:buClr>
              <a:buSzPct val="60000"/>
              <a:buFont typeface="Wingdings" pitchFamily="2" charset="2"/>
              <a:buNone/>
            </a:pPr>
            <a:r>
              <a:rPr kumimoji="1" lang="en-US" altLang="zh-CN" sz="1800">
                <a:latin typeface="Times New Roman" pitchFamily="18" charset="0"/>
              </a:rPr>
              <a:t>240</a:t>
            </a:r>
          </a:p>
          <a:p>
            <a:pPr algn="l">
              <a:spcBef>
                <a:spcPct val="25000"/>
              </a:spcBef>
              <a:buClr>
                <a:schemeClr val="folHlink"/>
              </a:buClr>
              <a:buSzPct val="60000"/>
              <a:buFont typeface="Wingdings" pitchFamily="2" charset="2"/>
              <a:buNone/>
            </a:pPr>
            <a:r>
              <a:rPr kumimoji="1" lang="en-US" altLang="zh-CN" sz="1800">
                <a:latin typeface="Times New Roman" pitchFamily="18" charset="0"/>
              </a:rPr>
              <a:t>280</a:t>
            </a:r>
          </a:p>
          <a:p>
            <a:pPr algn="l">
              <a:buClr>
                <a:schemeClr val="folHlink"/>
              </a:buClr>
              <a:buSzPct val="60000"/>
              <a:buFont typeface="Wingdings" pitchFamily="2" charset="2"/>
              <a:buNone/>
            </a:pPr>
            <a:r>
              <a:rPr kumimoji="1" lang="en-US" altLang="zh-CN" sz="1800">
                <a:latin typeface="Times New Roman" pitchFamily="18" charset="0"/>
              </a:rPr>
              <a:t>380</a:t>
            </a:r>
          </a:p>
          <a:p>
            <a:pPr algn="l">
              <a:spcBef>
                <a:spcPct val="30000"/>
              </a:spcBef>
              <a:buClr>
                <a:schemeClr val="folHlink"/>
              </a:buClr>
              <a:buSzPct val="60000"/>
              <a:buFont typeface="Wingdings" pitchFamily="2" charset="2"/>
              <a:buNone/>
            </a:pPr>
            <a:r>
              <a:rPr kumimoji="1" lang="en-US" altLang="zh-CN" sz="1800">
                <a:latin typeface="Times New Roman" pitchFamily="18" charset="0"/>
              </a:rPr>
              <a:t>420</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分段下的信息分享与保护</a:t>
            </a:r>
            <a:endParaRPr lang="zh-CN" altLang="en-US" dirty="0"/>
          </a:p>
        </p:txBody>
      </p:sp>
      <p:sp>
        <p:nvSpPr>
          <p:cNvPr id="3" name="内容占位符 2"/>
          <p:cNvSpPr>
            <a:spLocks noGrp="1"/>
          </p:cNvSpPr>
          <p:nvPr>
            <p:ph idx="1"/>
          </p:nvPr>
        </p:nvSpPr>
        <p:spPr>
          <a:xfrm>
            <a:off x="457199" y="1471613"/>
            <a:ext cx="8425543" cy="4641850"/>
          </a:xfrm>
        </p:spPr>
        <p:txBody>
          <a:bodyPr/>
          <a:lstStyle/>
          <a:p>
            <a:r>
              <a:rPr lang="zh-CN" altLang="en-US" dirty="0" smtClean="0"/>
              <a:t>段的保护：</a:t>
            </a:r>
          </a:p>
          <a:p>
            <a:pPr lvl="1"/>
            <a:r>
              <a:rPr lang="zh-CN" altLang="en-US" dirty="0" smtClean="0"/>
              <a:t>地址越界保护（上、下界寄存器或基址</a:t>
            </a:r>
            <a:r>
              <a:rPr lang="en-US" altLang="zh-CN" dirty="0" smtClean="0"/>
              <a:t>+</a:t>
            </a:r>
            <a:r>
              <a:rPr lang="zh-CN" altLang="en-US" dirty="0" smtClean="0"/>
              <a:t>限长寄存器）</a:t>
            </a:r>
          </a:p>
          <a:p>
            <a:pPr lvl="1"/>
            <a:r>
              <a:rPr lang="zh-CN" altLang="en-US" dirty="0" smtClean="0"/>
              <a:t>存储保护键法（每个存储块分配一个单独的保护键，每个进入系统的作业也赋予一保护键，相当于钥匙。）</a:t>
            </a:r>
          </a:p>
          <a:p>
            <a:pPr lvl="1"/>
            <a:r>
              <a:rPr lang="zh-CN" altLang="en-US" dirty="0" smtClean="0"/>
              <a:t>存取控制</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段页式</a:t>
            </a:r>
            <a:endParaRPr lang="zh-CN" altLang="en-US" dirty="0"/>
          </a:p>
        </p:txBody>
      </p:sp>
      <p:sp>
        <p:nvSpPr>
          <p:cNvPr id="3" name="内容占位符 2"/>
          <p:cNvSpPr>
            <a:spLocks noGrp="1"/>
          </p:cNvSpPr>
          <p:nvPr>
            <p:ph idx="1"/>
          </p:nvPr>
        </p:nvSpPr>
        <p:spPr>
          <a:xfrm>
            <a:off x="457200" y="1378856"/>
            <a:ext cx="8229600" cy="3497944"/>
          </a:xfrm>
        </p:spPr>
        <p:txBody>
          <a:bodyPr/>
          <a:lstStyle/>
          <a:p>
            <a:r>
              <a:rPr lang="zh-CN" altLang="en-US" sz="2400" dirty="0" smtClean="0"/>
              <a:t>段页式的引入</a:t>
            </a:r>
            <a:endParaRPr lang="en-US" altLang="zh-CN" sz="2400" dirty="0" smtClean="0"/>
          </a:p>
          <a:p>
            <a:endParaRPr lang="en-US" altLang="zh-CN" sz="2400" dirty="0" smtClean="0"/>
          </a:p>
          <a:p>
            <a:endParaRPr lang="en-US" altLang="zh-CN" sz="2400" dirty="0" smtClean="0"/>
          </a:p>
          <a:p>
            <a:pPr>
              <a:buNone/>
            </a:pPr>
            <a:endParaRPr lang="en-US" altLang="zh-CN" sz="2400" dirty="0" smtClean="0"/>
          </a:p>
          <a:p>
            <a:r>
              <a:rPr lang="zh-CN" altLang="en-US" sz="2400" dirty="0" smtClean="0"/>
              <a:t>段页式的基本原理：</a:t>
            </a:r>
            <a:endParaRPr lang="en-US" altLang="zh-CN" sz="2400" dirty="0" smtClean="0"/>
          </a:p>
          <a:p>
            <a:pPr lvl="1"/>
            <a:r>
              <a:rPr lang="zh-CN" altLang="en-US" sz="2000" dirty="0" smtClean="0"/>
              <a:t>先将用户程序分成若干段，再把每段分成若干页。 </a:t>
            </a:r>
          </a:p>
          <a:p>
            <a:pPr lvl="1"/>
            <a:r>
              <a:rPr lang="zh-CN" altLang="en-US" sz="2000" dirty="0" smtClean="0"/>
              <a:t>逻辑地址由</a:t>
            </a:r>
            <a:r>
              <a:rPr lang="en-US" altLang="zh-CN" sz="2000" dirty="0" smtClean="0"/>
              <a:t>3</a:t>
            </a:r>
            <a:r>
              <a:rPr lang="zh-CN" altLang="en-US" sz="2000" dirty="0" smtClean="0"/>
              <a:t>部分组成：段号、段内页号、页内地址： </a:t>
            </a: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54</a:t>
            </a:fld>
            <a:endParaRPr lang="en-US" altLang="zh-CN"/>
          </a:p>
        </p:txBody>
      </p:sp>
      <p:sp>
        <p:nvSpPr>
          <p:cNvPr id="6" name="Text Box 3"/>
          <p:cNvSpPr txBox="1">
            <a:spLocks noChangeArrowheads="1"/>
          </p:cNvSpPr>
          <p:nvPr/>
        </p:nvSpPr>
        <p:spPr bwMode="auto">
          <a:xfrm>
            <a:off x="796464" y="1903621"/>
            <a:ext cx="5041900" cy="914400"/>
          </a:xfrm>
          <a:prstGeom prst="rect">
            <a:avLst/>
          </a:prstGeom>
          <a:noFill/>
          <a:ln w="9525">
            <a:noFill/>
            <a:miter lim="800000"/>
            <a:headEnd/>
            <a:tailEnd/>
          </a:ln>
          <a:effectLst/>
        </p:spPr>
        <p:txBody>
          <a:bodyPr>
            <a:spAutoFit/>
          </a:bodyPr>
          <a:lstStyle/>
          <a:p>
            <a:pPr algn="l">
              <a:spcBef>
                <a:spcPct val="25000"/>
              </a:spcBef>
              <a:buClr>
                <a:schemeClr val="folHlink"/>
              </a:buClr>
              <a:buSzPct val="60000"/>
              <a:buFont typeface="Wingdings" pitchFamily="2" charset="2"/>
              <a:buNone/>
            </a:pPr>
            <a:r>
              <a:rPr kumimoji="1" lang="zh-CN" altLang="en-US" sz="2400">
                <a:solidFill>
                  <a:srgbClr val="0000FF"/>
                </a:solidFill>
                <a:latin typeface="楷体_GB2312" pitchFamily="49" charset="-122"/>
                <a:ea typeface="楷体_GB2312" pitchFamily="49" charset="-122"/>
              </a:rPr>
              <a:t>分页系统能有效地提高内存利用率</a:t>
            </a:r>
          </a:p>
          <a:p>
            <a:pPr algn="l">
              <a:spcBef>
                <a:spcPct val="25000"/>
              </a:spcBef>
              <a:buClr>
                <a:schemeClr val="folHlink"/>
              </a:buClr>
              <a:buSzPct val="60000"/>
              <a:buFont typeface="Wingdings" pitchFamily="2" charset="2"/>
              <a:buNone/>
            </a:pPr>
            <a:r>
              <a:rPr kumimoji="1" lang="zh-CN" altLang="en-US" sz="2400">
                <a:solidFill>
                  <a:srgbClr val="0000FF"/>
                </a:solidFill>
                <a:latin typeface="楷体_GB2312" pitchFamily="49" charset="-122"/>
                <a:ea typeface="楷体_GB2312" pitchFamily="49" charset="-122"/>
              </a:rPr>
              <a:t>分段系统能很好地满足用户的需要  </a:t>
            </a:r>
          </a:p>
        </p:txBody>
      </p:sp>
      <p:sp>
        <p:nvSpPr>
          <p:cNvPr id="7" name="Text Box 4"/>
          <p:cNvSpPr txBox="1">
            <a:spLocks noChangeArrowheads="1"/>
          </p:cNvSpPr>
          <p:nvPr/>
        </p:nvSpPr>
        <p:spPr bwMode="auto">
          <a:xfrm>
            <a:off x="5965364" y="1985265"/>
            <a:ext cx="2351315" cy="831850"/>
          </a:xfrm>
          <a:prstGeom prst="rect">
            <a:avLst/>
          </a:prstGeom>
          <a:solidFill>
            <a:srgbClr val="FFFF99"/>
          </a:solidFill>
          <a:ln w="9525">
            <a:solidFill>
              <a:srgbClr val="0000FF"/>
            </a:solidFill>
            <a:miter lim="800000"/>
            <a:headEnd/>
            <a:tailEnd/>
          </a:ln>
          <a:effectLst/>
        </p:spPr>
        <p:txBody>
          <a:bodyPr wrap="square">
            <a:spAutoFit/>
          </a:bodyPr>
          <a:lstStyle/>
          <a:p>
            <a:pPr algn="ctr">
              <a:spcBef>
                <a:spcPct val="0"/>
              </a:spcBef>
              <a:buClr>
                <a:schemeClr val="folHlink"/>
              </a:buClr>
              <a:buSzPct val="60000"/>
              <a:buFont typeface="Wingdings" pitchFamily="2" charset="2"/>
              <a:buNone/>
            </a:pPr>
            <a:r>
              <a:rPr kumimoji="1" lang="zh-CN" altLang="en-US" sz="2400" dirty="0">
                <a:solidFill>
                  <a:srgbClr val="000066"/>
                </a:solidFill>
                <a:latin typeface="楷体_GB2312" pitchFamily="49" charset="-122"/>
                <a:ea typeface="楷体_GB2312" pitchFamily="49" charset="-122"/>
              </a:rPr>
              <a:t>取长补短</a:t>
            </a:r>
          </a:p>
          <a:p>
            <a:pPr algn="ctr">
              <a:spcBef>
                <a:spcPct val="0"/>
              </a:spcBef>
              <a:buClr>
                <a:schemeClr val="folHlink"/>
              </a:buClr>
              <a:buSzPct val="60000"/>
              <a:buFont typeface="Wingdings" pitchFamily="2" charset="2"/>
              <a:buNone/>
            </a:pPr>
            <a:r>
              <a:rPr kumimoji="1" lang="zh-CN" altLang="en-US" sz="2400" dirty="0">
                <a:latin typeface="楷体_GB2312" pitchFamily="49" charset="-122"/>
                <a:ea typeface="楷体_GB2312" pitchFamily="49" charset="-122"/>
              </a:rPr>
              <a:t>段页式存储管理 </a:t>
            </a:r>
          </a:p>
        </p:txBody>
      </p:sp>
      <p:sp>
        <p:nvSpPr>
          <p:cNvPr id="8" name="AutoShape 5"/>
          <p:cNvSpPr>
            <a:spLocks/>
          </p:cNvSpPr>
          <p:nvPr/>
        </p:nvSpPr>
        <p:spPr bwMode="auto">
          <a:xfrm>
            <a:off x="5546264" y="2046496"/>
            <a:ext cx="165100" cy="711200"/>
          </a:xfrm>
          <a:prstGeom prst="rightBrace">
            <a:avLst>
              <a:gd name="adj1" fmla="val 35897"/>
              <a:gd name="adj2" fmla="val 50000"/>
            </a:avLst>
          </a:prstGeom>
          <a:noFill/>
          <a:ln w="19050">
            <a:solidFill>
              <a:schemeClr val="tx1"/>
            </a:solidFill>
            <a:round/>
            <a:headEnd/>
            <a:tailEnd/>
          </a:ln>
          <a:effectLst/>
        </p:spPr>
        <p:txBody>
          <a:bodyPr wrap="none" anchor="ctr"/>
          <a:lstStyle/>
          <a:p>
            <a:endParaRPr lang="zh-CN" altLang="en-US"/>
          </a:p>
        </p:txBody>
      </p:sp>
      <p:graphicFrame>
        <p:nvGraphicFramePr>
          <p:cNvPr id="9" name="Group 9"/>
          <p:cNvGraphicFramePr>
            <a:graphicFrameLocks noGrp="1"/>
          </p:cNvGraphicFramePr>
          <p:nvPr/>
        </p:nvGraphicFramePr>
        <p:xfrm>
          <a:off x="1422402" y="4568370"/>
          <a:ext cx="6096000" cy="457200"/>
        </p:xfrm>
        <a:graphic>
          <a:graphicData uri="http://schemas.openxmlformats.org/drawingml/2006/table">
            <a:tbl>
              <a:tblPr/>
              <a:tblGrid>
                <a:gridCol w="2032000"/>
                <a:gridCol w="2032000"/>
                <a:gridCol w="2032000"/>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段号</a:t>
                      </a:r>
                      <a:r>
                        <a:rPr kumimoji="0" lang="en-US" altLang="zh-CN" sz="2400" b="1" i="0" u="none" strike="noStrike" cap="none" normalizeH="0" baseline="0" smtClean="0">
                          <a:ln>
                            <a:noFill/>
                          </a:ln>
                          <a:solidFill>
                            <a:schemeClr val="tx1"/>
                          </a:solidFill>
                          <a:effectLst/>
                          <a:latin typeface="Tahoma" pitchFamily="34" charset="0"/>
                          <a:ea typeface="宋体"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段内页号</a:t>
                      </a:r>
                      <a:r>
                        <a:rPr kumimoji="0" lang="en-US" altLang="zh-CN" sz="2400" b="1" i="0" u="none" strike="noStrike" cap="none" normalizeH="0" baseline="0" smtClean="0">
                          <a:ln>
                            <a:noFill/>
                          </a:ln>
                          <a:solidFill>
                            <a:schemeClr val="tx1"/>
                          </a:solidFill>
                          <a:effectLst/>
                          <a:latin typeface="Tahoma" pitchFamily="34" charset="0"/>
                          <a:ea typeface="宋体"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页内地址</a:t>
                      </a:r>
                      <a:r>
                        <a:rPr kumimoji="0" lang="en-US" altLang="zh-CN" sz="2400" b="1" i="0" u="none" strike="noStrike" cap="none" normalizeH="0" baseline="0" dirty="0" smtClean="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5660573" y="5065490"/>
            <a:ext cx="1654628" cy="400110"/>
          </a:xfrm>
          <a:prstGeom prst="rect">
            <a:avLst/>
          </a:prstGeom>
          <a:noFill/>
        </p:spPr>
        <p:txBody>
          <a:bodyPr wrap="square" rtlCol="0">
            <a:spAutoFit/>
          </a:bodyPr>
          <a:lstStyle/>
          <a:p>
            <a:pPr algn="ctr"/>
            <a:r>
              <a:rPr lang="en-US" altLang="zh-CN" sz="2000" dirty="0" smtClean="0"/>
              <a:t> </a:t>
            </a:r>
            <a:r>
              <a:rPr lang="zh-CN" altLang="en-US" sz="2000" dirty="0" smtClean="0"/>
              <a:t>页偏移量</a:t>
            </a:r>
            <a:r>
              <a:rPr lang="en-US" altLang="zh-CN" sz="2000" dirty="0" smtClean="0"/>
              <a:t>W</a:t>
            </a:r>
            <a:endParaRPr lang="zh-CN" altLang="en-US" sz="2000" dirty="0"/>
          </a:p>
        </p:txBody>
      </p:sp>
      <p:grpSp>
        <p:nvGrpSpPr>
          <p:cNvPr id="13" name="组合 12"/>
          <p:cNvGrpSpPr/>
          <p:nvPr/>
        </p:nvGrpSpPr>
        <p:grpSpPr>
          <a:xfrm>
            <a:off x="3610431" y="5301343"/>
            <a:ext cx="3820887" cy="813644"/>
            <a:chOff x="3610431" y="5301343"/>
            <a:chExt cx="3820887" cy="813644"/>
          </a:xfrm>
        </p:grpSpPr>
        <p:sp>
          <p:nvSpPr>
            <p:cNvPr id="11" name="左大括号 10"/>
            <p:cNvSpPr/>
            <p:nvPr/>
          </p:nvSpPr>
          <p:spPr>
            <a:xfrm rot="16200000">
              <a:off x="5370290" y="3541484"/>
              <a:ext cx="301170" cy="3820887"/>
            </a:xfrm>
            <a:prstGeom prst="leftBrace">
              <a:avLst/>
            </a:prstGeom>
            <a:noFill/>
            <a:ln w="38100">
              <a:solidFill>
                <a:srgbClr val="00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3737455" y="5653322"/>
              <a:ext cx="3606782" cy="461665"/>
            </a:xfrm>
            <a:prstGeom prst="rect">
              <a:avLst/>
            </a:prstGeom>
            <a:noFill/>
          </p:spPr>
          <p:txBody>
            <a:bodyPr wrap="square" rtlCol="0">
              <a:spAutoFit/>
            </a:bodyPr>
            <a:lstStyle/>
            <a:p>
              <a:pPr algn="ctr"/>
              <a:r>
                <a:rPr lang="en-US" altLang="zh-CN" sz="2400" b="1" dirty="0" smtClean="0">
                  <a:solidFill>
                    <a:srgbClr val="006600"/>
                  </a:solidFill>
                </a:rPr>
                <a:t> </a:t>
              </a:r>
              <a:r>
                <a:rPr lang="zh-CN" altLang="en-US" sz="2400" b="1" dirty="0" smtClean="0">
                  <a:solidFill>
                    <a:srgbClr val="006600"/>
                  </a:solidFill>
                </a:rPr>
                <a:t>段内地址</a:t>
              </a:r>
              <a:r>
                <a:rPr lang="en-US" altLang="zh-CN" sz="2400" b="1" dirty="0" smtClean="0">
                  <a:solidFill>
                    <a:srgbClr val="006600"/>
                  </a:solidFill>
                </a:rPr>
                <a:t>d</a:t>
              </a:r>
              <a:r>
                <a:rPr lang="zh-CN" altLang="en-US" sz="2400" b="1" dirty="0" smtClean="0">
                  <a:solidFill>
                    <a:srgbClr val="006600"/>
                  </a:solidFill>
                </a:rPr>
                <a:t>（段偏移量）</a:t>
              </a:r>
              <a:endParaRPr lang="zh-CN" altLang="en-US" sz="2400" b="1" dirty="0">
                <a:solidFill>
                  <a:srgbClr val="0066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段页式下共享</a:t>
            </a:r>
            <a:r>
              <a:rPr lang="en-US" altLang="zh-CN" dirty="0" smtClean="0"/>
              <a:t>editor</a:t>
            </a:r>
            <a:r>
              <a:rPr lang="zh-CN" altLang="en-US" dirty="0" smtClean="0"/>
              <a:t>的示意图</a:t>
            </a:r>
            <a:endParaRPr lang="zh-CN" altLang="en-US" dirty="0"/>
          </a:p>
        </p:txBody>
      </p:sp>
      <p:sp>
        <p:nvSpPr>
          <p:cNvPr id="4" name="页脚占位符 3"/>
          <p:cNvSpPr>
            <a:spLocks noGrp="1"/>
          </p:cNvSpPr>
          <p:nvPr>
            <p:ph type="ftr" sz="quarter" idx="10"/>
          </p:nvPr>
        </p:nvSpPr>
        <p:spPr>
          <a:xfrm>
            <a:off x="366713" y="639830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82428"/>
            <a:ext cx="922337" cy="476250"/>
          </a:xfrm>
        </p:spPr>
        <p:txBody>
          <a:bodyPr/>
          <a:lstStyle/>
          <a:p>
            <a:pPr>
              <a:defRPr/>
            </a:pPr>
            <a:fld id="{2A5F4D79-7E66-4EF1-850E-A256F3AB9092}" type="slidenum">
              <a:rPr lang="zh-CN" altLang="en-US" smtClean="0"/>
              <a:pPr>
                <a:defRPr/>
              </a:pPr>
              <a:t>55</a:t>
            </a:fld>
            <a:endParaRPr lang="en-US" altLang="zh-CN"/>
          </a:p>
        </p:txBody>
      </p:sp>
      <p:grpSp>
        <p:nvGrpSpPr>
          <p:cNvPr id="6" name="Group 2"/>
          <p:cNvGrpSpPr>
            <a:grpSpLocks/>
          </p:cNvGrpSpPr>
          <p:nvPr/>
        </p:nvGrpSpPr>
        <p:grpSpPr bwMode="auto">
          <a:xfrm>
            <a:off x="1894116" y="1110330"/>
            <a:ext cx="5715000" cy="5181600"/>
            <a:chOff x="432" y="288"/>
            <a:chExt cx="3600" cy="3264"/>
          </a:xfrm>
        </p:grpSpPr>
        <p:grpSp>
          <p:nvGrpSpPr>
            <p:cNvPr id="7" name="Group 3"/>
            <p:cNvGrpSpPr>
              <a:grpSpLocks/>
            </p:cNvGrpSpPr>
            <p:nvPr/>
          </p:nvGrpSpPr>
          <p:grpSpPr bwMode="auto">
            <a:xfrm>
              <a:off x="432" y="528"/>
              <a:ext cx="624" cy="1248"/>
              <a:chOff x="432" y="310"/>
              <a:chExt cx="624" cy="1248"/>
            </a:xfrm>
          </p:grpSpPr>
          <p:sp>
            <p:nvSpPr>
              <p:cNvPr id="72" name="Rectangle 4"/>
              <p:cNvSpPr>
                <a:spLocks noChangeArrowheads="1"/>
              </p:cNvSpPr>
              <p:nvPr/>
            </p:nvSpPr>
            <p:spPr bwMode="auto">
              <a:xfrm>
                <a:off x="432" y="310"/>
                <a:ext cx="624" cy="1248"/>
              </a:xfrm>
              <a:prstGeom prst="rect">
                <a:avLst/>
              </a:prstGeom>
              <a:solidFill>
                <a:schemeClr val="accent1"/>
              </a:solidFill>
              <a:ln w="28575">
                <a:solidFill>
                  <a:schemeClr val="tx1"/>
                </a:solidFill>
                <a:miter lim="800000"/>
                <a:headEnd/>
                <a:tailEnd/>
              </a:ln>
              <a:effectLst/>
            </p:spPr>
            <p:txBody>
              <a:bodyPr wrap="none"/>
              <a:lstStyle/>
              <a:p>
                <a:pPr>
                  <a:spcBef>
                    <a:spcPct val="0"/>
                  </a:spcBef>
                </a:pPr>
                <a:r>
                  <a:rPr kumimoji="1" lang="en-US" altLang="zh-CN" sz="1400"/>
                  <a:t>ed1</a:t>
                </a:r>
              </a:p>
              <a:p>
                <a:pPr>
                  <a:spcBef>
                    <a:spcPct val="0"/>
                  </a:spcBef>
                </a:pPr>
                <a:r>
                  <a:rPr kumimoji="1" lang="en-US" altLang="zh-CN" sz="1400"/>
                  <a:t>ed2</a:t>
                </a:r>
              </a:p>
              <a:p>
                <a:pPr>
                  <a:spcBef>
                    <a:spcPct val="0"/>
                  </a:spcBef>
                </a:pPr>
                <a:endParaRPr kumimoji="1" lang="en-US" altLang="zh-CN" sz="1400"/>
              </a:p>
              <a:p>
                <a:pPr>
                  <a:spcBef>
                    <a:spcPct val="0"/>
                  </a:spcBef>
                </a:pPr>
                <a:endParaRPr kumimoji="1" lang="en-US" altLang="zh-CN" sz="1400"/>
              </a:p>
              <a:p>
                <a:pPr>
                  <a:spcBef>
                    <a:spcPct val="0"/>
                  </a:spcBef>
                </a:pPr>
                <a:r>
                  <a:rPr kumimoji="1" lang="en-US" altLang="zh-CN" sz="1400"/>
                  <a:t>ed40</a:t>
                </a:r>
              </a:p>
              <a:p>
                <a:pPr>
                  <a:spcBef>
                    <a:spcPct val="0"/>
                  </a:spcBef>
                </a:pPr>
                <a:r>
                  <a:rPr kumimoji="1" lang="en-US" altLang="zh-CN" sz="1400"/>
                  <a:t>data1</a:t>
                </a:r>
              </a:p>
              <a:p>
                <a:pPr>
                  <a:spcBef>
                    <a:spcPct val="0"/>
                  </a:spcBef>
                </a:pPr>
                <a:endParaRPr kumimoji="1" lang="en-US" altLang="zh-CN" sz="1400"/>
              </a:p>
              <a:p>
                <a:pPr>
                  <a:spcBef>
                    <a:spcPct val="0"/>
                  </a:spcBef>
                </a:pPr>
                <a:endParaRPr kumimoji="1" lang="en-US" altLang="zh-CN" sz="1400"/>
              </a:p>
              <a:p>
                <a:pPr>
                  <a:spcBef>
                    <a:spcPct val="0"/>
                  </a:spcBef>
                </a:pPr>
                <a:r>
                  <a:rPr kumimoji="1" lang="en-US" altLang="zh-CN" sz="1400"/>
                  <a:t>data10</a:t>
                </a:r>
              </a:p>
            </p:txBody>
          </p:sp>
          <p:sp>
            <p:nvSpPr>
              <p:cNvPr id="73" name="Line 5"/>
              <p:cNvSpPr>
                <a:spLocks noChangeShapeType="1"/>
              </p:cNvSpPr>
              <p:nvPr/>
            </p:nvSpPr>
            <p:spPr bwMode="auto">
              <a:xfrm>
                <a:off x="432" y="480"/>
                <a:ext cx="624" cy="0"/>
              </a:xfrm>
              <a:prstGeom prst="line">
                <a:avLst/>
              </a:prstGeom>
              <a:noFill/>
              <a:ln w="9525">
                <a:solidFill>
                  <a:schemeClr val="tx1"/>
                </a:solidFill>
                <a:miter lim="800000"/>
                <a:headEnd/>
                <a:tailEnd/>
              </a:ln>
              <a:effectLst/>
            </p:spPr>
            <p:txBody>
              <a:bodyPr wrap="none"/>
              <a:lstStyle/>
              <a:p>
                <a:endParaRPr lang="zh-CN" altLang="en-US"/>
              </a:p>
            </p:txBody>
          </p:sp>
          <p:sp>
            <p:nvSpPr>
              <p:cNvPr id="74" name="Line 6"/>
              <p:cNvSpPr>
                <a:spLocks noChangeShapeType="1"/>
              </p:cNvSpPr>
              <p:nvPr/>
            </p:nvSpPr>
            <p:spPr bwMode="auto">
              <a:xfrm>
                <a:off x="432" y="624"/>
                <a:ext cx="624" cy="0"/>
              </a:xfrm>
              <a:prstGeom prst="line">
                <a:avLst/>
              </a:prstGeom>
              <a:noFill/>
              <a:ln w="9525">
                <a:solidFill>
                  <a:schemeClr val="tx1"/>
                </a:solidFill>
                <a:miter lim="800000"/>
                <a:headEnd/>
                <a:tailEnd/>
              </a:ln>
              <a:effectLst/>
            </p:spPr>
            <p:txBody>
              <a:bodyPr wrap="none"/>
              <a:lstStyle/>
              <a:p>
                <a:endParaRPr lang="zh-CN" altLang="en-US"/>
              </a:p>
            </p:txBody>
          </p:sp>
          <p:sp>
            <p:nvSpPr>
              <p:cNvPr id="75" name="Line 7"/>
              <p:cNvSpPr>
                <a:spLocks noChangeShapeType="1"/>
              </p:cNvSpPr>
              <p:nvPr/>
            </p:nvSpPr>
            <p:spPr bwMode="auto">
              <a:xfrm>
                <a:off x="432" y="864"/>
                <a:ext cx="624" cy="0"/>
              </a:xfrm>
              <a:prstGeom prst="line">
                <a:avLst/>
              </a:prstGeom>
              <a:noFill/>
              <a:ln w="9525">
                <a:solidFill>
                  <a:schemeClr val="tx1"/>
                </a:solidFill>
                <a:miter lim="800000"/>
                <a:headEnd/>
                <a:tailEnd/>
              </a:ln>
              <a:effectLst/>
            </p:spPr>
            <p:txBody>
              <a:bodyPr wrap="none"/>
              <a:lstStyle/>
              <a:p>
                <a:endParaRPr lang="zh-CN" altLang="en-US"/>
              </a:p>
            </p:txBody>
          </p:sp>
          <p:sp>
            <p:nvSpPr>
              <p:cNvPr id="76" name="Line 8"/>
              <p:cNvSpPr>
                <a:spLocks noChangeShapeType="1"/>
              </p:cNvSpPr>
              <p:nvPr/>
            </p:nvSpPr>
            <p:spPr bwMode="auto">
              <a:xfrm>
                <a:off x="432" y="1008"/>
                <a:ext cx="624" cy="0"/>
              </a:xfrm>
              <a:prstGeom prst="line">
                <a:avLst/>
              </a:prstGeom>
              <a:noFill/>
              <a:ln w="9525">
                <a:solidFill>
                  <a:schemeClr val="tx1"/>
                </a:solidFill>
                <a:miter lim="800000"/>
                <a:headEnd/>
                <a:tailEnd/>
              </a:ln>
              <a:effectLst/>
            </p:spPr>
            <p:txBody>
              <a:bodyPr wrap="none"/>
              <a:lstStyle/>
              <a:p>
                <a:endParaRPr lang="zh-CN" altLang="en-US"/>
              </a:p>
            </p:txBody>
          </p:sp>
          <p:sp>
            <p:nvSpPr>
              <p:cNvPr id="77" name="Line 9"/>
              <p:cNvSpPr>
                <a:spLocks noChangeShapeType="1"/>
              </p:cNvSpPr>
              <p:nvPr/>
            </p:nvSpPr>
            <p:spPr bwMode="auto">
              <a:xfrm>
                <a:off x="432" y="1152"/>
                <a:ext cx="624" cy="0"/>
              </a:xfrm>
              <a:prstGeom prst="line">
                <a:avLst/>
              </a:prstGeom>
              <a:noFill/>
              <a:ln w="9525">
                <a:solidFill>
                  <a:schemeClr val="tx1"/>
                </a:solidFill>
                <a:miter lim="800000"/>
                <a:headEnd/>
                <a:tailEnd/>
              </a:ln>
              <a:effectLst/>
            </p:spPr>
            <p:txBody>
              <a:bodyPr wrap="none"/>
              <a:lstStyle/>
              <a:p>
                <a:endParaRPr lang="zh-CN" altLang="en-US"/>
              </a:p>
            </p:txBody>
          </p:sp>
          <p:sp>
            <p:nvSpPr>
              <p:cNvPr id="78" name="Line 10"/>
              <p:cNvSpPr>
                <a:spLocks noChangeShapeType="1"/>
              </p:cNvSpPr>
              <p:nvPr/>
            </p:nvSpPr>
            <p:spPr bwMode="auto">
              <a:xfrm>
                <a:off x="432" y="1392"/>
                <a:ext cx="624" cy="0"/>
              </a:xfrm>
              <a:prstGeom prst="line">
                <a:avLst/>
              </a:prstGeom>
              <a:noFill/>
              <a:ln w="9525">
                <a:solidFill>
                  <a:schemeClr val="tx1"/>
                </a:solidFill>
                <a:miter lim="800000"/>
                <a:headEnd/>
                <a:tailEnd/>
              </a:ln>
              <a:effectLst/>
            </p:spPr>
            <p:txBody>
              <a:bodyPr wrap="none"/>
              <a:lstStyle/>
              <a:p>
                <a:endParaRPr lang="zh-CN" altLang="en-US"/>
              </a:p>
            </p:txBody>
          </p:sp>
          <p:sp>
            <p:nvSpPr>
              <p:cNvPr id="79" name="Text Box 11"/>
              <p:cNvSpPr txBox="1">
                <a:spLocks noChangeArrowheads="1"/>
              </p:cNvSpPr>
              <p:nvPr/>
            </p:nvSpPr>
            <p:spPr bwMode="auto">
              <a:xfrm rot="5400000">
                <a:off x="667" y="1253"/>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sp>
            <p:nvSpPr>
              <p:cNvPr id="80" name="Text Box 12"/>
              <p:cNvSpPr txBox="1">
                <a:spLocks noChangeArrowheads="1"/>
              </p:cNvSpPr>
              <p:nvPr/>
            </p:nvSpPr>
            <p:spPr bwMode="auto">
              <a:xfrm rot="5400000">
                <a:off x="667" y="725"/>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grpSp>
        <p:grpSp>
          <p:nvGrpSpPr>
            <p:cNvPr id="8" name="Group 13"/>
            <p:cNvGrpSpPr>
              <a:grpSpLocks/>
            </p:cNvGrpSpPr>
            <p:nvPr/>
          </p:nvGrpSpPr>
          <p:grpSpPr bwMode="auto">
            <a:xfrm>
              <a:off x="432" y="2304"/>
              <a:ext cx="624" cy="1248"/>
              <a:chOff x="432" y="310"/>
              <a:chExt cx="624" cy="1248"/>
            </a:xfrm>
          </p:grpSpPr>
          <p:sp>
            <p:nvSpPr>
              <p:cNvPr id="63" name="Rectangle 14"/>
              <p:cNvSpPr>
                <a:spLocks noChangeArrowheads="1"/>
              </p:cNvSpPr>
              <p:nvPr/>
            </p:nvSpPr>
            <p:spPr bwMode="auto">
              <a:xfrm>
                <a:off x="432" y="310"/>
                <a:ext cx="624" cy="1248"/>
              </a:xfrm>
              <a:prstGeom prst="rect">
                <a:avLst/>
              </a:prstGeom>
              <a:solidFill>
                <a:schemeClr val="accent1"/>
              </a:solidFill>
              <a:ln w="28575">
                <a:solidFill>
                  <a:schemeClr val="tx1"/>
                </a:solidFill>
                <a:miter lim="800000"/>
                <a:headEnd/>
                <a:tailEnd/>
              </a:ln>
              <a:effectLst/>
            </p:spPr>
            <p:txBody>
              <a:bodyPr wrap="none"/>
              <a:lstStyle/>
              <a:p>
                <a:pPr>
                  <a:spcBef>
                    <a:spcPct val="0"/>
                  </a:spcBef>
                </a:pPr>
                <a:r>
                  <a:rPr kumimoji="1" lang="en-US" altLang="zh-CN" sz="1400"/>
                  <a:t>ed1</a:t>
                </a:r>
              </a:p>
              <a:p>
                <a:pPr>
                  <a:spcBef>
                    <a:spcPct val="0"/>
                  </a:spcBef>
                </a:pPr>
                <a:r>
                  <a:rPr kumimoji="1" lang="en-US" altLang="zh-CN" sz="1400"/>
                  <a:t>ed2</a:t>
                </a:r>
              </a:p>
              <a:p>
                <a:pPr>
                  <a:spcBef>
                    <a:spcPct val="0"/>
                  </a:spcBef>
                </a:pPr>
                <a:endParaRPr kumimoji="1" lang="en-US" altLang="zh-CN" sz="1400"/>
              </a:p>
              <a:p>
                <a:pPr>
                  <a:spcBef>
                    <a:spcPct val="0"/>
                  </a:spcBef>
                </a:pPr>
                <a:endParaRPr kumimoji="1" lang="en-US" altLang="zh-CN" sz="1400"/>
              </a:p>
              <a:p>
                <a:pPr>
                  <a:spcBef>
                    <a:spcPct val="0"/>
                  </a:spcBef>
                </a:pPr>
                <a:r>
                  <a:rPr kumimoji="1" lang="en-US" altLang="zh-CN" sz="1400"/>
                  <a:t>ed40</a:t>
                </a:r>
              </a:p>
              <a:p>
                <a:pPr>
                  <a:spcBef>
                    <a:spcPct val="0"/>
                  </a:spcBef>
                </a:pPr>
                <a:r>
                  <a:rPr kumimoji="1" lang="en-US" altLang="zh-CN" sz="1400"/>
                  <a:t>data1</a:t>
                </a:r>
              </a:p>
              <a:p>
                <a:pPr>
                  <a:spcBef>
                    <a:spcPct val="0"/>
                  </a:spcBef>
                </a:pPr>
                <a:endParaRPr kumimoji="1" lang="en-US" altLang="zh-CN" sz="1400"/>
              </a:p>
              <a:p>
                <a:pPr>
                  <a:spcBef>
                    <a:spcPct val="0"/>
                  </a:spcBef>
                </a:pPr>
                <a:endParaRPr kumimoji="1" lang="en-US" altLang="zh-CN" sz="1400"/>
              </a:p>
              <a:p>
                <a:pPr>
                  <a:spcBef>
                    <a:spcPct val="0"/>
                  </a:spcBef>
                </a:pPr>
                <a:r>
                  <a:rPr kumimoji="1" lang="en-US" altLang="zh-CN" sz="1400"/>
                  <a:t>data10</a:t>
                </a:r>
              </a:p>
            </p:txBody>
          </p:sp>
          <p:sp>
            <p:nvSpPr>
              <p:cNvPr id="64" name="Line 15"/>
              <p:cNvSpPr>
                <a:spLocks noChangeShapeType="1"/>
              </p:cNvSpPr>
              <p:nvPr/>
            </p:nvSpPr>
            <p:spPr bwMode="auto">
              <a:xfrm>
                <a:off x="432" y="480"/>
                <a:ext cx="624" cy="0"/>
              </a:xfrm>
              <a:prstGeom prst="line">
                <a:avLst/>
              </a:prstGeom>
              <a:noFill/>
              <a:ln w="9525">
                <a:solidFill>
                  <a:schemeClr val="tx1"/>
                </a:solidFill>
                <a:miter lim="800000"/>
                <a:headEnd/>
                <a:tailEnd/>
              </a:ln>
              <a:effectLst/>
            </p:spPr>
            <p:txBody>
              <a:bodyPr wrap="none"/>
              <a:lstStyle/>
              <a:p>
                <a:endParaRPr lang="zh-CN" altLang="en-US"/>
              </a:p>
            </p:txBody>
          </p:sp>
          <p:sp>
            <p:nvSpPr>
              <p:cNvPr id="65" name="Line 16"/>
              <p:cNvSpPr>
                <a:spLocks noChangeShapeType="1"/>
              </p:cNvSpPr>
              <p:nvPr/>
            </p:nvSpPr>
            <p:spPr bwMode="auto">
              <a:xfrm>
                <a:off x="432" y="624"/>
                <a:ext cx="624" cy="0"/>
              </a:xfrm>
              <a:prstGeom prst="line">
                <a:avLst/>
              </a:prstGeom>
              <a:noFill/>
              <a:ln w="9525">
                <a:solidFill>
                  <a:schemeClr val="tx1"/>
                </a:solidFill>
                <a:miter lim="800000"/>
                <a:headEnd/>
                <a:tailEnd/>
              </a:ln>
              <a:effectLst/>
            </p:spPr>
            <p:txBody>
              <a:bodyPr wrap="none"/>
              <a:lstStyle/>
              <a:p>
                <a:endParaRPr lang="zh-CN" altLang="en-US"/>
              </a:p>
            </p:txBody>
          </p:sp>
          <p:sp>
            <p:nvSpPr>
              <p:cNvPr id="66" name="Line 17"/>
              <p:cNvSpPr>
                <a:spLocks noChangeShapeType="1"/>
              </p:cNvSpPr>
              <p:nvPr/>
            </p:nvSpPr>
            <p:spPr bwMode="auto">
              <a:xfrm>
                <a:off x="432" y="864"/>
                <a:ext cx="624" cy="0"/>
              </a:xfrm>
              <a:prstGeom prst="line">
                <a:avLst/>
              </a:prstGeom>
              <a:noFill/>
              <a:ln w="9525">
                <a:solidFill>
                  <a:schemeClr val="tx1"/>
                </a:solidFill>
                <a:miter lim="800000"/>
                <a:headEnd/>
                <a:tailEnd/>
              </a:ln>
              <a:effectLst/>
            </p:spPr>
            <p:txBody>
              <a:bodyPr wrap="none"/>
              <a:lstStyle/>
              <a:p>
                <a:endParaRPr lang="zh-CN" altLang="en-US"/>
              </a:p>
            </p:txBody>
          </p:sp>
          <p:sp>
            <p:nvSpPr>
              <p:cNvPr id="67" name="Line 18"/>
              <p:cNvSpPr>
                <a:spLocks noChangeShapeType="1"/>
              </p:cNvSpPr>
              <p:nvPr/>
            </p:nvSpPr>
            <p:spPr bwMode="auto">
              <a:xfrm>
                <a:off x="432" y="1008"/>
                <a:ext cx="624" cy="0"/>
              </a:xfrm>
              <a:prstGeom prst="line">
                <a:avLst/>
              </a:prstGeom>
              <a:noFill/>
              <a:ln w="9525">
                <a:solidFill>
                  <a:schemeClr val="tx1"/>
                </a:solidFill>
                <a:miter lim="800000"/>
                <a:headEnd/>
                <a:tailEnd/>
              </a:ln>
              <a:effectLst/>
            </p:spPr>
            <p:txBody>
              <a:bodyPr wrap="none"/>
              <a:lstStyle/>
              <a:p>
                <a:endParaRPr lang="zh-CN" altLang="en-US"/>
              </a:p>
            </p:txBody>
          </p:sp>
          <p:sp>
            <p:nvSpPr>
              <p:cNvPr id="68" name="Line 19"/>
              <p:cNvSpPr>
                <a:spLocks noChangeShapeType="1"/>
              </p:cNvSpPr>
              <p:nvPr/>
            </p:nvSpPr>
            <p:spPr bwMode="auto">
              <a:xfrm>
                <a:off x="432" y="1152"/>
                <a:ext cx="624" cy="0"/>
              </a:xfrm>
              <a:prstGeom prst="line">
                <a:avLst/>
              </a:prstGeom>
              <a:noFill/>
              <a:ln w="9525">
                <a:solidFill>
                  <a:schemeClr val="tx1"/>
                </a:solidFill>
                <a:miter lim="800000"/>
                <a:headEnd/>
                <a:tailEnd/>
              </a:ln>
              <a:effectLst/>
            </p:spPr>
            <p:txBody>
              <a:bodyPr wrap="none"/>
              <a:lstStyle/>
              <a:p>
                <a:endParaRPr lang="zh-CN" altLang="en-US"/>
              </a:p>
            </p:txBody>
          </p:sp>
          <p:sp>
            <p:nvSpPr>
              <p:cNvPr id="69" name="Line 20"/>
              <p:cNvSpPr>
                <a:spLocks noChangeShapeType="1"/>
              </p:cNvSpPr>
              <p:nvPr/>
            </p:nvSpPr>
            <p:spPr bwMode="auto">
              <a:xfrm>
                <a:off x="432" y="1392"/>
                <a:ext cx="624" cy="0"/>
              </a:xfrm>
              <a:prstGeom prst="line">
                <a:avLst/>
              </a:prstGeom>
              <a:noFill/>
              <a:ln w="9525">
                <a:solidFill>
                  <a:schemeClr val="tx1"/>
                </a:solidFill>
                <a:miter lim="800000"/>
                <a:headEnd/>
                <a:tailEnd/>
              </a:ln>
              <a:effectLst/>
            </p:spPr>
            <p:txBody>
              <a:bodyPr wrap="none"/>
              <a:lstStyle/>
              <a:p>
                <a:endParaRPr lang="zh-CN" altLang="en-US"/>
              </a:p>
            </p:txBody>
          </p:sp>
          <p:sp>
            <p:nvSpPr>
              <p:cNvPr id="70" name="Text Box 21"/>
              <p:cNvSpPr txBox="1">
                <a:spLocks noChangeArrowheads="1"/>
              </p:cNvSpPr>
              <p:nvPr/>
            </p:nvSpPr>
            <p:spPr bwMode="auto">
              <a:xfrm rot="5400000">
                <a:off x="667" y="1253"/>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sp>
            <p:nvSpPr>
              <p:cNvPr id="71" name="Text Box 22"/>
              <p:cNvSpPr txBox="1">
                <a:spLocks noChangeArrowheads="1"/>
              </p:cNvSpPr>
              <p:nvPr/>
            </p:nvSpPr>
            <p:spPr bwMode="auto">
              <a:xfrm rot="5400000">
                <a:off x="667" y="725"/>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grpSp>
        <p:grpSp>
          <p:nvGrpSpPr>
            <p:cNvPr id="9" name="Group 23"/>
            <p:cNvGrpSpPr>
              <a:grpSpLocks/>
            </p:cNvGrpSpPr>
            <p:nvPr/>
          </p:nvGrpSpPr>
          <p:grpSpPr bwMode="auto">
            <a:xfrm>
              <a:off x="1680" y="528"/>
              <a:ext cx="624" cy="1248"/>
              <a:chOff x="432" y="310"/>
              <a:chExt cx="624" cy="1248"/>
            </a:xfrm>
          </p:grpSpPr>
          <p:sp>
            <p:nvSpPr>
              <p:cNvPr id="54" name="Rectangle 24"/>
              <p:cNvSpPr>
                <a:spLocks noChangeArrowheads="1"/>
              </p:cNvSpPr>
              <p:nvPr/>
            </p:nvSpPr>
            <p:spPr bwMode="auto">
              <a:xfrm>
                <a:off x="432" y="310"/>
                <a:ext cx="624" cy="1248"/>
              </a:xfrm>
              <a:prstGeom prst="rect">
                <a:avLst/>
              </a:prstGeom>
              <a:solidFill>
                <a:schemeClr val="accent1"/>
              </a:solidFill>
              <a:ln w="28575">
                <a:solidFill>
                  <a:schemeClr val="tx1"/>
                </a:solidFill>
                <a:miter lim="800000"/>
                <a:headEnd/>
                <a:tailEnd/>
              </a:ln>
              <a:effectLst/>
            </p:spPr>
            <p:txBody>
              <a:bodyPr wrap="none"/>
              <a:lstStyle/>
              <a:p>
                <a:pPr>
                  <a:spcBef>
                    <a:spcPct val="0"/>
                  </a:spcBef>
                </a:pPr>
                <a:r>
                  <a:rPr kumimoji="1" lang="en-US" altLang="zh-CN" sz="1400"/>
                  <a:t>21</a:t>
                </a:r>
              </a:p>
              <a:p>
                <a:pPr>
                  <a:spcBef>
                    <a:spcPct val="0"/>
                  </a:spcBef>
                </a:pPr>
                <a:r>
                  <a:rPr kumimoji="1" lang="en-US" altLang="zh-CN" sz="1400"/>
                  <a:t>22</a:t>
                </a:r>
              </a:p>
              <a:p>
                <a:pPr>
                  <a:spcBef>
                    <a:spcPct val="0"/>
                  </a:spcBef>
                </a:pPr>
                <a:endParaRPr kumimoji="1" lang="en-US" altLang="zh-CN" sz="1400"/>
              </a:p>
              <a:p>
                <a:pPr>
                  <a:spcBef>
                    <a:spcPct val="0"/>
                  </a:spcBef>
                </a:pPr>
                <a:endParaRPr kumimoji="1" lang="en-US" altLang="zh-CN" sz="1400"/>
              </a:p>
              <a:p>
                <a:pPr>
                  <a:spcBef>
                    <a:spcPct val="0"/>
                  </a:spcBef>
                </a:pPr>
                <a:r>
                  <a:rPr kumimoji="1" lang="en-US" altLang="zh-CN" sz="1400"/>
                  <a:t>60</a:t>
                </a:r>
              </a:p>
              <a:p>
                <a:pPr>
                  <a:spcBef>
                    <a:spcPct val="0"/>
                  </a:spcBef>
                </a:pPr>
                <a:r>
                  <a:rPr kumimoji="1" lang="en-US" altLang="zh-CN" sz="1400"/>
                  <a:t>61</a:t>
                </a:r>
              </a:p>
              <a:p>
                <a:pPr>
                  <a:spcBef>
                    <a:spcPct val="0"/>
                  </a:spcBef>
                </a:pPr>
                <a:endParaRPr kumimoji="1" lang="en-US" altLang="zh-CN" sz="1400"/>
              </a:p>
              <a:p>
                <a:pPr>
                  <a:spcBef>
                    <a:spcPct val="0"/>
                  </a:spcBef>
                </a:pPr>
                <a:endParaRPr kumimoji="1" lang="en-US" altLang="zh-CN" sz="1400"/>
              </a:p>
              <a:p>
                <a:pPr>
                  <a:spcBef>
                    <a:spcPct val="0"/>
                  </a:spcBef>
                </a:pPr>
                <a:r>
                  <a:rPr kumimoji="1" lang="en-US" altLang="zh-CN" sz="1400"/>
                  <a:t>70</a:t>
                </a:r>
              </a:p>
            </p:txBody>
          </p:sp>
          <p:sp>
            <p:nvSpPr>
              <p:cNvPr id="55" name="Line 25"/>
              <p:cNvSpPr>
                <a:spLocks noChangeShapeType="1"/>
              </p:cNvSpPr>
              <p:nvPr/>
            </p:nvSpPr>
            <p:spPr bwMode="auto">
              <a:xfrm>
                <a:off x="432" y="480"/>
                <a:ext cx="624" cy="0"/>
              </a:xfrm>
              <a:prstGeom prst="line">
                <a:avLst/>
              </a:prstGeom>
              <a:noFill/>
              <a:ln w="9525">
                <a:solidFill>
                  <a:schemeClr val="tx1"/>
                </a:solidFill>
                <a:miter lim="800000"/>
                <a:headEnd/>
                <a:tailEnd/>
              </a:ln>
              <a:effectLst/>
            </p:spPr>
            <p:txBody>
              <a:bodyPr wrap="none"/>
              <a:lstStyle/>
              <a:p>
                <a:endParaRPr lang="zh-CN" altLang="en-US"/>
              </a:p>
            </p:txBody>
          </p:sp>
          <p:sp>
            <p:nvSpPr>
              <p:cNvPr id="56" name="Line 26"/>
              <p:cNvSpPr>
                <a:spLocks noChangeShapeType="1"/>
              </p:cNvSpPr>
              <p:nvPr/>
            </p:nvSpPr>
            <p:spPr bwMode="auto">
              <a:xfrm>
                <a:off x="432" y="624"/>
                <a:ext cx="624" cy="0"/>
              </a:xfrm>
              <a:prstGeom prst="line">
                <a:avLst/>
              </a:prstGeom>
              <a:noFill/>
              <a:ln w="9525">
                <a:solidFill>
                  <a:schemeClr val="tx1"/>
                </a:solidFill>
                <a:miter lim="800000"/>
                <a:headEnd/>
                <a:tailEnd/>
              </a:ln>
              <a:effectLst/>
            </p:spPr>
            <p:txBody>
              <a:bodyPr wrap="none"/>
              <a:lstStyle/>
              <a:p>
                <a:endParaRPr lang="zh-CN" altLang="en-US"/>
              </a:p>
            </p:txBody>
          </p:sp>
          <p:sp>
            <p:nvSpPr>
              <p:cNvPr id="57" name="Line 27"/>
              <p:cNvSpPr>
                <a:spLocks noChangeShapeType="1"/>
              </p:cNvSpPr>
              <p:nvPr/>
            </p:nvSpPr>
            <p:spPr bwMode="auto">
              <a:xfrm>
                <a:off x="432" y="864"/>
                <a:ext cx="624" cy="0"/>
              </a:xfrm>
              <a:prstGeom prst="line">
                <a:avLst/>
              </a:prstGeom>
              <a:noFill/>
              <a:ln w="9525">
                <a:solidFill>
                  <a:schemeClr val="tx1"/>
                </a:solidFill>
                <a:miter lim="800000"/>
                <a:headEnd/>
                <a:tailEnd/>
              </a:ln>
              <a:effectLst/>
            </p:spPr>
            <p:txBody>
              <a:bodyPr wrap="none"/>
              <a:lstStyle/>
              <a:p>
                <a:endParaRPr lang="zh-CN" altLang="en-US"/>
              </a:p>
            </p:txBody>
          </p:sp>
          <p:sp>
            <p:nvSpPr>
              <p:cNvPr id="58" name="Line 28"/>
              <p:cNvSpPr>
                <a:spLocks noChangeShapeType="1"/>
              </p:cNvSpPr>
              <p:nvPr/>
            </p:nvSpPr>
            <p:spPr bwMode="auto">
              <a:xfrm>
                <a:off x="432" y="1008"/>
                <a:ext cx="624" cy="0"/>
              </a:xfrm>
              <a:prstGeom prst="line">
                <a:avLst/>
              </a:prstGeom>
              <a:noFill/>
              <a:ln w="9525">
                <a:solidFill>
                  <a:schemeClr val="tx1"/>
                </a:solidFill>
                <a:miter lim="800000"/>
                <a:headEnd/>
                <a:tailEnd/>
              </a:ln>
              <a:effectLst/>
            </p:spPr>
            <p:txBody>
              <a:bodyPr wrap="none"/>
              <a:lstStyle/>
              <a:p>
                <a:endParaRPr lang="zh-CN" altLang="en-US"/>
              </a:p>
            </p:txBody>
          </p:sp>
          <p:sp>
            <p:nvSpPr>
              <p:cNvPr id="59" name="Line 29"/>
              <p:cNvSpPr>
                <a:spLocks noChangeShapeType="1"/>
              </p:cNvSpPr>
              <p:nvPr/>
            </p:nvSpPr>
            <p:spPr bwMode="auto">
              <a:xfrm>
                <a:off x="432" y="1152"/>
                <a:ext cx="624" cy="0"/>
              </a:xfrm>
              <a:prstGeom prst="line">
                <a:avLst/>
              </a:prstGeom>
              <a:noFill/>
              <a:ln w="9525">
                <a:solidFill>
                  <a:schemeClr val="tx1"/>
                </a:solidFill>
                <a:miter lim="800000"/>
                <a:headEnd/>
                <a:tailEnd/>
              </a:ln>
              <a:effectLst/>
            </p:spPr>
            <p:txBody>
              <a:bodyPr wrap="none"/>
              <a:lstStyle/>
              <a:p>
                <a:endParaRPr lang="zh-CN" altLang="en-US"/>
              </a:p>
            </p:txBody>
          </p:sp>
          <p:sp>
            <p:nvSpPr>
              <p:cNvPr id="60" name="Line 30"/>
              <p:cNvSpPr>
                <a:spLocks noChangeShapeType="1"/>
              </p:cNvSpPr>
              <p:nvPr/>
            </p:nvSpPr>
            <p:spPr bwMode="auto">
              <a:xfrm>
                <a:off x="432" y="1392"/>
                <a:ext cx="624" cy="0"/>
              </a:xfrm>
              <a:prstGeom prst="line">
                <a:avLst/>
              </a:prstGeom>
              <a:noFill/>
              <a:ln w="9525">
                <a:solidFill>
                  <a:schemeClr val="tx1"/>
                </a:solidFill>
                <a:miter lim="800000"/>
                <a:headEnd/>
                <a:tailEnd/>
              </a:ln>
              <a:effectLst/>
            </p:spPr>
            <p:txBody>
              <a:bodyPr wrap="none"/>
              <a:lstStyle/>
              <a:p>
                <a:endParaRPr lang="zh-CN" altLang="en-US"/>
              </a:p>
            </p:txBody>
          </p:sp>
          <p:sp>
            <p:nvSpPr>
              <p:cNvPr id="61" name="Text Box 31"/>
              <p:cNvSpPr txBox="1">
                <a:spLocks noChangeArrowheads="1"/>
              </p:cNvSpPr>
              <p:nvPr/>
            </p:nvSpPr>
            <p:spPr bwMode="auto">
              <a:xfrm rot="5400000">
                <a:off x="667" y="1253"/>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sp>
            <p:nvSpPr>
              <p:cNvPr id="62" name="Text Box 32"/>
              <p:cNvSpPr txBox="1">
                <a:spLocks noChangeArrowheads="1"/>
              </p:cNvSpPr>
              <p:nvPr/>
            </p:nvSpPr>
            <p:spPr bwMode="auto">
              <a:xfrm rot="5400000">
                <a:off x="667" y="725"/>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grpSp>
        <p:grpSp>
          <p:nvGrpSpPr>
            <p:cNvPr id="10" name="Group 33"/>
            <p:cNvGrpSpPr>
              <a:grpSpLocks/>
            </p:cNvGrpSpPr>
            <p:nvPr/>
          </p:nvGrpSpPr>
          <p:grpSpPr bwMode="auto">
            <a:xfrm>
              <a:off x="1680" y="2304"/>
              <a:ext cx="624" cy="1248"/>
              <a:chOff x="432" y="310"/>
              <a:chExt cx="624" cy="1248"/>
            </a:xfrm>
          </p:grpSpPr>
          <p:sp>
            <p:nvSpPr>
              <p:cNvPr id="45" name="Rectangle 34"/>
              <p:cNvSpPr>
                <a:spLocks noChangeArrowheads="1"/>
              </p:cNvSpPr>
              <p:nvPr/>
            </p:nvSpPr>
            <p:spPr bwMode="auto">
              <a:xfrm>
                <a:off x="432" y="310"/>
                <a:ext cx="624" cy="1248"/>
              </a:xfrm>
              <a:prstGeom prst="rect">
                <a:avLst/>
              </a:prstGeom>
              <a:solidFill>
                <a:schemeClr val="accent1"/>
              </a:solidFill>
              <a:ln w="28575">
                <a:solidFill>
                  <a:schemeClr val="tx1"/>
                </a:solidFill>
                <a:miter lim="800000"/>
                <a:headEnd/>
                <a:tailEnd/>
              </a:ln>
              <a:effectLst/>
            </p:spPr>
            <p:txBody>
              <a:bodyPr wrap="none"/>
              <a:lstStyle/>
              <a:p>
                <a:pPr>
                  <a:spcBef>
                    <a:spcPct val="0"/>
                  </a:spcBef>
                </a:pPr>
                <a:r>
                  <a:rPr kumimoji="1" lang="en-US" altLang="zh-CN" sz="1400"/>
                  <a:t>21</a:t>
                </a:r>
              </a:p>
              <a:p>
                <a:pPr>
                  <a:spcBef>
                    <a:spcPct val="0"/>
                  </a:spcBef>
                </a:pPr>
                <a:r>
                  <a:rPr kumimoji="1" lang="en-US" altLang="zh-CN" sz="1400"/>
                  <a:t>22</a:t>
                </a:r>
              </a:p>
              <a:p>
                <a:pPr>
                  <a:spcBef>
                    <a:spcPct val="0"/>
                  </a:spcBef>
                </a:pPr>
                <a:endParaRPr kumimoji="1" lang="en-US" altLang="zh-CN" sz="1400"/>
              </a:p>
              <a:p>
                <a:pPr>
                  <a:spcBef>
                    <a:spcPct val="0"/>
                  </a:spcBef>
                </a:pPr>
                <a:endParaRPr kumimoji="1" lang="en-US" altLang="zh-CN" sz="1400"/>
              </a:p>
              <a:p>
                <a:pPr>
                  <a:spcBef>
                    <a:spcPct val="0"/>
                  </a:spcBef>
                </a:pPr>
                <a:r>
                  <a:rPr kumimoji="1" lang="en-US" altLang="zh-CN" sz="1400"/>
                  <a:t>60</a:t>
                </a:r>
              </a:p>
              <a:p>
                <a:pPr>
                  <a:spcBef>
                    <a:spcPct val="0"/>
                  </a:spcBef>
                </a:pPr>
                <a:r>
                  <a:rPr kumimoji="1" lang="en-US" altLang="zh-CN" sz="1400"/>
                  <a:t>71</a:t>
                </a:r>
              </a:p>
              <a:p>
                <a:pPr>
                  <a:spcBef>
                    <a:spcPct val="0"/>
                  </a:spcBef>
                </a:pPr>
                <a:endParaRPr kumimoji="1" lang="en-US" altLang="zh-CN" sz="1400"/>
              </a:p>
              <a:p>
                <a:pPr>
                  <a:spcBef>
                    <a:spcPct val="0"/>
                  </a:spcBef>
                </a:pPr>
                <a:endParaRPr kumimoji="1" lang="en-US" altLang="zh-CN" sz="1400"/>
              </a:p>
              <a:p>
                <a:pPr>
                  <a:spcBef>
                    <a:spcPct val="0"/>
                  </a:spcBef>
                </a:pPr>
                <a:r>
                  <a:rPr kumimoji="1" lang="en-US" altLang="zh-CN" sz="1400"/>
                  <a:t>80</a:t>
                </a:r>
              </a:p>
            </p:txBody>
          </p:sp>
          <p:sp>
            <p:nvSpPr>
              <p:cNvPr id="46" name="Line 35"/>
              <p:cNvSpPr>
                <a:spLocks noChangeShapeType="1"/>
              </p:cNvSpPr>
              <p:nvPr/>
            </p:nvSpPr>
            <p:spPr bwMode="auto">
              <a:xfrm>
                <a:off x="432" y="480"/>
                <a:ext cx="624" cy="0"/>
              </a:xfrm>
              <a:prstGeom prst="line">
                <a:avLst/>
              </a:prstGeom>
              <a:noFill/>
              <a:ln w="9525">
                <a:solidFill>
                  <a:schemeClr val="tx1"/>
                </a:solidFill>
                <a:miter lim="800000"/>
                <a:headEnd/>
                <a:tailEnd/>
              </a:ln>
              <a:effectLst/>
            </p:spPr>
            <p:txBody>
              <a:bodyPr wrap="none"/>
              <a:lstStyle/>
              <a:p>
                <a:endParaRPr lang="zh-CN" altLang="en-US"/>
              </a:p>
            </p:txBody>
          </p:sp>
          <p:sp>
            <p:nvSpPr>
              <p:cNvPr id="47" name="Line 36"/>
              <p:cNvSpPr>
                <a:spLocks noChangeShapeType="1"/>
              </p:cNvSpPr>
              <p:nvPr/>
            </p:nvSpPr>
            <p:spPr bwMode="auto">
              <a:xfrm>
                <a:off x="432" y="624"/>
                <a:ext cx="624" cy="0"/>
              </a:xfrm>
              <a:prstGeom prst="line">
                <a:avLst/>
              </a:prstGeom>
              <a:noFill/>
              <a:ln w="9525">
                <a:solidFill>
                  <a:schemeClr val="tx1"/>
                </a:solidFill>
                <a:miter lim="800000"/>
                <a:headEnd/>
                <a:tailEnd/>
              </a:ln>
              <a:effectLst/>
            </p:spPr>
            <p:txBody>
              <a:bodyPr wrap="none"/>
              <a:lstStyle/>
              <a:p>
                <a:endParaRPr lang="zh-CN" altLang="en-US"/>
              </a:p>
            </p:txBody>
          </p:sp>
          <p:sp>
            <p:nvSpPr>
              <p:cNvPr id="48" name="Line 37"/>
              <p:cNvSpPr>
                <a:spLocks noChangeShapeType="1"/>
              </p:cNvSpPr>
              <p:nvPr/>
            </p:nvSpPr>
            <p:spPr bwMode="auto">
              <a:xfrm>
                <a:off x="432" y="864"/>
                <a:ext cx="624" cy="0"/>
              </a:xfrm>
              <a:prstGeom prst="line">
                <a:avLst/>
              </a:prstGeom>
              <a:noFill/>
              <a:ln w="9525">
                <a:solidFill>
                  <a:schemeClr val="tx1"/>
                </a:solidFill>
                <a:miter lim="800000"/>
                <a:headEnd/>
                <a:tailEnd/>
              </a:ln>
              <a:effectLst/>
            </p:spPr>
            <p:txBody>
              <a:bodyPr wrap="none"/>
              <a:lstStyle/>
              <a:p>
                <a:endParaRPr lang="zh-CN" altLang="en-US"/>
              </a:p>
            </p:txBody>
          </p:sp>
          <p:sp>
            <p:nvSpPr>
              <p:cNvPr id="49" name="Line 38"/>
              <p:cNvSpPr>
                <a:spLocks noChangeShapeType="1"/>
              </p:cNvSpPr>
              <p:nvPr/>
            </p:nvSpPr>
            <p:spPr bwMode="auto">
              <a:xfrm>
                <a:off x="432" y="1008"/>
                <a:ext cx="624" cy="0"/>
              </a:xfrm>
              <a:prstGeom prst="line">
                <a:avLst/>
              </a:prstGeom>
              <a:noFill/>
              <a:ln w="9525">
                <a:solidFill>
                  <a:schemeClr val="tx1"/>
                </a:solidFill>
                <a:miter lim="800000"/>
                <a:headEnd/>
                <a:tailEnd/>
              </a:ln>
              <a:effectLst/>
            </p:spPr>
            <p:txBody>
              <a:bodyPr wrap="none"/>
              <a:lstStyle/>
              <a:p>
                <a:endParaRPr lang="zh-CN" altLang="en-US"/>
              </a:p>
            </p:txBody>
          </p:sp>
          <p:sp>
            <p:nvSpPr>
              <p:cNvPr id="50" name="Line 39"/>
              <p:cNvSpPr>
                <a:spLocks noChangeShapeType="1"/>
              </p:cNvSpPr>
              <p:nvPr/>
            </p:nvSpPr>
            <p:spPr bwMode="auto">
              <a:xfrm>
                <a:off x="432" y="1152"/>
                <a:ext cx="624" cy="0"/>
              </a:xfrm>
              <a:prstGeom prst="line">
                <a:avLst/>
              </a:prstGeom>
              <a:noFill/>
              <a:ln w="9525">
                <a:solidFill>
                  <a:schemeClr val="tx1"/>
                </a:solidFill>
                <a:miter lim="800000"/>
                <a:headEnd/>
                <a:tailEnd/>
              </a:ln>
              <a:effectLst/>
            </p:spPr>
            <p:txBody>
              <a:bodyPr wrap="none"/>
              <a:lstStyle/>
              <a:p>
                <a:endParaRPr lang="zh-CN" altLang="en-US"/>
              </a:p>
            </p:txBody>
          </p:sp>
          <p:sp>
            <p:nvSpPr>
              <p:cNvPr id="51" name="Line 40"/>
              <p:cNvSpPr>
                <a:spLocks noChangeShapeType="1"/>
              </p:cNvSpPr>
              <p:nvPr/>
            </p:nvSpPr>
            <p:spPr bwMode="auto">
              <a:xfrm>
                <a:off x="432" y="1392"/>
                <a:ext cx="624" cy="0"/>
              </a:xfrm>
              <a:prstGeom prst="line">
                <a:avLst/>
              </a:prstGeom>
              <a:noFill/>
              <a:ln w="9525">
                <a:solidFill>
                  <a:schemeClr val="tx1"/>
                </a:solidFill>
                <a:miter lim="800000"/>
                <a:headEnd/>
                <a:tailEnd/>
              </a:ln>
              <a:effectLst/>
            </p:spPr>
            <p:txBody>
              <a:bodyPr wrap="none"/>
              <a:lstStyle/>
              <a:p>
                <a:endParaRPr lang="zh-CN" altLang="en-US"/>
              </a:p>
            </p:txBody>
          </p:sp>
          <p:sp>
            <p:nvSpPr>
              <p:cNvPr id="52" name="Text Box 41"/>
              <p:cNvSpPr txBox="1">
                <a:spLocks noChangeArrowheads="1"/>
              </p:cNvSpPr>
              <p:nvPr/>
            </p:nvSpPr>
            <p:spPr bwMode="auto">
              <a:xfrm rot="5400000">
                <a:off x="667" y="1253"/>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sp>
            <p:nvSpPr>
              <p:cNvPr id="53" name="Text Box 42"/>
              <p:cNvSpPr txBox="1">
                <a:spLocks noChangeArrowheads="1"/>
              </p:cNvSpPr>
              <p:nvPr/>
            </p:nvSpPr>
            <p:spPr bwMode="auto">
              <a:xfrm rot="5400000">
                <a:off x="667" y="725"/>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grpSp>
        <p:sp>
          <p:nvSpPr>
            <p:cNvPr id="11" name="Text Box 43"/>
            <p:cNvSpPr txBox="1">
              <a:spLocks noChangeArrowheads="1"/>
            </p:cNvSpPr>
            <p:nvPr/>
          </p:nvSpPr>
          <p:spPr bwMode="auto">
            <a:xfrm>
              <a:off x="528" y="288"/>
              <a:ext cx="432" cy="192"/>
            </a:xfrm>
            <a:prstGeom prst="rect">
              <a:avLst/>
            </a:prstGeom>
            <a:noFill/>
            <a:ln w="9525">
              <a:noFill/>
              <a:miter lim="800000"/>
              <a:headEnd/>
              <a:tailEnd/>
            </a:ln>
            <a:effectLst/>
          </p:spPr>
          <p:txBody>
            <a:bodyPr lIns="0" tIns="0" rIns="0" bIns="0">
              <a:spAutoFit/>
            </a:bodyPr>
            <a:lstStyle/>
            <a:p>
              <a:pPr algn="l"/>
              <a:r>
                <a:rPr kumimoji="1" lang="zh-CN" altLang="en-US" sz="2000" b="0">
                  <a:ea typeface="黑体" pitchFamily="49" charset="-122"/>
                </a:rPr>
                <a:t>进程</a:t>
              </a:r>
              <a:r>
                <a:rPr kumimoji="1" lang="en-US" altLang="zh-CN" sz="2000" b="0">
                  <a:ea typeface="黑体" pitchFamily="49" charset="-122"/>
                </a:rPr>
                <a:t>1</a:t>
              </a:r>
            </a:p>
          </p:txBody>
        </p:sp>
        <p:sp>
          <p:nvSpPr>
            <p:cNvPr id="12" name="Text Box 44"/>
            <p:cNvSpPr txBox="1">
              <a:spLocks noChangeArrowheads="1"/>
            </p:cNvSpPr>
            <p:nvPr/>
          </p:nvSpPr>
          <p:spPr bwMode="auto">
            <a:xfrm>
              <a:off x="528" y="2064"/>
              <a:ext cx="432" cy="192"/>
            </a:xfrm>
            <a:prstGeom prst="rect">
              <a:avLst/>
            </a:prstGeom>
            <a:noFill/>
            <a:ln w="9525">
              <a:noFill/>
              <a:miter lim="800000"/>
              <a:headEnd/>
              <a:tailEnd/>
            </a:ln>
            <a:effectLst/>
          </p:spPr>
          <p:txBody>
            <a:bodyPr lIns="0" tIns="0" rIns="0" bIns="0">
              <a:spAutoFit/>
            </a:bodyPr>
            <a:lstStyle/>
            <a:p>
              <a:pPr algn="l"/>
              <a:r>
                <a:rPr kumimoji="1" lang="zh-CN" altLang="en-US" sz="2000" b="0">
                  <a:ea typeface="黑体" pitchFamily="49" charset="-122"/>
                </a:rPr>
                <a:t>进程</a:t>
              </a:r>
              <a:r>
                <a:rPr kumimoji="1" lang="en-US" altLang="zh-CN" sz="2000" b="0">
                  <a:ea typeface="黑体" pitchFamily="49" charset="-122"/>
                </a:rPr>
                <a:t>2</a:t>
              </a:r>
            </a:p>
          </p:txBody>
        </p:sp>
        <p:sp>
          <p:nvSpPr>
            <p:cNvPr id="13" name="Text Box 45"/>
            <p:cNvSpPr txBox="1">
              <a:spLocks noChangeArrowheads="1"/>
            </p:cNvSpPr>
            <p:nvPr/>
          </p:nvSpPr>
          <p:spPr bwMode="auto">
            <a:xfrm>
              <a:off x="1824" y="288"/>
              <a:ext cx="384" cy="192"/>
            </a:xfrm>
            <a:prstGeom prst="rect">
              <a:avLst/>
            </a:prstGeom>
            <a:noFill/>
            <a:ln w="9525">
              <a:noFill/>
              <a:miter lim="800000"/>
              <a:headEnd/>
              <a:tailEnd/>
            </a:ln>
            <a:effectLst/>
          </p:spPr>
          <p:txBody>
            <a:bodyPr lIns="0" tIns="0" rIns="0" bIns="0">
              <a:spAutoFit/>
            </a:bodyPr>
            <a:lstStyle/>
            <a:p>
              <a:pPr algn="l"/>
              <a:r>
                <a:rPr kumimoji="1" lang="zh-CN" altLang="en-US" sz="2000" b="0">
                  <a:ea typeface="黑体" pitchFamily="49" charset="-122"/>
                </a:rPr>
                <a:t>页表</a:t>
              </a:r>
            </a:p>
          </p:txBody>
        </p:sp>
        <p:sp>
          <p:nvSpPr>
            <p:cNvPr id="14" name="Text Box 46"/>
            <p:cNvSpPr txBox="1">
              <a:spLocks noChangeArrowheads="1"/>
            </p:cNvSpPr>
            <p:nvPr/>
          </p:nvSpPr>
          <p:spPr bwMode="auto">
            <a:xfrm>
              <a:off x="1824" y="2064"/>
              <a:ext cx="384" cy="192"/>
            </a:xfrm>
            <a:prstGeom prst="rect">
              <a:avLst/>
            </a:prstGeom>
            <a:noFill/>
            <a:ln w="9525">
              <a:noFill/>
              <a:miter lim="800000"/>
              <a:headEnd/>
              <a:tailEnd/>
            </a:ln>
            <a:effectLst/>
          </p:spPr>
          <p:txBody>
            <a:bodyPr lIns="0" tIns="0" rIns="0" bIns="0">
              <a:spAutoFit/>
            </a:bodyPr>
            <a:lstStyle/>
            <a:p>
              <a:pPr algn="l"/>
              <a:r>
                <a:rPr kumimoji="1" lang="zh-CN" altLang="en-US" sz="2000" b="0">
                  <a:ea typeface="黑体" pitchFamily="49" charset="-122"/>
                </a:rPr>
                <a:t>页表</a:t>
              </a:r>
            </a:p>
          </p:txBody>
        </p:sp>
        <p:sp>
          <p:nvSpPr>
            <p:cNvPr id="15" name="Rectangle 47"/>
            <p:cNvSpPr>
              <a:spLocks noChangeArrowheads="1"/>
            </p:cNvSpPr>
            <p:nvPr/>
          </p:nvSpPr>
          <p:spPr bwMode="auto">
            <a:xfrm>
              <a:off x="3120" y="624"/>
              <a:ext cx="624" cy="2400"/>
            </a:xfrm>
            <a:prstGeom prst="rect">
              <a:avLst/>
            </a:prstGeom>
            <a:solidFill>
              <a:schemeClr val="accent1"/>
            </a:solidFill>
            <a:ln w="28575">
              <a:solidFill>
                <a:schemeClr val="tx1"/>
              </a:solidFill>
              <a:miter lim="800000"/>
              <a:headEnd/>
              <a:tailEnd/>
            </a:ln>
            <a:effectLst/>
          </p:spPr>
          <p:txBody>
            <a:bodyPr wrap="none"/>
            <a:lstStyle/>
            <a:p>
              <a:pPr>
                <a:spcBef>
                  <a:spcPct val="0"/>
                </a:spcBef>
              </a:pPr>
              <a:endParaRPr kumimoji="1" lang="en-US" altLang="zh-CN" sz="1400"/>
            </a:p>
            <a:p>
              <a:pPr>
                <a:spcBef>
                  <a:spcPct val="0"/>
                </a:spcBef>
              </a:pPr>
              <a:endParaRPr kumimoji="1" lang="en-US" altLang="zh-CN" sz="1400"/>
            </a:p>
            <a:p>
              <a:pPr>
                <a:spcBef>
                  <a:spcPct val="0"/>
                </a:spcBef>
              </a:pPr>
              <a:r>
                <a:rPr kumimoji="1" lang="en-US" altLang="zh-CN" sz="1400"/>
                <a:t>ed1</a:t>
              </a:r>
            </a:p>
            <a:p>
              <a:pPr>
                <a:spcBef>
                  <a:spcPct val="0"/>
                </a:spcBef>
              </a:pPr>
              <a:r>
                <a:rPr kumimoji="1" lang="en-US" altLang="zh-CN" sz="1400"/>
                <a:t>ed2</a:t>
              </a:r>
            </a:p>
            <a:p>
              <a:pPr>
                <a:spcBef>
                  <a:spcPct val="0"/>
                </a:spcBef>
              </a:pPr>
              <a:endParaRPr kumimoji="1" lang="en-US" altLang="zh-CN" sz="1400"/>
            </a:p>
            <a:p>
              <a:pPr>
                <a:spcBef>
                  <a:spcPct val="0"/>
                </a:spcBef>
              </a:pPr>
              <a:r>
                <a:rPr kumimoji="1" lang="en-US" altLang="zh-CN" sz="1400"/>
                <a:t>ed40</a:t>
              </a:r>
            </a:p>
            <a:p>
              <a:pPr>
                <a:spcBef>
                  <a:spcPct val="0"/>
                </a:spcBef>
              </a:pPr>
              <a:r>
                <a:rPr kumimoji="1" lang="en-US" altLang="zh-CN" sz="1400"/>
                <a:t>data1</a:t>
              </a:r>
            </a:p>
            <a:p>
              <a:pPr>
                <a:spcBef>
                  <a:spcPct val="0"/>
                </a:spcBef>
              </a:pPr>
              <a:endParaRPr kumimoji="1" lang="en-US" altLang="zh-CN" sz="1400"/>
            </a:p>
            <a:p>
              <a:pPr>
                <a:spcBef>
                  <a:spcPct val="0"/>
                </a:spcBef>
              </a:pPr>
              <a:r>
                <a:rPr kumimoji="1" lang="en-US" altLang="zh-CN" sz="1400"/>
                <a:t>data10</a:t>
              </a:r>
            </a:p>
            <a:p>
              <a:pPr>
                <a:spcBef>
                  <a:spcPct val="0"/>
                </a:spcBef>
              </a:pPr>
              <a:r>
                <a:rPr kumimoji="1" lang="en-US" altLang="zh-CN" sz="1400"/>
                <a:t>data1</a:t>
              </a:r>
            </a:p>
            <a:p>
              <a:pPr>
                <a:spcBef>
                  <a:spcPct val="0"/>
                </a:spcBef>
              </a:pPr>
              <a:endParaRPr kumimoji="1" lang="en-US" altLang="zh-CN" sz="1400"/>
            </a:p>
            <a:p>
              <a:pPr>
                <a:spcBef>
                  <a:spcPct val="0"/>
                </a:spcBef>
              </a:pPr>
              <a:r>
                <a:rPr kumimoji="1" lang="en-US" altLang="zh-CN" sz="1400"/>
                <a:t>data10</a:t>
              </a:r>
            </a:p>
          </p:txBody>
        </p:sp>
        <p:sp>
          <p:nvSpPr>
            <p:cNvPr id="16" name="Line 48"/>
            <p:cNvSpPr>
              <a:spLocks noChangeShapeType="1"/>
            </p:cNvSpPr>
            <p:nvPr/>
          </p:nvSpPr>
          <p:spPr bwMode="auto">
            <a:xfrm>
              <a:off x="3120" y="794"/>
              <a:ext cx="624" cy="0"/>
            </a:xfrm>
            <a:prstGeom prst="line">
              <a:avLst/>
            </a:prstGeom>
            <a:noFill/>
            <a:ln w="9525">
              <a:solidFill>
                <a:schemeClr val="tx1"/>
              </a:solidFill>
              <a:miter lim="800000"/>
              <a:headEnd/>
              <a:tailEnd/>
            </a:ln>
            <a:effectLst/>
          </p:spPr>
          <p:txBody>
            <a:bodyPr wrap="none"/>
            <a:lstStyle/>
            <a:p>
              <a:endParaRPr lang="zh-CN" altLang="en-US"/>
            </a:p>
          </p:txBody>
        </p:sp>
        <p:sp>
          <p:nvSpPr>
            <p:cNvPr id="17" name="Line 49"/>
            <p:cNvSpPr>
              <a:spLocks noChangeShapeType="1"/>
            </p:cNvSpPr>
            <p:nvPr/>
          </p:nvSpPr>
          <p:spPr bwMode="auto">
            <a:xfrm>
              <a:off x="3120" y="938"/>
              <a:ext cx="624" cy="0"/>
            </a:xfrm>
            <a:prstGeom prst="line">
              <a:avLst/>
            </a:prstGeom>
            <a:noFill/>
            <a:ln w="9525">
              <a:solidFill>
                <a:schemeClr val="tx1"/>
              </a:solidFill>
              <a:miter lim="800000"/>
              <a:headEnd/>
              <a:tailEnd/>
            </a:ln>
            <a:effectLst/>
          </p:spPr>
          <p:txBody>
            <a:bodyPr wrap="none"/>
            <a:lstStyle/>
            <a:p>
              <a:endParaRPr lang="zh-CN" altLang="en-US"/>
            </a:p>
          </p:txBody>
        </p:sp>
        <p:sp>
          <p:nvSpPr>
            <p:cNvPr id="18" name="Line 50"/>
            <p:cNvSpPr>
              <a:spLocks noChangeShapeType="1"/>
            </p:cNvSpPr>
            <p:nvPr/>
          </p:nvSpPr>
          <p:spPr bwMode="auto">
            <a:xfrm>
              <a:off x="3120" y="1178"/>
              <a:ext cx="624" cy="0"/>
            </a:xfrm>
            <a:prstGeom prst="line">
              <a:avLst/>
            </a:prstGeom>
            <a:noFill/>
            <a:ln w="9525">
              <a:solidFill>
                <a:schemeClr val="tx1"/>
              </a:solidFill>
              <a:miter lim="800000"/>
              <a:headEnd/>
              <a:tailEnd/>
            </a:ln>
            <a:effectLst/>
          </p:spPr>
          <p:txBody>
            <a:bodyPr wrap="none"/>
            <a:lstStyle/>
            <a:p>
              <a:endParaRPr lang="zh-CN" altLang="en-US"/>
            </a:p>
          </p:txBody>
        </p:sp>
        <p:sp>
          <p:nvSpPr>
            <p:cNvPr id="19" name="Line 51"/>
            <p:cNvSpPr>
              <a:spLocks noChangeShapeType="1"/>
            </p:cNvSpPr>
            <p:nvPr/>
          </p:nvSpPr>
          <p:spPr bwMode="auto">
            <a:xfrm>
              <a:off x="3120" y="1322"/>
              <a:ext cx="624" cy="0"/>
            </a:xfrm>
            <a:prstGeom prst="line">
              <a:avLst/>
            </a:prstGeom>
            <a:noFill/>
            <a:ln w="9525">
              <a:solidFill>
                <a:schemeClr val="tx1"/>
              </a:solidFill>
              <a:miter lim="800000"/>
              <a:headEnd/>
              <a:tailEnd/>
            </a:ln>
            <a:effectLst/>
          </p:spPr>
          <p:txBody>
            <a:bodyPr wrap="none"/>
            <a:lstStyle/>
            <a:p>
              <a:endParaRPr lang="zh-CN" altLang="en-US"/>
            </a:p>
          </p:txBody>
        </p:sp>
        <p:sp>
          <p:nvSpPr>
            <p:cNvPr id="20" name="Line 52"/>
            <p:cNvSpPr>
              <a:spLocks noChangeShapeType="1"/>
            </p:cNvSpPr>
            <p:nvPr/>
          </p:nvSpPr>
          <p:spPr bwMode="auto">
            <a:xfrm>
              <a:off x="3120" y="1466"/>
              <a:ext cx="624" cy="0"/>
            </a:xfrm>
            <a:prstGeom prst="line">
              <a:avLst/>
            </a:prstGeom>
            <a:noFill/>
            <a:ln w="9525">
              <a:solidFill>
                <a:schemeClr val="tx1"/>
              </a:solidFill>
              <a:miter lim="800000"/>
              <a:headEnd/>
              <a:tailEnd/>
            </a:ln>
            <a:effectLst/>
          </p:spPr>
          <p:txBody>
            <a:bodyPr wrap="none"/>
            <a:lstStyle/>
            <a:p>
              <a:endParaRPr lang="zh-CN" altLang="en-US"/>
            </a:p>
          </p:txBody>
        </p:sp>
        <p:sp>
          <p:nvSpPr>
            <p:cNvPr id="21" name="Line 53"/>
            <p:cNvSpPr>
              <a:spLocks noChangeShapeType="1"/>
            </p:cNvSpPr>
            <p:nvPr/>
          </p:nvSpPr>
          <p:spPr bwMode="auto">
            <a:xfrm>
              <a:off x="3120" y="1584"/>
              <a:ext cx="624" cy="0"/>
            </a:xfrm>
            <a:prstGeom prst="line">
              <a:avLst/>
            </a:prstGeom>
            <a:noFill/>
            <a:ln w="9525">
              <a:solidFill>
                <a:schemeClr val="tx1"/>
              </a:solidFill>
              <a:miter lim="800000"/>
              <a:headEnd/>
              <a:tailEnd/>
            </a:ln>
            <a:effectLst/>
          </p:spPr>
          <p:txBody>
            <a:bodyPr wrap="none"/>
            <a:lstStyle/>
            <a:p>
              <a:endParaRPr lang="zh-CN" altLang="en-US"/>
            </a:p>
          </p:txBody>
        </p:sp>
        <p:sp>
          <p:nvSpPr>
            <p:cNvPr id="22" name="Text Box 54"/>
            <p:cNvSpPr txBox="1">
              <a:spLocks noChangeArrowheads="1"/>
            </p:cNvSpPr>
            <p:nvPr/>
          </p:nvSpPr>
          <p:spPr bwMode="auto">
            <a:xfrm rot="5400000">
              <a:off x="3355" y="1205"/>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sp>
          <p:nvSpPr>
            <p:cNvPr id="23" name="Text Box 55"/>
            <p:cNvSpPr txBox="1">
              <a:spLocks noChangeArrowheads="1"/>
            </p:cNvSpPr>
            <p:nvPr/>
          </p:nvSpPr>
          <p:spPr bwMode="auto">
            <a:xfrm rot="5400000">
              <a:off x="3355" y="2309"/>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sp>
          <p:nvSpPr>
            <p:cNvPr id="24" name="Line 56"/>
            <p:cNvSpPr>
              <a:spLocks noChangeShapeType="1"/>
            </p:cNvSpPr>
            <p:nvPr/>
          </p:nvSpPr>
          <p:spPr bwMode="auto">
            <a:xfrm>
              <a:off x="3120" y="1056"/>
              <a:ext cx="624" cy="0"/>
            </a:xfrm>
            <a:prstGeom prst="line">
              <a:avLst/>
            </a:prstGeom>
            <a:noFill/>
            <a:ln w="9525">
              <a:solidFill>
                <a:schemeClr val="tx1"/>
              </a:solidFill>
              <a:miter lim="800000"/>
              <a:headEnd/>
              <a:tailEnd/>
            </a:ln>
            <a:effectLst/>
          </p:spPr>
          <p:txBody>
            <a:bodyPr wrap="none"/>
            <a:lstStyle/>
            <a:p>
              <a:endParaRPr lang="zh-CN" altLang="en-US"/>
            </a:p>
          </p:txBody>
        </p:sp>
        <p:sp>
          <p:nvSpPr>
            <p:cNvPr id="25" name="Text Box 57"/>
            <p:cNvSpPr txBox="1">
              <a:spLocks noChangeArrowheads="1"/>
            </p:cNvSpPr>
            <p:nvPr/>
          </p:nvSpPr>
          <p:spPr bwMode="auto">
            <a:xfrm rot="5400000">
              <a:off x="3355" y="1614"/>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sp>
          <p:nvSpPr>
            <p:cNvPr id="26" name="Text Box 58"/>
            <p:cNvSpPr txBox="1">
              <a:spLocks noChangeArrowheads="1"/>
            </p:cNvSpPr>
            <p:nvPr/>
          </p:nvSpPr>
          <p:spPr bwMode="auto">
            <a:xfrm rot="5400000">
              <a:off x="3355" y="821"/>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sp>
          <p:nvSpPr>
            <p:cNvPr id="27" name="Line 59"/>
            <p:cNvSpPr>
              <a:spLocks noChangeShapeType="1"/>
            </p:cNvSpPr>
            <p:nvPr/>
          </p:nvSpPr>
          <p:spPr bwMode="auto">
            <a:xfrm>
              <a:off x="3120" y="1728"/>
              <a:ext cx="624" cy="0"/>
            </a:xfrm>
            <a:prstGeom prst="line">
              <a:avLst/>
            </a:prstGeom>
            <a:noFill/>
            <a:ln w="9525">
              <a:solidFill>
                <a:schemeClr val="tx1"/>
              </a:solidFill>
              <a:miter lim="800000"/>
              <a:headEnd/>
              <a:tailEnd/>
            </a:ln>
            <a:effectLst/>
          </p:spPr>
          <p:txBody>
            <a:bodyPr wrap="none"/>
            <a:lstStyle/>
            <a:p>
              <a:endParaRPr lang="zh-CN" altLang="en-US"/>
            </a:p>
          </p:txBody>
        </p:sp>
        <p:sp>
          <p:nvSpPr>
            <p:cNvPr id="28" name="Line 60"/>
            <p:cNvSpPr>
              <a:spLocks noChangeShapeType="1"/>
            </p:cNvSpPr>
            <p:nvPr/>
          </p:nvSpPr>
          <p:spPr bwMode="auto">
            <a:xfrm>
              <a:off x="3120" y="1872"/>
              <a:ext cx="624" cy="0"/>
            </a:xfrm>
            <a:prstGeom prst="line">
              <a:avLst/>
            </a:prstGeom>
            <a:noFill/>
            <a:ln w="9525">
              <a:solidFill>
                <a:schemeClr val="tx1"/>
              </a:solidFill>
              <a:miter lim="800000"/>
              <a:headEnd/>
              <a:tailEnd/>
            </a:ln>
            <a:effectLst/>
          </p:spPr>
          <p:txBody>
            <a:bodyPr wrap="none"/>
            <a:lstStyle/>
            <a:p>
              <a:endParaRPr lang="zh-CN" altLang="en-US"/>
            </a:p>
          </p:txBody>
        </p:sp>
        <p:sp>
          <p:nvSpPr>
            <p:cNvPr id="29" name="Line 61"/>
            <p:cNvSpPr>
              <a:spLocks noChangeShapeType="1"/>
            </p:cNvSpPr>
            <p:nvPr/>
          </p:nvSpPr>
          <p:spPr bwMode="auto">
            <a:xfrm>
              <a:off x="3120" y="2016"/>
              <a:ext cx="624" cy="0"/>
            </a:xfrm>
            <a:prstGeom prst="line">
              <a:avLst/>
            </a:prstGeom>
            <a:noFill/>
            <a:ln w="9525">
              <a:solidFill>
                <a:schemeClr val="tx1"/>
              </a:solidFill>
              <a:miter lim="800000"/>
              <a:headEnd/>
              <a:tailEnd/>
            </a:ln>
            <a:effectLst/>
          </p:spPr>
          <p:txBody>
            <a:bodyPr wrap="none"/>
            <a:lstStyle/>
            <a:p>
              <a:endParaRPr lang="zh-CN" altLang="en-US"/>
            </a:p>
          </p:txBody>
        </p:sp>
        <p:sp>
          <p:nvSpPr>
            <p:cNvPr id="30" name="Line 62"/>
            <p:cNvSpPr>
              <a:spLocks noChangeShapeType="1"/>
            </p:cNvSpPr>
            <p:nvPr/>
          </p:nvSpPr>
          <p:spPr bwMode="auto">
            <a:xfrm>
              <a:off x="3120" y="2137"/>
              <a:ext cx="624" cy="0"/>
            </a:xfrm>
            <a:prstGeom prst="line">
              <a:avLst/>
            </a:prstGeom>
            <a:noFill/>
            <a:ln w="9525">
              <a:solidFill>
                <a:schemeClr val="tx1"/>
              </a:solidFill>
              <a:miter lim="800000"/>
              <a:headEnd/>
              <a:tailEnd/>
            </a:ln>
            <a:effectLst/>
          </p:spPr>
          <p:txBody>
            <a:bodyPr wrap="none"/>
            <a:lstStyle/>
            <a:p>
              <a:endParaRPr lang="zh-CN" altLang="en-US"/>
            </a:p>
          </p:txBody>
        </p:sp>
        <p:sp>
          <p:nvSpPr>
            <p:cNvPr id="31" name="Line 63"/>
            <p:cNvSpPr>
              <a:spLocks noChangeShapeType="1"/>
            </p:cNvSpPr>
            <p:nvPr/>
          </p:nvSpPr>
          <p:spPr bwMode="auto">
            <a:xfrm>
              <a:off x="3120" y="2256"/>
              <a:ext cx="624" cy="0"/>
            </a:xfrm>
            <a:prstGeom prst="line">
              <a:avLst/>
            </a:prstGeom>
            <a:noFill/>
            <a:ln w="9525">
              <a:solidFill>
                <a:schemeClr val="tx1"/>
              </a:solidFill>
              <a:miter lim="800000"/>
              <a:headEnd/>
              <a:tailEnd/>
            </a:ln>
            <a:effectLst/>
          </p:spPr>
          <p:txBody>
            <a:bodyPr wrap="none"/>
            <a:lstStyle/>
            <a:p>
              <a:endParaRPr lang="zh-CN" altLang="en-US"/>
            </a:p>
          </p:txBody>
        </p:sp>
        <p:sp>
          <p:nvSpPr>
            <p:cNvPr id="32" name="Text Box 64"/>
            <p:cNvSpPr txBox="1">
              <a:spLocks noChangeArrowheads="1"/>
            </p:cNvSpPr>
            <p:nvPr/>
          </p:nvSpPr>
          <p:spPr bwMode="auto">
            <a:xfrm rot="5400000">
              <a:off x="3355" y="2042"/>
              <a:ext cx="144" cy="134"/>
            </a:xfrm>
            <a:prstGeom prst="rect">
              <a:avLst/>
            </a:prstGeom>
            <a:noFill/>
            <a:ln w="9525">
              <a:noFill/>
              <a:miter lim="800000"/>
              <a:headEnd/>
              <a:tailEnd/>
            </a:ln>
            <a:effectLst/>
          </p:spPr>
          <p:txBody>
            <a:bodyPr lIns="0" tIns="0" rIns="0" bIns="0">
              <a:spAutoFit/>
            </a:bodyPr>
            <a:lstStyle/>
            <a:p>
              <a:pPr algn="l"/>
              <a:r>
                <a:rPr kumimoji="1" lang="en-US" altLang="zh-CN" sz="1400">
                  <a:latin typeface="Times New Roman"/>
                </a:rPr>
                <a:t>…</a:t>
              </a:r>
              <a:endParaRPr kumimoji="1" lang="en-US" altLang="zh-CN" sz="1400"/>
            </a:p>
          </p:txBody>
        </p:sp>
        <p:sp>
          <p:nvSpPr>
            <p:cNvPr id="33" name="Text Box 65"/>
            <p:cNvSpPr txBox="1">
              <a:spLocks noChangeArrowheads="1"/>
            </p:cNvSpPr>
            <p:nvPr/>
          </p:nvSpPr>
          <p:spPr bwMode="auto">
            <a:xfrm>
              <a:off x="3792" y="640"/>
              <a:ext cx="240" cy="1630"/>
            </a:xfrm>
            <a:prstGeom prst="rect">
              <a:avLst/>
            </a:prstGeom>
            <a:noFill/>
            <a:ln w="9525">
              <a:noFill/>
              <a:miter lim="800000"/>
              <a:headEnd/>
              <a:tailEnd/>
            </a:ln>
            <a:effectLst/>
          </p:spPr>
          <p:txBody>
            <a:bodyPr lIns="0" tIns="0" rIns="0" bIns="0">
              <a:spAutoFit/>
            </a:bodyPr>
            <a:lstStyle/>
            <a:p>
              <a:pPr algn="l">
                <a:lnSpc>
                  <a:spcPct val="97000"/>
                </a:lnSpc>
                <a:spcBef>
                  <a:spcPct val="5000"/>
                </a:spcBef>
              </a:pPr>
              <a:r>
                <a:rPr kumimoji="1" lang="en-US" altLang="zh-CN" sz="1400"/>
                <a:t>0</a:t>
              </a:r>
            </a:p>
            <a:p>
              <a:pPr algn="l">
                <a:lnSpc>
                  <a:spcPct val="97000"/>
                </a:lnSpc>
                <a:spcBef>
                  <a:spcPct val="5000"/>
                </a:spcBef>
              </a:pPr>
              <a:endParaRPr kumimoji="1" lang="en-US" altLang="zh-CN" sz="1400"/>
            </a:p>
            <a:p>
              <a:pPr algn="l">
                <a:lnSpc>
                  <a:spcPct val="97000"/>
                </a:lnSpc>
                <a:spcBef>
                  <a:spcPct val="5000"/>
                </a:spcBef>
              </a:pPr>
              <a:r>
                <a:rPr kumimoji="1" lang="en-US" altLang="zh-CN" sz="1400"/>
                <a:t>21</a:t>
              </a:r>
            </a:p>
            <a:p>
              <a:pPr algn="l">
                <a:lnSpc>
                  <a:spcPct val="97000"/>
                </a:lnSpc>
                <a:spcBef>
                  <a:spcPct val="5000"/>
                </a:spcBef>
              </a:pPr>
              <a:r>
                <a:rPr kumimoji="1" lang="en-US" altLang="zh-CN" sz="1400"/>
                <a:t>22</a:t>
              </a:r>
            </a:p>
            <a:p>
              <a:pPr algn="l">
                <a:lnSpc>
                  <a:spcPct val="97000"/>
                </a:lnSpc>
                <a:spcBef>
                  <a:spcPct val="5000"/>
                </a:spcBef>
              </a:pPr>
              <a:endParaRPr kumimoji="1" lang="en-US" altLang="zh-CN" sz="1400"/>
            </a:p>
            <a:p>
              <a:pPr algn="l">
                <a:lnSpc>
                  <a:spcPct val="97000"/>
                </a:lnSpc>
                <a:spcBef>
                  <a:spcPct val="5000"/>
                </a:spcBef>
              </a:pPr>
              <a:r>
                <a:rPr kumimoji="1" lang="en-US" altLang="zh-CN" sz="1400"/>
                <a:t>60</a:t>
              </a:r>
            </a:p>
            <a:p>
              <a:pPr algn="l">
                <a:lnSpc>
                  <a:spcPct val="97000"/>
                </a:lnSpc>
                <a:spcBef>
                  <a:spcPct val="5000"/>
                </a:spcBef>
              </a:pPr>
              <a:r>
                <a:rPr kumimoji="1" lang="en-US" altLang="zh-CN" sz="1400"/>
                <a:t>61</a:t>
              </a:r>
            </a:p>
            <a:p>
              <a:pPr algn="l">
                <a:lnSpc>
                  <a:spcPct val="97000"/>
                </a:lnSpc>
                <a:spcBef>
                  <a:spcPct val="5000"/>
                </a:spcBef>
              </a:pPr>
              <a:endParaRPr kumimoji="1" lang="en-US" altLang="zh-CN" sz="1400"/>
            </a:p>
            <a:p>
              <a:pPr algn="l">
                <a:lnSpc>
                  <a:spcPct val="97000"/>
                </a:lnSpc>
                <a:spcBef>
                  <a:spcPct val="5000"/>
                </a:spcBef>
              </a:pPr>
              <a:r>
                <a:rPr kumimoji="1" lang="en-US" altLang="zh-CN" sz="1400"/>
                <a:t>70</a:t>
              </a:r>
            </a:p>
            <a:p>
              <a:pPr algn="l">
                <a:lnSpc>
                  <a:spcPct val="97000"/>
                </a:lnSpc>
                <a:spcBef>
                  <a:spcPct val="5000"/>
                </a:spcBef>
              </a:pPr>
              <a:r>
                <a:rPr kumimoji="1" lang="en-US" altLang="zh-CN" sz="1400"/>
                <a:t>71</a:t>
              </a:r>
            </a:p>
            <a:p>
              <a:pPr algn="l">
                <a:lnSpc>
                  <a:spcPct val="97000"/>
                </a:lnSpc>
                <a:spcBef>
                  <a:spcPct val="5000"/>
                </a:spcBef>
              </a:pPr>
              <a:endParaRPr kumimoji="1" lang="en-US" altLang="zh-CN" sz="1400"/>
            </a:p>
            <a:p>
              <a:pPr algn="l">
                <a:lnSpc>
                  <a:spcPct val="97000"/>
                </a:lnSpc>
                <a:spcBef>
                  <a:spcPct val="0"/>
                </a:spcBef>
              </a:pPr>
              <a:r>
                <a:rPr kumimoji="1" lang="en-US" altLang="zh-CN" sz="1400"/>
                <a:t>80</a:t>
              </a:r>
            </a:p>
          </p:txBody>
        </p:sp>
        <p:sp>
          <p:nvSpPr>
            <p:cNvPr id="34" name="Text Box 66"/>
            <p:cNvSpPr txBox="1">
              <a:spLocks noChangeArrowheads="1"/>
            </p:cNvSpPr>
            <p:nvPr/>
          </p:nvSpPr>
          <p:spPr bwMode="auto">
            <a:xfrm>
              <a:off x="3264" y="384"/>
              <a:ext cx="384" cy="192"/>
            </a:xfrm>
            <a:prstGeom prst="rect">
              <a:avLst/>
            </a:prstGeom>
            <a:noFill/>
            <a:ln w="9525">
              <a:noFill/>
              <a:miter lim="800000"/>
              <a:headEnd/>
              <a:tailEnd/>
            </a:ln>
            <a:effectLst/>
          </p:spPr>
          <p:txBody>
            <a:bodyPr lIns="0" tIns="0" rIns="0" bIns="0">
              <a:spAutoFit/>
            </a:bodyPr>
            <a:lstStyle/>
            <a:p>
              <a:pPr algn="l"/>
              <a:r>
                <a:rPr kumimoji="1" lang="zh-CN" altLang="en-US" sz="2000" b="0">
                  <a:ea typeface="黑体" pitchFamily="49" charset="-122"/>
                </a:rPr>
                <a:t>主存</a:t>
              </a:r>
            </a:p>
          </p:txBody>
        </p:sp>
        <p:sp>
          <p:nvSpPr>
            <p:cNvPr id="35" name="Line 67"/>
            <p:cNvSpPr>
              <a:spLocks noChangeShapeType="1"/>
            </p:cNvSpPr>
            <p:nvPr/>
          </p:nvSpPr>
          <p:spPr bwMode="auto">
            <a:xfrm>
              <a:off x="2208" y="624"/>
              <a:ext cx="912" cy="336"/>
            </a:xfrm>
            <a:prstGeom prst="line">
              <a:avLst/>
            </a:prstGeom>
            <a:noFill/>
            <a:ln w="19050">
              <a:solidFill>
                <a:schemeClr val="tx1"/>
              </a:solidFill>
              <a:miter lim="800000"/>
              <a:headEnd/>
              <a:tailEnd type="stealth" w="sm" len="med"/>
            </a:ln>
            <a:effectLst/>
          </p:spPr>
          <p:txBody>
            <a:bodyPr wrap="none"/>
            <a:lstStyle/>
            <a:p>
              <a:endParaRPr lang="zh-CN" altLang="en-US"/>
            </a:p>
          </p:txBody>
        </p:sp>
        <p:sp>
          <p:nvSpPr>
            <p:cNvPr id="36" name="Line 68"/>
            <p:cNvSpPr>
              <a:spLocks noChangeShapeType="1"/>
            </p:cNvSpPr>
            <p:nvPr/>
          </p:nvSpPr>
          <p:spPr bwMode="auto">
            <a:xfrm>
              <a:off x="2208" y="768"/>
              <a:ext cx="912" cy="336"/>
            </a:xfrm>
            <a:prstGeom prst="line">
              <a:avLst/>
            </a:prstGeom>
            <a:noFill/>
            <a:ln w="19050">
              <a:solidFill>
                <a:schemeClr val="tx1"/>
              </a:solidFill>
              <a:round/>
              <a:headEnd/>
              <a:tailEnd type="stealth" w="sm" len="med"/>
            </a:ln>
            <a:effectLst/>
          </p:spPr>
          <p:txBody>
            <a:bodyPr wrap="none"/>
            <a:lstStyle/>
            <a:p>
              <a:endParaRPr lang="zh-CN" altLang="en-US"/>
            </a:p>
          </p:txBody>
        </p:sp>
        <p:sp>
          <p:nvSpPr>
            <p:cNvPr id="37" name="Line 69"/>
            <p:cNvSpPr>
              <a:spLocks noChangeShapeType="1"/>
            </p:cNvSpPr>
            <p:nvPr/>
          </p:nvSpPr>
          <p:spPr bwMode="auto">
            <a:xfrm>
              <a:off x="2208" y="1152"/>
              <a:ext cx="912" cy="240"/>
            </a:xfrm>
            <a:prstGeom prst="line">
              <a:avLst/>
            </a:prstGeom>
            <a:noFill/>
            <a:ln w="19050">
              <a:solidFill>
                <a:schemeClr val="tx1"/>
              </a:solidFill>
              <a:round/>
              <a:headEnd/>
              <a:tailEnd type="stealth" w="sm" len="med"/>
            </a:ln>
            <a:effectLst/>
          </p:spPr>
          <p:txBody>
            <a:bodyPr wrap="none"/>
            <a:lstStyle/>
            <a:p>
              <a:endParaRPr lang="zh-CN" altLang="en-US"/>
            </a:p>
          </p:txBody>
        </p:sp>
        <p:sp>
          <p:nvSpPr>
            <p:cNvPr id="38" name="Line 70"/>
            <p:cNvSpPr>
              <a:spLocks noChangeShapeType="1"/>
            </p:cNvSpPr>
            <p:nvPr/>
          </p:nvSpPr>
          <p:spPr bwMode="auto">
            <a:xfrm>
              <a:off x="2208" y="1296"/>
              <a:ext cx="912" cy="240"/>
            </a:xfrm>
            <a:prstGeom prst="line">
              <a:avLst/>
            </a:prstGeom>
            <a:noFill/>
            <a:ln w="19050">
              <a:solidFill>
                <a:schemeClr val="tx1"/>
              </a:solidFill>
              <a:round/>
              <a:headEnd/>
              <a:tailEnd type="stealth" w="sm" len="med"/>
            </a:ln>
            <a:effectLst/>
          </p:spPr>
          <p:txBody>
            <a:bodyPr wrap="none"/>
            <a:lstStyle/>
            <a:p>
              <a:endParaRPr lang="zh-CN" altLang="en-US"/>
            </a:p>
          </p:txBody>
        </p:sp>
        <p:sp>
          <p:nvSpPr>
            <p:cNvPr id="39" name="Line 71"/>
            <p:cNvSpPr>
              <a:spLocks noChangeShapeType="1"/>
            </p:cNvSpPr>
            <p:nvPr/>
          </p:nvSpPr>
          <p:spPr bwMode="auto">
            <a:xfrm>
              <a:off x="2208" y="1680"/>
              <a:ext cx="912" cy="144"/>
            </a:xfrm>
            <a:prstGeom prst="line">
              <a:avLst/>
            </a:prstGeom>
            <a:noFill/>
            <a:ln w="19050">
              <a:solidFill>
                <a:schemeClr val="tx1"/>
              </a:solidFill>
              <a:round/>
              <a:headEnd/>
              <a:tailEnd type="stealth" w="sm" len="med"/>
            </a:ln>
            <a:effectLst/>
          </p:spPr>
          <p:txBody>
            <a:bodyPr wrap="none"/>
            <a:lstStyle/>
            <a:p>
              <a:endParaRPr lang="zh-CN" altLang="en-US"/>
            </a:p>
          </p:txBody>
        </p:sp>
        <p:sp>
          <p:nvSpPr>
            <p:cNvPr id="40" name="Line 72"/>
            <p:cNvSpPr>
              <a:spLocks noChangeShapeType="1"/>
            </p:cNvSpPr>
            <p:nvPr/>
          </p:nvSpPr>
          <p:spPr bwMode="auto">
            <a:xfrm flipV="1">
              <a:off x="2160" y="960"/>
              <a:ext cx="943" cy="1440"/>
            </a:xfrm>
            <a:prstGeom prst="line">
              <a:avLst/>
            </a:prstGeom>
            <a:noFill/>
            <a:ln w="19050">
              <a:solidFill>
                <a:schemeClr val="tx1"/>
              </a:solidFill>
              <a:round/>
              <a:headEnd/>
              <a:tailEnd type="stealth" w="sm" len="med"/>
            </a:ln>
            <a:effectLst/>
          </p:spPr>
          <p:txBody>
            <a:bodyPr wrap="none"/>
            <a:lstStyle/>
            <a:p>
              <a:endParaRPr lang="zh-CN" altLang="en-US"/>
            </a:p>
          </p:txBody>
        </p:sp>
        <p:sp>
          <p:nvSpPr>
            <p:cNvPr id="41" name="Line 73"/>
            <p:cNvSpPr>
              <a:spLocks noChangeShapeType="1"/>
            </p:cNvSpPr>
            <p:nvPr/>
          </p:nvSpPr>
          <p:spPr bwMode="auto">
            <a:xfrm flipV="1">
              <a:off x="2208" y="1152"/>
              <a:ext cx="912" cy="1392"/>
            </a:xfrm>
            <a:prstGeom prst="line">
              <a:avLst/>
            </a:prstGeom>
            <a:noFill/>
            <a:ln w="19050">
              <a:solidFill>
                <a:schemeClr val="tx1"/>
              </a:solidFill>
              <a:round/>
              <a:headEnd/>
              <a:tailEnd type="stealth" w="sm" len="med"/>
            </a:ln>
            <a:effectLst/>
          </p:spPr>
          <p:txBody>
            <a:bodyPr wrap="none"/>
            <a:lstStyle/>
            <a:p>
              <a:endParaRPr lang="zh-CN" altLang="en-US"/>
            </a:p>
          </p:txBody>
        </p:sp>
        <p:sp>
          <p:nvSpPr>
            <p:cNvPr id="42" name="Line 74"/>
            <p:cNvSpPr>
              <a:spLocks noChangeShapeType="1"/>
            </p:cNvSpPr>
            <p:nvPr/>
          </p:nvSpPr>
          <p:spPr bwMode="auto">
            <a:xfrm flipV="1">
              <a:off x="2208" y="1440"/>
              <a:ext cx="912" cy="1488"/>
            </a:xfrm>
            <a:prstGeom prst="line">
              <a:avLst/>
            </a:prstGeom>
            <a:noFill/>
            <a:ln w="19050">
              <a:solidFill>
                <a:schemeClr val="tx1"/>
              </a:solidFill>
              <a:round/>
              <a:headEnd/>
              <a:tailEnd type="stealth" w="sm" len="med"/>
            </a:ln>
            <a:effectLst/>
          </p:spPr>
          <p:txBody>
            <a:bodyPr wrap="none"/>
            <a:lstStyle/>
            <a:p>
              <a:endParaRPr lang="zh-CN" altLang="en-US"/>
            </a:p>
          </p:txBody>
        </p:sp>
        <p:sp>
          <p:nvSpPr>
            <p:cNvPr id="43" name="Line 75"/>
            <p:cNvSpPr>
              <a:spLocks noChangeShapeType="1"/>
            </p:cNvSpPr>
            <p:nvPr/>
          </p:nvSpPr>
          <p:spPr bwMode="auto">
            <a:xfrm flipV="1">
              <a:off x="2208" y="2208"/>
              <a:ext cx="912" cy="1296"/>
            </a:xfrm>
            <a:prstGeom prst="line">
              <a:avLst/>
            </a:prstGeom>
            <a:noFill/>
            <a:ln w="19050">
              <a:solidFill>
                <a:schemeClr val="tx1"/>
              </a:solidFill>
              <a:round/>
              <a:headEnd/>
              <a:tailEnd type="stealth" w="sm" len="med"/>
            </a:ln>
            <a:effectLst/>
          </p:spPr>
          <p:txBody>
            <a:bodyPr wrap="none"/>
            <a:lstStyle/>
            <a:p>
              <a:endParaRPr lang="zh-CN" altLang="en-US"/>
            </a:p>
          </p:txBody>
        </p:sp>
        <p:sp>
          <p:nvSpPr>
            <p:cNvPr id="44" name="Line 76"/>
            <p:cNvSpPr>
              <a:spLocks noChangeShapeType="1"/>
            </p:cNvSpPr>
            <p:nvPr/>
          </p:nvSpPr>
          <p:spPr bwMode="auto">
            <a:xfrm flipV="1">
              <a:off x="2208" y="1968"/>
              <a:ext cx="912" cy="1104"/>
            </a:xfrm>
            <a:prstGeom prst="line">
              <a:avLst/>
            </a:prstGeom>
            <a:noFill/>
            <a:ln w="19050">
              <a:solidFill>
                <a:schemeClr val="tx1"/>
              </a:solidFill>
              <a:round/>
              <a:headEnd/>
              <a:tailEnd type="stealth" w="sm" len="med"/>
            </a:ln>
            <a:effec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299589" y="2605791"/>
          <a:ext cx="8612187" cy="4038600"/>
        </p:xfrm>
        <a:graphic>
          <a:graphicData uri="http://schemas.openxmlformats.org/presentationml/2006/ole">
            <mc:AlternateContent xmlns:mc="http://schemas.openxmlformats.org/markup-compatibility/2006">
              <mc:Choice xmlns:v="urn:schemas-microsoft-com:vml" Requires="v">
                <p:oleObj spid="_x0000_s31750" name="Visio" r:id="rId3" imgW="4183990" imgH="1973275" progId="Visio.Drawing.11">
                  <p:embed/>
                </p:oleObj>
              </mc:Choice>
              <mc:Fallback>
                <p:oleObj name="Visio" r:id="rId3" imgW="4183990" imgH="1973275"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589" y="2605791"/>
                        <a:ext cx="861218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smtClean="0"/>
              <a:t>段页式</a:t>
            </a:r>
            <a:endParaRPr lang="zh-CN" altLang="en-US" dirty="0"/>
          </a:p>
        </p:txBody>
      </p:sp>
      <p:sp>
        <p:nvSpPr>
          <p:cNvPr id="3" name="内容占位符 2"/>
          <p:cNvSpPr>
            <a:spLocks noGrp="1"/>
          </p:cNvSpPr>
          <p:nvPr>
            <p:ph idx="1"/>
          </p:nvPr>
        </p:nvSpPr>
        <p:spPr>
          <a:xfrm>
            <a:off x="457200" y="1166819"/>
            <a:ext cx="8229600" cy="4641850"/>
          </a:xfrm>
        </p:spPr>
        <p:txBody>
          <a:bodyPr/>
          <a:lstStyle/>
          <a:p>
            <a:r>
              <a:rPr lang="zh-CN" altLang="en-US" sz="2400" dirty="0" smtClean="0"/>
              <a:t>地址变换所基于的数据结构</a:t>
            </a:r>
          </a:p>
          <a:p>
            <a:pPr lvl="1"/>
            <a:r>
              <a:rPr lang="zh-CN" altLang="en-US" sz="2000" dirty="0" smtClean="0"/>
              <a:t>段表寄存器</a:t>
            </a:r>
          </a:p>
          <a:p>
            <a:pPr lvl="1"/>
            <a:r>
              <a:rPr lang="zh-CN" altLang="en-US" sz="2000" dirty="0" smtClean="0"/>
              <a:t>段表</a:t>
            </a:r>
          </a:p>
          <a:p>
            <a:pPr lvl="1"/>
            <a:r>
              <a:rPr lang="zh-CN" altLang="en-US" sz="2000" dirty="0" smtClean="0"/>
              <a:t>页表</a:t>
            </a:r>
          </a:p>
        </p:txBody>
      </p:sp>
      <p:sp>
        <p:nvSpPr>
          <p:cNvPr id="4" name="页脚占位符 3"/>
          <p:cNvSpPr>
            <a:spLocks noGrp="1"/>
          </p:cNvSpPr>
          <p:nvPr>
            <p:ph type="ftr" sz="quarter" idx="10"/>
          </p:nvPr>
        </p:nvSpPr>
        <p:spPr>
          <a:xfrm>
            <a:off x="366713" y="651441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498540"/>
            <a:ext cx="922337" cy="476250"/>
          </a:xfrm>
        </p:spPr>
        <p:txBody>
          <a:bodyPr/>
          <a:lstStyle/>
          <a:p>
            <a:pPr>
              <a:defRPr/>
            </a:pPr>
            <a:fld id="{2A5F4D79-7E66-4EF1-850E-A256F3AB9092}" type="slidenum">
              <a:rPr lang="zh-CN" altLang="en-US"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段页式</a:t>
            </a:r>
            <a:endParaRPr lang="zh-CN" altLang="en-US" dirty="0"/>
          </a:p>
        </p:txBody>
      </p:sp>
      <p:sp>
        <p:nvSpPr>
          <p:cNvPr id="3" name="内容占位符 2"/>
          <p:cNvSpPr>
            <a:spLocks noGrp="1"/>
          </p:cNvSpPr>
          <p:nvPr>
            <p:ph idx="1"/>
          </p:nvPr>
        </p:nvSpPr>
        <p:spPr>
          <a:xfrm>
            <a:off x="457200" y="1094249"/>
            <a:ext cx="8229600" cy="502330"/>
          </a:xfrm>
        </p:spPr>
        <p:txBody>
          <a:bodyPr/>
          <a:lstStyle/>
          <a:p>
            <a:r>
              <a:rPr lang="zh-CN" altLang="en-US" dirty="0" smtClean="0"/>
              <a:t>地址变换过程</a:t>
            </a:r>
            <a:endParaRPr lang="zh-CN" altLang="en-US" dirty="0"/>
          </a:p>
        </p:txBody>
      </p:sp>
      <p:sp>
        <p:nvSpPr>
          <p:cNvPr id="4" name="页脚占位符 3"/>
          <p:cNvSpPr>
            <a:spLocks noGrp="1"/>
          </p:cNvSpPr>
          <p:nvPr>
            <p:ph type="ftr" sz="quarter" idx="10"/>
          </p:nvPr>
        </p:nvSpPr>
        <p:spPr>
          <a:xfrm>
            <a:off x="366713" y="639830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82428"/>
            <a:ext cx="922337" cy="476250"/>
          </a:xfrm>
        </p:spPr>
        <p:txBody>
          <a:bodyPr/>
          <a:lstStyle/>
          <a:p>
            <a:pPr>
              <a:defRPr/>
            </a:pPr>
            <a:fld id="{2A5F4D79-7E66-4EF1-850E-A256F3AB9092}" type="slidenum">
              <a:rPr lang="zh-CN" altLang="en-US" smtClean="0"/>
              <a:pPr>
                <a:defRPr/>
              </a:pPr>
              <a:t>57</a:t>
            </a:fld>
            <a:endParaRPr lang="en-US" altLang="zh-CN"/>
          </a:p>
        </p:txBody>
      </p:sp>
      <p:graphicFrame>
        <p:nvGraphicFramePr>
          <p:cNvPr id="32770" name="Object 2"/>
          <p:cNvGraphicFramePr>
            <a:graphicFrameLocks noChangeAspect="1"/>
          </p:cNvGraphicFramePr>
          <p:nvPr/>
        </p:nvGraphicFramePr>
        <p:xfrm>
          <a:off x="116112" y="1539376"/>
          <a:ext cx="8926286" cy="4294226"/>
        </p:xfrm>
        <a:graphic>
          <a:graphicData uri="http://schemas.openxmlformats.org/presentationml/2006/ole">
            <mc:AlternateContent xmlns:mc="http://schemas.openxmlformats.org/markup-compatibility/2006">
              <mc:Choice xmlns:v="urn:schemas-microsoft-com:vml" Requires="v">
                <p:oleObj spid="_x0000_s32774" name="Visio" r:id="rId3" imgW="4025189" imgH="1937004" progId="Visio.Drawing.11">
                  <p:embed/>
                </p:oleObj>
              </mc:Choice>
              <mc:Fallback>
                <p:oleObj name="Visio" r:id="rId3" imgW="4025189" imgH="1937004"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2" y="1539376"/>
                        <a:ext cx="8926286" cy="429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
          <p:cNvSpPr txBox="1">
            <a:spLocks noChangeArrowheads="1"/>
          </p:cNvSpPr>
          <p:nvPr/>
        </p:nvSpPr>
        <p:spPr bwMode="auto">
          <a:xfrm>
            <a:off x="381000" y="5806169"/>
            <a:ext cx="8458200" cy="400110"/>
          </a:xfrm>
          <a:prstGeom prst="rect">
            <a:avLst/>
          </a:prstGeom>
          <a:solidFill>
            <a:srgbClr val="9933FF"/>
          </a:solidFill>
          <a:ln w="28575">
            <a:solidFill>
              <a:schemeClr val="hlink"/>
            </a:solidFill>
            <a:miter lim="800000"/>
            <a:headEnd/>
            <a:tailEnd/>
          </a:ln>
          <a:effectLst/>
        </p:spPr>
        <p:txBody>
          <a:bodyPr>
            <a:spAutoFit/>
          </a:bodyPr>
          <a:lstStyle/>
          <a:p>
            <a:pPr algn="l">
              <a:buClr>
                <a:schemeClr val="folHlink"/>
              </a:buClr>
              <a:buSzPct val="60000"/>
              <a:buFont typeface="Wingdings" pitchFamily="2" charset="2"/>
              <a:buNone/>
            </a:pPr>
            <a:r>
              <a:rPr kumimoji="1" lang="zh-CN" altLang="en-US" sz="2000" b="1" dirty="0">
                <a:solidFill>
                  <a:srgbClr val="FFFF00"/>
                </a:solidFill>
                <a:latin typeface="宋体" pitchFamily="2" charset="-122"/>
              </a:rPr>
              <a:t>访问</a:t>
            </a:r>
            <a:r>
              <a:rPr kumimoji="1" lang="en-US" altLang="zh-CN" sz="2000" b="1" dirty="0">
                <a:solidFill>
                  <a:srgbClr val="FFFF00"/>
                </a:solidFill>
              </a:rPr>
              <a:t>3</a:t>
            </a:r>
            <a:r>
              <a:rPr kumimoji="1" lang="zh-CN" altLang="en-US" sz="2000" b="1" dirty="0">
                <a:solidFill>
                  <a:srgbClr val="FFFF00"/>
                </a:solidFill>
                <a:latin typeface="宋体" pitchFamily="2" charset="-122"/>
              </a:rPr>
              <a:t>次内存：第一次，段表；第二次，页表；第三次，取出指令或数据。</a:t>
            </a:r>
            <a:endParaRPr kumimoji="1" lang="zh-CN" altLang="en-US" sz="2000" b="1" dirty="0">
              <a:solidFill>
                <a:srgbClr val="FFFF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FALL </a:t>
            </a:r>
            <a:r>
              <a:rPr lang="en-US" altLang="zh-CN" dirty="0" smtClean="0">
                <a:latin typeface="Arial" pitchFamily="34" charset="0"/>
              </a:rPr>
              <a:t>2016; INSTRUCTOR: LINGBO WEI</a:t>
            </a:r>
            <a:endParaRPr lang="en-US" altLang="zh-CN" dirty="0" smtClean="0">
              <a:latin typeface="Arial" pitchFamily="34" charset="0"/>
            </a:endParaRP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58</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2: </a:t>
            </a:r>
            <a:r>
              <a:rPr lang="zh-CN" altLang="en-US" dirty="0" smtClean="0">
                <a:ea typeface="宋体" pitchFamily="2" charset="-122"/>
              </a:rPr>
              <a:t>内存管理</a:t>
            </a:r>
            <a:endParaRPr lang="zh-CN" altLang="en-US" dirty="0" smtClean="0">
              <a:ea typeface="宋体" pitchFamily="2" charset="-122"/>
            </a:endParaRPr>
          </a:p>
        </p:txBody>
      </p:sp>
      <p:sp>
        <p:nvSpPr>
          <p:cNvPr id="3077" name="Rectangle 3"/>
          <p:cNvSpPr>
            <a:spLocks noGrp="1" noChangeArrowheads="1"/>
          </p:cNvSpPr>
          <p:nvPr>
            <p:ph type="body" idx="1"/>
          </p:nvPr>
        </p:nvSpPr>
        <p:spPr>
          <a:xfrm>
            <a:off x="457200" y="1471613"/>
            <a:ext cx="7220857" cy="4641850"/>
          </a:xfrm>
        </p:spPr>
        <p:txBody>
          <a:bodyPr/>
          <a:lstStyle/>
          <a:p>
            <a:r>
              <a:rPr lang="zh-CN" altLang="en-US" dirty="0" smtClean="0">
                <a:solidFill>
                  <a:schemeClr val="bg2">
                    <a:lumMod val="60000"/>
                    <a:lumOff val="40000"/>
                  </a:schemeClr>
                </a:solidFill>
                <a:ea typeface="宋体" pitchFamily="2" charset="-122"/>
              </a:rPr>
              <a:t>硬件背景</a:t>
            </a:r>
            <a:endParaRPr lang="en-US" altLang="zh-CN" dirty="0" smtClean="0">
              <a:solidFill>
                <a:schemeClr val="bg2">
                  <a:lumMod val="60000"/>
                  <a:lumOff val="40000"/>
                </a:schemeClr>
              </a:solidFill>
              <a:ea typeface="宋体" pitchFamily="2" charset="-122"/>
            </a:endParaRPr>
          </a:p>
          <a:p>
            <a:r>
              <a:rPr lang="zh-CN" altLang="en-US" dirty="0" smtClean="0">
                <a:solidFill>
                  <a:schemeClr val="bg2">
                    <a:lumMod val="60000"/>
                    <a:lumOff val="40000"/>
                  </a:schemeClr>
                </a:solidFill>
                <a:ea typeface="宋体" pitchFamily="2" charset="-122"/>
              </a:rPr>
              <a:t>基本内存管理</a:t>
            </a:r>
            <a:endParaRPr lang="en-US" altLang="zh-CN" dirty="0" smtClean="0">
              <a:solidFill>
                <a:schemeClr val="bg2">
                  <a:lumMod val="60000"/>
                  <a:lumOff val="40000"/>
                </a:schemeClr>
              </a:solidFill>
              <a:ea typeface="宋体" pitchFamily="2" charset="-122"/>
            </a:endParaRPr>
          </a:p>
          <a:p>
            <a:r>
              <a:rPr lang="zh-CN" altLang="en-US" dirty="0" smtClean="0">
                <a:solidFill>
                  <a:srgbClr val="993300"/>
                </a:solidFill>
                <a:ea typeface="宋体" pitchFamily="2" charset="-122"/>
              </a:rPr>
              <a:t>虚拟内存管理</a:t>
            </a:r>
            <a:endParaRPr lang="en-US" altLang="zh-CN" dirty="0" smtClean="0">
              <a:solidFill>
                <a:srgbClr val="993300"/>
              </a:solidFill>
              <a:ea typeface="宋体" pitchFamily="2" charset="-122"/>
            </a:endParaRPr>
          </a:p>
          <a:p>
            <a:pPr lvl="1"/>
            <a:r>
              <a:rPr lang="zh-CN" altLang="en-US" dirty="0" smtClean="0">
                <a:solidFill>
                  <a:schemeClr val="bg1">
                    <a:lumMod val="50000"/>
                  </a:schemeClr>
                </a:solidFill>
                <a:ea typeface="宋体" pitchFamily="2" charset="-122"/>
              </a:rPr>
              <a:t>非连续的内存分配和内存地址空间</a:t>
            </a:r>
            <a:endParaRPr lang="en-US" altLang="zh-CN" dirty="0" smtClean="0">
              <a:solidFill>
                <a:schemeClr val="bg1">
                  <a:lumMod val="50000"/>
                </a:schemeClr>
              </a:solidFill>
              <a:ea typeface="宋体" pitchFamily="2" charset="-122"/>
            </a:endParaRPr>
          </a:p>
          <a:p>
            <a:pPr lvl="1"/>
            <a:r>
              <a:rPr lang="zh-CN" altLang="en-US" dirty="0" smtClean="0">
                <a:solidFill>
                  <a:schemeClr val="bg1">
                    <a:lumMod val="50000"/>
                  </a:schemeClr>
                </a:solidFill>
                <a:ea typeface="宋体" pitchFamily="2" charset="-122"/>
              </a:rPr>
              <a:t>分页</a:t>
            </a:r>
            <a:endParaRPr lang="en-US" altLang="zh-CN" dirty="0" smtClean="0">
              <a:solidFill>
                <a:schemeClr val="bg1">
                  <a:lumMod val="50000"/>
                </a:schemeClr>
              </a:solidFill>
              <a:ea typeface="宋体" pitchFamily="2" charset="-122"/>
            </a:endParaRPr>
          </a:p>
          <a:p>
            <a:pPr lvl="1"/>
            <a:r>
              <a:rPr lang="zh-CN" altLang="en-US" dirty="0" smtClean="0">
                <a:solidFill>
                  <a:schemeClr val="bg1">
                    <a:lumMod val="50000"/>
                  </a:schemeClr>
                </a:solidFill>
                <a:ea typeface="宋体" pitchFamily="2" charset="-122"/>
              </a:rPr>
              <a:t>分段</a:t>
            </a:r>
            <a:endParaRPr lang="en-US" altLang="zh-CN" dirty="0" smtClean="0">
              <a:solidFill>
                <a:schemeClr val="bg1">
                  <a:lumMod val="50000"/>
                </a:schemeClr>
              </a:solidFill>
              <a:ea typeface="宋体" pitchFamily="2" charset="-122"/>
            </a:endParaRPr>
          </a:p>
          <a:p>
            <a:pPr lvl="1"/>
            <a:r>
              <a:rPr lang="zh-CN" altLang="en-US" dirty="0" smtClean="0">
                <a:ea typeface="宋体" pitchFamily="2" charset="-122"/>
              </a:rPr>
              <a:t>虚拟内存管理算法</a:t>
            </a:r>
            <a:endParaRPr lang="en-US" altLang="zh-CN" dirty="0" smtClean="0">
              <a:ea typeface="宋体" pitchFamily="2" charset="-122"/>
            </a:endParaRPr>
          </a:p>
        </p:txBody>
      </p:sp>
    </p:spTree>
    <p:extLst>
      <p:ext uri="{BB962C8B-B14F-4D97-AF65-F5344CB8AC3E}">
        <p14:creationId xmlns:p14="http://schemas.microsoft.com/office/powerpoint/2010/main" val="22806484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Algorithms for Virtual Memory</a:t>
            </a:r>
            <a:endParaRPr lang="zh-CN" altLang="en-US" dirty="0"/>
          </a:p>
        </p:txBody>
      </p:sp>
      <p:sp>
        <p:nvSpPr>
          <p:cNvPr id="3" name="内容占位符 2"/>
          <p:cNvSpPr>
            <a:spLocks noGrp="1"/>
          </p:cNvSpPr>
          <p:nvPr>
            <p:ph idx="1"/>
          </p:nvPr>
        </p:nvSpPr>
        <p:spPr>
          <a:xfrm>
            <a:off x="457200" y="5521019"/>
            <a:ext cx="8229600" cy="894216"/>
          </a:xfrm>
        </p:spPr>
        <p:txBody>
          <a:bodyPr/>
          <a:lstStyle/>
          <a:p>
            <a:r>
              <a:rPr lang="en-US" altLang="zh-CN" sz="2200" dirty="0" smtClean="0"/>
              <a:t>to minimize the rate at which page faults occur</a:t>
            </a:r>
          </a:p>
          <a:p>
            <a:r>
              <a:rPr lang="en-US" altLang="zh-CN" sz="2200" dirty="0" smtClean="0"/>
              <a:t>no definitive policy that works best</a:t>
            </a:r>
          </a:p>
          <a:p>
            <a:endParaRPr lang="en-US" altLang="zh-CN" sz="2200" dirty="0" smtClean="0"/>
          </a:p>
          <a:p>
            <a:endParaRPr lang="en-US" altLang="zh-CN" sz="2200" dirty="0" smtClean="0"/>
          </a:p>
          <a:p>
            <a:endParaRPr lang="zh-CN" altLang="en-US" dirty="0"/>
          </a:p>
        </p:txBody>
      </p:sp>
      <p:sp>
        <p:nvSpPr>
          <p:cNvPr id="4" name="页脚占位符 3"/>
          <p:cNvSpPr>
            <a:spLocks noGrp="1"/>
          </p:cNvSpPr>
          <p:nvPr>
            <p:ph type="ftr" sz="quarter" idx="10"/>
          </p:nvPr>
        </p:nvSpPr>
        <p:spPr>
          <a:xfrm>
            <a:off x="366713" y="645635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440484"/>
            <a:ext cx="922337" cy="476250"/>
          </a:xfrm>
        </p:spPr>
        <p:txBody>
          <a:bodyPr/>
          <a:lstStyle/>
          <a:p>
            <a:pPr>
              <a:defRPr/>
            </a:pPr>
            <a:fld id="{2A5F4D79-7E66-4EF1-850E-A256F3AB9092}" type="slidenum">
              <a:rPr lang="zh-CN" altLang="en-US" smtClean="0"/>
              <a:pPr>
                <a:defRPr/>
              </a:pPr>
              <a:t>59</a:t>
            </a:fld>
            <a:endParaRPr lang="en-US" altLang="zh-CN"/>
          </a:p>
        </p:txBody>
      </p:sp>
      <p:pic>
        <p:nvPicPr>
          <p:cNvPr id="6" name="Picture 2"/>
          <p:cNvPicPr>
            <a:picLocks noChangeAspect="1" noChangeArrowheads="1"/>
          </p:cNvPicPr>
          <p:nvPr/>
        </p:nvPicPr>
        <p:blipFill>
          <a:blip r:embed="rId2" cstate="print"/>
          <a:srcRect/>
          <a:stretch>
            <a:fillRect/>
          </a:stretch>
        </p:blipFill>
        <p:spPr bwMode="auto">
          <a:xfrm>
            <a:off x="507999" y="1132120"/>
            <a:ext cx="8124813" cy="43833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a:xfrm>
            <a:off x="8083771" y="6454998"/>
            <a:ext cx="922337" cy="476250"/>
          </a:xfrm>
        </p:spPr>
        <p:txBody>
          <a:bodyPr/>
          <a:lstStyle/>
          <a:p>
            <a:pPr>
              <a:defRPr/>
            </a:pPr>
            <a:fld id="{2A5F4D79-7E66-4EF1-850E-A256F3AB9092}" type="slidenum">
              <a:rPr lang="zh-CN" altLang="en-US" smtClean="0"/>
              <a:pPr>
                <a:defRPr/>
              </a:pPr>
              <a:t>6</a:t>
            </a:fld>
            <a:endParaRPr lang="en-US" altLang="zh-CN" dirty="0"/>
          </a:p>
        </p:txBody>
      </p:sp>
      <p:pic>
        <p:nvPicPr>
          <p:cNvPr id="6" name="内容占位符 5" descr="51AZO12VOYL._SL500_AA300_.jpg"/>
          <p:cNvPicPr>
            <a:picLocks noChangeAspect="1"/>
          </p:cNvPicPr>
          <p:nvPr/>
        </p:nvPicPr>
        <p:blipFill>
          <a:blip r:embed="rId2" cstate="print"/>
          <a:srcRect l="11302" r="12748"/>
          <a:stretch>
            <a:fillRect/>
          </a:stretch>
        </p:blipFill>
        <p:spPr bwMode="auto">
          <a:xfrm>
            <a:off x="6477000" y="103926"/>
            <a:ext cx="2606040" cy="3431275"/>
          </a:xfrm>
          <a:prstGeom prst="rect">
            <a:avLst/>
          </a:prstGeom>
          <a:noFill/>
          <a:ln w="9525">
            <a:noFill/>
            <a:miter lim="800000"/>
            <a:headEnd/>
            <a:tailEnd/>
          </a:ln>
        </p:spPr>
      </p:pic>
      <p:pic>
        <p:nvPicPr>
          <p:cNvPr id="7" name="图片 6" descr="Container_01_KMJ.jpg"/>
          <p:cNvPicPr>
            <a:picLocks noChangeAspect="1"/>
          </p:cNvPicPr>
          <p:nvPr/>
        </p:nvPicPr>
        <p:blipFill>
          <a:blip r:embed="rId3" cstate="print"/>
          <a:stretch>
            <a:fillRect/>
          </a:stretch>
        </p:blipFill>
        <p:spPr>
          <a:xfrm>
            <a:off x="72570" y="438150"/>
            <a:ext cx="3620675" cy="2701363"/>
          </a:xfrm>
          <a:prstGeom prst="rect">
            <a:avLst/>
          </a:prstGeom>
        </p:spPr>
      </p:pic>
      <p:pic>
        <p:nvPicPr>
          <p:cNvPr id="8" name="图片 7" descr="800px-Port_of_Singapore_Keppel_Terminal.jpg"/>
          <p:cNvPicPr>
            <a:picLocks noChangeAspect="1"/>
          </p:cNvPicPr>
          <p:nvPr/>
        </p:nvPicPr>
        <p:blipFill>
          <a:blip r:embed="rId4" cstate="print"/>
          <a:stretch>
            <a:fillRect/>
          </a:stretch>
        </p:blipFill>
        <p:spPr>
          <a:xfrm>
            <a:off x="-2" y="3124201"/>
            <a:ext cx="4978400" cy="3733800"/>
          </a:xfrm>
          <a:prstGeom prst="rect">
            <a:avLst/>
          </a:prstGeom>
        </p:spPr>
      </p:pic>
      <p:pic>
        <p:nvPicPr>
          <p:cNvPr id="9" name="图片 8" descr="GI_loads_a_shipping_container.jpg"/>
          <p:cNvPicPr>
            <a:picLocks noChangeAspect="1"/>
          </p:cNvPicPr>
          <p:nvPr/>
        </p:nvPicPr>
        <p:blipFill>
          <a:blip r:embed="rId5" cstate="print"/>
          <a:stretch>
            <a:fillRect/>
          </a:stretch>
        </p:blipFill>
        <p:spPr>
          <a:xfrm>
            <a:off x="5832626" y="3603170"/>
            <a:ext cx="3292324" cy="2469243"/>
          </a:xfrm>
          <a:prstGeom prst="rect">
            <a:avLst/>
          </a:prstGeom>
        </p:spPr>
      </p:pic>
      <p:sp>
        <p:nvSpPr>
          <p:cNvPr id="2" name="标题 1"/>
          <p:cNvSpPr>
            <a:spLocks noGrp="1"/>
          </p:cNvSpPr>
          <p:nvPr>
            <p:ph type="title"/>
          </p:nvPr>
        </p:nvSpPr>
        <p:spPr/>
        <p:txBody>
          <a:bodyPr/>
          <a:lstStyle/>
          <a:p>
            <a:r>
              <a:rPr lang="zh-CN" altLang="en-US" dirty="0" smtClean="0"/>
              <a:t>       集装箱的故事</a:t>
            </a:r>
            <a:endParaRPr lang="zh-CN" altLang="en-US" dirty="0"/>
          </a:p>
        </p:txBody>
      </p:sp>
      <p:sp>
        <p:nvSpPr>
          <p:cNvPr id="3" name="内容占位符 2"/>
          <p:cNvSpPr>
            <a:spLocks noGrp="1"/>
          </p:cNvSpPr>
          <p:nvPr>
            <p:ph idx="1"/>
          </p:nvPr>
        </p:nvSpPr>
        <p:spPr>
          <a:xfrm>
            <a:off x="3331036" y="1195832"/>
            <a:ext cx="3345535" cy="1445758"/>
          </a:xfrm>
        </p:spPr>
        <p:txBody>
          <a:bodyPr/>
          <a:lstStyle/>
          <a:p>
            <a:r>
              <a:rPr lang="zh-CN" altLang="en-US" sz="2200" dirty="0" smtClean="0"/>
              <a:t>统一化、标准化的集装箱彻底改变了货物远程运输的效率和面貌，是</a:t>
            </a:r>
            <a:r>
              <a:rPr lang="en-US" altLang="zh-CN" sz="2200" dirty="0" smtClean="0"/>
              <a:t>1960</a:t>
            </a:r>
            <a:r>
              <a:rPr lang="zh-CN" altLang="en-US" sz="2200" dirty="0" smtClean="0"/>
              <a:t>年代以来最伟大的发明之一。</a:t>
            </a:r>
            <a:endParaRPr lang="zh-CN" altLang="en-US" sz="2200" dirty="0"/>
          </a:p>
        </p:txBody>
      </p:sp>
      <p:cxnSp>
        <p:nvCxnSpPr>
          <p:cNvPr id="12" name="直接连接符 11"/>
          <p:cNvCxnSpPr/>
          <p:nvPr/>
        </p:nvCxnSpPr>
        <p:spPr>
          <a:xfrm flipV="1">
            <a:off x="4614861" y="3905250"/>
            <a:ext cx="1223967" cy="12239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05338" y="5638798"/>
            <a:ext cx="1228728" cy="190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4438650" y="5162550"/>
            <a:ext cx="361950" cy="4953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V="1">
            <a:off x="4610100" y="5651271"/>
            <a:ext cx="368300" cy="181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flipH="1" flipV="1">
            <a:off x="4571547" y="4764770"/>
            <a:ext cx="412300" cy="40776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Algorithms for Virtual Memory</a:t>
            </a:r>
            <a:endParaRPr lang="zh-CN" altLang="en-US" dirty="0"/>
          </a:p>
        </p:txBody>
      </p:sp>
      <p:sp>
        <p:nvSpPr>
          <p:cNvPr id="3" name="内容占位符 2"/>
          <p:cNvSpPr>
            <a:spLocks noGrp="1"/>
          </p:cNvSpPr>
          <p:nvPr>
            <p:ph idx="1"/>
          </p:nvPr>
        </p:nvSpPr>
        <p:spPr>
          <a:xfrm>
            <a:off x="457200" y="1195846"/>
            <a:ext cx="8229600" cy="4885639"/>
          </a:xfrm>
        </p:spPr>
        <p:txBody>
          <a:bodyPr/>
          <a:lstStyle/>
          <a:p>
            <a:r>
              <a:rPr lang="en-US" altLang="zh-CN" dirty="0" smtClean="0"/>
              <a:t>Fetch Policy</a:t>
            </a:r>
            <a:r>
              <a:rPr lang="zh-CN" altLang="en-US" dirty="0" smtClean="0"/>
              <a:t>：何时调入页面</a:t>
            </a:r>
          </a:p>
          <a:p>
            <a:pPr lvl="1"/>
            <a:r>
              <a:rPr lang="en-US" altLang="zh-CN" dirty="0" err="1" smtClean="0"/>
              <a:t>Prepaging</a:t>
            </a:r>
            <a:r>
              <a:rPr lang="zh-CN" altLang="en-US" dirty="0" smtClean="0"/>
              <a:t>：预调页策略</a:t>
            </a:r>
          </a:p>
          <a:p>
            <a:pPr lvl="2"/>
            <a:r>
              <a:rPr lang="zh-CN" altLang="en-US" dirty="0" smtClean="0"/>
              <a:t>采用一种以预测为基础的预调页策略，将那些预计在不久之后便会被访问的页面预先调入内存，在连续分配时，一次调入若干相邻的页。这一方法从表面上看起来很好，但系统无法预计系统中作业的运行情况，难以实现。</a:t>
            </a:r>
          </a:p>
          <a:p>
            <a:pPr lvl="1"/>
            <a:r>
              <a:rPr lang="en-US" altLang="zh-CN" dirty="0" smtClean="0"/>
              <a:t>Demand paging</a:t>
            </a:r>
            <a:r>
              <a:rPr lang="zh-CN" altLang="en-US" dirty="0" smtClean="0"/>
              <a:t>：请求调页策略</a:t>
            </a:r>
          </a:p>
          <a:p>
            <a:pPr lvl="2"/>
            <a:r>
              <a:rPr lang="zh-CN" altLang="en-US" dirty="0" smtClean="0"/>
              <a:t>当进程在运行中需要访问某部分程序和数据时，若发现其所在的页面不在内存，便提出请求，由</a:t>
            </a:r>
            <a:r>
              <a:rPr lang="en-US" altLang="zh-CN" dirty="0" smtClean="0"/>
              <a:t>OS</a:t>
            </a:r>
            <a:r>
              <a:rPr lang="zh-CN" altLang="en-US" dirty="0" smtClean="0"/>
              <a:t>将其所需页面调入内存</a:t>
            </a:r>
          </a:p>
          <a:p>
            <a:pPr lvl="2"/>
            <a:r>
              <a:rPr lang="zh-CN" altLang="en-US" dirty="0" smtClean="0"/>
              <a:t>目前的虚拟存储中大多采用此种策略</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Algorithms for Virtual Memory</a:t>
            </a:r>
            <a:endParaRPr lang="zh-CN" altLang="en-US" dirty="0"/>
          </a:p>
        </p:txBody>
      </p:sp>
      <p:pic>
        <p:nvPicPr>
          <p:cNvPr id="72706" name="Picture 2"/>
          <p:cNvPicPr>
            <a:picLocks noChangeAspect="1" noChangeArrowheads="1"/>
          </p:cNvPicPr>
          <p:nvPr/>
        </p:nvPicPr>
        <p:blipFill>
          <a:blip r:embed="rId2" cstate="print"/>
          <a:srcRect/>
          <a:stretch>
            <a:fillRect/>
          </a:stretch>
        </p:blipFill>
        <p:spPr bwMode="auto">
          <a:xfrm>
            <a:off x="4161236" y="2975429"/>
            <a:ext cx="4852134" cy="3766459"/>
          </a:xfrm>
          <a:prstGeom prst="rect">
            <a:avLst/>
          </a:prstGeom>
          <a:noFill/>
          <a:ln w="9525">
            <a:noFill/>
            <a:miter lim="800000"/>
            <a:headEnd/>
            <a:tailEnd/>
          </a:ln>
          <a:effectLst/>
        </p:spPr>
      </p:pic>
      <p:sp>
        <p:nvSpPr>
          <p:cNvPr id="5" name="灯片编号占位符 4"/>
          <p:cNvSpPr>
            <a:spLocks noGrp="1"/>
          </p:cNvSpPr>
          <p:nvPr>
            <p:ph type="sldNum" sz="quarter" idx="11"/>
          </p:nvPr>
        </p:nvSpPr>
        <p:spPr>
          <a:xfrm>
            <a:off x="8069257" y="6484026"/>
            <a:ext cx="922337" cy="476250"/>
          </a:xfrm>
        </p:spPr>
        <p:txBody>
          <a:bodyPr/>
          <a:lstStyle/>
          <a:p>
            <a:pPr>
              <a:defRPr/>
            </a:pPr>
            <a:fld id="{2A5F4D79-7E66-4EF1-850E-A256F3AB9092}" type="slidenum">
              <a:rPr lang="zh-CN" altLang="en-US" smtClean="0"/>
              <a:pPr>
                <a:defRPr/>
              </a:pPr>
              <a:t>61</a:t>
            </a:fld>
            <a:endParaRPr lang="en-US" altLang="zh-CN" dirty="0"/>
          </a:p>
        </p:txBody>
      </p:sp>
      <p:sp>
        <p:nvSpPr>
          <p:cNvPr id="3" name="内容占位符 2"/>
          <p:cNvSpPr>
            <a:spLocks noGrp="1"/>
          </p:cNvSpPr>
          <p:nvPr>
            <p:ph idx="1"/>
          </p:nvPr>
        </p:nvSpPr>
        <p:spPr>
          <a:xfrm>
            <a:off x="283032" y="1123277"/>
            <a:ext cx="8617128" cy="5292036"/>
          </a:xfrm>
        </p:spPr>
        <p:txBody>
          <a:bodyPr/>
          <a:lstStyle/>
          <a:p>
            <a:r>
              <a:rPr lang="en-US" altLang="zh-CN" sz="2600" dirty="0" smtClean="0"/>
              <a:t>Placement Policy</a:t>
            </a:r>
            <a:r>
              <a:rPr lang="zh-CN" altLang="en-US" sz="2600" dirty="0" smtClean="0"/>
              <a:t>：页面取来后放置在何处</a:t>
            </a:r>
            <a:endParaRPr lang="en-US" altLang="zh-CN" sz="2600" dirty="0" smtClean="0"/>
          </a:p>
          <a:p>
            <a:pPr lvl="1"/>
            <a:r>
              <a:rPr lang="zh-CN" altLang="en-US" sz="2200" dirty="0" smtClean="0"/>
              <a:t>无关紧要</a:t>
            </a:r>
            <a:endParaRPr lang="en-US" altLang="zh-CN" sz="2200" dirty="0" smtClean="0"/>
          </a:p>
          <a:p>
            <a:r>
              <a:rPr lang="en-US" altLang="zh-CN" sz="2600" dirty="0" smtClean="0"/>
              <a:t>Load Control</a:t>
            </a:r>
            <a:r>
              <a:rPr lang="zh-CN" altLang="en-US" sz="2600" dirty="0" smtClean="0"/>
              <a:t>：装入控制</a:t>
            </a:r>
            <a:r>
              <a:rPr lang="en-US" altLang="zh-CN" sz="2400" dirty="0" smtClean="0"/>
              <a:t>( </a:t>
            </a:r>
            <a:r>
              <a:rPr lang="zh-CN" altLang="en-US" sz="2400" dirty="0" smtClean="0"/>
              <a:t>控制内存中的进程数目</a:t>
            </a:r>
            <a:r>
              <a:rPr lang="en-US" altLang="zh-CN" sz="2400" dirty="0" smtClean="0"/>
              <a:t>/</a:t>
            </a:r>
            <a:r>
              <a:rPr lang="zh-CN" altLang="en-US" sz="2400" dirty="0" smtClean="0"/>
              <a:t>并发度</a:t>
            </a:r>
            <a:r>
              <a:rPr lang="en-US" altLang="zh-CN" sz="2400" dirty="0" smtClean="0"/>
              <a:t>)</a:t>
            </a:r>
          </a:p>
          <a:p>
            <a:pPr lvl="1"/>
            <a:r>
              <a:rPr lang="zh-CN" altLang="en-US" sz="2200" dirty="0" smtClean="0"/>
              <a:t>控制系统并发度 </a:t>
            </a:r>
            <a:r>
              <a:rPr lang="en-US" altLang="zh-CN" sz="2200" dirty="0" smtClean="0"/>
              <a:t>(Degree of multiprogramming)</a:t>
            </a:r>
          </a:p>
          <a:p>
            <a:pPr lvl="1"/>
            <a:r>
              <a:rPr lang="zh-CN" altLang="en-US" sz="2200" dirty="0" smtClean="0"/>
              <a:t>非常复杂</a:t>
            </a:r>
            <a:endParaRPr lang="en-US" altLang="zh-CN" sz="2200" dirty="0" smtClean="0"/>
          </a:p>
          <a:p>
            <a:pPr lvl="1"/>
            <a:r>
              <a:rPr lang="zh-CN" altLang="en-US" sz="2200" dirty="0" smtClean="0"/>
              <a:t>驻留进程太少</a:t>
            </a:r>
            <a:endParaRPr lang="en-US" altLang="zh-CN" sz="2200" dirty="0" smtClean="0"/>
          </a:p>
          <a:p>
            <a:pPr lvl="1">
              <a:buNone/>
            </a:pPr>
            <a:r>
              <a:rPr lang="zh-CN" altLang="en-US" sz="2200" dirty="0" smtClean="0"/>
              <a:t>    则进程处于被阻塞状态的</a:t>
            </a:r>
            <a:endParaRPr lang="en-US" altLang="zh-CN" sz="2200" dirty="0" smtClean="0"/>
          </a:p>
          <a:p>
            <a:pPr lvl="1">
              <a:buNone/>
            </a:pPr>
            <a:r>
              <a:rPr lang="zh-CN" altLang="en-US" sz="2200" dirty="0" smtClean="0"/>
              <a:t>    概率较大，频繁发生</a:t>
            </a:r>
            <a:endParaRPr lang="en-US" altLang="zh-CN" sz="2200" dirty="0" smtClean="0"/>
          </a:p>
          <a:p>
            <a:pPr lvl="1">
              <a:buNone/>
            </a:pPr>
            <a:r>
              <a:rPr lang="zh-CN" altLang="en-US" sz="2200" dirty="0" smtClean="0"/>
              <a:t>    进程交换</a:t>
            </a:r>
            <a:endParaRPr lang="en-US" altLang="zh-CN" sz="2200" dirty="0" smtClean="0"/>
          </a:p>
          <a:p>
            <a:pPr lvl="1"/>
            <a:r>
              <a:rPr lang="zh-CN" altLang="en-US" sz="2200" dirty="0" smtClean="0"/>
              <a:t>驻留进程太多</a:t>
            </a:r>
            <a:endParaRPr lang="en-US" altLang="zh-CN" sz="2200" dirty="0" smtClean="0"/>
          </a:p>
          <a:p>
            <a:pPr lvl="1">
              <a:buNone/>
            </a:pPr>
            <a:r>
              <a:rPr lang="zh-CN" altLang="en-US" sz="2200" dirty="0" smtClean="0"/>
              <a:t>    平均每个进程的驻留集</a:t>
            </a:r>
            <a:endParaRPr lang="en-US" altLang="zh-CN" sz="2200" dirty="0" smtClean="0"/>
          </a:p>
          <a:p>
            <a:pPr lvl="1">
              <a:buNone/>
            </a:pPr>
            <a:r>
              <a:rPr lang="zh-CN" altLang="en-US" sz="2200" dirty="0" smtClean="0"/>
              <a:t>    大小偏小，频繁发生</a:t>
            </a:r>
            <a:endParaRPr lang="en-US" altLang="zh-CN" sz="2200" dirty="0" smtClean="0"/>
          </a:p>
          <a:p>
            <a:pPr lvl="1">
              <a:buNone/>
            </a:pPr>
            <a:r>
              <a:rPr lang="zh-CN" altLang="en-US" sz="2200" dirty="0" smtClean="0"/>
              <a:t>    缺页中断</a:t>
            </a:r>
            <a:endParaRPr lang="en-US" altLang="zh-CN" sz="2200" dirty="0" smtClean="0"/>
          </a:p>
          <a:p>
            <a:pPr lvl="1"/>
            <a:endParaRPr lang="zh-CN" altLang="en-US" sz="22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Algorithms for Virtual Memory</a:t>
            </a:r>
            <a:endParaRPr lang="zh-CN" altLang="en-US" dirty="0"/>
          </a:p>
        </p:txBody>
      </p:sp>
      <p:sp>
        <p:nvSpPr>
          <p:cNvPr id="3" name="内容占位符 2"/>
          <p:cNvSpPr>
            <a:spLocks noGrp="1"/>
          </p:cNvSpPr>
          <p:nvPr>
            <p:ph idx="1"/>
          </p:nvPr>
        </p:nvSpPr>
        <p:spPr/>
        <p:txBody>
          <a:bodyPr/>
          <a:lstStyle/>
          <a:p>
            <a:r>
              <a:rPr lang="en-US" altLang="zh-CN" dirty="0" smtClean="0"/>
              <a:t>Resident Set Management</a:t>
            </a:r>
            <a:r>
              <a:rPr lang="zh-CN" altLang="en-US" dirty="0" smtClean="0"/>
              <a:t>：驻留集管理</a:t>
            </a:r>
            <a:endParaRPr lang="en-US" altLang="zh-CN" dirty="0" smtClean="0"/>
          </a:p>
          <a:p>
            <a:pPr lvl="1"/>
            <a:r>
              <a:rPr lang="zh-CN" altLang="en-US" dirty="0" smtClean="0"/>
              <a:t>决定给每个进程的页面分配多少页框</a:t>
            </a:r>
            <a:endParaRPr lang="en-US" altLang="zh-CN" dirty="0" smtClean="0"/>
          </a:p>
          <a:p>
            <a:pPr lvl="1"/>
            <a:r>
              <a:rPr lang="zh-CN" altLang="en-US" dirty="0" smtClean="0"/>
              <a:t>当页框不够，新的页面又一定要调入内存时，决定在内存的哪一个范围内选取被置换出去的页面</a:t>
            </a:r>
            <a:endParaRPr lang="en-US" altLang="zh-CN" dirty="0" smtClean="0"/>
          </a:p>
          <a:p>
            <a:r>
              <a:rPr lang="en-US" altLang="zh-CN" dirty="0" smtClean="0"/>
              <a:t>Replacement Policy </a:t>
            </a:r>
            <a:r>
              <a:rPr lang="zh-CN" altLang="en-US" dirty="0" smtClean="0"/>
              <a:t>：置换策略</a:t>
            </a:r>
            <a:endParaRPr lang="en-US" altLang="zh-CN" dirty="0" smtClean="0"/>
          </a:p>
          <a:p>
            <a:pPr lvl="1"/>
            <a:r>
              <a:rPr lang="zh-CN" altLang="en-US" dirty="0" smtClean="0"/>
              <a:t>当页框不够，新的页面又一定要调入内存时，决定被置换出去的页面</a:t>
            </a:r>
            <a:endParaRPr lang="en-US" altLang="zh-CN" dirty="0" smtClean="0"/>
          </a:p>
          <a:p>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驻留集管理</a:t>
            </a:r>
            <a:endParaRPr lang="zh-CN" altLang="en-US" dirty="0"/>
          </a:p>
        </p:txBody>
      </p:sp>
      <p:sp>
        <p:nvSpPr>
          <p:cNvPr id="3" name="内容占位符 2"/>
          <p:cNvSpPr>
            <a:spLocks noGrp="1"/>
          </p:cNvSpPr>
          <p:nvPr>
            <p:ph idx="1"/>
          </p:nvPr>
        </p:nvSpPr>
        <p:spPr>
          <a:xfrm>
            <a:off x="442686" y="1079734"/>
            <a:ext cx="8229600" cy="5059811"/>
          </a:xfrm>
        </p:spPr>
        <p:txBody>
          <a:bodyPr/>
          <a:lstStyle/>
          <a:p>
            <a:r>
              <a:rPr lang="zh-CN" altLang="en-US" sz="2400" dirty="0" smtClean="0"/>
              <a:t>可采取两种内存分配策略，即固定和可变分配策略。在进行置换时，也可采取两种策略，即全局置换和局部置换。于是可组合出以下三种适用的策略</a:t>
            </a:r>
          </a:p>
          <a:p>
            <a:pPr lvl="1"/>
            <a:r>
              <a:rPr lang="zh-CN" altLang="en-US" sz="2000" dirty="0" smtClean="0">
                <a:solidFill>
                  <a:srgbClr val="FF0000"/>
                </a:solidFill>
              </a:rPr>
              <a:t>固定分配局部置换</a:t>
            </a:r>
            <a:r>
              <a:rPr lang="zh-CN" altLang="en-US" sz="2000" dirty="0" smtClean="0"/>
              <a:t>：为每个进程分配固定页框数的内存空间，在整个运行期间不再改变。分配页框数少，会频繁缺页中断；分配页框数多，浪费资源，内存中运行作业少。</a:t>
            </a:r>
          </a:p>
          <a:p>
            <a:pPr lvl="1"/>
            <a:r>
              <a:rPr lang="zh-CN" altLang="en-US" sz="2000" dirty="0" smtClean="0">
                <a:solidFill>
                  <a:srgbClr val="FF0000"/>
                </a:solidFill>
              </a:rPr>
              <a:t>可变分配局部置换</a:t>
            </a:r>
            <a:r>
              <a:rPr lang="zh-CN" altLang="en-US" sz="2000" dirty="0" smtClean="0"/>
              <a:t>：为每个进程分配一定量的内存空间。若运行中频繁缺页中断，则再增加若干页框，直至缺页率减少到适当值为止。反之，若缺页率很低，则减少分配的页框数</a:t>
            </a:r>
          </a:p>
          <a:p>
            <a:pPr lvl="1"/>
            <a:r>
              <a:rPr lang="zh-CN" altLang="en-US" sz="2000" dirty="0" smtClean="0">
                <a:solidFill>
                  <a:srgbClr val="FF0000"/>
                </a:solidFill>
              </a:rPr>
              <a:t>可变分配全局置换</a:t>
            </a:r>
            <a:r>
              <a:rPr lang="zh-CN" altLang="en-US" sz="2000" dirty="0" smtClean="0"/>
              <a:t>：先为每个进程分配一定量的页框，</a:t>
            </a:r>
            <a:r>
              <a:rPr lang="en-US" altLang="zh-CN" sz="2000" dirty="0" smtClean="0"/>
              <a:t>OS</a:t>
            </a:r>
            <a:r>
              <a:rPr lang="zh-CN" altLang="en-US" sz="2000" dirty="0" smtClean="0"/>
              <a:t>有一个空闲页框队列，某进程缺页时从空闲队列取页框装页，当空闲队列为空后，</a:t>
            </a:r>
            <a:r>
              <a:rPr lang="en-US" altLang="zh-CN" sz="2000" dirty="0" smtClean="0"/>
              <a:t>OS</a:t>
            </a:r>
            <a:r>
              <a:rPr lang="zh-CN" altLang="en-US" sz="2000" dirty="0" smtClean="0"/>
              <a:t>再调出某一进程的页置换</a:t>
            </a:r>
            <a:endParaRPr lang="en-US" altLang="zh-CN" sz="2000" dirty="0" smtClean="0"/>
          </a:p>
          <a:p>
            <a:r>
              <a:rPr lang="zh-CN" altLang="en-US" sz="2400" dirty="0" smtClean="0"/>
              <a:t>第二种可变分配的主导权在置换算法，而第一种可变分配的主导权在驻留集管理。</a:t>
            </a:r>
            <a:r>
              <a:rPr lang="zh-CN" altLang="en-US" sz="2400" dirty="0" smtClean="0">
                <a:solidFill>
                  <a:srgbClr val="FF0000"/>
                </a:solidFill>
              </a:rPr>
              <a:t>可变分配局部置换</a:t>
            </a:r>
            <a:r>
              <a:rPr lang="zh-CN" altLang="en-US" sz="2400" dirty="0" smtClean="0"/>
              <a:t>的关键是确定驻留集大小和变化的算法，即工作集策略</a:t>
            </a:r>
            <a:endParaRPr lang="zh-CN" altLang="en-US" sz="2400" dirty="0"/>
          </a:p>
        </p:txBody>
      </p:sp>
      <p:sp>
        <p:nvSpPr>
          <p:cNvPr id="4" name="页脚占位符 3"/>
          <p:cNvSpPr>
            <a:spLocks noGrp="1"/>
          </p:cNvSpPr>
          <p:nvPr>
            <p:ph type="ftr" sz="quarter" idx="10"/>
          </p:nvPr>
        </p:nvSpPr>
        <p:spPr>
          <a:xfrm>
            <a:off x="366713" y="639830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82428"/>
            <a:ext cx="922337" cy="476250"/>
          </a:xfrm>
        </p:spPr>
        <p:txBody>
          <a:bodyPr/>
          <a:lstStyle/>
          <a:p>
            <a:pPr>
              <a:defRPr/>
            </a:pPr>
            <a:fld id="{2A5F4D79-7E66-4EF1-850E-A256F3AB9092}" type="slidenum">
              <a:rPr lang="zh-CN" altLang="en-US" smtClean="0"/>
              <a:pPr>
                <a:defRPr/>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Resident Set Management</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64</a:t>
            </a:fld>
            <a:endParaRPr lang="en-US" altLang="zh-CN"/>
          </a:p>
        </p:txBody>
      </p:sp>
      <p:pic>
        <p:nvPicPr>
          <p:cNvPr id="73730" name="Picture 2"/>
          <p:cNvPicPr>
            <a:picLocks noChangeAspect="1" noChangeArrowheads="1"/>
          </p:cNvPicPr>
          <p:nvPr/>
        </p:nvPicPr>
        <p:blipFill>
          <a:blip r:embed="rId2" cstate="print"/>
          <a:srcRect/>
          <a:stretch>
            <a:fillRect/>
          </a:stretch>
        </p:blipFill>
        <p:spPr bwMode="auto">
          <a:xfrm>
            <a:off x="0" y="1392921"/>
            <a:ext cx="9144000" cy="34978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工作集</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USTC; 21000201-OPERATING SYSTEMS; FALL 2012; INSTRUCTOR: CHI ZHANG</a:t>
            </a:r>
            <a:endParaRPr lang="en-US" altLang="zh-CN"/>
          </a:p>
        </p:txBody>
      </p:sp>
      <p:sp>
        <p:nvSpPr>
          <p:cNvPr id="5" name="灯片编号占位符 4"/>
          <p:cNvSpPr>
            <a:spLocks noGrp="1"/>
          </p:cNvSpPr>
          <p:nvPr>
            <p:ph type="sldNum" sz="quarter" idx="11"/>
          </p:nvPr>
        </p:nvSpPr>
        <p:spPr>
          <a:xfrm>
            <a:off x="8098285" y="6469512"/>
            <a:ext cx="922337" cy="476250"/>
          </a:xfrm>
        </p:spPr>
        <p:txBody>
          <a:bodyPr/>
          <a:lstStyle/>
          <a:p>
            <a:pPr>
              <a:defRPr/>
            </a:pPr>
            <a:fld id="{2A5F4D79-7E66-4EF1-850E-A256F3AB9092}" type="slidenum">
              <a:rPr lang="zh-CN" altLang="en-US" smtClean="0"/>
              <a:pPr>
                <a:defRPr/>
              </a:pPr>
              <a:t>65</a:t>
            </a:fld>
            <a:endParaRPr lang="en-US" altLang="zh-CN" dirty="0"/>
          </a:p>
        </p:txBody>
      </p:sp>
      <p:pic>
        <p:nvPicPr>
          <p:cNvPr id="75778" name="Picture 2"/>
          <p:cNvPicPr>
            <a:picLocks noChangeAspect="1" noChangeArrowheads="1"/>
          </p:cNvPicPr>
          <p:nvPr/>
        </p:nvPicPr>
        <p:blipFill>
          <a:blip r:embed="rId2" cstate="print"/>
          <a:srcRect/>
          <a:stretch>
            <a:fillRect/>
          </a:stretch>
        </p:blipFill>
        <p:spPr bwMode="auto">
          <a:xfrm>
            <a:off x="449942" y="1195940"/>
            <a:ext cx="7949601" cy="5422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Working Set</a:t>
            </a:r>
            <a:endParaRPr lang="zh-CN" altLang="en-US" dirty="0"/>
          </a:p>
        </p:txBody>
      </p:sp>
      <p:sp>
        <p:nvSpPr>
          <p:cNvPr id="3" name="内容占位符 2"/>
          <p:cNvSpPr>
            <a:spLocks noGrp="1"/>
          </p:cNvSpPr>
          <p:nvPr>
            <p:ph idx="1"/>
          </p:nvPr>
        </p:nvSpPr>
        <p:spPr>
          <a:xfrm>
            <a:off x="457200" y="1326473"/>
            <a:ext cx="8229600" cy="1271587"/>
          </a:xfrm>
        </p:spPr>
        <p:txBody>
          <a:bodyPr/>
          <a:lstStyle/>
          <a:p>
            <a:r>
              <a:rPr lang="en-US" altLang="zh-CN" sz="2400" dirty="0" smtClean="0">
                <a:ea typeface="宋体" charset="-122"/>
              </a:rPr>
              <a:t>The working set is the set of pages used by the      most recent memory references. The function w(t,    ) is the size of the working set at time t.</a:t>
            </a: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 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66</a:t>
            </a:fld>
            <a:endParaRPr lang="en-US" altLang="zh-CN"/>
          </a:p>
        </p:txBody>
      </p:sp>
      <p:pic>
        <p:nvPicPr>
          <p:cNvPr id="72706" name="Picture 2"/>
          <p:cNvPicPr>
            <a:picLocks noChangeAspect="1" noChangeArrowheads="1"/>
          </p:cNvPicPr>
          <p:nvPr/>
        </p:nvPicPr>
        <p:blipFill>
          <a:blip r:embed="rId2" cstate="print"/>
          <a:srcRect/>
          <a:stretch>
            <a:fillRect/>
          </a:stretch>
        </p:blipFill>
        <p:spPr bwMode="auto">
          <a:xfrm>
            <a:off x="7175954" y="1461184"/>
            <a:ext cx="133350" cy="161925"/>
          </a:xfrm>
          <a:prstGeom prst="rect">
            <a:avLst/>
          </a:prstGeom>
          <a:noFill/>
          <a:ln w="9525">
            <a:noFill/>
            <a:miter lim="800000"/>
            <a:headEnd/>
            <a:tailEnd/>
          </a:ln>
          <a:effectLst/>
        </p:spPr>
      </p:pic>
      <p:pic>
        <p:nvPicPr>
          <p:cNvPr id="72707" name="Picture 3"/>
          <p:cNvPicPr>
            <a:picLocks noChangeAspect="1" noChangeArrowheads="1"/>
          </p:cNvPicPr>
          <p:nvPr/>
        </p:nvPicPr>
        <p:blipFill>
          <a:blip r:embed="rId2" cstate="print"/>
          <a:srcRect/>
          <a:stretch>
            <a:fillRect/>
          </a:stretch>
        </p:blipFill>
        <p:spPr bwMode="auto">
          <a:xfrm>
            <a:off x="6958240" y="1838555"/>
            <a:ext cx="133350" cy="161925"/>
          </a:xfrm>
          <a:prstGeom prst="rect">
            <a:avLst/>
          </a:prstGeom>
          <a:noFill/>
          <a:ln w="9525">
            <a:noFill/>
            <a:miter lim="800000"/>
            <a:headEnd/>
            <a:tailEnd/>
          </a:ln>
          <a:effectLst/>
        </p:spPr>
      </p:pic>
      <p:pic>
        <p:nvPicPr>
          <p:cNvPr id="72708" name="Picture 4"/>
          <p:cNvPicPr>
            <a:picLocks noChangeAspect="1" noChangeArrowheads="1"/>
          </p:cNvPicPr>
          <p:nvPr/>
        </p:nvPicPr>
        <p:blipFill>
          <a:blip r:embed="rId3" cstate="print"/>
          <a:srcRect/>
          <a:stretch>
            <a:fillRect/>
          </a:stretch>
        </p:blipFill>
        <p:spPr bwMode="auto">
          <a:xfrm>
            <a:off x="889454" y="2737985"/>
            <a:ext cx="5283157" cy="34596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工作集大小变化</a:t>
            </a:r>
            <a:endParaRPr lang="zh-CN" altLang="en-US" dirty="0"/>
          </a:p>
        </p:txBody>
      </p:sp>
      <p:sp>
        <p:nvSpPr>
          <p:cNvPr id="4" name="页脚占位符 3"/>
          <p:cNvSpPr>
            <a:spLocks noGrp="1"/>
          </p:cNvSpPr>
          <p:nvPr>
            <p:ph type="ftr" sz="quarter" idx="10"/>
          </p:nvPr>
        </p:nvSpPr>
        <p:spPr>
          <a:xfrm>
            <a:off x="366713" y="644184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425970"/>
            <a:ext cx="922337" cy="476250"/>
          </a:xfrm>
        </p:spPr>
        <p:txBody>
          <a:bodyPr/>
          <a:lstStyle/>
          <a:p>
            <a:pPr>
              <a:defRPr/>
            </a:pPr>
            <a:fld id="{2A5F4D79-7E66-4EF1-850E-A256F3AB9092}" type="slidenum">
              <a:rPr lang="zh-CN" altLang="en-US" smtClean="0"/>
              <a:pPr>
                <a:defRPr/>
              </a:pPr>
              <a:t>67</a:t>
            </a:fld>
            <a:endParaRPr lang="en-US" altLang="zh-CN"/>
          </a:p>
        </p:txBody>
      </p:sp>
      <p:pic>
        <p:nvPicPr>
          <p:cNvPr id="76802" name="Picture 2"/>
          <p:cNvPicPr>
            <a:picLocks noChangeAspect="1" noChangeArrowheads="1"/>
          </p:cNvPicPr>
          <p:nvPr/>
        </p:nvPicPr>
        <p:blipFill>
          <a:blip r:embed="rId2" cstate="print"/>
          <a:srcRect/>
          <a:stretch>
            <a:fillRect/>
          </a:stretch>
        </p:blipFill>
        <p:spPr bwMode="auto">
          <a:xfrm>
            <a:off x="668103" y="1074630"/>
            <a:ext cx="7663089" cy="5258816"/>
          </a:xfrm>
          <a:prstGeom prst="rect">
            <a:avLst/>
          </a:prstGeom>
          <a:noFill/>
          <a:ln w="9525">
            <a:noFill/>
            <a:miter lim="800000"/>
            <a:headEnd/>
            <a:tailEnd/>
          </a:ln>
          <a:effectLst/>
        </p:spPr>
      </p:pic>
      <p:sp>
        <p:nvSpPr>
          <p:cNvPr id="6" name="矩形 5"/>
          <p:cNvSpPr/>
          <p:nvPr/>
        </p:nvSpPr>
        <p:spPr>
          <a:xfrm>
            <a:off x="408771" y="2291834"/>
            <a:ext cx="915635" cy="369332"/>
          </a:xfrm>
          <a:prstGeom prst="rect">
            <a:avLst/>
          </a:prstGeom>
        </p:spPr>
        <p:txBody>
          <a:bodyPr wrap="none">
            <a:spAutoFit/>
          </a:bodyPr>
          <a:lstStyle/>
          <a:p>
            <a:r>
              <a:rPr lang="en-US" altLang="zh-CN" dirty="0" smtClean="0">
                <a:latin typeface="Times New Roman" pitchFamily="18" charset="0"/>
                <a:ea typeface="宋体" charset="-122"/>
                <a:cs typeface="Times New Roman" pitchFamily="18" charset="0"/>
              </a:rPr>
              <a:t>w(t,    ) </a:t>
            </a:r>
            <a:endParaRPr lang="zh-CN" altLang="en-US" dirty="0">
              <a:latin typeface="Times New Roman" pitchFamily="18" charset="0"/>
              <a:cs typeface="Times New Roman" pitchFamily="18" charset="0"/>
            </a:endParaRPr>
          </a:p>
        </p:txBody>
      </p:sp>
      <p:sp>
        <p:nvSpPr>
          <p:cNvPr id="8" name="矩形 7"/>
          <p:cNvSpPr/>
          <p:nvPr/>
        </p:nvSpPr>
        <p:spPr>
          <a:xfrm>
            <a:off x="7466796" y="5311259"/>
            <a:ext cx="306494" cy="369332"/>
          </a:xfrm>
          <a:prstGeom prst="rect">
            <a:avLst/>
          </a:prstGeom>
        </p:spPr>
        <p:txBody>
          <a:bodyPr wrap="none">
            <a:spAutoFit/>
          </a:bodyPr>
          <a:lstStyle/>
          <a:p>
            <a:r>
              <a:rPr lang="en-US" altLang="zh-CN" dirty="0" smtClean="0">
                <a:latin typeface="Times New Roman" pitchFamily="18" charset="0"/>
                <a:ea typeface="宋体" charset="-122"/>
                <a:cs typeface="Times New Roman" pitchFamily="18" charset="0"/>
              </a:rPr>
              <a:t>t </a:t>
            </a:r>
            <a:endParaRPr lang="zh-CN" altLang="en-US" dirty="0">
              <a:latin typeface="Times New Roman" pitchFamily="18" charset="0"/>
              <a:cs typeface="Times New Roman" pitchFamily="18" charset="0"/>
            </a:endParaRPr>
          </a:p>
        </p:txBody>
      </p:sp>
      <p:pic>
        <p:nvPicPr>
          <p:cNvPr id="9" name="Picture 3"/>
          <p:cNvPicPr>
            <a:picLocks noChangeAspect="1" noChangeArrowheads="1"/>
          </p:cNvPicPr>
          <p:nvPr/>
        </p:nvPicPr>
        <p:blipFill>
          <a:blip r:embed="rId3" cstate="print"/>
          <a:srcRect/>
          <a:stretch>
            <a:fillRect/>
          </a:stretch>
        </p:blipFill>
        <p:spPr bwMode="auto">
          <a:xfrm>
            <a:off x="919390" y="2400530"/>
            <a:ext cx="133350" cy="161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置换策略的引入</a:t>
            </a:r>
            <a:endParaRPr lang="zh-CN" altLang="en-US" dirty="0"/>
          </a:p>
        </p:txBody>
      </p:sp>
      <p:sp>
        <p:nvSpPr>
          <p:cNvPr id="3" name="内容占位符 2"/>
          <p:cNvSpPr>
            <a:spLocks noGrp="1"/>
          </p:cNvSpPr>
          <p:nvPr>
            <p:ph idx="1"/>
          </p:nvPr>
        </p:nvSpPr>
        <p:spPr>
          <a:xfrm>
            <a:off x="486228" y="1224875"/>
            <a:ext cx="7946571" cy="4929182"/>
          </a:xfrm>
        </p:spPr>
        <p:txBody>
          <a:bodyPr/>
          <a:lstStyle/>
          <a:p>
            <a:r>
              <a:rPr lang="zh-CN" altLang="en-US" sz="2400" dirty="0" smtClean="0"/>
              <a:t>抖动</a:t>
            </a:r>
            <a:endParaRPr lang="en-US" altLang="zh-CN" sz="2400" dirty="0" smtClean="0"/>
          </a:p>
          <a:p>
            <a:pPr lvl="1"/>
            <a:r>
              <a:rPr lang="zh-CN" altLang="en-US" sz="2000" dirty="0" smtClean="0"/>
              <a:t>抖动是由于竞争内存空间引起的。</a:t>
            </a:r>
          </a:p>
          <a:p>
            <a:pPr lvl="1"/>
            <a:r>
              <a:rPr lang="zh-CN" altLang="en-US" sz="2000" dirty="0" smtClean="0"/>
              <a:t>什么是抖动？当需要将一个新页面调入内存时，因内存空间紧张，不得不将一个老页面置换出去，而刚刚置换出去的老页面可能又要被使用，需要重新将它调入。若一个进程频繁地进行页面调入调出，使系统效率降低，通常称这种现象为该进程发生了抖动。</a:t>
            </a:r>
          </a:p>
          <a:p>
            <a:pPr lvl="1"/>
            <a:r>
              <a:rPr lang="zh-CN" altLang="en-US" sz="2000" dirty="0" smtClean="0"/>
              <a:t>产生抖动的原因：</a:t>
            </a:r>
          </a:p>
          <a:p>
            <a:pPr lvl="2"/>
            <a:r>
              <a:rPr lang="zh-CN" altLang="en-US" sz="2000" dirty="0" smtClean="0"/>
              <a:t>系统内的进程数太多，致使一个进程分得的内存块过少；</a:t>
            </a:r>
          </a:p>
          <a:p>
            <a:pPr lvl="2"/>
            <a:r>
              <a:rPr lang="zh-CN" altLang="en-US" sz="2000" dirty="0" smtClean="0"/>
              <a:t>系统采用的页面置换算法不合理。</a:t>
            </a:r>
            <a:endParaRPr lang="en-US" altLang="zh-CN" sz="2000" dirty="0" smtClean="0"/>
          </a:p>
          <a:p>
            <a:r>
              <a:rPr lang="zh-CN" altLang="en-US" sz="2400" dirty="0" smtClean="0"/>
              <a:t>页面置换算法的目标：</a:t>
            </a:r>
            <a:endParaRPr lang="en-US" altLang="zh-CN" sz="2400" dirty="0" smtClean="0"/>
          </a:p>
          <a:p>
            <a:pPr lvl="1"/>
            <a:r>
              <a:rPr lang="zh-CN" altLang="en-US" sz="2000" dirty="0" smtClean="0"/>
              <a:t>最小化页面更换频率或缺页率</a:t>
            </a:r>
            <a:endParaRPr lang="en-US" altLang="zh-CN" sz="2000" dirty="0" smtClean="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置换策略</a:t>
            </a:r>
            <a:endParaRPr lang="zh-CN" altLang="en-US" dirty="0"/>
          </a:p>
        </p:txBody>
      </p:sp>
      <p:sp>
        <p:nvSpPr>
          <p:cNvPr id="3" name="内容占位符 2"/>
          <p:cNvSpPr>
            <a:spLocks noGrp="1"/>
          </p:cNvSpPr>
          <p:nvPr>
            <p:ph idx="1"/>
          </p:nvPr>
        </p:nvSpPr>
        <p:spPr/>
        <p:txBody>
          <a:bodyPr/>
          <a:lstStyle/>
          <a:p>
            <a:r>
              <a:rPr lang="zh-CN" altLang="en-US" dirty="0" smtClean="0"/>
              <a:t>页面置换策略也可用于段置换、</a:t>
            </a:r>
            <a:r>
              <a:rPr lang="en-US" altLang="zh-CN" dirty="0" smtClean="0"/>
              <a:t>TLB</a:t>
            </a:r>
            <a:r>
              <a:rPr lang="zh-CN" altLang="en-US" dirty="0" smtClean="0"/>
              <a:t>置换</a:t>
            </a:r>
            <a:endParaRPr lang="en-US" altLang="zh-CN" dirty="0" smtClean="0"/>
          </a:p>
          <a:p>
            <a:r>
              <a:rPr lang="zh-CN" altLang="en-US" dirty="0" smtClean="0"/>
              <a:t>置换策略的分类</a:t>
            </a:r>
            <a:endParaRPr lang="en-US" altLang="zh-CN" dirty="0" smtClean="0"/>
          </a:p>
          <a:p>
            <a:pPr lvl="1"/>
            <a:r>
              <a:rPr lang="zh-CN" altLang="en-US" dirty="0" smtClean="0"/>
              <a:t>最优置换策略（</a:t>
            </a:r>
            <a:r>
              <a:rPr lang="en-US" altLang="zh-CN" dirty="0" smtClean="0"/>
              <a:t>OPT</a:t>
            </a:r>
            <a:r>
              <a:rPr lang="zh-CN" altLang="en-US" dirty="0" smtClean="0"/>
              <a:t>）</a:t>
            </a:r>
            <a:endParaRPr lang="en-US" altLang="zh-CN" dirty="0" smtClean="0"/>
          </a:p>
          <a:p>
            <a:pPr lvl="2"/>
            <a:r>
              <a:rPr lang="zh-CN" altLang="en-US" dirty="0" smtClean="0"/>
              <a:t>无法实现的最优策略</a:t>
            </a:r>
            <a:endParaRPr lang="en-US" altLang="zh-CN" dirty="0" smtClean="0"/>
          </a:p>
          <a:p>
            <a:pPr lvl="1"/>
            <a:r>
              <a:rPr lang="zh-CN" altLang="en-US" dirty="0" smtClean="0"/>
              <a:t>先进先出策略（</a:t>
            </a:r>
            <a:r>
              <a:rPr lang="en-US" altLang="zh-CN" dirty="0" smtClean="0"/>
              <a:t>FIFO</a:t>
            </a:r>
            <a:r>
              <a:rPr lang="zh-CN" altLang="en-US" dirty="0" smtClean="0"/>
              <a:t>）</a:t>
            </a:r>
            <a:endParaRPr lang="en-US" altLang="zh-CN" dirty="0" smtClean="0"/>
          </a:p>
          <a:p>
            <a:pPr lvl="2"/>
            <a:r>
              <a:rPr lang="zh-CN" altLang="en-US" dirty="0" smtClean="0"/>
              <a:t>最直观也是效果最差的策略</a:t>
            </a:r>
            <a:endParaRPr lang="en-US" altLang="zh-CN" dirty="0" smtClean="0"/>
          </a:p>
          <a:p>
            <a:pPr lvl="1"/>
            <a:r>
              <a:rPr lang="zh-CN" altLang="en-US" dirty="0" smtClean="0"/>
              <a:t>最近最旧未使用策略（</a:t>
            </a:r>
            <a:r>
              <a:rPr lang="en-US" altLang="zh-CN" dirty="0" smtClean="0"/>
              <a:t>LRU</a:t>
            </a:r>
            <a:r>
              <a:rPr lang="zh-CN" altLang="en-US" dirty="0" smtClean="0"/>
              <a:t>）</a:t>
            </a:r>
            <a:endParaRPr lang="en-US" altLang="zh-CN" dirty="0" smtClean="0"/>
          </a:p>
          <a:p>
            <a:pPr lvl="2"/>
            <a:r>
              <a:rPr lang="zh-CN" altLang="en-US" dirty="0" smtClean="0"/>
              <a:t>可行的最优策略，但硬件代价高</a:t>
            </a:r>
            <a:endParaRPr lang="en-US" altLang="zh-CN" dirty="0" smtClean="0"/>
          </a:p>
          <a:p>
            <a:pPr lvl="1"/>
            <a:r>
              <a:rPr lang="zh-CN" altLang="en-US" dirty="0" smtClean="0"/>
              <a:t>时钟策略（</a:t>
            </a:r>
            <a:r>
              <a:rPr lang="en-US" altLang="zh-CN" dirty="0" smtClean="0"/>
              <a:t>CLOCK</a:t>
            </a:r>
            <a:r>
              <a:rPr lang="zh-CN" altLang="en-US" dirty="0" smtClean="0"/>
              <a:t>）</a:t>
            </a:r>
            <a:endParaRPr lang="en-US" altLang="zh-CN" dirty="0" smtClean="0"/>
          </a:p>
          <a:p>
            <a:pPr lvl="2"/>
            <a:r>
              <a:rPr lang="en-US" altLang="zh-CN" dirty="0" smtClean="0"/>
              <a:t>LRU</a:t>
            </a:r>
            <a:r>
              <a:rPr lang="zh-CN" altLang="en-US" dirty="0" smtClean="0"/>
              <a:t>的简化版本</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分页与集装箱的作用类似</a:t>
            </a:r>
            <a:endParaRPr lang="zh-CN" altLang="en-US"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7</a:t>
            </a:fld>
            <a:endParaRPr lang="en-US" altLang="zh-CN"/>
          </a:p>
        </p:txBody>
      </p:sp>
      <p:grpSp>
        <p:nvGrpSpPr>
          <p:cNvPr id="44" name="组合 43"/>
          <p:cNvGrpSpPr/>
          <p:nvPr/>
        </p:nvGrpSpPr>
        <p:grpSpPr>
          <a:xfrm>
            <a:off x="838200" y="1091292"/>
            <a:ext cx="7562850" cy="2743200"/>
            <a:chOff x="838200" y="1047750"/>
            <a:chExt cx="7562850" cy="2743200"/>
          </a:xfrm>
        </p:grpSpPr>
        <p:pic>
          <p:nvPicPr>
            <p:cNvPr id="6" name="图片 5" descr="Container_01_KMJ.jpg"/>
            <p:cNvPicPr>
              <a:picLocks noChangeAspect="1"/>
            </p:cNvPicPr>
            <p:nvPr/>
          </p:nvPicPr>
          <p:blipFill>
            <a:blip r:embed="rId2" cstate="print"/>
            <a:stretch>
              <a:fillRect/>
            </a:stretch>
          </p:blipFill>
          <p:spPr>
            <a:xfrm>
              <a:off x="2233208" y="1828800"/>
              <a:ext cx="1919692" cy="1432270"/>
            </a:xfrm>
            <a:prstGeom prst="rect">
              <a:avLst/>
            </a:prstGeom>
          </p:spPr>
        </p:pic>
        <p:grpSp>
          <p:nvGrpSpPr>
            <p:cNvPr id="17" name="组合 16"/>
            <p:cNvGrpSpPr/>
            <p:nvPr/>
          </p:nvGrpSpPr>
          <p:grpSpPr>
            <a:xfrm>
              <a:off x="5791200" y="1047750"/>
              <a:ext cx="1143000" cy="2743200"/>
              <a:chOff x="6057900" y="1295400"/>
              <a:chExt cx="1143000" cy="2743200"/>
            </a:xfrm>
          </p:grpSpPr>
          <p:sp>
            <p:nvSpPr>
              <p:cNvPr id="8" name="矩形 7"/>
              <p:cNvSpPr/>
              <p:nvPr/>
            </p:nvSpPr>
            <p:spPr>
              <a:xfrm>
                <a:off x="6057900" y="129540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057900" y="184785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057900" y="293370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7900" y="348615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629400" y="129540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629400" y="184785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629400" y="240030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629400" y="293370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29400" y="348615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左右箭头 17"/>
            <p:cNvSpPr/>
            <p:nvPr/>
          </p:nvSpPr>
          <p:spPr>
            <a:xfrm>
              <a:off x="4248150" y="2057400"/>
              <a:ext cx="1485900" cy="66675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838200" y="1771650"/>
              <a:ext cx="1333500" cy="1446550"/>
            </a:xfrm>
            <a:prstGeom prst="rect">
              <a:avLst/>
            </a:prstGeom>
            <a:noFill/>
          </p:spPr>
          <p:txBody>
            <a:bodyPr wrap="square" rtlCol="0">
              <a:spAutoFit/>
            </a:bodyPr>
            <a:lstStyle/>
            <a:p>
              <a:r>
                <a:rPr lang="zh-CN" altLang="en-US" sz="2200" dirty="0" smtClean="0">
                  <a:solidFill>
                    <a:srgbClr val="006600"/>
                  </a:solidFill>
                </a:rPr>
                <a:t>分页后的进程空间好比一箱箱的货物</a:t>
              </a:r>
              <a:endParaRPr lang="zh-CN" altLang="en-US" sz="2200" dirty="0">
                <a:solidFill>
                  <a:srgbClr val="006600"/>
                </a:solidFill>
              </a:endParaRPr>
            </a:p>
          </p:txBody>
        </p:sp>
        <p:sp>
          <p:nvSpPr>
            <p:cNvPr id="31" name="TextBox 30"/>
            <p:cNvSpPr txBox="1"/>
            <p:nvPr/>
          </p:nvSpPr>
          <p:spPr>
            <a:xfrm>
              <a:off x="7067550" y="1428750"/>
              <a:ext cx="1333500" cy="2123658"/>
            </a:xfrm>
            <a:prstGeom prst="rect">
              <a:avLst/>
            </a:prstGeom>
            <a:noFill/>
          </p:spPr>
          <p:txBody>
            <a:bodyPr wrap="square" rtlCol="0">
              <a:spAutoFit/>
            </a:bodyPr>
            <a:lstStyle/>
            <a:p>
              <a:r>
                <a:rPr lang="zh-CN" altLang="en-US" sz="2200" dirty="0" smtClean="0">
                  <a:solidFill>
                    <a:srgbClr val="006600"/>
                  </a:solidFill>
                </a:rPr>
                <a:t>支持分页的内存空间好比划分了标准存储空间的船舱</a:t>
              </a:r>
              <a:endParaRPr lang="zh-CN" altLang="en-US" sz="2200" dirty="0">
                <a:solidFill>
                  <a:srgbClr val="006600"/>
                </a:solidFill>
              </a:endParaRPr>
            </a:p>
          </p:txBody>
        </p:sp>
      </p:grpSp>
      <p:grpSp>
        <p:nvGrpSpPr>
          <p:cNvPr id="43" name="组合 42"/>
          <p:cNvGrpSpPr/>
          <p:nvPr/>
        </p:nvGrpSpPr>
        <p:grpSpPr>
          <a:xfrm>
            <a:off x="590550" y="3990522"/>
            <a:ext cx="8362950" cy="1107996"/>
            <a:chOff x="590550" y="4019550"/>
            <a:chExt cx="8362950" cy="1107996"/>
          </a:xfrm>
        </p:grpSpPr>
        <p:sp>
          <p:nvSpPr>
            <p:cNvPr id="20" name="矩形 19"/>
            <p:cNvSpPr/>
            <p:nvPr/>
          </p:nvSpPr>
          <p:spPr>
            <a:xfrm>
              <a:off x="590550" y="4324350"/>
              <a:ext cx="266700" cy="5524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619250" y="4324350"/>
              <a:ext cx="571500" cy="55245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76300" y="4324350"/>
              <a:ext cx="723900" cy="55245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209800" y="4324350"/>
              <a:ext cx="120015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886200" y="4324350"/>
              <a:ext cx="2667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914900" y="4324350"/>
              <a:ext cx="571500" cy="55245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171950" y="4324350"/>
              <a:ext cx="723900" cy="5524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34050" y="4324350"/>
              <a:ext cx="723900" cy="55245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6610350" y="4019550"/>
              <a:ext cx="2343150" cy="1107996"/>
            </a:xfrm>
            <a:prstGeom prst="rect">
              <a:avLst/>
            </a:prstGeom>
            <a:noFill/>
          </p:spPr>
          <p:txBody>
            <a:bodyPr wrap="square" rtlCol="0">
              <a:spAutoFit/>
            </a:bodyPr>
            <a:lstStyle/>
            <a:p>
              <a:r>
                <a:rPr lang="zh-CN" altLang="en-US" sz="2200" dirty="0" smtClean="0">
                  <a:solidFill>
                    <a:srgbClr val="FF0000"/>
                  </a:solidFill>
                </a:rPr>
                <a:t>没有分页的内存空间杂乱无章，不便于管理</a:t>
              </a:r>
              <a:endParaRPr lang="zh-CN" altLang="en-US" sz="2200" dirty="0">
                <a:solidFill>
                  <a:srgbClr val="FF0000"/>
                </a:solidFill>
              </a:endParaRPr>
            </a:p>
          </p:txBody>
        </p:sp>
      </p:grpSp>
      <p:grpSp>
        <p:nvGrpSpPr>
          <p:cNvPr id="45" name="组合 44"/>
          <p:cNvGrpSpPr/>
          <p:nvPr/>
        </p:nvGrpSpPr>
        <p:grpSpPr>
          <a:xfrm>
            <a:off x="571500" y="5279574"/>
            <a:ext cx="8401050" cy="1107996"/>
            <a:chOff x="571500" y="5410200"/>
            <a:chExt cx="8401050" cy="1107996"/>
          </a:xfrm>
        </p:grpSpPr>
        <p:sp>
          <p:nvSpPr>
            <p:cNvPr id="22" name="矩形 21"/>
            <p:cNvSpPr/>
            <p:nvPr/>
          </p:nvSpPr>
          <p:spPr>
            <a:xfrm>
              <a:off x="1162050" y="5505450"/>
              <a:ext cx="571500" cy="55245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71500" y="5505450"/>
              <a:ext cx="571500" cy="5524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52600" y="5505450"/>
              <a:ext cx="571500" cy="55245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343150" y="5505450"/>
              <a:ext cx="571500" cy="55245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114800" y="5505450"/>
              <a:ext cx="571500" cy="55245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886450" y="550545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4250" y="550545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705350" y="5505450"/>
              <a:ext cx="571500" cy="5524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6629400" y="5410200"/>
              <a:ext cx="2343150" cy="1107996"/>
            </a:xfrm>
            <a:prstGeom prst="rect">
              <a:avLst/>
            </a:prstGeom>
            <a:noFill/>
          </p:spPr>
          <p:txBody>
            <a:bodyPr wrap="square" rtlCol="0">
              <a:spAutoFit/>
            </a:bodyPr>
            <a:lstStyle/>
            <a:p>
              <a:r>
                <a:rPr lang="zh-CN" altLang="en-US" sz="2200" dirty="0" smtClean="0">
                  <a:solidFill>
                    <a:srgbClr val="FF0000"/>
                  </a:solidFill>
                </a:rPr>
                <a:t>分页后的内存空间整齐划一，便于管理</a:t>
              </a:r>
              <a:endParaRPr lang="zh-CN" altLang="en-US" sz="22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最优置换策略（</a:t>
            </a:r>
            <a:r>
              <a:rPr lang="en-US" altLang="zh-CN" dirty="0" smtClean="0"/>
              <a:t>OPT</a:t>
            </a:r>
            <a:r>
              <a:rPr lang="zh-CN" altLang="en-US" dirty="0" smtClean="0"/>
              <a:t>）</a:t>
            </a:r>
            <a:endParaRPr lang="zh-CN" altLang="en-US" dirty="0"/>
          </a:p>
        </p:txBody>
      </p:sp>
      <p:sp>
        <p:nvSpPr>
          <p:cNvPr id="3" name="内容占位符 2"/>
          <p:cNvSpPr>
            <a:spLocks noGrp="1"/>
          </p:cNvSpPr>
          <p:nvPr>
            <p:ph idx="1"/>
          </p:nvPr>
        </p:nvSpPr>
        <p:spPr>
          <a:xfrm>
            <a:off x="442686" y="1239389"/>
            <a:ext cx="8469086" cy="1750553"/>
          </a:xfrm>
        </p:spPr>
        <p:txBody>
          <a:bodyPr/>
          <a:lstStyle/>
          <a:p>
            <a:r>
              <a:rPr lang="zh-CN" altLang="en-US" sz="2200" dirty="0" smtClean="0"/>
              <a:t>选择未来最长时间内不再使用的页面来置换</a:t>
            </a:r>
            <a:endParaRPr lang="en-US" altLang="zh-CN" sz="2200" dirty="0" smtClean="0"/>
          </a:p>
          <a:p>
            <a:r>
              <a:rPr lang="zh-CN" altLang="en-US" sz="2200" dirty="0" smtClean="0"/>
              <a:t>理论上缺页率最低的算法</a:t>
            </a:r>
            <a:endParaRPr lang="en-US" altLang="zh-CN" sz="2200" dirty="0" smtClean="0"/>
          </a:p>
          <a:p>
            <a:r>
              <a:rPr lang="zh-CN" altLang="en-US" sz="2200" dirty="0" smtClean="0"/>
              <a:t>需要</a:t>
            </a:r>
            <a:r>
              <a:rPr lang="en-US" altLang="zh-CN" sz="2200" dirty="0" smtClean="0"/>
              <a:t>OS</a:t>
            </a:r>
            <a:r>
              <a:rPr lang="zh-CN" altLang="en-US" sz="2200" dirty="0" smtClean="0"/>
              <a:t>能预知将来需要读取的页面，因而该算法基本不可能实现</a:t>
            </a:r>
            <a:endParaRPr lang="en-US" altLang="zh-CN" sz="2200" dirty="0" smtClean="0"/>
          </a:p>
          <a:p>
            <a:r>
              <a:rPr lang="zh-CN" altLang="en-US" sz="2200" dirty="0" smtClean="0"/>
              <a:t>作用是最为标准来衡量其它算法的性能</a:t>
            </a:r>
          </a:p>
          <a:p>
            <a:endParaRPr lang="zh-CN" altLang="en-US"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70</a:t>
            </a:fld>
            <a:endParaRPr lang="en-US" altLang="zh-CN"/>
          </a:p>
        </p:txBody>
      </p:sp>
      <p:sp>
        <p:nvSpPr>
          <p:cNvPr id="6" name="Text Box 4"/>
          <p:cNvSpPr txBox="1">
            <a:spLocks noChangeArrowheads="1"/>
          </p:cNvSpPr>
          <p:nvPr/>
        </p:nvSpPr>
        <p:spPr bwMode="auto">
          <a:xfrm>
            <a:off x="333828" y="3129650"/>
            <a:ext cx="8810172" cy="707886"/>
          </a:xfrm>
          <a:prstGeom prst="rect">
            <a:avLst/>
          </a:prstGeom>
          <a:noFill/>
          <a:ln w="9525">
            <a:noFill/>
            <a:miter lim="800000"/>
            <a:headEnd/>
            <a:tailEnd/>
          </a:ln>
          <a:effectLst/>
        </p:spPr>
        <p:txBody>
          <a:bodyPr wrap="square">
            <a:spAutoFit/>
          </a:bodyPr>
          <a:lstStyle/>
          <a:p>
            <a:pPr algn="l">
              <a:spcBef>
                <a:spcPct val="0"/>
              </a:spcBef>
              <a:buClr>
                <a:schemeClr val="folHlink"/>
              </a:buClr>
              <a:buSzPct val="60000"/>
              <a:buFont typeface="Wingdings" pitchFamily="2" charset="2"/>
              <a:buNone/>
            </a:pPr>
            <a:r>
              <a:rPr kumimoji="1" lang="en-US" altLang="zh-CN" sz="2000" dirty="0" smtClean="0">
                <a:solidFill>
                  <a:srgbClr val="FF0000"/>
                </a:solidFill>
                <a:ea typeface="黑体" pitchFamily="49" charset="-122"/>
              </a:rPr>
              <a:t>【</a:t>
            </a:r>
            <a:r>
              <a:rPr kumimoji="1" lang="zh-CN" altLang="en-US" sz="2000" dirty="0" smtClean="0">
                <a:solidFill>
                  <a:srgbClr val="FF0000"/>
                </a:solidFill>
                <a:ea typeface="黑体" pitchFamily="49" charset="-122"/>
              </a:rPr>
              <a:t>例</a:t>
            </a:r>
            <a:r>
              <a:rPr kumimoji="1" lang="en-US" altLang="zh-CN" sz="2000" dirty="0" smtClean="0">
                <a:solidFill>
                  <a:srgbClr val="FF0000"/>
                </a:solidFill>
                <a:ea typeface="黑体" pitchFamily="49" charset="-122"/>
              </a:rPr>
              <a:t>】</a:t>
            </a:r>
            <a:r>
              <a:rPr kumimoji="1" lang="zh-CN" altLang="en-US" sz="2000" dirty="0">
                <a:ea typeface="黑体" pitchFamily="49" charset="-122"/>
              </a:rPr>
              <a:t>假定系统为某进程分配了</a:t>
            </a:r>
            <a:r>
              <a:rPr kumimoji="1" lang="en-US" altLang="zh-CN" sz="2000" dirty="0">
                <a:ea typeface="黑体" pitchFamily="49" charset="-122"/>
              </a:rPr>
              <a:t>3</a:t>
            </a:r>
            <a:r>
              <a:rPr kumimoji="1" lang="zh-CN" altLang="en-US" sz="2000" dirty="0" smtClean="0">
                <a:ea typeface="黑体" pitchFamily="49" charset="-122"/>
              </a:rPr>
              <a:t>个页框，</a:t>
            </a:r>
            <a:r>
              <a:rPr kumimoji="1" lang="zh-CN" altLang="en-US" sz="2000" dirty="0">
                <a:ea typeface="黑体" pitchFamily="49" charset="-122"/>
              </a:rPr>
              <a:t>并考虑以下的页面引用串</a:t>
            </a:r>
            <a:r>
              <a:rPr kumimoji="1" lang="zh-CN" altLang="en-US" sz="2000" dirty="0" smtClean="0">
                <a:ea typeface="黑体" pitchFamily="49" charset="-122"/>
              </a:rPr>
              <a:t>：</a:t>
            </a:r>
            <a:endParaRPr kumimoji="1" lang="en-US" altLang="zh-CN" sz="2000" dirty="0" smtClean="0">
              <a:ea typeface="黑体" pitchFamily="49" charset="-122"/>
            </a:endParaRPr>
          </a:p>
          <a:p>
            <a:pPr algn="l">
              <a:spcBef>
                <a:spcPct val="0"/>
              </a:spcBef>
              <a:buClr>
                <a:schemeClr val="folHlink"/>
              </a:buClr>
              <a:buSzPct val="60000"/>
              <a:buFont typeface="Wingdings" pitchFamily="2" charset="2"/>
              <a:buNone/>
            </a:pPr>
            <a:r>
              <a:rPr kumimoji="1" lang="en-US" altLang="zh-CN" sz="2000" dirty="0" smtClean="0">
                <a:ea typeface="黑体" pitchFamily="49" charset="-122"/>
              </a:rPr>
              <a:t>            7</a:t>
            </a:r>
            <a:r>
              <a:rPr kumimoji="1" lang="zh-CN" altLang="en-US" sz="2000" dirty="0">
                <a:ea typeface="黑体" pitchFamily="49" charset="-122"/>
              </a:rPr>
              <a:t>，</a:t>
            </a:r>
            <a:r>
              <a:rPr kumimoji="1" lang="en-US" altLang="zh-CN" sz="2000" dirty="0">
                <a:ea typeface="黑体" pitchFamily="49" charset="-122"/>
              </a:rPr>
              <a:t>0</a:t>
            </a:r>
            <a:r>
              <a:rPr kumimoji="1" lang="zh-CN" altLang="en-US" sz="2000" dirty="0">
                <a:ea typeface="黑体" pitchFamily="49" charset="-122"/>
              </a:rPr>
              <a:t>，</a:t>
            </a:r>
            <a:r>
              <a:rPr kumimoji="1" lang="en-US" altLang="zh-CN" sz="2000" dirty="0">
                <a:ea typeface="黑体" pitchFamily="49" charset="-122"/>
              </a:rPr>
              <a:t>1</a:t>
            </a:r>
            <a:r>
              <a:rPr kumimoji="1" lang="zh-CN" altLang="en-US" sz="2000" dirty="0">
                <a:ea typeface="黑体" pitchFamily="49" charset="-122"/>
              </a:rPr>
              <a:t>，</a:t>
            </a:r>
            <a:r>
              <a:rPr kumimoji="1" lang="en-US" altLang="zh-CN" sz="2000" dirty="0">
                <a:ea typeface="黑体" pitchFamily="49" charset="-122"/>
              </a:rPr>
              <a:t>2</a:t>
            </a:r>
            <a:r>
              <a:rPr kumimoji="1" lang="zh-CN" altLang="en-US" sz="2000" dirty="0">
                <a:ea typeface="黑体" pitchFamily="49" charset="-122"/>
              </a:rPr>
              <a:t>，</a:t>
            </a:r>
            <a:r>
              <a:rPr kumimoji="1" lang="en-US" altLang="zh-CN" sz="2000" dirty="0">
                <a:ea typeface="黑体" pitchFamily="49" charset="-122"/>
              </a:rPr>
              <a:t>0</a:t>
            </a:r>
            <a:r>
              <a:rPr kumimoji="1" lang="zh-CN" altLang="en-US" sz="2000" dirty="0">
                <a:ea typeface="黑体" pitchFamily="49" charset="-122"/>
              </a:rPr>
              <a:t>，</a:t>
            </a:r>
            <a:r>
              <a:rPr kumimoji="1" lang="en-US" altLang="zh-CN" sz="2000" dirty="0">
                <a:ea typeface="黑体" pitchFamily="49" charset="-122"/>
              </a:rPr>
              <a:t>3</a:t>
            </a:r>
            <a:r>
              <a:rPr kumimoji="1" lang="zh-CN" altLang="en-US" sz="2000" dirty="0">
                <a:ea typeface="黑体" pitchFamily="49" charset="-122"/>
              </a:rPr>
              <a:t>，</a:t>
            </a:r>
            <a:r>
              <a:rPr kumimoji="1" lang="en-US" altLang="zh-CN" sz="2000" dirty="0">
                <a:ea typeface="黑体" pitchFamily="49" charset="-122"/>
              </a:rPr>
              <a:t>0</a:t>
            </a:r>
            <a:r>
              <a:rPr kumimoji="1" lang="zh-CN" altLang="en-US" sz="2000" dirty="0">
                <a:ea typeface="黑体" pitchFamily="49" charset="-122"/>
              </a:rPr>
              <a:t>，</a:t>
            </a:r>
            <a:r>
              <a:rPr kumimoji="1" lang="en-US" altLang="zh-CN" sz="2000" dirty="0">
                <a:ea typeface="黑体" pitchFamily="49" charset="-122"/>
              </a:rPr>
              <a:t>4</a:t>
            </a:r>
            <a:r>
              <a:rPr kumimoji="1" lang="zh-CN" altLang="en-US" sz="2000" dirty="0">
                <a:ea typeface="黑体" pitchFamily="49" charset="-122"/>
              </a:rPr>
              <a:t>，</a:t>
            </a:r>
            <a:r>
              <a:rPr kumimoji="1" lang="en-US" altLang="zh-CN" sz="2000" dirty="0">
                <a:ea typeface="黑体" pitchFamily="49" charset="-122"/>
              </a:rPr>
              <a:t>2</a:t>
            </a:r>
            <a:r>
              <a:rPr kumimoji="1" lang="zh-CN" altLang="en-US" sz="2000" dirty="0">
                <a:ea typeface="黑体" pitchFamily="49" charset="-122"/>
              </a:rPr>
              <a:t>，</a:t>
            </a:r>
            <a:r>
              <a:rPr kumimoji="1" lang="en-US" altLang="zh-CN" sz="2000" dirty="0">
                <a:ea typeface="黑体" pitchFamily="49" charset="-122"/>
              </a:rPr>
              <a:t>3</a:t>
            </a:r>
            <a:r>
              <a:rPr kumimoji="1" lang="zh-CN" altLang="en-US" sz="2000" dirty="0">
                <a:ea typeface="黑体" pitchFamily="49" charset="-122"/>
              </a:rPr>
              <a:t>，</a:t>
            </a:r>
            <a:r>
              <a:rPr kumimoji="1" lang="en-US" altLang="zh-CN" sz="2000" dirty="0">
                <a:ea typeface="黑体" pitchFamily="49" charset="-122"/>
              </a:rPr>
              <a:t>0</a:t>
            </a:r>
            <a:r>
              <a:rPr kumimoji="1" lang="zh-CN" altLang="en-US" sz="2000" dirty="0">
                <a:ea typeface="黑体" pitchFamily="49" charset="-122"/>
              </a:rPr>
              <a:t>，</a:t>
            </a:r>
            <a:r>
              <a:rPr kumimoji="1" lang="en-US" altLang="zh-CN" sz="2000" dirty="0">
                <a:ea typeface="黑体" pitchFamily="49" charset="-122"/>
              </a:rPr>
              <a:t>3</a:t>
            </a:r>
            <a:r>
              <a:rPr kumimoji="1" lang="zh-CN" altLang="en-US" sz="2000" dirty="0">
                <a:ea typeface="黑体" pitchFamily="49" charset="-122"/>
              </a:rPr>
              <a:t>，</a:t>
            </a:r>
            <a:r>
              <a:rPr kumimoji="1" lang="en-US" altLang="zh-CN" sz="2000" dirty="0">
                <a:ea typeface="黑体" pitchFamily="49" charset="-122"/>
              </a:rPr>
              <a:t>2</a:t>
            </a:r>
            <a:r>
              <a:rPr kumimoji="1" lang="zh-CN" altLang="en-US" sz="2000" dirty="0">
                <a:ea typeface="黑体" pitchFamily="49" charset="-122"/>
              </a:rPr>
              <a:t>，</a:t>
            </a:r>
            <a:r>
              <a:rPr kumimoji="1" lang="en-US" altLang="zh-CN" sz="2000" dirty="0">
                <a:ea typeface="黑体" pitchFamily="49" charset="-122"/>
              </a:rPr>
              <a:t>1</a:t>
            </a:r>
            <a:r>
              <a:rPr kumimoji="1" lang="zh-CN" altLang="en-US" sz="2000" dirty="0">
                <a:ea typeface="黑体" pitchFamily="49" charset="-122"/>
              </a:rPr>
              <a:t>，</a:t>
            </a:r>
            <a:r>
              <a:rPr kumimoji="1" lang="en-US" altLang="zh-CN" sz="2000" dirty="0">
                <a:ea typeface="黑体" pitchFamily="49" charset="-122"/>
              </a:rPr>
              <a:t>2</a:t>
            </a:r>
            <a:r>
              <a:rPr kumimoji="1" lang="zh-CN" altLang="en-US" sz="2000" dirty="0">
                <a:ea typeface="黑体" pitchFamily="49" charset="-122"/>
              </a:rPr>
              <a:t>，</a:t>
            </a:r>
            <a:r>
              <a:rPr kumimoji="1" lang="en-US" altLang="zh-CN" sz="2000" dirty="0">
                <a:ea typeface="黑体" pitchFamily="49" charset="-122"/>
              </a:rPr>
              <a:t>0</a:t>
            </a:r>
            <a:r>
              <a:rPr kumimoji="1" lang="zh-CN" altLang="en-US" sz="2000" dirty="0">
                <a:ea typeface="黑体" pitchFamily="49" charset="-122"/>
              </a:rPr>
              <a:t>，</a:t>
            </a:r>
            <a:r>
              <a:rPr kumimoji="1" lang="en-US" altLang="zh-CN" sz="2000" dirty="0">
                <a:ea typeface="黑体" pitchFamily="49" charset="-122"/>
              </a:rPr>
              <a:t>1</a:t>
            </a:r>
            <a:r>
              <a:rPr kumimoji="1" lang="zh-CN" altLang="en-US" sz="2000" dirty="0">
                <a:ea typeface="黑体" pitchFamily="49" charset="-122"/>
              </a:rPr>
              <a:t>，</a:t>
            </a:r>
            <a:r>
              <a:rPr kumimoji="1" lang="en-US" altLang="zh-CN" sz="2000" dirty="0">
                <a:ea typeface="黑体" pitchFamily="49" charset="-122"/>
              </a:rPr>
              <a:t>7</a:t>
            </a:r>
            <a:r>
              <a:rPr kumimoji="1" lang="zh-CN" altLang="en-US" sz="2000" dirty="0">
                <a:ea typeface="黑体" pitchFamily="49" charset="-122"/>
              </a:rPr>
              <a:t>，</a:t>
            </a:r>
            <a:r>
              <a:rPr kumimoji="1" lang="en-US" altLang="zh-CN" sz="2000" dirty="0">
                <a:ea typeface="黑体" pitchFamily="49" charset="-122"/>
              </a:rPr>
              <a:t>0</a:t>
            </a:r>
            <a:r>
              <a:rPr kumimoji="1" lang="zh-CN" altLang="en-US" sz="2000" dirty="0">
                <a:ea typeface="黑体" pitchFamily="49" charset="-122"/>
              </a:rPr>
              <a:t>，</a:t>
            </a:r>
            <a:r>
              <a:rPr kumimoji="1" lang="en-US" altLang="zh-CN" sz="2000" dirty="0">
                <a:ea typeface="黑体" pitchFamily="49" charset="-122"/>
              </a:rPr>
              <a:t>1 </a:t>
            </a:r>
          </a:p>
        </p:txBody>
      </p:sp>
      <p:grpSp>
        <p:nvGrpSpPr>
          <p:cNvPr id="8" name="Group 5"/>
          <p:cNvGrpSpPr>
            <a:grpSpLocks/>
          </p:cNvGrpSpPr>
          <p:nvPr/>
        </p:nvGrpSpPr>
        <p:grpSpPr bwMode="auto">
          <a:xfrm>
            <a:off x="407311" y="3860810"/>
            <a:ext cx="7991479" cy="1804988"/>
            <a:chOff x="204" y="656"/>
            <a:chExt cx="5034" cy="1137"/>
          </a:xfrm>
        </p:grpSpPr>
        <p:sp>
          <p:nvSpPr>
            <p:cNvPr id="9" name="Text Box 6"/>
            <p:cNvSpPr txBox="1">
              <a:spLocks noChangeArrowheads="1"/>
            </p:cNvSpPr>
            <p:nvPr/>
          </p:nvSpPr>
          <p:spPr bwMode="auto">
            <a:xfrm>
              <a:off x="294" y="656"/>
              <a:ext cx="4944" cy="231"/>
            </a:xfrm>
            <a:prstGeom prst="rect">
              <a:avLst/>
            </a:prstGeom>
            <a:noFill/>
            <a:ln w="19050">
              <a:noFill/>
              <a:miter lim="800000"/>
              <a:headEnd/>
              <a:tailEnd/>
            </a:ln>
            <a:effectLst/>
          </p:spPr>
          <p:txBody>
            <a:bodyPr>
              <a:spAutoFit/>
            </a:bodyPr>
            <a:lstStyle/>
            <a:p>
              <a:pPr algn="l">
                <a:buClr>
                  <a:schemeClr val="folHlink"/>
                </a:buClr>
                <a:buSzPct val="60000"/>
                <a:buFont typeface="Wingdings" pitchFamily="2" charset="2"/>
                <a:buNone/>
              </a:pPr>
              <a:r>
                <a:rPr kumimoji="1" lang="zh-CN" altLang="en-US" sz="1800" b="1" dirty="0"/>
                <a:t>引用串  </a:t>
              </a:r>
              <a:r>
                <a:rPr kumimoji="1" lang="en-US" altLang="zh-CN" sz="1800" b="1" dirty="0"/>
                <a:t>7   </a:t>
              </a:r>
              <a:r>
                <a:rPr kumimoji="1" lang="en-US" altLang="zh-CN" sz="1800" b="1" dirty="0" smtClean="0"/>
                <a:t> 0    1   </a:t>
              </a:r>
              <a:r>
                <a:rPr kumimoji="1" lang="en-US" altLang="zh-CN" sz="1800" b="1" dirty="0"/>
                <a:t>2   0  </a:t>
              </a:r>
              <a:r>
                <a:rPr kumimoji="1" lang="en-US" altLang="zh-CN" sz="1800" b="1" dirty="0" smtClean="0"/>
                <a:t>  </a:t>
              </a:r>
              <a:r>
                <a:rPr kumimoji="1" lang="en-US" altLang="zh-CN" sz="1800" b="1" dirty="0"/>
                <a:t>3   0   4   </a:t>
              </a:r>
              <a:r>
                <a:rPr kumimoji="1" lang="en-US" altLang="zh-CN" sz="1800" b="1" dirty="0" smtClean="0"/>
                <a:t> 2   </a:t>
              </a:r>
              <a:r>
                <a:rPr kumimoji="1" lang="en-US" altLang="zh-CN" sz="1800" b="1" dirty="0"/>
                <a:t>3   0   </a:t>
              </a:r>
              <a:r>
                <a:rPr kumimoji="1" lang="en-US" altLang="zh-CN" sz="1800" b="1" dirty="0" smtClean="0"/>
                <a:t> 3   </a:t>
              </a:r>
              <a:r>
                <a:rPr kumimoji="1" lang="en-US" altLang="zh-CN" sz="1800" b="1" dirty="0"/>
                <a:t>2   </a:t>
              </a:r>
              <a:r>
                <a:rPr kumimoji="1" lang="en-US" altLang="zh-CN" sz="1800" b="1" dirty="0" smtClean="0"/>
                <a:t> 1   </a:t>
              </a:r>
              <a:r>
                <a:rPr kumimoji="1" lang="en-US" altLang="zh-CN" sz="1800" b="1" dirty="0"/>
                <a:t>2   </a:t>
              </a:r>
              <a:r>
                <a:rPr kumimoji="1" lang="en-US" altLang="zh-CN" sz="1800" b="1" dirty="0" smtClean="0"/>
                <a:t> 0   </a:t>
              </a:r>
              <a:r>
                <a:rPr kumimoji="1" lang="en-US" altLang="zh-CN" sz="1800" b="1" dirty="0"/>
                <a:t>1   </a:t>
              </a:r>
              <a:r>
                <a:rPr kumimoji="1" lang="en-US" altLang="zh-CN" sz="1800" b="1" dirty="0" smtClean="0"/>
                <a:t> 7   </a:t>
              </a:r>
              <a:r>
                <a:rPr kumimoji="1" lang="en-US" altLang="zh-CN" sz="1800" b="1" dirty="0"/>
                <a:t>0   1</a:t>
              </a:r>
            </a:p>
          </p:txBody>
        </p:sp>
        <p:sp>
          <p:nvSpPr>
            <p:cNvPr id="10" name="Rectangle 7"/>
            <p:cNvSpPr>
              <a:spLocks noChangeArrowheads="1"/>
            </p:cNvSpPr>
            <p:nvPr/>
          </p:nvSpPr>
          <p:spPr bwMode="auto">
            <a:xfrm>
              <a:off x="4942"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11" name="Rectangle 8"/>
            <p:cNvSpPr>
              <a:spLocks noChangeArrowheads="1"/>
            </p:cNvSpPr>
            <p:nvPr/>
          </p:nvSpPr>
          <p:spPr bwMode="auto">
            <a:xfrm>
              <a:off x="4725"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12" name="Rectangle 9"/>
            <p:cNvSpPr>
              <a:spLocks noChangeArrowheads="1"/>
            </p:cNvSpPr>
            <p:nvPr/>
          </p:nvSpPr>
          <p:spPr bwMode="auto">
            <a:xfrm>
              <a:off x="4507"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13" name="Rectangle 10"/>
            <p:cNvSpPr>
              <a:spLocks noChangeArrowheads="1"/>
            </p:cNvSpPr>
            <p:nvPr/>
          </p:nvSpPr>
          <p:spPr bwMode="auto">
            <a:xfrm>
              <a:off x="4290"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14" name="Rectangle 11"/>
            <p:cNvSpPr>
              <a:spLocks noChangeArrowheads="1"/>
            </p:cNvSpPr>
            <p:nvPr/>
          </p:nvSpPr>
          <p:spPr bwMode="auto">
            <a:xfrm>
              <a:off x="4072"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15" name="Rectangle 12"/>
            <p:cNvSpPr>
              <a:spLocks noChangeArrowheads="1"/>
            </p:cNvSpPr>
            <p:nvPr/>
          </p:nvSpPr>
          <p:spPr bwMode="auto">
            <a:xfrm>
              <a:off x="3854"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16" name="Rectangle 13"/>
            <p:cNvSpPr>
              <a:spLocks noChangeArrowheads="1"/>
            </p:cNvSpPr>
            <p:nvPr/>
          </p:nvSpPr>
          <p:spPr bwMode="auto">
            <a:xfrm>
              <a:off x="3637"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1</a:t>
              </a:r>
            </a:p>
          </p:txBody>
        </p:sp>
        <p:sp>
          <p:nvSpPr>
            <p:cNvPr id="17" name="Rectangle 14"/>
            <p:cNvSpPr>
              <a:spLocks noChangeArrowheads="1"/>
            </p:cNvSpPr>
            <p:nvPr/>
          </p:nvSpPr>
          <p:spPr bwMode="auto">
            <a:xfrm>
              <a:off x="3419"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3</a:t>
              </a:r>
            </a:p>
          </p:txBody>
        </p:sp>
        <p:sp>
          <p:nvSpPr>
            <p:cNvPr id="18" name="Rectangle 15"/>
            <p:cNvSpPr>
              <a:spLocks noChangeArrowheads="1"/>
            </p:cNvSpPr>
            <p:nvPr/>
          </p:nvSpPr>
          <p:spPr bwMode="auto">
            <a:xfrm>
              <a:off x="3202"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19" name="Rectangle 16"/>
            <p:cNvSpPr>
              <a:spLocks noChangeArrowheads="1"/>
            </p:cNvSpPr>
            <p:nvPr/>
          </p:nvSpPr>
          <p:spPr bwMode="auto">
            <a:xfrm>
              <a:off x="2984"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20" name="Rectangle 17"/>
            <p:cNvSpPr>
              <a:spLocks noChangeArrowheads="1"/>
            </p:cNvSpPr>
            <p:nvPr/>
          </p:nvSpPr>
          <p:spPr bwMode="auto">
            <a:xfrm>
              <a:off x="2766"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21" name="Rectangle 18"/>
            <p:cNvSpPr>
              <a:spLocks noChangeArrowheads="1"/>
            </p:cNvSpPr>
            <p:nvPr/>
          </p:nvSpPr>
          <p:spPr bwMode="auto">
            <a:xfrm>
              <a:off x="2549"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22" name="Rectangle 19"/>
            <p:cNvSpPr>
              <a:spLocks noChangeArrowheads="1"/>
            </p:cNvSpPr>
            <p:nvPr/>
          </p:nvSpPr>
          <p:spPr bwMode="auto">
            <a:xfrm>
              <a:off x="2331"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23" name="Rectangle 20"/>
            <p:cNvSpPr>
              <a:spLocks noChangeArrowheads="1"/>
            </p:cNvSpPr>
            <p:nvPr/>
          </p:nvSpPr>
          <p:spPr bwMode="auto">
            <a:xfrm>
              <a:off x="2114"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24" name="Rectangle 21"/>
            <p:cNvSpPr>
              <a:spLocks noChangeArrowheads="1"/>
            </p:cNvSpPr>
            <p:nvPr/>
          </p:nvSpPr>
          <p:spPr bwMode="auto">
            <a:xfrm>
              <a:off x="1896"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3</a:t>
              </a:r>
            </a:p>
          </p:txBody>
        </p:sp>
        <p:sp>
          <p:nvSpPr>
            <p:cNvPr id="25" name="Rectangle 22"/>
            <p:cNvSpPr>
              <a:spLocks noChangeArrowheads="1"/>
            </p:cNvSpPr>
            <p:nvPr/>
          </p:nvSpPr>
          <p:spPr bwMode="auto">
            <a:xfrm>
              <a:off x="1678"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1</a:t>
              </a:r>
            </a:p>
          </p:txBody>
        </p:sp>
        <p:sp>
          <p:nvSpPr>
            <p:cNvPr id="26" name="Rectangle 23"/>
            <p:cNvSpPr>
              <a:spLocks noChangeArrowheads="1"/>
            </p:cNvSpPr>
            <p:nvPr/>
          </p:nvSpPr>
          <p:spPr bwMode="auto">
            <a:xfrm>
              <a:off x="1461"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27" name="Rectangle 24"/>
            <p:cNvSpPr>
              <a:spLocks noChangeArrowheads="1"/>
            </p:cNvSpPr>
            <p:nvPr/>
          </p:nvSpPr>
          <p:spPr bwMode="auto">
            <a:xfrm>
              <a:off x="1243"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28" name="Rectangle 25"/>
            <p:cNvSpPr>
              <a:spLocks noChangeArrowheads="1"/>
            </p:cNvSpPr>
            <p:nvPr/>
          </p:nvSpPr>
          <p:spPr bwMode="auto">
            <a:xfrm>
              <a:off x="1026"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a:p>
          </p:txBody>
        </p:sp>
        <p:sp>
          <p:nvSpPr>
            <p:cNvPr id="29" name="Rectangle 26"/>
            <p:cNvSpPr>
              <a:spLocks noChangeArrowheads="1"/>
            </p:cNvSpPr>
            <p:nvPr/>
          </p:nvSpPr>
          <p:spPr bwMode="auto">
            <a:xfrm>
              <a:off x="808"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a:p>
          </p:txBody>
        </p:sp>
        <p:sp>
          <p:nvSpPr>
            <p:cNvPr id="30" name="Rectangle 27"/>
            <p:cNvSpPr>
              <a:spLocks noChangeArrowheads="1"/>
            </p:cNvSpPr>
            <p:nvPr/>
          </p:nvSpPr>
          <p:spPr bwMode="auto">
            <a:xfrm>
              <a:off x="4942"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1" name="Rectangle 28"/>
            <p:cNvSpPr>
              <a:spLocks noChangeArrowheads="1"/>
            </p:cNvSpPr>
            <p:nvPr/>
          </p:nvSpPr>
          <p:spPr bwMode="auto">
            <a:xfrm>
              <a:off x="4725"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2" name="Rectangle 29"/>
            <p:cNvSpPr>
              <a:spLocks noChangeArrowheads="1"/>
            </p:cNvSpPr>
            <p:nvPr/>
          </p:nvSpPr>
          <p:spPr bwMode="auto">
            <a:xfrm>
              <a:off x="4507"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3" name="Rectangle 30"/>
            <p:cNvSpPr>
              <a:spLocks noChangeArrowheads="1"/>
            </p:cNvSpPr>
            <p:nvPr/>
          </p:nvSpPr>
          <p:spPr bwMode="auto">
            <a:xfrm>
              <a:off x="4290"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4" name="Rectangle 31"/>
            <p:cNvSpPr>
              <a:spLocks noChangeArrowheads="1"/>
            </p:cNvSpPr>
            <p:nvPr/>
          </p:nvSpPr>
          <p:spPr bwMode="auto">
            <a:xfrm>
              <a:off x="4072"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5" name="Rectangle 32"/>
            <p:cNvSpPr>
              <a:spLocks noChangeArrowheads="1"/>
            </p:cNvSpPr>
            <p:nvPr/>
          </p:nvSpPr>
          <p:spPr bwMode="auto">
            <a:xfrm>
              <a:off x="3854"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6" name="Rectangle 33"/>
            <p:cNvSpPr>
              <a:spLocks noChangeArrowheads="1"/>
            </p:cNvSpPr>
            <p:nvPr/>
          </p:nvSpPr>
          <p:spPr bwMode="auto">
            <a:xfrm>
              <a:off x="3637"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7" name="Rectangle 34"/>
            <p:cNvSpPr>
              <a:spLocks noChangeArrowheads="1"/>
            </p:cNvSpPr>
            <p:nvPr/>
          </p:nvSpPr>
          <p:spPr bwMode="auto">
            <a:xfrm>
              <a:off x="3419"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8" name="Rectangle 35"/>
            <p:cNvSpPr>
              <a:spLocks noChangeArrowheads="1"/>
            </p:cNvSpPr>
            <p:nvPr/>
          </p:nvSpPr>
          <p:spPr bwMode="auto">
            <a:xfrm>
              <a:off x="3202"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9" name="Rectangle 36"/>
            <p:cNvSpPr>
              <a:spLocks noChangeArrowheads="1"/>
            </p:cNvSpPr>
            <p:nvPr/>
          </p:nvSpPr>
          <p:spPr bwMode="auto">
            <a:xfrm>
              <a:off x="2984"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0</a:t>
              </a:r>
            </a:p>
          </p:txBody>
        </p:sp>
        <p:sp>
          <p:nvSpPr>
            <p:cNvPr id="40" name="Rectangle 37"/>
            <p:cNvSpPr>
              <a:spLocks noChangeArrowheads="1"/>
            </p:cNvSpPr>
            <p:nvPr/>
          </p:nvSpPr>
          <p:spPr bwMode="auto">
            <a:xfrm>
              <a:off x="2766"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4</a:t>
              </a:r>
            </a:p>
          </p:txBody>
        </p:sp>
        <p:sp>
          <p:nvSpPr>
            <p:cNvPr id="41" name="Rectangle 38"/>
            <p:cNvSpPr>
              <a:spLocks noChangeArrowheads="1"/>
            </p:cNvSpPr>
            <p:nvPr/>
          </p:nvSpPr>
          <p:spPr bwMode="auto">
            <a:xfrm>
              <a:off x="2549"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4</a:t>
              </a:r>
            </a:p>
          </p:txBody>
        </p:sp>
        <p:sp>
          <p:nvSpPr>
            <p:cNvPr id="42" name="Rectangle 39"/>
            <p:cNvSpPr>
              <a:spLocks noChangeArrowheads="1"/>
            </p:cNvSpPr>
            <p:nvPr/>
          </p:nvSpPr>
          <p:spPr bwMode="auto">
            <a:xfrm>
              <a:off x="2331"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4</a:t>
              </a:r>
            </a:p>
          </p:txBody>
        </p:sp>
        <p:sp>
          <p:nvSpPr>
            <p:cNvPr id="43" name="Rectangle 40"/>
            <p:cNvSpPr>
              <a:spLocks noChangeArrowheads="1"/>
            </p:cNvSpPr>
            <p:nvPr/>
          </p:nvSpPr>
          <p:spPr bwMode="auto">
            <a:xfrm>
              <a:off x="2114"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0</a:t>
              </a:r>
            </a:p>
          </p:txBody>
        </p:sp>
        <p:sp>
          <p:nvSpPr>
            <p:cNvPr id="44" name="Rectangle 41"/>
            <p:cNvSpPr>
              <a:spLocks noChangeArrowheads="1"/>
            </p:cNvSpPr>
            <p:nvPr/>
          </p:nvSpPr>
          <p:spPr bwMode="auto">
            <a:xfrm>
              <a:off x="1896"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45" name="Rectangle 42"/>
            <p:cNvSpPr>
              <a:spLocks noChangeArrowheads="1"/>
            </p:cNvSpPr>
            <p:nvPr/>
          </p:nvSpPr>
          <p:spPr bwMode="auto">
            <a:xfrm>
              <a:off x="1678"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46" name="Rectangle 43"/>
            <p:cNvSpPr>
              <a:spLocks noChangeArrowheads="1"/>
            </p:cNvSpPr>
            <p:nvPr/>
          </p:nvSpPr>
          <p:spPr bwMode="auto">
            <a:xfrm>
              <a:off x="1461"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47" name="Rectangle 44"/>
            <p:cNvSpPr>
              <a:spLocks noChangeArrowheads="1"/>
            </p:cNvSpPr>
            <p:nvPr/>
          </p:nvSpPr>
          <p:spPr bwMode="auto">
            <a:xfrm>
              <a:off x="1243"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48" name="Rectangle 45"/>
            <p:cNvSpPr>
              <a:spLocks noChangeArrowheads="1"/>
            </p:cNvSpPr>
            <p:nvPr/>
          </p:nvSpPr>
          <p:spPr bwMode="auto">
            <a:xfrm>
              <a:off x="1026"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49" name="Rectangle 46"/>
            <p:cNvSpPr>
              <a:spLocks noChangeArrowheads="1"/>
            </p:cNvSpPr>
            <p:nvPr/>
          </p:nvSpPr>
          <p:spPr bwMode="auto">
            <a:xfrm>
              <a:off x="808"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a:p>
          </p:txBody>
        </p:sp>
        <p:sp>
          <p:nvSpPr>
            <p:cNvPr id="50" name="Rectangle 47"/>
            <p:cNvSpPr>
              <a:spLocks noChangeArrowheads="1"/>
            </p:cNvSpPr>
            <p:nvPr/>
          </p:nvSpPr>
          <p:spPr bwMode="auto">
            <a:xfrm>
              <a:off x="4942"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7</a:t>
              </a:r>
            </a:p>
          </p:txBody>
        </p:sp>
        <p:sp>
          <p:nvSpPr>
            <p:cNvPr id="51" name="Rectangle 48"/>
            <p:cNvSpPr>
              <a:spLocks noChangeArrowheads="1"/>
            </p:cNvSpPr>
            <p:nvPr/>
          </p:nvSpPr>
          <p:spPr bwMode="auto">
            <a:xfrm>
              <a:off x="4725"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7</a:t>
              </a:r>
            </a:p>
          </p:txBody>
        </p:sp>
        <p:sp>
          <p:nvSpPr>
            <p:cNvPr id="52" name="Rectangle 49"/>
            <p:cNvSpPr>
              <a:spLocks noChangeArrowheads="1"/>
            </p:cNvSpPr>
            <p:nvPr/>
          </p:nvSpPr>
          <p:spPr bwMode="auto">
            <a:xfrm>
              <a:off x="4507"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7</a:t>
              </a:r>
            </a:p>
          </p:txBody>
        </p:sp>
        <p:sp>
          <p:nvSpPr>
            <p:cNvPr id="53" name="Rectangle 50"/>
            <p:cNvSpPr>
              <a:spLocks noChangeArrowheads="1"/>
            </p:cNvSpPr>
            <p:nvPr/>
          </p:nvSpPr>
          <p:spPr bwMode="auto">
            <a:xfrm>
              <a:off x="4290"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2</a:t>
              </a:r>
            </a:p>
          </p:txBody>
        </p:sp>
        <p:sp>
          <p:nvSpPr>
            <p:cNvPr id="54" name="Rectangle 51"/>
            <p:cNvSpPr>
              <a:spLocks noChangeArrowheads="1"/>
            </p:cNvSpPr>
            <p:nvPr/>
          </p:nvSpPr>
          <p:spPr bwMode="auto">
            <a:xfrm>
              <a:off x="4072"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55" name="Rectangle 52"/>
            <p:cNvSpPr>
              <a:spLocks noChangeArrowheads="1"/>
            </p:cNvSpPr>
            <p:nvPr/>
          </p:nvSpPr>
          <p:spPr bwMode="auto">
            <a:xfrm>
              <a:off x="3854"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56" name="Rectangle 53"/>
            <p:cNvSpPr>
              <a:spLocks noChangeArrowheads="1"/>
            </p:cNvSpPr>
            <p:nvPr/>
          </p:nvSpPr>
          <p:spPr bwMode="auto">
            <a:xfrm>
              <a:off x="3637"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57" name="Rectangle 54"/>
            <p:cNvSpPr>
              <a:spLocks noChangeArrowheads="1"/>
            </p:cNvSpPr>
            <p:nvPr/>
          </p:nvSpPr>
          <p:spPr bwMode="auto">
            <a:xfrm>
              <a:off x="3419"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58" name="Rectangle 55"/>
            <p:cNvSpPr>
              <a:spLocks noChangeArrowheads="1"/>
            </p:cNvSpPr>
            <p:nvPr/>
          </p:nvSpPr>
          <p:spPr bwMode="auto">
            <a:xfrm>
              <a:off x="3202"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59" name="Rectangle 56"/>
            <p:cNvSpPr>
              <a:spLocks noChangeArrowheads="1"/>
            </p:cNvSpPr>
            <p:nvPr/>
          </p:nvSpPr>
          <p:spPr bwMode="auto">
            <a:xfrm>
              <a:off x="2984"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60" name="Rectangle 57"/>
            <p:cNvSpPr>
              <a:spLocks noChangeArrowheads="1"/>
            </p:cNvSpPr>
            <p:nvPr/>
          </p:nvSpPr>
          <p:spPr bwMode="auto">
            <a:xfrm>
              <a:off x="2766"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t>2</a:t>
              </a:r>
            </a:p>
          </p:txBody>
        </p:sp>
        <p:sp>
          <p:nvSpPr>
            <p:cNvPr id="61" name="Rectangle 58"/>
            <p:cNvSpPr>
              <a:spLocks noChangeArrowheads="1"/>
            </p:cNvSpPr>
            <p:nvPr/>
          </p:nvSpPr>
          <p:spPr bwMode="auto">
            <a:xfrm>
              <a:off x="2549"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62" name="Rectangle 59"/>
            <p:cNvSpPr>
              <a:spLocks noChangeArrowheads="1"/>
            </p:cNvSpPr>
            <p:nvPr/>
          </p:nvSpPr>
          <p:spPr bwMode="auto">
            <a:xfrm>
              <a:off x="2331"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63" name="Rectangle 60"/>
            <p:cNvSpPr>
              <a:spLocks noChangeArrowheads="1"/>
            </p:cNvSpPr>
            <p:nvPr/>
          </p:nvSpPr>
          <p:spPr bwMode="auto">
            <a:xfrm>
              <a:off x="2114"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t>2</a:t>
              </a:r>
            </a:p>
          </p:txBody>
        </p:sp>
        <p:sp>
          <p:nvSpPr>
            <p:cNvPr id="64" name="Rectangle 61"/>
            <p:cNvSpPr>
              <a:spLocks noChangeArrowheads="1"/>
            </p:cNvSpPr>
            <p:nvPr/>
          </p:nvSpPr>
          <p:spPr bwMode="auto">
            <a:xfrm>
              <a:off x="1896"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65" name="Rectangle 62"/>
            <p:cNvSpPr>
              <a:spLocks noChangeArrowheads="1"/>
            </p:cNvSpPr>
            <p:nvPr/>
          </p:nvSpPr>
          <p:spPr bwMode="auto">
            <a:xfrm>
              <a:off x="1678"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66" name="Rectangle 63"/>
            <p:cNvSpPr>
              <a:spLocks noChangeArrowheads="1"/>
            </p:cNvSpPr>
            <p:nvPr/>
          </p:nvSpPr>
          <p:spPr bwMode="auto">
            <a:xfrm>
              <a:off x="1461"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2</a:t>
              </a:r>
            </a:p>
          </p:txBody>
        </p:sp>
        <p:sp>
          <p:nvSpPr>
            <p:cNvPr id="67" name="Rectangle 64"/>
            <p:cNvSpPr>
              <a:spLocks noChangeArrowheads="1"/>
            </p:cNvSpPr>
            <p:nvPr/>
          </p:nvSpPr>
          <p:spPr bwMode="auto">
            <a:xfrm>
              <a:off x="1243"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solidFill>
                    <a:srgbClr val="FF0000"/>
                  </a:solidFill>
                </a:rPr>
                <a:t>7</a:t>
              </a:r>
            </a:p>
          </p:txBody>
        </p:sp>
        <p:sp>
          <p:nvSpPr>
            <p:cNvPr id="68" name="Rectangle 65"/>
            <p:cNvSpPr>
              <a:spLocks noChangeArrowheads="1"/>
            </p:cNvSpPr>
            <p:nvPr/>
          </p:nvSpPr>
          <p:spPr bwMode="auto">
            <a:xfrm>
              <a:off x="1026"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t>7</a:t>
              </a:r>
            </a:p>
          </p:txBody>
        </p:sp>
        <p:sp>
          <p:nvSpPr>
            <p:cNvPr id="69" name="Rectangle 66"/>
            <p:cNvSpPr>
              <a:spLocks noChangeArrowheads="1"/>
            </p:cNvSpPr>
            <p:nvPr/>
          </p:nvSpPr>
          <p:spPr bwMode="auto">
            <a:xfrm>
              <a:off x="808"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7</a:t>
              </a:r>
            </a:p>
          </p:txBody>
        </p:sp>
        <p:sp>
          <p:nvSpPr>
            <p:cNvPr id="70" name="Line 67"/>
            <p:cNvSpPr>
              <a:spLocks noChangeShapeType="1"/>
            </p:cNvSpPr>
            <p:nvPr/>
          </p:nvSpPr>
          <p:spPr bwMode="auto">
            <a:xfrm>
              <a:off x="808" y="880"/>
              <a:ext cx="4352" cy="0"/>
            </a:xfrm>
            <a:prstGeom prst="line">
              <a:avLst/>
            </a:prstGeom>
            <a:noFill/>
            <a:ln w="28575" cap="sq">
              <a:solidFill>
                <a:schemeClr val="tx1"/>
              </a:solidFill>
              <a:round/>
              <a:headEnd/>
              <a:tailEnd/>
            </a:ln>
            <a:effectLst/>
          </p:spPr>
          <p:txBody>
            <a:bodyPr wrap="none" anchor="ctr"/>
            <a:lstStyle/>
            <a:p>
              <a:endParaRPr lang="zh-CN" altLang="en-US"/>
            </a:p>
          </p:txBody>
        </p:sp>
        <p:sp>
          <p:nvSpPr>
            <p:cNvPr id="71" name="Line 68"/>
            <p:cNvSpPr>
              <a:spLocks noChangeShapeType="1"/>
            </p:cNvSpPr>
            <p:nvPr/>
          </p:nvSpPr>
          <p:spPr bwMode="auto">
            <a:xfrm>
              <a:off x="808" y="1110"/>
              <a:ext cx="4352" cy="0"/>
            </a:xfrm>
            <a:prstGeom prst="line">
              <a:avLst/>
            </a:prstGeom>
            <a:noFill/>
            <a:ln w="12700">
              <a:solidFill>
                <a:schemeClr val="tx1"/>
              </a:solidFill>
              <a:round/>
              <a:headEnd/>
              <a:tailEnd/>
            </a:ln>
            <a:effectLst/>
          </p:spPr>
          <p:txBody>
            <a:bodyPr wrap="none" anchor="ctr"/>
            <a:lstStyle/>
            <a:p>
              <a:endParaRPr lang="zh-CN" altLang="en-US"/>
            </a:p>
          </p:txBody>
        </p:sp>
        <p:sp>
          <p:nvSpPr>
            <p:cNvPr id="72" name="Line 69"/>
            <p:cNvSpPr>
              <a:spLocks noChangeShapeType="1"/>
            </p:cNvSpPr>
            <p:nvPr/>
          </p:nvSpPr>
          <p:spPr bwMode="auto">
            <a:xfrm>
              <a:off x="808" y="1340"/>
              <a:ext cx="4352" cy="0"/>
            </a:xfrm>
            <a:prstGeom prst="line">
              <a:avLst/>
            </a:prstGeom>
            <a:noFill/>
            <a:ln w="12700">
              <a:solidFill>
                <a:schemeClr val="tx1"/>
              </a:solidFill>
              <a:round/>
              <a:headEnd/>
              <a:tailEnd/>
            </a:ln>
            <a:effectLst/>
          </p:spPr>
          <p:txBody>
            <a:bodyPr wrap="none" anchor="ctr"/>
            <a:lstStyle/>
            <a:p>
              <a:endParaRPr lang="zh-CN" altLang="en-US"/>
            </a:p>
          </p:txBody>
        </p:sp>
        <p:sp>
          <p:nvSpPr>
            <p:cNvPr id="73" name="Line 70"/>
            <p:cNvSpPr>
              <a:spLocks noChangeShapeType="1"/>
            </p:cNvSpPr>
            <p:nvPr/>
          </p:nvSpPr>
          <p:spPr bwMode="auto">
            <a:xfrm>
              <a:off x="808" y="1570"/>
              <a:ext cx="4352" cy="0"/>
            </a:xfrm>
            <a:prstGeom prst="line">
              <a:avLst/>
            </a:prstGeom>
            <a:noFill/>
            <a:ln w="28575" cap="sq">
              <a:solidFill>
                <a:schemeClr val="tx1"/>
              </a:solidFill>
              <a:round/>
              <a:headEnd/>
              <a:tailEnd/>
            </a:ln>
            <a:effectLst/>
          </p:spPr>
          <p:txBody>
            <a:bodyPr wrap="none" anchor="ctr"/>
            <a:lstStyle/>
            <a:p>
              <a:endParaRPr lang="zh-CN" altLang="en-US"/>
            </a:p>
          </p:txBody>
        </p:sp>
        <p:sp>
          <p:nvSpPr>
            <p:cNvPr id="74" name="Line 71"/>
            <p:cNvSpPr>
              <a:spLocks noChangeShapeType="1"/>
            </p:cNvSpPr>
            <p:nvPr/>
          </p:nvSpPr>
          <p:spPr bwMode="auto">
            <a:xfrm>
              <a:off x="808" y="880"/>
              <a:ext cx="0" cy="690"/>
            </a:xfrm>
            <a:prstGeom prst="line">
              <a:avLst/>
            </a:prstGeom>
            <a:noFill/>
            <a:ln w="28575" cap="sq">
              <a:solidFill>
                <a:schemeClr val="tx1"/>
              </a:solidFill>
              <a:round/>
              <a:headEnd/>
              <a:tailEnd/>
            </a:ln>
            <a:effectLst/>
          </p:spPr>
          <p:txBody>
            <a:bodyPr wrap="none" anchor="ctr"/>
            <a:lstStyle/>
            <a:p>
              <a:endParaRPr lang="zh-CN" altLang="en-US"/>
            </a:p>
          </p:txBody>
        </p:sp>
        <p:sp>
          <p:nvSpPr>
            <p:cNvPr id="75" name="Line 72"/>
            <p:cNvSpPr>
              <a:spLocks noChangeShapeType="1"/>
            </p:cNvSpPr>
            <p:nvPr/>
          </p:nvSpPr>
          <p:spPr bwMode="auto">
            <a:xfrm>
              <a:off x="1026"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6" name="Line 73"/>
            <p:cNvSpPr>
              <a:spLocks noChangeShapeType="1"/>
            </p:cNvSpPr>
            <p:nvPr/>
          </p:nvSpPr>
          <p:spPr bwMode="auto">
            <a:xfrm>
              <a:off x="1243"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7" name="Line 74"/>
            <p:cNvSpPr>
              <a:spLocks noChangeShapeType="1"/>
            </p:cNvSpPr>
            <p:nvPr/>
          </p:nvSpPr>
          <p:spPr bwMode="auto">
            <a:xfrm>
              <a:off x="1461"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8" name="Line 75"/>
            <p:cNvSpPr>
              <a:spLocks noChangeShapeType="1"/>
            </p:cNvSpPr>
            <p:nvPr/>
          </p:nvSpPr>
          <p:spPr bwMode="auto">
            <a:xfrm>
              <a:off x="1678"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9" name="Line 76"/>
            <p:cNvSpPr>
              <a:spLocks noChangeShapeType="1"/>
            </p:cNvSpPr>
            <p:nvPr/>
          </p:nvSpPr>
          <p:spPr bwMode="auto">
            <a:xfrm>
              <a:off x="1896"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0" name="Line 77"/>
            <p:cNvSpPr>
              <a:spLocks noChangeShapeType="1"/>
            </p:cNvSpPr>
            <p:nvPr/>
          </p:nvSpPr>
          <p:spPr bwMode="auto">
            <a:xfrm>
              <a:off x="2114"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1" name="Line 78"/>
            <p:cNvSpPr>
              <a:spLocks noChangeShapeType="1"/>
            </p:cNvSpPr>
            <p:nvPr/>
          </p:nvSpPr>
          <p:spPr bwMode="auto">
            <a:xfrm>
              <a:off x="2331"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2" name="Line 79"/>
            <p:cNvSpPr>
              <a:spLocks noChangeShapeType="1"/>
            </p:cNvSpPr>
            <p:nvPr/>
          </p:nvSpPr>
          <p:spPr bwMode="auto">
            <a:xfrm>
              <a:off x="2549"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3" name="Line 80"/>
            <p:cNvSpPr>
              <a:spLocks noChangeShapeType="1"/>
            </p:cNvSpPr>
            <p:nvPr/>
          </p:nvSpPr>
          <p:spPr bwMode="auto">
            <a:xfrm>
              <a:off x="2766"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4" name="Line 81"/>
            <p:cNvSpPr>
              <a:spLocks noChangeShapeType="1"/>
            </p:cNvSpPr>
            <p:nvPr/>
          </p:nvSpPr>
          <p:spPr bwMode="auto">
            <a:xfrm>
              <a:off x="2984"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5" name="Line 82"/>
            <p:cNvSpPr>
              <a:spLocks noChangeShapeType="1"/>
            </p:cNvSpPr>
            <p:nvPr/>
          </p:nvSpPr>
          <p:spPr bwMode="auto">
            <a:xfrm>
              <a:off x="3202"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6" name="Line 83"/>
            <p:cNvSpPr>
              <a:spLocks noChangeShapeType="1"/>
            </p:cNvSpPr>
            <p:nvPr/>
          </p:nvSpPr>
          <p:spPr bwMode="auto">
            <a:xfrm>
              <a:off x="3419"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7" name="Line 84"/>
            <p:cNvSpPr>
              <a:spLocks noChangeShapeType="1"/>
            </p:cNvSpPr>
            <p:nvPr/>
          </p:nvSpPr>
          <p:spPr bwMode="auto">
            <a:xfrm>
              <a:off x="3637"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8" name="Line 85"/>
            <p:cNvSpPr>
              <a:spLocks noChangeShapeType="1"/>
            </p:cNvSpPr>
            <p:nvPr/>
          </p:nvSpPr>
          <p:spPr bwMode="auto">
            <a:xfrm>
              <a:off x="3854"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9" name="Line 86"/>
            <p:cNvSpPr>
              <a:spLocks noChangeShapeType="1"/>
            </p:cNvSpPr>
            <p:nvPr/>
          </p:nvSpPr>
          <p:spPr bwMode="auto">
            <a:xfrm>
              <a:off x="4072"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0" name="Line 87"/>
            <p:cNvSpPr>
              <a:spLocks noChangeShapeType="1"/>
            </p:cNvSpPr>
            <p:nvPr/>
          </p:nvSpPr>
          <p:spPr bwMode="auto">
            <a:xfrm>
              <a:off x="4290"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1" name="Line 88"/>
            <p:cNvSpPr>
              <a:spLocks noChangeShapeType="1"/>
            </p:cNvSpPr>
            <p:nvPr/>
          </p:nvSpPr>
          <p:spPr bwMode="auto">
            <a:xfrm>
              <a:off x="4507"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2" name="Line 89"/>
            <p:cNvSpPr>
              <a:spLocks noChangeShapeType="1"/>
            </p:cNvSpPr>
            <p:nvPr/>
          </p:nvSpPr>
          <p:spPr bwMode="auto">
            <a:xfrm>
              <a:off x="4725"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3" name="Line 90"/>
            <p:cNvSpPr>
              <a:spLocks noChangeShapeType="1"/>
            </p:cNvSpPr>
            <p:nvPr/>
          </p:nvSpPr>
          <p:spPr bwMode="auto">
            <a:xfrm>
              <a:off x="4942"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4" name="Line 91"/>
            <p:cNvSpPr>
              <a:spLocks noChangeShapeType="1"/>
            </p:cNvSpPr>
            <p:nvPr/>
          </p:nvSpPr>
          <p:spPr bwMode="auto">
            <a:xfrm>
              <a:off x="5160" y="880"/>
              <a:ext cx="0" cy="690"/>
            </a:xfrm>
            <a:prstGeom prst="line">
              <a:avLst/>
            </a:prstGeom>
            <a:noFill/>
            <a:ln w="28575" cap="sq">
              <a:solidFill>
                <a:schemeClr val="tx1"/>
              </a:solidFill>
              <a:round/>
              <a:headEnd/>
              <a:tailEnd/>
            </a:ln>
            <a:effectLst/>
          </p:spPr>
          <p:txBody>
            <a:bodyPr wrap="none" anchor="ctr"/>
            <a:lstStyle/>
            <a:p>
              <a:endParaRPr lang="zh-CN" altLang="en-US"/>
            </a:p>
          </p:txBody>
        </p:sp>
        <p:sp>
          <p:nvSpPr>
            <p:cNvPr id="95" name="Text Box 92"/>
            <p:cNvSpPr txBox="1">
              <a:spLocks noChangeArrowheads="1"/>
            </p:cNvSpPr>
            <p:nvPr/>
          </p:nvSpPr>
          <p:spPr bwMode="auto">
            <a:xfrm>
              <a:off x="752" y="1560"/>
              <a:ext cx="4471" cy="231"/>
            </a:xfrm>
            <a:prstGeom prst="rect">
              <a:avLst/>
            </a:prstGeom>
            <a:noFill/>
            <a:ln w="19050">
              <a:noFill/>
              <a:miter lim="800000"/>
              <a:headEnd/>
              <a:tailEnd/>
            </a:ln>
            <a:effectLst/>
          </p:spPr>
          <p:txBody>
            <a:bodyPr wrap="square">
              <a:spAutoFit/>
            </a:bodyPr>
            <a:lstStyle/>
            <a:p>
              <a:pPr algn="l">
                <a:buClr>
                  <a:schemeClr val="folHlink"/>
                </a:buClr>
                <a:buSzPct val="60000"/>
                <a:buFont typeface="Wingdings" pitchFamily="2" charset="2"/>
                <a:buNone/>
              </a:pPr>
              <a:r>
                <a:rPr kumimoji="1" lang="en-US" altLang="zh-CN" sz="1800" dirty="0"/>
                <a:t> </a:t>
              </a:r>
              <a:r>
                <a:rPr kumimoji="1" lang="en-US" altLang="zh-CN" sz="1800" b="1" dirty="0" smtClean="0">
                  <a:latin typeface="宋体"/>
                  <a:ea typeface="宋体"/>
                </a:rPr>
                <a:t>√ √ √ </a:t>
              </a:r>
              <a:r>
                <a:rPr kumimoji="1" lang="en-US" altLang="zh-CN" sz="1800" b="1" dirty="0" smtClean="0">
                  <a:solidFill>
                    <a:srgbClr val="FF0000"/>
                  </a:solidFill>
                  <a:latin typeface="宋体"/>
                  <a:ea typeface="宋体"/>
                </a:rPr>
                <a:t>√</a:t>
              </a:r>
              <a:r>
                <a:rPr kumimoji="1" lang="en-US" altLang="zh-CN" sz="1800" b="1" dirty="0" smtClean="0">
                  <a:latin typeface="宋体"/>
                  <a:ea typeface="宋体"/>
                </a:rPr>
                <a:t>    </a:t>
              </a:r>
              <a:r>
                <a:rPr kumimoji="1" lang="en-US" altLang="zh-CN" sz="1800" b="1" dirty="0" smtClean="0">
                  <a:solidFill>
                    <a:srgbClr val="FF0000"/>
                  </a:solidFill>
                  <a:latin typeface="宋体"/>
                  <a:ea typeface="宋体"/>
                </a:rPr>
                <a:t>√</a:t>
              </a:r>
              <a:r>
                <a:rPr kumimoji="1" lang="en-US" altLang="zh-CN" sz="1800" b="1" dirty="0" smtClean="0">
                  <a:latin typeface="宋体"/>
                  <a:ea typeface="宋体"/>
                </a:rPr>
                <a:t>    </a:t>
              </a:r>
              <a:r>
                <a:rPr kumimoji="1" lang="en-US" altLang="zh-CN" sz="1800" b="1" dirty="0" smtClean="0">
                  <a:solidFill>
                    <a:srgbClr val="FF0000"/>
                  </a:solidFill>
                  <a:latin typeface="宋体"/>
                  <a:ea typeface="宋体"/>
                </a:rPr>
                <a:t>√       √       √          √</a:t>
              </a:r>
              <a:r>
                <a:rPr kumimoji="1" lang="en-US" altLang="zh-CN" sz="1800" b="1" dirty="0" smtClean="0">
                  <a:latin typeface="宋体"/>
                  <a:ea typeface="宋体"/>
                </a:rPr>
                <a:t>  </a:t>
              </a:r>
              <a:r>
                <a:rPr kumimoji="1" lang="en-US" altLang="zh-CN" sz="1800" b="1" dirty="0" smtClean="0"/>
                <a:t>      </a:t>
              </a:r>
              <a:endParaRPr kumimoji="1" lang="en-US" altLang="zh-CN" sz="1800" b="1" dirty="0"/>
            </a:p>
          </p:txBody>
        </p:sp>
        <p:sp>
          <p:nvSpPr>
            <p:cNvPr id="97" name="Text Box 94"/>
            <p:cNvSpPr txBox="1">
              <a:spLocks noChangeArrowheads="1"/>
            </p:cNvSpPr>
            <p:nvPr/>
          </p:nvSpPr>
          <p:spPr bwMode="auto">
            <a:xfrm>
              <a:off x="204" y="1562"/>
              <a:ext cx="904" cy="231"/>
            </a:xfrm>
            <a:prstGeom prst="rect">
              <a:avLst/>
            </a:prstGeom>
            <a:noFill/>
            <a:ln w="19050">
              <a:noFill/>
              <a:miter lim="800000"/>
              <a:headEnd/>
              <a:tailEnd/>
            </a:ln>
            <a:effectLst/>
          </p:spPr>
          <p:txBody>
            <a:bodyPr lIns="36000" rIns="36000">
              <a:spAutoFit/>
            </a:bodyPr>
            <a:lstStyle/>
            <a:p>
              <a:pPr>
                <a:buClr>
                  <a:schemeClr val="folHlink"/>
                </a:buClr>
                <a:buSzPct val="60000"/>
                <a:buFont typeface="Wingdings" pitchFamily="2" charset="2"/>
                <a:buNone/>
              </a:pPr>
              <a:r>
                <a:rPr kumimoji="1" lang="zh-CN" altLang="en-US" sz="1800" b="1" dirty="0" smtClean="0"/>
                <a:t>发生缺页</a:t>
              </a:r>
              <a:endParaRPr kumimoji="1" lang="zh-CN" altLang="en-US" sz="1800" b="1" dirty="0"/>
            </a:p>
          </p:txBody>
        </p:sp>
        <p:sp>
          <p:nvSpPr>
            <p:cNvPr id="98" name="Text Box 95"/>
            <p:cNvSpPr txBox="1">
              <a:spLocks noChangeArrowheads="1"/>
            </p:cNvSpPr>
            <p:nvPr/>
          </p:nvSpPr>
          <p:spPr bwMode="auto">
            <a:xfrm>
              <a:off x="603" y="952"/>
              <a:ext cx="197" cy="536"/>
            </a:xfrm>
            <a:prstGeom prst="rect">
              <a:avLst/>
            </a:prstGeom>
            <a:noFill/>
            <a:ln w="19050">
              <a:noFill/>
              <a:miter lim="800000"/>
              <a:headEnd/>
              <a:tailEnd/>
            </a:ln>
            <a:effectLst/>
          </p:spPr>
          <p:txBody>
            <a:bodyPr vert="eaVert" lIns="18000" tIns="10800" rIns="18000" bIns="10800">
              <a:spAutoFit/>
            </a:bodyPr>
            <a:lstStyle/>
            <a:p>
              <a:pPr>
                <a:buClr>
                  <a:schemeClr val="folHlink"/>
                </a:buClr>
                <a:buSzPct val="60000"/>
                <a:buFont typeface="Wingdings" pitchFamily="2" charset="2"/>
                <a:buNone/>
              </a:pPr>
              <a:r>
                <a:rPr kumimoji="1" lang="zh-CN" altLang="en-US" b="1" dirty="0" smtClean="0"/>
                <a:t>页框</a:t>
              </a:r>
              <a:endParaRPr kumimoji="1" lang="zh-CN" altLang="en-US" sz="1800" b="1" dirty="0"/>
            </a:p>
          </p:txBody>
        </p:sp>
      </p:grpSp>
      <p:sp>
        <p:nvSpPr>
          <p:cNvPr id="99" name="Text Box 96"/>
          <p:cNvSpPr txBox="1">
            <a:spLocks noChangeArrowheads="1"/>
          </p:cNvSpPr>
          <p:nvPr/>
        </p:nvSpPr>
        <p:spPr bwMode="auto">
          <a:xfrm>
            <a:off x="1952146" y="5764904"/>
            <a:ext cx="5116286" cy="400110"/>
          </a:xfrm>
          <a:prstGeom prst="rect">
            <a:avLst/>
          </a:prstGeom>
          <a:solidFill>
            <a:srgbClr val="92D050"/>
          </a:solidFill>
          <a:ln w="28575">
            <a:solidFill>
              <a:srgbClr val="009900"/>
            </a:solidFill>
            <a:miter lim="800000"/>
            <a:headEnd/>
            <a:tailEnd/>
          </a:ln>
          <a:effectLst/>
        </p:spPr>
        <p:txBody>
          <a:bodyPr wrap="square">
            <a:spAutoFit/>
          </a:bodyPr>
          <a:lstStyle/>
          <a:p>
            <a:pPr>
              <a:buClr>
                <a:schemeClr val="folHlink"/>
              </a:buClr>
              <a:buSzPct val="60000"/>
              <a:buFont typeface="Wingdings" pitchFamily="2" charset="2"/>
              <a:buNone/>
            </a:pPr>
            <a:r>
              <a:rPr kumimoji="1" lang="zh-CN" altLang="en-US" sz="2000" b="1" dirty="0" smtClean="0">
                <a:solidFill>
                  <a:srgbClr val="0000CC"/>
                </a:solidFill>
                <a:latin typeface="宋体" pitchFamily="2" charset="-122"/>
              </a:rPr>
              <a:t>共发生了</a:t>
            </a:r>
            <a:r>
              <a:rPr kumimoji="1" lang="en-US" altLang="zh-CN" sz="2000" b="1" dirty="0" smtClean="0">
                <a:solidFill>
                  <a:srgbClr val="0000CC"/>
                </a:solidFill>
                <a:latin typeface="宋体" pitchFamily="2" charset="-122"/>
              </a:rPr>
              <a:t>9</a:t>
            </a:r>
            <a:r>
              <a:rPr kumimoji="1" lang="zh-CN" altLang="en-US" sz="2000" b="1" dirty="0" smtClean="0">
                <a:solidFill>
                  <a:srgbClr val="0000CC"/>
                </a:solidFill>
                <a:latin typeface="宋体" pitchFamily="2" charset="-122"/>
              </a:rPr>
              <a:t>次缺页中断，其中</a:t>
            </a:r>
            <a:r>
              <a:rPr kumimoji="1" lang="en-US" altLang="zh-CN" sz="2000" b="1" dirty="0" smtClean="0">
                <a:solidFill>
                  <a:srgbClr val="FF0000"/>
                </a:solidFill>
              </a:rPr>
              <a:t>6</a:t>
            </a:r>
            <a:r>
              <a:rPr kumimoji="1" lang="zh-CN" altLang="en-US" sz="2000" b="1" dirty="0" smtClean="0">
                <a:solidFill>
                  <a:srgbClr val="FF0000"/>
                </a:solidFill>
                <a:latin typeface="宋体" pitchFamily="2" charset="-122"/>
              </a:rPr>
              <a:t>次</a:t>
            </a:r>
            <a:r>
              <a:rPr kumimoji="1" lang="zh-CN" altLang="en-US" sz="2000" b="1" dirty="0" smtClean="0">
                <a:solidFill>
                  <a:srgbClr val="0000CC"/>
                </a:solidFill>
                <a:latin typeface="宋体" pitchFamily="2" charset="-122"/>
              </a:rPr>
              <a:t>有</a:t>
            </a:r>
            <a:r>
              <a:rPr kumimoji="1" lang="zh-CN" altLang="en-US" sz="2000" b="1" dirty="0" smtClean="0">
                <a:solidFill>
                  <a:srgbClr val="FF0000"/>
                </a:solidFill>
                <a:latin typeface="宋体" pitchFamily="2" charset="-122"/>
              </a:rPr>
              <a:t>页面</a:t>
            </a:r>
            <a:r>
              <a:rPr kumimoji="1" lang="zh-CN" altLang="en-US" sz="2000" b="1" dirty="0">
                <a:solidFill>
                  <a:srgbClr val="FF0000"/>
                </a:solidFill>
                <a:latin typeface="宋体" pitchFamily="2" charset="-122"/>
              </a:rPr>
              <a:t>置换</a:t>
            </a:r>
            <a:r>
              <a:rPr kumimoji="1" lang="zh-CN" altLang="en-US" sz="2000" b="1" dirty="0">
                <a:solidFill>
                  <a:srgbClr val="FF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dissolve">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先进先出策略（</a:t>
            </a:r>
            <a:r>
              <a:rPr lang="en-US" altLang="zh-CN" dirty="0" smtClean="0"/>
              <a:t>FIFO</a:t>
            </a:r>
            <a:r>
              <a:rPr lang="zh-CN" altLang="en-US" dirty="0" smtClean="0"/>
              <a:t>）</a:t>
            </a:r>
            <a:endParaRPr lang="zh-CN" altLang="en-US" dirty="0"/>
          </a:p>
        </p:txBody>
      </p:sp>
      <p:sp>
        <p:nvSpPr>
          <p:cNvPr id="3" name="内容占位符 2"/>
          <p:cNvSpPr>
            <a:spLocks noGrp="1"/>
          </p:cNvSpPr>
          <p:nvPr>
            <p:ph idx="1"/>
          </p:nvPr>
        </p:nvSpPr>
        <p:spPr>
          <a:xfrm>
            <a:off x="457200" y="1181333"/>
            <a:ext cx="8229600" cy="3056836"/>
          </a:xfrm>
        </p:spPr>
        <p:txBody>
          <a:bodyPr/>
          <a:lstStyle/>
          <a:p>
            <a:r>
              <a:rPr lang="zh-CN" altLang="en-US" sz="2200" dirty="0" smtClean="0"/>
              <a:t>先进入内存的页，先退出内存。</a:t>
            </a:r>
          </a:p>
          <a:p>
            <a:r>
              <a:rPr lang="zh-CN" altLang="en-US" sz="2200" dirty="0" smtClean="0"/>
              <a:t>实质上是淘汰在内存驻留时间最长的页。</a:t>
            </a:r>
          </a:p>
          <a:p>
            <a:r>
              <a:rPr lang="zh-CN" altLang="en-US" sz="2200" dirty="0" smtClean="0"/>
              <a:t>其理由是：最早调入内存的页，不再被使用的可能性比近期调入内存的大。</a:t>
            </a:r>
          </a:p>
          <a:p>
            <a:r>
              <a:rPr lang="zh-CN" altLang="en-US" sz="2200" dirty="0" smtClean="0"/>
              <a:t>实现：内存中页面按先后次序链接成一个队列，并设置一个指针，称为替换指针，使它总是指向最老的页面。</a:t>
            </a:r>
          </a:p>
          <a:p>
            <a:r>
              <a:rPr lang="zh-CN" altLang="en-US" sz="2200" dirty="0" smtClean="0"/>
              <a:t>特点：这种算法简单，实现容易。问题是有些页面经常会被访问，可能先被淘汰。</a:t>
            </a:r>
            <a:endParaRPr lang="zh-CN" altLang="en-US" sz="2200"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71</a:t>
            </a:fld>
            <a:endParaRPr lang="en-US" altLang="zh-CN"/>
          </a:p>
        </p:txBody>
      </p:sp>
      <p:grpSp>
        <p:nvGrpSpPr>
          <p:cNvPr id="8" name="Group 6"/>
          <p:cNvGrpSpPr>
            <a:grpSpLocks/>
          </p:cNvGrpSpPr>
          <p:nvPr/>
        </p:nvGrpSpPr>
        <p:grpSpPr bwMode="auto">
          <a:xfrm>
            <a:off x="250151" y="4381488"/>
            <a:ext cx="8101018" cy="1804988"/>
            <a:chOff x="185" y="656"/>
            <a:chExt cx="5103" cy="1137"/>
          </a:xfrm>
        </p:grpSpPr>
        <p:sp>
          <p:nvSpPr>
            <p:cNvPr id="9" name="Text Box 7"/>
            <p:cNvSpPr txBox="1">
              <a:spLocks noChangeArrowheads="1"/>
            </p:cNvSpPr>
            <p:nvPr/>
          </p:nvSpPr>
          <p:spPr bwMode="auto">
            <a:xfrm>
              <a:off x="312" y="656"/>
              <a:ext cx="4944" cy="231"/>
            </a:xfrm>
            <a:prstGeom prst="rect">
              <a:avLst/>
            </a:prstGeom>
            <a:noFill/>
            <a:ln w="19050">
              <a:noFill/>
              <a:miter lim="800000"/>
              <a:headEnd/>
              <a:tailEnd/>
            </a:ln>
            <a:effectLst/>
          </p:spPr>
          <p:txBody>
            <a:bodyPr>
              <a:spAutoFit/>
            </a:bodyPr>
            <a:lstStyle/>
            <a:p>
              <a:pPr algn="l">
                <a:buClr>
                  <a:schemeClr val="folHlink"/>
                </a:buClr>
                <a:buSzPct val="60000"/>
                <a:buFont typeface="Wingdings" pitchFamily="2" charset="2"/>
                <a:buNone/>
              </a:pPr>
              <a:r>
                <a:rPr kumimoji="1" lang="zh-CN" altLang="en-US" sz="1800" b="1" dirty="0"/>
                <a:t>引用串  </a:t>
              </a:r>
              <a:r>
                <a:rPr kumimoji="1" lang="en-US" altLang="zh-CN" sz="1800" b="1" dirty="0"/>
                <a:t>7  </a:t>
              </a:r>
              <a:r>
                <a:rPr kumimoji="1" lang="en-US" altLang="zh-CN" sz="1800" b="1" dirty="0" smtClean="0"/>
                <a:t>  </a:t>
              </a:r>
              <a:r>
                <a:rPr kumimoji="1" lang="en-US" altLang="zh-CN" sz="1800" b="1" dirty="0"/>
                <a:t>0   1   2   </a:t>
              </a:r>
              <a:r>
                <a:rPr kumimoji="1" lang="en-US" altLang="zh-CN" sz="1800" b="1" dirty="0" smtClean="0"/>
                <a:t> 0   </a:t>
              </a:r>
              <a:r>
                <a:rPr kumimoji="1" lang="en-US" altLang="zh-CN" sz="1800" b="1" dirty="0"/>
                <a:t>3   </a:t>
              </a:r>
              <a:r>
                <a:rPr kumimoji="1" lang="en-US" altLang="zh-CN" sz="1800" b="1" dirty="0" smtClean="0"/>
                <a:t> 0   </a:t>
              </a:r>
              <a:r>
                <a:rPr kumimoji="1" lang="en-US" altLang="zh-CN" sz="1800" b="1" dirty="0"/>
                <a:t>4  </a:t>
              </a:r>
              <a:r>
                <a:rPr kumimoji="1" lang="en-US" altLang="zh-CN" sz="1800" b="1" dirty="0" smtClean="0"/>
                <a:t>  </a:t>
              </a:r>
              <a:r>
                <a:rPr kumimoji="1" lang="en-US" altLang="zh-CN" sz="1800" b="1" dirty="0"/>
                <a:t>2   3   0   </a:t>
              </a:r>
              <a:r>
                <a:rPr kumimoji="1" lang="en-US" altLang="zh-CN" sz="1800" b="1" dirty="0" smtClean="0"/>
                <a:t> 3   </a:t>
              </a:r>
              <a:r>
                <a:rPr kumimoji="1" lang="en-US" altLang="zh-CN" sz="1800" b="1" dirty="0"/>
                <a:t>2   </a:t>
              </a:r>
              <a:r>
                <a:rPr kumimoji="1" lang="en-US" altLang="zh-CN" sz="1800" b="1" dirty="0" smtClean="0"/>
                <a:t> 1   </a:t>
              </a:r>
              <a:r>
                <a:rPr kumimoji="1" lang="en-US" altLang="zh-CN" sz="1800" b="1" dirty="0"/>
                <a:t>2   </a:t>
              </a:r>
              <a:r>
                <a:rPr kumimoji="1" lang="en-US" altLang="zh-CN" sz="1800" b="1" dirty="0" smtClean="0"/>
                <a:t> 0   </a:t>
              </a:r>
              <a:r>
                <a:rPr kumimoji="1" lang="en-US" altLang="zh-CN" sz="1800" b="1" dirty="0"/>
                <a:t>1   7   </a:t>
              </a:r>
              <a:r>
                <a:rPr kumimoji="1" lang="en-US" altLang="zh-CN" sz="1800" b="1" dirty="0" smtClean="0"/>
                <a:t> 0   </a:t>
              </a:r>
              <a:r>
                <a:rPr kumimoji="1" lang="en-US" altLang="zh-CN" sz="1800" b="1" dirty="0"/>
                <a:t>1</a:t>
              </a:r>
            </a:p>
          </p:txBody>
        </p:sp>
        <p:sp>
          <p:nvSpPr>
            <p:cNvPr id="10" name="Rectangle 8"/>
            <p:cNvSpPr>
              <a:spLocks noChangeArrowheads="1"/>
            </p:cNvSpPr>
            <p:nvPr/>
          </p:nvSpPr>
          <p:spPr bwMode="auto">
            <a:xfrm>
              <a:off x="4942"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11" name="Rectangle 9"/>
            <p:cNvSpPr>
              <a:spLocks noChangeArrowheads="1"/>
            </p:cNvSpPr>
            <p:nvPr/>
          </p:nvSpPr>
          <p:spPr bwMode="auto">
            <a:xfrm>
              <a:off x="4725"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0</a:t>
              </a:r>
              <a:endParaRPr lang="en-US" altLang="zh-CN" sz="1800" dirty="0"/>
            </a:p>
          </p:txBody>
        </p:sp>
        <p:sp>
          <p:nvSpPr>
            <p:cNvPr id="12" name="Rectangle 10"/>
            <p:cNvSpPr>
              <a:spLocks noChangeArrowheads="1"/>
            </p:cNvSpPr>
            <p:nvPr/>
          </p:nvSpPr>
          <p:spPr bwMode="auto">
            <a:xfrm>
              <a:off x="4507"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7</a:t>
              </a:r>
              <a:endParaRPr lang="en-US" altLang="zh-CN" sz="1800" dirty="0"/>
            </a:p>
          </p:txBody>
        </p:sp>
        <p:sp>
          <p:nvSpPr>
            <p:cNvPr id="13" name="Rectangle 11"/>
            <p:cNvSpPr>
              <a:spLocks noChangeArrowheads="1"/>
            </p:cNvSpPr>
            <p:nvPr/>
          </p:nvSpPr>
          <p:spPr bwMode="auto">
            <a:xfrm>
              <a:off x="4290"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14" name="Rectangle 12"/>
            <p:cNvSpPr>
              <a:spLocks noChangeArrowheads="1"/>
            </p:cNvSpPr>
            <p:nvPr/>
          </p:nvSpPr>
          <p:spPr bwMode="auto">
            <a:xfrm>
              <a:off x="4072"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15" name="Rectangle 13"/>
            <p:cNvSpPr>
              <a:spLocks noChangeArrowheads="1"/>
            </p:cNvSpPr>
            <p:nvPr/>
          </p:nvSpPr>
          <p:spPr bwMode="auto">
            <a:xfrm>
              <a:off x="3854"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16" name="Rectangle 14"/>
            <p:cNvSpPr>
              <a:spLocks noChangeArrowheads="1"/>
            </p:cNvSpPr>
            <p:nvPr/>
          </p:nvSpPr>
          <p:spPr bwMode="auto">
            <a:xfrm>
              <a:off x="3637"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1</a:t>
              </a:r>
              <a:endParaRPr lang="en-US" altLang="zh-CN" sz="1800" dirty="0"/>
            </a:p>
          </p:txBody>
        </p:sp>
        <p:sp>
          <p:nvSpPr>
            <p:cNvPr id="17" name="Rectangle 15"/>
            <p:cNvSpPr>
              <a:spLocks noChangeArrowheads="1"/>
            </p:cNvSpPr>
            <p:nvPr/>
          </p:nvSpPr>
          <p:spPr bwMode="auto">
            <a:xfrm>
              <a:off x="3419"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0</a:t>
              </a:r>
              <a:endParaRPr lang="en-US" altLang="zh-CN" sz="1800" dirty="0"/>
            </a:p>
          </p:txBody>
        </p:sp>
        <p:sp>
          <p:nvSpPr>
            <p:cNvPr id="18" name="Rectangle 16"/>
            <p:cNvSpPr>
              <a:spLocks noChangeArrowheads="1"/>
            </p:cNvSpPr>
            <p:nvPr/>
          </p:nvSpPr>
          <p:spPr bwMode="auto">
            <a:xfrm>
              <a:off x="3202"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0</a:t>
              </a:r>
              <a:endParaRPr lang="en-US" altLang="zh-CN" sz="1800" dirty="0"/>
            </a:p>
          </p:txBody>
        </p:sp>
        <p:sp>
          <p:nvSpPr>
            <p:cNvPr id="19" name="Rectangle 17"/>
            <p:cNvSpPr>
              <a:spLocks noChangeArrowheads="1"/>
            </p:cNvSpPr>
            <p:nvPr/>
          </p:nvSpPr>
          <p:spPr bwMode="auto">
            <a:xfrm>
              <a:off x="2984"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0</a:t>
              </a:r>
              <a:endParaRPr lang="en-US" altLang="zh-CN" sz="1800" dirty="0"/>
            </a:p>
          </p:txBody>
        </p:sp>
        <p:sp>
          <p:nvSpPr>
            <p:cNvPr id="20" name="Rectangle 18"/>
            <p:cNvSpPr>
              <a:spLocks noChangeArrowheads="1"/>
            </p:cNvSpPr>
            <p:nvPr/>
          </p:nvSpPr>
          <p:spPr bwMode="auto">
            <a:xfrm>
              <a:off x="2766"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21" name="Rectangle 19"/>
            <p:cNvSpPr>
              <a:spLocks noChangeArrowheads="1"/>
            </p:cNvSpPr>
            <p:nvPr/>
          </p:nvSpPr>
          <p:spPr bwMode="auto">
            <a:xfrm>
              <a:off x="2549"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2</a:t>
              </a:r>
              <a:endParaRPr lang="en-US" altLang="zh-CN" sz="1800" dirty="0"/>
            </a:p>
          </p:txBody>
        </p:sp>
        <p:sp>
          <p:nvSpPr>
            <p:cNvPr id="22" name="Rectangle 20"/>
            <p:cNvSpPr>
              <a:spLocks noChangeArrowheads="1"/>
            </p:cNvSpPr>
            <p:nvPr/>
          </p:nvSpPr>
          <p:spPr bwMode="auto">
            <a:xfrm>
              <a:off x="2331"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4</a:t>
              </a:r>
              <a:endParaRPr lang="en-US" altLang="zh-CN" sz="1800" dirty="0"/>
            </a:p>
          </p:txBody>
        </p:sp>
        <p:sp>
          <p:nvSpPr>
            <p:cNvPr id="23" name="Rectangle 21"/>
            <p:cNvSpPr>
              <a:spLocks noChangeArrowheads="1"/>
            </p:cNvSpPr>
            <p:nvPr/>
          </p:nvSpPr>
          <p:spPr bwMode="auto">
            <a:xfrm>
              <a:off x="2114"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24" name="Rectangle 22"/>
            <p:cNvSpPr>
              <a:spLocks noChangeArrowheads="1"/>
            </p:cNvSpPr>
            <p:nvPr/>
          </p:nvSpPr>
          <p:spPr bwMode="auto">
            <a:xfrm>
              <a:off x="1896"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3</a:t>
              </a:r>
              <a:endParaRPr lang="en-US" altLang="zh-CN" sz="1800" dirty="0"/>
            </a:p>
          </p:txBody>
        </p:sp>
        <p:sp>
          <p:nvSpPr>
            <p:cNvPr id="25" name="Rectangle 23"/>
            <p:cNvSpPr>
              <a:spLocks noChangeArrowheads="1"/>
            </p:cNvSpPr>
            <p:nvPr/>
          </p:nvSpPr>
          <p:spPr bwMode="auto">
            <a:xfrm>
              <a:off x="1678"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2</a:t>
              </a:r>
              <a:endParaRPr lang="en-US" altLang="zh-CN" sz="1800" dirty="0"/>
            </a:p>
          </p:txBody>
        </p:sp>
        <p:sp>
          <p:nvSpPr>
            <p:cNvPr id="26" name="Rectangle 24"/>
            <p:cNvSpPr>
              <a:spLocks noChangeArrowheads="1"/>
            </p:cNvSpPr>
            <p:nvPr/>
          </p:nvSpPr>
          <p:spPr bwMode="auto">
            <a:xfrm>
              <a:off x="1461"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2</a:t>
              </a:r>
              <a:endParaRPr lang="en-US" altLang="zh-CN" sz="1800" dirty="0"/>
            </a:p>
          </p:txBody>
        </p:sp>
        <p:sp>
          <p:nvSpPr>
            <p:cNvPr id="27" name="Rectangle 25"/>
            <p:cNvSpPr>
              <a:spLocks noChangeArrowheads="1"/>
            </p:cNvSpPr>
            <p:nvPr/>
          </p:nvSpPr>
          <p:spPr bwMode="auto">
            <a:xfrm>
              <a:off x="1243"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28" name="Rectangle 26"/>
            <p:cNvSpPr>
              <a:spLocks noChangeArrowheads="1"/>
            </p:cNvSpPr>
            <p:nvPr/>
          </p:nvSpPr>
          <p:spPr bwMode="auto">
            <a:xfrm>
              <a:off x="1026"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a:p>
          </p:txBody>
        </p:sp>
        <p:sp>
          <p:nvSpPr>
            <p:cNvPr id="29" name="Rectangle 27"/>
            <p:cNvSpPr>
              <a:spLocks noChangeArrowheads="1"/>
            </p:cNvSpPr>
            <p:nvPr/>
          </p:nvSpPr>
          <p:spPr bwMode="auto">
            <a:xfrm>
              <a:off x="808"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a:p>
          </p:txBody>
        </p:sp>
        <p:sp>
          <p:nvSpPr>
            <p:cNvPr id="30" name="Rectangle 28"/>
            <p:cNvSpPr>
              <a:spLocks noChangeArrowheads="1"/>
            </p:cNvSpPr>
            <p:nvPr/>
          </p:nvSpPr>
          <p:spPr bwMode="auto">
            <a:xfrm>
              <a:off x="4942"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1" name="Rectangle 29"/>
            <p:cNvSpPr>
              <a:spLocks noChangeArrowheads="1"/>
            </p:cNvSpPr>
            <p:nvPr/>
          </p:nvSpPr>
          <p:spPr bwMode="auto">
            <a:xfrm>
              <a:off x="4725"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7</a:t>
              </a:r>
              <a:endParaRPr lang="en-US" altLang="zh-CN" sz="1800" dirty="0"/>
            </a:p>
          </p:txBody>
        </p:sp>
        <p:sp>
          <p:nvSpPr>
            <p:cNvPr id="32" name="Rectangle 30"/>
            <p:cNvSpPr>
              <a:spLocks noChangeArrowheads="1"/>
            </p:cNvSpPr>
            <p:nvPr/>
          </p:nvSpPr>
          <p:spPr bwMode="auto">
            <a:xfrm>
              <a:off x="4507"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2</a:t>
              </a:r>
              <a:endParaRPr lang="en-US" altLang="zh-CN" sz="1800" dirty="0"/>
            </a:p>
          </p:txBody>
        </p:sp>
        <p:sp>
          <p:nvSpPr>
            <p:cNvPr id="33" name="Rectangle 31"/>
            <p:cNvSpPr>
              <a:spLocks noChangeArrowheads="1"/>
            </p:cNvSpPr>
            <p:nvPr/>
          </p:nvSpPr>
          <p:spPr bwMode="auto">
            <a:xfrm>
              <a:off x="4290"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34" name="Rectangle 32"/>
            <p:cNvSpPr>
              <a:spLocks noChangeArrowheads="1"/>
            </p:cNvSpPr>
            <p:nvPr/>
          </p:nvSpPr>
          <p:spPr bwMode="auto">
            <a:xfrm>
              <a:off x="4072"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35" name="Rectangle 33"/>
            <p:cNvSpPr>
              <a:spLocks noChangeArrowheads="1"/>
            </p:cNvSpPr>
            <p:nvPr/>
          </p:nvSpPr>
          <p:spPr bwMode="auto">
            <a:xfrm>
              <a:off x="3854"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36" name="Rectangle 34"/>
            <p:cNvSpPr>
              <a:spLocks noChangeArrowheads="1"/>
            </p:cNvSpPr>
            <p:nvPr/>
          </p:nvSpPr>
          <p:spPr bwMode="auto">
            <a:xfrm>
              <a:off x="3637"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0</a:t>
              </a:r>
              <a:endParaRPr lang="en-US" altLang="zh-CN" sz="1800" dirty="0"/>
            </a:p>
          </p:txBody>
        </p:sp>
        <p:sp>
          <p:nvSpPr>
            <p:cNvPr id="37" name="Rectangle 35"/>
            <p:cNvSpPr>
              <a:spLocks noChangeArrowheads="1"/>
            </p:cNvSpPr>
            <p:nvPr/>
          </p:nvSpPr>
          <p:spPr bwMode="auto">
            <a:xfrm>
              <a:off x="3419"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3</a:t>
              </a:r>
              <a:endParaRPr lang="en-US" altLang="zh-CN" sz="1800" dirty="0"/>
            </a:p>
          </p:txBody>
        </p:sp>
        <p:sp>
          <p:nvSpPr>
            <p:cNvPr id="38" name="Rectangle 36"/>
            <p:cNvSpPr>
              <a:spLocks noChangeArrowheads="1"/>
            </p:cNvSpPr>
            <p:nvPr/>
          </p:nvSpPr>
          <p:spPr bwMode="auto">
            <a:xfrm>
              <a:off x="3202"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3</a:t>
              </a:r>
              <a:endParaRPr lang="en-US" altLang="zh-CN" sz="1800" dirty="0"/>
            </a:p>
          </p:txBody>
        </p:sp>
        <p:sp>
          <p:nvSpPr>
            <p:cNvPr id="39" name="Rectangle 37"/>
            <p:cNvSpPr>
              <a:spLocks noChangeArrowheads="1"/>
            </p:cNvSpPr>
            <p:nvPr/>
          </p:nvSpPr>
          <p:spPr bwMode="auto">
            <a:xfrm>
              <a:off x="2984"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3</a:t>
              </a:r>
              <a:endParaRPr lang="en-US" altLang="zh-CN" sz="1800" dirty="0"/>
            </a:p>
          </p:txBody>
        </p:sp>
        <p:sp>
          <p:nvSpPr>
            <p:cNvPr id="40" name="Rectangle 38"/>
            <p:cNvSpPr>
              <a:spLocks noChangeArrowheads="1"/>
            </p:cNvSpPr>
            <p:nvPr/>
          </p:nvSpPr>
          <p:spPr bwMode="auto">
            <a:xfrm>
              <a:off x="2766"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41" name="Rectangle 39"/>
            <p:cNvSpPr>
              <a:spLocks noChangeArrowheads="1"/>
            </p:cNvSpPr>
            <p:nvPr/>
          </p:nvSpPr>
          <p:spPr bwMode="auto">
            <a:xfrm>
              <a:off x="2549"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4</a:t>
              </a:r>
              <a:endParaRPr lang="en-US" altLang="zh-CN" sz="1800" dirty="0"/>
            </a:p>
          </p:txBody>
        </p:sp>
        <p:sp>
          <p:nvSpPr>
            <p:cNvPr id="42" name="Rectangle 40"/>
            <p:cNvSpPr>
              <a:spLocks noChangeArrowheads="1"/>
            </p:cNvSpPr>
            <p:nvPr/>
          </p:nvSpPr>
          <p:spPr bwMode="auto">
            <a:xfrm>
              <a:off x="2331"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0</a:t>
              </a:r>
              <a:endParaRPr lang="en-US" altLang="zh-CN" sz="1800" dirty="0"/>
            </a:p>
          </p:txBody>
        </p:sp>
        <p:sp>
          <p:nvSpPr>
            <p:cNvPr id="43" name="Rectangle 41"/>
            <p:cNvSpPr>
              <a:spLocks noChangeArrowheads="1"/>
            </p:cNvSpPr>
            <p:nvPr/>
          </p:nvSpPr>
          <p:spPr bwMode="auto">
            <a:xfrm>
              <a:off x="2114"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44" name="Rectangle 42"/>
            <p:cNvSpPr>
              <a:spLocks noChangeArrowheads="1"/>
            </p:cNvSpPr>
            <p:nvPr/>
          </p:nvSpPr>
          <p:spPr bwMode="auto">
            <a:xfrm>
              <a:off x="1896"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2</a:t>
              </a:r>
              <a:endParaRPr lang="en-US" altLang="zh-CN" sz="1800" dirty="0"/>
            </a:p>
          </p:txBody>
        </p:sp>
        <p:sp>
          <p:nvSpPr>
            <p:cNvPr id="45" name="Rectangle 43"/>
            <p:cNvSpPr>
              <a:spLocks noChangeArrowheads="1"/>
            </p:cNvSpPr>
            <p:nvPr/>
          </p:nvSpPr>
          <p:spPr bwMode="auto">
            <a:xfrm>
              <a:off x="1678"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1</a:t>
              </a:r>
              <a:endParaRPr lang="en-US" altLang="zh-CN" sz="1800" dirty="0"/>
            </a:p>
          </p:txBody>
        </p:sp>
        <p:sp>
          <p:nvSpPr>
            <p:cNvPr id="46" name="Rectangle 44"/>
            <p:cNvSpPr>
              <a:spLocks noChangeArrowheads="1"/>
            </p:cNvSpPr>
            <p:nvPr/>
          </p:nvSpPr>
          <p:spPr bwMode="auto">
            <a:xfrm>
              <a:off x="1461"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1</a:t>
              </a:r>
              <a:endParaRPr lang="en-US" altLang="zh-CN" sz="1800" dirty="0"/>
            </a:p>
          </p:txBody>
        </p:sp>
        <p:sp>
          <p:nvSpPr>
            <p:cNvPr id="47" name="Rectangle 45"/>
            <p:cNvSpPr>
              <a:spLocks noChangeArrowheads="1"/>
            </p:cNvSpPr>
            <p:nvPr/>
          </p:nvSpPr>
          <p:spPr bwMode="auto">
            <a:xfrm>
              <a:off x="1243"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48" name="Rectangle 46"/>
            <p:cNvSpPr>
              <a:spLocks noChangeArrowheads="1"/>
            </p:cNvSpPr>
            <p:nvPr/>
          </p:nvSpPr>
          <p:spPr bwMode="auto">
            <a:xfrm>
              <a:off x="1026"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49" name="Rectangle 47"/>
            <p:cNvSpPr>
              <a:spLocks noChangeArrowheads="1"/>
            </p:cNvSpPr>
            <p:nvPr/>
          </p:nvSpPr>
          <p:spPr bwMode="auto">
            <a:xfrm>
              <a:off x="808"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a:p>
          </p:txBody>
        </p:sp>
        <p:sp>
          <p:nvSpPr>
            <p:cNvPr id="50" name="Rectangle 48"/>
            <p:cNvSpPr>
              <a:spLocks noChangeArrowheads="1"/>
            </p:cNvSpPr>
            <p:nvPr/>
          </p:nvSpPr>
          <p:spPr bwMode="auto">
            <a:xfrm>
              <a:off x="4942"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t>7</a:t>
              </a:r>
            </a:p>
          </p:txBody>
        </p:sp>
        <p:sp>
          <p:nvSpPr>
            <p:cNvPr id="51" name="Rectangle 49"/>
            <p:cNvSpPr>
              <a:spLocks noChangeArrowheads="1"/>
            </p:cNvSpPr>
            <p:nvPr/>
          </p:nvSpPr>
          <p:spPr bwMode="auto">
            <a:xfrm>
              <a:off x="4725"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2</a:t>
              </a:r>
              <a:endParaRPr lang="en-US" altLang="zh-CN" sz="1800" dirty="0"/>
            </a:p>
          </p:txBody>
        </p:sp>
        <p:sp>
          <p:nvSpPr>
            <p:cNvPr id="52" name="Rectangle 50"/>
            <p:cNvSpPr>
              <a:spLocks noChangeArrowheads="1"/>
            </p:cNvSpPr>
            <p:nvPr/>
          </p:nvSpPr>
          <p:spPr bwMode="auto">
            <a:xfrm>
              <a:off x="4507"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1</a:t>
              </a:r>
              <a:endParaRPr lang="en-US" altLang="zh-CN" sz="1800" dirty="0"/>
            </a:p>
          </p:txBody>
        </p:sp>
        <p:sp>
          <p:nvSpPr>
            <p:cNvPr id="53" name="Rectangle 51"/>
            <p:cNvSpPr>
              <a:spLocks noChangeArrowheads="1"/>
            </p:cNvSpPr>
            <p:nvPr/>
          </p:nvSpPr>
          <p:spPr bwMode="auto">
            <a:xfrm>
              <a:off x="4290"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54" name="Rectangle 52"/>
            <p:cNvSpPr>
              <a:spLocks noChangeArrowheads="1"/>
            </p:cNvSpPr>
            <p:nvPr/>
          </p:nvSpPr>
          <p:spPr bwMode="auto">
            <a:xfrm>
              <a:off x="4072"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55" name="Rectangle 53"/>
            <p:cNvSpPr>
              <a:spLocks noChangeArrowheads="1"/>
            </p:cNvSpPr>
            <p:nvPr/>
          </p:nvSpPr>
          <p:spPr bwMode="auto">
            <a:xfrm>
              <a:off x="3854"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56" name="Rectangle 54"/>
            <p:cNvSpPr>
              <a:spLocks noChangeArrowheads="1"/>
            </p:cNvSpPr>
            <p:nvPr/>
          </p:nvSpPr>
          <p:spPr bwMode="auto">
            <a:xfrm>
              <a:off x="3637"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3</a:t>
              </a:r>
              <a:endParaRPr lang="en-US" altLang="zh-CN" sz="1800" dirty="0"/>
            </a:p>
          </p:txBody>
        </p:sp>
        <p:sp>
          <p:nvSpPr>
            <p:cNvPr id="57" name="Rectangle 55"/>
            <p:cNvSpPr>
              <a:spLocks noChangeArrowheads="1"/>
            </p:cNvSpPr>
            <p:nvPr/>
          </p:nvSpPr>
          <p:spPr bwMode="auto">
            <a:xfrm>
              <a:off x="3419"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2</a:t>
              </a:r>
              <a:endParaRPr lang="en-US" altLang="zh-CN" sz="1800" dirty="0"/>
            </a:p>
          </p:txBody>
        </p:sp>
        <p:sp>
          <p:nvSpPr>
            <p:cNvPr id="58" name="Rectangle 56"/>
            <p:cNvSpPr>
              <a:spLocks noChangeArrowheads="1"/>
            </p:cNvSpPr>
            <p:nvPr/>
          </p:nvSpPr>
          <p:spPr bwMode="auto">
            <a:xfrm>
              <a:off x="3202"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2</a:t>
              </a:r>
              <a:endParaRPr lang="en-US" altLang="zh-CN" sz="1800" dirty="0"/>
            </a:p>
          </p:txBody>
        </p:sp>
        <p:sp>
          <p:nvSpPr>
            <p:cNvPr id="59" name="Rectangle 57"/>
            <p:cNvSpPr>
              <a:spLocks noChangeArrowheads="1"/>
            </p:cNvSpPr>
            <p:nvPr/>
          </p:nvSpPr>
          <p:spPr bwMode="auto">
            <a:xfrm>
              <a:off x="2984"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2</a:t>
              </a:r>
              <a:endParaRPr lang="en-US" altLang="zh-CN" sz="1800" dirty="0"/>
            </a:p>
          </p:txBody>
        </p:sp>
        <p:sp>
          <p:nvSpPr>
            <p:cNvPr id="60" name="Rectangle 58"/>
            <p:cNvSpPr>
              <a:spLocks noChangeArrowheads="1"/>
            </p:cNvSpPr>
            <p:nvPr/>
          </p:nvSpPr>
          <p:spPr bwMode="auto">
            <a:xfrm>
              <a:off x="2766"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4</a:t>
              </a:r>
            </a:p>
          </p:txBody>
        </p:sp>
        <p:sp>
          <p:nvSpPr>
            <p:cNvPr id="61" name="Rectangle 59"/>
            <p:cNvSpPr>
              <a:spLocks noChangeArrowheads="1"/>
            </p:cNvSpPr>
            <p:nvPr/>
          </p:nvSpPr>
          <p:spPr bwMode="auto">
            <a:xfrm>
              <a:off x="2549"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0</a:t>
              </a:r>
              <a:endParaRPr lang="en-US" altLang="zh-CN" sz="1800" dirty="0"/>
            </a:p>
          </p:txBody>
        </p:sp>
        <p:sp>
          <p:nvSpPr>
            <p:cNvPr id="62" name="Rectangle 60"/>
            <p:cNvSpPr>
              <a:spLocks noChangeArrowheads="1"/>
            </p:cNvSpPr>
            <p:nvPr/>
          </p:nvSpPr>
          <p:spPr bwMode="auto">
            <a:xfrm>
              <a:off x="2331"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3</a:t>
              </a:r>
              <a:endParaRPr lang="en-US" altLang="zh-CN" sz="1800" dirty="0"/>
            </a:p>
          </p:txBody>
        </p:sp>
        <p:sp>
          <p:nvSpPr>
            <p:cNvPr id="63" name="Rectangle 61"/>
            <p:cNvSpPr>
              <a:spLocks noChangeArrowheads="1"/>
            </p:cNvSpPr>
            <p:nvPr/>
          </p:nvSpPr>
          <p:spPr bwMode="auto">
            <a:xfrm>
              <a:off x="2114"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64" name="Rectangle 62"/>
            <p:cNvSpPr>
              <a:spLocks noChangeArrowheads="1"/>
            </p:cNvSpPr>
            <p:nvPr/>
          </p:nvSpPr>
          <p:spPr bwMode="auto">
            <a:xfrm>
              <a:off x="1896"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1</a:t>
              </a:r>
              <a:endParaRPr lang="en-US" altLang="zh-CN" sz="1800" dirty="0"/>
            </a:p>
          </p:txBody>
        </p:sp>
        <p:sp>
          <p:nvSpPr>
            <p:cNvPr id="65" name="Rectangle 63"/>
            <p:cNvSpPr>
              <a:spLocks noChangeArrowheads="1"/>
            </p:cNvSpPr>
            <p:nvPr/>
          </p:nvSpPr>
          <p:spPr bwMode="auto">
            <a:xfrm>
              <a:off x="1678"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0</a:t>
              </a:r>
              <a:endParaRPr lang="en-US" altLang="zh-CN" sz="1800" dirty="0"/>
            </a:p>
          </p:txBody>
        </p:sp>
        <p:sp>
          <p:nvSpPr>
            <p:cNvPr id="66" name="Rectangle 64"/>
            <p:cNvSpPr>
              <a:spLocks noChangeArrowheads="1"/>
            </p:cNvSpPr>
            <p:nvPr/>
          </p:nvSpPr>
          <p:spPr bwMode="auto">
            <a:xfrm>
              <a:off x="1461"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dirty="0" smtClean="0"/>
                <a:t>0</a:t>
              </a:r>
              <a:endParaRPr lang="en-US" altLang="zh-CN" sz="1800" dirty="0"/>
            </a:p>
          </p:txBody>
        </p:sp>
        <p:sp>
          <p:nvSpPr>
            <p:cNvPr id="67" name="Rectangle 65"/>
            <p:cNvSpPr>
              <a:spLocks noChangeArrowheads="1"/>
            </p:cNvSpPr>
            <p:nvPr/>
          </p:nvSpPr>
          <p:spPr bwMode="auto">
            <a:xfrm>
              <a:off x="1243"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7</a:t>
              </a:r>
            </a:p>
          </p:txBody>
        </p:sp>
        <p:sp>
          <p:nvSpPr>
            <p:cNvPr id="68" name="Rectangle 66"/>
            <p:cNvSpPr>
              <a:spLocks noChangeArrowheads="1"/>
            </p:cNvSpPr>
            <p:nvPr/>
          </p:nvSpPr>
          <p:spPr bwMode="auto">
            <a:xfrm>
              <a:off x="1026"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7</a:t>
              </a:r>
            </a:p>
          </p:txBody>
        </p:sp>
        <p:sp>
          <p:nvSpPr>
            <p:cNvPr id="69" name="Rectangle 67"/>
            <p:cNvSpPr>
              <a:spLocks noChangeArrowheads="1"/>
            </p:cNvSpPr>
            <p:nvPr/>
          </p:nvSpPr>
          <p:spPr bwMode="auto">
            <a:xfrm>
              <a:off x="808"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dirty="0"/>
                <a:t>7</a:t>
              </a:r>
            </a:p>
          </p:txBody>
        </p:sp>
        <p:sp>
          <p:nvSpPr>
            <p:cNvPr id="70" name="Line 68"/>
            <p:cNvSpPr>
              <a:spLocks noChangeShapeType="1"/>
            </p:cNvSpPr>
            <p:nvPr/>
          </p:nvSpPr>
          <p:spPr bwMode="auto">
            <a:xfrm>
              <a:off x="808" y="880"/>
              <a:ext cx="4352" cy="0"/>
            </a:xfrm>
            <a:prstGeom prst="line">
              <a:avLst/>
            </a:prstGeom>
            <a:noFill/>
            <a:ln w="28575" cap="sq">
              <a:solidFill>
                <a:schemeClr val="tx1"/>
              </a:solidFill>
              <a:round/>
              <a:headEnd/>
              <a:tailEnd/>
            </a:ln>
            <a:effectLst/>
          </p:spPr>
          <p:txBody>
            <a:bodyPr wrap="none" anchor="ctr"/>
            <a:lstStyle/>
            <a:p>
              <a:endParaRPr lang="zh-CN" altLang="en-US"/>
            </a:p>
          </p:txBody>
        </p:sp>
        <p:sp>
          <p:nvSpPr>
            <p:cNvPr id="71" name="Line 69"/>
            <p:cNvSpPr>
              <a:spLocks noChangeShapeType="1"/>
            </p:cNvSpPr>
            <p:nvPr/>
          </p:nvSpPr>
          <p:spPr bwMode="auto">
            <a:xfrm>
              <a:off x="808" y="1110"/>
              <a:ext cx="4352" cy="0"/>
            </a:xfrm>
            <a:prstGeom prst="line">
              <a:avLst/>
            </a:prstGeom>
            <a:noFill/>
            <a:ln w="12700">
              <a:solidFill>
                <a:schemeClr val="tx1"/>
              </a:solidFill>
              <a:round/>
              <a:headEnd/>
              <a:tailEnd/>
            </a:ln>
            <a:effectLst/>
          </p:spPr>
          <p:txBody>
            <a:bodyPr wrap="none" anchor="ctr"/>
            <a:lstStyle/>
            <a:p>
              <a:endParaRPr lang="zh-CN" altLang="en-US"/>
            </a:p>
          </p:txBody>
        </p:sp>
        <p:sp>
          <p:nvSpPr>
            <p:cNvPr id="72" name="Line 70"/>
            <p:cNvSpPr>
              <a:spLocks noChangeShapeType="1"/>
            </p:cNvSpPr>
            <p:nvPr/>
          </p:nvSpPr>
          <p:spPr bwMode="auto">
            <a:xfrm>
              <a:off x="808" y="1340"/>
              <a:ext cx="4352" cy="0"/>
            </a:xfrm>
            <a:prstGeom prst="line">
              <a:avLst/>
            </a:prstGeom>
            <a:noFill/>
            <a:ln w="12700">
              <a:solidFill>
                <a:schemeClr val="tx1"/>
              </a:solidFill>
              <a:round/>
              <a:headEnd/>
              <a:tailEnd/>
            </a:ln>
            <a:effectLst/>
          </p:spPr>
          <p:txBody>
            <a:bodyPr wrap="none" anchor="ctr"/>
            <a:lstStyle/>
            <a:p>
              <a:endParaRPr lang="zh-CN" altLang="en-US"/>
            </a:p>
          </p:txBody>
        </p:sp>
        <p:sp>
          <p:nvSpPr>
            <p:cNvPr id="73" name="Line 71"/>
            <p:cNvSpPr>
              <a:spLocks noChangeShapeType="1"/>
            </p:cNvSpPr>
            <p:nvPr/>
          </p:nvSpPr>
          <p:spPr bwMode="auto">
            <a:xfrm>
              <a:off x="808" y="1570"/>
              <a:ext cx="4352" cy="0"/>
            </a:xfrm>
            <a:prstGeom prst="line">
              <a:avLst/>
            </a:prstGeom>
            <a:noFill/>
            <a:ln w="28575" cap="sq">
              <a:solidFill>
                <a:schemeClr val="tx1"/>
              </a:solidFill>
              <a:round/>
              <a:headEnd/>
              <a:tailEnd/>
            </a:ln>
            <a:effectLst/>
          </p:spPr>
          <p:txBody>
            <a:bodyPr wrap="none" anchor="ctr"/>
            <a:lstStyle/>
            <a:p>
              <a:endParaRPr lang="zh-CN" altLang="en-US"/>
            </a:p>
          </p:txBody>
        </p:sp>
        <p:sp>
          <p:nvSpPr>
            <p:cNvPr id="74" name="Line 72"/>
            <p:cNvSpPr>
              <a:spLocks noChangeShapeType="1"/>
            </p:cNvSpPr>
            <p:nvPr/>
          </p:nvSpPr>
          <p:spPr bwMode="auto">
            <a:xfrm>
              <a:off x="808" y="880"/>
              <a:ext cx="0" cy="690"/>
            </a:xfrm>
            <a:prstGeom prst="line">
              <a:avLst/>
            </a:prstGeom>
            <a:noFill/>
            <a:ln w="28575" cap="sq">
              <a:solidFill>
                <a:schemeClr val="tx1"/>
              </a:solidFill>
              <a:round/>
              <a:headEnd/>
              <a:tailEnd/>
            </a:ln>
            <a:effectLst/>
          </p:spPr>
          <p:txBody>
            <a:bodyPr wrap="none" anchor="ctr"/>
            <a:lstStyle/>
            <a:p>
              <a:endParaRPr lang="zh-CN" altLang="en-US"/>
            </a:p>
          </p:txBody>
        </p:sp>
        <p:sp>
          <p:nvSpPr>
            <p:cNvPr id="75" name="Line 73"/>
            <p:cNvSpPr>
              <a:spLocks noChangeShapeType="1"/>
            </p:cNvSpPr>
            <p:nvPr/>
          </p:nvSpPr>
          <p:spPr bwMode="auto">
            <a:xfrm>
              <a:off x="1026"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6" name="Line 74"/>
            <p:cNvSpPr>
              <a:spLocks noChangeShapeType="1"/>
            </p:cNvSpPr>
            <p:nvPr/>
          </p:nvSpPr>
          <p:spPr bwMode="auto">
            <a:xfrm>
              <a:off x="1243"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7" name="Line 75"/>
            <p:cNvSpPr>
              <a:spLocks noChangeShapeType="1"/>
            </p:cNvSpPr>
            <p:nvPr/>
          </p:nvSpPr>
          <p:spPr bwMode="auto">
            <a:xfrm>
              <a:off x="1461"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8" name="Line 76"/>
            <p:cNvSpPr>
              <a:spLocks noChangeShapeType="1"/>
            </p:cNvSpPr>
            <p:nvPr/>
          </p:nvSpPr>
          <p:spPr bwMode="auto">
            <a:xfrm>
              <a:off x="1678"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9" name="Line 77"/>
            <p:cNvSpPr>
              <a:spLocks noChangeShapeType="1"/>
            </p:cNvSpPr>
            <p:nvPr/>
          </p:nvSpPr>
          <p:spPr bwMode="auto">
            <a:xfrm>
              <a:off x="1896"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0" name="Line 78"/>
            <p:cNvSpPr>
              <a:spLocks noChangeShapeType="1"/>
            </p:cNvSpPr>
            <p:nvPr/>
          </p:nvSpPr>
          <p:spPr bwMode="auto">
            <a:xfrm>
              <a:off x="2114"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1" name="Line 79"/>
            <p:cNvSpPr>
              <a:spLocks noChangeShapeType="1"/>
            </p:cNvSpPr>
            <p:nvPr/>
          </p:nvSpPr>
          <p:spPr bwMode="auto">
            <a:xfrm>
              <a:off x="2331"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2" name="Line 80"/>
            <p:cNvSpPr>
              <a:spLocks noChangeShapeType="1"/>
            </p:cNvSpPr>
            <p:nvPr/>
          </p:nvSpPr>
          <p:spPr bwMode="auto">
            <a:xfrm>
              <a:off x="2549"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3" name="Line 81"/>
            <p:cNvSpPr>
              <a:spLocks noChangeShapeType="1"/>
            </p:cNvSpPr>
            <p:nvPr/>
          </p:nvSpPr>
          <p:spPr bwMode="auto">
            <a:xfrm>
              <a:off x="2766"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4" name="Line 82"/>
            <p:cNvSpPr>
              <a:spLocks noChangeShapeType="1"/>
            </p:cNvSpPr>
            <p:nvPr/>
          </p:nvSpPr>
          <p:spPr bwMode="auto">
            <a:xfrm>
              <a:off x="2984"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5" name="Line 83"/>
            <p:cNvSpPr>
              <a:spLocks noChangeShapeType="1"/>
            </p:cNvSpPr>
            <p:nvPr/>
          </p:nvSpPr>
          <p:spPr bwMode="auto">
            <a:xfrm>
              <a:off x="3202"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6" name="Line 84"/>
            <p:cNvSpPr>
              <a:spLocks noChangeShapeType="1"/>
            </p:cNvSpPr>
            <p:nvPr/>
          </p:nvSpPr>
          <p:spPr bwMode="auto">
            <a:xfrm>
              <a:off x="3419"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7" name="Line 85"/>
            <p:cNvSpPr>
              <a:spLocks noChangeShapeType="1"/>
            </p:cNvSpPr>
            <p:nvPr/>
          </p:nvSpPr>
          <p:spPr bwMode="auto">
            <a:xfrm>
              <a:off x="3637"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8" name="Line 86"/>
            <p:cNvSpPr>
              <a:spLocks noChangeShapeType="1"/>
            </p:cNvSpPr>
            <p:nvPr/>
          </p:nvSpPr>
          <p:spPr bwMode="auto">
            <a:xfrm>
              <a:off x="3854"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9" name="Line 87"/>
            <p:cNvSpPr>
              <a:spLocks noChangeShapeType="1"/>
            </p:cNvSpPr>
            <p:nvPr/>
          </p:nvSpPr>
          <p:spPr bwMode="auto">
            <a:xfrm>
              <a:off x="4072"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0" name="Line 88"/>
            <p:cNvSpPr>
              <a:spLocks noChangeShapeType="1"/>
            </p:cNvSpPr>
            <p:nvPr/>
          </p:nvSpPr>
          <p:spPr bwMode="auto">
            <a:xfrm>
              <a:off x="4290"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1" name="Line 89"/>
            <p:cNvSpPr>
              <a:spLocks noChangeShapeType="1"/>
            </p:cNvSpPr>
            <p:nvPr/>
          </p:nvSpPr>
          <p:spPr bwMode="auto">
            <a:xfrm>
              <a:off x="4507"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2" name="Line 90"/>
            <p:cNvSpPr>
              <a:spLocks noChangeShapeType="1"/>
            </p:cNvSpPr>
            <p:nvPr/>
          </p:nvSpPr>
          <p:spPr bwMode="auto">
            <a:xfrm>
              <a:off x="4725"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3" name="Line 91"/>
            <p:cNvSpPr>
              <a:spLocks noChangeShapeType="1"/>
            </p:cNvSpPr>
            <p:nvPr/>
          </p:nvSpPr>
          <p:spPr bwMode="auto">
            <a:xfrm>
              <a:off x="4942"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4" name="Line 92"/>
            <p:cNvSpPr>
              <a:spLocks noChangeShapeType="1"/>
            </p:cNvSpPr>
            <p:nvPr/>
          </p:nvSpPr>
          <p:spPr bwMode="auto">
            <a:xfrm>
              <a:off x="5160" y="880"/>
              <a:ext cx="0" cy="690"/>
            </a:xfrm>
            <a:prstGeom prst="line">
              <a:avLst/>
            </a:prstGeom>
            <a:noFill/>
            <a:ln w="28575" cap="sq">
              <a:solidFill>
                <a:schemeClr val="tx1"/>
              </a:solidFill>
              <a:round/>
              <a:headEnd/>
              <a:tailEnd/>
            </a:ln>
            <a:effectLst/>
          </p:spPr>
          <p:txBody>
            <a:bodyPr wrap="none" anchor="ctr"/>
            <a:lstStyle/>
            <a:p>
              <a:endParaRPr lang="zh-CN" altLang="en-US"/>
            </a:p>
          </p:txBody>
        </p:sp>
        <p:sp>
          <p:nvSpPr>
            <p:cNvPr id="95" name="Text Box 93"/>
            <p:cNvSpPr txBox="1">
              <a:spLocks noChangeArrowheads="1"/>
            </p:cNvSpPr>
            <p:nvPr/>
          </p:nvSpPr>
          <p:spPr bwMode="auto">
            <a:xfrm>
              <a:off x="795" y="1560"/>
              <a:ext cx="4493" cy="233"/>
            </a:xfrm>
            <a:prstGeom prst="rect">
              <a:avLst/>
            </a:prstGeom>
            <a:noFill/>
            <a:ln w="19050">
              <a:noFill/>
              <a:miter lim="800000"/>
              <a:headEnd/>
              <a:tailEnd/>
            </a:ln>
            <a:effectLst/>
          </p:spPr>
          <p:txBody>
            <a:bodyPr wrap="square">
              <a:spAutoFit/>
            </a:bodyPr>
            <a:lstStyle/>
            <a:p>
              <a:pPr algn="l">
                <a:buClr>
                  <a:schemeClr val="folHlink"/>
                </a:buClr>
                <a:buSzPct val="60000"/>
                <a:buFont typeface="Wingdings" pitchFamily="2" charset="2"/>
                <a:buNone/>
              </a:pPr>
              <a:r>
                <a:rPr kumimoji="1" lang="en-US" altLang="zh-CN" sz="1800" dirty="0" smtClean="0">
                  <a:latin typeface="宋体"/>
                  <a:ea typeface="宋体"/>
                </a:rPr>
                <a:t>√ √ √ </a:t>
              </a:r>
              <a:r>
                <a:rPr kumimoji="1" lang="en-US" altLang="zh-CN" sz="1800" dirty="0" smtClean="0">
                  <a:solidFill>
                    <a:srgbClr val="FF0000"/>
                  </a:solidFill>
                  <a:latin typeface="宋体"/>
                  <a:ea typeface="宋体"/>
                </a:rPr>
                <a:t>√    √ √ √ √ √ √       √ √       √ √ √</a:t>
              </a:r>
              <a:endParaRPr kumimoji="1" lang="en-US" altLang="zh-CN" sz="1800" dirty="0">
                <a:solidFill>
                  <a:srgbClr val="FF0000"/>
                </a:solidFill>
              </a:endParaRPr>
            </a:p>
          </p:txBody>
        </p:sp>
        <p:sp>
          <p:nvSpPr>
            <p:cNvPr id="97" name="Text Box 95"/>
            <p:cNvSpPr txBox="1">
              <a:spLocks noChangeArrowheads="1"/>
            </p:cNvSpPr>
            <p:nvPr/>
          </p:nvSpPr>
          <p:spPr bwMode="auto">
            <a:xfrm>
              <a:off x="185" y="1544"/>
              <a:ext cx="693" cy="231"/>
            </a:xfrm>
            <a:prstGeom prst="rect">
              <a:avLst/>
            </a:prstGeom>
            <a:noFill/>
            <a:ln w="19050">
              <a:noFill/>
              <a:miter lim="800000"/>
              <a:headEnd/>
              <a:tailEnd/>
            </a:ln>
            <a:effectLst/>
          </p:spPr>
          <p:txBody>
            <a:bodyPr wrap="square" lIns="36000" rIns="36000">
              <a:spAutoFit/>
            </a:bodyPr>
            <a:lstStyle/>
            <a:p>
              <a:pPr>
                <a:buClr>
                  <a:schemeClr val="folHlink"/>
                </a:buClr>
                <a:buSzPct val="60000"/>
                <a:buFont typeface="Wingdings" pitchFamily="2" charset="2"/>
                <a:buNone/>
              </a:pPr>
              <a:r>
                <a:rPr kumimoji="1" lang="zh-CN" altLang="en-US" sz="1800" b="1" dirty="0" smtClean="0"/>
                <a:t>发生缺页</a:t>
              </a:r>
              <a:endParaRPr kumimoji="1" lang="zh-CN" altLang="en-US" sz="1800" b="1" dirty="0"/>
            </a:p>
          </p:txBody>
        </p:sp>
        <p:sp>
          <p:nvSpPr>
            <p:cNvPr id="98" name="Text Box 96"/>
            <p:cNvSpPr txBox="1">
              <a:spLocks noChangeArrowheads="1"/>
            </p:cNvSpPr>
            <p:nvPr/>
          </p:nvSpPr>
          <p:spPr bwMode="auto">
            <a:xfrm>
              <a:off x="603" y="952"/>
              <a:ext cx="197" cy="536"/>
            </a:xfrm>
            <a:prstGeom prst="rect">
              <a:avLst/>
            </a:prstGeom>
            <a:noFill/>
            <a:ln w="19050">
              <a:noFill/>
              <a:miter lim="800000"/>
              <a:headEnd/>
              <a:tailEnd/>
            </a:ln>
            <a:effectLst/>
          </p:spPr>
          <p:txBody>
            <a:bodyPr vert="eaVert" lIns="18000" tIns="10800" rIns="18000" bIns="10800">
              <a:spAutoFit/>
            </a:bodyPr>
            <a:lstStyle/>
            <a:p>
              <a:pPr>
                <a:buClr>
                  <a:schemeClr val="folHlink"/>
                </a:buClr>
                <a:buSzPct val="60000"/>
                <a:buFont typeface="Wingdings" pitchFamily="2" charset="2"/>
                <a:buNone/>
              </a:pPr>
              <a:r>
                <a:rPr kumimoji="1" lang="zh-CN" altLang="en-US" sz="1800" b="1" dirty="0" smtClean="0"/>
                <a:t>页框</a:t>
              </a:r>
              <a:endParaRPr kumimoji="1" lang="zh-CN" altLang="en-US" sz="1800" b="1" dirty="0"/>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最近最久未使用策略（</a:t>
            </a:r>
            <a:r>
              <a:rPr lang="en-US" altLang="zh-CN" dirty="0" smtClean="0"/>
              <a:t>LRU</a:t>
            </a:r>
            <a:r>
              <a:rPr lang="zh-CN" altLang="en-US" dirty="0" smtClean="0"/>
              <a:t>）</a:t>
            </a:r>
            <a:endParaRPr lang="zh-CN" altLang="en-US" dirty="0"/>
          </a:p>
        </p:txBody>
      </p:sp>
      <p:sp>
        <p:nvSpPr>
          <p:cNvPr id="3" name="内容占位符 2"/>
          <p:cNvSpPr>
            <a:spLocks noGrp="1"/>
          </p:cNvSpPr>
          <p:nvPr>
            <p:ph idx="1"/>
          </p:nvPr>
        </p:nvSpPr>
        <p:spPr>
          <a:xfrm>
            <a:off x="471714" y="1297445"/>
            <a:ext cx="8229600" cy="2389182"/>
          </a:xfrm>
        </p:spPr>
        <p:txBody>
          <a:bodyPr/>
          <a:lstStyle/>
          <a:p>
            <a:r>
              <a:rPr lang="en-US" altLang="zh-CN" sz="2200" dirty="0" smtClean="0"/>
              <a:t>LRU(Least Recently Used)</a:t>
            </a:r>
            <a:r>
              <a:rPr lang="zh-CN" altLang="en-US" sz="2200" dirty="0" smtClean="0"/>
              <a:t>：选择最近最久未使用的页面进行淘汰</a:t>
            </a:r>
            <a:endParaRPr lang="en-US" altLang="zh-CN" sz="2200" dirty="0" smtClean="0"/>
          </a:p>
          <a:p>
            <a:r>
              <a:rPr lang="zh-CN" altLang="en-US" sz="2200" dirty="0" smtClean="0"/>
              <a:t>用“最近的过去”作为“最近的将来”的近似 </a:t>
            </a:r>
          </a:p>
          <a:p>
            <a:r>
              <a:rPr lang="zh-CN" altLang="en-US" sz="2200" dirty="0" smtClean="0"/>
              <a:t>这种算法需要对每一页的使用情况跟踪记录，系统开销较大</a:t>
            </a:r>
          </a:p>
          <a:p>
            <a:r>
              <a:rPr lang="en-US" altLang="zh-CN" sz="2200" dirty="0" smtClean="0"/>
              <a:t>LRU</a:t>
            </a:r>
            <a:r>
              <a:rPr lang="zh-CN" altLang="en-US" sz="2200" dirty="0" smtClean="0"/>
              <a:t>页面置换算法的演算过程可以借助“栈”来完成：栈顶始终是最新的，栈底是最近最久未使用的页面号。</a:t>
            </a:r>
            <a:endParaRPr lang="zh-CN" altLang="en-US" sz="22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72</a:t>
            </a:fld>
            <a:endParaRPr lang="en-US" altLang="zh-CN"/>
          </a:p>
        </p:txBody>
      </p:sp>
      <p:grpSp>
        <p:nvGrpSpPr>
          <p:cNvPr id="6" name="Group 5"/>
          <p:cNvGrpSpPr>
            <a:grpSpLocks/>
          </p:cNvGrpSpPr>
          <p:nvPr/>
        </p:nvGrpSpPr>
        <p:grpSpPr bwMode="auto">
          <a:xfrm>
            <a:off x="365809" y="4013188"/>
            <a:ext cx="8021642" cy="1776413"/>
            <a:chOff x="203" y="656"/>
            <a:chExt cx="5053" cy="1119"/>
          </a:xfrm>
        </p:grpSpPr>
        <p:sp>
          <p:nvSpPr>
            <p:cNvPr id="7" name="Text Box 6"/>
            <p:cNvSpPr txBox="1">
              <a:spLocks noChangeArrowheads="1"/>
            </p:cNvSpPr>
            <p:nvPr/>
          </p:nvSpPr>
          <p:spPr bwMode="auto">
            <a:xfrm>
              <a:off x="312" y="656"/>
              <a:ext cx="4944" cy="231"/>
            </a:xfrm>
            <a:prstGeom prst="rect">
              <a:avLst/>
            </a:prstGeom>
            <a:noFill/>
            <a:ln w="19050">
              <a:noFill/>
              <a:miter lim="800000"/>
              <a:headEnd/>
              <a:tailEnd/>
            </a:ln>
            <a:effectLst/>
          </p:spPr>
          <p:txBody>
            <a:bodyPr>
              <a:spAutoFit/>
            </a:bodyPr>
            <a:lstStyle/>
            <a:p>
              <a:pPr algn="l">
                <a:buClr>
                  <a:schemeClr val="folHlink"/>
                </a:buClr>
                <a:buSzPct val="60000"/>
                <a:buFont typeface="Wingdings" pitchFamily="2" charset="2"/>
                <a:buNone/>
              </a:pPr>
              <a:r>
                <a:rPr kumimoji="1" lang="zh-CN" altLang="en-US" sz="1800" b="1" dirty="0"/>
                <a:t>引用串  </a:t>
              </a:r>
              <a:r>
                <a:rPr kumimoji="1" lang="en-US" altLang="zh-CN" sz="1800" b="1" dirty="0"/>
                <a:t>7   </a:t>
              </a:r>
              <a:r>
                <a:rPr kumimoji="1" lang="en-US" altLang="zh-CN" sz="1800" b="1" dirty="0" smtClean="0"/>
                <a:t> 0   </a:t>
              </a:r>
              <a:r>
                <a:rPr kumimoji="1" lang="en-US" altLang="zh-CN" sz="1800" b="1" dirty="0"/>
                <a:t>1  </a:t>
              </a:r>
              <a:r>
                <a:rPr kumimoji="1" lang="en-US" altLang="zh-CN" sz="1800" b="1" dirty="0" smtClean="0"/>
                <a:t>  </a:t>
              </a:r>
              <a:r>
                <a:rPr kumimoji="1" lang="en-US" altLang="zh-CN" sz="1800" b="1" dirty="0"/>
                <a:t>2   0   </a:t>
              </a:r>
              <a:r>
                <a:rPr kumimoji="1" lang="en-US" altLang="zh-CN" sz="1800" b="1" dirty="0" smtClean="0"/>
                <a:t>3    0   4    </a:t>
              </a:r>
              <a:r>
                <a:rPr kumimoji="1" lang="en-US" altLang="zh-CN" sz="1800" b="1" dirty="0"/>
                <a:t>2   3   0  </a:t>
              </a:r>
              <a:r>
                <a:rPr kumimoji="1" lang="en-US" altLang="zh-CN" sz="1800" b="1" dirty="0" smtClean="0"/>
                <a:t>  </a:t>
              </a:r>
              <a:r>
                <a:rPr kumimoji="1" lang="en-US" altLang="zh-CN" sz="1800" b="1" dirty="0"/>
                <a:t>3   2   1  </a:t>
              </a:r>
              <a:r>
                <a:rPr kumimoji="1" lang="en-US" altLang="zh-CN" sz="1800" b="1" dirty="0" smtClean="0"/>
                <a:t>  </a:t>
              </a:r>
              <a:r>
                <a:rPr kumimoji="1" lang="en-US" altLang="zh-CN" sz="1800" b="1" dirty="0"/>
                <a:t>2   0   </a:t>
              </a:r>
              <a:r>
                <a:rPr kumimoji="1" lang="en-US" altLang="zh-CN" sz="1800" b="1" dirty="0" smtClean="0"/>
                <a:t> 1   </a:t>
              </a:r>
              <a:r>
                <a:rPr kumimoji="1" lang="en-US" altLang="zh-CN" sz="1800" b="1" dirty="0"/>
                <a:t>7   </a:t>
              </a:r>
              <a:r>
                <a:rPr kumimoji="1" lang="en-US" altLang="zh-CN" sz="1800" b="1" dirty="0" smtClean="0"/>
                <a:t> 0   </a:t>
              </a:r>
              <a:r>
                <a:rPr kumimoji="1" lang="en-US" altLang="zh-CN" sz="1800" b="1" dirty="0"/>
                <a:t>1</a:t>
              </a:r>
            </a:p>
          </p:txBody>
        </p:sp>
        <p:sp>
          <p:nvSpPr>
            <p:cNvPr id="8" name="Rectangle 7"/>
            <p:cNvSpPr>
              <a:spLocks noChangeArrowheads="1"/>
            </p:cNvSpPr>
            <p:nvPr/>
          </p:nvSpPr>
          <p:spPr bwMode="auto">
            <a:xfrm>
              <a:off x="4942"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7</a:t>
              </a:r>
            </a:p>
          </p:txBody>
        </p:sp>
        <p:sp>
          <p:nvSpPr>
            <p:cNvPr id="9" name="Rectangle 8"/>
            <p:cNvSpPr>
              <a:spLocks noChangeArrowheads="1"/>
            </p:cNvSpPr>
            <p:nvPr/>
          </p:nvSpPr>
          <p:spPr bwMode="auto">
            <a:xfrm>
              <a:off x="4725"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10" name="Rectangle 9"/>
            <p:cNvSpPr>
              <a:spLocks noChangeArrowheads="1"/>
            </p:cNvSpPr>
            <p:nvPr/>
          </p:nvSpPr>
          <p:spPr bwMode="auto">
            <a:xfrm>
              <a:off x="4507"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11" name="Rectangle 10"/>
            <p:cNvSpPr>
              <a:spLocks noChangeArrowheads="1"/>
            </p:cNvSpPr>
            <p:nvPr/>
          </p:nvSpPr>
          <p:spPr bwMode="auto">
            <a:xfrm>
              <a:off x="4290"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12" name="Rectangle 11"/>
            <p:cNvSpPr>
              <a:spLocks noChangeArrowheads="1"/>
            </p:cNvSpPr>
            <p:nvPr/>
          </p:nvSpPr>
          <p:spPr bwMode="auto">
            <a:xfrm>
              <a:off x="4072"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13" name="Rectangle 12"/>
            <p:cNvSpPr>
              <a:spLocks noChangeArrowheads="1"/>
            </p:cNvSpPr>
            <p:nvPr/>
          </p:nvSpPr>
          <p:spPr bwMode="auto">
            <a:xfrm>
              <a:off x="3854"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14" name="Rectangle 13"/>
            <p:cNvSpPr>
              <a:spLocks noChangeArrowheads="1"/>
            </p:cNvSpPr>
            <p:nvPr/>
          </p:nvSpPr>
          <p:spPr bwMode="auto">
            <a:xfrm>
              <a:off x="3637"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15" name="Rectangle 14"/>
            <p:cNvSpPr>
              <a:spLocks noChangeArrowheads="1"/>
            </p:cNvSpPr>
            <p:nvPr/>
          </p:nvSpPr>
          <p:spPr bwMode="auto">
            <a:xfrm>
              <a:off x="3419"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16" name="Rectangle 15"/>
            <p:cNvSpPr>
              <a:spLocks noChangeArrowheads="1"/>
            </p:cNvSpPr>
            <p:nvPr/>
          </p:nvSpPr>
          <p:spPr bwMode="auto">
            <a:xfrm>
              <a:off x="3202"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17" name="Rectangle 16"/>
            <p:cNvSpPr>
              <a:spLocks noChangeArrowheads="1"/>
            </p:cNvSpPr>
            <p:nvPr/>
          </p:nvSpPr>
          <p:spPr bwMode="auto">
            <a:xfrm>
              <a:off x="2984"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18" name="Rectangle 17"/>
            <p:cNvSpPr>
              <a:spLocks noChangeArrowheads="1"/>
            </p:cNvSpPr>
            <p:nvPr/>
          </p:nvSpPr>
          <p:spPr bwMode="auto">
            <a:xfrm>
              <a:off x="2766"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4</a:t>
              </a:r>
            </a:p>
          </p:txBody>
        </p:sp>
        <p:sp>
          <p:nvSpPr>
            <p:cNvPr id="19" name="Rectangle 18"/>
            <p:cNvSpPr>
              <a:spLocks noChangeArrowheads="1"/>
            </p:cNvSpPr>
            <p:nvPr/>
          </p:nvSpPr>
          <p:spPr bwMode="auto">
            <a:xfrm>
              <a:off x="2549"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20" name="Rectangle 19"/>
            <p:cNvSpPr>
              <a:spLocks noChangeArrowheads="1"/>
            </p:cNvSpPr>
            <p:nvPr/>
          </p:nvSpPr>
          <p:spPr bwMode="auto">
            <a:xfrm>
              <a:off x="2331"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21" name="Rectangle 20"/>
            <p:cNvSpPr>
              <a:spLocks noChangeArrowheads="1"/>
            </p:cNvSpPr>
            <p:nvPr/>
          </p:nvSpPr>
          <p:spPr bwMode="auto">
            <a:xfrm>
              <a:off x="2114"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22" name="Rectangle 21"/>
            <p:cNvSpPr>
              <a:spLocks noChangeArrowheads="1"/>
            </p:cNvSpPr>
            <p:nvPr/>
          </p:nvSpPr>
          <p:spPr bwMode="auto">
            <a:xfrm>
              <a:off x="1896"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23" name="Rectangle 22"/>
            <p:cNvSpPr>
              <a:spLocks noChangeArrowheads="1"/>
            </p:cNvSpPr>
            <p:nvPr/>
          </p:nvSpPr>
          <p:spPr bwMode="auto">
            <a:xfrm>
              <a:off x="1678"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24" name="Rectangle 23"/>
            <p:cNvSpPr>
              <a:spLocks noChangeArrowheads="1"/>
            </p:cNvSpPr>
            <p:nvPr/>
          </p:nvSpPr>
          <p:spPr bwMode="auto">
            <a:xfrm>
              <a:off x="1461"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25" name="Rectangle 24"/>
            <p:cNvSpPr>
              <a:spLocks noChangeArrowheads="1"/>
            </p:cNvSpPr>
            <p:nvPr/>
          </p:nvSpPr>
          <p:spPr bwMode="auto">
            <a:xfrm>
              <a:off x="1243"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7</a:t>
              </a:r>
            </a:p>
          </p:txBody>
        </p:sp>
        <p:sp>
          <p:nvSpPr>
            <p:cNvPr id="26" name="Rectangle 25"/>
            <p:cNvSpPr>
              <a:spLocks noChangeArrowheads="1"/>
            </p:cNvSpPr>
            <p:nvPr/>
          </p:nvSpPr>
          <p:spPr bwMode="auto">
            <a:xfrm>
              <a:off x="1026" y="134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a:p>
          </p:txBody>
        </p:sp>
        <p:sp>
          <p:nvSpPr>
            <p:cNvPr id="27" name="Rectangle 26"/>
            <p:cNvSpPr>
              <a:spLocks noChangeArrowheads="1"/>
            </p:cNvSpPr>
            <p:nvPr/>
          </p:nvSpPr>
          <p:spPr bwMode="auto">
            <a:xfrm>
              <a:off x="808" y="134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a:p>
          </p:txBody>
        </p:sp>
        <p:sp>
          <p:nvSpPr>
            <p:cNvPr id="28" name="Rectangle 27"/>
            <p:cNvSpPr>
              <a:spLocks noChangeArrowheads="1"/>
            </p:cNvSpPr>
            <p:nvPr/>
          </p:nvSpPr>
          <p:spPr bwMode="auto">
            <a:xfrm>
              <a:off x="4942"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29" name="Rectangle 28"/>
            <p:cNvSpPr>
              <a:spLocks noChangeArrowheads="1"/>
            </p:cNvSpPr>
            <p:nvPr/>
          </p:nvSpPr>
          <p:spPr bwMode="auto">
            <a:xfrm>
              <a:off x="4725"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7</a:t>
              </a:r>
            </a:p>
          </p:txBody>
        </p:sp>
        <p:sp>
          <p:nvSpPr>
            <p:cNvPr id="30" name="Rectangle 29"/>
            <p:cNvSpPr>
              <a:spLocks noChangeArrowheads="1"/>
            </p:cNvSpPr>
            <p:nvPr/>
          </p:nvSpPr>
          <p:spPr bwMode="auto">
            <a:xfrm>
              <a:off x="4507"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31" name="Rectangle 30"/>
            <p:cNvSpPr>
              <a:spLocks noChangeArrowheads="1"/>
            </p:cNvSpPr>
            <p:nvPr/>
          </p:nvSpPr>
          <p:spPr bwMode="auto">
            <a:xfrm>
              <a:off x="4290"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2" name="Rectangle 31"/>
            <p:cNvSpPr>
              <a:spLocks noChangeArrowheads="1"/>
            </p:cNvSpPr>
            <p:nvPr/>
          </p:nvSpPr>
          <p:spPr bwMode="auto">
            <a:xfrm>
              <a:off x="4072"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33" name="Rectangle 32"/>
            <p:cNvSpPr>
              <a:spLocks noChangeArrowheads="1"/>
            </p:cNvSpPr>
            <p:nvPr/>
          </p:nvSpPr>
          <p:spPr bwMode="auto">
            <a:xfrm>
              <a:off x="3854"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34" name="Rectangle 33"/>
            <p:cNvSpPr>
              <a:spLocks noChangeArrowheads="1"/>
            </p:cNvSpPr>
            <p:nvPr/>
          </p:nvSpPr>
          <p:spPr bwMode="auto">
            <a:xfrm>
              <a:off x="3637"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35" name="Rectangle 34"/>
            <p:cNvSpPr>
              <a:spLocks noChangeArrowheads="1"/>
            </p:cNvSpPr>
            <p:nvPr/>
          </p:nvSpPr>
          <p:spPr bwMode="auto">
            <a:xfrm>
              <a:off x="3419"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36" name="Rectangle 35"/>
            <p:cNvSpPr>
              <a:spLocks noChangeArrowheads="1"/>
            </p:cNvSpPr>
            <p:nvPr/>
          </p:nvSpPr>
          <p:spPr bwMode="auto">
            <a:xfrm>
              <a:off x="3202"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37" name="Rectangle 36"/>
            <p:cNvSpPr>
              <a:spLocks noChangeArrowheads="1"/>
            </p:cNvSpPr>
            <p:nvPr/>
          </p:nvSpPr>
          <p:spPr bwMode="auto">
            <a:xfrm>
              <a:off x="2984"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38" name="Rectangle 37"/>
            <p:cNvSpPr>
              <a:spLocks noChangeArrowheads="1"/>
            </p:cNvSpPr>
            <p:nvPr/>
          </p:nvSpPr>
          <p:spPr bwMode="auto">
            <a:xfrm>
              <a:off x="2766"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39" name="Rectangle 38"/>
            <p:cNvSpPr>
              <a:spLocks noChangeArrowheads="1"/>
            </p:cNvSpPr>
            <p:nvPr/>
          </p:nvSpPr>
          <p:spPr bwMode="auto">
            <a:xfrm>
              <a:off x="2549"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4</a:t>
              </a:r>
            </a:p>
          </p:txBody>
        </p:sp>
        <p:sp>
          <p:nvSpPr>
            <p:cNvPr id="40" name="Rectangle 39"/>
            <p:cNvSpPr>
              <a:spLocks noChangeArrowheads="1"/>
            </p:cNvSpPr>
            <p:nvPr/>
          </p:nvSpPr>
          <p:spPr bwMode="auto">
            <a:xfrm>
              <a:off x="2331"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41" name="Rectangle 40"/>
            <p:cNvSpPr>
              <a:spLocks noChangeArrowheads="1"/>
            </p:cNvSpPr>
            <p:nvPr/>
          </p:nvSpPr>
          <p:spPr bwMode="auto">
            <a:xfrm>
              <a:off x="2114"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42" name="Rectangle 41"/>
            <p:cNvSpPr>
              <a:spLocks noChangeArrowheads="1"/>
            </p:cNvSpPr>
            <p:nvPr/>
          </p:nvSpPr>
          <p:spPr bwMode="auto">
            <a:xfrm>
              <a:off x="1896"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43" name="Rectangle 42"/>
            <p:cNvSpPr>
              <a:spLocks noChangeArrowheads="1"/>
            </p:cNvSpPr>
            <p:nvPr/>
          </p:nvSpPr>
          <p:spPr bwMode="auto">
            <a:xfrm>
              <a:off x="1678"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44" name="Rectangle 43"/>
            <p:cNvSpPr>
              <a:spLocks noChangeArrowheads="1"/>
            </p:cNvSpPr>
            <p:nvPr/>
          </p:nvSpPr>
          <p:spPr bwMode="auto">
            <a:xfrm>
              <a:off x="1461"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45" name="Rectangle 44"/>
            <p:cNvSpPr>
              <a:spLocks noChangeArrowheads="1"/>
            </p:cNvSpPr>
            <p:nvPr/>
          </p:nvSpPr>
          <p:spPr bwMode="auto">
            <a:xfrm>
              <a:off x="1243"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46" name="Rectangle 45"/>
            <p:cNvSpPr>
              <a:spLocks noChangeArrowheads="1"/>
            </p:cNvSpPr>
            <p:nvPr/>
          </p:nvSpPr>
          <p:spPr bwMode="auto">
            <a:xfrm>
              <a:off x="1026" y="111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7</a:t>
              </a:r>
            </a:p>
          </p:txBody>
        </p:sp>
        <p:sp>
          <p:nvSpPr>
            <p:cNvPr id="47" name="Rectangle 46"/>
            <p:cNvSpPr>
              <a:spLocks noChangeArrowheads="1"/>
            </p:cNvSpPr>
            <p:nvPr/>
          </p:nvSpPr>
          <p:spPr bwMode="auto">
            <a:xfrm>
              <a:off x="808" y="111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endParaRPr lang="zh-CN" altLang="zh-CN" sz="1800"/>
            </a:p>
          </p:txBody>
        </p:sp>
        <p:sp>
          <p:nvSpPr>
            <p:cNvPr id="48" name="Rectangle 47"/>
            <p:cNvSpPr>
              <a:spLocks noChangeArrowheads="1"/>
            </p:cNvSpPr>
            <p:nvPr/>
          </p:nvSpPr>
          <p:spPr bwMode="auto">
            <a:xfrm>
              <a:off x="4942"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49" name="Rectangle 48"/>
            <p:cNvSpPr>
              <a:spLocks noChangeArrowheads="1"/>
            </p:cNvSpPr>
            <p:nvPr/>
          </p:nvSpPr>
          <p:spPr bwMode="auto">
            <a:xfrm>
              <a:off x="4725"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50" name="Rectangle 49"/>
            <p:cNvSpPr>
              <a:spLocks noChangeArrowheads="1"/>
            </p:cNvSpPr>
            <p:nvPr/>
          </p:nvSpPr>
          <p:spPr bwMode="auto">
            <a:xfrm>
              <a:off x="4507"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7</a:t>
              </a:r>
            </a:p>
          </p:txBody>
        </p:sp>
        <p:sp>
          <p:nvSpPr>
            <p:cNvPr id="51" name="Rectangle 50"/>
            <p:cNvSpPr>
              <a:spLocks noChangeArrowheads="1"/>
            </p:cNvSpPr>
            <p:nvPr/>
          </p:nvSpPr>
          <p:spPr bwMode="auto">
            <a:xfrm>
              <a:off x="4290"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52" name="Rectangle 51"/>
            <p:cNvSpPr>
              <a:spLocks noChangeArrowheads="1"/>
            </p:cNvSpPr>
            <p:nvPr/>
          </p:nvSpPr>
          <p:spPr bwMode="auto">
            <a:xfrm>
              <a:off x="4072"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53" name="Rectangle 52"/>
            <p:cNvSpPr>
              <a:spLocks noChangeArrowheads="1"/>
            </p:cNvSpPr>
            <p:nvPr/>
          </p:nvSpPr>
          <p:spPr bwMode="auto">
            <a:xfrm>
              <a:off x="3854"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54" name="Rectangle 53"/>
            <p:cNvSpPr>
              <a:spLocks noChangeArrowheads="1"/>
            </p:cNvSpPr>
            <p:nvPr/>
          </p:nvSpPr>
          <p:spPr bwMode="auto">
            <a:xfrm>
              <a:off x="3637"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55" name="Rectangle 54"/>
            <p:cNvSpPr>
              <a:spLocks noChangeArrowheads="1"/>
            </p:cNvSpPr>
            <p:nvPr/>
          </p:nvSpPr>
          <p:spPr bwMode="auto">
            <a:xfrm>
              <a:off x="3419"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56" name="Rectangle 55"/>
            <p:cNvSpPr>
              <a:spLocks noChangeArrowheads="1"/>
            </p:cNvSpPr>
            <p:nvPr/>
          </p:nvSpPr>
          <p:spPr bwMode="auto">
            <a:xfrm>
              <a:off x="3202"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57" name="Rectangle 56"/>
            <p:cNvSpPr>
              <a:spLocks noChangeArrowheads="1"/>
            </p:cNvSpPr>
            <p:nvPr/>
          </p:nvSpPr>
          <p:spPr bwMode="auto">
            <a:xfrm>
              <a:off x="2984"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58" name="Rectangle 57"/>
            <p:cNvSpPr>
              <a:spLocks noChangeArrowheads="1"/>
            </p:cNvSpPr>
            <p:nvPr/>
          </p:nvSpPr>
          <p:spPr bwMode="auto">
            <a:xfrm>
              <a:off x="2766"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59" name="Rectangle 58"/>
            <p:cNvSpPr>
              <a:spLocks noChangeArrowheads="1"/>
            </p:cNvSpPr>
            <p:nvPr/>
          </p:nvSpPr>
          <p:spPr bwMode="auto">
            <a:xfrm>
              <a:off x="2549"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60" name="Rectangle 59"/>
            <p:cNvSpPr>
              <a:spLocks noChangeArrowheads="1"/>
            </p:cNvSpPr>
            <p:nvPr/>
          </p:nvSpPr>
          <p:spPr bwMode="auto">
            <a:xfrm>
              <a:off x="2331"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4</a:t>
              </a:r>
            </a:p>
          </p:txBody>
        </p:sp>
        <p:sp>
          <p:nvSpPr>
            <p:cNvPr id="61" name="Rectangle 60"/>
            <p:cNvSpPr>
              <a:spLocks noChangeArrowheads="1"/>
            </p:cNvSpPr>
            <p:nvPr/>
          </p:nvSpPr>
          <p:spPr bwMode="auto">
            <a:xfrm>
              <a:off x="2114"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62" name="Rectangle 61"/>
            <p:cNvSpPr>
              <a:spLocks noChangeArrowheads="1"/>
            </p:cNvSpPr>
            <p:nvPr/>
          </p:nvSpPr>
          <p:spPr bwMode="auto">
            <a:xfrm>
              <a:off x="1896"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3</a:t>
              </a:r>
            </a:p>
          </p:txBody>
        </p:sp>
        <p:sp>
          <p:nvSpPr>
            <p:cNvPr id="63" name="Rectangle 62"/>
            <p:cNvSpPr>
              <a:spLocks noChangeArrowheads="1"/>
            </p:cNvSpPr>
            <p:nvPr/>
          </p:nvSpPr>
          <p:spPr bwMode="auto">
            <a:xfrm>
              <a:off x="1678"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64" name="Rectangle 63"/>
            <p:cNvSpPr>
              <a:spLocks noChangeArrowheads="1"/>
            </p:cNvSpPr>
            <p:nvPr/>
          </p:nvSpPr>
          <p:spPr bwMode="auto">
            <a:xfrm>
              <a:off x="1461"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2</a:t>
              </a:r>
            </a:p>
          </p:txBody>
        </p:sp>
        <p:sp>
          <p:nvSpPr>
            <p:cNvPr id="65" name="Rectangle 64"/>
            <p:cNvSpPr>
              <a:spLocks noChangeArrowheads="1"/>
            </p:cNvSpPr>
            <p:nvPr/>
          </p:nvSpPr>
          <p:spPr bwMode="auto">
            <a:xfrm>
              <a:off x="1243"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1</a:t>
              </a:r>
            </a:p>
          </p:txBody>
        </p:sp>
        <p:sp>
          <p:nvSpPr>
            <p:cNvPr id="66" name="Rectangle 65"/>
            <p:cNvSpPr>
              <a:spLocks noChangeArrowheads="1"/>
            </p:cNvSpPr>
            <p:nvPr/>
          </p:nvSpPr>
          <p:spPr bwMode="auto">
            <a:xfrm>
              <a:off x="1026" y="880"/>
              <a:ext cx="217"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0</a:t>
              </a:r>
            </a:p>
          </p:txBody>
        </p:sp>
        <p:sp>
          <p:nvSpPr>
            <p:cNvPr id="67" name="Rectangle 66"/>
            <p:cNvSpPr>
              <a:spLocks noChangeArrowheads="1"/>
            </p:cNvSpPr>
            <p:nvPr/>
          </p:nvSpPr>
          <p:spPr bwMode="auto">
            <a:xfrm>
              <a:off x="808" y="880"/>
              <a:ext cx="218" cy="230"/>
            </a:xfrm>
            <a:prstGeom prst="rect">
              <a:avLst/>
            </a:prstGeom>
            <a:noFill/>
            <a:ln w="19050">
              <a:noFill/>
              <a:miter lim="800000"/>
              <a:headEnd/>
              <a:tailEnd/>
            </a:ln>
            <a:effectLst/>
          </p:spPr>
          <p:txBody>
            <a:bodyPr/>
            <a:lstStyle/>
            <a:p>
              <a:pPr>
                <a:spcBef>
                  <a:spcPct val="20000"/>
                </a:spcBef>
                <a:buClr>
                  <a:schemeClr val="folHlink"/>
                </a:buClr>
                <a:buSzPct val="60000"/>
                <a:buFont typeface="Wingdings" pitchFamily="2" charset="2"/>
                <a:buNone/>
              </a:pPr>
              <a:r>
                <a:rPr lang="en-US" altLang="zh-CN" sz="1800"/>
                <a:t>7</a:t>
              </a:r>
            </a:p>
          </p:txBody>
        </p:sp>
        <p:sp>
          <p:nvSpPr>
            <p:cNvPr id="68" name="Line 67"/>
            <p:cNvSpPr>
              <a:spLocks noChangeShapeType="1"/>
            </p:cNvSpPr>
            <p:nvPr/>
          </p:nvSpPr>
          <p:spPr bwMode="auto">
            <a:xfrm>
              <a:off x="808" y="880"/>
              <a:ext cx="4352" cy="0"/>
            </a:xfrm>
            <a:prstGeom prst="line">
              <a:avLst/>
            </a:prstGeom>
            <a:noFill/>
            <a:ln w="28575" cap="sq">
              <a:solidFill>
                <a:schemeClr val="tx1"/>
              </a:solidFill>
              <a:round/>
              <a:headEnd/>
              <a:tailEnd/>
            </a:ln>
            <a:effectLst/>
          </p:spPr>
          <p:txBody>
            <a:bodyPr wrap="none" anchor="ctr"/>
            <a:lstStyle/>
            <a:p>
              <a:endParaRPr lang="zh-CN" altLang="en-US"/>
            </a:p>
          </p:txBody>
        </p:sp>
        <p:sp>
          <p:nvSpPr>
            <p:cNvPr id="69" name="Line 68"/>
            <p:cNvSpPr>
              <a:spLocks noChangeShapeType="1"/>
            </p:cNvSpPr>
            <p:nvPr/>
          </p:nvSpPr>
          <p:spPr bwMode="auto">
            <a:xfrm>
              <a:off x="808" y="1110"/>
              <a:ext cx="4352" cy="0"/>
            </a:xfrm>
            <a:prstGeom prst="line">
              <a:avLst/>
            </a:prstGeom>
            <a:noFill/>
            <a:ln w="12700">
              <a:solidFill>
                <a:schemeClr val="tx1"/>
              </a:solidFill>
              <a:round/>
              <a:headEnd/>
              <a:tailEnd/>
            </a:ln>
            <a:effectLst/>
          </p:spPr>
          <p:txBody>
            <a:bodyPr wrap="none" anchor="ctr"/>
            <a:lstStyle/>
            <a:p>
              <a:endParaRPr lang="zh-CN" altLang="en-US"/>
            </a:p>
          </p:txBody>
        </p:sp>
        <p:sp>
          <p:nvSpPr>
            <p:cNvPr id="70" name="Line 69"/>
            <p:cNvSpPr>
              <a:spLocks noChangeShapeType="1"/>
            </p:cNvSpPr>
            <p:nvPr/>
          </p:nvSpPr>
          <p:spPr bwMode="auto">
            <a:xfrm>
              <a:off x="808" y="1340"/>
              <a:ext cx="4352" cy="0"/>
            </a:xfrm>
            <a:prstGeom prst="line">
              <a:avLst/>
            </a:prstGeom>
            <a:noFill/>
            <a:ln w="12700">
              <a:solidFill>
                <a:schemeClr val="tx1"/>
              </a:solidFill>
              <a:round/>
              <a:headEnd/>
              <a:tailEnd/>
            </a:ln>
            <a:effectLst/>
          </p:spPr>
          <p:txBody>
            <a:bodyPr wrap="none" anchor="ctr"/>
            <a:lstStyle/>
            <a:p>
              <a:endParaRPr lang="zh-CN" altLang="en-US"/>
            </a:p>
          </p:txBody>
        </p:sp>
        <p:sp>
          <p:nvSpPr>
            <p:cNvPr id="71" name="Line 70"/>
            <p:cNvSpPr>
              <a:spLocks noChangeShapeType="1"/>
            </p:cNvSpPr>
            <p:nvPr/>
          </p:nvSpPr>
          <p:spPr bwMode="auto">
            <a:xfrm>
              <a:off x="808" y="1570"/>
              <a:ext cx="4352" cy="0"/>
            </a:xfrm>
            <a:prstGeom prst="line">
              <a:avLst/>
            </a:prstGeom>
            <a:noFill/>
            <a:ln w="28575" cap="sq">
              <a:solidFill>
                <a:schemeClr val="tx1"/>
              </a:solidFill>
              <a:round/>
              <a:headEnd/>
              <a:tailEnd/>
            </a:ln>
            <a:effectLst/>
          </p:spPr>
          <p:txBody>
            <a:bodyPr wrap="none" anchor="ctr"/>
            <a:lstStyle/>
            <a:p>
              <a:endParaRPr lang="zh-CN" altLang="en-US"/>
            </a:p>
          </p:txBody>
        </p:sp>
        <p:sp>
          <p:nvSpPr>
            <p:cNvPr id="72" name="Line 71"/>
            <p:cNvSpPr>
              <a:spLocks noChangeShapeType="1"/>
            </p:cNvSpPr>
            <p:nvPr/>
          </p:nvSpPr>
          <p:spPr bwMode="auto">
            <a:xfrm>
              <a:off x="808" y="880"/>
              <a:ext cx="0" cy="690"/>
            </a:xfrm>
            <a:prstGeom prst="line">
              <a:avLst/>
            </a:prstGeom>
            <a:noFill/>
            <a:ln w="28575" cap="sq">
              <a:solidFill>
                <a:schemeClr val="tx1"/>
              </a:solidFill>
              <a:round/>
              <a:headEnd/>
              <a:tailEnd/>
            </a:ln>
            <a:effectLst/>
          </p:spPr>
          <p:txBody>
            <a:bodyPr wrap="none" anchor="ctr"/>
            <a:lstStyle/>
            <a:p>
              <a:endParaRPr lang="zh-CN" altLang="en-US"/>
            </a:p>
          </p:txBody>
        </p:sp>
        <p:sp>
          <p:nvSpPr>
            <p:cNvPr id="73" name="Line 72"/>
            <p:cNvSpPr>
              <a:spLocks noChangeShapeType="1"/>
            </p:cNvSpPr>
            <p:nvPr/>
          </p:nvSpPr>
          <p:spPr bwMode="auto">
            <a:xfrm>
              <a:off x="1026"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4" name="Line 73"/>
            <p:cNvSpPr>
              <a:spLocks noChangeShapeType="1"/>
            </p:cNvSpPr>
            <p:nvPr/>
          </p:nvSpPr>
          <p:spPr bwMode="auto">
            <a:xfrm>
              <a:off x="1243"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5" name="Line 74"/>
            <p:cNvSpPr>
              <a:spLocks noChangeShapeType="1"/>
            </p:cNvSpPr>
            <p:nvPr/>
          </p:nvSpPr>
          <p:spPr bwMode="auto">
            <a:xfrm>
              <a:off x="1461"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6" name="Line 75"/>
            <p:cNvSpPr>
              <a:spLocks noChangeShapeType="1"/>
            </p:cNvSpPr>
            <p:nvPr/>
          </p:nvSpPr>
          <p:spPr bwMode="auto">
            <a:xfrm>
              <a:off x="1678"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7" name="Line 76"/>
            <p:cNvSpPr>
              <a:spLocks noChangeShapeType="1"/>
            </p:cNvSpPr>
            <p:nvPr/>
          </p:nvSpPr>
          <p:spPr bwMode="auto">
            <a:xfrm>
              <a:off x="1896"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8" name="Line 77"/>
            <p:cNvSpPr>
              <a:spLocks noChangeShapeType="1"/>
            </p:cNvSpPr>
            <p:nvPr/>
          </p:nvSpPr>
          <p:spPr bwMode="auto">
            <a:xfrm>
              <a:off x="2114"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79" name="Line 78"/>
            <p:cNvSpPr>
              <a:spLocks noChangeShapeType="1"/>
            </p:cNvSpPr>
            <p:nvPr/>
          </p:nvSpPr>
          <p:spPr bwMode="auto">
            <a:xfrm>
              <a:off x="2331"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0" name="Line 79"/>
            <p:cNvSpPr>
              <a:spLocks noChangeShapeType="1"/>
            </p:cNvSpPr>
            <p:nvPr/>
          </p:nvSpPr>
          <p:spPr bwMode="auto">
            <a:xfrm>
              <a:off x="2549"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1" name="Line 80"/>
            <p:cNvSpPr>
              <a:spLocks noChangeShapeType="1"/>
            </p:cNvSpPr>
            <p:nvPr/>
          </p:nvSpPr>
          <p:spPr bwMode="auto">
            <a:xfrm>
              <a:off x="2766"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2" name="Line 81"/>
            <p:cNvSpPr>
              <a:spLocks noChangeShapeType="1"/>
            </p:cNvSpPr>
            <p:nvPr/>
          </p:nvSpPr>
          <p:spPr bwMode="auto">
            <a:xfrm>
              <a:off x="2984"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3" name="Line 82"/>
            <p:cNvSpPr>
              <a:spLocks noChangeShapeType="1"/>
            </p:cNvSpPr>
            <p:nvPr/>
          </p:nvSpPr>
          <p:spPr bwMode="auto">
            <a:xfrm>
              <a:off x="3202"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4" name="Line 83"/>
            <p:cNvSpPr>
              <a:spLocks noChangeShapeType="1"/>
            </p:cNvSpPr>
            <p:nvPr/>
          </p:nvSpPr>
          <p:spPr bwMode="auto">
            <a:xfrm>
              <a:off x="3419"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5" name="Line 84"/>
            <p:cNvSpPr>
              <a:spLocks noChangeShapeType="1"/>
            </p:cNvSpPr>
            <p:nvPr/>
          </p:nvSpPr>
          <p:spPr bwMode="auto">
            <a:xfrm>
              <a:off x="3637"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6" name="Line 85"/>
            <p:cNvSpPr>
              <a:spLocks noChangeShapeType="1"/>
            </p:cNvSpPr>
            <p:nvPr/>
          </p:nvSpPr>
          <p:spPr bwMode="auto">
            <a:xfrm>
              <a:off x="3854"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7" name="Line 86"/>
            <p:cNvSpPr>
              <a:spLocks noChangeShapeType="1"/>
            </p:cNvSpPr>
            <p:nvPr/>
          </p:nvSpPr>
          <p:spPr bwMode="auto">
            <a:xfrm>
              <a:off x="4072"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8" name="Line 87"/>
            <p:cNvSpPr>
              <a:spLocks noChangeShapeType="1"/>
            </p:cNvSpPr>
            <p:nvPr/>
          </p:nvSpPr>
          <p:spPr bwMode="auto">
            <a:xfrm>
              <a:off x="4290"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89" name="Line 88"/>
            <p:cNvSpPr>
              <a:spLocks noChangeShapeType="1"/>
            </p:cNvSpPr>
            <p:nvPr/>
          </p:nvSpPr>
          <p:spPr bwMode="auto">
            <a:xfrm>
              <a:off x="4507"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0" name="Line 89"/>
            <p:cNvSpPr>
              <a:spLocks noChangeShapeType="1"/>
            </p:cNvSpPr>
            <p:nvPr/>
          </p:nvSpPr>
          <p:spPr bwMode="auto">
            <a:xfrm>
              <a:off x="4725"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1" name="Line 90"/>
            <p:cNvSpPr>
              <a:spLocks noChangeShapeType="1"/>
            </p:cNvSpPr>
            <p:nvPr/>
          </p:nvSpPr>
          <p:spPr bwMode="auto">
            <a:xfrm>
              <a:off x="4942" y="880"/>
              <a:ext cx="0" cy="690"/>
            </a:xfrm>
            <a:prstGeom prst="line">
              <a:avLst/>
            </a:prstGeom>
            <a:noFill/>
            <a:ln w="12700">
              <a:solidFill>
                <a:schemeClr val="tx1"/>
              </a:solidFill>
              <a:round/>
              <a:headEnd/>
              <a:tailEnd/>
            </a:ln>
            <a:effectLst/>
          </p:spPr>
          <p:txBody>
            <a:bodyPr wrap="none" anchor="ctr"/>
            <a:lstStyle/>
            <a:p>
              <a:endParaRPr lang="zh-CN" altLang="en-US"/>
            </a:p>
          </p:txBody>
        </p:sp>
        <p:sp>
          <p:nvSpPr>
            <p:cNvPr id="92" name="Line 91"/>
            <p:cNvSpPr>
              <a:spLocks noChangeShapeType="1"/>
            </p:cNvSpPr>
            <p:nvPr/>
          </p:nvSpPr>
          <p:spPr bwMode="auto">
            <a:xfrm>
              <a:off x="5160" y="880"/>
              <a:ext cx="0" cy="690"/>
            </a:xfrm>
            <a:prstGeom prst="line">
              <a:avLst/>
            </a:prstGeom>
            <a:noFill/>
            <a:ln w="28575" cap="sq">
              <a:solidFill>
                <a:schemeClr val="tx1"/>
              </a:solidFill>
              <a:round/>
              <a:headEnd/>
              <a:tailEnd/>
            </a:ln>
            <a:effectLst/>
          </p:spPr>
          <p:txBody>
            <a:bodyPr wrap="none" anchor="ctr"/>
            <a:lstStyle/>
            <a:p>
              <a:endParaRPr lang="zh-CN" altLang="en-US"/>
            </a:p>
          </p:txBody>
        </p:sp>
        <p:sp>
          <p:nvSpPr>
            <p:cNvPr id="94" name="Text Box 93"/>
            <p:cNvSpPr txBox="1">
              <a:spLocks noChangeArrowheads="1"/>
            </p:cNvSpPr>
            <p:nvPr/>
          </p:nvSpPr>
          <p:spPr bwMode="auto">
            <a:xfrm>
              <a:off x="203" y="1544"/>
              <a:ext cx="638" cy="231"/>
            </a:xfrm>
            <a:prstGeom prst="rect">
              <a:avLst/>
            </a:prstGeom>
            <a:noFill/>
            <a:ln w="19050">
              <a:noFill/>
              <a:miter lim="800000"/>
              <a:headEnd/>
              <a:tailEnd/>
            </a:ln>
            <a:effectLst/>
          </p:spPr>
          <p:txBody>
            <a:bodyPr wrap="square" lIns="36000" rIns="36000">
              <a:spAutoFit/>
            </a:bodyPr>
            <a:lstStyle/>
            <a:p>
              <a:pPr>
                <a:buClr>
                  <a:schemeClr val="folHlink"/>
                </a:buClr>
                <a:buSzPct val="60000"/>
                <a:buFont typeface="Wingdings" pitchFamily="2" charset="2"/>
                <a:buNone/>
              </a:pPr>
              <a:r>
                <a:rPr kumimoji="1" lang="zh-CN" altLang="en-US" sz="1800" b="1" dirty="0" smtClean="0"/>
                <a:t>发生缺页</a:t>
              </a:r>
              <a:endParaRPr kumimoji="1" lang="zh-CN" altLang="en-US" sz="1800" b="1" dirty="0"/>
            </a:p>
          </p:txBody>
        </p:sp>
        <p:sp>
          <p:nvSpPr>
            <p:cNvPr id="95" name="Text Box 94"/>
            <p:cNvSpPr txBox="1">
              <a:spLocks noChangeArrowheads="1"/>
            </p:cNvSpPr>
            <p:nvPr/>
          </p:nvSpPr>
          <p:spPr bwMode="auto">
            <a:xfrm>
              <a:off x="603" y="952"/>
              <a:ext cx="197" cy="536"/>
            </a:xfrm>
            <a:prstGeom prst="rect">
              <a:avLst/>
            </a:prstGeom>
            <a:noFill/>
            <a:ln w="19050">
              <a:noFill/>
              <a:miter lim="800000"/>
              <a:headEnd/>
              <a:tailEnd/>
            </a:ln>
            <a:effectLst/>
          </p:spPr>
          <p:txBody>
            <a:bodyPr vert="eaVert" lIns="18000" tIns="10800" rIns="18000" bIns="10800">
              <a:spAutoFit/>
            </a:bodyPr>
            <a:lstStyle/>
            <a:p>
              <a:pPr>
                <a:buClr>
                  <a:schemeClr val="folHlink"/>
                </a:buClr>
                <a:buSzPct val="60000"/>
                <a:buFont typeface="Wingdings" pitchFamily="2" charset="2"/>
                <a:buNone/>
              </a:pPr>
              <a:r>
                <a:rPr kumimoji="1" lang="zh-CN" altLang="en-US" sz="1800" b="1" dirty="0" smtClean="0"/>
                <a:t>页框</a:t>
              </a:r>
              <a:endParaRPr kumimoji="1" lang="zh-CN" altLang="en-US" sz="1800" b="1" dirty="0"/>
            </a:p>
          </p:txBody>
        </p:sp>
      </p:grpSp>
      <p:sp>
        <p:nvSpPr>
          <p:cNvPr id="97" name="Text Box 92"/>
          <p:cNvSpPr txBox="1">
            <a:spLocks noChangeArrowheads="1"/>
          </p:cNvSpPr>
          <p:nvPr/>
        </p:nvSpPr>
        <p:spPr bwMode="auto">
          <a:xfrm>
            <a:off x="1233719" y="5455564"/>
            <a:ext cx="7097716" cy="366713"/>
          </a:xfrm>
          <a:prstGeom prst="rect">
            <a:avLst/>
          </a:prstGeom>
          <a:noFill/>
          <a:ln w="19050">
            <a:noFill/>
            <a:miter lim="800000"/>
            <a:headEnd/>
            <a:tailEnd/>
          </a:ln>
          <a:effectLst/>
        </p:spPr>
        <p:txBody>
          <a:bodyPr wrap="square">
            <a:spAutoFit/>
          </a:bodyPr>
          <a:lstStyle/>
          <a:p>
            <a:pPr algn="l">
              <a:buClr>
                <a:schemeClr val="folHlink"/>
              </a:buClr>
              <a:buSzPct val="60000"/>
              <a:buFont typeface="Wingdings" pitchFamily="2" charset="2"/>
              <a:buNone/>
            </a:pPr>
            <a:r>
              <a:rPr kumimoji="1" lang="en-US" altLang="zh-CN" sz="1800" dirty="0"/>
              <a:t> </a:t>
            </a:r>
            <a:r>
              <a:rPr kumimoji="1" lang="en-US" altLang="zh-CN" sz="1800" dirty="0" smtClean="0">
                <a:latin typeface="宋体"/>
                <a:ea typeface="宋体"/>
              </a:rPr>
              <a:t>√ √ √ </a:t>
            </a:r>
            <a:r>
              <a:rPr kumimoji="1" lang="en-US" altLang="zh-CN" sz="1800" dirty="0" smtClean="0">
                <a:solidFill>
                  <a:srgbClr val="FF0000"/>
                </a:solidFill>
                <a:latin typeface="宋体"/>
                <a:ea typeface="宋体"/>
              </a:rPr>
              <a:t>√</a:t>
            </a:r>
            <a:r>
              <a:rPr kumimoji="1" lang="en-US" altLang="zh-CN" sz="1800" dirty="0" smtClean="0">
                <a:latin typeface="宋体"/>
                <a:ea typeface="宋体"/>
              </a:rPr>
              <a:t>    </a:t>
            </a:r>
            <a:r>
              <a:rPr kumimoji="1" lang="en-US" altLang="zh-CN" sz="1800" dirty="0" smtClean="0">
                <a:solidFill>
                  <a:srgbClr val="FF0000"/>
                </a:solidFill>
                <a:latin typeface="宋体"/>
                <a:ea typeface="宋体"/>
              </a:rPr>
              <a:t>√</a:t>
            </a:r>
            <a:r>
              <a:rPr kumimoji="1" lang="en-US" altLang="zh-CN" sz="1800" dirty="0" smtClean="0">
                <a:latin typeface="宋体"/>
                <a:ea typeface="宋体"/>
              </a:rPr>
              <a:t>    </a:t>
            </a:r>
            <a:r>
              <a:rPr kumimoji="1" lang="en-US" altLang="zh-CN" sz="1800" dirty="0" smtClean="0">
                <a:solidFill>
                  <a:srgbClr val="FF0000"/>
                </a:solidFill>
                <a:latin typeface="宋体"/>
                <a:ea typeface="宋体"/>
              </a:rPr>
              <a:t>√ √ √ √       √    √    √       </a:t>
            </a:r>
            <a:r>
              <a:rPr kumimoji="1" lang="en-US" altLang="zh-CN" sz="1800" dirty="0" smtClean="0">
                <a:latin typeface="宋体"/>
                <a:ea typeface="宋体"/>
              </a:rPr>
              <a:t>  </a:t>
            </a:r>
            <a:r>
              <a:rPr kumimoji="1" lang="en-US" altLang="zh-CN" sz="1800" dirty="0" smtClean="0"/>
              <a:t>      </a:t>
            </a:r>
            <a:endParaRPr kumimoji="1" lang="en-US" altLang="zh-CN" sz="1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LRU</a:t>
            </a:r>
            <a:r>
              <a:rPr lang="zh-CN" altLang="en-US" dirty="0" smtClean="0"/>
              <a:t>的问题</a:t>
            </a:r>
            <a:endParaRPr lang="zh-CN" altLang="en-US" dirty="0"/>
          </a:p>
        </p:txBody>
      </p:sp>
      <p:sp>
        <p:nvSpPr>
          <p:cNvPr id="3" name="内容占位符 2"/>
          <p:cNvSpPr>
            <a:spLocks noGrp="1"/>
          </p:cNvSpPr>
          <p:nvPr>
            <p:ph idx="1"/>
          </p:nvPr>
        </p:nvSpPr>
        <p:spPr/>
        <p:txBody>
          <a:bodyPr/>
          <a:lstStyle/>
          <a:p>
            <a:r>
              <a:rPr lang="en-US" altLang="zh-CN" sz="2400" dirty="0" smtClean="0"/>
              <a:t>LRU</a:t>
            </a:r>
            <a:r>
              <a:rPr lang="zh-CN" altLang="en-US" sz="2400" dirty="0" smtClean="0"/>
              <a:t>在理论上是可以实现的，但代价太高。</a:t>
            </a:r>
            <a:endParaRPr lang="en-US" altLang="zh-CN" sz="2400" dirty="0" smtClean="0"/>
          </a:p>
          <a:p>
            <a:r>
              <a:rPr lang="zh-CN" altLang="en-US" sz="2400" dirty="0" smtClean="0"/>
              <a:t>为了实现</a:t>
            </a:r>
            <a:r>
              <a:rPr lang="en-US" altLang="zh-CN" sz="2400" dirty="0" smtClean="0"/>
              <a:t>LRU</a:t>
            </a:r>
            <a:r>
              <a:rPr lang="zh-CN" altLang="en-US" sz="2400" dirty="0" smtClean="0"/>
              <a:t>，需要维护一个特殊的队列，该队列中存放当前在内存中的页号，每访问一页时就调整一次队列，使最近访问的页面在表尾，最近最少使用的页面在表头。发生缺页中断时，总是淘汰队头的页；而执行一次页面访问，需要将该页调整到队尾。在链表中找到被访问的页，将它移到表尾是一个非常费时的操作，即使用硬件实现也是一样</a:t>
            </a:r>
            <a:r>
              <a:rPr lang="en-US" altLang="zh-CN" sz="2400" dirty="0" smtClean="0"/>
              <a:t>(</a:t>
            </a:r>
            <a:r>
              <a:rPr lang="zh-CN" altLang="en-US" sz="2400" dirty="0" smtClean="0"/>
              <a:t>假设有这样的硬件的话</a:t>
            </a:r>
            <a:r>
              <a:rPr lang="en-US" altLang="zh-CN" sz="2400" dirty="0" smtClean="0"/>
              <a:t>)</a:t>
            </a:r>
            <a:r>
              <a:rPr lang="zh-CN" altLang="en-US" sz="2400" dirty="0" smtClean="0"/>
              <a:t>。</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73</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时钟策略（</a:t>
            </a:r>
            <a:r>
              <a:rPr lang="en-US" altLang="zh-CN" dirty="0" smtClean="0"/>
              <a:t>CLOCK</a:t>
            </a:r>
            <a:r>
              <a:rPr lang="zh-CN" altLang="en-US" dirty="0" smtClean="0"/>
              <a:t>）</a:t>
            </a:r>
            <a:endParaRPr lang="zh-CN" altLang="en-US" dirty="0"/>
          </a:p>
        </p:txBody>
      </p:sp>
      <p:sp>
        <p:nvSpPr>
          <p:cNvPr id="3" name="内容占位符 2"/>
          <p:cNvSpPr>
            <a:spLocks noGrp="1"/>
          </p:cNvSpPr>
          <p:nvPr>
            <p:ph idx="1"/>
          </p:nvPr>
        </p:nvSpPr>
        <p:spPr>
          <a:xfrm>
            <a:off x="442686" y="1224875"/>
            <a:ext cx="8229600" cy="4641850"/>
          </a:xfrm>
        </p:spPr>
        <p:txBody>
          <a:bodyPr/>
          <a:lstStyle/>
          <a:p>
            <a:r>
              <a:rPr lang="zh-CN" altLang="en-US" dirty="0" smtClean="0"/>
              <a:t>简单的</a:t>
            </a:r>
            <a:r>
              <a:rPr lang="en-US" altLang="zh-CN" dirty="0" smtClean="0"/>
              <a:t>Clock</a:t>
            </a:r>
            <a:r>
              <a:rPr lang="zh-CN" altLang="en-US" dirty="0" smtClean="0"/>
              <a:t>置换算法</a:t>
            </a:r>
          </a:p>
          <a:p>
            <a:pPr lvl="1"/>
            <a:r>
              <a:rPr lang="zh-CN" altLang="en-US" dirty="0" smtClean="0"/>
              <a:t>引入：</a:t>
            </a:r>
            <a:r>
              <a:rPr lang="en-US" altLang="zh-CN" dirty="0" smtClean="0"/>
              <a:t>LRU</a:t>
            </a:r>
            <a:r>
              <a:rPr lang="zh-CN" altLang="en-US" dirty="0" smtClean="0"/>
              <a:t>算法有较多的硬件支持，成本高</a:t>
            </a:r>
          </a:p>
          <a:p>
            <a:pPr lvl="1"/>
            <a:r>
              <a:rPr lang="zh-CN" altLang="en-US" dirty="0" smtClean="0"/>
              <a:t>当采用简单的</a:t>
            </a:r>
            <a:r>
              <a:rPr lang="en-US" altLang="zh-CN" dirty="0" smtClean="0"/>
              <a:t>Clock</a:t>
            </a:r>
            <a:r>
              <a:rPr lang="zh-CN" altLang="en-US" dirty="0" smtClean="0"/>
              <a:t>算法时，只需为每页设置一位访问位，再将内存中的所有页面都通过链接指针链接成一个循环队列</a:t>
            </a:r>
          </a:p>
          <a:p>
            <a:pPr lvl="1"/>
            <a:r>
              <a:rPr lang="zh-CN" altLang="en-US" dirty="0" smtClean="0"/>
              <a:t>当某页被访问时，其访问位被置</a:t>
            </a:r>
            <a:r>
              <a:rPr lang="en-US" altLang="zh-CN" dirty="0" smtClean="0"/>
              <a:t>1</a:t>
            </a:r>
          </a:p>
          <a:p>
            <a:pPr lvl="1"/>
            <a:r>
              <a:rPr lang="zh-CN" altLang="en-US" dirty="0" smtClean="0"/>
              <a:t>置换算法在选择一页淘汰时，只需检查页的访问位</a:t>
            </a:r>
          </a:p>
          <a:p>
            <a:pPr lvl="1"/>
            <a:r>
              <a:rPr lang="zh-CN" altLang="en-US" dirty="0" smtClean="0"/>
              <a:t>由于该算法是循环地检查各页面的访问情况，故称为</a:t>
            </a:r>
            <a:r>
              <a:rPr lang="en-US" altLang="zh-CN" dirty="0" smtClean="0"/>
              <a:t>Clock</a:t>
            </a:r>
            <a:r>
              <a:rPr lang="zh-CN" altLang="en-US" dirty="0" smtClean="0"/>
              <a:t>算法，又称为最近未用算法</a:t>
            </a:r>
            <a:r>
              <a:rPr lang="en-US" altLang="zh-CN" dirty="0" smtClean="0"/>
              <a:t>NRU(Not Recently Used)</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74</a:t>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时钟策略（</a:t>
            </a:r>
            <a:r>
              <a:rPr lang="en-US" altLang="zh-CN" dirty="0" smtClean="0"/>
              <a:t>CLOCK</a:t>
            </a:r>
            <a:r>
              <a:rPr lang="zh-CN" altLang="en-US" dirty="0" smtClean="0"/>
              <a:t>）</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75</a:t>
            </a:fld>
            <a:endParaRPr lang="en-US" altLang="zh-CN"/>
          </a:p>
        </p:txBody>
      </p:sp>
      <p:grpSp>
        <p:nvGrpSpPr>
          <p:cNvPr id="6" name="Group 5"/>
          <p:cNvGrpSpPr>
            <a:grpSpLocks/>
          </p:cNvGrpSpPr>
          <p:nvPr/>
        </p:nvGrpSpPr>
        <p:grpSpPr bwMode="auto">
          <a:xfrm>
            <a:off x="5586182" y="1170216"/>
            <a:ext cx="3098800" cy="3022600"/>
            <a:chOff x="3400" y="792"/>
            <a:chExt cx="1952" cy="1904"/>
          </a:xfrm>
        </p:grpSpPr>
        <p:sp>
          <p:nvSpPr>
            <p:cNvPr id="7" name="Rectangle 6"/>
            <p:cNvSpPr>
              <a:spLocks noChangeArrowheads="1"/>
            </p:cNvSpPr>
            <p:nvPr/>
          </p:nvSpPr>
          <p:spPr bwMode="auto">
            <a:xfrm>
              <a:off x="4288" y="792"/>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a:t>A</a:t>
              </a:r>
            </a:p>
          </p:txBody>
        </p:sp>
        <p:sp>
          <p:nvSpPr>
            <p:cNvPr id="8" name="Rectangle 7"/>
            <p:cNvSpPr>
              <a:spLocks noChangeArrowheads="1"/>
            </p:cNvSpPr>
            <p:nvPr/>
          </p:nvSpPr>
          <p:spPr bwMode="auto">
            <a:xfrm>
              <a:off x="4752" y="944"/>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dirty="0"/>
                <a:t>B</a:t>
              </a:r>
            </a:p>
          </p:txBody>
        </p:sp>
        <p:sp>
          <p:nvSpPr>
            <p:cNvPr id="9" name="Rectangle 8"/>
            <p:cNvSpPr>
              <a:spLocks noChangeArrowheads="1"/>
            </p:cNvSpPr>
            <p:nvPr/>
          </p:nvSpPr>
          <p:spPr bwMode="auto">
            <a:xfrm>
              <a:off x="5016" y="1240"/>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a:t>C</a:t>
              </a:r>
            </a:p>
          </p:txBody>
        </p:sp>
        <p:sp>
          <p:nvSpPr>
            <p:cNvPr id="10" name="Rectangle 9"/>
            <p:cNvSpPr>
              <a:spLocks noChangeArrowheads="1"/>
            </p:cNvSpPr>
            <p:nvPr/>
          </p:nvSpPr>
          <p:spPr bwMode="auto">
            <a:xfrm>
              <a:off x="5104" y="1608"/>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a:t>D</a:t>
              </a:r>
            </a:p>
          </p:txBody>
        </p:sp>
        <p:sp>
          <p:nvSpPr>
            <p:cNvPr id="11" name="Rectangle 10"/>
            <p:cNvSpPr>
              <a:spLocks noChangeArrowheads="1"/>
            </p:cNvSpPr>
            <p:nvPr/>
          </p:nvSpPr>
          <p:spPr bwMode="auto">
            <a:xfrm>
              <a:off x="5048" y="1968"/>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a:t>E</a:t>
              </a:r>
            </a:p>
          </p:txBody>
        </p:sp>
        <p:sp>
          <p:nvSpPr>
            <p:cNvPr id="12" name="Rectangle 11"/>
            <p:cNvSpPr>
              <a:spLocks noChangeArrowheads="1"/>
            </p:cNvSpPr>
            <p:nvPr/>
          </p:nvSpPr>
          <p:spPr bwMode="auto">
            <a:xfrm>
              <a:off x="4768" y="2320"/>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a:t>F</a:t>
              </a:r>
            </a:p>
          </p:txBody>
        </p:sp>
        <p:sp>
          <p:nvSpPr>
            <p:cNvPr id="13" name="Rectangle 12"/>
            <p:cNvSpPr>
              <a:spLocks noChangeArrowheads="1"/>
            </p:cNvSpPr>
            <p:nvPr/>
          </p:nvSpPr>
          <p:spPr bwMode="auto">
            <a:xfrm>
              <a:off x="4256" y="2488"/>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a:t>G</a:t>
              </a:r>
            </a:p>
          </p:txBody>
        </p:sp>
        <p:sp>
          <p:nvSpPr>
            <p:cNvPr id="14" name="Rectangle 13"/>
            <p:cNvSpPr>
              <a:spLocks noChangeArrowheads="1"/>
            </p:cNvSpPr>
            <p:nvPr/>
          </p:nvSpPr>
          <p:spPr bwMode="auto">
            <a:xfrm>
              <a:off x="3760" y="2320"/>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a:t>H</a:t>
              </a:r>
            </a:p>
          </p:txBody>
        </p:sp>
        <p:sp>
          <p:nvSpPr>
            <p:cNvPr id="15" name="Rectangle 14"/>
            <p:cNvSpPr>
              <a:spLocks noChangeArrowheads="1"/>
            </p:cNvSpPr>
            <p:nvPr/>
          </p:nvSpPr>
          <p:spPr bwMode="auto">
            <a:xfrm>
              <a:off x="3480" y="1960"/>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a:t>I</a:t>
              </a:r>
            </a:p>
          </p:txBody>
        </p:sp>
        <p:sp>
          <p:nvSpPr>
            <p:cNvPr id="16" name="Rectangle 15"/>
            <p:cNvSpPr>
              <a:spLocks noChangeArrowheads="1"/>
            </p:cNvSpPr>
            <p:nvPr/>
          </p:nvSpPr>
          <p:spPr bwMode="auto">
            <a:xfrm>
              <a:off x="3400" y="1560"/>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a:t>J</a:t>
              </a:r>
            </a:p>
          </p:txBody>
        </p:sp>
        <p:sp>
          <p:nvSpPr>
            <p:cNvPr id="17" name="Rectangle 16"/>
            <p:cNvSpPr>
              <a:spLocks noChangeArrowheads="1"/>
            </p:cNvSpPr>
            <p:nvPr/>
          </p:nvSpPr>
          <p:spPr bwMode="auto">
            <a:xfrm>
              <a:off x="3480" y="1216"/>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a:t>K</a:t>
              </a:r>
            </a:p>
          </p:txBody>
        </p:sp>
        <p:sp>
          <p:nvSpPr>
            <p:cNvPr id="18" name="Rectangle 17"/>
            <p:cNvSpPr>
              <a:spLocks noChangeArrowheads="1"/>
            </p:cNvSpPr>
            <p:nvPr/>
          </p:nvSpPr>
          <p:spPr bwMode="auto">
            <a:xfrm>
              <a:off x="3816" y="896"/>
              <a:ext cx="248" cy="208"/>
            </a:xfrm>
            <a:prstGeom prst="rect">
              <a:avLst/>
            </a:prstGeom>
            <a:noFill/>
            <a:ln w="19050">
              <a:solidFill>
                <a:schemeClr val="tx1"/>
              </a:solidFill>
              <a:miter lim="800000"/>
              <a:headEnd/>
              <a:tailEnd/>
            </a:ln>
            <a:effectLst/>
          </p:spPr>
          <p:txBody>
            <a:bodyPr wrap="none" anchor="ctr"/>
            <a:lstStyle/>
            <a:p>
              <a:pPr>
                <a:buClr>
                  <a:schemeClr val="folHlink"/>
                </a:buClr>
                <a:buSzPct val="60000"/>
                <a:buFont typeface="Wingdings" pitchFamily="2" charset="2"/>
                <a:buNone/>
              </a:pPr>
              <a:r>
                <a:rPr kumimoji="1" lang="en-US" altLang="zh-CN" sz="1800"/>
                <a:t>H</a:t>
              </a:r>
            </a:p>
          </p:txBody>
        </p:sp>
        <p:sp>
          <p:nvSpPr>
            <p:cNvPr id="19" name="Line 18"/>
            <p:cNvSpPr>
              <a:spLocks noChangeShapeType="1"/>
            </p:cNvSpPr>
            <p:nvPr/>
          </p:nvSpPr>
          <p:spPr bwMode="auto">
            <a:xfrm flipV="1">
              <a:off x="4392" y="1168"/>
              <a:ext cx="400" cy="576"/>
            </a:xfrm>
            <a:prstGeom prst="line">
              <a:avLst/>
            </a:prstGeom>
            <a:noFill/>
            <a:ln w="22225">
              <a:solidFill>
                <a:schemeClr val="tx1"/>
              </a:solidFill>
              <a:round/>
              <a:headEnd/>
              <a:tailEnd type="triangle" w="med" len="med"/>
            </a:ln>
            <a:effectLst/>
          </p:spPr>
          <p:txBody>
            <a:bodyPr wrap="none" anchor="ctr"/>
            <a:lstStyle/>
            <a:p>
              <a:endParaRPr lang="zh-CN" altLang="en-US"/>
            </a:p>
          </p:txBody>
        </p:sp>
      </p:grpSp>
      <p:sp>
        <p:nvSpPr>
          <p:cNvPr id="20" name="Rectangle 20"/>
          <p:cNvSpPr txBox="1">
            <a:spLocks noChangeArrowheads="1"/>
          </p:cNvSpPr>
          <p:nvPr/>
        </p:nvSpPr>
        <p:spPr bwMode="auto">
          <a:xfrm>
            <a:off x="349026" y="1174047"/>
            <a:ext cx="5170488" cy="2665413"/>
          </a:xfrm>
          <a:prstGeom prst="rect">
            <a:avLst/>
          </a:prstGeom>
          <a:solidFill>
            <a:srgbClr val="FFFFCC"/>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0"/>
              </a:spcBef>
              <a:spcAft>
                <a:spcPct val="0"/>
              </a:spcAft>
              <a:buClr>
                <a:srgbClr val="993300"/>
              </a:buClr>
              <a:buSzPct val="80000"/>
              <a:buFont typeface="Wingdings" pitchFamily="2" charset="2"/>
              <a:buChar char="q"/>
              <a:tabLst/>
              <a:defRPr/>
            </a:pPr>
            <a:r>
              <a:rPr kumimoji="0" lang="zh-CN" altLang="en-US"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当发生缺页中断时，首先检查指针所指的页面，若它的</a:t>
            </a:r>
            <a:r>
              <a:rPr kumimoji="0" lang="en-US" altLang="zh-CN"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A</a:t>
            </a:r>
            <a:r>
              <a:rPr kumimoji="0" lang="zh-CN" altLang="en-US"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位是</a:t>
            </a:r>
            <a:r>
              <a:rPr kumimoji="0" lang="en-US" altLang="zh-CN"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0</a:t>
            </a:r>
            <a:r>
              <a:rPr kumimoji="0" lang="zh-CN" altLang="en-US"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就淘汰该页面，并把新页面插入这个位置，指针前移一个位置到</a:t>
            </a:r>
            <a:r>
              <a:rPr kumimoji="0" lang="en-US" altLang="zh-CN"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C</a:t>
            </a:r>
            <a:r>
              <a:rPr kumimoji="0" lang="zh-CN" altLang="en-US"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页；</a:t>
            </a:r>
          </a:p>
          <a:p>
            <a:pPr marL="342900" marR="0" lvl="0" indent="-342900" algn="just" defTabSz="914400" rtl="0" eaLnBrk="0" fontAlgn="base" latinLnBrk="0" hangingPunct="0">
              <a:lnSpc>
                <a:spcPct val="100000"/>
              </a:lnSpc>
              <a:spcBef>
                <a:spcPct val="0"/>
              </a:spcBef>
              <a:spcAft>
                <a:spcPct val="0"/>
              </a:spcAft>
              <a:buClr>
                <a:srgbClr val="993300"/>
              </a:buClr>
              <a:buSzPct val="80000"/>
              <a:buFont typeface="Wingdings" pitchFamily="2" charset="2"/>
              <a:buChar char="q"/>
              <a:tabLst/>
              <a:defRPr/>
            </a:pPr>
            <a:r>
              <a:rPr kumimoji="0" lang="zh-CN" altLang="en-US"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若</a:t>
            </a:r>
            <a:r>
              <a:rPr kumimoji="0" lang="en-US" altLang="zh-CN"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A</a:t>
            </a:r>
            <a:r>
              <a:rPr kumimoji="0" lang="zh-CN" altLang="en-US"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位是</a:t>
            </a:r>
            <a:r>
              <a:rPr kumimoji="0" lang="en-US" altLang="zh-CN"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1</a:t>
            </a:r>
            <a:r>
              <a:rPr kumimoji="0" lang="zh-CN" altLang="en-US"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，就清除</a:t>
            </a:r>
            <a:r>
              <a:rPr kumimoji="0" lang="en-US" altLang="zh-CN"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A</a:t>
            </a:r>
            <a:r>
              <a:rPr kumimoji="0" lang="zh-CN" altLang="en-US"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位，并把指针前移一个位置；重复这个过程，直到找到一个</a:t>
            </a:r>
            <a:r>
              <a:rPr kumimoji="0" lang="en-US" altLang="zh-CN"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A</a:t>
            </a:r>
            <a:r>
              <a:rPr kumimoji="0" lang="zh-CN" altLang="en-US"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位是</a:t>
            </a:r>
            <a:r>
              <a:rPr kumimoji="0" lang="en-US" altLang="zh-CN"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0</a:t>
            </a:r>
            <a:r>
              <a:rPr kumimoji="0" lang="zh-CN" altLang="en-US" sz="2400" b="0" i="0" u="none" strike="noStrike" kern="0" cap="none" spc="0" normalizeH="0" baseline="0" noProof="0" dirty="0" smtClean="0">
                <a:ln>
                  <a:noFill/>
                </a:ln>
                <a:solidFill>
                  <a:srgbClr val="000066"/>
                </a:solidFill>
                <a:effectLst/>
                <a:uLnTx/>
                <a:uFillTx/>
                <a:latin typeface="Times New Roman" pitchFamily="18" charset="0"/>
                <a:ea typeface="楷体_GB2312" pitchFamily="49" charset="-122"/>
                <a:cs typeface="+mn-cs"/>
              </a:rPr>
              <a:t>的页面为止。</a:t>
            </a:r>
            <a:endParaRPr kumimoji="0" lang="zh-CN" altLang="en-US" sz="2400" b="0" i="0" u="none" strike="noStrike" kern="0" cap="none" spc="0" normalizeH="0" baseline="0" noProof="0" dirty="0">
              <a:ln>
                <a:noFill/>
              </a:ln>
              <a:solidFill>
                <a:srgbClr val="000066"/>
              </a:solidFill>
              <a:effectLst/>
              <a:uLnTx/>
              <a:uFillTx/>
              <a:latin typeface="Times New Roman" pitchFamily="18" charset="0"/>
              <a:ea typeface="楷体_GB2312" pitchFamily="49" charset="-122"/>
              <a:cs typeface="+mn-cs"/>
            </a:endParaRPr>
          </a:p>
        </p:txBody>
      </p:sp>
      <p:grpSp>
        <p:nvGrpSpPr>
          <p:cNvPr id="21" name="Group 3"/>
          <p:cNvGrpSpPr>
            <a:grpSpLocks/>
          </p:cNvGrpSpPr>
          <p:nvPr/>
        </p:nvGrpSpPr>
        <p:grpSpPr bwMode="auto">
          <a:xfrm>
            <a:off x="380550" y="4481256"/>
            <a:ext cx="8007354" cy="1736726"/>
            <a:chOff x="194" y="1072"/>
            <a:chExt cx="5044" cy="1094"/>
          </a:xfrm>
        </p:grpSpPr>
        <p:sp>
          <p:nvSpPr>
            <p:cNvPr id="22" name="Text Box 4"/>
            <p:cNvSpPr txBox="1">
              <a:spLocks noChangeArrowheads="1"/>
            </p:cNvSpPr>
            <p:nvPr/>
          </p:nvSpPr>
          <p:spPr bwMode="auto">
            <a:xfrm>
              <a:off x="294" y="1072"/>
              <a:ext cx="4944" cy="231"/>
            </a:xfrm>
            <a:prstGeom prst="rect">
              <a:avLst/>
            </a:prstGeom>
            <a:noFill/>
            <a:ln w="19050">
              <a:noFill/>
              <a:miter lim="800000"/>
              <a:headEnd/>
              <a:tailEnd/>
            </a:ln>
            <a:effectLst/>
          </p:spPr>
          <p:txBody>
            <a:bodyPr>
              <a:spAutoFit/>
            </a:bodyPr>
            <a:lstStyle/>
            <a:p>
              <a:pPr algn="l">
                <a:buClr>
                  <a:schemeClr val="folHlink"/>
                </a:buClr>
                <a:buSzPct val="60000"/>
                <a:buFont typeface="Wingdings" pitchFamily="2" charset="2"/>
                <a:buNone/>
              </a:pPr>
              <a:r>
                <a:rPr kumimoji="1" lang="zh-CN" altLang="en-US" sz="1800" b="1" dirty="0"/>
                <a:t>引用串  </a:t>
              </a:r>
              <a:r>
                <a:rPr kumimoji="1" lang="en-US" altLang="zh-CN" sz="1800" b="1" dirty="0"/>
                <a:t>7   </a:t>
              </a:r>
              <a:r>
                <a:rPr kumimoji="1" lang="en-US" altLang="zh-CN" sz="1800" b="1" dirty="0" smtClean="0"/>
                <a:t> 0   </a:t>
              </a:r>
              <a:r>
                <a:rPr kumimoji="1" lang="en-US" altLang="zh-CN" sz="1800" b="1" dirty="0"/>
                <a:t>1   </a:t>
              </a:r>
              <a:r>
                <a:rPr kumimoji="1" lang="en-US" altLang="zh-CN" sz="1800" b="1" dirty="0" smtClean="0"/>
                <a:t> 2   </a:t>
              </a:r>
              <a:r>
                <a:rPr kumimoji="1" lang="en-US" altLang="zh-CN" sz="1800" b="1" dirty="0"/>
                <a:t>0   </a:t>
              </a:r>
              <a:r>
                <a:rPr kumimoji="1" lang="en-US" altLang="zh-CN" sz="1800" b="1" dirty="0" smtClean="0"/>
                <a:t> 3   </a:t>
              </a:r>
              <a:r>
                <a:rPr kumimoji="1" lang="en-US" altLang="zh-CN" sz="1800" b="1" dirty="0"/>
                <a:t>0   4   </a:t>
              </a:r>
              <a:r>
                <a:rPr kumimoji="1" lang="en-US" altLang="zh-CN" sz="1800" b="1" dirty="0" smtClean="0"/>
                <a:t> 2   </a:t>
              </a:r>
              <a:r>
                <a:rPr kumimoji="1" lang="en-US" altLang="zh-CN" sz="1800" b="1" dirty="0"/>
                <a:t>3   </a:t>
              </a:r>
              <a:r>
                <a:rPr kumimoji="1" lang="en-US" altLang="zh-CN" sz="1800" b="1" dirty="0" smtClean="0"/>
                <a:t> 0   </a:t>
              </a:r>
              <a:r>
                <a:rPr kumimoji="1" lang="en-US" altLang="zh-CN" sz="1800" b="1" dirty="0"/>
                <a:t>3   </a:t>
              </a:r>
              <a:r>
                <a:rPr kumimoji="1" lang="en-US" altLang="zh-CN" sz="1800" b="1" dirty="0" smtClean="0"/>
                <a:t> 2   </a:t>
              </a:r>
              <a:r>
                <a:rPr kumimoji="1" lang="en-US" altLang="zh-CN" sz="1800" b="1" dirty="0"/>
                <a:t>1   </a:t>
              </a:r>
              <a:r>
                <a:rPr kumimoji="1" lang="en-US" altLang="zh-CN" sz="1800" b="1" dirty="0" smtClean="0"/>
                <a:t> 2   </a:t>
              </a:r>
              <a:r>
                <a:rPr kumimoji="1" lang="en-US" altLang="zh-CN" sz="1800" b="1" dirty="0"/>
                <a:t>0   1  </a:t>
              </a:r>
              <a:r>
                <a:rPr kumimoji="1" lang="en-US" altLang="zh-CN" sz="1800" b="1" dirty="0" smtClean="0"/>
                <a:t>  </a:t>
              </a:r>
              <a:r>
                <a:rPr kumimoji="1" lang="en-US" altLang="zh-CN" sz="1800" b="1" dirty="0"/>
                <a:t>7   0   1</a:t>
              </a:r>
            </a:p>
          </p:txBody>
        </p:sp>
        <p:sp>
          <p:nvSpPr>
            <p:cNvPr id="23" name="Rectangle 5"/>
            <p:cNvSpPr>
              <a:spLocks noChangeArrowheads="1"/>
            </p:cNvSpPr>
            <p:nvPr/>
          </p:nvSpPr>
          <p:spPr bwMode="auto">
            <a:xfrm>
              <a:off x="4942"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1*</a:t>
              </a:r>
            </a:p>
          </p:txBody>
        </p:sp>
        <p:sp>
          <p:nvSpPr>
            <p:cNvPr id="24" name="Rectangle 6"/>
            <p:cNvSpPr>
              <a:spLocks noChangeArrowheads="1"/>
            </p:cNvSpPr>
            <p:nvPr/>
          </p:nvSpPr>
          <p:spPr bwMode="auto">
            <a:xfrm>
              <a:off x="4725" y="175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2</a:t>
              </a:r>
            </a:p>
          </p:txBody>
        </p:sp>
        <p:sp>
          <p:nvSpPr>
            <p:cNvPr id="25" name="Rectangle 7"/>
            <p:cNvSpPr>
              <a:spLocks noChangeArrowheads="1"/>
            </p:cNvSpPr>
            <p:nvPr/>
          </p:nvSpPr>
          <p:spPr bwMode="auto">
            <a:xfrm>
              <a:off x="4507"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2</a:t>
              </a:r>
            </a:p>
          </p:txBody>
        </p:sp>
        <p:sp>
          <p:nvSpPr>
            <p:cNvPr id="26" name="Rectangle 8"/>
            <p:cNvSpPr>
              <a:spLocks noChangeArrowheads="1"/>
            </p:cNvSpPr>
            <p:nvPr/>
          </p:nvSpPr>
          <p:spPr bwMode="auto">
            <a:xfrm>
              <a:off x="4290" y="175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2*</a:t>
              </a:r>
            </a:p>
          </p:txBody>
        </p:sp>
        <p:sp>
          <p:nvSpPr>
            <p:cNvPr id="27" name="Rectangle 9"/>
            <p:cNvSpPr>
              <a:spLocks noChangeArrowheads="1"/>
            </p:cNvSpPr>
            <p:nvPr/>
          </p:nvSpPr>
          <p:spPr bwMode="auto">
            <a:xfrm>
              <a:off x="4072"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2*</a:t>
              </a:r>
            </a:p>
          </p:txBody>
        </p:sp>
        <p:sp>
          <p:nvSpPr>
            <p:cNvPr id="28" name="Rectangle 10"/>
            <p:cNvSpPr>
              <a:spLocks noChangeArrowheads="1"/>
            </p:cNvSpPr>
            <p:nvPr/>
          </p:nvSpPr>
          <p:spPr bwMode="auto">
            <a:xfrm>
              <a:off x="3854"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2*</a:t>
              </a:r>
            </a:p>
          </p:txBody>
        </p:sp>
        <p:sp>
          <p:nvSpPr>
            <p:cNvPr id="29" name="Rectangle 11"/>
            <p:cNvSpPr>
              <a:spLocks noChangeArrowheads="1"/>
            </p:cNvSpPr>
            <p:nvPr/>
          </p:nvSpPr>
          <p:spPr bwMode="auto">
            <a:xfrm>
              <a:off x="3637" y="175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0</a:t>
              </a:r>
            </a:p>
          </p:txBody>
        </p:sp>
        <p:sp>
          <p:nvSpPr>
            <p:cNvPr id="30" name="Rectangle 12"/>
            <p:cNvSpPr>
              <a:spLocks noChangeArrowheads="1"/>
            </p:cNvSpPr>
            <p:nvPr/>
          </p:nvSpPr>
          <p:spPr bwMode="auto">
            <a:xfrm>
              <a:off x="3419"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0*</a:t>
              </a:r>
            </a:p>
          </p:txBody>
        </p:sp>
        <p:sp>
          <p:nvSpPr>
            <p:cNvPr id="31" name="Rectangle 13"/>
            <p:cNvSpPr>
              <a:spLocks noChangeArrowheads="1"/>
            </p:cNvSpPr>
            <p:nvPr/>
          </p:nvSpPr>
          <p:spPr bwMode="auto">
            <a:xfrm>
              <a:off x="3202" y="175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0*</a:t>
              </a:r>
            </a:p>
          </p:txBody>
        </p:sp>
        <p:sp>
          <p:nvSpPr>
            <p:cNvPr id="32" name="Rectangle 14"/>
            <p:cNvSpPr>
              <a:spLocks noChangeArrowheads="1"/>
            </p:cNvSpPr>
            <p:nvPr/>
          </p:nvSpPr>
          <p:spPr bwMode="auto">
            <a:xfrm>
              <a:off x="2984"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0*</a:t>
              </a:r>
            </a:p>
          </p:txBody>
        </p:sp>
        <p:sp>
          <p:nvSpPr>
            <p:cNvPr id="33" name="Rectangle 15"/>
            <p:cNvSpPr>
              <a:spLocks noChangeArrowheads="1"/>
            </p:cNvSpPr>
            <p:nvPr/>
          </p:nvSpPr>
          <p:spPr bwMode="auto">
            <a:xfrm>
              <a:off x="2766"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3</a:t>
              </a:r>
              <a:r>
                <a:rPr lang="en-US" altLang="zh-CN" sz="1800" dirty="0"/>
                <a:t>*</a:t>
              </a:r>
            </a:p>
          </p:txBody>
        </p:sp>
        <p:sp>
          <p:nvSpPr>
            <p:cNvPr id="34" name="Rectangle 16"/>
            <p:cNvSpPr>
              <a:spLocks noChangeArrowheads="1"/>
            </p:cNvSpPr>
            <p:nvPr/>
          </p:nvSpPr>
          <p:spPr bwMode="auto">
            <a:xfrm>
              <a:off x="2549" y="175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3</a:t>
              </a:r>
            </a:p>
          </p:txBody>
        </p:sp>
        <p:sp>
          <p:nvSpPr>
            <p:cNvPr id="35" name="Rectangle 17"/>
            <p:cNvSpPr>
              <a:spLocks noChangeArrowheads="1"/>
            </p:cNvSpPr>
            <p:nvPr/>
          </p:nvSpPr>
          <p:spPr bwMode="auto">
            <a:xfrm>
              <a:off x="2331"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3</a:t>
              </a:r>
            </a:p>
          </p:txBody>
        </p:sp>
        <p:sp>
          <p:nvSpPr>
            <p:cNvPr id="36" name="Rectangle 18"/>
            <p:cNvSpPr>
              <a:spLocks noChangeArrowheads="1"/>
            </p:cNvSpPr>
            <p:nvPr/>
          </p:nvSpPr>
          <p:spPr bwMode="auto">
            <a:xfrm>
              <a:off x="2114" y="175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3*</a:t>
              </a:r>
            </a:p>
          </p:txBody>
        </p:sp>
        <p:sp>
          <p:nvSpPr>
            <p:cNvPr id="37" name="Rectangle 19"/>
            <p:cNvSpPr>
              <a:spLocks noChangeArrowheads="1"/>
            </p:cNvSpPr>
            <p:nvPr/>
          </p:nvSpPr>
          <p:spPr bwMode="auto">
            <a:xfrm>
              <a:off x="1896"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3*</a:t>
              </a:r>
            </a:p>
          </p:txBody>
        </p:sp>
        <p:sp>
          <p:nvSpPr>
            <p:cNvPr id="38" name="Rectangle 20"/>
            <p:cNvSpPr>
              <a:spLocks noChangeArrowheads="1"/>
            </p:cNvSpPr>
            <p:nvPr/>
          </p:nvSpPr>
          <p:spPr bwMode="auto">
            <a:xfrm>
              <a:off x="1678"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1</a:t>
              </a:r>
            </a:p>
          </p:txBody>
        </p:sp>
        <p:sp>
          <p:nvSpPr>
            <p:cNvPr id="39" name="Rectangle 21"/>
            <p:cNvSpPr>
              <a:spLocks noChangeArrowheads="1"/>
            </p:cNvSpPr>
            <p:nvPr/>
          </p:nvSpPr>
          <p:spPr bwMode="auto">
            <a:xfrm>
              <a:off x="1461" y="175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1</a:t>
              </a:r>
            </a:p>
          </p:txBody>
        </p:sp>
        <p:sp>
          <p:nvSpPr>
            <p:cNvPr id="40" name="Rectangle 22"/>
            <p:cNvSpPr>
              <a:spLocks noChangeArrowheads="1"/>
            </p:cNvSpPr>
            <p:nvPr/>
          </p:nvSpPr>
          <p:spPr bwMode="auto">
            <a:xfrm>
              <a:off x="1243"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1*</a:t>
              </a:r>
            </a:p>
          </p:txBody>
        </p:sp>
        <p:sp>
          <p:nvSpPr>
            <p:cNvPr id="41" name="Rectangle 23"/>
            <p:cNvSpPr>
              <a:spLocks noChangeArrowheads="1"/>
            </p:cNvSpPr>
            <p:nvPr/>
          </p:nvSpPr>
          <p:spPr bwMode="auto">
            <a:xfrm>
              <a:off x="1026" y="175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endParaRPr lang="zh-CN" altLang="zh-CN" sz="1800"/>
            </a:p>
          </p:txBody>
        </p:sp>
        <p:sp>
          <p:nvSpPr>
            <p:cNvPr id="42" name="Rectangle 24"/>
            <p:cNvSpPr>
              <a:spLocks noChangeArrowheads="1"/>
            </p:cNvSpPr>
            <p:nvPr/>
          </p:nvSpPr>
          <p:spPr bwMode="auto">
            <a:xfrm>
              <a:off x="808" y="175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endParaRPr lang="zh-CN" altLang="zh-CN" sz="1800"/>
            </a:p>
          </p:txBody>
        </p:sp>
        <p:sp>
          <p:nvSpPr>
            <p:cNvPr id="43" name="Rectangle 25"/>
            <p:cNvSpPr>
              <a:spLocks noChangeArrowheads="1"/>
            </p:cNvSpPr>
            <p:nvPr/>
          </p:nvSpPr>
          <p:spPr bwMode="auto">
            <a:xfrm>
              <a:off x="4942"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7*</a:t>
              </a:r>
            </a:p>
          </p:txBody>
        </p:sp>
        <p:sp>
          <p:nvSpPr>
            <p:cNvPr id="44" name="Rectangle 26"/>
            <p:cNvSpPr>
              <a:spLocks noChangeArrowheads="1"/>
            </p:cNvSpPr>
            <p:nvPr/>
          </p:nvSpPr>
          <p:spPr bwMode="auto">
            <a:xfrm>
              <a:off x="4725" y="152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7*</a:t>
              </a:r>
            </a:p>
          </p:txBody>
        </p:sp>
        <p:sp>
          <p:nvSpPr>
            <p:cNvPr id="45" name="Rectangle 27"/>
            <p:cNvSpPr>
              <a:spLocks noChangeArrowheads="1"/>
            </p:cNvSpPr>
            <p:nvPr/>
          </p:nvSpPr>
          <p:spPr bwMode="auto">
            <a:xfrm>
              <a:off x="4507"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7*</a:t>
              </a:r>
            </a:p>
          </p:txBody>
        </p:sp>
        <p:sp>
          <p:nvSpPr>
            <p:cNvPr id="46" name="Rectangle 28"/>
            <p:cNvSpPr>
              <a:spLocks noChangeArrowheads="1"/>
            </p:cNvSpPr>
            <p:nvPr/>
          </p:nvSpPr>
          <p:spPr bwMode="auto">
            <a:xfrm>
              <a:off x="4290" y="152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1</a:t>
              </a:r>
              <a:r>
                <a:rPr lang="en-US" altLang="zh-CN" sz="1800" dirty="0"/>
                <a:t>*</a:t>
              </a:r>
            </a:p>
          </p:txBody>
        </p:sp>
        <p:sp>
          <p:nvSpPr>
            <p:cNvPr id="47" name="Rectangle 29"/>
            <p:cNvSpPr>
              <a:spLocks noChangeArrowheads="1"/>
            </p:cNvSpPr>
            <p:nvPr/>
          </p:nvSpPr>
          <p:spPr bwMode="auto">
            <a:xfrm>
              <a:off x="4072"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1</a:t>
              </a:r>
              <a:r>
                <a:rPr lang="en-US" altLang="zh-CN" sz="1800" dirty="0"/>
                <a:t>*</a:t>
              </a:r>
            </a:p>
          </p:txBody>
        </p:sp>
        <p:sp>
          <p:nvSpPr>
            <p:cNvPr id="48" name="Rectangle 30"/>
            <p:cNvSpPr>
              <a:spLocks noChangeArrowheads="1"/>
            </p:cNvSpPr>
            <p:nvPr/>
          </p:nvSpPr>
          <p:spPr bwMode="auto">
            <a:xfrm>
              <a:off x="3854"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1*</a:t>
              </a:r>
            </a:p>
          </p:txBody>
        </p:sp>
        <p:sp>
          <p:nvSpPr>
            <p:cNvPr id="49" name="Rectangle 31"/>
            <p:cNvSpPr>
              <a:spLocks noChangeArrowheads="1"/>
            </p:cNvSpPr>
            <p:nvPr/>
          </p:nvSpPr>
          <p:spPr bwMode="auto">
            <a:xfrm>
              <a:off x="3637" y="152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1*</a:t>
              </a:r>
            </a:p>
          </p:txBody>
        </p:sp>
        <p:sp>
          <p:nvSpPr>
            <p:cNvPr id="50" name="Rectangle 32"/>
            <p:cNvSpPr>
              <a:spLocks noChangeArrowheads="1"/>
            </p:cNvSpPr>
            <p:nvPr/>
          </p:nvSpPr>
          <p:spPr bwMode="auto">
            <a:xfrm>
              <a:off x="3419"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2</a:t>
              </a:r>
              <a:r>
                <a:rPr lang="en-US" altLang="zh-CN" sz="1800" dirty="0"/>
                <a:t>*</a:t>
              </a:r>
            </a:p>
          </p:txBody>
        </p:sp>
        <p:sp>
          <p:nvSpPr>
            <p:cNvPr id="51" name="Rectangle 33"/>
            <p:cNvSpPr>
              <a:spLocks noChangeArrowheads="1"/>
            </p:cNvSpPr>
            <p:nvPr/>
          </p:nvSpPr>
          <p:spPr bwMode="auto">
            <a:xfrm>
              <a:off x="3202" y="152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2</a:t>
              </a:r>
            </a:p>
          </p:txBody>
        </p:sp>
        <p:sp>
          <p:nvSpPr>
            <p:cNvPr id="52" name="Rectangle 34"/>
            <p:cNvSpPr>
              <a:spLocks noChangeArrowheads="1"/>
            </p:cNvSpPr>
            <p:nvPr/>
          </p:nvSpPr>
          <p:spPr bwMode="auto">
            <a:xfrm>
              <a:off x="2984"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2</a:t>
              </a:r>
            </a:p>
          </p:txBody>
        </p:sp>
        <p:sp>
          <p:nvSpPr>
            <p:cNvPr id="53" name="Rectangle 35"/>
            <p:cNvSpPr>
              <a:spLocks noChangeArrowheads="1"/>
            </p:cNvSpPr>
            <p:nvPr/>
          </p:nvSpPr>
          <p:spPr bwMode="auto">
            <a:xfrm>
              <a:off x="2766"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2*</a:t>
              </a:r>
            </a:p>
          </p:txBody>
        </p:sp>
        <p:sp>
          <p:nvSpPr>
            <p:cNvPr id="54" name="Rectangle 36"/>
            <p:cNvSpPr>
              <a:spLocks noChangeArrowheads="1"/>
            </p:cNvSpPr>
            <p:nvPr/>
          </p:nvSpPr>
          <p:spPr bwMode="auto">
            <a:xfrm>
              <a:off x="2549" y="152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2*</a:t>
              </a:r>
            </a:p>
          </p:txBody>
        </p:sp>
        <p:sp>
          <p:nvSpPr>
            <p:cNvPr id="55" name="Rectangle 37"/>
            <p:cNvSpPr>
              <a:spLocks noChangeArrowheads="1"/>
            </p:cNvSpPr>
            <p:nvPr/>
          </p:nvSpPr>
          <p:spPr bwMode="auto">
            <a:xfrm>
              <a:off x="2331"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0</a:t>
              </a:r>
            </a:p>
          </p:txBody>
        </p:sp>
        <p:sp>
          <p:nvSpPr>
            <p:cNvPr id="56" name="Rectangle 38"/>
            <p:cNvSpPr>
              <a:spLocks noChangeArrowheads="1"/>
            </p:cNvSpPr>
            <p:nvPr/>
          </p:nvSpPr>
          <p:spPr bwMode="auto">
            <a:xfrm>
              <a:off x="2114" y="152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0*</a:t>
              </a:r>
            </a:p>
          </p:txBody>
        </p:sp>
        <p:sp>
          <p:nvSpPr>
            <p:cNvPr id="57" name="Rectangle 39"/>
            <p:cNvSpPr>
              <a:spLocks noChangeArrowheads="1"/>
            </p:cNvSpPr>
            <p:nvPr/>
          </p:nvSpPr>
          <p:spPr bwMode="auto">
            <a:xfrm>
              <a:off x="1896"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0</a:t>
              </a:r>
            </a:p>
          </p:txBody>
        </p:sp>
        <p:sp>
          <p:nvSpPr>
            <p:cNvPr id="58" name="Rectangle 40"/>
            <p:cNvSpPr>
              <a:spLocks noChangeArrowheads="1"/>
            </p:cNvSpPr>
            <p:nvPr/>
          </p:nvSpPr>
          <p:spPr bwMode="auto">
            <a:xfrm>
              <a:off x="1678"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0</a:t>
              </a:r>
              <a:r>
                <a:rPr lang="en-US" altLang="zh-CN" sz="1800" dirty="0"/>
                <a:t>*</a:t>
              </a:r>
            </a:p>
          </p:txBody>
        </p:sp>
        <p:sp>
          <p:nvSpPr>
            <p:cNvPr id="59" name="Rectangle 41"/>
            <p:cNvSpPr>
              <a:spLocks noChangeArrowheads="1"/>
            </p:cNvSpPr>
            <p:nvPr/>
          </p:nvSpPr>
          <p:spPr bwMode="auto">
            <a:xfrm>
              <a:off x="1461" y="152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0</a:t>
              </a:r>
            </a:p>
          </p:txBody>
        </p:sp>
        <p:sp>
          <p:nvSpPr>
            <p:cNvPr id="60" name="Rectangle 42"/>
            <p:cNvSpPr>
              <a:spLocks noChangeArrowheads="1"/>
            </p:cNvSpPr>
            <p:nvPr/>
          </p:nvSpPr>
          <p:spPr bwMode="auto">
            <a:xfrm>
              <a:off x="1243"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0*</a:t>
              </a:r>
            </a:p>
          </p:txBody>
        </p:sp>
        <p:sp>
          <p:nvSpPr>
            <p:cNvPr id="61" name="Rectangle 43"/>
            <p:cNvSpPr>
              <a:spLocks noChangeArrowheads="1"/>
            </p:cNvSpPr>
            <p:nvPr/>
          </p:nvSpPr>
          <p:spPr bwMode="auto">
            <a:xfrm>
              <a:off x="1026" y="152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0*</a:t>
              </a:r>
            </a:p>
          </p:txBody>
        </p:sp>
        <p:sp>
          <p:nvSpPr>
            <p:cNvPr id="62" name="Rectangle 44"/>
            <p:cNvSpPr>
              <a:spLocks noChangeArrowheads="1"/>
            </p:cNvSpPr>
            <p:nvPr/>
          </p:nvSpPr>
          <p:spPr bwMode="auto">
            <a:xfrm>
              <a:off x="808" y="152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endParaRPr lang="zh-CN" altLang="zh-CN" sz="1800"/>
            </a:p>
          </p:txBody>
        </p:sp>
        <p:sp>
          <p:nvSpPr>
            <p:cNvPr id="63" name="Rectangle 45"/>
            <p:cNvSpPr>
              <a:spLocks noChangeArrowheads="1"/>
            </p:cNvSpPr>
            <p:nvPr/>
          </p:nvSpPr>
          <p:spPr bwMode="auto">
            <a:xfrm>
              <a:off x="4942"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solidFill>
                    <a:srgbClr val="0000FF"/>
                  </a:solidFill>
                </a:rPr>
                <a:t>0</a:t>
              </a:r>
              <a:r>
                <a:rPr lang="en-US" altLang="zh-CN" sz="1800"/>
                <a:t>*</a:t>
              </a:r>
            </a:p>
          </p:txBody>
        </p:sp>
        <p:sp>
          <p:nvSpPr>
            <p:cNvPr id="64" name="Rectangle 46"/>
            <p:cNvSpPr>
              <a:spLocks noChangeArrowheads="1"/>
            </p:cNvSpPr>
            <p:nvPr/>
          </p:nvSpPr>
          <p:spPr bwMode="auto">
            <a:xfrm>
              <a:off x="4725" y="129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0*</a:t>
              </a:r>
            </a:p>
          </p:txBody>
        </p:sp>
        <p:sp>
          <p:nvSpPr>
            <p:cNvPr id="65" name="Rectangle 47"/>
            <p:cNvSpPr>
              <a:spLocks noChangeArrowheads="1"/>
            </p:cNvSpPr>
            <p:nvPr/>
          </p:nvSpPr>
          <p:spPr bwMode="auto">
            <a:xfrm>
              <a:off x="4507"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0</a:t>
              </a:r>
            </a:p>
          </p:txBody>
        </p:sp>
        <p:sp>
          <p:nvSpPr>
            <p:cNvPr id="66" name="Rectangle 48"/>
            <p:cNvSpPr>
              <a:spLocks noChangeArrowheads="1"/>
            </p:cNvSpPr>
            <p:nvPr/>
          </p:nvSpPr>
          <p:spPr bwMode="auto">
            <a:xfrm>
              <a:off x="4290" y="129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0*</a:t>
              </a:r>
            </a:p>
          </p:txBody>
        </p:sp>
        <p:sp>
          <p:nvSpPr>
            <p:cNvPr id="67" name="Rectangle 49"/>
            <p:cNvSpPr>
              <a:spLocks noChangeArrowheads="1"/>
            </p:cNvSpPr>
            <p:nvPr/>
          </p:nvSpPr>
          <p:spPr bwMode="auto">
            <a:xfrm>
              <a:off x="4072"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0*</a:t>
              </a:r>
            </a:p>
          </p:txBody>
        </p:sp>
        <p:sp>
          <p:nvSpPr>
            <p:cNvPr id="68" name="Rectangle 50"/>
            <p:cNvSpPr>
              <a:spLocks noChangeArrowheads="1"/>
            </p:cNvSpPr>
            <p:nvPr/>
          </p:nvSpPr>
          <p:spPr bwMode="auto">
            <a:xfrm>
              <a:off x="3854"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3</a:t>
              </a:r>
            </a:p>
          </p:txBody>
        </p:sp>
        <p:sp>
          <p:nvSpPr>
            <p:cNvPr id="69" name="Rectangle 51"/>
            <p:cNvSpPr>
              <a:spLocks noChangeArrowheads="1"/>
            </p:cNvSpPr>
            <p:nvPr/>
          </p:nvSpPr>
          <p:spPr bwMode="auto">
            <a:xfrm>
              <a:off x="3637" y="129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3</a:t>
              </a:r>
            </a:p>
          </p:txBody>
        </p:sp>
        <p:sp>
          <p:nvSpPr>
            <p:cNvPr id="70" name="Rectangle 52"/>
            <p:cNvSpPr>
              <a:spLocks noChangeArrowheads="1"/>
            </p:cNvSpPr>
            <p:nvPr/>
          </p:nvSpPr>
          <p:spPr bwMode="auto">
            <a:xfrm>
              <a:off x="3419"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3*</a:t>
              </a:r>
            </a:p>
          </p:txBody>
        </p:sp>
        <p:sp>
          <p:nvSpPr>
            <p:cNvPr id="71" name="Rectangle 53"/>
            <p:cNvSpPr>
              <a:spLocks noChangeArrowheads="1"/>
            </p:cNvSpPr>
            <p:nvPr/>
          </p:nvSpPr>
          <p:spPr bwMode="auto">
            <a:xfrm>
              <a:off x="3202" y="129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3*</a:t>
              </a:r>
            </a:p>
          </p:txBody>
        </p:sp>
        <p:sp>
          <p:nvSpPr>
            <p:cNvPr id="72" name="Rectangle 54"/>
            <p:cNvSpPr>
              <a:spLocks noChangeArrowheads="1"/>
            </p:cNvSpPr>
            <p:nvPr/>
          </p:nvSpPr>
          <p:spPr bwMode="auto">
            <a:xfrm>
              <a:off x="2984"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4</a:t>
              </a:r>
            </a:p>
          </p:txBody>
        </p:sp>
        <p:sp>
          <p:nvSpPr>
            <p:cNvPr id="73" name="Rectangle 55"/>
            <p:cNvSpPr>
              <a:spLocks noChangeArrowheads="1"/>
            </p:cNvSpPr>
            <p:nvPr/>
          </p:nvSpPr>
          <p:spPr bwMode="auto">
            <a:xfrm>
              <a:off x="2766"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4*</a:t>
              </a:r>
            </a:p>
          </p:txBody>
        </p:sp>
        <p:sp>
          <p:nvSpPr>
            <p:cNvPr id="74" name="Rectangle 56"/>
            <p:cNvSpPr>
              <a:spLocks noChangeArrowheads="1"/>
            </p:cNvSpPr>
            <p:nvPr/>
          </p:nvSpPr>
          <p:spPr bwMode="auto">
            <a:xfrm>
              <a:off x="2549" y="129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4*</a:t>
              </a:r>
            </a:p>
          </p:txBody>
        </p:sp>
        <p:sp>
          <p:nvSpPr>
            <p:cNvPr id="75" name="Rectangle 57"/>
            <p:cNvSpPr>
              <a:spLocks noChangeArrowheads="1"/>
            </p:cNvSpPr>
            <p:nvPr/>
          </p:nvSpPr>
          <p:spPr bwMode="auto">
            <a:xfrm>
              <a:off x="2331"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4*</a:t>
              </a:r>
            </a:p>
          </p:txBody>
        </p:sp>
        <p:sp>
          <p:nvSpPr>
            <p:cNvPr id="76" name="Rectangle 58"/>
            <p:cNvSpPr>
              <a:spLocks noChangeArrowheads="1"/>
            </p:cNvSpPr>
            <p:nvPr/>
          </p:nvSpPr>
          <p:spPr bwMode="auto">
            <a:xfrm>
              <a:off x="2114" y="129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2</a:t>
              </a:r>
              <a:r>
                <a:rPr lang="en-US" altLang="zh-CN" sz="1800" dirty="0"/>
                <a:t>*</a:t>
              </a:r>
            </a:p>
          </p:txBody>
        </p:sp>
        <p:sp>
          <p:nvSpPr>
            <p:cNvPr id="77" name="Rectangle 59"/>
            <p:cNvSpPr>
              <a:spLocks noChangeArrowheads="1"/>
            </p:cNvSpPr>
            <p:nvPr/>
          </p:nvSpPr>
          <p:spPr bwMode="auto">
            <a:xfrm>
              <a:off x="1896"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2</a:t>
              </a:r>
              <a:r>
                <a:rPr lang="en-US" altLang="zh-CN" sz="1800" dirty="0"/>
                <a:t>*</a:t>
              </a:r>
            </a:p>
          </p:txBody>
        </p:sp>
        <p:sp>
          <p:nvSpPr>
            <p:cNvPr id="78" name="Rectangle 60"/>
            <p:cNvSpPr>
              <a:spLocks noChangeArrowheads="1"/>
            </p:cNvSpPr>
            <p:nvPr/>
          </p:nvSpPr>
          <p:spPr bwMode="auto">
            <a:xfrm>
              <a:off x="1678"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2*</a:t>
              </a:r>
            </a:p>
          </p:txBody>
        </p:sp>
        <p:sp>
          <p:nvSpPr>
            <p:cNvPr id="79" name="Rectangle 61"/>
            <p:cNvSpPr>
              <a:spLocks noChangeArrowheads="1"/>
            </p:cNvSpPr>
            <p:nvPr/>
          </p:nvSpPr>
          <p:spPr bwMode="auto">
            <a:xfrm>
              <a:off x="1461" y="129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t>2*</a:t>
              </a:r>
            </a:p>
          </p:txBody>
        </p:sp>
        <p:sp>
          <p:nvSpPr>
            <p:cNvPr id="80" name="Rectangle 62"/>
            <p:cNvSpPr>
              <a:spLocks noChangeArrowheads="1"/>
            </p:cNvSpPr>
            <p:nvPr/>
          </p:nvSpPr>
          <p:spPr bwMode="auto">
            <a:xfrm>
              <a:off x="1243"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dirty="0">
                  <a:solidFill>
                    <a:srgbClr val="0000CC"/>
                  </a:solidFill>
                </a:rPr>
                <a:t>7</a:t>
              </a:r>
              <a:r>
                <a:rPr lang="en-US" altLang="zh-CN" sz="1800" dirty="0"/>
                <a:t>*</a:t>
              </a:r>
            </a:p>
          </p:txBody>
        </p:sp>
        <p:sp>
          <p:nvSpPr>
            <p:cNvPr id="81" name="Rectangle 63"/>
            <p:cNvSpPr>
              <a:spLocks noChangeArrowheads="1"/>
            </p:cNvSpPr>
            <p:nvPr/>
          </p:nvSpPr>
          <p:spPr bwMode="auto">
            <a:xfrm>
              <a:off x="1026" y="1296"/>
              <a:ext cx="217"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solidFill>
                    <a:srgbClr val="0000FF"/>
                  </a:solidFill>
                </a:rPr>
                <a:t>7</a:t>
              </a:r>
              <a:r>
                <a:rPr lang="en-US" altLang="zh-CN" sz="1800"/>
                <a:t>*</a:t>
              </a:r>
            </a:p>
          </p:txBody>
        </p:sp>
        <p:sp>
          <p:nvSpPr>
            <p:cNvPr id="82" name="Rectangle 64"/>
            <p:cNvSpPr>
              <a:spLocks noChangeArrowheads="1"/>
            </p:cNvSpPr>
            <p:nvPr/>
          </p:nvSpPr>
          <p:spPr bwMode="auto">
            <a:xfrm>
              <a:off x="808" y="1296"/>
              <a:ext cx="218" cy="230"/>
            </a:xfrm>
            <a:prstGeom prst="rect">
              <a:avLst/>
            </a:prstGeom>
            <a:noFill/>
            <a:ln w="19050">
              <a:noFill/>
              <a:miter lim="800000"/>
              <a:headEnd/>
              <a:tailEnd/>
            </a:ln>
            <a:effectLst/>
          </p:spPr>
          <p:txBody>
            <a:bodyPr lIns="18000" tIns="10800" rIns="18000" bIns="10800"/>
            <a:lstStyle/>
            <a:p>
              <a:pPr>
                <a:spcBef>
                  <a:spcPct val="20000"/>
                </a:spcBef>
                <a:buClr>
                  <a:schemeClr val="folHlink"/>
                </a:buClr>
                <a:buSzPct val="60000"/>
                <a:buFont typeface="Wingdings" pitchFamily="2" charset="2"/>
                <a:buNone/>
              </a:pPr>
              <a:r>
                <a:rPr lang="en-US" altLang="zh-CN" sz="1800">
                  <a:solidFill>
                    <a:srgbClr val="0000FF"/>
                  </a:solidFill>
                </a:rPr>
                <a:t>7</a:t>
              </a:r>
              <a:r>
                <a:rPr lang="en-US" altLang="zh-CN" sz="1800"/>
                <a:t>*</a:t>
              </a:r>
            </a:p>
          </p:txBody>
        </p:sp>
        <p:sp>
          <p:nvSpPr>
            <p:cNvPr id="83" name="Line 65"/>
            <p:cNvSpPr>
              <a:spLocks noChangeShapeType="1"/>
            </p:cNvSpPr>
            <p:nvPr/>
          </p:nvSpPr>
          <p:spPr bwMode="auto">
            <a:xfrm>
              <a:off x="808" y="1296"/>
              <a:ext cx="4352" cy="0"/>
            </a:xfrm>
            <a:prstGeom prst="line">
              <a:avLst/>
            </a:prstGeom>
            <a:noFill/>
            <a:ln w="28575" cap="sq">
              <a:solidFill>
                <a:schemeClr val="tx1"/>
              </a:solidFill>
              <a:round/>
              <a:headEnd/>
              <a:tailEnd/>
            </a:ln>
            <a:effectLst/>
          </p:spPr>
          <p:txBody>
            <a:bodyPr wrap="none" lIns="18000" tIns="10800" rIns="18000" bIns="10800" anchor="ctr"/>
            <a:lstStyle/>
            <a:p>
              <a:endParaRPr lang="zh-CN" altLang="en-US"/>
            </a:p>
          </p:txBody>
        </p:sp>
        <p:sp>
          <p:nvSpPr>
            <p:cNvPr id="84" name="Line 66"/>
            <p:cNvSpPr>
              <a:spLocks noChangeShapeType="1"/>
            </p:cNvSpPr>
            <p:nvPr/>
          </p:nvSpPr>
          <p:spPr bwMode="auto">
            <a:xfrm>
              <a:off x="808" y="1526"/>
              <a:ext cx="4352" cy="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85" name="Line 67"/>
            <p:cNvSpPr>
              <a:spLocks noChangeShapeType="1"/>
            </p:cNvSpPr>
            <p:nvPr/>
          </p:nvSpPr>
          <p:spPr bwMode="auto">
            <a:xfrm>
              <a:off x="808" y="1756"/>
              <a:ext cx="4352" cy="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86" name="Line 68"/>
            <p:cNvSpPr>
              <a:spLocks noChangeShapeType="1"/>
            </p:cNvSpPr>
            <p:nvPr/>
          </p:nvSpPr>
          <p:spPr bwMode="auto">
            <a:xfrm>
              <a:off x="808" y="1986"/>
              <a:ext cx="4352" cy="0"/>
            </a:xfrm>
            <a:prstGeom prst="line">
              <a:avLst/>
            </a:prstGeom>
            <a:noFill/>
            <a:ln w="28575" cap="sq">
              <a:solidFill>
                <a:schemeClr val="tx1"/>
              </a:solidFill>
              <a:round/>
              <a:headEnd/>
              <a:tailEnd/>
            </a:ln>
            <a:effectLst/>
          </p:spPr>
          <p:txBody>
            <a:bodyPr wrap="none" lIns="18000" tIns="10800" rIns="18000" bIns="10800" anchor="ctr"/>
            <a:lstStyle/>
            <a:p>
              <a:endParaRPr lang="zh-CN" altLang="en-US"/>
            </a:p>
          </p:txBody>
        </p:sp>
        <p:sp>
          <p:nvSpPr>
            <p:cNvPr id="87" name="Line 69"/>
            <p:cNvSpPr>
              <a:spLocks noChangeShapeType="1"/>
            </p:cNvSpPr>
            <p:nvPr/>
          </p:nvSpPr>
          <p:spPr bwMode="auto">
            <a:xfrm>
              <a:off x="808" y="1296"/>
              <a:ext cx="0" cy="690"/>
            </a:xfrm>
            <a:prstGeom prst="line">
              <a:avLst/>
            </a:prstGeom>
            <a:noFill/>
            <a:ln w="28575" cap="sq">
              <a:solidFill>
                <a:schemeClr val="tx1"/>
              </a:solidFill>
              <a:round/>
              <a:headEnd/>
              <a:tailEnd/>
            </a:ln>
            <a:effectLst/>
          </p:spPr>
          <p:txBody>
            <a:bodyPr wrap="none" lIns="18000" tIns="10800" rIns="18000" bIns="10800" anchor="ctr"/>
            <a:lstStyle/>
            <a:p>
              <a:endParaRPr lang="zh-CN" altLang="en-US"/>
            </a:p>
          </p:txBody>
        </p:sp>
        <p:sp>
          <p:nvSpPr>
            <p:cNvPr id="88" name="Line 70"/>
            <p:cNvSpPr>
              <a:spLocks noChangeShapeType="1"/>
            </p:cNvSpPr>
            <p:nvPr/>
          </p:nvSpPr>
          <p:spPr bwMode="auto">
            <a:xfrm>
              <a:off x="1026"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89" name="Line 71"/>
            <p:cNvSpPr>
              <a:spLocks noChangeShapeType="1"/>
            </p:cNvSpPr>
            <p:nvPr/>
          </p:nvSpPr>
          <p:spPr bwMode="auto">
            <a:xfrm>
              <a:off x="1243"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90" name="Line 72"/>
            <p:cNvSpPr>
              <a:spLocks noChangeShapeType="1"/>
            </p:cNvSpPr>
            <p:nvPr/>
          </p:nvSpPr>
          <p:spPr bwMode="auto">
            <a:xfrm>
              <a:off x="1461"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91" name="Line 73"/>
            <p:cNvSpPr>
              <a:spLocks noChangeShapeType="1"/>
            </p:cNvSpPr>
            <p:nvPr/>
          </p:nvSpPr>
          <p:spPr bwMode="auto">
            <a:xfrm>
              <a:off x="1678"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92" name="Line 74"/>
            <p:cNvSpPr>
              <a:spLocks noChangeShapeType="1"/>
            </p:cNvSpPr>
            <p:nvPr/>
          </p:nvSpPr>
          <p:spPr bwMode="auto">
            <a:xfrm>
              <a:off x="1896"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93" name="Line 75"/>
            <p:cNvSpPr>
              <a:spLocks noChangeShapeType="1"/>
            </p:cNvSpPr>
            <p:nvPr/>
          </p:nvSpPr>
          <p:spPr bwMode="auto">
            <a:xfrm>
              <a:off x="2114"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94" name="Line 76"/>
            <p:cNvSpPr>
              <a:spLocks noChangeShapeType="1"/>
            </p:cNvSpPr>
            <p:nvPr/>
          </p:nvSpPr>
          <p:spPr bwMode="auto">
            <a:xfrm>
              <a:off x="2331"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95" name="Line 77"/>
            <p:cNvSpPr>
              <a:spLocks noChangeShapeType="1"/>
            </p:cNvSpPr>
            <p:nvPr/>
          </p:nvSpPr>
          <p:spPr bwMode="auto">
            <a:xfrm>
              <a:off x="2549"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96" name="Line 78"/>
            <p:cNvSpPr>
              <a:spLocks noChangeShapeType="1"/>
            </p:cNvSpPr>
            <p:nvPr/>
          </p:nvSpPr>
          <p:spPr bwMode="auto">
            <a:xfrm>
              <a:off x="2766"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97" name="Line 79"/>
            <p:cNvSpPr>
              <a:spLocks noChangeShapeType="1"/>
            </p:cNvSpPr>
            <p:nvPr/>
          </p:nvSpPr>
          <p:spPr bwMode="auto">
            <a:xfrm>
              <a:off x="2984"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98" name="Line 80"/>
            <p:cNvSpPr>
              <a:spLocks noChangeShapeType="1"/>
            </p:cNvSpPr>
            <p:nvPr/>
          </p:nvSpPr>
          <p:spPr bwMode="auto">
            <a:xfrm>
              <a:off x="3202"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99" name="Line 81"/>
            <p:cNvSpPr>
              <a:spLocks noChangeShapeType="1"/>
            </p:cNvSpPr>
            <p:nvPr/>
          </p:nvSpPr>
          <p:spPr bwMode="auto">
            <a:xfrm>
              <a:off x="3419"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100" name="Line 82"/>
            <p:cNvSpPr>
              <a:spLocks noChangeShapeType="1"/>
            </p:cNvSpPr>
            <p:nvPr/>
          </p:nvSpPr>
          <p:spPr bwMode="auto">
            <a:xfrm>
              <a:off x="3637"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101" name="Line 83"/>
            <p:cNvSpPr>
              <a:spLocks noChangeShapeType="1"/>
            </p:cNvSpPr>
            <p:nvPr/>
          </p:nvSpPr>
          <p:spPr bwMode="auto">
            <a:xfrm>
              <a:off x="3854"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102" name="Line 84"/>
            <p:cNvSpPr>
              <a:spLocks noChangeShapeType="1"/>
            </p:cNvSpPr>
            <p:nvPr/>
          </p:nvSpPr>
          <p:spPr bwMode="auto">
            <a:xfrm>
              <a:off x="4072"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103" name="Line 85"/>
            <p:cNvSpPr>
              <a:spLocks noChangeShapeType="1"/>
            </p:cNvSpPr>
            <p:nvPr/>
          </p:nvSpPr>
          <p:spPr bwMode="auto">
            <a:xfrm>
              <a:off x="4290"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104" name="Line 86"/>
            <p:cNvSpPr>
              <a:spLocks noChangeShapeType="1"/>
            </p:cNvSpPr>
            <p:nvPr/>
          </p:nvSpPr>
          <p:spPr bwMode="auto">
            <a:xfrm>
              <a:off x="4507"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105" name="Line 87"/>
            <p:cNvSpPr>
              <a:spLocks noChangeShapeType="1"/>
            </p:cNvSpPr>
            <p:nvPr/>
          </p:nvSpPr>
          <p:spPr bwMode="auto">
            <a:xfrm>
              <a:off x="4725"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106" name="Line 88"/>
            <p:cNvSpPr>
              <a:spLocks noChangeShapeType="1"/>
            </p:cNvSpPr>
            <p:nvPr/>
          </p:nvSpPr>
          <p:spPr bwMode="auto">
            <a:xfrm>
              <a:off x="4942" y="1296"/>
              <a:ext cx="0" cy="690"/>
            </a:xfrm>
            <a:prstGeom prst="line">
              <a:avLst/>
            </a:prstGeom>
            <a:noFill/>
            <a:ln w="12700">
              <a:solidFill>
                <a:schemeClr val="tx1"/>
              </a:solidFill>
              <a:round/>
              <a:headEnd/>
              <a:tailEnd/>
            </a:ln>
            <a:effectLst/>
          </p:spPr>
          <p:txBody>
            <a:bodyPr wrap="none" lIns="18000" tIns="10800" rIns="18000" bIns="10800" anchor="ctr"/>
            <a:lstStyle/>
            <a:p>
              <a:endParaRPr lang="zh-CN" altLang="en-US"/>
            </a:p>
          </p:txBody>
        </p:sp>
        <p:sp>
          <p:nvSpPr>
            <p:cNvPr id="107" name="Line 89"/>
            <p:cNvSpPr>
              <a:spLocks noChangeShapeType="1"/>
            </p:cNvSpPr>
            <p:nvPr/>
          </p:nvSpPr>
          <p:spPr bwMode="auto">
            <a:xfrm>
              <a:off x="5160" y="1296"/>
              <a:ext cx="0" cy="690"/>
            </a:xfrm>
            <a:prstGeom prst="line">
              <a:avLst/>
            </a:prstGeom>
            <a:noFill/>
            <a:ln w="28575" cap="sq">
              <a:solidFill>
                <a:schemeClr val="tx1"/>
              </a:solidFill>
              <a:round/>
              <a:headEnd/>
              <a:tailEnd/>
            </a:ln>
            <a:effectLst/>
          </p:spPr>
          <p:txBody>
            <a:bodyPr wrap="none" lIns="18000" tIns="10800" rIns="18000" bIns="10800" anchor="ctr"/>
            <a:lstStyle/>
            <a:p>
              <a:endParaRPr lang="zh-CN" altLang="en-US"/>
            </a:p>
          </p:txBody>
        </p:sp>
        <p:sp>
          <p:nvSpPr>
            <p:cNvPr id="109" name="Text Box 91"/>
            <p:cNvSpPr txBox="1">
              <a:spLocks noChangeArrowheads="1"/>
            </p:cNvSpPr>
            <p:nvPr/>
          </p:nvSpPr>
          <p:spPr bwMode="auto">
            <a:xfrm>
              <a:off x="194" y="1978"/>
              <a:ext cx="647" cy="188"/>
            </a:xfrm>
            <a:prstGeom prst="rect">
              <a:avLst/>
            </a:prstGeom>
            <a:noFill/>
            <a:ln w="19050">
              <a:noFill/>
              <a:miter lim="800000"/>
              <a:headEnd/>
              <a:tailEnd/>
            </a:ln>
            <a:effectLst/>
          </p:spPr>
          <p:txBody>
            <a:bodyPr wrap="square" lIns="18000" tIns="10800" rIns="18000" bIns="10800">
              <a:spAutoFit/>
            </a:bodyPr>
            <a:lstStyle/>
            <a:p>
              <a:pPr>
                <a:buClr>
                  <a:schemeClr val="folHlink"/>
                </a:buClr>
                <a:buSzPct val="60000"/>
                <a:buFont typeface="Wingdings" pitchFamily="2" charset="2"/>
                <a:buNone/>
              </a:pPr>
              <a:r>
                <a:rPr kumimoji="1" lang="zh-CN" altLang="en-US" sz="1800" b="1" dirty="0" smtClean="0"/>
                <a:t>发生缺页</a:t>
              </a:r>
              <a:endParaRPr kumimoji="1" lang="zh-CN" altLang="en-US" sz="1800" b="1" dirty="0"/>
            </a:p>
          </p:txBody>
        </p:sp>
        <p:sp>
          <p:nvSpPr>
            <p:cNvPr id="110" name="Text Box 92"/>
            <p:cNvSpPr txBox="1">
              <a:spLocks noChangeArrowheads="1"/>
            </p:cNvSpPr>
            <p:nvPr/>
          </p:nvSpPr>
          <p:spPr bwMode="auto">
            <a:xfrm>
              <a:off x="603" y="1368"/>
              <a:ext cx="197" cy="536"/>
            </a:xfrm>
            <a:prstGeom prst="rect">
              <a:avLst/>
            </a:prstGeom>
            <a:noFill/>
            <a:ln w="19050">
              <a:noFill/>
              <a:miter lim="800000"/>
              <a:headEnd/>
              <a:tailEnd/>
            </a:ln>
            <a:effectLst/>
          </p:spPr>
          <p:txBody>
            <a:bodyPr vert="eaVert" lIns="18000" tIns="10800" rIns="18000" bIns="10800">
              <a:spAutoFit/>
            </a:bodyPr>
            <a:lstStyle/>
            <a:p>
              <a:pPr>
                <a:buClr>
                  <a:schemeClr val="folHlink"/>
                </a:buClr>
                <a:buSzPct val="60000"/>
                <a:buFont typeface="Wingdings" pitchFamily="2" charset="2"/>
                <a:buNone/>
              </a:pPr>
              <a:r>
                <a:rPr kumimoji="1" lang="zh-CN" altLang="en-US" sz="1800" b="1" dirty="0" smtClean="0"/>
                <a:t>页框</a:t>
              </a:r>
              <a:endParaRPr kumimoji="1" lang="zh-CN" altLang="en-US" sz="1800" b="1" dirty="0"/>
            </a:p>
          </p:txBody>
        </p:sp>
      </p:grpSp>
      <p:sp>
        <p:nvSpPr>
          <p:cNvPr id="113" name="Rectangle 98"/>
          <p:cNvSpPr>
            <a:spLocks noChangeArrowheads="1"/>
          </p:cNvSpPr>
          <p:nvPr/>
        </p:nvSpPr>
        <p:spPr bwMode="auto">
          <a:xfrm>
            <a:off x="1799769" y="3922458"/>
            <a:ext cx="3976915" cy="489885"/>
          </a:xfrm>
          <a:prstGeom prst="rect">
            <a:avLst/>
          </a:prstGeom>
          <a:noFill/>
          <a:ln w="28575">
            <a:solidFill>
              <a:srgbClr val="FF0000"/>
            </a:solidFill>
            <a:miter lim="800000"/>
            <a:headEnd/>
            <a:tailEnd/>
          </a:ln>
          <a:effectLst/>
        </p:spPr>
        <p:txBody>
          <a:bodyPr anchor="ctr"/>
          <a:lstStyle/>
          <a:p>
            <a:pPr>
              <a:lnSpc>
                <a:spcPct val="95000"/>
              </a:lnSpc>
              <a:spcBef>
                <a:spcPct val="0"/>
              </a:spcBef>
              <a:buClr>
                <a:schemeClr val="folHlink"/>
              </a:buClr>
              <a:buSzPct val="60000"/>
              <a:buFont typeface="Wingdings" pitchFamily="2" charset="2"/>
              <a:buNone/>
            </a:pPr>
            <a:r>
              <a:rPr kumimoji="1" lang="zh-CN" altLang="en-US" sz="2200" dirty="0" smtClean="0">
                <a:solidFill>
                  <a:srgbClr val="0000FF"/>
                </a:solidFill>
                <a:ea typeface="楷体_GB2312" pitchFamily="49" charset="-122"/>
              </a:rPr>
              <a:t>蓝色</a:t>
            </a:r>
            <a:r>
              <a:rPr kumimoji="1" lang="zh-CN" altLang="en-US" sz="2200" dirty="0">
                <a:solidFill>
                  <a:srgbClr val="0000FF"/>
                </a:solidFill>
                <a:ea typeface="楷体_GB2312" pitchFamily="49" charset="-122"/>
              </a:rPr>
              <a:t>为指针位置，*为访问标志</a:t>
            </a:r>
          </a:p>
        </p:txBody>
      </p:sp>
      <p:sp>
        <p:nvSpPr>
          <p:cNvPr id="114" name="Freeform 99"/>
          <p:cNvSpPr>
            <a:spLocks/>
          </p:cNvSpPr>
          <p:nvPr/>
        </p:nvSpPr>
        <p:spPr bwMode="auto">
          <a:xfrm rot="5400000" flipH="1" flipV="1">
            <a:off x="1208383" y="4270526"/>
            <a:ext cx="776752" cy="406770"/>
          </a:xfrm>
          <a:custGeom>
            <a:avLst/>
            <a:gdLst/>
            <a:ahLst/>
            <a:cxnLst>
              <a:cxn ang="0">
                <a:pos x="208" y="528"/>
              </a:cxn>
              <a:cxn ang="0">
                <a:pos x="208" y="288"/>
              </a:cxn>
              <a:cxn ang="0">
                <a:pos x="0" y="0"/>
              </a:cxn>
            </a:cxnLst>
            <a:rect l="0" t="0" r="r" b="b"/>
            <a:pathLst>
              <a:path w="243" h="528">
                <a:moveTo>
                  <a:pt x="208" y="528"/>
                </a:moveTo>
                <a:cubicBezTo>
                  <a:pt x="225" y="452"/>
                  <a:pt x="243" y="376"/>
                  <a:pt x="208" y="288"/>
                </a:cubicBezTo>
                <a:cubicBezTo>
                  <a:pt x="173" y="200"/>
                  <a:pt x="32" y="35"/>
                  <a:pt x="0" y="0"/>
                </a:cubicBezTo>
              </a:path>
            </a:pathLst>
          </a:custGeom>
          <a:noFill/>
          <a:ln w="28575" cap="flat" cmpd="sng">
            <a:solidFill>
              <a:srgbClr val="FF0000"/>
            </a:solidFill>
            <a:prstDash val="solid"/>
            <a:round/>
            <a:headEnd/>
            <a:tailEnd type="triangle" w="med" len="med"/>
          </a:ln>
          <a:effectLst/>
        </p:spPr>
        <p:txBody>
          <a:bodyPr wrap="none" anchor="ctr"/>
          <a:lstStyle/>
          <a:p>
            <a:endParaRPr lang="zh-CN" altLang="en-US"/>
          </a:p>
        </p:txBody>
      </p:sp>
      <p:sp>
        <p:nvSpPr>
          <p:cNvPr id="115" name="Text Box 92"/>
          <p:cNvSpPr txBox="1">
            <a:spLocks noChangeArrowheads="1"/>
          </p:cNvSpPr>
          <p:nvPr/>
        </p:nvSpPr>
        <p:spPr bwMode="auto">
          <a:xfrm>
            <a:off x="1248233" y="5934526"/>
            <a:ext cx="7097716" cy="366713"/>
          </a:xfrm>
          <a:prstGeom prst="rect">
            <a:avLst/>
          </a:prstGeom>
          <a:noFill/>
          <a:ln w="19050">
            <a:noFill/>
            <a:miter lim="800000"/>
            <a:headEnd/>
            <a:tailEnd/>
          </a:ln>
          <a:effectLst/>
        </p:spPr>
        <p:txBody>
          <a:bodyPr wrap="square">
            <a:spAutoFit/>
          </a:bodyPr>
          <a:lstStyle/>
          <a:p>
            <a:pPr algn="l">
              <a:buClr>
                <a:schemeClr val="folHlink"/>
              </a:buClr>
              <a:buSzPct val="60000"/>
              <a:buFont typeface="Wingdings" pitchFamily="2" charset="2"/>
              <a:buNone/>
            </a:pPr>
            <a:r>
              <a:rPr kumimoji="1" lang="en-US" altLang="zh-CN" sz="1800" dirty="0"/>
              <a:t> </a:t>
            </a:r>
            <a:r>
              <a:rPr kumimoji="1" lang="en-US" altLang="zh-CN" sz="1800" dirty="0" smtClean="0">
                <a:latin typeface="宋体"/>
                <a:ea typeface="宋体"/>
              </a:rPr>
              <a:t>√ √ √ </a:t>
            </a:r>
            <a:r>
              <a:rPr kumimoji="1" lang="en-US" altLang="zh-CN" sz="1800" dirty="0" smtClean="0">
                <a:solidFill>
                  <a:srgbClr val="FF0000"/>
                </a:solidFill>
                <a:latin typeface="宋体"/>
                <a:ea typeface="宋体"/>
              </a:rPr>
              <a:t>√</a:t>
            </a:r>
            <a:r>
              <a:rPr kumimoji="1" lang="en-US" altLang="zh-CN" sz="1800" dirty="0" smtClean="0">
                <a:latin typeface="宋体"/>
                <a:ea typeface="宋体"/>
              </a:rPr>
              <a:t>    </a:t>
            </a:r>
            <a:r>
              <a:rPr kumimoji="1" lang="en-US" altLang="zh-CN" sz="1800" dirty="0" smtClean="0">
                <a:solidFill>
                  <a:srgbClr val="FF0000"/>
                </a:solidFill>
                <a:latin typeface="宋体"/>
                <a:ea typeface="宋体"/>
              </a:rPr>
              <a:t>√</a:t>
            </a:r>
            <a:r>
              <a:rPr kumimoji="1" lang="en-US" altLang="zh-CN" sz="1800" dirty="0" smtClean="0">
                <a:latin typeface="宋体"/>
                <a:ea typeface="宋体"/>
              </a:rPr>
              <a:t>    </a:t>
            </a:r>
            <a:r>
              <a:rPr kumimoji="1" lang="en-US" altLang="zh-CN" sz="1800" dirty="0" smtClean="0">
                <a:solidFill>
                  <a:srgbClr val="FF0000"/>
                </a:solidFill>
                <a:latin typeface="宋体"/>
                <a:ea typeface="宋体"/>
              </a:rPr>
              <a:t>√ √    √ √    √ √ √    √    √       </a:t>
            </a:r>
            <a:r>
              <a:rPr kumimoji="1" lang="en-US" altLang="zh-CN" sz="1800" dirty="0" smtClean="0">
                <a:latin typeface="宋体"/>
                <a:ea typeface="宋体"/>
              </a:rPr>
              <a:t>  </a:t>
            </a:r>
            <a:r>
              <a:rPr kumimoji="1" lang="en-US" altLang="zh-CN" sz="1800" dirty="0" smtClean="0"/>
              <a:t>      </a:t>
            </a:r>
            <a:endParaRPr kumimoji="1" lang="en-US" altLang="zh-CN" sz="1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改进型</a:t>
            </a:r>
            <a:r>
              <a:rPr lang="en-US" altLang="zh-CN" dirty="0" smtClean="0"/>
              <a:t>Clock</a:t>
            </a:r>
            <a:r>
              <a:rPr lang="zh-CN" altLang="en-US" dirty="0" smtClean="0"/>
              <a:t>置换算法</a:t>
            </a:r>
            <a:endParaRPr lang="zh-CN" altLang="en-US" dirty="0"/>
          </a:p>
        </p:txBody>
      </p:sp>
      <p:sp>
        <p:nvSpPr>
          <p:cNvPr id="3" name="内容占位符 2"/>
          <p:cNvSpPr>
            <a:spLocks noGrp="1"/>
          </p:cNvSpPr>
          <p:nvPr>
            <p:ph idx="1"/>
          </p:nvPr>
        </p:nvSpPr>
        <p:spPr>
          <a:xfrm>
            <a:off x="457200" y="1224874"/>
            <a:ext cx="8229600" cy="4725983"/>
          </a:xfrm>
        </p:spPr>
        <p:txBody>
          <a:bodyPr/>
          <a:lstStyle/>
          <a:p>
            <a:r>
              <a:rPr lang="zh-CN" altLang="en-US" sz="2400" dirty="0" smtClean="0"/>
              <a:t>淘汰被修改过的页面时，需将其写回磁盘</a:t>
            </a:r>
            <a:r>
              <a:rPr lang="en-US" altLang="zh-CN" sz="2400" dirty="0" smtClean="0"/>
              <a:t>(</a:t>
            </a:r>
            <a:r>
              <a:rPr lang="zh-CN" altLang="en-US" sz="2400" dirty="0" smtClean="0"/>
              <a:t>置换代价高</a:t>
            </a:r>
            <a:r>
              <a:rPr lang="en-US" altLang="zh-CN" sz="2400" dirty="0" smtClean="0"/>
              <a:t>)</a:t>
            </a:r>
            <a:r>
              <a:rPr lang="zh-CN" altLang="en-US" sz="2400" dirty="0" smtClean="0"/>
              <a:t>，因此应淘汰既未被访问又未被修改的页面。为此，每个页面除了有访问位</a:t>
            </a:r>
            <a:r>
              <a:rPr lang="en-US" altLang="zh-CN" sz="2400" dirty="0" smtClean="0"/>
              <a:t>A</a:t>
            </a:r>
            <a:r>
              <a:rPr lang="zh-CN" altLang="en-US" sz="2400" dirty="0" smtClean="0"/>
              <a:t>外，还增加一个修改位</a:t>
            </a:r>
            <a:r>
              <a:rPr lang="en-US" altLang="zh-CN" sz="2400" dirty="0" smtClean="0"/>
              <a:t>M</a:t>
            </a:r>
            <a:r>
              <a:rPr lang="zh-CN" altLang="en-US" sz="2400" dirty="0" smtClean="0"/>
              <a:t>。</a:t>
            </a:r>
            <a:endParaRPr lang="en-US" altLang="zh-CN" sz="2400" dirty="0" smtClean="0"/>
          </a:p>
          <a:p>
            <a:r>
              <a:rPr lang="zh-CN" altLang="en-US" sz="2400" dirty="0" smtClean="0"/>
              <a:t>由访问位</a:t>
            </a:r>
            <a:r>
              <a:rPr lang="en-US" altLang="zh-CN" sz="2400" dirty="0" smtClean="0"/>
              <a:t>A</a:t>
            </a:r>
            <a:r>
              <a:rPr lang="zh-CN" altLang="en-US" sz="2400" dirty="0" smtClean="0"/>
              <a:t>与修改位</a:t>
            </a:r>
            <a:r>
              <a:rPr lang="en-US" altLang="zh-CN" sz="2400" dirty="0" smtClean="0"/>
              <a:t>M</a:t>
            </a:r>
            <a:r>
              <a:rPr lang="zh-CN" altLang="en-US" sz="2400" dirty="0" smtClean="0"/>
              <a:t>可以组成下面</a:t>
            </a:r>
            <a:r>
              <a:rPr lang="en-US" altLang="zh-CN" sz="2400" dirty="0" smtClean="0"/>
              <a:t>4</a:t>
            </a:r>
            <a:r>
              <a:rPr lang="zh-CN" altLang="en-US" sz="2400" dirty="0" smtClean="0"/>
              <a:t>种类型的页面：</a:t>
            </a:r>
          </a:p>
          <a:p>
            <a:pPr lvl="1"/>
            <a:r>
              <a:rPr lang="en-US" altLang="zh-CN" sz="2000" dirty="0" smtClean="0"/>
              <a:t>1</a:t>
            </a:r>
            <a:r>
              <a:rPr lang="zh-CN" altLang="en-US" sz="2000" dirty="0" smtClean="0"/>
              <a:t>类</a:t>
            </a:r>
            <a:r>
              <a:rPr lang="en-US" altLang="zh-CN" sz="2000" dirty="0" smtClean="0"/>
              <a:t>(A=0,M=0)</a:t>
            </a:r>
          </a:p>
          <a:p>
            <a:pPr lvl="2"/>
            <a:r>
              <a:rPr lang="zh-CN" altLang="en-US" sz="2000" dirty="0" smtClean="0"/>
              <a:t>表示该页最近既未被访问，又未被修改，是最佳淘汰页</a:t>
            </a:r>
          </a:p>
          <a:p>
            <a:pPr lvl="1"/>
            <a:r>
              <a:rPr lang="en-US" altLang="zh-CN" sz="2000" dirty="0" smtClean="0"/>
              <a:t>2</a:t>
            </a:r>
            <a:r>
              <a:rPr lang="zh-CN" altLang="en-US" sz="2000" dirty="0" smtClean="0"/>
              <a:t>类</a:t>
            </a:r>
            <a:r>
              <a:rPr lang="en-US" altLang="zh-CN" sz="2000" dirty="0" smtClean="0"/>
              <a:t>(A=0,M=1) </a:t>
            </a:r>
          </a:p>
          <a:p>
            <a:pPr lvl="2"/>
            <a:r>
              <a:rPr lang="zh-CN" altLang="en-US" sz="2000" dirty="0" smtClean="0"/>
              <a:t>该页最近未被访问，但已被修改，并不是很好的淘汰页</a:t>
            </a:r>
          </a:p>
          <a:p>
            <a:pPr lvl="1"/>
            <a:r>
              <a:rPr lang="en-US" altLang="zh-CN" sz="2000" dirty="0" smtClean="0"/>
              <a:t>3</a:t>
            </a:r>
            <a:r>
              <a:rPr lang="zh-CN" altLang="en-US" sz="2000" dirty="0" smtClean="0"/>
              <a:t>类</a:t>
            </a:r>
            <a:r>
              <a:rPr lang="en-US" altLang="zh-CN" sz="2000" dirty="0" smtClean="0"/>
              <a:t>(A=1,M=0) </a:t>
            </a:r>
          </a:p>
          <a:p>
            <a:pPr lvl="2"/>
            <a:r>
              <a:rPr lang="zh-CN" altLang="en-US" sz="2000" dirty="0" smtClean="0"/>
              <a:t>最近已被访问，但未被修改，该页有可能再被访问</a:t>
            </a:r>
          </a:p>
          <a:p>
            <a:pPr lvl="1"/>
            <a:r>
              <a:rPr lang="en-US" altLang="zh-CN" sz="2000" dirty="0" smtClean="0"/>
              <a:t>4</a:t>
            </a:r>
            <a:r>
              <a:rPr lang="zh-CN" altLang="en-US" sz="2000" dirty="0" smtClean="0"/>
              <a:t>类</a:t>
            </a:r>
            <a:r>
              <a:rPr lang="en-US" altLang="zh-CN" sz="2000" dirty="0" smtClean="0"/>
              <a:t>(A=1,M=1) </a:t>
            </a:r>
          </a:p>
          <a:p>
            <a:pPr lvl="2"/>
            <a:r>
              <a:rPr lang="zh-CN" altLang="en-US" sz="2000" dirty="0" smtClean="0"/>
              <a:t>最近被访问且被修改过的页，最不应该淘汰。</a:t>
            </a:r>
            <a:endParaRPr lang="zh-CN" altLang="en-US" sz="20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76</a:t>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改进型</a:t>
            </a:r>
            <a:r>
              <a:rPr lang="en-US" altLang="zh-CN" dirty="0" smtClean="0"/>
              <a:t>Clock</a:t>
            </a:r>
            <a:r>
              <a:rPr lang="zh-CN" altLang="en-US" dirty="0" smtClean="0"/>
              <a:t>置换算法</a:t>
            </a:r>
            <a:endParaRPr lang="zh-CN" altLang="en-US" dirty="0"/>
          </a:p>
        </p:txBody>
      </p:sp>
      <p:sp>
        <p:nvSpPr>
          <p:cNvPr id="3" name="内容占位符 2"/>
          <p:cNvSpPr>
            <a:spLocks noGrp="1"/>
          </p:cNvSpPr>
          <p:nvPr>
            <p:ph idx="1"/>
          </p:nvPr>
        </p:nvSpPr>
        <p:spPr/>
        <p:txBody>
          <a:bodyPr/>
          <a:lstStyle/>
          <a:p>
            <a:r>
              <a:rPr lang="zh-CN" altLang="en-US" sz="2400" dirty="0" smtClean="0"/>
              <a:t>其执行过程可分成以下三步：</a:t>
            </a:r>
          </a:p>
          <a:p>
            <a:pPr lvl="1"/>
            <a:r>
              <a:rPr lang="zh-CN" altLang="en-US" sz="2000" dirty="0" smtClean="0"/>
              <a:t>第一步：从指针所指示的当前位置开始，扫描循环队列，寻找</a:t>
            </a:r>
            <a:r>
              <a:rPr lang="en-US" altLang="zh-CN" sz="2000" dirty="0" smtClean="0"/>
              <a:t>A=0</a:t>
            </a:r>
            <a:r>
              <a:rPr lang="zh-CN" altLang="en-US" sz="2000" dirty="0" smtClean="0"/>
              <a:t>且</a:t>
            </a:r>
            <a:r>
              <a:rPr lang="en-US" altLang="zh-CN" sz="2000" dirty="0" smtClean="0"/>
              <a:t>M=0</a:t>
            </a:r>
            <a:r>
              <a:rPr lang="zh-CN" altLang="en-US" sz="2000" dirty="0" smtClean="0"/>
              <a:t>的第一类页面，将所遇到的第一个页面作为所选中的淘汰页。在第一次扫描期间不改变访问位</a:t>
            </a:r>
            <a:r>
              <a:rPr lang="en-US" altLang="zh-CN" sz="2000" dirty="0" smtClean="0"/>
              <a:t>A</a:t>
            </a:r>
          </a:p>
          <a:p>
            <a:pPr lvl="1"/>
            <a:r>
              <a:rPr lang="zh-CN" altLang="en-US" sz="2000" dirty="0" smtClean="0"/>
              <a:t>第二步：如果第一步失败，即查找一周后未遇到第一类页面，则开始第二轮扫描，寻找</a:t>
            </a:r>
            <a:r>
              <a:rPr lang="en-US" altLang="zh-CN" sz="2000" dirty="0" smtClean="0"/>
              <a:t>A=0</a:t>
            </a:r>
            <a:r>
              <a:rPr lang="zh-CN" altLang="en-US" sz="2000" dirty="0" smtClean="0"/>
              <a:t>且</a:t>
            </a:r>
            <a:r>
              <a:rPr lang="en-US" altLang="zh-CN" sz="2000" dirty="0" smtClean="0"/>
              <a:t>M=1</a:t>
            </a:r>
            <a:r>
              <a:rPr lang="zh-CN" altLang="en-US" sz="2000" dirty="0" smtClean="0"/>
              <a:t>的第二类页面，将所遇到的第一个这类页面作为淘汰页。在第二轮扫描期间，将所有扫描过的页面的访问位都置</a:t>
            </a:r>
            <a:r>
              <a:rPr lang="en-US" altLang="zh-CN" sz="2000" dirty="0" smtClean="0"/>
              <a:t>0</a:t>
            </a:r>
          </a:p>
          <a:p>
            <a:pPr lvl="1"/>
            <a:r>
              <a:rPr lang="zh-CN" altLang="en-US" sz="2000" dirty="0" smtClean="0"/>
              <a:t>第三步：如果第二步也失败，亦即未找到第二类页面，则将指针返回到开始的位置，并将所有的访问位复</a:t>
            </a:r>
            <a:r>
              <a:rPr lang="en-US" altLang="zh-CN" sz="2000" dirty="0" smtClean="0"/>
              <a:t>0</a:t>
            </a:r>
            <a:r>
              <a:rPr lang="zh-CN" altLang="en-US" sz="2000" dirty="0" smtClean="0"/>
              <a:t>。然后重复第一步，如果仍失败，必要时再重复第二步，此时就一定能找到被淘汰的页</a:t>
            </a:r>
            <a:endParaRPr lang="zh-CN" altLang="en-US" sz="20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77</a:t>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p:cNvPicPr>
            <a:picLocks noChangeAspect="1" noChangeArrowheads="1"/>
          </p:cNvPicPr>
          <p:nvPr/>
        </p:nvPicPr>
        <p:blipFill>
          <a:blip r:embed="rId2" cstate="print"/>
          <a:srcRect/>
          <a:stretch>
            <a:fillRect/>
          </a:stretch>
        </p:blipFill>
        <p:spPr bwMode="auto">
          <a:xfrm>
            <a:off x="275767" y="1769684"/>
            <a:ext cx="8432799" cy="4669896"/>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Performance Comparison</a:t>
            </a:r>
            <a:endParaRPr lang="zh-CN" altLang="en-US" dirty="0"/>
          </a:p>
        </p:txBody>
      </p:sp>
      <p:sp>
        <p:nvSpPr>
          <p:cNvPr id="3" name="内容占位符 2"/>
          <p:cNvSpPr>
            <a:spLocks noGrp="1"/>
          </p:cNvSpPr>
          <p:nvPr>
            <p:ph idx="1"/>
          </p:nvPr>
        </p:nvSpPr>
        <p:spPr>
          <a:xfrm>
            <a:off x="457200" y="1079735"/>
            <a:ext cx="8229600" cy="850665"/>
          </a:xfrm>
        </p:spPr>
        <p:txBody>
          <a:bodyPr/>
          <a:lstStyle/>
          <a:p>
            <a:r>
              <a:rPr lang="en-US" altLang="zh-CN" sz="2400" dirty="0" smtClean="0"/>
              <a:t>Comparison of Fixed-Allocation, Local Page Replacement Algorithms</a:t>
            </a:r>
          </a:p>
          <a:p>
            <a:endParaRPr lang="zh-CN" altLang="en-US" dirty="0"/>
          </a:p>
        </p:txBody>
      </p:sp>
      <p:sp>
        <p:nvSpPr>
          <p:cNvPr id="4" name="页脚占位符 3"/>
          <p:cNvSpPr>
            <a:spLocks noGrp="1"/>
          </p:cNvSpPr>
          <p:nvPr>
            <p:ph type="ftr" sz="quarter" idx="10"/>
          </p:nvPr>
        </p:nvSpPr>
        <p:spPr>
          <a:xfrm>
            <a:off x="366713" y="645635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440484"/>
            <a:ext cx="922337" cy="476250"/>
          </a:xfrm>
        </p:spPr>
        <p:txBody>
          <a:bodyPr/>
          <a:lstStyle/>
          <a:p>
            <a:pPr>
              <a:defRPr/>
            </a:pPr>
            <a:fld id="{2A5F4D79-7E66-4EF1-850E-A256F3AB9092}" type="slidenum">
              <a:rPr lang="zh-CN" altLang="en-US" smtClean="0"/>
              <a:pPr>
                <a:defRPr/>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FALL </a:t>
            </a:r>
            <a:r>
              <a:rPr lang="en-US" altLang="zh-CN" dirty="0" smtClean="0">
                <a:latin typeface="Arial" pitchFamily="34" charset="0"/>
              </a:rPr>
              <a:t>2016; INSTRUCTOR: LINGBO WEI</a:t>
            </a:r>
            <a:endParaRPr lang="en-US" altLang="zh-CN" dirty="0" smtClean="0">
              <a:latin typeface="Arial" pitchFamily="34" charset="0"/>
            </a:endParaRPr>
          </a:p>
        </p:txBody>
      </p:sp>
      <p:sp>
        <p:nvSpPr>
          <p:cNvPr id="63491" name="Rectangle 6"/>
          <p:cNvSpPr>
            <a:spLocks noGrp="1" noChangeArrowheads="1"/>
          </p:cNvSpPr>
          <p:nvPr>
            <p:ph type="sldNum" sz="quarter" idx="11"/>
          </p:nvPr>
        </p:nvSpPr>
        <p:spPr>
          <a:noFill/>
        </p:spPr>
        <p:txBody>
          <a:bodyPr/>
          <a:lstStyle/>
          <a:p>
            <a:fld id="{31707FEE-5520-4278-B22F-94C1CBE66937}" type="slidenum">
              <a:rPr lang="zh-CN" altLang="en-US" smtClean="0">
                <a:latin typeface="Arial" pitchFamily="34" charset="0"/>
              </a:rPr>
              <a:pPr/>
              <a:t>79</a:t>
            </a:fld>
            <a:endParaRPr lang="en-US" altLang="zh-CN" smtClean="0">
              <a:latin typeface="Arial" pitchFamily="34" charset="0"/>
            </a:endParaRPr>
          </a:p>
        </p:txBody>
      </p:sp>
      <p:sp>
        <p:nvSpPr>
          <p:cNvPr id="63492" name="Rectangle 2"/>
          <p:cNvSpPr>
            <a:spLocks noGrp="1" noChangeArrowheads="1"/>
          </p:cNvSpPr>
          <p:nvPr>
            <p:ph type="title"/>
          </p:nvPr>
        </p:nvSpPr>
        <p:spPr/>
        <p:txBody>
          <a:bodyPr/>
          <a:lstStyle/>
          <a:p>
            <a:r>
              <a:rPr lang="en-US" altLang="zh-CN" smtClean="0">
                <a:ea typeface="宋体" pitchFamily="2" charset="-122"/>
              </a:rPr>
              <a:t>After the class…</a:t>
            </a:r>
            <a:endParaRPr lang="zh-CN" altLang="en-US" smtClean="0">
              <a:ea typeface="宋体" pitchFamily="2" charset="-122"/>
            </a:endParaRPr>
          </a:p>
        </p:txBody>
      </p:sp>
      <p:sp>
        <p:nvSpPr>
          <p:cNvPr id="63493" name="Rectangle 3"/>
          <p:cNvSpPr>
            <a:spLocks noGrp="1" noChangeArrowheads="1"/>
          </p:cNvSpPr>
          <p:nvPr>
            <p:ph type="body" idx="1"/>
          </p:nvPr>
        </p:nvSpPr>
        <p:spPr/>
        <p:txBody>
          <a:bodyPr/>
          <a:lstStyle/>
          <a:p>
            <a:r>
              <a:rPr lang="en-US" altLang="zh-CN" sz="2400" dirty="0" smtClean="0">
                <a:ea typeface="宋体" pitchFamily="2" charset="-122"/>
              </a:rPr>
              <a:t>Reading: </a:t>
            </a:r>
          </a:p>
          <a:p>
            <a:pPr lvl="1"/>
            <a:r>
              <a:rPr lang="zh-CN" altLang="en-US" sz="2000" dirty="0" smtClean="0">
                <a:ea typeface="宋体" pitchFamily="2" charset="-122"/>
              </a:rPr>
              <a:t>教材第</a:t>
            </a:r>
            <a:r>
              <a:rPr lang="en-US" altLang="zh-CN" sz="2000" dirty="0" smtClean="0">
                <a:ea typeface="宋体" pitchFamily="2" charset="-122"/>
              </a:rPr>
              <a:t>7</a:t>
            </a:r>
            <a:r>
              <a:rPr lang="zh-CN" altLang="en-US" sz="2000" dirty="0" smtClean="0">
                <a:ea typeface="宋体" pitchFamily="2" charset="-122"/>
              </a:rPr>
              <a:t>章：内存管理（</a:t>
            </a:r>
            <a:r>
              <a:rPr lang="en-US" altLang="zh-CN" sz="2000" dirty="0" smtClean="0">
                <a:ea typeface="宋体" pitchFamily="2" charset="-122"/>
              </a:rPr>
              <a:t>7.3</a:t>
            </a:r>
            <a:r>
              <a:rPr lang="zh-CN" altLang="en-US" sz="2000" dirty="0" smtClean="0">
                <a:ea typeface="宋体" pitchFamily="2" charset="-122"/>
              </a:rPr>
              <a:t>节到本章结束）</a:t>
            </a:r>
            <a:endParaRPr lang="en-US" altLang="zh-CN" sz="2000" dirty="0" smtClean="0">
              <a:ea typeface="宋体" pitchFamily="2" charset="-122"/>
            </a:endParaRPr>
          </a:p>
          <a:p>
            <a:pPr lvl="1"/>
            <a:r>
              <a:rPr lang="zh-CN" altLang="en-US" sz="2000" dirty="0" smtClean="0">
                <a:ea typeface="宋体" pitchFamily="2" charset="-122"/>
              </a:rPr>
              <a:t>教材第</a:t>
            </a:r>
            <a:r>
              <a:rPr lang="en-US" altLang="zh-CN" sz="2000" dirty="0" smtClean="0">
                <a:ea typeface="宋体" pitchFamily="2" charset="-122"/>
              </a:rPr>
              <a:t>8</a:t>
            </a:r>
            <a:r>
              <a:rPr lang="zh-CN" altLang="en-US" sz="2000" dirty="0" smtClean="0">
                <a:ea typeface="宋体" pitchFamily="2" charset="-122"/>
              </a:rPr>
              <a:t>章：虚拟内存（</a:t>
            </a:r>
            <a:r>
              <a:rPr lang="en-US" altLang="zh-CN" sz="2000" dirty="0" smtClean="0">
                <a:ea typeface="宋体" pitchFamily="2" charset="-122"/>
              </a:rPr>
              <a:t>8.1</a:t>
            </a:r>
            <a:r>
              <a:rPr lang="zh-CN" altLang="en-US" sz="2000" dirty="0" smtClean="0">
                <a:ea typeface="宋体" pitchFamily="2" charset="-122"/>
              </a:rPr>
              <a:t>节到</a:t>
            </a:r>
            <a:r>
              <a:rPr lang="en-US" altLang="zh-CN" sz="2000" dirty="0" smtClean="0">
                <a:ea typeface="宋体" pitchFamily="2" charset="-122"/>
              </a:rPr>
              <a:t>8.2</a:t>
            </a:r>
            <a:r>
              <a:rPr lang="zh-CN" altLang="en-US" sz="2000" dirty="0" smtClean="0">
                <a:ea typeface="宋体" pitchFamily="2" charset="-122"/>
              </a:rPr>
              <a:t>节）</a:t>
            </a:r>
            <a:endParaRPr lang="en-US" altLang="zh-CN" sz="2000" dirty="0" smtClean="0">
              <a:ea typeface="宋体" pitchFamily="2" charset="-122"/>
            </a:endParaRPr>
          </a:p>
          <a:p>
            <a:pPr lvl="1">
              <a:buNone/>
            </a:pPr>
            <a:endParaRPr lang="zh-CN" altLang="en-US" sz="2000" dirty="0" smtClean="0">
              <a:ea typeface="宋体" pitchFamily="2" charset="-122"/>
            </a:endParaRPr>
          </a:p>
          <a:p>
            <a:r>
              <a:rPr lang="en-US" altLang="zh-CN" sz="2400" dirty="0" smtClean="0">
                <a:ea typeface="宋体" pitchFamily="2" charset="-122"/>
              </a:rPr>
              <a:t>Homework</a:t>
            </a:r>
          </a:p>
          <a:p>
            <a:pPr lvl="1"/>
            <a:r>
              <a:rPr lang="en-US" altLang="zh-CN" sz="2000" dirty="0" smtClean="0">
                <a:ea typeface="宋体" pitchFamily="2" charset="-122"/>
              </a:rPr>
              <a:t>P333: Problems 7.12, 7.14, 7.15 (7</a:t>
            </a:r>
            <a:r>
              <a:rPr lang="en-US" altLang="zh-CN" sz="2000" baseline="30000" dirty="0" smtClean="0">
                <a:ea typeface="宋体" pitchFamily="2" charset="-122"/>
              </a:rPr>
              <a:t>th</a:t>
            </a:r>
            <a:r>
              <a:rPr lang="en-US" altLang="zh-CN" sz="2000" dirty="0" smtClean="0">
                <a:ea typeface="宋体" pitchFamily="2" charset="-122"/>
              </a:rPr>
              <a:t> Edition)</a:t>
            </a:r>
          </a:p>
          <a:p>
            <a:pPr lvl="1"/>
            <a:r>
              <a:rPr lang="en-US" altLang="zh-CN" sz="2000" dirty="0" smtClean="0">
                <a:ea typeface="宋体" pitchFamily="2" charset="-122"/>
              </a:rPr>
              <a:t>P391: Problems 8.1, 8.4, 8.5 (7</a:t>
            </a:r>
            <a:r>
              <a:rPr lang="en-US" altLang="zh-CN" sz="2000" baseline="30000" dirty="0" smtClean="0">
                <a:ea typeface="宋体" pitchFamily="2" charset="-122"/>
              </a:rPr>
              <a:t>th</a:t>
            </a:r>
            <a:r>
              <a:rPr lang="en-US" altLang="zh-CN" sz="2000" dirty="0" smtClean="0">
                <a:ea typeface="宋体" pitchFamily="2" charset="-122"/>
              </a:rPr>
              <a:t> Edition)</a:t>
            </a:r>
          </a:p>
          <a:p>
            <a:pPr lvl="1"/>
            <a:endParaRPr lang="en-US" altLang="zh-CN" sz="2000" dirty="0" smtClean="0">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分页与集装箱的作用类似</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8</a:t>
            </a:fld>
            <a:endParaRPr lang="en-US" altLang="zh-CN"/>
          </a:p>
        </p:txBody>
      </p:sp>
      <p:grpSp>
        <p:nvGrpSpPr>
          <p:cNvPr id="3" name="组合 43"/>
          <p:cNvGrpSpPr/>
          <p:nvPr/>
        </p:nvGrpSpPr>
        <p:grpSpPr>
          <a:xfrm>
            <a:off x="838200" y="1091292"/>
            <a:ext cx="7562850" cy="2743200"/>
            <a:chOff x="838200" y="1047750"/>
            <a:chExt cx="7562850" cy="2743200"/>
          </a:xfrm>
        </p:grpSpPr>
        <p:pic>
          <p:nvPicPr>
            <p:cNvPr id="6" name="图片 5" descr="Container_01_KMJ.jpg"/>
            <p:cNvPicPr>
              <a:picLocks noChangeAspect="1"/>
            </p:cNvPicPr>
            <p:nvPr/>
          </p:nvPicPr>
          <p:blipFill>
            <a:blip r:embed="rId2" cstate="print"/>
            <a:stretch>
              <a:fillRect/>
            </a:stretch>
          </p:blipFill>
          <p:spPr>
            <a:xfrm>
              <a:off x="2233208" y="1828800"/>
              <a:ext cx="1919692" cy="1432270"/>
            </a:xfrm>
            <a:prstGeom prst="rect">
              <a:avLst/>
            </a:prstGeom>
          </p:spPr>
        </p:pic>
        <p:grpSp>
          <p:nvGrpSpPr>
            <p:cNvPr id="7" name="组合 16"/>
            <p:cNvGrpSpPr/>
            <p:nvPr/>
          </p:nvGrpSpPr>
          <p:grpSpPr>
            <a:xfrm>
              <a:off x="5791200" y="1047750"/>
              <a:ext cx="1143000" cy="2743200"/>
              <a:chOff x="6057900" y="1295400"/>
              <a:chExt cx="1143000" cy="2743200"/>
            </a:xfrm>
          </p:grpSpPr>
          <p:sp>
            <p:nvSpPr>
              <p:cNvPr id="8" name="矩形 7"/>
              <p:cNvSpPr/>
              <p:nvPr/>
            </p:nvSpPr>
            <p:spPr>
              <a:xfrm>
                <a:off x="6057900" y="129540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057900" y="184785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057900" y="293370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7900" y="348615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629400" y="129540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629400" y="184785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629400" y="240030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629400" y="293370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29400" y="3486150"/>
                <a:ext cx="571500" cy="552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左右箭头 17"/>
            <p:cNvSpPr/>
            <p:nvPr/>
          </p:nvSpPr>
          <p:spPr>
            <a:xfrm>
              <a:off x="4248150" y="2057400"/>
              <a:ext cx="1485900" cy="66675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838200" y="1771650"/>
              <a:ext cx="1333500" cy="1446550"/>
            </a:xfrm>
            <a:prstGeom prst="rect">
              <a:avLst/>
            </a:prstGeom>
            <a:noFill/>
          </p:spPr>
          <p:txBody>
            <a:bodyPr wrap="square" rtlCol="0">
              <a:spAutoFit/>
            </a:bodyPr>
            <a:lstStyle/>
            <a:p>
              <a:r>
                <a:rPr lang="zh-CN" altLang="en-US" sz="2200" dirty="0" smtClean="0">
                  <a:solidFill>
                    <a:srgbClr val="006600"/>
                  </a:solidFill>
                </a:rPr>
                <a:t>分页后的进程空间好比一箱箱的货物</a:t>
              </a:r>
              <a:endParaRPr lang="zh-CN" altLang="en-US" sz="2200" dirty="0">
                <a:solidFill>
                  <a:srgbClr val="006600"/>
                </a:solidFill>
              </a:endParaRPr>
            </a:p>
          </p:txBody>
        </p:sp>
        <p:sp>
          <p:nvSpPr>
            <p:cNvPr id="31" name="TextBox 30"/>
            <p:cNvSpPr txBox="1"/>
            <p:nvPr/>
          </p:nvSpPr>
          <p:spPr>
            <a:xfrm>
              <a:off x="7067550" y="1428750"/>
              <a:ext cx="1333500" cy="2123658"/>
            </a:xfrm>
            <a:prstGeom prst="rect">
              <a:avLst/>
            </a:prstGeom>
            <a:noFill/>
          </p:spPr>
          <p:txBody>
            <a:bodyPr wrap="square" rtlCol="0">
              <a:spAutoFit/>
            </a:bodyPr>
            <a:lstStyle/>
            <a:p>
              <a:r>
                <a:rPr lang="zh-CN" altLang="en-US" sz="2200" dirty="0" smtClean="0">
                  <a:solidFill>
                    <a:srgbClr val="006600"/>
                  </a:solidFill>
                </a:rPr>
                <a:t>支持分页的内存空间好比划分了标准存储空间的船舱</a:t>
              </a:r>
              <a:endParaRPr lang="zh-CN" altLang="en-US" sz="2200" dirty="0">
                <a:solidFill>
                  <a:srgbClr val="006600"/>
                </a:solidFill>
              </a:endParaRPr>
            </a:p>
          </p:txBody>
        </p:sp>
      </p:grpSp>
      <p:sp>
        <p:nvSpPr>
          <p:cNvPr id="43" name="内容占位符 2"/>
          <p:cNvSpPr>
            <a:spLocks noGrp="1"/>
          </p:cNvSpPr>
          <p:nvPr>
            <p:ph idx="1"/>
          </p:nvPr>
        </p:nvSpPr>
        <p:spPr>
          <a:xfrm>
            <a:off x="645882" y="4122057"/>
            <a:ext cx="8120743" cy="2020434"/>
          </a:xfrm>
        </p:spPr>
        <p:txBody>
          <a:bodyPr/>
          <a:lstStyle/>
          <a:p>
            <a:r>
              <a:rPr lang="zh-CN" altLang="en-US" sz="2400" dirty="0" smtClean="0">
                <a:solidFill>
                  <a:srgbClr val="FF0000"/>
                </a:solidFill>
              </a:rPr>
              <a:t>进程在内存和外存之间的来回存取就像集装箱的整箱吊装一样方便</a:t>
            </a:r>
            <a:endParaRPr lang="en-US" altLang="zh-CN" sz="2400" dirty="0" smtClean="0">
              <a:solidFill>
                <a:srgbClr val="FF0000"/>
              </a:solidFill>
            </a:endParaRPr>
          </a:p>
          <a:p>
            <a:r>
              <a:rPr lang="zh-CN" altLang="en-US" sz="2400" dirty="0" smtClean="0">
                <a:solidFill>
                  <a:srgbClr val="FF0000"/>
                </a:solidFill>
              </a:rPr>
              <a:t>分页不一定都是与虚拟内存技术配合</a:t>
            </a:r>
            <a:r>
              <a:rPr lang="zh-CN" altLang="en-US" sz="2400" dirty="0" smtClean="0">
                <a:solidFill>
                  <a:srgbClr val="FF0000"/>
                </a:solidFill>
              </a:rPr>
              <a:t>使用</a:t>
            </a:r>
            <a:r>
              <a:rPr lang="zh-CN" altLang="en-US" sz="2400" dirty="0">
                <a:solidFill>
                  <a:srgbClr val="FF0000"/>
                </a:solidFill>
              </a:rPr>
              <a:t>，</a:t>
            </a:r>
            <a:r>
              <a:rPr lang="zh-CN" altLang="en-US" sz="2400" dirty="0" smtClean="0">
                <a:solidFill>
                  <a:srgbClr val="FF0000"/>
                </a:solidFill>
              </a:rPr>
              <a:t>但</a:t>
            </a:r>
            <a:r>
              <a:rPr lang="zh-CN" altLang="en-US" sz="2400" dirty="0" smtClean="0">
                <a:solidFill>
                  <a:srgbClr val="FF0000"/>
                </a:solidFill>
              </a:rPr>
              <a:t>在虚拟内存的情况下，分页的优点发挥到最大</a:t>
            </a:r>
          </a:p>
          <a:p>
            <a:pPr>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animEffect transition="in" filter="blinds(horizontal)">
                                      <p:cBhvr>
                                        <p:cTn id="7" dur="500"/>
                                        <p:tgtEl>
                                          <p:spTgt spid="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00030" y="1612107"/>
            <a:ext cx="4620079" cy="4843118"/>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smtClean="0"/>
              <a:t>逻辑地址空间与内存地址空间</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 INSTRUCTOR: LINGBO WEI</a:t>
            </a:r>
            <a:endParaRPr lang="en-US" altLang="zh-CN" dirty="0"/>
          </a:p>
        </p:txBody>
      </p:sp>
      <p:sp>
        <p:nvSpPr>
          <p:cNvPr id="5" name="灯片编号占位符 4"/>
          <p:cNvSpPr>
            <a:spLocks noGrp="1"/>
          </p:cNvSpPr>
          <p:nvPr>
            <p:ph type="sldNum" sz="quarter" idx="11"/>
          </p:nvPr>
        </p:nvSpPr>
        <p:spPr>
          <a:xfrm>
            <a:off x="7764463" y="6382428"/>
            <a:ext cx="922337" cy="476250"/>
          </a:xfrm>
        </p:spPr>
        <p:txBody>
          <a:bodyPr/>
          <a:lstStyle/>
          <a:p>
            <a:pPr>
              <a:defRPr/>
            </a:pPr>
            <a:fld id="{2A5F4D79-7E66-4EF1-850E-A256F3AB9092}" type="slidenum">
              <a:rPr lang="zh-CN" altLang="en-US" smtClean="0"/>
              <a:pPr>
                <a:defRPr/>
              </a:pPr>
              <a:t>9</a:t>
            </a:fld>
            <a:endParaRPr lang="en-US" altLang="zh-CN" dirty="0"/>
          </a:p>
        </p:txBody>
      </p:sp>
      <p:sp>
        <p:nvSpPr>
          <p:cNvPr id="3" name="内容占位符 2"/>
          <p:cNvSpPr>
            <a:spLocks noGrp="1"/>
          </p:cNvSpPr>
          <p:nvPr>
            <p:ph idx="1"/>
          </p:nvPr>
        </p:nvSpPr>
        <p:spPr>
          <a:xfrm>
            <a:off x="457200" y="1123277"/>
            <a:ext cx="8229600" cy="545868"/>
          </a:xfrm>
        </p:spPr>
        <p:txBody>
          <a:bodyPr/>
          <a:lstStyle/>
          <a:p>
            <a:r>
              <a:rPr lang="zh-CN" altLang="en-US" sz="2400" dirty="0" smtClean="0"/>
              <a:t>有不同的称法：虚拟地址空间与物理地址空间</a:t>
            </a:r>
            <a:endParaRPr lang="zh-CN" altLang="en-US" sz="2400" dirty="0"/>
          </a:p>
        </p:txBody>
      </p:sp>
      <p:sp>
        <p:nvSpPr>
          <p:cNvPr id="7" name="TextBox 6"/>
          <p:cNvSpPr txBox="1"/>
          <p:nvPr/>
        </p:nvSpPr>
        <p:spPr>
          <a:xfrm>
            <a:off x="6792686" y="3367314"/>
            <a:ext cx="1320800" cy="1015663"/>
          </a:xfrm>
          <a:prstGeom prst="rect">
            <a:avLst/>
          </a:prstGeom>
          <a:noFill/>
        </p:spPr>
        <p:txBody>
          <a:bodyPr wrap="square" rtlCol="0">
            <a:spAutoFit/>
          </a:bodyPr>
          <a:lstStyle/>
          <a:p>
            <a:r>
              <a:rPr lang="zh-CN" altLang="en-US" sz="2000" dirty="0" smtClean="0"/>
              <a:t>一维内存 </a:t>
            </a:r>
            <a:r>
              <a:rPr lang="en-US" altLang="zh-CN" sz="2000" dirty="0" smtClean="0"/>
              <a:t>(</a:t>
            </a:r>
            <a:r>
              <a:rPr lang="zh-CN" altLang="en-US" sz="2000" dirty="0" smtClean="0"/>
              <a:t>物理</a:t>
            </a:r>
            <a:r>
              <a:rPr lang="en-US" altLang="zh-CN" sz="2000" dirty="0" smtClean="0"/>
              <a:t>)</a:t>
            </a:r>
            <a:r>
              <a:rPr lang="zh-CN" altLang="en-US" sz="2000" dirty="0" smtClean="0"/>
              <a:t>地址空间</a:t>
            </a:r>
            <a:endParaRPr lang="zh-CN" altLang="en-US" sz="2000" dirty="0"/>
          </a:p>
        </p:txBody>
      </p:sp>
      <p:sp>
        <p:nvSpPr>
          <p:cNvPr id="8" name="TextBox 7"/>
          <p:cNvSpPr txBox="1"/>
          <p:nvPr/>
        </p:nvSpPr>
        <p:spPr>
          <a:xfrm>
            <a:off x="3650364" y="1807031"/>
            <a:ext cx="1320800" cy="400110"/>
          </a:xfrm>
          <a:prstGeom prst="rect">
            <a:avLst/>
          </a:prstGeom>
          <a:noFill/>
        </p:spPr>
        <p:txBody>
          <a:bodyPr wrap="square" rtlCol="0">
            <a:spAutoFit/>
          </a:bodyPr>
          <a:lstStyle/>
          <a:p>
            <a:r>
              <a:rPr lang="zh-CN" altLang="en-US" sz="2000" dirty="0" smtClean="0"/>
              <a:t>地址映射</a:t>
            </a:r>
            <a:endParaRPr lang="zh-CN" altLang="en-US" sz="2000" dirty="0"/>
          </a:p>
        </p:txBody>
      </p:sp>
      <p:sp>
        <p:nvSpPr>
          <p:cNvPr id="9" name="TextBox 8"/>
          <p:cNvSpPr txBox="1"/>
          <p:nvPr/>
        </p:nvSpPr>
        <p:spPr>
          <a:xfrm>
            <a:off x="885366" y="2380340"/>
            <a:ext cx="1320800" cy="1323439"/>
          </a:xfrm>
          <a:prstGeom prst="rect">
            <a:avLst/>
          </a:prstGeom>
          <a:noFill/>
        </p:spPr>
        <p:txBody>
          <a:bodyPr wrap="square" rtlCol="0">
            <a:spAutoFit/>
          </a:bodyPr>
          <a:lstStyle/>
          <a:p>
            <a:r>
              <a:rPr lang="zh-CN" altLang="en-US" sz="2000" dirty="0" smtClean="0"/>
              <a:t>进程</a:t>
            </a:r>
            <a:r>
              <a:rPr lang="en-US" altLang="zh-CN" sz="2000" dirty="0" smtClean="0"/>
              <a:t>1</a:t>
            </a:r>
            <a:r>
              <a:rPr lang="zh-CN" altLang="en-US" sz="2000" dirty="0" smtClean="0"/>
              <a:t>的一维逻辑</a:t>
            </a:r>
            <a:r>
              <a:rPr lang="en-US" altLang="zh-CN" sz="2000" dirty="0" smtClean="0"/>
              <a:t>(</a:t>
            </a:r>
            <a:r>
              <a:rPr lang="zh-CN" altLang="en-US" sz="2000" dirty="0" smtClean="0"/>
              <a:t>虚拟</a:t>
            </a:r>
            <a:r>
              <a:rPr lang="en-US" altLang="zh-CN" sz="2000" dirty="0" smtClean="0"/>
              <a:t>)</a:t>
            </a:r>
            <a:r>
              <a:rPr lang="zh-CN" altLang="en-US" sz="2000" dirty="0" smtClean="0"/>
              <a:t>地址空间</a:t>
            </a:r>
            <a:endParaRPr lang="zh-CN" altLang="en-US" sz="2000" dirty="0"/>
          </a:p>
        </p:txBody>
      </p:sp>
      <p:sp>
        <p:nvSpPr>
          <p:cNvPr id="10" name="TextBox 9"/>
          <p:cNvSpPr txBox="1"/>
          <p:nvPr/>
        </p:nvSpPr>
        <p:spPr>
          <a:xfrm>
            <a:off x="849084" y="4927550"/>
            <a:ext cx="1320800" cy="1323439"/>
          </a:xfrm>
          <a:prstGeom prst="rect">
            <a:avLst/>
          </a:prstGeom>
          <a:noFill/>
        </p:spPr>
        <p:txBody>
          <a:bodyPr wrap="square" rtlCol="0">
            <a:spAutoFit/>
          </a:bodyPr>
          <a:lstStyle/>
          <a:p>
            <a:r>
              <a:rPr lang="zh-CN" altLang="en-US" sz="2000" dirty="0" smtClean="0"/>
              <a:t>进程</a:t>
            </a:r>
            <a:r>
              <a:rPr lang="en-US" altLang="zh-CN" sz="2000" dirty="0" smtClean="0"/>
              <a:t>2</a:t>
            </a:r>
            <a:r>
              <a:rPr lang="zh-CN" altLang="en-US" sz="2000" dirty="0" smtClean="0"/>
              <a:t>的一维逻辑</a:t>
            </a:r>
            <a:r>
              <a:rPr lang="en-US" altLang="zh-CN" sz="2000" dirty="0" smtClean="0"/>
              <a:t>(</a:t>
            </a:r>
            <a:r>
              <a:rPr lang="zh-CN" altLang="en-US" sz="2000" dirty="0" smtClean="0"/>
              <a:t>虚拟</a:t>
            </a:r>
            <a:r>
              <a:rPr lang="en-US" altLang="zh-CN" sz="2000" dirty="0" smtClean="0"/>
              <a:t>)</a:t>
            </a:r>
            <a:r>
              <a:rPr lang="zh-CN" altLang="en-US" sz="2000" dirty="0" smtClean="0"/>
              <a:t>地址空间</a:t>
            </a:r>
            <a:endParaRPr lang="zh-CN"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111</Template>
  <TotalTime>18805</TotalTime>
  <Words>7877</Words>
  <Application>Microsoft Office PowerPoint</Application>
  <PresentationFormat>全屏显示(4:3)</PresentationFormat>
  <Paragraphs>1196</Paragraphs>
  <Slides>79</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79</vt:i4>
      </vt:variant>
    </vt:vector>
  </HeadingPairs>
  <TitlesOfParts>
    <vt:vector size="91" baseType="lpstr">
      <vt:lpstr>黑体</vt:lpstr>
      <vt:lpstr>楷体_GB2312</vt:lpstr>
      <vt:lpstr>宋体</vt:lpstr>
      <vt:lpstr>Arial</vt:lpstr>
      <vt:lpstr>Calibri</vt:lpstr>
      <vt:lpstr>Georgia</vt:lpstr>
      <vt:lpstr>Symbol</vt:lpstr>
      <vt:lpstr>Tahoma</vt:lpstr>
      <vt:lpstr>Times New Roman</vt:lpstr>
      <vt:lpstr>Wingdings</vt:lpstr>
      <vt:lpstr>111</vt:lpstr>
      <vt:lpstr>Visio</vt:lpstr>
      <vt:lpstr>Welcome to</vt:lpstr>
      <vt:lpstr>Part 2: 内存管理</vt:lpstr>
      <vt:lpstr>回顾1：内存管理方案分类</vt:lpstr>
      <vt:lpstr>回顾2：内存不足时的处理办法</vt:lpstr>
      <vt:lpstr>虚拟内存技术</vt:lpstr>
      <vt:lpstr>       集装箱的故事</vt:lpstr>
      <vt:lpstr>分页与集装箱的作用类似</vt:lpstr>
      <vt:lpstr>分页与集装箱的作用类似</vt:lpstr>
      <vt:lpstr>逻辑地址空间与内存地址空间</vt:lpstr>
      <vt:lpstr>分段的引入</vt:lpstr>
      <vt:lpstr>分段的引入</vt:lpstr>
      <vt:lpstr>Part 2: 内存管理</vt:lpstr>
      <vt:lpstr>分页中的基本概念</vt:lpstr>
      <vt:lpstr>分页中的基本概念</vt:lpstr>
      <vt:lpstr>分页中的基本概念</vt:lpstr>
      <vt:lpstr>分页中的基本概念</vt:lpstr>
      <vt:lpstr>分页中的概念</vt:lpstr>
      <vt:lpstr>分页过程图示</vt:lpstr>
      <vt:lpstr>分页过程图示</vt:lpstr>
      <vt:lpstr>逻辑和物理地址间的转换</vt:lpstr>
      <vt:lpstr>MMU中的地址变换</vt:lpstr>
      <vt:lpstr>MMU中的地址变换</vt:lpstr>
      <vt:lpstr>缺页中断的处理</vt:lpstr>
      <vt:lpstr>缺页中断的处理流程</vt:lpstr>
      <vt:lpstr>地址变换机构的实现-1</vt:lpstr>
      <vt:lpstr>地址变换机构的实现-2</vt:lpstr>
      <vt:lpstr>MMU</vt:lpstr>
      <vt:lpstr>地址变换机构的实现</vt:lpstr>
      <vt:lpstr>Structure of Page Table Entry</vt:lpstr>
      <vt:lpstr>地址变换机构的实现</vt:lpstr>
      <vt:lpstr>地址变换机构的实现</vt:lpstr>
      <vt:lpstr>TLB</vt:lpstr>
      <vt:lpstr>TLB</vt:lpstr>
      <vt:lpstr>虚拟页式存储管理流程</vt:lpstr>
      <vt:lpstr>多级页表</vt:lpstr>
      <vt:lpstr>二级页表</vt:lpstr>
      <vt:lpstr>Page Table Size</vt:lpstr>
      <vt:lpstr>三级页表结构及其地址映射过程</vt:lpstr>
      <vt:lpstr>倒排页表的引入</vt:lpstr>
      <vt:lpstr>倒排页表</vt:lpstr>
      <vt:lpstr>倒排页表</vt:lpstr>
      <vt:lpstr>过渡：哈希页表</vt:lpstr>
      <vt:lpstr>采用哈希函数的倒排页表</vt:lpstr>
      <vt:lpstr>分页的共享与保护</vt:lpstr>
      <vt:lpstr>分页的共享与保护</vt:lpstr>
      <vt:lpstr>Part 2: 内存管理</vt:lpstr>
      <vt:lpstr>分段的引入</vt:lpstr>
      <vt:lpstr>分段中的基本概念</vt:lpstr>
      <vt:lpstr>分段中的基本概念</vt:lpstr>
      <vt:lpstr>段表</vt:lpstr>
      <vt:lpstr>分段下的地址映射过程</vt:lpstr>
      <vt:lpstr>分段下的信息分享与保护</vt:lpstr>
      <vt:lpstr>分段下的信息分享与保护</vt:lpstr>
      <vt:lpstr>段页式</vt:lpstr>
      <vt:lpstr>段页式下共享editor的示意图</vt:lpstr>
      <vt:lpstr>段页式</vt:lpstr>
      <vt:lpstr>段页式</vt:lpstr>
      <vt:lpstr>Part 2: 内存管理</vt:lpstr>
      <vt:lpstr>Algorithms for Virtual Memory</vt:lpstr>
      <vt:lpstr>Algorithms for Virtual Memory</vt:lpstr>
      <vt:lpstr>Algorithms for Virtual Memory</vt:lpstr>
      <vt:lpstr>Algorithms for Virtual Memory</vt:lpstr>
      <vt:lpstr>驻留集管理</vt:lpstr>
      <vt:lpstr>Resident Set Management</vt:lpstr>
      <vt:lpstr>工作集</vt:lpstr>
      <vt:lpstr>Working Set</vt:lpstr>
      <vt:lpstr>工作集大小变化</vt:lpstr>
      <vt:lpstr>置换策略的引入</vt:lpstr>
      <vt:lpstr>置换策略</vt:lpstr>
      <vt:lpstr>最优置换策略（OPT）</vt:lpstr>
      <vt:lpstr>先进先出策略（FIFO）</vt:lpstr>
      <vt:lpstr>最近最久未使用策略（LRU）</vt:lpstr>
      <vt:lpstr>LRU的问题</vt:lpstr>
      <vt:lpstr>时钟策略（CLOCK）</vt:lpstr>
      <vt:lpstr>时钟策略（CLOCK）</vt:lpstr>
      <vt:lpstr>改进型Clock置换算法</vt:lpstr>
      <vt:lpstr>改进型Clock置换算法</vt:lpstr>
      <vt:lpstr>Performance Comparison</vt:lpstr>
      <vt:lpstr>After the class…</vt:lpstr>
    </vt:vector>
  </TitlesOfParts>
  <Company>uf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Security (II)</dc:title>
  <dc:creator>z</dc:creator>
  <cp:lastModifiedBy>ustc</cp:lastModifiedBy>
  <cp:revision>250</cp:revision>
  <dcterms:created xsi:type="dcterms:W3CDTF">2012-09-04T15:33:18Z</dcterms:created>
  <dcterms:modified xsi:type="dcterms:W3CDTF">2016-10-17T22:41:24Z</dcterms:modified>
</cp:coreProperties>
</file>