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51" r:id="rId3"/>
    <p:sldId id="353" r:id="rId4"/>
    <p:sldId id="357" r:id="rId5"/>
    <p:sldId id="358" r:id="rId6"/>
    <p:sldId id="359" r:id="rId7"/>
    <p:sldId id="354" r:id="rId8"/>
    <p:sldId id="360" r:id="rId9"/>
    <p:sldId id="362" r:id="rId10"/>
    <p:sldId id="364" r:id="rId11"/>
    <p:sldId id="365" r:id="rId12"/>
    <p:sldId id="399" r:id="rId13"/>
    <p:sldId id="400" r:id="rId14"/>
    <p:sldId id="402" r:id="rId15"/>
    <p:sldId id="366" r:id="rId16"/>
    <p:sldId id="367" r:id="rId17"/>
    <p:sldId id="368" r:id="rId18"/>
    <p:sldId id="369" r:id="rId19"/>
    <p:sldId id="370" r:id="rId20"/>
    <p:sldId id="355" r:id="rId21"/>
    <p:sldId id="371" r:id="rId22"/>
    <p:sldId id="373" r:id="rId23"/>
    <p:sldId id="372" r:id="rId24"/>
    <p:sldId id="375" r:id="rId25"/>
    <p:sldId id="376" r:id="rId26"/>
    <p:sldId id="377" r:id="rId27"/>
    <p:sldId id="374" r:id="rId28"/>
    <p:sldId id="378" r:id="rId29"/>
    <p:sldId id="380" r:id="rId30"/>
    <p:sldId id="356" r:id="rId31"/>
    <p:sldId id="382" r:id="rId32"/>
    <p:sldId id="384" r:id="rId33"/>
    <p:sldId id="385" r:id="rId34"/>
    <p:sldId id="383" r:id="rId35"/>
    <p:sldId id="386" r:id="rId36"/>
    <p:sldId id="388" r:id="rId37"/>
    <p:sldId id="390" r:id="rId38"/>
    <p:sldId id="389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403" r:id="rId47"/>
    <p:sldId id="398" r:id="rId48"/>
    <p:sldId id="262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0000"/>
    <a:srgbClr val="006600"/>
    <a:srgbClr val="99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F6CC28D-B69D-41C7-BEE7-E438C2E0FFEF}" type="datetimeFigureOut">
              <a:rPr lang="zh-CN" altLang="en-US"/>
              <a:pPr>
                <a:defRPr/>
              </a:pPr>
              <a:t>2016/11/15</a:t>
            </a:fld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9F18899-B315-40A9-9253-5ECEC19CA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682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F15EE-17D6-40E8-9F44-249838602E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6FB6A-9484-4BF4-9ED3-25B9E3E48B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10F30-7CDC-42D3-A2F7-D73FE06A83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1C59A-1EF5-4339-9126-F572DB409D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F4D79-7E66-4EF1-850E-A256F3AB9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331B3-56DA-49EF-ABEB-A383684B7A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25453-252A-4660-9B07-B030D1CDF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5956A-B24E-4ACC-B7DE-25226EDBEB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05F7B-B9DA-482E-82D9-FDF834622D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36BBC-D456-407B-B98B-783D693ED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9D90-43FB-4EC9-B61A-730F0F77B8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78E23-9900-42CE-A4DA-FAB8CD3DA2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71613"/>
            <a:ext cx="822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713" y="6253163"/>
            <a:ext cx="7205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USTC; 21000201-OPERATING SYSTEMS; FALL 2012; INSTRUCTOR: CHI ZHANG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4463" y="6237288"/>
            <a:ext cx="922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5CD0F46-3734-4871-B3C7-77BF692E31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54038" y="1044575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80000"/>
        <a:buFont typeface="Wingdings" pitchFamily="2" charset="2"/>
        <a:buChar char="q"/>
        <a:defRPr sz="28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Georgia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Char char="•"/>
        <a:defRPr sz="2400">
          <a:solidFill>
            <a:schemeClr val="tx1"/>
          </a:solidFill>
          <a:latin typeface="Georgia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Font typeface="Arial" pitchFamily="34" charset="0"/>
        <a:buChar char="–"/>
        <a:defRPr sz="2000">
          <a:solidFill>
            <a:schemeClr val="tx1"/>
          </a:solidFill>
          <a:latin typeface="Georgia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Font typeface="Arial" pitchFamily="34" charset="0"/>
        <a:buChar char="»"/>
        <a:defRPr sz="2000">
          <a:solidFill>
            <a:schemeClr val="tx1"/>
          </a:solidFill>
          <a:latin typeface="Georgia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</a:t>
            </a:r>
            <a:r>
              <a:rPr lang="de-DE" altLang="zh-CN" dirty="0" smtClean="0">
                <a:latin typeface="Arial" pitchFamily="34" charset="0"/>
              </a:rPr>
              <a:t>FALL 2016; INSTRUCTOR: LINGBO WEI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60E7764-2B37-41EC-9B38-39A1358B6BBC}" type="slidenum">
              <a:rPr lang="zh-CN" altLang="en-US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Welcome to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71613"/>
            <a:ext cx="822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rgbClr val="006600"/>
                </a:solidFill>
                <a:latin typeface="Georgia" pitchFamily="18" charset="0"/>
                <a:ea typeface="宋体" pitchFamily="2" charset="-122"/>
              </a:rPr>
              <a:t>—21000201—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4200" i="1" kern="0" dirty="0">
                <a:solidFill>
                  <a:srgbClr val="993300"/>
                </a:solidFill>
                <a:latin typeface="Georgia" pitchFamily="18" charset="0"/>
                <a:ea typeface="宋体" pitchFamily="2" charset="-122"/>
              </a:rPr>
              <a:t>Operating Systems</a:t>
            </a: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i="1" kern="0" dirty="0">
              <a:latin typeface="Georgia" pitchFamily="18" charset="0"/>
              <a:ea typeface="宋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4400" kern="0" dirty="0">
                <a:solidFill>
                  <a:srgbClr val="FF0000"/>
                </a:solidFill>
                <a:latin typeface="Georgia" pitchFamily="18" charset="0"/>
                <a:ea typeface="宋体" pitchFamily="2" charset="-122"/>
              </a:rPr>
              <a:t>Part </a:t>
            </a:r>
            <a:r>
              <a:rPr lang="en-US" altLang="zh-CN" sz="4400" kern="0" dirty="0" smtClean="0">
                <a:solidFill>
                  <a:srgbClr val="FF0000"/>
                </a:solidFill>
                <a:latin typeface="Georgia" pitchFamily="18" charset="0"/>
                <a:ea typeface="宋体" pitchFamily="2" charset="-122"/>
              </a:rPr>
              <a:t>4: File </a:t>
            </a:r>
            <a:r>
              <a:rPr lang="en-US" altLang="zh-CN" sz="4400" kern="0" dirty="0">
                <a:solidFill>
                  <a:srgbClr val="FF0000"/>
                </a:solidFill>
                <a:latin typeface="Georgia" pitchFamily="18" charset="0"/>
                <a:ea typeface="宋体" pitchFamily="2" charset="-122"/>
              </a:rPr>
              <a:t>Management </a:t>
            </a:r>
            <a:endParaRPr lang="en-US" altLang="zh-CN" sz="4400" i="1" kern="0" dirty="0">
              <a:solidFill>
                <a:srgbClr val="FF0000"/>
              </a:solidFill>
              <a:latin typeface="Georgia" pitchFamily="18" charset="0"/>
              <a:ea typeface="宋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endParaRPr lang="en-US" altLang="zh-CN" sz="6000" kern="0" dirty="0">
              <a:latin typeface="Georgia" pitchFamily="18" charset="0"/>
              <a:ea typeface="宋体" pitchFamily="2" charset="-122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rgbClr val="99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993300"/>
                </a:solidFill>
                <a:latin typeface="Georgia" pitchFamily="18" charset="0"/>
                <a:ea typeface="宋体" pitchFamily="2" charset="-122"/>
              </a:rPr>
              <a:t>FALL 2016</a:t>
            </a:r>
            <a:endParaRPr lang="en-US" altLang="zh-CN" sz="2800" b="1" dirty="0">
              <a:solidFill>
                <a:srgbClr val="993300"/>
              </a:solidFill>
              <a:latin typeface="Georgia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5221"/>
            <a:ext cx="8229600" cy="458787"/>
          </a:xfrm>
        </p:spPr>
        <p:txBody>
          <a:bodyPr/>
          <a:lstStyle/>
          <a:p>
            <a:r>
              <a:rPr lang="en-US" altLang="zh-CN" sz="2200" dirty="0" smtClean="0">
                <a:solidFill>
                  <a:srgbClr val="006600"/>
                </a:solidFill>
              </a:rPr>
              <a:t>Common file types &amp; extensions</a:t>
            </a:r>
            <a:endParaRPr lang="zh-CN" altLang="en-US" sz="2200" dirty="0">
              <a:solidFill>
                <a:srgbClr val="0066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15715" t="1186" r="15715" b="1186"/>
          <a:stretch>
            <a:fillRect/>
          </a:stretch>
        </p:blipFill>
        <p:spPr bwMode="auto">
          <a:xfrm>
            <a:off x="1890517" y="1512202"/>
            <a:ext cx="4965255" cy="5302256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b="7939"/>
          <a:stretch>
            <a:fillRect/>
          </a:stretch>
        </p:blipFill>
        <p:spPr bwMode="auto">
          <a:xfrm>
            <a:off x="791849" y="3407722"/>
            <a:ext cx="7751176" cy="345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Logical Structure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592" y="1123277"/>
            <a:ext cx="8229600" cy="25488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6600"/>
                </a:solidFill>
              </a:rPr>
              <a:t>从用户角度看文件，由用户的访问方式确定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sz="2000" dirty="0"/>
              <a:t>流式文件：构成文件的基本单位是</a:t>
            </a:r>
            <a:r>
              <a:rPr lang="zh-CN" altLang="en-US" sz="2000" dirty="0" smtClean="0"/>
              <a:t>字符。文件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0000FF"/>
                </a:solidFill>
              </a:rPr>
              <a:t>有逻辑意义、无结构的一串字符</a:t>
            </a:r>
            <a:r>
              <a:rPr lang="zh-CN" altLang="en-US" sz="2000" dirty="0"/>
              <a:t>的集合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记录式文件：文件由若干个记录组成，可以按记录进行读、写、查找等</a:t>
            </a:r>
            <a:r>
              <a:rPr lang="zh-CN" altLang="en-US" sz="2000" dirty="0" smtClean="0"/>
              <a:t>操作。 每</a:t>
            </a:r>
            <a:r>
              <a:rPr lang="zh-CN" altLang="en-US" sz="2000" dirty="0"/>
              <a:t>条</a:t>
            </a:r>
            <a:r>
              <a:rPr lang="zh-CN" altLang="en-US" sz="2000" dirty="0">
                <a:solidFill>
                  <a:srgbClr val="0000FF"/>
                </a:solidFill>
              </a:rPr>
              <a:t>记录有其内部结构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/>
              <a:t>树状文件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关键字记录 </a:t>
            </a:r>
            <a:r>
              <a:rPr lang="en-US" altLang="zh-CN" sz="2000" dirty="0" smtClean="0"/>
              <a:t>key-accessible records</a:t>
            </a:r>
          </a:p>
          <a:p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4345" y="2393411"/>
            <a:ext cx="135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closer to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database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system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techniques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1233711" y="2220686"/>
            <a:ext cx="203200" cy="1320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41489" y="3547297"/>
            <a:ext cx="3236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Three types of file structure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47" y="3523571"/>
            <a:ext cx="2147207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/>
              <a:t>域：基本数据单元</a:t>
            </a:r>
            <a:endParaRPr lang="en-US" altLang="zh-CN" sz="1600" b="1" dirty="0"/>
          </a:p>
          <a:p>
            <a:pPr>
              <a:defRPr/>
            </a:pPr>
            <a:r>
              <a:rPr lang="zh-CN" altLang="en-US" sz="1600" b="1" dirty="0"/>
              <a:t>记录：一个数据元素</a:t>
            </a:r>
            <a:endParaRPr lang="en-US" altLang="zh-CN" sz="1600" b="1" dirty="0"/>
          </a:p>
          <a:p>
            <a:pPr>
              <a:defRPr/>
            </a:pPr>
            <a:r>
              <a:rPr lang="zh-CN" altLang="en-US" sz="1600" b="1" dirty="0"/>
              <a:t>文件：相关记录组成</a:t>
            </a:r>
            <a:endParaRPr lang="en-US" altLang="zh-CN" sz="1600" b="1" dirty="0"/>
          </a:p>
          <a:p>
            <a:pPr>
              <a:defRPr/>
            </a:pPr>
            <a:r>
              <a:rPr lang="zh-CN" altLang="en-US" sz="1600" b="1" dirty="0"/>
              <a:t>数据库</a:t>
            </a:r>
          </a:p>
        </p:txBody>
      </p:sp>
      <p:sp>
        <p:nvSpPr>
          <p:cNvPr id="11" name="矩形 10"/>
          <p:cNvSpPr/>
          <p:nvPr/>
        </p:nvSpPr>
        <p:spPr>
          <a:xfrm>
            <a:off x="145140" y="4751983"/>
            <a:ext cx="92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无结构字符流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1084" y="4352840"/>
            <a:ext cx="1182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有结构记录式文件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文件组织和访问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67555"/>
          <a:stretch/>
        </p:blipFill>
        <p:spPr bwMode="auto">
          <a:xfrm>
            <a:off x="465307" y="1181099"/>
            <a:ext cx="7802394" cy="351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541507" y="4762499"/>
            <a:ext cx="3239918" cy="981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变长记录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可变的域集合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按时间先后的顺序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(a)</a:t>
            </a:r>
            <a:r>
              <a:rPr lang="zh-CN" altLang="en-US" dirty="0" smtClean="0">
                <a:solidFill>
                  <a:schemeClr val="tx1"/>
                </a:solidFill>
              </a:rPr>
              <a:t>堆文件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9175" y="4696642"/>
            <a:ext cx="3552825" cy="1132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定长记录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不可变次序固定域的集合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基于关键字域的顺序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(b)</a:t>
            </a:r>
            <a:r>
              <a:rPr lang="zh-CN" altLang="en-US" dirty="0" smtClean="0">
                <a:solidFill>
                  <a:schemeClr val="tx1"/>
                </a:solidFill>
              </a:rPr>
              <a:t>顺序文件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文件组织和访问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45879"/>
          <a:stretch>
            <a:fillRect/>
          </a:stretch>
        </p:blipFill>
        <p:spPr bwMode="auto">
          <a:xfrm>
            <a:off x="871683" y="1074064"/>
            <a:ext cx="7100241" cy="518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854" y="4949383"/>
            <a:ext cx="8229600" cy="598034"/>
          </a:xfrm>
        </p:spPr>
        <p:txBody>
          <a:bodyPr/>
          <a:lstStyle/>
          <a:p>
            <a:r>
              <a:rPr lang="zh-CN" altLang="en-US" dirty="0" smtClean="0"/>
              <a:t>为提供更有效的访问，还可以使用多级索引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6" name="Group 59"/>
          <p:cNvGraphicFramePr>
            <a:graphicFrameLocks noGrp="1"/>
          </p:cNvGraphicFramePr>
          <p:nvPr/>
        </p:nvGraphicFramePr>
        <p:xfrm>
          <a:off x="1074072" y="2333184"/>
          <a:ext cx="2590800" cy="1981200"/>
        </p:xfrm>
        <a:graphic>
          <a:graphicData uri="http://schemas.openxmlformats.org/drawingml/2006/table">
            <a:tbl>
              <a:tblPr/>
              <a:tblGrid>
                <a:gridCol w="1683650"/>
                <a:gridCol w="9071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键值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Qi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Bao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Rong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Chen Lin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7" name="Line 1048"/>
          <p:cNvSpPr>
            <a:spLocks noChangeShapeType="1"/>
          </p:cNvSpPr>
          <p:nvPr/>
        </p:nvSpPr>
        <p:spPr bwMode="auto">
          <a:xfrm flipV="1">
            <a:off x="3283872" y="2278742"/>
            <a:ext cx="1433271" cy="5878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1050"/>
          <p:cNvSpPr>
            <a:spLocks noChangeShapeType="1"/>
          </p:cNvSpPr>
          <p:nvPr/>
        </p:nvSpPr>
        <p:spPr bwMode="auto">
          <a:xfrm>
            <a:off x="3280236" y="3323771"/>
            <a:ext cx="1451429" cy="5079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1051"/>
          <p:cNvSpPr txBox="1">
            <a:spLocks noChangeArrowheads="1"/>
          </p:cNvSpPr>
          <p:nvPr/>
        </p:nvSpPr>
        <p:spPr bwMode="auto">
          <a:xfrm>
            <a:off x="561607" y="2925769"/>
            <a:ext cx="461665" cy="7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索引表</a:t>
            </a:r>
          </a:p>
        </p:txBody>
      </p:sp>
      <p:sp>
        <p:nvSpPr>
          <p:cNvPr id="10" name="Text Box 1052"/>
          <p:cNvSpPr txBox="1">
            <a:spLocks noChangeArrowheads="1"/>
          </p:cNvSpPr>
          <p:nvPr/>
        </p:nvSpPr>
        <p:spPr bwMode="auto">
          <a:xfrm>
            <a:off x="7928956" y="2369478"/>
            <a:ext cx="461665" cy="100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逻辑文件</a:t>
            </a:r>
          </a:p>
        </p:txBody>
      </p:sp>
      <p:graphicFrame>
        <p:nvGraphicFramePr>
          <p:cNvPr id="11" name="Group 1053"/>
          <p:cNvGraphicFramePr>
            <a:graphicFrameLocks noGrp="1"/>
          </p:cNvGraphicFramePr>
          <p:nvPr/>
        </p:nvGraphicFramePr>
        <p:xfrm>
          <a:off x="4731671" y="1418784"/>
          <a:ext cx="3149593" cy="3042615"/>
        </p:xfrm>
        <a:graphic>
          <a:graphicData uri="http://schemas.openxmlformats.org/drawingml/2006/table">
            <a:tbl>
              <a:tblPr/>
              <a:tblGrid>
                <a:gridCol w="1668525"/>
                <a:gridCol w="1481068"/>
              </a:tblGrid>
              <a:tr h="6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其它信息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Qi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 Shang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An Zhang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Bao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Rong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190" y="1311958"/>
            <a:ext cx="8229600" cy="492918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An OS supports different types of files</a:t>
            </a:r>
          </a:p>
          <a:p>
            <a:pPr lvl="1"/>
            <a:r>
              <a:rPr lang="zh-CN" altLang="en-US" b="1" dirty="0"/>
              <a:t>普通</a:t>
            </a:r>
            <a:r>
              <a:rPr lang="zh-CN" altLang="en-US" b="1" dirty="0" smtClean="0"/>
              <a:t>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regular files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sz="2200" dirty="0"/>
              <a:t>包含了用户的信息，一般为</a:t>
            </a:r>
            <a:r>
              <a:rPr lang="en-US" altLang="zh-CN" sz="2200" dirty="0"/>
              <a:t>ASCII</a:t>
            </a:r>
            <a:r>
              <a:rPr lang="zh-CN" altLang="en-US" sz="2200" dirty="0"/>
              <a:t>或二进制文件</a:t>
            </a:r>
            <a:endParaRPr lang="en-US" altLang="zh-CN" sz="2200" dirty="0" smtClean="0"/>
          </a:p>
          <a:p>
            <a:pPr lvl="1"/>
            <a:r>
              <a:rPr lang="zh-CN" altLang="en-US" b="1" dirty="0" smtClean="0"/>
              <a:t>目录文件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(directory files)</a:t>
            </a:r>
          </a:p>
          <a:p>
            <a:pPr lvl="2"/>
            <a:r>
              <a:rPr lang="zh-CN" altLang="en-US" sz="2200" dirty="0"/>
              <a:t>管理文件系统的</a:t>
            </a:r>
            <a:r>
              <a:rPr lang="zh-CN" altLang="en-US" sz="2200" dirty="0" smtClean="0"/>
              <a:t>系统文件，包含了文件系统的结构</a:t>
            </a:r>
            <a:r>
              <a:rPr lang="en-US" altLang="zh-CN" sz="2200" dirty="0" smtClean="0"/>
              <a:t>contain information about the file system organization</a:t>
            </a:r>
          </a:p>
          <a:p>
            <a:pPr lvl="1"/>
            <a:r>
              <a:rPr lang="zh-CN" altLang="en-US" b="1" dirty="0" smtClean="0"/>
              <a:t>字符设备文件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character special files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sz="2200" dirty="0"/>
              <a:t>用于模仿串行</a:t>
            </a:r>
            <a:r>
              <a:rPr lang="en-US" altLang="zh-CN" sz="2200" dirty="0"/>
              <a:t>I/O</a:t>
            </a:r>
            <a:r>
              <a:rPr lang="zh-CN" altLang="en-US" sz="2200" dirty="0"/>
              <a:t>设备，例如终端，打印机，网卡</a:t>
            </a:r>
            <a:r>
              <a:rPr lang="zh-CN" altLang="en-US" sz="2200" dirty="0" smtClean="0"/>
              <a:t>等</a:t>
            </a:r>
            <a:endParaRPr lang="en-US" altLang="zh-CN" sz="2200" dirty="0" smtClean="0"/>
          </a:p>
          <a:p>
            <a:pPr lvl="1"/>
            <a:r>
              <a:rPr lang="zh-CN" altLang="en-US" b="1" dirty="0" smtClean="0"/>
              <a:t>块设备文件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block special files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sz="2200" dirty="0"/>
              <a:t>用于模仿串行</a:t>
            </a:r>
            <a:r>
              <a:rPr lang="en-US" altLang="zh-CN" sz="2200" dirty="0"/>
              <a:t>I/O</a:t>
            </a:r>
            <a:r>
              <a:rPr lang="zh-CN" altLang="en-US" sz="2200" dirty="0"/>
              <a:t>设备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磁盘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1277243" y="1944915"/>
            <a:ext cx="377375" cy="17562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1088559" y="1959428"/>
            <a:ext cx="232231" cy="387531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084" y="2634725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</a:p>
        </p:txBody>
      </p:sp>
      <p:sp>
        <p:nvSpPr>
          <p:cNvPr id="9" name="矩形 8"/>
          <p:cNvSpPr/>
          <p:nvPr/>
        </p:nvSpPr>
        <p:spPr>
          <a:xfrm>
            <a:off x="333822" y="37233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72" y="1311959"/>
            <a:ext cx="8440057" cy="4641850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6600"/>
                </a:solidFill>
              </a:rPr>
              <a:t>The OS associates management information with files</a:t>
            </a:r>
          </a:p>
          <a:p>
            <a:pPr lvl="1"/>
            <a:r>
              <a:rPr lang="en-US" altLang="zh-CN" sz="2200" dirty="0" smtClean="0"/>
              <a:t>in addition to its name and data, a file also has </a:t>
            </a:r>
            <a:r>
              <a:rPr lang="en-US" altLang="zh-CN" sz="2200" dirty="0" smtClean="0">
                <a:solidFill>
                  <a:srgbClr val="FF0000"/>
                </a:solidFill>
              </a:rPr>
              <a:t>file attributes</a:t>
            </a:r>
          </a:p>
          <a:p>
            <a:pPr lvl="1"/>
            <a:r>
              <a:rPr lang="zh-CN" altLang="en-US" sz="2200" dirty="0" smtClean="0"/>
              <a:t>常用属性</a:t>
            </a:r>
            <a:r>
              <a:rPr lang="en-US" altLang="zh-CN" sz="2200" dirty="0" smtClean="0"/>
              <a:t>:</a:t>
            </a:r>
          </a:p>
          <a:p>
            <a:pPr lvl="2"/>
            <a:r>
              <a:rPr lang="zh-CN" altLang="en-US" sz="2000" dirty="0"/>
              <a:t>当前</a:t>
            </a:r>
            <a:r>
              <a:rPr lang="zh-CN" altLang="en-US" sz="2000" dirty="0" smtClean="0"/>
              <a:t>拥有者和保护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各种标识</a:t>
            </a:r>
            <a:r>
              <a:rPr lang="en-US" altLang="zh-CN" sz="2000" dirty="0" smtClean="0"/>
              <a:t>:</a:t>
            </a:r>
            <a:r>
              <a:rPr lang="zh-CN" altLang="en-US" sz="2000" dirty="0"/>
              <a:t>只读、隐藏、系统、归档</a:t>
            </a:r>
            <a:r>
              <a:rPr lang="zh-CN" altLang="en-US" sz="2000" dirty="0" smtClean="0"/>
              <a:t>、临时</a:t>
            </a:r>
            <a:r>
              <a:rPr lang="zh-CN" altLang="en-US" sz="2000" dirty="0"/>
              <a:t>文件、</a:t>
            </a:r>
            <a:r>
              <a:rPr lang="zh-CN" altLang="en-US" sz="2000" dirty="0" smtClean="0"/>
              <a:t>锁等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文件地址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时间怜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创建时间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最后访问时间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最后修改时间</a:t>
            </a:r>
            <a:r>
              <a:rPr lang="zh-CN" altLang="en-US" sz="2000" dirty="0"/>
              <a:t>等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文件大小 </a:t>
            </a:r>
            <a:endParaRPr lang="en-US" altLang="zh-CN" sz="2000" dirty="0" smtClean="0"/>
          </a:p>
          <a:p>
            <a:pPr lvl="1"/>
            <a:r>
              <a:rPr lang="en-US" altLang="zh-CN" sz="2200" dirty="0" smtClean="0"/>
              <a:t>just as process control blocks (PCBs), the OS maintains</a:t>
            </a:r>
            <a:r>
              <a:rPr lang="en-US" altLang="zh-CN" sz="2200" dirty="0" smtClean="0">
                <a:solidFill>
                  <a:srgbClr val="FF0000"/>
                </a:solidFill>
              </a:rPr>
              <a:t> file control blocks (FCBs) </a:t>
            </a:r>
            <a:r>
              <a:rPr lang="en-US" altLang="zh-CN" sz="2200" dirty="0" smtClean="0"/>
              <a:t>→ </a:t>
            </a:r>
            <a:r>
              <a:rPr lang="en-US" altLang="zh-CN" sz="2200" i="1" dirty="0" smtClean="0"/>
              <a:t>see file system implementation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Attributes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6193"/>
            <a:ext cx="8229600" cy="589416"/>
          </a:xfrm>
        </p:spPr>
        <p:txBody>
          <a:bodyPr/>
          <a:lstStyle/>
          <a:p>
            <a:r>
              <a:rPr lang="en-US" altLang="zh-CN" sz="2200" dirty="0" smtClean="0"/>
              <a:t>Some possible file attributes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878109" y="1451429"/>
            <a:ext cx="6355499" cy="5377543"/>
            <a:chOff x="515259" y="1480457"/>
            <a:chExt cx="6355499" cy="5377543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15259" y="4279222"/>
              <a:ext cx="6349997" cy="2578778"/>
              <a:chOff x="1390081" y="1355385"/>
              <a:chExt cx="6621152" cy="3257406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94720"/>
              <a:stretch>
                <a:fillRect/>
              </a:stretch>
            </p:blipFill>
            <p:spPr bwMode="auto">
              <a:xfrm>
                <a:off x="1390081" y="1355385"/>
                <a:ext cx="6618880" cy="323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1758"/>
              <a:stretch>
                <a:fillRect/>
              </a:stretch>
            </p:blipFill>
            <p:spPr bwMode="auto">
              <a:xfrm>
                <a:off x="1392353" y="1658629"/>
                <a:ext cx="6618880" cy="295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b="48007"/>
            <a:stretch>
              <a:fillRect/>
            </a:stretch>
          </p:blipFill>
          <p:spPr bwMode="auto">
            <a:xfrm>
              <a:off x="528411" y="1480457"/>
              <a:ext cx="6342347" cy="3050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658" y="1210361"/>
            <a:ext cx="8715828" cy="4641850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6600"/>
                </a:solidFill>
              </a:rPr>
              <a:t>Most common system calls related to files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create/delete</a:t>
            </a:r>
          </a:p>
          <a:p>
            <a:pPr lvl="2"/>
            <a:r>
              <a:rPr lang="en-US" altLang="zh-CN" sz="2200" dirty="0" smtClean="0"/>
              <a:t>creates a file with no data, initializes file attributes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open/close</a:t>
            </a:r>
          </a:p>
          <a:p>
            <a:pPr lvl="2"/>
            <a:r>
              <a:rPr lang="en-US" altLang="zh-CN" sz="2200" dirty="0" smtClean="0"/>
              <a:t>loads file attributes and disk addresses in memory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read/write, append</a:t>
            </a:r>
          </a:p>
          <a:p>
            <a:pPr lvl="2"/>
            <a:r>
              <a:rPr lang="en-US" altLang="zh-CN" sz="2200" dirty="0" smtClean="0"/>
              <a:t>transfers data from/to a buffer starting at a current position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seek</a:t>
            </a:r>
          </a:p>
          <a:p>
            <a:pPr lvl="2"/>
            <a:r>
              <a:rPr lang="en-US" altLang="zh-CN" sz="2200" dirty="0" smtClean="0"/>
              <a:t>in random access files: repositions file pointer for read/write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get/set attributes, rename</a:t>
            </a:r>
          </a:p>
          <a:p>
            <a:pPr lvl="2"/>
            <a:r>
              <a:rPr lang="en-US" altLang="zh-CN" sz="2200" dirty="0" smtClean="0"/>
              <a:t>some attributes are user-settable (name, protection flags)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39388"/>
            <a:ext cx="8077200" cy="4997899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6600"/>
                </a:solidFill>
              </a:rPr>
              <a:t>文件的“打开”和“关闭”操作 </a:t>
            </a:r>
          </a:p>
          <a:p>
            <a:pPr lvl="1"/>
            <a:r>
              <a:rPr lang="zh-CN" altLang="en-US" sz="2000" dirty="0" smtClean="0"/>
              <a:t>当前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所提供的大多数文件操作，其过程大致都是这样两步：</a:t>
            </a:r>
          </a:p>
          <a:p>
            <a:pPr lvl="2"/>
            <a:r>
              <a:rPr lang="zh-CN" altLang="en-US" sz="2000" dirty="0" smtClean="0"/>
              <a:t>检索文件目录来找到指定文件的属性及其在外存上的位置；</a:t>
            </a:r>
          </a:p>
          <a:p>
            <a:pPr lvl="2"/>
            <a:r>
              <a:rPr lang="zh-CN" altLang="en-US" sz="2000" dirty="0" smtClean="0"/>
              <a:t>文件实施相应的操作，如读文件或写文件等。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打开文件</a:t>
            </a:r>
            <a:r>
              <a:rPr lang="zh-CN" altLang="en-US" sz="2000" dirty="0" smtClean="0"/>
              <a:t>：是指系统将指明文件的属性（包括该文件在外存上的物理位置）从外存拷贝到内存打开文件表的一个表目中，并将该表目的编号（或称索引号）返回给用户。</a:t>
            </a:r>
          </a:p>
          <a:p>
            <a:pPr lvl="1"/>
            <a:r>
              <a:rPr lang="zh-CN" altLang="en-US" sz="2000" dirty="0" smtClean="0"/>
              <a:t>作用：以后，当用户再要求对该文件进行相应操作时，便可利用该索引号向系统提出操作请求。这时系统便可直接利用该索引号到打开文件表中去查找，从而避免了对该文件的再次检索。这样不仅节省了大量的检索时间，也显著提高了对文件的操作速度。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关闭文件</a:t>
            </a:r>
            <a:r>
              <a:rPr lang="zh-CN" altLang="en-US" sz="2000" dirty="0" smtClean="0"/>
              <a:t>：如果用户已不再需要对该文件操作时，可利用“关闭”</a:t>
            </a:r>
            <a:r>
              <a:rPr lang="en-US" altLang="zh-CN" sz="2000" dirty="0" smtClean="0"/>
              <a:t>(Close)</a:t>
            </a:r>
            <a:r>
              <a:rPr lang="zh-CN" altLang="en-US" sz="2000" dirty="0" smtClean="0"/>
              <a:t>系统调用来关闭此文件，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将会从打开文件表中把该文件对应的表目删除。  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</a:t>
            </a:r>
            <a:r>
              <a:rPr lang="de-DE" altLang="zh-CN" dirty="0" smtClean="0">
                <a:latin typeface="Arial" pitchFamily="34" charset="0"/>
              </a:rPr>
              <a:t>FALL 2016; INSTRUCTOR: LINGBO WEI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4: File Management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Overview of File Management</a:t>
            </a:r>
          </a:p>
          <a:p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User Interface: Files</a:t>
            </a:r>
          </a:p>
          <a:p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User Interface: Directories</a:t>
            </a:r>
          </a:p>
          <a:p>
            <a:r>
              <a:rPr lang="en-US" altLang="zh-CN" dirty="0" smtClean="0">
                <a:solidFill>
                  <a:srgbClr val="993300"/>
                </a:solidFill>
                <a:ea typeface="宋体" pitchFamily="2" charset="-122"/>
              </a:rPr>
              <a:t>File System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</a:t>
            </a:r>
            <a:r>
              <a:rPr lang="de-DE" altLang="zh-CN" dirty="0" smtClean="0">
                <a:latin typeface="Arial" pitchFamily="34" charset="0"/>
              </a:rPr>
              <a:t>FALL 2016; INSTRUCTOR: LINGBO WEI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20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4: File Management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Overview of File Management</a:t>
            </a:r>
          </a:p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User Interface: Files</a:t>
            </a:r>
          </a:p>
          <a:p>
            <a:r>
              <a:rPr lang="en-US" altLang="zh-CN" u="sng" dirty="0" smtClean="0">
                <a:solidFill>
                  <a:srgbClr val="993300"/>
                </a:solidFill>
                <a:ea typeface="宋体" pitchFamily="2" charset="-122"/>
              </a:rPr>
              <a:t>User Interface: Directories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Single-level structure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Two-level structure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Tree structure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Directory operations</a:t>
            </a:r>
          </a:p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File System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Interface: Directories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72" y="1224875"/>
            <a:ext cx="8686800" cy="4641850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006600"/>
                </a:solidFill>
              </a:rPr>
              <a:t>文件目录是一种特殊的文件，支持文件名到文件物理地址的转换</a:t>
            </a:r>
            <a:endParaRPr lang="en-US" altLang="zh-CN" sz="2600" dirty="0" smtClean="0">
              <a:solidFill>
                <a:srgbClr val="0066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将所有文件的管理信息组织在一起，即构成文件目录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文件目录以文件的形式存放在磁盘上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文件目录是一个符号表，它把文件名对应到目录项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文件目录都有一个逻辑结构</a:t>
            </a:r>
            <a:r>
              <a:rPr lang="en-US" altLang="zh-CN" dirty="0" smtClean="0"/>
              <a:t>it has a logical structure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文件目录都有一</a:t>
            </a:r>
            <a:r>
              <a:rPr lang="zh-CN" altLang="en-US" dirty="0" smtClean="0"/>
              <a:t>个实现结构</a:t>
            </a:r>
            <a:r>
              <a:rPr lang="en-US" altLang="zh-CN" dirty="0" smtClean="0"/>
              <a:t>it has an implementation structure (linked list, table, etc.)</a:t>
            </a:r>
          </a:p>
          <a:p>
            <a:pPr marL="514350" lvl="1" indent="0">
              <a:spcBef>
                <a:spcPts val="1200"/>
              </a:spcBef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 cstate="print"/>
          <a:srcRect l="670" t="14792" r="439" b="14484"/>
          <a:stretch>
            <a:fillRect/>
          </a:stretch>
        </p:blipFill>
        <p:spPr bwMode="auto">
          <a:xfrm>
            <a:off x="4256037" y="3432662"/>
            <a:ext cx="5011164" cy="268768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7"/>
            <a:ext cx="8229600" cy="836158"/>
          </a:xfrm>
        </p:spPr>
        <p:txBody>
          <a:bodyPr/>
          <a:lstStyle/>
          <a:p>
            <a:r>
              <a:rPr lang="en-US" altLang="zh-CN" sz="2200" dirty="0" smtClean="0"/>
              <a:t>A collection of nodes containing information about all files</a:t>
            </a:r>
          </a:p>
          <a:p>
            <a:r>
              <a:rPr lang="en-US" altLang="zh-CN" sz="2200" dirty="0" smtClean="0"/>
              <a:t>Both the directory structure and the files reside on disk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05252" y="2561580"/>
            <a:ext cx="4234519" cy="2537288"/>
            <a:chOff x="76224" y="2455626"/>
            <a:chExt cx="5429250" cy="352425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600224" y="2779476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362224" y="2779476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124224" y="2779476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886224" y="2779476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648224" y="3084276"/>
              <a:ext cx="5334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600224" y="4760676"/>
              <a:ext cx="457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F 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62224" y="4760676"/>
              <a:ext cx="4572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F 2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124224" y="4760676"/>
              <a:ext cx="4572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F 3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86224" y="4760676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F 4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648224" y="5141676"/>
              <a:ext cx="457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F n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619399" y="3236676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52824" y="3236676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876824" y="3541476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4824" y="3236676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828824" y="3236676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319237" y="2455626"/>
              <a:ext cx="4186237" cy="1473200"/>
            </a:xfrm>
            <a:custGeom>
              <a:avLst/>
              <a:gdLst/>
              <a:ahLst/>
              <a:cxnLst>
                <a:cxn ang="0">
                  <a:pos x="10" y="328"/>
                </a:cxn>
                <a:cxn ang="0">
                  <a:pos x="28" y="219"/>
                </a:cxn>
                <a:cxn ang="0">
                  <a:pos x="410" y="37"/>
                </a:cxn>
                <a:cxn ang="0">
                  <a:pos x="583" y="10"/>
                </a:cxn>
                <a:cxn ang="0">
                  <a:pos x="1019" y="0"/>
                </a:cxn>
                <a:cxn ang="0">
                  <a:pos x="1401" y="10"/>
                </a:cxn>
                <a:cxn ang="0">
                  <a:pos x="1655" y="55"/>
                </a:cxn>
                <a:cxn ang="0">
                  <a:pos x="1901" y="128"/>
                </a:cxn>
                <a:cxn ang="0">
                  <a:pos x="2019" y="164"/>
                </a:cxn>
                <a:cxn ang="0">
                  <a:pos x="2246" y="210"/>
                </a:cxn>
                <a:cxn ang="0">
                  <a:pos x="2382" y="255"/>
                </a:cxn>
                <a:cxn ang="0">
                  <a:pos x="2519" y="391"/>
                </a:cxn>
                <a:cxn ang="0">
                  <a:pos x="2573" y="446"/>
                </a:cxn>
                <a:cxn ang="0">
                  <a:pos x="2619" y="573"/>
                </a:cxn>
                <a:cxn ang="0">
                  <a:pos x="2637" y="628"/>
                </a:cxn>
                <a:cxn ang="0">
                  <a:pos x="2619" y="737"/>
                </a:cxn>
                <a:cxn ang="0">
                  <a:pos x="2401" y="873"/>
                </a:cxn>
                <a:cxn ang="0">
                  <a:pos x="2201" y="919"/>
                </a:cxn>
                <a:cxn ang="0">
                  <a:pos x="1146" y="873"/>
                </a:cxn>
                <a:cxn ang="0">
                  <a:pos x="474" y="700"/>
                </a:cxn>
                <a:cxn ang="0">
                  <a:pos x="446" y="691"/>
                </a:cxn>
                <a:cxn ang="0">
                  <a:pos x="410" y="673"/>
                </a:cxn>
                <a:cxn ang="0">
                  <a:pos x="83" y="564"/>
                </a:cxn>
                <a:cxn ang="0">
                  <a:pos x="28" y="400"/>
                </a:cxn>
                <a:cxn ang="0">
                  <a:pos x="1" y="319"/>
                </a:cxn>
                <a:cxn ang="0">
                  <a:pos x="10" y="328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143024" y="4379676"/>
              <a:ext cx="4262438" cy="1600200"/>
            </a:xfrm>
            <a:custGeom>
              <a:avLst/>
              <a:gdLst/>
              <a:ahLst/>
              <a:cxnLst>
                <a:cxn ang="0">
                  <a:pos x="10" y="328"/>
                </a:cxn>
                <a:cxn ang="0">
                  <a:pos x="28" y="219"/>
                </a:cxn>
                <a:cxn ang="0">
                  <a:pos x="410" y="37"/>
                </a:cxn>
                <a:cxn ang="0">
                  <a:pos x="583" y="10"/>
                </a:cxn>
                <a:cxn ang="0">
                  <a:pos x="1019" y="0"/>
                </a:cxn>
                <a:cxn ang="0">
                  <a:pos x="1401" y="10"/>
                </a:cxn>
                <a:cxn ang="0">
                  <a:pos x="1655" y="55"/>
                </a:cxn>
                <a:cxn ang="0">
                  <a:pos x="1901" y="128"/>
                </a:cxn>
                <a:cxn ang="0">
                  <a:pos x="2019" y="164"/>
                </a:cxn>
                <a:cxn ang="0">
                  <a:pos x="2246" y="210"/>
                </a:cxn>
                <a:cxn ang="0">
                  <a:pos x="2382" y="255"/>
                </a:cxn>
                <a:cxn ang="0">
                  <a:pos x="2519" y="391"/>
                </a:cxn>
                <a:cxn ang="0">
                  <a:pos x="2573" y="446"/>
                </a:cxn>
                <a:cxn ang="0">
                  <a:pos x="2619" y="573"/>
                </a:cxn>
                <a:cxn ang="0">
                  <a:pos x="2637" y="628"/>
                </a:cxn>
                <a:cxn ang="0">
                  <a:pos x="2619" y="737"/>
                </a:cxn>
                <a:cxn ang="0">
                  <a:pos x="2401" y="873"/>
                </a:cxn>
                <a:cxn ang="0">
                  <a:pos x="2201" y="919"/>
                </a:cxn>
                <a:cxn ang="0">
                  <a:pos x="1146" y="873"/>
                </a:cxn>
                <a:cxn ang="0">
                  <a:pos x="474" y="700"/>
                </a:cxn>
                <a:cxn ang="0">
                  <a:pos x="446" y="691"/>
                </a:cxn>
                <a:cxn ang="0">
                  <a:pos x="410" y="673"/>
                </a:cxn>
                <a:cxn ang="0">
                  <a:pos x="83" y="564"/>
                </a:cxn>
                <a:cxn ang="0">
                  <a:pos x="28" y="400"/>
                </a:cxn>
                <a:cxn ang="0">
                  <a:pos x="1" y="319"/>
                </a:cxn>
                <a:cxn ang="0">
                  <a:pos x="10" y="328"/>
                </a:cxn>
              </a:cxnLst>
              <a:rect l="0" t="0" r="r" b="b"/>
              <a:pathLst>
                <a:path w="2637" h="928">
                  <a:moveTo>
                    <a:pt x="10" y="328"/>
                  </a:moveTo>
                  <a:cubicBezTo>
                    <a:pt x="14" y="291"/>
                    <a:pt x="6" y="248"/>
                    <a:pt x="28" y="219"/>
                  </a:cubicBezTo>
                  <a:cubicBezTo>
                    <a:pt x="124" y="92"/>
                    <a:pt x="264" y="66"/>
                    <a:pt x="410" y="37"/>
                  </a:cubicBezTo>
                  <a:cubicBezTo>
                    <a:pt x="516" y="16"/>
                    <a:pt x="457" y="14"/>
                    <a:pt x="583" y="10"/>
                  </a:cubicBezTo>
                  <a:cubicBezTo>
                    <a:pt x="728" y="5"/>
                    <a:pt x="874" y="3"/>
                    <a:pt x="1019" y="0"/>
                  </a:cubicBezTo>
                  <a:cubicBezTo>
                    <a:pt x="1146" y="3"/>
                    <a:pt x="1274" y="3"/>
                    <a:pt x="1401" y="10"/>
                  </a:cubicBezTo>
                  <a:cubicBezTo>
                    <a:pt x="1485" y="15"/>
                    <a:pt x="1571" y="41"/>
                    <a:pt x="1655" y="55"/>
                  </a:cubicBezTo>
                  <a:cubicBezTo>
                    <a:pt x="1733" y="86"/>
                    <a:pt x="1819" y="108"/>
                    <a:pt x="1901" y="128"/>
                  </a:cubicBezTo>
                  <a:cubicBezTo>
                    <a:pt x="1942" y="148"/>
                    <a:pt x="1975" y="152"/>
                    <a:pt x="2019" y="164"/>
                  </a:cubicBezTo>
                  <a:cubicBezTo>
                    <a:pt x="2098" y="185"/>
                    <a:pt x="2162" y="200"/>
                    <a:pt x="2246" y="210"/>
                  </a:cubicBezTo>
                  <a:cubicBezTo>
                    <a:pt x="2293" y="226"/>
                    <a:pt x="2338" y="230"/>
                    <a:pt x="2382" y="255"/>
                  </a:cubicBezTo>
                  <a:cubicBezTo>
                    <a:pt x="2439" y="287"/>
                    <a:pt x="2477" y="343"/>
                    <a:pt x="2519" y="391"/>
                  </a:cubicBezTo>
                  <a:cubicBezTo>
                    <a:pt x="2536" y="410"/>
                    <a:pt x="2562" y="423"/>
                    <a:pt x="2573" y="446"/>
                  </a:cubicBezTo>
                  <a:cubicBezTo>
                    <a:pt x="2594" y="488"/>
                    <a:pt x="2606" y="529"/>
                    <a:pt x="2619" y="573"/>
                  </a:cubicBezTo>
                  <a:cubicBezTo>
                    <a:pt x="2624" y="591"/>
                    <a:pt x="2637" y="628"/>
                    <a:pt x="2637" y="628"/>
                  </a:cubicBezTo>
                  <a:cubicBezTo>
                    <a:pt x="2634" y="654"/>
                    <a:pt x="2634" y="707"/>
                    <a:pt x="2619" y="737"/>
                  </a:cubicBezTo>
                  <a:cubicBezTo>
                    <a:pt x="2582" y="812"/>
                    <a:pt x="2477" y="854"/>
                    <a:pt x="2401" y="873"/>
                  </a:cubicBezTo>
                  <a:cubicBezTo>
                    <a:pt x="2341" y="911"/>
                    <a:pt x="2270" y="909"/>
                    <a:pt x="2201" y="919"/>
                  </a:cubicBezTo>
                  <a:cubicBezTo>
                    <a:pt x="1832" y="915"/>
                    <a:pt x="1500" y="928"/>
                    <a:pt x="1146" y="873"/>
                  </a:cubicBezTo>
                  <a:cubicBezTo>
                    <a:pt x="917" y="837"/>
                    <a:pt x="702" y="728"/>
                    <a:pt x="474" y="700"/>
                  </a:cubicBezTo>
                  <a:cubicBezTo>
                    <a:pt x="465" y="697"/>
                    <a:pt x="455" y="695"/>
                    <a:pt x="446" y="691"/>
                  </a:cubicBezTo>
                  <a:cubicBezTo>
                    <a:pt x="434" y="686"/>
                    <a:pt x="423" y="677"/>
                    <a:pt x="410" y="673"/>
                  </a:cubicBezTo>
                  <a:cubicBezTo>
                    <a:pt x="297" y="636"/>
                    <a:pt x="185" y="632"/>
                    <a:pt x="83" y="564"/>
                  </a:cubicBezTo>
                  <a:cubicBezTo>
                    <a:pt x="47" y="512"/>
                    <a:pt x="45" y="458"/>
                    <a:pt x="28" y="400"/>
                  </a:cubicBezTo>
                  <a:cubicBezTo>
                    <a:pt x="28" y="400"/>
                    <a:pt x="5" y="332"/>
                    <a:pt x="1" y="319"/>
                  </a:cubicBezTo>
                  <a:cubicBezTo>
                    <a:pt x="0" y="315"/>
                    <a:pt x="7" y="325"/>
                    <a:pt x="10" y="3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6224" y="2779476"/>
              <a:ext cx="1098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ea typeface="宋体" pitchFamily="2" charset="-122"/>
                </a:rPr>
                <a:t>Directory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15924" y="4684476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Files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326473"/>
            <a:ext cx="8229600" cy="2810096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006600"/>
                </a:solidFill>
              </a:rPr>
              <a:t>一级目录结构</a:t>
            </a:r>
            <a:endParaRPr lang="en-US" altLang="zh-CN" sz="2600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sz="2200" dirty="0" smtClean="0"/>
              <a:t>最简单的逻辑组织结构：一个根目包含了所有的文件信息。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问题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全局文件名空间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命名唯一性难于实现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没有逻辑分类、分组等任何结构</a:t>
            </a:r>
            <a:r>
              <a:rPr lang="en-US" altLang="zh-CN" sz="2400" dirty="0" smtClean="0"/>
              <a:t>	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7" y="4247541"/>
            <a:ext cx="8073564" cy="164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326473"/>
            <a:ext cx="8229600" cy="2810096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006600"/>
                </a:solidFill>
              </a:rPr>
              <a:t>二级目录结构</a:t>
            </a:r>
            <a:endParaRPr lang="en-US" altLang="zh-CN" sz="2600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sz="2200" dirty="0" smtClean="0"/>
              <a:t>根目录之下是用户个人的子目录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避免不同用户的文件发生碰撞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仍然没有分组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当用户文件比较多时，效果仍然差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447" y="3685281"/>
            <a:ext cx="772318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7982857" y="4818743"/>
            <a:ext cx="449943" cy="537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66228" y="4811486"/>
            <a:ext cx="449943" cy="537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88972" y="4826000"/>
            <a:ext cx="449943" cy="537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40742" y="4811486"/>
            <a:ext cx="449943" cy="537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152305"/>
            <a:ext cx="8229600" cy="531356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006600"/>
                </a:solidFill>
              </a:rPr>
              <a:t>树状目录结构</a:t>
            </a:r>
            <a:endParaRPr lang="en-US" altLang="zh-CN" sz="2600" dirty="0" smtClean="0">
              <a:solidFill>
                <a:srgbClr val="0066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267" y="1654629"/>
            <a:ext cx="6719819" cy="45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72" y="1297444"/>
            <a:ext cx="8686800" cy="5589583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6600"/>
                </a:solidFill>
              </a:rPr>
              <a:t>Tree-structured directory structure</a:t>
            </a:r>
          </a:p>
          <a:p>
            <a:pPr lvl="1"/>
            <a:r>
              <a:rPr lang="zh-CN" altLang="en-US" sz="2200" dirty="0" smtClean="0"/>
              <a:t>二级目录结构的延伸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提供了一个层次结构，文件被分组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和人类认识结构匹配：把目标分类到子集合中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navigation through the tree relies on </a:t>
            </a:r>
            <a:r>
              <a:rPr lang="en-US" altLang="zh-CN" sz="2200" dirty="0" smtClean="0">
                <a:solidFill>
                  <a:srgbClr val="FF0000"/>
                </a:solidFill>
              </a:rPr>
              <a:t>pathnames</a:t>
            </a:r>
            <a:r>
              <a:rPr lang="zh-CN" altLang="en-US" sz="2200" dirty="0" smtClean="0">
                <a:solidFill>
                  <a:srgbClr val="FF0000"/>
                </a:solidFill>
              </a:rPr>
              <a:t>（路径名）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绝对路径名：从根目录开始</a:t>
            </a:r>
            <a:r>
              <a:rPr lang="en-US" altLang="zh-CN" sz="2000" dirty="0" smtClean="0"/>
              <a:t>: /</a:t>
            </a:r>
            <a:r>
              <a:rPr lang="en-US" altLang="zh-CN" sz="2000" dirty="0" err="1" smtClean="0"/>
              <a:t>doursat</a:t>
            </a:r>
            <a:r>
              <a:rPr lang="en-US" altLang="zh-CN" sz="2000" dirty="0" smtClean="0"/>
              <a:t>/academic/teaching/cs446/assignment4/grades</a:t>
            </a:r>
          </a:p>
          <a:p>
            <a:pPr lvl="2"/>
            <a:r>
              <a:rPr lang="zh-CN" altLang="en-US" sz="2000" dirty="0" smtClean="0"/>
              <a:t>相对</a:t>
            </a:r>
            <a:r>
              <a:rPr lang="zh-CN" altLang="en-US" sz="2000" dirty="0"/>
              <a:t>路径名：</a:t>
            </a:r>
            <a:r>
              <a:rPr lang="zh-CN" altLang="en-US" sz="2000" dirty="0" smtClean="0"/>
              <a:t>从当前目录（工作目录，</a:t>
            </a:r>
            <a:r>
              <a:rPr lang="en-US" altLang="zh-CN" sz="2000" dirty="0">
                <a:solidFill>
                  <a:srgbClr val="FF0000"/>
                </a:solidFill>
              </a:rPr>
              <a:t> working directory </a:t>
            </a:r>
            <a:r>
              <a:rPr lang="zh-CN" altLang="en-US" sz="2000" dirty="0" smtClean="0"/>
              <a:t>）开始</a:t>
            </a:r>
            <a:r>
              <a:rPr lang="en-US" altLang="zh-CN" sz="2000" dirty="0" smtClean="0"/>
              <a:t>: assignment4/grades</a:t>
            </a:r>
          </a:p>
          <a:p>
            <a:pPr lvl="2"/>
            <a:r>
              <a:rPr lang="en-US" altLang="zh-CN" sz="2000" dirty="0" smtClean="0"/>
              <a:t>the current and parent directory are referred to as . and ..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000" dirty="0" smtClean="0"/>
              <a:t>Directory Structure</a:t>
            </a:r>
            <a:endParaRPr lang="zh-CN" alt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404" y="29028"/>
            <a:ext cx="5549900" cy="679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12799" y="6454998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297434"/>
            <a:ext cx="8686800" cy="4638909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6600"/>
                </a:solidFill>
              </a:rPr>
              <a:t>Common system calls related to directory operations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create/delete</a:t>
            </a:r>
          </a:p>
          <a:p>
            <a:pPr lvl="2"/>
            <a:r>
              <a:rPr lang="en-US" altLang="zh-CN" sz="2000" dirty="0" smtClean="0"/>
              <a:t>creates or deletes an empty directory (except for . and ..)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opendir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closedir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 smtClean="0"/>
              <a:t>loads directory attributes in memory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readdir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 smtClean="0"/>
              <a:t>reads the entries in a directory (more abstract than read)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rename</a:t>
            </a:r>
          </a:p>
          <a:p>
            <a:pPr lvl="2"/>
            <a:r>
              <a:rPr lang="en-US" altLang="zh-CN" sz="2000" dirty="0" smtClean="0"/>
              <a:t>renames a directory like a file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link/unlink</a:t>
            </a:r>
          </a:p>
          <a:p>
            <a:pPr lvl="2"/>
            <a:r>
              <a:rPr lang="en-US" altLang="zh-CN" sz="2000" dirty="0" smtClean="0"/>
              <a:t>shares files by making them appear in more than one dir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253903"/>
            <a:ext cx="8229600" cy="2040838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6600"/>
                </a:solidFill>
              </a:rPr>
              <a:t>Acyclic-graph (shared file) directory structure</a:t>
            </a:r>
          </a:p>
          <a:p>
            <a:pPr lvl="1"/>
            <a:r>
              <a:rPr lang="en-US" altLang="zh-CN" sz="2200" dirty="0" smtClean="0"/>
              <a:t>allows for different users to work on the same files while keeping their own view of the files (implemented with links)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6510" y="2510974"/>
            <a:ext cx="4734353" cy="364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File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52304"/>
            <a:ext cx="8440057" cy="507432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The need for long-term storage</a:t>
            </a:r>
          </a:p>
          <a:p>
            <a:pPr lvl="1"/>
            <a:r>
              <a:rPr lang="en-US" altLang="zh-CN" sz="2200" dirty="0" smtClean="0"/>
              <a:t>it must be possible to store a very </a:t>
            </a:r>
            <a:r>
              <a:rPr lang="en-US" altLang="zh-CN" sz="2200" dirty="0" smtClean="0">
                <a:solidFill>
                  <a:srgbClr val="FF0000"/>
                </a:solidFill>
              </a:rPr>
              <a:t>large amount </a:t>
            </a:r>
            <a:r>
              <a:rPr lang="en-US" altLang="zh-CN" sz="2200" dirty="0" smtClean="0"/>
              <a:t>of information</a:t>
            </a:r>
          </a:p>
          <a:p>
            <a:pPr lvl="2"/>
            <a:r>
              <a:rPr lang="en-US" altLang="zh-CN" sz="2200" dirty="0" smtClean="0"/>
              <a:t>memory is too small to hold large databases of records, for example airline reservations, bank accounts, etc.</a:t>
            </a:r>
          </a:p>
          <a:p>
            <a:pPr lvl="1"/>
            <a:r>
              <a:rPr lang="en-US" altLang="zh-CN" sz="2200" dirty="0" smtClean="0"/>
              <a:t>the information must </a:t>
            </a:r>
            <a:r>
              <a:rPr lang="en-US" altLang="zh-CN" sz="2200" dirty="0" smtClean="0">
                <a:solidFill>
                  <a:srgbClr val="FF0000"/>
                </a:solidFill>
              </a:rPr>
              <a:t>survive</a:t>
            </a:r>
            <a:r>
              <a:rPr lang="en-US" altLang="zh-CN" sz="2200" dirty="0" smtClean="0"/>
              <a:t> the termination of the processes using it</a:t>
            </a:r>
            <a:r>
              <a:rPr lang="zh-CN" altLang="en-US" sz="2200" dirty="0" smtClean="0"/>
              <a:t> 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it must also not go away if the computer crashes</a:t>
            </a:r>
          </a:p>
          <a:p>
            <a:pPr lvl="1"/>
            <a:r>
              <a:rPr lang="en-US" altLang="zh-CN" sz="2200" dirty="0" smtClean="0"/>
              <a:t>multiple processes must be able to </a:t>
            </a:r>
            <a:r>
              <a:rPr lang="en-US" altLang="zh-CN" sz="2200" dirty="0" smtClean="0">
                <a:solidFill>
                  <a:srgbClr val="FF0000"/>
                </a:solidFill>
              </a:rPr>
              <a:t>access</a:t>
            </a:r>
            <a:r>
              <a:rPr lang="en-US" altLang="zh-CN" sz="2200" dirty="0" smtClean="0"/>
              <a:t> the information </a:t>
            </a:r>
            <a:r>
              <a:rPr lang="en-US" altLang="zh-CN" sz="2200" dirty="0" smtClean="0">
                <a:solidFill>
                  <a:srgbClr val="FF0000"/>
                </a:solidFill>
              </a:rPr>
              <a:t>concurrently</a:t>
            </a:r>
          </a:p>
          <a:p>
            <a:pPr lvl="2"/>
            <a:r>
              <a:rPr lang="en-US" altLang="zh-CN" sz="2200" dirty="0" smtClean="0"/>
              <a:t>for example, a phone directory should not be only stored inside the address space of a single process</a:t>
            </a:r>
          </a:p>
          <a:p>
            <a:pPr lvl="1"/>
            <a:r>
              <a:rPr lang="en-US" altLang="zh-CN" sz="2200" i="1" dirty="0" smtClean="0"/>
              <a:t> store information on disk, and group it in units called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files</a:t>
            </a:r>
            <a:endParaRPr lang="zh-CN" altLang="en-US" sz="2200" i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</a:t>
            </a:r>
            <a:r>
              <a:rPr lang="de-DE" altLang="zh-CN" dirty="0" smtClean="0">
                <a:latin typeface="Arial" pitchFamily="34" charset="0"/>
              </a:rPr>
              <a:t>FALL 2016; INSTRUCTOR: LINGBO WEI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4: File Management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Overview of File Management</a:t>
            </a:r>
          </a:p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User Interface: Files</a:t>
            </a:r>
          </a:p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User Interface: Directories</a:t>
            </a:r>
          </a:p>
          <a:p>
            <a:r>
              <a:rPr lang="en-US" altLang="zh-CN" u="sng" dirty="0" smtClean="0">
                <a:solidFill>
                  <a:srgbClr val="993300"/>
                </a:solidFill>
                <a:ea typeface="宋体" pitchFamily="2" charset="-122"/>
              </a:rPr>
              <a:t>File System Implementation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On-disk layout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Record blocking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File Block Allocation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147223"/>
            <a:ext cx="8868954" cy="4641850"/>
          </a:xfrm>
        </p:spPr>
        <p:txBody>
          <a:bodyPr/>
          <a:lstStyle/>
          <a:p>
            <a:r>
              <a:rPr lang="zh-CN" altLang="en-US" sz="2600" dirty="0" smtClean="0"/>
              <a:t>实现文件系统需要考虑</a:t>
            </a:r>
            <a:r>
              <a:rPr lang="zh-CN" altLang="en-US" sz="2600" dirty="0" smtClean="0">
                <a:solidFill>
                  <a:srgbClr val="0000FF"/>
                </a:solidFill>
              </a:rPr>
              <a:t>磁盘上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on-disk</a:t>
            </a:r>
            <a:r>
              <a:rPr lang="zh-CN" altLang="en-US" sz="2600" dirty="0" smtClean="0"/>
              <a:t>）和</a:t>
            </a:r>
            <a:r>
              <a:rPr lang="zh-CN" altLang="en-US" sz="2600" dirty="0" smtClean="0">
                <a:solidFill>
                  <a:srgbClr val="0000FF"/>
                </a:solidFill>
              </a:rPr>
              <a:t>内存中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in-core </a:t>
            </a:r>
            <a:r>
              <a:rPr lang="zh-CN" altLang="en-US" sz="2600" dirty="0" smtClean="0"/>
              <a:t>）的内容布局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磁盘上存储的是永久（静态）信息</a:t>
            </a:r>
            <a:r>
              <a:rPr lang="en-US" altLang="zh-CN" sz="2200" dirty="0" smtClean="0"/>
              <a:t>:</a:t>
            </a:r>
          </a:p>
          <a:p>
            <a:pPr lvl="2"/>
            <a:r>
              <a:rPr lang="zh-CN" altLang="en-US" sz="2000" dirty="0"/>
              <a:t>如何启动操作系统？</a:t>
            </a:r>
            <a:r>
              <a:rPr lang="en-US" altLang="zh-CN" sz="2200" dirty="0" smtClean="0"/>
              <a:t>how to boot an OS stored in the partition</a:t>
            </a:r>
          </a:p>
          <a:p>
            <a:pPr lvl="2"/>
            <a:r>
              <a:rPr lang="zh-CN" altLang="en-US" sz="2000" dirty="0"/>
              <a:t>磁盘是怎样管理的？怎样获取磁盘的有关信息？</a:t>
            </a:r>
            <a:r>
              <a:rPr lang="en-US" altLang="zh-CN" sz="2000" dirty="0"/>
              <a:t>number of blocks and free blocks</a:t>
            </a:r>
          </a:p>
          <a:p>
            <a:pPr lvl="2"/>
            <a:r>
              <a:rPr lang="zh-CN" altLang="en-US" sz="2000" dirty="0"/>
              <a:t>目录文件在磁盘上怎么存放？</a:t>
            </a:r>
            <a:r>
              <a:rPr lang="en-US" altLang="zh-CN" sz="2000" dirty="0"/>
              <a:t>directory structure</a:t>
            </a:r>
          </a:p>
          <a:p>
            <a:pPr lvl="2"/>
            <a:r>
              <a:rPr lang="zh-CN" altLang="en-US" sz="2000" dirty="0"/>
              <a:t>普通文件在磁盘上怎么存放？</a:t>
            </a:r>
            <a:r>
              <a:rPr lang="en-US" altLang="zh-CN" sz="2200" dirty="0" smtClean="0"/>
              <a:t>individual files</a:t>
            </a:r>
          </a:p>
          <a:p>
            <a:pPr lvl="1"/>
            <a:r>
              <a:rPr lang="zh-CN" altLang="en-US" sz="2200" dirty="0" smtClean="0"/>
              <a:t>在内存被进程相关的文件管理系统所使用，并通过缓存技术提高性能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打开的文件列表 </a:t>
            </a:r>
            <a:r>
              <a:rPr lang="en-US" altLang="zh-CN" sz="2200" dirty="0" smtClean="0"/>
              <a:t>tables of open files (system-wide and per-process)</a:t>
            </a:r>
          </a:p>
          <a:p>
            <a:pPr lvl="2"/>
            <a:r>
              <a:rPr lang="zh-CN" altLang="en-US" sz="2200" dirty="0" smtClean="0"/>
              <a:t>最近使用的文件目录</a:t>
            </a:r>
            <a:r>
              <a:rPr lang="en-US" altLang="zh-CN" sz="2200" dirty="0" smtClean="0"/>
              <a:t>recently opened directories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268417"/>
            <a:ext cx="8686800" cy="4641850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FF0000"/>
                </a:solidFill>
              </a:rPr>
              <a:t>最核心的概念是文件控制块（</a:t>
            </a:r>
            <a:r>
              <a:rPr lang="en-US" altLang="zh-CN" sz="2600" dirty="0" smtClean="0">
                <a:solidFill>
                  <a:srgbClr val="FF0000"/>
                </a:solidFill>
              </a:rPr>
              <a:t>File Control Blocks</a:t>
            </a:r>
            <a:r>
              <a:rPr lang="zh-CN" altLang="en-US" sz="2600" dirty="0" smtClean="0">
                <a:solidFill>
                  <a:srgbClr val="FF0000"/>
                </a:solidFill>
              </a:rPr>
              <a:t>）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 smtClean="0"/>
              <a:t>在</a:t>
            </a:r>
            <a:r>
              <a:rPr lang="en-US" altLang="zh-CN" sz="2200" dirty="0" smtClean="0"/>
              <a:t> UNIX</a:t>
            </a:r>
            <a:r>
              <a:rPr lang="zh-CN" altLang="en-US" sz="2200" dirty="0" smtClean="0"/>
              <a:t>中，一个</a:t>
            </a:r>
            <a:r>
              <a:rPr lang="en-US" altLang="zh-CN" sz="2200" dirty="0" smtClean="0"/>
              <a:t>FCB</a:t>
            </a:r>
            <a:r>
              <a:rPr lang="zh-CN" altLang="en-US" sz="2200" dirty="0" smtClean="0"/>
              <a:t>被称为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-node (“index-node”)</a:t>
            </a:r>
          </a:p>
          <a:p>
            <a:pPr lvl="1"/>
            <a:r>
              <a:rPr lang="zh-CN" altLang="en-US" sz="2200" dirty="0" smtClean="0"/>
              <a:t>每一个文件都有一个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-node, </a:t>
            </a:r>
            <a:r>
              <a:rPr lang="zh-CN" altLang="en-US" sz="2200" dirty="0" smtClean="0"/>
              <a:t>它包含了这个文件的所有信息</a:t>
            </a:r>
            <a:endParaRPr lang="en-US" altLang="zh-CN" sz="2200" dirty="0" smtClean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磁盘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dirty="0" smtClean="0">
                <a:solidFill>
                  <a:srgbClr val="FF0000"/>
                </a:solidFill>
              </a:rPr>
              <a:t>-node (file system dependent)</a:t>
            </a:r>
          </a:p>
          <a:p>
            <a:pPr lvl="2"/>
            <a:r>
              <a:rPr lang="en-US" altLang="zh-CN" sz="2200" dirty="0" smtClean="0"/>
              <a:t>persistent accounting information: user &amp; group ownership, time stamps, etc.</a:t>
            </a:r>
          </a:p>
          <a:p>
            <a:pPr lvl="2"/>
            <a:r>
              <a:rPr lang="en-US" altLang="zh-CN" sz="2200" dirty="0" smtClean="0"/>
              <a:t>information to locate the disk blocks holding the file’s data</a:t>
            </a:r>
          </a:p>
          <a:p>
            <a:pPr lvl="1"/>
            <a:r>
              <a:rPr lang="zh-CN" altLang="en-US" sz="2200" dirty="0" smtClean="0">
                <a:solidFill>
                  <a:srgbClr val="FF0000"/>
                </a:solidFill>
              </a:rPr>
              <a:t>内存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200" dirty="0" smtClean="0">
                <a:solidFill>
                  <a:srgbClr val="FF0000"/>
                </a:solidFill>
              </a:rPr>
              <a:t>-node (file system independent)</a:t>
            </a:r>
          </a:p>
          <a:p>
            <a:pPr lvl="2"/>
            <a:r>
              <a:rPr lang="en-US" altLang="zh-CN" sz="2200" dirty="0" smtClean="0"/>
              <a:t>transient management information: access flags (locked, modified), processes holding it, read/write pointer, etc.</a:t>
            </a: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On-disk layout </a:t>
            </a:r>
            <a:r>
              <a:rPr lang="zh-CN" altLang="en-US" dirty="0" smtClean="0"/>
              <a:t>磁盘上的文件布局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9389"/>
            <a:ext cx="8351520" cy="2781073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6600"/>
                </a:solidFill>
              </a:rPr>
              <a:t>磁盘分区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sz="2000" dirty="0"/>
              <a:t>把一个物理磁盘的存储空间划分为几个相互独立的部分，称为</a:t>
            </a:r>
            <a:r>
              <a:rPr lang="zh-CN" altLang="en-US" sz="2000" dirty="0" smtClean="0"/>
              <a:t>分区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扇区包含了主引导记录（</a:t>
            </a:r>
            <a:r>
              <a:rPr lang="en-US" altLang="zh-CN" sz="2000" dirty="0" smtClean="0"/>
              <a:t> the Master Boot Record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MBR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启动计算时被</a:t>
            </a:r>
            <a:r>
              <a:rPr lang="en-US" altLang="zh-CN" sz="2000" dirty="0" smtClean="0"/>
              <a:t>BIOS </a:t>
            </a:r>
            <a:r>
              <a:rPr lang="zh-CN" altLang="en-US" sz="2000" dirty="0" smtClean="0"/>
              <a:t>读入的信息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然后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MBR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分区表中定位当前分区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加载和执行在第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块的引导块（</a:t>
            </a:r>
            <a:r>
              <a:rPr lang="en-US" altLang="zh-CN" sz="2000" dirty="0" smtClean="0"/>
              <a:t>boot block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49889"/>
          <a:stretch>
            <a:fillRect/>
          </a:stretch>
        </p:blipFill>
        <p:spPr bwMode="auto">
          <a:xfrm>
            <a:off x="412976" y="4223187"/>
            <a:ext cx="8143875" cy="174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683" y="3403183"/>
            <a:ext cx="7990794" cy="34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On-disk layout</a:t>
            </a:r>
            <a:r>
              <a:rPr lang="zh-CN" altLang="en-US" dirty="0" smtClean="0"/>
              <a:t>磁盘</a:t>
            </a:r>
            <a:r>
              <a:rPr lang="zh-CN" altLang="en-US" dirty="0"/>
              <a:t>上的文件布局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386" y="1108764"/>
            <a:ext cx="8229600" cy="2389184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6600"/>
                </a:solidFill>
              </a:rPr>
              <a:t>文件系统在一个分区内的布局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r>
              <a:rPr lang="zh-CN" altLang="en-US" sz="2400" dirty="0" smtClean="0"/>
              <a:t>磁盘上的结构包括：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block 0, the “boot block” — information to boot the OS</a:t>
            </a:r>
          </a:p>
          <a:p>
            <a:pPr lvl="1"/>
            <a:r>
              <a:rPr lang="en-US" altLang="zh-CN" sz="2000" dirty="0" smtClean="0"/>
              <a:t>block 1, the “superblock” — partition details</a:t>
            </a:r>
          </a:p>
          <a:p>
            <a:pPr lvl="1"/>
            <a:r>
              <a:rPr lang="en-US" altLang="zh-CN" sz="2000" dirty="0" smtClean="0"/>
              <a:t>all the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-nodes</a:t>
            </a:r>
          </a:p>
          <a:p>
            <a:pPr lvl="1"/>
            <a:r>
              <a:rPr lang="en-US" altLang="zh-CN" sz="2000" dirty="0" smtClean="0"/>
              <a:t>all the file and directory data, split in blocks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185369" y="6498540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8" name="左大括号 7"/>
          <p:cNvSpPr/>
          <p:nvPr/>
        </p:nvSpPr>
        <p:spPr>
          <a:xfrm>
            <a:off x="1523984" y="2452914"/>
            <a:ext cx="217715" cy="9724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7286" y="2583313"/>
            <a:ext cx="1748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OS dependent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File System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75"/>
          <a:stretch>
            <a:fillRect/>
          </a:stretch>
        </p:blipFill>
        <p:spPr bwMode="auto">
          <a:xfrm>
            <a:off x="0" y="1113975"/>
            <a:ext cx="9071429" cy="52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Elements of File Management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427331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411456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Record Blocking </a:t>
            </a:r>
            <a:r>
              <a:rPr lang="zh-CN" altLang="en-US" dirty="0" smtClean="0"/>
              <a:t>记录组块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5847"/>
            <a:ext cx="8229600" cy="415244"/>
          </a:xfrm>
        </p:spPr>
        <p:txBody>
          <a:bodyPr/>
          <a:lstStyle/>
          <a:p>
            <a:r>
              <a:rPr lang="en-US" altLang="zh-CN" sz="2400" dirty="0" smtClean="0"/>
              <a:t>Fixed blocking </a:t>
            </a:r>
            <a:r>
              <a:rPr lang="zh-CN" altLang="en-US" sz="2400" dirty="0" smtClean="0"/>
              <a:t>固定组块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812017"/>
            <a:ext cx="8772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279" y="4326840"/>
            <a:ext cx="7705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928048" y="4371420"/>
            <a:ext cx="764275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0600" y="4898632"/>
            <a:ext cx="2626057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由硬件产生的间隙设计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0" y="5466101"/>
            <a:ext cx="3444240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由块适应磁道大小而产生的浪费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3044" y="4362592"/>
            <a:ext cx="3108960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由记录大小而产生的浪费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66404" y="5038061"/>
            <a:ext cx="3520396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由块大小约束固定记录大小而产生的浪费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Record Blocking</a:t>
            </a:r>
            <a:r>
              <a:rPr lang="zh-CN" altLang="en-US" dirty="0"/>
              <a:t>记录组块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5847"/>
            <a:ext cx="8229600" cy="415244"/>
          </a:xfrm>
        </p:spPr>
        <p:txBody>
          <a:bodyPr/>
          <a:lstStyle/>
          <a:p>
            <a:r>
              <a:rPr lang="en-US" altLang="zh-CN" sz="2400" dirty="0" smtClean="0"/>
              <a:t>Variable blocking: </a:t>
            </a:r>
            <a:r>
              <a:rPr lang="en-US" altLang="zh-CN" sz="2400" dirty="0" err="1" smtClean="0"/>
              <a:t>unspanned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可变长非跨越式组块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79" y="4326840"/>
            <a:ext cx="7705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071" y="1855332"/>
            <a:ext cx="86772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928048" y="4371420"/>
            <a:ext cx="764275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0600" y="4898632"/>
            <a:ext cx="2680648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由硬件设计产生的间隙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0" y="5466101"/>
            <a:ext cx="3444240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由块适应磁道大小而产生的浪费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044" y="4371420"/>
            <a:ext cx="3108960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由记录大小而产生的浪费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66404" y="5038061"/>
            <a:ext cx="3520396" cy="42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由块大小约束固定记录大小而产生的浪费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Record Blocking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5847"/>
            <a:ext cx="8229600" cy="415244"/>
          </a:xfrm>
        </p:spPr>
        <p:txBody>
          <a:bodyPr/>
          <a:lstStyle/>
          <a:p>
            <a:r>
              <a:rPr lang="en-US" altLang="zh-CN" sz="2400" dirty="0" smtClean="0"/>
              <a:t>Variable blocking: spanned </a:t>
            </a:r>
            <a:r>
              <a:rPr lang="zh-CN" altLang="en-US" sz="2400" dirty="0" smtClean="0"/>
              <a:t>可变长跨越式组块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79" y="4326840"/>
            <a:ext cx="7705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033" y="1615656"/>
            <a:ext cx="87344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56" y="3048008"/>
            <a:ext cx="9024417" cy="252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Block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445"/>
            <a:ext cx="8229600" cy="4641850"/>
          </a:xfrm>
        </p:spPr>
        <p:txBody>
          <a:bodyPr/>
          <a:lstStyle/>
          <a:p>
            <a:r>
              <a:rPr lang="en-US" altLang="zh-CN" sz="2400" dirty="0" smtClean="0"/>
              <a:t>File block allocation methods</a:t>
            </a:r>
          </a:p>
          <a:p>
            <a:pPr lvl="1"/>
            <a:r>
              <a:rPr lang="zh-CN" altLang="en-US" sz="2000" dirty="0" smtClean="0"/>
              <a:t>连续（顺序）方式</a:t>
            </a:r>
            <a:r>
              <a:rPr lang="en-US" altLang="zh-CN" sz="2000" dirty="0" smtClean="0"/>
              <a:t>Contiguous allocation</a:t>
            </a:r>
          </a:p>
          <a:p>
            <a:pPr lvl="1"/>
            <a:r>
              <a:rPr lang="zh-CN" altLang="en-US" sz="2000" dirty="0" smtClean="0"/>
              <a:t>链接方式</a:t>
            </a:r>
            <a:r>
              <a:rPr lang="en-US" altLang="zh-CN" sz="2000" dirty="0" smtClean="0"/>
              <a:t>Chained allocation</a:t>
            </a:r>
          </a:p>
          <a:p>
            <a:pPr lvl="1"/>
            <a:r>
              <a:rPr lang="zh-CN" altLang="en-US" sz="2000" dirty="0" smtClean="0"/>
              <a:t>索引方式</a:t>
            </a:r>
            <a:r>
              <a:rPr lang="en-US" altLang="zh-CN" sz="2000" dirty="0" smtClean="0"/>
              <a:t>Indexed allocation</a:t>
            </a:r>
          </a:p>
          <a:p>
            <a:pPr lvl="1">
              <a:buNone/>
            </a:pPr>
            <a:endParaRPr lang="en-US" altLang="zh-CN" sz="1000" dirty="0" smtClean="0"/>
          </a:p>
          <a:p>
            <a:r>
              <a:rPr lang="zh-CN" altLang="en-US" sz="2400" b="1" dirty="0" smtClean="0"/>
              <a:t>方法比较</a:t>
            </a:r>
            <a:endParaRPr lang="zh-CN" altLang="en-US" sz="24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File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7445"/>
            <a:ext cx="8229600" cy="4641850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6600"/>
                </a:solidFill>
              </a:rPr>
              <a:t>Chart of Operating System Responsibilities</a:t>
            </a:r>
            <a:r>
              <a:rPr lang="zh-CN" altLang="en-US" sz="2600" dirty="0" smtClean="0">
                <a:solidFill>
                  <a:srgbClr val="006600"/>
                </a:solidFill>
              </a:rPr>
              <a:t>：</a:t>
            </a:r>
            <a:endParaRPr lang="en-US" altLang="zh-CN" sz="2600" dirty="0" smtClean="0">
              <a:solidFill>
                <a:srgbClr val="006600"/>
              </a:solidFill>
            </a:endParaRPr>
          </a:p>
          <a:p>
            <a:pPr marL="536575" indent="-436563">
              <a:buNone/>
            </a:pPr>
            <a:r>
              <a:rPr lang="en-US" altLang="zh-CN" sz="2600" dirty="0" smtClean="0"/>
              <a:t>      </a:t>
            </a:r>
            <a:r>
              <a:rPr lang="en-US" altLang="zh-CN" sz="2600" dirty="0" smtClean="0">
                <a:solidFill>
                  <a:srgbClr val="FF0000"/>
                </a:solidFill>
              </a:rPr>
              <a:t>The OS is responsible for providing a uniform   logical view of information storage</a:t>
            </a:r>
          </a:p>
          <a:p>
            <a:pPr lvl="1"/>
            <a:r>
              <a:rPr lang="en-US" altLang="zh-CN" sz="2200" dirty="0" smtClean="0"/>
              <a:t>the OS defines a logical unit of storage, the </a:t>
            </a:r>
            <a:r>
              <a:rPr lang="en-US" altLang="zh-CN" sz="2200" dirty="0" smtClean="0">
                <a:solidFill>
                  <a:srgbClr val="FF0000"/>
                </a:solidFill>
              </a:rPr>
              <a:t>file</a:t>
            </a:r>
            <a:r>
              <a:rPr lang="en-US" altLang="zh-CN" sz="2200" dirty="0" smtClean="0"/>
              <a:t>, and groups files in a hierarchy of </a:t>
            </a:r>
            <a:r>
              <a:rPr lang="en-US" altLang="zh-CN" sz="2200" dirty="0" smtClean="0">
                <a:solidFill>
                  <a:srgbClr val="FF0000"/>
                </a:solidFill>
              </a:rPr>
              <a:t>directories</a:t>
            </a:r>
          </a:p>
          <a:p>
            <a:pPr lvl="1"/>
            <a:r>
              <a:rPr lang="en-US" altLang="zh-CN" sz="2200" dirty="0" smtClean="0"/>
              <a:t>the OS supports primitives for manipulating files and directories (create, delete, rename, read, write, etc.)</a:t>
            </a:r>
          </a:p>
          <a:p>
            <a:pPr lvl="1"/>
            <a:r>
              <a:rPr lang="en-US" altLang="zh-CN" sz="2200" dirty="0" smtClean="0"/>
              <a:t>the OS ensures data confidentiality and integrity</a:t>
            </a:r>
          </a:p>
          <a:p>
            <a:pPr lvl="1"/>
            <a:r>
              <a:rPr lang="en-US" altLang="zh-CN" sz="2200" dirty="0" smtClean="0"/>
              <a:t>the OS implements files on stable (nonvolatile) storage media</a:t>
            </a:r>
          </a:p>
          <a:p>
            <a:pPr lvl="1"/>
            <a:r>
              <a:rPr lang="en-US" altLang="zh-CN" sz="2200" dirty="0" smtClean="0"/>
              <a:t>the OS keeps a mapping of the logical files onto the physical secondary storage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971" y="1814286"/>
            <a:ext cx="7010400" cy="856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343" y="3196569"/>
            <a:ext cx="5733149" cy="348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连续分配 </a:t>
            </a:r>
            <a:r>
              <a:rPr lang="en-US" altLang="zh-CN" dirty="0" smtClean="0"/>
              <a:t>Contiguous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3277"/>
            <a:ext cx="8229600" cy="4641850"/>
          </a:xfrm>
        </p:spPr>
        <p:txBody>
          <a:bodyPr/>
          <a:lstStyle/>
          <a:p>
            <a:r>
              <a:rPr lang="zh-CN" altLang="en-US" sz="2200" dirty="0" smtClean="0"/>
              <a:t>文件的信息存放在若干连续的挭</a:t>
            </a:r>
            <a:endParaRPr lang="en-US" altLang="zh-CN" sz="2200" dirty="0" smtClean="0"/>
          </a:p>
          <a:p>
            <a:r>
              <a:rPr lang="zh-CN" altLang="en-US" sz="2200" dirty="0" smtClean="0"/>
              <a:t>同动态内存分区类似</a:t>
            </a:r>
            <a:r>
              <a:rPr lang="en-US" altLang="zh-CN" sz="2200" dirty="0" smtClean="0"/>
              <a:t> </a:t>
            </a:r>
          </a:p>
          <a:p>
            <a:pPr lvl="1"/>
            <a:r>
              <a:rPr lang="zh-CN" altLang="en-US" sz="2200" dirty="0" smtClean="0"/>
              <a:t>优点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简单；支持</a:t>
            </a:r>
            <a:r>
              <a:rPr lang="zh-CN" altLang="en-US" sz="2200" dirty="0"/>
              <a:t>顺序存取和随机</a:t>
            </a:r>
            <a:r>
              <a:rPr lang="zh-CN" altLang="en-US" sz="2200" dirty="0" smtClean="0"/>
              <a:t>存储；所</a:t>
            </a:r>
            <a:r>
              <a:rPr lang="zh-CN" altLang="en-US" sz="2200" dirty="0"/>
              <a:t>需的磁盘寻道次数和寻道时间</a:t>
            </a:r>
            <a:r>
              <a:rPr lang="zh-CN" altLang="en-US" sz="2200" dirty="0" smtClean="0"/>
              <a:t>最少；可以</a:t>
            </a:r>
            <a:r>
              <a:rPr lang="zh-CN" altLang="en-US" sz="2200" dirty="0"/>
              <a:t>同时读入多个块，检索一个块也很容易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缺点：文件不能动态增长、不于文件的分配和移动</a:t>
            </a:r>
            <a:endParaRPr lang="en-US" altLang="zh-CN" sz="22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链接结构</a:t>
            </a:r>
            <a:r>
              <a:rPr lang="en-US" altLang="zh-CN" dirty="0" smtClean="0"/>
              <a:t>Chained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8812"/>
            <a:ext cx="8229600" cy="4641850"/>
          </a:xfrm>
        </p:spPr>
        <p:txBody>
          <a:bodyPr/>
          <a:lstStyle/>
          <a:p>
            <a:r>
              <a:rPr lang="zh-CN" altLang="en-US" sz="2400" dirty="0"/>
              <a:t>一个文件的信息存放在若干不连续的物理块中，各块之间通过指针连接，前一个物理块指向下一个物理</a:t>
            </a:r>
            <a:r>
              <a:rPr lang="zh-CN" altLang="en-US" sz="2400" dirty="0" smtClean="0"/>
              <a:t>块。</a:t>
            </a:r>
            <a:endParaRPr lang="en-US" altLang="zh-CN" sz="2400" dirty="0" smtClean="0"/>
          </a:p>
          <a:p>
            <a:r>
              <a:rPr lang="zh-CN" altLang="en-US" sz="2400" dirty="0" smtClean="0"/>
              <a:t>类似于分页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314" y="2776522"/>
            <a:ext cx="6490154" cy="40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Chained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106" y="1307760"/>
            <a:ext cx="8229600" cy="4641850"/>
          </a:xfrm>
        </p:spPr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提高</a:t>
            </a:r>
            <a:r>
              <a:rPr lang="zh-CN" altLang="en-US" dirty="0"/>
              <a:t>了磁盘空间利用率，不存在外部碎片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/>
              <a:t>有利于文件插入和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zh-CN" altLang="en-US" dirty="0"/>
              <a:t>有利于文件动态扩充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zh-CN" altLang="en-US" dirty="0"/>
          </a:p>
          <a:p>
            <a:pPr lvl="1"/>
            <a:r>
              <a:rPr lang="zh-CN" altLang="en-US" dirty="0" smtClean="0"/>
              <a:t>存取</a:t>
            </a:r>
            <a:r>
              <a:rPr lang="zh-CN" altLang="en-US" dirty="0"/>
              <a:t>速度慢，不适于随机存取</a:t>
            </a:r>
          </a:p>
          <a:p>
            <a:pPr lvl="1"/>
            <a:r>
              <a:rPr lang="zh-CN" altLang="en-US" dirty="0" smtClean="0"/>
              <a:t>可靠性</a:t>
            </a:r>
            <a:r>
              <a:rPr lang="zh-CN" altLang="en-US" dirty="0"/>
              <a:t>问题，如指针出错</a:t>
            </a:r>
          </a:p>
          <a:p>
            <a:pPr lvl="1"/>
            <a:r>
              <a:rPr lang="zh-CN" altLang="en-US" dirty="0" smtClean="0"/>
              <a:t>更多</a:t>
            </a:r>
            <a:r>
              <a:rPr lang="zh-CN" altLang="en-US" dirty="0"/>
              <a:t>的寻道次数和寻道时间</a:t>
            </a:r>
          </a:p>
          <a:p>
            <a:pPr lvl="1"/>
            <a:r>
              <a:rPr lang="zh-CN" altLang="en-US" dirty="0" smtClean="0"/>
              <a:t>链接</a:t>
            </a:r>
            <a:r>
              <a:rPr lang="zh-CN" altLang="en-US" dirty="0"/>
              <a:t>指针占用一定的空间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显式链接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0453" y="1074516"/>
            <a:ext cx="5013547" cy="574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763"/>
            <a:ext cx="4027714" cy="4641850"/>
          </a:xfrm>
        </p:spPr>
        <p:txBody>
          <a:bodyPr/>
          <a:lstStyle/>
          <a:p>
            <a:r>
              <a:rPr lang="en-US" altLang="zh-CN" sz="2400" dirty="0" smtClean="0"/>
              <a:t>instead of scattering block pointers, gather them in one global table: the file allocation table</a:t>
            </a:r>
          </a:p>
          <a:p>
            <a:r>
              <a:rPr lang="en-US" altLang="zh-CN" sz="2400" dirty="0" smtClean="0"/>
              <a:t>each block entry points to the next block in the chain</a:t>
            </a:r>
          </a:p>
          <a:p>
            <a:r>
              <a:rPr lang="en-US" altLang="zh-CN" sz="2400" dirty="0" smtClean="0"/>
              <a:t>end blocks get -1, free blocks get 0</a:t>
            </a:r>
          </a:p>
          <a:p>
            <a:r>
              <a:rPr lang="en-US" altLang="zh-CN" sz="2400" dirty="0" smtClean="0"/>
              <a:t>used in MS-DOS and OS/2</a:t>
            </a:r>
          </a:p>
          <a:p>
            <a:r>
              <a:rPr lang="en-US" altLang="zh-CN" sz="2400" dirty="0" smtClean="0"/>
              <a:t>problem: size and caching of table in memory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214397" y="651305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索引结构</a:t>
            </a:r>
            <a:r>
              <a:rPr lang="en-US" altLang="zh-CN" dirty="0" smtClean="0"/>
              <a:t>Indexed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769"/>
            <a:ext cx="8229600" cy="2011809"/>
          </a:xfrm>
        </p:spPr>
        <p:txBody>
          <a:bodyPr/>
          <a:lstStyle/>
          <a:p>
            <a:r>
              <a:rPr lang="zh-CN" altLang="en-US" sz="2200" dirty="0"/>
              <a:t>一个文件的信息存放在若干不连续物理块中</a:t>
            </a:r>
            <a:endParaRPr lang="en-US" altLang="zh-CN" sz="2200" dirty="0" smtClean="0"/>
          </a:p>
          <a:p>
            <a:r>
              <a:rPr lang="zh-CN" altLang="en-US" sz="2200" dirty="0" smtClean="0"/>
              <a:t>系统为每个文件建立一个专用数据结构</a:t>
            </a:r>
            <a:r>
              <a:rPr lang="en-US" altLang="zh-CN" sz="2200" dirty="0" smtClean="0"/>
              <a:t>—</a:t>
            </a:r>
            <a:r>
              <a:rPr lang="zh-CN" altLang="en-US" sz="2200" dirty="0"/>
              <a:t>索引表，并将这些物理块的块号存放在该索引表中。索引表就是磁盘块地址数组，其中第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个条目指向文件的第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块</a:t>
            </a:r>
            <a:endParaRPr lang="en-US" altLang="zh-CN" sz="2200" dirty="0" smtClean="0"/>
          </a:p>
          <a:p>
            <a:r>
              <a:rPr lang="en-US" altLang="zh-CN" sz="2200" dirty="0" smtClean="0"/>
              <a:t>local table of scattered pieces; ex: 512b block holds 128 #’s</a:t>
            </a:r>
          </a:p>
          <a:p>
            <a:r>
              <a:rPr lang="en-US" altLang="zh-CN" sz="2200" dirty="0" smtClean="0"/>
              <a:t>problem: what if a file is bigger then 128 blocks?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083" y="3309910"/>
            <a:ext cx="5823362" cy="360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3" y="1688570"/>
            <a:ext cx="8421007" cy="515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索引结构</a:t>
            </a:r>
            <a:r>
              <a:rPr lang="en-US" altLang="zh-CN" dirty="0" smtClean="0"/>
              <a:t>Indexed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7791"/>
            <a:ext cx="8229600" cy="487808"/>
          </a:xfrm>
        </p:spPr>
        <p:txBody>
          <a:bodyPr/>
          <a:lstStyle/>
          <a:p>
            <a:r>
              <a:rPr lang="en-US" altLang="zh-CN" sz="2200" dirty="0" smtClean="0"/>
              <a:t>Indexed Allocation with Variable-Length Portions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索引结构</a:t>
            </a:r>
            <a:r>
              <a:rPr lang="en-US" altLang="zh-CN" dirty="0" smtClean="0"/>
              <a:t>Indexed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7791"/>
            <a:ext cx="8229600" cy="487808"/>
          </a:xfrm>
        </p:spPr>
        <p:txBody>
          <a:bodyPr/>
          <a:lstStyle/>
          <a:p>
            <a:r>
              <a:rPr lang="zh-CN" altLang="en-US" sz="2400" dirty="0" smtClean="0"/>
              <a:t>优点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保持</a:t>
            </a:r>
            <a:r>
              <a:rPr lang="zh-CN" altLang="en-US" dirty="0">
                <a:solidFill>
                  <a:srgbClr val="0000CC"/>
                </a:solidFill>
              </a:rPr>
              <a:t>了链接结构的优点，又解决了其缺点 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既能顺序存取，又能随机存取 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满足了文件动态增长、插入删除的要求 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能充分利用磁盘空间 </a:t>
            </a:r>
          </a:p>
          <a:p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较多</a:t>
            </a:r>
            <a:r>
              <a:rPr lang="zh-CN" altLang="en-US" dirty="0"/>
              <a:t>的寻道次数和寻道时间 </a:t>
            </a:r>
          </a:p>
          <a:p>
            <a:pPr lvl="1"/>
            <a:r>
              <a:rPr lang="zh-CN" altLang="en-US" dirty="0" smtClean="0"/>
              <a:t>索引</a:t>
            </a:r>
            <a:r>
              <a:rPr lang="zh-CN" altLang="en-US" dirty="0"/>
              <a:t>表本身带来了系统开销 </a:t>
            </a:r>
          </a:p>
          <a:p>
            <a:pPr lvl="1"/>
            <a:r>
              <a:rPr lang="zh-CN" altLang="en-US" dirty="0"/>
              <a:t>如：内存、磁盘空间，存取时间 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7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894" y="2124967"/>
            <a:ext cx="5825062" cy="473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多级索引</a:t>
            </a:r>
            <a:r>
              <a:rPr lang="en-US" altLang="zh-CN" dirty="0" smtClean="0"/>
              <a:t>Multilevel Indexing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9735"/>
            <a:ext cx="8229600" cy="1140958"/>
          </a:xfrm>
        </p:spPr>
        <p:txBody>
          <a:bodyPr/>
          <a:lstStyle/>
          <a:p>
            <a:r>
              <a:rPr lang="en-US" altLang="zh-CN" sz="2200" dirty="0" smtClean="0"/>
              <a:t>keep the first 10 block pointers in the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-node structure</a:t>
            </a:r>
          </a:p>
          <a:p>
            <a:r>
              <a:rPr lang="en-US" altLang="zh-CN" sz="2200" dirty="0" smtClean="0"/>
              <a:t>then export the next 128 into a block accessed through single indirection; and the next 16184 into a block of 128 blocks, etc.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</a:t>
            </a:r>
            <a:r>
              <a:rPr lang="de-DE" altLang="zh-CN" dirty="0" smtClean="0">
                <a:latin typeface="Arial" pitchFamily="34" charset="0"/>
              </a:rPr>
              <a:t>FALL 2016; INSTRUCTOR: LINGBO WEI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707FEE-5520-4278-B22F-94C1CBE66937}" type="slidenum">
              <a:rPr lang="zh-CN" altLang="en-US" smtClean="0">
                <a:latin typeface="Arial" pitchFamily="34" charset="0"/>
              </a:rPr>
              <a:pPr/>
              <a:t>48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After the class…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Reading: </a:t>
            </a:r>
          </a:p>
          <a:p>
            <a:pPr lvl="1"/>
            <a:r>
              <a:rPr lang="zh-CN" altLang="en-US" sz="2000" dirty="0" smtClean="0">
                <a:ea typeface="宋体" pitchFamily="2" charset="-122"/>
              </a:rPr>
              <a:t>教材第</a:t>
            </a:r>
            <a:r>
              <a:rPr lang="en-US" altLang="zh-CN" sz="2000" dirty="0" smtClean="0">
                <a:ea typeface="宋体" pitchFamily="2" charset="-122"/>
              </a:rPr>
              <a:t>12</a:t>
            </a:r>
            <a:r>
              <a:rPr lang="zh-CN" altLang="en-US" sz="2000" dirty="0" smtClean="0">
                <a:ea typeface="宋体" pitchFamily="2" charset="-122"/>
              </a:rPr>
              <a:t>章：文件管理 （</a:t>
            </a:r>
            <a:r>
              <a:rPr lang="en-US" altLang="zh-CN" sz="2000" dirty="0" smtClean="0">
                <a:ea typeface="宋体" pitchFamily="2" charset="-122"/>
              </a:rPr>
              <a:t>12.1</a:t>
            </a:r>
            <a:r>
              <a:rPr lang="zh-CN" altLang="en-US" sz="2000" dirty="0" smtClean="0">
                <a:ea typeface="宋体" pitchFamily="2" charset="-122"/>
              </a:rPr>
              <a:t>节到</a:t>
            </a:r>
            <a:r>
              <a:rPr lang="en-US" altLang="zh-CN" sz="2000" dirty="0" smtClean="0">
                <a:ea typeface="宋体" pitchFamily="2" charset="-122"/>
              </a:rPr>
              <a:t>12.7</a:t>
            </a:r>
            <a:r>
              <a:rPr lang="zh-CN" altLang="en-US" sz="2000" dirty="0" smtClean="0">
                <a:ea typeface="宋体" pitchFamily="2" charset="-122"/>
              </a:rPr>
              <a:t>节）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A. S. </a:t>
            </a:r>
            <a:r>
              <a:rPr lang="en-US" altLang="zh-CN" sz="2000" dirty="0" err="1" smtClean="0">
                <a:ea typeface="宋体" pitchFamily="2" charset="-122"/>
              </a:rPr>
              <a:t>Tanenbaum</a:t>
            </a:r>
            <a:r>
              <a:rPr lang="en-US" altLang="zh-CN" sz="2000" dirty="0" smtClean="0">
                <a:ea typeface="宋体" pitchFamily="2" charset="-122"/>
              </a:rPr>
              <a:t>: Modern Operating Systems (3rd Edition), Chapter 4: File System</a:t>
            </a:r>
            <a:r>
              <a:rPr lang="zh-CN" altLang="en-US" sz="2000" dirty="0" smtClean="0">
                <a:ea typeface="宋体" pitchFamily="2" charset="-122"/>
              </a:rPr>
              <a:t>（</a:t>
            </a:r>
            <a:r>
              <a:rPr lang="en-US" altLang="zh-CN" sz="2000" dirty="0" smtClean="0">
                <a:ea typeface="宋体" pitchFamily="2" charset="-122"/>
              </a:rPr>
              <a:t>Section 4.1~Section 4.3</a:t>
            </a:r>
            <a:r>
              <a:rPr lang="zh-CN" altLang="en-US" sz="2000" dirty="0" smtClean="0">
                <a:ea typeface="宋体" pitchFamily="2" charset="-122"/>
              </a:rPr>
              <a:t>）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Homework</a:t>
            </a:r>
            <a:r>
              <a:rPr lang="zh-CN" altLang="en-US" sz="2400" dirty="0" smtClean="0">
                <a:ea typeface="宋体" pitchFamily="2" charset="-122"/>
              </a:rPr>
              <a:t>：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P571: Problems 12.1, 12.2, 12.3, 12.9, 12.10 (7</a:t>
            </a:r>
            <a:r>
              <a:rPr lang="en-US" altLang="zh-CN" sz="2000" baseline="30000" dirty="0" smtClean="0">
                <a:ea typeface="宋体" pitchFamily="2" charset="-122"/>
              </a:rPr>
              <a:t>th</a:t>
            </a:r>
            <a:r>
              <a:rPr lang="en-US" altLang="zh-CN" sz="2000" dirty="0" smtClean="0">
                <a:ea typeface="宋体" pitchFamily="2" charset="-122"/>
              </a:rPr>
              <a:t> Edition)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File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686" y="1457099"/>
            <a:ext cx="8498114" cy="46418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The file system is the most visible aspect of an OS</a:t>
            </a:r>
          </a:p>
          <a:p>
            <a:pPr lvl="1"/>
            <a:r>
              <a:rPr lang="en-US" altLang="zh-CN" sz="2600" dirty="0" smtClean="0"/>
              <a:t>files are managed by the OS</a:t>
            </a:r>
          </a:p>
          <a:p>
            <a:pPr lvl="1"/>
            <a:r>
              <a:rPr lang="en-US" altLang="zh-CN" sz="2600" dirty="0" smtClean="0"/>
              <a:t>how files are</a:t>
            </a:r>
          </a:p>
          <a:p>
            <a:pPr lvl="2"/>
            <a:r>
              <a:rPr lang="en-US" altLang="zh-CN" sz="2200" dirty="0" smtClean="0"/>
              <a:t>structured</a:t>
            </a:r>
          </a:p>
          <a:p>
            <a:pPr lvl="2"/>
            <a:r>
              <a:rPr lang="en-US" altLang="zh-CN" sz="2200" dirty="0" smtClean="0"/>
              <a:t>named</a:t>
            </a:r>
          </a:p>
          <a:p>
            <a:pPr lvl="2"/>
            <a:r>
              <a:rPr lang="en-US" altLang="zh-CN" sz="2200" dirty="0" smtClean="0"/>
              <a:t>accessed</a:t>
            </a:r>
          </a:p>
          <a:p>
            <a:pPr lvl="2"/>
            <a:r>
              <a:rPr lang="en-US" altLang="zh-CN" sz="2200" dirty="0" smtClean="0"/>
              <a:t>used</a:t>
            </a:r>
          </a:p>
          <a:p>
            <a:pPr lvl="2"/>
            <a:r>
              <a:rPr lang="en-US" altLang="zh-CN" sz="2200" dirty="0" smtClean="0"/>
              <a:t>protected</a:t>
            </a:r>
          </a:p>
          <a:p>
            <a:pPr lvl="2"/>
            <a:r>
              <a:rPr lang="en-US" altLang="zh-CN" sz="2200" dirty="0" smtClean="0"/>
              <a:t>implemented</a:t>
            </a:r>
          </a:p>
          <a:p>
            <a:pPr lvl="2">
              <a:buNone/>
            </a:pPr>
            <a:r>
              <a:rPr lang="en-US" altLang="zh-CN" sz="2200" dirty="0" smtClean="0"/>
              <a:t>    . . . are major topics in operating system design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File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071"/>
            <a:ext cx="8229600" cy="464185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Users’ standpoint vs. designers’ standpoint</a:t>
            </a:r>
          </a:p>
          <a:p>
            <a:pPr lvl="1"/>
            <a:r>
              <a:rPr lang="en-US" altLang="zh-CN" sz="2600" dirty="0" smtClean="0"/>
              <a:t>for the OS users</a:t>
            </a:r>
          </a:p>
          <a:p>
            <a:pPr lvl="2"/>
            <a:r>
              <a:rPr lang="en-US" altLang="zh-CN" sz="2200" dirty="0" smtClean="0"/>
              <a:t>the most important aspect is how files </a:t>
            </a:r>
            <a:r>
              <a:rPr lang="en-US" altLang="zh-CN" sz="2200" dirty="0" smtClean="0">
                <a:solidFill>
                  <a:srgbClr val="FF0000"/>
                </a:solidFill>
              </a:rPr>
              <a:t>appear</a:t>
            </a:r>
            <a:r>
              <a:rPr lang="en-US" altLang="zh-CN" sz="2200" dirty="0" smtClean="0"/>
              <a:t> to them</a:t>
            </a:r>
          </a:p>
          <a:p>
            <a:pPr lvl="2"/>
            <a:r>
              <a:rPr lang="en-US" altLang="zh-CN" sz="2200" dirty="0" smtClean="0"/>
              <a:t>how files are named and protected</a:t>
            </a:r>
          </a:p>
          <a:p>
            <a:pPr lvl="2"/>
            <a:r>
              <a:rPr lang="en-US" altLang="zh-CN" sz="2200" dirty="0" smtClean="0"/>
              <a:t>what operations are allowed, etc.</a:t>
            </a:r>
          </a:p>
          <a:p>
            <a:pPr lvl="1"/>
            <a:r>
              <a:rPr lang="en-US" altLang="zh-CN" sz="2600" dirty="0" smtClean="0"/>
              <a:t>for the OS designers</a:t>
            </a:r>
          </a:p>
          <a:p>
            <a:pPr lvl="2"/>
            <a:r>
              <a:rPr lang="en-US" altLang="zh-CN" sz="2200" dirty="0" smtClean="0"/>
              <a:t>must decide whether to </a:t>
            </a:r>
            <a:r>
              <a:rPr lang="en-US" altLang="zh-CN" sz="2200" dirty="0" smtClean="0">
                <a:solidFill>
                  <a:srgbClr val="FF0000"/>
                </a:solidFill>
              </a:rPr>
              <a:t>implement</a:t>
            </a:r>
            <a:r>
              <a:rPr lang="en-US" altLang="zh-CN" sz="2200" dirty="0" smtClean="0"/>
              <a:t> files with linked lists, tables, etc.</a:t>
            </a:r>
          </a:p>
          <a:p>
            <a:pPr lvl="2"/>
            <a:r>
              <a:rPr lang="en-US" altLang="zh-CN" sz="2200" dirty="0" smtClean="0"/>
              <a:t>how to map file blocks to disk sectors</a:t>
            </a:r>
          </a:p>
          <a:p>
            <a:pPr lvl="2"/>
            <a:r>
              <a:rPr lang="en-US" altLang="zh-CN" sz="2200" dirty="0" smtClean="0"/>
              <a:t>how to keep track of free storage, etc.</a:t>
            </a:r>
            <a:endParaRPr lang="zh-CN" altLang="en-US" sz="2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USTC</a:t>
            </a:r>
            <a:r>
              <a:rPr lang="en-US" altLang="zh-CN" dirty="0" smtClean="0">
                <a:latin typeface="Arial" pitchFamily="34" charset="0"/>
              </a:rPr>
              <a:t>-</a:t>
            </a:r>
            <a:r>
              <a:rPr lang="zh-CN" altLang="en-US" dirty="0" smtClean="0">
                <a:latin typeface="Arial" pitchFamily="34" charset="0"/>
              </a:rPr>
              <a:t>21000201-OPERATING SYSTEMS; </a:t>
            </a:r>
            <a:r>
              <a:rPr lang="de-DE" altLang="zh-CN" dirty="0" smtClean="0">
                <a:latin typeface="Arial" pitchFamily="34" charset="0"/>
              </a:rPr>
              <a:t>FALL 2016; INSTRUCTOR: LINGBO WEI</a:t>
            </a: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F084C-5602-4064-9685-76A2A83A3E21}" type="slidenum">
              <a:rPr lang="zh-CN" altLang="en-US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Part 4: File Management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13"/>
            <a:ext cx="8204200" cy="46418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Overview of File Management</a:t>
            </a:r>
          </a:p>
          <a:p>
            <a:r>
              <a:rPr lang="en-US" altLang="zh-CN" u="sng" dirty="0" smtClean="0">
                <a:solidFill>
                  <a:srgbClr val="993300"/>
                </a:solidFill>
                <a:ea typeface="宋体" pitchFamily="2" charset="-122"/>
              </a:rPr>
              <a:t>User Interface: Files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File naming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File structure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File types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File attributes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File operations</a:t>
            </a:r>
          </a:p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User Interface: Directories</a:t>
            </a:r>
          </a:p>
          <a:p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pitchFamily="2" charset="-122"/>
              </a:rPr>
              <a:t>File System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Interface: 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文件是对磁盘的抽象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文件</a:t>
            </a:r>
            <a:r>
              <a:rPr lang="zh-CN" altLang="en-US" dirty="0" smtClean="0"/>
              <a:t> 是指一组带标识（即文件名）的、在逻辑上有完整意义的信息项的序列。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信息项：构成文件内容的基本单位（单个字节，或多个字节），中信息项之间具顺序关系</a:t>
            </a:r>
            <a:endParaRPr lang="en-US" altLang="zh-CN" dirty="0" smtClean="0"/>
          </a:p>
          <a:p>
            <a:r>
              <a:rPr lang="zh-CN" altLang="en-US" dirty="0" smtClean="0"/>
              <a:t>文件系统：一种用于持久性存储的系统抽象</a:t>
            </a:r>
            <a:endParaRPr lang="en-US" altLang="zh-CN" dirty="0" smtClean="0"/>
          </a:p>
          <a:p>
            <a:pPr lvl="1"/>
            <a:r>
              <a:rPr lang="zh-CN" altLang="en-US" dirty="0"/>
              <a:t>操作系统中统一管理信息资源的一种</a:t>
            </a:r>
            <a:r>
              <a:rPr lang="zh-CN" altLang="en-US" dirty="0" smtClean="0"/>
              <a:t>软件，需要达到两个目标 ：</a:t>
            </a:r>
            <a:endParaRPr lang="en-US" altLang="zh-CN" dirty="0" smtClean="0"/>
          </a:p>
          <a:p>
            <a:pPr lvl="2"/>
            <a:r>
              <a:rPr lang="zh-CN" altLang="en-US" sz="2000" dirty="0" smtClean="0"/>
              <a:t>地址独立：文件数据的产生与文件存放的磁盘地址相互独立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地址保护：对文件的访问进行一定的限制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Naming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7791"/>
            <a:ext cx="8229600" cy="4641850"/>
          </a:xfrm>
        </p:spPr>
        <p:txBody>
          <a:bodyPr/>
          <a:lstStyle/>
          <a:p>
            <a:r>
              <a:rPr lang="en-US" altLang="zh-CN" sz="2600" dirty="0" smtClean="0">
                <a:solidFill>
                  <a:srgbClr val="006600"/>
                </a:solidFill>
              </a:rPr>
              <a:t>Naming is the most important aspect of abstraction</a:t>
            </a:r>
          </a:p>
          <a:p>
            <a:pPr lvl="1"/>
            <a:r>
              <a:rPr lang="zh-CN" altLang="en-US" dirty="0" smtClean="0"/>
              <a:t>进程创建一个文件，会给它命名；进程终止，文件继续存在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命名的规则因系统不同而不同</a:t>
            </a:r>
            <a:endParaRPr lang="en-US" altLang="zh-CN" dirty="0" smtClean="0"/>
          </a:p>
          <a:p>
            <a:pPr lvl="2"/>
            <a:r>
              <a:rPr lang="zh-CN" altLang="en-US" sz="2200" dirty="0" smtClean="0"/>
              <a:t>允许的文件名长度是</a:t>
            </a:r>
            <a:r>
              <a:rPr lang="en-US" altLang="zh-CN" sz="2200" dirty="0" smtClean="0"/>
              <a:t>8</a:t>
            </a:r>
            <a:r>
              <a:rPr lang="zh-CN" altLang="en-US" sz="2200" dirty="0" smtClean="0"/>
              <a:t>～</a:t>
            </a:r>
            <a:r>
              <a:rPr lang="en-US" altLang="zh-CN" sz="2200" dirty="0" smtClean="0"/>
              <a:t>255</a:t>
            </a:r>
            <a:r>
              <a:rPr lang="zh-CN" altLang="en-US" sz="2200" dirty="0" smtClean="0"/>
              <a:t>个字符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UNIX </a:t>
            </a:r>
            <a:r>
              <a:rPr lang="zh-CN" altLang="en-US" sz="2200" dirty="0" smtClean="0"/>
              <a:t>区分大小写，</a:t>
            </a:r>
            <a:r>
              <a:rPr lang="en-US" altLang="zh-CN" sz="2200" dirty="0" smtClean="0"/>
              <a:t> MS-DOS 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Windows </a:t>
            </a:r>
            <a:r>
              <a:rPr lang="zh-CN" altLang="en-US" sz="2200" dirty="0" smtClean="0"/>
              <a:t>不区分</a:t>
            </a:r>
            <a:endParaRPr lang="en-US" altLang="zh-CN" sz="2200" dirty="0" smtClean="0"/>
          </a:p>
          <a:p>
            <a:pPr lvl="2"/>
            <a:r>
              <a:rPr lang="zh-CN" alt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大部分操作将文件名分为两部分：文件名和扩展名</a:t>
            </a:r>
            <a:endParaRPr lang="en-US" altLang="zh-CN" sz="2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zh-CN" sz="2200" dirty="0" smtClean="0"/>
              <a:t>UNIX</a:t>
            </a:r>
            <a:r>
              <a:rPr lang="zh-CN" altLang="en-US" sz="2200" dirty="0" smtClean="0"/>
              <a:t>中，扩展名仅用于指示，系统并不遵守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Windows</a:t>
            </a:r>
            <a:r>
              <a:rPr lang="zh-CN" altLang="en-US" sz="2200" dirty="0" smtClean="0"/>
              <a:t>对扩展名进行了强制服从，即扩展名必须与文件类型相同，否则无法使用。</a:t>
            </a:r>
            <a:endParaRPr lang="en-US" altLang="zh-CN" sz="22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66713" y="6383789"/>
            <a:ext cx="7205662" cy="476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USTC</a:t>
            </a:r>
            <a:r>
              <a:rPr lang="en-US" altLang="zh-CN" dirty="0" smtClean="0"/>
              <a:t>-</a:t>
            </a:r>
            <a:r>
              <a:rPr lang="zh-CN" altLang="en-US" dirty="0" smtClean="0"/>
              <a:t>21000201-OPERATING SYSTEMS; </a:t>
            </a:r>
            <a:r>
              <a:rPr lang="de-DE" altLang="zh-CN" dirty="0" smtClean="0"/>
              <a:t>FALL 2016; INSTRUCTOR: LINGBO WEI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764463" y="6367914"/>
            <a:ext cx="922337" cy="476250"/>
          </a:xfrm>
        </p:spPr>
        <p:txBody>
          <a:bodyPr/>
          <a:lstStyle/>
          <a:p>
            <a:pPr>
              <a:defRPr/>
            </a:pPr>
            <a:fld id="{2A5F4D79-7E66-4EF1-850E-A256F3AB90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111</Template>
  <TotalTime>8657</TotalTime>
  <Words>3197</Words>
  <Application>Microsoft Office PowerPoint</Application>
  <PresentationFormat>全屏显示(4:3)</PresentationFormat>
  <Paragraphs>430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宋体</vt:lpstr>
      <vt:lpstr>Arial</vt:lpstr>
      <vt:lpstr>Calibri</vt:lpstr>
      <vt:lpstr>Georgia</vt:lpstr>
      <vt:lpstr>Tahoma</vt:lpstr>
      <vt:lpstr>Times New Roman</vt:lpstr>
      <vt:lpstr>Wingdings</vt:lpstr>
      <vt:lpstr>111</vt:lpstr>
      <vt:lpstr>Welcome to</vt:lpstr>
      <vt:lpstr>Part 4: File Management</vt:lpstr>
      <vt:lpstr>Overview of File Management</vt:lpstr>
      <vt:lpstr>Overview of File Management</vt:lpstr>
      <vt:lpstr>Overview of File Management</vt:lpstr>
      <vt:lpstr>Overview of File Management</vt:lpstr>
      <vt:lpstr>Part 4: File Management</vt:lpstr>
      <vt:lpstr>User Interface: Files</vt:lpstr>
      <vt:lpstr>File Naming</vt:lpstr>
      <vt:lpstr>File Naming</vt:lpstr>
      <vt:lpstr>File Logical Structure </vt:lpstr>
      <vt:lpstr>文件组织和访问</vt:lpstr>
      <vt:lpstr>文件组织和访问</vt:lpstr>
      <vt:lpstr>索引表</vt:lpstr>
      <vt:lpstr>File Types</vt:lpstr>
      <vt:lpstr>File Attributes</vt:lpstr>
      <vt:lpstr>File Attributes</vt:lpstr>
      <vt:lpstr>File Operations</vt:lpstr>
      <vt:lpstr>File Operations</vt:lpstr>
      <vt:lpstr>Part 4: File Management</vt:lpstr>
      <vt:lpstr>User Interface: Directories</vt:lpstr>
      <vt:lpstr>目录结构</vt:lpstr>
      <vt:lpstr>目录结构</vt:lpstr>
      <vt:lpstr>目录结构</vt:lpstr>
      <vt:lpstr>目录结构</vt:lpstr>
      <vt:lpstr>目录结构</vt:lpstr>
      <vt:lpstr>Directory Structure</vt:lpstr>
      <vt:lpstr>目录操作</vt:lpstr>
      <vt:lpstr>目录结构</vt:lpstr>
      <vt:lpstr>Part 4: File Management</vt:lpstr>
      <vt:lpstr>文件系统的实现</vt:lpstr>
      <vt:lpstr>文件系统的实现</vt:lpstr>
      <vt:lpstr>On-disk layout 磁盘上的文件布局</vt:lpstr>
      <vt:lpstr>On-disk layout磁盘上的文件布局</vt:lpstr>
      <vt:lpstr>Elements of File Management</vt:lpstr>
      <vt:lpstr>Record Blocking 记录组块</vt:lpstr>
      <vt:lpstr>Record Blocking记录组块</vt:lpstr>
      <vt:lpstr>Record Blocking</vt:lpstr>
      <vt:lpstr>File Block Allocation</vt:lpstr>
      <vt:lpstr>连续分配 Contiguous Allocation</vt:lpstr>
      <vt:lpstr>链接结构Chained Allocation</vt:lpstr>
      <vt:lpstr>Chained Allocation</vt:lpstr>
      <vt:lpstr>显式链接</vt:lpstr>
      <vt:lpstr>索引结构Indexed Allocation</vt:lpstr>
      <vt:lpstr>索引结构Indexed Allocation</vt:lpstr>
      <vt:lpstr>索引结构Indexed Allocation</vt:lpstr>
      <vt:lpstr>多级索引Multilevel Indexing</vt:lpstr>
      <vt:lpstr>After the class…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Security (II)</dc:title>
  <dc:creator>z</dc:creator>
  <cp:lastModifiedBy>lingbo wei</cp:lastModifiedBy>
  <cp:revision>199</cp:revision>
  <dcterms:created xsi:type="dcterms:W3CDTF">2012-09-04T15:33:18Z</dcterms:created>
  <dcterms:modified xsi:type="dcterms:W3CDTF">2016-11-15T01:58:42Z</dcterms:modified>
</cp:coreProperties>
</file>