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3">
  <p:sldMasterIdLst>
    <p:sldMasterId id="2147483672" r:id="rId1"/>
  </p:sldMasterIdLst>
  <p:notesMasterIdLst>
    <p:notesMasterId r:id="rId40"/>
  </p:notesMasterIdLst>
  <p:handoutMasterIdLst>
    <p:handoutMasterId r:id="rId41"/>
  </p:handoutMasterIdLst>
  <p:sldIdLst>
    <p:sldId id="557" r:id="rId2"/>
    <p:sldId id="330" r:id="rId3"/>
    <p:sldId id="409" r:id="rId4"/>
    <p:sldId id="509" r:id="rId5"/>
    <p:sldId id="531" r:id="rId6"/>
    <p:sldId id="414" r:id="rId7"/>
    <p:sldId id="524" r:id="rId8"/>
    <p:sldId id="558" r:id="rId9"/>
    <p:sldId id="502" r:id="rId10"/>
    <p:sldId id="422" r:id="rId11"/>
    <p:sldId id="503" r:id="rId12"/>
    <p:sldId id="423" r:id="rId13"/>
    <p:sldId id="428" r:id="rId14"/>
    <p:sldId id="432" r:id="rId15"/>
    <p:sldId id="433" r:id="rId16"/>
    <p:sldId id="525" r:id="rId17"/>
    <p:sldId id="499" r:id="rId18"/>
    <p:sldId id="489" r:id="rId19"/>
    <p:sldId id="444" r:id="rId20"/>
    <p:sldId id="563" r:id="rId21"/>
    <p:sldId id="564" r:id="rId22"/>
    <p:sldId id="565" r:id="rId23"/>
    <p:sldId id="505" r:id="rId24"/>
    <p:sldId id="447" r:id="rId25"/>
    <p:sldId id="483" r:id="rId26"/>
    <p:sldId id="476" r:id="rId27"/>
    <p:sldId id="477" r:id="rId28"/>
    <p:sldId id="484" r:id="rId29"/>
    <p:sldId id="519" r:id="rId30"/>
    <p:sldId id="486" r:id="rId31"/>
    <p:sldId id="474" r:id="rId32"/>
    <p:sldId id="488" r:id="rId33"/>
    <p:sldId id="475" r:id="rId34"/>
    <p:sldId id="554" r:id="rId35"/>
    <p:sldId id="478" r:id="rId36"/>
    <p:sldId id="521" r:id="rId37"/>
    <p:sldId id="522" r:id="rId38"/>
    <p:sldId id="487" r:id="rId39"/>
  </p:sldIdLst>
  <p:sldSz cx="12192000" cy="6858000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40FF"/>
    <a:srgbClr val="7F40FF"/>
    <a:srgbClr val="4050FF"/>
    <a:srgbClr val="5240FF"/>
    <a:srgbClr val="4078FF"/>
    <a:srgbClr val="40A5FF"/>
    <a:srgbClr val="40C1FF"/>
    <a:srgbClr val="40FFD7"/>
    <a:srgbClr val="40EE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1910" autoAdjust="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3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A74F7E-1C68-42DF-B838-93D99ABE114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2B57BAC-0384-45E0-8D44-66E9F0C81161}">
      <dgm:prSet phldrT="[Текст]"/>
      <dgm:spPr>
        <a:solidFill>
          <a:srgbClr val="40FFAF"/>
        </a:solidFill>
      </dgm:spPr>
      <dgm:t>
        <a:bodyPr/>
        <a:lstStyle/>
        <a:p>
          <a:r>
            <a:rPr lang="ru-RU" dirty="0">
              <a:solidFill>
                <a:schemeClr val="tx1"/>
              </a:solidFill>
            </a:rPr>
            <a:t>2002</a:t>
          </a:r>
        </a:p>
      </dgm:t>
    </dgm:pt>
    <dgm:pt modelId="{5702235C-B07C-4C8A-8F14-8CCFD60CE62A}" type="parTrans" cxnId="{8724F774-B960-4F7E-9527-A4014C1DECED}">
      <dgm:prSet/>
      <dgm:spPr/>
      <dgm:t>
        <a:bodyPr/>
        <a:lstStyle/>
        <a:p>
          <a:endParaRPr lang="ru-RU"/>
        </a:p>
      </dgm:t>
    </dgm:pt>
    <dgm:pt modelId="{000A4971-2B4D-410D-BA87-5BEAA63D5611}" type="sibTrans" cxnId="{8724F774-B960-4F7E-9527-A4014C1DECED}">
      <dgm:prSet/>
      <dgm:spPr/>
      <dgm:t>
        <a:bodyPr/>
        <a:lstStyle/>
        <a:p>
          <a:endParaRPr lang="ru-RU"/>
        </a:p>
      </dgm:t>
    </dgm:pt>
    <dgm:pt modelId="{1A41702D-4902-440D-BEA2-033004884EE0}">
      <dgm:prSet phldrT="[Текст]"/>
      <dgm:spPr>
        <a:solidFill>
          <a:srgbClr val="40FFD7"/>
        </a:solidFill>
      </dgm:spPr>
      <dgm:t>
        <a:bodyPr/>
        <a:lstStyle/>
        <a:p>
          <a:r>
            <a:rPr lang="ru-RU" dirty="0">
              <a:solidFill>
                <a:schemeClr val="tx1"/>
              </a:solidFill>
            </a:rPr>
            <a:t>2005</a:t>
          </a:r>
        </a:p>
      </dgm:t>
    </dgm:pt>
    <dgm:pt modelId="{D9FDA64A-A739-4073-B2B9-4FC95717D91C}" type="parTrans" cxnId="{629493F6-58AC-44F4-8BB9-119281928F94}">
      <dgm:prSet/>
      <dgm:spPr/>
      <dgm:t>
        <a:bodyPr/>
        <a:lstStyle/>
        <a:p>
          <a:endParaRPr lang="ru-RU"/>
        </a:p>
      </dgm:t>
    </dgm:pt>
    <dgm:pt modelId="{3E09AF0E-7AD5-461D-92F4-BB1BA4C3C121}" type="sibTrans" cxnId="{629493F6-58AC-44F4-8BB9-119281928F94}">
      <dgm:prSet/>
      <dgm:spPr/>
      <dgm:t>
        <a:bodyPr/>
        <a:lstStyle/>
        <a:p>
          <a:endParaRPr lang="ru-RU"/>
        </a:p>
      </dgm:t>
    </dgm:pt>
    <dgm:pt modelId="{0E940B94-4AA9-4ED8-A05F-8D865C18D4E7}">
      <dgm:prSet phldrT="[Текст]"/>
      <dgm:spPr>
        <a:solidFill>
          <a:srgbClr val="40EEFF"/>
        </a:solidFill>
      </dgm:spPr>
      <dgm:t>
        <a:bodyPr/>
        <a:lstStyle/>
        <a:p>
          <a:r>
            <a:rPr lang="ru-RU" dirty="0">
              <a:solidFill>
                <a:schemeClr val="tx1"/>
              </a:solidFill>
            </a:rPr>
            <a:t>2007</a:t>
          </a:r>
        </a:p>
      </dgm:t>
    </dgm:pt>
    <dgm:pt modelId="{45292DE9-680D-482C-BE49-586E3DB7DAE3}" type="parTrans" cxnId="{0830C7B1-1EF3-47CD-815B-280B01092EC8}">
      <dgm:prSet/>
      <dgm:spPr/>
      <dgm:t>
        <a:bodyPr/>
        <a:lstStyle/>
        <a:p>
          <a:endParaRPr lang="ru-RU"/>
        </a:p>
      </dgm:t>
    </dgm:pt>
    <dgm:pt modelId="{C864FE58-1847-415D-866D-9ED4A0DFA52A}" type="sibTrans" cxnId="{0830C7B1-1EF3-47CD-815B-280B01092EC8}">
      <dgm:prSet/>
      <dgm:spPr/>
      <dgm:t>
        <a:bodyPr/>
        <a:lstStyle/>
        <a:p>
          <a:endParaRPr lang="ru-RU"/>
        </a:p>
      </dgm:t>
    </dgm:pt>
    <dgm:pt modelId="{00045707-2C7E-4C02-B136-A941C6682156}">
      <dgm:prSet phldrT="[Текст]"/>
      <dgm:spPr>
        <a:solidFill>
          <a:srgbClr val="40C1FF"/>
        </a:solidFill>
      </dgm:spPr>
      <dgm:t>
        <a:bodyPr/>
        <a:lstStyle/>
        <a:p>
          <a:r>
            <a:rPr lang="ru-RU" dirty="0">
              <a:solidFill>
                <a:schemeClr val="tx1"/>
              </a:solidFill>
            </a:rPr>
            <a:t>2010</a:t>
          </a:r>
        </a:p>
      </dgm:t>
    </dgm:pt>
    <dgm:pt modelId="{BA07B430-D22E-4774-B297-C577D1B41D2B}" type="parTrans" cxnId="{F675F897-F5F1-442B-85AD-E37000317482}">
      <dgm:prSet/>
      <dgm:spPr/>
      <dgm:t>
        <a:bodyPr/>
        <a:lstStyle/>
        <a:p>
          <a:endParaRPr lang="ru-RU"/>
        </a:p>
      </dgm:t>
    </dgm:pt>
    <dgm:pt modelId="{483577F2-A324-4C22-A628-34D24BA02692}" type="sibTrans" cxnId="{F675F897-F5F1-442B-85AD-E37000317482}">
      <dgm:prSet/>
      <dgm:spPr/>
      <dgm:t>
        <a:bodyPr/>
        <a:lstStyle/>
        <a:p>
          <a:endParaRPr lang="ru-RU"/>
        </a:p>
      </dgm:t>
    </dgm:pt>
    <dgm:pt modelId="{1D030098-2839-4C4F-8A0A-7313BFF604DF}">
      <dgm:prSet phldrT="[Текст]"/>
      <dgm:spPr>
        <a:solidFill>
          <a:srgbClr val="40A5FF"/>
        </a:solidFill>
      </dgm:spPr>
      <dgm:t>
        <a:bodyPr/>
        <a:lstStyle/>
        <a:p>
          <a:r>
            <a:rPr lang="ru-RU" dirty="0">
              <a:solidFill>
                <a:schemeClr val="tx1"/>
              </a:solidFill>
            </a:rPr>
            <a:t>2012</a:t>
          </a:r>
        </a:p>
      </dgm:t>
    </dgm:pt>
    <dgm:pt modelId="{61754C0E-8A61-4759-A01F-4FF83D687308}" type="parTrans" cxnId="{F8896DF1-F1B2-493C-9858-646A77120777}">
      <dgm:prSet/>
      <dgm:spPr/>
      <dgm:t>
        <a:bodyPr/>
        <a:lstStyle/>
        <a:p>
          <a:endParaRPr lang="ru-RU"/>
        </a:p>
      </dgm:t>
    </dgm:pt>
    <dgm:pt modelId="{34EE37F9-B3E3-44BF-B836-4F42C4CF9B53}" type="sibTrans" cxnId="{F8896DF1-F1B2-493C-9858-646A77120777}">
      <dgm:prSet/>
      <dgm:spPr/>
      <dgm:t>
        <a:bodyPr/>
        <a:lstStyle/>
        <a:p>
          <a:endParaRPr lang="ru-RU"/>
        </a:p>
      </dgm:t>
    </dgm:pt>
    <dgm:pt modelId="{1594265C-840F-4388-B558-E0277F53320A}">
      <dgm:prSet phldrT="[Текст]"/>
      <dgm:spPr>
        <a:solidFill>
          <a:srgbClr val="4078FF"/>
        </a:solidFill>
      </dgm:spPr>
      <dgm:t>
        <a:bodyPr/>
        <a:lstStyle/>
        <a:p>
          <a:r>
            <a:rPr lang="ru-RU" dirty="0"/>
            <a:t>2015</a:t>
          </a:r>
        </a:p>
      </dgm:t>
    </dgm:pt>
    <dgm:pt modelId="{A19A7499-086C-4487-B798-0985E32A22B5}" type="parTrans" cxnId="{1B744EC6-703F-4DA7-AE74-1D9A5F6EC5D7}">
      <dgm:prSet/>
      <dgm:spPr/>
      <dgm:t>
        <a:bodyPr/>
        <a:lstStyle/>
        <a:p>
          <a:endParaRPr lang="ru-RU"/>
        </a:p>
      </dgm:t>
    </dgm:pt>
    <dgm:pt modelId="{A178AC27-4CEE-4B7D-B771-AC84D798E04C}" type="sibTrans" cxnId="{1B744EC6-703F-4DA7-AE74-1D9A5F6EC5D7}">
      <dgm:prSet/>
      <dgm:spPr/>
      <dgm:t>
        <a:bodyPr/>
        <a:lstStyle/>
        <a:p>
          <a:endParaRPr lang="ru-RU"/>
        </a:p>
      </dgm:t>
    </dgm:pt>
    <dgm:pt modelId="{25DDF6E7-8093-408B-9362-6A43720C511D}">
      <dgm:prSet phldrT="[Текст]"/>
      <dgm:spPr>
        <a:solidFill>
          <a:srgbClr val="4050FF"/>
        </a:solidFill>
      </dgm:spPr>
      <dgm:t>
        <a:bodyPr/>
        <a:lstStyle/>
        <a:p>
          <a:r>
            <a:rPr lang="ru-RU" dirty="0"/>
            <a:t>2016</a:t>
          </a:r>
        </a:p>
      </dgm:t>
    </dgm:pt>
    <dgm:pt modelId="{210B9837-6D90-4B4E-8F60-95E4EE8A71DF}" type="parTrans" cxnId="{077A6B7E-F86E-4EE1-81B9-145B0AF4F0A0}">
      <dgm:prSet/>
      <dgm:spPr/>
      <dgm:t>
        <a:bodyPr/>
        <a:lstStyle/>
        <a:p>
          <a:endParaRPr lang="ru-RU"/>
        </a:p>
      </dgm:t>
    </dgm:pt>
    <dgm:pt modelId="{9F7A9CED-BB07-478E-8CA2-7A7B77708A47}" type="sibTrans" cxnId="{077A6B7E-F86E-4EE1-81B9-145B0AF4F0A0}">
      <dgm:prSet/>
      <dgm:spPr/>
      <dgm:t>
        <a:bodyPr/>
        <a:lstStyle/>
        <a:p>
          <a:endParaRPr lang="ru-RU"/>
        </a:p>
      </dgm:t>
    </dgm:pt>
    <dgm:pt modelId="{079EF9B8-CAB1-45CF-9C27-925FDED55BFA}">
      <dgm:prSet phldrT="[Текст]"/>
      <dgm:spPr>
        <a:solidFill>
          <a:srgbClr val="5240FF"/>
        </a:solidFill>
      </dgm:spPr>
      <dgm:t>
        <a:bodyPr/>
        <a:lstStyle/>
        <a:p>
          <a:r>
            <a:rPr lang="ru-RU" dirty="0"/>
            <a:t>2017</a:t>
          </a:r>
        </a:p>
      </dgm:t>
    </dgm:pt>
    <dgm:pt modelId="{1AF89BD3-102E-4D8B-8A95-566E78230EC3}" type="parTrans" cxnId="{113081C1-44BC-4BB4-B3D2-2D0FC12AFB06}">
      <dgm:prSet/>
      <dgm:spPr/>
      <dgm:t>
        <a:bodyPr/>
        <a:lstStyle/>
        <a:p>
          <a:endParaRPr lang="ru-RU"/>
        </a:p>
      </dgm:t>
    </dgm:pt>
    <dgm:pt modelId="{29758CD1-FF7A-4270-A738-5A43F04A27FE}" type="sibTrans" cxnId="{113081C1-44BC-4BB4-B3D2-2D0FC12AFB06}">
      <dgm:prSet/>
      <dgm:spPr/>
      <dgm:t>
        <a:bodyPr/>
        <a:lstStyle/>
        <a:p>
          <a:endParaRPr lang="ru-RU"/>
        </a:p>
      </dgm:t>
    </dgm:pt>
    <dgm:pt modelId="{1C3EBBB2-5B38-478E-8D7A-26DCD9CA4021}">
      <dgm:prSet phldrT="[Текст]"/>
      <dgm:spPr>
        <a:solidFill>
          <a:srgbClr val="6340FF"/>
        </a:solidFill>
      </dgm:spPr>
      <dgm:t>
        <a:bodyPr/>
        <a:lstStyle/>
        <a:p>
          <a:r>
            <a:rPr lang="ru-RU" dirty="0"/>
            <a:t>2019</a:t>
          </a:r>
        </a:p>
      </dgm:t>
    </dgm:pt>
    <dgm:pt modelId="{ACA6F580-C65F-43A6-A101-7193F6A3AD0D}" type="parTrans" cxnId="{B329C6C7-5D31-4116-9243-1A38F8C32826}">
      <dgm:prSet/>
      <dgm:spPr/>
      <dgm:t>
        <a:bodyPr/>
        <a:lstStyle/>
        <a:p>
          <a:endParaRPr lang="ru-RU"/>
        </a:p>
      </dgm:t>
    </dgm:pt>
    <dgm:pt modelId="{D53CAAB4-F6A1-441A-A567-C10F1CAF660C}" type="sibTrans" cxnId="{B329C6C7-5D31-4116-9243-1A38F8C32826}">
      <dgm:prSet/>
      <dgm:spPr/>
      <dgm:t>
        <a:bodyPr/>
        <a:lstStyle/>
        <a:p>
          <a:endParaRPr lang="ru-RU"/>
        </a:p>
      </dgm:t>
    </dgm:pt>
    <dgm:pt modelId="{67B06DA7-BE33-4493-A07C-A58D6A7B5D06}">
      <dgm:prSet phldrT="[Текст]"/>
      <dgm:spPr>
        <a:solidFill>
          <a:srgbClr val="7F40FF"/>
        </a:solidFill>
      </dgm:spPr>
      <dgm:t>
        <a:bodyPr/>
        <a:lstStyle/>
        <a:p>
          <a:r>
            <a:rPr lang="ru-RU" dirty="0"/>
            <a:t>2020</a:t>
          </a:r>
        </a:p>
      </dgm:t>
    </dgm:pt>
    <dgm:pt modelId="{51309C20-8E18-4B04-91F4-71ACC13FE4AF}" type="parTrans" cxnId="{7F1DD3CA-DFB8-47E9-A718-BEBDAF2B79C4}">
      <dgm:prSet/>
      <dgm:spPr/>
      <dgm:t>
        <a:bodyPr/>
        <a:lstStyle/>
        <a:p>
          <a:endParaRPr lang="ru-RU"/>
        </a:p>
      </dgm:t>
    </dgm:pt>
    <dgm:pt modelId="{9BD1897A-8EAB-4B68-96F5-CC1A12CD4417}" type="sibTrans" cxnId="{7F1DD3CA-DFB8-47E9-A718-BEBDAF2B79C4}">
      <dgm:prSet/>
      <dgm:spPr/>
      <dgm:t>
        <a:bodyPr/>
        <a:lstStyle/>
        <a:p>
          <a:endParaRPr lang="ru-RU"/>
        </a:p>
      </dgm:t>
    </dgm:pt>
    <dgm:pt modelId="{046518C9-8917-435A-A974-CB2B9EB227B7}" type="pres">
      <dgm:prSet presAssocID="{8CA74F7E-1C68-42DF-B838-93D99ABE1141}" presName="Name0" presStyleCnt="0">
        <dgm:presLayoutVars>
          <dgm:dir/>
          <dgm:animLvl val="lvl"/>
          <dgm:resizeHandles val="exact"/>
        </dgm:presLayoutVars>
      </dgm:prSet>
      <dgm:spPr/>
    </dgm:pt>
    <dgm:pt modelId="{1BCF9E5B-B9F5-4ABB-944E-4CAB9DDAE792}" type="pres">
      <dgm:prSet presAssocID="{C2B57BAC-0384-45E0-8D44-66E9F0C81161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10140666-5E29-4DD0-9CD9-501ED5B592D5}" type="pres">
      <dgm:prSet presAssocID="{000A4971-2B4D-410D-BA87-5BEAA63D5611}" presName="parTxOnlySpace" presStyleCnt="0"/>
      <dgm:spPr/>
    </dgm:pt>
    <dgm:pt modelId="{5B9D5B4E-943A-494C-99B2-E6614D2CD771}" type="pres">
      <dgm:prSet presAssocID="{1A41702D-4902-440D-BEA2-033004884EE0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09AD4305-02B7-4ECF-A19F-4D1255C8DCCF}" type="pres">
      <dgm:prSet presAssocID="{3E09AF0E-7AD5-461D-92F4-BB1BA4C3C121}" presName="parTxOnlySpace" presStyleCnt="0"/>
      <dgm:spPr/>
    </dgm:pt>
    <dgm:pt modelId="{5334D449-F19D-40CA-8DA0-78298C6FA651}" type="pres">
      <dgm:prSet presAssocID="{0E940B94-4AA9-4ED8-A05F-8D865C18D4E7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4709C2BC-75BA-4B16-82A7-A53755BF8344}" type="pres">
      <dgm:prSet presAssocID="{C864FE58-1847-415D-866D-9ED4A0DFA52A}" presName="parTxOnlySpace" presStyleCnt="0"/>
      <dgm:spPr/>
    </dgm:pt>
    <dgm:pt modelId="{82E30AFA-C2B5-4D11-9DC0-7DDEE61ED730}" type="pres">
      <dgm:prSet presAssocID="{00045707-2C7E-4C02-B136-A941C6682156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6EE84873-4A91-4C7E-8C28-2013C99F60DB}" type="pres">
      <dgm:prSet presAssocID="{483577F2-A324-4C22-A628-34D24BA02692}" presName="parTxOnlySpace" presStyleCnt="0"/>
      <dgm:spPr/>
    </dgm:pt>
    <dgm:pt modelId="{FE71284F-C085-40C8-9137-979FEE2C0A80}" type="pres">
      <dgm:prSet presAssocID="{1D030098-2839-4C4F-8A0A-7313BFF604DF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C1F5CE1F-EB6D-4E99-85F5-3B3FFB24119F}" type="pres">
      <dgm:prSet presAssocID="{34EE37F9-B3E3-44BF-B836-4F42C4CF9B53}" presName="parTxOnlySpace" presStyleCnt="0"/>
      <dgm:spPr/>
    </dgm:pt>
    <dgm:pt modelId="{D8095DF9-D1EA-4640-9D05-1638596566D8}" type="pres">
      <dgm:prSet presAssocID="{1594265C-840F-4388-B558-E0277F53320A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EF049BC4-4010-46C3-BC26-E5A385D5FF40}" type="pres">
      <dgm:prSet presAssocID="{A178AC27-4CEE-4B7D-B771-AC84D798E04C}" presName="parTxOnlySpace" presStyleCnt="0"/>
      <dgm:spPr/>
    </dgm:pt>
    <dgm:pt modelId="{50401A77-7611-4D42-870A-E6D44B042E05}" type="pres">
      <dgm:prSet presAssocID="{25DDF6E7-8093-408B-9362-6A43720C511D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CA3EAC71-C654-4144-9BA8-B8E82440611D}" type="pres">
      <dgm:prSet presAssocID="{9F7A9CED-BB07-478E-8CA2-7A7B77708A47}" presName="parTxOnlySpace" presStyleCnt="0"/>
      <dgm:spPr/>
    </dgm:pt>
    <dgm:pt modelId="{56B1B618-A4E4-4B36-AE64-F5F7CD0EF591}" type="pres">
      <dgm:prSet presAssocID="{079EF9B8-CAB1-45CF-9C27-925FDED55BFA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61202861-9D53-4A42-B1F8-ACE9246F1786}" type="pres">
      <dgm:prSet presAssocID="{29758CD1-FF7A-4270-A738-5A43F04A27FE}" presName="parTxOnlySpace" presStyleCnt="0"/>
      <dgm:spPr/>
    </dgm:pt>
    <dgm:pt modelId="{99451C90-D42F-405A-90AB-7C81C0E6C81E}" type="pres">
      <dgm:prSet presAssocID="{1C3EBBB2-5B38-478E-8D7A-26DCD9CA4021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1EE626C2-AC24-452D-A27C-C7F971A6A782}" type="pres">
      <dgm:prSet presAssocID="{D53CAAB4-F6A1-441A-A567-C10F1CAF660C}" presName="parTxOnlySpace" presStyleCnt="0"/>
      <dgm:spPr/>
    </dgm:pt>
    <dgm:pt modelId="{69C28D78-07EB-4A8B-832A-0D6D7E306FD4}" type="pres">
      <dgm:prSet presAssocID="{67B06DA7-BE33-4493-A07C-A58D6A7B5D06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E130320E-29E0-45D9-A0BD-4B7D29534F83}" type="presOf" srcId="{1C3EBBB2-5B38-478E-8D7A-26DCD9CA4021}" destId="{99451C90-D42F-405A-90AB-7C81C0E6C81E}" srcOrd="0" destOrd="0" presId="urn:microsoft.com/office/officeart/2005/8/layout/chevron1"/>
    <dgm:cxn modelId="{84527517-08E7-42F2-B3BD-92599DE1812E}" type="presOf" srcId="{00045707-2C7E-4C02-B136-A941C6682156}" destId="{82E30AFA-C2B5-4D11-9DC0-7DDEE61ED730}" srcOrd="0" destOrd="0" presId="urn:microsoft.com/office/officeart/2005/8/layout/chevron1"/>
    <dgm:cxn modelId="{6661DF26-05FE-4D90-95D7-C811D43A2512}" type="presOf" srcId="{1A41702D-4902-440D-BEA2-033004884EE0}" destId="{5B9D5B4E-943A-494C-99B2-E6614D2CD771}" srcOrd="0" destOrd="0" presId="urn:microsoft.com/office/officeart/2005/8/layout/chevron1"/>
    <dgm:cxn modelId="{913C722D-01EF-472D-9A7E-C05FEC868C16}" type="presOf" srcId="{25DDF6E7-8093-408B-9362-6A43720C511D}" destId="{50401A77-7611-4D42-870A-E6D44B042E05}" srcOrd="0" destOrd="0" presId="urn:microsoft.com/office/officeart/2005/8/layout/chevron1"/>
    <dgm:cxn modelId="{8BA0B85B-B90A-42FE-AC1F-938235654C34}" type="presOf" srcId="{67B06DA7-BE33-4493-A07C-A58D6A7B5D06}" destId="{69C28D78-07EB-4A8B-832A-0D6D7E306FD4}" srcOrd="0" destOrd="0" presId="urn:microsoft.com/office/officeart/2005/8/layout/chevron1"/>
    <dgm:cxn modelId="{038E8548-22F4-45E2-9D82-390925B8C1DE}" type="presOf" srcId="{C2B57BAC-0384-45E0-8D44-66E9F0C81161}" destId="{1BCF9E5B-B9F5-4ABB-944E-4CAB9DDAE792}" srcOrd="0" destOrd="0" presId="urn:microsoft.com/office/officeart/2005/8/layout/chevron1"/>
    <dgm:cxn modelId="{8724F774-B960-4F7E-9527-A4014C1DECED}" srcId="{8CA74F7E-1C68-42DF-B838-93D99ABE1141}" destId="{C2B57BAC-0384-45E0-8D44-66E9F0C81161}" srcOrd="0" destOrd="0" parTransId="{5702235C-B07C-4C8A-8F14-8CCFD60CE62A}" sibTransId="{000A4971-2B4D-410D-BA87-5BEAA63D5611}"/>
    <dgm:cxn modelId="{077A6B7E-F86E-4EE1-81B9-145B0AF4F0A0}" srcId="{8CA74F7E-1C68-42DF-B838-93D99ABE1141}" destId="{25DDF6E7-8093-408B-9362-6A43720C511D}" srcOrd="6" destOrd="0" parTransId="{210B9837-6D90-4B4E-8F60-95E4EE8A71DF}" sibTransId="{9F7A9CED-BB07-478E-8CA2-7A7B77708A47}"/>
    <dgm:cxn modelId="{91F8797E-B5D9-4325-919C-EC1B72DAA58D}" type="presOf" srcId="{1D030098-2839-4C4F-8A0A-7313BFF604DF}" destId="{FE71284F-C085-40C8-9137-979FEE2C0A80}" srcOrd="0" destOrd="0" presId="urn:microsoft.com/office/officeart/2005/8/layout/chevron1"/>
    <dgm:cxn modelId="{2708EE94-BD87-410B-AA96-7FBE47394F77}" type="presOf" srcId="{8CA74F7E-1C68-42DF-B838-93D99ABE1141}" destId="{046518C9-8917-435A-A974-CB2B9EB227B7}" srcOrd="0" destOrd="0" presId="urn:microsoft.com/office/officeart/2005/8/layout/chevron1"/>
    <dgm:cxn modelId="{F675F897-F5F1-442B-85AD-E37000317482}" srcId="{8CA74F7E-1C68-42DF-B838-93D99ABE1141}" destId="{00045707-2C7E-4C02-B136-A941C6682156}" srcOrd="3" destOrd="0" parTransId="{BA07B430-D22E-4774-B297-C577D1B41D2B}" sibTransId="{483577F2-A324-4C22-A628-34D24BA02692}"/>
    <dgm:cxn modelId="{0424E5AB-D097-4C74-81AA-A04CB5D1EADA}" type="presOf" srcId="{1594265C-840F-4388-B558-E0277F53320A}" destId="{D8095DF9-D1EA-4640-9D05-1638596566D8}" srcOrd="0" destOrd="0" presId="urn:microsoft.com/office/officeart/2005/8/layout/chevron1"/>
    <dgm:cxn modelId="{0830C7B1-1EF3-47CD-815B-280B01092EC8}" srcId="{8CA74F7E-1C68-42DF-B838-93D99ABE1141}" destId="{0E940B94-4AA9-4ED8-A05F-8D865C18D4E7}" srcOrd="2" destOrd="0" parTransId="{45292DE9-680D-482C-BE49-586E3DB7DAE3}" sibTransId="{C864FE58-1847-415D-866D-9ED4A0DFA52A}"/>
    <dgm:cxn modelId="{113081C1-44BC-4BB4-B3D2-2D0FC12AFB06}" srcId="{8CA74F7E-1C68-42DF-B838-93D99ABE1141}" destId="{079EF9B8-CAB1-45CF-9C27-925FDED55BFA}" srcOrd="7" destOrd="0" parTransId="{1AF89BD3-102E-4D8B-8A95-566E78230EC3}" sibTransId="{29758CD1-FF7A-4270-A738-5A43F04A27FE}"/>
    <dgm:cxn modelId="{DEC35DC2-319C-49BF-BA23-A9C4A23E42A1}" type="presOf" srcId="{079EF9B8-CAB1-45CF-9C27-925FDED55BFA}" destId="{56B1B618-A4E4-4B36-AE64-F5F7CD0EF591}" srcOrd="0" destOrd="0" presId="urn:microsoft.com/office/officeart/2005/8/layout/chevron1"/>
    <dgm:cxn modelId="{1B744EC6-703F-4DA7-AE74-1D9A5F6EC5D7}" srcId="{8CA74F7E-1C68-42DF-B838-93D99ABE1141}" destId="{1594265C-840F-4388-B558-E0277F53320A}" srcOrd="5" destOrd="0" parTransId="{A19A7499-086C-4487-B798-0985E32A22B5}" sibTransId="{A178AC27-4CEE-4B7D-B771-AC84D798E04C}"/>
    <dgm:cxn modelId="{B329C6C7-5D31-4116-9243-1A38F8C32826}" srcId="{8CA74F7E-1C68-42DF-B838-93D99ABE1141}" destId="{1C3EBBB2-5B38-478E-8D7A-26DCD9CA4021}" srcOrd="8" destOrd="0" parTransId="{ACA6F580-C65F-43A6-A101-7193F6A3AD0D}" sibTransId="{D53CAAB4-F6A1-441A-A567-C10F1CAF660C}"/>
    <dgm:cxn modelId="{7F1DD3CA-DFB8-47E9-A718-BEBDAF2B79C4}" srcId="{8CA74F7E-1C68-42DF-B838-93D99ABE1141}" destId="{67B06DA7-BE33-4493-A07C-A58D6A7B5D06}" srcOrd="9" destOrd="0" parTransId="{51309C20-8E18-4B04-91F4-71ACC13FE4AF}" sibTransId="{9BD1897A-8EAB-4B68-96F5-CC1A12CD4417}"/>
    <dgm:cxn modelId="{F8896DF1-F1B2-493C-9858-646A77120777}" srcId="{8CA74F7E-1C68-42DF-B838-93D99ABE1141}" destId="{1D030098-2839-4C4F-8A0A-7313BFF604DF}" srcOrd="4" destOrd="0" parTransId="{61754C0E-8A61-4759-A01F-4FF83D687308}" sibTransId="{34EE37F9-B3E3-44BF-B836-4F42C4CF9B53}"/>
    <dgm:cxn modelId="{29ACCAF5-6AB3-498C-8046-0F658973D40D}" type="presOf" srcId="{0E940B94-4AA9-4ED8-A05F-8D865C18D4E7}" destId="{5334D449-F19D-40CA-8DA0-78298C6FA651}" srcOrd="0" destOrd="0" presId="urn:microsoft.com/office/officeart/2005/8/layout/chevron1"/>
    <dgm:cxn modelId="{629493F6-58AC-44F4-8BB9-119281928F94}" srcId="{8CA74F7E-1C68-42DF-B838-93D99ABE1141}" destId="{1A41702D-4902-440D-BEA2-033004884EE0}" srcOrd="1" destOrd="0" parTransId="{D9FDA64A-A739-4073-B2B9-4FC95717D91C}" sibTransId="{3E09AF0E-7AD5-461D-92F4-BB1BA4C3C121}"/>
    <dgm:cxn modelId="{8CE505A2-6E81-4167-BA40-C694CD76B7C6}" type="presParOf" srcId="{046518C9-8917-435A-A974-CB2B9EB227B7}" destId="{1BCF9E5B-B9F5-4ABB-944E-4CAB9DDAE792}" srcOrd="0" destOrd="0" presId="urn:microsoft.com/office/officeart/2005/8/layout/chevron1"/>
    <dgm:cxn modelId="{2E7511E5-1082-41AE-BB3B-D652486E5CB1}" type="presParOf" srcId="{046518C9-8917-435A-A974-CB2B9EB227B7}" destId="{10140666-5E29-4DD0-9CD9-501ED5B592D5}" srcOrd="1" destOrd="0" presId="urn:microsoft.com/office/officeart/2005/8/layout/chevron1"/>
    <dgm:cxn modelId="{F552603F-FE2A-43AF-8716-5B68E898AF4A}" type="presParOf" srcId="{046518C9-8917-435A-A974-CB2B9EB227B7}" destId="{5B9D5B4E-943A-494C-99B2-E6614D2CD771}" srcOrd="2" destOrd="0" presId="urn:microsoft.com/office/officeart/2005/8/layout/chevron1"/>
    <dgm:cxn modelId="{13F4E6AF-A373-4727-9ED7-4DB2DCF93D51}" type="presParOf" srcId="{046518C9-8917-435A-A974-CB2B9EB227B7}" destId="{09AD4305-02B7-4ECF-A19F-4D1255C8DCCF}" srcOrd="3" destOrd="0" presId="urn:microsoft.com/office/officeart/2005/8/layout/chevron1"/>
    <dgm:cxn modelId="{B4725041-9599-4134-894A-FF4289C9E75B}" type="presParOf" srcId="{046518C9-8917-435A-A974-CB2B9EB227B7}" destId="{5334D449-F19D-40CA-8DA0-78298C6FA651}" srcOrd="4" destOrd="0" presId="urn:microsoft.com/office/officeart/2005/8/layout/chevron1"/>
    <dgm:cxn modelId="{D6E547B9-1E65-448D-A147-7FFCEC788360}" type="presParOf" srcId="{046518C9-8917-435A-A974-CB2B9EB227B7}" destId="{4709C2BC-75BA-4B16-82A7-A53755BF8344}" srcOrd="5" destOrd="0" presId="urn:microsoft.com/office/officeart/2005/8/layout/chevron1"/>
    <dgm:cxn modelId="{EA1E0A06-A019-49ED-B060-5B741214D827}" type="presParOf" srcId="{046518C9-8917-435A-A974-CB2B9EB227B7}" destId="{82E30AFA-C2B5-4D11-9DC0-7DDEE61ED730}" srcOrd="6" destOrd="0" presId="urn:microsoft.com/office/officeart/2005/8/layout/chevron1"/>
    <dgm:cxn modelId="{A68E11BB-1DBF-46C4-BFC2-DAF2C4C9F578}" type="presParOf" srcId="{046518C9-8917-435A-A974-CB2B9EB227B7}" destId="{6EE84873-4A91-4C7E-8C28-2013C99F60DB}" srcOrd="7" destOrd="0" presId="urn:microsoft.com/office/officeart/2005/8/layout/chevron1"/>
    <dgm:cxn modelId="{88ACF606-DC67-48E8-B29C-2025C18BC011}" type="presParOf" srcId="{046518C9-8917-435A-A974-CB2B9EB227B7}" destId="{FE71284F-C085-40C8-9137-979FEE2C0A80}" srcOrd="8" destOrd="0" presId="urn:microsoft.com/office/officeart/2005/8/layout/chevron1"/>
    <dgm:cxn modelId="{ECF7E314-7398-4173-B915-76A699D31F30}" type="presParOf" srcId="{046518C9-8917-435A-A974-CB2B9EB227B7}" destId="{C1F5CE1F-EB6D-4E99-85F5-3B3FFB24119F}" srcOrd="9" destOrd="0" presId="urn:microsoft.com/office/officeart/2005/8/layout/chevron1"/>
    <dgm:cxn modelId="{092B073D-A56D-4094-BCDE-F36A220EEADD}" type="presParOf" srcId="{046518C9-8917-435A-A974-CB2B9EB227B7}" destId="{D8095DF9-D1EA-4640-9D05-1638596566D8}" srcOrd="10" destOrd="0" presId="urn:microsoft.com/office/officeart/2005/8/layout/chevron1"/>
    <dgm:cxn modelId="{578CB650-FC83-4FBA-87E2-D9BFA7CDF24B}" type="presParOf" srcId="{046518C9-8917-435A-A974-CB2B9EB227B7}" destId="{EF049BC4-4010-46C3-BC26-E5A385D5FF40}" srcOrd="11" destOrd="0" presId="urn:microsoft.com/office/officeart/2005/8/layout/chevron1"/>
    <dgm:cxn modelId="{4E1C5B65-D35C-4982-AFD6-5D4E848D30AF}" type="presParOf" srcId="{046518C9-8917-435A-A974-CB2B9EB227B7}" destId="{50401A77-7611-4D42-870A-E6D44B042E05}" srcOrd="12" destOrd="0" presId="urn:microsoft.com/office/officeart/2005/8/layout/chevron1"/>
    <dgm:cxn modelId="{37C10F32-71B7-45E9-BB08-9F243BE3DFD3}" type="presParOf" srcId="{046518C9-8917-435A-A974-CB2B9EB227B7}" destId="{CA3EAC71-C654-4144-9BA8-B8E82440611D}" srcOrd="13" destOrd="0" presId="urn:microsoft.com/office/officeart/2005/8/layout/chevron1"/>
    <dgm:cxn modelId="{3D58114C-06E3-470B-B664-0CC93C46D0F0}" type="presParOf" srcId="{046518C9-8917-435A-A974-CB2B9EB227B7}" destId="{56B1B618-A4E4-4B36-AE64-F5F7CD0EF591}" srcOrd="14" destOrd="0" presId="urn:microsoft.com/office/officeart/2005/8/layout/chevron1"/>
    <dgm:cxn modelId="{855BCBA6-5D00-4654-9374-15CC65DA6250}" type="presParOf" srcId="{046518C9-8917-435A-A974-CB2B9EB227B7}" destId="{61202861-9D53-4A42-B1F8-ACE9246F1786}" srcOrd="15" destOrd="0" presId="urn:microsoft.com/office/officeart/2005/8/layout/chevron1"/>
    <dgm:cxn modelId="{208E1015-AA5A-4EEC-9BA7-3750A224880D}" type="presParOf" srcId="{046518C9-8917-435A-A974-CB2B9EB227B7}" destId="{99451C90-D42F-405A-90AB-7C81C0E6C81E}" srcOrd="16" destOrd="0" presId="urn:microsoft.com/office/officeart/2005/8/layout/chevron1"/>
    <dgm:cxn modelId="{7DD00014-4DC0-45DE-928B-6314B2FE231B}" type="presParOf" srcId="{046518C9-8917-435A-A974-CB2B9EB227B7}" destId="{1EE626C2-AC24-452D-A27C-C7F971A6A782}" srcOrd="17" destOrd="0" presId="urn:microsoft.com/office/officeart/2005/8/layout/chevron1"/>
    <dgm:cxn modelId="{8AFEB9D6-60F0-44E3-A6FD-FDA8501B81EE}" type="presParOf" srcId="{046518C9-8917-435A-A974-CB2B9EB227B7}" destId="{69C28D78-07EB-4A8B-832A-0D6D7E306FD4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CF9E5B-B9F5-4ABB-944E-4CAB9DDAE792}">
      <dsp:nvSpPr>
        <dsp:cNvPr id="0" name=""/>
        <dsp:cNvSpPr/>
      </dsp:nvSpPr>
      <dsp:spPr>
        <a:xfrm>
          <a:off x="1227" y="1790352"/>
          <a:ext cx="1105048" cy="442019"/>
        </a:xfrm>
        <a:prstGeom prst="chevron">
          <a:avLst/>
        </a:prstGeom>
        <a:solidFill>
          <a:srgbClr val="40FFA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solidFill>
                <a:schemeClr val="tx1"/>
              </a:solidFill>
            </a:rPr>
            <a:t>2002</a:t>
          </a:r>
        </a:p>
      </dsp:txBody>
      <dsp:txXfrm>
        <a:off x="222237" y="1790352"/>
        <a:ext cx="663029" cy="442019"/>
      </dsp:txXfrm>
    </dsp:sp>
    <dsp:sp modelId="{5B9D5B4E-943A-494C-99B2-E6614D2CD771}">
      <dsp:nvSpPr>
        <dsp:cNvPr id="0" name=""/>
        <dsp:cNvSpPr/>
      </dsp:nvSpPr>
      <dsp:spPr>
        <a:xfrm>
          <a:off x="995771" y="1790352"/>
          <a:ext cx="1105048" cy="442019"/>
        </a:xfrm>
        <a:prstGeom prst="chevron">
          <a:avLst/>
        </a:prstGeom>
        <a:solidFill>
          <a:srgbClr val="40FFD7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solidFill>
                <a:schemeClr val="tx1"/>
              </a:solidFill>
            </a:rPr>
            <a:t>2005</a:t>
          </a:r>
        </a:p>
      </dsp:txBody>
      <dsp:txXfrm>
        <a:off x="1216781" y="1790352"/>
        <a:ext cx="663029" cy="442019"/>
      </dsp:txXfrm>
    </dsp:sp>
    <dsp:sp modelId="{5334D449-F19D-40CA-8DA0-78298C6FA651}">
      <dsp:nvSpPr>
        <dsp:cNvPr id="0" name=""/>
        <dsp:cNvSpPr/>
      </dsp:nvSpPr>
      <dsp:spPr>
        <a:xfrm>
          <a:off x="1990315" y="1790352"/>
          <a:ext cx="1105048" cy="442019"/>
        </a:xfrm>
        <a:prstGeom prst="chevron">
          <a:avLst/>
        </a:prstGeom>
        <a:solidFill>
          <a:srgbClr val="40EEF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solidFill>
                <a:schemeClr val="tx1"/>
              </a:solidFill>
            </a:rPr>
            <a:t>2007</a:t>
          </a:r>
        </a:p>
      </dsp:txBody>
      <dsp:txXfrm>
        <a:off x="2211325" y="1790352"/>
        <a:ext cx="663029" cy="442019"/>
      </dsp:txXfrm>
    </dsp:sp>
    <dsp:sp modelId="{82E30AFA-C2B5-4D11-9DC0-7DDEE61ED730}">
      <dsp:nvSpPr>
        <dsp:cNvPr id="0" name=""/>
        <dsp:cNvSpPr/>
      </dsp:nvSpPr>
      <dsp:spPr>
        <a:xfrm>
          <a:off x="2984859" y="1790352"/>
          <a:ext cx="1105048" cy="442019"/>
        </a:xfrm>
        <a:prstGeom prst="chevron">
          <a:avLst/>
        </a:prstGeom>
        <a:solidFill>
          <a:srgbClr val="40C1F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solidFill>
                <a:schemeClr val="tx1"/>
              </a:solidFill>
            </a:rPr>
            <a:t>2010</a:t>
          </a:r>
        </a:p>
      </dsp:txBody>
      <dsp:txXfrm>
        <a:off x="3205869" y="1790352"/>
        <a:ext cx="663029" cy="442019"/>
      </dsp:txXfrm>
    </dsp:sp>
    <dsp:sp modelId="{FE71284F-C085-40C8-9137-979FEE2C0A80}">
      <dsp:nvSpPr>
        <dsp:cNvPr id="0" name=""/>
        <dsp:cNvSpPr/>
      </dsp:nvSpPr>
      <dsp:spPr>
        <a:xfrm>
          <a:off x="3979403" y="1790352"/>
          <a:ext cx="1105048" cy="442019"/>
        </a:xfrm>
        <a:prstGeom prst="chevron">
          <a:avLst/>
        </a:prstGeom>
        <a:solidFill>
          <a:srgbClr val="40A5F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solidFill>
                <a:schemeClr val="tx1"/>
              </a:solidFill>
            </a:rPr>
            <a:t>2012</a:t>
          </a:r>
        </a:p>
      </dsp:txBody>
      <dsp:txXfrm>
        <a:off x="4200413" y="1790352"/>
        <a:ext cx="663029" cy="442019"/>
      </dsp:txXfrm>
    </dsp:sp>
    <dsp:sp modelId="{D8095DF9-D1EA-4640-9D05-1638596566D8}">
      <dsp:nvSpPr>
        <dsp:cNvPr id="0" name=""/>
        <dsp:cNvSpPr/>
      </dsp:nvSpPr>
      <dsp:spPr>
        <a:xfrm>
          <a:off x="4973947" y="1790352"/>
          <a:ext cx="1105048" cy="442019"/>
        </a:xfrm>
        <a:prstGeom prst="chevron">
          <a:avLst/>
        </a:prstGeom>
        <a:solidFill>
          <a:srgbClr val="4078F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2015</a:t>
          </a:r>
        </a:p>
      </dsp:txBody>
      <dsp:txXfrm>
        <a:off x="5194957" y="1790352"/>
        <a:ext cx="663029" cy="442019"/>
      </dsp:txXfrm>
    </dsp:sp>
    <dsp:sp modelId="{50401A77-7611-4D42-870A-E6D44B042E05}">
      <dsp:nvSpPr>
        <dsp:cNvPr id="0" name=""/>
        <dsp:cNvSpPr/>
      </dsp:nvSpPr>
      <dsp:spPr>
        <a:xfrm>
          <a:off x="5968491" y="1790352"/>
          <a:ext cx="1105048" cy="442019"/>
        </a:xfrm>
        <a:prstGeom prst="chevron">
          <a:avLst/>
        </a:prstGeom>
        <a:solidFill>
          <a:srgbClr val="4050F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2016</a:t>
          </a:r>
        </a:p>
      </dsp:txBody>
      <dsp:txXfrm>
        <a:off x="6189501" y="1790352"/>
        <a:ext cx="663029" cy="442019"/>
      </dsp:txXfrm>
    </dsp:sp>
    <dsp:sp modelId="{56B1B618-A4E4-4B36-AE64-F5F7CD0EF591}">
      <dsp:nvSpPr>
        <dsp:cNvPr id="0" name=""/>
        <dsp:cNvSpPr/>
      </dsp:nvSpPr>
      <dsp:spPr>
        <a:xfrm>
          <a:off x="6963035" y="1790352"/>
          <a:ext cx="1105048" cy="442019"/>
        </a:xfrm>
        <a:prstGeom prst="chevron">
          <a:avLst/>
        </a:prstGeom>
        <a:solidFill>
          <a:srgbClr val="5240F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2017</a:t>
          </a:r>
        </a:p>
      </dsp:txBody>
      <dsp:txXfrm>
        <a:off x="7184045" y="1790352"/>
        <a:ext cx="663029" cy="442019"/>
      </dsp:txXfrm>
    </dsp:sp>
    <dsp:sp modelId="{99451C90-D42F-405A-90AB-7C81C0E6C81E}">
      <dsp:nvSpPr>
        <dsp:cNvPr id="0" name=""/>
        <dsp:cNvSpPr/>
      </dsp:nvSpPr>
      <dsp:spPr>
        <a:xfrm>
          <a:off x="7957579" y="1790352"/>
          <a:ext cx="1105048" cy="442019"/>
        </a:xfrm>
        <a:prstGeom prst="chevron">
          <a:avLst/>
        </a:prstGeom>
        <a:solidFill>
          <a:srgbClr val="6340F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2019</a:t>
          </a:r>
        </a:p>
      </dsp:txBody>
      <dsp:txXfrm>
        <a:off x="8178589" y="1790352"/>
        <a:ext cx="663029" cy="442019"/>
      </dsp:txXfrm>
    </dsp:sp>
    <dsp:sp modelId="{69C28D78-07EB-4A8B-832A-0D6D7E306FD4}">
      <dsp:nvSpPr>
        <dsp:cNvPr id="0" name=""/>
        <dsp:cNvSpPr/>
      </dsp:nvSpPr>
      <dsp:spPr>
        <a:xfrm>
          <a:off x="8952123" y="1790352"/>
          <a:ext cx="1105048" cy="442019"/>
        </a:xfrm>
        <a:prstGeom prst="chevron">
          <a:avLst/>
        </a:prstGeom>
        <a:solidFill>
          <a:srgbClr val="7F40F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2020</a:t>
          </a:r>
        </a:p>
      </dsp:txBody>
      <dsp:txXfrm>
        <a:off x="9173133" y="1790352"/>
        <a:ext cx="663029" cy="442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93CAB-A6E8-4F84-B002-DB1C4B9BC43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271A0-3214-4C0F-98E9-07E8770F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94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B409-7F35-4B75-975D-83CC9322541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E2D1D-25A5-45DC-B24F-AC401B9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8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69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99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E2D1D-25A5-45DC-B24F-AC401B916F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967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E2D1D-25A5-45DC-B24F-AC401B916F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4982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84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77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6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3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5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81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0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9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5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42AE0A-37F8-43B6-8A56-4BDD2B51FA7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5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4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42AE0A-37F8-43B6-8A56-4BDD2B51FA7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7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3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slide" Target="slide19.xml"/><Relationship Id="rId4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" TargetMode="External"/><Relationship Id="rId7" Type="http://schemas.openxmlformats.org/officeDocument/2006/relationships/hyperlink" Target="https://dotnetfoundation.org/projec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tanit.com/sharp/" TargetMode="External"/><Relationship Id="rId5" Type="http://schemas.openxmlformats.org/officeDocument/2006/relationships/hyperlink" Target="https://github.com/dotnet" TargetMode="External"/><Relationship Id="rId4" Type="http://schemas.openxmlformats.org/officeDocument/2006/relationships/hyperlink" Target="https://docs.microsoft.com/en-us/dotne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download" TargetMode="External"/><Relationship Id="rId2" Type="http://schemas.openxmlformats.org/officeDocument/2006/relationships/hyperlink" Target="https://visualstudio.microsoft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10EE989-ECCD-41DA-B549-5FA048C4C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33066" y="4455621"/>
            <a:ext cx="1524000" cy="152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.NET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</p:txBody>
      </p:sp>
    </p:spTree>
    <p:extLst>
      <p:ext uri="{BB962C8B-B14F-4D97-AF65-F5344CB8AC3E}">
        <p14:creationId xmlns:p14="http://schemas.microsoft.com/office/powerpoint/2010/main" val="2523124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Language Runtime</a:t>
            </a:r>
            <a:r>
              <a:rPr lang="ru-RU" dirty="0"/>
              <a:t> (</a:t>
            </a:r>
            <a:r>
              <a:rPr lang="en-US" dirty="0"/>
              <a:t>CLR)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Simple application</a:t>
            </a:r>
            <a:r>
              <a:rPr lang="ru-RU" sz="2400" dirty="0"/>
              <a:t> (С++)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Application for .NET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66092" y="4818185"/>
            <a:ext cx="4431323" cy="931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Operation system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66091" y="3759722"/>
            <a:ext cx="4431323" cy="9319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code (CPU</a:t>
            </a:r>
            <a:r>
              <a:rPr lang="ru-RU" dirty="0"/>
              <a:t>-</a:t>
            </a:r>
            <a:r>
              <a:rPr lang="en-US" dirty="0"/>
              <a:t>instructions)</a:t>
            </a:r>
          </a:p>
        </p:txBody>
      </p:sp>
      <p:sp>
        <p:nvSpPr>
          <p:cNvPr id="9" name="Rectangle 8"/>
          <p:cNvSpPr/>
          <p:nvPr/>
        </p:nvSpPr>
        <p:spPr>
          <a:xfrm>
            <a:off x="6359769" y="4818185"/>
            <a:ext cx="4431323" cy="931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Operation system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59768" y="3759722"/>
            <a:ext cx="4431323" cy="931984"/>
          </a:xfrm>
          <a:prstGeom prst="rect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Common Language Runtime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59767" y="2708813"/>
            <a:ext cx="4431323" cy="9319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Application code (CIL- instructions)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126480" y="2066192"/>
            <a:ext cx="0" cy="4088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74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Language Runtime</a:t>
            </a:r>
            <a:r>
              <a:rPr lang="ru-RU" dirty="0"/>
              <a:t> (</a:t>
            </a:r>
            <a:r>
              <a:rPr lang="en-US" dirty="0"/>
              <a:t>CLR)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What CLR do:</a:t>
            </a:r>
          </a:p>
          <a:p>
            <a:pPr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3200" dirty="0"/>
              <a:t> load assemblies for memory</a:t>
            </a:r>
          </a:p>
          <a:p>
            <a:pPr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3200" dirty="0"/>
              <a:t> compile CIL to CPU instructions (this process called </a:t>
            </a:r>
            <a:r>
              <a:rPr lang="en-US" sz="3200" i="1" dirty="0"/>
              <a:t>just-in-time compilation, JIT-compilation</a:t>
            </a:r>
            <a:r>
              <a:rPr lang="en-US" sz="3200" dirty="0"/>
              <a:t>)</a:t>
            </a:r>
          </a:p>
          <a:p>
            <a:pPr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b="1" dirty="0"/>
              <a:t>manage memory allocation </a:t>
            </a:r>
            <a:r>
              <a:rPr lang="en-US" sz="3200" dirty="0"/>
              <a:t>during application execution</a:t>
            </a:r>
          </a:p>
          <a:p>
            <a:pPr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3200" dirty="0"/>
              <a:t> supports automatic </a:t>
            </a:r>
            <a:r>
              <a:rPr lang="ru-RU" sz="3200" dirty="0"/>
              <a:t>«</a:t>
            </a:r>
            <a:r>
              <a:rPr lang="en-US" sz="3200" dirty="0"/>
              <a:t>garbage collection</a:t>
            </a:r>
            <a:r>
              <a:rPr lang="ru-RU" sz="3200" dirty="0"/>
              <a:t>» </a:t>
            </a:r>
            <a:r>
              <a:rPr lang="en-US" sz="3200" dirty="0"/>
              <a:t>(finds and releases unused memory)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70407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0">
              <a:buClr>
                <a:srgbClr val="1CADE4"/>
              </a:buClr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CLR </a:t>
            </a:r>
            <a:r>
              <a:rPr 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manage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assemblies</a:t>
            </a:r>
            <a:r>
              <a:rPr 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and memory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thus for .NET platform applications and code we use term </a:t>
            </a:r>
            <a:r>
              <a:rPr lang="en-US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managed code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>
              <a:buClr>
                <a:srgbClr val="1CADE4"/>
              </a:buClr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Code not for .NET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called </a:t>
            </a:r>
            <a:r>
              <a:rPr lang="en-US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unmanaged code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31212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 for 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29751"/>
          </a:xfrm>
        </p:spPr>
        <p:txBody>
          <a:bodyPr>
            <a:noAutofit/>
          </a:bodyPr>
          <a:lstStyle/>
          <a:p>
            <a:r>
              <a:rPr lang="en-US" sz="3200" dirty="0"/>
              <a:t>Due to </a:t>
            </a:r>
            <a:r>
              <a:rPr lang="en-US" sz="3200" b="1" dirty="0"/>
              <a:t>open specifications</a:t>
            </a:r>
            <a:r>
              <a:rPr lang="en-US" sz="3200" dirty="0"/>
              <a:t> each person or company can create language for </a:t>
            </a:r>
            <a:r>
              <a:rPr lang="en-US" sz="3200" dirty="0">
                <a:sym typeface="Wingdings" panose="05000000000000000000" pitchFamily="2" charset="2"/>
              </a:rPr>
              <a:t>.NET platform.</a:t>
            </a:r>
          </a:p>
          <a:p>
            <a:r>
              <a:rPr lang="en-US" sz="3200" dirty="0">
                <a:sym typeface="Wingdings" panose="05000000000000000000" pitchFamily="2" charset="2"/>
              </a:rPr>
              <a:t>As a result, there are dozens of languages.</a:t>
            </a:r>
          </a:p>
          <a:p>
            <a:r>
              <a:rPr lang="en-US" sz="3200" dirty="0"/>
              <a:t>Most popular</a:t>
            </a:r>
            <a:r>
              <a:rPr lang="ru-RU" sz="3200" dirty="0"/>
              <a:t>:</a:t>
            </a:r>
          </a:p>
          <a:p>
            <a:pPr lvl="1"/>
            <a:r>
              <a:rPr lang="ru-RU" sz="3000" dirty="0"/>
              <a:t> </a:t>
            </a:r>
            <a:r>
              <a:rPr lang="en-US" sz="3000" dirty="0"/>
              <a:t>C#</a:t>
            </a:r>
            <a:endParaRPr lang="ru-RU" sz="3000" dirty="0"/>
          </a:p>
          <a:p>
            <a:pPr lvl="1"/>
            <a:r>
              <a:rPr lang="ru-RU" sz="3000" dirty="0"/>
              <a:t> </a:t>
            </a:r>
            <a:r>
              <a:rPr lang="en-US" sz="3000" dirty="0"/>
              <a:t>Visual Basic.NET</a:t>
            </a:r>
            <a:endParaRPr lang="ru-RU" sz="3000" dirty="0"/>
          </a:p>
          <a:p>
            <a:pPr lvl="1"/>
            <a:r>
              <a:rPr lang="ru-RU" sz="3000" dirty="0"/>
              <a:t> </a:t>
            </a:r>
            <a:r>
              <a:rPr lang="en-US" sz="3000" dirty="0"/>
              <a:t>F#</a:t>
            </a:r>
            <a:endParaRPr lang="ru-RU" sz="3000" dirty="0"/>
          </a:p>
          <a:p>
            <a:pPr lvl="1"/>
            <a:r>
              <a:rPr lang="ru-RU" sz="3000" dirty="0"/>
              <a:t> </a:t>
            </a:r>
            <a:r>
              <a:rPr lang="en-US" sz="3000" dirty="0"/>
              <a:t>C++/CLI</a:t>
            </a:r>
          </a:p>
        </p:txBody>
      </p:sp>
    </p:spTree>
    <p:extLst>
      <p:ext uri="{BB962C8B-B14F-4D97-AF65-F5344CB8AC3E}">
        <p14:creationId xmlns:p14="http://schemas.microsoft.com/office/powerpoint/2010/main" val="92196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languages for 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22992" cy="4023360"/>
          </a:xfrm>
        </p:spPr>
        <p:txBody>
          <a:bodyPr>
            <a:noAutofit/>
          </a:bodyPr>
          <a:lstStyle/>
          <a:p>
            <a:r>
              <a:rPr lang="en-US" sz="3200" dirty="0"/>
              <a:t>Each language for .NET is on the </a:t>
            </a:r>
            <a:r>
              <a:rPr lang="ru-RU" sz="3200" dirty="0"/>
              <a:t>«</a:t>
            </a:r>
            <a:r>
              <a:rPr lang="en-US" sz="3200" dirty="0"/>
              <a:t>top</a:t>
            </a:r>
            <a:r>
              <a:rPr lang="ru-RU" sz="3200" dirty="0"/>
              <a:t>» </a:t>
            </a:r>
            <a:r>
              <a:rPr lang="en-US" sz="3200" dirty="0"/>
              <a:t>of infrastructure. It has specific syntax only for itself but not for names for elements from common class library. </a:t>
            </a:r>
            <a:endParaRPr lang="en-US" sz="1800" dirty="0"/>
          </a:p>
          <a:p>
            <a:r>
              <a:rPr lang="en-US" sz="3200" dirty="0"/>
              <a:t>This fact simplify interlanguage interaction and programs transfer from one language to other.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15979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 for .NET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27212" cy="32867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GetBooksCount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 =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command =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con.</a:t>
            </a:r>
            <a:r>
              <a:rPr lang="en-US" sz="15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CreateCommand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</a:t>
            </a:r>
            <a:r>
              <a:rPr lang="en-US" sz="15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CommandText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"SELECT COUNT(*) FROM Books"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con.</a:t>
            </a:r>
            <a:r>
              <a:rPr lang="en-US" sz="15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5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ExecuteScalar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returns object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</a:t>
            </a:r>
            <a:r>
              <a:rPr lang="en-US" sz="15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ExecuteScalar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5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VISUAL BASIC .NET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GetBooksCount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command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con.</a:t>
            </a:r>
            <a:r>
              <a:rPr lang="en-US" sz="15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CreateCommand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</a:t>
            </a:r>
            <a:r>
              <a:rPr lang="en-US" sz="15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CommandText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"SELECT COUNT(*) FROM Books"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con.</a:t>
            </a:r>
            <a:r>
              <a:rPr lang="en-US" sz="15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</a:t>
            </a:r>
            <a:r>
              <a:rPr lang="en-US" sz="15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ExecuteScalar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returns object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</a:t>
            </a:r>
            <a:r>
              <a:rPr lang="en-US" sz="15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ExecuteScalar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endParaRPr lang="en-US" sz="15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121205" y="1846052"/>
            <a:ext cx="0" cy="428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282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for</a:t>
            </a:r>
            <a:r>
              <a:rPr lang="ru-RU" dirty="0"/>
              <a:t> </a:t>
            </a:r>
            <a:r>
              <a:rPr lang="en-US" dirty="0"/>
              <a:t>.NET and</a:t>
            </a:r>
            <a:r>
              <a:rPr lang="ru-RU" dirty="0"/>
              <a:t> </a:t>
            </a:r>
            <a:r>
              <a:rPr lang="en-US" dirty="0"/>
              <a:t>CLR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22992" cy="4023360"/>
          </a:xfrm>
        </p:spPr>
        <p:txBody>
          <a:bodyPr>
            <a:noAutofit/>
          </a:bodyPr>
          <a:lstStyle/>
          <a:p>
            <a:pPr>
              <a:spcBef>
                <a:spcPts val="2400"/>
              </a:spcBef>
            </a:pPr>
            <a:r>
              <a:rPr lang="en-US" sz="3200" dirty="0"/>
              <a:t>Typically language elements reflects CLR types. Types of CLR are described in language </a:t>
            </a:r>
            <a:r>
              <a:rPr lang="ru-RU" sz="3200" dirty="0"/>
              <a:t>(</a:t>
            </a:r>
            <a:r>
              <a:rPr lang="en-US" sz="3200" dirty="0"/>
              <a:t>maybe with other names</a:t>
            </a:r>
            <a:r>
              <a:rPr lang="ru-RU" sz="3200" dirty="0"/>
              <a:t>).</a:t>
            </a:r>
          </a:p>
          <a:p>
            <a:pPr>
              <a:spcBef>
                <a:spcPts val="2400"/>
              </a:spcBef>
            </a:pPr>
            <a:r>
              <a:rPr lang="en-US" sz="3200" dirty="0"/>
              <a:t>But language can not use some possibilities of CLR.</a:t>
            </a:r>
          </a:p>
          <a:p>
            <a:pPr>
              <a:spcBef>
                <a:spcPts val="2400"/>
              </a:spcBef>
            </a:pPr>
            <a:r>
              <a:rPr lang="en-US" sz="3200" dirty="0"/>
              <a:t>At same time, some language </a:t>
            </a:r>
            <a:r>
              <a:rPr lang="ru-RU" sz="3200" dirty="0"/>
              <a:t> «</a:t>
            </a:r>
            <a:r>
              <a:rPr lang="en-US" sz="3200" dirty="0"/>
              <a:t>features</a:t>
            </a:r>
            <a:r>
              <a:rPr lang="ru-RU" sz="3200" dirty="0"/>
              <a:t>» </a:t>
            </a:r>
            <a:r>
              <a:rPr lang="en-US" sz="3200" dirty="0"/>
              <a:t>can differ only before compilation and merge in result code to similar CLR elements.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9743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facts about </a:t>
            </a:r>
            <a:r>
              <a:rPr lang="ru-RU" dirty="0"/>
              <a:t>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7434072" cy="4414389"/>
          </a:xfrm>
        </p:spPr>
        <p:txBody>
          <a:bodyPr>
            <a:normAutofit/>
          </a:bodyPr>
          <a:lstStyle/>
          <a:p>
            <a:pPr>
              <a:buClr>
                <a:srgbClr val="1CADE4"/>
              </a:buClr>
              <a:buFont typeface="Wingdings" panose="05000000000000000000" pitchFamily="2" charset="2"/>
              <a:buChar char="q"/>
            </a:pPr>
            <a:r>
              <a:rPr lang="ru-RU" sz="3200" dirty="0"/>
              <a:t> </a:t>
            </a:r>
            <a:r>
              <a:rPr lang="en-US" sz="3200" dirty="0"/>
              <a:t>Name pronounced as </a:t>
            </a:r>
            <a:r>
              <a:rPr lang="ru-RU" sz="3200" dirty="0"/>
              <a:t>"</a:t>
            </a:r>
            <a:r>
              <a:rPr lang="en-US" sz="3200" dirty="0"/>
              <a:t>see sharp</a:t>
            </a:r>
            <a:r>
              <a:rPr lang="ru-RU" sz="3200" dirty="0"/>
              <a:t>"</a:t>
            </a:r>
            <a:endParaRPr lang="en-US" sz="3200" dirty="0"/>
          </a:p>
          <a:p>
            <a:pPr>
              <a:buClr>
                <a:srgbClr val="1CADE4"/>
              </a:buClr>
              <a:buFont typeface="Wingdings" panose="05000000000000000000" pitchFamily="2" charset="2"/>
              <a:buChar char="q"/>
            </a:pPr>
            <a:r>
              <a:rPr lang="ru-RU" sz="3200" dirty="0"/>
              <a:t> </a:t>
            </a:r>
            <a:r>
              <a:rPr lang="en-US" sz="3200" dirty="0"/>
              <a:t>Developed especially for platform .NET</a:t>
            </a:r>
            <a:r>
              <a:rPr lang="ru-RU" sz="3200" dirty="0"/>
              <a:t> </a:t>
            </a:r>
            <a:r>
              <a:rPr lang="en-US" sz="3200" dirty="0"/>
              <a:t>in</a:t>
            </a:r>
            <a:r>
              <a:rPr lang="ru-RU" sz="3200" dirty="0"/>
              <a:t> 2000 (</a:t>
            </a:r>
            <a:r>
              <a:rPr lang="en-US" sz="3200" dirty="0"/>
              <a:t>Anders Hejlsberg</a:t>
            </a:r>
            <a:r>
              <a:rPr lang="ru-RU" sz="3200" dirty="0"/>
              <a:t>)</a:t>
            </a:r>
            <a:endParaRPr lang="en-US" sz="3200" dirty="0"/>
          </a:p>
          <a:p>
            <a:pPr>
              <a:buClr>
                <a:srgbClr val="1CADE4"/>
              </a:buClr>
              <a:buFont typeface="Wingdings" panose="05000000000000000000" pitchFamily="2" charset="2"/>
              <a:buChar char="q"/>
            </a:pPr>
            <a:r>
              <a:rPr lang="en-US" sz="3200" dirty="0"/>
              <a:t> C-like syntax</a:t>
            </a:r>
          </a:p>
          <a:p>
            <a:pPr>
              <a:buClr>
                <a:srgbClr val="1CADE4"/>
              </a:buClr>
              <a:buFont typeface="Wingdings" panose="05000000000000000000" pitchFamily="2" charset="2"/>
              <a:buChar char="q"/>
            </a:pPr>
            <a:r>
              <a:rPr lang="ru-RU" sz="3200" dirty="0"/>
              <a:t> </a:t>
            </a:r>
            <a:r>
              <a:rPr lang="en-US" sz="3200" dirty="0"/>
              <a:t>C# used for more then 70% of all projects for .NET</a:t>
            </a:r>
            <a:endParaRPr lang="ru-RU" sz="3200" dirty="0"/>
          </a:p>
          <a:p>
            <a:pPr>
              <a:buClr>
                <a:srgbClr val="1CADE4"/>
              </a:buClr>
              <a:buFont typeface="Wingdings" panose="05000000000000000000" pitchFamily="2" charset="2"/>
              <a:buChar char="q"/>
            </a:pPr>
            <a:r>
              <a:rPr lang="ru-RU" sz="3200" dirty="0"/>
              <a:t> </a:t>
            </a:r>
            <a:r>
              <a:rPr lang="en-US" sz="3200" dirty="0"/>
              <a:t>.NET Framework 4.8 – C# 7.3. New versions </a:t>
            </a:r>
            <a:r>
              <a:rPr lang="ru-RU" sz="3200" dirty="0"/>
              <a:t>(</a:t>
            </a:r>
            <a:r>
              <a:rPr lang="en-US" sz="3200" dirty="0"/>
              <a:t>C# 8 </a:t>
            </a:r>
            <a:r>
              <a:rPr lang="ru-RU" sz="3200" dirty="0"/>
              <a:t>и </a:t>
            </a:r>
            <a:r>
              <a:rPr lang="en-US" sz="3200" dirty="0"/>
              <a:t>C# 9) only for .NET Core.</a:t>
            </a:r>
            <a:endParaRPr lang="en-US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5D9BCC-0AD0-451B-8176-D8F54EB31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246" y="1845733"/>
            <a:ext cx="2519433" cy="343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65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facts about </a:t>
            </a:r>
            <a:r>
              <a:rPr lang="ru-RU" dirty="0"/>
              <a:t>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4"/>
            <a:ext cx="10058400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3200" dirty="0"/>
              <a:t> </a:t>
            </a:r>
            <a:r>
              <a:rPr lang="en-US" sz="3200" dirty="0"/>
              <a:t>OOP-based  development only</a:t>
            </a:r>
            <a:endParaRPr lang="ru-RU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ru-RU" sz="3200" dirty="0"/>
              <a:t> </a:t>
            </a:r>
            <a:r>
              <a:rPr lang="en-US" sz="3200" i="1" dirty="0"/>
              <a:t>Static typing </a:t>
            </a:r>
            <a:r>
              <a:rPr lang="en-US" sz="3200" dirty="0"/>
              <a:t>- types are known on compile time.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3200" dirty="0"/>
              <a:t> </a:t>
            </a:r>
            <a:r>
              <a:rPr lang="en-US" sz="3200" i="1" dirty="0"/>
              <a:t>Safe type system</a:t>
            </a:r>
            <a:r>
              <a:rPr lang="ru-RU" sz="3200" dirty="0"/>
              <a:t> – </a:t>
            </a:r>
            <a:r>
              <a:rPr lang="en-US" sz="3200" dirty="0"/>
              <a:t>one memory block can’t be </a:t>
            </a:r>
            <a:r>
              <a:rPr lang="ru-RU" sz="3200" dirty="0"/>
              <a:t>«</a:t>
            </a:r>
            <a:r>
              <a:rPr lang="en-US" sz="3200" dirty="0"/>
              <a:t>covered</a:t>
            </a:r>
            <a:r>
              <a:rPr lang="ru-RU" sz="3200" dirty="0"/>
              <a:t>» </a:t>
            </a:r>
            <a:r>
              <a:rPr lang="en-US" sz="3200" dirty="0"/>
              <a:t>by values of different types</a:t>
            </a:r>
            <a:endParaRPr lang="ru-RU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ru-RU" sz="3200" dirty="0"/>
              <a:t> </a:t>
            </a:r>
            <a:r>
              <a:rPr lang="en-US" sz="3200" dirty="0"/>
              <a:t>Reflects CLR elements quite fully. In last versions- lot of </a:t>
            </a:r>
            <a:r>
              <a:rPr lang="ru-RU" sz="3200" dirty="0"/>
              <a:t>«</a:t>
            </a:r>
            <a:r>
              <a:rPr lang="en-US" sz="3200" dirty="0"/>
              <a:t>syntax sugar</a:t>
            </a:r>
            <a:r>
              <a:rPr lang="ru-RU" sz="3200" dirty="0"/>
              <a:t>».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30015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</a:t>
            </a:r>
            <a:r>
              <a:rPr lang="ru-RU" dirty="0"/>
              <a:t> </a:t>
            </a:r>
            <a:r>
              <a:rPr lang="en-US" dirty="0"/>
              <a:t>C# application (VS2019)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251FAF2-FD10-435B-90BA-A7B754092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877" y="1858239"/>
            <a:ext cx="6172245" cy="4320572"/>
          </a:xfr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66371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0766"/>
          </a:xfrm>
        </p:spPr>
        <p:txBody>
          <a:bodyPr>
            <a:noAutofit/>
          </a:bodyPr>
          <a:lstStyle/>
          <a:p>
            <a:r>
              <a:rPr lang="en-US" sz="3200" dirty="0">
                <a:hlinkClick r:id="rId2" action="ppaction://hlinksldjump"/>
              </a:rPr>
              <a:t>Organizing questions</a:t>
            </a:r>
            <a:endParaRPr lang="ru-RU" sz="3200" dirty="0"/>
          </a:p>
          <a:p>
            <a:r>
              <a:rPr lang="en-US" sz="3200" dirty="0">
                <a:hlinkClick r:id="rId3" action="ppaction://hlinksldjump"/>
              </a:rPr>
              <a:t>Platform .NET – total information</a:t>
            </a:r>
            <a:endParaRPr lang="ru-RU" sz="3200" dirty="0"/>
          </a:p>
          <a:p>
            <a:r>
              <a:rPr lang="en-US" sz="3200" dirty="0">
                <a:hlinkClick r:id="rId4" action="ppaction://hlinksldjump"/>
              </a:rPr>
              <a:t>Basic information about</a:t>
            </a:r>
            <a:r>
              <a:rPr lang="ru-RU" sz="3200" dirty="0">
                <a:hlinkClick r:id="rId4" action="ppaction://hlinksldjump"/>
              </a:rPr>
              <a:t> C#</a:t>
            </a:r>
            <a:endParaRPr lang="ru-RU" sz="3200" dirty="0"/>
          </a:p>
          <a:p>
            <a:r>
              <a:rPr lang="en-US" sz="3200" dirty="0">
                <a:hlinkClick r:id="rId5" action="ppaction://hlinksldjump"/>
              </a:rPr>
              <a:t>Simple </a:t>
            </a:r>
            <a:r>
              <a:rPr lang="ru-RU" sz="3200" dirty="0">
                <a:hlinkClick r:id="rId5" action="ppaction://hlinksldjump"/>
              </a:rPr>
              <a:t>C#</a:t>
            </a:r>
            <a:r>
              <a:rPr lang="en-US" sz="3200" dirty="0">
                <a:hlinkClick r:id="rId5" action="ppaction://hlinksldjump"/>
              </a:rPr>
              <a:t> application and its analysis</a:t>
            </a:r>
            <a:endParaRPr lang="ru-RU" sz="3200" dirty="0"/>
          </a:p>
          <a:p>
            <a:r>
              <a:rPr lang="en-US" sz="3200" dirty="0">
                <a:hlinkClick r:id="rId6" action="ppaction://hlinksldjump"/>
              </a:rPr>
              <a:t>CLR and C# types system</a:t>
            </a:r>
            <a:endParaRPr lang="ru-RU" sz="3200" dirty="0"/>
          </a:p>
          <a:p>
            <a:r>
              <a:rPr lang="en-US" sz="3200" dirty="0">
                <a:hlinkClick r:id="rId7" action="ppaction://hlinksldjump"/>
              </a:rPr>
              <a:t>Primitive value types casting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60866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</a:t>
            </a:r>
            <a:r>
              <a:rPr lang="ru-RU" dirty="0"/>
              <a:t> </a:t>
            </a:r>
            <a:r>
              <a:rPr lang="en-US" dirty="0"/>
              <a:t>C# application (VS2019)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CCA09BA-2A6B-4558-93FB-9ACAFF3A6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23" y="1853322"/>
            <a:ext cx="8933753" cy="4389152"/>
          </a:xfrm>
        </p:spPr>
      </p:pic>
    </p:spTree>
    <p:extLst>
      <p:ext uri="{BB962C8B-B14F-4D97-AF65-F5344CB8AC3E}">
        <p14:creationId xmlns:p14="http://schemas.microsoft.com/office/powerpoint/2010/main" val="202367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</a:t>
            </a:r>
            <a:r>
              <a:rPr lang="ru-RU" dirty="0"/>
              <a:t> </a:t>
            </a:r>
            <a:r>
              <a:rPr lang="en-US" dirty="0"/>
              <a:t>C# application (VS2019)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0A24722-A348-43DC-B3F9-7B90653A2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23" y="1853322"/>
            <a:ext cx="8933753" cy="4389152"/>
          </a:xfr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732456-29B0-4773-B711-AC878948EA21}"/>
              </a:ext>
            </a:extLst>
          </p:cNvPr>
          <p:cNvSpPr/>
          <p:nvPr/>
        </p:nvSpPr>
        <p:spPr>
          <a:xfrm>
            <a:off x="2885980" y="3727471"/>
            <a:ext cx="2661177" cy="4982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375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</a:t>
            </a:r>
            <a:r>
              <a:rPr lang="ru-RU" dirty="0"/>
              <a:t> </a:t>
            </a:r>
            <a:r>
              <a:rPr lang="en-US" dirty="0"/>
              <a:t>C# application (VS2019)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</a:rPr>
              <a:t>"Input your name: "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</a:rPr>
              <a:t>"Hello "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name);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330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 and its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en-US" sz="3200" dirty="0"/>
              <a:t>Application creation </a:t>
            </a:r>
            <a:r>
              <a:rPr lang="ru-RU" sz="3600" b="1" dirty="0">
                <a:latin typeface="Consolas" panose="020B0609020204030204" pitchFamily="49" charset="0"/>
              </a:rPr>
              <a:t>=</a:t>
            </a:r>
            <a:r>
              <a:rPr lang="ru-RU" sz="3200" dirty="0"/>
              <a:t> </a:t>
            </a:r>
            <a:r>
              <a:rPr lang="en-US" sz="3200" dirty="0"/>
              <a:t>description of custom types</a:t>
            </a:r>
            <a:r>
              <a:rPr lang="ru-RU" sz="3200" dirty="0"/>
              <a:t> (</a:t>
            </a:r>
            <a:r>
              <a:rPr lang="en-US" sz="3200" dirty="0"/>
              <a:t>for example, classes</a:t>
            </a:r>
            <a:r>
              <a:rPr lang="ru-RU" sz="3200" dirty="0"/>
              <a:t>) </a:t>
            </a:r>
            <a:r>
              <a:rPr lang="ru-RU" sz="3600" b="1" dirty="0">
                <a:latin typeface="Consolas" panose="020B0609020204030204" pitchFamily="49" charset="0"/>
              </a:rPr>
              <a:t>+</a:t>
            </a:r>
            <a:r>
              <a:rPr lang="ru-RU" sz="3200" dirty="0"/>
              <a:t> </a:t>
            </a:r>
            <a:r>
              <a:rPr lang="en-US" sz="3200" dirty="0"/>
              <a:t>types manipulation</a:t>
            </a:r>
            <a:r>
              <a:rPr lang="ru-RU" sz="3200" dirty="0"/>
              <a:t>.</a:t>
            </a:r>
          </a:p>
          <a:p>
            <a:pPr>
              <a:buClr>
                <a:srgbClr val="1CADE4"/>
              </a:buClr>
            </a:pPr>
            <a:endParaRPr lang="ru-RU" sz="1800" dirty="0"/>
          </a:p>
          <a:p>
            <a:pPr>
              <a:buClr>
                <a:srgbClr val="1CADE4"/>
              </a:buClr>
            </a:pPr>
            <a:r>
              <a:rPr lang="en-US" sz="3200" dirty="0"/>
              <a:t>Types can be </a:t>
            </a:r>
            <a:r>
              <a:rPr lang="en-US" sz="3200" dirty="0">
                <a:solidFill>
                  <a:srgbClr val="6340FF"/>
                </a:solidFill>
              </a:rPr>
              <a:t>logically</a:t>
            </a:r>
            <a:r>
              <a:rPr lang="en-US" sz="3200" dirty="0"/>
              <a:t> grouped to </a:t>
            </a:r>
            <a:r>
              <a:rPr lang="en-US" sz="3200" dirty="0">
                <a:solidFill>
                  <a:srgbClr val="6340FF"/>
                </a:solidFill>
              </a:rPr>
              <a:t>namespaces</a:t>
            </a:r>
            <a:r>
              <a:rPr lang="ru-RU" sz="3200" dirty="0"/>
              <a:t>, </a:t>
            </a:r>
            <a:r>
              <a:rPr lang="en-US" sz="3200" dirty="0"/>
              <a:t>and</a:t>
            </a:r>
            <a:r>
              <a:rPr lang="ru-RU" sz="3200" dirty="0"/>
              <a:t> </a:t>
            </a:r>
            <a:r>
              <a:rPr lang="en-US" sz="3200" dirty="0">
                <a:solidFill>
                  <a:srgbClr val="CC6600"/>
                </a:solidFill>
              </a:rPr>
              <a:t>physically</a:t>
            </a:r>
            <a:r>
              <a:rPr lang="ru-RU" sz="3200" dirty="0"/>
              <a:t> (</a:t>
            </a:r>
            <a:r>
              <a:rPr lang="en-US" sz="3200" dirty="0"/>
              <a:t>after compiling</a:t>
            </a:r>
            <a:r>
              <a:rPr lang="ru-RU" sz="3200" dirty="0"/>
              <a:t>) – </a:t>
            </a:r>
            <a:r>
              <a:rPr lang="en-US" sz="3200" dirty="0"/>
              <a:t>to </a:t>
            </a:r>
            <a:r>
              <a:rPr lang="en-US" sz="3200" dirty="0">
                <a:solidFill>
                  <a:srgbClr val="CC6600"/>
                </a:solidFill>
              </a:rPr>
              <a:t>assemblies</a:t>
            </a:r>
            <a:r>
              <a:rPr lang="ru-RU" sz="3200" dirty="0"/>
              <a:t> (</a:t>
            </a:r>
            <a:r>
              <a:rPr lang="en-US" sz="3200" dirty="0"/>
              <a:t>file with extension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.exe</a:t>
            </a:r>
            <a:r>
              <a:rPr lang="ru-RU" sz="3200" dirty="0"/>
              <a:t> </a:t>
            </a:r>
            <a:r>
              <a:rPr lang="en-US" sz="3200" dirty="0"/>
              <a:t>or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.dll</a:t>
            </a:r>
            <a:r>
              <a:rPr lang="ru-RU" sz="3200" dirty="0"/>
              <a:t>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4050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 and types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en-US" sz="3200" dirty="0"/>
              <a:t>Developed system of types </a:t>
            </a:r>
            <a:r>
              <a:rPr lang="ru-RU" sz="3200" dirty="0"/>
              <a:t>–</a:t>
            </a:r>
            <a:r>
              <a:rPr lang="en-US" sz="3200" dirty="0"/>
              <a:t> basis of </a:t>
            </a:r>
            <a:r>
              <a:rPr lang="ru-RU" sz="3200" dirty="0"/>
              <a:t>.NET</a:t>
            </a:r>
            <a:r>
              <a:rPr lang="en-US" sz="3200" dirty="0"/>
              <a:t> platform and CLR</a:t>
            </a:r>
            <a:r>
              <a:rPr lang="ru-RU" sz="3200" dirty="0"/>
              <a:t>.</a:t>
            </a:r>
          </a:p>
          <a:p>
            <a:endParaRPr lang="ru-RU" sz="1800" dirty="0"/>
          </a:p>
          <a:p>
            <a:r>
              <a:rPr lang="en-US" sz="3200" dirty="0"/>
              <a:t>How Common Language Runtime operated with types</a:t>
            </a:r>
            <a:r>
              <a:rPr lang="ru-RU" sz="3200" dirty="0"/>
              <a:t>?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3000" dirty="0"/>
              <a:t> Some types are supported on the level of intermediate language CIL </a:t>
            </a:r>
            <a:r>
              <a:rPr lang="ru-RU" sz="3000" dirty="0"/>
              <a:t>(</a:t>
            </a:r>
            <a:r>
              <a:rPr lang="en-US" sz="3000" i="1" dirty="0"/>
              <a:t>primitive</a:t>
            </a:r>
            <a:r>
              <a:rPr lang="en-US" sz="3000" dirty="0"/>
              <a:t> </a:t>
            </a:r>
            <a:r>
              <a:rPr lang="en-US" sz="3000" i="1" dirty="0"/>
              <a:t>CLR types</a:t>
            </a:r>
            <a:r>
              <a:rPr lang="ru-RU" sz="3000" dirty="0"/>
              <a:t>).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3000" dirty="0"/>
              <a:t> More complicated types are needed in more complicated previous description</a:t>
            </a:r>
            <a:r>
              <a:rPr lang="ru-RU" sz="3000" dirty="0"/>
              <a:t> (</a:t>
            </a:r>
            <a:r>
              <a:rPr lang="en-US" sz="3000" dirty="0"/>
              <a:t>using CIL)</a:t>
            </a:r>
            <a:r>
              <a:rPr lang="ru-RU" sz="3000" dirty="0"/>
              <a:t> </a:t>
            </a:r>
            <a:r>
              <a:rPr lang="en-US" sz="3000" dirty="0"/>
              <a:t>and only after this can be used</a:t>
            </a:r>
            <a:r>
              <a:rPr lang="ru-RU" sz="3000" dirty="0"/>
              <a:t> (</a:t>
            </a:r>
            <a:r>
              <a:rPr lang="en-US" sz="3000" i="1" dirty="0"/>
              <a:t>custom</a:t>
            </a:r>
            <a:r>
              <a:rPr lang="ru-RU" sz="3000" i="1" dirty="0"/>
              <a:t> </a:t>
            </a:r>
            <a:r>
              <a:rPr lang="en-US" sz="3000" i="1" dirty="0"/>
              <a:t>(user-defined) CLR types</a:t>
            </a:r>
            <a:r>
              <a:rPr lang="ru-RU" sz="3000" dirty="0"/>
              <a:t>).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14574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 and types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en-US" sz="3200" dirty="0"/>
              <a:t>Any type is familiar to </a:t>
            </a:r>
            <a:r>
              <a:rPr lang="ru-RU" sz="3200" dirty="0"/>
              <a:t>CLR </a:t>
            </a:r>
            <a:r>
              <a:rPr lang="en-US" sz="3200" dirty="0"/>
              <a:t>by </a:t>
            </a:r>
            <a:r>
              <a:rPr lang="en-US" sz="3200" i="1" dirty="0"/>
              <a:t>unique name</a:t>
            </a:r>
            <a:r>
              <a:rPr lang="en-US" sz="3200" dirty="0"/>
              <a:t>, ordinary part of this name is </a:t>
            </a:r>
            <a:r>
              <a:rPr lang="en-US" sz="3200" i="1" dirty="0"/>
              <a:t>namespace</a:t>
            </a:r>
            <a:r>
              <a:rPr lang="ru-RU" sz="3200" dirty="0"/>
              <a:t>.</a:t>
            </a:r>
          </a:p>
          <a:p>
            <a:r>
              <a:rPr lang="en-US" sz="3200" dirty="0"/>
              <a:t>For example</a:t>
            </a:r>
            <a:r>
              <a:rPr lang="ru-RU" sz="3200" dirty="0"/>
              <a:t>:</a:t>
            </a:r>
          </a:p>
          <a:p>
            <a:r>
              <a:rPr lang="ru-RU" sz="28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ru-RU" sz="2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Int32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primitive type for integer numbers in range </a:t>
            </a:r>
            <a:r>
              <a:rPr lang="ru-RU" sz="2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-2147483648..2147483647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r>
              <a:rPr lang="ru-RU" sz="28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US" sz="2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custom data type, class for </a:t>
            </a:r>
            <a:r>
              <a:rPr lang="en-US" sz="3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maniulations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with console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4284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C#</a:t>
            </a:r>
            <a:r>
              <a:rPr lang="en-US" dirty="0"/>
              <a:t> types system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en-US" sz="3200" dirty="0"/>
              <a:t>From </a:t>
            </a:r>
            <a:r>
              <a:rPr lang="ru-RU" sz="3200" dirty="0"/>
              <a:t>C#</a:t>
            </a:r>
            <a:r>
              <a:rPr lang="en-US" sz="3200" dirty="0"/>
              <a:t> viewpoint types are divided into primitive and custom types</a:t>
            </a:r>
            <a:r>
              <a:rPr lang="ru-RU" sz="32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Support of </a:t>
            </a:r>
            <a:r>
              <a:rPr lang="en-US" sz="3200" i="1" dirty="0"/>
              <a:t>primitive types </a:t>
            </a:r>
            <a:r>
              <a:rPr lang="en-US" sz="3200" dirty="0"/>
              <a:t>is provided by compiler</a:t>
            </a:r>
            <a:r>
              <a:rPr lang="ru-RU" sz="3200" dirty="0"/>
              <a:t>,</a:t>
            </a:r>
            <a:r>
              <a:rPr lang="en-US" sz="3200" dirty="0"/>
              <a:t> no need to describe such types</a:t>
            </a:r>
            <a:r>
              <a:rPr lang="ru-RU" sz="3200" dirty="0"/>
              <a:t>.</a:t>
            </a:r>
            <a:endParaRPr lang="en-US" sz="3200" dirty="0"/>
          </a:p>
          <a:p>
            <a:pPr marL="0" indent="0">
              <a:buNone/>
            </a:pPr>
            <a:r>
              <a:rPr lang="ru-RU" sz="3200" dirty="0"/>
              <a:t> </a:t>
            </a:r>
            <a:r>
              <a:rPr lang="en-US" sz="3200" dirty="0"/>
              <a:t>Example</a:t>
            </a:r>
            <a:r>
              <a:rPr lang="ru-RU" sz="3200" dirty="0"/>
              <a:t>,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primitive type for integer numbers in range </a:t>
            </a:r>
          </a:p>
          <a:p>
            <a:pPr marL="0" indent="0">
              <a:buNone/>
            </a:pPr>
            <a:r>
              <a:rPr lang="ru-RU" sz="2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-2147483648..2147483647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ru-RU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</a:t>
            </a:r>
            <a:r>
              <a:rPr lang="en-US" sz="3200" i="1" dirty="0"/>
              <a:t>Custom types</a:t>
            </a:r>
            <a:r>
              <a:rPr lang="en-US" sz="3200" dirty="0"/>
              <a:t> have to be described before using by syntax constructions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9950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Primitive number types</a:t>
            </a:r>
            <a:r>
              <a:rPr lang="ru-RU" dirty="0"/>
              <a:t> </a:t>
            </a:r>
            <a:r>
              <a:rPr lang="en-US" dirty="0"/>
              <a:t>C#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686259"/>
              </p:ext>
            </p:extLst>
          </p:nvPr>
        </p:nvGraphicFramePr>
        <p:xfrm>
          <a:off x="1097280" y="1865375"/>
          <a:ext cx="10044000" cy="38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45297380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99878269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535464427"/>
                    </a:ext>
                  </a:extLst>
                </a:gridCol>
                <a:gridCol w="5472000">
                  <a:extLst>
                    <a:ext uri="{9D8B030D-6E8A-4147-A177-3AD203B41FA5}">
                      <a16:colId xmlns:a16="http://schemas.microsoft.com/office/drawing/2014/main" val="174809179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Category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Type</a:t>
                      </a:r>
                      <a:r>
                        <a:rPr lang="ru-RU" sz="2000" dirty="0">
                          <a:effectLst/>
                        </a:rPr>
                        <a:t> C#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Size</a:t>
                      </a:r>
                      <a:r>
                        <a:rPr lang="ru-RU" sz="2000" dirty="0">
                          <a:effectLst/>
                        </a:rPr>
                        <a:t> (</a:t>
                      </a:r>
                      <a:r>
                        <a:rPr lang="en-US" sz="2000" dirty="0">
                          <a:effectLst/>
                        </a:rPr>
                        <a:t>bits</a:t>
                      </a:r>
                      <a:r>
                        <a:rPr lang="ru-RU" sz="2000" dirty="0">
                          <a:effectLst/>
                        </a:rPr>
                        <a:t>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Range and accuracy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7749126"/>
                  </a:ext>
                </a:extLst>
              </a:tr>
              <a:tr h="324000">
                <a:tc rowSpan="4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Signed integer types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sbyte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8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-</a:t>
                      </a:r>
                      <a:r>
                        <a:rPr lang="en-US" sz="1800" dirty="0">
                          <a:effectLst/>
                        </a:rPr>
                        <a:t>128..127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860216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-</a:t>
                      </a:r>
                      <a:r>
                        <a:rPr lang="en-US" sz="1800" dirty="0">
                          <a:effectLst/>
                        </a:rPr>
                        <a:t>32 768..32 767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789003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32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-</a:t>
                      </a:r>
                      <a:r>
                        <a:rPr lang="en-US" sz="1800" dirty="0">
                          <a:effectLst/>
                        </a:rPr>
                        <a:t>2 147 483 648..2 147 483 647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4706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64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-9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ru-RU" sz="1800" dirty="0">
                          <a:effectLst/>
                        </a:rPr>
                        <a:t>223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ru-RU" sz="1800" dirty="0">
                          <a:effectLst/>
                        </a:rPr>
                        <a:t>372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ru-RU" sz="1800" dirty="0">
                          <a:effectLst/>
                        </a:rPr>
                        <a:t>036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ru-RU" sz="1800" dirty="0">
                          <a:effectLst/>
                        </a:rPr>
                        <a:t>854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ru-RU" sz="1800" dirty="0">
                          <a:effectLst/>
                        </a:rPr>
                        <a:t>775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ru-RU" sz="1800" dirty="0">
                          <a:effectLst/>
                        </a:rPr>
                        <a:t>808.. 9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ru-RU" sz="1800" dirty="0">
                          <a:effectLst/>
                        </a:rPr>
                        <a:t>223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ru-RU" sz="1800" dirty="0">
                          <a:effectLst/>
                        </a:rPr>
                        <a:t>372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ru-RU" sz="1800" dirty="0">
                          <a:effectLst/>
                        </a:rPr>
                        <a:t>036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ru-RU" sz="1800" dirty="0">
                          <a:effectLst/>
                        </a:rPr>
                        <a:t>854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ru-RU" sz="1800" dirty="0">
                          <a:effectLst/>
                        </a:rPr>
                        <a:t>775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ru-RU" sz="1800" dirty="0">
                          <a:effectLst/>
                        </a:rPr>
                        <a:t>807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93697377"/>
                  </a:ext>
                </a:extLst>
              </a:tr>
              <a:tr h="324000">
                <a:tc rowSpan="4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Unsigned integer types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8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0..255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765695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ushort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0..65535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104677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uint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32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0..4 294 967 295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025827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ulong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64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0..18 446 744 073 709 551 615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7912542"/>
                  </a:ext>
                </a:extLst>
              </a:tr>
              <a:tr h="324000">
                <a:tc rowSpan="2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Types with floating point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32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From</a:t>
                      </a:r>
                      <a:r>
                        <a:rPr lang="ru-RU" sz="1800" dirty="0">
                          <a:effectLst/>
                        </a:rPr>
                        <a:t> ±1.5×10</a:t>
                      </a:r>
                      <a:r>
                        <a:rPr lang="ru-RU" sz="1800" baseline="30000" dirty="0">
                          <a:effectLst/>
                        </a:rPr>
                        <a:t>-45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up to </a:t>
                      </a:r>
                      <a:r>
                        <a:rPr lang="ru-RU" sz="1800" dirty="0">
                          <a:effectLst/>
                        </a:rPr>
                        <a:t> ±3.4×10</a:t>
                      </a:r>
                      <a:r>
                        <a:rPr lang="ru-RU" sz="1800" baseline="30000" dirty="0">
                          <a:effectLst/>
                        </a:rPr>
                        <a:t>38</a:t>
                      </a:r>
                      <a:r>
                        <a:rPr lang="ru-RU" sz="1800" dirty="0">
                          <a:effectLst/>
                        </a:rPr>
                        <a:t>, </a:t>
                      </a:r>
                      <a:r>
                        <a:rPr lang="en-US" sz="1800" dirty="0">
                          <a:effectLst/>
                        </a:rPr>
                        <a:t>accuracy</a:t>
                      </a:r>
                      <a:r>
                        <a:rPr lang="ru-RU" sz="1800" dirty="0">
                          <a:effectLst/>
                        </a:rPr>
                        <a:t> 7 </a:t>
                      </a:r>
                      <a:r>
                        <a:rPr lang="en-US" sz="1800" dirty="0">
                          <a:effectLst/>
                        </a:rPr>
                        <a:t>digits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957448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64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From</a:t>
                      </a:r>
                      <a:r>
                        <a:rPr lang="ru-RU" sz="1800" dirty="0">
                          <a:effectLst/>
                        </a:rPr>
                        <a:t> ±5.0×10</a:t>
                      </a:r>
                      <a:r>
                        <a:rPr lang="ru-RU" sz="1800" baseline="30000" dirty="0">
                          <a:effectLst/>
                        </a:rPr>
                        <a:t>-324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up to</a:t>
                      </a:r>
                      <a:r>
                        <a:rPr lang="ru-RU" sz="1800" dirty="0">
                          <a:effectLst/>
                        </a:rPr>
                        <a:t> ±1.7×10</a:t>
                      </a:r>
                      <a:r>
                        <a:rPr lang="ru-RU" sz="1800" baseline="30000" dirty="0">
                          <a:effectLst/>
                        </a:rPr>
                        <a:t>308</a:t>
                      </a:r>
                      <a:r>
                        <a:rPr lang="ru-RU" sz="1800" dirty="0">
                          <a:effectLst/>
                        </a:rPr>
                        <a:t>, </a:t>
                      </a:r>
                      <a:r>
                        <a:rPr lang="en-US" sz="1800" dirty="0">
                          <a:effectLst/>
                        </a:rPr>
                        <a:t>accuracy</a:t>
                      </a:r>
                      <a:r>
                        <a:rPr lang="ru-RU" sz="1800" dirty="0">
                          <a:effectLst/>
                        </a:rPr>
                        <a:t> 15 </a:t>
                      </a:r>
                      <a:r>
                        <a:rPr lang="en-US" sz="1800" dirty="0">
                          <a:effectLst/>
                        </a:rPr>
                        <a:t>digits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52374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Type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decimal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decimal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128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From</a:t>
                      </a:r>
                      <a:r>
                        <a:rPr lang="ru-RU" sz="1800" dirty="0">
                          <a:effectLst/>
                        </a:rPr>
                        <a:t> ±1.0×10</a:t>
                      </a:r>
                      <a:r>
                        <a:rPr lang="ru-RU" sz="1800" baseline="30000" dirty="0">
                          <a:effectLst/>
                        </a:rPr>
                        <a:t>-28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up to</a:t>
                      </a:r>
                      <a:r>
                        <a:rPr lang="ru-RU" sz="1800" dirty="0">
                          <a:effectLst/>
                        </a:rPr>
                        <a:t> ±7.9×10</a:t>
                      </a:r>
                      <a:r>
                        <a:rPr lang="ru-RU" sz="1800" baseline="30000" dirty="0">
                          <a:effectLst/>
                        </a:rPr>
                        <a:t>28</a:t>
                      </a:r>
                      <a:r>
                        <a:rPr lang="ru-RU" sz="1800" dirty="0">
                          <a:effectLst/>
                        </a:rPr>
                        <a:t>, </a:t>
                      </a:r>
                      <a:r>
                        <a:rPr lang="en-US" sz="1800" dirty="0">
                          <a:effectLst/>
                        </a:rPr>
                        <a:t>accuracy</a:t>
                      </a:r>
                      <a:r>
                        <a:rPr lang="ru-RU" sz="1800" dirty="0">
                          <a:effectLst/>
                        </a:rPr>
                        <a:t> 28 </a:t>
                      </a:r>
                      <a:r>
                        <a:rPr lang="en-US" sz="1800" dirty="0">
                          <a:effectLst/>
                        </a:rPr>
                        <a:t>digits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2434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170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Primitive</a:t>
            </a:r>
            <a:r>
              <a:rPr lang="ru-RU" dirty="0"/>
              <a:t> C#</a:t>
            </a:r>
            <a:r>
              <a:rPr lang="en-US" dirty="0"/>
              <a:t> types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en-US" sz="3200" dirty="0"/>
              <a:t>Type</a:t>
            </a:r>
            <a:r>
              <a:rPr lang="ru-RU" sz="3200" dirty="0"/>
              <a:t>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ru-RU" sz="3200" dirty="0"/>
              <a:t> </a:t>
            </a:r>
            <a:r>
              <a:rPr lang="en-US" sz="3200" dirty="0"/>
              <a:t>– single symbol in </a:t>
            </a:r>
            <a:r>
              <a:rPr lang="ru-RU" sz="3200" dirty="0"/>
              <a:t>UTF-16</a:t>
            </a:r>
            <a:r>
              <a:rPr lang="en-US" sz="3200" dirty="0"/>
              <a:t> encoding</a:t>
            </a:r>
            <a:r>
              <a:rPr lang="ru-RU" sz="3200" dirty="0"/>
              <a:t>.</a:t>
            </a:r>
          </a:p>
          <a:p>
            <a:r>
              <a:rPr lang="en-US" sz="3200" dirty="0"/>
              <a:t>Type</a:t>
            </a:r>
            <a:r>
              <a:rPr lang="ru-RU" sz="3200" dirty="0"/>
              <a:t>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ru-RU" sz="3200" dirty="0"/>
              <a:t> </a:t>
            </a:r>
            <a:r>
              <a:rPr lang="en-US" sz="3200" dirty="0"/>
              <a:t>is for presenting logical</a:t>
            </a:r>
            <a:r>
              <a:rPr lang="ru-RU" sz="3200" dirty="0"/>
              <a:t> (</a:t>
            </a:r>
            <a:r>
              <a:rPr lang="en-US" sz="3200" dirty="0"/>
              <a:t>Boolean</a:t>
            </a:r>
            <a:r>
              <a:rPr lang="ru-RU" sz="3200" dirty="0"/>
              <a:t>)</a:t>
            </a:r>
            <a:r>
              <a:rPr lang="en-US" sz="3200" dirty="0"/>
              <a:t> </a:t>
            </a:r>
            <a:r>
              <a:rPr lang="ru-RU" sz="3200" dirty="0"/>
              <a:t> </a:t>
            </a:r>
            <a:r>
              <a:rPr lang="en-US" sz="3200" dirty="0"/>
              <a:t>values</a:t>
            </a:r>
            <a:r>
              <a:rPr lang="ru-RU" sz="3200" dirty="0"/>
              <a:t>. </a:t>
            </a:r>
            <a:r>
              <a:rPr lang="en-US" sz="3200" dirty="0"/>
              <a:t>Variables of this type can be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sz="3200" dirty="0"/>
              <a:t> </a:t>
            </a:r>
            <a:r>
              <a:rPr lang="en-US" sz="3200" dirty="0"/>
              <a:t>or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/>
              <a:t>only.</a:t>
            </a:r>
            <a:endParaRPr lang="ru-RU" sz="3200" dirty="0"/>
          </a:p>
          <a:p>
            <a:r>
              <a:rPr lang="en-US" sz="3200" dirty="0"/>
              <a:t>Type</a:t>
            </a:r>
            <a:r>
              <a:rPr lang="ru-RU" sz="3200" dirty="0"/>
              <a:t>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sz="3200" dirty="0"/>
              <a:t> </a:t>
            </a:r>
            <a:r>
              <a:rPr lang="en-US" sz="3200" dirty="0"/>
              <a:t>used in order to operate with strings (sequence of symbols in </a:t>
            </a:r>
            <a:r>
              <a:rPr lang="ru-RU" sz="3200" dirty="0"/>
              <a:t>UTF-16</a:t>
            </a:r>
            <a:r>
              <a:rPr lang="en-US" sz="3200" dirty="0"/>
              <a:t> encoding</a:t>
            </a:r>
            <a:r>
              <a:rPr lang="ru-RU" sz="3200" dirty="0"/>
              <a:t>).</a:t>
            </a:r>
          </a:p>
          <a:p>
            <a:r>
              <a:rPr lang="en-US" sz="3200" dirty="0"/>
              <a:t>Type</a:t>
            </a:r>
            <a:r>
              <a:rPr lang="ru-RU" sz="3200" dirty="0"/>
              <a:t>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ru-RU" sz="3200" dirty="0"/>
              <a:t> – </a:t>
            </a:r>
            <a:r>
              <a:rPr lang="en-US" sz="3200" dirty="0"/>
              <a:t>reference type, any value can be set to a variable of this type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8164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Primitive</a:t>
            </a:r>
            <a:r>
              <a:rPr lang="ru-RU" dirty="0"/>
              <a:t> C#</a:t>
            </a:r>
            <a:r>
              <a:rPr lang="en-US" dirty="0"/>
              <a:t> types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en-US" sz="3200" dirty="0"/>
              <a:t>All C# primitive types correspond to CLR types</a:t>
            </a:r>
            <a:r>
              <a:rPr lang="ru-RU" sz="3200" dirty="0"/>
              <a:t>. </a:t>
            </a:r>
            <a:endParaRPr lang="en-US" sz="3200" dirty="0"/>
          </a:p>
          <a:p>
            <a:r>
              <a:rPr lang="en-US" sz="3200" dirty="0"/>
              <a:t>For example</a:t>
            </a:r>
            <a:r>
              <a:rPr lang="ru-RU" sz="3200" dirty="0"/>
              <a:t>, </a:t>
            </a:r>
            <a:r>
              <a:rPr lang="en-US" sz="3200" dirty="0"/>
              <a:t>type</a:t>
            </a:r>
            <a:r>
              <a:rPr lang="ru-RU" sz="3200" dirty="0"/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/>
              <a:t> in</a:t>
            </a:r>
            <a:r>
              <a:rPr lang="ru-RU" sz="3200" dirty="0"/>
              <a:t> </a:t>
            </a:r>
            <a:r>
              <a:rPr lang="en-US" sz="3200" dirty="0"/>
              <a:t>C# –  is primitive type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Int32, </a:t>
            </a:r>
            <a:r>
              <a:rPr lang="en-US" sz="3200" dirty="0"/>
              <a:t>type</a:t>
            </a:r>
            <a:r>
              <a:rPr lang="ru-RU" sz="3200" dirty="0"/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/>
              <a:t> –  is type</a:t>
            </a:r>
            <a:r>
              <a:rPr lang="ru-RU" sz="3200" dirty="0"/>
              <a:t>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System.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ru-RU" sz="3200" dirty="0"/>
              <a:t>.</a:t>
            </a:r>
          </a:p>
          <a:p>
            <a:endParaRPr lang="ru-RU" sz="1800" dirty="0"/>
          </a:p>
          <a:p>
            <a:r>
              <a:rPr lang="en-US" sz="3200" dirty="0"/>
              <a:t>Type names from C# and</a:t>
            </a:r>
            <a:r>
              <a:rPr lang="ru-RU" sz="3200" dirty="0"/>
              <a:t> </a:t>
            </a:r>
            <a:r>
              <a:rPr lang="en-US" sz="3200" dirty="0"/>
              <a:t>CLR are interchangeable</a:t>
            </a:r>
            <a:r>
              <a:rPr lang="ru-RU" sz="3200" dirty="0"/>
              <a:t>:</a:t>
            </a:r>
            <a:endParaRPr lang="en-US" sz="32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two equivalent operators</a:t>
            </a:r>
            <a:endParaRPr lang="ru-RU" sz="28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x = 5;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System.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Int32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x = 5;</a:t>
            </a:r>
            <a:endParaRPr lang="ru-RU" sz="28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6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Recommended books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59FE72-4392-448B-AF24-6717971A3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855402"/>
            <a:ext cx="3199417" cy="4327607"/>
          </a:xfrm>
          <a:prstGeom prst="rect">
            <a:avLst/>
          </a:prstGeom>
        </p:spPr>
      </p:pic>
      <p:pic>
        <p:nvPicPr>
          <p:cNvPr id="1026" name="Picture 2" descr="C# 7.0 in a Nutshell: The Definitive Reference">
            <a:extLst>
              <a:ext uri="{FF2B5EF4-FFF2-40B4-BE49-F238E27FC236}">
                <a16:creationId xmlns:a16="http://schemas.microsoft.com/office/drawing/2014/main" id="{7E25A27C-CD97-4DEB-9A05-0CA8B484A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48" y="1855401"/>
            <a:ext cx="2923360" cy="432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4F46857-C0A6-431B-BE9D-B0230C3B5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150" y="1855401"/>
            <a:ext cx="3423530" cy="432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093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</a:t>
            </a:r>
            <a:r>
              <a:rPr lang="ru-RU" dirty="0"/>
              <a:t>C#</a:t>
            </a:r>
            <a:r>
              <a:rPr lang="en-US" dirty="0"/>
              <a:t> types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279967" cy="4414389"/>
          </a:xfrm>
        </p:spPr>
        <p:txBody>
          <a:bodyPr>
            <a:noAutofit/>
          </a:bodyPr>
          <a:lstStyle/>
          <a:p>
            <a:pPr marL="365760" lvl="1" indent="-365760">
              <a:spcAft>
                <a:spcPts val="600"/>
              </a:spcAft>
              <a:buFont typeface="+mj-lt"/>
              <a:buAutoNum type="arabicPeriod"/>
            </a:pPr>
            <a:r>
              <a:rPr lang="en-US" sz="2800" i="1" dirty="0"/>
              <a:t>Class</a:t>
            </a:r>
            <a:r>
              <a:rPr lang="ru-RU" sz="2800" dirty="0"/>
              <a:t> – </a:t>
            </a:r>
            <a:r>
              <a:rPr lang="en-US" sz="2800" dirty="0"/>
              <a:t>type</a:t>
            </a:r>
            <a:r>
              <a:rPr lang="ru-RU" sz="2800" dirty="0"/>
              <a:t>, </a:t>
            </a:r>
            <a:r>
              <a:rPr lang="en-US" sz="2800" dirty="0"/>
              <a:t>which supports all OOP functionality including inheritance and polymorphism</a:t>
            </a:r>
            <a:r>
              <a:rPr lang="ru-RU" sz="2800" dirty="0"/>
              <a:t>.</a:t>
            </a:r>
          </a:p>
          <a:p>
            <a:pPr marL="365760" lvl="1" indent="-365760">
              <a:spcAft>
                <a:spcPts val="600"/>
              </a:spcAft>
              <a:buFont typeface="+mj-lt"/>
              <a:buAutoNum type="arabicPeriod"/>
            </a:pPr>
            <a:r>
              <a:rPr lang="en-US" sz="2800" i="1" dirty="0"/>
              <a:t>Structure</a:t>
            </a:r>
            <a:r>
              <a:rPr lang="ru-RU" sz="2800" dirty="0"/>
              <a:t> – </a:t>
            </a:r>
            <a:r>
              <a:rPr lang="en-US" sz="2800" dirty="0"/>
              <a:t>type</a:t>
            </a:r>
            <a:r>
              <a:rPr lang="ru-RU" sz="2800" dirty="0"/>
              <a:t>,</a:t>
            </a:r>
            <a:r>
              <a:rPr lang="en-US" sz="2800" dirty="0"/>
              <a:t> which supports data encapsulation but not inheritance</a:t>
            </a:r>
            <a:r>
              <a:rPr lang="ru-RU" sz="2800" dirty="0"/>
              <a:t>.</a:t>
            </a:r>
          </a:p>
          <a:p>
            <a:pPr marL="365760" lvl="1" indent="-365760">
              <a:spcAft>
                <a:spcPts val="600"/>
              </a:spcAft>
              <a:buFont typeface="+mj-lt"/>
              <a:buAutoNum type="arabicPeriod"/>
            </a:pPr>
            <a:r>
              <a:rPr lang="en-US" sz="2800" i="1" dirty="0"/>
              <a:t>Interface</a:t>
            </a:r>
            <a:r>
              <a:rPr lang="ru-RU" sz="2800" dirty="0"/>
              <a:t> – </a:t>
            </a:r>
            <a:r>
              <a:rPr lang="en-US" sz="2800" dirty="0"/>
              <a:t>abstract</a:t>
            </a:r>
            <a:r>
              <a:rPr lang="ru-RU" sz="2800" dirty="0"/>
              <a:t> </a:t>
            </a:r>
            <a:r>
              <a:rPr lang="en-US" sz="2800" dirty="0"/>
              <a:t>type</a:t>
            </a:r>
            <a:r>
              <a:rPr lang="ru-RU" sz="2800" dirty="0"/>
              <a:t>, </a:t>
            </a:r>
            <a:r>
              <a:rPr lang="en-US" sz="2800" dirty="0"/>
              <a:t>to implement by classes and structures the agreed provided functionality</a:t>
            </a:r>
            <a:r>
              <a:rPr lang="ru-RU" sz="2800" dirty="0"/>
              <a:t>.</a:t>
            </a:r>
          </a:p>
          <a:p>
            <a:pPr marL="365760" lvl="1" indent="-365760">
              <a:spcAft>
                <a:spcPts val="600"/>
              </a:spcAft>
              <a:buFont typeface="+mj-lt"/>
              <a:buAutoNum type="arabicPeriod"/>
            </a:pPr>
            <a:r>
              <a:rPr lang="en-US" sz="2800" i="1" dirty="0"/>
              <a:t>Massive</a:t>
            </a:r>
            <a:r>
              <a:rPr lang="ru-RU" sz="2800" dirty="0"/>
              <a:t> – </a:t>
            </a:r>
            <a:r>
              <a:rPr lang="en-US" sz="2800" dirty="0"/>
              <a:t>type</a:t>
            </a:r>
            <a:r>
              <a:rPr lang="ru-RU" sz="2800" dirty="0"/>
              <a:t> </a:t>
            </a:r>
            <a:r>
              <a:rPr lang="en-US" sz="2800" dirty="0"/>
              <a:t>to store ordered set of values</a:t>
            </a:r>
            <a:r>
              <a:rPr lang="ru-RU" sz="2800" dirty="0"/>
              <a:t>.</a:t>
            </a:r>
          </a:p>
          <a:p>
            <a:pPr marL="365760" lvl="1" indent="-365760">
              <a:spcAft>
                <a:spcPts val="600"/>
              </a:spcAft>
              <a:buFont typeface="+mj-lt"/>
              <a:buAutoNum type="arabicPeriod"/>
            </a:pPr>
            <a:r>
              <a:rPr lang="en-US" sz="2800" i="1" dirty="0"/>
              <a:t>Enum</a:t>
            </a:r>
            <a:r>
              <a:rPr lang="ru-RU" sz="2800" dirty="0"/>
              <a:t> – </a:t>
            </a:r>
            <a:r>
              <a:rPr lang="en-US" sz="2800" dirty="0"/>
              <a:t>type</a:t>
            </a:r>
            <a:r>
              <a:rPr lang="ru-RU" sz="2800" dirty="0"/>
              <a:t>, </a:t>
            </a:r>
            <a:r>
              <a:rPr lang="en-US" sz="2800" dirty="0"/>
              <a:t>which contains names integer constants as members</a:t>
            </a:r>
            <a:r>
              <a:rPr lang="ru-RU" sz="2800" dirty="0"/>
              <a:t>.</a:t>
            </a:r>
          </a:p>
          <a:p>
            <a:pPr marL="365760" lvl="1" indent="-365760">
              <a:spcAft>
                <a:spcPts val="600"/>
              </a:spcAft>
              <a:buFont typeface="+mj-lt"/>
              <a:buAutoNum type="arabicPeriod"/>
            </a:pPr>
            <a:r>
              <a:rPr lang="en-US" sz="2800" i="1" dirty="0"/>
              <a:t>Delegate</a:t>
            </a:r>
            <a:r>
              <a:rPr lang="ru-RU" sz="2800" dirty="0"/>
              <a:t> – </a:t>
            </a:r>
            <a:r>
              <a:rPr lang="en-US" sz="2800" dirty="0"/>
              <a:t>type</a:t>
            </a:r>
            <a:r>
              <a:rPr lang="ru-RU" sz="2800" dirty="0"/>
              <a:t>,  </a:t>
            </a:r>
            <a:r>
              <a:rPr lang="en-US" sz="2800" dirty="0"/>
              <a:t>which encapsulates method</a:t>
            </a:r>
            <a:r>
              <a:rPr lang="ru-RU" sz="2800" dirty="0"/>
              <a:t> (</a:t>
            </a:r>
            <a:r>
              <a:rPr lang="en-US" sz="2800" dirty="0"/>
              <a:t>or chain  of methods</a:t>
            </a:r>
            <a:r>
              <a:rPr lang="ru-RU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03298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and reference types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sz="3200" dirty="0"/>
              <a:t>CLR types (and C# types)</a:t>
            </a:r>
            <a:r>
              <a:rPr lang="ru-RU" sz="3200" dirty="0"/>
              <a:t> </a:t>
            </a:r>
            <a:r>
              <a:rPr lang="en-US" sz="3200" dirty="0"/>
              <a:t>divide to </a:t>
            </a:r>
            <a:r>
              <a:rPr lang="en-US" sz="3200" i="1" dirty="0"/>
              <a:t>value types and reference types</a:t>
            </a:r>
            <a:r>
              <a:rPr lang="ru-RU" sz="3200" dirty="0"/>
              <a:t>.</a:t>
            </a:r>
          </a:p>
          <a:p>
            <a:r>
              <a:rPr lang="en-US" sz="3200" dirty="0"/>
              <a:t>Main distinguish between these categories</a:t>
            </a:r>
            <a:r>
              <a:rPr lang="ru-RU" sz="3200" dirty="0"/>
              <a:t>: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ru-RU" sz="3200" dirty="0"/>
              <a:t> </a:t>
            </a:r>
            <a:r>
              <a:rPr lang="en-US" sz="3200" dirty="0"/>
              <a:t>Storage place for instance of type</a:t>
            </a:r>
            <a:r>
              <a:rPr lang="ru-RU" sz="3200" dirty="0"/>
              <a:t> (</a:t>
            </a:r>
            <a:r>
              <a:rPr lang="en-US" sz="3200" dirty="0"/>
              <a:t>stack</a:t>
            </a:r>
            <a:r>
              <a:rPr lang="ru-RU" sz="3200" dirty="0"/>
              <a:t> </a:t>
            </a:r>
            <a:r>
              <a:rPr lang="en-US" sz="3200" b="1" dirty="0"/>
              <a:t>vs</a:t>
            </a:r>
            <a:r>
              <a:rPr lang="en-US" sz="3200" dirty="0"/>
              <a:t> heap</a:t>
            </a:r>
            <a:r>
              <a:rPr lang="ru-RU" sz="3200" dirty="0"/>
              <a:t>)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ru-RU" sz="3200" dirty="0"/>
              <a:t> </a:t>
            </a:r>
            <a:r>
              <a:rPr lang="en-US" sz="3200" dirty="0"/>
              <a:t>Assignment </a:t>
            </a:r>
            <a:r>
              <a:rPr lang="ru-RU" sz="3200" dirty="0"/>
              <a:t> </a:t>
            </a:r>
            <a:r>
              <a:rPr lang="en-US" sz="3200" dirty="0"/>
              <a:t>semantics</a:t>
            </a:r>
            <a:r>
              <a:rPr lang="ru-RU" sz="3200" dirty="0"/>
              <a:t> (</a:t>
            </a:r>
            <a:r>
              <a:rPr lang="en-US" sz="3200" dirty="0"/>
              <a:t>copying of values </a:t>
            </a:r>
            <a:r>
              <a:rPr lang="en-US" sz="3200" b="1" dirty="0"/>
              <a:t>vs </a:t>
            </a:r>
            <a:r>
              <a:rPr lang="en-US" sz="3200" dirty="0"/>
              <a:t>references copying</a:t>
            </a:r>
            <a:r>
              <a:rPr lang="ru-RU" sz="3200" dirty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8108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en-US" sz="3200" i="1" dirty="0"/>
              <a:t>Value type</a:t>
            </a:r>
            <a:r>
              <a:rPr lang="en-US" sz="3200" dirty="0"/>
              <a:t> variable contains data directly</a:t>
            </a:r>
            <a:r>
              <a:rPr lang="ru-RU" sz="3200" dirty="0"/>
              <a:t> (</a:t>
            </a:r>
            <a:r>
              <a:rPr lang="en-US" sz="3200" dirty="0"/>
              <a:t>and can be of different size</a:t>
            </a:r>
            <a:r>
              <a:rPr lang="ru-RU" sz="3200" dirty="0"/>
              <a:t>). </a:t>
            </a:r>
            <a:r>
              <a:rPr lang="en-US" sz="3200" dirty="0"/>
              <a:t>These are:</a:t>
            </a:r>
            <a:endParaRPr lang="ru-RU" sz="3200" dirty="0"/>
          </a:p>
          <a:p>
            <a:pPr lvl="1"/>
            <a:r>
              <a:rPr lang="ru-RU" sz="3200" dirty="0"/>
              <a:t> </a:t>
            </a:r>
            <a:r>
              <a:rPr lang="en-US" sz="3200" dirty="0"/>
              <a:t>all primitive numerical types</a:t>
            </a:r>
            <a:endParaRPr lang="ru-RU" sz="3200" dirty="0"/>
          </a:p>
          <a:p>
            <a:pPr lvl="1"/>
            <a:r>
              <a:rPr lang="ru-RU" sz="3200" dirty="0"/>
              <a:t> </a:t>
            </a:r>
            <a:r>
              <a:rPr lang="en-US" sz="3200" dirty="0"/>
              <a:t>type</a:t>
            </a:r>
            <a:r>
              <a:rPr lang="ru-RU" sz="3200" dirty="0"/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endParaRPr lang="ru-RU" sz="2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3200" dirty="0"/>
              <a:t> </a:t>
            </a:r>
            <a:r>
              <a:rPr lang="en-US" sz="3200" dirty="0"/>
              <a:t>type</a:t>
            </a:r>
            <a:r>
              <a:rPr lang="ru-RU" sz="3200" dirty="0"/>
              <a:t>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endParaRPr lang="ru-RU" sz="3200" dirty="0"/>
          </a:p>
          <a:p>
            <a:pPr lvl="1"/>
            <a:r>
              <a:rPr lang="ru-RU" sz="3200" dirty="0"/>
              <a:t> </a:t>
            </a:r>
            <a:r>
              <a:rPr lang="en-US" sz="3200" dirty="0"/>
              <a:t>custom structures</a:t>
            </a:r>
            <a:endParaRPr lang="ru-RU" sz="3200" dirty="0"/>
          </a:p>
          <a:p>
            <a:pPr lvl="1"/>
            <a:r>
              <a:rPr lang="ru-RU" sz="3200" dirty="0"/>
              <a:t> </a:t>
            </a:r>
            <a:r>
              <a:rPr lang="en-US" sz="3200" dirty="0"/>
              <a:t>custom </a:t>
            </a:r>
            <a:r>
              <a:rPr lang="en-US" sz="3200" dirty="0" err="1"/>
              <a:t>enums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004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en-US" sz="3200" i="1" dirty="0"/>
              <a:t>Reference type</a:t>
            </a:r>
            <a:r>
              <a:rPr lang="en-US" sz="3200" dirty="0"/>
              <a:t> variable (called object)</a:t>
            </a:r>
            <a:r>
              <a:rPr lang="ru-RU" sz="3200" dirty="0"/>
              <a:t>, </a:t>
            </a:r>
            <a:r>
              <a:rPr lang="en-US" sz="3200" dirty="0"/>
              <a:t>store reference to data in managed dynamic memory (stack)</a:t>
            </a:r>
            <a:r>
              <a:rPr lang="ru-RU" sz="3200" dirty="0"/>
              <a:t>.</a:t>
            </a:r>
          </a:p>
          <a:p>
            <a:endParaRPr lang="ru-RU" sz="1800" dirty="0"/>
          </a:p>
          <a:p>
            <a:r>
              <a:rPr lang="en-US" sz="3200" dirty="0"/>
              <a:t>Reference types</a:t>
            </a:r>
            <a:r>
              <a:rPr lang="ru-RU" sz="3200" dirty="0"/>
              <a:t> – </a:t>
            </a:r>
            <a:r>
              <a:rPr lang="en-US" sz="3200" i="1" dirty="0"/>
              <a:t>classes, interfaces, arrays, delegate,</a:t>
            </a:r>
            <a:r>
              <a:rPr lang="ru-RU" sz="3200" dirty="0"/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3200" dirty="0"/>
              <a:t> and</a:t>
            </a:r>
            <a:r>
              <a:rPr lang="ru-RU" sz="3200" dirty="0"/>
              <a:t>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0146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endParaRPr lang="ru-RU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C# types system</a:t>
            </a:r>
            <a:endParaRPr lang="ru-RU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5607EA-C18F-4F09-8409-5474C8BCF481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6126480" y="1845733"/>
            <a:ext cx="0" cy="4414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52F7DF-41CC-44A0-9753-CB4685618AD4}"/>
              </a:ext>
            </a:extLst>
          </p:cNvPr>
          <p:cNvCxnSpPr>
            <a:cxnSpLocks/>
          </p:cNvCxnSpPr>
          <p:nvPr/>
        </p:nvCxnSpPr>
        <p:spPr>
          <a:xfrm>
            <a:off x="1066800" y="4237567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04C71C7-2155-4CBD-A72E-13CAD2EA6E11}"/>
              </a:ext>
            </a:extLst>
          </p:cNvPr>
          <p:cNvSpPr/>
          <p:nvPr/>
        </p:nvSpPr>
        <p:spPr>
          <a:xfrm>
            <a:off x="2637692" y="1845735"/>
            <a:ext cx="2417885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Primitive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8A1A5D-74E2-4836-A60E-2471B9E89461}"/>
              </a:ext>
            </a:extLst>
          </p:cNvPr>
          <p:cNvSpPr/>
          <p:nvPr/>
        </p:nvSpPr>
        <p:spPr>
          <a:xfrm>
            <a:off x="7508635" y="1845733"/>
            <a:ext cx="268165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Custom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9DC2DF-ADD6-423E-B845-0CE81D3D3875}"/>
              </a:ext>
            </a:extLst>
          </p:cNvPr>
          <p:cNvSpPr/>
          <p:nvPr/>
        </p:nvSpPr>
        <p:spPr>
          <a:xfrm rot="16200000">
            <a:off x="232736" y="5113684"/>
            <a:ext cx="2095137" cy="3429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Reference type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5EA239-2658-417A-8E7F-1889C88BFE25}"/>
              </a:ext>
            </a:extLst>
          </p:cNvPr>
          <p:cNvSpPr/>
          <p:nvPr/>
        </p:nvSpPr>
        <p:spPr>
          <a:xfrm rot="16200000">
            <a:off x="153281" y="2801305"/>
            <a:ext cx="2254045" cy="3429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Value type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040E092-10D4-4C32-9BDE-EB07454B8A46}"/>
              </a:ext>
            </a:extLst>
          </p:cNvPr>
          <p:cNvSpPr txBox="1">
            <a:spLocks/>
          </p:cNvSpPr>
          <p:nvPr/>
        </p:nvSpPr>
        <p:spPr>
          <a:xfrm>
            <a:off x="1613899" y="2431463"/>
            <a:ext cx="861647" cy="31717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sbyte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088D702-E424-4D6B-9397-DBFCB54A83CA}"/>
              </a:ext>
            </a:extLst>
          </p:cNvPr>
          <p:cNvSpPr txBox="1">
            <a:spLocks/>
          </p:cNvSpPr>
          <p:nvPr/>
        </p:nvSpPr>
        <p:spPr>
          <a:xfrm>
            <a:off x="2496646" y="2431463"/>
            <a:ext cx="861647" cy="31717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B5D8F8A-28BC-482F-9A2A-BE165A1F905A}"/>
              </a:ext>
            </a:extLst>
          </p:cNvPr>
          <p:cNvSpPr txBox="1">
            <a:spLocks/>
          </p:cNvSpPr>
          <p:nvPr/>
        </p:nvSpPr>
        <p:spPr>
          <a:xfrm>
            <a:off x="3509081" y="2431463"/>
            <a:ext cx="773723" cy="31717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4984CA1-9A77-4E83-90F1-A351B96EB3BA}"/>
              </a:ext>
            </a:extLst>
          </p:cNvPr>
          <p:cNvSpPr txBox="1">
            <a:spLocks/>
          </p:cNvSpPr>
          <p:nvPr/>
        </p:nvSpPr>
        <p:spPr>
          <a:xfrm>
            <a:off x="4189533" y="2431463"/>
            <a:ext cx="861647" cy="31717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6F74445-B016-4DB0-B612-B6B6DC46F6D0}"/>
              </a:ext>
            </a:extLst>
          </p:cNvPr>
          <p:cNvSpPr txBox="1">
            <a:spLocks/>
          </p:cNvSpPr>
          <p:nvPr/>
        </p:nvSpPr>
        <p:spPr>
          <a:xfrm>
            <a:off x="1613899" y="2801716"/>
            <a:ext cx="861647" cy="31717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38120D4-D15D-45F3-8EF5-5701430BC320}"/>
              </a:ext>
            </a:extLst>
          </p:cNvPr>
          <p:cNvSpPr txBox="1">
            <a:spLocks/>
          </p:cNvSpPr>
          <p:nvPr/>
        </p:nvSpPr>
        <p:spPr>
          <a:xfrm>
            <a:off x="2496646" y="2801716"/>
            <a:ext cx="1012434" cy="31717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ushort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E77CD17-C738-40DD-83E8-4508F1AA57CF}"/>
              </a:ext>
            </a:extLst>
          </p:cNvPr>
          <p:cNvSpPr txBox="1">
            <a:spLocks/>
          </p:cNvSpPr>
          <p:nvPr/>
        </p:nvSpPr>
        <p:spPr>
          <a:xfrm>
            <a:off x="3509081" y="2801716"/>
            <a:ext cx="773723" cy="31717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E64D8AB-5DE2-4C0A-ABB4-6B57739CC85B}"/>
              </a:ext>
            </a:extLst>
          </p:cNvPr>
          <p:cNvSpPr txBox="1">
            <a:spLocks/>
          </p:cNvSpPr>
          <p:nvPr/>
        </p:nvSpPr>
        <p:spPr>
          <a:xfrm>
            <a:off x="4189533" y="2801716"/>
            <a:ext cx="861647" cy="31717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ulong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FD628A2-1984-4439-A003-BE482BDB9A96}"/>
              </a:ext>
            </a:extLst>
          </p:cNvPr>
          <p:cNvSpPr txBox="1">
            <a:spLocks/>
          </p:cNvSpPr>
          <p:nvPr/>
        </p:nvSpPr>
        <p:spPr>
          <a:xfrm>
            <a:off x="1613899" y="3239717"/>
            <a:ext cx="861647" cy="31717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4D288C7-6C8B-42D8-B0FC-46C2E80AD433}"/>
              </a:ext>
            </a:extLst>
          </p:cNvPr>
          <p:cNvSpPr txBox="1">
            <a:spLocks/>
          </p:cNvSpPr>
          <p:nvPr/>
        </p:nvSpPr>
        <p:spPr>
          <a:xfrm>
            <a:off x="2496646" y="3239717"/>
            <a:ext cx="1012434" cy="31717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6837C43-5C7A-470B-B6B4-93CA956F3658}"/>
              </a:ext>
            </a:extLst>
          </p:cNvPr>
          <p:cNvSpPr txBox="1">
            <a:spLocks/>
          </p:cNvSpPr>
          <p:nvPr/>
        </p:nvSpPr>
        <p:spPr>
          <a:xfrm>
            <a:off x="3509080" y="3239717"/>
            <a:ext cx="1235244" cy="31717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decimal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8555C027-2A40-4BC8-88FD-69CC71B34F2D}"/>
              </a:ext>
            </a:extLst>
          </p:cNvPr>
          <p:cNvSpPr txBox="1">
            <a:spLocks/>
          </p:cNvSpPr>
          <p:nvPr/>
        </p:nvSpPr>
        <p:spPr>
          <a:xfrm>
            <a:off x="1634999" y="3677718"/>
            <a:ext cx="861647" cy="31717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C819A17-C9EE-4E17-B41A-FD9691F432F9}"/>
              </a:ext>
            </a:extLst>
          </p:cNvPr>
          <p:cNvSpPr txBox="1">
            <a:spLocks/>
          </p:cNvSpPr>
          <p:nvPr/>
        </p:nvSpPr>
        <p:spPr>
          <a:xfrm>
            <a:off x="2496646" y="3670728"/>
            <a:ext cx="861647" cy="31717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D517175-A508-4AF2-9384-2A78C0C2B952}"/>
              </a:ext>
            </a:extLst>
          </p:cNvPr>
          <p:cNvSpPr txBox="1">
            <a:spLocks/>
          </p:cNvSpPr>
          <p:nvPr/>
        </p:nvSpPr>
        <p:spPr>
          <a:xfrm>
            <a:off x="1613899" y="4546730"/>
            <a:ext cx="1023780" cy="31717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F9D9F2A-A116-443C-A1DE-86153F11BE7C}"/>
              </a:ext>
            </a:extLst>
          </p:cNvPr>
          <p:cNvSpPr txBox="1">
            <a:spLocks/>
          </p:cNvSpPr>
          <p:nvPr/>
        </p:nvSpPr>
        <p:spPr>
          <a:xfrm>
            <a:off x="3334740" y="4516981"/>
            <a:ext cx="1023783" cy="31717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F244797-B1BB-4909-AFB4-6D5FB879BB20}"/>
              </a:ext>
            </a:extLst>
          </p:cNvPr>
          <p:cNvSpPr txBox="1">
            <a:spLocks/>
          </p:cNvSpPr>
          <p:nvPr/>
        </p:nvSpPr>
        <p:spPr>
          <a:xfrm>
            <a:off x="6526758" y="2484542"/>
            <a:ext cx="1367677" cy="31717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Structure</a:t>
            </a:r>
            <a:endParaRPr lang="en-US" sz="2800" i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CB491406-15D5-45FE-B3D6-FE0F8F9FC283}"/>
              </a:ext>
            </a:extLst>
          </p:cNvPr>
          <p:cNvSpPr txBox="1">
            <a:spLocks/>
          </p:cNvSpPr>
          <p:nvPr/>
        </p:nvSpPr>
        <p:spPr>
          <a:xfrm>
            <a:off x="8538280" y="2484542"/>
            <a:ext cx="1933358" cy="31717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endParaRPr lang="en-US" sz="2800" i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0A3970D-707E-4B36-B90F-E64409558D49}"/>
              </a:ext>
            </a:extLst>
          </p:cNvPr>
          <p:cNvSpPr txBox="1">
            <a:spLocks/>
          </p:cNvSpPr>
          <p:nvPr/>
        </p:nvSpPr>
        <p:spPr>
          <a:xfrm>
            <a:off x="6230705" y="4487558"/>
            <a:ext cx="1933358" cy="31717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endParaRPr lang="en-US" sz="2800" i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3AE7AE5-566A-4FD6-B198-3692D10020B5}"/>
              </a:ext>
            </a:extLst>
          </p:cNvPr>
          <p:cNvSpPr txBox="1">
            <a:spLocks/>
          </p:cNvSpPr>
          <p:nvPr/>
        </p:nvSpPr>
        <p:spPr>
          <a:xfrm>
            <a:off x="6230705" y="4980001"/>
            <a:ext cx="1933358" cy="31717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endParaRPr lang="en-US" sz="2800" i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2470834-9247-447E-8630-EBE08B165ED8}"/>
              </a:ext>
            </a:extLst>
          </p:cNvPr>
          <p:cNvSpPr txBox="1">
            <a:spLocks/>
          </p:cNvSpPr>
          <p:nvPr/>
        </p:nvSpPr>
        <p:spPr>
          <a:xfrm>
            <a:off x="8538280" y="4482321"/>
            <a:ext cx="1933358" cy="31717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800" i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CA03310-F84A-47DF-9354-7A561CACF29C}"/>
              </a:ext>
            </a:extLst>
          </p:cNvPr>
          <p:cNvSpPr txBox="1">
            <a:spLocks/>
          </p:cNvSpPr>
          <p:nvPr/>
        </p:nvSpPr>
        <p:spPr>
          <a:xfrm>
            <a:off x="8538280" y="4980001"/>
            <a:ext cx="1933358" cy="31717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endParaRPr lang="en-US" sz="2800" i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457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casting in C#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pPr>
              <a:spcBef>
                <a:spcPts val="2400"/>
              </a:spcBef>
            </a:pPr>
            <a:r>
              <a:rPr lang="en-US" sz="3200" dirty="0"/>
              <a:t>For</a:t>
            </a:r>
            <a:r>
              <a:rPr lang="ru-RU" sz="3200" dirty="0"/>
              <a:t> </a:t>
            </a:r>
            <a:r>
              <a:rPr lang="en-US" sz="3200" u="sng" dirty="0"/>
              <a:t>some</a:t>
            </a:r>
            <a:r>
              <a:rPr lang="en-US" sz="3200" dirty="0"/>
              <a:t> types C# compiler let to cast values between these types</a:t>
            </a:r>
            <a:r>
              <a:rPr lang="ru-RU" sz="3200" dirty="0"/>
              <a:t>.</a:t>
            </a:r>
          </a:p>
          <a:p>
            <a:pPr lvl="1">
              <a:spcBef>
                <a:spcPts val="1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ru-RU" sz="3200" dirty="0"/>
              <a:t> </a:t>
            </a:r>
            <a:r>
              <a:rPr lang="en-US" sz="3200" dirty="0"/>
              <a:t>If casting not leads to information lost it can be done automatically</a:t>
            </a:r>
            <a:r>
              <a:rPr lang="ru-RU" sz="3200" dirty="0"/>
              <a:t> (</a:t>
            </a:r>
            <a:r>
              <a:rPr lang="en-US" sz="3200" i="1" dirty="0"/>
              <a:t>implicit conversion</a:t>
            </a:r>
            <a:r>
              <a:rPr lang="ru-RU" sz="3200" dirty="0"/>
              <a:t>). </a:t>
            </a:r>
          </a:p>
          <a:p>
            <a:pPr lvl="1">
              <a:spcBef>
                <a:spcPts val="1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3200" dirty="0"/>
              <a:t> </a:t>
            </a:r>
            <a:r>
              <a:rPr lang="en-US" sz="3200" i="1" dirty="0"/>
              <a:t>Explicit conversion</a:t>
            </a:r>
            <a:r>
              <a:rPr lang="ru-RU" sz="3200" dirty="0"/>
              <a:t> </a:t>
            </a:r>
            <a:r>
              <a:rPr lang="en-US" sz="3200" dirty="0"/>
              <a:t>can cause data lost and can be done using </a:t>
            </a:r>
            <a:r>
              <a:rPr lang="en-US" sz="3200" i="1" dirty="0"/>
              <a:t>casting operation</a:t>
            </a:r>
            <a:r>
              <a:rPr lang="ru-RU" sz="3200" dirty="0"/>
              <a:t>: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 type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ru-RU" sz="3200" dirty="0"/>
              <a:t>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911682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Castings</a:t>
            </a:r>
            <a:r>
              <a:rPr lang="ru-RU" dirty="0"/>
              <a:t> – </a:t>
            </a:r>
            <a:r>
              <a:rPr lang="en-US" dirty="0"/>
              <a:t>samples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332720" cy="44143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х = 12345; </a:t>
            </a:r>
            <a:r>
              <a:rPr lang="ru-RU" sz="26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// </a:t>
            </a: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instance</a:t>
            </a:r>
            <a:r>
              <a:rPr lang="ru-RU" sz="26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int</a:t>
            </a: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ru-RU" sz="26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32-</a:t>
            </a: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bit integer value</a:t>
            </a:r>
            <a:endParaRPr lang="ru-RU" sz="2600" dirty="0">
              <a:solidFill>
                <a:srgbClr val="008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ru-RU" sz="2600" dirty="0">
              <a:solidFill>
                <a:srgbClr val="008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6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*</a:t>
            </a:r>
            <a:r>
              <a:rPr lang="ru-RU" sz="26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implicit</a:t>
            </a: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casting is available for int to</a:t>
            </a:r>
            <a:r>
              <a:rPr lang="ru-RU" sz="26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long</a:t>
            </a:r>
            <a:r>
              <a:rPr lang="ru-RU" sz="26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endParaRPr lang="en-US" sz="2600" dirty="0">
              <a:solidFill>
                <a:srgbClr val="008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because long  is a 64-bit integer value*/</a:t>
            </a:r>
            <a:endParaRPr lang="ru-RU" sz="2600" dirty="0">
              <a:solidFill>
                <a:srgbClr val="008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у = х;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ru-RU" sz="2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6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*</a:t>
            </a:r>
            <a:r>
              <a:rPr lang="ru-RU" sz="26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explicit</a:t>
            </a: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casting of int to short is possible, because short is a </a:t>
            </a:r>
            <a:r>
              <a:rPr lang="ru-RU" sz="26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16</a:t>
            </a: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-bit integer</a:t>
            </a:r>
            <a:r>
              <a:rPr lang="ru-RU" sz="26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and data lost possible*/</a:t>
            </a:r>
            <a:endParaRPr lang="ru-RU" sz="2600" dirty="0">
              <a:solidFill>
                <a:srgbClr val="008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z = (</a:t>
            </a:r>
            <a:r>
              <a:rPr lang="ru-RU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)х;</a:t>
            </a:r>
          </a:p>
        </p:txBody>
      </p:sp>
    </p:spTree>
    <p:extLst>
      <p:ext uri="{BB962C8B-B14F-4D97-AF65-F5344CB8AC3E}">
        <p14:creationId xmlns:p14="http://schemas.microsoft.com/office/powerpoint/2010/main" val="33500373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types and char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400031"/>
              </p:ext>
            </p:extLst>
          </p:nvPr>
        </p:nvGraphicFramePr>
        <p:xfrm>
          <a:off x="1097280" y="1797215"/>
          <a:ext cx="10082880" cy="4521600"/>
        </p:xfrm>
        <a:graphic>
          <a:graphicData uri="http://schemas.openxmlformats.org/drawingml/2006/table">
            <a:tbl>
              <a:tblPr firstRow="1"/>
              <a:tblGrid>
                <a:gridCol w="914400">
                  <a:extLst>
                    <a:ext uri="{9D8B030D-6E8A-4147-A177-3AD203B41FA5}">
                      <a16:colId xmlns:a16="http://schemas.microsoft.com/office/drawing/2014/main" val="527615145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4756474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00542190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8764577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2795076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18374516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23054687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31293974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0278267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91090248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9429976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0376517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52752390"/>
                    </a:ext>
                  </a:extLst>
                </a:gridCol>
              </a:tblGrid>
              <a:tr h="337952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sbyte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ushort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uint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ulong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decimal</a:t>
                      </a:r>
                      <a:endParaRPr lang="ru-R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2805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sbyte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8792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8270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68474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ushort</a:t>
                      </a:r>
                      <a:endParaRPr lang="ru-RU" sz="1600" dirty="0"/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02372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278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261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uint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2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</a:t>
                      </a:r>
                      <a:endParaRPr lang="ru-RU" sz="1600" dirty="0"/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4324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ulong</a:t>
                      </a:r>
                      <a:endParaRPr lang="ru-RU" sz="1600" dirty="0"/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0789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79823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85376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decimal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561131963"/>
                  </a:ext>
                </a:extLst>
              </a:tr>
            </a:tbl>
          </a:graphicData>
        </a:graphic>
      </p:graphicFrame>
      <p:sp>
        <p:nvSpPr>
          <p:cNvPr id="3" name="Стрелка: изогнутая вверх 2">
            <a:extLst>
              <a:ext uri="{FF2B5EF4-FFF2-40B4-BE49-F238E27FC236}">
                <a16:creationId xmlns:a16="http://schemas.microsoft.com/office/drawing/2014/main" id="{7D720180-3914-49F0-BB03-D151EF2BC1AE}"/>
              </a:ext>
            </a:extLst>
          </p:cNvPr>
          <p:cNvSpPr/>
          <p:nvPr/>
        </p:nvSpPr>
        <p:spPr>
          <a:xfrm>
            <a:off x="2944368" y="2450592"/>
            <a:ext cx="5193792" cy="3300984"/>
          </a:xfrm>
          <a:prstGeom prst="bentUpArrow">
            <a:avLst/>
          </a:prstGeom>
          <a:solidFill>
            <a:srgbClr val="F2F2F2">
              <a:alpha val="4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92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casting – remarks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164118" cy="4414389"/>
          </a:xfrm>
        </p:spPr>
        <p:txBody>
          <a:bodyPr>
            <a:noAutofit/>
          </a:bodyPr>
          <a:lstStyle/>
          <a:p>
            <a:r>
              <a:rPr lang="en-US" sz="3200" dirty="0"/>
              <a:t>1. </a:t>
            </a:r>
            <a:r>
              <a:rPr lang="en-US" sz="3200" b="1" dirty="0"/>
              <a:t>Constant</a:t>
            </a:r>
            <a:r>
              <a:rPr lang="ru-RU" sz="3200" dirty="0"/>
              <a:t> </a:t>
            </a:r>
            <a:r>
              <a:rPr lang="en-US" sz="3200" dirty="0"/>
              <a:t>value of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/>
              <a:t> type can be implicitly casted to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sbyte</a:t>
            </a:r>
            <a:r>
              <a:rPr lang="ru-RU" sz="3200" dirty="0"/>
              <a:t>,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lang="ru-RU" sz="3200" dirty="0"/>
              <a:t>,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ru-RU" sz="3200" dirty="0"/>
              <a:t>,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ushort</a:t>
            </a:r>
            <a:r>
              <a:rPr lang="ru-RU" sz="3200" dirty="0"/>
              <a:t>,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</a:t>
            </a:r>
            <a:r>
              <a:rPr lang="ru-RU" sz="3200" dirty="0"/>
              <a:t>,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ulong</a:t>
            </a:r>
            <a:r>
              <a:rPr lang="ru-RU" sz="3200" dirty="0"/>
              <a:t>,</a:t>
            </a:r>
            <a:r>
              <a:rPr lang="en-US" sz="3200" dirty="0"/>
              <a:t> if it is within the range of target type</a:t>
            </a:r>
            <a:r>
              <a:rPr lang="ru-RU" sz="3200" dirty="0"/>
              <a:t>.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х = 123;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//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literal</a:t>
            </a:r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123 is in range of byte</a:t>
            </a:r>
            <a:endParaRPr lang="ru-RU" sz="2800" dirty="0"/>
          </a:p>
          <a:p>
            <a:pPr>
              <a:spcBef>
                <a:spcPts val="3000"/>
              </a:spcBef>
            </a:pPr>
            <a:r>
              <a:rPr lang="en-US" sz="3200" dirty="0"/>
              <a:t>2. Casting from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3200" dirty="0"/>
              <a:t>,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</a:t>
            </a:r>
            <a:r>
              <a:rPr lang="ru-RU" sz="3200" dirty="0"/>
              <a:t>,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ru-RU" sz="3200" dirty="0"/>
              <a:t>,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ulong</a:t>
            </a:r>
            <a:r>
              <a:rPr lang="ru-RU" sz="3200" dirty="0"/>
              <a:t> </a:t>
            </a:r>
            <a:r>
              <a:rPr lang="en-US" sz="3200" dirty="0"/>
              <a:t>to</a:t>
            </a:r>
            <a:r>
              <a:rPr lang="ru-RU" sz="3200" dirty="0"/>
              <a:t>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ru-RU" sz="3200" dirty="0"/>
              <a:t> </a:t>
            </a:r>
            <a:r>
              <a:rPr lang="en-US" sz="3200" dirty="0"/>
              <a:t>and from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ru-RU" sz="3200" dirty="0"/>
              <a:t>,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ulong</a:t>
            </a:r>
            <a:r>
              <a:rPr lang="ru-RU" sz="3200" dirty="0"/>
              <a:t> </a:t>
            </a:r>
            <a:r>
              <a:rPr lang="en-US" sz="3200" dirty="0"/>
              <a:t>to</a:t>
            </a:r>
            <a:r>
              <a:rPr lang="ru-RU" sz="3200" dirty="0"/>
              <a:t>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ru-RU" sz="3200" dirty="0"/>
              <a:t> </a:t>
            </a:r>
            <a:r>
              <a:rPr lang="en-US" sz="3200" dirty="0"/>
              <a:t>can cause accuracy lost</a:t>
            </a:r>
            <a:r>
              <a:rPr lang="ru-RU" sz="3200" dirty="0"/>
              <a:t>.</a:t>
            </a:r>
          </a:p>
          <a:p>
            <a:r>
              <a:rPr lang="en-US" sz="3200" dirty="0"/>
              <a:t>3. Both implicit and explicit castings are impossible from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ru-RU" sz="3200" dirty="0"/>
              <a:t> </a:t>
            </a:r>
            <a:r>
              <a:rPr lang="en-US" sz="3200" dirty="0"/>
              <a:t>to number types and back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167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Internet-recourses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94247" cy="4326466"/>
          </a:xfrm>
        </p:spPr>
        <p:txBody>
          <a:bodyPr>
            <a:noAutofit/>
          </a:bodyPr>
          <a:lstStyle/>
          <a:p>
            <a:pPr marL="360000" indent="-360000">
              <a:buFont typeface="Calibri" panose="020F0502020204030204" pitchFamily="34" charset="0"/>
              <a:buAutoNum type="arabicPeriod"/>
            </a:pPr>
            <a:r>
              <a:rPr lang="en-US" sz="3200" dirty="0">
                <a:hlinkClick r:id="rId3"/>
              </a:rPr>
              <a:t>https://dotnet.microsoft.com/</a:t>
            </a:r>
            <a:r>
              <a:rPr lang="ru-RU" sz="3200" dirty="0"/>
              <a:t> – «</a:t>
            </a:r>
            <a:r>
              <a:rPr lang="en-US" sz="3200" dirty="0"/>
              <a:t>input point</a:t>
            </a:r>
            <a:r>
              <a:rPr lang="ru-RU" sz="3200" dirty="0"/>
              <a:t>»</a:t>
            </a:r>
          </a:p>
          <a:p>
            <a:pPr marL="360000" indent="-360000">
              <a:buFont typeface="Calibri" panose="020F0502020204030204" pitchFamily="34" charset="0"/>
              <a:buAutoNum type="arabicPeriod"/>
            </a:pPr>
            <a:r>
              <a:rPr lang="en-US" sz="3200" dirty="0">
                <a:hlinkClick r:id="rId4"/>
              </a:rPr>
              <a:t>https://docs.microsoft.com/en-us/dotnet/</a:t>
            </a:r>
            <a:r>
              <a:rPr lang="ru-RU" sz="3200" dirty="0"/>
              <a:t> – </a:t>
            </a:r>
            <a:r>
              <a:rPr lang="en-US" sz="3200" dirty="0"/>
              <a:t>official documentation for</a:t>
            </a:r>
            <a:r>
              <a:rPr lang="ru-RU" sz="3200" dirty="0"/>
              <a:t> </a:t>
            </a:r>
            <a:r>
              <a:rPr lang="en-US" sz="3200" dirty="0"/>
              <a:t>.NET 5</a:t>
            </a:r>
            <a:endParaRPr lang="ru-RU" sz="3200" dirty="0"/>
          </a:p>
          <a:p>
            <a:pPr marL="360000" indent="-360000">
              <a:buFont typeface="Calibri" panose="020F0502020204030204" pitchFamily="34" charset="0"/>
              <a:buAutoNum type="arabicPeriod"/>
            </a:pPr>
            <a:r>
              <a:rPr lang="en-US" sz="3200" dirty="0">
                <a:hlinkClick r:id="rId5"/>
              </a:rPr>
              <a:t>https://github.com/dotnet</a:t>
            </a:r>
            <a:r>
              <a:rPr lang="ru-RU" sz="3200" dirty="0"/>
              <a:t> –</a:t>
            </a:r>
            <a:r>
              <a:rPr lang="en-US" sz="3200" dirty="0"/>
              <a:t> source code of .NET 5</a:t>
            </a:r>
            <a:endParaRPr lang="ru-RU" sz="3200" dirty="0"/>
          </a:p>
          <a:p>
            <a:pPr marL="360000" indent="-360000">
              <a:buFont typeface="Calibri" panose="020F0502020204030204" pitchFamily="34" charset="0"/>
              <a:buAutoNum type="arabicPeriod"/>
            </a:pPr>
            <a:r>
              <a:rPr lang="en-US" sz="3200" dirty="0">
                <a:hlinkClick r:id="rId6"/>
              </a:rPr>
              <a:t>https://metanit.com/sharp/</a:t>
            </a:r>
            <a:r>
              <a:rPr lang="en-US" sz="3200" dirty="0"/>
              <a:t> </a:t>
            </a:r>
            <a:r>
              <a:rPr lang="ru-RU" sz="3200" dirty="0"/>
              <a:t>–</a:t>
            </a:r>
            <a:r>
              <a:rPr lang="en-US" sz="3200" dirty="0"/>
              <a:t> training</a:t>
            </a:r>
            <a:endParaRPr lang="ru-RU" sz="3200" dirty="0"/>
          </a:p>
          <a:p>
            <a:pPr marL="360000" indent="-360000">
              <a:buFont typeface="Calibri" panose="020F0502020204030204" pitchFamily="34" charset="0"/>
              <a:buAutoNum type="arabicPeriod"/>
            </a:pPr>
            <a:r>
              <a:rPr lang="en-US" sz="3200" dirty="0">
                <a:hlinkClick r:id="rId7"/>
              </a:rPr>
              <a:t>https://dotnetfoundation.org/projects</a:t>
            </a:r>
            <a:r>
              <a:rPr lang="ru-RU" sz="3200" dirty="0"/>
              <a:t> –</a:t>
            </a:r>
            <a:r>
              <a:rPr lang="en-US" sz="3200" dirty="0"/>
              <a:t> open-source Microsoft projects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8637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39913"/>
          </a:xfrm>
        </p:spPr>
        <p:txBody>
          <a:bodyPr>
            <a:noAutofit/>
          </a:bodyPr>
          <a:lstStyle/>
          <a:p>
            <a:r>
              <a:rPr lang="en-US" sz="3200" b="1" dirty="0"/>
              <a:t>Important</a:t>
            </a:r>
            <a:r>
              <a:rPr lang="ru-RU" sz="3200" b="1" dirty="0"/>
              <a:t>: </a:t>
            </a:r>
            <a:r>
              <a:rPr lang="en-US" sz="3200" b="1" dirty="0"/>
              <a:t>work with</a:t>
            </a:r>
            <a:r>
              <a:rPr lang="ru-RU" sz="3200" b="1" dirty="0"/>
              <a:t> </a:t>
            </a:r>
            <a:r>
              <a:rPr lang="en-US" sz="3200" b="1" dirty="0"/>
              <a:t>.NET 5 and</a:t>
            </a:r>
            <a:r>
              <a:rPr lang="ru-RU" sz="3200" b="1" dirty="0"/>
              <a:t> </a:t>
            </a:r>
            <a:r>
              <a:rPr lang="en-US" sz="3200" b="1" dirty="0"/>
              <a:t>C# 9</a:t>
            </a:r>
            <a:r>
              <a:rPr lang="ru-RU" sz="3200" b="1" dirty="0"/>
              <a:t>.</a:t>
            </a:r>
            <a:endParaRPr lang="en-US" sz="3200" b="1" dirty="0"/>
          </a:p>
          <a:p>
            <a:r>
              <a:rPr lang="en-US" sz="3200" b="1" dirty="0"/>
              <a:t>Case</a:t>
            </a:r>
            <a:r>
              <a:rPr lang="ru-RU" sz="3200" b="1" dirty="0"/>
              <a:t> 1</a:t>
            </a:r>
            <a:r>
              <a:rPr lang="ru-RU" sz="3200" dirty="0"/>
              <a:t>: </a:t>
            </a:r>
            <a:r>
              <a:rPr lang="en-US" sz="3200" dirty="0"/>
              <a:t>Full</a:t>
            </a:r>
            <a:r>
              <a:rPr lang="ru-RU" sz="3200" dirty="0"/>
              <a:t> </a:t>
            </a:r>
            <a:r>
              <a:rPr lang="en-US" sz="3200" dirty="0"/>
              <a:t>IDE: Visual Studio 2019 (</a:t>
            </a:r>
            <a:r>
              <a:rPr lang="en-US" sz="3200" b="1" dirty="0"/>
              <a:t>16.</a:t>
            </a:r>
            <a:r>
              <a:rPr lang="ru-RU" sz="3200" b="1" dirty="0"/>
              <a:t>8</a:t>
            </a:r>
            <a:r>
              <a:rPr lang="en-US" sz="3200" dirty="0"/>
              <a:t>.</a:t>
            </a:r>
            <a:r>
              <a:rPr lang="ru-RU" sz="3200" dirty="0"/>
              <a:t>0 </a:t>
            </a:r>
            <a:r>
              <a:rPr lang="en-US" sz="3200" dirty="0"/>
              <a:t>and higher)</a:t>
            </a:r>
            <a:r>
              <a:rPr lang="ru-RU" sz="3200" dirty="0"/>
              <a:t> </a:t>
            </a:r>
            <a:r>
              <a:rPr lang="en-US" sz="3200" dirty="0"/>
              <a:t>or</a:t>
            </a:r>
            <a:r>
              <a:rPr lang="ru-RU" sz="3200" dirty="0"/>
              <a:t> </a:t>
            </a:r>
            <a:r>
              <a:rPr lang="en-US" sz="3200" dirty="0"/>
              <a:t>Visual Studio for</a:t>
            </a:r>
            <a:r>
              <a:rPr lang="ru-RU" sz="3200" dirty="0"/>
              <a:t> </a:t>
            </a:r>
            <a:r>
              <a:rPr lang="en-US" sz="3200" dirty="0"/>
              <a:t>Mac</a:t>
            </a:r>
            <a:r>
              <a:rPr lang="ru-RU" sz="3200" dirty="0"/>
              <a:t> (</a:t>
            </a:r>
            <a:r>
              <a:rPr lang="ru-RU" sz="3200" b="1" dirty="0"/>
              <a:t>8.8</a:t>
            </a:r>
            <a:r>
              <a:rPr lang="ru-RU" sz="3200" dirty="0"/>
              <a:t> </a:t>
            </a:r>
            <a:r>
              <a:rPr lang="en-US" sz="3200" dirty="0"/>
              <a:t>and higher</a:t>
            </a:r>
            <a:r>
              <a:rPr lang="ru-RU" sz="3200" dirty="0"/>
              <a:t>)</a:t>
            </a:r>
            <a:r>
              <a:rPr lang="en-US" sz="3200" dirty="0"/>
              <a:t>. Useful link: </a:t>
            </a:r>
            <a:r>
              <a:rPr lang="en-US" sz="3200" dirty="0">
                <a:hlinkClick r:id="rId2"/>
              </a:rPr>
              <a:t>https://visualstudio.microsoft.com/</a:t>
            </a:r>
            <a:r>
              <a:rPr lang="ru-RU" sz="3200" dirty="0"/>
              <a:t>.</a:t>
            </a:r>
            <a:endParaRPr lang="en-US" sz="3200" dirty="0"/>
          </a:p>
          <a:p>
            <a:r>
              <a:rPr lang="en-US" sz="3200" b="1" dirty="0"/>
              <a:t>Case</a:t>
            </a:r>
            <a:r>
              <a:rPr lang="ru-RU" sz="3200" b="1" dirty="0"/>
              <a:t> 2</a:t>
            </a:r>
            <a:r>
              <a:rPr lang="ru-RU" sz="3200" dirty="0"/>
              <a:t>: </a:t>
            </a:r>
            <a:r>
              <a:rPr lang="en-US" sz="3200" dirty="0"/>
              <a:t>Text editor</a:t>
            </a:r>
            <a:r>
              <a:rPr lang="ru-RU" sz="3200" dirty="0"/>
              <a:t> (</a:t>
            </a:r>
            <a:r>
              <a:rPr lang="en-US" sz="3200" dirty="0"/>
              <a:t>for example</a:t>
            </a:r>
            <a:r>
              <a:rPr lang="ru-RU" sz="3200" dirty="0"/>
              <a:t>, </a:t>
            </a:r>
            <a:r>
              <a:rPr lang="en-US" sz="3200" dirty="0"/>
              <a:t>Visual Studio Code</a:t>
            </a:r>
            <a:r>
              <a:rPr lang="ru-RU" sz="3200" dirty="0"/>
              <a:t>) </a:t>
            </a:r>
            <a:r>
              <a:rPr lang="en-US" sz="3200" dirty="0"/>
              <a:t>and</a:t>
            </a:r>
            <a:r>
              <a:rPr lang="ru-RU" sz="3200" dirty="0"/>
              <a:t> средства </a:t>
            </a:r>
            <a:r>
              <a:rPr lang="en-US" sz="3200" dirty="0"/>
              <a:t>.NET Core CLI (in</a:t>
            </a:r>
            <a:r>
              <a:rPr lang="ru-RU" sz="3200" dirty="0"/>
              <a:t> </a:t>
            </a:r>
            <a:r>
              <a:rPr lang="en-US" sz="3200" dirty="0">
                <a:hlinkClick r:id="rId3"/>
              </a:rPr>
              <a:t>.NET SDK</a:t>
            </a:r>
            <a:r>
              <a:rPr lang="en-US" sz="3200" dirty="0"/>
              <a:t>)</a:t>
            </a:r>
            <a:r>
              <a:rPr lang="ru-RU" sz="3200" dirty="0"/>
              <a:t>.</a:t>
            </a:r>
            <a:endParaRPr lang="en-US" sz="3200" dirty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2733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r>
              <a:rPr lang="en-US" sz="3200" dirty="0"/>
              <a:t>This is a </a:t>
            </a:r>
            <a:r>
              <a:rPr lang="ru-RU" sz="3200" dirty="0"/>
              <a:t> </a:t>
            </a:r>
            <a:r>
              <a:rPr lang="en-US" sz="3200" b="1" dirty="0"/>
              <a:t>platform </a:t>
            </a:r>
            <a:r>
              <a:rPr lang="en-US" sz="3200" dirty="0"/>
              <a:t>for applications released by Microsoft</a:t>
            </a:r>
            <a:r>
              <a:rPr lang="ru-RU" sz="3200" dirty="0"/>
              <a:t> </a:t>
            </a:r>
            <a:r>
              <a:rPr lang="en-US" sz="3200" dirty="0"/>
              <a:t>in the beginning of </a:t>
            </a:r>
            <a:r>
              <a:rPr lang="ru-RU" sz="3200" dirty="0"/>
              <a:t>2000-</a:t>
            </a:r>
            <a:r>
              <a:rPr lang="en-US" sz="3200" dirty="0" err="1"/>
              <a:t>th</a:t>
            </a:r>
            <a:r>
              <a:rPr lang="ru-RU" sz="3200" dirty="0"/>
              <a:t>. </a:t>
            </a:r>
            <a:r>
              <a:rPr lang="en-US" sz="3200" dirty="0"/>
              <a:t>Has </a:t>
            </a:r>
            <a:r>
              <a:rPr lang="en-US" sz="3200" b="1" dirty="0"/>
              <a:t>open specifications</a:t>
            </a:r>
            <a:r>
              <a:rPr lang="en-US" sz="3200" dirty="0"/>
              <a:t> </a:t>
            </a:r>
            <a:r>
              <a:rPr lang="ru-RU" sz="3200" dirty="0"/>
              <a:t>(</a:t>
            </a:r>
            <a:r>
              <a:rPr lang="en-US" sz="3200" dirty="0"/>
              <a:t>but closed source code</a:t>
            </a:r>
            <a:r>
              <a:rPr lang="ru-RU" sz="3200" dirty="0"/>
              <a:t>).</a:t>
            </a:r>
          </a:p>
          <a:p>
            <a:endParaRPr lang="ru-RU" sz="1800" dirty="0"/>
          </a:p>
          <a:p>
            <a:r>
              <a:rPr lang="ru-RU" sz="3200" dirty="0"/>
              <a:t>.NET </a:t>
            </a:r>
            <a:r>
              <a:rPr lang="en-US" sz="3200" dirty="0"/>
              <a:t>Framework</a:t>
            </a:r>
            <a:r>
              <a:rPr lang="ru-RU" sz="3200" dirty="0"/>
              <a:t> </a:t>
            </a:r>
            <a:r>
              <a:rPr lang="en-US" sz="3200" dirty="0"/>
              <a:t>includes 3 main components</a:t>
            </a:r>
            <a:r>
              <a:rPr lang="ru-RU" sz="3200" dirty="0"/>
              <a:t>: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b="1" dirty="0"/>
              <a:t>Runtime engine</a:t>
            </a:r>
            <a:r>
              <a:rPr lang="ru-RU" sz="3200" dirty="0"/>
              <a:t> </a:t>
            </a:r>
            <a:r>
              <a:rPr lang="en-US" sz="3200" dirty="0"/>
              <a:t>(Common Language Runtime, CLR)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b="1" dirty="0"/>
              <a:t>Base class library</a:t>
            </a:r>
            <a:r>
              <a:rPr lang="ru-RU" sz="3200" dirty="0"/>
              <a:t> </a:t>
            </a:r>
            <a:r>
              <a:rPr lang="en-US" sz="3200" dirty="0"/>
              <a:t>(Base Class Library, BCL)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3200" dirty="0"/>
              <a:t> set of </a:t>
            </a:r>
            <a:r>
              <a:rPr lang="en-US" sz="3200" b="1" dirty="0"/>
              <a:t>technologies</a:t>
            </a:r>
            <a:r>
              <a:rPr lang="en-US" sz="3200" dirty="0"/>
              <a:t> for applications and services construction</a:t>
            </a:r>
          </a:p>
        </p:txBody>
      </p:sp>
    </p:spTree>
    <p:extLst>
      <p:ext uri="{BB962C8B-B14F-4D97-AF65-F5344CB8AC3E}">
        <p14:creationId xmlns:p14="http://schemas.microsoft.com/office/powerpoint/2010/main" val="413556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</a:t>
            </a:r>
            <a:r>
              <a:rPr lang="ru-RU" dirty="0"/>
              <a:t> </a:t>
            </a:r>
            <a:r>
              <a:rPr lang="en-US" dirty="0"/>
              <a:t>and</a:t>
            </a:r>
            <a:r>
              <a:rPr lang="ru-RU" dirty="0"/>
              <a:t> </a:t>
            </a:r>
            <a:r>
              <a:rPr lang="en-US" dirty="0"/>
              <a:t>.NET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r>
              <a:rPr lang="en-US" sz="3200" dirty="0"/>
              <a:t>.NET Core –</a:t>
            </a:r>
            <a:r>
              <a:rPr lang="ru-RU" sz="3200" dirty="0"/>
              <a:t> </a:t>
            </a:r>
            <a:r>
              <a:rPr lang="en-US" sz="3200" dirty="0"/>
              <a:t>alternative to </a:t>
            </a:r>
            <a:r>
              <a:rPr lang="ru-RU" sz="3200" dirty="0"/>
              <a:t> </a:t>
            </a:r>
            <a:r>
              <a:rPr lang="en-US" sz="3200" dirty="0"/>
              <a:t>.NET Framework</a:t>
            </a:r>
            <a:r>
              <a:rPr lang="ru-RU" sz="3200" dirty="0"/>
              <a:t>. </a:t>
            </a:r>
            <a:r>
              <a:rPr lang="en-US" sz="3200" dirty="0"/>
              <a:t>Has </a:t>
            </a:r>
            <a:r>
              <a:rPr lang="en-US" sz="3200" b="1" dirty="0"/>
              <a:t>open source</a:t>
            </a:r>
            <a:r>
              <a:rPr lang="en-US" sz="3200" dirty="0"/>
              <a:t> and works on </a:t>
            </a:r>
            <a:r>
              <a:rPr lang="en-US" sz="3200" b="1" dirty="0"/>
              <a:t>several operational systems</a:t>
            </a:r>
            <a:r>
              <a:rPr lang="ru-RU" sz="3200" dirty="0"/>
              <a:t>. </a:t>
            </a:r>
            <a:r>
              <a:rPr lang="en-US" sz="3200" dirty="0"/>
              <a:t>Includes its own implementation of Common Language Runtime </a:t>
            </a:r>
            <a:r>
              <a:rPr lang="ru-RU" sz="3200" dirty="0"/>
              <a:t>(</a:t>
            </a:r>
            <a:r>
              <a:rPr lang="en-US" sz="3200" b="1" dirty="0" err="1"/>
              <a:t>CoreCLR</a:t>
            </a:r>
            <a:r>
              <a:rPr lang="ru-RU" sz="3200" dirty="0"/>
              <a:t>) </a:t>
            </a:r>
            <a:r>
              <a:rPr lang="en-US" sz="3200" dirty="0"/>
              <a:t>and basic class library </a:t>
            </a:r>
            <a:r>
              <a:rPr lang="en-US" sz="3200" b="1" dirty="0" err="1"/>
              <a:t>CoreFX</a:t>
            </a:r>
            <a:r>
              <a:rPr lang="en-US" sz="3200" dirty="0"/>
              <a:t>.</a:t>
            </a:r>
            <a:endParaRPr lang="ru-RU" sz="3200" dirty="0"/>
          </a:p>
          <a:p>
            <a:endParaRPr lang="ru-RU" sz="1800" dirty="0"/>
          </a:p>
          <a:p>
            <a:r>
              <a:rPr lang="ru-RU" sz="3200" dirty="0"/>
              <a:t>.NET 5 – </a:t>
            </a:r>
            <a:r>
              <a:rPr lang="en-US" sz="3200" dirty="0"/>
              <a:t>further development of</a:t>
            </a:r>
            <a:r>
              <a:rPr lang="ru-RU" sz="3200" dirty="0"/>
              <a:t> .NET Core 3.0. </a:t>
            </a:r>
            <a:r>
              <a:rPr lang="en-US" sz="3200" dirty="0"/>
              <a:t>Released in </a:t>
            </a:r>
            <a:r>
              <a:rPr lang="ru-RU" sz="3200"/>
              <a:t>2020 </a:t>
            </a:r>
            <a:r>
              <a:rPr lang="en-US" sz="3200"/>
              <a:t>and </a:t>
            </a:r>
            <a:r>
              <a:rPr lang="en-US" sz="3200" dirty="0"/>
              <a:t>presented as unique platform for </a:t>
            </a:r>
            <a:r>
              <a:rPr lang="ru-RU" sz="3200" dirty="0"/>
              <a:t>.NET</a:t>
            </a:r>
            <a:r>
              <a:rPr lang="en-US" sz="3200" dirty="0"/>
              <a:t> development</a:t>
            </a:r>
            <a:r>
              <a:rPr lang="ru-RU" sz="3200" dirty="0"/>
              <a:t>, </a:t>
            </a:r>
            <a:r>
              <a:rPr lang="en-US" sz="3200" dirty="0"/>
              <a:t>substitution of </a:t>
            </a:r>
            <a:r>
              <a:rPr lang="ru-RU" sz="3200" dirty="0"/>
              <a:t>Mono </a:t>
            </a:r>
            <a:r>
              <a:rPr lang="en-US" sz="3200" dirty="0"/>
              <a:t>and</a:t>
            </a:r>
            <a:r>
              <a:rPr lang="ru-RU" sz="3200" dirty="0"/>
              <a:t> .NET Framework.</a:t>
            </a:r>
          </a:p>
        </p:txBody>
      </p:sp>
    </p:spTree>
    <p:extLst>
      <p:ext uri="{BB962C8B-B14F-4D97-AF65-F5344CB8AC3E}">
        <p14:creationId xmlns:p14="http://schemas.microsoft.com/office/powerpoint/2010/main" val="125999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Framework</a:t>
            </a:r>
            <a:r>
              <a:rPr lang="ru-RU" dirty="0"/>
              <a:t>, </a:t>
            </a:r>
            <a:r>
              <a:rPr lang="en-US" dirty="0"/>
              <a:t>.NET Core</a:t>
            </a:r>
            <a:r>
              <a:rPr lang="ru-RU" dirty="0"/>
              <a:t> и </a:t>
            </a:r>
            <a:r>
              <a:rPr lang="en-US" dirty="0"/>
              <a:t>.NET 5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7EFA1A03-7596-4690-BF9E-454F69AF17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81672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Овал 7">
            <a:extLst>
              <a:ext uri="{FF2B5EF4-FFF2-40B4-BE49-F238E27FC236}">
                <a16:creationId xmlns:a16="http://schemas.microsoft.com/office/drawing/2014/main" id="{5F3B59D1-2E8F-4340-AB2D-629854E73CD2}"/>
              </a:ext>
            </a:extLst>
          </p:cNvPr>
          <p:cNvSpPr/>
          <p:nvPr/>
        </p:nvSpPr>
        <p:spPr>
          <a:xfrm>
            <a:off x="1224061" y="1846263"/>
            <a:ext cx="828000" cy="828000"/>
          </a:xfrm>
          <a:prstGeom prst="ellipse">
            <a:avLst/>
          </a:prstGeom>
          <a:solidFill>
            <a:srgbClr val="40F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.NET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Framework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1.0</a:t>
            </a:r>
            <a:endParaRPr lang="ru-RU" sz="1200" b="1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3147F1B8-2F60-4C93-B95B-227D19BE67DC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638061" y="2674263"/>
            <a:ext cx="3622" cy="969215"/>
          </a:xfrm>
          <a:prstGeom prst="line">
            <a:avLst/>
          </a:prstGeom>
          <a:ln>
            <a:solidFill>
              <a:srgbClr val="40F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>
            <a:extLst>
              <a:ext uri="{FF2B5EF4-FFF2-40B4-BE49-F238E27FC236}">
                <a16:creationId xmlns:a16="http://schemas.microsoft.com/office/drawing/2014/main" id="{DF33412D-2B34-41B5-892B-575484D7EC09}"/>
              </a:ext>
            </a:extLst>
          </p:cNvPr>
          <p:cNvSpPr/>
          <p:nvPr/>
        </p:nvSpPr>
        <p:spPr>
          <a:xfrm>
            <a:off x="3254688" y="1846263"/>
            <a:ext cx="828000" cy="828000"/>
          </a:xfrm>
          <a:prstGeom prst="ellipse">
            <a:avLst/>
          </a:prstGeom>
          <a:solidFill>
            <a:srgbClr val="40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.NET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Framework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3.5</a:t>
            </a:r>
            <a:endParaRPr lang="ru-RU" sz="1200" b="1" dirty="0">
              <a:solidFill>
                <a:schemeClr val="tx1"/>
              </a:solidFill>
            </a:endParaRP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10C062B7-9F2E-4A70-8424-C0654801033B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3668688" y="2674263"/>
            <a:ext cx="3622" cy="969215"/>
          </a:xfrm>
          <a:prstGeom prst="line">
            <a:avLst/>
          </a:prstGeom>
          <a:ln>
            <a:solidFill>
              <a:srgbClr val="40E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9BD9EDBF-28A9-4007-840E-B69B22C38521}"/>
              </a:ext>
            </a:extLst>
          </p:cNvPr>
          <p:cNvSpPr/>
          <p:nvPr/>
        </p:nvSpPr>
        <p:spPr>
          <a:xfrm>
            <a:off x="2239374" y="2358774"/>
            <a:ext cx="828000" cy="828000"/>
          </a:xfrm>
          <a:prstGeom prst="ellipse">
            <a:avLst/>
          </a:prstGeom>
          <a:solidFill>
            <a:srgbClr val="40F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.NET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Framework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2.0</a:t>
            </a:r>
            <a:endParaRPr lang="ru-RU" sz="1200" b="1" dirty="0">
              <a:solidFill>
                <a:schemeClr val="tx1"/>
              </a:solidFill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EBA9E8BB-2AC4-47E7-9422-5568AFD2DD0A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2653374" y="3186774"/>
            <a:ext cx="0" cy="456704"/>
          </a:xfrm>
          <a:prstGeom prst="line">
            <a:avLst/>
          </a:prstGeom>
          <a:ln>
            <a:solidFill>
              <a:srgbClr val="40FF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6568E9A4-7026-4873-A2C1-7929517977C9}"/>
              </a:ext>
            </a:extLst>
          </p:cNvPr>
          <p:cNvSpPr/>
          <p:nvPr/>
        </p:nvSpPr>
        <p:spPr>
          <a:xfrm>
            <a:off x="4270001" y="2358774"/>
            <a:ext cx="828000" cy="828000"/>
          </a:xfrm>
          <a:prstGeom prst="ellipse">
            <a:avLst/>
          </a:prstGeom>
          <a:solidFill>
            <a:srgbClr val="40C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.NET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Framework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4.0</a:t>
            </a:r>
            <a:endParaRPr lang="ru-RU" sz="1200" b="1" dirty="0">
              <a:solidFill>
                <a:schemeClr val="tx1"/>
              </a:solidFill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F6DFD148-71FB-4D4D-82FB-9BDEB1744238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4684001" y="3186774"/>
            <a:ext cx="0" cy="456704"/>
          </a:xfrm>
          <a:prstGeom prst="line">
            <a:avLst/>
          </a:prstGeom>
          <a:ln>
            <a:solidFill>
              <a:srgbClr val="40C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>
            <a:extLst>
              <a:ext uri="{FF2B5EF4-FFF2-40B4-BE49-F238E27FC236}">
                <a16:creationId xmlns:a16="http://schemas.microsoft.com/office/drawing/2014/main" id="{61C74084-5815-4535-98B5-DAA5A3475CF4}"/>
              </a:ext>
            </a:extLst>
          </p:cNvPr>
          <p:cNvSpPr/>
          <p:nvPr/>
        </p:nvSpPr>
        <p:spPr>
          <a:xfrm>
            <a:off x="5228827" y="1846263"/>
            <a:ext cx="828000" cy="828000"/>
          </a:xfrm>
          <a:prstGeom prst="ellipse">
            <a:avLst/>
          </a:prstGeom>
          <a:solidFill>
            <a:srgbClr val="40A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.NET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Framework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4.5</a:t>
            </a:r>
            <a:endParaRPr lang="ru-RU" sz="1200" b="1" dirty="0">
              <a:solidFill>
                <a:schemeClr val="tx1"/>
              </a:solidFill>
            </a:endParaRP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90A48FCB-8D93-4B47-8902-CB9394228981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5642827" y="2674263"/>
            <a:ext cx="3622" cy="969215"/>
          </a:xfrm>
          <a:prstGeom prst="line">
            <a:avLst/>
          </a:prstGeom>
          <a:ln>
            <a:solidFill>
              <a:srgbClr val="40A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F8D6ACAB-8E7E-4E18-A262-54B5DF52277F}"/>
              </a:ext>
            </a:extLst>
          </p:cNvPr>
          <p:cNvSpPr/>
          <p:nvPr/>
        </p:nvSpPr>
        <p:spPr>
          <a:xfrm>
            <a:off x="6244140" y="2358774"/>
            <a:ext cx="828000" cy="828000"/>
          </a:xfrm>
          <a:prstGeom prst="ellipse">
            <a:avLst/>
          </a:prstGeom>
          <a:solidFill>
            <a:srgbClr val="4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.NET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Framework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4.6</a:t>
            </a:r>
            <a:endParaRPr lang="ru-RU" sz="1200" b="1" dirty="0">
              <a:solidFill>
                <a:schemeClr val="bg1"/>
              </a:solidFill>
            </a:endParaRP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40AC6568-D30E-46BA-A321-A8E2B164442D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6658140" y="3186774"/>
            <a:ext cx="0" cy="456704"/>
          </a:xfrm>
          <a:prstGeom prst="line">
            <a:avLst/>
          </a:prstGeom>
          <a:ln>
            <a:solidFill>
              <a:srgbClr val="407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>
            <a:extLst>
              <a:ext uri="{FF2B5EF4-FFF2-40B4-BE49-F238E27FC236}">
                <a16:creationId xmlns:a16="http://schemas.microsoft.com/office/drawing/2014/main" id="{1D05DB24-A853-4C49-B6AE-0FF5344097D1}"/>
              </a:ext>
            </a:extLst>
          </p:cNvPr>
          <p:cNvSpPr/>
          <p:nvPr/>
        </p:nvSpPr>
        <p:spPr>
          <a:xfrm>
            <a:off x="8219750" y="1846263"/>
            <a:ext cx="828000" cy="828000"/>
          </a:xfrm>
          <a:prstGeom prst="ellipse">
            <a:avLst/>
          </a:prstGeom>
          <a:solidFill>
            <a:srgbClr val="52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.NET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Framework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4.7</a:t>
            </a:r>
            <a:endParaRPr lang="ru-RU" sz="1200" b="1" dirty="0">
              <a:solidFill>
                <a:schemeClr val="bg1"/>
              </a:solidFill>
            </a:endParaRPr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83FEF4D0-F1EF-4D1F-8A4D-1067C915D1FE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8633750" y="2674263"/>
            <a:ext cx="3622" cy="969215"/>
          </a:xfrm>
          <a:prstGeom prst="line">
            <a:avLst/>
          </a:prstGeom>
          <a:ln>
            <a:solidFill>
              <a:srgbClr val="52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Овал 30">
            <a:extLst>
              <a:ext uri="{FF2B5EF4-FFF2-40B4-BE49-F238E27FC236}">
                <a16:creationId xmlns:a16="http://schemas.microsoft.com/office/drawing/2014/main" id="{735ED9DE-82D8-42B0-B239-F1A5C60C1C71}"/>
              </a:ext>
            </a:extLst>
          </p:cNvPr>
          <p:cNvSpPr/>
          <p:nvPr/>
        </p:nvSpPr>
        <p:spPr>
          <a:xfrm>
            <a:off x="9235063" y="2358774"/>
            <a:ext cx="828000" cy="828000"/>
          </a:xfrm>
          <a:prstGeom prst="ellipse">
            <a:avLst/>
          </a:prstGeom>
          <a:solidFill>
            <a:srgbClr val="63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.NET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Framework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4.8</a:t>
            </a:r>
            <a:endParaRPr lang="ru-RU" sz="1200" b="1" dirty="0">
              <a:solidFill>
                <a:schemeClr val="bg1"/>
              </a:solidFill>
            </a:endParaRP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F66E1715-2405-4ABC-BC7A-959B5AF59966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9649063" y="3186774"/>
            <a:ext cx="0" cy="456704"/>
          </a:xfrm>
          <a:prstGeom prst="line">
            <a:avLst/>
          </a:prstGeom>
          <a:ln>
            <a:solidFill>
              <a:srgbClr val="63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>
            <a:extLst>
              <a:ext uri="{FF2B5EF4-FFF2-40B4-BE49-F238E27FC236}">
                <a16:creationId xmlns:a16="http://schemas.microsoft.com/office/drawing/2014/main" id="{D4A03A5B-82C0-442D-B8D0-E66D44EE6AFB}"/>
              </a:ext>
            </a:extLst>
          </p:cNvPr>
          <p:cNvSpPr/>
          <p:nvPr/>
        </p:nvSpPr>
        <p:spPr>
          <a:xfrm>
            <a:off x="8219750" y="4527869"/>
            <a:ext cx="828000" cy="828000"/>
          </a:xfrm>
          <a:prstGeom prst="ellipse">
            <a:avLst/>
          </a:prstGeom>
          <a:solidFill>
            <a:srgbClr val="52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.NET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Core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2.0</a:t>
            </a:r>
            <a:endParaRPr lang="ru-RU" sz="1400" b="1" dirty="0">
              <a:solidFill>
                <a:schemeClr val="bg1"/>
              </a:solidFill>
            </a:endParaRP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C2AED054-B4B7-4498-B1ED-BCCB54B56189}"/>
              </a:ext>
            </a:extLst>
          </p:cNvPr>
          <p:cNvCxnSpPr>
            <a:stCxn id="33" idx="0"/>
          </p:cNvCxnSpPr>
          <p:nvPr/>
        </p:nvCxnSpPr>
        <p:spPr>
          <a:xfrm flipV="1">
            <a:off x="8633750" y="4070669"/>
            <a:ext cx="0" cy="457200"/>
          </a:xfrm>
          <a:prstGeom prst="line">
            <a:avLst/>
          </a:prstGeom>
          <a:ln>
            <a:solidFill>
              <a:srgbClr val="52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>
            <a:extLst>
              <a:ext uri="{FF2B5EF4-FFF2-40B4-BE49-F238E27FC236}">
                <a16:creationId xmlns:a16="http://schemas.microsoft.com/office/drawing/2014/main" id="{5B7C8025-F0D2-4D1E-A516-B9F564E9F5A3}"/>
              </a:ext>
            </a:extLst>
          </p:cNvPr>
          <p:cNvSpPr/>
          <p:nvPr/>
        </p:nvSpPr>
        <p:spPr>
          <a:xfrm>
            <a:off x="9235063" y="5040988"/>
            <a:ext cx="828000" cy="828000"/>
          </a:xfrm>
          <a:prstGeom prst="ellipse">
            <a:avLst/>
          </a:prstGeom>
          <a:solidFill>
            <a:srgbClr val="63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.NET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Core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3.0</a:t>
            </a:r>
            <a:endParaRPr lang="ru-RU" sz="1400" b="1" dirty="0">
              <a:solidFill>
                <a:schemeClr val="bg1"/>
              </a:solidFill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6E92000-12DD-4954-978A-34A156FB6A86}"/>
              </a:ext>
            </a:extLst>
          </p:cNvPr>
          <p:cNvCxnSpPr>
            <a:stCxn id="41" idx="0"/>
          </p:cNvCxnSpPr>
          <p:nvPr/>
        </p:nvCxnSpPr>
        <p:spPr>
          <a:xfrm flipV="1">
            <a:off x="9649063" y="4070669"/>
            <a:ext cx="0" cy="970319"/>
          </a:xfrm>
          <a:prstGeom prst="line">
            <a:avLst/>
          </a:prstGeom>
          <a:ln>
            <a:solidFill>
              <a:srgbClr val="63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>
            <a:extLst>
              <a:ext uri="{FF2B5EF4-FFF2-40B4-BE49-F238E27FC236}">
                <a16:creationId xmlns:a16="http://schemas.microsoft.com/office/drawing/2014/main" id="{E6A5757F-8F14-4B56-A86C-C35B542704BE}"/>
              </a:ext>
            </a:extLst>
          </p:cNvPr>
          <p:cNvSpPr/>
          <p:nvPr/>
        </p:nvSpPr>
        <p:spPr>
          <a:xfrm>
            <a:off x="7204437" y="5040988"/>
            <a:ext cx="828000" cy="828000"/>
          </a:xfrm>
          <a:prstGeom prst="ellipse">
            <a:avLst/>
          </a:prstGeom>
          <a:solidFill>
            <a:srgbClr val="405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.NET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Core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1.0</a:t>
            </a:r>
            <a:endParaRPr lang="ru-RU" sz="1400" b="1" dirty="0">
              <a:solidFill>
                <a:schemeClr val="bg1"/>
              </a:solidFill>
            </a:endParaRPr>
          </a:p>
        </p:txBody>
      </p: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23131043-AC2D-4C13-8326-A61DD3FB9F76}"/>
              </a:ext>
            </a:extLst>
          </p:cNvPr>
          <p:cNvCxnSpPr>
            <a:stCxn id="45" idx="0"/>
          </p:cNvCxnSpPr>
          <p:nvPr/>
        </p:nvCxnSpPr>
        <p:spPr>
          <a:xfrm flipV="1">
            <a:off x="7618437" y="4070669"/>
            <a:ext cx="0" cy="970319"/>
          </a:xfrm>
          <a:prstGeom prst="line">
            <a:avLst/>
          </a:prstGeom>
          <a:ln>
            <a:solidFill>
              <a:srgbClr val="405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>
            <a:extLst>
              <a:ext uri="{FF2B5EF4-FFF2-40B4-BE49-F238E27FC236}">
                <a16:creationId xmlns:a16="http://schemas.microsoft.com/office/drawing/2014/main" id="{425C643A-B48C-4A81-8C49-47B56BA95BD3}"/>
              </a:ext>
            </a:extLst>
          </p:cNvPr>
          <p:cNvSpPr/>
          <p:nvPr/>
        </p:nvSpPr>
        <p:spPr>
          <a:xfrm>
            <a:off x="10250375" y="4527869"/>
            <a:ext cx="828000" cy="828000"/>
          </a:xfrm>
          <a:prstGeom prst="ellipse">
            <a:avLst/>
          </a:prstGeom>
          <a:solidFill>
            <a:srgbClr val="7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.NET </a:t>
            </a:r>
            <a:r>
              <a:rPr lang="en-US" b="1" dirty="0">
                <a:solidFill>
                  <a:schemeClr val="bg1"/>
                </a:solidFill>
              </a:rPr>
              <a:t>5</a:t>
            </a:r>
            <a:endParaRPr lang="ru-RU" sz="1400" b="1" dirty="0">
              <a:solidFill>
                <a:schemeClr val="bg1"/>
              </a:solidFill>
            </a:endParaRPr>
          </a:p>
        </p:txBody>
      </p: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F3B83243-5E31-42A5-80F2-F37EAB019050}"/>
              </a:ext>
            </a:extLst>
          </p:cNvPr>
          <p:cNvCxnSpPr>
            <a:stCxn id="47" idx="0"/>
          </p:cNvCxnSpPr>
          <p:nvPr/>
        </p:nvCxnSpPr>
        <p:spPr>
          <a:xfrm flipV="1">
            <a:off x="10664375" y="4070669"/>
            <a:ext cx="0" cy="457200"/>
          </a:xfrm>
          <a:prstGeom prst="line">
            <a:avLst/>
          </a:prstGeom>
          <a:ln>
            <a:solidFill>
              <a:srgbClr val="7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22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Language Runtime</a:t>
            </a:r>
            <a:r>
              <a:rPr lang="ru-RU" dirty="0"/>
              <a:t> (</a:t>
            </a:r>
            <a:r>
              <a:rPr lang="en-US" dirty="0"/>
              <a:t>CLR)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CLR – core and “engine”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of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NET platform.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1CADE4"/>
              </a:buClr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Main task- control assemblies execution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ru-RU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1CADE4"/>
              </a:buClr>
            </a:pPr>
            <a:endParaRPr lang="en-US" sz="180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1CADE4"/>
              </a:buClr>
            </a:pPr>
            <a:r>
              <a:rPr lang="en-US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ssembly – compiled application or library for .NET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1CADE4"/>
              </a:buClr>
            </a:pPr>
            <a:r>
              <a:rPr 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It contains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set of  </a:t>
            </a:r>
            <a:r>
              <a:rPr 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instructions</a:t>
            </a:r>
            <a:r>
              <a:rPr lang="ru-RU" sz="3200" dirty="0"/>
              <a:t> </a:t>
            </a:r>
            <a:r>
              <a:rPr lang="en-US" sz="3200" dirty="0"/>
              <a:t>on special language Common Intermediate Language (CIL)</a:t>
            </a:r>
            <a:r>
              <a:rPr lang="ru-RU" sz="3200" dirty="0"/>
              <a:t> </a:t>
            </a:r>
            <a:r>
              <a:rPr lang="en-US" sz="3200" dirty="0"/>
              <a:t>and </a:t>
            </a:r>
            <a:r>
              <a:rPr lang="en-US" sz="3200" b="1" dirty="0"/>
              <a:t>metadata</a:t>
            </a:r>
            <a:r>
              <a:rPr lang="ru-RU" sz="3200" dirty="0"/>
              <a:t>, </a:t>
            </a:r>
            <a:r>
              <a:rPr lang="en-US" sz="3200" dirty="0"/>
              <a:t>which describes types in an assembly.</a:t>
            </a:r>
          </a:p>
        </p:txBody>
      </p:sp>
    </p:spTree>
    <p:extLst>
      <p:ext uri="{BB962C8B-B14F-4D97-AF65-F5344CB8AC3E}">
        <p14:creationId xmlns:p14="http://schemas.microsoft.com/office/powerpoint/2010/main" val="3392269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2068</Words>
  <Application>Microsoft Office PowerPoint</Application>
  <PresentationFormat>Widescreen</PresentationFormat>
  <Paragraphs>347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Calibri</vt:lpstr>
      <vt:lpstr>Calibri Light</vt:lpstr>
      <vt:lpstr>Consolas</vt:lpstr>
      <vt:lpstr>Times New Roman</vt:lpstr>
      <vt:lpstr>Wingdings</vt:lpstr>
      <vt:lpstr>Retrospect</vt:lpstr>
      <vt:lpstr>.NET Development</vt:lpstr>
      <vt:lpstr>Topics</vt:lpstr>
      <vt:lpstr>Recommended books</vt:lpstr>
      <vt:lpstr>Internet-recourses</vt:lpstr>
      <vt:lpstr>Development tools</vt:lpstr>
      <vt:lpstr>.NET Framework</vt:lpstr>
      <vt:lpstr>.NET Core and .NET 5</vt:lpstr>
      <vt:lpstr>.NET Framework, .NET Core и .NET 5</vt:lpstr>
      <vt:lpstr>Common Language Runtime (CLR)</vt:lpstr>
      <vt:lpstr>Common Language Runtime (CLR)</vt:lpstr>
      <vt:lpstr>Common Language Runtime (CLR)</vt:lpstr>
      <vt:lpstr>Managed code</vt:lpstr>
      <vt:lpstr>Programming languages for .NET</vt:lpstr>
      <vt:lpstr>Programming languages for .NET</vt:lpstr>
      <vt:lpstr>Programming languages for .NET</vt:lpstr>
      <vt:lpstr>Language for .NET and CLR</vt:lpstr>
      <vt:lpstr>Basic facts about C#</vt:lpstr>
      <vt:lpstr>Basic facts about C#</vt:lpstr>
      <vt:lpstr>Simple C# application (VS2019)</vt:lpstr>
      <vt:lpstr>Simple C# application (VS2019)</vt:lpstr>
      <vt:lpstr>Simple C# application (VS2019)</vt:lpstr>
      <vt:lpstr>Simple C# application (VS2019)</vt:lpstr>
      <vt:lpstr>Application and its components</vt:lpstr>
      <vt:lpstr>CLR and types</vt:lpstr>
      <vt:lpstr>CLR and types</vt:lpstr>
      <vt:lpstr>C# types system</vt:lpstr>
      <vt:lpstr>Primitive number types C#</vt:lpstr>
      <vt:lpstr>Primitive C# types</vt:lpstr>
      <vt:lpstr>Primitive C# types</vt:lpstr>
      <vt:lpstr>Custom C# types</vt:lpstr>
      <vt:lpstr>Value types and reference types</vt:lpstr>
      <vt:lpstr>Value types</vt:lpstr>
      <vt:lpstr>Reference types</vt:lpstr>
      <vt:lpstr>C# types system</vt:lpstr>
      <vt:lpstr>Types casting in C#</vt:lpstr>
      <vt:lpstr>Castings – samples</vt:lpstr>
      <vt:lpstr>Number types and char</vt:lpstr>
      <vt:lpstr>Types casting –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2018-09-14T10:55:59Z</dcterms:created>
  <dcterms:modified xsi:type="dcterms:W3CDTF">2023-10-19T14:21:00Z</dcterms:modified>
</cp:coreProperties>
</file>