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557" r:id="rId2"/>
    <p:sldId id="330" r:id="rId3"/>
    <p:sldId id="562" r:id="rId4"/>
    <p:sldId id="563" r:id="rId5"/>
    <p:sldId id="471" r:id="rId6"/>
    <p:sldId id="565" r:id="rId7"/>
    <p:sldId id="504" r:id="rId8"/>
    <p:sldId id="528" r:id="rId9"/>
    <p:sldId id="506" r:id="rId10"/>
    <p:sldId id="566" r:id="rId11"/>
    <p:sldId id="508" r:id="rId12"/>
    <p:sldId id="567" r:id="rId13"/>
    <p:sldId id="510" r:id="rId14"/>
    <p:sldId id="511" r:id="rId15"/>
    <p:sldId id="513" r:id="rId16"/>
    <p:sldId id="514" r:id="rId17"/>
    <p:sldId id="515" r:id="rId18"/>
    <p:sldId id="516" r:id="rId19"/>
    <p:sldId id="517" r:id="rId20"/>
    <p:sldId id="529" r:id="rId21"/>
    <p:sldId id="518" r:id="rId22"/>
    <p:sldId id="448" r:id="rId23"/>
    <p:sldId id="530" r:id="rId24"/>
    <p:sldId id="531" r:id="rId25"/>
    <p:sldId id="525" r:id="rId26"/>
    <p:sldId id="502" r:id="rId27"/>
    <p:sldId id="503" r:id="rId28"/>
    <p:sldId id="526" r:id="rId29"/>
    <p:sldId id="527" r:id="rId30"/>
    <p:sldId id="559" r:id="rId31"/>
    <p:sldId id="560" r:id="rId32"/>
    <p:sldId id="561" r:id="rId33"/>
    <p:sldId id="512" r:id="rId34"/>
    <p:sldId id="532" r:id="rId35"/>
    <p:sldId id="548" r:id="rId36"/>
    <p:sldId id="533" r:id="rId37"/>
    <p:sldId id="534" r:id="rId38"/>
    <p:sldId id="544" r:id="rId39"/>
    <p:sldId id="545" r:id="rId40"/>
    <p:sldId id="546" r:id="rId41"/>
    <p:sldId id="547" r:id="rId42"/>
    <p:sldId id="539" r:id="rId43"/>
    <p:sldId id="540" r:id="rId44"/>
    <p:sldId id="550" r:id="rId45"/>
    <p:sldId id="551" r:id="rId46"/>
    <p:sldId id="552" r:id="rId47"/>
    <p:sldId id="553" r:id="rId48"/>
    <p:sldId id="520" r:id="rId49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0FF"/>
    <a:srgbClr val="4050FF"/>
    <a:srgbClr val="40A5FF"/>
    <a:srgbClr val="7F40FF"/>
    <a:srgbClr val="5240FF"/>
    <a:srgbClr val="4078FF"/>
    <a:srgbClr val="40C1FF"/>
    <a:srgbClr val="40FFD7"/>
    <a:srgbClr val="40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1910" autoAdjust="0"/>
  </p:normalViewPr>
  <p:slideViewPr>
    <p:cSldViewPr snapToGrid="0">
      <p:cViewPr varScale="1">
        <p:scale>
          <a:sx n="79" d="100"/>
          <a:sy n="79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Сравнитевыражения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++]*=2 </a:t>
            </a:r>
            <a:r>
              <a:rPr lang="ru-RU" sz="1400" dirty="0"/>
              <a:t>и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++] = m[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++]*2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E989-ECCD-41DA-B549-5FA048C4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3066" y="4455621"/>
            <a:ext cx="152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2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82096" cy="4414389"/>
          </a:xfrm>
        </p:spPr>
        <p:txBody>
          <a:bodyPr>
            <a:noAutofit/>
          </a:bodyPr>
          <a:lstStyle/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	as	base	bool	break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	case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	char	checked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	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continue	decimal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	delegate	do	double	else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event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explicit	extern	false	finally	fixed	float	for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if	implicit	in	int	interface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internal	is	lock	long	namespace	new	null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	operator	out	override	params	private	protected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readonly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ref	return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sbyte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sealed	short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stackalloc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static	string	struct	switch	this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	true	try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ulong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unchecked</a:t>
            </a:r>
          </a:p>
          <a:p>
            <a:pPr algn="just">
              <a:spcBef>
                <a:spcPts val="900"/>
              </a:spcBef>
              <a:tabLst>
                <a:tab pos="1512000" algn="l"/>
                <a:tab pos="3096000" algn="l"/>
                <a:tab pos="4428000" algn="l"/>
                <a:tab pos="5904000" algn="l"/>
                <a:tab pos="7380000" algn="l"/>
                <a:tab pos="882000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unsafe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ushort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using	virtual	void	volatile	while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5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These words have special meaning for compiler in a limited program context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Formally these words are not keywords and can be used as identifiers </a:t>
            </a:r>
            <a:r>
              <a:rPr lang="en-US" sz="3200" b="1" dirty="0"/>
              <a:t>out</a:t>
            </a:r>
            <a:r>
              <a:rPr lang="ru-RU" sz="3200" dirty="0"/>
              <a:t> </a:t>
            </a:r>
            <a:r>
              <a:rPr lang="en-US" sz="3200" dirty="0"/>
              <a:t>of their context </a:t>
            </a:r>
            <a:r>
              <a:rPr lang="ru-RU" sz="3200" dirty="0"/>
              <a:t>(</a:t>
            </a:r>
            <a:r>
              <a:rPr lang="en-US" sz="3200" b="1" dirty="0"/>
              <a:t>but try not to do this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35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keywords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add	alias	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ascending	assembly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async	await	by	descending	dynamic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equals 	field 	from	get	global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group	</a:t>
            </a:r>
            <a:r>
              <a:rPr lang="en-US" sz="2200" b="1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into	join	let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method	module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nameof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on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orderby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param	partial	property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record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remove	select	set	type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typevar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unmanaged	value	var	when</a:t>
            </a:r>
          </a:p>
          <a:p>
            <a:pPr>
              <a:tabLst>
                <a:tab pos="1800000" algn="l"/>
                <a:tab pos="3600000" algn="l"/>
                <a:tab pos="5220000" algn="l"/>
                <a:tab pos="7200000" algn="l"/>
              </a:tabLs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where	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yield</a:t>
            </a:r>
          </a:p>
        </p:txBody>
      </p:sp>
    </p:spTree>
    <p:extLst>
      <p:ext uri="{BB962C8B-B14F-4D97-AF65-F5344CB8AC3E}">
        <p14:creationId xmlns:p14="http://schemas.microsoft.com/office/powerpoint/2010/main" val="136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Literal</a:t>
            </a:r>
            <a:r>
              <a:rPr lang="ru-RU" sz="3200" dirty="0"/>
              <a:t> – </a:t>
            </a:r>
            <a:r>
              <a:rPr lang="en-US" sz="3200" dirty="0"/>
              <a:t>sequence of symbols in source code which can be considered as  an instance of certain type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In most of programing languages literal is a record of constant</a:t>
            </a:r>
            <a:r>
              <a:rPr lang="ru-RU" sz="3200" dirty="0"/>
              <a:t>. </a:t>
            </a:r>
            <a:r>
              <a:rPr lang="en-US" sz="3200" dirty="0"/>
              <a:t>In C# </a:t>
            </a:r>
            <a:r>
              <a:rPr lang="ru-RU" sz="3200" dirty="0"/>
              <a:t>л</a:t>
            </a:r>
            <a:r>
              <a:rPr lang="en-US" sz="3200" dirty="0"/>
              <a:t>literal is not a constant value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5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i="1" dirty="0"/>
              <a:t> </a:t>
            </a:r>
            <a:r>
              <a:rPr lang="en-US" sz="3200" i="1" dirty="0"/>
              <a:t>Decimal</a:t>
            </a:r>
            <a:r>
              <a:rPr lang="ru-RU" sz="3200" dirty="0"/>
              <a:t>, </a:t>
            </a:r>
            <a:r>
              <a:rPr lang="en-US" sz="3200" dirty="0"/>
              <a:t>hex</a:t>
            </a:r>
            <a:r>
              <a:rPr lang="ru-RU" sz="3200" i="1" dirty="0"/>
              <a:t> </a:t>
            </a:r>
            <a:r>
              <a:rPr lang="ru-RU" sz="3200" dirty="0"/>
              <a:t>(</a:t>
            </a:r>
            <a:r>
              <a:rPr lang="en-US" sz="3200" dirty="0"/>
              <a:t>with prefix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ru-RU" sz="3200" dirty="0"/>
              <a:t> </a:t>
            </a:r>
            <a:r>
              <a:rPr lang="en-US" sz="3200" dirty="0"/>
              <a:t>or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ru-RU" sz="3200" dirty="0"/>
              <a:t>) </a:t>
            </a:r>
            <a:r>
              <a:rPr lang="en-US" sz="3200" dirty="0"/>
              <a:t>or</a:t>
            </a:r>
            <a:r>
              <a:rPr lang="ru-RU" sz="3200" dirty="0"/>
              <a:t> </a:t>
            </a:r>
            <a:r>
              <a:rPr lang="en-US" sz="3200" i="1" dirty="0"/>
              <a:t>binary</a:t>
            </a:r>
            <a:r>
              <a:rPr lang="ru-RU" sz="3200" dirty="0"/>
              <a:t> </a:t>
            </a:r>
            <a:r>
              <a:rPr lang="en-US" sz="3200" dirty="0"/>
              <a:t>form</a:t>
            </a:r>
            <a:r>
              <a:rPr lang="ru-RU" sz="3200" dirty="0"/>
              <a:t> (</a:t>
            </a:r>
            <a:r>
              <a:rPr lang="en-US" sz="3200" dirty="0"/>
              <a:t>prefix \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0b</a:t>
            </a:r>
            <a:r>
              <a:rPr lang="en-US" sz="3200" dirty="0"/>
              <a:t> or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3200" dirty="0"/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Sign</a:t>
            </a:r>
            <a:r>
              <a:rPr lang="ru-RU" sz="3200" dirty="0"/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dirty="0"/>
              <a:t> or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ru-RU" sz="3200" dirty="0"/>
              <a:t> , </a:t>
            </a:r>
            <a:r>
              <a:rPr lang="en-US" sz="3200" dirty="0"/>
              <a:t>before prefix</a:t>
            </a:r>
            <a:endParaRPr lang="ru-RU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Between digits of literal the delimiter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can be inserted</a:t>
            </a:r>
            <a:endParaRPr lang="ru-RU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To specify type the suffix can be used</a:t>
            </a:r>
            <a:r>
              <a:rPr lang="ru-RU" sz="3200" dirty="0"/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U</a:t>
            </a:r>
            <a:r>
              <a:rPr lang="en-US" sz="3200" dirty="0"/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L</a:t>
            </a:r>
            <a:r>
              <a:rPr lang="en-US" sz="3200" dirty="0"/>
              <a:t>,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</a:rPr>
              <a:t>UL</a:t>
            </a:r>
            <a:r>
              <a:rPr lang="ru-RU" sz="3200" dirty="0"/>
              <a:t> (</a:t>
            </a:r>
            <a:r>
              <a:rPr lang="en-US" sz="3200" dirty="0"/>
              <a:t>without suffix</a:t>
            </a:r>
            <a:r>
              <a:rPr lang="ru-RU" sz="3200" dirty="0"/>
              <a:t> –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/>
              <a:t>type as default).</a:t>
            </a: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en-US" sz="3200" dirty="0"/>
              <a:t>Samples of integer literals</a:t>
            </a:r>
            <a:r>
              <a:rPr lang="ru-RU" sz="3200" dirty="0"/>
              <a:t>:</a:t>
            </a:r>
            <a:endParaRPr lang="en-US" sz="3200" dirty="0"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123456		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abcD1		-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0b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1100_0011L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8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of types </a:t>
            </a:r>
            <a:r>
              <a:rPr lang="en-US" b="1" dirty="0"/>
              <a:t>float, double,</a:t>
            </a:r>
            <a:r>
              <a:rPr lang="ru-RU" b="1" dirty="0"/>
              <a:t> </a:t>
            </a:r>
            <a:r>
              <a:rPr lang="en-US" b="1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If in a </a:t>
            </a:r>
            <a:r>
              <a:rPr lang="en-US" sz="3200" b="1" dirty="0"/>
              <a:t>floating point number</a:t>
            </a:r>
            <a:r>
              <a:rPr lang="ru-RU" sz="3200" dirty="0"/>
              <a:t> </a:t>
            </a:r>
            <a:r>
              <a:rPr lang="en-US" sz="3200" dirty="0"/>
              <a:t>no suffix the type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is assumed. </a:t>
            </a:r>
            <a:endParaRPr lang="ru-RU" sz="3200" dirty="0"/>
          </a:p>
          <a:p>
            <a:r>
              <a:rPr lang="en-US" sz="3200" dirty="0"/>
              <a:t>Suffix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3200" dirty="0"/>
              <a:t> (</a:t>
            </a:r>
            <a:r>
              <a:rPr lang="en-US" sz="3200" dirty="0"/>
              <a:t>or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3200" dirty="0"/>
              <a:t>) </a:t>
            </a:r>
            <a:r>
              <a:rPr lang="en-US" sz="3200" dirty="0"/>
              <a:t>is used for literal </a:t>
            </a:r>
            <a:r>
              <a:rPr lang="ru-RU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ru-RU" sz="3200" dirty="0"/>
              <a:t>.</a:t>
            </a:r>
          </a:p>
          <a:p>
            <a:r>
              <a:rPr lang="en-US" sz="3200" dirty="0"/>
              <a:t>Suffix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3200" dirty="0"/>
              <a:t> 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3200" dirty="0"/>
              <a:t>) – </a:t>
            </a:r>
            <a:r>
              <a:rPr lang="en-US" sz="3200" dirty="0"/>
              <a:t>is used for literal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sz="3200" dirty="0"/>
              <a:t>.</a:t>
            </a:r>
          </a:p>
          <a:p>
            <a:r>
              <a:rPr lang="en-US" sz="3200" dirty="0"/>
              <a:t>Suffix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ru-RU" sz="3200" dirty="0"/>
              <a:t> 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ru-RU" sz="3200" dirty="0"/>
              <a:t>) </a:t>
            </a:r>
            <a:r>
              <a:rPr lang="en-US" sz="3200" dirty="0"/>
              <a:t>is used for literal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Floating point number can be presented in </a:t>
            </a:r>
            <a:r>
              <a:rPr lang="en-US" sz="3200" i="1" dirty="0"/>
              <a:t>scientific format</a:t>
            </a:r>
            <a:r>
              <a:rPr lang="ru-RU" sz="3200" dirty="0"/>
              <a:t>: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3.5E-6</a:t>
            </a:r>
            <a:r>
              <a:rPr lang="ru-RU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-7e10</a:t>
            </a:r>
            <a:r>
              <a:rPr lang="ru-RU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.6E+7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38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r>
              <a:rPr lang="en-US" sz="3200" dirty="0"/>
              <a:t>Literal for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3200" dirty="0"/>
              <a:t> is presented in</a:t>
            </a:r>
            <a:r>
              <a:rPr lang="ru-RU" sz="3200" dirty="0"/>
              <a:t> </a:t>
            </a:r>
            <a:r>
              <a:rPr lang="en-US" sz="3200" dirty="0"/>
              <a:t>single quotes</a:t>
            </a:r>
            <a:r>
              <a:rPr lang="ru-RU" sz="3200" dirty="0"/>
              <a:t>.</a:t>
            </a:r>
            <a:r>
              <a:rPr lang="en-US" sz="3200" dirty="0"/>
              <a:t> Usually this is a single symbol</a:t>
            </a:r>
            <a:r>
              <a:rPr lang="ru-RU" sz="3200" dirty="0"/>
              <a:t> (</a:t>
            </a:r>
            <a:r>
              <a:rPr lang="en-US" sz="3200" dirty="0"/>
              <a:t>for example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r>
              <a:rPr lang="ru-RU" sz="3200" dirty="0"/>
              <a:t>). </a:t>
            </a:r>
          </a:p>
          <a:p>
            <a:endParaRPr lang="ru-RU" sz="1800" dirty="0"/>
          </a:p>
          <a:p>
            <a:r>
              <a:rPr lang="en-US" sz="3200" dirty="0"/>
              <a:t>It is possible to use four hex symbols in </a:t>
            </a:r>
            <a:r>
              <a:rPr lang="ru-RU" sz="3200" dirty="0"/>
              <a:t>UTF-16</a:t>
            </a:r>
            <a:r>
              <a:rPr lang="en-US" sz="3200" dirty="0"/>
              <a:t> with prefix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\u</a:t>
            </a:r>
            <a:r>
              <a:rPr lang="ru-RU" sz="3200" dirty="0"/>
              <a:t> (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'\u005C’</a:t>
            </a:r>
            <a:r>
              <a:rPr lang="ru-RU" sz="3200" dirty="0"/>
              <a:t> – </a:t>
            </a:r>
            <a:r>
              <a:rPr lang="en-US" sz="3200" dirty="0"/>
              <a:t>symbol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'\'</a:t>
            </a:r>
            <a:r>
              <a:rPr lang="ru-RU" sz="3200" dirty="0"/>
              <a:t>). </a:t>
            </a:r>
          </a:p>
          <a:p>
            <a:r>
              <a:rPr lang="en-US" sz="3200" dirty="0"/>
              <a:t>It is possible to use prefix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\x</a:t>
            </a:r>
            <a:r>
              <a:rPr lang="ru-RU" sz="3200" dirty="0"/>
              <a:t> </a:t>
            </a:r>
            <a:r>
              <a:rPr lang="en-US" sz="3200" dirty="0"/>
              <a:t>and not more then four hex symbols </a:t>
            </a:r>
            <a:r>
              <a:rPr lang="ru-RU" sz="3200" dirty="0"/>
              <a:t>UTF-16</a:t>
            </a:r>
            <a:r>
              <a:rPr lang="en-US" sz="3200" dirty="0"/>
              <a:t>: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'\x5c’</a:t>
            </a:r>
            <a:r>
              <a:rPr lang="ru-RU" sz="3200" dirty="0"/>
              <a:t> –</a:t>
            </a:r>
            <a:r>
              <a:rPr lang="en-US" sz="3200" dirty="0"/>
              <a:t> this is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'\'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92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/>
            <a:r>
              <a:rPr lang="en-US" sz="3200" dirty="0"/>
              <a:t>For presenting some special symbols the following pairs are used</a:t>
            </a:r>
            <a:r>
              <a:rPr lang="ru-RU" sz="3200" dirty="0"/>
              <a:t>:</a:t>
            </a:r>
            <a:endParaRPr lang="en-US" sz="3200" dirty="0"/>
          </a:p>
          <a:p>
            <a:pPr marL="9000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\’</a:t>
            </a:r>
            <a:r>
              <a:rPr lang="ru-RU" sz="3200" dirty="0"/>
              <a:t> – </a:t>
            </a:r>
            <a:r>
              <a:rPr lang="en-US" sz="3200" dirty="0"/>
              <a:t>single quote</a:t>
            </a:r>
            <a:r>
              <a:rPr lang="ru-RU" sz="3200" dirty="0"/>
              <a:t> 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\b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backspace</a:t>
            </a:r>
            <a:endParaRPr lang="en-US" sz="3200" dirty="0"/>
          </a:p>
          <a:p>
            <a:pPr marL="90000" marR="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\"</a:t>
            </a:r>
            <a:r>
              <a:rPr lang="ru-RU" sz="3200" dirty="0"/>
              <a:t> – </a:t>
            </a:r>
            <a:r>
              <a:rPr lang="en-US" sz="3200" dirty="0"/>
              <a:t>double quote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\f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 page</a:t>
            </a:r>
            <a:endParaRPr lang="en-US" sz="3200" dirty="0"/>
          </a:p>
          <a:p>
            <a:pPr marL="90000" marR="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\\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backslash 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 line</a:t>
            </a:r>
            <a:endParaRPr lang="en-US" sz="3200" dirty="0"/>
          </a:p>
          <a:p>
            <a:pPr marL="90000" marR="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\0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/>
              <a:t>null symbol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carriage return</a:t>
            </a:r>
            <a:endParaRPr lang="en-US" sz="3200" dirty="0"/>
          </a:p>
          <a:p>
            <a:pPr marL="90000" marR="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\a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sound</a:t>
            </a:r>
            <a:r>
              <a:rPr lang="en-US" sz="3200" dirty="0"/>
              <a:t>	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\t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/>
              <a:t>tab</a:t>
            </a:r>
            <a:endParaRPr lang="ru-RU" sz="3200" dirty="0"/>
          </a:p>
          <a:p>
            <a:pPr marL="90000" marR="0" indent="0" algn="just">
              <a:spcBef>
                <a:spcPts val="600"/>
              </a:spcBef>
              <a:buNone/>
              <a:tabLst>
                <a:tab pos="180000" algn="l"/>
                <a:tab pos="5940000" algn="l"/>
              </a:tabLst>
            </a:pP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\v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vertical tab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669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/>
            <a:r>
              <a:rPr lang="en-US" sz="3200" dirty="0"/>
              <a:t>Typically </a:t>
            </a:r>
            <a:r>
              <a:rPr lang="ru-RU" sz="3200" dirty="0"/>
              <a:t> </a:t>
            </a:r>
            <a:r>
              <a:rPr lang="en-US" sz="3200" i="1" dirty="0"/>
              <a:t>string literal </a:t>
            </a:r>
            <a:r>
              <a:rPr lang="en-US" sz="3200" dirty="0"/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) is a sequence of Unicode symbols in double quotes</a:t>
            </a:r>
            <a:r>
              <a:rPr lang="ru-RU" sz="3200" dirty="0"/>
              <a:t>.</a:t>
            </a:r>
            <a:endParaRPr lang="en-US" sz="3200" dirty="0"/>
          </a:p>
          <a:p>
            <a:pPr marR="0"/>
            <a:endParaRPr lang="ru-RU" sz="1800" dirty="0"/>
          </a:p>
          <a:p>
            <a:pPr marR="0"/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Empty string is literal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""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 mismatch with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R="0"/>
            <a:endParaRPr lang="ru-RU" sz="1800" dirty="0"/>
          </a:p>
          <a:p>
            <a:pPr marR="0"/>
            <a:r>
              <a:rPr lang="en-US" sz="3200" dirty="0"/>
              <a:t>Among string symbols the control sequences can occur</a:t>
            </a:r>
            <a:r>
              <a:rPr lang="ru-RU" sz="3200" dirty="0"/>
              <a:t>: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is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\t tabbed string"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same time we can include symbols to string using their codes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"Backslash is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\u005C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083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/>
            <a:r>
              <a:rPr lang="en-US" sz="3200" i="1" dirty="0"/>
              <a:t>Verbatim form</a:t>
            </a:r>
            <a:r>
              <a:rPr lang="ru-RU" sz="3200" dirty="0"/>
              <a:t> </a:t>
            </a:r>
            <a:r>
              <a:rPr lang="en-US" sz="3200" dirty="0"/>
              <a:t>of character literal</a:t>
            </a:r>
            <a:r>
              <a:rPr lang="ru-RU" sz="3200" dirty="0"/>
              <a:t>– </a:t>
            </a:r>
            <a:r>
              <a:rPr lang="en-US" sz="3200" dirty="0"/>
              <a:t>string record in quotes with prefix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is \t no tab"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R="0"/>
            <a:endParaRPr lang="ru-RU" sz="1800" dirty="0"/>
          </a:p>
          <a:p>
            <a:pPr marR="0"/>
            <a:r>
              <a:rPr lang="en-US" sz="3200" dirty="0"/>
              <a:t>In this case the control sequences and codes are processed as ordinary symbols</a:t>
            </a:r>
            <a:r>
              <a:rPr lang="ru-RU" sz="3200" dirty="0"/>
              <a:t>.</a:t>
            </a:r>
            <a:r>
              <a:rPr lang="en-US" sz="3200" dirty="0"/>
              <a:t> Verbatim form can occupy several lines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2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 action="ppaction://hlinksldjump"/>
              </a:rPr>
              <a:t>Lexical structure of C# applications</a:t>
            </a:r>
            <a:endParaRPr lang="en-US" sz="3200" dirty="0"/>
          </a:p>
          <a:p>
            <a:r>
              <a:rPr lang="en-US" sz="3200" dirty="0">
                <a:hlinkClick r:id="rId3" action="ppaction://hlinksldjump"/>
              </a:rPr>
              <a:t>Identifies and key words</a:t>
            </a:r>
            <a:endParaRPr lang="ru-RU" sz="3200" dirty="0"/>
          </a:p>
          <a:p>
            <a:r>
              <a:rPr lang="en-US" sz="3200" dirty="0">
                <a:hlinkClick r:id="rId4" action="ppaction://hlinksldjump"/>
              </a:rPr>
              <a:t>Literals</a:t>
            </a:r>
            <a:endParaRPr lang="ru-RU" sz="3200" dirty="0"/>
          </a:p>
          <a:p>
            <a:r>
              <a:rPr lang="en-US" sz="3200" dirty="0">
                <a:hlinkClick r:id="rId5" action="ppaction://hlinksldjump"/>
              </a:rPr>
              <a:t>Expressions and operations</a:t>
            </a:r>
            <a:endParaRPr lang="ru-RU" sz="3200" dirty="0"/>
          </a:p>
          <a:p>
            <a:r>
              <a:rPr lang="en-US" sz="3200" dirty="0">
                <a:hlinkClick r:id="rId6" action="ppaction://hlinksldjump"/>
              </a:rPr>
              <a:t>Operation contexts</a:t>
            </a:r>
            <a:endParaRPr lang="ru-RU" sz="3200" dirty="0"/>
          </a:p>
          <a:p>
            <a:r>
              <a:rPr lang="en-US" sz="3200" dirty="0">
                <a:hlinkClick r:id="rId7" action="ppaction://hlinksldjump"/>
              </a:rPr>
              <a:t>Associativity and operations priority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086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Character literal with prefix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  <a:r>
              <a:rPr lang="ru-RU" sz="3200" dirty="0"/>
              <a:t> </a:t>
            </a:r>
            <a:r>
              <a:rPr lang="en-US" sz="3200" dirty="0"/>
              <a:t>called </a:t>
            </a:r>
            <a:r>
              <a:rPr lang="ru-RU" sz="3200" dirty="0"/>
              <a:t>называется </a:t>
            </a:r>
            <a:r>
              <a:rPr lang="en-US" sz="3200" i="1" dirty="0"/>
              <a:t>interpolated string</a:t>
            </a:r>
            <a:r>
              <a:rPr lang="ru-RU" sz="3200" dirty="0"/>
              <a:t>. </a:t>
            </a:r>
            <a:r>
              <a:rPr lang="en-US" sz="3200" dirty="0"/>
              <a:t>Such literals can contain expressions in braces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х = 4;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.Write(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$“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Square has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{х}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sides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In braces you can set any expression which return result</a:t>
            </a:r>
            <a:r>
              <a:rPr lang="ru-RU" sz="3200" dirty="0"/>
              <a:t> (</a:t>
            </a:r>
            <a:r>
              <a:rPr lang="en-US" sz="3200" dirty="0"/>
              <a:t>result will be converted to string</a:t>
            </a:r>
            <a:r>
              <a:rPr lang="ru-RU" sz="3200" dirty="0"/>
              <a:t>). </a:t>
            </a:r>
            <a:r>
              <a:rPr lang="en-US" sz="3200" dirty="0"/>
              <a:t>Formatting is possible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66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Boolean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For </a:t>
            </a:r>
            <a:r>
              <a:rPr lang="ru-RU" sz="3200" dirty="0"/>
              <a:t> </a:t>
            </a:r>
            <a:r>
              <a:rPr lang="en-US" sz="3200" i="1" dirty="0"/>
              <a:t>reference types</a:t>
            </a:r>
            <a:r>
              <a:rPr lang="ru-RU" sz="3200" dirty="0"/>
              <a:t> </a:t>
            </a:r>
            <a:r>
              <a:rPr lang="en-US" sz="3200" dirty="0"/>
              <a:t>there is a literal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/>
              <a:t> </a:t>
            </a:r>
            <a:r>
              <a:rPr lang="en-US" sz="3200" dirty="0"/>
              <a:t>(not initialed reference)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In </a:t>
            </a:r>
            <a:r>
              <a:rPr lang="ru-RU" sz="3200" dirty="0"/>
              <a:t>C# </a:t>
            </a:r>
            <a:r>
              <a:rPr lang="en-US" sz="3200" dirty="0"/>
              <a:t>two Boolean literals</a:t>
            </a:r>
            <a:r>
              <a:rPr lang="ru-RU" sz="3200" dirty="0"/>
              <a:t>: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19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E</a:t>
            </a:r>
            <a:r>
              <a:rPr lang="en-US" sz="3200" dirty="0"/>
              <a:t>xpression in C# – sequence of one or several </a:t>
            </a:r>
            <a:r>
              <a:rPr lang="en-US" sz="3200" i="1" dirty="0"/>
              <a:t>operands</a:t>
            </a:r>
            <a:r>
              <a:rPr lang="en-US" sz="3200" dirty="0"/>
              <a:t> and several </a:t>
            </a:r>
            <a:r>
              <a:rPr lang="en-US" sz="3200" i="1" dirty="0"/>
              <a:t>operations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Some expressions can be calculated but return nothing</a:t>
            </a:r>
            <a:r>
              <a:rPr lang="ru-RU" sz="3200" dirty="0"/>
              <a:t>.</a:t>
            </a:r>
            <a:r>
              <a:rPr lang="en-US" sz="3200" dirty="0"/>
              <a:t> We call such expressions as void expressions. They can’t be used as operand in complex expressions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17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Atomic expressions</a:t>
            </a:r>
            <a:r>
              <a:rPr lang="ru-RU" sz="3200" dirty="0"/>
              <a:t> </a:t>
            </a:r>
            <a:r>
              <a:rPr lang="en-US" sz="3200" dirty="0"/>
              <a:t>does not include operations </a:t>
            </a:r>
            <a:r>
              <a:rPr lang="ru-RU" sz="3200" dirty="0"/>
              <a:t>(</a:t>
            </a:r>
            <a:r>
              <a:rPr lang="en-US" sz="3200" dirty="0"/>
              <a:t>contains one operand only</a:t>
            </a:r>
            <a:r>
              <a:rPr lang="ru-RU" sz="3200" dirty="0"/>
              <a:t>).</a:t>
            </a:r>
          </a:p>
          <a:p>
            <a:endParaRPr lang="ru-RU" sz="1800" dirty="0"/>
          </a:p>
          <a:p>
            <a:r>
              <a:rPr lang="en-US" sz="3200" dirty="0"/>
              <a:t>Atomic expressions samples</a:t>
            </a:r>
            <a:r>
              <a:rPr lang="ru-RU" sz="3200" dirty="0"/>
              <a:t>: </a:t>
            </a:r>
            <a:r>
              <a:rPr lang="en-US" sz="3200" b="1" dirty="0"/>
              <a:t>literals</a:t>
            </a:r>
            <a:r>
              <a:rPr lang="ru-RU" sz="3200" dirty="0"/>
              <a:t> (</a:t>
            </a:r>
            <a:r>
              <a:rPr lang="en-US" sz="3200" dirty="0"/>
              <a:t>excluding interpolated strings </a:t>
            </a:r>
            <a:r>
              <a:rPr lang="ru-RU" sz="3200" dirty="0"/>
              <a:t>), </a:t>
            </a:r>
            <a:r>
              <a:rPr lang="en-US" sz="3200" b="1" dirty="0"/>
              <a:t>simple names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en-US" sz="3200" dirty="0"/>
              <a:t>for example, variable names</a:t>
            </a:r>
            <a:r>
              <a:rPr lang="ru-RU" sz="3200" dirty="0"/>
              <a:t>).</a:t>
            </a:r>
          </a:p>
          <a:p>
            <a:r>
              <a:rPr lang="en-US" sz="3200" dirty="0"/>
              <a:t>The meaning of this expression</a:t>
            </a:r>
            <a:r>
              <a:rPr lang="ru-RU" sz="3200" dirty="0"/>
              <a:t> – </a:t>
            </a:r>
            <a:r>
              <a:rPr lang="en-US" sz="3200" dirty="0"/>
              <a:t>what is presents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731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Usage of operators </a:t>
            </a:r>
            <a:r>
              <a:rPr lang="ru-RU" sz="3200" dirty="0"/>
              <a:t>– </a:t>
            </a:r>
            <a:r>
              <a:rPr lang="en-US" sz="3200" dirty="0"/>
              <a:t>main approach to construct complex expressions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en-US" sz="3200" dirty="0"/>
              <a:t>Types of operators</a:t>
            </a:r>
            <a:r>
              <a:rPr lang="ru-RU" sz="32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3400" i="1" dirty="0"/>
              <a:t> *</a:t>
            </a:r>
            <a:r>
              <a:rPr lang="en-US" sz="3200" dirty="0"/>
              <a:t>nary</a:t>
            </a:r>
            <a:r>
              <a:rPr lang="ru-RU" sz="3200" dirty="0"/>
              <a:t> (</a:t>
            </a:r>
            <a:r>
              <a:rPr lang="en-US" sz="3200" dirty="0"/>
              <a:t>unary, binary, ternary operations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  <a:p>
            <a:pPr lvl="1">
              <a:spcBef>
                <a:spcPts val="600"/>
              </a:spcBef>
            </a:pPr>
            <a:r>
              <a:rPr lang="en-US" sz="3200" dirty="0"/>
              <a:t> Priority.</a:t>
            </a:r>
            <a:endParaRPr lang="ru-RU" sz="3200" dirty="0"/>
          </a:p>
          <a:p>
            <a:pPr lvl="1">
              <a:spcBef>
                <a:spcPts val="600"/>
              </a:spcBef>
            </a:pPr>
            <a:r>
              <a:rPr lang="en-US" sz="3200" dirty="0"/>
              <a:t> Associativity</a:t>
            </a:r>
            <a:r>
              <a:rPr lang="ru-RU" sz="3200" dirty="0"/>
              <a:t> (</a:t>
            </a:r>
            <a:r>
              <a:rPr lang="en-US" sz="3200" dirty="0"/>
              <a:t>left and right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  <a:p>
            <a:pPr lvl="1">
              <a:spcBef>
                <a:spcPts val="600"/>
              </a:spcBef>
            </a:pPr>
            <a:r>
              <a:rPr lang="en-US" sz="3200" dirty="0"/>
              <a:t> Types of operands and result.</a:t>
            </a:r>
          </a:p>
        </p:txBody>
      </p:sp>
    </p:spTree>
    <p:extLst>
      <p:ext uri="{BB962C8B-B14F-4D97-AF65-F5344CB8AC3E}">
        <p14:creationId xmlns:p14="http://schemas.microsoft.com/office/powerpoint/2010/main" val="415333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ru-RU" dirty="0"/>
              <a:t>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+ y	x – y	x * y	x / y	x %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Common typing </a:t>
            </a:r>
            <a:r>
              <a:rPr lang="ru-RU" sz="3200" dirty="0"/>
              <a:t>: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 ● T →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, where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– type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sz="3200" dirty="0"/>
              <a:t>.</a:t>
            </a:r>
          </a:p>
          <a:p>
            <a:r>
              <a:rPr lang="en-US" sz="3200" dirty="0"/>
              <a:t>Special cases</a:t>
            </a:r>
            <a:r>
              <a:rPr lang="ru-RU" sz="3200" dirty="0"/>
              <a:t>:</a:t>
            </a:r>
          </a:p>
          <a:p>
            <a:pPr lvl="1"/>
            <a:r>
              <a:rPr lang="en-US" sz="3000" dirty="0"/>
              <a:t>operations</a:t>
            </a:r>
            <a:r>
              <a:rPr lang="ru-RU" sz="3000" dirty="0"/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en-US" sz="3000" dirty="0"/>
              <a:t> and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–</a:t>
            </a:r>
            <a:r>
              <a:rPr lang="ru-RU" sz="3000" dirty="0"/>
              <a:t> </a:t>
            </a:r>
            <a:r>
              <a:rPr lang="en-US" sz="3000" dirty="0"/>
              <a:t>can be used for</a:t>
            </a:r>
            <a:r>
              <a:rPr lang="ru-RU" sz="3000" dirty="0"/>
              <a:t> </a:t>
            </a:r>
            <a:r>
              <a:rPr lang="en-US" sz="3000" i="1" dirty="0" err="1"/>
              <a:t>enums</a:t>
            </a:r>
            <a:r>
              <a:rPr lang="ru-RU" sz="3000" dirty="0"/>
              <a:t> (</a:t>
            </a:r>
            <a:r>
              <a:rPr lang="en-US" sz="3000" dirty="0"/>
              <a:t>resulting type</a:t>
            </a:r>
            <a:r>
              <a:rPr lang="ru-RU" sz="3000" dirty="0"/>
              <a:t> –</a:t>
            </a:r>
            <a:r>
              <a:rPr lang="en-US" sz="3000" dirty="0"/>
              <a:t> </a:t>
            </a:r>
            <a:r>
              <a:rPr lang="en-US" sz="3000" dirty="0" err="1"/>
              <a:t>enum</a:t>
            </a:r>
            <a:r>
              <a:rPr lang="en-US" sz="3000" dirty="0"/>
              <a:t> or its base type</a:t>
            </a:r>
            <a:r>
              <a:rPr lang="ru-RU" sz="3000" dirty="0"/>
              <a:t>) </a:t>
            </a:r>
            <a:r>
              <a:rPr lang="en-US" sz="3000" dirty="0"/>
              <a:t>and</a:t>
            </a:r>
            <a:r>
              <a:rPr lang="ru-RU" sz="3000" dirty="0"/>
              <a:t> </a:t>
            </a:r>
            <a:r>
              <a:rPr lang="en-US" sz="3000" i="1" dirty="0"/>
              <a:t>delegate</a:t>
            </a:r>
            <a:r>
              <a:rPr lang="ru-RU" sz="3000" dirty="0"/>
              <a:t> (</a:t>
            </a:r>
            <a:r>
              <a:rPr lang="en-US" sz="3000" dirty="0"/>
              <a:t>resulting type</a:t>
            </a:r>
            <a:r>
              <a:rPr lang="ru-RU" sz="3000" dirty="0"/>
              <a:t>– </a:t>
            </a:r>
            <a:r>
              <a:rPr lang="en-US" sz="3000" dirty="0"/>
              <a:t>delegate</a:t>
            </a:r>
            <a:r>
              <a:rPr lang="ru-RU" sz="3000" dirty="0"/>
              <a:t>).</a:t>
            </a:r>
          </a:p>
          <a:p>
            <a:pPr lvl="1"/>
            <a:r>
              <a:rPr lang="en-US" sz="3000" dirty="0"/>
              <a:t>operation</a:t>
            </a:r>
            <a:r>
              <a:rPr lang="ru-RU" sz="3000" dirty="0"/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ru-RU" sz="3000" dirty="0"/>
              <a:t> </a:t>
            </a:r>
            <a:r>
              <a:rPr lang="en-US" sz="3000" dirty="0"/>
              <a:t>do the concatenation of two strings or string and object</a:t>
            </a:r>
            <a:r>
              <a:rPr lang="ru-RU" sz="3000" dirty="0"/>
              <a:t> </a:t>
            </a:r>
            <a:r>
              <a:rPr lang="en-US" sz="3000" dirty="0"/>
              <a:t>(string presentation of object</a:t>
            </a:r>
            <a:r>
              <a:rPr lang="ru-RU" sz="30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3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ru-RU" dirty="0"/>
              <a:t> </a:t>
            </a:r>
            <a:r>
              <a:rPr lang="en-US" dirty="0"/>
              <a:t>operations</a:t>
            </a:r>
            <a:r>
              <a:rPr lang="ru-RU" dirty="0"/>
              <a:t>– </a:t>
            </a:r>
            <a:r>
              <a:rPr lang="en-US" dirty="0"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3 (type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/ 3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3 (type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/ 3.0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3.3333… (type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double)</a:t>
            </a:r>
          </a:p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10 % 3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1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division remainder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x-(x/y)*y</a:t>
            </a: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"AB"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"CD"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"ABCD"</a:t>
            </a:r>
          </a:p>
          <a:p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"AB"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+ 33	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"AB33"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3*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.NaN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double.NaN</a:t>
            </a:r>
            <a:endParaRPr lang="en-US" sz="2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 / 0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System.DivideByZeroException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76083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</a:t>
            </a:r>
            <a:r>
              <a:rPr lang="ru-RU" dirty="0"/>
              <a:t> </a:t>
            </a:r>
            <a:r>
              <a:rPr lang="en-US" dirty="0"/>
              <a:t>plus and minus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Unary plus works with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ru-RU" sz="3200" dirty="0"/>
              <a:t>, </a:t>
            </a:r>
            <a:r>
              <a:rPr lang="en-US" sz="3200" dirty="0"/>
              <a:t>unary minus</a:t>
            </a:r>
            <a:r>
              <a:rPr lang="ru-RU" sz="3200" dirty="0"/>
              <a:t> – </a:t>
            </a:r>
            <a:r>
              <a:rPr lang="en-US" sz="3200" dirty="0"/>
              <a:t>with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3200" dirty="0"/>
              <a:t>Resulting type is the same as operand type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0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x++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x--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		--x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Operations are defined for all numeric types (and even char) and enumerations. The type of the result of the operation is the same as the type of the operand.</a:t>
            </a:r>
          </a:p>
          <a:p>
            <a:r>
              <a:rPr lang="en-US" sz="3200" dirty="0"/>
              <a:t>During the operation, x is increased (decreased) by 1. The value in the prefix form is x after the change, and in the postfix form it is before the change.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706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bit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^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i="1" dirty="0"/>
              <a:t>Bitwise negation works with types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en-US" sz="3200" dirty="0"/>
              <a:t>enumeration</a:t>
            </a:r>
            <a:r>
              <a:rPr lang="ru-RU" sz="3200" dirty="0"/>
              <a:t> (</a:t>
            </a:r>
            <a:r>
              <a:rPr lang="en-US" sz="3200" dirty="0"/>
              <a:t>operands and results</a:t>
            </a:r>
            <a:r>
              <a:rPr lang="ru-RU" sz="3200" dirty="0"/>
              <a:t>).</a:t>
            </a:r>
          </a:p>
          <a:p>
            <a:r>
              <a:rPr lang="en-US" sz="3200" i="1" dirty="0"/>
              <a:t>Bit</a:t>
            </a:r>
            <a:r>
              <a:rPr lang="ru-RU" sz="3200" i="1" dirty="0"/>
              <a:t> </a:t>
            </a:r>
            <a:r>
              <a:rPr lang="en-US" sz="3200" i="1" dirty="0"/>
              <a:t>AND, XOR and</a:t>
            </a:r>
            <a:r>
              <a:rPr lang="ru-RU" sz="3200" i="1" dirty="0"/>
              <a:t> </a:t>
            </a:r>
            <a:r>
              <a:rPr lang="en-US" sz="3200" i="1" dirty="0"/>
              <a:t>OR</a:t>
            </a:r>
            <a:r>
              <a:rPr lang="ru-RU" sz="3200" dirty="0"/>
              <a:t> </a:t>
            </a:r>
            <a:r>
              <a:rPr lang="en-US" sz="3200" dirty="0"/>
              <a:t>work with the same types according to schemes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T ● T →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6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Lexical structure of </a:t>
            </a:r>
            <a:r>
              <a:rPr lang="ru-RU" dirty="0"/>
              <a:t>C#-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9879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3200" b="1" dirty="0"/>
              <a:t>Program</a:t>
            </a:r>
            <a:r>
              <a:rPr lang="ru-RU" sz="3200" dirty="0"/>
              <a:t> </a:t>
            </a:r>
            <a:r>
              <a:rPr lang="ru-RU" sz="3200" b="1" dirty="0"/>
              <a:t>=</a:t>
            </a:r>
            <a:r>
              <a:rPr lang="ru-RU" sz="3200" dirty="0"/>
              <a:t> </a:t>
            </a:r>
            <a:r>
              <a:rPr lang="en-US" sz="3200" dirty="0"/>
              <a:t>set </a:t>
            </a:r>
            <a:r>
              <a:rPr lang="ru-RU" sz="3200" b="1" dirty="0"/>
              <a:t>о</a:t>
            </a:r>
            <a:r>
              <a:rPr lang="en-US" sz="3200" b="1" dirty="0"/>
              <a:t>f declarations, comments and directives </a:t>
            </a:r>
            <a:r>
              <a:rPr lang="ru-RU" sz="3200" dirty="0"/>
              <a:t>(</a:t>
            </a:r>
            <a:r>
              <a:rPr lang="en-US" sz="3200" dirty="0"/>
              <a:t>in particular</a:t>
            </a:r>
            <a:r>
              <a:rPr lang="ru-RU" sz="3200" dirty="0"/>
              <a:t>, </a:t>
            </a:r>
            <a:r>
              <a:rPr lang="en-US" sz="3200" b="1" dirty="0"/>
              <a:t>pre-processor directives</a:t>
            </a:r>
            <a:r>
              <a:rPr lang="ru-RU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3200" dirty="0"/>
              <a:t>C# source code is places to one or several </a:t>
            </a:r>
            <a:r>
              <a:rPr lang="en-US" sz="3200" b="1" dirty="0"/>
              <a:t>text</a:t>
            </a:r>
            <a:r>
              <a:rPr lang="en-US" sz="3200" dirty="0"/>
              <a:t> files with extension </a:t>
            </a:r>
            <a:r>
              <a:rPr lang="ru-RU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</a:t>
            </a:r>
            <a:endParaRPr lang="ru-RU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Unicode is used for source code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3200" dirty="0"/>
              <a:t>Source code is case sensitive</a:t>
            </a:r>
            <a:endParaRPr lang="ru-RU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3200" dirty="0"/>
              <a:t>Spaces and comments are ignored by compiler</a:t>
            </a:r>
          </a:p>
        </p:txBody>
      </p:sp>
    </p:spTree>
    <p:extLst>
      <p:ext uri="{BB962C8B-B14F-4D97-AF65-F5344CB8AC3E}">
        <p14:creationId xmlns:p14="http://schemas.microsoft.com/office/powerpoint/2010/main" val="138915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(</a:t>
            </a:r>
            <a:r>
              <a:rPr lang="en-US" dirty="0" err="1"/>
              <a:t>boolean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Operand type and result type</a:t>
            </a:r>
            <a:r>
              <a:rPr lang="ru-RU" sz="3200" dirty="0"/>
              <a:t>–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Operations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ru-RU" sz="3200" dirty="0"/>
              <a:t>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3200" dirty="0"/>
              <a:t> implement </a:t>
            </a:r>
            <a:r>
              <a:rPr lang="en-US" sz="3200" i="1" dirty="0"/>
              <a:t>short scheme</a:t>
            </a:r>
            <a:r>
              <a:rPr lang="ru-RU" sz="3200" dirty="0"/>
              <a:t>:</a:t>
            </a:r>
            <a:endParaRPr lang="en-US" sz="3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&amp;&amp; y</a:t>
            </a:r>
            <a:r>
              <a:rPr lang="ru-RU" sz="3200" dirty="0"/>
              <a:t>		</a:t>
            </a:r>
            <a:r>
              <a:rPr lang="en-US" sz="3200" dirty="0"/>
              <a:t>y is calculated only if x is equal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|| y</a:t>
            </a:r>
            <a:r>
              <a:rPr lang="ru-RU" sz="3200" dirty="0"/>
              <a:t>		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3200" dirty="0"/>
              <a:t> </a:t>
            </a:r>
            <a:r>
              <a:rPr lang="en-US" sz="3200" dirty="0"/>
              <a:t>is calculated only if x is equal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30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Comparison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==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!=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Types of operands are to be the same</a:t>
            </a:r>
            <a:r>
              <a:rPr lang="ru-RU" sz="3200" dirty="0"/>
              <a:t>. </a:t>
            </a:r>
            <a:r>
              <a:rPr lang="en-US" sz="3200" dirty="0"/>
              <a:t>They are</a:t>
            </a:r>
            <a:r>
              <a:rPr lang="ru-RU" sz="3200" dirty="0"/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enumeration</a:t>
            </a:r>
            <a:r>
              <a:rPr lang="en-US" sz="3200" dirty="0"/>
              <a:t>.</a:t>
            </a:r>
          </a:p>
          <a:p>
            <a:r>
              <a:rPr lang="en-US" sz="3200" dirty="0"/>
              <a:t>Operations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ru-RU" sz="3200" dirty="0"/>
              <a:t>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ru-RU" sz="3200" dirty="0"/>
              <a:t> </a:t>
            </a:r>
            <a:r>
              <a:rPr lang="en-US" sz="3200" dirty="0"/>
              <a:t>works also for types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sz="3200" dirty="0"/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/>
              <a:t> (character-by-character comparison</a:t>
            </a:r>
            <a:r>
              <a:rPr lang="ru-RU" sz="3200" dirty="0"/>
              <a:t>),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200" dirty="0"/>
              <a:t> </a:t>
            </a:r>
            <a:r>
              <a:rPr lang="ru-RU" sz="3200" dirty="0"/>
              <a:t>(</a:t>
            </a:r>
            <a:r>
              <a:rPr lang="en-US" sz="3200" dirty="0"/>
              <a:t>reference comparison</a:t>
            </a:r>
            <a:r>
              <a:rPr lang="ru-RU" sz="3200" dirty="0"/>
              <a:t>) </a:t>
            </a:r>
            <a:r>
              <a:rPr lang="en-US" sz="3200" dirty="0"/>
              <a:t>and delegates</a:t>
            </a:r>
            <a:r>
              <a:rPr lang="ru-RU" sz="3200" dirty="0"/>
              <a:t> (</a:t>
            </a:r>
            <a:r>
              <a:rPr lang="en-US" sz="3200" dirty="0"/>
              <a:t>comparison of call lists</a:t>
            </a:r>
            <a:r>
              <a:rPr lang="ru-RU" sz="3200" dirty="0"/>
              <a:t>).</a:t>
            </a:r>
            <a:endParaRPr lang="en-US" sz="3200" dirty="0"/>
          </a:p>
          <a:p>
            <a:r>
              <a:rPr lang="en-US" sz="3200" dirty="0"/>
              <a:t>Result of each operation-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/>
              <a:t>.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23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condition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?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 : z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If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is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,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is to be calculated and returned</a:t>
            </a:r>
            <a:r>
              <a:rPr lang="en-US" sz="3200" dirty="0"/>
              <a:t>, else</a:t>
            </a:r>
            <a:r>
              <a:rPr lang="ru-RU" sz="3200" dirty="0"/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to be calculated and returned</a:t>
            </a:r>
            <a:r>
              <a:rPr lang="ru-RU" sz="3200" dirty="0"/>
              <a:t>.</a:t>
            </a:r>
          </a:p>
          <a:p>
            <a:r>
              <a:rPr lang="en-US" sz="3200" dirty="0"/>
              <a:t>Types of 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 and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3200" dirty="0"/>
              <a:t> are the same, or there is an implicit type conversion from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 to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ru-RU" sz="3200" dirty="0"/>
              <a:t> </a:t>
            </a:r>
            <a:r>
              <a:rPr lang="en-US" sz="3200" dirty="0"/>
              <a:t>or vice versa</a:t>
            </a:r>
            <a:r>
              <a:rPr lang="ru-RU" sz="3200" dirty="0"/>
              <a:t>.</a:t>
            </a:r>
            <a:r>
              <a:rPr lang="en-US" sz="3200" dirty="0"/>
              <a:t> This defines the type of operation result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90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check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Value of operation is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, if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is not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3200" dirty="0"/>
              <a:t>.</a:t>
            </a:r>
            <a:r>
              <a:rPr lang="ru-RU" sz="3200" dirty="0"/>
              <a:t> </a:t>
            </a:r>
            <a:r>
              <a:rPr lang="en-US" sz="3200" dirty="0"/>
              <a:t>In another case value is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.</a:t>
            </a:r>
          </a:p>
          <a:p>
            <a:r>
              <a:rPr lang="en-US" sz="3200" dirty="0"/>
              <a:t>Operation defined for reference types and types with support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3200" dirty="0"/>
              <a:t>. Operands types have to be of the same of type or  type implicit </a:t>
            </a:r>
            <a:r>
              <a:rPr lang="en-US" sz="3200" dirty="0" err="1"/>
              <a:t>custing</a:t>
            </a:r>
            <a:r>
              <a:rPr lang="en-US" sz="3200" dirty="0"/>
              <a:t> exists</a:t>
            </a:r>
            <a:r>
              <a:rPr lang="ru-RU" sz="3200" dirty="0"/>
              <a:t>.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1103"/>
            <a:ext cx="10136777" cy="44143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ru-RU" sz="1800" dirty="0"/>
          </a:p>
          <a:p>
            <a:endParaRPr lang="en-US" sz="1800" dirty="0"/>
          </a:p>
          <a:p>
            <a:r>
              <a:rPr lang="en-US" sz="3200" dirty="0"/>
              <a:t>When the operation is performed, x gets the value of y.</a:t>
            </a:r>
          </a:p>
          <a:p>
            <a:r>
              <a:rPr lang="en-US" sz="3200" dirty="0"/>
              <a:t>The operation value is the y value. The types x and y must be the same, or the type y must be implicitly cast to the type x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495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Composite assignment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Analog of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= x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y </a:t>
            </a:r>
            <a:r>
              <a:rPr lang="ru-RU" sz="3200" dirty="0"/>
              <a:t>. </a:t>
            </a:r>
            <a:r>
              <a:rPr lang="en-US" sz="3200" dirty="0"/>
              <a:t>Here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</a:t>
            </a:r>
            <a:r>
              <a:rPr lang="ru-RU" sz="3200" dirty="0"/>
              <a:t> – </a:t>
            </a:r>
            <a:r>
              <a:rPr lang="en-US" sz="3200" dirty="0"/>
              <a:t>operations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en-US" sz="3200" dirty="0"/>
              <a:t> 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</a:t>
            </a:r>
            <a:r>
              <a:rPr lang="en-US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&lt;&lt;</a:t>
            </a:r>
            <a:r>
              <a:rPr lang="en-US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</a:t>
            </a:r>
            <a:r>
              <a:rPr lang="en-US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&amp;</a:t>
            </a:r>
            <a:r>
              <a:rPr lang="en-US" sz="3200" dirty="0"/>
              <a:t>,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^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|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??= y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800" dirty="0"/>
          </a:p>
          <a:p>
            <a:r>
              <a:rPr lang="en-US" sz="3200" dirty="0"/>
              <a:t>Assign x only if x is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02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x.m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 access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.m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Access to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if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x!=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(overwise –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x(...)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of methods and delegates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x[...]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massive element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indexer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x?[...]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x!=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(overwise –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T(...)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object or delegate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T[...]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array with elements with type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nameof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string name of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idetificator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1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typing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The C # language allows you to override selected operations in a custom type (class or structure).</a:t>
            </a:r>
          </a:p>
          <a:p>
            <a:r>
              <a:rPr lang="en-US" sz="3200" dirty="0"/>
              <a:t>In this case, the typing of the operation is set by the programmer.</a:t>
            </a:r>
            <a:endParaRPr lang="ru-RU" sz="3200" dirty="0"/>
          </a:p>
          <a:p>
            <a:endParaRPr lang="en-US" sz="1800" dirty="0"/>
          </a:p>
          <a:p>
            <a:r>
              <a:rPr lang="en-US" sz="3200" dirty="0"/>
              <a:t>Example: a programmer creates an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Interval</a:t>
            </a:r>
            <a:r>
              <a:rPr lang="en-US" sz="3200" dirty="0"/>
              <a:t> structure and overrides the </a:t>
            </a:r>
            <a:r>
              <a:rPr lang="en-US" sz="3200" b="1" dirty="0"/>
              <a:t>&amp;</a:t>
            </a:r>
            <a:r>
              <a:rPr lang="en-US" sz="3200" dirty="0"/>
              <a:t> operation in it to find the intersection of two intervals (the result is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Interval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8802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18550" cy="4414389"/>
          </a:xfrm>
        </p:spPr>
        <p:txBody>
          <a:bodyPr>
            <a:noAutofit/>
          </a:bodyPr>
          <a:lstStyle/>
          <a:p>
            <a:r>
              <a:rPr lang="en-US" sz="3200" dirty="0"/>
              <a:t>Operations unary minus, increment, decrement, binary operations + - * / and explicit casting to integer types can cause overflow: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-2147483648;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-x;   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overflow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z = --x;  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overflow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 = 1.0e100;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t = (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) d;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08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3200" dirty="0"/>
              <a:t>By default, a runtime overflow does not throw an exception. This corresponds to performing computations in an unchecked context. </a:t>
            </a:r>
          </a:p>
          <a:p>
            <a:r>
              <a:rPr lang="en-US" sz="3200" dirty="0"/>
              <a:t>When running in a checked context, an overflow exception is generated</a:t>
            </a:r>
            <a:r>
              <a:rPr lang="ru-RU" sz="3200" dirty="0"/>
              <a:t> </a:t>
            </a:r>
            <a:r>
              <a:rPr lang="en-US" sz="3200" dirty="0" err="1">
                <a:solidFill>
                  <a:srgbClr val="6340FF"/>
                </a:solidFill>
              </a:rPr>
              <a:t>System.OverflowException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8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69296" cy="1450757"/>
          </a:xfrm>
        </p:spPr>
        <p:txBody>
          <a:bodyPr/>
          <a:lstStyle/>
          <a:p>
            <a:r>
              <a:rPr lang="en-US" dirty="0"/>
              <a:t>Comments</a:t>
            </a:r>
            <a:r>
              <a:rPr lang="ru-RU" dirty="0"/>
              <a:t> – </a:t>
            </a:r>
            <a:r>
              <a:rPr lang="en-US" dirty="0"/>
              <a:t>three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L="396000" indent="-432000">
              <a:buClrTx/>
              <a:buFont typeface="+mj-lt"/>
              <a:buAutoNum type="arabicPeriod"/>
            </a:pPr>
            <a:r>
              <a:rPr lang="en-US" sz="3200" i="1" dirty="0"/>
              <a:t>Single line comment</a:t>
            </a:r>
            <a:r>
              <a:rPr lang="ru-RU" sz="3200" dirty="0"/>
              <a:t> – </a:t>
            </a:r>
            <a:r>
              <a:rPr lang="en-US" sz="3200" dirty="0"/>
              <a:t>starts from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3200" dirty="0"/>
              <a:t> </a:t>
            </a:r>
            <a:r>
              <a:rPr lang="en-US" sz="3200" dirty="0"/>
              <a:t>up to the end of line</a:t>
            </a:r>
            <a:r>
              <a:rPr lang="ru-RU" sz="3200" dirty="0"/>
              <a:t>.</a:t>
            </a:r>
            <a:endParaRPr lang="en-US" sz="3200" dirty="0"/>
          </a:p>
          <a:p>
            <a:pPr marL="396000" indent="-432000">
              <a:buClrTx/>
              <a:buFont typeface="+mj-lt"/>
              <a:buAutoNum type="arabicPeriod"/>
            </a:pPr>
            <a:r>
              <a:rPr lang="en-US" sz="3200" i="1" dirty="0"/>
              <a:t>Block</a:t>
            </a:r>
            <a:r>
              <a:rPr lang="ru-RU" sz="3200" i="1" dirty="0"/>
              <a:t> (</a:t>
            </a:r>
            <a:r>
              <a:rPr lang="en-US" sz="3200" i="1" dirty="0"/>
              <a:t>multi-line</a:t>
            </a:r>
            <a:r>
              <a:rPr lang="ru-RU" sz="3200" i="1" dirty="0"/>
              <a:t>) </a:t>
            </a:r>
            <a:r>
              <a:rPr lang="en-US" sz="3200" i="1" dirty="0"/>
              <a:t>comment </a:t>
            </a:r>
            <a:r>
              <a:rPr lang="ru-RU" sz="3200" dirty="0"/>
              <a:t>– </a:t>
            </a:r>
            <a:r>
              <a:rPr lang="en-US" sz="3200" dirty="0"/>
              <a:t>all symbols between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ru-RU" sz="3200" dirty="0"/>
              <a:t>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ru-RU" sz="3200" dirty="0"/>
              <a:t>.</a:t>
            </a:r>
          </a:p>
          <a:p>
            <a:pPr marL="396000" indent="-432000">
              <a:buClrTx/>
              <a:buFont typeface="+mj-lt"/>
              <a:buAutoNum type="arabicPeriod"/>
            </a:pPr>
            <a:r>
              <a:rPr lang="en-US" sz="3200" i="1" dirty="0"/>
              <a:t>Documenting comment</a:t>
            </a:r>
            <a:r>
              <a:rPr lang="ru-RU" sz="3200" dirty="0"/>
              <a:t> – </a:t>
            </a:r>
            <a:r>
              <a:rPr lang="en-US" sz="3200" dirty="0"/>
              <a:t>starts from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ru-RU" sz="3200" dirty="0"/>
              <a:t> (</a:t>
            </a:r>
            <a:r>
              <a:rPr lang="en-US" sz="3200" dirty="0"/>
              <a:t>if single line</a:t>
            </a:r>
            <a:r>
              <a:rPr lang="ru-RU" sz="3200" dirty="0"/>
              <a:t>) </a:t>
            </a:r>
            <a:r>
              <a:rPr lang="en-US" sz="3200" dirty="0"/>
              <a:t>ore by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/**</a:t>
            </a:r>
            <a:r>
              <a:rPr lang="ru-RU" sz="3200" dirty="0"/>
              <a:t> (</a:t>
            </a:r>
            <a:r>
              <a:rPr lang="en-US" sz="3200" dirty="0"/>
              <a:t>block</a:t>
            </a:r>
            <a:r>
              <a:rPr lang="ru-RU" sz="3200" dirty="0"/>
              <a:t>). </a:t>
            </a:r>
            <a:r>
              <a:rPr lang="en-US" sz="3200" dirty="0"/>
              <a:t>Can include special </a:t>
            </a:r>
            <a:r>
              <a:rPr lang="en-US" sz="3200" i="1" dirty="0"/>
              <a:t>documenting tags</a:t>
            </a:r>
            <a:r>
              <a:rPr lang="ru-RU" sz="32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233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Checked context can be switched on:</a:t>
            </a:r>
            <a:endParaRPr lang="ru-RU" sz="3200" dirty="0"/>
          </a:p>
          <a:p>
            <a:r>
              <a:rPr lang="en-US" sz="3200" dirty="0"/>
              <a:t>1. On project level</a:t>
            </a:r>
            <a:r>
              <a:rPr lang="ru-RU" sz="3200" dirty="0"/>
              <a:t> </a:t>
            </a:r>
            <a:r>
              <a:rPr lang="en-US" sz="3200" dirty="0"/>
              <a:t>– by compile flag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/checked+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2. On code block level</a:t>
            </a:r>
            <a:r>
              <a:rPr lang="ru-RU" sz="3200" dirty="0"/>
              <a:t> –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3200" dirty="0"/>
              <a:t>3. On expression level</a:t>
            </a:r>
            <a:r>
              <a:rPr lang="ru-RU" sz="3200" dirty="0"/>
              <a:t> – </a:t>
            </a:r>
            <a:r>
              <a:rPr lang="en-US" sz="3200" dirty="0"/>
              <a:t>by operation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-2147483648;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(--x)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6202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If necessary, include an uncontrolled context by using</a:t>
            </a:r>
            <a:r>
              <a:rPr lang="ru-RU" sz="3200" dirty="0"/>
              <a:t>:</a:t>
            </a:r>
          </a:p>
          <a:p>
            <a:r>
              <a:rPr lang="en-US" sz="3200" dirty="0"/>
              <a:t>1. On project level</a:t>
            </a:r>
            <a:r>
              <a:rPr lang="ru-RU" sz="3200" dirty="0"/>
              <a:t> </a:t>
            </a:r>
            <a:r>
              <a:rPr lang="en-US" sz="3200" dirty="0"/>
              <a:t>– compilation flag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/checked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en-US" sz="3200" dirty="0"/>
              <a:t>2. On code block</a:t>
            </a:r>
            <a:r>
              <a:rPr lang="ru-RU" sz="3200" dirty="0"/>
              <a:t> –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unchecked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{ code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block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3200" dirty="0"/>
              <a:t>3. On operation level</a:t>
            </a:r>
            <a:r>
              <a:rPr lang="ru-RU" sz="3200" dirty="0"/>
              <a:t> – </a:t>
            </a:r>
            <a:r>
              <a:rPr lang="en-US" sz="3200" dirty="0"/>
              <a:t>operation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unchecked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9507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3200" dirty="0"/>
              <a:t>All considered binary operations, with a few exceptions, are left-associative. </a:t>
            </a:r>
            <a:endParaRPr lang="ru-RU" sz="3200" dirty="0"/>
          </a:p>
          <a:p>
            <a:r>
              <a:rPr lang="en-US" sz="3200" dirty="0"/>
              <a:t>Right associative operations: </a:t>
            </a:r>
            <a:r>
              <a:rPr lang="en-US" sz="3200" b="1" dirty="0"/>
              <a:t>null</a:t>
            </a:r>
            <a:r>
              <a:rPr lang="en-US" sz="3200" dirty="0"/>
              <a:t> check, assignment, and ternary condition operation.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53020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0027"/>
            <a:ext cx="10058400" cy="1450757"/>
          </a:xfrm>
        </p:spPr>
        <p:txBody>
          <a:bodyPr/>
          <a:lstStyle/>
          <a:p>
            <a:r>
              <a:rPr lang="en-US"/>
              <a:t>Operations and their priorities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The following tables summarize the current C # operations.</a:t>
            </a:r>
          </a:p>
          <a:p>
            <a:r>
              <a:rPr lang="en-US" sz="3200" dirty="0"/>
              <a:t>All operations are divided into groups:</a:t>
            </a:r>
            <a:endParaRPr lang="ru-RU" sz="3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The order of the groups corresponds to the priority of the operations</a:t>
            </a:r>
            <a:r>
              <a:rPr lang="ru-RU" sz="32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3200" dirty="0"/>
              <a:t> </a:t>
            </a:r>
            <a:r>
              <a:rPr lang="en-US" sz="3200" dirty="0"/>
              <a:t>Operations in the same group have the same priority.</a:t>
            </a:r>
          </a:p>
          <a:p>
            <a:r>
              <a:rPr lang="en-US" sz="3200" dirty="0"/>
              <a:t>Additionally, the possibility of overloading an operation in a user-defined type is indicated.</a:t>
            </a:r>
          </a:p>
        </p:txBody>
      </p:sp>
    </p:spTree>
    <p:extLst>
      <p:ext uri="{BB962C8B-B14F-4D97-AF65-F5344CB8AC3E}">
        <p14:creationId xmlns:p14="http://schemas.microsoft.com/office/powerpoint/2010/main" val="3992186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their priorities – 1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B0B28D-3421-49A7-9D41-AAAA9B4B3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231147"/>
              </p:ext>
            </p:extLst>
          </p:nvPr>
        </p:nvGraphicFramePr>
        <p:xfrm>
          <a:off x="1096963" y="1846263"/>
          <a:ext cx="7772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21800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746011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205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overridden</a:t>
                      </a:r>
                      <a:r>
                        <a:rPr lang="ru-RU" sz="2000" dirty="0"/>
                        <a:t>?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44347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x.m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06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x(...)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080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x[...]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  <a:r>
                        <a:rPr lang="ru-RU" sz="2000" dirty="0"/>
                        <a:t>, </a:t>
                      </a:r>
                      <a:r>
                        <a:rPr lang="en-US" sz="2000" dirty="0"/>
                        <a:t>via indexer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83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x++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927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x--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5024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T(...)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0254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T[...]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8129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checked</a:t>
                      </a:r>
                      <a:r>
                        <a:rPr lang="en-US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33349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unchecked</a:t>
                      </a:r>
                      <a:r>
                        <a:rPr lang="en-US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249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nameof</a:t>
                      </a:r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2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06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78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their priorities – </a:t>
            </a:r>
            <a:r>
              <a:rPr lang="ru-RU" dirty="0"/>
              <a:t>2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B0B28D-3421-49A7-9D41-AAAA9B4B3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1738"/>
              </p:ext>
            </p:extLst>
          </p:nvPr>
        </p:nvGraphicFramePr>
        <p:xfrm>
          <a:off x="1096963" y="1846263"/>
          <a:ext cx="7772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21800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746011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205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overridden</a:t>
                      </a:r>
                      <a:r>
                        <a:rPr lang="ru-RU" sz="2000" dirty="0"/>
                        <a:t>?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443470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06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080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83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927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5024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0254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(T)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812909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x?.m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4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2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their priorities – </a:t>
            </a:r>
            <a:r>
              <a:rPr lang="ru-RU" dirty="0"/>
              <a:t>3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B0B28D-3421-49A7-9D41-AAAA9B4B3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91124"/>
              </p:ext>
            </p:extLst>
          </p:nvPr>
        </p:nvGraphicFramePr>
        <p:xfrm>
          <a:off x="1096963" y="1846263"/>
          <a:ext cx="77724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21800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746011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205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overridden</a:t>
                      </a:r>
                      <a:r>
                        <a:rPr lang="ru-RU" sz="2000" dirty="0"/>
                        <a:t>?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44347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06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/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080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%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834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927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5024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02545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&gt;&gt;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2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18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their priorities – </a:t>
            </a:r>
            <a:r>
              <a:rPr lang="ru-RU" dirty="0"/>
              <a:t>4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B0B28D-3421-49A7-9D41-AAAA9B4B3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71356"/>
              </p:ext>
            </p:extLst>
          </p:nvPr>
        </p:nvGraphicFramePr>
        <p:xfrm>
          <a:off x="1096963" y="1846263"/>
          <a:ext cx="77724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21800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746011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205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overridden</a:t>
                      </a:r>
                      <a:r>
                        <a:rPr lang="ru-RU" sz="2000" dirty="0"/>
                        <a:t>?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44347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060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080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834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9271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5024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25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731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their priorities – 5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B0B28D-3421-49A7-9D41-AAAA9B4B3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070511"/>
              </p:ext>
            </p:extLst>
          </p:nvPr>
        </p:nvGraphicFramePr>
        <p:xfrm>
          <a:off x="1096963" y="1846263"/>
          <a:ext cx="7772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218003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746011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205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overridden</a:t>
                      </a:r>
                      <a:r>
                        <a:rPr lang="ru-RU" sz="2000" dirty="0"/>
                        <a:t>?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44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06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0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r>
                        <a:rPr lang="ru-RU" sz="2400" dirty="0"/>
                        <a:t>, </a:t>
                      </a:r>
                      <a:r>
                        <a:rPr lang="en-US" sz="2400" dirty="0"/>
                        <a:t>via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&amp;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59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Yes, via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|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5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 ??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766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z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025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2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Declaration are used to create structure items of program like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namespaces, custom types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separate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type elements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Some elements of 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methods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constructors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set and get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parts of property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have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executive block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which includes </a:t>
            </a:r>
            <a:r>
              <a:rPr lang="en-US" sz="3200" i="1" dirty="0"/>
              <a:t>statements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</a:t>
            </a:r>
            <a:r>
              <a:rPr lang="ru-RU" dirty="0"/>
              <a:t>: </a:t>
            </a:r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simple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C# program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Program.cs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"Input your name: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003E7C-19EF-439D-905F-CCCAE44D7076}"/>
              </a:ext>
            </a:extLst>
          </p:cNvPr>
          <p:cNvSpPr/>
          <p:nvPr/>
        </p:nvSpPr>
        <p:spPr>
          <a:xfrm>
            <a:off x="1221224" y="2961927"/>
            <a:ext cx="9934455" cy="33295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6C787F-C509-47FD-B897-ACC1B58C0F5D}"/>
              </a:ext>
            </a:extLst>
          </p:cNvPr>
          <p:cNvSpPr/>
          <p:nvPr/>
        </p:nvSpPr>
        <p:spPr>
          <a:xfrm>
            <a:off x="9903467" y="2961927"/>
            <a:ext cx="1252211" cy="467073"/>
          </a:xfrm>
          <a:prstGeom prst="rect">
            <a:avLst/>
          </a:prstGeom>
          <a:solidFill>
            <a:srgbClr val="405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declaration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7926CF-99EF-4E4B-A398-2A2224D67ADE}"/>
              </a:ext>
            </a:extLst>
          </p:cNvPr>
          <p:cNvSpPr/>
          <p:nvPr/>
        </p:nvSpPr>
        <p:spPr>
          <a:xfrm>
            <a:off x="1926012" y="3751774"/>
            <a:ext cx="8864516" cy="2187269"/>
          </a:xfrm>
          <a:prstGeom prst="rect">
            <a:avLst/>
          </a:prstGeom>
          <a:noFill/>
          <a:ln>
            <a:solidFill>
              <a:srgbClr val="7F4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240FF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EED5BAF-EF63-4C5D-8C35-47CAEDFF2538}"/>
              </a:ext>
            </a:extLst>
          </p:cNvPr>
          <p:cNvSpPr/>
          <p:nvPr/>
        </p:nvSpPr>
        <p:spPr>
          <a:xfrm>
            <a:off x="9538317" y="3752280"/>
            <a:ext cx="1252211" cy="467073"/>
          </a:xfrm>
          <a:prstGeom prst="rect">
            <a:avLst/>
          </a:prstGeom>
          <a:solidFill>
            <a:srgbClr val="7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 declaration</a:t>
            </a:r>
            <a:endParaRPr lang="ru-RU" dirty="0"/>
          </a:p>
        </p:txBody>
      </p:sp>
      <p:sp>
        <p:nvSpPr>
          <p:cNvPr id="9" name="Стрелка: пятиугольник 8">
            <a:extLst>
              <a:ext uri="{FF2B5EF4-FFF2-40B4-BE49-F238E27FC236}">
                <a16:creationId xmlns:a16="http://schemas.microsoft.com/office/drawing/2014/main" id="{1F33F9B1-9EEF-4DCF-9B19-FBEBF0EA6788}"/>
              </a:ext>
            </a:extLst>
          </p:cNvPr>
          <p:cNvSpPr/>
          <p:nvPr/>
        </p:nvSpPr>
        <p:spPr>
          <a:xfrm flipH="1">
            <a:off x="8478707" y="1956289"/>
            <a:ext cx="1821985" cy="277350"/>
          </a:xfrm>
          <a:prstGeom prst="homePlate">
            <a:avLst/>
          </a:prstGeom>
          <a:solidFill>
            <a:srgbClr val="4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  <a:endParaRPr lang="ru-RU" dirty="0"/>
          </a:p>
        </p:txBody>
      </p:sp>
      <p:sp>
        <p:nvSpPr>
          <p:cNvPr id="13" name="Стрелка: пятиугольник 12">
            <a:extLst>
              <a:ext uri="{FF2B5EF4-FFF2-40B4-BE49-F238E27FC236}">
                <a16:creationId xmlns:a16="http://schemas.microsoft.com/office/drawing/2014/main" id="{D44C636E-7202-4065-B137-BD1E920748C1}"/>
              </a:ext>
            </a:extLst>
          </p:cNvPr>
          <p:cNvSpPr/>
          <p:nvPr/>
        </p:nvSpPr>
        <p:spPr>
          <a:xfrm flipH="1">
            <a:off x="3622718" y="2326973"/>
            <a:ext cx="2473281" cy="277350"/>
          </a:xfrm>
          <a:prstGeom prst="homePlate">
            <a:avLst/>
          </a:prstGeom>
          <a:solidFill>
            <a:srgbClr val="4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directive</a:t>
            </a:r>
            <a:endParaRPr lang="ru-RU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3D031AD1-BE01-46B9-BA6F-536B1BD04EB5}"/>
              </a:ext>
            </a:extLst>
          </p:cNvPr>
          <p:cNvSpPr/>
          <p:nvPr/>
        </p:nvSpPr>
        <p:spPr>
          <a:xfrm flipH="1">
            <a:off x="8723868" y="4557878"/>
            <a:ext cx="261257" cy="1023846"/>
          </a:xfrm>
          <a:prstGeom prst="leftBrace">
            <a:avLst>
              <a:gd name="adj1" fmla="val 2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9DE-67AF-4166-8EE9-660A72F0B1C7}"/>
              </a:ext>
            </a:extLst>
          </p:cNvPr>
          <p:cNvSpPr txBox="1"/>
          <p:nvPr/>
        </p:nvSpPr>
        <p:spPr>
          <a:xfrm>
            <a:off x="9038459" y="4657573"/>
            <a:ext cx="143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Executive block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233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Identifier</a:t>
            </a:r>
            <a:r>
              <a:rPr lang="ru-RU" sz="3200" dirty="0"/>
              <a:t> = </a:t>
            </a:r>
            <a:r>
              <a:rPr lang="en-US" sz="3200" dirty="0"/>
              <a:t>custom name </a:t>
            </a:r>
            <a:r>
              <a:rPr lang="ru-RU" sz="3200" dirty="0"/>
              <a:t>(</a:t>
            </a:r>
            <a:r>
              <a:rPr lang="en-US" sz="3200" dirty="0"/>
              <a:t>for variable</a:t>
            </a:r>
            <a:r>
              <a:rPr lang="ru-RU" sz="3200" dirty="0"/>
              <a:t>, </a:t>
            </a:r>
            <a:r>
              <a:rPr lang="en-US" sz="3200" dirty="0"/>
              <a:t>parameter</a:t>
            </a:r>
            <a:r>
              <a:rPr lang="ru-RU" sz="3200" dirty="0"/>
              <a:t>, </a:t>
            </a:r>
            <a:r>
              <a:rPr lang="en-US" sz="3200" dirty="0"/>
              <a:t>constants</a:t>
            </a:r>
            <a:r>
              <a:rPr lang="ru-RU" sz="3200" dirty="0"/>
              <a:t>, </a:t>
            </a:r>
            <a:r>
              <a:rPr lang="en-US" sz="3200" dirty="0"/>
              <a:t>methods</a:t>
            </a:r>
            <a:r>
              <a:rPr lang="ru-RU" sz="3200" dirty="0"/>
              <a:t>, </a:t>
            </a:r>
            <a:r>
              <a:rPr lang="en-US" sz="3200" dirty="0"/>
              <a:t>types</a:t>
            </a:r>
            <a:r>
              <a:rPr lang="ru-RU" sz="3200" dirty="0"/>
              <a:t>).</a:t>
            </a:r>
          </a:p>
          <a:p>
            <a:r>
              <a:rPr lang="en-US" sz="3200" dirty="0"/>
              <a:t>In</a:t>
            </a:r>
            <a:r>
              <a:rPr lang="ru-RU" sz="3200" dirty="0"/>
              <a:t> C# </a:t>
            </a:r>
            <a:r>
              <a:rPr lang="en-US" sz="3200" dirty="0"/>
              <a:t>identifier</a:t>
            </a:r>
            <a:r>
              <a:rPr lang="ru-RU" sz="3200" dirty="0"/>
              <a:t> – </a:t>
            </a:r>
            <a:r>
              <a:rPr lang="en-US" sz="3200" dirty="0"/>
              <a:t>sequence of </a:t>
            </a:r>
            <a:r>
              <a:rPr lang="en-US" sz="3200" i="1" dirty="0"/>
              <a:t>letters</a:t>
            </a:r>
            <a:r>
              <a:rPr lang="ru-RU" sz="3200" dirty="0"/>
              <a:t>, </a:t>
            </a:r>
            <a:r>
              <a:rPr lang="en-US" sz="3200" i="1" dirty="0"/>
              <a:t>digits</a:t>
            </a:r>
            <a:r>
              <a:rPr lang="ru-RU" sz="3200" dirty="0"/>
              <a:t> </a:t>
            </a:r>
            <a:r>
              <a:rPr lang="en-US" sz="3200" dirty="0"/>
              <a:t>and </a:t>
            </a:r>
            <a:r>
              <a:rPr lang="en-US" sz="3200" i="1" dirty="0"/>
              <a:t>underscore</a:t>
            </a:r>
            <a:r>
              <a:rPr lang="ru-RU" sz="3200" dirty="0"/>
              <a:t>, </a:t>
            </a:r>
            <a:r>
              <a:rPr lang="en-US" sz="3200" dirty="0"/>
              <a:t>starts from letter</a:t>
            </a:r>
            <a:r>
              <a:rPr lang="ru-RU" sz="3200" dirty="0"/>
              <a:t>,</a:t>
            </a:r>
            <a:r>
              <a:rPr lang="en-US" sz="3200" dirty="0"/>
              <a:t> underscore or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sz="3200" dirty="0"/>
              <a:t> (</a:t>
            </a:r>
            <a:r>
              <a:rPr lang="en-US" sz="3200" dirty="0"/>
              <a:t>used for escaping keywords</a:t>
            </a:r>
            <a:r>
              <a:rPr lang="ru-RU" sz="3200" dirty="0"/>
              <a:t>).</a:t>
            </a:r>
          </a:p>
          <a:p>
            <a:r>
              <a:rPr lang="en-US" sz="3200" dirty="0"/>
              <a:t>For identifiers it is possible to use four hex numbers in</a:t>
            </a:r>
            <a:r>
              <a:rPr lang="ru-RU" sz="3200" dirty="0"/>
              <a:t> UTF-16 </a:t>
            </a:r>
            <a:r>
              <a:rPr lang="en-US" sz="3200" dirty="0"/>
              <a:t>code with prefects</a:t>
            </a:r>
            <a:r>
              <a:rPr lang="ru-RU" sz="3200" dirty="0"/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\u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7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Good identifiers</a:t>
            </a:r>
            <a:r>
              <a:rPr lang="ru-RU" sz="3200" dirty="0"/>
              <a:t>:</a:t>
            </a:r>
          </a:p>
          <a:p>
            <a:pPr lvl="1"/>
            <a:r>
              <a:rPr lang="ru-RU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ru-RU" sz="3000" dirty="0">
              <a:solidFill>
                <a:schemeClr val="tx1"/>
              </a:solidFill>
            </a:endParaRPr>
          </a:p>
          <a:p>
            <a:pPr lvl="1"/>
            <a:r>
              <a:rPr lang="ru-RU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3000" dirty="0"/>
              <a:t> (</a:t>
            </a:r>
            <a:r>
              <a:rPr lang="en-US" sz="3000" dirty="0"/>
              <a:t>underscore</a:t>
            </a:r>
            <a:r>
              <a:rPr lang="ru-RU" sz="3000" dirty="0"/>
              <a:t>, </a:t>
            </a:r>
            <a:r>
              <a:rPr lang="en-US" sz="3000" dirty="0"/>
              <a:t>but better not to use it</a:t>
            </a:r>
            <a:r>
              <a:rPr lang="ru-RU" sz="3000" dirty="0"/>
              <a:t>)</a:t>
            </a:r>
          </a:p>
          <a:p>
            <a:pPr lvl="1"/>
            <a:r>
              <a:rPr lang="ru-RU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@class</a:t>
            </a:r>
            <a:r>
              <a:rPr lang="ru-RU" sz="3000" dirty="0"/>
              <a:t> (</a:t>
            </a:r>
            <a:r>
              <a:rPr lang="en-US" sz="3000" dirty="0"/>
              <a:t>use</a:t>
            </a:r>
            <a:r>
              <a:rPr lang="ru-RU" sz="3000" dirty="0"/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because </a:t>
            </a:r>
            <a:r>
              <a:rPr lang="ru-RU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3000" dirty="0"/>
              <a:t> </a:t>
            </a:r>
            <a:r>
              <a:rPr lang="en-US" sz="3000" dirty="0"/>
              <a:t>is a keyword</a:t>
            </a:r>
            <a:r>
              <a:rPr lang="ru-RU" sz="3000" dirty="0"/>
              <a:t>)</a:t>
            </a:r>
          </a:p>
          <a:p>
            <a:pPr lvl="1"/>
            <a:r>
              <a:rPr lang="ru-RU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</a:t>
            </a:r>
            <a:r>
              <a:rPr lang="ru-RU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\u0061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ru-RU" sz="3000" dirty="0"/>
              <a:t> (</a:t>
            </a:r>
            <a:r>
              <a:rPr lang="en-US" sz="3000" dirty="0"/>
              <a:t>code</a:t>
            </a:r>
            <a:r>
              <a:rPr lang="ru-RU" sz="3000" dirty="0"/>
              <a:t> UTF-16 </a:t>
            </a:r>
            <a:r>
              <a:rPr lang="en-US" sz="3000" dirty="0"/>
              <a:t>for symbol</a:t>
            </a:r>
            <a:r>
              <a:rPr lang="ru-RU" sz="3000" dirty="0"/>
              <a:t>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30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Bad identifies</a:t>
            </a:r>
            <a:r>
              <a:rPr lang="ru-RU" sz="3200" dirty="0"/>
              <a:t>: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1abc</a:t>
            </a:r>
            <a:endParaRPr lang="en-US" sz="3000" dirty="0">
              <a:solidFill>
                <a:srgbClr val="FF0000"/>
              </a:solidFill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Ab*cd</a:t>
            </a:r>
            <a:endParaRPr lang="ru-RU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i="1" dirty="0"/>
              <a:t>Keywords</a:t>
            </a:r>
            <a:r>
              <a:rPr lang="ru-RU" sz="3200" dirty="0"/>
              <a:t> – </a:t>
            </a:r>
            <a:r>
              <a:rPr lang="en-US" sz="3200" dirty="0"/>
              <a:t>previously defined special reserved words with special meaning for compiler</a:t>
            </a:r>
            <a:r>
              <a:rPr lang="ru-RU" sz="3200" dirty="0"/>
              <a:t>.</a:t>
            </a:r>
          </a:p>
          <a:p>
            <a:endParaRPr lang="ru-RU" sz="1800" dirty="0"/>
          </a:p>
          <a:p>
            <a:r>
              <a:rPr lang="en-US" sz="3200" dirty="0"/>
              <a:t>Keywords can’t be used as identifiers</a:t>
            </a:r>
            <a:r>
              <a:rPr lang="ru-RU" sz="3200" dirty="0"/>
              <a:t> (</a:t>
            </a:r>
            <a:r>
              <a:rPr lang="en-US" sz="3200" dirty="0"/>
              <a:t>if you need to do this</a:t>
            </a:r>
            <a:r>
              <a:rPr lang="ru-RU" sz="3200" dirty="0"/>
              <a:t> – </a:t>
            </a:r>
            <a:r>
              <a:rPr lang="en-US" sz="3200" dirty="0"/>
              <a:t>use</a:t>
            </a: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/>
              <a:t>)</a:t>
            </a:r>
            <a:r>
              <a:rPr lang="ru-RU" sz="3200" dirty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797764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2792</Words>
  <Application>Microsoft Office PowerPoint</Application>
  <PresentationFormat>Widescreen</PresentationFormat>
  <Paragraphs>370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.NET Development</vt:lpstr>
      <vt:lpstr>Topics to study</vt:lpstr>
      <vt:lpstr>Lexical structure of C#-program</vt:lpstr>
      <vt:lpstr>Comments – three types</vt:lpstr>
      <vt:lpstr>Declarations</vt:lpstr>
      <vt:lpstr>Lexical structure: sample</vt:lpstr>
      <vt:lpstr>Identifiers</vt:lpstr>
      <vt:lpstr>Identifiers samples</vt:lpstr>
      <vt:lpstr>Keywords</vt:lpstr>
      <vt:lpstr>Keywords list</vt:lpstr>
      <vt:lpstr>Contextual keywords</vt:lpstr>
      <vt:lpstr>Contextual keywords list</vt:lpstr>
      <vt:lpstr>Literals</vt:lpstr>
      <vt:lpstr>Integer literals</vt:lpstr>
      <vt:lpstr>Literals of types float, double, decimal</vt:lpstr>
      <vt:lpstr>Character literals</vt:lpstr>
      <vt:lpstr>Character literals</vt:lpstr>
      <vt:lpstr>Character literals</vt:lpstr>
      <vt:lpstr>Character literal</vt:lpstr>
      <vt:lpstr>Character literal</vt:lpstr>
      <vt:lpstr>Reference and Boolean literals</vt:lpstr>
      <vt:lpstr>Expressions</vt:lpstr>
      <vt:lpstr>Atomic expressions</vt:lpstr>
      <vt:lpstr>Operators</vt:lpstr>
      <vt:lpstr>Arithmetic operations</vt:lpstr>
      <vt:lpstr>Arithmetic operations– samples</vt:lpstr>
      <vt:lpstr>Unary  plus and minus</vt:lpstr>
      <vt:lpstr>Increment and decrement</vt:lpstr>
      <vt:lpstr>Bitwise bit operations</vt:lpstr>
      <vt:lpstr>Logical (boolean) operations</vt:lpstr>
      <vt:lpstr> Comparison operations</vt:lpstr>
      <vt:lpstr>Ternary condition operation</vt:lpstr>
      <vt:lpstr>The null check operation</vt:lpstr>
      <vt:lpstr>Assignment operation</vt:lpstr>
      <vt:lpstr>Composite assignment operation</vt:lpstr>
      <vt:lpstr>Some more operations</vt:lpstr>
      <vt:lpstr>Notes about typing operations</vt:lpstr>
      <vt:lpstr>Operations contexts</vt:lpstr>
      <vt:lpstr>Operations contexts</vt:lpstr>
      <vt:lpstr>Operations contexts</vt:lpstr>
      <vt:lpstr>Operations contexts</vt:lpstr>
      <vt:lpstr>Associativity of operations</vt:lpstr>
      <vt:lpstr>Operations and their priorities </vt:lpstr>
      <vt:lpstr>Operations and their priorities – 1</vt:lpstr>
      <vt:lpstr>Operations and their priorities – 2</vt:lpstr>
      <vt:lpstr>Operations and their priorities – 3</vt:lpstr>
      <vt:lpstr>Operations and their priorities – 4</vt:lpstr>
      <vt:lpstr>Operations and their priorities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2018-09-14T10:55:59Z</dcterms:created>
  <dcterms:modified xsi:type="dcterms:W3CDTF">2021-11-29T07:54:23Z</dcterms:modified>
</cp:coreProperties>
</file>