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557" r:id="rId2"/>
    <p:sldId id="330" r:id="rId3"/>
    <p:sldId id="471" r:id="rId4"/>
    <p:sldId id="622" r:id="rId5"/>
    <p:sldId id="480" r:id="rId6"/>
    <p:sldId id="481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2" r:id="rId15"/>
    <p:sldId id="483" r:id="rId16"/>
    <p:sldId id="485" r:id="rId17"/>
    <p:sldId id="486" r:id="rId18"/>
    <p:sldId id="487" r:id="rId19"/>
    <p:sldId id="624" r:id="rId20"/>
    <p:sldId id="625" r:id="rId21"/>
    <p:sldId id="615" r:id="rId22"/>
    <p:sldId id="616" r:id="rId23"/>
    <p:sldId id="491" r:id="rId24"/>
    <p:sldId id="488" r:id="rId25"/>
    <p:sldId id="489" r:id="rId26"/>
    <p:sldId id="493" r:id="rId27"/>
    <p:sldId id="499" r:id="rId28"/>
    <p:sldId id="494" r:id="rId29"/>
    <p:sldId id="618" r:id="rId30"/>
    <p:sldId id="449" r:id="rId31"/>
    <p:sldId id="450" r:id="rId32"/>
    <p:sldId id="452" r:id="rId33"/>
    <p:sldId id="468" r:id="rId34"/>
    <p:sldId id="451" r:id="rId35"/>
    <p:sldId id="619" r:id="rId36"/>
    <p:sldId id="620" r:id="rId37"/>
    <p:sldId id="621" r:id="rId38"/>
    <p:sldId id="453" r:id="rId39"/>
    <p:sldId id="454" r:id="rId40"/>
    <p:sldId id="456" r:id="rId41"/>
    <p:sldId id="455" r:id="rId4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0FF"/>
    <a:srgbClr val="4050FF"/>
    <a:srgbClr val="40A5FF"/>
    <a:srgbClr val="7F40FF"/>
    <a:srgbClr val="5240FF"/>
    <a:srgbClr val="4078FF"/>
    <a:srgbClr val="40C1FF"/>
    <a:srgbClr val="40FFD7"/>
    <a:srgbClr val="40E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1910" autoAdjust="0"/>
  </p:normalViewPr>
  <p:slideViewPr>
    <p:cSldViewPr snapToGrid="0">
      <p:cViewPr varScale="1">
        <p:scale>
          <a:sx n="114" d="100"/>
          <a:sy n="114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0%D1%80%D0%B5%D1%82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4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Карет — Википедия (</a:t>
            </a:r>
            <a:r>
              <a:rPr lang="en-US" dirty="0">
                <a:hlinkClick r:id="rId3"/>
              </a:rPr>
              <a:t>wikipedia.org)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EE989-ECCD-41DA-B549-5FA048C4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3066" y="4455621"/>
            <a:ext cx="1524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52312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Declaration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of-constant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Available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ru-RU" sz="32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of-constant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number type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enumeration type or any reference type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1800"/>
              </a:spcBef>
              <a:buClr>
                <a:srgbClr val="1CADE4"/>
              </a:buClr>
            </a:pP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Expression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 to be fully calculated on compilation time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Typically literal is used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refence types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excluding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only possible value is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8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declaration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Pi = 3.1415926, E = 2.718281828;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const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double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HalfOfPi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Pi / 2;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 = </a:t>
            </a:r>
            <a:r>
              <a:rPr lang="ru-RU" sz="2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ru-RU" sz="2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locker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76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​​visibility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>
              <a:buClr>
                <a:srgbClr val="1CADE4"/>
              </a:buClr>
            </a:pPr>
            <a:r>
              <a:rPr lang="en-US" sz="3200" dirty="0"/>
              <a:t>The scope of a local variable or constant is a statement block with its declaration:</a:t>
            </a:r>
          </a:p>
          <a:p>
            <a:pPr marR="0">
              <a:buClr>
                <a:srgbClr val="1CADE4"/>
              </a:buClr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10;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 error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 not accessible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other variable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​​visibility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statement blocks are nested within each other, the inner block 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cannot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contain variable declarations whose identifiers match those of the outer block:</a:t>
            </a:r>
          </a:p>
          <a:p>
            <a:pPr>
              <a:buClr>
                <a:srgbClr val="1CADE4"/>
              </a:buClr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10;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{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compile error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4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jump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Unconditional jump operators include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endParaRPr lang="ru-RU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used to leave cycles and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located in the body of the loop and is used to start a new iteration of the loop.</a:t>
            </a:r>
          </a:p>
          <a:p>
            <a:pPr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does the return from method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generates exceptions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5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r>
              <a:rPr lang="ru-RU" dirty="0"/>
              <a:t>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goto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 transfers control to the marked statement in the same executable block. </a:t>
            </a:r>
          </a:p>
          <a:p>
            <a:pPr marR="0"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Usually used in the form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goto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label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where label is an identifier. The tag precedes the tagged statement and ends with a colon.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label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 . .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label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100;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7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nested-statement-1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nested-statement-2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buClr>
                <a:srgbClr val="1CADE4"/>
              </a:buClr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R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Here,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condition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a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boolean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expression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nested-statemen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 is a single statement (excluding a declaration statement), or a statement block. The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part may be missing.</a:t>
            </a:r>
          </a:p>
        </p:txBody>
      </p:sp>
    </p:spTree>
    <p:extLst>
      <p:ext uri="{BB962C8B-B14F-4D97-AF65-F5344CB8AC3E}">
        <p14:creationId xmlns:p14="http://schemas.microsoft.com/office/powerpoint/2010/main" val="383303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r>
              <a:rPr lang="ru-RU" dirty="0"/>
              <a:t> </a:t>
            </a:r>
            <a:r>
              <a:rPr lang="en-US" dirty="0"/>
              <a:t>switch</a:t>
            </a:r>
            <a:r>
              <a:rPr lang="ru-RU" dirty="0"/>
              <a:t> (</a:t>
            </a:r>
            <a:r>
              <a:rPr lang="en-US" dirty="0"/>
              <a:t>classics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</a:t>
            </a:r>
            <a:r>
              <a:rPr lang="ru-RU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jump-operator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</a:t>
            </a:r>
            <a:r>
              <a:rPr lang="ru-RU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jump-operator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 . .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jump-operator</a:t>
            </a:r>
            <a:r>
              <a:rPr lang="ru-RU" sz="22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7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r>
              <a:rPr lang="ru-RU" dirty="0"/>
              <a:t> (</a:t>
            </a:r>
            <a:r>
              <a:rPr lang="en-US" dirty="0"/>
              <a:t>classical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type of the tested expression: integer type, char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bool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type, enumeration, string.</a:t>
            </a:r>
          </a:p>
          <a:p>
            <a:pPr marL="0" indent="0">
              <a:buClr>
                <a:srgbClr val="1CADE4"/>
              </a:buClr>
              <a:buNone/>
            </a:pP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jump-operator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switch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inside loops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Operator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is used with label, or with certain branch of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form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 case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constant-expression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or as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goto default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r>
              <a:rPr lang="ru-RU" dirty="0"/>
              <a:t> </a:t>
            </a:r>
            <a:r>
              <a:rPr lang="en-US" dirty="0"/>
              <a:t>switch</a:t>
            </a:r>
            <a:r>
              <a:rPr lang="ru-RU" dirty="0"/>
              <a:t> – </a:t>
            </a:r>
            <a:r>
              <a:rPr lang="en-US" dirty="0"/>
              <a:t>sample</a:t>
            </a:r>
            <a:r>
              <a:rPr lang="ru-RU" dirty="0"/>
              <a:t> №1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13: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"Queen"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-1: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Joker is -1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this game joker counts as queen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Executes for any other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cardNumber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under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 action="ppaction://hlinksldjump"/>
              </a:rPr>
              <a:t>Expression operators</a:t>
            </a:r>
            <a:endParaRPr lang="ru-RU" sz="3200" dirty="0"/>
          </a:p>
          <a:p>
            <a:r>
              <a:rPr lang="en-US" sz="3200" dirty="0">
                <a:hlinkClick r:id="rId3" action="ppaction://hlinksldjump"/>
              </a:rPr>
              <a:t>Declaration Operators</a:t>
            </a:r>
          </a:p>
          <a:p>
            <a:r>
              <a:rPr lang="en-US" sz="3200" dirty="0">
                <a:hlinkClick r:id="rId3" action="ppaction://hlinksldjump"/>
              </a:rPr>
              <a:t>Unconditional Jump Operators</a:t>
            </a:r>
          </a:p>
          <a:p>
            <a:r>
              <a:rPr lang="en-US" sz="3200" dirty="0">
                <a:hlinkClick r:id="rId3" action="ppaction://hlinksldjump"/>
              </a:rPr>
              <a:t>Selection Operators</a:t>
            </a:r>
          </a:p>
          <a:p>
            <a:r>
              <a:rPr lang="en-US" sz="3200" dirty="0">
                <a:hlinkClick r:id="rId3" action="ppaction://hlinksldjump"/>
              </a:rPr>
              <a:t>Loop Operators</a:t>
            </a:r>
          </a:p>
          <a:p>
            <a:r>
              <a:rPr lang="en-US" sz="3200" dirty="0">
                <a:hlinkClick r:id="rId3" action="ppaction://hlinksldjump"/>
              </a:rPr>
              <a:t>Basic knowledge of arrays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086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r>
              <a:rPr lang="ru-RU" dirty="0"/>
              <a:t> </a:t>
            </a:r>
            <a:r>
              <a:rPr lang="en-US" dirty="0"/>
              <a:t>switch</a:t>
            </a:r>
            <a:r>
              <a:rPr lang="ru-RU" dirty="0"/>
              <a:t> – </a:t>
            </a:r>
            <a:r>
              <a:rPr lang="en-US" dirty="0"/>
              <a:t>sample</a:t>
            </a:r>
            <a:r>
              <a:rPr lang="ru-RU" dirty="0"/>
              <a:t> №2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13: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"Face card"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"Plain card"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7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  <a:r>
              <a:rPr lang="ru-RU" dirty="0"/>
              <a:t> </a:t>
            </a:r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C# 8 operator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switch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can be use as expression which returns value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Syntax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0000"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Checked-expression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constant-expression-1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expression-result-1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constant-expression-2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expression-result-2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 . .</a:t>
            </a: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 =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expression-result-N</a:t>
            </a:r>
            <a:r>
              <a:rPr lang="ru-RU" sz="2600" i="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2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7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expression</a:t>
            </a:r>
            <a:r>
              <a:rPr lang="ru-RU" dirty="0"/>
              <a:t> </a:t>
            </a:r>
            <a:r>
              <a:rPr lang="en-US" dirty="0"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// variable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</a:rPr>
              <a:t>cardNumber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 has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type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13 =&gt;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"King"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12 =&gt;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"Queen"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"Pip card"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600" dirty="0" err="1">
                <a:solidFill>
                  <a:srgbClr val="008000"/>
                </a:solidFill>
                <a:latin typeface="Consolas" panose="020B0609020204030204" pitchFamily="49" charset="0"/>
              </a:rPr>
              <a:t>equavalent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 '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</a:rPr>
              <a:t>default'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6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operators</a:t>
            </a:r>
            <a:r>
              <a:rPr lang="ru-RU" dirty="0"/>
              <a:t> while </a:t>
            </a:r>
            <a:r>
              <a:rPr lang="en-US" dirty="0"/>
              <a:t>and</a:t>
            </a:r>
            <a:r>
              <a:rPr lang="ru-RU" dirty="0"/>
              <a:t>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you don't know the number of loop iterations beforehand, you can use 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loop or 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do-while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loop. </a:t>
            </a: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These loops have a similar syntax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0000" indent="-90000"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nested-operator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marR="0" indent="-9000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marR="0" indent="-90000"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marR="0" indent="-9000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marR="0" indent="-90000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nested-operator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" marR="0" indent="-90000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u-RU" dirty="0"/>
              <a:t> </a:t>
            </a:r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loops with a known number of iterations, use the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operator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initializer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nested-operator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1CADE4"/>
              </a:buClr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Here, the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initializer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sets the initial value of the counter (or counters) of the loop. The loop is executed as long as the </a:t>
            </a:r>
            <a:r>
              <a:rPr lang="en-US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boolean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condition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is true, and the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iterator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determines how the loop counter changes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385120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u-RU" dirty="0"/>
              <a:t> </a:t>
            </a:r>
            <a:r>
              <a:rPr lang="en-US" dirty="0"/>
              <a:t>for –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variable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i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is accessible only in loo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for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.WriteLine(i);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from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9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output of first 10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Fibonaccinumbers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0, prev = 1, cur = 1; i &lt; 10; i++)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cur;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cur;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cur = next;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4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u-RU" dirty="0"/>
              <a:t> foreach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iterate over the elements of instances of enumerated types (for example, arrays and strings), there is a special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foreach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loop in C #: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0000"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nested-operator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1800"/>
              </a:spcBef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the header of the loop, a variable is declared that will sequentially accept the values ​​of the elements of the collection. Instead of specifying the type of this variable, you can use the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199305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r>
              <a:rPr lang="ru-RU" dirty="0"/>
              <a:t> foreach – </a:t>
            </a:r>
            <a:r>
              <a:rPr lang="en-US" dirty="0"/>
              <a:t>two samples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{1, 10, 100};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2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87000" cy="1450757"/>
          </a:xfrm>
        </p:spPr>
        <p:txBody>
          <a:bodyPr>
            <a:normAutofit/>
          </a:bodyPr>
          <a:lstStyle/>
          <a:p>
            <a:r>
              <a:rPr lang="en-US" dirty="0"/>
              <a:t>Other operators of the executable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14389"/>
          </a:xfrm>
        </p:spPr>
        <p:txBody>
          <a:bodyPr>
            <a:noAutofit/>
          </a:bodyPr>
          <a:lstStyle/>
          <a:p>
            <a:pPr marR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following C # operators do not fall into any of the above categories: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 (in various forms) is used to catch and handle exceptions.</a:t>
            </a: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 is used when releasing managed resources.</a:t>
            </a: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 is used to create iterators.</a:t>
            </a:r>
          </a:p>
          <a:p>
            <a:pPr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The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 declares a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2733668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From CLR and C# viewpoint  </a:t>
            </a:r>
            <a:r>
              <a:rPr lang="en-US" sz="3200" i="1" dirty="0"/>
              <a:t>arrays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00FF"/>
                </a:solidFill>
              </a:rPr>
              <a:t>reference </a:t>
            </a:r>
            <a:r>
              <a:rPr lang="en-US" sz="3200" b="1" dirty="0">
                <a:solidFill>
                  <a:schemeClr val="accent5"/>
                </a:solidFill>
              </a:rPr>
              <a:t>custom </a:t>
            </a:r>
            <a:r>
              <a:rPr lang="en-US" sz="3200" dirty="0"/>
              <a:t>types</a:t>
            </a:r>
            <a:r>
              <a:rPr lang="ru-RU" sz="3200" dirty="0"/>
              <a:t>.</a:t>
            </a:r>
          </a:p>
          <a:p>
            <a:r>
              <a:rPr lang="en-US" sz="3200" dirty="0"/>
              <a:t>The type of a one-dimensional array in C # is defined </a:t>
            </a:r>
            <a:r>
              <a:rPr lang="en-US" sz="3200" i="1" dirty="0"/>
              <a:t>as follows</a:t>
            </a:r>
            <a:r>
              <a:rPr lang="en-US" sz="3200" dirty="0"/>
              <a:t>: T [], where T is the type of the array element. Examples:</a:t>
            </a:r>
            <a:endParaRPr lang="ru-RU" sz="3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names;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persons;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9210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Reminder: When declaring a custom type, some of its elements (methods, constructors, setting and reading parts of a property) may have an executable block of statements.</a:t>
            </a:r>
          </a:p>
          <a:p>
            <a:pPr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following are the operators of the executable block.</a:t>
            </a:r>
          </a:p>
        </p:txBody>
      </p:sp>
    </p:spTree>
    <p:extLst>
      <p:ext uri="{BB962C8B-B14F-4D97-AF65-F5344CB8AC3E}">
        <p14:creationId xmlns:p14="http://schemas.microsoft.com/office/powerpoint/2010/main" val="241835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Array initialization = memory allocation for an array + return of a reference to the allocated memory. These actions are performed by the operation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 data;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[10];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10 –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number of elements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800" dirty="0"/>
          </a:p>
          <a:p>
            <a:r>
              <a:rPr lang="en-US" sz="3200" dirty="0"/>
              <a:t>Declaration and initialization can be combined:</a:t>
            </a:r>
            <a:endParaRPr lang="ru-RU" sz="3200" dirty="0"/>
          </a:p>
          <a:p>
            <a:pPr>
              <a:spcBef>
                <a:spcPts val="600"/>
              </a:spcBef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838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The new array is automatically filled with default values ​​for the element type (all reference types are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3200" dirty="0"/>
              <a:t>, numbers are zero,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/>
              <a:t> -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3200" dirty="0"/>
              <a:t>):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data[0];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first element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3200" dirty="0"/>
              <a:t>*) Simply speaking</a:t>
            </a:r>
            <a:r>
              <a:rPr lang="ru-RU" sz="3200" dirty="0"/>
              <a:t> – </a:t>
            </a:r>
            <a:r>
              <a:rPr lang="en-US" sz="3200" dirty="0"/>
              <a:t>memory is filled by zeros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89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In</a:t>
            </a:r>
            <a:r>
              <a:rPr lang="ru-RU" sz="3200" dirty="0"/>
              <a:t> C# </a:t>
            </a:r>
            <a:r>
              <a:rPr lang="en-US" sz="3200" dirty="0"/>
              <a:t>we can set </a:t>
            </a:r>
            <a:r>
              <a:rPr lang="en-US" sz="3200" b="1" dirty="0"/>
              <a:t>all</a:t>
            </a:r>
            <a:r>
              <a:rPr lang="en-US" sz="3200" dirty="0"/>
              <a:t> array elements on creation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four equivalent initialization approaches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data_1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 { 1, 2, 3, 5 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data_2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1, 2, 3, 5 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data_3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1, 2, 3, 5 };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data_4 = { 1, 2, 3, 5 };</a:t>
            </a:r>
          </a:p>
        </p:txBody>
      </p:sp>
    </p:spTree>
    <p:extLst>
      <p:ext uri="{BB962C8B-B14F-4D97-AF65-F5344CB8AC3E}">
        <p14:creationId xmlns:p14="http://schemas.microsoft.com/office/powerpoint/2010/main" val="93512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Arrays in C# and</a:t>
            </a:r>
            <a:r>
              <a:rPr lang="ru-RU" sz="3200" dirty="0"/>
              <a:t> </a:t>
            </a:r>
            <a:r>
              <a:rPr lang="en-US" sz="3200" dirty="0"/>
              <a:t>CLR </a:t>
            </a:r>
            <a:r>
              <a:rPr lang="en-US" sz="3200" b="1" dirty="0"/>
              <a:t>are not dynamic ones</a:t>
            </a:r>
            <a:r>
              <a:rPr lang="ru-RU" sz="3200" dirty="0"/>
              <a:t>.</a:t>
            </a:r>
            <a:endParaRPr lang="en-US" sz="3200" dirty="0"/>
          </a:p>
          <a:p>
            <a:r>
              <a:rPr lang="en-US" sz="3200" dirty="0"/>
              <a:t>The size of the array is fixed at the time of its creation and cannot change. If you need to change the size, </a:t>
            </a:r>
            <a:r>
              <a:rPr lang="en-US" sz="3200" b="1" dirty="0"/>
              <a:t>create a new </a:t>
            </a:r>
            <a:r>
              <a:rPr lang="en-US" sz="3200" dirty="0"/>
              <a:t>array and </a:t>
            </a:r>
            <a:r>
              <a:rPr lang="en-US" sz="3200" b="1" dirty="0"/>
              <a:t>copy</a:t>
            </a:r>
            <a:r>
              <a:rPr lang="en-US" sz="3200" dirty="0"/>
              <a:t> the elements into it.</a:t>
            </a:r>
          </a:p>
          <a:p>
            <a:r>
              <a:rPr lang="en-US" sz="3200" dirty="0"/>
              <a:t>But size is not necessarily a constant:</a:t>
            </a:r>
          </a:p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"Input size: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[size];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54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To access an element (read or write), write the name of the array and the index in square brackets</a:t>
            </a:r>
            <a:r>
              <a:rPr lang="ru-RU" sz="3200" dirty="0"/>
              <a:t>: 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data[0] = 10</a:t>
            </a:r>
            <a:r>
              <a:rPr lang="ru-RU" sz="3200" dirty="0"/>
              <a:t>.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3200" dirty="0"/>
              <a:t>Array index must be implicitly castable to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3200" dirty="0"/>
              <a:t>,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ru-RU" sz="3200" dirty="0"/>
              <a:t> </a:t>
            </a:r>
            <a:r>
              <a:rPr lang="en-US" sz="3200" dirty="0"/>
              <a:t>or</a:t>
            </a:r>
            <a:r>
              <a:rPr lang="ru-RU" sz="3200" dirty="0"/>
              <a:t>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ulong</a:t>
            </a:r>
            <a:r>
              <a:rPr lang="ru-RU" sz="3200" dirty="0"/>
              <a:t>.</a:t>
            </a:r>
            <a:endParaRPr lang="en-US" sz="3200" dirty="0"/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 Array elements are numbered from </a:t>
            </a:r>
            <a:r>
              <a:rPr lang="en-US" sz="3200" b="1" dirty="0"/>
              <a:t>zero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 When the array index goes out of range, it generates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ru-RU" sz="32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3828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Accessing an element from the end </a:t>
            </a:r>
            <a:r>
              <a:rPr lang="ru-RU"/>
              <a:t>(</a:t>
            </a:r>
            <a:r>
              <a:rPr lang="en-US" dirty="0"/>
              <a:t>C# 8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You can get elements by specifying their position from the end of the array using the operation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^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vowels = {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'u'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last = vowels[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^1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'u’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start from 1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secondToLast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vowels[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^2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'o'</a:t>
            </a:r>
            <a:endParaRPr lang="ru-RU" sz="2800" dirty="0"/>
          </a:p>
          <a:p>
            <a:pPr>
              <a:spcBef>
                <a:spcPts val="2400"/>
              </a:spcBef>
            </a:pPr>
            <a:r>
              <a:rPr lang="en-US" sz="3200" dirty="0"/>
              <a:t>For this, a special </a:t>
            </a:r>
            <a:r>
              <a:rPr lang="en-US" sz="3200" dirty="0">
                <a:solidFill>
                  <a:srgbClr val="6340FF"/>
                </a:solidFill>
              </a:rPr>
              <a:t>Index</a:t>
            </a:r>
            <a:r>
              <a:rPr lang="en-US" sz="3200" dirty="0"/>
              <a:t> structure has been created and access by an instance of this structure is overloaded.</a:t>
            </a:r>
            <a:r>
              <a:rPr lang="ru-RU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^1;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= new Index(1,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fromEnd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: true);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last = vowels[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'u'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336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range (C #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It is possible to get a range of elements using the .. operation (these are two dots):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vowels = {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'u'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firstTwo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vowels[..2];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'a', 'e'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lastThree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vowels[2..];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', 'o', 'u'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middleOne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vowels[2..3];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second index is not included if it is defined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295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range (C #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Ranges can use indexes from the end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vowels = {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'u'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lastTwo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vowels[^2..^0];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'o', 'u'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 ^0 -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good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because it is not included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en-US" sz="3200" dirty="0"/>
              <a:t>Ranges are implemented by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firstTwoRange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0..2;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firstTwo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vowels[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firstTwoRange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'a', 'e'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7392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For types of multidimensional arrays, commas are indicated in square brackets that "separate" the dimensions: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d;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two-dimension array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[10, 2];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three-dimension array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[,,] Cube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2, 5];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declaration and initialization of two-dimension array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c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[2,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{{1, 2, 3},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31784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r>
              <a:rPr lang="ru-RU" dirty="0"/>
              <a:t> (</a:t>
            </a:r>
            <a:r>
              <a:rPr lang="en-US" dirty="0"/>
              <a:t>from</a:t>
            </a:r>
            <a:r>
              <a:rPr lang="ru-RU" dirty="0"/>
              <a:t>) </a:t>
            </a: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Multidimensional arrays</a:t>
            </a:r>
            <a:r>
              <a:rPr lang="ru-RU" sz="3200" dirty="0"/>
              <a:t> </a:t>
            </a:r>
            <a:r>
              <a:rPr lang="en-US" sz="3200" dirty="0"/>
              <a:t>are</a:t>
            </a:r>
            <a:r>
              <a:rPr lang="ru-RU" sz="3200" dirty="0"/>
              <a:t> «</a:t>
            </a:r>
            <a:r>
              <a:rPr lang="en-US" sz="3200" dirty="0"/>
              <a:t>rectangular</a:t>
            </a:r>
            <a:r>
              <a:rPr lang="ru-RU" sz="3200" dirty="0"/>
              <a:t>».</a:t>
            </a:r>
            <a:r>
              <a:rPr lang="en-US" sz="3200" dirty="0"/>
              <a:t> But we can declare </a:t>
            </a:r>
            <a:r>
              <a:rPr lang="en-US" sz="3200" i="1" dirty="0"/>
              <a:t>array of arrays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[][] table;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one-dimensional arrays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table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there will be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one-dimensional arrays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[2][];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table[0] =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first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3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table[1] =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[5];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second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5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table[1][3] = 777;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 for element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608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syntax for writing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Each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simple statement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ends with a semicolon “;”. 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(this is for single operators).</a:t>
            </a:r>
          </a:p>
          <a:p>
            <a:pPr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 empty statement is written as a character “;” .</a:t>
            </a:r>
          </a:p>
          <a:p>
            <a:pPr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statement block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is a sequence of statements surrounded by curly braces {…..}. There is no semicolon after the statement block.</a:t>
            </a:r>
          </a:p>
          <a:p>
            <a:pPr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24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03537" cy="4414389"/>
          </a:xfrm>
        </p:spPr>
        <p:txBody>
          <a:bodyPr>
            <a:noAutofit/>
          </a:bodyPr>
          <a:lstStyle/>
          <a:p>
            <a:r>
              <a:rPr lang="en-US" sz="3200" dirty="0"/>
              <a:t>You can iterate over the elements of an array using a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loop. At the same time, changing the variable describing the current element does not affect the array.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= 0;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can’t nullify array in this way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066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r>
              <a:rPr lang="en-US" sz="3200" dirty="0"/>
              <a:t>For the declared array, the CLR creates a class that inherits from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3200" dirty="0" err="1"/>
              <a:t>.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3200" dirty="0"/>
              <a:t>. Therefore, the array instance has some properties and methods: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{1, 11, 111};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data.Rank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Rank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Length –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number of elements in a array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73034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 marR="0">
              <a:spcBef>
                <a:spcPts val="1800"/>
              </a:spcBef>
              <a:buClr>
                <a:srgbClr val="1CADE4"/>
              </a:buClr>
            </a:pP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Expression operators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side-effect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expressions that are valid operators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assign operation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increment and decrement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call method or delegate operation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object creation operation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1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				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operator</a:t>
            </a:r>
            <a:endParaRPr lang="en-US" sz="2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++;					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increment</a:t>
            </a:r>
            <a:endParaRPr lang="en-US" sz="2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);		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 call</a:t>
            </a:r>
            <a:endParaRPr lang="en-US" sz="2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StringBuilder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();	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 creation</a:t>
            </a:r>
            <a:endParaRPr lang="en-US" sz="2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2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variable-name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[=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initial-value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  <a:buClr>
                <a:srgbClr val="1CADE4"/>
              </a:buClr>
            </a:pP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variable type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variable-name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available identifier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optional </a:t>
            </a:r>
            <a:r>
              <a:rPr lang="en-US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initial-value</a:t>
            </a:r>
            <a:r>
              <a:rPr lang="ru-RU" sz="28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literal or expression satisfying type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endParaRPr lang="ru-RU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Local variables cannot be used in expressions without being initialized. An exception is to use to the left of the assignment sign.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1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-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143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simplest declaration</a:t>
            </a:r>
            <a:endParaRPr lang="ru-RU" sz="2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 with initialization</a:t>
            </a:r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</a:p>
          <a:p>
            <a:pPr marR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 of several variables of same type</a:t>
            </a:r>
            <a:endParaRPr lang="en-US" sz="2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R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 with initialization for several variables</a:t>
            </a:r>
            <a:endParaRPr lang="ru-RU" sz="2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20,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168367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without specifying 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local variable can be declared without specifying a type using the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keyword.</a:t>
            </a:r>
          </a:p>
          <a:p>
            <a:pPr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 this case, the compiler infers the type of the variable from the 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required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initialization expression: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3;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 = 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ru-RU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0809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2532</Words>
  <Application>Microsoft Office PowerPoint</Application>
  <PresentationFormat>Widescreen</PresentationFormat>
  <Paragraphs>320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Consolas</vt:lpstr>
      <vt:lpstr>Wingdings</vt:lpstr>
      <vt:lpstr>Retrospect</vt:lpstr>
      <vt:lpstr>.NET Development</vt:lpstr>
      <vt:lpstr>Questions under consideration</vt:lpstr>
      <vt:lpstr>Executable block</vt:lpstr>
      <vt:lpstr>General syntax for writing statements</vt:lpstr>
      <vt:lpstr>Expression operators</vt:lpstr>
      <vt:lpstr>Expression operators</vt:lpstr>
      <vt:lpstr>Local variables declaration</vt:lpstr>
      <vt:lpstr>Variable declaration - samples</vt:lpstr>
      <vt:lpstr>Declaring without specifying a type</vt:lpstr>
      <vt:lpstr>Constant Declaration Operator</vt:lpstr>
      <vt:lpstr>Constant declaration type</vt:lpstr>
      <vt:lpstr>Area of ​​visibility</vt:lpstr>
      <vt:lpstr>Area of ​​visibility</vt:lpstr>
      <vt:lpstr>Unconditional jump operators</vt:lpstr>
      <vt:lpstr>Operator goto</vt:lpstr>
      <vt:lpstr>Selection operator if</vt:lpstr>
      <vt:lpstr>Operator switch (classics)</vt:lpstr>
      <vt:lpstr>Оператор switch (classical)</vt:lpstr>
      <vt:lpstr>Operator switch – sample №1</vt:lpstr>
      <vt:lpstr>Operator switch – sample №2</vt:lpstr>
      <vt:lpstr>Expression switch</vt:lpstr>
      <vt:lpstr>Sample of expression switch</vt:lpstr>
      <vt:lpstr>Loop operators while and do-while</vt:lpstr>
      <vt:lpstr>Loop for</vt:lpstr>
      <vt:lpstr>Loop for – two samples</vt:lpstr>
      <vt:lpstr>Loop foreach</vt:lpstr>
      <vt:lpstr>Loop foreach – two samples</vt:lpstr>
      <vt:lpstr>Other operators of the executable block</vt:lpstr>
      <vt:lpstr>Arrays in C#</vt:lpstr>
      <vt:lpstr>Array initialization</vt:lpstr>
      <vt:lpstr>Array initialization</vt:lpstr>
      <vt:lpstr>Array initialization</vt:lpstr>
      <vt:lpstr>Array size</vt:lpstr>
      <vt:lpstr>Access to array element</vt:lpstr>
      <vt:lpstr> Accessing an element from the end (C# 8)</vt:lpstr>
      <vt:lpstr>Get a range (C # 8)</vt:lpstr>
      <vt:lpstr>Get a range (C # 8)</vt:lpstr>
      <vt:lpstr>Multidimensional arrays</vt:lpstr>
      <vt:lpstr>Arrays (from) arrays</vt:lpstr>
      <vt:lpstr>Working with arrays</vt:lpstr>
      <vt:lpstr>Working with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2018-09-14T10:55:59Z</dcterms:created>
  <dcterms:modified xsi:type="dcterms:W3CDTF">2023-10-27T12:40:31Z</dcterms:modified>
</cp:coreProperties>
</file>