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7"/>
  </p:notesMasterIdLst>
  <p:sldIdLst>
    <p:sldId id="260" r:id="rId2"/>
    <p:sldId id="256" r:id="rId3"/>
    <p:sldId id="257" r:id="rId4"/>
    <p:sldId id="258" r:id="rId5"/>
    <p:sldId id="344" r:id="rId6"/>
    <p:sldId id="261" r:id="rId7"/>
    <p:sldId id="262" r:id="rId8"/>
    <p:sldId id="263" r:id="rId9"/>
    <p:sldId id="264" r:id="rId10"/>
    <p:sldId id="265" r:id="rId11"/>
    <p:sldId id="266" r:id="rId12"/>
    <p:sldId id="267" r:id="rId13"/>
    <p:sldId id="345" r:id="rId14"/>
    <p:sldId id="268" r:id="rId15"/>
    <p:sldId id="346" r:id="rId16"/>
    <p:sldId id="269" r:id="rId17"/>
    <p:sldId id="347" r:id="rId18"/>
    <p:sldId id="300" r:id="rId19"/>
    <p:sldId id="353" r:id="rId20"/>
    <p:sldId id="301" r:id="rId21"/>
    <p:sldId id="354" r:id="rId22"/>
    <p:sldId id="308" r:id="rId23"/>
    <p:sldId id="351" r:id="rId24"/>
    <p:sldId id="271" r:id="rId25"/>
    <p:sldId id="270" r:id="rId26"/>
    <p:sldId id="348" r:id="rId27"/>
    <p:sldId id="274" r:id="rId28"/>
    <p:sldId id="352" r:id="rId29"/>
    <p:sldId id="272" r:id="rId30"/>
    <p:sldId id="273" r:id="rId31"/>
    <p:sldId id="349" r:id="rId32"/>
    <p:sldId id="275" r:id="rId33"/>
    <p:sldId id="276" r:id="rId34"/>
    <p:sldId id="350" r:id="rId35"/>
    <p:sldId id="277" r:id="rId36"/>
    <p:sldId id="355" r:id="rId37"/>
    <p:sldId id="278" r:id="rId38"/>
    <p:sldId id="356" r:id="rId39"/>
    <p:sldId id="302" r:id="rId40"/>
    <p:sldId id="357" r:id="rId41"/>
    <p:sldId id="303" r:id="rId42"/>
    <p:sldId id="358" r:id="rId43"/>
    <p:sldId id="304" r:id="rId44"/>
    <p:sldId id="359" r:id="rId45"/>
    <p:sldId id="305" r:id="rId46"/>
    <p:sldId id="279" r:id="rId47"/>
    <p:sldId id="280" r:id="rId48"/>
    <p:sldId id="281" r:id="rId49"/>
    <p:sldId id="282" r:id="rId50"/>
    <p:sldId id="285" r:id="rId51"/>
    <p:sldId id="283" r:id="rId52"/>
    <p:sldId id="284" r:id="rId53"/>
    <p:sldId id="286" r:id="rId54"/>
    <p:sldId id="287" r:id="rId55"/>
    <p:sldId id="288" r:id="rId56"/>
    <p:sldId id="289" r:id="rId57"/>
    <p:sldId id="290" r:id="rId58"/>
    <p:sldId id="291" r:id="rId59"/>
    <p:sldId id="292" r:id="rId60"/>
    <p:sldId id="293" r:id="rId61"/>
    <p:sldId id="294" r:id="rId62"/>
    <p:sldId id="295" r:id="rId63"/>
    <p:sldId id="296" r:id="rId64"/>
    <p:sldId id="297" r:id="rId65"/>
    <p:sldId id="298" r:id="rId66"/>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1pPr>
    <a:lvl2pPr marL="0" marR="0" indent="457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2pPr>
    <a:lvl3pPr marL="0" marR="0" indent="914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3pPr>
    <a:lvl4pPr marL="0" marR="0" indent="1371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4pPr>
    <a:lvl5pPr marL="0" marR="0" indent="18288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5pPr>
    <a:lvl6pPr marL="0" marR="0" indent="22860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6pPr>
    <a:lvl7pPr marL="0" marR="0" indent="2743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7pPr>
    <a:lvl8pPr marL="0" marR="0" indent="3200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8pPr>
    <a:lvl9pPr marL="0" marR="0" indent="3657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静雯 林" initials="静雯" lastIdx="3" clrIdx="0">
    <p:extLst>
      <p:ext uri="{19B8F6BF-5375-455C-9EA6-DF929625EA0E}">
        <p15:presenceInfo xmlns:p15="http://schemas.microsoft.com/office/powerpoint/2012/main" userId="f3df70559b1be34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4C3C2611-4C71-4FC5-86AE-919BDF0F9419}" styleName="">
    <a:wholeTbl>
      <a:tcTxStyle>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Style>
        <a:tcBdr/>
        <a:fill>
          <a:solidFill>
            <a:srgbClr val="E8ECF4"/>
          </a:solidFill>
        </a:fill>
      </a:tcStyle>
    </a:band2H>
    <a:firstCol>
      <a:tcTxStyle b="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360" autoAdjust="0"/>
  </p:normalViewPr>
  <p:slideViewPr>
    <p:cSldViewPr snapToGrid="0">
      <p:cViewPr>
        <p:scale>
          <a:sx n="69" d="100"/>
          <a:sy n="69" d="100"/>
        </p:scale>
        <p:origin x="-91" y="1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4-05T13:54:52.043" idx="1">
    <p:pos x="10" y="10"/>
    <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4-05T14:36:16.590" idx="2">
    <p:pos x="10" y="10"/>
    <p:text/>
    <p:extLst>
      <p:ext uri="{C676402C-5697-4E1C-873F-D02D1690AC5C}">
        <p15:threadingInfo xmlns:p15="http://schemas.microsoft.com/office/powerpoint/2012/main" timeZoneBias="-480"/>
      </p:ext>
    </p:extLst>
  </p:cm>
  <p:cm authorId="1" dt="2019-04-05T14:36:18.492" idx="3">
    <p:pos x="146" y="146"/>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xfrm>
            <a:off x="1143000" y="685800"/>
            <a:ext cx="4572000" cy="3429000"/>
          </a:xfrm>
          <a:prstGeom prst="rect">
            <a:avLst/>
          </a:prstGeom>
        </p:spPr>
        <p:txBody>
          <a:bodyPr/>
          <a:lstStyle/>
          <a:p>
            <a:endParaRPr/>
          </a:p>
        </p:txBody>
      </p:sp>
      <p:sp>
        <p:nvSpPr>
          <p:cNvPr id="110" name="Shape 11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panose="020F0502020204030204"/>
      </a:defRPr>
    </a:lvl1pPr>
    <a:lvl2pPr indent="228600" latinLnBrk="0">
      <a:defRPr sz="1200">
        <a:latin typeface="+mn-lt"/>
        <a:ea typeface="+mn-ea"/>
        <a:cs typeface="+mn-cs"/>
        <a:sym typeface="Calibri" panose="020F0502020204030204"/>
      </a:defRPr>
    </a:lvl2pPr>
    <a:lvl3pPr indent="457200" latinLnBrk="0">
      <a:defRPr sz="1200">
        <a:latin typeface="+mn-lt"/>
        <a:ea typeface="+mn-ea"/>
        <a:cs typeface="+mn-cs"/>
        <a:sym typeface="Calibri" panose="020F0502020204030204"/>
      </a:defRPr>
    </a:lvl3pPr>
    <a:lvl4pPr indent="685800" latinLnBrk="0">
      <a:defRPr sz="1200">
        <a:latin typeface="+mn-lt"/>
        <a:ea typeface="+mn-ea"/>
        <a:cs typeface="+mn-cs"/>
        <a:sym typeface="Calibri" panose="020F0502020204030204"/>
      </a:defRPr>
    </a:lvl4pPr>
    <a:lvl5pPr indent="914400" latinLnBrk="0">
      <a:defRPr sz="1200">
        <a:latin typeface="+mn-lt"/>
        <a:ea typeface="+mn-ea"/>
        <a:cs typeface="+mn-cs"/>
        <a:sym typeface="Calibri" panose="020F0502020204030204"/>
      </a:defRPr>
    </a:lvl5pPr>
    <a:lvl6pPr indent="1143000" latinLnBrk="0">
      <a:defRPr sz="1200">
        <a:latin typeface="+mn-lt"/>
        <a:ea typeface="+mn-ea"/>
        <a:cs typeface="+mn-cs"/>
        <a:sym typeface="Calibri" panose="020F0502020204030204"/>
      </a:defRPr>
    </a:lvl6pPr>
    <a:lvl7pPr indent="1371600" latinLnBrk="0">
      <a:defRPr sz="1200">
        <a:latin typeface="+mn-lt"/>
        <a:ea typeface="+mn-ea"/>
        <a:cs typeface="+mn-cs"/>
        <a:sym typeface="Calibri" panose="020F0502020204030204"/>
      </a:defRPr>
    </a:lvl7pPr>
    <a:lvl8pPr indent="1600200" latinLnBrk="0">
      <a:defRPr sz="1200">
        <a:latin typeface="+mn-lt"/>
        <a:ea typeface="+mn-ea"/>
        <a:cs typeface="+mn-cs"/>
        <a:sym typeface="Calibri" panose="020F0502020204030204"/>
      </a:defRPr>
    </a:lvl8pPr>
    <a:lvl9pPr indent="1828800" latinLnBrk="0">
      <a:defRPr sz="1200">
        <a:latin typeface="+mn-lt"/>
        <a:ea typeface="+mn-ea"/>
        <a:cs typeface="+mn-cs"/>
        <a:sym typeface="Calibri" panose="020F050202020403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363503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标题文本"/>
          <p:cNvSpPr txBox="1">
            <a:spLocks noGrp="1"/>
          </p:cNvSpPr>
          <p:nvPr>
            <p:ph type="title" hasCustomPrompt="1"/>
          </p:nvPr>
        </p:nvSpPr>
        <p:spPr>
          <a:xfrm>
            <a:off x="685800" y="2130425"/>
            <a:ext cx="7772400" cy="1470025"/>
          </a:xfrm>
          <a:prstGeom prst="rect">
            <a:avLst/>
          </a:prstGeom>
        </p:spPr>
        <p:txBody>
          <a:bodyPr/>
          <a:lstStyle/>
          <a:p>
            <a:r>
              <a:t>标题文本</a:t>
            </a:r>
          </a:p>
        </p:txBody>
      </p:sp>
      <p:sp>
        <p:nvSpPr>
          <p:cNvPr id="12" name="正文级别 1…"/>
          <p:cNvSpPr txBox="1">
            <a:spLocks noGrp="1"/>
          </p:cNvSpPr>
          <p:nvPr>
            <p:ph type="body" sz="quarter" idx="1" hasCustomPrompt="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92" name="标题文本"/>
          <p:cNvSpPr txBox="1">
            <a:spLocks noGrp="1"/>
          </p:cNvSpPr>
          <p:nvPr>
            <p:ph type="title" hasCustomPrompt="1"/>
          </p:nvPr>
        </p:nvSpPr>
        <p:spPr>
          <a:prstGeom prst="rect">
            <a:avLst/>
          </a:prstGeom>
        </p:spPr>
        <p:txBody>
          <a:bodyPr/>
          <a:lstStyle/>
          <a:p>
            <a:r>
              <a:t>标题文本</a:t>
            </a:r>
          </a:p>
        </p:txBody>
      </p:sp>
      <p:sp>
        <p:nvSpPr>
          <p:cNvPr id="93"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94"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垂直排列标题与文本">
    <p:spTree>
      <p:nvGrpSpPr>
        <p:cNvPr id="1" name=""/>
        <p:cNvGrpSpPr/>
        <p:nvPr/>
      </p:nvGrpSpPr>
      <p:grpSpPr>
        <a:xfrm>
          <a:off x="0" y="0"/>
          <a:ext cx="0" cy="0"/>
          <a:chOff x="0" y="0"/>
          <a:chExt cx="0" cy="0"/>
        </a:xfrm>
      </p:grpSpPr>
      <p:sp>
        <p:nvSpPr>
          <p:cNvPr id="101" name="标题文本"/>
          <p:cNvSpPr txBox="1">
            <a:spLocks noGrp="1"/>
          </p:cNvSpPr>
          <p:nvPr>
            <p:ph type="title" hasCustomPrompt="1"/>
          </p:nvPr>
        </p:nvSpPr>
        <p:spPr>
          <a:xfrm>
            <a:off x="6629400" y="274638"/>
            <a:ext cx="2057400" cy="5851526"/>
          </a:xfrm>
          <a:prstGeom prst="rect">
            <a:avLst/>
          </a:prstGeom>
        </p:spPr>
        <p:txBody>
          <a:bodyPr/>
          <a:lstStyle/>
          <a:p>
            <a:r>
              <a:t>标题文本</a:t>
            </a:r>
          </a:p>
        </p:txBody>
      </p:sp>
      <p:sp>
        <p:nvSpPr>
          <p:cNvPr id="102" name="正文级别 1…"/>
          <p:cNvSpPr txBox="1">
            <a:spLocks noGrp="1"/>
          </p:cNvSpPr>
          <p:nvPr>
            <p:ph type="body" idx="1" hasCustomPrompt="1"/>
          </p:nvPr>
        </p:nvSpPr>
        <p:spPr>
          <a:xfrm>
            <a:off x="457200" y="274638"/>
            <a:ext cx="6019800" cy="5851526"/>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hasCustomPrompt="1"/>
          </p:nvPr>
        </p:nvSpPr>
        <p:spPr>
          <a:prstGeom prst="rect">
            <a:avLst/>
          </a:prstGeom>
        </p:spPr>
        <p:txBody>
          <a:bodyPr/>
          <a:lstStyle/>
          <a:p>
            <a:r>
              <a:t>标题文本</a:t>
            </a:r>
          </a:p>
        </p:txBody>
      </p:sp>
      <p:sp>
        <p:nvSpPr>
          <p:cNvPr id="21"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9" name="标题文本"/>
          <p:cNvSpPr txBox="1">
            <a:spLocks noGrp="1"/>
          </p:cNvSpPr>
          <p:nvPr>
            <p:ph type="title" hasCustomPrompt="1"/>
          </p:nvPr>
        </p:nvSpPr>
        <p:spPr>
          <a:xfrm>
            <a:off x="722312" y="4406900"/>
            <a:ext cx="7772401" cy="1362075"/>
          </a:xfrm>
          <a:prstGeom prst="rect">
            <a:avLst/>
          </a:prstGeom>
        </p:spPr>
        <p:txBody>
          <a:bodyPr anchor="t"/>
          <a:lstStyle>
            <a:lvl1pPr algn="l">
              <a:defRPr sz="4000" b="1" cap="all"/>
            </a:lvl1pPr>
          </a:lstStyle>
          <a:p>
            <a:r>
              <a:t>标题文本</a:t>
            </a:r>
          </a:p>
        </p:txBody>
      </p:sp>
      <p:sp>
        <p:nvSpPr>
          <p:cNvPr id="30" name="正文级别 1…"/>
          <p:cNvSpPr txBox="1">
            <a:spLocks noGrp="1"/>
          </p:cNvSpPr>
          <p:nvPr>
            <p:ph type="body" sz="quarter" idx="1" hasCustomPrompt="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38" name="标题文本"/>
          <p:cNvSpPr txBox="1">
            <a:spLocks noGrp="1"/>
          </p:cNvSpPr>
          <p:nvPr>
            <p:ph type="title" hasCustomPrompt="1"/>
          </p:nvPr>
        </p:nvSpPr>
        <p:spPr>
          <a:prstGeom prst="rect">
            <a:avLst/>
          </a:prstGeom>
        </p:spPr>
        <p:txBody>
          <a:bodyPr/>
          <a:lstStyle/>
          <a:p>
            <a:r>
              <a:t>标题文本</a:t>
            </a:r>
          </a:p>
        </p:txBody>
      </p:sp>
      <p:sp>
        <p:nvSpPr>
          <p:cNvPr id="39" name="正文级别 1…"/>
          <p:cNvSpPr txBox="1">
            <a:spLocks noGrp="1"/>
          </p:cNvSpPr>
          <p:nvPr>
            <p:ph type="body" sz="half" idx="1" hasCustomPrompt="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40" indent="-320040">
              <a:spcBef>
                <a:spcPts val="600"/>
              </a:spcBef>
              <a:defRPr sz="2800"/>
            </a:lvl3pPr>
            <a:lvl4pPr marL="1727200" indent="-355600">
              <a:spcBef>
                <a:spcPts val="600"/>
              </a:spcBef>
              <a:defRPr sz="2800"/>
            </a:lvl4pPr>
            <a:lvl5pPr marL="2184400" indent="-355600">
              <a:spcBef>
                <a:spcPts val="600"/>
              </a:spcBef>
              <a:defRPr sz="2800"/>
            </a:lvl5pPr>
          </a:lstStyle>
          <a:p>
            <a:r>
              <a:t>正文级别 1</a:t>
            </a:r>
          </a:p>
          <a:p>
            <a:pPr lvl="1"/>
            <a:r>
              <a:t>正文级别 2</a:t>
            </a:r>
          </a:p>
          <a:p>
            <a:pPr lvl="2"/>
            <a:r>
              <a:t>正文级别 3</a:t>
            </a:r>
          </a:p>
          <a:p>
            <a:pPr lvl="3"/>
            <a:r>
              <a:t>正文级别 4</a:t>
            </a:r>
          </a:p>
          <a:p>
            <a:pPr lvl="4"/>
            <a:r>
              <a:t>正文级别 5</a:t>
            </a:r>
          </a:p>
        </p:txBody>
      </p:sp>
      <p:sp>
        <p:nvSpPr>
          <p:cNvPr id="40"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7" name="标题文本"/>
          <p:cNvSpPr txBox="1">
            <a:spLocks noGrp="1"/>
          </p:cNvSpPr>
          <p:nvPr>
            <p:ph type="title" hasCustomPrompt="1"/>
          </p:nvPr>
        </p:nvSpPr>
        <p:spPr>
          <a:prstGeom prst="rect">
            <a:avLst/>
          </a:prstGeom>
        </p:spPr>
        <p:txBody>
          <a:bodyPr/>
          <a:lstStyle/>
          <a:p>
            <a:r>
              <a:t>标题文本</a:t>
            </a:r>
          </a:p>
        </p:txBody>
      </p:sp>
      <p:sp>
        <p:nvSpPr>
          <p:cNvPr id="48" name="正文级别 1…"/>
          <p:cNvSpPr txBox="1">
            <a:spLocks noGrp="1"/>
          </p:cNvSpPr>
          <p:nvPr>
            <p:ph type="body" sz="quarter" idx="1" hasCustomPrompt="1"/>
          </p:nvPr>
        </p:nvSpPr>
        <p:spPr>
          <a:xfrm>
            <a:off x="457200" y="1535112"/>
            <a:ext cx="4040188" cy="639763"/>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49" name="文本占位符 4"/>
          <p:cNvSpPr>
            <a:spLocks noGrp="1"/>
          </p:cNvSpPr>
          <p:nvPr>
            <p:ph type="body" sz="quarter" idx="13"/>
          </p:nvPr>
        </p:nvSpPr>
        <p:spPr>
          <a:xfrm>
            <a:off x="4645025" y="1535112"/>
            <a:ext cx="4041775" cy="639763"/>
          </a:xfrm>
          <a:prstGeom prst="rect">
            <a:avLst/>
          </a:prstGeom>
        </p:spPr>
        <p:txBody>
          <a:bodyPr anchor="b"/>
          <a:lstStyle/>
          <a:p>
            <a:pPr marL="0" indent="0">
              <a:spcBef>
                <a:spcPts val="500"/>
              </a:spcBef>
              <a:buSzTx/>
              <a:buFontTx/>
              <a:buNone/>
              <a:defRPr sz="2400" b="1"/>
            </a:pPr>
            <a:endParaRPr/>
          </a:p>
        </p:txBody>
      </p:sp>
      <p:sp>
        <p:nvSpPr>
          <p:cNvPr id="50"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7" name="标题文本"/>
          <p:cNvSpPr txBox="1">
            <a:spLocks noGrp="1"/>
          </p:cNvSpPr>
          <p:nvPr>
            <p:ph type="title" hasCustomPrompt="1"/>
          </p:nvPr>
        </p:nvSpPr>
        <p:spPr>
          <a:prstGeom prst="rect">
            <a:avLst/>
          </a:prstGeom>
        </p:spPr>
        <p:txBody>
          <a:bodyPr/>
          <a:lstStyle/>
          <a:p>
            <a:r>
              <a:t>标题文本</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65"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2" name="标题文本"/>
          <p:cNvSpPr txBox="1">
            <a:spLocks noGrp="1"/>
          </p:cNvSpPr>
          <p:nvPr>
            <p:ph type="title" hasCustomPrompt="1"/>
          </p:nvPr>
        </p:nvSpPr>
        <p:spPr>
          <a:xfrm>
            <a:off x="457200" y="273050"/>
            <a:ext cx="3008314" cy="1162050"/>
          </a:xfrm>
          <a:prstGeom prst="rect">
            <a:avLst/>
          </a:prstGeom>
        </p:spPr>
        <p:txBody>
          <a:bodyPr anchor="b"/>
          <a:lstStyle>
            <a:lvl1pPr algn="l">
              <a:defRPr sz="2000" b="1"/>
            </a:lvl1pPr>
          </a:lstStyle>
          <a:p>
            <a:r>
              <a:t>标题文本</a:t>
            </a:r>
          </a:p>
        </p:txBody>
      </p:sp>
      <p:sp>
        <p:nvSpPr>
          <p:cNvPr id="73" name="正文级别 1…"/>
          <p:cNvSpPr txBox="1">
            <a:spLocks noGrp="1"/>
          </p:cNvSpPr>
          <p:nvPr>
            <p:ph type="body" idx="1" hasCustomPrompt="1"/>
          </p:nvPr>
        </p:nvSpPr>
        <p:spPr>
          <a:xfrm>
            <a:off x="3575050" y="273050"/>
            <a:ext cx="5111750" cy="5853113"/>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4" name="文本占位符 3"/>
          <p:cNvSpPr>
            <a:spLocks noGrp="1"/>
          </p:cNvSpPr>
          <p:nvPr>
            <p:ph type="body" sz="half" idx="13"/>
          </p:nvPr>
        </p:nvSpPr>
        <p:spPr>
          <a:xfrm>
            <a:off x="457199" y="1435100"/>
            <a:ext cx="3008315" cy="4691063"/>
          </a:xfrm>
          <a:prstGeom prst="rect">
            <a:avLst/>
          </a:prstGeom>
        </p:spPr>
        <p:txBody>
          <a:bodyPr/>
          <a:lstStyle/>
          <a:p>
            <a:pPr marL="0" indent="0">
              <a:spcBef>
                <a:spcPts val="300"/>
              </a:spcBef>
              <a:buSzTx/>
              <a:buFontTx/>
              <a:buNone/>
              <a:defRPr sz="1400"/>
            </a:pPr>
            <a:endParaRPr/>
          </a:p>
        </p:txBody>
      </p:sp>
      <p:sp>
        <p:nvSpPr>
          <p:cNvPr id="75"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2" name="标题文本"/>
          <p:cNvSpPr txBox="1">
            <a:spLocks noGrp="1"/>
          </p:cNvSpPr>
          <p:nvPr>
            <p:ph type="title" hasCustomPrompt="1"/>
          </p:nvPr>
        </p:nvSpPr>
        <p:spPr>
          <a:xfrm>
            <a:off x="1792288" y="4800600"/>
            <a:ext cx="5486401" cy="566738"/>
          </a:xfrm>
          <a:prstGeom prst="rect">
            <a:avLst/>
          </a:prstGeom>
        </p:spPr>
        <p:txBody>
          <a:bodyPr anchor="b"/>
          <a:lstStyle>
            <a:lvl1pPr algn="l">
              <a:defRPr sz="2000" b="1"/>
            </a:lvl1pPr>
          </a:lstStyle>
          <a:p>
            <a:r>
              <a:t>标题文本</a:t>
            </a:r>
          </a:p>
        </p:txBody>
      </p:sp>
      <p:sp>
        <p:nvSpPr>
          <p:cNvPr id="83" name="图片占位符 2"/>
          <p:cNvSpPr>
            <a:spLocks noGrp="1"/>
          </p:cNvSpPr>
          <p:nvPr>
            <p:ph type="pic" sz="half" idx="13"/>
          </p:nvPr>
        </p:nvSpPr>
        <p:spPr>
          <a:xfrm>
            <a:off x="1792288" y="612775"/>
            <a:ext cx="5486401" cy="4114800"/>
          </a:xfrm>
          <a:prstGeom prst="rect">
            <a:avLst/>
          </a:prstGeom>
        </p:spPr>
        <p:txBody>
          <a:bodyPr lIns="91439" rIns="91439">
            <a:noAutofit/>
          </a:bodyPr>
          <a:lstStyle/>
          <a:p>
            <a:endParaRPr/>
          </a:p>
        </p:txBody>
      </p:sp>
      <p:sp>
        <p:nvSpPr>
          <p:cNvPr id="84" name="正文级别 1…"/>
          <p:cNvSpPr txBox="1">
            <a:spLocks noGrp="1"/>
          </p:cNvSpPr>
          <p:nvPr>
            <p:ph type="body" sz="quarter" idx="1" hasCustomPrompt="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r>
              <a:t>正文级别 1</a:t>
            </a:r>
          </a:p>
          <a:p>
            <a:pPr lvl="1"/>
            <a:r>
              <a:t>正文级别 2</a:t>
            </a:r>
          </a:p>
          <a:p>
            <a:pPr lvl="2"/>
            <a:r>
              <a:t>正文级别 3</a:t>
            </a:r>
          </a:p>
          <a:p>
            <a:pPr lvl="3"/>
            <a:r>
              <a:t>正文级别 4</a:t>
            </a:r>
          </a:p>
          <a:p>
            <a:pPr lvl="4"/>
            <a:r>
              <a:t>正文级别 5</a:t>
            </a:r>
          </a:p>
        </p:txBody>
      </p:sp>
      <p:sp>
        <p:nvSpPr>
          <p:cNvPr id="85"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srcRect/>
          <a:stretch>
            <a:fillRect/>
          </a:stretch>
        </a:blip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457200" y="274638"/>
            <a:ext cx="8229600" cy="1143001"/>
          </a:xfrm>
          <a:prstGeom prst="rect">
            <a:avLst/>
          </a:prstGeom>
          <a:ln w="12700">
            <a:miter lim="400000"/>
          </a:ln>
        </p:spPr>
        <p:txBody>
          <a:bodyPr lIns="45719" rIns="45719" anchor="ctr">
            <a:normAutofit/>
          </a:bodyPr>
          <a:lstStyle/>
          <a:p>
            <a:r>
              <a:t>标题文本</a:t>
            </a:r>
          </a:p>
        </p:txBody>
      </p:sp>
      <p:sp>
        <p:nvSpPr>
          <p:cNvPr id="3" name="正文级别 1…"/>
          <p:cNvSpPr txBox="1">
            <a:spLocks noGrp="1"/>
          </p:cNvSpPr>
          <p:nvPr>
            <p:ph type="body" idx="1"/>
          </p:nvPr>
        </p:nvSpPr>
        <p:spPr>
          <a:xfrm>
            <a:off x="457200" y="1600200"/>
            <a:ext cx="8229600" cy="4525963"/>
          </a:xfrm>
          <a:prstGeom prst="rect">
            <a:avLst/>
          </a:prstGeom>
          <a:ln w="12700">
            <a:miter lim="400000"/>
          </a:ln>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8422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n-lt"/>
          <a:ea typeface="+mn-ea"/>
          <a:cs typeface="+mn-cs"/>
          <a:sym typeface="Calibri" panose="020F0502020204030204"/>
        </a:defRPr>
      </a:lvl1pPr>
      <a:lvl2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n-lt"/>
          <a:ea typeface="+mn-ea"/>
          <a:cs typeface="+mn-cs"/>
          <a:sym typeface="Calibri" panose="020F0502020204030204"/>
        </a:defRPr>
      </a:lvl2pPr>
      <a:lvl3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n-lt"/>
          <a:ea typeface="+mn-ea"/>
          <a:cs typeface="+mn-cs"/>
          <a:sym typeface="Calibri" panose="020F0502020204030204"/>
        </a:defRPr>
      </a:lvl3pPr>
      <a:lvl4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n-lt"/>
          <a:ea typeface="+mn-ea"/>
          <a:cs typeface="+mn-cs"/>
          <a:sym typeface="Calibri" panose="020F0502020204030204"/>
        </a:defRPr>
      </a:lvl4pPr>
      <a:lvl5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n-lt"/>
          <a:ea typeface="+mn-ea"/>
          <a:cs typeface="+mn-cs"/>
          <a:sym typeface="Calibri" panose="020F0502020204030204"/>
        </a:defRPr>
      </a:lvl5pPr>
      <a:lvl6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n-lt"/>
          <a:ea typeface="+mn-ea"/>
          <a:cs typeface="+mn-cs"/>
          <a:sym typeface="Calibri" panose="020F0502020204030204"/>
        </a:defRPr>
      </a:lvl6pPr>
      <a:lvl7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n-lt"/>
          <a:ea typeface="+mn-ea"/>
          <a:cs typeface="+mn-cs"/>
          <a:sym typeface="Calibri" panose="020F0502020204030204"/>
        </a:defRPr>
      </a:lvl7pPr>
      <a:lvl8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n-lt"/>
          <a:ea typeface="+mn-ea"/>
          <a:cs typeface="+mn-cs"/>
          <a:sym typeface="Calibri" panose="020F0502020204030204"/>
        </a:defRPr>
      </a:lvl8pPr>
      <a:lvl9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n-lt"/>
          <a:ea typeface="+mn-ea"/>
          <a:cs typeface="+mn-cs"/>
          <a:sym typeface="Calibri" panose="020F0502020204030204"/>
        </a:defRPr>
      </a:lvl9pPr>
    </p:titleStyle>
    <p:bodyStyle>
      <a:lvl1pPr marL="342900" marR="0" indent="-34290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1pPr>
      <a:lvl2pPr marL="783590" marR="0" indent="-32639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2pPr>
      <a:lvl3pPr marL="1219200" marR="0" indent="-30480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3pPr>
      <a:lvl4pPr marL="1737360" marR="0" indent="-36576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4pPr>
      <a:lvl5pPr marL="2194560" marR="0" indent="-36576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5pPr>
      <a:lvl6pPr marL="2651760" marR="0" indent="-36576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6pPr>
      <a:lvl7pPr marL="3108960" marR="0" indent="-36576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7pPr>
      <a:lvl8pPr marL="3566160" marR="0" indent="-36576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8pPr>
      <a:lvl9pPr marL="4023360" marR="0" indent="-36576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9pPr>
    </p:bodyStyle>
    <p:otherStyle>
      <a:lvl1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1pPr>
      <a:lvl2pPr marL="0" marR="0" indent="4572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2pPr>
      <a:lvl3pPr marL="0" marR="0" indent="9144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3pPr>
      <a:lvl4pPr marL="0" marR="0" indent="13716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4pPr>
      <a:lvl5pPr marL="0" marR="0" indent="18288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5pPr>
      <a:lvl6pPr marL="0" marR="0" indent="22860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6pPr>
      <a:lvl7pPr marL="0" marR="0" indent="27432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7pPr>
      <a:lvl8pPr marL="0" marR="0" indent="32004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8pPr>
      <a:lvl9pPr marL="0" marR="0" indent="36576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cmd://Speak/_us_/reinforcement" TargetMode="Externa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hyperlink" Target="cmd://Speak/_us_/favoritism" TargetMode="External"/><Relationship Id="rId5" Type="http://schemas.openxmlformats.org/officeDocument/2006/relationships/hyperlink" Target="cmd://Speak/_us_/effectiveness" TargetMode="External"/><Relationship Id="rId4" Type="http://schemas.openxmlformats.org/officeDocument/2006/relationships/hyperlink" Target="cmd://Speak/_us_/rebelliousness"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598170" y="980440"/>
            <a:ext cx="7715250" cy="576580"/>
            <a:chOff x="963" y="1431"/>
            <a:chExt cx="12150" cy="908"/>
          </a:xfrm>
        </p:grpSpPr>
        <p:sp>
          <p:nvSpPr>
            <p:cNvPr id="188" name="As people rely more and more on technology to solve problems, the ability of humans to think for themselves will surely deteriorate."/>
            <p:cNvSpPr txBox="1"/>
            <p:nvPr/>
          </p:nvSpPr>
          <p:spPr>
            <a:xfrm>
              <a:off x="1011" y="1536"/>
              <a:ext cx="12102" cy="725"/>
            </a:xfrm>
            <a:prstGeom prst="rect">
              <a:avLst/>
            </a:prstGeom>
            <a:ln w="12700">
              <a:miter lim="400000"/>
            </a:ln>
          </p:spPr>
          <p:txBody>
            <a:bodyPr lIns="45719" rIns="45719">
              <a:spAutoFit/>
            </a:bodyPr>
            <a:lstStyle>
              <a:lvl1pPr>
                <a:defRPr sz="2100"/>
              </a:lvl1pPr>
            </a:lstStyle>
            <a:p>
              <a:r>
                <a:rPr lang="zh-CN" sz="2400">
                  <a:latin typeface="微软雅黑" panose="020B0503020204020204" charset="-122"/>
                  <a:ea typeface="微软雅黑" panose="020B0503020204020204" charset="-122"/>
                  <a:cs typeface="微软雅黑" panose="020B0503020204020204" charset="-122"/>
                </a:rPr>
                <a:t>对于出国的学生来说，应该先考托福还是先考</a:t>
              </a:r>
              <a:r>
                <a:rPr lang="en-US" altLang="zh-CN" sz="2400">
                  <a:latin typeface="微软雅黑" panose="020B0503020204020204" charset="-122"/>
                  <a:ea typeface="微软雅黑" panose="020B0503020204020204" charset="-122"/>
                  <a:cs typeface="微软雅黑" panose="020B0503020204020204" charset="-122"/>
                </a:rPr>
                <a:t>GRE</a:t>
              </a:r>
              <a:r>
                <a:rPr lang="zh-CN" altLang="en-US" sz="2400">
                  <a:latin typeface="微软雅黑" panose="020B0503020204020204" charset="-122"/>
                  <a:ea typeface="微软雅黑" panose="020B0503020204020204" charset="-122"/>
                  <a:cs typeface="微软雅黑" panose="020B0503020204020204" charset="-122"/>
                </a:rPr>
                <a:t>？</a:t>
              </a:r>
            </a:p>
          </p:txBody>
        </p:sp>
        <p:sp>
          <p:nvSpPr>
            <p:cNvPr id="4" name="圆角矩形 3"/>
            <p:cNvSpPr/>
            <p:nvPr/>
          </p:nvSpPr>
          <p:spPr>
            <a:xfrm>
              <a:off x="963" y="1431"/>
              <a:ext cx="11340" cy="908"/>
            </a:xfrm>
            <a:prstGeom prst="roundRect">
              <a:avLst/>
            </a:prstGeom>
            <a:noFill/>
            <a:ln w="25400" cap="flat">
              <a:solidFill>
                <a:schemeClr val="accent1"/>
              </a:solidFill>
              <a:prstDash val="solid"/>
              <a:round/>
            </a:ln>
            <a:effectLst>
              <a:outerShdw blurRad="38100" dist="23000" dir="5400000" rotWithShape="0">
                <a:srgbClr val="000000">
                  <a:alpha val="35000"/>
                </a:srgbClr>
              </a:outerShdw>
            </a:effectLst>
            <a:extLst>
              <a:ext uri="{909E8E84-426E-40DD-AFC4-6F175D3DCCD1}">
                <a14:hiddenFill xmlns:a14="http://schemas.microsoft.com/office/drawing/2010/main">
                  <a:solidFill>
                    <a:srgbClr val="FFFFFF"/>
                  </a:solidFill>
                </a14:hiddenFill>
              </a:ext>
            </a:extLst>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ctr" forceAA="0">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endParaRPr>
            </a:p>
          </p:txBody>
        </p:sp>
      </p:grpSp>
      <p:grpSp>
        <p:nvGrpSpPr>
          <p:cNvPr id="12" name="组合 11"/>
          <p:cNvGrpSpPr/>
          <p:nvPr/>
        </p:nvGrpSpPr>
        <p:grpSpPr>
          <a:xfrm>
            <a:off x="598170" y="2901315"/>
            <a:ext cx="7731760" cy="576580"/>
            <a:chOff x="937" y="4569"/>
            <a:chExt cx="12176" cy="908"/>
          </a:xfrm>
        </p:grpSpPr>
        <p:sp>
          <p:nvSpPr>
            <p:cNvPr id="3" name="As people rely more and more on technology to solve problems, the ability of humans to think for themselves will surely deteriorate."/>
            <p:cNvSpPr txBox="1"/>
            <p:nvPr/>
          </p:nvSpPr>
          <p:spPr>
            <a:xfrm>
              <a:off x="1011" y="4696"/>
              <a:ext cx="12102" cy="725"/>
            </a:xfrm>
            <a:prstGeom prst="rect">
              <a:avLst/>
            </a:prstGeom>
            <a:ln w="12700">
              <a:miter lim="400000"/>
            </a:ln>
          </p:spPr>
          <p:txBody>
            <a:bodyPr lIns="45719" rIns="45719">
              <a:spAutoFit/>
            </a:bodyPr>
            <a:lstStyle>
              <a:lvl1pPr>
                <a:defRPr sz="2100"/>
              </a:lvl1pPr>
            </a:lstStyle>
            <a:p>
              <a:r>
                <a:rPr lang="zh-CN" altLang="en-US" sz="2400">
                  <a:latin typeface="微软雅黑" panose="020B0503020204020204" charset="-122"/>
                  <a:ea typeface="微软雅黑" panose="020B0503020204020204" charset="-122"/>
                  <a:cs typeface="微软雅黑" panose="020B0503020204020204" charset="-122"/>
                </a:rPr>
                <a:t>樱花又开了，是否要向参观大学校园的游客收费？</a:t>
              </a:r>
            </a:p>
          </p:txBody>
        </p:sp>
        <p:sp>
          <p:nvSpPr>
            <p:cNvPr id="6" name="圆角矩形 5"/>
            <p:cNvSpPr/>
            <p:nvPr/>
          </p:nvSpPr>
          <p:spPr>
            <a:xfrm>
              <a:off x="937" y="4569"/>
              <a:ext cx="11340" cy="908"/>
            </a:xfrm>
            <a:prstGeom prst="roundRect">
              <a:avLst/>
            </a:prstGeom>
            <a:noFill/>
            <a:ln w="25400" cap="flat">
              <a:solidFill>
                <a:schemeClr val="accent1"/>
              </a:solidFill>
              <a:prstDash val="solid"/>
              <a:round/>
            </a:ln>
            <a:effectLst>
              <a:outerShdw blurRad="38100" dist="23000" dir="5400000" rotWithShape="0">
                <a:srgbClr val="000000">
                  <a:alpha val="35000"/>
                </a:srgbClr>
              </a:outerShdw>
            </a:effectLst>
            <a:extLst>
              <a:ext uri="{909E8E84-426E-40DD-AFC4-6F175D3DCCD1}">
                <a14:hiddenFill xmlns:a14="http://schemas.microsoft.com/office/drawing/2010/main">
                  <a:solidFill>
                    <a:srgbClr val="FFFFFF"/>
                  </a:solidFill>
                </a14:hiddenFill>
              </a:ext>
            </a:extLst>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ctr" forceAA="0">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endParaRPr>
            </a:p>
          </p:txBody>
        </p:sp>
      </p:grpSp>
      <p:grpSp>
        <p:nvGrpSpPr>
          <p:cNvPr id="11" name="组合 10"/>
          <p:cNvGrpSpPr/>
          <p:nvPr/>
        </p:nvGrpSpPr>
        <p:grpSpPr>
          <a:xfrm>
            <a:off x="598170" y="1951990"/>
            <a:ext cx="7748270" cy="576580"/>
            <a:chOff x="911" y="3074"/>
            <a:chExt cx="12202" cy="908"/>
          </a:xfrm>
        </p:grpSpPr>
        <p:sp>
          <p:nvSpPr>
            <p:cNvPr id="2" name="As people rely more and more on technology to solve problems, the ability of humans to think for themselves will surely deteriorate."/>
            <p:cNvSpPr txBox="1"/>
            <p:nvPr/>
          </p:nvSpPr>
          <p:spPr>
            <a:xfrm>
              <a:off x="1011" y="3197"/>
              <a:ext cx="12102" cy="725"/>
            </a:xfrm>
            <a:prstGeom prst="rect">
              <a:avLst/>
            </a:prstGeom>
            <a:ln w="12700">
              <a:miter lim="400000"/>
            </a:ln>
          </p:spPr>
          <p:txBody>
            <a:bodyPr lIns="45719" rIns="45719">
              <a:spAutoFit/>
            </a:bodyPr>
            <a:lstStyle>
              <a:lvl1pPr>
                <a:defRPr sz="2100"/>
              </a:lvl1pPr>
            </a:lstStyle>
            <a:p>
              <a:r>
                <a:rPr lang="zh-CN" altLang="en-US" sz="2400">
                  <a:latin typeface="微软雅黑" panose="020B0503020204020204" charset="-122"/>
                  <a:ea typeface="微软雅黑" panose="020B0503020204020204" charset="-122"/>
                  <a:cs typeface="微软雅黑" panose="020B0503020204020204" charset="-122"/>
                </a:rPr>
                <a:t>是否有必要组织小学生是否要去参观大学校园？</a:t>
              </a:r>
            </a:p>
          </p:txBody>
        </p:sp>
        <p:sp>
          <p:nvSpPr>
            <p:cNvPr id="9" name="圆角矩形 8"/>
            <p:cNvSpPr/>
            <p:nvPr/>
          </p:nvSpPr>
          <p:spPr>
            <a:xfrm>
              <a:off x="911" y="3074"/>
              <a:ext cx="11340" cy="908"/>
            </a:xfrm>
            <a:prstGeom prst="roundRect">
              <a:avLst/>
            </a:prstGeom>
            <a:noFill/>
            <a:ln w="25400" cap="flat">
              <a:solidFill>
                <a:schemeClr val="accent1"/>
              </a:solidFill>
              <a:prstDash val="solid"/>
              <a:round/>
            </a:ln>
            <a:effectLst>
              <a:outerShdw blurRad="38100" dist="23000" dir="5400000" rotWithShape="0">
                <a:srgbClr val="000000">
                  <a:alpha val="35000"/>
                </a:srgbClr>
              </a:outerShdw>
            </a:effectLst>
            <a:extLst>
              <a:ext uri="{909E8E84-426E-40DD-AFC4-6F175D3DCCD1}">
                <a14:hiddenFill xmlns:a14="http://schemas.microsoft.com/office/drawing/2010/main">
                  <a:solidFill>
                    <a:srgbClr val="FFFFFF"/>
                  </a:solidFill>
                </a14:hiddenFill>
              </a:ext>
            </a:extLst>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ctr" forceAA="0">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endParaRPr>
            </a:p>
          </p:txBody>
        </p:sp>
      </p:grpSp>
      <p:grpSp>
        <p:nvGrpSpPr>
          <p:cNvPr id="13" name="组合 12"/>
          <p:cNvGrpSpPr/>
          <p:nvPr/>
        </p:nvGrpSpPr>
        <p:grpSpPr>
          <a:xfrm>
            <a:off x="598170" y="3889375"/>
            <a:ext cx="7731760" cy="576580"/>
            <a:chOff x="937" y="4569"/>
            <a:chExt cx="12176" cy="908"/>
          </a:xfrm>
        </p:grpSpPr>
        <p:sp>
          <p:nvSpPr>
            <p:cNvPr id="14" name="As people rely more and more on technology to solve problems, the ability of humans to think for themselves will surely deteriorate."/>
            <p:cNvSpPr txBox="1"/>
            <p:nvPr/>
          </p:nvSpPr>
          <p:spPr>
            <a:xfrm>
              <a:off x="1011" y="4696"/>
              <a:ext cx="12102" cy="725"/>
            </a:xfrm>
            <a:prstGeom prst="rect">
              <a:avLst/>
            </a:prstGeom>
            <a:ln w="12700">
              <a:miter lim="400000"/>
            </a:ln>
          </p:spPr>
          <p:txBody>
            <a:bodyPr lIns="45719" rIns="45719">
              <a:spAutoFit/>
            </a:bodyPr>
            <a:lstStyle>
              <a:lvl1pPr>
                <a:defRPr sz="2100"/>
              </a:lvl1pPr>
            </a:lstStyle>
            <a:p>
              <a:r>
                <a:rPr lang="zh-CN" altLang="en-US" sz="2400">
                  <a:latin typeface="微软雅黑" panose="020B0503020204020204" charset="-122"/>
                  <a:ea typeface="微软雅黑" panose="020B0503020204020204" charset="-122"/>
                  <a:cs typeface="微软雅黑" panose="020B0503020204020204" charset="-122"/>
                </a:rPr>
                <a:t>是否有必要让学生参与教务处的管理？</a:t>
              </a:r>
            </a:p>
          </p:txBody>
        </p:sp>
        <p:sp>
          <p:nvSpPr>
            <p:cNvPr id="15" name="圆角矩形 14"/>
            <p:cNvSpPr/>
            <p:nvPr/>
          </p:nvSpPr>
          <p:spPr>
            <a:xfrm>
              <a:off x="937" y="4569"/>
              <a:ext cx="11340" cy="908"/>
            </a:xfrm>
            <a:prstGeom prst="roundRect">
              <a:avLst/>
            </a:prstGeom>
            <a:noFill/>
            <a:ln w="25400" cap="flat">
              <a:solidFill>
                <a:schemeClr val="accent1"/>
              </a:solidFill>
              <a:prstDash val="solid"/>
              <a:round/>
            </a:ln>
            <a:effectLst>
              <a:outerShdw blurRad="38100" dist="23000" dir="5400000" rotWithShape="0">
                <a:srgbClr val="000000">
                  <a:alpha val="35000"/>
                </a:srgbClr>
              </a:outerShdw>
            </a:effectLst>
            <a:extLst>
              <a:ext uri="{909E8E84-426E-40DD-AFC4-6F175D3DCCD1}">
                <a14:hiddenFill xmlns:a14="http://schemas.microsoft.com/office/drawing/2010/main">
                  <a:solidFill>
                    <a:srgbClr val="FFFFFF"/>
                  </a:solidFill>
                </a14:hiddenFill>
              </a:ext>
            </a:extLst>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ctr" forceAA="0">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endParaRPr>
            </a:p>
          </p:txBody>
        </p:sp>
      </p:grpSp>
      <p:grpSp>
        <p:nvGrpSpPr>
          <p:cNvPr id="16" name="组合 15"/>
          <p:cNvGrpSpPr/>
          <p:nvPr/>
        </p:nvGrpSpPr>
        <p:grpSpPr>
          <a:xfrm>
            <a:off x="598170" y="4877435"/>
            <a:ext cx="7731760" cy="576580"/>
            <a:chOff x="937" y="4569"/>
            <a:chExt cx="12176" cy="908"/>
          </a:xfrm>
        </p:grpSpPr>
        <p:sp>
          <p:nvSpPr>
            <p:cNvPr id="17" name="As people rely more and more on technology to solve problems, the ability of humans to think for themselves will surely deteriorate."/>
            <p:cNvSpPr txBox="1"/>
            <p:nvPr/>
          </p:nvSpPr>
          <p:spPr>
            <a:xfrm>
              <a:off x="1011" y="4696"/>
              <a:ext cx="12102" cy="725"/>
            </a:xfrm>
            <a:prstGeom prst="rect">
              <a:avLst/>
            </a:prstGeom>
            <a:ln w="12700">
              <a:miter lim="400000"/>
            </a:ln>
          </p:spPr>
          <p:txBody>
            <a:bodyPr lIns="45719" rIns="45719">
              <a:spAutoFit/>
            </a:bodyPr>
            <a:lstStyle>
              <a:lvl1pPr>
                <a:defRPr sz="2100"/>
              </a:lvl1pPr>
            </a:lstStyle>
            <a:p>
              <a:r>
                <a:rPr lang="zh-CN" altLang="en-US" sz="2400">
                  <a:latin typeface="微软雅黑" panose="020B0503020204020204" charset="-122"/>
                  <a:ea typeface="微软雅黑" panose="020B0503020204020204" charset="-122"/>
                  <a:cs typeface="微软雅黑" panose="020B0503020204020204" charset="-122"/>
                </a:rPr>
                <a:t>大学校园应该限制网络的使用？</a:t>
              </a:r>
            </a:p>
          </p:txBody>
        </p:sp>
        <p:sp>
          <p:nvSpPr>
            <p:cNvPr id="18" name="圆角矩形 17"/>
            <p:cNvSpPr/>
            <p:nvPr/>
          </p:nvSpPr>
          <p:spPr>
            <a:xfrm>
              <a:off x="937" y="4569"/>
              <a:ext cx="11340" cy="908"/>
            </a:xfrm>
            <a:prstGeom prst="roundRect">
              <a:avLst/>
            </a:prstGeom>
            <a:noFill/>
            <a:ln w="25400" cap="flat">
              <a:solidFill>
                <a:schemeClr val="accent1"/>
              </a:solidFill>
              <a:prstDash val="solid"/>
              <a:round/>
            </a:ln>
            <a:effectLst>
              <a:outerShdw blurRad="38100" dist="23000" dir="5400000" rotWithShape="0">
                <a:srgbClr val="000000">
                  <a:alpha val="35000"/>
                </a:srgbClr>
              </a:outerShdw>
            </a:effectLst>
            <a:extLst>
              <a:ext uri="{909E8E84-426E-40DD-AFC4-6F175D3DCCD1}">
                <a14:hiddenFill xmlns:a14="http://schemas.microsoft.com/office/drawing/2010/main">
                  <a:solidFill>
                    <a:srgbClr val="FFFFFF"/>
                  </a:solidFill>
                </a14:hiddenFill>
              </a:ext>
            </a:extLst>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ctr" forceAA="0">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endParaRP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矩形 4"/>
          <p:cNvSpPr/>
          <p:nvPr/>
        </p:nvSpPr>
        <p:spPr>
          <a:xfrm>
            <a:off x="2339751" y="-1"/>
            <a:ext cx="6804249"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293" name="矩形 5"/>
          <p:cNvSpPr/>
          <p:nvPr/>
        </p:nvSpPr>
        <p:spPr>
          <a:xfrm>
            <a:off x="2441576" y="66110"/>
            <a:ext cx="1512170" cy="340816"/>
          </a:xfrm>
          <a:prstGeom prst="rect">
            <a:avLst/>
          </a:prstGeom>
          <a:solidFill>
            <a:srgbClr val="093678"/>
          </a:solidFill>
          <a:ln w="12700">
            <a:miter lim="400000"/>
          </a:ln>
        </p:spPr>
        <p:txBody>
          <a:bodyPr lIns="45719" rIns="45719" anchor="ctr"/>
          <a:lstStyle/>
          <a:p>
            <a:pPr algn="ctr">
              <a:defRPr>
                <a:solidFill>
                  <a:srgbClr val="FFFFFF"/>
                </a:solidFill>
              </a:defRPr>
            </a:pPr>
            <a:endParaRPr/>
          </a:p>
        </p:txBody>
      </p:sp>
      <p:sp>
        <p:nvSpPr>
          <p:cNvPr id="294" name="TextBox 6"/>
          <p:cNvSpPr txBox="1"/>
          <p:nvPr/>
        </p:nvSpPr>
        <p:spPr>
          <a:xfrm>
            <a:off x="2510150" y="63847"/>
            <a:ext cx="1368152"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有的放矢</a:t>
            </a:r>
          </a:p>
        </p:txBody>
      </p:sp>
      <p:sp>
        <p:nvSpPr>
          <p:cNvPr id="295" name="TextBox 7"/>
          <p:cNvSpPr txBox="1"/>
          <p:nvPr/>
        </p:nvSpPr>
        <p:spPr>
          <a:xfrm>
            <a:off x="4355975" y="66110"/>
            <a:ext cx="1080121"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深度破题</a:t>
            </a:r>
          </a:p>
        </p:txBody>
      </p:sp>
      <p:sp>
        <p:nvSpPr>
          <p:cNvPr id="296" name="TextBox 8"/>
          <p:cNvSpPr txBox="1"/>
          <p:nvPr/>
        </p:nvSpPr>
        <p:spPr>
          <a:xfrm>
            <a:off x="6083422" y="66110"/>
            <a:ext cx="1008858"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关键论证</a:t>
            </a:r>
          </a:p>
        </p:txBody>
      </p:sp>
      <p:sp>
        <p:nvSpPr>
          <p:cNvPr id="297" name="矩形 9"/>
          <p:cNvSpPr/>
          <p:nvPr/>
        </p:nvSpPr>
        <p:spPr>
          <a:xfrm>
            <a:off x="4139951" y="44624"/>
            <a:ext cx="1512170"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298" name="矩形 10"/>
          <p:cNvSpPr/>
          <p:nvPr/>
        </p:nvSpPr>
        <p:spPr>
          <a:xfrm>
            <a:off x="5837094" y="44624"/>
            <a:ext cx="1512169"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299" name="矩形 11"/>
          <p:cNvSpPr/>
          <p:nvPr/>
        </p:nvSpPr>
        <p:spPr>
          <a:xfrm>
            <a:off x="4869" y="-1"/>
            <a:ext cx="2304002"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300" name="直接连接符 12"/>
          <p:cNvSpPr/>
          <p:nvPr/>
        </p:nvSpPr>
        <p:spPr>
          <a:xfrm>
            <a:off x="4067944" y="72008"/>
            <a:ext cx="1" cy="332657"/>
          </a:xfrm>
          <a:prstGeom prst="line">
            <a:avLst/>
          </a:prstGeom>
          <a:ln w="12700">
            <a:solidFill>
              <a:srgbClr val="808080"/>
            </a:solidFill>
          </a:ln>
        </p:spPr>
        <p:txBody>
          <a:bodyPr lIns="45719" rIns="45719"/>
          <a:lstStyle/>
          <a:p>
            <a:endParaRPr/>
          </a:p>
        </p:txBody>
      </p:sp>
      <p:sp>
        <p:nvSpPr>
          <p:cNvPr id="301" name="直接连接符 13"/>
          <p:cNvSpPr/>
          <p:nvPr/>
        </p:nvSpPr>
        <p:spPr>
          <a:xfrm>
            <a:off x="5796136" y="72008"/>
            <a:ext cx="1" cy="332657"/>
          </a:xfrm>
          <a:prstGeom prst="line">
            <a:avLst/>
          </a:prstGeom>
          <a:ln w="12700">
            <a:solidFill>
              <a:srgbClr val="808080"/>
            </a:solidFill>
          </a:ln>
        </p:spPr>
        <p:txBody>
          <a:bodyPr lIns="45719" rIns="45719"/>
          <a:lstStyle/>
          <a:p>
            <a:endParaRPr/>
          </a:p>
        </p:txBody>
      </p:sp>
      <p:sp>
        <p:nvSpPr>
          <p:cNvPr id="302" name="直接连接符 14"/>
          <p:cNvSpPr/>
          <p:nvPr/>
        </p:nvSpPr>
        <p:spPr>
          <a:xfrm>
            <a:off x="7380312" y="74440"/>
            <a:ext cx="1" cy="332658"/>
          </a:xfrm>
          <a:prstGeom prst="line">
            <a:avLst/>
          </a:prstGeom>
          <a:ln w="12700">
            <a:solidFill>
              <a:srgbClr val="808080"/>
            </a:solidFill>
          </a:ln>
        </p:spPr>
        <p:txBody>
          <a:bodyPr lIns="45719" rIns="45719"/>
          <a:lstStyle/>
          <a:p>
            <a:endParaRPr/>
          </a:p>
        </p:txBody>
      </p:sp>
      <p:sp>
        <p:nvSpPr>
          <p:cNvPr id="303" name="矩形 15"/>
          <p:cNvSpPr/>
          <p:nvPr/>
        </p:nvSpPr>
        <p:spPr>
          <a:xfrm>
            <a:off x="7668342" y="64501"/>
            <a:ext cx="1378092" cy="340817"/>
          </a:xfrm>
          <a:prstGeom prst="rect">
            <a:avLst/>
          </a:prstGeom>
          <a:solidFill>
            <a:srgbClr val="BFBFBF"/>
          </a:solidFill>
          <a:ln w="12700">
            <a:miter lim="400000"/>
          </a:ln>
        </p:spPr>
        <p:txBody>
          <a:bodyPr lIns="45719" rIns="45719" anchor="ctr"/>
          <a:lstStyle/>
          <a:p>
            <a:pPr algn="ctr">
              <a:defRPr>
                <a:solidFill>
                  <a:srgbClr val="FFFFFF"/>
                </a:solidFill>
              </a:defRPr>
            </a:pPr>
            <a:endParaRPr/>
          </a:p>
        </p:txBody>
      </p:sp>
      <p:pic>
        <p:nvPicPr>
          <p:cNvPr id="304" name="图片 16" descr="图片 16"/>
          <p:cNvPicPr>
            <a:picLocks noChangeAspect="1"/>
          </p:cNvPicPr>
          <p:nvPr/>
        </p:nvPicPr>
        <p:blipFill>
          <a:blip r:embed="rId2"/>
          <a:stretch>
            <a:fillRect/>
          </a:stretch>
        </p:blipFill>
        <p:spPr>
          <a:xfrm>
            <a:off x="7720593" y="46030"/>
            <a:ext cx="1231189" cy="369357"/>
          </a:xfrm>
          <a:prstGeom prst="rect">
            <a:avLst/>
          </a:prstGeom>
          <a:ln w="12700">
            <a:miter lim="400000"/>
            <a:headEnd/>
            <a:tailEnd/>
          </a:ln>
        </p:spPr>
      </p:pic>
      <p:sp>
        <p:nvSpPr>
          <p:cNvPr id="305" name="TextBox 17"/>
          <p:cNvSpPr txBox="1"/>
          <p:nvPr/>
        </p:nvSpPr>
        <p:spPr>
          <a:xfrm>
            <a:off x="755576" y="59633"/>
            <a:ext cx="1368152" cy="370841"/>
          </a:xfrm>
          <a:prstGeom prst="rect">
            <a:avLst/>
          </a:prstGeom>
          <a:ln w="12700">
            <a:miter lim="400000"/>
          </a:ln>
        </p:spPr>
        <p:txBody>
          <a:bodyPr lIns="45719" rIns="45719">
            <a:spAutoFit/>
          </a:bodyPr>
          <a:lstStyle>
            <a:lvl1pPr algn="ctr">
              <a:defRPr>
                <a:solidFill>
                  <a:srgbClr val="FFC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ISSUE</a:t>
            </a:r>
          </a:p>
        </p:txBody>
      </p:sp>
      <p:grpSp>
        <p:nvGrpSpPr>
          <p:cNvPr id="308" name="矩形 18"/>
          <p:cNvGrpSpPr/>
          <p:nvPr/>
        </p:nvGrpSpPr>
        <p:grpSpPr>
          <a:xfrm>
            <a:off x="0" y="-49421"/>
            <a:ext cx="539552" cy="574042"/>
            <a:chOff x="0" y="0"/>
            <a:chExt cx="539551" cy="574040"/>
          </a:xfrm>
        </p:grpSpPr>
        <p:sp>
          <p:nvSpPr>
            <p:cNvPr id="306" name="矩形"/>
            <p:cNvSpPr/>
            <p:nvPr/>
          </p:nvSpPr>
          <p:spPr>
            <a:xfrm>
              <a:off x="0" y="49420"/>
              <a:ext cx="539552" cy="475200"/>
            </a:xfrm>
            <a:prstGeom prst="rect">
              <a:avLst/>
            </a:prstGeom>
            <a:solidFill>
              <a:srgbClr val="093678"/>
            </a:solidFill>
            <a:ln w="12700" cap="flat">
              <a:noFill/>
              <a:miter lim="400000"/>
            </a:ln>
            <a:effectLst/>
          </p:spPr>
          <p:txBody>
            <a:bodyPr wrap="square" lIns="45719" tIns="45719" rIns="45719" bIns="45719" numCol="1" anchor="ctr">
              <a:noAutofit/>
            </a:bodyPr>
            <a:lstStyle/>
            <a:p>
              <a:pPr algn="ctr">
                <a:defRPr sz="3200">
                  <a:solidFill>
                    <a:srgbClr val="FFFFFF"/>
                  </a:solidFill>
                  <a:latin typeface="方正超粗黑简体"/>
                  <a:ea typeface="方正超粗黑简体"/>
                  <a:cs typeface="方正超粗黑简体"/>
                  <a:sym typeface="方正超粗黑简体"/>
                </a:defRPr>
              </a:pPr>
              <a:endParaRPr/>
            </a:p>
          </p:txBody>
        </p:sp>
        <p:sp>
          <p:nvSpPr>
            <p:cNvPr id="307" name="2"/>
            <p:cNvSpPr txBox="1"/>
            <p:nvPr/>
          </p:nvSpPr>
          <p:spPr>
            <a:xfrm>
              <a:off x="0" y="0"/>
              <a:ext cx="539552" cy="574041"/>
            </a:xfrm>
            <a:prstGeom prst="rect">
              <a:avLst/>
            </a:prstGeom>
            <a:noFill/>
            <a:ln w="12700" cap="flat">
              <a:noFill/>
              <a:miter lim="400000"/>
            </a:ln>
            <a:effectLst/>
          </p:spPr>
          <p:txBody>
            <a:bodyPr wrap="square" lIns="45719" tIns="45719" rIns="45719" bIns="45719" numCol="1" anchor="ctr">
              <a:spAutoFit/>
            </a:bodyPr>
            <a:lstStyle>
              <a:lvl1pPr algn="ctr">
                <a:defRPr sz="3200">
                  <a:solidFill>
                    <a:srgbClr val="FFFFFF"/>
                  </a:solidFill>
                  <a:latin typeface="方正超粗黑简体"/>
                  <a:ea typeface="方正超粗黑简体"/>
                  <a:cs typeface="方正超粗黑简体"/>
                  <a:sym typeface="方正超粗黑简体"/>
                </a:defRPr>
              </a:lvl1pPr>
            </a:lstStyle>
            <a:p>
              <a:r>
                <a:t>2</a:t>
              </a:r>
            </a:p>
          </p:txBody>
        </p:sp>
      </p:grpSp>
      <p:sp>
        <p:nvSpPr>
          <p:cNvPr id="309" name="TextBox 19"/>
          <p:cNvSpPr txBox="1"/>
          <p:nvPr/>
        </p:nvSpPr>
        <p:spPr>
          <a:xfrm>
            <a:off x="467543" y="1556791"/>
            <a:ext cx="8136906" cy="2669541"/>
          </a:xfrm>
          <a:prstGeom prst="rect">
            <a:avLst/>
          </a:prstGeom>
          <a:ln w="12700">
            <a:miter lim="400000"/>
          </a:ln>
        </p:spPr>
        <p:txBody>
          <a:bodyPr lIns="45719" rIns="45719">
            <a:spAutoFit/>
          </a:bodyPr>
          <a:lstStyle>
            <a:lvl1pPr>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2.Write a response in which you discuss the extent to which you agree or disagree with the recommendation and explain your reasoning for the position you take. In developing and supporting your position, describe specific circumstances in which adopting the recommendation would or would not be advantageous and explain how these examples shape your position.</a:t>
            </a:r>
          </a:p>
        </p:txBody>
      </p:sp>
      <p:grpSp>
        <p:nvGrpSpPr>
          <p:cNvPr id="312" name="组合 22"/>
          <p:cNvGrpSpPr/>
          <p:nvPr/>
        </p:nvGrpSpPr>
        <p:grpSpPr>
          <a:xfrm>
            <a:off x="507299" y="1052736"/>
            <a:ext cx="1296146" cy="447041"/>
            <a:chOff x="0" y="0"/>
            <a:chExt cx="1296144" cy="447040"/>
          </a:xfrm>
        </p:grpSpPr>
        <p:sp>
          <p:nvSpPr>
            <p:cNvPr id="310" name="矩形 21"/>
            <p:cNvSpPr/>
            <p:nvPr/>
          </p:nvSpPr>
          <p:spPr>
            <a:xfrm>
              <a:off x="0" y="19877"/>
              <a:ext cx="1296145" cy="360042"/>
            </a:xfrm>
            <a:prstGeom prst="rect">
              <a:avLst/>
            </a:prstGeom>
            <a:solidFill>
              <a:srgbClr val="0000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11" name="TextBox 20"/>
            <p:cNvSpPr txBox="1"/>
            <p:nvPr/>
          </p:nvSpPr>
          <p:spPr>
            <a:xfrm>
              <a:off x="32252" y="0"/>
              <a:ext cx="1120141" cy="447040"/>
            </a:xfrm>
            <a:prstGeom prst="rect">
              <a:avLst/>
            </a:prstGeom>
            <a:noFill/>
            <a:ln w="12700" cap="flat">
              <a:noFill/>
              <a:miter lim="400000"/>
            </a:ln>
            <a:effectLst/>
          </p:spPr>
          <p:txBody>
            <a:bodyPr wrap="none" lIns="45719" tIns="45719" rIns="45719" bIns="45719" numCol="1" anchor="t">
              <a:spAutoFit/>
            </a:bodyPr>
            <a:lstStyle>
              <a:lvl1pPr>
                <a:defRPr sz="2000">
                  <a:solidFill>
                    <a:srgbClr val="FFC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题型剖析</a:t>
              </a:r>
            </a:p>
          </p:txBody>
        </p:sp>
      </p:grpSp>
      <p:sp>
        <p:nvSpPr>
          <p:cNvPr id="313" name="TextBox 24"/>
          <p:cNvSpPr txBox="1"/>
          <p:nvPr/>
        </p:nvSpPr>
        <p:spPr>
          <a:xfrm>
            <a:off x="539551" y="4869160"/>
            <a:ext cx="7560842" cy="802641"/>
          </a:xfrm>
          <a:prstGeom prst="rect">
            <a:avLst/>
          </a:prstGeom>
          <a:ln w="12700">
            <a:miter lim="400000"/>
          </a:ln>
        </p:spPr>
        <p:txBody>
          <a:bodyPr lIns="45719" rIns="45719">
            <a:spAutoFit/>
          </a:bodyPr>
          <a:lstStyle/>
          <a:p>
            <a:pPr>
              <a:defRPr sz="2000">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Specific circumstances</a:t>
            </a:r>
            <a:r>
              <a:rPr>
                <a:solidFill>
                  <a:srgbClr val="000000"/>
                </a:solidFill>
              </a:rPr>
              <a:t>——对这个建议有益或无益的具体情况和条件进行分类讨论。</a:t>
            </a:r>
          </a:p>
        </p:txBody>
      </p:sp>
      <p:sp>
        <p:nvSpPr>
          <p:cNvPr id="314" name="TextBox 26"/>
          <p:cNvSpPr txBox="1"/>
          <p:nvPr/>
        </p:nvSpPr>
        <p:spPr>
          <a:xfrm>
            <a:off x="467543" y="1556791"/>
            <a:ext cx="8136906" cy="2669541"/>
          </a:xfrm>
          <a:prstGeom prst="rect">
            <a:avLst/>
          </a:prstGeom>
          <a:ln w="12700">
            <a:miter lim="400000"/>
          </a:ln>
        </p:spPr>
        <p:txBody>
          <a:bodyPr lIns="45719" rIns="45719">
            <a:spAutoFit/>
          </a:bodyPr>
          <a:lstStyle/>
          <a:p>
            <a:pPr>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pPr>
            <a:r>
              <a:t>2.Write a response in which you discuss the extent to which you agree or disagree with the </a:t>
            </a:r>
            <a:r>
              <a:rPr>
                <a:solidFill>
                  <a:srgbClr val="FF0000"/>
                </a:solidFill>
              </a:rPr>
              <a:t>recommendation</a:t>
            </a:r>
            <a:r>
              <a:t> and explain your reasoning for the position you take. In developing and supporting your position, describe </a:t>
            </a:r>
            <a:r>
              <a:rPr>
                <a:solidFill>
                  <a:srgbClr val="FF0000"/>
                </a:solidFill>
              </a:rPr>
              <a:t>specific circumstances in which adopting the recommendation would or would not be advantageous </a:t>
            </a:r>
            <a:r>
              <a:t>and explain how these </a:t>
            </a:r>
            <a:r>
              <a:rPr>
                <a:solidFill>
                  <a:srgbClr val="FF0000"/>
                </a:solidFill>
              </a:rPr>
              <a:t>examples</a:t>
            </a:r>
            <a:r>
              <a:t> shape your position.</a:t>
            </a: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iterate>
                                    <p:tmAbs val="0"/>
                                  </p:iterate>
                                  <p:childTnLst>
                                    <p:set>
                                      <p:cBhvr>
                                        <p:cTn id="6" dur="indefinite" fill="hold"/>
                                        <p:tgtEl>
                                          <p:spTgt spid="313"/>
                                        </p:tgtEl>
                                        <p:attrNameLst>
                                          <p:attrName>style.visibility</p:attrName>
                                        </p:attrNameLst>
                                      </p:cBhvr>
                                      <p:to>
                                        <p:strVal val="visible"/>
                                      </p:to>
                                    </p:set>
                                    <p:animEffect transition="in" filter="dissolve">
                                      <p:cBhvr>
                                        <p:cTn id="7" dur="500"/>
                                        <p:tgtEl>
                                          <p:spTgt spid="3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 grpId="1"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矩形 4"/>
          <p:cNvSpPr/>
          <p:nvPr/>
        </p:nvSpPr>
        <p:spPr>
          <a:xfrm>
            <a:off x="2339751" y="-1"/>
            <a:ext cx="6804249"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317" name="矩形 5"/>
          <p:cNvSpPr/>
          <p:nvPr/>
        </p:nvSpPr>
        <p:spPr>
          <a:xfrm>
            <a:off x="2441576" y="66110"/>
            <a:ext cx="1512170" cy="340816"/>
          </a:xfrm>
          <a:prstGeom prst="rect">
            <a:avLst/>
          </a:prstGeom>
          <a:solidFill>
            <a:srgbClr val="093678"/>
          </a:solidFill>
          <a:ln w="12700">
            <a:miter lim="400000"/>
          </a:ln>
        </p:spPr>
        <p:txBody>
          <a:bodyPr lIns="45719" rIns="45719" anchor="ctr"/>
          <a:lstStyle/>
          <a:p>
            <a:pPr algn="ctr">
              <a:defRPr>
                <a:solidFill>
                  <a:srgbClr val="FFFFFF"/>
                </a:solidFill>
              </a:defRPr>
            </a:pPr>
            <a:endParaRPr/>
          </a:p>
        </p:txBody>
      </p:sp>
      <p:sp>
        <p:nvSpPr>
          <p:cNvPr id="318" name="TextBox 6"/>
          <p:cNvSpPr txBox="1"/>
          <p:nvPr/>
        </p:nvSpPr>
        <p:spPr>
          <a:xfrm>
            <a:off x="2510150" y="63847"/>
            <a:ext cx="1368152"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有的放矢</a:t>
            </a:r>
          </a:p>
        </p:txBody>
      </p:sp>
      <p:sp>
        <p:nvSpPr>
          <p:cNvPr id="319" name="TextBox 7"/>
          <p:cNvSpPr txBox="1"/>
          <p:nvPr/>
        </p:nvSpPr>
        <p:spPr>
          <a:xfrm>
            <a:off x="4355975" y="66110"/>
            <a:ext cx="1080121"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深度破题</a:t>
            </a:r>
          </a:p>
        </p:txBody>
      </p:sp>
      <p:sp>
        <p:nvSpPr>
          <p:cNvPr id="320" name="TextBox 8"/>
          <p:cNvSpPr txBox="1"/>
          <p:nvPr/>
        </p:nvSpPr>
        <p:spPr>
          <a:xfrm>
            <a:off x="6083422" y="66110"/>
            <a:ext cx="1008858"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关键论证</a:t>
            </a:r>
          </a:p>
        </p:txBody>
      </p:sp>
      <p:sp>
        <p:nvSpPr>
          <p:cNvPr id="321" name="矩形 9"/>
          <p:cNvSpPr/>
          <p:nvPr/>
        </p:nvSpPr>
        <p:spPr>
          <a:xfrm>
            <a:off x="4139951" y="44624"/>
            <a:ext cx="1512170"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322" name="矩形 10"/>
          <p:cNvSpPr/>
          <p:nvPr/>
        </p:nvSpPr>
        <p:spPr>
          <a:xfrm>
            <a:off x="5837094" y="44624"/>
            <a:ext cx="1512169"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323" name="矩形 11"/>
          <p:cNvSpPr/>
          <p:nvPr/>
        </p:nvSpPr>
        <p:spPr>
          <a:xfrm>
            <a:off x="4869" y="-1"/>
            <a:ext cx="2304002"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324" name="直接连接符 12"/>
          <p:cNvSpPr/>
          <p:nvPr/>
        </p:nvSpPr>
        <p:spPr>
          <a:xfrm>
            <a:off x="4067944" y="72008"/>
            <a:ext cx="1" cy="332657"/>
          </a:xfrm>
          <a:prstGeom prst="line">
            <a:avLst/>
          </a:prstGeom>
          <a:ln w="12700">
            <a:solidFill>
              <a:srgbClr val="808080"/>
            </a:solidFill>
          </a:ln>
        </p:spPr>
        <p:txBody>
          <a:bodyPr lIns="45719" rIns="45719"/>
          <a:lstStyle/>
          <a:p>
            <a:endParaRPr/>
          </a:p>
        </p:txBody>
      </p:sp>
      <p:sp>
        <p:nvSpPr>
          <p:cNvPr id="325" name="直接连接符 13"/>
          <p:cNvSpPr/>
          <p:nvPr/>
        </p:nvSpPr>
        <p:spPr>
          <a:xfrm>
            <a:off x="5796136" y="72008"/>
            <a:ext cx="1" cy="332657"/>
          </a:xfrm>
          <a:prstGeom prst="line">
            <a:avLst/>
          </a:prstGeom>
          <a:ln w="12700">
            <a:solidFill>
              <a:srgbClr val="808080"/>
            </a:solidFill>
          </a:ln>
        </p:spPr>
        <p:txBody>
          <a:bodyPr lIns="45719" rIns="45719"/>
          <a:lstStyle/>
          <a:p>
            <a:endParaRPr/>
          </a:p>
        </p:txBody>
      </p:sp>
      <p:sp>
        <p:nvSpPr>
          <p:cNvPr id="326" name="直接连接符 14"/>
          <p:cNvSpPr/>
          <p:nvPr/>
        </p:nvSpPr>
        <p:spPr>
          <a:xfrm>
            <a:off x="7380312" y="74440"/>
            <a:ext cx="1" cy="332658"/>
          </a:xfrm>
          <a:prstGeom prst="line">
            <a:avLst/>
          </a:prstGeom>
          <a:ln w="12700">
            <a:solidFill>
              <a:srgbClr val="808080"/>
            </a:solidFill>
          </a:ln>
        </p:spPr>
        <p:txBody>
          <a:bodyPr lIns="45719" rIns="45719"/>
          <a:lstStyle/>
          <a:p>
            <a:endParaRPr/>
          </a:p>
        </p:txBody>
      </p:sp>
      <p:sp>
        <p:nvSpPr>
          <p:cNvPr id="327" name="矩形 15"/>
          <p:cNvSpPr/>
          <p:nvPr/>
        </p:nvSpPr>
        <p:spPr>
          <a:xfrm>
            <a:off x="7668342" y="64501"/>
            <a:ext cx="1378092" cy="340817"/>
          </a:xfrm>
          <a:prstGeom prst="rect">
            <a:avLst/>
          </a:prstGeom>
          <a:solidFill>
            <a:srgbClr val="BFBFBF"/>
          </a:solidFill>
          <a:ln w="12700">
            <a:miter lim="400000"/>
          </a:ln>
        </p:spPr>
        <p:txBody>
          <a:bodyPr lIns="45719" rIns="45719" anchor="ctr"/>
          <a:lstStyle/>
          <a:p>
            <a:pPr algn="ctr">
              <a:defRPr>
                <a:solidFill>
                  <a:srgbClr val="FFFFFF"/>
                </a:solidFill>
              </a:defRPr>
            </a:pPr>
            <a:endParaRPr/>
          </a:p>
        </p:txBody>
      </p:sp>
      <p:pic>
        <p:nvPicPr>
          <p:cNvPr id="328" name="图片 16" descr="图片 16"/>
          <p:cNvPicPr>
            <a:picLocks noChangeAspect="1"/>
          </p:cNvPicPr>
          <p:nvPr/>
        </p:nvPicPr>
        <p:blipFill>
          <a:blip r:embed="rId2"/>
          <a:stretch>
            <a:fillRect/>
          </a:stretch>
        </p:blipFill>
        <p:spPr>
          <a:xfrm>
            <a:off x="7720593" y="46030"/>
            <a:ext cx="1231189" cy="369357"/>
          </a:xfrm>
          <a:prstGeom prst="rect">
            <a:avLst/>
          </a:prstGeom>
          <a:ln w="12700">
            <a:miter lim="400000"/>
            <a:headEnd/>
            <a:tailEnd/>
          </a:ln>
        </p:spPr>
      </p:pic>
      <p:sp>
        <p:nvSpPr>
          <p:cNvPr id="329" name="TextBox 17"/>
          <p:cNvSpPr txBox="1"/>
          <p:nvPr/>
        </p:nvSpPr>
        <p:spPr>
          <a:xfrm>
            <a:off x="755576" y="59633"/>
            <a:ext cx="1368152" cy="370841"/>
          </a:xfrm>
          <a:prstGeom prst="rect">
            <a:avLst/>
          </a:prstGeom>
          <a:ln w="12700">
            <a:miter lim="400000"/>
          </a:ln>
        </p:spPr>
        <p:txBody>
          <a:bodyPr lIns="45719" rIns="45719">
            <a:spAutoFit/>
          </a:bodyPr>
          <a:lstStyle>
            <a:lvl1pPr algn="ctr">
              <a:defRPr>
                <a:solidFill>
                  <a:srgbClr val="FFC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ISSUE</a:t>
            </a:r>
          </a:p>
        </p:txBody>
      </p:sp>
      <p:grpSp>
        <p:nvGrpSpPr>
          <p:cNvPr id="332" name="矩形 18"/>
          <p:cNvGrpSpPr/>
          <p:nvPr/>
        </p:nvGrpSpPr>
        <p:grpSpPr>
          <a:xfrm>
            <a:off x="0" y="-49421"/>
            <a:ext cx="539552" cy="574042"/>
            <a:chOff x="0" y="0"/>
            <a:chExt cx="539551" cy="574040"/>
          </a:xfrm>
        </p:grpSpPr>
        <p:sp>
          <p:nvSpPr>
            <p:cNvPr id="330" name="矩形"/>
            <p:cNvSpPr/>
            <p:nvPr/>
          </p:nvSpPr>
          <p:spPr>
            <a:xfrm>
              <a:off x="0" y="49420"/>
              <a:ext cx="539552" cy="475200"/>
            </a:xfrm>
            <a:prstGeom prst="rect">
              <a:avLst/>
            </a:prstGeom>
            <a:solidFill>
              <a:srgbClr val="093678"/>
            </a:solidFill>
            <a:ln w="12700" cap="flat">
              <a:noFill/>
              <a:miter lim="400000"/>
            </a:ln>
            <a:effectLst/>
          </p:spPr>
          <p:txBody>
            <a:bodyPr wrap="square" lIns="45719" tIns="45719" rIns="45719" bIns="45719" numCol="1" anchor="ctr">
              <a:noAutofit/>
            </a:bodyPr>
            <a:lstStyle/>
            <a:p>
              <a:pPr algn="ctr">
                <a:defRPr sz="3200">
                  <a:solidFill>
                    <a:srgbClr val="FFFFFF"/>
                  </a:solidFill>
                  <a:latin typeface="方正超粗黑简体"/>
                  <a:ea typeface="方正超粗黑简体"/>
                  <a:cs typeface="方正超粗黑简体"/>
                  <a:sym typeface="方正超粗黑简体"/>
                </a:defRPr>
              </a:pPr>
              <a:endParaRPr/>
            </a:p>
          </p:txBody>
        </p:sp>
        <p:sp>
          <p:nvSpPr>
            <p:cNvPr id="331" name="2"/>
            <p:cNvSpPr txBox="1"/>
            <p:nvPr/>
          </p:nvSpPr>
          <p:spPr>
            <a:xfrm>
              <a:off x="0" y="0"/>
              <a:ext cx="539552" cy="574041"/>
            </a:xfrm>
            <a:prstGeom prst="rect">
              <a:avLst/>
            </a:prstGeom>
            <a:noFill/>
            <a:ln w="12700" cap="flat">
              <a:noFill/>
              <a:miter lim="400000"/>
            </a:ln>
            <a:effectLst/>
          </p:spPr>
          <p:txBody>
            <a:bodyPr wrap="square" lIns="45719" tIns="45719" rIns="45719" bIns="45719" numCol="1" anchor="ctr">
              <a:spAutoFit/>
            </a:bodyPr>
            <a:lstStyle>
              <a:lvl1pPr algn="ctr">
                <a:defRPr sz="3200">
                  <a:solidFill>
                    <a:srgbClr val="FFFFFF"/>
                  </a:solidFill>
                  <a:latin typeface="方正超粗黑简体"/>
                  <a:ea typeface="方正超粗黑简体"/>
                  <a:cs typeface="方正超粗黑简体"/>
                  <a:sym typeface="方正超粗黑简体"/>
                </a:defRPr>
              </a:lvl1pPr>
            </a:lstStyle>
            <a:p>
              <a:r>
                <a:t>2</a:t>
              </a:r>
            </a:p>
          </p:txBody>
        </p:sp>
      </p:grpSp>
      <p:sp>
        <p:nvSpPr>
          <p:cNvPr id="333" name="TextBox 19"/>
          <p:cNvSpPr txBox="1"/>
          <p:nvPr/>
        </p:nvSpPr>
        <p:spPr>
          <a:xfrm>
            <a:off x="467543" y="1556791"/>
            <a:ext cx="8136906" cy="2301241"/>
          </a:xfrm>
          <a:prstGeom prst="rect">
            <a:avLst/>
          </a:prstGeom>
          <a:ln w="12700">
            <a:miter lim="400000"/>
          </a:ln>
        </p:spPr>
        <p:txBody>
          <a:bodyPr lIns="45719" rIns="45719">
            <a:spAutoFit/>
          </a:bodyPr>
          <a:lstStyle>
            <a:lvl1pPr>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6.Write a response in which you discuss your views on the policy above and explain your reasoning for the position you take. In developing and supporting your position, you should consider the possible consequences of implementing the policy and explain how these consequences shape your position.</a:t>
            </a:r>
          </a:p>
        </p:txBody>
      </p:sp>
      <p:grpSp>
        <p:nvGrpSpPr>
          <p:cNvPr id="336" name="组合 22"/>
          <p:cNvGrpSpPr/>
          <p:nvPr/>
        </p:nvGrpSpPr>
        <p:grpSpPr>
          <a:xfrm>
            <a:off x="507299" y="1052736"/>
            <a:ext cx="1296146" cy="447041"/>
            <a:chOff x="0" y="0"/>
            <a:chExt cx="1296144" cy="447040"/>
          </a:xfrm>
        </p:grpSpPr>
        <p:sp>
          <p:nvSpPr>
            <p:cNvPr id="334" name="矩形 21"/>
            <p:cNvSpPr/>
            <p:nvPr/>
          </p:nvSpPr>
          <p:spPr>
            <a:xfrm>
              <a:off x="0" y="19877"/>
              <a:ext cx="1296145" cy="360042"/>
            </a:xfrm>
            <a:prstGeom prst="rect">
              <a:avLst/>
            </a:prstGeom>
            <a:solidFill>
              <a:srgbClr val="0000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35" name="TextBox 20"/>
            <p:cNvSpPr txBox="1"/>
            <p:nvPr/>
          </p:nvSpPr>
          <p:spPr>
            <a:xfrm>
              <a:off x="32252" y="0"/>
              <a:ext cx="1120141" cy="447040"/>
            </a:xfrm>
            <a:prstGeom prst="rect">
              <a:avLst/>
            </a:prstGeom>
            <a:noFill/>
            <a:ln w="12700" cap="flat">
              <a:noFill/>
              <a:miter lim="400000"/>
            </a:ln>
            <a:effectLst/>
          </p:spPr>
          <p:txBody>
            <a:bodyPr wrap="none" lIns="45719" tIns="45719" rIns="45719" bIns="45719" numCol="1" anchor="t">
              <a:spAutoFit/>
            </a:bodyPr>
            <a:lstStyle>
              <a:lvl1pPr>
                <a:defRPr sz="2000">
                  <a:solidFill>
                    <a:srgbClr val="FFC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题型剖析</a:t>
              </a:r>
            </a:p>
          </p:txBody>
        </p:sp>
      </p:grpSp>
      <p:sp>
        <p:nvSpPr>
          <p:cNvPr id="337" name="TextBox 24"/>
          <p:cNvSpPr txBox="1"/>
          <p:nvPr/>
        </p:nvSpPr>
        <p:spPr>
          <a:xfrm>
            <a:off x="539551" y="4181018"/>
            <a:ext cx="7560842" cy="802641"/>
          </a:xfrm>
          <a:prstGeom prst="rect">
            <a:avLst/>
          </a:prstGeom>
          <a:ln w="12700">
            <a:miter lim="400000"/>
          </a:ln>
        </p:spPr>
        <p:txBody>
          <a:bodyPr lIns="45719" rIns="45719">
            <a:spAutoFit/>
          </a:bodyPr>
          <a:lstStyle/>
          <a:p>
            <a:pPr>
              <a:defRPr sz="2000">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consequences of implementing the policy</a:t>
            </a:r>
            <a:r>
              <a:rPr>
                <a:solidFill>
                  <a:srgbClr val="000000"/>
                </a:solidFill>
              </a:rPr>
              <a:t>——从结果出发，</a:t>
            </a:r>
          </a:p>
          <a:p>
            <a:pPr>
              <a:defRPr sz="2000">
                <a:latin typeface="微软雅黑" panose="020B0503020204020204" charset="-122"/>
                <a:ea typeface="微软雅黑" panose="020B0503020204020204" charset="-122"/>
                <a:cs typeface="微软雅黑" panose="020B0503020204020204" charset="-122"/>
                <a:sym typeface="微软雅黑" panose="020B0503020204020204" charset="-122"/>
              </a:defRPr>
            </a:pPr>
            <a:r>
              <a:t>考虑各种可能的结果。</a:t>
            </a:r>
          </a:p>
        </p:txBody>
      </p:sp>
      <p:sp>
        <p:nvSpPr>
          <p:cNvPr id="338" name="TextBox 23"/>
          <p:cNvSpPr txBox="1"/>
          <p:nvPr/>
        </p:nvSpPr>
        <p:spPr>
          <a:xfrm>
            <a:off x="467543" y="1556791"/>
            <a:ext cx="8136906" cy="2301241"/>
          </a:xfrm>
          <a:prstGeom prst="rect">
            <a:avLst/>
          </a:prstGeom>
          <a:ln w="12700">
            <a:miter lim="400000"/>
          </a:ln>
        </p:spPr>
        <p:txBody>
          <a:bodyPr lIns="45719" rIns="45719">
            <a:spAutoFit/>
          </a:bodyPr>
          <a:lstStyle/>
          <a:p>
            <a:pPr>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pPr>
            <a:r>
              <a:t>6.Write a response in which you discuss your views on the </a:t>
            </a:r>
            <a:r>
              <a:rPr>
                <a:solidFill>
                  <a:srgbClr val="FF0000"/>
                </a:solidFill>
              </a:rPr>
              <a:t>policy</a:t>
            </a:r>
            <a:r>
              <a:t> above and explain your reasoning for the position you take. In developing and supporting your position, you should consider the </a:t>
            </a:r>
            <a:r>
              <a:rPr>
                <a:solidFill>
                  <a:srgbClr val="FF0000"/>
                </a:solidFill>
              </a:rPr>
              <a:t>possible consequences of implementing the policy </a:t>
            </a:r>
            <a:r>
              <a:t>and explain how these consequences shape your position.</a:t>
            </a: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iterate>
                                    <p:tmAbs val="0"/>
                                  </p:iterate>
                                  <p:childTnLst>
                                    <p:set>
                                      <p:cBhvr>
                                        <p:cTn id="6" dur="indefinite" fill="hold"/>
                                        <p:tgtEl>
                                          <p:spTgt spid="338"/>
                                        </p:tgtEl>
                                        <p:attrNameLst>
                                          <p:attrName>style.visibility</p:attrName>
                                        </p:attrNameLst>
                                      </p:cBhvr>
                                      <p:to>
                                        <p:strVal val="visible"/>
                                      </p:to>
                                    </p:set>
                                    <p:animEffect transition="in" filter="dissolve">
                                      <p:cBhvr>
                                        <p:cTn id="7" dur="500"/>
                                        <p:tgtEl>
                                          <p:spTgt spid="33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2" nodeType="clickEffect">
                                  <p:stCondLst>
                                    <p:cond delay="0"/>
                                  </p:stCondLst>
                                  <p:iterate>
                                    <p:tmAbs val="0"/>
                                  </p:iterate>
                                  <p:childTnLst>
                                    <p:set>
                                      <p:cBhvr>
                                        <p:cTn id="11" dur="indefinite" fill="hold"/>
                                        <p:tgtEl>
                                          <p:spTgt spid="337"/>
                                        </p:tgtEl>
                                        <p:attrNameLst>
                                          <p:attrName>style.visibility</p:attrName>
                                        </p:attrNameLst>
                                      </p:cBhvr>
                                      <p:to>
                                        <p:strVal val="visible"/>
                                      </p:to>
                                    </p:set>
                                    <p:animEffect transition="in" filter="dissolve">
                                      <p:cBhvr>
                                        <p:cTn id="12" dur="500"/>
                                        <p:tgtEl>
                                          <p:spTgt spid="3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 grpId="2" animBg="1" advAuto="0"/>
      <p:bldP spid="338" grpId="1"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TextBox 18"/>
          <p:cNvSpPr txBox="1"/>
          <p:nvPr/>
        </p:nvSpPr>
        <p:spPr>
          <a:xfrm>
            <a:off x="467543" y="908720"/>
            <a:ext cx="8136906" cy="2453641"/>
          </a:xfrm>
          <a:prstGeom prst="rect">
            <a:avLst/>
          </a:prstGeom>
          <a:ln w="12700">
            <a:miter lim="400000"/>
          </a:ln>
        </p:spPr>
        <p:txBody>
          <a:bodyPr lIns="45719" rIns="45719">
            <a:spAutoFit/>
          </a:bodyPr>
          <a:lstStyle/>
          <a:p>
            <a:pPr>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pPr>
            <a:r>
              <a:t>例1：The human mind will always be superior to machines because machines are only tools of human minds.</a:t>
            </a:r>
          </a:p>
          <a:p>
            <a:pPr>
              <a:defRPr sz="1200">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a:p>
          <a:p>
            <a:pPr>
              <a:defRPr i="1">
                <a:latin typeface="微软雅黑" panose="020B0503020204020204" charset="-122"/>
                <a:ea typeface="微软雅黑" panose="020B0503020204020204" charset="-122"/>
                <a:cs typeface="微软雅黑" panose="020B0503020204020204" charset="-122"/>
                <a:sym typeface="微软雅黑" panose="020B0503020204020204" charset="-122"/>
              </a:defRPr>
            </a:pPr>
            <a:r>
              <a:t>Write a response in which you discuss </a:t>
            </a:r>
            <a:r>
              <a:rPr>
                <a:solidFill>
                  <a:srgbClr val="FF0000"/>
                </a:solidFill>
              </a:rPr>
              <a:t>the extent to which you agree or disagree with the statement </a:t>
            </a:r>
            <a:r>
              <a:t>and explain your reasoning for the position you take. In developing and supporting your position, you should consider </a:t>
            </a:r>
            <a:r>
              <a:rPr>
                <a:solidFill>
                  <a:srgbClr val="FF0000"/>
                </a:solidFill>
              </a:rPr>
              <a:t>ways in which the statement might or might not hold true</a:t>
            </a:r>
            <a:r>
              <a:t> and explain how these considerations shape your position. </a:t>
            </a:r>
          </a:p>
        </p:txBody>
      </p:sp>
      <p:sp>
        <p:nvSpPr>
          <p:cNvPr id="341" name="TextBox 19"/>
          <p:cNvSpPr txBox="1"/>
          <p:nvPr/>
        </p:nvSpPr>
        <p:spPr>
          <a:xfrm>
            <a:off x="987726" y="4406170"/>
            <a:ext cx="3548270" cy="1200329"/>
          </a:xfrm>
          <a:prstGeom prst="rect">
            <a:avLst/>
          </a:prstGeom>
          <a:ln w="12700">
            <a:miter lim="400000"/>
          </a:ln>
        </p:spPr>
        <p:txBody>
          <a:bodyPr wrap="square" lIns="45719" rIns="45719">
            <a:spAutoFit/>
          </a:bodyPr>
          <a:lstStyle>
            <a:lvl1pPr>
              <a:defRPr>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en-US" dirty="0"/>
              <a:t>A</a:t>
            </a:r>
            <a:r>
              <a:rPr dirty="0"/>
              <a:t>lways</a:t>
            </a:r>
            <a:r>
              <a:rPr lang="en-US" dirty="0"/>
              <a:t>:</a:t>
            </a:r>
          </a:p>
          <a:p>
            <a:r>
              <a:rPr lang="zh-CN" altLang="en-US" dirty="0"/>
              <a:t>是一个绝对化的词，故要对其进行展开。</a:t>
            </a:r>
            <a:endParaRPr lang="en-US" altLang="zh-CN" dirty="0"/>
          </a:p>
          <a:p>
            <a:r>
              <a:rPr lang="zh-CN" altLang="en-US" dirty="0"/>
              <a:t>展开模式通常有：时间</a:t>
            </a:r>
            <a:r>
              <a:rPr lang="en-US" altLang="zh-CN" dirty="0"/>
              <a:t>/</a:t>
            </a:r>
            <a:r>
              <a:rPr lang="zh-CN" altLang="en-US" dirty="0"/>
              <a:t>空间</a:t>
            </a:r>
            <a:endParaRPr dirty="0"/>
          </a:p>
        </p:txBody>
      </p:sp>
      <p:sp>
        <p:nvSpPr>
          <p:cNvPr id="342" name="TextBox 20"/>
          <p:cNvSpPr txBox="1"/>
          <p:nvPr/>
        </p:nvSpPr>
        <p:spPr>
          <a:xfrm>
            <a:off x="5436096" y="4035329"/>
            <a:ext cx="2880321" cy="370841"/>
          </a:xfrm>
          <a:prstGeom prst="rect">
            <a:avLst/>
          </a:prstGeom>
          <a:ln w="12700">
            <a:miter lim="400000"/>
          </a:ln>
        </p:spPr>
        <p:txBody>
          <a:bodyPr lIns="45719" rIns="45719">
            <a:spAutoFit/>
          </a:bodyPr>
          <a:lstStyle>
            <a:lvl1pPr>
              <a:defRPr>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What kind of times?</a:t>
            </a:r>
          </a:p>
        </p:txBody>
      </p:sp>
      <p:sp>
        <p:nvSpPr>
          <p:cNvPr id="343" name="TextBox 24"/>
          <p:cNvSpPr txBox="1"/>
          <p:nvPr/>
        </p:nvSpPr>
        <p:spPr>
          <a:xfrm>
            <a:off x="5436096" y="4578936"/>
            <a:ext cx="2880321" cy="370841"/>
          </a:xfrm>
          <a:prstGeom prst="rect">
            <a:avLst/>
          </a:prstGeom>
          <a:ln w="12700">
            <a:miter lim="400000"/>
          </a:ln>
        </p:spPr>
        <p:txBody>
          <a:bodyPr lIns="45719" rIns="45719">
            <a:spAutoFit/>
          </a:bodyPr>
          <a:lstStyle>
            <a:lvl1pPr>
              <a:defRPr>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What kind of machines?</a:t>
            </a:r>
          </a:p>
        </p:txBody>
      </p:sp>
      <p:sp>
        <p:nvSpPr>
          <p:cNvPr id="344" name="矩形 21"/>
          <p:cNvSpPr/>
          <p:nvPr/>
        </p:nvSpPr>
        <p:spPr>
          <a:xfrm>
            <a:off x="2339751" y="-1"/>
            <a:ext cx="6804249"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345" name="矩形 22"/>
          <p:cNvSpPr/>
          <p:nvPr/>
        </p:nvSpPr>
        <p:spPr>
          <a:xfrm>
            <a:off x="4179708" y="59633"/>
            <a:ext cx="1512169" cy="340817"/>
          </a:xfrm>
          <a:prstGeom prst="rect">
            <a:avLst/>
          </a:prstGeom>
          <a:solidFill>
            <a:srgbClr val="093678"/>
          </a:solidFill>
          <a:ln w="12700">
            <a:miter lim="400000"/>
          </a:ln>
        </p:spPr>
        <p:txBody>
          <a:bodyPr lIns="45719" rIns="45719" anchor="ctr"/>
          <a:lstStyle/>
          <a:p>
            <a:pPr algn="ctr">
              <a:defRPr>
                <a:solidFill>
                  <a:srgbClr val="FFFFFF"/>
                </a:solidFill>
              </a:defRPr>
            </a:pPr>
            <a:endParaRPr/>
          </a:p>
        </p:txBody>
      </p:sp>
      <p:sp>
        <p:nvSpPr>
          <p:cNvPr id="346" name="TextBox 23"/>
          <p:cNvSpPr txBox="1"/>
          <p:nvPr/>
        </p:nvSpPr>
        <p:spPr>
          <a:xfrm>
            <a:off x="2510150" y="63847"/>
            <a:ext cx="1368152"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有的放矢</a:t>
            </a:r>
          </a:p>
        </p:txBody>
      </p:sp>
      <p:sp>
        <p:nvSpPr>
          <p:cNvPr id="347" name="TextBox 25"/>
          <p:cNvSpPr txBox="1"/>
          <p:nvPr/>
        </p:nvSpPr>
        <p:spPr>
          <a:xfrm>
            <a:off x="4355975" y="66110"/>
            <a:ext cx="1080121"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深度破题</a:t>
            </a:r>
          </a:p>
        </p:txBody>
      </p:sp>
      <p:sp>
        <p:nvSpPr>
          <p:cNvPr id="348" name="TextBox 26"/>
          <p:cNvSpPr txBox="1"/>
          <p:nvPr/>
        </p:nvSpPr>
        <p:spPr>
          <a:xfrm>
            <a:off x="6083422" y="66110"/>
            <a:ext cx="1008858"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关键论证</a:t>
            </a:r>
          </a:p>
        </p:txBody>
      </p:sp>
      <p:sp>
        <p:nvSpPr>
          <p:cNvPr id="349" name="矩形 27"/>
          <p:cNvSpPr/>
          <p:nvPr/>
        </p:nvSpPr>
        <p:spPr>
          <a:xfrm>
            <a:off x="2411759" y="44624"/>
            <a:ext cx="1512170"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350" name="矩形 28"/>
          <p:cNvSpPr/>
          <p:nvPr/>
        </p:nvSpPr>
        <p:spPr>
          <a:xfrm>
            <a:off x="5837094" y="44624"/>
            <a:ext cx="1512169"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351" name="矩形 29"/>
          <p:cNvSpPr/>
          <p:nvPr/>
        </p:nvSpPr>
        <p:spPr>
          <a:xfrm>
            <a:off x="4869" y="-1"/>
            <a:ext cx="2304002"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352" name="直接连接符 30"/>
          <p:cNvSpPr/>
          <p:nvPr/>
        </p:nvSpPr>
        <p:spPr>
          <a:xfrm>
            <a:off x="4067944" y="72008"/>
            <a:ext cx="1" cy="332657"/>
          </a:xfrm>
          <a:prstGeom prst="line">
            <a:avLst/>
          </a:prstGeom>
          <a:ln w="12700">
            <a:solidFill>
              <a:srgbClr val="808080"/>
            </a:solidFill>
          </a:ln>
        </p:spPr>
        <p:txBody>
          <a:bodyPr lIns="45719" rIns="45719"/>
          <a:lstStyle/>
          <a:p>
            <a:endParaRPr/>
          </a:p>
        </p:txBody>
      </p:sp>
      <p:sp>
        <p:nvSpPr>
          <p:cNvPr id="353" name="直接连接符 31"/>
          <p:cNvSpPr/>
          <p:nvPr/>
        </p:nvSpPr>
        <p:spPr>
          <a:xfrm>
            <a:off x="5796136" y="72008"/>
            <a:ext cx="1" cy="332657"/>
          </a:xfrm>
          <a:prstGeom prst="line">
            <a:avLst/>
          </a:prstGeom>
          <a:ln w="12700">
            <a:solidFill>
              <a:srgbClr val="808080"/>
            </a:solidFill>
          </a:ln>
        </p:spPr>
        <p:txBody>
          <a:bodyPr lIns="45719" rIns="45719"/>
          <a:lstStyle/>
          <a:p>
            <a:endParaRPr/>
          </a:p>
        </p:txBody>
      </p:sp>
      <p:sp>
        <p:nvSpPr>
          <p:cNvPr id="354" name="直接连接符 32"/>
          <p:cNvSpPr/>
          <p:nvPr/>
        </p:nvSpPr>
        <p:spPr>
          <a:xfrm>
            <a:off x="7380312" y="74440"/>
            <a:ext cx="1" cy="332658"/>
          </a:xfrm>
          <a:prstGeom prst="line">
            <a:avLst/>
          </a:prstGeom>
          <a:ln w="12700">
            <a:solidFill>
              <a:srgbClr val="808080"/>
            </a:solidFill>
          </a:ln>
        </p:spPr>
        <p:txBody>
          <a:bodyPr lIns="45719" rIns="45719"/>
          <a:lstStyle/>
          <a:p>
            <a:endParaRPr/>
          </a:p>
        </p:txBody>
      </p:sp>
      <p:sp>
        <p:nvSpPr>
          <p:cNvPr id="355" name="矩形 33"/>
          <p:cNvSpPr/>
          <p:nvPr/>
        </p:nvSpPr>
        <p:spPr>
          <a:xfrm>
            <a:off x="7668342" y="64501"/>
            <a:ext cx="1378092" cy="340817"/>
          </a:xfrm>
          <a:prstGeom prst="rect">
            <a:avLst/>
          </a:prstGeom>
          <a:solidFill>
            <a:srgbClr val="BFBFBF"/>
          </a:solidFill>
          <a:ln w="12700">
            <a:miter lim="400000"/>
          </a:ln>
        </p:spPr>
        <p:txBody>
          <a:bodyPr lIns="45719" rIns="45719" anchor="ctr"/>
          <a:lstStyle/>
          <a:p>
            <a:pPr algn="ctr">
              <a:defRPr>
                <a:solidFill>
                  <a:srgbClr val="FFFFFF"/>
                </a:solidFill>
              </a:defRPr>
            </a:pPr>
            <a:endParaRPr/>
          </a:p>
        </p:txBody>
      </p:sp>
      <p:pic>
        <p:nvPicPr>
          <p:cNvPr id="356" name="图片 34" descr="图片 34"/>
          <p:cNvPicPr>
            <a:picLocks noChangeAspect="1"/>
          </p:cNvPicPr>
          <p:nvPr/>
        </p:nvPicPr>
        <p:blipFill>
          <a:blip r:embed="rId2"/>
          <a:stretch>
            <a:fillRect/>
          </a:stretch>
        </p:blipFill>
        <p:spPr>
          <a:xfrm>
            <a:off x="7720593" y="46030"/>
            <a:ext cx="1231189" cy="369357"/>
          </a:xfrm>
          <a:prstGeom prst="rect">
            <a:avLst/>
          </a:prstGeom>
          <a:ln w="12700">
            <a:miter lim="400000"/>
            <a:headEnd/>
            <a:tailEnd/>
          </a:ln>
        </p:spPr>
      </p:pic>
      <p:sp>
        <p:nvSpPr>
          <p:cNvPr id="357" name="TextBox 35"/>
          <p:cNvSpPr txBox="1"/>
          <p:nvPr/>
        </p:nvSpPr>
        <p:spPr>
          <a:xfrm>
            <a:off x="755576" y="59633"/>
            <a:ext cx="1368152" cy="370841"/>
          </a:xfrm>
          <a:prstGeom prst="rect">
            <a:avLst/>
          </a:prstGeom>
          <a:ln w="12700">
            <a:miter lim="400000"/>
          </a:ln>
        </p:spPr>
        <p:txBody>
          <a:bodyPr lIns="45719" rIns="45719">
            <a:spAutoFit/>
          </a:bodyPr>
          <a:lstStyle>
            <a:lvl1pPr algn="ctr">
              <a:defRPr>
                <a:solidFill>
                  <a:srgbClr val="FFC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ISSUE</a:t>
            </a:r>
          </a:p>
        </p:txBody>
      </p:sp>
      <p:grpSp>
        <p:nvGrpSpPr>
          <p:cNvPr id="360" name="矩形 36"/>
          <p:cNvGrpSpPr/>
          <p:nvPr/>
        </p:nvGrpSpPr>
        <p:grpSpPr>
          <a:xfrm>
            <a:off x="0" y="-49421"/>
            <a:ext cx="539552" cy="574042"/>
            <a:chOff x="0" y="0"/>
            <a:chExt cx="539551" cy="574040"/>
          </a:xfrm>
        </p:grpSpPr>
        <p:sp>
          <p:nvSpPr>
            <p:cNvPr id="358" name="矩形"/>
            <p:cNvSpPr/>
            <p:nvPr/>
          </p:nvSpPr>
          <p:spPr>
            <a:xfrm>
              <a:off x="0" y="49420"/>
              <a:ext cx="539552" cy="475200"/>
            </a:xfrm>
            <a:prstGeom prst="rect">
              <a:avLst/>
            </a:prstGeom>
            <a:solidFill>
              <a:srgbClr val="093678"/>
            </a:solidFill>
            <a:ln w="12700" cap="flat">
              <a:noFill/>
              <a:miter lim="400000"/>
            </a:ln>
            <a:effectLst/>
          </p:spPr>
          <p:txBody>
            <a:bodyPr wrap="square" lIns="45719" tIns="45719" rIns="45719" bIns="45719" numCol="1" anchor="ctr">
              <a:noAutofit/>
            </a:bodyPr>
            <a:lstStyle/>
            <a:p>
              <a:pPr algn="ctr">
                <a:defRPr sz="3200">
                  <a:solidFill>
                    <a:srgbClr val="FFFFFF"/>
                  </a:solidFill>
                  <a:latin typeface="方正超粗黑简体"/>
                  <a:ea typeface="方正超粗黑简体"/>
                  <a:cs typeface="方正超粗黑简体"/>
                  <a:sym typeface="方正超粗黑简体"/>
                </a:defRPr>
              </a:pPr>
              <a:endParaRPr/>
            </a:p>
          </p:txBody>
        </p:sp>
        <p:sp>
          <p:nvSpPr>
            <p:cNvPr id="359" name="2"/>
            <p:cNvSpPr txBox="1"/>
            <p:nvPr/>
          </p:nvSpPr>
          <p:spPr>
            <a:xfrm>
              <a:off x="0" y="0"/>
              <a:ext cx="539552" cy="574041"/>
            </a:xfrm>
            <a:prstGeom prst="rect">
              <a:avLst/>
            </a:prstGeom>
            <a:noFill/>
            <a:ln w="12700" cap="flat">
              <a:noFill/>
              <a:miter lim="400000"/>
            </a:ln>
            <a:effectLst/>
          </p:spPr>
          <p:txBody>
            <a:bodyPr wrap="square" lIns="45719" tIns="45719" rIns="45719" bIns="45719" numCol="1" anchor="ctr">
              <a:spAutoFit/>
            </a:bodyPr>
            <a:lstStyle>
              <a:lvl1pPr algn="ctr">
                <a:defRPr sz="3200">
                  <a:solidFill>
                    <a:srgbClr val="FFFFFF"/>
                  </a:solidFill>
                  <a:latin typeface="方正超粗黑简体"/>
                  <a:ea typeface="方正超粗黑简体"/>
                  <a:cs typeface="方正超粗黑简体"/>
                  <a:sym typeface="方正超粗黑简体"/>
                </a:defRPr>
              </a:lvl1pPr>
            </a:lstStyle>
            <a:p>
              <a:r>
                <a:t>2</a:t>
              </a:r>
            </a:p>
          </p:txBody>
        </p:sp>
      </p:gr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1" fill="hold" grpId="1" nodeType="clickEffect">
                                  <p:stCondLst>
                                    <p:cond delay="0"/>
                                  </p:stCondLst>
                                  <p:iterate>
                                    <p:tmAbs val="0"/>
                                  </p:iterate>
                                  <p:childTnLst>
                                    <p:set>
                                      <p:cBhvr>
                                        <p:cTn id="6" dur="indefinite" fill="hold"/>
                                        <p:tgtEl>
                                          <p:spTgt spid="341"/>
                                        </p:tgtEl>
                                        <p:attrNameLst>
                                          <p:attrName>style.visibility</p:attrName>
                                        </p:attrNameLst>
                                      </p:cBhvr>
                                      <p:to>
                                        <p:strVal val="visible"/>
                                      </p:to>
                                    </p:set>
                                    <p:anim calcmode="lin" valueType="num">
                                      <p:cBhvr>
                                        <p:cTn id="7" dur="1000" fill="hold"/>
                                        <p:tgtEl>
                                          <p:spTgt spid="341"/>
                                        </p:tgtEl>
                                        <p:attrNameLst>
                                          <p:attrName>ppt_x</p:attrName>
                                        </p:attrNameLst>
                                      </p:cBhvr>
                                      <p:tavLst>
                                        <p:tav tm="0">
                                          <p:val>
                                            <p:strVal val="#ppt_x"/>
                                          </p:val>
                                        </p:tav>
                                        <p:tav tm="100000">
                                          <p:val>
                                            <p:strVal val="#ppt_x"/>
                                          </p:val>
                                        </p:tav>
                                      </p:tavLst>
                                    </p:anim>
                                    <p:anim calcmode="lin" valueType="num">
                                      <p:cBhvr>
                                        <p:cTn id="8" dur="1000" fill="hold"/>
                                        <p:tgtEl>
                                          <p:spTgt spid="34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2" nodeType="clickEffect">
                                  <p:stCondLst>
                                    <p:cond delay="0"/>
                                  </p:stCondLst>
                                  <p:iterate>
                                    <p:tmAbs val="0"/>
                                  </p:iterate>
                                  <p:childTnLst>
                                    <p:set>
                                      <p:cBhvr>
                                        <p:cTn id="12" dur="indefinite" fill="hold"/>
                                        <p:tgtEl>
                                          <p:spTgt spid="342"/>
                                        </p:tgtEl>
                                        <p:attrNameLst>
                                          <p:attrName>style.visibility</p:attrName>
                                        </p:attrNameLst>
                                      </p:cBhvr>
                                      <p:to>
                                        <p:strVal val="visible"/>
                                      </p:to>
                                    </p:set>
                                    <p:anim calcmode="lin" valueType="num">
                                      <p:cBhvr>
                                        <p:cTn id="13" dur="1000" fill="hold"/>
                                        <p:tgtEl>
                                          <p:spTgt spid="342"/>
                                        </p:tgtEl>
                                        <p:attrNameLst>
                                          <p:attrName>ppt_x</p:attrName>
                                        </p:attrNameLst>
                                      </p:cBhvr>
                                      <p:tavLst>
                                        <p:tav tm="0">
                                          <p:val>
                                            <p:strVal val="#ppt_x"/>
                                          </p:val>
                                        </p:tav>
                                        <p:tav tm="100000">
                                          <p:val>
                                            <p:strVal val="#ppt_x"/>
                                          </p:val>
                                        </p:tav>
                                      </p:tavLst>
                                    </p:anim>
                                    <p:anim calcmode="lin" valueType="num">
                                      <p:cBhvr>
                                        <p:cTn id="14" dur="1000" fill="hold"/>
                                        <p:tgtEl>
                                          <p:spTgt spid="342"/>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3" nodeType="clickEffect">
                                  <p:stCondLst>
                                    <p:cond delay="0"/>
                                  </p:stCondLst>
                                  <p:iterate>
                                    <p:tmAbs val="0"/>
                                  </p:iterate>
                                  <p:childTnLst>
                                    <p:set>
                                      <p:cBhvr>
                                        <p:cTn id="18" dur="indefinite" fill="hold"/>
                                        <p:tgtEl>
                                          <p:spTgt spid="343"/>
                                        </p:tgtEl>
                                        <p:attrNameLst>
                                          <p:attrName>style.visibility</p:attrName>
                                        </p:attrNameLst>
                                      </p:cBhvr>
                                      <p:to>
                                        <p:strVal val="visible"/>
                                      </p:to>
                                    </p:set>
                                    <p:anim calcmode="lin" valueType="num">
                                      <p:cBhvr>
                                        <p:cTn id="19" dur="1000" fill="hold"/>
                                        <p:tgtEl>
                                          <p:spTgt spid="343"/>
                                        </p:tgtEl>
                                        <p:attrNameLst>
                                          <p:attrName>ppt_x</p:attrName>
                                        </p:attrNameLst>
                                      </p:cBhvr>
                                      <p:tavLst>
                                        <p:tav tm="0">
                                          <p:val>
                                            <p:strVal val="#ppt_x"/>
                                          </p:val>
                                        </p:tav>
                                        <p:tav tm="100000">
                                          <p:val>
                                            <p:strVal val="#ppt_x"/>
                                          </p:val>
                                        </p:tav>
                                      </p:tavLst>
                                    </p:anim>
                                    <p:anim calcmode="lin" valueType="num">
                                      <p:cBhvr>
                                        <p:cTn id="20" dur="1000" fill="hold"/>
                                        <p:tgtEl>
                                          <p:spTgt spid="34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1" grpId="1" animBg="1" advAuto="0"/>
      <p:bldP spid="342" grpId="2" animBg="1" advAuto="0"/>
      <p:bldP spid="343" grpId="3"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48508D1-C9D9-480A-B2AB-8FC9208D55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953072"/>
            <a:ext cx="9144000" cy="3528323"/>
          </a:xfrm>
          <a:prstGeom prst="rect">
            <a:avLst/>
          </a:prstGeom>
        </p:spPr>
      </p:pic>
    </p:spTree>
    <p:extLst>
      <p:ext uri="{BB962C8B-B14F-4D97-AF65-F5344CB8AC3E}">
        <p14:creationId xmlns:p14="http://schemas.microsoft.com/office/powerpoint/2010/main" val="151768779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 name="TextBox 18"/>
          <p:cNvSpPr txBox="1"/>
          <p:nvPr/>
        </p:nvSpPr>
        <p:spPr>
          <a:xfrm>
            <a:off x="467543" y="908720"/>
            <a:ext cx="8136906" cy="3046095"/>
          </a:xfrm>
          <a:prstGeom prst="rect">
            <a:avLst/>
          </a:prstGeom>
          <a:ln w="12700">
            <a:miter lim="400000"/>
          </a:ln>
        </p:spPr>
        <p:txBody>
          <a:bodyPr wrap="square" lIns="45719" rIns="45719">
            <a:spAutoFit/>
          </a:bodyPr>
          <a:lstStyle/>
          <a:p>
            <a:pPr>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pPr>
            <a:r>
              <a:t>例2：Educators should take students’ interests into account when planning the content of the courses they teach.</a:t>
            </a:r>
          </a:p>
          <a:p>
            <a:pPr>
              <a:defRPr sz="1200">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a:p>
          <a:p>
            <a:pPr>
              <a:defRPr i="1">
                <a:latin typeface="微软雅黑" panose="020B0503020204020204" charset="-122"/>
                <a:ea typeface="微软雅黑" panose="020B0503020204020204" charset="-122"/>
                <a:cs typeface="微软雅黑" panose="020B0503020204020204" charset="-122"/>
                <a:sym typeface="微软雅黑" panose="020B0503020204020204" charset="-122"/>
              </a:defRPr>
            </a:pPr>
            <a:r>
              <a:t>Write a response in which you discuss the extent to which you agree or disagree with the </a:t>
            </a:r>
            <a:r>
              <a:rPr>
                <a:solidFill>
                  <a:srgbClr val="FF0000"/>
                </a:solidFill>
              </a:rPr>
              <a:t>recommendation</a:t>
            </a:r>
            <a:r>
              <a:t> and explain your reasoning for the position you take. In developing and supporting your position, describe </a:t>
            </a:r>
            <a:r>
              <a:rPr>
                <a:solidFill>
                  <a:srgbClr val="FF0000"/>
                </a:solidFill>
              </a:rPr>
              <a:t>specific circumstances in which adopting the recommendation would or would not be advantageous </a:t>
            </a:r>
            <a:r>
              <a:t>and explain how these </a:t>
            </a:r>
            <a:r>
              <a:rPr>
                <a:solidFill>
                  <a:srgbClr val="FF0000"/>
                </a:solidFill>
              </a:rPr>
              <a:t>examples</a:t>
            </a:r>
            <a:r>
              <a:t> shape your position. </a:t>
            </a:r>
          </a:p>
        </p:txBody>
      </p:sp>
      <p:sp>
        <p:nvSpPr>
          <p:cNvPr id="363" name="TextBox 20"/>
          <p:cNvSpPr txBox="1"/>
          <p:nvPr/>
        </p:nvSpPr>
        <p:spPr>
          <a:xfrm>
            <a:off x="899591" y="4062540"/>
            <a:ext cx="3024338" cy="370841"/>
          </a:xfrm>
          <a:prstGeom prst="rect">
            <a:avLst/>
          </a:prstGeom>
          <a:ln w="12700">
            <a:miter lim="400000"/>
          </a:ln>
        </p:spPr>
        <p:txBody>
          <a:bodyPr lIns="45719" rIns="45719">
            <a:spAutoFit/>
          </a:bodyPr>
          <a:lstStyle>
            <a:lvl1pPr>
              <a:defRPr>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Educator should</a:t>
            </a:r>
          </a:p>
        </p:txBody>
      </p:sp>
      <p:sp>
        <p:nvSpPr>
          <p:cNvPr id="364" name="TextBox 21"/>
          <p:cNvSpPr txBox="1"/>
          <p:nvPr/>
        </p:nvSpPr>
        <p:spPr>
          <a:xfrm>
            <a:off x="4283968" y="4086364"/>
            <a:ext cx="1872209" cy="370841"/>
          </a:xfrm>
          <a:prstGeom prst="rect">
            <a:avLst/>
          </a:prstGeom>
          <a:ln w="12700">
            <a:miter lim="400000"/>
          </a:ln>
        </p:spPr>
        <p:txBody>
          <a:bodyPr lIns="45719" rIns="45719">
            <a:spAutoFit/>
          </a:bodyPr>
          <a:lstStyle>
            <a:lvl1pPr>
              <a:defRPr>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dirty="0"/>
              <a:t>Can they?</a:t>
            </a:r>
          </a:p>
        </p:txBody>
      </p:sp>
      <p:sp>
        <p:nvSpPr>
          <p:cNvPr id="365" name="TextBox 22"/>
          <p:cNvSpPr txBox="1"/>
          <p:nvPr/>
        </p:nvSpPr>
        <p:spPr>
          <a:xfrm>
            <a:off x="709950" y="4521578"/>
            <a:ext cx="3168352" cy="370841"/>
          </a:xfrm>
          <a:prstGeom prst="rect">
            <a:avLst/>
          </a:prstGeom>
          <a:ln w="12700">
            <a:miter lim="400000"/>
          </a:ln>
        </p:spPr>
        <p:txBody>
          <a:bodyPr lIns="45719" rIns="45719">
            <a:spAutoFit/>
          </a:bodyPr>
          <a:lstStyle>
            <a:lvl1pPr>
              <a:defRPr>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dirty="0"/>
              <a:t>Students’ interests</a:t>
            </a:r>
          </a:p>
        </p:txBody>
      </p:sp>
      <p:sp>
        <p:nvSpPr>
          <p:cNvPr id="366" name="TextBox 23"/>
          <p:cNvSpPr txBox="1"/>
          <p:nvPr/>
        </p:nvSpPr>
        <p:spPr>
          <a:xfrm>
            <a:off x="4230316" y="4521577"/>
            <a:ext cx="3520009" cy="370841"/>
          </a:xfrm>
          <a:prstGeom prst="rect">
            <a:avLst/>
          </a:prstGeom>
          <a:ln w="12700">
            <a:miter lim="400000"/>
          </a:ln>
        </p:spPr>
        <p:txBody>
          <a:bodyPr lIns="45719" rIns="45719">
            <a:spAutoFit/>
          </a:bodyPr>
          <a:lstStyle>
            <a:lvl1pPr>
              <a:defRPr>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What kind of students?</a:t>
            </a:r>
          </a:p>
        </p:txBody>
      </p:sp>
      <p:sp>
        <p:nvSpPr>
          <p:cNvPr id="367" name="矩形 24"/>
          <p:cNvSpPr/>
          <p:nvPr/>
        </p:nvSpPr>
        <p:spPr>
          <a:xfrm>
            <a:off x="2339751" y="-1"/>
            <a:ext cx="6804249"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368" name="矩形 25"/>
          <p:cNvSpPr/>
          <p:nvPr/>
        </p:nvSpPr>
        <p:spPr>
          <a:xfrm>
            <a:off x="4179708" y="59633"/>
            <a:ext cx="1512169" cy="340817"/>
          </a:xfrm>
          <a:prstGeom prst="rect">
            <a:avLst/>
          </a:prstGeom>
          <a:solidFill>
            <a:srgbClr val="093678"/>
          </a:solidFill>
          <a:ln w="12700">
            <a:miter lim="400000"/>
          </a:ln>
        </p:spPr>
        <p:txBody>
          <a:bodyPr lIns="45719" rIns="45719" anchor="ctr"/>
          <a:lstStyle/>
          <a:p>
            <a:pPr algn="ctr">
              <a:defRPr>
                <a:solidFill>
                  <a:srgbClr val="FFFFFF"/>
                </a:solidFill>
              </a:defRPr>
            </a:pPr>
            <a:endParaRPr/>
          </a:p>
        </p:txBody>
      </p:sp>
      <p:sp>
        <p:nvSpPr>
          <p:cNvPr id="369" name="TextBox 26"/>
          <p:cNvSpPr txBox="1"/>
          <p:nvPr/>
        </p:nvSpPr>
        <p:spPr>
          <a:xfrm>
            <a:off x="2510150" y="63847"/>
            <a:ext cx="1368152"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有的放矢</a:t>
            </a:r>
          </a:p>
        </p:txBody>
      </p:sp>
      <p:sp>
        <p:nvSpPr>
          <p:cNvPr id="370" name="TextBox 27"/>
          <p:cNvSpPr txBox="1"/>
          <p:nvPr/>
        </p:nvSpPr>
        <p:spPr>
          <a:xfrm>
            <a:off x="4355975" y="66110"/>
            <a:ext cx="1080121"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深度破题</a:t>
            </a:r>
          </a:p>
        </p:txBody>
      </p:sp>
      <p:sp>
        <p:nvSpPr>
          <p:cNvPr id="371" name="TextBox 28"/>
          <p:cNvSpPr txBox="1"/>
          <p:nvPr/>
        </p:nvSpPr>
        <p:spPr>
          <a:xfrm>
            <a:off x="6083422" y="66110"/>
            <a:ext cx="1008858"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关键论证</a:t>
            </a:r>
          </a:p>
        </p:txBody>
      </p:sp>
      <p:sp>
        <p:nvSpPr>
          <p:cNvPr id="372" name="矩形 29"/>
          <p:cNvSpPr/>
          <p:nvPr/>
        </p:nvSpPr>
        <p:spPr>
          <a:xfrm>
            <a:off x="2411759" y="44624"/>
            <a:ext cx="1512170"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373" name="矩形 30"/>
          <p:cNvSpPr/>
          <p:nvPr/>
        </p:nvSpPr>
        <p:spPr>
          <a:xfrm>
            <a:off x="5837094" y="44624"/>
            <a:ext cx="1512169"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374" name="矩形 31"/>
          <p:cNvSpPr/>
          <p:nvPr/>
        </p:nvSpPr>
        <p:spPr>
          <a:xfrm>
            <a:off x="4869" y="-1"/>
            <a:ext cx="2304002"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375" name="直接连接符 32"/>
          <p:cNvSpPr/>
          <p:nvPr/>
        </p:nvSpPr>
        <p:spPr>
          <a:xfrm>
            <a:off x="4067944" y="72008"/>
            <a:ext cx="1" cy="332657"/>
          </a:xfrm>
          <a:prstGeom prst="line">
            <a:avLst/>
          </a:prstGeom>
          <a:ln w="12700">
            <a:solidFill>
              <a:srgbClr val="808080"/>
            </a:solidFill>
          </a:ln>
        </p:spPr>
        <p:txBody>
          <a:bodyPr lIns="45719" rIns="45719"/>
          <a:lstStyle/>
          <a:p>
            <a:endParaRPr/>
          </a:p>
        </p:txBody>
      </p:sp>
      <p:sp>
        <p:nvSpPr>
          <p:cNvPr id="376" name="直接连接符 33"/>
          <p:cNvSpPr/>
          <p:nvPr/>
        </p:nvSpPr>
        <p:spPr>
          <a:xfrm>
            <a:off x="5796136" y="72008"/>
            <a:ext cx="1" cy="332657"/>
          </a:xfrm>
          <a:prstGeom prst="line">
            <a:avLst/>
          </a:prstGeom>
          <a:ln w="12700">
            <a:solidFill>
              <a:srgbClr val="808080"/>
            </a:solidFill>
          </a:ln>
        </p:spPr>
        <p:txBody>
          <a:bodyPr lIns="45719" rIns="45719"/>
          <a:lstStyle/>
          <a:p>
            <a:endParaRPr/>
          </a:p>
        </p:txBody>
      </p:sp>
      <p:sp>
        <p:nvSpPr>
          <p:cNvPr id="377" name="直接连接符 34"/>
          <p:cNvSpPr/>
          <p:nvPr/>
        </p:nvSpPr>
        <p:spPr>
          <a:xfrm>
            <a:off x="7380312" y="74440"/>
            <a:ext cx="1" cy="332658"/>
          </a:xfrm>
          <a:prstGeom prst="line">
            <a:avLst/>
          </a:prstGeom>
          <a:ln w="12700">
            <a:solidFill>
              <a:srgbClr val="808080"/>
            </a:solidFill>
          </a:ln>
        </p:spPr>
        <p:txBody>
          <a:bodyPr lIns="45719" rIns="45719"/>
          <a:lstStyle/>
          <a:p>
            <a:endParaRPr/>
          </a:p>
        </p:txBody>
      </p:sp>
      <p:sp>
        <p:nvSpPr>
          <p:cNvPr id="378" name="矩形 35"/>
          <p:cNvSpPr/>
          <p:nvPr/>
        </p:nvSpPr>
        <p:spPr>
          <a:xfrm>
            <a:off x="7668342" y="64501"/>
            <a:ext cx="1378092" cy="340817"/>
          </a:xfrm>
          <a:prstGeom prst="rect">
            <a:avLst/>
          </a:prstGeom>
          <a:solidFill>
            <a:srgbClr val="BFBFBF"/>
          </a:solidFill>
          <a:ln w="12700">
            <a:miter lim="400000"/>
          </a:ln>
        </p:spPr>
        <p:txBody>
          <a:bodyPr lIns="45719" rIns="45719" anchor="ctr"/>
          <a:lstStyle/>
          <a:p>
            <a:pPr algn="ctr">
              <a:defRPr>
                <a:solidFill>
                  <a:srgbClr val="FFFFFF"/>
                </a:solidFill>
              </a:defRPr>
            </a:pPr>
            <a:endParaRPr/>
          </a:p>
        </p:txBody>
      </p:sp>
      <p:pic>
        <p:nvPicPr>
          <p:cNvPr id="379" name="图片 36" descr="图片 36"/>
          <p:cNvPicPr>
            <a:picLocks noChangeAspect="1"/>
          </p:cNvPicPr>
          <p:nvPr/>
        </p:nvPicPr>
        <p:blipFill>
          <a:blip r:embed="rId2"/>
          <a:stretch>
            <a:fillRect/>
          </a:stretch>
        </p:blipFill>
        <p:spPr>
          <a:xfrm>
            <a:off x="7720593" y="46030"/>
            <a:ext cx="1231189" cy="369357"/>
          </a:xfrm>
          <a:prstGeom prst="rect">
            <a:avLst/>
          </a:prstGeom>
          <a:ln w="12700">
            <a:miter lim="400000"/>
            <a:headEnd/>
            <a:tailEnd/>
          </a:ln>
        </p:spPr>
      </p:pic>
      <p:sp>
        <p:nvSpPr>
          <p:cNvPr id="380" name="TextBox 37"/>
          <p:cNvSpPr txBox="1"/>
          <p:nvPr/>
        </p:nvSpPr>
        <p:spPr>
          <a:xfrm>
            <a:off x="755576" y="59633"/>
            <a:ext cx="1368152" cy="370841"/>
          </a:xfrm>
          <a:prstGeom prst="rect">
            <a:avLst/>
          </a:prstGeom>
          <a:ln w="12700">
            <a:miter lim="400000"/>
          </a:ln>
        </p:spPr>
        <p:txBody>
          <a:bodyPr lIns="45719" rIns="45719">
            <a:spAutoFit/>
          </a:bodyPr>
          <a:lstStyle>
            <a:lvl1pPr algn="ctr">
              <a:defRPr>
                <a:solidFill>
                  <a:srgbClr val="FFC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ISSUE</a:t>
            </a:r>
          </a:p>
        </p:txBody>
      </p:sp>
      <p:grpSp>
        <p:nvGrpSpPr>
          <p:cNvPr id="383" name="矩形 38"/>
          <p:cNvGrpSpPr/>
          <p:nvPr/>
        </p:nvGrpSpPr>
        <p:grpSpPr>
          <a:xfrm>
            <a:off x="0" y="-49421"/>
            <a:ext cx="539552" cy="574042"/>
            <a:chOff x="0" y="0"/>
            <a:chExt cx="539551" cy="574040"/>
          </a:xfrm>
        </p:grpSpPr>
        <p:sp>
          <p:nvSpPr>
            <p:cNvPr id="381" name="矩形"/>
            <p:cNvSpPr/>
            <p:nvPr/>
          </p:nvSpPr>
          <p:spPr>
            <a:xfrm>
              <a:off x="0" y="49420"/>
              <a:ext cx="539552" cy="475200"/>
            </a:xfrm>
            <a:prstGeom prst="rect">
              <a:avLst/>
            </a:prstGeom>
            <a:solidFill>
              <a:srgbClr val="093678"/>
            </a:solidFill>
            <a:ln w="12700" cap="flat">
              <a:noFill/>
              <a:miter lim="400000"/>
            </a:ln>
            <a:effectLst/>
          </p:spPr>
          <p:txBody>
            <a:bodyPr wrap="square" lIns="45719" tIns="45719" rIns="45719" bIns="45719" numCol="1" anchor="ctr">
              <a:noAutofit/>
            </a:bodyPr>
            <a:lstStyle/>
            <a:p>
              <a:pPr algn="ctr">
                <a:defRPr sz="3200">
                  <a:solidFill>
                    <a:srgbClr val="FFFFFF"/>
                  </a:solidFill>
                  <a:latin typeface="方正超粗黑简体"/>
                  <a:ea typeface="方正超粗黑简体"/>
                  <a:cs typeface="方正超粗黑简体"/>
                  <a:sym typeface="方正超粗黑简体"/>
                </a:defRPr>
              </a:pPr>
              <a:endParaRPr/>
            </a:p>
          </p:txBody>
        </p:sp>
        <p:sp>
          <p:nvSpPr>
            <p:cNvPr id="382" name="2"/>
            <p:cNvSpPr txBox="1"/>
            <p:nvPr/>
          </p:nvSpPr>
          <p:spPr>
            <a:xfrm>
              <a:off x="0" y="0"/>
              <a:ext cx="539552" cy="574041"/>
            </a:xfrm>
            <a:prstGeom prst="rect">
              <a:avLst/>
            </a:prstGeom>
            <a:noFill/>
            <a:ln w="12700" cap="flat">
              <a:noFill/>
              <a:miter lim="400000"/>
            </a:ln>
            <a:effectLst/>
          </p:spPr>
          <p:txBody>
            <a:bodyPr wrap="square" lIns="45719" tIns="45719" rIns="45719" bIns="45719" numCol="1" anchor="ctr">
              <a:spAutoFit/>
            </a:bodyPr>
            <a:lstStyle>
              <a:lvl1pPr algn="ctr">
                <a:defRPr sz="3200">
                  <a:solidFill>
                    <a:srgbClr val="FFFFFF"/>
                  </a:solidFill>
                  <a:latin typeface="方正超粗黑简体"/>
                  <a:ea typeface="方正超粗黑简体"/>
                  <a:cs typeface="方正超粗黑简体"/>
                  <a:sym typeface="方正超粗黑简体"/>
                </a:defRPr>
              </a:lvl1pPr>
            </a:lstStyle>
            <a:p>
              <a:r>
                <a:t>2</a:t>
              </a:r>
            </a:p>
          </p:txBody>
        </p:sp>
      </p:grpSp>
      <p:sp>
        <p:nvSpPr>
          <p:cNvPr id="2" name="文本框 1">
            <a:extLst>
              <a:ext uri="{FF2B5EF4-FFF2-40B4-BE49-F238E27FC236}">
                <a16:creationId xmlns:a16="http://schemas.microsoft.com/office/drawing/2014/main" id="{BAE894E1-232A-4D21-87DA-0E23FE2D2300}"/>
              </a:ext>
            </a:extLst>
          </p:cNvPr>
          <p:cNvSpPr txBox="1"/>
          <p:nvPr/>
        </p:nvSpPr>
        <p:spPr>
          <a:xfrm>
            <a:off x="705500" y="5023967"/>
            <a:ext cx="7643370" cy="175432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mn-lt"/>
                <a:ea typeface="+mn-ea"/>
                <a:cs typeface="+mn-cs"/>
                <a:sym typeface="Calibri" panose="020F0502020204030204"/>
              </a:rPr>
              <a:t>Should do?   </a:t>
            </a:r>
            <a:r>
              <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rPr>
              <a:t>第一：建议是否可行？（第一段，</a:t>
            </a:r>
            <a:r>
              <a:rPr kumimoji="0" lang="en-US" altLang="zh-CN" sz="1800" b="0" i="0" u="none" strike="noStrike" cap="none" spc="0" normalizeH="0" baseline="0" dirty="0">
                <a:ln>
                  <a:noFill/>
                </a:ln>
                <a:solidFill>
                  <a:srgbClr val="000000"/>
                </a:solidFill>
                <a:effectLst/>
                <a:uFillTx/>
                <a:latin typeface="+mn-lt"/>
                <a:ea typeface="+mn-ea"/>
                <a:cs typeface="+mn-cs"/>
                <a:sym typeface="Calibri" panose="020F0502020204030204"/>
              </a:rPr>
              <a:t>80</a:t>
            </a:r>
            <a:r>
              <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rPr>
              <a:t>词左右 时间精力有限</a:t>
            </a:r>
            <a:r>
              <a:rPr kumimoji="0" lang="en-US" altLang="zh-CN" sz="1800" b="0" i="0" u="none" strike="noStrike" cap="none" spc="0" normalizeH="0" baseline="0" dirty="0">
                <a:ln>
                  <a:noFill/>
                </a:ln>
                <a:solidFill>
                  <a:srgbClr val="000000"/>
                </a:solidFill>
                <a:effectLst/>
                <a:uFillTx/>
                <a:latin typeface="+mn-lt"/>
                <a:ea typeface="+mn-ea"/>
                <a:cs typeface="+mn-cs"/>
                <a:sym typeface="Calibri" panose="020F0502020204030204"/>
              </a:rPr>
              <a:t>/</a:t>
            </a:r>
            <a:r>
              <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rPr>
              <a:t>兴趣多种）第二：接下来的分类建立在可行</a:t>
            </a:r>
            <a:r>
              <a:rPr kumimoji="0" lang="en-US" altLang="zh-CN" sz="1800" b="0" i="0" u="none" strike="noStrike" cap="none" spc="0" normalizeH="0" baseline="0" dirty="0">
                <a:ln>
                  <a:noFill/>
                </a:ln>
                <a:solidFill>
                  <a:srgbClr val="000000"/>
                </a:solidFill>
                <a:effectLst/>
                <a:uFillTx/>
                <a:latin typeface="+mn-lt"/>
                <a:ea typeface="+mn-ea"/>
                <a:cs typeface="+mn-cs"/>
                <a:sym typeface="Calibri" panose="020F0502020204030204"/>
              </a:rPr>
              <a:t>/</a:t>
            </a:r>
            <a:r>
              <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rPr>
              <a:t>不可行的观点上。对学生进行分类：小学生（都行）。中学生：标准化考试，最大的任务，固定科目，不存在兴趣科研。</a:t>
            </a:r>
            <a:r>
              <a:rPr kumimoji="0" lang="en-US" altLang="zh-CN" sz="1800" b="0" i="0" u="none" strike="noStrike" cap="none" spc="0" normalizeH="0" baseline="0" dirty="0">
                <a:ln>
                  <a:noFill/>
                </a:ln>
                <a:solidFill>
                  <a:srgbClr val="000000"/>
                </a:solidFill>
                <a:effectLst/>
                <a:uFillTx/>
                <a:latin typeface="+mn-lt"/>
                <a:ea typeface="+mn-ea"/>
                <a:cs typeface="+mn-cs"/>
                <a:sym typeface="Calibri" panose="020F0502020204030204"/>
              </a:rPr>
              <a:t>//</a:t>
            </a:r>
            <a:r>
              <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rPr>
              <a:t>竞赛，兴趣使然，提升在这个方面的兴趣和能力，有助于其更好的发展和智力发掘。</a:t>
            </a:r>
            <a:r>
              <a:rPr kumimoji="0" lang="en-US" altLang="zh-CN" sz="1800" b="0" i="0" u="none" strike="noStrike" cap="none" spc="0" normalizeH="0" baseline="0" dirty="0">
                <a:ln>
                  <a:noFill/>
                </a:ln>
                <a:solidFill>
                  <a:srgbClr val="000000"/>
                </a:solidFill>
                <a:effectLst/>
                <a:uFillTx/>
                <a:latin typeface="+mn-lt"/>
                <a:ea typeface="+mn-ea"/>
                <a:cs typeface="+mn-cs"/>
                <a:sym typeface="Calibri" panose="020F0502020204030204"/>
              </a:rPr>
              <a:t>//</a:t>
            </a:r>
            <a:r>
              <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rPr>
              <a:t>大学生：基础性学科（打好基础学科）</a:t>
            </a:r>
            <a:r>
              <a:rPr kumimoji="0" lang="en-US" altLang="zh-CN" sz="1800" b="0" i="0" u="none" strike="noStrike" cap="none" spc="0" normalizeH="0" baseline="0" dirty="0">
                <a:ln>
                  <a:noFill/>
                </a:ln>
                <a:solidFill>
                  <a:srgbClr val="000000"/>
                </a:solidFill>
                <a:effectLst/>
                <a:uFillTx/>
                <a:latin typeface="+mn-lt"/>
                <a:ea typeface="+mn-ea"/>
                <a:cs typeface="+mn-cs"/>
                <a:sym typeface="Calibri" panose="020F0502020204030204"/>
              </a:rPr>
              <a:t>//</a:t>
            </a:r>
            <a:r>
              <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rPr>
              <a:t>研究生：要考虑兴趣，长期研究，需要兴趣。</a:t>
            </a:r>
            <a:r>
              <a:rPr kumimoji="0" lang="zh-CN" altLang="en-US" sz="1800" b="0" i="0" u="none" strike="noStrike" cap="none" spc="0" normalizeH="0" baseline="0" dirty="0">
                <a:ln>
                  <a:noFill/>
                </a:ln>
                <a:solidFill>
                  <a:srgbClr val="FF0000"/>
                </a:solidFill>
                <a:effectLst/>
                <a:uFillTx/>
                <a:latin typeface="+mn-lt"/>
                <a:ea typeface="+mn-ea"/>
                <a:cs typeface="+mn-cs"/>
                <a:sym typeface="Calibri" panose="020F0502020204030204"/>
              </a:rPr>
              <a:t>分类三种到五种</a:t>
            </a: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1" fill="hold" grpId="1" nodeType="clickEffect">
                                  <p:stCondLst>
                                    <p:cond delay="0"/>
                                  </p:stCondLst>
                                  <p:iterate>
                                    <p:tmAbs val="0"/>
                                  </p:iterate>
                                  <p:childTnLst>
                                    <p:set>
                                      <p:cBhvr>
                                        <p:cTn id="6" dur="indefinite" fill="hold"/>
                                        <p:tgtEl>
                                          <p:spTgt spid="363"/>
                                        </p:tgtEl>
                                        <p:attrNameLst>
                                          <p:attrName>style.visibility</p:attrName>
                                        </p:attrNameLst>
                                      </p:cBhvr>
                                      <p:to>
                                        <p:strVal val="visible"/>
                                      </p:to>
                                    </p:set>
                                    <p:anim calcmode="lin" valueType="num">
                                      <p:cBhvr>
                                        <p:cTn id="7" dur="1000" fill="hold"/>
                                        <p:tgtEl>
                                          <p:spTgt spid="363"/>
                                        </p:tgtEl>
                                        <p:attrNameLst>
                                          <p:attrName>ppt_x</p:attrName>
                                        </p:attrNameLst>
                                      </p:cBhvr>
                                      <p:tavLst>
                                        <p:tav tm="0">
                                          <p:val>
                                            <p:strVal val="#ppt_x"/>
                                          </p:val>
                                        </p:tav>
                                        <p:tav tm="100000">
                                          <p:val>
                                            <p:strVal val="#ppt_x"/>
                                          </p:val>
                                        </p:tav>
                                      </p:tavLst>
                                    </p:anim>
                                    <p:anim calcmode="lin" valueType="num">
                                      <p:cBhvr>
                                        <p:cTn id="8" dur="1000" fill="hold"/>
                                        <p:tgtEl>
                                          <p:spTgt spid="36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2" nodeType="clickEffect">
                                  <p:stCondLst>
                                    <p:cond delay="0"/>
                                  </p:stCondLst>
                                  <p:iterate>
                                    <p:tmAbs val="0"/>
                                  </p:iterate>
                                  <p:childTnLst>
                                    <p:set>
                                      <p:cBhvr>
                                        <p:cTn id="12" dur="indefinite" fill="hold"/>
                                        <p:tgtEl>
                                          <p:spTgt spid="364"/>
                                        </p:tgtEl>
                                        <p:attrNameLst>
                                          <p:attrName>style.visibility</p:attrName>
                                        </p:attrNameLst>
                                      </p:cBhvr>
                                      <p:to>
                                        <p:strVal val="visible"/>
                                      </p:to>
                                    </p:set>
                                    <p:anim calcmode="lin" valueType="num">
                                      <p:cBhvr>
                                        <p:cTn id="13" dur="1000" fill="hold"/>
                                        <p:tgtEl>
                                          <p:spTgt spid="364"/>
                                        </p:tgtEl>
                                        <p:attrNameLst>
                                          <p:attrName>ppt_x</p:attrName>
                                        </p:attrNameLst>
                                      </p:cBhvr>
                                      <p:tavLst>
                                        <p:tav tm="0">
                                          <p:val>
                                            <p:strVal val="#ppt_x"/>
                                          </p:val>
                                        </p:tav>
                                        <p:tav tm="100000">
                                          <p:val>
                                            <p:strVal val="#ppt_x"/>
                                          </p:val>
                                        </p:tav>
                                      </p:tavLst>
                                    </p:anim>
                                    <p:anim calcmode="lin" valueType="num">
                                      <p:cBhvr>
                                        <p:cTn id="14" dur="1000" fill="hold"/>
                                        <p:tgtEl>
                                          <p:spTgt spid="364"/>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3" nodeType="clickEffect">
                                  <p:stCondLst>
                                    <p:cond delay="0"/>
                                  </p:stCondLst>
                                  <p:iterate>
                                    <p:tmAbs val="0"/>
                                  </p:iterate>
                                  <p:childTnLst>
                                    <p:set>
                                      <p:cBhvr>
                                        <p:cTn id="18" dur="indefinite" fill="hold"/>
                                        <p:tgtEl>
                                          <p:spTgt spid="365"/>
                                        </p:tgtEl>
                                        <p:attrNameLst>
                                          <p:attrName>style.visibility</p:attrName>
                                        </p:attrNameLst>
                                      </p:cBhvr>
                                      <p:to>
                                        <p:strVal val="visible"/>
                                      </p:to>
                                    </p:set>
                                    <p:anim calcmode="lin" valueType="num">
                                      <p:cBhvr>
                                        <p:cTn id="19" dur="1000" fill="hold"/>
                                        <p:tgtEl>
                                          <p:spTgt spid="365"/>
                                        </p:tgtEl>
                                        <p:attrNameLst>
                                          <p:attrName>ppt_x</p:attrName>
                                        </p:attrNameLst>
                                      </p:cBhvr>
                                      <p:tavLst>
                                        <p:tav tm="0">
                                          <p:val>
                                            <p:strVal val="#ppt_x"/>
                                          </p:val>
                                        </p:tav>
                                        <p:tav tm="100000">
                                          <p:val>
                                            <p:strVal val="#ppt_x"/>
                                          </p:val>
                                        </p:tav>
                                      </p:tavLst>
                                    </p:anim>
                                    <p:anim calcmode="lin" valueType="num">
                                      <p:cBhvr>
                                        <p:cTn id="20" dur="1000" fill="hold"/>
                                        <p:tgtEl>
                                          <p:spTgt spid="365"/>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4" nodeType="clickEffect">
                                  <p:stCondLst>
                                    <p:cond delay="0"/>
                                  </p:stCondLst>
                                  <p:iterate>
                                    <p:tmAbs val="0"/>
                                  </p:iterate>
                                  <p:childTnLst>
                                    <p:set>
                                      <p:cBhvr>
                                        <p:cTn id="24" dur="indefinite" fill="hold"/>
                                        <p:tgtEl>
                                          <p:spTgt spid="366"/>
                                        </p:tgtEl>
                                        <p:attrNameLst>
                                          <p:attrName>style.visibility</p:attrName>
                                        </p:attrNameLst>
                                      </p:cBhvr>
                                      <p:to>
                                        <p:strVal val="visible"/>
                                      </p:to>
                                    </p:set>
                                    <p:anim calcmode="lin" valueType="num">
                                      <p:cBhvr>
                                        <p:cTn id="25" dur="1000" fill="hold"/>
                                        <p:tgtEl>
                                          <p:spTgt spid="366"/>
                                        </p:tgtEl>
                                        <p:attrNameLst>
                                          <p:attrName>ppt_x</p:attrName>
                                        </p:attrNameLst>
                                      </p:cBhvr>
                                      <p:tavLst>
                                        <p:tav tm="0">
                                          <p:val>
                                            <p:strVal val="#ppt_x"/>
                                          </p:val>
                                        </p:tav>
                                        <p:tav tm="100000">
                                          <p:val>
                                            <p:strVal val="#ppt_x"/>
                                          </p:val>
                                        </p:tav>
                                      </p:tavLst>
                                    </p:anim>
                                    <p:anim calcmode="lin" valueType="num">
                                      <p:cBhvr>
                                        <p:cTn id="26" dur="1000" fill="hold"/>
                                        <p:tgtEl>
                                          <p:spTgt spid="36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 grpId="1" animBg="1" advAuto="0"/>
      <p:bldP spid="364" grpId="2" animBg="1" advAuto="0"/>
      <p:bldP spid="365" grpId="3" animBg="1" advAuto="0"/>
      <p:bldP spid="366" grpId="4"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4EB53A3-EC80-4B14-BAF6-E9B2FE5C8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7200"/>
            <a:ext cx="9144000" cy="5943600"/>
          </a:xfrm>
          <a:prstGeom prst="rect">
            <a:avLst/>
          </a:prstGeom>
        </p:spPr>
      </p:pic>
      <p:cxnSp>
        <p:nvCxnSpPr>
          <p:cNvPr id="7" name="连接符: 曲线 6">
            <a:extLst>
              <a:ext uri="{FF2B5EF4-FFF2-40B4-BE49-F238E27FC236}">
                <a16:creationId xmlns:a16="http://schemas.microsoft.com/office/drawing/2014/main" id="{04B75CF0-8909-4221-9131-C9F3BC6170A8}"/>
              </a:ext>
            </a:extLst>
          </p:cNvPr>
          <p:cNvCxnSpPr/>
          <p:nvPr/>
        </p:nvCxnSpPr>
        <p:spPr>
          <a:xfrm rot="5400000">
            <a:off x="3379305" y="3916017"/>
            <a:ext cx="1749287" cy="119270"/>
          </a:xfrm>
          <a:prstGeom prst="curvedConnector3">
            <a:avLst/>
          </a:prstGeom>
          <a:noFill/>
          <a:ln w="25400" cap="flat">
            <a:solidFill>
              <a:schemeClr val="accent1"/>
            </a:solidFill>
            <a:prstDash val="solid"/>
            <a:round/>
            <a:tailEnd type="triangle"/>
          </a:ln>
          <a:effectLst>
            <a:outerShdw blurRad="38100" dist="20000" dir="5400000" rotWithShape="0">
              <a:srgbClr val="000000">
                <a:alpha val="38000"/>
              </a:srgbClr>
            </a:outerShdw>
          </a:effectLst>
        </p:spPr>
        <p:style>
          <a:lnRef idx="0">
            <a:srgbClr val="FFFFFF"/>
          </a:lnRef>
          <a:fillRef idx="0">
            <a:srgbClr val="FFFFFF"/>
          </a:fillRef>
          <a:effectRef idx="0">
            <a:srgbClr val="FFFFFF"/>
          </a:effectRef>
          <a:fontRef idx="none"/>
        </p:style>
      </p:cxnSp>
      <p:sp>
        <p:nvSpPr>
          <p:cNvPr id="8" name="文本框 7">
            <a:extLst>
              <a:ext uri="{FF2B5EF4-FFF2-40B4-BE49-F238E27FC236}">
                <a16:creationId xmlns:a16="http://schemas.microsoft.com/office/drawing/2014/main" id="{BD80B073-329B-4983-AF84-51AEAF66999D}"/>
              </a:ext>
            </a:extLst>
          </p:cNvPr>
          <p:cNvSpPr txBox="1"/>
          <p:nvPr/>
        </p:nvSpPr>
        <p:spPr>
          <a:xfrm>
            <a:off x="496957" y="1908313"/>
            <a:ext cx="2673626" cy="923328"/>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rPr>
              <a:t>将第二点放到第三点中展开。不用单独说。</a:t>
            </a:r>
            <a:endParaRPr kumimoji="0" lang="en-US" altLang="zh-CN" sz="1800" b="0" i="0" u="none" strike="noStrike" cap="none" spc="0" normalizeH="0" baseline="0" dirty="0">
              <a:ln>
                <a:noFill/>
              </a:ln>
              <a:solidFill>
                <a:srgbClr val="000000"/>
              </a:solidFill>
              <a:effectLst/>
              <a:uFillTx/>
              <a:latin typeface="+mn-lt"/>
              <a:ea typeface="+mn-ea"/>
              <a:cs typeface="+mn-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endParaRPr>
          </a:p>
        </p:txBody>
      </p:sp>
    </p:spTree>
    <p:extLst>
      <p:ext uri="{BB962C8B-B14F-4D97-AF65-F5344CB8AC3E}">
        <p14:creationId xmlns:p14="http://schemas.microsoft.com/office/powerpoint/2010/main" val="358574701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TextBox 18"/>
          <p:cNvSpPr txBox="1"/>
          <p:nvPr/>
        </p:nvSpPr>
        <p:spPr>
          <a:xfrm>
            <a:off x="467543" y="908720"/>
            <a:ext cx="8136906" cy="2453641"/>
          </a:xfrm>
          <a:prstGeom prst="rect">
            <a:avLst/>
          </a:prstGeom>
          <a:ln w="12700">
            <a:miter lim="400000"/>
          </a:ln>
        </p:spPr>
        <p:txBody>
          <a:bodyPr lIns="45719" rIns="45719">
            <a:spAutoFit/>
          </a:bodyPr>
          <a:lstStyle/>
          <a:p>
            <a:pPr>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dirty="0"/>
              <a:t>例3：The best way to teach is to praise positive actions and ignore negative ones.</a:t>
            </a:r>
          </a:p>
          <a:p>
            <a:pPr>
              <a:defRPr sz="1200">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dirty="0"/>
          </a:p>
          <a:p>
            <a:pPr>
              <a:defRPr i="1">
                <a:latin typeface="微软雅黑" panose="020B0503020204020204" charset="-122"/>
                <a:ea typeface="微软雅黑" panose="020B0503020204020204" charset="-122"/>
                <a:cs typeface="微软雅黑" panose="020B0503020204020204" charset="-122"/>
                <a:sym typeface="微软雅黑" panose="020B0503020204020204" charset="-122"/>
              </a:defRPr>
            </a:pPr>
            <a:r>
              <a:rPr dirty="0"/>
              <a:t>Write a response in which you discuss </a:t>
            </a:r>
            <a:r>
              <a:rPr dirty="0">
                <a:solidFill>
                  <a:srgbClr val="FF0000"/>
                </a:solidFill>
              </a:rPr>
              <a:t>the extent to which you agree or disagree with the statement </a:t>
            </a:r>
            <a:r>
              <a:rPr dirty="0"/>
              <a:t>and explain your reasoning for the position you take. In developing and supporting your position, you should consider </a:t>
            </a:r>
            <a:r>
              <a:rPr dirty="0">
                <a:solidFill>
                  <a:srgbClr val="FF0000"/>
                </a:solidFill>
              </a:rPr>
              <a:t>ways in which the statement might or might not hold true</a:t>
            </a:r>
            <a:r>
              <a:rPr dirty="0"/>
              <a:t> and explain how these considerations shape your position. </a:t>
            </a:r>
          </a:p>
        </p:txBody>
      </p:sp>
      <p:sp>
        <p:nvSpPr>
          <p:cNvPr id="386" name="TextBox 20"/>
          <p:cNvSpPr txBox="1"/>
          <p:nvPr/>
        </p:nvSpPr>
        <p:spPr>
          <a:xfrm>
            <a:off x="899590" y="3561038"/>
            <a:ext cx="3024337" cy="370841"/>
          </a:xfrm>
          <a:prstGeom prst="rect">
            <a:avLst/>
          </a:prstGeom>
          <a:ln w="12700">
            <a:miter lim="400000"/>
          </a:ln>
        </p:spPr>
        <p:txBody>
          <a:bodyPr lIns="45719" rIns="45719">
            <a:spAutoFit/>
          </a:bodyPr>
          <a:lstStyle>
            <a:lvl1pPr>
              <a:defRPr>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dirty="0"/>
              <a:t>The best way</a:t>
            </a:r>
          </a:p>
        </p:txBody>
      </p:sp>
      <p:sp>
        <p:nvSpPr>
          <p:cNvPr id="387" name="TextBox 21"/>
          <p:cNvSpPr txBox="1"/>
          <p:nvPr/>
        </p:nvSpPr>
        <p:spPr>
          <a:xfrm>
            <a:off x="4283970" y="3561038"/>
            <a:ext cx="1872209" cy="370841"/>
          </a:xfrm>
          <a:prstGeom prst="rect">
            <a:avLst/>
          </a:prstGeom>
          <a:ln w="12700">
            <a:miter lim="400000"/>
          </a:ln>
        </p:spPr>
        <p:txBody>
          <a:bodyPr lIns="45719" rIns="45719">
            <a:spAutoFit/>
          </a:bodyPr>
          <a:lstStyle>
            <a:lvl1pPr>
              <a:defRPr>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dirty="0"/>
              <a:t>Pros and Cons</a:t>
            </a:r>
          </a:p>
        </p:txBody>
      </p:sp>
      <p:sp>
        <p:nvSpPr>
          <p:cNvPr id="388" name="TextBox 19"/>
          <p:cNvSpPr txBox="1"/>
          <p:nvPr/>
        </p:nvSpPr>
        <p:spPr>
          <a:xfrm>
            <a:off x="899589" y="4146448"/>
            <a:ext cx="3024337" cy="370841"/>
          </a:xfrm>
          <a:prstGeom prst="rect">
            <a:avLst/>
          </a:prstGeom>
          <a:ln w="12700">
            <a:miter lim="400000"/>
          </a:ln>
        </p:spPr>
        <p:txBody>
          <a:bodyPr lIns="45719" rIns="45719">
            <a:spAutoFit/>
          </a:bodyPr>
          <a:lstStyle>
            <a:lvl1pPr>
              <a:defRPr>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dirty="0"/>
              <a:t>To teach</a:t>
            </a:r>
          </a:p>
        </p:txBody>
      </p:sp>
      <p:sp>
        <p:nvSpPr>
          <p:cNvPr id="389" name="TextBox 22"/>
          <p:cNvSpPr txBox="1"/>
          <p:nvPr/>
        </p:nvSpPr>
        <p:spPr>
          <a:xfrm>
            <a:off x="4283970" y="4146447"/>
            <a:ext cx="1872209" cy="370841"/>
          </a:xfrm>
          <a:prstGeom prst="rect">
            <a:avLst/>
          </a:prstGeom>
          <a:ln w="12700">
            <a:miter lim="400000"/>
          </a:ln>
        </p:spPr>
        <p:txBody>
          <a:bodyPr lIns="45719" rIns="45719">
            <a:spAutoFit/>
          </a:bodyPr>
          <a:lstStyle>
            <a:lvl1pPr>
              <a:defRPr>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dirty="0"/>
              <a:t>Whom?</a:t>
            </a:r>
          </a:p>
        </p:txBody>
      </p:sp>
      <p:sp>
        <p:nvSpPr>
          <p:cNvPr id="390" name="TextBox 23"/>
          <p:cNvSpPr txBox="1"/>
          <p:nvPr/>
        </p:nvSpPr>
        <p:spPr>
          <a:xfrm>
            <a:off x="4283970" y="4546435"/>
            <a:ext cx="4176465" cy="370841"/>
          </a:xfrm>
          <a:prstGeom prst="rect">
            <a:avLst/>
          </a:prstGeom>
          <a:ln w="12700">
            <a:miter lim="400000"/>
          </a:ln>
        </p:spPr>
        <p:txBody>
          <a:bodyPr lIns="45719" rIns="45719">
            <a:spAutoFit/>
          </a:bodyPr>
          <a:lstStyle>
            <a:lvl1pPr>
              <a:defRPr>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dirty="0"/>
              <a:t>For whom is best? For whom not?</a:t>
            </a:r>
          </a:p>
        </p:txBody>
      </p:sp>
      <p:sp>
        <p:nvSpPr>
          <p:cNvPr id="391" name="矩形 24"/>
          <p:cNvSpPr/>
          <p:nvPr/>
        </p:nvSpPr>
        <p:spPr>
          <a:xfrm>
            <a:off x="2339751" y="-1"/>
            <a:ext cx="6804249"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392" name="矩形 25"/>
          <p:cNvSpPr/>
          <p:nvPr/>
        </p:nvSpPr>
        <p:spPr>
          <a:xfrm>
            <a:off x="4179708" y="59633"/>
            <a:ext cx="1512169" cy="340817"/>
          </a:xfrm>
          <a:prstGeom prst="rect">
            <a:avLst/>
          </a:prstGeom>
          <a:solidFill>
            <a:srgbClr val="093678"/>
          </a:solidFill>
          <a:ln w="12700">
            <a:miter lim="400000"/>
          </a:ln>
        </p:spPr>
        <p:txBody>
          <a:bodyPr lIns="45719" rIns="45719" anchor="ctr"/>
          <a:lstStyle/>
          <a:p>
            <a:pPr algn="ctr">
              <a:defRPr>
                <a:solidFill>
                  <a:srgbClr val="FFFFFF"/>
                </a:solidFill>
              </a:defRPr>
            </a:pPr>
            <a:endParaRPr/>
          </a:p>
        </p:txBody>
      </p:sp>
      <p:sp>
        <p:nvSpPr>
          <p:cNvPr id="393" name="TextBox 26"/>
          <p:cNvSpPr txBox="1"/>
          <p:nvPr/>
        </p:nvSpPr>
        <p:spPr>
          <a:xfrm>
            <a:off x="2510150" y="63847"/>
            <a:ext cx="1368152"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有的放矢</a:t>
            </a:r>
          </a:p>
        </p:txBody>
      </p:sp>
      <p:sp>
        <p:nvSpPr>
          <p:cNvPr id="394" name="TextBox 27"/>
          <p:cNvSpPr txBox="1"/>
          <p:nvPr/>
        </p:nvSpPr>
        <p:spPr>
          <a:xfrm>
            <a:off x="4355975" y="66110"/>
            <a:ext cx="1080121"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深度破题</a:t>
            </a:r>
          </a:p>
        </p:txBody>
      </p:sp>
      <p:sp>
        <p:nvSpPr>
          <p:cNvPr id="395" name="TextBox 28"/>
          <p:cNvSpPr txBox="1"/>
          <p:nvPr/>
        </p:nvSpPr>
        <p:spPr>
          <a:xfrm>
            <a:off x="6083422" y="66110"/>
            <a:ext cx="1008858"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关键论证</a:t>
            </a:r>
          </a:p>
        </p:txBody>
      </p:sp>
      <p:sp>
        <p:nvSpPr>
          <p:cNvPr id="396" name="矩形 29"/>
          <p:cNvSpPr/>
          <p:nvPr/>
        </p:nvSpPr>
        <p:spPr>
          <a:xfrm>
            <a:off x="2411759" y="44624"/>
            <a:ext cx="1512170"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397" name="矩形 30"/>
          <p:cNvSpPr/>
          <p:nvPr/>
        </p:nvSpPr>
        <p:spPr>
          <a:xfrm>
            <a:off x="5837094" y="44624"/>
            <a:ext cx="1512169"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398" name="矩形 31"/>
          <p:cNvSpPr/>
          <p:nvPr/>
        </p:nvSpPr>
        <p:spPr>
          <a:xfrm>
            <a:off x="4869" y="-1"/>
            <a:ext cx="2304002"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399" name="直接连接符 32"/>
          <p:cNvSpPr/>
          <p:nvPr/>
        </p:nvSpPr>
        <p:spPr>
          <a:xfrm>
            <a:off x="4067944" y="72008"/>
            <a:ext cx="1" cy="332657"/>
          </a:xfrm>
          <a:prstGeom prst="line">
            <a:avLst/>
          </a:prstGeom>
          <a:ln w="12700">
            <a:solidFill>
              <a:srgbClr val="808080"/>
            </a:solidFill>
          </a:ln>
        </p:spPr>
        <p:txBody>
          <a:bodyPr lIns="45719" rIns="45719"/>
          <a:lstStyle/>
          <a:p>
            <a:endParaRPr/>
          </a:p>
        </p:txBody>
      </p:sp>
      <p:sp>
        <p:nvSpPr>
          <p:cNvPr id="400" name="直接连接符 33"/>
          <p:cNvSpPr/>
          <p:nvPr/>
        </p:nvSpPr>
        <p:spPr>
          <a:xfrm>
            <a:off x="5796136" y="72008"/>
            <a:ext cx="1" cy="332657"/>
          </a:xfrm>
          <a:prstGeom prst="line">
            <a:avLst/>
          </a:prstGeom>
          <a:ln w="12700">
            <a:solidFill>
              <a:srgbClr val="808080"/>
            </a:solidFill>
          </a:ln>
        </p:spPr>
        <p:txBody>
          <a:bodyPr lIns="45719" rIns="45719"/>
          <a:lstStyle/>
          <a:p>
            <a:endParaRPr/>
          </a:p>
        </p:txBody>
      </p:sp>
      <p:sp>
        <p:nvSpPr>
          <p:cNvPr id="401" name="直接连接符 34"/>
          <p:cNvSpPr/>
          <p:nvPr/>
        </p:nvSpPr>
        <p:spPr>
          <a:xfrm>
            <a:off x="7380312" y="74440"/>
            <a:ext cx="1" cy="332658"/>
          </a:xfrm>
          <a:prstGeom prst="line">
            <a:avLst/>
          </a:prstGeom>
          <a:ln w="12700">
            <a:solidFill>
              <a:srgbClr val="808080"/>
            </a:solidFill>
          </a:ln>
        </p:spPr>
        <p:txBody>
          <a:bodyPr lIns="45719" rIns="45719"/>
          <a:lstStyle/>
          <a:p>
            <a:endParaRPr/>
          </a:p>
        </p:txBody>
      </p:sp>
      <p:sp>
        <p:nvSpPr>
          <p:cNvPr id="402" name="矩形 35"/>
          <p:cNvSpPr/>
          <p:nvPr/>
        </p:nvSpPr>
        <p:spPr>
          <a:xfrm>
            <a:off x="7668342" y="64501"/>
            <a:ext cx="1378092" cy="340817"/>
          </a:xfrm>
          <a:prstGeom prst="rect">
            <a:avLst/>
          </a:prstGeom>
          <a:solidFill>
            <a:srgbClr val="BFBFBF"/>
          </a:solidFill>
          <a:ln w="12700">
            <a:miter lim="400000"/>
          </a:ln>
        </p:spPr>
        <p:txBody>
          <a:bodyPr lIns="45719" rIns="45719" anchor="ctr"/>
          <a:lstStyle/>
          <a:p>
            <a:pPr algn="ctr">
              <a:defRPr>
                <a:solidFill>
                  <a:srgbClr val="FFFFFF"/>
                </a:solidFill>
              </a:defRPr>
            </a:pPr>
            <a:endParaRPr/>
          </a:p>
        </p:txBody>
      </p:sp>
      <p:pic>
        <p:nvPicPr>
          <p:cNvPr id="403" name="图片 36" descr="图片 36"/>
          <p:cNvPicPr>
            <a:picLocks noChangeAspect="1"/>
          </p:cNvPicPr>
          <p:nvPr/>
        </p:nvPicPr>
        <p:blipFill>
          <a:blip r:embed="rId2"/>
          <a:stretch>
            <a:fillRect/>
          </a:stretch>
        </p:blipFill>
        <p:spPr>
          <a:xfrm>
            <a:off x="7720593" y="46030"/>
            <a:ext cx="1231189" cy="369357"/>
          </a:xfrm>
          <a:prstGeom prst="rect">
            <a:avLst/>
          </a:prstGeom>
          <a:ln w="12700">
            <a:miter lim="400000"/>
            <a:headEnd/>
            <a:tailEnd/>
          </a:ln>
        </p:spPr>
      </p:pic>
      <p:sp>
        <p:nvSpPr>
          <p:cNvPr id="404" name="TextBox 37"/>
          <p:cNvSpPr txBox="1"/>
          <p:nvPr/>
        </p:nvSpPr>
        <p:spPr>
          <a:xfrm>
            <a:off x="755576" y="59633"/>
            <a:ext cx="1368152" cy="370841"/>
          </a:xfrm>
          <a:prstGeom prst="rect">
            <a:avLst/>
          </a:prstGeom>
          <a:ln w="12700">
            <a:miter lim="400000"/>
          </a:ln>
        </p:spPr>
        <p:txBody>
          <a:bodyPr lIns="45719" rIns="45719">
            <a:spAutoFit/>
          </a:bodyPr>
          <a:lstStyle>
            <a:lvl1pPr algn="ctr">
              <a:defRPr>
                <a:solidFill>
                  <a:srgbClr val="FFC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ISSUE</a:t>
            </a:r>
          </a:p>
        </p:txBody>
      </p:sp>
      <p:grpSp>
        <p:nvGrpSpPr>
          <p:cNvPr id="407" name="矩形 38"/>
          <p:cNvGrpSpPr/>
          <p:nvPr/>
        </p:nvGrpSpPr>
        <p:grpSpPr>
          <a:xfrm>
            <a:off x="0" y="-49421"/>
            <a:ext cx="539552" cy="574042"/>
            <a:chOff x="0" y="0"/>
            <a:chExt cx="539551" cy="574040"/>
          </a:xfrm>
        </p:grpSpPr>
        <p:sp>
          <p:nvSpPr>
            <p:cNvPr id="405" name="矩形"/>
            <p:cNvSpPr/>
            <p:nvPr/>
          </p:nvSpPr>
          <p:spPr>
            <a:xfrm>
              <a:off x="0" y="49420"/>
              <a:ext cx="539552" cy="475200"/>
            </a:xfrm>
            <a:prstGeom prst="rect">
              <a:avLst/>
            </a:prstGeom>
            <a:solidFill>
              <a:srgbClr val="093678"/>
            </a:solidFill>
            <a:ln w="12700" cap="flat">
              <a:noFill/>
              <a:miter lim="400000"/>
            </a:ln>
            <a:effectLst/>
          </p:spPr>
          <p:txBody>
            <a:bodyPr wrap="square" lIns="45719" tIns="45719" rIns="45719" bIns="45719" numCol="1" anchor="ctr">
              <a:noAutofit/>
            </a:bodyPr>
            <a:lstStyle/>
            <a:p>
              <a:pPr algn="ctr">
                <a:defRPr sz="3200">
                  <a:solidFill>
                    <a:srgbClr val="FFFFFF"/>
                  </a:solidFill>
                  <a:latin typeface="方正超粗黑简体"/>
                  <a:ea typeface="方正超粗黑简体"/>
                  <a:cs typeface="方正超粗黑简体"/>
                  <a:sym typeface="方正超粗黑简体"/>
                </a:defRPr>
              </a:pPr>
              <a:endParaRPr/>
            </a:p>
          </p:txBody>
        </p:sp>
        <p:sp>
          <p:nvSpPr>
            <p:cNvPr id="406" name="2"/>
            <p:cNvSpPr txBox="1"/>
            <p:nvPr/>
          </p:nvSpPr>
          <p:spPr>
            <a:xfrm>
              <a:off x="0" y="0"/>
              <a:ext cx="539552" cy="574041"/>
            </a:xfrm>
            <a:prstGeom prst="rect">
              <a:avLst/>
            </a:prstGeom>
            <a:noFill/>
            <a:ln w="12700" cap="flat">
              <a:noFill/>
              <a:miter lim="400000"/>
            </a:ln>
            <a:effectLst/>
          </p:spPr>
          <p:txBody>
            <a:bodyPr wrap="square" lIns="45719" tIns="45719" rIns="45719" bIns="45719" numCol="1" anchor="ctr">
              <a:spAutoFit/>
            </a:bodyPr>
            <a:lstStyle>
              <a:lvl1pPr algn="ctr">
                <a:defRPr sz="3200">
                  <a:solidFill>
                    <a:srgbClr val="FFFFFF"/>
                  </a:solidFill>
                  <a:latin typeface="方正超粗黑简体"/>
                  <a:ea typeface="方正超粗黑简体"/>
                  <a:cs typeface="方正超粗黑简体"/>
                  <a:sym typeface="方正超粗黑简体"/>
                </a:defRPr>
              </a:lvl1pPr>
            </a:lstStyle>
            <a:p>
              <a:r>
                <a:t>2</a:t>
              </a:r>
            </a:p>
          </p:txBody>
        </p:sp>
      </p:grpSp>
      <p:sp>
        <p:nvSpPr>
          <p:cNvPr id="2" name="文本框 1">
            <a:extLst>
              <a:ext uri="{FF2B5EF4-FFF2-40B4-BE49-F238E27FC236}">
                <a16:creationId xmlns:a16="http://schemas.microsoft.com/office/drawing/2014/main" id="{DB3B64E5-648F-44C8-84C4-D73C6D84F9F8}"/>
              </a:ext>
            </a:extLst>
          </p:cNvPr>
          <p:cNvSpPr txBox="1"/>
          <p:nvPr/>
        </p:nvSpPr>
        <p:spPr>
          <a:xfrm>
            <a:off x="1013791" y="5486400"/>
            <a:ext cx="6078489" cy="36933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rPr>
              <a:t>考试的时候要用三分钟的时间来构建思路和准备思维导图。</a:t>
            </a: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1" fill="hold" grpId="1" nodeType="clickEffect">
                                  <p:stCondLst>
                                    <p:cond delay="0"/>
                                  </p:stCondLst>
                                  <p:iterate>
                                    <p:tmAbs val="0"/>
                                  </p:iterate>
                                  <p:childTnLst>
                                    <p:set>
                                      <p:cBhvr>
                                        <p:cTn id="6" dur="indefinite" fill="hold"/>
                                        <p:tgtEl>
                                          <p:spTgt spid="386"/>
                                        </p:tgtEl>
                                        <p:attrNameLst>
                                          <p:attrName>style.visibility</p:attrName>
                                        </p:attrNameLst>
                                      </p:cBhvr>
                                      <p:to>
                                        <p:strVal val="visible"/>
                                      </p:to>
                                    </p:set>
                                    <p:anim calcmode="lin" valueType="num">
                                      <p:cBhvr>
                                        <p:cTn id="7" dur="1000" fill="hold"/>
                                        <p:tgtEl>
                                          <p:spTgt spid="386"/>
                                        </p:tgtEl>
                                        <p:attrNameLst>
                                          <p:attrName>ppt_x</p:attrName>
                                        </p:attrNameLst>
                                      </p:cBhvr>
                                      <p:tavLst>
                                        <p:tav tm="0">
                                          <p:val>
                                            <p:strVal val="#ppt_x"/>
                                          </p:val>
                                        </p:tav>
                                        <p:tav tm="100000">
                                          <p:val>
                                            <p:strVal val="#ppt_x"/>
                                          </p:val>
                                        </p:tav>
                                      </p:tavLst>
                                    </p:anim>
                                    <p:anim calcmode="lin" valueType="num">
                                      <p:cBhvr>
                                        <p:cTn id="8" dur="1000" fill="hold"/>
                                        <p:tgtEl>
                                          <p:spTgt spid="38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2" nodeType="clickEffect">
                                  <p:stCondLst>
                                    <p:cond delay="0"/>
                                  </p:stCondLst>
                                  <p:iterate>
                                    <p:tmAbs val="0"/>
                                  </p:iterate>
                                  <p:childTnLst>
                                    <p:set>
                                      <p:cBhvr>
                                        <p:cTn id="12" dur="indefinite" fill="hold"/>
                                        <p:tgtEl>
                                          <p:spTgt spid="387"/>
                                        </p:tgtEl>
                                        <p:attrNameLst>
                                          <p:attrName>style.visibility</p:attrName>
                                        </p:attrNameLst>
                                      </p:cBhvr>
                                      <p:to>
                                        <p:strVal val="visible"/>
                                      </p:to>
                                    </p:set>
                                    <p:anim calcmode="lin" valueType="num">
                                      <p:cBhvr>
                                        <p:cTn id="13" dur="1000" fill="hold"/>
                                        <p:tgtEl>
                                          <p:spTgt spid="387"/>
                                        </p:tgtEl>
                                        <p:attrNameLst>
                                          <p:attrName>ppt_x</p:attrName>
                                        </p:attrNameLst>
                                      </p:cBhvr>
                                      <p:tavLst>
                                        <p:tav tm="0">
                                          <p:val>
                                            <p:strVal val="#ppt_x"/>
                                          </p:val>
                                        </p:tav>
                                        <p:tav tm="100000">
                                          <p:val>
                                            <p:strVal val="#ppt_x"/>
                                          </p:val>
                                        </p:tav>
                                      </p:tavLst>
                                    </p:anim>
                                    <p:anim calcmode="lin" valueType="num">
                                      <p:cBhvr>
                                        <p:cTn id="14" dur="1000" fill="hold"/>
                                        <p:tgtEl>
                                          <p:spTgt spid="387"/>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3" nodeType="clickEffect">
                                  <p:stCondLst>
                                    <p:cond delay="0"/>
                                  </p:stCondLst>
                                  <p:iterate>
                                    <p:tmAbs val="0"/>
                                  </p:iterate>
                                  <p:childTnLst>
                                    <p:set>
                                      <p:cBhvr>
                                        <p:cTn id="18" dur="indefinite" fill="hold"/>
                                        <p:tgtEl>
                                          <p:spTgt spid="388"/>
                                        </p:tgtEl>
                                        <p:attrNameLst>
                                          <p:attrName>style.visibility</p:attrName>
                                        </p:attrNameLst>
                                      </p:cBhvr>
                                      <p:to>
                                        <p:strVal val="visible"/>
                                      </p:to>
                                    </p:set>
                                    <p:anim calcmode="lin" valueType="num">
                                      <p:cBhvr>
                                        <p:cTn id="19" dur="1000" fill="hold"/>
                                        <p:tgtEl>
                                          <p:spTgt spid="388"/>
                                        </p:tgtEl>
                                        <p:attrNameLst>
                                          <p:attrName>ppt_x</p:attrName>
                                        </p:attrNameLst>
                                      </p:cBhvr>
                                      <p:tavLst>
                                        <p:tav tm="0">
                                          <p:val>
                                            <p:strVal val="#ppt_x"/>
                                          </p:val>
                                        </p:tav>
                                        <p:tav tm="100000">
                                          <p:val>
                                            <p:strVal val="#ppt_x"/>
                                          </p:val>
                                        </p:tav>
                                      </p:tavLst>
                                    </p:anim>
                                    <p:anim calcmode="lin" valueType="num">
                                      <p:cBhvr>
                                        <p:cTn id="20" dur="1000" fill="hold"/>
                                        <p:tgtEl>
                                          <p:spTgt spid="388"/>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4" nodeType="clickEffect">
                                  <p:stCondLst>
                                    <p:cond delay="0"/>
                                  </p:stCondLst>
                                  <p:iterate>
                                    <p:tmAbs val="0"/>
                                  </p:iterate>
                                  <p:childTnLst>
                                    <p:set>
                                      <p:cBhvr>
                                        <p:cTn id="24" dur="indefinite" fill="hold"/>
                                        <p:tgtEl>
                                          <p:spTgt spid="389"/>
                                        </p:tgtEl>
                                        <p:attrNameLst>
                                          <p:attrName>style.visibility</p:attrName>
                                        </p:attrNameLst>
                                      </p:cBhvr>
                                      <p:to>
                                        <p:strVal val="visible"/>
                                      </p:to>
                                    </p:set>
                                    <p:anim calcmode="lin" valueType="num">
                                      <p:cBhvr>
                                        <p:cTn id="25" dur="1000" fill="hold"/>
                                        <p:tgtEl>
                                          <p:spTgt spid="389"/>
                                        </p:tgtEl>
                                        <p:attrNameLst>
                                          <p:attrName>ppt_x</p:attrName>
                                        </p:attrNameLst>
                                      </p:cBhvr>
                                      <p:tavLst>
                                        <p:tav tm="0">
                                          <p:val>
                                            <p:strVal val="#ppt_x"/>
                                          </p:val>
                                        </p:tav>
                                        <p:tav tm="100000">
                                          <p:val>
                                            <p:strVal val="#ppt_x"/>
                                          </p:val>
                                        </p:tav>
                                      </p:tavLst>
                                    </p:anim>
                                    <p:anim calcmode="lin" valueType="num">
                                      <p:cBhvr>
                                        <p:cTn id="26" dur="1000" fill="hold"/>
                                        <p:tgtEl>
                                          <p:spTgt spid="389"/>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5" nodeType="clickEffect">
                                  <p:stCondLst>
                                    <p:cond delay="0"/>
                                  </p:stCondLst>
                                  <p:iterate>
                                    <p:tmAbs val="0"/>
                                  </p:iterate>
                                  <p:childTnLst>
                                    <p:set>
                                      <p:cBhvr>
                                        <p:cTn id="30" dur="indefinite" fill="hold"/>
                                        <p:tgtEl>
                                          <p:spTgt spid="390"/>
                                        </p:tgtEl>
                                        <p:attrNameLst>
                                          <p:attrName>style.visibility</p:attrName>
                                        </p:attrNameLst>
                                      </p:cBhvr>
                                      <p:to>
                                        <p:strVal val="visible"/>
                                      </p:to>
                                    </p:set>
                                    <p:anim calcmode="lin" valueType="num">
                                      <p:cBhvr>
                                        <p:cTn id="31" dur="1000" fill="hold"/>
                                        <p:tgtEl>
                                          <p:spTgt spid="390"/>
                                        </p:tgtEl>
                                        <p:attrNameLst>
                                          <p:attrName>ppt_x</p:attrName>
                                        </p:attrNameLst>
                                      </p:cBhvr>
                                      <p:tavLst>
                                        <p:tav tm="0">
                                          <p:val>
                                            <p:strVal val="#ppt_x"/>
                                          </p:val>
                                        </p:tav>
                                        <p:tav tm="100000">
                                          <p:val>
                                            <p:strVal val="#ppt_x"/>
                                          </p:val>
                                        </p:tav>
                                      </p:tavLst>
                                    </p:anim>
                                    <p:anim calcmode="lin" valueType="num">
                                      <p:cBhvr>
                                        <p:cTn id="32" dur="1000" fill="hold"/>
                                        <p:tgtEl>
                                          <p:spTgt spid="39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 grpId="1" animBg="1" advAuto="0"/>
      <p:bldP spid="387" grpId="2" animBg="1" advAuto="0"/>
      <p:bldP spid="388" grpId="3" animBg="1" advAuto="0"/>
      <p:bldP spid="389" grpId="4" animBg="1" advAuto="0"/>
      <p:bldP spid="390" grpId="5"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DB99B2A-6497-41E8-BB0A-5C703BF1A36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文本框 5">
            <a:extLst>
              <a:ext uri="{FF2B5EF4-FFF2-40B4-BE49-F238E27FC236}">
                <a16:creationId xmlns:a16="http://schemas.microsoft.com/office/drawing/2014/main" id="{6F77DEE7-972F-4458-A8F1-74D2D78E702F}"/>
              </a:ext>
            </a:extLst>
          </p:cNvPr>
          <p:cNvSpPr txBox="1"/>
          <p:nvPr/>
        </p:nvSpPr>
        <p:spPr>
          <a:xfrm>
            <a:off x="6708913" y="3309730"/>
            <a:ext cx="1789044" cy="584773"/>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45719" tIns="45719" rIns="45719" bIns="45719" numCol="1" spcCol="38100" rtlCol="0" anchor="t">
            <a:spAutoFit/>
          </a:bodyPr>
          <a:lstStyle/>
          <a:p>
            <a:r>
              <a:rPr lang="en-US" altLang="zh-CN" sz="1600" dirty="0"/>
              <a:t>Reinforcement</a:t>
            </a:r>
          </a:p>
          <a:p>
            <a:r>
              <a:rPr lang="en-US" altLang="zh-CN" sz="1600" dirty="0">
                <a:hlinkClick r:id="rId3"/>
              </a:rPr>
              <a:t>/ˌ</a:t>
            </a:r>
            <a:r>
              <a:rPr lang="en-US" altLang="zh-CN" sz="1600" dirty="0" err="1">
                <a:hlinkClick r:id="rId3"/>
              </a:rPr>
              <a:t>riɪn‘fɔrsmənt</a:t>
            </a:r>
            <a:r>
              <a:rPr lang="en-US" altLang="zh-CN" sz="1600" dirty="0">
                <a:hlinkClick r:id="rId3"/>
              </a:rPr>
              <a:t>/</a:t>
            </a:r>
            <a:r>
              <a:rPr lang="zh-CN" altLang="en-US" sz="1600" dirty="0"/>
              <a:t>增强</a:t>
            </a:r>
            <a:endParaRPr kumimoji="0" lang="zh-CN" altLang="en-US" sz="1600" b="0" i="0" u="none" strike="noStrike" cap="none" spc="0" normalizeH="0" baseline="0" dirty="0">
              <a:ln>
                <a:noFill/>
              </a:ln>
              <a:solidFill>
                <a:srgbClr val="000000"/>
              </a:solidFill>
              <a:effectLst/>
              <a:uFillTx/>
              <a:latin typeface="+mn-lt"/>
              <a:ea typeface="+mn-ea"/>
              <a:cs typeface="+mn-cs"/>
              <a:sym typeface="Calibri" panose="020F0502020204030204"/>
            </a:endParaRPr>
          </a:p>
        </p:txBody>
      </p:sp>
      <p:sp>
        <p:nvSpPr>
          <p:cNvPr id="7" name="文本框 6">
            <a:extLst>
              <a:ext uri="{FF2B5EF4-FFF2-40B4-BE49-F238E27FC236}">
                <a16:creationId xmlns:a16="http://schemas.microsoft.com/office/drawing/2014/main" id="{EB0D6925-E23D-41E2-88F6-A90958189AEB}"/>
              </a:ext>
            </a:extLst>
          </p:cNvPr>
          <p:cNvSpPr txBox="1"/>
          <p:nvPr/>
        </p:nvSpPr>
        <p:spPr>
          <a:xfrm>
            <a:off x="417444" y="4456212"/>
            <a:ext cx="2107095" cy="64632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45719" tIns="45719" rIns="45719" bIns="45719" numCol="1" spcCol="38100" rtlCol="0" anchor="t">
            <a:spAutoFit/>
          </a:bodyPr>
          <a:lstStyle/>
          <a:p>
            <a:r>
              <a:rPr lang="en-US" altLang="zh-CN" dirty="0"/>
              <a:t>Rebelliousness</a:t>
            </a:r>
          </a:p>
          <a:p>
            <a:r>
              <a:rPr lang="en-US" altLang="zh-CN" dirty="0">
                <a:hlinkClick r:id="rId4"/>
              </a:rPr>
              <a:t>/</a:t>
            </a:r>
            <a:r>
              <a:rPr lang="en-US" altLang="zh-CN" dirty="0" err="1">
                <a:hlinkClick r:id="rId4"/>
              </a:rPr>
              <a:t>ri‘beljəsnis</a:t>
            </a:r>
            <a:r>
              <a:rPr lang="en-US" altLang="zh-CN" dirty="0">
                <a:hlinkClick r:id="rId4"/>
              </a:rPr>
              <a:t>/</a:t>
            </a:r>
            <a:r>
              <a:rPr lang="en-US" altLang="zh-CN" dirty="0"/>
              <a:t> n.</a:t>
            </a:r>
            <a:r>
              <a:rPr lang="zh-CN" altLang="en-US" dirty="0"/>
              <a:t>造反</a:t>
            </a:r>
            <a:endPar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endParaRPr>
          </a:p>
        </p:txBody>
      </p:sp>
      <p:sp>
        <p:nvSpPr>
          <p:cNvPr id="8" name="文本框 7">
            <a:extLst>
              <a:ext uri="{FF2B5EF4-FFF2-40B4-BE49-F238E27FC236}">
                <a16:creationId xmlns:a16="http://schemas.microsoft.com/office/drawing/2014/main" id="{0EABE439-01D4-4735-A9C7-B799C28591A3}"/>
              </a:ext>
            </a:extLst>
          </p:cNvPr>
          <p:cNvSpPr txBox="1"/>
          <p:nvPr/>
        </p:nvSpPr>
        <p:spPr>
          <a:xfrm>
            <a:off x="114299" y="5565913"/>
            <a:ext cx="2862470" cy="1200327"/>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45719" tIns="45719" rIns="45719" bIns="45719" numCol="1" spcCol="38100" rtlCol="0" anchor="t">
            <a:spAutoFit/>
          </a:bodyPr>
          <a:lstStyle/>
          <a:p>
            <a:r>
              <a:rPr lang="en-US" altLang="zh-CN" dirty="0"/>
              <a:t>Effectiveness</a:t>
            </a:r>
          </a:p>
          <a:p>
            <a:r>
              <a:rPr lang="en-US" altLang="zh-CN" dirty="0">
                <a:hlinkClick r:id="rId5"/>
              </a:rPr>
              <a:t>/</a:t>
            </a:r>
            <a:r>
              <a:rPr lang="en-US" altLang="zh-CN" dirty="0" err="1">
                <a:hlinkClick r:id="rId5"/>
              </a:rPr>
              <a:t>əˈf</a:t>
            </a:r>
            <a:r>
              <a:rPr lang="en-US" altLang="zh-CN" dirty="0">
                <a:hlinkClick r:id="rId5"/>
              </a:rPr>
              <a:t> </a:t>
            </a:r>
            <a:r>
              <a:rPr lang="en-US" altLang="zh-CN" dirty="0" err="1">
                <a:hlinkClick r:id="rId5"/>
              </a:rPr>
              <a:t>ɛktɪvnɪs</a:t>
            </a:r>
            <a:r>
              <a:rPr lang="en-US" altLang="zh-CN" dirty="0">
                <a:hlinkClick r:id="rId5"/>
              </a:rPr>
              <a:t>/</a:t>
            </a:r>
            <a:r>
              <a:rPr lang="en-US" altLang="zh-CN" dirty="0"/>
              <a:t> </a:t>
            </a:r>
            <a:r>
              <a:rPr lang="zh-CN" altLang="en-US" dirty="0"/>
              <a:t>有利，有效</a:t>
            </a:r>
            <a:endParaRPr lang="en-US" altLang="zh-CN" dirty="0"/>
          </a:p>
          <a:p>
            <a:r>
              <a:rPr lang="en-US" altLang="zh-CN" dirty="0"/>
              <a:t>Favoritism</a:t>
            </a:r>
          </a:p>
          <a:p>
            <a:r>
              <a:rPr lang="en-US" altLang="zh-CN" dirty="0">
                <a:hlinkClick r:id="rId6"/>
              </a:rPr>
              <a:t>/‘</a:t>
            </a:r>
            <a:r>
              <a:rPr lang="en-US" altLang="zh-CN" dirty="0" err="1">
                <a:hlinkClick r:id="rId6"/>
              </a:rPr>
              <a:t>fevərɪt,ɪzəm</a:t>
            </a:r>
            <a:r>
              <a:rPr lang="en-US" altLang="zh-CN" dirty="0">
                <a:hlinkClick r:id="rId6"/>
              </a:rPr>
              <a:t>/</a:t>
            </a:r>
            <a:r>
              <a:rPr lang="en-US" altLang="zh-CN" dirty="0"/>
              <a:t> </a:t>
            </a:r>
            <a:r>
              <a:rPr lang="zh-CN" altLang="en-US" dirty="0"/>
              <a:t>偏爱，偏袒</a:t>
            </a:r>
            <a:endPar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endParaRPr>
          </a:p>
        </p:txBody>
      </p:sp>
      <p:sp>
        <p:nvSpPr>
          <p:cNvPr id="10" name="文本框 9">
            <a:extLst>
              <a:ext uri="{FF2B5EF4-FFF2-40B4-BE49-F238E27FC236}">
                <a16:creationId xmlns:a16="http://schemas.microsoft.com/office/drawing/2014/main" id="{D52C7C17-7344-4305-9077-1EB670624AE1}"/>
              </a:ext>
            </a:extLst>
          </p:cNvPr>
          <p:cNvSpPr txBox="1"/>
          <p:nvPr/>
        </p:nvSpPr>
        <p:spPr>
          <a:xfrm>
            <a:off x="327991" y="218661"/>
            <a:ext cx="2435087" cy="181588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dirty="0">
                <a:ln>
                  <a:noFill/>
                </a:ln>
                <a:solidFill>
                  <a:srgbClr val="000000"/>
                </a:solidFill>
                <a:effectLst/>
                <a:uFillTx/>
                <a:latin typeface="+mn-lt"/>
                <a:ea typeface="+mn-ea"/>
                <a:cs typeface="+mn-cs"/>
                <a:sym typeface="Calibri" panose="020F0502020204030204"/>
              </a:rPr>
              <a:t>小孩：会有反作用，增强。禁止即是强化。中学生：会有叛逆心理。以上忽略消极的做法是正确的。大学生：都有自己的判断能力，表扬不起作用。</a:t>
            </a:r>
          </a:p>
        </p:txBody>
      </p:sp>
      <p:sp>
        <p:nvSpPr>
          <p:cNvPr id="11" name="文本框 10">
            <a:extLst>
              <a:ext uri="{FF2B5EF4-FFF2-40B4-BE49-F238E27FC236}">
                <a16:creationId xmlns:a16="http://schemas.microsoft.com/office/drawing/2014/main" id="{8CE8625C-ABA1-4C6D-BD63-1C28FB2D79F8}"/>
              </a:ext>
            </a:extLst>
          </p:cNvPr>
          <p:cNvSpPr txBox="1"/>
          <p:nvPr/>
        </p:nvSpPr>
        <p:spPr>
          <a:xfrm>
            <a:off x="7299770" y="391469"/>
            <a:ext cx="1736601" cy="83099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zh-CN" altLang="en-US" sz="1600" dirty="0"/>
              <a:t>对自己：增加信息</a:t>
            </a:r>
            <a:endParaRPr lang="en-US" altLang="zh-CN" sz="1600" dirty="0"/>
          </a:p>
          <a:p>
            <a:pPr marL="0" marR="0" indent="0" algn="l" defTabSz="91440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dirty="0">
                <a:ln>
                  <a:noFill/>
                </a:ln>
                <a:solidFill>
                  <a:srgbClr val="000000"/>
                </a:solidFill>
                <a:effectLst/>
                <a:uFillTx/>
                <a:latin typeface="+mn-lt"/>
                <a:ea typeface="+mn-ea"/>
                <a:cs typeface="+mn-cs"/>
                <a:sym typeface="Calibri" panose="020F0502020204030204"/>
              </a:rPr>
              <a:t>对别人：榜样</a:t>
            </a:r>
            <a:r>
              <a:rPr kumimoji="0" lang="en-US" altLang="zh-CN" sz="1600" b="0" i="0" u="none" strike="noStrike" cap="none" spc="0" normalizeH="0" baseline="0" dirty="0">
                <a:ln>
                  <a:noFill/>
                </a:ln>
                <a:solidFill>
                  <a:srgbClr val="000000"/>
                </a:solidFill>
                <a:effectLst/>
                <a:uFillTx/>
                <a:latin typeface="+mn-lt"/>
                <a:ea typeface="+mn-ea"/>
                <a:cs typeface="+mn-cs"/>
                <a:sym typeface="Calibri" panose="020F0502020204030204"/>
              </a:rPr>
              <a:t>/</a:t>
            </a:r>
            <a:r>
              <a:rPr kumimoji="0" lang="zh-CN" altLang="en-US" sz="1600" b="0" i="0" u="none" strike="noStrike" cap="none" spc="0" normalizeH="0" baseline="0" dirty="0">
                <a:ln>
                  <a:noFill/>
                </a:ln>
                <a:solidFill>
                  <a:srgbClr val="000000"/>
                </a:solidFill>
                <a:effectLst/>
                <a:uFillTx/>
                <a:latin typeface="+mn-lt"/>
                <a:ea typeface="+mn-ea"/>
                <a:cs typeface="+mn-cs"/>
                <a:sym typeface="Calibri" panose="020F0502020204030204"/>
              </a:rPr>
              <a:t>过度表扬</a:t>
            </a:r>
            <a:r>
              <a:rPr kumimoji="0" lang="en-US" altLang="zh-CN" sz="1600" b="0" i="0" u="none" strike="noStrike" cap="none" spc="0" normalizeH="0" baseline="0" dirty="0">
                <a:ln>
                  <a:noFill/>
                </a:ln>
                <a:solidFill>
                  <a:srgbClr val="000000"/>
                </a:solidFill>
                <a:effectLst/>
                <a:uFillTx/>
                <a:latin typeface="+mn-lt"/>
                <a:ea typeface="+mn-ea"/>
                <a:cs typeface="+mn-cs"/>
                <a:sym typeface="Calibri" panose="020F0502020204030204"/>
              </a:rPr>
              <a:t>-&gt;</a:t>
            </a:r>
            <a:r>
              <a:rPr lang="zh-CN" altLang="en-US" sz="1600" dirty="0"/>
              <a:t>偏爱</a:t>
            </a:r>
            <a:endParaRPr kumimoji="0" lang="zh-CN" altLang="en-US" sz="1600" b="0" i="0" u="none" strike="noStrike" cap="none" spc="0" normalizeH="0" baseline="0" dirty="0">
              <a:ln>
                <a:noFill/>
              </a:ln>
              <a:solidFill>
                <a:srgbClr val="000000"/>
              </a:solidFill>
              <a:effectLst/>
              <a:uFillTx/>
              <a:latin typeface="+mn-lt"/>
              <a:ea typeface="+mn-ea"/>
              <a:cs typeface="+mn-cs"/>
              <a:sym typeface="Calibri" panose="020F0502020204030204"/>
            </a:endParaRPr>
          </a:p>
        </p:txBody>
      </p:sp>
      <p:sp>
        <p:nvSpPr>
          <p:cNvPr id="12" name="文本框 11">
            <a:extLst>
              <a:ext uri="{FF2B5EF4-FFF2-40B4-BE49-F238E27FC236}">
                <a16:creationId xmlns:a16="http://schemas.microsoft.com/office/drawing/2014/main" id="{CE4EB1A3-A56F-41A5-AC56-AA035719A29F}"/>
              </a:ext>
            </a:extLst>
          </p:cNvPr>
          <p:cNvSpPr txBox="1"/>
          <p:nvPr/>
        </p:nvSpPr>
        <p:spPr>
          <a:xfrm>
            <a:off x="327991" y="2236304"/>
            <a:ext cx="2435087" cy="584773"/>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dirty="0">
                <a:ln>
                  <a:noFill/>
                </a:ln>
                <a:solidFill>
                  <a:srgbClr val="000000"/>
                </a:solidFill>
                <a:effectLst/>
                <a:uFillTx/>
                <a:latin typeface="+mn-lt"/>
                <a:ea typeface="+mn-ea"/>
                <a:cs typeface="+mn-cs"/>
                <a:sym typeface="Calibri" panose="020F0502020204030204"/>
              </a:rPr>
              <a:t>表扬营造好的学习氛围，促进竞争</a:t>
            </a:r>
            <a:r>
              <a:rPr lang="zh-CN" altLang="en-US" sz="1600" dirty="0"/>
              <a:t>。</a:t>
            </a:r>
            <a:endParaRPr kumimoji="0" lang="zh-CN" altLang="en-US" sz="1600" b="0" i="0" u="none" strike="noStrike" cap="none" spc="0" normalizeH="0" baseline="0" dirty="0">
              <a:ln>
                <a:noFill/>
              </a:ln>
              <a:solidFill>
                <a:srgbClr val="000000"/>
              </a:solidFill>
              <a:effectLst/>
              <a:uFillTx/>
              <a:latin typeface="+mn-lt"/>
              <a:ea typeface="+mn-ea"/>
              <a:cs typeface="+mn-cs"/>
              <a:sym typeface="Calibri" panose="020F0502020204030204"/>
            </a:endParaRPr>
          </a:p>
        </p:txBody>
      </p:sp>
      <p:sp>
        <p:nvSpPr>
          <p:cNvPr id="13" name="文本框 12">
            <a:extLst>
              <a:ext uri="{FF2B5EF4-FFF2-40B4-BE49-F238E27FC236}">
                <a16:creationId xmlns:a16="http://schemas.microsoft.com/office/drawing/2014/main" id="{4688B30B-FAA0-438A-B259-B739A6AACBA0}"/>
              </a:ext>
            </a:extLst>
          </p:cNvPr>
          <p:cNvSpPr txBox="1"/>
          <p:nvPr/>
        </p:nvSpPr>
        <p:spPr>
          <a:xfrm>
            <a:off x="7977001" y="5248727"/>
            <a:ext cx="1236899" cy="110799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dirty="0">
                <a:ln>
                  <a:noFill/>
                </a:ln>
                <a:solidFill>
                  <a:srgbClr val="000000"/>
                </a:solidFill>
                <a:effectLst/>
                <a:uFillTx/>
                <a:latin typeface="+mn-lt"/>
                <a:ea typeface="+mn-ea"/>
                <a:cs typeface="+mn-cs"/>
                <a:sym typeface="Calibri" panose="020F0502020204030204"/>
              </a:rPr>
              <a:t>不需要表扬去引导，已经有自己的判断力了</a:t>
            </a:r>
            <a:r>
              <a:rPr lang="zh-CN" altLang="en-US" dirty="0"/>
              <a:t>。</a:t>
            </a:r>
            <a:endPar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endParaRPr>
          </a:p>
        </p:txBody>
      </p:sp>
      <p:sp>
        <p:nvSpPr>
          <p:cNvPr id="14" name="文本框 13">
            <a:extLst>
              <a:ext uri="{FF2B5EF4-FFF2-40B4-BE49-F238E27FC236}">
                <a16:creationId xmlns:a16="http://schemas.microsoft.com/office/drawing/2014/main" id="{51588230-0E12-4BC7-9A0B-7B87E6771B6E}"/>
              </a:ext>
            </a:extLst>
          </p:cNvPr>
          <p:cNvSpPr txBox="1"/>
          <p:nvPr/>
        </p:nvSpPr>
        <p:spPr>
          <a:xfrm>
            <a:off x="7614224" y="1805369"/>
            <a:ext cx="725557" cy="338552"/>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zh-CN" altLang="en-US" sz="1600" dirty="0"/>
              <a:t>小事</a:t>
            </a:r>
            <a:endParaRPr kumimoji="0" lang="zh-CN" altLang="en-US" sz="1600" b="0" i="0" u="none" strike="noStrike" cap="none" spc="0" normalizeH="0" baseline="0" dirty="0">
              <a:ln>
                <a:noFill/>
              </a:ln>
              <a:solidFill>
                <a:srgbClr val="000000"/>
              </a:solidFill>
              <a:effectLst/>
              <a:uFillTx/>
              <a:latin typeface="+mn-lt"/>
              <a:ea typeface="+mn-ea"/>
              <a:cs typeface="+mn-cs"/>
              <a:sym typeface="Calibri" panose="020F0502020204030204"/>
            </a:endParaRPr>
          </a:p>
        </p:txBody>
      </p:sp>
      <p:sp>
        <p:nvSpPr>
          <p:cNvPr id="15" name="文本框 14">
            <a:extLst>
              <a:ext uri="{FF2B5EF4-FFF2-40B4-BE49-F238E27FC236}">
                <a16:creationId xmlns:a16="http://schemas.microsoft.com/office/drawing/2014/main" id="{23834EE5-8ADB-41D3-9CAD-CE5B5563709E}"/>
              </a:ext>
            </a:extLst>
          </p:cNvPr>
          <p:cNvSpPr txBox="1"/>
          <p:nvPr/>
        </p:nvSpPr>
        <p:spPr>
          <a:xfrm>
            <a:off x="8310814" y="2188727"/>
            <a:ext cx="725557" cy="738662"/>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dirty="0">
                <a:ln>
                  <a:noFill/>
                </a:ln>
                <a:solidFill>
                  <a:srgbClr val="000000"/>
                </a:solidFill>
                <a:effectLst/>
                <a:uFillTx/>
                <a:latin typeface="+mn-lt"/>
                <a:ea typeface="+mn-ea"/>
                <a:cs typeface="+mn-cs"/>
                <a:sym typeface="Calibri" panose="020F0502020204030204"/>
              </a:rPr>
              <a:t>危险的事物不能忽视</a:t>
            </a:r>
          </a:p>
        </p:txBody>
      </p:sp>
    </p:spTree>
    <p:extLst>
      <p:ext uri="{BB962C8B-B14F-4D97-AF65-F5344CB8AC3E}">
        <p14:creationId xmlns:p14="http://schemas.microsoft.com/office/powerpoint/2010/main" val="218703978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3" name="TextBox 18"/>
          <p:cNvSpPr txBox="1"/>
          <p:nvPr/>
        </p:nvSpPr>
        <p:spPr>
          <a:xfrm>
            <a:off x="467543" y="908720"/>
            <a:ext cx="8136906" cy="2453641"/>
          </a:xfrm>
          <a:prstGeom prst="rect">
            <a:avLst/>
          </a:prstGeom>
          <a:ln w="12700">
            <a:miter lim="400000"/>
          </a:ln>
        </p:spPr>
        <p:txBody>
          <a:bodyPr lIns="45719" rIns="45719">
            <a:spAutoFit/>
          </a:bodyPr>
          <a:lstStyle/>
          <a:p>
            <a:pPr>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dirty="0"/>
              <a:t>例11：A nation should require all of its students to study the same national curriculum until they enter college.</a:t>
            </a:r>
          </a:p>
          <a:p>
            <a:pPr>
              <a:defRPr sz="1200">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dirty="0"/>
          </a:p>
          <a:p>
            <a:pPr>
              <a:defRPr i="1">
                <a:latin typeface="微软雅黑" panose="020B0503020204020204" charset="-122"/>
                <a:ea typeface="微软雅黑" panose="020B0503020204020204" charset="-122"/>
                <a:cs typeface="微软雅黑" panose="020B0503020204020204" charset="-122"/>
                <a:sym typeface="微软雅黑" panose="020B0503020204020204" charset="-122"/>
              </a:defRPr>
            </a:pPr>
            <a:r>
              <a:rPr dirty="0"/>
              <a:t>Write a response in which you discuss </a:t>
            </a:r>
            <a:r>
              <a:rPr dirty="0">
                <a:solidFill>
                  <a:srgbClr val="FF0000"/>
                </a:solidFill>
              </a:rPr>
              <a:t>the extent to which you agree or disagree with the recommendation </a:t>
            </a:r>
            <a:r>
              <a:rPr dirty="0"/>
              <a:t>and explain your reasoning for the position you take. In developing and supporting your position, describe </a:t>
            </a:r>
            <a:r>
              <a:rPr dirty="0">
                <a:solidFill>
                  <a:srgbClr val="FF0000"/>
                </a:solidFill>
              </a:rPr>
              <a:t>specific circumstances </a:t>
            </a:r>
            <a:r>
              <a:rPr dirty="0"/>
              <a:t>in which adopting the recommendation </a:t>
            </a:r>
            <a:r>
              <a:rPr dirty="0">
                <a:solidFill>
                  <a:srgbClr val="FF0000"/>
                </a:solidFill>
              </a:rPr>
              <a:t>would or would not be advantageous </a:t>
            </a:r>
            <a:r>
              <a:rPr dirty="0"/>
              <a:t>and explain how these examples shape your position. </a:t>
            </a:r>
          </a:p>
        </p:txBody>
      </p:sp>
      <p:sp>
        <p:nvSpPr>
          <p:cNvPr id="1154" name="TextBox 20"/>
          <p:cNvSpPr txBox="1"/>
          <p:nvPr/>
        </p:nvSpPr>
        <p:spPr>
          <a:xfrm>
            <a:off x="1187623" y="4581128"/>
            <a:ext cx="5256586" cy="370841"/>
          </a:xfrm>
          <a:prstGeom prst="rect">
            <a:avLst/>
          </a:prstGeom>
          <a:ln w="12700">
            <a:miter lim="400000"/>
          </a:ln>
        </p:spPr>
        <p:txBody>
          <a:bodyPr lIns="45719" rIns="45719">
            <a:spAutoFit/>
          </a:bodyPr>
          <a:lstStyle>
            <a:lvl1pPr>
              <a:defRPr>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Advantages and Disadvantages</a:t>
            </a:r>
          </a:p>
        </p:txBody>
      </p:sp>
      <p:sp>
        <p:nvSpPr>
          <p:cNvPr id="1155" name="矩形 21"/>
          <p:cNvSpPr/>
          <p:nvPr/>
        </p:nvSpPr>
        <p:spPr>
          <a:xfrm>
            <a:off x="2339751" y="-1"/>
            <a:ext cx="6804249"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1156" name="矩形 23"/>
          <p:cNvSpPr/>
          <p:nvPr/>
        </p:nvSpPr>
        <p:spPr>
          <a:xfrm>
            <a:off x="4179708" y="59633"/>
            <a:ext cx="1512169" cy="340817"/>
          </a:xfrm>
          <a:prstGeom prst="rect">
            <a:avLst/>
          </a:prstGeom>
          <a:solidFill>
            <a:srgbClr val="093678"/>
          </a:solidFill>
          <a:ln w="12700">
            <a:miter lim="400000"/>
          </a:ln>
        </p:spPr>
        <p:txBody>
          <a:bodyPr lIns="45719" rIns="45719" anchor="ctr"/>
          <a:lstStyle/>
          <a:p>
            <a:pPr algn="ctr">
              <a:defRPr>
                <a:solidFill>
                  <a:srgbClr val="FFFFFF"/>
                </a:solidFill>
              </a:defRPr>
            </a:pPr>
            <a:endParaRPr/>
          </a:p>
        </p:txBody>
      </p:sp>
      <p:sp>
        <p:nvSpPr>
          <p:cNvPr id="1157" name="TextBox 24"/>
          <p:cNvSpPr txBox="1"/>
          <p:nvPr/>
        </p:nvSpPr>
        <p:spPr>
          <a:xfrm>
            <a:off x="2510150" y="63847"/>
            <a:ext cx="1368152"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有的放矢</a:t>
            </a:r>
          </a:p>
        </p:txBody>
      </p:sp>
      <p:sp>
        <p:nvSpPr>
          <p:cNvPr id="1158" name="TextBox 26"/>
          <p:cNvSpPr txBox="1"/>
          <p:nvPr/>
        </p:nvSpPr>
        <p:spPr>
          <a:xfrm>
            <a:off x="4355975" y="66110"/>
            <a:ext cx="1080121"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深度破题</a:t>
            </a:r>
          </a:p>
        </p:txBody>
      </p:sp>
      <p:sp>
        <p:nvSpPr>
          <p:cNvPr id="1159" name="TextBox 27"/>
          <p:cNvSpPr txBox="1"/>
          <p:nvPr/>
        </p:nvSpPr>
        <p:spPr>
          <a:xfrm>
            <a:off x="6083422" y="66110"/>
            <a:ext cx="1008858"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关键论证</a:t>
            </a:r>
          </a:p>
        </p:txBody>
      </p:sp>
      <p:sp>
        <p:nvSpPr>
          <p:cNvPr id="1160" name="矩形 28"/>
          <p:cNvSpPr/>
          <p:nvPr/>
        </p:nvSpPr>
        <p:spPr>
          <a:xfrm>
            <a:off x="2411759" y="44624"/>
            <a:ext cx="1512170"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1161" name="矩形 29"/>
          <p:cNvSpPr/>
          <p:nvPr/>
        </p:nvSpPr>
        <p:spPr>
          <a:xfrm>
            <a:off x="5837094" y="44624"/>
            <a:ext cx="1512169"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1162" name="矩形 30"/>
          <p:cNvSpPr/>
          <p:nvPr/>
        </p:nvSpPr>
        <p:spPr>
          <a:xfrm>
            <a:off x="4869" y="-1"/>
            <a:ext cx="2304002"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1163" name="直接连接符 31"/>
          <p:cNvSpPr/>
          <p:nvPr/>
        </p:nvSpPr>
        <p:spPr>
          <a:xfrm>
            <a:off x="4067944" y="72008"/>
            <a:ext cx="1" cy="332657"/>
          </a:xfrm>
          <a:prstGeom prst="line">
            <a:avLst/>
          </a:prstGeom>
          <a:ln w="12700">
            <a:solidFill>
              <a:srgbClr val="808080"/>
            </a:solidFill>
          </a:ln>
        </p:spPr>
        <p:txBody>
          <a:bodyPr lIns="45719" rIns="45719"/>
          <a:lstStyle/>
          <a:p>
            <a:endParaRPr/>
          </a:p>
        </p:txBody>
      </p:sp>
      <p:sp>
        <p:nvSpPr>
          <p:cNvPr id="1164" name="直接连接符 32"/>
          <p:cNvSpPr/>
          <p:nvPr/>
        </p:nvSpPr>
        <p:spPr>
          <a:xfrm>
            <a:off x="5796136" y="72008"/>
            <a:ext cx="1" cy="332657"/>
          </a:xfrm>
          <a:prstGeom prst="line">
            <a:avLst/>
          </a:prstGeom>
          <a:ln w="12700">
            <a:solidFill>
              <a:srgbClr val="808080"/>
            </a:solidFill>
          </a:ln>
        </p:spPr>
        <p:txBody>
          <a:bodyPr lIns="45719" rIns="45719"/>
          <a:lstStyle/>
          <a:p>
            <a:endParaRPr/>
          </a:p>
        </p:txBody>
      </p:sp>
      <p:sp>
        <p:nvSpPr>
          <p:cNvPr id="1165" name="直接连接符 33"/>
          <p:cNvSpPr/>
          <p:nvPr/>
        </p:nvSpPr>
        <p:spPr>
          <a:xfrm>
            <a:off x="7380312" y="74440"/>
            <a:ext cx="1" cy="332658"/>
          </a:xfrm>
          <a:prstGeom prst="line">
            <a:avLst/>
          </a:prstGeom>
          <a:ln w="12700">
            <a:solidFill>
              <a:srgbClr val="808080"/>
            </a:solidFill>
          </a:ln>
        </p:spPr>
        <p:txBody>
          <a:bodyPr lIns="45719" rIns="45719"/>
          <a:lstStyle/>
          <a:p>
            <a:endParaRPr/>
          </a:p>
        </p:txBody>
      </p:sp>
      <p:sp>
        <p:nvSpPr>
          <p:cNvPr id="1166" name="矩形 34"/>
          <p:cNvSpPr/>
          <p:nvPr/>
        </p:nvSpPr>
        <p:spPr>
          <a:xfrm>
            <a:off x="7668342" y="64501"/>
            <a:ext cx="1378092" cy="340817"/>
          </a:xfrm>
          <a:prstGeom prst="rect">
            <a:avLst/>
          </a:prstGeom>
          <a:solidFill>
            <a:srgbClr val="BFBFBF"/>
          </a:solidFill>
          <a:ln w="12700">
            <a:miter lim="400000"/>
          </a:ln>
        </p:spPr>
        <p:txBody>
          <a:bodyPr lIns="45719" rIns="45719" anchor="ctr"/>
          <a:lstStyle/>
          <a:p>
            <a:pPr algn="ctr">
              <a:defRPr>
                <a:solidFill>
                  <a:srgbClr val="FFFFFF"/>
                </a:solidFill>
              </a:defRPr>
            </a:pPr>
            <a:endParaRPr/>
          </a:p>
        </p:txBody>
      </p:sp>
      <p:pic>
        <p:nvPicPr>
          <p:cNvPr id="1167" name="图片 35" descr="图片 35"/>
          <p:cNvPicPr>
            <a:picLocks noChangeAspect="1"/>
          </p:cNvPicPr>
          <p:nvPr/>
        </p:nvPicPr>
        <p:blipFill>
          <a:blip r:embed="rId2"/>
          <a:stretch>
            <a:fillRect/>
          </a:stretch>
        </p:blipFill>
        <p:spPr>
          <a:xfrm>
            <a:off x="7720593" y="46030"/>
            <a:ext cx="1231189" cy="369357"/>
          </a:xfrm>
          <a:prstGeom prst="rect">
            <a:avLst/>
          </a:prstGeom>
          <a:ln w="12700">
            <a:miter lim="400000"/>
            <a:headEnd/>
            <a:tailEnd/>
          </a:ln>
        </p:spPr>
      </p:pic>
      <p:sp>
        <p:nvSpPr>
          <p:cNvPr id="1168" name="TextBox 36"/>
          <p:cNvSpPr txBox="1"/>
          <p:nvPr/>
        </p:nvSpPr>
        <p:spPr>
          <a:xfrm>
            <a:off x="755576" y="59633"/>
            <a:ext cx="1368152" cy="370841"/>
          </a:xfrm>
          <a:prstGeom prst="rect">
            <a:avLst/>
          </a:prstGeom>
          <a:ln w="12700">
            <a:miter lim="400000"/>
          </a:ln>
        </p:spPr>
        <p:txBody>
          <a:bodyPr lIns="45719" rIns="45719">
            <a:spAutoFit/>
          </a:bodyPr>
          <a:lstStyle>
            <a:lvl1pPr algn="ctr">
              <a:defRPr>
                <a:solidFill>
                  <a:srgbClr val="FFC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ISSUE</a:t>
            </a:r>
          </a:p>
        </p:txBody>
      </p:sp>
      <p:grpSp>
        <p:nvGrpSpPr>
          <p:cNvPr id="1171" name="矩形 37"/>
          <p:cNvGrpSpPr/>
          <p:nvPr/>
        </p:nvGrpSpPr>
        <p:grpSpPr>
          <a:xfrm>
            <a:off x="0" y="-49421"/>
            <a:ext cx="539552" cy="574042"/>
            <a:chOff x="0" y="0"/>
            <a:chExt cx="539551" cy="574040"/>
          </a:xfrm>
        </p:grpSpPr>
        <p:sp>
          <p:nvSpPr>
            <p:cNvPr id="1169" name="矩形"/>
            <p:cNvSpPr/>
            <p:nvPr/>
          </p:nvSpPr>
          <p:spPr>
            <a:xfrm>
              <a:off x="0" y="49420"/>
              <a:ext cx="539552" cy="475200"/>
            </a:xfrm>
            <a:prstGeom prst="rect">
              <a:avLst/>
            </a:prstGeom>
            <a:solidFill>
              <a:srgbClr val="093678"/>
            </a:solidFill>
            <a:ln w="12700" cap="flat">
              <a:noFill/>
              <a:miter lim="400000"/>
            </a:ln>
            <a:effectLst/>
          </p:spPr>
          <p:txBody>
            <a:bodyPr wrap="square" lIns="45719" tIns="45719" rIns="45719" bIns="45719" numCol="1" anchor="ctr">
              <a:noAutofit/>
            </a:bodyPr>
            <a:lstStyle/>
            <a:p>
              <a:pPr algn="ctr">
                <a:defRPr sz="3200">
                  <a:solidFill>
                    <a:srgbClr val="FFFFFF"/>
                  </a:solidFill>
                  <a:latin typeface="方正超粗黑简体"/>
                  <a:ea typeface="方正超粗黑简体"/>
                  <a:cs typeface="方正超粗黑简体"/>
                  <a:sym typeface="方正超粗黑简体"/>
                </a:defRPr>
              </a:pPr>
              <a:endParaRPr/>
            </a:p>
          </p:txBody>
        </p:sp>
        <p:sp>
          <p:nvSpPr>
            <p:cNvPr id="1170" name="2"/>
            <p:cNvSpPr txBox="1"/>
            <p:nvPr/>
          </p:nvSpPr>
          <p:spPr>
            <a:xfrm>
              <a:off x="0" y="0"/>
              <a:ext cx="539552" cy="574041"/>
            </a:xfrm>
            <a:prstGeom prst="rect">
              <a:avLst/>
            </a:prstGeom>
            <a:noFill/>
            <a:ln w="12700" cap="flat">
              <a:noFill/>
              <a:miter lim="400000"/>
            </a:ln>
            <a:effectLst/>
          </p:spPr>
          <p:txBody>
            <a:bodyPr wrap="square" lIns="45719" tIns="45719" rIns="45719" bIns="45719" numCol="1" anchor="ctr">
              <a:spAutoFit/>
            </a:bodyPr>
            <a:lstStyle>
              <a:lvl1pPr algn="ctr">
                <a:defRPr sz="3200">
                  <a:solidFill>
                    <a:srgbClr val="FFFFFF"/>
                  </a:solidFill>
                  <a:latin typeface="方正超粗黑简体"/>
                  <a:ea typeface="方正超粗黑简体"/>
                  <a:cs typeface="方正超粗黑简体"/>
                  <a:sym typeface="方正超粗黑简体"/>
                </a:defRPr>
              </a:lvl1pPr>
            </a:lstStyle>
            <a:p>
              <a:r>
                <a:t>2</a:t>
              </a:r>
            </a:p>
          </p:txBody>
        </p:sp>
      </p:gr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1" fill="hold" grpId="1" nodeType="clickEffect">
                                  <p:stCondLst>
                                    <p:cond delay="0"/>
                                  </p:stCondLst>
                                  <p:iterate>
                                    <p:tmAbs val="0"/>
                                  </p:iterate>
                                  <p:childTnLst>
                                    <p:set>
                                      <p:cBhvr>
                                        <p:cTn id="6" dur="indefinite" fill="hold"/>
                                        <p:tgtEl>
                                          <p:spTgt spid="1154"/>
                                        </p:tgtEl>
                                        <p:attrNameLst>
                                          <p:attrName>style.visibility</p:attrName>
                                        </p:attrNameLst>
                                      </p:cBhvr>
                                      <p:to>
                                        <p:strVal val="visible"/>
                                      </p:to>
                                    </p:set>
                                    <p:anim calcmode="lin" valueType="num">
                                      <p:cBhvr>
                                        <p:cTn id="7" dur="1000" fill="hold"/>
                                        <p:tgtEl>
                                          <p:spTgt spid="1154"/>
                                        </p:tgtEl>
                                        <p:attrNameLst>
                                          <p:attrName>ppt_x</p:attrName>
                                        </p:attrNameLst>
                                      </p:cBhvr>
                                      <p:tavLst>
                                        <p:tav tm="0">
                                          <p:val>
                                            <p:strVal val="#ppt_x"/>
                                          </p:val>
                                        </p:tav>
                                        <p:tav tm="100000">
                                          <p:val>
                                            <p:strVal val="#ppt_x"/>
                                          </p:val>
                                        </p:tav>
                                      </p:tavLst>
                                    </p:anim>
                                    <p:anim calcmode="lin" valueType="num">
                                      <p:cBhvr>
                                        <p:cTn id="8" dur="1000" fill="hold"/>
                                        <p:tgtEl>
                                          <p:spTgt spid="115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4" grpId="1"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F3CD793-E4C2-4187-B962-1A37A3F518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3975148"/>
          </a:xfrm>
          <a:prstGeom prst="rect">
            <a:avLst/>
          </a:prstGeom>
        </p:spPr>
      </p:pic>
      <p:pic>
        <p:nvPicPr>
          <p:cNvPr id="7" name="图片 6">
            <a:extLst>
              <a:ext uri="{FF2B5EF4-FFF2-40B4-BE49-F238E27FC236}">
                <a16:creationId xmlns:a16="http://schemas.microsoft.com/office/drawing/2014/main" id="{3FA4D1A6-9A7E-4309-9558-418174ADFB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936560"/>
            <a:ext cx="4840357" cy="2921439"/>
          </a:xfrm>
          <a:prstGeom prst="rect">
            <a:avLst/>
          </a:prstGeom>
        </p:spPr>
      </p:pic>
      <p:sp>
        <p:nvSpPr>
          <p:cNvPr id="8" name="文本框 7">
            <a:extLst>
              <a:ext uri="{FF2B5EF4-FFF2-40B4-BE49-F238E27FC236}">
                <a16:creationId xmlns:a16="http://schemas.microsoft.com/office/drawing/2014/main" id="{E14BB84B-4A11-4317-BBE0-AA7FFAEC1924}"/>
              </a:ext>
            </a:extLst>
          </p:cNvPr>
          <p:cNvSpPr txBox="1"/>
          <p:nvPr/>
        </p:nvSpPr>
        <p:spPr>
          <a:xfrm>
            <a:off x="5247861" y="4552122"/>
            <a:ext cx="3130826" cy="175432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zh-CN" altLang="en-US" dirty="0"/>
              <a:t>自己的回答的问题：</a:t>
            </a:r>
            <a:endParaRPr lang="en-US" altLang="zh-CN" dirty="0"/>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mn-lt"/>
                <a:ea typeface="+mn-ea"/>
                <a:cs typeface="+mn-cs"/>
                <a:sym typeface="Calibri" panose="020F0502020204030204"/>
              </a:rPr>
              <a:t>1</a:t>
            </a:r>
            <a:r>
              <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rPr>
              <a:t>、分类不要只分两类（学生）</a:t>
            </a:r>
            <a:endParaRPr kumimoji="0" lang="en-US" altLang="zh-CN" sz="1800" b="0" i="0" u="none" strike="noStrike" cap="none" spc="0" normalizeH="0" baseline="0" dirty="0">
              <a:ln>
                <a:noFill/>
              </a:ln>
              <a:solidFill>
                <a:srgbClr val="000000"/>
              </a:solidFill>
              <a:effectLst/>
              <a:uFillTx/>
              <a:latin typeface="+mn-lt"/>
              <a:ea typeface="+mn-ea"/>
              <a:cs typeface="+mn-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lang="en-US" altLang="zh-CN" dirty="0"/>
              <a:t>2</a:t>
            </a:r>
            <a:r>
              <a:rPr lang="zh-CN" altLang="en-US" dirty="0"/>
              <a:t>、不要纠结于</a:t>
            </a:r>
            <a:r>
              <a:rPr lang="en-US" altLang="zh-CN" dirty="0"/>
              <a:t>national curriculum</a:t>
            </a:r>
            <a:r>
              <a:rPr lang="zh-CN" altLang="en-US" dirty="0"/>
              <a:t>是不是只有部分之类的。这就是一种体系</a:t>
            </a:r>
            <a:endPar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endParaRPr>
          </a:p>
        </p:txBody>
      </p:sp>
    </p:spTree>
    <p:extLst>
      <p:ext uri="{BB962C8B-B14F-4D97-AF65-F5344CB8AC3E}">
        <p14:creationId xmlns:p14="http://schemas.microsoft.com/office/powerpoint/2010/main" val="164244831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Box 3"/>
          <p:cNvSpPr txBox="1"/>
          <p:nvPr/>
        </p:nvSpPr>
        <p:spPr>
          <a:xfrm>
            <a:off x="1245870" y="2436495"/>
            <a:ext cx="6960235" cy="1014730"/>
          </a:xfrm>
          <a:prstGeom prst="rect">
            <a:avLst/>
          </a:prstGeom>
          <a:ln w="12700">
            <a:miter lim="400000"/>
          </a:ln>
        </p:spPr>
        <p:txBody>
          <a:bodyPr wrap="square" lIns="45719" rIns="45719">
            <a:spAutoFit/>
          </a:bodyPr>
          <a:lstStyle>
            <a:lvl1pPr>
              <a:defRPr sz="7200">
                <a:latin typeface="方正超粗黑简体"/>
                <a:ea typeface="方正超粗黑简体"/>
                <a:cs typeface="方正超粗黑简体"/>
                <a:sym typeface="方正超粗黑简体"/>
              </a:defRPr>
            </a:lvl1pPr>
          </a:lstStyle>
          <a:p>
            <a:r>
              <a:rPr lang="en-US" sz="6000"/>
              <a:t>Analyse an </a:t>
            </a:r>
            <a:r>
              <a:rPr sz="6000"/>
              <a:t>I</a:t>
            </a:r>
            <a:r>
              <a:rPr lang="en-US" sz="6000"/>
              <a:t>ssue</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 name="TextBox 18"/>
          <p:cNvSpPr txBox="1"/>
          <p:nvPr/>
        </p:nvSpPr>
        <p:spPr>
          <a:xfrm>
            <a:off x="467543" y="908720"/>
            <a:ext cx="8136906" cy="2821941"/>
          </a:xfrm>
          <a:prstGeom prst="rect">
            <a:avLst/>
          </a:prstGeom>
          <a:ln w="12700">
            <a:miter lim="400000"/>
          </a:ln>
        </p:spPr>
        <p:txBody>
          <a:bodyPr lIns="45719" rIns="45719">
            <a:spAutoFit/>
          </a:bodyPr>
          <a:lstStyle/>
          <a:p>
            <a:pPr>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dirty="0"/>
              <a:t>例12：Colleges and universities should require their students to spend at least one semester studying in a foreign country.</a:t>
            </a:r>
          </a:p>
          <a:p>
            <a:pPr>
              <a:defRPr sz="1200">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dirty="0"/>
          </a:p>
          <a:p>
            <a:pPr>
              <a:defRPr i="1">
                <a:latin typeface="微软雅黑" panose="020B0503020204020204" charset="-122"/>
                <a:ea typeface="微软雅黑" panose="020B0503020204020204" charset="-122"/>
                <a:cs typeface="微软雅黑" panose="020B0503020204020204" charset="-122"/>
                <a:sym typeface="微软雅黑" panose="020B0503020204020204" charset="-122"/>
              </a:defRPr>
            </a:pPr>
            <a:r>
              <a:rPr dirty="0"/>
              <a:t>Write a response in which you discuss </a:t>
            </a:r>
            <a:r>
              <a:rPr dirty="0">
                <a:solidFill>
                  <a:srgbClr val="FF0000"/>
                </a:solidFill>
              </a:rPr>
              <a:t>the extent to which you agree or disagree with the recommendation </a:t>
            </a:r>
            <a:r>
              <a:rPr dirty="0"/>
              <a:t>and explain your reasoning for the position you take. In developing and supporting your position, describe </a:t>
            </a:r>
            <a:r>
              <a:rPr dirty="0">
                <a:solidFill>
                  <a:srgbClr val="FF0000"/>
                </a:solidFill>
              </a:rPr>
              <a:t>specific circumstances </a:t>
            </a:r>
            <a:r>
              <a:rPr dirty="0"/>
              <a:t>in which adopting the recommendation </a:t>
            </a:r>
            <a:r>
              <a:rPr dirty="0">
                <a:solidFill>
                  <a:srgbClr val="FF0000"/>
                </a:solidFill>
              </a:rPr>
              <a:t>would or would not be advantageous </a:t>
            </a:r>
            <a:r>
              <a:rPr dirty="0"/>
              <a:t>and explain how these examples shape your position. </a:t>
            </a:r>
          </a:p>
        </p:txBody>
      </p:sp>
      <p:sp>
        <p:nvSpPr>
          <p:cNvPr id="1174" name="矩形 21"/>
          <p:cNvSpPr/>
          <p:nvPr/>
        </p:nvSpPr>
        <p:spPr>
          <a:xfrm>
            <a:off x="2339751" y="-1"/>
            <a:ext cx="6804249"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1175" name="矩形 23"/>
          <p:cNvSpPr/>
          <p:nvPr/>
        </p:nvSpPr>
        <p:spPr>
          <a:xfrm>
            <a:off x="4179708" y="59633"/>
            <a:ext cx="1512169" cy="340817"/>
          </a:xfrm>
          <a:prstGeom prst="rect">
            <a:avLst/>
          </a:prstGeom>
          <a:solidFill>
            <a:srgbClr val="093678"/>
          </a:solidFill>
          <a:ln w="12700">
            <a:miter lim="400000"/>
          </a:ln>
        </p:spPr>
        <p:txBody>
          <a:bodyPr lIns="45719" rIns="45719" anchor="ctr"/>
          <a:lstStyle/>
          <a:p>
            <a:pPr algn="ctr">
              <a:defRPr>
                <a:solidFill>
                  <a:srgbClr val="FFFFFF"/>
                </a:solidFill>
              </a:defRPr>
            </a:pPr>
            <a:endParaRPr/>
          </a:p>
        </p:txBody>
      </p:sp>
      <p:sp>
        <p:nvSpPr>
          <p:cNvPr id="1176" name="TextBox 24"/>
          <p:cNvSpPr txBox="1"/>
          <p:nvPr/>
        </p:nvSpPr>
        <p:spPr>
          <a:xfrm>
            <a:off x="2510150" y="63847"/>
            <a:ext cx="1368152"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有的放矢</a:t>
            </a:r>
          </a:p>
        </p:txBody>
      </p:sp>
      <p:sp>
        <p:nvSpPr>
          <p:cNvPr id="1177" name="TextBox 26"/>
          <p:cNvSpPr txBox="1"/>
          <p:nvPr/>
        </p:nvSpPr>
        <p:spPr>
          <a:xfrm>
            <a:off x="4355975" y="66110"/>
            <a:ext cx="1080121"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深度破题</a:t>
            </a:r>
          </a:p>
        </p:txBody>
      </p:sp>
      <p:sp>
        <p:nvSpPr>
          <p:cNvPr id="1178" name="TextBox 27"/>
          <p:cNvSpPr txBox="1"/>
          <p:nvPr/>
        </p:nvSpPr>
        <p:spPr>
          <a:xfrm>
            <a:off x="6083422" y="66110"/>
            <a:ext cx="1008858"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关键论证</a:t>
            </a:r>
          </a:p>
        </p:txBody>
      </p:sp>
      <p:sp>
        <p:nvSpPr>
          <p:cNvPr id="1179" name="矩形 28"/>
          <p:cNvSpPr/>
          <p:nvPr/>
        </p:nvSpPr>
        <p:spPr>
          <a:xfrm>
            <a:off x="2411759" y="44624"/>
            <a:ext cx="1512170"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1180" name="矩形 29"/>
          <p:cNvSpPr/>
          <p:nvPr/>
        </p:nvSpPr>
        <p:spPr>
          <a:xfrm>
            <a:off x="5837094" y="44624"/>
            <a:ext cx="1512169"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1181" name="矩形 30"/>
          <p:cNvSpPr/>
          <p:nvPr/>
        </p:nvSpPr>
        <p:spPr>
          <a:xfrm>
            <a:off x="4869" y="-1"/>
            <a:ext cx="2304002"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1182" name="直接连接符 31"/>
          <p:cNvSpPr/>
          <p:nvPr/>
        </p:nvSpPr>
        <p:spPr>
          <a:xfrm>
            <a:off x="4067944" y="72008"/>
            <a:ext cx="1" cy="332657"/>
          </a:xfrm>
          <a:prstGeom prst="line">
            <a:avLst/>
          </a:prstGeom>
          <a:ln w="12700">
            <a:solidFill>
              <a:srgbClr val="808080"/>
            </a:solidFill>
          </a:ln>
        </p:spPr>
        <p:txBody>
          <a:bodyPr lIns="45719" rIns="45719"/>
          <a:lstStyle/>
          <a:p>
            <a:endParaRPr/>
          </a:p>
        </p:txBody>
      </p:sp>
      <p:sp>
        <p:nvSpPr>
          <p:cNvPr id="1183" name="直接连接符 32"/>
          <p:cNvSpPr/>
          <p:nvPr/>
        </p:nvSpPr>
        <p:spPr>
          <a:xfrm>
            <a:off x="5796136" y="72008"/>
            <a:ext cx="1" cy="332657"/>
          </a:xfrm>
          <a:prstGeom prst="line">
            <a:avLst/>
          </a:prstGeom>
          <a:ln w="12700">
            <a:solidFill>
              <a:srgbClr val="808080"/>
            </a:solidFill>
          </a:ln>
        </p:spPr>
        <p:txBody>
          <a:bodyPr lIns="45719" rIns="45719"/>
          <a:lstStyle/>
          <a:p>
            <a:endParaRPr/>
          </a:p>
        </p:txBody>
      </p:sp>
      <p:sp>
        <p:nvSpPr>
          <p:cNvPr id="1184" name="直接连接符 33"/>
          <p:cNvSpPr/>
          <p:nvPr/>
        </p:nvSpPr>
        <p:spPr>
          <a:xfrm>
            <a:off x="7380312" y="74440"/>
            <a:ext cx="1" cy="332658"/>
          </a:xfrm>
          <a:prstGeom prst="line">
            <a:avLst/>
          </a:prstGeom>
          <a:ln w="12700">
            <a:solidFill>
              <a:srgbClr val="808080"/>
            </a:solidFill>
          </a:ln>
        </p:spPr>
        <p:txBody>
          <a:bodyPr lIns="45719" rIns="45719"/>
          <a:lstStyle/>
          <a:p>
            <a:endParaRPr/>
          </a:p>
        </p:txBody>
      </p:sp>
      <p:sp>
        <p:nvSpPr>
          <p:cNvPr id="1185" name="矩形 34"/>
          <p:cNvSpPr/>
          <p:nvPr/>
        </p:nvSpPr>
        <p:spPr>
          <a:xfrm>
            <a:off x="7668342" y="64501"/>
            <a:ext cx="1378092" cy="340817"/>
          </a:xfrm>
          <a:prstGeom prst="rect">
            <a:avLst/>
          </a:prstGeom>
          <a:solidFill>
            <a:srgbClr val="BFBFBF"/>
          </a:solidFill>
          <a:ln w="12700">
            <a:miter lim="400000"/>
          </a:ln>
        </p:spPr>
        <p:txBody>
          <a:bodyPr lIns="45719" rIns="45719" anchor="ctr"/>
          <a:lstStyle/>
          <a:p>
            <a:pPr algn="ctr">
              <a:defRPr>
                <a:solidFill>
                  <a:srgbClr val="FFFFFF"/>
                </a:solidFill>
              </a:defRPr>
            </a:pPr>
            <a:endParaRPr/>
          </a:p>
        </p:txBody>
      </p:sp>
      <p:pic>
        <p:nvPicPr>
          <p:cNvPr id="1186" name="图片 35" descr="图片 35"/>
          <p:cNvPicPr>
            <a:picLocks noChangeAspect="1"/>
          </p:cNvPicPr>
          <p:nvPr/>
        </p:nvPicPr>
        <p:blipFill>
          <a:blip r:embed="rId2"/>
          <a:stretch>
            <a:fillRect/>
          </a:stretch>
        </p:blipFill>
        <p:spPr>
          <a:xfrm>
            <a:off x="7720593" y="46030"/>
            <a:ext cx="1231189" cy="369357"/>
          </a:xfrm>
          <a:prstGeom prst="rect">
            <a:avLst/>
          </a:prstGeom>
          <a:ln w="12700">
            <a:miter lim="400000"/>
            <a:headEnd/>
            <a:tailEnd/>
          </a:ln>
        </p:spPr>
      </p:pic>
      <p:sp>
        <p:nvSpPr>
          <p:cNvPr id="1187" name="TextBox 36"/>
          <p:cNvSpPr txBox="1"/>
          <p:nvPr/>
        </p:nvSpPr>
        <p:spPr>
          <a:xfrm>
            <a:off x="755576" y="59633"/>
            <a:ext cx="1368152" cy="370841"/>
          </a:xfrm>
          <a:prstGeom prst="rect">
            <a:avLst/>
          </a:prstGeom>
          <a:ln w="12700">
            <a:miter lim="400000"/>
          </a:ln>
        </p:spPr>
        <p:txBody>
          <a:bodyPr lIns="45719" rIns="45719">
            <a:spAutoFit/>
          </a:bodyPr>
          <a:lstStyle>
            <a:lvl1pPr algn="ctr">
              <a:defRPr>
                <a:solidFill>
                  <a:srgbClr val="FFC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ISSUE</a:t>
            </a:r>
          </a:p>
        </p:txBody>
      </p:sp>
      <p:grpSp>
        <p:nvGrpSpPr>
          <p:cNvPr id="1190" name="矩形 37"/>
          <p:cNvGrpSpPr/>
          <p:nvPr/>
        </p:nvGrpSpPr>
        <p:grpSpPr>
          <a:xfrm>
            <a:off x="0" y="-49421"/>
            <a:ext cx="539552" cy="574042"/>
            <a:chOff x="0" y="0"/>
            <a:chExt cx="539551" cy="574040"/>
          </a:xfrm>
        </p:grpSpPr>
        <p:sp>
          <p:nvSpPr>
            <p:cNvPr id="1188" name="矩形"/>
            <p:cNvSpPr/>
            <p:nvPr/>
          </p:nvSpPr>
          <p:spPr>
            <a:xfrm>
              <a:off x="0" y="49420"/>
              <a:ext cx="539552" cy="475200"/>
            </a:xfrm>
            <a:prstGeom prst="rect">
              <a:avLst/>
            </a:prstGeom>
            <a:solidFill>
              <a:srgbClr val="093678"/>
            </a:solidFill>
            <a:ln w="12700" cap="flat">
              <a:noFill/>
              <a:miter lim="400000"/>
            </a:ln>
            <a:effectLst/>
          </p:spPr>
          <p:txBody>
            <a:bodyPr wrap="square" lIns="45719" tIns="45719" rIns="45719" bIns="45719" numCol="1" anchor="ctr">
              <a:noAutofit/>
            </a:bodyPr>
            <a:lstStyle/>
            <a:p>
              <a:pPr algn="ctr">
                <a:defRPr sz="3200">
                  <a:solidFill>
                    <a:srgbClr val="FFFFFF"/>
                  </a:solidFill>
                  <a:latin typeface="方正超粗黑简体"/>
                  <a:ea typeface="方正超粗黑简体"/>
                  <a:cs typeface="方正超粗黑简体"/>
                  <a:sym typeface="方正超粗黑简体"/>
                </a:defRPr>
              </a:pPr>
              <a:endParaRPr/>
            </a:p>
          </p:txBody>
        </p:sp>
        <p:sp>
          <p:nvSpPr>
            <p:cNvPr id="1189" name="2"/>
            <p:cNvSpPr txBox="1"/>
            <p:nvPr/>
          </p:nvSpPr>
          <p:spPr>
            <a:xfrm>
              <a:off x="0" y="0"/>
              <a:ext cx="539552" cy="574041"/>
            </a:xfrm>
            <a:prstGeom prst="rect">
              <a:avLst/>
            </a:prstGeom>
            <a:noFill/>
            <a:ln w="12700" cap="flat">
              <a:noFill/>
              <a:miter lim="400000"/>
            </a:ln>
            <a:effectLst/>
          </p:spPr>
          <p:txBody>
            <a:bodyPr wrap="square" lIns="45719" tIns="45719" rIns="45719" bIns="45719" numCol="1" anchor="ctr">
              <a:spAutoFit/>
            </a:bodyPr>
            <a:lstStyle>
              <a:lvl1pPr algn="ctr">
                <a:defRPr sz="3200">
                  <a:solidFill>
                    <a:srgbClr val="FFFFFF"/>
                  </a:solidFill>
                  <a:latin typeface="方正超粗黑简体"/>
                  <a:ea typeface="方正超粗黑简体"/>
                  <a:cs typeface="方正超粗黑简体"/>
                  <a:sym typeface="方正超粗黑简体"/>
                </a:defRPr>
              </a:lvl1pPr>
            </a:lstStyle>
            <a:p>
              <a:r>
                <a:t>2</a:t>
              </a:r>
            </a:p>
          </p:txBody>
        </p:sp>
      </p:grpSp>
      <p:sp>
        <p:nvSpPr>
          <p:cNvPr id="1191" name="TextBox 39"/>
          <p:cNvSpPr txBox="1"/>
          <p:nvPr/>
        </p:nvSpPr>
        <p:spPr>
          <a:xfrm>
            <a:off x="1475655" y="5013176"/>
            <a:ext cx="1224137" cy="408941"/>
          </a:xfrm>
          <a:prstGeom prst="rect">
            <a:avLst/>
          </a:prstGeom>
          <a:ln w="12700">
            <a:miter lim="400000"/>
          </a:ln>
        </p:spPr>
        <p:txBody>
          <a:bodyPr lIns="45719" rIns="45719">
            <a:spAutoFit/>
          </a:bodyPr>
          <a:lstStyle>
            <a:lvl1pPr>
              <a:defRPr>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正负分析</a:t>
            </a:r>
          </a:p>
        </p:txBody>
      </p:sp>
      <p:sp>
        <p:nvSpPr>
          <p:cNvPr id="1192" name="左大括号 22"/>
          <p:cNvSpPr/>
          <p:nvPr/>
        </p:nvSpPr>
        <p:spPr>
          <a:xfrm>
            <a:off x="2771799" y="4581128"/>
            <a:ext cx="360042" cy="129614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21376"/>
                  <a:pt x="10800" y="21100"/>
                </a:cubicBezTo>
                <a:lnTo>
                  <a:pt x="10800" y="11300"/>
                </a:lnTo>
                <a:cubicBezTo>
                  <a:pt x="10800" y="11024"/>
                  <a:pt x="5965" y="10800"/>
                  <a:pt x="0" y="10800"/>
                </a:cubicBezTo>
                <a:cubicBezTo>
                  <a:pt x="5965" y="10800"/>
                  <a:pt x="10800" y="10576"/>
                  <a:pt x="10800" y="10300"/>
                </a:cubicBezTo>
                <a:lnTo>
                  <a:pt x="10800" y="500"/>
                </a:lnTo>
                <a:cubicBezTo>
                  <a:pt x="10800" y="224"/>
                  <a:pt x="15635" y="0"/>
                  <a:pt x="21600" y="0"/>
                </a:cubicBezTo>
              </a:path>
            </a:pathLst>
          </a:custGeom>
          <a:ln>
            <a:solidFill>
              <a:srgbClr val="4A7EBB"/>
            </a:solidFill>
          </a:ln>
        </p:spPr>
        <p:txBody>
          <a:bodyPr lIns="45719" rIns="45719" anchor="ctr"/>
          <a:lstStyle/>
          <a:p>
            <a:pPr algn="ctr"/>
            <a:endParaRPr/>
          </a:p>
        </p:txBody>
      </p:sp>
      <p:sp>
        <p:nvSpPr>
          <p:cNvPr id="1193" name="TextBox 25"/>
          <p:cNvSpPr txBox="1"/>
          <p:nvPr/>
        </p:nvSpPr>
        <p:spPr>
          <a:xfrm>
            <a:off x="3203848" y="4437112"/>
            <a:ext cx="1584177" cy="370841"/>
          </a:xfrm>
          <a:prstGeom prst="rect">
            <a:avLst/>
          </a:prstGeom>
          <a:ln w="12700">
            <a:miter lim="400000"/>
          </a:ln>
        </p:spPr>
        <p:txBody>
          <a:bodyPr lIns="45719" rIns="45719">
            <a:spAutoFit/>
          </a:bodyPr>
          <a:lstStyle>
            <a:lvl1pPr>
              <a:defRPr>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Strengths</a:t>
            </a:r>
          </a:p>
        </p:txBody>
      </p:sp>
      <p:sp>
        <p:nvSpPr>
          <p:cNvPr id="1194" name="TextBox 40"/>
          <p:cNvSpPr txBox="1"/>
          <p:nvPr/>
        </p:nvSpPr>
        <p:spPr>
          <a:xfrm>
            <a:off x="3131840" y="5517231"/>
            <a:ext cx="1728193" cy="370841"/>
          </a:xfrm>
          <a:prstGeom prst="rect">
            <a:avLst/>
          </a:prstGeom>
          <a:ln w="12700">
            <a:miter lim="400000"/>
          </a:ln>
        </p:spPr>
        <p:txBody>
          <a:bodyPr lIns="45719" rIns="45719">
            <a:spAutoFit/>
          </a:bodyPr>
          <a:lstStyle>
            <a:lvl1pPr>
              <a:defRPr>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Weaknesses</a:t>
            </a:r>
          </a:p>
        </p:txBody>
      </p:sp>
      <p:sp>
        <p:nvSpPr>
          <p:cNvPr id="1195" name="TextBox 41"/>
          <p:cNvSpPr txBox="1"/>
          <p:nvPr/>
        </p:nvSpPr>
        <p:spPr>
          <a:xfrm>
            <a:off x="8172399" y="6319258"/>
            <a:ext cx="1008113" cy="599441"/>
          </a:xfrm>
          <a:prstGeom prst="rect">
            <a:avLst/>
          </a:prstGeom>
          <a:ln w="12700">
            <a:miter lim="400000"/>
          </a:ln>
        </p:spPr>
        <p:txBody>
          <a:bodyPr lIns="45719" rIns="45719">
            <a:spAutoFit/>
          </a:bodyPr>
          <a:lstStyle>
            <a:lvl1pPr>
              <a:defRPr sz="2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参考</a:t>
            </a: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1" fill="hold" grpId="1" nodeType="clickEffect">
                                  <p:stCondLst>
                                    <p:cond delay="0"/>
                                  </p:stCondLst>
                                  <p:iterate>
                                    <p:tmAbs val="0"/>
                                  </p:iterate>
                                  <p:childTnLst>
                                    <p:set>
                                      <p:cBhvr>
                                        <p:cTn id="6" dur="indefinite" fill="hold"/>
                                        <p:tgtEl>
                                          <p:spTgt spid="1191"/>
                                        </p:tgtEl>
                                        <p:attrNameLst>
                                          <p:attrName>style.visibility</p:attrName>
                                        </p:attrNameLst>
                                      </p:cBhvr>
                                      <p:to>
                                        <p:strVal val="visible"/>
                                      </p:to>
                                    </p:set>
                                    <p:anim calcmode="lin" valueType="num">
                                      <p:cBhvr>
                                        <p:cTn id="7" dur="1000" fill="hold"/>
                                        <p:tgtEl>
                                          <p:spTgt spid="1191"/>
                                        </p:tgtEl>
                                        <p:attrNameLst>
                                          <p:attrName>ppt_x</p:attrName>
                                        </p:attrNameLst>
                                      </p:cBhvr>
                                      <p:tavLst>
                                        <p:tav tm="0">
                                          <p:val>
                                            <p:strVal val="#ppt_x"/>
                                          </p:val>
                                        </p:tav>
                                        <p:tav tm="100000">
                                          <p:val>
                                            <p:strVal val="#ppt_x"/>
                                          </p:val>
                                        </p:tav>
                                      </p:tavLst>
                                    </p:anim>
                                    <p:anim calcmode="lin" valueType="num">
                                      <p:cBhvr>
                                        <p:cTn id="8" dur="1000" fill="hold"/>
                                        <p:tgtEl>
                                          <p:spTgt spid="119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2" nodeType="clickEffect">
                                  <p:stCondLst>
                                    <p:cond delay="0"/>
                                  </p:stCondLst>
                                  <p:iterate>
                                    <p:tmAbs val="0"/>
                                  </p:iterate>
                                  <p:childTnLst>
                                    <p:set>
                                      <p:cBhvr>
                                        <p:cTn id="12" dur="indefinite" fill="hold"/>
                                        <p:tgtEl>
                                          <p:spTgt spid="1192"/>
                                        </p:tgtEl>
                                        <p:attrNameLst>
                                          <p:attrName>style.visibility</p:attrName>
                                        </p:attrNameLst>
                                      </p:cBhvr>
                                      <p:to>
                                        <p:strVal val="visible"/>
                                      </p:to>
                                    </p:set>
                                    <p:anim calcmode="lin" valueType="num">
                                      <p:cBhvr>
                                        <p:cTn id="13" dur="500" fill="hold"/>
                                        <p:tgtEl>
                                          <p:spTgt spid="1192"/>
                                        </p:tgtEl>
                                        <p:attrNameLst>
                                          <p:attrName>ppt_x</p:attrName>
                                        </p:attrNameLst>
                                      </p:cBhvr>
                                      <p:tavLst>
                                        <p:tav tm="0">
                                          <p:val>
                                            <p:strVal val="0-#ppt_w/2"/>
                                          </p:val>
                                        </p:tav>
                                        <p:tav tm="100000">
                                          <p:val>
                                            <p:strVal val="#ppt_x"/>
                                          </p:val>
                                        </p:tav>
                                      </p:tavLst>
                                    </p:anim>
                                    <p:anim calcmode="lin" valueType="num">
                                      <p:cBhvr>
                                        <p:cTn id="14" dur="500" fill="hold"/>
                                        <p:tgtEl>
                                          <p:spTgt spid="1192"/>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1" fill="hold" grpId="3" nodeType="afterEffect">
                                  <p:stCondLst>
                                    <p:cond delay="0"/>
                                  </p:stCondLst>
                                  <p:iterate>
                                    <p:tmAbs val="0"/>
                                  </p:iterate>
                                  <p:childTnLst>
                                    <p:set>
                                      <p:cBhvr>
                                        <p:cTn id="17" dur="indefinite" fill="hold"/>
                                        <p:tgtEl>
                                          <p:spTgt spid="1193"/>
                                        </p:tgtEl>
                                        <p:attrNameLst>
                                          <p:attrName>style.visibility</p:attrName>
                                        </p:attrNameLst>
                                      </p:cBhvr>
                                      <p:to>
                                        <p:strVal val="visible"/>
                                      </p:to>
                                    </p:set>
                                    <p:anim calcmode="lin" valueType="num">
                                      <p:cBhvr>
                                        <p:cTn id="18" dur="1000" fill="hold"/>
                                        <p:tgtEl>
                                          <p:spTgt spid="1193"/>
                                        </p:tgtEl>
                                        <p:attrNameLst>
                                          <p:attrName>ppt_x</p:attrName>
                                        </p:attrNameLst>
                                      </p:cBhvr>
                                      <p:tavLst>
                                        <p:tav tm="0">
                                          <p:val>
                                            <p:strVal val="#ppt_x"/>
                                          </p:val>
                                        </p:tav>
                                        <p:tav tm="100000">
                                          <p:val>
                                            <p:strVal val="#ppt_x"/>
                                          </p:val>
                                        </p:tav>
                                      </p:tavLst>
                                    </p:anim>
                                    <p:anim calcmode="lin" valueType="num">
                                      <p:cBhvr>
                                        <p:cTn id="19" dur="1000" fill="hold"/>
                                        <p:tgtEl>
                                          <p:spTgt spid="1193"/>
                                        </p:tgtEl>
                                        <p:attrNameLst>
                                          <p:attrName>ppt_y</p:attrName>
                                        </p:attrNameLst>
                                      </p:cBhvr>
                                      <p:tavLst>
                                        <p:tav tm="0">
                                          <p:val>
                                            <p:strVal val="0-#ppt_h/2"/>
                                          </p:val>
                                        </p:tav>
                                        <p:tav tm="100000">
                                          <p:val>
                                            <p:strVal val="#ppt_y"/>
                                          </p:val>
                                        </p:tav>
                                      </p:tavLst>
                                    </p:anim>
                                  </p:childTnLst>
                                </p:cTn>
                              </p:par>
                            </p:childTnLst>
                          </p:cTn>
                        </p:par>
                        <p:par>
                          <p:cTn id="20" fill="hold">
                            <p:stCondLst>
                              <p:cond delay="1500"/>
                            </p:stCondLst>
                            <p:childTnLst>
                              <p:par>
                                <p:cTn id="21" presetID="2" presetClass="entr" presetSubtype="1" fill="hold" grpId="4" nodeType="afterEffect">
                                  <p:stCondLst>
                                    <p:cond delay="0"/>
                                  </p:stCondLst>
                                  <p:iterate>
                                    <p:tmAbs val="0"/>
                                  </p:iterate>
                                  <p:childTnLst>
                                    <p:set>
                                      <p:cBhvr>
                                        <p:cTn id="22" dur="indefinite" fill="hold"/>
                                        <p:tgtEl>
                                          <p:spTgt spid="1194"/>
                                        </p:tgtEl>
                                        <p:attrNameLst>
                                          <p:attrName>style.visibility</p:attrName>
                                        </p:attrNameLst>
                                      </p:cBhvr>
                                      <p:to>
                                        <p:strVal val="visible"/>
                                      </p:to>
                                    </p:set>
                                    <p:anim calcmode="lin" valueType="num">
                                      <p:cBhvr>
                                        <p:cTn id="23" dur="1000" fill="hold"/>
                                        <p:tgtEl>
                                          <p:spTgt spid="1194"/>
                                        </p:tgtEl>
                                        <p:attrNameLst>
                                          <p:attrName>ppt_x</p:attrName>
                                        </p:attrNameLst>
                                      </p:cBhvr>
                                      <p:tavLst>
                                        <p:tav tm="0">
                                          <p:val>
                                            <p:strVal val="#ppt_x"/>
                                          </p:val>
                                        </p:tav>
                                        <p:tav tm="100000">
                                          <p:val>
                                            <p:strVal val="#ppt_x"/>
                                          </p:val>
                                        </p:tav>
                                      </p:tavLst>
                                    </p:anim>
                                    <p:anim calcmode="lin" valueType="num">
                                      <p:cBhvr>
                                        <p:cTn id="24" dur="1000" fill="hold"/>
                                        <p:tgtEl>
                                          <p:spTgt spid="1194"/>
                                        </p:tgtEl>
                                        <p:attrNameLst>
                                          <p:attrName>ppt_y</p:attrName>
                                        </p:attrNameLst>
                                      </p:cBhvr>
                                      <p:tavLst>
                                        <p:tav tm="0">
                                          <p:val>
                                            <p:strVal val="0-#ppt_h/2"/>
                                          </p:val>
                                        </p:tav>
                                        <p:tav tm="100000">
                                          <p:val>
                                            <p:strVal val="#ppt_y"/>
                                          </p:val>
                                        </p:tav>
                                      </p:tavLst>
                                    </p:anim>
                                  </p:childTnLst>
                                </p:cTn>
                              </p:par>
                            </p:childTnLst>
                          </p:cTn>
                        </p:par>
                        <p:par>
                          <p:cTn id="25" fill="hold">
                            <p:stCondLst>
                              <p:cond delay="2500"/>
                            </p:stCondLst>
                            <p:childTnLst>
                              <p:par>
                                <p:cTn id="26" presetID="23" presetClass="entr" presetSubtype="16" fill="hold" grpId="5" nodeType="afterEffect">
                                  <p:stCondLst>
                                    <p:cond delay="0"/>
                                  </p:stCondLst>
                                  <p:iterate>
                                    <p:tmAbs val="0"/>
                                  </p:iterate>
                                  <p:childTnLst>
                                    <p:set>
                                      <p:cBhvr>
                                        <p:cTn id="27" dur="indefinite" fill="hold"/>
                                        <p:tgtEl>
                                          <p:spTgt spid="1195"/>
                                        </p:tgtEl>
                                        <p:attrNameLst>
                                          <p:attrName>style.visibility</p:attrName>
                                        </p:attrNameLst>
                                      </p:cBhvr>
                                      <p:to>
                                        <p:strVal val="visible"/>
                                      </p:to>
                                    </p:set>
                                    <p:anim calcmode="lin" valueType="num">
                                      <p:cBhvr>
                                        <p:cTn id="28" dur="500" fill="hold"/>
                                        <p:tgtEl>
                                          <p:spTgt spid="1195"/>
                                        </p:tgtEl>
                                        <p:attrNameLst>
                                          <p:attrName>ppt_w</p:attrName>
                                        </p:attrNameLst>
                                      </p:cBhvr>
                                      <p:tavLst>
                                        <p:tav tm="0">
                                          <p:val>
                                            <p:fltVal val="0"/>
                                          </p:val>
                                        </p:tav>
                                        <p:tav tm="100000">
                                          <p:val>
                                            <p:strVal val="#ppt_w"/>
                                          </p:val>
                                        </p:tav>
                                      </p:tavLst>
                                    </p:anim>
                                    <p:anim calcmode="lin" valueType="num">
                                      <p:cBhvr>
                                        <p:cTn id="29" dur="500" fill="hold"/>
                                        <p:tgtEl>
                                          <p:spTgt spid="119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1" grpId="1" animBg="1" advAuto="0"/>
      <p:bldP spid="1192" grpId="2" animBg="1" advAuto="0"/>
      <p:bldP spid="1193" grpId="3" animBg="1" advAuto="0"/>
      <p:bldP spid="1194" grpId="4" animBg="1" advAuto="0"/>
      <p:bldP spid="1195" grpId="5"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5094836-743C-4A60-886D-596712A0CE9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60" y="0"/>
            <a:ext cx="9135879" cy="6858000"/>
          </a:xfrm>
          <a:prstGeom prst="rect">
            <a:avLst/>
          </a:prstGeom>
        </p:spPr>
      </p:pic>
    </p:spTree>
    <p:extLst>
      <p:ext uri="{BB962C8B-B14F-4D97-AF65-F5344CB8AC3E}">
        <p14:creationId xmlns:p14="http://schemas.microsoft.com/office/powerpoint/2010/main" val="3747964984"/>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0" name="TextBox 18"/>
          <p:cNvSpPr txBox="1"/>
          <p:nvPr/>
        </p:nvSpPr>
        <p:spPr>
          <a:xfrm>
            <a:off x="467543" y="908720"/>
            <a:ext cx="8136906" cy="2821941"/>
          </a:xfrm>
          <a:prstGeom prst="rect">
            <a:avLst/>
          </a:prstGeom>
          <a:ln w="12700">
            <a:miter lim="400000"/>
          </a:ln>
        </p:spPr>
        <p:txBody>
          <a:bodyPr lIns="45719" rIns="45719">
            <a:spAutoFit/>
          </a:bodyPr>
          <a:lstStyle/>
          <a:p>
            <a:pPr>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1800" dirty="0"/>
              <a:t>例4：Unfortunately, in contemporary society, creating an appealing image has become more important than the reality or truth behind that image.</a:t>
            </a:r>
          </a:p>
          <a:p>
            <a:pPr>
              <a:defRPr sz="1200">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sz="1800" dirty="0"/>
          </a:p>
          <a:p>
            <a:pPr>
              <a:defRPr i="1">
                <a:latin typeface="微软雅黑" panose="020B0503020204020204" charset="-122"/>
                <a:ea typeface="微软雅黑" panose="020B0503020204020204" charset="-122"/>
                <a:cs typeface="微软雅黑" panose="020B0503020204020204" charset="-122"/>
                <a:sym typeface="微软雅黑" panose="020B0503020204020204" charset="-122"/>
              </a:defRPr>
            </a:pPr>
            <a:r>
              <a:rPr dirty="0"/>
              <a:t>Write a response in which you discuss </a:t>
            </a:r>
            <a:r>
              <a:rPr dirty="0">
                <a:solidFill>
                  <a:srgbClr val="FF0000"/>
                </a:solidFill>
              </a:rPr>
              <a:t>the extent to which you agree or disagree with the statement </a:t>
            </a:r>
            <a:r>
              <a:rPr dirty="0"/>
              <a:t>and explain your reasoning for the position you take. In developing and supporting your position, you should consider </a:t>
            </a:r>
            <a:r>
              <a:rPr dirty="0">
                <a:solidFill>
                  <a:srgbClr val="FF0000"/>
                </a:solidFill>
              </a:rPr>
              <a:t>ways in which the statement might or might not hold true</a:t>
            </a:r>
            <a:r>
              <a:rPr dirty="0"/>
              <a:t> and explain how these considerations shape your position. </a:t>
            </a:r>
          </a:p>
        </p:txBody>
      </p:sp>
      <p:sp>
        <p:nvSpPr>
          <p:cNvPr id="1131" name="TextBox 20"/>
          <p:cNvSpPr txBox="1"/>
          <p:nvPr/>
        </p:nvSpPr>
        <p:spPr>
          <a:xfrm>
            <a:off x="1115615" y="4211796"/>
            <a:ext cx="3024338" cy="370841"/>
          </a:xfrm>
          <a:prstGeom prst="rect">
            <a:avLst/>
          </a:prstGeom>
          <a:ln w="12700">
            <a:miter lim="400000"/>
          </a:ln>
        </p:spPr>
        <p:txBody>
          <a:bodyPr lIns="45719" rIns="45719">
            <a:spAutoFit/>
          </a:bodyPr>
          <a:lstStyle>
            <a:lvl1pPr>
              <a:defRPr>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dirty="0"/>
              <a:t>Contemporary  society</a:t>
            </a:r>
          </a:p>
        </p:txBody>
      </p:sp>
      <p:sp>
        <p:nvSpPr>
          <p:cNvPr id="1132" name="TextBox 21"/>
          <p:cNvSpPr txBox="1"/>
          <p:nvPr/>
        </p:nvSpPr>
        <p:spPr>
          <a:xfrm>
            <a:off x="4355975" y="4211796"/>
            <a:ext cx="3600401" cy="370841"/>
          </a:xfrm>
          <a:prstGeom prst="rect">
            <a:avLst/>
          </a:prstGeom>
          <a:ln w="12700">
            <a:miter lim="400000"/>
          </a:ln>
        </p:spPr>
        <p:txBody>
          <a:bodyPr lIns="45719" rIns="45719">
            <a:spAutoFit/>
          </a:bodyPr>
          <a:lstStyle>
            <a:lvl1pPr>
              <a:defRPr>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dirty="0"/>
              <a:t>What kind of characters?</a:t>
            </a:r>
          </a:p>
        </p:txBody>
      </p:sp>
      <p:sp>
        <p:nvSpPr>
          <p:cNvPr id="1133" name="TextBox 19"/>
          <p:cNvSpPr txBox="1"/>
          <p:nvPr/>
        </p:nvSpPr>
        <p:spPr>
          <a:xfrm>
            <a:off x="1115615" y="4931876"/>
            <a:ext cx="3024338" cy="370841"/>
          </a:xfrm>
          <a:prstGeom prst="rect">
            <a:avLst/>
          </a:prstGeom>
          <a:ln w="12700">
            <a:miter lim="400000"/>
          </a:ln>
        </p:spPr>
        <p:txBody>
          <a:bodyPr lIns="45719" rIns="45719">
            <a:spAutoFit/>
          </a:bodyPr>
          <a:lstStyle>
            <a:lvl1pPr>
              <a:defRPr>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An appealing image </a:t>
            </a:r>
          </a:p>
        </p:txBody>
      </p:sp>
      <p:sp>
        <p:nvSpPr>
          <p:cNvPr id="1134" name="TextBox 22"/>
          <p:cNvSpPr txBox="1"/>
          <p:nvPr/>
        </p:nvSpPr>
        <p:spPr>
          <a:xfrm>
            <a:off x="4355975" y="4931876"/>
            <a:ext cx="3600401" cy="370841"/>
          </a:xfrm>
          <a:prstGeom prst="rect">
            <a:avLst/>
          </a:prstGeom>
          <a:ln w="12700">
            <a:miter lim="400000"/>
          </a:ln>
        </p:spPr>
        <p:txBody>
          <a:bodyPr lIns="45719" rIns="45719">
            <a:spAutoFit/>
          </a:bodyPr>
          <a:lstStyle>
            <a:lvl1pPr>
              <a:defRPr>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What kind of fields?</a:t>
            </a:r>
          </a:p>
        </p:txBody>
      </p:sp>
      <p:sp>
        <p:nvSpPr>
          <p:cNvPr id="1135" name="矩形 23"/>
          <p:cNvSpPr/>
          <p:nvPr/>
        </p:nvSpPr>
        <p:spPr>
          <a:xfrm>
            <a:off x="2339751" y="-1"/>
            <a:ext cx="6804249"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1136" name="矩形 24"/>
          <p:cNvSpPr/>
          <p:nvPr/>
        </p:nvSpPr>
        <p:spPr>
          <a:xfrm>
            <a:off x="4179708" y="59633"/>
            <a:ext cx="1512169" cy="340817"/>
          </a:xfrm>
          <a:prstGeom prst="rect">
            <a:avLst/>
          </a:prstGeom>
          <a:solidFill>
            <a:srgbClr val="093678"/>
          </a:solidFill>
          <a:ln w="12700">
            <a:miter lim="400000"/>
          </a:ln>
        </p:spPr>
        <p:txBody>
          <a:bodyPr lIns="45719" rIns="45719" anchor="ctr"/>
          <a:lstStyle/>
          <a:p>
            <a:pPr algn="ctr">
              <a:defRPr>
                <a:solidFill>
                  <a:srgbClr val="FFFFFF"/>
                </a:solidFill>
              </a:defRPr>
            </a:pPr>
            <a:endParaRPr/>
          </a:p>
        </p:txBody>
      </p:sp>
      <p:sp>
        <p:nvSpPr>
          <p:cNvPr id="1137" name="TextBox 25"/>
          <p:cNvSpPr txBox="1"/>
          <p:nvPr/>
        </p:nvSpPr>
        <p:spPr>
          <a:xfrm>
            <a:off x="2510150" y="63847"/>
            <a:ext cx="1368152"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有的放矢</a:t>
            </a:r>
          </a:p>
        </p:txBody>
      </p:sp>
      <p:sp>
        <p:nvSpPr>
          <p:cNvPr id="1138" name="TextBox 26"/>
          <p:cNvSpPr txBox="1"/>
          <p:nvPr/>
        </p:nvSpPr>
        <p:spPr>
          <a:xfrm>
            <a:off x="4355975" y="66110"/>
            <a:ext cx="1080121"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深度破题</a:t>
            </a:r>
          </a:p>
        </p:txBody>
      </p:sp>
      <p:sp>
        <p:nvSpPr>
          <p:cNvPr id="1139" name="TextBox 27"/>
          <p:cNvSpPr txBox="1"/>
          <p:nvPr/>
        </p:nvSpPr>
        <p:spPr>
          <a:xfrm>
            <a:off x="6083422" y="66110"/>
            <a:ext cx="1008858"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关键论证</a:t>
            </a:r>
          </a:p>
        </p:txBody>
      </p:sp>
      <p:sp>
        <p:nvSpPr>
          <p:cNvPr id="1140" name="矩形 28"/>
          <p:cNvSpPr/>
          <p:nvPr/>
        </p:nvSpPr>
        <p:spPr>
          <a:xfrm>
            <a:off x="2411759" y="44624"/>
            <a:ext cx="1512170"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1141" name="矩形 29"/>
          <p:cNvSpPr/>
          <p:nvPr/>
        </p:nvSpPr>
        <p:spPr>
          <a:xfrm>
            <a:off x="5837094" y="44624"/>
            <a:ext cx="1512169"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1142" name="矩形 30"/>
          <p:cNvSpPr/>
          <p:nvPr/>
        </p:nvSpPr>
        <p:spPr>
          <a:xfrm>
            <a:off x="4869" y="-1"/>
            <a:ext cx="2304002"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1143" name="直接连接符 31"/>
          <p:cNvSpPr/>
          <p:nvPr/>
        </p:nvSpPr>
        <p:spPr>
          <a:xfrm>
            <a:off x="4067944" y="72008"/>
            <a:ext cx="1" cy="332657"/>
          </a:xfrm>
          <a:prstGeom prst="line">
            <a:avLst/>
          </a:prstGeom>
          <a:ln w="12700">
            <a:solidFill>
              <a:srgbClr val="808080"/>
            </a:solidFill>
          </a:ln>
        </p:spPr>
        <p:txBody>
          <a:bodyPr lIns="45719" rIns="45719"/>
          <a:lstStyle/>
          <a:p>
            <a:endParaRPr/>
          </a:p>
        </p:txBody>
      </p:sp>
      <p:sp>
        <p:nvSpPr>
          <p:cNvPr id="1144" name="直接连接符 32"/>
          <p:cNvSpPr/>
          <p:nvPr/>
        </p:nvSpPr>
        <p:spPr>
          <a:xfrm>
            <a:off x="5796136" y="72008"/>
            <a:ext cx="1" cy="332657"/>
          </a:xfrm>
          <a:prstGeom prst="line">
            <a:avLst/>
          </a:prstGeom>
          <a:ln w="12700">
            <a:solidFill>
              <a:srgbClr val="808080"/>
            </a:solidFill>
          </a:ln>
        </p:spPr>
        <p:txBody>
          <a:bodyPr lIns="45719" rIns="45719"/>
          <a:lstStyle/>
          <a:p>
            <a:endParaRPr/>
          </a:p>
        </p:txBody>
      </p:sp>
      <p:sp>
        <p:nvSpPr>
          <p:cNvPr id="1145" name="直接连接符 33"/>
          <p:cNvSpPr/>
          <p:nvPr/>
        </p:nvSpPr>
        <p:spPr>
          <a:xfrm>
            <a:off x="7380312" y="74440"/>
            <a:ext cx="1" cy="332658"/>
          </a:xfrm>
          <a:prstGeom prst="line">
            <a:avLst/>
          </a:prstGeom>
          <a:ln w="12700">
            <a:solidFill>
              <a:srgbClr val="808080"/>
            </a:solidFill>
          </a:ln>
        </p:spPr>
        <p:txBody>
          <a:bodyPr lIns="45719" rIns="45719"/>
          <a:lstStyle/>
          <a:p>
            <a:endParaRPr/>
          </a:p>
        </p:txBody>
      </p:sp>
      <p:sp>
        <p:nvSpPr>
          <p:cNvPr id="1146" name="矩形 34"/>
          <p:cNvSpPr/>
          <p:nvPr/>
        </p:nvSpPr>
        <p:spPr>
          <a:xfrm>
            <a:off x="7668342" y="64501"/>
            <a:ext cx="1378092" cy="340817"/>
          </a:xfrm>
          <a:prstGeom prst="rect">
            <a:avLst/>
          </a:prstGeom>
          <a:solidFill>
            <a:srgbClr val="BFBFBF"/>
          </a:solidFill>
          <a:ln w="12700">
            <a:miter lim="400000"/>
          </a:ln>
        </p:spPr>
        <p:txBody>
          <a:bodyPr lIns="45719" rIns="45719" anchor="ctr"/>
          <a:lstStyle/>
          <a:p>
            <a:pPr algn="ctr">
              <a:defRPr>
                <a:solidFill>
                  <a:srgbClr val="FFFFFF"/>
                </a:solidFill>
              </a:defRPr>
            </a:pPr>
            <a:endParaRPr/>
          </a:p>
        </p:txBody>
      </p:sp>
      <p:pic>
        <p:nvPicPr>
          <p:cNvPr id="1147" name="图片 35" descr="图片 35"/>
          <p:cNvPicPr>
            <a:picLocks noChangeAspect="1"/>
          </p:cNvPicPr>
          <p:nvPr/>
        </p:nvPicPr>
        <p:blipFill>
          <a:blip r:embed="rId2"/>
          <a:stretch>
            <a:fillRect/>
          </a:stretch>
        </p:blipFill>
        <p:spPr>
          <a:xfrm>
            <a:off x="7720593" y="46030"/>
            <a:ext cx="1231189" cy="369357"/>
          </a:xfrm>
          <a:prstGeom prst="rect">
            <a:avLst/>
          </a:prstGeom>
          <a:ln w="12700">
            <a:miter lim="400000"/>
            <a:headEnd/>
            <a:tailEnd/>
          </a:ln>
        </p:spPr>
      </p:pic>
      <p:sp>
        <p:nvSpPr>
          <p:cNvPr id="1148" name="TextBox 36"/>
          <p:cNvSpPr txBox="1"/>
          <p:nvPr/>
        </p:nvSpPr>
        <p:spPr>
          <a:xfrm>
            <a:off x="755576" y="59633"/>
            <a:ext cx="1368152" cy="370841"/>
          </a:xfrm>
          <a:prstGeom prst="rect">
            <a:avLst/>
          </a:prstGeom>
          <a:ln w="12700">
            <a:miter lim="400000"/>
          </a:ln>
        </p:spPr>
        <p:txBody>
          <a:bodyPr lIns="45719" rIns="45719">
            <a:spAutoFit/>
          </a:bodyPr>
          <a:lstStyle>
            <a:lvl1pPr algn="ctr">
              <a:defRPr>
                <a:solidFill>
                  <a:srgbClr val="FFC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ISSUE</a:t>
            </a:r>
          </a:p>
        </p:txBody>
      </p:sp>
      <p:grpSp>
        <p:nvGrpSpPr>
          <p:cNvPr id="1151" name="矩形 37"/>
          <p:cNvGrpSpPr/>
          <p:nvPr/>
        </p:nvGrpSpPr>
        <p:grpSpPr>
          <a:xfrm>
            <a:off x="0" y="-49421"/>
            <a:ext cx="539552" cy="574042"/>
            <a:chOff x="0" y="0"/>
            <a:chExt cx="539551" cy="574040"/>
          </a:xfrm>
        </p:grpSpPr>
        <p:sp>
          <p:nvSpPr>
            <p:cNvPr id="1149" name="矩形"/>
            <p:cNvSpPr/>
            <p:nvPr/>
          </p:nvSpPr>
          <p:spPr>
            <a:xfrm>
              <a:off x="0" y="49420"/>
              <a:ext cx="539552" cy="475200"/>
            </a:xfrm>
            <a:prstGeom prst="rect">
              <a:avLst/>
            </a:prstGeom>
            <a:solidFill>
              <a:srgbClr val="093678"/>
            </a:solidFill>
            <a:ln w="12700" cap="flat">
              <a:noFill/>
              <a:miter lim="400000"/>
            </a:ln>
            <a:effectLst/>
          </p:spPr>
          <p:txBody>
            <a:bodyPr wrap="square" lIns="45719" tIns="45719" rIns="45719" bIns="45719" numCol="1" anchor="ctr">
              <a:noAutofit/>
            </a:bodyPr>
            <a:lstStyle/>
            <a:p>
              <a:pPr algn="ctr">
                <a:defRPr sz="3200">
                  <a:solidFill>
                    <a:srgbClr val="FFFFFF"/>
                  </a:solidFill>
                  <a:latin typeface="方正超粗黑简体"/>
                  <a:ea typeface="方正超粗黑简体"/>
                  <a:cs typeface="方正超粗黑简体"/>
                  <a:sym typeface="方正超粗黑简体"/>
                </a:defRPr>
              </a:pPr>
              <a:endParaRPr sz="1800"/>
            </a:p>
          </p:txBody>
        </p:sp>
        <p:sp>
          <p:nvSpPr>
            <p:cNvPr id="1150" name="2"/>
            <p:cNvSpPr txBox="1"/>
            <p:nvPr/>
          </p:nvSpPr>
          <p:spPr>
            <a:xfrm>
              <a:off x="0" y="0"/>
              <a:ext cx="539552" cy="574041"/>
            </a:xfrm>
            <a:prstGeom prst="rect">
              <a:avLst/>
            </a:prstGeom>
            <a:noFill/>
            <a:ln w="12700" cap="flat">
              <a:noFill/>
              <a:miter lim="400000"/>
            </a:ln>
            <a:effectLst/>
          </p:spPr>
          <p:txBody>
            <a:bodyPr wrap="square" lIns="45719" tIns="45719" rIns="45719" bIns="45719" numCol="1" anchor="ctr">
              <a:spAutoFit/>
            </a:bodyPr>
            <a:lstStyle>
              <a:lvl1pPr algn="ctr">
                <a:defRPr sz="3200">
                  <a:solidFill>
                    <a:srgbClr val="FFFFFF"/>
                  </a:solidFill>
                  <a:latin typeface="方正超粗黑简体"/>
                  <a:ea typeface="方正超粗黑简体"/>
                  <a:cs typeface="方正超粗黑简体"/>
                  <a:sym typeface="方正超粗黑简体"/>
                </a:defRPr>
              </a:lvl1pPr>
            </a:lstStyle>
            <a:p>
              <a:r>
                <a:t>2</a:t>
              </a:r>
            </a:p>
          </p:txBody>
        </p:sp>
      </p:gr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1" fill="hold" grpId="1" nodeType="clickEffect">
                                  <p:stCondLst>
                                    <p:cond delay="0"/>
                                  </p:stCondLst>
                                  <p:iterate>
                                    <p:tmAbs val="0"/>
                                  </p:iterate>
                                  <p:childTnLst>
                                    <p:set>
                                      <p:cBhvr>
                                        <p:cTn id="6" dur="indefinite" fill="hold"/>
                                        <p:tgtEl>
                                          <p:spTgt spid="1131"/>
                                        </p:tgtEl>
                                        <p:attrNameLst>
                                          <p:attrName>style.visibility</p:attrName>
                                        </p:attrNameLst>
                                      </p:cBhvr>
                                      <p:to>
                                        <p:strVal val="visible"/>
                                      </p:to>
                                    </p:set>
                                    <p:anim calcmode="lin" valueType="num">
                                      <p:cBhvr>
                                        <p:cTn id="7" dur="1000" fill="hold"/>
                                        <p:tgtEl>
                                          <p:spTgt spid="1131"/>
                                        </p:tgtEl>
                                        <p:attrNameLst>
                                          <p:attrName>ppt_x</p:attrName>
                                        </p:attrNameLst>
                                      </p:cBhvr>
                                      <p:tavLst>
                                        <p:tav tm="0">
                                          <p:val>
                                            <p:strVal val="#ppt_x"/>
                                          </p:val>
                                        </p:tav>
                                        <p:tav tm="100000">
                                          <p:val>
                                            <p:strVal val="#ppt_x"/>
                                          </p:val>
                                        </p:tav>
                                      </p:tavLst>
                                    </p:anim>
                                    <p:anim calcmode="lin" valueType="num">
                                      <p:cBhvr>
                                        <p:cTn id="8" dur="1000" fill="hold"/>
                                        <p:tgtEl>
                                          <p:spTgt spid="113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2" nodeType="clickEffect">
                                  <p:stCondLst>
                                    <p:cond delay="0"/>
                                  </p:stCondLst>
                                  <p:iterate>
                                    <p:tmAbs val="0"/>
                                  </p:iterate>
                                  <p:childTnLst>
                                    <p:set>
                                      <p:cBhvr>
                                        <p:cTn id="12" dur="indefinite" fill="hold"/>
                                        <p:tgtEl>
                                          <p:spTgt spid="1132"/>
                                        </p:tgtEl>
                                        <p:attrNameLst>
                                          <p:attrName>style.visibility</p:attrName>
                                        </p:attrNameLst>
                                      </p:cBhvr>
                                      <p:to>
                                        <p:strVal val="visible"/>
                                      </p:to>
                                    </p:set>
                                    <p:anim calcmode="lin" valueType="num">
                                      <p:cBhvr>
                                        <p:cTn id="13" dur="1000" fill="hold"/>
                                        <p:tgtEl>
                                          <p:spTgt spid="1132"/>
                                        </p:tgtEl>
                                        <p:attrNameLst>
                                          <p:attrName>ppt_x</p:attrName>
                                        </p:attrNameLst>
                                      </p:cBhvr>
                                      <p:tavLst>
                                        <p:tav tm="0">
                                          <p:val>
                                            <p:strVal val="#ppt_x"/>
                                          </p:val>
                                        </p:tav>
                                        <p:tav tm="100000">
                                          <p:val>
                                            <p:strVal val="#ppt_x"/>
                                          </p:val>
                                        </p:tav>
                                      </p:tavLst>
                                    </p:anim>
                                    <p:anim calcmode="lin" valueType="num">
                                      <p:cBhvr>
                                        <p:cTn id="14" dur="1000" fill="hold"/>
                                        <p:tgtEl>
                                          <p:spTgt spid="1132"/>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3" nodeType="clickEffect">
                                  <p:stCondLst>
                                    <p:cond delay="0"/>
                                  </p:stCondLst>
                                  <p:iterate>
                                    <p:tmAbs val="0"/>
                                  </p:iterate>
                                  <p:childTnLst>
                                    <p:set>
                                      <p:cBhvr>
                                        <p:cTn id="18" dur="indefinite" fill="hold"/>
                                        <p:tgtEl>
                                          <p:spTgt spid="1133"/>
                                        </p:tgtEl>
                                        <p:attrNameLst>
                                          <p:attrName>style.visibility</p:attrName>
                                        </p:attrNameLst>
                                      </p:cBhvr>
                                      <p:to>
                                        <p:strVal val="visible"/>
                                      </p:to>
                                    </p:set>
                                    <p:anim calcmode="lin" valueType="num">
                                      <p:cBhvr>
                                        <p:cTn id="19" dur="1000" fill="hold"/>
                                        <p:tgtEl>
                                          <p:spTgt spid="1133"/>
                                        </p:tgtEl>
                                        <p:attrNameLst>
                                          <p:attrName>ppt_x</p:attrName>
                                        </p:attrNameLst>
                                      </p:cBhvr>
                                      <p:tavLst>
                                        <p:tav tm="0">
                                          <p:val>
                                            <p:strVal val="#ppt_x"/>
                                          </p:val>
                                        </p:tav>
                                        <p:tav tm="100000">
                                          <p:val>
                                            <p:strVal val="#ppt_x"/>
                                          </p:val>
                                        </p:tav>
                                      </p:tavLst>
                                    </p:anim>
                                    <p:anim calcmode="lin" valueType="num">
                                      <p:cBhvr>
                                        <p:cTn id="20" dur="1000" fill="hold"/>
                                        <p:tgtEl>
                                          <p:spTgt spid="1133"/>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4" nodeType="clickEffect">
                                  <p:stCondLst>
                                    <p:cond delay="0"/>
                                  </p:stCondLst>
                                  <p:iterate>
                                    <p:tmAbs val="0"/>
                                  </p:iterate>
                                  <p:childTnLst>
                                    <p:set>
                                      <p:cBhvr>
                                        <p:cTn id="24" dur="indefinite" fill="hold"/>
                                        <p:tgtEl>
                                          <p:spTgt spid="1134"/>
                                        </p:tgtEl>
                                        <p:attrNameLst>
                                          <p:attrName>style.visibility</p:attrName>
                                        </p:attrNameLst>
                                      </p:cBhvr>
                                      <p:to>
                                        <p:strVal val="visible"/>
                                      </p:to>
                                    </p:set>
                                    <p:anim calcmode="lin" valueType="num">
                                      <p:cBhvr>
                                        <p:cTn id="25" dur="1000" fill="hold"/>
                                        <p:tgtEl>
                                          <p:spTgt spid="1134"/>
                                        </p:tgtEl>
                                        <p:attrNameLst>
                                          <p:attrName>ppt_x</p:attrName>
                                        </p:attrNameLst>
                                      </p:cBhvr>
                                      <p:tavLst>
                                        <p:tav tm="0">
                                          <p:val>
                                            <p:strVal val="#ppt_x"/>
                                          </p:val>
                                        </p:tav>
                                        <p:tav tm="100000">
                                          <p:val>
                                            <p:strVal val="#ppt_x"/>
                                          </p:val>
                                        </p:tav>
                                      </p:tavLst>
                                    </p:anim>
                                    <p:anim calcmode="lin" valueType="num">
                                      <p:cBhvr>
                                        <p:cTn id="26" dur="1000" fill="hold"/>
                                        <p:tgtEl>
                                          <p:spTgt spid="113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1" grpId="1" animBg="1" advAuto="0"/>
      <p:bldP spid="1132" grpId="2" animBg="1" advAuto="0"/>
      <p:bldP spid="1133" grpId="3" animBg="1" advAuto="0"/>
      <p:bldP spid="1134" grpId="4"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E946697D-BBB1-4F12-90B3-BC04A91C6857}"/>
              </a:ext>
            </a:extLst>
          </p:cNvPr>
          <p:cNvSpPr>
            <a:spLocks noGrp="1"/>
          </p:cNvSpPr>
          <p:nvPr>
            <p:ph type="body" idx="1"/>
          </p:nvPr>
        </p:nvSpPr>
        <p:spPr>
          <a:xfrm>
            <a:off x="457200" y="5277678"/>
            <a:ext cx="8229600" cy="848485"/>
          </a:xfrm>
        </p:spPr>
        <p:txBody>
          <a:bodyPr/>
          <a:lstStyle/>
          <a:p>
            <a:pPr marL="0" indent="0">
              <a:buNone/>
            </a:pPr>
            <a:r>
              <a:rPr lang="en-US" altLang="zh-CN" dirty="0"/>
              <a:t>Answer from Zhu</a:t>
            </a:r>
            <a:endParaRPr lang="zh-CN" altLang="en-US" dirty="0"/>
          </a:p>
        </p:txBody>
      </p:sp>
      <p:pic>
        <p:nvPicPr>
          <p:cNvPr id="5" name="图片 4">
            <a:extLst>
              <a:ext uri="{FF2B5EF4-FFF2-40B4-BE49-F238E27FC236}">
                <a16:creationId xmlns:a16="http://schemas.microsoft.com/office/drawing/2014/main" id="{CBD85AFD-8B4C-4849-9E14-9CA521342A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4936032"/>
          </a:xfrm>
          <a:prstGeom prst="rect">
            <a:avLst/>
          </a:prstGeom>
        </p:spPr>
      </p:pic>
    </p:spTree>
    <p:extLst>
      <p:ext uri="{BB962C8B-B14F-4D97-AF65-F5344CB8AC3E}">
        <p14:creationId xmlns:p14="http://schemas.microsoft.com/office/powerpoint/2010/main" val="3724616811"/>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 name="矩形 4"/>
          <p:cNvSpPr/>
          <p:nvPr/>
        </p:nvSpPr>
        <p:spPr>
          <a:xfrm>
            <a:off x="2339751" y="-1"/>
            <a:ext cx="6804249"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437" name="矩形 5"/>
          <p:cNvSpPr/>
          <p:nvPr/>
        </p:nvSpPr>
        <p:spPr>
          <a:xfrm>
            <a:off x="2441576" y="66110"/>
            <a:ext cx="1512170" cy="340816"/>
          </a:xfrm>
          <a:prstGeom prst="rect">
            <a:avLst/>
          </a:prstGeom>
          <a:solidFill>
            <a:srgbClr val="093678"/>
          </a:solidFill>
          <a:ln w="12700">
            <a:miter lim="400000"/>
          </a:ln>
        </p:spPr>
        <p:txBody>
          <a:bodyPr lIns="45719" rIns="45719" anchor="ctr"/>
          <a:lstStyle/>
          <a:p>
            <a:pPr algn="ctr">
              <a:defRPr>
                <a:solidFill>
                  <a:srgbClr val="FFFFFF"/>
                </a:solidFill>
              </a:defRPr>
            </a:pPr>
            <a:endParaRPr/>
          </a:p>
        </p:txBody>
      </p:sp>
      <p:sp>
        <p:nvSpPr>
          <p:cNvPr id="438" name="TextBox 6"/>
          <p:cNvSpPr txBox="1"/>
          <p:nvPr/>
        </p:nvSpPr>
        <p:spPr>
          <a:xfrm>
            <a:off x="2510150" y="63847"/>
            <a:ext cx="1368152"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有的放矢</a:t>
            </a:r>
          </a:p>
        </p:txBody>
      </p:sp>
      <p:sp>
        <p:nvSpPr>
          <p:cNvPr id="439" name="TextBox 7"/>
          <p:cNvSpPr txBox="1"/>
          <p:nvPr/>
        </p:nvSpPr>
        <p:spPr>
          <a:xfrm>
            <a:off x="4355975" y="66110"/>
            <a:ext cx="1080121"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深度破题</a:t>
            </a:r>
          </a:p>
        </p:txBody>
      </p:sp>
      <p:sp>
        <p:nvSpPr>
          <p:cNvPr id="440" name="TextBox 8"/>
          <p:cNvSpPr txBox="1"/>
          <p:nvPr/>
        </p:nvSpPr>
        <p:spPr>
          <a:xfrm>
            <a:off x="6083422" y="66110"/>
            <a:ext cx="1008858"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关键论证</a:t>
            </a:r>
          </a:p>
        </p:txBody>
      </p:sp>
      <p:sp>
        <p:nvSpPr>
          <p:cNvPr id="441" name="矩形 9"/>
          <p:cNvSpPr/>
          <p:nvPr/>
        </p:nvSpPr>
        <p:spPr>
          <a:xfrm>
            <a:off x="4139951" y="44624"/>
            <a:ext cx="1512170"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442" name="矩形 10"/>
          <p:cNvSpPr/>
          <p:nvPr/>
        </p:nvSpPr>
        <p:spPr>
          <a:xfrm>
            <a:off x="5837094" y="44624"/>
            <a:ext cx="1512169"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443" name="矩形 11"/>
          <p:cNvSpPr/>
          <p:nvPr/>
        </p:nvSpPr>
        <p:spPr>
          <a:xfrm>
            <a:off x="4869" y="-1"/>
            <a:ext cx="2304002"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444" name="直接连接符 12"/>
          <p:cNvSpPr/>
          <p:nvPr/>
        </p:nvSpPr>
        <p:spPr>
          <a:xfrm>
            <a:off x="4067944" y="72008"/>
            <a:ext cx="1" cy="332657"/>
          </a:xfrm>
          <a:prstGeom prst="line">
            <a:avLst/>
          </a:prstGeom>
          <a:ln w="12700">
            <a:solidFill>
              <a:srgbClr val="808080"/>
            </a:solidFill>
          </a:ln>
        </p:spPr>
        <p:txBody>
          <a:bodyPr lIns="45719" rIns="45719"/>
          <a:lstStyle/>
          <a:p>
            <a:endParaRPr/>
          </a:p>
        </p:txBody>
      </p:sp>
      <p:sp>
        <p:nvSpPr>
          <p:cNvPr id="445" name="直接连接符 13"/>
          <p:cNvSpPr/>
          <p:nvPr/>
        </p:nvSpPr>
        <p:spPr>
          <a:xfrm>
            <a:off x="5796136" y="72008"/>
            <a:ext cx="1" cy="332657"/>
          </a:xfrm>
          <a:prstGeom prst="line">
            <a:avLst/>
          </a:prstGeom>
          <a:ln w="12700">
            <a:solidFill>
              <a:srgbClr val="808080"/>
            </a:solidFill>
          </a:ln>
        </p:spPr>
        <p:txBody>
          <a:bodyPr lIns="45719" rIns="45719"/>
          <a:lstStyle/>
          <a:p>
            <a:endParaRPr/>
          </a:p>
        </p:txBody>
      </p:sp>
      <p:sp>
        <p:nvSpPr>
          <p:cNvPr id="446" name="直接连接符 14"/>
          <p:cNvSpPr/>
          <p:nvPr/>
        </p:nvSpPr>
        <p:spPr>
          <a:xfrm>
            <a:off x="7380312" y="74440"/>
            <a:ext cx="1" cy="332658"/>
          </a:xfrm>
          <a:prstGeom prst="line">
            <a:avLst/>
          </a:prstGeom>
          <a:ln w="12700">
            <a:solidFill>
              <a:srgbClr val="808080"/>
            </a:solidFill>
          </a:ln>
        </p:spPr>
        <p:txBody>
          <a:bodyPr lIns="45719" rIns="45719"/>
          <a:lstStyle/>
          <a:p>
            <a:endParaRPr/>
          </a:p>
        </p:txBody>
      </p:sp>
      <p:sp>
        <p:nvSpPr>
          <p:cNvPr id="447" name="矩形 15"/>
          <p:cNvSpPr/>
          <p:nvPr/>
        </p:nvSpPr>
        <p:spPr>
          <a:xfrm>
            <a:off x="7668342" y="64501"/>
            <a:ext cx="1378092" cy="340817"/>
          </a:xfrm>
          <a:prstGeom prst="rect">
            <a:avLst/>
          </a:prstGeom>
          <a:solidFill>
            <a:srgbClr val="BFBFBF"/>
          </a:solidFill>
          <a:ln w="12700">
            <a:miter lim="400000"/>
          </a:ln>
        </p:spPr>
        <p:txBody>
          <a:bodyPr lIns="45719" rIns="45719" anchor="ctr"/>
          <a:lstStyle/>
          <a:p>
            <a:pPr algn="ctr">
              <a:defRPr>
                <a:solidFill>
                  <a:srgbClr val="FFFFFF"/>
                </a:solidFill>
              </a:defRPr>
            </a:pPr>
            <a:endParaRPr/>
          </a:p>
        </p:txBody>
      </p:sp>
      <p:pic>
        <p:nvPicPr>
          <p:cNvPr id="448" name="图片 16" descr="图片 16"/>
          <p:cNvPicPr>
            <a:picLocks noChangeAspect="1"/>
          </p:cNvPicPr>
          <p:nvPr/>
        </p:nvPicPr>
        <p:blipFill>
          <a:blip r:embed="rId2"/>
          <a:stretch>
            <a:fillRect/>
          </a:stretch>
        </p:blipFill>
        <p:spPr>
          <a:xfrm>
            <a:off x="7720593" y="46030"/>
            <a:ext cx="1231189" cy="369357"/>
          </a:xfrm>
          <a:prstGeom prst="rect">
            <a:avLst/>
          </a:prstGeom>
          <a:ln w="12700">
            <a:miter lim="400000"/>
            <a:headEnd/>
            <a:tailEnd/>
          </a:ln>
        </p:spPr>
      </p:pic>
      <p:sp>
        <p:nvSpPr>
          <p:cNvPr id="449" name="TextBox 17"/>
          <p:cNvSpPr txBox="1"/>
          <p:nvPr/>
        </p:nvSpPr>
        <p:spPr>
          <a:xfrm>
            <a:off x="755576" y="59633"/>
            <a:ext cx="1368152" cy="370841"/>
          </a:xfrm>
          <a:prstGeom prst="rect">
            <a:avLst/>
          </a:prstGeom>
          <a:ln w="12700">
            <a:miter lim="400000"/>
          </a:ln>
        </p:spPr>
        <p:txBody>
          <a:bodyPr lIns="45719" rIns="45719">
            <a:spAutoFit/>
          </a:bodyPr>
          <a:lstStyle>
            <a:lvl1pPr algn="ctr">
              <a:defRPr>
                <a:solidFill>
                  <a:srgbClr val="FFC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ISSUE</a:t>
            </a:r>
          </a:p>
        </p:txBody>
      </p:sp>
      <p:grpSp>
        <p:nvGrpSpPr>
          <p:cNvPr id="452" name="矩形 18"/>
          <p:cNvGrpSpPr/>
          <p:nvPr/>
        </p:nvGrpSpPr>
        <p:grpSpPr>
          <a:xfrm>
            <a:off x="0" y="-49421"/>
            <a:ext cx="539552" cy="574042"/>
            <a:chOff x="0" y="0"/>
            <a:chExt cx="539551" cy="574040"/>
          </a:xfrm>
        </p:grpSpPr>
        <p:sp>
          <p:nvSpPr>
            <p:cNvPr id="450" name="矩形"/>
            <p:cNvSpPr/>
            <p:nvPr/>
          </p:nvSpPr>
          <p:spPr>
            <a:xfrm>
              <a:off x="0" y="49420"/>
              <a:ext cx="539552" cy="475200"/>
            </a:xfrm>
            <a:prstGeom prst="rect">
              <a:avLst/>
            </a:prstGeom>
            <a:solidFill>
              <a:srgbClr val="093678"/>
            </a:solidFill>
            <a:ln w="12700" cap="flat">
              <a:noFill/>
              <a:miter lim="400000"/>
            </a:ln>
            <a:effectLst/>
          </p:spPr>
          <p:txBody>
            <a:bodyPr wrap="square" lIns="45719" tIns="45719" rIns="45719" bIns="45719" numCol="1" anchor="ctr">
              <a:noAutofit/>
            </a:bodyPr>
            <a:lstStyle/>
            <a:p>
              <a:pPr algn="ctr">
                <a:defRPr sz="3200">
                  <a:solidFill>
                    <a:srgbClr val="FFFFFF"/>
                  </a:solidFill>
                  <a:latin typeface="方正超粗黑简体"/>
                  <a:ea typeface="方正超粗黑简体"/>
                  <a:cs typeface="方正超粗黑简体"/>
                  <a:sym typeface="方正超粗黑简体"/>
                </a:defRPr>
              </a:pPr>
              <a:endParaRPr/>
            </a:p>
          </p:txBody>
        </p:sp>
        <p:sp>
          <p:nvSpPr>
            <p:cNvPr id="451" name="2"/>
            <p:cNvSpPr txBox="1"/>
            <p:nvPr/>
          </p:nvSpPr>
          <p:spPr>
            <a:xfrm>
              <a:off x="0" y="0"/>
              <a:ext cx="539552" cy="574041"/>
            </a:xfrm>
            <a:prstGeom prst="rect">
              <a:avLst/>
            </a:prstGeom>
            <a:noFill/>
            <a:ln w="12700" cap="flat">
              <a:noFill/>
              <a:miter lim="400000"/>
            </a:ln>
            <a:effectLst/>
          </p:spPr>
          <p:txBody>
            <a:bodyPr wrap="square" lIns="45719" tIns="45719" rIns="45719" bIns="45719" numCol="1" anchor="ctr">
              <a:spAutoFit/>
            </a:bodyPr>
            <a:lstStyle>
              <a:lvl1pPr algn="ctr">
                <a:defRPr sz="3200">
                  <a:solidFill>
                    <a:srgbClr val="FFFFFF"/>
                  </a:solidFill>
                  <a:latin typeface="方正超粗黑简体"/>
                  <a:ea typeface="方正超粗黑简体"/>
                  <a:cs typeface="方正超粗黑简体"/>
                  <a:sym typeface="方正超粗黑简体"/>
                </a:defRPr>
              </a:lvl1pPr>
            </a:lstStyle>
            <a:p>
              <a:r>
                <a:t>2</a:t>
              </a:r>
            </a:p>
          </p:txBody>
        </p:sp>
      </p:grpSp>
      <p:sp>
        <p:nvSpPr>
          <p:cNvPr id="453" name="TextBox 19"/>
          <p:cNvSpPr txBox="1"/>
          <p:nvPr/>
        </p:nvSpPr>
        <p:spPr>
          <a:xfrm>
            <a:off x="467543" y="1556791"/>
            <a:ext cx="8136906" cy="1932941"/>
          </a:xfrm>
          <a:prstGeom prst="rect">
            <a:avLst/>
          </a:prstGeom>
          <a:ln w="12700">
            <a:miter lim="400000"/>
          </a:ln>
        </p:spPr>
        <p:txBody>
          <a:bodyPr lIns="45719" rIns="45719">
            <a:spAutoFit/>
          </a:bodyPr>
          <a:lstStyle>
            <a:lvl1pPr>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3.Write a response in which you discuss the extent to which you agree or disagree with the claim. In developing and supporting your position, be sure to address the most compelling reasons or examples that could be used to challenge your position.</a:t>
            </a:r>
          </a:p>
        </p:txBody>
      </p:sp>
      <p:grpSp>
        <p:nvGrpSpPr>
          <p:cNvPr id="456" name="组合 22"/>
          <p:cNvGrpSpPr/>
          <p:nvPr/>
        </p:nvGrpSpPr>
        <p:grpSpPr>
          <a:xfrm>
            <a:off x="507299" y="1052736"/>
            <a:ext cx="1296146" cy="447041"/>
            <a:chOff x="0" y="0"/>
            <a:chExt cx="1296144" cy="447040"/>
          </a:xfrm>
        </p:grpSpPr>
        <p:sp>
          <p:nvSpPr>
            <p:cNvPr id="454" name="矩形 21"/>
            <p:cNvSpPr/>
            <p:nvPr/>
          </p:nvSpPr>
          <p:spPr>
            <a:xfrm>
              <a:off x="0" y="19877"/>
              <a:ext cx="1296145" cy="360042"/>
            </a:xfrm>
            <a:prstGeom prst="rect">
              <a:avLst/>
            </a:prstGeom>
            <a:solidFill>
              <a:srgbClr val="0000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455" name="TextBox 20"/>
            <p:cNvSpPr txBox="1"/>
            <p:nvPr/>
          </p:nvSpPr>
          <p:spPr>
            <a:xfrm>
              <a:off x="32252" y="0"/>
              <a:ext cx="1120141" cy="447040"/>
            </a:xfrm>
            <a:prstGeom prst="rect">
              <a:avLst/>
            </a:prstGeom>
            <a:noFill/>
            <a:ln w="12700" cap="flat">
              <a:noFill/>
              <a:miter lim="400000"/>
            </a:ln>
            <a:effectLst/>
          </p:spPr>
          <p:txBody>
            <a:bodyPr wrap="none" lIns="45719" tIns="45719" rIns="45719" bIns="45719" numCol="1" anchor="t">
              <a:spAutoFit/>
            </a:bodyPr>
            <a:lstStyle>
              <a:lvl1pPr>
                <a:defRPr sz="2000">
                  <a:solidFill>
                    <a:srgbClr val="FFC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题型剖析</a:t>
              </a:r>
            </a:p>
          </p:txBody>
        </p:sp>
      </p:grpSp>
      <p:sp>
        <p:nvSpPr>
          <p:cNvPr id="457" name="TextBox 24"/>
          <p:cNvSpPr txBox="1"/>
          <p:nvPr/>
        </p:nvSpPr>
        <p:spPr>
          <a:xfrm>
            <a:off x="539551" y="3933056"/>
            <a:ext cx="7560842" cy="447041"/>
          </a:xfrm>
          <a:prstGeom prst="rect">
            <a:avLst/>
          </a:prstGeom>
          <a:ln w="12700">
            <a:miter lim="400000"/>
          </a:ln>
        </p:spPr>
        <p:txBody>
          <a:bodyPr lIns="45719" rIns="45719">
            <a:spAutoFit/>
          </a:bodyPr>
          <a:lstStyle/>
          <a:p>
            <a:pPr>
              <a:defRPr sz="2000">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dirty="0"/>
              <a:t>Address …challenge your position</a:t>
            </a:r>
            <a:r>
              <a:rPr dirty="0">
                <a:solidFill>
                  <a:srgbClr val="000000"/>
                </a:solidFill>
              </a:rPr>
              <a:t>——</a:t>
            </a:r>
            <a:r>
              <a:rPr dirty="0" err="1">
                <a:solidFill>
                  <a:srgbClr val="000000"/>
                </a:solidFill>
              </a:rPr>
              <a:t>反驳对立面</a:t>
            </a:r>
            <a:endParaRPr dirty="0">
              <a:solidFill>
                <a:srgbClr val="000000"/>
              </a:solidFill>
            </a:endParaRPr>
          </a:p>
        </p:txBody>
      </p:sp>
      <p:sp>
        <p:nvSpPr>
          <p:cNvPr id="458" name="TextBox 22"/>
          <p:cNvSpPr txBox="1"/>
          <p:nvPr/>
        </p:nvSpPr>
        <p:spPr>
          <a:xfrm>
            <a:off x="467543" y="1556791"/>
            <a:ext cx="8136906" cy="1932941"/>
          </a:xfrm>
          <a:prstGeom prst="rect">
            <a:avLst/>
          </a:prstGeom>
          <a:ln w="12700">
            <a:miter lim="400000"/>
          </a:ln>
        </p:spPr>
        <p:txBody>
          <a:bodyPr lIns="45719" rIns="45719">
            <a:spAutoFit/>
          </a:bodyPr>
          <a:lstStyle/>
          <a:p>
            <a:pPr>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dirty="0"/>
              <a:t>3.Write a response in which you discuss the extent to which you agree or disagree with the </a:t>
            </a:r>
            <a:r>
              <a:rPr dirty="0">
                <a:solidFill>
                  <a:srgbClr val="FF0000"/>
                </a:solidFill>
              </a:rPr>
              <a:t>claim</a:t>
            </a:r>
            <a:r>
              <a:rPr dirty="0"/>
              <a:t>. In developing and supporting your position, be sure to </a:t>
            </a:r>
            <a:r>
              <a:rPr dirty="0">
                <a:solidFill>
                  <a:srgbClr val="FF0000"/>
                </a:solidFill>
              </a:rPr>
              <a:t>address the most compelling reasons or examples that could be used to challenge your position</a:t>
            </a:r>
            <a:r>
              <a:rPr dirty="0"/>
              <a:t>.</a:t>
            </a:r>
          </a:p>
        </p:txBody>
      </p:sp>
      <p:sp>
        <p:nvSpPr>
          <p:cNvPr id="459" name="常用表达：…"/>
          <p:cNvSpPr txBox="1"/>
          <p:nvPr/>
        </p:nvSpPr>
        <p:spPr>
          <a:xfrm>
            <a:off x="467543" y="4431579"/>
            <a:ext cx="6622965" cy="1754326"/>
          </a:xfrm>
          <a:prstGeom prst="rect">
            <a:avLst/>
          </a:prstGeom>
          <a:ln w="12700">
            <a:miter lim="400000"/>
          </a:ln>
        </p:spPr>
        <p:txBody>
          <a:bodyPr wrap="none" lIns="45719" rIns="45719">
            <a:spAutoFit/>
          </a:bodyPr>
          <a:lstStyle/>
          <a:p>
            <a:r>
              <a:rPr dirty="0" err="1">
                <a:latin typeface="微软雅黑" panose="020B0503020204020204" charset="-122"/>
                <a:ea typeface="微软雅黑" panose="020B0503020204020204" charset="-122"/>
              </a:rPr>
              <a:t>常用表达</a:t>
            </a:r>
            <a:r>
              <a:rPr dirty="0">
                <a:latin typeface="微软雅黑" panose="020B0503020204020204" charset="-122"/>
                <a:ea typeface="微软雅黑" panose="020B0503020204020204" charset="-122"/>
              </a:rPr>
              <a:t>：</a:t>
            </a:r>
          </a:p>
          <a:p>
            <a:r>
              <a:rPr dirty="0"/>
              <a:t>It could be argued that… because… However…</a:t>
            </a:r>
          </a:p>
          <a:p>
            <a:r>
              <a:rPr dirty="0"/>
              <a:t>It might be also claimed that… However</a:t>
            </a:r>
          </a:p>
          <a:p>
            <a:r>
              <a:rPr dirty="0"/>
              <a:t>Someone might argue that…because… However</a:t>
            </a:r>
          </a:p>
          <a:p>
            <a:r>
              <a:rPr dirty="0"/>
              <a:t>Some people believe that… Further, they argue that… In my opinion…</a:t>
            </a:r>
            <a:endParaRPr lang="en-US" dirty="0"/>
          </a:p>
          <a:p>
            <a:r>
              <a:rPr lang="zh-CN" altLang="en-US" dirty="0"/>
              <a:t>帮对面立场想一个观点，然后反驳它。</a:t>
            </a:r>
            <a:endParaRPr dirty="0"/>
          </a:p>
        </p:txBody>
      </p:sp>
      <p:sp>
        <p:nvSpPr>
          <p:cNvPr id="2" name="文本框 1">
            <a:extLst>
              <a:ext uri="{FF2B5EF4-FFF2-40B4-BE49-F238E27FC236}">
                <a16:creationId xmlns:a16="http://schemas.microsoft.com/office/drawing/2014/main" id="{0442E7DC-FDDB-4237-8609-C6C30CEE4FCF}"/>
              </a:ext>
            </a:extLst>
          </p:cNvPr>
          <p:cNvSpPr txBox="1"/>
          <p:nvPr/>
        </p:nvSpPr>
        <p:spPr>
          <a:xfrm>
            <a:off x="3588026" y="3489732"/>
            <a:ext cx="3792286" cy="36933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mn-lt"/>
                <a:ea typeface="+mn-ea"/>
                <a:cs typeface="+mn-cs"/>
                <a:sym typeface="Calibri" panose="020F0502020204030204"/>
              </a:rPr>
              <a:t>Compelling:</a:t>
            </a:r>
            <a:r>
              <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rPr>
              <a:t>具有说服力的时候</a:t>
            </a:r>
          </a:p>
        </p:txBody>
      </p:sp>
      <p:sp>
        <p:nvSpPr>
          <p:cNvPr id="3" name="文本框 2">
            <a:extLst>
              <a:ext uri="{FF2B5EF4-FFF2-40B4-BE49-F238E27FC236}">
                <a16:creationId xmlns:a16="http://schemas.microsoft.com/office/drawing/2014/main" id="{E62EC9D4-AD54-434E-947C-E1CC05992FC8}"/>
              </a:ext>
            </a:extLst>
          </p:cNvPr>
          <p:cNvSpPr txBox="1"/>
          <p:nvPr/>
        </p:nvSpPr>
        <p:spPr>
          <a:xfrm>
            <a:off x="6192078" y="4431579"/>
            <a:ext cx="2097157" cy="1200327"/>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dirty="0">
                <a:ln>
                  <a:noFill/>
                </a:ln>
                <a:solidFill>
                  <a:srgbClr val="00B050"/>
                </a:solidFill>
                <a:effectLst/>
                <a:uFillTx/>
                <a:latin typeface="+mn-lt"/>
                <a:ea typeface="+mn-ea"/>
                <a:cs typeface="+mn-cs"/>
                <a:sym typeface="Calibri" panose="020F0502020204030204"/>
              </a:rPr>
              <a:t>这事实上就是中国人的中庸思维，也就是我们要写一些让步段</a:t>
            </a: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iterate>
                                    <p:tmAbs val="0"/>
                                  </p:iterate>
                                  <p:childTnLst>
                                    <p:set>
                                      <p:cBhvr>
                                        <p:cTn id="6" dur="indefinite" fill="hold"/>
                                        <p:tgtEl>
                                          <p:spTgt spid="457"/>
                                        </p:tgtEl>
                                        <p:attrNameLst>
                                          <p:attrName>style.visibility</p:attrName>
                                        </p:attrNameLst>
                                      </p:cBhvr>
                                      <p:to>
                                        <p:strVal val="visible"/>
                                      </p:to>
                                    </p:set>
                                    <p:animEffect transition="in" filter="dissolve">
                                      <p:cBhvr>
                                        <p:cTn id="7" dur="500"/>
                                        <p:tgtEl>
                                          <p:spTgt spid="45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2" nodeType="clickEffect">
                                  <p:stCondLst>
                                    <p:cond delay="0"/>
                                  </p:stCondLst>
                                  <p:iterate>
                                    <p:tmAbs val="0"/>
                                  </p:iterate>
                                  <p:childTnLst>
                                    <p:set>
                                      <p:cBhvr>
                                        <p:cTn id="11" dur="indefinite" fill="hold"/>
                                        <p:tgtEl>
                                          <p:spTgt spid="459"/>
                                        </p:tgtEl>
                                        <p:attrNameLst>
                                          <p:attrName>style.visibility</p:attrName>
                                        </p:attrNameLst>
                                      </p:cBhvr>
                                      <p:to>
                                        <p:strVal val="visible"/>
                                      </p:to>
                                    </p:set>
                                    <p:animEffect transition="in" filter="box(out)">
                                      <p:cBhvr>
                                        <p:cTn id="12" dur="1000"/>
                                        <p:tgtEl>
                                          <p:spTgt spid="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 grpId="1" animBg="1" advAuto="0"/>
      <p:bldP spid="459" grpId="2"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TextBox 18"/>
          <p:cNvSpPr txBox="1"/>
          <p:nvPr/>
        </p:nvSpPr>
        <p:spPr>
          <a:xfrm>
            <a:off x="503547" y="1708851"/>
            <a:ext cx="8136906" cy="1894841"/>
          </a:xfrm>
          <a:prstGeom prst="rect">
            <a:avLst/>
          </a:prstGeom>
          <a:ln w="12700">
            <a:miter lim="400000"/>
          </a:ln>
        </p:spPr>
        <p:txBody>
          <a:bodyPr lIns="45719" rIns="45719">
            <a:spAutoFit/>
          </a:bodyPr>
          <a:lstStyle/>
          <a:p>
            <a:pPr>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dirty="0"/>
              <a:t>例5：The best way for a society to prepare its young people for leadership in government, industry, or other fields is by instilling in them a sense of cooperation, not competition.</a:t>
            </a:r>
          </a:p>
        </p:txBody>
      </p:sp>
      <p:sp>
        <p:nvSpPr>
          <p:cNvPr id="410" name="TextBox 20"/>
          <p:cNvSpPr txBox="1"/>
          <p:nvPr/>
        </p:nvSpPr>
        <p:spPr>
          <a:xfrm>
            <a:off x="932735" y="3746460"/>
            <a:ext cx="3024338" cy="370841"/>
          </a:xfrm>
          <a:prstGeom prst="rect">
            <a:avLst/>
          </a:prstGeom>
          <a:ln w="12700">
            <a:miter lim="400000"/>
          </a:ln>
        </p:spPr>
        <p:txBody>
          <a:bodyPr lIns="45719" rIns="45719">
            <a:spAutoFit/>
          </a:bodyPr>
          <a:lstStyle>
            <a:lvl1pPr>
              <a:defRPr>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The best way?</a:t>
            </a:r>
          </a:p>
        </p:txBody>
      </p:sp>
      <p:sp>
        <p:nvSpPr>
          <p:cNvPr id="411" name="TextBox 19"/>
          <p:cNvSpPr txBox="1"/>
          <p:nvPr/>
        </p:nvSpPr>
        <p:spPr>
          <a:xfrm>
            <a:off x="932735" y="4331816"/>
            <a:ext cx="3024338" cy="370841"/>
          </a:xfrm>
          <a:prstGeom prst="rect">
            <a:avLst/>
          </a:prstGeom>
          <a:ln w="12700">
            <a:miter lim="400000"/>
          </a:ln>
        </p:spPr>
        <p:txBody>
          <a:bodyPr lIns="45719" rIns="45719">
            <a:spAutoFit/>
          </a:bodyPr>
          <a:lstStyle>
            <a:lvl1pPr>
              <a:defRPr>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A or B?</a:t>
            </a:r>
          </a:p>
        </p:txBody>
      </p:sp>
      <p:sp>
        <p:nvSpPr>
          <p:cNvPr id="412" name="TextBox 22"/>
          <p:cNvSpPr txBox="1"/>
          <p:nvPr/>
        </p:nvSpPr>
        <p:spPr>
          <a:xfrm>
            <a:off x="3164983" y="3441925"/>
            <a:ext cx="4680522" cy="370841"/>
          </a:xfrm>
          <a:prstGeom prst="rect">
            <a:avLst/>
          </a:prstGeom>
          <a:ln w="12700">
            <a:miter lim="400000"/>
          </a:ln>
        </p:spPr>
        <p:txBody>
          <a:bodyPr lIns="45719" rIns="45719">
            <a:spAutoFit/>
          </a:bodyPr>
          <a:lstStyle>
            <a:lvl1pPr>
              <a:defRPr>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dirty="0"/>
              <a:t>Are they contradict with each other?</a:t>
            </a:r>
          </a:p>
        </p:txBody>
      </p:sp>
      <p:sp>
        <p:nvSpPr>
          <p:cNvPr id="413" name="TextBox 23"/>
          <p:cNvSpPr txBox="1"/>
          <p:nvPr/>
        </p:nvSpPr>
        <p:spPr>
          <a:xfrm>
            <a:off x="3164983" y="3911711"/>
            <a:ext cx="4680522" cy="370841"/>
          </a:xfrm>
          <a:prstGeom prst="rect">
            <a:avLst/>
          </a:prstGeom>
          <a:ln w="12700">
            <a:miter lim="400000"/>
          </a:ln>
        </p:spPr>
        <p:txBody>
          <a:bodyPr lIns="45719" rIns="45719">
            <a:spAutoFit/>
          </a:bodyPr>
          <a:lstStyle>
            <a:lvl1pPr>
              <a:defRPr>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dirty="0"/>
              <a:t>Can they coexist?</a:t>
            </a:r>
          </a:p>
        </p:txBody>
      </p:sp>
      <p:sp>
        <p:nvSpPr>
          <p:cNvPr id="414" name="TextBox 24"/>
          <p:cNvSpPr txBox="1"/>
          <p:nvPr/>
        </p:nvSpPr>
        <p:spPr>
          <a:xfrm>
            <a:off x="3164983" y="4400472"/>
            <a:ext cx="4680522" cy="370841"/>
          </a:xfrm>
          <a:prstGeom prst="rect">
            <a:avLst/>
          </a:prstGeom>
          <a:ln w="12700">
            <a:miter lim="400000"/>
          </a:ln>
        </p:spPr>
        <p:txBody>
          <a:bodyPr lIns="45719" rIns="45719">
            <a:spAutoFit/>
          </a:bodyPr>
          <a:lstStyle>
            <a:lvl1pPr>
              <a:defRPr>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dirty="0"/>
              <a:t>Where could they coexist?</a:t>
            </a:r>
          </a:p>
        </p:txBody>
      </p:sp>
      <p:sp>
        <p:nvSpPr>
          <p:cNvPr id="415" name="矩形 25"/>
          <p:cNvSpPr/>
          <p:nvPr/>
        </p:nvSpPr>
        <p:spPr>
          <a:xfrm>
            <a:off x="2339751" y="-1"/>
            <a:ext cx="6804249"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416" name="矩形 26"/>
          <p:cNvSpPr/>
          <p:nvPr/>
        </p:nvSpPr>
        <p:spPr>
          <a:xfrm>
            <a:off x="4179708" y="59633"/>
            <a:ext cx="1512169" cy="340817"/>
          </a:xfrm>
          <a:prstGeom prst="rect">
            <a:avLst/>
          </a:prstGeom>
          <a:solidFill>
            <a:srgbClr val="093678"/>
          </a:solidFill>
          <a:ln w="12700">
            <a:miter lim="400000"/>
          </a:ln>
        </p:spPr>
        <p:txBody>
          <a:bodyPr lIns="45719" rIns="45719" anchor="ctr"/>
          <a:lstStyle/>
          <a:p>
            <a:pPr algn="ctr">
              <a:defRPr>
                <a:solidFill>
                  <a:srgbClr val="FFFFFF"/>
                </a:solidFill>
              </a:defRPr>
            </a:pPr>
            <a:endParaRPr/>
          </a:p>
        </p:txBody>
      </p:sp>
      <p:sp>
        <p:nvSpPr>
          <p:cNvPr id="417" name="TextBox 27"/>
          <p:cNvSpPr txBox="1"/>
          <p:nvPr/>
        </p:nvSpPr>
        <p:spPr>
          <a:xfrm>
            <a:off x="2510150" y="63847"/>
            <a:ext cx="1368152"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有的放矢</a:t>
            </a:r>
          </a:p>
        </p:txBody>
      </p:sp>
      <p:sp>
        <p:nvSpPr>
          <p:cNvPr id="418" name="TextBox 28"/>
          <p:cNvSpPr txBox="1"/>
          <p:nvPr/>
        </p:nvSpPr>
        <p:spPr>
          <a:xfrm>
            <a:off x="4355975" y="66110"/>
            <a:ext cx="1080121"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深度破题</a:t>
            </a:r>
          </a:p>
        </p:txBody>
      </p:sp>
      <p:sp>
        <p:nvSpPr>
          <p:cNvPr id="419" name="TextBox 29"/>
          <p:cNvSpPr txBox="1"/>
          <p:nvPr/>
        </p:nvSpPr>
        <p:spPr>
          <a:xfrm>
            <a:off x="6083422" y="66110"/>
            <a:ext cx="1008858"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关键论证</a:t>
            </a:r>
          </a:p>
        </p:txBody>
      </p:sp>
      <p:sp>
        <p:nvSpPr>
          <p:cNvPr id="420" name="矩形 30"/>
          <p:cNvSpPr/>
          <p:nvPr/>
        </p:nvSpPr>
        <p:spPr>
          <a:xfrm>
            <a:off x="2411759" y="44624"/>
            <a:ext cx="1512170"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421" name="矩形 31"/>
          <p:cNvSpPr/>
          <p:nvPr/>
        </p:nvSpPr>
        <p:spPr>
          <a:xfrm>
            <a:off x="5837094" y="44624"/>
            <a:ext cx="1512169"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422" name="矩形 32"/>
          <p:cNvSpPr/>
          <p:nvPr/>
        </p:nvSpPr>
        <p:spPr>
          <a:xfrm>
            <a:off x="4869" y="-1"/>
            <a:ext cx="2304002"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423" name="直接连接符 33"/>
          <p:cNvSpPr/>
          <p:nvPr/>
        </p:nvSpPr>
        <p:spPr>
          <a:xfrm>
            <a:off x="4067944" y="72008"/>
            <a:ext cx="1" cy="332657"/>
          </a:xfrm>
          <a:prstGeom prst="line">
            <a:avLst/>
          </a:prstGeom>
          <a:ln w="12700">
            <a:solidFill>
              <a:srgbClr val="808080"/>
            </a:solidFill>
          </a:ln>
        </p:spPr>
        <p:txBody>
          <a:bodyPr lIns="45719" rIns="45719"/>
          <a:lstStyle/>
          <a:p>
            <a:endParaRPr/>
          </a:p>
        </p:txBody>
      </p:sp>
      <p:sp>
        <p:nvSpPr>
          <p:cNvPr id="424" name="直接连接符 34"/>
          <p:cNvSpPr/>
          <p:nvPr/>
        </p:nvSpPr>
        <p:spPr>
          <a:xfrm>
            <a:off x="5796136" y="72008"/>
            <a:ext cx="1" cy="332657"/>
          </a:xfrm>
          <a:prstGeom prst="line">
            <a:avLst/>
          </a:prstGeom>
          <a:ln w="12700">
            <a:solidFill>
              <a:srgbClr val="808080"/>
            </a:solidFill>
          </a:ln>
        </p:spPr>
        <p:txBody>
          <a:bodyPr lIns="45719" rIns="45719"/>
          <a:lstStyle/>
          <a:p>
            <a:endParaRPr/>
          </a:p>
        </p:txBody>
      </p:sp>
      <p:sp>
        <p:nvSpPr>
          <p:cNvPr id="425" name="直接连接符 35"/>
          <p:cNvSpPr/>
          <p:nvPr/>
        </p:nvSpPr>
        <p:spPr>
          <a:xfrm>
            <a:off x="7380312" y="74440"/>
            <a:ext cx="1" cy="332658"/>
          </a:xfrm>
          <a:prstGeom prst="line">
            <a:avLst/>
          </a:prstGeom>
          <a:ln w="12700">
            <a:solidFill>
              <a:srgbClr val="808080"/>
            </a:solidFill>
          </a:ln>
        </p:spPr>
        <p:txBody>
          <a:bodyPr lIns="45719" rIns="45719"/>
          <a:lstStyle/>
          <a:p>
            <a:endParaRPr/>
          </a:p>
        </p:txBody>
      </p:sp>
      <p:sp>
        <p:nvSpPr>
          <p:cNvPr id="426" name="矩形 36"/>
          <p:cNvSpPr/>
          <p:nvPr/>
        </p:nvSpPr>
        <p:spPr>
          <a:xfrm>
            <a:off x="7668342" y="64501"/>
            <a:ext cx="1378092" cy="340817"/>
          </a:xfrm>
          <a:prstGeom prst="rect">
            <a:avLst/>
          </a:prstGeom>
          <a:solidFill>
            <a:srgbClr val="BFBFBF"/>
          </a:solidFill>
          <a:ln w="12700">
            <a:miter lim="400000"/>
          </a:ln>
        </p:spPr>
        <p:txBody>
          <a:bodyPr lIns="45719" rIns="45719" anchor="ctr"/>
          <a:lstStyle/>
          <a:p>
            <a:pPr algn="ctr">
              <a:defRPr>
                <a:solidFill>
                  <a:srgbClr val="FFFFFF"/>
                </a:solidFill>
              </a:defRPr>
            </a:pPr>
            <a:endParaRPr/>
          </a:p>
        </p:txBody>
      </p:sp>
      <p:pic>
        <p:nvPicPr>
          <p:cNvPr id="427" name="图片 37" descr="图片 37"/>
          <p:cNvPicPr>
            <a:picLocks noChangeAspect="1"/>
          </p:cNvPicPr>
          <p:nvPr/>
        </p:nvPicPr>
        <p:blipFill>
          <a:blip r:embed="rId2"/>
          <a:stretch>
            <a:fillRect/>
          </a:stretch>
        </p:blipFill>
        <p:spPr>
          <a:xfrm>
            <a:off x="7720593" y="46030"/>
            <a:ext cx="1231189" cy="369357"/>
          </a:xfrm>
          <a:prstGeom prst="rect">
            <a:avLst/>
          </a:prstGeom>
          <a:ln w="12700">
            <a:miter lim="400000"/>
            <a:headEnd/>
            <a:tailEnd/>
          </a:ln>
        </p:spPr>
      </p:pic>
      <p:sp>
        <p:nvSpPr>
          <p:cNvPr id="428" name="TextBox 38"/>
          <p:cNvSpPr txBox="1"/>
          <p:nvPr/>
        </p:nvSpPr>
        <p:spPr>
          <a:xfrm>
            <a:off x="755576" y="59633"/>
            <a:ext cx="1368152" cy="370841"/>
          </a:xfrm>
          <a:prstGeom prst="rect">
            <a:avLst/>
          </a:prstGeom>
          <a:ln w="12700">
            <a:miter lim="400000"/>
          </a:ln>
        </p:spPr>
        <p:txBody>
          <a:bodyPr lIns="45719" rIns="45719">
            <a:spAutoFit/>
          </a:bodyPr>
          <a:lstStyle>
            <a:lvl1pPr algn="ctr">
              <a:defRPr>
                <a:solidFill>
                  <a:srgbClr val="FFC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ISSUE</a:t>
            </a:r>
          </a:p>
        </p:txBody>
      </p:sp>
      <p:grpSp>
        <p:nvGrpSpPr>
          <p:cNvPr id="431" name="矩形 39"/>
          <p:cNvGrpSpPr/>
          <p:nvPr/>
        </p:nvGrpSpPr>
        <p:grpSpPr>
          <a:xfrm>
            <a:off x="0" y="-49421"/>
            <a:ext cx="539552" cy="574042"/>
            <a:chOff x="0" y="0"/>
            <a:chExt cx="539551" cy="574040"/>
          </a:xfrm>
        </p:grpSpPr>
        <p:sp>
          <p:nvSpPr>
            <p:cNvPr id="429" name="矩形"/>
            <p:cNvSpPr/>
            <p:nvPr/>
          </p:nvSpPr>
          <p:spPr>
            <a:xfrm>
              <a:off x="0" y="49420"/>
              <a:ext cx="539552" cy="475200"/>
            </a:xfrm>
            <a:prstGeom prst="rect">
              <a:avLst/>
            </a:prstGeom>
            <a:solidFill>
              <a:srgbClr val="093678"/>
            </a:solidFill>
            <a:ln w="12700" cap="flat">
              <a:noFill/>
              <a:miter lim="400000"/>
            </a:ln>
            <a:effectLst/>
          </p:spPr>
          <p:txBody>
            <a:bodyPr wrap="square" lIns="45719" tIns="45719" rIns="45719" bIns="45719" numCol="1" anchor="ctr">
              <a:noAutofit/>
            </a:bodyPr>
            <a:lstStyle/>
            <a:p>
              <a:pPr algn="ctr">
                <a:defRPr sz="3200">
                  <a:solidFill>
                    <a:srgbClr val="FFFFFF"/>
                  </a:solidFill>
                  <a:latin typeface="方正超粗黑简体"/>
                  <a:ea typeface="方正超粗黑简体"/>
                  <a:cs typeface="方正超粗黑简体"/>
                  <a:sym typeface="方正超粗黑简体"/>
                </a:defRPr>
              </a:pPr>
              <a:endParaRPr/>
            </a:p>
          </p:txBody>
        </p:sp>
        <p:sp>
          <p:nvSpPr>
            <p:cNvPr id="430" name="2"/>
            <p:cNvSpPr txBox="1"/>
            <p:nvPr/>
          </p:nvSpPr>
          <p:spPr>
            <a:xfrm>
              <a:off x="0" y="0"/>
              <a:ext cx="539552" cy="574041"/>
            </a:xfrm>
            <a:prstGeom prst="rect">
              <a:avLst/>
            </a:prstGeom>
            <a:noFill/>
            <a:ln w="12700" cap="flat">
              <a:noFill/>
              <a:miter lim="400000"/>
            </a:ln>
            <a:effectLst/>
          </p:spPr>
          <p:txBody>
            <a:bodyPr wrap="square" lIns="45719" tIns="45719" rIns="45719" bIns="45719" numCol="1" anchor="ctr">
              <a:spAutoFit/>
            </a:bodyPr>
            <a:lstStyle>
              <a:lvl1pPr algn="ctr">
                <a:defRPr sz="3200">
                  <a:solidFill>
                    <a:srgbClr val="FFFFFF"/>
                  </a:solidFill>
                  <a:latin typeface="方正超粗黑简体"/>
                  <a:ea typeface="方正超粗黑简体"/>
                  <a:cs typeface="方正超粗黑简体"/>
                  <a:sym typeface="方正超粗黑简体"/>
                </a:defRPr>
              </a:lvl1pPr>
            </a:lstStyle>
            <a:p>
              <a:r>
                <a:t>2</a:t>
              </a:r>
            </a:p>
          </p:txBody>
        </p:sp>
      </p:grpSp>
      <p:grpSp>
        <p:nvGrpSpPr>
          <p:cNvPr id="434" name="组合 22"/>
          <p:cNvGrpSpPr/>
          <p:nvPr/>
        </p:nvGrpSpPr>
        <p:grpSpPr>
          <a:xfrm>
            <a:off x="507299" y="1052736"/>
            <a:ext cx="1296146" cy="447041"/>
            <a:chOff x="0" y="0"/>
            <a:chExt cx="1296144" cy="447040"/>
          </a:xfrm>
        </p:grpSpPr>
        <p:sp>
          <p:nvSpPr>
            <p:cNvPr id="432" name="矩形 21"/>
            <p:cNvSpPr/>
            <p:nvPr/>
          </p:nvSpPr>
          <p:spPr>
            <a:xfrm>
              <a:off x="0" y="19877"/>
              <a:ext cx="1296145" cy="360042"/>
            </a:xfrm>
            <a:prstGeom prst="rect">
              <a:avLst/>
            </a:prstGeom>
            <a:solidFill>
              <a:srgbClr val="0000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433" name="TextBox 20"/>
            <p:cNvSpPr txBox="1"/>
            <p:nvPr/>
          </p:nvSpPr>
          <p:spPr>
            <a:xfrm>
              <a:off x="32252" y="0"/>
              <a:ext cx="1120141" cy="447040"/>
            </a:xfrm>
            <a:prstGeom prst="rect">
              <a:avLst/>
            </a:prstGeom>
            <a:noFill/>
            <a:ln w="12700" cap="flat">
              <a:noFill/>
              <a:miter lim="400000"/>
            </a:ln>
            <a:effectLst/>
          </p:spPr>
          <p:txBody>
            <a:bodyPr wrap="none" lIns="45719" tIns="45719" rIns="45719" bIns="45719" numCol="1" anchor="t">
              <a:spAutoFit/>
            </a:bodyPr>
            <a:lstStyle>
              <a:lvl1pPr>
                <a:defRPr sz="2000">
                  <a:solidFill>
                    <a:srgbClr val="FFC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题型剖析</a:t>
              </a:r>
            </a:p>
          </p:txBody>
        </p:sp>
      </p:grpSp>
      <p:sp>
        <p:nvSpPr>
          <p:cNvPr id="2" name="文本框 1">
            <a:extLst>
              <a:ext uri="{FF2B5EF4-FFF2-40B4-BE49-F238E27FC236}">
                <a16:creationId xmlns:a16="http://schemas.microsoft.com/office/drawing/2014/main" id="{A9BA2586-62D3-47D4-BDE2-E40C1E99E34C}"/>
              </a:ext>
            </a:extLst>
          </p:cNvPr>
          <p:cNvSpPr txBox="1"/>
          <p:nvPr/>
        </p:nvSpPr>
        <p:spPr>
          <a:xfrm>
            <a:off x="3164983" y="5149149"/>
            <a:ext cx="4833948" cy="923328"/>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rPr>
              <a:t>这题我们由中庸的思路，</a:t>
            </a:r>
            <a:r>
              <a:rPr kumimoji="0" lang="zh-CN" altLang="en-US" sz="1800" b="0" i="0" u="none" strike="noStrike" cap="none" spc="0" normalizeH="0" baseline="0" dirty="0">
                <a:ln>
                  <a:noFill/>
                </a:ln>
                <a:solidFill>
                  <a:srgbClr val="00B050"/>
                </a:solidFill>
                <a:effectLst/>
                <a:uFillTx/>
                <a:latin typeface="+mn-lt"/>
                <a:ea typeface="+mn-ea"/>
                <a:cs typeface="+mn-cs"/>
                <a:sym typeface="Calibri" panose="020F0502020204030204"/>
              </a:rPr>
              <a:t>将竞争和合作都重要</a:t>
            </a:r>
            <a:r>
              <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rPr>
              <a:t>作为个人观点，但这不是立场。</a:t>
            </a:r>
            <a:endParaRPr kumimoji="0" lang="en-US" altLang="zh-CN" sz="1800" b="0" i="0" u="none" strike="noStrike" cap="none" spc="0" normalizeH="0" baseline="0" dirty="0">
              <a:ln>
                <a:noFill/>
              </a:ln>
              <a:solidFill>
                <a:srgbClr val="000000"/>
              </a:solidFill>
              <a:effectLst/>
              <a:uFillTx/>
              <a:latin typeface="+mn-lt"/>
              <a:ea typeface="+mn-ea"/>
              <a:cs typeface="+mn-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rPr>
              <a:t>要讲三个方面：竞争</a:t>
            </a:r>
            <a:r>
              <a:rPr kumimoji="0" lang="en-US" altLang="zh-CN" sz="1800" b="0" i="0" u="none" strike="noStrike" cap="none" spc="0" normalizeH="0" baseline="0" dirty="0">
                <a:ln>
                  <a:noFill/>
                </a:ln>
                <a:solidFill>
                  <a:srgbClr val="000000"/>
                </a:solidFill>
                <a:effectLst/>
                <a:uFillTx/>
                <a:latin typeface="+mn-lt"/>
                <a:ea typeface="+mn-ea"/>
                <a:cs typeface="+mn-cs"/>
                <a:sym typeface="Calibri" panose="020F0502020204030204"/>
              </a:rPr>
              <a:t>/</a:t>
            </a:r>
            <a:r>
              <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rPr>
              <a:t>合作</a:t>
            </a:r>
            <a:r>
              <a:rPr kumimoji="0" lang="en-US" altLang="zh-CN" sz="1800" b="0" i="0" u="none" strike="noStrike" cap="none" spc="0" normalizeH="0" baseline="0" dirty="0">
                <a:ln>
                  <a:noFill/>
                </a:ln>
                <a:solidFill>
                  <a:srgbClr val="000000"/>
                </a:solidFill>
                <a:effectLst/>
                <a:uFillTx/>
                <a:latin typeface="+mn-lt"/>
                <a:ea typeface="+mn-ea"/>
                <a:cs typeface="+mn-cs"/>
                <a:sym typeface="Calibri" panose="020F0502020204030204"/>
              </a:rPr>
              <a:t>/</a:t>
            </a:r>
            <a:r>
              <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rPr>
              <a:t>竞争和合作</a:t>
            </a:r>
          </a:p>
        </p:txBody>
      </p:sp>
      <p:sp>
        <p:nvSpPr>
          <p:cNvPr id="3" name="文本框 2">
            <a:extLst>
              <a:ext uri="{FF2B5EF4-FFF2-40B4-BE49-F238E27FC236}">
                <a16:creationId xmlns:a16="http://schemas.microsoft.com/office/drawing/2014/main" id="{BF7AED28-E2F9-4CB4-8AF1-598F00FAD605}"/>
              </a:ext>
            </a:extLst>
          </p:cNvPr>
          <p:cNvSpPr txBox="1"/>
          <p:nvPr/>
        </p:nvSpPr>
        <p:spPr>
          <a:xfrm>
            <a:off x="503547" y="4929809"/>
            <a:ext cx="2170079" cy="923328"/>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rPr>
              <a:t>竞争一段</a:t>
            </a:r>
            <a:r>
              <a:rPr kumimoji="0" lang="en-US" altLang="zh-CN" sz="1800" b="0" i="0" u="none" strike="noStrike" cap="none" spc="0" normalizeH="0" baseline="0" dirty="0">
                <a:ln>
                  <a:noFill/>
                </a:ln>
                <a:solidFill>
                  <a:srgbClr val="000000"/>
                </a:solidFill>
                <a:effectLst/>
                <a:uFillTx/>
                <a:latin typeface="+mn-lt"/>
                <a:ea typeface="+mn-ea"/>
                <a:cs typeface="+mn-cs"/>
                <a:sym typeface="Calibri" panose="020F0502020204030204"/>
              </a:rPr>
              <a:t>/</a:t>
            </a:r>
            <a:r>
              <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rPr>
              <a:t>合作一段</a:t>
            </a:r>
            <a:r>
              <a:rPr kumimoji="0" lang="en-US" altLang="zh-CN" sz="1800" b="0" i="0" u="none" strike="noStrike" cap="none" spc="0" normalizeH="0" baseline="0" dirty="0">
                <a:ln>
                  <a:noFill/>
                </a:ln>
                <a:solidFill>
                  <a:srgbClr val="000000"/>
                </a:solidFill>
                <a:effectLst/>
                <a:uFillTx/>
                <a:latin typeface="+mn-lt"/>
                <a:ea typeface="+mn-ea"/>
                <a:cs typeface="+mn-cs"/>
                <a:sym typeface="Calibri" panose="020F0502020204030204"/>
              </a:rPr>
              <a:t>/</a:t>
            </a: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rPr>
              <a:t>竞争和合作一段</a:t>
            </a:r>
            <a:endParaRPr kumimoji="0" lang="en-US" altLang="zh-CN" sz="1800" b="0" i="0" u="none" strike="noStrike" cap="none" spc="0" normalizeH="0" baseline="0" dirty="0">
              <a:ln>
                <a:noFill/>
              </a:ln>
              <a:solidFill>
                <a:srgbClr val="000000"/>
              </a:solidFill>
              <a:effectLst/>
              <a:uFillTx/>
              <a:latin typeface="+mn-lt"/>
              <a:ea typeface="+mn-ea"/>
              <a:cs typeface="+mn-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endParaRPr>
          </a:p>
        </p:txBody>
      </p:sp>
      <p:sp>
        <p:nvSpPr>
          <p:cNvPr id="4" name="矩形 3">
            <a:extLst>
              <a:ext uri="{FF2B5EF4-FFF2-40B4-BE49-F238E27FC236}">
                <a16:creationId xmlns:a16="http://schemas.microsoft.com/office/drawing/2014/main" id="{699D5DBD-8961-4DA1-8D0D-BD609A7400D5}"/>
              </a:ext>
            </a:extLst>
          </p:cNvPr>
          <p:cNvSpPr/>
          <p:nvPr/>
        </p:nvSpPr>
        <p:spPr>
          <a:xfrm>
            <a:off x="2196548" y="503344"/>
            <a:ext cx="6755234" cy="1200329"/>
          </a:xfrm>
          <a:prstGeom prst="rect">
            <a:avLst/>
          </a:prstGeom>
        </p:spPr>
        <p:txBody>
          <a:bodyPr wrap="square">
            <a:spAutoFit/>
          </a:bodyPr>
          <a:lstStyle/>
          <a:p>
            <a:r>
              <a:rPr lang="en-US" altLang="zh-CN" dirty="0"/>
              <a:t>Write a response in which you discuss the extent to which you agree or disagree with the </a:t>
            </a:r>
            <a:r>
              <a:rPr lang="en-US" altLang="zh-CN" dirty="0">
                <a:solidFill>
                  <a:srgbClr val="FF0000"/>
                </a:solidFill>
              </a:rPr>
              <a:t>claim</a:t>
            </a:r>
            <a:r>
              <a:rPr lang="en-US" altLang="zh-CN" dirty="0"/>
              <a:t>. In developing and supporting your position, be sure to </a:t>
            </a:r>
            <a:r>
              <a:rPr lang="en-US" altLang="zh-CN" dirty="0">
                <a:solidFill>
                  <a:srgbClr val="FF0000"/>
                </a:solidFill>
              </a:rPr>
              <a:t>address the most compelling reasons or examples that could be used to challenge your position</a:t>
            </a:r>
            <a:endParaRPr lang="zh-CN" altLang="en-US" dirty="0"/>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1" fill="hold" grpId="1" nodeType="clickEffect">
                                  <p:stCondLst>
                                    <p:cond delay="0"/>
                                  </p:stCondLst>
                                  <p:iterate>
                                    <p:tmAbs val="0"/>
                                  </p:iterate>
                                  <p:childTnLst>
                                    <p:set>
                                      <p:cBhvr>
                                        <p:cTn id="6" dur="indefinite" fill="hold"/>
                                        <p:tgtEl>
                                          <p:spTgt spid="410"/>
                                        </p:tgtEl>
                                        <p:attrNameLst>
                                          <p:attrName>style.visibility</p:attrName>
                                        </p:attrNameLst>
                                      </p:cBhvr>
                                      <p:to>
                                        <p:strVal val="visible"/>
                                      </p:to>
                                    </p:set>
                                    <p:anim calcmode="lin" valueType="num">
                                      <p:cBhvr>
                                        <p:cTn id="7" dur="1000" fill="hold"/>
                                        <p:tgtEl>
                                          <p:spTgt spid="410"/>
                                        </p:tgtEl>
                                        <p:attrNameLst>
                                          <p:attrName>ppt_x</p:attrName>
                                        </p:attrNameLst>
                                      </p:cBhvr>
                                      <p:tavLst>
                                        <p:tav tm="0">
                                          <p:val>
                                            <p:strVal val="#ppt_x"/>
                                          </p:val>
                                        </p:tav>
                                        <p:tav tm="100000">
                                          <p:val>
                                            <p:strVal val="#ppt_x"/>
                                          </p:val>
                                        </p:tav>
                                      </p:tavLst>
                                    </p:anim>
                                    <p:anim calcmode="lin" valueType="num">
                                      <p:cBhvr>
                                        <p:cTn id="8" dur="1000" fill="hold"/>
                                        <p:tgtEl>
                                          <p:spTgt spid="41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2" nodeType="clickEffect">
                                  <p:stCondLst>
                                    <p:cond delay="0"/>
                                  </p:stCondLst>
                                  <p:iterate>
                                    <p:tmAbs val="0"/>
                                  </p:iterate>
                                  <p:childTnLst>
                                    <p:set>
                                      <p:cBhvr>
                                        <p:cTn id="12" dur="indefinite" fill="hold"/>
                                        <p:tgtEl>
                                          <p:spTgt spid="411"/>
                                        </p:tgtEl>
                                        <p:attrNameLst>
                                          <p:attrName>style.visibility</p:attrName>
                                        </p:attrNameLst>
                                      </p:cBhvr>
                                      <p:to>
                                        <p:strVal val="visible"/>
                                      </p:to>
                                    </p:set>
                                    <p:anim calcmode="lin" valueType="num">
                                      <p:cBhvr>
                                        <p:cTn id="13" dur="1000" fill="hold"/>
                                        <p:tgtEl>
                                          <p:spTgt spid="411"/>
                                        </p:tgtEl>
                                        <p:attrNameLst>
                                          <p:attrName>ppt_x</p:attrName>
                                        </p:attrNameLst>
                                      </p:cBhvr>
                                      <p:tavLst>
                                        <p:tav tm="0">
                                          <p:val>
                                            <p:strVal val="#ppt_x"/>
                                          </p:val>
                                        </p:tav>
                                        <p:tav tm="100000">
                                          <p:val>
                                            <p:strVal val="#ppt_x"/>
                                          </p:val>
                                        </p:tav>
                                      </p:tavLst>
                                    </p:anim>
                                    <p:anim calcmode="lin" valueType="num">
                                      <p:cBhvr>
                                        <p:cTn id="14" dur="1000" fill="hold"/>
                                        <p:tgtEl>
                                          <p:spTgt spid="411"/>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3" nodeType="clickEffect">
                                  <p:stCondLst>
                                    <p:cond delay="0"/>
                                  </p:stCondLst>
                                  <p:iterate>
                                    <p:tmAbs val="0"/>
                                  </p:iterate>
                                  <p:childTnLst>
                                    <p:set>
                                      <p:cBhvr>
                                        <p:cTn id="18" dur="indefinite" fill="hold"/>
                                        <p:tgtEl>
                                          <p:spTgt spid="412"/>
                                        </p:tgtEl>
                                        <p:attrNameLst>
                                          <p:attrName>style.visibility</p:attrName>
                                        </p:attrNameLst>
                                      </p:cBhvr>
                                      <p:to>
                                        <p:strVal val="visible"/>
                                      </p:to>
                                    </p:set>
                                    <p:anim calcmode="lin" valueType="num">
                                      <p:cBhvr>
                                        <p:cTn id="19" dur="1000" fill="hold"/>
                                        <p:tgtEl>
                                          <p:spTgt spid="412"/>
                                        </p:tgtEl>
                                        <p:attrNameLst>
                                          <p:attrName>ppt_x</p:attrName>
                                        </p:attrNameLst>
                                      </p:cBhvr>
                                      <p:tavLst>
                                        <p:tav tm="0">
                                          <p:val>
                                            <p:strVal val="#ppt_x"/>
                                          </p:val>
                                        </p:tav>
                                        <p:tav tm="100000">
                                          <p:val>
                                            <p:strVal val="#ppt_x"/>
                                          </p:val>
                                        </p:tav>
                                      </p:tavLst>
                                    </p:anim>
                                    <p:anim calcmode="lin" valueType="num">
                                      <p:cBhvr>
                                        <p:cTn id="20" dur="1000" fill="hold"/>
                                        <p:tgtEl>
                                          <p:spTgt spid="412"/>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4" nodeType="clickEffect">
                                  <p:stCondLst>
                                    <p:cond delay="0"/>
                                  </p:stCondLst>
                                  <p:iterate>
                                    <p:tmAbs val="0"/>
                                  </p:iterate>
                                  <p:childTnLst>
                                    <p:set>
                                      <p:cBhvr>
                                        <p:cTn id="24" dur="indefinite" fill="hold"/>
                                        <p:tgtEl>
                                          <p:spTgt spid="413"/>
                                        </p:tgtEl>
                                        <p:attrNameLst>
                                          <p:attrName>style.visibility</p:attrName>
                                        </p:attrNameLst>
                                      </p:cBhvr>
                                      <p:to>
                                        <p:strVal val="visible"/>
                                      </p:to>
                                    </p:set>
                                    <p:anim calcmode="lin" valueType="num">
                                      <p:cBhvr>
                                        <p:cTn id="25" dur="1000" fill="hold"/>
                                        <p:tgtEl>
                                          <p:spTgt spid="413"/>
                                        </p:tgtEl>
                                        <p:attrNameLst>
                                          <p:attrName>ppt_x</p:attrName>
                                        </p:attrNameLst>
                                      </p:cBhvr>
                                      <p:tavLst>
                                        <p:tav tm="0">
                                          <p:val>
                                            <p:strVal val="#ppt_x"/>
                                          </p:val>
                                        </p:tav>
                                        <p:tav tm="100000">
                                          <p:val>
                                            <p:strVal val="#ppt_x"/>
                                          </p:val>
                                        </p:tav>
                                      </p:tavLst>
                                    </p:anim>
                                    <p:anim calcmode="lin" valueType="num">
                                      <p:cBhvr>
                                        <p:cTn id="26" dur="1000" fill="hold"/>
                                        <p:tgtEl>
                                          <p:spTgt spid="413"/>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5" nodeType="clickEffect">
                                  <p:stCondLst>
                                    <p:cond delay="0"/>
                                  </p:stCondLst>
                                  <p:iterate>
                                    <p:tmAbs val="0"/>
                                  </p:iterate>
                                  <p:childTnLst>
                                    <p:set>
                                      <p:cBhvr>
                                        <p:cTn id="30" dur="indefinite" fill="hold"/>
                                        <p:tgtEl>
                                          <p:spTgt spid="414"/>
                                        </p:tgtEl>
                                        <p:attrNameLst>
                                          <p:attrName>style.visibility</p:attrName>
                                        </p:attrNameLst>
                                      </p:cBhvr>
                                      <p:to>
                                        <p:strVal val="visible"/>
                                      </p:to>
                                    </p:set>
                                    <p:anim calcmode="lin" valueType="num">
                                      <p:cBhvr>
                                        <p:cTn id="31" dur="1000" fill="hold"/>
                                        <p:tgtEl>
                                          <p:spTgt spid="414"/>
                                        </p:tgtEl>
                                        <p:attrNameLst>
                                          <p:attrName>ppt_x</p:attrName>
                                        </p:attrNameLst>
                                      </p:cBhvr>
                                      <p:tavLst>
                                        <p:tav tm="0">
                                          <p:val>
                                            <p:strVal val="#ppt_x"/>
                                          </p:val>
                                        </p:tav>
                                        <p:tav tm="100000">
                                          <p:val>
                                            <p:strVal val="#ppt_x"/>
                                          </p:val>
                                        </p:tav>
                                      </p:tavLst>
                                    </p:anim>
                                    <p:anim calcmode="lin" valueType="num">
                                      <p:cBhvr>
                                        <p:cTn id="32" dur="1000" fill="hold"/>
                                        <p:tgtEl>
                                          <p:spTgt spid="4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 grpId="1" animBg="1" advAuto="0"/>
      <p:bldP spid="411" grpId="2" animBg="1" advAuto="0"/>
      <p:bldP spid="412" grpId="3" animBg="1" advAuto="0"/>
      <p:bldP spid="413" grpId="4" animBg="1" advAuto="0"/>
      <p:bldP spid="414" grpId="5"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B730DE9-7FD0-46D9-BCC4-3AA7D2A196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80970"/>
            <a:ext cx="9144000" cy="4719630"/>
          </a:xfrm>
          <a:prstGeom prst="rect">
            <a:avLst/>
          </a:prstGeom>
        </p:spPr>
      </p:pic>
      <p:sp>
        <p:nvSpPr>
          <p:cNvPr id="6" name="文本框 5">
            <a:extLst>
              <a:ext uri="{FF2B5EF4-FFF2-40B4-BE49-F238E27FC236}">
                <a16:creationId xmlns:a16="http://schemas.microsoft.com/office/drawing/2014/main" id="{BEEF9995-8763-43DD-AE41-43B1428F4301}"/>
              </a:ext>
            </a:extLst>
          </p:cNvPr>
          <p:cNvSpPr txBox="1"/>
          <p:nvPr/>
        </p:nvSpPr>
        <p:spPr>
          <a:xfrm>
            <a:off x="6917635" y="1489698"/>
            <a:ext cx="1709530" cy="584773"/>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dirty="0">
                <a:ln>
                  <a:noFill/>
                </a:ln>
                <a:solidFill>
                  <a:srgbClr val="000000"/>
                </a:solidFill>
                <a:effectLst/>
                <a:uFillTx/>
                <a:latin typeface="+mn-lt"/>
                <a:ea typeface="+mn-ea"/>
                <a:cs typeface="+mn-cs"/>
                <a:sym typeface="Calibri" panose="020F0502020204030204"/>
              </a:rPr>
              <a:t>适者生存</a:t>
            </a:r>
            <a:r>
              <a:rPr kumimoji="0" lang="en-US" altLang="zh-CN" sz="1600" b="0" i="0" u="none" strike="noStrike" cap="none" spc="0" normalizeH="0" baseline="0" dirty="0">
                <a:ln>
                  <a:noFill/>
                </a:ln>
                <a:solidFill>
                  <a:srgbClr val="000000"/>
                </a:solidFill>
                <a:effectLst/>
                <a:uFillTx/>
                <a:latin typeface="+mn-lt"/>
                <a:ea typeface="+mn-ea"/>
                <a:cs typeface="+mn-cs"/>
                <a:sym typeface="Calibri" panose="020F0502020204030204"/>
              </a:rPr>
              <a:t>/</a:t>
            </a:r>
            <a:r>
              <a:rPr kumimoji="0" lang="zh-CN" altLang="en-US" sz="1600" b="0" i="0" u="none" strike="noStrike" cap="none" spc="0" normalizeH="0" baseline="0" dirty="0">
                <a:ln>
                  <a:noFill/>
                </a:ln>
                <a:solidFill>
                  <a:srgbClr val="000000"/>
                </a:solidFill>
                <a:effectLst/>
                <a:uFillTx/>
                <a:latin typeface="+mn-lt"/>
                <a:ea typeface="+mn-ea"/>
                <a:cs typeface="+mn-cs"/>
                <a:sym typeface="Calibri" panose="020F0502020204030204"/>
              </a:rPr>
              <a:t>自我提升的动力。</a:t>
            </a:r>
          </a:p>
        </p:txBody>
      </p:sp>
      <p:sp>
        <p:nvSpPr>
          <p:cNvPr id="7" name="文本框 6">
            <a:extLst>
              <a:ext uri="{FF2B5EF4-FFF2-40B4-BE49-F238E27FC236}">
                <a16:creationId xmlns:a16="http://schemas.microsoft.com/office/drawing/2014/main" id="{32210BB8-451D-40C7-9908-5780AB97882A}"/>
              </a:ext>
            </a:extLst>
          </p:cNvPr>
          <p:cNvSpPr txBox="1"/>
          <p:nvPr/>
        </p:nvSpPr>
        <p:spPr>
          <a:xfrm>
            <a:off x="6470374" y="467139"/>
            <a:ext cx="1480930" cy="584773"/>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dirty="0">
                <a:ln>
                  <a:noFill/>
                </a:ln>
                <a:solidFill>
                  <a:srgbClr val="000000"/>
                </a:solidFill>
                <a:effectLst/>
                <a:uFillTx/>
                <a:latin typeface="+mn-lt"/>
                <a:ea typeface="+mn-ea"/>
                <a:cs typeface="+mn-cs"/>
                <a:sym typeface="Calibri" panose="020F0502020204030204"/>
              </a:rPr>
              <a:t>效率</a:t>
            </a:r>
            <a:r>
              <a:rPr kumimoji="0" lang="en-US" altLang="zh-CN" sz="1600" b="0" i="0" u="none" strike="noStrike" cap="none" spc="0" normalizeH="0" baseline="0" dirty="0">
                <a:ln>
                  <a:noFill/>
                </a:ln>
                <a:solidFill>
                  <a:srgbClr val="000000"/>
                </a:solidFill>
                <a:effectLst/>
                <a:uFillTx/>
                <a:latin typeface="+mn-lt"/>
                <a:ea typeface="+mn-ea"/>
                <a:cs typeface="+mn-cs"/>
                <a:sym typeface="Calibri" panose="020F0502020204030204"/>
              </a:rPr>
              <a:t>/</a:t>
            </a:r>
            <a:r>
              <a:rPr kumimoji="0" lang="zh-CN" altLang="en-US" sz="1600" b="0" i="0" u="none" strike="noStrike" cap="none" spc="0" normalizeH="0" baseline="0" dirty="0">
                <a:ln>
                  <a:noFill/>
                </a:ln>
                <a:solidFill>
                  <a:srgbClr val="000000"/>
                </a:solidFill>
                <a:effectLst/>
                <a:uFillTx/>
                <a:latin typeface="+mn-lt"/>
                <a:ea typeface="+mn-ea"/>
                <a:cs typeface="+mn-cs"/>
                <a:sym typeface="Calibri" panose="020F0502020204030204"/>
              </a:rPr>
              <a:t>资源利用率</a:t>
            </a:r>
            <a:r>
              <a:rPr kumimoji="0" lang="en-US" altLang="zh-CN" sz="1600" b="0" i="0" u="none" strike="noStrike" cap="none" spc="0" normalizeH="0" baseline="0" dirty="0">
                <a:ln>
                  <a:noFill/>
                </a:ln>
                <a:solidFill>
                  <a:srgbClr val="000000"/>
                </a:solidFill>
                <a:effectLst/>
                <a:uFillTx/>
                <a:latin typeface="+mn-lt"/>
                <a:ea typeface="+mn-ea"/>
                <a:cs typeface="+mn-cs"/>
                <a:sym typeface="Calibri" panose="020F0502020204030204"/>
              </a:rPr>
              <a:t>/</a:t>
            </a:r>
            <a:r>
              <a:rPr kumimoji="0" lang="zh-CN" altLang="en-US" sz="1600" b="0" i="0" u="none" strike="noStrike" cap="none" spc="0" normalizeH="0" baseline="0" dirty="0">
                <a:ln>
                  <a:noFill/>
                </a:ln>
                <a:solidFill>
                  <a:srgbClr val="000000"/>
                </a:solidFill>
                <a:effectLst/>
                <a:uFillTx/>
                <a:latin typeface="+mn-lt"/>
                <a:ea typeface="+mn-ea"/>
                <a:cs typeface="+mn-cs"/>
                <a:sym typeface="Calibri" panose="020F0502020204030204"/>
              </a:rPr>
              <a:t>人脉</a:t>
            </a:r>
          </a:p>
        </p:txBody>
      </p:sp>
      <p:sp>
        <p:nvSpPr>
          <p:cNvPr id="8" name="文本框 7">
            <a:extLst>
              <a:ext uri="{FF2B5EF4-FFF2-40B4-BE49-F238E27FC236}">
                <a16:creationId xmlns:a16="http://schemas.microsoft.com/office/drawing/2014/main" id="{F453B2A4-77D6-4A67-ADD5-BCCA18351CF7}"/>
              </a:ext>
            </a:extLst>
          </p:cNvPr>
          <p:cNvSpPr txBox="1"/>
          <p:nvPr/>
        </p:nvSpPr>
        <p:spPr>
          <a:xfrm>
            <a:off x="377686" y="4065105"/>
            <a:ext cx="3289853" cy="2031323"/>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45719" tIns="45719" rIns="45719" bIns="45719" numCol="1" spcCol="38100" rtlCol="0" anchor="t">
            <a:spAutoFit/>
          </a:bodyPr>
          <a:lstStyle/>
          <a:p>
            <a:r>
              <a:rPr lang="zh-CN" altLang="en-US" dirty="0"/>
              <a:t>第一段：</a:t>
            </a:r>
            <a:r>
              <a:rPr lang="en-US" altLang="zh-CN" dirty="0"/>
              <a:t>personally, cooperation </a:t>
            </a:r>
            <a:r>
              <a:rPr lang="zh-CN" altLang="en-US" dirty="0"/>
              <a:t>和</a:t>
            </a:r>
            <a:r>
              <a:rPr lang="en-US" altLang="zh-CN" dirty="0"/>
              <a:t>competition</a:t>
            </a:r>
            <a:r>
              <a:rPr lang="zh-CN" altLang="en-US" dirty="0"/>
              <a:t>都重要。提观点：认为两者都并重。立场还是某一个更重要（要全面，但是不能没有立场。）</a:t>
            </a:r>
            <a:endParaRPr lang="en-US" altLang="zh-CN" dirty="0"/>
          </a:p>
          <a:p>
            <a:pPr marL="0" marR="0" indent="0" algn="l" defTabSz="914400" rtl="0" fontAlgn="auto" latinLnBrk="0" hangingPunct="0">
              <a:lnSpc>
                <a:spcPct val="100000"/>
              </a:lnSpc>
              <a:spcBef>
                <a:spcPts val="0"/>
              </a:spcBef>
              <a:spcAft>
                <a:spcPts val="0"/>
              </a:spcAft>
              <a:buClrTx/>
              <a:buSzTx/>
              <a:buFontTx/>
              <a:buNone/>
            </a:pPr>
            <a:r>
              <a:rPr lang="zh-CN" altLang="en-US" dirty="0">
                <a:solidFill>
                  <a:srgbClr val="FF0000"/>
                </a:solidFill>
              </a:rPr>
              <a:t>问题：让步写在哪里。别人的观点是什么</a:t>
            </a:r>
            <a:endParaRPr lang="en-US" altLang="zh-CN" dirty="0">
              <a:solidFill>
                <a:srgbClr val="FF0000"/>
              </a:solidFill>
            </a:endParaRPr>
          </a:p>
        </p:txBody>
      </p:sp>
    </p:spTree>
    <p:extLst>
      <p:ext uri="{BB962C8B-B14F-4D97-AF65-F5344CB8AC3E}">
        <p14:creationId xmlns:p14="http://schemas.microsoft.com/office/powerpoint/2010/main" val="738454261"/>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TextBox 18"/>
          <p:cNvSpPr txBox="1"/>
          <p:nvPr/>
        </p:nvSpPr>
        <p:spPr>
          <a:xfrm>
            <a:off x="467543" y="908720"/>
            <a:ext cx="8136906" cy="2542541"/>
          </a:xfrm>
          <a:prstGeom prst="rect">
            <a:avLst/>
          </a:prstGeom>
          <a:ln w="12700">
            <a:miter lim="400000"/>
          </a:ln>
        </p:spPr>
        <p:txBody>
          <a:bodyPr lIns="45719" rIns="45719">
            <a:spAutoFit/>
          </a:bodyPr>
          <a:lstStyle/>
          <a:p>
            <a:pPr>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dirty="0"/>
              <a:t>例7： Educational institutions have a responsibility to dissuade students from pursuing fields of study in which they are unlikely to succeed.</a:t>
            </a:r>
          </a:p>
          <a:p>
            <a:pPr>
              <a:defRPr sz="1200">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dirty="0"/>
          </a:p>
          <a:p>
            <a:pPr>
              <a:defRPr i="1">
                <a:latin typeface="微软雅黑" panose="020B0503020204020204" charset="-122"/>
                <a:ea typeface="微软雅黑" panose="020B0503020204020204" charset="-122"/>
                <a:cs typeface="微软雅黑" panose="020B0503020204020204" charset="-122"/>
                <a:sym typeface="微软雅黑" panose="020B0503020204020204" charset="-122"/>
              </a:defRPr>
            </a:pPr>
            <a:r>
              <a:rPr dirty="0"/>
              <a:t>Write a response in which you discuss </a:t>
            </a:r>
            <a:r>
              <a:rPr dirty="0">
                <a:solidFill>
                  <a:srgbClr val="FF0000"/>
                </a:solidFill>
              </a:rPr>
              <a:t>the extent to which you agree or disagree with the claim. </a:t>
            </a:r>
            <a:r>
              <a:rPr dirty="0"/>
              <a:t>In developing and supporting your position, be sure to </a:t>
            </a:r>
            <a:r>
              <a:rPr dirty="0">
                <a:solidFill>
                  <a:srgbClr val="FF0000"/>
                </a:solidFill>
              </a:rPr>
              <a:t>address the most  compelling reasons and/or examples </a:t>
            </a:r>
            <a:r>
              <a:rPr dirty="0"/>
              <a:t>that could be used to </a:t>
            </a:r>
            <a:r>
              <a:rPr dirty="0">
                <a:solidFill>
                  <a:srgbClr val="FF0000"/>
                </a:solidFill>
              </a:rPr>
              <a:t>challenge</a:t>
            </a:r>
            <a:r>
              <a:rPr dirty="0"/>
              <a:t>  your position.</a:t>
            </a:r>
          </a:p>
        </p:txBody>
      </p:sp>
      <p:sp>
        <p:nvSpPr>
          <p:cNvPr id="509" name="TextBox 20"/>
          <p:cNvSpPr txBox="1"/>
          <p:nvPr/>
        </p:nvSpPr>
        <p:spPr>
          <a:xfrm>
            <a:off x="1115615" y="4211796"/>
            <a:ext cx="3024338" cy="370841"/>
          </a:xfrm>
          <a:prstGeom prst="rect">
            <a:avLst/>
          </a:prstGeom>
          <a:ln w="12700">
            <a:miter lim="400000"/>
          </a:ln>
        </p:spPr>
        <p:txBody>
          <a:bodyPr lIns="45719" rIns="45719">
            <a:spAutoFit/>
          </a:bodyPr>
          <a:lstStyle>
            <a:lvl1pPr>
              <a:defRPr>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dirty="0"/>
              <a:t>Have a responsibility</a:t>
            </a:r>
          </a:p>
        </p:txBody>
      </p:sp>
      <p:sp>
        <p:nvSpPr>
          <p:cNvPr id="510" name="TextBox 19"/>
          <p:cNvSpPr txBox="1"/>
          <p:nvPr/>
        </p:nvSpPr>
        <p:spPr>
          <a:xfrm>
            <a:off x="1115615" y="4797152"/>
            <a:ext cx="3024338" cy="370841"/>
          </a:xfrm>
          <a:prstGeom prst="rect">
            <a:avLst/>
          </a:prstGeom>
          <a:ln w="12700">
            <a:miter lim="400000"/>
          </a:ln>
        </p:spPr>
        <p:txBody>
          <a:bodyPr lIns="45719" rIns="45719">
            <a:spAutoFit/>
          </a:bodyPr>
          <a:lstStyle>
            <a:lvl1pPr>
              <a:defRPr>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Encourage or discourage?</a:t>
            </a:r>
          </a:p>
        </p:txBody>
      </p:sp>
      <p:sp>
        <p:nvSpPr>
          <p:cNvPr id="511" name="TextBox 22"/>
          <p:cNvSpPr txBox="1"/>
          <p:nvPr/>
        </p:nvSpPr>
        <p:spPr>
          <a:xfrm>
            <a:off x="4572000" y="4797152"/>
            <a:ext cx="3528392" cy="370841"/>
          </a:xfrm>
          <a:prstGeom prst="rect">
            <a:avLst/>
          </a:prstGeom>
          <a:ln w="12700">
            <a:miter lim="400000"/>
          </a:ln>
        </p:spPr>
        <p:txBody>
          <a:bodyPr lIns="45719" rIns="45719">
            <a:spAutoFit/>
          </a:bodyPr>
          <a:lstStyle>
            <a:lvl1pPr>
              <a:defRPr>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Strengths and weaknesses</a:t>
            </a:r>
          </a:p>
        </p:txBody>
      </p:sp>
      <p:sp>
        <p:nvSpPr>
          <p:cNvPr id="512" name="TextBox 25"/>
          <p:cNvSpPr txBox="1"/>
          <p:nvPr/>
        </p:nvSpPr>
        <p:spPr>
          <a:xfrm>
            <a:off x="4211959" y="4211796"/>
            <a:ext cx="4680522" cy="370841"/>
          </a:xfrm>
          <a:prstGeom prst="rect">
            <a:avLst/>
          </a:prstGeom>
          <a:ln w="12700">
            <a:miter lim="400000"/>
          </a:ln>
        </p:spPr>
        <p:txBody>
          <a:bodyPr lIns="45719" rIns="45719">
            <a:spAutoFit/>
          </a:bodyPr>
          <a:lstStyle>
            <a:lvl1pPr>
              <a:defRPr>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But do they have the ability?</a:t>
            </a:r>
          </a:p>
        </p:txBody>
      </p:sp>
      <p:sp>
        <p:nvSpPr>
          <p:cNvPr id="513" name="矩形 21"/>
          <p:cNvSpPr/>
          <p:nvPr/>
        </p:nvSpPr>
        <p:spPr>
          <a:xfrm>
            <a:off x="2339751" y="-1"/>
            <a:ext cx="6804249"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514" name="矩形 23"/>
          <p:cNvSpPr/>
          <p:nvPr/>
        </p:nvSpPr>
        <p:spPr>
          <a:xfrm>
            <a:off x="4179708" y="59633"/>
            <a:ext cx="1512169" cy="340817"/>
          </a:xfrm>
          <a:prstGeom prst="rect">
            <a:avLst/>
          </a:prstGeom>
          <a:solidFill>
            <a:srgbClr val="093678"/>
          </a:solidFill>
          <a:ln w="12700">
            <a:miter lim="400000"/>
          </a:ln>
        </p:spPr>
        <p:txBody>
          <a:bodyPr lIns="45719" rIns="45719" anchor="ctr"/>
          <a:lstStyle/>
          <a:p>
            <a:pPr algn="ctr">
              <a:defRPr>
                <a:solidFill>
                  <a:srgbClr val="FFFFFF"/>
                </a:solidFill>
              </a:defRPr>
            </a:pPr>
            <a:endParaRPr/>
          </a:p>
        </p:txBody>
      </p:sp>
      <p:sp>
        <p:nvSpPr>
          <p:cNvPr id="515" name="TextBox 24"/>
          <p:cNvSpPr txBox="1"/>
          <p:nvPr/>
        </p:nvSpPr>
        <p:spPr>
          <a:xfrm>
            <a:off x="2510150" y="63847"/>
            <a:ext cx="1368152"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有的放矢</a:t>
            </a:r>
          </a:p>
        </p:txBody>
      </p:sp>
      <p:sp>
        <p:nvSpPr>
          <p:cNvPr id="516" name="TextBox 26"/>
          <p:cNvSpPr txBox="1"/>
          <p:nvPr/>
        </p:nvSpPr>
        <p:spPr>
          <a:xfrm>
            <a:off x="4355975" y="66110"/>
            <a:ext cx="1080121"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深度破题</a:t>
            </a:r>
          </a:p>
        </p:txBody>
      </p:sp>
      <p:sp>
        <p:nvSpPr>
          <p:cNvPr id="517" name="TextBox 27"/>
          <p:cNvSpPr txBox="1"/>
          <p:nvPr/>
        </p:nvSpPr>
        <p:spPr>
          <a:xfrm>
            <a:off x="6083422" y="66110"/>
            <a:ext cx="1008858"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关键论证</a:t>
            </a:r>
          </a:p>
        </p:txBody>
      </p:sp>
      <p:sp>
        <p:nvSpPr>
          <p:cNvPr id="518" name="矩形 28"/>
          <p:cNvSpPr/>
          <p:nvPr/>
        </p:nvSpPr>
        <p:spPr>
          <a:xfrm>
            <a:off x="2411759" y="44624"/>
            <a:ext cx="1512170"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519" name="矩形 29"/>
          <p:cNvSpPr/>
          <p:nvPr/>
        </p:nvSpPr>
        <p:spPr>
          <a:xfrm>
            <a:off x="5837094" y="44624"/>
            <a:ext cx="1512169"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520" name="矩形 30"/>
          <p:cNvSpPr/>
          <p:nvPr/>
        </p:nvSpPr>
        <p:spPr>
          <a:xfrm>
            <a:off x="4869" y="-1"/>
            <a:ext cx="2304002"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521" name="直接连接符 31"/>
          <p:cNvSpPr/>
          <p:nvPr/>
        </p:nvSpPr>
        <p:spPr>
          <a:xfrm>
            <a:off x="4067944" y="72008"/>
            <a:ext cx="1" cy="332657"/>
          </a:xfrm>
          <a:prstGeom prst="line">
            <a:avLst/>
          </a:prstGeom>
          <a:ln w="12700">
            <a:solidFill>
              <a:srgbClr val="808080"/>
            </a:solidFill>
          </a:ln>
        </p:spPr>
        <p:txBody>
          <a:bodyPr lIns="45719" rIns="45719"/>
          <a:lstStyle/>
          <a:p>
            <a:endParaRPr/>
          </a:p>
        </p:txBody>
      </p:sp>
      <p:sp>
        <p:nvSpPr>
          <p:cNvPr id="522" name="直接连接符 32"/>
          <p:cNvSpPr/>
          <p:nvPr/>
        </p:nvSpPr>
        <p:spPr>
          <a:xfrm>
            <a:off x="5796136" y="72008"/>
            <a:ext cx="1" cy="332657"/>
          </a:xfrm>
          <a:prstGeom prst="line">
            <a:avLst/>
          </a:prstGeom>
          <a:ln w="12700">
            <a:solidFill>
              <a:srgbClr val="808080"/>
            </a:solidFill>
          </a:ln>
        </p:spPr>
        <p:txBody>
          <a:bodyPr lIns="45719" rIns="45719"/>
          <a:lstStyle/>
          <a:p>
            <a:endParaRPr/>
          </a:p>
        </p:txBody>
      </p:sp>
      <p:sp>
        <p:nvSpPr>
          <p:cNvPr id="523" name="直接连接符 33"/>
          <p:cNvSpPr/>
          <p:nvPr/>
        </p:nvSpPr>
        <p:spPr>
          <a:xfrm>
            <a:off x="7380312" y="74440"/>
            <a:ext cx="1" cy="332658"/>
          </a:xfrm>
          <a:prstGeom prst="line">
            <a:avLst/>
          </a:prstGeom>
          <a:ln w="12700">
            <a:solidFill>
              <a:srgbClr val="808080"/>
            </a:solidFill>
          </a:ln>
        </p:spPr>
        <p:txBody>
          <a:bodyPr lIns="45719" rIns="45719"/>
          <a:lstStyle/>
          <a:p>
            <a:endParaRPr/>
          </a:p>
        </p:txBody>
      </p:sp>
      <p:sp>
        <p:nvSpPr>
          <p:cNvPr id="524" name="矩形 34"/>
          <p:cNvSpPr/>
          <p:nvPr/>
        </p:nvSpPr>
        <p:spPr>
          <a:xfrm>
            <a:off x="7668342" y="64501"/>
            <a:ext cx="1378092" cy="340817"/>
          </a:xfrm>
          <a:prstGeom prst="rect">
            <a:avLst/>
          </a:prstGeom>
          <a:solidFill>
            <a:srgbClr val="BFBFBF"/>
          </a:solidFill>
          <a:ln w="12700">
            <a:miter lim="400000"/>
          </a:ln>
        </p:spPr>
        <p:txBody>
          <a:bodyPr lIns="45719" rIns="45719" anchor="ctr"/>
          <a:lstStyle/>
          <a:p>
            <a:pPr algn="ctr">
              <a:defRPr>
                <a:solidFill>
                  <a:srgbClr val="FFFFFF"/>
                </a:solidFill>
              </a:defRPr>
            </a:pPr>
            <a:endParaRPr/>
          </a:p>
        </p:txBody>
      </p:sp>
      <p:pic>
        <p:nvPicPr>
          <p:cNvPr id="525" name="图片 35" descr="图片 35"/>
          <p:cNvPicPr>
            <a:picLocks noChangeAspect="1"/>
          </p:cNvPicPr>
          <p:nvPr/>
        </p:nvPicPr>
        <p:blipFill>
          <a:blip r:embed="rId2"/>
          <a:stretch>
            <a:fillRect/>
          </a:stretch>
        </p:blipFill>
        <p:spPr>
          <a:xfrm>
            <a:off x="7720593" y="46030"/>
            <a:ext cx="1231189" cy="369357"/>
          </a:xfrm>
          <a:prstGeom prst="rect">
            <a:avLst/>
          </a:prstGeom>
          <a:ln w="12700">
            <a:miter lim="400000"/>
            <a:headEnd/>
            <a:tailEnd/>
          </a:ln>
        </p:spPr>
      </p:pic>
      <p:sp>
        <p:nvSpPr>
          <p:cNvPr id="526" name="TextBox 36"/>
          <p:cNvSpPr txBox="1"/>
          <p:nvPr/>
        </p:nvSpPr>
        <p:spPr>
          <a:xfrm>
            <a:off x="755576" y="59633"/>
            <a:ext cx="1368152" cy="370841"/>
          </a:xfrm>
          <a:prstGeom prst="rect">
            <a:avLst/>
          </a:prstGeom>
          <a:ln w="12700">
            <a:miter lim="400000"/>
          </a:ln>
        </p:spPr>
        <p:txBody>
          <a:bodyPr lIns="45719" rIns="45719">
            <a:spAutoFit/>
          </a:bodyPr>
          <a:lstStyle>
            <a:lvl1pPr algn="ctr">
              <a:defRPr>
                <a:solidFill>
                  <a:srgbClr val="FFC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ISSUE</a:t>
            </a:r>
          </a:p>
        </p:txBody>
      </p:sp>
      <p:grpSp>
        <p:nvGrpSpPr>
          <p:cNvPr id="529" name="矩形 37"/>
          <p:cNvGrpSpPr/>
          <p:nvPr/>
        </p:nvGrpSpPr>
        <p:grpSpPr>
          <a:xfrm>
            <a:off x="0" y="-49421"/>
            <a:ext cx="539552" cy="574042"/>
            <a:chOff x="0" y="0"/>
            <a:chExt cx="539551" cy="574040"/>
          </a:xfrm>
        </p:grpSpPr>
        <p:sp>
          <p:nvSpPr>
            <p:cNvPr id="527" name="矩形"/>
            <p:cNvSpPr/>
            <p:nvPr/>
          </p:nvSpPr>
          <p:spPr>
            <a:xfrm>
              <a:off x="0" y="49420"/>
              <a:ext cx="539552" cy="475200"/>
            </a:xfrm>
            <a:prstGeom prst="rect">
              <a:avLst/>
            </a:prstGeom>
            <a:solidFill>
              <a:srgbClr val="093678"/>
            </a:solidFill>
            <a:ln w="12700" cap="flat">
              <a:noFill/>
              <a:miter lim="400000"/>
            </a:ln>
            <a:effectLst/>
          </p:spPr>
          <p:txBody>
            <a:bodyPr wrap="square" lIns="45719" tIns="45719" rIns="45719" bIns="45719" numCol="1" anchor="ctr">
              <a:noAutofit/>
            </a:bodyPr>
            <a:lstStyle/>
            <a:p>
              <a:pPr algn="ctr">
                <a:defRPr sz="3200">
                  <a:solidFill>
                    <a:srgbClr val="FFFFFF"/>
                  </a:solidFill>
                  <a:latin typeface="方正超粗黑简体"/>
                  <a:ea typeface="方正超粗黑简体"/>
                  <a:cs typeface="方正超粗黑简体"/>
                  <a:sym typeface="方正超粗黑简体"/>
                </a:defRPr>
              </a:pPr>
              <a:endParaRPr/>
            </a:p>
          </p:txBody>
        </p:sp>
        <p:sp>
          <p:nvSpPr>
            <p:cNvPr id="528" name="2"/>
            <p:cNvSpPr txBox="1"/>
            <p:nvPr/>
          </p:nvSpPr>
          <p:spPr>
            <a:xfrm>
              <a:off x="0" y="0"/>
              <a:ext cx="539552" cy="574041"/>
            </a:xfrm>
            <a:prstGeom prst="rect">
              <a:avLst/>
            </a:prstGeom>
            <a:noFill/>
            <a:ln w="12700" cap="flat">
              <a:noFill/>
              <a:miter lim="400000"/>
            </a:ln>
            <a:effectLst/>
          </p:spPr>
          <p:txBody>
            <a:bodyPr wrap="square" lIns="45719" tIns="45719" rIns="45719" bIns="45719" numCol="1" anchor="ctr">
              <a:spAutoFit/>
            </a:bodyPr>
            <a:lstStyle>
              <a:lvl1pPr algn="ctr">
                <a:defRPr sz="3200">
                  <a:solidFill>
                    <a:srgbClr val="FFFFFF"/>
                  </a:solidFill>
                  <a:latin typeface="方正超粗黑简体"/>
                  <a:ea typeface="方正超粗黑简体"/>
                  <a:cs typeface="方正超粗黑简体"/>
                  <a:sym typeface="方正超粗黑简体"/>
                </a:defRPr>
              </a:lvl1pPr>
            </a:lstStyle>
            <a:p>
              <a:r>
                <a:t>2</a:t>
              </a:r>
            </a:p>
          </p:txBody>
        </p:sp>
      </p:gr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1" fill="hold" grpId="1" nodeType="clickEffect">
                                  <p:stCondLst>
                                    <p:cond delay="0"/>
                                  </p:stCondLst>
                                  <p:iterate>
                                    <p:tmAbs val="0"/>
                                  </p:iterate>
                                  <p:childTnLst>
                                    <p:set>
                                      <p:cBhvr>
                                        <p:cTn id="6" dur="indefinite" fill="hold"/>
                                        <p:tgtEl>
                                          <p:spTgt spid="509"/>
                                        </p:tgtEl>
                                        <p:attrNameLst>
                                          <p:attrName>style.visibility</p:attrName>
                                        </p:attrNameLst>
                                      </p:cBhvr>
                                      <p:to>
                                        <p:strVal val="visible"/>
                                      </p:to>
                                    </p:set>
                                    <p:anim calcmode="lin" valueType="num">
                                      <p:cBhvr>
                                        <p:cTn id="7" dur="1000" fill="hold"/>
                                        <p:tgtEl>
                                          <p:spTgt spid="509"/>
                                        </p:tgtEl>
                                        <p:attrNameLst>
                                          <p:attrName>ppt_x</p:attrName>
                                        </p:attrNameLst>
                                      </p:cBhvr>
                                      <p:tavLst>
                                        <p:tav tm="0">
                                          <p:val>
                                            <p:strVal val="#ppt_x"/>
                                          </p:val>
                                        </p:tav>
                                        <p:tav tm="100000">
                                          <p:val>
                                            <p:strVal val="#ppt_x"/>
                                          </p:val>
                                        </p:tav>
                                      </p:tavLst>
                                    </p:anim>
                                    <p:anim calcmode="lin" valueType="num">
                                      <p:cBhvr>
                                        <p:cTn id="8" dur="1000" fill="hold"/>
                                        <p:tgtEl>
                                          <p:spTgt spid="50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2" nodeType="clickEffect">
                                  <p:stCondLst>
                                    <p:cond delay="0"/>
                                  </p:stCondLst>
                                  <p:iterate>
                                    <p:tmAbs val="0"/>
                                  </p:iterate>
                                  <p:childTnLst>
                                    <p:set>
                                      <p:cBhvr>
                                        <p:cTn id="12" dur="indefinite" fill="hold"/>
                                        <p:tgtEl>
                                          <p:spTgt spid="512"/>
                                        </p:tgtEl>
                                        <p:attrNameLst>
                                          <p:attrName>style.visibility</p:attrName>
                                        </p:attrNameLst>
                                      </p:cBhvr>
                                      <p:to>
                                        <p:strVal val="visible"/>
                                      </p:to>
                                    </p:set>
                                    <p:anim calcmode="lin" valueType="num">
                                      <p:cBhvr>
                                        <p:cTn id="13" dur="1000" fill="hold"/>
                                        <p:tgtEl>
                                          <p:spTgt spid="512"/>
                                        </p:tgtEl>
                                        <p:attrNameLst>
                                          <p:attrName>ppt_x</p:attrName>
                                        </p:attrNameLst>
                                      </p:cBhvr>
                                      <p:tavLst>
                                        <p:tav tm="0">
                                          <p:val>
                                            <p:strVal val="#ppt_x"/>
                                          </p:val>
                                        </p:tav>
                                        <p:tav tm="100000">
                                          <p:val>
                                            <p:strVal val="#ppt_x"/>
                                          </p:val>
                                        </p:tav>
                                      </p:tavLst>
                                    </p:anim>
                                    <p:anim calcmode="lin" valueType="num">
                                      <p:cBhvr>
                                        <p:cTn id="14" dur="1000" fill="hold"/>
                                        <p:tgtEl>
                                          <p:spTgt spid="512"/>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3" nodeType="clickEffect">
                                  <p:stCondLst>
                                    <p:cond delay="0"/>
                                  </p:stCondLst>
                                  <p:iterate>
                                    <p:tmAbs val="0"/>
                                  </p:iterate>
                                  <p:childTnLst>
                                    <p:set>
                                      <p:cBhvr>
                                        <p:cTn id="18" dur="indefinite" fill="hold"/>
                                        <p:tgtEl>
                                          <p:spTgt spid="510"/>
                                        </p:tgtEl>
                                        <p:attrNameLst>
                                          <p:attrName>style.visibility</p:attrName>
                                        </p:attrNameLst>
                                      </p:cBhvr>
                                      <p:to>
                                        <p:strVal val="visible"/>
                                      </p:to>
                                    </p:set>
                                    <p:anim calcmode="lin" valueType="num">
                                      <p:cBhvr>
                                        <p:cTn id="19" dur="1000" fill="hold"/>
                                        <p:tgtEl>
                                          <p:spTgt spid="510"/>
                                        </p:tgtEl>
                                        <p:attrNameLst>
                                          <p:attrName>ppt_x</p:attrName>
                                        </p:attrNameLst>
                                      </p:cBhvr>
                                      <p:tavLst>
                                        <p:tav tm="0">
                                          <p:val>
                                            <p:strVal val="#ppt_x"/>
                                          </p:val>
                                        </p:tav>
                                        <p:tav tm="100000">
                                          <p:val>
                                            <p:strVal val="#ppt_x"/>
                                          </p:val>
                                        </p:tav>
                                      </p:tavLst>
                                    </p:anim>
                                    <p:anim calcmode="lin" valueType="num">
                                      <p:cBhvr>
                                        <p:cTn id="20" dur="1000" fill="hold"/>
                                        <p:tgtEl>
                                          <p:spTgt spid="510"/>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4" nodeType="clickEffect">
                                  <p:stCondLst>
                                    <p:cond delay="0"/>
                                  </p:stCondLst>
                                  <p:iterate>
                                    <p:tmAbs val="0"/>
                                  </p:iterate>
                                  <p:childTnLst>
                                    <p:set>
                                      <p:cBhvr>
                                        <p:cTn id="24" dur="indefinite" fill="hold"/>
                                        <p:tgtEl>
                                          <p:spTgt spid="511"/>
                                        </p:tgtEl>
                                        <p:attrNameLst>
                                          <p:attrName>style.visibility</p:attrName>
                                        </p:attrNameLst>
                                      </p:cBhvr>
                                      <p:to>
                                        <p:strVal val="visible"/>
                                      </p:to>
                                    </p:set>
                                    <p:anim calcmode="lin" valueType="num">
                                      <p:cBhvr>
                                        <p:cTn id="25" dur="1000" fill="hold"/>
                                        <p:tgtEl>
                                          <p:spTgt spid="511"/>
                                        </p:tgtEl>
                                        <p:attrNameLst>
                                          <p:attrName>ppt_x</p:attrName>
                                        </p:attrNameLst>
                                      </p:cBhvr>
                                      <p:tavLst>
                                        <p:tav tm="0">
                                          <p:val>
                                            <p:strVal val="#ppt_x"/>
                                          </p:val>
                                        </p:tav>
                                        <p:tav tm="100000">
                                          <p:val>
                                            <p:strVal val="#ppt_x"/>
                                          </p:val>
                                        </p:tav>
                                      </p:tavLst>
                                    </p:anim>
                                    <p:anim calcmode="lin" valueType="num">
                                      <p:cBhvr>
                                        <p:cTn id="26" dur="1000" fill="hold"/>
                                        <p:tgtEl>
                                          <p:spTgt spid="5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 grpId="1" animBg="1" advAuto="0"/>
      <p:bldP spid="510" grpId="3" animBg="1" advAuto="0"/>
      <p:bldP spid="511" grpId="4" animBg="1" advAuto="0"/>
      <p:bldP spid="512" grpId="2"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C1B86125-505C-4BCB-8DB3-D4C7AA0D0C6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9144000" cy="4949687"/>
          </a:xfrm>
          <a:prstGeom prst="rect">
            <a:avLst/>
          </a:prstGeom>
        </p:spPr>
      </p:pic>
    </p:spTree>
    <p:extLst>
      <p:ext uri="{BB962C8B-B14F-4D97-AF65-F5344CB8AC3E}">
        <p14:creationId xmlns:p14="http://schemas.microsoft.com/office/powerpoint/2010/main" val="3260033744"/>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 name="矩形 4"/>
          <p:cNvSpPr/>
          <p:nvPr/>
        </p:nvSpPr>
        <p:spPr>
          <a:xfrm>
            <a:off x="2339751" y="-1"/>
            <a:ext cx="6804249"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462" name="矩形 5"/>
          <p:cNvSpPr/>
          <p:nvPr/>
        </p:nvSpPr>
        <p:spPr>
          <a:xfrm>
            <a:off x="2441576" y="66110"/>
            <a:ext cx="1512170" cy="340816"/>
          </a:xfrm>
          <a:prstGeom prst="rect">
            <a:avLst/>
          </a:prstGeom>
          <a:solidFill>
            <a:srgbClr val="093678"/>
          </a:solidFill>
          <a:ln w="12700">
            <a:miter lim="400000"/>
          </a:ln>
        </p:spPr>
        <p:txBody>
          <a:bodyPr lIns="45719" rIns="45719" anchor="ctr"/>
          <a:lstStyle/>
          <a:p>
            <a:pPr algn="ctr">
              <a:defRPr>
                <a:solidFill>
                  <a:srgbClr val="FFFFFF"/>
                </a:solidFill>
              </a:defRPr>
            </a:pPr>
            <a:endParaRPr/>
          </a:p>
        </p:txBody>
      </p:sp>
      <p:sp>
        <p:nvSpPr>
          <p:cNvPr id="463" name="TextBox 6"/>
          <p:cNvSpPr txBox="1"/>
          <p:nvPr/>
        </p:nvSpPr>
        <p:spPr>
          <a:xfrm>
            <a:off x="2510150" y="63847"/>
            <a:ext cx="1368152"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有的放矢</a:t>
            </a:r>
          </a:p>
        </p:txBody>
      </p:sp>
      <p:sp>
        <p:nvSpPr>
          <p:cNvPr id="464" name="TextBox 7"/>
          <p:cNvSpPr txBox="1"/>
          <p:nvPr/>
        </p:nvSpPr>
        <p:spPr>
          <a:xfrm>
            <a:off x="4355975" y="66110"/>
            <a:ext cx="1080121"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深度破题</a:t>
            </a:r>
          </a:p>
        </p:txBody>
      </p:sp>
      <p:sp>
        <p:nvSpPr>
          <p:cNvPr id="465" name="TextBox 8"/>
          <p:cNvSpPr txBox="1"/>
          <p:nvPr/>
        </p:nvSpPr>
        <p:spPr>
          <a:xfrm>
            <a:off x="6083422" y="66110"/>
            <a:ext cx="1008858"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关键论证</a:t>
            </a:r>
          </a:p>
        </p:txBody>
      </p:sp>
      <p:sp>
        <p:nvSpPr>
          <p:cNvPr id="466" name="矩形 9"/>
          <p:cNvSpPr/>
          <p:nvPr/>
        </p:nvSpPr>
        <p:spPr>
          <a:xfrm>
            <a:off x="4139951" y="44624"/>
            <a:ext cx="1512170"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467" name="矩形 10"/>
          <p:cNvSpPr/>
          <p:nvPr/>
        </p:nvSpPr>
        <p:spPr>
          <a:xfrm>
            <a:off x="5837094" y="44624"/>
            <a:ext cx="1512169"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468" name="矩形 11"/>
          <p:cNvSpPr/>
          <p:nvPr/>
        </p:nvSpPr>
        <p:spPr>
          <a:xfrm>
            <a:off x="4869" y="-1"/>
            <a:ext cx="2304002"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469" name="直接连接符 12"/>
          <p:cNvSpPr/>
          <p:nvPr/>
        </p:nvSpPr>
        <p:spPr>
          <a:xfrm>
            <a:off x="4067944" y="72008"/>
            <a:ext cx="1" cy="332657"/>
          </a:xfrm>
          <a:prstGeom prst="line">
            <a:avLst/>
          </a:prstGeom>
          <a:ln w="12700">
            <a:solidFill>
              <a:srgbClr val="808080"/>
            </a:solidFill>
          </a:ln>
        </p:spPr>
        <p:txBody>
          <a:bodyPr lIns="45719" rIns="45719"/>
          <a:lstStyle/>
          <a:p>
            <a:endParaRPr/>
          </a:p>
        </p:txBody>
      </p:sp>
      <p:sp>
        <p:nvSpPr>
          <p:cNvPr id="470" name="直接连接符 13"/>
          <p:cNvSpPr/>
          <p:nvPr/>
        </p:nvSpPr>
        <p:spPr>
          <a:xfrm>
            <a:off x="5796136" y="72008"/>
            <a:ext cx="1" cy="332657"/>
          </a:xfrm>
          <a:prstGeom prst="line">
            <a:avLst/>
          </a:prstGeom>
          <a:ln w="12700">
            <a:solidFill>
              <a:srgbClr val="808080"/>
            </a:solidFill>
          </a:ln>
        </p:spPr>
        <p:txBody>
          <a:bodyPr lIns="45719" rIns="45719"/>
          <a:lstStyle/>
          <a:p>
            <a:endParaRPr/>
          </a:p>
        </p:txBody>
      </p:sp>
      <p:sp>
        <p:nvSpPr>
          <p:cNvPr id="471" name="直接连接符 14"/>
          <p:cNvSpPr/>
          <p:nvPr/>
        </p:nvSpPr>
        <p:spPr>
          <a:xfrm>
            <a:off x="7380312" y="74440"/>
            <a:ext cx="1" cy="332658"/>
          </a:xfrm>
          <a:prstGeom prst="line">
            <a:avLst/>
          </a:prstGeom>
          <a:ln w="12700">
            <a:solidFill>
              <a:srgbClr val="808080"/>
            </a:solidFill>
          </a:ln>
        </p:spPr>
        <p:txBody>
          <a:bodyPr lIns="45719" rIns="45719"/>
          <a:lstStyle/>
          <a:p>
            <a:endParaRPr/>
          </a:p>
        </p:txBody>
      </p:sp>
      <p:sp>
        <p:nvSpPr>
          <p:cNvPr id="472" name="矩形 15"/>
          <p:cNvSpPr/>
          <p:nvPr/>
        </p:nvSpPr>
        <p:spPr>
          <a:xfrm>
            <a:off x="7668342" y="64501"/>
            <a:ext cx="1378092" cy="340817"/>
          </a:xfrm>
          <a:prstGeom prst="rect">
            <a:avLst/>
          </a:prstGeom>
          <a:solidFill>
            <a:srgbClr val="BFBFBF"/>
          </a:solidFill>
          <a:ln w="12700">
            <a:miter lim="400000"/>
          </a:ln>
        </p:spPr>
        <p:txBody>
          <a:bodyPr lIns="45719" rIns="45719" anchor="ctr"/>
          <a:lstStyle/>
          <a:p>
            <a:pPr algn="ctr">
              <a:defRPr>
                <a:solidFill>
                  <a:srgbClr val="FFFFFF"/>
                </a:solidFill>
              </a:defRPr>
            </a:pPr>
            <a:endParaRPr/>
          </a:p>
        </p:txBody>
      </p:sp>
      <p:pic>
        <p:nvPicPr>
          <p:cNvPr id="473" name="图片 16" descr="图片 16"/>
          <p:cNvPicPr>
            <a:picLocks noChangeAspect="1"/>
          </p:cNvPicPr>
          <p:nvPr/>
        </p:nvPicPr>
        <p:blipFill>
          <a:blip r:embed="rId2"/>
          <a:stretch>
            <a:fillRect/>
          </a:stretch>
        </p:blipFill>
        <p:spPr>
          <a:xfrm>
            <a:off x="7720593" y="46030"/>
            <a:ext cx="1231189" cy="369357"/>
          </a:xfrm>
          <a:prstGeom prst="rect">
            <a:avLst/>
          </a:prstGeom>
          <a:ln w="12700">
            <a:miter lim="400000"/>
            <a:headEnd/>
            <a:tailEnd/>
          </a:ln>
        </p:spPr>
      </p:pic>
      <p:sp>
        <p:nvSpPr>
          <p:cNvPr id="474" name="TextBox 17"/>
          <p:cNvSpPr txBox="1"/>
          <p:nvPr/>
        </p:nvSpPr>
        <p:spPr>
          <a:xfrm>
            <a:off x="755576" y="59633"/>
            <a:ext cx="1368152" cy="370841"/>
          </a:xfrm>
          <a:prstGeom prst="rect">
            <a:avLst/>
          </a:prstGeom>
          <a:ln w="12700">
            <a:miter lim="400000"/>
          </a:ln>
        </p:spPr>
        <p:txBody>
          <a:bodyPr lIns="45719" rIns="45719">
            <a:spAutoFit/>
          </a:bodyPr>
          <a:lstStyle>
            <a:lvl1pPr algn="ctr">
              <a:defRPr>
                <a:solidFill>
                  <a:srgbClr val="FFC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ISSUE</a:t>
            </a:r>
          </a:p>
        </p:txBody>
      </p:sp>
      <p:grpSp>
        <p:nvGrpSpPr>
          <p:cNvPr id="477" name="矩形 18"/>
          <p:cNvGrpSpPr/>
          <p:nvPr/>
        </p:nvGrpSpPr>
        <p:grpSpPr>
          <a:xfrm>
            <a:off x="0" y="-49421"/>
            <a:ext cx="539552" cy="574042"/>
            <a:chOff x="0" y="0"/>
            <a:chExt cx="539551" cy="574040"/>
          </a:xfrm>
        </p:grpSpPr>
        <p:sp>
          <p:nvSpPr>
            <p:cNvPr id="475" name="矩形"/>
            <p:cNvSpPr/>
            <p:nvPr/>
          </p:nvSpPr>
          <p:spPr>
            <a:xfrm>
              <a:off x="0" y="49420"/>
              <a:ext cx="539552" cy="475200"/>
            </a:xfrm>
            <a:prstGeom prst="rect">
              <a:avLst/>
            </a:prstGeom>
            <a:solidFill>
              <a:srgbClr val="093678"/>
            </a:solidFill>
            <a:ln w="12700" cap="flat">
              <a:noFill/>
              <a:miter lim="400000"/>
            </a:ln>
            <a:effectLst/>
          </p:spPr>
          <p:txBody>
            <a:bodyPr wrap="square" lIns="45719" tIns="45719" rIns="45719" bIns="45719" numCol="1" anchor="ctr">
              <a:noAutofit/>
            </a:bodyPr>
            <a:lstStyle/>
            <a:p>
              <a:pPr algn="ctr">
                <a:defRPr sz="3200">
                  <a:solidFill>
                    <a:srgbClr val="FFFFFF"/>
                  </a:solidFill>
                  <a:latin typeface="方正超粗黑简体"/>
                  <a:ea typeface="方正超粗黑简体"/>
                  <a:cs typeface="方正超粗黑简体"/>
                  <a:sym typeface="方正超粗黑简体"/>
                </a:defRPr>
              </a:pPr>
              <a:endParaRPr/>
            </a:p>
          </p:txBody>
        </p:sp>
        <p:sp>
          <p:nvSpPr>
            <p:cNvPr id="476" name="2"/>
            <p:cNvSpPr txBox="1"/>
            <p:nvPr/>
          </p:nvSpPr>
          <p:spPr>
            <a:xfrm>
              <a:off x="0" y="0"/>
              <a:ext cx="539552" cy="574041"/>
            </a:xfrm>
            <a:prstGeom prst="rect">
              <a:avLst/>
            </a:prstGeom>
            <a:noFill/>
            <a:ln w="12700" cap="flat">
              <a:noFill/>
              <a:miter lim="400000"/>
            </a:ln>
            <a:effectLst/>
          </p:spPr>
          <p:txBody>
            <a:bodyPr wrap="square" lIns="45719" tIns="45719" rIns="45719" bIns="45719" numCol="1" anchor="ctr">
              <a:spAutoFit/>
            </a:bodyPr>
            <a:lstStyle>
              <a:lvl1pPr algn="ctr">
                <a:defRPr sz="3200">
                  <a:solidFill>
                    <a:srgbClr val="FFFFFF"/>
                  </a:solidFill>
                  <a:latin typeface="方正超粗黑简体"/>
                  <a:ea typeface="方正超粗黑简体"/>
                  <a:cs typeface="方正超粗黑简体"/>
                  <a:sym typeface="方正超粗黑简体"/>
                </a:defRPr>
              </a:lvl1pPr>
            </a:lstStyle>
            <a:p>
              <a:r>
                <a:t>2</a:t>
              </a:r>
            </a:p>
          </p:txBody>
        </p:sp>
      </p:grpSp>
      <p:sp>
        <p:nvSpPr>
          <p:cNvPr id="478" name="TextBox 19"/>
          <p:cNvSpPr txBox="1"/>
          <p:nvPr/>
        </p:nvSpPr>
        <p:spPr>
          <a:xfrm>
            <a:off x="467543" y="1556791"/>
            <a:ext cx="8136906" cy="1932941"/>
          </a:xfrm>
          <a:prstGeom prst="rect">
            <a:avLst/>
          </a:prstGeom>
          <a:ln w="12700">
            <a:miter lim="400000"/>
          </a:ln>
        </p:spPr>
        <p:txBody>
          <a:bodyPr lIns="45719" rIns="45719">
            <a:spAutoFit/>
          </a:bodyPr>
          <a:lstStyle>
            <a:lvl1pPr>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4.Write a response in which you discuss which view more closely aligns with your own position and explain your reasoning for the position you take. In developing and supporting your position, you should address both of the views presented above.</a:t>
            </a:r>
          </a:p>
        </p:txBody>
      </p:sp>
      <p:grpSp>
        <p:nvGrpSpPr>
          <p:cNvPr id="481" name="组合 22"/>
          <p:cNvGrpSpPr/>
          <p:nvPr/>
        </p:nvGrpSpPr>
        <p:grpSpPr>
          <a:xfrm>
            <a:off x="507299" y="1052736"/>
            <a:ext cx="1296146" cy="447041"/>
            <a:chOff x="0" y="0"/>
            <a:chExt cx="1296144" cy="447040"/>
          </a:xfrm>
        </p:grpSpPr>
        <p:sp>
          <p:nvSpPr>
            <p:cNvPr id="479" name="矩形 21"/>
            <p:cNvSpPr/>
            <p:nvPr/>
          </p:nvSpPr>
          <p:spPr>
            <a:xfrm>
              <a:off x="0" y="19877"/>
              <a:ext cx="1296145" cy="360042"/>
            </a:xfrm>
            <a:prstGeom prst="rect">
              <a:avLst/>
            </a:prstGeom>
            <a:solidFill>
              <a:srgbClr val="0000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480" name="TextBox 20"/>
            <p:cNvSpPr txBox="1"/>
            <p:nvPr/>
          </p:nvSpPr>
          <p:spPr>
            <a:xfrm>
              <a:off x="32252" y="0"/>
              <a:ext cx="1120141" cy="447040"/>
            </a:xfrm>
            <a:prstGeom prst="rect">
              <a:avLst/>
            </a:prstGeom>
            <a:noFill/>
            <a:ln w="12700" cap="flat">
              <a:noFill/>
              <a:miter lim="400000"/>
            </a:ln>
            <a:effectLst/>
          </p:spPr>
          <p:txBody>
            <a:bodyPr wrap="none" lIns="45719" tIns="45719" rIns="45719" bIns="45719" numCol="1" anchor="t">
              <a:spAutoFit/>
            </a:bodyPr>
            <a:lstStyle>
              <a:lvl1pPr>
                <a:defRPr sz="2000">
                  <a:solidFill>
                    <a:srgbClr val="FFC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题型剖析</a:t>
              </a:r>
            </a:p>
          </p:txBody>
        </p:sp>
      </p:grpSp>
      <p:sp>
        <p:nvSpPr>
          <p:cNvPr id="482" name="TextBox 24"/>
          <p:cNvSpPr txBox="1"/>
          <p:nvPr/>
        </p:nvSpPr>
        <p:spPr>
          <a:xfrm>
            <a:off x="539551" y="3933056"/>
            <a:ext cx="7560842" cy="447041"/>
          </a:xfrm>
          <a:prstGeom prst="rect">
            <a:avLst/>
          </a:prstGeom>
          <a:ln w="12700">
            <a:miter lim="400000"/>
          </a:ln>
        </p:spPr>
        <p:txBody>
          <a:bodyPr lIns="45719" rIns="45719">
            <a:spAutoFit/>
          </a:bodyPr>
          <a:lstStyle/>
          <a:p>
            <a:pPr>
              <a:defRPr sz="2000">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address both of the views</a:t>
            </a:r>
            <a:r>
              <a:rPr>
                <a:solidFill>
                  <a:srgbClr val="000000"/>
                </a:solidFill>
              </a:rPr>
              <a:t>——全面性</a:t>
            </a:r>
          </a:p>
        </p:txBody>
      </p:sp>
      <p:sp>
        <p:nvSpPr>
          <p:cNvPr id="483" name="TextBox 25"/>
          <p:cNvSpPr txBox="1"/>
          <p:nvPr/>
        </p:nvSpPr>
        <p:spPr>
          <a:xfrm>
            <a:off x="467543" y="1556791"/>
            <a:ext cx="8136906" cy="1932941"/>
          </a:xfrm>
          <a:prstGeom prst="rect">
            <a:avLst/>
          </a:prstGeom>
          <a:ln w="12700">
            <a:miter lim="400000"/>
          </a:ln>
        </p:spPr>
        <p:txBody>
          <a:bodyPr lIns="45719" rIns="45719">
            <a:spAutoFit/>
          </a:bodyPr>
          <a:lstStyle/>
          <a:p>
            <a:pPr>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pPr>
            <a:r>
              <a:t>4.Write a response in which you discuss which </a:t>
            </a:r>
            <a:r>
              <a:rPr>
                <a:solidFill>
                  <a:srgbClr val="FF0000"/>
                </a:solidFill>
              </a:rPr>
              <a:t>view</a:t>
            </a:r>
            <a:r>
              <a:t> more closely aligns with your own position and explain your reasoning for the position you take. In developing and supporting your position, you should </a:t>
            </a:r>
            <a:r>
              <a:rPr>
                <a:solidFill>
                  <a:srgbClr val="FF0000"/>
                </a:solidFill>
              </a:rPr>
              <a:t>address both of the views presented above</a:t>
            </a:r>
            <a:r>
              <a:t>.</a:t>
            </a: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iterate>
                                    <p:tmAbs val="0"/>
                                  </p:iterate>
                                  <p:childTnLst>
                                    <p:set>
                                      <p:cBhvr>
                                        <p:cTn id="6" dur="indefinite" fill="hold"/>
                                        <p:tgtEl>
                                          <p:spTgt spid="483"/>
                                        </p:tgtEl>
                                        <p:attrNameLst>
                                          <p:attrName>style.visibility</p:attrName>
                                        </p:attrNameLst>
                                      </p:cBhvr>
                                      <p:to>
                                        <p:strVal val="visible"/>
                                      </p:to>
                                    </p:set>
                                    <p:animEffect transition="in" filter="dissolve">
                                      <p:cBhvr>
                                        <p:cTn id="7" dur="500"/>
                                        <p:tgtEl>
                                          <p:spTgt spid="48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2" nodeType="clickEffect">
                                  <p:stCondLst>
                                    <p:cond delay="0"/>
                                  </p:stCondLst>
                                  <p:iterate>
                                    <p:tmAbs val="0"/>
                                  </p:iterate>
                                  <p:childTnLst>
                                    <p:set>
                                      <p:cBhvr>
                                        <p:cTn id="11" dur="indefinite" fill="hold"/>
                                        <p:tgtEl>
                                          <p:spTgt spid="482"/>
                                        </p:tgtEl>
                                        <p:attrNameLst>
                                          <p:attrName>style.visibility</p:attrName>
                                        </p:attrNameLst>
                                      </p:cBhvr>
                                      <p:to>
                                        <p:strVal val="visible"/>
                                      </p:to>
                                    </p:set>
                                    <p:animEffect transition="in" filter="dissolve">
                                      <p:cBhvr>
                                        <p:cTn id="12" dur="500"/>
                                        <p:tgtEl>
                                          <p:spTgt spid="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 grpId="2" animBg="1" advAuto="0"/>
      <p:bldP spid="483" grpId="1"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Box 3"/>
          <p:cNvSpPr txBox="1"/>
          <p:nvPr/>
        </p:nvSpPr>
        <p:spPr>
          <a:xfrm>
            <a:off x="539551" y="836712"/>
            <a:ext cx="7848874" cy="1920241"/>
          </a:xfrm>
          <a:prstGeom prst="rect">
            <a:avLst/>
          </a:prstGeom>
          <a:ln w="12700">
            <a:miter lim="400000"/>
          </a:ln>
        </p:spPr>
        <p:txBody>
          <a:bodyPr lIns="45719" rIns="45719">
            <a:spAutoFit/>
          </a:bodyPr>
          <a:lstStyle/>
          <a:p>
            <a:pPr>
              <a:defRPr sz="1300" b="1">
                <a:latin typeface="微软雅黑" panose="020B0503020204020204" charset="-122"/>
                <a:ea typeface="微软雅黑" panose="020B0503020204020204" charset="-122"/>
                <a:cs typeface="微软雅黑" panose="020B0503020204020204" charset="-122"/>
                <a:sym typeface="微软雅黑" panose="020B0503020204020204" charset="-122"/>
              </a:defRPr>
            </a:pPr>
            <a:r>
              <a:t>Score 6 — Outstanding</a:t>
            </a:r>
          </a:p>
          <a:p>
            <a:pPr>
              <a:defRPr sz="1300">
                <a:latin typeface="微软雅黑" panose="020B0503020204020204" charset="-122"/>
                <a:ea typeface="微软雅黑" panose="020B0503020204020204" charset="-122"/>
                <a:cs typeface="微软雅黑" panose="020B0503020204020204" charset="-122"/>
                <a:sym typeface="微软雅黑" panose="020B0503020204020204" charset="-122"/>
              </a:defRPr>
            </a:pPr>
            <a:r>
              <a:t> In addressing the specific task directions, a 6 response presents a </a:t>
            </a:r>
            <a:r>
              <a:rPr b="1" u="sng"/>
              <a:t>cogent, well-articulated </a:t>
            </a:r>
            <a:r>
              <a:t>examination of the argument and conveys meaning skillfully. </a:t>
            </a:r>
          </a:p>
          <a:p>
            <a:pPr>
              <a:defRPr sz="1300">
                <a:latin typeface="微软雅黑" panose="020B0503020204020204" charset="-122"/>
                <a:ea typeface="微软雅黑" panose="020B0503020204020204" charset="-122"/>
                <a:cs typeface="微软雅黑" panose="020B0503020204020204" charset="-122"/>
                <a:sym typeface="微软雅黑" panose="020B0503020204020204" charset="-122"/>
              </a:defRPr>
            </a:pPr>
            <a:r>
              <a:t>A typical response in this category </a:t>
            </a:r>
            <a:r>
              <a:rPr b="1" u="sng"/>
              <a:t>clearly identifies aspects</a:t>
            </a:r>
            <a:r>
              <a:t> of the argument relevant to the assigned task and </a:t>
            </a:r>
            <a:r>
              <a:rPr b="1" u="sng"/>
              <a:t>examines</a:t>
            </a:r>
            <a:r>
              <a:t> them insightfully, </a:t>
            </a:r>
            <a:r>
              <a:rPr b="1" u="sng"/>
              <a:t>develops</a:t>
            </a:r>
            <a:r>
              <a:t> ideas cogently, </a:t>
            </a:r>
            <a:r>
              <a:rPr b="1" u="sng"/>
              <a:t>organizes</a:t>
            </a:r>
            <a:r>
              <a:t> them logically and </a:t>
            </a:r>
            <a:r>
              <a:rPr b="1" u="sng"/>
              <a:t>connects</a:t>
            </a:r>
            <a:r>
              <a:t> them with clear transitions, </a:t>
            </a:r>
            <a:r>
              <a:rPr b="1" u="sng"/>
              <a:t>provides</a:t>
            </a:r>
            <a:r>
              <a:t> compelling and thorough support for its main points, </a:t>
            </a:r>
            <a:r>
              <a:rPr b="1" u="sng"/>
              <a:t>conveys ideas fluently and precisely</a:t>
            </a:r>
            <a:r>
              <a:t>, using </a:t>
            </a:r>
            <a:r>
              <a:rPr b="1" u="sng"/>
              <a:t>effective vocabulary </a:t>
            </a:r>
            <a:r>
              <a:t>and </a:t>
            </a:r>
            <a:r>
              <a:rPr b="1" u="sng"/>
              <a:t>sentence variety</a:t>
            </a:r>
            <a:r>
              <a:t> demonstrates superior facility with the conventions of standard written English (i.e., grammar, usage and mechanics), but may have minor errors.</a:t>
            </a:r>
          </a:p>
        </p:txBody>
      </p:sp>
      <p:sp>
        <p:nvSpPr>
          <p:cNvPr id="115" name="矩形 4"/>
          <p:cNvSpPr/>
          <p:nvPr/>
        </p:nvSpPr>
        <p:spPr>
          <a:xfrm>
            <a:off x="2339751" y="-1"/>
            <a:ext cx="6804249"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116" name="矩形 5"/>
          <p:cNvSpPr/>
          <p:nvPr/>
        </p:nvSpPr>
        <p:spPr>
          <a:xfrm>
            <a:off x="2441576" y="66110"/>
            <a:ext cx="1512170" cy="340816"/>
          </a:xfrm>
          <a:prstGeom prst="rect">
            <a:avLst/>
          </a:prstGeom>
          <a:solidFill>
            <a:srgbClr val="093678"/>
          </a:solidFill>
          <a:ln w="12700">
            <a:miter lim="400000"/>
          </a:ln>
        </p:spPr>
        <p:txBody>
          <a:bodyPr lIns="45719" rIns="45719" anchor="ctr"/>
          <a:lstStyle/>
          <a:p>
            <a:pPr algn="ctr">
              <a:defRPr>
                <a:solidFill>
                  <a:srgbClr val="FFFFFF"/>
                </a:solidFill>
              </a:defRPr>
            </a:pPr>
            <a:endParaRPr/>
          </a:p>
        </p:txBody>
      </p:sp>
      <p:sp>
        <p:nvSpPr>
          <p:cNvPr id="117" name="TextBox 6"/>
          <p:cNvSpPr txBox="1"/>
          <p:nvPr/>
        </p:nvSpPr>
        <p:spPr>
          <a:xfrm>
            <a:off x="2510150" y="63847"/>
            <a:ext cx="1368152"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有的放矢</a:t>
            </a:r>
          </a:p>
        </p:txBody>
      </p:sp>
      <p:sp>
        <p:nvSpPr>
          <p:cNvPr id="118" name="TextBox 7"/>
          <p:cNvSpPr txBox="1"/>
          <p:nvPr/>
        </p:nvSpPr>
        <p:spPr>
          <a:xfrm>
            <a:off x="4355975" y="66110"/>
            <a:ext cx="1080121"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深度破题</a:t>
            </a:r>
          </a:p>
        </p:txBody>
      </p:sp>
      <p:sp>
        <p:nvSpPr>
          <p:cNvPr id="119" name="TextBox 8"/>
          <p:cNvSpPr txBox="1"/>
          <p:nvPr/>
        </p:nvSpPr>
        <p:spPr>
          <a:xfrm>
            <a:off x="6083422" y="66110"/>
            <a:ext cx="1008858"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关键论证</a:t>
            </a:r>
          </a:p>
        </p:txBody>
      </p:sp>
      <p:sp>
        <p:nvSpPr>
          <p:cNvPr id="120" name="矩形 9"/>
          <p:cNvSpPr/>
          <p:nvPr/>
        </p:nvSpPr>
        <p:spPr>
          <a:xfrm>
            <a:off x="4139951" y="44624"/>
            <a:ext cx="1512170"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121" name="矩形 10"/>
          <p:cNvSpPr/>
          <p:nvPr/>
        </p:nvSpPr>
        <p:spPr>
          <a:xfrm>
            <a:off x="5837094" y="44624"/>
            <a:ext cx="1512169"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122" name="矩形 11"/>
          <p:cNvSpPr/>
          <p:nvPr/>
        </p:nvSpPr>
        <p:spPr>
          <a:xfrm>
            <a:off x="4869" y="-1"/>
            <a:ext cx="2304002"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123" name="直接连接符 12"/>
          <p:cNvSpPr/>
          <p:nvPr/>
        </p:nvSpPr>
        <p:spPr>
          <a:xfrm>
            <a:off x="4067944" y="72008"/>
            <a:ext cx="1" cy="332657"/>
          </a:xfrm>
          <a:prstGeom prst="line">
            <a:avLst/>
          </a:prstGeom>
          <a:ln w="12700">
            <a:solidFill>
              <a:srgbClr val="808080"/>
            </a:solidFill>
          </a:ln>
        </p:spPr>
        <p:txBody>
          <a:bodyPr lIns="45719" rIns="45719"/>
          <a:lstStyle/>
          <a:p>
            <a:endParaRPr/>
          </a:p>
        </p:txBody>
      </p:sp>
      <p:sp>
        <p:nvSpPr>
          <p:cNvPr id="124" name="直接连接符 13"/>
          <p:cNvSpPr/>
          <p:nvPr/>
        </p:nvSpPr>
        <p:spPr>
          <a:xfrm>
            <a:off x="5796136" y="72008"/>
            <a:ext cx="1" cy="332657"/>
          </a:xfrm>
          <a:prstGeom prst="line">
            <a:avLst/>
          </a:prstGeom>
          <a:ln w="12700">
            <a:solidFill>
              <a:srgbClr val="808080"/>
            </a:solidFill>
          </a:ln>
        </p:spPr>
        <p:txBody>
          <a:bodyPr lIns="45719" rIns="45719"/>
          <a:lstStyle/>
          <a:p>
            <a:endParaRPr/>
          </a:p>
        </p:txBody>
      </p:sp>
      <p:sp>
        <p:nvSpPr>
          <p:cNvPr id="125" name="直接连接符 14"/>
          <p:cNvSpPr/>
          <p:nvPr/>
        </p:nvSpPr>
        <p:spPr>
          <a:xfrm>
            <a:off x="7380312" y="74440"/>
            <a:ext cx="1" cy="332658"/>
          </a:xfrm>
          <a:prstGeom prst="line">
            <a:avLst/>
          </a:prstGeom>
          <a:ln w="12700">
            <a:solidFill>
              <a:srgbClr val="808080"/>
            </a:solidFill>
          </a:ln>
        </p:spPr>
        <p:txBody>
          <a:bodyPr lIns="45719" rIns="45719"/>
          <a:lstStyle/>
          <a:p>
            <a:endParaRPr/>
          </a:p>
        </p:txBody>
      </p:sp>
      <p:sp>
        <p:nvSpPr>
          <p:cNvPr id="126" name="矩形 15"/>
          <p:cNvSpPr/>
          <p:nvPr/>
        </p:nvSpPr>
        <p:spPr>
          <a:xfrm>
            <a:off x="7668342" y="64501"/>
            <a:ext cx="1378092" cy="340817"/>
          </a:xfrm>
          <a:prstGeom prst="rect">
            <a:avLst/>
          </a:prstGeom>
          <a:solidFill>
            <a:srgbClr val="BFBFBF"/>
          </a:solidFill>
          <a:ln w="12700">
            <a:miter lim="400000"/>
          </a:ln>
        </p:spPr>
        <p:txBody>
          <a:bodyPr lIns="45719" rIns="45719" anchor="ctr"/>
          <a:lstStyle/>
          <a:p>
            <a:pPr algn="ctr">
              <a:defRPr>
                <a:solidFill>
                  <a:srgbClr val="FFFFFF"/>
                </a:solidFill>
              </a:defRPr>
            </a:pPr>
            <a:endParaRPr/>
          </a:p>
        </p:txBody>
      </p:sp>
      <p:pic>
        <p:nvPicPr>
          <p:cNvPr id="127" name="图片 16" descr="图片 16"/>
          <p:cNvPicPr>
            <a:picLocks noChangeAspect="1"/>
          </p:cNvPicPr>
          <p:nvPr/>
        </p:nvPicPr>
        <p:blipFill>
          <a:blip r:embed="rId2"/>
          <a:stretch>
            <a:fillRect/>
          </a:stretch>
        </p:blipFill>
        <p:spPr>
          <a:xfrm>
            <a:off x="7720593" y="46030"/>
            <a:ext cx="1231189" cy="369357"/>
          </a:xfrm>
          <a:prstGeom prst="rect">
            <a:avLst/>
          </a:prstGeom>
          <a:ln w="12700">
            <a:miter lim="400000"/>
            <a:headEnd/>
            <a:tailEnd/>
          </a:ln>
        </p:spPr>
      </p:pic>
      <p:sp>
        <p:nvSpPr>
          <p:cNvPr id="128" name="TextBox 17"/>
          <p:cNvSpPr txBox="1"/>
          <p:nvPr/>
        </p:nvSpPr>
        <p:spPr>
          <a:xfrm>
            <a:off x="755576" y="59633"/>
            <a:ext cx="1368152" cy="370841"/>
          </a:xfrm>
          <a:prstGeom prst="rect">
            <a:avLst/>
          </a:prstGeom>
          <a:ln w="12700">
            <a:miter lim="400000"/>
          </a:ln>
        </p:spPr>
        <p:txBody>
          <a:bodyPr lIns="45719" rIns="45719">
            <a:spAutoFit/>
          </a:bodyPr>
          <a:lstStyle>
            <a:lvl1pPr algn="ctr">
              <a:defRPr>
                <a:solidFill>
                  <a:srgbClr val="FFC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ISSUE</a:t>
            </a:r>
          </a:p>
        </p:txBody>
      </p:sp>
      <p:grpSp>
        <p:nvGrpSpPr>
          <p:cNvPr id="131" name="矩形 18"/>
          <p:cNvGrpSpPr/>
          <p:nvPr/>
        </p:nvGrpSpPr>
        <p:grpSpPr>
          <a:xfrm>
            <a:off x="0" y="-49421"/>
            <a:ext cx="539552" cy="574042"/>
            <a:chOff x="0" y="0"/>
            <a:chExt cx="539551" cy="574040"/>
          </a:xfrm>
        </p:grpSpPr>
        <p:sp>
          <p:nvSpPr>
            <p:cNvPr id="129" name="矩形"/>
            <p:cNvSpPr/>
            <p:nvPr/>
          </p:nvSpPr>
          <p:spPr>
            <a:xfrm>
              <a:off x="0" y="49420"/>
              <a:ext cx="539552" cy="475200"/>
            </a:xfrm>
            <a:prstGeom prst="rect">
              <a:avLst/>
            </a:prstGeom>
            <a:solidFill>
              <a:srgbClr val="093678"/>
            </a:solidFill>
            <a:ln w="12700" cap="flat">
              <a:noFill/>
              <a:miter lim="400000"/>
            </a:ln>
            <a:effectLst/>
          </p:spPr>
          <p:txBody>
            <a:bodyPr wrap="square" lIns="45719" tIns="45719" rIns="45719" bIns="45719" numCol="1" anchor="ctr">
              <a:noAutofit/>
            </a:bodyPr>
            <a:lstStyle/>
            <a:p>
              <a:pPr algn="ctr">
                <a:defRPr sz="3200">
                  <a:solidFill>
                    <a:srgbClr val="FFFFFF"/>
                  </a:solidFill>
                  <a:latin typeface="方正超粗黑简体"/>
                  <a:ea typeface="方正超粗黑简体"/>
                  <a:cs typeface="方正超粗黑简体"/>
                  <a:sym typeface="方正超粗黑简体"/>
                </a:defRPr>
              </a:pPr>
              <a:endParaRPr/>
            </a:p>
          </p:txBody>
        </p:sp>
        <p:sp>
          <p:nvSpPr>
            <p:cNvPr id="130" name="2"/>
            <p:cNvSpPr txBox="1"/>
            <p:nvPr/>
          </p:nvSpPr>
          <p:spPr>
            <a:xfrm>
              <a:off x="0" y="0"/>
              <a:ext cx="539552" cy="574041"/>
            </a:xfrm>
            <a:prstGeom prst="rect">
              <a:avLst/>
            </a:prstGeom>
            <a:noFill/>
            <a:ln w="12700" cap="flat">
              <a:noFill/>
              <a:miter lim="400000"/>
            </a:ln>
            <a:effectLst/>
          </p:spPr>
          <p:txBody>
            <a:bodyPr wrap="square" lIns="45719" tIns="45719" rIns="45719" bIns="45719" numCol="1" anchor="ctr">
              <a:spAutoFit/>
            </a:bodyPr>
            <a:lstStyle>
              <a:lvl1pPr algn="ctr">
                <a:defRPr sz="3200">
                  <a:solidFill>
                    <a:srgbClr val="FFFFFF"/>
                  </a:solidFill>
                  <a:latin typeface="方正超粗黑简体"/>
                  <a:ea typeface="方正超粗黑简体"/>
                  <a:cs typeface="方正超粗黑简体"/>
                  <a:sym typeface="方正超粗黑简体"/>
                </a:defRPr>
              </a:lvl1pPr>
            </a:lstStyle>
            <a:p>
              <a:r>
                <a:t>2</a:t>
              </a:r>
            </a:p>
          </p:txBody>
        </p:sp>
      </p:grpSp>
      <p:sp>
        <p:nvSpPr>
          <p:cNvPr id="132" name="TextBox 3"/>
          <p:cNvSpPr txBox="1"/>
          <p:nvPr/>
        </p:nvSpPr>
        <p:spPr>
          <a:xfrm>
            <a:off x="539551" y="2794034"/>
            <a:ext cx="7848874" cy="1717041"/>
          </a:xfrm>
          <a:prstGeom prst="rect">
            <a:avLst/>
          </a:prstGeom>
          <a:ln w="12700">
            <a:miter lim="400000"/>
          </a:ln>
        </p:spPr>
        <p:txBody>
          <a:bodyPr lIns="45719" rIns="45719">
            <a:spAutoFit/>
          </a:bodyPr>
          <a:lstStyle/>
          <a:p>
            <a:pPr>
              <a:defRPr sz="1300" b="1">
                <a:latin typeface="微软雅黑" panose="020B0503020204020204" charset="-122"/>
                <a:ea typeface="微软雅黑" panose="020B0503020204020204" charset="-122"/>
                <a:cs typeface="微软雅黑" panose="020B0503020204020204" charset="-122"/>
                <a:sym typeface="微软雅黑" panose="020B0503020204020204" charset="-122"/>
              </a:defRPr>
            </a:pPr>
            <a:r>
              <a:t>Score 5 — Strong</a:t>
            </a:r>
          </a:p>
          <a:p>
            <a:pPr>
              <a:defRPr sz="1300">
                <a:latin typeface="微软雅黑" panose="020B0503020204020204" charset="-122"/>
                <a:ea typeface="微软雅黑" panose="020B0503020204020204" charset="-122"/>
                <a:cs typeface="微软雅黑" panose="020B0503020204020204" charset="-122"/>
                <a:sym typeface="微软雅黑" panose="020B0503020204020204" charset="-122"/>
              </a:defRPr>
            </a:pPr>
            <a:r>
              <a:t>In addressing the specific task directions, a 5 response presents a </a:t>
            </a:r>
            <a:r>
              <a:rPr b="1" u="sng"/>
              <a:t>generally thoughtful, well-developed </a:t>
            </a:r>
            <a:r>
              <a:t>examination of the argument and conveys meaning clearly.</a:t>
            </a:r>
          </a:p>
          <a:p>
            <a:pPr>
              <a:defRPr sz="1300">
                <a:latin typeface="微软雅黑" panose="020B0503020204020204" charset="-122"/>
                <a:ea typeface="微软雅黑" panose="020B0503020204020204" charset="-122"/>
                <a:cs typeface="微软雅黑" panose="020B0503020204020204" charset="-122"/>
                <a:sym typeface="微软雅黑" panose="020B0503020204020204" charset="-122"/>
              </a:defRPr>
            </a:pPr>
            <a:r>
              <a:t>A typical response in this category clearly </a:t>
            </a:r>
            <a:r>
              <a:rPr b="1" u="sng"/>
              <a:t>identifies aspects</a:t>
            </a:r>
            <a:r>
              <a:t> of the argument relevant to the assigned task and examines them in a </a:t>
            </a:r>
            <a:r>
              <a:rPr b="1" u="sng"/>
              <a:t>generally perceptive </a:t>
            </a:r>
            <a:r>
              <a:t>way develops ideas </a:t>
            </a:r>
            <a:r>
              <a:rPr b="1" u="sng"/>
              <a:t>clearly</a:t>
            </a:r>
            <a:r>
              <a:t>, organizes them </a:t>
            </a:r>
            <a:r>
              <a:rPr b="1" u="sng"/>
              <a:t>logically</a:t>
            </a:r>
            <a:r>
              <a:t>, and connects them with </a:t>
            </a:r>
            <a:r>
              <a:rPr b="1" u="sng"/>
              <a:t>appropriate transitions</a:t>
            </a:r>
            <a:r>
              <a:t> offers </a:t>
            </a:r>
            <a:r>
              <a:rPr b="1" u="sng"/>
              <a:t>generally thoughtful </a:t>
            </a:r>
            <a:r>
              <a:t>and </a:t>
            </a:r>
            <a:r>
              <a:rPr b="1" u="sng"/>
              <a:t>thorough support </a:t>
            </a:r>
            <a:r>
              <a:t>for its main points conveys ideas clearly and well, using </a:t>
            </a:r>
            <a:r>
              <a:rPr b="1" u="sng"/>
              <a:t>appropriate vocabulary and sentence variety</a:t>
            </a:r>
            <a:r>
              <a:t> demonstrates facility with the conventions of standard written English but may have minor errors.</a:t>
            </a:r>
          </a:p>
        </p:txBody>
      </p:sp>
      <p:sp>
        <p:nvSpPr>
          <p:cNvPr id="133" name="TextBox 3"/>
          <p:cNvSpPr txBox="1"/>
          <p:nvPr/>
        </p:nvSpPr>
        <p:spPr>
          <a:xfrm>
            <a:off x="539551" y="4689126"/>
            <a:ext cx="7848874" cy="2034541"/>
          </a:xfrm>
          <a:prstGeom prst="rect">
            <a:avLst/>
          </a:prstGeom>
          <a:ln w="12700">
            <a:miter lim="400000"/>
          </a:ln>
        </p:spPr>
        <p:txBody>
          <a:bodyPr lIns="45719" rIns="45719">
            <a:spAutoFit/>
          </a:bodyPr>
          <a:lstStyle/>
          <a:p>
            <a:pPr>
              <a:defRPr sz="1400" b="1">
                <a:latin typeface="微软雅黑" panose="020B0503020204020204" charset="-122"/>
                <a:ea typeface="微软雅黑" panose="020B0503020204020204" charset="-122"/>
                <a:cs typeface="微软雅黑" panose="020B0503020204020204" charset="-122"/>
                <a:sym typeface="微软雅黑" panose="020B0503020204020204" charset="-122"/>
              </a:defRPr>
            </a:pPr>
            <a:r>
              <a:t>Score 4 — Adequate</a:t>
            </a:r>
          </a:p>
          <a:p>
            <a:pPr>
              <a:defRPr sz="1400">
                <a:latin typeface="微软雅黑" panose="020B0503020204020204" charset="-122"/>
                <a:ea typeface="微软雅黑" panose="020B0503020204020204" charset="-122"/>
                <a:cs typeface="微软雅黑" panose="020B0503020204020204" charset="-122"/>
                <a:sym typeface="微软雅黑" panose="020B0503020204020204" charset="-122"/>
              </a:defRPr>
            </a:pPr>
            <a:r>
              <a:t>In addressing the specific task directions, a 4 response presents a competent examination of the argument and conveys meaning with acceptable clarity. </a:t>
            </a:r>
          </a:p>
          <a:p>
            <a:pPr>
              <a:defRPr sz="1400">
                <a:latin typeface="微软雅黑" panose="020B0503020204020204" charset="-122"/>
                <a:ea typeface="微软雅黑" panose="020B0503020204020204" charset="-122"/>
                <a:cs typeface="微软雅黑" panose="020B0503020204020204" charset="-122"/>
                <a:sym typeface="微软雅黑" panose="020B0503020204020204" charset="-122"/>
              </a:defRPr>
            </a:pPr>
            <a:r>
              <a:t>A typical response in this category identifies and examines </a:t>
            </a:r>
            <a:r>
              <a:rPr b="1" u="sng"/>
              <a:t>aspects</a:t>
            </a:r>
            <a:r>
              <a:t> of the argument relevant to the assigned task but may also discuss </a:t>
            </a:r>
            <a:r>
              <a:rPr b="1" u="sng"/>
              <a:t>some extraneous points, </a:t>
            </a:r>
            <a:r>
              <a:t>develops and organizes </a:t>
            </a:r>
            <a:r>
              <a:rPr b="1" u="sng"/>
              <a:t>ideas</a:t>
            </a:r>
            <a:r>
              <a:t> satisfactorily but may </a:t>
            </a:r>
            <a:r>
              <a:rPr b="1" u="sng"/>
              <a:t>not connect </a:t>
            </a:r>
            <a:r>
              <a:t>them with transitions, supports its main points adequately but may be </a:t>
            </a:r>
            <a:r>
              <a:rPr b="1" u="sng"/>
              <a:t>uneven in its support, </a:t>
            </a:r>
            <a:r>
              <a:t>demonstrates </a:t>
            </a:r>
            <a:r>
              <a:rPr b="1" u="sng"/>
              <a:t>sufficient control of language </a:t>
            </a:r>
            <a:r>
              <a:t>to convey ideas with </a:t>
            </a:r>
            <a:r>
              <a:rPr b="1" u="sng"/>
              <a:t>acceptable clarity </a:t>
            </a:r>
            <a:r>
              <a:t>generally demonstrates control of the conventions of standard written English but may have some errors.</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 name="TextBox 18"/>
          <p:cNvSpPr txBox="1"/>
          <p:nvPr/>
        </p:nvSpPr>
        <p:spPr>
          <a:xfrm>
            <a:off x="467543" y="908720"/>
            <a:ext cx="8136906" cy="3926841"/>
          </a:xfrm>
          <a:prstGeom prst="rect">
            <a:avLst/>
          </a:prstGeom>
          <a:ln w="12700">
            <a:miter lim="400000"/>
          </a:ln>
        </p:spPr>
        <p:txBody>
          <a:bodyPr lIns="45719" rIns="45719">
            <a:spAutoFit/>
          </a:bodyPr>
          <a:lstStyle/>
          <a:p>
            <a:pPr>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dirty="0"/>
              <a:t>例6： Some people believe that in order to be effective, political leaders must yield to </a:t>
            </a:r>
            <a:r>
              <a:rPr dirty="0">
                <a:solidFill>
                  <a:srgbClr val="FF0000"/>
                </a:solidFill>
              </a:rPr>
              <a:t>public opinion and </a:t>
            </a:r>
            <a:r>
              <a:rPr dirty="0"/>
              <a:t>abandon principle for the sake of compromise. Others believe that the most essential quality of an effective leader is the ability to remain consistently committed to </a:t>
            </a:r>
            <a:r>
              <a:rPr dirty="0">
                <a:solidFill>
                  <a:srgbClr val="FF0000"/>
                </a:solidFill>
              </a:rPr>
              <a:t>particular principles and objectives</a:t>
            </a:r>
            <a:r>
              <a:rPr dirty="0"/>
              <a:t>.</a:t>
            </a:r>
          </a:p>
          <a:p>
            <a:pPr>
              <a:defRPr sz="1200">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dirty="0"/>
          </a:p>
          <a:p>
            <a:pPr>
              <a:defRPr i="1">
                <a:latin typeface="微软雅黑" panose="020B0503020204020204" charset="-122"/>
                <a:ea typeface="微软雅黑" panose="020B0503020204020204" charset="-122"/>
                <a:cs typeface="微软雅黑" panose="020B0503020204020204" charset="-122"/>
                <a:sym typeface="微软雅黑" panose="020B0503020204020204" charset="-122"/>
              </a:defRPr>
            </a:pPr>
            <a:r>
              <a:rPr dirty="0"/>
              <a:t>Write a response in which you discuss which view </a:t>
            </a:r>
            <a:r>
              <a:rPr dirty="0">
                <a:solidFill>
                  <a:srgbClr val="FF0000"/>
                </a:solidFill>
              </a:rPr>
              <a:t>more closely</a:t>
            </a:r>
            <a:r>
              <a:rPr dirty="0"/>
              <a:t> aligns with your own position and explain your reasoning for the position you take. In developing and supporting your position, you should address </a:t>
            </a:r>
            <a:r>
              <a:rPr dirty="0">
                <a:solidFill>
                  <a:srgbClr val="FF0000"/>
                </a:solidFill>
              </a:rPr>
              <a:t>both of the views presented above</a:t>
            </a:r>
            <a:r>
              <a:rPr dirty="0"/>
              <a:t>.</a:t>
            </a:r>
          </a:p>
        </p:txBody>
      </p:sp>
      <p:sp>
        <p:nvSpPr>
          <p:cNvPr id="486" name="TextBox 20"/>
          <p:cNvSpPr txBox="1"/>
          <p:nvPr/>
        </p:nvSpPr>
        <p:spPr>
          <a:xfrm>
            <a:off x="1115615" y="4581084"/>
            <a:ext cx="3024338" cy="370841"/>
          </a:xfrm>
          <a:prstGeom prst="rect">
            <a:avLst/>
          </a:prstGeom>
          <a:ln w="12700">
            <a:miter lim="400000"/>
          </a:ln>
        </p:spPr>
        <p:txBody>
          <a:bodyPr lIns="45719" rIns="45719">
            <a:spAutoFit/>
          </a:bodyPr>
          <a:lstStyle>
            <a:lvl1pPr>
              <a:defRPr>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dirty="0"/>
              <a:t>Public opinion?</a:t>
            </a:r>
          </a:p>
        </p:txBody>
      </p:sp>
      <p:sp>
        <p:nvSpPr>
          <p:cNvPr id="487" name="TextBox 19"/>
          <p:cNvSpPr txBox="1"/>
          <p:nvPr/>
        </p:nvSpPr>
        <p:spPr>
          <a:xfrm>
            <a:off x="1099792" y="5099742"/>
            <a:ext cx="3024338" cy="370841"/>
          </a:xfrm>
          <a:prstGeom prst="rect">
            <a:avLst/>
          </a:prstGeom>
          <a:ln w="12700">
            <a:miter lim="400000"/>
          </a:ln>
        </p:spPr>
        <p:txBody>
          <a:bodyPr lIns="45719" rIns="45719">
            <a:spAutoFit/>
          </a:bodyPr>
          <a:lstStyle>
            <a:lvl1pPr>
              <a:defRPr>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dirty="0"/>
              <a:t>Some,,,, others,,,</a:t>
            </a:r>
          </a:p>
        </p:txBody>
      </p:sp>
      <p:sp>
        <p:nvSpPr>
          <p:cNvPr id="488" name="TextBox 22"/>
          <p:cNvSpPr txBox="1"/>
          <p:nvPr/>
        </p:nvSpPr>
        <p:spPr>
          <a:xfrm>
            <a:off x="3651719" y="5096537"/>
            <a:ext cx="4392489" cy="370841"/>
          </a:xfrm>
          <a:prstGeom prst="rect">
            <a:avLst/>
          </a:prstGeom>
          <a:ln w="12700">
            <a:miter lim="400000"/>
          </a:ln>
        </p:spPr>
        <p:txBody>
          <a:bodyPr lIns="45719" rIns="45719">
            <a:spAutoFit/>
          </a:bodyPr>
          <a:lstStyle>
            <a:lvl1pPr>
              <a:defRPr>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dirty="0"/>
              <a:t>Can’t they comply with each other?</a:t>
            </a:r>
          </a:p>
        </p:txBody>
      </p:sp>
      <p:sp>
        <p:nvSpPr>
          <p:cNvPr id="489" name="TextBox 25"/>
          <p:cNvSpPr txBox="1"/>
          <p:nvPr/>
        </p:nvSpPr>
        <p:spPr>
          <a:xfrm>
            <a:off x="4206352" y="4543481"/>
            <a:ext cx="4680522" cy="370841"/>
          </a:xfrm>
          <a:prstGeom prst="rect">
            <a:avLst/>
          </a:prstGeom>
          <a:ln w="12700">
            <a:miter lim="400000"/>
          </a:ln>
        </p:spPr>
        <p:txBody>
          <a:bodyPr lIns="45719" rIns="45719">
            <a:spAutoFit/>
          </a:bodyPr>
          <a:lstStyle>
            <a:lvl1pPr>
              <a:defRPr>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dirty="0"/>
              <a:t>Good or not?</a:t>
            </a:r>
          </a:p>
        </p:txBody>
      </p:sp>
      <p:sp>
        <p:nvSpPr>
          <p:cNvPr id="490" name="矩形 21"/>
          <p:cNvSpPr/>
          <p:nvPr/>
        </p:nvSpPr>
        <p:spPr>
          <a:xfrm>
            <a:off x="2339751" y="-1"/>
            <a:ext cx="6804249"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491" name="矩形 23"/>
          <p:cNvSpPr/>
          <p:nvPr/>
        </p:nvSpPr>
        <p:spPr>
          <a:xfrm>
            <a:off x="4179708" y="59633"/>
            <a:ext cx="1512169" cy="340817"/>
          </a:xfrm>
          <a:prstGeom prst="rect">
            <a:avLst/>
          </a:prstGeom>
          <a:solidFill>
            <a:srgbClr val="093678"/>
          </a:solidFill>
          <a:ln w="12700">
            <a:miter lim="400000"/>
          </a:ln>
        </p:spPr>
        <p:txBody>
          <a:bodyPr lIns="45719" rIns="45719" anchor="ctr"/>
          <a:lstStyle/>
          <a:p>
            <a:pPr algn="ctr">
              <a:defRPr>
                <a:solidFill>
                  <a:srgbClr val="FFFFFF"/>
                </a:solidFill>
              </a:defRPr>
            </a:pPr>
            <a:endParaRPr/>
          </a:p>
        </p:txBody>
      </p:sp>
      <p:sp>
        <p:nvSpPr>
          <p:cNvPr id="492" name="TextBox 24"/>
          <p:cNvSpPr txBox="1"/>
          <p:nvPr/>
        </p:nvSpPr>
        <p:spPr>
          <a:xfrm>
            <a:off x="2510150" y="63847"/>
            <a:ext cx="1368152"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有的放矢</a:t>
            </a:r>
          </a:p>
        </p:txBody>
      </p:sp>
      <p:sp>
        <p:nvSpPr>
          <p:cNvPr id="493" name="TextBox 26"/>
          <p:cNvSpPr txBox="1"/>
          <p:nvPr/>
        </p:nvSpPr>
        <p:spPr>
          <a:xfrm>
            <a:off x="4355975" y="66110"/>
            <a:ext cx="1080121"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深度破题</a:t>
            </a:r>
          </a:p>
        </p:txBody>
      </p:sp>
      <p:sp>
        <p:nvSpPr>
          <p:cNvPr id="494" name="TextBox 27"/>
          <p:cNvSpPr txBox="1"/>
          <p:nvPr/>
        </p:nvSpPr>
        <p:spPr>
          <a:xfrm>
            <a:off x="6083422" y="66110"/>
            <a:ext cx="1008858"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关键论证</a:t>
            </a:r>
          </a:p>
        </p:txBody>
      </p:sp>
      <p:sp>
        <p:nvSpPr>
          <p:cNvPr id="495" name="矩形 28"/>
          <p:cNvSpPr/>
          <p:nvPr/>
        </p:nvSpPr>
        <p:spPr>
          <a:xfrm>
            <a:off x="2411759" y="44624"/>
            <a:ext cx="1512170"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496" name="矩形 29"/>
          <p:cNvSpPr/>
          <p:nvPr/>
        </p:nvSpPr>
        <p:spPr>
          <a:xfrm>
            <a:off x="5837094" y="44624"/>
            <a:ext cx="1512169"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497" name="矩形 30"/>
          <p:cNvSpPr/>
          <p:nvPr/>
        </p:nvSpPr>
        <p:spPr>
          <a:xfrm>
            <a:off x="4869" y="-1"/>
            <a:ext cx="2304002"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498" name="直接连接符 31"/>
          <p:cNvSpPr/>
          <p:nvPr/>
        </p:nvSpPr>
        <p:spPr>
          <a:xfrm>
            <a:off x="4067944" y="72008"/>
            <a:ext cx="1" cy="332657"/>
          </a:xfrm>
          <a:prstGeom prst="line">
            <a:avLst/>
          </a:prstGeom>
          <a:ln w="12700">
            <a:solidFill>
              <a:srgbClr val="808080"/>
            </a:solidFill>
          </a:ln>
        </p:spPr>
        <p:txBody>
          <a:bodyPr lIns="45719" rIns="45719"/>
          <a:lstStyle/>
          <a:p>
            <a:endParaRPr/>
          </a:p>
        </p:txBody>
      </p:sp>
      <p:sp>
        <p:nvSpPr>
          <p:cNvPr id="499" name="直接连接符 32"/>
          <p:cNvSpPr/>
          <p:nvPr/>
        </p:nvSpPr>
        <p:spPr>
          <a:xfrm>
            <a:off x="5796136" y="72008"/>
            <a:ext cx="1" cy="332657"/>
          </a:xfrm>
          <a:prstGeom prst="line">
            <a:avLst/>
          </a:prstGeom>
          <a:ln w="12700">
            <a:solidFill>
              <a:srgbClr val="808080"/>
            </a:solidFill>
          </a:ln>
        </p:spPr>
        <p:txBody>
          <a:bodyPr lIns="45719" rIns="45719"/>
          <a:lstStyle/>
          <a:p>
            <a:endParaRPr/>
          </a:p>
        </p:txBody>
      </p:sp>
      <p:sp>
        <p:nvSpPr>
          <p:cNvPr id="500" name="直接连接符 33"/>
          <p:cNvSpPr/>
          <p:nvPr/>
        </p:nvSpPr>
        <p:spPr>
          <a:xfrm>
            <a:off x="7380312" y="74440"/>
            <a:ext cx="1" cy="332658"/>
          </a:xfrm>
          <a:prstGeom prst="line">
            <a:avLst/>
          </a:prstGeom>
          <a:ln w="12700">
            <a:solidFill>
              <a:srgbClr val="808080"/>
            </a:solidFill>
          </a:ln>
        </p:spPr>
        <p:txBody>
          <a:bodyPr lIns="45719" rIns="45719"/>
          <a:lstStyle/>
          <a:p>
            <a:endParaRPr/>
          </a:p>
        </p:txBody>
      </p:sp>
      <p:sp>
        <p:nvSpPr>
          <p:cNvPr id="501" name="矩形 34"/>
          <p:cNvSpPr/>
          <p:nvPr/>
        </p:nvSpPr>
        <p:spPr>
          <a:xfrm>
            <a:off x="7668342" y="64501"/>
            <a:ext cx="1378092" cy="340817"/>
          </a:xfrm>
          <a:prstGeom prst="rect">
            <a:avLst/>
          </a:prstGeom>
          <a:solidFill>
            <a:srgbClr val="BFBFBF"/>
          </a:solidFill>
          <a:ln w="12700">
            <a:miter lim="400000"/>
          </a:ln>
        </p:spPr>
        <p:txBody>
          <a:bodyPr lIns="45719" rIns="45719" anchor="ctr"/>
          <a:lstStyle/>
          <a:p>
            <a:pPr algn="ctr">
              <a:defRPr>
                <a:solidFill>
                  <a:srgbClr val="FFFFFF"/>
                </a:solidFill>
              </a:defRPr>
            </a:pPr>
            <a:endParaRPr/>
          </a:p>
        </p:txBody>
      </p:sp>
      <p:pic>
        <p:nvPicPr>
          <p:cNvPr id="502" name="图片 35" descr="图片 35"/>
          <p:cNvPicPr>
            <a:picLocks noChangeAspect="1"/>
          </p:cNvPicPr>
          <p:nvPr/>
        </p:nvPicPr>
        <p:blipFill>
          <a:blip r:embed="rId2"/>
          <a:stretch>
            <a:fillRect/>
          </a:stretch>
        </p:blipFill>
        <p:spPr>
          <a:xfrm>
            <a:off x="7720593" y="46030"/>
            <a:ext cx="1231189" cy="369357"/>
          </a:xfrm>
          <a:prstGeom prst="rect">
            <a:avLst/>
          </a:prstGeom>
          <a:ln w="12700">
            <a:miter lim="400000"/>
            <a:headEnd/>
            <a:tailEnd/>
          </a:ln>
        </p:spPr>
      </p:pic>
      <p:sp>
        <p:nvSpPr>
          <p:cNvPr id="503" name="TextBox 36"/>
          <p:cNvSpPr txBox="1"/>
          <p:nvPr/>
        </p:nvSpPr>
        <p:spPr>
          <a:xfrm>
            <a:off x="755576" y="59633"/>
            <a:ext cx="1368152" cy="370841"/>
          </a:xfrm>
          <a:prstGeom prst="rect">
            <a:avLst/>
          </a:prstGeom>
          <a:ln w="12700">
            <a:miter lim="400000"/>
          </a:ln>
        </p:spPr>
        <p:txBody>
          <a:bodyPr lIns="45719" rIns="45719">
            <a:spAutoFit/>
          </a:bodyPr>
          <a:lstStyle>
            <a:lvl1pPr algn="ctr">
              <a:defRPr>
                <a:solidFill>
                  <a:srgbClr val="FFC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ISSUE</a:t>
            </a:r>
          </a:p>
        </p:txBody>
      </p:sp>
      <p:grpSp>
        <p:nvGrpSpPr>
          <p:cNvPr id="506" name="矩形 37"/>
          <p:cNvGrpSpPr/>
          <p:nvPr/>
        </p:nvGrpSpPr>
        <p:grpSpPr>
          <a:xfrm>
            <a:off x="0" y="-49421"/>
            <a:ext cx="539552" cy="574042"/>
            <a:chOff x="0" y="0"/>
            <a:chExt cx="539551" cy="574040"/>
          </a:xfrm>
        </p:grpSpPr>
        <p:sp>
          <p:nvSpPr>
            <p:cNvPr id="504" name="矩形"/>
            <p:cNvSpPr/>
            <p:nvPr/>
          </p:nvSpPr>
          <p:spPr>
            <a:xfrm>
              <a:off x="0" y="49420"/>
              <a:ext cx="539552" cy="475200"/>
            </a:xfrm>
            <a:prstGeom prst="rect">
              <a:avLst/>
            </a:prstGeom>
            <a:solidFill>
              <a:srgbClr val="093678"/>
            </a:solidFill>
            <a:ln w="12700" cap="flat">
              <a:noFill/>
              <a:miter lim="400000"/>
            </a:ln>
            <a:effectLst/>
          </p:spPr>
          <p:txBody>
            <a:bodyPr wrap="square" lIns="45719" tIns="45719" rIns="45719" bIns="45719" numCol="1" anchor="ctr">
              <a:noAutofit/>
            </a:bodyPr>
            <a:lstStyle/>
            <a:p>
              <a:pPr algn="ctr">
                <a:defRPr sz="3200">
                  <a:solidFill>
                    <a:srgbClr val="FFFFFF"/>
                  </a:solidFill>
                  <a:latin typeface="方正超粗黑简体"/>
                  <a:ea typeface="方正超粗黑简体"/>
                  <a:cs typeface="方正超粗黑简体"/>
                  <a:sym typeface="方正超粗黑简体"/>
                </a:defRPr>
              </a:pPr>
              <a:endParaRPr/>
            </a:p>
          </p:txBody>
        </p:sp>
        <p:sp>
          <p:nvSpPr>
            <p:cNvPr id="505" name="2"/>
            <p:cNvSpPr txBox="1"/>
            <p:nvPr/>
          </p:nvSpPr>
          <p:spPr>
            <a:xfrm>
              <a:off x="0" y="0"/>
              <a:ext cx="539552" cy="574041"/>
            </a:xfrm>
            <a:prstGeom prst="rect">
              <a:avLst/>
            </a:prstGeom>
            <a:noFill/>
            <a:ln w="12700" cap="flat">
              <a:noFill/>
              <a:miter lim="400000"/>
            </a:ln>
            <a:effectLst/>
          </p:spPr>
          <p:txBody>
            <a:bodyPr wrap="square" lIns="45719" tIns="45719" rIns="45719" bIns="45719" numCol="1" anchor="ctr">
              <a:spAutoFit/>
            </a:bodyPr>
            <a:lstStyle>
              <a:lvl1pPr algn="ctr">
                <a:defRPr sz="3200">
                  <a:solidFill>
                    <a:srgbClr val="FFFFFF"/>
                  </a:solidFill>
                  <a:latin typeface="方正超粗黑简体"/>
                  <a:ea typeface="方正超粗黑简体"/>
                  <a:cs typeface="方正超粗黑简体"/>
                  <a:sym typeface="方正超粗黑简体"/>
                </a:defRPr>
              </a:lvl1pPr>
            </a:lstStyle>
            <a:p>
              <a:r>
                <a:t>2</a:t>
              </a:r>
            </a:p>
          </p:txBody>
        </p:sp>
      </p:grpSp>
      <p:sp>
        <p:nvSpPr>
          <p:cNvPr id="2" name="文本框 1">
            <a:extLst>
              <a:ext uri="{FF2B5EF4-FFF2-40B4-BE49-F238E27FC236}">
                <a16:creationId xmlns:a16="http://schemas.microsoft.com/office/drawing/2014/main" id="{E44FEC16-7AFB-4711-A33F-AB463DB94457}"/>
              </a:ext>
            </a:extLst>
          </p:cNvPr>
          <p:cNvSpPr txBox="1"/>
          <p:nvPr/>
        </p:nvSpPr>
        <p:spPr>
          <a:xfrm>
            <a:off x="1115615" y="5473788"/>
            <a:ext cx="5821898" cy="147732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mn-lt"/>
                <a:ea typeface="+mn-ea"/>
                <a:cs typeface="+mn-cs"/>
                <a:sym typeface="Calibri" panose="020F0502020204030204"/>
              </a:rPr>
              <a:t>2+0.3 </a:t>
            </a:r>
            <a:r>
              <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rPr>
              <a:t>但是需要有态度。</a:t>
            </a:r>
            <a:r>
              <a:rPr kumimoji="0" lang="zh-CN" altLang="en-US" sz="1800" b="0" i="0" u="none" strike="noStrike" cap="none" spc="0" normalizeH="0" baseline="0" dirty="0">
                <a:ln>
                  <a:noFill/>
                </a:ln>
                <a:solidFill>
                  <a:srgbClr val="00B050"/>
                </a:solidFill>
                <a:effectLst/>
                <a:uFillTx/>
                <a:latin typeface="+mn-lt"/>
                <a:ea typeface="+mn-ea"/>
                <a:cs typeface="+mn-cs"/>
                <a:sym typeface="Calibri" panose="020F0502020204030204"/>
              </a:rPr>
              <a:t>还是要写比较同意哪个方面。然后全面展开。</a:t>
            </a:r>
            <a:endParaRPr kumimoji="0" lang="en-US" altLang="zh-CN" sz="1800" b="0" i="0" u="none" strike="noStrike" cap="none" spc="0" normalizeH="0" baseline="0" dirty="0">
              <a:ln>
                <a:noFill/>
              </a:ln>
              <a:solidFill>
                <a:srgbClr val="00B050"/>
              </a:solidFill>
              <a:effectLst/>
              <a:uFillTx/>
              <a:latin typeface="+mn-lt"/>
              <a:ea typeface="+mn-ea"/>
              <a:cs typeface="+mn-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lang="en-US" altLang="zh-CN" dirty="0"/>
              <a:t>1:</a:t>
            </a:r>
            <a:r>
              <a:rPr lang="zh-CN" altLang="en-US" dirty="0"/>
              <a:t>需要听从民众观点 </a:t>
            </a:r>
            <a:r>
              <a:rPr lang="en-US" altLang="zh-CN" dirty="0"/>
              <a:t>2</a:t>
            </a:r>
            <a:r>
              <a:rPr lang="zh-CN" altLang="en-US" dirty="0"/>
              <a:t>：需要听从政府观点 </a:t>
            </a:r>
            <a:r>
              <a:rPr lang="en-US" altLang="zh-CN" dirty="0"/>
              <a:t>0.3</a:t>
            </a:r>
            <a:r>
              <a:rPr lang="zh-CN" altLang="en-US" dirty="0"/>
              <a:t>：这两个观点不冲突，都要听。两者都要听</a:t>
            </a:r>
            <a:r>
              <a:rPr lang="en-US" altLang="zh-CN" dirty="0"/>
              <a:t>/</a:t>
            </a:r>
            <a:r>
              <a:rPr lang="zh-CN" altLang="en-US" dirty="0"/>
              <a:t>或者两者是重合的。</a:t>
            </a:r>
            <a:endParaRPr lang="en-US" altLang="zh-CN" dirty="0"/>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1" fill="hold" grpId="1" nodeType="clickEffect">
                                  <p:stCondLst>
                                    <p:cond delay="0"/>
                                  </p:stCondLst>
                                  <p:iterate>
                                    <p:tmAbs val="0"/>
                                  </p:iterate>
                                  <p:childTnLst>
                                    <p:set>
                                      <p:cBhvr>
                                        <p:cTn id="6" dur="indefinite" fill="hold"/>
                                        <p:tgtEl>
                                          <p:spTgt spid="486"/>
                                        </p:tgtEl>
                                        <p:attrNameLst>
                                          <p:attrName>style.visibility</p:attrName>
                                        </p:attrNameLst>
                                      </p:cBhvr>
                                      <p:to>
                                        <p:strVal val="visible"/>
                                      </p:to>
                                    </p:set>
                                    <p:anim calcmode="lin" valueType="num">
                                      <p:cBhvr>
                                        <p:cTn id="7" dur="1000" fill="hold"/>
                                        <p:tgtEl>
                                          <p:spTgt spid="486"/>
                                        </p:tgtEl>
                                        <p:attrNameLst>
                                          <p:attrName>ppt_x</p:attrName>
                                        </p:attrNameLst>
                                      </p:cBhvr>
                                      <p:tavLst>
                                        <p:tav tm="0">
                                          <p:val>
                                            <p:strVal val="#ppt_x"/>
                                          </p:val>
                                        </p:tav>
                                        <p:tav tm="100000">
                                          <p:val>
                                            <p:strVal val="#ppt_x"/>
                                          </p:val>
                                        </p:tav>
                                      </p:tavLst>
                                    </p:anim>
                                    <p:anim calcmode="lin" valueType="num">
                                      <p:cBhvr>
                                        <p:cTn id="8" dur="1000" fill="hold"/>
                                        <p:tgtEl>
                                          <p:spTgt spid="48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2" nodeType="clickEffect">
                                  <p:stCondLst>
                                    <p:cond delay="0"/>
                                  </p:stCondLst>
                                  <p:iterate>
                                    <p:tmAbs val="0"/>
                                  </p:iterate>
                                  <p:childTnLst>
                                    <p:set>
                                      <p:cBhvr>
                                        <p:cTn id="12" dur="indefinite" fill="hold"/>
                                        <p:tgtEl>
                                          <p:spTgt spid="489"/>
                                        </p:tgtEl>
                                        <p:attrNameLst>
                                          <p:attrName>style.visibility</p:attrName>
                                        </p:attrNameLst>
                                      </p:cBhvr>
                                      <p:to>
                                        <p:strVal val="visible"/>
                                      </p:to>
                                    </p:set>
                                    <p:anim calcmode="lin" valueType="num">
                                      <p:cBhvr>
                                        <p:cTn id="13" dur="1000" fill="hold"/>
                                        <p:tgtEl>
                                          <p:spTgt spid="489"/>
                                        </p:tgtEl>
                                        <p:attrNameLst>
                                          <p:attrName>ppt_x</p:attrName>
                                        </p:attrNameLst>
                                      </p:cBhvr>
                                      <p:tavLst>
                                        <p:tav tm="0">
                                          <p:val>
                                            <p:strVal val="#ppt_x"/>
                                          </p:val>
                                        </p:tav>
                                        <p:tav tm="100000">
                                          <p:val>
                                            <p:strVal val="#ppt_x"/>
                                          </p:val>
                                        </p:tav>
                                      </p:tavLst>
                                    </p:anim>
                                    <p:anim calcmode="lin" valueType="num">
                                      <p:cBhvr>
                                        <p:cTn id="14" dur="1000" fill="hold"/>
                                        <p:tgtEl>
                                          <p:spTgt spid="489"/>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3" nodeType="clickEffect">
                                  <p:stCondLst>
                                    <p:cond delay="0"/>
                                  </p:stCondLst>
                                  <p:iterate>
                                    <p:tmAbs val="0"/>
                                  </p:iterate>
                                  <p:childTnLst>
                                    <p:set>
                                      <p:cBhvr>
                                        <p:cTn id="18" dur="indefinite" fill="hold"/>
                                        <p:tgtEl>
                                          <p:spTgt spid="487"/>
                                        </p:tgtEl>
                                        <p:attrNameLst>
                                          <p:attrName>style.visibility</p:attrName>
                                        </p:attrNameLst>
                                      </p:cBhvr>
                                      <p:to>
                                        <p:strVal val="visible"/>
                                      </p:to>
                                    </p:set>
                                    <p:anim calcmode="lin" valueType="num">
                                      <p:cBhvr>
                                        <p:cTn id="19" dur="1000" fill="hold"/>
                                        <p:tgtEl>
                                          <p:spTgt spid="487"/>
                                        </p:tgtEl>
                                        <p:attrNameLst>
                                          <p:attrName>ppt_x</p:attrName>
                                        </p:attrNameLst>
                                      </p:cBhvr>
                                      <p:tavLst>
                                        <p:tav tm="0">
                                          <p:val>
                                            <p:strVal val="#ppt_x"/>
                                          </p:val>
                                        </p:tav>
                                        <p:tav tm="100000">
                                          <p:val>
                                            <p:strVal val="#ppt_x"/>
                                          </p:val>
                                        </p:tav>
                                      </p:tavLst>
                                    </p:anim>
                                    <p:anim calcmode="lin" valueType="num">
                                      <p:cBhvr>
                                        <p:cTn id="20" dur="1000" fill="hold"/>
                                        <p:tgtEl>
                                          <p:spTgt spid="487"/>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4" nodeType="clickEffect">
                                  <p:stCondLst>
                                    <p:cond delay="0"/>
                                  </p:stCondLst>
                                  <p:iterate>
                                    <p:tmAbs val="0"/>
                                  </p:iterate>
                                  <p:childTnLst>
                                    <p:set>
                                      <p:cBhvr>
                                        <p:cTn id="24" dur="indefinite" fill="hold"/>
                                        <p:tgtEl>
                                          <p:spTgt spid="488"/>
                                        </p:tgtEl>
                                        <p:attrNameLst>
                                          <p:attrName>style.visibility</p:attrName>
                                        </p:attrNameLst>
                                      </p:cBhvr>
                                      <p:to>
                                        <p:strVal val="visible"/>
                                      </p:to>
                                    </p:set>
                                    <p:anim calcmode="lin" valueType="num">
                                      <p:cBhvr>
                                        <p:cTn id="25" dur="1000" fill="hold"/>
                                        <p:tgtEl>
                                          <p:spTgt spid="488"/>
                                        </p:tgtEl>
                                        <p:attrNameLst>
                                          <p:attrName>ppt_x</p:attrName>
                                        </p:attrNameLst>
                                      </p:cBhvr>
                                      <p:tavLst>
                                        <p:tav tm="0">
                                          <p:val>
                                            <p:strVal val="#ppt_x"/>
                                          </p:val>
                                        </p:tav>
                                        <p:tav tm="100000">
                                          <p:val>
                                            <p:strVal val="#ppt_x"/>
                                          </p:val>
                                        </p:tav>
                                      </p:tavLst>
                                    </p:anim>
                                    <p:anim calcmode="lin" valueType="num">
                                      <p:cBhvr>
                                        <p:cTn id="26" dur="1000" fill="hold"/>
                                        <p:tgtEl>
                                          <p:spTgt spid="48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 grpId="1" animBg="1" advAuto="0"/>
      <p:bldP spid="487" grpId="3" animBg="1" advAuto="0"/>
      <p:bldP spid="488" grpId="4" animBg="1" advAuto="0"/>
      <p:bldP spid="489" grpId="2" animBg="1" advAuto="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C380D86E-3864-47FC-8E5E-C720A56F091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64350"/>
            <a:ext cx="9144000" cy="5078186"/>
          </a:xfrm>
          <a:prstGeom prst="rect">
            <a:avLst/>
          </a:prstGeom>
        </p:spPr>
      </p:pic>
      <p:sp>
        <p:nvSpPr>
          <p:cNvPr id="6" name="文本框 5">
            <a:extLst>
              <a:ext uri="{FF2B5EF4-FFF2-40B4-BE49-F238E27FC236}">
                <a16:creationId xmlns:a16="http://schemas.microsoft.com/office/drawing/2014/main" id="{A6935F20-D2A5-4E74-8198-A1DCED4B1CDB}"/>
              </a:ext>
            </a:extLst>
          </p:cNvPr>
          <p:cNvSpPr txBox="1"/>
          <p:nvPr/>
        </p:nvSpPr>
        <p:spPr>
          <a:xfrm>
            <a:off x="269083" y="4765121"/>
            <a:ext cx="5406887" cy="209287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dirty="0">
                <a:ln>
                  <a:noFill/>
                </a:ln>
                <a:solidFill>
                  <a:srgbClr val="00B050"/>
                </a:solidFill>
                <a:effectLst/>
                <a:uFillTx/>
                <a:latin typeface="+mn-lt"/>
                <a:ea typeface="+mn-ea"/>
                <a:cs typeface="+mn-cs"/>
                <a:sym typeface="Calibri" panose="020F0502020204030204"/>
              </a:rPr>
              <a:t>疑问：假设站在</a:t>
            </a:r>
            <a:r>
              <a:rPr kumimoji="0" lang="en-US" altLang="zh-CN" sz="1600" b="0" i="0" u="none" strike="noStrike" cap="none" spc="0" normalizeH="0" baseline="0" dirty="0">
                <a:ln>
                  <a:noFill/>
                </a:ln>
                <a:solidFill>
                  <a:srgbClr val="00B050"/>
                </a:solidFill>
                <a:effectLst/>
                <a:uFillTx/>
                <a:latin typeface="+mn-lt"/>
                <a:ea typeface="+mn-ea"/>
                <a:cs typeface="+mn-cs"/>
                <a:sym typeface="Calibri" panose="020F0502020204030204"/>
              </a:rPr>
              <a:t>public opinions</a:t>
            </a:r>
            <a:r>
              <a:rPr kumimoji="0" lang="zh-CN" altLang="en-US" sz="1600" b="0" i="0" u="none" strike="noStrike" cap="none" spc="0" normalizeH="0" baseline="0" dirty="0">
                <a:ln>
                  <a:noFill/>
                </a:ln>
                <a:solidFill>
                  <a:srgbClr val="00B050"/>
                </a:solidFill>
                <a:effectLst/>
                <a:uFillTx/>
                <a:latin typeface="+mn-lt"/>
                <a:ea typeface="+mn-ea"/>
                <a:cs typeface="+mn-cs"/>
                <a:sym typeface="Calibri" panose="020F0502020204030204"/>
              </a:rPr>
              <a:t>那方，那还要不要写人民群众很容易受感情驱动这种不利因素，以及要把这种因素写在哪一段啊？</a:t>
            </a:r>
            <a:endParaRPr kumimoji="0" lang="en-US" altLang="zh-CN" sz="1600" b="0" i="0" u="none" strike="noStrike" cap="none" spc="0" normalizeH="0" baseline="0" dirty="0">
              <a:ln>
                <a:noFill/>
              </a:ln>
              <a:solidFill>
                <a:srgbClr val="00B050"/>
              </a:solidFill>
              <a:effectLst/>
              <a:uFillTx/>
              <a:latin typeface="+mn-lt"/>
              <a:ea typeface="+mn-ea"/>
              <a:cs typeface="+mn-cs"/>
              <a:sym typeface="Calibri" panose="020F0502020204030204"/>
            </a:endParaRPr>
          </a:p>
          <a:p>
            <a:r>
              <a:rPr lang="en-US" altLang="zh-CN" sz="1600" dirty="0">
                <a:solidFill>
                  <a:schemeClr val="accent4">
                    <a:lumMod val="75000"/>
                  </a:schemeClr>
                </a:solidFill>
              </a:rPr>
              <a:t>Answer from Zhu </a:t>
            </a:r>
            <a:r>
              <a:rPr lang="zh-CN" altLang="zh-CN" sz="1600" dirty="0">
                <a:solidFill>
                  <a:schemeClr val="accent4">
                    <a:lumMod val="75000"/>
                  </a:schemeClr>
                </a:solidFill>
              </a:rPr>
              <a:t>如果支持</a:t>
            </a:r>
            <a:r>
              <a:rPr lang="en-US" altLang="zh-CN" sz="1600" dirty="0">
                <a:solidFill>
                  <a:schemeClr val="accent4">
                    <a:lumMod val="75000"/>
                  </a:schemeClr>
                </a:solidFill>
              </a:rPr>
              <a:t>A</a:t>
            </a:r>
            <a:r>
              <a:rPr lang="zh-CN" altLang="en-US" sz="1600" dirty="0">
                <a:solidFill>
                  <a:schemeClr val="accent4">
                    <a:lumMod val="75000"/>
                  </a:schemeClr>
                </a:solidFill>
              </a:rPr>
              <a:t>：</a:t>
            </a:r>
            <a:r>
              <a:rPr lang="zh-CN" altLang="zh-CN" sz="1600" dirty="0">
                <a:solidFill>
                  <a:schemeClr val="accent4">
                    <a:lumMod val="75000"/>
                  </a:schemeClr>
                </a:solidFill>
              </a:rPr>
              <a:t>一个段：</a:t>
            </a:r>
            <a:r>
              <a:rPr lang="en-US" altLang="zh-CN" sz="1600" dirty="0">
                <a:solidFill>
                  <a:schemeClr val="accent4">
                    <a:lumMod val="75000"/>
                  </a:schemeClr>
                </a:solidFill>
              </a:rPr>
              <a:t>A</a:t>
            </a:r>
            <a:r>
              <a:rPr lang="zh-CN" altLang="zh-CN" sz="1600" dirty="0">
                <a:solidFill>
                  <a:schemeClr val="accent4">
                    <a:lumMod val="75000"/>
                  </a:schemeClr>
                </a:solidFill>
              </a:rPr>
              <a:t>的好</a:t>
            </a:r>
            <a:r>
              <a:rPr lang="en-US" altLang="zh-CN" sz="1600" dirty="0">
                <a:solidFill>
                  <a:schemeClr val="accent4">
                    <a:lumMod val="75000"/>
                  </a:schemeClr>
                </a:solidFill>
              </a:rPr>
              <a:t>+B</a:t>
            </a:r>
            <a:r>
              <a:rPr lang="zh-CN" altLang="zh-CN" sz="1600" dirty="0">
                <a:solidFill>
                  <a:schemeClr val="accent4">
                    <a:lumMod val="75000"/>
                  </a:schemeClr>
                </a:solidFill>
              </a:rPr>
              <a:t>的不好；</a:t>
            </a:r>
          </a:p>
          <a:p>
            <a:r>
              <a:rPr lang="zh-CN" altLang="zh-CN" sz="1600" dirty="0">
                <a:solidFill>
                  <a:schemeClr val="accent4">
                    <a:lumMod val="75000"/>
                  </a:schemeClr>
                </a:solidFill>
              </a:rPr>
              <a:t>一个段：同时</a:t>
            </a:r>
            <a:r>
              <a:rPr lang="en-US" altLang="zh-CN" sz="1600" dirty="0">
                <a:solidFill>
                  <a:schemeClr val="accent4">
                    <a:lumMod val="75000"/>
                  </a:schemeClr>
                </a:solidFill>
              </a:rPr>
              <a:t>A</a:t>
            </a:r>
            <a:r>
              <a:rPr lang="zh-CN" altLang="zh-CN" sz="1600" dirty="0">
                <a:solidFill>
                  <a:schemeClr val="accent4">
                    <a:lumMod val="75000"/>
                  </a:schemeClr>
                </a:solidFill>
              </a:rPr>
              <a:t>确实也存在不好，</a:t>
            </a:r>
            <a:r>
              <a:rPr lang="en-US" altLang="zh-CN" sz="1600" dirty="0">
                <a:solidFill>
                  <a:schemeClr val="accent4">
                    <a:lumMod val="75000"/>
                  </a:schemeClr>
                </a:solidFill>
              </a:rPr>
              <a:t>B</a:t>
            </a:r>
            <a:r>
              <a:rPr lang="zh-CN" altLang="zh-CN" sz="1600" dirty="0">
                <a:solidFill>
                  <a:schemeClr val="accent4">
                    <a:lumMod val="75000"/>
                  </a:schemeClr>
                </a:solidFill>
              </a:rPr>
              <a:t>也有点好处；</a:t>
            </a:r>
          </a:p>
          <a:p>
            <a:r>
              <a:rPr lang="zh-CN" altLang="zh-CN" sz="1600" dirty="0">
                <a:solidFill>
                  <a:schemeClr val="accent4">
                    <a:lumMod val="75000"/>
                  </a:schemeClr>
                </a:solidFill>
              </a:rPr>
              <a:t>再来一段：有时候</a:t>
            </a:r>
            <a:r>
              <a:rPr lang="en-US" altLang="zh-CN" sz="1600" dirty="0">
                <a:solidFill>
                  <a:schemeClr val="accent4">
                    <a:lumMod val="75000"/>
                  </a:schemeClr>
                </a:solidFill>
              </a:rPr>
              <a:t>A</a:t>
            </a:r>
            <a:r>
              <a:rPr lang="zh-CN" altLang="zh-CN" sz="1600" dirty="0">
                <a:solidFill>
                  <a:schemeClr val="accent4">
                    <a:lumMod val="75000"/>
                  </a:schemeClr>
                </a:solidFill>
              </a:rPr>
              <a:t>和</a:t>
            </a:r>
            <a:r>
              <a:rPr lang="en-US" altLang="zh-CN" sz="1600" dirty="0">
                <a:solidFill>
                  <a:schemeClr val="accent4">
                    <a:lumMod val="75000"/>
                  </a:schemeClr>
                </a:solidFill>
              </a:rPr>
              <a:t>B</a:t>
            </a:r>
            <a:r>
              <a:rPr lang="zh-CN" altLang="zh-CN" sz="1600" dirty="0">
                <a:solidFill>
                  <a:schemeClr val="accent4">
                    <a:lumMod val="75000"/>
                  </a:schemeClr>
                </a:solidFill>
              </a:rPr>
              <a:t>是统一的。</a:t>
            </a:r>
            <a:endParaRPr lang="en-US" altLang="zh-CN" sz="1600" dirty="0">
              <a:solidFill>
                <a:schemeClr val="accent4">
                  <a:lumMod val="75000"/>
                </a:schemeClr>
              </a:solidFill>
            </a:endParaRPr>
          </a:p>
          <a:p>
            <a:r>
              <a:rPr lang="zh-CN" altLang="en-US" sz="1600" dirty="0">
                <a:solidFill>
                  <a:schemeClr val="accent4">
                    <a:lumMod val="75000"/>
                  </a:schemeClr>
                </a:solidFill>
              </a:rPr>
              <a:t>总结起来就是，自己观点，让步一下，升华总结</a:t>
            </a:r>
            <a:endParaRPr lang="zh-CN" altLang="zh-CN" sz="1600" dirty="0">
              <a:solidFill>
                <a:schemeClr val="accent4">
                  <a:lumMod val="75000"/>
                </a:schemeClr>
              </a:solidFill>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dirty="0">
              <a:ln>
                <a:noFill/>
              </a:ln>
              <a:solidFill>
                <a:srgbClr val="00B050"/>
              </a:solidFill>
              <a:effectLst/>
              <a:uFillTx/>
              <a:sym typeface="Calibri" panose="020F0502020204030204"/>
            </a:endParaRPr>
          </a:p>
        </p:txBody>
      </p:sp>
      <p:sp>
        <p:nvSpPr>
          <p:cNvPr id="2" name="文本框 1">
            <a:extLst>
              <a:ext uri="{FF2B5EF4-FFF2-40B4-BE49-F238E27FC236}">
                <a16:creationId xmlns:a16="http://schemas.microsoft.com/office/drawing/2014/main" id="{53BEF559-234E-4DDD-8500-AA5D7262F957}"/>
              </a:ext>
            </a:extLst>
          </p:cNvPr>
          <p:cNvSpPr txBox="1"/>
          <p:nvPr/>
        </p:nvSpPr>
        <p:spPr>
          <a:xfrm>
            <a:off x="934278" y="785191"/>
            <a:ext cx="1590261" cy="64632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45719" tIns="45719" rIns="45719" bIns="45719" numCol="1" spcCol="38100" rtlCol="0" anchor="t">
            <a:spAutoFit/>
          </a:bodyPr>
          <a:lstStyle/>
          <a:p>
            <a:r>
              <a:rPr lang="en-US" altLang="zh-CN" dirty="0"/>
              <a:t>Buoy  [ˈ</a:t>
            </a:r>
            <a:r>
              <a:rPr lang="en-US" altLang="zh-CN" dirty="0" err="1"/>
              <a:t>bui</a:t>
            </a:r>
            <a:r>
              <a:rPr lang="en-US" altLang="zh-CN" dirty="0"/>
              <a:t>,]</a:t>
            </a:r>
            <a:r>
              <a:rPr lang="zh-CN" altLang="en-US" dirty="0"/>
              <a:t>鼓励</a:t>
            </a:r>
            <a:endPar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endParaRPr>
          </a:p>
        </p:txBody>
      </p:sp>
    </p:spTree>
    <p:extLst>
      <p:ext uri="{BB962C8B-B14F-4D97-AF65-F5344CB8AC3E}">
        <p14:creationId xmlns:p14="http://schemas.microsoft.com/office/powerpoint/2010/main" val="309525972"/>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 name="矩形 4"/>
          <p:cNvSpPr/>
          <p:nvPr/>
        </p:nvSpPr>
        <p:spPr>
          <a:xfrm>
            <a:off x="2339751" y="-1"/>
            <a:ext cx="6804249"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532" name="矩形 5"/>
          <p:cNvSpPr/>
          <p:nvPr/>
        </p:nvSpPr>
        <p:spPr>
          <a:xfrm>
            <a:off x="2441576" y="66110"/>
            <a:ext cx="1512170" cy="340816"/>
          </a:xfrm>
          <a:prstGeom prst="rect">
            <a:avLst/>
          </a:prstGeom>
          <a:solidFill>
            <a:srgbClr val="093678"/>
          </a:solidFill>
          <a:ln w="12700">
            <a:miter lim="400000"/>
          </a:ln>
        </p:spPr>
        <p:txBody>
          <a:bodyPr lIns="45719" rIns="45719" anchor="ctr"/>
          <a:lstStyle/>
          <a:p>
            <a:pPr algn="ctr">
              <a:defRPr>
                <a:solidFill>
                  <a:srgbClr val="FFFFFF"/>
                </a:solidFill>
              </a:defRPr>
            </a:pPr>
            <a:endParaRPr/>
          </a:p>
        </p:txBody>
      </p:sp>
      <p:sp>
        <p:nvSpPr>
          <p:cNvPr id="533" name="TextBox 6"/>
          <p:cNvSpPr txBox="1"/>
          <p:nvPr/>
        </p:nvSpPr>
        <p:spPr>
          <a:xfrm>
            <a:off x="2510150" y="63847"/>
            <a:ext cx="1368152"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有的放矢</a:t>
            </a:r>
          </a:p>
        </p:txBody>
      </p:sp>
      <p:sp>
        <p:nvSpPr>
          <p:cNvPr id="534" name="TextBox 7"/>
          <p:cNvSpPr txBox="1"/>
          <p:nvPr/>
        </p:nvSpPr>
        <p:spPr>
          <a:xfrm>
            <a:off x="4355975" y="66110"/>
            <a:ext cx="1080121"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深度破题</a:t>
            </a:r>
          </a:p>
        </p:txBody>
      </p:sp>
      <p:sp>
        <p:nvSpPr>
          <p:cNvPr id="535" name="TextBox 8"/>
          <p:cNvSpPr txBox="1"/>
          <p:nvPr/>
        </p:nvSpPr>
        <p:spPr>
          <a:xfrm>
            <a:off x="6083422" y="66110"/>
            <a:ext cx="1008858"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关键论证</a:t>
            </a:r>
          </a:p>
        </p:txBody>
      </p:sp>
      <p:sp>
        <p:nvSpPr>
          <p:cNvPr id="536" name="矩形 9"/>
          <p:cNvSpPr/>
          <p:nvPr/>
        </p:nvSpPr>
        <p:spPr>
          <a:xfrm>
            <a:off x="4139951" y="44624"/>
            <a:ext cx="1512170"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537" name="矩形 10"/>
          <p:cNvSpPr/>
          <p:nvPr/>
        </p:nvSpPr>
        <p:spPr>
          <a:xfrm>
            <a:off x="5837094" y="44624"/>
            <a:ext cx="1512169"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538" name="矩形 11"/>
          <p:cNvSpPr/>
          <p:nvPr/>
        </p:nvSpPr>
        <p:spPr>
          <a:xfrm>
            <a:off x="4869" y="-1"/>
            <a:ext cx="2304002"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539" name="直接连接符 12"/>
          <p:cNvSpPr/>
          <p:nvPr/>
        </p:nvSpPr>
        <p:spPr>
          <a:xfrm>
            <a:off x="4067944" y="72008"/>
            <a:ext cx="1" cy="332657"/>
          </a:xfrm>
          <a:prstGeom prst="line">
            <a:avLst/>
          </a:prstGeom>
          <a:ln w="12700">
            <a:solidFill>
              <a:srgbClr val="808080"/>
            </a:solidFill>
          </a:ln>
        </p:spPr>
        <p:txBody>
          <a:bodyPr lIns="45719" rIns="45719"/>
          <a:lstStyle/>
          <a:p>
            <a:endParaRPr/>
          </a:p>
        </p:txBody>
      </p:sp>
      <p:sp>
        <p:nvSpPr>
          <p:cNvPr id="540" name="直接连接符 13"/>
          <p:cNvSpPr/>
          <p:nvPr/>
        </p:nvSpPr>
        <p:spPr>
          <a:xfrm>
            <a:off x="5796136" y="72008"/>
            <a:ext cx="1" cy="332657"/>
          </a:xfrm>
          <a:prstGeom prst="line">
            <a:avLst/>
          </a:prstGeom>
          <a:ln w="12700">
            <a:solidFill>
              <a:srgbClr val="808080"/>
            </a:solidFill>
          </a:ln>
        </p:spPr>
        <p:txBody>
          <a:bodyPr lIns="45719" rIns="45719"/>
          <a:lstStyle/>
          <a:p>
            <a:endParaRPr/>
          </a:p>
        </p:txBody>
      </p:sp>
      <p:sp>
        <p:nvSpPr>
          <p:cNvPr id="541" name="直接连接符 14"/>
          <p:cNvSpPr/>
          <p:nvPr/>
        </p:nvSpPr>
        <p:spPr>
          <a:xfrm>
            <a:off x="7380312" y="74440"/>
            <a:ext cx="1" cy="332658"/>
          </a:xfrm>
          <a:prstGeom prst="line">
            <a:avLst/>
          </a:prstGeom>
          <a:ln w="12700">
            <a:solidFill>
              <a:srgbClr val="808080"/>
            </a:solidFill>
          </a:ln>
        </p:spPr>
        <p:txBody>
          <a:bodyPr lIns="45719" rIns="45719"/>
          <a:lstStyle/>
          <a:p>
            <a:endParaRPr/>
          </a:p>
        </p:txBody>
      </p:sp>
      <p:sp>
        <p:nvSpPr>
          <p:cNvPr id="542" name="矩形 15"/>
          <p:cNvSpPr/>
          <p:nvPr/>
        </p:nvSpPr>
        <p:spPr>
          <a:xfrm>
            <a:off x="7668342" y="64501"/>
            <a:ext cx="1378092" cy="340817"/>
          </a:xfrm>
          <a:prstGeom prst="rect">
            <a:avLst/>
          </a:prstGeom>
          <a:solidFill>
            <a:srgbClr val="BFBFBF"/>
          </a:solidFill>
          <a:ln w="12700">
            <a:miter lim="400000"/>
          </a:ln>
        </p:spPr>
        <p:txBody>
          <a:bodyPr lIns="45719" rIns="45719" anchor="ctr"/>
          <a:lstStyle/>
          <a:p>
            <a:pPr algn="ctr">
              <a:defRPr>
                <a:solidFill>
                  <a:srgbClr val="FFFFFF"/>
                </a:solidFill>
              </a:defRPr>
            </a:pPr>
            <a:endParaRPr/>
          </a:p>
        </p:txBody>
      </p:sp>
      <p:pic>
        <p:nvPicPr>
          <p:cNvPr id="543" name="图片 16" descr="图片 16"/>
          <p:cNvPicPr>
            <a:picLocks noChangeAspect="1"/>
          </p:cNvPicPr>
          <p:nvPr/>
        </p:nvPicPr>
        <p:blipFill>
          <a:blip r:embed="rId2"/>
          <a:stretch>
            <a:fillRect/>
          </a:stretch>
        </p:blipFill>
        <p:spPr>
          <a:xfrm>
            <a:off x="7720593" y="46030"/>
            <a:ext cx="1231189" cy="369357"/>
          </a:xfrm>
          <a:prstGeom prst="rect">
            <a:avLst/>
          </a:prstGeom>
          <a:ln w="12700">
            <a:miter lim="400000"/>
            <a:headEnd/>
            <a:tailEnd/>
          </a:ln>
        </p:spPr>
      </p:pic>
      <p:sp>
        <p:nvSpPr>
          <p:cNvPr id="544" name="TextBox 17"/>
          <p:cNvSpPr txBox="1"/>
          <p:nvPr/>
        </p:nvSpPr>
        <p:spPr>
          <a:xfrm>
            <a:off x="755576" y="59633"/>
            <a:ext cx="1368152" cy="370841"/>
          </a:xfrm>
          <a:prstGeom prst="rect">
            <a:avLst/>
          </a:prstGeom>
          <a:ln w="12700">
            <a:miter lim="400000"/>
          </a:ln>
        </p:spPr>
        <p:txBody>
          <a:bodyPr lIns="45719" rIns="45719">
            <a:spAutoFit/>
          </a:bodyPr>
          <a:lstStyle>
            <a:lvl1pPr algn="ctr">
              <a:defRPr>
                <a:solidFill>
                  <a:srgbClr val="FFC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ISSUE</a:t>
            </a:r>
          </a:p>
        </p:txBody>
      </p:sp>
      <p:grpSp>
        <p:nvGrpSpPr>
          <p:cNvPr id="547" name="矩形 18"/>
          <p:cNvGrpSpPr/>
          <p:nvPr/>
        </p:nvGrpSpPr>
        <p:grpSpPr>
          <a:xfrm>
            <a:off x="0" y="-49421"/>
            <a:ext cx="539552" cy="574042"/>
            <a:chOff x="0" y="0"/>
            <a:chExt cx="539551" cy="574040"/>
          </a:xfrm>
        </p:grpSpPr>
        <p:sp>
          <p:nvSpPr>
            <p:cNvPr id="545" name="矩形"/>
            <p:cNvSpPr/>
            <p:nvPr/>
          </p:nvSpPr>
          <p:spPr>
            <a:xfrm>
              <a:off x="0" y="49420"/>
              <a:ext cx="539552" cy="475200"/>
            </a:xfrm>
            <a:prstGeom prst="rect">
              <a:avLst/>
            </a:prstGeom>
            <a:solidFill>
              <a:srgbClr val="093678"/>
            </a:solidFill>
            <a:ln w="12700" cap="flat">
              <a:noFill/>
              <a:miter lim="400000"/>
            </a:ln>
            <a:effectLst/>
          </p:spPr>
          <p:txBody>
            <a:bodyPr wrap="square" lIns="45719" tIns="45719" rIns="45719" bIns="45719" numCol="1" anchor="ctr">
              <a:noAutofit/>
            </a:bodyPr>
            <a:lstStyle/>
            <a:p>
              <a:pPr algn="ctr">
                <a:defRPr sz="3200">
                  <a:solidFill>
                    <a:srgbClr val="FFFFFF"/>
                  </a:solidFill>
                  <a:latin typeface="方正超粗黑简体"/>
                  <a:ea typeface="方正超粗黑简体"/>
                  <a:cs typeface="方正超粗黑简体"/>
                  <a:sym typeface="方正超粗黑简体"/>
                </a:defRPr>
              </a:pPr>
              <a:endParaRPr/>
            </a:p>
          </p:txBody>
        </p:sp>
        <p:sp>
          <p:nvSpPr>
            <p:cNvPr id="546" name="2"/>
            <p:cNvSpPr txBox="1"/>
            <p:nvPr/>
          </p:nvSpPr>
          <p:spPr>
            <a:xfrm>
              <a:off x="0" y="0"/>
              <a:ext cx="539552" cy="574041"/>
            </a:xfrm>
            <a:prstGeom prst="rect">
              <a:avLst/>
            </a:prstGeom>
            <a:noFill/>
            <a:ln w="12700" cap="flat">
              <a:noFill/>
              <a:miter lim="400000"/>
            </a:ln>
            <a:effectLst/>
          </p:spPr>
          <p:txBody>
            <a:bodyPr wrap="square" lIns="45719" tIns="45719" rIns="45719" bIns="45719" numCol="1" anchor="ctr">
              <a:spAutoFit/>
            </a:bodyPr>
            <a:lstStyle>
              <a:lvl1pPr algn="ctr">
                <a:defRPr sz="3200">
                  <a:solidFill>
                    <a:srgbClr val="FFFFFF"/>
                  </a:solidFill>
                  <a:latin typeface="方正超粗黑简体"/>
                  <a:ea typeface="方正超粗黑简体"/>
                  <a:cs typeface="方正超粗黑简体"/>
                  <a:sym typeface="方正超粗黑简体"/>
                </a:defRPr>
              </a:lvl1pPr>
            </a:lstStyle>
            <a:p>
              <a:r>
                <a:t>2</a:t>
              </a:r>
            </a:p>
          </p:txBody>
        </p:sp>
      </p:grpSp>
      <p:sp>
        <p:nvSpPr>
          <p:cNvPr id="548" name="TextBox 19"/>
          <p:cNvSpPr txBox="1"/>
          <p:nvPr/>
        </p:nvSpPr>
        <p:spPr>
          <a:xfrm>
            <a:off x="467543" y="1556792"/>
            <a:ext cx="8136906" cy="1196341"/>
          </a:xfrm>
          <a:prstGeom prst="rect">
            <a:avLst/>
          </a:prstGeom>
          <a:ln w="12700">
            <a:miter lim="400000"/>
          </a:ln>
        </p:spPr>
        <p:txBody>
          <a:bodyPr lIns="45719" rIns="45719">
            <a:spAutoFit/>
          </a:bodyPr>
          <a:lstStyle>
            <a:lvl1pPr>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5.Write a response in which you discuss the extent to which you agree or disagree with the claim AND the reason on which that claim is based.</a:t>
            </a:r>
          </a:p>
        </p:txBody>
      </p:sp>
      <p:grpSp>
        <p:nvGrpSpPr>
          <p:cNvPr id="551" name="组合 22"/>
          <p:cNvGrpSpPr/>
          <p:nvPr/>
        </p:nvGrpSpPr>
        <p:grpSpPr>
          <a:xfrm>
            <a:off x="507299" y="1052736"/>
            <a:ext cx="1296146" cy="447041"/>
            <a:chOff x="0" y="0"/>
            <a:chExt cx="1296144" cy="447040"/>
          </a:xfrm>
        </p:grpSpPr>
        <p:sp>
          <p:nvSpPr>
            <p:cNvPr id="549" name="矩形 21"/>
            <p:cNvSpPr/>
            <p:nvPr/>
          </p:nvSpPr>
          <p:spPr>
            <a:xfrm>
              <a:off x="0" y="19877"/>
              <a:ext cx="1296145" cy="360042"/>
            </a:xfrm>
            <a:prstGeom prst="rect">
              <a:avLst/>
            </a:prstGeom>
            <a:solidFill>
              <a:srgbClr val="0000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550" name="TextBox 20"/>
            <p:cNvSpPr txBox="1"/>
            <p:nvPr/>
          </p:nvSpPr>
          <p:spPr>
            <a:xfrm>
              <a:off x="32252" y="0"/>
              <a:ext cx="1120141" cy="447040"/>
            </a:xfrm>
            <a:prstGeom prst="rect">
              <a:avLst/>
            </a:prstGeom>
            <a:noFill/>
            <a:ln w="12700" cap="flat">
              <a:noFill/>
              <a:miter lim="400000"/>
            </a:ln>
            <a:effectLst/>
          </p:spPr>
          <p:txBody>
            <a:bodyPr wrap="none" lIns="45719" tIns="45719" rIns="45719" bIns="45719" numCol="1" anchor="t">
              <a:spAutoFit/>
            </a:bodyPr>
            <a:lstStyle>
              <a:lvl1pPr>
                <a:defRPr sz="2000">
                  <a:solidFill>
                    <a:srgbClr val="FFC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题型剖析</a:t>
              </a:r>
            </a:p>
          </p:txBody>
        </p:sp>
      </p:grpSp>
      <p:sp>
        <p:nvSpPr>
          <p:cNvPr id="552" name="TextBox 22"/>
          <p:cNvSpPr txBox="1"/>
          <p:nvPr/>
        </p:nvSpPr>
        <p:spPr>
          <a:xfrm>
            <a:off x="467543" y="1556792"/>
            <a:ext cx="8136906" cy="1196341"/>
          </a:xfrm>
          <a:prstGeom prst="rect">
            <a:avLst/>
          </a:prstGeom>
          <a:ln w="12700">
            <a:miter lim="400000"/>
          </a:ln>
        </p:spPr>
        <p:txBody>
          <a:bodyPr lIns="45719" rIns="45719">
            <a:spAutoFit/>
          </a:bodyPr>
          <a:lstStyle/>
          <a:p>
            <a:pPr>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dirty="0"/>
              <a:t>5.Write a response in which you discuss the extent to which you agree or disagree with the </a:t>
            </a:r>
            <a:r>
              <a:rPr dirty="0">
                <a:solidFill>
                  <a:srgbClr val="FF0000"/>
                </a:solidFill>
              </a:rPr>
              <a:t>claim</a:t>
            </a:r>
            <a:r>
              <a:rPr dirty="0"/>
              <a:t> AND </a:t>
            </a:r>
            <a:r>
              <a:rPr dirty="0">
                <a:solidFill>
                  <a:srgbClr val="FF0000"/>
                </a:solidFill>
              </a:rPr>
              <a:t>the reason </a:t>
            </a:r>
            <a:r>
              <a:rPr dirty="0"/>
              <a:t>on which that claim is based.</a:t>
            </a:r>
          </a:p>
        </p:txBody>
      </p:sp>
      <p:graphicFrame>
        <p:nvGraphicFramePr>
          <p:cNvPr id="553" name="表格"/>
          <p:cNvGraphicFramePr/>
          <p:nvPr/>
        </p:nvGraphicFramePr>
        <p:xfrm>
          <a:off x="584200" y="3134360"/>
          <a:ext cx="5764052" cy="2625325"/>
        </p:xfrm>
        <a:graphic>
          <a:graphicData uri="http://schemas.openxmlformats.org/drawingml/2006/table">
            <a:tbl>
              <a:tblPr bandRow="1">
                <a:tableStyleId>{4C3C2611-4C71-4FC5-86AE-919BDF0F9419}</a:tableStyleId>
              </a:tblPr>
              <a:tblGrid>
                <a:gridCol w="2882026">
                  <a:extLst>
                    <a:ext uri="{9D8B030D-6E8A-4147-A177-3AD203B41FA5}">
                      <a16:colId xmlns:a16="http://schemas.microsoft.com/office/drawing/2014/main" val="20000"/>
                    </a:ext>
                  </a:extLst>
                </a:gridCol>
                <a:gridCol w="2882026">
                  <a:extLst>
                    <a:ext uri="{9D8B030D-6E8A-4147-A177-3AD203B41FA5}">
                      <a16:colId xmlns:a16="http://schemas.microsoft.com/office/drawing/2014/main" val="20001"/>
                    </a:ext>
                  </a:extLst>
                </a:gridCol>
              </a:tblGrid>
              <a:tr h="525065">
                <a:tc>
                  <a:txBody>
                    <a:bodyPr/>
                    <a:lstStyle/>
                    <a:p>
                      <a:pPr algn="ctr">
                        <a:defRPr sz="1800"/>
                      </a:pPr>
                      <a:r>
                        <a:t>Agree with reason</a:t>
                      </a:r>
                    </a:p>
                  </a:txBody>
                  <a:tcPr marL="0" marR="0" marT="0" marB="0" anchor="ctr" horzOverflow="overflow"/>
                </a:tc>
                <a:tc>
                  <a:txBody>
                    <a:bodyPr/>
                    <a:lstStyle/>
                    <a:p>
                      <a:pPr algn="ctr">
                        <a:defRPr sz="1800"/>
                      </a:pPr>
                      <a:r>
                        <a:t>Agree with claim</a:t>
                      </a:r>
                    </a:p>
                  </a:txBody>
                  <a:tcPr marL="0" marR="0" marT="0" marB="0" anchor="ctr" horzOverflow="overflow"/>
                </a:tc>
                <a:extLst>
                  <a:ext uri="{0D108BD9-81ED-4DB2-BD59-A6C34878D82A}">
                    <a16:rowId xmlns:a16="http://schemas.microsoft.com/office/drawing/2014/main" val="10000"/>
                  </a:ext>
                </a:extLst>
              </a:tr>
              <a:tr h="525065">
                <a:tc>
                  <a:txBody>
                    <a:bodyPr/>
                    <a:lstStyle/>
                    <a:p>
                      <a:pPr algn="ctr">
                        <a:defRPr sz="1800"/>
                      </a:pPr>
                      <a:r>
                        <a:t>Disagree with reason</a:t>
                      </a:r>
                    </a:p>
                  </a:txBody>
                  <a:tcPr marL="0" marR="0" marT="0" marB="0" anchor="ctr" horzOverflow="overflow"/>
                </a:tc>
                <a:tc>
                  <a:txBody>
                    <a:bodyPr/>
                    <a:lstStyle/>
                    <a:p>
                      <a:pPr algn="ctr">
                        <a:defRPr sz="1800"/>
                      </a:pPr>
                      <a:r>
                        <a:t>Agree with claim</a:t>
                      </a:r>
                    </a:p>
                  </a:txBody>
                  <a:tcPr marL="0" marR="0" marT="0" marB="0" anchor="ctr" horzOverflow="overflow"/>
                </a:tc>
                <a:extLst>
                  <a:ext uri="{0D108BD9-81ED-4DB2-BD59-A6C34878D82A}">
                    <a16:rowId xmlns:a16="http://schemas.microsoft.com/office/drawing/2014/main" val="10001"/>
                  </a:ext>
                </a:extLst>
              </a:tr>
              <a:tr h="525065">
                <a:tc>
                  <a:txBody>
                    <a:bodyPr/>
                    <a:lstStyle/>
                    <a:p>
                      <a:pPr algn="ctr">
                        <a:defRPr sz="1800"/>
                      </a:pPr>
                      <a:r>
                        <a:t>Agree with reason</a:t>
                      </a:r>
                    </a:p>
                  </a:txBody>
                  <a:tcPr marL="0" marR="0" marT="0" marB="0" anchor="ctr" horzOverflow="overflow"/>
                </a:tc>
                <a:tc>
                  <a:txBody>
                    <a:bodyPr/>
                    <a:lstStyle/>
                    <a:p>
                      <a:pPr algn="ctr">
                        <a:defRPr sz="1800"/>
                      </a:pPr>
                      <a:r>
                        <a:t>Disagree with claim</a:t>
                      </a:r>
                    </a:p>
                  </a:txBody>
                  <a:tcPr marL="0" marR="0" marT="0" marB="0" anchor="ctr" horzOverflow="overflow"/>
                </a:tc>
                <a:extLst>
                  <a:ext uri="{0D108BD9-81ED-4DB2-BD59-A6C34878D82A}">
                    <a16:rowId xmlns:a16="http://schemas.microsoft.com/office/drawing/2014/main" val="10002"/>
                  </a:ext>
                </a:extLst>
              </a:tr>
              <a:tr h="525065">
                <a:tc>
                  <a:txBody>
                    <a:bodyPr/>
                    <a:lstStyle/>
                    <a:p>
                      <a:pPr algn="ctr">
                        <a:defRPr sz="1800"/>
                      </a:pPr>
                      <a:r>
                        <a:t>Disagree with reason</a:t>
                      </a:r>
                    </a:p>
                  </a:txBody>
                  <a:tcPr marL="0" marR="0" marT="0" marB="0" anchor="ctr" horzOverflow="overflow"/>
                </a:tc>
                <a:tc>
                  <a:txBody>
                    <a:bodyPr/>
                    <a:lstStyle/>
                    <a:p>
                      <a:pPr algn="ctr">
                        <a:defRPr sz="1800"/>
                      </a:pPr>
                      <a:r>
                        <a:t>Disagree with claim</a:t>
                      </a:r>
                    </a:p>
                  </a:txBody>
                  <a:tcPr marL="0" marR="0" marT="0" marB="0" anchor="ctr" horzOverflow="overflow"/>
                </a:tc>
                <a:extLst>
                  <a:ext uri="{0D108BD9-81ED-4DB2-BD59-A6C34878D82A}">
                    <a16:rowId xmlns:a16="http://schemas.microsoft.com/office/drawing/2014/main" val="10003"/>
                  </a:ext>
                </a:extLst>
              </a:tr>
              <a:tr h="525065">
                <a:tc>
                  <a:txBody>
                    <a:bodyPr/>
                    <a:lstStyle/>
                    <a:p>
                      <a:pPr algn="ctr">
                        <a:defRPr sz="1800"/>
                      </a:pPr>
                      <a:r>
                        <a:t>Partly agree with reason</a:t>
                      </a:r>
                    </a:p>
                  </a:txBody>
                  <a:tcPr marL="0" marR="0" marT="0" marB="0" anchor="ctr" horzOverflow="overflow"/>
                </a:tc>
                <a:tc>
                  <a:txBody>
                    <a:bodyPr/>
                    <a:lstStyle/>
                    <a:p>
                      <a:pPr algn="ctr">
                        <a:defRPr sz="1800"/>
                      </a:pPr>
                      <a:r>
                        <a:t>Partly disagree with claim</a:t>
                      </a:r>
                    </a:p>
                  </a:txBody>
                  <a:tcPr marL="0" marR="0" marT="0" marB="0" anchor="ctr" horzOverflow="overflow"/>
                </a:tc>
                <a:extLst>
                  <a:ext uri="{0D108BD9-81ED-4DB2-BD59-A6C34878D82A}">
                    <a16:rowId xmlns:a16="http://schemas.microsoft.com/office/drawing/2014/main" val="10004"/>
                  </a:ext>
                </a:extLst>
              </a:tr>
            </a:tbl>
          </a:graphicData>
        </a:graphic>
      </p:graphicFrame>
      <p:sp>
        <p:nvSpPr>
          <p:cNvPr id="2" name="文本框 1">
            <a:extLst>
              <a:ext uri="{FF2B5EF4-FFF2-40B4-BE49-F238E27FC236}">
                <a16:creationId xmlns:a16="http://schemas.microsoft.com/office/drawing/2014/main" id="{841F2FC1-DD32-4249-B0B9-32146144D907}"/>
              </a:ext>
            </a:extLst>
          </p:cNvPr>
          <p:cNvSpPr txBox="1"/>
          <p:nvPr/>
        </p:nvSpPr>
        <p:spPr>
          <a:xfrm>
            <a:off x="6530009" y="2991678"/>
            <a:ext cx="2074440" cy="1200327"/>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mn-lt"/>
                <a:ea typeface="+mn-ea"/>
                <a:cs typeface="+mn-cs"/>
                <a:sym typeface="Calibri" panose="020F0502020204030204"/>
              </a:rPr>
              <a:t>Reason</a:t>
            </a:r>
            <a:r>
              <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rPr>
              <a:t>一段</a:t>
            </a:r>
            <a:endParaRPr kumimoji="0" lang="en-US" altLang="zh-CN" sz="1800" b="0" i="0" u="none" strike="noStrike" cap="none" spc="0" normalizeH="0" baseline="0" dirty="0">
              <a:ln>
                <a:noFill/>
              </a:ln>
              <a:solidFill>
                <a:srgbClr val="000000"/>
              </a:solidFill>
              <a:effectLst/>
              <a:uFillTx/>
              <a:latin typeface="+mn-lt"/>
              <a:ea typeface="+mn-ea"/>
              <a:cs typeface="+mn-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lang="en-US" altLang="zh-CN" dirty="0"/>
              <a:t>Claim</a:t>
            </a:r>
            <a:r>
              <a:rPr lang="zh-CN" altLang="en-US" dirty="0"/>
              <a:t>一段</a:t>
            </a:r>
            <a:endParaRPr lang="en-US" altLang="zh-CN" dirty="0"/>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mn-lt"/>
                <a:ea typeface="+mn-ea"/>
                <a:cs typeface="+mn-cs"/>
                <a:sym typeface="Calibri" panose="020F0502020204030204"/>
              </a:rPr>
              <a:t>Reason </a:t>
            </a:r>
            <a:r>
              <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rPr>
              <a:t>和</a:t>
            </a:r>
            <a:r>
              <a:rPr kumimoji="0" lang="en-US" altLang="zh-CN" sz="1800" b="0" i="0" u="none" strike="noStrike" cap="none" spc="0" normalizeH="0" baseline="0" dirty="0">
                <a:ln>
                  <a:noFill/>
                </a:ln>
                <a:solidFill>
                  <a:srgbClr val="000000"/>
                </a:solidFill>
                <a:effectLst/>
                <a:uFillTx/>
                <a:latin typeface="+mn-lt"/>
                <a:ea typeface="+mn-ea"/>
                <a:cs typeface="+mn-cs"/>
                <a:sym typeface="Calibri" panose="020F0502020204030204"/>
              </a:rPr>
              <a:t>Claim</a:t>
            </a:r>
            <a:r>
              <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rPr>
              <a:t>的关系一段</a:t>
            </a: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iterate>
                                    <p:tmAbs val="0"/>
                                  </p:iterate>
                                  <p:childTnLst>
                                    <p:set>
                                      <p:cBhvr>
                                        <p:cTn id="6" dur="indefinite" fill="hold"/>
                                        <p:tgtEl>
                                          <p:spTgt spid="552"/>
                                        </p:tgtEl>
                                        <p:attrNameLst>
                                          <p:attrName>style.visibility</p:attrName>
                                        </p:attrNameLst>
                                      </p:cBhvr>
                                      <p:to>
                                        <p:strVal val="visible"/>
                                      </p:to>
                                    </p:set>
                                    <p:animEffect transition="in" filter="dissolve">
                                      <p:cBhvr>
                                        <p:cTn id="7" dur="500"/>
                                        <p:tgtEl>
                                          <p:spTgt spid="55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2" nodeType="clickEffect">
                                  <p:stCondLst>
                                    <p:cond delay="0"/>
                                  </p:stCondLst>
                                  <p:iterate>
                                    <p:tmAbs val="0"/>
                                  </p:iterate>
                                  <p:childTnLst>
                                    <p:set>
                                      <p:cBhvr>
                                        <p:cTn id="11" dur="indefinite" fill="hold"/>
                                        <p:tgtEl>
                                          <p:spTgt spid="553"/>
                                        </p:tgtEl>
                                        <p:attrNameLst>
                                          <p:attrName>style.visibility</p:attrName>
                                        </p:attrNameLst>
                                      </p:cBhvr>
                                      <p:to>
                                        <p:strVal val="visible"/>
                                      </p:to>
                                    </p:set>
                                    <p:animEffect transition="in" filter="box(out)">
                                      <p:cBhvr>
                                        <p:cTn id="12" dur="1000"/>
                                        <p:tgtEl>
                                          <p:spTgt spid="5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 grpId="1" animBg="1" advAuto="0"/>
      <p:bldP spid="553" grpId="2" animBg="1" advAuto="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 name="TextBox 18"/>
          <p:cNvSpPr txBox="1"/>
          <p:nvPr/>
        </p:nvSpPr>
        <p:spPr>
          <a:xfrm>
            <a:off x="467543" y="908719"/>
            <a:ext cx="8136906" cy="2999741"/>
          </a:xfrm>
          <a:prstGeom prst="rect">
            <a:avLst/>
          </a:prstGeom>
          <a:ln w="12700">
            <a:miter lim="400000"/>
          </a:ln>
        </p:spPr>
        <p:txBody>
          <a:bodyPr lIns="45719" rIns="45719">
            <a:spAutoFit/>
          </a:bodyPr>
          <a:lstStyle/>
          <a:p>
            <a:pPr>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dirty="0"/>
              <a:t>例8：Claim: Imagination is a more valuable asset than experience.</a:t>
            </a:r>
          </a:p>
          <a:p>
            <a:pPr>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dirty="0"/>
              <a:t>Reason: People who lack experience are free to imagine what is possible without the constraints of established habits and attitudes.</a:t>
            </a:r>
          </a:p>
          <a:p>
            <a:pPr>
              <a:defRPr sz="1200">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dirty="0"/>
          </a:p>
          <a:p>
            <a:pPr>
              <a:defRPr i="1">
                <a:latin typeface="微软雅黑" panose="020B0503020204020204" charset="-122"/>
                <a:ea typeface="微软雅黑" panose="020B0503020204020204" charset="-122"/>
                <a:cs typeface="微软雅黑" panose="020B0503020204020204" charset="-122"/>
                <a:sym typeface="微软雅黑" panose="020B0503020204020204" charset="-122"/>
              </a:defRPr>
            </a:pPr>
            <a:r>
              <a:rPr dirty="0"/>
              <a:t>Write a response in which you discuss the extent to which you agree or disagree with the </a:t>
            </a:r>
            <a:r>
              <a:rPr dirty="0">
                <a:solidFill>
                  <a:srgbClr val="FF0000"/>
                </a:solidFill>
              </a:rPr>
              <a:t>claim</a:t>
            </a:r>
            <a:r>
              <a:rPr dirty="0"/>
              <a:t> AND </a:t>
            </a:r>
            <a:r>
              <a:rPr dirty="0">
                <a:solidFill>
                  <a:srgbClr val="FF0000"/>
                </a:solidFill>
              </a:rPr>
              <a:t>the reason </a:t>
            </a:r>
            <a:r>
              <a:rPr dirty="0"/>
              <a:t>on which that claim is based.</a:t>
            </a:r>
          </a:p>
        </p:txBody>
      </p:sp>
      <p:sp>
        <p:nvSpPr>
          <p:cNvPr id="556" name="TextBox 20"/>
          <p:cNvSpPr txBox="1"/>
          <p:nvPr/>
        </p:nvSpPr>
        <p:spPr>
          <a:xfrm>
            <a:off x="3347863" y="4005064"/>
            <a:ext cx="1008113" cy="370841"/>
          </a:xfrm>
          <a:prstGeom prst="rect">
            <a:avLst/>
          </a:prstGeom>
          <a:ln w="12700">
            <a:miter lim="400000"/>
          </a:ln>
        </p:spPr>
        <p:txBody>
          <a:bodyPr lIns="45719" rIns="45719">
            <a:spAutoFit/>
          </a:bodyPr>
          <a:lstStyle>
            <a:lvl1pPr>
              <a:defRPr>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Claim</a:t>
            </a:r>
          </a:p>
        </p:txBody>
      </p:sp>
      <p:sp>
        <p:nvSpPr>
          <p:cNvPr id="557" name="TextBox 25"/>
          <p:cNvSpPr txBox="1"/>
          <p:nvPr/>
        </p:nvSpPr>
        <p:spPr>
          <a:xfrm>
            <a:off x="4788024" y="4653136"/>
            <a:ext cx="864097" cy="408941"/>
          </a:xfrm>
          <a:prstGeom prst="rect">
            <a:avLst/>
          </a:prstGeom>
          <a:ln w="12700">
            <a:miter lim="400000"/>
          </a:ln>
        </p:spPr>
        <p:txBody>
          <a:bodyPr lIns="45719" rIns="45719">
            <a:spAutoFit/>
          </a:bodyPr>
          <a:lstStyle>
            <a:lvl1pPr>
              <a:defRPr>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拆分</a:t>
            </a:r>
          </a:p>
        </p:txBody>
      </p:sp>
      <p:sp>
        <p:nvSpPr>
          <p:cNvPr id="558" name="矩形 21"/>
          <p:cNvSpPr/>
          <p:nvPr/>
        </p:nvSpPr>
        <p:spPr>
          <a:xfrm>
            <a:off x="2339751" y="-1"/>
            <a:ext cx="6804249"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559" name="矩形 23"/>
          <p:cNvSpPr/>
          <p:nvPr/>
        </p:nvSpPr>
        <p:spPr>
          <a:xfrm>
            <a:off x="4179708" y="59633"/>
            <a:ext cx="1512169" cy="340817"/>
          </a:xfrm>
          <a:prstGeom prst="rect">
            <a:avLst/>
          </a:prstGeom>
          <a:solidFill>
            <a:srgbClr val="093678"/>
          </a:solidFill>
          <a:ln w="12700">
            <a:miter lim="400000"/>
          </a:ln>
        </p:spPr>
        <p:txBody>
          <a:bodyPr lIns="45719" rIns="45719" anchor="ctr"/>
          <a:lstStyle/>
          <a:p>
            <a:pPr algn="ctr">
              <a:defRPr>
                <a:solidFill>
                  <a:srgbClr val="FFFFFF"/>
                </a:solidFill>
              </a:defRPr>
            </a:pPr>
            <a:endParaRPr/>
          </a:p>
        </p:txBody>
      </p:sp>
      <p:sp>
        <p:nvSpPr>
          <p:cNvPr id="560" name="TextBox 24"/>
          <p:cNvSpPr txBox="1"/>
          <p:nvPr/>
        </p:nvSpPr>
        <p:spPr>
          <a:xfrm>
            <a:off x="2510150" y="63847"/>
            <a:ext cx="1368152"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有的放矢</a:t>
            </a:r>
          </a:p>
        </p:txBody>
      </p:sp>
      <p:sp>
        <p:nvSpPr>
          <p:cNvPr id="561" name="TextBox 26"/>
          <p:cNvSpPr txBox="1"/>
          <p:nvPr/>
        </p:nvSpPr>
        <p:spPr>
          <a:xfrm>
            <a:off x="4355975" y="66110"/>
            <a:ext cx="1080121"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深度破题</a:t>
            </a:r>
          </a:p>
        </p:txBody>
      </p:sp>
      <p:sp>
        <p:nvSpPr>
          <p:cNvPr id="562" name="TextBox 27"/>
          <p:cNvSpPr txBox="1"/>
          <p:nvPr/>
        </p:nvSpPr>
        <p:spPr>
          <a:xfrm>
            <a:off x="6083422" y="66110"/>
            <a:ext cx="1008858"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关键论证</a:t>
            </a:r>
          </a:p>
        </p:txBody>
      </p:sp>
      <p:sp>
        <p:nvSpPr>
          <p:cNvPr id="563" name="矩形 28"/>
          <p:cNvSpPr/>
          <p:nvPr/>
        </p:nvSpPr>
        <p:spPr>
          <a:xfrm>
            <a:off x="2411759" y="44624"/>
            <a:ext cx="1512170"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564" name="矩形 29"/>
          <p:cNvSpPr/>
          <p:nvPr/>
        </p:nvSpPr>
        <p:spPr>
          <a:xfrm>
            <a:off x="5837094" y="44624"/>
            <a:ext cx="1512169"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565" name="矩形 30"/>
          <p:cNvSpPr/>
          <p:nvPr/>
        </p:nvSpPr>
        <p:spPr>
          <a:xfrm>
            <a:off x="4869" y="-1"/>
            <a:ext cx="2304002"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566" name="直接连接符 31"/>
          <p:cNvSpPr/>
          <p:nvPr/>
        </p:nvSpPr>
        <p:spPr>
          <a:xfrm>
            <a:off x="4067944" y="72008"/>
            <a:ext cx="1" cy="332657"/>
          </a:xfrm>
          <a:prstGeom prst="line">
            <a:avLst/>
          </a:prstGeom>
          <a:ln w="12700">
            <a:solidFill>
              <a:srgbClr val="808080"/>
            </a:solidFill>
          </a:ln>
        </p:spPr>
        <p:txBody>
          <a:bodyPr lIns="45719" rIns="45719"/>
          <a:lstStyle/>
          <a:p>
            <a:endParaRPr/>
          </a:p>
        </p:txBody>
      </p:sp>
      <p:sp>
        <p:nvSpPr>
          <p:cNvPr id="567" name="直接连接符 32"/>
          <p:cNvSpPr/>
          <p:nvPr/>
        </p:nvSpPr>
        <p:spPr>
          <a:xfrm>
            <a:off x="5796136" y="72008"/>
            <a:ext cx="1" cy="332657"/>
          </a:xfrm>
          <a:prstGeom prst="line">
            <a:avLst/>
          </a:prstGeom>
          <a:ln w="12700">
            <a:solidFill>
              <a:srgbClr val="808080"/>
            </a:solidFill>
          </a:ln>
        </p:spPr>
        <p:txBody>
          <a:bodyPr lIns="45719" rIns="45719"/>
          <a:lstStyle/>
          <a:p>
            <a:endParaRPr/>
          </a:p>
        </p:txBody>
      </p:sp>
      <p:sp>
        <p:nvSpPr>
          <p:cNvPr id="568" name="直接连接符 33"/>
          <p:cNvSpPr/>
          <p:nvPr/>
        </p:nvSpPr>
        <p:spPr>
          <a:xfrm>
            <a:off x="7380312" y="74440"/>
            <a:ext cx="1" cy="332658"/>
          </a:xfrm>
          <a:prstGeom prst="line">
            <a:avLst/>
          </a:prstGeom>
          <a:ln w="12700">
            <a:solidFill>
              <a:srgbClr val="808080"/>
            </a:solidFill>
          </a:ln>
        </p:spPr>
        <p:txBody>
          <a:bodyPr lIns="45719" rIns="45719"/>
          <a:lstStyle/>
          <a:p>
            <a:endParaRPr/>
          </a:p>
        </p:txBody>
      </p:sp>
      <p:sp>
        <p:nvSpPr>
          <p:cNvPr id="569" name="矩形 34"/>
          <p:cNvSpPr/>
          <p:nvPr/>
        </p:nvSpPr>
        <p:spPr>
          <a:xfrm>
            <a:off x="7668342" y="64501"/>
            <a:ext cx="1378092" cy="340817"/>
          </a:xfrm>
          <a:prstGeom prst="rect">
            <a:avLst/>
          </a:prstGeom>
          <a:solidFill>
            <a:srgbClr val="BFBFBF"/>
          </a:solidFill>
          <a:ln w="12700">
            <a:miter lim="400000"/>
          </a:ln>
        </p:spPr>
        <p:txBody>
          <a:bodyPr lIns="45719" rIns="45719" anchor="ctr"/>
          <a:lstStyle/>
          <a:p>
            <a:pPr algn="ctr">
              <a:defRPr>
                <a:solidFill>
                  <a:srgbClr val="FFFFFF"/>
                </a:solidFill>
              </a:defRPr>
            </a:pPr>
            <a:endParaRPr/>
          </a:p>
        </p:txBody>
      </p:sp>
      <p:pic>
        <p:nvPicPr>
          <p:cNvPr id="570" name="图片 35" descr="图片 35"/>
          <p:cNvPicPr>
            <a:picLocks noChangeAspect="1"/>
          </p:cNvPicPr>
          <p:nvPr/>
        </p:nvPicPr>
        <p:blipFill>
          <a:blip r:embed="rId2"/>
          <a:stretch>
            <a:fillRect/>
          </a:stretch>
        </p:blipFill>
        <p:spPr>
          <a:xfrm>
            <a:off x="7720593" y="46030"/>
            <a:ext cx="1231189" cy="369357"/>
          </a:xfrm>
          <a:prstGeom prst="rect">
            <a:avLst/>
          </a:prstGeom>
          <a:ln w="12700">
            <a:miter lim="400000"/>
            <a:headEnd/>
            <a:tailEnd/>
          </a:ln>
        </p:spPr>
      </p:pic>
      <p:sp>
        <p:nvSpPr>
          <p:cNvPr id="571" name="TextBox 36"/>
          <p:cNvSpPr txBox="1"/>
          <p:nvPr/>
        </p:nvSpPr>
        <p:spPr>
          <a:xfrm>
            <a:off x="755576" y="59633"/>
            <a:ext cx="1368152" cy="370841"/>
          </a:xfrm>
          <a:prstGeom prst="rect">
            <a:avLst/>
          </a:prstGeom>
          <a:ln w="12700">
            <a:miter lim="400000"/>
          </a:ln>
        </p:spPr>
        <p:txBody>
          <a:bodyPr lIns="45719" rIns="45719">
            <a:spAutoFit/>
          </a:bodyPr>
          <a:lstStyle>
            <a:lvl1pPr algn="ctr">
              <a:defRPr>
                <a:solidFill>
                  <a:srgbClr val="FFC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ISSUE</a:t>
            </a:r>
          </a:p>
        </p:txBody>
      </p:sp>
      <p:grpSp>
        <p:nvGrpSpPr>
          <p:cNvPr id="574" name="矩形 37"/>
          <p:cNvGrpSpPr/>
          <p:nvPr/>
        </p:nvGrpSpPr>
        <p:grpSpPr>
          <a:xfrm>
            <a:off x="0" y="-49421"/>
            <a:ext cx="539552" cy="574042"/>
            <a:chOff x="0" y="0"/>
            <a:chExt cx="539551" cy="574040"/>
          </a:xfrm>
        </p:grpSpPr>
        <p:sp>
          <p:nvSpPr>
            <p:cNvPr id="572" name="矩形"/>
            <p:cNvSpPr/>
            <p:nvPr/>
          </p:nvSpPr>
          <p:spPr>
            <a:xfrm>
              <a:off x="0" y="49420"/>
              <a:ext cx="539552" cy="475200"/>
            </a:xfrm>
            <a:prstGeom prst="rect">
              <a:avLst/>
            </a:prstGeom>
            <a:solidFill>
              <a:srgbClr val="093678"/>
            </a:solidFill>
            <a:ln w="12700" cap="flat">
              <a:noFill/>
              <a:miter lim="400000"/>
            </a:ln>
            <a:effectLst/>
          </p:spPr>
          <p:txBody>
            <a:bodyPr wrap="square" lIns="45719" tIns="45719" rIns="45719" bIns="45719" numCol="1" anchor="ctr">
              <a:noAutofit/>
            </a:bodyPr>
            <a:lstStyle/>
            <a:p>
              <a:pPr algn="ctr">
                <a:defRPr sz="3200">
                  <a:solidFill>
                    <a:srgbClr val="FFFFFF"/>
                  </a:solidFill>
                  <a:latin typeface="方正超粗黑简体"/>
                  <a:ea typeface="方正超粗黑简体"/>
                  <a:cs typeface="方正超粗黑简体"/>
                  <a:sym typeface="方正超粗黑简体"/>
                </a:defRPr>
              </a:pPr>
              <a:endParaRPr/>
            </a:p>
          </p:txBody>
        </p:sp>
        <p:sp>
          <p:nvSpPr>
            <p:cNvPr id="573" name="2"/>
            <p:cNvSpPr txBox="1"/>
            <p:nvPr/>
          </p:nvSpPr>
          <p:spPr>
            <a:xfrm>
              <a:off x="0" y="0"/>
              <a:ext cx="539552" cy="574041"/>
            </a:xfrm>
            <a:prstGeom prst="rect">
              <a:avLst/>
            </a:prstGeom>
            <a:noFill/>
            <a:ln w="12700" cap="flat">
              <a:noFill/>
              <a:miter lim="400000"/>
            </a:ln>
            <a:effectLst/>
          </p:spPr>
          <p:txBody>
            <a:bodyPr wrap="square" lIns="45719" tIns="45719" rIns="45719" bIns="45719" numCol="1" anchor="ctr">
              <a:spAutoFit/>
            </a:bodyPr>
            <a:lstStyle>
              <a:lvl1pPr algn="ctr">
                <a:defRPr sz="3200">
                  <a:solidFill>
                    <a:srgbClr val="FFFFFF"/>
                  </a:solidFill>
                  <a:latin typeface="方正超粗黑简体"/>
                  <a:ea typeface="方正超粗黑简体"/>
                  <a:cs typeface="方正超粗黑简体"/>
                  <a:sym typeface="方正超粗黑简体"/>
                </a:defRPr>
              </a:lvl1pPr>
            </a:lstStyle>
            <a:p>
              <a:r>
                <a:t>2</a:t>
              </a:r>
            </a:p>
          </p:txBody>
        </p:sp>
      </p:grpSp>
      <p:sp>
        <p:nvSpPr>
          <p:cNvPr id="575" name="TextBox 38"/>
          <p:cNvSpPr txBox="1"/>
          <p:nvPr/>
        </p:nvSpPr>
        <p:spPr>
          <a:xfrm>
            <a:off x="3131840" y="4571836"/>
            <a:ext cx="1008113" cy="370841"/>
          </a:xfrm>
          <a:prstGeom prst="rect">
            <a:avLst/>
          </a:prstGeom>
          <a:ln w="12700">
            <a:miter lim="400000"/>
          </a:ln>
        </p:spPr>
        <p:txBody>
          <a:bodyPr lIns="45719" rIns="45719">
            <a:spAutoFit/>
          </a:bodyPr>
          <a:lstStyle>
            <a:lvl1pPr>
              <a:defRPr>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Reason</a:t>
            </a:r>
          </a:p>
        </p:txBody>
      </p:sp>
      <p:sp>
        <p:nvSpPr>
          <p:cNvPr id="576" name="TextBox 39"/>
          <p:cNvSpPr txBox="1"/>
          <p:nvPr/>
        </p:nvSpPr>
        <p:spPr>
          <a:xfrm>
            <a:off x="2123727" y="5157192"/>
            <a:ext cx="2592290" cy="370841"/>
          </a:xfrm>
          <a:prstGeom prst="rect">
            <a:avLst/>
          </a:prstGeom>
          <a:ln w="12700">
            <a:miter lim="400000"/>
          </a:ln>
        </p:spPr>
        <p:txBody>
          <a:bodyPr lIns="45719" rIns="45719">
            <a:spAutoFit/>
          </a:bodyPr>
          <a:lstStyle/>
          <a:p>
            <a:pPr>
              <a:defRPr>
                <a:latin typeface="微软雅黑" panose="020B0503020204020204" charset="-122"/>
                <a:ea typeface="微软雅黑" panose="020B0503020204020204" charset="-122"/>
                <a:cs typeface="微软雅黑" panose="020B0503020204020204" charset="-122"/>
                <a:sym typeface="微软雅黑" panose="020B0503020204020204" charset="-122"/>
              </a:defRPr>
            </a:pPr>
            <a:r>
              <a:t>Reason </a:t>
            </a:r>
            <a:r>
              <a:rPr>
                <a:latin typeface="Wingdings" panose="05000000000000000000"/>
                <a:ea typeface="Wingdings" panose="05000000000000000000"/>
                <a:cs typeface="Wingdings" panose="05000000000000000000"/>
                <a:sym typeface="Wingdings" panose="05000000000000000000"/>
              </a:rPr>
              <a:t> </a:t>
            </a:r>
            <a:r>
              <a:t>Claim</a:t>
            </a:r>
          </a:p>
        </p:txBody>
      </p:sp>
      <p:sp>
        <p:nvSpPr>
          <p:cNvPr id="4" name="文本框 3">
            <a:extLst>
              <a:ext uri="{FF2B5EF4-FFF2-40B4-BE49-F238E27FC236}">
                <a16:creationId xmlns:a16="http://schemas.microsoft.com/office/drawing/2014/main" id="{EF81317F-F367-478F-8807-BEBAC63130A0}"/>
              </a:ext>
            </a:extLst>
          </p:cNvPr>
          <p:cNvSpPr txBox="1"/>
          <p:nvPr/>
        </p:nvSpPr>
        <p:spPr>
          <a:xfrm>
            <a:off x="6907696" y="4770783"/>
            <a:ext cx="1696753" cy="36933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rPr>
              <a:t>深化。</a:t>
            </a: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1" fill="hold" grpId="1" nodeType="clickEffect">
                                  <p:stCondLst>
                                    <p:cond delay="0"/>
                                  </p:stCondLst>
                                  <p:iterate>
                                    <p:tmAbs val="0"/>
                                  </p:iterate>
                                  <p:childTnLst>
                                    <p:set>
                                      <p:cBhvr>
                                        <p:cTn id="6" dur="indefinite" fill="hold"/>
                                        <p:tgtEl>
                                          <p:spTgt spid="557"/>
                                        </p:tgtEl>
                                        <p:attrNameLst>
                                          <p:attrName>style.visibility</p:attrName>
                                        </p:attrNameLst>
                                      </p:cBhvr>
                                      <p:to>
                                        <p:strVal val="visible"/>
                                      </p:to>
                                    </p:set>
                                    <p:anim calcmode="lin" valueType="num">
                                      <p:cBhvr>
                                        <p:cTn id="7" dur="1000" fill="hold"/>
                                        <p:tgtEl>
                                          <p:spTgt spid="557"/>
                                        </p:tgtEl>
                                        <p:attrNameLst>
                                          <p:attrName>ppt_x</p:attrName>
                                        </p:attrNameLst>
                                      </p:cBhvr>
                                      <p:tavLst>
                                        <p:tav tm="0">
                                          <p:val>
                                            <p:strVal val="#ppt_x"/>
                                          </p:val>
                                        </p:tav>
                                        <p:tav tm="100000">
                                          <p:val>
                                            <p:strVal val="#ppt_x"/>
                                          </p:val>
                                        </p:tav>
                                      </p:tavLst>
                                    </p:anim>
                                    <p:anim calcmode="lin" valueType="num">
                                      <p:cBhvr>
                                        <p:cTn id="8" dur="1000" fill="hold"/>
                                        <p:tgtEl>
                                          <p:spTgt spid="55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2" nodeType="clickEffect">
                                  <p:stCondLst>
                                    <p:cond delay="0"/>
                                  </p:stCondLst>
                                  <p:iterate>
                                    <p:tmAbs val="0"/>
                                  </p:iterate>
                                  <p:childTnLst>
                                    <p:set>
                                      <p:cBhvr>
                                        <p:cTn id="12" dur="indefinite" fill="hold"/>
                                        <p:tgtEl>
                                          <p:spTgt spid="556"/>
                                        </p:tgtEl>
                                        <p:attrNameLst>
                                          <p:attrName>style.visibility</p:attrName>
                                        </p:attrNameLst>
                                      </p:cBhvr>
                                      <p:to>
                                        <p:strVal val="visible"/>
                                      </p:to>
                                    </p:set>
                                    <p:anim calcmode="lin" valueType="num">
                                      <p:cBhvr>
                                        <p:cTn id="13" dur="1000" fill="hold"/>
                                        <p:tgtEl>
                                          <p:spTgt spid="556"/>
                                        </p:tgtEl>
                                        <p:attrNameLst>
                                          <p:attrName>ppt_x</p:attrName>
                                        </p:attrNameLst>
                                      </p:cBhvr>
                                      <p:tavLst>
                                        <p:tav tm="0">
                                          <p:val>
                                            <p:strVal val="#ppt_x"/>
                                          </p:val>
                                        </p:tav>
                                        <p:tav tm="100000">
                                          <p:val>
                                            <p:strVal val="#ppt_x"/>
                                          </p:val>
                                        </p:tav>
                                      </p:tavLst>
                                    </p:anim>
                                    <p:anim calcmode="lin" valueType="num">
                                      <p:cBhvr>
                                        <p:cTn id="14" dur="1000" fill="hold"/>
                                        <p:tgtEl>
                                          <p:spTgt spid="556"/>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3" nodeType="clickEffect">
                                  <p:stCondLst>
                                    <p:cond delay="0"/>
                                  </p:stCondLst>
                                  <p:iterate>
                                    <p:tmAbs val="0"/>
                                  </p:iterate>
                                  <p:childTnLst>
                                    <p:set>
                                      <p:cBhvr>
                                        <p:cTn id="18" dur="indefinite" fill="hold"/>
                                        <p:tgtEl>
                                          <p:spTgt spid="575"/>
                                        </p:tgtEl>
                                        <p:attrNameLst>
                                          <p:attrName>style.visibility</p:attrName>
                                        </p:attrNameLst>
                                      </p:cBhvr>
                                      <p:to>
                                        <p:strVal val="visible"/>
                                      </p:to>
                                    </p:set>
                                    <p:anim calcmode="lin" valueType="num">
                                      <p:cBhvr>
                                        <p:cTn id="19" dur="1000" fill="hold"/>
                                        <p:tgtEl>
                                          <p:spTgt spid="575"/>
                                        </p:tgtEl>
                                        <p:attrNameLst>
                                          <p:attrName>ppt_x</p:attrName>
                                        </p:attrNameLst>
                                      </p:cBhvr>
                                      <p:tavLst>
                                        <p:tav tm="0">
                                          <p:val>
                                            <p:strVal val="#ppt_x"/>
                                          </p:val>
                                        </p:tav>
                                        <p:tav tm="100000">
                                          <p:val>
                                            <p:strVal val="#ppt_x"/>
                                          </p:val>
                                        </p:tav>
                                      </p:tavLst>
                                    </p:anim>
                                    <p:anim calcmode="lin" valueType="num">
                                      <p:cBhvr>
                                        <p:cTn id="20" dur="1000" fill="hold"/>
                                        <p:tgtEl>
                                          <p:spTgt spid="575"/>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4" nodeType="clickEffect">
                                  <p:stCondLst>
                                    <p:cond delay="0"/>
                                  </p:stCondLst>
                                  <p:iterate>
                                    <p:tmAbs val="0"/>
                                  </p:iterate>
                                  <p:childTnLst>
                                    <p:set>
                                      <p:cBhvr>
                                        <p:cTn id="24" dur="indefinite" fill="hold"/>
                                        <p:tgtEl>
                                          <p:spTgt spid="576"/>
                                        </p:tgtEl>
                                        <p:attrNameLst>
                                          <p:attrName>style.visibility</p:attrName>
                                        </p:attrNameLst>
                                      </p:cBhvr>
                                      <p:to>
                                        <p:strVal val="visible"/>
                                      </p:to>
                                    </p:set>
                                    <p:anim calcmode="lin" valueType="num">
                                      <p:cBhvr>
                                        <p:cTn id="25" dur="1000" fill="hold"/>
                                        <p:tgtEl>
                                          <p:spTgt spid="576"/>
                                        </p:tgtEl>
                                        <p:attrNameLst>
                                          <p:attrName>ppt_x</p:attrName>
                                        </p:attrNameLst>
                                      </p:cBhvr>
                                      <p:tavLst>
                                        <p:tav tm="0">
                                          <p:val>
                                            <p:strVal val="#ppt_x"/>
                                          </p:val>
                                        </p:tav>
                                        <p:tav tm="100000">
                                          <p:val>
                                            <p:strVal val="#ppt_x"/>
                                          </p:val>
                                        </p:tav>
                                      </p:tavLst>
                                    </p:anim>
                                    <p:anim calcmode="lin" valueType="num">
                                      <p:cBhvr>
                                        <p:cTn id="26" dur="1000" fill="hold"/>
                                        <p:tgtEl>
                                          <p:spTgt spid="57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 grpId="2" animBg="1" advAuto="0"/>
      <p:bldP spid="557" grpId="1" animBg="1" advAuto="0"/>
      <p:bldP spid="575" grpId="3" animBg="1" advAuto="0"/>
      <p:bldP spid="576" grpId="4" animBg="1" advAuto="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8E23220-0F6E-4610-AA5E-866A22F8481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4124597"/>
          </a:xfrm>
          <a:prstGeom prst="rect">
            <a:avLst/>
          </a:prstGeom>
        </p:spPr>
      </p:pic>
      <p:sp>
        <p:nvSpPr>
          <p:cNvPr id="5" name="文本框 4">
            <a:extLst>
              <a:ext uri="{FF2B5EF4-FFF2-40B4-BE49-F238E27FC236}">
                <a16:creationId xmlns:a16="http://schemas.microsoft.com/office/drawing/2014/main" id="{0F8DEA42-C74C-484C-81E3-1AF80AA7997A}"/>
              </a:ext>
            </a:extLst>
          </p:cNvPr>
          <p:cNvSpPr txBox="1"/>
          <p:nvPr/>
        </p:nvSpPr>
        <p:spPr>
          <a:xfrm>
            <a:off x="375708" y="4124597"/>
            <a:ext cx="8392583" cy="2585321"/>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dirty="0">
                <a:ln>
                  <a:noFill/>
                </a:ln>
                <a:solidFill>
                  <a:srgbClr val="00B050"/>
                </a:solidFill>
                <a:effectLst/>
                <a:uFillTx/>
                <a:latin typeface="+mn-lt"/>
                <a:ea typeface="+mn-ea"/>
                <a:cs typeface="+mn-cs"/>
                <a:sym typeface="Calibri" panose="020F0502020204030204"/>
              </a:rPr>
              <a:t>疑问：所以这个思维导图的思维是：</a:t>
            </a:r>
            <a:endParaRPr kumimoji="0" lang="en-US" altLang="zh-CN" sz="1800" b="0" i="0" u="none" strike="noStrike" cap="none" spc="0" normalizeH="0" baseline="0" dirty="0">
              <a:ln>
                <a:noFill/>
              </a:ln>
              <a:solidFill>
                <a:srgbClr val="00B050"/>
              </a:solidFill>
              <a:effectLst/>
              <a:uFillTx/>
              <a:latin typeface="+mn-lt"/>
              <a:ea typeface="+mn-ea"/>
              <a:cs typeface="+mn-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lang="zh-CN" altLang="en-US" dirty="0">
                <a:solidFill>
                  <a:srgbClr val="00B050"/>
                </a:solidFill>
              </a:rPr>
              <a:t>同意</a:t>
            </a:r>
            <a:r>
              <a:rPr kumimoji="0" lang="en-US" altLang="zh-CN" sz="1800" b="0" i="0" u="none" strike="noStrike" cap="none" spc="0" normalizeH="0" baseline="0" dirty="0">
                <a:ln>
                  <a:noFill/>
                </a:ln>
                <a:solidFill>
                  <a:srgbClr val="00B050"/>
                </a:solidFill>
                <a:effectLst/>
                <a:uFillTx/>
                <a:latin typeface="+mn-lt"/>
                <a:ea typeface="+mn-ea"/>
                <a:cs typeface="+mn-cs"/>
                <a:sym typeface="Calibri" panose="020F0502020204030204"/>
              </a:rPr>
              <a:t>claim</a:t>
            </a:r>
            <a:r>
              <a:rPr kumimoji="0" lang="zh-CN" altLang="en-US" sz="1800" b="0" i="0" u="none" strike="noStrike" cap="none" spc="0" normalizeH="0" baseline="0" dirty="0">
                <a:ln>
                  <a:noFill/>
                </a:ln>
                <a:solidFill>
                  <a:srgbClr val="00B050"/>
                </a:solidFill>
                <a:effectLst/>
                <a:uFillTx/>
                <a:latin typeface="+mn-lt"/>
                <a:ea typeface="+mn-ea"/>
                <a:cs typeface="+mn-cs"/>
                <a:sym typeface="Calibri" panose="020F0502020204030204"/>
              </a:rPr>
              <a:t>，部分支持</a:t>
            </a:r>
            <a:r>
              <a:rPr kumimoji="0" lang="en-US" altLang="zh-CN" sz="1800" b="0" i="0" u="none" strike="noStrike" cap="none" spc="0" normalizeH="0" baseline="0" dirty="0">
                <a:ln>
                  <a:noFill/>
                </a:ln>
                <a:solidFill>
                  <a:srgbClr val="00B050"/>
                </a:solidFill>
                <a:effectLst/>
                <a:uFillTx/>
                <a:latin typeface="+mn-lt"/>
                <a:ea typeface="+mn-ea"/>
                <a:cs typeface="+mn-cs"/>
                <a:sym typeface="Calibri" panose="020F0502020204030204"/>
              </a:rPr>
              <a:t>reason </a:t>
            </a:r>
            <a:r>
              <a:rPr kumimoji="0" lang="zh-CN" altLang="en-US" sz="1800" b="0" i="0" u="none" strike="noStrike" cap="none" spc="0" normalizeH="0" baseline="0" dirty="0">
                <a:ln>
                  <a:noFill/>
                </a:ln>
                <a:solidFill>
                  <a:srgbClr val="00B050"/>
                </a:solidFill>
                <a:effectLst/>
                <a:uFillTx/>
                <a:latin typeface="+mn-lt"/>
                <a:ea typeface="+mn-ea"/>
                <a:cs typeface="+mn-cs"/>
                <a:sym typeface="Calibri" panose="020F0502020204030204"/>
              </a:rPr>
              <a:t>以及不支持两者之间的关系是吗？</a:t>
            </a:r>
            <a:endParaRPr kumimoji="0" lang="en-US" altLang="zh-CN" sz="1800" b="0" i="0" u="none" strike="noStrike" cap="none" spc="0" normalizeH="0" baseline="0" dirty="0">
              <a:ln>
                <a:noFill/>
              </a:ln>
              <a:solidFill>
                <a:srgbClr val="00B050"/>
              </a:solidFill>
              <a:effectLst/>
              <a:uFillTx/>
              <a:latin typeface="+mn-lt"/>
              <a:ea typeface="+mn-ea"/>
              <a:cs typeface="+mn-cs"/>
              <a:sym typeface="Calibri" panose="020F0502020204030204"/>
            </a:endParaRPr>
          </a:p>
          <a:p>
            <a:r>
              <a:rPr kumimoji="0" lang="en-US" altLang="zh-CN" sz="1800" b="0" i="0" u="none" strike="noStrike" cap="none" spc="0" normalizeH="0" baseline="0" dirty="0">
                <a:ln>
                  <a:noFill/>
                </a:ln>
                <a:solidFill>
                  <a:srgbClr val="00B050"/>
                </a:solidFill>
                <a:effectLst/>
                <a:uFillTx/>
                <a:latin typeface="+mn-lt"/>
                <a:ea typeface="+mn-ea"/>
                <a:cs typeface="+mn-cs"/>
                <a:sym typeface="Calibri" panose="020F0502020204030204"/>
              </a:rPr>
              <a:t>Answer from Zhu:</a:t>
            </a:r>
          </a:p>
          <a:p>
            <a:r>
              <a:rPr lang="zh-CN" altLang="zh-CN" dirty="0"/>
              <a:t>思维导图只是把可能性都展开了。</a:t>
            </a:r>
          </a:p>
          <a:p>
            <a:r>
              <a:rPr lang="zh-CN" altLang="zh-CN" dirty="0"/>
              <a:t>图中</a:t>
            </a:r>
            <a:r>
              <a:rPr lang="en-US" altLang="zh-CN" dirty="0"/>
              <a:t>Commercial</a:t>
            </a:r>
            <a:r>
              <a:rPr lang="zh-CN" altLang="zh-CN" dirty="0"/>
              <a:t>里就有</a:t>
            </a:r>
            <a:r>
              <a:rPr lang="en-US" altLang="zh-CN" dirty="0"/>
              <a:t>ad</a:t>
            </a:r>
            <a:r>
              <a:rPr lang="zh-CN" altLang="zh-CN" dirty="0"/>
              <a:t>依赖创意，</a:t>
            </a:r>
            <a:r>
              <a:rPr lang="en-US" altLang="zh-CN" dirty="0"/>
              <a:t>marketing</a:t>
            </a:r>
            <a:r>
              <a:rPr lang="zh-CN" altLang="zh-CN" dirty="0"/>
              <a:t>依赖经验的分别。所以</a:t>
            </a:r>
            <a:r>
              <a:rPr lang="en-US" altLang="zh-CN" dirty="0"/>
              <a:t>claim</a:t>
            </a:r>
            <a:r>
              <a:rPr lang="zh-CN" altLang="zh-CN" dirty="0"/>
              <a:t>里面可以分开写。</a:t>
            </a:r>
            <a:r>
              <a:rPr lang="en-US" altLang="zh-CN" dirty="0"/>
              <a:t>Reason</a:t>
            </a:r>
            <a:r>
              <a:rPr lang="zh-CN" altLang="zh-CN" dirty="0"/>
              <a:t>部分也是如此。</a:t>
            </a:r>
          </a:p>
          <a:p>
            <a:r>
              <a:rPr lang="zh-CN" altLang="zh-CN" dirty="0"/>
              <a:t>基本上这类题目都是</a:t>
            </a:r>
            <a:r>
              <a:rPr lang="en-US" altLang="zh-CN" dirty="0"/>
              <a:t>reason</a:t>
            </a:r>
            <a:r>
              <a:rPr lang="zh-CN" altLang="zh-CN" dirty="0"/>
              <a:t>不支持</a:t>
            </a:r>
            <a:r>
              <a:rPr lang="en-US" altLang="zh-CN" dirty="0"/>
              <a:t>claim</a:t>
            </a:r>
            <a:r>
              <a:rPr lang="zh-CN" altLang="zh-CN" dirty="0"/>
              <a:t>。</a:t>
            </a:r>
            <a:endParaRPr lang="en-US" altLang="zh-CN" dirty="0"/>
          </a:p>
          <a:p>
            <a:r>
              <a:rPr lang="zh-CN" altLang="en-US" dirty="0"/>
              <a:t>然后深化主题，展现个人看法。</a:t>
            </a:r>
            <a:r>
              <a:rPr lang="en-US" altLang="zh-CN" dirty="0"/>
              <a:t>Experience</a:t>
            </a:r>
            <a:r>
              <a:rPr lang="zh-CN" altLang="en-US" dirty="0"/>
              <a:t>和</a:t>
            </a:r>
            <a:r>
              <a:rPr lang="en-US" altLang="zh-CN" dirty="0"/>
              <a:t>imagination</a:t>
            </a:r>
            <a:r>
              <a:rPr lang="zh-CN" altLang="en-US" dirty="0"/>
              <a:t>其实不是对立面。</a:t>
            </a:r>
            <a:endParaRPr lang="zh-CN" altLang="zh-CN" dirty="0"/>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dirty="0">
              <a:ln>
                <a:noFill/>
              </a:ln>
              <a:solidFill>
                <a:srgbClr val="00B050"/>
              </a:solidFill>
              <a:effectLst/>
              <a:uFillTx/>
              <a:latin typeface="+mn-lt"/>
              <a:ea typeface="+mn-ea"/>
              <a:cs typeface="+mn-cs"/>
              <a:sym typeface="Calibri" panose="020F0502020204030204"/>
            </a:endParaRPr>
          </a:p>
        </p:txBody>
      </p:sp>
    </p:spTree>
    <p:extLst>
      <p:ext uri="{BB962C8B-B14F-4D97-AF65-F5344CB8AC3E}">
        <p14:creationId xmlns:p14="http://schemas.microsoft.com/office/powerpoint/2010/main" val="1388671577"/>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 name="TextBox 18"/>
          <p:cNvSpPr txBox="1"/>
          <p:nvPr/>
        </p:nvSpPr>
        <p:spPr>
          <a:xfrm>
            <a:off x="467543" y="908720"/>
            <a:ext cx="8136906" cy="2631441"/>
          </a:xfrm>
          <a:prstGeom prst="rect">
            <a:avLst/>
          </a:prstGeom>
          <a:ln w="12700">
            <a:miter lim="400000"/>
          </a:ln>
        </p:spPr>
        <p:txBody>
          <a:bodyPr lIns="45719" rIns="45719">
            <a:spAutoFit/>
          </a:bodyPr>
          <a:lstStyle/>
          <a:p>
            <a:pPr>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pPr>
            <a:r>
              <a:t>例9：Claim: Many problems of modern society cannot be solved by laws and the legal systems.</a:t>
            </a:r>
          </a:p>
          <a:p>
            <a:pPr>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pPr>
            <a:r>
              <a:t>Reason: Laws cannot change what is in people’s hearts or minds.</a:t>
            </a:r>
          </a:p>
          <a:p>
            <a:pPr>
              <a:defRPr sz="1200">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a:p>
          <a:p>
            <a:pPr>
              <a:defRPr i="1">
                <a:latin typeface="微软雅黑" panose="020B0503020204020204" charset="-122"/>
                <a:ea typeface="微软雅黑" panose="020B0503020204020204" charset="-122"/>
                <a:cs typeface="微软雅黑" panose="020B0503020204020204" charset="-122"/>
                <a:sym typeface="微软雅黑" panose="020B0503020204020204" charset="-122"/>
              </a:defRPr>
            </a:pPr>
            <a:r>
              <a:t>Write a response in which you discuss the extent to which you agree or disagree with the </a:t>
            </a:r>
            <a:r>
              <a:rPr>
                <a:solidFill>
                  <a:srgbClr val="FF0000"/>
                </a:solidFill>
              </a:rPr>
              <a:t>claim</a:t>
            </a:r>
            <a:r>
              <a:t> AND </a:t>
            </a:r>
            <a:r>
              <a:rPr>
                <a:solidFill>
                  <a:srgbClr val="FF0000"/>
                </a:solidFill>
              </a:rPr>
              <a:t>the reason </a:t>
            </a:r>
            <a:r>
              <a:t>on which that claim is based.</a:t>
            </a:r>
          </a:p>
        </p:txBody>
      </p:sp>
      <p:sp>
        <p:nvSpPr>
          <p:cNvPr id="579" name="TextBox 20"/>
          <p:cNvSpPr txBox="1"/>
          <p:nvPr/>
        </p:nvSpPr>
        <p:spPr>
          <a:xfrm>
            <a:off x="1475655" y="4005064"/>
            <a:ext cx="4176466" cy="370841"/>
          </a:xfrm>
          <a:prstGeom prst="rect">
            <a:avLst/>
          </a:prstGeom>
          <a:ln w="12700">
            <a:miter lim="400000"/>
          </a:ln>
        </p:spPr>
        <p:txBody>
          <a:bodyPr lIns="45719" rIns="45719">
            <a:spAutoFit/>
          </a:bodyPr>
          <a:lstStyle>
            <a:lvl1pPr>
              <a:defRPr>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What’s in people’s minds</a:t>
            </a:r>
          </a:p>
        </p:txBody>
      </p:sp>
      <p:sp>
        <p:nvSpPr>
          <p:cNvPr id="580" name="矩形 21"/>
          <p:cNvSpPr/>
          <p:nvPr/>
        </p:nvSpPr>
        <p:spPr>
          <a:xfrm>
            <a:off x="2339751" y="-1"/>
            <a:ext cx="6804249"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581" name="矩形 23"/>
          <p:cNvSpPr/>
          <p:nvPr/>
        </p:nvSpPr>
        <p:spPr>
          <a:xfrm>
            <a:off x="4179708" y="59633"/>
            <a:ext cx="1512169" cy="340817"/>
          </a:xfrm>
          <a:prstGeom prst="rect">
            <a:avLst/>
          </a:prstGeom>
          <a:solidFill>
            <a:srgbClr val="093678"/>
          </a:solidFill>
          <a:ln w="12700">
            <a:miter lim="400000"/>
          </a:ln>
        </p:spPr>
        <p:txBody>
          <a:bodyPr lIns="45719" rIns="45719" anchor="ctr"/>
          <a:lstStyle/>
          <a:p>
            <a:pPr algn="ctr">
              <a:defRPr>
                <a:solidFill>
                  <a:srgbClr val="FFFFFF"/>
                </a:solidFill>
              </a:defRPr>
            </a:pPr>
            <a:endParaRPr/>
          </a:p>
        </p:txBody>
      </p:sp>
      <p:sp>
        <p:nvSpPr>
          <p:cNvPr id="582" name="TextBox 24"/>
          <p:cNvSpPr txBox="1"/>
          <p:nvPr/>
        </p:nvSpPr>
        <p:spPr>
          <a:xfrm>
            <a:off x="2510150" y="63847"/>
            <a:ext cx="1368152"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有的放矢</a:t>
            </a:r>
          </a:p>
        </p:txBody>
      </p:sp>
      <p:sp>
        <p:nvSpPr>
          <p:cNvPr id="583" name="TextBox 26"/>
          <p:cNvSpPr txBox="1"/>
          <p:nvPr/>
        </p:nvSpPr>
        <p:spPr>
          <a:xfrm>
            <a:off x="4355975" y="66110"/>
            <a:ext cx="1080121"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深度破题</a:t>
            </a:r>
          </a:p>
        </p:txBody>
      </p:sp>
      <p:sp>
        <p:nvSpPr>
          <p:cNvPr id="584" name="TextBox 27"/>
          <p:cNvSpPr txBox="1"/>
          <p:nvPr/>
        </p:nvSpPr>
        <p:spPr>
          <a:xfrm>
            <a:off x="6083422" y="66110"/>
            <a:ext cx="1008858"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关键论证</a:t>
            </a:r>
          </a:p>
        </p:txBody>
      </p:sp>
      <p:sp>
        <p:nvSpPr>
          <p:cNvPr id="585" name="矩形 28"/>
          <p:cNvSpPr/>
          <p:nvPr/>
        </p:nvSpPr>
        <p:spPr>
          <a:xfrm>
            <a:off x="2411759" y="44624"/>
            <a:ext cx="1512170"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586" name="矩形 29"/>
          <p:cNvSpPr/>
          <p:nvPr/>
        </p:nvSpPr>
        <p:spPr>
          <a:xfrm>
            <a:off x="5837094" y="44624"/>
            <a:ext cx="1512169"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587" name="矩形 30"/>
          <p:cNvSpPr/>
          <p:nvPr/>
        </p:nvSpPr>
        <p:spPr>
          <a:xfrm>
            <a:off x="4869" y="-1"/>
            <a:ext cx="2304002"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588" name="直接连接符 31"/>
          <p:cNvSpPr/>
          <p:nvPr/>
        </p:nvSpPr>
        <p:spPr>
          <a:xfrm>
            <a:off x="4067944" y="72008"/>
            <a:ext cx="1" cy="332657"/>
          </a:xfrm>
          <a:prstGeom prst="line">
            <a:avLst/>
          </a:prstGeom>
          <a:ln w="12700">
            <a:solidFill>
              <a:srgbClr val="808080"/>
            </a:solidFill>
          </a:ln>
        </p:spPr>
        <p:txBody>
          <a:bodyPr lIns="45719" rIns="45719"/>
          <a:lstStyle/>
          <a:p>
            <a:endParaRPr/>
          </a:p>
        </p:txBody>
      </p:sp>
      <p:sp>
        <p:nvSpPr>
          <p:cNvPr id="589" name="直接连接符 32"/>
          <p:cNvSpPr/>
          <p:nvPr/>
        </p:nvSpPr>
        <p:spPr>
          <a:xfrm>
            <a:off x="5796136" y="72008"/>
            <a:ext cx="1" cy="332657"/>
          </a:xfrm>
          <a:prstGeom prst="line">
            <a:avLst/>
          </a:prstGeom>
          <a:ln w="12700">
            <a:solidFill>
              <a:srgbClr val="808080"/>
            </a:solidFill>
          </a:ln>
        </p:spPr>
        <p:txBody>
          <a:bodyPr lIns="45719" rIns="45719"/>
          <a:lstStyle/>
          <a:p>
            <a:endParaRPr/>
          </a:p>
        </p:txBody>
      </p:sp>
      <p:sp>
        <p:nvSpPr>
          <p:cNvPr id="590" name="直接连接符 33"/>
          <p:cNvSpPr/>
          <p:nvPr/>
        </p:nvSpPr>
        <p:spPr>
          <a:xfrm>
            <a:off x="7380312" y="74440"/>
            <a:ext cx="1" cy="332658"/>
          </a:xfrm>
          <a:prstGeom prst="line">
            <a:avLst/>
          </a:prstGeom>
          <a:ln w="12700">
            <a:solidFill>
              <a:srgbClr val="808080"/>
            </a:solidFill>
          </a:ln>
        </p:spPr>
        <p:txBody>
          <a:bodyPr lIns="45719" rIns="45719"/>
          <a:lstStyle/>
          <a:p>
            <a:endParaRPr/>
          </a:p>
        </p:txBody>
      </p:sp>
      <p:sp>
        <p:nvSpPr>
          <p:cNvPr id="591" name="矩形 34"/>
          <p:cNvSpPr/>
          <p:nvPr/>
        </p:nvSpPr>
        <p:spPr>
          <a:xfrm>
            <a:off x="7668342" y="64501"/>
            <a:ext cx="1378092" cy="340817"/>
          </a:xfrm>
          <a:prstGeom prst="rect">
            <a:avLst/>
          </a:prstGeom>
          <a:solidFill>
            <a:srgbClr val="BFBFBF"/>
          </a:solidFill>
          <a:ln w="12700">
            <a:miter lim="400000"/>
          </a:ln>
        </p:spPr>
        <p:txBody>
          <a:bodyPr lIns="45719" rIns="45719" anchor="ctr"/>
          <a:lstStyle/>
          <a:p>
            <a:pPr algn="ctr">
              <a:defRPr>
                <a:solidFill>
                  <a:srgbClr val="FFFFFF"/>
                </a:solidFill>
              </a:defRPr>
            </a:pPr>
            <a:endParaRPr/>
          </a:p>
        </p:txBody>
      </p:sp>
      <p:pic>
        <p:nvPicPr>
          <p:cNvPr id="592" name="图片 35" descr="图片 35"/>
          <p:cNvPicPr>
            <a:picLocks noChangeAspect="1"/>
          </p:cNvPicPr>
          <p:nvPr/>
        </p:nvPicPr>
        <p:blipFill>
          <a:blip r:embed="rId2"/>
          <a:stretch>
            <a:fillRect/>
          </a:stretch>
        </p:blipFill>
        <p:spPr>
          <a:xfrm>
            <a:off x="7720593" y="46030"/>
            <a:ext cx="1231189" cy="369357"/>
          </a:xfrm>
          <a:prstGeom prst="rect">
            <a:avLst/>
          </a:prstGeom>
          <a:ln w="12700">
            <a:miter lim="400000"/>
            <a:headEnd/>
            <a:tailEnd/>
          </a:ln>
        </p:spPr>
      </p:pic>
      <p:sp>
        <p:nvSpPr>
          <p:cNvPr id="593" name="TextBox 36"/>
          <p:cNvSpPr txBox="1"/>
          <p:nvPr/>
        </p:nvSpPr>
        <p:spPr>
          <a:xfrm>
            <a:off x="755576" y="59633"/>
            <a:ext cx="1368152" cy="370841"/>
          </a:xfrm>
          <a:prstGeom prst="rect">
            <a:avLst/>
          </a:prstGeom>
          <a:ln w="12700">
            <a:miter lim="400000"/>
          </a:ln>
        </p:spPr>
        <p:txBody>
          <a:bodyPr lIns="45719" rIns="45719">
            <a:spAutoFit/>
          </a:bodyPr>
          <a:lstStyle>
            <a:lvl1pPr algn="ctr">
              <a:defRPr>
                <a:solidFill>
                  <a:srgbClr val="FFC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ISSUE</a:t>
            </a:r>
          </a:p>
        </p:txBody>
      </p:sp>
      <p:grpSp>
        <p:nvGrpSpPr>
          <p:cNvPr id="596" name="矩形 37"/>
          <p:cNvGrpSpPr/>
          <p:nvPr/>
        </p:nvGrpSpPr>
        <p:grpSpPr>
          <a:xfrm>
            <a:off x="0" y="-49421"/>
            <a:ext cx="539552" cy="574042"/>
            <a:chOff x="0" y="0"/>
            <a:chExt cx="539551" cy="574040"/>
          </a:xfrm>
        </p:grpSpPr>
        <p:sp>
          <p:nvSpPr>
            <p:cNvPr id="594" name="矩形"/>
            <p:cNvSpPr/>
            <p:nvPr/>
          </p:nvSpPr>
          <p:spPr>
            <a:xfrm>
              <a:off x="0" y="49420"/>
              <a:ext cx="539552" cy="475200"/>
            </a:xfrm>
            <a:prstGeom prst="rect">
              <a:avLst/>
            </a:prstGeom>
            <a:solidFill>
              <a:srgbClr val="093678"/>
            </a:solidFill>
            <a:ln w="12700" cap="flat">
              <a:noFill/>
              <a:miter lim="400000"/>
            </a:ln>
            <a:effectLst/>
          </p:spPr>
          <p:txBody>
            <a:bodyPr wrap="square" lIns="45719" tIns="45719" rIns="45719" bIns="45719" numCol="1" anchor="ctr">
              <a:noAutofit/>
            </a:bodyPr>
            <a:lstStyle/>
            <a:p>
              <a:pPr algn="ctr">
                <a:defRPr sz="3200">
                  <a:solidFill>
                    <a:srgbClr val="FFFFFF"/>
                  </a:solidFill>
                  <a:latin typeface="方正超粗黑简体"/>
                  <a:ea typeface="方正超粗黑简体"/>
                  <a:cs typeface="方正超粗黑简体"/>
                  <a:sym typeface="方正超粗黑简体"/>
                </a:defRPr>
              </a:pPr>
              <a:endParaRPr/>
            </a:p>
          </p:txBody>
        </p:sp>
        <p:sp>
          <p:nvSpPr>
            <p:cNvPr id="595" name="2"/>
            <p:cNvSpPr txBox="1"/>
            <p:nvPr/>
          </p:nvSpPr>
          <p:spPr>
            <a:xfrm>
              <a:off x="0" y="0"/>
              <a:ext cx="539552" cy="574041"/>
            </a:xfrm>
            <a:prstGeom prst="rect">
              <a:avLst/>
            </a:prstGeom>
            <a:noFill/>
            <a:ln w="12700" cap="flat">
              <a:noFill/>
              <a:miter lim="400000"/>
            </a:ln>
            <a:effectLst/>
          </p:spPr>
          <p:txBody>
            <a:bodyPr wrap="square" lIns="45719" tIns="45719" rIns="45719" bIns="45719" numCol="1" anchor="ctr">
              <a:spAutoFit/>
            </a:bodyPr>
            <a:lstStyle>
              <a:lvl1pPr algn="ctr">
                <a:defRPr sz="3200">
                  <a:solidFill>
                    <a:srgbClr val="FFFFFF"/>
                  </a:solidFill>
                  <a:latin typeface="方正超粗黑简体"/>
                  <a:ea typeface="方正超粗黑简体"/>
                  <a:cs typeface="方正超粗黑简体"/>
                  <a:sym typeface="方正超粗黑简体"/>
                </a:defRPr>
              </a:lvl1pPr>
            </a:lstStyle>
            <a:p>
              <a:r>
                <a:t>2</a:t>
              </a:r>
            </a:p>
          </p:txBody>
        </p:sp>
      </p:grpSp>
      <p:sp>
        <p:nvSpPr>
          <p:cNvPr id="597" name="TextBox 38"/>
          <p:cNvSpPr txBox="1"/>
          <p:nvPr/>
        </p:nvSpPr>
        <p:spPr>
          <a:xfrm>
            <a:off x="1475655" y="4571836"/>
            <a:ext cx="4608513" cy="370841"/>
          </a:xfrm>
          <a:prstGeom prst="rect">
            <a:avLst/>
          </a:prstGeom>
          <a:ln w="12700">
            <a:miter lim="400000"/>
          </a:ln>
        </p:spPr>
        <p:txBody>
          <a:bodyPr lIns="45719" rIns="45719">
            <a:spAutoFit/>
          </a:bodyPr>
          <a:lstStyle>
            <a:lvl1pPr>
              <a:defRPr>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Change?</a:t>
            </a:r>
          </a:p>
        </p:txBody>
      </p:sp>
      <p:sp>
        <p:nvSpPr>
          <p:cNvPr id="598" name="TextBox 39"/>
          <p:cNvSpPr txBox="1"/>
          <p:nvPr/>
        </p:nvSpPr>
        <p:spPr>
          <a:xfrm>
            <a:off x="1475655" y="5157192"/>
            <a:ext cx="3240361" cy="370841"/>
          </a:xfrm>
          <a:prstGeom prst="rect">
            <a:avLst/>
          </a:prstGeom>
          <a:ln w="12700">
            <a:miter lim="400000"/>
          </a:ln>
        </p:spPr>
        <p:txBody>
          <a:bodyPr lIns="45719" rIns="45719">
            <a:spAutoFit/>
          </a:bodyPr>
          <a:lstStyle>
            <a:lvl1pPr>
              <a:defRPr>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Many problems</a:t>
            </a: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1" fill="hold" grpId="1" nodeType="clickEffect">
                                  <p:stCondLst>
                                    <p:cond delay="0"/>
                                  </p:stCondLst>
                                  <p:iterate>
                                    <p:tmAbs val="0"/>
                                  </p:iterate>
                                  <p:childTnLst>
                                    <p:set>
                                      <p:cBhvr>
                                        <p:cTn id="6" dur="indefinite" fill="hold"/>
                                        <p:tgtEl>
                                          <p:spTgt spid="579"/>
                                        </p:tgtEl>
                                        <p:attrNameLst>
                                          <p:attrName>style.visibility</p:attrName>
                                        </p:attrNameLst>
                                      </p:cBhvr>
                                      <p:to>
                                        <p:strVal val="visible"/>
                                      </p:to>
                                    </p:set>
                                    <p:anim calcmode="lin" valueType="num">
                                      <p:cBhvr>
                                        <p:cTn id="7" dur="1000" fill="hold"/>
                                        <p:tgtEl>
                                          <p:spTgt spid="579"/>
                                        </p:tgtEl>
                                        <p:attrNameLst>
                                          <p:attrName>ppt_x</p:attrName>
                                        </p:attrNameLst>
                                      </p:cBhvr>
                                      <p:tavLst>
                                        <p:tav tm="0">
                                          <p:val>
                                            <p:strVal val="#ppt_x"/>
                                          </p:val>
                                        </p:tav>
                                        <p:tav tm="100000">
                                          <p:val>
                                            <p:strVal val="#ppt_x"/>
                                          </p:val>
                                        </p:tav>
                                      </p:tavLst>
                                    </p:anim>
                                    <p:anim calcmode="lin" valueType="num">
                                      <p:cBhvr>
                                        <p:cTn id="8" dur="1000" fill="hold"/>
                                        <p:tgtEl>
                                          <p:spTgt spid="57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2" nodeType="clickEffect">
                                  <p:stCondLst>
                                    <p:cond delay="0"/>
                                  </p:stCondLst>
                                  <p:iterate>
                                    <p:tmAbs val="0"/>
                                  </p:iterate>
                                  <p:childTnLst>
                                    <p:set>
                                      <p:cBhvr>
                                        <p:cTn id="12" dur="indefinite" fill="hold"/>
                                        <p:tgtEl>
                                          <p:spTgt spid="597"/>
                                        </p:tgtEl>
                                        <p:attrNameLst>
                                          <p:attrName>style.visibility</p:attrName>
                                        </p:attrNameLst>
                                      </p:cBhvr>
                                      <p:to>
                                        <p:strVal val="visible"/>
                                      </p:to>
                                    </p:set>
                                    <p:anim calcmode="lin" valueType="num">
                                      <p:cBhvr>
                                        <p:cTn id="13" dur="1000" fill="hold"/>
                                        <p:tgtEl>
                                          <p:spTgt spid="597"/>
                                        </p:tgtEl>
                                        <p:attrNameLst>
                                          <p:attrName>ppt_x</p:attrName>
                                        </p:attrNameLst>
                                      </p:cBhvr>
                                      <p:tavLst>
                                        <p:tav tm="0">
                                          <p:val>
                                            <p:strVal val="#ppt_x"/>
                                          </p:val>
                                        </p:tav>
                                        <p:tav tm="100000">
                                          <p:val>
                                            <p:strVal val="#ppt_x"/>
                                          </p:val>
                                        </p:tav>
                                      </p:tavLst>
                                    </p:anim>
                                    <p:anim calcmode="lin" valueType="num">
                                      <p:cBhvr>
                                        <p:cTn id="14" dur="1000" fill="hold"/>
                                        <p:tgtEl>
                                          <p:spTgt spid="597"/>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3" nodeType="clickEffect">
                                  <p:stCondLst>
                                    <p:cond delay="0"/>
                                  </p:stCondLst>
                                  <p:iterate>
                                    <p:tmAbs val="0"/>
                                  </p:iterate>
                                  <p:childTnLst>
                                    <p:set>
                                      <p:cBhvr>
                                        <p:cTn id="18" dur="indefinite" fill="hold"/>
                                        <p:tgtEl>
                                          <p:spTgt spid="598"/>
                                        </p:tgtEl>
                                        <p:attrNameLst>
                                          <p:attrName>style.visibility</p:attrName>
                                        </p:attrNameLst>
                                      </p:cBhvr>
                                      <p:to>
                                        <p:strVal val="visible"/>
                                      </p:to>
                                    </p:set>
                                    <p:anim calcmode="lin" valueType="num">
                                      <p:cBhvr>
                                        <p:cTn id="19" dur="1000" fill="hold"/>
                                        <p:tgtEl>
                                          <p:spTgt spid="598"/>
                                        </p:tgtEl>
                                        <p:attrNameLst>
                                          <p:attrName>ppt_x</p:attrName>
                                        </p:attrNameLst>
                                      </p:cBhvr>
                                      <p:tavLst>
                                        <p:tav tm="0">
                                          <p:val>
                                            <p:strVal val="#ppt_x"/>
                                          </p:val>
                                        </p:tav>
                                        <p:tav tm="100000">
                                          <p:val>
                                            <p:strVal val="#ppt_x"/>
                                          </p:val>
                                        </p:tav>
                                      </p:tavLst>
                                    </p:anim>
                                    <p:anim calcmode="lin" valueType="num">
                                      <p:cBhvr>
                                        <p:cTn id="20" dur="1000" fill="hold"/>
                                        <p:tgtEl>
                                          <p:spTgt spid="59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 grpId="1" animBg="1" advAuto="0"/>
      <p:bldP spid="597" grpId="2" animBg="1" advAuto="0"/>
      <p:bldP spid="598" grpId="3" animBg="1" advAuto="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CD80727-E659-45AB-9338-0FBA95D5223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5866448"/>
          </a:xfrm>
          <a:prstGeom prst="rect">
            <a:avLst/>
          </a:prstGeom>
        </p:spPr>
      </p:pic>
    </p:spTree>
    <p:extLst>
      <p:ext uri="{BB962C8B-B14F-4D97-AF65-F5344CB8AC3E}">
        <p14:creationId xmlns:p14="http://schemas.microsoft.com/office/powerpoint/2010/main" val="2318878208"/>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 name="TextBox 18"/>
          <p:cNvSpPr txBox="1"/>
          <p:nvPr/>
        </p:nvSpPr>
        <p:spPr>
          <a:xfrm>
            <a:off x="467543" y="908720"/>
            <a:ext cx="8136906" cy="2453641"/>
          </a:xfrm>
          <a:prstGeom prst="rect">
            <a:avLst/>
          </a:prstGeom>
          <a:ln w="12700">
            <a:miter lim="400000"/>
          </a:ln>
        </p:spPr>
        <p:txBody>
          <a:bodyPr lIns="45719" rIns="45719">
            <a:spAutoFit/>
          </a:bodyPr>
          <a:lstStyle/>
          <a:p>
            <a:pPr>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pPr>
            <a:r>
              <a:t>例10：To understand the most important characteristics of a society, one must study its major cities.</a:t>
            </a:r>
          </a:p>
          <a:p>
            <a:pPr>
              <a:defRPr sz="1200">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a:p>
          <a:p>
            <a:pPr>
              <a:defRPr i="1">
                <a:latin typeface="微软雅黑" panose="020B0503020204020204" charset="-122"/>
                <a:ea typeface="微软雅黑" panose="020B0503020204020204" charset="-122"/>
                <a:cs typeface="微软雅黑" panose="020B0503020204020204" charset="-122"/>
                <a:sym typeface="微软雅黑" panose="020B0503020204020204" charset="-122"/>
              </a:defRPr>
            </a:pPr>
            <a:r>
              <a:t>Write a response in which you discuss </a:t>
            </a:r>
            <a:r>
              <a:rPr>
                <a:solidFill>
                  <a:srgbClr val="FF0000"/>
                </a:solidFill>
              </a:rPr>
              <a:t>the extent to which you agree or disagree with the statement </a:t>
            </a:r>
            <a:r>
              <a:t>and explain your reasoning for the position you take. In developing and supporting your position, you should consider </a:t>
            </a:r>
            <a:r>
              <a:rPr>
                <a:solidFill>
                  <a:srgbClr val="FF0000"/>
                </a:solidFill>
              </a:rPr>
              <a:t>ways in which the statement might or might not hold true</a:t>
            </a:r>
            <a:r>
              <a:t> and explain how these considerations shape your position. </a:t>
            </a:r>
          </a:p>
        </p:txBody>
      </p:sp>
      <p:sp>
        <p:nvSpPr>
          <p:cNvPr id="601" name="TextBox 20"/>
          <p:cNvSpPr txBox="1"/>
          <p:nvPr/>
        </p:nvSpPr>
        <p:spPr>
          <a:xfrm>
            <a:off x="1475655" y="4005064"/>
            <a:ext cx="5256586" cy="370841"/>
          </a:xfrm>
          <a:prstGeom prst="rect">
            <a:avLst/>
          </a:prstGeom>
          <a:ln w="12700">
            <a:miter lim="400000"/>
          </a:ln>
        </p:spPr>
        <p:txBody>
          <a:bodyPr lIns="45719" rIns="45719">
            <a:spAutoFit/>
          </a:bodyPr>
          <a:lstStyle>
            <a:lvl1pPr>
              <a:defRPr>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Most important characteristics</a:t>
            </a:r>
          </a:p>
        </p:txBody>
      </p:sp>
      <p:sp>
        <p:nvSpPr>
          <p:cNvPr id="602" name="矩形 21"/>
          <p:cNvSpPr/>
          <p:nvPr/>
        </p:nvSpPr>
        <p:spPr>
          <a:xfrm>
            <a:off x="2339751" y="-1"/>
            <a:ext cx="6804249"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603" name="矩形 23"/>
          <p:cNvSpPr/>
          <p:nvPr/>
        </p:nvSpPr>
        <p:spPr>
          <a:xfrm>
            <a:off x="4179708" y="59633"/>
            <a:ext cx="1512169" cy="340817"/>
          </a:xfrm>
          <a:prstGeom prst="rect">
            <a:avLst/>
          </a:prstGeom>
          <a:solidFill>
            <a:srgbClr val="093678"/>
          </a:solidFill>
          <a:ln w="12700">
            <a:miter lim="400000"/>
          </a:ln>
        </p:spPr>
        <p:txBody>
          <a:bodyPr lIns="45719" rIns="45719" anchor="ctr"/>
          <a:lstStyle/>
          <a:p>
            <a:pPr algn="ctr">
              <a:defRPr>
                <a:solidFill>
                  <a:srgbClr val="FFFFFF"/>
                </a:solidFill>
              </a:defRPr>
            </a:pPr>
            <a:endParaRPr/>
          </a:p>
        </p:txBody>
      </p:sp>
      <p:sp>
        <p:nvSpPr>
          <p:cNvPr id="604" name="TextBox 24"/>
          <p:cNvSpPr txBox="1"/>
          <p:nvPr/>
        </p:nvSpPr>
        <p:spPr>
          <a:xfrm>
            <a:off x="2510150" y="63847"/>
            <a:ext cx="1368152"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有的放矢</a:t>
            </a:r>
          </a:p>
        </p:txBody>
      </p:sp>
      <p:sp>
        <p:nvSpPr>
          <p:cNvPr id="605" name="TextBox 26"/>
          <p:cNvSpPr txBox="1"/>
          <p:nvPr/>
        </p:nvSpPr>
        <p:spPr>
          <a:xfrm>
            <a:off x="4355975" y="66110"/>
            <a:ext cx="1080121"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深度破题</a:t>
            </a:r>
          </a:p>
        </p:txBody>
      </p:sp>
      <p:sp>
        <p:nvSpPr>
          <p:cNvPr id="606" name="TextBox 27"/>
          <p:cNvSpPr txBox="1"/>
          <p:nvPr/>
        </p:nvSpPr>
        <p:spPr>
          <a:xfrm>
            <a:off x="6083422" y="66110"/>
            <a:ext cx="1008858"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关键论证</a:t>
            </a:r>
          </a:p>
        </p:txBody>
      </p:sp>
      <p:sp>
        <p:nvSpPr>
          <p:cNvPr id="607" name="矩形 28"/>
          <p:cNvSpPr/>
          <p:nvPr/>
        </p:nvSpPr>
        <p:spPr>
          <a:xfrm>
            <a:off x="2411759" y="44624"/>
            <a:ext cx="1512170"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608" name="矩形 29"/>
          <p:cNvSpPr/>
          <p:nvPr/>
        </p:nvSpPr>
        <p:spPr>
          <a:xfrm>
            <a:off x="5837094" y="44624"/>
            <a:ext cx="1512169"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609" name="矩形 30"/>
          <p:cNvSpPr/>
          <p:nvPr/>
        </p:nvSpPr>
        <p:spPr>
          <a:xfrm>
            <a:off x="4869" y="-1"/>
            <a:ext cx="2304002"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610" name="直接连接符 31"/>
          <p:cNvSpPr/>
          <p:nvPr/>
        </p:nvSpPr>
        <p:spPr>
          <a:xfrm>
            <a:off x="4067944" y="72008"/>
            <a:ext cx="1" cy="332657"/>
          </a:xfrm>
          <a:prstGeom prst="line">
            <a:avLst/>
          </a:prstGeom>
          <a:ln w="12700">
            <a:solidFill>
              <a:srgbClr val="808080"/>
            </a:solidFill>
          </a:ln>
        </p:spPr>
        <p:txBody>
          <a:bodyPr lIns="45719" rIns="45719"/>
          <a:lstStyle/>
          <a:p>
            <a:endParaRPr/>
          </a:p>
        </p:txBody>
      </p:sp>
      <p:sp>
        <p:nvSpPr>
          <p:cNvPr id="611" name="直接连接符 32"/>
          <p:cNvSpPr/>
          <p:nvPr/>
        </p:nvSpPr>
        <p:spPr>
          <a:xfrm>
            <a:off x="5796136" y="72008"/>
            <a:ext cx="1" cy="332657"/>
          </a:xfrm>
          <a:prstGeom prst="line">
            <a:avLst/>
          </a:prstGeom>
          <a:ln w="12700">
            <a:solidFill>
              <a:srgbClr val="808080"/>
            </a:solidFill>
          </a:ln>
        </p:spPr>
        <p:txBody>
          <a:bodyPr lIns="45719" rIns="45719"/>
          <a:lstStyle/>
          <a:p>
            <a:endParaRPr/>
          </a:p>
        </p:txBody>
      </p:sp>
      <p:sp>
        <p:nvSpPr>
          <p:cNvPr id="612" name="直接连接符 33"/>
          <p:cNvSpPr/>
          <p:nvPr/>
        </p:nvSpPr>
        <p:spPr>
          <a:xfrm>
            <a:off x="7380312" y="74440"/>
            <a:ext cx="1" cy="332658"/>
          </a:xfrm>
          <a:prstGeom prst="line">
            <a:avLst/>
          </a:prstGeom>
          <a:ln w="12700">
            <a:solidFill>
              <a:srgbClr val="808080"/>
            </a:solidFill>
          </a:ln>
        </p:spPr>
        <p:txBody>
          <a:bodyPr lIns="45719" rIns="45719"/>
          <a:lstStyle/>
          <a:p>
            <a:endParaRPr/>
          </a:p>
        </p:txBody>
      </p:sp>
      <p:sp>
        <p:nvSpPr>
          <p:cNvPr id="613" name="矩形 34"/>
          <p:cNvSpPr/>
          <p:nvPr/>
        </p:nvSpPr>
        <p:spPr>
          <a:xfrm>
            <a:off x="7668342" y="64501"/>
            <a:ext cx="1378092" cy="340817"/>
          </a:xfrm>
          <a:prstGeom prst="rect">
            <a:avLst/>
          </a:prstGeom>
          <a:solidFill>
            <a:srgbClr val="BFBFBF"/>
          </a:solidFill>
          <a:ln w="12700">
            <a:miter lim="400000"/>
          </a:ln>
        </p:spPr>
        <p:txBody>
          <a:bodyPr lIns="45719" rIns="45719" anchor="ctr"/>
          <a:lstStyle/>
          <a:p>
            <a:pPr algn="ctr">
              <a:defRPr>
                <a:solidFill>
                  <a:srgbClr val="FFFFFF"/>
                </a:solidFill>
              </a:defRPr>
            </a:pPr>
            <a:endParaRPr/>
          </a:p>
        </p:txBody>
      </p:sp>
      <p:pic>
        <p:nvPicPr>
          <p:cNvPr id="614" name="图片 35" descr="图片 35"/>
          <p:cNvPicPr>
            <a:picLocks noChangeAspect="1"/>
          </p:cNvPicPr>
          <p:nvPr/>
        </p:nvPicPr>
        <p:blipFill>
          <a:blip r:embed="rId2"/>
          <a:stretch>
            <a:fillRect/>
          </a:stretch>
        </p:blipFill>
        <p:spPr>
          <a:xfrm>
            <a:off x="7720593" y="46030"/>
            <a:ext cx="1231189" cy="369357"/>
          </a:xfrm>
          <a:prstGeom prst="rect">
            <a:avLst/>
          </a:prstGeom>
          <a:ln w="12700">
            <a:miter lim="400000"/>
            <a:headEnd/>
            <a:tailEnd/>
          </a:ln>
        </p:spPr>
      </p:pic>
      <p:sp>
        <p:nvSpPr>
          <p:cNvPr id="615" name="TextBox 36"/>
          <p:cNvSpPr txBox="1"/>
          <p:nvPr/>
        </p:nvSpPr>
        <p:spPr>
          <a:xfrm>
            <a:off x="755576" y="59633"/>
            <a:ext cx="1368152" cy="370841"/>
          </a:xfrm>
          <a:prstGeom prst="rect">
            <a:avLst/>
          </a:prstGeom>
          <a:ln w="12700">
            <a:miter lim="400000"/>
          </a:ln>
        </p:spPr>
        <p:txBody>
          <a:bodyPr lIns="45719" rIns="45719">
            <a:spAutoFit/>
          </a:bodyPr>
          <a:lstStyle>
            <a:lvl1pPr algn="ctr">
              <a:defRPr>
                <a:solidFill>
                  <a:srgbClr val="FFC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ISSUE</a:t>
            </a:r>
          </a:p>
        </p:txBody>
      </p:sp>
      <p:grpSp>
        <p:nvGrpSpPr>
          <p:cNvPr id="618" name="矩形 37"/>
          <p:cNvGrpSpPr/>
          <p:nvPr/>
        </p:nvGrpSpPr>
        <p:grpSpPr>
          <a:xfrm>
            <a:off x="0" y="-49421"/>
            <a:ext cx="539552" cy="574042"/>
            <a:chOff x="0" y="0"/>
            <a:chExt cx="539551" cy="574040"/>
          </a:xfrm>
        </p:grpSpPr>
        <p:sp>
          <p:nvSpPr>
            <p:cNvPr id="616" name="矩形"/>
            <p:cNvSpPr/>
            <p:nvPr/>
          </p:nvSpPr>
          <p:spPr>
            <a:xfrm>
              <a:off x="0" y="49420"/>
              <a:ext cx="539552" cy="475200"/>
            </a:xfrm>
            <a:prstGeom prst="rect">
              <a:avLst/>
            </a:prstGeom>
            <a:solidFill>
              <a:srgbClr val="093678"/>
            </a:solidFill>
            <a:ln w="12700" cap="flat">
              <a:noFill/>
              <a:miter lim="400000"/>
            </a:ln>
            <a:effectLst/>
          </p:spPr>
          <p:txBody>
            <a:bodyPr wrap="square" lIns="45719" tIns="45719" rIns="45719" bIns="45719" numCol="1" anchor="ctr">
              <a:noAutofit/>
            </a:bodyPr>
            <a:lstStyle/>
            <a:p>
              <a:pPr algn="ctr">
                <a:defRPr sz="3200">
                  <a:solidFill>
                    <a:srgbClr val="FFFFFF"/>
                  </a:solidFill>
                  <a:latin typeface="方正超粗黑简体"/>
                  <a:ea typeface="方正超粗黑简体"/>
                  <a:cs typeface="方正超粗黑简体"/>
                  <a:sym typeface="方正超粗黑简体"/>
                </a:defRPr>
              </a:pPr>
              <a:endParaRPr/>
            </a:p>
          </p:txBody>
        </p:sp>
        <p:sp>
          <p:nvSpPr>
            <p:cNvPr id="617" name="2"/>
            <p:cNvSpPr txBox="1"/>
            <p:nvPr/>
          </p:nvSpPr>
          <p:spPr>
            <a:xfrm>
              <a:off x="0" y="0"/>
              <a:ext cx="539552" cy="574041"/>
            </a:xfrm>
            <a:prstGeom prst="rect">
              <a:avLst/>
            </a:prstGeom>
            <a:noFill/>
            <a:ln w="12700" cap="flat">
              <a:noFill/>
              <a:miter lim="400000"/>
            </a:ln>
            <a:effectLst/>
          </p:spPr>
          <p:txBody>
            <a:bodyPr wrap="square" lIns="45719" tIns="45719" rIns="45719" bIns="45719" numCol="1" anchor="ctr">
              <a:spAutoFit/>
            </a:bodyPr>
            <a:lstStyle>
              <a:lvl1pPr algn="ctr">
                <a:defRPr sz="3200">
                  <a:solidFill>
                    <a:srgbClr val="FFFFFF"/>
                  </a:solidFill>
                  <a:latin typeface="方正超粗黑简体"/>
                  <a:ea typeface="方正超粗黑简体"/>
                  <a:cs typeface="方正超粗黑简体"/>
                  <a:sym typeface="方正超粗黑简体"/>
                </a:defRPr>
              </a:lvl1pPr>
            </a:lstStyle>
            <a:p>
              <a:r>
                <a:t>2</a:t>
              </a:r>
            </a:p>
          </p:txBody>
        </p:sp>
      </p:grpSp>
      <p:sp>
        <p:nvSpPr>
          <p:cNvPr id="619" name="TextBox 38"/>
          <p:cNvSpPr txBox="1"/>
          <p:nvPr/>
        </p:nvSpPr>
        <p:spPr>
          <a:xfrm>
            <a:off x="1475655" y="4571836"/>
            <a:ext cx="4608513" cy="370841"/>
          </a:xfrm>
          <a:prstGeom prst="rect">
            <a:avLst/>
          </a:prstGeom>
          <a:ln w="12700">
            <a:miter lim="400000"/>
          </a:ln>
        </p:spPr>
        <p:txBody>
          <a:bodyPr lIns="45719" rIns="45719">
            <a:spAutoFit/>
          </a:bodyPr>
          <a:lstStyle>
            <a:lvl1pPr>
              <a:defRPr>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Major cities can reflex what?</a:t>
            </a:r>
          </a:p>
        </p:txBody>
      </p:sp>
      <p:sp>
        <p:nvSpPr>
          <p:cNvPr id="620" name="TextBox 39"/>
          <p:cNvSpPr txBox="1"/>
          <p:nvPr/>
        </p:nvSpPr>
        <p:spPr>
          <a:xfrm>
            <a:off x="1475655" y="5157192"/>
            <a:ext cx="4176466" cy="370841"/>
          </a:xfrm>
          <a:prstGeom prst="rect">
            <a:avLst/>
          </a:prstGeom>
          <a:ln w="12700">
            <a:miter lim="400000"/>
          </a:ln>
        </p:spPr>
        <p:txBody>
          <a:bodyPr lIns="45719" rIns="45719">
            <a:spAutoFit/>
          </a:bodyPr>
          <a:lstStyle>
            <a:lvl1pPr>
              <a:defRPr>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What else could be studied?</a:t>
            </a: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1" fill="hold" grpId="1" nodeType="clickEffect">
                                  <p:stCondLst>
                                    <p:cond delay="0"/>
                                  </p:stCondLst>
                                  <p:iterate>
                                    <p:tmAbs val="0"/>
                                  </p:iterate>
                                  <p:childTnLst>
                                    <p:set>
                                      <p:cBhvr>
                                        <p:cTn id="6" dur="indefinite" fill="hold"/>
                                        <p:tgtEl>
                                          <p:spTgt spid="601"/>
                                        </p:tgtEl>
                                        <p:attrNameLst>
                                          <p:attrName>style.visibility</p:attrName>
                                        </p:attrNameLst>
                                      </p:cBhvr>
                                      <p:to>
                                        <p:strVal val="visible"/>
                                      </p:to>
                                    </p:set>
                                    <p:anim calcmode="lin" valueType="num">
                                      <p:cBhvr>
                                        <p:cTn id="7" dur="1000" fill="hold"/>
                                        <p:tgtEl>
                                          <p:spTgt spid="601"/>
                                        </p:tgtEl>
                                        <p:attrNameLst>
                                          <p:attrName>ppt_x</p:attrName>
                                        </p:attrNameLst>
                                      </p:cBhvr>
                                      <p:tavLst>
                                        <p:tav tm="0">
                                          <p:val>
                                            <p:strVal val="#ppt_x"/>
                                          </p:val>
                                        </p:tav>
                                        <p:tav tm="100000">
                                          <p:val>
                                            <p:strVal val="#ppt_x"/>
                                          </p:val>
                                        </p:tav>
                                      </p:tavLst>
                                    </p:anim>
                                    <p:anim calcmode="lin" valueType="num">
                                      <p:cBhvr>
                                        <p:cTn id="8" dur="1000" fill="hold"/>
                                        <p:tgtEl>
                                          <p:spTgt spid="60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2" nodeType="clickEffect">
                                  <p:stCondLst>
                                    <p:cond delay="0"/>
                                  </p:stCondLst>
                                  <p:iterate>
                                    <p:tmAbs val="0"/>
                                  </p:iterate>
                                  <p:childTnLst>
                                    <p:set>
                                      <p:cBhvr>
                                        <p:cTn id="12" dur="indefinite" fill="hold"/>
                                        <p:tgtEl>
                                          <p:spTgt spid="619"/>
                                        </p:tgtEl>
                                        <p:attrNameLst>
                                          <p:attrName>style.visibility</p:attrName>
                                        </p:attrNameLst>
                                      </p:cBhvr>
                                      <p:to>
                                        <p:strVal val="visible"/>
                                      </p:to>
                                    </p:set>
                                    <p:anim calcmode="lin" valueType="num">
                                      <p:cBhvr>
                                        <p:cTn id="13" dur="1000" fill="hold"/>
                                        <p:tgtEl>
                                          <p:spTgt spid="619"/>
                                        </p:tgtEl>
                                        <p:attrNameLst>
                                          <p:attrName>ppt_x</p:attrName>
                                        </p:attrNameLst>
                                      </p:cBhvr>
                                      <p:tavLst>
                                        <p:tav tm="0">
                                          <p:val>
                                            <p:strVal val="#ppt_x"/>
                                          </p:val>
                                        </p:tav>
                                        <p:tav tm="100000">
                                          <p:val>
                                            <p:strVal val="#ppt_x"/>
                                          </p:val>
                                        </p:tav>
                                      </p:tavLst>
                                    </p:anim>
                                    <p:anim calcmode="lin" valueType="num">
                                      <p:cBhvr>
                                        <p:cTn id="14" dur="1000" fill="hold"/>
                                        <p:tgtEl>
                                          <p:spTgt spid="619"/>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3" nodeType="clickEffect">
                                  <p:stCondLst>
                                    <p:cond delay="0"/>
                                  </p:stCondLst>
                                  <p:iterate>
                                    <p:tmAbs val="0"/>
                                  </p:iterate>
                                  <p:childTnLst>
                                    <p:set>
                                      <p:cBhvr>
                                        <p:cTn id="18" dur="indefinite" fill="hold"/>
                                        <p:tgtEl>
                                          <p:spTgt spid="620"/>
                                        </p:tgtEl>
                                        <p:attrNameLst>
                                          <p:attrName>style.visibility</p:attrName>
                                        </p:attrNameLst>
                                      </p:cBhvr>
                                      <p:to>
                                        <p:strVal val="visible"/>
                                      </p:to>
                                    </p:set>
                                    <p:anim calcmode="lin" valueType="num">
                                      <p:cBhvr>
                                        <p:cTn id="19" dur="1000" fill="hold"/>
                                        <p:tgtEl>
                                          <p:spTgt spid="620"/>
                                        </p:tgtEl>
                                        <p:attrNameLst>
                                          <p:attrName>ppt_x</p:attrName>
                                        </p:attrNameLst>
                                      </p:cBhvr>
                                      <p:tavLst>
                                        <p:tav tm="0">
                                          <p:val>
                                            <p:strVal val="#ppt_x"/>
                                          </p:val>
                                        </p:tav>
                                        <p:tav tm="100000">
                                          <p:val>
                                            <p:strVal val="#ppt_x"/>
                                          </p:val>
                                        </p:tav>
                                      </p:tavLst>
                                    </p:anim>
                                    <p:anim calcmode="lin" valueType="num">
                                      <p:cBhvr>
                                        <p:cTn id="20" dur="1000" fill="hold"/>
                                        <p:tgtEl>
                                          <p:spTgt spid="62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1" grpId="1" animBg="1" advAuto="0"/>
      <p:bldP spid="619" grpId="2" animBg="1" advAuto="0"/>
      <p:bldP spid="620" grpId="3" animBg="1" advAuto="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83875A7-5D75-4808-BF55-0B2B734D47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001000" cy="6858000"/>
          </a:xfrm>
          <a:prstGeom prst="rect">
            <a:avLst/>
          </a:prstGeom>
        </p:spPr>
      </p:pic>
    </p:spTree>
    <p:extLst>
      <p:ext uri="{BB962C8B-B14F-4D97-AF65-F5344CB8AC3E}">
        <p14:creationId xmlns:p14="http://schemas.microsoft.com/office/powerpoint/2010/main" val="3843926189"/>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7" name="TextBox 18"/>
          <p:cNvSpPr txBox="1"/>
          <p:nvPr/>
        </p:nvSpPr>
        <p:spPr>
          <a:xfrm>
            <a:off x="467543" y="908719"/>
            <a:ext cx="8136906" cy="3190241"/>
          </a:xfrm>
          <a:prstGeom prst="rect">
            <a:avLst/>
          </a:prstGeom>
          <a:ln w="12700">
            <a:miter lim="400000"/>
          </a:ln>
        </p:spPr>
        <p:txBody>
          <a:bodyPr lIns="45719" rIns="45719">
            <a:spAutoFit/>
          </a:bodyPr>
          <a:lstStyle/>
          <a:p>
            <a:pPr>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dirty="0"/>
              <a:t>例13：In order to become well-rounded individuals, all college students should be required to take courses in which they read poetry, novels, mythology, and other types of imaginative literature.</a:t>
            </a:r>
          </a:p>
          <a:p>
            <a:pPr>
              <a:defRPr sz="1200">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dirty="0"/>
          </a:p>
          <a:p>
            <a:pPr>
              <a:defRPr i="1">
                <a:latin typeface="微软雅黑" panose="020B0503020204020204" charset="-122"/>
                <a:ea typeface="微软雅黑" panose="020B0503020204020204" charset="-122"/>
                <a:cs typeface="微软雅黑" panose="020B0503020204020204" charset="-122"/>
                <a:sym typeface="微软雅黑" panose="020B0503020204020204" charset="-122"/>
              </a:defRPr>
            </a:pPr>
            <a:r>
              <a:rPr dirty="0"/>
              <a:t>Write a response in which you discuss </a:t>
            </a:r>
            <a:r>
              <a:rPr dirty="0">
                <a:solidFill>
                  <a:srgbClr val="FF0000"/>
                </a:solidFill>
              </a:rPr>
              <a:t>the extent to which you agree or disagree with the recommendation </a:t>
            </a:r>
            <a:r>
              <a:rPr dirty="0"/>
              <a:t>and explain your reasoning for the position you take. In developing and supporting your position, describe </a:t>
            </a:r>
            <a:r>
              <a:rPr dirty="0">
                <a:solidFill>
                  <a:srgbClr val="FF0000"/>
                </a:solidFill>
              </a:rPr>
              <a:t>specific circumstances </a:t>
            </a:r>
            <a:r>
              <a:rPr dirty="0"/>
              <a:t>in which adopting the recommendation </a:t>
            </a:r>
            <a:r>
              <a:rPr dirty="0">
                <a:solidFill>
                  <a:srgbClr val="FF0000"/>
                </a:solidFill>
              </a:rPr>
              <a:t>would or would not be advantageous </a:t>
            </a:r>
            <a:r>
              <a:rPr dirty="0"/>
              <a:t>and explain how these examples shape your position. </a:t>
            </a:r>
          </a:p>
        </p:txBody>
      </p:sp>
      <p:sp>
        <p:nvSpPr>
          <p:cNvPr id="1198" name="矩形 21"/>
          <p:cNvSpPr/>
          <p:nvPr/>
        </p:nvSpPr>
        <p:spPr>
          <a:xfrm>
            <a:off x="2339751" y="-1"/>
            <a:ext cx="6804249"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1199" name="矩形 23"/>
          <p:cNvSpPr/>
          <p:nvPr/>
        </p:nvSpPr>
        <p:spPr>
          <a:xfrm>
            <a:off x="4179708" y="59633"/>
            <a:ext cx="1512169" cy="340817"/>
          </a:xfrm>
          <a:prstGeom prst="rect">
            <a:avLst/>
          </a:prstGeom>
          <a:solidFill>
            <a:srgbClr val="093678"/>
          </a:solidFill>
          <a:ln w="12700">
            <a:miter lim="400000"/>
          </a:ln>
        </p:spPr>
        <p:txBody>
          <a:bodyPr lIns="45719" rIns="45719" anchor="ctr"/>
          <a:lstStyle/>
          <a:p>
            <a:pPr algn="ctr">
              <a:defRPr>
                <a:solidFill>
                  <a:srgbClr val="FFFFFF"/>
                </a:solidFill>
              </a:defRPr>
            </a:pPr>
            <a:endParaRPr/>
          </a:p>
        </p:txBody>
      </p:sp>
      <p:sp>
        <p:nvSpPr>
          <p:cNvPr id="1200" name="TextBox 24"/>
          <p:cNvSpPr txBox="1"/>
          <p:nvPr/>
        </p:nvSpPr>
        <p:spPr>
          <a:xfrm>
            <a:off x="2510150" y="63847"/>
            <a:ext cx="1368152"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有的放矢</a:t>
            </a:r>
          </a:p>
        </p:txBody>
      </p:sp>
      <p:sp>
        <p:nvSpPr>
          <p:cNvPr id="1201" name="TextBox 26"/>
          <p:cNvSpPr txBox="1"/>
          <p:nvPr/>
        </p:nvSpPr>
        <p:spPr>
          <a:xfrm>
            <a:off x="4355975" y="66110"/>
            <a:ext cx="1080121"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深度破题</a:t>
            </a:r>
          </a:p>
        </p:txBody>
      </p:sp>
      <p:sp>
        <p:nvSpPr>
          <p:cNvPr id="1202" name="TextBox 27"/>
          <p:cNvSpPr txBox="1"/>
          <p:nvPr/>
        </p:nvSpPr>
        <p:spPr>
          <a:xfrm>
            <a:off x="6083422" y="66110"/>
            <a:ext cx="1008858"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关键论证</a:t>
            </a:r>
          </a:p>
        </p:txBody>
      </p:sp>
      <p:sp>
        <p:nvSpPr>
          <p:cNvPr id="1203" name="矩形 28"/>
          <p:cNvSpPr/>
          <p:nvPr/>
        </p:nvSpPr>
        <p:spPr>
          <a:xfrm>
            <a:off x="2411759" y="44624"/>
            <a:ext cx="1512170"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1204" name="矩形 29"/>
          <p:cNvSpPr/>
          <p:nvPr/>
        </p:nvSpPr>
        <p:spPr>
          <a:xfrm>
            <a:off x="5837094" y="44624"/>
            <a:ext cx="1512169"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1205" name="矩形 30"/>
          <p:cNvSpPr/>
          <p:nvPr/>
        </p:nvSpPr>
        <p:spPr>
          <a:xfrm>
            <a:off x="4869" y="-1"/>
            <a:ext cx="2304002"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1206" name="直接连接符 31"/>
          <p:cNvSpPr/>
          <p:nvPr/>
        </p:nvSpPr>
        <p:spPr>
          <a:xfrm>
            <a:off x="4067944" y="72008"/>
            <a:ext cx="1" cy="332657"/>
          </a:xfrm>
          <a:prstGeom prst="line">
            <a:avLst/>
          </a:prstGeom>
          <a:ln w="12700">
            <a:solidFill>
              <a:srgbClr val="808080"/>
            </a:solidFill>
          </a:ln>
        </p:spPr>
        <p:txBody>
          <a:bodyPr lIns="45719" rIns="45719"/>
          <a:lstStyle/>
          <a:p>
            <a:endParaRPr/>
          </a:p>
        </p:txBody>
      </p:sp>
      <p:sp>
        <p:nvSpPr>
          <p:cNvPr id="1207" name="直接连接符 32"/>
          <p:cNvSpPr/>
          <p:nvPr/>
        </p:nvSpPr>
        <p:spPr>
          <a:xfrm>
            <a:off x="5796136" y="72008"/>
            <a:ext cx="1" cy="332657"/>
          </a:xfrm>
          <a:prstGeom prst="line">
            <a:avLst/>
          </a:prstGeom>
          <a:ln w="12700">
            <a:solidFill>
              <a:srgbClr val="808080"/>
            </a:solidFill>
          </a:ln>
        </p:spPr>
        <p:txBody>
          <a:bodyPr lIns="45719" rIns="45719"/>
          <a:lstStyle/>
          <a:p>
            <a:endParaRPr/>
          </a:p>
        </p:txBody>
      </p:sp>
      <p:sp>
        <p:nvSpPr>
          <p:cNvPr id="1208" name="直接连接符 33"/>
          <p:cNvSpPr/>
          <p:nvPr/>
        </p:nvSpPr>
        <p:spPr>
          <a:xfrm>
            <a:off x="7380312" y="74440"/>
            <a:ext cx="1" cy="332658"/>
          </a:xfrm>
          <a:prstGeom prst="line">
            <a:avLst/>
          </a:prstGeom>
          <a:ln w="12700">
            <a:solidFill>
              <a:srgbClr val="808080"/>
            </a:solidFill>
          </a:ln>
        </p:spPr>
        <p:txBody>
          <a:bodyPr lIns="45719" rIns="45719"/>
          <a:lstStyle/>
          <a:p>
            <a:endParaRPr/>
          </a:p>
        </p:txBody>
      </p:sp>
      <p:sp>
        <p:nvSpPr>
          <p:cNvPr id="1209" name="矩形 34"/>
          <p:cNvSpPr/>
          <p:nvPr/>
        </p:nvSpPr>
        <p:spPr>
          <a:xfrm>
            <a:off x="7668342" y="64501"/>
            <a:ext cx="1378092" cy="340817"/>
          </a:xfrm>
          <a:prstGeom prst="rect">
            <a:avLst/>
          </a:prstGeom>
          <a:solidFill>
            <a:srgbClr val="BFBFBF"/>
          </a:solidFill>
          <a:ln w="12700">
            <a:miter lim="400000"/>
          </a:ln>
        </p:spPr>
        <p:txBody>
          <a:bodyPr lIns="45719" rIns="45719" anchor="ctr"/>
          <a:lstStyle/>
          <a:p>
            <a:pPr algn="ctr">
              <a:defRPr>
                <a:solidFill>
                  <a:srgbClr val="FFFFFF"/>
                </a:solidFill>
              </a:defRPr>
            </a:pPr>
            <a:endParaRPr/>
          </a:p>
        </p:txBody>
      </p:sp>
      <p:pic>
        <p:nvPicPr>
          <p:cNvPr id="1210" name="图片 35" descr="图片 35"/>
          <p:cNvPicPr>
            <a:picLocks noChangeAspect="1"/>
          </p:cNvPicPr>
          <p:nvPr/>
        </p:nvPicPr>
        <p:blipFill>
          <a:blip r:embed="rId2"/>
          <a:stretch>
            <a:fillRect/>
          </a:stretch>
        </p:blipFill>
        <p:spPr>
          <a:xfrm>
            <a:off x="7720593" y="46030"/>
            <a:ext cx="1231189" cy="369357"/>
          </a:xfrm>
          <a:prstGeom prst="rect">
            <a:avLst/>
          </a:prstGeom>
          <a:ln w="12700">
            <a:miter lim="400000"/>
            <a:headEnd/>
            <a:tailEnd/>
          </a:ln>
        </p:spPr>
      </p:pic>
      <p:sp>
        <p:nvSpPr>
          <p:cNvPr id="1211" name="TextBox 36"/>
          <p:cNvSpPr txBox="1"/>
          <p:nvPr/>
        </p:nvSpPr>
        <p:spPr>
          <a:xfrm>
            <a:off x="755576" y="59633"/>
            <a:ext cx="1368152" cy="370841"/>
          </a:xfrm>
          <a:prstGeom prst="rect">
            <a:avLst/>
          </a:prstGeom>
          <a:ln w="12700">
            <a:miter lim="400000"/>
          </a:ln>
        </p:spPr>
        <p:txBody>
          <a:bodyPr lIns="45719" rIns="45719">
            <a:spAutoFit/>
          </a:bodyPr>
          <a:lstStyle>
            <a:lvl1pPr algn="ctr">
              <a:defRPr>
                <a:solidFill>
                  <a:srgbClr val="FFC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ISSUE</a:t>
            </a:r>
          </a:p>
        </p:txBody>
      </p:sp>
      <p:grpSp>
        <p:nvGrpSpPr>
          <p:cNvPr id="1214" name="矩形 37"/>
          <p:cNvGrpSpPr/>
          <p:nvPr/>
        </p:nvGrpSpPr>
        <p:grpSpPr>
          <a:xfrm>
            <a:off x="0" y="-49421"/>
            <a:ext cx="539552" cy="574042"/>
            <a:chOff x="0" y="0"/>
            <a:chExt cx="539551" cy="574040"/>
          </a:xfrm>
        </p:grpSpPr>
        <p:sp>
          <p:nvSpPr>
            <p:cNvPr id="1212" name="矩形"/>
            <p:cNvSpPr/>
            <p:nvPr/>
          </p:nvSpPr>
          <p:spPr>
            <a:xfrm>
              <a:off x="0" y="49420"/>
              <a:ext cx="539552" cy="475200"/>
            </a:xfrm>
            <a:prstGeom prst="rect">
              <a:avLst/>
            </a:prstGeom>
            <a:solidFill>
              <a:srgbClr val="093678"/>
            </a:solidFill>
            <a:ln w="12700" cap="flat">
              <a:noFill/>
              <a:miter lim="400000"/>
            </a:ln>
            <a:effectLst/>
          </p:spPr>
          <p:txBody>
            <a:bodyPr wrap="square" lIns="45719" tIns="45719" rIns="45719" bIns="45719" numCol="1" anchor="ctr">
              <a:noAutofit/>
            </a:bodyPr>
            <a:lstStyle/>
            <a:p>
              <a:pPr algn="ctr">
                <a:defRPr sz="3200">
                  <a:solidFill>
                    <a:srgbClr val="FFFFFF"/>
                  </a:solidFill>
                  <a:latin typeface="方正超粗黑简体"/>
                  <a:ea typeface="方正超粗黑简体"/>
                  <a:cs typeface="方正超粗黑简体"/>
                  <a:sym typeface="方正超粗黑简体"/>
                </a:defRPr>
              </a:pPr>
              <a:endParaRPr/>
            </a:p>
          </p:txBody>
        </p:sp>
        <p:sp>
          <p:nvSpPr>
            <p:cNvPr id="1213" name="2"/>
            <p:cNvSpPr txBox="1"/>
            <p:nvPr/>
          </p:nvSpPr>
          <p:spPr>
            <a:xfrm>
              <a:off x="0" y="0"/>
              <a:ext cx="539552" cy="574041"/>
            </a:xfrm>
            <a:prstGeom prst="rect">
              <a:avLst/>
            </a:prstGeom>
            <a:noFill/>
            <a:ln w="12700" cap="flat">
              <a:noFill/>
              <a:miter lim="400000"/>
            </a:ln>
            <a:effectLst/>
          </p:spPr>
          <p:txBody>
            <a:bodyPr wrap="square" lIns="45719" tIns="45719" rIns="45719" bIns="45719" numCol="1" anchor="ctr">
              <a:spAutoFit/>
            </a:bodyPr>
            <a:lstStyle>
              <a:lvl1pPr algn="ctr">
                <a:defRPr sz="3200">
                  <a:solidFill>
                    <a:srgbClr val="FFFFFF"/>
                  </a:solidFill>
                  <a:latin typeface="方正超粗黑简体"/>
                  <a:ea typeface="方正超粗黑简体"/>
                  <a:cs typeface="方正超粗黑简体"/>
                  <a:sym typeface="方正超粗黑简体"/>
                </a:defRPr>
              </a:lvl1pPr>
            </a:lstStyle>
            <a:p>
              <a:r>
                <a:t>2</a:t>
              </a:r>
            </a:p>
          </p:txBody>
        </p:sp>
      </p:grpSp>
      <p:sp>
        <p:nvSpPr>
          <p:cNvPr id="1215" name="TextBox 39"/>
          <p:cNvSpPr txBox="1"/>
          <p:nvPr/>
        </p:nvSpPr>
        <p:spPr>
          <a:xfrm>
            <a:off x="1475655" y="5013176"/>
            <a:ext cx="1224137" cy="408941"/>
          </a:xfrm>
          <a:prstGeom prst="rect">
            <a:avLst/>
          </a:prstGeom>
          <a:ln w="12700">
            <a:miter lim="400000"/>
          </a:ln>
        </p:spPr>
        <p:txBody>
          <a:bodyPr lIns="45719" rIns="45719">
            <a:spAutoFit/>
          </a:bodyPr>
          <a:lstStyle>
            <a:lvl1pPr>
              <a:defRPr>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正负分析</a:t>
            </a:r>
          </a:p>
        </p:txBody>
      </p:sp>
      <p:sp>
        <p:nvSpPr>
          <p:cNvPr id="1216" name="左大括号 22"/>
          <p:cNvSpPr/>
          <p:nvPr/>
        </p:nvSpPr>
        <p:spPr>
          <a:xfrm>
            <a:off x="2771799" y="4581128"/>
            <a:ext cx="360042" cy="129614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21376"/>
                  <a:pt x="10800" y="21100"/>
                </a:cubicBezTo>
                <a:lnTo>
                  <a:pt x="10800" y="11300"/>
                </a:lnTo>
                <a:cubicBezTo>
                  <a:pt x="10800" y="11024"/>
                  <a:pt x="5965" y="10800"/>
                  <a:pt x="0" y="10800"/>
                </a:cubicBezTo>
                <a:cubicBezTo>
                  <a:pt x="5965" y="10800"/>
                  <a:pt x="10800" y="10576"/>
                  <a:pt x="10800" y="10300"/>
                </a:cubicBezTo>
                <a:lnTo>
                  <a:pt x="10800" y="500"/>
                </a:lnTo>
                <a:cubicBezTo>
                  <a:pt x="10800" y="224"/>
                  <a:pt x="15635" y="0"/>
                  <a:pt x="21600" y="0"/>
                </a:cubicBezTo>
              </a:path>
            </a:pathLst>
          </a:custGeom>
          <a:ln>
            <a:solidFill>
              <a:srgbClr val="4A7EBB"/>
            </a:solidFill>
          </a:ln>
        </p:spPr>
        <p:txBody>
          <a:bodyPr lIns="45719" rIns="45719" anchor="ctr"/>
          <a:lstStyle/>
          <a:p>
            <a:pPr algn="ctr"/>
            <a:endParaRPr/>
          </a:p>
        </p:txBody>
      </p:sp>
      <p:sp>
        <p:nvSpPr>
          <p:cNvPr id="1217" name="TextBox 25"/>
          <p:cNvSpPr txBox="1"/>
          <p:nvPr/>
        </p:nvSpPr>
        <p:spPr>
          <a:xfrm>
            <a:off x="3203848" y="4437112"/>
            <a:ext cx="1584177" cy="370841"/>
          </a:xfrm>
          <a:prstGeom prst="rect">
            <a:avLst/>
          </a:prstGeom>
          <a:ln w="12700">
            <a:miter lim="400000"/>
          </a:ln>
        </p:spPr>
        <p:txBody>
          <a:bodyPr lIns="45719" rIns="45719">
            <a:spAutoFit/>
          </a:bodyPr>
          <a:lstStyle>
            <a:lvl1pPr>
              <a:defRPr>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Strengths</a:t>
            </a:r>
          </a:p>
        </p:txBody>
      </p:sp>
      <p:sp>
        <p:nvSpPr>
          <p:cNvPr id="1218" name="TextBox 40"/>
          <p:cNvSpPr txBox="1"/>
          <p:nvPr/>
        </p:nvSpPr>
        <p:spPr>
          <a:xfrm>
            <a:off x="3131840" y="5517231"/>
            <a:ext cx="1728193" cy="370841"/>
          </a:xfrm>
          <a:prstGeom prst="rect">
            <a:avLst/>
          </a:prstGeom>
          <a:ln w="12700">
            <a:miter lim="400000"/>
          </a:ln>
        </p:spPr>
        <p:txBody>
          <a:bodyPr lIns="45719" rIns="45719">
            <a:spAutoFit/>
          </a:bodyPr>
          <a:lstStyle>
            <a:lvl1pPr>
              <a:defRPr>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Weaknesses</a:t>
            </a:r>
          </a:p>
        </p:txBody>
      </p:sp>
      <p:sp>
        <p:nvSpPr>
          <p:cNvPr id="1221" name="五角星 42"/>
          <p:cNvSpPr/>
          <p:nvPr/>
        </p:nvSpPr>
        <p:spPr>
          <a:xfrm>
            <a:off x="8604070" y="663610"/>
            <a:ext cx="360041" cy="360040"/>
          </a:xfrm>
          <a:prstGeom prst="star5">
            <a:avLst>
              <a:gd name="adj" fmla="val 19098"/>
              <a:gd name="hf" fmla="val 105146"/>
              <a:gd name="vf" fmla="val 110557"/>
            </a:avLst>
          </a:prstGeom>
          <a:solidFill>
            <a:srgbClr val="FF0000"/>
          </a:solidFill>
          <a:ln w="25400">
            <a:solidFill>
              <a:srgbClr val="FF0000"/>
            </a:solidFill>
          </a:ln>
        </p:spPr>
        <p:txBody>
          <a:bodyPr lIns="45719" rIns="45719" anchor="ctr"/>
          <a:lstStyle/>
          <a:p>
            <a:pPr algn="ctr">
              <a:defRPr>
                <a:solidFill>
                  <a:srgbClr val="FFFFFF"/>
                </a:solidFill>
              </a:defRPr>
            </a:pPr>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1" fill="hold" grpId="1" nodeType="clickEffect">
                                  <p:stCondLst>
                                    <p:cond delay="0"/>
                                  </p:stCondLst>
                                  <p:iterate>
                                    <p:tmAbs val="0"/>
                                  </p:iterate>
                                  <p:childTnLst>
                                    <p:set>
                                      <p:cBhvr>
                                        <p:cTn id="6" dur="indefinite" fill="hold"/>
                                        <p:tgtEl>
                                          <p:spTgt spid="1215"/>
                                        </p:tgtEl>
                                        <p:attrNameLst>
                                          <p:attrName>style.visibility</p:attrName>
                                        </p:attrNameLst>
                                      </p:cBhvr>
                                      <p:to>
                                        <p:strVal val="visible"/>
                                      </p:to>
                                    </p:set>
                                    <p:anim calcmode="lin" valueType="num">
                                      <p:cBhvr>
                                        <p:cTn id="7" dur="1000" fill="hold"/>
                                        <p:tgtEl>
                                          <p:spTgt spid="1215"/>
                                        </p:tgtEl>
                                        <p:attrNameLst>
                                          <p:attrName>ppt_x</p:attrName>
                                        </p:attrNameLst>
                                      </p:cBhvr>
                                      <p:tavLst>
                                        <p:tav tm="0">
                                          <p:val>
                                            <p:strVal val="#ppt_x"/>
                                          </p:val>
                                        </p:tav>
                                        <p:tav tm="100000">
                                          <p:val>
                                            <p:strVal val="#ppt_x"/>
                                          </p:val>
                                        </p:tav>
                                      </p:tavLst>
                                    </p:anim>
                                    <p:anim calcmode="lin" valueType="num">
                                      <p:cBhvr>
                                        <p:cTn id="8" dur="1000" fill="hold"/>
                                        <p:tgtEl>
                                          <p:spTgt spid="121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2" nodeType="clickEffect">
                                  <p:stCondLst>
                                    <p:cond delay="0"/>
                                  </p:stCondLst>
                                  <p:iterate>
                                    <p:tmAbs val="0"/>
                                  </p:iterate>
                                  <p:childTnLst>
                                    <p:set>
                                      <p:cBhvr>
                                        <p:cTn id="12" dur="indefinite" fill="hold"/>
                                        <p:tgtEl>
                                          <p:spTgt spid="1216"/>
                                        </p:tgtEl>
                                        <p:attrNameLst>
                                          <p:attrName>style.visibility</p:attrName>
                                        </p:attrNameLst>
                                      </p:cBhvr>
                                      <p:to>
                                        <p:strVal val="visible"/>
                                      </p:to>
                                    </p:set>
                                    <p:anim calcmode="lin" valueType="num">
                                      <p:cBhvr>
                                        <p:cTn id="13" dur="500" fill="hold"/>
                                        <p:tgtEl>
                                          <p:spTgt spid="1216"/>
                                        </p:tgtEl>
                                        <p:attrNameLst>
                                          <p:attrName>ppt_x</p:attrName>
                                        </p:attrNameLst>
                                      </p:cBhvr>
                                      <p:tavLst>
                                        <p:tav tm="0">
                                          <p:val>
                                            <p:strVal val="0-#ppt_w/2"/>
                                          </p:val>
                                        </p:tav>
                                        <p:tav tm="100000">
                                          <p:val>
                                            <p:strVal val="#ppt_x"/>
                                          </p:val>
                                        </p:tav>
                                      </p:tavLst>
                                    </p:anim>
                                    <p:anim calcmode="lin" valueType="num">
                                      <p:cBhvr>
                                        <p:cTn id="14" dur="500" fill="hold"/>
                                        <p:tgtEl>
                                          <p:spTgt spid="1216"/>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1" fill="hold" grpId="3" nodeType="afterEffect">
                                  <p:stCondLst>
                                    <p:cond delay="0"/>
                                  </p:stCondLst>
                                  <p:iterate>
                                    <p:tmAbs val="0"/>
                                  </p:iterate>
                                  <p:childTnLst>
                                    <p:set>
                                      <p:cBhvr>
                                        <p:cTn id="17" dur="indefinite" fill="hold"/>
                                        <p:tgtEl>
                                          <p:spTgt spid="1217"/>
                                        </p:tgtEl>
                                        <p:attrNameLst>
                                          <p:attrName>style.visibility</p:attrName>
                                        </p:attrNameLst>
                                      </p:cBhvr>
                                      <p:to>
                                        <p:strVal val="visible"/>
                                      </p:to>
                                    </p:set>
                                    <p:anim calcmode="lin" valueType="num">
                                      <p:cBhvr>
                                        <p:cTn id="18" dur="1000" fill="hold"/>
                                        <p:tgtEl>
                                          <p:spTgt spid="1217"/>
                                        </p:tgtEl>
                                        <p:attrNameLst>
                                          <p:attrName>ppt_x</p:attrName>
                                        </p:attrNameLst>
                                      </p:cBhvr>
                                      <p:tavLst>
                                        <p:tav tm="0">
                                          <p:val>
                                            <p:strVal val="#ppt_x"/>
                                          </p:val>
                                        </p:tav>
                                        <p:tav tm="100000">
                                          <p:val>
                                            <p:strVal val="#ppt_x"/>
                                          </p:val>
                                        </p:tav>
                                      </p:tavLst>
                                    </p:anim>
                                    <p:anim calcmode="lin" valueType="num">
                                      <p:cBhvr>
                                        <p:cTn id="19" dur="1000" fill="hold"/>
                                        <p:tgtEl>
                                          <p:spTgt spid="1217"/>
                                        </p:tgtEl>
                                        <p:attrNameLst>
                                          <p:attrName>ppt_y</p:attrName>
                                        </p:attrNameLst>
                                      </p:cBhvr>
                                      <p:tavLst>
                                        <p:tav tm="0">
                                          <p:val>
                                            <p:strVal val="0-#ppt_h/2"/>
                                          </p:val>
                                        </p:tav>
                                        <p:tav tm="100000">
                                          <p:val>
                                            <p:strVal val="#ppt_y"/>
                                          </p:val>
                                        </p:tav>
                                      </p:tavLst>
                                    </p:anim>
                                  </p:childTnLst>
                                </p:cTn>
                              </p:par>
                            </p:childTnLst>
                          </p:cTn>
                        </p:par>
                        <p:par>
                          <p:cTn id="20" fill="hold">
                            <p:stCondLst>
                              <p:cond delay="1500"/>
                            </p:stCondLst>
                            <p:childTnLst>
                              <p:par>
                                <p:cTn id="21" presetID="2" presetClass="entr" presetSubtype="1" fill="hold" grpId="4" nodeType="afterEffect">
                                  <p:stCondLst>
                                    <p:cond delay="0"/>
                                  </p:stCondLst>
                                  <p:iterate>
                                    <p:tmAbs val="0"/>
                                  </p:iterate>
                                  <p:childTnLst>
                                    <p:set>
                                      <p:cBhvr>
                                        <p:cTn id="22" dur="indefinite" fill="hold"/>
                                        <p:tgtEl>
                                          <p:spTgt spid="1218"/>
                                        </p:tgtEl>
                                        <p:attrNameLst>
                                          <p:attrName>style.visibility</p:attrName>
                                        </p:attrNameLst>
                                      </p:cBhvr>
                                      <p:to>
                                        <p:strVal val="visible"/>
                                      </p:to>
                                    </p:set>
                                    <p:anim calcmode="lin" valueType="num">
                                      <p:cBhvr>
                                        <p:cTn id="23" dur="1000" fill="hold"/>
                                        <p:tgtEl>
                                          <p:spTgt spid="1218"/>
                                        </p:tgtEl>
                                        <p:attrNameLst>
                                          <p:attrName>ppt_x</p:attrName>
                                        </p:attrNameLst>
                                      </p:cBhvr>
                                      <p:tavLst>
                                        <p:tav tm="0">
                                          <p:val>
                                            <p:strVal val="#ppt_x"/>
                                          </p:val>
                                        </p:tav>
                                        <p:tav tm="100000">
                                          <p:val>
                                            <p:strVal val="#ppt_x"/>
                                          </p:val>
                                        </p:tav>
                                      </p:tavLst>
                                    </p:anim>
                                    <p:anim calcmode="lin" valueType="num">
                                      <p:cBhvr>
                                        <p:cTn id="24" dur="1000" fill="hold"/>
                                        <p:tgtEl>
                                          <p:spTgt spid="12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5" grpId="1" animBg="1" advAuto="0"/>
      <p:bldP spid="1216" grpId="2" animBg="1" advAuto="0"/>
      <p:bldP spid="1217" grpId="3" animBg="1" advAuto="0"/>
      <p:bldP spid="1218" grpId="4"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矩形 4"/>
          <p:cNvSpPr/>
          <p:nvPr/>
        </p:nvSpPr>
        <p:spPr>
          <a:xfrm>
            <a:off x="2339751" y="-1"/>
            <a:ext cx="6804249"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136" name="矩形 5"/>
          <p:cNvSpPr/>
          <p:nvPr/>
        </p:nvSpPr>
        <p:spPr>
          <a:xfrm>
            <a:off x="2441576" y="66110"/>
            <a:ext cx="1512170" cy="340816"/>
          </a:xfrm>
          <a:prstGeom prst="rect">
            <a:avLst/>
          </a:prstGeom>
          <a:solidFill>
            <a:srgbClr val="093678"/>
          </a:solidFill>
          <a:ln w="12700">
            <a:miter lim="400000"/>
          </a:ln>
        </p:spPr>
        <p:txBody>
          <a:bodyPr lIns="45719" rIns="45719" anchor="ctr"/>
          <a:lstStyle/>
          <a:p>
            <a:pPr algn="ctr">
              <a:defRPr>
                <a:solidFill>
                  <a:srgbClr val="FFFFFF"/>
                </a:solidFill>
              </a:defRPr>
            </a:pPr>
            <a:endParaRPr/>
          </a:p>
        </p:txBody>
      </p:sp>
      <p:sp>
        <p:nvSpPr>
          <p:cNvPr id="137" name="TextBox 6"/>
          <p:cNvSpPr txBox="1"/>
          <p:nvPr/>
        </p:nvSpPr>
        <p:spPr>
          <a:xfrm>
            <a:off x="2510150" y="63847"/>
            <a:ext cx="1368152"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有的放矢</a:t>
            </a:r>
          </a:p>
        </p:txBody>
      </p:sp>
      <p:sp>
        <p:nvSpPr>
          <p:cNvPr id="138" name="TextBox 7"/>
          <p:cNvSpPr txBox="1"/>
          <p:nvPr/>
        </p:nvSpPr>
        <p:spPr>
          <a:xfrm>
            <a:off x="4355975" y="66110"/>
            <a:ext cx="1080121"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深度破题</a:t>
            </a:r>
          </a:p>
        </p:txBody>
      </p:sp>
      <p:sp>
        <p:nvSpPr>
          <p:cNvPr id="139" name="TextBox 8"/>
          <p:cNvSpPr txBox="1"/>
          <p:nvPr/>
        </p:nvSpPr>
        <p:spPr>
          <a:xfrm>
            <a:off x="6083422" y="66110"/>
            <a:ext cx="1008858"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关键论证</a:t>
            </a:r>
          </a:p>
        </p:txBody>
      </p:sp>
      <p:sp>
        <p:nvSpPr>
          <p:cNvPr id="140" name="矩形 9"/>
          <p:cNvSpPr/>
          <p:nvPr/>
        </p:nvSpPr>
        <p:spPr>
          <a:xfrm>
            <a:off x="4139951" y="44624"/>
            <a:ext cx="1512170"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141" name="矩形 10"/>
          <p:cNvSpPr/>
          <p:nvPr/>
        </p:nvSpPr>
        <p:spPr>
          <a:xfrm>
            <a:off x="5837094" y="44624"/>
            <a:ext cx="1512169"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142" name="矩形 11"/>
          <p:cNvSpPr/>
          <p:nvPr/>
        </p:nvSpPr>
        <p:spPr>
          <a:xfrm>
            <a:off x="4869" y="-1"/>
            <a:ext cx="2304002"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143" name="直接连接符 12"/>
          <p:cNvSpPr/>
          <p:nvPr/>
        </p:nvSpPr>
        <p:spPr>
          <a:xfrm>
            <a:off x="4067944" y="72008"/>
            <a:ext cx="1" cy="332657"/>
          </a:xfrm>
          <a:prstGeom prst="line">
            <a:avLst/>
          </a:prstGeom>
          <a:ln w="12700">
            <a:solidFill>
              <a:srgbClr val="808080"/>
            </a:solidFill>
          </a:ln>
        </p:spPr>
        <p:txBody>
          <a:bodyPr lIns="45719" rIns="45719"/>
          <a:lstStyle/>
          <a:p>
            <a:endParaRPr/>
          </a:p>
        </p:txBody>
      </p:sp>
      <p:sp>
        <p:nvSpPr>
          <p:cNvPr id="144" name="直接连接符 13"/>
          <p:cNvSpPr/>
          <p:nvPr/>
        </p:nvSpPr>
        <p:spPr>
          <a:xfrm>
            <a:off x="5796136" y="72008"/>
            <a:ext cx="1" cy="332657"/>
          </a:xfrm>
          <a:prstGeom prst="line">
            <a:avLst/>
          </a:prstGeom>
          <a:ln w="12700">
            <a:solidFill>
              <a:srgbClr val="808080"/>
            </a:solidFill>
          </a:ln>
        </p:spPr>
        <p:txBody>
          <a:bodyPr lIns="45719" rIns="45719"/>
          <a:lstStyle/>
          <a:p>
            <a:endParaRPr/>
          </a:p>
        </p:txBody>
      </p:sp>
      <p:sp>
        <p:nvSpPr>
          <p:cNvPr id="145" name="直接连接符 14"/>
          <p:cNvSpPr/>
          <p:nvPr/>
        </p:nvSpPr>
        <p:spPr>
          <a:xfrm>
            <a:off x="7380312" y="74440"/>
            <a:ext cx="1" cy="332658"/>
          </a:xfrm>
          <a:prstGeom prst="line">
            <a:avLst/>
          </a:prstGeom>
          <a:ln w="12700">
            <a:solidFill>
              <a:srgbClr val="808080"/>
            </a:solidFill>
          </a:ln>
        </p:spPr>
        <p:txBody>
          <a:bodyPr lIns="45719" rIns="45719"/>
          <a:lstStyle/>
          <a:p>
            <a:endParaRPr/>
          </a:p>
        </p:txBody>
      </p:sp>
      <p:sp>
        <p:nvSpPr>
          <p:cNvPr id="146" name="矩形 15"/>
          <p:cNvSpPr/>
          <p:nvPr/>
        </p:nvSpPr>
        <p:spPr>
          <a:xfrm>
            <a:off x="7668342" y="64501"/>
            <a:ext cx="1378092" cy="340817"/>
          </a:xfrm>
          <a:prstGeom prst="rect">
            <a:avLst/>
          </a:prstGeom>
          <a:solidFill>
            <a:srgbClr val="BFBFBF"/>
          </a:solidFill>
          <a:ln w="12700">
            <a:miter lim="400000"/>
          </a:ln>
        </p:spPr>
        <p:txBody>
          <a:bodyPr lIns="45719" rIns="45719" anchor="ctr"/>
          <a:lstStyle/>
          <a:p>
            <a:pPr algn="ctr">
              <a:defRPr>
                <a:solidFill>
                  <a:srgbClr val="FFFFFF"/>
                </a:solidFill>
              </a:defRPr>
            </a:pPr>
            <a:endParaRPr/>
          </a:p>
        </p:txBody>
      </p:sp>
      <p:pic>
        <p:nvPicPr>
          <p:cNvPr id="147" name="图片 16" descr="图片 16"/>
          <p:cNvPicPr>
            <a:picLocks noChangeAspect="1"/>
          </p:cNvPicPr>
          <p:nvPr/>
        </p:nvPicPr>
        <p:blipFill>
          <a:blip r:embed="rId2"/>
          <a:stretch>
            <a:fillRect/>
          </a:stretch>
        </p:blipFill>
        <p:spPr>
          <a:xfrm>
            <a:off x="7720593" y="46030"/>
            <a:ext cx="1231189" cy="369357"/>
          </a:xfrm>
          <a:prstGeom prst="rect">
            <a:avLst/>
          </a:prstGeom>
          <a:ln w="12700">
            <a:miter lim="400000"/>
            <a:headEnd/>
            <a:tailEnd/>
          </a:ln>
        </p:spPr>
      </p:pic>
      <p:sp>
        <p:nvSpPr>
          <p:cNvPr id="148" name="TextBox 17"/>
          <p:cNvSpPr txBox="1"/>
          <p:nvPr/>
        </p:nvSpPr>
        <p:spPr>
          <a:xfrm>
            <a:off x="755576" y="59633"/>
            <a:ext cx="1368152" cy="370841"/>
          </a:xfrm>
          <a:prstGeom prst="rect">
            <a:avLst/>
          </a:prstGeom>
          <a:ln w="12700">
            <a:miter lim="400000"/>
          </a:ln>
        </p:spPr>
        <p:txBody>
          <a:bodyPr lIns="45719" rIns="45719">
            <a:spAutoFit/>
          </a:bodyPr>
          <a:lstStyle>
            <a:lvl1pPr algn="ctr">
              <a:defRPr>
                <a:solidFill>
                  <a:srgbClr val="FFC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ISSUE</a:t>
            </a:r>
          </a:p>
        </p:txBody>
      </p:sp>
      <p:grpSp>
        <p:nvGrpSpPr>
          <p:cNvPr id="151" name="矩形 18"/>
          <p:cNvGrpSpPr/>
          <p:nvPr/>
        </p:nvGrpSpPr>
        <p:grpSpPr>
          <a:xfrm>
            <a:off x="0" y="-49421"/>
            <a:ext cx="539552" cy="574042"/>
            <a:chOff x="0" y="0"/>
            <a:chExt cx="539551" cy="574040"/>
          </a:xfrm>
        </p:grpSpPr>
        <p:sp>
          <p:nvSpPr>
            <p:cNvPr id="149" name="矩形"/>
            <p:cNvSpPr/>
            <p:nvPr/>
          </p:nvSpPr>
          <p:spPr>
            <a:xfrm>
              <a:off x="0" y="49420"/>
              <a:ext cx="539552" cy="475200"/>
            </a:xfrm>
            <a:prstGeom prst="rect">
              <a:avLst/>
            </a:prstGeom>
            <a:solidFill>
              <a:srgbClr val="093678"/>
            </a:solidFill>
            <a:ln w="12700" cap="flat">
              <a:noFill/>
              <a:miter lim="400000"/>
            </a:ln>
            <a:effectLst/>
          </p:spPr>
          <p:txBody>
            <a:bodyPr wrap="square" lIns="45719" tIns="45719" rIns="45719" bIns="45719" numCol="1" anchor="ctr">
              <a:noAutofit/>
            </a:bodyPr>
            <a:lstStyle/>
            <a:p>
              <a:pPr algn="ctr">
                <a:defRPr sz="3200">
                  <a:solidFill>
                    <a:srgbClr val="FFFFFF"/>
                  </a:solidFill>
                  <a:latin typeface="方正超粗黑简体"/>
                  <a:ea typeface="方正超粗黑简体"/>
                  <a:cs typeface="方正超粗黑简体"/>
                  <a:sym typeface="方正超粗黑简体"/>
                </a:defRPr>
              </a:pPr>
              <a:endParaRPr/>
            </a:p>
          </p:txBody>
        </p:sp>
        <p:sp>
          <p:nvSpPr>
            <p:cNvPr id="150" name="2"/>
            <p:cNvSpPr txBox="1"/>
            <p:nvPr/>
          </p:nvSpPr>
          <p:spPr>
            <a:xfrm>
              <a:off x="0" y="0"/>
              <a:ext cx="539552" cy="574041"/>
            </a:xfrm>
            <a:prstGeom prst="rect">
              <a:avLst/>
            </a:prstGeom>
            <a:noFill/>
            <a:ln w="12700" cap="flat">
              <a:noFill/>
              <a:miter lim="400000"/>
            </a:ln>
            <a:effectLst/>
          </p:spPr>
          <p:txBody>
            <a:bodyPr wrap="square" lIns="45719" tIns="45719" rIns="45719" bIns="45719" numCol="1" anchor="ctr">
              <a:spAutoFit/>
            </a:bodyPr>
            <a:lstStyle>
              <a:lvl1pPr algn="ctr">
                <a:defRPr sz="3200">
                  <a:solidFill>
                    <a:srgbClr val="FFFFFF"/>
                  </a:solidFill>
                  <a:latin typeface="方正超粗黑简体"/>
                  <a:ea typeface="方正超粗黑简体"/>
                  <a:cs typeface="方正超粗黑简体"/>
                  <a:sym typeface="方正超粗黑简体"/>
                </a:defRPr>
              </a:lvl1pPr>
            </a:lstStyle>
            <a:p>
              <a:r>
                <a:t>2</a:t>
              </a:r>
            </a:p>
          </p:txBody>
        </p:sp>
      </p:grpSp>
      <p:sp>
        <p:nvSpPr>
          <p:cNvPr id="152" name="Clear and insightful position"/>
          <p:cNvSpPr txBox="1"/>
          <p:nvPr/>
        </p:nvSpPr>
        <p:spPr>
          <a:xfrm>
            <a:off x="709930" y="1096010"/>
            <a:ext cx="2986979" cy="358141"/>
          </a:xfrm>
          <a:prstGeom prst="rect">
            <a:avLst/>
          </a:prstGeom>
          <a:ln w="12700">
            <a:miter lim="400000"/>
          </a:ln>
        </p:spPr>
        <p:txBody>
          <a:bodyPr wrap="none" lIns="45719" rIns="45719">
            <a:spAutoFit/>
          </a:bodyPr>
          <a:lstStyle/>
          <a:p>
            <a:r>
              <a:t>Clear and insightful position</a:t>
            </a:r>
          </a:p>
        </p:txBody>
      </p:sp>
      <p:sp>
        <p:nvSpPr>
          <p:cNvPr id="153" name="Develop the position fully"/>
          <p:cNvSpPr txBox="1"/>
          <p:nvPr/>
        </p:nvSpPr>
        <p:spPr>
          <a:xfrm>
            <a:off x="709930" y="1609090"/>
            <a:ext cx="2738063" cy="358141"/>
          </a:xfrm>
          <a:prstGeom prst="rect">
            <a:avLst/>
          </a:prstGeom>
          <a:ln w="12700">
            <a:miter lim="400000"/>
          </a:ln>
        </p:spPr>
        <p:txBody>
          <a:bodyPr wrap="none" lIns="45719" rIns="45719">
            <a:spAutoFit/>
          </a:bodyPr>
          <a:lstStyle/>
          <a:p>
            <a:r>
              <a:t>Develop the position fully</a:t>
            </a:r>
          </a:p>
        </p:txBody>
      </p:sp>
      <p:sp>
        <p:nvSpPr>
          <p:cNvPr id="154" name="Compelling reasons and persuasive examples"/>
          <p:cNvSpPr txBox="1"/>
          <p:nvPr/>
        </p:nvSpPr>
        <p:spPr>
          <a:xfrm>
            <a:off x="709930" y="2115472"/>
            <a:ext cx="4692995" cy="358141"/>
          </a:xfrm>
          <a:prstGeom prst="rect">
            <a:avLst/>
          </a:prstGeom>
          <a:ln w="12700">
            <a:miter lim="400000"/>
          </a:ln>
        </p:spPr>
        <p:txBody>
          <a:bodyPr wrap="none" lIns="45719" rIns="45719">
            <a:spAutoFit/>
          </a:bodyPr>
          <a:lstStyle/>
          <a:p>
            <a:r>
              <a:t>Compelling reasons and persuasive examples</a:t>
            </a:r>
          </a:p>
        </p:txBody>
      </p:sp>
      <p:sp>
        <p:nvSpPr>
          <p:cNvPr id="155" name="Well-focused"/>
          <p:cNvSpPr txBox="1"/>
          <p:nvPr/>
        </p:nvSpPr>
        <p:spPr>
          <a:xfrm>
            <a:off x="709930" y="2621853"/>
            <a:ext cx="1421716" cy="358141"/>
          </a:xfrm>
          <a:prstGeom prst="rect">
            <a:avLst/>
          </a:prstGeom>
          <a:ln w="12700">
            <a:miter lim="400000"/>
          </a:ln>
        </p:spPr>
        <p:txBody>
          <a:bodyPr wrap="none" lIns="45719" rIns="45719">
            <a:spAutoFit/>
          </a:bodyPr>
          <a:lstStyle/>
          <a:p>
            <a:r>
              <a:t>Well-focused</a:t>
            </a:r>
          </a:p>
        </p:txBody>
      </p:sp>
      <p:sp>
        <p:nvSpPr>
          <p:cNvPr id="156" name="Well-organized"/>
          <p:cNvSpPr txBox="1"/>
          <p:nvPr/>
        </p:nvSpPr>
        <p:spPr>
          <a:xfrm>
            <a:off x="709930" y="3099648"/>
            <a:ext cx="1628885" cy="358141"/>
          </a:xfrm>
          <a:prstGeom prst="rect">
            <a:avLst/>
          </a:prstGeom>
          <a:ln w="12700">
            <a:miter lim="400000"/>
          </a:ln>
        </p:spPr>
        <p:txBody>
          <a:bodyPr wrap="none" lIns="45719" rIns="45719">
            <a:spAutoFit/>
          </a:bodyPr>
          <a:lstStyle/>
          <a:p>
            <a:r>
              <a:t>Well-organized</a:t>
            </a:r>
          </a:p>
        </p:txBody>
      </p:sp>
      <p:sp>
        <p:nvSpPr>
          <p:cNvPr id="157" name="Connecting ideas logically"/>
          <p:cNvSpPr txBox="1"/>
          <p:nvPr/>
        </p:nvSpPr>
        <p:spPr>
          <a:xfrm>
            <a:off x="709930" y="3634618"/>
            <a:ext cx="2765187" cy="358141"/>
          </a:xfrm>
          <a:prstGeom prst="rect">
            <a:avLst/>
          </a:prstGeom>
          <a:ln w="12700">
            <a:miter lim="400000"/>
          </a:ln>
        </p:spPr>
        <p:txBody>
          <a:bodyPr wrap="none" lIns="45719" rIns="45719">
            <a:spAutoFit/>
          </a:bodyPr>
          <a:lstStyle/>
          <a:p>
            <a:r>
              <a:t>Connecting ideas logically</a:t>
            </a:r>
          </a:p>
        </p:txBody>
      </p:sp>
      <p:sp>
        <p:nvSpPr>
          <p:cNvPr id="158" name="Effective vocabulary"/>
          <p:cNvSpPr txBox="1"/>
          <p:nvPr/>
        </p:nvSpPr>
        <p:spPr>
          <a:xfrm>
            <a:off x="709930" y="4182157"/>
            <a:ext cx="2204068" cy="358141"/>
          </a:xfrm>
          <a:prstGeom prst="rect">
            <a:avLst/>
          </a:prstGeom>
          <a:ln w="12700">
            <a:miter lim="400000"/>
          </a:ln>
        </p:spPr>
        <p:txBody>
          <a:bodyPr wrap="none" lIns="45719" rIns="45719">
            <a:spAutoFit/>
          </a:bodyPr>
          <a:lstStyle/>
          <a:p>
            <a:r>
              <a:t>Effective vocabulary</a:t>
            </a:r>
          </a:p>
        </p:txBody>
      </p:sp>
      <p:sp>
        <p:nvSpPr>
          <p:cNvPr id="159" name="Sentences variety"/>
          <p:cNvSpPr txBox="1"/>
          <p:nvPr/>
        </p:nvSpPr>
        <p:spPr>
          <a:xfrm>
            <a:off x="709930" y="4729698"/>
            <a:ext cx="1917314" cy="358141"/>
          </a:xfrm>
          <a:prstGeom prst="rect">
            <a:avLst/>
          </a:prstGeom>
          <a:ln w="12700">
            <a:miter lim="400000"/>
          </a:ln>
        </p:spPr>
        <p:txBody>
          <a:bodyPr wrap="none" lIns="45719" rIns="45719">
            <a:spAutoFit/>
          </a:bodyPr>
          <a:lstStyle/>
          <a:p>
            <a:r>
              <a:t>Sentences variety</a:t>
            </a:r>
          </a:p>
        </p:txBody>
      </p:sp>
      <p:sp>
        <p:nvSpPr>
          <p:cNvPr id="160" name="Minor errors"/>
          <p:cNvSpPr txBox="1"/>
          <p:nvPr/>
        </p:nvSpPr>
        <p:spPr>
          <a:xfrm>
            <a:off x="709930" y="5277238"/>
            <a:ext cx="1343246" cy="358141"/>
          </a:xfrm>
          <a:prstGeom prst="rect">
            <a:avLst/>
          </a:prstGeom>
          <a:ln w="12700">
            <a:miter lim="400000"/>
          </a:ln>
        </p:spPr>
        <p:txBody>
          <a:bodyPr wrap="none" lIns="45719" rIns="45719">
            <a:spAutoFit/>
          </a:bodyPr>
          <a:lstStyle/>
          <a:p>
            <a:r>
              <a:t>Minor errors</a:t>
            </a:r>
          </a:p>
        </p:txBody>
      </p:sp>
      <p:sp>
        <p:nvSpPr>
          <p:cNvPr id="161" name="Content"/>
          <p:cNvSpPr txBox="1"/>
          <p:nvPr/>
        </p:nvSpPr>
        <p:spPr>
          <a:xfrm>
            <a:off x="6920658" y="1802130"/>
            <a:ext cx="919310" cy="358141"/>
          </a:xfrm>
          <a:prstGeom prst="rect">
            <a:avLst/>
          </a:prstGeom>
          <a:ln w="12700">
            <a:miter lim="400000"/>
          </a:ln>
        </p:spPr>
        <p:txBody>
          <a:bodyPr wrap="none" lIns="45719" rIns="45719">
            <a:spAutoFit/>
          </a:bodyPr>
          <a:lstStyle/>
          <a:p>
            <a:r>
              <a:t>Content</a:t>
            </a:r>
          </a:p>
        </p:txBody>
      </p:sp>
      <p:sp>
        <p:nvSpPr>
          <p:cNvPr id="166" name="连接线"/>
          <p:cNvSpPr/>
          <p:nvPr/>
        </p:nvSpPr>
        <p:spPr>
          <a:xfrm>
            <a:off x="3586770" y="1274974"/>
            <a:ext cx="2684941" cy="2580998"/>
          </a:xfrm>
          <a:custGeom>
            <a:avLst/>
            <a:gdLst/>
            <a:ahLst/>
            <a:cxnLst>
              <a:cxn ang="0">
                <a:pos x="wd2" y="hd2"/>
              </a:cxn>
              <a:cxn ang="5400000">
                <a:pos x="wd2" y="hd2"/>
              </a:cxn>
              <a:cxn ang="10800000">
                <a:pos x="wd2" y="hd2"/>
              </a:cxn>
              <a:cxn ang="16200000">
                <a:pos x="wd2" y="hd2"/>
              </a:cxn>
            </a:cxnLst>
            <a:rect l="0" t="0" r="r" b="b"/>
            <a:pathLst>
              <a:path w="16206" h="21600" extrusionOk="0">
                <a:moveTo>
                  <a:pt x="0" y="21600"/>
                </a:moveTo>
                <a:cubicBezTo>
                  <a:pt x="21203" y="9915"/>
                  <a:pt x="21600" y="2715"/>
                  <a:pt x="1191" y="0"/>
                </a:cubicBezTo>
              </a:path>
            </a:pathLst>
          </a:custGeom>
          <a:ln w="25400">
            <a:solidFill>
              <a:schemeClr val="accent1"/>
            </a:solidFill>
          </a:ln>
          <a:effectLst>
            <a:outerShdw blurRad="38100" dist="20000" dir="5400000" rotWithShape="0">
              <a:srgbClr val="000000">
                <a:alpha val="38000"/>
              </a:srgbClr>
            </a:outerShdw>
          </a:effectLst>
        </p:spPr>
        <p:txBody>
          <a:bodyPr/>
          <a:lstStyle/>
          <a:p>
            <a:endParaRPr/>
          </a:p>
        </p:txBody>
      </p:sp>
      <p:sp>
        <p:nvSpPr>
          <p:cNvPr id="167" name="连接线"/>
          <p:cNvSpPr/>
          <p:nvPr/>
        </p:nvSpPr>
        <p:spPr>
          <a:xfrm>
            <a:off x="2109919" y="4358534"/>
            <a:ext cx="2621009" cy="1113076"/>
          </a:xfrm>
          <a:custGeom>
            <a:avLst/>
            <a:gdLst/>
            <a:ahLst/>
            <a:cxnLst>
              <a:cxn ang="0">
                <a:pos x="wd2" y="hd2"/>
              </a:cxn>
              <a:cxn ang="5400000">
                <a:pos x="wd2" y="hd2"/>
              </a:cxn>
              <a:cxn ang="10800000">
                <a:pos x="wd2" y="hd2"/>
              </a:cxn>
              <a:cxn ang="16200000">
                <a:pos x="wd2" y="hd2"/>
              </a:cxn>
            </a:cxnLst>
            <a:rect l="0" t="0" r="r" b="b"/>
            <a:pathLst>
              <a:path w="16342" h="21600" extrusionOk="0">
                <a:moveTo>
                  <a:pt x="0" y="21600"/>
                </a:moveTo>
                <a:cubicBezTo>
                  <a:pt x="19757" y="8230"/>
                  <a:pt x="21600" y="1030"/>
                  <a:pt x="5529" y="0"/>
                </a:cubicBezTo>
              </a:path>
            </a:pathLst>
          </a:custGeom>
          <a:ln w="25400">
            <a:solidFill>
              <a:schemeClr val="accent1"/>
            </a:solidFill>
          </a:ln>
          <a:effectLst>
            <a:outerShdw blurRad="38100" dist="20000" dir="5400000" rotWithShape="0">
              <a:srgbClr val="000000">
                <a:alpha val="38000"/>
              </a:srgbClr>
            </a:outerShdw>
          </a:effectLst>
        </p:spPr>
        <p:txBody>
          <a:bodyPr/>
          <a:lstStyle/>
          <a:p>
            <a:endParaRPr/>
          </a:p>
        </p:txBody>
      </p:sp>
      <p:sp>
        <p:nvSpPr>
          <p:cNvPr id="164" name="Language"/>
          <p:cNvSpPr txBox="1"/>
          <p:nvPr/>
        </p:nvSpPr>
        <p:spPr>
          <a:xfrm>
            <a:off x="5117258" y="4479290"/>
            <a:ext cx="1064082" cy="358141"/>
          </a:xfrm>
          <a:prstGeom prst="rect">
            <a:avLst/>
          </a:prstGeom>
          <a:ln w="12700">
            <a:miter lim="400000"/>
          </a:ln>
        </p:spPr>
        <p:txBody>
          <a:bodyPr wrap="none" lIns="45719" rIns="45719">
            <a:spAutoFit/>
          </a:bodyPr>
          <a:lstStyle/>
          <a:p>
            <a:r>
              <a:t>Language</a:t>
            </a:r>
          </a:p>
        </p:txBody>
      </p:sp>
      <p:sp>
        <p:nvSpPr>
          <p:cNvPr id="165" name="Structure"/>
          <p:cNvSpPr txBox="1"/>
          <p:nvPr/>
        </p:nvSpPr>
        <p:spPr>
          <a:xfrm>
            <a:off x="6920658" y="2203450"/>
            <a:ext cx="1060733" cy="358141"/>
          </a:xfrm>
          <a:prstGeom prst="rect">
            <a:avLst/>
          </a:prstGeom>
          <a:ln w="12700">
            <a:miter lim="400000"/>
          </a:ln>
        </p:spPr>
        <p:txBody>
          <a:bodyPr wrap="none" lIns="45719" rIns="45719">
            <a:spAutoFit/>
          </a:bodyPr>
          <a:lstStyle/>
          <a:p>
            <a:r>
              <a:t>Structure</a:t>
            </a: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4" presetClass="entr" presetSubtype="32" fill="hold" grpId="1" nodeType="clickEffect">
                                  <p:stCondLst>
                                    <p:cond delay="0"/>
                                  </p:stCondLst>
                                  <p:iterate>
                                    <p:tmAbs val="0"/>
                                  </p:iterate>
                                  <p:childTnLst>
                                    <p:set>
                                      <p:cBhvr>
                                        <p:cTn id="6" dur="indefinite" fill="hold"/>
                                        <p:tgtEl>
                                          <p:spTgt spid="166"/>
                                        </p:tgtEl>
                                        <p:attrNameLst>
                                          <p:attrName>style.visibility</p:attrName>
                                        </p:attrNameLst>
                                      </p:cBhvr>
                                      <p:to>
                                        <p:strVal val="visible"/>
                                      </p:to>
                                    </p:set>
                                    <p:animEffect transition="in" filter="box(out)">
                                      <p:cBhvr>
                                        <p:cTn id="7" dur="1000"/>
                                        <p:tgtEl>
                                          <p:spTgt spid="16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2" nodeType="clickEffect">
                                  <p:stCondLst>
                                    <p:cond delay="0"/>
                                  </p:stCondLst>
                                  <p:iterate>
                                    <p:tmAbs val="0"/>
                                  </p:iterate>
                                  <p:childTnLst>
                                    <p:set>
                                      <p:cBhvr>
                                        <p:cTn id="11" dur="indefinite" fill="hold"/>
                                        <p:tgtEl>
                                          <p:spTgt spid="161"/>
                                        </p:tgtEl>
                                        <p:attrNameLst>
                                          <p:attrName>style.visibility</p:attrName>
                                        </p:attrNameLst>
                                      </p:cBhvr>
                                      <p:to>
                                        <p:strVal val="visible"/>
                                      </p:to>
                                    </p:set>
                                    <p:animEffect transition="in" filter="box(out)">
                                      <p:cBhvr>
                                        <p:cTn id="12" dur="499"/>
                                        <p:tgtEl>
                                          <p:spTgt spid="16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3" nodeType="clickEffect">
                                  <p:stCondLst>
                                    <p:cond delay="0"/>
                                  </p:stCondLst>
                                  <p:iterate>
                                    <p:tmAbs val="0"/>
                                  </p:iterate>
                                  <p:childTnLst>
                                    <p:set>
                                      <p:cBhvr>
                                        <p:cTn id="16" dur="indefinite" fill="hold"/>
                                        <p:tgtEl>
                                          <p:spTgt spid="165"/>
                                        </p:tgtEl>
                                        <p:attrNameLst>
                                          <p:attrName>style.visibility</p:attrName>
                                        </p:attrNameLst>
                                      </p:cBhvr>
                                      <p:to>
                                        <p:strVal val="visible"/>
                                      </p:to>
                                    </p:set>
                                    <p:animEffect transition="in" filter="box(out)">
                                      <p:cBhvr>
                                        <p:cTn id="17" dur="499"/>
                                        <p:tgtEl>
                                          <p:spTgt spid="16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4" nodeType="clickEffect">
                                  <p:stCondLst>
                                    <p:cond delay="0"/>
                                  </p:stCondLst>
                                  <p:iterate>
                                    <p:tmAbs val="0"/>
                                  </p:iterate>
                                  <p:childTnLst>
                                    <p:set>
                                      <p:cBhvr>
                                        <p:cTn id="21" dur="indefinite" fill="hold"/>
                                        <p:tgtEl>
                                          <p:spTgt spid="167"/>
                                        </p:tgtEl>
                                        <p:attrNameLst>
                                          <p:attrName>style.visibility</p:attrName>
                                        </p:attrNameLst>
                                      </p:cBhvr>
                                      <p:to>
                                        <p:strVal val="visible"/>
                                      </p:to>
                                    </p:set>
                                    <p:animEffect transition="in" filter="box(out)">
                                      <p:cBhvr>
                                        <p:cTn id="22" dur="1000"/>
                                        <p:tgtEl>
                                          <p:spTgt spid="16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5" nodeType="clickEffect">
                                  <p:stCondLst>
                                    <p:cond delay="0"/>
                                  </p:stCondLst>
                                  <p:iterate>
                                    <p:tmAbs val="0"/>
                                  </p:iterate>
                                  <p:childTnLst>
                                    <p:set>
                                      <p:cBhvr>
                                        <p:cTn id="26" dur="indefinite" fill="hold"/>
                                        <p:tgtEl>
                                          <p:spTgt spid="164"/>
                                        </p:tgtEl>
                                        <p:attrNameLst>
                                          <p:attrName>style.visibility</p:attrName>
                                        </p:attrNameLst>
                                      </p:cBhvr>
                                      <p:to>
                                        <p:strVal val="visible"/>
                                      </p:to>
                                    </p:set>
                                    <p:animEffect transition="in" filter="box(out)">
                                      <p:cBhvr>
                                        <p:cTn id="27" dur="499"/>
                                        <p:tgtEl>
                                          <p:spTgt spid="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2" animBg="1" advAuto="0"/>
      <p:bldP spid="166" grpId="1" animBg="1" advAuto="0"/>
      <p:bldP spid="167" grpId="4" animBg="1" advAuto="0"/>
      <p:bldP spid="164" grpId="5" animBg="1" advAuto="0"/>
      <p:bldP spid="165" grpId="3" animBg="1" advAuto="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2E77F98-AA3E-41F6-B7BF-36ABC7C489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9574"/>
            <a:ext cx="9144000" cy="6858000"/>
          </a:xfrm>
          <a:prstGeom prst="rect">
            <a:avLst/>
          </a:prstGeom>
        </p:spPr>
      </p:pic>
    </p:spTree>
    <p:extLst>
      <p:ext uri="{BB962C8B-B14F-4D97-AF65-F5344CB8AC3E}">
        <p14:creationId xmlns:p14="http://schemas.microsoft.com/office/powerpoint/2010/main" val="498478935"/>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3" name="TextBox 18"/>
          <p:cNvSpPr txBox="1"/>
          <p:nvPr/>
        </p:nvSpPr>
        <p:spPr>
          <a:xfrm>
            <a:off x="467543" y="908720"/>
            <a:ext cx="8136906" cy="2821941"/>
          </a:xfrm>
          <a:prstGeom prst="rect">
            <a:avLst/>
          </a:prstGeom>
          <a:ln w="12700">
            <a:miter lim="400000"/>
          </a:ln>
        </p:spPr>
        <p:txBody>
          <a:bodyPr lIns="45719" rIns="45719">
            <a:spAutoFit/>
          </a:bodyPr>
          <a:lstStyle/>
          <a:p>
            <a:pPr>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dirty="0"/>
              <a:t>例14：Educators should teach facts only after their students have studied the ideas, trends, and concepts that help explain those facts.</a:t>
            </a:r>
          </a:p>
          <a:p>
            <a:pPr>
              <a:defRPr sz="1200">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dirty="0"/>
          </a:p>
          <a:p>
            <a:pPr>
              <a:defRPr i="1">
                <a:latin typeface="微软雅黑" panose="020B0503020204020204" charset="-122"/>
                <a:ea typeface="微软雅黑" panose="020B0503020204020204" charset="-122"/>
                <a:cs typeface="微软雅黑" panose="020B0503020204020204" charset="-122"/>
                <a:sym typeface="微软雅黑" panose="020B0503020204020204" charset="-122"/>
              </a:defRPr>
            </a:pPr>
            <a:r>
              <a:rPr dirty="0"/>
              <a:t>Write a response in which you discuss </a:t>
            </a:r>
            <a:r>
              <a:rPr dirty="0">
                <a:solidFill>
                  <a:srgbClr val="FF0000"/>
                </a:solidFill>
              </a:rPr>
              <a:t>the extent to which you agree or disagree with the recommendation </a:t>
            </a:r>
            <a:r>
              <a:rPr dirty="0"/>
              <a:t>and explain your reasoning for the position you take. In developing and supporting your position, describe </a:t>
            </a:r>
            <a:r>
              <a:rPr dirty="0">
                <a:solidFill>
                  <a:srgbClr val="FF0000"/>
                </a:solidFill>
              </a:rPr>
              <a:t>specific circumstances </a:t>
            </a:r>
            <a:r>
              <a:rPr dirty="0"/>
              <a:t>in which adopting the recommendation </a:t>
            </a:r>
            <a:r>
              <a:rPr dirty="0">
                <a:solidFill>
                  <a:srgbClr val="FF0000"/>
                </a:solidFill>
              </a:rPr>
              <a:t>would or would not be advantageous </a:t>
            </a:r>
            <a:r>
              <a:rPr dirty="0"/>
              <a:t>and explain how these examples shape your position. </a:t>
            </a:r>
          </a:p>
        </p:txBody>
      </p:sp>
      <p:sp>
        <p:nvSpPr>
          <p:cNvPr id="1224" name="矩形 21"/>
          <p:cNvSpPr/>
          <p:nvPr/>
        </p:nvSpPr>
        <p:spPr>
          <a:xfrm>
            <a:off x="2339751" y="-1"/>
            <a:ext cx="6804249"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1225" name="矩形 23"/>
          <p:cNvSpPr/>
          <p:nvPr/>
        </p:nvSpPr>
        <p:spPr>
          <a:xfrm>
            <a:off x="4179708" y="59633"/>
            <a:ext cx="1512169" cy="340817"/>
          </a:xfrm>
          <a:prstGeom prst="rect">
            <a:avLst/>
          </a:prstGeom>
          <a:solidFill>
            <a:srgbClr val="093678"/>
          </a:solidFill>
          <a:ln w="12700">
            <a:miter lim="400000"/>
          </a:ln>
        </p:spPr>
        <p:txBody>
          <a:bodyPr lIns="45719" rIns="45719" anchor="ctr"/>
          <a:lstStyle/>
          <a:p>
            <a:pPr algn="ctr">
              <a:defRPr>
                <a:solidFill>
                  <a:srgbClr val="FFFFFF"/>
                </a:solidFill>
              </a:defRPr>
            </a:pPr>
            <a:endParaRPr/>
          </a:p>
        </p:txBody>
      </p:sp>
      <p:sp>
        <p:nvSpPr>
          <p:cNvPr id="1226" name="TextBox 24"/>
          <p:cNvSpPr txBox="1"/>
          <p:nvPr/>
        </p:nvSpPr>
        <p:spPr>
          <a:xfrm>
            <a:off x="2510150" y="63847"/>
            <a:ext cx="1368152"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有的放矢</a:t>
            </a:r>
          </a:p>
        </p:txBody>
      </p:sp>
      <p:sp>
        <p:nvSpPr>
          <p:cNvPr id="1227" name="TextBox 26"/>
          <p:cNvSpPr txBox="1"/>
          <p:nvPr/>
        </p:nvSpPr>
        <p:spPr>
          <a:xfrm>
            <a:off x="4355975" y="66110"/>
            <a:ext cx="1080121"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深度破题</a:t>
            </a:r>
          </a:p>
        </p:txBody>
      </p:sp>
      <p:sp>
        <p:nvSpPr>
          <p:cNvPr id="1228" name="TextBox 27"/>
          <p:cNvSpPr txBox="1"/>
          <p:nvPr/>
        </p:nvSpPr>
        <p:spPr>
          <a:xfrm>
            <a:off x="6083422" y="66110"/>
            <a:ext cx="1008858"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关键论证</a:t>
            </a:r>
          </a:p>
        </p:txBody>
      </p:sp>
      <p:sp>
        <p:nvSpPr>
          <p:cNvPr id="1229" name="矩形 28"/>
          <p:cNvSpPr/>
          <p:nvPr/>
        </p:nvSpPr>
        <p:spPr>
          <a:xfrm>
            <a:off x="2411759" y="44624"/>
            <a:ext cx="1512170"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1230" name="矩形 29"/>
          <p:cNvSpPr/>
          <p:nvPr/>
        </p:nvSpPr>
        <p:spPr>
          <a:xfrm>
            <a:off x="5837094" y="44624"/>
            <a:ext cx="1512169"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1231" name="矩形 30"/>
          <p:cNvSpPr/>
          <p:nvPr/>
        </p:nvSpPr>
        <p:spPr>
          <a:xfrm>
            <a:off x="4869" y="-1"/>
            <a:ext cx="2304002"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1232" name="直接连接符 31"/>
          <p:cNvSpPr/>
          <p:nvPr/>
        </p:nvSpPr>
        <p:spPr>
          <a:xfrm>
            <a:off x="4067944" y="72008"/>
            <a:ext cx="1" cy="332657"/>
          </a:xfrm>
          <a:prstGeom prst="line">
            <a:avLst/>
          </a:prstGeom>
          <a:ln w="12700">
            <a:solidFill>
              <a:srgbClr val="808080"/>
            </a:solidFill>
          </a:ln>
        </p:spPr>
        <p:txBody>
          <a:bodyPr lIns="45719" rIns="45719"/>
          <a:lstStyle/>
          <a:p>
            <a:endParaRPr/>
          </a:p>
        </p:txBody>
      </p:sp>
      <p:sp>
        <p:nvSpPr>
          <p:cNvPr id="1233" name="直接连接符 32"/>
          <p:cNvSpPr/>
          <p:nvPr/>
        </p:nvSpPr>
        <p:spPr>
          <a:xfrm>
            <a:off x="5796136" y="72008"/>
            <a:ext cx="1" cy="332657"/>
          </a:xfrm>
          <a:prstGeom prst="line">
            <a:avLst/>
          </a:prstGeom>
          <a:ln w="12700">
            <a:solidFill>
              <a:srgbClr val="808080"/>
            </a:solidFill>
          </a:ln>
        </p:spPr>
        <p:txBody>
          <a:bodyPr lIns="45719" rIns="45719"/>
          <a:lstStyle/>
          <a:p>
            <a:endParaRPr/>
          </a:p>
        </p:txBody>
      </p:sp>
      <p:sp>
        <p:nvSpPr>
          <p:cNvPr id="1234" name="直接连接符 33"/>
          <p:cNvSpPr/>
          <p:nvPr/>
        </p:nvSpPr>
        <p:spPr>
          <a:xfrm>
            <a:off x="7380312" y="74440"/>
            <a:ext cx="1" cy="332658"/>
          </a:xfrm>
          <a:prstGeom prst="line">
            <a:avLst/>
          </a:prstGeom>
          <a:ln w="12700">
            <a:solidFill>
              <a:srgbClr val="808080"/>
            </a:solidFill>
          </a:ln>
        </p:spPr>
        <p:txBody>
          <a:bodyPr lIns="45719" rIns="45719"/>
          <a:lstStyle/>
          <a:p>
            <a:endParaRPr/>
          </a:p>
        </p:txBody>
      </p:sp>
      <p:sp>
        <p:nvSpPr>
          <p:cNvPr id="1235" name="矩形 34"/>
          <p:cNvSpPr/>
          <p:nvPr/>
        </p:nvSpPr>
        <p:spPr>
          <a:xfrm>
            <a:off x="7668342" y="64501"/>
            <a:ext cx="1378092" cy="340817"/>
          </a:xfrm>
          <a:prstGeom prst="rect">
            <a:avLst/>
          </a:prstGeom>
          <a:solidFill>
            <a:srgbClr val="BFBFBF"/>
          </a:solidFill>
          <a:ln w="12700">
            <a:miter lim="400000"/>
          </a:ln>
        </p:spPr>
        <p:txBody>
          <a:bodyPr lIns="45719" rIns="45719" anchor="ctr"/>
          <a:lstStyle/>
          <a:p>
            <a:pPr algn="ctr">
              <a:defRPr>
                <a:solidFill>
                  <a:srgbClr val="FFFFFF"/>
                </a:solidFill>
              </a:defRPr>
            </a:pPr>
            <a:endParaRPr/>
          </a:p>
        </p:txBody>
      </p:sp>
      <p:pic>
        <p:nvPicPr>
          <p:cNvPr id="1236" name="图片 35" descr="图片 35"/>
          <p:cNvPicPr>
            <a:picLocks noChangeAspect="1"/>
          </p:cNvPicPr>
          <p:nvPr/>
        </p:nvPicPr>
        <p:blipFill>
          <a:blip r:embed="rId2"/>
          <a:stretch>
            <a:fillRect/>
          </a:stretch>
        </p:blipFill>
        <p:spPr>
          <a:xfrm>
            <a:off x="7720593" y="46030"/>
            <a:ext cx="1231189" cy="369357"/>
          </a:xfrm>
          <a:prstGeom prst="rect">
            <a:avLst/>
          </a:prstGeom>
          <a:ln w="12700">
            <a:miter lim="400000"/>
            <a:headEnd/>
            <a:tailEnd/>
          </a:ln>
        </p:spPr>
      </p:pic>
      <p:sp>
        <p:nvSpPr>
          <p:cNvPr id="1237" name="TextBox 36"/>
          <p:cNvSpPr txBox="1"/>
          <p:nvPr/>
        </p:nvSpPr>
        <p:spPr>
          <a:xfrm>
            <a:off x="755576" y="59633"/>
            <a:ext cx="1368152" cy="370841"/>
          </a:xfrm>
          <a:prstGeom prst="rect">
            <a:avLst/>
          </a:prstGeom>
          <a:ln w="12700">
            <a:miter lim="400000"/>
          </a:ln>
        </p:spPr>
        <p:txBody>
          <a:bodyPr lIns="45719" rIns="45719">
            <a:spAutoFit/>
          </a:bodyPr>
          <a:lstStyle>
            <a:lvl1pPr algn="ctr">
              <a:defRPr>
                <a:solidFill>
                  <a:srgbClr val="FFC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ISSUE</a:t>
            </a:r>
          </a:p>
        </p:txBody>
      </p:sp>
      <p:grpSp>
        <p:nvGrpSpPr>
          <p:cNvPr id="1240" name="矩形 37"/>
          <p:cNvGrpSpPr/>
          <p:nvPr/>
        </p:nvGrpSpPr>
        <p:grpSpPr>
          <a:xfrm>
            <a:off x="0" y="-49421"/>
            <a:ext cx="539552" cy="574042"/>
            <a:chOff x="0" y="0"/>
            <a:chExt cx="539551" cy="574040"/>
          </a:xfrm>
        </p:grpSpPr>
        <p:sp>
          <p:nvSpPr>
            <p:cNvPr id="1238" name="矩形"/>
            <p:cNvSpPr/>
            <p:nvPr/>
          </p:nvSpPr>
          <p:spPr>
            <a:xfrm>
              <a:off x="0" y="49420"/>
              <a:ext cx="539552" cy="475200"/>
            </a:xfrm>
            <a:prstGeom prst="rect">
              <a:avLst/>
            </a:prstGeom>
            <a:solidFill>
              <a:srgbClr val="093678"/>
            </a:solidFill>
            <a:ln w="12700" cap="flat">
              <a:noFill/>
              <a:miter lim="400000"/>
            </a:ln>
            <a:effectLst/>
          </p:spPr>
          <p:txBody>
            <a:bodyPr wrap="square" lIns="45719" tIns="45719" rIns="45719" bIns="45719" numCol="1" anchor="ctr">
              <a:noAutofit/>
            </a:bodyPr>
            <a:lstStyle/>
            <a:p>
              <a:pPr algn="ctr">
                <a:defRPr sz="3200">
                  <a:solidFill>
                    <a:srgbClr val="FFFFFF"/>
                  </a:solidFill>
                  <a:latin typeface="方正超粗黑简体"/>
                  <a:ea typeface="方正超粗黑简体"/>
                  <a:cs typeface="方正超粗黑简体"/>
                  <a:sym typeface="方正超粗黑简体"/>
                </a:defRPr>
              </a:pPr>
              <a:endParaRPr/>
            </a:p>
          </p:txBody>
        </p:sp>
        <p:sp>
          <p:nvSpPr>
            <p:cNvPr id="1239" name="2"/>
            <p:cNvSpPr txBox="1"/>
            <p:nvPr/>
          </p:nvSpPr>
          <p:spPr>
            <a:xfrm>
              <a:off x="0" y="0"/>
              <a:ext cx="539552" cy="574041"/>
            </a:xfrm>
            <a:prstGeom prst="rect">
              <a:avLst/>
            </a:prstGeom>
            <a:noFill/>
            <a:ln w="12700" cap="flat">
              <a:noFill/>
              <a:miter lim="400000"/>
            </a:ln>
            <a:effectLst/>
          </p:spPr>
          <p:txBody>
            <a:bodyPr wrap="square" lIns="45719" tIns="45719" rIns="45719" bIns="45719" numCol="1" anchor="ctr">
              <a:spAutoFit/>
            </a:bodyPr>
            <a:lstStyle>
              <a:lvl1pPr algn="ctr">
                <a:defRPr sz="3200">
                  <a:solidFill>
                    <a:srgbClr val="FFFFFF"/>
                  </a:solidFill>
                  <a:latin typeface="方正超粗黑简体"/>
                  <a:ea typeface="方正超粗黑简体"/>
                  <a:cs typeface="方正超粗黑简体"/>
                  <a:sym typeface="方正超粗黑简体"/>
                </a:defRPr>
              </a:lvl1pPr>
            </a:lstStyle>
            <a:p>
              <a:r>
                <a:t>2</a:t>
              </a:r>
            </a:p>
          </p:txBody>
        </p:sp>
      </p:grpSp>
      <p:sp>
        <p:nvSpPr>
          <p:cNvPr id="1241" name="TextBox 39"/>
          <p:cNvSpPr txBox="1"/>
          <p:nvPr/>
        </p:nvSpPr>
        <p:spPr>
          <a:xfrm>
            <a:off x="1475655" y="5013176"/>
            <a:ext cx="1224137" cy="408941"/>
          </a:xfrm>
          <a:prstGeom prst="rect">
            <a:avLst/>
          </a:prstGeom>
          <a:ln w="12700">
            <a:miter lim="400000"/>
          </a:ln>
        </p:spPr>
        <p:txBody>
          <a:bodyPr lIns="45719" rIns="45719">
            <a:spAutoFit/>
          </a:bodyPr>
          <a:lstStyle>
            <a:lvl1pPr>
              <a:defRPr>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正负分析</a:t>
            </a:r>
          </a:p>
        </p:txBody>
      </p:sp>
      <p:sp>
        <p:nvSpPr>
          <p:cNvPr id="1242" name="左大括号 22"/>
          <p:cNvSpPr/>
          <p:nvPr/>
        </p:nvSpPr>
        <p:spPr>
          <a:xfrm>
            <a:off x="2771799" y="4581128"/>
            <a:ext cx="360042" cy="129614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21376"/>
                  <a:pt x="10800" y="21100"/>
                </a:cubicBezTo>
                <a:lnTo>
                  <a:pt x="10800" y="11300"/>
                </a:lnTo>
                <a:cubicBezTo>
                  <a:pt x="10800" y="11024"/>
                  <a:pt x="5965" y="10800"/>
                  <a:pt x="0" y="10800"/>
                </a:cubicBezTo>
                <a:cubicBezTo>
                  <a:pt x="5965" y="10800"/>
                  <a:pt x="10800" y="10576"/>
                  <a:pt x="10800" y="10300"/>
                </a:cubicBezTo>
                <a:lnTo>
                  <a:pt x="10800" y="500"/>
                </a:lnTo>
                <a:cubicBezTo>
                  <a:pt x="10800" y="224"/>
                  <a:pt x="15635" y="0"/>
                  <a:pt x="21600" y="0"/>
                </a:cubicBezTo>
              </a:path>
            </a:pathLst>
          </a:custGeom>
          <a:ln>
            <a:solidFill>
              <a:srgbClr val="4A7EBB"/>
            </a:solidFill>
          </a:ln>
        </p:spPr>
        <p:txBody>
          <a:bodyPr lIns="45719" rIns="45719" anchor="ctr"/>
          <a:lstStyle/>
          <a:p>
            <a:pPr algn="ctr"/>
            <a:endParaRPr/>
          </a:p>
        </p:txBody>
      </p:sp>
      <p:sp>
        <p:nvSpPr>
          <p:cNvPr id="1243" name="TextBox 25"/>
          <p:cNvSpPr txBox="1"/>
          <p:nvPr/>
        </p:nvSpPr>
        <p:spPr>
          <a:xfrm>
            <a:off x="3203848" y="4437112"/>
            <a:ext cx="1584177" cy="370841"/>
          </a:xfrm>
          <a:prstGeom prst="rect">
            <a:avLst/>
          </a:prstGeom>
          <a:ln w="12700">
            <a:miter lim="400000"/>
          </a:ln>
        </p:spPr>
        <p:txBody>
          <a:bodyPr lIns="45719" rIns="45719">
            <a:spAutoFit/>
          </a:bodyPr>
          <a:lstStyle>
            <a:lvl1pPr>
              <a:defRPr>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Strengths</a:t>
            </a:r>
          </a:p>
        </p:txBody>
      </p:sp>
      <p:sp>
        <p:nvSpPr>
          <p:cNvPr id="1244" name="TextBox 40"/>
          <p:cNvSpPr txBox="1"/>
          <p:nvPr/>
        </p:nvSpPr>
        <p:spPr>
          <a:xfrm>
            <a:off x="3131840" y="5517231"/>
            <a:ext cx="1728193" cy="370841"/>
          </a:xfrm>
          <a:prstGeom prst="rect">
            <a:avLst/>
          </a:prstGeom>
          <a:ln w="12700">
            <a:miter lim="400000"/>
          </a:ln>
        </p:spPr>
        <p:txBody>
          <a:bodyPr lIns="45719" rIns="45719">
            <a:spAutoFit/>
          </a:bodyPr>
          <a:lstStyle>
            <a:lvl1pPr>
              <a:defRPr>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Weaknesses</a:t>
            </a:r>
          </a:p>
        </p:txBody>
      </p:sp>
      <p:sp>
        <p:nvSpPr>
          <p:cNvPr id="1245" name="TextBox 38"/>
          <p:cNvSpPr txBox="1"/>
          <p:nvPr/>
        </p:nvSpPr>
        <p:spPr>
          <a:xfrm>
            <a:off x="7812360" y="6312468"/>
            <a:ext cx="1152129" cy="599441"/>
          </a:xfrm>
          <a:prstGeom prst="rect">
            <a:avLst/>
          </a:prstGeom>
          <a:ln w="12700">
            <a:miter lim="400000"/>
          </a:ln>
        </p:spPr>
        <p:txBody>
          <a:bodyPr lIns="45719" rIns="45719">
            <a:spAutoFit/>
          </a:bodyPr>
          <a:lstStyle>
            <a:lvl1pPr>
              <a:defRPr sz="2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参考</a:t>
            </a:r>
          </a:p>
        </p:txBody>
      </p:sp>
      <p:sp>
        <p:nvSpPr>
          <p:cNvPr id="1246" name="五角星 42"/>
          <p:cNvSpPr/>
          <p:nvPr/>
        </p:nvSpPr>
        <p:spPr>
          <a:xfrm>
            <a:off x="8316415" y="908720"/>
            <a:ext cx="360041" cy="360040"/>
          </a:xfrm>
          <a:prstGeom prst="star5">
            <a:avLst>
              <a:gd name="adj" fmla="val 19098"/>
              <a:gd name="hf" fmla="val 105146"/>
              <a:gd name="vf" fmla="val 110557"/>
            </a:avLst>
          </a:prstGeom>
          <a:solidFill>
            <a:srgbClr val="FF0000"/>
          </a:solidFill>
          <a:ln w="25400">
            <a:solidFill>
              <a:srgbClr val="FF0000"/>
            </a:solidFill>
          </a:ln>
        </p:spPr>
        <p:txBody>
          <a:bodyPr lIns="45719" rIns="45719" anchor="ctr"/>
          <a:lstStyle/>
          <a:p>
            <a:pPr algn="ctr">
              <a:defRPr>
                <a:solidFill>
                  <a:srgbClr val="FFFFFF"/>
                </a:solidFill>
              </a:defRPr>
            </a:pPr>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1" fill="hold" grpId="1" nodeType="clickEffect">
                                  <p:stCondLst>
                                    <p:cond delay="0"/>
                                  </p:stCondLst>
                                  <p:iterate>
                                    <p:tmAbs val="0"/>
                                  </p:iterate>
                                  <p:childTnLst>
                                    <p:set>
                                      <p:cBhvr>
                                        <p:cTn id="6" dur="indefinite" fill="hold"/>
                                        <p:tgtEl>
                                          <p:spTgt spid="1241"/>
                                        </p:tgtEl>
                                        <p:attrNameLst>
                                          <p:attrName>style.visibility</p:attrName>
                                        </p:attrNameLst>
                                      </p:cBhvr>
                                      <p:to>
                                        <p:strVal val="visible"/>
                                      </p:to>
                                    </p:set>
                                    <p:anim calcmode="lin" valueType="num">
                                      <p:cBhvr>
                                        <p:cTn id="7" dur="1000" fill="hold"/>
                                        <p:tgtEl>
                                          <p:spTgt spid="1241"/>
                                        </p:tgtEl>
                                        <p:attrNameLst>
                                          <p:attrName>ppt_x</p:attrName>
                                        </p:attrNameLst>
                                      </p:cBhvr>
                                      <p:tavLst>
                                        <p:tav tm="0">
                                          <p:val>
                                            <p:strVal val="#ppt_x"/>
                                          </p:val>
                                        </p:tav>
                                        <p:tav tm="100000">
                                          <p:val>
                                            <p:strVal val="#ppt_x"/>
                                          </p:val>
                                        </p:tav>
                                      </p:tavLst>
                                    </p:anim>
                                    <p:anim calcmode="lin" valueType="num">
                                      <p:cBhvr>
                                        <p:cTn id="8" dur="1000" fill="hold"/>
                                        <p:tgtEl>
                                          <p:spTgt spid="1241"/>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 presetClass="entr" presetSubtype="8" fill="hold" grpId="2" nodeType="afterEffect">
                                  <p:stCondLst>
                                    <p:cond delay="0"/>
                                  </p:stCondLst>
                                  <p:iterate>
                                    <p:tmAbs val="0"/>
                                  </p:iterate>
                                  <p:childTnLst>
                                    <p:set>
                                      <p:cBhvr>
                                        <p:cTn id="11" dur="indefinite" fill="hold"/>
                                        <p:tgtEl>
                                          <p:spTgt spid="1242"/>
                                        </p:tgtEl>
                                        <p:attrNameLst>
                                          <p:attrName>style.visibility</p:attrName>
                                        </p:attrNameLst>
                                      </p:cBhvr>
                                      <p:to>
                                        <p:strVal val="visible"/>
                                      </p:to>
                                    </p:set>
                                    <p:anim calcmode="lin" valueType="num">
                                      <p:cBhvr>
                                        <p:cTn id="12" dur="500" fill="hold"/>
                                        <p:tgtEl>
                                          <p:spTgt spid="1242"/>
                                        </p:tgtEl>
                                        <p:attrNameLst>
                                          <p:attrName>ppt_x</p:attrName>
                                        </p:attrNameLst>
                                      </p:cBhvr>
                                      <p:tavLst>
                                        <p:tav tm="0">
                                          <p:val>
                                            <p:strVal val="0-#ppt_w/2"/>
                                          </p:val>
                                        </p:tav>
                                        <p:tav tm="100000">
                                          <p:val>
                                            <p:strVal val="#ppt_x"/>
                                          </p:val>
                                        </p:tav>
                                      </p:tavLst>
                                    </p:anim>
                                    <p:anim calcmode="lin" valueType="num">
                                      <p:cBhvr>
                                        <p:cTn id="13" dur="500" fill="hold"/>
                                        <p:tgtEl>
                                          <p:spTgt spid="1242"/>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2" presetClass="entr" presetSubtype="1" fill="hold" grpId="3" nodeType="afterEffect">
                                  <p:stCondLst>
                                    <p:cond delay="0"/>
                                  </p:stCondLst>
                                  <p:iterate>
                                    <p:tmAbs val="0"/>
                                  </p:iterate>
                                  <p:childTnLst>
                                    <p:set>
                                      <p:cBhvr>
                                        <p:cTn id="16" dur="indefinite" fill="hold"/>
                                        <p:tgtEl>
                                          <p:spTgt spid="1243"/>
                                        </p:tgtEl>
                                        <p:attrNameLst>
                                          <p:attrName>style.visibility</p:attrName>
                                        </p:attrNameLst>
                                      </p:cBhvr>
                                      <p:to>
                                        <p:strVal val="visible"/>
                                      </p:to>
                                    </p:set>
                                    <p:anim calcmode="lin" valueType="num">
                                      <p:cBhvr>
                                        <p:cTn id="17" dur="1000" fill="hold"/>
                                        <p:tgtEl>
                                          <p:spTgt spid="1243"/>
                                        </p:tgtEl>
                                        <p:attrNameLst>
                                          <p:attrName>ppt_x</p:attrName>
                                        </p:attrNameLst>
                                      </p:cBhvr>
                                      <p:tavLst>
                                        <p:tav tm="0">
                                          <p:val>
                                            <p:strVal val="#ppt_x"/>
                                          </p:val>
                                        </p:tav>
                                        <p:tav tm="100000">
                                          <p:val>
                                            <p:strVal val="#ppt_x"/>
                                          </p:val>
                                        </p:tav>
                                      </p:tavLst>
                                    </p:anim>
                                    <p:anim calcmode="lin" valueType="num">
                                      <p:cBhvr>
                                        <p:cTn id="18" dur="1000" fill="hold"/>
                                        <p:tgtEl>
                                          <p:spTgt spid="1243"/>
                                        </p:tgtEl>
                                        <p:attrNameLst>
                                          <p:attrName>ppt_y</p:attrName>
                                        </p:attrNameLst>
                                      </p:cBhvr>
                                      <p:tavLst>
                                        <p:tav tm="0">
                                          <p:val>
                                            <p:strVal val="0-#ppt_h/2"/>
                                          </p:val>
                                        </p:tav>
                                        <p:tav tm="100000">
                                          <p:val>
                                            <p:strVal val="#ppt_y"/>
                                          </p:val>
                                        </p:tav>
                                      </p:tavLst>
                                    </p:anim>
                                  </p:childTnLst>
                                </p:cTn>
                              </p:par>
                            </p:childTnLst>
                          </p:cTn>
                        </p:par>
                        <p:par>
                          <p:cTn id="19" fill="hold">
                            <p:stCondLst>
                              <p:cond delay="2500"/>
                            </p:stCondLst>
                            <p:childTnLst>
                              <p:par>
                                <p:cTn id="20" presetID="2" presetClass="entr" presetSubtype="1" fill="hold" grpId="4" nodeType="afterEffect">
                                  <p:stCondLst>
                                    <p:cond delay="0"/>
                                  </p:stCondLst>
                                  <p:iterate>
                                    <p:tmAbs val="0"/>
                                  </p:iterate>
                                  <p:childTnLst>
                                    <p:set>
                                      <p:cBhvr>
                                        <p:cTn id="21" dur="indefinite" fill="hold"/>
                                        <p:tgtEl>
                                          <p:spTgt spid="1244"/>
                                        </p:tgtEl>
                                        <p:attrNameLst>
                                          <p:attrName>style.visibility</p:attrName>
                                        </p:attrNameLst>
                                      </p:cBhvr>
                                      <p:to>
                                        <p:strVal val="visible"/>
                                      </p:to>
                                    </p:set>
                                    <p:anim calcmode="lin" valueType="num">
                                      <p:cBhvr>
                                        <p:cTn id="22" dur="1000" fill="hold"/>
                                        <p:tgtEl>
                                          <p:spTgt spid="1244"/>
                                        </p:tgtEl>
                                        <p:attrNameLst>
                                          <p:attrName>ppt_x</p:attrName>
                                        </p:attrNameLst>
                                      </p:cBhvr>
                                      <p:tavLst>
                                        <p:tav tm="0">
                                          <p:val>
                                            <p:strVal val="#ppt_x"/>
                                          </p:val>
                                        </p:tav>
                                        <p:tav tm="100000">
                                          <p:val>
                                            <p:strVal val="#ppt_x"/>
                                          </p:val>
                                        </p:tav>
                                      </p:tavLst>
                                    </p:anim>
                                    <p:anim calcmode="lin" valueType="num">
                                      <p:cBhvr>
                                        <p:cTn id="23" dur="1000" fill="hold"/>
                                        <p:tgtEl>
                                          <p:spTgt spid="1244"/>
                                        </p:tgtEl>
                                        <p:attrNameLst>
                                          <p:attrName>ppt_y</p:attrName>
                                        </p:attrNameLst>
                                      </p:cBhvr>
                                      <p:tavLst>
                                        <p:tav tm="0">
                                          <p:val>
                                            <p:strVal val="0-#ppt_h/2"/>
                                          </p:val>
                                        </p:tav>
                                        <p:tav tm="100000">
                                          <p:val>
                                            <p:strVal val="#ppt_y"/>
                                          </p:val>
                                        </p:tav>
                                      </p:tavLst>
                                    </p:anim>
                                  </p:childTnLst>
                                </p:cTn>
                              </p:par>
                            </p:childTnLst>
                          </p:cTn>
                        </p:par>
                        <p:par>
                          <p:cTn id="24" fill="hold">
                            <p:stCondLst>
                              <p:cond delay="3500"/>
                            </p:stCondLst>
                            <p:childTnLst>
                              <p:par>
                                <p:cTn id="25" presetID="23" presetClass="entr" presetSubtype="16" fill="hold" grpId="5" nodeType="afterEffect">
                                  <p:stCondLst>
                                    <p:cond delay="0"/>
                                  </p:stCondLst>
                                  <p:iterate>
                                    <p:tmAbs val="0"/>
                                  </p:iterate>
                                  <p:childTnLst>
                                    <p:set>
                                      <p:cBhvr>
                                        <p:cTn id="26" dur="indefinite" fill="hold"/>
                                        <p:tgtEl>
                                          <p:spTgt spid="1245"/>
                                        </p:tgtEl>
                                        <p:attrNameLst>
                                          <p:attrName>style.visibility</p:attrName>
                                        </p:attrNameLst>
                                      </p:cBhvr>
                                      <p:to>
                                        <p:strVal val="visible"/>
                                      </p:to>
                                    </p:set>
                                    <p:anim calcmode="lin" valueType="num">
                                      <p:cBhvr>
                                        <p:cTn id="27" dur="500" fill="hold"/>
                                        <p:tgtEl>
                                          <p:spTgt spid="1245"/>
                                        </p:tgtEl>
                                        <p:attrNameLst>
                                          <p:attrName>ppt_w</p:attrName>
                                        </p:attrNameLst>
                                      </p:cBhvr>
                                      <p:tavLst>
                                        <p:tav tm="0">
                                          <p:val>
                                            <p:fltVal val="0"/>
                                          </p:val>
                                        </p:tav>
                                        <p:tav tm="100000">
                                          <p:val>
                                            <p:strVal val="#ppt_w"/>
                                          </p:val>
                                        </p:tav>
                                      </p:tavLst>
                                    </p:anim>
                                    <p:anim calcmode="lin" valueType="num">
                                      <p:cBhvr>
                                        <p:cTn id="28" dur="500" fill="hold"/>
                                        <p:tgtEl>
                                          <p:spTgt spid="124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1" grpId="1" animBg="1" advAuto="0"/>
      <p:bldP spid="1242" grpId="2" animBg="1" advAuto="0"/>
      <p:bldP spid="1243" grpId="3" animBg="1" advAuto="0"/>
      <p:bldP spid="1244" grpId="4" animBg="1" advAuto="0"/>
      <p:bldP spid="1245" grpId="5" animBg="1" advAuto="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2C6420E-0F26-4206-A0EC-5A14CA95924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4355592"/>
          </a:xfrm>
          <a:prstGeom prst="rect">
            <a:avLst/>
          </a:prstGeom>
        </p:spPr>
      </p:pic>
      <p:sp>
        <p:nvSpPr>
          <p:cNvPr id="6" name="文本框 5">
            <a:extLst>
              <a:ext uri="{FF2B5EF4-FFF2-40B4-BE49-F238E27FC236}">
                <a16:creationId xmlns:a16="http://schemas.microsoft.com/office/drawing/2014/main" id="{69518F6B-995B-4E84-A2B5-D562FFCAB2BF}"/>
              </a:ext>
            </a:extLst>
          </p:cNvPr>
          <p:cNvSpPr txBox="1"/>
          <p:nvPr/>
        </p:nvSpPr>
        <p:spPr>
          <a:xfrm>
            <a:off x="646043" y="4681330"/>
            <a:ext cx="4244009" cy="2031323"/>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mn-lt"/>
                <a:ea typeface="+mn-ea"/>
                <a:cs typeface="+mn-cs"/>
                <a:sym typeface="Calibri" panose="020F0502020204030204"/>
              </a:rPr>
              <a:t>Fact first</a:t>
            </a:r>
            <a:r>
              <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rPr>
              <a:t>还可以帮助学生提高注意力，生动一些。</a:t>
            </a:r>
            <a:endParaRPr kumimoji="0" lang="en-US" altLang="zh-CN" sz="1800" b="0" i="0" u="none" strike="noStrike" cap="none" spc="0" normalizeH="0" baseline="0" dirty="0">
              <a:ln>
                <a:noFill/>
              </a:ln>
              <a:solidFill>
                <a:srgbClr val="000000"/>
              </a:solidFill>
              <a:effectLst/>
              <a:uFillTx/>
              <a:latin typeface="+mn-lt"/>
              <a:ea typeface="+mn-ea"/>
              <a:cs typeface="+mn-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lang="zh-CN" altLang="en-US" dirty="0"/>
              <a:t>可以对学生分类。小学生</a:t>
            </a:r>
            <a:r>
              <a:rPr lang="en-US" altLang="zh-CN" dirty="0"/>
              <a:t>Idea first </a:t>
            </a:r>
            <a:r>
              <a:rPr lang="zh-CN" altLang="en-US" dirty="0"/>
              <a:t>过于困难。大学生需要培养思维和形成长期该概念，所以需要</a:t>
            </a:r>
            <a:r>
              <a:rPr lang="en-US" altLang="zh-CN" dirty="0"/>
              <a:t>ideas first</a:t>
            </a:r>
            <a:r>
              <a:rPr lang="zh-CN" altLang="en-US" dirty="0"/>
              <a:t>。</a:t>
            </a:r>
            <a:endParaRPr lang="en-US" altLang="zh-CN" dirty="0"/>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rPr>
              <a:t>另外中学生以成绩为目标，怎么好怎么来，可能可以</a:t>
            </a:r>
            <a:r>
              <a:rPr kumimoji="0" lang="en-US" altLang="zh-CN" sz="1800" b="0" i="0" u="none" strike="noStrike" cap="none" spc="0" normalizeH="0" baseline="0" dirty="0">
                <a:ln>
                  <a:noFill/>
                </a:ln>
                <a:solidFill>
                  <a:srgbClr val="000000"/>
                </a:solidFill>
                <a:effectLst/>
                <a:uFillTx/>
                <a:latin typeface="+mn-lt"/>
                <a:ea typeface="+mn-ea"/>
                <a:cs typeface="+mn-cs"/>
                <a:sym typeface="Calibri" panose="020F0502020204030204"/>
              </a:rPr>
              <a:t>learn together.</a:t>
            </a:r>
            <a:endPar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endParaRPr>
          </a:p>
        </p:txBody>
      </p:sp>
    </p:spTree>
    <p:extLst>
      <p:ext uri="{BB962C8B-B14F-4D97-AF65-F5344CB8AC3E}">
        <p14:creationId xmlns:p14="http://schemas.microsoft.com/office/powerpoint/2010/main" val="1225560582"/>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8" name="TextBox 18"/>
          <p:cNvSpPr txBox="1"/>
          <p:nvPr/>
        </p:nvSpPr>
        <p:spPr>
          <a:xfrm>
            <a:off x="467543" y="908720"/>
            <a:ext cx="8136906" cy="2821941"/>
          </a:xfrm>
          <a:prstGeom prst="rect">
            <a:avLst/>
          </a:prstGeom>
          <a:ln w="12700">
            <a:miter lim="400000"/>
          </a:ln>
        </p:spPr>
        <p:txBody>
          <a:bodyPr lIns="45719" rIns="45719">
            <a:spAutoFit/>
          </a:bodyPr>
          <a:lstStyle/>
          <a:p>
            <a:pPr>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dirty="0"/>
              <a:t>例15：The surest indicator of a great nation is represented not by the achievements of its rulers, artists, or scientists, but by the general welfare of its people.</a:t>
            </a:r>
          </a:p>
          <a:p>
            <a:pPr>
              <a:defRPr sz="1200">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dirty="0"/>
          </a:p>
          <a:p>
            <a:pPr>
              <a:defRPr i="1">
                <a:latin typeface="微软雅黑" panose="020B0503020204020204" charset="-122"/>
                <a:ea typeface="微软雅黑" panose="020B0503020204020204" charset="-122"/>
                <a:cs typeface="微软雅黑" panose="020B0503020204020204" charset="-122"/>
                <a:sym typeface="微软雅黑" panose="020B0503020204020204" charset="-122"/>
              </a:defRPr>
            </a:pPr>
            <a:r>
              <a:rPr dirty="0"/>
              <a:t>Write a response in which you discuss </a:t>
            </a:r>
            <a:r>
              <a:rPr dirty="0">
                <a:solidFill>
                  <a:srgbClr val="FF0000"/>
                </a:solidFill>
              </a:rPr>
              <a:t>the extent to which you agree or disagree with the statement </a:t>
            </a:r>
            <a:r>
              <a:rPr dirty="0"/>
              <a:t>and explain your reasoning for the position you take. In developing and supporting your position, you should consider </a:t>
            </a:r>
            <a:r>
              <a:rPr dirty="0">
                <a:solidFill>
                  <a:srgbClr val="FF0000"/>
                </a:solidFill>
              </a:rPr>
              <a:t>ways in which the statement might or might not hold true</a:t>
            </a:r>
            <a:r>
              <a:rPr dirty="0"/>
              <a:t> and explain how these considerations shape your position. </a:t>
            </a:r>
          </a:p>
        </p:txBody>
      </p:sp>
      <p:sp>
        <p:nvSpPr>
          <p:cNvPr id="1249" name="矩形 21"/>
          <p:cNvSpPr/>
          <p:nvPr/>
        </p:nvSpPr>
        <p:spPr>
          <a:xfrm>
            <a:off x="2339751" y="-1"/>
            <a:ext cx="6804249"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1250" name="矩形 23"/>
          <p:cNvSpPr/>
          <p:nvPr/>
        </p:nvSpPr>
        <p:spPr>
          <a:xfrm>
            <a:off x="4179708" y="59633"/>
            <a:ext cx="1512169" cy="340817"/>
          </a:xfrm>
          <a:prstGeom prst="rect">
            <a:avLst/>
          </a:prstGeom>
          <a:solidFill>
            <a:srgbClr val="093678"/>
          </a:solidFill>
          <a:ln w="12700">
            <a:miter lim="400000"/>
          </a:ln>
        </p:spPr>
        <p:txBody>
          <a:bodyPr lIns="45719" rIns="45719" anchor="ctr"/>
          <a:lstStyle/>
          <a:p>
            <a:pPr algn="ctr">
              <a:defRPr>
                <a:solidFill>
                  <a:srgbClr val="FFFFFF"/>
                </a:solidFill>
              </a:defRPr>
            </a:pPr>
            <a:endParaRPr/>
          </a:p>
        </p:txBody>
      </p:sp>
      <p:sp>
        <p:nvSpPr>
          <p:cNvPr id="1251" name="TextBox 24"/>
          <p:cNvSpPr txBox="1"/>
          <p:nvPr/>
        </p:nvSpPr>
        <p:spPr>
          <a:xfrm>
            <a:off x="2510150" y="63847"/>
            <a:ext cx="1368152"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有的放矢</a:t>
            </a:r>
          </a:p>
        </p:txBody>
      </p:sp>
      <p:sp>
        <p:nvSpPr>
          <p:cNvPr id="1252" name="TextBox 26"/>
          <p:cNvSpPr txBox="1"/>
          <p:nvPr/>
        </p:nvSpPr>
        <p:spPr>
          <a:xfrm>
            <a:off x="4355975" y="66110"/>
            <a:ext cx="1080121"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深度破题</a:t>
            </a:r>
          </a:p>
        </p:txBody>
      </p:sp>
      <p:sp>
        <p:nvSpPr>
          <p:cNvPr id="1253" name="TextBox 27"/>
          <p:cNvSpPr txBox="1"/>
          <p:nvPr/>
        </p:nvSpPr>
        <p:spPr>
          <a:xfrm>
            <a:off x="6083422" y="66110"/>
            <a:ext cx="1008858"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关键论证</a:t>
            </a:r>
          </a:p>
        </p:txBody>
      </p:sp>
      <p:sp>
        <p:nvSpPr>
          <p:cNvPr id="1254" name="矩形 28"/>
          <p:cNvSpPr/>
          <p:nvPr/>
        </p:nvSpPr>
        <p:spPr>
          <a:xfrm>
            <a:off x="2411759" y="44624"/>
            <a:ext cx="1512170"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1255" name="矩形 29"/>
          <p:cNvSpPr/>
          <p:nvPr/>
        </p:nvSpPr>
        <p:spPr>
          <a:xfrm>
            <a:off x="5837094" y="44624"/>
            <a:ext cx="1512169"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1256" name="矩形 30"/>
          <p:cNvSpPr/>
          <p:nvPr/>
        </p:nvSpPr>
        <p:spPr>
          <a:xfrm>
            <a:off x="4869" y="-1"/>
            <a:ext cx="2304002"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1257" name="直接连接符 31"/>
          <p:cNvSpPr/>
          <p:nvPr/>
        </p:nvSpPr>
        <p:spPr>
          <a:xfrm>
            <a:off x="4067944" y="72008"/>
            <a:ext cx="1" cy="332657"/>
          </a:xfrm>
          <a:prstGeom prst="line">
            <a:avLst/>
          </a:prstGeom>
          <a:ln w="12700">
            <a:solidFill>
              <a:srgbClr val="808080"/>
            </a:solidFill>
          </a:ln>
        </p:spPr>
        <p:txBody>
          <a:bodyPr lIns="45719" rIns="45719"/>
          <a:lstStyle/>
          <a:p>
            <a:endParaRPr/>
          </a:p>
        </p:txBody>
      </p:sp>
      <p:sp>
        <p:nvSpPr>
          <p:cNvPr id="1258" name="直接连接符 32"/>
          <p:cNvSpPr/>
          <p:nvPr/>
        </p:nvSpPr>
        <p:spPr>
          <a:xfrm>
            <a:off x="5796136" y="72008"/>
            <a:ext cx="1" cy="332657"/>
          </a:xfrm>
          <a:prstGeom prst="line">
            <a:avLst/>
          </a:prstGeom>
          <a:ln w="12700">
            <a:solidFill>
              <a:srgbClr val="808080"/>
            </a:solidFill>
          </a:ln>
        </p:spPr>
        <p:txBody>
          <a:bodyPr lIns="45719" rIns="45719"/>
          <a:lstStyle/>
          <a:p>
            <a:endParaRPr/>
          </a:p>
        </p:txBody>
      </p:sp>
      <p:sp>
        <p:nvSpPr>
          <p:cNvPr id="1259" name="直接连接符 33"/>
          <p:cNvSpPr/>
          <p:nvPr/>
        </p:nvSpPr>
        <p:spPr>
          <a:xfrm>
            <a:off x="7380312" y="74440"/>
            <a:ext cx="1" cy="332658"/>
          </a:xfrm>
          <a:prstGeom prst="line">
            <a:avLst/>
          </a:prstGeom>
          <a:ln w="12700">
            <a:solidFill>
              <a:srgbClr val="808080"/>
            </a:solidFill>
          </a:ln>
        </p:spPr>
        <p:txBody>
          <a:bodyPr lIns="45719" rIns="45719"/>
          <a:lstStyle/>
          <a:p>
            <a:endParaRPr/>
          </a:p>
        </p:txBody>
      </p:sp>
      <p:sp>
        <p:nvSpPr>
          <p:cNvPr id="1260" name="矩形 34"/>
          <p:cNvSpPr/>
          <p:nvPr/>
        </p:nvSpPr>
        <p:spPr>
          <a:xfrm>
            <a:off x="7668342" y="64501"/>
            <a:ext cx="1378092" cy="340817"/>
          </a:xfrm>
          <a:prstGeom prst="rect">
            <a:avLst/>
          </a:prstGeom>
          <a:solidFill>
            <a:srgbClr val="BFBFBF"/>
          </a:solidFill>
          <a:ln w="12700">
            <a:miter lim="400000"/>
          </a:ln>
        </p:spPr>
        <p:txBody>
          <a:bodyPr lIns="45719" rIns="45719" anchor="ctr"/>
          <a:lstStyle/>
          <a:p>
            <a:pPr algn="ctr">
              <a:defRPr>
                <a:solidFill>
                  <a:srgbClr val="FFFFFF"/>
                </a:solidFill>
              </a:defRPr>
            </a:pPr>
            <a:endParaRPr/>
          </a:p>
        </p:txBody>
      </p:sp>
      <p:pic>
        <p:nvPicPr>
          <p:cNvPr id="1261" name="图片 35" descr="图片 35"/>
          <p:cNvPicPr>
            <a:picLocks noChangeAspect="1"/>
          </p:cNvPicPr>
          <p:nvPr/>
        </p:nvPicPr>
        <p:blipFill>
          <a:blip r:embed="rId2"/>
          <a:stretch>
            <a:fillRect/>
          </a:stretch>
        </p:blipFill>
        <p:spPr>
          <a:xfrm>
            <a:off x="7720593" y="46030"/>
            <a:ext cx="1231189" cy="369357"/>
          </a:xfrm>
          <a:prstGeom prst="rect">
            <a:avLst/>
          </a:prstGeom>
          <a:ln w="12700">
            <a:miter lim="400000"/>
            <a:headEnd/>
            <a:tailEnd/>
          </a:ln>
        </p:spPr>
      </p:pic>
      <p:sp>
        <p:nvSpPr>
          <p:cNvPr id="1262" name="TextBox 36"/>
          <p:cNvSpPr txBox="1"/>
          <p:nvPr/>
        </p:nvSpPr>
        <p:spPr>
          <a:xfrm>
            <a:off x="755576" y="59633"/>
            <a:ext cx="1368152" cy="370841"/>
          </a:xfrm>
          <a:prstGeom prst="rect">
            <a:avLst/>
          </a:prstGeom>
          <a:ln w="12700">
            <a:miter lim="400000"/>
          </a:ln>
        </p:spPr>
        <p:txBody>
          <a:bodyPr lIns="45719" rIns="45719">
            <a:spAutoFit/>
          </a:bodyPr>
          <a:lstStyle>
            <a:lvl1pPr algn="ctr">
              <a:defRPr>
                <a:solidFill>
                  <a:srgbClr val="FFC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ISSUE</a:t>
            </a:r>
          </a:p>
        </p:txBody>
      </p:sp>
      <p:grpSp>
        <p:nvGrpSpPr>
          <p:cNvPr id="1265" name="矩形 37"/>
          <p:cNvGrpSpPr/>
          <p:nvPr/>
        </p:nvGrpSpPr>
        <p:grpSpPr>
          <a:xfrm>
            <a:off x="0" y="-49421"/>
            <a:ext cx="539552" cy="574042"/>
            <a:chOff x="0" y="0"/>
            <a:chExt cx="539551" cy="574040"/>
          </a:xfrm>
        </p:grpSpPr>
        <p:sp>
          <p:nvSpPr>
            <p:cNvPr id="1263" name="矩形"/>
            <p:cNvSpPr/>
            <p:nvPr/>
          </p:nvSpPr>
          <p:spPr>
            <a:xfrm>
              <a:off x="0" y="49420"/>
              <a:ext cx="539552" cy="475200"/>
            </a:xfrm>
            <a:prstGeom prst="rect">
              <a:avLst/>
            </a:prstGeom>
            <a:solidFill>
              <a:srgbClr val="093678"/>
            </a:solidFill>
            <a:ln w="12700" cap="flat">
              <a:noFill/>
              <a:miter lim="400000"/>
            </a:ln>
            <a:effectLst/>
          </p:spPr>
          <p:txBody>
            <a:bodyPr wrap="square" lIns="45719" tIns="45719" rIns="45719" bIns="45719" numCol="1" anchor="ctr">
              <a:noAutofit/>
            </a:bodyPr>
            <a:lstStyle/>
            <a:p>
              <a:pPr algn="ctr">
                <a:defRPr sz="3200">
                  <a:solidFill>
                    <a:srgbClr val="FFFFFF"/>
                  </a:solidFill>
                  <a:latin typeface="方正超粗黑简体"/>
                  <a:ea typeface="方正超粗黑简体"/>
                  <a:cs typeface="方正超粗黑简体"/>
                  <a:sym typeface="方正超粗黑简体"/>
                </a:defRPr>
              </a:pPr>
              <a:endParaRPr/>
            </a:p>
          </p:txBody>
        </p:sp>
        <p:sp>
          <p:nvSpPr>
            <p:cNvPr id="1264" name="2"/>
            <p:cNvSpPr txBox="1"/>
            <p:nvPr/>
          </p:nvSpPr>
          <p:spPr>
            <a:xfrm>
              <a:off x="0" y="0"/>
              <a:ext cx="539552" cy="574041"/>
            </a:xfrm>
            <a:prstGeom prst="rect">
              <a:avLst/>
            </a:prstGeom>
            <a:noFill/>
            <a:ln w="12700" cap="flat">
              <a:noFill/>
              <a:miter lim="400000"/>
            </a:ln>
            <a:effectLst/>
          </p:spPr>
          <p:txBody>
            <a:bodyPr wrap="square" lIns="45719" tIns="45719" rIns="45719" bIns="45719" numCol="1" anchor="ctr">
              <a:spAutoFit/>
            </a:bodyPr>
            <a:lstStyle>
              <a:lvl1pPr algn="ctr">
                <a:defRPr sz="3200">
                  <a:solidFill>
                    <a:srgbClr val="FFFFFF"/>
                  </a:solidFill>
                  <a:latin typeface="方正超粗黑简体"/>
                  <a:ea typeface="方正超粗黑简体"/>
                  <a:cs typeface="方正超粗黑简体"/>
                  <a:sym typeface="方正超粗黑简体"/>
                </a:defRPr>
              </a:lvl1pPr>
            </a:lstStyle>
            <a:p>
              <a:r>
                <a:t>2</a:t>
              </a:r>
            </a:p>
          </p:txBody>
        </p:sp>
      </p:grpSp>
      <p:sp>
        <p:nvSpPr>
          <p:cNvPr id="1266" name="TextBox 39"/>
          <p:cNvSpPr txBox="1"/>
          <p:nvPr/>
        </p:nvSpPr>
        <p:spPr>
          <a:xfrm>
            <a:off x="1331640" y="4509120"/>
            <a:ext cx="1224137" cy="396241"/>
          </a:xfrm>
          <a:prstGeom prst="rect">
            <a:avLst/>
          </a:prstGeom>
          <a:ln w="12700">
            <a:miter lim="400000"/>
          </a:ln>
        </p:spPr>
        <p:txBody>
          <a:bodyPr lIns="45719" rIns="45719">
            <a:spAutoFit/>
          </a:bodyPr>
          <a:lstStyle>
            <a:lvl1pPr>
              <a:defRPr sz="20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surest</a:t>
            </a:r>
          </a:p>
        </p:txBody>
      </p:sp>
      <p:sp>
        <p:nvSpPr>
          <p:cNvPr id="1267" name="TextBox 38"/>
          <p:cNvSpPr txBox="1"/>
          <p:nvPr/>
        </p:nvSpPr>
        <p:spPr>
          <a:xfrm>
            <a:off x="7812360" y="6312468"/>
            <a:ext cx="1152129" cy="599441"/>
          </a:xfrm>
          <a:prstGeom prst="rect">
            <a:avLst/>
          </a:prstGeom>
          <a:ln w="12700">
            <a:miter lim="400000"/>
          </a:ln>
        </p:spPr>
        <p:txBody>
          <a:bodyPr lIns="45719" rIns="45719">
            <a:spAutoFit/>
          </a:bodyPr>
          <a:lstStyle>
            <a:lvl1pPr>
              <a:defRPr sz="2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参考</a:t>
            </a:r>
          </a:p>
        </p:txBody>
      </p:sp>
      <p:sp>
        <p:nvSpPr>
          <p:cNvPr id="1268" name="TextBox 43"/>
          <p:cNvSpPr txBox="1"/>
          <p:nvPr/>
        </p:nvSpPr>
        <p:spPr>
          <a:xfrm>
            <a:off x="2915816" y="4509120"/>
            <a:ext cx="2592289" cy="396241"/>
          </a:xfrm>
          <a:prstGeom prst="rect">
            <a:avLst/>
          </a:prstGeom>
          <a:ln w="12700">
            <a:miter lim="400000"/>
          </a:ln>
        </p:spPr>
        <p:txBody>
          <a:bodyPr lIns="45719" rIns="45719">
            <a:spAutoFit/>
          </a:bodyPr>
          <a:lstStyle>
            <a:lvl1pPr>
              <a:defRPr sz="20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A great nation?</a:t>
            </a:r>
          </a:p>
        </p:txBody>
      </p:sp>
      <p:sp>
        <p:nvSpPr>
          <p:cNvPr id="1269" name="TextBox 44"/>
          <p:cNvSpPr txBox="1"/>
          <p:nvPr/>
        </p:nvSpPr>
        <p:spPr>
          <a:xfrm>
            <a:off x="2915816" y="5189130"/>
            <a:ext cx="3816425" cy="396241"/>
          </a:xfrm>
          <a:prstGeom prst="rect">
            <a:avLst/>
          </a:prstGeom>
          <a:ln w="12700">
            <a:miter lim="400000"/>
          </a:ln>
        </p:spPr>
        <p:txBody>
          <a:bodyPr lIns="45719" rIns="45719">
            <a:spAutoFit/>
          </a:bodyPr>
          <a:lstStyle>
            <a:lvl1pPr>
              <a:defRPr sz="20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General welfare of its people?</a:t>
            </a: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1" fill="hold" grpId="1" nodeType="clickEffect">
                                  <p:stCondLst>
                                    <p:cond delay="0"/>
                                  </p:stCondLst>
                                  <p:iterate>
                                    <p:tmAbs val="0"/>
                                  </p:iterate>
                                  <p:childTnLst>
                                    <p:set>
                                      <p:cBhvr>
                                        <p:cTn id="6" dur="indefinite" fill="hold"/>
                                        <p:tgtEl>
                                          <p:spTgt spid="1266"/>
                                        </p:tgtEl>
                                        <p:attrNameLst>
                                          <p:attrName>style.visibility</p:attrName>
                                        </p:attrNameLst>
                                      </p:cBhvr>
                                      <p:to>
                                        <p:strVal val="visible"/>
                                      </p:to>
                                    </p:set>
                                    <p:anim calcmode="lin" valueType="num">
                                      <p:cBhvr>
                                        <p:cTn id="7" dur="1000" fill="hold"/>
                                        <p:tgtEl>
                                          <p:spTgt spid="1266"/>
                                        </p:tgtEl>
                                        <p:attrNameLst>
                                          <p:attrName>ppt_x</p:attrName>
                                        </p:attrNameLst>
                                      </p:cBhvr>
                                      <p:tavLst>
                                        <p:tav tm="0">
                                          <p:val>
                                            <p:strVal val="#ppt_x"/>
                                          </p:val>
                                        </p:tav>
                                        <p:tav tm="100000">
                                          <p:val>
                                            <p:strVal val="#ppt_x"/>
                                          </p:val>
                                        </p:tav>
                                      </p:tavLst>
                                    </p:anim>
                                    <p:anim calcmode="lin" valueType="num">
                                      <p:cBhvr>
                                        <p:cTn id="8" dur="1000" fill="hold"/>
                                        <p:tgtEl>
                                          <p:spTgt spid="126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2" nodeType="clickEffect">
                                  <p:stCondLst>
                                    <p:cond delay="0"/>
                                  </p:stCondLst>
                                  <p:iterate>
                                    <p:tmAbs val="0"/>
                                  </p:iterate>
                                  <p:childTnLst>
                                    <p:set>
                                      <p:cBhvr>
                                        <p:cTn id="12" dur="indefinite" fill="hold"/>
                                        <p:tgtEl>
                                          <p:spTgt spid="1268"/>
                                        </p:tgtEl>
                                        <p:attrNameLst>
                                          <p:attrName>style.visibility</p:attrName>
                                        </p:attrNameLst>
                                      </p:cBhvr>
                                      <p:to>
                                        <p:strVal val="visible"/>
                                      </p:to>
                                    </p:set>
                                    <p:anim calcmode="lin" valueType="num">
                                      <p:cBhvr>
                                        <p:cTn id="13" dur="1000" fill="hold"/>
                                        <p:tgtEl>
                                          <p:spTgt spid="1268"/>
                                        </p:tgtEl>
                                        <p:attrNameLst>
                                          <p:attrName>ppt_x</p:attrName>
                                        </p:attrNameLst>
                                      </p:cBhvr>
                                      <p:tavLst>
                                        <p:tav tm="0">
                                          <p:val>
                                            <p:strVal val="#ppt_x"/>
                                          </p:val>
                                        </p:tav>
                                        <p:tav tm="100000">
                                          <p:val>
                                            <p:strVal val="#ppt_x"/>
                                          </p:val>
                                        </p:tav>
                                      </p:tavLst>
                                    </p:anim>
                                    <p:anim calcmode="lin" valueType="num">
                                      <p:cBhvr>
                                        <p:cTn id="14" dur="1000" fill="hold"/>
                                        <p:tgtEl>
                                          <p:spTgt spid="1268"/>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3" nodeType="clickEffect">
                                  <p:stCondLst>
                                    <p:cond delay="0"/>
                                  </p:stCondLst>
                                  <p:iterate>
                                    <p:tmAbs val="0"/>
                                  </p:iterate>
                                  <p:childTnLst>
                                    <p:set>
                                      <p:cBhvr>
                                        <p:cTn id="18" dur="indefinite" fill="hold"/>
                                        <p:tgtEl>
                                          <p:spTgt spid="1269"/>
                                        </p:tgtEl>
                                        <p:attrNameLst>
                                          <p:attrName>style.visibility</p:attrName>
                                        </p:attrNameLst>
                                      </p:cBhvr>
                                      <p:to>
                                        <p:strVal val="visible"/>
                                      </p:to>
                                    </p:set>
                                    <p:anim calcmode="lin" valueType="num">
                                      <p:cBhvr>
                                        <p:cTn id="19" dur="1000" fill="hold"/>
                                        <p:tgtEl>
                                          <p:spTgt spid="1269"/>
                                        </p:tgtEl>
                                        <p:attrNameLst>
                                          <p:attrName>ppt_x</p:attrName>
                                        </p:attrNameLst>
                                      </p:cBhvr>
                                      <p:tavLst>
                                        <p:tav tm="0">
                                          <p:val>
                                            <p:strVal val="#ppt_x"/>
                                          </p:val>
                                        </p:tav>
                                        <p:tav tm="100000">
                                          <p:val>
                                            <p:strVal val="#ppt_x"/>
                                          </p:val>
                                        </p:tav>
                                      </p:tavLst>
                                    </p:anim>
                                    <p:anim calcmode="lin" valueType="num">
                                      <p:cBhvr>
                                        <p:cTn id="20" dur="1000" fill="hold"/>
                                        <p:tgtEl>
                                          <p:spTgt spid="1269"/>
                                        </p:tgtEl>
                                        <p:attrNameLst>
                                          <p:attrName>ppt_y</p:attrName>
                                        </p:attrNameLst>
                                      </p:cBhvr>
                                      <p:tavLst>
                                        <p:tav tm="0">
                                          <p:val>
                                            <p:strVal val="0-#ppt_h/2"/>
                                          </p:val>
                                        </p:tav>
                                        <p:tav tm="100000">
                                          <p:val>
                                            <p:strVal val="#ppt_y"/>
                                          </p:val>
                                        </p:tav>
                                      </p:tavLst>
                                    </p:anim>
                                  </p:childTnLst>
                                </p:cTn>
                              </p:par>
                            </p:childTnLst>
                          </p:cTn>
                        </p:par>
                        <p:par>
                          <p:cTn id="21" fill="hold">
                            <p:stCondLst>
                              <p:cond delay="1000"/>
                            </p:stCondLst>
                            <p:childTnLst>
                              <p:par>
                                <p:cTn id="22" presetID="23" presetClass="entr" presetSubtype="16" fill="hold" grpId="4" nodeType="afterEffect">
                                  <p:stCondLst>
                                    <p:cond delay="0"/>
                                  </p:stCondLst>
                                  <p:iterate>
                                    <p:tmAbs val="0"/>
                                  </p:iterate>
                                  <p:childTnLst>
                                    <p:set>
                                      <p:cBhvr>
                                        <p:cTn id="23" dur="indefinite" fill="hold"/>
                                        <p:tgtEl>
                                          <p:spTgt spid="1267"/>
                                        </p:tgtEl>
                                        <p:attrNameLst>
                                          <p:attrName>style.visibility</p:attrName>
                                        </p:attrNameLst>
                                      </p:cBhvr>
                                      <p:to>
                                        <p:strVal val="visible"/>
                                      </p:to>
                                    </p:set>
                                    <p:anim calcmode="lin" valueType="num">
                                      <p:cBhvr>
                                        <p:cTn id="24" dur="500" fill="hold"/>
                                        <p:tgtEl>
                                          <p:spTgt spid="1267"/>
                                        </p:tgtEl>
                                        <p:attrNameLst>
                                          <p:attrName>ppt_w</p:attrName>
                                        </p:attrNameLst>
                                      </p:cBhvr>
                                      <p:tavLst>
                                        <p:tav tm="0">
                                          <p:val>
                                            <p:fltVal val="0"/>
                                          </p:val>
                                        </p:tav>
                                        <p:tav tm="100000">
                                          <p:val>
                                            <p:strVal val="#ppt_w"/>
                                          </p:val>
                                        </p:tav>
                                      </p:tavLst>
                                    </p:anim>
                                    <p:anim calcmode="lin" valueType="num">
                                      <p:cBhvr>
                                        <p:cTn id="25" dur="500" fill="hold"/>
                                        <p:tgtEl>
                                          <p:spTgt spid="126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6" grpId="1" animBg="1" advAuto="0"/>
      <p:bldP spid="1267" grpId="4" animBg="1" advAuto="0"/>
      <p:bldP spid="1268" grpId="2" animBg="1" advAuto="0"/>
      <p:bldP spid="1269" grpId="3" animBg="1" advAuto="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88FEBE-113E-4C6E-B75D-251A49A948A0}"/>
              </a:ext>
            </a:extLst>
          </p:cNvPr>
          <p:cNvSpPr>
            <a:spLocks noGrp="1"/>
          </p:cNvSpPr>
          <p:nvPr>
            <p:ph type="title"/>
          </p:nvPr>
        </p:nvSpPr>
        <p:spPr/>
        <p:txBody>
          <a:bodyPr/>
          <a:lstStyle/>
          <a:p>
            <a:endParaRPr lang="zh-CN" altLang="en-US"/>
          </a:p>
        </p:txBody>
      </p:sp>
      <p:sp>
        <p:nvSpPr>
          <p:cNvPr id="3" name="文本占位符 2">
            <a:extLst>
              <a:ext uri="{FF2B5EF4-FFF2-40B4-BE49-F238E27FC236}">
                <a16:creationId xmlns:a16="http://schemas.microsoft.com/office/drawing/2014/main" id="{09A12D90-5A79-4B7D-B1B0-73D1D686710D}"/>
              </a:ext>
            </a:extLst>
          </p:cNvPr>
          <p:cNvSpPr>
            <a:spLocks noGrp="1"/>
          </p:cNvSpPr>
          <p:nvPr>
            <p:ph type="body" idx="1"/>
          </p:nvPr>
        </p:nvSpPr>
        <p:spPr/>
        <p:txBody>
          <a:bodyPr/>
          <a:lstStyle/>
          <a:p>
            <a:endParaRPr lang="zh-CN" altLang="en-US"/>
          </a:p>
        </p:txBody>
      </p:sp>
      <p:pic>
        <p:nvPicPr>
          <p:cNvPr id="5" name="图片 4">
            <a:extLst>
              <a:ext uri="{FF2B5EF4-FFF2-40B4-BE49-F238E27FC236}">
                <a16:creationId xmlns:a16="http://schemas.microsoft.com/office/drawing/2014/main" id="{1F49888C-7F44-41CF-9C01-E51E12E250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709637584"/>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1" name="TextBox 18"/>
          <p:cNvSpPr txBox="1"/>
          <p:nvPr/>
        </p:nvSpPr>
        <p:spPr>
          <a:xfrm>
            <a:off x="467543" y="908720"/>
            <a:ext cx="8136906" cy="1996441"/>
          </a:xfrm>
          <a:prstGeom prst="rect">
            <a:avLst/>
          </a:prstGeom>
          <a:ln w="12700">
            <a:miter lim="400000"/>
          </a:ln>
        </p:spPr>
        <p:txBody>
          <a:bodyPr lIns="45719" rIns="45719">
            <a:spAutoFit/>
          </a:bodyPr>
          <a:lstStyle/>
          <a:p>
            <a:pPr>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pPr>
            <a:r>
              <a:t>(114)Any leader who is quickly and easily influenced by shifts in popular opinion will accomplish little.</a:t>
            </a:r>
          </a:p>
          <a:p>
            <a:pPr>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sz="1350" i="1">
              <a:solidFill>
                <a:srgbClr val="151515"/>
              </a:solidFill>
              <a:uFill>
                <a:solidFill>
                  <a:srgbClr val="151515"/>
                </a:solidFill>
              </a:uFill>
              <a:latin typeface="+mn-lt"/>
              <a:ea typeface="+mn-ea"/>
              <a:cs typeface="+mn-cs"/>
              <a:sym typeface="Calibri" panose="020F0502020204030204"/>
            </a:endParaRPr>
          </a:p>
          <a:p>
            <a:pPr algn="just" defTabSz="266700">
              <a:defRPr sz="1650">
                <a:uFill>
                  <a:solidFill>
                    <a:srgbClr val="000000"/>
                  </a:solidFill>
                </a:uFill>
              </a:defRPr>
            </a:pPr>
            <a:r>
              <a:t>Write a response in which you discuss </a:t>
            </a:r>
            <a:r>
              <a:rPr>
                <a:solidFill>
                  <a:srgbClr val="FF0000"/>
                </a:solidFill>
              </a:rPr>
              <a:t>the extent to which you agree or disagree with the statement </a:t>
            </a:r>
            <a:r>
              <a:t>and explain your reasoning for the position you take. In developing and supporting your position, you should consider </a:t>
            </a:r>
            <a:r>
              <a:rPr>
                <a:solidFill>
                  <a:srgbClr val="FF0000"/>
                </a:solidFill>
              </a:rPr>
              <a:t>ways in which the statement might or might not hold true</a:t>
            </a:r>
            <a:r>
              <a:t> and explain how these considerations shape your position. </a:t>
            </a:r>
          </a:p>
        </p:txBody>
      </p:sp>
      <p:sp>
        <p:nvSpPr>
          <p:cNvPr id="1272" name="矩形 21"/>
          <p:cNvSpPr/>
          <p:nvPr/>
        </p:nvSpPr>
        <p:spPr>
          <a:xfrm>
            <a:off x="2339751" y="-1"/>
            <a:ext cx="6804249"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1273" name="矩形 23"/>
          <p:cNvSpPr/>
          <p:nvPr/>
        </p:nvSpPr>
        <p:spPr>
          <a:xfrm>
            <a:off x="4179708" y="59633"/>
            <a:ext cx="1512169" cy="340817"/>
          </a:xfrm>
          <a:prstGeom prst="rect">
            <a:avLst/>
          </a:prstGeom>
          <a:solidFill>
            <a:srgbClr val="093678"/>
          </a:solidFill>
          <a:ln w="12700">
            <a:miter lim="400000"/>
          </a:ln>
        </p:spPr>
        <p:txBody>
          <a:bodyPr lIns="45719" rIns="45719" anchor="ctr"/>
          <a:lstStyle/>
          <a:p>
            <a:pPr algn="ctr">
              <a:defRPr>
                <a:solidFill>
                  <a:srgbClr val="FFFFFF"/>
                </a:solidFill>
              </a:defRPr>
            </a:pPr>
            <a:endParaRPr/>
          </a:p>
        </p:txBody>
      </p:sp>
      <p:sp>
        <p:nvSpPr>
          <p:cNvPr id="1274" name="TextBox 24"/>
          <p:cNvSpPr txBox="1"/>
          <p:nvPr/>
        </p:nvSpPr>
        <p:spPr>
          <a:xfrm>
            <a:off x="2510150" y="63847"/>
            <a:ext cx="1368152"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有的放矢</a:t>
            </a:r>
          </a:p>
        </p:txBody>
      </p:sp>
      <p:sp>
        <p:nvSpPr>
          <p:cNvPr id="1275" name="TextBox 26"/>
          <p:cNvSpPr txBox="1"/>
          <p:nvPr/>
        </p:nvSpPr>
        <p:spPr>
          <a:xfrm>
            <a:off x="4355975" y="66110"/>
            <a:ext cx="1080121"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深度破题</a:t>
            </a:r>
          </a:p>
        </p:txBody>
      </p:sp>
      <p:sp>
        <p:nvSpPr>
          <p:cNvPr id="1276" name="TextBox 27"/>
          <p:cNvSpPr txBox="1"/>
          <p:nvPr/>
        </p:nvSpPr>
        <p:spPr>
          <a:xfrm>
            <a:off x="6083422" y="66110"/>
            <a:ext cx="1008858"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关键论证</a:t>
            </a:r>
          </a:p>
        </p:txBody>
      </p:sp>
      <p:sp>
        <p:nvSpPr>
          <p:cNvPr id="1277" name="矩形 28"/>
          <p:cNvSpPr/>
          <p:nvPr/>
        </p:nvSpPr>
        <p:spPr>
          <a:xfrm>
            <a:off x="2411759" y="44624"/>
            <a:ext cx="1512170"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1278" name="矩形 29"/>
          <p:cNvSpPr/>
          <p:nvPr/>
        </p:nvSpPr>
        <p:spPr>
          <a:xfrm>
            <a:off x="5837094" y="44624"/>
            <a:ext cx="1512169"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1279" name="矩形 30"/>
          <p:cNvSpPr/>
          <p:nvPr/>
        </p:nvSpPr>
        <p:spPr>
          <a:xfrm>
            <a:off x="4869" y="-1"/>
            <a:ext cx="2304002"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1280" name="直接连接符 31"/>
          <p:cNvSpPr/>
          <p:nvPr/>
        </p:nvSpPr>
        <p:spPr>
          <a:xfrm>
            <a:off x="4067944" y="72008"/>
            <a:ext cx="1" cy="332657"/>
          </a:xfrm>
          <a:prstGeom prst="line">
            <a:avLst/>
          </a:prstGeom>
          <a:ln w="12700">
            <a:solidFill>
              <a:srgbClr val="808080"/>
            </a:solidFill>
          </a:ln>
        </p:spPr>
        <p:txBody>
          <a:bodyPr lIns="45719" rIns="45719"/>
          <a:lstStyle/>
          <a:p>
            <a:endParaRPr/>
          </a:p>
        </p:txBody>
      </p:sp>
      <p:sp>
        <p:nvSpPr>
          <p:cNvPr id="1281" name="直接连接符 32"/>
          <p:cNvSpPr/>
          <p:nvPr/>
        </p:nvSpPr>
        <p:spPr>
          <a:xfrm>
            <a:off x="5796136" y="72008"/>
            <a:ext cx="1" cy="332657"/>
          </a:xfrm>
          <a:prstGeom prst="line">
            <a:avLst/>
          </a:prstGeom>
          <a:ln w="12700">
            <a:solidFill>
              <a:srgbClr val="808080"/>
            </a:solidFill>
          </a:ln>
        </p:spPr>
        <p:txBody>
          <a:bodyPr lIns="45719" rIns="45719"/>
          <a:lstStyle/>
          <a:p>
            <a:endParaRPr/>
          </a:p>
        </p:txBody>
      </p:sp>
      <p:sp>
        <p:nvSpPr>
          <p:cNvPr id="1282" name="直接连接符 33"/>
          <p:cNvSpPr/>
          <p:nvPr/>
        </p:nvSpPr>
        <p:spPr>
          <a:xfrm>
            <a:off x="7380312" y="74440"/>
            <a:ext cx="1" cy="332658"/>
          </a:xfrm>
          <a:prstGeom prst="line">
            <a:avLst/>
          </a:prstGeom>
          <a:ln w="12700">
            <a:solidFill>
              <a:srgbClr val="808080"/>
            </a:solidFill>
          </a:ln>
        </p:spPr>
        <p:txBody>
          <a:bodyPr lIns="45719" rIns="45719"/>
          <a:lstStyle/>
          <a:p>
            <a:endParaRPr/>
          </a:p>
        </p:txBody>
      </p:sp>
      <p:sp>
        <p:nvSpPr>
          <p:cNvPr id="1283" name="矩形 34"/>
          <p:cNvSpPr/>
          <p:nvPr/>
        </p:nvSpPr>
        <p:spPr>
          <a:xfrm>
            <a:off x="7668342" y="64501"/>
            <a:ext cx="1378092" cy="340817"/>
          </a:xfrm>
          <a:prstGeom prst="rect">
            <a:avLst/>
          </a:prstGeom>
          <a:solidFill>
            <a:srgbClr val="BFBFBF"/>
          </a:solidFill>
          <a:ln w="12700">
            <a:miter lim="400000"/>
          </a:ln>
        </p:spPr>
        <p:txBody>
          <a:bodyPr lIns="45719" rIns="45719" anchor="ctr"/>
          <a:lstStyle/>
          <a:p>
            <a:pPr algn="ctr">
              <a:defRPr>
                <a:solidFill>
                  <a:srgbClr val="FFFFFF"/>
                </a:solidFill>
              </a:defRPr>
            </a:pPr>
            <a:endParaRPr/>
          </a:p>
        </p:txBody>
      </p:sp>
      <p:pic>
        <p:nvPicPr>
          <p:cNvPr id="1284" name="图片 35" descr="图片 35"/>
          <p:cNvPicPr>
            <a:picLocks noChangeAspect="1"/>
          </p:cNvPicPr>
          <p:nvPr/>
        </p:nvPicPr>
        <p:blipFill>
          <a:blip r:embed="rId2"/>
          <a:stretch>
            <a:fillRect/>
          </a:stretch>
        </p:blipFill>
        <p:spPr>
          <a:xfrm>
            <a:off x="7720593" y="46030"/>
            <a:ext cx="1231189" cy="369357"/>
          </a:xfrm>
          <a:prstGeom prst="rect">
            <a:avLst/>
          </a:prstGeom>
          <a:ln w="12700">
            <a:miter lim="400000"/>
            <a:headEnd/>
            <a:tailEnd/>
          </a:ln>
        </p:spPr>
      </p:pic>
      <p:sp>
        <p:nvSpPr>
          <p:cNvPr id="1285" name="TextBox 36"/>
          <p:cNvSpPr txBox="1"/>
          <p:nvPr/>
        </p:nvSpPr>
        <p:spPr>
          <a:xfrm>
            <a:off x="755576" y="59633"/>
            <a:ext cx="1368152" cy="370841"/>
          </a:xfrm>
          <a:prstGeom prst="rect">
            <a:avLst/>
          </a:prstGeom>
          <a:ln w="12700">
            <a:miter lim="400000"/>
          </a:ln>
        </p:spPr>
        <p:txBody>
          <a:bodyPr lIns="45719" rIns="45719">
            <a:spAutoFit/>
          </a:bodyPr>
          <a:lstStyle>
            <a:lvl1pPr algn="ctr">
              <a:defRPr>
                <a:solidFill>
                  <a:srgbClr val="FFC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ISSUE</a:t>
            </a:r>
          </a:p>
        </p:txBody>
      </p:sp>
      <p:grpSp>
        <p:nvGrpSpPr>
          <p:cNvPr id="1288" name="矩形 37"/>
          <p:cNvGrpSpPr/>
          <p:nvPr/>
        </p:nvGrpSpPr>
        <p:grpSpPr>
          <a:xfrm>
            <a:off x="0" y="-49421"/>
            <a:ext cx="539552" cy="574042"/>
            <a:chOff x="0" y="0"/>
            <a:chExt cx="539551" cy="574040"/>
          </a:xfrm>
        </p:grpSpPr>
        <p:sp>
          <p:nvSpPr>
            <p:cNvPr id="1286" name="矩形"/>
            <p:cNvSpPr/>
            <p:nvPr/>
          </p:nvSpPr>
          <p:spPr>
            <a:xfrm>
              <a:off x="0" y="49420"/>
              <a:ext cx="539552" cy="475200"/>
            </a:xfrm>
            <a:prstGeom prst="rect">
              <a:avLst/>
            </a:prstGeom>
            <a:solidFill>
              <a:srgbClr val="093678"/>
            </a:solidFill>
            <a:ln w="12700" cap="flat">
              <a:noFill/>
              <a:miter lim="400000"/>
            </a:ln>
            <a:effectLst/>
          </p:spPr>
          <p:txBody>
            <a:bodyPr wrap="square" lIns="45719" tIns="45719" rIns="45719" bIns="45719" numCol="1" anchor="ctr">
              <a:noAutofit/>
            </a:bodyPr>
            <a:lstStyle/>
            <a:p>
              <a:pPr algn="ctr">
                <a:defRPr sz="3200">
                  <a:solidFill>
                    <a:srgbClr val="FFFFFF"/>
                  </a:solidFill>
                  <a:latin typeface="方正超粗黑简体"/>
                  <a:ea typeface="方正超粗黑简体"/>
                  <a:cs typeface="方正超粗黑简体"/>
                  <a:sym typeface="方正超粗黑简体"/>
                </a:defRPr>
              </a:pPr>
              <a:endParaRPr/>
            </a:p>
          </p:txBody>
        </p:sp>
        <p:sp>
          <p:nvSpPr>
            <p:cNvPr id="1287" name="2"/>
            <p:cNvSpPr txBox="1"/>
            <p:nvPr/>
          </p:nvSpPr>
          <p:spPr>
            <a:xfrm>
              <a:off x="0" y="0"/>
              <a:ext cx="539552" cy="574041"/>
            </a:xfrm>
            <a:prstGeom prst="rect">
              <a:avLst/>
            </a:prstGeom>
            <a:noFill/>
            <a:ln w="12700" cap="flat">
              <a:noFill/>
              <a:miter lim="400000"/>
            </a:ln>
            <a:effectLst/>
          </p:spPr>
          <p:txBody>
            <a:bodyPr wrap="square" lIns="45719" tIns="45719" rIns="45719" bIns="45719" numCol="1" anchor="ctr">
              <a:spAutoFit/>
            </a:bodyPr>
            <a:lstStyle>
              <a:lvl1pPr algn="ctr">
                <a:defRPr sz="3200">
                  <a:solidFill>
                    <a:srgbClr val="FFFFFF"/>
                  </a:solidFill>
                  <a:latin typeface="方正超粗黑简体"/>
                  <a:ea typeface="方正超粗黑简体"/>
                  <a:cs typeface="方正超粗黑简体"/>
                  <a:sym typeface="方正超粗黑简体"/>
                </a:defRPr>
              </a:lvl1pPr>
            </a:lstStyle>
            <a:p>
              <a:r>
                <a:t>2</a:t>
              </a:r>
            </a:p>
          </p:txBody>
        </p:sp>
      </p:gr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 name="TextBox 7"/>
          <p:cNvSpPr txBox="1"/>
          <p:nvPr/>
        </p:nvSpPr>
        <p:spPr>
          <a:xfrm>
            <a:off x="1763688" y="2060848"/>
            <a:ext cx="1728193" cy="396241"/>
          </a:xfrm>
          <a:prstGeom prst="rect">
            <a:avLst/>
          </a:prstGeom>
          <a:ln w="12700">
            <a:miter lim="400000"/>
          </a:ln>
        </p:spPr>
        <p:txBody>
          <a:bodyPr lIns="45719" rIns="45719">
            <a:spAutoFit/>
          </a:bodyPr>
          <a:lstStyle>
            <a:lvl1pPr>
              <a:defRPr sz="20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Classified</a:t>
            </a:r>
          </a:p>
        </p:txBody>
      </p:sp>
      <p:sp>
        <p:nvSpPr>
          <p:cNvPr id="623" name="TextBox 8"/>
          <p:cNvSpPr txBox="1"/>
          <p:nvPr/>
        </p:nvSpPr>
        <p:spPr>
          <a:xfrm>
            <a:off x="3383867" y="2060848"/>
            <a:ext cx="2160241" cy="396241"/>
          </a:xfrm>
          <a:prstGeom prst="rect">
            <a:avLst/>
          </a:prstGeom>
          <a:ln w="12700">
            <a:miter lim="400000"/>
          </a:ln>
        </p:spPr>
        <p:txBody>
          <a:bodyPr lIns="45719" rIns="45719">
            <a:spAutoFit/>
          </a:bodyPr>
          <a:lstStyle>
            <a:lvl1pPr>
              <a:defRPr sz="20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Comprehensive</a:t>
            </a:r>
          </a:p>
        </p:txBody>
      </p:sp>
      <p:sp>
        <p:nvSpPr>
          <p:cNvPr id="624" name="TextBox 10"/>
          <p:cNvSpPr txBox="1"/>
          <p:nvPr/>
        </p:nvSpPr>
        <p:spPr>
          <a:xfrm>
            <a:off x="575555" y="3693811"/>
            <a:ext cx="864097" cy="447041"/>
          </a:xfrm>
          <a:prstGeom prst="rect">
            <a:avLst/>
          </a:prstGeom>
          <a:ln w="12700">
            <a:miter lim="400000"/>
          </a:ln>
        </p:spPr>
        <p:txBody>
          <a:bodyPr lIns="45719" rIns="45719">
            <a:spAutoFit/>
          </a:bodyPr>
          <a:lstStyle>
            <a:lvl1pPr>
              <a:defRPr sz="20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dirty="0" err="1"/>
              <a:t>年龄</a:t>
            </a:r>
            <a:endParaRPr dirty="0"/>
          </a:p>
        </p:txBody>
      </p:sp>
      <p:sp>
        <p:nvSpPr>
          <p:cNvPr id="625" name="TextBox 11"/>
          <p:cNvSpPr txBox="1"/>
          <p:nvPr/>
        </p:nvSpPr>
        <p:spPr>
          <a:xfrm>
            <a:off x="619938" y="4859471"/>
            <a:ext cx="3037662" cy="1631216"/>
          </a:xfrm>
          <a:prstGeom prst="rect">
            <a:avLst/>
          </a:prstGeom>
          <a:ln w="12700">
            <a:miter lim="400000"/>
          </a:ln>
        </p:spPr>
        <p:txBody>
          <a:bodyPr wrap="square" lIns="45719" rIns="45719">
            <a:spAutoFit/>
          </a:bodyPr>
          <a:lstStyle>
            <a:lvl1pPr>
              <a:defRPr sz="20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dirty="0" err="1"/>
              <a:t>领域</a:t>
            </a:r>
            <a:r>
              <a:rPr lang="zh-CN" altLang="en-US" dirty="0"/>
              <a:t>：</a:t>
            </a:r>
            <a:r>
              <a:rPr lang="en-US" altLang="zh-CN" dirty="0"/>
              <a:t>science/engineer/art, literature/commerce/</a:t>
            </a:r>
          </a:p>
          <a:p>
            <a:r>
              <a:rPr lang="en-US" altLang="zh-CN" dirty="0"/>
              <a:t>sociology/politics/</a:t>
            </a:r>
          </a:p>
          <a:p>
            <a:r>
              <a:rPr lang="en-US" altLang="zh-CN" dirty="0"/>
              <a:t>humanities</a:t>
            </a:r>
            <a:endParaRPr dirty="0"/>
          </a:p>
        </p:txBody>
      </p:sp>
      <p:sp>
        <p:nvSpPr>
          <p:cNvPr id="626" name="TextBox 12"/>
          <p:cNvSpPr txBox="1"/>
          <p:nvPr/>
        </p:nvSpPr>
        <p:spPr>
          <a:xfrm>
            <a:off x="1646053" y="3688942"/>
            <a:ext cx="864097" cy="447041"/>
          </a:xfrm>
          <a:prstGeom prst="rect">
            <a:avLst/>
          </a:prstGeom>
          <a:ln w="12700">
            <a:miter lim="400000"/>
          </a:ln>
        </p:spPr>
        <p:txBody>
          <a:bodyPr lIns="45719" rIns="45719">
            <a:spAutoFit/>
          </a:bodyPr>
          <a:lstStyle>
            <a:lvl1pPr>
              <a:defRPr sz="20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dirty="0" err="1"/>
              <a:t>时间</a:t>
            </a:r>
            <a:endParaRPr dirty="0"/>
          </a:p>
        </p:txBody>
      </p:sp>
      <p:sp>
        <p:nvSpPr>
          <p:cNvPr id="627" name="TextBox 13"/>
          <p:cNvSpPr txBox="1"/>
          <p:nvPr/>
        </p:nvSpPr>
        <p:spPr>
          <a:xfrm>
            <a:off x="575555" y="4276641"/>
            <a:ext cx="2160241" cy="447041"/>
          </a:xfrm>
          <a:prstGeom prst="rect">
            <a:avLst/>
          </a:prstGeom>
          <a:ln w="12700">
            <a:miter lim="400000"/>
          </a:ln>
        </p:spPr>
        <p:txBody>
          <a:bodyPr lIns="45719" rIns="45719">
            <a:spAutoFit/>
          </a:bodyPr>
          <a:lstStyle>
            <a:lvl1pPr>
              <a:defRPr sz="20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dirty="0" err="1"/>
              <a:t>由个人到国家</a:t>
            </a:r>
            <a:endParaRPr dirty="0"/>
          </a:p>
        </p:txBody>
      </p:sp>
      <p:sp>
        <p:nvSpPr>
          <p:cNvPr id="628" name="TextBox 14"/>
          <p:cNvSpPr txBox="1"/>
          <p:nvPr/>
        </p:nvSpPr>
        <p:spPr>
          <a:xfrm>
            <a:off x="4572000" y="2634589"/>
            <a:ext cx="4379782" cy="3170099"/>
          </a:xfrm>
          <a:prstGeom prst="rect">
            <a:avLst/>
          </a:prstGeom>
          <a:ln w="12700">
            <a:miter lim="400000"/>
          </a:ln>
        </p:spPr>
        <p:txBody>
          <a:bodyPr wrap="square" lIns="45719" rIns="45719">
            <a:spAutoFit/>
          </a:bodyPr>
          <a:lstStyle>
            <a:lvl1pPr>
              <a:defRPr sz="20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dirty="0" err="1"/>
              <a:t>发展阶段</a:t>
            </a:r>
            <a:r>
              <a:rPr lang="zh-CN" altLang="en-US" dirty="0"/>
              <a:t>：</a:t>
            </a:r>
            <a:endParaRPr lang="en-US" altLang="zh-CN" dirty="0"/>
          </a:p>
          <a:p>
            <a:r>
              <a:rPr lang="en-US" altLang="zh-CN" dirty="0"/>
              <a:t>Maslow's hierarchy of needs</a:t>
            </a:r>
          </a:p>
          <a:p>
            <a:r>
              <a:rPr lang="en-US" altLang="zh-CN" dirty="0"/>
              <a:t>physiological needs </a:t>
            </a:r>
            <a:r>
              <a:rPr lang="zh-CN" altLang="en-US" dirty="0"/>
              <a:t>（生理需求）</a:t>
            </a:r>
            <a:endParaRPr lang="en-US" altLang="zh-CN" dirty="0"/>
          </a:p>
          <a:p>
            <a:r>
              <a:rPr lang="en-US" altLang="zh-CN" dirty="0"/>
              <a:t>safety needs</a:t>
            </a:r>
            <a:r>
              <a:rPr lang="zh-CN" altLang="en-US" dirty="0"/>
              <a:t>（安全需求）</a:t>
            </a:r>
            <a:endParaRPr lang="en-US" altLang="zh-CN" dirty="0"/>
          </a:p>
          <a:p>
            <a:r>
              <a:rPr lang="en-US" altLang="zh-CN" dirty="0"/>
              <a:t>Love and belonging needs</a:t>
            </a:r>
            <a:r>
              <a:rPr lang="zh-CN" altLang="en-US" dirty="0"/>
              <a:t>（社会需求）</a:t>
            </a:r>
            <a:endParaRPr lang="en-US" altLang="zh-CN" dirty="0"/>
          </a:p>
          <a:p>
            <a:r>
              <a:rPr lang="en-US" altLang="zh-CN" dirty="0"/>
              <a:t>esteem needs </a:t>
            </a:r>
            <a:r>
              <a:rPr lang="zh-CN" altLang="en-US" dirty="0"/>
              <a:t>（尊严需求）</a:t>
            </a:r>
            <a:endParaRPr lang="en-US" altLang="zh-CN" dirty="0"/>
          </a:p>
          <a:p>
            <a:r>
              <a:rPr lang="en-US" altLang="zh-CN" dirty="0"/>
              <a:t>need for self-actualization(</a:t>
            </a:r>
            <a:r>
              <a:rPr lang="zh-CN" altLang="en-US" dirty="0"/>
              <a:t>自我实现需求</a:t>
            </a:r>
            <a:r>
              <a:rPr lang="en-US" altLang="zh-CN" dirty="0"/>
              <a:t>)</a:t>
            </a:r>
          </a:p>
          <a:p>
            <a:r>
              <a:rPr lang="en-US" altLang="zh-CN" dirty="0"/>
              <a:t>Over Actualization</a:t>
            </a:r>
            <a:r>
              <a:rPr lang="zh-CN" altLang="en-US" dirty="0"/>
              <a:t>（超我）</a:t>
            </a:r>
            <a:endParaRPr dirty="0"/>
          </a:p>
        </p:txBody>
      </p:sp>
      <p:grpSp>
        <p:nvGrpSpPr>
          <p:cNvPr id="631" name="组合 16"/>
          <p:cNvGrpSpPr/>
          <p:nvPr/>
        </p:nvGrpSpPr>
        <p:grpSpPr>
          <a:xfrm>
            <a:off x="827583" y="2780927"/>
            <a:ext cx="6624737" cy="648073"/>
            <a:chOff x="0" y="0"/>
            <a:chExt cx="6624735" cy="648072"/>
          </a:xfrm>
        </p:grpSpPr>
        <p:sp>
          <p:nvSpPr>
            <p:cNvPr id="629" name="TextBox 9"/>
            <p:cNvSpPr txBox="1"/>
            <p:nvPr/>
          </p:nvSpPr>
          <p:spPr>
            <a:xfrm>
              <a:off x="0" y="114399"/>
              <a:ext cx="6624736" cy="510541"/>
            </a:xfrm>
            <a:prstGeom prst="rect">
              <a:avLst/>
            </a:prstGeom>
            <a:noFill/>
            <a:ln w="12700" cap="flat">
              <a:noFill/>
              <a:miter lim="400000"/>
            </a:ln>
            <a:effectLst/>
          </p:spPr>
          <p:txBody>
            <a:bodyPr wrap="square" lIns="45719" tIns="45719" rIns="45719" bIns="45719" numCol="1" anchor="t">
              <a:spAutoFit/>
            </a:bodyPr>
            <a:lstStyle/>
            <a:p>
              <a:pPr>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dirty="0" err="1"/>
                <a:t>ISSUE常见分类标准</a:t>
              </a:r>
              <a:r>
                <a:rPr dirty="0"/>
                <a:t>？</a:t>
              </a:r>
            </a:p>
          </p:txBody>
        </p:sp>
        <p:sp>
          <p:nvSpPr>
            <p:cNvPr id="630" name="矩形 15"/>
            <p:cNvSpPr/>
            <p:nvPr/>
          </p:nvSpPr>
          <p:spPr>
            <a:xfrm>
              <a:off x="-1" y="-1"/>
              <a:ext cx="3312369" cy="648074"/>
            </a:xfrm>
            <a:prstGeom prst="rect">
              <a:avLst/>
            </a:prstGeom>
            <a:no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endParaRPr/>
            </a:p>
          </p:txBody>
        </p:sp>
      </p:grpSp>
      <p:grpSp>
        <p:nvGrpSpPr>
          <p:cNvPr id="634" name="组合 18"/>
          <p:cNvGrpSpPr/>
          <p:nvPr/>
        </p:nvGrpSpPr>
        <p:grpSpPr>
          <a:xfrm>
            <a:off x="755576" y="1052735"/>
            <a:ext cx="6696744" cy="720082"/>
            <a:chOff x="0" y="0"/>
            <a:chExt cx="6696743" cy="720080"/>
          </a:xfrm>
        </p:grpSpPr>
        <p:sp>
          <p:nvSpPr>
            <p:cNvPr id="632" name="TextBox 6"/>
            <p:cNvSpPr txBox="1"/>
            <p:nvPr/>
          </p:nvSpPr>
          <p:spPr>
            <a:xfrm>
              <a:off x="72008" y="144016"/>
              <a:ext cx="6624736" cy="510541"/>
            </a:xfrm>
            <a:prstGeom prst="rect">
              <a:avLst/>
            </a:prstGeom>
            <a:noFill/>
            <a:ln w="12700" cap="flat">
              <a:noFill/>
              <a:miter lim="400000"/>
            </a:ln>
            <a:effectLst/>
          </p:spPr>
          <p:txBody>
            <a:bodyPr wrap="square" lIns="45719" tIns="45719" rIns="45719" bIns="45719" numCol="1" anchor="t">
              <a:spAutoFit/>
            </a:bodyPr>
            <a:lstStyle/>
            <a:p>
              <a:pPr>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pPr>
              <a:r>
                <a:t>GRE写作ISSUE相比托福独立写作的特点？</a:t>
              </a:r>
            </a:p>
          </p:txBody>
        </p:sp>
        <p:sp>
          <p:nvSpPr>
            <p:cNvPr id="633" name="矩形 17"/>
            <p:cNvSpPr/>
            <p:nvPr/>
          </p:nvSpPr>
          <p:spPr>
            <a:xfrm>
              <a:off x="0" y="-1"/>
              <a:ext cx="6120680" cy="720081"/>
            </a:xfrm>
            <a:prstGeom prst="rect">
              <a:avLst/>
            </a:prstGeom>
            <a:no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endParaRPr/>
            </a:p>
          </p:txBody>
        </p:sp>
      </p:grpSp>
      <p:sp>
        <p:nvSpPr>
          <p:cNvPr id="635" name="矩形 18"/>
          <p:cNvSpPr/>
          <p:nvPr/>
        </p:nvSpPr>
        <p:spPr>
          <a:xfrm>
            <a:off x="2339751" y="-1"/>
            <a:ext cx="6804249"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636" name="矩形 19"/>
          <p:cNvSpPr/>
          <p:nvPr/>
        </p:nvSpPr>
        <p:spPr>
          <a:xfrm>
            <a:off x="5835891" y="79512"/>
            <a:ext cx="1512169" cy="340816"/>
          </a:xfrm>
          <a:prstGeom prst="rect">
            <a:avLst/>
          </a:prstGeom>
          <a:solidFill>
            <a:srgbClr val="093678"/>
          </a:solidFill>
          <a:ln w="12700">
            <a:miter lim="400000"/>
          </a:ln>
        </p:spPr>
        <p:txBody>
          <a:bodyPr lIns="45719" rIns="45719" anchor="ctr"/>
          <a:lstStyle/>
          <a:p>
            <a:pPr algn="ctr">
              <a:defRPr>
                <a:solidFill>
                  <a:srgbClr val="FFFFFF"/>
                </a:solidFill>
              </a:defRPr>
            </a:pPr>
            <a:endParaRPr/>
          </a:p>
        </p:txBody>
      </p:sp>
      <p:sp>
        <p:nvSpPr>
          <p:cNvPr id="637" name="TextBox 20"/>
          <p:cNvSpPr txBox="1"/>
          <p:nvPr/>
        </p:nvSpPr>
        <p:spPr>
          <a:xfrm>
            <a:off x="2510150" y="63847"/>
            <a:ext cx="1368152"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有的放矢</a:t>
            </a:r>
          </a:p>
        </p:txBody>
      </p:sp>
      <p:sp>
        <p:nvSpPr>
          <p:cNvPr id="638" name="TextBox 21"/>
          <p:cNvSpPr txBox="1"/>
          <p:nvPr/>
        </p:nvSpPr>
        <p:spPr>
          <a:xfrm>
            <a:off x="4355975" y="66110"/>
            <a:ext cx="1080121"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深度破题</a:t>
            </a:r>
          </a:p>
        </p:txBody>
      </p:sp>
      <p:sp>
        <p:nvSpPr>
          <p:cNvPr id="639" name="TextBox 22"/>
          <p:cNvSpPr txBox="1"/>
          <p:nvPr/>
        </p:nvSpPr>
        <p:spPr>
          <a:xfrm>
            <a:off x="6083422" y="66110"/>
            <a:ext cx="1008858"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关键论证</a:t>
            </a:r>
          </a:p>
        </p:txBody>
      </p:sp>
      <p:sp>
        <p:nvSpPr>
          <p:cNvPr id="640" name="矩形 23"/>
          <p:cNvSpPr/>
          <p:nvPr/>
        </p:nvSpPr>
        <p:spPr>
          <a:xfrm>
            <a:off x="2411759" y="44624"/>
            <a:ext cx="1512170"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641" name="矩形 24"/>
          <p:cNvSpPr/>
          <p:nvPr/>
        </p:nvSpPr>
        <p:spPr>
          <a:xfrm>
            <a:off x="4169769" y="63847"/>
            <a:ext cx="1512169" cy="340817"/>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642" name="矩形 25"/>
          <p:cNvSpPr/>
          <p:nvPr/>
        </p:nvSpPr>
        <p:spPr>
          <a:xfrm>
            <a:off x="4869" y="-1"/>
            <a:ext cx="2304002"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643" name="直接连接符 26"/>
          <p:cNvSpPr/>
          <p:nvPr/>
        </p:nvSpPr>
        <p:spPr>
          <a:xfrm>
            <a:off x="4067944" y="72008"/>
            <a:ext cx="1" cy="332657"/>
          </a:xfrm>
          <a:prstGeom prst="line">
            <a:avLst/>
          </a:prstGeom>
          <a:ln w="12700">
            <a:solidFill>
              <a:srgbClr val="808080"/>
            </a:solidFill>
          </a:ln>
        </p:spPr>
        <p:txBody>
          <a:bodyPr lIns="45719" rIns="45719"/>
          <a:lstStyle/>
          <a:p>
            <a:endParaRPr/>
          </a:p>
        </p:txBody>
      </p:sp>
      <p:sp>
        <p:nvSpPr>
          <p:cNvPr id="644" name="直接连接符 27"/>
          <p:cNvSpPr/>
          <p:nvPr/>
        </p:nvSpPr>
        <p:spPr>
          <a:xfrm>
            <a:off x="5796136" y="72008"/>
            <a:ext cx="1" cy="332657"/>
          </a:xfrm>
          <a:prstGeom prst="line">
            <a:avLst/>
          </a:prstGeom>
          <a:ln w="12700">
            <a:solidFill>
              <a:srgbClr val="808080"/>
            </a:solidFill>
          </a:ln>
        </p:spPr>
        <p:txBody>
          <a:bodyPr lIns="45719" rIns="45719"/>
          <a:lstStyle/>
          <a:p>
            <a:endParaRPr/>
          </a:p>
        </p:txBody>
      </p:sp>
      <p:sp>
        <p:nvSpPr>
          <p:cNvPr id="645" name="直接连接符 28"/>
          <p:cNvSpPr/>
          <p:nvPr/>
        </p:nvSpPr>
        <p:spPr>
          <a:xfrm>
            <a:off x="7380312" y="74440"/>
            <a:ext cx="1" cy="332658"/>
          </a:xfrm>
          <a:prstGeom prst="line">
            <a:avLst/>
          </a:prstGeom>
          <a:ln w="12700">
            <a:solidFill>
              <a:srgbClr val="808080"/>
            </a:solidFill>
          </a:ln>
        </p:spPr>
        <p:txBody>
          <a:bodyPr lIns="45719" rIns="45719"/>
          <a:lstStyle/>
          <a:p>
            <a:endParaRPr/>
          </a:p>
        </p:txBody>
      </p:sp>
      <p:sp>
        <p:nvSpPr>
          <p:cNvPr id="646" name="矩形 29"/>
          <p:cNvSpPr/>
          <p:nvPr/>
        </p:nvSpPr>
        <p:spPr>
          <a:xfrm>
            <a:off x="7668342" y="64501"/>
            <a:ext cx="1378092" cy="340817"/>
          </a:xfrm>
          <a:prstGeom prst="rect">
            <a:avLst/>
          </a:prstGeom>
          <a:solidFill>
            <a:srgbClr val="BFBFBF"/>
          </a:solidFill>
          <a:ln w="12700">
            <a:miter lim="400000"/>
          </a:ln>
        </p:spPr>
        <p:txBody>
          <a:bodyPr lIns="45719" rIns="45719" anchor="ctr"/>
          <a:lstStyle/>
          <a:p>
            <a:pPr algn="ctr">
              <a:defRPr>
                <a:solidFill>
                  <a:srgbClr val="FFFFFF"/>
                </a:solidFill>
              </a:defRPr>
            </a:pPr>
            <a:endParaRPr/>
          </a:p>
        </p:txBody>
      </p:sp>
      <p:pic>
        <p:nvPicPr>
          <p:cNvPr id="647" name="图片 30" descr="图片 30"/>
          <p:cNvPicPr>
            <a:picLocks noChangeAspect="1"/>
          </p:cNvPicPr>
          <p:nvPr/>
        </p:nvPicPr>
        <p:blipFill>
          <a:blip r:embed="rId2"/>
          <a:stretch>
            <a:fillRect/>
          </a:stretch>
        </p:blipFill>
        <p:spPr>
          <a:xfrm>
            <a:off x="7720593" y="46030"/>
            <a:ext cx="1231189" cy="369357"/>
          </a:xfrm>
          <a:prstGeom prst="rect">
            <a:avLst/>
          </a:prstGeom>
          <a:ln w="12700">
            <a:miter lim="400000"/>
            <a:headEnd/>
            <a:tailEnd/>
          </a:ln>
        </p:spPr>
      </p:pic>
      <p:sp>
        <p:nvSpPr>
          <p:cNvPr id="648" name="TextBox 31"/>
          <p:cNvSpPr txBox="1"/>
          <p:nvPr/>
        </p:nvSpPr>
        <p:spPr>
          <a:xfrm>
            <a:off x="755576" y="59633"/>
            <a:ext cx="1368152" cy="370841"/>
          </a:xfrm>
          <a:prstGeom prst="rect">
            <a:avLst/>
          </a:prstGeom>
          <a:ln w="12700">
            <a:miter lim="400000"/>
          </a:ln>
        </p:spPr>
        <p:txBody>
          <a:bodyPr lIns="45719" rIns="45719">
            <a:spAutoFit/>
          </a:bodyPr>
          <a:lstStyle>
            <a:lvl1pPr algn="ctr">
              <a:defRPr>
                <a:solidFill>
                  <a:srgbClr val="FFC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ISSUE</a:t>
            </a:r>
          </a:p>
        </p:txBody>
      </p:sp>
      <p:grpSp>
        <p:nvGrpSpPr>
          <p:cNvPr id="651" name="矩形 32"/>
          <p:cNvGrpSpPr/>
          <p:nvPr/>
        </p:nvGrpSpPr>
        <p:grpSpPr>
          <a:xfrm>
            <a:off x="0" y="-49421"/>
            <a:ext cx="539552" cy="574042"/>
            <a:chOff x="0" y="0"/>
            <a:chExt cx="539551" cy="574040"/>
          </a:xfrm>
        </p:grpSpPr>
        <p:sp>
          <p:nvSpPr>
            <p:cNvPr id="649" name="矩形"/>
            <p:cNvSpPr/>
            <p:nvPr/>
          </p:nvSpPr>
          <p:spPr>
            <a:xfrm>
              <a:off x="0" y="49420"/>
              <a:ext cx="539552" cy="475200"/>
            </a:xfrm>
            <a:prstGeom prst="rect">
              <a:avLst/>
            </a:prstGeom>
            <a:solidFill>
              <a:srgbClr val="093678"/>
            </a:solidFill>
            <a:ln w="12700" cap="flat">
              <a:noFill/>
              <a:miter lim="400000"/>
            </a:ln>
            <a:effectLst/>
          </p:spPr>
          <p:txBody>
            <a:bodyPr wrap="square" lIns="45719" tIns="45719" rIns="45719" bIns="45719" numCol="1" anchor="ctr">
              <a:noAutofit/>
            </a:bodyPr>
            <a:lstStyle/>
            <a:p>
              <a:pPr algn="ctr">
                <a:defRPr sz="3200">
                  <a:solidFill>
                    <a:srgbClr val="FFFFFF"/>
                  </a:solidFill>
                  <a:latin typeface="方正超粗黑简体"/>
                  <a:ea typeface="方正超粗黑简体"/>
                  <a:cs typeface="方正超粗黑简体"/>
                  <a:sym typeface="方正超粗黑简体"/>
                </a:defRPr>
              </a:pPr>
              <a:endParaRPr/>
            </a:p>
          </p:txBody>
        </p:sp>
        <p:sp>
          <p:nvSpPr>
            <p:cNvPr id="650" name="2"/>
            <p:cNvSpPr txBox="1"/>
            <p:nvPr/>
          </p:nvSpPr>
          <p:spPr>
            <a:xfrm>
              <a:off x="0" y="0"/>
              <a:ext cx="539552" cy="574041"/>
            </a:xfrm>
            <a:prstGeom prst="rect">
              <a:avLst/>
            </a:prstGeom>
            <a:noFill/>
            <a:ln w="12700" cap="flat">
              <a:noFill/>
              <a:miter lim="400000"/>
            </a:ln>
            <a:effectLst/>
          </p:spPr>
          <p:txBody>
            <a:bodyPr wrap="square" lIns="45719" tIns="45719" rIns="45719" bIns="45719" numCol="1" anchor="ctr">
              <a:spAutoFit/>
            </a:bodyPr>
            <a:lstStyle>
              <a:lvl1pPr algn="ctr">
                <a:defRPr sz="3200">
                  <a:solidFill>
                    <a:srgbClr val="FFFFFF"/>
                  </a:solidFill>
                  <a:latin typeface="方正超粗黑简体"/>
                  <a:ea typeface="方正超粗黑简体"/>
                  <a:cs typeface="方正超粗黑简体"/>
                  <a:sym typeface="方正超粗黑简体"/>
                </a:defRPr>
              </a:lvl1pPr>
            </a:lstStyle>
            <a:p>
              <a:r>
                <a:t>2</a:t>
              </a:r>
            </a:p>
          </p:txBody>
        </p:sp>
      </p:grpSp>
      <p:sp>
        <p:nvSpPr>
          <p:cNvPr id="652" name="TextBox 8"/>
          <p:cNvSpPr txBox="1"/>
          <p:nvPr/>
        </p:nvSpPr>
        <p:spPr>
          <a:xfrm>
            <a:off x="5511855" y="2060848"/>
            <a:ext cx="2160241" cy="396241"/>
          </a:xfrm>
          <a:prstGeom prst="rect">
            <a:avLst/>
          </a:prstGeom>
          <a:ln w="12700">
            <a:miter lim="400000"/>
          </a:ln>
        </p:spPr>
        <p:txBody>
          <a:bodyPr lIns="45719" rIns="45719">
            <a:spAutoFit/>
          </a:bodyPr>
          <a:lstStyle>
            <a:lvl1pPr>
              <a:defRPr sz="20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Insightful</a:t>
            </a: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1" fill="hold" grpId="1" nodeType="clickEffect">
                                  <p:stCondLst>
                                    <p:cond delay="0"/>
                                  </p:stCondLst>
                                  <p:iterate>
                                    <p:tmAbs val="0"/>
                                  </p:iterate>
                                  <p:childTnLst>
                                    <p:set>
                                      <p:cBhvr>
                                        <p:cTn id="6" dur="indefinite" fill="hold"/>
                                        <p:tgtEl>
                                          <p:spTgt spid="622"/>
                                        </p:tgtEl>
                                        <p:attrNameLst>
                                          <p:attrName>style.visibility</p:attrName>
                                        </p:attrNameLst>
                                      </p:cBhvr>
                                      <p:to>
                                        <p:strVal val="visible"/>
                                      </p:to>
                                    </p:set>
                                    <p:anim calcmode="lin" valueType="num">
                                      <p:cBhvr>
                                        <p:cTn id="7" dur="1000" fill="hold"/>
                                        <p:tgtEl>
                                          <p:spTgt spid="622"/>
                                        </p:tgtEl>
                                        <p:attrNameLst>
                                          <p:attrName>ppt_x</p:attrName>
                                        </p:attrNameLst>
                                      </p:cBhvr>
                                      <p:tavLst>
                                        <p:tav tm="0">
                                          <p:val>
                                            <p:strVal val="#ppt_x"/>
                                          </p:val>
                                        </p:tav>
                                        <p:tav tm="100000">
                                          <p:val>
                                            <p:strVal val="#ppt_x"/>
                                          </p:val>
                                        </p:tav>
                                      </p:tavLst>
                                    </p:anim>
                                    <p:anim calcmode="lin" valueType="num">
                                      <p:cBhvr>
                                        <p:cTn id="8" dur="1000" fill="hold"/>
                                        <p:tgtEl>
                                          <p:spTgt spid="622"/>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 presetClass="entr" presetSubtype="1" fill="hold" grpId="2" nodeType="afterEffect">
                                  <p:stCondLst>
                                    <p:cond delay="0"/>
                                  </p:stCondLst>
                                  <p:iterate>
                                    <p:tmAbs val="0"/>
                                  </p:iterate>
                                  <p:childTnLst>
                                    <p:set>
                                      <p:cBhvr>
                                        <p:cTn id="11" dur="indefinite" fill="hold"/>
                                        <p:tgtEl>
                                          <p:spTgt spid="623"/>
                                        </p:tgtEl>
                                        <p:attrNameLst>
                                          <p:attrName>style.visibility</p:attrName>
                                        </p:attrNameLst>
                                      </p:cBhvr>
                                      <p:to>
                                        <p:strVal val="visible"/>
                                      </p:to>
                                    </p:set>
                                    <p:anim calcmode="lin" valueType="num">
                                      <p:cBhvr>
                                        <p:cTn id="12" dur="1000" fill="hold"/>
                                        <p:tgtEl>
                                          <p:spTgt spid="623"/>
                                        </p:tgtEl>
                                        <p:attrNameLst>
                                          <p:attrName>ppt_x</p:attrName>
                                        </p:attrNameLst>
                                      </p:cBhvr>
                                      <p:tavLst>
                                        <p:tav tm="0">
                                          <p:val>
                                            <p:strVal val="#ppt_x"/>
                                          </p:val>
                                        </p:tav>
                                        <p:tav tm="100000">
                                          <p:val>
                                            <p:strVal val="#ppt_x"/>
                                          </p:val>
                                        </p:tav>
                                      </p:tavLst>
                                    </p:anim>
                                    <p:anim calcmode="lin" valueType="num">
                                      <p:cBhvr>
                                        <p:cTn id="13" dur="1000" fill="hold"/>
                                        <p:tgtEl>
                                          <p:spTgt spid="623"/>
                                        </p:tgtEl>
                                        <p:attrNameLst>
                                          <p:attrName>ppt_y</p:attrName>
                                        </p:attrNameLst>
                                      </p:cBhvr>
                                      <p:tavLst>
                                        <p:tav tm="0">
                                          <p:val>
                                            <p:strVal val="0-#ppt_h/2"/>
                                          </p:val>
                                        </p:tav>
                                        <p:tav tm="100000">
                                          <p:val>
                                            <p:strVal val="#ppt_y"/>
                                          </p:val>
                                        </p:tav>
                                      </p:tavLst>
                                    </p:anim>
                                  </p:childTnLst>
                                </p:cTn>
                              </p:par>
                            </p:childTnLst>
                          </p:cTn>
                        </p:par>
                        <p:par>
                          <p:cTn id="14" fill="hold">
                            <p:stCondLst>
                              <p:cond delay="2000"/>
                            </p:stCondLst>
                            <p:childTnLst>
                              <p:par>
                                <p:cTn id="15" presetID="2" presetClass="entr" presetSubtype="1" fill="hold" grpId="3" nodeType="afterEffect">
                                  <p:stCondLst>
                                    <p:cond delay="0"/>
                                  </p:stCondLst>
                                  <p:iterate>
                                    <p:tmAbs val="0"/>
                                  </p:iterate>
                                  <p:childTnLst>
                                    <p:set>
                                      <p:cBhvr>
                                        <p:cTn id="16" dur="indefinite" fill="hold"/>
                                        <p:tgtEl>
                                          <p:spTgt spid="652"/>
                                        </p:tgtEl>
                                        <p:attrNameLst>
                                          <p:attrName>style.visibility</p:attrName>
                                        </p:attrNameLst>
                                      </p:cBhvr>
                                      <p:to>
                                        <p:strVal val="visible"/>
                                      </p:to>
                                    </p:set>
                                    <p:anim calcmode="lin" valueType="num">
                                      <p:cBhvr>
                                        <p:cTn id="17" dur="1000" fill="hold"/>
                                        <p:tgtEl>
                                          <p:spTgt spid="652"/>
                                        </p:tgtEl>
                                        <p:attrNameLst>
                                          <p:attrName>ppt_x</p:attrName>
                                        </p:attrNameLst>
                                      </p:cBhvr>
                                      <p:tavLst>
                                        <p:tav tm="0">
                                          <p:val>
                                            <p:strVal val="#ppt_x"/>
                                          </p:val>
                                        </p:tav>
                                        <p:tav tm="100000">
                                          <p:val>
                                            <p:strVal val="#ppt_x"/>
                                          </p:val>
                                        </p:tav>
                                      </p:tavLst>
                                    </p:anim>
                                    <p:anim calcmode="lin" valueType="num">
                                      <p:cBhvr>
                                        <p:cTn id="18" dur="1000" fill="hold"/>
                                        <p:tgtEl>
                                          <p:spTgt spid="652"/>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grpId="4" nodeType="clickEffect">
                                  <p:stCondLst>
                                    <p:cond delay="0"/>
                                  </p:stCondLst>
                                  <p:iterate>
                                    <p:tmAbs val="0"/>
                                  </p:iterate>
                                  <p:childTnLst>
                                    <p:set>
                                      <p:cBhvr>
                                        <p:cTn id="22" dur="indefinite" fill="hold"/>
                                        <p:tgtEl>
                                          <p:spTgt spid="631"/>
                                        </p:tgtEl>
                                        <p:attrNameLst>
                                          <p:attrName>style.visibility</p:attrName>
                                        </p:attrNameLst>
                                      </p:cBhvr>
                                      <p:to>
                                        <p:strVal val="visible"/>
                                      </p:to>
                                    </p:set>
                                    <p:anim calcmode="lin" valueType="num">
                                      <p:cBhvr>
                                        <p:cTn id="23" dur="1000" fill="hold"/>
                                        <p:tgtEl>
                                          <p:spTgt spid="631"/>
                                        </p:tgtEl>
                                        <p:attrNameLst>
                                          <p:attrName>ppt_x</p:attrName>
                                        </p:attrNameLst>
                                      </p:cBhvr>
                                      <p:tavLst>
                                        <p:tav tm="0">
                                          <p:val>
                                            <p:strVal val="#ppt_x"/>
                                          </p:val>
                                        </p:tav>
                                        <p:tav tm="100000">
                                          <p:val>
                                            <p:strVal val="#ppt_x"/>
                                          </p:val>
                                        </p:tav>
                                      </p:tavLst>
                                    </p:anim>
                                    <p:anim calcmode="lin" valueType="num">
                                      <p:cBhvr>
                                        <p:cTn id="24" dur="1000" fill="hold"/>
                                        <p:tgtEl>
                                          <p:spTgt spid="631"/>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1" fill="hold" grpId="5" nodeType="clickEffect">
                                  <p:stCondLst>
                                    <p:cond delay="0"/>
                                  </p:stCondLst>
                                  <p:iterate>
                                    <p:tmAbs val="0"/>
                                  </p:iterate>
                                  <p:childTnLst>
                                    <p:set>
                                      <p:cBhvr>
                                        <p:cTn id="28" dur="indefinite" fill="hold"/>
                                        <p:tgtEl>
                                          <p:spTgt spid="624"/>
                                        </p:tgtEl>
                                        <p:attrNameLst>
                                          <p:attrName>style.visibility</p:attrName>
                                        </p:attrNameLst>
                                      </p:cBhvr>
                                      <p:to>
                                        <p:strVal val="visible"/>
                                      </p:to>
                                    </p:set>
                                    <p:anim calcmode="lin" valueType="num">
                                      <p:cBhvr>
                                        <p:cTn id="29" dur="1000" fill="hold"/>
                                        <p:tgtEl>
                                          <p:spTgt spid="624"/>
                                        </p:tgtEl>
                                        <p:attrNameLst>
                                          <p:attrName>ppt_x</p:attrName>
                                        </p:attrNameLst>
                                      </p:cBhvr>
                                      <p:tavLst>
                                        <p:tav tm="0">
                                          <p:val>
                                            <p:strVal val="#ppt_x"/>
                                          </p:val>
                                        </p:tav>
                                        <p:tav tm="100000">
                                          <p:val>
                                            <p:strVal val="#ppt_x"/>
                                          </p:val>
                                        </p:tav>
                                      </p:tavLst>
                                    </p:anim>
                                    <p:anim calcmode="lin" valueType="num">
                                      <p:cBhvr>
                                        <p:cTn id="30" dur="1000" fill="hold"/>
                                        <p:tgtEl>
                                          <p:spTgt spid="624"/>
                                        </p:tgtEl>
                                        <p:attrNameLst>
                                          <p:attrName>ppt_y</p:attrName>
                                        </p:attrNameLst>
                                      </p:cBhvr>
                                      <p:tavLst>
                                        <p:tav tm="0">
                                          <p:val>
                                            <p:strVal val="0-#ppt_h/2"/>
                                          </p:val>
                                        </p:tav>
                                        <p:tav tm="100000">
                                          <p:val>
                                            <p:strVal val="#ppt_y"/>
                                          </p:val>
                                        </p:tav>
                                      </p:tavLst>
                                    </p:anim>
                                  </p:childTnLst>
                                </p:cTn>
                              </p:par>
                            </p:childTnLst>
                          </p:cTn>
                        </p:par>
                        <p:par>
                          <p:cTn id="31" fill="hold">
                            <p:stCondLst>
                              <p:cond delay="1000"/>
                            </p:stCondLst>
                            <p:childTnLst>
                              <p:par>
                                <p:cTn id="32" presetID="2" presetClass="entr" presetSubtype="1" fill="hold" grpId="6" nodeType="afterEffect">
                                  <p:stCondLst>
                                    <p:cond delay="0"/>
                                  </p:stCondLst>
                                  <p:iterate>
                                    <p:tmAbs val="0"/>
                                  </p:iterate>
                                  <p:childTnLst>
                                    <p:set>
                                      <p:cBhvr>
                                        <p:cTn id="33" dur="indefinite" fill="hold"/>
                                        <p:tgtEl>
                                          <p:spTgt spid="625"/>
                                        </p:tgtEl>
                                        <p:attrNameLst>
                                          <p:attrName>style.visibility</p:attrName>
                                        </p:attrNameLst>
                                      </p:cBhvr>
                                      <p:to>
                                        <p:strVal val="visible"/>
                                      </p:to>
                                    </p:set>
                                    <p:anim calcmode="lin" valueType="num">
                                      <p:cBhvr>
                                        <p:cTn id="34" dur="1000" fill="hold"/>
                                        <p:tgtEl>
                                          <p:spTgt spid="625"/>
                                        </p:tgtEl>
                                        <p:attrNameLst>
                                          <p:attrName>ppt_x</p:attrName>
                                        </p:attrNameLst>
                                      </p:cBhvr>
                                      <p:tavLst>
                                        <p:tav tm="0">
                                          <p:val>
                                            <p:strVal val="#ppt_x"/>
                                          </p:val>
                                        </p:tav>
                                        <p:tav tm="100000">
                                          <p:val>
                                            <p:strVal val="#ppt_x"/>
                                          </p:val>
                                        </p:tav>
                                      </p:tavLst>
                                    </p:anim>
                                    <p:anim calcmode="lin" valueType="num">
                                      <p:cBhvr>
                                        <p:cTn id="35" dur="1000" fill="hold"/>
                                        <p:tgtEl>
                                          <p:spTgt spid="625"/>
                                        </p:tgtEl>
                                        <p:attrNameLst>
                                          <p:attrName>ppt_y</p:attrName>
                                        </p:attrNameLst>
                                      </p:cBhvr>
                                      <p:tavLst>
                                        <p:tav tm="0">
                                          <p:val>
                                            <p:strVal val="0-#ppt_h/2"/>
                                          </p:val>
                                        </p:tav>
                                        <p:tav tm="100000">
                                          <p:val>
                                            <p:strVal val="#ppt_y"/>
                                          </p:val>
                                        </p:tav>
                                      </p:tavLst>
                                    </p:anim>
                                  </p:childTnLst>
                                </p:cTn>
                              </p:par>
                            </p:childTnLst>
                          </p:cTn>
                        </p:par>
                        <p:par>
                          <p:cTn id="36" fill="hold">
                            <p:stCondLst>
                              <p:cond delay="2000"/>
                            </p:stCondLst>
                            <p:childTnLst>
                              <p:par>
                                <p:cTn id="37" presetID="2" presetClass="entr" presetSubtype="1" fill="hold" grpId="7" nodeType="afterEffect">
                                  <p:stCondLst>
                                    <p:cond delay="0"/>
                                  </p:stCondLst>
                                  <p:iterate>
                                    <p:tmAbs val="0"/>
                                  </p:iterate>
                                  <p:childTnLst>
                                    <p:set>
                                      <p:cBhvr>
                                        <p:cTn id="38" dur="indefinite" fill="hold"/>
                                        <p:tgtEl>
                                          <p:spTgt spid="626"/>
                                        </p:tgtEl>
                                        <p:attrNameLst>
                                          <p:attrName>style.visibility</p:attrName>
                                        </p:attrNameLst>
                                      </p:cBhvr>
                                      <p:to>
                                        <p:strVal val="visible"/>
                                      </p:to>
                                    </p:set>
                                    <p:anim calcmode="lin" valueType="num">
                                      <p:cBhvr>
                                        <p:cTn id="39" dur="1000" fill="hold"/>
                                        <p:tgtEl>
                                          <p:spTgt spid="626"/>
                                        </p:tgtEl>
                                        <p:attrNameLst>
                                          <p:attrName>ppt_x</p:attrName>
                                        </p:attrNameLst>
                                      </p:cBhvr>
                                      <p:tavLst>
                                        <p:tav tm="0">
                                          <p:val>
                                            <p:strVal val="#ppt_x"/>
                                          </p:val>
                                        </p:tav>
                                        <p:tav tm="100000">
                                          <p:val>
                                            <p:strVal val="#ppt_x"/>
                                          </p:val>
                                        </p:tav>
                                      </p:tavLst>
                                    </p:anim>
                                    <p:anim calcmode="lin" valueType="num">
                                      <p:cBhvr>
                                        <p:cTn id="40" dur="1000" fill="hold"/>
                                        <p:tgtEl>
                                          <p:spTgt spid="626"/>
                                        </p:tgtEl>
                                        <p:attrNameLst>
                                          <p:attrName>ppt_y</p:attrName>
                                        </p:attrNameLst>
                                      </p:cBhvr>
                                      <p:tavLst>
                                        <p:tav tm="0">
                                          <p:val>
                                            <p:strVal val="0-#ppt_h/2"/>
                                          </p:val>
                                        </p:tav>
                                        <p:tav tm="100000">
                                          <p:val>
                                            <p:strVal val="#ppt_y"/>
                                          </p:val>
                                        </p:tav>
                                      </p:tavLst>
                                    </p:anim>
                                  </p:childTnLst>
                                </p:cTn>
                              </p:par>
                            </p:childTnLst>
                          </p:cTn>
                        </p:par>
                        <p:par>
                          <p:cTn id="41" fill="hold">
                            <p:stCondLst>
                              <p:cond delay="3000"/>
                            </p:stCondLst>
                            <p:childTnLst>
                              <p:par>
                                <p:cTn id="42" presetID="2" presetClass="entr" presetSubtype="1" fill="hold" grpId="8" nodeType="afterEffect">
                                  <p:stCondLst>
                                    <p:cond delay="0"/>
                                  </p:stCondLst>
                                  <p:iterate>
                                    <p:tmAbs val="0"/>
                                  </p:iterate>
                                  <p:childTnLst>
                                    <p:set>
                                      <p:cBhvr>
                                        <p:cTn id="43" dur="indefinite" fill="hold"/>
                                        <p:tgtEl>
                                          <p:spTgt spid="627"/>
                                        </p:tgtEl>
                                        <p:attrNameLst>
                                          <p:attrName>style.visibility</p:attrName>
                                        </p:attrNameLst>
                                      </p:cBhvr>
                                      <p:to>
                                        <p:strVal val="visible"/>
                                      </p:to>
                                    </p:set>
                                    <p:anim calcmode="lin" valueType="num">
                                      <p:cBhvr>
                                        <p:cTn id="44" dur="1000" fill="hold"/>
                                        <p:tgtEl>
                                          <p:spTgt spid="627"/>
                                        </p:tgtEl>
                                        <p:attrNameLst>
                                          <p:attrName>ppt_x</p:attrName>
                                        </p:attrNameLst>
                                      </p:cBhvr>
                                      <p:tavLst>
                                        <p:tav tm="0">
                                          <p:val>
                                            <p:strVal val="#ppt_x"/>
                                          </p:val>
                                        </p:tav>
                                        <p:tav tm="100000">
                                          <p:val>
                                            <p:strVal val="#ppt_x"/>
                                          </p:val>
                                        </p:tav>
                                      </p:tavLst>
                                    </p:anim>
                                    <p:anim calcmode="lin" valueType="num">
                                      <p:cBhvr>
                                        <p:cTn id="45" dur="1000" fill="hold"/>
                                        <p:tgtEl>
                                          <p:spTgt spid="627"/>
                                        </p:tgtEl>
                                        <p:attrNameLst>
                                          <p:attrName>ppt_y</p:attrName>
                                        </p:attrNameLst>
                                      </p:cBhvr>
                                      <p:tavLst>
                                        <p:tav tm="0">
                                          <p:val>
                                            <p:strVal val="0-#ppt_h/2"/>
                                          </p:val>
                                        </p:tav>
                                        <p:tav tm="100000">
                                          <p:val>
                                            <p:strVal val="#ppt_y"/>
                                          </p:val>
                                        </p:tav>
                                      </p:tavLst>
                                    </p:anim>
                                  </p:childTnLst>
                                </p:cTn>
                              </p:par>
                            </p:childTnLst>
                          </p:cTn>
                        </p:par>
                        <p:par>
                          <p:cTn id="46" fill="hold">
                            <p:stCondLst>
                              <p:cond delay="4000"/>
                            </p:stCondLst>
                            <p:childTnLst>
                              <p:par>
                                <p:cTn id="47" presetID="2" presetClass="entr" presetSubtype="1" fill="hold" grpId="9" nodeType="afterEffect">
                                  <p:stCondLst>
                                    <p:cond delay="0"/>
                                  </p:stCondLst>
                                  <p:iterate>
                                    <p:tmAbs val="0"/>
                                  </p:iterate>
                                  <p:childTnLst>
                                    <p:set>
                                      <p:cBhvr>
                                        <p:cTn id="48" dur="indefinite" fill="hold"/>
                                        <p:tgtEl>
                                          <p:spTgt spid="628"/>
                                        </p:tgtEl>
                                        <p:attrNameLst>
                                          <p:attrName>style.visibility</p:attrName>
                                        </p:attrNameLst>
                                      </p:cBhvr>
                                      <p:to>
                                        <p:strVal val="visible"/>
                                      </p:to>
                                    </p:set>
                                    <p:anim calcmode="lin" valueType="num">
                                      <p:cBhvr>
                                        <p:cTn id="49" dur="1000" fill="hold"/>
                                        <p:tgtEl>
                                          <p:spTgt spid="628"/>
                                        </p:tgtEl>
                                        <p:attrNameLst>
                                          <p:attrName>ppt_x</p:attrName>
                                        </p:attrNameLst>
                                      </p:cBhvr>
                                      <p:tavLst>
                                        <p:tav tm="0">
                                          <p:val>
                                            <p:strVal val="#ppt_x"/>
                                          </p:val>
                                        </p:tav>
                                        <p:tav tm="100000">
                                          <p:val>
                                            <p:strVal val="#ppt_x"/>
                                          </p:val>
                                        </p:tav>
                                      </p:tavLst>
                                    </p:anim>
                                    <p:anim calcmode="lin" valueType="num">
                                      <p:cBhvr>
                                        <p:cTn id="50" dur="1000" fill="hold"/>
                                        <p:tgtEl>
                                          <p:spTgt spid="6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2" grpId="1" animBg="1" advAuto="0"/>
      <p:bldP spid="623" grpId="2" animBg="1" advAuto="0"/>
      <p:bldP spid="624" grpId="5" animBg="1" advAuto="0"/>
      <p:bldP spid="625" grpId="6" animBg="1" advAuto="0"/>
      <p:bldP spid="626" grpId="7" animBg="1" advAuto="0"/>
      <p:bldP spid="627" grpId="8" animBg="1" advAuto="0"/>
      <p:bldP spid="628" grpId="9" animBg="1" advAuto="0"/>
      <p:bldP spid="631" grpId="4" animBg="1" advAuto="0"/>
      <p:bldP spid="652" grpId="3" animBg="1" advAuto="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矩形 3"/>
          <p:cNvSpPr/>
          <p:nvPr/>
        </p:nvSpPr>
        <p:spPr>
          <a:xfrm>
            <a:off x="2339751" y="-1"/>
            <a:ext cx="6804249"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655" name="矩形 4"/>
          <p:cNvSpPr/>
          <p:nvPr/>
        </p:nvSpPr>
        <p:spPr>
          <a:xfrm>
            <a:off x="5835891" y="79512"/>
            <a:ext cx="1512169" cy="340816"/>
          </a:xfrm>
          <a:prstGeom prst="rect">
            <a:avLst/>
          </a:prstGeom>
          <a:solidFill>
            <a:srgbClr val="093678"/>
          </a:solidFill>
          <a:ln w="12700">
            <a:miter lim="400000"/>
          </a:ln>
        </p:spPr>
        <p:txBody>
          <a:bodyPr lIns="45719" rIns="45719" anchor="ctr"/>
          <a:lstStyle/>
          <a:p>
            <a:pPr algn="ctr">
              <a:defRPr>
                <a:solidFill>
                  <a:srgbClr val="FFFFFF"/>
                </a:solidFill>
              </a:defRPr>
            </a:pPr>
            <a:endParaRPr/>
          </a:p>
        </p:txBody>
      </p:sp>
      <p:sp>
        <p:nvSpPr>
          <p:cNvPr id="656" name="TextBox 5"/>
          <p:cNvSpPr txBox="1"/>
          <p:nvPr/>
        </p:nvSpPr>
        <p:spPr>
          <a:xfrm>
            <a:off x="2510150" y="63847"/>
            <a:ext cx="1368152"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有的放矢</a:t>
            </a:r>
          </a:p>
        </p:txBody>
      </p:sp>
      <p:sp>
        <p:nvSpPr>
          <p:cNvPr id="657" name="TextBox 6"/>
          <p:cNvSpPr txBox="1"/>
          <p:nvPr/>
        </p:nvSpPr>
        <p:spPr>
          <a:xfrm>
            <a:off x="4355975" y="66110"/>
            <a:ext cx="1080121"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深度破题</a:t>
            </a:r>
          </a:p>
        </p:txBody>
      </p:sp>
      <p:sp>
        <p:nvSpPr>
          <p:cNvPr id="658" name="TextBox 7"/>
          <p:cNvSpPr txBox="1"/>
          <p:nvPr/>
        </p:nvSpPr>
        <p:spPr>
          <a:xfrm>
            <a:off x="6083422" y="66110"/>
            <a:ext cx="1008858"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关键论证</a:t>
            </a:r>
          </a:p>
        </p:txBody>
      </p:sp>
      <p:sp>
        <p:nvSpPr>
          <p:cNvPr id="659" name="矩形 8"/>
          <p:cNvSpPr/>
          <p:nvPr/>
        </p:nvSpPr>
        <p:spPr>
          <a:xfrm>
            <a:off x="2411759" y="44624"/>
            <a:ext cx="1512170"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660" name="矩形 9"/>
          <p:cNvSpPr/>
          <p:nvPr/>
        </p:nvSpPr>
        <p:spPr>
          <a:xfrm>
            <a:off x="4169769" y="63847"/>
            <a:ext cx="1512169" cy="340817"/>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661" name="矩形 10"/>
          <p:cNvSpPr/>
          <p:nvPr/>
        </p:nvSpPr>
        <p:spPr>
          <a:xfrm>
            <a:off x="4869" y="-1"/>
            <a:ext cx="2304002"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662" name="直接连接符 11"/>
          <p:cNvSpPr/>
          <p:nvPr/>
        </p:nvSpPr>
        <p:spPr>
          <a:xfrm>
            <a:off x="4067944" y="72008"/>
            <a:ext cx="1" cy="332657"/>
          </a:xfrm>
          <a:prstGeom prst="line">
            <a:avLst/>
          </a:prstGeom>
          <a:ln w="12700">
            <a:solidFill>
              <a:srgbClr val="808080"/>
            </a:solidFill>
          </a:ln>
        </p:spPr>
        <p:txBody>
          <a:bodyPr lIns="45719" rIns="45719"/>
          <a:lstStyle/>
          <a:p>
            <a:endParaRPr/>
          </a:p>
        </p:txBody>
      </p:sp>
      <p:sp>
        <p:nvSpPr>
          <p:cNvPr id="663" name="直接连接符 12"/>
          <p:cNvSpPr/>
          <p:nvPr/>
        </p:nvSpPr>
        <p:spPr>
          <a:xfrm>
            <a:off x="5796136" y="72008"/>
            <a:ext cx="1" cy="332657"/>
          </a:xfrm>
          <a:prstGeom prst="line">
            <a:avLst/>
          </a:prstGeom>
          <a:ln w="12700">
            <a:solidFill>
              <a:srgbClr val="808080"/>
            </a:solidFill>
          </a:ln>
        </p:spPr>
        <p:txBody>
          <a:bodyPr lIns="45719" rIns="45719"/>
          <a:lstStyle/>
          <a:p>
            <a:endParaRPr/>
          </a:p>
        </p:txBody>
      </p:sp>
      <p:sp>
        <p:nvSpPr>
          <p:cNvPr id="664" name="直接连接符 13"/>
          <p:cNvSpPr/>
          <p:nvPr/>
        </p:nvSpPr>
        <p:spPr>
          <a:xfrm>
            <a:off x="7380312" y="74440"/>
            <a:ext cx="1" cy="332658"/>
          </a:xfrm>
          <a:prstGeom prst="line">
            <a:avLst/>
          </a:prstGeom>
          <a:ln w="12700">
            <a:solidFill>
              <a:srgbClr val="808080"/>
            </a:solidFill>
          </a:ln>
        </p:spPr>
        <p:txBody>
          <a:bodyPr lIns="45719" rIns="45719"/>
          <a:lstStyle/>
          <a:p>
            <a:endParaRPr/>
          </a:p>
        </p:txBody>
      </p:sp>
      <p:sp>
        <p:nvSpPr>
          <p:cNvPr id="665" name="矩形 14"/>
          <p:cNvSpPr/>
          <p:nvPr/>
        </p:nvSpPr>
        <p:spPr>
          <a:xfrm>
            <a:off x="7668342" y="64501"/>
            <a:ext cx="1378092" cy="340817"/>
          </a:xfrm>
          <a:prstGeom prst="rect">
            <a:avLst/>
          </a:prstGeom>
          <a:solidFill>
            <a:srgbClr val="BFBFBF"/>
          </a:solidFill>
          <a:ln w="12700">
            <a:miter lim="400000"/>
          </a:ln>
        </p:spPr>
        <p:txBody>
          <a:bodyPr lIns="45719" rIns="45719" anchor="ctr"/>
          <a:lstStyle/>
          <a:p>
            <a:pPr algn="ctr">
              <a:defRPr>
                <a:solidFill>
                  <a:srgbClr val="FFFFFF"/>
                </a:solidFill>
              </a:defRPr>
            </a:pPr>
            <a:endParaRPr/>
          </a:p>
        </p:txBody>
      </p:sp>
      <p:pic>
        <p:nvPicPr>
          <p:cNvPr id="666" name="图片 15" descr="图片 15"/>
          <p:cNvPicPr>
            <a:picLocks noChangeAspect="1"/>
          </p:cNvPicPr>
          <p:nvPr/>
        </p:nvPicPr>
        <p:blipFill>
          <a:blip r:embed="rId2"/>
          <a:stretch>
            <a:fillRect/>
          </a:stretch>
        </p:blipFill>
        <p:spPr>
          <a:xfrm>
            <a:off x="7720593" y="46030"/>
            <a:ext cx="1231189" cy="369357"/>
          </a:xfrm>
          <a:prstGeom prst="rect">
            <a:avLst/>
          </a:prstGeom>
          <a:ln w="12700">
            <a:miter lim="400000"/>
            <a:headEnd/>
            <a:tailEnd/>
          </a:ln>
        </p:spPr>
      </p:pic>
      <p:sp>
        <p:nvSpPr>
          <p:cNvPr id="667" name="TextBox 16"/>
          <p:cNvSpPr txBox="1"/>
          <p:nvPr/>
        </p:nvSpPr>
        <p:spPr>
          <a:xfrm>
            <a:off x="755576" y="59633"/>
            <a:ext cx="1368152" cy="370841"/>
          </a:xfrm>
          <a:prstGeom prst="rect">
            <a:avLst/>
          </a:prstGeom>
          <a:ln w="12700">
            <a:miter lim="400000"/>
          </a:ln>
        </p:spPr>
        <p:txBody>
          <a:bodyPr lIns="45719" rIns="45719">
            <a:spAutoFit/>
          </a:bodyPr>
          <a:lstStyle>
            <a:lvl1pPr algn="ctr">
              <a:defRPr>
                <a:solidFill>
                  <a:srgbClr val="FFC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ISSUE</a:t>
            </a:r>
          </a:p>
        </p:txBody>
      </p:sp>
      <p:grpSp>
        <p:nvGrpSpPr>
          <p:cNvPr id="670" name="矩形 17"/>
          <p:cNvGrpSpPr/>
          <p:nvPr/>
        </p:nvGrpSpPr>
        <p:grpSpPr>
          <a:xfrm>
            <a:off x="0" y="-49421"/>
            <a:ext cx="539552" cy="574042"/>
            <a:chOff x="0" y="0"/>
            <a:chExt cx="539551" cy="574040"/>
          </a:xfrm>
        </p:grpSpPr>
        <p:sp>
          <p:nvSpPr>
            <p:cNvPr id="668" name="矩形"/>
            <p:cNvSpPr/>
            <p:nvPr/>
          </p:nvSpPr>
          <p:spPr>
            <a:xfrm>
              <a:off x="0" y="49420"/>
              <a:ext cx="539552" cy="475200"/>
            </a:xfrm>
            <a:prstGeom prst="rect">
              <a:avLst/>
            </a:prstGeom>
            <a:solidFill>
              <a:srgbClr val="093678"/>
            </a:solidFill>
            <a:ln w="12700" cap="flat">
              <a:noFill/>
              <a:miter lim="400000"/>
            </a:ln>
            <a:effectLst/>
          </p:spPr>
          <p:txBody>
            <a:bodyPr wrap="square" lIns="45719" tIns="45719" rIns="45719" bIns="45719" numCol="1" anchor="ctr">
              <a:noAutofit/>
            </a:bodyPr>
            <a:lstStyle/>
            <a:p>
              <a:pPr algn="ctr">
                <a:defRPr sz="3200">
                  <a:solidFill>
                    <a:srgbClr val="FFFFFF"/>
                  </a:solidFill>
                  <a:latin typeface="方正超粗黑简体"/>
                  <a:ea typeface="方正超粗黑简体"/>
                  <a:cs typeface="方正超粗黑简体"/>
                  <a:sym typeface="方正超粗黑简体"/>
                </a:defRPr>
              </a:pPr>
              <a:endParaRPr/>
            </a:p>
          </p:txBody>
        </p:sp>
        <p:sp>
          <p:nvSpPr>
            <p:cNvPr id="669" name="2"/>
            <p:cNvSpPr txBox="1"/>
            <p:nvPr/>
          </p:nvSpPr>
          <p:spPr>
            <a:xfrm>
              <a:off x="0" y="0"/>
              <a:ext cx="539552" cy="574041"/>
            </a:xfrm>
            <a:prstGeom prst="rect">
              <a:avLst/>
            </a:prstGeom>
            <a:noFill/>
            <a:ln w="12700" cap="flat">
              <a:noFill/>
              <a:miter lim="400000"/>
            </a:ln>
            <a:effectLst/>
          </p:spPr>
          <p:txBody>
            <a:bodyPr wrap="square" lIns="45719" tIns="45719" rIns="45719" bIns="45719" numCol="1" anchor="ctr">
              <a:spAutoFit/>
            </a:bodyPr>
            <a:lstStyle>
              <a:lvl1pPr algn="ctr">
                <a:defRPr sz="3200">
                  <a:solidFill>
                    <a:srgbClr val="FFFFFF"/>
                  </a:solidFill>
                  <a:latin typeface="方正超粗黑简体"/>
                  <a:ea typeface="方正超粗黑简体"/>
                  <a:cs typeface="方正超粗黑简体"/>
                  <a:sym typeface="方正超粗黑简体"/>
                </a:defRPr>
              </a:lvl1pPr>
            </a:lstStyle>
            <a:p>
              <a:r>
                <a:t>2</a:t>
              </a:r>
            </a:p>
          </p:txBody>
        </p:sp>
      </p:grpSp>
      <p:sp>
        <p:nvSpPr>
          <p:cNvPr id="671" name="TextBox 18"/>
          <p:cNvSpPr txBox="1"/>
          <p:nvPr/>
        </p:nvSpPr>
        <p:spPr>
          <a:xfrm>
            <a:off x="683568" y="908720"/>
            <a:ext cx="1584176" cy="510541"/>
          </a:xfrm>
          <a:prstGeom prst="rect">
            <a:avLst/>
          </a:prstGeom>
          <a:ln w="12700">
            <a:miter lim="400000"/>
          </a:ln>
        </p:spPr>
        <p:txBody>
          <a:bodyPr lIns="45719" rIns="45719">
            <a:spAutoFit/>
          </a:bodyPr>
          <a:lstStyle>
            <a:lvl1pPr>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全篇结构</a:t>
            </a:r>
          </a:p>
        </p:txBody>
      </p:sp>
      <p:sp>
        <p:nvSpPr>
          <p:cNvPr id="672" name="TextBox 19"/>
          <p:cNvSpPr txBox="1"/>
          <p:nvPr/>
        </p:nvSpPr>
        <p:spPr>
          <a:xfrm>
            <a:off x="2051719" y="1959223"/>
            <a:ext cx="1584177" cy="447041"/>
          </a:xfrm>
          <a:prstGeom prst="rect">
            <a:avLst/>
          </a:prstGeom>
          <a:ln w="12700">
            <a:miter lim="400000"/>
          </a:ln>
        </p:spPr>
        <p:txBody>
          <a:bodyPr lIns="45719" rIns="45719">
            <a:spAutoFit/>
          </a:bodyPr>
          <a:lstStyle>
            <a:lvl1pPr>
              <a:defRPr sz="20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开头段</a:t>
            </a:r>
          </a:p>
        </p:txBody>
      </p:sp>
      <p:sp>
        <p:nvSpPr>
          <p:cNvPr id="673" name="TextBox 20"/>
          <p:cNvSpPr txBox="1"/>
          <p:nvPr/>
        </p:nvSpPr>
        <p:spPr>
          <a:xfrm>
            <a:off x="3419871" y="1968648"/>
            <a:ext cx="3816425" cy="447041"/>
          </a:xfrm>
          <a:prstGeom prst="rect">
            <a:avLst/>
          </a:prstGeom>
          <a:ln w="12700">
            <a:miter lim="400000"/>
          </a:ln>
        </p:spPr>
        <p:txBody>
          <a:bodyPr lIns="45719" rIns="45719">
            <a:spAutoFit/>
          </a:bodyPr>
          <a:lstStyle>
            <a:lvl1pPr>
              <a:defRPr sz="20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引出要论述的话题</a:t>
            </a:r>
          </a:p>
        </p:txBody>
      </p:sp>
      <p:sp>
        <p:nvSpPr>
          <p:cNvPr id="674" name="TextBox 23"/>
          <p:cNvSpPr txBox="1"/>
          <p:nvPr/>
        </p:nvSpPr>
        <p:spPr>
          <a:xfrm>
            <a:off x="1979711" y="2634744"/>
            <a:ext cx="1584177" cy="447041"/>
          </a:xfrm>
          <a:prstGeom prst="rect">
            <a:avLst/>
          </a:prstGeom>
          <a:ln w="12700">
            <a:miter lim="400000"/>
          </a:ln>
        </p:spPr>
        <p:txBody>
          <a:bodyPr lIns="45719" rIns="45719">
            <a:spAutoFit/>
          </a:bodyPr>
          <a:lstStyle/>
          <a:p>
            <a:pPr>
              <a:defRPr sz="2000">
                <a:latin typeface="微软雅黑" panose="020B0503020204020204" charset="-122"/>
                <a:ea typeface="微软雅黑" panose="020B0503020204020204" charset="-122"/>
                <a:cs typeface="微软雅黑" panose="020B0503020204020204" charset="-122"/>
                <a:sym typeface="微软雅黑" panose="020B0503020204020204" charset="-122"/>
              </a:defRPr>
            </a:pPr>
            <a:r>
              <a:t>主体段1</a:t>
            </a:r>
          </a:p>
        </p:txBody>
      </p:sp>
      <p:sp>
        <p:nvSpPr>
          <p:cNvPr id="675" name="TextBox 24"/>
          <p:cNvSpPr txBox="1"/>
          <p:nvPr/>
        </p:nvSpPr>
        <p:spPr>
          <a:xfrm>
            <a:off x="3347863" y="2644169"/>
            <a:ext cx="3816425" cy="447041"/>
          </a:xfrm>
          <a:prstGeom prst="rect">
            <a:avLst/>
          </a:prstGeom>
          <a:ln w="12700">
            <a:miter lim="400000"/>
          </a:ln>
        </p:spPr>
        <p:txBody>
          <a:bodyPr lIns="45719" rIns="45719">
            <a:spAutoFit/>
          </a:bodyPr>
          <a:lstStyle/>
          <a:p>
            <a:pPr>
              <a:defRPr sz="2000">
                <a:latin typeface="微软雅黑" panose="020B0503020204020204" charset="-122"/>
                <a:ea typeface="微软雅黑" panose="020B0503020204020204" charset="-122"/>
                <a:cs typeface="微软雅黑" panose="020B0503020204020204" charset="-122"/>
                <a:sym typeface="微软雅黑" panose="020B0503020204020204" charset="-122"/>
              </a:defRPr>
            </a:pPr>
            <a:r>
              <a:t>全面/分类讨论和例证</a:t>
            </a:r>
          </a:p>
        </p:txBody>
      </p:sp>
      <p:sp>
        <p:nvSpPr>
          <p:cNvPr id="676" name="TextBox 25"/>
          <p:cNvSpPr txBox="1"/>
          <p:nvPr/>
        </p:nvSpPr>
        <p:spPr>
          <a:xfrm>
            <a:off x="1979711" y="3276719"/>
            <a:ext cx="1584177" cy="447041"/>
          </a:xfrm>
          <a:prstGeom prst="rect">
            <a:avLst/>
          </a:prstGeom>
          <a:ln w="12700">
            <a:miter lim="400000"/>
          </a:ln>
        </p:spPr>
        <p:txBody>
          <a:bodyPr lIns="45719" rIns="45719">
            <a:spAutoFit/>
          </a:bodyPr>
          <a:lstStyle/>
          <a:p>
            <a:pPr>
              <a:defRPr sz="2000">
                <a:latin typeface="微软雅黑" panose="020B0503020204020204" charset="-122"/>
                <a:ea typeface="微软雅黑" panose="020B0503020204020204" charset="-122"/>
                <a:cs typeface="微软雅黑" panose="020B0503020204020204" charset="-122"/>
                <a:sym typeface="微软雅黑" panose="020B0503020204020204" charset="-122"/>
              </a:defRPr>
            </a:pPr>
            <a:r>
              <a:t>主体段2</a:t>
            </a:r>
          </a:p>
        </p:txBody>
      </p:sp>
      <p:sp>
        <p:nvSpPr>
          <p:cNvPr id="677" name="TextBox 26"/>
          <p:cNvSpPr txBox="1"/>
          <p:nvPr/>
        </p:nvSpPr>
        <p:spPr>
          <a:xfrm>
            <a:off x="3347863" y="3286144"/>
            <a:ext cx="3816425" cy="447041"/>
          </a:xfrm>
          <a:prstGeom prst="rect">
            <a:avLst/>
          </a:prstGeom>
          <a:ln w="12700">
            <a:miter lim="400000"/>
          </a:ln>
        </p:spPr>
        <p:txBody>
          <a:bodyPr lIns="45719" rIns="45719">
            <a:spAutoFit/>
          </a:bodyPr>
          <a:lstStyle/>
          <a:p>
            <a:pPr>
              <a:defRPr sz="20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dirty="0" err="1"/>
              <a:t>全面</a:t>
            </a:r>
            <a:r>
              <a:rPr dirty="0"/>
              <a:t>/</a:t>
            </a:r>
            <a:r>
              <a:rPr dirty="0" err="1"/>
              <a:t>分类讨论和例证</a:t>
            </a:r>
            <a:endParaRPr dirty="0"/>
          </a:p>
        </p:txBody>
      </p:sp>
      <p:sp>
        <p:nvSpPr>
          <p:cNvPr id="678" name="TextBox 28"/>
          <p:cNvSpPr txBox="1"/>
          <p:nvPr/>
        </p:nvSpPr>
        <p:spPr>
          <a:xfrm>
            <a:off x="2051719" y="4603641"/>
            <a:ext cx="1584177" cy="447041"/>
          </a:xfrm>
          <a:prstGeom prst="rect">
            <a:avLst/>
          </a:prstGeom>
          <a:ln w="12700">
            <a:miter lim="400000"/>
          </a:ln>
        </p:spPr>
        <p:txBody>
          <a:bodyPr lIns="45719" rIns="45719">
            <a:spAutoFit/>
          </a:bodyPr>
          <a:lstStyle>
            <a:lvl1pPr>
              <a:defRPr sz="20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结尾段</a:t>
            </a:r>
          </a:p>
        </p:txBody>
      </p:sp>
      <p:sp>
        <p:nvSpPr>
          <p:cNvPr id="679" name="TextBox 29"/>
          <p:cNvSpPr txBox="1"/>
          <p:nvPr/>
        </p:nvSpPr>
        <p:spPr>
          <a:xfrm>
            <a:off x="3419871" y="4613066"/>
            <a:ext cx="3816425" cy="447041"/>
          </a:xfrm>
          <a:prstGeom prst="rect">
            <a:avLst/>
          </a:prstGeom>
          <a:ln w="12700">
            <a:miter lim="400000"/>
          </a:ln>
        </p:spPr>
        <p:txBody>
          <a:bodyPr lIns="45719" rIns="45719">
            <a:spAutoFit/>
          </a:bodyPr>
          <a:lstStyle>
            <a:lvl1pPr>
              <a:defRPr sz="20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总结和深化主题</a:t>
            </a:r>
          </a:p>
        </p:txBody>
      </p:sp>
      <p:sp>
        <p:nvSpPr>
          <p:cNvPr id="680" name="TextBox 25"/>
          <p:cNvSpPr txBox="1"/>
          <p:nvPr/>
        </p:nvSpPr>
        <p:spPr>
          <a:xfrm>
            <a:off x="1979712" y="3947386"/>
            <a:ext cx="1584177" cy="447041"/>
          </a:xfrm>
          <a:prstGeom prst="rect">
            <a:avLst/>
          </a:prstGeom>
          <a:ln w="12700">
            <a:miter lim="400000"/>
          </a:ln>
        </p:spPr>
        <p:txBody>
          <a:bodyPr lIns="45719" rIns="45719">
            <a:spAutoFit/>
          </a:bodyPr>
          <a:lstStyle/>
          <a:p>
            <a:pPr>
              <a:defRPr sz="2000">
                <a:latin typeface="微软雅黑" panose="020B0503020204020204" charset="-122"/>
                <a:ea typeface="微软雅黑" panose="020B0503020204020204" charset="-122"/>
                <a:cs typeface="微软雅黑" panose="020B0503020204020204" charset="-122"/>
                <a:sym typeface="微软雅黑" panose="020B0503020204020204" charset="-122"/>
              </a:defRPr>
            </a:pPr>
            <a:r>
              <a:t>主体段3</a:t>
            </a:r>
          </a:p>
        </p:txBody>
      </p:sp>
      <p:sp>
        <p:nvSpPr>
          <p:cNvPr id="681" name="TextBox 26"/>
          <p:cNvSpPr txBox="1"/>
          <p:nvPr/>
        </p:nvSpPr>
        <p:spPr>
          <a:xfrm>
            <a:off x="3347863" y="3956811"/>
            <a:ext cx="3816425" cy="447041"/>
          </a:xfrm>
          <a:prstGeom prst="rect">
            <a:avLst/>
          </a:prstGeom>
          <a:ln w="12700">
            <a:miter lim="400000"/>
          </a:ln>
        </p:spPr>
        <p:txBody>
          <a:bodyPr lIns="45719" rIns="45719">
            <a:spAutoFit/>
          </a:bodyPr>
          <a:lstStyle/>
          <a:p>
            <a:pPr>
              <a:defRPr sz="2000">
                <a:latin typeface="微软雅黑" panose="020B0503020204020204" charset="-122"/>
                <a:ea typeface="微软雅黑" panose="020B0503020204020204" charset="-122"/>
                <a:cs typeface="微软雅黑" panose="020B0503020204020204" charset="-122"/>
                <a:sym typeface="微软雅黑" panose="020B0503020204020204" charset="-122"/>
              </a:defRPr>
            </a:pPr>
            <a:r>
              <a:t>全面/分类讨论和例证</a:t>
            </a: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1" fill="hold" grpId="1" nodeType="clickEffect">
                                  <p:stCondLst>
                                    <p:cond delay="0"/>
                                  </p:stCondLst>
                                  <p:iterate>
                                    <p:tmAbs val="0"/>
                                  </p:iterate>
                                  <p:childTnLst>
                                    <p:set>
                                      <p:cBhvr>
                                        <p:cTn id="6" dur="indefinite" fill="hold"/>
                                        <p:tgtEl>
                                          <p:spTgt spid="672"/>
                                        </p:tgtEl>
                                        <p:attrNameLst>
                                          <p:attrName>style.visibility</p:attrName>
                                        </p:attrNameLst>
                                      </p:cBhvr>
                                      <p:to>
                                        <p:strVal val="visible"/>
                                      </p:to>
                                    </p:set>
                                    <p:anim calcmode="lin" valueType="num">
                                      <p:cBhvr>
                                        <p:cTn id="7" dur="1000" fill="hold"/>
                                        <p:tgtEl>
                                          <p:spTgt spid="672"/>
                                        </p:tgtEl>
                                        <p:attrNameLst>
                                          <p:attrName>ppt_x</p:attrName>
                                        </p:attrNameLst>
                                      </p:cBhvr>
                                      <p:tavLst>
                                        <p:tav tm="0">
                                          <p:val>
                                            <p:strVal val="#ppt_x"/>
                                          </p:val>
                                        </p:tav>
                                        <p:tav tm="100000">
                                          <p:val>
                                            <p:strVal val="#ppt_x"/>
                                          </p:val>
                                        </p:tav>
                                      </p:tavLst>
                                    </p:anim>
                                    <p:anim calcmode="lin" valueType="num">
                                      <p:cBhvr>
                                        <p:cTn id="8" dur="1000" fill="hold"/>
                                        <p:tgtEl>
                                          <p:spTgt spid="67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2" nodeType="clickEffect">
                                  <p:stCondLst>
                                    <p:cond delay="0"/>
                                  </p:stCondLst>
                                  <p:iterate>
                                    <p:tmAbs val="0"/>
                                  </p:iterate>
                                  <p:childTnLst>
                                    <p:set>
                                      <p:cBhvr>
                                        <p:cTn id="12" dur="indefinite" fill="hold"/>
                                        <p:tgtEl>
                                          <p:spTgt spid="673"/>
                                        </p:tgtEl>
                                        <p:attrNameLst>
                                          <p:attrName>style.visibility</p:attrName>
                                        </p:attrNameLst>
                                      </p:cBhvr>
                                      <p:to>
                                        <p:strVal val="visible"/>
                                      </p:to>
                                    </p:set>
                                    <p:anim calcmode="lin" valueType="num">
                                      <p:cBhvr>
                                        <p:cTn id="13" dur="1000" fill="hold"/>
                                        <p:tgtEl>
                                          <p:spTgt spid="673"/>
                                        </p:tgtEl>
                                        <p:attrNameLst>
                                          <p:attrName>ppt_x</p:attrName>
                                        </p:attrNameLst>
                                      </p:cBhvr>
                                      <p:tavLst>
                                        <p:tav tm="0">
                                          <p:val>
                                            <p:strVal val="#ppt_x"/>
                                          </p:val>
                                        </p:tav>
                                        <p:tav tm="100000">
                                          <p:val>
                                            <p:strVal val="#ppt_x"/>
                                          </p:val>
                                        </p:tav>
                                      </p:tavLst>
                                    </p:anim>
                                    <p:anim calcmode="lin" valueType="num">
                                      <p:cBhvr>
                                        <p:cTn id="14" dur="1000" fill="hold"/>
                                        <p:tgtEl>
                                          <p:spTgt spid="673"/>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3" nodeType="clickEffect">
                                  <p:stCondLst>
                                    <p:cond delay="0"/>
                                  </p:stCondLst>
                                  <p:iterate>
                                    <p:tmAbs val="0"/>
                                  </p:iterate>
                                  <p:childTnLst>
                                    <p:set>
                                      <p:cBhvr>
                                        <p:cTn id="18" dur="indefinite" fill="hold"/>
                                        <p:tgtEl>
                                          <p:spTgt spid="674"/>
                                        </p:tgtEl>
                                        <p:attrNameLst>
                                          <p:attrName>style.visibility</p:attrName>
                                        </p:attrNameLst>
                                      </p:cBhvr>
                                      <p:to>
                                        <p:strVal val="visible"/>
                                      </p:to>
                                    </p:set>
                                    <p:anim calcmode="lin" valueType="num">
                                      <p:cBhvr>
                                        <p:cTn id="19" dur="1000" fill="hold"/>
                                        <p:tgtEl>
                                          <p:spTgt spid="674"/>
                                        </p:tgtEl>
                                        <p:attrNameLst>
                                          <p:attrName>ppt_x</p:attrName>
                                        </p:attrNameLst>
                                      </p:cBhvr>
                                      <p:tavLst>
                                        <p:tav tm="0">
                                          <p:val>
                                            <p:strVal val="#ppt_x"/>
                                          </p:val>
                                        </p:tav>
                                        <p:tav tm="100000">
                                          <p:val>
                                            <p:strVal val="#ppt_x"/>
                                          </p:val>
                                        </p:tav>
                                      </p:tavLst>
                                    </p:anim>
                                    <p:anim calcmode="lin" valueType="num">
                                      <p:cBhvr>
                                        <p:cTn id="20" dur="1000" fill="hold"/>
                                        <p:tgtEl>
                                          <p:spTgt spid="674"/>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4" nodeType="clickEffect">
                                  <p:stCondLst>
                                    <p:cond delay="0"/>
                                  </p:stCondLst>
                                  <p:iterate>
                                    <p:tmAbs val="0"/>
                                  </p:iterate>
                                  <p:childTnLst>
                                    <p:set>
                                      <p:cBhvr>
                                        <p:cTn id="24" dur="indefinite" fill="hold"/>
                                        <p:tgtEl>
                                          <p:spTgt spid="675"/>
                                        </p:tgtEl>
                                        <p:attrNameLst>
                                          <p:attrName>style.visibility</p:attrName>
                                        </p:attrNameLst>
                                      </p:cBhvr>
                                      <p:to>
                                        <p:strVal val="visible"/>
                                      </p:to>
                                    </p:set>
                                    <p:anim calcmode="lin" valueType="num">
                                      <p:cBhvr>
                                        <p:cTn id="25" dur="1000" fill="hold"/>
                                        <p:tgtEl>
                                          <p:spTgt spid="675"/>
                                        </p:tgtEl>
                                        <p:attrNameLst>
                                          <p:attrName>ppt_x</p:attrName>
                                        </p:attrNameLst>
                                      </p:cBhvr>
                                      <p:tavLst>
                                        <p:tav tm="0">
                                          <p:val>
                                            <p:strVal val="#ppt_x"/>
                                          </p:val>
                                        </p:tav>
                                        <p:tav tm="100000">
                                          <p:val>
                                            <p:strVal val="#ppt_x"/>
                                          </p:val>
                                        </p:tav>
                                      </p:tavLst>
                                    </p:anim>
                                    <p:anim calcmode="lin" valueType="num">
                                      <p:cBhvr>
                                        <p:cTn id="26" dur="1000" fill="hold"/>
                                        <p:tgtEl>
                                          <p:spTgt spid="675"/>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5" nodeType="clickEffect">
                                  <p:stCondLst>
                                    <p:cond delay="0"/>
                                  </p:stCondLst>
                                  <p:iterate>
                                    <p:tmAbs val="0"/>
                                  </p:iterate>
                                  <p:childTnLst>
                                    <p:set>
                                      <p:cBhvr>
                                        <p:cTn id="30" dur="indefinite" fill="hold"/>
                                        <p:tgtEl>
                                          <p:spTgt spid="676"/>
                                        </p:tgtEl>
                                        <p:attrNameLst>
                                          <p:attrName>style.visibility</p:attrName>
                                        </p:attrNameLst>
                                      </p:cBhvr>
                                      <p:to>
                                        <p:strVal val="visible"/>
                                      </p:to>
                                    </p:set>
                                    <p:anim calcmode="lin" valueType="num">
                                      <p:cBhvr>
                                        <p:cTn id="31" dur="1000" fill="hold"/>
                                        <p:tgtEl>
                                          <p:spTgt spid="676"/>
                                        </p:tgtEl>
                                        <p:attrNameLst>
                                          <p:attrName>ppt_x</p:attrName>
                                        </p:attrNameLst>
                                      </p:cBhvr>
                                      <p:tavLst>
                                        <p:tav tm="0">
                                          <p:val>
                                            <p:strVal val="#ppt_x"/>
                                          </p:val>
                                        </p:tav>
                                        <p:tav tm="100000">
                                          <p:val>
                                            <p:strVal val="#ppt_x"/>
                                          </p:val>
                                        </p:tav>
                                      </p:tavLst>
                                    </p:anim>
                                    <p:anim calcmode="lin" valueType="num">
                                      <p:cBhvr>
                                        <p:cTn id="32" dur="1000" fill="hold"/>
                                        <p:tgtEl>
                                          <p:spTgt spid="676"/>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6" nodeType="clickEffect">
                                  <p:stCondLst>
                                    <p:cond delay="0"/>
                                  </p:stCondLst>
                                  <p:iterate>
                                    <p:tmAbs val="0"/>
                                  </p:iterate>
                                  <p:childTnLst>
                                    <p:set>
                                      <p:cBhvr>
                                        <p:cTn id="36" dur="indefinite" fill="hold"/>
                                        <p:tgtEl>
                                          <p:spTgt spid="677"/>
                                        </p:tgtEl>
                                        <p:attrNameLst>
                                          <p:attrName>style.visibility</p:attrName>
                                        </p:attrNameLst>
                                      </p:cBhvr>
                                      <p:to>
                                        <p:strVal val="visible"/>
                                      </p:to>
                                    </p:set>
                                    <p:anim calcmode="lin" valueType="num">
                                      <p:cBhvr>
                                        <p:cTn id="37" dur="1000" fill="hold"/>
                                        <p:tgtEl>
                                          <p:spTgt spid="677"/>
                                        </p:tgtEl>
                                        <p:attrNameLst>
                                          <p:attrName>ppt_x</p:attrName>
                                        </p:attrNameLst>
                                      </p:cBhvr>
                                      <p:tavLst>
                                        <p:tav tm="0">
                                          <p:val>
                                            <p:strVal val="#ppt_x"/>
                                          </p:val>
                                        </p:tav>
                                        <p:tav tm="100000">
                                          <p:val>
                                            <p:strVal val="#ppt_x"/>
                                          </p:val>
                                        </p:tav>
                                      </p:tavLst>
                                    </p:anim>
                                    <p:anim calcmode="lin" valueType="num">
                                      <p:cBhvr>
                                        <p:cTn id="38" dur="1000" fill="hold"/>
                                        <p:tgtEl>
                                          <p:spTgt spid="677"/>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7" nodeType="clickEffect">
                                  <p:stCondLst>
                                    <p:cond delay="0"/>
                                  </p:stCondLst>
                                  <p:iterate>
                                    <p:tmAbs val="0"/>
                                  </p:iterate>
                                  <p:childTnLst>
                                    <p:set>
                                      <p:cBhvr>
                                        <p:cTn id="42" dur="indefinite" fill="hold"/>
                                        <p:tgtEl>
                                          <p:spTgt spid="680"/>
                                        </p:tgtEl>
                                        <p:attrNameLst>
                                          <p:attrName>style.visibility</p:attrName>
                                        </p:attrNameLst>
                                      </p:cBhvr>
                                      <p:to>
                                        <p:strVal val="visible"/>
                                      </p:to>
                                    </p:set>
                                    <p:anim calcmode="lin" valueType="num">
                                      <p:cBhvr>
                                        <p:cTn id="43" dur="1000" fill="hold"/>
                                        <p:tgtEl>
                                          <p:spTgt spid="680"/>
                                        </p:tgtEl>
                                        <p:attrNameLst>
                                          <p:attrName>ppt_x</p:attrName>
                                        </p:attrNameLst>
                                      </p:cBhvr>
                                      <p:tavLst>
                                        <p:tav tm="0">
                                          <p:val>
                                            <p:strVal val="#ppt_x"/>
                                          </p:val>
                                        </p:tav>
                                        <p:tav tm="100000">
                                          <p:val>
                                            <p:strVal val="#ppt_x"/>
                                          </p:val>
                                        </p:tav>
                                      </p:tavLst>
                                    </p:anim>
                                    <p:anim calcmode="lin" valueType="num">
                                      <p:cBhvr>
                                        <p:cTn id="44" dur="1000" fill="hold"/>
                                        <p:tgtEl>
                                          <p:spTgt spid="680"/>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grpId="8" nodeType="clickEffect">
                                  <p:stCondLst>
                                    <p:cond delay="0"/>
                                  </p:stCondLst>
                                  <p:iterate>
                                    <p:tmAbs val="0"/>
                                  </p:iterate>
                                  <p:childTnLst>
                                    <p:set>
                                      <p:cBhvr>
                                        <p:cTn id="48" dur="indefinite" fill="hold"/>
                                        <p:tgtEl>
                                          <p:spTgt spid="681"/>
                                        </p:tgtEl>
                                        <p:attrNameLst>
                                          <p:attrName>style.visibility</p:attrName>
                                        </p:attrNameLst>
                                      </p:cBhvr>
                                      <p:to>
                                        <p:strVal val="visible"/>
                                      </p:to>
                                    </p:set>
                                    <p:anim calcmode="lin" valueType="num">
                                      <p:cBhvr>
                                        <p:cTn id="49" dur="1000" fill="hold"/>
                                        <p:tgtEl>
                                          <p:spTgt spid="681"/>
                                        </p:tgtEl>
                                        <p:attrNameLst>
                                          <p:attrName>ppt_x</p:attrName>
                                        </p:attrNameLst>
                                      </p:cBhvr>
                                      <p:tavLst>
                                        <p:tav tm="0">
                                          <p:val>
                                            <p:strVal val="#ppt_x"/>
                                          </p:val>
                                        </p:tav>
                                        <p:tav tm="100000">
                                          <p:val>
                                            <p:strVal val="#ppt_x"/>
                                          </p:val>
                                        </p:tav>
                                      </p:tavLst>
                                    </p:anim>
                                    <p:anim calcmode="lin" valueType="num">
                                      <p:cBhvr>
                                        <p:cTn id="50" dur="1000" fill="hold"/>
                                        <p:tgtEl>
                                          <p:spTgt spid="681"/>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grpId="9" nodeType="clickEffect">
                                  <p:stCondLst>
                                    <p:cond delay="0"/>
                                  </p:stCondLst>
                                  <p:iterate>
                                    <p:tmAbs val="0"/>
                                  </p:iterate>
                                  <p:childTnLst>
                                    <p:set>
                                      <p:cBhvr>
                                        <p:cTn id="54" dur="indefinite" fill="hold"/>
                                        <p:tgtEl>
                                          <p:spTgt spid="678"/>
                                        </p:tgtEl>
                                        <p:attrNameLst>
                                          <p:attrName>style.visibility</p:attrName>
                                        </p:attrNameLst>
                                      </p:cBhvr>
                                      <p:to>
                                        <p:strVal val="visible"/>
                                      </p:to>
                                    </p:set>
                                    <p:anim calcmode="lin" valueType="num">
                                      <p:cBhvr>
                                        <p:cTn id="55" dur="1000" fill="hold"/>
                                        <p:tgtEl>
                                          <p:spTgt spid="678"/>
                                        </p:tgtEl>
                                        <p:attrNameLst>
                                          <p:attrName>ppt_x</p:attrName>
                                        </p:attrNameLst>
                                      </p:cBhvr>
                                      <p:tavLst>
                                        <p:tav tm="0">
                                          <p:val>
                                            <p:strVal val="#ppt_x"/>
                                          </p:val>
                                        </p:tav>
                                        <p:tav tm="100000">
                                          <p:val>
                                            <p:strVal val="#ppt_x"/>
                                          </p:val>
                                        </p:tav>
                                      </p:tavLst>
                                    </p:anim>
                                    <p:anim calcmode="lin" valueType="num">
                                      <p:cBhvr>
                                        <p:cTn id="56" dur="1000" fill="hold"/>
                                        <p:tgtEl>
                                          <p:spTgt spid="678"/>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1" fill="hold" grpId="10" nodeType="clickEffect">
                                  <p:stCondLst>
                                    <p:cond delay="0"/>
                                  </p:stCondLst>
                                  <p:iterate>
                                    <p:tmAbs val="0"/>
                                  </p:iterate>
                                  <p:childTnLst>
                                    <p:set>
                                      <p:cBhvr>
                                        <p:cTn id="60" dur="indefinite" fill="hold"/>
                                        <p:tgtEl>
                                          <p:spTgt spid="679"/>
                                        </p:tgtEl>
                                        <p:attrNameLst>
                                          <p:attrName>style.visibility</p:attrName>
                                        </p:attrNameLst>
                                      </p:cBhvr>
                                      <p:to>
                                        <p:strVal val="visible"/>
                                      </p:to>
                                    </p:set>
                                    <p:anim calcmode="lin" valueType="num">
                                      <p:cBhvr>
                                        <p:cTn id="61" dur="1000" fill="hold"/>
                                        <p:tgtEl>
                                          <p:spTgt spid="679"/>
                                        </p:tgtEl>
                                        <p:attrNameLst>
                                          <p:attrName>ppt_x</p:attrName>
                                        </p:attrNameLst>
                                      </p:cBhvr>
                                      <p:tavLst>
                                        <p:tav tm="0">
                                          <p:val>
                                            <p:strVal val="#ppt_x"/>
                                          </p:val>
                                        </p:tav>
                                        <p:tav tm="100000">
                                          <p:val>
                                            <p:strVal val="#ppt_x"/>
                                          </p:val>
                                        </p:tav>
                                      </p:tavLst>
                                    </p:anim>
                                    <p:anim calcmode="lin" valueType="num">
                                      <p:cBhvr>
                                        <p:cTn id="62" dur="1000" fill="hold"/>
                                        <p:tgtEl>
                                          <p:spTgt spid="67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2" grpId="1" animBg="1" advAuto="0"/>
      <p:bldP spid="673" grpId="2" animBg="1" advAuto="0"/>
      <p:bldP spid="674" grpId="3" animBg="1" advAuto="0"/>
      <p:bldP spid="675" grpId="4" animBg="1" advAuto="0"/>
      <p:bldP spid="676" grpId="5" animBg="1" advAuto="0"/>
      <p:bldP spid="677" grpId="6" animBg="1" advAuto="0"/>
      <p:bldP spid="678" grpId="9" animBg="1" advAuto="0"/>
      <p:bldP spid="679" grpId="10" animBg="1" advAuto="0"/>
      <p:bldP spid="680" grpId="7" animBg="1" advAuto="0"/>
      <p:bldP spid="681" grpId="8" animBg="1" advAuto="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 name="矩形 21"/>
          <p:cNvSpPr/>
          <p:nvPr/>
        </p:nvSpPr>
        <p:spPr>
          <a:xfrm>
            <a:off x="2339751" y="-1"/>
            <a:ext cx="6804249"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684" name="矩形 23"/>
          <p:cNvSpPr/>
          <p:nvPr/>
        </p:nvSpPr>
        <p:spPr>
          <a:xfrm>
            <a:off x="4179708" y="59633"/>
            <a:ext cx="1512169" cy="340817"/>
          </a:xfrm>
          <a:prstGeom prst="rect">
            <a:avLst/>
          </a:prstGeom>
          <a:solidFill>
            <a:srgbClr val="093678"/>
          </a:solidFill>
          <a:ln w="12700">
            <a:miter lim="400000"/>
          </a:ln>
        </p:spPr>
        <p:txBody>
          <a:bodyPr lIns="45719" rIns="45719" anchor="ctr"/>
          <a:lstStyle/>
          <a:p>
            <a:pPr algn="ctr">
              <a:defRPr>
                <a:solidFill>
                  <a:srgbClr val="FFFFFF"/>
                </a:solidFill>
              </a:defRPr>
            </a:pPr>
            <a:endParaRPr/>
          </a:p>
        </p:txBody>
      </p:sp>
      <p:sp>
        <p:nvSpPr>
          <p:cNvPr id="685" name="TextBox 24"/>
          <p:cNvSpPr txBox="1"/>
          <p:nvPr/>
        </p:nvSpPr>
        <p:spPr>
          <a:xfrm>
            <a:off x="2510150" y="63847"/>
            <a:ext cx="1368152"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有的放矢</a:t>
            </a:r>
          </a:p>
        </p:txBody>
      </p:sp>
      <p:sp>
        <p:nvSpPr>
          <p:cNvPr id="686" name="TextBox 26"/>
          <p:cNvSpPr txBox="1"/>
          <p:nvPr/>
        </p:nvSpPr>
        <p:spPr>
          <a:xfrm>
            <a:off x="4355975" y="66110"/>
            <a:ext cx="1080121"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深度破题</a:t>
            </a:r>
          </a:p>
        </p:txBody>
      </p:sp>
      <p:sp>
        <p:nvSpPr>
          <p:cNvPr id="687" name="TextBox 27"/>
          <p:cNvSpPr txBox="1"/>
          <p:nvPr/>
        </p:nvSpPr>
        <p:spPr>
          <a:xfrm>
            <a:off x="6083422" y="66110"/>
            <a:ext cx="1008858"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关键论证</a:t>
            </a:r>
          </a:p>
        </p:txBody>
      </p:sp>
      <p:sp>
        <p:nvSpPr>
          <p:cNvPr id="688" name="矩形 28"/>
          <p:cNvSpPr/>
          <p:nvPr/>
        </p:nvSpPr>
        <p:spPr>
          <a:xfrm>
            <a:off x="2411759" y="44624"/>
            <a:ext cx="1512170"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689" name="矩形 29"/>
          <p:cNvSpPr/>
          <p:nvPr/>
        </p:nvSpPr>
        <p:spPr>
          <a:xfrm>
            <a:off x="5837094" y="44624"/>
            <a:ext cx="1512169"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690" name="矩形 30"/>
          <p:cNvSpPr/>
          <p:nvPr/>
        </p:nvSpPr>
        <p:spPr>
          <a:xfrm>
            <a:off x="4869" y="-1"/>
            <a:ext cx="2304002"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691" name="直接连接符 31"/>
          <p:cNvSpPr/>
          <p:nvPr/>
        </p:nvSpPr>
        <p:spPr>
          <a:xfrm>
            <a:off x="4067944" y="72008"/>
            <a:ext cx="1" cy="332657"/>
          </a:xfrm>
          <a:prstGeom prst="line">
            <a:avLst/>
          </a:prstGeom>
          <a:ln w="12700">
            <a:solidFill>
              <a:srgbClr val="808080"/>
            </a:solidFill>
          </a:ln>
        </p:spPr>
        <p:txBody>
          <a:bodyPr lIns="45719" rIns="45719"/>
          <a:lstStyle/>
          <a:p>
            <a:endParaRPr/>
          </a:p>
        </p:txBody>
      </p:sp>
      <p:sp>
        <p:nvSpPr>
          <p:cNvPr id="692" name="直接连接符 32"/>
          <p:cNvSpPr/>
          <p:nvPr/>
        </p:nvSpPr>
        <p:spPr>
          <a:xfrm>
            <a:off x="5796136" y="72008"/>
            <a:ext cx="1" cy="332657"/>
          </a:xfrm>
          <a:prstGeom prst="line">
            <a:avLst/>
          </a:prstGeom>
          <a:ln w="12700">
            <a:solidFill>
              <a:srgbClr val="808080"/>
            </a:solidFill>
          </a:ln>
        </p:spPr>
        <p:txBody>
          <a:bodyPr lIns="45719" rIns="45719"/>
          <a:lstStyle/>
          <a:p>
            <a:endParaRPr/>
          </a:p>
        </p:txBody>
      </p:sp>
      <p:sp>
        <p:nvSpPr>
          <p:cNvPr id="693" name="直接连接符 33"/>
          <p:cNvSpPr/>
          <p:nvPr/>
        </p:nvSpPr>
        <p:spPr>
          <a:xfrm>
            <a:off x="7380312" y="74440"/>
            <a:ext cx="1" cy="332658"/>
          </a:xfrm>
          <a:prstGeom prst="line">
            <a:avLst/>
          </a:prstGeom>
          <a:ln w="12700">
            <a:solidFill>
              <a:srgbClr val="808080"/>
            </a:solidFill>
          </a:ln>
        </p:spPr>
        <p:txBody>
          <a:bodyPr lIns="45719" rIns="45719"/>
          <a:lstStyle/>
          <a:p>
            <a:endParaRPr/>
          </a:p>
        </p:txBody>
      </p:sp>
      <p:sp>
        <p:nvSpPr>
          <p:cNvPr id="694" name="矩形 34"/>
          <p:cNvSpPr/>
          <p:nvPr/>
        </p:nvSpPr>
        <p:spPr>
          <a:xfrm>
            <a:off x="7668342" y="64501"/>
            <a:ext cx="1378092" cy="340817"/>
          </a:xfrm>
          <a:prstGeom prst="rect">
            <a:avLst/>
          </a:prstGeom>
          <a:solidFill>
            <a:srgbClr val="BFBFBF"/>
          </a:solidFill>
          <a:ln w="12700">
            <a:miter lim="400000"/>
          </a:ln>
        </p:spPr>
        <p:txBody>
          <a:bodyPr lIns="45719" rIns="45719" anchor="ctr"/>
          <a:lstStyle/>
          <a:p>
            <a:pPr algn="ctr">
              <a:defRPr>
                <a:solidFill>
                  <a:srgbClr val="FFFFFF"/>
                </a:solidFill>
              </a:defRPr>
            </a:pPr>
            <a:endParaRPr/>
          </a:p>
        </p:txBody>
      </p:sp>
      <p:pic>
        <p:nvPicPr>
          <p:cNvPr id="695" name="图片 35" descr="图片 35"/>
          <p:cNvPicPr>
            <a:picLocks noChangeAspect="1"/>
          </p:cNvPicPr>
          <p:nvPr/>
        </p:nvPicPr>
        <p:blipFill>
          <a:blip r:embed="rId2"/>
          <a:stretch>
            <a:fillRect/>
          </a:stretch>
        </p:blipFill>
        <p:spPr>
          <a:xfrm>
            <a:off x="7720593" y="46030"/>
            <a:ext cx="1231189" cy="369357"/>
          </a:xfrm>
          <a:prstGeom prst="rect">
            <a:avLst/>
          </a:prstGeom>
          <a:ln w="12700">
            <a:miter lim="400000"/>
            <a:headEnd/>
            <a:tailEnd/>
          </a:ln>
        </p:spPr>
      </p:pic>
      <p:sp>
        <p:nvSpPr>
          <p:cNvPr id="696" name="TextBox 36"/>
          <p:cNvSpPr txBox="1"/>
          <p:nvPr/>
        </p:nvSpPr>
        <p:spPr>
          <a:xfrm>
            <a:off x="755576" y="59633"/>
            <a:ext cx="1368152" cy="370841"/>
          </a:xfrm>
          <a:prstGeom prst="rect">
            <a:avLst/>
          </a:prstGeom>
          <a:ln w="12700">
            <a:miter lim="400000"/>
          </a:ln>
        </p:spPr>
        <p:txBody>
          <a:bodyPr lIns="45719" rIns="45719">
            <a:spAutoFit/>
          </a:bodyPr>
          <a:lstStyle>
            <a:lvl1pPr algn="ctr">
              <a:defRPr>
                <a:solidFill>
                  <a:srgbClr val="FFC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ISSUE</a:t>
            </a:r>
          </a:p>
        </p:txBody>
      </p:sp>
      <p:grpSp>
        <p:nvGrpSpPr>
          <p:cNvPr id="699" name="矩形 37"/>
          <p:cNvGrpSpPr/>
          <p:nvPr/>
        </p:nvGrpSpPr>
        <p:grpSpPr>
          <a:xfrm>
            <a:off x="0" y="-49421"/>
            <a:ext cx="539552" cy="574042"/>
            <a:chOff x="0" y="0"/>
            <a:chExt cx="539551" cy="574040"/>
          </a:xfrm>
        </p:grpSpPr>
        <p:sp>
          <p:nvSpPr>
            <p:cNvPr id="697" name="矩形"/>
            <p:cNvSpPr/>
            <p:nvPr/>
          </p:nvSpPr>
          <p:spPr>
            <a:xfrm>
              <a:off x="0" y="49420"/>
              <a:ext cx="539552" cy="475200"/>
            </a:xfrm>
            <a:prstGeom prst="rect">
              <a:avLst/>
            </a:prstGeom>
            <a:solidFill>
              <a:srgbClr val="093678"/>
            </a:solidFill>
            <a:ln w="12700" cap="flat">
              <a:noFill/>
              <a:miter lim="400000"/>
            </a:ln>
            <a:effectLst/>
          </p:spPr>
          <p:txBody>
            <a:bodyPr wrap="square" lIns="45719" tIns="45719" rIns="45719" bIns="45719" numCol="1" anchor="ctr">
              <a:noAutofit/>
            </a:bodyPr>
            <a:lstStyle/>
            <a:p>
              <a:pPr algn="ctr">
                <a:defRPr sz="3200">
                  <a:solidFill>
                    <a:srgbClr val="FFFFFF"/>
                  </a:solidFill>
                  <a:latin typeface="方正超粗黑简体"/>
                  <a:ea typeface="方正超粗黑简体"/>
                  <a:cs typeface="方正超粗黑简体"/>
                  <a:sym typeface="方正超粗黑简体"/>
                </a:defRPr>
              </a:pPr>
              <a:endParaRPr/>
            </a:p>
          </p:txBody>
        </p:sp>
        <p:sp>
          <p:nvSpPr>
            <p:cNvPr id="698" name="2"/>
            <p:cNvSpPr txBox="1"/>
            <p:nvPr/>
          </p:nvSpPr>
          <p:spPr>
            <a:xfrm>
              <a:off x="0" y="0"/>
              <a:ext cx="539552" cy="574041"/>
            </a:xfrm>
            <a:prstGeom prst="rect">
              <a:avLst/>
            </a:prstGeom>
            <a:noFill/>
            <a:ln w="12700" cap="flat">
              <a:noFill/>
              <a:miter lim="400000"/>
            </a:ln>
            <a:effectLst/>
          </p:spPr>
          <p:txBody>
            <a:bodyPr wrap="square" lIns="45719" tIns="45719" rIns="45719" bIns="45719" numCol="1" anchor="ctr">
              <a:spAutoFit/>
            </a:bodyPr>
            <a:lstStyle>
              <a:lvl1pPr algn="ctr">
                <a:defRPr sz="3200">
                  <a:solidFill>
                    <a:srgbClr val="FFFFFF"/>
                  </a:solidFill>
                  <a:latin typeface="方正超粗黑简体"/>
                  <a:ea typeface="方正超粗黑简体"/>
                  <a:cs typeface="方正超粗黑简体"/>
                  <a:sym typeface="方正超粗黑简体"/>
                </a:defRPr>
              </a:lvl1pPr>
            </a:lstStyle>
            <a:p>
              <a:r>
                <a:t>2</a:t>
              </a:r>
            </a:p>
          </p:txBody>
        </p:sp>
      </p:grpSp>
      <p:sp>
        <p:nvSpPr>
          <p:cNvPr id="700" name="解释抽象词"/>
          <p:cNvSpPr txBox="1"/>
          <p:nvPr/>
        </p:nvSpPr>
        <p:spPr>
          <a:xfrm>
            <a:off x="547369" y="769650"/>
            <a:ext cx="1360170" cy="398780"/>
          </a:xfrm>
          <a:prstGeom prst="rect">
            <a:avLst/>
          </a:prstGeom>
          <a:ln w="12700">
            <a:miter lim="400000"/>
          </a:ln>
        </p:spPr>
        <p:txBody>
          <a:bodyPr wrap="none" lIns="45719" rIns="45719">
            <a:spAutoFit/>
          </a:bodyPr>
          <a:lstStyle>
            <a:lvl1pPr>
              <a:defRPr sz="2000"/>
            </a:lvl1pPr>
          </a:lstStyle>
          <a:p>
            <a:r>
              <a:rPr>
                <a:latin typeface="微软雅黑" panose="020B0503020204020204" charset="-122"/>
                <a:ea typeface="微软雅黑" panose="020B0503020204020204" charset="-122"/>
              </a:rPr>
              <a:t>解释抽象词</a:t>
            </a:r>
          </a:p>
        </p:txBody>
      </p:sp>
      <p:sp>
        <p:nvSpPr>
          <p:cNvPr id="701" name="TextBox 18"/>
          <p:cNvSpPr txBox="1"/>
          <p:nvPr/>
        </p:nvSpPr>
        <p:spPr>
          <a:xfrm>
            <a:off x="412107" y="1509668"/>
            <a:ext cx="8136906" cy="1216243"/>
          </a:xfrm>
          <a:prstGeom prst="rect">
            <a:avLst/>
          </a:prstGeom>
          <a:ln w="12700">
            <a:miter lim="400000"/>
          </a:ln>
        </p:spPr>
        <p:txBody>
          <a:bodyPr lIns="45719" rIns="45719">
            <a:spAutoFit/>
          </a:bodyPr>
          <a:lstStyle/>
          <a:p>
            <a:pPr>
              <a:defRPr sz="2300">
                <a:latin typeface="微软雅黑" panose="020B0503020204020204" charset="-122"/>
                <a:ea typeface="微软雅黑" panose="020B0503020204020204" charset="-122"/>
                <a:cs typeface="微软雅黑" panose="020B0503020204020204" charset="-122"/>
                <a:sym typeface="微软雅黑" panose="020B0503020204020204" charset="-122"/>
              </a:defRPr>
            </a:pPr>
            <a:r>
              <a:t>【Topic91】The primary goal of </a:t>
            </a:r>
            <a:r>
              <a:rPr b="1" u="sng">
                <a:solidFill>
                  <a:srgbClr val="FF2600"/>
                </a:solidFill>
              </a:rPr>
              <a:t>technological advancement</a:t>
            </a:r>
            <a:r>
              <a:t> should be to increase people’s </a:t>
            </a:r>
            <a:r>
              <a:rPr b="1" u="sng"/>
              <a:t>efficiency</a:t>
            </a:r>
            <a:r>
              <a:t> so that they have more leisure time.</a:t>
            </a:r>
          </a:p>
        </p:txBody>
      </p:sp>
      <p:sp>
        <p:nvSpPr>
          <p:cNvPr id="702" name="What kind of technological advancement does it refer to?"/>
          <p:cNvSpPr txBox="1"/>
          <p:nvPr/>
        </p:nvSpPr>
        <p:spPr>
          <a:xfrm>
            <a:off x="533454" y="2774924"/>
            <a:ext cx="8418328" cy="1200329"/>
          </a:xfrm>
          <a:prstGeom prst="rect">
            <a:avLst/>
          </a:prstGeom>
          <a:ln w="12700">
            <a:miter lim="400000"/>
          </a:ln>
        </p:spPr>
        <p:txBody>
          <a:bodyPr wrap="none" lIns="45719" rIns="45719">
            <a:spAutoFit/>
          </a:bodyPr>
          <a:lstStyle>
            <a:lvl1pPr>
              <a:defRPr>
                <a:solidFill>
                  <a:srgbClr val="FF2600"/>
                </a:solidFill>
              </a:defRPr>
            </a:lvl1pPr>
          </a:lstStyle>
          <a:p>
            <a:r>
              <a:rPr dirty="0"/>
              <a:t>What kind of technological advancement does it refer to?</a:t>
            </a:r>
            <a:endParaRPr lang="en-US" dirty="0"/>
          </a:p>
          <a:p>
            <a:r>
              <a:rPr lang="zh-CN" altLang="en-US" dirty="0"/>
              <a:t>要具体化：</a:t>
            </a:r>
            <a:r>
              <a:rPr lang="en-US" altLang="zh-CN" dirty="0"/>
              <a:t>communication</a:t>
            </a:r>
            <a:r>
              <a:rPr lang="zh-CN" altLang="en-US" dirty="0"/>
              <a:t>、</a:t>
            </a:r>
            <a:r>
              <a:rPr lang="en-US" altLang="zh-CN" dirty="0"/>
              <a:t>medical field/medical care system, healthcare area</a:t>
            </a:r>
            <a:r>
              <a:rPr lang="zh-CN" altLang="en-US" dirty="0"/>
              <a:t>医疗、</a:t>
            </a:r>
            <a:endParaRPr lang="en-US" altLang="zh-CN" dirty="0"/>
          </a:p>
          <a:p>
            <a:r>
              <a:rPr lang="en-US" altLang="zh-CN" dirty="0"/>
              <a:t>Hygiene, public hygiene</a:t>
            </a:r>
            <a:r>
              <a:rPr lang="zh-CN" altLang="en-US" dirty="0"/>
              <a:t>卫生等等。但不一定是提高效率，可能是更安全</a:t>
            </a:r>
            <a:endParaRPr lang="en-US" altLang="zh-CN" dirty="0"/>
          </a:p>
          <a:p>
            <a:r>
              <a:rPr lang="zh-CN" altLang="en-US" dirty="0"/>
              <a:t>之类的。</a:t>
            </a:r>
            <a:endParaRPr dirty="0"/>
          </a:p>
        </p:txBody>
      </p:sp>
      <p:sp>
        <p:nvSpPr>
          <p:cNvPr id="703" name="TextBox 18"/>
          <p:cNvSpPr txBox="1"/>
          <p:nvPr/>
        </p:nvSpPr>
        <p:spPr>
          <a:xfrm>
            <a:off x="412107" y="4024267"/>
            <a:ext cx="8136906" cy="860644"/>
          </a:xfrm>
          <a:prstGeom prst="rect">
            <a:avLst/>
          </a:prstGeom>
          <a:ln w="12700">
            <a:miter lim="400000"/>
          </a:ln>
        </p:spPr>
        <p:txBody>
          <a:bodyPr lIns="45719" rIns="45719">
            <a:spAutoFit/>
          </a:bodyPr>
          <a:lstStyle/>
          <a:p>
            <a:pPr>
              <a:defRPr sz="23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dirty="0"/>
              <a:t>【Topic18】The </a:t>
            </a:r>
            <a:r>
              <a:rPr b="1" u="sng" dirty="0">
                <a:solidFill>
                  <a:srgbClr val="FF2600"/>
                </a:solidFill>
              </a:rPr>
              <a:t>well-being</a:t>
            </a:r>
            <a:r>
              <a:rPr dirty="0"/>
              <a:t> of a society is enhanced when many of its people question </a:t>
            </a:r>
            <a:r>
              <a:rPr b="1" u="sng" dirty="0">
                <a:solidFill>
                  <a:srgbClr val="FF2600"/>
                </a:solidFill>
              </a:rPr>
              <a:t>authority</a:t>
            </a:r>
            <a:r>
              <a:rPr dirty="0"/>
              <a:t>.</a:t>
            </a:r>
          </a:p>
        </p:txBody>
      </p:sp>
      <p:sp>
        <p:nvSpPr>
          <p:cNvPr id="704" name="What does well-being mean? Which area does it refer to?"/>
          <p:cNvSpPr txBox="1"/>
          <p:nvPr/>
        </p:nvSpPr>
        <p:spPr>
          <a:xfrm>
            <a:off x="502781" y="4867949"/>
            <a:ext cx="7826210" cy="1754326"/>
          </a:xfrm>
          <a:prstGeom prst="rect">
            <a:avLst/>
          </a:prstGeom>
          <a:ln w="12700">
            <a:miter lim="400000"/>
          </a:ln>
        </p:spPr>
        <p:txBody>
          <a:bodyPr wrap="square" lIns="45719" rIns="45719">
            <a:spAutoFit/>
          </a:bodyPr>
          <a:lstStyle>
            <a:lvl1pPr>
              <a:defRPr>
                <a:solidFill>
                  <a:srgbClr val="FF2600"/>
                </a:solidFill>
              </a:defRPr>
            </a:lvl1pPr>
          </a:lstStyle>
          <a:p>
            <a:r>
              <a:rPr dirty="0"/>
              <a:t>What does well-being mean? Which area does it refer to?</a:t>
            </a:r>
            <a:r>
              <a:rPr lang="en-US" altLang="zh-CN" dirty="0"/>
              <a:t> </a:t>
            </a:r>
            <a:r>
              <a:rPr lang="en-US" altLang="zh-CN" dirty="0">
                <a:solidFill>
                  <a:srgbClr val="00B050"/>
                </a:solidFill>
              </a:rPr>
              <a:t>Well-being, wellbeing, welfare or wellness is a general term for the condition of an individual or group, for example their social, economic, psychological, spiritual or medical state; a high level of well-being means in some sense the individual or group's condition is positive, while low well-being is associated with negative happenings.</a:t>
            </a:r>
            <a:endParaRPr dirty="0">
              <a:solidFill>
                <a:srgbClr val="00B050"/>
              </a:solidFill>
            </a:endParaRPr>
          </a:p>
        </p:txBody>
      </p:sp>
      <p:sp>
        <p:nvSpPr>
          <p:cNvPr id="705" name="What does authority mean? Which area does it refer to?"/>
          <p:cNvSpPr txBox="1"/>
          <p:nvPr/>
        </p:nvSpPr>
        <p:spPr>
          <a:xfrm>
            <a:off x="3232205" y="6425419"/>
            <a:ext cx="5814229" cy="358141"/>
          </a:xfrm>
          <a:prstGeom prst="rect">
            <a:avLst/>
          </a:prstGeom>
          <a:ln w="12700">
            <a:miter lim="400000"/>
          </a:ln>
        </p:spPr>
        <p:txBody>
          <a:bodyPr wrap="none" lIns="45719" rIns="45719">
            <a:spAutoFit/>
          </a:bodyPr>
          <a:lstStyle>
            <a:lvl1pPr>
              <a:defRPr>
                <a:solidFill>
                  <a:srgbClr val="FF2600"/>
                </a:solidFill>
              </a:defRPr>
            </a:lvl1pPr>
          </a:lstStyle>
          <a:p>
            <a:r>
              <a:rPr dirty="0"/>
              <a:t>What does authority mean? Which area does it refer to?</a:t>
            </a:r>
          </a:p>
        </p:txBody>
      </p:sp>
      <p:sp>
        <p:nvSpPr>
          <p:cNvPr id="706" name="圆角矩形"/>
          <p:cNvSpPr/>
          <p:nvPr/>
        </p:nvSpPr>
        <p:spPr>
          <a:xfrm>
            <a:off x="483769" y="765417"/>
            <a:ext cx="1486770" cy="451273"/>
          </a:xfrm>
          <a:prstGeom prst="roundRect">
            <a:avLst>
              <a:gd name="adj" fmla="val 42214"/>
            </a:avLst>
          </a:prstGeom>
          <a:ln w="25400">
            <a:solidFill>
              <a:schemeClr val="accent1"/>
            </a:solidFill>
          </a:ln>
          <a:effectLst>
            <a:outerShdw blurRad="38100" dist="23000" dir="5400000" rotWithShape="0">
              <a:srgbClr val="000000">
                <a:alpha val="35000"/>
              </a:srgbClr>
            </a:outerShdw>
          </a:effectLst>
        </p:spPr>
        <p:txBody>
          <a:bodyPr lIns="45719" rIns="45719" anchor="ctr"/>
          <a:lstStyle/>
          <a:p>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4" presetClass="entr" presetSubtype="32" fill="hold" grpId="1" nodeType="clickEffect">
                                  <p:stCondLst>
                                    <p:cond delay="0"/>
                                  </p:stCondLst>
                                  <p:iterate>
                                    <p:tmAbs val="0"/>
                                  </p:iterate>
                                  <p:childTnLst>
                                    <p:set>
                                      <p:cBhvr>
                                        <p:cTn id="6" dur="indefinite" fill="hold"/>
                                        <p:tgtEl>
                                          <p:spTgt spid="702"/>
                                        </p:tgtEl>
                                        <p:attrNameLst>
                                          <p:attrName>style.visibility</p:attrName>
                                        </p:attrNameLst>
                                      </p:cBhvr>
                                      <p:to>
                                        <p:strVal val="visible"/>
                                      </p:to>
                                    </p:set>
                                    <p:animEffect transition="in" filter="box(out)">
                                      <p:cBhvr>
                                        <p:cTn id="7" dur="1000"/>
                                        <p:tgtEl>
                                          <p:spTgt spid="70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2" nodeType="clickEffect">
                                  <p:stCondLst>
                                    <p:cond delay="0"/>
                                  </p:stCondLst>
                                  <p:iterate>
                                    <p:tmAbs val="0"/>
                                  </p:iterate>
                                  <p:childTnLst>
                                    <p:set>
                                      <p:cBhvr>
                                        <p:cTn id="11" dur="indefinite" fill="hold"/>
                                        <p:tgtEl>
                                          <p:spTgt spid="703"/>
                                        </p:tgtEl>
                                        <p:attrNameLst>
                                          <p:attrName>style.visibility</p:attrName>
                                        </p:attrNameLst>
                                      </p:cBhvr>
                                      <p:to>
                                        <p:strVal val="visible"/>
                                      </p:to>
                                    </p:set>
                                    <p:animEffect transition="in" filter="box(out)">
                                      <p:cBhvr>
                                        <p:cTn id="12" dur="1000"/>
                                        <p:tgtEl>
                                          <p:spTgt spid="70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3" nodeType="clickEffect">
                                  <p:stCondLst>
                                    <p:cond delay="0"/>
                                  </p:stCondLst>
                                  <p:iterate>
                                    <p:tmAbs val="0"/>
                                  </p:iterate>
                                  <p:childTnLst>
                                    <p:set>
                                      <p:cBhvr>
                                        <p:cTn id="16" dur="indefinite" fill="hold"/>
                                        <p:tgtEl>
                                          <p:spTgt spid="704"/>
                                        </p:tgtEl>
                                        <p:attrNameLst>
                                          <p:attrName>style.visibility</p:attrName>
                                        </p:attrNameLst>
                                      </p:cBhvr>
                                      <p:to>
                                        <p:strVal val="visible"/>
                                      </p:to>
                                    </p:set>
                                    <p:animEffect transition="in" filter="box(out)">
                                      <p:cBhvr>
                                        <p:cTn id="17" dur="1000"/>
                                        <p:tgtEl>
                                          <p:spTgt spid="70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4" nodeType="clickEffect">
                                  <p:stCondLst>
                                    <p:cond delay="0"/>
                                  </p:stCondLst>
                                  <p:iterate>
                                    <p:tmAbs val="0"/>
                                  </p:iterate>
                                  <p:childTnLst>
                                    <p:set>
                                      <p:cBhvr>
                                        <p:cTn id="21" dur="indefinite" fill="hold"/>
                                        <p:tgtEl>
                                          <p:spTgt spid="705"/>
                                        </p:tgtEl>
                                        <p:attrNameLst>
                                          <p:attrName>style.visibility</p:attrName>
                                        </p:attrNameLst>
                                      </p:cBhvr>
                                      <p:to>
                                        <p:strVal val="visible"/>
                                      </p:to>
                                    </p:set>
                                    <p:animEffect transition="in" filter="box(out)">
                                      <p:cBhvr>
                                        <p:cTn id="22" dur="1000"/>
                                        <p:tgtEl>
                                          <p:spTgt spid="7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2" grpId="1" animBg="1" advAuto="0"/>
      <p:bldP spid="703" grpId="2" animBg="1" advAuto="0"/>
      <p:bldP spid="704" grpId="3" animBg="1" advAuto="0"/>
      <p:bldP spid="705" grpId="4" animBg="1" advAuto="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 name="矩形 21"/>
          <p:cNvSpPr/>
          <p:nvPr/>
        </p:nvSpPr>
        <p:spPr>
          <a:xfrm>
            <a:off x="2339751" y="-1"/>
            <a:ext cx="6804249"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709" name="矩形 23"/>
          <p:cNvSpPr/>
          <p:nvPr/>
        </p:nvSpPr>
        <p:spPr>
          <a:xfrm>
            <a:off x="4179708" y="59633"/>
            <a:ext cx="1512169" cy="340817"/>
          </a:xfrm>
          <a:prstGeom prst="rect">
            <a:avLst/>
          </a:prstGeom>
          <a:solidFill>
            <a:srgbClr val="093678"/>
          </a:solidFill>
          <a:ln w="12700">
            <a:miter lim="400000"/>
          </a:ln>
        </p:spPr>
        <p:txBody>
          <a:bodyPr lIns="45719" rIns="45719" anchor="ctr"/>
          <a:lstStyle/>
          <a:p>
            <a:pPr algn="ctr">
              <a:defRPr>
                <a:solidFill>
                  <a:srgbClr val="FFFFFF"/>
                </a:solidFill>
              </a:defRPr>
            </a:pPr>
            <a:endParaRPr/>
          </a:p>
        </p:txBody>
      </p:sp>
      <p:sp>
        <p:nvSpPr>
          <p:cNvPr id="710" name="TextBox 24"/>
          <p:cNvSpPr txBox="1"/>
          <p:nvPr/>
        </p:nvSpPr>
        <p:spPr>
          <a:xfrm>
            <a:off x="2510150" y="63847"/>
            <a:ext cx="1368152"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有的放矢</a:t>
            </a:r>
          </a:p>
        </p:txBody>
      </p:sp>
      <p:sp>
        <p:nvSpPr>
          <p:cNvPr id="711" name="TextBox 26"/>
          <p:cNvSpPr txBox="1"/>
          <p:nvPr/>
        </p:nvSpPr>
        <p:spPr>
          <a:xfrm>
            <a:off x="4355975" y="66110"/>
            <a:ext cx="1080121"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深度破题</a:t>
            </a:r>
          </a:p>
        </p:txBody>
      </p:sp>
      <p:sp>
        <p:nvSpPr>
          <p:cNvPr id="712" name="TextBox 27"/>
          <p:cNvSpPr txBox="1"/>
          <p:nvPr/>
        </p:nvSpPr>
        <p:spPr>
          <a:xfrm>
            <a:off x="6083422" y="66110"/>
            <a:ext cx="1008858"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关键论证</a:t>
            </a:r>
          </a:p>
        </p:txBody>
      </p:sp>
      <p:sp>
        <p:nvSpPr>
          <p:cNvPr id="713" name="矩形 28"/>
          <p:cNvSpPr/>
          <p:nvPr/>
        </p:nvSpPr>
        <p:spPr>
          <a:xfrm>
            <a:off x="2411759" y="44624"/>
            <a:ext cx="1512170"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714" name="矩形 29"/>
          <p:cNvSpPr/>
          <p:nvPr/>
        </p:nvSpPr>
        <p:spPr>
          <a:xfrm>
            <a:off x="5837094" y="44624"/>
            <a:ext cx="1512169"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715" name="矩形 30"/>
          <p:cNvSpPr/>
          <p:nvPr/>
        </p:nvSpPr>
        <p:spPr>
          <a:xfrm>
            <a:off x="4869" y="-1"/>
            <a:ext cx="2304002"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716" name="直接连接符 31"/>
          <p:cNvSpPr/>
          <p:nvPr/>
        </p:nvSpPr>
        <p:spPr>
          <a:xfrm>
            <a:off x="4067944" y="72008"/>
            <a:ext cx="1" cy="332657"/>
          </a:xfrm>
          <a:prstGeom prst="line">
            <a:avLst/>
          </a:prstGeom>
          <a:ln w="12700">
            <a:solidFill>
              <a:srgbClr val="808080"/>
            </a:solidFill>
          </a:ln>
        </p:spPr>
        <p:txBody>
          <a:bodyPr lIns="45719" rIns="45719"/>
          <a:lstStyle/>
          <a:p>
            <a:endParaRPr/>
          </a:p>
        </p:txBody>
      </p:sp>
      <p:sp>
        <p:nvSpPr>
          <p:cNvPr id="717" name="直接连接符 32"/>
          <p:cNvSpPr/>
          <p:nvPr/>
        </p:nvSpPr>
        <p:spPr>
          <a:xfrm>
            <a:off x="5796136" y="72008"/>
            <a:ext cx="1" cy="332657"/>
          </a:xfrm>
          <a:prstGeom prst="line">
            <a:avLst/>
          </a:prstGeom>
          <a:ln w="12700">
            <a:solidFill>
              <a:srgbClr val="808080"/>
            </a:solidFill>
          </a:ln>
        </p:spPr>
        <p:txBody>
          <a:bodyPr lIns="45719" rIns="45719"/>
          <a:lstStyle/>
          <a:p>
            <a:endParaRPr/>
          </a:p>
        </p:txBody>
      </p:sp>
      <p:sp>
        <p:nvSpPr>
          <p:cNvPr id="718" name="直接连接符 33"/>
          <p:cNvSpPr/>
          <p:nvPr/>
        </p:nvSpPr>
        <p:spPr>
          <a:xfrm>
            <a:off x="7380312" y="74440"/>
            <a:ext cx="1" cy="332658"/>
          </a:xfrm>
          <a:prstGeom prst="line">
            <a:avLst/>
          </a:prstGeom>
          <a:ln w="12700">
            <a:solidFill>
              <a:srgbClr val="808080"/>
            </a:solidFill>
          </a:ln>
        </p:spPr>
        <p:txBody>
          <a:bodyPr lIns="45719" rIns="45719"/>
          <a:lstStyle/>
          <a:p>
            <a:endParaRPr/>
          </a:p>
        </p:txBody>
      </p:sp>
      <p:sp>
        <p:nvSpPr>
          <p:cNvPr id="719" name="矩形 34"/>
          <p:cNvSpPr/>
          <p:nvPr/>
        </p:nvSpPr>
        <p:spPr>
          <a:xfrm>
            <a:off x="7668342" y="64501"/>
            <a:ext cx="1378092" cy="340817"/>
          </a:xfrm>
          <a:prstGeom prst="rect">
            <a:avLst/>
          </a:prstGeom>
          <a:solidFill>
            <a:srgbClr val="BFBFBF"/>
          </a:solidFill>
          <a:ln w="12700">
            <a:miter lim="400000"/>
          </a:ln>
        </p:spPr>
        <p:txBody>
          <a:bodyPr lIns="45719" rIns="45719" anchor="ctr"/>
          <a:lstStyle/>
          <a:p>
            <a:pPr algn="ctr">
              <a:defRPr>
                <a:solidFill>
                  <a:srgbClr val="FFFFFF"/>
                </a:solidFill>
              </a:defRPr>
            </a:pPr>
            <a:endParaRPr/>
          </a:p>
        </p:txBody>
      </p:sp>
      <p:pic>
        <p:nvPicPr>
          <p:cNvPr id="720" name="图片 35" descr="图片 35"/>
          <p:cNvPicPr>
            <a:picLocks noChangeAspect="1"/>
          </p:cNvPicPr>
          <p:nvPr/>
        </p:nvPicPr>
        <p:blipFill>
          <a:blip r:embed="rId2"/>
          <a:stretch>
            <a:fillRect/>
          </a:stretch>
        </p:blipFill>
        <p:spPr>
          <a:xfrm>
            <a:off x="7720593" y="46030"/>
            <a:ext cx="1231189" cy="369357"/>
          </a:xfrm>
          <a:prstGeom prst="rect">
            <a:avLst/>
          </a:prstGeom>
          <a:ln w="12700">
            <a:miter lim="400000"/>
            <a:headEnd/>
            <a:tailEnd/>
          </a:ln>
        </p:spPr>
      </p:pic>
      <p:sp>
        <p:nvSpPr>
          <p:cNvPr id="721" name="TextBox 36"/>
          <p:cNvSpPr txBox="1"/>
          <p:nvPr/>
        </p:nvSpPr>
        <p:spPr>
          <a:xfrm>
            <a:off x="755576" y="59633"/>
            <a:ext cx="1368152" cy="370841"/>
          </a:xfrm>
          <a:prstGeom prst="rect">
            <a:avLst/>
          </a:prstGeom>
          <a:ln w="12700">
            <a:miter lim="400000"/>
          </a:ln>
        </p:spPr>
        <p:txBody>
          <a:bodyPr lIns="45719" rIns="45719">
            <a:spAutoFit/>
          </a:bodyPr>
          <a:lstStyle>
            <a:lvl1pPr algn="ctr">
              <a:defRPr>
                <a:solidFill>
                  <a:srgbClr val="FFC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ISSUE</a:t>
            </a:r>
          </a:p>
        </p:txBody>
      </p:sp>
      <p:grpSp>
        <p:nvGrpSpPr>
          <p:cNvPr id="724" name="矩形 37"/>
          <p:cNvGrpSpPr/>
          <p:nvPr/>
        </p:nvGrpSpPr>
        <p:grpSpPr>
          <a:xfrm>
            <a:off x="0" y="-49421"/>
            <a:ext cx="539552" cy="574042"/>
            <a:chOff x="0" y="0"/>
            <a:chExt cx="539551" cy="574040"/>
          </a:xfrm>
        </p:grpSpPr>
        <p:sp>
          <p:nvSpPr>
            <p:cNvPr id="722" name="矩形"/>
            <p:cNvSpPr/>
            <p:nvPr/>
          </p:nvSpPr>
          <p:spPr>
            <a:xfrm>
              <a:off x="0" y="49420"/>
              <a:ext cx="539552" cy="475200"/>
            </a:xfrm>
            <a:prstGeom prst="rect">
              <a:avLst/>
            </a:prstGeom>
            <a:solidFill>
              <a:srgbClr val="093678"/>
            </a:solidFill>
            <a:ln w="12700" cap="flat">
              <a:noFill/>
              <a:miter lim="400000"/>
            </a:ln>
            <a:effectLst/>
          </p:spPr>
          <p:txBody>
            <a:bodyPr wrap="square" lIns="45719" tIns="45719" rIns="45719" bIns="45719" numCol="1" anchor="ctr">
              <a:noAutofit/>
            </a:bodyPr>
            <a:lstStyle/>
            <a:p>
              <a:pPr algn="ctr">
                <a:defRPr sz="3200">
                  <a:solidFill>
                    <a:srgbClr val="FFFFFF"/>
                  </a:solidFill>
                  <a:latin typeface="方正超粗黑简体"/>
                  <a:ea typeface="方正超粗黑简体"/>
                  <a:cs typeface="方正超粗黑简体"/>
                  <a:sym typeface="方正超粗黑简体"/>
                </a:defRPr>
              </a:pPr>
              <a:endParaRPr/>
            </a:p>
          </p:txBody>
        </p:sp>
        <p:sp>
          <p:nvSpPr>
            <p:cNvPr id="723" name="2"/>
            <p:cNvSpPr txBox="1"/>
            <p:nvPr/>
          </p:nvSpPr>
          <p:spPr>
            <a:xfrm>
              <a:off x="0" y="0"/>
              <a:ext cx="539552" cy="574041"/>
            </a:xfrm>
            <a:prstGeom prst="rect">
              <a:avLst/>
            </a:prstGeom>
            <a:noFill/>
            <a:ln w="12700" cap="flat">
              <a:noFill/>
              <a:miter lim="400000"/>
            </a:ln>
            <a:effectLst/>
          </p:spPr>
          <p:txBody>
            <a:bodyPr wrap="square" lIns="45719" tIns="45719" rIns="45719" bIns="45719" numCol="1" anchor="ctr">
              <a:spAutoFit/>
            </a:bodyPr>
            <a:lstStyle>
              <a:lvl1pPr algn="ctr">
                <a:defRPr sz="3200">
                  <a:solidFill>
                    <a:srgbClr val="FFFFFF"/>
                  </a:solidFill>
                  <a:latin typeface="方正超粗黑简体"/>
                  <a:ea typeface="方正超粗黑简体"/>
                  <a:cs typeface="方正超粗黑简体"/>
                  <a:sym typeface="方正超粗黑简体"/>
                </a:defRPr>
              </a:lvl1pPr>
            </a:lstStyle>
            <a:p>
              <a:r>
                <a:t>2</a:t>
              </a:r>
            </a:p>
          </p:txBody>
        </p:sp>
      </p:grpSp>
      <p:sp>
        <p:nvSpPr>
          <p:cNvPr id="725" name="评价绝对词"/>
          <p:cNvSpPr txBox="1"/>
          <p:nvPr/>
        </p:nvSpPr>
        <p:spPr>
          <a:xfrm>
            <a:off x="547369" y="769650"/>
            <a:ext cx="1360170" cy="398780"/>
          </a:xfrm>
          <a:prstGeom prst="rect">
            <a:avLst/>
          </a:prstGeom>
          <a:ln w="12700">
            <a:miter lim="400000"/>
          </a:ln>
        </p:spPr>
        <p:txBody>
          <a:bodyPr wrap="none" lIns="45719" rIns="45719">
            <a:spAutoFit/>
          </a:bodyPr>
          <a:lstStyle>
            <a:lvl1pPr>
              <a:defRPr sz="2000"/>
            </a:lvl1pPr>
          </a:lstStyle>
          <a:p>
            <a:r>
              <a:rPr>
                <a:latin typeface="微软雅黑" panose="020B0503020204020204" charset="-122"/>
                <a:ea typeface="微软雅黑" panose="020B0503020204020204" charset="-122"/>
              </a:rPr>
              <a:t>评价绝对词</a:t>
            </a:r>
          </a:p>
        </p:txBody>
      </p:sp>
      <p:sp>
        <p:nvSpPr>
          <p:cNvPr id="726" name="圆角矩形"/>
          <p:cNvSpPr/>
          <p:nvPr/>
        </p:nvSpPr>
        <p:spPr>
          <a:xfrm>
            <a:off x="483769" y="765417"/>
            <a:ext cx="1486770" cy="451273"/>
          </a:xfrm>
          <a:prstGeom prst="roundRect">
            <a:avLst>
              <a:gd name="adj" fmla="val 42214"/>
            </a:avLst>
          </a:prstGeom>
          <a:ln w="25400">
            <a:solidFill>
              <a:schemeClr val="accent1"/>
            </a:solidFill>
          </a:ln>
          <a:effectLst>
            <a:outerShdw blurRad="38100" dist="23000" dir="5400000" rotWithShape="0">
              <a:srgbClr val="000000">
                <a:alpha val="35000"/>
              </a:srgbClr>
            </a:outerShdw>
          </a:effectLst>
        </p:spPr>
        <p:txBody>
          <a:bodyPr lIns="45719" rIns="45719" anchor="ctr"/>
          <a:lstStyle/>
          <a:p>
            <a:endParaRPr/>
          </a:p>
        </p:txBody>
      </p:sp>
      <p:graphicFrame>
        <p:nvGraphicFramePr>
          <p:cNvPr id="727" name="表格"/>
          <p:cNvGraphicFramePr/>
          <p:nvPr/>
        </p:nvGraphicFramePr>
        <p:xfrm>
          <a:off x="534685" y="1651000"/>
          <a:ext cx="5501876" cy="1731549"/>
        </p:xfrm>
        <a:graphic>
          <a:graphicData uri="http://schemas.openxmlformats.org/drawingml/2006/table">
            <a:tbl>
              <a:tblPr bandRow="1">
                <a:tableStyleId>{4C3C2611-4C71-4FC5-86AE-919BDF0F9419}</a:tableStyleId>
              </a:tblPr>
              <a:tblGrid>
                <a:gridCol w="1375469">
                  <a:extLst>
                    <a:ext uri="{9D8B030D-6E8A-4147-A177-3AD203B41FA5}">
                      <a16:colId xmlns:a16="http://schemas.microsoft.com/office/drawing/2014/main" val="20000"/>
                    </a:ext>
                  </a:extLst>
                </a:gridCol>
                <a:gridCol w="1375469">
                  <a:extLst>
                    <a:ext uri="{9D8B030D-6E8A-4147-A177-3AD203B41FA5}">
                      <a16:colId xmlns:a16="http://schemas.microsoft.com/office/drawing/2014/main" val="20001"/>
                    </a:ext>
                  </a:extLst>
                </a:gridCol>
                <a:gridCol w="1375469">
                  <a:extLst>
                    <a:ext uri="{9D8B030D-6E8A-4147-A177-3AD203B41FA5}">
                      <a16:colId xmlns:a16="http://schemas.microsoft.com/office/drawing/2014/main" val="20002"/>
                    </a:ext>
                  </a:extLst>
                </a:gridCol>
                <a:gridCol w="1375469">
                  <a:extLst>
                    <a:ext uri="{9D8B030D-6E8A-4147-A177-3AD203B41FA5}">
                      <a16:colId xmlns:a16="http://schemas.microsoft.com/office/drawing/2014/main" val="20003"/>
                    </a:ext>
                  </a:extLst>
                </a:gridCol>
              </a:tblGrid>
              <a:tr h="577183">
                <a:tc>
                  <a:txBody>
                    <a:bodyPr/>
                    <a:lstStyle/>
                    <a:p>
                      <a:pPr algn="ctr">
                        <a:defRPr sz="1800"/>
                      </a:pPr>
                      <a:r>
                        <a:t>every</a:t>
                      </a:r>
                    </a:p>
                  </a:txBody>
                  <a:tcPr marL="0" marR="0" marT="0" marB="0" anchor="ctr" horzOverflow="overflow"/>
                </a:tc>
                <a:tc>
                  <a:txBody>
                    <a:bodyPr/>
                    <a:lstStyle/>
                    <a:p>
                      <a:pPr algn="ctr">
                        <a:defRPr sz="1800"/>
                      </a:pPr>
                      <a:r>
                        <a:t>all</a:t>
                      </a:r>
                    </a:p>
                  </a:txBody>
                  <a:tcPr marL="0" marR="0" marT="0" marB="0" anchor="ctr" horzOverflow="overflow"/>
                </a:tc>
                <a:tc>
                  <a:txBody>
                    <a:bodyPr/>
                    <a:lstStyle/>
                    <a:p>
                      <a:pPr algn="ctr">
                        <a:defRPr sz="1800"/>
                      </a:pPr>
                      <a:r>
                        <a:t>any</a:t>
                      </a:r>
                    </a:p>
                  </a:txBody>
                  <a:tcPr marL="0" marR="0" marT="0" marB="0" anchor="ctr" horzOverflow="overflow"/>
                </a:tc>
                <a:tc>
                  <a:txBody>
                    <a:bodyPr/>
                    <a:lstStyle/>
                    <a:p>
                      <a:pPr algn="ctr">
                        <a:defRPr sz="1800"/>
                      </a:pPr>
                      <a:r>
                        <a:t>few</a:t>
                      </a:r>
                    </a:p>
                  </a:txBody>
                  <a:tcPr marL="0" marR="0" marT="0" marB="0" anchor="ctr" horzOverflow="overflow"/>
                </a:tc>
                <a:extLst>
                  <a:ext uri="{0D108BD9-81ED-4DB2-BD59-A6C34878D82A}">
                    <a16:rowId xmlns:a16="http://schemas.microsoft.com/office/drawing/2014/main" val="10000"/>
                  </a:ext>
                </a:extLst>
              </a:tr>
              <a:tr h="577183">
                <a:tc>
                  <a:txBody>
                    <a:bodyPr/>
                    <a:lstStyle/>
                    <a:p>
                      <a:pPr algn="ctr">
                        <a:defRPr sz="1800"/>
                      </a:pPr>
                      <a:r>
                        <a:t>best</a:t>
                      </a:r>
                    </a:p>
                  </a:txBody>
                  <a:tcPr marL="0" marR="0" marT="0" marB="0" anchor="ctr" horzOverflow="overflow"/>
                </a:tc>
                <a:tc>
                  <a:txBody>
                    <a:bodyPr/>
                    <a:lstStyle/>
                    <a:p>
                      <a:pPr algn="ctr">
                        <a:defRPr sz="1800"/>
                      </a:pPr>
                      <a:r>
                        <a:t>most</a:t>
                      </a:r>
                    </a:p>
                  </a:txBody>
                  <a:tcPr marL="0" marR="0" marT="0" marB="0" anchor="ctr" horzOverflow="overflow"/>
                </a:tc>
                <a:tc>
                  <a:txBody>
                    <a:bodyPr/>
                    <a:lstStyle/>
                    <a:p>
                      <a:pPr algn="ctr">
                        <a:defRPr sz="1800"/>
                      </a:pPr>
                      <a:r>
                        <a:t>highest</a:t>
                      </a:r>
                    </a:p>
                  </a:txBody>
                  <a:tcPr marL="0" marR="0" marT="0" marB="0" anchor="ctr" horzOverflow="overflow"/>
                </a:tc>
                <a:tc>
                  <a:txBody>
                    <a:bodyPr/>
                    <a:lstStyle/>
                    <a:p>
                      <a:pPr algn="ctr">
                        <a:defRPr sz="1800"/>
                      </a:pPr>
                      <a:r>
                        <a:t>surest</a:t>
                      </a:r>
                    </a:p>
                  </a:txBody>
                  <a:tcPr marL="0" marR="0" marT="0" marB="0" anchor="ctr" horzOverflow="overflow"/>
                </a:tc>
                <a:extLst>
                  <a:ext uri="{0D108BD9-81ED-4DB2-BD59-A6C34878D82A}">
                    <a16:rowId xmlns:a16="http://schemas.microsoft.com/office/drawing/2014/main" val="10001"/>
                  </a:ext>
                </a:extLst>
              </a:tr>
              <a:tr h="577183">
                <a:tc>
                  <a:txBody>
                    <a:bodyPr/>
                    <a:lstStyle/>
                    <a:p>
                      <a:pPr algn="ctr">
                        <a:defRPr sz="1800"/>
                      </a:pPr>
                      <a:r>
                        <a:t>only</a:t>
                      </a:r>
                    </a:p>
                  </a:txBody>
                  <a:tcPr marL="0" marR="0" marT="0" marB="0" anchor="ctr" horzOverflow="overflow"/>
                </a:tc>
                <a:tc>
                  <a:txBody>
                    <a:bodyPr/>
                    <a:lstStyle/>
                    <a:p>
                      <a:pPr algn="ctr">
                        <a:defRPr sz="1800"/>
                      </a:pPr>
                      <a:r>
                        <a:t>always</a:t>
                      </a:r>
                    </a:p>
                  </a:txBody>
                  <a:tcPr marL="0" marR="0" marT="0" marB="0" anchor="ctr" horzOverflow="overflow"/>
                </a:tc>
                <a:tc>
                  <a:txBody>
                    <a:bodyPr/>
                    <a:lstStyle/>
                    <a:p>
                      <a:pPr algn="ctr">
                        <a:defRPr sz="1800"/>
                      </a:pPr>
                      <a:r>
                        <a:t>little</a:t>
                      </a:r>
                    </a:p>
                  </a:txBody>
                  <a:tcPr marL="0" marR="0" marT="0" marB="0" anchor="ctr" horzOverflow="overflow"/>
                </a:tc>
                <a:tc>
                  <a:txBody>
                    <a:bodyPr/>
                    <a:lstStyle/>
                    <a:p>
                      <a:pPr algn="ctr">
                        <a:defRPr sz="1800"/>
                      </a:pPr>
                      <a:r>
                        <a:t>greatest</a:t>
                      </a:r>
                    </a:p>
                  </a:txBody>
                  <a:tcPr marL="0" marR="0" marT="0" marB="0" anchor="ctr" horzOverflow="overflow"/>
                </a:tc>
                <a:extLst>
                  <a:ext uri="{0D108BD9-81ED-4DB2-BD59-A6C34878D82A}">
                    <a16:rowId xmlns:a16="http://schemas.microsoft.com/office/drawing/2014/main" val="10002"/>
                  </a:ext>
                </a:extLst>
              </a:tr>
            </a:tbl>
          </a:graphicData>
        </a:graphic>
      </p:graphicFrame>
      <p:sp>
        <p:nvSpPr>
          <p:cNvPr id="728" name="TextBox 18"/>
          <p:cNvSpPr txBox="1"/>
          <p:nvPr/>
        </p:nvSpPr>
        <p:spPr>
          <a:xfrm>
            <a:off x="503547" y="3683908"/>
            <a:ext cx="8136906" cy="853441"/>
          </a:xfrm>
          <a:prstGeom prst="rect">
            <a:avLst/>
          </a:prstGeom>
          <a:ln w="12700">
            <a:miter lim="400000"/>
          </a:ln>
        </p:spPr>
        <p:txBody>
          <a:bodyPr lIns="45719" rIns="45719">
            <a:spAutoFit/>
          </a:bodyPr>
          <a:lstStyle/>
          <a:p>
            <a:pPr>
              <a:defRPr sz="2300">
                <a:latin typeface="微软雅黑" panose="020B0503020204020204" charset="-122"/>
                <a:ea typeface="微软雅黑" panose="020B0503020204020204" charset="-122"/>
                <a:cs typeface="微软雅黑" panose="020B0503020204020204" charset="-122"/>
                <a:sym typeface="微软雅黑" panose="020B0503020204020204" charset="-122"/>
              </a:defRPr>
            </a:pPr>
            <a:r>
              <a:t>【Topic13】University should require </a:t>
            </a:r>
            <a:r>
              <a:rPr b="1" u="sng">
                <a:solidFill>
                  <a:srgbClr val="FF2600"/>
                </a:solidFill>
              </a:rPr>
              <a:t>every</a:t>
            </a:r>
            <a:r>
              <a:t> student to take a variety of courses outside the student’s field of study.</a:t>
            </a:r>
          </a:p>
        </p:txBody>
      </p:sp>
      <p:sp>
        <p:nvSpPr>
          <p:cNvPr id="729" name="TextBox 18"/>
          <p:cNvSpPr txBox="1"/>
          <p:nvPr/>
        </p:nvSpPr>
        <p:spPr>
          <a:xfrm>
            <a:off x="503547" y="4863374"/>
            <a:ext cx="8136906" cy="1209041"/>
          </a:xfrm>
          <a:prstGeom prst="rect">
            <a:avLst/>
          </a:prstGeom>
          <a:ln w="12700">
            <a:miter lim="400000"/>
          </a:ln>
        </p:spPr>
        <p:txBody>
          <a:bodyPr lIns="45719" rIns="45719">
            <a:spAutoFit/>
          </a:bodyPr>
          <a:lstStyle/>
          <a:p>
            <a:pPr>
              <a:defRPr sz="2300">
                <a:latin typeface="微软雅黑" panose="020B0503020204020204" charset="-122"/>
                <a:ea typeface="微软雅黑" panose="020B0503020204020204" charset="-122"/>
                <a:cs typeface="微软雅黑" panose="020B0503020204020204" charset="-122"/>
                <a:sym typeface="微软雅黑" panose="020B0503020204020204" charset="-122"/>
              </a:defRPr>
            </a:pPr>
            <a:r>
              <a:t>【Topic10】Nations should pass laws to preserve </a:t>
            </a:r>
            <a:r>
              <a:rPr b="1" u="sng">
                <a:solidFill>
                  <a:srgbClr val="FF2600"/>
                </a:solidFill>
              </a:rPr>
              <a:t>any</a:t>
            </a:r>
            <a:r>
              <a:t> remaining wilderness areas in their natural state, even if these areas could be developed for economic gain.</a:t>
            </a: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4" presetClass="entr" presetSubtype="32" fill="hold" grpId="1" nodeType="clickEffect">
                                  <p:stCondLst>
                                    <p:cond delay="0"/>
                                  </p:stCondLst>
                                  <p:iterate>
                                    <p:tmAbs val="0"/>
                                  </p:iterate>
                                  <p:childTnLst>
                                    <p:set>
                                      <p:cBhvr>
                                        <p:cTn id="6" dur="indefinite" fill="hold"/>
                                        <p:tgtEl>
                                          <p:spTgt spid="727"/>
                                        </p:tgtEl>
                                        <p:attrNameLst>
                                          <p:attrName>style.visibility</p:attrName>
                                        </p:attrNameLst>
                                      </p:cBhvr>
                                      <p:to>
                                        <p:strVal val="visible"/>
                                      </p:to>
                                    </p:set>
                                    <p:animEffect transition="in" filter="box(out)">
                                      <p:cBhvr>
                                        <p:cTn id="7" dur="1000"/>
                                        <p:tgtEl>
                                          <p:spTgt spid="72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2" nodeType="clickEffect">
                                  <p:stCondLst>
                                    <p:cond delay="0"/>
                                  </p:stCondLst>
                                  <p:iterate>
                                    <p:tmAbs val="0"/>
                                  </p:iterate>
                                  <p:childTnLst>
                                    <p:set>
                                      <p:cBhvr>
                                        <p:cTn id="11" dur="indefinite" fill="hold"/>
                                        <p:tgtEl>
                                          <p:spTgt spid="728"/>
                                        </p:tgtEl>
                                        <p:attrNameLst>
                                          <p:attrName>style.visibility</p:attrName>
                                        </p:attrNameLst>
                                      </p:cBhvr>
                                      <p:to>
                                        <p:strVal val="visible"/>
                                      </p:to>
                                    </p:set>
                                    <p:animEffect transition="in" filter="box(out)">
                                      <p:cBhvr>
                                        <p:cTn id="12" dur="1000"/>
                                        <p:tgtEl>
                                          <p:spTgt spid="72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3" nodeType="clickEffect">
                                  <p:stCondLst>
                                    <p:cond delay="0"/>
                                  </p:stCondLst>
                                  <p:iterate>
                                    <p:tmAbs val="0"/>
                                  </p:iterate>
                                  <p:childTnLst>
                                    <p:set>
                                      <p:cBhvr>
                                        <p:cTn id="16" dur="indefinite" fill="hold"/>
                                        <p:tgtEl>
                                          <p:spTgt spid="729"/>
                                        </p:tgtEl>
                                        <p:attrNameLst>
                                          <p:attrName>style.visibility</p:attrName>
                                        </p:attrNameLst>
                                      </p:cBhvr>
                                      <p:to>
                                        <p:strVal val="visible"/>
                                      </p:to>
                                    </p:set>
                                    <p:animEffect transition="in" filter="box(out)">
                                      <p:cBhvr>
                                        <p:cTn id="17" dur="1000"/>
                                        <p:tgtEl>
                                          <p:spTgt spid="7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 grpId="1" animBg="1" advAuto="0"/>
      <p:bldP spid="728" grpId="2" animBg="1" advAuto="0"/>
      <p:bldP spid="729" grpId="3"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As people rely more and more on technology to solve problems, the ability of humans to think for themselves will surely deteriorate."/>
          <p:cNvSpPr txBox="1"/>
          <p:nvPr/>
        </p:nvSpPr>
        <p:spPr>
          <a:xfrm>
            <a:off x="539792" y="1145273"/>
            <a:ext cx="7684683" cy="1383665"/>
          </a:xfrm>
          <a:prstGeom prst="rect">
            <a:avLst/>
          </a:prstGeom>
          <a:ln w="12700">
            <a:miter lim="400000"/>
          </a:ln>
        </p:spPr>
        <p:txBody>
          <a:bodyPr lIns="45719" rIns="45719">
            <a:spAutoFit/>
          </a:bodyPr>
          <a:lstStyle>
            <a:lvl1pPr>
              <a:defRPr sz="2100"/>
            </a:lvl1pPr>
          </a:lstStyle>
          <a:p>
            <a:r>
              <a:rPr sz="2800"/>
              <a:t>As people rely more and more on technology to solve problems, the ability of humans to think for themselves will surely deteriorate.</a:t>
            </a:r>
          </a:p>
        </p:txBody>
      </p:sp>
      <p:sp>
        <p:nvSpPr>
          <p:cNvPr id="189" name="矩形 3"/>
          <p:cNvSpPr/>
          <p:nvPr/>
        </p:nvSpPr>
        <p:spPr>
          <a:xfrm>
            <a:off x="2339751" y="-1"/>
            <a:ext cx="6804249"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190" name="矩形 4"/>
          <p:cNvSpPr/>
          <p:nvPr/>
        </p:nvSpPr>
        <p:spPr>
          <a:xfrm>
            <a:off x="2441576" y="66110"/>
            <a:ext cx="1512170" cy="340816"/>
          </a:xfrm>
          <a:prstGeom prst="rect">
            <a:avLst/>
          </a:prstGeom>
          <a:solidFill>
            <a:srgbClr val="093678"/>
          </a:solidFill>
          <a:ln w="12700">
            <a:miter lim="400000"/>
          </a:ln>
        </p:spPr>
        <p:txBody>
          <a:bodyPr lIns="45719" rIns="45719" anchor="ctr"/>
          <a:lstStyle/>
          <a:p>
            <a:pPr algn="ctr">
              <a:defRPr>
                <a:solidFill>
                  <a:srgbClr val="FFFFFF"/>
                </a:solidFill>
              </a:defRPr>
            </a:pPr>
            <a:endParaRPr/>
          </a:p>
        </p:txBody>
      </p:sp>
      <p:sp>
        <p:nvSpPr>
          <p:cNvPr id="191" name="TextBox 5"/>
          <p:cNvSpPr txBox="1"/>
          <p:nvPr/>
        </p:nvSpPr>
        <p:spPr>
          <a:xfrm>
            <a:off x="2510150" y="63847"/>
            <a:ext cx="1368152"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有的放矢</a:t>
            </a:r>
          </a:p>
        </p:txBody>
      </p:sp>
      <p:sp>
        <p:nvSpPr>
          <p:cNvPr id="192" name="TextBox 6"/>
          <p:cNvSpPr txBox="1"/>
          <p:nvPr/>
        </p:nvSpPr>
        <p:spPr>
          <a:xfrm>
            <a:off x="4355975" y="66110"/>
            <a:ext cx="1080121"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深度破题</a:t>
            </a:r>
          </a:p>
        </p:txBody>
      </p:sp>
      <p:sp>
        <p:nvSpPr>
          <p:cNvPr id="193" name="TextBox 7"/>
          <p:cNvSpPr txBox="1"/>
          <p:nvPr/>
        </p:nvSpPr>
        <p:spPr>
          <a:xfrm>
            <a:off x="6083422" y="66110"/>
            <a:ext cx="1008858"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关键论证</a:t>
            </a:r>
          </a:p>
        </p:txBody>
      </p:sp>
      <p:sp>
        <p:nvSpPr>
          <p:cNvPr id="194" name="矩形 8"/>
          <p:cNvSpPr/>
          <p:nvPr/>
        </p:nvSpPr>
        <p:spPr>
          <a:xfrm>
            <a:off x="4139951" y="44624"/>
            <a:ext cx="1512170"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195" name="矩形 9"/>
          <p:cNvSpPr/>
          <p:nvPr/>
        </p:nvSpPr>
        <p:spPr>
          <a:xfrm>
            <a:off x="5837094" y="44624"/>
            <a:ext cx="1512169"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196" name="矩形 10"/>
          <p:cNvSpPr/>
          <p:nvPr/>
        </p:nvSpPr>
        <p:spPr>
          <a:xfrm>
            <a:off x="4869" y="-1"/>
            <a:ext cx="2304002"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197" name="直接连接符 11"/>
          <p:cNvSpPr/>
          <p:nvPr/>
        </p:nvSpPr>
        <p:spPr>
          <a:xfrm>
            <a:off x="4067944" y="72008"/>
            <a:ext cx="1" cy="332657"/>
          </a:xfrm>
          <a:prstGeom prst="line">
            <a:avLst/>
          </a:prstGeom>
          <a:ln w="12700">
            <a:solidFill>
              <a:srgbClr val="808080"/>
            </a:solidFill>
          </a:ln>
        </p:spPr>
        <p:txBody>
          <a:bodyPr lIns="45719" rIns="45719"/>
          <a:lstStyle/>
          <a:p>
            <a:endParaRPr/>
          </a:p>
        </p:txBody>
      </p:sp>
      <p:sp>
        <p:nvSpPr>
          <p:cNvPr id="198" name="直接连接符 12"/>
          <p:cNvSpPr/>
          <p:nvPr/>
        </p:nvSpPr>
        <p:spPr>
          <a:xfrm>
            <a:off x="5796136" y="72008"/>
            <a:ext cx="1" cy="332657"/>
          </a:xfrm>
          <a:prstGeom prst="line">
            <a:avLst/>
          </a:prstGeom>
          <a:ln w="12700">
            <a:solidFill>
              <a:srgbClr val="808080"/>
            </a:solidFill>
          </a:ln>
        </p:spPr>
        <p:txBody>
          <a:bodyPr lIns="45719" rIns="45719"/>
          <a:lstStyle/>
          <a:p>
            <a:endParaRPr/>
          </a:p>
        </p:txBody>
      </p:sp>
      <p:sp>
        <p:nvSpPr>
          <p:cNvPr id="199" name="直接连接符 13"/>
          <p:cNvSpPr/>
          <p:nvPr/>
        </p:nvSpPr>
        <p:spPr>
          <a:xfrm>
            <a:off x="7380312" y="74440"/>
            <a:ext cx="1" cy="332658"/>
          </a:xfrm>
          <a:prstGeom prst="line">
            <a:avLst/>
          </a:prstGeom>
          <a:ln w="12700">
            <a:solidFill>
              <a:srgbClr val="808080"/>
            </a:solidFill>
          </a:ln>
        </p:spPr>
        <p:txBody>
          <a:bodyPr lIns="45719" rIns="45719"/>
          <a:lstStyle/>
          <a:p>
            <a:endParaRPr/>
          </a:p>
        </p:txBody>
      </p:sp>
      <p:sp>
        <p:nvSpPr>
          <p:cNvPr id="200" name="矩形 14"/>
          <p:cNvSpPr/>
          <p:nvPr/>
        </p:nvSpPr>
        <p:spPr>
          <a:xfrm>
            <a:off x="7668342" y="64501"/>
            <a:ext cx="1378092" cy="340817"/>
          </a:xfrm>
          <a:prstGeom prst="rect">
            <a:avLst/>
          </a:prstGeom>
          <a:solidFill>
            <a:srgbClr val="BFBFBF"/>
          </a:solidFill>
          <a:ln w="12700">
            <a:miter lim="400000"/>
          </a:ln>
        </p:spPr>
        <p:txBody>
          <a:bodyPr lIns="45719" rIns="45719" anchor="ctr"/>
          <a:lstStyle/>
          <a:p>
            <a:pPr algn="ctr">
              <a:defRPr>
                <a:solidFill>
                  <a:srgbClr val="FFFFFF"/>
                </a:solidFill>
              </a:defRPr>
            </a:pPr>
            <a:endParaRPr/>
          </a:p>
        </p:txBody>
      </p:sp>
      <p:pic>
        <p:nvPicPr>
          <p:cNvPr id="201" name="图片 15" descr="图片 15"/>
          <p:cNvPicPr>
            <a:picLocks noChangeAspect="1"/>
          </p:cNvPicPr>
          <p:nvPr/>
        </p:nvPicPr>
        <p:blipFill>
          <a:blip r:embed="rId2"/>
          <a:stretch>
            <a:fillRect/>
          </a:stretch>
        </p:blipFill>
        <p:spPr>
          <a:xfrm>
            <a:off x="7720593" y="46030"/>
            <a:ext cx="1231189" cy="369357"/>
          </a:xfrm>
          <a:prstGeom prst="rect">
            <a:avLst/>
          </a:prstGeom>
          <a:ln w="12700">
            <a:miter lim="400000"/>
            <a:headEnd/>
            <a:tailEnd/>
          </a:ln>
        </p:spPr>
      </p:pic>
      <p:sp>
        <p:nvSpPr>
          <p:cNvPr id="202" name="TextBox 16"/>
          <p:cNvSpPr txBox="1"/>
          <p:nvPr/>
        </p:nvSpPr>
        <p:spPr>
          <a:xfrm>
            <a:off x="755576" y="59633"/>
            <a:ext cx="1368152" cy="370841"/>
          </a:xfrm>
          <a:prstGeom prst="rect">
            <a:avLst/>
          </a:prstGeom>
          <a:ln w="12700">
            <a:miter lim="400000"/>
          </a:ln>
        </p:spPr>
        <p:txBody>
          <a:bodyPr lIns="45719" rIns="45719">
            <a:spAutoFit/>
          </a:bodyPr>
          <a:lstStyle>
            <a:lvl1pPr algn="ctr">
              <a:defRPr>
                <a:solidFill>
                  <a:srgbClr val="FFC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ISSUE</a:t>
            </a:r>
          </a:p>
        </p:txBody>
      </p:sp>
      <p:grpSp>
        <p:nvGrpSpPr>
          <p:cNvPr id="205" name="矩形 17"/>
          <p:cNvGrpSpPr/>
          <p:nvPr/>
        </p:nvGrpSpPr>
        <p:grpSpPr>
          <a:xfrm>
            <a:off x="0" y="-49421"/>
            <a:ext cx="539552" cy="574042"/>
            <a:chOff x="0" y="0"/>
            <a:chExt cx="539551" cy="574040"/>
          </a:xfrm>
        </p:grpSpPr>
        <p:sp>
          <p:nvSpPr>
            <p:cNvPr id="203" name="矩形"/>
            <p:cNvSpPr/>
            <p:nvPr/>
          </p:nvSpPr>
          <p:spPr>
            <a:xfrm>
              <a:off x="0" y="49420"/>
              <a:ext cx="539552" cy="475200"/>
            </a:xfrm>
            <a:prstGeom prst="rect">
              <a:avLst/>
            </a:prstGeom>
            <a:solidFill>
              <a:srgbClr val="093678"/>
            </a:solidFill>
            <a:ln w="12700" cap="flat">
              <a:noFill/>
              <a:miter lim="400000"/>
            </a:ln>
            <a:effectLst/>
          </p:spPr>
          <p:txBody>
            <a:bodyPr wrap="square" lIns="45719" tIns="45719" rIns="45719" bIns="45719" numCol="1" anchor="ctr">
              <a:noAutofit/>
            </a:bodyPr>
            <a:lstStyle/>
            <a:p>
              <a:pPr algn="ctr">
                <a:defRPr sz="3200">
                  <a:solidFill>
                    <a:srgbClr val="FFFFFF"/>
                  </a:solidFill>
                  <a:latin typeface="方正超粗黑简体"/>
                  <a:ea typeface="方正超粗黑简体"/>
                  <a:cs typeface="方正超粗黑简体"/>
                  <a:sym typeface="方正超粗黑简体"/>
                </a:defRPr>
              </a:pPr>
              <a:endParaRPr sz="1800"/>
            </a:p>
          </p:txBody>
        </p:sp>
        <p:sp>
          <p:nvSpPr>
            <p:cNvPr id="204" name="2"/>
            <p:cNvSpPr txBox="1"/>
            <p:nvPr/>
          </p:nvSpPr>
          <p:spPr>
            <a:xfrm>
              <a:off x="0" y="0"/>
              <a:ext cx="539552" cy="574041"/>
            </a:xfrm>
            <a:prstGeom prst="rect">
              <a:avLst/>
            </a:prstGeom>
            <a:noFill/>
            <a:ln w="12700" cap="flat">
              <a:noFill/>
              <a:miter lim="400000"/>
            </a:ln>
            <a:effectLst/>
          </p:spPr>
          <p:txBody>
            <a:bodyPr wrap="square" lIns="45719" tIns="45719" rIns="45719" bIns="45719" numCol="1" anchor="ctr">
              <a:spAutoFit/>
            </a:bodyPr>
            <a:lstStyle>
              <a:lvl1pPr algn="ctr">
                <a:defRPr sz="3200">
                  <a:solidFill>
                    <a:srgbClr val="FFFFFF"/>
                  </a:solidFill>
                  <a:latin typeface="方正超粗黑简体"/>
                  <a:ea typeface="方正超粗黑简体"/>
                  <a:cs typeface="方正超粗黑简体"/>
                  <a:sym typeface="方正超粗黑简体"/>
                </a:defRPr>
              </a:lvl1pPr>
            </a:lstStyle>
            <a:p>
              <a:r>
                <a:t>2</a:t>
              </a:r>
            </a:p>
          </p:txBody>
        </p:sp>
      </p:gr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 name="矩形 21"/>
          <p:cNvSpPr/>
          <p:nvPr/>
        </p:nvSpPr>
        <p:spPr>
          <a:xfrm>
            <a:off x="2339751" y="-1"/>
            <a:ext cx="6804249"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778" name="矩形 23"/>
          <p:cNvSpPr/>
          <p:nvPr/>
        </p:nvSpPr>
        <p:spPr>
          <a:xfrm>
            <a:off x="4179708" y="59633"/>
            <a:ext cx="1512169" cy="340817"/>
          </a:xfrm>
          <a:prstGeom prst="rect">
            <a:avLst/>
          </a:prstGeom>
          <a:solidFill>
            <a:srgbClr val="093678"/>
          </a:solidFill>
          <a:ln w="12700">
            <a:miter lim="400000"/>
          </a:ln>
        </p:spPr>
        <p:txBody>
          <a:bodyPr lIns="45719" rIns="45719" anchor="ctr"/>
          <a:lstStyle/>
          <a:p>
            <a:pPr algn="ctr">
              <a:defRPr>
                <a:solidFill>
                  <a:srgbClr val="FFFFFF"/>
                </a:solidFill>
              </a:defRPr>
            </a:pPr>
            <a:endParaRPr/>
          </a:p>
        </p:txBody>
      </p:sp>
      <p:sp>
        <p:nvSpPr>
          <p:cNvPr id="779" name="TextBox 24"/>
          <p:cNvSpPr txBox="1"/>
          <p:nvPr/>
        </p:nvSpPr>
        <p:spPr>
          <a:xfrm>
            <a:off x="2510150" y="63847"/>
            <a:ext cx="1368152"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有的放矢</a:t>
            </a:r>
          </a:p>
        </p:txBody>
      </p:sp>
      <p:sp>
        <p:nvSpPr>
          <p:cNvPr id="780" name="TextBox 26"/>
          <p:cNvSpPr txBox="1"/>
          <p:nvPr/>
        </p:nvSpPr>
        <p:spPr>
          <a:xfrm>
            <a:off x="4355975" y="66110"/>
            <a:ext cx="1080121"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深度破题</a:t>
            </a:r>
          </a:p>
        </p:txBody>
      </p:sp>
      <p:sp>
        <p:nvSpPr>
          <p:cNvPr id="781" name="TextBox 27"/>
          <p:cNvSpPr txBox="1"/>
          <p:nvPr/>
        </p:nvSpPr>
        <p:spPr>
          <a:xfrm>
            <a:off x="6083422" y="66110"/>
            <a:ext cx="1008858"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关键论证</a:t>
            </a:r>
          </a:p>
        </p:txBody>
      </p:sp>
      <p:sp>
        <p:nvSpPr>
          <p:cNvPr id="782" name="矩形 28"/>
          <p:cNvSpPr/>
          <p:nvPr/>
        </p:nvSpPr>
        <p:spPr>
          <a:xfrm>
            <a:off x="2411759" y="44624"/>
            <a:ext cx="1512170"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783" name="矩形 29"/>
          <p:cNvSpPr/>
          <p:nvPr/>
        </p:nvSpPr>
        <p:spPr>
          <a:xfrm>
            <a:off x="5837094" y="44624"/>
            <a:ext cx="1512169"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784" name="矩形 30"/>
          <p:cNvSpPr/>
          <p:nvPr/>
        </p:nvSpPr>
        <p:spPr>
          <a:xfrm>
            <a:off x="4869" y="-1"/>
            <a:ext cx="2304002"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785" name="直接连接符 31"/>
          <p:cNvSpPr/>
          <p:nvPr/>
        </p:nvSpPr>
        <p:spPr>
          <a:xfrm>
            <a:off x="4067944" y="72008"/>
            <a:ext cx="1" cy="332657"/>
          </a:xfrm>
          <a:prstGeom prst="line">
            <a:avLst/>
          </a:prstGeom>
          <a:ln w="12700">
            <a:solidFill>
              <a:srgbClr val="808080"/>
            </a:solidFill>
          </a:ln>
        </p:spPr>
        <p:txBody>
          <a:bodyPr lIns="45719" rIns="45719"/>
          <a:lstStyle/>
          <a:p>
            <a:endParaRPr/>
          </a:p>
        </p:txBody>
      </p:sp>
      <p:sp>
        <p:nvSpPr>
          <p:cNvPr id="786" name="直接连接符 32"/>
          <p:cNvSpPr/>
          <p:nvPr/>
        </p:nvSpPr>
        <p:spPr>
          <a:xfrm>
            <a:off x="5796136" y="72008"/>
            <a:ext cx="1" cy="332657"/>
          </a:xfrm>
          <a:prstGeom prst="line">
            <a:avLst/>
          </a:prstGeom>
          <a:ln w="12700">
            <a:solidFill>
              <a:srgbClr val="808080"/>
            </a:solidFill>
          </a:ln>
        </p:spPr>
        <p:txBody>
          <a:bodyPr lIns="45719" rIns="45719"/>
          <a:lstStyle/>
          <a:p>
            <a:endParaRPr/>
          </a:p>
        </p:txBody>
      </p:sp>
      <p:sp>
        <p:nvSpPr>
          <p:cNvPr id="787" name="直接连接符 33"/>
          <p:cNvSpPr/>
          <p:nvPr/>
        </p:nvSpPr>
        <p:spPr>
          <a:xfrm>
            <a:off x="7380312" y="74440"/>
            <a:ext cx="1" cy="332658"/>
          </a:xfrm>
          <a:prstGeom prst="line">
            <a:avLst/>
          </a:prstGeom>
          <a:ln w="12700">
            <a:solidFill>
              <a:srgbClr val="808080"/>
            </a:solidFill>
          </a:ln>
        </p:spPr>
        <p:txBody>
          <a:bodyPr lIns="45719" rIns="45719"/>
          <a:lstStyle/>
          <a:p>
            <a:endParaRPr/>
          </a:p>
        </p:txBody>
      </p:sp>
      <p:sp>
        <p:nvSpPr>
          <p:cNvPr id="788" name="矩形 34"/>
          <p:cNvSpPr/>
          <p:nvPr/>
        </p:nvSpPr>
        <p:spPr>
          <a:xfrm>
            <a:off x="7668342" y="64501"/>
            <a:ext cx="1378092" cy="340817"/>
          </a:xfrm>
          <a:prstGeom prst="rect">
            <a:avLst/>
          </a:prstGeom>
          <a:solidFill>
            <a:srgbClr val="BFBFBF"/>
          </a:solidFill>
          <a:ln w="12700">
            <a:miter lim="400000"/>
          </a:ln>
        </p:spPr>
        <p:txBody>
          <a:bodyPr lIns="45719" rIns="45719" anchor="ctr"/>
          <a:lstStyle/>
          <a:p>
            <a:pPr algn="ctr">
              <a:defRPr>
                <a:solidFill>
                  <a:srgbClr val="FFFFFF"/>
                </a:solidFill>
              </a:defRPr>
            </a:pPr>
            <a:endParaRPr/>
          </a:p>
        </p:txBody>
      </p:sp>
      <p:pic>
        <p:nvPicPr>
          <p:cNvPr id="789" name="图片 35" descr="图片 35"/>
          <p:cNvPicPr>
            <a:picLocks noChangeAspect="1"/>
          </p:cNvPicPr>
          <p:nvPr/>
        </p:nvPicPr>
        <p:blipFill>
          <a:blip r:embed="rId2"/>
          <a:stretch>
            <a:fillRect/>
          </a:stretch>
        </p:blipFill>
        <p:spPr>
          <a:xfrm>
            <a:off x="7720593" y="46030"/>
            <a:ext cx="1231189" cy="369357"/>
          </a:xfrm>
          <a:prstGeom prst="rect">
            <a:avLst/>
          </a:prstGeom>
          <a:ln w="12700">
            <a:miter lim="400000"/>
            <a:headEnd/>
            <a:tailEnd/>
          </a:ln>
        </p:spPr>
      </p:pic>
      <p:sp>
        <p:nvSpPr>
          <p:cNvPr id="790" name="TextBox 36"/>
          <p:cNvSpPr txBox="1"/>
          <p:nvPr/>
        </p:nvSpPr>
        <p:spPr>
          <a:xfrm>
            <a:off x="755576" y="59633"/>
            <a:ext cx="1368152" cy="370841"/>
          </a:xfrm>
          <a:prstGeom prst="rect">
            <a:avLst/>
          </a:prstGeom>
          <a:ln w="12700">
            <a:miter lim="400000"/>
          </a:ln>
        </p:spPr>
        <p:txBody>
          <a:bodyPr lIns="45719" rIns="45719">
            <a:spAutoFit/>
          </a:bodyPr>
          <a:lstStyle>
            <a:lvl1pPr algn="ctr">
              <a:defRPr>
                <a:solidFill>
                  <a:srgbClr val="FFC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ISSUE</a:t>
            </a:r>
          </a:p>
        </p:txBody>
      </p:sp>
      <p:grpSp>
        <p:nvGrpSpPr>
          <p:cNvPr id="793" name="矩形 37"/>
          <p:cNvGrpSpPr/>
          <p:nvPr/>
        </p:nvGrpSpPr>
        <p:grpSpPr>
          <a:xfrm>
            <a:off x="0" y="-49421"/>
            <a:ext cx="539552" cy="574042"/>
            <a:chOff x="0" y="0"/>
            <a:chExt cx="539551" cy="574040"/>
          </a:xfrm>
        </p:grpSpPr>
        <p:sp>
          <p:nvSpPr>
            <p:cNvPr id="791" name="矩形"/>
            <p:cNvSpPr/>
            <p:nvPr/>
          </p:nvSpPr>
          <p:spPr>
            <a:xfrm>
              <a:off x="0" y="49420"/>
              <a:ext cx="539552" cy="475200"/>
            </a:xfrm>
            <a:prstGeom prst="rect">
              <a:avLst/>
            </a:prstGeom>
            <a:solidFill>
              <a:srgbClr val="093678"/>
            </a:solidFill>
            <a:ln w="12700" cap="flat">
              <a:noFill/>
              <a:miter lim="400000"/>
            </a:ln>
            <a:effectLst/>
          </p:spPr>
          <p:txBody>
            <a:bodyPr wrap="square" lIns="45719" tIns="45719" rIns="45719" bIns="45719" numCol="1" anchor="ctr">
              <a:noAutofit/>
            </a:bodyPr>
            <a:lstStyle/>
            <a:p>
              <a:pPr algn="ctr">
                <a:defRPr sz="3200">
                  <a:solidFill>
                    <a:srgbClr val="FFFFFF"/>
                  </a:solidFill>
                  <a:latin typeface="方正超粗黑简体"/>
                  <a:ea typeface="方正超粗黑简体"/>
                  <a:cs typeface="方正超粗黑简体"/>
                  <a:sym typeface="方正超粗黑简体"/>
                </a:defRPr>
              </a:pPr>
              <a:endParaRPr/>
            </a:p>
          </p:txBody>
        </p:sp>
        <p:sp>
          <p:nvSpPr>
            <p:cNvPr id="792" name="2"/>
            <p:cNvSpPr txBox="1"/>
            <p:nvPr/>
          </p:nvSpPr>
          <p:spPr>
            <a:xfrm>
              <a:off x="0" y="0"/>
              <a:ext cx="539552" cy="574041"/>
            </a:xfrm>
            <a:prstGeom prst="rect">
              <a:avLst/>
            </a:prstGeom>
            <a:noFill/>
            <a:ln w="12700" cap="flat">
              <a:noFill/>
              <a:miter lim="400000"/>
            </a:ln>
            <a:effectLst/>
          </p:spPr>
          <p:txBody>
            <a:bodyPr wrap="square" lIns="45719" tIns="45719" rIns="45719" bIns="45719" numCol="1" anchor="ctr">
              <a:spAutoFit/>
            </a:bodyPr>
            <a:lstStyle>
              <a:lvl1pPr algn="ctr">
                <a:defRPr sz="3200">
                  <a:solidFill>
                    <a:srgbClr val="FFFFFF"/>
                  </a:solidFill>
                  <a:latin typeface="方正超粗黑简体"/>
                  <a:ea typeface="方正超粗黑简体"/>
                  <a:cs typeface="方正超粗黑简体"/>
                  <a:sym typeface="方正超粗黑简体"/>
                </a:defRPr>
              </a:lvl1pPr>
            </a:lstStyle>
            <a:p>
              <a:r>
                <a:t>2</a:t>
              </a:r>
            </a:p>
          </p:txBody>
        </p:sp>
      </p:grpSp>
      <p:sp>
        <p:nvSpPr>
          <p:cNvPr id="794" name="评价绝对词"/>
          <p:cNvSpPr txBox="1"/>
          <p:nvPr/>
        </p:nvSpPr>
        <p:spPr>
          <a:xfrm>
            <a:off x="547369" y="769650"/>
            <a:ext cx="1360170" cy="398780"/>
          </a:xfrm>
          <a:prstGeom prst="rect">
            <a:avLst/>
          </a:prstGeom>
          <a:ln w="12700">
            <a:miter lim="400000"/>
          </a:ln>
        </p:spPr>
        <p:txBody>
          <a:bodyPr wrap="none" lIns="45719" rIns="45719">
            <a:spAutoFit/>
          </a:bodyPr>
          <a:lstStyle>
            <a:lvl1pPr>
              <a:defRPr sz="2000"/>
            </a:lvl1pPr>
          </a:lstStyle>
          <a:p>
            <a:r>
              <a:rPr>
                <a:latin typeface="微软雅黑" panose="020B0503020204020204" charset="-122"/>
                <a:ea typeface="微软雅黑" panose="020B0503020204020204" charset="-122"/>
              </a:rPr>
              <a:t>评价绝对词</a:t>
            </a:r>
          </a:p>
        </p:txBody>
      </p:sp>
      <p:sp>
        <p:nvSpPr>
          <p:cNvPr id="795" name="TextBox 18"/>
          <p:cNvSpPr txBox="1"/>
          <p:nvPr/>
        </p:nvSpPr>
        <p:spPr>
          <a:xfrm>
            <a:off x="412107" y="1509668"/>
            <a:ext cx="8136906" cy="1920241"/>
          </a:xfrm>
          <a:prstGeom prst="rect">
            <a:avLst/>
          </a:prstGeom>
          <a:ln w="12700">
            <a:miter lim="400000"/>
          </a:ln>
        </p:spPr>
        <p:txBody>
          <a:bodyPr lIns="45719" rIns="45719">
            <a:spAutoFit/>
          </a:bodyPr>
          <a:lstStyle/>
          <a:p>
            <a:pPr>
              <a:defRPr sz="2300">
                <a:latin typeface="微软雅黑" panose="020B0503020204020204" charset="-122"/>
                <a:ea typeface="微软雅黑" panose="020B0503020204020204" charset="-122"/>
                <a:cs typeface="微软雅黑" panose="020B0503020204020204" charset="-122"/>
                <a:sym typeface="微软雅黑" panose="020B0503020204020204" charset="-122"/>
              </a:defRPr>
            </a:pPr>
            <a:r>
              <a:t>【Topic139】Claim: Major policy decisions should </a:t>
            </a:r>
            <a:r>
              <a:rPr b="1" u="sng">
                <a:solidFill>
                  <a:srgbClr val="FF2600"/>
                </a:solidFill>
              </a:rPr>
              <a:t>always</a:t>
            </a:r>
            <a:r>
              <a:t> be left to politicians and other government experts.</a:t>
            </a:r>
            <a:br/>
            <a:r>
              <a:t>Reason: Politicians and other government experts are more informed and thus have better judgment and perspective the do members of the general public.</a:t>
            </a:r>
          </a:p>
        </p:txBody>
      </p:sp>
      <p:sp>
        <p:nvSpPr>
          <p:cNvPr id="796" name="TextBox 18"/>
          <p:cNvSpPr txBox="1"/>
          <p:nvPr/>
        </p:nvSpPr>
        <p:spPr>
          <a:xfrm>
            <a:off x="412107" y="3607708"/>
            <a:ext cx="8136906" cy="1209041"/>
          </a:xfrm>
          <a:prstGeom prst="rect">
            <a:avLst/>
          </a:prstGeom>
          <a:ln w="12700">
            <a:miter lim="400000"/>
          </a:ln>
        </p:spPr>
        <p:txBody>
          <a:bodyPr lIns="45719" rIns="45719">
            <a:spAutoFit/>
          </a:bodyPr>
          <a:lstStyle/>
          <a:p>
            <a:pPr>
              <a:defRPr sz="2300">
                <a:latin typeface="微软雅黑" panose="020B0503020204020204" charset="-122"/>
                <a:ea typeface="微软雅黑" panose="020B0503020204020204" charset="-122"/>
                <a:cs typeface="微软雅黑" panose="020B0503020204020204" charset="-122"/>
                <a:sym typeface="微软雅黑" panose="020B0503020204020204" charset="-122"/>
              </a:defRPr>
            </a:pPr>
            <a:r>
              <a:t>【Topic124】</a:t>
            </a:r>
            <a:r>
              <a:rPr b="1" u="sng">
                <a:solidFill>
                  <a:srgbClr val="FF2600"/>
                </a:solidFill>
              </a:rPr>
              <a:t>All</a:t>
            </a:r>
            <a:r>
              <a:t> college and university students would benefit from spending at least one semester studying in a foreign country.</a:t>
            </a:r>
          </a:p>
        </p:txBody>
      </p:sp>
      <p:sp>
        <p:nvSpPr>
          <p:cNvPr id="797" name="圆角矩形"/>
          <p:cNvSpPr/>
          <p:nvPr/>
        </p:nvSpPr>
        <p:spPr>
          <a:xfrm>
            <a:off x="483769" y="765417"/>
            <a:ext cx="1486770" cy="451273"/>
          </a:xfrm>
          <a:prstGeom prst="roundRect">
            <a:avLst>
              <a:gd name="adj" fmla="val 42214"/>
            </a:avLst>
          </a:prstGeom>
          <a:ln w="25400">
            <a:solidFill>
              <a:schemeClr val="accent1"/>
            </a:solidFill>
          </a:ln>
          <a:effectLst>
            <a:outerShdw blurRad="38100" dist="23000" dir="5400000" rotWithShape="0">
              <a:srgbClr val="000000">
                <a:alpha val="35000"/>
              </a:srgbClr>
            </a:outerShdw>
          </a:effectLst>
        </p:spPr>
        <p:txBody>
          <a:bodyPr lIns="45719" rIns="45719" anchor="ctr"/>
          <a:lstStyle/>
          <a:p>
            <a:endParaRPr/>
          </a:p>
        </p:txBody>
      </p:sp>
      <p:sp>
        <p:nvSpPr>
          <p:cNvPr id="798" name="TextBox 18"/>
          <p:cNvSpPr txBox="1"/>
          <p:nvPr/>
        </p:nvSpPr>
        <p:spPr>
          <a:xfrm>
            <a:off x="412107" y="4994547"/>
            <a:ext cx="8136906" cy="853441"/>
          </a:xfrm>
          <a:prstGeom prst="rect">
            <a:avLst/>
          </a:prstGeom>
          <a:ln w="12700">
            <a:miter lim="400000"/>
          </a:ln>
        </p:spPr>
        <p:txBody>
          <a:bodyPr lIns="45719" rIns="45719">
            <a:spAutoFit/>
          </a:bodyPr>
          <a:lstStyle/>
          <a:p>
            <a:pPr>
              <a:defRPr sz="2300">
                <a:latin typeface="微软雅黑" panose="020B0503020204020204" charset="-122"/>
                <a:ea typeface="微软雅黑" panose="020B0503020204020204" charset="-122"/>
                <a:cs typeface="微软雅黑" panose="020B0503020204020204" charset="-122"/>
                <a:sym typeface="微软雅黑" panose="020B0503020204020204" charset="-122"/>
              </a:defRPr>
            </a:pPr>
            <a:r>
              <a:t>【Topic146】The </a:t>
            </a:r>
            <a:r>
              <a:rPr b="1" u="sng">
                <a:solidFill>
                  <a:srgbClr val="FF2600"/>
                </a:solidFill>
              </a:rPr>
              <a:t>best</a:t>
            </a:r>
            <a:r>
              <a:t> test of an argument is the argument’s ability to convince someone with an opposing viewpoint.</a:t>
            </a: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4" presetClass="entr" presetSubtype="32" fill="hold" grpId="1" nodeType="clickEffect">
                                  <p:stCondLst>
                                    <p:cond delay="0"/>
                                  </p:stCondLst>
                                  <p:iterate>
                                    <p:tmAbs val="0"/>
                                  </p:iterate>
                                  <p:childTnLst>
                                    <p:set>
                                      <p:cBhvr>
                                        <p:cTn id="6" dur="indefinite" fill="hold"/>
                                        <p:tgtEl>
                                          <p:spTgt spid="796"/>
                                        </p:tgtEl>
                                        <p:attrNameLst>
                                          <p:attrName>style.visibility</p:attrName>
                                        </p:attrNameLst>
                                      </p:cBhvr>
                                      <p:to>
                                        <p:strVal val="visible"/>
                                      </p:to>
                                    </p:set>
                                    <p:animEffect transition="in" filter="box(out)">
                                      <p:cBhvr>
                                        <p:cTn id="7" dur="1000"/>
                                        <p:tgtEl>
                                          <p:spTgt spid="79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2" nodeType="clickEffect">
                                  <p:stCondLst>
                                    <p:cond delay="0"/>
                                  </p:stCondLst>
                                  <p:iterate>
                                    <p:tmAbs val="0"/>
                                  </p:iterate>
                                  <p:childTnLst>
                                    <p:set>
                                      <p:cBhvr>
                                        <p:cTn id="11" dur="indefinite" fill="hold"/>
                                        <p:tgtEl>
                                          <p:spTgt spid="798"/>
                                        </p:tgtEl>
                                        <p:attrNameLst>
                                          <p:attrName>style.visibility</p:attrName>
                                        </p:attrNameLst>
                                      </p:cBhvr>
                                      <p:to>
                                        <p:strVal val="visible"/>
                                      </p:to>
                                    </p:set>
                                    <p:animEffect transition="in" filter="box(out)">
                                      <p:cBhvr>
                                        <p:cTn id="12" dur="1000"/>
                                        <p:tgtEl>
                                          <p:spTgt spid="7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 grpId="1" animBg="1" advAuto="0"/>
      <p:bldP spid="798" grpId="2" animBg="1" advAuto="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 name="矩形 21"/>
          <p:cNvSpPr/>
          <p:nvPr/>
        </p:nvSpPr>
        <p:spPr>
          <a:xfrm>
            <a:off x="2339751" y="-1"/>
            <a:ext cx="6804249"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732" name="矩形 23"/>
          <p:cNvSpPr/>
          <p:nvPr/>
        </p:nvSpPr>
        <p:spPr>
          <a:xfrm>
            <a:off x="4179708" y="59633"/>
            <a:ext cx="1512169" cy="340817"/>
          </a:xfrm>
          <a:prstGeom prst="rect">
            <a:avLst/>
          </a:prstGeom>
          <a:solidFill>
            <a:srgbClr val="093678"/>
          </a:solidFill>
          <a:ln w="12700">
            <a:miter lim="400000"/>
          </a:ln>
        </p:spPr>
        <p:txBody>
          <a:bodyPr lIns="45719" rIns="45719" anchor="ctr"/>
          <a:lstStyle/>
          <a:p>
            <a:pPr algn="ctr">
              <a:defRPr>
                <a:solidFill>
                  <a:srgbClr val="FFFFFF"/>
                </a:solidFill>
              </a:defRPr>
            </a:pPr>
            <a:endParaRPr/>
          </a:p>
        </p:txBody>
      </p:sp>
      <p:sp>
        <p:nvSpPr>
          <p:cNvPr id="733" name="TextBox 24"/>
          <p:cNvSpPr txBox="1"/>
          <p:nvPr/>
        </p:nvSpPr>
        <p:spPr>
          <a:xfrm>
            <a:off x="2510150" y="63847"/>
            <a:ext cx="1368152"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有的放矢</a:t>
            </a:r>
          </a:p>
        </p:txBody>
      </p:sp>
      <p:sp>
        <p:nvSpPr>
          <p:cNvPr id="734" name="TextBox 26"/>
          <p:cNvSpPr txBox="1"/>
          <p:nvPr/>
        </p:nvSpPr>
        <p:spPr>
          <a:xfrm>
            <a:off x="4355975" y="66110"/>
            <a:ext cx="1080121"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深度破题</a:t>
            </a:r>
          </a:p>
        </p:txBody>
      </p:sp>
      <p:sp>
        <p:nvSpPr>
          <p:cNvPr id="735" name="TextBox 27"/>
          <p:cNvSpPr txBox="1"/>
          <p:nvPr/>
        </p:nvSpPr>
        <p:spPr>
          <a:xfrm>
            <a:off x="6083422" y="66110"/>
            <a:ext cx="1008858"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关键论证</a:t>
            </a:r>
          </a:p>
        </p:txBody>
      </p:sp>
      <p:sp>
        <p:nvSpPr>
          <p:cNvPr id="736" name="矩形 28"/>
          <p:cNvSpPr/>
          <p:nvPr/>
        </p:nvSpPr>
        <p:spPr>
          <a:xfrm>
            <a:off x="2411759" y="44624"/>
            <a:ext cx="1512170"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737" name="矩形 29"/>
          <p:cNvSpPr/>
          <p:nvPr/>
        </p:nvSpPr>
        <p:spPr>
          <a:xfrm>
            <a:off x="5837094" y="44624"/>
            <a:ext cx="1512169"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738" name="矩形 30"/>
          <p:cNvSpPr/>
          <p:nvPr/>
        </p:nvSpPr>
        <p:spPr>
          <a:xfrm>
            <a:off x="4869" y="-1"/>
            <a:ext cx="2304002"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739" name="直接连接符 31"/>
          <p:cNvSpPr/>
          <p:nvPr/>
        </p:nvSpPr>
        <p:spPr>
          <a:xfrm>
            <a:off x="4067944" y="72008"/>
            <a:ext cx="1" cy="332657"/>
          </a:xfrm>
          <a:prstGeom prst="line">
            <a:avLst/>
          </a:prstGeom>
          <a:ln w="12700">
            <a:solidFill>
              <a:srgbClr val="808080"/>
            </a:solidFill>
          </a:ln>
        </p:spPr>
        <p:txBody>
          <a:bodyPr lIns="45719" rIns="45719"/>
          <a:lstStyle/>
          <a:p>
            <a:endParaRPr/>
          </a:p>
        </p:txBody>
      </p:sp>
      <p:sp>
        <p:nvSpPr>
          <p:cNvPr id="740" name="直接连接符 32"/>
          <p:cNvSpPr/>
          <p:nvPr/>
        </p:nvSpPr>
        <p:spPr>
          <a:xfrm>
            <a:off x="5796136" y="72008"/>
            <a:ext cx="1" cy="332657"/>
          </a:xfrm>
          <a:prstGeom prst="line">
            <a:avLst/>
          </a:prstGeom>
          <a:ln w="12700">
            <a:solidFill>
              <a:srgbClr val="808080"/>
            </a:solidFill>
          </a:ln>
        </p:spPr>
        <p:txBody>
          <a:bodyPr lIns="45719" rIns="45719"/>
          <a:lstStyle/>
          <a:p>
            <a:endParaRPr/>
          </a:p>
        </p:txBody>
      </p:sp>
      <p:sp>
        <p:nvSpPr>
          <p:cNvPr id="741" name="直接连接符 33"/>
          <p:cNvSpPr/>
          <p:nvPr/>
        </p:nvSpPr>
        <p:spPr>
          <a:xfrm>
            <a:off x="7380312" y="74440"/>
            <a:ext cx="1" cy="332658"/>
          </a:xfrm>
          <a:prstGeom prst="line">
            <a:avLst/>
          </a:prstGeom>
          <a:ln w="12700">
            <a:solidFill>
              <a:srgbClr val="808080"/>
            </a:solidFill>
          </a:ln>
        </p:spPr>
        <p:txBody>
          <a:bodyPr lIns="45719" rIns="45719"/>
          <a:lstStyle/>
          <a:p>
            <a:endParaRPr/>
          </a:p>
        </p:txBody>
      </p:sp>
      <p:sp>
        <p:nvSpPr>
          <p:cNvPr id="742" name="矩形 34"/>
          <p:cNvSpPr/>
          <p:nvPr/>
        </p:nvSpPr>
        <p:spPr>
          <a:xfrm>
            <a:off x="7668342" y="64501"/>
            <a:ext cx="1378092" cy="340817"/>
          </a:xfrm>
          <a:prstGeom prst="rect">
            <a:avLst/>
          </a:prstGeom>
          <a:solidFill>
            <a:srgbClr val="BFBFBF"/>
          </a:solidFill>
          <a:ln w="12700">
            <a:miter lim="400000"/>
          </a:ln>
        </p:spPr>
        <p:txBody>
          <a:bodyPr lIns="45719" rIns="45719" anchor="ctr"/>
          <a:lstStyle/>
          <a:p>
            <a:pPr algn="ctr">
              <a:defRPr>
                <a:solidFill>
                  <a:srgbClr val="FFFFFF"/>
                </a:solidFill>
              </a:defRPr>
            </a:pPr>
            <a:endParaRPr/>
          </a:p>
        </p:txBody>
      </p:sp>
      <p:pic>
        <p:nvPicPr>
          <p:cNvPr id="743" name="图片 35" descr="图片 35"/>
          <p:cNvPicPr>
            <a:picLocks noChangeAspect="1"/>
          </p:cNvPicPr>
          <p:nvPr/>
        </p:nvPicPr>
        <p:blipFill>
          <a:blip r:embed="rId2"/>
          <a:stretch>
            <a:fillRect/>
          </a:stretch>
        </p:blipFill>
        <p:spPr>
          <a:xfrm>
            <a:off x="7720593" y="46030"/>
            <a:ext cx="1231189" cy="369357"/>
          </a:xfrm>
          <a:prstGeom prst="rect">
            <a:avLst/>
          </a:prstGeom>
          <a:ln w="12700">
            <a:miter lim="400000"/>
            <a:headEnd/>
            <a:tailEnd/>
          </a:ln>
        </p:spPr>
      </p:pic>
      <p:sp>
        <p:nvSpPr>
          <p:cNvPr id="744" name="TextBox 36"/>
          <p:cNvSpPr txBox="1"/>
          <p:nvPr/>
        </p:nvSpPr>
        <p:spPr>
          <a:xfrm>
            <a:off x="755576" y="59633"/>
            <a:ext cx="1368152" cy="370841"/>
          </a:xfrm>
          <a:prstGeom prst="rect">
            <a:avLst/>
          </a:prstGeom>
          <a:ln w="12700">
            <a:miter lim="400000"/>
          </a:ln>
        </p:spPr>
        <p:txBody>
          <a:bodyPr lIns="45719" rIns="45719">
            <a:spAutoFit/>
          </a:bodyPr>
          <a:lstStyle>
            <a:lvl1pPr algn="ctr">
              <a:defRPr>
                <a:solidFill>
                  <a:srgbClr val="FFC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ISSUE</a:t>
            </a:r>
          </a:p>
        </p:txBody>
      </p:sp>
      <p:grpSp>
        <p:nvGrpSpPr>
          <p:cNvPr id="747" name="矩形 37"/>
          <p:cNvGrpSpPr/>
          <p:nvPr/>
        </p:nvGrpSpPr>
        <p:grpSpPr>
          <a:xfrm>
            <a:off x="0" y="-49421"/>
            <a:ext cx="539552" cy="574042"/>
            <a:chOff x="0" y="0"/>
            <a:chExt cx="539551" cy="574040"/>
          </a:xfrm>
        </p:grpSpPr>
        <p:sp>
          <p:nvSpPr>
            <p:cNvPr id="745" name="矩形"/>
            <p:cNvSpPr/>
            <p:nvPr/>
          </p:nvSpPr>
          <p:spPr>
            <a:xfrm>
              <a:off x="0" y="49420"/>
              <a:ext cx="539552" cy="475200"/>
            </a:xfrm>
            <a:prstGeom prst="rect">
              <a:avLst/>
            </a:prstGeom>
            <a:solidFill>
              <a:srgbClr val="093678"/>
            </a:solidFill>
            <a:ln w="12700" cap="flat">
              <a:noFill/>
              <a:miter lim="400000"/>
            </a:ln>
            <a:effectLst/>
          </p:spPr>
          <p:txBody>
            <a:bodyPr wrap="square" lIns="45719" tIns="45719" rIns="45719" bIns="45719" numCol="1" anchor="ctr">
              <a:noAutofit/>
            </a:bodyPr>
            <a:lstStyle/>
            <a:p>
              <a:pPr algn="ctr">
                <a:defRPr sz="3200">
                  <a:solidFill>
                    <a:srgbClr val="FFFFFF"/>
                  </a:solidFill>
                  <a:latin typeface="方正超粗黑简体"/>
                  <a:ea typeface="方正超粗黑简体"/>
                  <a:cs typeface="方正超粗黑简体"/>
                  <a:sym typeface="方正超粗黑简体"/>
                </a:defRPr>
              </a:pPr>
              <a:endParaRPr/>
            </a:p>
          </p:txBody>
        </p:sp>
        <p:sp>
          <p:nvSpPr>
            <p:cNvPr id="746" name="2"/>
            <p:cNvSpPr txBox="1"/>
            <p:nvPr/>
          </p:nvSpPr>
          <p:spPr>
            <a:xfrm>
              <a:off x="0" y="0"/>
              <a:ext cx="539552" cy="574041"/>
            </a:xfrm>
            <a:prstGeom prst="rect">
              <a:avLst/>
            </a:prstGeom>
            <a:noFill/>
            <a:ln w="12700" cap="flat">
              <a:noFill/>
              <a:miter lim="400000"/>
            </a:ln>
            <a:effectLst/>
          </p:spPr>
          <p:txBody>
            <a:bodyPr wrap="square" lIns="45719" tIns="45719" rIns="45719" bIns="45719" numCol="1" anchor="ctr">
              <a:spAutoFit/>
            </a:bodyPr>
            <a:lstStyle>
              <a:lvl1pPr algn="ctr">
                <a:defRPr sz="3200">
                  <a:solidFill>
                    <a:srgbClr val="FFFFFF"/>
                  </a:solidFill>
                  <a:latin typeface="方正超粗黑简体"/>
                  <a:ea typeface="方正超粗黑简体"/>
                  <a:cs typeface="方正超粗黑简体"/>
                  <a:sym typeface="方正超粗黑简体"/>
                </a:defRPr>
              </a:lvl1pPr>
            </a:lstStyle>
            <a:p>
              <a:r>
                <a:t>2</a:t>
              </a:r>
            </a:p>
          </p:txBody>
        </p:sp>
      </p:grpSp>
      <p:sp>
        <p:nvSpPr>
          <p:cNvPr id="748" name="评价情态用语"/>
          <p:cNvSpPr txBox="1"/>
          <p:nvPr/>
        </p:nvSpPr>
        <p:spPr>
          <a:xfrm>
            <a:off x="547369" y="769650"/>
            <a:ext cx="1614170" cy="398780"/>
          </a:xfrm>
          <a:prstGeom prst="rect">
            <a:avLst/>
          </a:prstGeom>
          <a:ln w="12700">
            <a:miter lim="400000"/>
          </a:ln>
        </p:spPr>
        <p:txBody>
          <a:bodyPr wrap="none" lIns="45719" rIns="45719">
            <a:spAutoFit/>
          </a:bodyPr>
          <a:lstStyle>
            <a:lvl1pPr>
              <a:defRPr sz="2000"/>
            </a:lvl1pPr>
          </a:lstStyle>
          <a:p>
            <a:r>
              <a:rPr>
                <a:latin typeface="微软雅黑" panose="020B0503020204020204" charset="-122"/>
                <a:ea typeface="微软雅黑" panose="020B0503020204020204" charset="-122"/>
              </a:rPr>
              <a:t>评价情态用语</a:t>
            </a:r>
          </a:p>
        </p:txBody>
      </p:sp>
      <p:sp>
        <p:nvSpPr>
          <p:cNvPr id="749" name="圆角矩形"/>
          <p:cNvSpPr/>
          <p:nvPr/>
        </p:nvSpPr>
        <p:spPr>
          <a:xfrm>
            <a:off x="483769" y="765417"/>
            <a:ext cx="1755341" cy="451273"/>
          </a:xfrm>
          <a:prstGeom prst="roundRect">
            <a:avLst>
              <a:gd name="adj" fmla="val 42214"/>
            </a:avLst>
          </a:prstGeom>
          <a:ln w="25400">
            <a:solidFill>
              <a:schemeClr val="accent1"/>
            </a:solidFill>
          </a:ln>
          <a:effectLst>
            <a:outerShdw blurRad="38100" dist="23000" dir="5400000" rotWithShape="0">
              <a:srgbClr val="000000">
                <a:alpha val="35000"/>
              </a:srgbClr>
            </a:outerShdw>
          </a:effectLst>
        </p:spPr>
        <p:txBody>
          <a:bodyPr lIns="45719" rIns="45719" anchor="ctr"/>
          <a:lstStyle/>
          <a:p>
            <a:endParaRPr/>
          </a:p>
        </p:txBody>
      </p:sp>
      <p:graphicFrame>
        <p:nvGraphicFramePr>
          <p:cNvPr id="750" name="表格"/>
          <p:cNvGraphicFramePr/>
          <p:nvPr/>
        </p:nvGraphicFramePr>
        <p:xfrm>
          <a:off x="534685" y="1651000"/>
          <a:ext cx="7417855" cy="1731549"/>
        </p:xfrm>
        <a:graphic>
          <a:graphicData uri="http://schemas.openxmlformats.org/drawingml/2006/table">
            <a:tbl>
              <a:tblPr bandRow="1">
                <a:tableStyleId>{4C3C2611-4C71-4FC5-86AE-919BDF0F9419}</a:tableStyleId>
              </a:tblPr>
              <a:tblGrid>
                <a:gridCol w="1483571">
                  <a:extLst>
                    <a:ext uri="{9D8B030D-6E8A-4147-A177-3AD203B41FA5}">
                      <a16:colId xmlns:a16="http://schemas.microsoft.com/office/drawing/2014/main" val="20000"/>
                    </a:ext>
                  </a:extLst>
                </a:gridCol>
                <a:gridCol w="1483571">
                  <a:extLst>
                    <a:ext uri="{9D8B030D-6E8A-4147-A177-3AD203B41FA5}">
                      <a16:colId xmlns:a16="http://schemas.microsoft.com/office/drawing/2014/main" val="20001"/>
                    </a:ext>
                  </a:extLst>
                </a:gridCol>
                <a:gridCol w="1483571">
                  <a:extLst>
                    <a:ext uri="{9D8B030D-6E8A-4147-A177-3AD203B41FA5}">
                      <a16:colId xmlns:a16="http://schemas.microsoft.com/office/drawing/2014/main" val="20002"/>
                    </a:ext>
                  </a:extLst>
                </a:gridCol>
                <a:gridCol w="1483571">
                  <a:extLst>
                    <a:ext uri="{9D8B030D-6E8A-4147-A177-3AD203B41FA5}">
                      <a16:colId xmlns:a16="http://schemas.microsoft.com/office/drawing/2014/main" val="20003"/>
                    </a:ext>
                  </a:extLst>
                </a:gridCol>
                <a:gridCol w="1483571">
                  <a:extLst>
                    <a:ext uri="{9D8B030D-6E8A-4147-A177-3AD203B41FA5}">
                      <a16:colId xmlns:a16="http://schemas.microsoft.com/office/drawing/2014/main" val="20004"/>
                    </a:ext>
                  </a:extLst>
                </a:gridCol>
              </a:tblGrid>
              <a:tr h="577183">
                <a:tc>
                  <a:txBody>
                    <a:bodyPr/>
                    <a:lstStyle/>
                    <a:p>
                      <a:pPr algn="ctr">
                        <a:defRPr sz="1800"/>
                      </a:pPr>
                      <a:r>
                        <a:t>will</a:t>
                      </a:r>
                    </a:p>
                  </a:txBody>
                  <a:tcPr marL="0" marR="0" marT="0" marB="0" anchor="ctr" horzOverflow="overflow"/>
                </a:tc>
                <a:tc>
                  <a:txBody>
                    <a:bodyPr/>
                    <a:lstStyle/>
                    <a:p>
                      <a:pPr algn="ctr">
                        <a:defRPr sz="1800"/>
                      </a:pPr>
                      <a:r>
                        <a:t>willing</a:t>
                      </a:r>
                    </a:p>
                  </a:txBody>
                  <a:tcPr marL="0" marR="0" marT="0" marB="0" anchor="ctr" horzOverflow="overflow"/>
                </a:tc>
                <a:tc>
                  <a:txBody>
                    <a:bodyPr/>
                    <a:lstStyle/>
                    <a:p>
                      <a:pPr algn="ctr">
                        <a:defRPr sz="1800"/>
                      </a:pPr>
                      <a:r>
                        <a:t>should</a:t>
                      </a:r>
                    </a:p>
                  </a:txBody>
                  <a:tcPr marL="0" marR="0" marT="0" marB="0" anchor="ctr" horzOverflow="overflow"/>
                </a:tc>
                <a:tc>
                  <a:txBody>
                    <a:bodyPr/>
                    <a:lstStyle/>
                    <a:p>
                      <a:pPr algn="ctr">
                        <a:defRPr sz="1800"/>
                      </a:pPr>
                      <a:r>
                        <a:t>have a responsibility</a:t>
                      </a:r>
                    </a:p>
                  </a:txBody>
                  <a:tcPr marL="0" marR="0" marT="0" marB="0" anchor="ctr" horzOverflow="overflow"/>
                </a:tc>
                <a:tc>
                  <a:txBody>
                    <a:bodyPr/>
                    <a:lstStyle/>
                    <a:p>
                      <a:pPr algn="ctr">
                        <a:defRPr sz="1800"/>
                      </a:pPr>
                      <a:r>
                        <a:t>must</a:t>
                      </a:r>
                    </a:p>
                  </a:txBody>
                  <a:tcPr marL="0" marR="0" marT="0" marB="0" anchor="ctr" horzOverflow="overflow"/>
                </a:tc>
                <a:extLst>
                  <a:ext uri="{0D108BD9-81ED-4DB2-BD59-A6C34878D82A}">
                    <a16:rowId xmlns:a16="http://schemas.microsoft.com/office/drawing/2014/main" val="10000"/>
                  </a:ext>
                </a:extLst>
              </a:tr>
              <a:tr h="577183">
                <a:tc>
                  <a:txBody>
                    <a:bodyPr/>
                    <a:lstStyle/>
                    <a:p>
                      <a:pPr algn="ctr">
                        <a:defRPr sz="1800"/>
                      </a:pPr>
                      <a:r>
                        <a:t>likely</a:t>
                      </a:r>
                    </a:p>
                  </a:txBody>
                  <a:tcPr marL="0" marR="0" marT="0" marB="0" anchor="ctr" horzOverflow="overflow"/>
                </a:tc>
                <a:tc>
                  <a:txBody>
                    <a:bodyPr/>
                    <a:lstStyle/>
                    <a:p>
                      <a:pPr algn="ctr">
                        <a:defRPr sz="1800"/>
                      </a:pPr>
                      <a:r>
                        <a:t>could</a:t>
                      </a:r>
                    </a:p>
                  </a:txBody>
                  <a:tcPr marL="0" marR="0" marT="0" marB="0" anchor="ctr" horzOverflow="overflow"/>
                </a:tc>
                <a:tc>
                  <a:txBody>
                    <a:bodyPr/>
                    <a:lstStyle/>
                    <a:p>
                      <a:pPr algn="ctr">
                        <a:defRPr sz="1800"/>
                      </a:pPr>
                      <a:r>
                        <a:t>can</a:t>
                      </a:r>
                    </a:p>
                  </a:txBody>
                  <a:tcPr marL="0" marR="0" marT="0" marB="0" anchor="ctr" horzOverflow="overflow"/>
                </a:tc>
                <a:tc>
                  <a:txBody>
                    <a:bodyPr/>
                    <a:lstStyle/>
                    <a:p>
                      <a:pPr algn="ctr">
                        <a:defRPr sz="1800"/>
                      </a:pPr>
                      <a:r>
                        <a:t>cannot</a:t>
                      </a:r>
                    </a:p>
                  </a:txBody>
                  <a:tcPr marL="0" marR="0" marT="0" marB="0" anchor="ctr" horzOverflow="overflow"/>
                </a:tc>
                <a:tc>
                  <a:txBody>
                    <a:bodyPr/>
                    <a:lstStyle/>
                    <a:p>
                      <a:pPr algn="ctr">
                        <a:defRPr sz="1800"/>
                      </a:pPr>
                      <a:r>
                        <a:t>be able to</a:t>
                      </a:r>
                    </a:p>
                  </a:txBody>
                  <a:tcPr marL="0" marR="0" marT="0" marB="0" anchor="ctr" horzOverflow="overflow"/>
                </a:tc>
                <a:extLst>
                  <a:ext uri="{0D108BD9-81ED-4DB2-BD59-A6C34878D82A}">
                    <a16:rowId xmlns:a16="http://schemas.microsoft.com/office/drawing/2014/main" val="10001"/>
                  </a:ext>
                </a:extLst>
              </a:tr>
              <a:tr h="577183">
                <a:tc>
                  <a:txBody>
                    <a:bodyPr/>
                    <a:lstStyle/>
                    <a:p>
                      <a:pPr algn="ctr">
                        <a:defRPr sz="1800"/>
                      </a:pPr>
                      <a:r>
                        <a:t>possible</a:t>
                      </a:r>
                    </a:p>
                  </a:txBody>
                  <a:tcPr marL="0" marR="0" marT="0" marB="0" anchor="ctr" horzOverflow="overflow"/>
                </a:tc>
                <a:tc>
                  <a:txBody>
                    <a:bodyPr/>
                    <a:lstStyle/>
                    <a:p>
                      <a:pPr algn="ctr">
                        <a:defRPr sz="1800"/>
                      </a:pPr>
                      <a:r>
                        <a:t>impossible</a:t>
                      </a:r>
                    </a:p>
                  </a:txBody>
                  <a:tcPr marL="0" marR="0" marT="0" marB="0" anchor="ctr" horzOverflow="overflow"/>
                </a:tc>
                <a:tc>
                  <a:txBody>
                    <a:bodyPr/>
                    <a:lstStyle/>
                    <a:p>
                      <a:pPr algn="ctr">
                        <a:defRPr sz="1800"/>
                      </a:pPr>
                      <a:r>
                        <a:t>necessary</a:t>
                      </a:r>
                    </a:p>
                  </a:txBody>
                  <a:tcPr marL="0" marR="0" marT="0" marB="0" anchor="ctr" horzOverflow="overflow"/>
                </a:tc>
                <a:tc>
                  <a:txBody>
                    <a:bodyPr/>
                    <a:lstStyle/>
                    <a:p>
                      <a:pPr algn="ctr">
                        <a:defRPr sz="1800"/>
                      </a:pPr>
                      <a:r>
                        <a:t>primarily</a:t>
                      </a:r>
                    </a:p>
                  </a:txBody>
                  <a:tcPr marL="0" marR="0" marT="0" marB="0" anchor="ctr" horzOverflow="overflow"/>
                </a:tc>
                <a:tc>
                  <a:txBody>
                    <a:bodyPr/>
                    <a:lstStyle/>
                    <a:p>
                      <a:pPr algn="ctr">
                        <a:defRPr sz="1800"/>
                      </a:pPr>
                      <a:endParaRPr/>
                    </a:p>
                  </a:txBody>
                  <a:tcPr marL="0" marR="0" marT="0" marB="0" anchor="ctr" horzOverflow="overflow"/>
                </a:tc>
                <a:extLst>
                  <a:ext uri="{0D108BD9-81ED-4DB2-BD59-A6C34878D82A}">
                    <a16:rowId xmlns:a16="http://schemas.microsoft.com/office/drawing/2014/main" val="10002"/>
                  </a:ext>
                </a:extLst>
              </a:tr>
            </a:tbl>
          </a:graphicData>
        </a:graphic>
      </p:graphicFrame>
      <p:sp>
        <p:nvSpPr>
          <p:cNvPr id="751" name="TextBox 18"/>
          <p:cNvSpPr txBox="1"/>
          <p:nvPr/>
        </p:nvSpPr>
        <p:spPr>
          <a:xfrm>
            <a:off x="503547" y="3683908"/>
            <a:ext cx="8136906" cy="1216243"/>
          </a:xfrm>
          <a:prstGeom prst="rect">
            <a:avLst/>
          </a:prstGeom>
          <a:ln w="12700">
            <a:miter lim="400000"/>
          </a:ln>
        </p:spPr>
        <p:txBody>
          <a:bodyPr lIns="45719" rIns="45719">
            <a:spAutoFit/>
          </a:bodyPr>
          <a:lstStyle/>
          <a:p>
            <a:pPr>
              <a:defRPr sz="2300">
                <a:latin typeface="微软雅黑" panose="020B0503020204020204" charset="-122"/>
                <a:ea typeface="微软雅黑" panose="020B0503020204020204" charset="-122"/>
                <a:cs typeface="微软雅黑" panose="020B0503020204020204" charset="-122"/>
                <a:sym typeface="微软雅黑" panose="020B0503020204020204" charset="-122"/>
              </a:defRPr>
            </a:pPr>
            <a:r>
              <a:t>【Topic1】As people rely more and more on technology to solve problems, the ability of humans to think for themselves will </a:t>
            </a:r>
            <a:r>
              <a:rPr b="1" u="sng">
                <a:solidFill>
                  <a:srgbClr val="FF2600"/>
                </a:solidFill>
              </a:rPr>
              <a:t>surely</a:t>
            </a:r>
            <a:r>
              <a:t> deteriorate.</a:t>
            </a:r>
          </a:p>
        </p:txBody>
      </p:sp>
      <p:sp>
        <p:nvSpPr>
          <p:cNvPr id="752" name="TextBox 18"/>
          <p:cNvSpPr txBox="1"/>
          <p:nvPr/>
        </p:nvSpPr>
        <p:spPr>
          <a:xfrm>
            <a:off x="503547" y="5003709"/>
            <a:ext cx="8136906" cy="853441"/>
          </a:xfrm>
          <a:prstGeom prst="rect">
            <a:avLst/>
          </a:prstGeom>
          <a:ln w="12700">
            <a:miter lim="400000"/>
          </a:ln>
        </p:spPr>
        <p:txBody>
          <a:bodyPr lIns="45719" rIns="45719">
            <a:spAutoFit/>
          </a:bodyPr>
          <a:lstStyle/>
          <a:p>
            <a:pPr>
              <a:defRPr sz="2300">
                <a:latin typeface="微软雅黑" panose="020B0503020204020204" charset="-122"/>
                <a:ea typeface="微软雅黑" panose="020B0503020204020204" charset="-122"/>
                <a:cs typeface="微软雅黑" panose="020B0503020204020204" charset="-122"/>
                <a:sym typeface="微软雅黑" panose="020B0503020204020204" charset="-122"/>
              </a:defRPr>
            </a:pPr>
            <a:r>
              <a:t>【Topic27】In </a:t>
            </a:r>
            <a:r>
              <a:rPr b="1" u="sng"/>
              <a:t>any</a:t>
            </a:r>
            <a:r>
              <a:t> field of inquiry, the beginner is </a:t>
            </a:r>
            <a:r>
              <a:rPr b="1" u="sng">
                <a:solidFill>
                  <a:srgbClr val="FF2600"/>
                </a:solidFill>
              </a:rPr>
              <a:t>more likely</a:t>
            </a:r>
            <a:r>
              <a:t> than the expert to make important contributions.</a:t>
            </a: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4" presetClass="entr" presetSubtype="32" fill="hold" grpId="1" nodeType="clickEffect">
                                  <p:stCondLst>
                                    <p:cond delay="0"/>
                                  </p:stCondLst>
                                  <p:iterate>
                                    <p:tmAbs val="0"/>
                                  </p:iterate>
                                  <p:childTnLst>
                                    <p:set>
                                      <p:cBhvr>
                                        <p:cTn id="6" dur="indefinite" fill="hold"/>
                                        <p:tgtEl>
                                          <p:spTgt spid="750"/>
                                        </p:tgtEl>
                                        <p:attrNameLst>
                                          <p:attrName>style.visibility</p:attrName>
                                        </p:attrNameLst>
                                      </p:cBhvr>
                                      <p:to>
                                        <p:strVal val="visible"/>
                                      </p:to>
                                    </p:set>
                                    <p:animEffect transition="in" filter="box(out)">
                                      <p:cBhvr>
                                        <p:cTn id="7" dur="1000"/>
                                        <p:tgtEl>
                                          <p:spTgt spid="75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2" nodeType="clickEffect">
                                  <p:stCondLst>
                                    <p:cond delay="0"/>
                                  </p:stCondLst>
                                  <p:iterate>
                                    <p:tmAbs val="0"/>
                                  </p:iterate>
                                  <p:childTnLst>
                                    <p:set>
                                      <p:cBhvr>
                                        <p:cTn id="11" dur="indefinite" fill="hold"/>
                                        <p:tgtEl>
                                          <p:spTgt spid="751"/>
                                        </p:tgtEl>
                                        <p:attrNameLst>
                                          <p:attrName>style.visibility</p:attrName>
                                        </p:attrNameLst>
                                      </p:cBhvr>
                                      <p:to>
                                        <p:strVal val="visible"/>
                                      </p:to>
                                    </p:set>
                                    <p:animEffect transition="in" filter="box(out)">
                                      <p:cBhvr>
                                        <p:cTn id="12" dur="1000"/>
                                        <p:tgtEl>
                                          <p:spTgt spid="75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3" nodeType="clickEffect">
                                  <p:stCondLst>
                                    <p:cond delay="0"/>
                                  </p:stCondLst>
                                  <p:iterate>
                                    <p:tmAbs val="0"/>
                                  </p:iterate>
                                  <p:childTnLst>
                                    <p:set>
                                      <p:cBhvr>
                                        <p:cTn id="16" dur="indefinite" fill="hold"/>
                                        <p:tgtEl>
                                          <p:spTgt spid="752"/>
                                        </p:tgtEl>
                                        <p:attrNameLst>
                                          <p:attrName>style.visibility</p:attrName>
                                        </p:attrNameLst>
                                      </p:cBhvr>
                                      <p:to>
                                        <p:strVal val="visible"/>
                                      </p:to>
                                    </p:set>
                                    <p:animEffect transition="in" filter="box(out)">
                                      <p:cBhvr>
                                        <p:cTn id="17" dur="1000"/>
                                        <p:tgtEl>
                                          <p:spTgt spid="7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0" grpId="1" animBg="1" advAuto="0"/>
      <p:bldP spid="751" grpId="2" animBg="1" advAuto="0"/>
      <p:bldP spid="752" grpId="3" animBg="1" advAuto="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 name="矩形 21"/>
          <p:cNvSpPr/>
          <p:nvPr/>
        </p:nvSpPr>
        <p:spPr>
          <a:xfrm>
            <a:off x="2339751" y="-1"/>
            <a:ext cx="6804249"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755" name="矩形 23"/>
          <p:cNvSpPr/>
          <p:nvPr/>
        </p:nvSpPr>
        <p:spPr>
          <a:xfrm>
            <a:off x="4179708" y="59633"/>
            <a:ext cx="1512169" cy="340817"/>
          </a:xfrm>
          <a:prstGeom prst="rect">
            <a:avLst/>
          </a:prstGeom>
          <a:solidFill>
            <a:srgbClr val="093678"/>
          </a:solidFill>
          <a:ln w="12700">
            <a:miter lim="400000"/>
          </a:ln>
        </p:spPr>
        <p:txBody>
          <a:bodyPr lIns="45719" rIns="45719" anchor="ctr"/>
          <a:lstStyle/>
          <a:p>
            <a:pPr algn="ctr">
              <a:defRPr>
                <a:solidFill>
                  <a:srgbClr val="FFFFFF"/>
                </a:solidFill>
              </a:defRPr>
            </a:pPr>
            <a:endParaRPr/>
          </a:p>
        </p:txBody>
      </p:sp>
      <p:sp>
        <p:nvSpPr>
          <p:cNvPr id="756" name="TextBox 24"/>
          <p:cNvSpPr txBox="1"/>
          <p:nvPr/>
        </p:nvSpPr>
        <p:spPr>
          <a:xfrm>
            <a:off x="2510150" y="63847"/>
            <a:ext cx="1368152"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有的放矢</a:t>
            </a:r>
          </a:p>
        </p:txBody>
      </p:sp>
      <p:sp>
        <p:nvSpPr>
          <p:cNvPr id="757" name="TextBox 26"/>
          <p:cNvSpPr txBox="1"/>
          <p:nvPr/>
        </p:nvSpPr>
        <p:spPr>
          <a:xfrm>
            <a:off x="4355975" y="66110"/>
            <a:ext cx="1080121"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深度破题</a:t>
            </a:r>
          </a:p>
        </p:txBody>
      </p:sp>
      <p:sp>
        <p:nvSpPr>
          <p:cNvPr id="758" name="TextBox 27"/>
          <p:cNvSpPr txBox="1"/>
          <p:nvPr/>
        </p:nvSpPr>
        <p:spPr>
          <a:xfrm>
            <a:off x="6083422" y="66110"/>
            <a:ext cx="1008858"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关键论证</a:t>
            </a:r>
          </a:p>
        </p:txBody>
      </p:sp>
      <p:sp>
        <p:nvSpPr>
          <p:cNvPr id="759" name="矩形 28"/>
          <p:cNvSpPr/>
          <p:nvPr/>
        </p:nvSpPr>
        <p:spPr>
          <a:xfrm>
            <a:off x="2411759" y="44624"/>
            <a:ext cx="1512170"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760" name="矩形 29"/>
          <p:cNvSpPr/>
          <p:nvPr/>
        </p:nvSpPr>
        <p:spPr>
          <a:xfrm>
            <a:off x="5837094" y="44624"/>
            <a:ext cx="1512169"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761" name="矩形 30"/>
          <p:cNvSpPr/>
          <p:nvPr/>
        </p:nvSpPr>
        <p:spPr>
          <a:xfrm>
            <a:off x="4869" y="-1"/>
            <a:ext cx="2304002"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762" name="直接连接符 31"/>
          <p:cNvSpPr/>
          <p:nvPr/>
        </p:nvSpPr>
        <p:spPr>
          <a:xfrm>
            <a:off x="4067944" y="72008"/>
            <a:ext cx="1" cy="332657"/>
          </a:xfrm>
          <a:prstGeom prst="line">
            <a:avLst/>
          </a:prstGeom>
          <a:ln w="12700">
            <a:solidFill>
              <a:srgbClr val="808080"/>
            </a:solidFill>
          </a:ln>
        </p:spPr>
        <p:txBody>
          <a:bodyPr lIns="45719" rIns="45719"/>
          <a:lstStyle/>
          <a:p>
            <a:endParaRPr/>
          </a:p>
        </p:txBody>
      </p:sp>
      <p:sp>
        <p:nvSpPr>
          <p:cNvPr id="763" name="直接连接符 32"/>
          <p:cNvSpPr/>
          <p:nvPr/>
        </p:nvSpPr>
        <p:spPr>
          <a:xfrm>
            <a:off x="5796136" y="72008"/>
            <a:ext cx="1" cy="332657"/>
          </a:xfrm>
          <a:prstGeom prst="line">
            <a:avLst/>
          </a:prstGeom>
          <a:ln w="12700">
            <a:solidFill>
              <a:srgbClr val="808080"/>
            </a:solidFill>
          </a:ln>
        </p:spPr>
        <p:txBody>
          <a:bodyPr lIns="45719" rIns="45719"/>
          <a:lstStyle/>
          <a:p>
            <a:endParaRPr/>
          </a:p>
        </p:txBody>
      </p:sp>
      <p:sp>
        <p:nvSpPr>
          <p:cNvPr id="764" name="直接连接符 33"/>
          <p:cNvSpPr/>
          <p:nvPr/>
        </p:nvSpPr>
        <p:spPr>
          <a:xfrm>
            <a:off x="7380312" y="74440"/>
            <a:ext cx="1" cy="332658"/>
          </a:xfrm>
          <a:prstGeom prst="line">
            <a:avLst/>
          </a:prstGeom>
          <a:ln w="12700">
            <a:solidFill>
              <a:srgbClr val="808080"/>
            </a:solidFill>
          </a:ln>
        </p:spPr>
        <p:txBody>
          <a:bodyPr lIns="45719" rIns="45719"/>
          <a:lstStyle/>
          <a:p>
            <a:endParaRPr/>
          </a:p>
        </p:txBody>
      </p:sp>
      <p:sp>
        <p:nvSpPr>
          <p:cNvPr id="765" name="矩形 34"/>
          <p:cNvSpPr/>
          <p:nvPr/>
        </p:nvSpPr>
        <p:spPr>
          <a:xfrm>
            <a:off x="7668342" y="64501"/>
            <a:ext cx="1378092" cy="340817"/>
          </a:xfrm>
          <a:prstGeom prst="rect">
            <a:avLst/>
          </a:prstGeom>
          <a:solidFill>
            <a:srgbClr val="BFBFBF"/>
          </a:solidFill>
          <a:ln w="12700">
            <a:miter lim="400000"/>
          </a:ln>
        </p:spPr>
        <p:txBody>
          <a:bodyPr lIns="45719" rIns="45719" anchor="ctr"/>
          <a:lstStyle/>
          <a:p>
            <a:pPr algn="ctr">
              <a:defRPr>
                <a:solidFill>
                  <a:srgbClr val="FFFFFF"/>
                </a:solidFill>
              </a:defRPr>
            </a:pPr>
            <a:endParaRPr/>
          </a:p>
        </p:txBody>
      </p:sp>
      <p:pic>
        <p:nvPicPr>
          <p:cNvPr id="766" name="图片 35" descr="图片 35"/>
          <p:cNvPicPr>
            <a:picLocks noChangeAspect="1"/>
          </p:cNvPicPr>
          <p:nvPr/>
        </p:nvPicPr>
        <p:blipFill>
          <a:blip r:embed="rId2"/>
          <a:stretch>
            <a:fillRect/>
          </a:stretch>
        </p:blipFill>
        <p:spPr>
          <a:xfrm>
            <a:off x="7720593" y="46030"/>
            <a:ext cx="1231189" cy="369357"/>
          </a:xfrm>
          <a:prstGeom prst="rect">
            <a:avLst/>
          </a:prstGeom>
          <a:ln w="12700">
            <a:miter lim="400000"/>
            <a:headEnd/>
            <a:tailEnd/>
          </a:ln>
        </p:spPr>
      </p:pic>
      <p:sp>
        <p:nvSpPr>
          <p:cNvPr id="767" name="TextBox 36"/>
          <p:cNvSpPr txBox="1"/>
          <p:nvPr/>
        </p:nvSpPr>
        <p:spPr>
          <a:xfrm>
            <a:off x="755576" y="59633"/>
            <a:ext cx="1368152" cy="370841"/>
          </a:xfrm>
          <a:prstGeom prst="rect">
            <a:avLst/>
          </a:prstGeom>
          <a:ln w="12700">
            <a:miter lim="400000"/>
          </a:ln>
        </p:spPr>
        <p:txBody>
          <a:bodyPr lIns="45719" rIns="45719">
            <a:spAutoFit/>
          </a:bodyPr>
          <a:lstStyle>
            <a:lvl1pPr algn="ctr">
              <a:defRPr>
                <a:solidFill>
                  <a:srgbClr val="FFC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ISSUE</a:t>
            </a:r>
          </a:p>
        </p:txBody>
      </p:sp>
      <p:grpSp>
        <p:nvGrpSpPr>
          <p:cNvPr id="770" name="矩形 37"/>
          <p:cNvGrpSpPr/>
          <p:nvPr/>
        </p:nvGrpSpPr>
        <p:grpSpPr>
          <a:xfrm>
            <a:off x="0" y="-49421"/>
            <a:ext cx="539552" cy="574042"/>
            <a:chOff x="0" y="0"/>
            <a:chExt cx="539551" cy="574040"/>
          </a:xfrm>
        </p:grpSpPr>
        <p:sp>
          <p:nvSpPr>
            <p:cNvPr id="768" name="矩形"/>
            <p:cNvSpPr/>
            <p:nvPr/>
          </p:nvSpPr>
          <p:spPr>
            <a:xfrm>
              <a:off x="0" y="49420"/>
              <a:ext cx="539552" cy="475200"/>
            </a:xfrm>
            <a:prstGeom prst="rect">
              <a:avLst/>
            </a:prstGeom>
            <a:solidFill>
              <a:srgbClr val="093678"/>
            </a:solidFill>
            <a:ln w="12700" cap="flat">
              <a:noFill/>
              <a:miter lim="400000"/>
            </a:ln>
            <a:effectLst/>
          </p:spPr>
          <p:txBody>
            <a:bodyPr wrap="square" lIns="45719" tIns="45719" rIns="45719" bIns="45719" numCol="1" anchor="ctr">
              <a:noAutofit/>
            </a:bodyPr>
            <a:lstStyle/>
            <a:p>
              <a:pPr algn="ctr">
                <a:defRPr sz="3200">
                  <a:solidFill>
                    <a:srgbClr val="FFFFFF"/>
                  </a:solidFill>
                  <a:latin typeface="方正超粗黑简体"/>
                  <a:ea typeface="方正超粗黑简体"/>
                  <a:cs typeface="方正超粗黑简体"/>
                  <a:sym typeface="方正超粗黑简体"/>
                </a:defRPr>
              </a:pPr>
              <a:endParaRPr/>
            </a:p>
          </p:txBody>
        </p:sp>
        <p:sp>
          <p:nvSpPr>
            <p:cNvPr id="769" name="2"/>
            <p:cNvSpPr txBox="1"/>
            <p:nvPr/>
          </p:nvSpPr>
          <p:spPr>
            <a:xfrm>
              <a:off x="0" y="0"/>
              <a:ext cx="539552" cy="574041"/>
            </a:xfrm>
            <a:prstGeom prst="rect">
              <a:avLst/>
            </a:prstGeom>
            <a:noFill/>
            <a:ln w="12700" cap="flat">
              <a:noFill/>
              <a:miter lim="400000"/>
            </a:ln>
            <a:effectLst/>
          </p:spPr>
          <p:txBody>
            <a:bodyPr wrap="square" lIns="45719" tIns="45719" rIns="45719" bIns="45719" numCol="1" anchor="ctr">
              <a:spAutoFit/>
            </a:bodyPr>
            <a:lstStyle>
              <a:lvl1pPr algn="ctr">
                <a:defRPr sz="3200">
                  <a:solidFill>
                    <a:srgbClr val="FFFFFF"/>
                  </a:solidFill>
                  <a:latin typeface="方正超粗黑简体"/>
                  <a:ea typeface="方正超粗黑简体"/>
                  <a:cs typeface="方正超粗黑简体"/>
                  <a:sym typeface="方正超粗黑简体"/>
                </a:defRPr>
              </a:lvl1pPr>
            </a:lstStyle>
            <a:p>
              <a:r>
                <a:t>2</a:t>
              </a:r>
            </a:p>
          </p:txBody>
        </p:sp>
      </p:grpSp>
      <p:sp>
        <p:nvSpPr>
          <p:cNvPr id="771" name="评价情态用语"/>
          <p:cNvSpPr txBox="1"/>
          <p:nvPr/>
        </p:nvSpPr>
        <p:spPr>
          <a:xfrm>
            <a:off x="547369" y="769650"/>
            <a:ext cx="1614170" cy="398780"/>
          </a:xfrm>
          <a:prstGeom prst="rect">
            <a:avLst/>
          </a:prstGeom>
          <a:ln w="12700">
            <a:miter lim="400000"/>
          </a:ln>
        </p:spPr>
        <p:txBody>
          <a:bodyPr wrap="none" lIns="45719" rIns="45719">
            <a:spAutoFit/>
          </a:bodyPr>
          <a:lstStyle>
            <a:lvl1pPr>
              <a:defRPr sz="2000"/>
            </a:lvl1pPr>
          </a:lstStyle>
          <a:p>
            <a:r>
              <a:rPr>
                <a:latin typeface="微软雅黑" panose="020B0503020204020204" charset="-122"/>
                <a:ea typeface="微软雅黑" panose="020B0503020204020204" charset="-122"/>
              </a:rPr>
              <a:t>评价情态用语</a:t>
            </a:r>
          </a:p>
        </p:txBody>
      </p:sp>
      <p:sp>
        <p:nvSpPr>
          <p:cNvPr id="772" name="圆角矩形"/>
          <p:cNvSpPr/>
          <p:nvPr/>
        </p:nvSpPr>
        <p:spPr>
          <a:xfrm>
            <a:off x="483769" y="765417"/>
            <a:ext cx="1755341" cy="451273"/>
          </a:xfrm>
          <a:prstGeom prst="roundRect">
            <a:avLst>
              <a:gd name="adj" fmla="val 42214"/>
            </a:avLst>
          </a:prstGeom>
          <a:ln w="25400">
            <a:solidFill>
              <a:schemeClr val="accent1"/>
            </a:solidFill>
          </a:ln>
          <a:effectLst>
            <a:outerShdw blurRad="38100" dist="23000" dir="5400000" rotWithShape="0">
              <a:srgbClr val="000000">
                <a:alpha val="35000"/>
              </a:srgbClr>
            </a:outerShdw>
          </a:effectLst>
        </p:spPr>
        <p:txBody>
          <a:bodyPr lIns="45719" rIns="45719" anchor="ctr"/>
          <a:lstStyle/>
          <a:p>
            <a:endParaRPr/>
          </a:p>
        </p:txBody>
      </p:sp>
      <p:sp>
        <p:nvSpPr>
          <p:cNvPr id="773" name="TextBox 18"/>
          <p:cNvSpPr txBox="1"/>
          <p:nvPr/>
        </p:nvSpPr>
        <p:spPr>
          <a:xfrm>
            <a:off x="503547" y="1555866"/>
            <a:ext cx="8136906" cy="1209041"/>
          </a:xfrm>
          <a:prstGeom prst="rect">
            <a:avLst/>
          </a:prstGeom>
          <a:ln w="12700">
            <a:miter lim="400000"/>
          </a:ln>
        </p:spPr>
        <p:txBody>
          <a:bodyPr lIns="45719" rIns="45719">
            <a:spAutoFit/>
          </a:bodyPr>
          <a:lstStyle/>
          <a:p>
            <a:pPr>
              <a:defRPr sz="2300">
                <a:latin typeface="微软雅黑" panose="020B0503020204020204" charset="-122"/>
                <a:ea typeface="微软雅黑" panose="020B0503020204020204" charset="-122"/>
                <a:cs typeface="微软雅黑" panose="020B0503020204020204" charset="-122"/>
                <a:sym typeface="微软雅黑" panose="020B0503020204020204" charset="-122"/>
              </a:defRPr>
            </a:pPr>
            <a:r>
              <a:t>【Topic76】We </a:t>
            </a:r>
            <a:r>
              <a:rPr b="1" u="sng">
                <a:solidFill>
                  <a:srgbClr val="FF2600"/>
                </a:solidFill>
              </a:rPr>
              <a:t>can</a:t>
            </a:r>
            <a:r>
              <a:t> usually learn much more from people whose views we share than from people whose views contradict our own.</a:t>
            </a:r>
          </a:p>
        </p:txBody>
      </p:sp>
      <p:sp>
        <p:nvSpPr>
          <p:cNvPr id="774" name="TextBox 18"/>
          <p:cNvSpPr txBox="1"/>
          <p:nvPr/>
        </p:nvSpPr>
        <p:spPr>
          <a:xfrm>
            <a:off x="503547" y="2875667"/>
            <a:ext cx="8136906" cy="2283044"/>
          </a:xfrm>
          <a:prstGeom prst="rect">
            <a:avLst/>
          </a:prstGeom>
          <a:ln w="12700">
            <a:miter lim="400000"/>
          </a:ln>
        </p:spPr>
        <p:txBody>
          <a:bodyPr lIns="45719" rIns="45719">
            <a:spAutoFit/>
          </a:bodyPr>
          <a:lstStyle/>
          <a:p>
            <a:pPr>
              <a:defRPr sz="2300">
                <a:latin typeface="微软雅黑" panose="020B0503020204020204" charset="-122"/>
                <a:ea typeface="微软雅黑" panose="020B0503020204020204" charset="-122"/>
                <a:cs typeface="微软雅黑" panose="020B0503020204020204" charset="-122"/>
                <a:sym typeface="微软雅黑" panose="020B0503020204020204" charset="-122"/>
              </a:defRPr>
            </a:pPr>
            <a:r>
              <a:t>【Topic131】Claim: Researchers should not limit their investigations to only those areas in which they expect to discover something that has an immediate, practical application.</a:t>
            </a:r>
          </a:p>
          <a:p>
            <a:pPr>
              <a:defRPr sz="2300">
                <a:latin typeface="微软雅黑" panose="020B0503020204020204" charset="-122"/>
                <a:ea typeface="微软雅黑" panose="020B0503020204020204" charset="-122"/>
                <a:cs typeface="微软雅黑" panose="020B0503020204020204" charset="-122"/>
                <a:sym typeface="微软雅黑" panose="020B0503020204020204" charset="-122"/>
              </a:defRPr>
            </a:pPr>
            <a:r>
              <a:t>Reason: It is </a:t>
            </a:r>
            <a:r>
              <a:rPr b="1" u="sng">
                <a:solidFill>
                  <a:srgbClr val="FF2600"/>
                </a:solidFill>
              </a:rPr>
              <a:t>possible</a:t>
            </a:r>
            <a:r>
              <a:t> to predict the outcome of a line of research with any certainty.</a:t>
            </a:r>
          </a:p>
        </p:txBody>
      </p:sp>
      <p:sp>
        <p:nvSpPr>
          <p:cNvPr id="775" name="TextBox 18"/>
          <p:cNvSpPr txBox="1"/>
          <p:nvPr/>
        </p:nvSpPr>
        <p:spPr>
          <a:xfrm>
            <a:off x="589907" y="5269471"/>
            <a:ext cx="8136906" cy="860644"/>
          </a:xfrm>
          <a:prstGeom prst="rect">
            <a:avLst/>
          </a:prstGeom>
          <a:ln w="12700">
            <a:miter lim="400000"/>
          </a:ln>
        </p:spPr>
        <p:txBody>
          <a:bodyPr lIns="45719" rIns="45719">
            <a:spAutoFit/>
          </a:bodyPr>
          <a:lstStyle/>
          <a:p>
            <a:pPr>
              <a:defRPr sz="2300">
                <a:latin typeface="微软雅黑" panose="020B0503020204020204" charset="-122"/>
                <a:ea typeface="微软雅黑" panose="020B0503020204020204" charset="-122"/>
                <a:cs typeface="微软雅黑" panose="020B0503020204020204" charset="-122"/>
                <a:sym typeface="微软雅黑" panose="020B0503020204020204" charset="-122"/>
              </a:defRPr>
            </a:pPr>
            <a:r>
              <a:t>【Topic2】To understand the most important characteristics of a society, one </a:t>
            </a:r>
            <a:r>
              <a:rPr b="1" u="sng">
                <a:solidFill>
                  <a:srgbClr val="FF2600"/>
                </a:solidFill>
              </a:rPr>
              <a:t>must</a:t>
            </a:r>
            <a:r>
              <a:t> study its major cities.</a:t>
            </a: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4" presetClass="entr" presetSubtype="32" fill="hold" grpId="1" nodeType="clickEffect">
                                  <p:stCondLst>
                                    <p:cond delay="0"/>
                                  </p:stCondLst>
                                  <p:iterate>
                                    <p:tmAbs val="0"/>
                                  </p:iterate>
                                  <p:childTnLst>
                                    <p:set>
                                      <p:cBhvr>
                                        <p:cTn id="6" dur="indefinite" fill="hold"/>
                                        <p:tgtEl>
                                          <p:spTgt spid="773"/>
                                        </p:tgtEl>
                                        <p:attrNameLst>
                                          <p:attrName>style.visibility</p:attrName>
                                        </p:attrNameLst>
                                      </p:cBhvr>
                                      <p:to>
                                        <p:strVal val="visible"/>
                                      </p:to>
                                    </p:set>
                                    <p:animEffect transition="in" filter="box(out)">
                                      <p:cBhvr>
                                        <p:cTn id="7" dur="1000"/>
                                        <p:tgtEl>
                                          <p:spTgt spid="77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2" nodeType="clickEffect">
                                  <p:stCondLst>
                                    <p:cond delay="0"/>
                                  </p:stCondLst>
                                  <p:iterate>
                                    <p:tmAbs val="0"/>
                                  </p:iterate>
                                  <p:childTnLst>
                                    <p:set>
                                      <p:cBhvr>
                                        <p:cTn id="11" dur="indefinite" fill="hold"/>
                                        <p:tgtEl>
                                          <p:spTgt spid="774"/>
                                        </p:tgtEl>
                                        <p:attrNameLst>
                                          <p:attrName>style.visibility</p:attrName>
                                        </p:attrNameLst>
                                      </p:cBhvr>
                                      <p:to>
                                        <p:strVal val="visible"/>
                                      </p:to>
                                    </p:set>
                                    <p:animEffect transition="in" filter="box(out)">
                                      <p:cBhvr>
                                        <p:cTn id="12" dur="1000"/>
                                        <p:tgtEl>
                                          <p:spTgt spid="77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3" nodeType="clickEffect">
                                  <p:stCondLst>
                                    <p:cond delay="0"/>
                                  </p:stCondLst>
                                  <p:iterate>
                                    <p:tmAbs val="0"/>
                                  </p:iterate>
                                  <p:childTnLst>
                                    <p:set>
                                      <p:cBhvr>
                                        <p:cTn id="16" dur="indefinite" fill="hold"/>
                                        <p:tgtEl>
                                          <p:spTgt spid="775"/>
                                        </p:tgtEl>
                                        <p:attrNameLst>
                                          <p:attrName>style.visibility</p:attrName>
                                        </p:attrNameLst>
                                      </p:cBhvr>
                                      <p:to>
                                        <p:strVal val="visible"/>
                                      </p:to>
                                    </p:set>
                                    <p:animEffect transition="in" filter="box(out)">
                                      <p:cBhvr>
                                        <p:cTn id="17" dur="1000"/>
                                        <p:tgtEl>
                                          <p:spTgt spid="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3" grpId="1" animBg="1" advAuto="0"/>
      <p:bldP spid="774" grpId="2" animBg="1" advAuto="0"/>
      <p:bldP spid="775" grpId="3" animBg="1" advAuto="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 name="矩形 4"/>
          <p:cNvSpPr/>
          <p:nvPr/>
        </p:nvSpPr>
        <p:spPr>
          <a:xfrm>
            <a:off x="2339751" y="-1"/>
            <a:ext cx="6804249"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801" name="矩形 5"/>
          <p:cNvSpPr/>
          <p:nvPr/>
        </p:nvSpPr>
        <p:spPr>
          <a:xfrm>
            <a:off x="5835891" y="79512"/>
            <a:ext cx="1512169" cy="340816"/>
          </a:xfrm>
          <a:prstGeom prst="rect">
            <a:avLst/>
          </a:prstGeom>
          <a:solidFill>
            <a:srgbClr val="093678"/>
          </a:solidFill>
          <a:ln w="12700">
            <a:miter lim="400000"/>
          </a:ln>
        </p:spPr>
        <p:txBody>
          <a:bodyPr lIns="45719" rIns="45719" anchor="ctr"/>
          <a:lstStyle/>
          <a:p>
            <a:pPr algn="ctr">
              <a:defRPr>
                <a:solidFill>
                  <a:srgbClr val="FFFFFF"/>
                </a:solidFill>
              </a:defRPr>
            </a:pPr>
            <a:endParaRPr/>
          </a:p>
        </p:txBody>
      </p:sp>
      <p:sp>
        <p:nvSpPr>
          <p:cNvPr id="802" name="TextBox 6"/>
          <p:cNvSpPr txBox="1"/>
          <p:nvPr/>
        </p:nvSpPr>
        <p:spPr>
          <a:xfrm>
            <a:off x="2510150" y="63847"/>
            <a:ext cx="1368152"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有的放矢</a:t>
            </a:r>
          </a:p>
        </p:txBody>
      </p:sp>
      <p:sp>
        <p:nvSpPr>
          <p:cNvPr id="803" name="TextBox 7"/>
          <p:cNvSpPr txBox="1"/>
          <p:nvPr/>
        </p:nvSpPr>
        <p:spPr>
          <a:xfrm>
            <a:off x="4355975" y="66110"/>
            <a:ext cx="1080121"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深度破题</a:t>
            </a:r>
          </a:p>
        </p:txBody>
      </p:sp>
      <p:sp>
        <p:nvSpPr>
          <p:cNvPr id="804" name="TextBox 8"/>
          <p:cNvSpPr txBox="1"/>
          <p:nvPr/>
        </p:nvSpPr>
        <p:spPr>
          <a:xfrm>
            <a:off x="6083422" y="66110"/>
            <a:ext cx="1008858"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关键论证</a:t>
            </a:r>
          </a:p>
        </p:txBody>
      </p:sp>
      <p:sp>
        <p:nvSpPr>
          <p:cNvPr id="805" name="矩形 9"/>
          <p:cNvSpPr/>
          <p:nvPr/>
        </p:nvSpPr>
        <p:spPr>
          <a:xfrm>
            <a:off x="2411759" y="44624"/>
            <a:ext cx="1512170"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806" name="矩形 10"/>
          <p:cNvSpPr/>
          <p:nvPr/>
        </p:nvSpPr>
        <p:spPr>
          <a:xfrm>
            <a:off x="4169769" y="63847"/>
            <a:ext cx="1512169" cy="340817"/>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807" name="矩形 11"/>
          <p:cNvSpPr/>
          <p:nvPr/>
        </p:nvSpPr>
        <p:spPr>
          <a:xfrm>
            <a:off x="4869" y="-1"/>
            <a:ext cx="2304002"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808" name="直接连接符 12"/>
          <p:cNvSpPr/>
          <p:nvPr/>
        </p:nvSpPr>
        <p:spPr>
          <a:xfrm>
            <a:off x="4067944" y="72008"/>
            <a:ext cx="1" cy="332657"/>
          </a:xfrm>
          <a:prstGeom prst="line">
            <a:avLst/>
          </a:prstGeom>
          <a:ln w="12700">
            <a:solidFill>
              <a:srgbClr val="808080"/>
            </a:solidFill>
          </a:ln>
        </p:spPr>
        <p:txBody>
          <a:bodyPr lIns="45719" rIns="45719"/>
          <a:lstStyle/>
          <a:p>
            <a:endParaRPr/>
          </a:p>
        </p:txBody>
      </p:sp>
      <p:sp>
        <p:nvSpPr>
          <p:cNvPr id="809" name="直接连接符 13"/>
          <p:cNvSpPr/>
          <p:nvPr/>
        </p:nvSpPr>
        <p:spPr>
          <a:xfrm>
            <a:off x="5796136" y="72008"/>
            <a:ext cx="1" cy="332657"/>
          </a:xfrm>
          <a:prstGeom prst="line">
            <a:avLst/>
          </a:prstGeom>
          <a:ln w="12700">
            <a:solidFill>
              <a:srgbClr val="808080"/>
            </a:solidFill>
          </a:ln>
        </p:spPr>
        <p:txBody>
          <a:bodyPr lIns="45719" rIns="45719"/>
          <a:lstStyle/>
          <a:p>
            <a:endParaRPr/>
          </a:p>
        </p:txBody>
      </p:sp>
      <p:sp>
        <p:nvSpPr>
          <p:cNvPr id="810" name="直接连接符 14"/>
          <p:cNvSpPr/>
          <p:nvPr/>
        </p:nvSpPr>
        <p:spPr>
          <a:xfrm>
            <a:off x="7380312" y="74440"/>
            <a:ext cx="1" cy="332658"/>
          </a:xfrm>
          <a:prstGeom prst="line">
            <a:avLst/>
          </a:prstGeom>
          <a:ln w="12700">
            <a:solidFill>
              <a:srgbClr val="808080"/>
            </a:solidFill>
          </a:ln>
        </p:spPr>
        <p:txBody>
          <a:bodyPr lIns="45719" rIns="45719"/>
          <a:lstStyle/>
          <a:p>
            <a:endParaRPr/>
          </a:p>
        </p:txBody>
      </p:sp>
      <p:sp>
        <p:nvSpPr>
          <p:cNvPr id="811" name="矩形 15"/>
          <p:cNvSpPr/>
          <p:nvPr/>
        </p:nvSpPr>
        <p:spPr>
          <a:xfrm>
            <a:off x="7668342" y="64501"/>
            <a:ext cx="1378092" cy="340817"/>
          </a:xfrm>
          <a:prstGeom prst="rect">
            <a:avLst/>
          </a:prstGeom>
          <a:solidFill>
            <a:srgbClr val="BFBFBF"/>
          </a:solidFill>
          <a:ln w="12700">
            <a:miter lim="400000"/>
          </a:ln>
        </p:spPr>
        <p:txBody>
          <a:bodyPr lIns="45719" rIns="45719" anchor="ctr"/>
          <a:lstStyle/>
          <a:p>
            <a:pPr algn="ctr">
              <a:defRPr>
                <a:solidFill>
                  <a:srgbClr val="FFFFFF"/>
                </a:solidFill>
              </a:defRPr>
            </a:pPr>
            <a:endParaRPr/>
          </a:p>
        </p:txBody>
      </p:sp>
      <p:pic>
        <p:nvPicPr>
          <p:cNvPr id="812" name="图片 16" descr="图片 16"/>
          <p:cNvPicPr>
            <a:picLocks noChangeAspect="1"/>
          </p:cNvPicPr>
          <p:nvPr/>
        </p:nvPicPr>
        <p:blipFill>
          <a:blip r:embed="rId2"/>
          <a:stretch>
            <a:fillRect/>
          </a:stretch>
        </p:blipFill>
        <p:spPr>
          <a:xfrm>
            <a:off x="7720593" y="46030"/>
            <a:ext cx="1231189" cy="369357"/>
          </a:xfrm>
          <a:prstGeom prst="rect">
            <a:avLst/>
          </a:prstGeom>
          <a:ln w="12700">
            <a:miter lim="400000"/>
            <a:headEnd/>
            <a:tailEnd/>
          </a:ln>
        </p:spPr>
      </p:pic>
      <p:sp>
        <p:nvSpPr>
          <p:cNvPr id="813" name="TextBox 17"/>
          <p:cNvSpPr txBox="1"/>
          <p:nvPr/>
        </p:nvSpPr>
        <p:spPr>
          <a:xfrm>
            <a:off x="755576" y="59633"/>
            <a:ext cx="1368152" cy="370841"/>
          </a:xfrm>
          <a:prstGeom prst="rect">
            <a:avLst/>
          </a:prstGeom>
          <a:ln w="12700">
            <a:miter lim="400000"/>
          </a:ln>
        </p:spPr>
        <p:txBody>
          <a:bodyPr lIns="45719" rIns="45719">
            <a:spAutoFit/>
          </a:bodyPr>
          <a:lstStyle>
            <a:lvl1pPr algn="ctr">
              <a:defRPr>
                <a:solidFill>
                  <a:srgbClr val="FFC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ISSUE</a:t>
            </a:r>
          </a:p>
        </p:txBody>
      </p:sp>
      <p:grpSp>
        <p:nvGrpSpPr>
          <p:cNvPr id="816" name="矩形 18"/>
          <p:cNvGrpSpPr/>
          <p:nvPr/>
        </p:nvGrpSpPr>
        <p:grpSpPr>
          <a:xfrm>
            <a:off x="0" y="-49421"/>
            <a:ext cx="539552" cy="574042"/>
            <a:chOff x="0" y="0"/>
            <a:chExt cx="539551" cy="574040"/>
          </a:xfrm>
        </p:grpSpPr>
        <p:sp>
          <p:nvSpPr>
            <p:cNvPr id="814" name="矩形"/>
            <p:cNvSpPr/>
            <p:nvPr/>
          </p:nvSpPr>
          <p:spPr>
            <a:xfrm>
              <a:off x="0" y="49420"/>
              <a:ext cx="539552" cy="475200"/>
            </a:xfrm>
            <a:prstGeom prst="rect">
              <a:avLst/>
            </a:prstGeom>
            <a:solidFill>
              <a:srgbClr val="093678"/>
            </a:solidFill>
            <a:ln w="12700" cap="flat">
              <a:noFill/>
              <a:miter lim="400000"/>
            </a:ln>
            <a:effectLst/>
          </p:spPr>
          <p:txBody>
            <a:bodyPr wrap="square" lIns="45719" tIns="45719" rIns="45719" bIns="45719" numCol="1" anchor="ctr">
              <a:noAutofit/>
            </a:bodyPr>
            <a:lstStyle/>
            <a:p>
              <a:pPr algn="ctr">
                <a:defRPr sz="3200">
                  <a:solidFill>
                    <a:srgbClr val="FFFFFF"/>
                  </a:solidFill>
                  <a:latin typeface="方正超粗黑简体"/>
                  <a:ea typeface="方正超粗黑简体"/>
                  <a:cs typeface="方正超粗黑简体"/>
                  <a:sym typeface="方正超粗黑简体"/>
                </a:defRPr>
              </a:pPr>
              <a:endParaRPr/>
            </a:p>
          </p:txBody>
        </p:sp>
        <p:sp>
          <p:nvSpPr>
            <p:cNvPr id="815" name="2"/>
            <p:cNvSpPr txBox="1"/>
            <p:nvPr/>
          </p:nvSpPr>
          <p:spPr>
            <a:xfrm>
              <a:off x="0" y="0"/>
              <a:ext cx="539552" cy="574041"/>
            </a:xfrm>
            <a:prstGeom prst="rect">
              <a:avLst/>
            </a:prstGeom>
            <a:noFill/>
            <a:ln w="12700" cap="flat">
              <a:noFill/>
              <a:miter lim="400000"/>
            </a:ln>
            <a:effectLst/>
          </p:spPr>
          <p:txBody>
            <a:bodyPr wrap="square" lIns="45719" tIns="45719" rIns="45719" bIns="45719" numCol="1" anchor="ctr">
              <a:spAutoFit/>
            </a:bodyPr>
            <a:lstStyle>
              <a:lvl1pPr algn="ctr">
                <a:defRPr sz="3200">
                  <a:solidFill>
                    <a:srgbClr val="FFFFFF"/>
                  </a:solidFill>
                  <a:latin typeface="方正超粗黑简体"/>
                  <a:ea typeface="方正超粗黑简体"/>
                  <a:cs typeface="方正超粗黑简体"/>
                  <a:sym typeface="方正超粗黑简体"/>
                </a:defRPr>
              </a:lvl1pPr>
            </a:lstStyle>
            <a:p>
              <a:r>
                <a:t>2</a:t>
              </a:r>
            </a:p>
          </p:txBody>
        </p:sp>
      </p:grpSp>
      <p:grpSp>
        <p:nvGrpSpPr>
          <p:cNvPr id="819" name="组合 22"/>
          <p:cNvGrpSpPr/>
          <p:nvPr/>
        </p:nvGrpSpPr>
        <p:grpSpPr>
          <a:xfrm>
            <a:off x="287914" y="739524"/>
            <a:ext cx="1296145" cy="447041"/>
            <a:chOff x="0" y="-23622"/>
            <a:chExt cx="1296144" cy="447040"/>
          </a:xfrm>
        </p:grpSpPr>
        <p:sp>
          <p:nvSpPr>
            <p:cNvPr id="817" name="矩形 21"/>
            <p:cNvSpPr/>
            <p:nvPr/>
          </p:nvSpPr>
          <p:spPr>
            <a:xfrm>
              <a:off x="0" y="19877"/>
              <a:ext cx="1296145" cy="360042"/>
            </a:xfrm>
            <a:prstGeom prst="rect">
              <a:avLst/>
            </a:prstGeom>
            <a:solidFill>
              <a:srgbClr val="0000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818" name="TextBox 20"/>
            <p:cNvSpPr txBox="1"/>
            <p:nvPr/>
          </p:nvSpPr>
          <p:spPr>
            <a:xfrm>
              <a:off x="215002" y="-23623"/>
              <a:ext cx="866141" cy="447041"/>
            </a:xfrm>
            <a:prstGeom prst="rect">
              <a:avLst/>
            </a:prstGeom>
            <a:noFill/>
            <a:ln w="12700" cap="flat">
              <a:noFill/>
              <a:miter lim="400000"/>
            </a:ln>
            <a:effectLst/>
          </p:spPr>
          <p:txBody>
            <a:bodyPr wrap="none" lIns="45719" tIns="45719" rIns="45719" bIns="45719" numCol="1" anchor="t">
              <a:spAutoFit/>
            </a:bodyPr>
            <a:lstStyle>
              <a:lvl1pPr>
                <a:defRPr sz="2000">
                  <a:solidFill>
                    <a:srgbClr val="FFC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开头段</a:t>
              </a:r>
            </a:p>
          </p:txBody>
        </p:sp>
      </p:grpSp>
      <p:sp>
        <p:nvSpPr>
          <p:cNvPr id="820" name="1、转述话题"/>
          <p:cNvSpPr txBox="1"/>
          <p:nvPr/>
        </p:nvSpPr>
        <p:spPr>
          <a:xfrm>
            <a:off x="267550" y="1254201"/>
            <a:ext cx="1367155" cy="368300"/>
          </a:xfrm>
          <a:prstGeom prst="rect">
            <a:avLst/>
          </a:prstGeom>
          <a:ln w="12700">
            <a:miter lim="400000"/>
          </a:ln>
        </p:spPr>
        <p:txBody>
          <a:bodyPr wrap="none" lIns="45719" rIns="45719">
            <a:spAutoFit/>
          </a:bodyPr>
          <a:lstStyle/>
          <a:p>
            <a:r>
              <a:rPr>
                <a:latin typeface="微软雅黑" panose="020B0503020204020204" charset="-122"/>
                <a:ea typeface="微软雅黑" panose="020B0503020204020204" charset="-122"/>
                <a:cs typeface="微软雅黑" panose="020B0503020204020204" charset="-122"/>
              </a:rPr>
              <a:t>1、转述话题</a:t>
            </a:r>
          </a:p>
        </p:txBody>
      </p:sp>
      <p:sp>
        <p:nvSpPr>
          <p:cNvPr id="821" name="The speaker asserts/ maintains /claims/ believes/ argues that...…"/>
          <p:cNvSpPr txBox="1"/>
          <p:nvPr/>
        </p:nvSpPr>
        <p:spPr>
          <a:xfrm>
            <a:off x="346529" y="1730778"/>
            <a:ext cx="7950200" cy="706755"/>
          </a:xfrm>
          <a:prstGeom prst="rect">
            <a:avLst/>
          </a:prstGeom>
          <a:ln w="12700">
            <a:miter lim="400000"/>
          </a:ln>
        </p:spPr>
        <p:txBody>
          <a:bodyPr wrap="none" lIns="45719" rIns="45719">
            <a:spAutoFit/>
          </a:bodyPr>
          <a:lstStyle/>
          <a:p>
            <a:pPr>
              <a:defRPr sz="20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dirty="0"/>
              <a:t>The </a:t>
            </a:r>
            <a:r>
              <a:rPr lang="en-US" dirty="0"/>
              <a:t>statement </a:t>
            </a:r>
            <a:r>
              <a:rPr dirty="0"/>
              <a:t>asserts/ maintains /claims/ believes/ argues that...</a:t>
            </a:r>
          </a:p>
          <a:p>
            <a:pPr>
              <a:defRPr sz="20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dirty="0"/>
              <a:t>According to the </a:t>
            </a:r>
            <a:r>
              <a:rPr lang="en-US" dirty="0"/>
              <a:t>statement</a:t>
            </a:r>
            <a:r>
              <a:rPr dirty="0"/>
              <a:t>, ...</a:t>
            </a:r>
          </a:p>
        </p:txBody>
      </p:sp>
      <p:sp>
        <p:nvSpPr>
          <p:cNvPr id="822" name="(101) Although innovations such as video, computers, and the Internet seem to offer schools improved methods for instructing students, these technologies all too often distract from real learning.…"/>
          <p:cNvSpPr txBox="1"/>
          <p:nvPr/>
        </p:nvSpPr>
        <p:spPr>
          <a:xfrm>
            <a:off x="346529" y="2545810"/>
            <a:ext cx="8207344" cy="3784600"/>
          </a:xfrm>
          <a:prstGeom prst="rect">
            <a:avLst/>
          </a:prstGeom>
          <a:ln w="12700">
            <a:miter lim="400000"/>
          </a:ln>
        </p:spPr>
        <p:txBody>
          <a:bodyPr wrap="square" lIns="45719" rIns="45719">
            <a:spAutoFit/>
          </a:bodyPr>
          <a:lstStyle/>
          <a:p>
            <a:pPr>
              <a:defRPr sz="20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dirty="0"/>
              <a:t>(101) Although innovations such as video, computers, and the Internet seem to offer schools improved methods for instructing students, these technologies all too often distract from real learning.</a:t>
            </a:r>
          </a:p>
          <a:p>
            <a:pPr>
              <a:defRPr sz="2000">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dirty="0"/>
          </a:p>
          <a:p>
            <a:pPr>
              <a:defRPr sz="20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b="1" u="sng" dirty="0"/>
              <a:t>The </a:t>
            </a:r>
            <a:r>
              <a:rPr lang="en-US" b="1" u="sng" dirty="0"/>
              <a:t>statement </a:t>
            </a:r>
            <a:r>
              <a:rPr b="1" u="sng" dirty="0"/>
              <a:t>asserts that</a:t>
            </a:r>
            <a:r>
              <a:rPr dirty="0"/>
              <a:t> innovations such as video, computers, and the Internet too often distract from "real" learning in the classroom. </a:t>
            </a:r>
            <a:r>
              <a:rPr b="1" u="sng" dirty="0"/>
              <a:t>I strongly agree that</a:t>
            </a:r>
            <a:r>
              <a:rPr dirty="0"/>
              <a:t> these tools can be counterproductive </a:t>
            </a:r>
            <a:r>
              <a:rPr b="1" u="sng" dirty="0"/>
              <a:t>in some instances</a:t>
            </a:r>
            <a:r>
              <a:rPr dirty="0"/>
              <a:t>, and ineffectual for certain types of learning. </a:t>
            </a:r>
            <a:r>
              <a:rPr b="1" u="sng" dirty="0"/>
              <a:t>Nevertheless</a:t>
            </a:r>
            <a:r>
              <a:rPr dirty="0"/>
              <a:t>, the speaker's assertion places too little value on the way in which these innovations can facilitate the learning process.</a:t>
            </a: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4" presetClass="entr" presetSubtype="32" fill="hold" grpId="1" nodeType="clickEffect">
                                  <p:stCondLst>
                                    <p:cond delay="0"/>
                                  </p:stCondLst>
                                  <p:iterate>
                                    <p:tmAbs val="0"/>
                                  </p:iterate>
                                  <p:childTnLst>
                                    <p:set>
                                      <p:cBhvr>
                                        <p:cTn id="6" dur="indefinite" fill="hold"/>
                                        <p:tgtEl>
                                          <p:spTgt spid="821"/>
                                        </p:tgtEl>
                                        <p:attrNameLst>
                                          <p:attrName>style.visibility</p:attrName>
                                        </p:attrNameLst>
                                      </p:cBhvr>
                                      <p:to>
                                        <p:strVal val="visible"/>
                                      </p:to>
                                    </p:set>
                                    <p:animEffect transition="in" filter="box(out)">
                                      <p:cBhvr>
                                        <p:cTn id="7" dur="1000"/>
                                        <p:tgtEl>
                                          <p:spTgt spid="82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2" nodeType="clickEffect">
                                  <p:stCondLst>
                                    <p:cond delay="0"/>
                                  </p:stCondLst>
                                  <p:iterate>
                                    <p:tmAbs val="0"/>
                                  </p:iterate>
                                  <p:childTnLst>
                                    <p:set>
                                      <p:cBhvr>
                                        <p:cTn id="11" dur="indefinite" fill="hold"/>
                                        <p:tgtEl>
                                          <p:spTgt spid="822"/>
                                        </p:tgtEl>
                                        <p:attrNameLst>
                                          <p:attrName>style.visibility</p:attrName>
                                        </p:attrNameLst>
                                      </p:cBhvr>
                                      <p:to>
                                        <p:strVal val="visible"/>
                                      </p:to>
                                    </p:set>
                                    <p:animEffect transition="in" filter="box(out)">
                                      <p:cBhvr>
                                        <p:cTn id="12" dur="1000"/>
                                        <p:tgtEl>
                                          <p:spTgt spid="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1" grpId="1" animBg="1" advAuto="0"/>
      <p:bldP spid="822" grpId="2" animBg="1" advAuto="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 name="矩形 4"/>
          <p:cNvSpPr/>
          <p:nvPr/>
        </p:nvSpPr>
        <p:spPr>
          <a:xfrm>
            <a:off x="2339751" y="-1"/>
            <a:ext cx="6804249"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825" name="矩形 5"/>
          <p:cNvSpPr/>
          <p:nvPr/>
        </p:nvSpPr>
        <p:spPr>
          <a:xfrm>
            <a:off x="5835891" y="79512"/>
            <a:ext cx="1512169" cy="340816"/>
          </a:xfrm>
          <a:prstGeom prst="rect">
            <a:avLst/>
          </a:prstGeom>
          <a:solidFill>
            <a:srgbClr val="093678"/>
          </a:solidFill>
          <a:ln w="12700">
            <a:miter lim="400000"/>
          </a:ln>
        </p:spPr>
        <p:txBody>
          <a:bodyPr lIns="45719" rIns="45719" anchor="ctr"/>
          <a:lstStyle/>
          <a:p>
            <a:pPr algn="ctr">
              <a:defRPr>
                <a:solidFill>
                  <a:srgbClr val="FFFFFF"/>
                </a:solidFill>
              </a:defRPr>
            </a:pPr>
            <a:endParaRPr/>
          </a:p>
        </p:txBody>
      </p:sp>
      <p:sp>
        <p:nvSpPr>
          <p:cNvPr id="826" name="TextBox 6"/>
          <p:cNvSpPr txBox="1"/>
          <p:nvPr/>
        </p:nvSpPr>
        <p:spPr>
          <a:xfrm>
            <a:off x="2510150" y="63847"/>
            <a:ext cx="1368152"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有的放矢</a:t>
            </a:r>
          </a:p>
        </p:txBody>
      </p:sp>
      <p:sp>
        <p:nvSpPr>
          <p:cNvPr id="827" name="TextBox 7"/>
          <p:cNvSpPr txBox="1"/>
          <p:nvPr/>
        </p:nvSpPr>
        <p:spPr>
          <a:xfrm>
            <a:off x="4355975" y="66110"/>
            <a:ext cx="1080121"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深度破题</a:t>
            </a:r>
          </a:p>
        </p:txBody>
      </p:sp>
      <p:sp>
        <p:nvSpPr>
          <p:cNvPr id="828" name="TextBox 8"/>
          <p:cNvSpPr txBox="1"/>
          <p:nvPr/>
        </p:nvSpPr>
        <p:spPr>
          <a:xfrm>
            <a:off x="6083422" y="66110"/>
            <a:ext cx="1008858"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关键论证</a:t>
            </a:r>
          </a:p>
        </p:txBody>
      </p:sp>
      <p:sp>
        <p:nvSpPr>
          <p:cNvPr id="829" name="矩形 9"/>
          <p:cNvSpPr/>
          <p:nvPr/>
        </p:nvSpPr>
        <p:spPr>
          <a:xfrm>
            <a:off x="2411759" y="44624"/>
            <a:ext cx="1512170"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830" name="矩形 10"/>
          <p:cNvSpPr/>
          <p:nvPr/>
        </p:nvSpPr>
        <p:spPr>
          <a:xfrm>
            <a:off x="4169769" y="63847"/>
            <a:ext cx="1512169" cy="340817"/>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831" name="矩形 11"/>
          <p:cNvSpPr/>
          <p:nvPr/>
        </p:nvSpPr>
        <p:spPr>
          <a:xfrm>
            <a:off x="4869" y="-1"/>
            <a:ext cx="2304002"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832" name="直接连接符 12"/>
          <p:cNvSpPr/>
          <p:nvPr/>
        </p:nvSpPr>
        <p:spPr>
          <a:xfrm>
            <a:off x="4067944" y="72008"/>
            <a:ext cx="1" cy="332657"/>
          </a:xfrm>
          <a:prstGeom prst="line">
            <a:avLst/>
          </a:prstGeom>
          <a:ln w="12700">
            <a:solidFill>
              <a:srgbClr val="808080"/>
            </a:solidFill>
          </a:ln>
        </p:spPr>
        <p:txBody>
          <a:bodyPr lIns="45719" rIns="45719"/>
          <a:lstStyle/>
          <a:p>
            <a:endParaRPr/>
          </a:p>
        </p:txBody>
      </p:sp>
      <p:sp>
        <p:nvSpPr>
          <p:cNvPr id="833" name="直接连接符 13"/>
          <p:cNvSpPr/>
          <p:nvPr/>
        </p:nvSpPr>
        <p:spPr>
          <a:xfrm>
            <a:off x="5796136" y="72008"/>
            <a:ext cx="1" cy="332657"/>
          </a:xfrm>
          <a:prstGeom prst="line">
            <a:avLst/>
          </a:prstGeom>
          <a:ln w="12700">
            <a:solidFill>
              <a:srgbClr val="808080"/>
            </a:solidFill>
          </a:ln>
        </p:spPr>
        <p:txBody>
          <a:bodyPr lIns="45719" rIns="45719"/>
          <a:lstStyle/>
          <a:p>
            <a:endParaRPr/>
          </a:p>
        </p:txBody>
      </p:sp>
      <p:sp>
        <p:nvSpPr>
          <p:cNvPr id="834" name="直接连接符 14"/>
          <p:cNvSpPr/>
          <p:nvPr/>
        </p:nvSpPr>
        <p:spPr>
          <a:xfrm>
            <a:off x="7380312" y="74440"/>
            <a:ext cx="1" cy="332658"/>
          </a:xfrm>
          <a:prstGeom prst="line">
            <a:avLst/>
          </a:prstGeom>
          <a:ln w="12700">
            <a:solidFill>
              <a:srgbClr val="808080"/>
            </a:solidFill>
          </a:ln>
        </p:spPr>
        <p:txBody>
          <a:bodyPr lIns="45719" rIns="45719"/>
          <a:lstStyle/>
          <a:p>
            <a:endParaRPr/>
          </a:p>
        </p:txBody>
      </p:sp>
      <p:sp>
        <p:nvSpPr>
          <p:cNvPr id="835" name="矩形 15"/>
          <p:cNvSpPr/>
          <p:nvPr/>
        </p:nvSpPr>
        <p:spPr>
          <a:xfrm>
            <a:off x="7668342" y="64501"/>
            <a:ext cx="1378092" cy="340817"/>
          </a:xfrm>
          <a:prstGeom prst="rect">
            <a:avLst/>
          </a:prstGeom>
          <a:solidFill>
            <a:srgbClr val="BFBFBF"/>
          </a:solidFill>
          <a:ln w="12700">
            <a:miter lim="400000"/>
          </a:ln>
        </p:spPr>
        <p:txBody>
          <a:bodyPr lIns="45719" rIns="45719" anchor="ctr"/>
          <a:lstStyle/>
          <a:p>
            <a:pPr algn="ctr">
              <a:defRPr>
                <a:solidFill>
                  <a:srgbClr val="FFFFFF"/>
                </a:solidFill>
              </a:defRPr>
            </a:pPr>
            <a:endParaRPr/>
          </a:p>
        </p:txBody>
      </p:sp>
      <p:pic>
        <p:nvPicPr>
          <p:cNvPr id="836" name="图片 16" descr="图片 16"/>
          <p:cNvPicPr>
            <a:picLocks noChangeAspect="1"/>
          </p:cNvPicPr>
          <p:nvPr/>
        </p:nvPicPr>
        <p:blipFill>
          <a:blip r:embed="rId2"/>
          <a:stretch>
            <a:fillRect/>
          </a:stretch>
        </p:blipFill>
        <p:spPr>
          <a:xfrm>
            <a:off x="7720593" y="46030"/>
            <a:ext cx="1231189" cy="369357"/>
          </a:xfrm>
          <a:prstGeom prst="rect">
            <a:avLst/>
          </a:prstGeom>
          <a:ln w="12700">
            <a:miter lim="400000"/>
            <a:headEnd/>
            <a:tailEnd/>
          </a:ln>
        </p:spPr>
      </p:pic>
      <p:sp>
        <p:nvSpPr>
          <p:cNvPr id="837" name="TextBox 17"/>
          <p:cNvSpPr txBox="1"/>
          <p:nvPr/>
        </p:nvSpPr>
        <p:spPr>
          <a:xfrm>
            <a:off x="755576" y="59633"/>
            <a:ext cx="1368152" cy="370841"/>
          </a:xfrm>
          <a:prstGeom prst="rect">
            <a:avLst/>
          </a:prstGeom>
          <a:ln w="12700">
            <a:miter lim="400000"/>
          </a:ln>
        </p:spPr>
        <p:txBody>
          <a:bodyPr lIns="45719" rIns="45719">
            <a:spAutoFit/>
          </a:bodyPr>
          <a:lstStyle>
            <a:lvl1pPr algn="ctr">
              <a:defRPr>
                <a:solidFill>
                  <a:srgbClr val="FFC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ISSUE</a:t>
            </a:r>
          </a:p>
        </p:txBody>
      </p:sp>
      <p:grpSp>
        <p:nvGrpSpPr>
          <p:cNvPr id="840" name="矩形 18"/>
          <p:cNvGrpSpPr/>
          <p:nvPr/>
        </p:nvGrpSpPr>
        <p:grpSpPr>
          <a:xfrm>
            <a:off x="0" y="-49421"/>
            <a:ext cx="539552" cy="574042"/>
            <a:chOff x="0" y="0"/>
            <a:chExt cx="539551" cy="574040"/>
          </a:xfrm>
        </p:grpSpPr>
        <p:sp>
          <p:nvSpPr>
            <p:cNvPr id="838" name="矩形"/>
            <p:cNvSpPr/>
            <p:nvPr/>
          </p:nvSpPr>
          <p:spPr>
            <a:xfrm>
              <a:off x="0" y="49420"/>
              <a:ext cx="539552" cy="475200"/>
            </a:xfrm>
            <a:prstGeom prst="rect">
              <a:avLst/>
            </a:prstGeom>
            <a:solidFill>
              <a:srgbClr val="093678"/>
            </a:solidFill>
            <a:ln w="12700" cap="flat">
              <a:noFill/>
              <a:miter lim="400000"/>
            </a:ln>
            <a:effectLst/>
          </p:spPr>
          <p:txBody>
            <a:bodyPr wrap="square" lIns="45719" tIns="45719" rIns="45719" bIns="45719" numCol="1" anchor="ctr">
              <a:noAutofit/>
            </a:bodyPr>
            <a:lstStyle/>
            <a:p>
              <a:pPr algn="ctr">
                <a:defRPr sz="3200">
                  <a:solidFill>
                    <a:srgbClr val="FFFFFF"/>
                  </a:solidFill>
                  <a:latin typeface="方正超粗黑简体"/>
                  <a:ea typeface="方正超粗黑简体"/>
                  <a:cs typeface="方正超粗黑简体"/>
                  <a:sym typeface="方正超粗黑简体"/>
                </a:defRPr>
              </a:pPr>
              <a:endParaRPr/>
            </a:p>
          </p:txBody>
        </p:sp>
        <p:sp>
          <p:nvSpPr>
            <p:cNvPr id="839" name="2"/>
            <p:cNvSpPr txBox="1"/>
            <p:nvPr/>
          </p:nvSpPr>
          <p:spPr>
            <a:xfrm>
              <a:off x="0" y="0"/>
              <a:ext cx="539552" cy="574041"/>
            </a:xfrm>
            <a:prstGeom prst="rect">
              <a:avLst/>
            </a:prstGeom>
            <a:noFill/>
            <a:ln w="12700" cap="flat">
              <a:noFill/>
              <a:miter lim="400000"/>
            </a:ln>
            <a:effectLst/>
          </p:spPr>
          <p:txBody>
            <a:bodyPr wrap="square" lIns="45719" tIns="45719" rIns="45719" bIns="45719" numCol="1" anchor="ctr">
              <a:spAutoFit/>
            </a:bodyPr>
            <a:lstStyle>
              <a:lvl1pPr algn="ctr">
                <a:defRPr sz="3200">
                  <a:solidFill>
                    <a:srgbClr val="FFFFFF"/>
                  </a:solidFill>
                  <a:latin typeface="方正超粗黑简体"/>
                  <a:ea typeface="方正超粗黑简体"/>
                  <a:cs typeface="方正超粗黑简体"/>
                  <a:sym typeface="方正超粗黑简体"/>
                </a:defRPr>
              </a:lvl1pPr>
            </a:lstStyle>
            <a:p>
              <a:r>
                <a:t>2</a:t>
              </a:r>
            </a:p>
          </p:txBody>
        </p:sp>
      </p:grpSp>
      <p:grpSp>
        <p:nvGrpSpPr>
          <p:cNvPr id="843" name="组合 22"/>
          <p:cNvGrpSpPr/>
          <p:nvPr/>
        </p:nvGrpSpPr>
        <p:grpSpPr>
          <a:xfrm>
            <a:off x="287914" y="739524"/>
            <a:ext cx="1296145" cy="447041"/>
            <a:chOff x="0" y="-23622"/>
            <a:chExt cx="1296144" cy="447040"/>
          </a:xfrm>
        </p:grpSpPr>
        <p:sp>
          <p:nvSpPr>
            <p:cNvPr id="841" name="矩形 21"/>
            <p:cNvSpPr/>
            <p:nvPr/>
          </p:nvSpPr>
          <p:spPr>
            <a:xfrm>
              <a:off x="0" y="19877"/>
              <a:ext cx="1296145" cy="360042"/>
            </a:xfrm>
            <a:prstGeom prst="rect">
              <a:avLst/>
            </a:prstGeom>
            <a:solidFill>
              <a:srgbClr val="0000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842" name="TextBox 20"/>
            <p:cNvSpPr txBox="1"/>
            <p:nvPr/>
          </p:nvSpPr>
          <p:spPr>
            <a:xfrm>
              <a:off x="215002" y="-23623"/>
              <a:ext cx="866141" cy="447041"/>
            </a:xfrm>
            <a:prstGeom prst="rect">
              <a:avLst/>
            </a:prstGeom>
            <a:noFill/>
            <a:ln w="12700" cap="flat">
              <a:noFill/>
              <a:miter lim="400000"/>
            </a:ln>
            <a:effectLst/>
          </p:spPr>
          <p:txBody>
            <a:bodyPr wrap="none" lIns="45719" tIns="45719" rIns="45719" bIns="45719" numCol="1" anchor="t">
              <a:spAutoFit/>
            </a:bodyPr>
            <a:lstStyle>
              <a:lvl1pPr>
                <a:defRPr sz="2000">
                  <a:solidFill>
                    <a:srgbClr val="FFC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开头段</a:t>
              </a:r>
            </a:p>
          </p:txBody>
        </p:sp>
      </p:grpSp>
      <p:sp>
        <p:nvSpPr>
          <p:cNvPr id="844" name="1、转述话题"/>
          <p:cNvSpPr txBox="1"/>
          <p:nvPr/>
        </p:nvSpPr>
        <p:spPr>
          <a:xfrm>
            <a:off x="267550" y="1254201"/>
            <a:ext cx="1367155" cy="368300"/>
          </a:xfrm>
          <a:prstGeom prst="rect">
            <a:avLst/>
          </a:prstGeom>
          <a:ln w="12700">
            <a:miter lim="400000"/>
          </a:ln>
        </p:spPr>
        <p:txBody>
          <a:bodyPr wrap="none" lIns="45719" rIns="45719">
            <a:spAutoFit/>
          </a:bodyPr>
          <a:lstStyle/>
          <a:p>
            <a:r>
              <a:rPr>
                <a:latin typeface="微软雅黑" panose="020B0503020204020204" charset="-122"/>
                <a:ea typeface="微软雅黑" panose="020B0503020204020204" charset="-122"/>
                <a:cs typeface="微软雅黑" panose="020B0503020204020204" charset="-122"/>
              </a:rPr>
              <a:t>1、转述话题</a:t>
            </a:r>
          </a:p>
        </p:txBody>
      </p:sp>
      <p:sp>
        <p:nvSpPr>
          <p:cNvPr id="845" name="The speaker asserts/ maintains /claims/ believes/ argues that...…"/>
          <p:cNvSpPr txBox="1"/>
          <p:nvPr/>
        </p:nvSpPr>
        <p:spPr>
          <a:xfrm>
            <a:off x="346529" y="1730778"/>
            <a:ext cx="7950200" cy="706755"/>
          </a:xfrm>
          <a:prstGeom prst="rect">
            <a:avLst/>
          </a:prstGeom>
          <a:ln w="12700">
            <a:miter lim="400000"/>
          </a:ln>
        </p:spPr>
        <p:txBody>
          <a:bodyPr wrap="none" lIns="45719" rIns="45719">
            <a:spAutoFit/>
          </a:bodyPr>
          <a:lstStyle/>
          <a:p>
            <a:pPr>
              <a:defRPr sz="2000">
                <a:latin typeface="微软雅黑" panose="020B0503020204020204" charset="-122"/>
                <a:ea typeface="微软雅黑" panose="020B0503020204020204" charset="-122"/>
                <a:cs typeface="微软雅黑" panose="020B0503020204020204" charset="-122"/>
                <a:sym typeface="微软雅黑" panose="020B0503020204020204" charset="-122"/>
              </a:defRPr>
            </a:pPr>
            <a:r>
              <a:t>The </a:t>
            </a:r>
            <a:r>
              <a:rPr lang="en-US"/>
              <a:t>statement </a:t>
            </a:r>
            <a:r>
              <a:t>asserts/ maintains /claims/ believes/ argues that...</a:t>
            </a:r>
          </a:p>
          <a:p>
            <a:pPr>
              <a:defRPr sz="2000">
                <a:latin typeface="微软雅黑" panose="020B0503020204020204" charset="-122"/>
                <a:ea typeface="微软雅黑" panose="020B0503020204020204" charset="-122"/>
                <a:cs typeface="微软雅黑" panose="020B0503020204020204" charset="-122"/>
                <a:sym typeface="微软雅黑" panose="020B0503020204020204" charset="-122"/>
              </a:defRPr>
            </a:pPr>
            <a:r>
              <a:t>According to the </a:t>
            </a:r>
            <a:r>
              <a:rPr lang="en-US"/>
              <a:t>statement</a:t>
            </a:r>
            <a:r>
              <a:t>, ...</a:t>
            </a:r>
          </a:p>
        </p:txBody>
      </p:sp>
      <p:sp>
        <p:nvSpPr>
          <p:cNvPr id="846" name="(34) In any situation, progress requires discussion among people who have contrasting points of view."/>
          <p:cNvSpPr txBox="1"/>
          <p:nvPr/>
        </p:nvSpPr>
        <p:spPr>
          <a:xfrm>
            <a:off x="325796" y="2639862"/>
            <a:ext cx="8207344" cy="701041"/>
          </a:xfrm>
          <a:prstGeom prst="rect">
            <a:avLst/>
          </a:prstGeom>
          <a:ln w="12700">
            <a:miter lim="400000"/>
          </a:ln>
        </p:spPr>
        <p:txBody>
          <a:bodyPr lIns="45719" rIns="45719">
            <a:spAutoFit/>
          </a:bodyPr>
          <a:lstStyle>
            <a:lvl1pPr>
              <a:defRPr sz="20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(34) In any situation, progress requires discussion among people who have contrasting points of view.</a:t>
            </a:r>
          </a:p>
        </p:txBody>
      </p:sp>
      <p:sp>
        <p:nvSpPr>
          <p:cNvPr id="847" name="The speaker contends that progress is best made through discourse among people with opposing opinions and viewpoints. I strongly agree with this contention. In all realms of human endeavor, including the behavioral and natural sciences as well as government and law, debate and disagreement form the foundation for progress."/>
          <p:cNvSpPr txBox="1"/>
          <p:nvPr/>
        </p:nvSpPr>
        <p:spPr>
          <a:xfrm>
            <a:off x="325796" y="2976032"/>
            <a:ext cx="8207344" cy="2553335"/>
          </a:xfrm>
          <a:prstGeom prst="rect">
            <a:avLst/>
          </a:prstGeom>
          <a:ln w="12700">
            <a:miter lim="400000"/>
          </a:ln>
        </p:spPr>
        <p:txBody>
          <a:bodyPr lIns="45719" rIns="45719">
            <a:spAutoFit/>
          </a:bodyPr>
          <a:lstStyle/>
          <a:p>
            <a:pPr>
              <a:defRPr sz="2000">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a:p>
          <a:p>
            <a:pPr>
              <a:defRPr sz="2000">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a:p>
          <a:p>
            <a:pPr>
              <a:defRPr sz="20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b="1" u="sng"/>
              <a:t>The </a:t>
            </a:r>
            <a:r>
              <a:rPr lang="en-US" b="1" u="sng"/>
              <a:t>statement </a:t>
            </a:r>
            <a:r>
              <a:rPr b="1" u="sng"/>
              <a:t>contends that</a:t>
            </a:r>
            <a:r>
              <a:t> progress is best made through discourse among people with opposing opinions and viewpoints. </a:t>
            </a:r>
            <a:r>
              <a:rPr b="1" u="sng"/>
              <a:t>I strongly agree with this contention.</a:t>
            </a:r>
            <a:r>
              <a:t> </a:t>
            </a:r>
            <a:r>
              <a:rPr b="1" u="sng"/>
              <a:t>In all realms of human endeavor</a:t>
            </a:r>
            <a:r>
              <a:t>, </a:t>
            </a:r>
            <a:r>
              <a:rPr b="1" u="sng"/>
              <a:t>including</a:t>
            </a:r>
            <a:r>
              <a:t> the behavioral and natural sciences as well as government and law, debate and disagreement form the foundation for progress.</a:t>
            </a: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4" presetClass="entr" presetSubtype="32" fill="hold" grpId="1" nodeType="clickEffect">
                                  <p:stCondLst>
                                    <p:cond delay="0"/>
                                  </p:stCondLst>
                                  <p:iterate>
                                    <p:tmAbs val="0"/>
                                  </p:iterate>
                                  <p:childTnLst>
                                    <p:set>
                                      <p:cBhvr>
                                        <p:cTn id="6" dur="indefinite" fill="hold"/>
                                        <p:tgtEl>
                                          <p:spTgt spid="846"/>
                                        </p:tgtEl>
                                        <p:attrNameLst>
                                          <p:attrName>style.visibility</p:attrName>
                                        </p:attrNameLst>
                                      </p:cBhvr>
                                      <p:to>
                                        <p:strVal val="visible"/>
                                      </p:to>
                                    </p:set>
                                    <p:animEffect transition="in" filter="box(out)">
                                      <p:cBhvr>
                                        <p:cTn id="7" dur="1000"/>
                                        <p:tgtEl>
                                          <p:spTgt spid="84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2" nodeType="clickEffect">
                                  <p:stCondLst>
                                    <p:cond delay="0"/>
                                  </p:stCondLst>
                                  <p:iterate>
                                    <p:tmAbs val="0"/>
                                  </p:iterate>
                                  <p:childTnLst>
                                    <p:set>
                                      <p:cBhvr>
                                        <p:cTn id="11" dur="indefinite" fill="hold"/>
                                        <p:tgtEl>
                                          <p:spTgt spid="847"/>
                                        </p:tgtEl>
                                        <p:attrNameLst>
                                          <p:attrName>style.visibility</p:attrName>
                                        </p:attrNameLst>
                                      </p:cBhvr>
                                      <p:to>
                                        <p:strVal val="visible"/>
                                      </p:to>
                                    </p:set>
                                    <p:animEffect transition="in" filter="box(out)">
                                      <p:cBhvr>
                                        <p:cTn id="12" dur="1000"/>
                                        <p:tgtEl>
                                          <p:spTgt spid="8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6" grpId="1" animBg="1" advAuto="0"/>
      <p:bldP spid="847" grpId="2" animBg="1" advAuto="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 name="矩形 4"/>
          <p:cNvSpPr/>
          <p:nvPr/>
        </p:nvSpPr>
        <p:spPr>
          <a:xfrm>
            <a:off x="2339751" y="-1"/>
            <a:ext cx="6804249"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850" name="矩形 5"/>
          <p:cNvSpPr/>
          <p:nvPr/>
        </p:nvSpPr>
        <p:spPr>
          <a:xfrm>
            <a:off x="5835891" y="79512"/>
            <a:ext cx="1512169" cy="340816"/>
          </a:xfrm>
          <a:prstGeom prst="rect">
            <a:avLst/>
          </a:prstGeom>
          <a:solidFill>
            <a:srgbClr val="093678"/>
          </a:solidFill>
          <a:ln w="12700">
            <a:miter lim="400000"/>
          </a:ln>
        </p:spPr>
        <p:txBody>
          <a:bodyPr lIns="45719" rIns="45719" anchor="ctr"/>
          <a:lstStyle/>
          <a:p>
            <a:pPr algn="ctr">
              <a:defRPr>
                <a:solidFill>
                  <a:srgbClr val="FFFFFF"/>
                </a:solidFill>
              </a:defRPr>
            </a:pPr>
            <a:endParaRPr/>
          </a:p>
        </p:txBody>
      </p:sp>
      <p:sp>
        <p:nvSpPr>
          <p:cNvPr id="851" name="TextBox 6"/>
          <p:cNvSpPr txBox="1"/>
          <p:nvPr/>
        </p:nvSpPr>
        <p:spPr>
          <a:xfrm>
            <a:off x="2510150" y="63847"/>
            <a:ext cx="1368152"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有的放矢</a:t>
            </a:r>
          </a:p>
        </p:txBody>
      </p:sp>
      <p:sp>
        <p:nvSpPr>
          <p:cNvPr id="852" name="TextBox 7"/>
          <p:cNvSpPr txBox="1"/>
          <p:nvPr/>
        </p:nvSpPr>
        <p:spPr>
          <a:xfrm>
            <a:off x="4355975" y="66110"/>
            <a:ext cx="1080121"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深度破题</a:t>
            </a:r>
          </a:p>
        </p:txBody>
      </p:sp>
      <p:sp>
        <p:nvSpPr>
          <p:cNvPr id="853" name="TextBox 8"/>
          <p:cNvSpPr txBox="1"/>
          <p:nvPr/>
        </p:nvSpPr>
        <p:spPr>
          <a:xfrm>
            <a:off x="6083422" y="66110"/>
            <a:ext cx="1008858"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关键论证</a:t>
            </a:r>
          </a:p>
        </p:txBody>
      </p:sp>
      <p:sp>
        <p:nvSpPr>
          <p:cNvPr id="854" name="矩形 9"/>
          <p:cNvSpPr/>
          <p:nvPr/>
        </p:nvSpPr>
        <p:spPr>
          <a:xfrm>
            <a:off x="2411759" y="44624"/>
            <a:ext cx="1512170"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855" name="矩形 10"/>
          <p:cNvSpPr/>
          <p:nvPr/>
        </p:nvSpPr>
        <p:spPr>
          <a:xfrm>
            <a:off x="4169769" y="63847"/>
            <a:ext cx="1512169" cy="340817"/>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856" name="矩形 11"/>
          <p:cNvSpPr/>
          <p:nvPr/>
        </p:nvSpPr>
        <p:spPr>
          <a:xfrm>
            <a:off x="4869" y="-1"/>
            <a:ext cx="2304002"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857" name="直接连接符 12"/>
          <p:cNvSpPr/>
          <p:nvPr/>
        </p:nvSpPr>
        <p:spPr>
          <a:xfrm>
            <a:off x="4067944" y="72008"/>
            <a:ext cx="1" cy="332657"/>
          </a:xfrm>
          <a:prstGeom prst="line">
            <a:avLst/>
          </a:prstGeom>
          <a:ln w="12700">
            <a:solidFill>
              <a:srgbClr val="808080"/>
            </a:solidFill>
          </a:ln>
        </p:spPr>
        <p:txBody>
          <a:bodyPr lIns="45719" rIns="45719"/>
          <a:lstStyle/>
          <a:p>
            <a:endParaRPr/>
          </a:p>
        </p:txBody>
      </p:sp>
      <p:sp>
        <p:nvSpPr>
          <p:cNvPr id="858" name="直接连接符 13"/>
          <p:cNvSpPr/>
          <p:nvPr/>
        </p:nvSpPr>
        <p:spPr>
          <a:xfrm>
            <a:off x="5796136" y="72008"/>
            <a:ext cx="1" cy="332657"/>
          </a:xfrm>
          <a:prstGeom prst="line">
            <a:avLst/>
          </a:prstGeom>
          <a:ln w="12700">
            <a:solidFill>
              <a:srgbClr val="808080"/>
            </a:solidFill>
          </a:ln>
        </p:spPr>
        <p:txBody>
          <a:bodyPr lIns="45719" rIns="45719"/>
          <a:lstStyle/>
          <a:p>
            <a:endParaRPr/>
          </a:p>
        </p:txBody>
      </p:sp>
      <p:sp>
        <p:nvSpPr>
          <p:cNvPr id="859" name="直接连接符 14"/>
          <p:cNvSpPr/>
          <p:nvPr/>
        </p:nvSpPr>
        <p:spPr>
          <a:xfrm>
            <a:off x="7380312" y="74440"/>
            <a:ext cx="1" cy="332658"/>
          </a:xfrm>
          <a:prstGeom prst="line">
            <a:avLst/>
          </a:prstGeom>
          <a:ln w="12700">
            <a:solidFill>
              <a:srgbClr val="808080"/>
            </a:solidFill>
          </a:ln>
        </p:spPr>
        <p:txBody>
          <a:bodyPr lIns="45719" rIns="45719"/>
          <a:lstStyle/>
          <a:p>
            <a:endParaRPr/>
          </a:p>
        </p:txBody>
      </p:sp>
      <p:sp>
        <p:nvSpPr>
          <p:cNvPr id="860" name="矩形 15"/>
          <p:cNvSpPr/>
          <p:nvPr/>
        </p:nvSpPr>
        <p:spPr>
          <a:xfrm>
            <a:off x="7668342" y="64501"/>
            <a:ext cx="1378092" cy="340817"/>
          </a:xfrm>
          <a:prstGeom prst="rect">
            <a:avLst/>
          </a:prstGeom>
          <a:solidFill>
            <a:srgbClr val="BFBFBF"/>
          </a:solidFill>
          <a:ln w="12700">
            <a:miter lim="400000"/>
          </a:ln>
        </p:spPr>
        <p:txBody>
          <a:bodyPr lIns="45719" rIns="45719" anchor="ctr"/>
          <a:lstStyle/>
          <a:p>
            <a:pPr algn="ctr">
              <a:defRPr>
                <a:solidFill>
                  <a:srgbClr val="FFFFFF"/>
                </a:solidFill>
              </a:defRPr>
            </a:pPr>
            <a:endParaRPr/>
          </a:p>
        </p:txBody>
      </p:sp>
      <p:pic>
        <p:nvPicPr>
          <p:cNvPr id="861" name="图片 16" descr="图片 16"/>
          <p:cNvPicPr>
            <a:picLocks noChangeAspect="1"/>
          </p:cNvPicPr>
          <p:nvPr/>
        </p:nvPicPr>
        <p:blipFill>
          <a:blip r:embed="rId2"/>
          <a:stretch>
            <a:fillRect/>
          </a:stretch>
        </p:blipFill>
        <p:spPr>
          <a:xfrm>
            <a:off x="7720593" y="46030"/>
            <a:ext cx="1231189" cy="369357"/>
          </a:xfrm>
          <a:prstGeom prst="rect">
            <a:avLst/>
          </a:prstGeom>
          <a:ln w="12700">
            <a:miter lim="400000"/>
            <a:headEnd/>
            <a:tailEnd/>
          </a:ln>
        </p:spPr>
      </p:pic>
      <p:sp>
        <p:nvSpPr>
          <p:cNvPr id="862" name="TextBox 17"/>
          <p:cNvSpPr txBox="1"/>
          <p:nvPr/>
        </p:nvSpPr>
        <p:spPr>
          <a:xfrm>
            <a:off x="755576" y="59633"/>
            <a:ext cx="1368152" cy="370841"/>
          </a:xfrm>
          <a:prstGeom prst="rect">
            <a:avLst/>
          </a:prstGeom>
          <a:ln w="12700">
            <a:miter lim="400000"/>
          </a:ln>
        </p:spPr>
        <p:txBody>
          <a:bodyPr lIns="45719" rIns="45719">
            <a:spAutoFit/>
          </a:bodyPr>
          <a:lstStyle>
            <a:lvl1pPr algn="ctr">
              <a:defRPr>
                <a:solidFill>
                  <a:srgbClr val="FFC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ISSUE</a:t>
            </a:r>
          </a:p>
        </p:txBody>
      </p:sp>
      <p:grpSp>
        <p:nvGrpSpPr>
          <p:cNvPr id="865" name="矩形 18"/>
          <p:cNvGrpSpPr/>
          <p:nvPr/>
        </p:nvGrpSpPr>
        <p:grpSpPr>
          <a:xfrm>
            <a:off x="0" y="-49421"/>
            <a:ext cx="539552" cy="574042"/>
            <a:chOff x="0" y="0"/>
            <a:chExt cx="539551" cy="574040"/>
          </a:xfrm>
        </p:grpSpPr>
        <p:sp>
          <p:nvSpPr>
            <p:cNvPr id="863" name="矩形"/>
            <p:cNvSpPr/>
            <p:nvPr/>
          </p:nvSpPr>
          <p:spPr>
            <a:xfrm>
              <a:off x="0" y="49420"/>
              <a:ext cx="539552" cy="475200"/>
            </a:xfrm>
            <a:prstGeom prst="rect">
              <a:avLst/>
            </a:prstGeom>
            <a:solidFill>
              <a:srgbClr val="093678"/>
            </a:solidFill>
            <a:ln w="12700" cap="flat">
              <a:noFill/>
              <a:miter lim="400000"/>
            </a:ln>
            <a:effectLst/>
          </p:spPr>
          <p:txBody>
            <a:bodyPr wrap="square" lIns="45719" tIns="45719" rIns="45719" bIns="45719" numCol="1" anchor="ctr">
              <a:noAutofit/>
            </a:bodyPr>
            <a:lstStyle/>
            <a:p>
              <a:pPr algn="ctr">
                <a:defRPr sz="3200">
                  <a:solidFill>
                    <a:srgbClr val="FFFFFF"/>
                  </a:solidFill>
                  <a:latin typeface="方正超粗黑简体"/>
                  <a:ea typeface="方正超粗黑简体"/>
                  <a:cs typeface="方正超粗黑简体"/>
                  <a:sym typeface="方正超粗黑简体"/>
                </a:defRPr>
              </a:pPr>
              <a:endParaRPr/>
            </a:p>
          </p:txBody>
        </p:sp>
        <p:sp>
          <p:nvSpPr>
            <p:cNvPr id="864" name="2"/>
            <p:cNvSpPr txBox="1"/>
            <p:nvPr/>
          </p:nvSpPr>
          <p:spPr>
            <a:xfrm>
              <a:off x="0" y="0"/>
              <a:ext cx="539552" cy="574041"/>
            </a:xfrm>
            <a:prstGeom prst="rect">
              <a:avLst/>
            </a:prstGeom>
            <a:noFill/>
            <a:ln w="12700" cap="flat">
              <a:noFill/>
              <a:miter lim="400000"/>
            </a:ln>
            <a:effectLst/>
          </p:spPr>
          <p:txBody>
            <a:bodyPr wrap="square" lIns="45719" tIns="45719" rIns="45719" bIns="45719" numCol="1" anchor="ctr">
              <a:spAutoFit/>
            </a:bodyPr>
            <a:lstStyle>
              <a:lvl1pPr algn="ctr">
                <a:defRPr sz="3200">
                  <a:solidFill>
                    <a:srgbClr val="FFFFFF"/>
                  </a:solidFill>
                  <a:latin typeface="方正超粗黑简体"/>
                  <a:ea typeface="方正超粗黑简体"/>
                  <a:cs typeface="方正超粗黑简体"/>
                  <a:sym typeface="方正超粗黑简体"/>
                </a:defRPr>
              </a:lvl1pPr>
            </a:lstStyle>
            <a:p>
              <a:r>
                <a:t>2</a:t>
              </a:r>
            </a:p>
          </p:txBody>
        </p:sp>
      </p:grpSp>
      <p:grpSp>
        <p:nvGrpSpPr>
          <p:cNvPr id="868" name="组合 22"/>
          <p:cNvGrpSpPr/>
          <p:nvPr/>
        </p:nvGrpSpPr>
        <p:grpSpPr>
          <a:xfrm>
            <a:off x="287914" y="739524"/>
            <a:ext cx="1296145" cy="447041"/>
            <a:chOff x="0" y="-23622"/>
            <a:chExt cx="1296144" cy="447040"/>
          </a:xfrm>
        </p:grpSpPr>
        <p:sp>
          <p:nvSpPr>
            <p:cNvPr id="866" name="矩形 21"/>
            <p:cNvSpPr/>
            <p:nvPr/>
          </p:nvSpPr>
          <p:spPr>
            <a:xfrm>
              <a:off x="0" y="19877"/>
              <a:ext cx="1296145" cy="360042"/>
            </a:xfrm>
            <a:prstGeom prst="rect">
              <a:avLst/>
            </a:prstGeom>
            <a:solidFill>
              <a:srgbClr val="0000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867" name="TextBox 20"/>
            <p:cNvSpPr txBox="1"/>
            <p:nvPr/>
          </p:nvSpPr>
          <p:spPr>
            <a:xfrm>
              <a:off x="215002" y="-23623"/>
              <a:ext cx="866141" cy="447041"/>
            </a:xfrm>
            <a:prstGeom prst="rect">
              <a:avLst/>
            </a:prstGeom>
            <a:noFill/>
            <a:ln w="12700" cap="flat">
              <a:noFill/>
              <a:miter lim="400000"/>
            </a:ln>
            <a:effectLst/>
          </p:spPr>
          <p:txBody>
            <a:bodyPr wrap="none" lIns="45719" tIns="45719" rIns="45719" bIns="45719" numCol="1" anchor="t">
              <a:spAutoFit/>
            </a:bodyPr>
            <a:lstStyle>
              <a:lvl1pPr>
                <a:defRPr sz="2000">
                  <a:solidFill>
                    <a:srgbClr val="FFC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开头段</a:t>
              </a:r>
            </a:p>
          </p:txBody>
        </p:sp>
      </p:grpSp>
      <p:sp>
        <p:nvSpPr>
          <p:cNvPr id="869" name="2、设问"/>
          <p:cNvSpPr txBox="1"/>
          <p:nvPr/>
        </p:nvSpPr>
        <p:spPr>
          <a:xfrm>
            <a:off x="267550" y="1254201"/>
            <a:ext cx="909955" cy="368300"/>
          </a:xfrm>
          <a:prstGeom prst="rect">
            <a:avLst/>
          </a:prstGeom>
          <a:ln w="12700">
            <a:miter lim="400000"/>
          </a:ln>
        </p:spPr>
        <p:txBody>
          <a:bodyPr wrap="none" lIns="45719" rIns="45719">
            <a:spAutoFit/>
          </a:bodyPr>
          <a:lstStyle/>
          <a:p>
            <a:r>
              <a:rPr>
                <a:latin typeface="微软雅黑" panose="020B0503020204020204" charset="-122"/>
                <a:ea typeface="微软雅黑" panose="020B0503020204020204" charset="-122"/>
                <a:cs typeface="微软雅黑" panose="020B0503020204020204" charset="-122"/>
              </a:rPr>
              <a:t>2、设问</a:t>
            </a:r>
          </a:p>
        </p:txBody>
      </p:sp>
      <p:sp>
        <p:nvSpPr>
          <p:cNvPr id="870" name="把Issue改写成一个疑问句：Do/Should/Have…?"/>
          <p:cNvSpPr txBox="1"/>
          <p:nvPr/>
        </p:nvSpPr>
        <p:spPr>
          <a:xfrm>
            <a:off x="346529" y="1730778"/>
            <a:ext cx="5496184" cy="447041"/>
          </a:xfrm>
          <a:prstGeom prst="rect">
            <a:avLst/>
          </a:prstGeom>
          <a:ln w="12700">
            <a:miter lim="400000"/>
          </a:ln>
        </p:spPr>
        <p:txBody>
          <a:bodyPr wrap="none" lIns="45719" rIns="45719">
            <a:spAutoFit/>
          </a:bodyPr>
          <a:lstStyle>
            <a:lvl1pPr>
              <a:defRPr sz="20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把Issue改写成一个疑问句：Do/Should/Have…?</a:t>
            </a:r>
          </a:p>
        </p:txBody>
      </p:sp>
      <p:sp>
        <p:nvSpPr>
          <p:cNvPr id="871" name="(76) We can usually learn much from people whose views we share than from people whose views contradict our own.…"/>
          <p:cNvSpPr txBox="1"/>
          <p:nvPr/>
        </p:nvSpPr>
        <p:spPr>
          <a:xfrm>
            <a:off x="299469" y="2392723"/>
            <a:ext cx="8207345" cy="4401205"/>
          </a:xfrm>
          <a:prstGeom prst="rect">
            <a:avLst/>
          </a:prstGeom>
          <a:ln w="12700">
            <a:miter lim="400000"/>
          </a:ln>
        </p:spPr>
        <p:txBody>
          <a:bodyPr lIns="45719" rIns="45719">
            <a:spAutoFit/>
          </a:bodyPr>
          <a:lstStyle/>
          <a:p>
            <a:pPr>
              <a:defRPr sz="20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dirty="0"/>
              <a:t>(76) We can usually learn much from people whose views we share than from people whose views contradict our own.</a:t>
            </a:r>
          </a:p>
          <a:p>
            <a:pPr>
              <a:defRPr sz="2000">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dirty="0"/>
          </a:p>
          <a:p>
            <a:pPr>
              <a:defRPr sz="20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b="1" u="sng" dirty="0"/>
              <a:t>Do we learn more from people</a:t>
            </a:r>
            <a:r>
              <a:rPr dirty="0"/>
              <a:t> whose ideas we share in common </a:t>
            </a:r>
            <a:r>
              <a:rPr b="1" u="sng" dirty="0"/>
              <a:t>than</a:t>
            </a:r>
            <a:r>
              <a:rPr dirty="0"/>
              <a:t> from those whose ideas contradict ours, </a:t>
            </a:r>
            <a:r>
              <a:rPr b="1" u="sng" dirty="0"/>
              <a:t>as the </a:t>
            </a:r>
            <a:r>
              <a:rPr lang="en-US" b="1" u="sng" dirty="0"/>
              <a:t>statement </a:t>
            </a:r>
            <a:r>
              <a:rPr b="1" u="sng" dirty="0"/>
              <a:t>asserts?</a:t>
            </a:r>
            <a:r>
              <a:rPr dirty="0"/>
              <a:t> </a:t>
            </a:r>
            <a:r>
              <a:rPr b="1" u="sng" dirty="0"/>
              <a:t>I concede that</a:t>
            </a:r>
            <a:r>
              <a:rPr dirty="0"/>
              <a:t> undue discord can impede learning. Otherwise, in my view we learn far more from discourse and debate with those whose ideas we oppose than from people whose ideas are in accord</a:t>
            </a:r>
            <a:r>
              <a:rPr lang="en-US" dirty="0"/>
              <a:t>ance</a:t>
            </a:r>
            <a:r>
              <a:rPr dirty="0"/>
              <a:t> with our own.</a:t>
            </a:r>
            <a:endParaRPr lang="en-US" dirty="0"/>
          </a:p>
          <a:p>
            <a:pPr>
              <a:defRPr sz="2000">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lang="en-US" dirty="0"/>
          </a:p>
          <a:p>
            <a:pPr>
              <a:defRPr sz="20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dirty="0"/>
              <a:t>Concede </a:t>
            </a:r>
            <a:r>
              <a:rPr lang="zh-CN" altLang="en-US" dirty="0"/>
              <a:t>承认</a:t>
            </a:r>
            <a:endParaRPr lang="en-US" altLang="zh-CN" dirty="0"/>
          </a:p>
          <a:p>
            <a:pPr>
              <a:defRPr sz="20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dirty="0"/>
              <a:t>Undue </a:t>
            </a:r>
            <a:r>
              <a:rPr lang="zh-CN" altLang="en-US" dirty="0"/>
              <a:t>过分的 </a:t>
            </a:r>
            <a:r>
              <a:rPr lang="en-US" altLang="zh-CN" dirty="0"/>
              <a:t>discord</a:t>
            </a:r>
            <a:r>
              <a:rPr lang="zh-CN" altLang="en-US" dirty="0"/>
              <a:t>不和谐，不一致</a:t>
            </a:r>
            <a:endParaRPr lang="en-US" altLang="zh-CN" dirty="0"/>
          </a:p>
          <a:p>
            <a:pPr>
              <a:defRPr sz="20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dirty="0"/>
              <a:t>Impede </a:t>
            </a:r>
            <a:r>
              <a:rPr lang="zh-CN" altLang="en-US" dirty="0"/>
              <a:t>妨碍，阻碍</a:t>
            </a:r>
            <a:endParaRPr lang="en-US" altLang="zh-CN" dirty="0"/>
          </a:p>
          <a:p>
            <a:pPr>
              <a:defRPr sz="20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dirty="0"/>
              <a:t>in accordance with </a:t>
            </a:r>
            <a:r>
              <a:rPr lang="zh-CN" altLang="en-US" dirty="0"/>
              <a:t>与</a:t>
            </a:r>
            <a:r>
              <a:rPr lang="en-US" altLang="zh-CN" dirty="0"/>
              <a:t>…</a:t>
            </a:r>
            <a:r>
              <a:rPr lang="zh-CN" altLang="en-US" dirty="0"/>
              <a:t>一致 </a:t>
            </a:r>
            <a:r>
              <a:rPr lang="en-US" altLang="zh-CN" dirty="0"/>
              <a:t>in accord with </a:t>
            </a:r>
            <a:r>
              <a:rPr lang="zh-CN" altLang="en-US" dirty="0"/>
              <a:t>符合</a:t>
            </a:r>
            <a:endParaRPr lang="en-US" altLang="zh-CN" dirty="0"/>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4" presetClass="entr" presetSubtype="32" fill="hold" grpId="1" nodeType="clickEffect">
                                  <p:stCondLst>
                                    <p:cond delay="0"/>
                                  </p:stCondLst>
                                  <p:iterate>
                                    <p:tmAbs val="0"/>
                                  </p:iterate>
                                  <p:childTnLst>
                                    <p:set>
                                      <p:cBhvr>
                                        <p:cTn id="6" dur="indefinite" fill="hold"/>
                                        <p:tgtEl>
                                          <p:spTgt spid="871"/>
                                        </p:tgtEl>
                                        <p:attrNameLst>
                                          <p:attrName>style.visibility</p:attrName>
                                        </p:attrNameLst>
                                      </p:cBhvr>
                                      <p:to>
                                        <p:strVal val="visible"/>
                                      </p:to>
                                    </p:set>
                                    <p:animEffect transition="in" filter="box(out)">
                                      <p:cBhvr>
                                        <p:cTn id="7" dur="1000"/>
                                        <p:tgtEl>
                                          <p:spTgt spid="8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1" grpId="1" animBg="1" advAuto="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 name="矩形 4"/>
          <p:cNvSpPr/>
          <p:nvPr/>
        </p:nvSpPr>
        <p:spPr>
          <a:xfrm>
            <a:off x="2339751" y="-1"/>
            <a:ext cx="6804249"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874" name="矩形 5"/>
          <p:cNvSpPr/>
          <p:nvPr/>
        </p:nvSpPr>
        <p:spPr>
          <a:xfrm>
            <a:off x="5835891" y="79512"/>
            <a:ext cx="1512169" cy="340816"/>
          </a:xfrm>
          <a:prstGeom prst="rect">
            <a:avLst/>
          </a:prstGeom>
          <a:solidFill>
            <a:srgbClr val="093678"/>
          </a:solidFill>
          <a:ln w="12700">
            <a:miter lim="400000"/>
          </a:ln>
        </p:spPr>
        <p:txBody>
          <a:bodyPr lIns="45719" rIns="45719" anchor="ctr"/>
          <a:lstStyle/>
          <a:p>
            <a:pPr algn="ctr">
              <a:defRPr>
                <a:solidFill>
                  <a:srgbClr val="FFFFFF"/>
                </a:solidFill>
              </a:defRPr>
            </a:pPr>
            <a:endParaRPr/>
          </a:p>
        </p:txBody>
      </p:sp>
      <p:sp>
        <p:nvSpPr>
          <p:cNvPr id="875" name="TextBox 6"/>
          <p:cNvSpPr txBox="1"/>
          <p:nvPr/>
        </p:nvSpPr>
        <p:spPr>
          <a:xfrm>
            <a:off x="2510150" y="63847"/>
            <a:ext cx="1368152"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有的放矢</a:t>
            </a:r>
          </a:p>
        </p:txBody>
      </p:sp>
      <p:sp>
        <p:nvSpPr>
          <p:cNvPr id="876" name="TextBox 7"/>
          <p:cNvSpPr txBox="1"/>
          <p:nvPr/>
        </p:nvSpPr>
        <p:spPr>
          <a:xfrm>
            <a:off x="4355975" y="66110"/>
            <a:ext cx="1080121"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深度破题</a:t>
            </a:r>
          </a:p>
        </p:txBody>
      </p:sp>
      <p:sp>
        <p:nvSpPr>
          <p:cNvPr id="877" name="TextBox 8"/>
          <p:cNvSpPr txBox="1"/>
          <p:nvPr/>
        </p:nvSpPr>
        <p:spPr>
          <a:xfrm>
            <a:off x="6083422" y="66110"/>
            <a:ext cx="1008858"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关键论证</a:t>
            </a:r>
          </a:p>
        </p:txBody>
      </p:sp>
      <p:sp>
        <p:nvSpPr>
          <p:cNvPr id="878" name="矩形 9"/>
          <p:cNvSpPr/>
          <p:nvPr/>
        </p:nvSpPr>
        <p:spPr>
          <a:xfrm>
            <a:off x="2411759" y="44624"/>
            <a:ext cx="1512170"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879" name="矩形 10"/>
          <p:cNvSpPr/>
          <p:nvPr/>
        </p:nvSpPr>
        <p:spPr>
          <a:xfrm>
            <a:off x="4169769" y="63847"/>
            <a:ext cx="1512169" cy="340817"/>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880" name="矩形 11"/>
          <p:cNvSpPr/>
          <p:nvPr/>
        </p:nvSpPr>
        <p:spPr>
          <a:xfrm>
            <a:off x="4869" y="-1"/>
            <a:ext cx="2304002"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881" name="直接连接符 12"/>
          <p:cNvSpPr/>
          <p:nvPr/>
        </p:nvSpPr>
        <p:spPr>
          <a:xfrm>
            <a:off x="4067944" y="72008"/>
            <a:ext cx="1" cy="332657"/>
          </a:xfrm>
          <a:prstGeom prst="line">
            <a:avLst/>
          </a:prstGeom>
          <a:ln w="12700">
            <a:solidFill>
              <a:srgbClr val="808080"/>
            </a:solidFill>
          </a:ln>
        </p:spPr>
        <p:txBody>
          <a:bodyPr lIns="45719" rIns="45719"/>
          <a:lstStyle/>
          <a:p>
            <a:endParaRPr/>
          </a:p>
        </p:txBody>
      </p:sp>
      <p:sp>
        <p:nvSpPr>
          <p:cNvPr id="882" name="直接连接符 13"/>
          <p:cNvSpPr/>
          <p:nvPr/>
        </p:nvSpPr>
        <p:spPr>
          <a:xfrm>
            <a:off x="5796136" y="72008"/>
            <a:ext cx="1" cy="332657"/>
          </a:xfrm>
          <a:prstGeom prst="line">
            <a:avLst/>
          </a:prstGeom>
          <a:ln w="12700">
            <a:solidFill>
              <a:srgbClr val="808080"/>
            </a:solidFill>
          </a:ln>
        </p:spPr>
        <p:txBody>
          <a:bodyPr lIns="45719" rIns="45719"/>
          <a:lstStyle/>
          <a:p>
            <a:endParaRPr/>
          </a:p>
        </p:txBody>
      </p:sp>
      <p:sp>
        <p:nvSpPr>
          <p:cNvPr id="883" name="直接连接符 14"/>
          <p:cNvSpPr/>
          <p:nvPr/>
        </p:nvSpPr>
        <p:spPr>
          <a:xfrm>
            <a:off x="7380312" y="74440"/>
            <a:ext cx="1" cy="332658"/>
          </a:xfrm>
          <a:prstGeom prst="line">
            <a:avLst/>
          </a:prstGeom>
          <a:ln w="12700">
            <a:solidFill>
              <a:srgbClr val="808080"/>
            </a:solidFill>
          </a:ln>
        </p:spPr>
        <p:txBody>
          <a:bodyPr lIns="45719" rIns="45719"/>
          <a:lstStyle/>
          <a:p>
            <a:endParaRPr/>
          </a:p>
        </p:txBody>
      </p:sp>
      <p:sp>
        <p:nvSpPr>
          <p:cNvPr id="884" name="矩形 15"/>
          <p:cNvSpPr/>
          <p:nvPr/>
        </p:nvSpPr>
        <p:spPr>
          <a:xfrm>
            <a:off x="7668342" y="64501"/>
            <a:ext cx="1378092" cy="340817"/>
          </a:xfrm>
          <a:prstGeom prst="rect">
            <a:avLst/>
          </a:prstGeom>
          <a:solidFill>
            <a:srgbClr val="BFBFBF"/>
          </a:solidFill>
          <a:ln w="12700">
            <a:miter lim="400000"/>
          </a:ln>
        </p:spPr>
        <p:txBody>
          <a:bodyPr lIns="45719" rIns="45719" anchor="ctr"/>
          <a:lstStyle/>
          <a:p>
            <a:pPr algn="ctr">
              <a:defRPr>
                <a:solidFill>
                  <a:srgbClr val="FFFFFF"/>
                </a:solidFill>
              </a:defRPr>
            </a:pPr>
            <a:endParaRPr/>
          </a:p>
        </p:txBody>
      </p:sp>
      <p:pic>
        <p:nvPicPr>
          <p:cNvPr id="885" name="图片 16" descr="图片 16"/>
          <p:cNvPicPr>
            <a:picLocks noChangeAspect="1"/>
          </p:cNvPicPr>
          <p:nvPr/>
        </p:nvPicPr>
        <p:blipFill>
          <a:blip r:embed="rId2"/>
          <a:stretch>
            <a:fillRect/>
          </a:stretch>
        </p:blipFill>
        <p:spPr>
          <a:xfrm>
            <a:off x="7720593" y="46030"/>
            <a:ext cx="1231189" cy="369357"/>
          </a:xfrm>
          <a:prstGeom prst="rect">
            <a:avLst/>
          </a:prstGeom>
          <a:ln w="12700">
            <a:miter lim="400000"/>
            <a:headEnd/>
            <a:tailEnd/>
          </a:ln>
        </p:spPr>
      </p:pic>
      <p:sp>
        <p:nvSpPr>
          <p:cNvPr id="886" name="TextBox 17"/>
          <p:cNvSpPr txBox="1"/>
          <p:nvPr/>
        </p:nvSpPr>
        <p:spPr>
          <a:xfrm>
            <a:off x="755576" y="59633"/>
            <a:ext cx="1368152" cy="370841"/>
          </a:xfrm>
          <a:prstGeom prst="rect">
            <a:avLst/>
          </a:prstGeom>
          <a:ln w="12700">
            <a:miter lim="400000"/>
          </a:ln>
        </p:spPr>
        <p:txBody>
          <a:bodyPr lIns="45719" rIns="45719">
            <a:spAutoFit/>
          </a:bodyPr>
          <a:lstStyle>
            <a:lvl1pPr algn="ctr">
              <a:defRPr>
                <a:solidFill>
                  <a:srgbClr val="FFC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ISSUE</a:t>
            </a:r>
          </a:p>
        </p:txBody>
      </p:sp>
      <p:grpSp>
        <p:nvGrpSpPr>
          <p:cNvPr id="889" name="矩形 18"/>
          <p:cNvGrpSpPr/>
          <p:nvPr/>
        </p:nvGrpSpPr>
        <p:grpSpPr>
          <a:xfrm>
            <a:off x="0" y="-49421"/>
            <a:ext cx="539552" cy="574042"/>
            <a:chOff x="0" y="0"/>
            <a:chExt cx="539551" cy="574040"/>
          </a:xfrm>
        </p:grpSpPr>
        <p:sp>
          <p:nvSpPr>
            <p:cNvPr id="887" name="矩形"/>
            <p:cNvSpPr/>
            <p:nvPr/>
          </p:nvSpPr>
          <p:spPr>
            <a:xfrm>
              <a:off x="0" y="49420"/>
              <a:ext cx="539552" cy="475200"/>
            </a:xfrm>
            <a:prstGeom prst="rect">
              <a:avLst/>
            </a:prstGeom>
            <a:solidFill>
              <a:srgbClr val="093678"/>
            </a:solidFill>
            <a:ln w="12700" cap="flat">
              <a:noFill/>
              <a:miter lim="400000"/>
            </a:ln>
            <a:effectLst/>
          </p:spPr>
          <p:txBody>
            <a:bodyPr wrap="square" lIns="45719" tIns="45719" rIns="45719" bIns="45719" numCol="1" anchor="ctr">
              <a:noAutofit/>
            </a:bodyPr>
            <a:lstStyle/>
            <a:p>
              <a:pPr algn="ctr">
                <a:defRPr sz="3200">
                  <a:solidFill>
                    <a:srgbClr val="FFFFFF"/>
                  </a:solidFill>
                  <a:latin typeface="方正超粗黑简体"/>
                  <a:ea typeface="方正超粗黑简体"/>
                  <a:cs typeface="方正超粗黑简体"/>
                  <a:sym typeface="方正超粗黑简体"/>
                </a:defRPr>
              </a:pPr>
              <a:endParaRPr/>
            </a:p>
          </p:txBody>
        </p:sp>
        <p:sp>
          <p:nvSpPr>
            <p:cNvPr id="888" name="2"/>
            <p:cNvSpPr txBox="1"/>
            <p:nvPr/>
          </p:nvSpPr>
          <p:spPr>
            <a:xfrm>
              <a:off x="0" y="0"/>
              <a:ext cx="539552" cy="574041"/>
            </a:xfrm>
            <a:prstGeom prst="rect">
              <a:avLst/>
            </a:prstGeom>
            <a:noFill/>
            <a:ln w="12700" cap="flat">
              <a:noFill/>
              <a:miter lim="400000"/>
            </a:ln>
            <a:effectLst/>
          </p:spPr>
          <p:txBody>
            <a:bodyPr wrap="square" lIns="45719" tIns="45719" rIns="45719" bIns="45719" numCol="1" anchor="ctr">
              <a:spAutoFit/>
            </a:bodyPr>
            <a:lstStyle>
              <a:lvl1pPr algn="ctr">
                <a:defRPr sz="3200">
                  <a:solidFill>
                    <a:srgbClr val="FFFFFF"/>
                  </a:solidFill>
                  <a:latin typeface="方正超粗黑简体"/>
                  <a:ea typeface="方正超粗黑简体"/>
                  <a:cs typeface="方正超粗黑简体"/>
                  <a:sym typeface="方正超粗黑简体"/>
                </a:defRPr>
              </a:lvl1pPr>
            </a:lstStyle>
            <a:p>
              <a:r>
                <a:t>2</a:t>
              </a:r>
            </a:p>
          </p:txBody>
        </p:sp>
      </p:grpSp>
      <p:grpSp>
        <p:nvGrpSpPr>
          <p:cNvPr id="892" name="组合 22"/>
          <p:cNvGrpSpPr/>
          <p:nvPr/>
        </p:nvGrpSpPr>
        <p:grpSpPr>
          <a:xfrm>
            <a:off x="287914" y="739524"/>
            <a:ext cx="1296145" cy="447041"/>
            <a:chOff x="0" y="-23622"/>
            <a:chExt cx="1296144" cy="447040"/>
          </a:xfrm>
        </p:grpSpPr>
        <p:sp>
          <p:nvSpPr>
            <p:cNvPr id="890" name="矩形 21"/>
            <p:cNvSpPr/>
            <p:nvPr/>
          </p:nvSpPr>
          <p:spPr>
            <a:xfrm>
              <a:off x="0" y="19877"/>
              <a:ext cx="1296145" cy="360042"/>
            </a:xfrm>
            <a:prstGeom prst="rect">
              <a:avLst/>
            </a:prstGeom>
            <a:solidFill>
              <a:srgbClr val="0000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891" name="TextBox 20"/>
            <p:cNvSpPr txBox="1"/>
            <p:nvPr/>
          </p:nvSpPr>
          <p:spPr>
            <a:xfrm>
              <a:off x="215002" y="-23623"/>
              <a:ext cx="866141" cy="447041"/>
            </a:xfrm>
            <a:prstGeom prst="rect">
              <a:avLst/>
            </a:prstGeom>
            <a:noFill/>
            <a:ln w="12700" cap="flat">
              <a:noFill/>
              <a:miter lim="400000"/>
            </a:ln>
            <a:effectLst/>
          </p:spPr>
          <p:txBody>
            <a:bodyPr wrap="none" lIns="45719" tIns="45719" rIns="45719" bIns="45719" numCol="1" anchor="t">
              <a:spAutoFit/>
            </a:bodyPr>
            <a:lstStyle>
              <a:lvl1pPr>
                <a:defRPr sz="2000">
                  <a:solidFill>
                    <a:srgbClr val="FFC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开头段</a:t>
              </a:r>
            </a:p>
          </p:txBody>
        </p:sp>
      </p:grpSp>
      <p:sp>
        <p:nvSpPr>
          <p:cNvPr id="893" name="2、设问"/>
          <p:cNvSpPr txBox="1"/>
          <p:nvPr/>
        </p:nvSpPr>
        <p:spPr>
          <a:xfrm>
            <a:off x="267550" y="1254201"/>
            <a:ext cx="909955" cy="368300"/>
          </a:xfrm>
          <a:prstGeom prst="rect">
            <a:avLst/>
          </a:prstGeom>
          <a:ln w="12700">
            <a:miter lim="400000"/>
          </a:ln>
        </p:spPr>
        <p:txBody>
          <a:bodyPr wrap="none" lIns="45719" rIns="45719">
            <a:spAutoFit/>
          </a:bodyPr>
          <a:lstStyle/>
          <a:p>
            <a:r>
              <a:rPr>
                <a:latin typeface="微软雅黑" panose="020B0503020204020204" charset="-122"/>
                <a:ea typeface="微软雅黑" panose="020B0503020204020204" charset="-122"/>
                <a:cs typeface="微软雅黑" panose="020B0503020204020204" charset="-122"/>
              </a:rPr>
              <a:t>2、设问</a:t>
            </a:r>
          </a:p>
        </p:txBody>
      </p:sp>
      <p:sp>
        <p:nvSpPr>
          <p:cNvPr id="894" name="把Issue改写成一个疑问句：Do/Should/Have…?"/>
          <p:cNvSpPr txBox="1"/>
          <p:nvPr/>
        </p:nvSpPr>
        <p:spPr>
          <a:xfrm>
            <a:off x="346529" y="1730778"/>
            <a:ext cx="5496184" cy="447041"/>
          </a:xfrm>
          <a:prstGeom prst="rect">
            <a:avLst/>
          </a:prstGeom>
          <a:ln w="12700">
            <a:miter lim="400000"/>
          </a:ln>
        </p:spPr>
        <p:txBody>
          <a:bodyPr wrap="none" lIns="45719" rIns="45719">
            <a:spAutoFit/>
          </a:bodyPr>
          <a:lstStyle>
            <a:lvl1pPr>
              <a:defRPr sz="20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把Issue改写成一个疑问句：Do/Should/Have…?</a:t>
            </a:r>
          </a:p>
        </p:txBody>
      </p:sp>
      <p:sp>
        <p:nvSpPr>
          <p:cNvPr id="895" name="(41) The greatness of individuals can be decided only by those who live after them, not by their contemporaries."/>
          <p:cNvSpPr txBox="1"/>
          <p:nvPr/>
        </p:nvSpPr>
        <p:spPr>
          <a:xfrm>
            <a:off x="299469" y="2392723"/>
            <a:ext cx="8207345" cy="701041"/>
          </a:xfrm>
          <a:prstGeom prst="rect">
            <a:avLst/>
          </a:prstGeom>
          <a:ln w="12700">
            <a:miter lim="400000"/>
          </a:ln>
        </p:spPr>
        <p:txBody>
          <a:bodyPr lIns="45719" rIns="45719">
            <a:spAutoFit/>
          </a:bodyPr>
          <a:lstStyle>
            <a:lvl1pPr>
              <a:defRPr sz="20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(41) The greatness of individuals can be decided only by those who live after them, not by their contemporaries.</a:t>
            </a:r>
          </a:p>
        </p:txBody>
      </p:sp>
      <p:sp>
        <p:nvSpPr>
          <p:cNvPr id="896" name="Can a person's greatness be recognized only in retrospect, by those who live after the person, as the speaker maintains? In my view the speaker unfairly generalizes. In some areas, particularly the physical sciences, greatness, must be tested over time before it can be confirmed. In still other areas, such as business, the incubation period for greatness varies from case to case."/>
          <p:cNvSpPr txBox="1"/>
          <p:nvPr/>
        </p:nvSpPr>
        <p:spPr>
          <a:xfrm>
            <a:off x="299469" y="3037883"/>
            <a:ext cx="8207345" cy="2553335"/>
          </a:xfrm>
          <a:prstGeom prst="rect">
            <a:avLst/>
          </a:prstGeom>
          <a:ln w="12700">
            <a:miter lim="400000"/>
          </a:ln>
        </p:spPr>
        <p:txBody>
          <a:bodyPr lIns="45719" rIns="45719">
            <a:spAutoFit/>
          </a:bodyPr>
          <a:lstStyle/>
          <a:p>
            <a:pPr>
              <a:defRPr sz="2000">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a:p>
          <a:p>
            <a:pPr>
              <a:defRPr sz="20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b="1" u="sng"/>
              <a:t>Can a person's greatness be recognized only in retrospect, by those who live after the person, as the </a:t>
            </a:r>
            <a:r>
              <a:rPr lang="en-US" b="1" u="sng"/>
              <a:t>statement </a:t>
            </a:r>
            <a:r>
              <a:rPr b="1" u="sng"/>
              <a:t>maintains?</a:t>
            </a:r>
            <a:r>
              <a:t> In my view the speaker unfairly generalizes. </a:t>
            </a:r>
            <a:r>
              <a:rPr b="1" u="sng"/>
              <a:t>In some areas</a:t>
            </a:r>
            <a:r>
              <a:t>, particularly the physical sciences, greatness, must be tested over time before it can be confirmed. </a:t>
            </a:r>
            <a:r>
              <a:rPr b="1" u="sng"/>
              <a:t>In still other areas</a:t>
            </a:r>
            <a:r>
              <a:t>, such as business, the incubation period for greatness varies from case to case.</a:t>
            </a: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4" presetClass="entr" presetSubtype="32" fill="hold" grpId="1" nodeType="clickEffect">
                                  <p:stCondLst>
                                    <p:cond delay="0"/>
                                  </p:stCondLst>
                                  <p:iterate>
                                    <p:tmAbs val="0"/>
                                  </p:iterate>
                                  <p:childTnLst>
                                    <p:set>
                                      <p:cBhvr>
                                        <p:cTn id="6" dur="indefinite" fill="hold"/>
                                        <p:tgtEl>
                                          <p:spTgt spid="895"/>
                                        </p:tgtEl>
                                        <p:attrNameLst>
                                          <p:attrName>style.visibility</p:attrName>
                                        </p:attrNameLst>
                                      </p:cBhvr>
                                      <p:to>
                                        <p:strVal val="visible"/>
                                      </p:to>
                                    </p:set>
                                    <p:animEffect transition="in" filter="box(out)">
                                      <p:cBhvr>
                                        <p:cTn id="7" dur="1000"/>
                                        <p:tgtEl>
                                          <p:spTgt spid="89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2" nodeType="clickEffect">
                                  <p:stCondLst>
                                    <p:cond delay="0"/>
                                  </p:stCondLst>
                                  <p:iterate>
                                    <p:tmAbs val="0"/>
                                  </p:iterate>
                                  <p:childTnLst>
                                    <p:set>
                                      <p:cBhvr>
                                        <p:cTn id="11" dur="indefinite" fill="hold"/>
                                        <p:tgtEl>
                                          <p:spTgt spid="896"/>
                                        </p:tgtEl>
                                        <p:attrNameLst>
                                          <p:attrName>style.visibility</p:attrName>
                                        </p:attrNameLst>
                                      </p:cBhvr>
                                      <p:to>
                                        <p:strVal val="visible"/>
                                      </p:to>
                                    </p:set>
                                    <p:animEffect transition="in" filter="box(out)">
                                      <p:cBhvr>
                                        <p:cTn id="12" dur="1000"/>
                                        <p:tgtEl>
                                          <p:spTgt spid="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5" grpId="1" animBg="1" advAuto="0"/>
      <p:bldP spid="896" grpId="2" animBg="1" advAuto="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8" name="矩形 4"/>
          <p:cNvSpPr/>
          <p:nvPr/>
        </p:nvSpPr>
        <p:spPr>
          <a:xfrm>
            <a:off x="2339751" y="-1"/>
            <a:ext cx="6804249"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899" name="矩形 5"/>
          <p:cNvSpPr/>
          <p:nvPr/>
        </p:nvSpPr>
        <p:spPr>
          <a:xfrm>
            <a:off x="5835891" y="79512"/>
            <a:ext cx="1512169" cy="340816"/>
          </a:xfrm>
          <a:prstGeom prst="rect">
            <a:avLst/>
          </a:prstGeom>
          <a:solidFill>
            <a:srgbClr val="093678"/>
          </a:solidFill>
          <a:ln w="12700">
            <a:miter lim="400000"/>
          </a:ln>
        </p:spPr>
        <p:txBody>
          <a:bodyPr lIns="45719" rIns="45719" anchor="ctr"/>
          <a:lstStyle/>
          <a:p>
            <a:pPr algn="ctr">
              <a:defRPr>
                <a:solidFill>
                  <a:srgbClr val="FFFFFF"/>
                </a:solidFill>
              </a:defRPr>
            </a:pPr>
            <a:endParaRPr/>
          </a:p>
        </p:txBody>
      </p:sp>
      <p:sp>
        <p:nvSpPr>
          <p:cNvPr id="900" name="TextBox 6"/>
          <p:cNvSpPr txBox="1"/>
          <p:nvPr/>
        </p:nvSpPr>
        <p:spPr>
          <a:xfrm>
            <a:off x="2510150" y="63847"/>
            <a:ext cx="1368152"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有的放矢</a:t>
            </a:r>
          </a:p>
        </p:txBody>
      </p:sp>
      <p:sp>
        <p:nvSpPr>
          <p:cNvPr id="901" name="TextBox 7"/>
          <p:cNvSpPr txBox="1"/>
          <p:nvPr/>
        </p:nvSpPr>
        <p:spPr>
          <a:xfrm>
            <a:off x="4355975" y="66110"/>
            <a:ext cx="1080121"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深度破题</a:t>
            </a:r>
          </a:p>
        </p:txBody>
      </p:sp>
      <p:sp>
        <p:nvSpPr>
          <p:cNvPr id="902" name="TextBox 8"/>
          <p:cNvSpPr txBox="1"/>
          <p:nvPr/>
        </p:nvSpPr>
        <p:spPr>
          <a:xfrm>
            <a:off x="6083422" y="66110"/>
            <a:ext cx="1008858"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关键论证</a:t>
            </a:r>
          </a:p>
        </p:txBody>
      </p:sp>
      <p:sp>
        <p:nvSpPr>
          <p:cNvPr id="903" name="矩形 9"/>
          <p:cNvSpPr/>
          <p:nvPr/>
        </p:nvSpPr>
        <p:spPr>
          <a:xfrm>
            <a:off x="2411759" y="44624"/>
            <a:ext cx="1512170"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904" name="矩形 10"/>
          <p:cNvSpPr/>
          <p:nvPr/>
        </p:nvSpPr>
        <p:spPr>
          <a:xfrm>
            <a:off x="4169769" y="63847"/>
            <a:ext cx="1512169" cy="340817"/>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905" name="矩形 11"/>
          <p:cNvSpPr/>
          <p:nvPr/>
        </p:nvSpPr>
        <p:spPr>
          <a:xfrm>
            <a:off x="4869" y="-1"/>
            <a:ext cx="2304002"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906" name="直接连接符 12"/>
          <p:cNvSpPr/>
          <p:nvPr/>
        </p:nvSpPr>
        <p:spPr>
          <a:xfrm>
            <a:off x="4067944" y="72008"/>
            <a:ext cx="1" cy="332657"/>
          </a:xfrm>
          <a:prstGeom prst="line">
            <a:avLst/>
          </a:prstGeom>
          <a:ln w="12700">
            <a:solidFill>
              <a:srgbClr val="808080"/>
            </a:solidFill>
          </a:ln>
        </p:spPr>
        <p:txBody>
          <a:bodyPr lIns="45719" rIns="45719"/>
          <a:lstStyle/>
          <a:p>
            <a:endParaRPr/>
          </a:p>
        </p:txBody>
      </p:sp>
      <p:sp>
        <p:nvSpPr>
          <p:cNvPr id="907" name="直接连接符 13"/>
          <p:cNvSpPr/>
          <p:nvPr/>
        </p:nvSpPr>
        <p:spPr>
          <a:xfrm>
            <a:off x="5796136" y="72008"/>
            <a:ext cx="1" cy="332657"/>
          </a:xfrm>
          <a:prstGeom prst="line">
            <a:avLst/>
          </a:prstGeom>
          <a:ln w="12700">
            <a:solidFill>
              <a:srgbClr val="808080"/>
            </a:solidFill>
          </a:ln>
        </p:spPr>
        <p:txBody>
          <a:bodyPr lIns="45719" rIns="45719"/>
          <a:lstStyle/>
          <a:p>
            <a:endParaRPr/>
          </a:p>
        </p:txBody>
      </p:sp>
      <p:sp>
        <p:nvSpPr>
          <p:cNvPr id="908" name="直接连接符 14"/>
          <p:cNvSpPr/>
          <p:nvPr/>
        </p:nvSpPr>
        <p:spPr>
          <a:xfrm>
            <a:off x="7380312" y="74440"/>
            <a:ext cx="1" cy="332658"/>
          </a:xfrm>
          <a:prstGeom prst="line">
            <a:avLst/>
          </a:prstGeom>
          <a:ln w="12700">
            <a:solidFill>
              <a:srgbClr val="808080"/>
            </a:solidFill>
          </a:ln>
        </p:spPr>
        <p:txBody>
          <a:bodyPr lIns="45719" rIns="45719"/>
          <a:lstStyle/>
          <a:p>
            <a:endParaRPr/>
          </a:p>
        </p:txBody>
      </p:sp>
      <p:sp>
        <p:nvSpPr>
          <p:cNvPr id="909" name="矩形 15"/>
          <p:cNvSpPr/>
          <p:nvPr/>
        </p:nvSpPr>
        <p:spPr>
          <a:xfrm>
            <a:off x="7668342" y="64501"/>
            <a:ext cx="1378092" cy="340817"/>
          </a:xfrm>
          <a:prstGeom prst="rect">
            <a:avLst/>
          </a:prstGeom>
          <a:solidFill>
            <a:srgbClr val="BFBFBF"/>
          </a:solidFill>
          <a:ln w="12700">
            <a:miter lim="400000"/>
          </a:ln>
        </p:spPr>
        <p:txBody>
          <a:bodyPr lIns="45719" rIns="45719" anchor="ctr"/>
          <a:lstStyle/>
          <a:p>
            <a:pPr algn="ctr">
              <a:defRPr>
                <a:solidFill>
                  <a:srgbClr val="FFFFFF"/>
                </a:solidFill>
              </a:defRPr>
            </a:pPr>
            <a:endParaRPr/>
          </a:p>
        </p:txBody>
      </p:sp>
      <p:pic>
        <p:nvPicPr>
          <p:cNvPr id="910" name="图片 16" descr="图片 16"/>
          <p:cNvPicPr>
            <a:picLocks noChangeAspect="1"/>
          </p:cNvPicPr>
          <p:nvPr/>
        </p:nvPicPr>
        <p:blipFill>
          <a:blip r:embed="rId2"/>
          <a:stretch>
            <a:fillRect/>
          </a:stretch>
        </p:blipFill>
        <p:spPr>
          <a:xfrm>
            <a:off x="7720593" y="46030"/>
            <a:ext cx="1231189" cy="369357"/>
          </a:xfrm>
          <a:prstGeom prst="rect">
            <a:avLst/>
          </a:prstGeom>
          <a:ln w="12700">
            <a:miter lim="400000"/>
            <a:headEnd/>
            <a:tailEnd/>
          </a:ln>
        </p:spPr>
      </p:pic>
      <p:sp>
        <p:nvSpPr>
          <p:cNvPr id="911" name="TextBox 17"/>
          <p:cNvSpPr txBox="1"/>
          <p:nvPr/>
        </p:nvSpPr>
        <p:spPr>
          <a:xfrm>
            <a:off x="755576" y="59633"/>
            <a:ext cx="1368152" cy="370841"/>
          </a:xfrm>
          <a:prstGeom prst="rect">
            <a:avLst/>
          </a:prstGeom>
          <a:ln w="12700">
            <a:miter lim="400000"/>
          </a:ln>
        </p:spPr>
        <p:txBody>
          <a:bodyPr lIns="45719" rIns="45719">
            <a:spAutoFit/>
          </a:bodyPr>
          <a:lstStyle>
            <a:lvl1pPr algn="ctr">
              <a:defRPr>
                <a:solidFill>
                  <a:srgbClr val="FFC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ISSUE</a:t>
            </a:r>
          </a:p>
        </p:txBody>
      </p:sp>
      <p:grpSp>
        <p:nvGrpSpPr>
          <p:cNvPr id="914" name="矩形 18"/>
          <p:cNvGrpSpPr/>
          <p:nvPr/>
        </p:nvGrpSpPr>
        <p:grpSpPr>
          <a:xfrm>
            <a:off x="0" y="-49421"/>
            <a:ext cx="539552" cy="574042"/>
            <a:chOff x="0" y="0"/>
            <a:chExt cx="539551" cy="574040"/>
          </a:xfrm>
        </p:grpSpPr>
        <p:sp>
          <p:nvSpPr>
            <p:cNvPr id="912" name="矩形"/>
            <p:cNvSpPr/>
            <p:nvPr/>
          </p:nvSpPr>
          <p:spPr>
            <a:xfrm>
              <a:off x="0" y="49420"/>
              <a:ext cx="539552" cy="475200"/>
            </a:xfrm>
            <a:prstGeom prst="rect">
              <a:avLst/>
            </a:prstGeom>
            <a:solidFill>
              <a:srgbClr val="093678"/>
            </a:solidFill>
            <a:ln w="12700" cap="flat">
              <a:noFill/>
              <a:miter lim="400000"/>
            </a:ln>
            <a:effectLst/>
          </p:spPr>
          <p:txBody>
            <a:bodyPr wrap="square" lIns="45719" tIns="45719" rIns="45719" bIns="45719" numCol="1" anchor="ctr">
              <a:noAutofit/>
            </a:bodyPr>
            <a:lstStyle/>
            <a:p>
              <a:pPr algn="ctr">
                <a:defRPr sz="3200">
                  <a:solidFill>
                    <a:srgbClr val="FFFFFF"/>
                  </a:solidFill>
                  <a:latin typeface="方正超粗黑简体"/>
                  <a:ea typeface="方正超粗黑简体"/>
                  <a:cs typeface="方正超粗黑简体"/>
                  <a:sym typeface="方正超粗黑简体"/>
                </a:defRPr>
              </a:pPr>
              <a:endParaRPr/>
            </a:p>
          </p:txBody>
        </p:sp>
        <p:sp>
          <p:nvSpPr>
            <p:cNvPr id="913" name="2"/>
            <p:cNvSpPr txBox="1"/>
            <p:nvPr/>
          </p:nvSpPr>
          <p:spPr>
            <a:xfrm>
              <a:off x="0" y="0"/>
              <a:ext cx="539552" cy="574041"/>
            </a:xfrm>
            <a:prstGeom prst="rect">
              <a:avLst/>
            </a:prstGeom>
            <a:noFill/>
            <a:ln w="12700" cap="flat">
              <a:noFill/>
              <a:miter lim="400000"/>
            </a:ln>
            <a:effectLst/>
          </p:spPr>
          <p:txBody>
            <a:bodyPr wrap="square" lIns="45719" tIns="45719" rIns="45719" bIns="45719" numCol="1" anchor="ctr">
              <a:spAutoFit/>
            </a:bodyPr>
            <a:lstStyle>
              <a:lvl1pPr algn="ctr">
                <a:defRPr sz="3200">
                  <a:solidFill>
                    <a:srgbClr val="FFFFFF"/>
                  </a:solidFill>
                  <a:latin typeface="方正超粗黑简体"/>
                  <a:ea typeface="方正超粗黑简体"/>
                  <a:cs typeface="方正超粗黑简体"/>
                  <a:sym typeface="方正超粗黑简体"/>
                </a:defRPr>
              </a:lvl1pPr>
            </a:lstStyle>
            <a:p>
              <a:r>
                <a:t>2</a:t>
              </a:r>
            </a:p>
          </p:txBody>
        </p:sp>
      </p:grpSp>
      <p:grpSp>
        <p:nvGrpSpPr>
          <p:cNvPr id="917" name="组合 22"/>
          <p:cNvGrpSpPr/>
          <p:nvPr/>
        </p:nvGrpSpPr>
        <p:grpSpPr>
          <a:xfrm>
            <a:off x="287914" y="770003"/>
            <a:ext cx="1296146" cy="447042"/>
            <a:chOff x="0" y="6857"/>
            <a:chExt cx="1296145" cy="447041"/>
          </a:xfrm>
        </p:grpSpPr>
        <p:sp>
          <p:nvSpPr>
            <p:cNvPr id="915" name="矩形 21"/>
            <p:cNvSpPr/>
            <p:nvPr/>
          </p:nvSpPr>
          <p:spPr>
            <a:xfrm>
              <a:off x="0" y="19877"/>
              <a:ext cx="1296145" cy="360042"/>
            </a:xfrm>
            <a:prstGeom prst="rect">
              <a:avLst/>
            </a:prstGeom>
            <a:solidFill>
              <a:srgbClr val="0000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16" name="TextBox 20"/>
            <p:cNvSpPr txBox="1"/>
            <p:nvPr/>
          </p:nvSpPr>
          <p:spPr>
            <a:xfrm>
              <a:off x="215002" y="6857"/>
              <a:ext cx="866141" cy="447041"/>
            </a:xfrm>
            <a:prstGeom prst="rect">
              <a:avLst/>
            </a:prstGeom>
            <a:noFill/>
            <a:ln w="12700" cap="flat">
              <a:noFill/>
              <a:miter lim="400000"/>
            </a:ln>
            <a:effectLst/>
          </p:spPr>
          <p:txBody>
            <a:bodyPr wrap="none" lIns="45719" tIns="45719" rIns="45719" bIns="45719" numCol="1" anchor="t">
              <a:spAutoFit/>
            </a:bodyPr>
            <a:lstStyle>
              <a:lvl1pPr>
                <a:defRPr sz="2000">
                  <a:solidFill>
                    <a:srgbClr val="FFC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结尾段</a:t>
              </a:r>
            </a:p>
          </p:txBody>
        </p:sp>
      </p:grpSp>
      <p:sp>
        <p:nvSpPr>
          <p:cNvPr id="919" name="(33) As we acquire more knowledge, things do not become more comprehensible, but more complex and mysterious."/>
          <p:cNvSpPr txBox="1"/>
          <p:nvPr/>
        </p:nvSpPr>
        <p:spPr>
          <a:xfrm>
            <a:off x="299469" y="1572483"/>
            <a:ext cx="8207345" cy="1015663"/>
          </a:xfrm>
          <a:prstGeom prst="rect">
            <a:avLst/>
          </a:prstGeom>
          <a:ln w="12700">
            <a:miter lim="400000"/>
          </a:ln>
        </p:spPr>
        <p:txBody>
          <a:bodyPr lIns="45719" rIns="45719">
            <a:spAutoFit/>
          </a:bodyPr>
          <a:lstStyle>
            <a:lvl1pPr>
              <a:defRPr sz="20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dirty="0"/>
              <a:t>有时间大总结，没时间小总结。</a:t>
            </a:r>
            <a:endParaRPr lang="en-US" dirty="0"/>
          </a:p>
          <a:p>
            <a:r>
              <a:rPr dirty="0"/>
              <a:t>(33) As we acquire more knowledge, things do not become more comprehensible, but more complex and mysterious.</a:t>
            </a:r>
          </a:p>
        </p:txBody>
      </p:sp>
      <p:sp>
        <p:nvSpPr>
          <p:cNvPr id="920" name="In sum, the statement overlooks a paradox about knowledge acquired, at least when it comes to understanding the physical world. When through knowledge a thing becomes more comprehensible and explainable we realize at the same time that it is more complex and mysterious than previously thought."/>
          <p:cNvSpPr txBox="1"/>
          <p:nvPr/>
        </p:nvSpPr>
        <p:spPr>
          <a:xfrm>
            <a:off x="299469" y="3017563"/>
            <a:ext cx="8207345" cy="1615441"/>
          </a:xfrm>
          <a:prstGeom prst="rect">
            <a:avLst/>
          </a:prstGeom>
          <a:ln w="12700">
            <a:miter lim="400000"/>
          </a:ln>
        </p:spPr>
        <p:txBody>
          <a:bodyPr lIns="45719" rIns="45719">
            <a:spAutoFit/>
          </a:bodyPr>
          <a:lstStyle/>
          <a:p>
            <a:pPr>
              <a:defRPr sz="20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dirty="0"/>
              <a:t>In sum, </a:t>
            </a:r>
            <a:r>
              <a:rPr b="1" u="sng" dirty="0"/>
              <a:t>the statement overlooks a paradox</a:t>
            </a:r>
            <a:r>
              <a:rPr dirty="0"/>
              <a:t> about knowledge acquired, </a:t>
            </a:r>
            <a:r>
              <a:rPr b="1" u="sng" dirty="0"/>
              <a:t>at least when it comes to</a:t>
            </a:r>
            <a:r>
              <a:rPr dirty="0"/>
              <a:t> understanding the physical world. When through knowledge a thing becomes more comprehensible and explainable we realize at the same time that it is more complex and mysterious than previously thought.</a:t>
            </a: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4" presetClass="entr" presetSubtype="32" fill="hold" grpId="1" nodeType="clickEffect">
                                  <p:stCondLst>
                                    <p:cond delay="0"/>
                                  </p:stCondLst>
                                  <p:iterate>
                                    <p:tmAbs val="0"/>
                                  </p:iterate>
                                  <p:childTnLst>
                                    <p:set>
                                      <p:cBhvr>
                                        <p:cTn id="6" dur="indefinite" fill="hold"/>
                                        <p:tgtEl>
                                          <p:spTgt spid="919"/>
                                        </p:tgtEl>
                                        <p:attrNameLst>
                                          <p:attrName>style.visibility</p:attrName>
                                        </p:attrNameLst>
                                      </p:cBhvr>
                                      <p:to>
                                        <p:strVal val="visible"/>
                                      </p:to>
                                    </p:set>
                                    <p:animEffect transition="in" filter="box(out)">
                                      <p:cBhvr>
                                        <p:cTn id="7" dur="1000"/>
                                        <p:tgtEl>
                                          <p:spTgt spid="91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2" nodeType="clickEffect">
                                  <p:stCondLst>
                                    <p:cond delay="0"/>
                                  </p:stCondLst>
                                  <p:iterate>
                                    <p:tmAbs val="0"/>
                                  </p:iterate>
                                  <p:childTnLst>
                                    <p:set>
                                      <p:cBhvr>
                                        <p:cTn id="11" dur="indefinite" fill="hold"/>
                                        <p:tgtEl>
                                          <p:spTgt spid="920"/>
                                        </p:tgtEl>
                                        <p:attrNameLst>
                                          <p:attrName>style.visibility</p:attrName>
                                        </p:attrNameLst>
                                      </p:cBhvr>
                                      <p:to>
                                        <p:strVal val="visible"/>
                                      </p:to>
                                    </p:set>
                                    <p:animEffect transition="in" filter="box(out)">
                                      <p:cBhvr>
                                        <p:cTn id="12" dur="1000"/>
                                        <p:tgtEl>
                                          <p:spTgt spid="9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9" grpId="1" animBg="1" advAuto="0"/>
      <p:bldP spid="920" grpId="2" animBg="1" advAuto="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 name="矩形 4"/>
          <p:cNvSpPr/>
          <p:nvPr/>
        </p:nvSpPr>
        <p:spPr>
          <a:xfrm>
            <a:off x="2339751" y="-1"/>
            <a:ext cx="6804249"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923" name="矩形 5"/>
          <p:cNvSpPr/>
          <p:nvPr/>
        </p:nvSpPr>
        <p:spPr>
          <a:xfrm>
            <a:off x="5835891" y="79512"/>
            <a:ext cx="1512169" cy="340816"/>
          </a:xfrm>
          <a:prstGeom prst="rect">
            <a:avLst/>
          </a:prstGeom>
          <a:solidFill>
            <a:srgbClr val="093678"/>
          </a:solidFill>
          <a:ln w="12700">
            <a:miter lim="400000"/>
          </a:ln>
        </p:spPr>
        <p:txBody>
          <a:bodyPr lIns="45719" rIns="45719" anchor="ctr"/>
          <a:lstStyle/>
          <a:p>
            <a:pPr algn="ctr">
              <a:defRPr>
                <a:solidFill>
                  <a:srgbClr val="FFFFFF"/>
                </a:solidFill>
              </a:defRPr>
            </a:pPr>
            <a:endParaRPr/>
          </a:p>
        </p:txBody>
      </p:sp>
      <p:sp>
        <p:nvSpPr>
          <p:cNvPr id="924" name="TextBox 6"/>
          <p:cNvSpPr txBox="1"/>
          <p:nvPr/>
        </p:nvSpPr>
        <p:spPr>
          <a:xfrm>
            <a:off x="2510150" y="63847"/>
            <a:ext cx="1368152"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有的放矢</a:t>
            </a:r>
          </a:p>
        </p:txBody>
      </p:sp>
      <p:sp>
        <p:nvSpPr>
          <p:cNvPr id="925" name="TextBox 7"/>
          <p:cNvSpPr txBox="1"/>
          <p:nvPr/>
        </p:nvSpPr>
        <p:spPr>
          <a:xfrm>
            <a:off x="4355975" y="66110"/>
            <a:ext cx="1080121"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深度破题</a:t>
            </a:r>
          </a:p>
        </p:txBody>
      </p:sp>
      <p:sp>
        <p:nvSpPr>
          <p:cNvPr id="926" name="TextBox 8"/>
          <p:cNvSpPr txBox="1"/>
          <p:nvPr/>
        </p:nvSpPr>
        <p:spPr>
          <a:xfrm>
            <a:off x="6083422" y="66110"/>
            <a:ext cx="1008858"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关键论证</a:t>
            </a:r>
          </a:p>
        </p:txBody>
      </p:sp>
      <p:sp>
        <p:nvSpPr>
          <p:cNvPr id="927" name="矩形 9"/>
          <p:cNvSpPr/>
          <p:nvPr/>
        </p:nvSpPr>
        <p:spPr>
          <a:xfrm>
            <a:off x="2411759" y="44624"/>
            <a:ext cx="1512170"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928" name="矩形 10"/>
          <p:cNvSpPr/>
          <p:nvPr/>
        </p:nvSpPr>
        <p:spPr>
          <a:xfrm>
            <a:off x="4169769" y="63847"/>
            <a:ext cx="1512169" cy="340817"/>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929" name="矩形 11"/>
          <p:cNvSpPr/>
          <p:nvPr/>
        </p:nvSpPr>
        <p:spPr>
          <a:xfrm>
            <a:off x="4869" y="-1"/>
            <a:ext cx="2304002"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930" name="直接连接符 12"/>
          <p:cNvSpPr/>
          <p:nvPr/>
        </p:nvSpPr>
        <p:spPr>
          <a:xfrm>
            <a:off x="4067944" y="72008"/>
            <a:ext cx="1" cy="332657"/>
          </a:xfrm>
          <a:prstGeom prst="line">
            <a:avLst/>
          </a:prstGeom>
          <a:ln w="12700">
            <a:solidFill>
              <a:srgbClr val="808080"/>
            </a:solidFill>
          </a:ln>
        </p:spPr>
        <p:txBody>
          <a:bodyPr lIns="45719" rIns="45719"/>
          <a:lstStyle/>
          <a:p>
            <a:endParaRPr/>
          </a:p>
        </p:txBody>
      </p:sp>
      <p:sp>
        <p:nvSpPr>
          <p:cNvPr id="931" name="直接连接符 13"/>
          <p:cNvSpPr/>
          <p:nvPr/>
        </p:nvSpPr>
        <p:spPr>
          <a:xfrm>
            <a:off x="5796136" y="72008"/>
            <a:ext cx="1" cy="332657"/>
          </a:xfrm>
          <a:prstGeom prst="line">
            <a:avLst/>
          </a:prstGeom>
          <a:ln w="12700">
            <a:solidFill>
              <a:srgbClr val="808080"/>
            </a:solidFill>
          </a:ln>
        </p:spPr>
        <p:txBody>
          <a:bodyPr lIns="45719" rIns="45719"/>
          <a:lstStyle/>
          <a:p>
            <a:endParaRPr/>
          </a:p>
        </p:txBody>
      </p:sp>
      <p:sp>
        <p:nvSpPr>
          <p:cNvPr id="932" name="直接连接符 14"/>
          <p:cNvSpPr/>
          <p:nvPr/>
        </p:nvSpPr>
        <p:spPr>
          <a:xfrm>
            <a:off x="7380312" y="74440"/>
            <a:ext cx="1" cy="332658"/>
          </a:xfrm>
          <a:prstGeom prst="line">
            <a:avLst/>
          </a:prstGeom>
          <a:ln w="12700">
            <a:solidFill>
              <a:srgbClr val="808080"/>
            </a:solidFill>
          </a:ln>
        </p:spPr>
        <p:txBody>
          <a:bodyPr lIns="45719" rIns="45719"/>
          <a:lstStyle/>
          <a:p>
            <a:endParaRPr/>
          </a:p>
        </p:txBody>
      </p:sp>
      <p:sp>
        <p:nvSpPr>
          <p:cNvPr id="933" name="矩形 15"/>
          <p:cNvSpPr/>
          <p:nvPr/>
        </p:nvSpPr>
        <p:spPr>
          <a:xfrm>
            <a:off x="7668342" y="64501"/>
            <a:ext cx="1378092" cy="340817"/>
          </a:xfrm>
          <a:prstGeom prst="rect">
            <a:avLst/>
          </a:prstGeom>
          <a:solidFill>
            <a:srgbClr val="BFBFBF"/>
          </a:solidFill>
          <a:ln w="12700">
            <a:miter lim="400000"/>
          </a:ln>
        </p:spPr>
        <p:txBody>
          <a:bodyPr lIns="45719" rIns="45719" anchor="ctr"/>
          <a:lstStyle/>
          <a:p>
            <a:pPr algn="ctr">
              <a:defRPr>
                <a:solidFill>
                  <a:srgbClr val="FFFFFF"/>
                </a:solidFill>
              </a:defRPr>
            </a:pPr>
            <a:endParaRPr/>
          </a:p>
        </p:txBody>
      </p:sp>
      <p:pic>
        <p:nvPicPr>
          <p:cNvPr id="934" name="图片 16" descr="图片 16"/>
          <p:cNvPicPr>
            <a:picLocks noChangeAspect="1"/>
          </p:cNvPicPr>
          <p:nvPr/>
        </p:nvPicPr>
        <p:blipFill>
          <a:blip r:embed="rId2"/>
          <a:stretch>
            <a:fillRect/>
          </a:stretch>
        </p:blipFill>
        <p:spPr>
          <a:xfrm>
            <a:off x="7720593" y="46030"/>
            <a:ext cx="1231189" cy="369357"/>
          </a:xfrm>
          <a:prstGeom prst="rect">
            <a:avLst/>
          </a:prstGeom>
          <a:ln w="12700">
            <a:miter lim="400000"/>
            <a:headEnd/>
            <a:tailEnd/>
          </a:ln>
        </p:spPr>
      </p:pic>
      <p:sp>
        <p:nvSpPr>
          <p:cNvPr id="935" name="TextBox 17"/>
          <p:cNvSpPr txBox="1"/>
          <p:nvPr/>
        </p:nvSpPr>
        <p:spPr>
          <a:xfrm>
            <a:off x="755576" y="59633"/>
            <a:ext cx="1368152" cy="370841"/>
          </a:xfrm>
          <a:prstGeom prst="rect">
            <a:avLst/>
          </a:prstGeom>
          <a:ln w="12700">
            <a:miter lim="400000"/>
          </a:ln>
        </p:spPr>
        <p:txBody>
          <a:bodyPr lIns="45719" rIns="45719">
            <a:spAutoFit/>
          </a:bodyPr>
          <a:lstStyle>
            <a:lvl1pPr algn="ctr">
              <a:defRPr>
                <a:solidFill>
                  <a:srgbClr val="FFC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ISSUE</a:t>
            </a:r>
          </a:p>
        </p:txBody>
      </p:sp>
      <p:grpSp>
        <p:nvGrpSpPr>
          <p:cNvPr id="938" name="矩形 18"/>
          <p:cNvGrpSpPr/>
          <p:nvPr/>
        </p:nvGrpSpPr>
        <p:grpSpPr>
          <a:xfrm>
            <a:off x="0" y="-49421"/>
            <a:ext cx="539552" cy="574042"/>
            <a:chOff x="0" y="0"/>
            <a:chExt cx="539551" cy="574040"/>
          </a:xfrm>
        </p:grpSpPr>
        <p:sp>
          <p:nvSpPr>
            <p:cNvPr id="936" name="矩形"/>
            <p:cNvSpPr/>
            <p:nvPr/>
          </p:nvSpPr>
          <p:spPr>
            <a:xfrm>
              <a:off x="0" y="49420"/>
              <a:ext cx="539552" cy="475200"/>
            </a:xfrm>
            <a:prstGeom prst="rect">
              <a:avLst/>
            </a:prstGeom>
            <a:solidFill>
              <a:srgbClr val="093678"/>
            </a:solidFill>
            <a:ln w="12700" cap="flat">
              <a:noFill/>
              <a:miter lim="400000"/>
            </a:ln>
            <a:effectLst/>
          </p:spPr>
          <p:txBody>
            <a:bodyPr wrap="square" lIns="45719" tIns="45719" rIns="45719" bIns="45719" numCol="1" anchor="ctr">
              <a:noAutofit/>
            </a:bodyPr>
            <a:lstStyle/>
            <a:p>
              <a:pPr algn="ctr">
                <a:defRPr sz="3200">
                  <a:solidFill>
                    <a:srgbClr val="FFFFFF"/>
                  </a:solidFill>
                  <a:latin typeface="方正超粗黑简体"/>
                  <a:ea typeface="方正超粗黑简体"/>
                  <a:cs typeface="方正超粗黑简体"/>
                  <a:sym typeface="方正超粗黑简体"/>
                </a:defRPr>
              </a:pPr>
              <a:endParaRPr/>
            </a:p>
          </p:txBody>
        </p:sp>
        <p:sp>
          <p:nvSpPr>
            <p:cNvPr id="937" name="2"/>
            <p:cNvSpPr txBox="1"/>
            <p:nvPr/>
          </p:nvSpPr>
          <p:spPr>
            <a:xfrm>
              <a:off x="0" y="0"/>
              <a:ext cx="539552" cy="574041"/>
            </a:xfrm>
            <a:prstGeom prst="rect">
              <a:avLst/>
            </a:prstGeom>
            <a:noFill/>
            <a:ln w="12700" cap="flat">
              <a:noFill/>
              <a:miter lim="400000"/>
            </a:ln>
            <a:effectLst/>
          </p:spPr>
          <p:txBody>
            <a:bodyPr wrap="square" lIns="45719" tIns="45719" rIns="45719" bIns="45719" numCol="1" anchor="ctr">
              <a:spAutoFit/>
            </a:bodyPr>
            <a:lstStyle>
              <a:lvl1pPr algn="ctr">
                <a:defRPr sz="3200">
                  <a:solidFill>
                    <a:srgbClr val="FFFFFF"/>
                  </a:solidFill>
                  <a:latin typeface="方正超粗黑简体"/>
                  <a:ea typeface="方正超粗黑简体"/>
                  <a:cs typeface="方正超粗黑简体"/>
                  <a:sym typeface="方正超粗黑简体"/>
                </a:defRPr>
              </a:lvl1pPr>
            </a:lstStyle>
            <a:p>
              <a:r>
                <a:t>2</a:t>
              </a:r>
            </a:p>
          </p:txBody>
        </p:sp>
      </p:grpSp>
      <p:sp>
        <p:nvSpPr>
          <p:cNvPr id="943" name="(93) Unfortunately, in contemporary society, creating an appealing image has become more important than the reality or truth behind that image."/>
          <p:cNvSpPr txBox="1"/>
          <p:nvPr/>
        </p:nvSpPr>
        <p:spPr>
          <a:xfrm>
            <a:off x="299469" y="2037123"/>
            <a:ext cx="8207345" cy="1005841"/>
          </a:xfrm>
          <a:prstGeom prst="rect">
            <a:avLst/>
          </a:prstGeom>
          <a:ln w="12700">
            <a:miter lim="400000"/>
          </a:ln>
        </p:spPr>
        <p:txBody>
          <a:bodyPr lIns="45719" rIns="45719">
            <a:spAutoFit/>
          </a:bodyPr>
          <a:lstStyle>
            <a:lvl1pPr>
              <a:defRPr sz="20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(93) Unfortunately, in contemporary society, creating an appealing image has become more important than the reality or truth behind that image.</a:t>
            </a:r>
          </a:p>
        </p:txBody>
      </p:sp>
      <p:sp>
        <p:nvSpPr>
          <p:cNvPr id="944" name="In the final analysis, it seems that in every endeavor where success depends to some degree on persuasion, marketing, or salesmanship, image had indeed become the central concern of those who seek to persuade. And as our lives become busier, our attention spans briefer, and our choices among products and services greater, I expect this trend to continue unabated."/>
          <p:cNvSpPr txBox="1"/>
          <p:nvPr/>
        </p:nvSpPr>
        <p:spPr>
          <a:xfrm>
            <a:off x="299469" y="3234353"/>
            <a:ext cx="8207345" cy="1920241"/>
          </a:xfrm>
          <a:prstGeom prst="rect">
            <a:avLst/>
          </a:prstGeom>
          <a:ln w="12700">
            <a:miter lim="400000"/>
          </a:ln>
        </p:spPr>
        <p:txBody>
          <a:bodyPr lIns="45719" rIns="45719">
            <a:spAutoFit/>
          </a:bodyPr>
          <a:lstStyle/>
          <a:p>
            <a:pPr>
              <a:defRPr sz="20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dirty="0"/>
              <a:t>In the final analysis, it seems that </a:t>
            </a:r>
            <a:r>
              <a:rPr b="1" u="sng" dirty="0"/>
              <a:t>in every endeavor</a:t>
            </a:r>
            <a:r>
              <a:rPr dirty="0"/>
              <a:t> where success depends to some degree on persuasion, marketing, or salesmanship, </a:t>
            </a:r>
            <a:r>
              <a:rPr b="1" u="sng" dirty="0"/>
              <a:t>image had indeed become the central concern</a:t>
            </a:r>
            <a:r>
              <a:rPr dirty="0"/>
              <a:t> of those who seek to persuade. And as our lives become busier, our attention spans briefer, and our choices among products and services greater, I expect this trend to continue unabated.</a:t>
            </a:r>
          </a:p>
        </p:txBody>
      </p:sp>
      <p:grpSp>
        <p:nvGrpSpPr>
          <p:cNvPr id="917" name="组合 22"/>
          <p:cNvGrpSpPr/>
          <p:nvPr/>
        </p:nvGrpSpPr>
        <p:grpSpPr>
          <a:xfrm>
            <a:off x="287914" y="770003"/>
            <a:ext cx="1296146" cy="447042"/>
            <a:chOff x="0" y="6857"/>
            <a:chExt cx="1296145" cy="447041"/>
          </a:xfrm>
        </p:grpSpPr>
        <p:sp>
          <p:nvSpPr>
            <p:cNvPr id="915" name="矩形 21"/>
            <p:cNvSpPr/>
            <p:nvPr/>
          </p:nvSpPr>
          <p:spPr>
            <a:xfrm>
              <a:off x="0" y="19877"/>
              <a:ext cx="1296145" cy="360042"/>
            </a:xfrm>
            <a:prstGeom prst="rect">
              <a:avLst/>
            </a:prstGeom>
            <a:solidFill>
              <a:srgbClr val="0000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16" name="TextBox 20"/>
            <p:cNvSpPr txBox="1"/>
            <p:nvPr/>
          </p:nvSpPr>
          <p:spPr>
            <a:xfrm>
              <a:off x="215002" y="6857"/>
              <a:ext cx="866141" cy="447041"/>
            </a:xfrm>
            <a:prstGeom prst="rect">
              <a:avLst/>
            </a:prstGeom>
            <a:noFill/>
            <a:ln w="12700" cap="flat">
              <a:noFill/>
              <a:miter lim="400000"/>
            </a:ln>
            <a:effectLst/>
          </p:spPr>
          <p:txBody>
            <a:bodyPr wrap="none" lIns="45719" tIns="45719" rIns="45719" bIns="45719" numCol="1" anchor="t">
              <a:spAutoFit/>
            </a:bodyPr>
            <a:lstStyle>
              <a:lvl1pPr>
                <a:defRPr sz="2000">
                  <a:solidFill>
                    <a:srgbClr val="FFC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结尾段</a:t>
              </a:r>
            </a:p>
          </p:txBody>
        </p:sp>
      </p:grpSp>
      <p:sp>
        <p:nvSpPr>
          <p:cNvPr id="2" name="文本框 1">
            <a:extLst>
              <a:ext uri="{FF2B5EF4-FFF2-40B4-BE49-F238E27FC236}">
                <a16:creationId xmlns:a16="http://schemas.microsoft.com/office/drawing/2014/main" id="{8C653A57-C412-418A-BC9E-0EB22C7FF243}"/>
              </a:ext>
            </a:extLst>
          </p:cNvPr>
          <p:cNvSpPr txBox="1"/>
          <p:nvPr/>
        </p:nvSpPr>
        <p:spPr>
          <a:xfrm>
            <a:off x="674255" y="5449455"/>
            <a:ext cx="3999345" cy="36933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mn-lt"/>
                <a:ea typeface="+mn-ea"/>
                <a:cs typeface="+mn-cs"/>
                <a:sym typeface="Calibri" panose="020F0502020204030204"/>
              </a:rPr>
              <a:t>Salesmanship:</a:t>
            </a:r>
            <a:r>
              <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rPr>
              <a:t>销售</a:t>
            </a: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4" presetClass="entr" presetSubtype="32" fill="hold" grpId="1" nodeType="clickEffect">
                                  <p:stCondLst>
                                    <p:cond delay="0"/>
                                  </p:stCondLst>
                                  <p:iterate>
                                    <p:tmAbs val="0"/>
                                  </p:iterate>
                                  <p:childTnLst>
                                    <p:set>
                                      <p:cBhvr>
                                        <p:cTn id="6" dur="indefinite" fill="hold"/>
                                        <p:tgtEl>
                                          <p:spTgt spid="943"/>
                                        </p:tgtEl>
                                        <p:attrNameLst>
                                          <p:attrName>style.visibility</p:attrName>
                                        </p:attrNameLst>
                                      </p:cBhvr>
                                      <p:to>
                                        <p:strVal val="visible"/>
                                      </p:to>
                                    </p:set>
                                    <p:animEffect transition="in" filter="box(out)">
                                      <p:cBhvr>
                                        <p:cTn id="7" dur="1000"/>
                                        <p:tgtEl>
                                          <p:spTgt spid="94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2" nodeType="clickEffect">
                                  <p:stCondLst>
                                    <p:cond delay="0"/>
                                  </p:stCondLst>
                                  <p:iterate>
                                    <p:tmAbs val="0"/>
                                  </p:iterate>
                                  <p:childTnLst>
                                    <p:set>
                                      <p:cBhvr>
                                        <p:cTn id="11" dur="indefinite" fill="hold"/>
                                        <p:tgtEl>
                                          <p:spTgt spid="944"/>
                                        </p:tgtEl>
                                        <p:attrNameLst>
                                          <p:attrName>style.visibility</p:attrName>
                                        </p:attrNameLst>
                                      </p:cBhvr>
                                      <p:to>
                                        <p:strVal val="visible"/>
                                      </p:to>
                                    </p:set>
                                    <p:animEffect transition="in" filter="box(out)">
                                      <p:cBhvr>
                                        <p:cTn id="12" dur="1000"/>
                                        <p:tgtEl>
                                          <p:spTgt spid="9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3" grpId="1" animBg="1" advAuto="0"/>
      <p:bldP spid="944" grpId="2" animBg="1" advAuto="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 name="矩形 4"/>
          <p:cNvSpPr/>
          <p:nvPr/>
        </p:nvSpPr>
        <p:spPr>
          <a:xfrm>
            <a:off x="2339751" y="-1"/>
            <a:ext cx="6804249"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947" name="矩形 5"/>
          <p:cNvSpPr/>
          <p:nvPr/>
        </p:nvSpPr>
        <p:spPr>
          <a:xfrm>
            <a:off x="5835891" y="79512"/>
            <a:ext cx="1512169" cy="340816"/>
          </a:xfrm>
          <a:prstGeom prst="rect">
            <a:avLst/>
          </a:prstGeom>
          <a:solidFill>
            <a:srgbClr val="093678"/>
          </a:solidFill>
          <a:ln w="12700">
            <a:miter lim="400000"/>
          </a:ln>
        </p:spPr>
        <p:txBody>
          <a:bodyPr lIns="45719" rIns="45719" anchor="ctr"/>
          <a:lstStyle/>
          <a:p>
            <a:pPr algn="ctr">
              <a:defRPr>
                <a:solidFill>
                  <a:srgbClr val="FFFFFF"/>
                </a:solidFill>
              </a:defRPr>
            </a:pPr>
            <a:endParaRPr/>
          </a:p>
        </p:txBody>
      </p:sp>
      <p:sp>
        <p:nvSpPr>
          <p:cNvPr id="948" name="TextBox 6"/>
          <p:cNvSpPr txBox="1"/>
          <p:nvPr/>
        </p:nvSpPr>
        <p:spPr>
          <a:xfrm>
            <a:off x="2510150" y="63847"/>
            <a:ext cx="1368152"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有的放矢</a:t>
            </a:r>
          </a:p>
        </p:txBody>
      </p:sp>
      <p:sp>
        <p:nvSpPr>
          <p:cNvPr id="949" name="TextBox 7"/>
          <p:cNvSpPr txBox="1"/>
          <p:nvPr/>
        </p:nvSpPr>
        <p:spPr>
          <a:xfrm>
            <a:off x="4355975" y="66110"/>
            <a:ext cx="1080121"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深度破题</a:t>
            </a:r>
          </a:p>
        </p:txBody>
      </p:sp>
      <p:sp>
        <p:nvSpPr>
          <p:cNvPr id="950" name="TextBox 8"/>
          <p:cNvSpPr txBox="1"/>
          <p:nvPr/>
        </p:nvSpPr>
        <p:spPr>
          <a:xfrm>
            <a:off x="6083422" y="66110"/>
            <a:ext cx="1008858"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关键论证</a:t>
            </a:r>
          </a:p>
        </p:txBody>
      </p:sp>
      <p:sp>
        <p:nvSpPr>
          <p:cNvPr id="951" name="矩形 9"/>
          <p:cNvSpPr/>
          <p:nvPr/>
        </p:nvSpPr>
        <p:spPr>
          <a:xfrm>
            <a:off x="2411759" y="44624"/>
            <a:ext cx="1512170"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952" name="矩形 10"/>
          <p:cNvSpPr/>
          <p:nvPr/>
        </p:nvSpPr>
        <p:spPr>
          <a:xfrm>
            <a:off x="4169769" y="63847"/>
            <a:ext cx="1512169" cy="340817"/>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953" name="矩形 11"/>
          <p:cNvSpPr/>
          <p:nvPr/>
        </p:nvSpPr>
        <p:spPr>
          <a:xfrm>
            <a:off x="4869" y="-1"/>
            <a:ext cx="2304002"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954" name="直接连接符 12"/>
          <p:cNvSpPr/>
          <p:nvPr/>
        </p:nvSpPr>
        <p:spPr>
          <a:xfrm>
            <a:off x="4067944" y="72008"/>
            <a:ext cx="1" cy="332657"/>
          </a:xfrm>
          <a:prstGeom prst="line">
            <a:avLst/>
          </a:prstGeom>
          <a:ln w="12700">
            <a:solidFill>
              <a:srgbClr val="808080"/>
            </a:solidFill>
          </a:ln>
        </p:spPr>
        <p:txBody>
          <a:bodyPr lIns="45719" rIns="45719"/>
          <a:lstStyle/>
          <a:p>
            <a:endParaRPr/>
          </a:p>
        </p:txBody>
      </p:sp>
      <p:sp>
        <p:nvSpPr>
          <p:cNvPr id="955" name="直接连接符 13"/>
          <p:cNvSpPr/>
          <p:nvPr/>
        </p:nvSpPr>
        <p:spPr>
          <a:xfrm>
            <a:off x="5796136" y="72008"/>
            <a:ext cx="1" cy="332657"/>
          </a:xfrm>
          <a:prstGeom prst="line">
            <a:avLst/>
          </a:prstGeom>
          <a:ln w="12700">
            <a:solidFill>
              <a:srgbClr val="808080"/>
            </a:solidFill>
          </a:ln>
        </p:spPr>
        <p:txBody>
          <a:bodyPr lIns="45719" rIns="45719"/>
          <a:lstStyle/>
          <a:p>
            <a:endParaRPr/>
          </a:p>
        </p:txBody>
      </p:sp>
      <p:sp>
        <p:nvSpPr>
          <p:cNvPr id="956" name="直接连接符 14"/>
          <p:cNvSpPr/>
          <p:nvPr/>
        </p:nvSpPr>
        <p:spPr>
          <a:xfrm>
            <a:off x="7380312" y="74440"/>
            <a:ext cx="1" cy="332658"/>
          </a:xfrm>
          <a:prstGeom prst="line">
            <a:avLst/>
          </a:prstGeom>
          <a:ln w="12700">
            <a:solidFill>
              <a:srgbClr val="808080"/>
            </a:solidFill>
          </a:ln>
        </p:spPr>
        <p:txBody>
          <a:bodyPr lIns="45719" rIns="45719"/>
          <a:lstStyle/>
          <a:p>
            <a:endParaRPr/>
          </a:p>
        </p:txBody>
      </p:sp>
      <p:sp>
        <p:nvSpPr>
          <p:cNvPr id="957" name="矩形 15"/>
          <p:cNvSpPr/>
          <p:nvPr/>
        </p:nvSpPr>
        <p:spPr>
          <a:xfrm>
            <a:off x="7668342" y="64501"/>
            <a:ext cx="1378092" cy="340817"/>
          </a:xfrm>
          <a:prstGeom prst="rect">
            <a:avLst/>
          </a:prstGeom>
          <a:solidFill>
            <a:srgbClr val="BFBFBF"/>
          </a:solidFill>
          <a:ln w="12700">
            <a:miter lim="400000"/>
          </a:ln>
        </p:spPr>
        <p:txBody>
          <a:bodyPr lIns="45719" rIns="45719" anchor="ctr"/>
          <a:lstStyle/>
          <a:p>
            <a:pPr algn="ctr">
              <a:defRPr>
                <a:solidFill>
                  <a:srgbClr val="FFFFFF"/>
                </a:solidFill>
              </a:defRPr>
            </a:pPr>
            <a:endParaRPr/>
          </a:p>
        </p:txBody>
      </p:sp>
      <p:pic>
        <p:nvPicPr>
          <p:cNvPr id="958" name="图片 16" descr="图片 16"/>
          <p:cNvPicPr>
            <a:picLocks noChangeAspect="1"/>
          </p:cNvPicPr>
          <p:nvPr/>
        </p:nvPicPr>
        <p:blipFill>
          <a:blip r:embed="rId3"/>
          <a:stretch>
            <a:fillRect/>
          </a:stretch>
        </p:blipFill>
        <p:spPr>
          <a:xfrm>
            <a:off x="7720593" y="46030"/>
            <a:ext cx="1231189" cy="369357"/>
          </a:xfrm>
          <a:prstGeom prst="rect">
            <a:avLst/>
          </a:prstGeom>
          <a:ln w="12700">
            <a:miter lim="400000"/>
            <a:headEnd/>
            <a:tailEnd/>
          </a:ln>
        </p:spPr>
      </p:pic>
      <p:sp>
        <p:nvSpPr>
          <p:cNvPr id="959" name="TextBox 17"/>
          <p:cNvSpPr txBox="1"/>
          <p:nvPr/>
        </p:nvSpPr>
        <p:spPr>
          <a:xfrm>
            <a:off x="755576" y="59633"/>
            <a:ext cx="1368152" cy="370841"/>
          </a:xfrm>
          <a:prstGeom prst="rect">
            <a:avLst/>
          </a:prstGeom>
          <a:ln w="12700">
            <a:miter lim="400000"/>
          </a:ln>
        </p:spPr>
        <p:txBody>
          <a:bodyPr lIns="45719" rIns="45719">
            <a:spAutoFit/>
          </a:bodyPr>
          <a:lstStyle>
            <a:lvl1pPr algn="ctr">
              <a:defRPr>
                <a:solidFill>
                  <a:srgbClr val="FFC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ISSUE</a:t>
            </a:r>
          </a:p>
        </p:txBody>
      </p:sp>
      <p:grpSp>
        <p:nvGrpSpPr>
          <p:cNvPr id="962" name="矩形 18"/>
          <p:cNvGrpSpPr/>
          <p:nvPr/>
        </p:nvGrpSpPr>
        <p:grpSpPr>
          <a:xfrm>
            <a:off x="0" y="-49421"/>
            <a:ext cx="539552" cy="574042"/>
            <a:chOff x="0" y="0"/>
            <a:chExt cx="539551" cy="574040"/>
          </a:xfrm>
        </p:grpSpPr>
        <p:sp>
          <p:nvSpPr>
            <p:cNvPr id="960" name="矩形"/>
            <p:cNvSpPr/>
            <p:nvPr/>
          </p:nvSpPr>
          <p:spPr>
            <a:xfrm>
              <a:off x="0" y="49420"/>
              <a:ext cx="539552" cy="475200"/>
            </a:xfrm>
            <a:prstGeom prst="rect">
              <a:avLst/>
            </a:prstGeom>
            <a:solidFill>
              <a:srgbClr val="093678"/>
            </a:solidFill>
            <a:ln w="12700" cap="flat">
              <a:noFill/>
              <a:miter lim="400000"/>
            </a:ln>
            <a:effectLst/>
          </p:spPr>
          <p:txBody>
            <a:bodyPr wrap="square" lIns="45719" tIns="45719" rIns="45719" bIns="45719" numCol="1" anchor="ctr">
              <a:noAutofit/>
            </a:bodyPr>
            <a:lstStyle/>
            <a:p>
              <a:pPr algn="ctr">
                <a:defRPr sz="3200">
                  <a:solidFill>
                    <a:srgbClr val="FFFFFF"/>
                  </a:solidFill>
                  <a:latin typeface="方正超粗黑简体"/>
                  <a:ea typeface="方正超粗黑简体"/>
                  <a:cs typeface="方正超粗黑简体"/>
                  <a:sym typeface="方正超粗黑简体"/>
                </a:defRPr>
              </a:pPr>
              <a:endParaRPr/>
            </a:p>
          </p:txBody>
        </p:sp>
        <p:sp>
          <p:nvSpPr>
            <p:cNvPr id="961" name="2"/>
            <p:cNvSpPr txBox="1"/>
            <p:nvPr/>
          </p:nvSpPr>
          <p:spPr>
            <a:xfrm>
              <a:off x="0" y="0"/>
              <a:ext cx="539552" cy="574041"/>
            </a:xfrm>
            <a:prstGeom prst="rect">
              <a:avLst/>
            </a:prstGeom>
            <a:noFill/>
            <a:ln w="12700" cap="flat">
              <a:noFill/>
              <a:miter lim="400000"/>
            </a:ln>
            <a:effectLst/>
          </p:spPr>
          <p:txBody>
            <a:bodyPr wrap="square" lIns="45719" tIns="45719" rIns="45719" bIns="45719" numCol="1" anchor="ctr">
              <a:spAutoFit/>
            </a:bodyPr>
            <a:lstStyle>
              <a:lvl1pPr algn="ctr">
                <a:defRPr sz="3200">
                  <a:solidFill>
                    <a:srgbClr val="FFFFFF"/>
                  </a:solidFill>
                  <a:latin typeface="方正超粗黑简体"/>
                  <a:ea typeface="方正超粗黑简体"/>
                  <a:cs typeface="方正超粗黑简体"/>
                  <a:sym typeface="方正超粗黑简体"/>
                </a:defRPr>
              </a:lvl1pPr>
            </a:lstStyle>
            <a:p>
              <a:r>
                <a:t>2</a:t>
              </a:r>
            </a:p>
          </p:txBody>
        </p:sp>
      </p:grpSp>
      <p:grpSp>
        <p:nvGrpSpPr>
          <p:cNvPr id="965" name="组合 22"/>
          <p:cNvGrpSpPr/>
          <p:nvPr/>
        </p:nvGrpSpPr>
        <p:grpSpPr>
          <a:xfrm>
            <a:off x="287914" y="739524"/>
            <a:ext cx="1296145" cy="447041"/>
            <a:chOff x="0" y="-23622"/>
            <a:chExt cx="1296144" cy="447040"/>
          </a:xfrm>
        </p:grpSpPr>
        <p:sp>
          <p:nvSpPr>
            <p:cNvPr id="963" name="矩形 21"/>
            <p:cNvSpPr/>
            <p:nvPr/>
          </p:nvSpPr>
          <p:spPr>
            <a:xfrm>
              <a:off x="0" y="19877"/>
              <a:ext cx="1296145" cy="360042"/>
            </a:xfrm>
            <a:prstGeom prst="rect">
              <a:avLst/>
            </a:prstGeom>
            <a:solidFill>
              <a:srgbClr val="0000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64" name="TextBox 20"/>
            <p:cNvSpPr txBox="1"/>
            <p:nvPr/>
          </p:nvSpPr>
          <p:spPr>
            <a:xfrm>
              <a:off x="100702" y="-23623"/>
              <a:ext cx="1120141" cy="447041"/>
            </a:xfrm>
            <a:prstGeom prst="rect">
              <a:avLst/>
            </a:prstGeom>
            <a:noFill/>
            <a:ln w="12700" cap="flat">
              <a:noFill/>
              <a:miter lim="400000"/>
            </a:ln>
            <a:effectLst/>
          </p:spPr>
          <p:txBody>
            <a:bodyPr wrap="none" lIns="45719" tIns="45719" rIns="45719" bIns="45719" numCol="1" anchor="t">
              <a:spAutoFit/>
            </a:bodyPr>
            <a:lstStyle>
              <a:lvl1pPr>
                <a:defRPr sz="2000">
                  <a:solidFill>
                    <a:srgbClr val="FFC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整体思路</a:t>
              </a:r>
            </a:p>
          </p:txBody>
        </p:sp>
      </p:grpSp>
      <p:sp>
        <p:nvSpPr>
          <p:cNvPr id="966" name="（42） always be skeptical"/>
          <p:cNvSpPr txBox="1"/>
          <p:nvPr/>
        </p:nvSpPr>
        <p:spPr>
          <a:xfrm>
            <a:off x="299469" y="1324420"/>
            <a:ext cx="8207345" cy="447041"/>
          </a:xfrm>
          <a:prstGeom prst="rect">
            <a:avLst/>
          </a:prstGeom>
          <a:ln w="12700">
            <a:miter lim="400000"/>
          </a:ln>
        </p:spPr>
        <p:txBody>
          <a:bodyPr lIns="45719" rIns="45719">
            <a:spAutoFit/>
          </a:bodyPr>
          <a:lstStyle/>
          <a:p>
            <a:pPr>
              <a:defRPr sz="2000">
                <a:latin typeface="微软雅黑" panose="020B0503020204020204" charset="-122"/>
                <a:ea typeface="微软雅黑" panose="020B0503020204020204" charset="-122"/>
                <a:cs typeface="微软雅黑" panose="020B0503020204020204" charset="-122"/>
                <a:sym typeface="微软雅黑" panose="020B0503020204020204" charset="-122"/>
              </a:defRPr>
            </a:pPr>
            <a:r>
              <a:t>（42） </a:t>
            </a:r>
            <a:r>
              <a:rPr b="1"/>
              <a:t>always be skeptical</a:t>
            </a:r>
          </a:p>
        </p:txBody>
      </p:sp>
      <p:sp>
        <p:nvSpPr>
          <p:cNvPr id="967" name="In my view, although undue skepticism might be counterproductive for a young child's education, I strongly agree with the speaker otherwise."/>
          <p:cNvSpPr txBox="1"/>
          <p:nvPr/>
        </p:nvSpPr>
        <p:spPr>
          <a:xfrm>
            <a:off x="299469" y="1909316"/>
            <a:ext cx="8207345" cy="599441"/>
          </a:xfrm>
          <a:prstGeom prst="rect">
            <a:avLst/>
          </a:prstGeom>
          <a:ln w="12700">
            <a:miter lim="400000"/>
          </a:ln>
        </p:spPr>
        <p:txBody>
          <a:bodyPr lIns="45719" rIns="45719">
            <a:spAutoFit/>
          </a:bodyPr>
          <a:lstStyle/>
          <a:p>
            <a:pPr>
              <a:defRPr sz="17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dirty="0"/>
              <a:t>In my view, </a:t>
            </a:r>
            <a:r>
              <a:rPr b="1" u="sng" dirty="0"/>
              <a:t>although</a:t>
            </a:r>
            <a:r>
              <a:rPr dirty="0"/>
              <a:t> undue skepticism might be counterproductive for a young child's education, </a:t>
            </a:r>
            <a:r>
              <a:rPr b="1" u="sng" dirty="0"/>
              <a:t>I strongly agree with</a:t>
            </a:r>
            <a:r>
              <a:rPr dirty="0"/>
              <a:t> the speaker otherwise.</a:t>
            </a:r>
          </a:p>
        </p:txBody>
      </p:sp>
      <p:sp>
        <p:nvSpPr>
          <p:cNvPr id="968" name="Skepticism is perhaps most important in the physical sciences."/>
          <p:cNvSpPr txBox="1"/>
          <p:nvPr/>
        </p:nvSpPr>
        <p:spPr>
          <a:xfrm>
            <a:off x="299469" y="2675553"/>
            <a:ext cx="8207345" cy="345441"/>
          </a:xfrm>
          <a:prstGeom prst="rect">
            <a:avLst/>
          </a:prstGeom>
          <a:ln w="12700">
            <a:miter lim="400000"/>
          </a:ln>
        </p:spPr>
        <p:txBody>
          <a:bodyPr lIns="45719" rIns="45719">
            <a:spAutoFit/>
          </a:bodyPr>
          <a:lstStyle/>
          <a:p>
            <a:pPr>
              <a:defRPr sz="17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dirty="0"/>
              <a:t>Skepticism is perhaps most important </a:t>
            </a:r>
            <a:r>
              <a:rPr b="1" u="sng" dirty="0"/>
              <a:t>in the physical sciences</a:t>
            </a:r>
            <a:r>
              <a:rPr dirty="0"/>
              <a:t>.</a:t>
            </a:r>
          </a:p>
        </p:txBody>
      </p:sp>
      <p:sp>
        <p:nvSpPr>
          <p:cNvPr id="969" name="The value of skepticism is not limited to the physical sciences, of course. In the fields of sociology and political science, students must think critically about the assumptions underlying the status quo."/>
          <p:cNvSpPr txBox="1"/>
          <p:nvPr/>
        </p:nvSpPr>
        <p:spPr>
          <a:xfrm>
            <a:off x="299469" y="3202513"/>
            <a:ext cx="8207345" cy="853441"/>
          </a:xfrm>
          <a:prstGeom prst="rect">
            <a:avLst/>
          </a:prstGeom>
          <a:ln w="12700">
            <a:miter lim="400000"/>
          </a:ln>
        </p:spPr>
        <p:txBody>
          <a:bodyPr lIns="45719" rIns="45719">
            <a:spAutoFit/>
          </a:bodyPr>
          <a:lstStyle/>
          <a:p>
            <a:pPr>
              <a:defRPr sz="1700">
                <a:latin typeface="微软雅黑" panose="020B0503020204020204" charset="-122"/>
                <a:ea typeface="微软雅黑" panose="020B0503020204020204" charset="-122"/>
                <a:cs typeface="微软雅黑" panose="020B0503020204020204" charset="-122"/>
                <a:sym typeface="微软雅黑" panose="020B0503020204020204" charset="-122"/>
              </a:defRPr>
            </a:pPr>
            <a:r>
              <a:t>The value of skepticism is not limited to the physical sciences, of course. In the fields of </a:t>
            </a:r>
            <a:r>
              <a:rPr b="1" u="sng"/>
              <a:t>sociology and political science</a:t>
            </a:r>
            <a:r>
              <a:t>, students must think critically about the assumptions underlying the status quo.</a:t>
            </a:r>
          </a:p>
        </p:txBody>
      </p:sp>
      <p:sp>
        <p:nvSpPr>
          <p:cNvPr id="970" name="Even in the arts, students must challenge established styles and forms rather than learn to imitate them otherwise, no genuinely new art would ever emerge."/>
          <p:cNvSpPr txBox="1"/>
          <p:nvPr/>
        </p:nvSpPr>
        <p:spPr>
          <a:xfrm>
            <a:off x="299720" y="4163695"/>
            <a:ext cx="8482330" cy="614045"/>
          </a:xfrm>
          <a:prstGeom prst="rect">
            <a:avLst/>
          </a:prstGeom>
          <a:ln w="12700">
            <a:miter lim="400000"/>
          </a:ln>
        </p:spPr>
        <p:txBody>
          <a:bodyPr wrap="square" lIns="45719" rIns="45719">
            <a:spAutoFit/>
          </a:bodyPr>
          <a:lstStyle/>
          <a:p>
            <a:pPr>
              <a:defRPr sz="17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dirty="0"/>
              <a:t>Even in the </a:t>
            </a:r>
            <a:r>
              <a:rPr b="1" u="sng" dirty="0"/>
              <a:t>arts</a:t>
            </a:r>
            <a:r>
              <a:rPr dirty="0"/>
              <a:t>, students must challenge established styles and forms rather than learn to imitate them otherwise, no genuinely new art would ever emerge.</a:t>
            </a:r>
          </a:p>
        </p:txBody>
      </p:sp>
      <p:sp>
        <p:nvSpPr>
          <p:cNvPr id="971" name="Admittedly, undue skepticism might be counterproductive in educating young children."/>
          <p:cNvSpPr txBox="1"/>
          <p:nvPr/>
        </p:nvSpPr>
        <p:spPr>
          <a:xfrm>
            <a:off x="299469" y="4870615"/>
            <a:ext cx="8207345" cy="615553"/>
          </a:xfrm>
          <a:prstGeom prst="rect">
            <a:avLst/>
          </a:prstGeom>
          <a:ln w="12700">
            <a:miter lim="400000"/>
          </a:ln>
        </p:spPr>
        <p:txBody>
          <a:bodyPr lIns="45719" rIns="45719">
            <a:spAutoFit/>
          </a:bodyPr>
          <a:lstStyle/>
          <a:p>
            <a:pPr>
              <a:defRPr sz="17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b="1" u="sng" dirty="0"/>
              <a:t>Admittedly</a:t>
            </a:r>
            <a:r>
              <a:rPr dirty="0"/>
              <a:t>, </a:t>
            </a:r>
            <a:r>
              <a:rPr b="1" u="sng" dirty="0"/>
              <a:t>undue skepticism</a:t>
            </a:r>
            <a:r>
              <a:rPr dirty="0"/>
              <a:t> might be counterproductive in </a:t>
            </a:r>
            <a:r>
              <a:rPr b="1" u="sng" dirty="0"/>
              <a:t>educating</a:t>
            </a:r>
            <a:r>
              <a:rPr dirty="0"/>
              <a:t> young children.</a:t>
            </a:r>
            <a:r>
              <a:rPr lang="en-US" altLang="zh-CN" dirty="0"/>
              <a:t> </a:t>
            </a:r>
            <a:r>
              <a:rPr lang="zh-CN" altLang="en-US" dirty="0">
                <a:solidFill>
                  <a:srgbClr val="00B050"/>
                </a:solidFill>
              </a:rPr>
              <a:t>从反面进行全面论述。</a:t>
            </a:r>
            <a:r>
              <a:rPr lang="en-US" altLang="zh-CN" dirty="0">
                <a:solidFill>
                  <a:srgbClr val="00B050"/>
                </a:solidFill>
              </a:rPr>
              <a:t>Counterproductive:</a:t>
            </a:r>
            <a:r>
              <a:rPr lang="zh-CN" altLang="en-US" dirty="0">
                <a:solidFill>
                  <a:srgbClr val="00B050"/>
                </a:solidFill>
              </a:rPr>
              <a:t>有反面作用的</a:t>
            </a:r>
            <a:endParaRPr lang="en-US" altLang="zh-CN" dirty="0">
              <a:solidFill>
                <a:srgbClr val="00B050"/>
              </a:solidFill>
            </a:endParaRPr>
          </a:p>
        </p:txBody>
      </p:sp>
      <p:sp>
        <p:nvSpPr>
          <p:cNvPr id="972" name="To sum up, skepticism is the very stuff that progress is made of, whether it be in science, sociology, politics, the law, or the arts. Therefore, skepticism should be encouraged at all but the most basic levels of education."/>
          <p:cNvSpPr txBox="1"/>
          <p:nvPr/>
        </p:nvSpPr>
        <p:spPr>
          <a:xfrm>
            <a:off x="299469" y="5577667"/>
            <a:ext cx="8207345" cy="853441"/>
          </a:xfrm>
          <a:prstGeom prst="rect">
            <a:avLst/>
          </a:prstGeom>
          <a:ln w="12700">
            <a:miter lim="400000"/>
          </a:ln>
        </p:spPr>
        <p:txBody>
          <a:bodyPr lIns="45719" rIns="45719">
            <a:spAutoFit/>
          </a:bodyPr>
          <a:lstStyle>
            <a:lvl1pPr>
              <a:defRPr sz="17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dirty="0"/>
              <a:t>To sum up, skepticism is the very stuff that progress is made of, whether it be in science, sociology, politics, the law, or the arts. Therefore, skepticism should be encouraged at all but the most basic levels of education.</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矩形 3"/>
          <p:cNvSpPr/>
          <p:nvPr/>
        </p:nvSpPr>
        <p:spPr>
          <a:xfrm>
            <a:off x="2339751" y="-1"/>
            <a:ext cx="6804249"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208" name="矩形 4"/>
          <p:cNvSpPr/>
          <p:nvPr/>
        </p:nvSpPr>
        <p:spPr>
          <a:xfrm>
            <a:off x="2441576" y="66110"/>
            <a:ext cx="1512170" cy="340816"/>
          </a:xfrm>
          <a:prstGeom prst="rect">
            <a:avLst/>
          </a:prstGeom>
          <a:solidFill>
            <a:srgbClr val="093678"/>
          </a:solidFill>
          <a:ln w="12700">
            <a:miter lim="400000"/>
          </a:ln>
        </p:spPr>
        <p:txBody>
          <a:bodyPr lIns="45719" rIns="45719" anchor="ctr"/>
          <a:lstStyle/>
          <a:p>
            <a:pPr algn="ctr">
              <a:defRPr>
                <a:solidFill>
                  <a:srgbClr val="FFFFFF"/>
                </a:solidFill>
              </a:defRPr>
            </a:pPr>
            <a:endParaRPr/>
          </a:p>
        </p:txBody>
      </p:sp>
      <p:sp>
        <p:nvSpPr>
          <p:cNvPr id="209" name="TextBox 5"/>
          <p:cNvSpPr txBox="1"/>
          <p:nvPr/>
        </p:nvSpPr>
        <p:spPr>
          <a:xfrm>
            <a:off x="2510150" y="63847"/>
            <a:ext cx="1368152"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有的放矢</a:t>
            </a:r>
          </a:p>
        </p:txBody>
      </p:sp>
      <p:sp>
        <p:nvSpPr>
          <p:cNvPr id="210" name="TextBox 6"/>
          <p:cNvSpPr txBox="1"/>
          <p:nvPr/>
        </p:nvSpPr>
        <p:spPr>
          <a:xfrm>
            <a:off x="4355975" y="66110"/>
            <a:ext cx="1080121"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深度破题</a:t>
            </a:r>
          </a:p>
        </p:txBody>
      </p:sp>
      <p:sp>
        <p:nvSpPr>
          <p:cNvPr id="211" name="TextBox 7"/>
          <p:cNvSpPr txBox="1"/>
          <p:nvPr/>
        </p:nvSpPr>
        <p:spPr>
          <a:xfrm>
            <a:off x="6083422" y="66110"/>
            <a:ext cx="1008858"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关键论证</a:t>
            </a:r>
          </a:p>
        </p:txBody>
      </p:sp>
      <p:sp>
        <p:nvSpPr>
          <p:cNvPr id="212" name="矩形 8"/>
          <p:cNvSpPr/>
          <p:nvPr/>
        </p:nvSpPr>
        <p:spPr>
          <a:xfrm>
            <a:off x="4139951" y="44624"/>
            <a:ext cx="1512170"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213" name="矩形 9"/>
          <p:cNvSpPr/>
          <p:nvPr/>
        </p:nvSpPr>
        <p:spPr>
          <a:xfrm>
            <a:off x="5837094" y="44624"/>
            <a:ext cx="1512169"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214" name="矩形 10"/>
          <p:cNvSpPr/>
          <p:nvPr/>
        </p:nvSpPr>
        <p:spPr>
          <a:xfrm>
            <a:off x="4869" y="-1"/>
            <a:ext cx="2304002"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215" name="直接连接符 11"/>
          <p:cNvSpPr/>
          <p:nvPr/>
        </p:nvSpPr>
        <p:spPr>
          <a:xfrm>
            <a:off x="4067944" y="72008"/>
            <a:ext cx="1" cy="332657"/>
          </a:xfrm>
          <a:prstGeom prst="line">
            <a:avLst/>
          </a:prstGeom>
          <a:ln w="12700">
            <a:solidFill>
              <a:srgbClr val="808080"/>
            </a:solidFill>
          </a:ln>
        </p:spPr>
        <p:txBody>
          <a:bodyPr lIns="45719" rIns="45719"/>
          <a:lstStyle/>
          <a:p>
            <a:endParaRPr/>
          </a:p>
        </p:txBody>
      </p:sp>
      <p:sp>
        <p:nvSpPr>
          <p:cNvPr id="216" name="直接连接符 12"/>
          <p:cNvSpPr/>
          <p:nvPr/>
        </p:nvSpPr>
        <p:spPr>
          <a:xfrm>
            <a:off x="5796136" y="72008"/>
            <a:ext cx="1" cy="332657"/>
          </a:xfrm>
          <a:prstGeom prst="line">
            <a:avLst/>
          </a:prstGeom>
          <a:ln w="12700">
            <a:solidFill>
              <a:srgbClr val="808080"/>
            </a:solidFill>
          </a:ln>
        </p:spPr>
        <p:txBody>
          <a:bodyPr lIns="45719" rIns="45719"/>
          <a:lstStyle/>
          <a:p>
            <a:endParaRPr/>
          </a:p>
        </p:txBody>
      </p:sp>
      <p:sp>
        <p:nvSpPr>
          <p:cNvPr id="217" name="直接连接符 13"/>
          <p:cNvSpPr/>
          <p:nvPr/>
        </p:nvSpPr>
        <p:spPr>
          <a:xfrm>
            <a:off x="7380312" y="74440"/>
            <a:ext cx="1" cy="332658"/>
          </a:xfrm>
          <a:prstGeom prst="line">
            <a:avLst/>
          </a:prstGeom>
          <a:ln w="12700">
            <a:solidFill>
              <a:srgbClr val="808080"/>
            </a:solidFill>
          </a:ln>
        </p:spPr>
        <p:txBody>
          <a:bodyPr lIns="45719" rIns="45719"/>
          <a:lstStyle/>
          <a:p>
            <a:endParaRPr/>
          </a:p>
        </p:txBody>
      </p:sp>
      <p:sp>
        <p:nvSpPr>
          <p:cNvPr id="218" name="矩形 14"/>
          <p:cNvSpPr/>
          <p:nvPr/>
        </p:nvSpPr>
        <p:spPr>
          <a:xfrm>
            <a:off x="7668342" y="64501"/>
            <a:ext cx="1378092" cy="340817"/>
          </a:xfrm>
          <a:prstGeom prst="rect">
            <a:avLst/>
          </a:prstGeom>
          <a:solidFill>
            <a:srgbClr val="BFBFBF"/>
          </a:solidFill>
          <a:ln w="12700">
            <a:miter lim="400000"/>
          </a:ln>
        </p:spPr>
        <p:txBody>
          <a:bodyPr lIns="45719" rIns="45719" anchor="ctr"/>
          <a:lstStyle/>
          <a:p>
            <a:pPr algn="ctr">
              <a:defRPr>
                <a:solidFill>
                  <a:srgbClr val="FFFFFF"/>
                </a:solidFill>
              </a:defRPr>
            </a:pPr>
            <a:endParaRPr/>
          </a:p>
        </p:txBody>
      </p:sp>
      <p:pic>
        <p:nvPicPr>
          <p:cNvPr id="219" name="图片 15" descr="图片 15"/>
          <p:cNvPicPr>
            <a:picLocks noChangeAspect="1"/>
          </p:cNvPicPr>
          <p:nvPr/>
        </p:nvPicPr>
        <p:blipFill>
          <a:blip r:embed="rId2"/>
          <a:stretch>
            <a:fillRect/>
          </a:stretch>
        </p:blipFill>
        <p:spPr>
          <a:xfrm>
            <a:off x="7720593" y="46030"/>
            <a:ext cx="1231189" cy="369357"/>
          </a:xfrm>
          <a:prstGeom prst="rect">
            <a:avLst/>
          </a:prstGeom>
          <a:ln w="12700">
            <a:miter lim="400000"/>
            <a:headEnd/>
            <a:tailEnd/>
          </a:ln>
        </p:spPr>
      </p:pic>
      <p:sp>
        <p:nvSpPr>
          <p:cNvPr id="220" name="TextBox 16"/>
          <p:cNvSpPr txBox="1"/>
          <p:nvPr/>
        </p:nvSpPr>
        <p:spPr>
          <a:xfrm>
            <a:off x="755576" y="59633"/>
            <a:ext cx="1368152" cy="370841"/>
          </a:xfrm>
          <a:prstGeom prst="rect">
            <a:avLst/>
          </a:prstGeom>
          <a:ln w="12700">
            <a:miter lim="400000"/>
          </a:ln>
        </p:spPr>
        <p:txBody>
          <a:bodyPr lIns="45719" rIns="45719">
            <a:spAutoFit/>
          </a:bodyPr>
          <a:lstStyle>
            <a:lvl1pPr algn="ctr">
              <a:defRPr>
                <a:solidFill>
                  <a:srgbClr val="FFC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ISSUE</a:t>
            </a:r>
          </a:p>
        </p:txBody>
      </p:sp>
      <p:grpSp>
        <p:nvGrpSpPr>
          <p:cNvPr id="223" name="矩形 17"/>
          <p:cNvGrpSpPr/>
          <p:nvPr/>
        </p:nvGrpSpPr>
        <p:grpSpPr>
          <a:xfrm>
            <a:off x="0" y="-49421"/>
            <a:ext cx="539552" cy="574042"/>
            <a:chOff x="0" y="0"/>
            <a:chExt cx="539551" cy="574040"/>
          </a:xfrm>
        </p:grpSpPr>
        <p:sp>
          <p:nvSpPr>
            <p:cNvPr id="221" name="矩形"/>
            <p:cNvSpPr/>
            <p:nvPr/>
          </p:nvSpPr>
          <p:spPr>
            <a:xfrm>
              <a:off x="0" y="49420"/>
              <a:ext cx="539552" cy="475200"/>
            </a:xfrm>
            <a:prstGeom prst="rect">
              <a:avLst/>
            </a:prstGeom>
            <a:solidFill>
              <a:srgbClr val="093678"/>
            </a:solidFill>
            <a:ln w="12700" cap="flat">
              <a:noFill/>
              <a:miter lim="400000"/>
            </a:ln>
            <a:effectLst/>
          </p:spPr>
          <p:txBody>
            <a:bodyPr wrap="square" lIns="45719" tIns="45719" rIns="45719" bIns="45719" numCol="1" anchor="ctr">
              <a:noAutofit/>
            </a:bodyPr>
            <a:lstStyle/>
            <a:p>
              <a:pPr algn="ctr">
                <a:defRPr sz="3200">
                  <a:solidFill>
                    <a:srgbClr val="FFFFFF"/>
                  </a:solidFill>
                  <a:latin typeface="方正超粗黑简体"/>
                  <a:ea typeface="方正超粗黑简体"/>
                  <a:cs typeface="方正超粗黑简体"/>
                  <a:sym typeface="方正超粗黑简体"/>
                </a:defRPr>
              </a:pPr>
              <a:endParaRPr/>
            </a:p>
          </p:txBody>
        </p:sp>
        <p:sp>
          <p:nvSpPr>
            <p:cNvPr id="222" name="2"/>
            <p:cNvSpPr txBox="1"/>
            <p:nvPr/>
          </p:nvSpPr>
          <p:spPr>
            <a:xfrm>
              <a:off x="0" y="0"/>
              <a:ext cx="539552" cy="574041"/>
            </a:xfrm>
            <a:prstGeom prst="rect">
              <a:avLst/>
            </a:prstGeom>
            <a:noFill/>
            <a:ln w="12700" cap="flat">
              <a:noFill/>
              <a:miter lim="400000"/>
            </a:ln>
            <a:effectLst/>
          </p:spPr>
          <p:txBody>
            <a:bodyPr wrap="square" lIns="45719" tIns="45719" rIns="45719" bIns="45719" numCol="1" anchor="ctr">
              <a:spAutoFit/>
            </a:bodyPr>
            <a:lstStyle>
              <a:lvl1pPr algn="ctr">
                <a:defRPr sz="3200">
                  <a:solidFill>
                    <a:srgbClr val="FFFFFF"/>
                  </a:solidFill>
                  <a:latin typeface="方正超粗黑简体"/>
                  <a:ea typeface="方正超粗黑简体"/>
                  <a:cs typeface="方正超粗黑简体"/>
                  <a:sym typeface="方正超粗黑简体"/>
                </a:defRPr>
              </a:lvl1pPr>
            </a:lstStyle>
            <a:p>
              <a:r>
                <a:t>2</a:t>
              </a:r>
            </a:p>
          </p:txBody>
        </p:sp>
      </p:grpSp>
      <p:sp>
        <p:nvSpPr>
          <p:cNvPr id="224" name="TextBox 20"/>
          <p:cNvSpPr txBox="1"/>
          <p:nvPr/>
        </p:nvSpPr>
        <p:spPr>
          <a:xfrm>
            <a:off x="539551" y="836712"/>
            <a:ext cx="7848874" cy="4853941"/>
          </a:xfrm>
          <a:prstGeom prst="rect">
            <a:avLst/>
          </a:prstGeom>
          <a:ln w="12700">
            <a:miter lim="400000"/>
          </a:ln>
        </p:spPr>
        <p:txBody>
          <a:bodyPr lIns="45719" rIns="45719">
            <a:spAutoFit/>
          </a:bodyPr>
          <a:lstStyle/>
          <a:p>
            <a:pPr>
              <a:defRPr sz="2100" b="1">
                <a:latin typeface="微软雅黑" panose="020B0503020204020204" charset="-122"/>
                <a:ea typeface="微软雅黑" panose="020B0503020204020204" charset="-122"/>
                <a:cs typeface="微软雅黑" panose="020B0503020204020204" charset="-122"/>
                <a:sym typeface="微软雅黑" panose="020B0503020204020204" charset="-122"/>
              </a:defRPr>
            </a:pPr>
            <a:r>
              <a:t>Score 6 — Outstanding</a:t>
            </a:r>
          </a:p>
          <a:p>
            <a:pPr>
              <a:defRPr sz="2100">
                <a:latin typeface="微软雅黑" panose="020B0503020204020204" charset="-122"/>
                <a:ea typeface="微软雅黑" panose="020B0503020204020204" charset="-122"/>
                <a:cs typeface="微软雅黑" panose="020B0503020204020204" charset="-122"/>
                <a:sym typeface="微软雅黑" panose="020B0503020204020204" charset="-122"/>
              </a:defRPr>
            </a:pPr>
            <a:r>
              <a:t> </a:t>
            </a:r>
          </a:p>
          <a:p>
            <a:pPr>
              <a:defRPr sz="2100" b="1"/>
            </a:pPr>
            <a:r>
              <a:t>However, this reliance on technology does not necessarily preclude the creativity that marks the human species.</a:t>
            </a:r>
            <a:r>
              <a:rPr b="0"/>
              <a:t> </a:t>
            </a:r>
            <a:r>
              <a:rPr b="0" u="sng"/>
              <a:t>The prior examples reveal that</a:t>
            </a:r>
            <a:r>
              <a:rPr b="0"/>
              <a:t> technology allows for convenience. The car, computer and phone all release additional time for people to live more efficiently. This efficiency does not preclude the need for humans to think for themselves. </a:t>
            </a:r>
            <a:r>
              <a:t>In fact, technology frees humanity to not only tackle new problems, but may itself create new issues that did not exist without technology.</a:t>
            </a:r>
            <a:r>
              <a:rPr b="0"/>
              <a:t> </a:t>
            </a:r>
            <a:r>
              <a:rPr b="0" i="1"/>
              <a:t>For example, the proliferation of automobiles has introduced a need for fuel conservation on a global scale. With increasing energy demands from emerging markets, global warming becomes a concern inconceivable to the horse-and-buggy generation.</a:t>
            </a:r>
          </a:p>
        </p:txBody>
      </p:sp>
      <p:sp>
        <p:nvSpPr>
          <p:cNvPr id="225" name="TextBox 21"/>
          <p:cNvSpPr txBox="1"/>
          <p:nvPr/>
        </p:nvSpPr>
        <p:spPr>
          <a:xfrm>
            <a:off x="7308304" y="6381327"/>
            <a:ext cx="1835697" cy="472441"/>
          </a:xfrm>
          <a:prstGeom prst="rect">
            <a:avLst/>
          </a:prstGeom>
          <a:ln w="12700">
            <a:miter lim="400000"/>
          </a:ln>
        </p:spPr>
        <p:txBody>
          <a:bodyPr lIns="45719" rIns="45719">
            <a:spAutoFit/>
          </a:bodyPr>
          <a:lstStyle/>
          <a:p>
            <a:pPr>
              <a:defRPr sz="2200">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6分</a:t>
            </a:r>
            <a:r>
              <a:rPr>
                <a:solidFill>
                  <a:srgbClr val="000000"/>
                </a:solidFill>
              </a:rPr>
              <a:t>范文段落</a:t>
            </a: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4" name="矩形 4"/>
          <p:cNvSpPr/>
          <p:nvPr/>
        </p:nvSpPr>
        <p:spPr>
          <a:xfrm>
            <a:off x="2339751" y="-1"/>
            <a:ext cx="6804249"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975" name="矩形 5"/>
          <p:cNvSpPr/>
          <p:nvPr/>
        </p:nvSpPr>
        <p:spPr>
          <a:xfrm>
            <a:off x="5835891" y="79512"/>
            <a:ext cx="1512169" cy="340816"/>
          </a:xfrm>
          <a:prstGeom prst="rect">
            <a:avLst/>
          </a:prstGeom>
          <a:solidFill>
            <a:srgbClr val="093678"/>
          </a:solidFill>
          <a:ln w="12700">
            <a:miter lim="400000"/>
          </a:ln>
        </p:spPr>
        <p:txBody>
          <a:bodyPr lIns="45719" rIns="45719" anchor="ctr"/>
          <a:lstStyle/>
          <a:p>
            <a:pPr algn="ctr">
              <a:defRPr>
                <a:solidFill>
                  <a:srgbClr val="FFFFFF"/>
                </a:solidFill>
              </a:defRPr>
            </a:pPr>
            <a:endParaRPr/>
          </a:p>
        </p:txBody>
      </p:sp>
      <p:sp>
        <p:nvSpPr>
          <p:cNvPr id="976" name="TextBox 6"/>
          <p:cNvSpPr txBox="1"/>
          <p:nvPr/>
        </p:nvSpPr>
        <p:spPr>
          <a:xfrm>
            <a:off x="2510150" y="63847"/>
            <a:ext cx="1368152"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有的放矢</a:t>
            </a:r>
          </a:p>
        </p:txBody>
      </p:sp>
      <p:sp>
        <p:nvSpPr>
          <p:cNvPr id="977" name="TextBox 7"/>
          <p:cNvSpPr txBox="1"/>
          <p:nvPr/>
        </p:nvSpPr>
        <p:spPr>
          <a:xfrm>
            <a:off x="4355975" y="66110"/>
            <a:ext cx="1080121"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深度破题</a:t>
            </a:r>
          </a:p>
        </p:txBody>
      </p:sp>
      <p:sp>
        <p:nvSpPr>
          <p:cNvPr id="978" name="TextBox 8"/>
          <p:cNvSpPr txBox="1"/>
          <p:nvPr/>
        </p:nvSpPr>
        <p:spPr>
          <a:xfrm>
            <a:off x="6083422" y="66110"/>
            <a:ext cx="1008858"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关键论证</a:t>
            </a:r>
          </a:p>
        </p:txBody>
      </p:sp>
      <p:sp>
        <p:nvSpPr>
          <p:cNvPr id="979" name="矩形 9"/>
          <p:cNvSpPr/>
          <p:nvPr/>
        </p:nvSpPr>
        <p:spPr>
          <a:xfrm>
            <a:off x="2411759" y="44624"/>
            <a:ext cx="1512170"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980" name="矩形 10"/>
          <p:cNvSpPr/>
          <p:nvPr/>
        </p:nvSpPr>
        <p:spPr>
          <a:xfrm>
            <a:off x="4169769" y="63847"/>
            <a:ext cx="1512169" cy="340817"/>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981" name="矩形 11"/>
          <p:cNvSpPr/>
          <p:nvPr/>
        </p:nvSpPr>
        <p:spPr>
          <a:xfrm>
            <a:off x="4869" y="-1"/>
            <a:ext cx="2304002"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982" name="直接连接符 12"/>
          <p:cNvSpPr/>
          <p:nvPr/>
        </p:nvSpPr>
        <p:spPr>
          <a:xfrm>
            <a:off x="4067944" y="72008"/>
            <a:ext cx="1" cy="332657"/>
          </a:xfrm>
          <a:prstGeom prst="line">
            <a:avLst/>
          </a:prstGeom>
          <a:ln w="12700">
            <a:solidFill>
              <a:srgbClr val="808080"/>
            </a:solidFill>
          </a:ln>
        </p:spPr>
        <p:txBody>
          <a:bodyPr lIns="45719" rIns="45719"/>
          <a:lstStyle/>
          <a:p>
            <a:endParaRPr/>
          </a:p>
        </p:txBody>
      </p:sp>
      <p:sp>
        <p:nvSpPr>
          <p:cNvPr id="983" name="直接连接符 13"/>
          <p:cNvSpPr/>
          <p:nvPr/>
        </p:nvSpPr>
        <p:spPr>
          <a:xfrm>
            <a:off x="5796136" y="72008"/>
            <a:ext cx="1" cy="332657"/>
          </a:xfrm>
          <a:prstGeom prst="line">
            <a:avLst/>
          </a:prstGeom>
          <a:ln w="12700">
            <a:solidFill>
              <a:srgbClr val="808080"/>
            </a:solidFill>
          </a:ln>
        </p:spPr>
        <p:txBody>
          <a:bodyPr lIns="45719" rIns="45719"/>
          <a:lstStyle/>
          <a:p>
            <a:endParaRPr/>
          </a:p>
        </p:txBody>
      </p:sp>
      <p:sp>
        <p:nvSpPr>
          <p:cNvPr id="984" name="直接连接符 14"/>
          <p:cNvSpPr/>
          <p:nvPr/>
        </p:nvSpPr>
        <p:spPr>
          <a:xfrm>
            <a:off x="7380312" y="74440"/>
            <a:ext cx="1" cy="332658"/>
          </a:xfrm>
          <a:prstGeom prst="line">
            <a:avLst/>
          </a:prstGeom>
          <a:ln w="12700">
            <a:solidFill>
              <a:srgbClr val="808080"/>
            </a:solidFill>
          </a:ln>
        </p:spPr>
        <p:txBody>
          <a:bodyPr lIns="45719" rIns="45719"/>
          <a:lstStyle/>
          <a:p>
            <a:endParaRPr/>
          </a:p>
        </p:txBody>
      </p:sp>
      <p:sp>
        <p:nvSpPr>
          <p:cNvPr id="985" name="矩形 15"/>
          <p:cNvSpPr/>
          <p:nvPr/>
        </p:nvSpPr>
        <p:spPr>
          <a:xfrm>
            <a:off x="7668342" y="64501"/>
            <a:ext cx="1378092" cy="340817"/>
          </a:xfrm>
          <a:prstGeom prst="rect">
            <a:avLst/>
          </a:prstGeom>
          <a:solidFill>
            <a:srgbClr val="BFBFBF"/>
          </a:solidFill>
          <a:ln w="12700">
            <a:miter lim="400000"/>
          </a:ln>
        </p:spPr>
        <p:txBody>
          <a:bodyPr lIns="45719" rIns="45719" anchor="ctr"/>
          <a:lstStyle/>
          <a:p>
            <a:pPr algn="ctr">
              <a:defRPr>
                <a:solidFill>
                  <a:srgbClr val="FFFFFF"/>
                </a:solidFill>
              </a:defRPr>
            </a:pPr>
            <a:endParaRPr/>
          </a:p>
        </p:txBody>
      </p:sp>
      <p:pic>
        <p:nvPicPr>
          <p:cNvPr id="986" name="图片 16" descr="图片 16"/>
          <p:cNvPicPr>
            <a:picLocks noChangeAspect="1"/>
          </p:cNvPicPr>
          <p:nvPr/>
        </p:nvPicPr>
        <p:blipFill>
          <a:blip r:embed="rId2"/>
          <a:stretch>
            <a:fillRect/>
          </a:stretch>
        </p:blipFill>
        <p:spPr>
          <a:xfrm>
            <a:off x="7720593" y="46030"/>
            <a:ext cx="1231189" cy="369357"/>
          </a:xfrm>
          <a:prstGeom prst="rect">
            <a:avLst/>
          </a:prstGeom>
          <a:ln w="12700">
            <a:miter lim="400000"/>
            <a:headEnd/>
            <a:tailEnd/>
          </a:ln>
        </p:spPr>
      </p:pic>
      <p:sp>
        <p:nvSpPr>
          <p:cNvPr id="987" name="TextBox 17"/>
          <p:cNvSpPr txBox="1"/>
          <p:nvPr/>
        </p:nvSpPr>
        <p:spPr>
          <a:xfrm>
            <a:off x="755576" y="59633"/>
            <a:ext cx="1368152" cy="370841"/>
          </a:xfrm>
          <a:prstGeom prst="rect">
            <a:avLst/>
          </a:prstGeom>
          <a:ln w="12700">
            <a:miter lim="400000"/>
          </a:ln>
        </p:spPr>
        <p:txBody>
          <a:bodyPr lIns="45719" rIns="45719">
            <a:spAutoFit/>
          </a:bodyPr>
          <a:lstStyle>
            <a:lvl1pPr algn="ctr">
              <a:defRPr>
                <a:solidFill>
                  <a:srgbClr val="FFC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ISSUE</a:t>
            </a:r>
          </a:p>
        </p:txBody>
      </p:sp>
      <p:grpSp>
        <p:nvGrpSpPr>
          <p:cNvPr id="990" name="矩形 18"/>
          <p:cNvGrpSpPr/>
          <p:nvPr/>
        </p:nvGrpSpPr>
        <p:grpSpPr>
          <a:xfrm>
            <a:off x="0" y="-49421"/>
            <a:ext cx="539552" cy="574042"/>
            <a:chOff x="0" y="0"/>
            <a:chExt cx="539551" cy="574040"/>
          </a:xfrm>
        </p:grpSpPr>
        <p:sp>
          <p:nvSpPr>
            <p:cNvPr id="988" name="矩形"/>
            <p:cNvSpPr/>
            <p:nvPr/>
          </p:nvSpPr>
          <p:spPr>
            <a:xfrm>
              <a:off x="0" y="49420"/>
              <a:ext cx="539552" cy="475200"/>
            </a:xfrm>
            <a:prstGeom prst="rect">
              <a:avLst/>
            </a:prstGeom>
            <a:solidFill>
              <a:srgbClr val="093678"/>
            </a:solidFill>
            <a:ln w="12700" cap="flat">
              <a:noFill/>
              <a:miter lim="400000"/>
            </a:ln>
            <a:effectLst/>
          </p:spPr>
          <p:txBody>
            <a:bodyPr wrap="square" lIns="45719" tIns="45719" rIns="45719" bIns="45719" numCol="1" anchor="ctr">
              <a:noAutofit/>
            </a:bodyPr>
            <a:lstStyle/>
            <a:p>
              <a:pPr algn="ctr">
                <a:defRPr sz="3200">
                  <a:solidFill>
                    <a:srgbClr val="FFFFFF"/>
                  </a:solidFill>
                  <a:latin typeface="方正超粗黑简体"/>
                  <a:ea typeface="方正超粗黑简体"/>
                  <a:cs typeface="方正超粗黑简体"/>
                  <a:sym typeface="方正超粗黑简体"/>
                </a:defRPr>
              </a:pPr>
              <a:endParaRPr/>
            </a:p>
          </p:txBody>
        </p:sp>
        <p:sp>
          <p:nvSpPr>
            <p:cNvPr id="989" name="2"/>
            <p:cNvSpPr txBox="1"/>
            <p:nvPr/>
          </p:nvSpPr>
          <p:spPr>
            <a:xfrm>
              <a:off x="0" y="0"/>
              <a:ext cx="539552" cy="574041"/>
            </a:xfrm>
            <a:prstGeom prst="rect">
              <a:avLst/>
            </a:prstGeom>
            <a:noFill/>
            <a:ln w="12700" cap="flat">
              <a:noFill/>
              <a:miter lim="400000"/>
            </a:ln>
            <a:effectLst/>
          </p:spPr>
          <p:txBody>
            <a:bodyPr wrap="square" lIns="45719" tIns="45719" rIns="45719" bIns="45719" numCol="1" anchor="ctr">
              <a:spAutoFit/>
            </a:bodyPr>
            <a:lstStyle>
              <a:lvl1pPr algn="ctr">
                <a:defRPr sz="3200">
                  <a:solidFill>
                    <a:srgbClr val="FFFFFF"/>
                  </a:solidFill>
                  <a:latin typeface="方正超粗黑简体"/>
                  <a:ea typeface="方正超粗黑简体"/>
                  <a:cs typeface="方正超粗黑简体"/>
                  <a:sym typeface="方正超粗黑简体"/>
                </a:defRPr>
              </a:lvl1pPr>
            </a:lstStyle>
            <a:p>
              <a:r>
                <a:t>2</a:t>
              </a:r>
            </a:p>
          </p:txBody>
        </p:sp>
      </p:grpSp>
      <p:grpSp>
        <p:nvGrpSpPr>
          <p:cNvPr id="993" name="组合 22"/>
          <p:cNvGrpSpPr/>
          <p:nvPr/>
        </p:nvGrpSpPr>
        <p:grpSpPr>
          <a:xfrm>
            <a:off x="287914" y="739524"/>
            <a:ext cx="1296145" cy="447041"/>
            <a:chOff x="0" y="-23622"/>
            <a:chExt cx="1296144" cy="447040"/>
          </a:xfrm>
        </p:grpSpPr>
        <p:sp>
          <p:nvSpPr>
            <p:cNvPr id="991" name="矩形 21"/>
            <p:cNvSpPr/>
            <p:nvPr/>
          </p:nvSpPr>
          <p:spPr>
            <a:xfrm>
              <a:off x="0" y="19877"/>
              <a:ext cx="1296145" cy="360042"/>
            </a:xfrm>
            <a:prstGeom prst="rect">
              <a:avLst/>
            </a:prstGeom>
            <a:solidFill>
              <a:srgbClr val="0000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92" name="TextBox 20"/>
            <p:cNvSpPr txBox="1"/>
            <p:nvPr/>
          </p:nvSpPr>
          <p:spPr>
            <a:xfrm>
              <a:off x="100702" y="-23623"/>
              <a:ext cx="1120141" cy="447041"/>
            </a:xfrm>
            <a:prstGeom prst="rect">
              <a:avLst/>
            </a:prstGeom>
            <a:noFill/>
            <a:ln w="12700" cap="flat">
              <a:noFill/>
              <a:miter lim="400000"/>
            </a:ln>
            <a:effectLst/>
          </p:spPr>
          <p:txBody>
            <a:bodyPr wrap="none" lIns="45719" tIns="45719" rIns="45719" bIns="45719" numCol="1" anchor="t">
              <a:spAutoFit/>
            </a:bodyPr>
            <a:lstStyle>
              <a:lvl1pPr>
                <a:defRPr sz="2000">
                  <a:solidFill>
                    <a:srgbClr val="FFC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整体思路</a:t>
              </a:r>
            </a:p>
          </p:txBody>
        </p:sp>
      </p:grpSp>
      <p:sp>
        <p:nvSpPr>
          <p:cNvPr id="994" name="（55） In order for any work of art—for example, a film, a novel, a poem, or a song—to have merit, it must be understandable to most people."/>
          <p:cNvSpPr txBox="1"/>
          <p:nvPr/>
        </p:nvSpPr>
        <p:spPr>
          <a:xfrm>
            <a:off x="299469" y="1324420"/>
            <a:ext cx="8207345" cy="688341"/>
          </a:xfrm>
          <a:prstGeom prst="rect">
            <a:avLst/>
          </a:prstGeom>
          <a:ln w="12700">
            <a:miter lim="400000"/>
          </a:ln>
        </p:spPr>
        <p:txBody>
          <a:bodyPr lIns="45719" rIns="45719">
            <a:spAutoFit/>
          </a:bodyPr>
          <a:lstStyle/>
          <a:p>
            <a:pPr>
              <a:defRPr>
                <a:latin typeface="微软雅黑" panose="020B0503020204020204" charset="-122"/>
                <a:ea typeface="微软雅黑" panose="020B0503020204020204" charset="-122"/>
                <a:cs typeface="微软雅黑" panose="020B0503020204020204" charset="-122"/>
                <a:sym typeface="微软雅黑" panose="020B0503020204020204" charset="-122"/>
              </a:defRPr>
            </a:pPr>
            <a:r>
              <a:rPr dirty="0"/>
              <a:t>（55） </a:t>
            </a:r>
            <a:r>
              <a:rPr b="1" dirty="0"/>
              <a:t>In order for any work of art—for example, a film, a novel, a poem, or a song—to have merit, it must be understandable to most people.</a:t>
            </a:r>
          </a:p>
        </p:txBody>
      </p:sp>
      <p:sp>
        <p:nvSpPr>
          <p:cNvPr id="995" name="The speaker's assertion that art must be widely understood to have merit is wrongheaded. The speaker misunderstands the final objective of art, which has little to do with cognitive “understanding.”"/>
          <p:cNvSpPr txBox="1"/>
          <p:nvPr/>
        </p:nvSpPr>
        <p:spPr>
          <a:xfrm>
            <a:off x="299469" y="2306506"/>
            <a:ext cx="8207345" cy="853441"/>
          </a:xfrm>
          <a:prstGeom prst="rect">
            <a:avLst/>
          </a:prstGeom>
          <a:ln w="12700">
            <a:miter lim="400000"/>
          </a:ln>
        </p:spPr>
        <p:txBody>
          <a:bodyPr lIns="45719" rIns="45719">
            <a:spAutoFit/>
          </a:bodyPr>
          <a:lstStyle/>
          <a:p>
            <a:pPr>
              <a:defRPr sz="17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b="1" u="sng"/>
              <a:t>The speaker's assertio</a:t>
            </a:r>
            <a:r>
              <a:t>n that art must be widely understood to have merit is </a:t>
            </a:r>
            <a:r>
              <a:rPr b="1" u="sng"/>
              <a:t>wrongheaded</a:t>
            </a:r>
            <a:r>
              <a:t>. The speaker </a:t>
            </a:r>
            <a:r>
              <a:rPr b="1" u="sng"/>
              <a:t>misunderstands</a:t>
            </a:r>
            <a:r>
              <a:t> the final objective of art, which has little to do with cognitive “understanding.”</a:t>
            </a:r>
          </a:p>
        </p:txBody>
      </p:sp>
      <p:sp>
        <p:nvSpPr>
          <p:cNvPr id="996" name="First consider the musical art form."/>
          <p:cNvSpPr txBox="1"/>
          <p:nvPr/>
        </p:nvSpPr>
        <p:spPr>
          <a:xfrm>
            <a:off x="299469" y="3325369"/>
            <a:ext cx="8207345" cy="345441"/>
          </a:xfrm>
          <a:prstGeom prst="rect">
            <a:avLst/>
          </a:prstGeom>
          <a:ln w="12700">
            <a:miter lim="400000"/>
          </a:ln>
        </p:spPr>
        <p:txBody>
          <a:bodyPr lIns="45719" rIns="45719">
            <a:spAutoFit/>
          </a:bodyPr>
          <a:lstStyle/>
          <a:p>
            <a:pPr>
              <a:defRPr sz="1700">
                <a:latin typeface="微软雅黑" panose="020B0503020204020204" charset="-122"/>
                <a:ea typeface="微软雅黑" panose="020B0503020204020204" charset="-122"/>
                <a:cs typeface="微软雅黑" panose="020B0503020204020204" charset="-122"/>
                <a:sym typeface="微软雅黑" panose="020B0503020204020204" charset="-122"/>
              </a:defRPr>
            </a:pPr>
            <a:r>
              <a:t>First consider the </a:t>
            </a:r>
            <a:r>
              <a:rPr b="1" u="sng"/>
              <a:t>musical</a:t>
            </a:r>
            <a:r>
              <a:t> art form.</a:t>
            </a:r>
          </a:p>
        </p:txBody>
      </p:sp>
      <p:sp>
        <p:nvSpPr>
          <p:cNvPr id="997" name="Next consider the art forms of painting and sculpture."/>
          <p:cNvSpPr txBox="1"/>
          <p:nvPr/>
        </p:nvSpPr>
        <p:spPr>
          <a:xfrm>
            <a:off x="299469" y="3836232"/>
            <a:ext cx="8207345" cy="345441"/>
          </a:xfrm>
          <a:prstGeom prst="rect">
            <a:avLst/>
          </a:prstGeom>
          <a:ln w="12700">
            <a:miter lim="400000"/>
          </a:ln>
        </p:spPr>
        <p:txBody>
          <a:bodyPr lIns="45719" rIns="45719">
            <a:spAutoFit/>
          </a:bodyPr>
          <a:lstStyle/>
          <a:p>
            <a:pPr>
              <a:defRPr sz="1700">
                <a:latin typeface="微软雅黑" panose="020B0503020204020204" charset="-122"/>
                <a:ea typeface="微软雅黑" panose="020B0503020204020204" charset="-122"/>
                <a:cs typeface="微软雅黑" panose="020B0503020204020204" charset="-122"/>
                <a:sym typeface="微软雅黑" panose="020B0503020204020204" charset="-122"/>
              </a:defRPr>
            </a:pPr>
            <a:r>
              <a:t>Next consider the art forms of </a:t>
            </a:r>
            <a:r>
              <a:rPr b="1" u="sng"/>
              <a:t>painting and sculpture</a:t>
            </a:r>
            <a:r>
              <a:t>.</a:t>
            </a:r>
          </a:p>
        </p:txBody>
      </p:sp>
      <p:sp>
        <p:nvSpPr>
          <p:cNvPr id="998" name="Finally, consider art forms such as poetry, song, and prose, where the use of language is part-and-parcel of the art."/>
          <p:cNvSpPr txBox="1"/>
          <p:nvPr/>
        </p:nvSpPr>
        <p:spPr>
          <a:xfrm>
            <a:off x="299469" y="4347095"/>
            <a:ext cx="8207345" cy="599441"/>
          </a:xfrm>
          <a:prstGeom prst="rect">
            <a:avLst/>
          </a:prstGeom>
          <a:ln w="12700">
            <a:miter lim="400000"/>
          </a:ln>
        </p:spPr>
        <p:txBody>
          <a:bodyPr lIns="45719" rIns="45719">
            <a:spAutoFit/>
          </a:bodyPr>
          <a:lstStyle/>
          <a:p>
            <a:pPr>
              <a:defRPr sz="17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dirty="0"/>
              <a:t>Finally, consider art forms such as </a:t>
            </a:r>
            <a:r>
              <a:rPr b="1" u="sng" dirty="0"/>
              <a:t>poetry, song, and prose</a:t>
            </a:r>
            <a:r>
              <a:rPr dirty="0"/>
              <a:t>, where the use of language is part-and-parcel of the art.</a:t>
            </a:r>
          </a:p>
        </p:txBody>
      </p:sp>
      <p:sp>
        <p:nvSpPr>
          <p:cNvPr id="2" name="文本框 1">
            <a:extLst>
              <a:ext uri="{FF2B5EF4-FFF2-40B4-BE49-F238E27FC236}">
                <a16:creationId xmlns:a16="http://schemas.microsoft.com/office/drawing/2014/main" id="{C44D224B-972A-4B5C-B2B8-F47800A1E549}"/>
              </a:ext>
            </a:extLst>
          </p:cNvPr>
          <p:cNvSpPr txBox="1"/>
          <p:nvPr/>
        </p:nvSpPr>
        <p:spPr>
          <a:xfrm>
            <a:off x="923636" y="5329382"/>
            <a:ext cx="4239491" cy="1200327"/>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mn-lt"/>
                <a:ea typeface="+mn-ea"/>
                <a:cs typeface="+mn-cs"/>
                <a:sym typeface="Calibri" panose="020F0502020204030204"/>
              </a:rPr>
              <a:t>Have merit </a:t>
            </a:r>
            <a:r>
              <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rPr>
              <a:t>获得优点，拥有价值</a:t>
            </a:r>
            <a:endParaRPr kumimoji="0" lang="en-US" altLang="zh-CN" sz="1800" b="0" i="0" u="none" strike="noStrike" cap="none" spc="0" normalizeH="0" baseline="0" dirty="0">
              <a:ln>
                <a:noFill/>
              </a:ln>
              <a:solidFill>
                <a:srgbClr val="000000"/>
              </a:solidFill>
              <a:effectLst/>
              <a:uFillTx/>
              <a:latin typeface="+mn-lt"/>
              <a:ea typeface="+mn-ea"/>
              <a:cs typeface="+mn-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lang="en-US" altLang="zh-CN" dirty="0"/>
              <a:t>Prose </a:t>
            </a:r>
            <a:r>
              <a:rPr lang="zh-CN" altLang="en-US" dirty="0"/>
              <a:t>散文</a:t>
            </a:r>
            <a:endParaRPr lang="en-US" altLang="zh-CN" dirty="0"/>
          </a:p>
          <a:p>
            <a:r>
              <a:rPr lang="en-US" altLang="zh-CN" dirty="0"/>
              <a:t>part-and-parcel </a:t>
            </a:r>
            <a:r>
              <a:rPr lang="zh-CN" altLang="en-US" dirty="0"/>
              <a:t>一部分</a:t>
            </a:r>
            <a:endParaRPr kumimoji="0" lang="en-US" altLang="zh-CN" sz="1800" b="0" i="0" u="none" strike="noStrike" cap="none" spc="0" normalizeH="0" baseline="0" dirty="0">
              <a:ln>
                <a:noFill/>
              </a:ln>
              <a:solidFill>
                <a:srgbClr val="000000"/>
              </a:solidFill>
              <a:effectLst/>
              <a:uFillTx/>
              <a:latin typeface="+mn-lt"/>
              <a:ea typeface="+mn-ea"/>
              <a:cs typeface="+mn-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endParaRP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 name="矩形 4"/>
          <p:cNvSpPr/>
          <p:nvPr/>
        </p:nvSpPr>
        <p:spPr>
          <a:xfrm>
            <a:off x="2339751" y="-1"/>
            <a:ext cx="6804249"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1001" name="矩形 5"/>
          <p:cNvSpPr/>
          <p:nvPr/>
        </p:nvSpPr>
        <p:spPr>
          <a:xfrm>
            <a:off x="5835891" y="79512"/>
            <a:ext cx="1512169" cy="340816"/>
          </a:xfrm>
          <a:prstGeom prst="rect">
            <a:avLst/>
          </a:prstGeom>
          <a:solidFill>
            <a:srgbClr val="093678"/>
          </a:solidFill>
          <a:ln w="12700">
            <a:miter lim="400000"/>
          </a:ln>
        </p:spPr>
        <p:txBody>
          <a:bodyPr lIns="45719" rIns="45719" anchor="ctr"/>
          <a:lstStyle/>
          <a:p>
            <a:pPr algn="ctr">
              <a:defRPr>
                <a:solidFill>
                  <a:srgbClr val="FFFFFF"/>
                </a:solidFill>
              </a:defRPr>
            </a:pPr>
            <a:endParaRPr/>
          </a:p>
        </p:txBody>
      </p:sp>
      <p:sp>
        <p:nvSpPr>
          <p:cNvPr id="1002" name="TextBox 6"/>
          <p:cNvSpPr txBox="1"/>
          <p:nvPr/>
        </p:nvSpPr>
        <p:spPr>
          <a:xfrm>
            <a:off x="2510150" y="63847"/>
            <a:ext cx="1368152"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有的放矢</a:t>
            </a:r>
          </a:p>
        </p:txBody>
      </p:sp>
      <p:sp>
        <p:nvSpPr>
          <p:cNvPr id="1003" name="TextBox 7"/>
          <p:cNvSpPr txBox="1"/>
          <p:nvPr/>
        </p:nvSpPr>
        <p:spPr>
          <a:xfrm>
            <a:off x="4355975" y="66110"/>
            <a:ext cx="1080121"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深度破题</a:t>
            </a:r>
          </a:p>
        </p:txBody>
      </p:sp>
      <p:sp>
        <p:nvSpPr>
          <p:cNvPr id="1004" name="TextBox 8"/>
          <p:cNvSpPr txBox="1"/>
          <p:nvPr/>
        </p:nvSpPr>
        <p:spPr>
          <a:xfrm>
            <a:off x="6083422" y="66110"/>
            <a:ext cx="1008858"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关键论证</a:t>
            </a:r>
          </a:p>
        </p:txBody>
      </p:sp>
      <p:sp>
        <p:nvSpPr>
          <p:cNvPr id="1005" name="矩形 9"/>
          <p:cNvSpPr/>
          <p:nvPr/>
        </p:nvSpPr>
        <p:spPr>
          <a:xfrm>
            <a:off x="2411759" y="44624"/>
            <a:ext cx="1512170"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1006" name="矩形 10"/>
          <p:cNvSpPr/>
          <p:nvPr/>
        </p:nvSpPr>
        <p:spPr>
          <a:xfrm>
            <a:off x="4169769" y="63847"/>
            <a:ext cx="1512169" cy="340817"/>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1007" name="矩形 11"/>
          <p:cNvSpPr/>
          <p:nvPr/>
        </p:nvSpPr>
        <p:spPr>
          <a:xfrm>
            <a:off x="4869" y="-1"/>
            <a:ext cx="2304002"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1008" name="直接连接符 12"/>
          <p:cNvSpPr/>
          <p:nvPr/>
        </p:nvSpPr>
        <p:spPr>
          <a:xfrm>
            <a:off x="4067944" y="72008"/>
            <a:ext cx="1" cy="332657"/>
          </a:xfrm>
          <a:prstGeom prst="line">
            <a:avLst/>
          </a:prstGeom>
          <a:ln w="12700">
            <a:solidFill>
              <a:srgbClr val="808080"/>
            </a:solidFill>
          </a:ln>
        </p:spPr>
        <p:txBody>
          <a:bodyPr lIns="45719" rIns="45719"/>
          <a:lstStyle/>
          <a:p>
            <a:endParaRPr/>
          </a:p>
        </p:txBody>
      </p:sp>
      <p:sp>
        <p:nvSpPr>
          <p:cNvPr id="1009" name="直接连接符 13"/>
          <p:cNvSpPr/>
          <p:nvPr/>
        </p:nvSpPr>
        <p:spPr>
          <a:xfrm>
            <a:off x="5796136" y="72008"/>
            <a:ext cx="1" cy="332657"/>
          </a:xfrm>
          <a:prstGeom prst="line">
            <a:avLst/>
          </a:prstGeom>
          <a:ln w="12700">
            <a:solidFill>
              <a:srgbClr val="808080"/>
            </a:solidFill>
          </a:ln>
        </p:spPr>
        <p:txBody>
          <a:bodyPr lIns="45719" rIns="45719"/>
          <a:lstStyle/>
          <a:p>
            <a:endParaRPr/>
          </a:p>
        </p:txBody>
      </p:sp>
      <p:sp>
        <p:nvSpPr>
          <p:cNvPr id="1010" name="直接连接符 14"/>
          <p:cNvSpPr/>
          <p:nvPr/>
        </p:nvSpPr>
        <p:spPr>
          <a:xfrm>
            <a:off x="7380312" y="74440"/>
            <a:ext cx="1" cy="332658"/>
          </a:xfrm>
          <a:prstGeom prst="line">
            <a:avLst/>
          </a:prstGeom>
          <a:ln w="12700">
            <a:solidFill>
              <a:srgbClr val="808080"/>
            </a:solidFill>
          </a:ln>
        </p:spPr>
        <p:txBody>
          <a:bodyPr lIns="45719" rIns="45719"/>
          <a:lstStyle/>
          <a:p>
            <a:endParaRPr/>
          </a:p>
        </p:txBody>
      </p:sp>
      <p:sp>
        <p:nvSpPr>
          <p:cNvPr id="1011" name="矩形 15"/>
          <p:cNvSpPr/>
          <p:nvPr/>
        </p:nvSpPr>
        <p:spPr>
          <a:xfrm>
            <a:off x="7668342" y="64501"/>
            <a:ext cx="1378092" cy="340817"/>
          </a:xfrm>
          <a:prstGeom prst="rect">
            <a:avLst/>
          </a:prstGeom>
          <a:solidFill>
            <a:srgbClr val="BFBFBF"/>
          </a:solidFill>
          <a:ln w="12700">
            <a:miter lim="400000"/>
          </a:ln>
        </p:spPr>
        <p:txBody>
          <a:bodyPr lIns="45719" rIns="45719" anchor="ctr"/>
          <a:lstStyle/>
          <a:p>
            <a:pPr algn="ctr">
              <a:defRPr>
                <a:solidFill>
                  <a:srgbClr val="FFFFFF"/>
                </a:solidFill>
              </a:defRPr>
            </a:pPr>
            <a:endParaRPr/>
          </a:p>
        </p:txBody>
      </p:sp>
      <p:pic>
        <p:nvPicPr>
          <p:cNvPr id="1012" name="图片 16" descr="图片 16"/>
          <p:cNvPicPr>
            <a:picLocks noChangeAspect="1"/>
          </p:cNvPicPr>
          <p:nvPr/>
        </p:nvPicPr>
        <p:blipFill>
          <a:blip r:embed="rId2"/>
          <a:stretch>
            <a:fillRect/>
          </a:stretch>
        </p:blipFill>
        <p:spPr>
          <a:xfrm>
            <a:off x="7720593" y="46030"/>
            <a:ext cx="1231189" cy="369357"/>
          </a:xfrm>
          <a:prstGeom prst="rect">
            <a:avLst/>
          </a:prstGeom>
          <a:ln w="12700">
            <a:miter lim="400000"/>
            <a:headEnd/>
            <a:tailEnd/>
          </a:ln>
        </p:spPr>
      </p:pic>
      <p:sp>
        <p:nvSpPr>
          <p:cNvPr id="1013" name="TextBox 17"/>
          <p:cNvSpPr txBox="1"/>
          <p:nvPr/>
        </p:nvSpPr>
        <p:spPr>
          <a:xfrm>
            <a:off x="755576" y="59633"/>
            <a:ext cx="1368152" cy="370841"/>
          </a:xfrm>
          <a:prstGeom prst="rect">
            <a:avLst/>
          </a:prstGeom>
          <a:ln w="12700">
            <a:miter lim="400000"/>
          </a:ln>
        </p:spPr>
        <p:txBody>
          <a:bodyPr lIns="45719" rIns="45719">
            <a:spAutoFit/>
          </a:bodyPr>
          <a:lstStyle>
            <a:lvl1pPr algn="ctr">
              <a:defRPr>
                <a:solidFill>
                  <a:srgbClr val="FFC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ISSUE</a:t>
            </a:r>
          </a:p>
        </p:txBody>
      </p:sp>
      <p:grpSp>
        <p:nvGrpSpPr>
          <p:cNvPr id="1016" name="矩形 18"/>
          <p:cNvGrpSpPr/>
          <p:nvPr/>
        </p:nvGrpSpPr>
        <p:grpSpPr>
          <a:xfrm>
            <a:off x="0" y="-49421"/>
            <a:ext cx="539552" cy="574042"/>
            <a:chOff x="0" y="0"/>
            <a:chExt cx="539551" cy="574040"/>
          </a:xfrm>
        </p:grpSpPr>
        <p:sp>
          <p:nvSpPr>
            <p:cNvPr id="1014" name="矩形"/>
            <p:cNvSpPr/>
            <p:nvPr/>
          </p:nvSpPr>
          <p:spPr>
            <a:xfrm>
              <a:off x="0" y="49420"/>
              <a:ext cx="539552" cy="475200"/>
            </a:xfrm>
            <a:prstGeom prst="rect">
              <a:avLst/>
            </a:prstGeom>
            <a:solidFill>
              <a:srgbClr val="093678"/>
            </a:solidFill>
            <a:ln w="12700" cap="flat">
              <a:noFill/>
              <a:miter lim="400000"/>
            </a:ln>
            <a:effectLst/>
          </p:spPr>
          <p:txBody>
            <a:bodyPr wrap="square" lIns="45719" tIns="45719" rIns="45719" bIns="45719" numCol="1" anchor="ctr">
              <a:noAutofit/>
            </a:bodyPr>
            <a:lstStyle/>
            <a:p>
              <a:pPr algn="ctr">
                <a:defRPr sz="3200">
                  <a:solidFill>
                    <a:srgbClr val="FFFFFF"/>
                  </a:solidFill>
                  <a:latin typeface="方正超粗黑简体"/>
                  <a:ea typeface="方正超粗黑简体"/>
                  <a:cs typeface="方正超粗黑简体"/>
                  <a:sym typeface="方正超粗黑简体"/>
                </a:defRPr>
              </a:pPr>
              <a:endParaRPr/>
            </a:p>
          </p:txBody>
        </p:sp>
        <p:sp>
          <p:nvSpPr>
            <p:cNvPr id="1015" name="2"/>
            <p:cNvSpPr txBox="1"/>
            <p:nvPr/>
          </p:nvSpPr>
          <p:spPr>
            <a:xfrm>
              <a:off x="0" y="0"/>
              <a:ext cx="539552" cy="574041"/>
            </a:xfrm>
            <a:prstGeom prst="rect">
              <a:avLst/>
            </a:prstGeom>
            <a:noFill/>
            <a:ln w="12700" cap="flat">
              <a:noFill/>
              <a:miter lim="400000"/>
            </a:ln>
            <a:effectLst/>
          </p:spPr>
          <p:txBody>
            <a:bodyPr wrap="square" lIns="45719" tIns="45719" rIns="45719" bIns="45719" numCol="1" anchor="ctr">
              <a:spAutoFit/>
            </a:bodyPr>
            <a:lstStyle>
              <a:lvl1pPr algn="ctr">
                <a:defRPr sz="3200">
                  <a:solidFill>
                    <a:srgbClr val="FFFFFF"/>
                  </a:solidFill>
                  <a:latin typeface="方正超粗黑简体"/>
                  <a:ea typeface="方正超粗黑简体"/>
                  <a:cs typeface="方正超粗黑简体"/>
                  <a:sym typeface="方正超粗黑简体"/>
                </a:defRPr>
              </a:lvl1pPr>
            </a:lstStyle>
            <a:p>
              <a:r>
                <a:t>2</a:t>
              </a:r>
            </a:p>
          </p:txBody>
        </p:sp>
      </p:grpSp>
      <p:grpSp>
        <p:nvGrpSpPr>
          <p:cNvPr id="1019" name="组合 22"/>
          <p:cNvGrpSpPr/>
          <p:nvPr/>
        </p:nvGrpSpPr>
        <p:grpSpPr>
          <a:xfrm>
            <a:off x="287914" y="764288"/>
            <a:ext cx="1296146" cy="447042"/>
            <a:chOff x="0" y="1142"/>
            <a:chExt cx="1296145" cy="447041"/>
          </a:xfrm>
        </p:grpSpPr>
        <p:sp>
          <p:nvSpPr>
            <p:cNvPr id="1017" name="矩形 21"/>
            <p:cNvSpPr/>
            <p:nvPr/>
          </p:nvSpPr>
          <p:spPr>
            <a:xfrm>
              <a:off x="0" y="19877"/>
              <a:ext cx="1296145" cy="360042"/>
            </a:xfrm>
            <a:prstGeom prst="rect">
              <a:avLst/>
            </a:prstGeom>
            <a:solidFill>
              <a:srgbClr val="0000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18" name="TextBox 20"/>
            <p:cNvSpPr txBox="1"/>
            <p:nvPr/>
          </p:nvSpPr>
          <p:spPr>
            <a:xfrm>
              <a:off x="92447" y="1142"/>
              <a:ext cx="1120141" cy="447041"/>
            </a:xfrm>
            <a:prstGeom prst="rect">
              <a:avLst/>
            </a:prstGeom>
            <a:noFill/>
            <a:ln w="12700" cap="flat">
              <a:noFill/>
              <a:miter lim="400000"/>
            </a:ln>
            <a:effectLst/>
          </p:spPr>
          <p:txBody>
            <a:bodyPr wrap="none" lIns="45719" tIns="45719" rIns="45719" bIns="45719" numCol="1" anchor="t">
              <a:spAutoFit/>
            </a:bodyPr>
            <a:lstStyle>
              <a:lvl1pPr>
                <a:defRPr sz="2000">
                  <a:solidFill>
                    <a:srgbClr val="FFC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过渡衔接</a:t>
              </a:r>
            </a:p>
          </p:txBody>
        </p:sp>
      </p:grpSp>
      <p:sp>
        <p:nvSpPr>
          <p:cNvPr id="1020" name="1. 承上启下"/>
          <p:cNvSpPr txBox="1"/>
          <p:nvPr/>
        </p:nvSpPr>
        <p:spPr>
          <a:xfrm>
            <a:off x="234715" y="1231960"/>
            <a:ext cx="1402542" cy="447041"/>
          </a:xfrm>
          <a:prstGeom prst="rect">
            <a:avLst/>
          </a:prstGeom>
          <a:ln w="12700">
            <a:miter lim="400000"/>
          </a:ln>
        </p:spPr>
        <p:txBody>
          <a:bodyPr wrap="none" lIns="45719" rIns="45719">
            <a:spAutoFit/>
          </a:bodyPr>
          <a:lstStyle>
            <a:lvl1pPr>
              <a:defRPr sz="20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1. 承上启下</a:t>
            </a:r>
          </a:p>
        </p:txBody>
      </p:sp>
      <p:sp>
        <p:nvSpPr>
          <p:cNvPr id="1021" name="Nonetheless, returning soldiers could not be held responsible for the social upheaval that America experienced. There had to be another cause, and there was, the media."/>
          <p:cNvSpPr txBox="1"/>
          <p:nvPr/>
        </p:nvSpPr>
        <p:spPr>
          <a:xfrm>
            <a:off x="299469" y="2637623"/>
            <a:ext cx="8207345" cy="929641"/>
          </a:xfrm>
          <a:prstGeom prst="rect">
            <a:avLst/>
          </a:prstGeom>
          <a:ln w="12700">
            <a:miter lim="400000"/>
          </a:ln>
        </p:spPr>
        <p:txBody>
          <a:bodyPr lIns="45719" rIns="45719">
            <a:spAutoFit/>
          </a:bodyPr>
          <a:lstStyle/>
          <a:p>
            <a:pPr>
              <a:defRPr>
                <a:latin typeface="微软雅黑" panose="020B0503020204020204" charset="-122"/>
                <a:ea typeface="微软雅黑" panose="020B0503020204020204" charset="-122"/>
                <a:cs typeface="微软雅黑" panose="020B0503020204020204" charset="-122"/>
                <a:sym typeface="微软雅黑" panose="020B0503020204020204" charset="-122"/>
              </a:defRPr>
            </a:pPr>
            <a:r>
              <a:rPr dirty="0"/>
              <a:t>Nonetheless, returning soldiers </a:t>
            </a:r>
            <a:r>
              <a:rPr b="1" u="sng" dirty="0"/>
              <a:t>could not be held responsible for</a:t>
            </a:r>
            <a:r>
              <a:rPr dirty="0"/>
              <a:t> the social upheaval that America experienced. </a:t>
            </a:r>
            <a:r>
              <a:rPr b="1" u="sng" dirty="0"/>
              <a:t>There had to be another cause, and there was</a:t>
            </a:r>
            <a:r>
              <a:rPr dirty="0"/>
              <a:t>, the media.</a:t>
            </a:r>
          </a:p>
        </p:txBody>
      </p:sp>
      <p:sp>
        <p:nvSpPr>
          <p:cNvPr id="1022" name="The value of skepticism is not limited to the physical sciences, of course. In the fields of sociology and political science, students must think critically about the assumptions underlying the status quo."/>
          <p:cNvSpPr txBox="1"/>
          <p:nvPr/>
        </p:nvSpPr>
        <p:spPr>
          <a:xfrm>
            <a:off x="299469" y="4826850"/>
            <a:ext cx="8207345" cy="929641"/>
          </a:xfrm>
          <a:prstGeom prst="rect">
            <a:avLst/>
          </a:prstGeom>
          <a:ln w="12700">
            <a:miter lim="400000"/>
          </a:ln>
        </p:spPr>
        <p:txBody>
          <a:bodyPr lIns="45719" rIns="45719">
            <a:spAutoFit/>
          </a:bodyPr>
          <a:lstStyle/>
          <a:p>
            <a:pPr>
              <a:defRPr>
                <a:latin typeface="微软雅黑" panose="020B0503020204020204" charset="-122"/>
                <a:ea typeface="微软雅黑" panose="020B0503020204020204" charset="-122"/>
                <a:cs typeface="微软雅黑" panose="020B0503020204020204" charset="-122"/>
                <a:sym typeface="微软雅黑" panose="020B0503020204020204" charset="-122"/>
              </a:defRPr>
            </a:pPr>
            <a:r>
              <a:rPr dirty="0"/>
              <a:t>The value of skepticism </a:t>
            </a:r>
            <a:r>
              <a:rPr b="1" u="sng" dirty="0"/>
              <a:t>is not limited to</a:t>
            </a:r>
            <a:r>
              <a:rPr dirty="0"/>
              <a:t> the physical sciences, of course. </a:t>
            </a:r>
            <a:r>
              <a:rPr b="1" u="sng" dirty="0"/>
              <a:t>In the fields of</a:t>
            </a:r>
            <a:r>
              <a:rPr dirty="0"/>
              <a:t> sociology and political science, students must think critically about the assumptions underlying the status quo.</a:t>
            </a:r>
          </a:p>
        </p:txBody>
      </p:sp>
      <p:grpSp>
        <p:nvGrpSpPr>
          <p:cNvPr id="1025" name="成组"/>
          <p:cNvGrpSpPr/>
          <p:nvPr/>
        </p:nvGrpSpPr>
        <p:grpSpPr>
          <a:xfrm>
            <a:off x="229136" y="1724396"/>
            <a:ext cx="8277678" cy="708237"/>
            <a:chOff x="0" y="0"/>
            <a:chExt cx="8277676" cy="708235"/>
          </a:xfrm>
        </p:grpSpPr>
        <p:sp>
          <p:nvSpPr>
            <p:cNvPr id="1023" name="…could not be held responsible for …. There had to be another cause, and there was, …."/>
            <p:cNvSpPr txBox="1"/>
            <p:nvPr/>
          </p:nvSpPr>
          <p:spPr>
            <a:xfrm>
              <a:off x="70333" y="0"/>
              <a:ext cx="8207344" cy="701040"/>
            </a:xfrm>
            <a:prstGeom prst="rect">
              <a:avLst/>
            </a:prstGeom>
            <a:noFill/>
            <a:ln w="12700" cap="flat">
              <a:noFill/>
              <a:miter lim="400000"/>
            </a:ln>
            <a:effectLst/>
          </p:spPr>
          <p:txBody>
            <a:bodyPr wrap="square" lIns="45719" tIns="45719" rIns="45719" bIns="45719" numCol="1" anchor="t">
              <a:spAutoFit/>
            </a:bodyPr>
            <a:lstStyle>
              <a:lvl1pPr>
                <a:defRPr sz="20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dirty="0"/>
                <a:t>…could not be held responsible for …. There had to be another cause, and there was, ….</a:t>
              </a:r>
            </a:p>
          </p:txBody>
        </p:sp>
        <p:sp>
          <p:nvSpPr>
            <p:cNvPr id="1024" name="圆角矩形"/>
            <p:cNvSpPr/>
            <p:nvPr/>
          </p:nvSpPr>
          <p:spPr>
            <a:xfrm>
              <a:off x="0" y="32595"/>
              <a:ext cx="8181944" cy="675641"/>
            </a:xfrm>
            <a:prstGeom prst="roundRect">
              <a:avLst>
                <a:gd name="adj" fmla="val 28195"/>
              </a:avLst>
            </a:prstGeom>
            <a:noFill/>
            <a:ln w="25400" cap="flat">
              <a:solidFill>
                <a:schemeClr val="accent1"/>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endParaRPr/>
            </a:p>
          </p:txBody>
        </p:sp>
      </p:grpSp>
      <p:grpSp>
        <p:nvGrpSpPr>
          <p:cNvPr id="1028" name="成组"/>
          <p:cNvGrpSpPr/>
          <p:nvPr/>
        </p:nvGrpSpPr>
        <p:grpSpPr>
          <a:xfrm>
            <a:off x="264303" y="4157884"/>
            <a:ext cx="8277677" cy="458469"/>
            <a:chOff x="0" y="0"/>
            <a:chExt cx="8277676" cy="458467"/>
          </a:xfrm>
        </p:grpSpPr>
        <p:sp>
          <p:nvSpPr>
            <p:cNvPr id="1026" name="…is not limited to…. In the fields of …"/>
            <p:cNvSpPr txBox="1"/>
            <p:nvPr/>
          </p:nvSpPr>
          <p:spPr>
            <a:xfrm>
              <a:off x="70333" y="0"/>
              <a:ext cx="8207344" cy="396240"/>
            </a:xfrm>
            <a:prstGeom prst="rect">
              <a:avLst/>
            </a:prstGeom>
            <a:noFill/>
            <a:ln w="12700" cap="flat">
              <a:noFill/>
              <a:miter lim="400000"/>
            </a:ln>
            <a:effectLst/>
          </p:spPr>
          <p:txBody>
            <a:bodyPr wrap="square" lIns="45719" tIns="45719" rIns="45719" bIns="45719" numCol="1" anchor="t">
              <a:spAutoFit/>
            </a:bodyPr>
            <a:lstStyle>
              <a:lvl1pPr>
                <a:defRPr sz="20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…is not limited to…. In the fields of …</a:t>
              </a:r>
            </a:p>
          </p:txBody>
        </p:sp>
        <p:sp>
          <p:nvSpPr>
            <p:cNvPr id="1027" name="圆角矩形"/>
            <p:cNvSpPr/>
            <p:nvPr/>
          </p:nvSpPr>
          <p:spPr>
            <a:xfrm>
              <a:off x="0" y="7195"/>
              <a:ext cx="8181944" cy="451273"/>
            </a:xfrm>
            <a:prstGeom prst="roundRect">
              <a:avLst>
                <a:gd name="adj" fmla="val 42214"/>
              </a:avLst>
            </a:prstGeom>
            <a:noFill/>
            <a:ln w="25400" cap="flat">
              <a:solidFill>
                <a:schemeClr val="accent1"/>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endParaRPr/>
            </a:p>
          </p:txBody>
        </p:sp>
      </p:gr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4" presetClass="entr" presetSubtype="32" fill="hold" grpId="1" nodeType="clickEffect">
                                  <p:stCondLst>
                                    <p:cond delay="0"/>
                                  </p:stCondLst>
                                  <p:iterate>
                                    <p:tmAbs val="0"/>
                                  </p:iterate>
                                  <p:childTnLst>
                                    <p:set>
                                      <p:cBhvr>
                                        <p:cTn id="6" dur="indefinite" fill="hold"/>
                                        <p:tgtEl>
                                          <p:spTgt spid="1021"/>
                                        </p:tgtEl>
                                        <p:attrNameLst>
                                          <p:attrName>style.visibility</p:attrName>
                                        </p:attrNameLst>
                                      </p:cBhvr>
                                      <p:to>
                                        <p:strVal val="visible"/>
                                      </p:to>
                                    </p:set>
                                    <p:animEffect transition="in" filter="box(out)">
                                      <p:cBhvr>
                                        <p:cTn id="7" dur="1000"/>
                                        <p:tgtEl>
                                          <p:spTgt spid="102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2" nodeType="clickEffect">
                                  <p:stCondLst>
                                    <p:cond delay="0"/>
                                  </p:stCondLst>
                                  <p:iterate>
                                    <p:tmAbs val="0"/>
                                  </p:iterate>
                                  <p:childTnLst>
                                    <p:set>
                                      <p:cBhvr>
                                        <p:cTn id="11" dur="indefinite" fill="hold"/>
                                        <p:tgtEl>
                                          <p:spTgt spid="1028"/>
                                        </p:tgtEl>
                                        <p:attrNameLst>
                                          <p:attrName>style.visibility</p:attrName>
                                        </p:attrNameLst>
                                      </p:cBhvr>
                                      <p:to>
                                        <p:strVal val="visible"/>
                                      </p:to>
                                    </p:set>
                                    <p:animEffect transition="in" filter="box(out)">
                                      <p:cBhvr>
                                        <p:cTn id="12" dur="1000"/>
                                        <p:tgtEl>
                                          <p:spTgt spid="102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3" nodeType="clickEffect">
                                  <p:stCondLst>
                                    <p:cond delay="0"/>
                                  </p:stCondLst>
                                  <p:iterate>
                                    <p:tmAbs val="0"/>
                                  </p:iterate>
                                  <p:childTnLst>
                                    <p:set>
                                      <p:cBhvr>
                                        <p:cTn id="16" dur="indefinite" fill="hold"/>
                                        <p:tgtEl>
                                          <p:spTgt spid="1022"/>
                                        </p:tgtEl>
                                        <p:attrNameLst>
                                          <p:attrName>style.visibility</p:attrName>
                                        </p:attrNameLst>
                                      </p:cBhvr>
                                      <p:to>
                                        <p:strVal val="visible"/>
                                      </p:to>
                                    </p:set>
                                    <p:animEffect transition="in" filter="box(out)">
                                      <p:cBhvr>
                                        <p:cTn id="17" dur="1000"/>
                                        <p:tgtEl>
                                          <p:spTgt spid="1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1" grpId="1" animBg="1" advAuto="0"/>
      <p:bldP spid="1022" grpId="3" animBg="1" advAuto="0"/>
      <p:bldP spid="1028" grpId="2" animBg="1" advAuto="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矩形 4"/>
          <p:cNvSpPr/>
          <p:nvPr/>
        </p:nvSpPr>
        <p:spPr>
          <a:xfrm>
            <a:off x="2339751" y="-1"/>
            <a:ext cx="6804249"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1031" name="矩形 5"/>
          <p:cNvSpPr/>
          <p:nvPr/>
        </p:nvSpPr>
        <p:spPr>
          <a:xfrm>
            <a:off x="5835891" y="79512"/>
            <a:ext cx="1512169" cy="340816"/>
          </a:xfrm>
          <a:prstGeom prst="rect">
            <a:avLst/>
          </a:prstGeom>
          <a:solidFill>
            <a:srgbClr val="093678"/>
          </a:solidFill>
          <a:ln w="12700">
            <a:miter lim="400000"/>
          </a:ln>
        </p:spPr>
        <p:txBody>
          <a:bodyPr lIns="45719" rIns="45719" anchor="ctr"/>
          <a:lstStyle/>
          <a:p>
            <a:pPr algn="ctr">
              <a:defRPr>
                <a:solidFill>
                  <a:srgbClr val="FFFFFF"/>
                </a:solidFill>
              </a:defRPr>
            </a:pPr>
            <a:endParaRPr/>
          </a:p>
        </p:txBody>
      </p:sp>
      <p:sp>
        <p:nvSpPr>
          <p:cNvPr id="1032" name="TextBox 6"/>
          <p:cNvSpPr txBox="1"/>
          <p:nvPr/>
        </p:nvSpPr>
        <p:spPr>
          <a:xfrm>
            <a:off x="2510150" y="63847"/>
            <a:ext cx="1368152"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有的放矢</a:t>
            </a:r>
          </a:p>
        </p:txBody>
      </p:sp>
      <p:sp>
        <p:nvSpPr>
          <p:cNvPr id="1033" name="TextBox 7"/>
          <p:cNvSpPr txBox="1"/>
          <p:nvPr/>
        </p:nvSpPr>
        <p:spPr>
          <a:xfrm>
            <a:off x="4355975" y="66110"/>
            <a:ext cx="1080121"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深度破题</a:t>
            </a:r>
          </a:p>
        </p:txBody>
      </p:sp>
      <p:sp>
        <p:nvSpPr>
          <p:cNvPr id="1034" name="TextBox 8"/>
          <p:cNvSpPr txBox="1"/>
          <p:nvPr/>
        </p:nvSpPr>
        <p:spPr>
          <a:xfrm>
            <a:off x="6083422" y="66110"/>
            <a:ext cx="1008858"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关键论证</a:t>
            </a:r>
          </a:p>
        </p:txBody>
      </p:sp>
      <p:sp>
        <p:nvSpPr>
          <p:cNvPr id="1035" name="矩形 9"/>
          <p:cNvSpPr/>
          <p:nvPr/>
        </p:nvSpPr>
        <p:spPr>
          <a:xfrm>
            <a:off x="2411759" y="44624"/>
            <a:ext cx="1512170"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1036" name="矩形 10"/>
          <p:cNvSpPr/>
          <p:nvPr/>
        </p:nvSpPr>
        <p:spPr>
          <a:xfrm>
            <a:off x="4169769" y="63847"/>
            <a:ext cx="1512169" cy="340817"/>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1037" name="矩形 11"/>
          <p:cNvSpPr/>
          <p:nvPr/>
        </p:nvSpPr>
        <p:spPr>
          <a:xfrm>
            <a:off x="4869" y="-1"/>
            <a:ext cx="2304002"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1038" name="直接连接符 12"/>
          <p:cNvSpPr/>
          <p:nvPr/>
        </p:nvSpPr>
        <p:spPr>
          <a:xfrm>
            <a:off x="4067944" y="72008"/>
            <a:ext cx="1" cy="332657"/>
          </a:xfrm>
          <a:prstGeom prst="line">
            <a:avLst/>
          </a:prstGeom>
          <a:ln w="12700">
            <a:solidFill>
              <a:srgbClr val="808080"/>
            </a:solidFill>
          </a:ln>
        </p:spPr>
        <p:txBody>
          <a:bodyPr lIns="45719" rIns="45719"/>
          <a:lstStyle/>
          <a:p>
            <a:endParaRPr/>
          </a:p>
        </p:txBody>
      </p:sp>
      <p:sp>
        <p:nvSpPr>
          <p:cNvPr id="1039" name="直接连接符 13"/>
          <p:cNvSpPr/>
          <p:nvPr/>
        </p:nvSpPr>
        <p:spPr>
          <a:xfrm>
            <a:off x="5796136" y="72008"/>
            <a:ext cx="1" cy="332657"/>
          </a:xfrm>
          <a:prstGeom prst="line">
            <a:avLst/>
          </a:prstGeom>
          <a:ln w="12700">
            <a:solidFill>
              <a:srgbClr val="808080"/>
            </a:solidFill>
          </a:ln>
        </p:spPr>
        <p:txBody>
          <a:bodyPr lIns="45719" rIns="45719"/>
          <a:lstStyle/>
          <a:p>
            <a:endParaRPr/>
          </a:p>
        </p:txBody>
      </p:sp>
      <p:sp>
        <p:nvSpPr>
          <p:cNvPr id="1040" name="直接连接符 14"/>
          <p:cNvSpPr/>
          <p:nvPr/>
        </p:nvSpPr>
        <p:spPr>
          <a:xfrm>
            <a:off x="7380312" y="74440"/>
            <a:ext cx="1" cy="332658"/>
          </a:xfrm>
          <a:prstGeom prst="line">
            <a:avLst/>
          </a:prstGeom>
          <a:ln w="12700">
            <a:solidFill>
              <a:srgbClr val="808080"/>
            </a:solidFill>
          </a:ln>
        </p:spPr>
        <p:txBody>
          <a:bodyPr lIns="45719" rIns="45719"/>
          <a:lstStyle/>
          <a:p>
            <a:endParaRPr/>
          </a:p>
        </p:txBody>
      </p:sp>
      <p:sp>
        <p:nvSpPr>
          <p:cNvPr id="1041" name="矩形 15"/>
          <p:cNvSpPr/>
          <p:nvPr/>
        </p:nvSpPr>
        <p:spPr>
          <a:xfrm>
            <a:off x="7668342" y="64501"/>
            <a:ext cx="1378092" cy="340817"/>
          </a:xfrm>
          <a:prstGeom prst="rect">
            <a:avLst/>
          </a:prstGeom>
          <a:solidFill>
            <a:srgbClr val="BFBFBF"/>
          </a:solidFill>
          <a:ln w="12700">
            <a:miter lim="400000"/>
          </a:ln>
        </p:spPr>
        <p:txBody>
          <a:bodyPr lIns="45719" rIns="45719" anchor="ctr"/>
          <a:lstStyle/>
          <a:p>
            <a:pPr algn="ctr">
              <a:defRPr>
                <a:solidFill>
                  <a:srgbClr val="FFFFFF"/>
                </a:solidFill>
              </a:defRPr>
            </a:pPr>
            <a:endParaRPr/>
          </a:p>
        </p:txBody>
      </p:sp>
      <p:pic>
        <p:nvPicPr>
          <p:cNvPr id="1042" name="图片 16" descr="图片 16"/>
          <p:cNvPicPr>
            <a:picLocks noChangeAspect="1"/>
          </p:cNvPicPr>
          <p:nvPr/>
        </p:nvPicPr>
        <p:blipFill>
          <a:blip r:embed="rId2"/>
          <a:stretch>
            <a:fillRect/>
          </a:stretch>
        </p:blipFill>
        <p:spPr>
          <a:xfrm>
            <a:off x="7720593" y="46030"/>
            <a:ext cx="1231189" cy="369357"/>
          </a:xfrm>
          <a:prstGeom prst="rect">
            <a:avLst/>
          </a:prstGeom>
          <a:ln w="12700">
            <a:miter lim="400000"/>
            <a:headEnd/>
            <a:tailEnd/>
          </a:ln>
        </p:spPr>
      </p:pic>
      <p:sp>
        <p:nvSpPr>
          <p:cNvPr id="1043" name="TextBox 17"/>
          <p:cNvSpPr txBox="1"/>
          <p:nvPr/>
        </p:nvSpPr>
        <p:spPr>
          <a:xfrm>
            <a:off x="755576" y="59633"/>
            <a:ext cx="1368152" cy="370841"/>
          </a:xfrm>
          <a:prstGeom prst="rect">
            <a:avLst/>
          </a:prstGeom>
          <a:ln w="12700">
            <a:miter lim="400000"/>
          </a:ln>
        </p:spPr>
        <p:txBody>
          <a:bodyPr lIns="45719" rIns="45719">
            <a:spAutoFit/>
          </a:bodyPr>
          <a:lstStyle>
            <a:lvl1pPr algn="ctr">
              <a:defRPr>
                <a:solidFill>
                  <a:srgbClr val="FFC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ISSUE</a:t>
            </a:r>
          </a:p>
        </p:txBody>
      </p:sp>
      <p:grpSp>
        <p:nvGrpSpPr>
          <p:cNvPr id="1046" name="矩形 18"/>
          <p:cNvGrpSpPr/>
          <p:nvPr/>
        </p:nvGrpSpPr>
        <p:grpSpPr>
          <a:xfrm>
            <a:off x="0" y="-49421"/>
            <a:ext cx="539552" cy="574042"/>
            <a:chOff x="0" y="0"/>
            <a:chExt cx="539551" cy="574040"/>
          </a:xfrm>
        </p:grpSpPr>
        <p:sp>
          <p:nvSpPr>
            <p:cNvPr id="1044" name="矩形"/>
            <p:cNvSpPr/>
            <p:nvPr/>
          </p:nvSpPr>
          <p:spPr>
            <a:xfrm>
              <a:off x="0" y="49420"/>
              <a:ext cx="539552" cy="475200"/>
            </a:xfrm>
            <a:prstGeom prst="rect">
              <a:avLst/>
            </a:prstGeom>
            <a:solidFill>
              <a:srgbClr val="093678"/>
            </a:solidFill>
            <a:ln w="12700" cap="flat">
              <a:noFill/>
              <a:miter lim="400000"/>
            </a:ln>
            <a:effectLst/>
          </p:spPr>
          <p:txBody>
            <a:bodyPr wrap="square" lIns="45719" tIns="45719" rIns="45719" bIns="45719" numCol="1" anchor="ctr">
              <a:noAutofit/>
            </a:bodyPr>
            <a:lstStyle/>
            <a:p>
              <a:pPr algn="ctr">
                <a:defRPr sz="3200">
                  <a:solidFill>
                    <a:srgbClr val="FFFFFF"/>
                  </a:solidFill>
                  <a:latin typeface="方正超粗黑简体"/>
                  <a:ea typeface="方正超粗黑简体"/>
                  <a:cs typeface="方正超粗黑简体"/>
                  <a:sym typeface="方正超粗黑简体"/>
                </a:defRPr>
              </a:pPr>
              <a:endParaRPr/>
            </a:p>
          </p:txBody>
        </p:sp>
        <p:sp>
          <p:nvSpPr>
            <p:cNvPr id="1045" name="2"/>
            <p:cNvSpPr txBox="1"/>
            <p:nvPr/>
          </p:nvSpPr>
          <p:spPr>
            <a:xfrm>
              <a:off x="0" y="0"/>
              <a:ext cx="539552" cy="574041"/>
            </a:xfrm>
            <a:prstGeom prst="rect">
              <a:avLst/>
            </a:prstGeom>
            <a:noFill/>
            <a:ln w="12700" cap="flat">
              <a:noFill/>
              <a:miter lim="400000"/>
            </a:ln>
            <a:effectLst/>
          </p:spPr>
          <p:txBody>
            <a:bodyPr wrap="square" lIns="45719" tIns="45719" rIns="45719" bIns="45719" numCol="1" anchor="ctr">
              <a:spAutoFit/>
            </a:bodyPr>
            <a:lstStyle>
              <a:lvl1pPr algn="ctr">
                <a:defRPr sz="3200">
                  <a:solidFill>
                    <a:srgbClr val="FFFFFF"/>
                  </a:solidFill>
                  <a:latin typeface="方正超粗黑简体"/>
                  <a:ea typeface="方正超粗黑简体"/>
                  <a:cs typeface="方正超粗黑简体"/>
                  <a:sym typeface="方正超粗黑简体"/>
                </a:defRPr>
              </a:lvl1pPr>
            </a:lstStyle>
            <a:p>
              <a:r>
                <a:t>2</a:t>
              </a:r>
            </a:p>
          </p:txBody>
        </p:sp>
      </p:grpSp>
      <p:grpSp>
        <p:nvGrpSpPr>
          <p:cNvPr id="1049" name="组合 22"/>
          <p:cNvGrpSpPr/>
          <p:nvPr/>
        </p:nvGrpSpPr>
        <p:grpSpPr>
          <a:xfrm>
            <a:off x="287914" y="756033"/>
            <a:ext cx="1296146" cy="447042"/>
            <a:chOff x="0" y="-7113"/>
            <a:chExt cx="1296145" cy="447041"/>
          </a:xfrm>
        </p:grpSpPr>
        <p:sp>
          <p:nvSpPr>
            <p:cNvPr id="1047" name="矩形 21"/>
            <p:cNvSpPr/>
            <p:nvPr/>
          </p:nvSpPr>
          <p:spPr>
            <a:xfrm>
              <a:off x="0" y="19877"/>
              <a:ext cx="1296145" cy="360042"/>
            </a:xfrm>
            <a:prstGeom prst="rect">
              <a:avLst/>
            </a:prstGeom>
            <a:solidFill>
              <a:srgbClr val="0000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48" name="TextBox 20"/>
            <p:cNvSpPr txBox="1"/>
            <p:nvPr/>
          </p:nvSpPr>
          <p:spPr>
            <a:xfrm>
              <a:off x="92447" y="-7113"/>
              <a:ext cx="1120141" cy="447041"/>
            </a:xfrm>
            <a:prstGeom prst="rect">
              <a:avLst/>
            </a:prstGeom>
            <a:noFill/>
            <a:ln w="12700" cap="flat">
              <a:noFill/>
              <a:miter lim="400000"/>
            </a:ln>
            <a:effectLst/>
          </p:spPr>
          <p:txBody>
            <a:bodyPr wrap="none" lIns="45719" tIns="45719" rIns="45719" bIns="45719" numCol="1" anchor="t">
              <a:spAutoFit/>
            </a:bodyPr>
            <a:lstStyle>
              <a:lvl1pPr>
                <a:defRPr sz="2000">
                  <a:solidFill>
                    <a:srgbClr val="FFC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过渡衔接</a:t>
              </a:r>
            </a:p>
          </p:txBody>
        </p:sp>
      </p:grpSp>
      <p:sp>
        <p:nvSpPr>
          <p:cNvPr id="1050" name="2. 引出例子"/>
          <p:cNvSpPr txBox="1"/>
          <p:nvPr/>
        </p:nvSpPr>
        <p:spPr>
          <a:xfrm>
            <a:off x="234715" y="1231960"/>
            <a:ext cx="1402542" cy="447041"/>
          </a:xfrm>
          <a:prstGeom prst="rect">
            <a:avLst/>
          </a:prstGeom>
          <a:ln w="12700">
            <a:miter lim="400000"/>
          </a:ln>
        </p:spPr>
        <p:txBody>
          <a:bodyPr wrap="none" lIns="45719" rIns="45719">
            <a:spAutoFit/>
          </a:bodyPr>
          <a:lstStyle>
            <a:lvl1pPr>
              <a:defRPr sz="20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2. 引出例子</a:t>
            </a:r>
          </a:p>
        </p:txBody>
      </p:sp>
      <p:sp>
        <p:nvSpPr>
          <p:cNvPr id="1051" name="快速回顾一下典型的一天就会揭示科技是如何变革这个世界的。"/>
          <p:cNvSpPr txBox="1"/>
          <p:nvPr/>
        </p:nvSpPr>
        <p:spPr>
          <a:xfrm>
            <a:off x="299469" y="2522837"/>
            <a:ext cx="8207345" cy="408941"/>
          </a:xfrm>
          <a:prstGeom prst="rect">
            <a:avLst/>
          </a:prstGeom>
          <a:ln w="12700">
            <a:miter lim="400000"/>
          </a:ln>
        </p:spPr>
        <p:txBody>
          <a:bodyPr lIns="45719" rIns="45719">
            <a:spAutoFit/>
          </a:bodyPr>
          <a:lstStyle/>
          <a:p>
            <a:pPr>
              <a:defRPr>
                <a:latin typeface="微软雅黑" panose="020B0503020204020204" charset="-122"/>
                <a:ea typeface="微软雅黑" panose="020B0503020204020204" charset="-122"/>
                <a:cs typeface="微软雅黑" panose="020B0503020204020204" charset="-122"/>
                <a:sym typeface="微软雅黑" panose="020B0503020204020204" charset="-122"/>
              </a:defRPr>
            </a:pPr>
            <a:r>
              <a:rPr b="1" u="sng"/>
              <a:t>快速回顾一下</a:t>
            </a:r>
            <a:r>
              <a:t>典型的一天</a:t>
            </a:r>
            <a:r>
              <a:rPr b="1" u="sng"/>
              <a:t>就会揭示</a:t>
            </a:r>
            <a:r>
              <a:t>科技是</a:t>
            </a:r>
            <a:r>
              <a:rPr b="1" u="sng"/>
              <a:t>如何</a:t>
            </a:r>
            <a:r>
              <a:t>变革这个世界的。</a:t>
            </a:r>
          </a:p>
        </p:txBody>
      </p:sp>
      <p:sp>
        <p:nvSpPr>
          <p:cNvPr id="1052" name="历史是充满了艺术的伟大的例子，立即得到承认，然后证实。"/>
          <p:cNvSpPr txBox="1"/>
          <p:nvPr/>
        </p:nvSpPr>
        <p:spPr>
          <a:xfrm>
            <a:off x="299469" y="4607464"/>
            <a:ext cx="8207345" cy="408941"/>
          </a:xfrm>
          <a:prstGeom prst="rect">
            <a:avLst/>
          </a:prstGeom>
          <a:ln w="12700">
            <a:miter lim="400000"/>
          </a:ln>
        </p:spPr>
        <p:txBody>
          <a:bodyPr lIns="45719" rIns="45719">
            <a:spAutoFit/>
          </a:bodyPr>
          <a:lstStyle/>
          <a:p>
            <a:pPr>
              <a:defRPr>
                <a:latin typeface="微软雅黑" panose="020B0503020204020204" charset="-122"/>
                <a:ea typeface="微软雅黑" panose="020B0503020204020204" charset="-122"/>
                <a:cs typeface="微软雅黑" panose="020B0503020204020204" charset="-122"/>
                <a:sym typeface="微软雅黑" panose="020B0503020204020204" charset="-122"/>
              </a:defRPr>
            </a:pPr>
            <a:r>
              <a:rPr b="1" u="sng"/>
              <a:t>历史是充满了</a:t>
            </a:r>
            <a:r>
              <a:t>艺术的伟大的例子，立即得到承认，然后证实。</a:t>
            </a:r>
          </a:p>
        </p:txBody>
      </p:sp>
      <p:grpSp>
        <p:nvGrpSpPr>
          <p:cNvPr id="1055" name="成组"/>
          <p:cNvGrpSpPr/>
          <p:nvPr/>
        </p:nvGrpSpPr>
        <p:grpSpPr>
          <a:xfrm>
            <a:off x="229136" y="1718892"/>
            <a:ext cx="8277678" cy="451273"/>
            <a:chOff x="0" y="0"/>
            <a:chExt cx="8277676" cy="451272"/>
          </a:xfrm>
        </p:grpSpPr>
        <p:sp>
          <p:nvSpPr>
            <p:cNvPr id="1053" name="A quick reflection on …reveals how…"/>
            <p:cNvSpPr txBox="1"/>
            <p:nvPr/>
          </p:nvSpPr>
          <p:spPr>
            <a:xfrm>
              <a:off x="70333" y="5504"/>
              <a:ext cx="8207344" cy="396241"/>
            </a:xfrm>
            <a:prstGeom prst="rect">
              <a:avLst/>
            </a:prstGeom>
            <a:noFill/>
            <a:ln w="12700" cap="flat">
              <a:noFill/>
              <a:miter lim="400000"/>
            </a:ln>
            <a:effectLst/>
          </p:spPr>
          <p:txBody>
            <a:bodyPr wrap="square" lIns="45719" tIns="45719" rIns="45719" bIns="45719" numCol="1" anchor="t">
              <a:spAutoFit/>
            </a:bodyPr>
            <a:lstStyle>
              <a:lvl1pPr>
                <a:defRPr sz="20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A quick reflection on …reveals how…</a:t>
              </a:r>
            </a:p>
          </p:txBody>
        </p:sp>
        <p:sp>
          <p:nvSpPr>
            <p:cNvPr id="1054" name="圆角矩形"/>
            <p:cNvSpPr/>
            <p:nvPr/>
          </p:nvSpPr>
          <p:spPr>
            <a:xfrm>
              <a:off x="0" y="0"/>
              <a:ext cx="8181944" cy="451273"/>
            </a:xfrm>
            <a:prstGeom prst="roundRect">
              <a:avLst>
                <a:gd name="adj" fmla="val 42214"/>
              </a:avLst>
            </a:prstGeom>
            <a:noFill/>
            <a:ln w="25400" cap="flat">
              <a:solidFill>
                <a:schemeClr val="accent1"/>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endParaRPr/>
            </a:p>
          </p:txBody>
        </p:sp>
      </p:grpSp>
      <p:grpSp>
        <p:nvGrpSpPr>
          <p:cNvPr id="1058" name="成组"/>
          <p:cNvGrpSpPr/>
          <p:nvPr/>
        </p:nvGrpSpPr>
        <p:grpSpPr>
          <a:xfrm>
            <a:off x="264303" y="3998566"/>
            <a:ext cx="8277677" cy="451273"/>
            <a:chOff x="0" y="0"/>
            <a:chExt cx="8277676" cy="451272"/>
          </a:xfrm>
        </p:grpSpPr>
        <p:sp>
          <p:nvSpPr>
            <p:cNvPr id="1056" name="History is replete with examples…"/>
            <p:cNvSpPr txBox="1"/>
            <p:nvPr/>
          </p:nvSpPr>
          <p:spPr>
            <a:xfrm>
              <a:off x="70333" y="18204"/>
              <a:ext cx="8207344" cy="396241"/>
            </a:xfrm>
            <a:prstGeom prst="rect">
              <a:avLst/>
            </a:prstGeom>
            <a:noFill/>
            <a:ln w="12700" cap="flat">
              <a:noFill/>
              <a:miter lim="400000"/>
            </a:ln>
            <a:effectLst/>
          </p:spPr>
          <p:txBody>
            <a:bodyPr wrap="square" lIns="45719" tIns="45719" rIns="45719" bIns="45719" numCol="1" anchor="t">
              <a:spAutoFit/>
            </a:bodyPr>
            <a:lstStyle>
              <a:lvl1pPr>
                <a:defRPr sz="20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dirty="0"/>
                <a:t>History is replete with examples…</a:t>
              </a:r>
            </a:p>
          </p:txBody>
        </p:sp>
        <p:sp>
          <p:nvSpPr>
            <p:cNvPr id="1057" name="圆角矩形"/>
            <p:cNvSpPr/>
            <p:nvPr/>
          </p:nvSpPr>
          <p:spPr>
            <a:xfrm>
              <a:off x="0" y="0"/>
              <a:ext cx="8181944" cy="451273"/>
            </a:xfrm>
            <a:prstGeom prst="roundRect">
              <a:avLst>
                <a:gd name="adj" fmla="val 42214"/>
              </a:avLst>
            </a:prstGeom>
            <a:noFill/>
            <a:ln w="25400" cap="flat">
              <a:solidFill>
                <a:schemeClr val="accent1"/>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pPr>
                <a:defRPr b="1"/>
              </a:pPr>
              <a:endParaRPr/>
            </a:p>
          </p:txBody>
        </p:sp>
      </p:grpSp>
      <p:sp>
        <p:nvSpPr>
          <p:cNvPr id="1059" name="A quick reflection on a typical day reveals how technology has revolutionized the world."/>
          <p:cNvSpPr txBox="1"/>
          <p:nvPr/>
        </p:nvSpPr>
        <p:spPr>
          <a:xfrm>
            <a:off x="299469" y="3017746"/>
            <a:ext cx="8207345" cy="650241"/>
          </a:xfrm>
          <a:prstGeom prst="rect">
            <a:avLst/>
          </a:prstGeom>
          <a:ln w="12700">
            <a:miter lim="400000"/>
          </a:ln>
        </p:spPr>
        <p:txBody>
          <a:bodyPr lIns="45719" rIns="45719">
            <a:spAutoFit/>
          </a:bodyPr>
          <a:lstStyle/>
          <a:p>
            <a:pPr>
              <a:defRPr>
                <a:latin typeface="微软雅黑" panose="020B0503020204020204" charset="-122"/>
                <a:ea typeface="微软雅黑" panose="020B0503020204020204" charset="-122"/>
                <a:cs typeface="微软雅黑" panose="020B0503020204020204" charset="-122"/>
                <a:sym typeface="微软雅黑" panose="020B0503020204020204" charset="-122"/>
              </a:defRPr>
            </a:pPr>
            <a:r>
              <a:rPr b="1" u="sng" dirty="0"/>
              <a:t>A quick reflection on</a:t>
            </a:r>
            <a:r>
              <a:rPr dirty="0"/>
              <a:t> a typical day </a:t>
            </a:r>
            <a:r>
              <a:rPr b="1" u="sng" dirty="0"/>
              <a:t>reveals how</a:t>
            </a:r>
            <a:r>
              <a:rPr dirty="0"/>
              <a:t> technology has revolutionized the world.</a:t>
            </a:r>
          </a:p>
        </p:txBody>
      </p:sp>
      <p:sp>
        <p:nvSpPr>
          <p:cNvPr id="1060" name="History is replete with examples of artistic greatness immediately recognized, then later confirmed."/>
          <p:cNvSpPr txBox="1"/>
          <p:nvPr/>
        </p:nvSpPr>
        <p:spPr>
          <a:xfrm>
            <a:off x="299469" y="5069175"/>
            <a:ext cx="8207345" cy="650241"/>
          </a:xfrm>
          <a:prstGeom prst="rect">
            <a:avLst/>
          </a:prstGeom>
          <a:ln w="12700">
            <a:miter lim="400000"/>
          </a:ln>
        </p:spPr>
        <p:txBody>
          <a:bodyPr lIns="45719" rIns="45719">
            <a:spAutoFit/>
          </a:bodyPr>
          <a:lstStyle/>
          <a:p>
            <a:pPr>
              <a:defRPr>
                <a:latin typeface="微软雅黑" panose="020B0503020204020204" charset="-122"/>
                <a:ea typeface="微软雅黑" panose="020B0503020204020204" charset="-122"/>
                <a:cs typeface="微软雅黑" panose="020B0503020204020204" charset="-122"/>
                <a:sym typeface="微软雅黑" panose="020B0503020204020204" charset="-122"/>
              </a:defRPr>
            </a:pPr>
            <a:r>
              <a:rPr b="1" u="sng"/>
              <a:t>History is replete with examples</a:t>
            </a:r>
            <a:r>
              <a:t> of artistic greatness immediately recognized, then later confirmed.</a:t>
            </a: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4" presetClass="entr" presetSubtype="32" fill="hold" grpId="1" nodeType="clickEffect">
                                  <p:stCondLst>
                                    <p:cond delay="0"/>
                                  </p:stCondLst>
                                  <p:iterate>
                                    <p:tmAbs val="0"/>
                                  </p:iterate>
                                  <p:childTnLst>
                                    <p:set>
                                      <p:cBhvr>
                                        <p:cTn id="6" dur="indefinite" fill="hold"/>
                                        <p:tgtEl>
                                          <p:spTgt spid="1051"/>
                                        </p:tgtEl>
                                        <p:attrNameLst>
                                          <p:attrName>style.visibility</p:attrName>
                                        </p:attrNameLst>
                                      </p:cBhvr>
                                      <p:to>
                                        <p:strVal val="visible"/>
                                      </p:to>
                                    </p:set>
                                    <p:animEffect transition="in" filter="box(out)">
                                      <p:cBhvr>
                                        <p:cTn id="7" dur="1000"/>
                                        <p:tgtEl>
                                          <p:spTgt spid="105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2" nodeType="clickEffect">
                                  <p:stCondLst>
                                    <p:cond delay="0"/>
                                  </p:stCondLst>
                                  <p:iterate>
                                    <p:tmAbs val="0"/>
                                  </p:iterate>
                                  <p:childTnLst>
                                    <p:set>
                                      <p:cBhvr>
                                        <p:cTn id="11" dur="indefinite" fill="hold"/>
                                        <p:tgtEl>
                                          <p:spTgt spid="1059"/>
                                        </p:tgtEl>
                                        <p:attrNameLst>
                                          <p:attrName>style.visibility</p:attrName>
                                        </p:attrNameLst>
                                      </p:cBhvr>
                                      <p:to>
                                        <p:strVal val="visible"/>
                                      </p:to>
                                    </p:set>
                                    <p:animEffect transition="in" filter="box(out)">
                                      <p:cBhvr>
                                        <p:cTn id="12" dur="1000"/>
                                        <p:tgtEl>
                                          <p:spTgt spid="105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3" nodeType="clickEffect">
                                  <p:stCondLst>
                                    <p:cond delay="0"/>
                                  </p:stCondLst>
                                  <p:iterate>
                                    <p:tmAbs val="0"/>
                                  </p:iterate>
                                  <p:childTnLst>
                                    <p:set>
                                      <p:cBhvr>
                                        <p:cTn id="16" dur="indefinite" fill="hold"/>
                                        <p:tgtEl>
                                          <p:spTgt spid="1058"/>
                                        </p:tgtEl>
                                        <p:attrNameLst>
                                          <p:attrName>style.visibility</p:attrName>
                                        </p:attrNameLst>
                                      </p:cBhvr>
                                      <p:to>
                                        <p:strVal val="visible"/>
                                      </p:to>
                                    </p:set>
                                    <p:animEffect transition="in" filter="box(out)">
                                      <p:cBhvr>
                                        <p:cTn id="17" dur="1000"/>
                                        <p:tgtEl>
                                          <p:spTgt spid="105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4" nodeType="clickEffect">
                                  <p:stCondLst>
                                    <p:cond delay="0"/>
                                  </p:stCondLst>
                                  <p:iterate>
                                    <p:tmAbs val="0"/>
                                  </p:iterate>
                                  <p:childTnLst>
                                    <p:set>
                                      <p:cBhvr>
                                        <p:cTn id="21" dur="indefinite" fill="hold"/>
                                        <p:tgtEl>
                                          <p:spTgt spid="1052"/>
                                        </p:tgtEl>
                                        <p:attrNameLst>
                                          <p:attrName>style.visibility</p:attrName>
                                        </p:attrNameLst>
                                      </p:cBhvr>
                                      <p:to>
                                        <p:strVal val="visible"/>
                                      </p:to>
                                    </p:set>
                                    <p:animEffect transition="in" filter="box(out)">
                                      <p:cBhvr>
                                        <p:cTn id="22" dur="1000"/>
                                        <p:tgtEl>
                                          <p:spTgt spid="105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5" nodeType="clickEffect">
                                  <p:stCondLst>
                                    <p:cond delay="0"/>
                                  </p:stCondLst>
                                  <p:iterate>
                                    <p:tmAbs val="0"/>
                                  </p:iterate>
                                  <p:childTnLst>
                                    <p:set>
                                      <p:cBhvr>
                                        <p:cTn id="26" dur="indefinite" fill="hold"/>
                                        <p:tgtEl>
                                          <p:spTgt spid="1060"/>
                                        </p:tgtEl>
                                        <p:attrNameLst>
                                          <p:attrName>style.visibility</p:attrName>
                                        </p:attrNameLst>
                                      </p:cBhvr>
                                      <p:to>
                                        <p:strVal val="visible"/>
                                      </p:to>
                                    </p:set>
                                    <p:animEffect transition="in" filter="box(out)">
                                      <p:cBhvr>
                                        <p:cTn id="27" dur="1000"/>
                                        <p:tgtEl>
                                          <p:spTgt spid="1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 grpId="1" animBg="1" advAuto="0"/>
      <p:bldP spid="1052" grpId="4" animBg="1" advAuto="0"/>
      <p:bldP spid="1058" grpId="3" animBg="1" advAuto="0"/>
      <p:bldP spid="1059" grpId="2" animBg="1" advAuto="0"/>
      <p:bldP spid="1060" grpId="5" animBg="1" advAuto="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 name="矩形 4"/>
          <p:cNvSpPr/>
          <p:nvPr/>
        </p:nvSpPr>
        <p:spPr>
          <a:xfrm>
            <a:off x="2339751" y="-1"/>
            <a:ext cx="6804249"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1063" name="矩形 5"/>
          <p:cNvSpPr/>
          <p:nvPr/>
        </p:nvSpPr>
        <p:spPr>
          <a:xfrm>
            <a:off x="5835891" y="79512"/>
            <a:ext cx="1512169" cy="340816"/>
          </a:xfrm>
          <a:prstGeom prst="rect">
            <a:avLst/>
          </a:prstGeom>
          <a:solidFill>
            <a:srgbClr val="093678"/>
          </a:solidFill>
          <a:ln w="12700">
            <a:miter lim="400000"/>
          </a:ln>
        </p:spPr>
        <p:txBody>
          <a:bodyPr lIns="45719" rIns="45719" anchor="ctr"/>
          <a:lstStyle/>
          <a:p>
            <a:pPr algn="ctr">
              <a:defRPr>
                <a:solidFill>
                  <a:srgbClr val="FFFFFF"/>
                </a:solidFill>
              </a:defRPr>
            </a:pPr>
            <a:endParaRPr/>
          </a:p>
        </p:txBody>
      </p:sp>
      <p:sp>
        <p:nvSpPr>
          <p:cNvPr id="1064" name="TextBox 6"/>
          <p:cNvSpPr txBox="1"/>
          <p:nvPr/>
        </p:nvSpPr>
        <p:spPr>
          <a:xfrm>
            <a:off x="2510150" y="63847"/>
            <a:ext cx="1368152"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有的放矢</a:t>
            </a:r>
          </a:p>
        </p:txBody>
      </p:sp>
      <p:sp>
        <p:nvSpPr>
          <p:cNvPr id="1065" name="TextBox 7"/>
          <p:cNvSpPr txBox="1"/>
          <p:nvPr/>
        </p:nvSpPr>
        <p:spPr>
          <a:xfrm>
            <a:off x="4355975" y="66110"/>
            <a:ext cx="1080121"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深度破题</a:t>
            </a:r>
          </a:p>
        </p:txBody>
      </p:sp>
      <p:sp>
        <p:nvSpPr>
          <p:cNvPr id="1066" name="TextBox 8"/>
          <p:cNvSpPr txBox="1"/>
          <p:nvPr/>
        </p:nvSpPr>
        <p:spPr>
          <a:xfrm>
            <a:off x="6083422" y="66110"/>
            <a:ext cx="1008858"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关键论证</a:t>
            </a:r>
          </a:p>
        </p:txBody>
      </p:sp>
      <p:sp>
        <p:nvSpPr>
          <p:cNvPr id="1067" name="矩形 9"/>
          <p:cNvSpPr/>
          <p:nvPr/>
        </p:nvSpPr>
        <p:spPr>
          <a:xfrm>
            <a:off x="2411759" y="44624"/>
            <a:ext cx="1512170"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1068" name="矩形 10"/>
          <p:cNvSpPr/>
          <p:nvPr/>
        </p:nvSpPr>
        <p:spPr>
          <a:xfrm>
            <a:off x="4169769" y="63847"/>
            <a:ext cx="1512169" cy="340817"/>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1069" name="矩形 11"/>
          <p:cNvSpPr/>
          <p:nvPr/>
        </p:nvSpPr>
        <p:spPr>
          <a:xfrm>
            <a:off x="4869" y="-1"/>
            <a:ext cx="2304002"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1070" name="直接连接符 12"/>
          <p:cNvSpPr/>
          <p:nvPr/>
        </p:nvSpPr>
        <p:spPr>
          <a:xfrm>
            <a:off x="4067944" y="72008"/>
            <a:ext cx="1" cy="332657"/>
          </a:xfrm>
          <a:prstGeom prst="line">
            <a:avLst/>
          </a:prstGeom>
          <a:ln w="12700">
            <a:solidFill>
              <a:srgbClr val="808080"/>
            </a:solidFill>
          </a:ln>
        </p:spPr>
        <p:txBody>
          <a:bodyPr lIns="45719" rIns="45719"/>
          <a:lstStyle/>
          <a:p>
            <a:endParaRPr/>
          </a:p>
        </p:txBody>
      </p:sp>
      <p:sp>
        <p:nvSpPr>
          <p:cNvPr id="1071" name="直接连接符 13"/>
          <p:cNvSpPr/>
          <p:nvPr/>
        </p:nvSpPr>
        <p:spPr>
          <a:xfrm>
            <a:off x="5796136" y="72008"/>
            <a:ext cx="1" cy="332657"/>
          </a:xfrm>
          <a:prstGeom prst="line">
            <a:avLst/>
          </a:prstGeom>
          <a:ln w="12700">
            <a:solidFill>
              <a:srgbClr val="808080"/>
            </a:solidFill>
          </a:ln>
        </p:spPr>
        <p:txBody>
          <a:bodyPr lIns="45719" rIns="45719"/>
          <a:lstStyle/>
          <a:p>
            <a:endParaRPr/>
          </a:p>
        </p:txBody>
      </p:sp>
      <p:sp>
        <p:nvSpPr>
          <p:cNvPr id="1072" name="直接连接符 14"/>
          <p:cNvSpPr/>
          <p:nvPr/>
        </p:nvSpPr>
        <p:spPr>
          <a:xfrm>
            <a:off x="7380312" y="74440"/>
            <a:ext cx="1" cy="332658"/>
          </a:xfrm>
          <a:prstGeom prst="line">
            <a:avLst/>
          </a:prstGeom>
          <a:ln w="12700">
            <a:solidFill>
              <a:srgbClr val="808080"/>
            </a:solidFill>
          </a:ln>
        </p:spPr>
        <p:txBody>
          <a:bodyPr lIns="45719" rIns="45719"/>
          <a:lstStyle/>
          <a:p>
            <a:endParaRPr/>
          </a:p>
        </p:txBody>
      </p:sp>
      <p:sp>
        <p:nvSpPr>
          <p:cNvPr id="1073" name="矩形 15"/>
          <p:cNvSpPr/>
          <p:nvPr/>
        </p:nvSpPr>
        <p:spPr>
          <a:xfrm>
            <a:off x="7668342" y="64501"/>
            <a:ext cx="1378092" cy="340817"/>
          </a:xfrm>
          <a:prstGeom prst="rect">
            <a:avLst/>
          </a:prstGeom>
          <a:solidFill>
            <a:srgbClr val="BFBFBF"/>
          </a:solidFill>
          <a:ln w="12700">
            <a:miter lim="400000"/>
          </a:ln>
        </p:spPr>
        <p:txBody>
          <a:bodyPr lIns="45719" rIns="45719" anchor="ctr"/>
          <a:lstStyle/>
          <a:p>
            <a:pPr algn="ctr">
              <a:defRPr>
                <a:solidFill>
                  <a:srgbClr val="FFFFFF"/>
                </a:solidFill>
              </a:defRPr>
            </a:pPr>
            <a:endParaRPr/>
          </a:p>
        </p:txBody>
      </p:sp>
      <p:pic>
        <p:nvPicPr>
          <p:cNvPr id="1074" name="图片 16" descr="图片 16"/>
          <p:cNvPicPr>
            <a:picLocks noChangeAspect="1"/>
          </p:cNvPicPr>
          <p:nvPr/>
        </p:nvPicPr>
        <p:blipFill>
          <a:blip r:embed="rId2"/>
          <a:stretch>
            <a:fillRect/>
          </a:stretch>
        </p:blipFill>
        <p:spPr>
          <a:xfrm>
            <a:off x="7720593" y="46030"/>
            <a:ext cx="1231189" cy="369357"/>
          </a:xfrm>
          <a:prstGeom prst="rect">
            <a:avLst/>
          </a:prstGeom>
          <a:ln w="12700">
            <a:miter lim="400000"/>
            <a:headEnd/>
            <a:tailEnd/>
          </a:ln>
        </p:spPr>
      </p:pic>
      <p:sp>
        <p:nvSpPr>
          <p:cNvPr id="1075" name="TextBox 17"/>
          <p:cNvSpPr txBox="1"/>
          <p:nvPr/>
        </p:nvSpPr>
        <p:spPr>
          <a:xfrm>
            <a:off x="755576" y="59633"/>
            <a:ext cx="1368152" cy="370841"/>
          </a:xfrm>
          <a:prstGeom prst="rect">
            <a:avLst/>
          </a:prstGeom>
          <a:ln w="12700">
            <a:miter lim="400000"/>
          </a:ln>
        </p:spPr>
        <p:txBody>
          <a:bodyPr lIns="45719" rIns="45719">
            <a:spAutoFit/>
          </a:bodyPr>
          <a:lstStyle>
            <a:lvl1pPr algn="ctr">
              <a:defRPr>
                <a:solidFill>
                  <a:srgbClr val="FFC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ISSUE</a:t>
            </a:r>
          </a:p>
        </p:txBody>
      </p:sp>
      <p:grpSp>
        <p:nvGrpSpPr>
          <p:cNvPr id="1078" name="矩形 18"/>
          <p:cNvGrpSpPr/>
          <p:nvPr/>
        </p:nvGrpSpPr>
        <p:grpSpPr>
          <a:xfrm>
            <a:off x="0" y="-49421"/>
            <a:ext cx="539552" cy="574042"/>
            <a:chOff x="0" y="0"/>
            <a:chExt cx="539551" cy="574040"/>
          </a:xfrm>
        </p:grpSpPr>
        <p:sp>
          <p:nvSpPr>
            <p:cNvPr id="1076" name="矩形"/>
            <p:cNvSpPr/>
            <p:nvPr/>
          </p:nvSpPr>
          <p:spPr>
            <a:xfrm>
              <a:off x="0" y="49420"/>
              <a:ext cx="539552" cy="475200"/>
            </a:xfrm>
            <a:prstGeom prst="rect">
              <a:avLst/>
            </a:prstGeom>
            <a:solidFill>
              <a:srgbClr val="093678"/>
            </a:solidFill>
            <a:ln w="12700" cap="flat">
              <a:noFill/>
              <a:miter lim="400000"/>
            </a:ln>
            <a:effectLst/>
          </p:spPr>
          <p:txBody>
            <a:bodyPr wrap="square" lIns="45719" tIns="45719" rIns="45719" bIns="45719" numCol="1" anchor="ctr">
              <a:noAutofit/>
            </a:bodyPr>
            <a:lstStyle/>
            <a:p>
              <a:pPr algn="ctr">
                <a:defRPr sz="3200">
                  <a:solidFill>
                    <a:srgbClr val="FFFFFF"/>
                  </a:solidFill>
                  <a:latin typeface="方正超粗黑简体"/>
                  <a:ea typeface="方正超粗黑简体"/>
                  <a:cs typeface="方正超粗黑简体"/>
                  <a:sym typeface="方正超粗黑简体"/>
                </a:defRPr>
              </a:pPr>
              <a:endParaRPr/>
            </a:p>
          </p:txBody>
        </p:sp>
        <p:sp>
          <p:nvSpPr>
            <p:cNvPr id="1077" name="2"/>
            <p:cNvSpPr txBox="1"/>
            <p:nvPr/>
          </p:nvSpPr>
          <p:spPr>
            <a:xfrm>
              <a:off x="0" y="0"/>
              <a:ext cx="539552" cy="574041"/>
            </a:xfrm>
            <a:prstGeom prst="rect">
              <a:avLst/>
            </a:prstGeom>
            <a:noFill/>
            <a:ln w="12700" cap="flat">
              <a:noFill/>
              <a:miter lim="400000"/>
            </a:ln>
            <a:effectLst/>
          </p:spPr>
          <p:txBody>
            <a:bodyPr wrap="square" lIns="45719" tIns="45719" rIns="45719" bIns="45719" numCol="1" anchor="ctr">
              <a:spAutoFit/>
            </a:bodyPr>
            <a:lstStyle>
              <a:lvl1pPr algn="ctr">
                <a:defRPr sz="3200">
                  <a:solidFill>
                    <a:srgbClr val="FFFFFF"/>
                  </a:solidFill>
                  <a:latin typeface="方正超粗黑简体"/>
                  <a:ea typeface="方正超粗黑简体"/>
                  <a:cs typeface="方正超粗黑简体"/>
                  <a:sym typeface="方正超粗黑简体"/>
                </a:defRPr>
              </a:lvl1pPr>
            </a:lstStyle>
            <a:p>
              <a:r>
                <a:t>2</a:t>
              </a:r>
            </a:p>
          </p:txBody>
        </p:sp>
      </p:grpSp>
      <p:grpSp>
        <p:nvGrpSpPr>
          <p:cNvPr id="1081" name="组合 22"/>
          <p:cNvGrpSpPr/>
          <p:nvPr/>
        </p:nvGrpSpPr>
        <p:grpSpPr>
          <a:xfrm>
            <a:off x="287914" y="756033"/>
            <a:ext cx="1296146" cy="447042"/>
            <a:chOff x="0" y="-7113"/>
            <a:chExt cx="1296145" cy="447041"/>
          </a:xfrm>
        </p:grpSpPr>
        <p:sp>
          <p:nvSpPr>
            <p:cNvPr id="1079" name="矩形 21"/>
            <p:cNvSpPr/>
            <p:nvPr/>
          </p:nvSpPr>
          <p:spPr>
            <a:xfrm>
              <a:off x="0" y="19877"/>
              <a:ext cx="1296145" cy="360042"/>
            </a:xfrm>
            <a:prstGeom prst="rect">
              <a:avLst/>
            </a:prstGeom>
            <a:solidFill>
              <a:srgbClr val="0000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80" name="TextBox 20"/>
            <p:cNvSpPr txBox="1"/>
            <p:nvPr/>
          </p:nvSpPr>
          <p:spPr>
            <a:xfrm>
              <a:off x="92447" y="-7113"/>
              <a:ext cx="1120141" cy="447041"/>
            </a:xfrm>
            <a:prstGeom prst="rect">
              <a:avLst/>
            </a:prstGeom>
            <a:noFill/>
            <a:ln w="12700" cap="flat">
              <a:noFill/>
              <a:miter lim="400000"/>
            </a:ln>
            <a:effectLst/>
          </p:spPr>
          <p:txBody>
            <a:bodyPr wrap="none" lIns="45719" tIns="45719" rIns="45719" bIns="45719" numCol="1" anchor="t">
              <a:spAutoFit/>
            </a:bodyPr>
            <a:lstStyle>
              <a:lvl1pPr>
                <a:defRPr sz="2000">
                  <a:solidFill>
                    <a:srgbClr val="FFC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过渡衔接</a:t>
              </a:r>
            </a:p>
          </p:txBody>
        </p:sp>
      </p:grpSp>
      <p:sp>
        <p:nvSpPr>
          <p:cNvPr id="1082" name="3. 例子表达"/>
          <p:cNvSpPr txBox="1"/>
          <p:nvPr/>
        </p:nvSpPr>
        <p:spPr>
          <a:xfrm>
            <a:off x="234715" y="1231960"/>
            <a:ext cx="1402542" cy="447041"/>
          </a:xfrm>
          <a:prstGeom prst="rect">
            <a:avLst/>
          </a:prstGeom>
          <a:ln w="12700">
            <a:miter lim="400000"/>
          </a:ln>
        </p:spPr>
        <p:txBody>
          <a:bodyPr wrap="none" lIns="45719" rIns="45719">
            <a:spAutoFit/>
          </a:bodyPr>
          <a:lstStyle>
            <a:lvl1pPr>
              <a:defRPr sz="20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3. 例子表达</a:t>
            </a:r>
          </a:p>
        </p:txBody>
      </p:sp>
      <p:grpSp>
        <p:nvGrpSpPr>
          <p:cNvPr id="1086" name="成组"/>
          <p:cNvGrpSpPr/>
          <p:nvPr/>
        </p:nvGrpSpPr>
        <p:grpSpPr>
          <a:xfrm>
            <a:off x="211585" y="1899552"/>
            <a:ext cx="8295229" cy="1900735"/>
            <a:chOff x="0" y="0"/>
            <a:chExt cx="8295227" cy="1900734"/>
          </a:xfrm>
        </p:grpSpPr>
        <p:sp>
          <p:nvSpPr>
            <p:cNvPr id="1083" name="For example, in challenging the notion that the Earth was in a fixed position at the center of the universe, Copernicus paved the way for the corroborating observations of Galileo a century later, and ultimately for Newton's principles of gravity upon which all modern science is based."/>
            <p:cNvSpPr txBox="1"/>
            <p:nvPr/>
          </p:nvSpPr>
          <p:spPr>
            <a:xfrm>
              <a:off x="87884" y="30479"/>
              <a:ext cx="8207344" cy="1209041"/>
            </a:xfrm>
            <a:prstGeom prst="rect">
              <a:avLst/>
            </a:prstGeom>
            <a:noFill/>
            <a:ln w="12700" cap="flat">
              <a:noFill/>
              <a:miter lim="400000"/>
            </a:ln>
            <a:effectLst/>
          </p:spPr>
          <p:txBody>
            <a:bodyPr wrap="square" lIns="45719" tIns="45719" rIns="45719" bIns="45719" numCol="1" anchor="t">
              <a:spAutoFit/>
            </a:bodyPr>
            <a:lstStyle/>
            <a:p>
              <a:pPr>
                <a:defRPr>
                  <a:latin typeface="微软雅黑" panose="020B0503020204020204" charset="-122"/>
                  <a:ea typeface="微软雅黑" panose="020B0503020204020204" charset="-122"/>
                  <a:cs typeface="微软雅黑" panose="020B0503020204020204" charset="-122"/>
                  <a:sym typeface="微软雅黑" panose="020B0503020204020204" charset="-122"/>
                </a:defRPr>
              </a:pPr>
              <a:r>
                <a:rPr dirty="0"/>
                <a:t>For example, in challenging the notion that the Earth was in a fixed position at the center of the universe, </a:t>
              </a:r>
              <a:r>
                <a:rPr b="1" u="sng" dirty="0"/>
                <a:t>Copernicus</a:t>
              </a:r>
              <a:r>
                <a:rPr dirty="0"/>
                <a:t> </a:t>
              </a:r>
              <a:r>
                <a:rPr b="1" dirty="0"/>
                <a:t>paved the way for</a:t>
              </a:r>
              <a:r>
                <a:rPr dirty="0"/>
                <a:t> the corroborating observations of </a:t>
              </a:r>
              <a:r>
                <a:rPr b="1" dirty="0"/>
                <a:t>Galileo</a:t>
              </a:r>
              <a:r>
                <a:rPr dirty="0"/>
                <a:t> a century later, and ultimately </a:t>
              </a:r>
              <a:r>
                <a:rPr b="1" dirty="0"/>
                <a:t>for Newton's principles</a:t>
              </a:r>
              <a:r>
                <a:rPr dirty="0"/>
                <a:t> of gravity upon which all modern science is based.</a:t>
              </a:r>
            </a:p>
          </p:txBody>
        </p:sp>
        <p:sp>
          <p:nvSpPr>
            <p:cNvPr id="1084" name="The staggering cumulative impact of Copernicus' rejection of what he had been taught is proof enough of the value of skepticism."/>
            <p:cNvSpPr txBox="1"/>
            <p:nvPr/>
          </p:nvSpPr>
          <p:spPr>
            <a:xfrm>
              <a:off x="87884" y="1242427"/>
              <a:ext cx="8207344" cy="650241"/>
            </a:xfrm>
            <a:prstGeom prst="rect">
              <a:avLst/>
            </a:prstGeom>
            <a:noFill/>
            <a:ln w="12700" cap="flat">
              <a:noFill/>
              <a:miter lim="400000"/>
            </a:ln>
            <a:effectLst/>
          </p:spPr>
          <p:txBody>
            <a:bodyPr wrap="square" lIns="45719" tIns="45719" rIns="45719" bIns="45719" numCol="1" anchor="t">
              <a:spAutoFit/>
            </a:bodyPr>
            <a:lstStyle/>
            <a:p>
              <a:pPr>
                <a:defRPr>
                  <a:latin typeface="微软雅黑" panose="020B0503020204020204" charset="-122"/>
                  <a:ea typeface="微软雅黑" panose="020B0503020204020204" charset="-122"/>
                  <a:cs typeface="微软雅黑" panose="020B0503020204020204" charset="-122"/>
                  <a:sym typeface="微软雅黑" panose="020B0503020204020204" charset="-122"/>
                </a:defRPr>
              </a:pPr>
              <a:r>
                <a:rPr dirty="0"/>
                <a:t>The staggering cumulative </a:t>
              </a:r>
              <a:r>
                <a:rPr b="1" u="sng" dirty="0"/>
                <a:t>impact of Copernicus' rejection</a:t>
              </a:r>
              <a:r>
                <a:rPr dirty="0"/>
                <a:t> of what he had been taught is proof enough of the value of skepticism.</a:t>
              </a:r>
            </a:p>
          </p:txBody>
        </p:sp>
        <p:sp>
          <p:nvSpPr>
            <p:cNvPr id="1085" name="圆角矩形"/>
            <p:cNvSpPr/>
            <p:nvPr/>
          </p:nvSpPr>
          <p:spPr>
            <a:xfrm>
              <a:off x="0" y="0"/>
              <a:ext cx="8260386" cy="1900735"/>
            </a:xfrm>
            <a:prstGeom prst="roundRect">
              <a:avLst>
                <a:gd name="adj" fmla="val 10022"/>
              </a:avLst>
            </a:prstGeom>
            <a:noFill/>
            <a:ln w="25400" cap="flat">
              <a:solidFill>
                <a:schemeClr val="accent1"/>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endParaRPr/>
            </a:p>
          </p:txBody>
        </p:sp>
      </p:grpSp>
      <p:grpSp>
        <p:nvGrpSpPr>
          <p:cNvPr id="1089" name="成组"/>
          <p:cNvGrpSpPr/>
          <p:nvPr/>
        </p:nvGrpSpPr>
        <p:grpSpPr>
          <a:xfrm>
            <a:off x="211585" y="4387143"/>
            <a:ext cx="8295229" cy="800755"/>
            <a:chOff x="0" y="0"/>
            <a:chExt cx="8295227" cy="800754"/>
          </a:xfrm>
        </p:grpSpPr>
        <p:sp>
          <p:nvSpPr>
            <p:cNvPr id="1087" name="In the area of dance Balanchine showed by way of his improvisational techniques his skepticism about established rules for choreography."/>
            <p:cNvSpPr txBox="1"/>
            <p:nvPr/>
          </p:nvSpPr>
          <p:spPr>
            <a:xfrm>
              <a:off x="87884" y="55879"/>
              <a:ext cx="8207344" cy="650241"/>
            </a:xfrm>
            <a:prstGeom prst="rect">
              <a:avLst/>
            </a:prstGeom>
            <a:noFill/>
            <a:ln w="12700" cap="flat">
              <a:noFill/>
              <a:miter lim="400000"/>
            </a:ln>
            <a:effectLst/>
          </p:spPr>
          <p:txBody>
            <a:bodyPr wrap="square" lIns="45719" tIns="45719" rIns="45719" bIns="45719" numCol="1" anchor="t">
              <a:spAutoFit/>
            </a:bodyPr>
            <a:lstStyle/>
            <a:p>
              <a:pPr>
                <a:defRPr>
                  <a:latin typeface="微软雅黑" panose="020B0503020204020204" charset="-122"/>
                  <a:ea typeface="微软雅黑" panose="020B0503020204020204" charset="-122"/>
                  <a:cs typeface="微软雅黑" panose="020B0503020204020204" charset="-122"/>
                  <a:sym typeface="微软雅黑" panose="020B0503020204020204" charset="-122"/>
                </a:defRPr>
              </a:pPr>
              <a:r>
                <a:rPr b="1" u="sng" dirty="0"/>
                <a:t>In the area of dance</a:t>
              </a:r>
              <a:r>
                <a:rPr dirty="0"/>
                <a:t> </a:t>
              </a:r>
              <a:r>
                <a:rPr b="1" u="sng" dirty="0"/>
                <a:t>Balanchine</a:t>
              </a:r>
              <a:r>
                <a:rPr dirty="0"/>
                <a:t> </a:t>
              </a:r>
              <a:r>
                <a:rPr b="1" u="sng" dirty="0"/>
                <a:t>showed</a:t>
              </a:r>
              <a:r>
                <a:rPr dirty="0"/>
                <a:t> by way of his improvisational techniques his </a:t>
              </a:r>
              <a:r>
                <a:rPr b="1" u="sng" dirty="0"/>
                <a:t>skepticism</a:t>
              </a:r>
              <a:r>
                <a:rPr dirty="0"/>
                <a:t> about established rules for choreography.</a:t>
              </a:r>
            </a:p>
          </p:txBody>
        </p:sp>
        <p:sp>
          <p:nvSpPr>
            <p:cNvPr id="1088" name="圆角矩形"/>
            <p:cNvSpPr/>
            <p:nvPr/>
          </p:nvSpPr>
          <p:spPr>
            <a:xfrm>
              <a:off x="0" y="0"/>
              <a:ext cx="8260386" cy="800755"/>
            </a:xfrm>
            <a:prstGeom prst="roundRect">
              <a:avLst>
                <a:gd name="adj" fmla="val 23790"/>
              </a:avLst>
            </a:prstGeom>
            <a:noFill/>
            <a:ln w="25400" cap="flat">
              <a:solidFill>
                <a:schemeClr val="accent1"/>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endParaRPr/>
            </a:p>
          </p:txBody>
        </p:sp>
      </p:grpSp>
      <p:sp>
        <p:nvSpPr>
          <p:cNvPr id="2" name="文本框 1">
            <a:extLst>
              <a:ext uri="{FF2B5EF4-FFF2-40B4-BE49-F238E27FC236}">
                <a16:creationId xmlns:a16="http://schemas.microsoft.com/office/drawing/2014/main" id="{637D8620-F531-4FA0-8139-FC03D2E92171}"/>
              </a:ext>
            </a:extLst>
          </p:cNvPr>
          <p:cNvSpPr txBox="1"/>
          <p:nvPr/>
        </p:nvSpPr>
        <p:spPr>
          <a:xfrm>
            <a:off x="539553" y="5626040"/>
            <a:ext cx="5296338" cy="1200327"/>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rPr>
              <a:t>不要背整个句子。会查重。只要背短语。比如</a:t>
            </a:r>
            <a:r>
              <a:rPr kumimoji="0" lang="en-US" altLang="zh-CN" sz="1800" b="0" i="0" u="none" strike="noStrike" cap="none" spc="0" normalizeH="0" baseline="0" dirty="0">
                <a:ln>
                  <a:noFill/>
                </a:ln>
                <a:solidFill>
                  <a:srgbClr val="000000"/>
                </a:solidFill>
                <a:effectLst/>
                <a:uFillTx/>
                <a:latin typeface="+mn-lt"/>
                <a:ea typeface="+mn-ea"/>
                <a:cs typeface="+mn-cs"/>
                <a:sym typeface="Calibri" panose="020F0502020204030204"/>
              </a:rPr>
              <a:t>Newton’s principles of gravity.</a:t>
            </a:r>
          </a:p>
          <a:p>
            <a:pPr marL="0" marR="0" indent="0" algn="l" defTabSz="914400" rtl="0" fontAlgn="auto" latinLnBrk="0" hangingPunct="0">
              <a:lnSpc>
                <a:spcPct val="100000"/>
              </a:lnSpc>
              <a:spcBef>
                <a:spcPts val="0"/>
              </a:spcBef>
              <a:spcAft>
                <a:spcPts val="0"/>
              </a:spcAft>
              <a:buClrTx/>
              <a:buSzTx/>
              <a:buFontTx/>
              <a:buNone/>
            </a:pPr>
            <a:r>
              <a:rPr lang="zh-CN" altLang="en-US" dirty="0"/>
              <a:t>例子要简短，细节不要太多，写完例子加一个简单的解释。</a:t>
            </a:r>
            <a:endPar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4" presetClass="entr" presetSubtype="32" fill="hold" grpId="1" nodeType="clickEffect">
                                  <p:stCondLst>
                                    <p:cond delay="0"/>
                                  </p:stCondLst>
                                  <p:iterate>
                                    <p:tmAbs val="0"/>
                                  </p:iterate>
                                  <p:childTnLst>
                                    <p:set>
                                      <p:cBhvr>
                                        <p:cTn id="6" dur="indefinite" fill="hold"/>
                                        <p:tgtEl>
                                          <p:spTgt spid="1086"/>
                                        </p:tgtEl>
                                        <p:attrNameLst>
                                          <p:attrName>style.visibility</p:attrName>
                                        </p:attrNameLst>
                                      </p:cBhvr>
                                      <p:to>
                                        <p:strVal val="visible"/>
                                      </p:to>
                                    </p:set>
                                    <p:animEffect transition="in" filter="box(out)">
                                      <p:cBhvr>
                                        <p:cTn id="7" dur="1000"/>
                                        <p:tgtEl>
                                          <p:spTgt spid="108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2" nodeType="clickEffect">
                                  <p:stCondLst>
                                    <p:cond delay="0"/>
                                  </p:stCondLst>
                                  <p:iterate>
                                    <p:tmAbs val="0"/>
                                  </p:iterate>
                                  <p:childTnLst>
                                    <p:set>
                                      <p:cBhvr>
                                        <p:cTn id="11" dur="indefinite" fill="hold"/>
                                        <p:tgtEl>
                                          <p:spTgt spid="1089"/>
                                        </p:tgtEl>
                                        <p:attrNameLst>
                                          <p:attrName>style.visibility</p:attrName>
                                        </p:attrNameLst>
                                      </p:cBhvr>
                                      <p:to>
                                        <p:strVal val="visible"/>
                                      </p:to>
                                    </p:set>
                                    <p:animEffect transition="in" filter="box(out)">
                                      <p:cBhvr>
                                        <p:cTn id="12" dur="1000"/>
                                        <p:tgtEl>
                                          <p:spTgt spid="10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6" grpId="1" animBg="1" advAuto="0"/>
      <p:bldP spid="1089" grpId="2" animBg="1" advAuto="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1" name="矩形 4"/>
          <p:cNvSpPr/>
          <p:nvPr/>
        </p:nvSpPr>
        <p:spPr>
          <a:xfrm>
            <a:off x="2339751" y="-1"/>
            <a:ext cx="6804249"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1092" name="矩形 5"/>
          <p:cNvSpPr/>
          <p:nvPr/>
        </p:nvSpPr>
        <p:spPr>
          <a:xfrm>
            <a:off x="5835891" y="79512"/>
            <a:ext cx="1512169" cy="340816"/>
          </a:xfrm>
          <a:prstGeom prst="rect">
            <a:avLst/>
          </a:prstGeom>
          <a:solidFill>
            <a:srgbClr val="093678"/>
          </a:solidFill>
          <a:ln w="12700">
            <a:miter lim="400000"/>
          </a:ln>
        </p:spPr>
        <p:txBody>
          <a:bodyPr lIns="45719" rIns="45719" anchor="ctr"/>
          <a:lstStyle/>
          <a:p>
            <a:pPr algn="ctr">
              <a:defRPr>
                <a:solidFill>
                  <a:srgbClr val="FFFFFF"/>
                </a:solidFill>
              </a:defRPr>
            </a:pPr>
            <a:endParaRPr/>
          </a:p>
        </p:txBody>
      </p:sp>
      <p:sp>
        <p:nvSpPr>
          <p:cNvPr id="1093" name="TextBox 6"/>
          <p:cNvSpPr txBox="1"/>
          <p:nvPr/>
        </p:nvSpPr>
        <p:spPr>
          <a:xfrm>
            <a:off x="2510150" y="63847"/>
            <a:ext cx="1368152"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有的放矢</a:t>
            </a:r>
          </a:p>
        </p:txBody>
      </p:sp>
      <p:sp>
        <p:nvSpPr>
          <p:cNvPr id="1094" name="TextBox 7"/>
          <p:cNvSpPr txBox="1"/>
          <p:nvPr/>
        </p:nvSpPr>
        <p:spPr>
          <a:xfrm>
            <a:off x="4355975" y="66110"/>
            <a:ext cx="1080121"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深度破题</a:t>
            </a:r>
          </a:p>
        </p:txBody>
      </p:sp>
      <p:sp>
        <p:nvSpPr>
          <p:cNvPr id="1095" name="TextBox 8"/>
          <p:cNvSpPr txBox="1"/>
          <p:nvPr/>
        </p:nvSpPr>
        <p:spPr>
          <a:xfrm>
            <a:off x="6083422" y="66110"/>
            <a:ext cx="1008858"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关键论证</a:t>
            </a:r>
          </a:p>
        </p:txBody>
      </p:sp>
      <p:sp>
        <p:nvSpPr>
          <p:cNvPr id="1096" name="矩形 9"/>
          <p:cNvSpPr/>
          <p:nvPr/>
        </p:nvSpPr>
        <p:spPr>
          <a:xfrm>
            <a:off x="2411759" y="44624"/>
            <a:ext cx="1512170"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1097" name="矩形 10"/>
          <p:cNvSpPr/>
          <p:nvPr/>
        </p:nvSpPr>
        <p:spPr>
          <a:xfrm>
            <a:off x="4169769" y="63847"/>
            <a:ext cx="1512169" cy="340817"/>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1098" name="矩形 11"/>
          <p:cNvSpPr/>
          <p:nvPr/>
        </p:nvSpPr>
        <p:spPr>
          <a:xfrm>
            <a:off x="4869" y="-1"/>
            <a:ext cx="2304002"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1099" name="直接连接符 12"/>
          <p:cNvSpPr/>
          <p:nvPr/>
        </p:nvSpPr>
        <p:spPr>
          <a:xfrm>
            <a:off x="4067944" y="72008"/>
            <a:ext cx="1" cy="332657"/>
          </a:xfrm>
          <a:prstGeom prst="line">
            <a:avLst/>
          </a:prstGeom>
          <a:ln w="12700">
            <a:solidFill>
              <a:srgbClr val="808080"/>
            </a:solidFill>
          </a:ln>
        </p:spPr>
        <p:txBody>
          <a:bodyPr lIns="45719" rIns="45719"/>
          <a:lstStyle/>
          <a:p>
            <a:endParaRPr/>
          </a:p>
        </p:txBody>
      </p:sp>
      <p:sp>
        <p:nvSpPr>
          <p:cNvPr id="1100" name="直接连接符 13"/>
          <p:cNvSpPr/>
          <p:nvPr/>
        </p:nvSpPr>
        <p:spPr>
          <a:xfrm>
            <a:off x="5796136" y="72008"/>
            <a:ext cx="1" cy="332657"/>
          </a:xfrm>
          <a:prstGeom prst="line">
            <a:avLst/>
          </a:prstGeom>
          <a:ln w="12700">
            <a:solidFill>
              <a:srgbClr val="808080"/>
            </a:solidFill>
          </a:ln>
        </p:spPr>
        <p:txBody>
          <a:bodyPr lIns="45719" rIns="45719"/>
          <a:lstStyle/>
          <a:p>
            <a:endParaRPr/>
          </a:p>
        </p:txBody>
      </p:sp>
      <p:sp>
        <p:nvSpPr>
          <p:cNvPr id="1101" name="直接连接符 14"/>
          <p:cNvSpPr/>
          <p:nvPr/>
        </p:nvSpPr>
        <p:spPr>
          <a:xfrm>
            <a:off x="7380312" y="74440"/>
            <a:ext cx="1" cy="332658"/>
          </a:xfrm>
          <a:prstGeom prst="line">
            <a:avLst/>
          </a:prstGeom>
          <a:ln w="12700">
            <a:solidFill>
              <a:srgbClr val="808080"/>
            </a:solidFill>
          </a:ln>
        </p:spPr>
        <p:txBody>
          <a:bodyPr lIns="45719" rIns="45719"/>
          <a:lstStyle/>
          <a:p>
            <a:endParaRPr/>
          </a:p>
        </p:txBody>
      </p:sp>
      <p:sp>
        <p:nvSpPr>
          <p:cNvPr id="1102" name="矩形 15"/>
          <p:cNvSpPr/>
          <p:nvPr/>
        </p:nvSpPr>
        <p:spPr>
          <a:xfrm>
            <a:off x="7668342" y="64501"/>
            <a:ext cx="1378092" cy="340817"/>
          </a:xfrm>
          <a:prstGeom prst="rect">
            <a:avLst/>
          </a:prstGeom>
          <a:solidFill>
            <a:srgbClr val="BFBFBF"/>
          </a:solidFill>
          <a:ln w="12700">
            <a:miter lim="400000"/>
          </a:ln>
        </p:spPr>
        <p:txBody>
          <a:bodyPr lIns="45719" rIns="45719" anchor="ctr"/>
          <a:lstStyle/>
          <a:p>
            <a:pPr algn="ctr">
              <a:defRPr>
                <a:solidFill>
                  <a:srgbClr val="FFFFFF"/>
                </a:solidFill>
              </a:defRPr>
            </a:pPr>
            <a:endParaRPr/>
          </a:p>
        </p:txBody>
      </p:sp>
      <p:pic>
        <p:nvPicPr>
          <p:cNvPr id="1103" name="图片 16" descr="图片 16"/>
          <p:cNvPicPr>
            <a:picLocks noChangeAspect="1"/>
          </p:cNvPicPr>
          <p:nvPr/>
        </p:nvPicPr>
        <p:blipFill>
          <a:blip r:embed="rId2"/>
          <a:stretch>
            <a:fillRect/>
          </a:stretch>
        </p:blipFill>
        <p:spPr>
          <a:xfrm>
            <a:off x="7720593" y="46030"/>
            <a:ext cx="1231189" cy="369357"/>
          </a:xfrm>
          <a:prstGeom prst="rect">
            <a:avLst/>
          </a:prstGeom>
          <a:ln w="12700">
            <a:miter lim="400000"/>
            <a:headEnd/>
            <a:tailEnd/>
          </a:ln>
        </p:spPr>
      </p:pic>
      <p:sp>
        <p:nvSpPr>
          <p:cNvPr id="1104" name="TextBox 17"/>
          <p:cNvSpPr txBox="1"/>
          <p:nvPr/>
        </p:nvSpPr>
        <p:spPr>
          <a:xfrm>
            <a:off x="755576" y="59633"/>
            <a:ext cx="1368152" cy="370841"/>
          </a:xfrm>
          <a:prstGeom prst="rect">
            <a:avLst/>
          </a:prstGeom>
          <a:ln w="12700">
            <a:miter lim="400000"/>
          </a:ln>
        </p:spPr>
        <p:txBody>
          <a:bodyPr lIns="45719" rIns="45719">
            <a:spAutoFit/>
          </a:bodyPr>
          <a:lstStyle>
            <a:lvl1pPr algn="ctr">
              <a:defRPr>
                <a:solidFill>
                  <a:srgbClr val="FFC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ISSUE</a:t>
            </a:r>
          </a:p>
        </p:txBody>
      </p:sp>
      <p:grpSp>
        <p:nvGrpSpPr>
          <p:cNvPr id="1107" name="矩形 18"/>
          <p:cNvGrpSpPr/>
          <p:nvPr/>
        </p:nvGrpSpPr>
        <p:grpSpPr>
          <a:xfrm>
            <a:off x="0" y="-49421"/>
            <a:ext cx="539552" cy="574042"/>
            <a:chOff x="0" y="0"/>
            <a:chExt cx="539551" cy="574040"/>
          </a:xfrm>
        </p:grpSpPr>
        <p:sp>
          <p:nvSpPr>
            <p:cNvPr id="1105" name="矩形"/>
            <p:cNvSpPr/>
            <p:nvPr/>
          </p:nvSpPr>
          <p:spPr>
            <a:xfrm>
              <a:off x="0" y="49420"/>
              <a:ext cx="539552" cy="475200"/>
            </a:xfrm>
            <a:prstGeom prst="rect">
              <a:avLst/>
            </a:prstGeom>
            <a:solidFill>
              <a:srgbClr val="093678"/>
            </a:solidFill>
            <a:ln w="12700" cap="flat">
              <a:noFill/>
              <a:miter lim="400000"/>
            </a:ln>
            <a:effectLst/>
          </p:spPr>
          <p:txBody>
            <a:bodyPr wrap="square" lIns="45719" tIns="45719" rIns="45719" bIns="45719" numCol="1" anchor="ctr">
              <a:noAutofit/>
            </a:bodyPr>
            <a:lstStyle/>
            <a:p>
              <a:pPr algn="ctr">
                <a:defRPr sz="3200">
                  <a:solidFill>
                    <a:srgbClr val="FFFFFF"/>
                  </a:solidFill>
                  <a:latin typeface="方正超粗黑简体"/>
                  <a:ea typeface="方正超粗黑简体"/>
                  <a:cs typeface="方正超粗黑简体"/>
                  <a:sym typeface="方正超粗黑简体"/>
                </a:defRPr>
              </a:pPr>
              <a:endParaRPr/>
            </a:p>
          </p:txBody>
        </p:sp>
        <p:sp>
          <p:nvSpPr>
            <p:cNvPr id="1106" name="2"/>
            <p:cNvSpPr txBox="1"/>
            <p:nvPr/>
          </p:nvSpPr>
          <p:spPr>
            <a:xfrm>
              <a:off x="0" y="0"/>
              <a:ext cx="539552" cy="574041"/>
            </a:xfrm>
            <a:prstGeom prst="rect">
              <a:avLst/>
            </a:prstGeom>
            <a:noFill/>
            <a:ln w="12700" cap="flat">
              <a:noFill/>
              <a:miter lim="400000"/>
            </a:ln>
            <a:effectLst/>
          </p:spPr>
          <p:txBody>
            <a:bodyPr wrap="square" lIns="45719" tIns="45719" rIns="45719" bIns="45719" numCol="1" anchor="ctr">
              <a:spAutoFit/>
            </a:bodyPr>
            <a:lstStyle>
              <a:lvl1pPr algn="ctr">
                <a:defRPr sz="3200">
                  <a:solidFill>
                    <a:srgbClr val="FFFFFF"/>
                  </a:solidFill>
                  <a:latin typeface="方正超粗黑简体"/>
                  <a:ea typeface="方正超粗黑简体"/>
                  <a:cs typeface="方正超粗黑简体"/>
                  <a:sym typeface="方正超粗黑简体"/>
                </a:defRPr>
              </a:lvl1pPr>
            </a:lstStyle>
            <a:p>
              <a:r>
                <a:t>2</a:t>
              </a:r>
            </a:p>
          </p:txBody>
        </p:sp>
      </p:grpSp>
      <p:sp>
        <p:nvSpPr>
          <p:cNvPr id="1108" name="TextBox 21"/>
          <p:cNvSpPr txBox="1"/>
          <p:nvPr/>
        </p:nvSpPr>
        <p:spPr>
          <a:xfrm>
            <a:off x="467543" y="764704"/>
            <a:ext cx="8136906" cy="1196340"/>
          </a:xfrm>
          <a:prstGeom prst="rect">
            <a:avLst/>
          </a:prstGeom>
          <a:ln w="12700">
            <a:miter lim="400000"/>
          </a:ln>
        </p:spPr>
        <p:txBody>
          <a:bodyPr lIns="45719" rIns="45719">
            <a:spAutoFit/>
          </a:bodyPr>
          <a:lstStyle>
            <a:lvl1pPr>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Q: Many important discoveries or creations are accidental: it is usually while seeking the answer to one question that we come across the answer to another.</a:t>
            </a:r>
          </a:p>
        </p:txBody>
      </p:sp>
      <p:sp>
        <p:nvSpPr>
          <p:cNvPr id="1109" name="TextBox 20"/>
          <p:cNvSpPr txBox="1"/>
          <p:nvPr/>
        </p:nvSpPr>
        <p:spPr>
          <a:xfrm>
            <a:off x="551925" y="2444694"/>
            <a:ext cx="7632850" cy="1209041"/>
          </a:xfrm>
          <a:prstGeom prst="rect">
            <a:avLst/>
          </a:prstGeom>
          <a:ln w="12700">
            <a:miter lim="400000"/>
          </a:ln>
        </p:spPr>
        <p:txBody>
          <a:bodyPr lIns="45719" rIns="45719">
            <a:spAutoFit/>
          </a:bodyPr>
          <a:lstStyle/>
          <a:p>
            <a:pPr>
              <a:defRPr i="1" u="sng">
                <a:solidFill>
                  <a:srgbClr val="953735"/>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Discovery often occurs accidentally</a:t>
            </a:r>
          </a:p>
          <a:p>
            <a:pPr marL="342900" indent="-342900">
              <a:buSzPct val="100000"/>
              <a:buAutoNum type="arabicPeriod"/>
              <a:defRPr i="1" u="sng">
                <a:solidFill>
                  <a:srgbClr val="953735"/>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Geography: Columbus discovered continent</a:t>
            </a:r>
          </a:p>
          <a:p>
            <a:pPr marL="342900" indent="-342900">
              <a:buSzPct val="100000"/>
              <a:buAutoNum type="arabicPeriod"/>
              <a:defRPr i="1" u="sng">
                <a:solidFill>
                  <a:srgbClr val="953735"/>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Science: Fleming discovered penicillin</a:t>
            </a:r>
          </a:p>
          <a:p>
            <a:pPr marL="342900" indent="-342900">
              <a:buSzPct val="100000"/>
              <a:buAutoNum type="arabicPeriod"/>
              <a:defRPr i="1" u="sng">
                <a:solidFill>
                  <a:srgbClr val="953735"/>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Anthropology: archeological artifacts</a:t>
            </a:r>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1" name="矩形 4"/>
          <p:cNvSpPr/>
          <p:nvPr/>
        </p:nvSpPr>
        <p:spPr>
          <a:xfrm>
            <a:off x="2339751" y="-1"/>
            <a:ext cx="6804249"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1112" name="矩形 5"/>
          <p:cNvSpPr/>
          <p:nvPr/>
        </p:nvSpPr>
        <p:spPr>
          <a:xfrm>
            <a:off x="5835891" y="79512"/>
            <a:ext cx="1512169" cy="340816"/>
          </a:xfrm>
          <a:prstGeom prst="rect">
            <a:avLst/>
          </a:prstGeom>
          <a:solidFill>
            <a:srgbClr val="093678"/>
          </a:solidFill>
          <a:ln w="12700">
            <a:miter lim="400000"/>
          </a:ln>
        </p:spPr>
        <p:txBody>
          <a:bodyPr lIns="45719" rIns="45719" anchor="ctr"/>
          <a:lstStyle/>
          <a:p>
            <a:pPr algn="ctr">
              <a:defRPr>
                <a:solidFill>
                  <a:srgbClr val="FFFFFF"/>
                </a:solidFill>
              </a:defRPr>
            </a:pPr>
            <a:endParaRPr/>
          </a:p>
        </p:txBody>
      </p:sp>
      <p:sp>
        <p:nvSpPr>
          <p:cNvPr id="1113" name="TextBox 6"/>
          <p:cNvSpPr txBox="1"/>
          <p:nvPr/>
        </p:nvSpPr>
        <p:spPr>
          <a:xfrm>
            <a:off x="2510150" y="63847"/>
            <a:ext cx="1368152"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有的放矢</a:t>
            </a:r>
          </a:p>
        </p:txBody>
      </p:sp>
      <p:sp>
        <p:nvSpPr>
          <p:cNvPr id="1114" name="TextBox 7"/>
          <p:cNvSpPr txBox="1"/>
          <p:nvPr/>
        </p:nvSpPr>
        <p:spPr>
          <a:xfrm>
            <a:off x="4355975" y="66110"/>
            <a:ext cx="1080121"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深度破题</a:t>
            </a:r>
          </a:p>
        </p:txBody>
      </p:sp>
      <p:sp>
        <p:nvSpPr>
          <p:cNvPr id="1115" name="TextBox 8"/>
          <p:cNvSpPr txBox="1"/>
          <p:nvPr/>
        </p:nvSpPr>
        <p:spPr>
          <a:xfrm>
            <a:off x="6083422" y="66110"/>
            <a:ext cx="1008858"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关键论证</a:t>
            </a:r>
          </a:p>
        </p:txBody>
      </p:sp>
      <p:sp>
        <p:nvSpPr>
          <p:cNvPr id="1116" name="矩形 9"/>
          <p:cNvSpPr/>
          <p:nvPr/>
        </p:nvSpPr>
        <p:spPr>
          <a:xfrm>
            <a:off x="2411759" y="44624"/>
            <a:ext cx="1512170"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1117" name="矩形 10"/>
          <p:cNvSpPr/>
          <p:nvPr/>
        </p:nvSpPr>
        <p:spPr>
          <a:xfrm>
            <a:off x="4169769" y="63847"/>
            <a:ext cx="1512169" cy="340817"/>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1118" name="矩形 11"/>
          <p:cNvSpPr/>
          <p:nvPr/>
        </p:nvSpPr>
        <p:spPr>
          <a:xfrm>
            <a:off x="4869" y="-1"/>
            <a:ext cx="2304002"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1119" name="直接连接符 12"/>
          <p:cNvSpPr/>
          <p:nvPr/>
        </p:nvSpPr>
        <p:spPr>
          <a:xfrm>
            <a:off x="4067944" y="72008"/>
            <a:ext cx="1" cy="332657"/>
          </a:xfrm>
          <a:prstGeom prst="line">
            <a:avLst/>
          </a:prstGeom>
          <a:ln w="12700">
            <a:solidFill>
              <a:srgbClr val="808080"/>
            </a:solidFill>
          </a:ln>
        </p:spPr>
        <p:txBody>
          <a:bodyPr lIns="45719" rIns="45719"/>
          <a:lstStyle/>
          <a:p>
            <a:endParaRPr/>
          </a:p>
        </p:txBody>
      </p:sp>
      <p:sp>
        <p:nvSpPr>
          <p:cNvPr id="1120" name="直接连接符 13"/>
          <p:cNvSpPr/>
          <p:nvPr/>
        </p:nvSpPr>
        <p:spPr>
          <a:xfrm>
            <a:off x="5796136" y="72008"/>
            <a:ext cx="1" cy="332657"/>
          </a:xfrm>
          <a:prstGeom prst="line">
            <a:avLst/>
          </a:prstGeom>
          <a:ln w="12700">
            <a:solidFill>
              <a:srgbClr val="808080"/>
            </a:solidFill>
          </a:ln>
        </p:spPr>
        <p:txBody>
          <a:bodyPr lIns="45719" rIns="45719"/>
          <a:lstStyle/>
          <a:p>
            <a:endParaRPr/>
          </a:p>
        </p:txBody>
      </p:sp>
      <p:sp>
        <p:nvSpPr>
          <p:cNvPr id="1121" name="直接连接符 14"/>
          <p:cNvSpPr/>
          <p:nvPr/>
        </p:nvSpPr>
        <p:spPr>
          <a:xfrm>
            <a:off x="7380312" y="74440"/>
            <a:ext cx="1" cy="332658"/>
          </a:xfrm>
          <a:prstGeom prst="line">
            <a:avLst/>
          </a:prstGeom>
          <a:ln w="12700">
            <a:solidFill>
              <a:srgbClr val="808080"/>
            </a:solidFill>
          </a:ln>
        </p:spPr>
        <p:txBody>
          <a:bodyPr lIns="45719" rIns="45719"/>
          <a:lstStyle/>
          <a:p>
            <a:endParaRPr/>
          </a:p>
        </p:txBody>
      </p:sp>
      <p:sp>
        <p:nvSpPr>
          <p:cNvPr id="1122" name="矩形 15"/>
          <p:cNvSpPr/>
          <p:nvPr/>
        </p:nvSpPr>
        <p:spPr>
          <a:xfrm>
            <a:off x="7668342" y="64501"/>
            <a:ext cx="1378092" cy="340817"/>
          </a:xfrm>
          <a:prstGeom prst="rect">
            <a:avLst/>
          </a:prstGeom>
          <a:solidFill>
            <a:srgbClr val="BFBFBF"/>
          </a:solidFill>
          <a:ln w="12700">
            <a:miter lim="400000"/>
          </a:ln>
        </p:spPr>
        <p:txBody>
          <a:bodyPr lIns="45719" rIns="45719" anchor="ctr"/>
          <a:lstStyle/>
          <a:p>
            <a:pPr algn="ctr">
              <a:defRPr>
                <a:solidFill>
                  <a:srgbClr val="FFFFFF"/>
                </a:solidFill>
              </a:defRPr>
            </a:pPr>
            <a:endParaRPr/>
          </a:p>
        </p:txBody>
      </p:sp>
      <p:pic>
        <p:nvPicPr>
          <p:cNvPr id="1123" name="图片 16" descr="图片 16"/>
          <p:cNvPicPr>
            <a:picLocks noChangeAspect="1"/>
          </p:cNvPicPr>
          <p:nvPr/>
        </p:nvPicPr>
        <p:blipFill>
          <a:blip r:embed="rId2"/>
          <a:stretch>
            <a:fillRect/>
          </a:stretch>
        </p:blipFill>
        <p:spPr>
          <a:xfrm>
            <a:off x="7720593" y="46030"/>
            <a:ext cx="1231189" cy="369357"/>
          </a:xfrm>
          <a:prstGeom prst="rect">
            <a:avLst/>
          </a:prstGeom>
          <a:ln w="12700">
            <a:miter lim="400000"/>
            <a:headEnd/>
            <a:tailEnd/>
          </a:ln>
        </p:spPr>
      </p:pic>
      <p:sp>
        <p:nvSpPr>
          <p:cNvPr id="1124" name="TextBox 17"/>
          <p:cNvSpPr txBox="1"/>
          <p:nvPr/>
        </p:nvSpPr>
        <p:spPr>
          <a:xfrm>
            <a:off x="755576" y="59633"/>
            <a:ext cx="1368152" cy="370841"/>
          </a:xfrm>
          <a:prstGeom prst="rect">
            <a:avLst/>
          </a:prstGeom>
          <a:ln w="12700">
            <a:miter lim="400000"/>
          </a:ln>
        </p:spPr>
        <p:txBody>
          <a:bodyPr lIns="45719" rIns="45719">
            <a:spAutoFit/>
          </a:bodyPr>
          <a:lstStyle>
            <a:lvl1pPr algn="ctr">
              <a:defRPr>
                <a:solidFill>
                  <a:srgbClr val="FFC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ISSUE</a:t>
            </a:r>
          </a:p>
        </p:txBody>
      </p:sp>
      <p:grpSp>
        <p:nvGrpSpPr>
          <p:cNvPr id="1127" name="矩形 18"/>
          <p:cNvGrpSpPr/>
          <p:nvPr/>
        </p:nvGrpSpPr>
        <p:grpSpPr>
          <a:xfrm>
            <a:off x="0" y="-49421"/>
            <a:ext cx="539552" cy="574042"/>
            <a:chOff x="0" y="0"/>
            <a:chExt cx="539551" cy="574040"/>
          </a:xfrm>
        </p:grpSpPr>
        <p:sp>
          <p:nvSpPr>
            <p:cNvPr id="1125" name="矩形"/>
            <p:cNvSpPr/>
            <p:nvPr/>
          </p:nvSpPr>
          <p:spPr>
            <a:xfrm>
              <a:off x="0" y="49420"/>
              <a:ext cx="539552" cy="475200"/>
            </a:xfrm>
            <a:prstGeom prst="rect">
              <a:avLst/>
            </a:prstGeom>
            <a:solidFill>
              <a:srgbClr val="093678"/>
            </a:solidFill>
            <a:ln w="12700" cap="flat">
              <a:noFill/>
              <a:miter lim="400000"/>
            </a:ln>
            <a:effectLst/>
          </p:spPr>
          <p:txBody>
            <a:bodyPr wrap="square" lIns="45719" tIns="45719" rIns="45719" bIns="45719" numCol="1" anchor="ctr">
              <a:noAutofit/>
            </a:bodyPr>
            <a:lstStyle/>
            <a:p>
              <a:pPr algn="ctr">
                <a:defRPr sz="3200">
                  <a:solidFill>
                    <a:srgbClr val="FFFFFF"/>
                  </a:solidFill>
                  <a:latin typeface="方正超粗黑简体"/>
                  <a:ea typeface="方正超粗黑简体"/>
                  <a:cs typeface="方正超粗黑简体"/>
                  <a:sym typeface="方正超粗黑简体"/>
                </a:defRPr>
              </a:pPr>
              <a:endParaRPr/>
            </a:p>
          </p:txBody>
        </p:sp>
        <p:sp>
          <p:nvSpPr>
            <p:cNvPr id="1126" name="2"/>
            <p:cNvSpPr txBox="1"/>
            <p:nvPr/>
          </p:nvSpPr>
          <p:spPr>
            <a:xfrm>
              <a:off x="0" y="0"/>
              <a:ext cx="539552" cy="574041"/>
            </a:xfrm>
            <a:prstGeom prst="rect">
              <a:avLst/>
            </a:prstGeom>
            <a:noFill/>
            <a:ln w="12700" cap="flat">
              <a:noFill/>
              <a:miter lim="400000"/>
            </a:ln>
            <a:effectLst/>
          </p:spPr>
          <p:txBody>
            <a:bodyPr wrap="square" lIns="45719" tIns="45719" rIns="45719" bIns="45719" numCol="1" anchor="ctr">
              <a:spAutoFit/>
            </a:bodyPr>
            <a:lstStyle>
              <a:lvl1pPr algn="ctr">
                <a:defRPr sz="3200">
                  <a:solidFill>
                    <a:srgbClr val="FFFFFF"/>
                  </a:solidFill>
                  <a:latin typeface="方正超粗黑简体"/>
                  <a:ea typeface="方正超粗黑简体"/>
                  <a:cs typeface="方正超粗黑简体"/>
                  <a:sym typeface="方正超粗黑简体"/>
                </a:defRPr>
              </a:lvl1pPr>
            </a:lstStyle>
            <a:p>
              <a:r>
                <a:t>2</a:t>
              </a:r>
            </a:p>
          </p:txBody>
        </p:sp>
      </p:grpSp>
      <p:sp>
        <p:nvSpPr>
          <p:cNvPr id="1128" name="TextBox 24"/>
          <p:cNvSpPr txBox="1"/>
          <p:nvPr/>
        </p:nvSpPr>
        <p:spPr>
          <a:xfrm>
            <a:off x="529612" y="980728"/>
            <a:ext cx="8146844" cy="4968241"/>
          </a:xfrm>
          <a:prstGeom prst="rect">
            <a:avLst/>
          </a:prstGeom>
          <a:ln w="12700">
            <a:miter lim="400000"/>
          </a:ln>
        </p:spPr>
        <p:txBody>
          <a:bodyPr lIns="45719" rIns="45719">
            <a:spAutoFit/>
          </a:bodyPr>
          <a:lstStyle/>
          <a:p>
            <a:pPr>
              <a:defRPr sz="2000">
                <a:latin typeface="微软雅黑" panose="020B0503020204020204" charset="-122"/>
                <a:ea typeface="微软雅黑" panose="020B0503020204020204" charset="-122"/>
                <a:cs typeface="微软雅黑" panose="020B0503020204020204" charset="-122"/>
                <a:sym typeface="微软雅黑" panose="020B0503020204020204" charset="-122"/>
              </a:defRPr>
            </a:pPr>
            <a:r>
              <a:t>Turning first to discoveries, I agree that discovery often occurs when we unexpectedly happen upon something in our quest for something else—such as an answer to an unrelated question or a solution to an unrelated problem. </a:t>
            </a:r>
            <a:r>
              <a:rPr b="1" i="1" u="sng">
                <a:solidFill>
                  <a:srgbClr val="FF0000"/>
                </a:solidFill>
              </a:rPr>
              <a:t>A variety of </a:t>
            </a:r>
            <a:r>
              <a:rPr u="sng"/>
              <a:t>geographical, scientific, and anthropological discoveries aptly illustrates this point.</a:t>
            </a:r>
            <a:r>
              <a:t> </a:t>
            </a:r>
            <a:r>
              <a:rPr b="1" i="1" u="sng">
                <a:solidFill>
                  <a:srgbClr val="FF0000"/>
                </a:solidFill>
              </a:rPr>
              <a:t>In search of a trade route </a:t>
            </a:r>
            <a:r>
              <a:t>to the West Indies Columbus discovered instead an inhabited continent unknown to Europeans; and </a:t>
            </a:r>
            <a:r>
              <a:rPr b="1" i="1" u="sng">
                <a:solidFill>
                  <a:srgbClr val="FF0000"/>
                </a:solidFill>
              </a:rPr>
              <a:t>during the course of </a:t>
            </a:r>
            <a:r>
              <a:t>an unrelated experiment Fleming accidentally discovered penicillin. </a:t>
            </a:r>
            <a:r>
              <a:rPr b="1" i="1" u="sng">
                <a:solidFill>
                  <a:srgbClr val="FF0000"/>
                </a:solidFill>
              </a:rPr>
              <a:t>In search of answers</a:t>
            </a:r>
            <a:r>
              <a:t> to questions about marine organisms, </a:t>
            </a:r>
            <a:r>
              <a:rPr b="1" u="sng"/>
              <a:t>oceanographers</a:t>
            </a:r>
            <a:r>
              <a:t> often happen upon previously undiscovered, and important, archeological artifacts and geological phenomena; </a:t>
            </a:r>
            <a:r>
              <a:rPr b="1" i="1" u="sng">
                <a:solidFill>
                  <a:srgbClr val="FF0000"/>
                </a:solidFill>
              </a:rPr>
              <a:t>conversely</a:t>
            </a:r>
            <a:r>
              <a:t>, in their quest to understand the Earth’s structure and history  </a:t>
            </a:r>
            <a:r>
              <a:rPr b="1" u="sng"/>
              <a:t>geologists</a:t>
            </a:r>
            <a:r>
              <a:t> often stumble upon important human artifacts. </a:t>
            </a:r>
            <a:r>
              <a:rPr b="1" i="1" u="sng">
                <a:solidFill>
                  <a:srgbClr val="FF0000"/>
                </a:solidFill>
              </a:rPr>
              <a:t>In light of </a:t>
            </a:r>
            <a:r>
              <a:t>the foregoing examples, “intentional discovery” might seem an oxymoron; yet in fact it is not. Many important discoveries are anticipated and sought out purposefully.</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矩形 3"/>
          <p:cNvSpPr/>
          <p:nvPr/>
        </p:nvSpPr>
        <p:spPr>
          <a:xfrm>
            <a:off x="2339751" y="-1"/>
            <a:ext cx="6804249"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228" name="矩形 4"/>
          <p:cNvSpPr/>
          <p:nvPr/>
        </p:nvSpPr>
        <p:spPr>
          <a:xfrm>
            <a:off x="2441576" y="66110"/>
            <a:ext cx="1512170" cy="340816"/>
          </a:xfrm>
          <a:prstGeom prst="rect">
            <a:avLst/>
          </a:prstGeom>
          <a:solidFill>
            <a:srgbClr val="093678"/>
          </a:solidFill>
          <a:ln w="12700">
            <a:miter lim="400000"/>
          </a:ln>
        </p:spPr>
        <p:txBody>
          <a:bodyPr lIns="45719" rIns="45719" anchor="ctr"/>
          <a:lstStyle/>
          <a:p>
            <a:pPr algn="ctr">
              <a:defRPr>
                <a:solidFill>
                  <a:srgbClr val="FFFFFF"/>
                </a:solidFill>
              </a:defRPr>
            </a:pPr>
            <a:endParaRPr/>
          </a:p>
        </p:txBody>
      </p:sp>
      <p:sp>
        <p:nvSpPr>
          <p:cNvPr id="229" name="TextBox 5"/>
          <p:cNvSpPr txBox="1"/>
          <p:nvPr/>
        </p:nvSpPr>
        <p:spPr>
          <a:xfrm>
            <a:off x="2510150" y="63847"/>
            <a:ext cx="1368152"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有的放矢</a:t>
            </a:r>
          </a:p>
        </p:txBody>
      </p:sp>
      <p:sp>
        <p:nvSpPr>
          <p:cNvPr id="230" name="TextBox 6"/>
          <p:cNvSpPr txBox="1"/>
          <p:nvPr/>
        </p:nvSpPr>
        <p:spPr>
          <a:xfrm>
            <a:off x="4355975" y="66110"/>
            <a:ext cx="1080121"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深度破题</a:t>
            </a:r>
          </a:p>
        </p:txBody>
      </p:sp>
      <p:sp>
        <p:nvSpPr>
          <p:cNvPr id="231" name="TextBox 7"/>
          <p:cNvSpPr txBox="1"/>
          <p:nvPr/>
        </p:nvSpPr>
        <p:spPr>
          <a:xfrm>
            <a:off x="6083422" y="66110"/>
            <a:ext cx="1008858"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关键论证</a:t>
            </a:r>
          </a:p>
        </p:txBody>
      </p:sp>
      <p:sp>
        <p:nvSpPr>
          <p:cNvPr id="232" name="矩形 8"/>
          <p:cNvSpPr/>
          <p:nvPr/>
        </p:nvSpPr>
        <p:spPr>
          <a:xfrm>
            <a:off x="4139951" y="44624"/>
            <a:ext cx="1512170"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233" name="矩形 9"/>
          <p:cNvSpPr/>
          <p:nvPr/>
        </p:nvSpPr>
        <p:spPr>
          <a:xfrm>
            <a:off x="5837094" y="44624"/>
            <a:ext cx="1512169"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234" name="矩形 10"/>
          <p:cNvSpPr/>
          <p:nvPr/>
        </p:nvSpPr>
        <p:spPr>
          <a:xfrm>
            <a:off x="4869" y="-1"/>
            <a:ext cx="2304002"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235" name="直接连接符 11"/>
          <p:cNvSpPr/>
          <p:nvPr/>
        </p:nvSpPr>
        <p:spPr>
          <a:xfrm>
            <a:off x="4067944" y="72008"/>
            <a:ext cx="1" cy="332657"/>
          </a:xfrm>
          <a:prstGeom prst="line">
            <a:avLst/>
          </a:prstGeom>
          <a:ln w="12700">
            <a:solidFill>
              <a:srgbClr val="808080"/>
            </a:solidFill>
          </a:ln>
        </p:spPr>
        <p:txBody>
          <a:bodyPr lIns="45719" rIns="45719"/>
          <a:lstStyle/>
          <a:p>
            <a:endParaRPr/>
          </a:p>
        </p:txBody>
      </p:sp>
      <p:sp>
        <p:nvSpPr>
          <p:cNvPr id="236" name="直接连接符 12"/>
          <p:cNvSpPr/>
          <p:nvPr/>
        </p:nvSpPr>
        <p:spPr>
          <a:xfrm>
            <a:off x="5796136" y="72008"/>
            <a:ext cx="1" cy="332657"/>
          </a:xfrm>
          <a:prstGeom prst="line">
            <a:avLst/>
          </a:prstGeom>
          <a:ln w="12700">
            <a:solidFill>
              <a:srgbClr val="808080"/>
            </a:solidFill>
          </a:ln>
        </p:spPr>
        <p:txBody>
          <a:bodyPr lIns="45719" rIns="45719"/>
          <a:lstStyle/>
          <a:p>
            <a:endParaRPr/>
          </a:p>
        </p:txBody>
      </p:sp>
      <p:sp>
        <p:nvSpPr>
          <p:cNvPr id="237" name="直接连接符 13"/>
          <p:cNvSpPr/>
          <p:nvPr/>
        </p:nvSpPr>
        <p:spPr>
          <a:xfrm>
            <a:off x="7380312" y="74440"/>
            <a:ext cx="1" cy="332658"/>
          </a:xfrm>
          <a:prstGeom prst="line">
            <a:avLst/>
          </a:prstGeom>
          <a:ln w="12700">
            <a:solidFill>
              <a:srgbClr val="808080"/>
            </a:solidFill>
          </a:ln>
        </p:spPr>
        <p:txBody>
          <a:bodyPr lIns="45719" rIns="45719"/>
          <a:lstStyle/>
          <a:p>
            <a:endParaRPr/>
          </a:p>
        </p:txBody>
      </p:sp>
      <p:sp>
        <p:nvSpPr>
          <p:cNvPr id="238" name="矩形 14"/>
          <p:cNvSpPr/>
          <p:nvPr/>
        </p:nvSpPr>
        <p:spPr>
          <a:xfrm>
            <a:off x="7668342" y="64501"/>
            <a:ext cx="1378092" cy="340817"/>
          </a:xfrm>
          <a:prstGeom prst="rect">
            <a:avLst/>
          </a:prstGeom>
          <a:solidFill>
            <a:srgbClr val="BFBFBF"/>
          </a:solidFill>
          <a:ln w="12700">
            <a:miter lim="400000"/>
          </a:ln>
        </p:spPr>
        <p:txBody>
          <a:bodyPr lIns="45719" rIns="45719" anchor="ctr"/>
          <a:lstStyle/>
          <a:p>
            <a:pPr algn="ctr">
              <a:defRPr>
                <a:solidFill>
                  <a:srgbClr val="FFFFFF"/>
                </a:solidFill>
              </a:defRPr>
            </a:pPr>
            <a:endParaRPr/>
          </a:p>
        </p:txBody>
      </p:sp>
      <p:pic>
        <p:nvPicPr>
          <p:cNvPr id="239" name="图片 15" descr="图片 15"/>
          <p:cNvPicPr>
            <a:picLocks noChangeAspect="1"/>
          </p:cNvPicPr>
          <p:nvPr/>
        </p:nvPicPr>
        <p:blipFill>
          <a:blip r:embed="rId2"/>
          <a:stretch>
            <a:fillRect/>
          </a:stretch>
        </p:blipFill>
        <p:spPr>
          <a:xfrm>
            <a:off x="7720593" y="46030"/>
            <a:ext cx="1231189" cy="369357"/>
          </a:xfrm>
          <a:prstGeom prst="rect">
            <a:avLst/>
          </a:prstGeom>
          <a:ln w="12700">
            <a:miter lim="400000"/>
            <a:headEnd/>
            <a:tailEnd/>
          </a:ln>
        </p:spPr>
      </p:pic>
      <p:sp>
        <p:nvSpPr>
          <p:cNvPr id="240" name="TextBox 16"/>
          <p:cNvSpPr txBox="1"/>
          <p:nvPr/>
        </p:nvSpPr>
        <p:spPr>
          <a:xfrm>
            <a:off x="755576" y="59633"/>
            <a:ext cx="1368152" cy="370841"/>
          </a:xfrm>
          <a:prstGeom prst="rect">
            <a:avLst/>
          </a:prstGeom>
          <a:ln w="12700">
            <a:miter lim="400000"/>
          </a:ln>
        </p:spPr>
        <p:txBody>
          <a:bodyPr lIns="45719" rIns="45719">
            <a:spAutoFit/>
          </a:bodyPr>
          <a:lstStyle>
            <a:lvl1pPr algn="ctr">
              <a:defRPr>
                <a:solidFill>
                  <a:srgbClr val="FFC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ISSUE</a:t>
            </a:r>
          </a:p>
        </p:txBody>
      </p:sp>
      <p:grpSp>
        <p:nvGrpSpPr>
          <p:cNvPr id="243" name="矩形 17"/>
          <p:cNvGrpSpPr/>
          <p:nvPr/>
        </p:nvGrpSpPr>
        <p:grpSpPr>
          <a:xfrm>
            <a:off x="0" y="-49421"/>
            <a:ext cx="539552" cy="574042"/>
            <a:chOff x="0" y="0"/>
            <a:chExt cx="539551" cy="574040"/>
          </a:xfrm>
        </p:grpSpPr>
        <p:sp>
          <p:nvSpPr>
            <p:cNvPr id="241" name="矩形"/>
            <p:cNvSpPr/>
            <p:nvPr/>
          </p:nvSpPr>
          <p:spPr>
            <a:xfrm>
              <a:off x="0" y="49420"/>
              <a:ext cx="539552" cy="475200"/>
            </a:xfrm>
            <a:prstGeom prst="rect">
              <a:avLst/>
            </a:prstGeom>
            <a:solidFill>
              <a:srgbClr val="093678"/>
            </a:solidFill>
            <a:ln w="12700" cap="flat">
              <a:noFill/>
              <a:miter lim="400000"/>
            </a:ln>
            <a:effectLst/>
          </p:spPr>
          <p:txBody>
            <a:bodyPr wrap="square" lIns="45719" tIns="45719" rIns="45719" bIns="45719" numCol="1" anchor="ctr">
              <a:noAutofit/>
            </a:bodyPr>
            <a:lstStyle/>
            <a:p>
              <a:pPr algn="ctr">
                <a:defRPr sz="3200">
                  <a:solidFill>
                    <a:srgbClr val="FFFFFF"/>
                  </a:solidFill>
                  <a:latin typeface="方正超粗黑简体"/>
                  <a:ea typeface="方正超粗黑简体"/>
                  <a:cs typeface="方正超粗黑简体"/>
                  <a:sym typeface="方正超粗黑简体"/>
                </a:defRPr>
              </a:pPr>
              <a:endParaRPr/>
            </a:p>
          </p:txBody>
        </p:sp>
        <p:sp>
          <p:nvSpPr>
            <p:cNvPr id="242" name="2"/>
            <p:cNvSpPr txBox="1"/>
            <p:nvPr/>
          </p:nvSpPr>
          <p:spPr>
            <a:xfrm>
              <a:off x="0" y="0"/>
              <a:ext cx="539552" cy="574041"/>
            </a:xfrm>
            <a:prstGeom prst="rect">
              <a:avLst/>
            </a:prstGeom>
            <a:noFill/>
            <a:ln w="12700" cap="flat">
              <a:noFill/>
              <a:miter lim="400000"/>
            </a:ln>
            <a:effectLst/>
          </p:spPr>
          <p:txBody>
            <a:bodyPr wrap="square" lIns="45719" tIns="45719" rIns="45719" bIns="45719" numCol="1" anchor="ctr">
              <a:spAutoFit/>
            </a:bodyPr>
            <a:lstStyle>
              <a:lvl1pPr algn="ctr">
                <a:defRPr sz="3200">
                  <a:solidFill>
                    <a:srgbClr val="FFFFFF"/>
                  </a:solidFill>
                  <a:latin typeface="方正超粗黑简体"/>
                  <a:ea typeface="方正超粗黑简体"/>
                  <a:cs typeface="方正超粗黑简体"/>
                  <a:sym typeface="方正超粗黑简体"/>
                </a:defRPr>
              </a:lvl1pPr>
            </a:lstStyle>
            <a:p>
              <a:r>
                <a:t>2</a:t>
              </a:r>
            </a:p>
          </p:txBody>
        </p:sp>
      </p:grpSp>
      <p:sp>
        <p:nvSpPr>
          <p:cNvPr id="244" name="TextBox 21"/>
          <p:cNvSpPr txBox="1"/>
          <p:nvPr/>
        </p:nvSpPr>
        <p:spPr>
          <a:xfrm>
            <a:off x="7308304" y="6381327"/>
            <a:ext cx="1835697" cy="472441"/>
          </a:xfrm>
          <a:prstGeom prst="rect">
            <a:avLst/>
          </a:prstGeom>
          <a:ln w="12700">
            <a:miter lim="400000"/>
          </a:ln>
        </p:spPr>
        <p:txBody>
          <a:bodyPr lIns="45719" rIns="45719">
            <a:spAutoFit/>
          </a:bodyPr>
          <a:lstStyle/>
          <a:p>
            <a:pPr>
              <a:defRPr sz="2200">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5分</a:t>
            </a:r>
            <a:r>
              <a:rPr>
                <a:solidFill>
                  <a:srgbClr val="000000"/>
                </a:solidFill>
              </a:rPr>
              <a:t>范文段落</a:t>
            </a:r>
          </a:p>
        </p:txBody>
      </p:sp>
      <p:sp>
        <p:nvSpPr>
          <p:cNvPr id="245" name="TextBox 18"/>
          <p:cNvSpPr txBox="1"/>
          <p:nvPr/>
        </p:nvSpPr>
        <p:spPr>
          <a:xfrm>
            <a:off x="539551" y="836712"/>
            <a:ext cx="7848874" cy="4384041"/>
          </a:xfrm>
          <a:prstGeom prst="rect">
            <a:avLst/>
          </a:prstGeom>
          <a:ln w="12700">
            <a:miter lim="400000"/>
          </a:ln>
        </p:spPr>
        <p:txBody>
          <a:bodyPr lIns="45719" rIns="45719">
            <a:spAutoFit/>
          </a:bodyPr>
          <a:lstStyle/>
          <a:p>
            <a:pPr>
              <a:defRPr sz="2200" b="1">
                <a:latin typeface="微软雅黑" panose="020B0503020204020204" charset="-122"/>
                <a:ea typeface="微软雅黑" panose="020B0503020204020204" charset="-122"/>
                <a:cs typeface="微软雅黑" panose="020B0503020204020204" charset="-122"/>
                <a:sym typeface="微软雅黑" panose="020B0503020204020204" charset="-122"/>
              </a:defRPr>
            </a:pPr>
            <a:r>
              <a:t>Score 5 — Strong</a:t>
            </a:r>
          </a:p>
          <a:p>
            <a:pPr>
              <a:defRPr sz="2200" b="1">
                <a:latin typeface="微软雅黑" panose="020B0503020204020204" charset="-122"/>
                <a:ea typeface="微软雅黑" panose="020B0503020204020204" charset="-122"/>
                <a:cs typeface="微软雅黑" panose="020B0503020204020204" charset="-122"/>
                <a:sym typeface="微软雅黑" panose="020B0503020204020204" charset="-122"/>
              </a:defRPr>
            </a:pPr>
            <a:r>
              <a:t> </a:t>
            </a:r>
          </a:p>
          <a:p>
            <a:pPr>
              <a:defRPr sz="2200">
                <a:latin typeface="微软雅黑" panose="020B0503020204020204" charset="-122"/>
                <a:ea typeface="微软雅黑" panose="020B0503020204020204" charset="-122"/>
                <a:cs typeface="微软雅黑" panose="020B0503020204020204" charset="-122"/>
                <a:sym typeface="微软雅黑" panose="020B0503020204020204" charset="-122"/>
              </a:defRPr>
            </a:pPr>
            <a:r>
              <a:t>With all this evidence, it’s easy to believe that tech trends and the incorporation of technological wizardly into our everyday lives have served mostly </a:t>
            </a:r>
            <a:r>
              <a:rPr b="1" u="sng"/>
              <a:t>to enforce conformity</a:t>
            </a:r>
            <a:r>
              <a:t>, </a:t>
            </a:r>
            <a:r>
              <a:rPr b="1" u="sng"/>
              <a:t>promote dependence</a:t>
            </a:r>
            <a:r>
              <a:t>, </a:t>
            </a:r>
            <a:r>
              <a:rPr b="1" u="sng"/>
              <a:t>heighten consumerism </a:t>
            </a:r>
            <a:r>
              <a:t>and </a:t>
            </a:r>
            <a:r>
              <a:rPr b="1" u="sng"/>
              <a:t>materialism</a:t>
            </a:r>
            <a:r>
              <a:t>, and generally create a culture that </a:t>
            </a:r>
            <a:r>
              <a:rPr b="1" u="sng"/>
              <a:t>values self-absorption </a:t>
            </a:r>
            <a:r>
              <a:t>and </a:t>
            </a:r>
            <a:r>
              <a:rPr b="1" u="sng"/>
              <a:t>personal entitlement over cooperation and collaboration</a:t>
            </a:r>
            <a:r>
              <a:t>. </a:t>
            </a:r>
            <a:r>
              <a:rPr b="1" u="sng">
                <a:solidFill>
                  <a:srgbClr val="FF0000"/>
                </a:solidFill>
              </a:rPr>
              <a:t>However</a:t>
            </a:r>
            <a:r>
              <a:t>, I argue that we are merely </a:t>
            </a:r>
            <a:r>
              <a:rPr b="1" u="sng"/>
              <a:t>in the inchoate stages</a:t>
            </a:r>
            <a:r>
              <a:t> of learning to </a:t>
            </a:r>
            <a:r>
              <a:rPr b="1" u="sng"/>
              <a:t>live with technology </a:t>
            </a:r>
            <a:r>
              <a:t>while still loving one another. After all, even given the examples provided earlier in this essay, it seems clear that technology </a:t>
            </a:r>
            <a:r>
              <a:rPr b="1" u="sng"/>
              <a:t>hasn’t impaired </a:t>
            </a:r>
            <a:r>
              <a:t>our thinking and problem-solving capacities. …</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TextBox 3"/>
          <p:cNvSpPr txBox="1"/>
          <p:nvPr/>
        </p:nvSpPr>
        <p:spPr>
          <a:xfrm>
            <a:off x="539551" y="836711"/>
            <a:ext cx="7848874" cy="4584700"/>
          </a:xfrm>
          <a:prstGeom prst="rect">
            <a:avLst/>
          </a:prstGeom>
          <a:ln w="12700">
            <a:miter lim="400000"/>
          </a:ln>
        </p:spPr>
        <p:txBody>
          <a:bodyPr lIns="45719" rIns="45719">
            <a:spAutoFit/>
          </a:bodyPr>
          <a:lstStyle/>
          <a:p>
            <a:pPr>
              <a:defRPr sz="2200" b="1">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2400"/>
              <a:t>Score 4 — Adequate</a:t>
            </a:r>
          </a:p>
          <a:p>
            <a:pPr>
              <a:defRPr sz="2400"/>
            </a:pPr>
            <a:endParaRPr sz="2800"/>
          </a:p>
          <a:p>
            <a:pPr>
              <a:defRPr sz="2200"/>
            </a:pPr>
            <a:r>
              <a:rPr sz="2400"/>
              <a:t>If you think about it, using technology to solve complicating problems gives humans a chance to </a:t>
            </a:r>
            <a:r>
              <a:rPr sz="2400" b="1" u="sng"/>
              <a:t>expand their thinking and learning</a:t>
            </a:r>
            <a:r>
              <a:rPr sz="2400"/>
              <a:t>, </a:t>
            </a:r>
            <a:r>
              <a:rPr sz="2400" b="1" u="sng"/>
              <a:t>opening up </a:t>
            </a:r>
            <a:r>
              <a:rPr sz="2400"/>
              <a:t>whole new worlds for many people. Many of these people are glad for the chance to expand their horizons by learning more, going to new places, and trying new things. If it wasn’t for the invention of new technological devices, </a:t>
            </a:r>
            <a:r>
              <a:rPr sz="2400" b="1" u="sng"/>
              <a:t>I wouldn’t </a:t>
            </a:r>
            <a:r>
              <a:rPr sz="2400"/>
              <a:t>be sitting at this computer trying to philosophize about technology. It would be extremely hard </a:t>
            </a:r>
            <a:r>
              <a:rPr sz="2400" b="1" u="sng"/>
              <a:t>for children </a:t>
            </a:r>
            <a:r>
              <a:rPr sz="2400"/>
              <a:t>in much poorer countries to learn and think for themselves without the invention of the Internet….</a:t>
            </a:r>
          </a:p>
        </p:txBody>
      </p:sp>
      <p:sp>
        <p:nvSpPr>
          <p:cNvPr id="248" name="矩形 4"/>
          <p:cNvSpPr/>
          <p:nvPr/>
        </p:nvSpPr>
        <p:spPr>
          <a:xfrm>
            <a:off x="2339751" y="-1"/>
            <a:ext cx="6804249"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249" name="矩形 5"/>
          <p:cNvSpPr/>
          <p:nvPr/>
        </p:nvSpPr>
        <p:spPr>
          <a:xfrm>
            <a:off x="2441576" y="66110"/>
            <a:ext cx="1512170" cy="340816"/>
          </a:xfrm>
          <a:prstGeom prst="rect">
            <a:avLst/>
          </a:prstGeom>
          <a:solidFill>
            <a:srgbClr val="093678"/>
          </a:solidFill>
          <a:ln w="12700">
            <a:miter lim="400000"/>
          </a:ln>
        </p:spPr>
        <p:txBody>
          <a:bodyPr lIns="45719" rIns="45719" anchor="ctr"/>
          <a:lstStyle/>
          <a:p>
            <a:pPr algn="ctr">
              <a:defRPr>
                <a:solidFill>
                  <a:srgbClr val="FFFFFF"/>
                </a:solidFill>
              </a:defRPr>
            </a:pPr>
            <a:endParaRPr/>
          </a:p>
        </p:txBody>
      </p:sp>
      <p:sp>
        <p:nvSpPr>
          <p:cNvPr id="250" name="TextBox 6"/>
          <p:cNvSpPr txBox="1"/>
          <p:nvPr/>
        </p:nvSpPr>
        <p:spPr>
          <a:xfrm>
            <a:off x="2510150" y="63847"/>
            <a:ext cx="1368152"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有的放矢</a:t>
            </a:r>
          </a:p>
        </p:txBody>
      </p:sp>
      <p:sp>
        <p:nvSpPr>
          <p:cNvPr id="251" name="TextBox 7"/>
          <p:cNvSpPr txBox="1"/>
          <p:nvPr/>
        </p:nvSpPr>
        <p:spPr>
          <a:xfrm>
            <a:off x="4355975" y="66110"/>
            <a:ext cx="1080121"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深度破题</a:t>
            </a:r>
          </a:p>
        </p:txBody>
      </p:sp>
      <p:sp>
        <p:nvSpPr>
          <p:cNvPr id="252" name="TextBox 8"/>
          <p:cNvSpPr txBox="1"/>
          <p:nvPr/>
        </p:nvSpPr>
        <p:spPr>
          <a:xfrm>
            <a:off x="6083422" y="66110"/>
            <a:ext cx="1008858"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关键论证</a:t>
            </a:r>
          </a:p>
        </p:txBody>
      </p:sp>
      <p:sp>
        <p:nvSpPr>
          <p:cNvPr id="253" name="矩形 9"/>
          <p:cNvSpPr/>
          <p:nvPr/>
        </p:nvSpPr>
        <p:spPr>
          <a:xfrm>
            <a:off x="4139951" y="44624"/>
            <a:ext cx="1512170"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254" name="矩形 10"/>
          <p:cNvSpPr/>
          <p:nvPr/>
        </p:nvSpPr>
        <p:spPr>
          <a:xfrm>
            <a:off x="5837094" y="44624"/>
            <a:ext cx="1512169"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255" name="矩形 11"/>
          <p:cNvSpPr/>
          <p:nvPr/>
        </p:nvSpPr>
        <p:spPr>
          <a:xfrm>
            <a:off x="4869" y="-1"/>
            <a:ext cx="2304002"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256" name="直接连接符 12"/>
          <p:cNvSpPr/>
          <p:nvPr/>
        </p:nvSpPr>
        <p:spPr>
          <a:xfrm>
            <a:off x="4067944" y="72008"/>
            <a:ext cx="1" cy="332657"/>
          </a:xfrm>
          <a:prstGeom prst="line">
            <a:avLst/>
          </a:prstGeom>
          <a:ln w="12700">
            <a:solidFill>
              <a:srgbClr val="808080"/>
            </a:solidFill>
          </a:ln>
        </p:spPr>
        <p:txBody>
          <a:bodyPr lIns="45719" rIns="45719"/>
          <a:lstStyle/>
          <a:p>
            <a:endParaRPr/>
          </a:p>
        </p:txBody>
      </p:sp>
      <p:sp>
        <p:nvSpPr>
          <p:cNvPr id="257" name="直接连接符 13"/>
          <p:cNvSpPr/>
          <p:nvPr/>
        </p:nvSpPr>
        <p:spPr>
          <a:xfrm>
            <a:off x="5796136" y="72008"/>
            <a:ext cx="1" cy="332657"/>
          </a:xfrm>
          <a:prstGeom prst="line">
            <a:avLst/>
          </a:prstGeom>
          <a:ln w="12700">
            <a:solidFill>
              <a:srgbClr val="808080"/>
            </a:solidFill>
          </a:ln>
        </p:spPr>
        <p:txBody>
          <a:bodyPr lIns="45719" rIns="45719"/>
          <a:lstStyle/>
          <a:p>
            <a:endParaRPr/>
          </a:p>
        </p:txBody>
      </p:sp>
      <p:sp>
        <p:nvSpPr>
          <p:cNvPr id="258" name="直接连接符 14"/>
          <p:cNvSpPr/>
          <p:nvPr/>
        </p:nvSpPr>
        <p:spPr>
          <a:xfrm>
            <a:off x="7380312" y="74440"/>
            <a:ext cx="1" cy="332658"/>
          </a:xfrm>
          <a:prstGeom prst="line">
            <a:avLst/>
          </a:prstGeom>
          <a:ln w="12700">
            <a:solidFill>
              <a:srgbClr val="808080"/>
            </a:solidFill>
          </a:ln>
        </p:spPr>
        <p:txBody>
          <a:bodyPr lIns="45719" rIns="45719"/>
          <a:lstStyle/>
          <a:p>
            <a:endParaRPr/>
          </a:p>
        </p:txBody>
      </p:sp>
      <p:sp>
        <p:nvSpPr>
          <p:cNvPr id="259" name="矩形 15"/>
          <p:cNvSpPr/>
          <p:nvPr/>
        </p:nvSpPr>
        <p:spPr>
          <a:xfrm>
            <a:off x="7668342" y="64501"/>
            <a:ext cx="1378092" cy="340817"/>
          </a:xfrm>
          <a:prstGeom prst="rect">
            <a:avLst/>
          </a:prstGeom>
          <a:solidFill>
            <a:srgbClr val="BFBFBF"/>
          </a:solidFill>
          <a:ln w="12700">
            <a:miter lim="400000"/>
          </a:ln>
        </p:spPr>
        <p:txBody>
          <a:bodyPr lIns="45719" rIns="45719" anchor="ctr"/>
          <a:lstStyle/>
          <a:p>
            <a:pPr algn="ctr">
              <a:defRPr>
                <a:solidFill>
                  <a:srgbClr val="FFFFFF"/>
                </a:solidFill>
              </a:defRPr>
            </a:pPr>
            <a:endParaRPr/>
          </a:p>
        </p:txBody>
      </p:sp>
      <p:pic>
        <p:nvPicPr>
          <p:cNvPr id="260" name="图片 16" descr="图片 16"/>
          <p:cNvPicPr>
            <a:picLocks noChangeAspect="1"/>
          </p:cNvPicPr>
          <p:nvPr/>
        </p:nvPicPr>
        <p:blipFill>
          <a:blip r:embed="rId2"/>
          <a:stretch>
            <a:fillRect/>
          </a:stretch>
        </p:blipFill>
        <p:spPr>
          <a:xfrm>
            <a:off x="7720593" y="46030"/>
            <a:ext cx="1231189" cy="369357"/>
          </a:xfrm>
          <a:prstGeom prst="rect">
            <a:avLst/>
          </a:prstGeom>
          <a:ln w="12700">
            <a:miter lim="400000"/>
            <a:headEnd/>
            <a:tailEnd/>
          </a:ln>
        </p:spPr>
      </p:pic>
      <p:sp>
        <p:nvSpPr>
          <p:cNvPr id="261" name="TextBox 17"/>
          <p:cNvSpPr txBox="1"/>
          <p:nvPr/>
        </p:nvSpPr>
        <p:spPr>
          <a:xfrm>
            <a:off x="755576" y="59633"/>
            <a:ext cx="1368152" cy="370841"/>
          </a:xfrm>
          <a:prstGeom prst="rect">
            <a:avLst/>
          </a:prstGeom>
          <a:ln w="12700">
            <a:miter lim="400000"/>
          </a:ln>
        </p:spPr>
        <p:txBody>
          <a:bodyPr lIns="45719" rIns="45719">
            <a:spAutoFit/>
          </a:bodyPr>
          <a:lstStyle>
            <a:lvl1pPr algn="ctr">
              <a:defRPr>
                <a:solidFill>
                  <a:srgbClr val="FFC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ISSUE</a:t>
            </a:r>
          </a:p>
        </p:txBody>
      </p:sp>
      <p:grpSp>
        <p:nvGrpSpPr>
          <p:cNvPr id="264" name="矩形 18"/>
          <p:cNvGrpSpPr/>
          <p:nvPr/>
        </p:nvGrpSpPr>
        <p:grpSpPr>
          <a:xfrm>
            <a:off x="0" y="-49421"/>
            <a:ext cx="539552" cy="574042"/>
            <a:chOff x="0" y="0"/>
            <a:chExt cx="539551" cy="574040"/>
          </a:xfrm>
        </p:grpSpPr>
        <p:sp>
          <p:nvSpPr>
            <p:cNvPr id="262" name="矩形"/>
            <p:cNvSpPr/>
            <p:nvPr/>
          </p:nvSpPr>
          <p:spPr>
            <a:xfrm>
              <a:off x="0" y="49420"/>
              <a:ext cx="539552" cy="475200"/>
            </a:xfrm>
            <a:prstGeom prst="rect">
              <a:avLst/>
            </a:prstGeom>
            <a:solidFill>
              <a:srgbClr val="093678"/>
            </a:solidFill>
            <a:ln w="12700" cap="flat">
              <a:noFill/>
              <a:miter lim="400000"/>
            </a:ln>
            <a:effectLst/>
          </p:spPr>
          <p:txBody>
            <a:bodyPr wrap="square" lIns="45719" tIns="45719" rIns="45719" bIns="45719" numCol="1" anchor="ctr">
              <a:noAutofit/>
            </a:bodyPr>
            <a:lstStyle/>
            <a:p>
              <a:pPr algn="ctr">
                <a:defRPr sz="3200">
                  <a:solidFill>
                    <a:srgbClr val="FFFFFF"/>
                  </a:solidFill>
                  <a:latin typeface="方正超粗黑简体"/>
                  <a:ea typeface="方正超粗黑简体"/>
                  <a:cs typeface="方正超粗黑简体"/>
                  <a:sym typeface="方正超粗黑简体"/>
                </a:defRPr>
              </a:pPr>
              <a:endParaRPr/>
            </a:p>
          </p:txBody>
        </p:sp>
        <p:sp>
          <p:nvSpPr>
            <p:cNvPr id="263" name="2"/>
            <p:cNvSpPr txBox="1"/>
            <p:nvPr/>
          </p:nvSpPr>
          <p:spPr>
            <a:xfrm>
              <a:off x="0" y="0"/>
              <a:ext cx="539552" cy="574041"/>
            </a:xfrm>
            <a:prstGeom prst="rect">
              <a:avLst/>
            </a:prstGeom>
            <a:noFill/>
            <a:ln w="12700" cap="flat">
              <a:noFill/>
              <a:miter lim="400000"/>
            </a:ln>
            <a:effectLst/>
          </p:spPr>
          <p:txBody>
            <a:bodyPr wrap="square" lIns="45719" tIns="45719" rIns="45719" bIns="45719" numCol="1" anchor="ctr">
              <a:spAutoFit/>
            </a:bodyPr>
            <a:lstStyle>
              <a:lvl1pPr algn="ctr">
                <a:defRPr sz="3200">
                  <a:solidFill>
                    <a:srgbClr val="FFFFFF"/>
                  </a:solidFill>
                  <a:latin typeface="方正超粗黑简体"/>
                  <a:ea typeface="方正超粗黑简体"/>
                  <a:cs typeface="方正超粗黑简体"/>
                  <a:sym typeface="方正超粗黑简体"/>
                </a:defRPr>
              </a:lvl1pPr>
            </a:lstStyle>
            <a:p>
              <a:r>
                <a:t>2</a:t>
              </a:r>
            </a:p>
          </p:txBody>
        </p:sp>
      </p:grpSp>
      <p:sp>
        <p:nvSpPr>
          <p:cNvPr id="265" name="TextBox 19"/>
          <p:cNvSpPr txBox="1"/>
          <p:nvPr/>
        </p:nvSpPr>
        <p:spPr>
          <a:xfrm>
            <a:off x="7308304" y="6381327"/>
            <a:ext cx="1835697" cy="472441"/>
          </a:xfrm>
          <a:prstGeom prst="rect">
            <a:avLst/>
          </a:prstGeom>
          <a:ln w="12700">
            <a:miter lim="400000"/>
          </a:ln>
        </p:spPr>
        <p:txBody>
          <a:bodyPr lIns="45719" rIns="45719">
            <a:spAutoFit/>
          </a:bodyPr>
          <a:lstStyle/>
          <a:p>
            <a:pPr>
              <a:defRPr sz="2200">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4分</a:t>
            </a:r>
            <a:r>
              <a:rPr>
                <a:solidFill>
                  <a:srgbClr val="000000"/>
                </a:solidFill>
              </a:rPr>
              <a:t>范文段落</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矩形 4"/>
          <p:cNvSpPr/>
          <p:nvPr/>
        </p:nvSpPr>
        <p:spPr>
          <a:xfrm>
            <a:off x="2339751" y="-1"/>
            <a:ext cx="6804249"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268" name="矩形 5"/>
          <p:cNvSpPr/>
          <p:nvPr/>
        </p:nvSpPr>
        <p:spPr>
          <a:xfrm>
            <a:off x="2441576" y="66110"/>
            <a:ext cx="1512170" cy="340816"/>
          </a:xfrm>
          <a:prstGeom prst="rect">
            <a:avLst/>
          </a:prstGeom>
          <a:solidFill>
            <a:srgbClr val="093678"/>
          </a:solidFill>
          <a:ln w="12700">
            <a:miter lim="400000"/>
          </a:ln>
        </p:spPr>
        <p:txBody>
          <a:bodyPr lIns="45719" rIns="45719" anchor="ctr"/>
          <a:lstStyle/>
          <a:p>
            <a:pPr algn="ctr">
              <a:defRPr>
                <a:solidFill>
                  <a:srgbClr val="FFFFFF"/>
                </a:solidFill>
              </a:defRPr>
            </a:pPr>
            <a:endParaRPr/>
          </a:p>
        </p:txBody>
      </p:sp>
      <p:sp>
        <p:nvSpPr>
          <p:cNvPr id="269" name="TextBox 6"/>
          <p:cNvSpPr txBox="1"/>
          <p:nvPr/>
        </p:nvSpPr>
        <p:spPr>
          <a:xfrm>
            <a:off x="2510150" y="63847"/>
            <a:ext cx="1368152"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有的放矢</a:t>
            </a:r>
          </a:p>
        </p:txBody>
      </p:sp>
      <p:sp>
        <p:nvSpPr>
          <p:cNvPr id="270" name="TextBox 7"/>
          <p:cNvSpPr txBox="1"/>
          <p:nvPr/>
        </p:nvSpPr>
        <p:spPr>
          <a:xfrm>
            <a:off x="4355975" y="66110"/>
            <a:ext cx="1080121"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深度破题</a:t>
            </a:r>
          </a:p>
        </p:txBody>
      </p:sp>
      <p:sp>
        <p:nvSpPr>
          <p:cNvPr id="271" name="TextBox 8"/>
          <p:cNvSpPr txBox="1"/>
          <p:nvPr/>
        </p:nvSpPr>
        <p:spPr>
          <a:xfrm>
            <a:off x="6083422" y="66110"/>
            <a:ext cx="1008858" cy="370841"/>
          </a:xfrm>
          <a:prstGeom prst="rect">
            <a:avLst/>
          </a:prstGeom>
          <a:ln w="12700">
            <a:miter lim="400000"/>
          </a:ln>
        </p:spPr>
        <p:txBody>
          <a:bodyPr lIns="45719" rIns="45719">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关键论证</a:t>
            </a:r>
          </a:p>
        </p:txBody>
      </p:sp>
      <p:sp>
        <p:nvSpPr>
          <p:cNvPr id="272" name="矩形 9"/>
          <p:cNvSpPr/>
          <p:nvPr/>
        </p:nvSpPr>
        <p:spPr>
          <a:xfrm>
            <a:off x="4139951" y="44624"/>
            <a:ext cx="1512170"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273" name="矩形 10"/>
          <p:cNvSpPr/>
          <p:nvPr/>
        </p:nvSpPr>
        <p:spPr>
          <a:xfrm>
            <a:off x="5837094" y="44624"/>
            <a:ext cx="1512169" cy="340816"/>
          </a:xfrm>
          <a:prstGeom prst="rect">
            <a:avLst/>
          </a:prstGeom>
          <a:solidFill>
            <a:srgbClr val="000000">
              <a:alpha val="48000"/>
            </a:srgbClr>
          </a:solidFill>
          <a:ln w="12700">
            <a:miter lim="400000"/>
          </a:ln>
        </p:spPr>
        <p:txBody>
          <a:bodyPr lIns="45719" rIns="45719" anchor="ctr"/>
          <a:lstStyle/>
          <a:p>
            <a:pPr algn="ctr">
              <a:defRPr>
                <a:solidFill>
                  <a:srgbClr val="FFFFFF"/>
                </a:solidFill>
              </a:defRPr>
            </a:pPr>
            <a:endParaRPr/>
          </a:p>
        </p:txBody>
      </p:sp>
      <p:sp>
        <p:nvSpPr>
          <p:cNvPr id="274" name="矩形 11"/>
          <p:cNvSpPr/>
          <p:nvPr/>
        </p:nvSpPr>
        <p:spPr>
          <a:xfrm>
            <a:off x="4869" y="-1"/>
            <a:ext cx="2304002" cy="476674"/>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275" name="直接连接符 12"/>
          <p:cNvSpPr/>
          <p:nvPr/>
        </p:nvSpPr>
        <p:spPr>
          <a:xfrm>
            <a:off x="4067944" y="72008"/>
            <a:ext cx="1" cy="332657"/>
          </a:xfrm>
          <a:prstGeom prst="line">
            <a:avLst/>
          </a:prstGeom>
          <a:ln w="12700">
            <a:solidFill>
              <a:srgbClr val="808080"/>
            </a:solidFill>
          </a:ln>
        </p:spPr>
        <p:txBody>
          <a:bodyPr lIns="45719" rIns="45719"/>
          <a:lstStyle/>
          <a:p>
            <a:endParaRPr/>
          </a:p>
        </p:txBody>
      </p:sp>
      <p:sp>
        <p:nvSpPr>
          <p:cNvPr id="276" name="直接连接符 13"/>
          <p:cNvSpPr/>
          <p:nvPr/>
        </p:nvSpPr>
        <p:spPr>
          <a:xfrm>
            <a:off x="5796136" y="72008"/>
            <a:ext cx="1" cy="332657"/>
          </a:xfrm>
          <a:prstGeom prst="line">
            <a:avLst/>
          </a:prstGeom>
          <a:ln w="12700">
            <a:solidFill>
              <a:srgbClr val="808080"/>
            </a:solidFill>
          </a:ln>
        </p:spPr>
        <p:txBody>
          <a:bodyPr lIns="45719" rIns="45719"/>
          <a:lstStyle/>
          <a:p>
            <a:endParaRPr/>
          </a:p>
        </p:txBody>
      </p:sp>
      <p:sp>
        <p:nvSpPr>
          <p:cNvPr id="277" name="直接连接符 14"/>
          <p:cNvSpPr/>
          <p:nvPr/>
        </p:nvSpPr>
        <p:spPr>
          <a:xfrm>
            <a:off x="7380312" y="74440"/>
            <a:ext cx="1" cy="332658"/>
          </a:xfrm>
          <a:prstGeom prst="line">
            <a:avLst/>
          </a:prstGeom>
          <a:ln w="12700">
            <a:solidFill>
              <a:srgbClr val="808080"/>
            </a:solidFill>
          </a:ln>
        </p:spPr>
        <p:txBody>
          <a:bodyPr lIns="45719" rIns="45719"/>
          <a:lstStyle/>
          <a:p>
            <a:endParaRPr/>
          </a:p>
        </p:txBody>
      </p:sp>
      <p:sp>
        <p:nvSpPr>
          <p:cNvPr id="278" name="矩形 15"/>
          <p:cNvSpPr/>
          <p:nvPr/>
        </p:nvSpPr>
        <p:spPr>
          <a:xfrm>
            <a:off x="7668342" y="64501"/>
            <a:ext cx="1378092" cy="340817"/>
          </a:xfrm>
          <a:prstGeom prst="rect">
            <a:avLst/>
          </a:prstGeom>
          <a:solidFill>
            <a:srgbClr val="BFBFBF"/>
          </a:solidFill>
          <a:ln w="12700">
            <a:miter lim="400000"/>
          </a:ln>
        </p:spPr>
        <p:txBody>
          <a:bodyPr lIns="45719" rIns="45719" anchor="ctr"/>
          <a:lstStyle/>
          <a:p>
            <a:pPr algn="ctr">
              <a:defRPr>
                <a:solidFill>
                  <a:srgbClr val="FFFFFF"/>
                </a:solidFill>
              </a:defRPr>
            </a:pPr>
            <a:endParaRPr/>
          </a:p>
        </p:txBody>
      </p:sp>
      <p:pic>
        <p:nvPicPr>
          <p:cNvPr id="279" name="图片 16" descr="图片 16"/>
          <p:cNvPicPr>
            <a:picLocks noChangeAspect="1"/>
          </p:cNvPicPr>
          <p:nvPr/>
        </p:nvPicPr>
        <p:blipFill>
          <a:blip r:embed="rId2"/>
          <a:stretch>
            <a:fillRect/>
          </a:stretch>
        </p:blipFill>
        <p:spPr>
          <a:xfrm>
            <a:off x="7720593" y="46030"/>
            <a:ext cx="1231189" cy="369357"/>
          </a:xfrm>
          <a:prstGeom prst="rect">
            <a:avLst/>
          </a:prstGeom>
          <a:ln w="12700">
            <a:miter lim="400000"/>
            <a:headEnd/>
            <a:tailEnd/>
          </a:ln>
        </p:spPr>
      </p:pic>
      <p:sp>
        <p:nvSpPr>
          <p:cNvPr id="280" name="TextBox 17"/>
          <p:cNvSpPr txBox="1"/>
          <p:nvPr/>
        </p:nvSpPr>
        <p:spPr>
          <a:xfrm>
            <a:off x="755576" y="59633"/>
            <a:ext cx="1368152" cy="370841"/>
          </a:xfrm>
          <a:prstGeom prst="rect">
            <a:avLst/>
          </a:prstGeom>
          <a:ln w="12700">
            <a:miter lim="400000"/>
          </a:ln>
        </p:spPr>
        <p:txBody>
          <a:bodyPr lIns="45719" rIns="45719">
            <a:spAutoFit/>
          </a:bodyPr>
          <a:lstStyle>
            <a:lvl1pPr algn="ctr">
              <a:defRPr>
                <a:solidFill>
                  <a:srgbClr val="FFC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ISSUE</a:t>
            </a:r>
          </a:p>
        </p:txBody>
      </p:sp>
      <p:grpSp>
        <p:nvGrpSpPr>
          <p:cNvPr id="283" name="矩形 18"/>
          <p:cNvGrpSpPr/>
          <p:nvPr/>
        </p:nvGrpSpPr>
        <p:grpSpPr>
          <a:xfrm>
            <a:off x="0" y="-49421"/>
            <a:ext cx="539552" cy="574042"/>
            <a:chOff x="0" y="0"/>
            <a:chExt cx="539551" cy="574040"/>
          </a:xfrm>
        </p:grpSpPr>
        <p:sp>
          <p:nvSpPr>
            <p:cNvPr id="281" name="矩形"/>
            <p:cNvSpPr/>
            <p:nvPr/>
          </p:nvSpPr>
          <p:spPr>
            <a:xfrm>
              <a:off x="0" y="49420"/>
              <a:ext cx="539552" cy="475200"/>
            </a:xfrm>
            <a:prstGeom prst="rect">
              <a:avLst/>
            </a:prstGeom>
            <a:solidFill>
              <a:srgbClr val="093678"/>
            </a:solidFill>
            <a:ln w="12700" cap="flat">
              <a:noFill/>
              <a:miter lim="400000"/>
            </a:ln>
            <a:effectLst/>
          </p:spPr>
          <p:txBody>
            <a:bodyPr wrap="square" lIns="45719" tIns="45719" rIns="45719" bIns="45719" numCol="1" anchor="ctr">
              <a:noAutofit/>
            </a:bodyPr>
            <a:lstStyle/>
            <a:p>
              <a:pPr algn="ctr">
                <a:defRPr sz="3200">
                  <a:solidFill>
                    <a:srgbClr val="FFFFFF"/>
                  </a:solidFill>
                  <a:latin typeface="方正超粗黑简体"/>
                  <a:ea typeface="方正超粗黑简体"/>
                  <a:cs typeface="方正超粗黑简体"/>
                  <a:sym typeface="方正超粗黑简体"/>
                </a:defRPr>
              </a:pPr>
              <a:endParaRPr/>
            </a:p>
          </p:txBody>
        </p:sp>
        <p:sp>
          <p:nvSpPr>
            <p:cNvPr id="282" name="2"/>
            <p:cNvSpPr txBox="1"/>
            <p:nvPr/>
          </p:nvSpPr>
          <p:spPr>
            <a:xfrm>
              <a:off x="0" y="0"/>
              <a:ext cx="539552" cy="574041"/>
            </a:xfrm>
            <a:prstGeom prst="rect">
              <a:avLst/>
            </a:prstGeom>
            <a:noFill/>
            <a:ln w="12700" cap="flat">
              <a:noFill/>
              <a:miter lim="400000"/>
            </a:ln>
            <a:effectLst/>
          </p:spPr>
          <p:txBody>
            <a:bodyPr wrap="square" lIns="45719" tIns="45719" rIns="45719" bIns="45719" numCol="1" anchor="ctr">
              <a:spAutoFit/>
            </a:bodyPr>
            <a:lstStyle>
              <a:lvl1pPr algn="ctr">
                <a:defRPr sz="3200">
                  <a:solidFill>
                    <a:srgbClr val="FFFFFF"/>
                  </a:solidFill>
                  <a:latin typeface="方正超粗黑简体"/>
                  <a:ea typeface="方正超粗黑简体"/>
                  <a:cs typeface="方正超粗黑简体"/>
                  <a:sym typeface="方正超粗黑简体"/>
                </a:defRPr>
              </a:lvl1pPr>
            </a:lstStyle>
            <a:p>
              <a:r>
                <a:t>2</a:t>
              </a:r>
            </a:p>
          </p:txBody>
        </p:sp>
      </p:grpSp>
      <p:sp>
        <p:nvSpPr>
          <p:cNvPr id="284" name="TextBox 19"/>
          <p:cNvSpPr txBox="1"/>
          <p:nvPr/>
        </p:nvSpPr>
        <p:spPr>
          <a:xfrm>
            <a:off x="467543" y="1556791"/>
            <a:ext cx="8136906" cy="2301241"/>
          </a:xfrm>
          <a:prstGeom prst="rect">
            <a:avLst/>
          </a:prstGeom>
          <a:ln w="12700">
            <a:miter lim="400000"/>
          </a:ln>
        </p:spPr>
        <p:txBody>
          <a:bodyPr lIns="45719" rIns="45719">
            <a:spAutoFit/>
          </a:bodyPr>
          <a:lstStyle>
            <a:lvl1pPr>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1.Write a response in which you discuss the extent to which you agree or disagree with the statement and explain your reasoning for the position you take. In developing and supporting your position, you should consider ways in which the statement might or might not hold true and explain how these considerations shape your position.</a:t>
            </a:r>
          </a:p>
        </p:txBody>
      </p:sp>
      <p:grpSp>
        <p:nvGrpSpPr>
          <p:cNvPr id="287" name="组合 22"/>
          <p:cNvGrpSpPr/>
          <p:nvPr/>
        </p:nvGrpSpPr>
        <p:grpSpPr>
          <a:xfrm>
            <a:off x="507299" y="1052736"/>
            <a:ext cx="1296146" cy="447041"/>
            <a:chOff x="0" y="0"/>
            <a:chExt cx="1296144" cy="447040"/>
          </a:xfrm>
        </p:grpSpPr>
        <p:sp>
          <p:nvSpPr>
            <p:cNvPr id="285" name="矩形 21"/>
            <p:cNvSpPr/>
            <p:nvPr/>
          </p:nvSpPr>
          <p:spPr>
            <a:xfrm>
              <a:off x="0" y="19877"/>
              <a:ext cx="1296145" cy="360042"/>
            </a:xfrm>
            <a:prstGeom prst="rect">
              <a:avLst/>
            </a:prstGeom>
            <a:solidFill>
              <a:srgbClr val="0000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86" name="TextBox 20"/>
            <p:cNvSpPr txBox="1"/>
            <p:nvPr/>
          </p:nvSpPr>
          <p:spPr>
            <a:xfrm>
              <a:off x="32252" y="0"/>
              <a:ext cx="1120141" cy="447040"/>
            </a:xfrm>
            <a:prstGeom prst="rect">
              <a:avLst/>
            </a:prstGeom>
            <a:noFill/>
            <a:ln w="12700" cap="flat">
              <a:noFill/>
              <a:miter lim="400000"/>
            </a:ln>
            <a:effectLst/>
          </p:spPr>
          <p:txBody>
            <a:bodyPr wrap="none" lIns="45719" tIns="45719" rIns="45719" bIns="45719" numCol="1" anchor="t">
              <a:spAutoFit/>
            </a:bodyPr>
            <a:lstStyle>
              <a:lvl1pPr>
                <a:defRPr sz="2000">
                  <a:solidFill>
                    <a:srgbClr val="FFC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题型剖析</a:t>
              </a:r>
            </a:p>
          </p:txBody>
        </p:sp>
      </p:grpSp>
      <p:sp>
        <p:nvSpPr>
          <p:cNvPr id="288" name="TextBox 23"/>
          <p:cNvSpPr txBox="1"/>
          <p:nvPr/>
        </p:nvSpPr>
        <p:spPr>
          <a:xfrm>
            <a:off x="467543" y="1556791"/>
            <a:ext cx="8136906" cy="2301241"/>
          </a:xfrm>
          <a:prstGeom prst="rect">
            <a:avLst/>
          </a:prstGeom>
          <a:ln w="12700">
            <a:miter lim="400000"/>
          </a:ln>
        </p:spPr>
        <p:txBody>
          <a:bodyPr lIns="45719" rIns="45719">
            <a:spAutoFit/>
          </a:bodyPr>
          <a:lstStyle/>
          <a:p>
            <a:pPr>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pPr>
            <a:r>
              <a:t>1.Write a response in which you discuss </a:t>
            </a:r>
            <a:r>
              <a:rPr>
                <a:solidFill>
                  <a:srgbClr val="FF0000"/>
                </a:solidFill>
              </a:rPr>
              <a:t>the extent to which you agree or disagree with the statement </a:t>
            </a:r>
            <a:r>
              <a:t>and explain your reasoning for the position you take. In developing and supporting your position, you should consider </a:t>
            </a:r>
            <a:r>
              <a:rPr>
                <a:solidFill>
                  <a:srgbClr val="FF0000"/>
                </a:solidFill>
              </a:rPr>
              <a:t>ways in which the statement might or might not hold true</a:t>
            </a:r>
            <a:r>
              <a:t> and explain how these considerations shape your position. </a:t>
            </a:r>
          </a:p>
        </p:txBody>
      </p:sp>
      <p:sp>
        <p:nvSpPr>
          <p:cNvPr id="289" name="TextBox 24"/>
          <p:cNvSpPr txBox="1"/>
          <p:nvPr/>
        </p:nvSpPr>
        <p:spPr>
          <a:xfrm>
            <a:off x="539551" y="4642103"/>
            <a:ext cx="7560842" cy="802641"/>
          </a:xfrm>
          <a:prstGeom prst="rect">
            <a:avLst/>
          </a:prstGeom>
          <a:ln w="12700">
            <a:miter lim="400000"/>
          </a:ln>
        </p:spPr>
        <p:txBody>
          <a:bodyPr lIns="45719" rIns="45719">
            <a:spAutoFit/>
          </a:bodyPr>
          <a:lstStyle/>
          <a:p>
            <a:pPr>
              <a:defRPr sz="2000">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Extent</a:t>
            </a:r>
            <a:r>
              <a:rPr>
                <a:solidFill>
                  <a:srgbClr val="000000"/>
                </a:solidFill>
              </a:rPr>
              <a:t>——全完同意、完全反对、部分同意、部分反对、某些情形下同意、某些情形下反对。</a:t>
            </a:r>
          </a:p>
        </p:txBody>
      </p:sp>
      <p:sp>
        <p:nvSpPr>
          <p:cNvPr id="290" name="TextBox 25"/>
          <p:cNvSpPr txBox="1"/>
          <p:nvPr/>
        </p:nvSpPr>
        <p:spPr>
          <a:xfrm>
            <a:off x="539551" y="5507940"/>
            <a:ext cx="7560842" cy="447041"/>
          </a:xfrm>
          <a:prstGeom prst="rect">
            <a:avLst/>
          </a:prstGeom>
          <a:ln w="12700">
            <a:miter lim="400000"/>
          </a:ln>
        </p:spPr>
        <p:txBody>
          <a:bodyPr lIns="45719" rIns="45719">
            <a:spAutoFit/>
          </a:bodyPr>
          <a:lstStyle/>
          <a:p>
            <a:pPr>
              <a:defRPr sz="2000">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Statement</a:t>
            </a:r>
            <a:r>
              <a:rPr>
                <a:solidFill>
                  <a:srgbClr val="000000"/>
                </a:solidFill>
              </a:rPr>
              <a:t>——陈述合理或不合理的方面。</a:t>
            </a: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iterate>
                                    <p:tmAbs val="0"/>
                                  </p:iterate>
                                  <p:childTnLst>
                                    <p:set>
                                      <p:cBhvr>
                                        <p:cTn id="6" dur="indefinite" fill="hold"/>
                                        <p:tgtEl>
                                          <p:spTgt spid="288"/>
                                        </p:tgtEl>
                                        <p:attrNameLst>
                                          <p:attrName>style.visibility</p:attrName>
                                        </p:attrNameLst>
                                      </p:cBhvr>
                                      <p:to>
                                        <p:strVal val="visible"/>
                                      </p:to>
                                    </p:set>
                                    <p:animEffect transition="in" filter="dissolve">
                                      <p:cBhvr>
                                        <p:cTn id="7" dur="500"/>
                                        <p:tgtEl>
                                          <p:spTgt spid="28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2" nodeType="clickEffect">
                                  <p:stCondLst>
                                    <p:cond delay="0"/>
                                  </p:stCondLst>
                                  <p:iterate>
                                    <p:tmAbs val="0"/>
                                  </p:iterate>
                                  <p:childTnLst>
                                    <p:set>
                                      <p:cBhvr>
                                        <p:cTn id="11" dur="indefinite" fill="hold"/>
                                        <p:tgtEl>
                                          <p:spTgt spid="289"/>
                                        </p:tgtEl>
                                        <p:attrNameLst>
                                          <p:attrName>style.visibility</p:attrName>
                                        </p:attrNameLst>
                                      </p:cBhvr>
                                      <p:to>
                                        <p:strVal val="visible"/>
                                      </p:to>
                                    </p:set>
                                    <p:animEffect transition="in" filter="dissolve">
                                      <p:cBhvr>
                                        <p:cTn id="12" dur="500"/>
                                        <p:tgtEl>
                                          <p:spTgt spid="28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3" nodeType="clickEffect">
                                  <p:stCondLst>
                                    <p:cond delay="0"/>
                                  </p:stCondLst>
                                  <p:iterate>
                                    <p:tmAbs val="0"/>
                                  </p:iterate>
                                  <p:childTnLst>
                                    <p:set>
                                      <p:cBhvr>
                                        <p:cTn id="16" dur="indefinite" fill="hold"/>
                                        <p:tgtEl>
                                          <p:spTgt spid="290"/>
                                        </p:tgtEl>
                                        <p:attrNameLst>
                                          <p:attrName>style.visibility</p:attrName>
                                        </p:attrNameLst>
                                      </p:cBhvr>
                                      <p:to>
                                        <p:strVal val="visible"/>
                                      </p:to>
                                    </p:set>
                                    <p:animEffect transition="in" filter="dissolve">
                                      <p:cBhvr>
                                        <p:cTn id="17" dur="500"/>
                                        <p:tgtEl>
                                          <p:spTgt spid="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 grpId="1" animBg="1" advAuto="0"/>
      <p:bldP spid="289" grpId="2" animBg="1" advAuto="0"/>
      <p:bldP spid="290" grpId="3" animBg="1" advAuto="0"/>
    </p:bldLst>
  </p:timing>
</p:sld>
</file>

<file path=ppt/theme/theme1.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2081</TotalTime>
  <Words>5582</Words>
  <Application>Microsoft Office PowerPoint</Application>
  <PresentationFormat>全屏显示(4:3)</PresentationFormat>
  <Paragraphs>646</Paragraphs>
  <Slides>65</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65</vt:i4>
      </vt:variant>
    </vt:vector>
  </HeadingPairs>
  <TitlesOfParts>
    <vt:vector size="71" baseType="lpstr">
      <vt:lpstr>方正超粗黑简体</vt:lpstr>
      <vt:lpstr>微软雅黑</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静雯 林</cp:lastModifiedBy>
  <cp:revision>82</cp:revision>
  <dcterms:created xsi:type="dcterms:W3CDTF">2018-10-31T03:36:00Z</dcterms:created>
  <dcterms:modified xsi:type="dcterms:W3CDTF">2019-05-22T13:44:52Z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2052-11.3.0.8513</vt:lpwstr>
  </property>
</Properties>
</file>