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07" r:id="rId5"/>
    <p:sldId id="446" r:id="rId6"/>
    <p:sldId id="372" r:id="rId7"/>
    <p:sldId id="373" r:id="rId8"/>
    <p:sldId id="374" r:id="rId9"/>
    <p:sldId id="450" r:id="rId10"/>
    <p:sldId id="375" r:id="rId11"/>
    <p:sldId id="448" r:id="rId12"/>
    <p:sldId id="408" r:id="rId13"/>
    <p:sldId id="449" r:id="rId14"/>
    <p:sldId id="340" r:id="rId15"/>
    <p:sldId id="341" r:id="rId16"/>
    <p:sldId id="342" r:id="rId17"/>
    <p:sldId id="259" r:id="rId18"/>
    <p:sldId id="260" r:id="rId19"/>
    <p:sldId id="265" r:id="rId20"/>
    <p:sldId id="261" r:id="rId21"/>
    <p:sldId id="262" r:id="rId22"/>
    <p:sldId id="451" r:id="rId23"/>
    <p:sldId id="452" r:id="rId24"/>
    <p:sldId id="309" r:id="rId25"/>
    <p:sldId id="308" r:id="rId26"/>
    <p:sldId id="270" r:id="rId27"/>
    <p:sldId id="288" r:id="rId28"/>
    <p:sldId id="287" r:id="rId29"/>
    <p:sldId id="291" r:id="rId30"/>
    <p:sldId id="292" r:id="rId31"/>
    <p:sldId id="289" r:id="rId32"/>
    <p:sldId id="312" r:id="rId33"/>
    <p:sldId id="275" r:id="rId34"/>
    <p:sldId id="279" r:id="rId35"/>
    <p:sldId id="280" r:id="rId36"/>
    <p:sldId id="281" r:id="rId37"/>
    <p:sldId id="282" r:id="rId38"/>
    <p:sldId id="283" r:id="rId39"/>
    <p:sldId id="271" r:id="rId40"/>
    <p:sldId id="272" r:id="rId41"/>
    <p:sldId id="276" r:id="rId42"/>
    <p:sldId id="311" r:id="rId43"/>
    <p:sldId id="453" r:id="rId44"/>
    <p:sldId id="454" r:id="rId45"/>
    <p:sldId id="278" r:id="rId46"/>
    <p:sldId id="258" r:id="rId4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25448" y="3190315"/>
            <a:ext cx="5196122" cy="1701570"/>
          </a:xfrm>
        </p:spPr>
        <p:txBody>
          <a:bodyPr anchor="ctr" anchorCtr="0">
            <a:normAutofit/>
          </a:bodyPr>
          <a:lstStyle>
            <a:lvl1pPr algn="l">
              <a:defRPr sz="549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5448" y="4937471"/>
            <a:ext cx="5196122" cy="1331472"/>
          </a:xfrm>
        </p:spPr>
        <p:txBody>
          <a:bodyPr>
            <a:normAutofit/>
          </a:bodyPr>
          <a:lstStyle>
            <a:lvl1pPr marL="0" indent="0" algn="l">
              <a:buNone/>
              <a:defRPr sz="3430">
                <a:solidFill>
                  <a:schemeClr val="bg1"/>
                </a:solidFill>
              </a:defRPr>
            </a:lvl1pPr>
            <a:lvl2pPr marL="784225" indent="0" algn="ctr">
              <a:buNone/>
              <a:defRPr sz="3430"/>
            </a:lvl2pPr>
            <a:lvl3pPr marL="1568450" indent="0" algn="ctr">
              <a:buNone/>
              <a:defRPr sz="3085"/>
            </a:lvl3pPr>
            <a:lvl4pPr marL="2352040" indent="0" algn="ctr">
              <a:buNone/>
              <a:defRPr sz="2745"/>
            </a:lvl4pPr>
            <a:lvl5pPr marL="3136265" indent="0" algn="ctr">
              <a:buNone/>
              <a:defRPr sz="2745"/>
            </a:lvl5pPr>
            <a:lvl6pPr marL="3920490" indent="0" algn="ctr">
              <a:buNone/>
              <a:defRPr sz="2745"/>
            </a:lvl6pPr>
            <a:lvl7pPr marL="4704715" indent="0" algn="ctr">
              <a:buNone/>
              <a:defRPr sz="2745"/>
            </a:lvl7pPr>
            <a:lvl8pPr marL="5488940" indent="0" algn="ctr">
              <a:buNone/>
              <a:defRPr sz="2745"/>
            </a:lvl8pPr>
            <a:lvl9pPr marL="6272530" indent="0" algn="ctr">
              <a:buNone/>
              <a:defRPr sz="2745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525447" y="3190314"/>
            <a:ext cx="5124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25447" y="4891882"/>
            <a:ext cx="5124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204" y="1823813"/>
            <a:ext cx="10073786" cy="435356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2599" y="2444815"/>
            <a:ext cx="10972255" cy="209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320" y="2259682"/>
            <a:ext cx="10972255" cy="13068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45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5320" y="4595595"/>
            <a:ext cx="10972255" cy="13068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45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698" y="2457203"/>
            <a:ext cx="7588073" cy="2086771"/>
          </a:xfrm>
        </p:spPr>
        <p:txBody>
          <a:bodyPr anchor="ctr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4698" y="4750878"/>
            <a:ext cx="7592875" cy="1061413"/>
          </a:xfrm>
        </p:spPr>
        <p:txBody>
          <a:bodyPr>
            <a:normAutofit/>
          </a:bodyPr>
          <a:lstStyle>
            <a:lvl1pPr marL="0" indent="0">
              <a:buNone/>
              <a:defRPr sz="3430">
                <a:solidFill>
                  <a:schemeClr val="tx1">
                    <a:tint val="75000"/>
                  </a:schemeClr>
                </a:solidFill>
              </a:defRPr>
            </a:lvl1pPr>
            <a:lvl2pPr marL="784225" indent="0">
              <a:buNone/>
              <a:defRPr sz="3430">
                <a:solidFill>
                  <a:schemeClr val="tx1">
                    <a:tint val="75000"/>
                  </a:schemeClr>
                </a:solidFill>
              </a:defRPr>
            </a:lvl2pPr>
            <a:lvl3pPr marL="156845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3pPr>
            <a:lvl4pPr marL="235204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4pPr>
            <a:lvl5pPr marL="3136265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5pPr>
            <a:lvl6pPr marL="392049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6pPr>
            <a:lvl7pPr marL="4704715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7pPr>
            <a:lvl8pPr marL="548894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8pPr>
            <a:lvl9pPr marL="627253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202" y="1421478"/>
            <a:ext cx="4371889" cy="47239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82103" y="1421478"/>
            <a:ext cx="4371889" cy="47239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035" y="1368492"/>
            <a:ext cx="5155129" cy="822198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84225" indent="0">
              <a:buNone/>
              <a:defRPr sz="3430" b="1"/>
            </a:lvl2pPr>
            <a:lvl3pPr marL="1568450" indent="0">
              <a:buNone/>
              <a:defRPr sz="3085" b="1"/>
            </a:lvl3pPr>
            <a:lvl4pPr marL="2352040" indent="0">
              <a:buNone/>
              <a:defRPr sz="2745" b="1"/>
            </a:lvl4pPr>
            <a:lvl5pPr marL="3136265" indent="0">
              <a:buNone/>
              <a:defRPr sz="2745" b="1"/>
            </a:lvl5pPr>
            <a:lvl6pPr marL="3920490" indent="0">
              <a:buNone/>
              <a:defRPr sz="2745" b="1"/>
            </a:lvl6pPr>
            <a:lvl7pPr marL="4704715" indent="0">
              <a:buNone/>
              <a:defRPr sz="2745" b="1"/>
            </a:lvl7pPr>
            <a:lvl8pPr marL="5488940" indent="0">
              <a:buNone/>
              <a:defRPr sz="2745" b="1"/>
            </a:lvl8pPr>
            <a:lvl9pPr marL="6272530" indent="0">
              <a:buNone/>
              <a:defRPr sz="27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035" y="2190689"/>
            <a:ext cx="5155129" cy="404627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633" y="1368492"/>
            <a:ext cx="5182357" cy="822198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84225" indent="0">
              <a:buNone/>
              <a:defRPr sz="3430" b="1"/>
            </a:lvl2pPr>
            <a:lvl3pPr marL="1568450" indent="0">
              <a:buNone/>
              <a:defRPr sz="3085" b="1"/>
            </a:lvl3pPr>
            <a:lvl4pPr marL="2352040" indent="0">
              <a:buNone/>
              <a:defRPr sz="2745" b="1"/>
            </a:lvl4pPr>
            <a:lvl5pPr marL="3136265" indent="0">
              <a:buNone/>
              <a:defRPr sz="2745" b="1"/>
            </a:lvl5pPr>
            <a:lvl6pPr marL="3920490" indent="0">
              <a:buNone/>
              <a:defRPr sz="2745" b="1"/>
            </a:lvl6pPr>
            <a:lvl7pPr marL="4704715" indent="0">
              <a:buNone/>
              <a:defRPr sz="2745" b="1"/>
            </a:lvl7pPr>
            <a:lvl8pPr marL="5488940" indent="0">
              <a:buNone/>
              <a:defRPr sz="2745" b="1"/>
            </a:lvl8pPr>
            <a:lvl9pPr marL="6272530" indent="0">
              <a:buNone/>
              <a:defRPr sz="27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633" y="2190689"/>
            <a:ext cx="5182357" cy="404627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0046" y="2305399"/>
            <a:ext cx="6551909" cy="2247202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3951" y="364819"/>
            <a:ext cx="1730039" cy="5812557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12" y="364819"/>
            <a:ext cx="8569942" cy="581255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012" y="29814"/>
            <a:ext cx="9713121" cy="864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012" y="1206436"/>
            <a:ext cx="10515978" cy="497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12" y="6357061"/>
            <a:ext cx="2743955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790" y="6357061"/>
            <a:ext cx="4114422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035" y="6357061"/>
            <a:ext cx="2743957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56781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795" indent="0" algn="l" defTabSz="1567815" rtl="0" eaLnBrk="1" latinLnBrk="0" hangingPunct="1">
        <a:spcBef>
          <a:spcPts val="171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176020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960245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470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528695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4312285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5096510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5880735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6664960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8422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56845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313626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92049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71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548894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627253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地质学科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听力练习</a:t>
            </a:r>
            <a:r>
              <a:rPr lang="en-US" altLang="zh-CN" dirty="0"/>
              <a:t>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it is the latest efforts to deal with the      </a:t>
            </a:r>
            <a:endParaRPr lang="zh-CN" altLang="en-US" sz="4000"/>
          </a:p>
          <a:p>
            <a:r>
              <a:rPr lang="zh-CN" altLang="en-US" sz="4000" u="sng"/>
              <a:t>                             </a:t>
            </a:r>
            <a:r>
              <a:rPr lang="zh-CN" altLang="en-US" sz="4000"/>
              <a:t>.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it is the latest efforts to deal with the severe drought.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、地质学科大类别高频词汇辩音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、基本地质学科原理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、步骤题讲解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、逻辑词汇分类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b">
            <a:normAutofit fontScale="90000"/>
          </a:bodyPr>
          <a:p>
            <a:pPr defTabSz="685800"/>
            <a:r>
              <a:rPr lang="zh-CN" altLang="en-US" kern="1200">
                <a:latin typeface="+mj-lt"/>
                <a:ea typeface="+mj-ea"/>
                <a:cs typeface="+mj-cs"/>
              </a:rPr>
              <a:t>归纳总结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243330" y="1620520"/>
            <a:ext cx="4371975" cy="4353560"/>
          </a:xfrm>
        </p:spPr>
        <p:txBody>
          <a:bodyPr lIns="91440" tIns="45720" rIns="91440" bIns="45720" anchor="t">
            <a:normAutofit lnSpcReduction="20000"/>
          </a:bodyPr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                           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abruptly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conventionally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traditionally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972175" y="1620520"/>
            <a:ext cx="4481830" cy="46710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marL="391795" indent="0" algn="l" defTabSz="1567815" rtl="0" eaLnBrk="1" latinLnBrk="0" hangingPunct="1">
              <a:spcBef>
                <a:spcPts val="171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6020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60245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470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28695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12285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96510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80735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64960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 word or two 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another word for it.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short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beforehand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b">
            <a:normAutofit fontScale="90000"/>
          </a:bodyPr>
          <a:p>
            <a:pPr defTabSz="685800"/>
            <a:r>
              <a:rPr lang="zh-CN" altLang="en-US" kern="1200">
                <a:latin typeface="+mj-lt"/>
                <a:ea typeface="+mj-ea"/>
                <a:cs typeface="+mj-cs"/>
              </a:rPr>
              <a:t>归纳总结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243330" y="1620520"/>
            <a:ext cx="4371975" cy="4353560"/>
          </a:xfrm>
        </p:spPr>
        <p:txBody>
          <a:bodyPr lIns="91440" tIns="45720" rIns="91440" bIns="45720" anchor="t">
            <a:normAutofit/>
          </a:bodyPr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briefly=</a:t>
            </a:r>
            <a:r>
              <a:rPr lang="en-US" altLang="zh-CN">
                <a:sym typeface="+mn-ea"/>
              </a:rPr>
              <a:t>In short=a word or two</a:t>
            </a: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practically=</a:t>
            </a:r>
            <a:r>
              <a:rPr lang="en-US" altLang="zh-CN">
                <a:sym typeface="+mn-ea"/>
              </a:rPr>
              <a:t>literally=fairly=in other words=It's another word for it.=in fact=basically=essentially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abruptly=</a:t>
            </a:r>
            <a:r>
              <a:rPr lang="en-US" altLang="zh-CN">
                <a:sym typeface="+mn-ea"/>
              </a:rPr>
              <a:t>quickly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241415" y="1331595"/>
            <a:ext cx="4572000" cy="4789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91795" indent="0" algn="l" defTabSz="1567815" rtl="0" eaLnBrk="1" latinLnBrk="0" hangingPunct="1">
              <a:spcBef>
                <a:spcPts val="171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6020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60245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470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28695" indent="0" algn="l" defTabSz="1567815" rtl="0" eaLnBrk="1" latinLnBrk="0" hangingPunct="1">
              <a:spcBef>
                <a:spcPts val="85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12285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96510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80735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64960" indent="-391795" algn="l" defTabSz="1567815" rtl="0" eaLnBrk="1" latinLnBrk="0" hangingPunct="1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  <a:defRPr sz="30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initially=</a:t>
            </a:r>
            <a:r>
              <a:rPr lang="en-US" altLang="zh-CN">
                <a:sym typeface="+mn-ea"/>
              </a:rPr>
              <a:t>originally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beforehand=</a:t>
            </a:r>
            <a:r>
              <a:rPr lang="en-US" altLang="zh-CN">
                <a:sym typeface="+mn-ea"/>
              </a:rPr>
              <a:t>previously</a:t>
            </a:r>
            <a:endParaRPr lang="en-US" altLang="zh-CN"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r>
              <a:rPr lang="en-US" altLang="zh-CN">
                <a:sym typeface="+mn-ea"/>
              </a:rPr>
              <a:t>conventionally=traditionally</a:t>
            </a:r>
            <a:endParaRPr lang="en-US" altLang="zh-CN">
              <a:sym typeface="+mn-ea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>
              <a:lnSpc>
                <a:spcPct val="90000"/>
              </a:lnSpc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43011" descr="599px-The_Earth_seen_from_Apollo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908050"/>
            <a:ext cx="5257800" cy="525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35846" descr="800px-Earth-crust-cutaway-english_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088" y="1619250"/>
            <a:ext cx="7620000" cy="523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标题 35847"/>
          <p:cNvSpPr>
            <a:spLocks noGrp="1"/>
          </p:cNvSpPr>
          <p:nvPr>
            <p:ph type="title" hasCustomPrompt="1"/>
          </p:nvPr>
        </p:nvSpPr>
        <p:spPr>
          <a:xfrm>
            <a:off x="1992313" y="404813"/>
            <a:ext cx="8229600" cy="1143000"/>
          </a:xfrm>
        </p:spPr>
        <p:txBody>
          <a:bodyPr lIns="91440" tIns="45720" rIns="91440" bIns="45720" anchor="ctr"/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Earth Structure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40963"/>
          <p:cNvSpPr>
            <a:spLocks noGrp="1"/>
          </p:cNvSpPr>
          <p:nvPr>
            <p:ph type="title" hasCustomPrompt="1"/>
          </p:nvPr>
        </p:nvSpPr>
        <p:spPr>
          <a:xfrm>
            <a:off x="2063750" y="404813"/>
            <a:ext cx="8229600" cy="765175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Plate tectonics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pic>
        <p:nvPicPr>
          <p:cNvPr id="28674" name="图片 40964" descr="798px-Plates_tect2_en_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213" y="1143000"/>
            <a:ext cx="760095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9699"/>
          <p:cNvSpPr>
            <a:spLocks noGrp="1"/>
          </p:cNvSpPr>
          <p:nvPr>
            <p:ph type="title"/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Other terms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24578" name="文本占位符 29700"/>
          <p:cNvSpPr>
            <a:spLocks noGrp="1"/>
          </p:cNvSpPr>
          <p:nvPr>
            <p:ph sz="half" idx="1"/>
          </p:nvPr>
        </p:nvSpPr>
        <p:spPr>
          <a:xfrm>
            <a:off x="928370" y="1325880"/>
            <a:ext cx="4197350" cy="4525963"/>
          </a:xfrm>
        </p:spPr>
        <p:txBody>
          <a:bodyPr lIns="91440" tIns="45720" rIns="91440" bIns="45720" anchor="t"/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Seismology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>
                <a:sym typeface="+mn-ea"/>
              </a:rPr>
              <a:t>Earthquake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Plate structure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Tectonics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Continental drift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>
                <a:sym typeface="+mn-ea"/>
              </a:rPr>
              <a:t>layer (stratum,复数 strata)  </a:t>
            </a:r>
            <a:r>
              <a:rPr lang="en-US" altLang="zh-CN">
                <a:sym typeface="+mn-ea"/>
              </a:rPr>
              <a:t>layout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sz="half" idx="1"/>
          </p:nvPr>
        </p:nvSpPr>
        <p:spPr>
          <a:xfrm>
            <a:off x="2054225" y="1325563"/>
            <a:ext cx="3886200" cy="4787900"/>
          </a:xfrm>
        </p:spPr>
        <p:txBody>
          <a:bodyPr lIns="91440" tIns="45720" rIns="91440" bIns="45720" anchor="t"/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temperate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subtropical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polar climate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frigid zone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Arctic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Antarctic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5603" name="内容占位符 3"/>
          <p:cNvSpPr>
            <a:spLocks noGrp="1"/>
          </p:cNvSpPr>
          <p:nvPr>
            <p:ph sz="half" idx="2"/>
          </p:nvPr>
        </p:nvSpPr>
        <p:spPr>
          <a:xfrm>
            <a:off x="6251575" y="1325563"/>
            <a:ext cx="3886200" cy="4787900"/>
          </a:xfrm>
        </p:spPr>
        <p:txBody>
          <a:bodyPr lIns="91440" tIns="45720" rIns="91440" bIns="45720" anchor="t"/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velocity </a:t>
            </a:r>
            <a:r>
              <a:rPr lang="en-US" altLang="zh-CN" kern="1200">
                <a:latin typeface="+mn-lt"/>
                <a:ea typeface="+mn-ea"/>
                <a:cs typeface="+mn-cs"/>
              </a:rPr>
              <a:t>vicinity</a:t>
            </a:r>
            <a:r>
              <a:rPr lang="zh-CN" altLang="en-US" kern="1200">
                <a:latin typeface="+mn-lt"/>
                <a:ea typeface="+mn-ea"/>
                <a:cs typeface="+mn-cs"/>
              </a:rPr>
              <a:t> 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gravity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density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humidity/ moisture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4400"/>
              <a:t>And over the long term the amount that's stored </a:t>
            </a:r>
            <a:r>
              <a:rPr lang="zh-CN" altLang="en-US" sz="4400" u="sng"/>
              <a:t>                    </a:t>
            </a:r>
            <a:r>
              <a:rPr lang="zh-CN" altLang="en-US" sz="4400"/>
              <a:t> doesn't really change much. It's </a:t>
            </a:r>
            <a:r>
              <a:rPr lang="zh-CN" altLang="en-US" sz="4400" u="sng"/>
              <a:t>                 </a:t>
            </a:r>
            <a:r>
              <a:rPr lang="zh-CN" altLang="en-US" sz="4400"/>
              <a:t>.</a:t>
            </a:r>
            <a:endParaRPr lang="zh-CN" altLang="en-US" sz="4400"/>
          </a:p>
          <a:p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T1L2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473" t="-163"/>
          <a:stretch>
            <a:fillRect/>
          </a:stretch>
        </p:blipFill>
        <p:spPr>
          <a:xfrm>
            <a:off x="236220" y="1283970"/>
            <a:ext cx="11513820" cy="5077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the talk, the professor describes the sequence of uranium-lead dating. Summarize the sequence by putting the events in the correct order.</a:t>
            </a:r>
            <a:endParaRPr lang="zh-CN" altLang="en-US"/>
          </a:p>
          <a:p>
            <a:r>
              <a:rPr lang="zh-CN" altLang="en-US"/>
              <a:t>A Zircon in the sandstone is matched to the zircon in a particular mountain range.</a:t>
            </a:r>
            <a:endParaRPr lang="zh-CN" altLang="en-US"/>
          </a:p>
          <a:p>
            <a:r>
              <a:rPr lang="zh-CN" altLang="en-US"/>
              <a:t>B The amount of lead in sandstone zircon is measured</a:t>
            </a:r>
            <a:endParaRPr lang="zh-CN" altLang="en-US"/>
          </a:p>
          <a:p>
            <a:r>
              <a:rPr lang="zh-CN" altLang="en-US"/>
              <a:t>C The age of zircon in a sandstone sample is determined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262255"/>
            <a:ext cx="9523730" cy="6333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1411605" y="442595"/>
          <a:ext cx="936879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65"/>
                <a:gridCol w="1561553"/>
                <a:gridCol w="1561112"/>
                <a:gridCol w="1561465"/>
                <a:gridCol w="1561642"/>
                <a:gridCol w="1561553"/>
              </a:tblGrid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结构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并列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评价总结</a:t>
                      </a:r>
                      <a:endParaRPr lang="zh-CN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比较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ym typeface="+mn-ea"/>
                        </a:rPr>
                        <a:t>AB</a:t>
                      </a:r>
                      <a:r>
                        <a:rPr lang="zh-CN" altLang="en-US" sz="3200" b="1">
                          <a:sym typeface="+mn-ea"/>
                        </a:rPr>
                        <a:t>比较</a:t>
                      </a:r>
                      <a:endParaRPr lang="en-US" altLang="zh-CN" sz="32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ym typeface="+mn-ea"/>
                        </a:rPr>
                        <a:t>AB</a:t>
                      </a:r>
                      <a:r>
                        <a:rPr lang="zh-CN" altLang="en-US" sz="3200" b="1">
                          <a:sym typeface="+mn-ea"/>
                        </a:rPr>
                        <a:t>比较</a:t>
                      </a:r>
                      <a:endParaRPr lang="en-US" altLang="zh-CN" sz="32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/>
                        <a:t>AB</a:t>
                      </a:r>
                      <a:r>
                        <a:rPr lang="zh-CN" altLang="en-US" sz="3200" b="1"/>
                        <a:t>比较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zh-CN" altLang="en-US" sz="32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zh-CN" altLang="en-US" sz="32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过程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en-US" altLang="zh-CN" sz="3200" b="1"/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回答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评价总结</a:t>
                      </a:r>
                      <a:endParaRPr lang="zh-CN" altLang="en-US" sz="3200" b="1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T7L4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is the lecture mainly about?</a:t>
            </a:r>
            <a:endParaRPr lang="zh-CN" altLang="en-US"/>
          </a:p>
          <a:p>
            <a:r>
              <a:rPr lang="zh-CN" altLang="en-US"/>
              <a:t>A.  Explanations of how glaciers move</a:t>
            </a:r>
            <a:endParaRPr lang="zh-CN" altLang="en-US"/>
          </a:p>
          <a:p>
            <a:r>
              <a:rPr lang="zh-CN" altLang="en-US"/>
              <a:t>B.  Landscape changes caused by glacial movement</a:t>
            </a:r>
            <a:endParaRPr lang="zh-CN" altLang="en-US"/>
          </a:p>
          <a:p>
            <a:r>
              <a:rPr lang="zh-CN" altLang="en-US"/>
              <a:t>C.  Climate changes that influence glacial movement</a:t>
            </a:r>
            <a:endParaRPr lang="zh-CN" altLang="en-US"/>
          </a:p>
          <a:p>
            <a:r>
              <a:rPr lang="zh-CN" altLang="en-US"/>
              <a:t>D.  Causes of glacial formation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professor discusses the process of basal slip. Put the steps in the correct order.</a:t>
            </a:r>
            <a:endParaRPr lang="zh-CN" altLang="en-US"/>
          </a:p>
          <a:p>
            <a:r>
              <a:rPr lang="zh-CN" altLang="en-US"/>
              <a:t>A Friction between the glacier and bedrock is reduced.</a:t>
            </a:r>
            <a:endParaRPr lang="zh-CN" altLang="en-US"/>
          </a:p>
          <a:p>
            <a:r>
              <a:rPr lang="zh-CN" altLang="en-US"/>
              <a:t>B A liquid layer forms at the base of the glacier.</a:t>
            </a:r>
            <a:endParaRPr lang="zh-CN" altLang="en-US"/>
          </a:p>
          <a:p>
            <a:r>
              <a:rPr lang="zh-CN" altLang="en-US"/>
              <a:t>C The glacier begins to slide</a:t>
            </a:r>
            <a:endParaRPr lang="zh-CN" altLang="en-US"/>
          </a:p>
          <a:p>
            <a:r>
              <a:rPr lang="zh-CN" altLang="en-US"/>
              <a:t>D Pressure is increased on the ice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factors are involved in the amount of deformation a glacier undergoes?</a:t>
            </a:r>
            <a:endParaRPr lang="zh-CN" altLang="en-US"/>
          </a:p>
          <a:p>
            <a:r>
              <a:rPr lang="zh-CN" altLang="en-US"/>
              <a:t>Click on 2 answers</a:t>
            </a:r>
            <a:endParaRPr lang="zh-CN" altLang="en-US"/>
          </a:p>
          <a:p>
            <a:r>
              <a:rPr lang="zh-CN" altLang="en-US"/>
              <a:t> A.  The thickness of glacial ice</a:t>
            </a:r>
            <a:endParaRPr lang="zh-CN" altLang="en-US"/>
          </a:p>
          <a:p>
            <a:r>
              <a:rPr lang="zh-CN" altLang="en-US"/>
              <a:t> B.  The hardness of glacial ice</a:t>
            </a:r>
            <a:endParaRPr lang="zh-CN" altLang="en-US"/>
          </a:p>
          <a:p>
            <a:r>
              <a:rPr lang="zh-CN" altLang="en-US"/>
              <a:t> C.  The amount of water beneath the glacial ice</a:t>
            </a:r>
            <a:endParaRPr lang="zh-CN" altLang="en-US"/>
          </a:p>
          <a:p>
            <a:r>
              <a:rPr lang="zh-CN" altLang="en-US"/>
              <a:t> D.  The temperature of the glacial ice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does the professor say about the speed of glaciers?</a:t>
            </a:r>
            <a:endParaRPr lang="zh-CN" altLang="en-US"/>
          </a:p>
          <a:p>
            <a:r>
              <a:rPr lang="zh-CN" altLang="en-US"/>
              <a:t>A.  It affects the amount of glacial ice that forms</a:t>
            </a:r>
            <a:endParaRPr lang="zh-CN" altLang="en-US"/>
          </a:p>
          <a:p>
            <a:r>
              <a:rPr lang="zh-CN" altLang="en-US"/>
              <a:t>B.  It can be fast enough for movement to be noticeable</a:t>
            </a:r>
            <a:endParaRPr lang="zh-CN" altLang="en-US"/>
          </a:p>
          <a:p>
            <a:r>
              <a:rPr lang="zh-CN" altLang="en-US"/>
              <a:t>C.  It is reduced by cracks in the ice</a:t>
            </a:r>
            <a:endParaRPr lang="zh-CN" altLang="en-US"/>
          </a:p>
          <a:p>
            <a:r>
              <a:rPr lang="zh-CN" altLang="en-US"/>
              <a:t>D.  It is unusually high in colder regions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does the professor explain when he says this:</a:t>
            </a:r>
            <a:endParaRPr lang="zh-CN" altLang="en-US"/>
          </a:p>
          <a:p>
            <a:r>
              <a:rPr lang="zh-CN" altLang="en-US"/>
              <a:t>A.  A characteristic of ice that is related to glacial movement</a:t>
            </a:r>
            <a:endParaRPr lang="zh-CN" altLang="en-US"/>
          </a:p>
          <a:p>
            <a:r>
              <a:rPr lang="zh-CN" altLang="en-US"/>
              <a:t>B.  How scientists first discovered that glaciers could move</a:t>
            </a:r>
            <a:endParaRPr lang="zh-CN" altLang="en-US"/>
          </a:p>
          <a:p>
            <a:r>
              <a:rPr lang="zh-CN" altLang="en-US"/>
              <a:t>C.  That factors like temperature can affect the strength of ice</a:t>
            </a:r>
            <a:endParaRPr lang="zh-CN" altLang="en-US"/>
          </a:p>
          <a:p>
            <a:r>
              <a:rPr lang="zh-CN" altLang="en-US"/>
              <a:t>D.  Why deformation is the most common type of glacial movement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does the professor imply about compression and extension?</a:t>
            </a:r>
            <a:endParaRPr lang="zh-CN" altLang="en-US"/>
          </a:p>
          <a:p>
            <a:r>
              <a:rPr lang="zh-CN" altLang="en-US"/>
              <a:t>A.  He believes it accounts for a great deal of glacial movement</a:t>
            </a:r>
            <a:endParaRPr lang="zh-CN" altLang="en-US"/>
          </a:p>
          <a:p>
            <a:r>
              <a:rPr lang="zh-CN" altLang="en-US"/>
              <a:t>B.  He thinks it is a slower type of a glacial movement than basal slip</a:t>
            </a:r>
            <a:endParaRPr lang="zh-CN" altLang="en-US"/>
          </a:p>
          <a:p>
            <a:r>
              <a:rPr lang="zh-CN" altLang="en-US"/>
              <a:t>C.  He is not convinced that it is a type of glacial movement</a:t>
            </a:r>
            <a:endParaRPr lang="zh-CN" altLang="en-US"/>
          </a:p>
          <a:p>
            <a:r>
              <a:rPr lang="zh-CN" altLang="en-US"/>
              <a:t>D.  He does not agree that it causes fissures in glaciers.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4400"/>
              <a:t>And over the long term the amount that's stored in the aquifer doesn't really change much. It's balanced.</a:t>
            </a:r>
            <a:endParaRPr lang="zh-CN" altLang="en-US" sz="4400"/>
          </a:p>
          <a:p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Landform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sz="half" idx="1"/>
          </p:nvPr>
        </p:nvSpPr>
        <p:spPr>
          <a:xfrm>
            <a:off x="2054225" y="1325563"/>
            <a:ext cx="3886200" cy="4787900"/>
          </a:xfrm>
        </p:spPr>
        <p:txBody>
          <a:bodyPr lIns="91440" tIns="45720" rIns="91440" bIns="45720" anchor="t">
            <a:normAutofit lnSpcReduction="20000"/>
          </a:bodyPr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Canyon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pan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hill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hollow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dune 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glacier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estuary </a:t>
            </a:r>
            <a:r>
              <a:rPr lang="en-US" altLang="zh-CN" kern="1200">
                <a:latin typeface="+mn-lt"/>
                <a:ea typeface="+mn-ea"/>
                <a:cs typeface="+mn-cs"/>
              </a:rPr>
              <a:t>/</a:t>
            </a:r>
            <a:r>
              <a:rPr lang="zh-CN" altLang="en-US" kern="1200">
                <a:latin typeface="+mn-lt"/>
                <a:ea typeface="+mn-ea"/>
                <a:cs typeface="+mn-cs"/>
              </a:rPr>
              <a:t> delta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desert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aquifer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6627" name="内容占位符 3"/>
          <p:cNvSpPr>
            <a:spLocks noGrp="1"/>
          </p:cNvSpPr>
          <p:nvPr>
            <p:ph sz="half" idx="2"/>
          </p:nvPr>
        </p:nvSpPr>
        <p:spPr>
          <a:xfrm>
            <a:off x="6251575" y="1325563"/>
            <a:ext cx="3886200" cy="4787900"/>
          </a:xfrm>
        </p:spPr>
        <p:txBody>
          <a:bodyPr lIns="91440" tIns="45720" rIns="91440" bIns="45720" anchor="t"/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basin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bedrock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bog， </a:t>
            </a:r>
            <a:r>
              <a:rPr lang="en-US" altLang="zh-CN" kern="1200">
                <a:latin typeface="+mn-lt"/>
                <a:ea typeface="+mn-ea"/>
                <a:cs typeface="+mn-cs"/>
              </a:rPr>
              <a:t>get bogged down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boundary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zh-CN" altLang="en-US" kern="1200">
                <a:latin typeface="+mn-lt"/>
                <a:ea typeface="+mn-ea"/>
                <a:cs typeface="+mn-cs"/>
              </a:rPr>
              <a:t>butte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valley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Nile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Maya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T6L4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is the lecture mainly about？</a:t>
            </a:r>
            <a:endParaRPr lang="zh-CN" altLang="en-US"/>
          </a:p>
          <a:p>
            <a:r>
              <a:rPr lang="zh-CN" altLang="en-US"/>
              <a:t>A.  an example of rapid climate change</a:t>
            </a:r>
            <a:endParaRPr lang="zh-CN" altLang="en-US"/>
          </a:p>
          <a:p>
            <a:r>
              <a:rPr lang="zh-CN" altLang="en-US"/>
              <a:t>B.  a comparison of two mechanisms of climate change</a:t>
            </a:r>
            <a:endParaRPr lang="zh-CN" altLang="en-US"/>
          </a:p>
          <a:p>
            <a:r>
              <a:rPr lang="zh-CN" altLang="en-US"/>
              <a:t>C.  the weather conditions in the present-day Sahara</a:t>
            </a:r>
            <a:endParaRPr lang="zh-CN" altLang="en-US"/>
          </a:p>
          <a:p>
            <a:r>
              <a:rPr lang="zh-CN" altLang="en-US"/>
              <a:t>D.  recent geological findings made in the Sahara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Not long ago, the Sahara had a different climate.What evidence does the professor mention to support this?</a:t>
            </a:r>
            <a:endParaRPr lang="zh-CN" altLang="en-US"/>
          </a:p>
          <a:p>
            <a:r>
              <a:rPr lang="zh-CN" altLang="en-US"/>
              <a:t>Click on 3 answers</a:t>
            </a:r>
            <a:endParaRPr lang="zh-CN" altLang="en-US"/>
          </a:p>
          <a:p>
            <a:r>
              <a:rPr lang="zh-CN" altLang="en-US"/>
              <a:t> A.  Ancient pollen</a:t>
            </a:r>
            <a:endParaRPr lang="zh-CN" altLang="en-US"/>
          </a:p>
          <a:p>
            <a:r>
              <a:rPr lang="zh-CN" altLang="en-US"/>
              <a:t> B.  Bones from large animals</a:t>
            </a:r>
            <a:endParaRPr lang="zh-CN" altLang="en-US"/>
          </a:p>
          <a:p>
            <a:r>
              <a:rPr lang="zh-CN" altLang="en-US"/>
              <a:t> C.  Rock paintings</a:t>
            </a:r>
            <a:endParaRPr lang="zh-CN" altLang="en-US"/>
          </a:p>
          <a:p>
            <a:r>
              <a:rPr lang="zh-CN" altLang="en-US"/>
              <a:t> D.  Agriculture in ancient Egypt</a:t>
            </a:r>
            <a:endParaRPr lang="zh-CN" altLang="en-US"/>
          </a:p>
          <a:p>
            <a:r>
              <a:rPr lang="zh-CN" altLang="en-US"/>
              <a:t> E.  Underground water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In the lecture, what do the Ice Age and the creation of the Sahara Desert both illustrate about past climate changes?</a:t>
            </a:r>
            <a:endParaRPr lang="zh-CN" altLang="en-US"/>
          </a:p>
          <a:p>
            <a:r>
              <a:rPr lang="zh-CN" altLang="en-US"/>
              <a:t>Click on 2 answers</a:t>
            </a:r>
            <a:endParaRPr lang="zh-CN" altLang="en-US"/>
          </a:p>
          <a:p>
            <a:r>
              <a:rPr lang="zh-CN" altLang="en-US"/>
              <a:t> A.  that some climate changes benefited the development of civilization</a:t>
            </a:r>
            <a:endParaRPr lang="zh-CN" altLang="en-US"/>
          </a:p>
          <a:p>
            <a:r>
              <a:rPr lang="zh-CN" altLang="en-US"/>
              <a:t> B.  that some climate changes were not caused by human activity</a:t>
            </a:r>
            <a:endParaRPr lang="zh-CN" altLang="en-US"/>
          </a:p>
          <a:p>
            <a:r>
              <a:rPr lang="zh-CN" altLang="en-US"/>
              <a:t> C.  that some climate change were caused by a decrease of moisture in the atmosphere</a:t>
            </a:r>
            <a:endParaRPr lang="zh-CN" altLang="en-US"/>
          </a:p>
          <a:p>
            <a:r>
              <a:rPr lang="zh-CN" altLang="en-US"/>
              <a:t> D.  that some climate changes were caused by changes in Earth’s motion and position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started the runway effect that led to the Sahara area of north Africa becoming a desert?</a:t>
            </a:r>
            <a:endParaRPr lang="zh-CN" altLang="en-US"/>
          </a:p>
          <a:p>
            <a:r>
              <a:rPr lang="zh-CN" altLang="en-US"/>
              <a:t>A.  the prevailing winds became stronger</a:t>
            </a:r>
            <a:endParaRPr lang="zh-CN" altLang="en-US"/>
          </a:p>
          <a:p>
            <a:r>
              <a:rPr lang="zh-CN" altLang="en-US"/>
              <a:t>B.  the seasonal rains moved to a different area</a:t>
            </a:r>
            <a:endParaRPr lang="zh-CN" altLang="en-US"/>
          </a:p>
          <a:p>
            <a:r>
              <a:rPr lang="zh-CN" altLang="en-US"/>
              <a:t>C.  the vegetation started to die off in large areas</a:t>
            </a:r>
            <a:endParaRPr lang="zh-CN" altLang="en-US"/>
          </a:p>
          <a:p>
            <a:r>
              <a:rPr lang="zh-CN" altLang="en-US"/>
              <a:t>D.  the soil lost its ability to retain rainwater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The professor mentions a theory that people migrating from the Sahara were important to the development of the Egyptian civilization. Which sentence best describes the professor’s attitude toward this theory?</a:t>
            </a:r>
            <a:endParaRPr lang="zh-CN" altLang="en-US"/>
          </a:p>
          <a:p>
            <a:r>
              <a:rPr lang="zh-CN" altLang="en-US"/>
              <a:t>A.  It is exciting because it perfectly explains recent archaeological discoveries</a:t>
            </a:r>
            <a:endParaRPr lang="zh-CN" altLang="en-US"/>
          </a:p>
          <a:p>
            <a:r>
              <a:rPr lang="zh-CN" altLang="en-US"/>
              <a:t>B.  It is problematic because it goes too far beyond the generally available data</a:t>
            </a:r>
            <a:endParaRPr lang="zh-CN" altLang="en-US"/>
          </a:p>
          <a:p>
            <a:r>
              <a:rPr lang="zh-CN" altLang="en-US"/>
              <a:t>C.  It raises an interesting possibility and he hopes to see more evidence for it</a:t>
            </a:r>
            <a:endParaRPr lang="zh-CN" altLang="en-US"/>
          </a:p>
          <a:p>
            <a:r>
              <a:rPr lang="zh-CN" altLang="en-US"/>
              <a:t>D.  It cannot be taken seriously until it explains how the migrants got to Egypt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Why does the professor say this:</a:t>
            </a:r>
            <a:endParaRPr lang="zh-CN" altLang="en-US"/>
          </a:p>
          <a:p>
            <a:r>
              <a:rPr lang="zh-CN" altLang="en-US"/>
              <a:t>A.  To correct a misstatement he made about the Sahara's climate</a:t>
            </a:r>
            <a:endParaRPr lang="zh-CN" altLang="en-US"/>
          </a:p>
          <a:p>
            <a:r>
              <a:rPr lang="zh-CN" altLang="en-US"/>
              <a:t>B.  To suggest that the current dryness of the Sahara is exaggerated</a:t>
            </a:r>
            <a:endParaRPr lang="zh-CN" altLang="en-US"/>
          </a:p>
          <a:p>
            <a:r>
              <a:rPr lang="zh-CN" altLang="en-US"/>
              <a:t>C.  To indicate that scientists are not in agreement about the Sahara's past climate</a:t>
            </a:r>
            <a:endParaRPr lang="zh-CN" altLang="en-US"/>
          </a:p>
          <a:p>
            <a:r>
              <a:rPr lang="zh-CN" altLang="en-US"/>
              <a:t>D.  To emphasize the difference between the current and past climates of the Sahara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46083"/>
          <p:cNvSpPr>
            <a:spLocks noGrp="1"/>
          </p:cNvSpPr>
          <p:nvPr>
            <p:ph type="title" hasCustomPrompt="1"/>
          </p:nvPr>
        </p:nvSpPr>
        <p:spPr>
          <a:xfrm>
            <a:off x="5459730" y="488950"/>
            <a:ext cx="6095365" cy="877570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Plate Boundaries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pic>
        <p:nvPicPr>
          <p:cNvPr id="29698" name="图片 46084" descr="Tectonic_plate_boundar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1899920"/>
            <a:ext cx="11047095" cy="4986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文本框 4"/>
          <p:cNvSpPr txBox="1"/>
          <p:nvPr/>
        </p:nvSpPr>
        <p:spPr>
          <a:xfrm>
            <a:off x="381000" y="332105"/>
            <a:ext cx="62134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shrink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compression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friction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contract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crack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fissure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extension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collide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collision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crash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slam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slide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slip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split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landslide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44035"/>
          <p:cNvSpPr>
            <a:spLocks noGrp="1"/>
          </p:cNvSpPr>
          <p:nvPr>
            <p:ph type="title" hasCustomPrompt="1"/>
          </p:nvPr>
        </p:nvSpPr>
        <p:spPr>
          <a:xfrm>
            <a:off x="4303713" y="2916238"/>
            <a:ext cx="3335337" cy="877887"/>
          </a:xfrm>
        </p:spPr>
        <p:txBody>
          <a:bodyPr lIns="91440" tIns="45720" rIns="91440" bIns="45720" anchor="ctr">
            <a:normAutofit fontScale="90000"/>
          </a:bodyPr>
          <a:p>
            <a:pPr defTabSz="685800"/>
            <a:r>
              <a:rPr lang="en-US" altLang="zh-CN" kern="1200">
                <a:latin typeface="+mj-lt"/>
                <a:ea typeface="+mj-ea"/>
                <a:cs typeface="+mj-cs"/>
              </a:rPr>
              <a:t>Volcano Structure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pic>
        <p:nvPicPr>
          <p:cNvPr id="30722" name="图片 44057" descr="Volcano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807720"/>
            <a:ext cx="7264400" cy="5592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文本框 1"/>
          <p:cNvSpPr txBox="1"/>
          <p:nvPr/>
        </p:nvSpPr>
        <p:spPr>
          <a:xfrm>
            <a:off x="8577580" y="2633663"/>
            <a:ext cx="1030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lava</a:t>
            </a:r>
            <a:endParaRPr lang="en-US" altLang="zh-CN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文本框 2"/>
          <p:cNvSpPr txBox="1"/>
          <p:nvPr/>
        </p:nvSpPr>
        <p:spPr>
          <a:xfrm>
            <a:off x="4667250" y="5277168"/>
            <a:ext cx="1028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magma</a:t>
            </a:r>
            <a:endParaRPr lang="en-US" altLang="zh-CN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文本框 4"/>
          <p:cNvSpPr txBox="1"/>
          <p:nvPr/>
        </p:nvSpPr>
        <p:spPr>
          <a:xfrm>
            <a:off x="546100" y="200025"/>
            <a:ext cx="2082800" cy="538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dormant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active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extinct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mass extinction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solidify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crystal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crystallize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黑体" panose="02010609060101010101" charset="-122"/>
              </a:rPr>
              <a:t>evaporate</a:t>
            </a:r>
            <a:endParaRPr lang="en-US" altLang="zh-CN" sz="2400"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gasify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vapor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vaporize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T5L3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Spectroscopy </a:t>
            </a:r>
            <a:endParaRPr lang="en-US" altLang="zh-CN"/>
          </a:p>
          <a:p>
            <a:r>
              <a:rPr lang="en-US" altLang="zh-CN"/>
              <a:t>Optics</a:t>
            </a:r>
            <a:endParaRPr lang="en-US" altLang="zh-CN"/>
          </a:p>
          <a:p>
            <a:r>
              <a:rPr lang="en-US" altLang="zh-CN"/>
              <a:t>Acoustics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That's all from the Health Report.      </a:t>
            </a:r>
            <a:endParaRPr lang="zh-CN" altLang="en-US" sz="4800"/>
          </a:p>
          <a:p>
            <a:r>
              <a:rPr lang="zh-CN" altLang="en-US" sz="4800"/>
              <a:t> </a:t>
            </a:r>
            <a:r>
              <a:rPr lang="zh-CN" altLang="en-US" sz="4800" u="sng"/>
              <a:t>                   </a:t>
            </a:r>
            <a:r>
              <a:rPr lang="zh-CN" altLang="en-US" sz="4800"/>
              <a:t> more programme from VOA Learning English.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is the </a:t>
            </a:r>
            <a:r>
              <a:rPr lang="zh-CN" altLang="en-US">
                <a:solidFill>
                  <a:srgbClr val="FF0000"/>
                </a:solidFill>
              </a:rPr>
              <a:t>main purpose </a:t>
            </a:r>
            <a:r>
              <a:rPr lang="zh-CN" altLang="en-US"/>
              <a:t>of the lecture?</a:t>
            </a:r>
            <a:endParaRPr lang="zh-CN" altLang="en-US"/>
          </a:p>
          <a:p>
            <a:r>
              <a:rPr lang="zh-CN" altLang="en-US"/>
              <a:t>A.  To discuss recent innovations in laboratory equipment</a:t>
            </a:r>
            <a:endParaRPr lang="zh-CN" altLang="en-US"/>
          </a:p>
          <a:p>
            <a:r>
              <a:rPr lang="zh-CN" altLang="en-US"/>
              <a:t>B.  To give an example of a practical use for a particular scientific technique</a:t>
            </a:r>
            <a:endParaRPr lang="zh-CN" altLang="en-US"/>
          </a:p>
          <a:p>
            <a:r>
              <a:rPr lang="zh-CN" altLang="en-US"/>
              <a:t>C.  To familiarize students with the chemical composition of paint pigments</a:t>
            </a:r>
            <a:endParaRPr lang="zh-CN" altLang="en-US"/>
          </a:p>
          <a:p>
            <a:r>
              <a:rPr lang="zh-CN" altLang="en-US"/>
              <a:t>D.  To show how researchers were able to restore a particular work of art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早起的鸟儿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平分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亲身经历的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起起伏伏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频繁使用者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You may be an early bird while your roommate is a night owl!</a:t>
            </a:r>
            <a:endParaRPr lang="zh-CN" altLang="en-US"/>
          </a:p>
          <a:p>
            <a:r>
              <a:rPr lang="zh-CN" altLang="en-US"/>
              <a:t>你可能喜欢早起，而你的室友却是个夜猫子！</a:t>
            </a:r>
            <a:endParaRPr lang="zh-CN" altLang="en-US"/>
          </a:p>
          <a:p>
            <a:r>
              <a:rPr lang="zh-CN" altLang="en-US"/>
              <a:t>They wanted a fifty-fifty partnership but I wanted to keep control of my business.</a:t>
            </a:r>
            <a:endParaRPr lang="zh-CN" altLang="en-US"/>
          </a:p>
          <a:p>
            <a:r>
              <a:rPr lang="zh-CN" altLang="en-US"/>
              <a:t>A lot of my videos are not necessarily things I have experienced first hand.</a:t>
            </a:r>
            <a:endParaRPr lang="zh-CN" altLang="en-US"/>
          </a:p>
          <a:p>
            <a:r>
              <a:rPr lang="zh-CN" altLang="en-US"/>
              <a:t>我的很多视频不一定是我亲身经历的事情。</a:t>
            </a:r>
            <a:endParaRPr lang="zh-CN" altLang="en-US"/>
          </a:p>
          <a:p>
            <a:r>
              <a:rPr lang="zh-CN" altLang="en-US"/>
              <a:t>But tides are the ebb and flow of saltwater against the coast.  (24KB) </a:t>
            </a:r>
            <a:endParaRPr lang="zh-CN" altLang="en-US"/>
          </a:p>
          <a:p>
            <a:r>
              <a:rPr lang="zh-CN" altLang="en-US"/>
              <a:t>VOA: special.2009.03.17 </a:t>
            </a:r>
            <a:endParaRPr lang="zh-CN" altLang="en-US"/>
          </a:p>
          <a:p>
            <a:r>
              <a:rPr lang="zh-CN" altLang="en-US"/>
              <a:t>For the purpose of the study, she explains, teens considered heavy Internet users were online on "average 25 hours a week."</a:t>
            </a:r>
            <a:endParaRPr lang="zh-CN" altLang="en-US"/>
          </a:p>
          <a:p>
            <a:r>
              <a:rPr lang="zh-CN" altLang="en-US"/>
              <a:t>她解释说，为了进行这项研究，被认为过度使用互联网的青少年指的是平均每周上网超过25小时的人。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词汇复习</a:t>
            </a:r>
            <a:endParaRPr lang="zh-CN" altLang="en-US"/>
          </a:p>
          <a:p>
            <a:r>
              <a:rPr lang="zh-CN" altLang="en-US"/>
              <a:t>做</a:t>
            </a:r>
            <a:r>
              <a:rPr lang="en-US" altLang="zh-CN"/>
              <a:t>T1L2</a:t>
            </a:r>
            <a:r>
              <a:rPr lang="zh-CN" altLang="en-US"/>
              <a:t>，</a:t>
            </a:r>
            <a:r>
              <a:rPr lang="en-US" altLang="zh-CN"/>
              <a:t>T5L3</a:t>
            </a:r>
            <a:endParaRPr lang="en-US" altLang="zh-CN"/>
          </a:p>
          <a:p>
            <a:r>
              <a:rPr lang="zh-CN" altLang="en-US"/>
              <a:t>预习艺术类词汇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1"/>
            </p:custDataLst>
          </p:nvPr>
        </p:nvSpPr>
        <p:spPr>
          <a:xfrm rot="3131087" flipV="1">
            <a:off x="4133060" y="632251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Stay tuned for more Learning English programs, and world news at the beginning of the hour, on VOA.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in response to </a:t>
            </a:r>
            <a:r>
              <a:rPr lang="zh-CN" altLang="en-US" sz="4800" u="sng"/>
              <a:t>               </a:t>
            </a:r>
            <a:r>
              <a:rPr lang="zh-CN" altLang="en-US" sz="4800"/>
              <a:t> of central American immigrants crossing into the US illegally.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in response to the surge of central American immigrants crossing into the US illegally.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 冰与火之歌精选 </a:t>
            </a:r>
            <a:endParaRPr lang="zh-CN" altLang="en-US" sz="3600"/>
          </a:p>
          <a:p>
            <a:r>
              <a:rPr lang="zh-CN" altLang="en-US" sz="3200"/>
              <a:t>His nose was flat, his cheeks baggy with jowls, his hair  </a:t>
            </a:r>
            <a:r>
              <a:rPr lang="zh-CN" altLang="en-US" sz="3200" u="sng"/>
              <a:t>                                  </a:t>
            </a:r>
            <a:r>
              <a:rPr lang="zh-CN" altLang="en-US" sz="3200"/>
              <a:t>.</a:t>
            </a:r>
            <a:endParaRPr lang="zh-CN" altLang="en-US" sz="3600"/>
          </a:p>
          <a:p>
            <a:pPr>
              <a:buNone/>
            </a:pP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 冰与火之歌精选 </a:t>
            </a:r>
            <a:endParaRPr lang="zh-CN" altLang="en-US" sz="3600"/>
          </a:p>
          <a:p>
            <a:r>
              <a:rPr lang="zh-CN" altLang="en-US" sz="3200"/>
              <a:t>His nose was flat, his cheeks baggy with jowls, his hair grey and brittle.</a:t>
            </a:r>
            <a:endParaRPr lang="zh-CN" altLang="en-US" sz="3600"/>
          </a:p>
          <a:p>
            <a:r>
              <a:rPr lang="zh-CN" altLang="en-US" sz="3200"/>
              <a:t>他生了个扁鼻，两颊松弛，一头发质糟糕的灰发。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9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a"/>
  <p:tag name="KSO_WM_UNIT_INDEX" val="1"/>
  <p:tag name="KSO_WM_UNIT_ID" val="custom160489_1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4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4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25"/>
</p:tagLst>
</file>

<file path=ppt/tags/tag39.xml><?xml version="1.0" encoding="utf-8"?>
<p:tagLst xmlns:p="http://schemas.openxmlformats.org/presentationml/2006/main">
  <p:tag name="MH" val="20151202163300"/>
  <p:tag name="MH_LIBRARY" val="GRAPHIC"/>
  <p:tag name="MH_ORDER" val="Freeform 6"/>
  <p:tag name="KSO_WM_TAG_VERSION" val="1.0"/>
  <p:tag name="KSO_WM_BEAUTIFY_FLAG" val="#wm#"/>
  <p:tag name="KSO_WM_UNIT_TYPE" val="i"/>
  <p:tag name="KSO_WM_UNIT_ID" val="custom160489_27*i*0"/>
  <p:tag name="KSO_WM_TEMPLATE_CATEGORY" val="custom"/>
  <p:tag name="KSO_WM_TEMPLATE_INDEX" val="160489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b"/>
  <p:tag name="KSO_WM_UNIT_INDEX" val="1"/>
  <p:tag name="KSO_WM_UNIT_ID" val="custom160489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89"/>
  <p:tag name="KSO_WM_TAG_VERSION" val="1.0"/>
  <p:tag name="KSO_WM_SLIDE_ID" val="custom160489_27"/>
  <p:tag name="KSO_WM_SLIDE_INDEX" val="27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489"/>
  <p:tag name="KSO_WM_TAG_VERSION" val="1.0"/>
  <p:tag name="KSO_WM_SLIDE_ID" val="custom160489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3、14、20、25、27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heme/theme1.xml><?xml version="1.0" encoding="utf-8"?>
<a:theme xmlns:a="http://schemas.openxmlformats.org/drawingml/2006/main" name="1_自定义设计方案">
  <a:themeElements>
    <a:clrScheme name="自定义 2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CC0000"/>
      </a:accent2>
      <a:accent3>
        <a:srgbClr val="99CC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7060</Words>
  <Application>WPS 演示</Application>
  <PresentationFormat>宽屏</PresentationFormat>
  <Paragraphs>362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Calibri</vt:lpstr>
      <vt:lpstr>幼圆</vt:lpstr>
      <vt:lpstr>1_自定义设计方案</vt:lpstr>
      <vt:lpstr>地质学科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学习内容</vt:lpstr>
      <vt:lpstr>归纳总结</vt:lpstr>
      <vt:lpstr>归纳总结</vt:lpstr>
      <vt:lpstr>PowerPoint 演示文稿</vt:lpstr>
      <vt:lpstr>Earth Structure</vt:lpstr>
      <vt:lpstr>Plate tectonics</vt:lpstr>
      <vt:lpstr>Other terms</vt:lpstr>
      <vt:lpstr>PowerPoint 演示文稿</vt:lpstr>
      <vt:lpstr>T1L2</vt:lpstr>
      <vt:lpstr>PowerPoint 演示文稿</vt:lpstr>
      <vt:lpstr>PowerPoint 演示文稿</vt:lpstr>
      <vt:lpstr>PowerPoint 演示文稿</vt:lpstr>
      <vt:lpstr>T7L4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Landform</vt:lpstr>
      <vt:lpstr>T6L4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Plate Boundaries</vt:lpstr>
      <vt:lpstr>Volcano Structure</vt:lpstr>
      <vt:lpstr>T5L3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寒枫灿</cp:lastModifiedBy>
  <cp:revision>36</cp:revision>
  <dcterms:created xsi:type="dcterms:W3CDTF">2017-07-08T13:13:00Z</dcterms:created>
  <dcterms:modified xsi:type="dcterms:W3CDTF">2018-01-27T06:12:20Z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