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78" r:id="rId3"/>
    <p:sldId id="586" r:id="rId5"/>
    <p:sldId id="572" r:id="rId6"/>
    <p:sldId id="576" r:id="rId7"/>
    <p:sldId id="577" r:id="rId8"/>
    <p:sldId id="477" r:id="rId9"/>
    <p:sldId id="589" r:id="rId10"/>
    <p:sldId id="519" r:id="rId11"/>
    <p:sldId id="587" r:id="rId12"/>
    <p:sldId id="520" r:id="rId13"/>
    <p:sldId id="588" r:id="rId14"/>
    <p:sldId id="600" r:id="rId15"/>
    <p:sldId id="590" r:id="rId16"/>
    <p:sldId id="592" r:id="rId17"/>
    <p:sldId id="593" r:id="rId18"/>
    <p:sldId id="411" r:id="rId19"/>
    <p:sldId id="413" r:id="rId20"/>
    <p:sldId id="443" r:id="rId21"/>
    <p:sldId id="444" r:id="rId22"/>
    <p:sldId id="375" r:id="rId23"/>
    <p:sldId id="376" r:id="rId24"/>
    <p:sldId id="445" r:id="rId25"/>
    <p:sldId id="447" r:id="rId26"/>
    <p:sldId id="604" r:id="rId27"/>
    <p:sldId id="605" r:id="rId28"/>
    <p:sldId id="606" r:id="rId29"/>
    <p:sldId id="669" r:id="rId30"/>
    <p:sldId id="517" r:id="rId31"/>
    <p:sldId id="518" r:id="rId32"/>
    <p:sldId id="583" r:id="rId33"/>
    <p:sldId id="300" r:id="rId34"/>
    <p:sldId id="330" r:id="rId35"/>
    <p:sldId id="408" r:id="rId36"/>
    <p:sldId id="601" r:id="rId37"/>
    <p:sldId id="670" r:id="rId38"/>
    <p:sldId id="302" r:id="rId39"/>
    <p:sldId id="303" r:id="rId40"/>
    <p:sldId id="584" r:id="rId41"/>
    <p:sldId id="329" r:id="rId42"/>
    <p:sldId id="272" r:id="rId43"/>
    <p:sldId id="273" r:id="rId44"/>
    <p:sldId id="274" r:id="rId45"/>
    <p:sldId id="275" r:id="rId46"/>
    <p:sldId id="278" r:id="rId47"/>
    <p:sldId id="650" r:id="rId48"/>
    <p:sldId id="598" r:id="rId49"/>
    <p:sldId id="599" r:id="rId50"/>
    <p:sldId id="279" r:id="rId51"/>
    <p:sldId id="374" r:id="rId52"/>
    <p:sldId id="280" r:id="rId53"/>
    <p:sldId id="283" r:id="rId54"/>
    <p:sldId id="360" r:id="rId55"/>
    <p:sldId id="651" r:id="rId56"/>
    <p:sldId id="284" r:id="rId57"/>
    <p:sldId id="286" r:id="rId58"/>
    <p:sldId id="377" r:id="rId59"/>
    <p:sldId id="652" r:id="rId60"/>
    <p:sldId id="653" r:id="rId61"/>
    <p:sldId id="288" r:id="rId62"/>
    <p:sldId id="289" r:id="rId63"/>
    <p:sldId id="290" r:id="rId64"/>
    <p:sldId id="299" r:id="rId65"/>
    <p:sldId id="580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8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8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3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23BE866-C9F4-4953-AF6C-27968751A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aa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13"/>
          <p:cNvGrpSpPr/>
          <p:nvPr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2097155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2097156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1048622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623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624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2097157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2097158" name="图片 12"/>
            <p:cNvPicPr>
              <a:picLocks noChangeAspect="1"/>
            </p:cNvPicPr>
            <p:nvPr userDrawn="1"/>
          </p:nvPicPr>
          <p:blipFill rotWithShape="1">
            <a:blip r:embed="rId5" cstate="email"/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1048625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626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7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1048776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858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lvl2pPr>
            <a:lvl3pPr marL="720090">
              <a:spcBef>
                <a:spcPts val="300"/>
              </a:spcBef>
              <a:spcAft>
                <a:spcPts val="300"/>
              </a:spcAft>
            </a:lvl3pPr>
            <a:lvl4pPr marL="1080135">
              <a:spcBef>
                <a:spcPts val="300"/>
              </a:spcBef>
              <a:spcAft>
                <a:spcPts val="300"/>
              </a:spcAft>
            </a:lvl4pPr>
            <a:lvl5pPr marL="1440180">
              <a:spcBef>
                <a:spcPts val="300"/>
              </a:spcBef>
              <a:spcAft>
                <a:spcPts val="300"/>
              </a:spcAft>
            </a:lvl5pPr>
            <a:lvl6pPr marL="1800225">
              <a:spcBef>
                <a:spcPts val="300"/>
              </a:spcBef>
              <a:spcAft>
                <a:spcPts val="300"/>
              </a:spcAft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5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6"/>
          <p:cNvGrpSpPr/>
          <p:nvPr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2097169" name="图片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2097170" name="图片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48766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048767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048768" name="MH_Others_1"/>
          <p:cNvSpPr/>
          <p:nvPr/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769" name="MH_Number"/>
          <p:cNvSpPr/>
          <p:nvPr/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8737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lvl2pPr>
            <a:lvl3pPr>
              <a:spcBef>
                <a:spcPts val="300"/>
              </a:spcBef>
              <a:spcAft>
                <a:spcPts val="300"/>
              </a:spcAft>
            </a:lvl3pPr>
            <a:lvl4pPr>
              <a:spcBef>
                <a:spcPts val="300"/>
              </a:spcBef>
              <a:spcAft>
                <a:spcPts val="300"/>
              </a:spcAft>
            </a:lvl4pPr>
            <a:lvl5pPr>
              <a:spcBef>
                <a:spcPts val="300"/>
              </a:spcBef>
              <a:spcAft>
                <a:spcPts val="300"/>
              </a:spcAft>
            </a:lvl5pPr>
            <a:lvl6pPr>
              <a:spcBef>
                <a:spcPts val="300"/>
              </a:spcBef>
              <a:spcAft>
                <a:spcPts val="300"/>
              </a:spcAft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738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lvl2pPr>
            <a:lvl3pPr>
              <a:spcBef>
                <a:spcPts val="300"/>
              </a:spcBef>
              <a:spcAft>
                <a:spcPts val="300"/>
              </a:spcAft>
            </a:lvl3pPr>
            <a:lvl4pPr>
              <a:spcBef>
                <a:spcPts val="300"/>
              </a:spcBef>
              <a:spcAft>
                <a:spcPts val="300"/>
              </a:spcAft>
            </a:lvl4pPr>
            <a:lvl5pPr>
              <a:spcBef>
                <a:spcPts val="300"/>
              </a:spcBef>
              <a:spcAft>
                <a:spcPts val="300"/>
              </a:spcAft>
            </a:lvl5pPr>
            <a:lvl6pPr>
              <a:spcBef>
                <a:spcPts val="300"/>
              </a:spcBef>
              <a:spcAft>
                <a:spcPts val="300"/>
              </a:spcAft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73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矩形 9"/>
          <p:cNvSpPr/>
          <p:nvPr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43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8744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48745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7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48747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74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5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209716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1048751" name="矩形 7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26" name="组合 8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48752" name="任意多边形 9"/>
            <p:cNvSpPr/>
            <p:nvPr userDrawn="1"/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753" name="任意多边形 10"/>
            <p:cNvSpPr/>
            <p:nvPr userDrawn="1"/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754" name="任意多边形 11"/>
            <p:cNvSpPr/>
            <p:nvPr userDrawn="1"/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755" name="任意多边形 12"/>
            <p:cNvSpPr/>
            <p:nvPr userDrawn="1"/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048756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48757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1048758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9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60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209715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1048593" name="矩形 5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59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1048778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779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4878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1048761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048762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7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048576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577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48578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48580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hyperlink" Target="http://p6.qhimg.com/t01db00cea6d4994437.jpg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刷题？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4000"/>
          </a:p>
          <a:p>
            <a:r>
              <a:rPr lang="en-US" altLang="zh-CN" sz="4000"/>
              <a:t>1</a:t>
            </a:r>
            <a:r>
              <a:rPr lang="zh-CN" altLang="en-US" sz="4000"/>
              <a:t>、单词记忆声音化</a:t>
            </a:r>
            <a:endParaRPr lang="zh-CN" altLang="en-US" sz="4000"/>
          </a:p>
          <a:p>
            <a:r>
              <a:rPr lang="en-US" altLang="zh-CN" sz="4000"/>
              <a:t>2</a:t>
            </a:r>
            <a:r>
              <a:rPr lang="zh-CN" altLang="en-US" sz="4000"/>
              <a:t>、掌握基本听力词汇</a:t>
            </a:r>
            <a:endParaRPr lang="zh-CN" altLang="en-US" sz="4000"/>
          </a:p>
          <a:p>
            <a:r>
              <a:rPr lang="en-US" altLang="zh-CN" sz="4000"/>
              <a:t>3</a:t>
            </a:r>
            <a:r>
              <a:rPr lang="zh-CN" altLang="en-US" sz="4000"/>
              <a:t>、牢记托福专业词汇</a:t>
            </a:r>
            <a:endParaRPr lang="zh-CN" altLang="en-US" sz="4000"/>
          </a:p>
          <a:p>
            <a:r>
              <a:rPr lang="en-US" altLang="zh-CN" sz="4000"/>
              <a:t>4</a:t>
            </a:r>
            <a:r>
              <a:rPr lang="zh-CN" altLang="en-US" sz="4000"/>
              <a:t>、</a:t>
            </a:r>
            <a:r>
              <a:rPr lang="zh-CN" altLang="en-US" sz="4400">
                <a:sym typeface="+mn-ea"/>
              </a:rPr>
              <a:t>注意长句的理解，有意识地注意断句</a:t>
            </a:r>
            <a:endParaRPr lang="zh-CN" altLang="en-US" sz="4400">
              <a:sym typeface="+mn-ea"/>
            </a:endParaRPr>
          </a:p>
          <a:p>
            <a:r>
              <a:rPr lang="en-US" altLang="zh-CN" sz="4000"/>
              <a:t>5</a:t>
            </a:r>
            <a:r>
              <a:rPr lang="zh-CN" altLang="en-US" sz="4000"/>
              <a:t>、利用逻辑关系</a:t>
            </a:r>
            <a:endParaRPr lang="zh-CN" altLang="en-US" sz="4000"/>
          </a:p>
          <a:p>
            <a:r>
              <a:rPr lang="en-US" altLang="zh-CN" sz="4000"/>
              <a:t>6</a:t>
            </a:r>
            <a:r>
              <a:rPr lang="zh-CN" altLang="en-US" sz="4000"/>
              <a:t>、控制住自己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we found fossils that old that bear remarkable </a:t>
            </a:r>
            <a:r>
              <a:rPr lang="en-US" altLang="zh-CN" sz="2800" u="sng"/>
              <a:t>                   </a:t>
            </a:r>
            <a:r>
              <a:rPr lang="en-US" altLang="zh-CN" sz="2800"/>
              <a:t> to the tree.</a:t>
            </a:r>
            <a:endParaRPr lang="en-US" altLang="zh-CN" sz="2800"/>
          </a:p>
          <a:p>
            <a:r>
              <a:rPr lang="en-US" altLang="zh-CN" sz="2800"/>
              <a:t>so it's a </a:t>
            </a:r>
            <a:r>
              <a:rPr lang="en-US" altLang="zh-CN" sz="2800" u="sng"/>
              <a:t>                   </a:t>
            </a:r>
            <a:r>
              <a:rPr lang="en-US" altLang="zh-CN" sz="2800"/>
              <a:t> tree.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we found fossils that old that bear remarkable </a:t>
            </a:r>
            <a:r>
              <a:rPr lang="en-US" altLang="zh-CN" sz="3600">
                <a:solidFill>
                  <a:srgbClr val="FF0000"/>
                </a:solidFill>
              </a:rPr>
              <a:t>resemblance</a:t>
            </a:r>
            <a:r>
              <a:rPr lang="en-US" altLang="zh-CN" sz="3600"/>
              <a:t> to the tree.</a:t>
            </a:r>
            <a:endParaRPr lang="en-US" altLang="zh-CN" sz="3600"/>
          </a:p>
          <a:p>
            <a:r>
              <a:rPr lang="en-US" altLang="zh-CN" sz="3600"/>
              <a:t>so it's a </a:t>
            </a:r>
            <a:r>
              <a:rPr lang="en-US" altLang="zh-CN" sz="3600">
                <a:solidFill>
                  <a:srgbClr val="FF0000"/>
                </a:solidFill>
              </a:rPr>
              <a:t>primitive</a:t>
            </a:r>
            <a:r>
              <a:rPr lang="en-US" altLang="zh-CN" sz="3600"/>
              <a:t> tree.</a:t>
            </a:r>
            <a:endParaRPr lang="en-US" altLang="zh-CN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利用逻辑关系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It appears that the </a:t>
            </a:r>
            <a:r>
              <a:rPr lang="en-US" altLang="zh-CN" sz="3200">
                <a:solidFill>
                  <a:srgbClr val="FF0000"/>
                </a:solidFill>
              </a:rPr>
              <a:t>shell </a:t>
            </a:r>
            <a:r>
              <a:rPr lang="en-US" altLang="zh-CN" sz="3200"/>
              <a:t>has to </a:t>
            </a:r>
            <a:r>
              <a:rPr lang="en-US" altLang="zh-CN" sz="3200">
                <a:solidFill>
                  <a:srgbClr val="FF0000"/>
                </a:solidFill>
              </a:rPr>
              <a:t>crack open</a:t>
            </a:r>
            <a:r>
              <a:rPr lang="en-US" altLang="zh-CN" sz="3200"/>
              <a:t> or break down somewhat to allow the </a:t>
            </a:r>
            <a:r>
              <a:rPr lang="en-US" altLang="zh-CN" sz="3200">
                <a:solidFill>
                  <a:srgbClr val="FF0000"/>
                </a:solidFill>
              </a:rPr>
              <a:t>seed </a:t>
            </a:r>
            <a:r>
              <a:rPr lang="en-US" altLang="zh-CN" sz="3200"/>
              <a:t>to </a:t>
            </a:r>
            <a:r>
              <a:rPr lang="en-US" altLang="zh-CN" sz="3200">
                <a:solidFill>
                  <a:srgbClr val="FF0000"/>
                </a:solidFill>
              </a:rPr>
              <a:t>soak up</a:t>
            </a:r>
            <a:r>
              <a:rPr lang="en-US" altLang="zh-CN" sz="3200"/>
              <a:t> water.</a:t>
            </a:r>
            <a:endParaRPr lang="en-US" altLang="zh-CN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but that's not an</a:t>
            </a:r>
            <a:r>
              <a:rPr lang="en-US" altLang="zh-CN" sz="3200">
                <a:solidFill>
                  <a:srgbClr val="FF0000"/>
                </a:solidFill>
              </a:rPr>
              <a:t> irrelevant</a:t>
            </a:r>
            <a:r>
              <a:rPr lang="en-US" altLang="zh-CN" sz="3200"/>
              <a:t> or</a:t>
            </a:r>
            <a:r>
              <a:rPr lang="en-US" altLang="zh-CN" sz="3200">
                <a:solidFill>
                  <a:srgbClr val="FF0000"/>
                </a:solidFill>
              </a:rPr>
              <a:t> inappropriate</a:t>
            </a:r>
            <a:r>
              <a:rPr lang="en-US" altLang="zh-CN" sz="3200"/>
              <a:t> behavior.</a:t>
            </a:r>
            <a:endParaRPr lang="en-US" altLang="zh-CN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Now in disinhibition, the basic idea is that two drives that seem to</a:t>
            </a:r>
            <a:r>
              <a:rPr lang="en-US" altLang="zh-CN" sz="3200">
                <a:solidFill>
                  <a:srgbClr val="FF0000"/>
                </a:solidFill>
              </a:rPr>
              <a:t> inhibit</a:t>
            </a:r>
            <a:r>
              <a:rPr lang="en-US" altLang="zh-CN" sz="3200"/>
              <a:t>, to hold back, a third drive.</a:t>
            </a:r>
            <a:endParaRPr lang="en-US" altLang="zh-CN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T21L3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710"/>
            <a:ext cx="10858500" cy="5084543"/>
          </a:xfrm>
        </p:spPr>
        <p:txBody>
          <a:bodyPr/>
          <a:p>
            <a:r>
              <a:rPr lang="en-US" altLang="zh-CN" sz="4400"/>
              <a:t>Ok, venomous snak</a:t>
            </a:r>
            <a:r>
              <a:rPr lang="en-US" altLang="zh-CN" sz="4400"/>
              <a:t>es are the ones that secrete </a:t>
            </a:r>
            <a:r>
              <a:rPr lang="en-US" altLang="zh-CN" sz="4400" u="sng"/>
              <a:t>              </a:t>
            </a:r>
            <a:r>
              <a:rPr lang="en-US" altLang="zh-CN" sz="4400"/>
              <a:t> or venom, like the snakes of the viper family or cobras, then there is  </a:t>
            </a:r>
            <a:r>
              <a:rPr lang="en-US" altLang="zh-CN" sz="4400" u="sng"/>
              <a:t>                </a:t>
            </a:r>
            <a:r>
              <a:rPr lang="en-US" altLang="zh-CN" sz="4400"/>
              <a:t> snakes like constrictors and pythons.</a:t>
            </a:r>
            <a:endParaRPr lang="en-US" altLang="zh-CN"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Ok, venomous snales are the ones that create  </a:t>
            </a:r>
            <a:r>
              <a:rPr lang="en-US" altLang="zh-CN" sz="4000">
                <a:solidFill>
                  <a:srgbClr val="FF0000"/>
                </a:solidFill>
              </a:rPr>
              <a:t>poisonous substances</a:t>
            </a:r>
            <a:r>
              <a:rPr lang="en-US" altLang="zh-CN" sz="4000"/>
              <a:t> or venom, like the snakes of the viper family or cobras, then there is </a:t>
            </a:r>
            <a:r>
              <a:rPr lang="en-US" altLang="zh-CN" sz="4000">
                <a:solidFill>
                  <a:srgbClr val="FF0000"/>
                </a:solidFill>
              </a:rPr>
              <a:t>non-venomous</a:t>
            </a:r>
            <a:r>
              <a:rPr lang="en-US" altLang="zh-CN" sz="4000"/>
              <a:t> snakes like constrictors and pythons.</a:t>
            </a:r>
            <a:endParaRPr lang="en-US" altLang="zh-CN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T23L3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And dolphins, well, they actually produce two types of sounds.</a:t>
            </a:r>
            <a:endParaRPr lang="en-US" altLang="zh-CN" sz="3600"/>
          </a:p>
          <a:p>
            <a:r>
              <a:rPr lang="en-US" altLang="zh-CN" sz="3600"/>
              <a:t>Uh, one being </a:t>
            </a:r>
            <a:r>
              <a:rPr lang="en-US" altLang="zh-CN" sz="3600" u="sng"/>
              <a:t>                        </a:t>
            </a:r>
            <a:r>
              <a:rPr lang="en-US" altLang="zh-CN" sz="3600"/>
              <a:t> you are probably all familair with, which they emit through their blowhole.</a:t>
            </a:r>
            <a:endParaRPr lang="en-US" altLang="zh-CN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And dolphins, well, they actually </a:t>
            </a:r>
            <a:r>
              <a:rPr lang="en-US" altLang="zh-CN" sz="3600">
                <a:solidFill>
                  <a:srgbClr val="FF0000"/>
                </a:solidFill>
              </a:rPr>
              <a:t>produce </a:t>
            </a:r>
            <a:r>
              <a:rPr lang="en-US" altLang="zh-CN" sz="3600"/>
              <a:t>two types of sounds.</a:t>
            </a:r>
            <a:endParaRPr lang="en-US" altLang="zh-CN" sz="3600"/>
          </a:p>
          <a:p>
            <a:r>
              <a:rPr lang="en-US" altLang="zh-CN" sz="3600"/>
              <a:t>Uh, one being the </a:t>
            </a:r>
            <a:r>
              <a:rPr lang="en-US" altLang="zh-CN" sz="3600">
                <a:solidFill>
                  <a:srgbClr val="FF0000"/>
                </a:solidFill>
              </a:rPr>
              <a:t>vocalizations</a:t>
            </a:r>
            <a:r>
              <a:rPr lang="en-US" altLang="zh-CN" sz="3600"/>
              <a:t> you are probably all familair with, which they </a:t>
            </a:r>
            <a:r>
              <a:rPr lang="en-US" altLang="zh-CN" sz="3600">
                <a:solidFill>
                  <a:srgbClr val="FF0000"/>
                </a:solidFill>
              </a:rPr>
              <a:t>emit</a:t>
            </a:r>
            <a:r>
              <a:rPr lang="en-US" altLang="zh-CN" sz="3600"/>
              <a:t> through their blowhole</a:t>
            </a:r>
            <a:endParaRPr lang="en-US" altLang="zh-CN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061" y="613507"/>
            <a:ext cx="11037878" cy="699594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掌握听力词汇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专业词汇按学科学习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熟悉通用的动词、形容词、大类别的名词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/>
      <p:sp>
        <p:nvSpPr>
          <p:cNvPr id="104865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</a:rPr>
              <a:t>T4L1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3600">
                <a:latin typeface="Times New Roman" panose="02020603050405020304" pitchFamily="18" charset="0"/>
              </a:rPr>
              <a:t>Ok, the next kind of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animal behavior </a:t>
            </a:r>
            <a:r>
              <a:rPr lang="zh-CN" altLang="en-US" sz="3600">
                <a:latin typeface="Times New Roman" panose="02020603050405020304" pitchFamily="18" charset="0"/>
              </a:rPr>
              <a:t>I want to talk about might be familiar to you.You may have seen, for example, a bird that's in the middle of</a:t>
            </a:r>
            <a:r>
              <a:rPr lang="zh-CN" altLang="en-US" sz="3600" u="sng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ritual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600">
                <a:latin typeface="Times New Roman" panose="02020603050405020304" pitchFamily="18" charset="0"/>
              </a:rPr>
              <a:t> and suddenly it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stops and preens</a:t>
            </a:r>
            <a:r>
              <a:rPr lang="zh-CN" altLang="en-US" sz="3600">
                <a:latin typeface="Times New Roman" panose="02020603050405020304" pitchFamily="18" charset="0"/>
              </a:rPr>
              <a:t>, you know, takes a few moments to</a:t>
            </a:r>
            <a:r>
              <a:rPr lang="zh-CN" altLang="en-US" sz="3600" u="sng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zh-CN" altLang="en-US" sz="3600">
                <a:latin typeface="Times New Roman" panose="02020603050405020304" pitchFamily="18" charset="0"/>
              </a:rPr>
              <a:t>, and then returns to the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u="sng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ritual</a:t>
            </a:r>
            <a:r>
              <a:rPr lang="zh-CN" altLang="en-US" sz="3600">
                <a:latin typeface="Times New Roman" panose="02020603050405020304" pitchFamily="18" charset="0"/>
              </a:rPr>
              <a:t>.</a:t>
            </a: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zh-CN" altLang="en-US" sz="3600">
                <a:latin typeface="Times New Roman" panose="02020603050405020304" pitchFamily="18" charset="0"/>
              </a:rPr>
              <a:t>This kind of behavior, this doing something that </a:t>
            </a:r>
            <a:r>
              <a:rPr lang="zh-CN" altLang="en-US" sz="3600" u="sng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           </a:t>
            </a:r>
            <a:r>
              <a:rPr lang="zh-CN" altLang="en-US" sz="3600">
                <a:latin typeface="Times New Roman" panose="02020603050405020304" pitchFamily="18" charset="0"/>
              </a:rPr>
              <a:t>, is what we call a "Displacement Activity".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/>
      <p:sp>
        <p:nvSpPr>
          <p:cNvPr id="104865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</a:rPr>
              <a:t>T4L1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5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3600">
                <a:latin typeface="Times New Roman" panose="02020603050405020304" pitchFamily="18" charset="0"/>
              </a:rPr>
              <a:t>Ok, the next kind of animal behavior I want to talk about might be familiar to you.You may have seen, for example, a bird that's in the middle of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 a mating ritual,</a:t>
            </a:r>
            <a:r>
              <a:rPr lang="zh-CN" altLang="en-US" sz="3600">
                <a:latin typeface="Times New Roman" panose="02020603050405020304" pitchFamily="18" charset="0"/>
              </a:rPr>
              <a:t> and suddenly it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stops and preens</a:t>
            </a:r>
            <a:r>
              <a:rPr lang="zh-CN" altLang="en-US" sz="3600">
                <a:latin typeface="Times New Roman" panose="02020603050405020304" pitchFamily="18" charset="0"/>
              </a:rPr>
              <a:t>, you know, takes a few moments to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straighten its feathers</a:t>
            </a:r>
            <a:r>
              <a:rPr lang="zh-CN" altLang="en-US" sz="3600">
                <a:latin typeface="Times New Roman" panose="02020603050405020304" pitchFamily="18" charset="0"/>
              </a:rPr>
              <a:t>, and then returns to the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 mating ritual</a:t>
            </a:r>
            <a:r>
              <a:rPr lang="zh-CN" altLang="en-US" sz="3600">
                <a:latin typeface="Times New Roman" panose="02020603050405020304" pitchFamily="18" charset="0"/>
              </a:rPr>
              <a:t>.</a:t>
            </a: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zh-CN" altLang="en-US" sz="3600">
                <a:latin typeface="Times New Roman" panose="02020603050405020304" pitchFamily="18" charset="0"/>
              </a:rPr>
              <a:t>This kind of behavior, this doing something that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seems completely out of place</a:t>
            </a:r>
            <a:r>
              <a:rPr lang="zh-CN" altLang="en-US" sz="3600">
                <a:latin typeface="Times New Roman" panose="02020603050405020304" pitchFamily="18" charset="0"/>
              </a:rPr>
              <a:t>, is what we call a "Displacement Activity".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T23L3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800"/>
              <a:t>Now, the melon is kind of a large sac-like pouch, made up of </a:t>
            </a:r>
            <a:r>
              <a:rPr lang="en-US" altLang="zh-CN" sz="4800" u="sng"/>
              <a:t>           </a:t>
            </a:r>
            <a:r>
              <a:rPr lang="en-US" altLang="zh-CN" sz="4800"/>
              <a:t>.</a:t>
            </a:r>
            <a:endParaRPr lang="en-US" altLang="zh-CN"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800"/>
              <a:t>Now, the melon is kind of a large sac-like pouch, made up of fat tissue.</a:t>
            </a:r>
            <a:endParaRPr lang="en-US" altLang="zh-CN"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Nectar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T34l3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Nectar is mainly a sugar solution, while pollen is a grain made up of part of the plant's cell structure.</a:t>
            </a:r>
            <a:endParaRPr lang="en-US" altLang="zh-CN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T6L2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so the shell somehow has to be broken down before this germination ability expires.</a:t>
            </a:r>
            <a:endParaRPr lang="en-US" altLang="zh-CN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 3"/>
          <p:cNvSpPr txBox="1"/>
          <p:nvPr/>
        </p:nvSpPr>
        <p:spPr>
          <a:xfrm>
            <a:off x="254000" y="1082276"/>
            <a:ext cx="584200" cy="741357"/>
          </a:xfrm>
          <a:prstGeom prst="rect">
            <a:avLst/>
          </a:prstGeom>
          <a:noFill/>
        </p:spPr>
        <p:txBody>
          <a:bodyPr wrap="square" rtlCol="0" anchor="ctr">
            <a:normAutofit fontScale="97222" lnSpcReduction="10000"/>
          </a:bodyPr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48633" name="文本框 8"/>
          <p:cNvSpPr txBox="1"/>
          <p:nvPr/>
        </p:nvSpPr>
        <p:spPr>
          <a:xfrm>
            <a:off x="11061700" y="5837616"/>
            <a:ext cx="584200" cy="741357"/>
          </a:xfrm>
          <a:prstGeom prst="rect">
            <a:avLst/>
          </a:prstGeom>
          <a:noFill/>
        </p:spPr>
        <p:txBody>
          <a:bodyPr wrap="square" rtlCol="0" anchor="ctr">
            <a:normAutofit fontScale="97222" lnSpcReduction="10000"/>
          </a:bodyPr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486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专业词汇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48635" name="内容占位符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p>
            <a:pPr>
              <a:lnSpc>
                <a:spcPct val="150000"/>
              </a:lnSpc>
            </a:pPr>
            <a:r>
              <a:rPr lang="en-US" altLang="zh-CN" sz="3600" b="1" dirty="0">
                <a:latin typeface="Times New Roman" panose="02020603050405020304" pitchFamily="18" charset="0"/>
              </a:rPr>
              <a:t>mammal,   reptile,  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amphibian  </a:t>
            </a:r>
            <a:endParaRPr lang="en-US" altLang="zh-CN" sz="3600" b="1" dirty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Times New Roman" panose="02020603050405020304" pitchFamily="18" charset="0"/>
              </a:rPr>
              <a:t>herbivore</a:t>
            </a:r>
            <a:r>
              <a:rPr lang="zh-CN" altLang="en-US" sz="3600" b="1" dirty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</a:rPr>
              <a:t>Grazer</a:t>
            </a:r>
            <a:r>
              <a:rPr lang="zh-CN" altLang="en-US" sz="3600" b="1" dirty="0">
                <a:latin typeface="Times New Roman" panose="02020603050405020304" pitchFamily="18" charset="0"/>
              </a:rPr>
              <a:t>）</a:t>
            </a:r>
            <a:r>
              <a:rPr lang="en-US" altLang="zh-CN" sz="3600" b="1" dirty="0">
                <a:latin typeface="Times New Roman" panose="02020603050405020304" pitchFamily="18" charset="0"/>
              </a:rPr>
              <a:t>,   carnivore 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Times New Roman" panose="02020603050405020304" pitchFamily="18" charset="0"/>
              </a:rPr>
              <a:t>rodent,   primate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Times New Roman" panose="02020603050405020304" pitchFamily="18" charset="0"/>
              </a:rPr>
              <a:t>vertebrate,  invertebrate  (insect/</a:t>
            </a:r>
            <a:r>
              <a:rPr lang="zh-CN" altLang="en-US" sz="3600" b="1">
                <a:latin typeface="Times New Roman" panose="02020603050405020304" pitchFamily="18" charset="0"/>
                <a:sym typeface="+mn-ea"/>
              </a:rPr>
              <a:t>pest</a:t>
            </a:r>
            <a:r>
              <a:rPr lang="en-US" altLang="zh-CN" sz="3600" b="1" dirty="0">
                <a:latin typeface="Times New Roman" panose="02020603050405020304" pitchFamily="18" charset="0"/>
              </a:rPr>
              <a:t> ;worm)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Times New Roman" panose="02020603050405020304" pitchFamily="18" charset="0"/>
              </a:rPr>
              <a:t>beaver,   squirrel,   rhinoceros   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/>
      <p:sp>
        <p:nvSpPr>
          <p:cNvPr id="104863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</a:rPr>
              <a:t>Anatomy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40" name="内容占位符 2"/>
          <p:cNvSpPr>
            <a:spLocks noGrp="1"/>
          </p:cNvSpPr>
          <p:nvPr>
            <p:ph idx="1"/>
          </p:nvPr>
        </p:nvSpPr>
        <p:spPr>
          <a:xfrm>
            <a:off x="666750" y="1227455"/>
            <a:ext cx="10858500" cy="5144770"/>
          </a:xfrm>
        </p:spPr>
        <p:txBody>
          <a:bodyPr>
            <a:noAutofit/>
          </a:bodyPr>
          <a:p>
            <a:r>
              <a:rPr lang="en-US" altLang="zh-CN" sz="3600" b="1">
                <a:latin typeface="Times New Roman" panose="02020603050405020304" pitchFamily="18" charset="0"/>
              </a:rPr>
              <a:t>newborn</a:t>
            </a:r>
            <a:r>
              <a:rPr lang="zh-CN" altLang="en-US" sz="3600" b="1">
                <a:latin typeface="Times New Roman" panose="02020603050405020304" pitchFamily="18" charset="0"/>
              </a:rPr>
              <a:t>：</a:t>
            </a:r>
            <a:r>
              <a:rPr lang="en-US" altLang="zh-CN" sz="3600" b="1">
                <a:latin typeface="Times New Roman" panose="02020603050405020304" pitchFamily="18" charset="0"/>
              </a:rPr>
              <a:t>egg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 larva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caterpillar, chick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fledgling</a:t>
            </a:r>
            <a:r>
              <a:rPr lang="zh-CN" altLang="en-US" sz="3600" b="1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hatchling, </a:t>
            </a:r>
            <a:r>
              <a:rPr lang="en-US" altLang="zh-CN" sz="3600" b="1">
                <a:latin typeface="Times New Roman" panose="02020603050405020304" pitchFamily="18" charset="0"/>
              </a:rPr>
              <a:t>young animal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pup, baby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calf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cub, whelp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r>
              <a:rPr lang="en-US" altLang="zh-CN" sz="3600" b="1">
                <a:latin typeface="Times New Roman" panose="02020603050405020304" pitchFamily="18" charset="0"/>
              </a:rPr>
              <a:t>mature</a:t>
            </a:r>
            <a:r>
              <a:rPr lang="zh-CN" altLang="en-US" sz="3600" b="1">
                <a:latin typeface="Times New Roman" panose="02020603050405020304" pitchFamily="18" charset="0"/>
              </a:rPr>
              <a:t>：</a:t>
            </a:r>
            <a:r>
              <a:rPr lang="en-US" altLang="zh-CN" sz="3600" b="1">
                <a:latin typeface="Times New Roman" panose="02020603050405020304" pitchFamily="18" charset="0"/>
              </a:rPr>
              <a:t>adult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experienced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seasoned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r>
              <a:rPr lang="en-US" altLang="zh-CN" sz="3600" b="1">
                <a:latin typeface="Times New Roman" panose="02020603050405020304" pitchFamily="18" charset="0"/>
              </a:rPr>
              <a:t>offspring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 descendant</a:t>
            </a:r>
            <a:endParaRPr lang="en-US" altLang="zh-CN" sz="3600" b="1" dirty="0"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claw, paw, jaw, skull, skeleton,  backbone, rib, cranial,  fur, feather, coat , limb, extremity,core, shell, lung, liver, kidney, gland, tissue,fat</a:t>
            </a:r>
            <a:endParaRPr lang="en-US" altLang="zh-CN" sz="3600" b="1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3600" b="1">
                <a:latin typeface="Times New Roman" panose="02020603050405020304" pitchFamily="18" charset="0"/>
                <a:sym typeface="+mn-ea"/>
              </a:rPr>
              <a:t>muscle</a:t>
            </a:r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3600" b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muscular</a:t>
            </a:r>
            <a:endParaRPr lang="en-US" altLang="zh-CN" sz="3600" b="1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3600" b="1">
                <a:latin typeface="Times New Roman" panose="02020603050405020304" pitchFamily="18" charset="0"/>
                <a:sym typeface="+mn-ea"/>
              </a:rPr>
              <a:t>nerve</a:t>
            </a:r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3600" b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neuro</a:t>
            </a:r>
            <a:r>
              <a:rPr lang="zh-CN" altLang="en-US" sz="3600" b="1" dirty="0">
                <a:latin typeface="Times New Roman" panose="02020603050405020304" pitchFamily="18" charset="0"/>
                <a:sym typeface="+mn-ea"/>
              </a:rPr>
              <a:t>，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nose</a:t>
            </a:r>
            <a:r>
              <a:rPr lang="zh-CN" altLang="en-US" sz="3600" b="1" dirty="0">
                <a:latin typeface="Times New Roman" panose="02020603050405020304" pitchFamily="18" charset="0"/>
                <a:sym typeface="+mn-ea"/>
              </a:rPr>
              <a:t>，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nasal</a:t>
            </a:r>
            <a:endParaRPr lang="en-US" altLang="zh-CN" sz="3600" b="1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文本框 3"/>
          <p:cNvSpPr txBox="1"/>
          <p:nvPr/>
        </p:nvSpPr>
        <p:spPr>
          <a:xfrm>
            <a:off x="254000" y="1082276"/>
            <a:ext cx="584200" cy="741357"/>
          </a:xfrm>
          <a:prstGeom prst="rect">
            <a:avLst/>
          </a:prstGeom>
          <a:noFill/>
        </p:spPr>
        <p:txBody>
          <a:bodyPr wrap="square" rtlCol="0" anchor="ctr">
            <a:normAutofit fontScale="97222" lnSpcReduction="10000"/>
          </a:bodyPr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48642" name="文本框 8"/>
          <p:cNvSpPr txBox="1"/>
          <p:nvPr/>
        </p:nvSpPr>
        <p:spPr>
          <a:xfrm>
            <a:off x="11061700" y="5837616"/>
            <a:ext cx="584200" cy="741357"/>
          </a:xfrm>
          <a:prstGeom prst="rect">
            <a:avLst/>
          </a:prstGeom>
          <a:noFill/>
        </p:spPr>
        <p:txBody>
          <a:bodyPr wrap="square" rtlCol="0" anchor="ctr">
            <a:normAutofit fontScale="97222" lnSpcReduction="10000"/>
          </a:bodyPr>
          <a:p>
            <a:pPr algn="ctr">
              <a:lnSpc>
                <a:spcPct val="130000"/>
              </a:lnSpc>
            </a:pPr>
            <a:r>
              <a:rPr lang="zh-CN" altLang="en-US" sz="3600" b="1" dirty="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4864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词汇学习</a:t>
            </a:r>
            <a:r>
              <a:rPr lang="en-US" altLang="zh-CN" dirty="0">
                <a:latin typeface="Times New Roman" panose="02020603050405020304" pitchFamily="18" charset="0"/>
              </a:rPr>
              <a:t>--</a:t>
            </a:r>
            <a:r>
              <a:rPr lang="zh-CN" altLang="en-US" dirty="0">
                <a:latin typeface="Times New Roman" panose="02020603050405020304" pitchFamily="18" charset="0"/>
              </a:rPr>
              <a:t>动物行为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48644" name="内容占位符 4"/>
          <p:cNvSpPr>
            <a:spLocks noGrp="1"/>
          </p:cNvSpPr>
          <p:nvPr>
            <p:ph idx="1"/>
          </p:nvPr>
        </p:nvSpPr>
        <p:spPr>
          <a:xfrm>
            <a:off x="577215" y="178890"/>
            <a:ext cx="10858500" cy="5084543"/>
          </a:xfrm>
        </p:spPr>
        <p:txBody>
          <a:bodyPr anchor="t">
            <a:no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              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survive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survival, adaptation, 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adjust</a:t>
            </a:r>
            <a:r>
              <a:rPr lang="zh-CN" altLang="zh-CN" sz="2800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: </a:t>
            </a:r>
            <a:r>
              <a:rPr lang="en-US" altLang="zh-CN" sz="2800" b="1" dirty="0">
                <a:latin typeface="Times New Roman" panose="02020603050405020304" pitchFamily="18" charset="0"/>
              </a:rPr>
              <a:t>defense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camouflage, disguise, mimic, blend with, transform 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  escape,   attack,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 migrate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digest, digestive, respire, expire</a:t>
            </a:r>
            <a:endParaRPr lang="en-US" altLang="zh-CN" sz="2800" b="1" dirty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forage,  hunt,   prey,  predator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nest,  inhabit/ habitat,  reside, nestle </a:t>
            </a:r>
            <a:endParaRPr lang="en-US" altLang="zh-CN" sz="2800" b="1" dirty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preen, groom, straighten, tidy-- </a:t>
            </a:r>
            <a:r>
              <a:rPr lang="en-US" altLang="zh-CN" sz="2800" b="1" dirty="0">
                <a:latin typeface="Times New Roman" panose="02020603050405020304" pitchFamily="18" charset="0"/>
              </a:rPr>
              <a:t>mate--reproduce, breed, proliferate, spawn--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brood,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hatch, incubate--feed, feed on; cope, allocate-- </a:t>
            </a:r>
            <a:r>
              <a:rPr lang="en-US" altLang="zh-CN" sz="2800" b="1" dirty="0">
                <a:latin typeface="Times New Roman" panose="02020603050405020304" pitchFamily="18" charset="0"/>
              </a:rPr>
              <a:t>align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                                                     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   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thrive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第一轮听写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捕捉课程名称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第二轮听写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捕捉主题（主旨）词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关键词原则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、重音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、线性</a:t>
            </a:r>
            <a:r>
              <a:rPr lang="en-US" altLang="zh-CN"/>
              <a:t>(</a:t>
            </a:r>
            <a:r>
              <a:rPr lang="zh-CN" altLang="en-US"/>
              <a:t>意群停顿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、注意否定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、主语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Focus Identification; 05:42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A:I lost my hat.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B:What kind of hat?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A:It was a rain hat.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B:What colour rain hat?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A:It was a white hat. White plastic.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B:Mmmm.There was a white hat in the car.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A:Which car? Where is the car?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B:I've sold the car.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对话合作原则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清晰地传递信息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顺利地开展对话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4" name="环形箭头 23"/>
          <p:cNvSpPr/>
          <p:nvPr>
            <p:custDataLst>
              <p:tags r:id="rId1"/>
            </p:custDataLst>
          </p:nvPr>
        </p:nvSpPr>
        <p:spPr>
          <a:xfrm rot="2168980">
            <a:off x="4430156" y="2302423"/>
            <a:ext cx="3805474" cy="3805474"/>
          </a:xfrm>
          <a:prstGeom prst="circularArrow">
            <a:avLst>
              <a:gd name="adj1" fmla="val 3344"/>
              <a:gd name="adj2" fmla="val 330680"/>
              <a:gd name="adj3" fmla="val 13751966"/>
              <a:gd name="adj4" fmla="val 14242613"/>
              <a:gd name="adj5" fmla="val 3240"/>
            </a:avLst>
          </a:prstGeom>
          <a:solidFill>
            <a:srgbClr val="DDDDDD"/>
          </a:solidFill>
        </p:spPr>
        <p:style>
          <a:lnRef idx="0">
            <a:srgbClr val="47B6E7">
              <a:hueOff val="0"/>
              <a:satOff val="0"/>
              <a:lumOff val="0"/>
              <a:alphaOff val="0"/>
            </a:srgbClr>
          </a:lnRef>
          <a:fillRef idx="1">
            <a:srgbClr val="47B6E7">
              <a:tint val="40000"/>
              <a:hueOff val="0"/>
              <a:satOff val="0"/>
              <a:lumOff val="0"/>
              <a:alphaOff val="0"/>
            </a:srgbClr>
          </a:fillRef>
          <a:effectRef idx="0">
            <a:srgbClr val="47B6E7">
              <a:tint val="40000"/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16" name="MH_SubTitle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81007" y="3683005"/>
            <a:ext cx="1158178" cy="1133313"/>
          </a:xfrm>
          <a:prstGeom prst="ellipse">
            <a:avLst/>
          </a:prstGeom>
          <a:solidFill>
            <a:srgbClr val="47B6E7"/>
          </a:solidFill>
          <a:ln>
            <a:noFill/>
          </a:ln>
        </p:spPr>
        <p:txBody>
          <a:bodyPr wrap="square" lIns="0" tIns="0" rIns="0" bIns="0" anchor="ctr">
            <a:normAutofit/>
          </a:bodyPr>
          <a:p>
            <a:pPr algn="ctr">
              <a:lnSpc>
                <a:spcPct val="110000"/>
              </a:lnSpc>
              <a:defRPr/>
            </a:pPr>
            <a:r>
              <a:rPr lang="zh-CN" altLang="en-US" sz="4400" b="1" dirty="0">
                <a:solidFill>
                  <a:sysClr val="window" lastClr="FFFFFF"/>
                </a:solidFill>
              </a:rPr>
              <a:t>听</a:t>
            </a:r>
            <a:endParaRPr lang="zh-CN" altLang="en-US" sz="4400" b="1" dirty="0">
              <a:solidFill>
                <a:sysClr val="window" lastClr="FFFFFF"/>
              </a:solidFill>
            </a:endParaRPr>
          </a:p>
        </p:txBody>
      </p:sp>
      <p:sp>
        <p:nvSpPr>
          <p:cNvPr id="19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23394" y="3624664"/>
            <a:ext cx="1158178" cy="1133313"/>
          </a:xfrm>
          <a:prstGeom prst="ellipse">
            <a:avLst/>
          </a:prstGeom>
          <a:solidFill>
            <a:srgbClr val="47B6E7"/>
          </a:solidFill>
          <a:ln>
            <a:noFill/>
          </a:ln>
        </p:spPr>
        <p:txBody>
          <a:bodyPr wrap="square" lIns="0" tIns="0" rIns="0" bIns="0" anchor="ctr">
            <a:normAutofit/>
          </a:bodyPr>
          <a:p>
            <a:pPr algn="ctr">
              <a:lnSpc>
                <a:spcPct val="110000"/>
              </a:lnSpc>
              <a:defRPr/>
            </a:pPr>
            <a:r>
              <a:rPr lang="zh-CN" altLang="en-US" sz="4400" b="1" dirty="0">
                <a:solidFill>
                  <a:sysClr val="window" lastClr="FFFFFF"/>
                </a:solidFill>
              </a:rPr>
              <a:t>说</a:t>
            </a:r>
            <a:endParaRPr lang="zh-CN" altLang="en-US" sz="4400" b="1" dirty="0">
              <a:solidFill>
                <a:sysClr val="window" lastClr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It remained </a:t>
            </a:r>
            <a:r>
              <a:rPr lang="en-US" altLang="zh-CN" sz="4000">
                <a:solidFill>
                  <a:srgbClr val="FF0000"/>
                </a:solidFill>
              </a:rPr>
              <a:t>hidden </a:t>
            </a:r>
            <a:r>
              <a:rPr lang="en-US" altLang="zh-CN" sz="4000"/>
              <a:t>for so long because it's so </a:t>
            </a:r>
            <a:r>
              <a:rPr lang="en-US" altLang="zh-CN" sz="4000">
                <a:solidFill>
                  <a:srgbClr val="FF0000"/>
                </a:solidFill>
              </a:rPr>
              <a:t>rare</a:t>
            </a:r>
            <a:r>
              <a:rPr lang="en-US" altLang="zh-CN" sz="4000"/>
              <a:t>. There are only about 200 of them in existence.</a:t>
            </a:r>
            <a:endParaRPr lang="en-US" altLang="zh-CN"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T48L3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Well, if the ants </a:t>
            </a:r>
            <a:r>
              <a:rPr lang="zh-CN" altLang="en-US">
                <a:solidFill>
                  <a:schemeClr val="tx1"/>
                </a:solidFill>
              </a:rPr>
              <a:t>don't </a:t>
            </a:r>
            <a:r>
              <a:rPr lang="zh-CN" altLang="en-US"/>
              <a:t>feed regularly on the liquid from the caterpillar's honey </a:t>
            </a:r>
            <a:r>
              <a:rPr lang="zh-CN" altLang="en-US">
                <a:solidFill>
                  <a:srgbClr val="FF0000"/>
                </a:solidFill>
              </a:rPr>
              <a:t>gland, the gland</a:t>
            </a:r>
            <a:r>
              <a:rPr lang="zh-CN" altLang="en-US"/>
              <a:t> overloads and gets </a:t>
            </a:r>
            <a:r>
              <a:rPr lang="zh-CN" altLang="en-US">
                <a:solidFill>
                  <a:srgbClr val="FF0000"/>
                </a:solidFill>
              </a:rPr>
              <a:t>infected.The infection</a:t>
            </a:r>
            <a:r>
              <a:rPr lang="zh-CN" altLang="en-US"/>
              <a:t> will kill the caterpillar and</a:t>
            </a:r>
            <a:r>
              <a:rPr lang="zh-CN" altLang="en-US">
                <a:solidFill>
                  <a:srgbClr val="FF0000"/>
                </a:solidFill>
              </a:rPr>
              <a:t> it</a:t>
            </a:r>
            <a:r>
              <a:rPr lang="zh-CN" altLang="en-US"/>
              <a:t> will never reach its final stage of development, becoming a butterfly.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Well, if the ants </a:t>
            </a:r>
            <a:r>
              <a:rPr lang="zh-CN" altLang="en-US">
                <a:solidFill>
                  <a:schemeClr val="tx1"/>
                </a:solidFill>
              </a:rPr>
              <a:t>don't </a:t>
            </a:r>
            <a:r>
              <a:rPr lang="zh-CN" altLang="en-US"/>
              <a:t>feed regularly on the liquid from the caterpillar's honey </a:t>
            </a:r>
            <a:r>
              <a:rPr lang="zh-CN" altLang="en-US">
                <a:solidFill>
                  <a:srgbClr val="FF0000"/>
                </a:solidFill>
              </a:rPr>
              <a:t>gland, the gland</a:t>
            </a:r>
            <a:r>
              <a:rPr lang="zh-CN" altLang="en-US"/>
              <a:t> overloads and gets </a:t>
            </a:r>
            <a:r>
              <a:rPr lang="zh-CN" altLang="en-US">
                <a:solidFill>
                  <a:srgbClr val="FF0000"/>
                </a:solidFill>
              </a:rPr>
              <a:t>infected.The infection</a:t>
            </a:r>
            <a:r>
              <a:rPr lang="zh-CN" altLang="en-US"/>
              <a:t> will kill the caterpillar and</a:t>
            </a:r>
            <a:r>
              <a:rPr lang="zh-CN" altLang="en-US">
                <a:solidFill>
                  <a:srgbClr val="FF0000"/>
                </a:solidFill>
              </a:rPr>
              <a:t> it</a:t>
            </a:r>
            <a:r>
              <a:rPr lang="zh-CN" altLang="en-US"/>
              <a:t> will never reach its final stage of development, becoming a butterfly.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ABC </a:t>
            </a:r>
            <a:endParaRPr lang="en-US" altLang="zh-CN"/>
          </a:p>
          <a:p>
            <a:r>
              <a:rPr lang="en-US" altLang="zh-CN"/>
              <a:t>C-DE</a:t>
            </a:r>
            <a:endParaRPr lang="en-US" altLang="zh-CN"/>
          </a:p>
          <a:p>
            <a:r>
              <a:rPr lang="en-US" altLang="zh-CN"/>
              <a:t>C+DE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第三轮听写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捕捉语气词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It's a strong case to me.</a:t>
            </a:r>
            <a:endParaRPr lang="en-US" altLang="zh-CN" sz="4000"/>
          </a:p>
          <a:p>
            <a:r>
              <a:rPr lang="en-US" altLang="zh-CN" sz="4000"/>
              <a:t>The case is that.</a:t>
            </a:r>
            <a:endParaRPr lang="en-US" altLang="zh-CN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331" y="153132"/>
            <a:ext cx="11037878" cy="699594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120" y="1023620"/>
            <a:ext cx="3514090" cy="5084445"/>
          </a:xfrm>
        </p:spPr>
        <p:txBody>
          <a:bodyPr>
            <a:noAutofit/>
          </a:bodyPr>
          <a:p>
            <a:r>
              <a:rPr lang="en-US" altLang="zh-CN" sz="1800"/>
              <a:t>1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FF0000"/>
                </a:solidFill>
              </a:rPr>
              <a:t>Contemporary art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1800"/>
              <a:t>2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FF0000"/>
                </a:solidFill>
              </a:rPr>
              <a:t>Geology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1800"/>
              <a:t>3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FF0000"/>
                </a:solidFill>
              </a:rPr>
              <a:t>Archaeology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1800"/>
              <a:t>4</a:t>
            </a:r>
            <a:r>
              <a:rPr lang="zh-CN" altLang="en-US" sz="1800"/>
              <a:t>、</a:t>
            </a:r>
            <a:r>
              <a:rPr lang="en-US" altLang="zh-CN" sz="1800"/>
              <a:t>Biology</a:t>
            </a:r>
            <a:endParaRPr lang="en-US" altLang="zh-CN" sz="1800"/>
          </a:p>
          <a:p>
            <a:r>
              <a:rPr lang="en-US" altLang="zh-CN" sz="1800"/>
              <a:t>5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FF0000"/>
                </a:solidFill>
              </a:rPr>
              <a:t>Botany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1800"/>
              <a:t>6</a:t>
            </a:r>
            <a:r>
              <a:rPr lang="zh-CN" altLang="en-US" sz="1800"/>
              <a:t>、</a:t>
            </a:r>
            <a:r>
              <a:rPr lang="en-US" altLang="zh-CN" sz="1800"/>
              <a:t>Astronomy</a:t>
            </a:r>
            <a:endParaRPr lang="en-US" altLang="zh-CN" sz="1800"/>
          </a:p>
          <a:p>
            <a:r>
              <a:rPr lang="en-US" altLang="zh-CN" sz="1800"/>
              <a:t>7</a:t>
            </a:r>
            <a:r>
              <a:rPr lang="zh-CN" altLang="en-US" sz="1800"/>
              <a:t>、</a:t>
            </a:r>
            <a:r>
              <a:rPr lang="en-US" altLang="zh-CN" sz="1800"/>
              <a:t>Environmental science</a:t>
            </a:r>
            <a:endParaRPr lang="en-US" altLang="zh-CN" sz="1800"/>
          </a:p>
          <a:p>
            <a:r>
              <a:rPr lang="en-US" altLang="zh-CN" sz="1800"/>
              <a:t>8</a:t>
            </a:r>
            <a:r>
              <a:rPr lang="zh-CN" altLang="en-US" sz="1800"/>
              <a:t>、</a:t>
            </a:r>
            <a:r>
              <a:rPr lang="en-US" altLang="zh-CN" sz="1800"/>
              <a:t>Literature</a:t>
            </a:r>
            <a:endParaRPr lang="en-US" altLang="zh-CN" sz="1800"/>
          </a:p>
          <a:p>
            <a:r>
              <a:rPr lang="en-US" altLang="zh-CN" sz="1800"/>
              <a:t>9</a:t>
            </a:r>
            <a:r>
              <a:rPr lang="zh-CN" altLang="en-US" sz="1800"/>
              <a:t>、</a:t>
            </a:r>
            <a:r>
              <a:rPr lang="en-US" altLang="zh-CN" sz="1800"/>
              <a:t>Chemistry</a:t>
            </a:r>
            <a:endParaRPr lang="en-US" altLang="zh-CN" sz="1800"/>
          </a:p>
          <a:p>
            <a:r>
              <a:rPr lang="en-US" altLang="zh-CN" sz="1800"/>
              <a:t>10</a:t>
            </a:r>
            <a:r>
              <a:rPr lang="zh-CN" altLang="en-US" sz="1800"/>
              <a:t>、</a:t>
            </a:r>
            <a:r>
              <a:rPr lang="en-US" altLang="zh-CN" sz="1800">
                <a:solidFill>
                  <a:srgbClr val="FF0000"/>
                </a:solidFill>
              </a:rPr>
              <a:t>Economics</a:t>
            </a:r>
            <a:endParaRPr lang="en-US" altLang="zh-CN" sz="1800">
              <a:solidFill>
                <a:srgbClr val="FF0000"/>
              </a:solidFill>
            </a:endParaRPr>
          </a:p>
          <a:p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4785995" y="1721485"/>
            <a:ext cx="3684270" cy="4048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Earth science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Theater history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Animal behavior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14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Marine biology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Ecology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Anthropology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Sociology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Psychology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19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Linguistics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Philosophy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21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Architect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/>
      <p:sp>
        <p:nvSpPr>
          <p:cNvPr id="104866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</a:rPr>
              <a:t>T25L4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6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zh-CN" altLang="en-US" sz="3600">
                <a:latin typeface="Times New Roman" panose="02020603050405020304" pitchFamily="18" charset="0"/>
              </a:rPr>
              <a:t>That hypothesis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makes a lot of sense</a:t>
            </a:r>
            <a:r>
              <a:rPr lang="zh-CN" altLang="en-US" sz="3600">
                <a:latin typeface="Times New Roman" panose="02020603050405020304" pitchFamily="18" charset="0"/>
              </a:rPr>
              <a:t>, like, maybe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 the most sense of all the theories</a:t>
            </a:r>
            <a:r>
              <a:rPr lang="zh-CN" altLang="en-US" sz="3600">
                <a:latin typeface="Times New Roman" panose="02020603050405020304" pitchFamily="18" charset="0"/>
              </a:rPr>
              <a:t> we read about.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/>
      <p:sp>
        <p:nvSpPr>
          <p:cNvPr id="10486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4866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Times New Roman" panose="02020603050405020304" pitchFamily="18" charset="0"/>
              </a:rPr>
              <a:t>Oh,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I don't know about that,</a:t>
            </a:r>
            <a:r>
              <a:rPr lang="zh-CN" altLang="en-US" sz="3600">
                <a:latin typeface="Times New Roman" panose="02020603050405020304" pitchFamily="18" charset="0"/>
              </a:rPr>
              <a:t> I mean, some of the things the young animal does while playing are totally different from the things they will do as an adult.</a:t>
            </a:r>
            <a:endParaRPr lang="zh-CN" altLang="en-US" sz="3600">
              <a:latin typeface="Times New Roman" panose="02020603050405020304" pitchFamily="18" charset="0"/>
            </a:endParaRPr>
          </a:p>
          <a:p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/>
      <p:sp>
        <p:nvSpPr>
          <p:cNvPr id="10486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6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Times New Roman" panose="02020603050405020304" pitchFamily="18" charset="0"/>
              </a:rPr>
              <a:t>So this self-handicapping is important to take this into account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before</a:t>
            </a:r>
            <a:r>
              <a:rPr lang="zh-CN" altLang="en-US" sz="3600">
                <a:latin typeface="Times New Roman" panose="02020603050405020304" pitchFamily="18" charset="0"/>
              </a:rPr>
              <a:t> just deciding to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go with </a:t>
            </a:r>
            <a:r>
              <a:rPr lang="zh-CN" altLang="en-US" sz="3600">
                <a:latin typeface="Times New Roman" panose="02020603050405020304" pitchFamily="18" charset="0"/>
              </a:rPr>
              <a:t>that first explanation.</a:t>
            </a: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zh-CN" altLang="en-US" sz="3600">
                <a:latin typeface="Times New Roman" panose="02020603050405020304" pitchFamily="18" charset="0"/>
              </a:rPr>
              <a:t>And in fact, there really isn't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much in the way of </a:t>
            </a:r>
            <a:r>
              <a:rPr lang="zh-CN" altLang="en-US" sz="3600">
                <a:latin typeface="Times New Roman" panose="02020603050405020304" pitchFamily="18" charset="0"/>
              </a:rPr>
              <a:t>solid experimental evidence to support the play-as-preparation hypothesis.</a:t>
            </a: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before 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两个事件的矛盾</a:t>
            </a:r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/>
      <p:sp>
        <p:nvSpPr>
          <p:cNvPr id="104866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67" name="内容占位符 2"/>
          <p:cNvSpPr>
            <a:spLocks noGrp="1"/>
          </p:cNvSpPr>
          <p:nvPr>
            <p:ph idx="1"/>
          </p:nvPr>
        </p:nvSpPr>
        <p:spPr>
          <a:xfrm>
            <a:off x="666750" y="1024710"/>
            <a:ext cx="10858500" cy="5084543"/>
          </a:xfrm>
        </p:spPr>
        <p:txBody>
          <a:bodyPr/>
          <a:p>
            <a:pPr marL="0" indent="0">
              <a:buNone/>
            </a:pP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zh-CN" altLang="en-US" sz="3600">
                <a:latin typeface="Times New Roman" panose="02020603050405020304" pitchFamily="18" charset="0"/>
              </a:rPr>
              <a:t>This notion, the flexibility hypothesis, well, many of my colleagues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find </a:t>
            </a:r>
            <a:r>
              <a:rPr lang="zh-CN" altLang="en-US" sz="3600">
                <a:latin typeface="Times New Roman" panose="02020603050405020304" pitchFamily="18" charset="0"/>
              </a:rPr>
              <a:t>it quite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persuasive.</a:t>
            </a:r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/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</a:rPr>
              <a:t>T4L1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7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zh-CN" altLang="en-US" sz="3600">
                <a:latin typeface="Times New Roman" panose="02020603050405020304" pitchFamily="18" charset="0"/>
              </a:rPr>
              <a:t>How about an animal that, um, instead of fighting its enemy or running away, it attacks a plant or a bush?</a:t>
            </a: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That's really good suggestion,</a:t>
            </a:r>
            <a:r>
              <a:rPr lang="zh-CN" altLang="en-US" sz="3600">
                <a:latin typeface="Times New Roman" panose="02020603050405020304" pitchFamily="18" charset="0"/>
              </a:rPr>
              <a:t> Karl.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But</a:t>
            </a:r>
            <a:r>
              <a:rPr lang="zh-CN" altLang="en-US" sz="3600">
                <a:latin typeface="Times New Roman" panose="02020603050405020304" pitchFamily="18" charset="0"/>
              </a:rPr>
              <a:t> that's called "redirecting".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/>
      <p:sp>
        <p:nvSpPr>
          <p:cNvPr id="104865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听懂暗示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48657" name="内容占位符 2"/>
          <p:cNvSpPr>
            <a:spLocks noGrp="1"/>
          </p:cNvSpPr>
          <p:nvPr>
            <p:ph idx="1"/>
          </p:nvPr>
        </p:nvSpPr>
        <p:spPr>
          <a:xfrm>
            <a:off x="666750" y="1268550"/>
            <a:ext cx="10858500" cy="5084543"/>
          </a:xfrm>
        </p:spPr>
        <p:txBody>
          <a:bodyPr/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多少、有无、大小表示修饰重要性</a:t>
            </a:r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3600">
                <a:latin typeface="Times New Roman" panose="02020603050405020304" pitchFamily="18" charset="0"/>
              </a:rPr>
              <a:t>mean a lot,  mean so much/ so little</a:t>
            </a:r>
            <a:endParaRPr lang="en-US" altLang="zh-CN" sz="3600">
              <a:latin typeface="Times New Roman" panose="02020603050405020304" pitchFamily="18" charset="0"/>
            </a:endParaRPr>
          </a:p>
          <a:p>
            <a:r>
              <a:rPr lang="en-US" altLang="zh-CN" sz="3600">
                <a:latin typeface="Times New Roman" panose="02020603050405020304" pitchFamily="18" charset="0"/>
                <a:sym typeface="+mn-ea"/>
              </a:rPr>
              <a:t>( not) </a:t>
            </a:r>
            <a:r>
              <a:rPr lang="en-US" altLang="zh-CN" sz="3600">
                <a:latin typeface="Times New Roman" panose="02020603050405020304" pitchFamily="18" charset="0"/>
              </a:rPr>
              <a:t>make sense</a:t>
            </a:r>
            <a:endParaRPr lang="en-US" altLang="zh-CN" sz="3600">
              <a:latin typeface="Times New Roman" panose="02020603050405020304" pitchFamily="18" charset="0"/>
            </a:endParaRPr>
          </a:p>
          <a:p>
            <a:r>
              <a:rPr lang="en-US" altLang="zh-CN" sz="3600">
                <a:latin typeface="Times New Roman" panose="02020603050405020304" pitchFamily="18" charset="0"/>
                <a:sym typeface="+mn-ea"/>
              </a:rPr>
              <a:t>play a part in</a:t>
            </a:r>
            <a:endParaRPr lang="en-US" altLang="zh-CN" sz="3600">
              <a:latin typeface="Times New Roman" panose="02020603050405020304" pitchFamily="18" charset="0"/>
            </a:endParaRPr>
          </a:p>
          <a:p>
            <a:r>
              <a:rPr lang="en-US" altLang="zh-CN" sz="3600">
                <a:latin typeface="Times New Roman" panose="02020603050405020304" pitchFamily="18" charset="0"/>
              </a:rPr>
              <a:t>someone,  somebody,  nobody</a:t>
            </a: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en-US" altLang="zh-CN" sz="3600">
                <a:latin typeface="Times New Roman" panose="02020603050405020304" pitchFamily="18" charset="0"/>
              </a:rPr>
              <a:t>big day, small influence</a:t>
            </a:r>
            <a:endParaRPr lang="en-US" altLang="zh-CN" sz="3600">
              <a:latin typeface="Times New Roman" panose="02020603050405020304" pitchFamily="18" charset="0"/>
            </a:endParaRPr>
          </a:p>
          <a:p>
            <a:endParaRPr lang="en-US" altLang="zh-CN" sz="3600">
              <a:latin typeface="Times New Roman" panose="02020603050405020304" pitchFamily="18" charset="0"/>
            </a:endParaRPr>
          </a:p>
          <a:p>
            <a:endParaRPr lang="en-US" altLang="zh-CN" sz="3600">
              <a:latin typeface="Times New Roman" panose="02020603050405020304" pitchFamily="18" charset="0"/>
            </a:endParaRPr>
          </a:p>
          <a:p>
            <a:endParaRPr lang="en-US" altLang="zh-CN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考考你的表达是否地道：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理所当然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机会很小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开玩笑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极好的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搞砸了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考考你的表达是否地道：</a:t>
            </a:r>
            <a:endParaRPr lang="zh-CN" altLang="en-US"/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理所当然  </a:t>
            </a:r>
            <a:r>
              <a:rPr lang="en-US" altLang="zh-CN">
                <a:sym typeface="+mn-ea"/>
              </a:rPr>
              <a:t>Tell me about it !  Is ice cold?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机会很小   </a:t>
            </a:r>
            <a:r>
              <a:rPr lang="en-US" altLang="zh-CN">
                <a:sym typeface="+mn-ea"/>
              </a:rPr>
              <a:t>There is a short window of opportunity. The chance is very slim.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开玩笑       </a:t>
            </a:r>
            <a:r>
              <a:rPr lang="en-US" altLang="zh-CN">
                <a:sym typeface="+mn-ea"/>
              </a:rPr>
              <a:t>It's a joke!  I'm kidding ! Are you pulling my leg?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极好的       </a:t>
            </a:r>
            <a:r>
              <a:rPr lang="en-US" altLang="zh-CN">
                <a:sym typeface="+mn-ea"/>
              </a:rPr>
              <a:t>Terrific!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搞砸了        </a:t>
            </a:r>
            <a:r>
              <a:rPr lang="en-US" altLang="zh-CN">
                <a:sym typeface="+mn-ea"/>
              </a:rPr>
              <a:t>I messed up. I screwed it up.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/>
      <p:sp>
        <p:nvSpPr>
          <p:cNvPr id="104867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长句</a:t>
            </a:r>
            <a:endParaRPr lang="zh-CN" altLang="en-US"/>
          </a:p>
        </p:txBody>
      </p:sp>
      <p:sp>
        <p:nvSpPr>
          <p:cNvPr id="104867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、假长句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、真长句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/>
      <p:sp>
        <p:nvSpPr>
          <p:cNvPr id="104865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</a:rPr>
              <a:t>T4L1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5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3600">
                <a:latin typeface="Times New Roman" panose="02020603050405020304" pitchFamily="18" charset="0"/>
              </a:rPr>
              <a:t>Ok, the next kind of animal behavior I want to talk about might be familiar to you.You may have seen, for example, a bird that's in the middle of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 a mating ritual,</a:t>
            </a:r>
            <a:r>
              <a:rPr lang="zh-CN" altLang="en-US" sz="3600">
                <a:latin typeface="Times New Roman" panose="02020603050405020304" pitchFamily="18" charset="0"/>
              </a:rPr>
              <a:t> and suddenly it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stops and preens</a:t>
            </a:r>
            <a:r>
              <a:rPr lang="zh-CN" altLang="en-US" sz="3600">
                <a:latin typeface="Times New Roman" panose="02020603050405020304" pitchFamily="18" charset="0"/>
              </a:rPr>
              <a:t>, you know, takes a few moments to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straighten its feathers</a:t>
            </a:r>
            <a:r>
              <a:rPr lang="zh-CN" altLang="en-US" sz="3600">
                <a:latin typeface="Times New Roman" panose="02020603050405020304" pitchFamily="18" charset="0"/>
              </a:rPr>
              <a:t>, and then returns to the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 mating ritual</a:t>
            </a:r>
            <a:r>
              <a:rPr lang="zh-CN" altLang="en-US" sz="3600">
                <a:latin typeface="Times New Roman" panose="02020603050405020304" pitchFamily="18" charset="0"/>
              </a:rPr>
              <a:t>.</a:t>
            </a:r>
            <a:endParaRPr lang="zh-CN" altLang="en-US" sz="3600">
              <a:latin typeface="Times New Roman" panose="02020603050405020304" pitchFamily="18" charset="0"/>
            </a:endParaRPr>
          </a:p>
          <a:p>
            <a:r>
              <a:rPr lang="zh-CN" altLang="en-US" sz="3600">
                <a:latin typeface="Times New Roman" panose="02020603050405020304" pitchFamily="18" charset="0"/>
              </a:rPr>
              <a:t>This kind of behavior, this doing something that 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seems completely out of place</a:t>
            </a:r>
            <a:r>
              <a:rPr lang="zh-CN" altLang="en-US" sz="3600">
                <a:latin typeface="Times New Roman" panose="02020603050405020304" pitchFamily="18" charset="0"/>
              </a:rPr>
              <a:t>, is what we call a "Displacement Activity".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基础词汇辨音小测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/>
      <p:sp>
        <p:nvSpPr>
          <p:cNvPr id="104867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4867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olidFill>
                  <a:srgbClr val="FF0000"/>
                </a:solidFill>
              </a:rPr>
              <a:t>That's exactly what I mean.</a:t>
            </a:r>
            <a:r>
              <a:rPr lang="zh-CN" altLang="en-US" sz="3200"/>
              <a:t>Displacement occurs because the animal's got two conflicting drives - two competing urges,</a:t>
            </a:r>
            <a:r>
              <a:rPr lang="zh-CN" altLang="en-US" sz="3200">
                <a:solidFill>
                  <a:srgbClr val="FF0000"/>
                </a:solidFill>
              </a:rPr>
              <a:t> in this case,</a:t>
            </a:r>
            <a:r>
              <a:rPr lang="zh-CN" altLang="en-US" sz="3200"/>
              <a:t> fear and hunger.</a:t>
            </a:r>
            <a:endParaRPr lang="zh-CN" altLang="en-US" sz="3200"/>
          </a:p>
          <a:p>
            <a:r>
              <a:rPr lang="zh-CN" altLang="en-US" sz="3200"/>
              <a:t>And what happens is, they </a:t>
            </a:r>
            <a:r>
              <a:rPr lang="zh-CN" altLang="en-US" sz="3200">
                <a:solidFill>
                  <a:srgbClr val="7030A0"/>
                </a:solidFill>
              </a:rPr>
              <a:t>inhibit</a:t>
            </a:r>
            <a:r>
              <a:rPr lang="zh-CN" altLang="en-US" sz="3200"/>
              <a:t> each other, they </a:t>
            </a:r>
            <a:r>
              <a:rPr lang="zh-CN" altLang="en-US" sz="3200">
                <a:solidFill>
                  <a:srgbClr val="7030A0"/>
                </a:solidFill>
              </a:rPr>
              <a:t>cancel</a:t>
            </a:r>
            <a:r>
              <a:rPr lang="zh-CN" altLang="en-US" sz="3200"/>
              <a:t> each other out in a way, and a third </a:t>
            </a:r>
            <a:r>
              <a:rPr lang="zh-CN" altLang="en-US" sz="3200">
                <a:solidFill>
                  <a:srgbClr val="7030A0"/>
                </a:solidFill>
              </a:rPr>
              <a:t>seemingly irrelevant</a:t>
            </a:r>
            <a:r>
              <a:rPr lang="zh-CN" altLang="en-US" sz="3200"/>
              <a:t> behavior </a:t>
            </a:r>
            <a:r>
              <a:rPr lang="zh-CN" altLang="en-US" sz="3200">
                <a:solidFill>
                  <a:srgbClr val="FF0000"/>
                </a:solidFill>
              </a:rPr>
              <a:t>surfaces </a:t>
            </a:r>
            <a:r>
              <a:rPr lang="zh-CN" altLang="en-US" sz="3200"/>
              <a:t>through a process that we call "Disinhibition".</a:t>
            </a:r>
            <a:endParaRPr lang="zh-CN" altLang="en-US" sz="3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/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定语从句练习</a:t>
            </a:r>
            <a:r>
              <a:rPr lang="en-US" altLang="zh-CN">
                <a:latin typeface="Times New Roman" panose="02020603050405020304" pitchFamily="18" charset="0"/>
              </a:rPr>
              <a:t>T6L2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/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x-none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x-none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8" name="矩形 6"/>
          <p:cNvPicPr/>
          <p:nvPr/>
        </p:nvPicPr>
        <p:blipFill>
          <a:blip r:embed="rId1"/>
          <a:stretch>
            <a:fillRect/>
          </a:stretch>
        </p:blipFill>
        <p:spPr>
          <a:xfrm>
            <a:off x="1526858" y="1699578"/>
            <a:ext cx="2206625" cy="974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矩形 7"/>
          <p:cNvSpPr/>
          <p:nvPr/>
        </p:nvSpPr>
        <p:spPr>
          <a:xfrm>
            <a:off x="2133600" y="2782888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先行词：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矩形 8"/>
          <p:cNvSpPr/>
          <p:nvPr/>
        </p:nvSpPr>
        <p:spPr>
          <a:xfrm>
            <a:off x="3276600" y="2783205"/>
            <a:ext cx="64490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被定语从句修饰的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名词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代词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C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" name="矩形 10"/>
          <p:cNvSpPr/>
          <p:nvPr/>
        </p:nvSpPr>
        <p:spPr>
          <a:xfrm>
            <a:off x="2133600" y="3316288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连接词：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3" name="矩形 11"/>
          <p:cNvSpPr/>
          <p:nvPr/>
        </p:nvSpPr>
        <p:spPr>
          <a:xfrm>
            <a:off x="3733800" y="3316288"/>
            <a:ext cx="2590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主句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从句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  <p:bldP spid="6152" grpId="0"/>
      <p:bldP spid="615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/>
      <p:sp>
        <p:nvSpPr>
          <p:cNvPr id="104868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定语从句练习 </a:t>
            </a:r>
            <a:r>
              <a:rPr lang="en-US" altLang="zh-CN">
                <a:latin typeface="Times New Roman" panose="02020603050405020304" pitchFamily="18" charset="0"/>
              </a:rPr>
              <a:t>T6L2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868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3600">
                <a:latin typeface="Times New Roman" panose="02020603050405020304" pitchFamily="18" charset="0"/>
              </a:rPr>
              <a:t> the Nightcap Oak </a:t>
            </a:r>
            <a:endParaRPr lang="zh-CN" altLang="en-US" sz="360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endParaRPr lang="zh-CN" altLang="en-US" sz="3600">
              <a:latin typeface="Times New Roman" panose="02020603050405020304" pitchFamily="18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/>
      <p:sp>
        <p:nvSpPr>
          <p:cNvPr id="104868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定语从句练习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4868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3600">
                <a:latin typeface="Times New Roman" panose="02020603050405020304" pitchFamily="18" charset="0"/>
              </a:rPr>
              <a:t>Now another interesting thing about the Nightcap Oak is that it is, it represents, er... </a:t>
            </a:r>
            <a:r>
              <a:rPr lang="zh-CN" altLang="en-US" sz="360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 very old type, er... kind of tree that grew a hundred million years ago.</a:t>
            </a:r>
            <a:endParaRPr lang="zh-CN" altLang="en-US" sz="360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endParaRPr lang="zh-CN" altLang="en-US" sz="3600">
              <a:latin typeface="Times New Roman" panose="02020603050405020304" pitchFamily="18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/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48688" name="内容占位符 2"/>
          <p:cNvSpPr>
            <a:spLocks noGrp="1"/>
          </p:cNvSpPr>
          <p:nvPr>
            <p:ph idx="1"/>
          </p:nvPr>
        </p:nvSpPr>
        <p:spPr>
          <a:xfrm>
            <a:off x="666750" y="1158695"/>
            <a:ext cx="10858500" cy="5084543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3200">
              <a:latin typeface="Times New Roman" panose="02020603050405020304" pitchFamily="18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It's not a remnant of some huge population that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ha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s dwindled in last few hundred years for some reason.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And it, it's probably a kind of tree from which other trees that grow in Australia today evolved.</a:t>
            </a:r>
            <a:endParaRPr lang="zh-CN" altLang="en-US" sz="360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/>
      <p:sp>
        <p:nvSpPr>
          <p:cNvPr id="10487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T34L3</a:t>
            </a:r>
            <a:endParaRPr lang="en-US" altLang="zh-CN"/>
          </a:p>
        </p:txBody>
      </p:sp>
      <p:sp>
        <p:nvSpPr>
          <p:cNvPr id="104873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It can fragment habitats in a variety of ways reducing the number of pollinators which in turn may reduce the number or size of the flowers which of course affect the animals that feed on them.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/>
      <p:sp>
        <p:nvSpPr>
          <p:cNvPr id="10487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T34L3</a:t>
            </a:r>
            <a:endParaRPr lang="en-US" altLang="zh-CN"/>
          </a:p>
        </p:txBody>
      </p:sp>
      <p:sp>
        <p:nvSpPr>
          <p:cNvPr id="104873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It can fragment habitats in a variety of ways</a:t>
            </a:r>
            <a:r>
              <a:rPr lang="en-US" altLang="zh-CN"/>
              <a:t>, </a:t>
            </a:r>
            <a:r>
              <a:rPr lang="zh-CN" altLang="en-US"/>
              <a:t>reducing the number of pollinators which, in turn, may reduce the number or size of the flowers which, of course, affect the animals that feed on them.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/>
      <p:pic>
        <p:nvPicPr>
          <p:cNvPr id="2097161" name="图片 293890" descr="DSC00005"/>
          <p:cNvPicPr>
            <a:picLocks noChangeAspect="1"/>
          </p:cNvPicPr>
          <p:nvPr/>
        </p:nvPicPr>
        <p:blipFill>
          <a:blip r:embed="rId1">
            <a:lum bright="-12000" contrast="60000"/>
          </a:blip>
          <a:srcRect l="35417" t="9723" r="18750" b="4167"/>
          <a:stretch>
            <a:fillRect/>
          </a:stretch>
        </p:blipFill>
        <p:spPr>
          <a:xfrm>
            <a:off x="1828800" y="1447800"/>
            <a:ext cx="3622675" cy="5105400"/>
          </a:xfrm>
          <a:prstGeom prst="rect">
            <a:avLst/>
          </a:prstGeom>
          <a:noFill/>
          <a:ln w="9525" cap="flat" cmpd="sng">
            <a:solidFill>
              <a:srgbClr val="FF9933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105" name="组合 293891"/>
          <p:cNvGrpSpPr/>
          <p:nvPr/>
        </p:nvGrpSpPr>
        <p:grpSpPr>
          <a:xfrm>
            <a:off x="4267200" y="1600200"/>
            <a:ext cx="5187950" cy="625475"/>
            <a:chOff x="1728" y="1008"/>
            <a:chExt cx="3268" cy="394"/>
          </a:xfrm>
        </p:grpSpPr>
        <p:sp>
          <p:nvSpPr>
            <p:cNvPr id="1048691" name="矩形 293892"/>
            <p:cNvSpPr/>
            <p:nvPr/>
          </p:nvSpPr>
          <p:spPr>
            <a:xfrm>
              <a:off x="3312" y="1008"/>
              <a:ext cx="1684" cy="394"/>
            </a:xfrm>
            <a:prstGeom prst="rect">
              <a:avLst/>
            </a:prstGeom>
            <a:noFill/>
            <a:ln w="76200">
              <a:noFill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 wrap="none" anchor="t">
              <a:spAutoFit/>
            </a:bodyPr>
            <a:p>
              <a:pPr>
                <a:spcBef>
                  <a:spcPct val="0"/>
                </a:spcBef>
                <a:buClrTx/>
              </a:pPr>
              <a:r>
                <a:rPr lang="zh-CN" altLang="en-US" sz="3600" b="1" dirty="0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花（</a:t>
              </a:r>
              <a:r>
                <a:rPr lang="en-US" altLang="zh-CN" sz="32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flower</a:t>
              </a:r>
              <a:r>
                <a:rPr lang="zh-CN" altLang="en-US" sz="36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）</a:t>
              </a:r>
              <a:endParaRPr lang="zh-CN" altLang="en-US" sz="3600" b="1">
                <a:solidFill>
                  <a:srgbClr val="FFFF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692" name="直接连接符 293893"/>
            <p:cNvSpPr/>
            <p:nvPr/>
          </p:nvSpPr>
          <p:spPr>
            <a:xfrm flipV="1">
              <a:off x="1728" y="1200"/>
              <a:ext cx="1536" cy="0"/>
            </a:xfrm>
            <a:prstGeom prst="line">
              <a:avLst/>
            </a:prstGeom>
            <a:ln w="28575" cap="rnd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</p:sp>
      </p:grpSp>
      <p:grpSp>
        <p:nvGrpSpPr>
          <p:cNvPr id="106" name="组合 293894"/>
          <p:cNvGrpSpPr/>
          <p:nvPr/>
        </p:nvGrpSpPr>
        <p:grpSpPr>
          <a:xfrm>
            <a:off x="4953000" y="2362200"/>
            <a:ext cx="3981450" cy="990600"/>
            <a:chOff x="2160" y="1488"/>
            <a:chExt cx="2508" cy="624"/>
          </a:xfrm>
        </p:grpSpPr>
        <p:sp>
          <p:nvSpPr>
            <p:cNvPr id="1048693" name="矩形 293895"/>
            <p:cNvSpPr/>
            <p:nvPr/>
          </p:nvSpPr>
          <p:spPr>
            <a:xfrm>
              <a:off x="3264" y="1536"/>
              <a:ext cx="1404" cy="394"/>
            </a:xfrm>
            <a:prstGeom prst="rect">
              <a:avLst/>
            </a:prstGeom>
            <a:noFill/>
            <a:ln w="76200">
              <a:noFill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 wrap="none" anchor="t">
              <a:spAutoFit/>
            </a:bodyPr>
            <a:p>
              <a:pPr>
                <a:spcBef>
                  <a:spcPct val="0"/>
                </a:spcBef>
                <a:buClrTx/>
              </a:pPr>
              <a:r>
                <a:rPr lang="zh-CN" altLang="en-US" sz="3600" b="1" dirty="0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叶（</a:t>
              </a:r>
              <a:r>
                <a:rPr lang="en-US" altLang="zh-CN" sz="32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leaf</a:t>
              </a:r>
              <a:r>
                <a:rPr lang="zh-CN" altLang="en-US" sz="36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）</a:t>
              </a:r>
              <a:endParaRPr lang="zh-CN" altLang="en-US" sz="3600" b="1">
                <a:solidFill>
                  <a:srgbClr val="FFFF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694" name="直接连接符 293896"/>
            <p:cNvSpPr/>
            <p:nvPr/>
          </p:nvSpPr>
          <p:spPr>
            <a:xfrm>
              <a:off x="2160" y="1488"/>
              <a:ext cx="1152" cy="240"/>
            </a:xfrm>
            <a:prstGeom prst="line">
              <a:avLst/>
            </a:prstGeom>
            <a:ln w="28575" cap="rnd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</p:sp>
        <p:sp>
          <p:nvSpPr>
            <p:cNvPr id="1048695" name="直接连接符 293897"/>
            <p:cNvSpPr/>
            <p:nvPr/>
          </p:nvSpPr>
          <p:spPr>
            <a:xfrm flipV="1">
              <a:off x="2160" y="1776"/>
              <a:ext cx="1152" cy="336"/>
            </a:xfrm>
            <a:prstGeom prst="line">
              <a:avLst/>
            </a:prstGeom>
            <a:ln w="28575" cap="rnd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</p:sp>
      </p:grpSp>
      <p:grpSp>
        <p:nvGrpSpPr>
          <p:cNvPr id="107" name="组合 293898"/>
          <p:cNvGrpSpPr/>
          <p:nvPr/>
        </p:nvGrpSpPr>
        <p:grpSpPr>
          <a:xfrm>
            <a:off x="3581400" y="3505200"/>
            <a:ext cx="4876800" cy="1219200"/>
            <a:chOff x="1296" y="2208"/>
            <a:chExt cx="3072" cy="768"/>
          </a:xfrm>
        </p:grpSpPr>
        <p:sp>
          <p:nvSpPr>
            <p:cNvPr id="1048696" name="矩形 293899"/>
            <p:cNvSpPr/>
            <p:nvPr/>
          </p:nvSpPr>
          <p:spPr>
            <a:xfrm>
              <a:off x="2784" y="2208"/>
              <a:ext cx="1584" cy="371"/>
            </a:xfrm>
            <a:prstGeom prst="rect">
              <a:avLst/>
            </a:prstGeom>
            <a:noFill/>
            <a:ln w="76200">
              <a:noFill/>
            </a:ln>
            <a:effectLst>
              <a:outerShdw dist="45791" dir="3378595" algn="ctr" rotWithShape="0">
                <a:schemeClr val="tx1"/>
              </a:outerShdw>
            </a:effectLst>
          </p:spPr>
          <p:txBody>
            <a:bodyPr>
              <a:spAutoFit/>
            </a:bodyPr>
            <a:p>
              <a:pPr algn="l">
                <a:lnSpc>
                  <a:spcPct val="90000"/>
                </a:lnSpc>
                <a:spcBef>
                  <a:spcPct val="50000"/>
                </a:spcBef>
                <a:buClr>
                  <a:srgbClr val="FF6600"/>
                </a:buClr>
                <a:buSzPct val="70000"/>
                <a:buFont typeface="Wingdings" panose="05000000000000000000" pitchFamily="2" charset="2"/>
              </a:pPr>
              <a:r>
                <a:rPr lang="zh-CN" altLang="en-US" sz="3600" b="1" dirty="0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茎（</a:t>
              </a:r>
              <a:r>
                <a:rPr lang="en-US" altLang="zh-CN" sz="32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stem</a:t>
              </a:r>
              <a:r>
                <a:rPr lang="zh-CN" altLang="en-US" sz="36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）</a:t>
              </a:r>
              <a:endParaRPr lang="zh-CN" altLang="en-US" sz="3600" b="1">
                <a:solidFill>
                  <a:srgbClr val="FFFF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697" name="直接连接符 293900"/>
            <p:cNvSpPr/>
            <p:nvPr/>
          </p:nvSpPr>
          <p:spPr>
            <a:xfrm flipV="1">
              <a:off x="1296" y="2400"/>
              <a:ext cx="1488" cy="576"/>
            </a:xfrm>
            <a:prstGeom prst="line">
              <a:avLst/>
            </a:prstGeom>
            <a:ln w="28575" cap="rnd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</p:sp>
      </p:grpSp>
      <p:grpSp>
        <p:nvGrpSpPr>
          <p:cNvPr id="108" name="组合 293901"/>
          <p:cNvGrpSpPr/>
          <p:nvPr/>
        </p:nvGrpSpPr>
        <p:grpSpPr>
          <a:xfrm>
            <a:off x="3581400" y="4495800"/>
            <a:ext cx="5162550" cy="990600"/>
            <a:chOff x="1296" y="2832"/>
            <a:chExt cx="3252" cy="624"/>
          </a:xfrm>
        </p:grpSpPr>
        <p:sp>
          <p:nvSpPr>
            <p:cNvPr id="1048698" name="矩形 293902"/>
            <p:cNvSpPr/>
            <p:nvPr/>
          </p:nvSpPr>
          <p:spPr>
            <a:xfrm>
              <a:off x="3120" y="2832"/>
              <a:ext cx="1428" cy="394"/>
            </a:xfrm>
            <a:prstGeom prst="rect">
              <a:avLst/>
            </a:prstGeom>
            <a:noFill/>
            <a:ln w="76200">
              <a:noFill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 wrap="none" anchor="t">
              <a:spAutoFit/>
            </a:bodyPr>
            <a:p>
              <a:pPr>
                <a:spcBef>
                  <a:spcPct val="0"/>
                </a:spcBef>
                <a:buClrTx/>
              </a:pPr>
              <a:r>
                <a:rPr lang="zh-CN" altLang="en-US" sz="3600" b="1" dirty="0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根（</a:t>
              </a:r>
              <a:r>
                <a:rPr lang="en-US" altLang="zh-CN" sz="32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root</a:t>
              </a:r>
              <a:r>
                <a:rPr lang="zh-CN" altLang="en-US" sz="36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）</a:t>
              </a:r>
              <a:endParaRPr lang="zh-CN" altLang="en-US" sz="3600" b="1">
                <a:solidFill>
                  <a:srgbClr val="FFFF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699" name="直接连接符 293903"/>
            <p:cNvSpPr/>
            <p:nvPr/>
          </p:nvSpPr>
          <p:spPr>
            <a:xfrm flipV="1">
              <a:off x="1296" y="3120"/>
              <a:ext cx="1824" cy="336"/>
            </a:xfrm>
            <a:prstGeom prst="line">
              <a:avLst/>
            </a:prstGeom>
            <a:ln w="28575" cap="rnd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</p:sp>
      </p:grpSp>
      <p:pic>
        <p:nvPicPr>
          <p:cNvPr id="2097162" name="图片 293904" descr="DSC00026"/>
          <p:cNvPicPr>
            <a:picLocks noChangeAspect="1"/>
          </p:cNvPicPr>
          <p:nvPr/>
        </p:nvPicPr>
        <p:blipFill>
          <a:blip r:embed="rId2"/>
          <a:srcRect l="19792" t="6944" r="17708" b="11111"/>
          <a:stretch>
            <a:fillRect/>
          </a:stretch>
        </p:blipFill>
        <p:spPr>
          <a:xfrm>
            <a:off x="7000875" y="2185670"/>
            <a:ext cx="2581275" cy="2538730"/>
          </a:xfrm>
          <a:prstGeom prst="rect">
            <a:avLst/>
          </a:prstGeom>
          <a:noFill/>
          <a:ln w="9525" cap="flat" cmpd="sng">
            <a:solidFill>
              <a:srgbClr val="FF9933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109" name="组合 293905"/>
          <p:cNvGrpSpPr/>
          <p:nvPr/>
        </p:nvGrpSpPr>
        <p:grpSpPr>
          <a:xfrm>
            <a:off x="5638800" y="2590800"/>
            <a:ext cx="3048000" cy="3292475"/>
            <a:chOff x="2592" y="1632"/>
            <a:chExt cx="1920" cy="2074"/>
          </a:xfrm>
        </p:grpSpPr>
        <p:sp>
          <p:nvSpPr>
            <p:cNvPr id="1048700" name="矩形 293906"/>
            <p:cNvSpPr/>
            <p:nvPr/>
          </p:nvSpPr>
          <p:spPr>
            <a:xfrm>
              <a:off x="2592" y="3312"/>
              <a:ext cx="1732" cy="394"/>
            </a:xfrm>
            <a:prstGeom prst="rect">
              <a:avLst/>
            </a:prstGeom>
            <a:noFill/>
            <a:ln w="76200">
              <a:noFill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 wrap="none" anchor="t">
              <a:spAutoFit/>
            </a:bodyPr>
            <a:p>
              <a:pPr>
                <a:spcBef>
                  <a:spcPct val="0"/>
                </a:spcBef>
                <a:buClrTx/>
              </a:pPr>
              <a:r>
                <a:rPr lang="zh-CN" altLang="en-US" sz="3600" b="1" dirty="0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果实（</a:t>
              </a:r>
              <a:r>
                <a:rPr lang="en-US" altLang="zh-CN" sz="32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fruit</a:t>
              </a:r>
              <a:r>
                <a:rPr lang="zh-CN" altLang="en-US" sz="36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）</a:t>
              </a:r>
              <a:endParaRPr lang="zh-CN" altLang="en-US" sz="3600" b="1">
                <a:solidFill>
                  <a:srgbClr val="FFFF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701" name="直接连接符 293907"/>
            <p:cNvSpPr/>
            <p:nvPr/>
          </p:nvSpPr>
          <p:spPr>
            <a:xfrm flipV="1">
              <a:off x="3216" y="1632"/>
              <a:ext cx="624" cy="1728"/>
            </a:xfrm>
            <a:prstGeom prst="line">
              <a:avLst/>
            </a:prstGeom>
            <a:ln w="28575" cap="rnd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</p:sp>
        <p:sp>
          <p:nvSpPr>
            <p:cNvPr id="1048702" name="直接连接符 293908"/>
            <p:cNvSpPr/>
            <p:nvPr/>
          </p:nvSpPr>
          <p:spPr>
            <a:xfrm flipV="1">
              <a:off x="3312" y="2400"/>
              <a:ext cx="1200" cy="960"/>
            </a:xfrm>
            <a:prstGeom prst="line">
              <a:avLst/>
            </a:prstGeom>
            <a:ln w="28575" cap="rnd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</p:sp>
      </p:grpSp>
      <p:pic>
        <p:nvPicPr>
          <p:cNvPr id="2097163" name="图片 293909" descr="DSC00030"/>
          <p:cNvPicPr>
            <a:picLocks noChangeAspect="1"/>
          </p:cNvPicPr>
          <p:nvPr/>
        </p:nvPicPr>
        <p:blipFill>
          <a:blip r:embed="rId3"/>
          <a:srcRect l="13542" t="5556" r="9375" b="16667"/>
          <a:stretch>
            <a:fillRect/>
          </a:stretch>
        </p:blipFill>
        <p:spPr>
          <a:xfrm>
            <a:off x="6012180" y="3581400"/>
            <a:ext cx="3444875" cy="2606675"/>
          </a:xfrm>
          <a:prstGeom prst="rect">
            <a:avLst/>
          </a:prstGeom>
          <a:noFill/>
          <a:ln w="9525" cap="flat" cmpd="sng">
            <a:solidFill>
              <a:srgbClr val="FF9933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110" name="组合 293910"/>
          <p:cNvGrpSpPr/>
          <p:nvPr/>
        </p:nvGrpSpPr>
        <p:grpSpPr>
          <a:xfrm>
            <a:off x="6172200" y="3581400"/>
            <a:ext cx="3998913" cy="2930525"/>
            <a:chOff x="2928" y="2256"/>
            <a:chExt cx="2519" cy="1846"/>
          </a:xfrm>
        </p:grpSpPr>
        <p:sp>
          <p:nvSpPr>
            <p:cNvPr id="1048703" name="矩形 293911"/>
            <p:cNvSpPr/>
            <p:nvPr/>
          </p:nvSpPr>
          <p:spPr>
            <a:xfrm>
              <a:off x="3504" y="3696"/>
              <a:ext cx="1943" cy="406"/>
            </a:xfrm>
            <a:prstGeom prst="rect">
              <a:avLst/>
            </a:prstGeom>
            <a:noFill/>
            <a:ln w="76200">
              <a:noFill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>
              <a:spAutoFit/>
            </a:bodyPr>
            <a:p>
              <a:pPr>
                <a:spcBef>
                  <a:spcPct val="0"/>
                </a:spcBef>
                <a:buClrTx/>
              </a:pPr>
              <a:r>
                <a:rPr lang="zh-CN" altLang="en-US" sz="3600" b="1" dirty="0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种子（</a:t>
              </a:r>
              <a:r>
                <a:rPr lang="en-US" altLang="zh-CN" sz="32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seed</a:t>
              </a:r>
              <a:r>
                <a:rPr lang="zh-CN" altLang="en-US" sz="3600" b="1">
                  <a:solidFill>
                    <a:srgbClr val="FFFF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）</a:t>
              </a:r>
              <a:endParaRPr lang="zh-CN" altLang="en-US" sz="3600" b="1">
                <a:solidFill>
                  <a:srgbClr val="FFFF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704" name="直接连接符 293912"/>
            <p:cNvSpPr/>
            <p:nvPr/>
          </p:nvSpPr>
          <p:spPr>
            <a:xfrm>
              <a:off x="2928" y="2928"/>
              <a:ext cx="1248" cy="816"/>
            </a:xfrm>
            <a:prstGeom prst="line">
              <a:avLst/>
            </a:prstGeom>
            <a:ln w="28575" cap="rnd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</p:sp>
        <p:sp>
          <p:nvSpPr>
            <p:cNvPr id="1048705" name="直接连接符 293913"/>
            <p:cNvSpPr/>
            <p:nvPr/>
          </p:nvSpPr>
          <p:spPr>
            <a:xfrm flipH="1">
              <a:off x="4224" y="2256"/>
              <a:ext cx="144" cy="1488"/>
            </a:xfrm>
            <a:prstGeom prst="line">
              <a:avLst/>
            </a:prstGeom>
            <a:ln w="28575" cap="rnd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9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9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T34L3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/>
              <a:t>You can see that the relationship between pollinators and plants are</a:t>
            </a:r>
            <a:r>
              <a:rPr lang="zh-CN" altLang="en-US" sz="4400" u="sng"/>
              <a:t>        </a:t>
            </a:r>
            <a:r>
              <a:rPr lang="zh-CN" altLang="en-US" sz="4400"/>
              <a:t>, so any number of factors can </a:t>
            </a:r>
            <a:r>
              <a:rPr lang="zh-CN" altLang="en-US" sz="4400" u="sng"/>
              <a:t>         </a:t>
            </a:r>
            <a:r>
              <a:rPr lang="zh-CN" altLang="en-US" sz="4400"/>
              <a:t> them.</a:t>
            </a:r>
            <a:endParaRPr lang="zh-CN" altLang="en-US" sz="4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/>
      <p:sp>
        <p:nvSpPr>
          <p:cNvPr id="10487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48707" name="内容占位符 2"/>
          <p:cNvSpPr>
            <a:spLocks noGrp="1"/>
          </p:cNvSpPr>
          <p:nvPr>
            <p:ph idx="1"/>
          </p:nvPr>
        </p:nvSpPr>
        <p:spPr>
          <a:xfrm>
            <a:off x="666750" y="1354275"/>
            <a:ext cx="10858500" cy="5084543"/>
          </a:xfrm>
        </p:spPr>
        <p:txBody>
          <a:bodyPr/>
          <a:p>
            <a:r>
              <a:rPr lang="en-US" altLang="zh-CN" sz="3600" b="1">
                <a:latin typeface="Times New Roman" panose="02020603050405020304" pitchFamily="18" charset="0"/>
              </a:rPr>
              <a:t>pollinator 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r>
              <a:rPr lang="en-US" altLang="zh-CN" sz="3600" b="1">
                <a:latin typeface="Times New Roman" panose="02020603050405020304" pitchFamily="18" charset="0"/>
              </a:rPr>
              <a:t>nectar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r>
              <a:rPr lang="en-US" altLang="zh-CN" sz="3600" b="1">
                <a:latin typeface="Times New Roman" panose="02020603050405020304" pitchFamily="18" charset="0"/>
              </a:rPr>
              <a:t>pollen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r>
              <a:rPr lang="en-US" altLang="zh-CN" sz="3600" b="1">
                <a:latin typeface="Times New Roman" panose="02020603050405020304" pitchFamily="18" charset="0"/>
              </a:rPr>
              <a:t>odor, fragrance, scent 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r>
              <a:rPr lang="en-US" altLang="zh-CN" sz="3600" b="1">
                <a:latin typeface="Times New Roman" panose="02020603050405020304" pitchFamily="18" charset="0"/>
              </a:rPr>
              <a:t>germinate, bloom/flower,  wither,  disperse, scatter 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evolution, </a:t>
            </a:r>
            <a:r>
              <a:rPr lang="zh-CN" altLang="en-US" sz="3600" b="1">
                <a:latin typeface="Times New Roman" panose="02020603050405020304" pitchFamily="18" charset="0"/>
                <a:sym typeface="+mn-ea"/>
              </a:rPr>
              <a:t>mutation</a:t>
            </a:r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,demotion</a:t>
            </a:r>
            <a:endParaRPr lang="en-US" altLang="zh-CN" sz="3600" b="1">
              <a:latin typeface="Times New Roman" panose="02020603050405020304" pitchFamily="18" charset="0"/>
              <a:sym typeface="+mn-ea"/>
            </a:endParaRPr>
          </a:p>
          <a:p>
            <a:endParaRPr lang="en-US" altLang="zh-CN" sz="3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ext Box 8"/>
          <p:cNvSpPr txBox="1">
            <a:spLocks noChangeArrowheads="1"/>
          </p:cNvSpPr>
          <p:nvPr/>
        </p:nvSpPr>
        <p:spPr bwMode="auto">
          <a:xfrm>
            <a:off x="594331" y="116507"/>
            <a:ext cx="7715304" cy="80264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传粉（</a:t>
            </a:r>
            <a:r>
              <a:rPr lang="en-US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pollination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）：花粉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以各种方式传送到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雌蕊柱头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上的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过程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048709" name="Text Box 9"/>
          <p:cNvSpPr txBox="1">
            <a:spLocks noChangeArrowheads="1"/>
          </p:cNvSpPr>
          <p:nvPr/>
        </p:nvSpPr>
        <p:spPr bwMode="auto">
          <a:xfrm>
            <a:off x="1952596" y="1960891"/>
            <a:ext cx="1676400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p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传粉方式</a:t>
            </a: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8710" name="Text Box 10"/>
          <p:cNvSpPr txBox="1">
            <a:spLocks noChangeArrowheads="1"/>
          </p:cNvSpPr>
          <p:nvPr/>
        </p:nvSpPr>
        <p:spPr bwMode="auto">
          <a:xfrm>
            <a:off x="4008120" y="2456180"/>
            <a:ext cx="4070985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自花传粉（</a:t>
            </a:r>
            <a:r>
              <a:rPr lang="en-US" altLang="zh-CN" sz="2400" b="1" dirty="0" smtClean="0">
                <a:solidFill>
                  <a:schemeClr val="tx1"/>
                </a:solidFill>
                <a:ea typeface="楷体_GB2312" pitchFamily="49" charset="-122"/>
              </a:rPr>
              <a:t>self-pollination)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8711" name="Text Box 11"/>
          <p:cNvSpPr txBox="1">
            <a:spLocks noChangeArrowheads="1"/>
          </p:cNvSpPr>
          <p:nvPr/>
        </p:nvSpPr>
        <p:spPr bwMode="auto">
          <a:xfrm>
            <a:off x="4008120" y="1223645"/>
            <a:ext cx="7740015" cy="73723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p>
            <a:pPr lvl="0"/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异花传粉</a:t>
            </a:r>
            <a:r>
              <a:rPr lang="en-US" altLang="zh-CN" sz="2400" b="1" dirty="0" smtClean="0">
                <a:solidFill>
                  <a:schemeClr val="tx1"/>
                </a:solidFill>
                <a:ea typeface="楷体_GB2312" pitchFamily="49" charset="-122"/>
              </a:rPr>
              <a:t>(cross</a:t>
            </a:r>
            <a:r>
              <a:rPr lang="en-US" altLang="zh-CN" sz="2400" b="1" dirty="0" smtClean="0">
                <a:solidFill>
                  <a:prstClr val="black"/>
                </a:solidFill>
                <a:ea typeface="楷体_GB2312" pitchFamily="49" charset="-122"/>
              </a:rPr>
              <a:t>-pollination) cross-fertilize</a:t>
            </a:r>
            <a:endParaRPr lang="zh-CN" altLang="en-US" dirty="0" smtClean="0">
              <a:solidFill>
                <a:prstClr val="black"/>
              </a:solidFill>
              <a:ea typeface="楷体_GB2312" pitchFamily="49" charset="-122"/>
            </a:endParaRPr>
          </a:p>
          <a:p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8712" name="Text Box 12"/>
          <p:cNvSpPr txBox="1">
            <a:spLocks noChangeArrowheads="1"/>
          </p:cNvSpPr>
          <p:nvPr/>
        </p:nvSpPr>
        <p:spPr bwMode="auto">
          <a:xfrm>
            <a:off x="1952596" y="3409961"/>
            <a:ext cx="1676400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p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传粉媒介</a:t>
            </a: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8713" name="Text Box 13"/>
          <p:cNvSpPr txBox="1">
            <a:spLocks noChangeArrowheads="1"/>
          </p:cNvSpPr>
          <p:nvPr/>
        </p:nvSpPr>
        <p:spPr bwMode="auto">
          <a:xfrm>
            <a:off x="4238596" y="4439931"/>
            <a:ext cx="1676400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p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风媒</a:t>
            </a: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8714" name="Text Box 14"/>
          <p:cNvSpPr txBox="1">
            <a:spLocks noChangeArrowheads="1"/>
          </p:cNvSpPr>
          <p:nvPr/>
        </p:nvSpPr>
        <p:spPr bwMode="auto">
          <a:xfrm>
            <a:off x="4238596" y="4973331"/>
            <a:ext cx="1676400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虫媒</a:t>
            </a:r>
            <a:endParaRPr lang="en-US" altLang="zh-CN" sz="2400" b="1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8715" name="Text Box 15"/>
          <p:cNvSpPr txBox="1">
            <a:spLocks noChangeArrowheads="1"/>
          </p:cNvSpPr>
          <p:nvPr/>
        </p:nvSpPr>
        <p:spPr bwMode="auto">
          <a:xfrm>
            <a:off x="7010400" y="4476761"/>
            <a:ext cx="1676400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p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水媒</a:t>
            </a: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2097164" name="Picture 16" descr="（图）自花传粉和异花传粉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7660" y="3329305"/>
            <a:ext cx="3514725" cy="3233420"/>
          </a:xfrm>
          <a:prstGeom prst="rect">
            <a:avLst/>
          </a:prstGeom>
          <a:noFill/>
        </p:spPr>
      </p:pic>
      <p:sp>
        <p:nvSpPr>
          <p:cNvPr id="1048716" name="Text Box 14"/>
          <p:cNvSpPr txBox="1">
            <a:spLocks noChangeArrowheads="1"/>
          </p:cNvSpPr>
          <p:nvPr/>
        </p:nvSpPr>
        <p:spPr bwMode="auto">
          <a:xfrm>
            <a:off x="4238612" y="5530565"/>
            <a:ext cx="1676400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水媒</a:t>
            </a:r>
            <a:endParaRPr lang="en-US" altLang="zh-CN" sz="2400" b="1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48717" name="Text Box 14"/>
          <p:cNvSpPr txBox="1">
            <a:spLocks noChangeArrowheads="1"/>
          </p:cNvSpPr>
          <p:nvPr/>
        </p:nvSpPr>
        <p:spPr bwMode="auto">
          <a:xfrm>
            <a:off x="4238612" y="6102069"/>
            <a:ext cx="1676400" cy="460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chemeClr val="tx1"/>
                </a:solidFill>
                <a:ea typeface="楷体_GB2312" pitchFamily="49" charset="-122"/>
              </a:rPr>
              <a:t>鸟媒</a:t>
            </a:r>
            <a:endParaRPr lang="en-US" altLang="zh-CN" sz="2400" b="1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4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8" grpId="0" bldLvl="0" animBg="1" autoUpdateAnimBg="0"/>
      <p:bldP spid="1048709" grpId="0" bldLvl="0" animBg="1" autoUpdateAnimBg="0"/>
      <p:bldP spid="1048710" grpId="0" bldLvl="0" animBg="1" autoUpdateAnimBg="0"/>
      <p:bldP spid="1048711" grpId="0" bldLvl="0" animBg="1" autoUpdateAnimBg="0"/>
      <p:bldP spid="1048712" grpId="0" bldLvl="0" animBg="1" autoUpdateAnimBg="0"/>
      <p:bldP spid="1048713" grpId="0" bldLvl="0" animBg="1" autoUpdateAnimBg="0"/>
      <p:bldP spid="1048714" grpId="0" bldLvl="0" animBg="1" autoUpdateAnimBg="0"/>
      <p:bldP spid="1048715" grpId="0" bldLvl="0" animBg="1" autoUpdateAnimBg="0"/>
      <p:bldP spid="1048716" grpId="0" bldLvl="0" animBg="1" autoUpdateAnimBg="0"/>
      <p:bldP spid="1048717" grpId="0" bldLvl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/>
      <p:pic>
        <p:nvPicPr>
          <p:cNvPr id="2097165" name="图片 177156" descr="19-21-foodchain-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0"/>
            <a:ext cx="45942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733" name="文本框 177157"/>
          <p:cNvSpPr txBox="1"/>
          <p:nvPr/>
        </p:nvSpPr>
        <p:spPr>
          <a:xfrm>
            <a:off x="1905000" y="3048000"/>
            <a:ext cx="3581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Example of Food chain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/>
      <p:sp>
        <p:nvSpPr>
          <p:cNvPr id="10487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04873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、必做作业：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复习课上PPT词汇朗读，T4L1；T34L3；T6L2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、选做作业：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完成T16L3；T28L3；T25L4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/>
              <a:t>You can see that the relationship between pollinators and plants are</a:t>
            </a:r>
            <a:r>
              <a:rPr lang="zh-CN" altLang="en-US" sz="4400" u="sng"/>
              <a:t>  </a:t>
            </a:r>
            <a:r>
              <a:rPr lang="en-US" altLang="zh-CN" sz="4400">
                <a:solidFill>
                  <a:srgbClr val="FF0000"/>
                </a:solidFill>
              </a:rPr>
              <a:t>delicate</a:t>
            </a:r>
            <a:r>
              <a:rPr lang="zh-CN" altLang="en-US" sz="4400"/>
              <a:t>, so any number of factors can     </a:t>
            </a:r>
            <a:r>
              <a:rPr lang="en-US" altLang="zh-CN" sz="4400">
                <a:solidFill>
                  <a:srgbClr val="FF0000"/>
                </a:solidFill>
              </a:rPr>
              <a:t>disturb</a:t>
            </a:r>
            <a:r>
              <a:rPr lang="zh-CN" altLang="en-US" sz="4400">
                <a:solidFill>
                  <a:srgbClr val="FF0000"/>
                </a:solidFill>
              </a:rPr>
              <a:t> </a:t>
            </a:r>
            <a:r>
              <a:rPr lang="zh-CN" altLang="en-US" sz="4400"/>
              <a:t>them.</a:t>
            </a:r>
            <a:endParaRPr lang="zh-CN" alt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T6L2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It remained  </a:t>
            </a:r>
            <a:r>
              <a:rPr lang="en-US" altLang="zh-CN" sz="3600" u="sng"/>
              <a:t>              </a:t>
            </a:r>
            <a:r>
              <a:rPr lang="en-US" altLang="zh-CN" sz="3600"/>
              <a:t> for so long because it's so</a:t>
            </a:r>
            <a:r>
              <a:rPr lang="en-US" altLang="zh-CN" sz="3600" u="sng"/>
              <a:t>           </a:t>
            </a:r>
            <a:r>
              <a:rPr lang="en-US" altLang="zh-CN" sz="3600"/>
              <a:t>. There are only about 200 of them in existence.</a:t>
            </a:r>
            <a:endParaRPr lang="en-US" altLang="zh-CN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It remained </a:t>
            </a:r>
            <a:r>
              <a:rPr lang="en-US" altLang="zh-CN" sz="4000">
                <a:solidFill>
                  <a:srgbClr val="FF0000"/>
                </a:solidFill>
              </a:rPr>
              <a:t>hidden </a:t>
            </a:r>
            <a:r>
              <a:rPr lang="en-US" altLang="zh-CN" sz="4000"/>
              <a:t>for so long because it's so </a:t>
            </a:r>
            <a:r>
              <a:rPr lang="en-US" altLang="zh-CN" sz="4000">
                <a:solidFill>
                  <a:srgbClr val="FF0000"/>
                </a:solidFill>
              </a:rPr>
              <a:t>rare</a:t>
            </a:r>
            <a:r>
              <a:rPr lang="en-US" altLang="zh-CN" sz="4000"/>
              <a:t>. There are only about 200 of them in existence.</a:t>
            </a:r>
            <a:endParaRPr lang="en-US" altLang="zh-CN" sz="4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841"/>
  <p:tag name="KSO_WM_UNIT_TYPE" val="q_i"/>
  <p:tag name="KSO_WM_UNIT_INDEX" val="1_1"/>
  <p:tag name="KSO_WM_UNIT_ID" val="diagram160841_2*q_i*1_1"/>
  <p:tag name="KSO_WM_UNIT_LAYERLEVEL" val="1_1"/>
  <p:tag name="KSO_WM_DIAGRAM_GROUP_CODE" val="q1-1"/>
  <p:tag name="KSO_WM_UNIT_TEXT_FILL_FORE_SCHEMECOLOR_INDEX" val="1"/>
  <p:tag name="KSO_WM_UNIT_TEXT_FILL_TYPE" val="1"/>
</p:tagLst>
</file>

<file path=ppt/tags/tag2.xml><?xml version="1.0" encoding="utf-8"?>
<p:tagLst xmlns:p="http://schemas.openxmlformats.org/presentationml/2006/main">
  <p:tag name="MH" val="20160217171536"/>
  <p:tag name="MH_LIBRARY" val="GRAPHIC"/>
  <p:tag name="MH_TYPE" val="SubTitle"/>
  <p:tag name="MH_ORDER" val="2"/>
  <p:tag name="KSO_WM_TAG_VERSION" val="1.0"/>
  <p:tag name="KSO_WM_BEAUTIFY_FLAG" val="#wm#"/>
  <p:tag name="KSO_WM_TEMPLATE_CATEGORY" val="diagram"/>
  <p:tag name="KSO_WM_TEMPLATE_INDEX" val="160841"/>
  <p:tag name="KSO_WM_UNIT_TYPE" val="q_h_f"/>
  <p:tag name="KSO_WM_UNIT_INDEX" val="1_1_1"/>
  <p:tag name="KSO_WM_UNIT_ID" val="diagram160841_2*q_h_f*1_1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q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MH" val="20160217171536"/>
  <p:tag name="MH_LIBRARY" val="GRAPHIC"/>
  <p:tag name="MH_TYPE" val="SubTitle"/>
  <p:tag name="MH_ORDER" val="2"/>
  <p:tag name="KSO_WM_TAG_VERSION" val="1.0"/>
  <p:tag name="KSO_WM_BEAUTIFY_FLAG" val="#wm#"/>
  <p:tag name="KSO_WM_TEMPLATE_CATEGORY" val="diagram"/>
  <p:tag name="KSO_WM_TEMPLATE_INDEX" val="160841"/>
  <p:tag name="KSO_WM_UNIT_TYPE" val="q_h_f"/>
  <p:tag name="KSO_WM_UNIT_INDEX" val="1_2_1"/>
  <p:tag name="KSO_WM_UNIT_ID" val="diagram160841_2*q_h_f*1_2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q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8538</Words>
  <Application>WPS 演示</Application>
  <PresentationFormat/>
  <Paragraphs>348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Arial Unicode MS</vt:lpstr>
      <vt:lpstr>Calibri</vt:lpstr>
      <vt:lpstr>Verdana</vt:lpstr>
      <vt:lpstr>楷体_GB2312</vt:lpstr>
      <vt:lpstr>新宋体</vt:lpstr>
      <vt:lpstr>A000120140530A99PPBG</vt:lpstr>
      <vt:lpstr>刷题？</vt:lpstr>
      <vt:lpstr>掌握听力词汇 </vt:lpstr>
      <vt:lpstr>第一轮听写</vt:lpstr>
      <vt:lpstr>PowerPoint 演示文稿</vt:lpstr>
      <vt:lpstr>基础词汇辨音小测</vt:lpstr>
      <vt:lpstr>T34L3</vt:lpstr>
      <vt:lpstr>PowerPoint 演示文稿</vt:lpstr>
      <vt:lpstr>T6L2</vt:lpstr>
      <vt:lpstr>PowerPoint 演示文稿</vt:lpstr>
      <vt:lpstr>PowerPoint 演示文稿</vt:lpstr>
      <vt:lpstr>PowerPoint 演示文稿</vt:lpstr>
      <vt:lpstr>利用逻辑关系</vt:lpstr>
      <vt:lpstr>PowerPoint 演示文稿</vt:lpstr>
      <vt:lpstr>PowerPoint 演示文稿</vt:lpstr>
      <vt:lpstr>PowerPoint 演示文稿</vt:lpstr>
      <vt:lpstr>T21L3</vt:lpstr>
      <vt:lpstr>PowerPoint 演示文稿</vt:lpstr>
      <vt:lpstr>T23L3</vt:lpstr>
      <vt:lpstr>PowerPoint 演示文稿</vt:lpstr>
      <vt:lpstr>T4L1</vt:lpstr>
      <vt:lpstr>T4L1</vt:lpstr>
      <vt:lpstr>T23L3</vt:lpstr>
      <vt:lpstr>PowerPoint 演示文稿</vt:lpstr>
      <vt:lpstr>PowerPoint 演示文稿</vt:lpstr>
      <vt:lpstr>T34l3</vt:lpstr>
      <vt:lpstr>T6L2</vt:lpstr>
      <vt:lpstr>专业词汇</vt:lpstr>
      <vt:lpstr>Anatomy</vt:lpstr>
      <vt:lpstr>词汇学习--动物行为</vt:lpstr>
      <vt:lpstr>第二轮听写</vt:lpstr>
      <vt:lpstr>关键词原则</vt:lpstr>
      <vt:lpstr>Focus Identification; 05:42</vt:lpstr>
      <vt:lpstr>对话合作原则</vt:lpstr>
      <vt:lpstr>PowerPoint 演示文稿</vt:lpstr>
      <vt:lpstr>T48L3</vt:lpstr>
      <vt:lpstr>线性</vt:lpstr>
      <vt:lpstr>PowerPoint 演示文稿</vt:lpstr>
      <vt:lpstr>第三轮听写</vt:lpstr>
      <vt:lpstr>PowerPoint 演示文稿</vt:lpstr>
      <vt:lpstr>T25L4</vt:lpstr>
      <vt:lpstr>PowerPoint 演示文稿</vt:lpstr>
      <vt:lpstr>2</vt:lpstr>
      <vt:lpstr>3</vt:lpstr>
      <vt:lpstr>T4L1</vt:lpstr>
      <vt:lpstr>听懂暗示</vt:lpstr>
      <vt:lpstr>PowerPoint 演示文稿</vt:lpstr>
      <vt:lpstr>PowerPoint 演示文稿</vt:lpstr>
      <vt:lpstr>长句</vt:lpstr>
      <vt:lpstr>T4L1</vt:lpstr>
      <vt:lpstr>2</vt:lpstr>
      <vt:lpstr>定语从句练习T6L2</vt:lpstr>
      <vt:lpstr>PowerPoint 演示文稿</vt:lpstr>
      <vt:lpstr>定语从句练习 T6L2</vt:lpstr>
      <vt:lpstr>定语从句练习</vt:lpstr>
      <vt:lpstr>PowerPoint 演示文稿</vt:lpstr>
      <vt:lpstr>PowerPoint 演示文稿</vt:lpstr>
      <vt:lpstr>T34L3</vt:lpstr>
      <vt:lpstr>T34L3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寒枫灿</cp:lastModifiedBy>
  <cp:revision>49</cp:revision>
  <dcterms:created xsi:type="dcterms:W3CDTF">2017-07-04T00:01:00Z</dcterms:created>
  <dcterms:modified xsi:type="dcterms:W3CDTF">2018-01-22T09:49:39Z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