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428" r:id="rId5"/>
    <p:sldId id="434" r:id="rId6"/>
    <p:sldId id="429" r:id="rId7"/>
    <p:sldId id="477" r:id="rId8"/>
    <p:sldId id="478" r:id="rId9"/>
    <p:sldId id="479" r:id="rId10"/>
    <p:sldId id="430" r:id="rId11"/>
    <p:sldId id="480" r:id="rId12"/>
    <p:sldId id="431" r:id="rId13"/>
    <p:sldId id="481" r:id="rId14"/>
    <p:sldId id="286" r:id="rId15"/>
    <p:sldId id="287" r:id="rId16"/>
    <p:sldId id="288" r:id="rId17"/>
    <p:sldId id="289" r:id="rId18"/>
    <p:sldId id="290" r:id="rId19"/>
    <p:sldId id="291" r:id="rId20"/>
    <p:sldId id="292" r:id="rId21"/>
    <p:sldId id="293" r:id="rId22"/>
    <p:sldId id="295" r:id="rId23"/>
    <p:sldId id="361" r:id="rId24"/>
    <p:sldId id="296" r:id="rId25"/>
    <p:sldId id="297" r:id="rId26"/>
    <p:sldId id="301" r:id="rId27"/>
    <p:sldId id="403" r:id="rId28"/>
    <p:sldId id="304" r:id="rId29"/>
    <p:sldId id="335" r:id="rId30"/>
    <p:sldId id="334" r:id="rId31"/>
    <p:sldId id="336" r:id="rId32"/>
    <p:sldId id="337" r:id="rId33"/>
    <p:sldId id="338" r:id="rId34"/>
    <p:sldId id="339" r:id="rId35"/>
    <p:sldId id="341" r:id="rId36"/>
    <p:sldId id="342" r:id="rId37"/>
    <p:sldId id="343" r:id="rId38"/>
    <p:sldId id="389" r:id="rId39"/>
    <p:sldId id="390" r:id="rId40"/>
    <p:sldId id="391" r:id="rId41"/>
    <p:sldId id="350" r:id="rId42"/>
    <p:sldId id="358" r:id="rId43"/>
    <p:sldId id="359" r:id="rId44"/>
    <p:sldId id="360" r:id="rId45"/>
    <p:sldId id="344" r:id="rId46"/>
    <p:sldId id="345" r:id="rId47"/>
    <p:sldId id="346" r:id="rId48"/>
    <p:sldId id="347" r:id="rId49"/>
    <p:sldId id="348" r:id="rId50"/>
    <p:sldId id="349" r:id="rId51"/>
    <p:sldId id="482" r:id="rId52"/>
    <p:sldId id="483" r:id="rId53"/>
    <p:sldId id="351" r:id="rId54"/>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7" Type="http://schemas.openxmlformats.org/officeDocument/2006/relationships/tableStyles" Target="tableStyles.xml"/><Relationship Id="rId56" Type="http://schemas.openxmlformats.org/officeDocument/2006/relationships/viewProps" Target="viewProps.xml"/><Relationship Id="rId55" Type="http://schemas.openxmlformats.org/officeDocument/2006/relationships/presProps" Target="presProps.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BD7B9C8-12B4-43CB-AC92-D5E75CB9A90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04899"/>
            <a:ext cx="9144000" cy="1509713"/>
          </a:xfrm>
        </p:spPr>
        <p:txBody>
          <a:bodyPr anchor="b">
            <a:normAutofit/>
          </a:bodyPr>
          <a:lstStyle>
            <a:lvl1pPr algn="ctr">
              <a:defRPr sz="4000">
                <a:solidFill>
                  <a:schemeClr val="accent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24000" y="2615400"/>
            <a:ext cx="9144000" cy="10469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B97D67F6-5DE1-4024-B447-9AA0403A693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AD4CEBD-40CA-46E6-818A-63342651551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694944"/>
            <a:ext cx="10516800" cy="5524131"/>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723900"/>
            <a:ext cx="10515600" cy="81915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649413"/>
            <a:ext cx="10515600" cy="452755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97D67F6-5DE1-4024-B447-9AA0403A693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AD4CEBD-40CA-46E6-818A-63342651551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7" name="MH_Title"/>
          <p:cNvSpPr/>
          <p:nvPr>
            <p:custDataLst>
              <p:tags r:id="rId2"/>
            </p:custDataLst>
          </p:nvPr>
        </p:nvSpPr>
        <p:spPr>
          <a:xfrm>
            <a:off x="2972859" y="2943225"/>
            <a:ext cx="6989233" cy="738188"/>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lIns="180000" tIns="36000" rIns="36000" bIns="36000" anchor="ctr">
            <a:normAutofit/>
          </a:bodyPr>
          <a:lstStyle/>
          <a:p>
            <a:pPr algn="ctr" eaLnBrk="1" hangingPunct="1">
              <a:spcBef>
                <a:spcPts val="0"/>
              </a:spcBef>
              <a:spcAft>
                <a:spcPts val="0"/>
              </a:spcAft>
              <a:defRPr/>
            </a:pPr>
            <a:endParaRPr lang="zh-CN" altLang="en-US" sz="2000" b="1" kern="0" dirty="0">
              <a:solidFill>
                <a:schemeClr val="accent1"/>
              </a:solidFill>
              <a:ea typeface="黑体" panose="02010609060101010101" pitchFamily="49" charset="-122"/>
            </a:endParaRPr>
          </a:p>
        </p:txBody>
      </p:sp>
      <p:sp>
        <p:nvSpPr>
          <p:cNvPr id="2" name="标题 1"/>
          <p:cNvSpPr>
            <a:spLocks noGrp="1"/>
          </p:cNvSpPr>
          <p:nvPr>
            <p:ph type="title"/>
          </p:nvPr>
        </p:nvSpPr>
        <p:spPr>
          <a:xfrm>
            <a:off x="2973075" y="2943225"/>
            <a:ext cx="6988800" cy="738000"/>
          </a:xfrm>
        </p:spPr>
        <p:txBody>
          <a:bodyPr anchor="ctr" anchorCtr="0">
            <a:normAutofit/>
          </a:bodyPr>
          <a:lstStyle>
            <a:lvl1pPr algn="ctr">
              <a:defRPr sz="3200">
                <a:solidFill>
                  <a:schemeClr val="bg1"/>
                </a:solidFill>
              </a:defRPr>
            </a:lvl1p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B97D67F6-5DE1-4024-B447-9AA0403A693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AD4CEBD-40CA-46E6-818A-63342651551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97D67F6-5DE1-4024-B447-9AA0403A693F}"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AD4CEBD-40CA-46E6-818A-63342651551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97D67F6-5DE1-4024-B447-9AA0403A693F}"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AD4CEBD-40CA-46E6-818A-63342651551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97D67F6-5DE1-4024-B447-9AA0403A693F}"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AD4CEBD-40CA-46E6-818A-633426515517}" type="slidenum">
              <a:rPr lang="zh-CN" altLang="en-US" smtClean="0"/>
            </a:fld>
            <a:endParaRPr lang="zh-CN" altLang="en-US"/>
          </a:p>
        </p:txBody>
      </p:sp>
      <p:sp>
        <p:nvSpPr>
          <p:cNvPr id="6" name="平行四边形 5"/>
          <p:cNvSpPr/>
          <p:nvPr/>
        </p:nvSpPr>
        <p:spPr>
          <a:xfrm>
            <a:off x="3155491" y="2679701"/>
            <a:ext cx="5764907" cy="956509"/>
          </a:xfrm>
          <a:prstGeom prst="parallelogram">
            <a:avLst>
              <a:gd name="adj" fmla="val 30556"/>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numCol="1" rtlCol="0" anchor="ctr">
            <a:prstTxWarp prst="textPlain">
              <a:avLst/>
            </a:prstTxWarp>
          </a:bodyPr>
          <a:lstStyle/>
          <a:p>
            <a:pPr algn="ctr"/>
            <a:endParaRPr lang="zh-CN" altLang="en-US" sz="4800" b="1" dirty="0">
              <a:solidFill>
                <a:srgbClr val="FFFFFF"/>
              </a:solidFill>
              <a:latin typeface="幼圆" panose="02010509060101010101" pitchFamily="49" charset="-122"/>
              <a:ea typeface="幼圆" panose="02010509060101010101" pitchFamily="49" charset="-122"/>
            </a:endParaRPr>
          </a:p>
        </p:txBody>
      </p:sp>
      <p:sp>
        <p:nvSpPr>
          <p:cNvPr id="7" name="平行四边形 6"/>
          <p:cNvSpPr/>
          <p:nvPr/>
        </p:nvSpPr>
        <p:spPr>
          <a:xfrm>
            <a:off x="3781425" y="3689352"/>
            <a:ext cx="8410575" cy="336549"/>
          </a:xfrm>
          <a:prstGeom prst="parallelogram">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spc="300" dirty="0">
              <a:solidFill>
                <a:schemeClr val="accent2">
                  <a:lumMod val="40000"/>
                  <a:lumOff val="60000"/>
                </a:schemeClr>
              </a:solidFill>
              <a:latin typeface="Bell MT" panose="02020503060305020303" pitchFamily="18" charset="0"/>
              <a:ea typeface="幼圆" panose="02010509060101010101" pitchFamily="49" charset="-122"/>
            </a:endParaRPr>
          </a:p>
        </p:txBody>
      </p:sp>
      <p:sp>
        <p:nvSpPr>
          <p:cNvPr id="2" name="Title 1"/>
          <p:cNvSpPr>
            <a:spLocks noGrp="1"/>
          </p:cNvSpPr>
          <p:nvPr>
            <p:ph type="title" hasCustomPrompt="1"/>
          </p:nvPr>
        </p:nvSpPr>
        <p:spPr>
          <a:xfrm>
            <a:off x="3694342" y="2708729"/>
            <a:ext cx="4694918" cy="887829"/>
          </a:xfrm>
        </p:spPr>
        <p:txBody>
          <a:bodyPr>
            <a:normAutofit/>
          </a:bodyPr>
          <a:lstStyle>
            <a:lvl1pPr algn="ctr">
              <a:defRPr sz="4800">
                <a:solidFill>
                  <a:schemeClr val="bg1"/>
                </a:solidFill>
              </a:defRPr>
            </a:lvl1pPr>
          </a:lstStyle>
          <a:p>
            <a:r>
              <a:rPr lang="zh-CN" altLang="en-US" dirty="0" smtClean="0"/>
              <a:t>编辑标题</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7D67F6-5DE1-4024-B447-9AA0403A693F}"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AD4CEBD-40CA-46E6-818A-63342651551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62743" y="884466"/>
            <a:ext cx="5638795" cy="781050"/>
          </a:xfrm>
        </p:spPr>
        <p:txBody>
          <a:bodyPr anchor="ctr">
            <a:normAutofit/>
          </a:bodyPr>
          <a:lstStyle>
            <a:lvl1pPr>
              <a:defRPr sz="3200" b="1"/>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261079" y="1839684"/>
            <a:ext cx="5640512" cy="436517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901538" y="1839683"/>
            <a:ext cx="3932237" cy="4365171"/>
          </a:xfrm>
          <a:solidFill>
            <a:schemeClr val="accent1"/>
          </a:solidFill>
        </p:spPr>
        <p:txBody>
          <a:bodyPr anchor="ctr">
            <a:normAutofit/>
          </a:bodyPr>
          <a:lstStyle>
            <a:lvl1pPr marL="0" indent="0" algn="ctr">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B97D67F6-5DE1-4024-B447-9AA0403A693F}"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AD4CEBD-40CA-46E6-818A-63342651551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36628" y="365125"/>
            <a:ext cx="1317171" cy="5811838"/>
          </a:xfrm>
        </p:spPr>
        <p:txBody>
          <a:bodyPr vert="eaVert" anchor="b"/>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199" y="365125"/>
            <a:ext cx="9024257"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97D67F6-5DE1-4024-B447-9AA0403A693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AD4CEBD-40CA-46E6-818A-63342651551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image" Target="../media/image2.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11"/>
          <p:cNvPicPr>
            <a:picLocks noChangeAspect="1"/>
          </p:cNvPicPr>
          <p:nvPr/>
        </p:nvPicPr>
        <p:blipFill>
          <a:blip r:embed="rId11">
            <a:extLst>
              <a:ext uri="{28A0092B-C50C-407E-A947-70E740481C1C}">
                <a14:useLocalDpi xmlns:a14="http://schemas.microsoft.com/office/drawing/2010/main" val="0"/>
              </a:ext>
            </a:extLst>
          </a:blip>
          <a:srcRect t="4622" b="82068"/>
          <a:stretch>
            <a:fillRect/>
          </a:stretch>
        </p:blipFill>
        <p:spPr bwMode="auto">
          <a:xfrm>
            <a:off x="0" y="0"/>
            <a:ext cx="121920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custDataLst>
              <p:tags r:id="rId12"/>
            </p:custDataLst>
          </p:nvPr>
        </p:nvSpPr>
        <p:spPr>
          <a:xfrm>
            <a:off x="838200" y="723900"/>
            <a:ext cx="10515600" cy="819150"/>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649413"/>
            <a:ext cx="10515600" cy="4527550"/>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7D67F6-5DE1-4024-B447-9AA0403A693F}"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D4CEBD-40CA-46E6-818A-63342651551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200" kern="1200">
          <a:solidFill>
            <a:schemeClr val="accent1"/>
          </a:solidFill>
          <a:latin typeface="黑体" panose="02010609060101010101" pitchFamily="49" charset="-122"/>
          <a:ea typeface="黑体" panose="02010609060101010101" pitchFamily="49" charset="-122"/>
          <a:cs typeface="+mj-cs"/>
        </a:defRPr>
      </a:lvl1pPr>
    </p:titleStyle>
    <p:bodyStyle>
      <a:lvl1pPr marL="228600" indent="-228600" algn="l" defTabSz="914400" rtl="0" eaLnBrk="1" latinLnBrk="0" hangingPunct="1">
        <a:lnSpc>
          <a:spcPct val="90000"/>
        </a:lnSpc>
        <a:spcBef>
          <a:spcPts val="1000"/>
        </a:spcBef>
        <a:buClr>
          <a:schemeClr val="accent1"/>
        </a:buClr>
        <a:buSzPct val="80000"/>
        <a:buFont typeface="Webdings" panose="05030102010509060703" pitchFamily="18" charset="2"/>
        <a:buChar char=""/>
        <a:defRPr sz="2400" kern="1200">
          <a:solidFill>
            <a:schemeClr val="tx1"/>
          </a:solidFill>
          <a:latin typeface="黑体" panose="02010609060101010101" pitchFamily="49" charset="-122"/>
          <a:ea typeface="黑体" panose="02010609060101010101" pitchFamily="49"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黑体" panose="02010609060101010101" pitchFamily="49" charset="-122"/>
          <a:ea typeface="黑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黑体" panose="02010609060101010101" pitchFamily="49" charset="-122"/>
          <a:ea typeface="黑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黑体" panose="02010609060101010101" pitchFamily="49" charset="-122"/>
          <a:ea typeface="黑体"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黑体" panose="02010609060101010101" pitchFamily="49" charset="-122"/>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custDataLst>
              <p:tags r:id="rId1"/>
            </p:custDataLst>
          </p:nvPr>
        </p:nvSpPr>
        <p:spPr/>
        <p:txBody>
          <a:bodyPr/>
          <a:lstStyle/>
          <a:p>
            <a:r>
              <a:rPr lang="zh-CN" altLang="en-US" dirty="0">
                <a:latin typeface="+mj-lt"/>
                <a:ea typeface="+mj-ea"/>
              </a:rPr>
              <a:t>音乐类</a:t>
            </a:r>
            <a:endParaRPr lang="zh-CN" altLang="en-US" dirty="0">
              <a:latin typeface="+mj-lt"/>
              <a:ea typeface="+mj-ea"/>
            </a:endParaRPr>
          </a:p>
        </p:txBody>
      </p:sp>
      <p:sp>
        <p:nvSpPr>
          <p:cNvPr id="6" name="副标题 5"/>
          <p:cNvSpPr>
            <a:spLocks noGrp="1"/>
          </p:cNvSpPr>
          <p:nvPr>
            <p:ph type="subTitle" idx="1"/>
            <p:custDataLst>
              <p:tags r:id="rId2"/>
            </p:custDataLst>
          </p:nvPr>
        </p:nvSpPr>
        <p:spPr/>
        <p:txBody>
          <a:bodyPr/>
          <a:lstStyle/>
          <a:p>
            <a:r>
              <a:rPr lang="zh-CN" altLang="en-US" dirty="0">
                <a:latin typeface="+mn-lt"/>
                <a:ea typeface="+mn-ea"/>
              </a:rPr>
              <a:t>练习听力</a:t>
            </a:r>
            <a:r>
              <a:rPr lang="en-US" altLang="zh-CN" dirty="0">
                <a:latin typeface="+mn-lt"/>
                <a:ea typeface="+mn-ea"/>
              </a:rPr>
              <a:t>6</a:t>
            </a:r>
            <a:endParaRPr lang="en-US" altLang="zh-CN" dirty="0">
              <a:latin typeface="+mn-lt"/>
              <a:ea typeface="+mn-ea"/>
            </a:endParaRPr>
          </a:p>
        </p:txBody>
      </p:sp>
    </p:spTree>
    <p:custDataLst>
      <p:tags r:id="rId3"/>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sz="4000"/>
              <a:t>The researchers found that </a:t>
            </a:r>
            <a:r>
              <a:rPr lang="zh-CN" altLang="en-US" sz="4000" u="sng"/>
              <a:t>      </a:t>
            </a:r>
            <a:r>
              <a:rPr lang="zh-CN" altLang="en-US" sz="4000"/>
              <a:t>music get treated differently.</a:t>
            </a:r>
            <a:endParaRPr lang="zh-CN" altLang="en-US" sz="4000"/>
          </a:p>
          <a:p>
            <a:endParaRPr lang="zh-CN" altLang="en-US" sz="3600"/>
          </a:p>
          <a:p>
            <a:endParaRPr lang="zh-CN" altLang="en-US" sz="4000"/>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sz="4400"/>
              <a:t>The researchers found that </a:t>
            </a:r>
            <a:r>
              <a:rPr lang="zh-CN" altLang="en-US" sz="4400">
                <a:solidFill>
                  <a:srgbClr val="FF0000"/>
                </a:solidFill>
              </a:rPr>
              <a:t>vocal and instrumental </a:t>
            </a:r>
            <a:r>
              <a:rPr lang="zh-CN" altLang="en-US" sz="4400"/>
              <a:t>music get treated differently.</a:t>
            </a:r>
            <a:endParaRPr lang="zh-CN" altLang="en-US" sz="4400"/>
          </a:p>
          <a:p>
            <a:endParaRPr lang="zh-CN" altLang="en-US" sz="4800"/>
          </a:p>
          <a:p>
            <a:r>
              <a:rPr lang="zh-CN" altLang="en-US" sz="4400"/>
              <a:t>研究人员们发现声音以及乐器音乐信息是被不同的大脑区域加工处理。</a:t>
            </a:r>
            <a:endParaRPr lang="zh-CN" altLang="en-US" sz="4400"/>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Rectangle 3"/>
          <p:cNvSpPr>
            <a:spLocks noGrp="1"/>
          </p:cNvSpPr>
          <p:nvPr>
            <p:ph idx="1"/>
          </p:nvPr>
        </p:nvSpPr>
        <p:spPr>
          <a:xfrm>
            <a:off x="2063750" y="1196975"/>
            <a:ext cx="8183563" cy="4187825"/>
          </a:xfrm>
        </p:spPr>
        <p:txBody>
          <a:bodyPr wrap="square" lIns="182880" tIns="91440" anchor="t"/>
          <a:p>
            <a:r>
              <a:rPr lang="zh-CN" altLang="en-US" dirty="0"/>
              <a:t>古代音乐    </a:t>
            </a:r>
            <a:r>
              <a:rPr lang="en-US" altLang="zh-CN" dirty="0"/>
              <a:t>    </a:t>
            </a:r>
            <a:r>
              <a:rPr lang="zh-CN" altLang="zh-CN" dirty="0">
                <a:latin typeface="Arial" panose="020B0604020202020204" pitchFamily="34" charset="0"/>
              </a:rPr>
              <a:t>The Ancient</a:t>
            </a:r>
            <a:r>
              <a:rPr lang="zh-CN" altLang="zh-CN" dirty="0">
                <a:solidFill>
                  <a:srgbClr val="CC3300"/>
                </a:solidFill>
              </a:rPr>
              <a:t> </a:t>
            </a:r>
            <a:r>
              <a:rPr lang="en-US" altLang="zh-CN" dirty="0">
                <a:solidFill>
                  <a:srgbClr val="CC3300"/>
                </a:solidFill>
              </a:rPr>
              <a:t>(communication)</a:t>
            </a:r>
            <a:endParaRPr lang="en-US" altLang="zh-CN" sz="2000" dirty="0">
              <a:solidFill>
                <a:srgbClr val="CC3300"/>
              </a:solidFill>
            </a:endParaRPr>
          </a:p>
          <a:p>
            <a:r>
              <a:rPr lang="zh-CN" altLang="en-US" dirty="0"/>
              <a:t>中世纪音乐      </a:t>
            </a:r>
            <a:r>
              <a:rPr lang="zh-CN" altLang="zh-CN" dirty="0">
                <a:latin typeface="Arial" panose="020B0604020202020204" pitchFamily="34" charset="0"/>
              </a:rPr>
              <a:t>The Medieval</a:t>
            </a:r>
            <a:r>
              <a:rPr lang="zh-CN" altLang="zh-CN" dirty="0">
                <a:solidFill>
                  <a:srgbClr val="CC3300"/>
                </a:solidFill>
              </a:rPr>
              <a:t> </a:t>
            </a:r>
            <a:endParaRPr lang="zh-CN" altLang="zh-CN" sz="2000" dirty="0">
              <a:solidFill>
                <a:srgbClr val="CC3300"/>
              </a:solidFill>
            </a:endParaRPr>
          </a:p>
          <a:p>
            <a:r>
              <a:rPr lang="zh-CN" altLang="en-US" dirty="0"/>
              <a:t>文艺复兴音乐    </a:t>
            </a:r>
            <a:r>
              <a:rPr lang="zh-CN" altLang="zh-CN" dirty="0">
                <a:latin typeface="Arial" panose="020B0604020202020204" pitchFamily="34" charset="0"/>
              </a:rPr>
              <a:t>The Renaissance</a:t>
            </a:r>
            <a:r>
              <a:rPr lang="zh-CN" altLang="zh-CN" dirty="0">
                <a:solidFill>
                  <a:srgbClr val="CC3300"/>
                </a:solidFill>
              </a:rPr>
              <a:t> </a:t>
            </a:r>
            <a:endParaRPr lang="zh-CN" altLang="zh-CN" dirty="0">
              <a:solidFill>
                <a:srgbClr val="CC3300"/>
              </a:solidFill>
            </a:endParaRPr>
          </a:p>
          <a:p>
            <a:r>
              <a:rPr lang="zh-CN" altLang="zh-CN" dirty="0"/>
              <a:t>启蒙运动        </a:t>
            </a:r>
            <a:r>
              <a:rPr lang="en-US" altLang="zh-CN" dirty="0"/>
              <a:t>The Enlightenment</a:t>
            </a:r>
            <a:endParaRPr lang="en-US" altLang="zh-CN" sz="2000" dirty="0"/>
          </a:p>
          <a:p>
            <a:r>
              <a:rPr lang="zh-CN" altLang="en-US" dirty="0"/>
              <a:t>巴洛克音乐      </a:t>
            </a:r>
            <a:r>
              <a:rPr lang="zh-CN" altLang="zh-CN" dirty="0">
                <a:latin typeface="Arial" panose="020B0604020202020204" pitchFamily="34" charset="0"/>
              </a:rPr>
              <a:t>The Baroque</a:t>
            </a:r>
            <a:r>
              <a:rPr lang="zh-CN" altLang="zh-CN" dirty="0">
                <a:solidFill>
                  <a:srgbClr val="CC3300"/>
                </a:solidFill>
              </a:rPr>
              <a:t> </a:t>
            </a:r>
            <a:r>
              <a:rPr lang="en-US" altLang="zh-CN" dirty="0">
                <a:solidFill>
                  <a:srgbClr val="CC3300"/>
                </a:solidFill>
              </a:rPr>
              <a:t>(polyphonic ;homophonic) mono</a:t>
            </a:r>
            <a:endParaRPr lang="en-US" altLang="zh-CN" sz="2000" dirty="0">
              <a:solidFill>
                <a:srgbClr val="CC3300"/>
              </a:solidFill>
            </a:endParaRPr>
          </a:p>
          <a:p>
            <a:r>
              <a:rPr lang="zh-CN" altLang="en-US" dirty="0"/>
              <a:t>古典主义音乐    </a:t>
            </a:r>
            <a:r>
              <a:rPr lang="zh-CN" altLang="zh-CN" dirty="0">
                <a:latin typeface="Arial" panose="020B0604020202020204" pitchFamily="34" charset="0"/>
              </a:rPr>
              <a:t>The Classic</a:t>
            </a:r>
            <a:r>
              <a:rPr lang="zh-CN" altLang="zh-CN" dirty="0">
                <a:solidFill>
                  <a:srgbClr val="CC3300"/>
                </a:solidFill>
                <a:latin typeface="Arial" panose="020B0604020202020204" pitchFamily="34" charset="0"/>
              </a:rPr>
              <a:t> </a:t>
            </a:r>
            <a:endParaRPr lang="zh-CN" altLang="zh-CN" sz="2000" dirty="0">
              <a:solidFill>
                <a:srgbClr val="CC3300"/>
              </a:solidFill>
              <a:latin typeface="Arial" panose="020B0604020202020204" pitchFamily="34" charset="0"/>
            </a:endParaRPr>
          </a:p>
          <a:p>
            <a:r>
              <a:rPr lang="zh-CN" altLang="en-US" dirty="0"/>
              <a:t>浪漫主义音乐    </a:t>
            </a:r>
            <a:r>
              <a:rPr lang="zh-CN" altLang="zh-CN" dirty="0">
                <a:latin typeface="Arial" panose="020B0604020202020204" pitchFamily="34" charset="0"/>
              </a:rPr>
              <a:t>The Romantic  </a:t>
            </a:r>
            <a:endParaRPr lang="zh-CN" altLang="zh-CN" sz="2000" dirty="0">
              <a:solidFill>
                <a:srgbClr val="CC3300"/>
              </a:solidFill>
            </a:endParaRPr>
          </a:p>
          <a:p>
            <a:r>
              <a:rPr lang="zh-CN" altLang="en-US" dirty="0"/>
              <a:t>现代音乐        </a:t>
            </a:r>
            <a:r>
              <a:rPr lang="zh-CN" altLang="zh-CN" dirty="0">
                <a:latin typeface="Arial" panose="020B0604020202020204" pitchFamily="34" charset="0"/>
              </a:rPr>
              <a:t>The Modern Music</a:t>
            </a:r>
            <a:r>
              <a:rPr lang="zh-CN" altLang="zh-CN" dirty="0">
                <a:solidFill>
                  <a:srgbClr val="CC3300"/>
                </a:solidFill>
              </a:rPr>
              <a:t> </a:t>
            </a:r>
            <a:endParaRPr lang="zh-CN" altLang="zh-CN" sz="2000" dirty="0">
              <a:solidFill>
                <a:srgbClr val="CC3300"/>
              </a:solidFill>
            </a:endParaRPr>
          </a:p>
        </p:txBody>
      </p:sp>
      <p:sp>
        <p:nvSpPr>
          <p:cNvPr id="8" name="Rectangle 2"/>
          <p:cNvSpPr>
            <a:spLocks noGrp="1" noChangeArrowheads="1"/>
          </p:cNvSpPr>
          <p:nvPr>
            <p:ph type="title"/>
          </p:nvPr>
        </p:nvSpPr>
        <p:spPr>
          <a:xfrm>
            <a:off x="1981200" y="277813"/>
            <a:ext cx="8229600" cy="271463"/>
          </a:xfrm>
        </p:spPr>
        <p:txBody>
          <a:bodyPr vert="horz" anchor="b">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4000" b="1" i="0" u="none" strike="noStrike" kern="1200" cap="none" spc="0" normalizeH="0" baseline="0" noProof="0" dirty="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rPr>
              <a:t>Musical periods</a:t>
            </a:r>
            <a:endParaRPr kumimoji="0" lang="en-US" altLang="zh-CN" sz="4000" b="1" i="0" u="none" strike="noStrike" kern="1200" cap="none" spc="0" normalizeH="0" baseline="0" noProof="0" dirty="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Rectangle 3"/>
          <p:cNvSpPr>
            <a:spLocks noGrp="1"/>
          </p:cNvSpPr>
          <p:nvPr>
            <p:ph idx="1"/>
          </p:nvPr>
        </p:nvSpPr>
        <p:spPr>
          <a:xfrm>
            <a:off x="1981200" y="1375410"/>
            <a:ext cx="8229600" cy="5365750"/>
          </a:xfrm>
        </p:spPr>
        <p:txBody>
          <a:bodyPr wrap="square" lIns="182880" tIns="91440" anchor="t"/>
          <a:p>
            <a:pPr>
              <a:lnSpc>
                <a:spcPct val="150000"/>
              </a:lnSpc>
              <a:buFont typeface="Wingdings" panose="05000000000000000000" pitchFamily="2" charset="2"/>
              <a:buNone/>
            </a:pPr>
            <a:r>
              <a:rPr lang="zh-CN" altLang="zh-CN" dirty="0"/>
              <a:t>	1</a:t>
            </a:r>
            <a:r>
              <a:rPr lang="zh-CN" altLang="en-US" dirty="0"/>
              <a:t>、弦乐器（</a:t>
            </a:r>
            <a:r>
              <a:rPr lang="en-US" altLang="zh-CN" dirty="0"/>
              <a:t>String instrument</a:t>
            </a:r>
            <a:r>
              <a:rPr lang="zh-CN" altLang="en-US" dirty="0"/>
              <a:t>）：</a:t>
            </a:r>
            <a:endParaRPr lang="zh-CN" altLang="en-US" dirty="0"/>
          </a:p>
          <a:p>
            <a:pPr>
              <a:lnSpc>
                <a:spcPct val="150000"/>
              </a:lnSpc>
              <a:buFont typeface="Wingdings" panose="05000000000000000000" pitchFamily="2" charset="2"/>
              <a:buNone/>
            </a:pPr>
            <a:r>
              <a:rPr lang="zh-CN" altLang="en-US" dirty="0"/>
              <a:t>		</a:t>
            </a:r>
            <a:r>
              <a:rPr lang="zh-CN" altLang="zh-CN" dirty="0"/>
              <a:t> </a:t>
            </a:r>
            <a:r>
              <a:rPr lang="zh-CN" altLang="en-US" dirty="0"/>
              <a:t>竖琴</a:t>
            </a:r>
            <a:r>
              <a:rPr lang="zh-CN" altLang="zh-CN" dirty="0"/>
              <a:t>(</a:t>
            </a:r>
            <a:r>
              <a:rPr lang="en-US" altLang="zh-CN" dirty="0"/>
              <a:t>h</a:t>
            </a:r>
            <a:r>
              <a:rPr lang="zh-CN" altLang="zh-CN" dirty="0"/>
              <a:t>arp)</a:t>
            </a:r>
            <a:endParaRPr lang="zh-CN" altLang="zh-CN" dirty="0"/>
          </a:p>
          <a:p>
            <a:pPr>
              <a:lnSpc>
                <a:spcPct val="150000"/>
              </a:lnSpc>
              <a:buFont typeface="Wingdings" panose="05000000000000000000" pitchFamily="2" charset="2"/>
              <a:buNone/>
            </a:pPr>
            <a:r>
              <a:rPr lang="zh-CN" altLang="zh-CN" dirty="0"/>
              <a:t>		 吉他（</a:t>
            </a:r>
            <a:r>
              <a:rPr lang="en-US" altLang="zh-CN" dirty="0"/>
              <a:t>guitar</a:t>
            </a:r>
            <a:r>
              <a:rPr lang="zh-CN" altLang="en-US" dirty="0"/>
              <a:t>）</a:t>
            </a:r>
            <a:endParaRPr lang="zh-CN" altLang="en-US" dirty="0"/>
          </a:p>
          <a:p>
            <a:pPr>
              <a:lnSpc>
                <a:spcPct val="150000"/>
              </a:lnSpc>
              <a:buFont typeface="Wingdings" panose="05000000000000000000" pitchFamily="2" charset="2"/>
              <a:buNone/>
            </a:pPr>
            <a:r>
              <a:rPr lang="zh-CN" altLang="en-US" dirty="0"/>
              <a:t>       小提琴（</a:t>
            </a:r>
            <a:r>
              <a:rPr lang="en-US" altLang="zh-CN" dirty="0"/>
              <a:t>violin</a:t>
            </a:r>
            <a:r>
              <a:rPr lang="zh-CN" altLang="en-US" dirty="0"/>
              <a:t>）</a:t>
            </a:r>
            <a:r>
              <a:rPr lang="en-US" altLang="zh-CN" dirty="0"/>
              <a:t>violinist</a:t>
            </a:r>
            <a:endParaRPr lang="en-US" altLang="zh-CN" dirty="0"/>
          </a:p>
          <a:p>
            <a:pPr>
              <a:lnSpc>
                <a:spcPct val="150000"/>
              </a:lnSpc>
              <a:buFont typeface="Wingdings" panose="05000000000000000000" pitchFamily="2" charset="2"/>
              <a:buNone/>
            </a:pPr>
            <a:r>
              <a:rPr lang="zh-CN" altLang="en-US" dirty="0"/>
              <a:t>       大提琴（</a:t>
            </a:r>
            <a:r>
              <a:rPr lang="en-US" altLang="zh-CN" dirty="0"/>
              <a:t>cello</a:t>
            </a:r>
            <a:r>
              <a:rPr lang="zh-CN" altLang="en-US" dirty="0"/>
              <a:t>）</a:t>
            </a:r>
            <a:r>
              <a:rPr lang="en-US" altLang="zh-CN" dirty="0"/>
              <a:t>cellist</a:t>
            </a:r>
            <a:endParaRPr lang="en-US" altLang="zh-CN" dirty="0"/>
          </a:p>
          <a:p>
            <a:pPr>
              <a:lnSpc>
                <a:spcPct val="150000"/>
              </a:lnSpc>
              <a:buFont typeface="Wingdings" panose="05000000000000000000" pitchFamily="2" charset="2"/>
              <a:buNone/>
            </a:pPr>
            <a:r>
              <a:rPr lang="en-US" altLang="zh-CN" dirty="0"/>
              <a:t>      </a:t>
            </a:r>
            <a:endParaRPr lang="en-US" altLang="zh-CN" dirty="0"/>
          </a:p>
          <a:p>
            <a:pPr>
              <a:lnSpc>
                <a:spcPct val="150000"/>
              </a:lnSpc>
              <a:buFont typeface="Wingdings" panose="05000000000000000000" pitchFamily="2" charset="2"/>
              <a:buNone/>
            </a:pPr>
            <a:r>
              <a:rPr lang="zh-CN" altLang="zh-CN" dirty="0"/>
              <a:t>		</a:t>
            </a:r>
            <a:endParaRPr lang="zh-CN" altLang="zh-CN" dirty="0"/>
          </a:p>
        </p:txBody>
      </p:sp>
      <p:sp>
        <p:nvSpPr>
          <p:cNvPr id="7" name="Rectangle 2"/>
          <p:cNvSpPr>
            <a:spLocks noGrp="1" noChangeArrowheads="1"/>
          </p:cNvSpPr>
          <p:nvPr>
            <p:ph type="title"/>
          </p:nvPr>
        </p:nvSpPr>
        <p:spPr>
          <a:xfrm>
            <a:off x="1981200" y="1103313"/>
            <a:ext cx="8229600" cy="271463"/>
          </a:xfrm>
        </p:spPr>
        <p:txBody>
          <a:bodyPr vert="horz" anchor="b">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4000" b="1" i="0" u="none" strike="noStrike" kern="1200" cap="none" spc="0" normalizeH="0" baseline="0" noProof="0" dirty="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rPr>
              <a:t>Music instruments</a:t>
            </a:r>
            <a:endParaRPr kumimoji="0" lang="en-US" altLang="zh-CN" sz="4000" b="1" i="0" u="none" strike="noStrike" kern="1200" cap="none" spc="0" normalizeH="0" baseline="0" noProof="0" dirty="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313" name="Picture 2"/>
          <p:cNvPicPr>
            <a:picLocks noGrp="1" noChangeAspect="1"/>
          </p:cNvPicPr>
          <p:nvPr>
            <p:ph type="title"/>
          </p:nvPr>
        </p:nvPicPr>
        <p:blipFill>
          <a:blip r:embed="rId1"/>
          <a:stretch>
            <a:fillRect/>
          </a:stretch>
        </p:blipFill>
        <p:spPr>
          <a:xfrm>
            <a:off x="4008438" y="0"/>
            <a:ext cx="5040312" cy="6742113"/>
          </a:xfrm>
          <a:noFill/>
          <a:ln>
            <a:noFill/>
          </a:ln>
        </p:spPr>
      </p:pic>
      <p:sp>
        <p:nvSpPr>
          <p:cNvPr id="13314" name="Rectangle 3"/>
          <p:cNvSpPr>
            <a:spLocks noGrp="1"/>
          </p:cNvSpPr>
          <p:nvPr>
            <p:ph idx="1"/>
          </p:nvPr>
        </p:nvSpPr>
        <p:spPr>
          <a:xfrm>
            <a:off x="367348" y="737870"/>
            <a:ext cx="8183562" cy="4187825"/>
          </a:xfrm>
        </p:spPr>
        <p:txBody>
          <a:bodyPr wrap="square" lIns="182880" tIns="91440" anchor="t"/>
          <a:p>
            <a:r>
              <a:rPr lang="zh-CN" altLang="zh-CN" dirty="0">
                <a:solidFill>
                  <a:srgbClr val="CC3300"/>
                </a:solidFill>
              </a:rPr>
              <a:t>A </a:t>
            </a:r>
            <a:r>
              <a:rPr lang="zh-CN" altLang="en-US" dirty="0"/>
              <a:t>竖琴</a:t>
            </a:r>
            <a:endParaRPr lang="zh-CN" altLang="en-US" dirty="0"/>
          </a:p>
          <a:p>
            <a:pPr>
              <a:buFont typeface="Wingdings" panose="05000000000000000000" pitchFamily="2" charset="2"/>
              <a:buNone/>
            </a:pPr>
            <a:r>
              <a:rPr lang="zh-CN" altLang="zh-CN" dirty="0"/>
              <a:t>    Harp</a:t>
            </a:r>
            <a:endParaRPr lang="zh-CN" altLang="zh-C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2"/>
          <p:cNvSpPr>
            <a:spLocks noGrp="1" noChangeArrowheads="1"/>
          </p:cNvSpPr>
          <p:nvPr>
            <p:ph type="title"/>
          </p:nvPr>
        </p:nvSpPr>
        <p:spPr>
          <a:xfrm>
            <a:off x="1981200" y="277813"/>
            <a:ext cx="8229600" cy="271463"/>
          </a:xfrm>
        </p:spPr>
        <p:txBody>
          <a:bodyPr vert="horz" anchor="b">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zh-CN" altLang="zh-CN" sz="4000" b="1" i="0" u="none" strike="noStrike" kern="1200" cap="none" spc="0" normalizeH="0" baseline="0" noProof="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endParaRPr>
          </a:p>
        </p:txBody>
      </p:sp>
      <p:sp>
        <p:nvSpPr>
          <p:cNvPr id="14338" name="Rectangle 3"/>
          <p:cNvSpPr>
            <a:spLocks noGrp="1"/>
          </p:cNvSpPr>
          <p:nvPr>
            <p:ph idx="1"/>
          </p:nvPr>
        </p:nvSpPr>
        <p:spPr>
          <a:xfrm>
            <a:off x="1981200" y="765175"/>
            <a:ext cx="8229600" cy="5365750"/>
          </a:xfrm>
        </p:spPr>
        <p:txBody>
          <a:bodyPr wrap="square" lIns="182880" tIns="91440" anchor="t"/>
          <a:p>
            <a:pPr>
              <a:lnSpc>
                <a:spcPct val="200000"/>
              </a:lnSpc>
              <a:buFont typeface="Wingdings" panose="05000000000000000000" pitchFamily="2" charset="2"/>
              <a:buNone/>
            </a:pPr>
            <a:r>
              <a:rPr lang="zh-CN" altLang="zh-CN" dirty="0"/>
              <a:t>	2</a:t>
            </a:r>
            <a:r>
              <a:rPr lang="zh-CN" altLang="en-US" dirty="0"/>
              <a:t>、管乐器（</a:t>
            </a:r>
            <a:r>
              <a:rPr lang="en-US" altLang="zh-CN" dirty="0"/>
              <a:t>Wind/Band instrument</a:t>
            </a:r>
            <a:r>
              <a:rPr lang="zh-CN" altLang="en-US" dirty="0"/>
              <a:t>）：</a:t>
            </a:r>
            <a:endParaRPr lang="zh-CN" altLang="en-US" dirty="0"/>
          </a:p>
          <a:p>
            <a:pPr>
              <a:lnSpc>
                <a:spcPct val="200000"/>
              </a:lnSpc>
              <a:buFont typeface="Wingdings" panose="05000000000000000000" pitchFamily="2" charset="2"/>
              <a:buNone/>
            </a:pPr>
            <a:r>
              <a:rPr lang="zh-CN" altLang="en-US" dirty="0"/>
              <a:t>		</a:t>
            </a:r>
            <a:r>
              <a:rPr lang="zh-CN" altLang="zh-CN" dirty="0">
                <a:solidFill>
                  <a:srgbClr val="CC3300"/>
                </a:solidFill>
              </a:rPr>
              <a:t>A</a:t>
            </a:r>
            <a:r>
              <a:rPr lang="zh-CN" altLang="zh-CN" dirty="0"/>
              <a:t> </a:t>
            </a:r>
            <a:r>
              <a:rPr lang="zh-CN" altLang="en-US" dirty="0"/>
              <a:t>竖笛</a:t>
            </a:r>
            <a:r>
              <a:rPr lang="zh-CN" altLang="zh-CN" dirty="0"/>
              <a:t>(Recorder)</a:t>
            </a:r>
            <a:endParaRPr lang="zh-CN" altLang="zh-CN" dirty="0"/>
          </a:p>
          <a:p>
            <a:pPr>
              <a:lnSpc>
                <a:spcPct val="200000"/>
              </a:lnSpc>
              <a:buFont typeface="Wingdings" panose="05000000000000000000" pitchFamily="2" charset="2"/>
              <a:buNone/>
            </a:pPr>
            <a:r>
              <a:rPr lang="zh-CN" altLang="zh-CN" dirty="0"/>
              <a:t>		</a:t>
            </a:r>
            <a:r>
              <a:rPr lang="zh-CN" altLang="zh-CN" dirty="0">
                <a:solidFill>
                  <a:srgbClr val="CC3300"/>
                </a:solidFill>
              </a:rPr>
              <a:t>B</a:t>
            </a:r>
            <a:r>
              <a:rPr lang="zh-CN" altLang="zh-CN" dirty="0"/>
              <a:t> </a:t>
            </a:r>
            <a:r>
              <a:rPr lang="zh-CN" altLang="en-US" dirty="0"/>
              <a:t>横笛</a:t>
            </a:r>
            <a:r>
              <a:rPr lang="zh-CN" altLang="zh-CN" dirty="0"/>
              <a:t>(Flute)</a:t>
            </a:r>
            <a:endParaRPr lang="zh-CN" altLang="zh-CN" dirty="0"/>
          </a:p>
          <a:p>
            <a:pPr>
              <a:lnSpc>
                <a:spcPct val="200000"/>
              </a:lnSpc>
              <a:buFont typeface="Wingdings" panose="05000000000000000000" pitchFamily="2" charset="2"/>
              <a:buNone/>
            </a:pPr>
            <a:r>
              <a:rPr lang="zh-CN" altLang="zh-CN" dirty="0"/>
              <a:t>		</a:t>
            </a:r>
            <a:r>
              <a:rPr lang="zh-CN" altLang="zh-CN" dirty="0">
                <a:solidFill>
                  <a:srgbClr val="CC3300"/>
                </a:solidFill>
              </a:rPr>
              <a:t>C</a:t>
            </a:r>
            <a:r>
              <a:rPr lang="zh-CN" altLang="zh-CN" dirty="0"/>
              <a:t> </a:t>
            </a:r>
            <a:r>
              <a:rPr lang="zh-CN" altLang="en-US" dirty="0"/>
              <a:t>肖姆管</a:t>
            </a:r>
            <a:r>
              <a:rPr lang="zh-CN" altLang="zh-CN" dirty="0"/>
              <a:t>(Shawm)</a:t>
            </a:r>
            <a:endParaRPr lang="zh-CN" altLang="zh-C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361" name="Picture 2"/>
          <p:cNvPicPr>
            <a:picLocks noGrp="1" noChangeAspect="1"/>
          </p:cNvPicPr>
          <p:nvPr>
            <p:ph type="title"/>
          </p:nvPr>
        </p:nvPicPr>
        <p:blipFill>
          <a:blip r:embed="rId1"/>
          <a:stretch>
            <a:fillRect/>
          </a:stretch>
        </p:blipFill>
        <p:spPr>
          <a:xfrm>
            <a:off x="4440238" y="115888"/>
            <a:ext cx="5184775" cy="6553200"/>
          </a:xfrm>
          <a:noFill/>
          <a:ln>
            <a:noFill/>
          </a:ln>
        </p:spPr>
      </p:pic>
      <p:sp>
        <p:nvSpPr>
          <p:cNvPr id="15362" name="Rectangle 3"/>
          <p:cNvSpPr>
            <a:spLocks noGrp="1"/>
          </p:cNvSpPr>
          <p:nvPr>
            <p:ph idx="1"/>
          </p:nvPr>
        </p:nvSpPr>
        <p:spPr>
          <a:xfrm>
            <a:off x="2027238" y="530225"/>
            <a:ext cx="8183562" cy="4187825"/>
          </a:xfrm>
        </p:spPr>
        <p:txBody>
          <a:bodyPr wrap="square" lIns="182880" tIns="91440" anchor="t"/>
          <a:p>
            <a:r>
              <a:rPr lang="zh-CN" altLang="zh-CN" dirty="0">
                <a:solidFill>
                  <a:srgbClr val="CC3300"/>
                </a:solidFill>
              </a:rPr>
              <a:t>A </a:t>
            </a:r>
            <a:r>
              <a:rPr lang="zh-CN" altLang="en-US" dirty="0"/>
              <a:t>竖笛</a:t>
            </a:r>
            <a:endParaRPr lang="zh-CN" altLang="en-US" dirty="0"/>
          </a:p>
          <a:p>
            <a:pPr>
              <a:buFont typeface="Wingdings" panose="05000000000000000000" pitchFamily="2" charset="2"/>
              <a:buNone/>
            </a:pPr>
            <a:r>
              <a:rPr lang="zh-CN" altLang="zh-CN" dirty="0"/>
              <a:t>   Recorder</a:t>
            </a:r>
            <a:endParaRPr lang="zh-CN" altLang="zh-C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6385" name="Picture 2"/>
          <p:cNvPicPr>
            <a:picLocks noGrp="1" noChangeAspect="1"/>
          </p:cNvPicPr>
          <p:nvPr>
            <p:ph type="title"/>
          </p:nvPr>
        </p:nvPicPr>
        <p:blipFill>
          <a:blip r:embed="rId1"/>
          <a:stretch>
            <a:fillRect/>
          </a:stretch>
        </p:blipFill>
        <p:spPr>
          <a:xfrm>
            <a:off x="3792538" y="115888"/>
            <a:ext cx="6767512" cy="6553200"/>
          </a:xfrm>
          <a:noFill/>
          <a:ln>
            <a:noFill/>
          </a:ln>
        </p:spPr>
      </p:pic>
      <p:sp>
        <p:nvSpPr>
          <p:cNvPr id="16386" name="Rectangle 3"/>
          <p:cNvSpPr>
            <a:spLocks noGrp="1"/>
          </p:cNvSpPr>
          <p:nvPr>
            <p:ph idx="1"/>
          </p:nvPr>
        </p:nvSpPr>
        <p:spPr>
          <a:xfrm>
            <a:off x="2027238" y="530225"/>
            <a:ext cx="8183562" cy="4187825"/>
          </a:xfrm>
        </p:spPr>
        <p:txBody>
          <a:bodyPr wrap="square" lIns="182880" tIns="91440" anchor="t"/>
          <a:p>
            <a:r>
              <a:rPr lang="zh-CN" altLang="zh-CN" dirty="0">
                <a:solidFill>
                  <a:srgbClr val="CC3300"/>
                </a:solidFill>
              </a:rPr>
              <a:t>B </a:t>
            </a:r>
            <a:r>
              <a:rPr lang="zh-CN" altLang="en-US" dirty="0"/>
              <a:t>横笛</a:t>
            </a:r>
            <a:endParaRPr lang="zh-CN" altLang="en-US" dirty="0"/>
          </a:p>
          <a:p>
            <a:pPr>
              <a:buFont typeface="Wingdings" panose="05000000000000000000" pitchFamily="2" charset="2"/>
              <a:buNone/>
            </a:pPr>
            <a:r>
              <a:rPr lang="zh-CN" altLang="zh-CN" dirty="0"/>
              <a:t>  Flute</a:t>
            </a:r>
            <a:endParaRPr lang="zh-CN" altLang="zh-C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7409" name="Picture 2"/>
          <p:cNvPicPr>
            <a:picLocks noGrp="1" noChangeAspect="1"/>
          </p:cNvPicPr>
          <p:nvPr>
            <p:ph type="title"/>
          </p:nvPr>
        </p:nvPicPr>
        <p:blipFill>
          <a:blip r:embed="rId1"/>
          <a:stretch>
            <a:fillRect/>
          </a:stretch>
        </p:blipFill>
        <p:spPr>
          <a:xfrm>
            <a:off x="4151313" y="0"/>
            <a:ext cx="5761037" cy="6553200"/>
          </a:xfrm>
          <a:noFill/>
          <a:ln>
            <a:noFill/>
          </a:ln>
        </p:spPr>
      </p:pic>
      <p:sp>
        <p:nvSpPr>
          <p:cNvPr id="17410" name="Rectangle 3"/>
          <p:cNvSpPr>
            <a:spLocks noGrp="1"/>
          </p:cNvSpPr>
          <p:nvPr>
            <p:ph idx="1"/>
          </p:nvPr>
        </p:nvSpPr>
        <p:spPr>
          <a:xfrm>
            <a:off x="2027238" y="530225"/>
            <a:ext cx="8183562" cy="4187825"/>
          </a:xfrm>
        </p:spPr>
        <p:txBody>
          <a:bodyPr wrap="square" lIns="182880" tIns="91440" anchor="t"/>
          <a:p>
            <a:r>
              <a:rPr lang="zh-CN" altLang="zh-CN" dirty="0">
                <a:solidFill>
                  <a:srgbClr val="CC3300"/>
                </a:solidFill>
              </a:rPr>
              <a:t>C </a:t>
            </a:r>
            <a:r>
              <a:rPr lang="zh-CN" altLang="en-US" dirty="0"/>
              <a:t>肖姆管</a:t>
            </a:r>
            <a:endParaRPr lang="zh-CN" altLang="en-US" dirty="0"/>
          </a:p>
          <a:p>
            <a:pPr>
              <a:buFont typeface="Wingdings" panose="05000000000000000000" pitchFamily="2" charset="2"/>
              <a:buNone/>
            </a:pPr>
            <a:r>
              <a:rPr lang="zh-CN" altLang="zh-CN" dirty="0"/>
              <a:t>   Shawm</a:t>
            </a:r>
            <a:endParaRPr lang="zh-CN"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8433" name="Picture 2"/>
          <p:cNvPicPr>
            <a:picLocks noGrp="1" noChangeAspect="1"/>
          </p:cNvPicPr>
          <p:nvPr>
            <p:ph type="title"/>
          </p:nvPr>
        </p:nvPicPr>
        <p:blipFill>
          <a:blip r:embed="rId1"/>
          <a:stretch>
            <a:fillRect/>
          </a:stretch>
        </p:blipFill>
        <p:spPr>
          <a:xfrm>
            <a:off x="4151313" y="0"/>
            <a:ext cx="6121400" cy="6858000"/>
          </a:xfrm>
          <a:noFill/>
          <a:ln>
            <a:noFill/>
          </a:ln>
        </p:spPr>
      </p:pic>
      <p:sp>
        <p:nvSpPr>
          <p:cNvPr id="18434" name="Rectangle 3"/>
          <p:cNvSpPr>
            <a:spLocks noGrp="1"/>
          </p:cNvSpPr>
          <p:nvPr>
            <p:ph idx="1"/>
          </p:nvPr>
        </p:nvSpPr>
        <p:spPr>
          <a:xfrm>
            <a:off x="2027238" y="530225"/>
            <a:ext cx="8183562" cy="4187825"/>
          </a:xfrm>
        </p:spPr>
        <p:txBody>
          <a:bodyPr wrap="square" lIns="182880" tIns="91440" anchor="t"/>
          <a:p>
            <a:pPr>
              <a:buFont typeface="Wingdings" panose="05000000000000000000" pitchFamily="2" charset="2"/>
              <a:buNone/>
            </a:pPr>
            <a:r>
              <a:rPr lang="zh-CN" altLang="en-US" sz="2800" dirty="0"/>
              <a:t>管风琴</a:t>
            </a:r>
            <a:endParaRPr lang="zh-CN" altLang="en-US" sz="2800" dirty="0"/>
          </a:p>
          <a:p>
            <a:pPr>
              <a:buFont typeface="Wingdings" panose="05000000000000000000" pitchFamily="2" charset="2"/>
              <a:buNone/>
            </a:pPr>
            <a:r>
              <a:rPr lang="en-US" altLang="zh-CN" sz="2800" dirty="0"/>
              <a:t>Pipe </a:t>
            </a:r>
            <a:r>
              <a:rPr lang="zh-CN" altLang="zh-CN" sz="2800" dirty="0"/>
              <a:t>Organ	</a:t>
            </a:r>
            <a:endParaRPr lang="zh-CN" altLang="zh-CN"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sz="3600"/>
              <a:t>but it's </a:t>
            </a:r>
            <a:r>
              <a:rPr lang="zh-CN" altLang="en-US" sz="3600" u="sng"/>
              <a:t>                 </a:t>
            </a:r>
            <a:r>
              <a:rPr lang="zh-CN" altLang="en-US" sz="3600"/>
              <a:t>of music like the symphony or the concerto.</a:t>
            </a:r>
            <a:endParaRPr lang="zh-CN" altLang="en-US" sz="3600"/>
          </a:p>
          <a:p>
            <a:endParaRPr lang="zh-CN" altLang="en-US" sz="3600"/>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Rectangle 2"/>
          <p:cNvSpPr>
            <a:spLocks noGrp="1" noChangeArrowheads="1"/>
          </p:cNvSpPr>
          <p:nvPr>
            <p:ph type="title"/>
          </p:nvPr>
        </p:nvSpPr>
        <p:spPr>
          <a:xfrm>
            <a:off x="1981200" y="277813"/>
            <a:ext cx="8229600" cy="342900"/>
          </a:xfrm>
        </p:spPr>
        <p:txBody>
          <a:bodyPr vert="horz" anchor="b">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zh-CN" altLang="zh-CN" sz="4000" b="1" i="0" u="none" strike="noStrike" kern="1200" cap="none" spc="0" normalizeH="0" baseline="0" noProof="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endParaRPr>
          </a:p>
        </p:txBody>
      </p:sp>
      <p:sp>
        <p:nvSpPr>
          <p:cNvPr id="20482" name="Rectangle 3"/>
          <p:cNvSpPr>
            <a:spLocks noGrp="1"/>
          </p:cNvSpPr>
          <p:nvPr>
            <p:ph idx="1"/>
          </p:nvPr>
        </p:nvSpPr>
        <p:spPr>
          <a:xfrm>
            <a:off x="1981200" y="746125"/>
            <a:ext cx="8229600" cy="5365750"/>
          </a:xfrm>
        </p:spPr>
        <p:txBody>
          <a:bodyPr wrap="square" lIns="182880" tIns="91440" anchor="t"/>
          <a:p>
            <a:pPr>
              <a:lnSpc>
                <a:spcPct val="140000"/>
              </a:lnSpc>
              <a:buFont typeface="Wingdings" panose="05000000000000000000" pitchFamily="2" charset="2"/>
              <a:buNone/>
            </a:pPr>
            <a:r>
              <a:rPr lang="zh-CN" altLang="zh-CN" sz="4000" dirty="0"/>
              <a:t>	</a:t>
            </a:r>
            <a:r>
              <a:rPr lang="zh-CN" altLang="zh-CN" sz="2800" dirty="0"/>
              <a:t>	</a:t>
            </a:r>
            <a:r>
              <a:rPr lang="en-US" altLang="zh-CN" sz="2800" dirty="0"/>
              <a:t>3</a:t>
            </a:r>
            <a:r>
              <a:rPr lang="zh-CN" altLang="en-US" sz="2800" dirty="0"/>
              <a:t>、打击乐器</a:t>
            </a:r>
            <a:r>
              <a:rPr lang="en-US" altLang="zh-CN" sz="3200" dirty="0"/>
              <a:t>(percussion) percussive</a:t>
            </a:r>
            <a:endParaRPr lang="en-US" altLang="zh-CN" sz="3200" dirty="0"/>
          </a:p>
          <a:p>
            <a:pPr>
              <a:lnSpc>
                <a:spcPct val="140000"/>
              </a:lnSpc>
              <a:buFont typeface="Wingdings" panose="05000000000000000000" pitchFamily="2" charset="2"/>
              <a:buNone/>
            </a:pPr>
            <a:r>
              <a:rPr lang="zh-CN" altLang="zh-CN" sz="2800" dirty="0"/>
              <a:t>		</a:t>
            </a:r>
            <a:r>
              <a:rPr lang="zh-CN" altLang="zh-CN" sz="2800" dirty="0">
                <a:solidFill>
                  <a:srgbClr val="CC3300"/>
                </a:solidFill>
              </a:rPr>
              <a:t>A</a:t>
            </a:r>
            <a:r>
              <a:rPr lang="zh-CN" altLang="zh-CN" sz="2800" dirty="0"/>
              <a:t> </a:t>
            </a:r>
            <a:r>
              <a:rPr lang="zh-CN" altLang="en-US" sz="2800" dirty="0"/>
              <a:t>鼓 </a:t>
            </a:r>
            <a:r>
              <a:rPr lang="zh-CN" altLang="zh-CN" sz="3200" dirty="0"/>
              <a:t>drum</a:t>
            </a:r>
            <a:endParaRPr lang="zh-CN" altLang="zh-CN" sz="3200" dirty="0"/>
          </a:p>
          <a:p>
            <a:pPr>
              <a:lnSpc>
                <a:spcPct val="140000"/>
              </a:lnSpc>
              <a:buFont typeface="Wingdings" panose="05000000000000000000" pitchFamily="2" charset="2"/>
              <a:buNone/>
            </a:pPr>
            <a:r>
              <a:rPr lang="zh-CN" altLang="zh-CN" sz="2800" dirty="0"/>
              <a:t>		</a:t>
            </a:r>
            <a:r>
              <a:rPr lang="zh-CN" altLang="zh-CN" sz="2800" dirty="0">
                <a:solidFill>
                  <a:srgbClr val="CC3300"/>
                </a:solidFill>
              </a:rPr>
              <a:t>B </a:t>
            </a:r>
            <a:r>
              <a:rPr lang="zh-CN" altLang="en-US" sz="2800" dirty="0"/>
              <a:t>三角铁 </a:t>
            </a:r>
            <a:r>
              <a:rPr lang="zh-CN" altLang="zh-CN" sz="2800" dirty="0"/>
              <a:t>triangle</a:t>
            </a:r>
            <a:endParaRPr lang="zh-CN" altLang="zh-CN" sz="2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1343978"/>
            <a:ext cx="10515600" cy="4527550"/>
          </a:xfrm>
        </p:spPr>
        <p:txBody>
          <a:bodyPr/>
          <a:p>
            <a:pPr marL="0" indent="0" fontAlgn="auto">
              <a:buNone/>
            </a:pPr>
            <a:endParaRPr lang="en-US" altLang="zh-CN" sz="4000" b="1" strike="noStrike" noProof="0" smtClean="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sym typeface="+mn-ea"/>
            </a:endParaRPr>
          </a:p>
          <a:p>
            <a:pPr lvl="0" indent="0" algn="l" fontAlgn="auto">
              <a:spcBef>
                <a:spcPts val="250"/>
              </a:spcBef>
              <a:buClr>
                <a:schemeClr val="accent1"/>
              </a:buClr>
              <a:buSzPct val="80000"/>
            </a:pPr>
            <a:r>
              <a:rPr lang="zh-CN" altLang="en-US" sz="3200" strike="noStrike" noProof="1" dirty="0">
                <a:latin typeface="Verdana" panose="020B0604030504040204" pitchFamily="34" charset="0"/>
                <a:ea typeface="微软雅黑" panose="020B0503020204020204" charset="-122"/>
                <a:sym typeface="+mn-ea"/>
              </a:rPr>
              <a:t>竖琴（</a:t>
            </a:r>
            <a:r>
              <a:rPr lang="en-US" altLang="zh-CN" sz="3200" strike="noStrike" noProof="1" dirty="0">
                <a:latin typeface="Verdana" panose="020B0604030504040204" pitchFamily="34" charset="0"/>
                <a:ea typeface="微软雅黑" panose="020B0503020204020204" charset="-122"/>
                <a:sym typeface="+mn-ea"/>
              </a:rPr>
              <a:t>Autoharp</a:t>
            </a:r>
            <a:r>
              <a:rPr lang="zh-CN" altLang="en-US" sz="3200" strike="noStrike" noProof="1" dirty="0">
                <a:latin typeface="Verdana" panose="020B0604030504040204" pitchFamily="34" charset="0"/>
                <a:ea typeface="微软雅黑" panose="020B0503020204020204" charset="-122"/>
                <a:sym typeface="+mn-ea"/>
              </a:rPr>
              <a:t>） </a:t>
            </a:r>
            <a:r>
              <a:rPr lang="en-US" altLang="zh-CN" sz="3200" strike="noStrike" noProof="1" dirty="0">
                <a:latin typeface="Verdana" panose="020B0604030504040204" pitchFamily="34" charset="0"/>
                <a:ea typeface="微软雅黑" panose="020B0503020204020204" charset="-122"/>
                <a:sym typeface="+mn-ea"/>
              </a:rPr>
              <a:t> </a:t>
            </a:r>
            <a:r>
              <a:rPr lang="zh-CN" altLang="en-US" sz="3200" strike="noStrike" noProof="1" dirty="0">
                <a:latin typeface="Verdana" panose="020B0604030504040204" pitchFamily="34" charset="0"/>
                <a:ea typeface="微软雅黑" panose="020B0503020204020204" charset="-122"/>
                <a:sym typeface="+mn-ea"/>
              </a:rPr>
              <a:t> 　　 　　</a:t>
            </a:r>
            <a:endParaRPr lang="zh-CN" altLang="en-US" sz="3200" strike="noStrike" noProof="1" dirty="0">
              <a:latin typeface="Verdana" panose="020B0604030504040204" pitchFamily="34" charset="0"/>
              <a:ea typeface="微软雅黑" panose="020B0503020204020204" charset="-122"/>
              <a:sym typeface="+mn-ea"/>
            </a:endParaRPr>
          </a:p>
          <a:p>
            <a:pPr lvl="0" indent="0" algn="l" fontAlgn="auto">
              <a:spcBef>
                <a:spcPts val="250"/>
              </a:spcBef>
              <a:buClr>
                <a:schemeClr val="accent1"/>
              </a:buClr>
              <a:buSzPct val="80000"/>
            </a:pPr>
            <a:r>
              <a:rPr lang="zh-CN" altLang="en-US" sz="3200" strike="noStrike" noProof="1" dirty="0">
                <a:latin typeface="Verdana" panose="020B0604030504040204" pitchFamily="34" charset="0"/>
                <a:ea typeface="微软雅黑" panose="020B0503020204020204" charset="-122"/>
                <a:sym typeface="+mn-ea"/>
              </a:rPr>
              <a:t>钢棒吉他（</a:t>
            </a:r>
            <a:r>
              <a:rPr lang="en-US" altLang="zh-CN" sz="3200" strike="noStrike" noProof="1" dirty="0">
                <a:latin typeface="Verdana" panose="020B0604030504040204" pitchFamily="34" charset="0"/>
                <a:ea typeface="微软雅黑" panose="020B0503020204020204" charset="-122"/>
                <a:sym typeface="+mn-ea"/>
              </a:rPr>
              <a:t>Steel Guitar</a:t>
            </a:r>
            <a:r>
              <a:rPr lang="zh-CN" altLang="en-US" sz="3200" strike="noStrike" noProof="1" dirty="0">
                <a:latin typeface="Verdana" panose="020B0604030504040204" pitchFamily="34" charset="0"/>
                <a:ea typeface="微软雅黑" panose="020B0503020204020204" charset="-122"/>
                <a:sym typeface="+mn-ea"/>
              </a:rPr>
              <a:t>） 　　 　　　　 　　</a:t>
            </a:r>
            <a:endParaRPr lang="zh-CN" altLang="en-US" sz="3200" strike="noStrike" noProof="1" dirty="0">
              <a:latin typeface="Verdana" panose="020B0604030504040204" pitchFamily="34" charset="0"/>
              <a:ea typeface="微软雅黑" panose="020B0503020204020204" charset="-122"/>
              <a:sym typeface="+mn-ea"/>
            </a:endParaRPr>
          </a:p>
          <a:p>
            <a:pPr lvl="0" indent="0" algn="l" fontAlgn="auto">
              <a:spcBef>
                <a:spcPts val="250"/>
              </a:spcBef>
              <a:buClr>
                <a:schemeClr val="accent1"/>
              </a:buClr>
              <a:buSzPct val="80000"/>
            </a:pPr>
            <a:r>
              <a:rPr lang="zh-CN" altLang="en-US" sz="3200" strike="noStrike" noProof="1" dirty="0">
                <a:latin typeface="Verdana" panose="020B0604030504040204" pitchFamily="34" charset="0"/>
                <a:ea typeface="微软雅黑" panose="020B0503020204020204" charset="-122"/>
                <a:sym typeface="+mn-ea"/>
              </a:rPr>
              <a:t>班卓琴（</a:t>
            </a:r>
            <a:r>
              <a:rPr lang="en-US" altLang="zh-CN" sz="3200" strike="noStrike" noProof="1" dirty="0">
                <a:latin typeface="Verdana" panose="020B0604030504040204" pitchFamily="34" charset="0"/>
                <a:ea typeface="微软雅黑" panose="020B0503020204020204" charset="-122"/>
                <a:sym typeface="+mn-ea"/>
              </a:rPr>
              <a:t>Banjo</a:t>
            </a:r>
            <a:r>
              <a:rPr lang="zh-CN" altLang="en-US" sz="3200" strike="noStrike" noProof="1" dirty="0">
                <a:latin typeface="Verdana" panose="020B0604030504040204" pitchFamily="34" charset="0"/>
                <a:ea typeface="微软雅黑" panose="020B0503020204020204" charset="-122"/>
                <a:sym typeface="+mn-ea"/>
              </a:rPr>
              <a:t>） 　　</a:t>
            </a:r>
            <a:endParaRPr lang="zh-CN" altLang="en-US" sz="3200" strike="noStrike" noProof="1" dirty="0">
              <a:latin typeface="Verdana" panose="020B0604030504040204" pitchFamily="34" charset="0"/>
              <a:ea typeface="微软雅黑" panose="020B0503020204020204" charset="-122"/>
              <a:sym typeface="+mn-ea"/>
            </a:endParaRPr>
          </a:p>
          <a:p>
            <a:pPr lvl="0" indent="0" algn="l" fontAlgn="auto">
              <a:spcBef>
                <a:spcPts val="250"/>
              </a:spcBef>
              <a:buClr>
                <a:schemeClr val="accent1"/>
              </a:buClr>
              <a:buSzPct val="80000"/>
            </a:pPr>
            <a:r>
              <a:rPr lang="zh-CN" altLang="en-US" sz="3200" strike="noStrike" noProof="1" dirty="0">
                <a:latin typeface="Verdana" panose="020B0604030504040204" pitchFamily="34" charset="0"/>
                <a:ea typeface="微软雅黑" panose="020B0503020204020204" charset="-122"/>
                <a:sym typeface="+mn-ea"/>
              </a:rPr>
              <a:t>贝司（</a:t>
            </a:r>
            <a:r>
              <a:rPr lang="en-US" altLang="zh-CN" sz="3200" strike="noStrike" noProof="1" dirty="0">
                <a:latin typeface="Verdana" panose="020B0604030504040204" pitchFamily="34" charset="0"/>
                <a:ea typeface="微软雅黑" panose="020B0503020204020204" charset="-122"/>
                <a:sym typeface="+mn-ea"/>
              </a:rPr>
              <a:t>Bass</a:t>
            </a:r>
            <a:r>
              <a:rPr lang="zh-CN" altLang="en-US" sz="3200" strike="noStrike" noProof="1" dirty="0">
                <a:latin typeface="Verdana" panose="020B0604030504040204" pitchFamily="34" charset="0"/>
                <a:ea typeface="微软雅黑" panose="020B0503020204020204" charset="-122"/>
                <a:sym typeface="+mn-ea"/>
              </a:rPr>
              <a:t>） 　　　　              </a:t>
            </a:r>
            <a:endParaRPr lang="zh-CN" altLang="en-US" sz="3200" strike="noStrike" noProof="1" dirty="0">
              <a:latin typeface="Verdana" panose="020B0604030504040204" pitchFamily="34" charset="0"/>
              <a:ea typeface="微软雅黑" panose="020B0503020204020204" charset="-122"/>
              <a:sym typeface="+mn-ea"/>
            </a:endParaRPr>
          </a:p>
          <a:p>
            <a:pPr lvl="0" indent="0" algn="l" fontAlgn="auto">
              <a:spcBef>
                <a:spcPts val="250"/>
              </a:spcBef>
              <a:buClr>
                <a:schemeClr val="accent1"/>
              </a:buClr>
              <a:buSzPct val="80000"/>
              <a:buNone/>
            </a:pPr>
            <a:endParaRPr lang="zh-CN" altLang="en-US" sz="3200" strike="noStrike" noProof="1" dirty="0">
              <a:ln w="9525" cap="flat" cmpd="sng">
                <a:solidFill>
                  <a:srgbClr val="CC99FF"/>
                </a:solidFill>
                <a:prstDash val="solid"/>
                <a:round/>
                <a:headEnd type="none" w="med" len="med"/>
                <a:tailEnd type="none" w="med" len="med"/>
              </a:ln>
              <a:gradFill rotWithShape="1">
                <a:gsLst>
                  <a:gs pos="0">
                    <a:srgbClr val="6600CC"/>
                  </a:gs>
                  <a:gs pos="100000">
                    <a:srgbClr val="CC00CC"/>
                  </a:gs>
                </a:gsLst>
                <a:lin ang="5400000" scaled="1"/>
                <a:tileRect/>
              </a:gradFill>
              <a:effectLst>
                <a:outerShdw dist="53882" dir="2699999" algn="ctr" rotWithShape="0">
                  <a:srgbClr val="9999FF">
                    <a:alpha val="78998"/>
                  </a:srgbClr>
                </a:outerShdw>
              </a:effectLst>
              <a:latin typeface="Verdana" panose="020B0604030504040204" pitchFamily="34" charset="0"/>
              <a:ea typeface="微软雅黑" panose="020B0503020204020204" charset="-122"/>
              <a:sym typeface="+mn-ea"/>
            </a:endParaRPr>
          </a:p>
        </p:txBody>
      </p:sp>
      <p:pic>
        <p:nvPicPr>
          <p:cNvPr id="2" name="图片 1"/>
          <p:cNvPicPr>
            <a:picLocks noChangeAspect="1"/>
          </p:cNvPicPr>
          <p:nvPr/>
        </p:nvPicPr>
        <p:blipFill>
          <a:blip r:embed="rId1"/>
          <a:stretch>
            <a:fillRect/>
          </a:stretch>
        </p:blipFill>
        <p:spPr>
          <a:xfrm>
            <a:off x="7002145" y="1137920"/>
            <a:ext cx="4940300" cy="4940300"/>
          </a:xfrm>
          <a:prstGeom prst="rect">
            <a:avLst/>
          </a:prstGeom>
        </p:spPr>
      </p:pic>
      <p:pic>
        <p:nvPicPr>
          <p:cNvPr id="4" name="图片 3"/>
          <p:cNvPicPr>
            <a:picLocks noChangeAspect="1"/>
          </p:cNvPicPr>
          <p:nvPr/>
        </p:nvPicPr>
        <p:blipFill>
          <a:blip r:embed="rId2"/>
          <a:stretch>
            <a:fillRect/>
          </a:stretch>
        </p:blipFill>
        <p:spPr>
          <a:xfrm>
            <a:off x="4246245" y="3483610"/>
            <a:ext cx="2381250" cy="317119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2"/>
          <p:cNvSpPr>
            <a:spLocks noGrp="1" noChangeArrowheads="1"/>
          </p:cNvSpPr>
          <p:nvPr>
            <p:ph type="title"/>
          </p:nvPr>
        </p:nvSpPr>
        <p:spPr>
          <a:xfrm>
            <a:off x="1981200" y="691833"/>
            <a:ext cx="8229600" cy="271463"/>
          </a:xfrm>
        </p:spPr>
        <p:txBody>
          <a:bodyPr vert="horz" anchor="b">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4000" dirty="0">
                <a:sym typeface="+mn-ea"/>
              </a:rPr>
              <a:t>节奏模式</a:t>
            </a:r>
            <a:endParaRPr kumimoji="0" lang="zh-CN" altLang="zh-CN" sz="4000" b="1" i="0" u="none" strike="noStrike" kern="1200" cap="none" spc="0" normalizeH="0" baseline="0" noProof="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endParaRPr>
          </a:p>
        </p:txBody>
      </p:sp>
      <p:pic>
        <p:nvPicPr>
          <p:cNvPr id="21507" name="Picture 4"/>
          <p:cNvPicPr>
            <a:picLocks noChangeAspect="1"/>
          </p:cNvPicPr>
          <p:nvPr/>
        </p:nvPicPr>
        <p:blipFill>
          <a:blip r:embed="rId1"/>
          <a:stretch>
            <a:fillRect/>
          </a:stretch>
        </p:blipFill>
        <p:spPr>
          <a:xfrm>
            <a:off x="2063750" y="1341438"/>
            <a:ext cx="8064500" cy="4895850"/>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Rectangle 3"/>
          <p:cNvSpPr>
            <a:spLocks noGrp="1"/>
          </p:cNvSpPr>
          <p:nvPr>
            <p:ph idx="1"/>
          </p:nvPr>
        </p:nvSpPr>
        <p:spPr>
          <a:xfrm>
            <a:off x="1882775" y="688975"/>
            <a:ext cx="8229600" cy="5149850"/>
          </a:xfrm>
        </p:spPr>
        <p:txBody>
          <a:bodyPr lIns="182880" tIns="91440" anchor="t">
            <a:normAutofit lnSpcReduction="20000"/>
          </a:bodyPr>
          <a:p>
            <a:pPr>
              <a:lnSpc>
                <a:spcPct val="160000"/>
              </a:lnSpc>
              <a:buFont typeface="Wingdings" panose="05000000000000000000" pitchFamily="2" charset="2"/>
              <a:buNone/>
            </a:pPr>
            <a:r>
              <a:rPr lang="zh-CN" altLang="en-US" dirty="0">
                <a:latin typeface="Arial" panose="020B0604020202020204" pitchFamily="34" charset="0"/>
              </a:rPr>
              <a:t>古典主义器乐最重要的四种形式：</a:t>
            </a:r>
            <a:endParaRPr lang="zh-CN" altLang="en-US" dirty="0">
              <a:latin typeface="Arial" panose="020B0604020202020204" pitchFamily="34" charset="0"/>
            </a:endParaRPr>
          </a:p>
          <a:p>
            <a:pPr>
              <a:lnSpc>
                <a:spcPct val="160000"/>
              </a:lnSpc>
              <a:buFont typeface="Wingdings" panose="05000000000000000000" pitchFamily="2" charset="2"/>
              <a:buNone/>
            </a:pPr>
            <a:r>
              <a:rPr lang="zh-CN" altLang="zh-CN" dirty="0">
                <a:latin typeface="Arial" panose="020B0604020202020204" pitchFamily="34" charset="0"/>
              </a:rPr>
              <a:t>	1</a:t>
            </a:r>
            <a:r>
              <a:rPr lang="zh-CN" altLang="en-US" dirty="0">
                <a:latin typeface="Arial" panose="020B0604020202020204" pitchFamily="34" charset="0"/>
              </a:rPr>
              <a:t>、奏鸣曲</a:t>
            </a:r>
            <a:r>
              <a:rPr lang="zh-CN" altLang="zh-CN" dirty="0">
                <a:latin typeface="Arial" panose="020B0604020202020204" pitchFamily="34" charset="0"/>
              </a:rPr>
              <a:t>(sonata)</a:t>
            </a:r>
            <a:r>
              <a:rPr lang="zh-CN" altLang="en-US" dirty="0">
                <a:latin typeface="Arial" panose="020B0604020202020204" pitchFamily="34" charset="0"/>
              </a:rPr>
              <a:t>：贝多芬</a:t>
            </a:r>
            <a:r>
              <a:rPr lang="zh-CN" altLang="zh-CN" dirty="0">
                <a:latin typeface="Arial" panose="020B0604020202020204" pitchFamily="34" charset="0"/>
              </a:rPr>
              <a:t>《32</a:t>
            </a:r>
            <a:r>
              <a:rPr lang="zh-CN" altLang="en-US" dirty="0">
                <a:latin typeface="Arial" panose="020B0604020202020204" pitchFamily="34" charset="0"/>
              </a:rPr>
              <a:t>首钢琴奏鸣曲</a:t>
            </a:r>
            <a:r>
              <a:rPr lang="zh-CN" altLang="zh-CN" dirty="0">
                <a:latin typeface="Arial" panose="020B0604020202020204" pitchFamily="34" charset="0"/>
              </a:rPr>
              <a:t>》</a:t>
            </a:r>
            <a:endParaRPr lang="zh-CN" altLang="zh-CN" dirty="0">
              <a:latin typeface="Arial" panose="020B0604020202020204" pitchFamily="34" charset="0"/>
            </a:endParaRPr>
          </a:p>
          <a:p>
            <a:pPr>
              <a:lnSpc>
                <a:spcPct val="160000"/>
              </a:lnSpc>
              <a:buFont typeface="Wingdings" panose="05000000000000000000" pitchFamily="2" charset="2"/>
              <a:buNone/>
            </a:pPr>
            <a:r>
              <a:rPr lang="zh-CN" altLang="zh-CN" dirty="0">
                <a:latin typeface="Arial" panose="020B0604020202020204" pitchFamily="34" charset="0"/>
              </a:rPr>
              <a:t>	2</a:t>
            </a:r>
            <a:r>
              <a:rPr lang="zh-CN" altLang="en-US" dirty="0">
                <a:latin typeface="Arial" panose="020B0604020202020204" pitchFamily="34" charset="0"/>
              </a:rPr>
              <a:t>、弦乐四重奏</a:t>
            </a:r>
            <a:r>
              <a:rPr lang="en-US" altLang="zh-CN" dirty="0">
                <a:latin typeface="Arial" panose="020B0604020202020204" pitchFamily="34" charset="0"/>
              </a:rPr>
              <a:t>(string quartet)</a:t>
            </a:r>
            <a:r>
              <a:rPr lang="zh-CN" altLang="en-US" dirty="0">
                <a:latin typeface="Arial" panose="020B0604020202020204" pitchFamily="34" charset="0"/>
              </a:rPr>
              <a:t>：海顿 </a:t>
            </a:r>
            <a:r>
              <a:rPr lang="zh-CN" altLang="zh-CN" dirty="0">
                <a:latin typeface="Arial" panose="020B0604020202020204" pitchFamily="34" charset="0"/>
              </a:rPr>
              <a:t>《C</a:t>
            </a:r>
            <a:r>
              <a:rPr lang="zh-CN" altLang="en-US" dirty="0">
                <a:latin typeface="Arial" panose="020B0604020202020204" pitchFamily="34" charset="0"/>
              </a:rPr>
              <a:t>大调弦乐四重奏</a:t>
            </a:r>
            <a:r>
              <a:rPr lang="zh-CN" altLang="zh-CN" dirty="0">
                <a:latin typeface="Arial" panose="020B0604020202020204" pitchFamily="34" charset="0"/>
              </a:rPr>
              <a:t>》Op.33  </a:t>
            </a:r>
            <a:endParaRPr lang="en-US" altLang="zh-CN" dirty="0">
              <a:latin typeface="Arial" panose="020B0604020202020204" pitchFamily="34" charset="0"/>
            </a:endParaRPr>
          </a:p>
          <a:p>
            <a:pPr>
              <a:lnSpc>
                <a:spcPct val="160000"/>
              </a:lnSpc>
              <a:buNone/>
            </a:pPr>
            <a:r>
              <a:rPr lang="zh-CN" altLang="zh-CN" dirty="0">
                <a:latin typeface="Arial" panose="020B0604020202020204" pitchFamily="34" charset="0"/>
              </a:rPr>
              <a:t>	 3</a:t>
            </a:r>
            <a:r>
              <a:rPr lang="zh-CN" altLang="en-US" dirty="0">
                <a:latin typeface="Arial" panose="020B0604020202020204" pitchFamily="34" charset="0"/>
              </a:rPr>
              <a:t>、交响曲</a:t>
            </a:r>
            <a:r>
              <a:rPr lang="en-US" altLang="zh-CN" dirty="0">
                <a:latin typeface="Arial" panose="020B0604020202020204" pitchFamily="34" charset="0"/>
              </a:rPr>
              <a:t>(symphony)</a:t>
            </a:r>
            <a:r>
              <a:rPr lang="zh-CN" altLang="en-US" dirty="0">
                <a:latin typeface="Arial" panose="020B0604020202020204" pitchFamily="34" charset="0"/>
              </a:rPr>
              <a:t>：海顿</a:t>
            </a:r>
            <a:r>
              <a:rPr lang="zh-CN" altLang="zh-CN" dirty="0">
                <a:latin typeface="Arial" panose="020B0604020202020204" pitchFamily="34" charset="0"/>
              </a:rPr>
              <a:t>《</a:t>
            </a:r>
            <a:r>
              <a:rPr lang="zh-CN" altLang="en-US" dirty="0">
                <a:latin typeface="Arial" panose="020B0604020202020204" pitchFamily="34" charset="0"/>
              </a:rPr>
              <a:t>第</a:t>
            </a:r>
            <a:r>
              <a:rPr lang="zh-CN" altLang="zh-CN" dirty="0">
                <a:latin typeface="Arial" panose="020B0604020202020204" pitchFamily="34" charset="0"/>
              </a:rPr>
              <a:t>103</a:t>
            </a:r>
            <a:r>
              <a:rPr lang="zh-CN" altLang="en-US" dirty="0">
                <a:latin typeface="Arial" panose="020B0604020202020204" pitchFamily="34" charset="0"/>
              </a:rPr>
              <a:t>交响曲</a:t>
            </a:r>
            <a:r>
              <a:rPr lang="zh-CN" altLang="zh-CN" dirty="0">
                <a:latin typeface="Arial" panose="020B0604020202020204" pitchFamily="34" charset="0"/>
              </a:rPr>
              <a:t>》</a:t>
            </a:r>
            <a:r>
              <a:rPr lang="zh-CN" altLang="en-US" dirty="0">
                <a:latin typeface="Arial" panose="020B0604020202020204" pitchFamily="34" charset="0"/>
              </a:rPr>
              <a:t>。</a:t>
            </a:r>
            <a:r>
              <a:rPr lang="en-US" altLang="zh-CN" dirty="0">
                <a:latin typeface="Arial" panose="020B0604020202020204" pitchFamily="34" charset="0"/>
              </a:rPr>
              <a:t>Orchestra</a:t>
            </a:r>
            <a:endParaRPr lang="zh-CN" altLang="en-US" dirty="0">
              <a:latin typeface="Arial" panose="020B0604020202020204" pitchFamily="34" charset="0"/>
            </a:endParaRPr>
          </a:p>
          <a:p>
            <a:pPr>
              <a:lnSpc>
                <a:spcPct val="160000"/>
              </a:lnSpc>
              <a:buNone/>
            </a:pPr>
            <a:r>
              <a:rPr lang="zh-CN" altLang="zh-CN" dirty="0">
                <a:latin typeface="Arial" panose="020B0604020202020204" pitchFamily="34" charset="0"/>
              </a:rPr>
              <a:t>	 4</a:t>
            </a:r>
            <a:r>
              <a:rPr lang="zh-CN" altLang="en-US" dirty="0">
                <a:latin typeface="Arial" panose="020B0604020202020204" pitchFamily="34" charset="0"/>
              </a:rPr>
              <a:t>、协奏曲</a:t>
            </a:r>
            <a:r>
              <a:rPr lang="en-US" altLang="zh-CN" dirty="0">
                <a:latin typeface="Arial" panose="020B0604020202020204" pitchFamily="34" charset="0"/>
              </a:rPr>
              <a:t>(concerto)</a:t>
            </a:r>
            <a:r>
              <a:rPr lang="zh-CN" altLang="en-US" dirty="0">
                <a:latin typeface="Arial" panose="020B0604020202020204" pitchFamily="34" charset="0"/>
              </a:rPr>
              <a:t>：莫扎特</a:t>
            </a:r>
            <a:r>
              <a:rPr lang="zh-CN" altLang="zh-CN" dirty="0">
                <a:latin typeface="Arial" panose="020B0604020202020204" pitchFamily="34" charset="0"/>
              </a:rPr>
              <a:t>《D</a:t>
            </a:r>
            <a:r>
              <a:rPr lang="zh-CN" altLang="en-US" dirty="0">
                <a:latin typeface="Arial" panose="020B0604020202020204" pitchFamily="34" charset="0"/>
              </a:rPr>
              <a:t>大调钢琴协奏曲</a:t>
            </a:r>
            <a:r>
              <a:rPr lang="zh-CN" altLang="zh-CN" dirty="0">
                <a:latin typeface="Arial" panose="020B0604020202020204" pitchFamily="34" charset="0"/>
              </a:rPr>
              <a:t>》K.107</a:t>
            </a:r>
            <a:endParaRPr lang="zh-CN" altLang="zh-CN" dirty="0">
              <a:latin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515745" y="567055"/>
            <a:ext cx="9439910" cy="3810000"/>
          </a:xfrm>
        </p:spPr>
        <p:txBody>
          <a:bodyPr>
            <a:noAutofit/>
          </a:bodyPr>
          <a:p>
            <a:pPr fontAlgn="auto"/>
            <a:r>
              <a:rPr lang="en-US" altLang="zh-CN" sz="3200" strike="noStrike" noProof="1">
                <a:sym typeface="+mn-ea"/>
              </a:rPr>
              <a:t>lyric</a:t>
            </a:r>
            <a:endParaRPr lang="en-US" altLang="zh-CN" sz="3200" strike="noStrike" noProof="1">
              <a:sym typeface="+mn-ea"/>
            </a:endParaRPr>
          </a:p>
          <a:p>
            <a:pPr fontAlgn="auto"/>
            <a:r>
              <a:rPr lang="en-US" altLang="zh-CN" sz="3200" strike="noStrike" noProof="1"/>
              <a:t>composer</a:t>
            </a:r>
            <a:endParaRPr lang="en-US" altLang="zh-CN" sz="3200" strike="noStrike" noProof="1"/>
          </a:p>
          <a:p>
            <a:pPr fontAlgn="auto"/>
            <a:r>
              <a:rPr lang="en-US" altLang="zh-CN" sz="3200" strike="noStrike" noProof="1"/>
              <a:t>note</a:t>
            </a:r>
            <a:endParaRPr lang="en-US" altLang="zh-CN" sz="3200" strike="noStrike" noProof="1"/>
          </a:p>
          <a:p>
            <a:pPr fontAlgn="auto"/>
            <a:r>
              <a:rPr lang="en-US" altLang="zh-CN" sz="3200" strike="noStrike" noProof="1"/>
              <a:t>time/beat</a:t>
            </a:r>
            <a:endParaRPr lang="zh-CN" altLang="en-US" sz="3200" strike="noStrike" noProof="1"/>
          </a:p>
          <a:p>
            <a:pPr fontAlgn="auto"/>
            <a:r>
              <a:rPr lang="en-US" altLang="zh-CN" sz="3200" strike="noStrike" noProof="1"/>
              <a:t>score</a:t>
            </a:r>
            <a:endParaRPr lang="en-US" altLang="zh-CN" sz="3200" strike="noStrike" noProof="1"/>
          </a:p>
          <a:p>
            <a:pPr fontAlgn="auto"/>
            <a:r>
              <a:rPr lang="en-US" altLang="zh-CN" sz="3200" strike="noStrike" noProof="1"/>
              <a:t>movement </a:t>
            </a:r>
            <a:endParaRPr lang="en-US" altLang="zh-CN" sz="3200" strike="noStrike" noProof="1"/>
          </a:p>
          <a:p>
            <a:pPr fontAlgn="auto"/>
            <a:r>
              <a:rPr lang="en-US" altLang="zh-CN" sz="3200" strike="noStrike" noProof="1"/>
              <a:t>soundtrack OST</a:t>
            </a:r>
            <a:endParaRPr lang="en-US" altLang="zh-CN" sz="3200" strike="noStrike" noProof="1"/>
          </a:p>
          <a:p>
            <a:pPr fontAlgn="auto"/>
            <a:r>
              <a:rPr lang="en-US" altLang="zh-CN" sz="3200" strike="noStrike" noProof="1"/>
              <a:t>chamber music</a:t>
            </a:r>
            <a:endParaRPr lang="en-US" altLang="zh-CN" sz="3200" strike="noStrike" noProof="1"/>
          </a:p>
          <a:p>
            <a:pPr fontAlgn="auto"/>
            <a:r>
              <a:rPr lang="en-US" altLang="zh-CN" sz="3200" strike="noStrike" noProof="1"/>
              <a:t>recital</a:t>
            </a:r>
            <a:endParaRPr lang="en-US" altLang="zh-CN" sz="3200" strike="noStrike" noProof="1"/>
          </a:p>
          <a:p>
            <a:pPr fontAlgn="auto"/>
            <a:r>
              <a:rPr lang="en-US" altLang="zh-CN" sz="3200" strike="noStrike" noProof="1"/>
              <a:t>choir  chorus </a:t>
            </a:r>
            <a:endParaRPr lang="en-US" altLang="zh-CN" sz="3200" strike="noStrike" noProof="1"/>
          </a:p>
          <a:p>
            <a:pPr fontAlgn="auto"/>
            <a:r>
              <a:rPr lang="en-US" altLang="zh-CN" sz="3200" strike="noStrike" noProof="1"/>
              <a:t>orchestra  concert </a:t>
            </a:r>
            <a:endParaRPr lang="en-US" altLang="zh-CN" sz="3200" strike="noStrike" noProof="1"/>
          </a:p>
          <a:p>
            <a:pPr fontAlgn="auto"/>
            <a:endParaRPr lang="en-US" altLang="zh-CN" sz="3600" strike="noStrike" noProof="1"/>
          </a:p>
          <a:p>
            <a:pPr fontAlgn="auto"/>
            <a:endParaRPr lang="en-US" altLang="zh-CN" sz="3600" strike="noStrike" noProof="1"/>
          </a:p>
          <a:p>
            <a:pPr marL="0" indent="0" fontAlgn="auto">
              <a:buNone/>
            </a:pPr>
            <a:endParaRPr lang="en-US" altLang="zh-CN" sz="1800" strike="noStrike" noProof="1"/>
          </a:p>
        </p:txBody>
      </p:sp>
      <p:sp>
        <p:nvSpPr>
          <p:cNvPr id="29698" name="内容占位符 2"/>
          <p:cNvSpPr>
            <a:spLocks noGrp="1"/>
          </p:cNvSpPr>
          <p:nvPr/>
        </p:nvSpPr>
        <p:spPr>
          <a:xfrm>
            <a:off x="6676708" y="567055"/>
            <a:ext cx="8183562" cy="4187825"/>
          </a:xfrm>
          <a:prstGeom prst="rect">
            <a:avLst/>
          </a:prstGeom>
        </p:spPr>
        <p:txBody>
          <a:bodyPr vert="horz" lIns="182880" tIns="91440" rIns="91440" bIns="45720" rtlCol="0" anchor="t">
            <a:normAutofit/>
          </a:bodyPr>
          <a:lstStyle>
            <a:lvl1pPr marL="228600" indent="-228600" algn="l" defTabSz="914400" rtl="0" eaLnBrk="1" latinLnBrk="0" hangingPunct="1">
              <a:lnSpc>
                <a:spcPct val="90000"/>
              </a:lnSpc>
              <a:spcBef>
                <a:spcPts val="1000"/>
              </a:spcBef>
              <a:buClr>
                <a:schemeClr val="accent1"/>
              </a:buClr>
              <a:buSzPct val="80000"/>
              <a:buFont typeface="Webdings" panose="05030102010509060703" pitchFamily="18" charset="2"/>
              <a:buChar char=""/>
              <a:defRPr sz="2400" kern="1200">
                <a:solidFill>
                  <a:schemeClr val="tx1"/>
                </a:solidFill>
                <a:latin typeface="黑体" panose="02010609060101010101" pitchFamily="49" charset="-122"/>
                <a:ea typeface="黑体" panose="02010609060101010101" pitchFamily="49"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黑体" panose="02010609060101010101" pitchFamily="49" charset="-122"/>
                <a:ea typeface="黑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黑体" panose="02010609060101010101" pitchFamily="49" charset="-122"/>
                <a:ea typeface="黑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黑体" panose="02010609060101010101" pitchFamily="49" charset="-122"/>
                <a:ea typeface="黑体"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黑体" panose="02010609060101010101" pitchFamily="49" charset="-122"/>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3200"/>
              <a:t>choreography</a:t>
            </a:r>
            <a:endParaRPr lang="zh-CN" altLang="en-US" sz="3200"/>
          </a:p>
          <a:p>
            <a:r>
              <a:rPr lang="zh-CN" altLang="en-US" sz="3600"/>
              <a:t>salon</a:t>
            </a:r>
            <a:endParaRPr lang="zh-CN" altLang="en-US" sz="3600"/>
          </a:p>
          <a:p>
            <a:r>
              <a:rPr lang="zh-CN" altLang="en-US" sz="3600"/>
              <a:t>episode</a:t>
            </a:r>
            <a:endParaRPr lang="zh-CN" altLang="en-US" sz="3600"/>
          </a:p>
          <a:p>
            <a:r>
              <a:rPr lang="zh-CN" altLang="en-US" sz="3200"/>
              <a:t>rehears</a:t>
            </a:r>
            <a:r>
              <a:rPr lang="en-US" altLang="zh-CN" sz="3200"/>
              <a:t>e rehearsal</a:t>
            </a:r>
            <a:endParaRPr lang="en-US" altLang="zh-CN" sz="3200"/>
          </a:p>
          <a:p>
            <a:r>
              <a:rPr lang="en-US" altLang="zh-CN" sz="3200"/>
              <a:t>pitch</a:t>
            </a:r>
            <a:endParaRPr lang="en-US" altLang="zh-CN" sz="3200"/>
          </a:p>
          <a:p>
            <a:r>
              <a:rPr lang="en-US" altLang="zh-CN" sz="3200"/>
              <a:t>accompany</a:t>
            </a:r>
            <a:endParaRPr lang="en-US" altLang="zh-CN" sz="3200"/>
          </a:p>
          <a:p>
            <a:r>
              <a:rPr lang="en-US" altLang="zh-CN" sz="3200"/>
              <a:t>pace</a:t>
            </a:r>
            <a:endParaRPr lang="en-US" altLang="zh-CN" sz="32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515745" y="567055"/>
            <a:ext cx="9439910" cy="3810000"/>
          </a:xfrm>
        </p:spPr>
        <p:txBody>
          <a:bodyPr>
            <a:noAutofit/>
          </a:bodyPr>
          <a:p>
            <a:pPr fontAlgn="auto"/>
            <a:r>
              <a:rPr lang="en-US" altLang="zh-CN" sz="3200" strike="noStrike" noProof="1">
                <a:sym typeface="+mn-ea"/>
              </a:rPr>
              <a:t>lyric</a:t>
            </a:r>
            <a:endParaRPr lang="en-US" altLang="zh-CN" sz="3200" strike="noStrike" noProof="1">
              <a:sym typeface="+mn-ea"/>
            </a:endParaRPr>
          </a:p>
          <a:p>
            <a:pPr fontAlgn="auto"/>
            <a:r>
              <a:rPr lang="en-US" altLang="zh-CN" sz="3200" strike="noStrike" noProof="1"/>
              <a:t>composer</a:t>
            </a:r>
            <a:endParaRPr lang="en-US" altLang="zh-CN" sz="3200" strike="noStrike" noProof="1"/>
          </a:p>
          <a:p>
            <a:pPr fontAlgn="auto"/>
            <a:r>
              <a:rPr lang="en-US" altLang="zh-CN" sz="3200" strike="noStrike" noProof="1"/>
              <a:t>note</a:t>
            </a:r>
            <a:endParaRPr lang="en-US" altLang="zh-CN" sz="3200" strike="noStrike" noProof="1"/>
          </a:p>
          <a:p>
            <a:pPr fontAlgn="auto"/>
            <a:r>
              <a:rPr lang="en-US" altLang="zh-CN" sz="3200" strike="noStrike" noProof="1"/>
              <a:t>time/beat</a:t>
            </a:r>
            <a:endParaRPr lang="zh-CN" altLang="en-US" sz="3200" strike="noStrike" noProof="1"/>
          </a:p>
          <a:p>
            <a:pPr fontAlgn="auto"/>
            <a:r>
              <a:rPr lang="en-US" altLang="zh-CN" sz="3200" strike="noStrike" noProof="1"/>
              <a:t>score</a:t>
            </a:r>
            <a:endParaRPr lang="en-US" altLang="zh-CN" sz="3200" strike="noStrike" noProof="1"/>
          </a:p>
          <a:p>
            <a:pPr fontAlgn="auto"/>
            <a:r>
              <a:rPr lang="en-US" altLang="zh-CN" sz="3200" strike="noStrike" noProof="1"/>
              <a:t>movement </a:t>
            </a:r>
            <a:r>
              <a:rPr lang="zh-CN" altLang="en-US" sz="3200" strike="noStrike" noProof="1"/>
              <a:t>乐章</a:t>
            </a:r>
            <a:endParaRPr lang="zh-CN" altLang="en-US" sz="3200" strike="noStrike" noProof="1"/>
          </a:p>
          <a:p>
            <a:pPr fontAlgn="auto"/>
            <a:r>
              <a:rPr lang="en-US" altLang="zh-CN" sz="3200" strike="noStrike" noProof="1"/>
              <a:t>soundtrack OST </a:t>
            </a:r>
            <a:r>
              <a:rPr lang="zh-CN" altLang="en-US" sz="3200" strike="noStrike" noProof="1"/>
              <a:t>影视原声</a:t>
            </a:r>
            <a:endParaRPr lang="zh-CN" altLang="en-US" sz="3200" strike="noStrike" noProof="1"/>
          </a:p>
          <a:p>
            <a:pPr fontAlgn="auto"/>
            <a:r>
              <a:rPr lang="en-US" altLang="zh-CN" sz="3200" strike="noStrike" noProof="1"/>
              <a:t>chamber music</a:t>
            </a:r>
            <a:endParaRPr lang="en-US" altLang="zh-CN" sz="3200" strike="noStrike" noProof="1"/>
          </a:p>
          <a:p>
            <a:pPr fontAlgn="auto"/>
            <a:r>
              <a:rPr lang="en-US" altLang="zh-CN" sz="3200" strike="noStrike" noProof="1"/>
              <a:t>recital</a:t>
            </a:r>
            <a:endParaRPr lang="en-US" altLang="zh-CN" sz="3200" strike="noStrike" noProof="1"/>
          </a:p>
          <a:p>
            <a:pPr fontAlgn="auto"/>
            <a:r>
              <a:rPr lang="en-US" altLang="zh-CN" sz="3200" strike="noStrike" noProof="1"/>
              <a:t>choir  chorus </a:t>
            </a:r>
            <a:endParaRPr lang="en-US" altLang="zh-CN" sz="3200" strike="noStrike" noProof="1"/>
          </a:p>
          <a:p>
            <a:pPr fontAlgn="auto"/>
            <a:r>
              <a:rPr lang="en-US" altLang="zh-CN" sz="3200" strike="noStrike" noProof="1"/>
              <a:t>orchestra  concert </a:t>
            </a:r>
            <a:endParaRPr lang="en-US" altLang="zh-CN" sz="3200" strike="noStrike" noProof="1"/>
          </a:p>
          <a:p>
            <a:pPr fontAlgn="auto"/>
            <a:endParaRPr lang="en-US" altLang="zh-CN" sz="3600" strike="noStrike" noProof="1"/>
          </a:p>
          <a:p>
            <a:pPr fontAlgn="auto"/>
            <a:endParaRPr lang="en-US" altLang="zh-CN" sz="3600" strike="noStrike" noProof="1"/>
          </a:p>
          <a:p>
            <a:pPr marL="0" indent="0" fontAlgn="auto">
              <a:buNone/>
            </a:pPr>
            <a:endParaRPr lang="en-US" altLang="zh-CN" sz="1800" strike="noStrike" noProof="1"/>
          </a:p>
        </p:txBody>
      </p:sp>
      <p:sp>
        <p:nvSpPr>
          <p:cNvPr id="29698" name="内容占位符 2"/>
          <p:cNvSpPr>
            <a:spLocks noGrp="1"/>
          </p:cNvSpPr>
          <p:nvPr/>
        </p:nvSpPr>
        <p:spPr>
          <a:xfrm>
            <a:off x="6676708" y="567055"/>
            <a:ext cx="8183562" cy="4187825"/>
          </a:xfrm>
          <a:prstGeom prst="rect">
            <a:avLst/>
          </a:prstGeom>
        </p:spPr>
        <p:txBody>
          <a:bodyPr vert="horz" lIns="182880" tIns="91440" rIns="91440" bIns="45720" rtlCol="0" anchor="t">
            <a:normAutofit/>
          </a:bodyPr>
          <a:lstStyle>
            <a:lvl1pPr marL="228600" indent="-228600" algn="l" defTabSz="914400" rtl="0" eaLnBrk="1" latinLnBrk="0" hangingPunct="1">
              <a:lnSpc>
                <a:spcPct val="90000"/>
              </a:lnSpc>
              <a:spcBef>
                <a:spcPts val="1000"/>
              </a:spcBef>
              <a:buClr>
                <a:schemeClr val="accent1"/>
              </a:buClr>
              <a:buSzPct val="80000"/>
              <a:buFont typeface="Webdings" panose="05030102010509060703" pitchFamily="18" charset="2"/>
              <a:buChar char=""/>
              <a:defRPr sz="2400" kern="1200">
                <a:solidFill>
                  <a:schemeClr val="tx1"/>
                </a:solidFill>
                <a:latin typeface="黑体" panose="02010609060101010101" pitchFamily="49" charset="-122"/>
                <a:ea typeface="黑体" panose="02010609060101010101" pitchFamily="49"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黑体" panose="02010609060101010101" pitchFamily="49" charset="-122"/>
                <a:ea typeface="黑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黑体" panose="02010609060101010101" pitchFamily="49" charset="-122"/>
                <a:ea typeface="黑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黑体" panose="02010609060101010101" pitchFamily="49" charset="-122"/>
                <a:ea typeface="黑体"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黑体" panose="02010609060101010101" pitchFamily="49" charset="-122"/>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3200"/>
              <a:t>choreography</a:t>
            </a:r>
            <a:endParaRPr lang="zh-CN" altLang="en-US" sz="3200"/>
          </a:p>
          <a:p>
            <a:r>
              <a:rPr lang="zh-CN" altLang="en-US" sz="3600"/>
              <a:t>salon</a:t>
            </a:r>
            <a:endParaRPr lang="zh-CN" altLang="en-US" sz="3600"/>
          </a:p>
          <a:p>
            <a:r>
              <a:rPr lang="zh-CN" altLang="en-US" sz="3600"/>
              <a:t>episode</a:t>
            </a:r>
            <a:endParaRPr lang="zh-CN" altLang="en-US" sz="3600"/>
          </a:p>
          <a:p>
            <a:r>
              <a:rPr lang="zh-CN" altLang="en-US" sz="3200"/>
              <a:t>rehears</a:t>
            </a:r>
            <a:r>
              <a:rPr lang="en-US" altLang="zh-CN" sz="3200"/>
              <a:t>e rehearsal</a:t>
            </a:r>
            <a:endParaRPr lang="en-US" altLang="zh-CN" sz="3200"/>
          </a:p>
          <a:p>
            <a:r>
              <a:rPr lang="en-US" altLang="zh-CN" sz="3200"/>
              <a:t>pitch</a:t>
            </a:r>
            <a:endParaRPr lang="en-US" altLang="zh-CN" sz="3200"/>
          </a:p>
          <a:p>
            <a:r>
              <a:rPr lang="en-US" altLang="zh-CN" sz="3200"/>
              <a:t>accompany</a:t>
            </a:r>
            <a:endParaRPr lang="en-US" altLang="zh-CN" sz="3200"/>
          </a:p>
          <a:p>
            <a:r>
              <a:rPr lang="en-US" altLang="zh-CN" sz="3200"/>
              <a:t>pace and pitch</a:t>
            </a:r>
            <a:endParaRPr lang="en-US" altLang="zh-CN" sz="32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p:nvPr>
            <p:ph type="title"/>
          </p:nvPr>
        </p:nvSpPr>
        <p:spPr/>
        <p:txBody>
          <a:bodyPr/>
          <a:p>
            <a:r>
              <a:rPr lang="en-US" altLang="zh-CN"/>
              <a:t>T27L2</a:t>
            </a:r>
            <a:endParaRPr lang="en-US" altLang="zh-CN"/>
          </a:p>
        </p:txBody>
      </p:sp>
      <p:sp>
        <p:nvSpPr>
          <p:cNvPr id="2" name="内容占位符 1"/>
          <p:cNvSpPr/>
          <p:nvPr>
            <p:ph idx="1"/>
          </p:nvPr>
        </p:nvSpPr>
        <p:spPr/>
        <p:txBody>
          <a:bodyPr/>
          <a:p>
            <a:r>
              <a:rPr lang="en-US" altLang="zh-CN">
                <a:sym typeface="+mn-ea"/>
              </a:rPr>
              <a:t>compare with</a:t>
            </a:r>
            <a:endParaRPr lang="en-US" altLang="zh-CN"/>
          </a:p>
          <a:p>
            <a:r>
              <a:rPr lang="en-US" altLang="zh-CN">
                <a:sym typeface="+mn-ea"/>
              </a:rPr>
              <a:t>unlike</a:t>
            </a:r>
            <a:endParaRPr lang="en-US" altLang="zh-CN"/>
          </a:p>
          <a:p>
            <a:r>
              <a:rPr lang="en-US" altLang="zh-CN">
                <a:sym typeface="+mn-ea"/>
              </a:rPr>
              <a:t>different</a:t>
            </a:r>
            <a:endParaRPr lang="en-US" altLang="zh-CN"/>
          </a:p>
          <a:p>
            <a:r>
              <a:rPr lang="en-US" altLang="zh-CN">
                <a:sym typeface="+mn-ea"/>
              </a:rPr>
              <a:t>contrary</a:t>
            </a:r>
            <a:endParaRPr lang="en-US" altLang="zh-CN"/>
          </a:p>
          <a:p>
            <a:r>
              <a:rPr lang="en-US" altLang="zh-CN">
                <a:sym typeface="+mn-ea"/>
              </a:rPr>
              <a:t>as opposed to </a:t>
            </a:r>
            <a:endParaRPr lang="en-US" altLang="zh-CN"/>
          </a:p>
          <a:p>
            <a:r>
              <a:rPr lang="en-US" altLang="zh-CN">
                <a:sym typeface="+mn-ea"/>
              </a:rPr>
              <a:t>not the same as </a:t>
            </a:r>
            <a:endParaRPr lang="en-US" altLang="zh-CN">
              <a:sym typeface="+mn-ea"/>
            </a:endParaRPr>
          </a:p>
          <a:p>
            <a:r>
              <a:rPr lang="en-US" altLang="zh-CN">
                <a:sym typeface="+mn-ea"/>
              </a:rPr>
              <a:t>Instead</a:t>
            </a:r>
            <a:endParaRPr lang="en-US" altLang="zh-CN">
              <a:sym typeface="+mn-ea"/>
            </a:endParaRPr>
          </a:p>
          <a:p>
            <a:r>
              <a:rPr lang="en-US" altLang="zh-CN">
                <a:sym typeface="+mn-ea"/>
              </a:rPr>
              <a:t>rather than </a:t>
            </a: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内容占位符 2"/>
          <p:cNvSpPr>
            <a:spLocks noGrp="1"/>
          </p:cNvSpPr>
          <p:nvPr>
            <p:ph idx="1"/>
          </p:nvPr>
        </p:nvSpPr>
        <p:spPr>
          <a:xfrm>
            <a:off x="832485" y="1018540"/>
            <a:ext cx="9293225" cy="4334510"/>
          </a:xfrm>
        </p:spPr>
        <p:txBody>
          <a:bodyPr lIns="182880" tIns="91440" anchor="t">
            <a:noAutofit/>
          </a:bodyPr>
          <a:p>
            <a:r>
              <a:rPr lang="zh-CN" altLang="en-US" sz="3200"/>
              <a:t>Now,   </a:t>
            </a:r>
            <a:r>
              <a:rPr lang="zh-CN" altLang="en-US" sz="3200" u="sng"/>
              <a:t>               </a:t>
            </a:r>
            <a:r>
              <a:rPr lang="zh-CN" altLang="en-US" sz="3200"/>
              <a:t>  the harpsichord which came before it, the piano is </a:t>
            </a:r>
            <a:r>
              <a:rPr lang="zh-CN" altLang="en-US" sz="3200" u="sng"/>
              <a:t>                 </a:t>
            </a:r>
            <a:r>
              <a:rPr lang="zh-CN" altLang="en-US" sz="3200"/>
              <a:t>. </a:t>
            </a:r>
            <a:endParaRPr lang="zh-CN" altLang="en-US" sz="3200"/>
          </a:p>
          <a:p>
            <a:endParaRPr lang="zh-CN" altLang="en-US" sz="3200"/>
          </a:p>
          <a:p>
            <a:r>
              <a:rPr lang="zh-CN" altLang="en-US" sz="3200"/>
              <a:t>You see, the harpsichord is actually classified as  </a:t>
            </a:r>
            <a:r>
              <a:rPr lang="zh-CN" altLang="en-US" sz="3200" u="sng"/>
              <a:t>                          </a:t>
            </a:r>
            <a:r>
              <a:rPr lang="zh-CN" altLang="en-US" sz="3200"/>
              <a:t>, since pressing a key of a harpsichord causes a tiny quill that's connected to the key to pluck the strings that are inside the instrument, </a:t>
            </a:r>
            <a:r>
              <a:rPr lang="zh-CN" altLang="en-US" sz="3200" u="sng"/>
              <a:t>                        </a:t>
            </a:r>
            <a:r>
              <a:rPr lang="zh-CN" altLang="en-US" sz="3200"/>
              <a:t> a guitar pick plucks the strings of a guitar.</a:t>
            </a:r>
            <a:endParaRPr lang="zh-CN" altLang="en-US" sz="32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内容占位符 2"/>
          <p:cNvSpPr>
            <a:spLocks noGrp="1"/>
          </p:cNvSpPr>
          <p:nvPr>
            <p:ph idx="1"/>
          </p:nvPr>
        </p:nvSpPr>
        <p:spPr>
          <a:xfrm>
            <a:off x="1383030" y="1141095"/>
            <a:ext cx="8927465" cy="5115560"/>
          </a:xfrm>
        </p:spPr>
        <p:txBody>
          <a:bodyPr lIns="182880" tIns="91440" anchor="t">
            <a:noAutofit/>
          </a:bodyPr>
          <a:p>
            <a:r>
              <a:rPr lang="zh-CN" altLang="en-US" sz="2800"/>
              <a:t>Now, </a:t>
            </a:r>
            <a:r>
              <a:rPr lang="zh-CN" altLang="en-US" sz="2800">
                <a:solidFill>
                  <a:srgbClr val="FF0000"/>
                </a:solidFill>
              </a:rPr>
              <a:t>unlike</a:t>
            </a:r>
            <a:r>
              <a:rPr lang="zh-CN" altLang="en-US" sz="2800"/>
              <a:t> the harpsichord which came before it, the piano is a </a:t>
            </a:r>
            <a:r>
              <a:rPr lang="zh-CN" altLang="en-US" sz="2800">
                <a:solidFill>
                  <a:srgbClr val="FF0000"/>
                </a:solidFill>
              </a:rPr>
              <a:t>percussion instrument</a:t>
            </a:r>
            <a:r>
              <a:rPr lang="zh-CN" altLang="en-US" sz="2800"/>
              <a:t>. </a:t>
            </a:r>
            <a:endParaRPr lang="zh-CN" altLang="en-US" sz="2800"/>
          </a:p>
          <a:p>
            <a:endParaRPr lang="zh-CN" altLang="en-US" sz="2800"/>
          </a:p>
          <a:p>
            <a:r>
              <a:rPr lang="zh-CN" altLang="en-US" sz="2800"/>
              <a:t>You see, the harpsichord is actually classified as a </a:t>
            </a:r>
            <a:r>
              <a:rPr lang="zh-CN" altLang="en-US" sz="2800">
                <a:solidFill>
                  <a:srgbClr val="FF0000"/>
                </a:solidFill>
              </a:rPr>
              <a:t>string instrument</a:t>
            </a:r>
            <a:r>
              <a:rPr lang="zh-CN" altLang="en-US" sz="2800"/>
              <a:t>, since pressing a key of a harpsichord causes a tiny quill that's connected to the key to pluck the strings that are inside the instrument, </a:t>
            </a:r>
            <a:r>
              <a:rPr lang="zh-CN" altLang="en-US" sz="2800">
                <a:solidFill>
                  <a:srgbClr val="FF0000"/>
                </a:solidFill>
              </a:rPr>
              <a:t>much the same as</a:t>
            </a:r>
            <a:r>
              <a:rPr lang="zh-CN" altLang="en-US" sz="2800"/>
              <a:t> a guitar pick plucks the strings of a guitar.</a:t>
            </a:r>
            <a:endParaRPr lang="zh-CN" altLang="en-US" sz="2800"/>
          </a:p>
          <a:p>
            <a:endParaRPr lang="zh-CN" altLang="en-US" sz="28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027238" y="4983163"/>
            <a:ext cx="8183563" cy="1052513"/>
          </a:xfrm>
        </p:spPr>
        <p:txBody>
          <a:bodyPr/>
          <a:p>
            <a:pPr fontAlgn="auto"/>
            <a:endParaRPr lang="zh-CN" altLang="en-US" strike="noStrike" noProof="1"/>
          </a:p>
        </p:txBody>
      </p:sp>
      <p:sp>
        <p:nvSpPr>
          <p:cNvPr id="55298" name="内容占位符 2"/>
          <p:cNvSpPr>
            <a:spLocks noGrp="1"/>
          </p:cNvSpPr>
          <p:nvPr>
            <p:ph idx="1"/>
          </p:nvPr>
        </p:nvSpPr>
        <p:spPr>
          <a:xfrm>
            <a:off x="1380173" y="795655"/>
            <a:ext cx="8183562" cy="4187825"/>
          </a:xfrm>
        </p:spPr>
        <p:txBody>
          <a:bodyPr lIns="182880" tIns="91440" anchor="t"/>
          <a:p>
            <a:endParaRPr lang="zh-CN" altLang="en-US" sz="3200"/>
          </a:p>
          <a:p>
            <a:endParaRPr lang="zh-CN" altLang="en-US" sz="3600"/>
          </a:p>
          <a:p>
            <a:r>
              <a:rPr lang="en-US" altLang="zh-CN" sz="3200"/>
              <a:t>T27L2 </a:t>
            </a:r>
            <a:r>
              <a:rPr lang="zh-CN" altLang="en-US" sz="3200"/>
              <a:t>对比</a:t>
            </a:r>
            <a:endParaRPr lang="zh-CN" altLang="en-US" sz="3200"/>
          </a:p>
          <a:p>
            <a:r>
              <a:rPr lang="en-US" altLang="zh-CN" sz="3200"/>
              <a:t>skill</a:t>
            </a:r>
            <a:endParaRPr lang="en-US" altLang="zh-CN" sz="3200"/>
          </a:p>
          <a:p>
            <a:endParaRPr lang="en-US" altLang="zh-CN" sz="3600"/>
          </a:p>
          <a:p>
            <a:endParaRPr lang="en-US" altLang="zh-CN" sz="3600"/>
          </a:p>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sz="3600"/>
              <a:t>but it's </a:t>
            </a:r>
            <a:r>
              <a:rPr lang="zh-CN" altLang="en-US" sz="3600">
                <a:solidFill>
                  <a:srgbClr val="FF0000"/>
                </a:solidFill>
              </a:rPr>
              <a:t>a genre</a:t>
            </a:r>
            <a:r>
              <a:rPr lang="zh-CN" altLang="en-US" sz="3600"/>
              <a:t> of music like the symphony or the concerto.</a:t>
            </a:r>
            <a:endParaRPr lang="zh-CN" altLang="en-US" sz="3600"/>
          </a:p>
          <a:p>
            <a:r>
              <a:rPr lang="zh-CN" altLang="en-US" sz="3600"/>
              <a:t>但和交响乐或协奏曲一样 也是音乐体裁。</a:t>
            </a:r>
            <a:endParaRPr lang="zh-CN" altLang="en-US" sz="3600"/>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内容占位符 2"/>
          <p:cNvSpPr>
            <a:spLocks noGrp="1"/>
          </p:cNvSpPr>
          <p:nvPr>
            <p:ph idx="1"/>
          </p:nvPr>
        </p:nvSpPr>
        <p:spPr>
          <a:xfrm>
            <a:off x="711835" y="932815"/>
            <a:ext cx="10841990" cy="4187825"/>
          </a:xfrm>
        </p:spPr>
        <p:txBody>
          <a:bodyPr lIns="182880" tIns="91440" anchor="t">
            <a:noAutofit/>
          </a:bodyPr>
          <a:p>
            <a:r>
              <a:rPr lang="zh-CN" altLang="en-US" sz="2800"/>
              <a:t>These </a:t>
            </a:r>
            <a:r>
              <a:rPr lang="zh-CN" altLang="en-US" sz="2800">
                <a:solidFill>
                  <a:srgbClr val="FF0000"/>
                </a:solidFill>
              </a:rPr>
              <a:t>vintage </a:t>
            </a:r>
            <a:r>
              <a:rPr lang="zh-CN" altLang="en-US" sz="2800"/>
              <a:t>Cremonese violins are considered the best in the world.But it's </a:t>
            </a:r>
            <a:r>
              <a:rPr lang="zh-CN" altLang="en-US" sz="2800">
                <a:solidFill>
                  <a:srgbClr val="FF0000"/>
                </a:solidFill>
              </a:rPr>
              <a:t>not like </a:t>
            </a:r>
            <a:r>
              <a:rPr lang="zh-CN" altLang="en-US" sz="2800"/>
              <a:t>the makers of those violins were </a:t>
            </a:r>
            <a:r>
              <a:rPr lang="zh-CN" altLang="en-US" sz="2800" u="sng"/>
              <a:t>                               </a:t>
            </a:r>
            <a:r>
              <a:rPr lang="zh-CN" altLang="en-US" sz="2800"/>
              <a:t> their modern-day </a:t>
            </a:r>
            <a:r>
              <a:rPr lang="zh-CN" altLang="en-US" sz="2800">
                <a:solidFill>
                  <a:srgbClr val="FF0000"/>
                </a:solidFill>
              </a:rPr>
              <a:t>counterparts</a:t>
            </a:r>
            <a:r>
              <a:rPr lang="zh-CN" altLang="en-US" sz="2800"/>
              <a:t>. They weren't.</a:t>
            </a:r>
            <a:endParaRPr lang="zh-CN" altLang="en-US" sz="2800"/>
          </a:p>
          <a:p>
            <a:r>
              <a:rPr lang="zh-CN" altLang="en-US" sz="2800"/>
              <a:t>Today's top violin makers can pretty much replicate all the </a:t>
            </a:r>
            <a:r>
              <a:rPr lang="zh-CN" altLang="en-US" sz="2800">
                <a:solidFill>
                  <a:srgbClr val="FF0000"/>
                </a:solidFill>
              </a:rPr>
              <a:t>physical attributes</a:t>
            </a:r>
            <a:r>
              <a:rPr lang="zh-CN" altLang="en-US" sz="2800"/>
              <a:t> of a Cremonese violin.</a:t>
            </a:r>
            <a:endParaRPr lang="zh-CN" altLang="en-US" sz="2800"/>
          </a:p>
          <a:p>
            <a:r>
              <a:rPr lang="zh-CN" altLang="en-US" sz="2800">
                <a:solidFill>
                  <a:srgbClr val="FF0000"/>
                </a:solidFill>
              </a:rPr>
              <a:t>But</a:t>
            </a:r>
            <a:r>
              <a:rPr lang="zh-CN" altLang="en-US" sz="2800"/>
              <a:t> it's generally thought that the </a:t>
            </a:r>
            <a:r>
              <a:rPr lang="zh-CN" altLang="en-US" sz="2800">
                <a:solidFill>
                  <a:srgbClr val="FF0000"/>
                </a:solidFill>
              </a:rPr>
              <a:t>acoustical quality</a:t>
            </a:r>
            <a:r>
              <a:rPr lang="zh-CN" altLang="en-US" sz="2800"/>
              <a:t> of modern violins </a:t>
            </a:r>
            <a:endParaRPr lang="zh-CN" altLang="en-US" sz="2800"/>
          </a:p>
          <a:p>
            <a:r>
              <a:rPr lang="zh-CN" altLang="en-US" sz="2800"/>
              <a:t> </a:t>
            </a:r>
            <a:r>
              <a:rPr lang="zh-CN" altLang="en-US" sz="2800" u="sng"/>
              <a:t>                              </a:t>
            </a:r>
            <a:r>
              <a:rPr lang="zh-CN" altLang="en-US" sz="2800"/>
              <a:t> of the vintage ones.</a:t>
            </a:r>
            <a:endParaRPr lang="zh-CN" altLang="en-US" sz="2800"/>
          </a:p>
          <a:p>
            <a:r>
              <a:rPr lang="zh-CN" altLang="en-US" sz="2800">
                <a:solidFill>
                  <a:srgbClr val="FF0000"/>
                </a:solidFill>
              </a:rPr>
              <a:t>vintage 老式的 </a:t>
            </a:r>
            <a:endParaRPr lang="zh-CN" altLang="en-US" sz="2800">
              <a:solidFill>
                <a:srgbClr val="FF0000"/>
              </a:solidFill>
            </a:endParaRPr>
          </a:p>
          <a:p>
            <a:r>
              <a:rPr lang="zh-CN" altLang="en-US" sz="2800">
                <a:solidFill>
                  <a:srgbClr val="FF0000"/>
                </a:solidFill>
              </a:rPr>
              <a:t>counterparts  </a:t>
            </a:r>
            <a:r>
              <a:rPr lang="en-US" altLang="zh-CN" sz="2800">
                <a:solidFill>
                  <a:srgbClr val="FF0000"/>
                </a:solidFill>
              </a:rPr>
              <a:t>ones n.与对方地位作用相当的人(或物)</a:t>
            </a:r>
            <a:endParaRPr lang="en-US" altLang="zh-CN" sz="2800">
              <a:solidFill>
                <a:srgbClr val="FF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7345" name="内容占位符 3" descr="S70402-091311"/>
          <p:cNvPicPr>
            <a:picLocks noGrp="1" noChangeAspect="1"/>
          </p:cNvPicPr>
          <p:nvPr>
            <p:ph idx="1"/>
          </p:nvPr>
        </p:nvPicPr>
        <p:blipFill>
          <a:blip r:embed="rId1"/>
          <a:srcRect l="404" t="10765" b="30782"/>
          <a:stretch>
            <a:fillRect/>
          </a:stretch>
        </p:blipFill>
        <p:spPr>
          <a:xfrm>
            <a:off x="1568450" y="413385"/>
            <a:ext cx="9055735" cy="5784215"/>
          </a:xfr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内容占位符 2"/>
          <p:cNvSpPr>
            <a:spLocks noGrp="1"/>
          </p:cNvSpPr>
          <p:nvPr>
            <p:ph idx="1"/>
          </p:nvPr>
        </p:nvSpPr>
        <p:spPr>
          <a:xfrm>
            <a:off x="1407160" y="1042670"/>
            <a:ext cx="9475470" cy="5248910"/>
          </a:xfrm>
        </p:spPr>
        <p:txBody>
          <a:bodyPr lIns="182880" tIns="91440" anchor="t"/>
          <a:p>
            <a:r>
              <a:rPr lang="zh-CN" altLang="en-US" sz="3200"/>
              <a:t>These vintage Cremonese violins are considered the best in the world.But it's </a:t>
            </a:r>
            <a:r>
              <a:rPr lang="zh-CN" altLang="en-US" sz="3200">
                <a:solidFill>
                  <a:srgbClr val="FF0000"/>
                </a:solidFill>
              </a:rPr>
              <a:t>not </a:t>
            </a:r>
            <a:r>
              <a:rPr lang="zh-CN" altLang="en-US" sz="3200"/>
              <a:t>like the makers of those violins were </a:t>
            </a:r>
            <a:r>
              <a:rPr lang="zh-CN" altLang="en-US" sz="3200">
                <a:solidFill>
                  <a:srgbClr val="FF0000"/>
                </a:solidFill>
              </a:rPr>
              <a:t>any more skilled than</a:t>
            </a:r>
            <a:r>
              <a:rPr lang="zh-CN" altLang="en-US" sz="3200"/>
              <a:t> their modern-day counterparts. They weren't.Today's top violin makers can pretty much replicate all the physical attributes of a Cremonese violin.But it's generally thought that the acoustical quality of modern violins </a:t>
            </a:r>
            <a:r>
              <a:rPr lang="zh-CN" altLang="en-US" sz="3200">
                <a:solidFill>
                  <a:srgbClr val="FF0000"/>
                </a:solidFill>
              </a:rPr>
              <a:t>doesn't live up to the quality</a:t>
            </a:r>
            <a:r>
              <a:rPr lang="zh-CN" altLang="en-US" sz="3200"/>
              <a:t> of the vintage ones.</a:t>
            </a:r>
            <a:endParaRPr lang="zh-CN" altLang="en-US" sz="32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内容占位符 2"/>
          <p:cNvSpPr>
            <a:spLocks noGrp="1"/>
          </p:cNvSpPr>
          <p:nvPr>
            <p:ph idx="1"/>
          </p:nvPr>
        </p:nvSpPr>
        <p:spPr>
          <a:xfrm>
            <a:off x="1035050" y="1080135"/>
            <a:ext cx="10122535" cy="4187825"/>
          </a:xfrm>
        </p:spPr>
        <p:txBody>
          <a:bodyPr lIns="182880" tIns="91440" anchor="t">
            <a:noAutofit/>
          </a:bodyPr>
          <a:p>
            <a:r>
              <a:rPr lang="en-US" altLang="zh-CN" sz="3200"/>
              <a:t>P</a:t>
            </a:r>
            <a:r>
              <a:rPr lang="zh-CN" altLang="en-US" sz="3200"/>
              <a:t>eople thought the varnish used to coat and protect the violins was special.</a:t>
            </a:r>
            <a:endParaRPr lang="zh-CN" altLang="en-US" sz="3200"/>
          </a:p>
          <a:p>
            <a:r>
              <a:rPr lang="zh-CN" altLang="en-US" sz="3200">
                <a:solidFill>
                  <a:srgbClr val="FF0000"/>
                </a:solidFill>
              </a:rPr>
              <a:t>But </a:t>
            </a:r>
            <a:r>
              <a:rPr lang="zh-CN" altLang="en-US" sz="3200"/>
              <a:t>research showed it was</a:t>
            </a:r>
            <a:endParaRPr lang="zh-CN" altLang="en-US" sz="3200"/>
          </a:p>
          <a:p>
            <a:r>
              <a:rPr lang="zh-CN" altLang="en-US" sz="3200" u="sng"/>
              <a:t>               </a:t>
            </a:r>
            <a:r>
              <a:rPr lang="zh-CN" altLang="en-US" sz="3200"/>
              <a:t>varnish used on furniture.</a:t>
            </a:r>
            <a:endParaRPr lang="zh-CN" altLang="en-US" sz="3200"/>
          </a:p>
          <a:p>
            <a:r>
              <a:rPr lang="zh-CN" altLang="en-US" sz="3200">
                <a:solidFill>
                  <a:srgbClr val="FF0000"/>
                </a:solidFill>
              </a:rPr>
              <a:t>However</a:t>
            </a:r>
            <a:r>
              <a:rPr lang="zh-CN" altLang="en-US" sz="3200"/>
              <a:t>, researchers have discovered that there are something special about</a:t>
            </a:r>
            <a:endParaRPr lang="zh-CN" altLang="en-US" sz="3200"/>
          </a:p>
          <a:p>
            <a:r>
              <a:rPr lang="zh-CN" altLang="en-US" sz="3200" u="sng"/>
              <a:t>               </a:t>
            </a:r>
            <a:r>
              <a:rPr lang="zh-CN" altLang="en-US" sz="3200"/>
              <a:t>the violins were made from.</a:t>
            </a:r>
            <a:r>
              <a:rPr lang="zh-CN" altLang="en-US" sz="3200">
                <a:solidFill>
                  <a:srgbClr val="FF0000"/>
                </a:solidFill>
              </a:rPr>
              <a:t>And </a:t>
            </a:r>
            <a:r>
              <a:rPr lang="zh-CN" altLang="en-US" sz="3200"/>
              <a:t>recently they have been able to  </a:t>
            </a:r>
            <a:r>
              <a:rPr lang="zh-CN" altLang="en-US" sz="3200" u="sng"/>
              <a:t>        </a:t>
            </a:r>
            <a:r>
              <a:rPr lang="en-US" altLang="zh-CN" sz="3200" u="sng"/>
              <a:t>t</a:t>
            </a:r>
            <a:r>
              <a:rPr lang="zh-CN" altLang="en-US" sz="3200"/>
              <a:t>hat too.</a:t>
            </a:r>
            <a:endParaRPr lang="zh-CN" altLang="en-US" sz="32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2705" name="内容占位符 3" descr="S70402-091435"/>
          <p:cNvPicPr>
            <a:picLocks noGrp="1" noChangeAspect="1"/>
          </p:cNvPicPr>
          <p:nvPr>
            <p:ph idx="1"/>
          </p:nvPr>
        </p:nvPicPr>
        <p:blipFill>
          <a:blip r:embed="rId1"/>
          <a:srcRect t="10765" r="2173" b="34207"/>
          <a:stretch>
            <a:fillRect/>
          </a:stretch>
        </p:blipFill>
        <p:spPr>
          <a:xfrm>
            <a:off x="2457450" y="700088"/>
            <a:ext cx="7277100" cy="4873625"/>
          </a:xfr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027873" y="5166043"/>
            <a:ext cx="8183563" cy="1052513"/>
          </a:xfrm>
        </p:spPr>
        <p:txBody>
          <a:bodyPr>
            <a:normAutofit/>
          </a:bodyPr>
          <a:p>
            <a:pPr fontAlgn="auto"/>
            <a:r>
              <a:rPr lang="zh-CN" altLang="en-US" strike="noStrike" noProof="1"/>
              <a:t> Few writers even begin to approach Shakespeare's greatness. </a:t>
            </a:r>
            <a:endParaRPr lang="zh-CN" altLang="en-US" strike="noStrike" noProof="1"/>
          </a:p>
        </p:txBody>
      </p:sp>
      <p:sp>
        <p:nvSpPr>
          <p:cNvPr id="73730" name="内容占位符 2"/>
          <p:cNvSpPr>
            <a:spLocks noGrp="1"/>
          </p:cNvSpPr>
          <p:nvPr>
            <p:ph idx="1"/>
          </p:nvPr>
        </p:nvSpPr>
        <p:spPr>
          <a:xfrm>
            <a:off x="1881823" y="847725"/>
            <a:ext cx="8183562" cy="4187825"/>
          </a:xfrm>
        </p:spPr>
        <p:txBody>
          <a:bodyPr lIns="182880" tIns="91440" anchor="t">
            <a:noAutofit/>
          </a:bodyPr>
          <a:p>
            <a:r>
              <a:rPr lang="zh-CN" altLang="en-US" sz="2800"/>
              <a:t>In the forest, fungi are </a:t>
            </a:r>
            <a:r>
              <a:rPr lang="zh-CN" altLang="en-US" sz="2800">
                <a:solidFill>
                  <a:srgbClr val="FF0000"/>
                </a:solidFill>
              </a:rPr>
              <a:t>decomposers</a:t>
            </a:r>
            <a:r>
              <a:rPr lang="zh-CN" altLang="en-US" sz="2800"/>
              <a:t>.They break down dead wood.But this particular fungus nibbles away only at </a:t>
            </a:r>
            <a:r>
              <a:rPr lang="zh-CN" altLang="en-US" sz="2800">
                <a:solidFill>
                  <a:srgbClr val="FF0000"/>
                </a:solidFill>
              </a:rPr>
              <a:t>certain layers</a:t>
            </a:r>
            <a:r>
              <a:rPr lang="zh-CN" altLang="en-US" sz="2800"/>
              <a:t> in the wood, leaving other layers alone.As a result, the density differential of the fungi-treated wood </a:t>
            </a:r>
            <a:r>
              <a:rPr lang="zh-CN" altLang="en-US" sz="2800">
                <a:solidFill>
                  <a:srgbClr val="FF0000"/>
                </a:solidFill>
              </a:rPr>
              <a:t>approach </a:t>
            </a:r>
            <a:r>
              <a:rPr lang="zh-CN" altLang="en-US" sz="2800"/>
              <a:t>that of the Cremonese wood.</a:t>
            </a:r>
            <a:endParaRPr lang="zh-CN" altLang="en-US" sz="2800"/>
          </a:p>
          <a:p>
            <a:endParaRPr lang="zh-CN" altLang="en-US" sz="2800"/>
          </a:p>
          <a:p>
            <a:r>
              <a:rPr lang="zh-CN" altLang="en-US" sz="2800">
                <a:solidFill>
                  <a:srgbClr val="FF0000"/>
                </a:solidFill>
              </a:rPr>
              <a:t>approach （在空间或时间上）接近, 靠近（某人[某事物]）； （在性质或特点上）</a:t>
            </a:r>
            <a:endParaRPr lang="zh-CN" altLang="en-US" sz="2800">
              <a:solidFill>
                <a:srgbClr val="FF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比较 </a:t>
            </a:r>
            <a:r>
              <a:rPr lang="en-US" altLang="zh-CN"/>
              <a:t>T32L4</a:t>
            </a:r>
            <a:endParaRPr lang="en-US" altLang="zh-CN"/>
          </a:p>
        </p:txBody>
      </p:sp>
      <p:sp>
        <p:nvSpPr>
          <p:cNvPr id="3" name="内容占位符 2"/>
          <p:cNvSpPr>
            <a:spLocks noGrp="1"/>
          </p:cNvSpPr>
          <p:nvPr>
            <p:ph idx="1"/>
          </p:nvPr>
        </p:nvSpPr>
        <p:spPr/>
        <p:txBody>
          <a:bodyPr/>
          <a:p>
            <a:r>
              <a:rPr lang="en-US" altLang="zh-CN" sz="3200"/>
              <a:t>1</a:t>
            </a:r>
            <a:r>
              <a:rPr lang="zh-CN" altLang="en-US" sz="3200"/>
              <a:t>、区别比较主体、比较对象，忌张冠李戴</a:t>
            </a:r>
            <a:endParaRPr lang="zh-CN" altLang="en-US" sz="3200"/>
          </a:p>
          <a:p>
            <a:r>
              <a:rPr lang="en-US" altLang="zh-CN" sz="3200"/>
              <a:t>2</a:t>
            </a:r>
            <a:r>
              <a:rPr lang="zh-CN" altLang="en-US" sz="3200"/>
              <a:t>、有比较必出题：对比、类比</a:t>
            </a:r>
            <a:endParaRPr lang="zh-CN" altLang="en-US" sz="3200"/>
          </a:p>
          <a:p>
            <a:r>
              <a:rPr lang="en-US" altLang="zh-CN" sz="3200"/>
              <a:t>3</a:t>
            </a:r>
            <a:r>
              <a:rPr lang="zh-CN" altLang="en-US" sz="3200"/>
              <a:t>、考比较的结论</a:t>
            </a:r>
            <a:endParaRPr lang="zh-CN" altLang="en-US" sz="32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sz="2800"/>
              <a:t>According to the professor, what interior features of the house Irwin designed were especially beneficial?</a:t>
            </a:r>
            <a:endParaRPr lang="zh-CN" altLang="en-US" sz="2800"/>
          </a:p>
          <a:p>
            <a:r>
              <a:rPr lang="zh-CN" altLang="en-US" sz="2800"/>
              <a:t>Click on 2 answers</a:t>
            </a:r>
            <a:endParaRPr lang="zh-CN" altLang="en-US" sz="2800"/>
          </a:p>
          <a:p>
            <a:r>
              <a:rPr lang="zh-CN" altLang="en-US" sz="2800"/>
              <a:t> A.  Circular rooms with windows in the ceiling.</a:t>
            </a:r>
            <a:endParaRPr lang="zh-CN" altLang="en-US" sz="2800"/>
          </a:p>
          <a:p>
            <a:r>
              <a:rPr lang="zh-CN" altLang="en-US" sz="2800"/>
              <a:t> B.  Floors that were easy to clean.</a:t>
            </a:r>
            <a:endParaRPr lang="zh-CN" altLang="en-US" sz="2800"/>
          </a:p>
          <a:p>
            <a:r>
              <a:rPr lang="zh-CN" altLang="en-US" sz="2800"/>
              <a:t> C.  A large, spacious common area.</a:t>
            </a:r>
            <a:endParaRPr lang="zh-CN" altLang="en-US" sz="2800"/>
          </a:p>
          <a:p>
            <a:r>
              <a:rPr lang="zh-CN" altLang="en-US" sz="2800"/>
              <a:t> D.  A single-fireplace system that heated the entire house.</a:t>
            </a:r>
            <a:endParaRPr lang="zh-CN" altLang="en-US" sz="28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as opposed to</a:t>
            </a:r>
            <a:endParaRPr lang="en-US" altLang="zh-CN"/>
          </a:p>
        </p:txBody>
      </p:sp>
      <p:sp>
        <p:nvSpPr>
          <p:cNvPr id="3" name="内容占位符 2"/>
          <p:cNvSpPr>
            <a:spLocks noGrp="1"/>
          </p:cNvSpPr>
          <p:nvPr>
            <p:ph idx="1"/>
          </p:nvPr>
        </p:nvSpPr>
        <p:spPr/>
        <p:txBody>
          <a:bodyPr/>
          <a:p>
            <a:r>
              <a:rPr lang="zh-CN" altLang="en-US" sz="2800"/>
              <a:t>So one important thing was that the rooms were arranged around a chimney in the center of the house, which could provide heat for the whole house through flues, uh, small air passageways into each room, </a:t>
            </a:r>
            <a:r>
              <a:rPr lang="zh-CN" altLang="en-US" sz="2800">
                <a:solidFill>
                  <a:srgbClr val="FF0000"/>
                </a:solidFill>
              </a:rPr>
              <a:t>as opposed to </a:t>
            </a:r>
            <a:r>
              <a:rPr lang="zh-CN" altLang="en-US" sz="2800"/>
              <a:t>having a fireplace </a:t>
            </a:r>
            <a:r>
              <a:rPr lang="zh-CN" altLang="en-US" sz="2800">
                <a:solidFill>
                  <a:srgbClr val="FF0000"/>
                </a:solidFill>
              </a:rPr>
              <a:t>in every room</a:t>
            </a:r>
            <a:r>
              <a:rPr lang="zh-CN" altLang="en-US" sz="2800"/>
              <a:t>, which would require more cleaning and make the air inside the house </a:t>
            </a:r>
            <a:r>
              <a:rPr lang="zh-CN" altLang="en-US" sz="2800">
                <a:solidFill>
                  <a:srgbClr val="FF0000"/>
                </a:solidFill>
              </a:rPr>
              <a:t>dirtier</a:t>
            </a:r>
            <a:r>
              <a:rPr lang="zh-CN" altLang="en-US" sz="2800"/>
              <a:t>.</a:t>
            </a:r>
            <a:endParaRPr lang="zh-CN" altLang="en-US" sz="28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T38L3</a:t>
            </a:r>
            <a:endParaRPr lang="en-US" altLang="zh-CN"/>
          </a:p>
        </p:txBody>
      </p:sp>
      <p:sp>
        <p:nvSpPr>
          <p:cNvPr id="3" name="内容占位符 2"/>
          <p:cNvSpPr>
            <a:spLocks noGrp="1"/>
          </p:cNvSpPr>
          <p:nvPr>
            <p:ph idx="1"/>
          </p:nvPr>
        </p:nvSpPr>
        <p:spPr/>
        <p:txBody>
          <a:bodyPr/>
          <a:p>
            <a:r>
              <a:rPr lang="en-US" altLang="zh-CN" sz="4000"/>
              <a:t>Avanti-garden</a:t>
            </a:r>
            <a:endParaRPr lang="en-US" altLang="zh-CN" sz="4000"/>
          </a:p>
          <a:p>
            <a:r>
              <a:rPr lang="en-US" altLang="zh-CN" sz="4000"/>
              <a:t>John  Cage</a:t>
            </a:r>
            <a:endParaRPr lang="en-US" altLang="zh-CN" sz="4000"/>
          </a:p>
          <a:p>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sz="4800"/>
              <a:t>How can your </a:t>
            </a:r>
            <a:r>
              <a:rPr lang="zh-CN" altLang="en-US" sz="4800" u="sng"/>
              <a:t>          </a:t>
            </a:r>
            <a:r>
              <a:rPr lang="zh-CN" altLang="en-US" sz="4800"/>
              <a:t>something exactly as it is and at the same time </a:t>
            </a:r>
            <a:r>
              <a:rPr lang="zh-CN" altLang="en-US" sz="4800" u="sng"/>
              <a:t>            </a:t>
            </a:r>
            <a:r>
              <a:rPr lang="zh-CN" altLang="en-US" sz="4800"/>
              <a:t> it with emotions?</a:t>
            </a:r>
            <a:endParaRPr lang="zh-CN" altLang="en-US" sz="4800"/>
          </a:p>
        </p:txBody>
      </p:sp>
    </p:spTree>
    <p:custDataLst>
      <p:tags r:id="rId1"/>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en-US" altLang="zh-CN" sz="4000"/>
              <a:t>Robert Rauschenberg</a:t>
            </a:r>
            <a:endParaRPr lang="en-US" altLang="zh-CN" sz="40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en-US" altLang="zh-CN" sz="4000"/>
              <a:t>Anechoic chamber</a:t>
            </a:r>
            <a:endParaRPr lang="en-US" altLang="zh-CN" sz="40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en-US" altLang="zh-CN" sz="5400"/>
              <a:t>4'33”</a:t>
            </a:r>
            <a:endParaRPr lang="en-US" altLang="zh-CN" sz="54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内容占位符 2"/>
          <p:cNvSpPr>
            <a:spLocks noGrp="1"/>
          </p:cNvSpPr>
          <p:nvPr>
            <p:ph idx="1"/>
          </p:nvPr>
        </p:nvSpPr>
        <p:spPr>
          <a:xfrm>
            <a:off x="1383030" y="1532255"/>
            <a:ext cx="8963660" cy="4565015"/>
          </a:xfrm>
        </p:spPr>
        <p:txBody>
          <a:bodyPr lIns="182880" tIns="91440" anchor="t"/>
          <a:p>
            <a:r>
              <a:rPr lang="zh-CN" altLang="en-US"/>
              <a:t>1.What is the lecture mainly about?</a:t>
            </a:r>
            <a:endParaRPr lang="zh-CN" altLang="en-US"/>
          </a:p>
          <a:p>
            <a:r>
              <a:rPr lang="zh-CN" altLang="en-US"/>
              <a:t>(A)	The ideas behind a piece by an avant-garde composer</a:t>
            </a:r>
            <a:endParaRPr lang="zh-CN" altLang="en-US"/>
          </a:p>
          <a:p>
            <a:r>
              <a:rPr lang="zh-CN" altLang="en-US"/>
              <a:t>(B)	The influence of twentieth-century painting on avant-grade music</a:t>
            </a:r>
            <a:endParaRPr lang="zh-CN" altLang="en-US"/>
          </a:p>
          <a:p>
            <a:r>
              <a:rPr lang="zh-CN" altLang="en-US"/>
              <a:t>(C)	The traditional elements in a famous piece of avant-garde music</a:t>
            </a:r>
            <a:endParaRPr lang="zh-CN" altLang="en-US"/>
          </a:p>
          <a:p>
            <a:r>
              <a:rPr lang="zh-CN" altLang="en-US"/>
              <a:t>(D)	Development of reactions to twentieth-century experimental art forms</a:t>
            </a:r>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内容占位符 2"/>
          <p:cNvSpPr>
            <a:spLocks noGrp="1"/>
          </p:cNvSpPr>
          <p:nvPr>
            <p:ph idx="1"/>
          </p:nvPr>
        </p:nvSpPr>
        <p:spPr>
          <a:xfrm>
            <a:off x="1271270" y="1433830"/>
            <a:ext cx="9281795" cy="4406265"/>
          </a:xfrm>
        </p:spPr>
        <p:txBody>
          <a:bodyPr lIns="182880" tIns="91440" anchor="t"/>
          <a:p>
            <a:r>
              <a:rPr lang="zh-CN" altLang="en-US"/>
              <a:t>2.According to the professor, how did Rauschenberg's white paintings influence John Cage?</a:t>
            </a:r>
            <a:endParaRPr lang="zh-CN" altLang="en-US"/>
          </a:p>
          <a:p>
            <a:r>
              <a:rPr lang="zh-CN" altLang="en-US"/>
              <a:t>(A)	They made him realize that artists should not be concerned with their audience.</a:t>
            </a:r>
            <a:endParaRPr lang="zh-CN" altLang="en-US"/>
          </a:p>
          <a:p>
            <a:r>
              <a:rPr lang="zh-CN" altLang="en-US"/>
              <a:t>(B)	They made him realize that an artwork with little content could still be rich in meaning.</a:t>
            </a:r>
            <a:endParaRPr lang="zh-CN" altLang="en-US"/>
          </a:p>
          <a:p>
            <a:r>
              <a:rPr lang="zh-CN" altLang="en-US"/>
              <a:t>(C)	They demonstrated the importance of collaborating with artists in other fields.</a:t>
            </a:r>
            <a:endParaRPr lang="zh-CN" altLang="en-US"/>
          </a:p>
          <a:p>
            <a:r>
              <a:rPr lang="zh-CN" altLang="en-US"/>
              <a:t>(D)	They inspired him to compose music that created visual impressions in listeners.</a:t>
            </a:r>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内容占位符 2"/>
          <p:cNvSpPr>
            <a:spLocks noGrp="1"/>
          </p:cNvSpPr>
          <p:nvPr>
            <p:ph idx="1"/>
          </p:nvPr>
        </p:nvSpPr>
        <p:spPr>
          <a:xfrm>
            <a:off x="1271905" y="1275080"/>
            <a:ext cx="8853805" cy="4723765"/>
          </a:xfrm>
        </p:spPr>
        <p:txBody>
          <a:bodyPr lIns="182880" tIns="91440" anchor="t"/>
          <a:p>
            <a:r>
              <a:rPr lang="zh-CN" altLang="en-US"/>
              <a:t>3.Why was the experience of visiting anechoic chamber significant for Cage?</a:t>
            </a:r>
            <a:endParaRPr lang="zh-CN" altLang="en-US"/>
          </a:p>
          <a:p>
            <a:r>
              <a:rPr lang="zh-CN" altLang="en-US"/>
              <a:t>(A)	He realized that he could still hear sounds inside the chamber.</a:t>
            </a:r>
            <a:endParaRPr lang="zh-CN" altLang="en-US"/>
          </a:p>
          <a:p>
            <a:r>
              <a:rPr lang="zh-CN" altLang="en-US"/>
              <a:t>(B)	He realized that echoes could be eliminated from a musical piece.</a:t>
            </a:r>
            <a:endParaRPr lang="zh-CN" altLang="en-US"/>
          </a:p>
          <a:p>
            <a:r>
              <a:rPr lang="zh-CN" altLang="en-US"/>
              <a:t>(C)	He learned the possibility of recording his body’s natural sound.</a:t>
            </a:r>
            <a:endParaRPr lang="zh-CN" altLang="en-US"/>
          </a:p>
          <a:p>
            <a:r>
              <a:rPr lang="zh-CN" altLang="en-US"/>
              <a:t>(D)	He discovered that music did not need to be composed in silence.</a:t>
            </a:r>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内容占位符 2"/>
          <p:cNvSpPr>
            <a:spLocks noGrp="1"/>
          </p:cNvSpPr>
          <p:nvPr>
            <p:ph idx="1"/>
          </p:nvPr>
        </p:nvSpPr>
        <p:spPr>
          <a:xfrm>
            <a:off x="941705" y="1433195"/>
            <a:ext cx="9147175" cy="4907915"/>
          </a:xfrm>
        </p:spPr>
        <p:txBody>
          <a:bodyPr lIns="182880" tIns="91440" anchor="t"/>
          <a:p>
            <a:r>
              <a:rPr lang="zh-CN" altLang="en-US"/>
              <a:t>4.What was Cage’s attitude toward found sound?</a:t>
            </a:r>
            <a:endParaRPr lang="zh-CN" altLang="en-US"/>
          </a:p>
          <a:p>
            <a:r>
              <a:rPr lang="zh-CN" altLang="en-US"/>
              <a:t>(A)	He considered found sound to be a theoretical concept with no practical use.</a:t>
            </a:r>
            <a:endParaRPr lang="zh-CN" altLang="en-US"/>
          </a:p>
          <a:p>
            <a:r>
              <a:rPr lang="zh-CN" altLang="en-US"/>
              <a:t>(B)	He believed any noises could be musical if arranged carefully.</a:t>
            </a:r>
            <a:endParaRPr lang="zh-CN" altLang="en-US"/>
          </a:p>
          <a:p>
            <a:r>
              <a:rPr lang="zh-CN" altLang="en-US"/>
              <a:t>(C)	He believed that unintentional noises could serve as replacements for musical instruments.</a:t>
            </a:r>
            <a:endParaRPr lang="zh-CN" altLang="en-US"/>
          </a:p>
          <a:p>
            <a:r>
              <a:rPr lang="zh-CN" altLang="en-US"/>
              <a:t>(D)	He believed that compositions with random noises could be interpreted in different ways.</a:t>
            </a:r>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内容占位符 2"/>
          <p:cNvSpPr>
            <a:spLocks noGrp="1"/>
          </p:cNvSpPr>
          <p:nvPr>
            <p:ph idx="1"/>
          </p:nvPr>
        </p:nvSpPr>
        <p:spPr>
          <a:xfrm>
            <a:off x="1051560" y="1153160"/>
            <a:ext cx="9049385" cy="4748530"/>
          </a:xfrm>
        </p:spPr>
        <p:txBody>
          <a:bodyPr lIns="182880" tIns="91440" anchor="t"/>
          <a:p>
            <a:r>
              <a:rPr lang="zh-CN" altLang="en-US"/>
              <a:t>5.What does the professor imply when he discusses the audience at the first performance of 4’33"?</a:t>
            </a:r>
            <a:endParaRPr lang="zh-CN" altLang="en-US"/>
          </a:p>
          <a:p>
            <a:r>
              <a:rPr lang="zh-CN" altLang="en-US"/>
              <a:t>(A)	He believes that outside noise might have distracted the audience.</a:t>
            </a:r>
            <a:endParaRPr lang="zh-CN" altLang="en-US"/>
          </a:p>
          <a:p>
            <a:r>
              <a:rPr lang="zh-CN" altLang="en-US"/>
              <a:t>(B)	He thinks that music critics appreciated the piece more than the general audience did.</a:t>
            </a:r>
            <a:endParaRPr lang="zh-CN" altLang="en-US"/>
          </a:p>
          <a:p>
            <a:r>
              <a:rPr lang="zh-CN" altLang="en-US"/>
              <a:t>(C)	He thinks that the audience was not mature enough to appreciate the piece.</a:t>
            </a:r>
            <a:endParaRPr lang="zh-CN" altLang="en-US"/>
          </a:p>
          <a:p>
            <a:r>
              <a:rPr lang="zh-CN" altLang="en-US"/>
              <a:t>(D)	He thinks that the audience’s response to the piece was understandable.</a:t>
            </a:r>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内容占位符 2"/>
          <p:cNvSpPr>
            <a:spLocks noGrp="1"/>
          </p:cNvSpPr>
          <p:nvPr>
            <p:ph idx="1"/>
          </p:nvPr>
        </p:nvSpPr>
        <p:spPr>
          <a:xfrm>
            <a:off x="1003935" y="1177290"/>
            <a:ext cx="9184005" cy="4675505"/>
          </a:xfrm>
        </p:spPr>
        <p:txBody>
          <a:bodyPr lIns="182880" tIns="91440" anchor="t"/>
          <a:p>
            <a:r>
              <a:rPr lang="zh-CN" altLang="en-US"/>
              <a:t>6.Why does the professor think that many of today’s performances of 4’33" are misinterpreted?</a:t>
            </a:r>
            <a:endParaRPr lang="zh-CN" altLang="en-US"/>
          </a:p>
          <a:p>
            <a:r>
              <a:rPr lang="zh-CN" altLang="en-US"/>
              <a:t>(A)	They are performed mostly outdoors.</a:t>
            </a:r>
            <a:endParaRPr lang="zh-CN" altLang="en-US"/>
          </a:p>
          <a:p>
            <a:r>
              <a:rPr lang="zh-CN" altLang="en-US"/>
              <a:t>(B)	They contain intentional sounds.</a:t>
            </a:r>
            <a:endParaRPr lang="zh-CN" altLang="en-US"/>
          </a:p>
          <a:p>
            <a:r>
              <a:rPr lang="zh-CN" altLang="en-US"/>
              <a:t>(C)	They last longer than 4 minutes and 33 seconds.</a:t>
            </a:r>
            <a:endParaRPr lang="zh-CN" altLang="en-US"/>
          </a:p>
          <a:p>
            <a:r>
              <a:rPr lang="zh-CN" altLang="en-US"/>
              <a:t>(D)	They do not include an actual piano.</a:t>
            </a:r>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buNone/>
            </a:pPr>
            <a:r>
              <a:rPr lang="zh-CN" altLang="en-US"/>
              <a:t>免费</a:t>
            </a:r>
            <a:endParaRPr lang="zh-CN" altLang="en-US"/>
          </a:p>
          <a:p>
            <a:pPr marL="0" indent="0">
              <a:buNone/>
            </a:pPr>
            <a:endParaRPr lang="zh-CN" altLang="en-US"/>
          </a:p>
          <a:p>
            <a:pPr marL="0" indent="0">
              <a:buNone/>
            </a:pPr>
            <a:r>
              <a:rPr lang="zh-CN" altLang="en-US"/>
              <a:t>少见</a:t>
            </a:r>
            <a:endParaRPr lang="zh-CN" altLang="en-US"/>
          </a:p>
          <a:p>
            <a:pPr marL="0" indent="0">
              <a:buNone/>
            </a:pPr>
            <a:endParaRPr lang="zh-CN" altLang="en-US"/>
          </a:p>
          <a:p>
            <a:pPr marL="0" indent="0">
              <a:buNone/>
            </a:pPr>
            <a:r>
              <a:rPr lang="zh-CN" altLang="en-US"/>
              <a:t>走捷径</a:t>
            </a:r>
            <a:endParaRPr lang="zh-CN" altLang="en-US"/>
          </a:p>
          <a:p>
            <a:pPr marL="0" indent="0">
              <a:buNone/>
            </a:pPr>
            <a:endParaRPr lang="zh-CN" altLang="en-US"/>
          </a:p>
          <a:p>
            <a:pPr marL="0" indent="0">
              <a:buNone/>
            </a:pPr>
            <a:r>
              <a:rPr lang="zh-CN" altLang="en-US"/>
              <a:t>顺其自然</a:t>
            </a: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sz="4800"/>
              <a:t>How can you </a:t>
            </a:r>
            <a:r>
              <a:rPr lang="zh-CN" altLang="en-US" sz="4800">
                <a:solidFill>
                  <a:srgbClr val="FF0000"/>
                </a:solidFill>
              </a:rPr>
              <a:t>portray</a:t>
            </a:r>
            <a:r>
              <a:rPr lang="zh-CN" altLang="en-US" sz="4800"/>
              <a:t> something exactly as it is and at the same time </a:t>
            </a:r>
            <a:r>
              <a:rPr lang="zh-CN" altLang="en-US" sz="4800">
                <a:solidFill>
                  <a:srgbClr val="FF0000"/>
                </a:solidFill>
              </a:rPr>
              <a:t>distort </a:t>
            </a:r>
            <a:r>
              <a:rPr lang="zh-CN" altLang="en-US" sz="4800"/>
              <a:t>it with emotions?</a:t>
            </a:r>
            <a:endParaRPr lang="zh-CN" altLang="en-US" sz="4800"/>
          </a:p>
        </p:txBody>
      </p:sp>
    </p:spTree>
    <p:custDataLst>
      <p:tags r:id="rId1"/>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This is the fruit combination. It's </a:t>
            </a:r>
            <a:r>
              <a:rPr lang="zh-CN" altLang="en-US">
                <a:solidFill>
                  <a:srgbClr val="FF0000"/>
                </a:solidFill>
              </a:rPr>
              <a:t>on the house</a:t>
            </a:r>
            <a:r>
              <a:rPr lang="zh-CN" altLang="en-US"/>
              <a:t>. I hope you've enjoyed yourselves.</a:t>
            </a:r>
            <a:endParaRPr lang="zh-CN" altLang="en-US"/>
          </a:p>
          <a:p>
            <a:r>
              <a:rPr lang="zh-CN" altLang="en-US"/>
              <a:t>这是水果拼盘，使我们赠送的。我希望各位吃得满意。</a:t>
            </a:r>
            <a:endParaRPr lang="zh-CN" altLang="en-US"/>
          </a:p>
          <a:p>
            <a:r>
              <a:rPr lang="zh-CN" altLang="en-US"/>
              <a:t>But I only see her </a:t>
            </a:r>
            <a:r>
              <a:rPr lang="zh-CN" altLang="en-US">
                <a:solidFill>
                  <a:srgbClr val="FF0000"/>
                </a:solidFill>
              </a:rPr>
              <a:t>once in a blue moon</a:t>
            </a:r>
            <a:r>
              <a:rPr lang="zh-CN" altLang="en-US"/>
              <a:t>, which, as you know, is almost never.</a:t>
            </a:r>
            <a:endParaRPr lang="zh-CN" altLang="en-US"/>
          </a:p>
          <a:p>
            <a:r>
              <a:rPr lang="zh-CN" altLang="en-US"/>
              <a:t>One common response to this time pressure is that they</a:t>
            </a:r>
            <a:r>
              <a:rPr lang="zh-CN" altLang="en-US">
                <a:solidFill>
                  <a:srgbClr val="FF0000"/>
                </a:solidFill>
              </a:rPr>
              <a:t> cut corners</a:t>
            </a:r>
            <a:r>
              <a:rPr lang="zh-CN" altLang="en-US"/>
              <a:t> by taking easier classes, copying assignments from other students, cutting class, or refusing to do work assigned by their teachers.</a:t>
            </a:r>
            <a:endParaRPr lang="zh-CN" altLang="en-US"/>
          </a:p>
          <a:p>
            <a:r>
              <a:rPr lang="zh-CN" altLang="en-US"/>
              <a:t>So perhaps you are wondering why not </a:t>
            </a:r>
            <a:r>
              <a:rPr lang="zh-CN" altLang="en-US">
                <a:solidFill>
                  <a:srgbClr val="FF0000"/>
                </a:solidFill>
              </a:rPr>
              <a:t>let nature take its course</a:t>
            </a:r>
            <a:r>
              <a:rPr lang="zh-CN" altLang="en-US"/>
              <a:t> now?</a:t>
            </a:r>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作业：</a:t>
            </a:r>
            <a:endParaRPr lang="zh-CN" altLang="en-US"/>
          </a:p>
          <a:p>
            <a:r>
              <a:rPr lang="zh-CN" altLang="en-US"/>
              <a:t>朗读音乐背景</a:t>
            </a:r>
            <a:r>
              <a:rPr lang="zh-CN" altLang="en-US"/>
              <a:t>词汇</a:t>
            </a:r>
            <a:endParaRPr lang="zh-CN" altLang="en-US"/>
          </a:p>
          <a:p>
            <a:r>
              <a:rPr lang="zh-CN" altLang="en-US"/>
              <a:t>预习预习</a:t>
            </a:r>
            <a:endParaRPr lang="zh-CN" altLang="en-US"/>
          </a:p>
          <a:p>
            <a:r>
              <a:rPr lang="zh-CN" altLang="en-US"/>
              <a:t>完成</a:t>
            </a:r>
            <a:r>
              <a:rPr lang="en-US" altLang="zh-CN"/>
              <a:t>T16L2</a:t>
            </a:r>
            <a:r>
              <a:rPr lang="zh-CN" altLang="en-US"/>
              <a:t>，</a:t>
            </a:r>
            <a:r>
              <a:rPr lang="en-US" altLang="zh-CN"/>
              <a:t>T30L4</a:t>
            </a:r>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sz="6000"/>
              <a:t>Now, a tree should be a huge </a:t>
            </a:r>
            <a:r>
              <a:rPr lang="zh-CN" altLang="en-US" sz="6000" u="sng"/>
              <a:t>           </a:t>
            </a:r>
            <a:r>
              <a:rPr lang="zh-CN" altLang="en-US" sz="6000"/>
              <a:t>challenge for a bat, right?</a:t>
            </a:r>
            <a:endParaRPr lang="zh-CN" altLang="en-US" sz="6000"/>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sz="6000"/>
              <a:t>Now, a tree should be a huge </a:t>
            </a:r>
            <a:r>
              <a:rPr lang="zh-CN" altLang="en-US" sz="6000">
                <a:solidFill>
                  <a:srgbClr val="FF0000"/>
                </a:solidFill>
              </a:rPr>
              <a:t>acoustical </a:t>
            </a:r>
            <a:r>
              <a:rPr lang="zh-CN" altLang="en-US" sz="6000"/>
              <a:t>challenge for a bat, right?</a:t>
            </a:r>
            <a:endParaRPr lang="zh-CN" altLang="en-US" sz="6000"/>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sz="4400"/>
              <a:t>Use </a:t>
            </a:r>
            <a:r>
              <a:rPr lang="zh-CN" altLang="en-US" sz="4400" u="sng"/>
              <a:t>            </a:t>
            </a:r>
            <a:r>
              <a:rPr lang="zh-CN" altLang="en-US" sz="4400"/>
              <a:t>of voice. It makes you sound kind.</a:t>
            </a:r>
            <a:endParaRPr lang="zh-CN" altLang="en-US" sz="4400"/>
          </a:p>
          <a:p>
            <a:endParaRPr lang="zh-CN" altLang="en-US" sz="4800"/>
          </a:p>
          <a:p>
            <a:endParaRPr lang="zh-CN" altLang="en-US" sz="4400"/>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sz="4400"/>
              <a:t>Use </a:t>
            </a:r>
            <a:r>
              <a:rPr lang="zh-CN" altLang="en-US" sz="4400">
                <a:solidFill>
                  <a:srgbClr val="FF0000"/>
                </a:solidFill>
              </a:rPr>
              <a:t>a soft tone</a:t>
            </a:r>
            <a:r>
              <a:rPr lang="zh-CN" altLang="en-US" sz="4400"/>
              <a:t> of voice. It makes you sound kind.</a:t>
            </a:r>
            <a:endParaRPr lang="zh-CN" altLang="en-US" sz="4400"/>
          </a:p>
          <a:p>
            <a:endParaRPr lang="zh-CN" altLang="en-US" sz="4800"/>
          </a:p>
          <a:p>
            <a:endParaRPr lang="zh-CN" altLang="en-US" sz="4400"/>
          </a:p>
        </p:txBody>
      </p:sp>
    </p:spTree>
    <p:custDataLst>
      <p:tags r:id="rId1"/>
    </p:custDataLst>
  </p:cSld>
  <p:clrMapOvr>
    <a:masterClrMapping/>
  </p:clrMapOvr>
</p:sld>
</file>

<file path=ppt/tags/tag1.xml><?xml version="1.0" encoding="utf-8"?>
<p:tagLst xmlns:p="http://schemas.openxmlformats.org/presentationml/2006/main">
  <p:tag name="MH" val="20150410104420"/>
  <p:tag name="MH_LIBRARY" val="CONTENTS"/>
  <p:tag name="MH_TYPE" val="TITLE"/>
</p:tagLst>
</file>

<file path=ppt/tags/tag10.xml><?xml version="1.0" encoding="utf-8"?>
<p:tagLst xmlns:p="http://schemas.openxmlformats.org/presentationml/2006/main">
  <p:tag name="KSO_WM_BEAUTIFY_FLAG" val="#wm#"/>
  <p:tag name="KSO_WM_TEMPLATE_CATEGORY" val="custom"/>
  <p:tag name="KSO_WM_TEMPLATE_INDEX" val="160425"/>
</p:tagLst>
</file>

<file path=ppt/tags/tag11.xml><?xml version="1.0" encoding="utf-8"?>
<p:tagLst xmlns:p="http://schemas.openxmlformats.org/presentationml/2006/main">
  <p:tag name="KSO_WM_BEAUTIFY_FLAG" val="#wm#"/>
  <p:tag name="KSO_WM_TEMPLATE_CATEGORY" val="custom"/>
  <p:tag name="KSO_WM_TEMPLATE_INDEX" val="160425"/>
</p:tagLst>
</file>

<file path=ppt/tags/tag12.xml><?xml version="1.0" encoding="utf-8"?>
<p:tagLst xmlns:p="http://schemas.openxmlformats.org/presentationml/2006/main">
  <p:tag name="KSO_WM_BEAUTIFY_FLAG" val="#wm#"/>
  <p:tag name="KSO_WM_TEMPLATE_CATEGORY" val="custom"/>
  <p:tag name="KSO_WM_TEMPLATE_INDEX" val="160425"/>
</p:tagLst>
</file>

<file path=ppt/tags/tag13.xml><?xml version="1.0" encoding="utf-8"?>
<p:tagLst xmlns:p="http://schemas.openxmlformats.org/presentationml/2006/main">
  <p:tag name="KSO_WM_BEAUTIFY_FLAG" val="#wm#"/>
  <p:tag name="KSO_WM_TEMPLATE_CATEGORY" val="custom"/>
  <p:tag name="KSO_WM_TEMPLATE_INDEX" val="160425"/>
</p:tagLst>
</file>

<file path=ppt/tags/tag14.xml><?xml version="1.0" encoding="utf-8"?>
<p:tagLst xmlns:p="http://schemas.openxmlformats.org/presentationml/2006/main">
  <p:tag name="KSO_WM_BEAUTIFY_FLAG" val="#wm#"/>
  <p:tag name="KSO_WM_TEMPLATE_CATEGORY" val="custom"/>
  <p:tag name="KSO_WM_TEMPLATE_INDEX" val="160425"/>
</p:tagLst>
</file>

<file path=ppt/tags/tag15.xml><?xml version="1.0" encoding="utf-8"?>
<p:tagLst xmlns:p="http://schemas.openxmlformats.org/presentationml/2006/main">
  <p:tag name="KSO_WM_BEAUTIFY_FLAG" val="#wm#"/>
  <p:tag name="KSO_WM_TEMPLATE_CATEGORY" val="custom"/>
  <p:tag name="KSO_WM_TEMPLATE_INDEX" val="160425"/>
</p:tagLst>
</file>

<file path=ppt/tags/tag16.xml><?xml version="1.0" encoding="utf-8"?>
<p:tagLst xmlns:p="http://schemas.openxmlformats.org/presentationml/2006/main">
  <p:tag name="KSO_WM_BEAUTIFY_FLAG" val="#wm#"/>
  <p:tag name="KSO_WM_TEMPLATE_CATEGORY" val="custom"/>
  <p:tag name="KSO_WM_TEMPLATE_INDEX" val="160425"/>
</p:tagLst>
</file>

<file path=ppt/tags/tag2.xml><?xml version="1.0" encoding="utf-8"?>
<p:tagLst xmlns:p="http://schemas.openxmlformats.org/presentationml/2006/main">
  <p:tag name="KSO_WM_TAG_VERSION" val="1.0"/>
  <p:tag name="KSO_WM_TEMPLATE_CATEGORY" val="custom"/>
  <p:tag name="KSO_WM_TEMPLATE_INDEX" val="160425"/>
</p:tagLst>
</file>

<file path=ppt/tags/tag3.xml><?xml version="1.0" encoding="utf-8"?>
<p:tagLst xmlns:p="http://schemas.openxmlformats.org/presentationml/2006/main">
  <p:tag name="KSO_WM_TAG_VERSION" val="1.0"/>
  <p:tag name="KSO_WM_TEMPLATE_CATEGORY" val="custom"/>
  <p:tag name="KSO_WM_TEMPLATE_INDEX" val="160425"/>
</p:tagLst>
</file>

<file path=ppt/tags/tag4.xml><?xml version="1.0" encoding="utf-8"?>
<p:tagLst xmlns:p="http://schemas.openxmlformats.org/presentationml/2006/main">
  <p:tag name="KSO_WM_TAG_VERSION" val="1.0"/>
  <p:tag name="KSO_WM_BEAUTIFY_FLAG" val="#wm#"/>
  <p:tag name="KSO_WM_TEMPLATE_CATEGORY" val="custom"/>
  <p:tag name="KSO_WM_TEMPLATE_INDEX" val="160425"/>
  <p:tag name="KSO_WM_UNIT_TYPE" val="a"/>
  <p:tag name="KSO_WM_UNIT_INDEX" val="1"/>
  <p:tag name="KSO_WM_UNIT_ID" val="custom160425_1*a*1"/>
  <p:tag name="KSO_WM_UNIT_CLEAR" val="1"/>
  <p:tag name="KSO_WM_UNIT_LAYERLEVEL" val="1"/>
  <p:tag name="KSO_WM_UNIT_VALUE" val="38"/>
  <p:tag name="KSO_WM_UNIT_ISCONTENTSTITLE" val="0"/>
  <p:tag name="KSO_WM_UNIT_HIGHLIGHT" val="0"/>
  <p:tag name="KSO_WM_UNIT_COMPATIBLE" val="0"/>
  <p:tag name="KSO_WM_UNIT_PRESET_TEXT_INDEX" val="3"/>
  <p:tag name="KSO_WM_UNIT_PRESET_TEXT_LEN" val="17"/>
</p:tagLst>
</file>

<file path=ppt/tags/tag5.xml><?xml version="1.0" encoding="utf-8"?>
<p:tagLst xmlns:p="http://schemas.openxmlformats.org/presentationml/2006/main">
  <p:tag name="KSO_WM_TAG_VERSION" val="1.0"/>
  <p:tag name="KSO_WM_BEAUTIFY_FLAG" val="#wm#"/>
  <p:tag name="KSO_WM_TEMPLATE_CATEGORY" val="custom"/>
  <p:tag name="KSO_WM_TEMPLATE_INDEX" val="160425"/>
  <p:tag name="KSO_WM_UNIT_TYPE" val="b"/>
  <p:tag name="KSO_WM_UNIT_INDEX" val="1"/>
  <p:tag name="KSO_WM_UNIT_ID" val="custom160425_1*b*1"/>
  <p:tag name="KSO_WM_UNIT_CLEAR" val="1"/>
  <p:tag name="KSO_WM_UNIT_LAYERLEVEL" val="1"/>
  <p:tag name="KSO_WM_UNIT_VALUE" val="156"/>
  <p:tag name="KSO_WM_UNIT_ISCONTENTSTITLE" val="0"/>
  <p:tag name="KSO_WM_UNIT_HIGHLIGHT" val="0"/>
  <p:tag name="KSO_WM_UNIT_COMPATIBLE" val="0"/>
  <p:tag name="KSO_WM_UNIT_PRESET_TEXT_INDEX" val="3"/>
  <p:tag name="KSO_WM_UNIT_PRESET_TEXT_LEN" val="17"/>
</p:tagLst>
</file>

<file path=ppt/tags/tag6.xml><?xml version="1.0" encoding="utf-8"?>
<p:tagLst xmlns:p="http://schemas.openxmlformats.org/presentationml/2006/main">
  <p:tag name="KSO_WM_TEMPLATE_THUMBS_INDEX" val="1、9、12、16、20、21、25、28、30"/>
  <p:tag name="KSO_WM_TEMPLATE_CATEGORY" val="custom"/>
  <p:tag name="KSO_WM_TEMPLATE_INDEX" val="160425"/>
  <p:tag name="KSO_WM_TAG_VERSION" val="1.0"/>
  <p:tag name="KSO_WM_SLIDE_ID" val="custom160425_1"/>
  <p:tag name="KSO_WM_SLIDE_INDEX" val="1"/>
  <p:tag name="KSO_WM_SLIDE_ITEM_CNT" val="2"/>
  <p:tag name="KSO_WM_SLIDE_LAYOUT" val="a_b"/>
  <p:tag name="KSO_WM_SLIDE_LAYOUT_CNT" val="1_1"/>
  <p:tag name="KSO_WM_SLIDE_TYPE" val="title"/>
  <p:tag name="KSO_WM_BEAUTIFY_FLAG" val="#wm#"/>
</p:tagLst>
</file>

<file path=ppt/tags/tag7.xml><?xml version="1.0" encoding="utf-8"?>
<p:tagLst xmlns:p="http://schemas.openxmlformats.org/presentationml/2006/main">
  <p:tag name="KSO_WM_BEAUTIFY_FLAG" val="#wm#"/>
  <p:tag name="KSO_WM_TEMPLATE_CATEGORY" val="custom"/>
  <p:tag name="KSO_WM_TEMPLATE_INDEX" val="160425"/>
</p:tagLst>
</file>

<file path=ppt/tags/tag8.xml><?xml version="1.0" encoding="utf-8"?>
<p:tagLst xmlns:p="http://schemas.openxmlformats.org/presentationml/2006/main">
  <p:tag name="KSO_WM_BEAUTIFY_FLAG" val="#wm#"/>
  <p:tag name="KSO_WM_TEMPLATE_CATEGORY" val="custom"/>
  <p:tag name="KSO_WM_TEMPLATE_INDEX" val="160425"/>
</p:tagLst>
</file>

<file path=ppt/tags/tag9.xml><?xml version="1.0" encoding="utf-8"?>
<p:tagLst xmlns:p="http://schemas.openxmlformats.org/presentationml/2006/main">
  <p:tag name="KSO_WM_BEAUTIFY_FLAG" val="#wm#"/>
  <p:tag name="KSO_WM_TEMPLATE_CATEGORY" val="custom"/>
  <p:tag name="KSO_WM_TEMPLATE_INDEX" val="160425"/>
</p:tagLst>
</file>

<file path=ppt/theme/theme1.xml><?xml version="1.0" encoding="utf-8"?>
<a:theme xmlns:a="http://schemas.openxmlformats.org/drawingml/2006/main" name="3_A000120140530A99PPBG">
  <a:themeElements>
    <a:clrScheme name="yinvnyjtetj">
      <a:dk1>
        <a:srgbClr val="6D6F71"/>
      </a:dk1>
      <a:lt1>
        <a:srgbClr val="FFFFFF"/>
      </a:lt1>
      <a:dk2>
        <a:srgbClr val="6D6F71"/>
      </a:dk2>
      <a:lt2>
        <a:srgbClr val="FFFFFF"/>
      </a:lt2>
      <a:accent1>
        <a:srgbClr val="007FCD"/>
      </a:accent1>
      <a:accent2>
        <a:srgbClr val="628EE3"/>
      </a:accent2>
      <a:accent3>
        <a:srgbClr val="2BC3B5"/>
      </a:accent3>
      <a:accent4>
        <a:srgbClr val="92D050"/>
      </a:accent4>
      <a:accent5>
        <a:srgbClr val="F2B800"/>
      </a:accent5>
      <a:accent6>
        <a:srgbClr val="82C836"/>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7734</Words>
  <Application>WPS 演示</Application>
  <PresentationFormat>宽屏</PresentationFormat>
  <Paragraphs>275</Paragraphs>
  <Slides>51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51</vt:i4>
      </vt:variant>
    </vt:vector>
  </HeadingPairs>
  <TitlesOfParts>
    <vt:vector size="63" baseType="lpstr">
      <vt:lpstr>Arial</vt:lpstr>
      <vt:lpstr>宋体</vt:lpstr>
      <vt:lpstr>Wingdings</vt:lpstr>
      <vt:lpstr>黑体</vt:lpstr>
      <vt:lpstr>Webdings</vt:lpstr>
      <vt:lpstr>幼圆</vt:lpstr>
      <vt:lpstr>Bell MT</vt:lpstr>
      <vt:lpstr>微软雅黑</vt:lpstr>
      <vt:lpstr>Arial Unicode MS</vt:lpstr>
      <vt:lpstr>Calibri</vt:lpstr>
      <vt:lpstr>Verdana</vt:lpstr>
      <vt:lpstr>3_A000120140530A99PPBG</vt:lpstr>
      <vt:lpstr>音乐类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Musical periods</vt:lpstr>
      <vt:lpstr>Music instruments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节奏模式</vt:lpstr>
      <vt:lpstr>PowerPoint 演示文稿</vt:lpstr>
      <vt:lpstr>PowerPoint 演示文稿</vt:lpstr>
      <vt:lpstr>PowerPoint 演示文稿</vt:lpstr>
      <vt:lpstr>T27L2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Few writers even begin to approach Shakespeare's greatness. </vt:lpstr>
      <vt:lpstr>比较 T32L4</vt:lpstr>
      <vt:lpstr>PowerPoint 演示文稿</vt:lpstr>
      <vt:lpstr>as opposed to</vt:lpstr>
      <vt:lpstr>T38L3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寒枫灿</cp:lastModifiedBy>
  <cp:revision>18</cp:revision>
  <dcterms:created xsi:type="dcterms:W3CDTF">2017-07-12T13:18:00Z</dcterms:created>
  <dcterms:modified xsi:type="dcterms:W3CDTF">2018-02-02T02:14:25Z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