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2"/>
  </p:sldMasterIdLst>
  <p:sldIdLst>
    <p:sldId id="257" r:id="rId63"/>
    <p:sldId id="258" r:id="rId64"/>
    <p:sldId id="259" r:id="rId65"/>
    <p:sldId id="260" r:id="rId66"/>
    <p:sldId id="261" r:id="rId67"/>
    <p:sldId id="262" r:id="rId68"/>
    <p:sldId id="263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ian Wischik" initials="LW" lastIdx="1" clrIdx="0">
    <p:extLst>
      <p:ext uri="{19B8F6BF-5375-455C-9EA6-DF929625EA0E}">
        <p15:presenceInfo xmlns:p15="http://schemas.microsoft.com/office/powerpoint/2012/main" userId="92917dce344e62b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A31515"/>
    <a:srgbClr val="2B919D"/>
    <a:srgbClr val="00B9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48" y="4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63" Type="http://schemas.openxmlformats.org/officeDocument/2006/relationships/slide" Target="slides/slide1.xml"/><Relationship Id="rId68" Type="http://schemas.openxmlformats.org/officeDocument/2006/relationships/slide" Target="slides/slide6.xml"/><Relationship Id="rId7" Type="http://schemas.openxmlformats.org/officeDocument/2006/relationships/customXml" Target="../customXml/item7.xml"/><Relationship Id="rId71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66" Type="http://schemas.openxmlformats.org/officeDocument/2006/relationships/slide" Target="slides/slide4.xml"/><Relationship Id="rId74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61" Type="http://schemas.openxmlformats.org/officeDocument/2006/relationships/customXml" Target="../customXml/item61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slide" Target="slides/slide3.xml"/><Relationship Id="rId73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slide" Target="slides/slide2.xml"/><Relationship Id="rId69" Type="http://schemas.openxmlformats.org/officeDocument/2006/relationships/slide" Target="slides/slide7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slide" Target="slides/slide5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slideMaster" Target="slideMasters/slideMaster1.xml"/><Relationship Id="rId7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4119-8248-4683-B994-ADDAD3B9F8B9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9C1E3-44C1-441D-83BB-4BC54E44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9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4119-8248-4683-B994-ADDAD3B9F8B9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9C1E3-44C1-441D-83BB-4BC54E44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32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4119-8248-4683-B994-ADDAD3B9F8B9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9C1E3-44C1-441D-83BB-4BC54E44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04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4119-8248-4683-B994-ADDAD3B9F8B9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9C1E3-44C1-441D-83BB-4BC54E44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4119-8248-4683-B994-ADDAD3B9F8B9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9C1E3-44C1-441D-83BB-4BC54E44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19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4119-8248-4683-B994-ADDAD3B9F8B9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9C1E3-44C1-441D-83BB-4BC54E44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35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4119-8248-4683-B994-ADDAD3B9F8B9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9C1E3-44C1-441D-83BB-4BC54E44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78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4119-8248-4683-B994-ADDAD3B9F8B9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9C1E3-44C1-441D-83BB-4BC54E44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4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4119-8248-4683-B994-ADDAD3B9F8B9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9C1E3-44C1-441D-83BB-4BC54E44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38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4119-8248-4683-B994-ADDAD3B9F8B9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9C1E3-44C1-441D-83BB-4BC54E44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2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4119-8248-4683-B994-ADDAD3B9F8B9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9C1E3-44C1-441D-83BB-4BC54E44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51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E4119-8248-4683-B994-ADDAD3B9F8B9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9C1E3-44C1-441D-83BB-4BC54E44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08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8.xml"/><Relationship Id="rId13" Type="http://schemas.openxmlformats.org/officeDocument/2006/relationships/customXml" Target="../../customXml/item10.xml"/><Relationship Id="rId3" Type="http://schemas.openxmlformats.org/officeDocument/2006/relationships/customXml" Target="../../customXml/item53.xml"/><Relationship Id="rId7" Type="http://schemas.openxmlformats.org/officeDocument/2006/relationships/customXml" Target="../../customXml/item24.xml"/><Relationship Id="rId12" Type="http://schemas.openxmlformats.org/officeDocument/2006/relationships/customXml" Target="../../customXml/item27.xml"/><Relationship Id="rId2" Type="http://schemas.openxmlformats.org/officeDocument/2006/relationships/customXml" Target="../../customXml/item31.xml"/><Relationship Id="rId16" Type="http://schemas.openxmlformats.org/officeDocument/2006/relationships/image" Target="../media/image2.emf"/><Relationship Id="rId1" Type="http://schemas.openxmlformats.org/officeDocument/2006/relationships/customXml" Target="../../customXml/item38.xml"/><Relationship Id="rId6" Type="http://schemas.openxmlformats.org/officeDocument/2006/relationships/customXml" Target="../../customXml/item61.xml"/><Relationship Id="rId11" Type="http://schemas.openxmlformats.org/officeDocument/2006/relationships/customXml" Target="../../customXml/item15.xml"/><Relationship Id="rId5" Type="http://schemas.openxmlformats.org/officeDocument/2006/relationships/customXml" Target="../../customXml/item22.xml"/><Relationship Id="rId15" Type="http://schemas.openxmlformats.org/officeDocument/2006/relationships/image" Target="../media/image1.emf"/><Relationship Id="rId10" Type="http://schemas.openxmlformats.org/officeDocument/2006/relationships/customXml" Target="../../customXml/item6.xml"/><Relationship Id="rId4" Type="http://schemas.openxmlformats.org/officeDocument/2006/relationships/customXml" Target="../../customXml/item43.xml"/><Relationship Id="rId9" Type="http://schemas.openxmlformats.org/officeDocument/2006/relationships/customXml" Target="../../customXml/item19.xml"/><Relationship Id="rId14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3.xml"/><Relationship Id="rId13" Type="http://schemas.openxmlformats.org/officeDocument/2006/relationships/customXml" Target="../../customXml/item20.xml"/><Relationship Id="rId18" Type="http://schemas.openxmlformats.org/officeDocument/2006/relationships/image" Target="../media/image3.emf"/><Relationship Id="rId3" Type="http://schemas.openxmlformats.org/officeDocument/2006/relationships/customXml" Target="../../customXml/item56.xml"/><Relationship Id="rId7" Type="http://schemas.openxmlformats.org/officeDocument/2006/relationships/customXml" Target="../../customXml/item49.xml"/><Relationship Id="rId12" Type="http://schemas.openxmlformats.org/officeDocument/2006/relationships/customXml" Target="../../customXml/item29.xml"/><Relationship Id="rId17" Type="http://schemas.openxmlformats.org/officeDocument/2006/relationships/image" Target="../media/image2.emf"/><Relationship Id="rId2" Type="http://schemas.openxmlformats.org/officeDocument/2006/relationships/customXml" Target="../../customXml/item57.xml"/><Relationship Id="rId16" Type="http://schemas.openxmlformats.org/officeDocument/2006/relationships/image" Target="../media/image1.emf"/><Relationship Id="rId1" Type="http://schemas.openxmlformats.org/officeDocument/2006/relationships/customXml" Target="../../customXml/item55.xml"/><Relationship Id="rId6" Type="http://schemas.openxmlformats.org/officeDocument/2006/relationships/customXml" Target="../../customXml/item23.xml"/><Relationship Id="rId11" Type="http://schemas.openxmlformats.org/officeDocument/2006/relationships/customXml" Target="../../customXml/item47.xml"/><Relationship Id="rId5" Type="http://schemas.openxmlformats.org/officeDocument/2006/relationships/customXml" Target="../../customXml/item2.xml"/><Relationship Id="rId15" Type="http://schemas.openxmlformats.org/officeDocument/2006/relationships/slideLayout" Target="../slideLayouts/slideLayout7.xml"/><Relationship Id="rId10" Type="http://schemas.openxmlformats.org/officeDocument/2006/relationships/customXml" Target="../../customXml/item50.xml"/><Relationship Id="rId19" Type="http://schemas.openxmlformats.org/officeDocument/2006/relationships/image" Target="../media/image4.emf"/><Relationship Id="rId4" Type="http://schemas.openxmlformats.org/officeDocument/2006/relationships/customXml" Target="../../customXml/item26.xml"/><Relationship Id="rId9" Type="http://schemas.openxmlformats.org/officeDocument/2006/relationships/customXml" Target="../../customXml/item14.xml"/><Relationship Id="rId14" Type="http://schemas.openxmlformats.org/officeDocument/2006/relationships/customXml" Target="../../customXml/item1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microsoft.com/office/2007/relationships/hdphoto" Target="../media/hdphoto1.wdp"/><Relationship Id="rId3" Type="http://schemas.openxmlformats.org/officeDocument/2006/relationships/customXml" Target="../../customXml/item39.xml"/><Relationship Id="rId7" Type="http://schemas.openxmlformats.org/officeDocument/2006/relationships/customXml" Target="../../customXml/item36.xml"/><Relationship Id="rId12" Type="http://schemas.openxmlformats.org/officeDocument/2006/relationships/image" Target="../media/image6.png"/><Relationship Id="rId2" Type="http://schemas.openxmlformats.org/officeDocument/2006/relationships/customXml" Target="../../customXml/item40.xml"/><Relationship Id="rId1" Type="http://schemas.openxmlformats.org/officeDocument/2006/relationships/customXml" Target="../../customXml/item8.xml"/><Relationship Id="rId6" Type="http://schemas.openxmlformats.org/officeDocument/2006/relationships/customXml" Target="../../customXml/item34.xml"/><Relationship Id="rId11" Type="http://schemas.openxmlformats.org/officeDocument/2006/relationships/image" Target="../media/image2.emf"/><Relationship Id="rId5" Type="http://schemas.openxmlformats.org/officeDocument/2006/relationships/customXml" Target="../../customXml/item11.xml"/><Relationship Id="rId10" Type="http://schemas.openxmlformats.org/officeDocument/2006/relationships/image" Target="../media/image5.png"/><Relationship Id="rId4" Type="http://schemas.openxmlformats.org/officeDocument/2006/relationships/customXml" Target="../../customXml/item48.xml"/><Relationship Id="rId9" Type="http://schemas.openxmlformats.org/officeDocument/2006/relationships/image" Target="../media/image1.emf"/><Relationship Id="rId1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customXml" Target="../../customXml/item44.xml"/><Relationship Id="rId7" Type="http://schemas.openxmlformats.org/officeDocument/2006/relationships/customXml" Target="../../customXml/item1.xml"/><Relationship Id="rId2" Type="http://schemas.openxmlformats.org/officeDocument/2006/relationships/customXml" Target="../../customXml/item46.xml"/><Relationship Id="rId1" Type="http://schemas.openxmlformats.org/officeDocument/2006/relationships/customXml" Target="../../customXml/item59.xml"/><Relationship Id="rId6" Type="http://schemas.openxmlformats.org/officeDocument/2006/relationships/customXml" Target="../../customXml/item35.xml"/><Relationship Id="rId5" Type="http://schemas.openxmlformats.org/officeDocument/2006/relationships/customXml" Target="../../customXml/item21.xml"/><Relationship Id="rId10" Type="http://schemas.openxmlformats.org/officeDocument/2006/relationships/image" Target="../media/image2.emf"/><Relationship Id="rId4" Type="http://schemas.openxmlformats.org/officeDocument/2006/relationships/customXml" Target="../../customXml/item32.xml"/><Relationship Id="rId9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customXml" Target="../../customXml/item7.xml"/><Relationship Id="rId7" Type="http://schemas.openxmlformats.org/officeDocument/2006/relationships/customXml" Target="../../customXml/item54.xml"/><Relationship Id="rId2" Type="http://schemas.openxmlformats.org/officeDocument/2006/relationships/customXml" Target="../../customXml/item45.xml"/><Relationship Id="rId1" Type="http://schemas.openxmlformats.org/officeDocument/2006/relationships/customXml" Target="../../customXml/item12.xml"/><Relationship Id="rId6" Type="http://schemas.openxmlformats.org/officeDocument/2006/relationships/customXml" Target="../../customXml/item18.xml"/><Relationship Id="rId5" Type="http://schemas.openxmlformats.org/officeDocument/2006/relationships/customXml" Target="../../customXml/item28.xml"/><Relationship Id="rId10" Type="http://schemas.openxmlformats.org/officeDocument/2006/relationships/image" Target="../media/image2.emf"/><Relationship Id="rId4" Type="http://schemas.openxmlformats.org/officeDocument/2006/relationships/customXml" Target="../../customXml/item30.xml"/><Relationship Id="rId9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customXml" Target="../../customXml/item60.xml"/><Relationship Id="rId7" Type="http://schemas.openxmlformats.org/officeDocument/2006/relationships/image" Target="../media/image1.emf"/><Relationship Id="rId2" Type="http://schemas.openxmlformats.org/officeDocument/2006/relationships/customXml" Target="../../customXml/item17.xml"/><Relationship Id="rId1" Type="http://schemas.openxmlformats.org/officeDocument/2006/relationships/customXml" Target="../../customXml/item37.xml"/><Relationship Id="rId6" Type="http://schemas.openxmlformats.org/officeDocument/2006/relationships/slideLayout" Target="../slideLayouts/slideLayout7.xml"/><Relationship Id="rId5" Type="http://schemas.openxmlformats.org/officeDocument/2006/relationships/customXml" Target="../../customXml/item3.xml"/><Relationship Id="rId4" Type="http://schemas.openxmlformats.org/officeDocument/2006/relationships/customXml" Target="../../customXml/item5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ustomXml" Target="../../customXml/item9.xml"/><Relationship Id="rId7" Type="http://schemas.openxmlformats.org/officeDocument/2006/relationships/image" Target="../media/image1.emf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25.xml"/><Relationship Id="rId6" Type="http://schemas.openxmlformats.org/officeDocument/2006/relationships/slideLayout" Target="../slideLayouts/slideLayout7.xml"/><Relationship Id="rId5" Type="http://schemas.openxmlformats.org/officeDocument/2006/relationships/customXml" Target="../../customXml/item13.xml"/><Relationship Id="rId4" Type="http://schemas.openxmlformats.org/officeDocument/2006/relationships/customXml" Target="../../customXml/item42.xml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>
            <p:custDataLst>
              <p:custData r:id="rId1"/>
            </p:custDataLst>
          </p:nvPr>
        </p:nvGrpSpPr>
        <p:grpSpPr>
          <a:xfrm>
            <a:off x="1719750" y="194625"/>
            <a:ext cx="8752501" cy="6468751"/>
            <a:chOff x="195749" y="194624"/>
            <a:chExt cx="8752501" cy="6468751"/>
          </a:xfrm>
        </p:grpSpPr>
        <p:pic>
          <p:nvPicPr>
            <p:cNvPr id="4" name="Picture 3" descr="browserbg.emf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95749" y="194624"/>
              <a:ext cx="8752501" cy="6468751"/>
            </a:xfrm>
            <a:prstGeom prst="rect">
              <a:avLst/>
            </a:prstGeom>
          </p:spPr>
        </p:pic>
        <p:sp>
          <p:nvSpPr>
            <p:cNvPr id="5" name="Text"/>
            <p:cNvSpPr/>
            <p:nvPr/>
          </p:nvSpPr>
          <p:spPr>
            <a:xfrm>
              <a:off x="1295400" y="533400"/>
              <a:ext cx="44958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Segoe Print" pitchFamily="2" charset="0"/>
                </a:rPr>
                <a:t>www.csharp.org/tutorial1</a:t>
              </a:r>
            </a:p>
          </p:txBody>
        </p:sp>
      </p:grpSp>
      <p:sp>
        <p:nvSpPr>
          <p:cNvPr id="7" name="Content"/>
          <p:cNvSpPr txBox="1"/>
          <p:nvPr>
            <p:custDataLst>
              <p:custData r:id="rId2"/>
            </p:custDataLst>
          </p:nvPr>
        </p:nvSpPr>
        <p:spPr>
          <a:xfrm>
            <a:off x="2162715" y="1511749"/>
            <a:ext cx="1082348" cy="170816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Hello world</a:t>
            </a:r>
          </a:p>
          <a:p>
            <a:endParaRPr lang="en-US" sz="1200" u="sng" dirty="0">
              <a:solidFill>
                <a:srgbClr val="0070C0"/>
              </a:solidFill>
              <a:latin typeface="Segoe Print" pitchFamily="2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Methods</a:t>
            </a:r>
          </a:p>
          <a:p>
            <a:endParaRPr lang="en-US" sz="1200" dirty="0">
              <a:solidFill>
                <a:srgbClr val="0070C0"/>
              </a:solidFill>
              <a:latin typeface="Segoe Print" pitchFamily="2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Web service</a:t>
            </a:r>
          </a:p>
          <a:p>
            <a:endParaRPr lang="en-US" sz="1200" dirty="0">
              <a:solidFill>
                <a:srgbClr val="0070C0"/>
              </a:solidFill>
              <a:latin typeface="Segoe Print" pitchFamily="2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Routing</a:t>
            </a:r>
          </a:p>
          <a:p>
            <a:endParaRPr lang="en-US" sz="1200" dirty="0">
              <a:solidFill>
                <a:srgbClr val="0070C0"/>
              </a:solidFill>
              <a:latin typeface="Segoe Print" pitchFamily="2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Deploy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225827" y="1465943"/>
            <a:ext cx="0" cy="4528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"/>
          <p:cNvSpPr txBox="1"/>
          <p:nvPr>
            <p:custDataLst>
              <p:custData r:id="rId3"/>
            </p:custDataLst>
          </p:nvPr>
        </p:nvSpPr>
        <p:spPr>
          <a:xfrm>
            <a:off x="3425004" y="1444853"/>
            <a:ext cx="2526654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This is the simplest C# program: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25004" y="1768642"/>
            <a:ext cx="3759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</a:rPr>
              <a:t>System.</a:t>
            </a:r>
            <a:r>
              <a:rPr lang="en-US" sz="1200" dirty="0" err="1">
                <a:solidFill>
                  <a:srgbClr val="2B919D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latin typeface="Consolas" panose="020B0609020204030204" pitchFamily="49" charset="0"/>
              </a:rPr>
              <a:t>.WriteLine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"hello world"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3425004" y="1720507"/>
            <a:ext cx="6488253" cy="373268"/>
            <a:chOff x="3448664" y="1828505"/>
            <a:chExt cx="6144129" cy="373268"/>
          </a:xfrm>
        </p:grpSpPr>
        <p:sp>
          <p:nvSpPr>
            <p:cNvPr id="39" name="Freeform 7"/>
            <p:cNvSpPr>
              <a:spLocks/>
            </p:cNvSpPr>
            <p:nvPr/>
          </p:nvSpPr>
          <p:spPr bwMode="auto">
            <a:xfrm>
              <a:off x="8949517" y="1831820"/>
              <a:ext cx="643276" cy="369953"/>
            </a:xfrm>
            <a:custGeom>
              <a:avLst/>
              <a:gdLst>
                <a:gd name="T0" fmla="*/ 0 w 81"/>
                <a:gd name="T1" fmla="*/ 562 h 566"/>
                <a:gd name="T2" fmla="*/ 81 w 81"/>
                <a:gd name="T3" fmla="*/ 564 h 566"/>
                <a:gd name="T4" fmla="*/ 72 w 81"/>
                <a:gd name="T5" fmla="*/ 0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566">
                  <a:moveTo>
                    <a:pt x="0" y="562"/>
                  </a:moveTo>
                  <a:cubicBezTo>
                    <a:pt x="27" y="563"/>
                    <a:pt x="55" y="566"/>
                    <a:pt x="81" y="564"/>
                  </a:cubicBezTo>
                  <a:cubicBezTo>
                    <a:pt x="75" y="377"/>
                    <a:pt x="75" y="188"/>
                    <a:pt x="72" y="0"/>
                  </a:cubicBezTo>
                </a:path>
              </a:pathLst>
            </a:custGeom>
            <a:noFill/>
            <a:ln w="46038" cap="rnd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8"/>
            <p:cNvSpPr>
              <a:spLocks/>
            </p:cNvSpPr>
            <p:nvPr/>
          </p:nvSpPr>
          <p:spPr bwMode="auto">
            <a:xfrm>
              <a:off x="3448664" y="1828505"/>
              <a:ext cx="6064699" cy="371978"/>
            </a:xfrm>
            <a:custGeom>
              <a:avLst/>
              <a:gdLst>
                <a:gd name="T0" fmla="*/ 682 w 764"/>
                <a:gd name="T1" fmla="*/ 569 h 569"/>
                <a:gd name="T2" fmla="*/ 5 w 764"/>
                <a:gd name="T3" fmla="*/ 568 h 569"/>
                <a:gd name="T4" fmla="*/ 4 w 764"/>
                <a:gd name="T5" fmla="*/ 567 h 569"/>
                <a:gd name="T6" fmla="*/ 3 w 764"/>
                <a:gd name="T7" fmla="*/ 412 h 569"/>
                <a:gd name="T8" fmla="*/ 2 w 764"/>
                <a:gd name="T9" fmla="*/ 2 h 569"/>
                <a:gd name="T10" fmla="*/ 218 w 764"/>
                <a:gd name="T11" fmla="*/ 1 h 569"/>
                <a:gd name="T12" fmla="*/ 458 w 764"/>
                <a:gd name="T13" fmla="*/ 2 h 569"/>
                <a:gd name="T14" fmla="*/ 567 w 764"/>
                <a:gd name="T15" fmla="*/ 2 h 569"/>
                <a:gd name="T16" fmla="*/ 764 w 764"/>
                <a:gd name="T17" fmla="*/ 5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4" h="569">
                  <a:moveTo>
                    <a:pt x="682" y="569"/>
                  </a:moveTo>
                  <a:cubicBezTo>
                    <a:pt x="457" y="565"/>
                    <a:pt x="230" y="563"/>
                    <a:pt x="5" y="568"/>
                  </a:cubicBezTo>
                  <a:cubicBezTo>
                    <a:pt x="4" y="567"/>
                    <a:pt x="4" y="567"/>
                    <a:pt x="4" y="567"/>
                  </a:cubicBezTo>
                  <a:cubicBezTo>
                    <a:pt x="5" y="520"/>
                    <a:pt x="4" y="463"/>
                    <a:pt x="3" y="412"/>
                  </a:cubicBezTo>
                  <a:cubicBezTo>
                    <a:pt x="0" y="275"/>
                    <a:pt x="3" y="137"/>
                    <a:pt x="2" y="2"/>
                  </a:cubicBezTo>
                  <a:cubicBezTo>
                    <a:pt x="74" y="1"/>
                    <a:pt x="146" y="1"/>
                    <a:pt x="218" y="1"/>
                  </a:cubicBezTo>
                  <a:cubicBezTo>
                    <a:pt x="298" y="1"/>
                    <a:pt x="378" y="0"/>
                    <a:pt x="458" y="2"/>
                  </a:cubicBezTo>
                  <a:cubicBezTo>
                    <a:pt x="494" y="2"/>
                    <a:pt x="530" y="2"/>
                    <a:pt x="567" y="2"/>
                  </a:cubicBezTo>
                  <a:cubicBezTo>
                    <a:pt x="633" y="4"/>
                    <a:pt x="699" y="2"/>
                    <a:pt x="764" y="5"/>
                  </a:cubicBezTo>
                </a:path>
              </a:pathLst>
            </a:custGeom>
            <a:noFill/>
            <a:ln w="46038" cap="rnd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4" name="Freeform 8"/>
          <p:cNvSpPr>
            <a:spLocks/>
          </p:cNvSpPr>
          <p:nvPr>
            <p:custDataLst>
              <p:custData r:id="rId4"/>
            </p:custDataLst>
          </p:nvPr>
        </p:nvSpPr>
        <p:spPr bwMode="auto">
          <a:xfrm>
            <a:off x="6961054" y="1722477"/>
            <a:ext cx="28120" cy="370008"/>
          </a:xfrm>
          <a:custGeom>
            <a:avLst/>
            <a:gdLst>
              <a:gd name="T0" fmla="*/ 682 w 764"/>
              <a:gd name="T1" fmla="*/ 569 h 569"/>
              <a:gd name="T2" fmla="*/ 5 w 764"/>
              <a:gd name="T3" fmla="*/ 568 h 569"/>
              <a:gd name="T4" fmla="*/ 4 w 764"/>
              <a:gd name="T5" fmla="*/ 567 h 569"/>
              <a:gd name="T6" fmla="*/ 3 w 764"/>
              <a:gd name="T7" fmla="*/ 412 h 569"/>
              <a:gd name="T8" fmla="*/ 2 w 764"/>
              <a:gd name="T9" fmla="*/ 2 h 569"/>
              <a:gd name="T10" fmla="*/ 218 w 764"/>
              <a:gd name="T11" fmla="*/ 1 h 569"/>
              <a:gd name="T12" fmla="*/ 458 w 764"/>
              <a:gd name="T13" fmla="*/ 2 h 569"/>
              <a:gd name="T14" fmla="*/ 567 w 764"/>
              <a:gd name="T15" fmla="*/ 2 h 569"/>
              <a:gd name="T16" fmla="*/ 764 w 764"/>
              <a:gd name="T17" fmla="*/ 5 h 569"/>
              <a:gd name="connsiteX0" fmla="*/ 44 w 9979"/>
              <a:gd name="connsiteY0" fmla="*/ 9964 h 9964"/>
              <a:gd name="connsiteX1" fmla="*/ 31 w 9979"/>
              <a:gd name="connsiteY1" fmla="*/ 9947 h 9964"/>
              <a:gd name="connsiteX2" fmla="*/ 18 w 9979"/>
              <a:gd name="connsiteY2" fmla="*/ 7223 h 9964"/>
              <a:gd name="connsiteX3" fmla="*/ 5 w 9979"/>
              <a:gd name="connsiteY3" fmla="*/ 17 h 9964"/>
              <a:gd name="connsiteX4" fmla="*/ 2832 w 9979"/>
              <a:gd name="connsiteY4" fmla="*/ 0 h 9964"/>
              <a:gd name="connsiteX5" fmla="*/ 5974 w 9979"/>
              <a:gd name="connsiteY5" fmla="*/ 17 h 9964"/>
              <a:gd name="connsiteX6" fmla="*/ 7400 w 9979"/>
              <a:gd name="connsiteY6" fmla="*/ 17 h 9964"/>
              <a:gd name="connsiteX7" fmla="*/ 9979 w 9979"/>
              <a:gd name="connsiteY7" fmla="*/ 70 h 9964"/>
              <a:gd name="connsiteX0" fmla="*/ 44 w 10000"/>
              <a:gd name="connsiteY0" fmla="*/ 10518 h 10518"/>
              <a:gd name="connsiteX1" fmla="*/ 31 w 10000"/>
              <a:gd name="connsiteY1" fmla="*/ 10501 h 10518"/>
              <a:gd name="connsiteX2" fmla="*/ 18 w 10000"/>
              <a:gd name="connsiteY2" fmla="*/ 7767 h 10518"/>
              <a:gd name="connsiteX3" fmla="*/ 5 w 10000"/>
              <a:gd name="connsiteY3" fmla="*/ 535 h 10518"/>
              <a:gd name="connsiteX4" fmla="*/ 5987 w 10000"/>
              <a:gd name="connsiteY4" fmla="*/ 535 h 10518"/>
              <a:gd name="connsiteX5" fmla="*/ 7416 w 10000"/>
              <a:gd name="connsiteY5" fmla="*/ 535 h 10518"/>
              <a:gd name="connsiteX6" fmla="*/ 10000 w 10000"/>
              <a:gd name="connsiteY6" fmla="*/ 588 h 10518"/>
              <a:gd name="connsiteX0" fmla="*/ 44 w 10000"/>
              <a:gd name="connsiteY0" fmla="*/ 10520 h 10520"/>
              <a:gd name="connsiteX1" fmla="*/ 31 w 10000"/>
              <a:gd name="connsiteY1" fmla="*/ 10503 h 10520"/>
              <a:gd name="connsiteX2" fmla="*/ 18 w 10000"/>
              <a:gd name="connsiteY2" fmla="*/ 7769 h 10520"/>
              <a:gd name="connsiteX3" fmla="*/ 5 w 10000"/>
              <a:gd name="connsiteY3" fmla="*/ 537 h 10520"/>
              <a:gd name="connsiteX4" fmla="*/ 7416 w 10000"/>
              <a:gd name="connsiteY4" fmla="*/ 537 h 10520"/>
              <a:gd name="connsiteX5" fmla="*/ 10000 w 10000"/>
              <a:gd name="connsiteY5" fmla="*/ 590 h 10520"/>
              <a:gd name="connsiteX0" fmla="*/ 44 w 10000"/>
              <a:gd name="connsiteY0" fmla="*/ 10504 h 10504"/>
              <a:gd name="connsiteX1" fmla="*/ 31 w 10000"/>
              <a:gd name="connsiteY1" fmla="*/ 10487 h 10504"/>
              <a:gd name="connsiteX2" fmla="*/ 18 w 10000"/>
              <a:gd name="connsiteY2" fmla="*/ 7753 h 10504"/>
              <a:gd name="connsiteX3" fmla="*/ 5 w 10000"/>
              <a:gd name="connsiteY3" fmla="*/ 521 h 10504"/>
              <a:gd name="connsiteX4" fmla="*/ 10000 w 10000"/>
              <a:gd name="connsiteY4" fmla="*/ 574 h 10504"/>
              <a:gd name="connsiteX0" fmla="*/ 44 w 44"/>
              <a:gd name="connsiteY0" fmla="*/ 9983 h 9983"/>
              <a:gd name="connsiteX1" fmla="*/ 31 w 44"/>
              <a:gd name="connsiteY1" fmla="*/ 9966 h 9983"/>
              <a:gd name="connsiteX2" fmla="*/ 18 w 44"/>
              <a:gd name="connsiteY2" fmla="*/ 7232 h 9983"/>
              <a:gd name="connsiteX3" fmla="*/ 5 w 44"/>
              <a:gd name="connsiteY3" fmla="*/ 0 h 9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" h="9983">
                <a:moveTo>
                  <a:pt x="44" y="9983"/>
                </a:moveTo>
                <a:cubicBezTo>
                  <a:pt x="40" y="9977"/>
                  <a:pt x="35" y="9972"/>
                  <a:pt x="31" y="9966"/>
                </a:cubicBezTo>
                <a:cubicBezTo>
                  <a:pt x="44" y="9137"/>
                  <a:pt x="31" y="8131"/>
                  <a:pt x="18" y="7232"/>
                </a:cubicBezTo>
                <a:cubicBezTo>
                  <a:pt x="-21" y="4815"/>
                  <a:pt x="18" y="2382"/>
                  <a:pt x="5" y="0"/>
                </a:cubicBezTo>
              </a:path>
            </a:pathLst>
          </a:custGeom>
          <a:noFill/>
          <a:ln w="46038" cap="rnd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066508" y="1732550"/>
            <a:ext cx="2762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hello world</a:t>
            </a:r>
          </a:p>
        </p:txBody>
      </p:sp>
      <p:sp>
        <p:nvSpPr>
          <p:cNvPr id="46" name="Content"/>
          <p:cNvSpPr txBox="1"/>
          <p:nvPr>
            <p:custDataLst>
              <p:custData r:id="rId5"/>
            </p:custDataLst>
          </p:nvPr>
        </p:nvSpPr>
        <p:spPr>
          <a:xfrm>
            <a:off x="3425004" y="2262627"/>
            <a:ext cx="5178021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Try a different message, and see how the output changes to the right.</a:t>
            </a:r>
          </a:p>
        </p:txBody>
      </p:sp>
      <p:sp>
        <p:nvSpPr>
          <p:cNvPr id="47" name="Content"/>
          <p:cNvSpPr txBox="1"/>
          <p:nvPr>
            <p:custDataLst>
              <p:custData r:id="rId6"/>
            </p:custDataLst>
          </p:nvPr>
        </p:nvSpPr>
        <p:spPr>
          <a:xfrm>
            <a:off x="3425004" y="2886097"/>
            <a:ext cx="6013185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Here’s something a bit more advanced. It uses a </a:t>
            </a:r>
            <a:r>
              <a:rPr lang="en-US" sz="1100" i="1" dirty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variable</a:t>
            </a:r>
            <a:r>
              <a:rPr lang="en-US" sz="1100" dirty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 called "</a:t>
            </a:r>
            <a:r>
              <a:rPr lang="en-US" sz="1100" dirty="0" err="1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" which can hold</a:t>
            </a:r>
            <a:br>
              <a:rPr lang="en-US" sz="1100" dirty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any integer: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425004" y="3353710"/>
            <a:ext cx="37592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 = 0;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200" dirty="0">
                <a:latin typeface="Consolas" panose="020B0609020204030204" pitchFamily="49" charset="0"/>
              </a:rPr>
              <a:t> (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 &lt; 3)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</a:rPr>
              <a:t>System.</a:t>
            </a:r>
            <a:r>
              <a:rPr lang="en-US" sz="1200" dirty="0" err="1">
                <a:solidFill>
                  <a:srgbClr val="2B919D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latin typeface="Consolas" panose="020B0609020204030204" pitchFamily="49" charset="0"/>
              </a:rPr>
              <a:t>.WriteLine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"hip hooray"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 + 1;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3425004" y="3305574"/>
            <a:ext cx="6488253" cy="1585739"/>
            <a:chOff x="3448664" y="1828505"/>
            <a:chExt cx="6144129" cy="373268"/>
          </a:xfrm>
        </p:grpSpPr>
        <p:sp>
          <p:nvSpPr>
            <p:cNvPr id="50" name="Freeform 7"/>
            <p:cNvSpPr>
              <a:spLocks/>
            </p:cNvSpPr>
            <p:nvPr/>
          </p:nvSpPr>
          <p:spPr bwMode="auto">
            <a:xfrm>
              <a:off x="8949517" y="1831820"/>
              <a:ext cx="643276" cy="369953"/>
            </a:xfrm>
            <a:custGeom>
              <a:avLst/>
              <a:gdLst>
                <a:gd name="T0" fmla="*/ 0 w 81"/>
                <a:gd name="T1" fmla="*/ 562 h 566"/>
                <a:gd name="T2" fmla="*/ 81 w 81"/>
                <a:gd name="T3" fmla="*/ 564 h 566"/>
                <a:gd name="T4" fmla="*/ 72 w 81"/>
                <a:gd name="T5" fmla="*/ 0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566">
                  <a:moveTo>
                    <a:pt x="0" y="562"/>
                  </a:moveTo>
                  <a:cubicBezTo>
                    <a:pt x="27" y="563"/>
                    <a:pt x="55" y="566"/>
                    <a:pt x="81" y="564"/>
                  </a:cubicBezTo>
                  <a:cubicBezTo>
                    <a:pt x="75" y="377"/>
                    <a:pt x="75" y="188"/>
                    <a:pt x="72" y="0"/>
                  </a:cubicBezTo>
                </a:path>
              </a:pathLst>
            </a:custGeom>
            <a:noFill/>
            <a:ln w="46038" cap="rnd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8"/>
            <p:cNvSpPr>
              <a:spLocks/>
            </p:cNvSpPr>
            <p:nvPr/>
          </p:nvSpPr>
          <p:spPr bwMode="auto">
            <a:xfrm>
              <a:off x="3448664" y="1828505"/>
              <a:ext cx="6064699" cy="371978"/>
            </a:xfrm>
            <a:custGeom>
              <a:avLst/>
              <a:gdLst>
                <a:gd name="T0" fmla="*/ 682 w 764"/>
                <a:gd name="T1" fmla="*/ 569 h 569"/>
                <a:gd name="T2" fmla="*/ 5 w 764"/>
                <a:gd name="T3" fmla="*/ 568 h 569"/>
                <a:gd name="T4" fmla="*/ 4 w 764"/>
                <a:gd name="T5" fmla="*/ 567 h 569"/>
                <a:gd name="T6" fmla="*/ 3 w 764"/>
                <a:gd name="T7" fmla="*/ 412 h 569"/>
                <a:gd name="T8" fmla="*/ 2 w 764"/>
                <a:gd name="T9" fmla="*/ 2 h 569"/>
                <a:gd name="T10" fmla="*/ 218 w 764"/>
                <a:gd name="T11" fmla="*/ 1 h 569"/>
                <a:gd name="T12" fmla="*/ 458 w 764"/>
                <a:gd name="T13" fmla="*/ 2 h 569"/>
                <a:gd name="T14" fmla="*/ 567 w 764"/>
                <a:gd name="T15" fmla="*/ 2 h 569"/>
                <a:gd name="T16" fmla="*/ 764 w 764"/>
                <a:gd name="T17" fmla="*/ 5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4" h="569">
                  <a:moveTo>
                    <a:pt x="682" y="569"/>
                  </a:moveTo>
                  <a:cubicBezTo>
                    <a:pt x="457" y="565"/>
                    <a:pt x="230" y="563"/>
                    <a:pt x="5" y="568"/>
                  </a:cubicBezTo>
                  <a:cubicBezTo>
                    <a:pt x="4" y="567"/>
                    <a:pt x="4" y="567"/>
                    <a:pt x="4" y="567"/>
                  </a:cubicBezTo>
                  <a:cubicBezTo>
                    <a:pt x="5" y="520"/>
                    <a:pt x="4" y="463"/>
                    <a:pt x="3" y="412"/>
                  </a:cubicBezTo>
                  <a:cubicBezTo>
                    <a:pt x="0" y="275"/>
                    <a:pt x="3" y="137"/>
                    <a:pt x="2" y="2"/>
                  </a:cubicBezTo>
                  <a:cubicBezTo>
                    <a:pt x="74" y="1"/>
                    <a:pt x="146" y="1"/>
                    <a:pt x="218" y="1"/>
                  </a:cubicBezTo>
                  <a:cubicBezTo>
                    <a:pt x="298" y="1"/>
                    <a:pt x="378" y="0"/>
                    <a:pt x="458" y="2"/>
                  </a:cubicBezTo>
                  <a:cubicBezTo>
                    <a:pt x="494" y="2"/>
                    <a:pt x="530" y="2"/>
                    <a:pt x="567" y="2"/>
                  </a:cubicBezTo>
                  <a:cubicBezTo>
                    <a:pt x="633" y="4"/>
                    <a:pt x="699" y="2"/>
                    <a:pt x="764" y="5"/>
                  </a:cubicBezTo>
                </a:path>
              </a:pathLst>
            </a:custGeom>
            <a:noFill/>
            <a:ln w="46038" cap="rnd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2" name="Freeform 8"/>
          <p:cNvSpPr>
            <a:spLocks/>
          </p:cNvSpPr>
          <p:nvPr>
            <p:custDataLst>
              <p:custData r:id="rId7"/>
            </p:custDataLst>
          </p:nvPr>
        </p:nvSpPr>
        <p:spPr bwMode="auto">
          <a:xfrm flipH="1">
            <a:off x="7024961" y="3296176"/>
            <a:ext cx="45719" cy="1589657"/>
          </a:xfrm>
          <a:custGeom>
            <a:avLst/>
            <a:gdLst>
              <a:gd name="T0" fmla="*/ 682 w 764"/>
              <a:gd name="T1" fmla="*/ 569 h 569"/>
              <a:gd name="T2" fmla="*/ 5 w 764"/>
              <a:gd name="T3" fmla="*/ 568 h 569"/>
              <a:gd name="T4" fmla="*/ 4 w 764"/>
              <a:gd name="T5" fmla="*/ 567 h 569"/>
              <a:gd name="T6" fmla="*/ 3 w 764"/>
              <a:gd name="T7" fmla="*/ 412 h 569"/>
              <a:gd name="T8" fmla="*/ 2 w 764"/>
              <a:gd name="T9" fmla="*/ 2 h 569"/>
              <a:gd name="T10" fmla="*/ 218 w 764"/>
              <a:gd name="T11" fmla="*/ 1 h 569"/>
              <a:gd name="T12" fmla="*/ 458 w 764"/>
              <a:gd name="T13" fmla="*/ 2 h 569"/>
              <a:gd name="T14" fmla="*/ 567 w 764"/>
              <a:gd name="T15" fmla="*/ 2 h 569"/>
              <a:gd name="T16" fmla="*/ 764 w 764"/>
              <a:gd name="T17" fmla="*/ 5 h 569"/>
              <a:gd name="connsiteX0" fmla="*/ 44 w 9979"/>
              <a:gd name="connsiteY0" fmla="*/ 9964 h 9964"/>
              <a:gd name="connsiteX1" fmla="*/ 31 w 9979"/>
              <a:gd name="connsiteY1" fmla="*/ 9947 h 9964"/>
              <a:gd name="connsiteX2" fmla="*/ 18 w 9979"/>
              <a:gd name="connsiteY2" fmla="*/ 7223 h 9964"/>
              <a:gd name="connsiteX3" fmla="*/ 5 w 9979"/>
              <a:gd name="connsiteY3" fmla="*/ 17 h 9964"/>
              <a:gd name="connsiteX4" fmla="*/ 2832 w 9979"/>
              <a:gd name="connsiteY4" fmla="*/ 0 h 9964"/>
              <a:gd name="connsiteX5" fmla="*/ 5974 w 9979"/>
              <a:gd name="connsiteY5" fmla="*/ 17 h 9964"/>
              <a:gd name="connsiteX6" fmla="*/ 7400 w 9979"/>
              <a:gd name="connsiteY6" fmla="*/ 17 h 9964"/>
              <a:gd name="connsiteX7" fmla="*/ 9979 w 9979"/>
              <a:gd name="connsiteY7" fmla="*/ 70 h 9964"/>
              <a:gd name="connsiteX0" fmla="*/ 44 w 10000"/>
              <a:gd name="connsiteY0" fmla="*/ 10518 h 10518"/>
              <a:gd name="connsiteX1" fmla="*/ 31 w 10000"/>
              <a:gd name="connsiteY1" fmla="*/ 10501 h 10518"/>
              <a:gd name="connsiteX2" fmla="*/ 18 w 10000"/>
              <a:gd name="connsiteY2" fmla="*/ 7767 h 10518"/>
              <a:gd name="connsiteX3" fmla="*/ 5 w 10000"/>
              <a:gd name="connsiteY3" fmla="*/ 535 h 10518"/>
              <a:gd name="connsiteX4" fmla="*/ 5987 w 10000"/>
              <a:gd name="connsiteY4" fmla="*/ 535 h 10518"/>
              <a:gd name="connsiteX5" fmla="*/ 7416 w 10000"/>
              <a:gd name="connsiteY5" fmla="*/ 535 h 10518"/>
              <a:gd name="connsiteX6" fmla="*/ 10000 w 10000"/>
              <a:gd name="connsiteY6" fmla="*/ 588 h 10518"/>
              <a:gd name="connsiteX0" fmla="*/ 44 w 10000"/>
              <a:gd name="connsiteY0" fmla="*/ 10520 h 10520"/>
              <a:gd name="connsiteX1" fmla="*/ 31 w 10000"/>
              <a:gd name="connsiteY1" fmla="*/ 10503 h 10520"/>
              <a:gd name="connsiteX2" fmla="*/ 18 w 10000"/>
              <a:gd name="connsiteY2" fmla="*/ 7769 h 10520"/>
              <a:gd name="connsiteX3" fmla="*/ 5 w 10000"/>
              <a:gd name="connsiteY3" fmla="*/ 537 h 10520"/>
              <a:gd name="connsiteX4" fmla="*/ 7416 w 10000"/>
              <a:gd name="connsiteY4" fmla="*/ 537 h 10520"/>
              <a:gd name="connsiteX5" fmla="*/ 10000 w 10000"/>
              <a:gd name="connsiteY5" fmla="*/ 590 h 10520"/>
              <a:gd name="connsiteX0" fmla="*/ 44 w 10000"/>
              <a:gd name="connsiteY0" fmla="*/ 10504 h 10504"/>
              <a:gd name="connsiteX1" fmla="*/ 31 w 10000"/>
              <a:gd name="connsiteY1" fmla="*/ 10487 h 10504"/>
              <a:gd name="connsiteX2" fmla="*/ 18 w 10000"/>
              <a:gd name="connsiteY2" fmla="*/ 7753 h 10504"/>
              <a:gd name="connsiteX3" fmla="*/ 5 w 10000"/>
              <a:gd name="connsiteY3" fmla="*/ 521 h 10504"/>
              <a:gd name="connsiteX4" fmla="*/ 10000 w 10000"/>
              <a:gd name="connsiteY4" fmla="*/ 574 h 10504"/>
              <a:gd name="connsiteX0" fmla="*/ 44 w 44"/>
              <a:gd name="connsiteY0" fmla="*/ 9983 h 9983"/>
              <a:gd name="connsiteX1" fmla="*/ 31 w 44"/>
              <a:gd name="connsiteY1" fmla="*/ 9966 h 9983"/>
              <a:gd name="connsiteX2" fmla="*/ 18 w 44"/>
              <a:gd name="connsiteY2" fmla="*/ 7232 h 9983"/>
              <a:gd name="connsiteX3" fmla="*/ 5 w 44"/>
              <a:gd name="connsiteY3" fmla="*/ 0 h 9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" h="9983">
                <a:moveTo>
                  <a:pt x="44" y="9983"/>
                </a:moveTo>
                <a:cubicBezTo>
                  <a:pt x="40" y="9977"/>
                  <a:pt x="35" y="9972"/>
                  <a:pt x="31" y="9966"/>
                </a:cubicBezTo>
                <a:cubicBezTo>
                  <a:pt x="44" y="9137"/>
                  <a:pt x="31" y="8131"/>
                  <a:pt x="18" y="7232"/>
                </a:cubicBezTo>
                <a:cubicBezTo>
                  <a:pt x="-21" y="4815"/>
                  <a:pt x="18" y="2382"/>
                  <a:pt x="5" y="0"/>
                </a:cubicBezTo>
              </a:path>
            </a:pathLst>
          </a:custGeom>
          <a:noFill/>
          <a:ln w="46038" cap="rnd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7066508" y="3317618"/>
            <a:ext cx="27628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i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 = 0</a:t>
            </a:r>
          </a:p>
          <a:p>
            <a:endParaRPr lang="en-US" sz="12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  <a:p>
            <a:endParaRPr lang="en-US" sz="12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hip hooray, hip hooray, hip hooray</a:t>
            </a:r>
          </a:p>
          <a:p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i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=1,            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i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=2,           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i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=3</a:t>
            </a:r>
          </a:p>
        </p:txBody>
      </p:sp>
      <p:sp>
        <p:nvSpPr>
          <p:cNvPr id="54" name="Content"/>
          <p:cNvSpPr txBox="1"/>
          <p:nvPr>
            <p:custDataLst>
              <p:custData r:id="rId8"/>
            </p:custDataLst>
          </p:nvPr>
        </p:nvSpPr>
        <p:spPr>
          <a:xfrm>
            <a:off x="3425004" y="5005228"/>
            <a:ext cx="6620723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You can see it printed the message three times. Try making it print 10 tines. Try making</a:t>
            </a:r>
          </a:p>
          <a:p>
            <a:r>
              <a:rPr lang="en-US" sz="1100" dirty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it print infinity times. Hint: while (true)</a:t>
            </a:r>
          </a:p>
        </p:txBody>
      </p:sp>
      <p:sp>
        <p:nvSpPr>
          <p:cNvPr id="55" name="Content"/>
          <p:cNvSpPr txBox="1"/>
          <p:nvPr>
            <p:custDataLst>
              <p:custData r:id="rId9"/>
            </p:custDataLst>
          </p:nvPr>
        </p:nvSpPr>
        <p:spPr>
          <a:xfrm>
            <a:off x="3425004" y="5811218"/>
            <a:ext cx="3642344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Download this app as a single-file native binary:</a:t>
            </a:r>
          </a:p>
        </p:txBody>
      </p:sp>
      <p:grpSp>
        <p:nvGrpSpPr>
          <p:cNvPr id="56" name="Group 55"/>
          <p:cNvGrpSpPr/>
          <p:nvPr>
            <p:custDataLst>
              <p:custData r:id="rId10"/>
            </p:custDataLst>
          </p:nvPr>
        </p:nvGrpSpPr>
        <p:grpSpPr>
          <a:xfrm>
            <a:off x="7049641" y="5724493"/>
            <a:ext cx="747932" cy="426720"/>
            <a:chOff x="1998922" y="6089798"/>
            <a:chExt cx="1488831" cy="533400"/>
          </a:xfrm>
        </p:grpSpPr>
        <p:pic>
          <p:nvPicPr>
            <p:cNvPr id="57" name="Picture 56" descr="button.emf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998922" y="6089798"/>
              <a:ext cx="1488831" cy="533400"/>
            </a:xfrm>
            <a:prstGeom prst="rect">
              <a:avLst/>
            </a:prstGeom>
          </p:spPr>
        </p:pic>
        <p:sp>
          <p:nvSpPr>
            <p:cNvPr id="58" name="Text"/>
            <p:cNvSpPr txBox="1">
              <a:spLocks/>
            </p:cNvSpPr>
            <p:nvPr/>
          </p:nvSpPr>
          <p:spPr>
            <a:xfrm>
              <a:off x="2060944" y="6109289"/>
              <a:ext cx="1404384" cy="46166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100" dirty="0">
                  <a:latin typeface="Segoe Print" pitchFamily="2" charset="0"/>
                </a:rPr>
                <a:t>Windows</a:t>
              </a:r>
            </a:p>
          </p:txBody>
        </p:sp>
      </p:grpSp>
      <p:grpSp>
        <p:nvGrpSpPr>
          <p:cNvPr id="59" name="Group 58"/>
          <p:cNvGrpSpPr/>
          <p:nvPr>
            <p:custDataLst>
              <p:custData r:id="rId11"/>
            </p:custDataLst>
          </p:nvPr>
        </p:nvGrpSpPr>
        <p:grpSpPr>
          <a:xfrm>
            <a:off x="7753567" y="5724493"/>
            <a:ext cx="510732" cy="426720"/>
            <a:chOff x="1998922" y="6089798"/>
            <a:chExt cx="1488831" cy="533400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60" name="Picture 59" descr="button.emf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998922" y="6089798"/>
              <a:ext cx="1488831" cy="533400"/>
            </a:xfrm>
            <a:prstGeom prst="rect">
              <a:avLst/>
            </a:prstGeom>
            <a:grpFill/>
          </p:spPr>
        </p:pic>
        <p:sp>
          <p:nvSpPr>
            <p:cNvPr id="61" name="Text"/>
            <p:cNvSpPr txBox="1">
              <a:spLocks/>
            </p:cNvSpPr>
            <p:nvPr/>
          </p:nvSpPr>
          <p:spPr>
            <a:xfrm>
              <a:off x="2060944" y="6109289"/>
              <a:ext cx="1404384" cy="461665"/>
            </a:xfrm>
            <a:prstGeom prst="rect">
              <a:avLst/>
            </a:prstGeom>
            <a:grpFill/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100" dirty="0">
                  <a:latin typeface="Segoe Print" pitchFamily="2" charset="0"/>
                </a:rPr>
                <a:t>OSX</a:t>
              </a:r>
            </a:p>
          </p:txBody>
        </p:sp>
      </p:grpSp>
      <p:grpSp>
        <p:nvGrpSpPr>
          <p:cNvPr id="62" name="Group 61"/>
          <p:cNvGrpSpPr/>
          <p:nvPr>
            <p:custDataLst>
              <p:custData r:id="rId12"/>
            </p:custDataLst>
          </p:nvPr>
        </p:nvGrpSpPr>
        <p:grpSpPr>
          <a:xfrm>
            <a:off x="8258532" y="5724493"/>
            <a:ext cx="510732" cy="426720"/>
            <a:chOff x="1998922" y="6089798"/>
            <a:chExt cx="1488831" cy="533400"/>
          </a:xfrm>
        </p:grpSpPr>
        <p:pic>
          <p:nvPicPr>
            <p:cNvPr id="63" name="Picture 62" descr="button.emf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998922" y="6089798"/>
              <a:ext cx="1488831" cy="533400"/>
            </a:xfrm>
            <a:prstGeom prst="rect">
              <a:avLst/>
            </a:prstGeom>
          </p:spPr>
        </p:pic>
        <p:sp>
          <p:nvSpPr>
            <p:cNvPr id="64" name="Text"/>
            <p:cNvSpPr txBox="1">
              <a:spLocks/>
            </p:cNvSpPr>
            <p:nvPr/>
          </p:nvSpPr>
          <p:spPr>
            <a:xfrm>
              <a:off x="2060944" y="6109289"/>
              <a:ext cx="1404384" cy="46166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100" dirty="0">
                  <a:latin typeface="Segoe Print" pitchFamily="2" charset="0"/>
                </a:rPr>
                <a:t>Linux</a:t>
              </a:r>
            </a:p>
          </p:txBody>
        </p:sp>
      </p:grpSp>
      <p:grpSp>
        <p:nvGrpSpPr>
          <p:cNvPr id="65" name="Group 64"/>
          <p:cNvGrpSpPr/>
          <p:nvPr>
            <p:custDataLst>
              <p:custData r:id="rId13"/>
            </p:custDataLst>
          </p:nvPr>
        </p:nvGrpSpPr>
        <p:grpSpPr>
          <a:xfrm>
            <a:off x="8712859" y="5724493"/>
            <a:ext cx="684914" cy="426720"/>
            <a:chOff x="1998922" y="6089798"/>
            <a:chExt cx="1488831" cy="533400"/>
          </a:xfrm>
        </p:grpSpPr>
        <p:pic>
          <p:nvPicPr>
            <p:cNvPr id="66" name="Picture 65" descr="button.emf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998922" y="6089798"/>
              <a:ext cx="1488831" cy="533400"/>
            </a:xfrm>
            <a:prstGeom prst="rect">
              <a:avLst/>
            </a:prstGeom>
          </p:spPr>
        </p:pic>
        <p:sp>
          <p:nvSpPr>
            <p:cNvPr id="67" name="Text"/>
            <p:cNvSpPr txBox="1">
              <a:spLocks/>
            </p:cNvSpPr>
            <p:nvPr/>
          </p:nvSpPr>
          <p:spPr>
            <a:xfrm>
              <a:off x="2060944" y="6109289"/>
              <a:ext cx="1404384" cy="46166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100" dirty="0">
                  <a:latin typeface="Segoe Print" pitchFamily="2" charset="0"/>
                </a:rPr>
                <a:t>Docker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599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>
            <p:custDataLst>
              <p:custData r:id="rId1"/>
            </p:custDataLst>
          </p:nvPr>
        </p:nvGrpSpPr>
        <p:grpSpPr>
          <a:xfrm>
            <a:off x="1719750" y="194625"/>
            <a:ext cx="8752501" cy="6468751"/>
            <a:chOff x="195749" y="194624"/>
            <a:chExt cx="8752501" cy="6468751"/>
          </a:xfrm>
        </p:grpSpPr>
        <p:pic>
          <p:nvPicPr>
            <p:cNvPr id="4" name="Picture 3" descr="browserbg.emf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95749" y="194624"/>
              <a:ext cx="8752501" cy="6468751"/>
            </a:xfrm>
            <a:prstGeom prst="rect">
              <a:avLst/>
            </a:prstGeom>
          </p:spPr>
        </p:pic>
        <p:sp>
          <p:nvSpPr>
            <p:cNvPr id="5" name="Text"/>
            <p:cNvSpPr/>
            <p:nvPr/>
          </p:nvSpPr>
          <p:spPr>
            <a:xfrm>
              <a:off x="1295400" y="533400"/>
              <a:ext cx="44958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Segoe Print" pitchFamily="2" charset="0"/>
                </a:rPr>
                <a:t>www.csharp.org/tutorial2</a:t>
              </a:r>
            </a:p>
          </p:txBody>
        </p:sp>
      </p:grpSp>
      <p:sp>
        <p:nvSpPr>
          <p:cNvPr id="7" name="Content"/>
          <p:cNvSpPr txBox="1"/>
          <p:nvPr>
            <p:custDataLst>
              <p:custData r:id="rId2"/>
            </p:custDataLst>
          </p:nvPr>
        </p:nvSpPr>
        <p:spPr>
          <a:xfrm>
            <a:off x="2162715" y="1511749"/>
            <a:ext cx="1082348" cy="170816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Hello world</a:t>
            </a:r>
          </a:p>
          <a:p>
            <a:endParaRPr lang="en-US" sz="1200" u="sng" dirty="0">
              <a:solidFill>
                <a:srgbClr val="0070C0"/>
              </a:solidFill>
              <a:latin typeface="Segoe Print" pitchFamily="2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u="sng" dirty="0">
                <a:solidFill>
                  <a:srgbClr val="0070C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Methods</a:t>
            </a:r>
          </a:p>
          <a:p>
            <a:endParaRPr lang="en-US" sz="1200" dirty="0">
              <a:solidFill>
                <a:srgbClr val="0070C0"/>
              </a:solidFill>
              <a:latin typeface="Segoe Print" pitchFamily="2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Web service</a:t>
            </a:r>
          </a:p>
          <a:p>
            <a:endParaRPr lang="en-US" sz="1200" dirty="0">
              <a:solidFill>
                <a:srgbClr val="0070C0"/>
              </a:solidFill>
              <a:latin typeface="Segoe Print" pitchFamily="2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Routing</a:t>
            </a:r>
          </a:p>
          <a:p>
            <a:endParaRPr lang="en-US" sz="1200" dirty="0">
              <a:solidFill>
                <a:srgbClr val="0070C0"/>
              </a:solidFill>
              <a:latin typeface="Segoe Print" pitchFamily="2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Deploy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225827" y="1465943"/>
            <a:ext cx="0" cy="4528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"/>
          <p:cNvSpPr txBox="1"/>
          <p:nvPr>
            <p:custDataLst>
              <p:custData r:id="rId3"/>
            </p:custDataLst>
          </p:nvPr>
        </p:nvSpPr>
        <p:spPr>
          <a:xfrm>
            <a:off x="3425004" y="1444853"/>
            <a:ext cx="5761514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Let's separate out the code into building-blocks, known in code as "functions":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25004" y="1768642"/>
            <a:ext cx="37592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200" dirty="0">
                <a:latin typeface="Consolas" panose="020B0609020204030204" pitchFamily="49" charset="0"/>
              </a:rPr>
              <a:t> txt = </a:t>
            </a:r>
            <a:r>
              <a:rPr lang="en-US" sz="1200" dirty="0" err="1">
                <a:latin typeface="Consolas" panose="020B0609020204030204" pitchFamily="49" charset="0"/>
              </a:rPr>
              <a:t>GetText</a:t>
            </a:r>
            <a:r>
              <a:rPr lang="en-US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 err="1">
                <a:latin typeface="Consolas" panose="020B0609020204030204" pitchFamily="49" charset="0"/>
              </a:rPr>
              <a:t>System.</a:t>
            </a:r>
            <a:r>
              <a:rPr lang="en-US" sz="1200" dirty="0" err="1">
                <a:solidFill>
                  <a:srgbClr val="2B919D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latin typeface="Consolas" panose="020B0609020204030204" pitchFamily="49" charset="0"/>
              </a:rPr>
              <a:t>.WriteLine</a:t>
            </a:r>
            <a:r>
              <a:rPr lang="en-US" sz="1200" dirty="0">
                <a:latin typeface="Consolas" panose="020B0609020204030204" pitchFamily="49" charset="0"/>
              </a:rPr>
              <a:t>(txt);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GetText</a:t>
            </a:r>
            <a:r>
              <a:rPr lang="en-US" sz="12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"in a function 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plz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 send 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hlp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3425004" y="1720506"/>
            <a:ext cx="6488253" cy="1433131"/>
            <a:chOff x="3448664" y="1828505"/>
            <a:chExt cx="6144129" cy="373268"/>
          </a:xfrm>
        </p:grpSpPr>
        <p:sp>
          <p:nvSpPr>
            <p:cNvPr id="39" name="Freeform 7"/>
            <p:cNvSpPr>
              <a:spLocks/>
            </p:cNvSpPr>
            <p:nvPr/>
          </p:nvSpPr>
          <p:spPr bwMode="auto">
            <a:xfrm>
              <a:off x="8949517" y="1831820"/>
              <a:ext cx="643276" cy="369953"/>
            </a:xfrm>
            <a:custGeom>
              <a:avLst/>
              <a:gdLst>
                <a:gd name="T0" fmla="*/ 0 w 81"/>
                <a:gd name="T1" fmla="*/ 562 h 566"/>
                <a:gd name="T2" fmla="*/ 81 w 81"/>
                <a:gd name="T3" fmla="*/ 564 h 566"/>
                <a:gd name="T4" fmla="*/ 72 w 81"/>
                <a:gd name="T5" fmla="*/ 0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566">
                  <a:moveTo>
                    <a:pt x="0" y="562"/>
                  </a:moveTo>
                  <a:cubicBezTo>
                    <a:pt x="27" y="563"/>
                    <a:pt x="55" y="566"/>
                    <a:pt x="81" y="564"/>
                  </a:cubicBezTo>
                  <a:cubicBezTo>
                    <a:pt x="75" y="377"/>
                    <a:pt x="75" y="188"/>
                    <a:pt x="72" y="0"/>
                  </a:cubicBezTo>
                </a:path>
              </a:pathLst>
            </a:custGeom>
            <a:noFill/>
            <a:ln w="46038" cap="rnd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8"/>
            <p:cNvSpPr>
              <a:spLocks/>
            </p:cNvSpPr>
            <p:nvPr/>
          </p:nvSpPr>
          <p:spPr bwMode="auto">
            <a:xfrm>
              <a:off x="3448664" y="1828505"/>
              <a:ext cx="6064699" cy="371978"/>
            </a:xfrm>
            <a:custGeom>
              <a:avLst/>
              <a:gdLst>
                <a:gd name="T0" fmla="*/ 682 w 764"/>
                <a:gd name="T1" fmla="*/ 569 h 569"/>
                <a:gd name="T2" fmla="*/ 5 w 764"/>
                <a:gd name="T3" fmla="*/ 568 h 569"/>
                <a:gd name="T4" fmla="*/ 4 w 764"/>
                <a:gd name="T5" fmla="*/ 567 h 569"/>
                <a:gd name="T6" fmla="*/ 3 w 764"/>
                <a:gd name="T7" fmla="*/ 412 h 569"/>
                <a:gd name="T8" fmla="*/ 2 w 764"/>
                <a:gd name="T9" fmla="*/ 2 h 569"/>
                <a:gd name="T10" fmla="*/ 218 w 764"/>
                <a:gd name="T11" fmla="*/ 1 h 569"/>
                <a:gd name="T12" fmla="*/ 458 w 764"/>
                <a:gd name="T13" fmla="*/ 2 h 569"/>
                <a:gd name="T14" fmla="*/ 567 w 764"/>
                <a:gd name="T15" fmla="*/ 2 h 569"/>
                <a:gd name="T16" fmla="*/ 764 w 764"/>
                <a:gd name="T17" fmla="*/ 5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4" h="569">
                  <a:moveTo>
                    <a:pt x="682" y="569"/>
                  </a:moveTo>
                  <a:cubicBezTo>
                    <a:pt x="457" y="565"/>
                    <a:pt x="230" y="563"/>
                    <a:pt x="5" y="568"/>
                  </a:cubicBezTo>
                  <a:cubicBezTo>
                    <a:pt x="4" y="567"/>
                    <a:pt x="4" y="567"/>
                    <a:pt x="4" y="567"/>
                  </a:cubicBezTo>
                  <a:cubicBezTo>
                    <a:pt x="5" y="520"/>
                    <a:pt x="4" y="463"/>
                    <a:pt x="3" y="412"/>
                  </a:cubicBezTo>
                  <a:cubicBezTo>
                    <a:pt x="0" y="275"/>
                    <a:pt x="3" y="137"/>
                    <a:pt x="2" y="2"/>
                  </a:cubicBezTo>
                  <a:cubicBezTo>
                    <a:pt x="74" y="1"/>
                    <a:pt x="146" y="1"/>
                    <a:pt x="218" y="1"/>
                  </a:cubicBezTo>
                  <a:cubicBezTo>
                    <a:pt x="298" y="1"/>
                    <a:pt x="378" y="0"/>
                    <a:pt x="458" y="2"/>
                  </a:cubicBezTo>
                  <a:cubicBezTo>
                    <a:pt x="494" y="2"/>
                    <a:pt x="530" y="2"/>
                    <a:pt x="567" y="2"/>
                  </a:cubicBezTo>
                  <a:cubicBezTo>
                    <a:pt x="633" y="4"/>
                    <a:pt x="699" y="2"/>
                    <a:pt x="764" y="5"/>
                  </a:cubicBezTo>
                </a:path>
              </a:pathLst>
            </a:custGeom>
            <a:noFill/>
            <a:ln w="46038" cap="rnd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4" name="Freeform 8"/>
          <p:cNvSpPr>
            <a:spLocks/>
          </p:cNvSpPr>
          <p:nvPr>
            <p:custDataLst>
              <p:custData r:id="rId4"/>
            </p:custDataLst>
          </p:nvPr>
        </p:nvSpPr>
        <p:spPr bwMode="auto">
          <a:xfrm>
            <a:off x="6961053" y="1722477"/>
            <a:ext cx="45719" cy="1402816"/>
          </a:xfrm>
          <a:custGeom>
            <a:avLst/>
            <a:gdLst>
              <a:gd name="T0" fmla="*/ 682 w 764"/>
              <a:gd name="T1" fmla="*/ 569 h 569"/>
              <a:gd name="T2" fmla="*/ 5 w 764"/>
              <a:gd name="T3" fmla="*/ 568 h 569"/>
              <a:gd name="T4" fmla="*/ 4 w 764"/>
              <a:gd name="T5" fmla="*/ 567 h 569"/>
              <a:gd name="T6" fmla="*/ 3 w 764"/>
              <a:gd name="T7" fmla="*/ 412 h 569"/>
              <a:gd name="T8" fmla="*/ 2 w 764"/>
              <a:gd name="T9" fmla="*/ 2 h 569"/>
              <a:gd name="T10" fmla="*/ 218 w 764"/>
              <a:gd name="T11" fmla="*/ 1 h 569"/>
              <a:gd name="T12" fmla="*/ 458 w 764"/>
              <a:gd name="T13" fmla="*/ 2 h 569"/>
              <a:gd name="T14" fmla="*/ 567 w 764"/>
              <a:gd name="T15" fmla="*/ 2 h 569"/>
              <a:gd name="T16" fmla="*/ 764 w 764"/>
              <a:gd name="T17" fmla="*/ 5 h 569"/>
              <a:gd name="connsiteX0" fmla="*/ 44 w 9979"/>
              <a:gd name="connsiteY0" fmla="*/ 9964 h 9964"/>
              <a:gd name="connsiteX1" fmla="*/ 31 w 9979"/>
              <a:gd name="connsiteY1" fmla="*/ 9947 h 9964"/>
              <a:gd name="connsiteX2" fmla="*/ 18 w 9979"/>
              <a:gd name="connsiteY2" fmla="*/ 7223 h 9964"/>
              <a:gd name="connsiteX3" fmla="*/ 5 w 9979"/>
              <a:gd name="connsiteY3" fmla="*/ 17 h 9964"/>
              <a:gd name="connsiteX4" fmla="*/ 2832 w 9979"/>
              <a:gd name="connsiteY4" fmla="*/ 0 h 9964"/>
              <a:gd name="connsiteX5" fmla="*/ 5974 w 9979"/>
              <a:gd name="connsiteY5" fmla="*/ 17 h 9964"/>
              <a:gd name="connsiteX6" fmla="*/ 7400 w 9979"/>
              <a:gd name="connsiteY6" fmla="*/ 17 h 9964"/>
              <a:gd name="connsiteX7" fmla="*/ 9979 w 9979"/>
              <a:gd name="connsiteY7" fmla="*/ 70 h 9964"/>
              <a:gd name="connsiteX0" fmla="*/ 44 w 10000"/>
              <a:gd name="connsiteY0" fmla="*/ 10518 h 10518"/>
              <a:gd name="connsiteX1" fmla="*/ 31 w 10000"/>
              <a:gd name="connsiteY1" fmla="*/ 10501 h 10518"/>
              <a:gd name="connsiteX2" fmla="*/ 18 w 10000"/>
              <a:gd name="connsiteY2" fmla="*/ 7767 h 10518"/>
              <a:gd name="connsiteX3" fmla="*/ 5 w 10000"/>
              <a:gd name="connsiteY3" fmla="*/ 535 h 10518"/>
              <a:gd name="connsiteX4" fmla="*/ 5987 w 10000"/>
              <a:gd name="connsiteY4" fmla="*/ 535 h 10518"/>
              <a:gd name="connsiteX5" fmla="*/ 7416 w 10000"/>
              <a:gd name="connsiteY5" fmla="*/ 535 h 10518"/>
              <a:gd name="connsiteX6" fmla="*/ 10000 w 10000"/>
              <a:gd name="connsiteY6" fmla="*/ 588 h 10518"/>
              <a:gd name="connsiteX0" fmla="*/ 44 w 10000"/>
              <a:gd name="connsiteY0" fmla="*/ 10520 h 10520"/>
              <a:gd name="connsiteX1" fmla="*/ 31 w 10000"/>
              <a:gd name="connsiteY1" fmla="*/ 10503 h 10520"/>
              <a:gd name="connsiteX2" fmla="*/ 18 w 10000"/>
              <a:gd name="connsiteY2" fmla="*/ 7769 h 10520"/>
              <a:gd name="connsiteX3" fmla="*/ 5 w 10000"/>
              <a:gd name="connsiteY3" fmla="*/ 537 h 10520"/>
              <a:gd name="connsiteX4" fmla="*/ 7416 w 10000"/>
              <a:gd name="connsiteY4" fmla="*/ 537 h 10520"/>
              <a:gd name="connsiteX5" fmla="*/ 10000 w 10000"/>
              <a:gd name="connsiteY5" fmla="*/ 590 h 10520"/>
              <a:gd name="connsiteX0" fmla="*/ 44 w 10000"/>
              <a:gd name="connsiteY0" fmla="*/ 10504 h 10504"/>
              <a:gd name="connsiteX1" fmla="*/ 31 w 10000"/>
              <a:gd name="connsiteY1" fmla="*/ 10487 h 10504"/>
              <a:gd name="connsiteX2" fmla="*/ 18 w 10000"/>
              <a:gd name="connsiteY2" fmla="*/ 7753 h 10504"/>
              <a:gd name="connsiteX3" fmla="*/ 5 w 10000"/>
              <a:gd name="connsiteY3" fmla="*/ 521 h 10504"/>
              <a:gd name="connsiteX4" fmla="*/ 10000 w 10000"/>
              <a:gd name="connsiteY4" fmla="*/ 574 h 10504"/>
              <a:gd name="connsiteX0" fmla="*/ 44 w 44"/>
              <a:gd name="connsiteY0" fmla="*/ 9983 h 9983"/>
              <a:gd name="connsiteX1" fmla="*/ 31 w 44"/>
              <a:gd name="connsiteY1" fmla="*/ 9966 h 9983"/>
              <a:gd name="connsiteX2" fmla="*/ 18 w 44"/>
              <a:gd name="connsiteY2" fmla="*/ 7232 h 9983"/>
              <a:gd name="connsiteX3" fmla="*/ 5 w 44"/>
              <a:gd name="connsiteY3" fmla="*/ 0 h 9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" h="9983">
                <a:moveTo>
                  <a:pt x="44" y="9983"/>
                </a:moveTo>
                <a:cubicBezTo>
                  <a:pt x="40" y="9977"/>
                  <a:pt x="35" y="9972"/>
                  <a:pt x="31" y="9966"/>
                </a:cubicBezTo>
                <a:cubicBezTo>
                  <a:pt x="44" y="9137"/>
                  <a:pt x="31" y="8131"/>
                  <a:pt x="18" y="7232"/>
                </a:cubicBezTo>
                <a:cubicBezTo>
                  <a:pt x="-21" y="4815"/>
                  <a:pt x="18" y="2382"/>
                  <a:pt x="5" y="0"/>
                </a:cubicBezTo>
              </a:path>
            </a:pathLst>
          </a:custGeom>
          <a:noFill/>
          <a:ln w="46038" cap="rnd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066508" y="1732550"/>
            <a:ext cx="27628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txt = "in a function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plz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 send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hlp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"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in a function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plz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 send help</a:t>
            </a:r>
          </a:p>
          <a:p>
            <a:endParaRPr lang="en-US" sz="12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  <a:p>
            <a:endParaRPr lang="en-US" sz="12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  <a:p>
            <a:endParaRPr lang="en-US" sz="12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"in a function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plz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 send help"</a:t>
            </a:r>
          </a:p>
        </p:txBody>
      </p:sp>
      <p:sp>
        <p:nvSpPr>
          <p:cNvPr id="47" name="Content"/>
          <p:cNvSpPr txBox="1"/>
          <p:nvPr>
            <p:custDataLst>
              <p:custData r:id="rId5"/>
            </p:custDataLst>
          </p:nvPr>
        </p:nvSpPr>
        <p:spPr>
          <a:xfrm>
            <a:off x="3425004" y="5395497"/>
            <a:ext cx="6587060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The tests in your code get run automatically while editing. This one failed. Can you fix it?</a:t>
            </a:r>
          </a:p>
        </p:txBody>
      </p:sp>
      <p:sp>
        <p:nvSpPr>
          <p:cNvPr id="54" name="Content"/>
          <p:cNvSpPr txBox="1"/>
          <p:nvPr>
            <p:custDataLst>
              <p:custData r:id="rId6"/>
            </p:custDataLst>
          </p:nvPr>
        </p:nvSpPr>
        <p:spPr>
          <a:xfrm>
            <a:off x="3425004" y="3166651"/>
            <a:ext cx="6555000" cy="5539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Try changing the name of the function to </a:t>
            </a:r>
            <a:r>
              <a:rPr lang="en-US" sz="1100" dirty="0" err="1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GetSampleText</a:t>
            </a:r>
            <a:r>
              <a:rPr lang="en-US" sz="1100" dirty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. You have to change both the</a:t>
            </a:r>
          </a:p>
          <a:p>
            <a:r>
              <a:rPr lang="en-US" sz="1100" dirty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place where you </a:t>
            </a:r>
            <a:r>
              <a:rPr lang="en-US" sz="1100" i="1" dirty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invoke</a:t>
            </a:r>
            <a:r>
              <a:rPr lang="en-US" sz="1100" dirty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 the function, and the place where you </a:t>
            </a:r>
            <a:r>
              <a:rPr lang="en-US" sz="1100" i="1" dirty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declare</a:t>
            </a:r>
            <a:r>
              <a:rPr lang="en-US" sz="1100" dirty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 it. Try changing it</a:t>
            </a:r>
            <a:br>
              <a:rPr lang="en-US" sz="1100" dirty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to return an integer.  </a:t>
            </a:r>
          </a:p>
        </p:txBody>
      </p:sp>
      <p:sp>
        <p:nvSpPr>
          <p:cNvPr id="55" name="Content"/>
          <p:cNvSpPr txBox="1"/>
          <p:nvPr>
            <p:custDataLst>
              <p:custData r:id="rId7"/>
            </p:custDataLst>
          </p:nvPr>
        </p:nvSpPr>
        <p:spPr>
          <a:xfrm>
            <a:off x="3425004" y="5811218"/>
            <a:ext cx="1614545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Download this app.</a:t>
            </a:r>
          </a:p>
        </p:txBody>
      </p:sp>
      <p:grpSp>
        <p:nvGrpSpPr>
          <p:cNvPr id="56" name="Group 55"/>
          <p:cNvGrpSpPr/>
          <p:nvPr>
            <p:custDataLst>
              <p:custData r:id="rId8"/>
            </p:custDataLst>
          </p:nvPr>
        </p:nvGrpSpPr>
        <p:grpSpPr>
          <a:xfrm>
            <a:off x="4971047" y="5722427"/>
            <a:ext cx="747932" cy="426720"/>
            <a:chOff x="1998922" y="6089798"/>
            <a:chExt cx="1488831" cy="533400"/>
          </a:xfrm>
        </p:grpSpPr>
        <p:pic>
          <p:nvPicPr>
            <p:cNvPr id="57" name="Picture 56" descr="button.emf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998922" y="6089798"/>
              <a:ext cx="1488831" cy="533400"/>
            </a:xfrm>
            <a:prstGeom prst="rect">
              <a:avLst/>
            </a:prstGeom>
          </p:spPr>
        </p:pic>
        <p:sp>
          <p:nvSpPr>
            <p:cNvPr id="58" name="Text"/>
            <p:cNvSpPr txBox="1">
              <a:spLocks/>
            </p:cNvSpPr>
            <p:nvPr/>
          </p:nvSpPr>
          <p:spPr>
            <a:xfrm>
              <a:off x="2060944" y="6109289"/>
              <a:ext cx="1404384" cy="46166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100" dirty="0">
                  <a:latin typeface="Segoe Print" pitchFamily="2" charset="0"/>
                </a:rPr>
                <a:t>Windows</a:t>
              </a:r>
            </a:p>
          </p:txBody>
        </p:sp>
      </p:grpSp>
      <p:grpSp>
        <p:nvGrpSpPr>
          <p:cNvPr id="59" name="Group 58"/>
          <p:cNvGrpSpPr/>
          <p:nvPr>
            <p:custDataLst>
              <p:custData r:id="rId9"/>
            </p:custDataLst>
          </p:nvPr>
        </p:nvGrpSpPr>
        <p:grpSpPr>
          <a:xfrm>
            <a:off x="5674973" y="5722427"/>
            <a:ext cx="510732" cy="426720"/>
            <a:chOff x="1998922" y="6089798"/>
            <a:chExt cx="1488831" cy="533400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60" name="Picture 59" descr="button.emf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998922" y="6089798"/>
              <a:ext cx="1488831" cy="533400"/>
            </a:xfrm>
            <a:prstGeom prst="rect">
              <a:avLst/>
            </a:prstGeom>
            <a:grpFill/>
          </p:spPr>
        </p:pic>
        <p:sp>
          <p:nvSpPr>
            <p:cNvPr id="61" name="Text"/>
            <p:cNvSpPr txBox="1">
              <a:spLocks/>
            </p:cNvSpPr>
            <p:nvPr/>
          </p:nvSpPr>
          <p:spPr>
            <a:xfrm>
              <a:off x="2060944" y="6109289"/>
              <a:ext cx="1404384" cy="461665"/>
            </a:xfrm>
            <a:prstGeom prst="rect">
              <a:avLst/>
            </a:prstGeom>
            <a:grpFill/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100" dirty="0">
                  <a:latin typeface="Segoe Print" pitchFamily="2" charset="0"/>
                </a:rPr>
                <a:t>OSX</a:t>
              </a:r>
            </a:p>
          </p:txBody>
        </p:sp>
      </p:grpSp>
      <p:grpSp>
        <p:nvGrpSpPr>
          <p:cNvPr id="62" name="Group 61"/>
          <p:cNvGrpSpPr/>
          <p:nvPr>
            <p:custDataLst>
              <p:custData r:id="rId10"/>
            </p:custDataLst>
          </p:nvPr>
        </p:nvGrpSpPr>
        <p:grpSpPr>
          <a:xfrm>
            <a:off x="6179938" y="5722427"/>
            <a:ext cx="510732" cy="426720"/>
            <a:chOff x="1998922" y="6089798"/>
            <a:chExt cx="1488831" cy="533400"/>
          </a:xfrm>
        </p:grpSpPr>
        <p:pic>
          <p:nvPicPr>
            <p:cNvPr id="63" name="Picture 62" descr="button.emf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998922" y="6089798"/>
              <a:ext cx="1488831" cy="533400"/>
            </a:xfrm>
            <a:prstGeom prst="rect">
              <a:avLst/>
            </a:prstGeom>
          </p:spPr>
        </p:pic>
        <p:sp>
          <p:nvSpPr>
            <p:cNvPr id="64" name="Text"/>
            <p:cNvSpPr txBox="1">
              <a:spLocks/>
            </p:cNvSpPr>
            <p:nvPr/>
          </p:nvSpPr>
          <p:spPr>
            <a:xfrm>
              <a:off x="2060944" y="6109289"/>
              <a:ext cx="1404384" cy="46166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100" dirty="0">
                  <a:latin typeface="Segoe Print" pitchFamily="2" charset="0"/>
                </a:rPr>
                <a:t>Linux</a:t>
              </a:r>
            </a:p>
          </p:txBody>
        </p:sp>
      </p:grpSp>
      <p:grpSp>
        <p:nvGrpSpPr>
          <p:cNvPr id="65" name="Group 64"/>
          <p:cNvGrpSpPr/>
          <p:nvPr>
            <p:custDataLst>
              <p:custData r:id="rId11"/>
            </p:custDataLst>
          </p:nvPr>
        </p:nvGrpSpPr>
        <p:grpSpPr>
          <a:xfrm>
            <a:off x="6634265" y="5722427"/>
            <a:ext cx="684914" cy="426720"/>
            <a:chOff x="1998922" y="6089798"/>
            <a:chExt cx="1488831" cy="533400"/>
          </a:xfrm>
        </p:grpSpPr>
        <p:pic>
          <p:nvPicPr>
            <p:cNvPr id="66" name="Picture 65" descr="button.emf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998922" y="6089798"/>
              <a:ext cx="1488831" cy="533400"/>
            </a:xfrm>
            <a:prstGeom prst="rect">
              <a:avLst/>
            </a:prstGeom>
          </p:spPr>
        </p:pic>
        <p:sp>
          <p:nvSpPr>
            <p:cNvPr id="67" name="Text"/>
            <p:cNvSpPr txBox="1">
              <a:spLocks/>
            </p:cNvSpPr>
            <p:nvPr/>
          </p:nvSpPr>
          <p:spPr>
            <a:xfrm>
              <a:off x="2060944" y="6109289"/>
              <a:ext cx="1404384" cy="46166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100" dirty="0">
                  <a:latin typeface="Segoe Print" pitchFamily="2" charset="0"/>
                </a:rPr>
                <a:t>Docker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3425004" y="4111928"/>
            <a:ext cx="37592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2B919D"/>
                </a:solidFill>
                <a:latin typeface="Consolas" panose="020B0609020204030204" pitchFamily="49" charset="0"/>
              </a:rPr>
              <a:t>Fact</a:t>
            </a:r>
            <a:r>
              <a:rPr lang="en-US" sz="1200" dirty="0"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TestMyFunction</a:t>
            </a:r>
            <a:r>
              <a:rPr lang="en-US" sz="12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200" dirty="0">
                <a:latin typeface="Consolas" panose="020B0609020204030204" pitchFamily="49" charset="0"/>
              </a:rPr>
              <a:t> txt = </a:t>
            </a:r>
            <a:r>
              <a:rPr lang="en-US" sz="1200" dirty="0" err="1">
                <a:latin typeface="Consolas" panose="020B0609020204030204" pitchFamily="49" charset="0"/>
              </a:rPr>
              <a:t>GetText</a:t>
            </a:r>
            <a:r>
              <a:rPr lang="en-US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</a:t>
            </a:r>
            <a:r>
              <a:rPr lang="en-US" sz="1200" dirty="0" err="1">
                <a:solidFill>
                  <a:srgbClr val="2B919D"/>
                </a:solidFill>
                <a:latin typeface="Consolas" panose="020B0609020204030204" pitchFamily="49" charset="0"/>
              </a:rPr>
              <a:t>Assert</a:t>
            </a:r>
            <a:r>
              <a:rPr lang="en-US" sz="1200" dirty="0" err="1">
                <a:latin typeface="Consolas" panose="020B0609020204030204" pitchFamily="49" charset="0"/>
              </a:rPr>
              <a:t>.Equal</a:t>
            </a:r>
            <a:r>
              <a:rPr lang="en-US" sz="1200" dirty="0">
                <a:latin typeface="Consolas" panose="020B0609020204030204" pitchFamily="49" charset="0"/>
              </a:rPr>
              <a:t>(txt,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"in a function");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3425004" y="4063793"/>
            <a:ext cx="6488253" cy="1263512"/>
            <a:chOff x="3448664" y="1828505"/>
            <a:chExt cx="6144129" cy="373268"/>
          </a:xfrm>
        </p:grpSpPr>
        <p:sp>
          <p:nvSpPr>
            <p:cNvPr id="38" name="Freeform 7"/>
            <p:cNvSpPr>
              <a:spLocks/>
            </p:cNvSpPr>
            <p:nvPr/>
          </p:nvSpPr>
          <p:spPr bwMode="auto">
            <a:xfrm>
              <a:off x="8949517" y="1831820"/>
              <a:ext cx="643276" cy="369953"/>
            </a:xfrm>
            <a:custGeom>
              <a:avLst/>
              <a:gdLst>
                <a:gd name="T0" fmla="*/ 0 w 81"/>
                <a:gd name="T1" fmla="*/ 562 h 566"/>
                <a:gd name="T2" fmla="*/ 81 w 81"/>
                <a:gd name="T3" fmla="*/ 564 h 566"/>
                <a:gd name="T4" fmla="*/ 72 w 81"/>
                <a:gd name="T5" fmla="*/ 0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566">
                  <a:moveTo>
                    <a:pt x="0" y="562"/>
                  </a:moveTo>
                  <a:cubicBezTo>
                    <a:pt x="27" y="563"/>
                    <a:pt x="55" y="566"/>
                    <a:pt x="81" y="564"/>
                  </a:cubicBezTo>
                  <a:cubicBezTo>
                    <a:pt x="75" y="377"/>
                    <a:pt x="75" y="188"/>
                    <a:pt x="72" y="0"/>
                  </a:cubicBezTo>
                </a:path>
              </a:pathLst>
            </a:custGeom>
            <a:noFill/>
            <a:ln w="46038" cap="rnd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"/>
            <p:cNvSpPr>
              <a:spLocks/>
            </p:cNvSpPr>
            <p:nvPr/>
          </p:nvSpPr>
          <p:spPr bwMode="auto">
            <a:xfrm>
              <a:off x="3448664" y="1828505"/>
              <a:ext cx="6064699" cy="371978"/>
            </a:xfrm>
            <a:custGeom>
              <a:avLst/>
              <a:gdLst>
                <a:gd name="T0" fmla="*/ 682 w 764"/>
                <a:gd name="T1" fmla="*/ 569 h 569"/>
                <a:gd name="T2" fmla="*/ 5 w 764"/>
                <a:gd name="T3" fmla="*/ 568 h 569"/>
                <a:gd name="T4" fmla="*/ 4 w 764"/>
                <a:gd name="T5" fmla="*/ 567 h 569"/>
                <a:gd name="T6" fmla="*/ 3 w 764"/>
                <a:gd name="T7" fmla="*/ 412 h 569"/>
                <a:gd name="T8" fmla="*/ 2 w 764"/>
                <a:gd name="T9" fmla="*/ 2 h 569"/>
                <a:gd name="T10" fmla="*/ 218 w 764"/>
                <a:gd name="T11" fmla="*/ 1 h 569"/>
                <a:gd name="T12" fmla="*/ 458 w 764"/>
                <a:gd name="T13" fmla="*/ 2 h 569"/>
                <a:gd name="T14" fmla="*/ 567 w 764"/>
                <a:gd name="T15" fmla="*/ 2 h 569"/>
                <a:gd name="T16" fmla="*/ 764 w 764"/>
                <a:gd name="T17" fmla="*/ 5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4" h="569">
                  <a:moveTo>
                    <a:pt x="682" y="569"/>
                  </a:moveTo>
                  <a:cubicBezTo>
                    <a:pt x="457" y="565"/>
                    <a:pt x="230" y="563"/>
                    <a:pt x="5" y="568"/>
                  </a:cubicBezTo>
                  <a:cubicBezTo>
                    <a:pt x="4" y="567"/>
                    <a:pt x="4" y="567"/>
                    <a:pt x="4" y="567"/>
                  </a:cubicBezTo>
                  <a:cubicBezTo>
                    <a:pt x="5" y="520"/>
                    <a:pt x="4" y="463"/>
                    <a:pt x="3" y="412"/>
                  </a:cubicBezTo>
                  <a:cubicBezTo>
                    <a:pt x="0" y="275"/>
                    <a:pt x="3" y="137"/>
                    <a:pt x="2" y="2"/>
                  </a:cubicBezTo>
                  <a:cubicBezTo>
                    <a:pt x="74" y="1"/>
                    <a:pt x="146" y="1"/>
                    <a:pt x="218" y="1"/>
                  </a:cubicBezTo>
                  <a:cubicBezTo>
                    <a:pt x="298" y="1"/>
                    <a:pt x="378" y="0"/>
                    <a:pt x="458" y="2"/>
                  </a:cubicBezTo>
                  <a:cubicBezTo>
                    <a:pt x="494" y="2"/>
                    <a:pt x="530" y="2"/>
                    <a:pt x="567" y="2"/>
                  </a:cubicBezTo>
                  <a:cubicBezTo>
                    <a:pt x="633" y="4"/>
                    <a:pt x="699" y="2"/>
                    <a:pt x="764" y="5"/>
                  </a:cubicBezTo>
                </a:path>
              </a:pathLst>
            </a:custGeom>
            <a:noFill/>
            <a:ln w="46038" cap="rnd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3" name="Freeform 8"/>
          <p:cNvSpPr>
            <a:spLocks/>
          </p:cNvSpPr>
          <p:nvPr>
            <p:custDataLst>
              <p:custData r:id="rId12"/>
            </p:custDataLst>
          </p:nvPr>
        </p:nvSpPr>
        <p:spPr bwMode="auto">
          <a:xfrm>
            <a:off x="6961053" y="4065763"/>
            <a:ext cx="45719" cy="1246494"/>
          </a:xfrm>
          <a:custGeom>
            <a:avLst/>
            <a:gdLst>
              <a:gd name="T0" fmla="*/ 682 w 764"/>
              <a:gd name="T1" fmla="*/ 569 h 569"/>
              <a:gd name="T2" fmla="*/ 5 w 764"/>
              <a:gd name="T3" fmla="*/ 568 h 569"/>
              <a:gd name="T4" fmla="*/ 4 w 764"/>
              <a:gd name="T5" fmla="*/ 567 h 569"/>
              <a:gd name="T6" fmla="*/ 3 w 764"/>
              <a:gd name="T7" fmla="*/ 412 h 569"/>
              <a:gd name="T8" fmla="*/ 2 w 764"/>
              <a:gd name="T9" fmla="*/ 2 h 569"/>
              <a:gd name="T10" fmla="*/ 218 w 764"/>
              <a:gd name="T11" fmla="*/ 1 h 569"/>
              <a:gd name="T12" fmla="*/ 458 w 764"/>
              <a:gd name="T13" fmla="*/ 2 h 569"/>
              <a:gd name="T14" fmla="*/ 567 w 764"/>
              <a:gd name="T15" fmla="*/ 2 h 569"/>
              <a:gd name="T16" fmla="*/ 764 w 764"/>
              <a:gd name="T17" fmla="*/ 5 h 569"/>
              <a:gd name="connsiteX0" fmla="*/ 44 w 9979"/>
              <a:gd name="connsiteY0" fmla="*/ 9964 h 9964"/>
              <a:gd name="connsiteX1" fmla="*/ 31 w 9979"/>
              <a:gd name="connsiteY1" fmla="*/ 9947 h 9964"/>
              <a:gd name="connsiteX2" fmla="*/ 18 w 9979"/>
              <a:gd name="connsiteY2" fmla="*/ 7223 h 9964"/>
              <a:gd name="connsiteX3" fmla="*/ 5 w 9979"/>
              <a:gd name="connsiteY3" fmla="*/ 17 h 9964"/>
              <a:gd name="connsiteX4" fmla="*/ 2832 w 9979"/>
              <a:gd name="connsiteY4" fmla="*/ 0 h 9964"/>
              <a:gd name="connsiteX5" fmla="*/ 5974 w 9979"/>
              <a:gd name="connsiteY5" fmla="*/ 17 h 9964"/>
              <a:gd name="connsiteX6" fmla="*/ 7400 w 9979"/>
              <a:gd name="connsiteY6" fmla="*/ 17 h 9964"/>
              <a:gd name="connsiteX7" fmla="*/ 9979 w 9979"/>
              <a:gd name="connsiteY7" fmla="*/ 70 h 9964"/>
              <a:gd name="connsiteX0" fmla="*/ 44 w 10000"/>
              <a:gd name="connsiteY0" fmla="*/ 10518 h 10518"/>
              <a:gd name="connsiteX1" fmla="*/ 31 w 10000"/>
              <a:gd name="connsiteY1" fmla="*/ 10501 h 10518"/>
              <a:gd name="connsiteX2" fmla="*/ 18 w 10000"/>
              <a:gd name="connsiteY2" fmla="*/ 7767 h 10518"/>
              <a:gd name="connsiteX3" fmla="*/ 5 w 10000"/>
              <a:gd name="connsiteY3" fmla="*/ 535 h 10518"/>
              <a:gd name="connsiteX4" fmla="*/ 5987 w 10000"/>
              <a:gd name="connsiteY4" fmla="*/ 535 h 10518"/>
              <a:gd name="connsiteX5" fmla="*/ 7416 w 10000"/>
              <a:gd name="connsiteY5" fmla="*/ 535 h 10518"/>
              <a:gd name="connsiteX6" fmla="*/ 10000 w 10000"/>
              <a:gd name="connsiteY6" fmla="*/ 588 h 10518"/>
              <a:gd name="connsiteX0" fmla="*/ 44 w 10000"/>
              <a:gd name="connsiteY0" fmla="*/ 10520 h 10520"/>
              <a:gd name="connsiteX1" fmla="*/ 31 w 10000"/>
              <a:gd name="connsiteY1" fmla="*/ 10503 h 10520"/>
              <a:gd name="connsiteX2" fmla="*/ 18 w 10000"/>
              <a:gd name="connsiteY2" fmla="*/ 7769 h 10520"/>
              <a:gd name="connsiteX3" fmla="*/ 5 w 10000"/>
              <a:gd name="connsiteY3" fmla="*/ 537 h 10520"/>
              <a:gd name="connsiteX4" fmla="*/ 7416 w 10000"/>
              <a:gd name="connsiteY4" fmla="*/ 537 h 10520"/>
              <a:gd name="connsiteX5" fmla="*/ 10000 w 10000"/>
              <a:gd name="connsiteY5" fmla="*/ 590 h 10520"/>
              <a:gd name="connsiteX0" fmla="*/ 44 w 10000"/>
              <a:gd name="connsiteY0" fmla="*/ 10504 h 10504"/>
              <a:gd name="connsiteX1" fmla="*/ 31 w 10000"/>
              <a:gd name="connsiteY1" fmla="*/ 10487 h 10504"/>
              <a:gd name="connsiteX2" fmla="*/ 18 w 10000"/>
              <a:gd name="connsiteY2" fmla="*/ 7753 h 10504"/>
              <a:gd name="connsiteX3" fmla="*/ 5 w 10000"/>
              <a:gd name="connsiteY3" fmla="*/ 521 h 10504"/>
              <a:gd name="connsiteX4" fmla="*/ 10000 w 10000"/>
              <a:gd name="connsiteY4" fmla="*/ 574 h 10504"/>
              <a:gd name="connsiteX0" fmla="*/ 44 w 44"/>
              <a:gd name="connsiteY0" fmla="*/ 9983 h 9983"/>
              <a:gd name="connsiteX1" fmla="*/ 31 w 44"/>
              <a:gd name="connsiteY1" fmla="*/ 9966 h 9983"/>
              <a:gd name="connsiteX2" fmla="*/ 18 w 44"/>
              <a:gd name="connsiteY2" fmla="*/ 7232 h 9983"/>
              <a:gd name="connsiteX3" fmla="*/ 5 w 44"/>
              <a:gd name="connsiteY3" fmla="*/ 0 h 9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" h="9983">
                <a:moveTo>
                  <a:pt x="44" y="9983"/>
                </a:moveTo>
                <a:cubicBezTo>
                  <a:pt x="40" y="9977"/>
                  <a:pt x="35" y="9972"/>
                  <a:pt x="31" y="9966"/>
                </a:cubicBezTo>
                <a:cubicBezTo>
                  <a:pt x="44" y="9137"/>
                  <a:pt x="31" y="8131"/>
                  <a:pt x="18" y="7232"/>
                </a:cubicBezTo>
                <a:cubicBezTo>
                  <a:pt x="-21" y="4815"/>
                  <a:pt x="18" y="2382"/>
                  <a:pt x="5" y="0"/>
                </a:cubicBezTo>
              </a:path>
            </a:pathLst>
          </a:custGeom>
          <a:noFill/>
          <a:ln w="46038" cap="rnd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7066508" y="4075836"/>
            <a:ext cx="27628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  <a:p>
            <a:endParaRPr lang="en-US" sz="12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  <a:p>
            <a:endParaRPr lang="en-US" sz="12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txt = "in a function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plz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 send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hlp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"</a:t>
            </a:r>
          </a:p>
          <a:p>
            <a:r>
              <a:rPr lang="en-US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TEST FAILED</a:t>
            </a:r>
          </a:p>
        </p:txBody>
      </p:sp>
      <p:sp>
        <p:nvSpPr>
          <p:cNvPr id="69" name="Content"/>
          <p:cNvSpPr txBox="1"/>
          <p:nvPr>
            <p:custDataLst>
              <p:custData r:id="rId13"/>
            </p:custDataLst>
          </p:nvPr>
        </p:nvSpPr>
        <p:spPr>
          <a:xfrm>
            <a:off x="3388559" y="3862308"/>
            <a:ext cx="5809604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When we write a function, we always want to test what it's doing. Here's how:</a:t>
            </a:r>
          </a:p>
        </p:txBody>
      </p:sp>
      <p:grpSp>
        <p:nvGrpSpPr>
          <p:cNvPr id="70" name="Group 69"/>
          <p:cNvGrpSpPr/>
          <p:nvPr>
            <p:custDataLst>
              <p:custData r:id="rId14"/>
            </p:custDataLst>
          </p:nvPr>
        </p:nvGrpSpPr>
        <p:grpSpPr>
          <a:xfrm>
            <a:off x="8230710" y="4818765"/>
            <a:ext cx="648916" cy="263066"/>
            <a:chOff x="5802602" y="1308352"/>
            <a:chExt cx="1396592" cy="316049"/>
          </a:xfrm>
        </p:grpSpPr>
        <p:pic>
          <p:nvPicPr>
            <p:cNvPr id="71" name="Container" descr="frame.emf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10800000">
              <a:off x="5802602" y="1308352"/>
              <a:ext cx="1396592" cy="302083"/>
            </a:xfrm>
            <a:prstGeom prst="rect">
              <a:avLst/>
            </a:prstGeom>
          </p:spPr>
        </p:pic>
        <p:sp>
          <p:nvSpPr>
            <p:cNvPr id="72" name="Text"/>
            <p:cNvSpPr>
              <a:spLocks/>
            </p:cNvSpPr>
            <p:nvPr/>
          </p:nvSpPr>
          <p:spPr>
            <a:xfrm>
              <a:off x="5812855" y="1328589"/>
              <a:ext cx="1386339" cy="2958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rgbClr val="FF0000"/>
                  </a:solidFill>
                  <a:latin typeface="Segoe Print" pitchFamily="2" charset="0"/>
                </a:rPr>
                <a:t>details</a:t>
              </a:r>
            </a:p>
          </p:txBody>
        </p:sp>
        <p:pic>
          <p:nvPicPr>
            <p:cNvPr id="73" name="Dropdown" descr="downarrow (2).emf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908454" y="1406984"/>
              <a:ext cx="212988" cy="104820"/>
            </a:xfrm>
            <a:prstGeom prst="rect">
              <a:avLst/>
            </a:prstGeom>
          </p:spPr>
        </p:pic>
      </p:grpSp>
      <p:grpSp>
        <p:nvGrpSpPr>
          <p:cNvPr id="46" name="Group 45"/>
          <p:cNvGrpSpPr/>
          <p:nvPr/>
        </p:nvGrpSpPr>
        <p:grpSpPr>
          <a:xfrm rot="19437178">
            <a:off x="2591564" y="1914985"/>
            <a:ext cx="436005" cy="881076"/>
            <a:chOff x="8023709" y="2985425"/>
            <a:chExt cx="436005" cy="863641"/>
          </a:xfrm>
        </p:grpSpPr>
        <p:sp>
          <p:nvSpPr>
            <p:cNvPr id="48" name="Isosceles Triangle 47"/>
            <p:cNvSpPr/>
            <p:nvPr/>
          </p:nvSpPr>
          <p:spPr>
            <a:xfrm>
              <a:off x="8023709" y="2985425"/>
              <a:ext cx="436005" cy="55106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175099" y="3536487"/>
              <a:ext cx="133224" cy="3125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8216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>
            <p:custDataLst>
              <p:custData r:id="rId1"/>
            </p:custDataLst>
          </p:nvPr>
        </p:nvGrpSpPr>
        <p:grpSpPr>
          <a:xfrm>
            <a:off x="1719750" y="194625"/>
            <a:ext cx="8752501" cy="6468751"/>
            <a:chOff x="195749" y="194624"/>
            <a:chExt cx="8752501" cy="6468751"/>
          </a:xfrm>
        </p:grpSpPr>
        <p:pic>
          <p:nvPicPr>
            <p:cNvPr id="4" name="Picture 3" descr="browserbg.emf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5749" y="194624"/>
              <a:ext cx="8752501" cy="6468751"/>
            </a:xfrm>
            <a:prstGeom prst="rect">
              <a:avLst/>
            </a:prstGeom>
          </p:spPr>
        </p:pic>
        <p:sp>
          <p:nvSpPr>
            <p:cNvPr id="5" name="Text"/>
            <p:cNvSpPr/>
            <p:nvPr/>
          </p:nvSpPr>
          <p:spPr>
            <a:xfrm>
              <a:off x="1295400" y="533400"/>
              <a:ext cx="44958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Segoe Print" pitchFamily="2" charset="0"/>
                </a:rPr>
                <a:t>www.csharp.org/tutorial3</a:t>
              </a:r>
            </a:p>
          </p:txBody>
        </p:sp>
      </p:grpSp>
      <p:sp>
        <p:nvSpPr>
          <p:cNvPr id="7" name="Content"/>
          <p:cNvSpPr txBox="1"/>
          <p:nvPr>
            <p:custDataLst>
              <p:custData r:id="rId2"/>
            </p:custDataLst>
          </p:nvPr>
        </p:nvSpPr>
        <p:spPr>
          <a:xfrm>
            <a:off x="2162715" y="1511749"/>
            <a:ext cx="1082348" cy="170816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Hello world</a:t>
            </a:r>
          </a:p>
          <a:p>
            <a:endParaRPr lang="en-US" sz="1200" u="sng" dirty="0">
              <a:solidFill>
                <a:srgbClr val="0070C0"/>
              </a:solidFill>
              <a:latin typeface="Segoe Print" pitchFamily="2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Methods</a:t>
            </a:r>
          </a:p>
          <a:p>
            <a:endParaRPr lang="en-US" sz="1200" dirty="0">
              <a:solidFill>
                <a:srgbClr val="0070C0"/>
              </a:solidFill>
              <a:latin typeface="Segoe Print" pitchFamily="2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u="sng" dirty="0">
                <a:solidFill>
                  <a:srgbClr val="0070C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Web service</a:t>
            </a:r>
          </a:p>
          <a:p>
            <a:endParaRPr lang="en-US" sz="1200" dirty="0">
              <a:solidFill>
                <a:srgbClr val="0070C0"/>
              </a:solidFill>
              <a:latin typeface="Segoe Print" pitchFamily="2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Routing</a:t>
            </a:r>
          </a:p>
          <a:p>
            <a:endParaRPr lang="en-US" sz="1200" dirty="0">
              <a:solidFill>
                <a:srgbClr val="0070C0"/>
              </a:solidFill>
              <a:latin typeface="Segoe Print" pitchFamily="2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Deploy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225827" y="1465943"/>
            <a:ext cx="0" cy="4528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"/>
          <p:cNvSpPr txBox="1"/>
          <p:nvPr>
            <p:custDataLst>
              <p:custData r:id="rId3"/>
            </p:custDataLst>
          </p:nvPr>
        </p:nvSpPr>
        <p:spPr>
          <a:xfrm>
            <a:off x="3425004" y="1360215"/>
            <a:ext cx="5344733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A </a:t>
            </a:r>
            <a:r>
              <a:rPr lang="en-US" sz="1100" i="1" dirty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web-service</a:t>
            </a:r>
            <a:r>
              <a:rPr lang="en-US" sz="1100" dirty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 is just a program that listens for requests from browsers,</a:t>
            </a:r>
            <a:br>
              <a:rPr lang="en-US" sz="1100" dirty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and gives a response. Here's the simplest: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25004" y="1768642"/>
            <a:ext cx="37592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000" dirty="0">
                <a:latin typeface="Consolas" panose="020B0609020204030204" pitchFamily="49" charset="0"/>
              </a:rPr>
              <a:t> listener =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2B919D"/>
                </a:solidFill>
                <a:latin typeface="Consolas" panose="020B0609020204030204" pitchFamily="49" charset="0"/>
              </a:rPr>
              <a:t>WebHost</a:t>
            </a:r>
            <a:r>
              <a:rPr lang="en-US" sz="1000" dirty="0">
                <a:latin typeface="Consolas" panose="020B0609020204030204" pitchFamily="49" charset="0"/>
              </a:rPr>
              <a:t>(8080);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000" dirty="0">
                <a:latin typeface="Consolas" panose="020B0609020204030204" pitchFamily="49" charset="0"/>
              </a:rPr>
              <a:t> 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latin typeface="Consolas" panose="020B0609020204030204" pitchFamily="49" charset="0"/>
              </a:rPr>
              <a:t>request = </a:t>
            </a:r>
            <a:r>
              <a:rPr lang="en-US" sz="1000" dirty="0" err="1">
                <a:latin typeface="Consolas" panose="020B0609020204030204" pitchFamily="49" charset="0"/>
              </a:rPr>
              <a:t>listener.WaitForNextRequest</a:t>
            </a:r>
            <a:r>
              <a:rPr lang="en-US" sz="10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latin typeface="Consolas" panose="020B0609020204030204" pitchFamily="49" charset="0"/>
              </a:rPr>
              <a:t>response =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2B919D"/>
                </a:solidFill>
                <a:latin typeface="Consolas" panose="020B0609020204030204" pitchFamily="49" charset="0"/>
              </a:rPr>
              <a:t>HttpReponseMessage</a:t>
            </a:r>
            <a:r>
              <a:rPr lang="en-US" sz="10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</a:t>
            </a:r>
            <a:r>
              <a:rPr lang="en-US" sz="1000" dirty="0" err="1">
                <a:latin typeface="Consolas" panose="020B0609020204030204" pitchFamily="49" charset="0"/>
              </a:rPr>
              <a:t>response.StatusCode</a:t>
            </a:r>
            <a:r>
              <a:rPr lang="en-US" sz="1000" dirty="0"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2B919D"/>
                </a:solidFill>
                <a:latin typeface="Consolas" panose="020B0609020204030204" pitchFamily="49" charset="0"/>
              </a:rPr>
              <a:t>HttpStatusCode</a:t>
            </a:r>
            <a:r>
              <a:rPr lang="en-US" sz="1000" dirty="0" err="1">
                <a:latin typeface="Consolas" panose="020B0609020204030204" pitchFamily="49" charset="0"/>
              </a:rPr>
              <a:t>.OK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</a:t>
            </a:r>
            <a:r>
              <a:rPr lang="en-US" sz="1000" dirty="0" err="1">
                <a:latin typeface="Consolas" panose="020B0609020204030204" pitchFamily="49" charset="0"/>
              </a:rPr>
              <a:t>response.Content</a:t>
            </a:r>
            <a:r>
              <a:rPr lang="en-US" sz="1000" dirty="0"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2B919D"/>
                </a:solidFill>
                <a:latin typeface="Consolas" panose="020B0609020204030204" pitchFamily="49" charset="0"/>
              </a:rPr>
              <a:t>StringContent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"hello!"</a:t>
            </a:r>
            <a:r>
              <a:rPr lang="en-US" sz="1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</a:t>
            </a:r>
            <a:r>
              <a:rPr lang="en-US" sz="1000" dirty="0" err="1">
                <a:latin typeface="Consolas" panose="020B0609020204030204" pitchFamily="49" charset="0"/>
              </a:rPr>
              <a:t>request.SendResponse</a:t>
            </a:r>
            <a:r>
              <a:rPr lang="en-US" sz="1000" dirty="0">
                <a:latin typeface="Consolas" panose="020B0609020204030204" pitchFamily="49" charset="0"/>
              </a:rPr>
              <a:t>(response);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}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[</a:t>
            </a:r>
            <a:r>
              <a:rPr lang="en-US" sz="1000" dirty="0">
                <a:solidFill>
                  <a:srgbClr val="2B919D"/>
                </a:solidFill>
                <a:latin typeface="Consolas" panose="020B0609020204030204" pitchFamily="49" charset="0"/>
              </a:rPr>
              <a:t>Fact</a:t>
            </a:r>
            <a:r>
              <a:rPr lang="en-US" sz="1000" dirty="0">
                <a:latin typeface="Consolas" panose="020B0609020204030204" pitchFamily="49" charset="0"/>
              </a:rPr>
              <a:t>]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TestService</a:t>
            </a:r>
            <a:r>
              <a:rPr lang="en-US" sz="10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</a:t>
            </a:r>
            <a:r>
              <a:rPr lang="en-US" sz="1000" dirty="0" err="1">
                <a:latin typeface="Consolas" panose="020B0609020204030204" pitchFamily="49" charset="0"/>
              </a:rPr>
              <a:t>listener.SendTestRequest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1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3425004" y="1720506"/>
            <a:ext cx="6488253" cy="2718144"/>
            <a:chOff x="3448664" y="1828505"/>
            <a:chExt cx="6144129" cy="373268"/>
          </a:xfrm>
        </p:grpSpPr>
        <p:sp>
          <p:nvSpPr>
            <p:cNvPr id="39" name="Freeform 7"/>
            <p:cNvSpPr>
              <a:spLocks/>
            </p:cNvSpPr>
            <p:nvPr/>
          </p:nvSpPr>
          <p:spPr bwMode="auto">
            <a:xfrm>
              <a:off x="8949517" y="1831820"/>
              <a:ext cx="643276" cy="369953"/>
            </a:xfrm>
            <a:custGeom>
              <a:avLst/>
              <a:gdLst>
                <a:gd name="T0" fmla="*/ 0 w 81"/>
                <a:gd name="T1" fmla="*/ 562 h 566"/>
                <a:gd name="T2" fmla="*/ 81 w 81"/>
                <a:gd name="T3" fmla="*/ 564 h 566"/>
                <a:gd name="T4" fmla="*/ 72 w 81"/>
                <a:gd name="T5" fmla="*/ 0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566">
                  <a:moveTo>
                    <a:pt x="0" y="562"/>
                  </a:moveTo>
                  <a:cubicBezTo>
                    <a:pt x="27" y="563"/>
                    <a:pt x="55" y="566"/>
                    <a:pt x="81" y="564"/>
                  </a:cubicBezTo>
                  <a:cubicBezTo>
                    <a:pt x="75" y="377"/>
                    <a:pt x="75" y="188"/>
                    <a:pt x="72" y="0"/>
                  </a:cubicBezTo>
                </a:path>
              </a:pathLst>
            </a:custGeom>
            <a:noFill/>
            <a:ln w="46038" cap="rnd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8"/>
            <p:cNvSpPr>
              <a:spLocks/>
            </p:cNvSpPr>
            <p:nvPr/>
          </p:nvSpPr>
          <p:spPr bwMode="auto">
            <a:xfrm>
              <a:off x="3448664" y="1828505"/>
              <a:ext cx="6064699" cy="371978"/>
            </a:xfrm>
            <a:custGeom>
              <a:avLst/>
              <a:gdLst>
                <a:gd name="T0" fmla="*/ 682 w 764"/>
                <a:gd name="T1" fmla="*/ 569 h 569"/>
                <a:gd name="T2" fmla="*/ 5 w 764"/>
                <a:gd name="T3" fmla="*/ 568 h 569"/>
                <a:gd name="T4" fmla="*/ 4 w 764"/>
                <a:gd name="T5" fmla="*/ 567 h 569"/>
                <a:gd name="T6" fmla="*/ 3 w 764"/>
                <a:gd name="T7" fmla="*/ 412 h 569"/>
                <a:gd name="T8" fmla="*/ 2 w 764"/>
                <a:gd name="T9" fmla="*/ 2 h 569"/>
                <a:gd name="T10" fmla="*/ 218 w 764"/>
                <a:gd name="T11" fmla="*/ 1 h 569"/>
                <a:gd name="T12" fmla="*/ 458 w 764"/>
                <a:gd name="T13" fmla="*/ 2 h 569"/>
                <a:gd name="T14" fmla="*/ 567 w 764"/>
                <a:gd name="T15" fmla="*/ 2 h 569"/>
                <a:gd name="T16" fmla="*/ 764 w 764"/>
                <a:gd name="T17" fmla="*/ 5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4" h="569">
                  <a:moveTo>
                    <a:pt x="682" y="569"/>
                  </a:moveTo>
                  <a:cubicBezTo>
                    <a:pt x="457" y="565"/>
                    <a:pt x="230" y="563"/>
                    <a:pt x="5" y="568"/>
                  </a:cubicBezTo>
                  <a:cubicBezTo>
                    <a:pt x="4" y="567"/>
                    <a:pt x="4" y="567"/>
                    <a:pt x="4" y="567"/>
                  </a:cubicBezTo>
                  <a:cubicBezTo>
                    <a:pt x="5" y="520"/>
                    <a:pt x="4" y="463"/>
                    <a:pt x="3" y="412"/>
                  </a:cubicBezTo>
                  <a:cubicBezTo>
                    <a:pt x="0" y="275"/>
                    <a:pt x="3" y="137"/>
                    <a:pt x="2" y="2"/>
                  </a:cubicBezTo>
                  <a:cubicBezTo>
                    <a:pt x="74" y="1"/>
                    <a:pt x="146" y="1"/>
                    <a:pt x="218" y="1"/>
                  </a:cubicBezTo>
                  <a:cubicBezTo>
                    <a:pt x="298" y="1"/>
                    <a:pt x="378" y="0"/>
                    <a:pt x="458" y="2"/>
                  </a:cubicBezTo>
                  <a:cubicBezTo>
                    <a:pt x="494" y="2"/>
                    <a:pt x="530" y="2"/>
                    <a:pt x="567" y="2"/>
                  </a:cubicBezTo>
                  <a:cubicBezTo>
                    <a:pt x="633" y="4"/>
                    <a:pt x="699" y="2"/>
                    <a:pt x="764" y="5"/>
                  </a:cubicBezTo>
                </a:path>
              </a:pathLst>
            </a:custGeom>
            <a:noFill/>
            <a:ln w="46038" cap="rnd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4" name="Freeform 8"/>
          <p:cNvSpPr>
            <a:spLocks/>
          </p:cNvSpPr>
          <p:nvPr>
            <p:custDataLst>
              <p:custData r:id="rId4"/>
            </p:custDataLst>
          </p:nvPr>
        </p:nvSpPr>
        <p:spPr bwMode="auto">
          <a:xfrm>
            <a:off x="6961053" y="1722476"/>
            <a:ext cx="45719" cy="2620585"/>
          </a:xfrm>
          <a:custGeom>
            <a:avLst/>
            <a:gdLst>
              <a:gd name="T0" fmla="*/ 682 w 764"/>
              <a:gd name="T1" fmla="*/ 569 h 569"/>
              <a:gd name="T2" fmla="*/ 5 w 764"/>
              <a:gd name="T3" fmla="*/ 568 h 569"/>
              <a:gd name="T4" fmla="*/ 4 w 764"/>
              <a:gd name="T5" fmla="*/ 567 h 569"/>
              <a:gd name="T6" fmla="*/ 3 w 764"/>
              <a:gd name="T7" fmla="*/ 412 h 569"/>
              <a:gd name="T8" fmla="*/ 2 w 764"/>
              <a:gd name="T9" fmla="*/ 2 h 569"/>
              <a:gd name="T10" fmla="*/ 218 w 764"/>
              <a:gd name="T11" fmla="*/ 1 h 569"/>
              <a:gd name="T12" fmla="*/ 458 w 764"/>
              <a:gd name="T13" fmla="*/ 2 h 569"/>
              <a:gd name="T14" fmla="*/ 567 w 764"/>
              <a:gd name="T15" fmla="*/ 2 h 569"/>
              <a:gd name="T16" fmla="*/ 764 w 764"/>
              <a:gd name="T17" fmla="*/ 5 h 569"/>
              <a:gd name="connsiteX0" fmla="*/ 44 w 9979"/>
              <a:gd name="connsiteY0" fmla="*/ 9964 h 9964"/>
              <a:gd name="connsiteX1" fmla="*/ 31 w 9979"/>
              <a:gd name="connsiteY1" fmla="*/ 9947 h 9964"/>
              <a:gd name="connsiteX2" fmla="*/ 18 w 9979"/>
              <a:gd name="connsiteY2" fmla="*/ 7223 h 9964"/>
              <a:gd name="connsiteX3" fmla="*/ 5 w 9979"/>
              <a:gd name="connsiteY3" fmla="*/ 17 h 9964"/>
              <a:gd name="connsiteX4" fmla="*/ 2832 w 9979"/>
              <a:gd name="connsiteY4" fmla="*/ 0 h 9964"/>
              <a:gd name="connsiteX5" fmla="*/ 5974 w 9979"/>
              <a:gd name="connsiteY5" fmla="*/ 17 h 9964"/>
              <a:gd name="connsiteX6" fmla="*/ 7400 w 9979"/>
              <a:gd name="connsiteY6" fmla="*/ 17 h 9964"/>
              <a:gd name="connsiteX7" fmla="*/ 9979 w 9979"/>
              <a:gd name="connsiteY7" fmla="*/ 70 h 9964"/>
              <a:gd name="connsiteX0" fmla="*/ 44 w 10000"/>
              <a:gd name="connsiteY0" fmla="*/ 10518 h 10518"/>
              <a:gd name="connsiteX1" fmla="*/ 31 w 10000"/>
              <a:gd name="connsiteY1" fmla="*/ 10501 h 10518"/>
              <a:gd name="connsiteX2" fmla="*/ 18 w 10000"/>
              <a:gd name="connsiteY2" fmla="*/ 7767 h 10518"/>
              <a:gd name="connsiteX3" fmla="*/ 5 w 10000"/>
              <a:gd name="connsiteY3" fmla="*/ 535 h 10518"/>
              <a:gd name="connsiteX4" fmla="*/ 5987 w 10000"/>
              <a:gd name="connsiteY4" fmla="*/ 535 h 10518"/>
              <a:gd name="connsiteX5" fmla="*/ 7416 w 10000"/>
              <a:gd name="connsiteY5" fmla="*/ 535 h 10518"/>
              <a:gd name="connsiteX6" fmla="*/ 10000 w 10000"/>
              <a:gd name="connsiteY6" fmla="*/ 588 h 10518"/>
              <a:gd name="connsiteX0" fmla="*/ 44 w 10000"/>
              <a:gd name="connsiteY0" fmla="*/ 10520 h 10520"/>
              <a:gd name="connsiteX1" fmla="*/ 31 w 10000"/>
              <a:gd name="connsiteY1" fmla="*/ 10503 h 10520"/>
              <a:gd name="connsiteX2" fmla="*/ 18 w 10000"/>
              <a:gd name="connsiteY2" fmla="*/ 7769 h 10520"/>
              <a:gd name="connsiteX3" fmla="*/ 5 w 10000"/>
              <a:gd name="connsiteY3" fmla="*/ 537 h 10520"/>
              <a:gd name="connsiteX4" fmla="*/ 7416 w 10000"/>
              <a:gd name="connsiteY4" fmla="*/ 537 h 10520"/>
              <a:gd name="connsiteX5" fmla="*/ 10000 w 10000"/>
              <a:gd name="connsiteY5" fmla="*/ 590 h 10520"/>
              <a:gd name="connsiteX0" fmla="*/ 44 w 10000"/>
              <a:gd name="connsiteY0" fmla="*/ 10504 h 10504"/>
              <a:gd name="connsiteX1" fmla="*/ 31 w 10000"/>
              <a:gd name="connsiteY1" fmla="*/ 10487 h 10504"/>
              <a:gd name="connsiteX2" fmla="*/ 18 w 10000"/>
              <a:gd name="connsiteY2" fmla="*/ 7753 h 10504"/>
              <a:gd name="connsiteX3" fmla="*/ 5 w 10000"/>
              <a:gd name="connsiteY3" fmla="*/ 521 h 10504"/>
              <a:gd name="connsiteX4" fmla="*/ 10000 w 10000"/>
              <a:gd name="connsiteY4" fmla="*/ 574 h 10504"/>
              <a:gd name="connsiteX0" fmla="*/ 44 w 44"/>
              <a:gd name="connsiteY0" fmla="*/ 9983 h 9983"/>
              <a:gd name="connsiteX1" fmla="*/ 31 w 44"/>
              <a:gd name="connsiteY1" fmla="*/ 9966 h 9983"/>
              <a:gd name="connsiteX2" fmla="*/ 18 w 44"/>
              <a:gd name="connsiteY2" fmla="*/ 7232 h 9983"/>
              <a:gd name="connsiteX3" fmla="*/ 5 w 44"/>
              <a:gd name="connsiteY3" fmla="*/ 0 h 9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" h="9983">
                <a:moveTo>
                  <a:pt x="44" y="9983"/>
                </a:moveTo>
                <a:cubicBezTo>
                  <a:pt x="40" y="9977"/>
                  <a:pt x="35" y="9972"/>
                  <a:pt x="31" y="9966"/>
                </a:cubicBezTo>
                <a:cubicBezTo>
                  <a:pt x="44" y="9137"/>
                  <a:pt x="31" y="8131"/>
                  <a:pt x="18" y="7232"/>
                </a:cubicBezTo>
                <a:cubicBezTo>
                  <a:pt x="-21" y="4815"/>
                  <a:pt x="18" y="2382"/>
                  <a:pt x="5" y="0"/>
                </a:cubicBezTo>
              </a:path>
            </a:pathLst>
          </a:custGeom>
          <a:noFill/>
          <a:ln w="46038" cap="rnd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066508" y="1732550"/>
            <a:ext cx="2762869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listener = {...}</a:t>
            </a:r>
          </a:p>
          <a:p>
            <a:endParaRPr lang="en-US" sz="105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  <a:p>
            <a:endParaRPr lang="en-US" sz="105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request = {...}</a:t>
            </a:r>
          </a:p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response = {...}</a:t>
            </a:r>
          </a:p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response = {OK, ...}</a:t>
            </a:r>
          </a:p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response = {OK, "hello"}</a:t>
            </a:r>
          </a:p>
          <a:p>
            <a:endParaRPr lang="en-US" sz="105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  <a:p>
            <a:endParaRPr lang="en-US" sz="105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  <a:p>
            <a:endParaRPr lang="en-US" sz="105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  <a:p>
            <a:endParaRPr lang="en-US" sz="105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  <a:p>
            <a:endParaRPr lang="en-US" sz="105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  <a:p>
            <a:endParaRPr lang="en-US" sz="105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  <a:p>
            <a:endParaRPr lang="en-US" sz="105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7" name="Content"/>
          <p:cNvSpPr txBox="1"/>
          <p:nvPr>
            <p:custDataLst>
              <p:custData r:id="rId5"/>
            </p:custDataLst>
          </p:nvPr>
        </p:nvSpPr>
        <p:spPr>
          <a:xfrm>
            <a:off x="3397140" y="4535132"/>
            <a:ext cx="6405921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Explore the headers that got sent in the test request, and the headers that came back.</a:t>
            </a:r>
          </a:p>
          <a:p>
            <a:r>
              <a:rPr lang="en-US" sz="1100" dirty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Can you make it deliver a "404 not found" response instead?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99046" y="3886653"/>
            <a:ext cx="2445004" cy="358430"/>
          </a:xfrm>
          <a:prstGeom prst="rect">
            <a:avLst/>
          </a:prstGeom>
        </p:spPr>
      </p:pic>
      <p:sp>
        <p:nvSpPr>
          <p:cNvPr id="77" name="Content"/>
          <p:cNvSpPr txBox="1"/>
          <p:nvPr>
            <p:custDataLst>
              <p:custData r:id="rId6"/>
            </p:custDataLst>
          </p:nvPr>
        </p:nvSpPr>
        <p:spPr>
          <a:xfrm>
            <a:off x="3425004" y="5811218"/>
            <a:ext cx="1877437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Deploy this </a:t>
            </a:r>
            <a:r>
              <a:rPr lang="en-US" sz="1100" dirty="0" err="1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webservice</a:t>
            </a:r>
            <a:r>
              <a:rPr lang="en-US" sz="1100" dirty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grpSp>
        <p:nvGrpSpPr>
          <p:cNvPr id="78" name="Group 77"/>
          <p:cNvGrpSpPr/>
          <p:nvPr>
            <p:custDataLst>
              <p:custData r:id="rId7"/>
            </p:custDataLst>
          </p:nvPr>
        </p:nvGrpSpPr>
        <p:grpSpPr>
          <a:xfrm>
            <a:off x="5284870" y="5699611"/>
            <a:ext cx="747932" cy="426720"/>
            <a:chOff x="1998922" y="6089798"/>
            <a:chExt cx="1488831" cy="533400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79" name="Picture 78" descr="button.emf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8922" y="6089798"/>
              <a:ext cx="1488831" cy="533400"/>
            </a:xfrm>
            <a:prstGeom prst="rect">
              <a:avLst/>
            </a:prstGeom>
            <a:grpFill/>
          </p:spPr>
        </p:pic>
        <p:sp>
          <p:nvSpPr>
            <p:cNvPr id="80" name="Text"/>
            <p:cNvSpPr txBox="1">
              <a:spLocks/>
            </p:cNvSpPr>
            <p:nvPr/>
          </p:nvSpPr>
          <p:spPr>
            <a:xfrm>
              <a:off x="2060944" y="6109289"/>
              <a:ext cx="1404384" cy="461665"/>
            </a:xfrm>
            <a:prstGeom prst="rect">
              <a:avLst/>
            </a:prstGeom>
            <a:grpFill/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100" dirty="0">
                  <a:latin typeface="Segoe Print" pitchFamily="2" charset="0"/>
                </a:rPr>
                <a:t>Azure</a:t>
              </a:r>
            </a:p>
          </p:txBody>
        </p:sp>
      </p:grpSp>
      <p:pic>
        <p:nvPicPr>
          <p:cNvPr id="1026" name="Picture 2" descr="viewing details for a single resource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960" b="76242"/>
          <a:stretch/>
        </p:blipFill>
        <p:spPr bwMode="auto">
          <a:xfrm>
            <a:off x="7107931" y="3849066"/>
            <a:ext cx="2708716" cy="493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viewing details for a single resource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960"/>
          <a:stretch/>
        </p:blipFill>
        <p:spPr bwMode="auto">
          <a:xfrm>
            <a:off x="9135513" y="1839985"/>
            <a:ext cx="2708716" cy="207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 rot="19437178">
            <a:off x="7668049" y="3929165"/>
            <a:ext cx="436005" cy="881076"/>
            <a:chOff x="8023709" y="2985425"/>
            <a:chExt cx="436005" cy="863641"/>
          </a:xfrm>
        </p:grpSpPr>
        <p:sp>
          <p:nvSpPr>
            <p:cNvPr id="6" name="Isosceles Triangle 5"/>
            <p:cNvSpPr/>
            <p:nvPr/>
          </p:nvSpPr>
          <p:spPr>
            <a:xfrm>
              <a:off x="8023709" y="2985425"/>
              <a:ext cx="436005" cy="55106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175099" y="3536487"/>
              <a:ext cx="133224" cy="3125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 rot="19437178">
            <a:off x="2724737" y="2294898"/>
            <a:ext cx="436005" cy="881076"/>
            <a:chOff x="8023709" y="2985425"/>
            <a:chExt cx="436005" cy="863641"/>
          </a:xfrm>
        </p:grpSpPr>
        <p:sp>
          <p:nvSpPr>
            <p:cNvPr id="26" name="Isosceles Triangle 25"/>
            <p:cNvSpPr/>
            <p:nvPr/>
          </p:nvSpPr>
          <p:spPr>
            <a:xfrm>
              <a:off x="8023709" y="2985425"/>
              <a:ext cx="436005" cy="55106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175099" y="3536487"/>
              <a:ext cx="133224" cy="3125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45432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5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50"/>
                            </p:stCondLst>
                            <p:childTnLst>
                              <p:par>
                                <p:cTn id="32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2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>
            <p:custDataLst>
              <p:custData r:id="rId1"/>
            </p:custDataLst>
          </p:nvPr>
        </p:nvGrpSpPr>
        <p:grpSpPr>
          <a:xfrm>
            <a:off x="1719750" y="194625"/>
            <a:ext cx="8752501" cy="6468751"/>
            <a:chOff x="195749" y="194624"/>
            <a:chExt cx="8752501" cy="6468751"/>
          </a:xfrm>
        </p:grpSpPr>
        <p:pic>
          <p:nvPicPr>
            <p:cNvPr id="4" name="Picture 3" descr="browserbg.emf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5749" y="194624"/>
              <a:ext cx="8752501" cy="6468751"/>
            </a:xfrm>
            <a:prstGeom prst="rect">
              <a:avLst/>
            </a:prstGeom>
          </p:spPr>
        </p:pic>
        <p:sp>
          <p:nvSpPr>
            <p:cNvPr id="5" name="Text"/>
            <p:cNvSpPr/>
            <p:nvPr/>
          </p:nvSpPr>
          <p:spPr>
            <a:xfrm>
              <a:off x="1295400" y="533400"/>
              <a:ext cx="44958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Segoe Print" pitchFamily="2" charset="0"/>
                </a:rPr>
                <a:t>www.csharp.org/tutorial4</a:t>
              </a:r>
            </a:p>
          </p:txBody>
        </p:sp>
      </p:grpSp>
      <p:sp>
        <p:nvSpPr>
          <p:cNvPr id="7" name="Content"/>
          <p:cNvSpPr txBox="1"/>
          <p:nvPr>
            <p:custDataLst>
              <p:custData r:id="rId2"/>
            </p:custDataLst>
          </p:nvPr>
        </p:nvSpPr>
        <p:spPr>
          <a:xfrm>
            <a:off x="2162715" y="1511749"/>
            <a:ext cx="1082348" cy="170816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Hello world</a:t>
            </a:r>
          </a:p>
          <a:p>
            <a:endParaRPr lang="en-US" sz="1200" u="sng" dirty="0">
              <a:solidFill>
                <a:srgbClr val="0070C0"/>
              </a:solidFill>
              <a:latin typeface="Segoe Print" pitchFamily="2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Methods</a:t>
            </a:r>
          </a:p>
          <a:p>
            <a:endParaRPr lang="en-US" sz="1200" dirty="0">
              <a:solidFill>
                <a:srgbClr val="0070C0"/>
              </a:solidFill>
              <a:latin typeface="Segoe Print" pitchFamily="2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Web service</a:t>
            </a:r>
          </a:p>
          <a:p>
            <a:endParaRPr lang="en-US" sz="1200" dirty="0">
              <a:solidFill>
                <a:srgbClr val="0070C0"/>
              </a:solidFill>
              <a:latin typeface="Segoe Print" pitchFamily="2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u="sng" dirty="0">
                <a:solidFill>
                  <a:srgbClr val="0070C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Routing</a:t>
            </a:r>
          </a:p>
          <a:p>
            <a:endParaRPr lang="en-US" sz="1200" u="sng" dirty="0">
              <a:solidFill>
                <a:srgbClr val="0070C0"/>
              </a:solidFill>
              <a:latin typeface="Segoe Print" pitchFamily="2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Deploy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225827" y="1465943"/>
            <a:ext cx="0" cy="4528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"/>
          <p:cNvSpPr txBox="1"/>
          <p:nvPr>
            <p:custDataLst>
              <p:custData r:id="rId3"/>
            </p:custDataLst>
          </p:nvPr>
        </p:nvSpPr>
        <p:spPr>
          <a:xfrm>
            <a:off x="3425004" y="1360215"/>
            <a:ext cx="6473247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Typically your web-service will handle lots of different URLs. You could try to parse the</a:t>
            </a:r>
          </a:p>
          <a:p>
            <a:r>
              <a:rPr lang="en-US" sz="1100" dirty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request URL yourself, but it's much easier to use </a:t>
            </a:r>
            <a:r>
              <a:rPr lang="en-US" sz="1100" i="1" dirty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attribute routing</a:t>
            </a:r>
            <a:r>
              <a:rPr lang="en-US" sz="1100" dirty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25004" y="1768642"/>
            <a:ext cx="37592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000" dirty="0">
                <a:latin typeface="Consolas" panose="020B0609020204030204" pitchFamily="49" charset="0"/>
              </a:rPr>
              <a:t> listener =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2B919D"/>
                </a:solidFill>
                <a:latin typeface="Consolas" panose="020B0609020204030204" pitchFamily="49" charset="0"/>
              </a:rPr>
              <a:t>WebHost</a:t>
            </a:r>
            <a:r>
              <a:rPr lang="en-US" sz="1000" dirty="0">
                <a:latin typeface="Consolas" panose="020B0609020204030204" pitchFamily="49" charset="0"/>
              </a:rPr>
              <a:t>(8080);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000" dirty="0">
                <a:latin typeface="Consolas" panose="020B0609020204030204" pitchFamily="49" charset="0"/>
              </a:rPr>
              <a:t> 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latin typeface="Consolas" panose="020B0609020204030204" pitchFamily="49" charset="0"/>
              </a:rPr>
              <a:t>request = </a:t>
            </a:r>
            <a:r>
              <a:rPr lang="en-US" sz="1000" dirty="0" err="1">
                <a:latin typeface="Consolas" panose="020B0609020204030204" pitchFamily="49" charset="0"/>
              </a:rPr>
              <a:t>listener.WaitForNextRequest</a:t>
            </a:r>
            <a:r>
              <a:rPr lang="en-US" sz="10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latin typeface="Consolas" panose="020B0609020204030204" pitchFamily="49" charset="0"/>
              </a:rPr>
              <a:t>route = </a:t>
            </a:r>
            <a:r>
              <a:rPr lang="en-US" sz="1000" dirty="0" err="1">
                <a:latin typeface="Consolas" panose="020B0609020204030204" pitchFamily="49" charset="0"/>
              </a:rPr>
              <a:t>RouteRequest</a:t>
            </a:r>
            <a:r>
              <a:rPr lang="en-US" sz="1000" dirty="0">
                <a:latin typeface="Consolas" panose="020B0609020204030204" pitchFamily="49" charset="0"/>
              </a:rPr>
              <a:t>(request);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</a:t>
            </a:r>
            <a:r>
              <a:rPr lang="en-US" sz="1000" dirty="0" err="1">
                <a:latin typeface="Consolas" panose="020B0609020204030204" pitchFamily="49" charset="0"/>
              </a:rPr>
              <a:t>route.Dispatch</a:t>
            </a:r>
            <a:r>
              <a:rPr lang="en-US" sz="10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}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[</a:t>
            </a:r>
            <a:r>
              <a:rPr lang="en-US" sz="1000" dirty="0">
                <a:solidFill>
                  <a:srgbClr val="2B919D"/>
                </a:solidFill>
                <a:latin typeface="Consolas" panose="020B0609020204030204" pitchFamily="49" charset="0"/>
              </a:rPr>
              <a:t>Route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"users/{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userId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}/orders"</a:t>
            </a:r>
            <a:r>
              <a:rPr lang="en-US" sz="1000" dirty="0">
                <a:latin typeface="Consolas" panose="020B0609020204030204" pitchFamily="49" charset="0"/>
              </a:rPr>
              <a:t>), </a:t>
            </a:r>
            <a:r>
              <a:rPr lang="en-US" sz="1000" dirty="0" err="1">
                <a:solidFill>
                  <a:srgbClr val="2B919D"/>
                </a:solidFill>
                <a:latin typeface="Consolas" panose="020B0609020204030204" pitchFamily="49" charset="0"/>
              </a:rPr>
              <a:t>HttpGet</a:t>
            </a:r>
            <a:r>
              <a:rPr lang="en-US" sz="1000" dirty="0">
                <a:latin typeface="Consolas" panose="020B0609020204030204" pitchFamily="49" charset="0"/>
              </a:rPr>
              <a:t>]</a:t>
            </a:r>
          </a:p>
          <a:p>
            <a:r>
              <a:rPr lang="en-US" sz="1000" dirty="0" err="1">
                <a:solidFill>
                  <a:srgbClr val="2B919D"/>
                </a:solidFill>
                <a:latin typeface="Consolas" panose="020B0609020204030204" pitchFamily="49" charset="0"/>
              </a:rPr>
              <a:t>HttpResponseMessage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GetOrders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userId</a:t>
            </a:r>
            <a:r>
              <a:rPr lang="en-US" sz="1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000" dirty="0">
                <a:latin typeface="Consolas" panose="020B0609020204030204" pitchFamily="49" charset="0"/>
              </a:rPr>
              <a:t> response =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new </a:t>
            </a:r>
            <a:r>
              <a:rPr lang="en-US" sz="1000" dirty="0" err="1">
                <a:solidFill>
                  <a:srgbClr val="2B919D"/>
                </a:solidFill>
                <a:latin typeface="Consolas" panose="020B0609020204030204" pitchFamily="49" charset="0"/>
              </a:rPr>
              <a:t>HttpResponseMessage</a:t>
            </a:r>
            <a:r>
              <a:rPr lang="en-US" sz="10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</a:t>
            </a:r>
            <a:r>
              <a:rPr lang="en-US" sz="1000" dirty="0" err="1">
                <a:latin typeface="Consolas" panose="020B0609020204030204" pitchFamily="49" charset="0"/>
              </a:rPr>
              <a:t>response.Content</a:t>
            </a:r>
            <a:r>
              <a:rPr lang="en-US" sz="1000" dirty="0"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2B919D"/>
                </a:solidFill>
                <a:latin typeface="Consolas" panose="020B0609020204030204" pitchFamily="49" charset="0"/>
              </a:rPr>
              <a:t>StringContent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$"These are the orders for </a:t>
            </a:r>
            <a:r>
              <a:rPr lang="en-US" sz="1000" dirty="0">
                <a:latin typeface="Consolas" panose="020B0609020204030204" pitchFamily="49" charset="0"/>
              </a:rPr>
              <a:t>{</a:t>
            </a:r>
            <a:r>
              <a:rPr lang="en-US" sz="1000" dirty="0" err="1">
                <a:latin typeface="Consolas" panose="020B0609020204030204" pitchFamily="49" charset="0"/>
              </a:rPr>
              <a:t>userId</a:t>
            </a:r>
            <a:r>
              <a:rPr lang="en-US" sz="1000" dirty="0">
                <a:latin typeface="Consolas" panose="020B0609020204030204" pitchFamily="49" charset="0"/>
              </a:rPr>
              <a:t>}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000" dirty="0">
                <a:latin typeface="Consolas" panose="020B0609020204030204" pitchFamily="49" charset="0"/>
              </a:rPr>
              <a:t> response;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3425004" y="1720505"/>
            <a:ext cx="6488253" cy="3453999"/>
            <a:chOff x="3448664" y="1828505"/>
            <a:chExt cx="6144129" cy="373268"/>
          </a:xfrm>
        </p:grpSpPr>
        <p:sp>
          <p:nvSpPr>
            <p:cNvPr id="39" name="Freeform 7"/>
            <p:cNvSpPr>
              <a:spLocks/>
            </p:cNvSpPr>
            <p:nvPr/>
          </p:nvSpPr>
          <p:spPr bwMode="auto">
            <a:xfrm>
              <a:off x="8949517" y="1831820"/>
              <a:ext cx="643276" cy="369953"/>
            </a:xfrm>
            <a:custGeom>
              <a:avLst/>
              <a:gdLst>
                <a:gd name="T0" fmla="*/ 0 w 81"/>
                <a:gd name="T1" fmla="*/ 562 h 566"/>
                <a:gd name="T2" fmla="*/ 81 w 81"/>
                <a:gd name="T3" fmla="*/ 564 h 566"/>
                <a:gd name="T4" fmla="*/ 72 w 81"/>
                <a:gd name="T5" fmla="*/ 0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566">
                  <a:moveTo>
                    <a:pt x="0" y="562"/>
                  </a:moveTo>
                  <a:cubicBezTo>
                    <a:pt x="27" y="563"/>
                    <a:pt x="55" y="566"/>
                    <a:pt x="81" y="564"/>
                  </a:cubicBezTo>
                  <a:cubicBezTo>
                    <a:pt x="75" y="377"/>
                    <a:pt x="75" y="188"/>
                    <a:pt x="72" y="0"/>
                  </a:cubicBezTo>
                </a:path>
              </a:pathLst>
            </a:custGeom>
            <a:noFill/>
            <a:ln w="46038" cap="rnd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8"/>
            <p:cNvSpPr>
              <a:spLocks/>
            </p:cNvSpPr>
            <p:nvPr/>
          </p:nvSpPr>
          <p:spPr bwMode="auto">
            <a:xfrm>
              <a:off x="3448664" y="1828505"/>
              <a:ext cx="6064699" cy="371978"/>
            </a:xfrm>
            <a:custGeom>
              <a:avLst/>
              <a:gdLst>
                <a:gd name="T0" fmla="*/ 682 w 764"/>
                <a:gd name="T1" fmla="*/ 569 h 569"/>
                <a:gd name="T2" fmla="*/ 5 w 764"/>
                <a:gd name="T3" fmla="*/ 568 h 569"/>
                <a:gd name="T4" fmla="*/ 4 w 764"/>
                <a:gd name="T5" fmla="*/ 567 h 569"/>
                <a:gd name="T6" fmla="*/ 3 w 764"/>
                <a:gd name="T7" fmla="*/ 412 h 569"/>
                <a:gd name="T8" fmla="*/ 2 w 764"/>
                <a:gd name="T9" fmla="*/ 2 h 569"/>
                <a:gd name="T10" fmla="*/ 218 w 764"/>
                <a:gd name="T11" fmla="*/ 1 h 569"/>
                <a:gd name="T12" fmla="*/ 458 w 764"/>
                <a:gd name="T13" fmla="*/ 2 h 569"/>
                <a:gd name="T14" fmla="*/ 567 w 764"/>
                <a:gd name="T15" fmla="*/ 2 h 569"/>
                <a:gd name="T16" fmla="*/ 764 w 764"/>
                <a:gd name="T17" fmla="*/ 5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4" h="569">
                  <a:moveTo>
                    <a:pt x="682" y="569"/>
                  </a:moveTo>
                  <a:cubicBezTo>
                    <a:pt x="457" y="565"/>
                    <a:pt x="230" y="563"/>
                    <a:pt x="5" y="568"/>
                  </a:cubicBezTo>
                  <a:cubicBezTo>
                    <a:pt x="4" y="567"/>
                    <a:pt x="4" y="567"/>
                    <a:pt x="4" y="567"/>
                  </a:cubicBezTo>
                  <a:cubicBezTo>
                    <a:pt x="5" y="520"/>
                    <a:pt x="4" y="463"/>
                    <a:pt x="3" y="412"/>
                  </a:cubicBezTo>
                  <a:cubicBezTo>
                    <a:pt x="0" y="275"/>
                    <a:pt x="3" y="137"/>
                    <a:pt x="2" y="2"/>
                  </a:cubicBezTo>
                  <a:cubicBezTo>
                    <a:pt x="74" y="1"/>
                    <a:pt x="146" y="1"/>
                    <a:pt x="218" y="1"/>
                  </a:cubicBezTo>
                  <a:cubicBezTo>
                    <a:pt x="298" y="1"/>
                    <a:pt x="378" y="0"/>
                    <a:pt x="458" y="2"/>
                  </a:cubicBezTo>
                  <a:cubicBezTo>
                    <a:pt x="494" y="2"/>
                    <a:pt x="530" y="2"/>
                    <a:pt x="567" y="2"/>
                  </a:cubicBezTo>
                  <a:cubicBezTo>
                    <a:pt x="633" y="4"/>
                    <a:pt x="699" y="2"/>
                    <a:pt x="764" y="5"/>
                  </a:cubicBezTo>
                </a:path>
              </a:pathLst>
            </a:custGeom>
            <a:noFill/>
            <a:ln w="46038" cap="rnd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4" name="Freeform 8"/>
          <p:cNvSpPr>
            <a:spLocks/>
          </p:cNvSpPr>
          <p:nvPr>
            <p:custDataLst>
              <p:custData r:id="rId4"/>
            </p:custDataLst>
          </p:nvPr>
        </p:nvSpPr>
        <p:spPr bwMode="auto">
          <a:xfrm>
            <a:off x="6961053" y="1722476"/>
            <a:ext cx="45719" cy="3365724"/>
          </a:xfrm>
          <a:custGeom>
            <a:avLst/>
            <a:gdLst>
              <a:gd name="T0" fmla="*/ 682 w 764"/>
              <a:gd name="T1" fmla="*/ 569 h 569"/>
              <a:gd name="T2" fmla="*/ 5 w 764"/>
              <a:gd name="T3" fmla="*/ 568 h 569"/>
              <a:gd name="T4" fmla="*/ 4 w 764"/>
              <a:gd name="T5" fmla="*/ 567 h 569"/>
              <a:gd name="T6" fmla="*/ 3 w 764"/>
              <a:gd name="T7" fmla="*/ 412 h 569"/>
              <a:gd name="T8" fmla="*/ 2 w 764"/>
              <a:gd name="T9" fmla="*/ 2 h 569"/>
              <a:gd name="T10" fmla="*/ 218 w 764"/>
              <a:gd name="T11" fmla="*/ 1 h 569"/>
              <a:gd name="T12" fmla="*/ 458 w 764"/>
              <a:gd name="T13" fmla="*/ 2 h 569"/>
              <a:gd name="T14" fmla="*/ 567 w 764"/>
              <a:gd name="T15" fmla="*/ 2 h 569"/>
              <a:gd name="T16" fmla="*/ 764 w 764"/>
              <a:gd name="T17" fmla="*/ 5 h 569"/>
              <a:gd name="connsiteX0" fmla="*/ 44 w 9979"/>
              <a:gd name="connsiteY0" fmla="*/ 9964 h 9964"/>
              <a:gd name="connsiteX1" fmla="*/ 31 w 9979"/>
              <a:gd name="connsiteY1" fmla="*/ 9947 h 9964"/>
              <a:gd name="connsiteX2" fmla="*/ 18 w 9979"/>
              <a:gd name="connsiteY2" fmla="*/ 7223 h 9964"/>
              <a:gd name="connsiteX3" fmla="*/ 5 w 9979"/>
              <a:gd name="connsiteY3" fmla="*/ 17 h 9964"/>
              <a:gd name="connsiteX4" fmla="*/ 2832 w 9979"/>
              <a:gd name="connsiteY4" fmla="*/ 0 h 9964"/>
              <a:gd name="connsiteX5" fmla="*/ 5974 w 9979"/>
              <a:gd name="connsiteY5" fmla="*/ 17 h 9964"/>
              <a:gd name="connsiteX6" fmla="*/ 7400 w 9979"/>
              <a:gd name="connsiteY6" fmla="*/ 17 h 9964"/>
              <a:gd name="connsiteX7" fmla="*/ 9979 w 9979"/>
              <a:gd name="connsiteY7" fmla="*/ 70 h 9964"/>
              <a:gd name="connsiteX0" fmla="*/ 44 w 10000"/>
              <a:gd name="connsiteY0" fmla="*/ 10518 h 10518"/>
              <a:gd name="connsiteX1" fmla="*/ 31 w 10000"/>
              <a:gd name="connsiteY1" fmla="*/ 10501 h 10518"/>
              <a:gd name="connsiteX2" fmla="*/ 18 w 10000"/>
              <a:gd name="connsiteY2" fmla="*/ 7767 h 10518"/>
              <a:gd name="connsiteX3" fmla="*/ 5 w 10000"/>
              <a:gd name="connsiteY3" fmla="*/ 535 h 10518"/>
              <a:gd name="connsiteX4" fmla="*/ 5987 w 10000"/>
              <a:gd name="connsiteY4" fmla="*/ 535 h 10518"/>
              <a:gd name="connsiteX5" fmla="*/ 7416 w 10000"/>
              <a:gd name="connsiteY5" fmla="*/ 535 h 10518"/>
              <a:gd name="connsiteX6" fmla="*/ 10000 w 10000"/>
              <a:gd name="connsiteY6" fmla="*/ 588 h 10518"/>
              <a:gd name="connsiteX0" fmla="*/ 44 w 10000"/>
              <a:gd name="connsiteY0" fmla="*/ 10520 h 10520"/>
              <a:gd name="connsiteX1" fmla="*/ 31 w 10000"/>
              <a:gd name="connsiteY1" fmla="*/ 10503 h 10520"/>
              <a:gd name="connsiteX2" fmla="*/ 18 w 10000"/>
              <a:gd name="connsiteY2" fmla="*/ 7769 h 10520"/>
              <a:gd name="connsiteX3" fmla="*/ 5 w 10000"/>
              <a:gd name="connsiteY3" fmla="*/ 537 h 10520"/>
              <a:gd name="connsiteX4" fmla="*/ 7416 w 10000"/>
              <a:gd name="connsiteY4" fmla="*/ 537 h 10520"/>
              <a:gd name="connsiteX5" fmla="*/ 10000 w 10000"/>
              <a:gd name="connsiteY5" fmla="*/ 590 h 10520"/>
              <a:gd name="connsiteX0" fmla="*/ 44 w 10000"/>
              <a:gd name="connsiteY0" fmla="*/ 10504 h 10504"/>
              <a:gd name="connsiteX1" fmla="*/ 31 w 10000"/>
              <a:gd name="connsiteY1" fmla="*/ 10487 h 10504"/>
              <a:gd name="connsiteX2" fmla="*/ 18 w 10000"/>
              <a:gd name="connsiteY2" fmla="*/ 7753 h 10504"/>
              <a:gd name="connsiteX3" fmla="*/ 5 w 10000"/>
              <a:gd name="connsiteY3" fmla="*/ 521 h 10504"/>
              <a:gd name="connsiteX4" fmla="*/ 10000 w 10000"/>
              <a:gd name="connsiteY4" fmla="*/ 574 h 10504"/>
              <a:gd name="connsiteX0" fmla="*/ 44 w 44"/>
              <a:gd name="connsiteY0" fmla="*/ 9983 h 9983"/>
              <a:gd name="connsiteX1" fmla="*/ 31 w 44"/>
              <a:gd name="connsiteY1" fmla="*/ 9966 h 9983"/>
              <a:gd name="connsiteX2" fmla="*/ 18 w 44"/>
              <a:gd name="connsiteY2" fmla="*/ 7232 h 9983"/>
              <a:gd name="connsiteX3" fmla="*/ 5 w 44"/>
              <a:gd name="connsiteY3" fmla="*/ 0 h 9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" h="9983">
                <a:moveTo>
                  <a:pt x="44" y="9983"/>
                </a:moveTo>
                <a:cubicBezTo>
                  <a:pt x="40" y="9977"/>
                  <a:pt x="35" y="9972"/>
                  <a:pt x="31" y="9966"/>
                </a:cubicBezTo>
                <a:cubicBezTo>
                  <a:pt x="44" y="9137"/>
                  <a:pt x="31" y="8131"/>
                  <a:pt x="18" y="7232"/>
                </a:cubicBezTo>
                <a:cubicBezTo>
                  <a:pt x="-21" y="4815"/>
                  <a:pt x="18" y="2382"/>
                  <a:pt x="5" y="0"/>
                </a:cubicBezTo>
              </a:path>
            </a:pathLst>
          </a:custGeom>
          <a:noFill/>
          <a:ln w="46038" cap="rnd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066508" y="1732550"/>
            <a:ext cx="2762869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listener = {...}</a:t>
            </a:r>
          </a:p>
          <a:p>
            <a:endParaRPr lang="en-US" sz="105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  <a:p>
            <a:endParaRPr lang="en-US" sz="105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request = {"users/123/orders"}</a:t>
            </a:r>
          </a:p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route = {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GotOrders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,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userId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=123}</a:t>
            </a:r>
          </a:p>
          <a:p>
            <a:endParaRPr lang="en-US" sz="105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  <a:p>
            <a:endParaRPr lang="en-US" sz="105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  <a:p>
            <a:endParaRPr lang="en-US" sz="105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  <a:p>
            <a:br>
              <a:rPr lang="en-US" sz="105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</a:br>
            <a:br>
              <a:rPr lang="en-US" sz="105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</a:b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response = {...}</a:t>
            </a:r>
          </a:p>
          <a:p>
            <a:endParaRPr lang="en-US" sz="105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response = {"These are the orders..."}</a:t>
            </a:r>
          </a:p>
          <a:p>
            <a:endParaRPr lang="en-US" sz="105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55" name="Content"/>
          <p:cNvSpPr txBox="1"/>
          <p:nvPr>
            <p:custDataLst>
              <p:custData r:id="rId5"/>
            </p:custDataLst>
          </p:nvPr>
        </p:nvSpPr>
        <p:spPr>
          <a:xfrm>
            <a:off x="3425004" y="5811218"/>
            <a:ext cx="1877437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Deploy this </a:t>
            </a:r>
            <a:r>
              <a:rPr lang="en-US" sz="1100" dirty="0" err="1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webservice</a:t>
            </a:r>
            <a:r>
              <a:rPr lang="en-US" sz="1100" dirty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grpSp>
        <p:nvGrpSpPr>
          <p:cNvPr id="56" name="Group 55"/>
          <p:cNvGrpSpPr/>
          <p:nvPr>
            <p:custDataLst>
              <p:custData r:id="rId6"/>
            </p:custDataLst>
          </p:nvPr>
        </p:nvGrpSpPr>
        <p:grpSpPr>
          <a:xfrm>
            <a:off x="5284870" y="5699611"/>
            <a:ext cx="747932" cy="426720"/>
            <a:chOff x="1998922" y="6089798"/>
            <a:chExt cx="1488831" cy="533400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57" name="Picture 56" descr="button.emf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98922" y="6089798"/>
              <a:ext cx="1488831" cy="533400"/>
            </a:xfrm>
            <a:prstGeom prst="rect">
              <a:avLst/>
            </a:prstGeom>
            <a:grpFill/>
          </p:spPr>
        </p:pic>
        <p:sp>
          <p:nvSpPr>
            <p:cNvPr id="58" name="Text"/>
            <p:cNvSpPr txBox="1">
              <a:spLocks/>
            </p:cNvSpPr>
            <p:nvPr/>
          </p:nvSpPr>
          <p:spPr>
            <a:xfrm>
              <a:off x="2060944" y="6109289"/>
              <a:ext cx="1404384" cy="461665"/>
            </a:xfrm>
            <a:prstGeom prst="rect">
              <a:avLst/>
            </a:prstGeom>
            <a:grpFill/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100" dirty="0">
                  <a:latin typeface="Segoe Print" pitchFamily="2" charset="0"/>
                </a:rPr>
                <a:t>Azure</a:t>
              </a:r>
            </a:p>
          </p:txBody>
        </p:sp>
      </p:grpSp>
      <p:sp>
        <p:nvSpPr>
          <p:cNvPr id="29" name="Content"/>
          <p:cNvSpPr txBox="1"/>
          <p:nvPr>
            <p:custDataLst>
              <p:custData r:id="rId7"/>
            </p:custDataLst>
          </p:nvPr>
        </p:nvSpPr>
        <p:spPr>
          <a:xfrm>
            <a:off x="3425004" y="5186273"/>
            <a:ext cx="5740674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Try adding an additional route to handle users/</a:t>
            </a:r>
            <a:r>
              <a:rPr lang="en-US" sz="1100" dirty="0" err="1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userid</a:t>
            </a:r>
            <a:r>
              <a:rPr lang="en-US" sz="1100" dirty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/profile, and test it.</a:t>
            </a:r>
          </a:p>
          <a:p>
            <a:r>
              <a:rPr lang="en-US" sz="1100" dirty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Try a malformed test with a non-integral </a:t>
            </a:r>
            <a:r>
              <a:rPr lang="en-US" sz="1100" dirty="0" err="1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userId</a:t>
            </a:r>
            <a:r>
              <a:rPr lang="en-US" sz="1100" dirty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 - how does this get routed?</a:t>
            </a:r>
          </a:p>
        </p:txBody>
      </p:sp>
      <p:grpSp>
        <p:nvGrpSpPr>
          <p:cNvPr id="19" name="Group 18"/>
          <p:cNvGrpSpPr/>
          <p:nvPr/>
        </p:nvGrpSpPr>
        <p:grpSpPr>
          <a:xfrm rot="19437178">
            <a:off x="2601398" y="2629385"/>
            <a:ext cx="436005" cy="881076"/>
            <a:chOff x="8023709" y="2985425"/>
            <a:chExt cx="436005" cy="863641"/>
          </a:xfrm>
        </p:grpSpPr>
        <p:sp>
          <p:nvSpPr>
            <p:cNvPr id="20" name="Isosceles Triangle 19"/>
            <p:cNvSpPr/>
            <p:nvPr/>
          </p:nvSpPr>
          <p:spPr>
            <a:xfrm>
              <a:off x="8023709" y="2985425"/>
              <a:ext cx="436005" cy="55106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175099" y="3536487"/>
              <a:ext cx="133224" cy="3125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6134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>
            <p:custDataLst>
              <p:custData r:id="rId1"/>
            </p:custDataLst>
          </p:nvPr>
        </p:nvGrpSpPr>
        <p:grpSpPr>
          <a:xfrm>
            <a:off x="1719750" y="194625"/>
            <a:ext cx="8752501" cy="6468751"/>
            <a:chOff x="195749" y="194624"/>
            <a:chExt cx="8752501" cy="6468751"/>
          </a:xfrm>
        </p:grpSpPr>
        <p:pic>
          <p:nvPicPr>
            <p:cNvPr id="4" name="Picture 3" descr="browserbg.emf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5749" y="194624"/>
              <a:ext cx="8752501" cy="6468751"/>
            </a:xfrm>
            <a:prstGeom prst="rect">
              <a:avLst/>
            </a:prstGeom>
          </p:spPr>
        </p:pic>
        <p:sp>
          <p:nvSpPr>
            <p:cNvPr id="5" name="Text"/>
            <p:cNvSpPr/>
            <p:nvPr/>
          </p:nvSpPr>
          <p:spPr>
            <a:xfrm>
              <a:off x="1295400" y="533400"/>
              <a:ext cx="44958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Segoe Print" pitchFamily="2" charset="0"/>
                </a:rPr>
                <a:t>www.csharp.org/tutorial4</a:t>
              </a:r>
            </a:p>
          </p:txBody>
        </p:sp>
      </p:grpSp>
      <p:sp>
        <p:nvSpPr>
          <p:cNvPr id="7" name="Content"/>
          <p:cNvSpPr txBox="1"/>
          <p:nvPr>
            <p:custDataLst>
              <p:custData r:id="rId2"/>
            </p:custDataLst>
          </p:nvPr>
        </p:nvSpPr>
        <p:spPr>
          <a:xfrm>
            <a:off x="2162715" y="1511749"/>
            <a:ext cx="1082348" cy="170816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Hello world</a:t>
            </a:r>
          </a:p>
          <a:p>
            <a:endParaRPr lang="en-US" sz="1200" u="sng" dirty="0">
              <a:solidFill>
                <a:srgbClr val="0070C0"/>
              </a:solidFill>
              <a:latin typeface="Segoe Print" pitchFamily="2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Methods</a:t>
            </a:r>
          </a:p>
          <a:p>
            <a:endParaRPr lang="en-US" sz="1200" dirty="0">
              <a:solidFill>
                <a:srgbClr val="0070C0"/>
              </a:solidFill>
              <a:latin typeface="Segoe Print" pitchFamily="2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Web service</a:t>
            </a:r>
          </a:p>
          <a:p>
            <a:endParaRPr lang="en-US" sz="1200" dirty="0">
              <a:solidFill>
                <a:srgbClr val="0070C0"/>
              </a:solidFill>
              <a:latin typeface="Segoe Print" pitchFamily="2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Routing</a:t>
            </a:r>
          </a:p>
          <a:p>
            <a:endParaRPr lang="en-US" sz="1200" dirty="0">
              <a:solidFill>
                <a:srgbClr val="0070C0"/>
              </a:solidFill>
              <a:latin typeface="Segoe Print" pitchFamily="2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Deploy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225827" y="1465943"/>
            <a:ext cx="0" cy="4528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"/>
          <p:cNvSpPr txBox="1"/>
          <p:nvPr>
            <p:custDataLst>
              <p:custData r:id="rId3"/>
            </p:custDataLst>
          </p:nvPr>
        </p:nvSpPr>
        <p:spPr>
          <a:xfrm>
            <a:off x="3425004" y="1360215"/>
            <a:ext cx="6473247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Typically your web-service will handle lots of different URLs. You could try to parse the</a:t>
            </a:r>
          </a:p>
          <a:p>
            <a:r>
              <a:rPr lang="en-US" sz="1100" dirty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request URL yourself, but it's much easier to use </a:t>
            </a:r>
            <a:r>
              <a:rPr lang="en-US" sz="1100" i="1" dirty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attribute routing</a:t>
            </a:r>
            <a:r>
              <a:rPr lang="en-US" sz="1100" dirty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25004" y="1768642"/>
            <a:ext cx="37592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000" dirty="0">
                <a:latin typeface="Consolas" panose="020B0609020204030204" pitchFamily="49" charset="0"/>
              </a:rPr>
              <a:t> listener =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2B919D"/>
                </a:solidFill>
                <a:latin typeface="Consolas" panose="020B0609020204030204" pitchFamily="49" charset="0"/>
              </a:rPr>
              <a:t>WebHost</a:t>
            </a:r>
            <a:r>
              <a:rPr lang="en-US" sz="1000" dirty="0">
                <a:latin typeface="Consolas" panose="020B0609020204030204" pitchFamily="49" charset="0"/>
              </a:rPr>
              <a:t>(8080);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000" dirty="0">
                <a:latin typeface="Consolas" panose="020B0609020204030204" pitchFamily="49" charset="0"/>
              </a:rPr>
              <a:t> 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latin typeface="Consolas" panose="020B0609020204030204" pitchFamily="49" charset="0"/>
              </a:rPr>
              <a:t>request = </a:t>
            </a:r>
            <a:r>
              <a:rPr lang="en-US" sz="1000" dirty="0" err="1">
                <a:latin typeface="Consolas" panose="020B0609020204030204" pitchFamily="49" charset="0"/>
              </a:rPr>
              <a:t>listener.WaitForNextRequest</a:t>
            </a:r>
            <a:r>
              <a:rPr lang="en-US" sz="10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latin typeface="Consolas" panose="020B0609020204030204" pitchFamily="49" charset="0"/>
              </a:rPr>
              <a:t>route = </a:t>
            </a:r>
            <a:r>
              <a:rPr lang="en-US" sz="1000" dirty="0" err="1">
                <a:latin typeface="Consolas" panose="020B0609020204030204" pitchFamily="49" charset="0"/>
              </a:rPr>
              <a:t>RouteRequest</a:t>
            </a:r>
            <a:r>
              <a:rPr lang="en-US" sz="1000" dirty="0">
                <a:latin typeface="Consolas" panose="020B0609020204030204" pitchFamily="49" charset="0"/>
              </a:rPr>
              <a:t>(request);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</a:t>
            </a:r>
            <a:r>
              <a:rPr lang="en-US" sz="1000" dirty="0" err="1">
                <a:latin typeface="Consolas" panose="020B0609020204030204" pitchFamily="49" charset="0"/>
              </a:rPr>
              <a:t>route.Dispatch</a:t>
            </a:r>
            <a:r>
              <a:rPr lang="en-US" sz="10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}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[</a:t>
            </a:r>
            <a:r>
              <a:rPr lang="en-US" sz="1000" dirty="0">
                <a:solidFill>
                  <a:srgbClr val="2B919D"/>
                </a:solidFill>
                <a:latin typeface="Consolas" panose="020B0609020204030204" pitchFamily="49" charset="0"/>
              </a:rPr>
              <a:t>Route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"users/{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userId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}/orders"</a:t>
            </a:r>
            <a:r>
              <a:rPr lang="en-US" sz="1000" dirty="0">
                <a:latin typeface="Consolas" panose="020B0609020204030204" pitchFamily="49" charset="0"/>
              </a:rPr>
              <a:t>), </a:t>
            </a:r>
            <a:r>
              <a:rPr lang="en-US" sz="1000" dirty="0" err="1">
                <a:solidFill>
                  <a:srgbClr val="2B919D"/>
                </a:solidFill>
                <a:latin typeface="Consolas" panose="020B0609020204030204" pitchFamily="49" charset="0"/>
              </a:rPr>
              <a:t>HttpGet</a:t>
            </a:r>
            <a:r>
              <a:rPr lang="en-US" sz="1000" dirty="0">
                <a:latin typeface="Consolas" panose="020B0609020204030204" pitchFamily="49" charset="0"/>
              </a:rPr>
              <a:t>]</a:t>
            </a:r>
          </a:p>
          <a:p>
            <a:r>
              <a:rPr lang="en-US" sz="1000" dirty="0" err="1">
                <a:solidFill>
                  <a:srgbClr val="2B919D"/>
                </a:solidFill>
                <a:latin typeface="Consolas" panose="020B0609020204030204" pitchFamily="49" charset="0"/>
              </a:rPr>
              <a:t>HttpResponseMessage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GetOrders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userId</a:t>
            </a:r>
            <a:r>
              <a:rPr lang="en-US" sz="1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000" dirty="0">
                <a:latin typeface="Consolas" panose="020B0609020204030204" pitchFamily="49" charset="0"/>
              </a:rPr>
              <a:t> response =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new </a:t>
            </a:r>
            <a:r>
              <a:rPr lang="en-US" sz="1000" dirty="0" err="1">
                <a:solidFill>
                  <a:srgbClr val="2B919D"/>
                </a:solidFill>
                <a:latin typeface="Consolas" panose="020B0609020204030204" pitchFamily="49" charset="0"/>
              </a:rPr>
              <a:t>HttpResponseMessage</a:t>
            </a:r>
            <a:r>
              <a:rPr lang="en-US" sz="10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</a:t>
            </a:r>
            <a:r>
              <a:rPr lang="en-US" sz="1000" dirty="0" err="1">
                <a:latin typeface="Consolas" panose="020B0609020204030204" pitchFamily="49" charset="0"/>
              </a:rPr>
              <a:t>response.Content</a:t>
            </a:r>
            <a:r>
              <a:rPr lang="en-US" sz="1000" dirty="0"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2B919D"/>
                </a:solidFill>
                <a:latin typeface="Consolas" panose="020B0609020204030204" pitchFamily="49" charset="0"/>
              </a:rPr>
              <a:t>StringContent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$"These are the orders for </a:t>
            </a:r>
            <a:r>
              <a:rPr lang="en-US" sz="1000" dirty="0">
                <a:latin typeface="Consolas" panose="020B0609020204030204" pitchFamily="49" charset="0"/>
              </a:rPr>
              <a:t>{</a:t>
            </a:r>
            <a:r>
              <a:rPr lang="en-US" sz="1000" dirty="0" err="1">
                <a:latin typeface="Consolas" panose="020B0609020204030204" pitchFamily="49" charset="0"/>
              </a:rPr>
              <a:t>userId</a:t>
            </a:r>
            <a:r>
              <a:rPr lang="en-US" sz="1000" dirty="0">
                <a:latin typeface="Consolas" panose="020B0609020204030204" pitchFamily="49" charset="0"/>
              </a:rPr>
              <a:t>}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000" dirty="0">
                <a:latin typeface="Consolas" panose="020B0609020204030204" pitchFamily="49" charset="0"/>
              </a:rPr>
              <a:t> response;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3425004" y="1720505"/>
            <a:ext cx="6488253" cy="3453999"/>
            <a:chOff x="3448664" y="1828505"/>
            <a:chExt cx="6144129" cy="373268"/>
          </a:xfrm>
        </p:grpSpPr>
        <p:sp>
          <p:nvSpPr>
            <p:cNvPr id="39" name="Freeform 7"/>
            <p:cNvSpPr>
              <a:spLocks/>
            </p:cNvSpPr>
            <p:nvPr/>
          </p:nvSpPr>
          <p:spPr bwMode="auto">
            <a:xfrm>
              <a:off x="8949517" y="1831820"/>
              <a:ext cx="643276" cy="369953"/>
            </a:xfrm>
            <a:custGeom>
              <a:avLst/>
              <a:gdLst>
                <a:gd name="T0" fmla="*/ 0 w 81"/>
                <a:gd name="T1" fmla="*/ 562 h 566"/>
                <a:gd name="T2" fmla="*/ 81 w 81"/>
                <a:gd name="T3" fmla="*/ 564 h 566"/>
                <a:gd name="T4" fmla="*/ 72 w 81"/>
                <a:gd name="T5" fmla="*/ 0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566">
                  <a:moveTo>
                    <a:pt x="0" y="562"/>
                  </a:moveTo>
                  <a:cubicBezTo>
                    <a:pt x="27" y="563"/>
                    <a:pt x="55" y="566"/>
                    <a:pt x="81" y="564"/>
                  </a:cubicBezTo>
                  <a:cubicBezTo>
                    <a:pt x="75" y="377"/>
                    <a:pt x="75" y="188"/>
                    <a:pt x="72" y="0"/>
                  </a:cubicBezTo>
                </a:path>
              </a:pathLst>
            </a:custGeom>
            <a:noFill/>
            <a:ln w="46038" cap="rnd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8"/>
            <p:cNvSpPr>
              <a:spLocks/>
            </p:cNvSpPr>
            <p:nvPr/>
          </p:nvSpPr>
          <p:spPr bwMode="auto">
            <a:xfrm>
              <a:off x="3448664" y="1828505"/>
              <a:ext cx="6064699" cy="371978"/>
            </a:xfrm>
            <a:custGeom>
              <a:avLst/>
              <a:gdLst>
                <a:gd name="T0" fmla="*/ 682 w 764"/>
                <a:gd name="T1" fmla="*/ 569 h 569"/>
                <a:gd name="T2" fmla="*/ 5 w 764"/>
                <a:gd name="T3" fmla="*/ 568 h 569"/>
                <a:gd name="T4" fmla="*/ 4 w 764"/>
                <a:gd name="T5" fmla="*/ 567 h 569"/>
                <a:gd name="T6" fmla="*/ 3 w 764"/>
                <a:gd name="T7" fmla="*/ 412 h 569"/>
                <a:gd name="T8" fmla="*/ 2 w 764"/>
                <a:gd name="T9" fmla="*/ 2 h 569"/>
                <a:gd name="T10" fmla="*/ 218 w 764"/>
                <a:gd name="T11" fmla="*/ 1 h 569"/>
                <a:gd name="T12" fmla="*/ 458 w 764"/>
                <a:gd name="T13" fmla="*/ 2 h 569"/>
                <a:gd name="T14" fmla="*/ 567 w 764"/>
                <a:gd name="T15" fmla="*/ 2 h 569"/>
                <a:gd name="T16" fmla="*/ 764 w 764"/>
                <a:gd name="T17" fmla="*/ 5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4" h="569">
                  <a:moveTo>
                    <a:pt x="682" y="569"/>
                  </a:moveTo>
                  <a:cubicBezTo>
                    <a:pt x="457" y="565"/>
                    <a:pt x="230" y="563"/>
                    <a:pt x="5" y="568"/>
                  </a:cubicBezTo>
                  <a:cubicBezTo>
                    <a:pt x="4" y="567"/>
                    <a:pt x="4" y="567"/>
                    <a:pt x="4" y="567"/>
                  </a:cubicBezTo>
                  <a:cubicBezTo>
                    <a:pt x="5" y="520"/>
                    <a:pt x="4" y="463"/>
                    <a:pt x="3" y="412"/>
                  </a:cubicBezTo>
                  <a:cubicBezTo>
                    <a:pt x="0" y="275"/>
                    <a:pt x="3" y="137"/>
                    <a:pt x="2" y="2"/>
                  </a:cubicBezTo>
                  <a:cubicBezTo>
                    <a:pt x="74" y="1"/>
                    <a:pt x="146" y="1"/>
                    <a:pt x="218" y="1"/>
                  </a:cubicBezTo>
                  <a:cubicBezTo>
                    <a:pt x="298" y="1"/>
                    <a:pt x="378" y="0"/>
                    <a:pt x="458" y="2"/>
                  </a:cubicBezTo>
                  <a:cubicBezTo>
                    <a:pt x="494" y="2"/>
                    <a:pt x="530" y="2"/>
                    <a:pt x="567" y="2"/>
                  </a:cubicBezTo>
                  <a:cubicBezTo>
                    <a:pt x="633" y="4"/>
                    <a:pt x="699" y="2"/>
                    <a:pt x="764" y="5"/>
                  </a:cubicBezTo>
                </a:path>
              </a:pathLst>
            </a:custGeom>
            <a:noFill/>
            <a:ln w="46038" cap="rnd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4" name="Freeform 8"/>
          <p:cNvSpPr>
            <a:spLocks/>
          </p:cNvSpPr>
          <p:nvPr>
            <p:custDataLst>
              <p:custData r:id="rId4"/>
            </p:custDataLst>
          </p:nvPr>
        </p:nvSpPr>
        <p:spPr bwMode="auto">
          <a:xfrm>
            <a:off x="6961053" y="1722476"/>
            <a:ext cx="45719" cy="3365724"/>
          </a:xfrm>
          <a:custGeom>
            <a:avLst/>
            <a:gdLst>
              <a:gd name="T0" fmla="*/ 682 w 764"/>
              <a:gd name="T1" fmla="*/ 569 h 569"/>
              <a:gd name="T2" fmla="*/ 5 w 764"/>
              <a:gd name="T3" fmla="*/ 568 h 569"/>
              <a:gd name="T4" fmla="*/ 4 w 764"/>
              <a:gd name="T5" fmla="*/ 567 h 569"/>
              <a:gd name="T6" fmla="*/ 3 w 764"/>
              <a:gd name="T7" fmla="*/ 412 h 569"/>
              <a:gd name="T8" fmla="*/ 2 w 764"/>
              <a:gd name="T9" fmla="*/ 2 h 569"/>
              <a:gd name="T10" fmla="*/ 218 w 764"/>
              <a:gd name="T11" fmla="*/ 1 h 569"/>
              <a:gd name="T12" fmla="*/ 458 w 764"/>
              <a:gd name="T13" fmla="*/ 2 h 569"/>
              <a:gd name="T14" fmla="*/ 567 w 764"/>
              <a:gd name="T15" fmla="*/ 2 h 569"/>
              <a:gd name="T16" fmla="*/ 764 w 764"/>
              <a:gd name="T17" fmla="*/ 5 h 569"/>
              <a:gd name="connsiteX0" fmla="*/ 44 w 9979"/>
              <a:gd name="connsiteY0" fmla="*/ 9964 h 9964"/>
              <a:gd name="connsiteX1" fmla="*/ 31 w 9979"/>
              <a:gd name="connsiteY1" fmla="*/ 9947 h 9964"/>
              <a:gd name="connsiteX2" fmla="*/ 18 w 9979"/>
              <a:gd name="connsiteY2" fmla="*/ 7223 h 9964"/>
              <a:gd name="connsiteX3" fmla="*/ 5 w 9979"/>
              <a:gd name="connsiteY3" fmla="*/ 17 h 9964"/>
              <a:gd name="connsiteX4" fmla="*/ 2832 w 9979"/>
              <a:gd name="connsiteY4" fmla="*/ 0 h 9964"/>
              <a:gd name="connsiteX5" fmla="*/ 5974 w 9979"/>
              <a:gd name="connsiteY5" fmla="*/ 17 h 9964"/>
              <a:gd name="connsiteX6" fmla="*/ 7400 w 9979"/>
              <a:gd name="connsiteY6" fmla="*/ 17 h 9964"/>
              <a:gd name="connsiteX7" fmla="*/ 9979 w 9979"/>
              <a:gd name="connsiteY7" fmla="*/ 70 h 9964"/>
              <a:gd name="connsiteX0" fmla="*/ 44 w 10000"/>
              <a:gd name="connsiteY0" fmla="*/ 10518 h 10518"/>
              <a:gd name="connsiteX1" fmla="*/ 31 w 10000"/>
              <a:gd name="connsiteY1" fmla="*/ 10501 h 10518"/>
              <a:gd name="connsiteX2" fmla="*/ 18 w 10000"/>
              <a:gd name="connsiteY2" fmla="*/ 7767 h 10518"/>
              <a:gd name="connsiteX3" fmla="*/ 5 w 10000"/>
              <a:gd name="connsiteY3" fmla="*/ 535 h 10518"/>
              <a:gd name="connsiteX4" fmla="*/ 5987 w 10000"/>
              <a:gd name="connsiteY4" fmla="*/ 535 h 10518"/>
              <a:gd name="connsiteX5" fmla="*/ 7416 w 10000"/>
              <a:gd name="connsiteY5" fmla="*/ 535 h 10518"/>
              <a:gd name="connsiteX6" fmla="*/ 10000 w 10000"/>
              <a:gd name="connsiteY6" fmla="*/ 588 h 10518"/>
              <a:gd name="connsiteX0" fmla="*/ 44 w 10000"/>
              <a:gd name="connsiteY0" fmla="*/ 10520 h 10520"/>
              <a:gd name="connsiteX1" fmla="*/ 31 w 10000"/>
              <a:gd name="connsiteY1" fmla="*/ 10503 h 10520"/>
              <a:gd name="connsiteX2" fmla="*/ 18 w 10000"/>
              <a:gd name="connsiteY2" fmla="*/ 7769 h 10520"/>
              <a:gd name="connsiteX3" fmla="*/ 5 w 10000"/>
              <a:gd name="connsiteY3" fmla="*/ 537 h 10520"/>
              <a:gd name="connsiteX4" fmla="*/ 7416 w 10000"/>
              <a:gd name="connsiteY4" fmla="*/ 537 h 10520"/>
              <a:gd name="connsiteX5" fmla="*/ 10000 w 10000"/>
              <a:gd name="connsiteY5" fmla="*/ 590 h 10520"/>
              <a:gd name="connsiteX0" fmla="*/ 44 w 10000"/>
              <a:gd name="connsiteY0" fmla="*/ 10504 h 10504"/>
              <a:gd name="connsiteX1" fmla="*/ 31 w 10000"/>
              <a:gd name="connsiteY1" fmla="*/ 10487 h 10504"/>
              <a:gd name="connsiteX2" fmla="*/ 18 w 10000"/>
              <a:gd name="connsiteY2" fmla="*/ 7753 h 10504"/>
              <a:gd name="connsiteX3" fmla="*/ 5 w 10000"/>
              <a:gd name="connsiteY3" fmla="*/ 521 h 10504"/>
              <a:gd name="connsiteX4" fmla="*/ 10000 w 10000"/>
              <a:gd name="connsiteY4" fmla="*/ 574 h 10504"/>
              <a:gd name="connsiteX0" fmla="*/ 44 w 44"/>
              <a:gd name="connsiteY0" fmla="*/ 9983 h 9983"/>
              <a:gd name="connsiteX1" fmla="*/ 31 w 44"/>
              <a:gd name="connsiteY1" fmla="*/ 9966 h 9983"/>
              <a:gd name="connsiteX2" fmla="*/ 18 w 44"/>
              <a:gd name="connsiteY2" fmla="*/ 7232 h 9983"/>
              <a:gd name="connsiteX3" fmla="*/ 5 w 44"/>
              <a:gd name="connsiteY3" fmla="*/ 0 h 9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" h="9983">
                <a:moveTo>
                  <a:pt x="44" y="9983"/>
                </a:moveTo>
                <a:cubicBezTo>
                  <a:pt x="40" y="9977"/>
                  <a:pt x="35" y="9972"/>
                  <a:pt x="31" y="9966"/>
                </a:cubicBezTo>
                <a:cubicBezTo>
                  <a:pt x="44" y="9137"/>
                  <a:pt x="31" y="8131"/>
                  <a:pt x="18" y="7232"/>
                </a:cubicBezTo>
                <a:cubicBezTo>
                  <a:pt x="-21" y="4815"/>
                  <a:pt x="18" y="2382"/>
                  <a:pt x="5" y="0"/>
                </a:cubicBezTo>
              </a:path>
            </a:pathLst>
          </a:custGeom>
          <a:noFill/>
          <a:ln w="46038" cap="rnd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066508" y="1732550"/>
            <a:ext cx="2762869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listener = {...}</a:t>
            </a:r>
          </a:p>
          <a:p>
            <a:endParaRPr lang="en-US" sz="105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  <a:p>
            <a:endParaRPr lang="en-US" sz="105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request = {"users/123/orders"}</a:t>
            </a:r>
          </a:p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route = {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GotOrders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,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userId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=123}</a:t>
            </a:r>
          </a:p>
          <a:p>
            <a:endParaRPr lang="en-US" sz="105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  <a:p>
            <a:endParaRPr lang="en-US" sz="105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  <a:p>
            <a:endParaRPr lang="en-US" sz="105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  <a:p>
            <a:br>
              <a:rPr lang="en-US" sz="105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</a:br>
            <a:br>
              <a:rPr lang="en-US" sz="105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</a:b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response = {...}</a:t>
            </a:r>
          </a:p>
          <a:p>
            <a:endParaRPr lang="en-US" sz="105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response = {"These are the orders..."}</a:t>
            </a:r>
          </a:p>
          <a:p>
            <a:endParaRPr lang="en-US" sz="105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55" name="Content"/>
          <p:cNvSpPr txBox="1"/>
          <p:nvPr>
            <p:custDataLst>
              <p:custData r:id="rId5"/>
            </p:custDataLst>
          </p:nvPr>
        </p:nvSpPr>
        <p:spPr>
          <a:xfrm>
            <a:off x="3425004" y="5811218"/>
            <a:ext cx="1877437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Deploy this </a:t>
            </a:r>
            <a:r>
              <a:rPr lang="en-US" sz="1100" dirty="0" err="1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webservice</a:t>
            </a:r>
            <a:r>
              <a:rPr lang="en-US" sz="1100" dirty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grpSp>
        <p:nvGrpSpPr>
          <p:cNvPr id="56" name="Group 55"/>
          <p:cNvGrpSpPr/>
          <p:nvPr>
            <p:custDataLst>
              <p:custData r:id="rId6"/>
            </p:custDataLst>
          </p:nvPr>
        </p:nvGrpSpPr>
        <p:grpSpPr>
          <a:xfrm>
            <a:off x="5284870" y="5699611"/>
            <a:ext cx="747932" cy="426720"/>
            <a:chOff x="1998922" y="6089798"/>
            <a:chExt cx="1488831" cy="533400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57" name="Picture 56" descr="button.emf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98922" y="6089798"/>
              <a:ext cx="1488831" cy="533400"/>
            </a:xfrm>
            <a:prstGeom prst="rect">
              <a:avLst/>
            </a:prstGeom>
            <a:grpFill/>
          </p:spPr>
        </p:pic>
        <p:sp>
          <p:nvSpPr>
            <p:cNvPr id="58" name="Text"/>
            <p:cNvSpPr txBox="1">
              <a:spLocks/>
            </p:cNvSpPr>
            <p:nvPr/>
          </p:nvSpPr>
          <p:spPr>
            <a:xfrm>
              <a:off x="2060944" y="6109289"/>
              <a:ext cx="1404384" cy="461665"/>
            </a:xfrm>
            <a:prstGeom prst="rect">
              <a:avLst/>
            </a:prstGeom>
            <a:grpFill/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100" dirty="0">
                  <a:latin typeface="Segoe Print" pitchFamily="2" charset="0"/>
                </a:rPr>
                <a:t>Azure</a:t>
              </a:r>
            </a:p>
          </p:txBody>
        </p:sp>
      </p:grpSp>
      <p:sp>
        <p:nvSpPr>
          <p:cNvPr id="29" name="Content"/>
          <p:cNvSpPr txBox="1"/>
          <p:nvPr>
            <p:custDataLst>
              <p:custData r:id="rId7"/>
            </p:custDataLst>
          </p:nvPr>
        </p:nvSpPr>
        <p:spPr>
          <a:xfrm>
            <a:off x="3425004" y="5186273"/>
            <a:ext cx="5740674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Try adding an additional route to handle users/</a:t>
            </a:r>
            <a:r>
              <a:rPr lang="en-US" sz="1100" dirty="0" err="1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userid</a:t>
            </a:r>
            <a:r>
              <a:rPr lang="en-US" sz="1100" dirty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/profile, and test it.</a:t>
            </a:r>
          </a:p>
          <a:p>
            <a:r>
              <a:rPr lang="en-US" sz="1100" dirty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Try a malformed test with a non-integral </a:t>
            </a:r>
            <a:r>
              <a:rPr lang="en-US" sz="1100" dirty="0" err="1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userId</a:t>
            </a:r>
            <a:r>
              <a:rPr lang="en-US" sz="1100" dirty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 - how does this get routed?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699829" y="1655165"/>
            <a:ext cx="6137052" cy="3873392"/>
            <a:chOff x="3558665" y="7120858"/>
            <a:chExt cx="6137052" cy="3873392"/>
          </a:xfrm>
        </p:grpSpPr>
        <p:pic>
          <p:nvPicPr>
            <p:cNvPr id="21" name="Picture 20" descr="button.emf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58665" y="7120858"/>
              <a:ext cx="6137052" cy="3873392"/>
            </a:xfrm>
            <a:prstGeom prst="rect">
              <a:avLst/>
            </a:prstGeom>
            <a:solidFill>
              <a:schemeClr val="bg1"/>
            </a:solidFill>
          </p:spPr>
        </p:pic>
        <p:grpSp>
          <p:nvGrpSpPr>
            <p:cNvPr id="22" name="Group 21"/>
            <p:cNvGrpSpPr/>
            <p:nvPr/>
          </p:nvGrpSpPr>
          <p:grpSpPr>
            <a:xfrm>
              <a:off x="4211214" y="9452589"/>
              <a:ext cx="1951493" cy="721150"/>
              <a:chOff x="1998922" y="6089798"/>
              <a:chExt cx="1488831" cy="533400"/>
            </a:xfrm>
            <a:noFill/>
          </p:grpSpPr>
          <p:pic>
            <p:nvPicPr>
              <p:cNvPr id="28" name="Picture 27" descr="button.emf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998922" y="6089798"/>
                <a:ext cx="1488831" cy="533400"/>
              </a:xfrm>
              <a:prstGeom prst="rect">
                <a:avLst/>
              </a:prstGeom>
              <a:grpFill/>
            </p:spPr>
          </p:pic>
          <p:sp>
            <p:nvSpPr>
              <p:cNvPr id="30" name="Text"/>
              <p:cNvSpPr txBox="1">
                <a:spLocks/>
              </p:cNvSpPr>
              <p:nvPr/>
            </p:nvSpPr>
            <p:spPr>
              <a:xfrm>
                <a:off x="2060944" y="6109289"/>
                <a:ext cx="1404384" cy="461665"/>
              </a:xfrm>
              <a:prstGeom prst="rect">
                <a:avLst/>
              </a:prstGeom>
              <a:grpFill/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100" dirty="0">
                    <a:latin typeface="Segoe Print" pitchFamily="2" charset="0"/>
                  </a:rPr>
                  <a:t>OK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891338" y="9428545"/>
              <a:ext cx="1951500" cy="721152"/>
              <a:chOff x="1998922" y="6089798"/>
              <a:chExt cx="1488831" cy="533400"/>
            </a:xfrm>
            <a:noFill/>
          </p:grpSpPr>
          <p:pic>
            <p:nvPicPr>
              <p:cNvPr id="26" name="Picture 25" descr="button.emf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998922" y="6089798"/>
                <a:ext cx="1488831" cy="533400"/>
              </a:xfrm>
              <a:prstGeom prst="rect">
                <a:avLst/>
              </a:prstGeom>
              <a:grpFill/>
            </p:spPr>
          </p:pic>
          <p:sp>
            <p:nvSpPr>
              <p:cNvPr id="27" name="Text"/>
              <p:cNvSpPr txBox="1">
                <a:spLocks/>
              </p:cNvSpPr>
              <p:nvPr/>
            </p:nvSpPr>
            <p:spPr>
              <a:xfrm>
                <a:off x="2060944" y="6109289"/>
                <a:ext cx="1404384" cy="461665"/>
              </a:xfrm>
              <a:prstGeom prst="rect">
                <a:avLst/>
              </a:prstGeom>
              <a:grpFill/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100" dirty="0">
                    <a:latin typeface="Segoe Print" pitchFamily="2" charset="0"/>
                  </a:rPr>
                  <a:t>CANCEL</a:t>
                </a: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4265588" y="8059516"/>
              <a:ext cx="4750824" cy="1290808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200" dirty="0">
                  <a:latin typeface="Segoe Print" pitchFamily="2" charset="0"/>
                </a:rPr>
                <a:t>Please sign in with your Microsoft Account.</a:t>
              </a:r>
            </a:p>
            <a:p>
              <a:pPr algn="ctr"/>
              <a:endParaRPr lang="en-US" sz="1200" dirty="0">
                <a:latin typeface="Segoe Print" pitchFamily="2" charset="0"/>
              </a:endParaRPr>
            </a:p>
            <a:p>
              <a:pPr algn="ctr"/>
              <a:r>
                <a:rPr lang="en-US" sz="1200" dirty="0">
                  <a:latin typeface="Segoe Print" pitchFamily="2" charset="0"/>
                </a:rPr>
                <a:t>Your </a:t>
              </a:r>
              <a:r>
                <a:rPr lang="en-US" sz="1200" dirty="0" err="1">
                  <a:latin typeface="Segoe Print" pitchFamily="2" charset="0"/>
                </a:rPr>
                <a:t>webservice</a:t>
              </a:r>
              <a:r>
                <a:rPr lang="en-US" sz="1200" dirty="0">
                  <a:latin typeface="Segoe Print" pitchFamily="2" charset="0"/>
                </a:rPr>
                <a:t> will be hosted in Azure under your name.</a:t>
              </a:r>
            </a:p>
            <a:p>
              <a:pPr algn="ctr"/>
              <a:endParaRPr lang="en-US" sz="1200" dirty="0">
                <a:latin typeface="Segoe Print" pitchFamily="2" charset="0"/>
              </a:endParaRPr>
            </a:p>
            <a:p>
              <a:pPr algn="ctr"/>
              <a:r>
                <a:rPr lang="en-US" sz="1200" dirty="0">
                  <a:latin typeface="Segoe Print" pitchFamily="2" charset="0"/>
                </a:rPr>
                <a:t>It will remain completely private to you (until you're ready to publish it). This is all free!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265588" y="7541526"/>
              <a:ext cx="4591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Print" pitchFamily="2" charset="0"/>
                </a:rPr>
                <a:t>Deploy </a:t>
              </a:r>
              <a:r>
                <a:rPr lang="en-US" sz="1400" dirty="0" err="1">
                  <a:latin typeface="Segoe Print" pitchFamily="2" charset="0"/>
                </a:rPr>
                <a:t>webservice</a:t>
              </a:r>
              <a:endParaRPr lang="en-US" sz="1400" dirty="0">
                <a:latin typeface="Segoe Print" pitchFamily="2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 rot="19437178">
            <a:off x="5641842" y="5825143"/>
            <a:ext cx="436005" cy="881076"/>
            <a:chOff x="8023709" y="2985425"/>
            <a:chExt cx="436005" cy="863641"/>
          </a:xfrm>
        </p:grpSpPr>
        <p:sp>
          <p:nvSpPr>
            <p:cNvPr id="32" name="Isosceles Triangle 31"/>
            <p:cNvSpPr/>
            <p:nvPr/>
          </p:nvSpPr>
          <p:spPr>
            <a:xfrm>
              <a:off x="8023709" y="2985425"/>
              <a:ext cx="436005" cy="55106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175099" y="3536487"/>
              <a:ext cx="133224" cy="3125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31490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25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5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>
            <p:custDataLst>
              <p:custData r:id="rId1"/>
            </p:custDataLst>
          </p:nvPr>
        </p:nvGrpSpPr>
        <p:grpSpPr>
          <a:xfrm>
            <a:off x="1719750" y="194625"/>
            <a:ext cx="8752501" cy="6468751"/>
            <a:chOff x="195749" y="194624"/>
            <a:chExt cx="8752501" cy="6468751"/>
          </a:xfrm>
        </p:grpSpPr>
        <p:pic>
          <p:nvPicPr>
            <p:cNvPr id="4" name="Picture 3" descr="browserbg.emf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5749" y="194624"/>
              <a:ext cx="8752501" cy="6468751"/>
            </a:xfrm>
            <a:prstGeom prst="rect">
              <a:avLst/>
            </a:prstGeom>
          </p:spPr>
        </p:pic>
        <p:sp>
          <p:nvSpPr>
            <p:cNvPr id="5" name="Text"/>
            <p:cNvSpPr/>
            <p:nvPr/>
          </p:nvSpPr>
          <p:spPr>
            <a:xfrm>
              <a:off x="1295399" y="533400"/>
              <a:ext cx="480059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Segoe Print" pitchFamily="2" charset="0"/>
                </a:rPr>
                <a:t>www.c#.org/ljw1004/WebService1/</a:t>
              </a:r>
            </a:p>
          </p:txBody>
        </p:sp>
      </p:grpSp>
      <p:cxnSp>
        <p:nvCxnSpPr>
          <p:cNvPr id="9" name="Straight Connector 8"/>
          <p:cNvCxnSpPr/>
          <p:nvPr/>
        </p:nvCxnSpPr>
        <p:spPr>
          <a:xfrm>
            <a:off x="3225827" y="1465943"/>
            <a:ext cx="0" cy="4528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25004" y="1486804"/>
            <a:ext cx="37592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000" dirty="0">
                <a:latin typeface="Consolas" panose="020B0609020204030204" pitchFamily="49" charset="0"/>
              </a:rPr>
              <a:t> listener =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2B919D"/>
                </a:solidFill>
                <a:latin typeface="Consolas" panose="020B0609020204030204" pitchFamily="49" charset="0"/>
              </a:rPr>
              <a:t>WebHost</a:t>
            </a:r>
            <a:r>
              <a:rPr lang="en-US" sz="1000" dirty="0">
                <a:latin typeface="Consolas" panose="020B0609020204030204" pitchFamily="49" charset="0"/>
              </a:rPr>
              <a:t>(8080);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000" dirty="0">
                <a:latin typeface="Consolas" panose="020B0609020204030204" pitchFamily="49" charset="0"/>
              </a:rPr>
              <a:t> 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latin typeface="Consolas" panose="020B0609020204030204" pitchFamily="49" charset="0"/>
              </a:rPr>
              <a:t>request = </a:t>
            </a:r>
            <a:r>
              <a:rPr lang="en-US" sz="1000" dirty="0" err="1">
                <a:latin typeface="Consolas" panose="020B0609020204030204" pitchFamily="49" charset="0"/>
              </a:rPr>
              <a:t>listener.WaitForNextRequest</a:t>
            </a:r>
            <a:r>
              <a:rPr lang="en-US" sz="10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latin typeface="Consolas" panose="020B0609020204030204" pitchFamily="49" charset="0"/>
              </a:rPr>
              <a:t>route = </a:t>
            </a:r>
            <a:r>
              <a:rPr lang="en-US" sz="1000" dirty="0" err="1">
                <a:latin typeface="Consolas" panose="020B0609020204030204" pitchFamily="49" charset="0"/>
              </a:rPr>
              <a:t>RouteRequest</a:t>
            </a:r>
            <a:r>
              <a:rPr lang="en-US" sz="1000" dirty="0">
                <a:latin typeface="Consolas" panose="020B0609020204030204" pitchFamily="49" charset="0"/>
              </a:rPr>
              <a:t>(request);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</a:t>
            </a:r>
            <a:r>
              <a:rPr lang="en-US" sz="1000" dirty="0" err="1">
                <a:latin typeface="Consolas" panose="020B0609020204030204" pitchFamily="49" charset="0"/>
              </a:rPr>
              <a:t>route.Dispatch</a:t>
            </a:r>
            <a:r>
              <a:rPr lang="en-US" sz="10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}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[</a:t>
            </a:r>
            <a:r>
              <a:rPr lang="en-US" sz="1000" dirty="0">
                <a:solidFill>
                  <a:srgbClr val="2B919D"/>
                </a:solidFill>
                <a:latin typeface="Consolas" panose="020B0609020204030204" pitchFamily="49" charset="0"/>
              </a:rPr>
              <a:t>Route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"users/{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userId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}/orders"</a:t>
            </a:r>
            <a:r>
              <a:rPr lang="en-US" sz="1000" dirty="0">
                <a:latin typeface="Consolas" panose="020B0609020204030204" pitchFamily="49" charset="0"/>
              </a:rPr>
              <a:t>), </a:t>
            </a:r>
            <a:r>
              <a:rPr lang="en-US" sz="1000" dirty="0" err="1">
                <a:solidFill>
                  <a:srgbClr val="2B919D"/>
                </a:solidFill>
                <a:latin typeface="Consolas" panose="020B0609020204030204" pitchFamily="49" charset="0"/>
              </a:rPr>
              <a:t>HttpGet</a:t>
            </a:r>
            <a:r>
              <a:rPr lang="en-US" sz="1000" dirty="0">
                <a:latin typeface="Consolas" panose="020B0609020204030204" pitchFamily="49" charset="0"/>
              </a:rPr>
              <a:t>]</a:t>
            </a:r>
          </a:p>
          <a:p>
            <a:r>
              <a:rPr lang="en-US" sz="1000" dirty="0" err="1">
                <a:solidFill>
                  <a:srgbClr val="2B919D"/>
                </a:solidFill>
                <a:latin typeface="Consolas" panose="020B0609020204030204" pitchFamily="49" charset="0"/>
              </a:rPr>
              <a:t>HttpResponseMessage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GetOrders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userId</a:t>
            </a:r>
            <a:r>
              <a:rPr lang="en-US" sz="1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000" dirty="0">
                <a:latin typeface="Consolas" panose="020B0609020204030204" pitchFamily="49" charset="0"/>
              </a:rPr>
              <a:t> response =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new </a:t>
            </a:r>
            <a:r>
              <a:rPr lang="en-US" sz="1000" dirty="0" err="1">
                <a:solidFill>
                  <a:srgbClr val="2B919D"/>
                </a:solidFill>
                <a:latin typeface="Consolas" panose="020B0609020204030204" pitchFamily="49" charset="0"/>
              </a:rPr>
              <a:t>HttpResponseMessage</a:t>
            </a:r>
            <a:r>
              <a:rPr lang="en-US" sz="10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</a:t>
            </a:r>
            <a:r>
              <a:rPr lang="en-US" sz="1000" dirty="0" err="1">
                <a:latin typeface="Consolas" panose="020B0609020204030204" pitchFamily="49" charset="0"/>
              </a:rPr>
              <a:t>response.Content</a:t>
            </a:r>
            <a:r>
              <a:rPr lang="en-US" sz="1000" dirty="0"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2B919D"/>
                </a:solidFill>
                <a:latin typeface="Consolas" panose="020B0609020204030204" pitchFamily="49" charset="0"/>
              </a:rPr>
              <a:t>StringContent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$"These are the orders for </a:t>
            </a:r>
            <a:r>
              <a:rPr lang="en-US" sz="1000" dirty="0">
                <a:latin typeface="Consolas" panose="020B0609020204030204" pitchFamily="49" charset="0"/>
              </a:rPr>
              <a:t>{</a:t>
            </a:r>
            <a:r>
              <a:rPr lang="en-US" sz="1000" dirty="0" err="1">
                <a:latin typeface="Consolas" panose="020B0609020204030204" pitchFamily="49" charset="0"/>
              </a:rPr>
              <a:t>userId</a:t>
            </a:r>
            <a:r>
              <a:rPr lang="en-US" sz="1000" dirty="0">
                <a:latin typeface="Consolas" panose="020B0609020204030204" pitchFamily="49" charset="0"/>
              </a:rPr>
              <a:t>}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000" dirty="0">
                <a:latin typeface="Consolas" panose="020B0609020204030204" pitchFamily="49" charset="0"/>
              </a:rPr>
              <a:t> response;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3425004" y="1438667"/>
            <a:ext cx="6488253" cy="3833789"/>
            <a:chOff x="3448664" y="1828505"/>
            <a:chExt cx="6144129" cy="373268"/>
          </a:xfrm>
        </p:grpSpPr>
        <p:sp>
          <p:nvSpPr>
            <p:cNvPr id="39" name="Freeform 7"/>
            <p:cNvSpPr>
              <a:spLocks/>
            </p:cNvSpPr>
            <p:nvPr/>
          </p:nvSpPr>
          <p:spPr bwMode="auto">
            <a:xfrm>
              <a:off x="8949517" y="1831820"/>
              <a:ext cx="643276" cy="369953"/>
            </a:xfrm>
            <a:custGeom>
              <a:avLst/>
              <a:gdLst>
                <a:gd name="T0" fmla="*/ 0 w 81"/>
                <a:gd name="T1" fmla="*/ 562 h 566"/>
                <a:gd name="T2" fmla="*/ 81 w 81"/>
                <a:gd name="T3" fmla="*/ 564 h 566"/>
                <a:gd name="T4" fmla="*/ 72 w 81"/>
                <a:gd name="T5" fmla="*/ 0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566">
                  <a:moveTo>
                    <a:pt x="0" y="562"/>
                  </a:moveTo>
                  <a:cubicBezTo>
                    <a:pt x="27" y="563"/>
                    <a:pt x="55" y="566"/>
                    <a:pt x="81" y="564"/>
                  </a:cubicBezTo>
                  <a:cubicBezTo>
                    <a:pt x="75" y="377"/>
                    <a:pt x="75" y="188"/>
                    <a:pt x="72" y="0"/>
                  </a:cubicBezTo>
                </a:path>
              </a:pathLst>
            </a:custGeom>
            <a:noFill/>
            <a:ln w="46038" cap="rnd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8"/>
            <p:cNvSpPr>
              <a:spLocks/>
            </p:cNvSpPr>
            <p:nvPr/>
          </p:nvSpPr>
          <p:spPr bwMode="auto">
            <a:xfrm>
              <a:off x="3448664" y="1828505"/>
              <a:ext cx="6064699" cy="371978"/>
            </a:xfrm>
            <a:custGeom>
              <a:avLst/>
              <a:gdLst>
                <a:gd name="T0" fmla="*/ 682 w 764"/>
                <a:gd name="T1" fmla="*/ 569 h 569"/>
                <a:gd name="T2" fmla="*/ 5 w 764"/>
                <a:gd name="T3" fmla="*/ 568 h 569"/>
                <a:gd name="T4" fmla="*/ 4 w 764"/>
                <a:gd name="T5" fmla="*/ 567 h 569"/>
                <a:gd name="T6" fmla="*/ 3 w 764"/>
                <a:gd name="T7" fmla="*/ 412 h 569"/>
                <a:gd name="T8" fmla="*/ 2 w 764"/>
                <a:gd name="T9" fmla="*/ 2 h 569"/>
                <a:gd name="T10" fmla="*/ 218 w 764"/>
                <a:gd name="T11" fmla="*/ 1 h 569"/>
                <a:gd name="T12" fmla="*/ 458 w 764"/>
                <a:gd name="T13" fmla="*/ 2 h 569"/>
                <a:gd name="T14" fmla="*/ 567 w 764"/>
                <a:gd name="T15" fmla="*/ 2 h 569"/>
                <a:gd name="T16" fmla="*/ 764 w 764"/>
                <a:gd name="T17" fmla="*/ 5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4" h="569">
                  <a:moveTo>
                    <a:pt x="682" y="569"/>
                  </a:moveTo>
                  <a:cubicBezTo>
                    <a:pt x="457" y="565"/>
                    <a:pt x="230" y="563"/>
                    <a:pt x="5" y="568"/>
                  </a:cubicBezTo>
                  <a:cubicBezTo>
                    <a:pt x="4" y="567"/>
                    <a:pt x="4" y="567"/>
                    <a:pt x="4" y="567"/>
                  </a:cubicBezTo>
                  <a:cubicBezTo>
                    <a:pt x="5" y="520"/>
                    <a:pt x="4" y="463"/>
                    <a:pt x="3" y="412"/>
                  </a:cubicBezTo>
                  <a:cubicBezTo>
                    <a:pt x="0" y="275"/>
                    <a:pt x="3" y="137"/>
                    <a:pt x="2" y="2"/>
                  </a:cubicBezTo>
                  <a:cubicBezTo>
                    <a:pt x="74" y="1"/>
                    <a:pt x="146" y="1"/>
                    <a:pt x="218" y="1"/>
                  </a:cubicBezTo>
                  <a:cubicBezTo>
                    <a:pt x="298" y="1"/>
                    <a:pt x="378" y="0"/>
                    <a:pt x="458" y="2"/>
                  </a:cubicBezTo>
                  <a:cubicBezTo>
                    <a:pt x="494" y="2"/>
                    <a:pt x="530" y="2"/>
                    <a:pt x="567" y="2"/>
                  </a:cubicBezTo>
                  <a:cubicBezTo>
                    <a:pt x="633" y="4"/>
                    <a:pt x="699" y="2"/>
                    <a:pt x="764" y="5"/>
                  </a:cubicBezTo>
                </a:path>
              </a:pathLst>
            </a:custGeom>
            <a:noFill/>
            <a:ln w="46038" cap="rnd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4" name="Freeform 8"/>
          <p:cNvSpPr>
            <a:spLocks/>
          </p:cNvSpPr>
          <p:nvPr>
            <p:custDataLst>
              <p:custData r:id="rId2"/>
            </p:custDataLst>
          </p:nvPr>
        </p:nvSpPr>
        <p:spPr bwMode="auto">
          <a:xfrm>
            <a:off x="6961053" y="1440637"/>
            <a:ext cx="45719" cy="3818569"/>
          </a:xfrm>
          <a:custGeom>
            <a:avLst/>
            <a:gdLst>
              <a:gd name="T0" fmla="*/ 682 w 764"/>
              <a:gd name="T1" fmla="*/ 569 h 569"/>
              <a:gd name="T2" fmla="*/ 5 w 764"/>
              <a:gd name="T3" fmla="*/ 568 h 569"/>
              <a:gd name="T4" fmla="*/ 4 w 764"/>
              <a:gd name="T5" fmla="*/ 567 h 569"/>
              <a:gd name="T6" fmla="*/ 3 w 764"/>
              <a:gd name="T7" fmla="*/ 412 h 569"/>
              <a:gd name="T8" fmla="*/ 2 w 764"/>
              <a:gd name="T9" fmla="*/ 2 h 569"/>
              <a:gd name="T10" fmla="*/ 218 w 764"/>
              <a:gd name="T11" fmla="*/ 1 h 569"/>
              <a:gd name="T12" fmla="*/ 458 w 764"/>
              <a:gd name="T13" fmla="*/ 2 h 569"/>
              <a:gd name="T14" fmla="*/ 567 w 764"/>
              <a:gd name="T15" fmla="*/ 2 h 569"/>
              <a:gd name="T16" fmla="*/ 764 w 764"/>
              <a:gd name="T17" fmla="*/ 5 h 569"/>
              <a:gd name="connsiteX0" fmla="*/ 44 w 9979"/>
              <a:gd name="connsiteY0" fmla="*/ 9964 h 9964"/>
              <a:gd name="connsiteX1" fmla="*/ 31 w 9979"/>
              <a:gd name="connsiteY1" fmla="*/ 9947 h 9964"/>
              <a:gd name="connsiteX2" fmla="*/ 18 w 9979"/>
              <a:gd name="connsiteY2" fmla="*/ 7223 h 9964"/>
              <a:gd name="connsiteX3" fmla="*/ 5 w 9979"/>
              <a:gd name="connsiteY3" fmla="*/ 17 h 9964"/>
              <a:gd name="connsiteX4" fmla="*/ 2832 w 9979"/>
              <a:gd name="connsiteY4" fmla="*/ 0 h 9964"/>
              <a:gd name="connsiteX5" fmla="*/ 5974 w 9979"/>
              <a:gd name="connsiteY5" fmla="*/ 17 h 9964"/>
              <a:gd name="connsiteX6" fmla="*/ 7400 w 9979"/>
              <a:gd name="connsiteY6" fmla="*/ 17 h 9964"/>
              <a:gd name="connsiteX7" fmla="*/ 9979 w 9979"/>
              <a:gd name="connsiteY7" fmla="*/ 70 h 9964"/>
              <a:gd name="connsiteX0" fmla="*/ 44 w 10000"/>
              <a:gd name="connsiteY0" fmla="*/ 10518 h 10518"/>
              <a:gd name="connsiteX1" fmla="*/ 31 w 10000"/>
              <a:gd name="connsiteY1" fmla="*/ 10501 h 10518"/>
              <a:gd name="connsiteX2" fmla="*/ 18 w 10000"/>
              <a:gd name="connsiteY2" fmla="*/ 7767 h 10518"/>
              <a:gd name="connsiteX3" fmla="*/ 5 w 10000"/>
              <a:gd name="connsiteY3" fmla="*/ 535 h 10518"/>
              <a:gd name="connsiteX4" fmla="*/ 5987 w 10000"/>
              <a:gd name="connsiteY4" fmla="*/ 535 h 10518"/>
              <a:gd name="connsiteX5" fmla="*/ 7416 w 10000"/>
              <a:gd name="connsiteY5" fmla="*/ 535 h 10518"/>
              <a:gd name="connsiteX6" fmla="*/ 10000 w 10000"/>
              <a:gd name="connsiteY6" fmla="*/ 588 h 10518"/>
              <a:gd name="connsiteX0" fmla="*/ 44 w 10000"/>
              <a:gd name="connsiteY0" fmla="*/ 10520 h 10520"/>
              <a:gd name="connsiteX1" fmla="*/ 31 w 10000"/>
              <a:gd name="connsiteY1" fmla="*/ 10503 h 10520"/>
              <a:gd name="connsiteX2" fmla="*/ 18 w 10000"/>
              <a:gd name="connsiteY2" fmla="*/ 7769 h 10520"/>
              <a:gd name="connsiteX3" fmla="*/ 5 w 10000"/>
              <a:gd name="connsiteY3" fmla="*/ 537 h 10520"/>
              <a:gd name="connsiteX4" fmla="*/ 7416 w 10000"/>
              <a:gd name="connsiteY4" fmla="*/ 537 h 10520"/>
              <a:gd name="connsiteX5" fmla="*/ 10000 w 10000"/>
              <a:gd name="connsiteY5" fmla="*/ 590 h 10520"/>
              <a:gd name="connsiteX0" fmla="*/ 44 w 10000"/>
              <a:gd name="connsiteY0" fmla="*/ 10504 h 10504"/>
              <a:gd name="connsiteX1" fmla="*/ 31 w 10000"/>
              <a:gd name="connsiteY1" fmla="*/ 10487 h 10504"/>
              <a:gd name="connsiteX2" fmla="*/ 18 w 10000"/>
              <a:gd name="connsiteY2" fmla="*/ 7753 h 10504"/>
              <a:gd name="connsiteX3" fmla="*/ 5 w 10000"/>
              <a:gd name="connsiteY3" fmla="*/ 521 h 10504"/>
              <a:gd name="connsiteX4" fmla="*/ 10000 w 10000"/>
              <a:gd name="connsiteY4" fmla="*/ 574 h 10504"/>
              <a:gd name="connsiteX0" fmla="*/ 44 w 44"/>
              <a:gd name="connsiteY0" fmla="*/ 9983 h 9983"/>
              <a:gd name="connsiteX1" fmla="*/ 31 w 44"/>
              <a:gd name="connsiteY1" fmla="*/ 9966 h 9983"/>
              <a:gd name="connsiteX2" fmla="*/ 18 w 44"/>
              <a:gd name="connsiteY2" fmla="*/ 7232 h 9983"/>
              <a:gd name="connsiteX3" fmla="*/ 5 w 44"/>
              <a:gd name="connsiteY3" fmla="*/ 0 h 9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" h="9983">
                <a:moveTo>
                  <a:pt x="44" y="9983"/>
                </a:moveTo>
                <a:cubicBezTo>
                  <a:pt x="40" y="9977"/>
                  <a:pt x="35" y="9972"/>
                  <a:pt x="31" y="9966"/>
                </a:cubicBezTo>
                <a:cubicBezTo>
                  <a:pt x="44" y="9137"/>
                  <a:pt x="31" y="8131"/>
                  <a:pt x="18" y="7232"/>
                </a:cubicBezTo>
                <a:cubicBezTo>
                  <a:pt x="-21" y="4815"/>
                  <a:pt x="18" y="2382"/>
                  <a:pt x="5" y="0"/>
                </a:cubicBezTo>
              </a:path>
            </a:pathLst>
          </a:custGeom>
          <a:noFill/>
          <a:ln w="46038" cap="rnd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066508" y="1450712"/>
            <a:ext cx="27628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listener = {</a:t>
            </a:r>
            <a:r>
              <a:rPr lang="en-US" sz="1050" u="sng" dirty="0">
                <a:solidFill>
                  <a:srgbClr val="0000FF"/>
                </a:solidFill>
                <a:latin typeface="Comic Sans MS" panose="030F0702030302020204" pitchFamily="66" charset="0"/>
              </a:rPr>
              <a:t>http://ljw1004.azure/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}</a:t>
            </a:r>
          </a:p>
        </p:txBody>
      </p:sp>
      <p:sp>
        <p:nvSpPr>
          <p:cNvPr id="20" name="Content"/>
          <p:cNvSpPr txBox="1"/>
          <p:nvPr>
            <p:custDataLst>
              <p:custData r:id="rId3"/>
            </p:custDataLst>
          </p:nvPr>
        </p:nvSpPr>
        <p:spPr>
          <a:xfrm>
            <a:off x="2166012" y="1701160"/>
            <a:ext cx="83388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Main.csx</a:t>
            </a:r>
            <a:endParaRPr lang="en-US" sz="1200" u="sng" dirty="0">
              <a:solidFill>
                <a:srgbClr val="0070C0"/>
              </a:solidFill>
              <a:latin typeface="Segoe Print" pitchFamily="2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Content"/>
          <p:cNvSpPr txBox="1"/>
          <p:nvPr>
            <p:custDataLst>
              <p:custData r:id="rId4"/>
            </p:custDataLst>
          </p:nvPr>
        </p:nvSpPr>
        <p:spPr>
          <a:xfrm>
            <a:off x="2166012" y="2322012"/>
            <a:ext cx="1138453" cy="189282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TOOLBOX:</a:t>
            </a:r>
          </a:p>
          <a:p>
            <a:r>
              <a:rPr lang="en-US" sz="1200" dirty="0">
                <a:solidFill>
                  <a:srgbClr val="0070C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rest point</a:t>
            </a:r>
          </a:p>
          <a:p>
            <a:r>
              <a:rPr lang="en-US" sz="1200" dirty="0" err="1">
                <a:solidFill>
                  <a:srgbClr val="0070C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json</a:t>
            </a:r>
            <a:endParaRPr lang="en-US" sz="1200" dirty="0">
              <a:solidFill>
                <a:srgbClr val="0070C0"/>
              </a:solidFill>
              <a:latin typeface="Segoe Print" pitchFamily="2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database</a:t>
            </a:r>
          </a:p>
          <a:p>
            <a:r>
              <a:rPr lang="en-US" sz="1200" dirty="0" err="1">
                <a:solidFill>
                  <a:srgbClr val="0070C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auth</a:t>
            </a:r>
            <a:endParaRPr lang="en-US" sz="1200" dirty="0">
              <a:solidFill>
                <a:srgbClr val="0070C0"/>
              </a:solidFill>
              <a:latin typeface="Segoe Print" pitchFamily="2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 err="1">
                <a:solidFill>
                  <a:srgbClr val="0070C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bing</a:t>
            </a:r>
            <a:r>
              <a:rPr lang="en-US" sz="1200" dirty="0">
                <a:solidFill>
                  <a:srgbClr val="0070C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 search</a:t>
            </a:r>
          </a:p>
          <a:p>
            <a:r>
              <a:rPr lang="en-US" sz="1200" dirty="0" err="1">
                <a:solidFill>
                  <a:srgbClr val="0070C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bing</a:t>
            </a:r>
            <a:r>
              <a:rPr lang="en-US" sz="1200" dirty="0">
                <a:solidFill>
                  <a:srgbClr val="0070C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 maps</a:t>
            </a:r>
          </a:p>
          <a:p>
            <a:r>
              <a:rPr lang="en-US" sz="1200" dirty="0">
                <a:solidFill>
                  <a:srgbClr val="0070C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logging</a:t>
            </a:r>
          </a:p>
          <a:p>
            <a:r>
              <a:rPr lang="en-US" sz="1200" dirty="0">
                <a:solidFill>
                  <a:srgbClr val="0070C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custom 404</a:t>
            </a:r>
          </a:p>
          <a:p>
            <a:r>
              <a:rPr lang="en-US" sz="1200" dirty="0">
                <a:solidFill>
                  <a:srgbClr val="0070C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publish</a:t>
            </a:r>
          </a:p>
        </p:txBody>
      </p:sp>
      <p:sp>
        <p:nvSpPr>
          <p:cNvPr id="22" name="Content"/>
          <p:cNvSpPr txBox="1"/>
          <p:nvPr>
            <p:custDataLst>
              <p:custData r:id="rId5"/>
            </p:custDataLst>
          </p:nvPr>
        </p:nvSpPr>
        <p:spPr>
          <a:xfrm>
            <a:off x="2166012" y="5530744"/>
            <a:ext cx="1406154" cy="60016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PROJECT:</a:t>
            </a:r>
          </a:p>
          <a:p>
            <a:r>
              <a:rPr lang="en-US" sz="1200" dirty="0">
                <a:solidFill>
                  <a:srgbClr val="0070C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open in </a:t>
            </a:r>
            <a:r>
              <a:rPr lang="en-US" sz="1200" dirty="0" err="1">
                <a:solidFill>
                  <a:srgbClr val="0070C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VSCode</a:t>
            </a:r>
            <a:endParaRPr lang="en-US" sz="1200" dirty="0">
              <a:solidFill>
                <a:srgbClr val="0070C0"/>
              </a:solidFill>
              <a:latin typeface="Segoe Print" pitchFamily="2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open in VS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104142" y="1771424"/>
            <a:ext cx="2762869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5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request = {"users/123/orders"}</a:t>
            </a:r>
          </a:p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route = {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GotOrders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,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userId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=123}</a:t>
            </a:r>
          </a:p>
          <a:p>
            <a:endParaRPr lang="en-US" sz="105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  <a:p>
            <a:endParaRPr lang="en-US" sz="105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  <a:p>
            <a:endParaRPr lang="en-US" sz="105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  <a:p>
            <a:endParaRPr lang="en-US" sz="1050" u="sng" dirty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r>
              <a:rPr lang="en-US" sz="1050" u="sng" dirty="0">
                <a:solidFill>
                  <a:srgbClr val="0000FF"/>
                </a:solidFill>
                <a:latin typeface="Comic Sans MS" panose="030F0702030302020204" pitchFamily="66" charset="0"/>
              </a:rPr>
              <a:t>http://ljw1004.azure/users/{userId}/or..</a:t>
            </a:r>
          </a:p>
          <a:p>
            <a:br>
              <a:rPr lang="en-US" sz="105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</a:b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response = {...}</a:t>
            </a:r>
          </a:p>
          <a:p>
            <a:endParaRPr lang="en-US" sz="105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response = {"These are the orders..."}</a:t>
            </a:r>
          </a:p>
          <a:p>
            <a:endParaRPr lang="en-US" sz="105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  <a:p>
            <a:endParaRPr lang="en-US" sz="105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02992" y="1651529"/>
            <a:ext cx="2423685" cy="2239319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 rot="19437178">
            <a:off x="9133647" y="1530739"/>
            <a:ext cx="436005" cy="881076"/>
            <a:chOff x="8023709" y="2985425"/>
            <a:chExt cx="436005" cy="863641"/>
          </a:xfrm>
        </p:grpSpPr>
        <p:sp>
          <p:nvSpPr>
            <p:cNvPr id="17" name="Isosceles Triangle 16"/>
            <p:cNvSpPr/>
            <p:nvPr/>
          </p:nvSpPr>
          <p:spPr>
            <a:xfrm>
              <a:off x="8023709" y="2985425"/>
              <a:ext cx="436005" cy="55106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175099" y="3536487"/>
              <a:ext cx="133224" cy="3125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692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25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5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>
            <p:custDataLst>
              <p:custData r:id="rId1"/>
            </p:custDataLst>
          </p:nvPr>
        </p:nvGrpSpPr>
        <p:grpSpPr>
          <a:xfrm>
            <a:off x="1719750" y="194625"/>
            <a:ext cx="8752501" cy="6468751"/>
            <a:chOff x="195749" y="194624"/>
            <a:chExt cx="8752501" cy="6468751"/>
          </a:xfrm>
        </p:grpSpPr>
        <p:pic>
          <p:nvPicPr>
            <p:cNvPr id="4" name="Picture 3" descr="browserbg.emf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5749" y="194624"/>
              <a:ext cx="8752501" cy="6468751"/>
            </a:xfrm>
            <a:prstGeom prst="rect">
              <a:avLst/>
            </a:prstGeom>
          </p:spPr>
        </p:pic>
        <p:sp>
          <p:nvSpPr>
            <p:cNvPr id="5" name="Text"/>
            <p:cNvSpPr/>
            <p:nvPr/>
          </p:nvSpPr>
          <p:spPr>
            <a:xfrm>
              <a:off x="1295399" y="533400"/>
              <a:ext cx="480059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Segoe Print" pitchFamily="2" charset="0"/>
                </a:rPr>
                <a:t>www.c#.org/ljw1004/WebService1/</a:t>
              </a:r>
            </a:p>
          </p:txBody>
        </p:sp>
      </p:grpSp>
      <p:cxnSp>
        <p:nvCxnSpPr>
          <p:cNvPr id="9" name="Straight Connector 8"/>
          <p:cNvCxnSpPr/>
          <p:nvPr/>
        </p:nvCxnSpPr>
        <p:spPr>
          <a:xfrm>
            <a:off x="3304465" y="1450712"/>
            <a:ext cx="0" cy="4528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25004" y="1486804"/>
            <a:ext cx="375920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000" dirty="0">
                <a:latin typeface="Consolas" panose="020B0609020204030204" pitchFamily="49" charset="0"/>
              </a:rPr>
              <a:t> listener =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2B919D"/>
                </a:solidFill>
                <a:latin typeface="Consolas" panose="020B0609020204030204" pitchFamily="49" charset="0"/>
              </a:rPr>
              <a:t>WebHost</a:t>
            </a:r>
            <a:r>
              <a:rPr lang="en-US" sz="1000" dirty="0">
                <a:latin typeface="Consolas" panose="020B0609020204030204" pitchFamily="49" charset="0"/>
              </a:rPr>
              <a:t>(8080);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000" dirty="0">
                <a:latin typeface="Consolas" panose="020B0609020204030204" pitchFamily="49" charset="0"/>
              </a:rPr>
              <a:t> 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latin typeface="Consolas" panose="020B0609020204030204" pitchFamily="49" charset="0"/>
              </a:rPr>
              <a:t>request = </a:t>
            </a:r>
            <a:r>
              <a:rPr lang="en-US" sz="1000" dirty="0" err="1">
                <a:latin typeface="Consolas" panose="020B0609020204030204" pitchFamily="49" charset="0"/>
              </a:rPr>
              <a:t>listener.WaitForNextRequest</a:t>
            </a:r>
            <a:r>
              <a:rPr lang="en-US" sz="10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latin typeface="Consolas" panose="020B0609020204030204" pitchFamily="49" charset="0"/>
              </a:rPr>
              <a:t>route = </a:t>
            </a:r>
            <a:r>
              <a:rPr lang="en-US" sz="1000" dirty="0" err="1">
                <a:latin typeface="Consolas" panose="020B0609020204030204" pitchFamily="49" charset="0"/>
              </a:rPr>
              <a:t>RouteRequest</a:t>
            </a:r>
            <a:r>
              <a:rPr lang="en-US" sz="1000" dirty="0">
                <a:latin typeface="Consolas" panose="020B0609020204030204" pitchFamily="49" charset="0"/>
              </a:rPr>
              <a:t>(request);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</a:t>
            </a:r>
            <a:r>
              <a:rPr lang="en-US" sz="1000" dirty="0" err="1">
                <a:latin typeface="Consolas" panose="020B0609020204030204" pitchFamily="49" charset="0"/>
              </a:rPr>
              <a:t>route.Dispatch</a:t>
            </a:r>
            <a:r>
              <a:rPr lang="en-US" sz="10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}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endParaRPr lang="en-US" sz="1000" dirty="0">
              <a:latin typeface="Consolas" panose="020B0609020204030204" pitchFamily="49" charset="0"/>
            </a:endParaRP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[</a:t>
            </a:r>
            <a:r>
              <a:rPr lang="en-US" sz="1000" dirty="0">
                <a:solidFill>
                  <a:srgbClr val="2B919D"/>
                </a:solidFill>
                <a:latin typeface="Consolas" panose="020B0609020204030204" pitchFamily="49" charset="0"/>
              </a:rPr>
              <a:t>Route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"users/{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userId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}/orders"</a:t>
            </a:r>
            <a:r>
              <a:rPr lang="en-US" sz="1000" dirty="0">
                <a:latin typeface="Consolas" panose="020B0609020204030204" pitchFamily="49" charset="0"/>
              </a:rPr>
              <a:t>), </a:t>
            </a:r>
            <a:r>
              <a:rPr lang="en-US" sz="1000" dirty="0" err="1">
                <a:solidFill>
                  <a:srgbClr val="2B919D"/>
                </a:solidFill>
                <a:latin typeface="Consolas" panose="020B0609020204030204" pitchFamily="49" charset="0"/>
              </a:rPr>
              <a:t>HttpGet</a:t>
            </a:r>
            <a:r>
              <a:rPr lang="en-US" sz="1000" dirty="0">
                <a:latin typeface="Consolas" panose="020B0609020204030204" pitchFamily="49" charset="0"/>
              </a:rPr>
              <a:t>]</a:t>
            </a:r>
          </a:p>
          <a:p>
            <a:r>
              <a:rPr lang="en-US" sz="1000" dirty="0" err="1">
                <a:solidFill>
                  <a:srgbClr val="2B919D"/>
                </a:solidFill>
                <a:latin typeface="Consolas" panose="020B0609020204030204" pitchFamily="49" charset="0"/>
              </a:rPr>
              <a:t>HttpResponseMessage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GetOrders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userId</a:t>
            </a:r>
            <a:r>
              <a:rPr lang="en-US" sz="1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000" dirty="0">
                <a:latin typeface="Consolas" panose="020B0609020204030204" pitchFamily="49" charset="0"/>
              </a:rPr>
              <a:t> response =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new </a:t>
            </a:r>
            <a:r>
              <a:rPr lang="en-US" sz="1000" dirty="0" err="1">
                <a:solidFill>
                  <a:srgbClr val="2B919D"/>
                </a:solidFill>
                <a:latin typeface="Consolas" panose="020B0609020204030204" pitchFamily="49" charset="0"/>
              </a:rPr>
              <a:t>HttpResponseMessage</a:t>
            </a:r>
            <a:r>
              <a:rPr lang="en-US" sz="10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</a:t>
            </a:r>
            <a:r>
              <a:rPr lang="en-US" sz="1000" dirty="0" err="1">
                <a:latin typeface="Consolas" panose="020B0609020204030204" pitchFamily="49" charset="0"/>
              </a:rPr>
              <a:t>response.Content</a:t>
            </a:r>
            <a:r>
              <a:rPr lang="en-US" sz="1000" dirty="0"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2B919D"/>
                </a:solidFill>
                <a:latin typeface="Consolas" panose="020B0609020204030204" pitchFamily="49" charset="0"/>
              </a:rPr>
              <a:t>StringContent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$"These are the orders for </a:t>
            </a:r>
            <a:r>
              <a:rPr lang="en-US" sz="1000" dirty="0">
                <a:latin typeface="Consolas" panose="020B0609020204030204" pitchFamily="49" charset="0"/>
              </a:rPr>
              <a:t>{</a:t>
            </a:r>
            <a:r>
              <a:rPr lang="en-US" sz="1000" dirty="0" err="1">
                <a:latin typeface="Consolas" panose="020B0609020204030204" pitchFamily="49" charset="0"/>
              </a:rPr>
              <a:t>userId</a:t>
            </a:r>
            <a:r>
              <a:rPr lang="en-US" sz="1000" dirty="0">
                <a:latin typeface="Consolas" panose="020B0609020204030204" pitchFamily="49" charset="0"/>
              </a:rPr>
              <a:t>}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000" dirty="0">
                <a:latin typeface="Consolas" panose="020B0609020204030204" pitchFamily="49" charset="0"/>
              </a:rPr>
              <a:t> response;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}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endParaRPr lang="en-US" sz="1000" dirty="0">
              <a:latin typeface="Consolas" panose="020B0609020204030204" pitchFamily="49" charset="0"/>
            </a:endParaRP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[</a:t>
            </a:r>
            <a:r>
              <a:rPr lang="en-US" sz="1000" dirty="0">
                <a:solidFill>
                  <a:srgbClr val="2B919D"/>
                </a:solidFill>
                <a:latin typeface="Consolas" panose="020B0609020204030204" pitchFamily="49" charset="0"/>
              </a:rPr>
              <a:t>Fact</a:t>
            </a:r>
            <a:r>
              <a:rPr lang="en-US" sz="1000" dirty="0"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2B919D"/>
                </a:solidFill>
                <a:latin typeface="Consolas" panose="020B0609020204030204" pitchFamily="49" charset="0"/>
              </a:rPr>
              <a:t>AutoRun</a:t>
            </a:r>
            <a:r>
              <a:rPr lang="en-US" sz="1000" dirty="0">
                <a:latin typeface="Consolas" panose="020B0609020204030204" pitchFamily="49" charset="0"/>
              </a:rPr>
              <a:t>]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async void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TestService</a:t>
            </a:r>
            <a:r>
              <a:rPr lang="en-US" sz="10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000" dirty="0">
                <a:latin typeface="Consolas" panose="020B0609020204030204" pitchFamily="49" charset="0"/>
              </a:rPr>
              <a:t> http =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new </a:t>
            </a:r>
            <a:r>
              <a:rPr lang="en-US" sz="1000" dirty="0" err="1">
                <a:solidFill>
                  <a:srgbClr val="2B919D"/>
                </a:solidFill>
                <a:latin typeface="Consolas" panose="020B0609020204030204" pitchFamily="49" charset="0"/>
              </a:rPr>
              <a:t>HttpClient</a:t>
            </a:r>
            <a:r>
              <a:rPr lang="en-US" sz="10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await </a:t>
            </a:r>
            <a:r>
              <a:rPr lang="en-US" sz="1000" dirty="0" err="1">
                <a:latin typeface="Consolas" panose="020B0609020204030204" pitchFamily="49" charset="0"/>
              </a:rPr>
              <a:t>http.GetStringAsync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"http://ljw1004.az/"</a:t>
            </a:r>
            <a:r>
              <a:rPr lang="en-US" sz="1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}</a:t>
            </a:r>
          </a:p>
          <a:p>
            <a:endParaRPr lang="en-US" sz="1000" dirty="0">
              <a:latin typeface="Consolas" panose="020B0609020204030204" pitchFamily="49" charset="0"/>
            </a:endParaRPr>
          </a:p>
        </p:txBody>
      </p:sp>
      <p:sp>
        <p:nvSpPr>
          <p:cNvPr id="44" name="Freeform 8"/>
          <p:cNvSpPr>
            <a:spLocks/>
          </p:cNvSpPr>
          <p:nvPr>
            <p:custDataLst>
              <p:custData r:id="rId2"/>
            </p:custDataLst>
          </p:nvPr>
        </p:nvSpPr>
        <p:spPr bwMode="auto">
          <a:xfrm>
            <a:off x="7075734" y="1012340"/>
            <a:ext cx="105455" cy="5318759"/>
          </a:xfrm>
          <a:custGeom>
            <a:avLst/>
            <a:gdLst>
              <a:gd name="T0" fmla="*/ 682 w 764"/>
              <a:gd name="T1" fmla="*/ 569 h 569"/>
              <a:gd name="T2" fmla="*/ 5 w 764"/>
              <a:gd name="T3" fmla="*/ 568 h 569"/>
              <a:gd name="T4" fmla="*/ 4 w 764"/>
              <a:gd name="T5" fmla="*/ 567 h 569"/>
              <a:gd name="T6" fmla="*/ 3 w 764"/>
              <a:gd name="T7" fmla="*/ 412 h 569"/>
              <a:gd name="T8" fmla="*/ 2 w 764"/>
              <a:gd name="T9" fmla="*/ 2 h 569"/>
              <a:gd name="T10" fmla="*/ 218 w 764"/>
              <a:gd name="T11" fmla="*/ 1 h 569"/>
              <a:gd name="T12" fmla="*/ 458 w 764"/>
              <a:gd name="T13" fmla="*/ 2 h 569"/>
              <a:gd name="T14" fmla="*/ 567 w 764"/>
              <a:gd name="T15" fmla="*/ 2 h 569"/>
              <a:gd name="T16" fmla="*/ 764 w 764"/>
              <a:gd name="T17" fmla="*/ 5 h 569"/>
              <a:gd name="connsiteX0" fmla="*/ 44 w 9979"/>
              <a:gd name="connsiteY0" fmla="*/ 9964 h 9964"/>
              <a:gd name="connsiteX1" fmla="*/ 31 w 9979"/>
              <a:gd name="connsiteY1" fmla="*/ 9947 h 9964"/>
              <a:gd name="connsiteX2" fmla="*/ 18 w 9979"/>
              <a:gd name="connsiteY2" fmla="*/ 7223 h 9964"/>
              <a:gd name="connsiteX3" fmla="*/ 5 w 9979"/>
              <a:gd name="connsiteY3" fmla="*/ 17 h 9964"/>
              <a:gd name="connsiteX4" fmla="*/ 2832 w 9979"/>
              <a:gd name="connsiteY4" fmla="*/ 0 h 9964"/>
              <a:gd name="connsiteX5" fmla="*/ 5974 w 9979"/>
              <a:gd name="connsiteY5" fmla="*/ 17 h 9964"/>
              <a:gd name="connsiteX6" fmla="*/ 7400 w 9979"/>
              <a:gd name="connsiteY6" fmla="*/ 17 h 9964"/>
              <a:gd name="connsiteX7" fmla="*/ 9979 w 9979"/>
              <a:gd name="connsiteY7" fmla="*/ 70 h 9964"/>
              <a:gd name="connsiteX0" fmla="*/ 44 w 10000"/>
              <a:gd name="connsiteY0" fmla="*/ 10518 h 10518"/>
              <a:gd name="connsiteX1" fmla="*/ 31 w 10000"/>
              <a:gd name="connsiteY1" fmla="*/ 10501 h 10518"/>
              <a:gd name="connsiteX2" fmla="*/ 18 w 10000"/>
              <a:gd name="connsiteY2" fmla="*/ 7767 h 10518"/>
              <a:gd name="connsiteX3" fmla="*/ 5 w 10000"/>
              <a:gd name="connsiteY3" fmla="*/ 535 h 10518"/>
              <a:gd name="connsiteX4" fmla="*/ 5987 w 10000"/>
              <a:gd name="connsiteY4" fmla="*/ 535 h 10518"/>
              <a:gd name="connsiteX5" fmla="*/ 7416 w 10000"/>
              <a:gd name="connsiteY5" fmla="*/ 535 h 10518"/>
              <a:gd name="connsiteX6" fmla="*/ 10000 w 10000"/>
              <a:gd name="connsiteY6" fmla="*/ 588 h 10518"/>
              <a:gd name="connsiteX0" fmla="*/ 44 w 10000"/>
              <a:gd name="connsiteY0" fmla="*/ 10520 h 10520"/>
              <a:gd name="connsiteX1" fmla="*/ 31 w 10000"/>
              <a:gd name="connsiteY1" fmla="*/ 10503 h 10520"/>
              <a:gd name="connsiteX2" fmla="*/ 18 w 10000"/>
              <a:gd name="connsiteY2" fmla="*/ 7769 h 10520"/>
              <a:gd name="connsiteX3" fmla="*/ 5 w 10000"/>
              <a:gd name="connsiteY3" fmla="*/ 537 h 10520"/>
              <a:gd name="connsiteX4" fmla="*/ 7416 w 10000"/>
              <a:gd name="connsiteY4" fmla="*/ 537 h 10520"/>
              <a:gd name="connsiteX5" fmla="*/ 10000 w 10000"/>
              <a:gd name="connsiteY5" fmla="*/ 590 h 10520"/>
              <a:gd name="connsiteX0" fmla="*/ 44 w 10000"/>
              <a:gd name="connsiteY0" fmla="*/ 10504 h 10504"/>
              <a:gd name="connsiteX1" fmla="*/ 31 w 10000"/>
              <a:gd name="connsiteY1" fmla="*/ 10487 h 10504"/>
              <a:gd name="connsiteX2" fmla="*/ 18 w 10000"/>
              <a:gd name="connsiteY2" fmla="*/ 7753 h 10504"/>
              <a:gd name="connsiteX3" fmla="*/ 5 w 10000"/>
              <a:gd name="connsiteY3" fmla="*/ 521 h 10504"/>
              <a:gd name="connsiteX4" fmla="*/ 10000 w 10000"/>
              <a:gd name="connsiteY4" fmla="*/ 574 h 10504"/>
              <a:gd name="connsiteX0" fmla="*/ 44 w 44"/>
              <a:gd name="connsiteY0" fmla="*/ 9983 h 9983"/>
              <a:gd name="connsiteX1" fmla="*/ 31 w 44"/>
              <a:gd name="connsiteY1" fmla="*/ 9966 h 9983"/>
              <a:gd name="connsiteX2" fmla="*/ 18 w 44"/>
              <a:gd name="connsiteY2" fmla="*/ 7232 h 9983"/>
              <a:gd name="connsiteX3" fmla="*/ 5 w 44"/>
              <a:gd name="connsiteY3" fmla="*/ 0 h 9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" h="9983">
                <a:moveTo>
                  <a:pt x="44" y="9983"/>
                </a:moveTo>
                <a:cubicBezTo>
                  <a:pt x="40" y="9977"/>
                  <a:pt x="35" y="9972"/>
                  <a:pt x="31" y="9966"/>
                </a:cubicBezTo>
                <a:cubicBezTo>
                  <a:pt x="44" y="9137"/>
                  <a:pt x="31" y="8131"/>
                  <a:pt x="18" y="7232"/>
                </a:cubicBezTo>
                <a:cubicBezTo>
                  <a:pt x="-21" y="4815"/>
                  <a:pt x="18" y="2382"/>
                  <a:pt x="5" y="0"/>
                </a:cubicBezTo>
              </a:path>
            </a:pathLst>
          </a:custGeom>
          <a:noFill/>
          <a:ln w="46038" cap="rnd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267109" y="1450712"/>
            <a:ext cx="27628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listener = {</a:t>
            </a:r>
            <a:r>
              <a:rPr lang="en-US" sz="1050" u="sng" dirty="0">
                <a:solidFill>
                  <a:srgbClr val="0000FF"/>
                </a:solidFill>
                <a:latin typeface="Comic Sans MS" panose="030F0702030302020204" pitchFamily="66" charset="0"/>
              </a:rPr>
              <a:t>http://ljw1004.azure/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}</a:t>
            </a:r>
          </a:p>
        </p:txBody>
      </p:sp>
      <p:sp>
        <p:nvSpPr>
          <p:cNvPr id="20" name="Content"/>
          <p:cNvSpPr txBox="1"/>
          <p:nvPr>
            <p:custDataLst>
              <p:custData r:id="rId3"/>
            </p:custDataLst>
          </p:nvPr>
        </p:nvSpPr>
        <p:spPr>
          <a:xfrm>
            <a:off x="2166012" y="1701160"/>
            <a:ext cx="83388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Main.csx</a:t>
            </a:r>
            <a:endParaRPr lang="en-US" sz="1200" u="sng" dirty="0">
              <a:solidFill>
                <a:srgbClr val="0070C0"/>
              </a:solidFill>
              <a:latin typeface="Segoe Print" pitchFamily="2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Content"/>
          <p:cNvSpPr txBox="1"/>
          <p:nvPr>
            <p:custDataLst>
              <p:custData r:id="rId4"/>
            </p:custDataLst>
          </p:nvPr>
        </p:nvSpPr>
        <p:spPr>
          <a:xfrm>
            <a:off x="2166012" y="2322012"/>
            <a:ext cx="1138453" cy="189282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TOOLBOX:</a:t>
            </a:r>
          </a:p>
          <a:p>
            <a:r>
              <a:rPr lang="en-US" sz="1200" dirty="0">
                <a:solidFill>
                  <a:srgbClr val="0070C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rest point</a:t>
            </a:r>
          </a:p>
          <a:p>
            <a:r>
              <a:rPr lang="en-US" sz="1200" dirty="0" err="1">
                <a:solidFill>
                  <a:srgbClr val="0070C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json</a:t>
            </a:r>
            <a:endParaRPr lang="en-US" sz="1200" dirty="0">
              <a:solidFill>
                <a:srgbClr val="0070C0"/>
              </a:solidFill>
              <a:latin typeface="Segoe Print" pitchFamily="2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database</a:t>
            </a:r>
          </a:p>
          <a:p>
            <a:r>
              <a:rPr lang="en-US" sz="1200" dirty="0" err="1">
                <a:solidFill>
                  <a:srgbClr val="0070C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auth</a:t>
            </a:r>
            <a:endParaRPr lang="en-US" sz="1200" dirty="0">
              <a:solidFill>
                <a:srgbClr val="0070C0"/>
              </a:solidFill>
              <a:latin typeface="Segoe Print" pitchFamily="2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 err="1">
                <a:solidFill>
                  <a:srgbClr val="0070C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bing</a:t>
            </a:r>
            <a:r>
              <a:rPr lang="en-US" sz="1200" dirty="0">
                <a:solidFill>
                  <a:srgbClr val="0070C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 search</a:t>
            </a:r>
          </a:p>
          <a:p>
            <a:r>
              <a:rPr lang="en-US" sz="1200" dirty="0" err="1">
                <a:solidFill>
                  <a:srgbClr val="0070C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bing</a:t>
            </a:r>
            <a:r>
              <a:rPr lang="en-US" sz="1200" dirty="0">
                <a:solidFill>
                  <a:srgbClr val="0070C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 maps</a:t>
            </a:r>
          </a:p>
          <a:p>
            <a:r>
              <a:rPr lang="en-US" sz="1200" dirty="0">
                <a:solidFill>
                  <a:srgbClr val="0070C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logging</a:t>
            </a:r>
          </a:p>
          <a:p>
            <a:r>
              <a:rPr lang="en-US" sz="1200" dirty="0">
                <a:solidFill>
                  <a:srgbClr val="0070C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custom 404</a:t>
            </a:r>
          </a:p>
          <a:p>
            <a:r>
              <a:rPr lang="en-US" sz="1200" dirty="0">
                <a:solidFill>
                  <a:srgbClr val="0070C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publish</a:t>
            </a:r>
          </a:p>
        </p:txBody>
      </p:sp>
      <p:sp>
        <p:nvSpPr>
          <p:cNvPr id="22" name="Content"/>
          <p:cNvSpPr txBox="1"/>
          <p:nvPr>
            <p:custDataLst>
              <p:custData r:id="rId5"/>
            </p:custDataLst>
          </p:nvPr>
        </p:nvSpPr>
        <p:spPr>
          <a:xfrm>
            <a:off x="2018850" y="5556445"/>
            <a:ext cx="1406154" cy="60016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PROJECT:</a:t>
            </a:r>
          </a:p>
          <a:p>
            <a:r>
              <a:rPr lang="en-US" sz="1200" dirty="0">
                <a:solidFill>
                  <a:srgbClr val="0070C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open in </a:t>
            </a:r>
            <a:r>
              <a:rPr lang="en-US" sz="1200" dirty="0" err="1">
                <a:solidFill>
                  <a:srgbClr val="0070C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VSCode</a:t>
            </a:r>
            <a:endParaRPr lang="en-US" sz="1200" dirty="0">
              <a:solidFill>
                <a:srgbClr val="0070C0"/>
              </a:solidFill>
              <a:latin typeface="Segoe Print" pitchFamily="2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open in VS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04743" y="1771424"/>
            <a:ext cx="27628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5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request = {"users/123/orders"}</a:t>
            </a:r>
          </a:p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route = {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GotOrders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,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userId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=123}</a:t>
            </a:r>
          </a:p>
          <a:p>
            <a:endParaRPr lang="en-US" sz="105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  <a:p>
            <a:endParaRPr lang="en-US" sz="105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  <a:p>
            <a:endParaRPr lang="en-US" sz="105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  <a:p>
            <a:endParaRPr lang="en-US" sz="105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  <a:p>
            <a:endParaRPr lang="en-US" sz="105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  <a:p>
            <a:endParaRPr lang="en-US" sz="1050" u="sng" dirty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r>
              <a:rPr lang="en-US" sz="1050" u="sng" dirty="0">
                <a:solidFill>
                  <a:srgbClr val="0000FF"/>
                </a:solidFill>
                <a:latin typeface="Comic Sans MS" panose="030F0702030302020204" pitchFamily="66" charset="0"/>
              </a:rPr>
              <a:t>http://ljw1004.azure/users/{userId}/or..</a:t>
            </a:r>
          </a:p>
          <a:p>
            <a:br>
              <a:rPr lang="en-US" sz="105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</a:b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response = {...}</a:t>
            </a:r>
          </a:p>
          <a:p>
            <a:endParaRPr lang="en-US" sz="105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response = {"These are the orders..."}</a:t>
            </a:r>
          </a:p>
          <a:p>
            <a:endParaRPr lang="en-US" sz="105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  <a:p>
            <a:endParaRPr lang="en-US" sz="105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pic>
        <p:nvPicPr>
          <p:cNvPr id="24" name="Picture 2" descr="viewing details for a single resource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960" b="76242"/>
          <a:stretch/>
        </p:blipFill>
        <p:spPr bwMode="auto">
          <a:xfrm>
            <a:off x="7267109" y="5309447"/>
            <a:ext cx="2708716" cy="493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649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ketchyShapes.Text" Revision="1" Stencil="SketchyShapes" StencilVersion="1.0"/>
</Control>
</file>

<file path=customXml/item10.xml><?xml version="1.0" encoding="utf-8"?>
<Control xmlns="http://schemas.microsoft.com/VisualStudio/2011/storyboarding/control">
  <Id Name="SketchyShapes.Button" Revision="1" Stencil="SketchyShapes" StencilVersion="1.0"/>
</Control>
</file>

<file path=customXml/item11.xml><?xml version="1.0" encoding="utf-8"?>
<Control xmlns="http://schemas.microsoft.com/VisualStudio/2011/storyboarding/control">
  <Id Name="SketchyShapes.Text" Revision="1" Stencil="SketchyShapes" StencilVersion="1.0"/>
</Control>
</file>

<file path=customXml/item12.xml><?xml version="1.0" encoding="utf-8"?>
<Control xmlns="http://schemas.microsoft.com/VisualStudio/2011/storyboarding/control">
  <Id Name="SketchyShapes.Browser" Revision="1" Stencil="SketchyShapes" StencilVersion="1.0"/>
</Control>
</file>

<file path=customXml/item13.xml><?xml version="1.0" encoding="utf-8"?>
<Control xmlns="http://schemas.microsoft.com/VisualStudio/2011/storyboarding/control">
  <Id Name="SketchyShapes.Text" Revision="1" Stencil="SketchyShapes" StencilVersion="1.0"/>
</Control>
</file>

<file path=customXml/item14.xml><?xml version="1.0" encoding="utf-8"?>
<Control xmlns="http://schemas.microsoft.com/VisualStudio/2011/storyboarding/control">
  <Id Name="SketchyShapes.Button" Revision="1" Stencil="SketchyShapes" StencilVersion="1.0"/>
</Control>
</file>

<file path=customXml/item15.xml><?xml version="1.0" encoding="utf-8"?>
<Control xmlns="http://schemas.microsoft.com/VisualStudio/2011/storyboarding/control">
  <Id Name="SketchyShapes.Button" Revision="1" Stencil="SketchyShapes" StencilVersion="1.0"/>
</Control>
</file>

<file path=customXml/item16.xml><?xml version="1.0" encoding="utf-8"?>
<Control xmlns="http://schemas.microsoft.com/VisualStudio/2011/storyboarding/control">
  <Id Name="SketchyShapes.DropdownBox" Revision="1" Stencil="SketchyShapes" StencilVersion="1.0"/>
</Control>
</file>

<file path=customXml/item17.xml><?xml version="1.0" encoding="utf-8"?>
<Control xmlns="http://schemas.microsoft.com/VisualStudio/2011/storyboarding/control">
  <Id Name="bc284710-66dc-480d-acdf-2a612e19efd8" Revision="1" Stencil="System.MyShapes" StencilVersion="1.0"/>
</Control>
</file>

<file path=customXml/item18.xml><?xml version="1.0" encoding="utf-8"?>
<Control xmlns="http://schemas.microsoft.com/VisualStudio/2011/storyboarding/control">
  <Id Name="SketchyShapes.Button" Revision="1" Stencil="SketchyShapes" StencilVersion="1.0"/>
</Control>
</file>

<file path=customXml/item19.xml><?xml version="1.0" encoding="utf-8"?>
<Control xmlns="http://schemas.microsoft.com/VisualStudio/2011/storyboarding/control">
  <Id Name="SketchyShapes.Text" Revision="1" Stencil="SketchyShapes" StencilVersion="1.0"/>
</Control>
</file>

<file path=customXml/item2.xml><?xml version="1.0" encoding="utf-8"?>
<Control xmlns="http://schemas.microsoft.com/VisualStudio/2011/storyboarding/control">
  <Id Name="SketchyShapes.Text" Revision="1" Stencil="SketchyShapes" StencilVersion="1.0"/>
</Control>
</file>

<file path=customXml/item20.xml><?xml version="1.0" encoding="utf-8"?>
<Control xmlns="http://schemas.microsoft.com/VisualStudio/2011/storyboarding/control">
  <Id Name="SketchyShapes.Text" Revision="1" Stencil="SketchyShapes" StencilVersion="1.0"/>
</Control>
</file>

<file path=customXml/item21.xml><?xml version="1.0" encoding="utf-8"?>
<Control xmlns="http://schemas.microsoft.com/VisualStudio/2011/storyboarding/control">
  <Id Name="SketchyShapes.Text" Revision="1" Stencil="SketchyShapes" StencilVersion="1.0"/>
</Control>
</file>

<file path=customXml/item22.xml><?xml version="1.0" encoding="utf-8"?>
<Control xmlns="http://schemas.microsoft.com/VisualStudio/2011/storyboarding/control">
  <Id Name="SketchyShapes.Text" Revision="1" Stencil="SketchyShapes" StencilVersion="1.0"/>
</Control>
</file>

<file path=customXml/item23.xml><?xml version="1.0" encoding="utf-8"?>
<Control xmlns="http://schemas.microsoft.com/VisualStudio/2011/storyboarding/control">
  <Id Name="SketchyShapes.Text" Revision="1" Stencil="SketchyShapes" StencilVersion="1.0"/>
</Control>
</file>

<file path=customXml/item24.xml><?xml version="1.0" encoding="utf-8"?>
<Control xmlns="http://schemas.microsoft.com/VisualStudio/2011/storyboarding/control">
  <Id Name="bc284710-66dc-480d-acdf-2a612e19efd8" Revision="1" Stencil="System.MyShapes" StencilVersion="1.0"/>
</Control>
</file>

<file path=customXml/item25.xml><?xml version="1.0" encoding="utf-8"?>
<Control xmlns="http://schemas.microsoft.com/VisualStudio/2011/storyboarding/control">
  <Id Name="SketchyShapes.Browser" Revision="1" Stencil="SketchyShapes" StencilVersion="1.0"/>
</Control>
</file>

<file path=customXml/item26.xml><?xml version="1.0" encoding="utf-8"?>
<Control xmlns="http://schemas.microsoft.com/VisualStudio/2011/storyboarding/control">
  <Id Name="bc284710-66dc-480d-acdf-2a612e19efd8" Revision="1" Stencil="System.MyShapes" StencilVersion="1.0"/>
</Control>
</file>

<file path=customXml/item27.xml><?xml version="1.0" encoding="utf-8"?>
<Control xmlns="http://schemas.microsoft.com/VisualStudio/2011/storyboarding/control">
  <Id Name="SketchyShapes.Button" Revision="1" Stencil="SketchyShapes" StencilVersion="1.0"/>
</Control>
</file>

<file path=customXml/item28.xml><?xml version="1.0" encoding="utf-8"?>
<Control xmlns="http://schemas.microsoft.com/VisualStudio/2011/storyboarding/control">
  <Id Name="SketchyShapes.Text" Revision="1" Stencil="SketchyShapes" StencilVersion="1.0"/>
</Control>
</file>

<file path=customXml/item29.xml><?xml version="1.0" encoding="utf-8"?>
<Control xmlns="http://schemas.microsoft.com/VisualStudio/2011/storyboarding/control">
  <Id Name="bc284710-66dc-480d-acdf-2a612e19efd8" Revision="1" Stencil="System.MyShapes" StencilVersion="1.0"/>
</Control>
</file>

<file path=customXml/item3.xml><?xml version="1.0" encoding="utf-8"?>
<Control xmlns="http://schemas.microsoft.com/VisualStudio/2011/storyboarding/control">
  <Id Name="SketchyShapes.Text" Revision="1" Stencil="SketchyShapes" StencilVersion="1.0"/>
</Control>
</file>

<file path=customXml/item30.xml><?xml version="1.0" encoding="utf-8"?>
<Control xmlns="http://schemas.microsoft.com/VisualStudio/2011/storyboarding/control">
  <Id Name="bc284710-66dc-480d-acdf-2a612e19efd8" Revision="1" Stencil="System.MyShapes" StencilVersion="1.0"/>
</Control>
</file>

<file path=customXml/item31.xml><?xml version="1.0" encoding="utf-8"?>
<Control xmlns="http://schemas.microsoft.com/VisualStudio/2011/storyboarding/control">
  <Id Name="SketchyShapes.Text" Revision="1" Stencil="SketchyShapes" StencilVersion="1.0"/>
</Control>
</file>

<file path=customXml/item32.xml><?xml version="1.0" encoding="utf-8"?>
<Control xmlns="http://schemas.microsoft.com/VisualStudio/2011/storyboarding/control">
  <Id Name="bc284710-66dc-480d-acdf-2a612e19efd8" Revision="1" Stencil="System.MyShapes" StencilVersion="1.0"/>
</Control>
</file>

<file path=customXml/item33.xml><?xml version="1.0" encoding="utf-8"?>
<Control xmlns="http://schemas.microsoft.com/VisualStudio/2011/storyboarding/control">
  <Id Name="SketchyShapes.Button" Revision="1" Stencil="SketchyShapes" StencilVersion="1.0"/>
</Control>
</file>

<file path=customXml/item34.xml><?xml version="1.0" encoding="utf-8"?>
<Control xmlns="http://schemas.microsoft.com/VisualStudio/2011/storyboarding/control">
  <Id Name="SketchyShapes.Text" Revision="1" Stencil="SketchyShapes" StencilVersion="1.0"/>
</Control>
</file>

<file path=customXml/item35.xml><?xml version="1.0" encoding="utf-8"?>
<Control xmlns="http://schemas.microsoft.com/VisualStudio/2011/storyboarding/control">
  <Id Name="SketchyShapes.Button" Revision="1" Stencil="SketchyShapes" StencilVersion="1.0"/>
</Control>
</file>

<file path=customXml/item36.xml><?xml version="1.0" encoding="utf-8"?>
<Control xmlns="http://schemas.microsoft.com/VisualStudio/2011/storyboarding/control">
  <Id Name="SketchyShapes.Button" Revision="1" Stencil="SketchyShapes" StencilVersion="1.0"/>
</Control>
</file>

<file path=customXml/item37.xml><?xml version="1.0" encoding="utf-8"?>
<Control xmlns="http://schemas.microsoft.com/VisualStudio/2011/storyboarding/control">
  <Id Name="SketchyShapes.Browser" Revision="1" Stencil="SketchyShapes" StencilVersion="1.0"/>
</Control>
</file>

<file path=customXml/item38.xml><?xml version="1.0" encoding="utf-8"?>
<Control xmlns="http://schemas.microsoft.com/VisualStudio/2011/storyboarding/control">
  <Id Name="SketchyShapes.Browser" Revision="1" Stencil="SketchyShapes" StencilVersion="1.0"/>
</Control>
</file>

<file path=customXml/item39.xml><?xml version="1.0" encoding="utf-8"?>
<Control xmlns="http://schemas.microsoft.com/VisualStudio/2011/storyboarding/control">
  <Id Name="SketchyShapes.Text" Revision="1" Stencil="SketchyShapes" StencilVersion="1.0"/>
</Control>
</file>

<file path=customXml/item4.xml><?xml version="1.0" encoding="utf-8"?>
<Control xmlns="http://schemas.microsoft.com/VisualStudio/2011/storyboarding/control">
  <Id Name="bc284710-66dc-480d-acdf-2a612e19efd8" Revision="1" Stencil="System.MyShapes" StencilVersion="1.0"/>
</Control>
</file>

<file path=customXml/item40.xml><?xml version="1.0" encoding="utf-8"?>
<Control xmlns="http://schemas.microsoft.com/VisualStudio/2011/storyboarding/control">
  <Id Name="SketchyShapes.Text" Revision="1" Stencil="SketchyShapes" StencilVersion="1.0"/>
</Control>
</file>

<file path=customXml/item41.xml><?xml version="1.0" encoding="utf-8"?>
<Control xmlns="http://schemas.microsoft.com/VisualStudio/2011/storyboarding/control">
  <Id Name="a28b4da8-5521-48b1-9ce0-048a8939fe50" Revision="1" Stencil="System.MyShapes" StencilVersion="1.0"/>
</Control>
</file>

<file path=customXml/item42.xml><?xml version="1.0" encoding="utf-8"?>
<Control xmlns="http://schemas.microsoft.com/VisualStudio/2011/storyboarding/control">
  <Id Name="SketchyShapes.Text" Revision="1" Stencil="SketchyShapes" StencilVersion="1.0"/>
</Control>
</file>

<file path=customXml/item43.xml><?xml version="1.0" encoding="utf-8"?>
<Control xmlns="http://schemas.microsoft.com/VisualStudio/2011/storyboarding/control">
  <Id Name="bc284710-66dc-480d-acdf-2a612e19efd8" Revision="1" Stencil="System.MyShapes" StencilVersion="1.0"/>
</Control>
</file>

<file path=customXml/item44.xml><?xml version="1.0" encoding="utf-8"?>
<Control xmlns="http://schemas.microsoft.com/VisualStudio/2011/storyboarding/control">
  <Id Name="SketchyShapes.Text" Revision="1" Stencil="SketchyShapes" StencilVersion="1.0"/>
</Control>
</file>

<file path=customXml/item45.xml><?xml version="1.0" encoding="utf-8"?>
<Control xmlns="http://schemas.microsoft.com/VisualStudio/2011/storyboarding/control">
  <Id Name="SketchyShapes.Text" Revision="1" Stencil="SketchyShapes" StencilVersion="1.0"/>
</Control>
</file>

<file path=customXml/item46.xml><?xml version="1.0" encoding="utf-8"?>
<Control xmlns="http://schemas.microsoft.com/VisualStudio/2011/storyboarding/control">
  <Id Name="SketchyShapes.Text" Revision="1" Stencil="SketchyShapes" StencilVersion="1.0"/>
</Control>
</file>

<file path=customXml/item47.xml><?xml version="1.0" encoding="utf-8"?>
<Control xmlns="http://schemas.microsoft.com/VisualStudio/2011/storyboarding/control">
  <Id Name="SketchyShapes.Button" Revision="1" Stencil="SketchyShapes" StencilVersion="1.0"/>
</Control>
</file>

<file path=customXml/item48.xml><?xml version="1.0" encoding="utf-8"?>
<Control xmlns="http://schemas.microsoft.com/VisualStudio/2011/storyboarding/control">
  <Id Name="bc284710-66dc-480d-acdf-2a612e19efd8" Revision="1" Stencil="System.MyShapes" StencilVersion="1.0"/>
</Control>
</file>

<file path=customXml/item49.xml><?xml version="1.0" encoding="utf-8"?>
<Control xmlns="http://schemas.microsoft.com/VisualStudio/2011/storyboarding/control">
  <Id Name="SketchyShapes.Text" Revision="1" Stencil="SketchyShapes" StencilVersion="1.0"/>
</Control>
</file>

<file path=customXml/item5.xml><?xml version="1.0" encoding="utf-8"?>
<Control xmlns="http://schemas.microsoft.com/VisualStudio/2011/storyboarding/control">
  <Id Name="SketchyShapes.Text" Revision="1" Stencil="SketchyShapes" StencilVersion="1.0"/>
</Control>
</file>

<file path=customXml/item50.xml><?xml version="1.0" encoding="utf-8"?>
<Control xmlns="http://schemas.microsoft.com/VisualStudio/2011/storyboarding/control">
  <Id Name="SketchyShapes.Button" Revision="1" Stencil="SketchyShapes" StencilVersion="1.0"/>
</Control>
</file>

<file path=customXml/item51.xml><?xml version="1.0" encoding="utf-8"?>
<Control xmlns="http://schemas.microsoft.com/VisualStudio/2011/storyboarding/control">
  <Id Name="SketchyShapes.Text" Revision="1" Stencil="SketchyShapes" StencilVersion="1.0"/>
</Control>
</file>

<file path=customXml/item52.xml><?xml version="1.0" encoding="utf-8"?>
<Control xmlns="http://schemas.microsoft.com/VisualStudio/2011/storyboarding/control">
  <Id Name="SketchyShapes.Alertbox" Revision="1" Stencil="SketchyShapes" StencilVersion="1.0"/>
</Control>
</file>

<file path=customXml/item53.xml><?xml version="1.0" encoding="utf-8"?>
<Control xmlns="http://schemas.microsoft.com/VisualStudio/2011/storyboarding/control">
  <Id Name="SketchyShapes.Text" Revision="1" Stencil="SketchyShapes" StencilVersion="1.0"/>
</Control>
</file>

<file path=customXml/item54.xml><?xml version="1.0" encoding="utf-8"?>
<Control xmlns="http://schemas.microsoft.com/VisualStudio/2011/storyboarding/control">
  <Id Name="SketchyShapes.Text" Revision="1" Stencil="SketchyShapes" StencilVersion="1.0"/>
</Control>
</file>

<file path=customXml/item55.xml><?xml version="1.0" encoding="utf-8"?>
<Control xmlns="http://schemas.microsoft.com/VisualStudio/2011/storyboarding/control">
  <Id Name="SketchyShapes.Browser" Revision="1" Stencil="SketchyShapes" StencilVersion="1.0"/>
</Control>
</file>

<file path=customXml/item56.xml><?xml version="1.0" encoding="utf-8"?>
<Control xmlns="http://schemas.microsoft.com/VisualStudio/2011/storyboarding/control">
  <Id Name="SketchyShapes.Text" Revision="1" Stencil="SketchyShapes" StencilVersion="1.0"/>
</Control>
</file>

<file path=customXml/item57.xml><?xml version="1.0" encoding="utf-8"?>
<Control xmlns="http://schemas.microsoft.com/VisualStudio/2011/storyboarding/control">
  <Id Name="SketchyShapes.Text" Revision="1" Stencil="SketchyShapes" StencilVersion="1.0"/>
</Control>
</file>

<file path=customXml/item58.xml><?xml version="1.0" encoding="utf-8"?>
<Control xmlns="http://schemas.microsoft.com/VisualStudio/2011/storyboarding/control">
  <Id Name="SketchyShapes.Text" Revision="1" Stencil="SketchyShapes" StencilVersion="1.0"/>
</Control>
</file>

<file path=customXml/item59.xml><?xml version="1.0" encoding="utf-8"?>
<Control xmlns="http://schemas.microsoft.com/VisualStudio/2011/storyboarding/control">
  <Id Name="SketchyShapes.Browser" Revision="1" Stencil="SketchyShapes" StencilVersion="1.0"/>
</Control>
</file>

<file path=customXml/item6.xml><?xml version="1.0" encoding="utf-8"?>
<Control xmlns="http://schemas.microsoft.com/VisualStudio/2011/storyboarding/control">
  <Id Name="SketchyShapes.Button" Revision="1" Stencil="SketchyShapes" StencilVersion="1.0"/>
</Control>
</file>

<file path=customXml/item60.xml><?xml version="1.0" encoding="utf-8"?>
<Control xmlns="http://schemas.microsoft.com/VisualStudio/2011/storyboarding/control">
  <Id Name="SketchyShapes.Text" Revision="1" Stencil="SketchyShapes" StencilVersion="1.0"/>
</Control>
</file>

<file path=customXml/item61.xml><?xml version="1.0" encoding="utf-8"?>
<Control xmlns="http://schemas.microsoft.com/VisualStudio/2011/storyboarding/control">
  <Id Name="SketchyShapes.Text" Revision="1" Stencil="SketchyShapes" StencilVersion="1.0"/>
</Control>
</file>

<file path=customXml/item7.xml><?xml version="1.0" encoding="utf-8"?>
<Control xmlns="http://schemas.microsoft.com/VisualStudio/2011/storyboarding/control">
  <Id Name="SketchyShapes.Text" Revision="1" Stencil="SketchyShapes" StencilVersion="1.0"/>
</Control>
</file>

<file path=customXml/item8.xml><?xml version="1.0" encoding="utf-8"?>
<Control xmlns="http://schemas.microsoft.com/VisualStudio/2011/storyboarding/control">
  <Id Name="SketchyShapes.Browser" Revision="1" Stencil="SketchyShapes" StencilVersion="1.0"/>
</Control>
</file>

<file path=customXml/item9.xml><?xml version="1.0" encoding="utf-8"?>
<Control xmlns="http://schemas.microsoft.com/VisualStudio/2011/storyboarding/control">
  <Id Name="SketchyShapes.Text" Revision="1" Stencil="SketchyShapes" StencilVersion="1.0"/>
</Control>
</file>

<file path=customXml/itemProps1.xml><?xml version="1.0" encoding="utf-8"?>
<ds:datastoreItem xmlns:ds="http://schemas.openxmlformats.org/officeDocument/2006/customXml" ds:itemID="{62ACB2F2-2B8A-46C7-8249-E7D6F8B09E8C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88D6E7CB-6586-414E-87CA-23B23BFEF285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6EC1083A-79CD-4289-8E2C-26C321B7082B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73C216C6-961F-4BA8-882F-9350E3003EE4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D783F2F3-8F34-46C0-95EF-44D61E59F1BD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ABFC8757-68CD-48B6-BFE1-C16A62634334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364E20F0-DD7D-4AC0-A9CF-3DE01E8ACC6E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3D32A555-EA42-4A6D-A81A-9F7C4563872A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A00058D9-45C7-4146-A40B-CE865710E624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714CDEBD-2D9E-4C40-9E75-0C0DA7069C0C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EC60DEC2-B3F7-480A-8A4D-E5EEB86FA0AB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ED05A0BD-C2F0-49D8-A166-FD8C5488A679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90CE9DDE-1829-46F2-B3CA-7C2FAE80A68B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6F95A054-6E59-4F45-ACCB-2C6DF677FA94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4E47E23A-B39A-49E9-9E1A-0BDAA4FE0A3B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D6E1180D-A141-4992-ACC5-E6BA96E9EA3F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3EE1E35C-A9D6-4B7B-9C26-59CC7566593C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A199FE0C-F894-4379-BA28-E3123E941E10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B704B517-F394-4F22-883C-0A56E5B20F75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93C40CE9-489C-4A11-BE43-289A7515B221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3F4C664B-D337-414C-AE31-DF2E9A9EF531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288E91D2-BB0A-49EA-8433-279BE06157CA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17415337-6042-432B-9B2F-DA350946002B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255D732D-FCFB-4BCF-AE32-BC9C3B84FAA9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60439952-A2BF-4327-8F10-74E0CA0D818F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A9A223D0-2ED2-4BD9-A1FA-3F36FD455C9F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729572BF-9ED9-4ACB-A255-9045AD864886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24D0B299-889A-4DA3-9A78-B83237585775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0223A189-96D8-4F20-B0B9-E71EA041FC58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76ED6388-2BAA-4FF8-8012-F1E6BD88F308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85D81DCE-A011-4598-ABBF-107720F3A6E5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7C96B8F5-6A97-4B09-AAF3-65E856EED454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40766A68-24D1-484C-99A3-3CB6F4D975B2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0511D6BF-6F43-4F47-AE40-C212160431B8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AD6864FD-A594-4D42-BCAB-2E12064D88EA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EBEF5965-E6B8-4DBB-8F58-05551841B884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494F03BC-96FB-41C5-9273-A3D611B7250F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43F5AD14-4F65-419F-A5FA-BFC37002BB27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4D9A890D-E2D6-4D1E-A3A9-46DC889790B9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DD4950F2-BEEB-4BE9-9FB4-F4E274230023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A60EB055-E467-4A58-BA5E-3DD699C6DC74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3F8772B3-E139-44F6-99B5-700B5E2DBDE9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3029FF7B-3811-4435-9D16-8D494D194F3C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E6E13A33-B69D-4D8C-83D6-AE31AFE6BAF7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04DAE0E6-19D5-40BA-8132-11CBBC126B4B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7A8D5C3B-7CAB-477E-9757-8B47F381C2EE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DDC43E10-A504-4F15-95FE-BFD5E7BCC699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942C936C-3AA7-4069-8889-F64CC2CDB677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FCBF3514-1B26-45C1-B8E5-BBDA7F954324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87F41D76-DE87-4694-A68D-838C09699EF5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B731CA2D-EAA9-4DCD-9B03-C2BF5722ED02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647F4E80-9707-40BF-9B68-5BBA8E595729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C17C44EF-4DB9-4D60-8BBD-A984DCAEA26B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FBA0DCD9-8ADF-4A13-8F38-1C61B89874F8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F7B541D3-E3ED-43E6-A113-51F782059B00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963A3D19-30E0-4FC8-B884-C62EDCB84361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147F0E77-5FBF-48E2-A2CD-03BC1512C661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20AC1128-C1E3-4F62-8360-8EFD5053CCEE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4C772794-AA9A-4E7E-8AB1-079BFE3BE84A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590A3848-DEF1-4740-A338-8A626AFBE860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4EE2B669-8A6A-4D4A-AD83-B2AD64D06704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1273</Words>
  <Application>Microsoft Office PowerPoint</Application>
  <PresentationFormat>Widescreen</PresentationFormat>
  <Paragraphs>314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Comic Sans MS</vt:lpstr>
      <vt:lpstr>Consolas</vt:lpstr>
      <vt:lpstr>Segoe Print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Lucian Wischik</dc:creator>
  <cp:lastModifiedBy>Lucian Wischik</cp:lastModifiedBy>
  <cp:revision>22</cp:revision>
  <dcterms:created xsi:type="dcterms:W3CDTF">2016-06-13T18:29:41Z</dcterms:created>
  <dcterms:modified xsi:type="dcterms:W3CDTF">2016-09-16T17:41:31Z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