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33"/>
  </p:notesMasterIdLst>
  <p:sldIdLst>
    <p:sldId id="256" r:id="rId2"/>
    <p:sldId id="257" r:id="rId3"/>
    <p:sldId id="271" r:id="rId4"/>
    <p:sldId id="258" r:id="rId5"/>
    <p:sldId id="259" r:id="rId6"/>
    <p:sldId id="272" r:id="rId7"/>
    <p:sldId id="260" r:id="rId8"/>
    <p:sldId id="273" r:id="rId9"/>
    <p:sldId id="261" r:id="rId10"/>
    <p:sldId id="262" r:id="rId11"/>
    <p:sldId id="274" r:id="rId12"/>
    <p:sldId id="263" r:id="rId13"/>
    <p:sldId id="264" r:id="rId14"/>
    <p:sldId id="265" r:id="rId15"/>
    <p:sldId id="277" r:id="rId16"/>
    <p:sldId id="276" r:id="rId17"/>
    <p:sldId id="275" r:id="rId18"/>
    <p:sldId id="278" r:id="rId19"/>
    <p:sldId id="279" r:id="rId20"/>
    <p:sldId id="280" r:id="rId21"/>
    <p:sldId id="281" r:id="rId22"/>
    <p:sldId id="282" r:id="rId23"/>
    <p:sldId id="283" r:id="rId24"/>
    <p:sldId id="266" r:id="rId25"/>
    <p:sldId id="285" r:id="rId26"/>
    <p:sldId id="286" r:id="rId27"/>
    <p:sldId id="288" r:id="rId28"/>
    <p:sldId id="289" r:id="rId29"/>
    <p:sldId id="284" r:id="rId30"/>
    <p:sldId id="290" r:id="rId31"/>
    <p:sldId id="29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1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997A6-571A-44D1-A008-283AF04915BC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89492-00FE-4509-8786-F28476FD3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36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89492-00FE-4509-8786-F28476FD33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56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89492-00FE-4509-8786-F28476FD337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3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F5F3-26F5-49C2-BCE1-5E0370941282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C168B71-B949-4C0B-AE78-9C03A767E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94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F5F3-26F5-49C2-BCE1-5E0370941282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C168B71-B949-4C0B-AE78-9C03A767E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69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F5F3-26F5-49C2-BCE1-5E0370941282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C168B71-B949-4C0B-AE78-9C03A767E2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224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F5F3-26F5-49C2-BCE1-5E0370941282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C168B71-B949-4C0B-AE78-9C03A767E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12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F5F3-26F5-49C2-BCE1-5E0370941282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C168B71-B949-4C0B-AE78-9C03A767E2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872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F5F3-26F5-49C2-BCE1-5E0370941282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C168B71-B949-4C0B-AE78-9C03A767E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539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F5F3-26F5-49C2-BCE1-5E0370941282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B71-B949-4C0B-AE78-9C03A767E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8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F5F3-26F5-49C2-BCE1-5E0370941282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B71-B949-4C0B-AE78-9C03A767E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7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F5F3-26F5-49C2-BCE1-5E0370941282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B71-B949-4C0B-AE78-9C03A767E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81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F5F3-26F5-49C2-BCE1-5E0370941282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C168B71-B949-4C0B-AE78-9C03A767E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0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F5F3-26F5-49C2-BCE1-5E0370941282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C168B71-B949-4C0B-AE78-9C03A767E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9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F5F3-26F5-49C2-BCE1-5E0370941282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C168B71-B949-4C0B-AE78-9C03A767E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3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F5F3-26F5-49C2-BCE1-5E0370941282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B71-B949-4C0B-AE78-9C03A767E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69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F5F3-26F5-49C2-BCE1-5E0370941282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B71-B949-4C0B-AE78-9C03A767E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9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F5F3-26F5-49C2-BCE1-5E0370941282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B71-B949-4C0B-AE78-9C03A767E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5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F5F3-26F5-49C2-BCE1-5E0370941282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C168B71-B949-4C0B-AE78-9C03A767E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96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EF5F3-26F5-49C2-BCE1-5E0370941282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C168B71-B949-4C0B-AE78-9C03A767E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09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oslab2019@163.com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4B46332-ACEE-43C2-BC61-44378BE4C6E0}"/>
              </a:ext>
            </a:extLst>
          </p:cNvPr>
          <p:cNvSpPr txBox="1"/>
          <p:nvPr/>
        </p:nvSpPr>
        <p:spPr>
          <a:xfrm>
            <a:off x="2002009" y="2090171"/>
            <a:ext cx="5139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操作系统实验</a:t>
            </a:r>
            <a:endParaRPr lang="en-US" altLang="zh-CN" sz="6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8892996-4EFD-459F-BEED-959495E36A1D}"/>
              </a:ext>
            </a:extLst>
          </p:cNvPr>
          <p:cNvSpPr txBox="1"/>
          <p:nvPr/>
        </p:nvSpPr>
        <p:spPr>
          <a:xfrm>
            <a:off x="4292259" y="3215936"/>
            <a:ext cx="3067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zh-CN" altLang="en-US" sz="2400" dirty="0"/>
              <a:t>实验介绍与预备知识</a:t>
            </a:r>
          </a:p>
          <a:p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0011847-F971-460A-81EC-96090B7FF2AA}"/>
              </a:ext>
            </a:extLst>
          </p:cNvPr>
          <p:cNvSpPr txBox="1"/>
          <p:nvPr/>
        </p:nvSpPr>
        <p:spPr>
          <a:xfrm>
            <a:off x="6196518" y="4731798"/>
            <a:ext cx="2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助教 李松蔚</a:t>
            </a:r>
          </a:p>
        </p:txBody>
      </p:sp>
    </p:spTree>
    <p:extLst>
      <p:ext uri="{BB962C8B-B14F-4D97-AF65-F5344CB8AC3E}">
        <p14:creationId xmlns:p14="http://schemas.microsoft.com/office/powerpoint/2010/main" val="12206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DA318D1-14DE-4331-B99B-EB3865CBFFB8}"/>
              </a:ext>
            </a:extLst>
          </p:cNvPr>
          <p:cNvSpPr txBox="1"/>
          <p:nvPr/>
        </p:nvSpPr>
        <p:spPr>
          <a:xfrm>
            <a:off x="1423387" y="1520147"/>
            <a:ext cx="4350396" cy="4607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如何完成实验报告？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实验</a:t>
            </a:r>
            <a:r>
              <a:rPr lang="zh-CN" altLang="en-US" dirty="0" smtClean="0"/>
              <a:t>题目 实验目的 实验内容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的题目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你</a:t>
            </a:r>
            <a:r>
              <a:rPr lang="zh-CN" altLang="en-US" dirty="0" smtClean="0"/>
              <a:t>为了完成练习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进行的实验步骤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执行实验步骤</a:t>
            </a:r>
            <a:r>
              <a:rPr lang="zh-CN" altLang="en-US" dirty="0" smtClean="0"/>
              <a:t>后产生的实验结果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你对实验</a:t>
            </a:r>
            <a:r>
              <a:rPr lang="zh-CN" altLang="en-US" dirty="0" smtClean="0"/>
              <a:t>结果的分析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（如果有提问的话）对提问进行解答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…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AE637F2-45C3-4588-BB69-B819A6A40DFE}"/>
              </a:ext>
            </a:extLst>
          </p:cNvPr>
          <p:cNvSpPr txBox="1"/>
          <p:nvPr/>
        </p:nvSpPr>
        <p:spPr>
          <a:xfrm>
            <a:off x="1423387" y="612559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实验要求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57" y="1384664"/>
            <a:ext cx="2300936" cy="525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AE637F2-45C3-4588-BB69-B819A6A40DFE}"/>
              </a:ext>
            </a:extLst>
          </p:cNvPr>
          <p:cNvSpPr txBox="1"/>
          <p:nvPr/>
        </p:nvSpPr>
        <p:spPr>
          <a:xfrm>
            <a:off x="1423387" y="612559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实验要求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DA318D1-14DE-4331-B99B-EB3865CBFFB8}"/>
              </a:ext>
            </a:extLst>
          </p:cNvPr>
          <p:cNvSpPr txBox="1"/>
          <p:nvPr/>
        </p:nvSpPr>
        <p:spPr>
          <a:xfrm>
            <a:off x="1423387" y="1258890"/>
            <a:ext cx="7050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实验报告要求使用</a:t>
            </a:r>
            <a:r>
              <a:rPr lang="en-US" altLang="zh-CN" dirty="0" smtClean="0">
                <a:solidFill>
                  <a:srgbClr val="FF0000"/>
                </a:solidFill>
              </a:rPr>
              <a:t>pdf</a:t>
            </a:r>
            <a:r>
              <a:rPr lang="zh-CN" altLang="en-US" dirty="0" smtClean="0"/>
              <a:t>格式提交！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推荐使用</a:t>
            </a:r>
            <a:r>
              <a:rPr lang="en-US" altLang="zh-CN" dirty="0" smtClean="0"/>
              <a:t>markdown</a:t>
            </a:r>
            <a:r>
              <a:rPr lang="zh-CN" altLang="en-US" dirty="0" smtClean="0"/>
              <a:t>来编写你的实验报告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2182220"/>
            <a:ext cx="5613788" cy="421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5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0DC52BF-7B7F-49FD-8292-3505B3475E3F}"/>
              </a:ext>
            </a:extLst>
          </p:cNvPr>
          <p:cNvSpPr txBox="1"/>
          <p:nvPr/>
        </p:nvSpPr>
        <p:spPr>
          <a:xfrm>
            <a:off x="1423387" y="1480065"/>
            <a:ext cx="653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每个实验都有</a:t>
            </a:r>
            <a:r>
              <a:rPr lang="en-US" altLang="zh-CN" dirty="0" smtClean="0"/>
              <a:t>deadline</a:t>
            </a:r>
            <a:r>
              <a:rPr lang="zh-CN" altLang="en-US" dirty="0" smtClean="0"/>
              <a:t>！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AE637F2-45C3-4588-BB69-B819A6A40DFE}"/>
              </a:ext>
            </a:extLst>
          </p:cNvPr>
          <p:cNvSpPr txBox="1"/>
          <p:nvPr/>
        </p:nvSpPr>
        <p:spPr>
          <a:xfrm>
            <a:off x="1423387" y="612559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实验要求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895EB73-76D8-4709-B68F-8AF1B08F0EFA}"/>
              </a:ext>
            </a:extLst>
          </p:cNvPr>
          <p:cNvSpPr txBox="1"/>
          <p:nvPr/>
        </p:nvSpPr>
        <p:spPr>
          <a:xfrm>
            <a:off x="3530648" y="2092808"/>
            <a:ext cx="23217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Lab1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13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Lab3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Lab5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Lab7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29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895EB73-76D8-4709-B68F-8AF1B08F0EFA}"/>
              </a:ext>
            </a:extLst>
          </p:cNvPr>
          <p:cNvSpPr txBox="1"/>
          <p:nvPr/>
        </p:nvSpPr>
        <p:spPr>
          <a:xfrm>
            <a:off x="1423387" y="4644543"/>
            <a:ext cx="74158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各位同学要在指定的时间之前，将实验报告打包为 </a:t>
            </a:r>
            <a:r>
              <a:rPr lang="zh-CN" altLang="en-US" dirty="0" smtClean="0">
                <a:solidFill>
                  <a:srgbClr val="FF0000"/>
                </a:solidFill>
              </a:rPr>
              <a:t>学号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姓名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rar</a:t>
            </a:r>
            <a:r>
              <a:rPr lang="en-US" altLang="zh-CN" dirty="0" smtClean="0">
                <a:solidFill>
                  <a:srgbClr val="FF0000"/>
                </a:solidFill>
              </a:rPr>
              <a:t>(zip</a:t>
            </a:r>
            <a:r>
              <a:rPr lang="zh-CN" altLang="en-US" dirty="0" smtClean="0">
                <a:solidFill>
                  <a:srgbClr val="FF0000"/>
                </a:solidFill>
              </a:rPr>
              <a:t>等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发送</a:t>
            </a:r>
            <a:r>
              <a:rPr lang="zh-CN" altLang="en-US" dirty="0" smtClean="0"/>
              <a:t>至邮箱：</a:t>
            </a:r>
            <a:r>
              <a:rPr lang="en-US" altLang="zh-CN" dirty="0" smtClean="0">
                <a:solidFill>
                  <a:srgbClr val="FF0000"/>
                </a:solidFill>
                <a:hlinkClick r:id="rId2"/>
              </a:rPr>
              <a:t>oslab2019@163.com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（邮件的标题也请包含你的学号和姓名！）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6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EF9C175-86E8-482C-88CB-0C411016DE33}"/>
              </a:ext>
            </a:extLst>
          </p:cNvPr>
          <p:cNvSpPr txBox="1"/>
          <p:nvPr/>
        </p:nvSpPr>
        <p:spPr>
          <a:xfrm>
            <a:off x="1524000" y="1397000"/>
            <a:ext cx="4323425" cy="11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实验总成绩：</a:t>
            </a:r>
            <a:r>
              <a:rPr lang="en-US" altLang="zh-CN" dirty="0" smtClean="0"/>
              <a:t>20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因此单次实验的满分为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AE637F2-45C3-4588-BB69-B819A6A40DFE}"/>
              </a:ext>
            </a:extLst>
          </p:cNvPr>
          <p:cNvSpPr txBox="1"/>
          <p:nvPr/>
        </p:nvSpPr>
        <p:spPr>
          <a:xfrm>
            <a:off x="1423387" y="612559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实验分数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662627035"/>
              </p:ext>
            </p:extLst>
          </p:nvPr>
        </p:nvGraphicFramePr>
        <p:xfrm>
          <a:off x="1741714" y="2645992"/>
          <a:ext cx="5477691" cy="3651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664545" y="2847573"/>
            <a:ext cx="221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按时完成报告：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11049" y="4879740"/>
            <a:ext cx="221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拓展练习分数：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24000" y="5794140"/>
            <a:ext cx="221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主要内容：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3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AE637F2-45C3-4588-BB69-B819A6A40DFE}"/>
              </a:ext>
            </a:extLst>
          </p:cNvPr>
          <p:cNvSpPr txBox="1"/>
          <p:nvPr/>
        </p:nvSpPr>
        <p:spPr>
          <a:xfrm>
            <a:off x="1423387" y="612559"/>
            <a:ext cx="599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实验的准备知识：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Lab0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9565" y="1389519"/>
            <a:ext cx="7750627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sz="2400" dirty="0" smtClean="0"/>
              <a:t>使用</a:t>
            </a:r>
            <a:r>
              <a:rPr lang="zh-CN" altLang="en-US" sz="2400" dirty="0"/>
              <a:t>实验工具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</a:pPr>
            <a:r>
              <a:rPr lang="en-US" altLang="zh-CN" dirty="0"/>
              <a:t>         shell</a:t>
            </a:r>
            <a:r>
              <a:rPr lang="zh-CN" altLang="en-US" dirty="0"/>
              <a:t>命令：</a:t>
            </a:r>
            <a:r>
              <a:rPr lang="en-US" altLang="zh-CN" dirty="0"/>
              <a:t>ls</a:t>
            </a:r>
            <a:r>
              <a:rPr lang="zh-CN" altLang="en-US" dirty="0"/>
              <a:t>、</a:t>
            </a:r>
            <a:r>
              <a:rPr lang="en-US" altLang="zh-CN" dirty="0"/>
              <a:t>cd</a:t>
            </a:r>
            <a:r>
              <a:rPr lang="zh-CN" altLang="en-US" dirty="0"/>
              <a:t>、</a:t>
            </a:r>
            <a:r>
              <a:rPr lang="en-US" altLang="zh-CN" dirty="0" err="1"/>
              <a:t>rm</a:t>
            </a:r>
            <a:r>
              <a:rPr lang="zh-CN" altLang="en-US" dirty="0"/>
              <a:t>、</a:t>
            </a:r>
            <a:r>
              <a:rPr lang="en-US" altLang="zh-CN" dirty="0" err="1"/>
              <a:t>pwd</a:t>
            </a:r>
            <a:r>
              <a:rPr lang="en-US" altLang="zh-CN" dirty="0"/>
              <a:t>...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/>
              <a:t>         系统维护工具：</a:t>
            </a:r>
            <a:r>
              <a:rPr lang="en-US" altLang="zh-CN" dirty="0"/>
              <a:t>apt</a:t>
            </a:r>
            <a:r>
              <a:rPr lang="zh-CN" altLang="en-US" dirty="0"/>
              <a:t>、</a:t>
            </a:r>
            <a:r>
              <a:rPr lang="en-US" altLang="zh-CN" dirty="0" err="1"/>
              <a:t>git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spcBef>
                <a:spcPct val="20000"/>
              </a:spcBef>
            </a:pPr>
            <a:r>
              <a:rPr lang="en-US" altLang="zh-CN" dirty="0"/>
              <a:t>         </a:t>
            </a:r>
            <a:r>
              <a:rPr lang="zh-CN" altLang="en-US" dirty="0"/>
              <a:t>源码阅读与编辑工具：</a:t>
            </a:r>
            <a:r>
              <a:rPr lang="en-US" altLang="zh-CN" dirty="0"/>
              <a:t> eclipse-CDT</a:t>
            </a:r>
            <a:r>
              <a:rPr lang="zh-CN" altLang="en-US" dirty="0"/>
              <a:t> 、 </a:t>
            </a:r>
            <a:r>
              <a:rPr lang="en-US" altLang="zh-CN" dirty="0"/>
              <a:t>understand</a:t>
            </a:r>
            <a:r>
              <a:rPr lang="zh-CN" altLang="en-US" dirty="0"/>
              <a:t>、</a:t>
            </a:r>
            <a:r>
              <a:rPr lang="en-US" altLang="zh-CN" dirty="0" err="1"/>
              <a:t>gedit</a:t>
            </a:r>
            <a:r>
              <a:rPr lang="zh-CN" altLang="en-US" dirty="0"/>
              <a:t>、</a:t>
            </a:r>
            <a:r>
              <a:rPr lang="en-US" altLang="zh-CN" dirty="0"/>
              <a:t>vim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/>
              <a:t>         源码比较工具：</a:t>
            </a:r>
            <a:r>
              <a:rPr lang="en-US" altLang="zh-CN" dirty="0"/>
              <a:t>diff</a:t>
            </a:r>
            <a:r>
              <a:rPr lang="zh-CN" altLang="en-US" dirty="0"/>
              <a:t>、</a:t>
            </a:r>
            <a:r>
              <a:rPr lang="en-US" altLang="zh-CN" dirty="0"/>
              <a:t>meld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/>
              <a:t>         开发编译调试工具：</a:t>
            </a: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make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/>
              <a:t>         硬件模拟器：</a:t>
            </a:r>
            <a:r>
              <a:rPr lang="en-US" altLang="zh-CN" dirty="0" err="1">
                <a:solidFill>
                  <a:srgbClr val="FF0000"/>
                </a:solidFill>
              </a:rPr>
              <a:t>qemu</a:t>
            </a:r>
            <a:r>
              <a:rPr lang="en-US" altLang="zh-C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1756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5B9A71-F2FA-42B7-B8C1-D593885E0505}"/>
              </a:ext>
            </a:extLst>
          </p:cNvPr>
          <p:cNvSpPr txBox="1"/>
          <p:nvPr/>
        </p:nvSpPr>
        <p:spPr>
          <a:xfrm>
            <a:off x="1623685" y="1950889"/>
            <a:ext cx="63011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用来编译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语言的代码。例如输入如下指令：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–o hello</a:t>
            </a:r>
          </a:p>
          <a:p>
            <a:pPr>
              <a:lnSpc>
                <a:spcPct val="200000"/>
              </a:lnSpc>
            </a:pP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那么，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会寻找当前目录下的名为“</a:t>
            </a:r>
            <a:r>
              <a:rPr lang="en-US" altLang="zh-CN" dirty="0" err="1" smtClean="0"/>
              <a:t>hello.c</a:t>
            </a:r>
            <a:r>
              <a:rPr lang="zh-CN" altLang="en-US" dirty="0" smtClean="0"/>
              <a:t>”的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语言代码文件，并将其编译为一个可执行程序，命名为“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”。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423387" y="705393"/>
            <a:ext cx="314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gcc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44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3387" y="705393"/>
            <a:ext cx="314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make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25B9A71-F2FA-42B7-B8C1-D593885E0505}"/>
              </a:ext>
            </a:extLst>
          </p:cNvPr>
          <p:cNvSpPr txBox="1"/>
          <p:nvPr/>
        </p:nvSpPr>
        <p:spPr>
          <a:xfrm>
            <a:off x="1423386" y="1410958"/>
            <a:ext cx="66494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用来管理一个软件工程的命令。基本的用法是如下命令：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	make</a:t>
            </a:r>
          </a:p>
          <a:p>
            <a:pPr>
              <a:lnSpc>
                <a:spcPct val="200000"/>
              </a:lnSpc>
            </a:pP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	make</a:t>
            </a:r>
            <a:r>
              <a:rPr lang="zh-CN" altLang="en-US" dirty="0" smtClean="0"/>
              <a:t>会在当前目录下寻找名为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的文件。该文件是我们预先编写好的如何编译链接这个软件工程的文件。</a:t>
            </a:r>
            <a:r>
              <a:rPr lang="en-US" altLang="zh-CN" dirty="0" smtClean="0"/>
              <a:t>	make</a:t>
            </a:r>
            <a:r>
              <a:rPr lang="zh-CN" altLang="en-US" dirty="0" smtClean="0"/>
              <a:t>指令根据该文件中的指示，编译当前目录下所有的代码并链接，生成该工程的目标文件。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33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50" y="377437"/>
            <a:ext cx="6040211" cy="45339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50" y="2247696"/>
            <a:ext cx="5456736" cy="40823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99" y="1311247"/>
            <a:ext cx="5477283" cy="4113104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 rot="20235758">
            <a:off x="3085782" y="2299061"/>
            <a:ext cx="2194560" cy="33963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3387" y="705393"/>
            <a:ext cx="314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qemu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25B9A71-F2FA-42B7-B8C1-D593885E0505}"/>
              </a:ext>
            </a:extLst>
          </p:cNvPr>
          <p:cNvSpPr txBox="1"/>
          <p:nvPr/>
        </p:nvSpPr>
        <p:spPr>
          <a:xfrm>
            <a:off x="1423387" y="1602547"/>
            <a:ext cx="63011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能够模拟硬件环境。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在本实验中，我们用</a:t>
            </a:r>
            <a:r>
              <a:rPr lang="en-US" altLang="zh-CN" dirty="0" err="1" smtClean="0"/>
              <a:t>qemu</a:t>
            </a:r>
            <a:r>
              <a:rPr lang="zh-CN" altLang="en-US" dirty="0" smtClean="0"/>
              <a:t>模拟了</a:t>
            </a:r>
            <a:r>
              <a:rPr lang="en-US" altLang="zh-CN" dirty="0" smtClean="0"/>
              <a:t>x86</a:t>
            </a:r>
            <a:r>
              <a:rPr lang="zh-CN" altLang="en-US" dirty="0" smtClean="0"/>
              <a:t>硬件环境，用来运行我们的操作系统的镜像</a:t>
            </a:r>
            <a:r>
              <a:rPr lang="en-US" altLang="zh-CN" dirty="0" err="1" smtClean="0"/>
              <a:t>ucore.img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如果</a:t>
            </a:r>
            <a:r>
              <a:rPr lang="zh-CN" altLang="en-US" dirty="0"/>
              <a:t>想</a:t>
            </a:r>
            <a:r>
              <a:rPr lang="zh-CN" altLang="en-US" dirty="0" smtClean="0"/>
              <a:t>要在该模拟器中启动这个镜像，只需要在这个镜像文件的目录下输入命令：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qemu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ucore.img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即可启动该镜像。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03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5B9A71-F2FA-42B7-B8C1-D593885E0505}"/>
              </a:ext>
            </a:extLst>
          </p:cNvPr>
          <p:cNvSpPr txBox="1"/>
          <p:nvPr/>
        </p:nvSpPr>
        <p:spPr>
          <a:xfrm>
            <a:off x="1423387" y="1602547"/>
            <a:ext cx="6301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除此之外，我们还可以通过执行以下命令：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make </a:t>
            </a:r>
            <a:r>
              <a:rPr lang="en-US" altLang="zh-CN" dirty="0" err="1" smtClean="0"/>
              <a:t>qemu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来编译全部的项目文件，并在编译完成后直接启动我们编译生成的镜像。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48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D05B203-BAAD-45DE-A85F-D667185B248E}"/>
              </a:ext>
            </a:extLst>
          </p:cNvPr>
          <p:cNvSpPr txBox="1"/>
          <p:nvPr/>
        </p:nvSpPr>
        <p:spPr>
          <a:xfrm>
            <a:off x="1423387" y="612559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895EB73-76D8-4709-B68F-8AF1B08F0EFA}"/>
              </a:ext>
            </a:extLst>
          </p:cNvPr>
          <p:cNvSpPr txBox="1"/>
          <p:nvPr/>
        </p:nvSpPr>
        <p:spPr>
          <a:xfrm>
            <a:off x="2668288" y="1258890"/>
            <a:ext cx="52999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/>
              <a:t>我们要做什么实验</a:t>
            </a:r>
            <a:r>
              <a:rPr lang="zh-CN" altLang="en-US" sz="2400" b="1" dirty="0" smtClean="0"/>
              <a:t>？</a:t>
            </a:r>
            <a:endParaRPr lang="en-US" altLang="zh-CN" sz="2400" b="1" dirty="0" smtClean="0"/>
          </a:p>
          <a:p>
            <a:pPr>
              <a:lnSpc>
                <a:spcPct val="200000"/>
              </a:lnSpc>
            </a:pPr>
            <a:r>
              <a:rPr lang="en-US" altLang="zh-CN" b="1" dirty="0"/>
              <a:t>	</a:t>
            </a:r>
            <a:r>
              <a:rPr lang="zh-CN" altLang="en-US" dirty="0" smtClean="0"/>
              <a:t>实验</a:t>
            </a:r>
            <a:r>
              <a:rPr lang="zh-CN" altLang="en-US" dirty="0"/>
              <a:t>内容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sz="2400" b="1" dirty="0" smtClean="0"/>
              <a:t>如何做实验？</a:t>
            </a:r>
            <a:endParaRPr lang="en-US" altLang="zh-CN" sz="2400" b="1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实验准备工作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怎么提交实验与获得分数</a:t>
            </a:r>
            <a:r>
              <a:rPr lang="zh-CN" altLang="en-US" sz="2400" b="1" dirty="0" smtClean="0"/>
              <a:t>？</a:t>
            </a:r>
            <a:endParaRPr lang="en-US" altLang="zh-CN" sz="2400" b="1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实验</a:t>
            </a:r>
            <a:r>
              <a:rPr lang="zh-CN" altLang="en-US" dirty="0"/>
              <a:t>的要求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我们需要什么准备知识</a:t>
            </a:r>
            <a:r>
              <a:rPr lang="zh-CN" altLang="en-US" sz="2400" b="1" dirty="0" smtClean="0"/>
              <a:t>？</a:t>
            </a:r>
            <a:endParaRPr lang="en-US" altLang="zh-CN" sz="2400" b="1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	L</a:t>
            </a:r>
            <a:r>
              <a:rPr lang="en-US" altLang="zh-CN" dirty="0" smtClean="0"/>
              <a:t>inux</a:t>
            </a:r>
            <a:r>
              <a:rPr lang="zh-CN" altLang="en-US" dirty="0" smtClean="0"/>
              <a:t>操作指令</a:t>
            </a:r>
            <a:r>
              <a:rPr lang="zh-CN" altLang="en-US" dirty="0"/>
              <a:t>与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，以及</a:t>
            </a:r>
            <a:r>
              <a:rPr lang="en-US" altLang="zh-CN" dirty="0" err="1" smtClean="0"/>
              <a:t>ucore</a:t>
            </a:r>
            <a:r>
              <a:rPr lang="zh-CN" altLang="en-US" dirty="0" smtClean="0"/>
              <a:t>的链表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85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3387" y="705393"/>
            <a:ext cx="314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gdb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25B9A71-F2FA-42B7-B8C1-D593885E0505}"/>
              </a:ext>
            </a:extLst>
          </p:cNvPr>
          <p:cNvSpPr txBox="1"/>
          <p:nvPr/>
        </p:nvSpPr>
        <p:spPr>
          <a:xfrm>
            <a:off x="1423387" y="1602547"/>
            <a:ext cx="63011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功能强大的调试工具。具有设断点、单步执行、显示堆栈内容等丰富的功能。</a:t>
            </a:r>
            <a:r>
              <a:rPr lang="zh-CN" altLang="en-US" dirty="0"/>
              <a:t>通常使用</a:t>
            </a:r>
            <a:r>
              <a:rPr lang="zh-CN" altLang="en-US" dirty="0" smtClean="0"/>
              <a:t>的命令如下：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 hello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则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会执行当前目录下名为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的可执行文件，并等待用户下一步输入指令操作。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注意：使用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调试程序，必须要求程序在被编译时被设置为产生调试信息！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–g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–o hello</a:t>
            </a:r>
          </a:p>
        </p:txBody>
      </p:sp>
    </p:spTree>
    <p:extLst>
      <p:ext uri="{BB962C8B-B14F-4D97-AF65-F5344CB8AC3E}">
        <p14:creationId xmlns:p14="http://schemas.microsoft.com/office/powerpoint/2010/main" val="8962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5B9A71-F2FA-42B7-B8C1-D593885E0505}"/>
              </a:ext>
            </a:extLst>
          </p:cNvPr>
          <p:cNvSpPr txBox="1"/>
          <p:nvPr/>
        </p:nvSpPr>
        <p:spPr>
          <a:xfrm>
            <a:off x="1423387" y="1602547"/>
            <a:ext cx="63011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可以用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来调试运行在</a:t>
            </a:r>
            <a:r>
              <a:rPr lang="en-US" altLang="zh-CN" dirty="0" err="1" smtClean="0"/>
              <a:t>qemu</a:t>
            </a:r>
            <a:r>
              <a:rPr lang="zh-CN" altLang="en-US" dirty="0" smtClean="0"/>
              <a:t>中的实验操作系统，但需要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qemu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1234</a:t>
            </a:r>
            <a:r>
              <a:rPr lang="zh-CN" altLang="en-US" dirty="0" smtClean="0"/>
              <a:t>号端口进行通信</a:t>
            </a:r>
            <a:r>
              <a:rPr lang="zh-CN" altLang="en-US" dirty="0" smtClean="0"/>
              <a:t>。并且每次调试都需要输入一些参数（比如在某个函数处设置断点）。</a:t>
            </a:r>
            <a:r>
              <a:rPr lang="en-US" altLang="zh-CN" dirty="0"/>
              <a:t>	</a:t>
            </a:r>
            <a:r>
              <a:rPr lang="zh-CN" altLang="en-US" dirty="0" smtClean="0"/>
              <a:t>在我们的实验中，可以通过执行如下命令：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make debug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来编译项目文件，用</a:t>
            </a:r>
            <a:r>
              <a:rPr lang="en-US" altLang="zh-CN" dirty="0" err="1" smtClean="0"/>
              <a:t>qemu</a:t>
            </a:r>
            <a:r>
              <a:rPr lang="zh-CN" altLang="en-US" dirty="0" smtClean="0"/>
              <a:t>启动镜像的同时使用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进行调试</a:t>
            </a:r>
            <a:r>
              <a:rPr lang="zh-CN" altLang="en-US" dirty="0" smtClean="0"/>
              <a:t>。我们准备了</a:t>
            </a:r>
            <a:r>
              <a:rPr lang="en-US" altLang="zh-CN" dirty="0" err="1" smtClean="0"/>
              <a:t>gdbinit</a:t>
            </a:r>
            <a:r>
              <a:rPr lang="zh-CN" altLang="en-US" dirty="0" smtClean="0"/>
              <a:t>文件来作为初始的参数。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61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3387" y="705393"/>
            <a:ext cx="314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g</a:t>
            </a:r>
            <a:r>
              <a:rPr lang="en-US" altLang="zh-CN" sz="2400" dirty="0" err="1" smtClean="0"/>
              <a:t>db</a:t>
            </a:r>
            <a:r>
              <a:rPr lang="zh-CN" altLang="en-US" sz="2400" dirty="0" smtClean="0"/>
              <a:t>的命令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25B9A71-F2FA-42B7-B8C1-D593885E0505}"/>
              </a:ext>
            </a:extLst>
          </p:cNvPr>
          <p:cNvSpPr txBox="1"/>
          <p:nvPr/>
        </p:nvSpPr>
        <p:spPr>
          <a:xfrm>
            <a:off x="2120073" y="1637381"/>
            <a:ext cx="63011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n</a:t>
            </a:r>
            <a:r>
              <a:rPr lang="en-US" altLang="zh-CN" dirty="0" smtClean="0"/>
              <a:t>:	</a:t>
            </a:r>
            <a:r>
              <a:rPr lang="zh-CN" altLang="en-US" dirty="0" smtClean="0"/>
              <a:t>单步执行一行源代码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err="1"/>
              <a:t>n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:	</a:t>
            </a:r>
            <a:r>
              <a:rPr lang="zh-CN" altLang="en-US" dirty="0" smtClean="0"/>
              <a:t>单步执行一条汇编指令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s</a:t>
            </a:r>
            <a:r>
              <a:rPr lang="en-US" altLang="zh-CN" dirty="0" smtClean="0"/>
              <a:t>:	</a:t>
            </a:r>
            <a:r>
              <a:rPr lang="zh-CN" altLang="en-US" dirty="0" smtClean="0"/>
              <a:t>单步执行一行源代码，进入函数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err="1"/>
              <a:t>s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:	</a:t>
            </a:r>
            <a:r>
              <a:rPr lang="zh-CN" altLang="en-US" dirty="0" smtClean="0"/>
              <a:t>单步执行一条汇编指令，进入函数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c:	</a:t>
            </a:r>
            <a:r>
              <a:rPr lang="zh-CN" altLang="en-US" dirty="0" smtClean="0"/>
              <a:t>执行到下一个断点处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b </a:t>
            </a:r>
            <a:r>
              <a:rPr lang="zh-CN" altLang="en-US" dirty="0" smtClean="0"/>
              <a:t>*</a:t>
            </a:r>
            <a:r>
              <a:rPr lang="en-US" altLang="zh-CN" dirty="0" smtClean="0"/>
              <a:t>0x1234:	</a:t>
            </a:r>
            <a:r>
              <a:rPr lang="zh-CN" altLang="en-US" dirty="0" smtClean="0"/>
              <a:t>在地址</a:t>
            </a:r>
            <a:r>
              <a:rPr lang="en-US" altLang="zh-CN" dirty="0" smtClean="0"/>
              <a:t>0x1234</a:t>
            </a:r>
            <a:r>
              <a:rPr lang="zh-CN" altLang="en-US" dirty="0" smtClean="0"/>
              <a:t>处设置断点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x/3i $pc:	</a:t>
            </a:r>
            <a:r>
              <a:rPr lang="zh-CN" altLang="en-US" dirty="0" smtClean="0"/>
              <a:t>显示当前开始开始的接下来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条汇编指令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417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70" y="900793"/>
            <a:ext cx="6134100" cy="1485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25B9A71-F2FA-42B7-B8C1-D593885E0505}"/>
              </a:ext>
            </a:extLst>
          </p:cNvPr>
          <p:cNvSpPr txBox="1"/>
          <p:nvPr/>
        </p:nvSpPr>
        <p:spPr>
          <a:xfrm>
            <a:off x="2128783" y="2595699"/>
            <a:ext cx="63011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m</a:t>
            </a:r>
            <a:r>
              <a:rPr lang="en-US" altLang="zh-CN" dirty="0" smtClean="0"/>
              <a:t>ake debug	//</a:t>
            </a:r>
            <a:r>
              <a:rPr lang="zh-CN" altLang="en-US" dirty="0" smtClean="0"/>
              <a:t>编译项目，运行镜像，启动调试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b</a:t>
            </a:r>
            <a:r>
              <a:rPr lang="en-US" altLang="zh-CN" dirty="0" smtClean="0"/>
              <a:t> *0x7c00		//</a:t>
            </a:r>
            <a:r>
              <a:rPr lang="zh-CN" altLang="en-US" dirty="0" smtClean="0"/>
              <a:t>设置断点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c</a:t>
            </a:r>
            <a:r>
              <a:rPr lang="en-US" altLang="zh-CN" dirty="0" smtClean="0"/>
              <a:t>				//</a:t>
            </a:r>
            <a:r>
              <a:rPr lang="zh-CN" altLang="en-US" dirty="0" smtClean="0"/>
              <a:t>执行到断点处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x/10i $pc		//</a:t>
            </a:r>
            <a:r>
              <a:rPr lang="zh-CN" altLang="en-US" dirty="0" smtClean="0"/>
              <a:t>显示当前地址开始的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条汇编命令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2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23387" y="705393"/>
            <a:ext cx="314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Intel 80386</a:t>
            </a:r>
            <a:r>
              <a:rPr lang="zh-CN" altLang="en-US" sz="2400" dirty="0" smtClean="0"/>
              <a:t>介绍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25B9A71-F2FA-42B7-B8C1-D593885E0505}"/>
              </a:ext>
            </a:extLst>
          </p:cNvPr>
          <p:cNvSpPr txBox="1"/>
          <p:nvPr/>
        </p:nvSpPr>
        <p:spPr>
          <a:xfrm>
            <a:off x="1423387" y="2421152"/>
            <a:ext cx="7441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运行模式：</a:t>
            </a:r>
            <a:r>
              <a:rPr lang="zh-CN" altLang="en-US" dirty="0" smtClean="0">
                <a:solidFill>
                  <a:srgbClr val="FF0000"/>
                </a:solidFill>
              </a:rPr>
              <a:t>实模式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保护模式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SMM</a:t>
            </a:r>
            <a:r>
              <a:rPr lang="zh-CN" altLang="en-US" dirty="0" smtClean="0"/>
              <a:t>模式、虚拟模式。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在实模式下，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的寻址空间为</a:t>
            </a:r>
            <a:r>
              <a:rPr lang="en-US" altLang="zh-CN" dirty="0" smtClean="0"/>
              <a:t>1MB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/>
              <a:t>在保护模式</a:t>
            </a:r>
            <a:r>
              <a:rPr lang="zh-CN" altLang="en-US" dirty="0" smtClean="0"/>
              <a:t>下，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的寻址空间为</a:t>
            </a:r>
            <a:r>
              <a:rPr lang="en-US" altLang="zh-CN" dirty="0" smtClean="0"/>
              <a:t>4GB</a:t>
            </a:r>
            <a:r>
              <a:rPr lang="zh-CN" altLang="en-US" dirty="0" smtClean="0"/>
              <a:t>，且支持</a:t>
            </a:r>
            <a:r>
              <a:rPr lang="zh-CN" altLang="en-US" dirty="0" smtClean="0">
                <a:solidFill>
                  <a:srgbClr val="FF0000"/>
                </a:solidFill>
              </a:rPr>
              <a:t>分页</a:t>
            </a:r>
            <a:r>
              <a:rPr lang="zh-CN" altLang="en-US" dirty="0" smtClean="0"/>
              <a:t>机制。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88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3387" y="705393"/>
            <a:ext cx="314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Intel 80386</a:t>
            </a:r>
            <a:r>
              <a:rPr lang="zh-CN" altLang="en-US" sz="2400" dirty="0" smtClean="0"/>
              <a:t>的寄存器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447336" y="1501068"/>
            <a:ext cx="6239692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/>
              <a:t>80386的寄存器可以分为8组：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         通用寄存器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         段寄存器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         指令指针寄存器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         标志寄存器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         </a:t>
            </a:r>
            <a:r>
              <a:rPr lang="zh-CN" altLang="en-US" dirty="0"/>
              <a:t>控制寄存器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/>
              <a:t>         系统地址寄存器，调试寄存器，测试寄存器</a:t>
            </a:r>
          </a:p>
        </p:txBody>
      </p:sp>
    </p:spTree>
    <p:extLst>
      <p:ext uri="{BB962C8B-B14F-4D97-AF65-F5344CB8AC3E}">
        <p14:creationId xmlns:p14="http://schemas.microsoft.com/office/powerpoint/2010/main" val="144326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0307" y="1019785"/>
            <a:ext cx="4572000" cy="54320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/>
              <a:t>通用寄存器    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/>
              <a:t>         EAX：累加器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>
                <a:sym typeface="Arial" panose="020B0604020202020204" pitchFamily="34" charset="0"/>
              </a:rPr>
              <a:t>         EBX：基址寄存器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>
                <a:sym typeface="Arial" panose="020B0604020202020204" pitchFamily="34" charset="0"/>
              </a:rPr>
              <a:t>         ECX：计数器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>
                <a:sym typeface="Arial" panose="020B0604020202020204" pitchFamily="34" charset="0"/>
              </a:rPr>
              <a:t>         EDX：数据寄存器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>
                <a:sym typeface="Arial" panose="020B0604020202020204" pitchFamily="34" charset="0"/>
              </a:rPr>
              <a:t>         ESI：源地址指针寄存器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>
                <a:sym typeface="Arial" panose="020B0604020202020204" pitchFamily="34" charset="0"/>
              </a:rPr>
              <a:t>         EDI：目的地址指针寄存器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>
                <a:sym typeface="Arial" panose="020B0604020202020204" pitchFamily="34" charset="0"/>
              </a:rPr>
              <a:t>         EBP：基址指针寄存器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>
                <a:sym typeface="Arial" panose="020B0604020202020204" pitchFamily="34" charset="0"/>
              </a:rPr>
              <a:t>         ESP：堆栈指针寄存器</a:t>
            </a:r>
          </a:p>
        </p:txBody>
      </p:sp>
      <p:sp>
        <p:nvSpPr>
          <p:cNvPr id="3" name="矩形 2"/>
          <p:cNvSpPr/>
          <p:nvPr/>
        </p:nvSpPr>
        <p:spPr>
          <a:xfrm>
            <a:off x="4924697" y="1019785"/>
            <a:ext cx="4572000" cy="42807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/>
              <a:t>段寄存器        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/>
              <a:t>         CS：代码段(Code Segment)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>
                <a:sym typeface="Arial" panose="020B0604020202020204" pitchFamily="34" charset="0"/>
              </a:rPr>
              <a:t>         DS：数据段(Data Segment)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>
                <a:sym typeface="Arial" panose="020B0604020202020204" pitchFamily="34" charset="0"/>
              </a:rPr>
              <a:t>         ES：附加数据段(Extra Segment)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>
                <a:sym typeface="Arial" panose="020B0604020202020204" pitchFamily="34" charset="0"/>
              </a:rPr>
              <a:t>         SS：堆栈段(Stack Segment)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>
                <a:sym typeface="Arial" panose="020B0604020202020204" pitchFamily="34" charset="0"/>
              </a:rPr>
              <a:t>         FS：附加段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>
                <a:sym typeface="Arial" panose="020B0604020202020204" pitchFamily="34" charset="0"/>
              </a:rPr>
              <a:t>         GS：附加段</a:t>
            </a:r>
          </a:p>
        </p:txBody>
      </p:sp>
    </p:spTree>
    <p:extLst>
      <p:ext uri="{BB962C8B-B14F-4D97-AF65-F5344CB8AC3E}">
        <p14:creationId xmlns:p14="http://schemas.microsoft.com/office/powerpoint/2010/main" val="3567729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9347" y="821412"/>
            <a:ext cx="740664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/>
              <a:t>指令寄存器和标志寄存器    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/>
              <a:t>         EIP：指令寄存器</a:t>
            </a:r>
            <a:endParaRPr lang="en-US" altLang="zh-CN" dirty="0"/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en-US" altLang="zh-CN" dirty="0"/>
              <a:t>             </a:t>
            </a:r>
            <a:r>
              <a:rPr lang="zh-CN" altLang="en-US" dirty="0"/>
              <a:t>EIP的低16位就是8086的IP，它存储的是下一条要执行指令的内存地址，在分段地址转换中，表示指令的段内偏移地址。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>
                <a:sym typeface="Arial" panose="020B0604020202020204" pitchFamily="34" charset="0"/>
              </a:rPr>
              <a:t>         EFLAGS：标志寄存器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>
                <a:sym typeface="Arial" panose="020B0604020202020204" pitchFamily="34" charset="0"/>
              </a:rPr>
              <a:t>             IF(Interrupt Flag)：中断允许标志位,由CLI，STI两条指令来控制；设置 IF 使CPU可识别外部（可屏蔽）中断请求。复位 IF 则禁止中断。 IF 对不可屏蔽外部中断和故障中断的识别没有任何作用。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dirty="0">
                <a:sym typeface="Arial" panose="020B0604020202020204" pitchFamily="34" charset="0"/>
              </a:rPr>
              <a:t>             CF,PF, ZF, ...</a:t>
            </a:r>
          </a:p>
        </p:txBody>
      </p:sp>
    </p:spTree>
    <p:extLst>
      <p:ext uri="{BB962C8B-B14F-4D97-AF65-F5344CB8AC3E}">
        <p14:creationId xmlns:p14="http://schemas.microsoft.com/office/powerpoint/2010/main" val="4132419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3387" y="705393"/>
            <a:ext cx="594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ucore</a:t>
            </a:r>
            <a:r>
              <a:rPr lang="zh-CN" altLang="en-US" sz="2400" dirty="0" smtClean="0"/>
              <a:t>的面向对象编程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954962" y="1582571"/>
            <a:ext cx="278153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dirty="0"/>
              <a:t>/lab2/kern/mm/pmm.h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8" y="2207344"/>
            <a:ext cx="8047246" cy="374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1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3387" y="705393"/>
            <a:ext cx="594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u</a:t>
            </a:r>
            <a:r>
              <a:rPr lang="en-US" altLang="zh-CN" sz="2400" dirty="0" err="1" smtClean="0"/>
              <a:t>core</a:t>
            </a:r>
            <a:r>
              <a:rPr lang="zh-CN" altLang="en-US" sz="2400" dirty="0" smtClean="0"/>
              <a:t>的通用数据结构：双向循环链表</a:t>
            </a:r>
            <a:endParaRPr lang="zh-CN" altLang="en-US" sz="2400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593" y="1985788"/>
            <a:ext cx="6595571" cy="233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327593" y="4981215"/>
            <a:ext cx="667362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dirty="0" smtClean="0"/>
              <a:t>空闲内存块列表 内存页列表 进程列表 设备列表 文件系统列表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06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AE637F2-45C3-4588-BB69-B819A6A40DFE}"/>
              </a:ext>
            </a:extLst>
          </p:cNvPr>
          <p:cNvSpPr txBox="1"/>
          <p:nvPr/>
        </p:nvSpPr>
        <p:spPr>
          <a:xfrm>
            <a:off x="1423387" y="612559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65" y="1336644"/>
            <a:ext cx="4210050" cy="148590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960487" y="2334825"/>
            <a:ext cx="30021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65" y="3216871"/>
            <a:ext cx="5838825" cy="723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65" y="4335099"/>
            <a:ext cx="61341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5772" y="908969"/>
            <a:ext cx="4572000" cy="13969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/>
              <a:t>typedef </a:t>
            </a:r>
            <a:r>
              <a:rPr lang="en-US" altLang="zh-CN" b="1" dirty="0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list_entry</a:t>
            </a:r>
            <a:r>
              <a:rPr lang="en-US" altLang="zh-CN" dirty="0"/>
              <a:t> {</a:t>
            </a: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/>
              <a:t>    </a:t>
            </a:r>
            <a:r>
              <a:rPr lang="en-US" altLang="zh-CN" b="1" dirty="0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list_entry</a:t>
            </a:r>
            <a:r>
              <a:rPr lang="en-US" altLang="zh-CN" dirty="0"/>
              <a:t> *</a:t>
            </a:r>
            <a:r>
              <a:rPr lang="en-US" altLang="zh-CN" dirty="0" err="1"/>
              <a:t>prev</a:t>
            </a:r>
            <a:r>
              <a:rPr lang="en-US" altLang="zh-CN" dirty="0"/>
              <a:t>, *next;</a:t>
            </a: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/>
              <a:t>}</a:t>
            </a:r>
            <a:r>
              <a:rPr lang="en-US" altLang="zh-CN" dirty="0" err="1"/>
              <a:t>list_entry_t</a:t>
            </a:r>
            <a:r>
              <a:rPr lang="en-US" altLang="zh-CN" dirty="0"/>
              <a:t>;</a:t>
            </a:r>
          </a:p>
        </p:txBody>
      </p:sp>
      <p:sp>
        <p:nvSpPr>
          <p:cNvPr id="3" name="矩形 2"/>
          <p:cNvSpPr/>
          <p:nvPr/>
        </p:nvSpPr>
        <p:spPr>
          <a:xfrm>
            <a:off x="1545772" y="2508243"/>
            <a:ext cx="4572000" cy="19205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/>
              <a:t>typedef </a:t>
            </a:r>
            <a:r>
              <a:rPr lang="en-US" altLang="zh-CN" b="1" dirty="0"/>
              <a:t>struct</a:t>
            </a:r>
            <a:r>
              <a:rPr lang="en-US" altLang="zh-CN" dirty="0"/>
              <a:t> {</a:t>
            </a: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list_entry_t</a:t>
            </a:r>
            <a:r>
              <a:rPr lang="en-US" altLang="zh-CN" dirty="0"/>
              <a:t> </a:t>
            </a:r>
            <a:r>
              <a:rPr lang="en-US" altLang="zh-CN" dirty="0" err="1"/>
              <a:t>free_list</a:t>
            </a:r>
            <a:r>
              <a:rPr lang="en-US" altLang="zh-CN" dirty="0"/>
              <a:t>; </a:t>
            </a: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/>
              <a:t>    </a:t>
            </a:r>
            <a:r>
              <a:rPr lang="en-US" altLang="zh-CN" b="1" dirty="0"/>
              <a:t>unsigned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dirty="0" err="1"/>
              <a:t>nr_free</a:t>
            </a:r>
            <a:r>
              <a:rPr lang="en-US" altLang="zh-CN" dirty="0"/>
              <a:t>; </a:t>
            </a: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/>
              <a:t>} </a:t>
            </a:r>
            <a:r>
              <a:rPr lang="en-US" altLang="zh-CN" dirty="0" err="1"/>
              <a:t>free_area_t</a:t>
            </a:r>
            <a:r>
              <a:rPr lang="en-US" altLang="zh-CN" dirty="0"/>
              <a:t>;</a:t>
            </a:r>
          </a:p>
        </p:txBody>
      </p:sp>
      <p:sp>
        <p:nvSpPr>
          <p:cNvPr id="4" name="矩形 3"/>
          <p:cNvSpPr/>
          <p:nvPr/>
        </p:nvSpPr>
        <p:spPr>
          <a:xfrm>
            <a:off x="1545772" y="4528395"/>
            <a:ext cx="4572000" cy="23914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b="1" dirty="0"/>
              <a:t>struct</a:t>
            </a:r>
            <a:r>
              <a:rPr lang="en-US" altLang="zh-CN" dirty="0"/>
              <a:t> Page {</a:t>
            </a: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atomic_t</a:t>
            </a:r>
            <a:r>
              <a:rPr lang="en-US" altLang="zh-CN" dirty="0"/>
              <a:t> ref; </a:t>
            </a: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/>
              <a:t>     ……</a:t>
            </a: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list_entry_t</a:t>
            </a:r>
            <a:r>
              <a:rPr lang="en-US" altLang="zh-CN" dirty="0"/>
              <a:t> </a:t>
            </a:r>
            <a:r>
              <a:rPr lang="en-US" altLang="zh-CN" dirty="0" err="1"/>
              <a:t>page_link</a:t>
            </a:r>
            <a:r>
              <a:rPr lang="en-US" altLang="zh-CN" dirty="0"/>
              <a:t>; </a:t>
            </a: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/>
              <a:t>};</a:t>
            </a:r>
          </a:p>
        </p:txBody>
      </p:sp>
      <p:graphicFrame>
        <p:nvGraphicFramePr>
          <p:cNvPr id="5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989756"/>
              </p:ext>
            </p:extLst>
          </p:nvPr>
        </p:nvGraphicFramePr>
        <p:xfrm>
          <a:off x="5057990" y="1051672"/>
          <a:ext cx="3752850" cy="348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2780489" imgH="2471198" progId="Visio.Drawing.11">
                  <p:embed/>
                </p:oleObj>
              </mc:Choice>
              <mc:Fallback>
                <p:oleObj name="Visio" r:id="rId3" imgW="2780489" imgH="2471198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990" y="1051672"/>
                        <a:ext cx="3752850" cy="348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467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0606" y="705973"/>
            <a:ext cx="4572000" cy="1867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/>
              <a:t>链表操作函数</a:t>
            </a: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/>
              <a:t>         list_init(list_entry_t *elm)</a:t>
            </a: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/>
              <a:t>         list_add_after和list_add_before</a:t>
            </a: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/>
              <a:t>         list_del(list_entry_t *listelm)</a:t>
            </a:r>
          </a:p>
        </p:txBody>
      </p:sp>
      <p:sp>
        <p:nvSpPr>
          <p:cNvPr id="3" name="矩形 2"/>
          <p:cNvSpPr/>
          <p:nvPr/>
        </p:nvSpPr>
        <p:spPr>
          <a:xfrm>
            <a:off x="1580606" y="2704402"/>
            <a:ext cx="4339650" cy="453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/>
              <a:t>如何</a:t>
            </a:r>
            <a:r>
              <a:rPr lang="zh-CN" altLang="en-US" dirty="0" smtClean="0"/>
              <a:t>访问</a:t>
            </a:r>
            <a:r>
              <a:rPr lang="zh-CN" altLang="en-US" dirty="0"/>
              <a:t>链表节点所在的宿主</a:t>
            </a:r>
            <a:r>
              <a:rPr lang="zh-CN" altLang="en-US" dirty="0" smtClean="0"/>
              <a:t>数据结构？</a:t>
            </a:r>
            <a:endParaRPr lang="zh-CN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253604" y="3138348"/>
            <a:ext cx="8483600" cy="45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342900" lvl="1" indent="-342900">
              <a:lnSpc>
                <a:spcPct val="150000"/>
              </a:lnSpc>
              <a:buClrTx/>
              <a:buSz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#define le2page(le, member)      </a:t>
            </a:r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</a:rPr>
              <a:t>to_struct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((le), struct Page, member)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253604" y="3810175"/>
            <a:ext cx="7532688" cy="92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342900" lvl="1" indent="-342900">
              <a:lnSpc>
                <a:spcPct val="150000"/>
              </a:lnSpc>
              <a:buClrTx/>
              <a:buSz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#define </a:t>
            </a:r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</a:rPr>
              <a:t>to_struct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</a:rPr>
              <a:t>ptr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, type, member)                               \</a:t>
            </a:r>
          </a:p>
          <a:p>
            <a:pPr marL="342900" lvl="1" indent="-342900">
              <a:lnSpc>
                <a:spcPct val="150000"/>
              </a:lnSpc>
              <a:buClrTx/>
              <a:buSz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    ((type *)((char *)(</a:t>
            </a:r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</a:rPr>
              <a:t>ptr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) - </a:t>
            </a:r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</a:rPr>
              <a:t>offsetof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(type, member)))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253604" y="4952900"/>
            <a:ext cx="6316153" cy="92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342900" lvl="1" indent="-342900">
              <a:lnSpc>
                <a:spcPct val="150000"/>
              </a:lnSpc>
              <a:buClrTx/>
              <a:buSz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#define </a:t>
            </a:r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</a:rPr>
              <a:t>offsetof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(type, member)                                      \</a:t>
            </a:r>
          </a:p>
          <a:p>
            <a:pPr marL="342900" lvl="1" indent="-342900">
              <a:lnSpc>
                <a:spcPct val="150000"/>
              </a:lnSpc>
              <a:buClrTx/>
              <a:buSz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    ((</a:t>
            </a:r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</a:rPr>
              <a:t>size_t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)(&amp;((type *)0)-&gt;member))</a:t>
            </a:r>
          </a:p>
        </p:txBody>
      </p:sp>
    </p:spTree>
    <p:extLst>
      <p:ext uri="{BB962C8B-B14F-4D97-AF65-F5344CB8AC3E}">
        <p14:creationId xmlns:p14="http://schemas.microsoft.com/office/powerpoint/2010/main" val="21160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969C759-74DC-4AE4-9FD9-8718EA8E8DE5}"/>
              </a:ext>
            </a:extLst>
          </p:cNvPr>
          <p:cNvSpPr txBox="1"/>
          <p:nvPr/>
        </p:nvSpPr>
        <p:spPr>
          <a:xfrm>
            <a:off x="3156895" y="1511650"/>
            <a:ext cx="4820575" cy="4434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Lab1 </a:t>
            </a:r>
            <a:r>
              <a:rPr lang="zh-CN" altLang="en-US" dirty="0" smtClean="0"/>
              <a:t>系统软件启动过程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Lab2 </a:t>
            </a:r>
            <a:r>
              <a:rPr lang="zh-CN" altLang="en-US" dirty="0" smtClean="0"/>
              <a:t>物理内存管理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Lab3 </a:t>
            </a:r>
            <a:r>
              <a:rPr lang="zh-CN" altLang="en-US" dirty="0" smtClean="0"/>
              <a:t>虚拟内存管理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Lab4 </a:t>
            </a:r>
            <a:r>
              <a:rPr lang="zh-CN" altLang="en-US" dirty="0" smtClean="0"/>
              <a:t>内核线程管理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Lab5 </a:t>
            </a:r>
            <a:r>
              <a:rPr lang="zh-CN" altLang="en-US" dirty="0" smtClean="0"/>
              <a:t>用户进程管理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Lab6 </a:t>
            </a:r>
            <a:r>
              <a:rPr lang="zh-CN" altLang="en-US" dirty="0" smtClean="0"/>
              <a:t>调度器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Lab7 </a:t>
            </a:r>
            <a:r>
              <a:rPr lang="zh-CN" altLang="en-US" dirty="0" smtClean="0"/>
              <a:t>同步互斥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Lab8 </a:t>
            </a:r>
            <a:r>
              <a:rPr lang="zh-CN" altLang="en-US" dirty="0" smtClean="0"/>
              <a:t>文件系统</a:t>
            </a:r>
            <a:endParaRPr lang="en-US" altLang="zh-CN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2960909" y="2455812"/>
            <a:ext cx="25278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978326" y="3553092"/>
            <a:ext cx="25278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60909" y="4641664"/>
            <a:ext cx="25278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978326" y="5738944"/>
            <a:ext cx="25278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AE637F2-45C3-4588-BB69-B819A6A40DFE}"/>
              </a:ext>
            </a:extLst>
          </p:cNvPr>
          <p:cNvSpPr txBox="1"/>
          <p:nvPr/>
        </p:nvSpPr>
        <p:spPr>
          <a:xfrm>
            <a:off x="1423387" y="612559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28831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9C2856A-C942-4632-BBAF-2DDE56C6778F}"/>
              </a:ext>
            </a:extLst>
          </p:cNvPr>
          <p:cNvSpPr txBox="1"/>
          <p:nvPr/>
        </p:nvSpPr>
        <p:spPr>
          <a:xfrm>
            <a:off x="1328267" y="2133208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下载虚拟硬盘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AE637F2-45C3-4588-BB69-B819A6A40DFE}"/>
              </a:ext>
            </a:extLst>
          </p:cNvPr>
          <p:cNvSpPr txBox="1"/>
          <p:nvPr/>
        </p:nvSpPr>
        <p:spPr>
          <a:xfrm>
            <a:off x="1423387" y="612559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实验准备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84" y="2760115"/>
            <a:ext cx="4210050" cy="14859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568017" y="3556247"/>
            <a:ext cx="30021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056710" y="4672815"/>
            <a:ext cx="47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ooc-os-2015.vdi.xz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4011545" y="5155472"/>
            <a:ext cx="539199" cy="1088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76727" y="6427592"/>
            <a:ext cx="47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mooc-os-2015.vdi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9C2856A-C942-4632-BBAF-2DDE56C6778F}"/>
              </a:ext>
            </a:extLst>
          </p:cNvPr>
          <p:cNvSpPr txBox="1"/>
          <p:nvPr/>
        </p:nvSpPr>
        <p:spPr>
          <a:xfrm>
            <a:off x="1328267" y="1511383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下载</a:t>
            </a:r>
            <a:r>
              <a:rPr lang="zh-CN" altLang="en-US" dirty="0"/>
              <a:t>实验指导</a:t>
            </a:r>
            <a:r>
              <a:rPr lang="zh-CN" altLang="en-US" dirty="0" smtClean="0"/>
              <a:t>书（已完成）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20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AE637F2-45C3-4588-BB69-B819A6A40DFE}"/>
              </a:ext>
            </a:extLst>
          </p:cNvPr>
          <p:cNvSpPr txBox="1"/>
          <p:nvPr/>
        </p:nvSpPr>
        <p:spPr>
          <a:xfrm>
            <a:off x="1423387" y="612559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实验准备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9C2856A-C942-4632-BBAF-2DDE56C6778F}"/>
              </a:ext>
            </a:extLst>
          </p:cNvPr>
          <p:cNvSpPr txBox="1"/>
          <p:nvPr/>
        </p:nvSpPr>
        <p:spPr>
          <a:xfrm>
            <a:off x="1423387" y="1549734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下载虚拟机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895EB73-76D8-4709-B68F-8AF1B08F0EFA}"/>
              </a:ext>
            </a:extLst>
          </p:cNvPr>
          <p:cNvSpPr txBox="1"/>
          <p:nvPr/>
        </p:nvSpPr>
        <p:spPr>
          <a:xfrm>
            <a:off x="2032562" y="2023569"/>
            <a:ext cx="5299969" cy="166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注意：我们实验用的虚拟硬盘是</a:t>
            </a:r>
            <a:r>
              <a:rPr lang="en-US" altLang="zh-CN" dirty="0" err="1" smtClean="0">
                <a:solidFill>
                  <a:srgbClr val="FF0000"/>
                </a:solidFill>
              </a:rPr>
              <a:t>vdi</a:t>
            </a:r>
            <a:r>
              <a:rPr lang="zh-CN" altLang="en-US" dirty="0" smtClean="0"/>
              <a:t>格式的，这个格式是</a:t>
            </a:r>
            <a:r>
              <a:rPr lang="en-US" altLang="zh-CN" dirty="0" smtClean="0">
                <a:solidFill>
                  <a:srgbClr val="FF0000"/>
                </a:solidFill>
              </a:rPr>
              <a:t>virtual box</a:t>
            </a:r>
            <a:r>
              <a:rPr lang="zh-CN" altLang="en-US" dirty="0" smtClean="0"/>
              <a:t>才能够识别的虚拟硬盘，所以必须使用该虚拟机实验！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895EB73-76D8-4709-B68F-8AF1B08F0EFA}"/>
              </a:ext>
            </a:extLst>
          </p:cNvPr>
          <p:cNvSpPr txBox="1"/>
          <p:nvPr/>
        </p:nvSpPr>
        <p:spPr>
          <a:xfrm>
            <a:off x="2032561" y="3788965"/>
            <a:ext cx="5299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如果有想要使用</a:t>
            </a:r>
            <a:r>
              <a:rPr lang="en-US" altLang="zh-CN" dirty="0" err="1" smtClean="0"/>
              <a:t>vmware</a:t>
            </a:r>
            <a:r>
              <a:rPr lang="zh-CN" altLang="en-US" dirty="0" smtClean="0"/>
              <a:t>虚拟机完成实验的同学，需要自行将</a:t>
            </a:r>
            <a:r>
              <a:rPr lang="en-US" altLang="zh-CN" dirty="0" err="1" smtClean="0"/>
              <a:t>vdi</a:t>
            </a:r>
            <a:r>
              <a:rPr lang="zh-CN" altLang="en-US" dirty="0" smtClean="0"/>
              <a:t>格式的硬盘转换为</a:t>
            </a:r>
            <a:r>
              <a:rPr lang="en-US" altLang="zh-CN" dirty="0" err="1" smtClean="0"/>
              <a:t>vmdk</a:t>
            </a:r>
            <a:r>
              <a:rPr lang="zh-CN" altLang="en-US" dirty="0" smtClean="0"/>
              <a:t>格式。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5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AE637F2-45C3-4588-BB69-B819A6A40DFE}"/>
              </a:ext>
            </a:extLst>
          </p:cNvPr>
          <p:cNvSpPr txBox="1"/>
          <p:nvPr/>
        </p:nvSpPr>
        <p:spPr>
          <a:xfrm>
            <a:off x="1423387" y="612559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实验准备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" t="949" r="632" b="865"/>
          <a:stretch/>
        </p:blipFill>
        <p:spPr>
          <a:xfrm>
            <a:off x="1184366" y="1454331"/>
            <a:ext cx="5460274" cy="311766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14651" y="1741714"/>
            <a:ext cx="365760" cy="33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693" t="817" r="693" b="1499"/>
          <a:stretch/>
        </p:blipFill>
        <p:spPr>
          <a:xfrm>
            <a:off x="2786744" y="2072640"/>
            <a:ext cx="3466011" cy="3535681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3535680" y="4345576"/>
            <a:ext cx="22642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561806" y="3840479"/>
            <a:ext cx="22642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535680" y="4615540"/>
            <a:ext cx="22642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667794" y="5303520"/>
            <a:ext cx="722812" cy="2525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4" y="2072640"/>
            <a:ext cx="3486150" cy="357187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039292" y="4671646"/>
            <a:ext cx="146144" cy="174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991357" y="4915988"/>
            <a:ext cx="146144" cy="174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552575"/>
            <a:ext cx="6134100" cy="375285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619794" y="2133600"/>
            <a:ext cx="522515" cy="5660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552575"/>
            <a:ext cx="6134100" cy="375285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619794" y="3135086"/>
            <a:ext cx="5956663" cy="235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91357" y="4972594"/>
            <a:ext cx="801329" cy="235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" y="1340206"/>
            <a:ext cx="8264434" cy="475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2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5" grpId="0" animBg="1"/>
      <p:bldP spid="18" grpId="0" animBg="1"/>
      <p:bldP spid="20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3" y="689473"/>
            <a:ext cx="7620000" cy="570547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2142309" y="1280160"/>
            <a:ext cx="26996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7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AE637F2-45C3-4588-BB69-B819A6A40DFE}"/>
              </a:ext>
            </a:extLst>
          </p:cNvPr>
          <p:cNvSpPr txBox="1"/>
          <p:nvPr/>
        </p:nvSpPr>
        <p:spPr>
          <a:xfrm>
            <a:off x="1423387" y="612559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实验要求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94" y="1375955"/>
            <a:ext cx="2300936" cy="52523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76727" y="3135086"/>
            <a:ext cx="942427" cy="1271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2074</TotalTime>
  <Words>799</Words>
  <Application>Microsoft Office PowerPoint</Application>
  <PresentationFormat>全屏显示(4:3)</PresentationFormat>
  <Paragraphs>177</Paragraphs>
  <Slides>31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Monotype Sorts</vt:lpstr>
      <vt:lpstr>黑体</vt:lpstr>
      <vt:lpstr>宋体</vt:lpstr>
      <vt:lpstr>幼圆</vt:lpstr>
      <vt:lpstr>Arial</vt:lpstr>
      <vt:lpstr>Calibri</vt:lpstr>
      <vt:lpstr>Century Gothic</vt:lpstr>
      <vt:lpstr>Wingdings 3</vt:lpstr>
      <vt:lpstr>丝状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lsw97</dc:creator>
  <cp:lastModifiedBy>USER</cp:lastModifiedBy>
  <cp:revision>37</cp:revision>
  <dcterms:created xsi:type="dcterms:W3CDTF">2019-09-13T11:56:09Z</dcterms:created>
  <dcterms:modified xsi:type="dcterms:W3CDTF">2019-09-16T06:46:15Z</dcterms:modified>
</cp:coreProperties>
</file>