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71761" autoAdjust="0"/>
  </p:normalViewPr>
  <p:slideViewPr>
    <p:cSldViewPr>
      <p:cViewPr varScale="1">
        <p:scale>
          <a:sx n="55" d="100"/>
          <a:sy n="55" d="100"/>
        </p:scale>
        <p:origin x="-1644" y="-90"/>
      </p:cViewPr>
      <p:guideLst>
        <p:guide orient="horz" pos="2160"/>
        <p:guide pos="2880"/>
      </p:guideLst>
    </p:cSldViewPr>
  </p:slideViewPr>
  <p:outlineViewPr>
    <p:cViewPr>
      <p:scale>
        <a:sx n="33" d="100"/>
        <a:sy n="33" d="100"/>
      </p:scale>
      <p:origin x="0" y="222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F7C4D5-D338-4083-AF57-649810A3760B}" type="doc">
      <dgm:prSet loTypeId="urn:microsoft.com/office/officeart/2005/8/layout/vList3#1" loCatId="picture" qsTypeId="urn:microsoft.com/office/officeart/2005/8/quickstyle/simple1" qsCatId="simple" csTypeId="urn:microsoft.com/office/officeart/2005/8/colors/accent1_2" csCatId="accent1" phldr="1"/>
      <dgm:spPr/>
    </dgm:pt>
    <dgm:pt modelId="{5B1F8900-5E8A-4D78-BA84-BDAC9B5D14E9}">
      <dgm:prSet phldrT="[Text]"/>
      <dgm:spPr/>
      <dgm:t>
        <a:bodyPr/>
        <a:lstStyle/>
        <a:p>
          <a:r>
            <a:rPr lang="en-US" dirty="0" smtClean="0"/>
            <a:t>Ahmed </a:t>
          </a:r>
          <a:r>
            <a:rPr lang="en-US" dirty="0" err="1" smtClean="0"/>
            <a:t>Alaa</a:t>
          </a:r>
          <a:r>
            <a:rPr lang="en-US" dirty="0" smtClean="0"/>
            <a:t> </a:t>
          </a:r>
          <a:r>
            <a:rPr lang="en-US" dirty="0" err="1" smtClean="0"/>
            <a:t>Eldin</a:t>
          </a:r>
          <a:r>
            <a:rPr lang="en-US" dirty="0" smtClean="0"/>
            <a:t> </a:t>
          </a:r>
          <a:r>
            <a:rPr lang="en-US" dirty="0" err="1" smtClean="0"/>
            <a:t>Abdelwahab</a:t>
          </a:r>
          <a:endParaRPr lang="en-US" dirty="0"/>
        </a:p>
      </dgm:t>
    </dgm:pt>
    <dgm:pt modelId="{85D73F22-C5A4-4E0D-90B8-FB48682B9F29}" type="parTrans" cxnId="{26E5ABA8-82BB-4E50-B9AD-555D46D1D65B}">
      <dgm:prSet/>
      <dgm:spPr/>
      <dgm:t>
        <a:bodyPr/>
        <a:lstStyle/>
        <a:p>
          <a:endParaRPr lang="en-US"/>
        </a:p>
      </dgm:t>
    </dgm:pt>
    <dgm:pt modelId="{027E2030-A4BD-450E-AEB8-9BE28FF2571A}" type="sibTrans" cxnId="{26E5ABA8-82BB-4E50-B9AD-555D46D1D65B}">
      <dgm:prSet/>
      <dgm:spPr/>
      <dgm:t>
        <a:bodyPr/>
        <a:lstStyle/>
        <a:p>
          <a:endParaRPr lang="en-US"/>
        </a:p>
      </dgm:t>
    </dgm:pt>
    <dgm:pt modelId="{9B5003B8-A15C-4290-837F-D02C1D3FA11E}">
      <dgm:prSet phldrT="[Text]"/>
      <dgm:spPr/>
      <dgm:t>
        <a:bodyPr/>
        <a:lstStyle/>
        <a:p>
          <a:r>
            <a:rPr lang="en-US" dirty="0" smtClean="0"/>
            <a:t> </a:t>
          </a:r>
          <a:r>
            <a:rPr lang="en-US" dirty="0" err="1" smtClean="0"/>
            <a:t>AbdElghani</a:t>
          </a:r>
          <a:r>
            <a:rPr lang="en-US" dirty="0" smtClean="0"/>
            <a:t> Muhammad </a:t>
          </a:r>
          <a:r>
            <a:rPr lang="en-US" dirty="0" err="1" smtClean="0"/>
            <a:t>AbdElghani</a:t>
          </a:r>
          <a:endParaRPr lang="en-US" dirty="0"/>
        </a:p>
      </dgm:t>
    </dgm:pt>
    <dgm:pt modelId="{79AD6509-EDDD-4FC9-ABA1-FA10804C93EA}" type="parTrans" cxnId="{F579C311-D724-4AF3-9262-E6D5CFAB7DB8}">
      <dgm:prSet/>
      <dgm:spPr/>
      <dgm:t>
        <a:bodyPr/>
        <a:lstStyle/>
        <a:p>
          <a:endParaRPr lang="en-US"/>
        </a:p>
      </dgm:t>
    </dgm:pt>
    <dgm:pt modelId="{DE80886D-6A8D-4C6B-860F-F097DD60681F}" type="sibTrans" cxnId="{F579C311-D724-4AF3-9262-E6D5CFAB7DB8}">
      <dgm:prSet/>
      <dgm:spPr/>
      <dgm:t>
        <a:bodyPr/>
        <a:lstStyle/>
        <a:p>
          <a:endParaRPr lang="en-US"/>
        </a:p>
      </dgm:t>
    </dgm:pt>
    <dgm:pt modelId="{94D7D220-BA64-4D91-9B7D-CE011729874F}">
      <dgm:prSet phldrT="[Text]"/>
      <dgm:spPr/>
      <dgm:t>
        <a:bodyPr/>
        <a:lstStyle/>
        <a:p>
          <a:r>
            <a:rPr lang="en-US" dirty="0" err="1" smtClean="0"/>
            <a:t>AbdAallah</a:t>
          </a:r>
          <a:r>
            <a:rPr lang="en-US" dirty="0" smtClean="0"/>
            <a:t> Ramadan</a:t>
          </a:r>
          <a:endParaRPr lang="en-US" dirty="0"/>
        </a:p>
      </dgm:t>
    </dgm:pt>
    <dgm:pt modelId="{8D235639-DFBD-4783-ABC2-E93AABEC1158}" type="parTrans" cxnId="{D9EF39B4-00E6-48A0-AA37-AA3E66005447}">
      <dgm:prSet/>
      <dgm:spPr/>
      <dgm:t>
        <a:bodyPr/>
        <a:lstStyle/>
        <a:p>
          <a:endParaRPr lang="en-US"/>
        </a:p>
      </dgm:t>
    </dgm:pt>
    <dgm:pt modelId="{D80950A0-4B13-4AB7-BAC4-11ECC2C7B179}" type="sibTrans" cxnId="{D9EF39B4-00E6-48A0-AA37-AA3E66005447}">
      <dgm:prSet/>
      <dgm:spPr/>
      <dgm:t>
        <a:bodyPr/>
        <a:lstStyle/>
        <a:p>
          <a:endParaRPr lang="en-US"/>
        </a:p>
      </dgm:t>
    </dgm:pt>
    <dgm:pt modelId="{4343C9E8-BC25-424F-BEF1-AB1F7D6D8527}">
      <dgm:prSet phldrT="[Text]"/>
      <dgm:spPr/>
      <dgm:t>
        <a:bodyPr/>
        <a:lstStyle/>
        <a:p>
          <a:r>
            <a:rPr lang="en-US" dirty="0" smtClean="0"/>
            <a:t>Ahmed </a:t>
          </a:r>
          <a:r>
            <a:rPr lang="en-US" dirty="0" err="1" smtClean="0"/>
            <a:t>Abdellatif</a:t>
          </a:r>
          <a:r>
            <a:rPr lang="en-US" dirty="0" smtClean="0"/>
            <a:t> </a:t>
          </a:r>
          <a:r>
            <a:rPr lang="en-US" dirty="0" err="1" smtClean="0"/>
            <a:t>Mhana</a:t>
          </a:r>
          <a:endParaRPr lang="en-US" dirty="0"/>
        </a:p>
      </dgm:t>
    </dgm:pt>
    <dgm:pt modelId="{06D668E2-AEF1-4681-BFF1-CFFEBF804E87}" type="parTrans" cxnId="{D040C385-AE55-4091-BC35-4AD90F9F9F43}">
      <dgm:prSet/>
      <dgm:spPr/>
      <dgm:t>
        <a:bodyPr/>
        <a:lstStyle/>
        <a:p>
          <a:endParaRPr lang="en-US"/>
        </a:p>
      </dgm:t>
    </dgm:pt>
    <dgm:pt modelId="{526A48EB-AE23-416E-9D98-5CE17350B546}" type="sibTrans" cxnId="{D040C385-AE55-4091-BC35-4AD90F9F9F43}">
      <dgm:prSet/>
      <dgm:spPr/>
      <dgm:t>
        <a:bodyPr/>
        <a:lstStyle/>
        <a:p>
          <a:endParaRPr lang="en-US"/>
        </a:p>
      </dgm:t>
    </dgm:pt>
    <dgm:pt modelId="{88439405-5B95-42BC-A903-2DA390B53E45}">
      <dgm:prSet phldrT="[Text]"/>
      <dgm:spPr/>
      <dgm:t>
        <a:bodyPr/>
        <a:lstStyle/>
        <a:p>
          <a:r>
            <a:rPr lang="en-US" dirty="0" smtClean="0"/>
            <a:t>Ahmed </a:t>
          </a:r>
          <a:r>
            <a:rPr lang="en-US" dirty="0" err="1" smtClean="0"/>
            <a:t>Magdy</a:t>
          </a:r>
          <a:r>
            <a:rPr lang="en-US" dirty="0" smtClean="0"/>
            <a:t> Mohamed </a:t>
          </a:r>
          <a:r>
            <a:rPr lang="en-US" dirty="0" err="1" smtClean="0"/>
            <a:t>Zaki</a:t>
          </a:r>
          <a:endParaRPr lang="en-US" dirty="0"/>
        </a:p>
      </dgm:t>
    </dgm:pt>
    <dgm:pt modelId="{384E7690-0464-4DBD-9D56-218FE2DB8F0F}" type="parTrans" cxnId="{E7C85B7A-1012-4C90-A7F8-1B9C43E201E5}">
      <dgm:prSet/>
      <dgm:spPr/>
      <dgm:t>
        <a:bodyPr/>
        <a:lstStyle/>
        <a:p>
          <a:endParaRPr lang="en-US"/>
        </a:p>
      </dgm:t>
    </dgm:pt>
    <dgm:pt modelId="{FACE2AD3-E7F2-43F3-8939-17266EBFC91B}" type="sibTrans" cxnId="{E7C85B7A-1012-4C90-A7F8-1B9C43E201E5}">
      <dgm:prSet/>
      <dgm:spPr/>
      <dgm:t>
        <a:bodyPr/>
        <a:lstStyle/>
        <a:p>
          <a:endParaRPr lang="en-US"/>
        </a:p>
      </dgm:t>
    </dgm:pt>
    <dgm:pt modelId="{F13D9FF1-A70E-4389-AB63-5756A64C4BE5}" type="pres">
      <dgm:prSet presAssocID="{2DF7C4D5-D338-4083-AF57-649810A3760B}" presName="linearFlow" presStyleCnt="0">
        <dgm:presLayoutVars>
          <dgm:dir/>
          <dgm:resizeHandles val="exact"/>
        </dgm:presLayoutVars>
      </dgm:prSet>
      <dgm:spPr/>
    </dgm:pt>
    <dgm:pt modelId="{CCC9B046-8973-4822-9B16-6C3411B966C5}" type="pres">
      <dgm:prSet presAssocID="{5B1F8900-5E8A-4D78-BA84-BDAC9B5D14E9}" presName="composite" presStyleCnt="0"/>
      <dgm:spPr/>
    </dgm:pt>
    <dgm:pt modelId="{CC31FBF1-874B-4730-BA5A-A4B7C7E90B5E}" type="pres">
      <dgm:prSet presAssocID="{5B1F8900-5E8A-4D78-BA84-BDAC9B5D14E9}" presName="imgShp" presStyleLbl="fgImgPlace1" presStyleIdx="0" presStyleCnt="5"/>
      <dgm:spPr/>
      <dgm:t>
        <a:bodyPr/>
        <a:lstStyle/>
        <a:p>
          <a:endParaRPr lang="en-US"/>
        </a:p>
      </dgm:t>
    </dgm:pt>
    <dgm:pt modelId="{8C7CC230-E475-43B5-ADD9-97A5D3626CD2}" type="pres">
      <dgm:prSet presAssocID="{5B1F8900-5E8A-4D78-BA84-BDAC9B5D14E9}" presName="txShp" presStyleLbl="node1" presStyleIdx="0" presStyleCnt="5" custScaleY="48233">
        <dgm:presLayoutVars>
          <dgm:bulletEnabled val="1"/>
        </dgm:presLayoutVars>
      </dgm:prSet>
      <dgm:spPr/>
      <dgm:t>
        <a:bodyPr/>
        <a:lstStyle/>
        <a:p>
          <a:endParaRPr lang="en-US"/>
        </a:p>
      </dgm:t>
    </dgm:pt>
    <dgm:pt modelId="{F9E258C0-AD88-4522-A040-4A317B24079C}" type="pres">
      <dgm:prSet presAssocID="{027E2030-A4BD-450E-AEB8-9BE28FF2571A}" presName="spacing" presStyleCnt="0"/>
      <dgm:spPr/>
    </dgm:pt>
    <dgm:pt modelId="{B3B4E0D1-B55C-428E-8805-CB0DA19D4301}" type="pres">
      <dgm:prSet presAssocID="{88439405-5B95-42BC-A903-2DA390B53E45}" presName="composite" presStyleCnt="0"/>
      <dgm:spPr/>
    </dgm:pt>
    <dgm:pt modelId="{7C486B0C-DE57-47CC-9AE8-93EB0FB49264}" type="pres">
      <dgm:prSet presAssocID="{88439405-5B95-42BC-A903-2DA390B53E45}" presName="imgShp" presStyleLbl="fgImgPlace1" presStyleIdx="1" presStyleCnt="5"/>
      <dgm:spPr/>
    </dgm:pt>
    <dgm:pt modelId="{13FCA0F2-319C-4D9A-A96C-7ADAD8A24BDA}" type="pres">
      <dgm:prSet presAssocID="{88439405-5B95-42BC-A903-2DA390B53E45}" presName="txShp" presStyleLbl="node1" presStyleIdx="1" presStyleCnt="5" custScaleY="48233">
        <dgm:presLayoutVars>
          <dgm:bulletEnabled val="1"/>
        </dgm:presLayoutVars>
      </dgm:prSet>
      <dgm:spPr/>
      <dgm:t>
        <a:bodyPr/>
        <a:lstStyle/>
        <a:p>
          <a:endParaRPr lang="en-US"/>
        </a:p>
      </dgm:t>
    </dgm:pt>
    <dgm:pt modelId="{FD638E59-5CB3-44DB-A7E3-2FAAEE4E656B}" type="pres">
      <dgm:prSet presAssocID="{FACE2AD3-E7F2-43F3-8939-17266EBFC91B}" presName="spacing" presStyleCnt="0"/>
      <dgm:spPr/>
    </dgm:pt>
    <dgm:pt modelId="{998D6EBF-DD8E-429E-BF81-E4720652731A}" type="pres">
      <dgm:prSet presAssocID="{4343C9E8-BC25-424F-BEF1-AB1F7D6D8527}" presName="composite" presStyleCnt="0"/>
      <dgm:spPr/>
    </dgm:pt>
    <dgm:pt modelId="{CE8B9614-A6DA-4640-AB9A-24C87EE89EAB}" type="pres">
      <dgm:prSet presAssocID="{4343C9E8-BC25-424F-BEF1-AB1F7D6D8527}" presName="imgShp" presStyleLbl="fgImgPlace1" presStyleIdx="2" presStyleCnt="5"/>
      <dgm:spPr/>
    </dgm:pt>
    <dgm:pt modelId="{91E9147F-373B-4A1F-B5A8-DB2E7CF475A0}" type="pres">
      <dgm:prSet presAssocID="{4343C9E8-BC25-424F-BEF1-AB1F7D6D8527}" presName="txShp" presStyleLbl="node1" presStyleIdx="2" presStyleCnt="5" custScaleY="48233">
        <dgm:presLayoutVars>
          <dgm:bulletEnabled val="1"/>
        </dgm:presLayoutVars>
      </dgm:prSet>
      <dgm:spPr/>
      <dgm:t>
        <a:bodyPr/>
        <a:lstStyle/>
        <a:p>
          <a:endParaRPr lang="en-US"/>
        </a:p>
      </dgm:t>
    </dgm:pt>
    <dgm:pt modelId="{E1334549-3DB8-43E8-800D-79CCF0306043}" type="pres">
      <dgm:prSet presAssocID="{526A48EB-AE23-416E-9D98-5CE17350B546}" presName="spacing" presStyleCnt="0"/>
      <dgm:spPr/>
    </dgm:pt>
    <dgm:pt modelId="{749B8C5B-BC3A-45CD-A52A-ABFE3DAAE4B7}" type="pres">
      <dgm:prSet presAssocID="{9B5003B8-A15C-4290-837F-D02C1D3FA11E}" presName="composite" presStyleCnt="0"/>
      <dgm:spPr/>
    </dgm:pt>
    <dgm:pt modelId="{4877F531-828D-4688-95E9-A5233F880162}" type="pres">
      <dgm:prSet presAssocID="{9B5003B8-A15C-4290-837F-D02C1D3FA11E}" presName="imgShp" presStyleLbl="fgImgPlace1" presStyleIdx="3" presStyleCnt="5"/>
      <dgm:spPr/>
    </dgm:pt>
    <dgm:pt modelId="{CD24C94E-6510-476E-AE41-49BE4F8029B3}" type="pres">
      <dgm:prSet presAssocID="{9B5003B8-A15C-4290-837F-D02C1D3FA11E}" presName="txShp" presStyleLbl="node1" presStyleIdx="3" presStyleCnt="5" custScaleY="38775">
        <dgm:presLayoutVars>
          <dgm:bulletEnabled val="1"/>
        </dgm:presLayoutVars>
      </dgm:prSet>
      <dgm:spPr/>
      <dgm:t>
        <a:bodyPr/>
        <a:lstStyle/>
        <a:p>
          <a:endParaRPr lang="en-US"/>
        </a:p>
      </dgm:t>
    </dgm:pt>
    <dgm:pt modelId="{4EF64F35-5BAF-4253-A784-8CF348927D93}" type="pres">
      <dgm:prSet presAssocID="{DE80886D-6A8D-4C6B-860F-F097DD60681F}" presName="spacing" presStyleCnt="0"/>
      <dgm:spPr/>
    </dgm:pt>
    <dgm:pt modelId="{BC8D5FEB-6AA0-4A6C-BED2-A15750F7DF01}" type="pres">
      <dgm:prSet presAssocID="{94D7D220-BA64-4D91-9B7D-CE011729874F}" presName="composite" presStyleCnt="0"/>
      <dgm:spPr/>
    </dgm:pt>
    <dgm:pt modelId="{1B9B2808-88E7-45C4-8F67-08DC2A835508}" type="pres">
      <dgm:prSet presAssocID="{94D7D220-BA64-4D91-9B7D-CE011729874F}" presName="imgShp" presStyleLbl="fgImgPlace1" presStyleIdx="4" presStyleCnt="5"/>
      <dgm:spPr/>
    </dgm:pt>
    <dgm:pt modelId="{35C1B857-458C-4BDE-A600-C6041D33BF53}" type="pres">
      <dgm:prSet presAssocID="{94D7D220-BA64-4D91-9B7D-CE011729874F}" presName="txShp" presStyleLbl="node1" presStyleIdx="4" presStyleCnt="5" custScaleY="44956">
        <dgm:presLayoutVars>
          <dgm:bulletEnabled val="1"/>
        </dgm:presLayoutVars>
      </dgm:prSet>
      <dgm:spPr/>
      <dgm:t>
        <a:bodyPr/>
        <a:lstStyle/>
        <a:p>
          <a:endParaRPr lang="en-US"/>
        </a:p>
      </dgm:t>
    </dgm:pt>
  </dgm:ptLst>
  <dgm:cxnLst>
    <dgm:cxn modelId="{E86481FB-B01B-4976-B0C3-C72AADE5AC2C}" type="presOf" srcId="{2DF7C4D5-D338-4083-AF57-649810A3760B}" destId="{F13D9FF1-A70E-4389-AB63-5756A64C4BE5}" srcOrd="0" destOrd="0" presId="urn:microsoft.com/office/officeart/2005/8/layout/vList3#1"/>
    <dgm:cxn modelId="{D040C385-AE55-4091-BC35-4AD90F9F9F43}" srcId="{2DF7C4D5-D338-4083-AF57-649810A3760B}" destId="{4343C9E8-BC25-424F-BEF1-AB1F7D6D8527}" srcOrd="2" destOrd="0" parTransId="{06D668E2-AEF1-4681-BFF1-CFFEBF804E87}" sibTransId="{526A48EB-AE23-416E-9D98-5CE17350B546}"/>
    <dgm:cxn modelId="{E7C85B7A-1012-4C90-A7F8-1B9C43E201E5}" srcId="{2DF7C4D5-D338-4083-AF57-649810A3760B}" destId="{88439405-5B95-42BC-A903-2DA390B53E45}" srcOrd="1" destOrd="0" parTransId="{384E7690-0464-4DBD-9D56-218FE2DB8F0F}" sibTransId="{FACE2AD3-E7F2-43F3-8939-17266EBFC91B}"/>
    <dgm:cxn modelId="{A39EE892-1C72-45FE-9613-A9BEDC3AEC51}" type="presOf" srcId="{94D7D220-BA64-4D91-9B7D-CE011729874F}" destId="{35C1B857-458C-4BDE-A600-C6041D33BF53}" srcOrd="0" destOrd="0" presId="urn:microsoft.com/office/officeart/2005/8/layout/vList3#1"/>
    <dgm:cxn modelId="{26E5ABA8-82BB-4E50-B9AD-555D46D1D65B}" srcId="{2DF7C4D5-D338-4083-AF57-649810A3760B}" destId="{5B1F8900-5E8A-4D78-BA84-BDAC9B5D14E9}" srcOrd="0" destOrd="0" parTransId="{85D73F22-C5A4-4E0D-90B8-FB48682B9F29}" sibTransId="{027E2030-A4BD-450E-AEB8-9BE28FF2571A}"/>
    <dgm:cxn modelId="{9C86F8A4-8279-4AE9-BE9C-573CA8D46C39}" type="presOf" srcId="{4343C9E8-BC25-424F-BEF1-AB1F7D6D8527}" destId="{91E9147F-373B-4A1F-B5A8-DB2E7CF475A0}" srcOrd="0" destOrd="0" presId="urn:microsoft.com/office/officeart/2005/8/layout/vList3#1"/>
    <dgm:cxn modelId="{5F64A3BA-66E3-4A2B-965A-EC4F4AE4CA4E}" type="presOf" srcId="{9B5003B8-A15C-4290-837F-D02C1D3FA11E}" destId="{CD24C94E-6510-476E-AE41-49BE4F8029B3}" srcOrd="0" destOrd="0" presId="urn:microsoft.com/office/officeart/2005/8/layout/vList3#1"/>
    <dgm:cxn modelId="{77767ADF-7420-48FD-AAE1-60454879BDEB}" type="presOf" srcId="{88439405-5B95-42BC-A903-2DA390B53E45}" destId="{13FCA0F2-319C-4D9A-A96C-7ADAD8A24BDA}" srcOrd="0" destOrd="0" presId="urn:microsoft.com/office/officeart/2005/8/layout/vList3#1"/>
    <dgm:cxn modelId="{B43EAB8C-0ED0-41A9-B41F-9EA0880DC249}" type="presOf" srcId="{5B1F8900-5E8A-4D78-BA84-BDAC9B5D14E9}" destId="{8C7CC230-E475-43B5-ADD9-97A5D3626CD2}" srcOrd="0" destOrd="0" presId="urn:microsoft.com/office/officeart/2005/8/layout/vList3#1"/>
    <dgm:cxn modelId="{F579C311-D724-4AF3-9262-E6D5CFAB7DB8}" srcId="{2DF7C4D5-D338-4083-AF57-649810A3760B}" destId="{9B5003B8-A15C-4290-837F-D02C1D3FA11E}" srcOrd="3" destOrd="0" parTransId="{79AD6509-EDDD-4FC9-ABA1-FA10804C93EA}" sibTransId="{DE80886D-6A8D-4C6B-860F-F097DD60681F}"/>
    <dgm:cxn modelId="{D9EF39B4-00E6-48A0-AA37-AA3E66005447}" srcId="{2DF7C4D5-D338-4083-AF57-649810A3760B}" destId="{94D7D220-BA64-4D91-9B7D-CE011729874F}" srcOrd="4" destOrd="0" parTransId="{8D235639-DFBD-4783-ABC2-E93AABEC1158}" sibTransId="{D80950A0-4B13-4AB7-BAC4-11ECC2C7B179}"/>
    <dgm:cxn modelId="{CB6CE7E9-6E43-44BC-8268-63A584551EE8}" type="presParOf" srcId="{F13D9FF1-A70E-4389-AB63-5756A64C4BE5}" destId="{CCC9B046-8973-4822-9B16-6C3411B966C5}" srcOrd="0" destOrd="0" presId="urn:microsoft.com/office/officeart/2005/8/layout/vList3#1"/>
    <dgm:cxn modelId="{14145770-108A-4A7D-8FC8-EC159B6DF02D}" type="presParOf" srcId="{CCC9B046-8973-4822-9B16-6C3411B966C5}" destId="{CC31FBF1-874B-4730-BA5A-A4B7C7E90B5E}" srcOrd="0" destOrd="0" presId="urn:microsoft.com/office/officeart/2005/8/layout/vList3#1"/>
    <dgm:cxn modelId="{D5118F36-D137-407C-9F58-0DB9382C9CDF}" type="presParOf" srcId="{CCC9B046-8973-4822-9B16-6C3411B966C5}" destId="{8C7CC230-E475-43B5-ADD9-97A5D3626CD2}" srcOrd="1" destOrd="0" presId="urn:microsoft.com/office/officeart/2005/8/layout/vList3#1"/>
    <dgm:cxn modelId="{FC291776-FEB2-47B5-9868-C3D1177AF08A}" type="presParOf" srcId="{F13D9FF1-A70E-4389-AB63-5756A64C4BE5}" destId="{F9E258C0-AD88-4522-A040-4A317B24079C}" srcOrd="1" destOrd="0" presId="urn:microsoft.com/office/officeart/2005/8/layout/vList3#1"/>
    <dgm:cxn modelId="{D2684A08-975C-4417-8619-224AE6172DF8}" type="presParOf" srcId="{F13D9FF1-A70E-4389-AB63-5756A64C4BE5}" destId="{B3B4E0D1-B55C-428E-8805-CB0DA19D4301}" srcOrd="2" destOrd="0" presId="urn:microsoft.com/office/officeart/2005/8/layout/vList3#1"/>
    <dgm:cxn modelId="{C5B3CD5F-5C61-4631-9184-9F3BC2733248}" type="presParOf" srcId="{B3B4E0D1-B55C-428E-8805-CB0DA19D4301}" destId="{7C486B0C-DE57-47CC-9AE8-93EB0FB49264}" srcOrd="0" destOrd="0" presId="urn:microsoft.com/office/officeart/2005/8/layout/vList3#1"/>
    <dgm:cxn modelId="{B5B31CDD-86D1-406D-B3B9-4D13486DBCEF}" type="presParOf" srcId="{B3B4E0D1-B55C-428E-8805-CB0DA19D4301}" destId="{13FCA0F2-319C-4D9A-A96C-7ADAD8A24BDA}" srcOrd="1" destOrd="0" presId="urn:microsoft.com/office/officeart/2005/8/layout/vList3#1"/>
    <dgm:cxn modelId="{E8F20E44-3826-4F45-93BA-766AFF7D4C28}" type="presParOf" srcId="{F13D9FF1-A70E-4389-AB63-5756A64C4BE5}" destId="{FD638E59-5CB3-44DB-A7E3-2FAAEE4E656B}" srcOrd="3" destOrd="0" presId="urn:microsoft.com/office/officeart/2005/8/layout/vList3#1"/>
    <dgm:cxn modelId="{42A215D4-A479-470F-BEFE-CA80EB76B02C}" type="presParOf" srcId="{F13D9FF1-A70E-4389-AB63-5756A64C4BE5}" destId="{998D6EBF-DD8E-429E-BF81-E4720652731A}" srcOrd="4" destOrd="0" presId="urn:microsoft.com/office/officeart/2005/8/layout/vList3#1"/>
    <dgm:cxn modelId="{FB60BD64-1857-4420-9AAB-D8B03FF67402}" type="presParOf" srcId="{998D6EBF-DD8E-429E-BF81-E4720652731A}" destId="{CE8B9614-A6DA-4640-AB9A-24C87EE89EAB}" srcOrd="0" destOrd="0" presId="urn:microsoft.com/office/officeart/2005/8/layout/vList3#1"/>
    <dgm:cxn modelId="{5808BD00-C497-474F-93BC-B462114F4438}" type="presParOf" srcId="{998D6EBF-DD8E-429E-BF81-E4720652731A}" destId="{91E9147F-373B-4A1F-B5A8-DB2E7CF475A0}" srcOrd="1" destOrd="0" presId="urn:microsoft.com/office/officeart/2005/8/layout/vList3#1"/>
    <dgm:cxn modelId="{DA67ADA0-3029-4F96-979A-A0CBB2BAFBE1}" type="presParOf" srcId="{F13D9FF1-A70E-4389-AB63-5756A64C4BE5}" destId="{E1334549-3DB8-43E8-800D-79CCF0306043}" srcOrd="5" destOrd="0" presId="urn:microsoft.com/office/officeart/2005/8/layout/vList3#1"/>
    <dgm:cxn modelId="{6C845864-BB23-4E7C-BEE3-EE0EC665ED5C}" type="presParOf" srcId="{F13D9FF1-A70E-4389-AB63-5756A64C4BE5}" destId="{749B8C5B-BC3A-45CD-A52A-ABFE3DAAE4B7}" srcOrd="6" destOrd="0" presId="urn:microsoft.com/office/officeart/2005/8/layout/vList3#1"/>
    <dgm:cxn modelId="{C13D35B5-8B3A-4063-8068-3AE8B9D64159}" type="presParOf" srcId="{749B8C5B-BC3A-45CD-A52A-ABFE3DAAE4B7}" destId="{4877F531-828D-4688-95E9-A5233F880162}" srcOrd="0" destOrd="0" presId="urn:microsoft.com/office/officeart/2005/8/layout/vList3#1"/>
    <dgm:cxn modelId="{3F868726-FCE2-49D7-AD54-6632F152DBC4}" type="presParOf" srcId="{749B8C5B-BC3A-45CD-A52A-ABFE3DAAE4B7}" destId="{CD24C94E-6510-476E-AE41-49BE4F8029B3}" srcOrd="1" destOrd="0" presId="urn:microsoft.com/office/officeart/2005/8/layout/vList3#1"/>
    <dgm:cxn modelId="{46450999-1352-4C6B-979D-AFD56C98D5F7}" type="presParOf" srcId="{F13D9FF1-A70E-4389-AB63-5756A64C4BE5}" destId="{4EF64F35-5BAF-4253-A784-8CF348927D93}" srcOrd="7" destOrd="0" presId="urn:microsoft.com/office/officeart/2005/8/layout/vList3#1"/>
    <dgm:cxn modelId="{91EC1DD8-E3B0-461D-9A3A-D5E2DAE16E25}" type="presParOf" srcId="{F13D9FF1-A70E-4389-AB63-5756A64C4BE5}" destId="{BC8D5FEB-6AA0-4A6C-BED2-A15750F7DF01}" srcOrd="8" destOrd="0" presId="urn:microsoft.com/office/officeart/2005/8/layout/vList3#1"/>
    <dgm:cxn modelId="{8739C01D-B21D-4A2A-A592-1C3DE10102C2}" type="presParOf" srcId="{BC8D5FEB-6AA0-4A6C-BED2-A15750F7DF01}" destId="{1B9B2808-88E7-45C4-8F67-08DC2A835508}" srcOrd="0" destOrd="0" presId="urn:microsoft.com/office/officeart/2005/8/layout/vList3#1"/>
    <dgm:cxn modelId="{5BFDCE69-7465-43E0-B590-5623626B489E}" type="presParOf" srcId="{BC8D5FEB-6AA0-4A6C-BED2-A15750F7DF01}" destId="{35C1B857-458C-4BDE-A600-C6041D33BF53}"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7CC230-E475-43B5-ADD9-97A5D3626CD2}">
      <dsp:nvSpPr>
        <dsp:cNvPr id="0" name=""/>
        <dsp:cNvSpPr/>
      </dsp:nvSpPr>
      <dsp:spPr>
        <a:xfrm rot="10800000">
          <a:off x="1612015" y="244091"/>
          <a:ext cx="5472684" cy="450606"/>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1969"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Ahmed </a:t>
          </a:r>
          <a:r>
            <a:rPr lang="en-US" sz="1600" kern="1200" dirty="0" err="1" smtClean="0"/>
            <a:t>Alaa</a:t>
          </a:r>
          <a:r>
            <a:rPr lang="en-US" sz="1600" kern="1200" dirty="0" smtClean="0"/>
            <a:t> </a:t>
          </a:r>
          <a:r>
            <a:rPr lang="en-US" sz="1600" kern="1200" dirty="0" err="1" smtClean="0"/>
            <a:t>Eldin</a:t>
          </a:r>
          <a:r>
            <a:rPr lang="en-US" sz="1600" kern="1200" dirty="0" smtClean="0"/>
            <a:t> </a:t>
          </a:r>
          <a:r>
            <a:rPr lang="en-US" sz="1600" kern="1200" dirty="0" err="1" smtClean="0"/>
            <a:t>Abdelwahab</a:t>
          </a:r>
          <a:endParaRPr lang="en-US" sz="1600" kern="1200" dirty="0"/>
        </a:p>
      </dsp:txBody>
      <dsp:txXfrm rot="10800000">
        <a:off x="1612015" y="244091"/>
        <a:ext cx="5472684" cy="450606"/>
      </dsp:txXfrm>
    </dsp:sp>
    <dsp:sp modelId="{CC31FBF1-874B-4730-BA5A-A4B7C7E90B5E}">
      <dsp:nvSpPr>
        <dsp:cNvPr id="0" name=""/>
        <dsp:cNvSpPr/>
      </dsp:nvSpPr>
      <dsp:spPr>
        <a:xfrm>
          <a:off x="1144900" y="2280"/>
          <a:ext cx="934228" cy="9342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FCA0F2-319C-4D9A-A96C-7ADAD8A24BDA}">
      <dsp:nvSpPr>
        <dsp:cNvPr id="0" name=""/>
        <dsp:cNvSpPr/>
      </dsp:nvSpPr>
      <dsp:spPr>
        <a:xfrm rot="10800000">
          <a:off x="1612015" y="1457194"/>
          <a:ext cx="5472684" cy="450606"/>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1969"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Ahmed </a:t>
          </a:r>
          <a:r>
            <a:rPr lang="en-US" sz="1600" kern="1200" dirty="0" err="1" smtClean="0"/>
            <a:t>Magdy</a:t>
          </a:r>
          <a:r>
            <a:rPr lang="en-US" sz="1600" kern="1200" dirty="0" smtClean="0"/>
            <a:t> Mohamed </a:t>
          </a:r>
          <a:r>
            <a:rPr lang="en-US" sz="1600" kern="1200" dirty="0" err="1" smtClean="0"/>
            <a:t>Zaki</a:t>
          </a:r>
          <a:endParaRPr lang="en-US" sz="1600" kern="1200" dirty="0"/>
        </a:p>
      </dsp:txBody>
      <dsp:txXfrm rot="10800000">
        <a:off x="1612015" y="1457194"/>
        <a:ext cx="5472684" cy="450606"/>
      </dsp:txXfrm>
    </dsp:sp>
    <dsp:sp modelId="{7C486B0C-DE57-47CC-9AE8-93EB0FB49264}">
      <dsp:nvSpPr>
        <dsp:cNvPr id="0" name=""/>
        <dsp:cNvSpPr/>
      </dsp:nvSpPr>
      <dsp:spPr>
        <a:xfrm>
          <a:off x="1144900" y="1215383"/>
          <a:ext cx="934228" cy="9342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9147F-373B-4A1F-B5A8-DB2E7CF475A0}">
      <dsp:nvSpPr>
        <dsp:cNvPr id="0" name=""/>
        <dsp:cNvSpPr/>
      </dsp:nvSpPr>
      <dsp:spPr>
        <a:xfrm rot="10800000">
          <a:off x="1612015" y="2670296"/>
          <a:ext cx="5472684" cy="450606"/>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1969"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Ahmed </a:t>
          </a:r>
          <a:r>
            <a:rPr lang="en-US" sz="1600" kern="1200" dirty="0" err="1" smtClean="0"/>
            <a:t>Abdellatif</a:t>
          </a:r>
          <a:r>
            <a:rPr lang="en-US" sz="1600" kern="1200" dirty="0" smtClean="0"/>
            <a:t> </a:t>
          </a:r>
          <a:r>
            <a:rPr lang="en-US" sz="1600" kern="1200" dirty="0" err="1" smtClean="0"/>
            <a:t>Mhana</a:t>
          </a:r>
          <a:endParaRPr lang="en-US" sz="1600" kern="1200" dirty="0"/>
        </a:p>
      </dsp:txBody>
      <dsp:txXfrm rot="10800000">
        <a:off x="1612015" y="2670296"/>
        <a:ext cx="5472684" cy="450606"/>
      </dsp:txXfrm>
    </dsp:sp>
    <dsp:sp modelId="{CE8B9614-A6DA-4640-AB9A-24C87EE89EAB}">
      <dsp:nvSpPr>
        <dsp:cNvPr id="0" name=""/>
        <dsp:cNvSpPr/>
      </dsp:nvSpPr>
      <dsp:spPr>
        <a:xfrm>
          <a:off x="1144900" y="2428485"/>
          <a:ext cx="934228" cy="9342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24C94E-6510-476E-AE41-49BE4F8029B3}">
      <dsp:nvSpPr>
        <dsp:cNvPr id="0" name=""/>
        <dsp:cNvSpPr/>
      </dsp:nvSpPr>
      <dsp:spPr>
        <a:xfrm rot="10800000">
          <a:off x="1612015" y="3927578"/>
          <a:ext cx="5472684" cy="362247"/>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1969"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 </a:t>
          </a:r>
          <a:r>
            <a:rPr lang="en-US" sz="1600" kern="1200" dirty="0" err="1" smtClean="0"/>
            <a:t>AbdElghani</a:t>
          </a:r>
          <a:r>
            <a:rPr lang="en-US" sz="1600" kern="1200" dirty="0" smtClean="0"/>
            <a:t> Muhammad </a:t>
          </a:r>
          <a:r>
            <a:rPr lang="en-US" sz="1600" kern="1200" dirty="0" err="1" smtClean="0"/>
            <a:t>AbdElghani</a:t>
          </a:r>
          <a:endParaRPr lang="en-US" sz="1600" kern="1200" dirty="0"/>
        </a:p>
      </dsp:txBody>
      <dsp:txXfrm rot="10800000">
        <a:off x="1612015" y="3927578"/>
        <a:ext cx="5472684" cy="362247"/>
      </dsp:txXfrm>
    </dsp:sp>
    <dsp:sp modelId="{4877F531-828D-4688-95E9-A5233F880162}">
      <dsp:nvSpPr>
        <dsp:cNvPr id="0" name=""/>
        <dsp:cNvSpPr/>
      </dsp:nvSpPr>
      <dsp:spPr>
        <a:xfrm>
          <a:off x="1144900" y="3641588"/>
          <a:ext cx="934228" cy="9342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C1B857-458C-4BDE-A600-C6041D33BF53}">
      <dsp:nvSpPr>
        <dsp:cNvPr id="0" name=""/>
        <dsp:cNvSpPr/>
      </dsp:nvSpPr>
      <dsp:spPr>
        <a:xfrm rot="10800000">
          <a:off x="1612015" y="5111809"/>
          <a:ext cx="5472684" cy="41999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1969" tIns="60960" rIns="113792" bIns="60960" numCol="1" spcCol="1270" anchor="ctr" anchorCtr="0">
          <a:noAutofit/>
        </a:bodyPr>
        <a:lstStyle/>
        <a:p>
          <a:pPr lvl="0" algn="ctr" defTabSz="711200">
            <a:lnSpc>
              <a:spcPct val="90000"/>
            </a:lnSpc>
            <a:spcBef>
              <a:spcPct val="0"/>
            </a:spcBef>
            <a:spcAft>
              <a:spcPct val="35000"/>
            </a:spcAft>
          </a:pPr>
          <a:r>
            <a:rPr lang="en-US" sz="1600" kern="1200" dirty="0" err="1" smtClean="0"/>
            <a:t>AbdAallah</a:t>
          </a:r>
          <a:r>
            <a:rPr lang="en-US" sz="1600" kern="1200" dirty="0" smtClean="0"/>
            <a:t> Ramadan</a:t>
          </a:r>
          <a:endParaRPr lang="en-US" sz="1600" kern="1200" dirty="0"/>
        </a:p>
      </dsp:txBody>
      <dsp:txXfrm rot="10800000">
        <a:off x="1612015" y="5111809"/>
        <a:ext cx="5472684" cy="419991"/>
      </dsp:txXfrm>
    </dsp:sp>
    <dsp:sp modelId="{1B9B2808-88E7-45C4-8F67-08DC2A835508}">
      <dsp:nvSpPr>
        <dsp:cNvPr id="0" name=""/>
        <dsp:cNvSpPr/>
      </dsp:nvSpPr>
      <dsp:spPr>
        <a:xfrm>
          <a:off x="1144900" y="4854690"/>
          <a:ext cx="934228" cy="9342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F86EE-D4A7-421C-A212-775E63219742}" type="datetimeFigureOut">
              <a:rPr lang="en-US" smtClean="0"/>
              <a:pPr/>
              <a:t>5/27/2012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0C14E-0499-4F87-8C5F-AEAA746ACE22}" type="slidenum">
              <a:rPr lang="en-US" smtClean="0"/>
              <a:pPr/>
              <a:t>‹#›</a:t>
            </a:fld>
            <a:endParaRPr lang="en-US"/>
          </a:p>
        </p:txBody>
      </p:sp>
    </p:spTree>
    <p:extLst>
      <p:ext uri="{BB962C8B-B14F-4D97-AF65-F5344CB8AC3E}">
        <p14:creationId xmlns:p14="http://schemas.microsoft.com/office/powerpoint/2010/main" xmlns="" val="102963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about 10 million Wi-Fi networks around the world, most are unsecured and open to unauthorized use because many individuals’ and businesses don't understand how to secure a wireless network and also because many Wi-Fi products come ready-to-use right out of the box.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800C14E-0499-4F87-8C5F-AEAA746ACE22}" type="slidenum">
              <a:rPr lang="en-US" smtClean="0"/>
              <a:pPr/>
              <a:t>3</a:t>
            </a:fld>
            <a:endParaRPr lang="en-US"/>
          </a:p>
        </p:txBody>
      </p:sp>
    </p:spTree>
    <p:extLst>
      <p:ext uri="{BB962C8B-B14F-4D97-AF65-F5344CB8AC3E}">
        <p14:creationId xmlns:p14="http://schemas.microsoft.com/office/powerpoint/2010/main" xmlns="" val="3686394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kern="1200" dirty="0" smtClean="0">
                <a:solidFill>
                  <a:schemeClr val="tx1"/>
                </a:solidFill>
                <a:effectLst/>
                <a:latin typeface="+mn-lt"/>
                <a:ea typeface="+mn-ea"/>
                <a:cs typeface="+mn-cs"/>
              </a:rPr>
              <a:t>1 - Bluetooth attack that knocks out some Bluetooth-enabled devices immediately. This Denial of Service attack can be conducted using standard tools .</a:t>
            </a:r>
          </a:p>
          <a:p>
            <a:pPr lvl="0" rtl="0"/>
            <a:endParaRPr lang="en-US" sz="1200" kern="1200" dirty="0" smtClean="0">
              <a:solidFill>
                <a:schemeClr val="tx1"/>
              </a:solidFill>
              <a:effectLst/>
              <a:latin typeface="+mn-lt"/>
              <a:ea typeface="+mn-ea"/>
              <a:cs typeface="+mn-cs"/>
            </a:endParaRPr>
          </a:p>
          <a:p>
            <a:pPr lvl="0" rtl="0"/>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 Obtain unauthorized access to files.</a:t>
            </a:r>
          </a:p>
          <a:p>
            <a:pPr lvl="0" rt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3 - Causes a buffer overflow attack.</a:t>
            </a:r>
          </a:p>
          <a:p>
            <a:pPr lvl="0" rt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Obtains the </a:t>
            </a:r>
            <a:r>
              <a:rPr lang="en-US" sz="1200" kern="1200" dirty="0" err="1" smtClean="0">
                <a:solidFill>
                  <a:schemeClr val="tx1"/>
                </a:solidFill>
                <a:effectLst/>
                <a:latin typeface="+mn-lt"/>
                <a:ea typeface="+mn-ea"/>
                <a:cs typeface="+mn-cs"/>
              </a:rPr>
              <a:t>piconet</a:t>
            </a:r>
            <a:r>
              <a:rPr lang="en-US" sz="1200" kern="1200" dirty="0" smtClean="0">
                <a:solidFill>
                  <a:schemeClr val="tx1"/>
                </a:solidFill>
                <a:effectLst/>
                <a:latin typeface="+mn-lt"/>
                <a:ea typeface="+mn-ea"/>
                <a:cs typeface="+mn-cs"/>
              </a:rPr>
              <a:t> key.</a:t>
            </a:r>
          </a:p>
          <a:p>
            <a:pPr lvl="0" rt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00C14E-0499-4F87-8C5F-AEAA746ACE22}" type="slidenum">
              <a:rPr lang="en-US" smtClean="0"/>
              <a:pPr/>
              <a:t>12</a:t>
            </a:fld>
            <a:endParaRPr lang="en-US"/>
          </a:p>
        </p:txBody>
      </p:sp>
    </p:spTree>
    <p:extLst>
      <p:ext uri="{BB962C8B-B14F-4D97-AF65-F5344CB8AC3E}">
        <p14:creationId xmlns:p14="http://schemas.microsoft.com/office/powerpoint/2010/main" xmlns="" val="1525351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00C14E-0499-4F87-8C5F-AEAA746ACE22}" type="slidenum">
              <a:rPr lang="en-US" smtClean="0"/>
              <a:pPr/>
              <a:t>13</a:t>
            </a:fld>
            <a:endParaRPr lang="en-US"/>
          </a:p>
        </p:txBody>
      </p:sp>
    </p:spTree>
    <p:extLst>
      <p:ext uri="{BB962C8B-B14F-4D97-AF65-F5344CB8AC3E}">
        <p14:creationId xmlns:p14="http://schemas.microsoft.com/office/powerpoint/2010/main" xmlns="" val="3989365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Confidentiality attack tools focus on the content of the data and are best known for encryption cracking.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Integrity attacks tools focus on the data in transmission and include frame insertion, man in the middle, and replay attacks.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Availability attack tools focus on Denial of Service (</a:t>
            </a:r>
            <a:r>
              <a:rPr lang="en-US" sz="1200" kern="1200" dirty="0" err="1" smtClean="0">
                <a:solidFill>
                  <a:schemeClr val="tx1"/>
                </a:solidFill>
                <a:effectLst/>
                <a:latin typeface="+mn-lt"/>
                <a:ea typeface="+mn-ea"/>
                <a:cs typeface="+mn-cs"/>
              </a:rPr>
              <a:t>DoS</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800C14E-0499-4F87-8C5F-AEAA746ACE22}" type="slidenum">
              <a:rPr lang="en-US" smtClean="0"/>
              <a:pPr/>
              <a:t>4</a:t>
            </a:fld>
            <a:endParaRPr lang="en-US"/>
          </a:p>
        </p:txBody>
      </p:sp>
    </p:spTree>
    <p:extLst>
      <p:ext uri="{BB962C8B-B14F-4D97-AF65-F5344CB8AC3E}">
        <p14:creationId xmlns:p14="http://schemas.microsoft.com/office/powerpoint/2010/main" xmlns="" val="207871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Eavesdropping</a:t>
            </a:r>
            <a:r>
              <a:rPr lang="en-US" baseline="30000" dirty="0" smtClean="0"/>
              <a:t> </a:t>
            </a:r>
            <a:r>
              <a:rPr lang="en-US" baseline="0" dirty="0" smtClean="0"/>
              <a:t> </a:t>
            </a:r>
            <a:r>
              <a:rPr lang="en-US" sz="1200" kern="1200" dirty="0" smtClean="0">
                <a:solidFill>
                  <a:schemeClr val="tx1"/>
                </a:solidFill>
                <a:effectLst/>
                <a:latin typeface="+mn-lt"/>
                <a:ea typeface="+mn-ea"/>
                <a:cs typeface="+mn-cs"/>
              </a:rPr>
              <a:t>is gathering information from a network by snooping on transmitted data, overhear a private conversation over a confidential communication in a not legally authorized way. The information remains intact, but its privacy is compromised.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Key cracking: is having the wireless protection key.</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Access point phishing (Evil Twin Attack): is the wireless version of the phishing scam. An attacker fools wireless users into connecting a laptop or mobile phone to a tainted hotspot by posing as a legitimate provider.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Man in the middle :</a:t>
            </a:r>
            <a:r>
              <a:rPr lang="en-US" baseline="0" smtClean="0"/>
              <a:t> </a:t>
            </a:r>
            <a:r>
              <a:rPr lang="en-US" sz="1200" kern="1200" smtClean="0">
                <a:solidFill>
                  <a:schemeClr val="tx1"/>
                </a:solidFill>
                <a:effectLst/>
                <a:latin typeface="+mn-lt"/>
                <a:ea typeface="+mn-ea"/>
                <a:cs typeface="+mn-cs"/>
              </a:rPr>
              <a:t>is a form of active eavesdropping in which the attacker makes independent connections with the victims and relays messages between them, making them believe that they are talking directly to each other over a private connection, when in fact the entire conversation is controlled by the attacker.</a:t>
            </a:r>
          </a:p>
          <a:p>
            <a:endParaRPr lang="en-US" dirty="0"/>
          </a:p>
        </p:txBody>
      </p:sp>
      <p:sp>
        <p:nvSpPr>
          <p:cNvPr id="4" name="Slide Number Placeholder 3"/>
          <p:cNvSpPr>
            <a:spLocks noGrp="1"/>
          </p:cNvSpPr>
          <p:nvPr>
            <p:ph type="sldNum" sz="quarter" idx="10"/>
          </p:nvPr>
        </p:nvSpPr>
        <p:spPr/>
        <p:txBody>
          <a:bodyPr/>
          <a:lstStyle/>
          <a:p>
            <a:fld id="{C800C14E-0499-4F87-8C5F-AEAA746ACE22}" type="slidenum">
              <a:rPr lang="en-US" smtClean="0"/>
              <a:pPr/>
              <a:t>5</a:t>
            </a:fld>
            <a:endParaRPr lang="en-US"/>
          </a:p>
        </p:txBody>
      </p:sp>
    </p:spTree>
    <p:extLst>
      <p:ext uri="{BB962C8B-B14F-4D97-AF65-F5344CB8AC3E}">
        <p14:creationId xmlns:p14="http://schemas.microsoft.com/office/powerpoint/2010/main" xmlns="" val="1084926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It is a basic sniffing program that will display all network traffic both wired and wireless. It is a multi-platform, multi-protocol analyzer .</a:t>
            </a:r>
            <a:r>
              <a:rPr lang="en-US" sz="1200" kern="1200" baseline="30000" dirty="0" smtClean="0">
                <a:solidFill>
                  <a:schemeClr val="tx1"/>
                </a:solidFill>
                <a:effectLst/>
                <a:latin typeface="+mn-lt"/>
                <a:ea typeface="+mn-ea"/>
                <a:cs typeface="+mn-cs"/>
              </a:rPr>
              <a:t> [2] </a:t>
            </a:r>
            <a:r>
              <a:rPr lang="en-US" sz="1200" kern="1200" dirty="0" smtClean="0">
                <a:solidFill>
                  <a:schemeClr val="tx1"/>
                </a:solidFill>
                <a:effectLst/>
                <a:latin typeface="+mn-lt"/>
                <a:ea typeface="+mn-ea"/>
                <a:cs typeface="+mn-cs"/>
              </a:rPr>
              <a:t>with hundreds of protocols supported. Display the captured data in an easy to read and easy to follow form. It also has many built in filters and the ability for the user to design their own filters. These filters can be used to only capture specific data such as a certain IP address, protocol, port number,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2&amp;3 -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 two Linux based programs popular man in the middle attack tools. They both provide sniffing capabilities similar to </a:t>
            </a:r>
            <a:r>
              <a:rPr lang="en-US" sz="1200" kern="1200" dirty="0" err="1" smtClean="0">
                <a:solidFill>
                  <a:schemeClr val="tx1"/>
                </a:solidFill>
                <a:effectLst/>
                <a:latin typeface="+mn-lt"/>
                <a:ea typeface="+mn-ea"/>
                <a:cs typeface="+mn-cs"/>
              </a:rPr>
              <a:t>Wireshark</a:t>
            </a:r>
            <a:r>
              <a:rPr lang="en-US" sz="1200" kern="1200" dirty="0" smtClean="0">
                <a:solidFill>
                  <a:schemeClr val="tx1"/>
                </a:solidFill>
                <a:effectLst/>
                <a:latin typeface="+mn-lt"/>
                <a:ea typeface="+mn-ea"/>
                <a:cs typeface="+mn-cs"/>
              </a:rPr>
              <a:t>, but go beyond that with the ability to modify the data in transmission.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 passively monitors the network for probe request frames to identify the preferred networks of Windows XP clients, and will compare it to a supplied list of common hotspot network names.  If the probed network name matches a common hotspot name, </a:t>
            </a:r>
            <a:r>
              <a:rPr lang="en-US" sz="1200" kern="1200" dirty="0" err="1" smtClean="0">
                <a:solidFill>
                  <a:schemeClr val="tx1"/>
                </a:solidFill>
                <a:effectLst/>
                <a:latin typeface="+mn-lt"/>
                <a:ea typeface="+mn-ea"/>
                <a:cs typeface="+mn-cs"/>
              </a:rPr>
              <a:t>Hotspotter</a:t>
            </a:r>
            <a:r>
              <a:rPr lang="en-US" sz="1200" kern="1200" dirty="0" smtClean="0">
                <a:solidFill>
                  <a:schemeClr val="tx1"/>
                </a:solidFill>
                <a:effectLst/>
                <a:latin typeface="+mn-lt"/>
                <a:ea typeface="+mn-ea"/>
                <a:cs typeface="+mn-cs"/>
              </a:rPr>
              <a:t> will act as an access point to allow the client to authenticate and associate.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 is a wireless (802.11) access point sniffer. It enables you to list all access points broadcasting beacon signals at your location. To help you set new access points making sure you do not have interfering APs. To help you set-up wireless clients by providing you with the client configuration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Summing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All previous four programs will scan for wireless AP beacon signals. Although they are not necessarily attack tools, they can be used to find the wireless APs. KNSGEM will even place the APs on a Google Earth map. Attackers will then setup their evil twin AP near these legitimate ones.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7&amp;8 - Are two Linux based tools that allow the user to setup phony Aps.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9&amp;10</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Are two open source projects that replace the factory firmware for Linksys's popular WRT Line of APs. Attackers can use these distributions to create fake APs.</a:t>
            </a:r>
          </a:p>
          <a:p>
            <a:endParaRPr lang="en-US" dirty="0"/>
          </a:p>
        </p:txBody>
      </p:sp>
      <p:sp>
        <p:nvSpPr>
          <p:cNvPr id="4" name="Slide Number Placeholder 3"/>
          <p:cNvSpPr>
            <a:spLocks noGrp="1"/>
          </p:cNvSpPr>
          <p:nvPr>
            <p:ph type="sldNum" sz="quarter" idx="10"/>
          </p:nvPr>
        </p:nvSpPr>
        <p:spPr/>
        <p:txBody>
          <a:bodyPr/>
          <a:lstStyle/>
          <a:p>
            <a:fld id="{C800C14E-0499-4F87-8C5F-AEAA746ACE22}" type="slidenum">
              <a:rPr lang="en-US" smtClean="0"/>
              <a:pPr/>
              <a:t>6</a:t>
            </a:fld>
            <a:endParaRPr lang="en-US"/>
          </a:p>
        </p:txBody>
      </p:sp>
    </p:spTree>
    <p:extLst>
      <p:ext uri="{BB962C8B-B14F-4D97-AF65-F5344CB8AC3E}">
        <p14:creationId xmlns:p14="http://schemas.microsoft.com/office/powerpoint/2010/main" xmlns="" val="152535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communicating with a web server there is a delay of tens of milliseconds while waiting for a reply. This is plenty of time for spoofed packets to be injected and the legitimate packets to be deleted.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Can I Do With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would access their banking web page and it would look like their legitimate web page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Generate a </a:t>
            </a:r>
            <a:r>
              <a:rPr lang="en-US" sz="1200" kern="1200" dirty="0" err="1" smtClean="0">
                <a:solidFill>
                  <a:schemeClr val="tx1"/>
                </a:solidFill>
                <a:effectLst/>
                <a:latin typeface="+mn-lt"/>
                <a:ea typeface="+mn-ea"/>
                <a:cs typeface="+mn-cs"/>
              </a:rPr>
              <a:t>DoS</a:t>
            </a:r>
            <a:r>
              <a:rPr lang="en-US" sz="1200" kern="1200" dirty="0" smtClean="0">
                <a:solidFill>
                  <a:schemeClr val="tx1"/>
                </a:solidFill>
                <a:effectLst/>
                <a:latin typeface="+mn-lt"/>
                <a:ea typeface="+mn-ea"/>
                <a:cs typeface="+mn-cs"/>
              </a:rPr>
              <a:t> attack Packet injection tools can be used to issue </a:t>
            </a:r>
            <a:r>
              <a:rPr lang="en-US" sz="1200" kern="1200" dirty="0" err="1" smtClean="0">
                <a:solidFill>
                  <a:schemeClr val="tx1"/>
                </a:solidFill>
                <a:effectLst/>
                <a:latin typeface="+mn-lt"/>
                <a:ea typeface="+mn-ea"/>
                <a:cs typeface="+mn-cs"/>
              </a:rPr>
              <a:t>deauthenticate</a:t>
            </a:r>
            <a:r>
              <a:rPr lang="en-US" sz="1200" kern="1200" dirty="0" smtClean="0">
                <a:solidFill>
                  <a:schemeClr val="tx1"/>
                </a:solidFill>
                <a:effectLst/>
                <a:latin typeface="+mn-lt"/>
                <a:ea typeface="+mn-ea"/>
                <a:cs typeface="+mn-cs"/>
              </a:rPr>
              <a:t> .</a:t>
            </a:r>
            <a:r>
              <a:rPr lang="en-US" sz="1200" kern="1200" baseline="30000" dirty="0" smtClean="0">
                <a:solidFill>
                  <a:schemeClr val="tx1"/>
                </a:solidFill>
                <a:effectLst/>
                <a:latin typeface="+mn-lt"/>
                <a:ea typeface="+mn-ea"/>
                <a:cs typeface="+mn-cs"/>
              </a:rPr>
              <a:t> [6]</a:t>
            </a:r>
            <a:r>
              <a:rPr lang="en-US" sz="1200" kern="1200" dirty="0" smtClean="0">
                <a:solidFill>
                  <a:schemeClr val="tx1"/>
                </a:solidFill>
                <a:effectLst/>
                <a:latin typeface="+mn-lt"/>
                <a:ea typeface="+mn-ea"/>
                <a:cs typeface="+mn-cs"/>
              </a:rPr>
              <a:t> messages for the IP addresses in the network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Delete or jam the data being transmitted an attacker could jam the wireless signal from reaching its intended target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attacker capturing authentication information and saving it for later use once the attacker has captured and saved the authentication information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00C14E-0499-4F87-8C5F-AEAA746ACE22}" type="slidenum">
              <a:rPr lang="en-US" smtClean="0"/>
              <a:pPr/>
              <a:t>7</a:t>
            </a:fld>
            <a:endParaRPr lang="en-US"/>
          </a:p>
        </p:txBody>
      </p:sp>
    </p:spTree>
    <p:extLst>
      <p:ext uri="{BB962C8B-B14F-4D97-AF65-F5344CB8AC3E}">
        <p14:creationId xmlns:p14="http://schemas.microsoft.com/office/powerpoint/2010/main" xmlns="" val="1084926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lvl="0" rtl="0"/>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 </a:t>
            </a:r>
            <a:r>
              <a:rPr lang="en-US" sz="1200" i="0" kern="1200" dirty="0" err="1" smtClean="0">
                <a:solidFill>
                  <a:schemeClr val="tx1"/>
                </a:solidFill>
                <a:effectLst/>
                <a:latin typeface="+mn-lt"/>
                <a:ea typeface="+mn-ea"/>
                <a:cs typeface="+mn-cs"/>
              </a:rPr>
              <a:t>Airpwn</a:t>
            </a:r>
            <a:r>
              <a:rPr lang="en-US" sz="1200" kern="1200" dirty="0" smtClean="0">
                <a:solidFill>
                  <a:schemeClr val="tx1"/>
                </a:solidFill>
                <a:effectLst/>
                <a:latin typeface="+mn-lt"/>
                <a:ea typeface="+mn-ea"/>
                <a:cs typeface="+mn-cs"/>
              </a:rPr>
              <a:t> is a </a:t>
            </a:r>
            <a:r>
              <a:rPr lang="en-US" sz="1200" i="0" kern="1200" dirty="0" smtClean="0">
                <a:solidFill>
                  <a:schemeClr val="tx1"/>
                </a:solidFill>
                <a:effectLst/>
                <a:latin typeface="+mn-lt"/>
                <a:ea typeface="+mn-ea"/>
                <a:cs typeface="+mn-cs"/>
              </a:rPr>
              <a:t>framework</a:t>
            </a:r>
            <a:r>
              <a:rPr lang="en-US" sz="1200" kern="1200" dirty="0" smtClean="0">
                <a:solidFill>
                  <a:schemeClr val="tx1"/>
                </a:solidFill>
                <a:effectLst/>
                <a:latin typeface="+mn-lt"/>
                <a:ea typeface="+mn-ea"/>
                <a:cs typeface="+mn-cs"/>
              </a:rPr>
              <a:t> for </a:t>
            </a:r>
            <a:r>
              <a:rPr lang="en-US" sz="1200" i="0" kern="1200" dirty="0" smtClean="0">
                <a:solidFill>
                  <a:schemeClr val="tx1"/>
                </a:solidFill>
                <a:effectLst/>
                <a:latin typeface="+mn-lt"/>
                <a:ea typeface="+mn-ea"/>
                <a:cs typeface="+mn-cs"/>
              </a:rPr>
              <a:t>802.11</a:t>
            </a:r>
            <a:r>
              <a:rPr lang="en-US" sz="120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wireless</a:t>
            </a:r>
            <a:r>
              <a:rPr lang="en-US" sz="120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packet injections</a:t>
            </a:r>
            <a:r>
              <a:rPr lang="en-US" sz="120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Airpwn</a:t>
            </a:r>
            <a:r>
              <a:rPr lang="en-US" sz="1200" i="0" kern="1200" dirty="0" smtClean="0">
                <a:solidFill>
                  <a:schemeClr val="tx1"/>
                </a:solidFill>
                <a:effectLst/>
                <a:latin typeface="+mn-lt"/>
                <a:ea typeface="+mn-ea"/>
                <a:cs typeface="+mn-cs"/>
              </a:rPr>
              <a:t> listens</a:t>
            </a:r>
            <a:r>
              <a:rPr lang="en-US" sz="1200" kern="1200" dirty="0" smtClean="0">
                <a:solidFill>
                  <a:schemeClr val="tx1"/>
                </a:solidFill>
                <a:effectLst/>
                <a:latin typeface="+mn-lt"/>
                <a:ea typeface="+mn-ea"/>
                <a:cs typeface="+mn-cs"/>
              </a:rPr>
              <a:t> to </a:t>
            </a:r>
            <a:r>
              <a:rPr lang="en-US" sz="1200" i="0" kern="1200" dirty="0" smtClean="0">
                <a:solidFill>
                  <a:schemeClr val="tx1"/>
                </a:solidFill>
                <a:effectLst/>
                <a:latin typeface="+mn-lt"/>
                <a:ea typeface="+mn-ea"/>
                <a:cs typeface="+mn-cs"/>
              </a:rPr>
              <a:t>incoming wireless packets</a:t>
            </a:r>
            <a:r>
              <a:rPr lang="en-US" sz="1200" kern="1200" dirty="0" smtClean="0">
                <a:solidFill>
                  <a:schemeClr val="tx1"/>
                </a:solidFill>
                <a:effectLst/>
                <a:latin typeface="+mn-lt"/>
                <a:ea typeface="+mn-ea"/>
                <a:cs typeface="+mn-cs"/>
              </a:rPr>
              <a:t>, and </a:t>
            </a:r>
            <a:r>
              <a:rPr lang="en-US" sz="1200" i="0" kern="1200" dirty="0" smtClean="0">
                <a:solidFill>
                  <a:schemeClr val="tx1"/>
                </a:solidFill>
                <a:effectLst/>
                <a:latin typeface="+mn-lt"/>
                <a:ea typeface="+mn-ea"/>
                <a:cs typeface="+mn-cs"/>
              </a:rPr>
              <a:t>if</a:t>
            </a:r>
            <a:r>
              <a:rPr lang="en-US" sz="1200" kern="1200" dirty="0" smtClean="0">
                <a:solidFill>
                  <a:schemeClr val="tx1"/>
                </a:solidFill>
                <a:effectLst/>
                <a:latin typeface="+mn-lt"/>
                <a:ea typeface="+mn-ea"/>
                <a:cs typeface="+mn-cs"/>
              </a:rPr>
              <a:t> the </a:t>
            </a:r>
            <a:r>
              <a:rPr lang="en-US" sz="1200" i="0" kern="1200" dirty="0" smtClean="0">
                <a:solidFill>
                  <a:schemeClr val="tx1"/>
                </a:solidFill>
                <a:effectLst/>
                <a:latin typeface="+mn-lt"/>
                <a:ea typeface="+mn-ea"/>
                <a:cs typeface="+mn-cs"/>
              </a:rPr>
              <a:t>data matches</a:t>
            </a:r>
            <a:r>
              <a:rPr lang="en-US" sz="1200" kern="1200" dirty="0" smtClean="0">
                <a:solidFill>
                  <a:schemeClr val="tx1"/>
                </a:solidFill>
                <a:effectLst/>
                <a:latin typeface="+mn-lt"/>
                <a:ea typeface="+mn-ea"/>
                <a:cs typeface="+mn-cs"/>
              </a:rPr>
              <a:t> a </a:t>
            </a:r>
            <a:r>
              <a:rPr lang="en-US" sz="1200" i="0" kern="1200" dirty="0" smtClean="0">
                <a:solidFill>
                  <a:schemeClr val="tx1"/>
                </a:solidFill>
                <a:effectLst/>
                <a:latin typeface="+mn-lt"/>
                <a:ea typeface="+mn-ea"/>
                <a:cs typeface="+mn-cs"/>
              </a:rPr>
              <a:t>pattern specified</a:t>
            </a:r>
            <a:r>
              <a:rPr lang="en-US" sz="1200" kern="1200" dirty="0" smtClean="0">
                <a:solidFill>
                  <a:schemeClr val="tx1"/>
                </a:solidFill>
                <a:effectLst/>
                <a:latin typeface="+mn-lt"/>
                <a:ea typeface="+mn-ea"/>
                <a:cs typeface="+mn-cs"/>
              </a:rPr>
              <a:t> in the </a:t>
            </a:r>
            <a:r>
              <a:rPr lang="en-US" sz="1200" i="0" kern="1200" dirty="0" err="1" smtClean="0">
                <a:solidFill>
                  <a:schemeClr val="tx1"/>
                </a:solidFill>
                <a:effectLst/>
                <a:latin typeface="+mn-lt"/>
                <a:ea typeface="+mn-ea"/>
                <a:cs typeface="+mn-cs"/>
              </a:rPr>
              <a:t>config</a:t>
            </a:r>
            <a:r>
              <a:rPr lang="en-US" sz="1200" i="0" kern="1200" dirty="0" smtClean="0">
                <a:solidFill>
                  <a:schemeClr val="tx1"/>
                </a:solidFill>
                <a:effectLst/>
                <a:latin typeface="+mn-lt"/>
                <a:ea typeface="+mn-ea"/>
                <a:cs typeface="+mn-cs"/>
              </a:rPr>
              <a:t> files</a:t>
            </a:r>
            <a:r>
              <a:rPr lang="en-US" sz="120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custom content</a:t>
            </a:r>
            <a:r>
              <a:rPr lang="en-US" sz="1200" kern="1200" dirty="0" smtClean="0">
                <a:solidFill>
                  <a:schemeClr val="tx1"/>
                </a:solidFill>
                <a:effectLst/>
                <a:latin typeface="+mn-lt"/>
                <a:ea typeface="+mn-ea"/>
                <a:cs typeface="+mn-cs"/>
              </a:rPr>
              <a:t> is </a:t>
            </a:r>
            <a:r>
              <a:rPr lang="en-US" sz="1200" i="0" kern="1200" dirty="0" smtClean="0">
                <a:solidFill>
                  <a:schemeClr val="tx1"/>
                </a:solidFill>
                <a:effectLst/>
                <a:latin typeface="+mn-lt"/>
                <a:ea typeface="+mn-ea"/>
                <a:cs typeface="+mn-cs"/>
              </a:rPr>
              <a:t>injected</a:t>
            </a:r>
            <a:r>
              <a:rPr lang="en-US" sz="120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spoofed</a:t>
            </a:r>
            <a:r>
              <a:rPr lang="en-US" sz="1200" kern="1200" dirty="0" smtClean="0">
                <a:solidFill>
                  <a:schemeClr val="tx1"/>
                </a:solidFill>
                <a:effectLst/>
                <a:latin typeface="+mn-lt"/>
                <a:ea typeface="+mn-ea"/>
                <a:cs typeface="+mn-cs"/>
              </a:rPr>
              <a:t>" from the </a:t>
            </a:r>
            <a:r>
              <a:rPr lang="en-US" sz="1200" i="0" kern="1200" dirty="0" smtClean="0">
                <a:solidFill>
                  <a:schemeClr val="tx1"/>
                </a:solidFill>
                <a:effectLst/>
                <a:latin typeface="+mn-lt"/>
                <a:ea typeface="+mn-ea"/>
                <a:cs typeface="+mn-cs"/>
              </a:rPr>
              <a:t>wireless access point</a:t>
            </a:r>
            <a:r>
              <a:rPr lang="en-US" sz="1200" kern="1200" dirty="0" smtClean="0">
                <a:solidFill>
                  <a:schemeClr val="tx1"/>
                </a:solidFill>
                <a:effectLst/>
                <a:latin typeface="+mn-lt"/>
                <a:ea typeface="+mn-ea"/>
                <a:cs typeface="+mn-cs"/>
              </a:rPr>
              <a:t>. From the </a:t>
            </a:r>
            <a:r>
              <a:rPr lang="en-US" sz="1200" i="0" kern="1200" dirty="0" smtClean="0">
                <a:solidFill>
                  <a:schemeClr val="tx1"/>
                </a:solidFill>
                <a:effectLst/>
                <a:latin typeface="+mn-lt"/>
                <a:ea typeface="+mn-ea"/>
                <a:cs typeface="+mn-cs"/>
              </a:rPr>
              <a:t>perspective</a:t>
            </a:r>
            <a:r>
              <a:rPr lang="en-US" sz="1200" kern="1200" dirty="0" smtClean="0">
                <a:solidFill>
                  <a:schemeClr val="tx1"/>
                </a:solidFill>
                <a:effectLst/>
                <a:latin typeface="+mn-lt"/>
                <a:ea typeface="+mn-ea"/>
                <a:cs typeface="+mn-cs"/>
              </a:rPr>
              <a:t> of the </a:t>
            </a:r>
            <a:r>
              <a:rPr lang="en-US" sz="1200" i="0" kern="1200" dirty="0" smtClean="0">
                <a:solidFill>
                  <a:schemeClr val="tx1"/>
                </a:solidFill>
                <a:effectLst/>
                <a:latin typeface="+mn-lt"/>
                <a:ea typeface="+mn-ea"/>
                <a:cs typeface="+mn-cs"/>
              </a:rPr>
              <a:t>wireless client</a:t>
            </a:r>
            <a:r>
              <a:rPr lang="en-US" sz="120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airpwn</a:t>
            </a:r>
            <a:r>
              <a:rPr lang="en-US" sz="1200" i="0" kern="1200" dirty="0" smtClean="0">
                <a:solidFill>
                  <a:schemeClr val="tx1"/>
                </a:solidFill>
                <a:effectLst/>
                <a:latin typeface="+mn-lt"/>
                <a:ea typeface="+mn-ea"/>
                <a:cs typeface="+mn-cs"/>
              </a:rPr>
              <a:t> becomes</a:t>
            </a:r>
            <a:r>
              <a:rPr lang="en-US" sz="1200" kern="1200" dirty="0" smtClean="0">
                <a:solidFill>
                  <a:schemeClr val="tx1"/>
                </a:solidFill>
                <a:effectLst/>
                <a:latin typeface="+mn-lt"/>
                <a:ea typeface="+mn-ea"/>
                <a:cs typeface="+mn-cs"/>
              </a:rPr>
              <a:t> the </a:t>
            </a:r>
            <a:r>
              <a:rPr lang="en-US" sz="1200" i="0" kern="1200" dirty="0" smtClean="0">
                <a:solidFill>
                  <a:schemeClr val="tx1"/>
                </a:solidFill>
                <a:effectLst/>
                <a:latin typeface="+mn-lt"/>
                <a:ea typeface="+mn-ea"/>
                <a:cs typeface="+mn-cs"/>
              </a:rPr>
              <a:t>server.</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 </a:t>
            </a:r>
            <a:r>
              <a:rPr lang="en-US" sz="1200" i="0" kern="1200" dirty="0" smtClean="0">
                <a:solidFill>
                  <a:schemeClr val="tx1"/>
                </a:solidFill>
                <a:effectLst/>
                <a:latin typeface="+mn-lt"/>
                <a:ea typeface="+mn-ea"/>
                <a:cs typeface="+mn-cs"/>
              </a:rPr>
              <a:t>File</a:t>
            </a:r>
            <a:r>
              <a:rPr lang="en-US" sz="120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Based Wireless Packet Injection tools except it allows the user to specify a file that will be used for the payload of  the injected packets. It uses another tool called </a:t>
            </a:r>
            <a:r>
              <a:rPr lang="en-US" sz="1200" i="0" kern="1200" dirty="0" err="1" smtClean="0">
                <a:solidFill>
                  <a:schemeClr val="tx1"/>
                </a:solidFill>
                <a:effectLst/>
                <a:latin typeface="+mn-lt"/>
                <a:ea typeface="+mn-ea"/>
                <a:cs typeface="+mn-cs"/>
              </a:rPr>
              <a:t>AirJack</a:t>
            </a:r>
            <a:r>
              <a:rPr lang="en-US" sz="1200" i="0" kern="1200" dirty="0" smtClean="0">
                <a:solidFill>
                  <a:schemeClr val="tx1"/>
                </a:solidFill>
                <a:effectLst/>
                <a:latin typeface="+mn-lt"/>
                <a:ea typeface="+mn-ea"/>
                <a:cs typeface="+mn-cs"/>
              </a:rPr>
              <a:t> to perform the actual frame injection. File2air runs on top of </a:t>
            </a:r>
            <a:r>
              <a:rPr lang="en-US" sz="1200" i="0" kern="1200" dirty="0" err="1" smtClean="0">
                <a:solidFill>
                  <a:schemeClr val="tx1"/>
                </a:solidFill>
                <a:effectLst/>
                <a:latin typeface="+mn-lt"/>
                <a:ea typeface="+mn-ea"/>
                <a:cs typeface="+mn-cs"/>
              </a:rPr>
              <a:t>AirJack</a:t>
            </a:r>
            <a:r>
              <a:rPr lang="en-US" sz="1200" i="0" kern="1200" dirty="0" smtClean="0">
                <a:solidFill>
                  <a:schemeClr val="tx1"/>
                </a:solidFill>
                <a:effectLst/>
                <a:latin typeface="+mn-lt"/>
                <a:ea typeface="+mn-ea"/>
                <a:cs typeface="+mn-cs"/>
              </a:rPr>
              <a:t> and reads in a binary file and transmits its contents onto a wireless network.</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3 - </a:t>
            </a:r>
            <a:r>
              <a:rPr lang="en-US" sz="1200" kern="1200" dirty="0" smtClean="0">
                <a:solidFill>
                  <a:schemeClr val="tx1"/>
                </a:solidFill>
                <a:effectLst/>
                <a:latin typeface="+mn-lt"/>
                <a:ea typeface="+mn-ea"/>
                <a:cs typeface="+mn-cs"/>
              </a:rPr>
              <a:t> an attack tool that allows for 802.11 packets that were previously captured to be injected back into the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800C14E-0499-4F87-8C5F-AEAA746ACE22}" type="slidenum">
              <a:rPr lang="en-US" smtClean="0"/>
              <a:pPr/>
              <a:t>8</a:t>
            </a:fld>
            <a:endParaRPr lang="en-US"/>
          </a:p>
        </p:txBody>
      </p:sp>
    </p:spTree>
    <p:extLst>
      <p:ext uri="{BB962C8B-B14F-4D97-AF65-F5344CB8AC3E}">
        <p14:creationId xmlns:p14="http://schemas.microsoft.com/office/powerpoint/2010/main" xmlns="" val="152535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Flooding: is overloading the network with a certain type of packet so that the wireless AP is busy serving all the flooding packets that it cannot serve any legitimate packets.</a:t>
            </a:r>
          </a:p>
          <a:p>
            <a:endParaRPr lang="en-US" dirty="0" smtClean="0"/>
          </a:p>
          <a:p>
            <a:pPr lvl="0" rtl="0"/>
            <a:r>
              <a:rPr lang="en-US" sz="1200" kern="1200" dirty="0" smtClean="0">
                <a:solidFill>
                  <a:schemeClr val="tx1"/>
                </a:solidFill>
                <a:effectLst/>
                <a:latin typeface="+mn-lt"/>
                <a:ea typeface="+mn-ea"/>
                <a:cs typeface="+mn-cs"/>
              </a:rPr>
              <a:t>Authentication Flood: where thousands of authentications are sent from random Media Access Control (MAC)</a:t>
            </a:r>
            <a:r>
              <a:rPr lang="en-US" sz="1200" kern="1200" baseline="30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addresses filling up the AP's authentication table and making it hard for a legitimate user to gain access.</a:t>
            </a:r>
          </a:p>
          <a:p>
            <a:pPr lvl="0" rt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Beacon flood: is where thousands of illegitimate beacons are generate to make it difficult for individual machine to find the legitimate AP.</a:t>
            </a:r>
          </a:p>
          <a:p>
            <a:pPr lvl="0" rt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Radio frequency jamming: jams the frequency of the Wireless Local Area Network (WLAN) most likely with a much higher power level allowed by the regulation. This will not allow anyone access to the WLAN.</a:t>
            </a:r>
          </a:p>
          <a:p>
            <a:pPr lvl="0" rt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00C14E-0499-4F87-8C5F-AEAA746ACE22}" type="slidenum">
              <a:rPr lang="en-US" smtClean="0"/>
              <a:pPr/>
              <a:t>9</a:t>
            </a:fld>
            <a:endParaRPr lang="en-US"/>
          </a:p>
        </p:txBody>
      </p:sp>
    </p:spTree>
    <p:extLst>
      <p:ext uri="{BB962C8B-B14F-4D97-AF65-F5344CB8AC3E}">
        <p14:creationId xmlns:p14="http://schemas.microsoft.com/office/powerpoint/2010/main" xmlns="" val="108492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kern="1200" dirty="0" smtClean="0">
                <a:solidFill>
                  <a:schemeClr val="tx1"/>
                </a:solidFill>
                <a:effectLst/>
                <a:latin typeface="+mn-lt"/>
                <a:ea typeface="+mn-ea"/>
                <a:cs typeface="+mn-cs"/>
              </a:rPr>
              <a:t>1 - generates thousands of 802.11 APs or more specifically it generates thousands of 802.11 beacon signals that can be used for the beacon signal flooding attack.</a:t>
            </a:r>
          </a:p>
          <a:p>
            <a:pPr lvl="0" rt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 flooding attack tool has the ability to implement three different flooding attacks: </a:t>
            </a:r>
            <a:r>
              <a:rPr lang="en-US" sz="1200" kern="1200" dirty="0" err="1" smtClean="0">
                <a:solidFill>
                  <a:schemeClr val="tx1"/>
                </a:solidFill>
                <a:effectLst/>
                <a:latin typeface="+mn-lt"/>
                <a:ea typeface="+mn-ea"/>
                <a:cs typeface="+mn-cs"/>
              </a:rPr>
              <a:t>deauthenticate</a:t>
            </a:r>
            <a:r>
              <a:rPr lang="en-US" sz="1200" kern="1200" dirty="0" smtClean="0">
                <a:solidFill>
                  <a:schemeClr val="tx1"/>
                </a:solidFill>
                <a:effectLst/>
                <a:latin typeface="+mn-lt"/>
                <a:ea typeface="+mn-ea"/>
                <a:cs typeface="+mn-cs"/>
              </a:rPr>
              <a:t> clients, </a:t>
            </a:r>
            <a:r>
              <a:rPr lang="en-US" sz="1200" kern="1200" dirty="0" err="1" smtClean="0">
                <a:solidFill>
                  <a:schemeClr val="tx1"/>
                </a:solidFill>
                <a:effectLst/>
                <a:latin typeface="+mn-lt"/>
                <a:ea typeface="+mn-ea"/>
                <a:cs typeface="+mn-cs"/>
              </a:rPr>
              <a:t>deauthentication</a:t>
            </a:r>
            <a:r>
              <a:rPr lang="en-US" sz="1200" kern="1200" dirty="0" smtClean="0">
                <a:solidFill>
                  <a:schemeClr val="tx1"/>
                </a:solidFill>
                <a:effectLst/>
                <a:latin typeface="+mn-lt"/>
                <a:ea typeface="+mn-ea"/>
                <a:cs typeface="+mn-cs"/>
              </a:rPr>
              <a:t> flood, and association flood. The </a:t>
            </a:r>
            <a:r>
              <a:rPr lang="en-US" sz="1200" kern="1200" dirty="0" err="1" smtClean="0">
                <a:solidFill>
                  <a:schemeClr val="tx1"/>
                </a:solidFill>
                <a:effectLst/>
                <a:latin typeface="+mn-lt"/>
                <a:ea typeface="+mn-ea"/>
                <a:cs typeface="+mn-cs"/>
              </a:rPr>
              <a:t>deauthenticate</a:t>
            </a:r>
            <a:r>
              <a:rPr lang="en-US" sz="1200" kern="1200" dirty="0" smtClean="0">
                <a:solidFill>
                  <a:schemeClr val="tx1"/>
                </a:solidFill>
                <a:effectLst/>
                <a:latin typeface="+mn-lt"/>
                <a:ea typeface="+mn-ea"/>
                <a:cs typeface="+mn-cs"/>
              </a:rPr>
              <a:t> attack floods the WLAN with </a:t>
            </a:r>
            <a:r>
              <a:rPr lang="en-US" sz="1200" kern="1200" dirty="0" err="1" smtClean="0">
                <a:solidFill>
                  <a:schemeClr val="tx1"/>
                </a:solidFill>
                <a:effectLst/>
                <a:latin typeface="+mn-lt"/>
                <a:ea typeface="+mn-ea"/>
                <a:cs typeface="+mn-cs"/>
              </a:rPr>
              <a:t>deauthenticate</a:t>
            </a:r>
            <a:r>
              <a:rPr lang="en-US" sz="1200" kern="1200" dirty="0" smtClean="0">
                <a:solidFill>
                  <a:schemeClr val="tx1"/>
                </a:solidFill>
                <a:effectLst/>
                <a:latin typeface="+mn-lt"/>
                <a:ea typeface="+mn-ea"/>
                <a:cs typeface="+mn-cs"/>
              </a:rPr>
              <a:t> packets for random MACs.</a:t>
            </a:r>
          </a:p>
          <a:p>
            <a:pPr lvl="0" rt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00C14E-0499-4F87-8C5F-AEAA746ACE22}" type="slidenum">
              <a:rPr lang="en-US" smtClean="0"/>
              <a:pPr/>
              <a:t>10</a:t>
            </a:fld>
            <a:endParaRPr lang="en-US"/>
          </a:p>
        </p:txBody>
      </p:sp>
    </p:spTree>
    <p:extLst>
      <p:ext uri="{BB962C8B-B14F-4D97-AF65-F5344CB8AC3E}">
        <p14:creationId xmlns:p14="http://schemas.microsoft.com/office/powerpoint/2010/main" xmlns="" val="152535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involves a device that is not part of a </a:t>
            </a:r>
            <a:r>
              <a:rPr lang="en-US" sz="1200" kern="1200" dirty="0" err="1" smtClean="0">
                <a:solidFill>
                  <a:schemeClr val="tx1"/>
                </a:solidFill>
                <a:effectLst/>
                <a:latin typeface="+mn-lt"/>
                <a:ea typeface="+mn-ea"/>
                <a:cs typeface="+mn-cs"/>
              </a:rPr>
              <a:t>piconet</a:t>
            </a:r>
            <a:r>
              <a:rPr lang="en-US" sz="1200" kern="1200" dirty="0" smtClean="0">
                <a:solidFill>
                  <a:schemeClr val="tx1"/>
                </a:solidFill>
                <a:effectLst/>
                <a:latin typeface="+mn-lt"/>
                <a:ea typeface="+mn-ea"/>
                <a:cs typeface="+mn-cs"/>
              </a:rPr>
              <a:t> disrupting the established </a:t>
            </a:r>
            <a:r>
              <a:rPr lang="en-US" sz="1200" kern="1200" dirty="0" err="1" smtClean="0">
                <a:solidFill>
                  <a:schemeClr val="tx1"/>
                </a:solidFill>
                <a:effectLst/>
                <a:latin typeface="+mn-lt"/>
                <a:ea typeface="+mn-ea"/>
                <a:cs typeface="+mn-cs"/>
              </a:rPr>
              <a:t>piconet</a:t>
            </a:r>
            <a:r>
              <a:rPr lang="en-US" sz="1200" kern="1200" dirty="0" smtClean="0">
                <a:solidFill>
                  <a:schemeClr val="tx1"/>
                </a:solidFill>
                <a:effectLst/>
                <a:latin typeface="+mn-lt"/>
                <a:ea typeface="+mn-ea"/>
                <a:cs typeface="+mn-cs"/>
              </a:rPr>
              <a:t> of other devices, A Bluetooth </a:t>
            </a:r>
            <a:r>
              <a:rPr lang="en-US" sz="1200" kern="1200" dirty="0" err="1" smtClean="0">
                <a:solidFill>
                  <a:schemeClr val="tx1"/>
                </a:solidFill>
                <a:effectLst/>
                <a:latin typeface="+mn-lt"/>
                <a:ea typeface="+mn-ea"/>
                <a:cs typeface="+mn-cs"/>
              </a:rPr>
              <a:t>piconet</a:t>
            </a:r>
            <a:r>
              <a:rPr lang="en-US" sz="1200" kern="1200" dirty="0" smtClean="0">
                <a:solidFill>
                  <a:schemeClr val="tx1"/>
                </a:solidFill>
                <a:effectLst/>
                <a:latin typeface="+mn-lt"/>
                <a:ea typeface="+mn-ea"/>
                <a:cs typeface="+mn-cs"/>
              </a:rPr>
              <a:t> is the ad hoc network created with two or more Bluetooth devices that includes one master device and a number of slaves. The attacking device that is not participating in the </a:t>
            </a:r>
            <a:r>
              <a:rPr lang="en-US" sz="1200" kern="1200" dirty="0" err="1" smtClean="0">
                <a:solidFill>
                  <a:schemeClr val="tx1"/>
                </a:solidFill>
                <a:effectLst/>
                <a:latin typeface="+mn-lt"/>
                <a:ea typeface="+mn-ea"/>
                <a:cs typeface="+mn-cs"/>
              </a:rPr>
              <a:t>piconet</a:t>
            </a:r>
            <a:r>
              <a:rPr lang="en-US" sz="1200" kern="1200" dirty="0" smtClean="0">
                <a:solidFill>
                  <a:schemeClr val="tx1"/>
                </a:solidFill>
                <a:effectLst/>
                <a:latin typeface="+mn-lt"/>
                <a:ea typeface="+mn-ea"/>
                <a:cs typeface="+mn-cs"/>
              </a:rPr>
              <a:t> spoofs a slave out of the </a:t>
            </a:r>
            <a:r>
              <a:rPr lang="en-US" sz="1200" kern="1200" dirty="0" err="1" smtClean="0">
                <a:solidFill>
                  <a:schemeClr val="tx1"/>
                </a:solidFill>
                <a:effectLst/>
                <a:latin typeface="+mn-lt"/>
                <a:ea typeface="+mn-ea"/>
                <a:cs typeface="+mn-cs"/>
              </a:rPr>
              <a:t>piconet</a:t>
            </a:r>
            <a:r>
              <a:rPr lang="en-US" sz="1200" kern="1200" dirty="0" smtClean="0">
                <a:solidFill>
                  <a:schemeClr val="tx1"/>
                </a:solidFill>
                <a:effectLst/>
                <a:latin typeface="+mn-lt"/>
                <a:ea typeface="+mn-ea"/>
                <a:cs typeface="+mn-cs"/>
              </a:rPr>
              <a:t> and then contacts the master of the </a:t>
            </a:r>
            <a:r>
              <a:rPr lang="en-US" sz="1200" kern="1200" dirty="0" err="1" smtClean="0">
                <a:solidFill>
                  <a:schemeClr val="tx1"/>
                </a:solidFill>
                <a:effectLst/>
                <a:latin typeface="+mn-lt"/>
                <a:ea typeface="+mn-ea"/>
                <a:cs typeface="+mn-cs"/>
              </a:rPr>
              <a:t>piconet</a:t>
            </a:r>
            <a:r>
              <a:rPr lang="en-US" sz="1200" kern="1200" dirty="0" smtClean="0">
                <a:solidFill>
                  <a:schemeClr val="tx1"/>
                </a:solidFill>
                <a:effectLst/>
                <a:latin typeface="+mn-lt"/>
                <a:ea typeface="+mn-ea"/>
                <a:cs typeface="+mn-cs"/>
              </a:rPr>
              <a:t>. This will confuse the master device and lead to a disruption of the </a:t>
            </a:r>
            <a:r>
              <a:rPr lang="en-US" sz="1200" kern="1200" dirty="0" err="1" smtClean="0">
                <a:solidFill>
                  <a:schemeClr val="tx1"/>
                </a:solidFill>
                <a:effectLst/>
                <a:latin typeface="+mn-lt"/>
                <a:ea typeface="+mn-ea"/>
                <a:cs typeface="+mn-cs"/>
              </a:rPr>
              <a:t>piconet</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 This is when data is copied into a buffer, but the amount of data copied into the buffer exceeds the size of the buffer. This will cause the data to be copied into memory where it is not intended. The resulting status of the system depends on where in memory the data is copied.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3 - means obtaining unauthorized information through a Bluetooth connection. The Object Exchange (OBEX)</a:t>
            </a:r>
            <a:r>
              <a:rPr lang="en-US" sz="1200" kern="1200" baseline="30000" dirty="0" smtClean="0">
                <a:solidFill>
                  <a:schemeClr val="tx1"/>
                </a:solidFill>
                <a:effectLst/>
                <a:latin typeface="+mn-lt"/>
                <a:ea typeface="+mn-ea"/>
                <a:cs typeface="+mn-cs"/>
              </a:rPr>
              <a:t> [18]</a:t>
            </a:r>
            <a:r>
              <a:rPr lang="en-US" sz="1200" kern="1200" dirty="0" smtClean="0">
                <a:solidFill>
                  <a:schemeClr val="tx1"/>
                </a:solidFill>
                <a:effectLst/>
                <a:latin typeface="+mn-lt"/>
                <a:ea typeface="+mn-ea"/>
                <a:cs typeface="+mn-cs"/>
              </a:rPr>
              <a:t> Push Profiler (OPP) has been identified as an easy mechanism for exchange of business cards, calendar entries, and other similar items. This service does not require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Gets the victim to accept a connection for some trivial data transfer, such as a picture, calendar notice, or a business card on a PDA. After the data is sent, the attacker keeps the connection open. This allows the attacker to request a key regeneration after the victim has deleted the pairing between the two devices. Once the key regeneration is done, the attacker has full access to any services provided by the victim's device.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0" rt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00C14E-0499-4F87-8C5F-AEAA746ACE22}" type="slidenum">
              <a:rPr lang="en-US" smtClean="0"/>
              <a:pPr/>
              <a:t>11</a:t>
            </a:fld>
            <a:endParaRPr lang="en-US"/>
          </a:p>
        </p:txBody>
      </p:sp>
    </p:spTree>
    <p:extLst>
      <p:ext uri="{BB962C8B-B14F-4D97-AF65-F5344CB8AC3E}">
        <p14:creationId xmlns:p14="http://schemas.microsoft.com/office/powerpoint/2010/main" xmlns="" val="108492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84FDBBB-437D-4F7C-BDD6-E630D0D75BCC}" type="datetimeFigureOut">
              <a:rPr lang="en-US" smtClean="0"/>
              <a:pPr/>
              <a:t>5/27/2012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8259FB3-DF9A-4355-A92D-414A7ACC82B6}"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4FDBBB-437D-4F7C-BDD6-E630D0D75BCC}"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9FB3-DF9A-4355-A92D-414A7ACC82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4FDBBB-437D-4F7C-BDD6-E630D0D75BCC}"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9FB3-DF9A-4355-A92D-414A7ACC82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4FDBBB-437D-4F7C-BDD6-E630D0D75BCC}"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9FB3-DF9A-4355-A92D-414A7ACC82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FDBBB-437D-4F7C-BDD6-E630D0D75BCC}"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9FB3-DF9A-4355-A92D-414A7ACC82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84FDBBB-437D-4F7C-BDD6-E630D0D75BCC}" type="datetimeFigureOut">
              <a:rPr lang="en-US" smtClean="0"/>
              <a:pPr/>
              <a:t>5/27/2012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9FB3-DF9A-4355-A92D-414A7ACC82B6}"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4FDBBB-437D-4F7C-BDD6-E630D0D75BCC}" type="datetimeFigureOut">
              <a:rPr lang="en-US" smtClean="0"/>
              <a:pPr/>
              <a:t>5/27/2012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59FB3-DF9A-4355-A92D-414A7ACC82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4FDBBB-437D-4F7C-BDD6-E630D0D75BCC}" type="datetimeFigureOut">
              <a:rPr lang="en-US" smtClean="0"/>
              <a:pPr/>
              <a:t>5/27/2012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59FB3-DF9A-4355-A92D-414A7ACC82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FDBBB-437D-4F7C-BDD6-E630D0D75BCC}" type="datetimeFigureOut">
              <a:rPr lang="en-US" smtClean="0"/>
              <a:pPr/>
              <a:t>5/27/2012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59FB3-DF9A-4355-A92D-414A7ACC82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84FDBBB-437D-4F7C-BDD6-E630D0D75BCC}" type="datetimeFigureOut">
              <a:rPr lang="en-US" smtClean="0"/>
              <a:pPr/>
              <a:t>5/27/2012</a:t>
            </a:fld>
            <a:endParaRPr lang="en-US"/>
          </a:p>
        </p:txBody>
      </p:sp>
      <p:sp>
        <p:nvSpPr>
          <p:cNvPr id="7" name="Slide Number Placeholder 6"/>
          <p:cNvSpPr>
            <a:spLocks noGrp="1"/>
          </p:cNvSpPr>
          <p:nvPr>
            <p:ph type="sldNum" sz="quarter" idx="12"/>
          </p:nvPr>
        </p:nvSpPr>
        <p:spPr/>
        <p:txBody>
          <a:bodyPr/>
          <a:lstStyle/>
          <a:p>
            <a:fld id="{C8259FB3-DF9A-4355-A92D-414A7ACC82B6}"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FDBBB-437D-4F7C-BDD6-E630D0D75BCC}" type="datetimeFigureOut">
              <a:rPr lang="en-US" smtClean="0"/>
              <a:pPr/>
              <a:t>5/27/2012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C8259FB3-DF9A-4355-A92D-414A7ACC82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84FDBBB-437D-4F7C-BDD6-E630D0D75BCC}" type="datetimeFigureOut">
              <a:rPr lang="en-US" smtClean="0"/>
              <a:pPr/>
              <a:t>5/27/2012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8259FB3-DF9A-4355-A92D-414A7ACC82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Wireless Hacking </a:t>
            </a:r>
            <a:br>
              <a:rPr lang="en-US" dirty="0" smtClean="0"/>
            </a:br>
            <a:r>
              <a:rPr lang="en-US" dirty="0" smtClean="0"/>
              <a:t>Tools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802132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620000" cy="5486400"/>
          </a:xfrm>
        </p:spPr>
        <p:txBody>
          <a:bodyPr/>
          <a:lstStyle/>
          <a:p>
            <a:r>
              <a:rPr lang="en-US" dirty="0" err="1" smtClean="0"/>
              <a:t>FakeAP</a:t>
            </a:r>
            <a:endParaRPr lang="en-US" dirty="0" smtClean="0"/>
          </a:p>
          <a:p>
            <a:r>
              <a:rPr lang="en-US" dirty="0" smtClean="0"/>
              <a:t>Gvoid11</a:t>
            </a:r>
            <a:r>
              <a:rPr lang="en-US" baseline="30000" dirty="0" smtClean="0"/>
              <a:t> </a:t>
            </a:r>
            <a:endParaRPr lang="en-US" dirty="0" smtClean="0"/>
          </a:p>
        </p:txBody>
      </p:sp>
      <p:sp>
        <p:nvSpPr>
          <p:cNvPr id="4" name="TextBox 3"/>
          <p:cNvSpPr txBox="1"/>
          <p:nvPr/>
        </p:nvSpPr>
        <p:spPr>
          <a:xfrm>
            <a:off x="4724400" y="0"/>
            <a:ext cx="3352800" cy="369332"/>
          </a:xfrm>
          <a:prstGeom prst="rect">
            <a:avLst/>
          </a:prstGeom>
          <a:noFill/>
        </p:spPr>
        <p:txBody>
          <a:bodyPr wrap="square" rtlCol="0">
            <a:spAutoFit/>
          </a:bodyPr>
          <a:lstStyle/>
          <a:p>
            <a:r>
              <a:rPr lang="en-US" b="1" dirty="0" smtClean="0">
                <a:solidFill>
                  <a:schemeClr val="accent3">
                    <a:lumMod val="60000"/>
                    <a:lumOff val="40000"/>
                  </a:schemeClr>
                </a:solidFill>
              </a:rPr>
              <a:t>Tools :</a:t>
            </a:r>
            <a:endParaRPr lang="en-US" dirty="0">
              <a:solidFill>
                <a:schemeClr val="accent3">
                  <a:lumMod val="60000"/>
                  <a:lumOff val="40000"/>
                </a:schemeClr>
              </a:solidFill>
            </a:endParaRPr>
          </a:p>
        </p:txBody>
      </p:sp>
      <p:pic>
        <p:nvPicPr>
          <p:cNvPr id="205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1828800"/>
            <a:ext cx="7391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01944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772400" cy="5334000"/>
          </a:xfrm>
        </p:spPr>
        <p:txBody>
          <a:bodyPr/>
          <a:lstStyle/>
          <a:p>
            <a:r>
              <a:rPr lang="en-US" dirty="0" err="1"/>
              <a:t>DoS</a:t>
            </a:r>
            <a:r>
              <a:rPr lang="en-US" dirty="0"/>
              <a:t> attack</a:t>
            </a:r>
            <a:endParaRPr lang="en-US" baseline="30000" dirty="0" smtClean="0"/>
          </a:p>
          <a:p>
            <a:r>
              <a:rPr lang="en-US" dirty="0"/>
              <a:t>Buffer </a:t>
            </a:r>
            <a:r>
              <a:rPr lang="en-US" dirty="0" smtClean="0"/>
              <a:t>overrun</a:t>
            </a:r>
          </a:p>
          <a:p>
            <a:r>
              <a:rPr lang="en-US" dirty="0" err="1" smtClean="0"/>
              <a:t>Bluesnarfing</a:t>
            </a:r>
            <a:endParaRPr lang="en-US" dirty="0" smtClean="0"/>
          </a:p>
          <a:p>
            <a:r>
              <a:rPr lang="en-US" dirty="0"/>
              <a:t>Key bump</a:t>
            </a:r>
          </a:p>
        </p:txBody>
      </p:sp>
      <p:sp>
        <p:nvSpPr>
          <p:cNvPr id="5" name="TextBox 4"/>
          <p:cNvSpPr txBox="1"/>
          <p:nvPr/>
        </p:nvSpPr>
        <p:spPr>
          <a:xfrm>
            <a:off x="4741333" y="-1"/>
            <a:ext cx="3352800" cy="369332"/>
          </a:xfrm>
          <a:prstGeom prst="rect">
            <a:avLst/>
          </a:prstGeom>
          <a:noFill/>
        </p:spPr>
        <p:txBody>
          <a:bodyPr wrap="square" rtlCol="0">
            <a:spAutoFit/>
          </a:bodyPr>
          <a:lstStyle/>
          <a:p>
            <a:r>
              <a:rPr lang="en-US" dirty="0">
                <a:solidFill>
                  <a:schemeClr val="accent3">
                    <a:lumMod val="60000"/>
                    <a:lumOff val="40000"/>
                  </a:schemeClr>
                </a:solidFill>
              </a:rPr>
              <a:t>Bluetooth</a:t>
            </a:r>
            <a:r>
              <a:rPr lang="en-US" b="1" dirty="0"/>
              <a:t> </a:t>
            </a:r>
            <a:r>
              <a:rPr lang="en-US" dirty="0" smtClean="0">
                <a:solidFill>
                  <a:schemeClr val="accent3">
                    <a:lumMod val="60000"/>
                    <a:lumOff val="40000"/>
                  </a:schemeClr>
                </a:solidFill>
              </a:rPr>
              <a:t>Attacks Types :</a:t>
            </a:r>
            <a:endParaRPr lang="en-US" dirty="0">
              <a:solidFill>
                <a:schemeClr val="accent3">
                  <a:lumMod val="60000"/>
                  <a:lumOff val="40000"/>
                </a:scheme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19200" y="3048000"/>
            <a:ext cx="6874933" cy="31242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66800" y="3022600"/>
            <a:ext cx="7027333" cy="31496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219200" y="2889317"/>
            <a:ext cx="6629399" cy="3130483"/>
          </a:xfrm>
          <a:prstGeom prst="rect">
            <a:avLst/>
          </a:prstGeom>
        </p:spPr>
      </p:pic>
    </p:spTree>
    <p:extLst>
      <p:ext uri="{BB962C8B-B14F-4D97-AF65-F5344CB8AC3E}">
        <p14:creationId xmlns:p14="http://schemas.microsoft.com/office/powerpoint/2010/main" xmlns="" val="238410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9"/>
                                        </p:tgtEl>
                                        <p:attrNameLst>
                                          <p:attrName>ppt_w</p:attrName>
                                        </p:attrNameLst>
                                      </p:cBhvr>
                                      <p:tavLst>
                                        <p:tav tm="0">
                                          <p:val>
                                            <p:strVal val="ppt_w"/>
                                          </p:val>
                                        </p:tav>
                                        <p:tav tm="100000">
                                          <p:val>
                                            <p:fltVal val="0"/>
                                          </p:val>
                                        </p:tav>
                                      </p:tavLst>
                                    </p:anim>
                                    <p:anim calcmode="lin" valueType="num">
                                      <p:cBhvr>
                                        <p:cTn id="28" dur="500"/>
                                        <p:tgtEl>
                                          <p:spTgt spid="9"/>
                                        </p:tgtEl>
                                        <p:attrNameLst>
                                          <p:attrName>ppt_h</p:attrName>
                                        </p:attrNameLst>
                                      </p:cBhvr>
                                      <p:tavLst>
                                        <p:tav tm="0">
                                          <p:val>
                                            <p:strVal val="ppt_h"/>
                                          </p:val>
                                        </p:tav>
                                        <p:tav tm="100000">
                                          <p:val>
                                            <p:fltVal val="0"/>
                                          </p:val>
                                        </p:tav>
                                      </p:tavLst>
                                    </p:anim>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10"/>
                                        </p:tgtEl>
                                        <p:attrNameLst>
                                          <p:attrName>ppt_w</p:attrName>
                                        </p:attrNameLst>
                                      </p:cBhvr>
                                      <p:tavLst>
                                        <p:tav tm="0">
                                          <p:val>
                                            <p:strVal val="ppt_w"/>
                                          </p:val>
                                        </p:tav>
                                        <p:tav tm="100000">
                                          <p:val>
                                            <p:fltVal val="0"/>
                                          </p:val>
                                        </p:tav>
                                      </p:tavLst>
                                    </p:anim>
                                    <p:anim calcmode="lin" valueType="num">
                                      <p:cBhvr>
                                        <p:cTn id="42" dur="500"/>
                                        <p:tgtEl>
                                          <p:spTgt spid="10"/>
                                        </p:tgtEl>
                                        <p:attrNameLst>
                                          <p:attrName>ppt_h</p:attrName>
                                        </p:attrNameLst>
                                      </p:cBhvr>
                                      <p:tavLst>
                                        <p:tav tm="0">
                                          <p:val>
                                            <p:strVal val="ppt_h"/>
                                          </p:val>
                                        </p:tav>
                                        <p:tav tm="100000">
                                          <p:val>
                                            <p:fltVal val="0"/>
                                          </p:val>
                                        </p:tav>
                                      </p:tavLst>
                                    </p:anim>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620000" cy="5486400"/>
          </a:xfrm>
        </p:spPr>
        <p:txBody>
          <a:bodyPr/>
          <a:lstStyle/>
          <a:p>
            <a:r>
              <a:rPr lang="en-US" dirty="0" err="1"/>
              <a:t>BlueSmack</a:t>
            </a:r>
            <a:endParaRPr lang="en-US" dirty="0" smtClean="0"/>
          </a:p>
          <a:p>
            <a:r>
              <a:rPr lang="en-US" dirty="0" err="1"/>
              <a:t>BlueSnarf</a:t>
            </a:r>
            <a:r>
              <a:rPr lang="en-US" dirty="0"/>
              <a:t> </a:t>
            </a:r>
            <a:endParaRPr lang="en-US" dirty="0" smtClean="0"/>
          </a:p>
          <a:p>
            <a:r>
              <a:rPr lang="en-US" dirty="0" err="1" smtClean="0"/>
              <a:t>BluePass</a:t>
            </a:r>
            <a:endParaRPr lang="en-US" dirty="0" smtClean="0"/>
          </a:p>
          <a:p>
            <a:r>
              <a:rPr lang="en-US" dirty="0" err="1"/>
              <a:t>BlueBump</a:t>
            </a:r>
            <a:endParaRPr lang="en-US" dirty="0" smtClean="0"/>
          </a:p>
        </p:txBody>
      </p:sp>
      <p:sp>
        <p:nvSpPr>
          <p:cNvPr id="4" name="TextBox 3"/>
          <p:cNvSpPr txBox="1"/>
          <p:nvPr/>
        </p:nvSpPr>
        <p:spPr>
          <a:xfrm>
            <a:off x="4724400" y="0"/>
            <a:ext cx="3352800" cy="369332"/>
          </a:xfrm>
          <a:prstGeom prst="rect">
            <a:avLst/>
          </a:prstGeom>
          <a:noFill/>
        </p:spPr>
        <p:txBody>
          <a:bodyPr wrap="square" rtlCol="0">
            <a:spAutoFit/>
          </a:bodyPr>
          <a:lstStyle/>
          <a:p>
            <a:r>
              <a:rPr lang="en-US" dirty="0">
                <a:solidFill>
                  <a:schemeClr val="accent3">
                    <a:lumMod val="60000"/>
                    <a:lumOff val="40000"/>
                  </a:schemeClr>
                </a:solidFill>
              </a:rPr>
              <a:t>Tools</a:t>
            </a:r>
            <a:r>
              <a:rPr lang="en-US" dirty="0" smtClean="0">
                <a:solidFill>
                  <a:schemeClr val="accent3">
                    <a:lumMod val="60000"/>
                    <a:lumOff val="40000"/>
                  </a:schemeClr>
                </a:solidFill>
              </a:rPr>
              <a:t>:</a:t>
            </a:r>
            <a:endParaRPr lang="en-US" dirty="0">
              <a:solidFill>
                <a:schemeClr val="accent3">
                  <a:lumMod val="60000"/>
                  <a:lumOff val="40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4425" y="2971800"/>
            <a:ext cx="6915150" cy="2971800"/>
          </a:xfrm>
          <a:prstGeom prst="rect">
            <a:avLst/>
          </a:prstGeom>
        </p:spPr>
      </p:pic>
    </p:spTree>
    <p:extLst>
      <p:ext uri="{BB962C8B-B14F-4D97-AF65-F5344CB8AC3E}">
        <p14:creationId xmlns:p14="http://schemas.microsoft.com/office/powerpoint/2010/main" xmlns="" val="212582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81600" y="4659312"/>
            <a:ext cx="3505200" cy="1819275"/>
          </a:xfrm>
          <a:prstGeom prst="rect">
            <a:avLst/>
          </a:prstGeom>
        </p:spPr>
      </p:pic>
      <p:sp>
        <p:nvSpPr>
          <p:cNvPr id="3" name="Content Placeholder 2"/>
          <p:cNvSpPr>
            <a:spLocks noGrp="1"/>
          </p:cNvSpPr>
          <p:nvPr>
            <p:ph idx="1"/>
          </p:nvPr>
        </p:nvSpPr>
        <p:spPr>
          <a:xfrm>
            <a:off x="685800" y="914400"/>
            <a:ext cx="7772400" cy="5334000"/>
          </a:xfrm>
        </p:spPr>
        <p:txBody>
          <a:bodyPr/>
          <a:lstStyle/>
          <a:p>
            <a:pPr lvl="0"/>
            <a:r>
              <a:rPr lang="en-US" dirty="0"/>
              <a:t>Change the Administrative Password on your Wireless Routers</a:t>
            </a:r>
          </a:p>
          <a:p>
            <a:pPr lvl="0"/>
            <a:r>
              <a:rPr lang="en-US" dirty="0"/>
              <a:t>Installing a Firewall</a:t>
            </a:r>
          </a:p>
          <a:p>
            <a:pPr lvl="0"/>
            <a:r>
              <a:rPr lang="en-US" dirty="0"/>
              <a:t>Change the Default SSID Name and Turn off SSID Broadcasting</a:t>
            </a:r>
          </a:p>
          <a:p>
            <a:pPr lvl="0"/>
            <a:r>
              <a:rPr lang="en-US" dirty="0"/>
              <a:t>Disable DHCP</a:t>
            </a:r>
          </a:p>
          <a:p>
            <a:pPr lvl="0"/>
            <a:r>
              <a:rPr lang="en-US" dirty="0"/>
              <a:t>Replace WEP with </a:t>
            </a:r>
            <a:r>
              <a:rPr lang="en-US" dirty="0" smtClean="0"/>
              <a:t>WPA</a:t>
            </a:r>
          </a:p>
          <a:p>
            <a:pPr lvl="0"/>
            <a:r>
              <a:rPr lang="en-US" dirty="0" smtClean="0"/>
              <a:t>Accept Only Trusted Bluetooth Connections</a:t>
            </a:r>
          </a:p>
          <a:p>
            <a:pPr lvl="0"/>
            <a:r>
              <a:rPr lang="en-US" dirty="0" smtClean="0"/>
              <a:t>Don’t Leave Your Bluetooth Open </a:t>
            </a:r>
            <a:r>
              <a:rPr lang="en-US" dirty="0" smtClean="0">
                <a:sym typeface="Wingdings" pitchFamily="2" charset="2"/>
              </a:rPr>
              <a:t></a:t>
            </a:r>
          </a:p>
          <a:p>
            <a:pPr marL="68580" lvl="0" indent="0">
              <a:buNone/>
            </a:pPr>
            <a:endParaRPr lang="en-US" dirty="0"/>
          </a:p>
          <a:p>
            <a:pPr marL="68580" indent="0">
              <a:buNone/>
            </a:pPr>
            <a:endParaRPr lang="en-US" dirty="0"/>
          </a:p>
        </p:txBody>
      </p:sp>
      <p:sp>
        <p:nvSpPr>
          <p:cNvPr id="4" name="TextBox 3"/>
          <p:cNvSpPr txBox="1"/>
          <p:nvPr/>
        </p:nvSpPr>
        <p:spPr>
          <a:xfrm>
            <a:off x="4724400" y="81465"/>
            <a:ext cx="3352800" cy="369332"/>
          </a:xfrm>
          <a:prstGeom prst="rect">
            <a:avLst/>
          </a:prstGeom>
          <a:noFill/>
        </p:spPr>
        <p:txBody>
          <a:bodyPr wrap="square" rtlCol="0">
            <a:spAutoFit/>
          </a:bodyPr>
          <a:lstStyle/>
          <a:p>
            <a:r>
              <a:rPr lang="en-US" dirty="0" smtClean="0">
                <a:solidFill>
                  <a:schemeClr val="accent3">
                    <a:lumMod val="60000"/>
                    <a:lumOff val="40000"/>
                  </a:schemeClr>
                </a:solidFill>
              </a:rPr>
              <a:t>Protection Tips :</a:t>
            </a:r>
            <a:endParaRPr lang="en-US" dirty="0">
              <a:solidFill>
                <a:schemeClr val="accent3">
                  <a:lumMod val="60000"/>
                  <a:lumOff val="40000"/>
                </a:schemeClr>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71600" y="4800600"/>
            <a:ext cx="2362200" cy="1536700"/>
          </a:xfrm>
          <a:prstGeom prst="rect">
            <a:avLst/>
          </a:prstGeom>
        </p:spPr>
      </p:pic>
    </p:spTree>
    <p:extLst>
      <p:ext uri="{BB962C8B-B14F-4D97-AF65-F5344CB8AC3E}">
        <p14:creationId xmlns:p14="http://schemas.microsoft.com/office/powerpoint/2010/main" xmlns="" val="2983081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9289" r="19289"/>
          <a:stretch>
            <a:fillRect/>
          </a:stretch>
        </p:blipFill>
        <p:spPr/>
      </p:pic>
      <p:sp>
        <p:nvSpPr>
          <p:cNvPr id="6" name="Text Placeholder 5"/>
          <p:cNvSpPr>
            <a:spLocks noGrp="1"/>
          </p:cNvSpPr>
          <p:nvPr>
            <p:ph type="body" sz="half" idx="2"/>
          </p:nvPr>
        </p:nvSpPr>
        <p:spPr>
          <a:xfrm>
            <a:off x="4734630" y="990600"/>
            <a:ext cx="3300573" cy="4662049"/>
          </a:xfrm>
        </p:spPr>
        <p:txBody>
          <a:bodyPr>
            <a:normAutofit/>
          </a:bodyPr>
          <a:lstStyle/>
          <a:p>
            <a:pPr algn="ctr"/>
            <a:endParaRPr lang="en-US" sz="4400" dirty="0" smtClean="0">
              <a:solidFill>
                <a:schemeClr val="accent3">
                  <a:lumMod val="60000"/>
                  <a:lumOff val="40000"/>
                </a:schemeClr>
              </a:solidFill>
            </a:endParaRPr>
          </a:p>
          <a:p>
            <a:pPr algn="ctr"/>
            <a:r>
              <a:rPr lang="en-US" sz="4400" dirty="0" smtClean="0">
                <a:solidFill>
                  <a:schemeClr val="accent3">
                    <a:lumMod val="60000"/>
                    <a:lumOff val="40000"/>
                  </a:schemeClr>
                </a:solidFill>
              </a:rPr>
              <a:t>Any </a:t>
            </a:r>
            <a:endParaRPr lang="en-US" sz="4400" dirty="0">
              <a:solidFill>
                <a:schemeClr val="accent3">
                  <a:lumMod val="60000"/>
                  <a:lumOff val="40000"/>
                </a:schemeClr>
              </a:solidFill>
            </a:endParaRPr>
          </a:p>
          <a:p>
            <a:pPr algn="ctr"/>
            <a:endParaRPr lang="en-US" sz="4400" dirty="0" smtClean="0">
              <a:solidFill>
                <a:schemeClr val="accent3">
                  <a:lumMod val="60000"/>
                  <a:lumOff val="40000"/>
                </a:schemeClr>
              </a:solidFill>
            </a:endParaRPr>
          </a:p>
          <a:p>
            <a:pPr algn="ctr"/>
            <a:r>
              <a:rPr lang="en-US" sz="4400" dirty="0" smtClean="0">
                <a:solidFill>
                  <a:schemeClr val="accent3">
                    <a:lumMod val="60000"/>
                    <a:lumOff val="40000"/>
                  </a:schemeClr>
                </a:solidFill>
              </a:rPr>
              <a:t>Questions ?</a:t>
            </a:r>
            <a:endParaRPr lang="en-US" sz="4400" dirty="0">
              <a:solidFill>
                <a:schemeClr val="accent3">
                  <a:lumMod val="60000"/>
                  <a:lumOff val="40000"/>
                </a:schemeClr>
              </a:solidFill>
            </a:endParaRPr>
          </a:p>
        </p:txBody>
      </p:sp>
    </p:spTree>
    <p:extLst>
      <p:ext uri="{BB962C8B-B14F-4D97-AF65-F5344CB8AC3E}">
        <p14:creationId xmlns:p14="http://schemas.microsoft.com/office/powerpoint/2010/main" xmlns="" val="3844029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2841173"/>
            <a:ext cx="7222067" cy="1569660"/>
          </a:xfrm>
          <a:prstGeom prst="rect">
            <a:avLst/>
          </a:prstGeom>
          <a:noFill/>
        </p:spPr>
        <p:txBody>
          <a:bodyPr wrap="square" rtlCol="0">
            <a:spAutoFit/>
          </a:bodyPr>
          <a:lstStyle/>
          <a:p>
            <a:r>
              <a:rPr lang="en-US" sz="9600" dirty="0" smtClean="0">
                <a:solidFill>
                  <a:schemeClr val="accent3">
                    <a:lumMod val="60000"/>
                    <a:lumOff val="40000"/>
                  </a:schemeClr>
                </a:solidFill>
              </a:rPr>
              <a:t>THANK YOU</a:t>
            </a:r>
            <a:endParaRPr lang="en-US" sz="9600" dirty="0">
              <a:solidFill>
                <a:schemeClr val="accent3">
                  <a:lumMod val="60000"/>
                  <a:lumOff val="40000"/>
                </a:schemeClr>
              </a:solidFill>
            </a:endParaRPr>
          </a:p>
        </p:txBody>
      </p:sp>
    </p:spTree>
    <p:extLst>
      <p:ext uri="{BB962C8B-B14F-4D97-AF65-F5344CB8AC3E}">
        <p14:creationId xmlns:p14="http://schemas.microsoft.com/office/powerpoint/2010/main" xmlns="" val="3815181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16349175"/>
              </p:ext>
            </p:extLst>
          </p:nvPr>
        </p:nvGraphicFramePr>
        <p:xfrm>
          <a:off x="457200" y="685800"/>
          <a:ext cx="82296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724400" y="0"/>
            <a:ext cx="3276600" cy="369332"/>
          </a:xfrm>
          <a:prstGeom prst="rect">
            <a:avLst/>
          </a:prstGeom>
          <a:noFill/>
        </p:spPr>
        <p:txBody>
          <a:bodyPr wrap="square" rtlCol="0">
            <a:spAutoFit/>
          </a:bodyPr>
          <a:lstStyle/>
          <a:p>
            <a:r>
              <a:rPr lang="en-US" dirty="0" smtClean="0">
                <a:solidFill>
                  <a:schemeClr val="accent3">
                    <a:lumMod val="60000"/>
                    <a:lumOff val="40000"/>
                  </a:schemeClr>
                </a:solidFill>
              </a:rPr>
              <a:t>Presenting  :</a:t>
            </a:r>
            <a:endParaRPr lang="en-US" dirty="0">
              <a:solidFill>
                <a:schemeClr val="accent3">
                  <a:lumMod val="60000"/>
                  <a:lumOff val="40000"/>
                </a:schemeClr>
              </a:solidFill>
            </a:endParaRPr>
          </a:p>
        </p:txBody>
      </p:sp>
    </p:spTree>
    <p:extLst>
      <p:ext uri="{BB962C8B-B14F-4D97-AF65-F5344CB8AC3E}">
        <p14:creationId xmlns:p14="http://schemas.microsoft.com/office/powerpoint/2010/main" xmlns="" val="342348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43000"/>
            <a:ext cx="6777317" cy="4689629"/>
          </a:xfrm>
        </p:spPr>
        <p:txBody>
          <a:bodyPr/>
          <a:lstStyle/>
          <a:p>
            <a:r>
              <a:rPr lang="en-US" dirty="0" smtClean="0"/>
              <a:t>Wireless Technology</a:t>
            </a:r>
          </a:p>
          <a:p>
            <a:pPr marL="68580" indent="0">
              <a:buNone/>
            </a:pPr>
            <a:endParaRPr lang="en-US" dirty="0"/>
          </a:p>
        </p:txBody>
      </p:sp>
      <p:sp>
        <p:nvSpPr>
          <p:cNvPr id="6" name="TextBox 5"/>
          <p:cNvSpPr txBox="1"/>
          <p:nvPr/>
        </p:nvSpPr>
        <p:spPr>
          <a:xfrm>
            <a:off x="4724400" y="0"/>
            <a:ext cx="3352800" cy="369332"/>
          </a:xfrm>
          <a:prstGeom prst="rect">
            <a:avLst/>
          </a:prstGeom>
          <a:noFill/>
        </p:spPr>
        <p:txBody>
          <a:bodyPr wrap="square" rtlCol="0">
            <a:spAutoFit/>
          </a:bodyPr>
          <a:lstStyle/>
          <a:p>
            <a:r>
              <a:rPr lang="en-US" dirty="0" smtClean="0">
                <a:solidFill>
                  <a:schemeClr val="accent3">
                    <a:lumMod val="60000"/>
                    <a:lumOff val="40000"/>
                  </a:schemeClr>
                </a:solidFill>
              </a:rPr>
              <a:t>Introduction :</a:t>
            </a:r>
            <a:endParaRPr lang="en-US" dirty="0">
              <a:solidFill>
                <a:schemeClr val="accent3">
                  <a:lumMod val="60000"/>
                  <a:lumOff val="4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0600" y="1557270"/>
            <a:ext cx="6962775" cy="4286250"/>
          </a:xfrm>
          <a:prstGeom prst="rect">
            <a:avLst/>
          </a:prstGeom>
        </p:spPr>
      </p:pic>
    </p:spTree>
    <p:extLst>
      <p:ext uri="{BB962C8B-B14F-4D97-AF65-F5344CB8AC3E}">
        <p14:creationId xmlns:p14="http://schemas.microsoft.com/office/powerpoint/2010/main" xmlns="" val="3719343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14400"/>
            <a:ext cx="6777317" cy="4918229"/>
          </a:xfrm>
        </p:spPr>
        <p:txBody>
          <a:bodyPr/>
          <a:lstStyle/>
          <a:p>
            <a:pPr lvl="0"/>
            <a:r>
              <a:rPr lang="en-US" dirty="0"/>
              <a:t>Confidentiality</a:t>
            </a:r>
          </a:p>
          <a:p>
            <a:r>
              <a:rPr lang="en-US" dirty="0" smtClean="0"/>
              <a:t>Integrity</a:t>
            </a:r>
          </a:p>
          <a:p>
            <a:pPr lvl="0"/>
            <a:r>
              <a:rPr lang="en-US" dirty="0"/>
              <a:t>Availability</a:t>
            </a:r>
          </a:p>
          <a:p>
            <a:pPr lvl="0"/>
            <a:r>
              <a:rPr lang="en-US" dirty="0"/>
              <a:t>Bluetooth </a:t>
            </a:r>
          </a:p>
          <a:p>
            <a:pPr marL="68580" indent="0">
              <a:buNone/>
            </a:pPr>
            <a:endParaRPr lang="en-US" dirty="0"/>
          </a:p>
        </p:txBody>
      </p:sp>
      <p:sp>
        <p:nvSpPr>
          <p:cNvPr id="4" name="TextBox 3"/>
          <p:cNvSpPr txBox="1"/>
          <p:nvPr/>
        </p:nvSpPr>
        <p:spPr>
          <a:xfrm>
            <a:off x="4648200" y="-1"/>
            <a:ext cx="3810000" cy="646331"/>
          </a:xfrm>
          <a:prstGeom prst="rect">
            <a:avLst/>
          </a:prstGeom>
          <a:noFill/>
        </p:spPr>
        <p:txBody>
          <a:bodyPr wrap="square" rtlCol="0">
            <a:spAutoFit/>
          </a:bodyPr>
          <a:lstStyle/>
          <a:p>
            <a:r>
              <a:rPr lang="en-US" dirty="0">
                <a:solidFill>
                  <a:schemeClr val="accent3">
                    <a:lumMod val="60000"/>
                    <a:lumOff val="40000"/>
                  </a:schemeClr>
                </a:solidFill>
              </a:rPr>
              <a:t>Types of attacks on wireless </a:t>
            </a:r>
            <a:r>
              <a:rPr lang="en-US" dirty="0" smtClean="0">
                <a:solidFill>
                  <a:schemeClr val="accent3">
                    <a:lumMod val="60000"/>
                    <a:lumOff val="40000"/>
                  </a:schemeClr>
                </a:solidFill>
              </a:rPr>
              <a:t>technology  :</a:t>
            </a:r>
            <a:endParaRPr lang="en-US" dirty="0">
              <a:solidFill>
                <a:schemeClr val="accent3">
                  <a:lumMod val="60000"/>
                  <a:lumOff val="40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29442" y="2743200"/>
            <a:ext cx="3857625" cy="3505200"/>
          </a:xfrm>
          <a:prstGeom prst="rect">
            <a:avLst/>
          </a:prstGeom>
        </p:spPr>
      </p:pic>
    </p:spTree>
    <p:extLst>
      <p:ext uri="{BB962C8B-B14F-4D97-AF65-F5344CB8AC3E}">
        <p14:creationId xmlns:p14="http://schemas.microsoft.com/office/powerpoint/2010/main" xmlns="" val="3679187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772400" cy="5334000"/>
          </a:xfrm>
        </p:spPr>
        <p:txBody>
          <a:bodyPr/>
          <a:lstStyle/>
          <a:p>
            <a:r>
              <a:rPr lang="en-US" dirty="0"/>
              <a:t>Eavesdropping</a:t>
            </a:r>
            <a:r>
              <a:rPr lang="en-US" baseline="30000" dirty="0"/>
              <a:t> </a:t>
            </a:r>
            <a:endParaRPr lang="en-US" baseline="30000" dirty="0" smtClean="0"/>
          </a:p>
          <a:p>
            <a:r>
              <a:rPr lang="en-US" dirty="0" smtClean="0"/>
              <a:t>Key cracking</a:t>
            </a:r>
          </a:p>
          <a:p>
            <a:r>
              <a:rPr lang="en-US" dirty="0"/>
              <a:t>Access point phishing (Evil Twin Attack</a:t>
            </a:r>
            <a:r>
              <a:rPr lang="en-US" dirty="0" smtClean="0"/>
              <a:t>)</a:t>
            </a:r>
          </a:p>
          <a:p>
            <a:r>
              <a:rPr lang="en-US" dirty="0"/>
              <a:t>Man in the middle </a:t>
            </a:r>
            <a:r>
              <a:rPr lang="en-US"/>
              <a:t>(</a:t>
            </a:r>
            <a:r>
              <a:rPr lang="en-US" smtClean="0"/>
              <a:t>MITM)</a:t>
            </a:r>
            <a:endParaRPr lang="en-US" dirty="0"/>
          </a:p>
        </p:txBody>
      </p:sp>
      <p:sp>
        <p:nvSpPr>
          <p:cNvPr id="5" name="TextBox 4"/>
          <p:cNvSpPr txBox="1"/>
          <p:nvPr/>
        </p:nvSpPr>
        <p:spPr>
          <a:xfrm>
            <a:off x="4741333" y="-1"/>
            <a:ext cx="3352800" cy="646331"/>
          </a:xfrm>
          <a:prstGeom prst="rect">
            <a:avLst/>
          </a:prstGeom>
          <a:noFill/>
        </p:spPr>
        <p:txBody>
          <a:bodyPr wrap="square" rtlCol="0">
            <a:spAutoFit/>
          </a:bodyPr>
          <a:lstStyle/>
          <a:p>
            <a:r>
              <a:rPr lang="en-US" dirty="0">
                <a:solidFill>
                  <a:schemeClr val="accent3">
                    <a:lumMod val="60000"/>
                    <a:lumOff val="40000"/>
                  </a:schemeClr>
                </a:solidFill>
              </a:rPr>
              <a:t>Confidentiality Attacks </a:t>
            </a:r>
            <a:r>
              <a:rPr lang="en-US" dirty="0" smtClean="0">
                <a:solidFill>
                  <a:schemeClr val="accent3">
                    <a:lumMod val="60000"/>
                    <a:lumOff val="40000"/>
                  </a:schemeClr>
                </a:solidFill>
              </a:rPr>
              <a:t>Types :</a:t>
            </a:r>
            <a:endParaRPr lang="en-US" dirty="0">
              <a:solidFill>
                <a:schemeClr val="accent3">
                  <a:lumMod val="60000"/>
                  <a:lumOff val="40000"/>
                </a:scheme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95400" y="2667000"/>
            <a:ext cx="6096000" cy="356235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2000" y="2650067"/>
            <a:ext cx="7772400" cy="356235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31783" y="2650067"/>
            <a:ext cx="7902617" cy="3579283"/>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76300" y="2929343"/>
            <a:ext cx="7543800" cy="3318933"/>
          </a:xfrm>
          <a:prstGeom prst="rect">
            <a:avLst/>
          </a:prstGeom>
        </p:spPr>
      </p:pic>
      <p:cxnSp>
        <p:nvCxnSpPr>
          <p:cNvPr id="17" name="Straight Arrow Connector 16"/>
          <p:cNvCxnSpPr/>
          <p:nvPr/>
        </p:nvCxnSpPr>
        <p:spPr>
          <a:xfrm>
            <a:off x="2362200" y="5410200"/>
            <a:ext cx="6096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24200" y="5638800"/>
            <a:ext cx="1617133" cy="381000"/>
          </a:xfrm>
          <a:prstGeom prst="rect">
            <a:avLst/>
          </a:prstGeom>
          <a:noFill/>
        </p:spPr>
        <p:txBody>
          <a:bodyPr wrap="square" rtlCol="0">
            <a:spAutoFit/>
          </a:bodyPr>
          <a:lstStyle/>
          <a:p>
            <a:r>
              <a:rPr lang="en-US" dirty="0" smtClean="0"/>
              <a:t>Evil Twin</a:t>
            </a:r>
            <a:endParaRPr lang="en-US" dirty="0"/>
          </a:p>
        </p:txBody>
      </p:sp>
    </p:spTree>
    <p:extLst>
      <p:ext uri="{BB962C8B-B14F-4D97-AF65-F5344CB8AC3E}">
        <p14:creationId xmlns:p14="http://schemas.microsoft.com/office/powerpoint/2010/main" xmlns="" val="373394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9"/>
                                        </p:tgtEl>
                                        <p:attrNameLst>
                                          <p:attrName>ppt_w</p:attrName>
                                        </p:attrNameLst>
                                      </p:cBhvr>
                                      <p:tavLst>
                                        <p:tav tm="0">
                                          <p:val>
                                            <p:strVal val="ppt_w"/>
                                          </p:val>
                                        </p:tav>
                                        <p:tav tm="100000">
                                          <p:val>
                                            <p:fltVal val="0"/>
                                          </p:val>
                                        </p:tav>
                                      </p:tavLst>
                                    </p:anim>
                                    <p:anim calcmode="lin" valueType="num">
                                      <p:cBhvr>
                                        <p:cTn id="28" dur="500"/>
                                        <p:tgtEl>
                                          <p:spTgt spid="9"/>
                                        </p:tgtEl>
                                        <p:attrNameLst>
                                          <p:attrName>ppt_h</p:attrName>
                                        </p:attrNameLst>
                                      </p:cBhvr>
                                      <p:tavLst>
                                        <p:tav tm="0">
                                          <p:val>
                                            <p:strVal val="ppt_h"/>
                                          </p:val>
                                        </p:tav>
                                        <p:tav tm="100000">
                                          <p:val>
                                            <p:fltVal val="0"/>
                                          </p:val>
                                        </p:tav>
                                      </p:tavLst>
                                    </p:anim>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nodeType="clickEffect">
                                  <p:stCondLst>
                                    <p:cond delay="0"/>
                                  </p:stCondLst>
                                  <p:childTnLst>
                                    <p:anim calcmode="lin" valueType="num">
                                      <p:cBhvr>
                                        <p:cTn id="53" dur="500"/>
                                        <p:tgtEl>
                                          <p:spTgt spid="17"/>
                                        </p:tgtEl>
                                        <p:attrNameLst>
                                          <p:attrName>ppt_w</p:attrName>
                                        </p:attrNameLst>
                                      </p:cBhvr>
                                      <p:tavLst>
                                        <p:tav tm="0">
                                          <p:val>
                                            <p:strVal val="ppt_w"/>
                                          </p:val>
                                        </p:tav>
                                        <p:tav tm="100000">
                                          <p:val>
                                            <p:fltVal val="0"/>
                                          </p:val>
                                        </p:tav>
                                      </p:tavLst>
                                    </p:anim>
                                    <p:anim calcmode="lin" valueType="num">
                                      <p:cBhvr>
                                        <p:cTn id="54" dur="500"/>
                                        <p:tgtEl>
                                          <p:spTgt spid="17"/>
                                        </p:tgtEl>
                                        <p:attrNameLst>
                                          <p:attrName>ppt_h</p:attrName>
                                        </p:attrNameLst>
                                      </p:cBhvr>
                                      <p:tavLst>
                                        <p:tav tm="0">
                                          <p:val>
                                            <p:strVal val="ppt_h"/>
                                          </p:val>
                                        </p:tav>
                                        <p:tav tm="100000">
                                          <p:val>
                                            <p:fltVal val="0"/>
                                          </p:val>
                                        </p:tav>
                                      </p:tavLst>
                                    </p:anim>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53" presetClass="exit" presetSubtype="32" fill="hold" grpId="1" nodeType="withEffect">
                                  <p:stCondLst>
                                    <p:cond delay="0"/>
                                  </p:stCondLst>
                                  <p:childTnLst>
                                    <p:anim calcmode="lin" valueType="num">
                                      <p:cBhvr>
                                        <p:cTn id="58" dur="500"/>
                                        <p:tgtEl>
                                          <p:spTgt spid="18"/>
                                        </p:tgtEl>
                                        <p:attrNameLst>
                                          <p:attrName>ppt_w</p:attrName>
                                        </p:attrNameLst>
                                      </p:cBhvr>
                                      <p:tavLst>
                                        <p:tav tm="0">
                                          <p:val>
                                            <p:strVal val="ppt_w"/>
                                          </p:val>
                                        </p:tav>
                                        <p:tav tm="100000">
                                          <p:val>
                                            <p:fltVal val="0"/>
                                          </p:val>
                                        </p:tav>
                                      </p:tavLst>
                                    </p:anim>
                                    <p:anim calcmode="lin" valueType="num">
                                      <p:cBhvr>
                                        <p:cTn id="59" dur="500"/>
                                        <p:tgtEl>
                                          <p:spTgt spid="18"/>
                                        </p:tgtEl>
                                        <p:attrNameLst>
                                          <p:attrName>ppt_h</p:attrName>
                                        </p:attrNameLst>
                                      </p:cBhvr>
                                      <p:tavLst>
                                        <p:tav tm="0">
                                          <p:val>
                                            <p:strVal val="ppt_h"/>
                                          </p:val>
                                        </p:tav>
                                        <p:tav tm="100000">
                                          <p:val>
                                            <p:fltVal val="0"/>
                                          </p:val>
                                        </p:tav>
                                      </p:tavLst>
                                    </p:anim>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53" presetClass="exit" presetSubtype="32" fill="hold" nodeType="clickEffect">
                                  <p:stCondLst>
                                    <p:cond delay="0"/>
                                  </p:stCondLst>
                                  <p:childTnLst>
                                    <p:anim calcmode="lin" valueType="num">
                                      <p:cBhvr>
                                        <p:cTn id="65" dur="500"/>
                                        <p:tgtEl>
                                          <p:spTgt spid="10"/>
                                        </p:tgtEl>
                                        <p:attrNameLst>
                                          <p:attrName>ppt_w</p:attrName>
                                        </p:attrNameLst>
                                      </p:cBhvr>
                                      <p:tavLst>
                                        <p:tav tm="0">
                                          <p:val>
                                            <p:strVal val="ppt_w"/>
                                          </p:val>
                                        </p:tav>
                                        <p:tav tm="100000">
                                          <p:val>
                                            <p:fltVal val="0"/>
                                          </p:val>
                                        </p:tav>
                                      </p:tavLst>
                                    </p:anim>
                                    <p:anim calcmode="lin" valueType="num">
                                      <p:cBhvr>
                                        <p:cTn id="66" dur="500"/>
                                        <p:tgtEl>
                                          <p:spTgt spid="10"/>
                                        </p:tgtEl>
                                        <p:attrNameLst>
                                          <p:attrName>ppt_h</p:attrName>
                                        </p:attrNameLst>
                                      </p:cBhvr>
                                      <p:tavLst>
                                        <p:tav tm="0">
                                          <p:val>
                                            <p:strVal val="ppt_h"/>
                                          </p:val>
                                        </p:tav>
                                        <p:tav tm="100000">
                                          <p:val>
                                            <p:fltVal val="0"/>
                                          </p:val>
                                        </p:tav>
                                      </p:tavLst>
                                    </p:anim>
                                    <p:animEffect transition="out" filter="fade">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Effect transition="in" filter="fade">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xit" presetSubtype="32" fill="hold" nodeType="clickEffect">
                                  <p:stCondLst>
                                    <p:cond delay="0"/>
                                  </p:stCondLst>
                                  <p:childTnLst>
                                    <p:anim calcmode="lin" valueType="num">
                                      <p:cBhvr>
                                        <p:cTn id="79" dur="500"/>
                                        <p:tgtEl>
                                          <p:spTgt spid="11"/>
                                        </p:tgtEl>
                                        <p:attrNameLst>
                                          <p:attrName>ppt_w</p:attrName>
                                        </p:attrNameLst>
                                      </p:cBhvr>
                                      <p:tavLst>
                                        <p:tav tm="0">
                                          <p:val>
                                            <p:strVal val="ppt_w"/>
                                          </p:val>
                                        </p:tav>
                                        <p:tav tm="100000">
                                          <p:val>
                                            <p:fltVal val="0"/>
                                          </p:val>
                                        </p:tav>
                                      </p:tavLst>
                                    </p:anim>
                                    <p:anim calcmode="lin" valueType="num">
                                      <p:cBhvr>
                                        <p:cTn id="80" dur="500"/>
                                        <p:tgtEl>
                                          <p:spTgt spid="11"/>
                                        </p:tgtEl>
                                        <p:attrNameLst>
                                          <p:attrName>ppt_h</p:attrName>
                                        </p:attrNameLst>
                                      </p:cBhvr>
                                      <p:tavLst>
                                        <p:tav tm="0">
                                          <p:val>
                                            <p:strVal val="ppt_h"/>
                                          </p:val>
                                        </p:tav>
                                        <p:tav tm="100000">
                                          <p:val>
                                            <p:fltVal val="0"/>
                                          </p:val>
                                        </p:tav>
                                      </p:tavLst>
                                    </p:anim>
                                    <p:animEffect transition="out" filter="fade">
                                      <p:cBhvr>
                                        <p:cTn id="81" dur="500"/>
                                        <p:tgtEl>
                                          <p:spTgt spid="11"/>
                                        </p:tgtEl>
                                      </p:cBhvr>
                                    </p:animEffect>
                                    <p:set>
                                      <p:cBhvr>
                                        <p:cTn id="8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620000" cy="5486400"/>
          </a:xfrm>
        </p:spPr>
        <p:txBody>
          <a:bodyPr/>
          <a:lstStyle/>
          <a:p>
            <a:r>
              <a:rPr lang="en-US" dirty="0" err="1" smtClean="0"/>
              <a:t>Wireshark</a:t>
            </a:r>
            <a:endParaRPr lang="en-US" dirty="0" smtClean="0"/>
          </a:p>
          <a:p>
            <a:r>
              <a:rPr lang="en-US" dirty="0" err="1"/>
              <a:t>Ettercap</a:t>
            </a:r>
            <a:r>
              <a:rPr lang="en-US" dirty="0"/>
              <a:t> </a:t>
            </a:r>
          </a:p>
          <a:p>
            <a:r>
              <a:rPr lang="en-US" dirty="0" err="1"/>
              <a:t>dsniff</a:t>
            </a:r>
            <a:endParaRPr lang="en-US" dirty="0"/>
          </a:p>
          <a:p>
            <a:r>
              <a:rPr lang="en-US" dirty="0" err="1"/>
              <a:t>Hottspotter</a:t>
            </a:r>
            <a:r>
              <a:rPr lang="en-US" dirty="0"/>
              <a:t> </a:t>
            </a:r>
            <a:endParaRPr lang="en-US" dirty="0" smtClean="0"/>
          </a:p>
          <a:p>
            <a:r>
              <a:rPr lang="en-US" dirty="0" err="1" smtClean="0"/>
              <a:t>Apsniff</a:t>
            </a:r>
            <a:endParaRPr lang="en-US" dirty="0" smtClean="0"/>
          </a:p>
          <a:p>
            <a:r>
              <a:rPr lang="en-US" dirty="0" err="1"/>
              <a:t>APhunter</a:t>
            </a:r>
            <a:r>
              <a:rPr lang="en-US" dirty="0"/>
              <a:t> </a:t>
            </a:r>
            <a:endParaRPr lang="en-US" dirty="0" smtClean="0"/>
          </a:p>
          <a:p>
            <a:r>
              <a:rPr lang="en-US" dirty="0" smtClean="0"/>
              <a:t>KNSGEM</a:t>
            </a:r>
          </a:p>
          <a:p>
            <a:r>
              <a:rPr lang="en-US" dirty="0" err="1" smtClean="0"/>
              <a:t>HermesAP</a:t>
            </a:r>
            <a:endParaRPr lang="en-US" dirty="0" smtClean="0"/>
          </a:p>
          <a:p>
            <a:r>
              <a:rPr lang="en-US" dirty="0" err="1" smtClean="0"/>
              <a:t>OpenAP</a:t>
            </a:r>
            <a:endParaRPr lang="en-US" dirty="0" smtClean="0"/>
          </a:p>
          <a:p>
            <a:r>
              <a:rPr lang="en-US" dirty="0" err="1" smtClean="0"/>
              <a:t>OpenWRT</a:t>
            </a:r>
            <a:endParaRPr lang="en-US" dirty="0" smtClean="0"/>
          </a:p>
          <a:p>
            <a:r>
              <a:rPr lang="en-US" dirty="0" err="1"/>
              <a:t>HyperWRT</a:t>
            </a:r>
            <a:endParaRPr lang="en-US" dirty="0"/>
          </a:p>
        </p:txBody>
      </p:sp>
      <p:sp>
        <p:nvSpPr>
          <p:cNvPr id="4" name="TextBox 3"/>
          <p:cNvSpPr txBox="1"/>
          <p:nvPr/>
        </p:nvSpPr>
        <p:spPr>
          <a:xfrm>
            <a:off x="4724400" y="0"/>
            <a:ext cx="3352800" cy="369332"/>
          </a:xfrm>
          <a:prstGeom prst="rect">
            <a:avLst/>
          </a:prstGeom>
          <a:noFill/>
        </p:spPr>
        <p:txBody>
          <a:bodyPr wrap="square" rtlCol="0">
            <a:spAutoFit/>
          </a:bodyPr>
          <a:lstStyle/>
          <a:p>
            <a:r>
              <a:rPr lang="en-US" b="1" dirty="0" smtClean="0">
                <a:solidFill>
                  <a:schemeClr val="accent3">
                    <a:lumMod val="60000"/>
                    <a:lumOff val="40000"/>
                  </a:schemeClr>
                </a:solidFill>
              </a:rPr>
              <a:t>Tools :</a:t>
            </a:r>
            <a:endParaRPr lang="en-US" dirty="0">
              <a:solidFill>
                <a:schemeClr val="accent3">
                  <a:lumMod val="60000"/>
                  <a:lumOff val="40000"/>
                </a:schemeClr>
              </a:solidFill>
            </a:endParaRPr>
          </a:p>
        </p:txBody>
      </p:sp>
    </p:spTree>
    <p:extLst>
      <p:ext uri="{BB962C8B-B14F-4D97-AF65-F5344CB8AC3E}">
        <p14:creationId xmlns:p14="http://schemas.microsoft.com/office/powerpoint/2010/main" xmlns="" val="60289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p:cTn id="4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3">
                                            <p:txEl>
                                              <p:pRg st="7" end="7"/>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p:cTn id="5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p:cTn id="5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0" dur="500"/>
                                        <p:tgtEl>
                                          <p:spTgt spid="3">
                                            <p:txEl>
                                              <p:pRg st="9" end="9"/>
                                            </p:txEl>
                                          </p:spTgt>
                                        </p:tgtEl>
                                      </p:cBhvr>
                                    </p:animEffect>
                                  </p:childTnLst>
                                </p:cTn>
                              </p:par>
                              <p:par>
                                <p:cTn id="61" presetID="53" presetClass="entr" presetSubtype="16"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p:cTn id="63"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772400" cy="5334000"/>
          </a:xfrm>
        </p:spPr>
        <p:txBody>
          <a:bodyPr/>
          <a:lstStyle/>
          <a:p>
            <a:r>
              <a:rPr lang="en-US" dirty="0"/>
              <a:t>Frame </a:t>
            </a:r>
            <a:r>
              <a:rPr lang="en-US" dirty="0" smtClean="0"/>
              <a:t>injection</a:t>
            </a:r>
            <a:endParaRPr lang="en-US" baseline="30000" dirty="0" smtClean="0"/>
          </a:p>
        </p:txBody>
      </p:sp>
      <p:sp>
        <p:nvSpPr>
          <p:cNvPr id="5" name="TextBox 4"/>
          <p:cNvSpPr txBox="1"/>
          <p:nvPr/>
        </p:nvSpPr>
        <p:spPr>
          <a:xfrm>
            <a:off x="4741333" y="-1"/>
            <a:ext cx="3352800" cy="369332"/>
          </a:xfrm>
          <a:prstGeom prst="rect">
            <a:avLst/>
          </a:prstGeom>
          <a:noFill/>
        </p:spPr>
        <p:txBody>
          <a:bodyPr wrap="square" rtlCol="0">
            <a:spAutoFit/>
          </a:bodyPr>
          <a:lstStyle/>
          <a:p>
            <a:r>
              <a:rPr lang="en-US" dirty="0">
                <a:solidFill>
                  <a:schemeClr val="accent3">
                    <a:lumMod val="60000"/>
                    <a:lumOff val="40000"/>
                  </a:schemeClr>
                </a:solidFill>
              </a:rPr>
              <a:t>Integrity</a:t>
            </a:r>
            <a:r>
              <a:rPr lang="en-US" b="1" dirty="0"/>
              <a:t> </a:t>
            </a:r>
            <a:r>
              <a:rPr lang="en-US" dirty="0" smtClean="0">
                <a:solidFill>
                  <a:schemeClr val="accent3">
                    <a:lumMod val="60000"/>
                    <a:lumOff val="40000"/>
                  </a:schemeClr>
                </a:solidFill>
              </a:rPr>
              <a:t>Attacks Types :</a:t>
            </a:r>
            <a:endParaRPr lang="en-US" dirty="0">
              <a:solidFill>
                <a:schemeClr val="accent3">
                  <a:lumMod val="60000"/>
                  <a:lumOff val="40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19200" y="1676400"/>
            <a:ext cx="6629400" cy="4267200"/>
          </a:xfrm>
          <a:prstGeom prst="rect">
            <a:avLst/>
          </a:prstGeom>
        </p:spPr>
      </p:pic>
    </p:spTree>
    <p:extLst>
      <p:ext uri="{BB962C8B-B14F-4D97-AF65-F5344CB8AC3E}">
        <p14:creationId xmlns:p14="http://schemas.microsoft.com/office/powerpoint/2010/main" xmlns="" val="2304643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620000" cy="5486400"/>
          </a:xfrm>
        </p:spPr>
        <p:txBody>
          <a:bodyPr/>
          <a:lstStyle/>
          <a:p>
            <a:r>
              <a:rPr lang="en-US" dirty="0" err="1"/>
              <a:t>Airpwn</a:t>
            </a:r>
            <a:endParaRPr lang="en-US" dirty="0" smtClean="0"/>
          </a:p>
          <a:p>
            <a:r>
              <a:rPr lang="en-US" dirty="0"/>
              <a:t>File2Air</a:t>
            </a:r>
          </a:p>
          <a:p>
            <a:r>
              <a:rPr lang="en-US" dirty="0"/>
              <a:t>Simple </a:t>
            </a:r>
            <a:r>
              <a:rPr lang="en-US" dirty="0" smtClean="0"/>
              <a:t>replay</a:t>
            </a:r>
          </a:p>
          <a:p>
            <a:pPr marL="68580" indent="0">
              <a:buNone/>
            </a:pPr>
            <a:endParaRPr lang="en-US" baseline="30000" dirty="0"/>
          </a:p>
        </p:txBody>
      </p:sp>
      <p:sp>
        <p:nvSpPr>
          <p:cNvPr id="4" name="TextBox 3"/>
          <p:cNvSpPr txBox="1"/>
          <p:nvPr/>
        </p:nvSpPr>
        <p:spPr>
          <a:xfrm>
            <a:off x="4724400" y="0"/>
            <a:ext cx="3352800" cy="369332"/>
          </a:xfrm>
          <a:prstGeom prst="rect">
            <a:avLst/>
          </a:prstGeom>
          <a:noFill/>
        </p:spPr>
        <p:txBody>
          <a:bodyPr wrap="square" rtlCol="0">
            <a:spAutoFit/>
          </a:bodyPr>
          <a:lstStyle/>
          <a:p>
            <a:r>
              <a:rPr lang="en-US" b="1" dirty="0" smtClean="0">
                <a:solidFill>
                  <a:schemeClr val="accent3">
                    <a:lumMod val="60000"/>
                    <a:lumOff val="40000"/>
                  </a:schemeClr>
                </a:solidFill>
              </a:rPr>
              <a:t>Tools :</a:t>
            </a:r>
            <a:endParaRPr lang="en-US" dirty="0">
              <a:solidFill>
                <a:schemeClr val="accent3">
                  <a:lumMod val="60000"/>
                  <a:lumOff val="40000"/>
                </a:schemeClr>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9600" y="2362200"/>
            <a:ext cx="4114800" cy="378195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76800" y="2362200"/>
            <a:ext cx="3619984" cy="3810532"/>
          </a:xfrm>
          <a:prstGeom prst="rect">
            <a:avLst/>
          </a:prstGeom>
        </p:spPr>
      </p:pic>
    </p:spTree>
    <p:extLst>
      <p:ext uri="{BB962C8B-B14F-4D97-AF65-F5344CB8AC3E}">
        <p14:creationId xmlns:p14="http://schemas.microsoft.com/office/powerpoint/2010/main" xmlns="" val="2642991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772400" cy="5334000"/>
          </a:xfrm>
        </p:spPr>
        <p:txBody>
          <a:bodyPr/>
          <a:lstStyle/>
          <a:p>
            <a:r>
              <a:rPr lang="en-US" dirty="0"/>
              <a:t>Flooding</a:t>
            </a:r>
            <a:endParaRPr lang="en-US" baseline="30000" dirty="0" smtClean="0"/>
          </a:p>
          <a:p>
            <a:r>
              <a:rPr lang="en-US" dirty="0"/>
              <a:t>Authentication </a:t>
            </a:r>
            <a:r>
              <a:rPr lang="en-US" dirty="0" smtClean="0"/>
              <a:t>Flood</a:t>
            </a:r>
          </a:p>
          <a:p>
            <a:r>
              <a:rPr lang="en-US" dirty="0"/>
              <a:t>Beacon </a:t>
            </a:r>
            <a:r>
              <a:rPr lang="en-US" dirty="0" smtClean="0"/>
              <a:t>flood</a:t>
            </a:r>
          </a:p>
          <a:p>
            <a:r>
              <a:rPr lang="en-US" dirty="0"/>
              <a:t>Radio frequency jamming</a:t>
            </a:r>
          </a:p>
        </p:txBody>
      </p:sp>
      <p:sp>
        <p:nvSpPr>
          <p:cNvPr id="5" name="TextBox 4"/>
          <p:cNvSpPr txBox="1"/>
          <p:nvPr/>
        </p:nvSpPr>
        <p:spPr>
          <a:xfrm>
            <a:off x="4741333" y="-1"/>
            <a:ext cx="3352800" cy="369332"/>
          </a:xfrm>
          <a:prstGeom prst="rect">
            <a:avLst/>
          </a:prstGeom>
          <a:noFill/>
        </p:spPr>
        <p:txBody>
          <a:bodyPr wrap="square" rtlCol="0">
            <a:spAutoFit/>
          </a:bodyPr>
          <a:lstStyle/>
          <a:p>
            <a:r>
              <a:rPr lang="en-US" dirty="0">
                <a:solidFill>
                  <a:schemeClr val="accent3">
                    <a:lumMod val="60000"/>
                    <a:lumOff val="40000"/>
                  </a:schemeClr>
                </a:solidFill>
              </a:rPr>
              <a:t>Availability </a:t>
            </a:r>
            <a:r>
              <a:rPr lang="en-US" dirty="0" smtClean="0">
                <a:solidFill>
                  <a:schemeClr val="accent3">
                    <a:lumMod val="60000"/>
                    <a:lumOff val="40000"/>
                  </a:schemeClr>
                </a:solidFill>
              </a:rPr>
              <a:t>Attacks Types :</a:t>
            </a:r>
            <a:endParaRPr lang="en-US" dirty="0">
              <a:solidFill>
                <a:schemeClr val="accent3">
                  <a:lumMod val="60000"/>
                  <a:lumOff val="40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3666" y="2878666"/>
            <a:ext cx="7086600" cy="32004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73667" y="2878666"/>
            <a:ext cx="7120466" cy="3200400"/>
          </a:xfrm>
          <a:prstGeom prst="rect">
            <a:avLst/>
          </a:prstGeom>
        </p:spPr>
      </p:pic>
      <p:pic>
        <p:nvPicPr>
          <p:cNvPr id="1026"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62000" y="2878666"/>
            <a:ext cx="7332133"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73666" y="2878666"/>
            <a:ext cx="7086600" cy="3236384"/>
          </a:xfrm>
          <a:prstGeom prst="rect">
            <a:avLst/>
          </a:prstGeom>
        </p:spPr>
      </p:pic>
    </p:spTree>
    <p:extLst>
      <p:ext uri="{BB962C8B-B14F-4D97-AF65-F5344CB8AC3E}">
        <p14:creationId xmlns:p14="http://schemas.microsoft.com/office/powerpoint/2010/main" xmlns="" val="123036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2"/>
                                        </p:tgtEl>
                                        <p:attrNameLst>
                                          <p:attrName>ppt_w</p:attrName>
                                        </p:attrNameLst>
                                      </p:cBhvr>
                                      <p:tavLst>
                                        <p:tav tm="0">
                                          <p:val>
                                            <p:strVal val="ppt_w"/>
                                          </p:val>
                                        </p:tav>
                                        <p:tav tm="100000">
                                          <p:val>
                                            <p:fltVal val="0"/>
                                          </p:val>
                                        </p:tav>
                                      </p:tavLst>
                                    </p:anim>
                                    <p:anim calcmode="lin" valueType="num">
                                      <p:cBhvr>
                                        <p:cTn id="14" dur="500"/>
                                        <p:tgtEl>
                                          <p:spTgt spid="2"/>
                                        </p:tgtEl>
                                        <p:attrNameLst>
                                          <p:attrName>ppt_h</p:attrName>
                                        </p:attrNameLst>
                                      </p:cBhvr>
                                      <p:tavLst>
                                        <p:tav tm="0">
                                          <p:val>
                                            <p:strVal val="ppt_h"/>
                                          </p:val>
                                        </p:tav>
                                        <p:tav tm="100000">
                                          <p:val>
                                            <p:fltVal val="0"/>
                                          </p:val>
                                        </p:tav>
                                      </p:tavLst>
                                    </p:anim>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4"/>
                                        </p:tgtEl>
                                        <p:attrNameLst>
                                          <p:attrName>ppt_w</p:attrName>
                                        </p:attrNameLst>
                                      </p:cBhvr>
                                      <p:tavLst>
                                        <p:tav tm="0">
                                          <p:val>
                                            <p:strVal val="ppt_w"/>
                                          </p:val>
                                        </p:tav>
                                        <p:tav tm="100000">
                                          <p:val>
                                            <p:fltVal val="0"/>
                                          </p:val>
                                        </p:tav>
                                      </p:tavLst>
                                    </p:anim>
                                    <p:anim calcmode="lin" valueType="num">
                                      <p:cBhvr>
                                        <p:cTn id="28" dur="500"/>
                                        <p:tgtEl>
                                          <p:spTgt spid="4"/>
                                        </p:tgtEl>
                                        <p:attrNameLst>
                                          <p:attrName>ppt_h</p:attrName>
                                        </p:attrNameLst>
                                      </p:cBhvr>
                                      <p:tavLst>
                                        <p:tav tm="0">
                                          <p:val>
                                            <p:strVal val="ppt_h"/>
                                          </p:val>
                                        </p:tav>
                                        <p:tav tm="100000">
                                          <p:val>
                                            <p:fltVal val="0"/>
                                          </p:val>
                                        </p:tav>
                                      </p:tavLst>
                                    </p:anim>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 calcmode="lin" valueType="num">
                                      <p:cBhvr>
                                        <p:cTn id="35" dur="500" fill="hold"/>
                                        <p:tgtEl>
                                          <p:spTgt spid="1026"/>
                                        </p:tgtEl>
                                        <p:attrNameLst>
                                          <p:attrName>ppt_w</p:attrName>
                                        </p:attrNameLst>
                                      </p:cBhvr>
                                      <p:tavLst>
                                        <p:tav tm="0">
                                          <p:val>
                                            <p:fltVal val="0"/>
                                          </p:val>
                                        </p:tav>
                                        <p:tav tm="100000">
                                          <p:val>
                                            <p:strVal val="#ppt_w"/>
                                          </p:val>
                                        </p:tav>
                                      </p:tavLst>
                                    </p:anim>
                                    <p:anim calcmode="lin" valueType="num">
                                      <p:cBhvr>
                                        <p:cTn id="36" dur="500" fill="hold"/>
                                        <p:tgtEl>
                                          <p:spTgt spid="1026"/>
                                        </p:tgtEl>
                                        <p:attrNameLst>
                                          <p:attrName>ppt_h</p:attrName>
                                        </p:attrNameLst>
                                      </p:cBhvr>
                                      <p:tavLst>
                                        <p:tav tm="0">
                                          <p:val>
                                            <p:fltVal val="0"/>
                                          </p:val>
                                        </p:tav>
                                        <p:tav tm="100000">
                                          <p:val>
                                            <p:strVal val="#ppt_h"/>
                                          </p:val>
                                        </p:tav>
                                      </p:tavLst>
                                    </p:anim>
                                    <p:animEffect transition="in" filter="fade">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1026"/>
                                        </p:tgtEl>
                                        <p:attrNameLst>
                                          <p:attrName>ppt_w</p:attrName>
                                        </p:attrNameLst>
                                      </p:cBhvr>
                                      <p:tavLst>
                                        <p:tav tm="0">
                                          <p:val>
                                            <p:strVal val="ppt_w"/>
                                          </p:val>
                                        </p:tav>
                                        <p:tav tm="100000">
                                          <p:val>
                                            <p:fltVal val="0"/>
                                          </p:val>
                                        </p:tav>
                                      </p:tavLst>
                                    </p:anim>
                                    <p:anim calcmode="lin" valueType="num">
                                      <p:cBhvr>
                                        <p:cTn id="42" dur="500"/>
                                        <p:tgtEl>
                                          <p:spTgt spid="1026"/>
                                        </p:tgtEl>
                                        <p:attrNameLst>
                                          <p:attrName>ppt_h</p:attrName>
                                        </p:attrNameLst>
                                      </p:cBhvr>
                                      <p:tavLst>
                                        <p:tav tm="0">
                                          <p:val>
                                            <p:strVal val="ppt_h"/>
                                          </p:val>
                                        </p:tav>
                                        <p:tav tm="100000">
                                          <p:val>
                                            <p:fltVal val="0"/>
                                          </p:val>
                                        </p:tav>
                                      </p:tavLst>
                                    </p:anim>
                                    <p:animEffect transition="out" filter="fade">
                                      <p:cBhvr>
                                        <p:cTn id="43" dur="500"/>
                                        <p:tgtEl>
                                          <p:spTgt spid="1026"/>
                                        </p:tgtEl>
                                      </p:cBhvr>
                                    </p:animEffect>
                                    <p:set>
                                      <p:cBhvr>
                                        <p:cTn id="44" dur="1" fill="hold">
                                          <p:stCondLst>
                                            <p:cond delay="499"/>
                                          </p:stCondLst>
                                        </p:cTn>
                                        <p:tgtEl>
                                          <p:spTgt spid="102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xit" presetSubtype="32" fill="hold" nodeType="clickEffect">
                                  <p:stCondLst>
                                    <p:cond delay="0"/>
                                  </p:stCondLst>
                                  <p:childTnLst>
                                    <p:anim calcmode="lin" valueType="num">
                                      <p:cBhvr>
                                        <p:cTn id="55" dur="500"/>
                                        <p:tgtEl>
                                          <p:spTgt spid="6"/>
                                        </p:tgtEl>
                                        <p:attrNameLst>
                                          <p:attrName>ppt_w</p:attrName>
                                        </p:attrNameLst>
                                      </p:cBhvr>
                                      <p:tavLst>
                                        <p:tav tm="0">
                                          <p:val>
                                            <p:strVal val="ppt_w"/>
                                          </p:val>
                                        </p:tav>
                                        <p:tav tm="100000">
                                          <p:val>
                                            <p:fltVal val="0"/>
                                          </p:val>
                                        </p:tav>
                                      </p:tavLst>
                                    </p:anim>
                                    <p:anim calcmode="lin" valueType="num">
                                      <p:cBhvr>
                                        <p:cTn id="56" dur="500"/>
                                        <p:tgtEl>
                                          <p:spTgt spid="6"/>
                                        </p:tgtEl>
                                        <p:attrNameLst>
                                          <p:attrName>ppt_h</p:attrName>
                                        </p:attrNameLst>
                                      </p:cBhvr>
                                      <p:tavLst>
                                        <p:tav tm="0">
                                          <p:val>
                                            <p:strVal val="ppt_h"/>
                                          </p:val>
                                        </p:tav>
                                        <p:tav tm="100000">
                                          <p:val>
                                            <p:fltVal val="0"/>
                                          </p:val>
                                        </p:tav>
                                      </p:tavLst>
                                    </p:anim>
                                    <p:animEffect transition="out" filter="fade">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133</TotalTime>
  <Words>1122</Words>
  <Application>Microsoft Office PowerPoint</Application>
  <PresentationFormat>On-screen Show (4:3)</PresentationFormat>
  <Paragraphs>150</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Wireless Hacking  Tools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Hacking  Tools</dc:title>
  <dc:creator>AhemedAlaaHagag</dc:creator>
  <cp:lastModifiedBy>Ahmad</cp:lastModifiedBy>
  <cp:revision>14</cp:revision>
  <dcterms:created xsi:type="dcterms:W3CDTF">2012-05-25T15:01:35Z</dcterms:created>
  <dcterms:modified xsi:type="dcterms:W3CDTF">2012-05-27T08:54:13Z</dcterms:modified>
</cp:coreProperties>
</file>