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3" r:id="rId28"/>
    <p:sldId id="281" r:id="rId29"/>
    <p:sldId id="282" r:id="rId30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C70"/>
    <a:srgbClr val="0C0C0D"/>
    <a:srgbClr val="000000"/>
    <a:srgbClr val="F6A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3C381-98BB-4824-4E1E-476E2D2EF48A}" v="353" dt="2020-09-11T07:52:49.560"/>
    <p1510:client id="{18B0019E-0190-4714-5D7E-7FC17FA37B28}" v="351" dt="2020-09-11T07:28:16.919"/>
    <p1510:client id="{21E306AB-0137-4071-8717-69F096B4DAD8}" v="1222" dt="2020-09-11T05:17:03.553"/>
    <p1510:client id="{41159F98-3BDF-4B7E-DB99-53B10938BD2D}" v="2206" dt="2020-09-11T06:45:48.123"/>
    <p1510:client id="{539EF3AE-A2C2-4962-E88F-06D0A31E2D90}" v="17" dt="2020-09-11T07:30:01.747"/>
    <p1510:client id="{68767E68-F6C8-4443-9346-7C7B65438A10}" v="667" dt="2020-09-11T02:15:05.688"/>
    <p1510:client id="{8AF9DA0A-7675-44B9-9BA2-E414618F640B}" v="22" dt="2020-09-11T08:51:50.825"/>
    <p1510:client id="{EC52931C-78E6-4A88-968C-2C75EA32C35A}" v="488" dt="2020-09-11T07:06:13.691"/>
    <p1510:client id="{FE28928E-B903-49A9-2E1D-8CA0E190728C}" v="2183" dt="2020-09-10T13:55:23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4B4A64-4438-4E64-89A3-325AC8A355E1}" type="datetime1">
              <a:rPr lang="ko-KR" altLang="en-US" smtClean="0">
                <a:latin typeface="+mj-ea"/>
                <a:ea typeface="+mj-ea"/>
              </a:rPr>
              <a:t>2020-09-11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7D9F4C-BC45-4524-A8C5-C39815D4C1CD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8EE5485-D92A-4975-AB88-B3D3666B8C3C}" type="datetime1">
              <a:rPr lang="ko-KR" altLang="en-US" smtClean="0"/>
              <a:pPr/>
              <a:t>2020-09-11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3A0416F-01A1-4FE7-950D-F948D1432F7C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95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611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3070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984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5188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2242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157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0553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2939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734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1688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04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9878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23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03097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7371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24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4395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25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4625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674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613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3456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2481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8824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379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25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00987A-F402-4361-82B1-E48517F8C7F2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C8CEE-A87F-4441-81C5-4B48B34593A5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3598E6-C159-427C-BBDE-3E507C2B8C45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5236FF-51B1-4E76-8C80-CF63CEF0B7A0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4ECA7C-F0D8-4F90-8155-E4B9B07F2CB8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A57E01-1BB3-4EB4-A95C-405D70246657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B1CC16-644E-49F2-BBE2-9428B793D9B3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64A6EF-8975-40BB-B576-8F9BAADC46EC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B3776-F770-4FE4-9D16-AD0B1C2FB628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31882-D7D1-465E-909A-22242240BD24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F66354E5-8B9D-451D-BEA8-B806371D99C0}" type="datetime1">
              <a:rPr lang="ko-KR" altLang="en-US" noProof="0" smtClean="0"/>
              <a:t>2020-09-11</a:t>
            </a:fld>
            <a:endParaRPr lang="ko-KR" altLang="en-US" noProof="0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ko-KR" altLang="en-US" noProof="0" dirty="0"/>
              <a:t>
              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9E33F13-2F9A-438C-BCDF-CBC5B109F9EA}" type="datetime1">
              <a:rPr lang="ko-KR" altLang="en-US" smtClean="0"/>
              <a:t>2020-09-11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
             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hat.com/ko/topics/api/what-are-application-programming-interfac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hat.com/ko/topics/cloud-native-apps/what-is-SD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ws.amazon.com/ko/getting-started/tools-sdks/?nc2=type_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금융 거래 번호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0" y="10"/>
            <a:ext cx="12191999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0767AB-BFB2-45B7-9455-2182345337B3}"/>
              </a:ext>
            </a:extLst>
          </p:cNvPr>
          <p:cNvSpPr/>
          <p:nvPr/>
        </p:nvSpPr>
        <p:spPr>
          <a:xfrm>
            <a:off x="1190" y="1190"/>
            <a:ext cx="12191999" cy="6857999"/>
          </a:xfrm>
          <a:prstGeom prst="rect">
            <a:avLst/>
          </a:prstGeom>
          <a:solidFill>
            <a:srgbClr val="00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8F42D7-3F23-46EE-85C9-C11EF5A2AFE7}"/>
              </a:ext>
            </a:extLst>
          </p:cNvPr>
          <p:cNvSpPr/>
          <p:nvPr/>
        </p:nvSpPr>
        <p:spPr>
          <a:xfrm>
            <a:off x="3488121" y="907502"/>
            <a:ext cx="5215757" cy="490044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91B7C-77BC-49DF-A8C0-79E6D65884A9}"/>
              </a:ext>
            </a:extLst>
          </p:cNvPr>
          <p:cNvSpPr txBox="1"/>
          <p:nvPr/>
        </p:nvSpPr>
        <p:spPr>
          <a:xfrm>
            <a:off x="3630667" y="1778219"/>
            <a:ext cx="49372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dirty="0">
                <a:latin typeface="Comic Sans MS"/>
                <a:ea typeface="GungSuh"/>
              </a:rPr>
              <a:t>출결 관리 시스템</a:t>
            </a:r>
            <a:endParaRPr lang="ko-KR" sz="4000">
              <a:latin typeface="Comic Sans MS"/>
              <a:ea typeface="GungSuh"/>
            </a:endParaRPr>
          </a:p>
          <a:p>
            <a:pPr algn="ctr"/>
            <a:r>
              <a:rPr lang="ko-KR" altLang="en-US" sz="4000" dirty="0">
                <a:latin typeface="Comic Sans MS"/>
                <a:ea typeface="GungSuh"/>
              </a:rPr>
              <a:t>데이터 처리 및 관리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34FB7F-1CB1-4A59-9827-0E2098910176}"/>
              </a:ext>
            </a:extLst>
          </p:cNvPr>
          <p:cNvCxnSpPr/>
          <p:nvPr/>
        </p:nvCxnSpPr>
        <p:spPr>
          <a:xfrm flipV="1">
            <a:off x="4267526" y="3518667"/>
            <a:ext cx="3652345" cy="13136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CD4403-C9F6-44BD-A94F-863B7A97D55A}"/>
              </a:ext>
            </a:extLst>
          </p:cNvPr>
          <p:cNvSpPr txBox="1"/>
          <p:nvPr/>
        </p:nvSpPr>
        <p:spPr>
          <a:xfrm>
            <a:off x="3617529" y="4116770"/>
            <a:ext cx="49372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>
                <a:latin typeface="Comic Sans MS"/>
                <a:ea typeface="휴먼매직체"/>
              </a:rPr>
              <a:t>2020-09-11 (금)</a:t>
            </a:r>
            <a:endParaRPr lang="ko-KR" altLang="en-US" sz="2400" dirty="0">
              <a:latin typeface="Comic Sans MS"/>
              <a:ea typeface="휴먼매직체"/>
            </a:endParaRPr>
          </a:p>
          <a:p>
            <a:pPr algn="ctr"/>
            <a:r>
              <a:rPr lang="ko-KR" altLang="en-US" sz="2400" dirty="0">
                <a:latin typeface="Comic Sans MS"/>
                <a:ea typeface="휴먼매직체"/>
              </a:rPr>
              <a:t>이재원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준비사항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휴먼매직체"/>
              </a:rPr>
              <a:t>1. AWS 계정 생성 및 IAM 유저 생성</a:t>
            </a:r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r>
              <a:rPr lang="ko-KR" altLang="en-US" sz="2400">
                <a:ea typeface="휴먼매직체"/>
              </a:rPr>
              <a:t>2. 개발PC에 AWS CLI 설치</a:t>
            </a:r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r>
              <a:rPr lang="ko-KR" sz="1600" dirty="0">
                <a:ea typeface="+mn-lt"/>
                <a:cs typeface="+mn-lt"/>
              </a:rPr>
              <a:t> </a:t>
            </a:r>
            <a:r>
              <a:rPr lang="ko-KR" altLang="en-US" sz="1600" dirty="0">
                <a:ea typeface="+mn-lt"/>
                <a:cs typeface="+mn-lt"/>
              </a:rPr>
              <a:t>  </a:t>
            </a:r>
            <a:r>
              <a:rPr lang="ko-KR" sz="1600" dirty="0">
                <a:ea typeface="+mn-lt"/>
                <a:cs typeface="+mn-lt"/>
              </a:rPr>
              <a:t>https://docs.aws.amazon.com/ko_kr/cli/latest/userguide/install-linux.html</a:t>
            </a:r>
            <a:endParaRPr lang="ko-KR" sz="160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pic>
        <p:nvPicPr>
          <p:cNvPr id="7" name="그림 7" descr="스크린샷, 모니터, 컴퓨터, 화면이(가) 표시된 사진&#10;&#10;자동 생성된 설명">
            <a:extLst>
              <a:ext uri="{FF2B5EF4-FFF2-40B4-BE49-F238E27FC236}">
                <a16:creationId xmlns:a16="http://schemas.microsoft.com/office/drawing/2014/main" id="{670F017D-1C09-4D91-A836-B14448E03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29" t="28857" r="43470" b="50571"/>
          <a:stretch/>
        </p:blipFill>
        <p:spPr>
          <a:xfrm>
            <a:off x="5141343" y="860681"/>
            <a:ext cx="3323693" cy="133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910B99-AC44-4A4D-96EC-E6E95644DB39}"/>
              </a:ext>
            </a:extLst>
          </p:cNvPr>
          <p:cNvSpPr txBox="1"/>
          <p:nvPr/>
        </p:nvSpPr>
        <p:spPr>
          <a:xfrm>
            <a:off x="8562256" y="942256"/>
            <a:ext cx="35770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휴먼매직체"/>
              </a:rPr>
              <a:t>User name: terraform-newadmin</a:t>
            </a:r>
          </a:p>
          <a:p>
            <a:r>
              <a:rPr lang="ko-KR" altLang="en-US">
                <a:ea typeface="휴먼매직체"/>
              </a:rPr>
              <a:t>Policy: AdministratorAccess</a:t>
            </a:r>
          </a:p>
          <a:p>
            <a:r>
              <a:rPr lang="ko-KR" altLang="en-US">
                <a:ea typeface="휴먼매직체"/>
              </a:rPr>
              <a:t>(테스트를 위한 정책이며,</a:t>
            </a:r>
            <a:endParaRPr lang="ko-KR" altLang="en-US" dirty="0">
              <a:ea typeface="휴먼매직체"/>
            </a:endParaRPr>
          </a:p>
          <a:p>
            <a:r>
              <a:rPr lang="ko-KR" altLang="en-US">
                <a:ea typeface="휴먼매직체"/>
              </a:rPr>
              <a:t>프로젝트떈 Policy 개별적용 필요!)</a:t>
            </a:r>
          </a:p>
        </p:txBody>
      </p:sp>
      <p:pic>
        <p:nvPicPr>
          <p:cNvPr id="10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279D1C55-67B0-40F9-BD1F-1244E50764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3" t="91346" r="56796" b="3851"/>
          <a:stretch/>
        </p:blipFill>
        <p:spPr>
          <a:xfrm>
            <a:off x="5184476" y="5659072"/>
            <a:ext cx="5506480" cy="4317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7EE399-0DE6-4C66-8657-109B662F5471}"/>
              </a:ext>
            </a:extLst>
          </p:cNvPr>
          <p:cNvSpPr txBox="1"/>
          <p:nvPr/>
        </p:nvSpPr>
        <p:spPr>
          <a:xfrm>
            <a:off x="5140444" y="2911954"/>
            <a:ext cx="6711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휴먼매직체"/>
              </a:rPr>
              <a:t>1) AWS CLI 설치</a:t>
            </a:r>
            <a:endParaRPr lang="ko-KR" altLang="en-US" dirty="0">
              <a:ea typeface="휴먼매직체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0DB9A8-013E-4021-86FF-3152751BE623}"/>
              </a:ext>
            </a:extLst>
          </p:cNvPr>
          <p:cNvSpPr txBox="1"/>
          <p:nvPr/>
        </p:nvSpPr>
        <p:spPr>
          <a:xfrm>
            <a:off x="5111688" y="3875236"/>
            <a:ext cx="6711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휴먼매직체"/>
              </a:rPr>
              <a:t>2) ​IAM 유저정보 설정</a:t>
            </a:r>
            <a:endParaRPr 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015CE5-6AC2-4F71-A529-31DC6D7581BF}"/>
              </a:ext>
            </a:extLst>
          </p:cNvPr>
          <p:cNvSpPr/>
          <p:nvPr/>
        </p:nvSpPr>
        <p:spPr>
          <a:xfrm>
            <a:off x="5191305" y="4235210"/>
            <a:ext cx="6699846" cy="8051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  <a:ea typeface="휴먼매직체"/>
              </a:rPr>
              <a:t>$ aws configure</a:t>
            </a:r>
          </a:p>
          <a:p>
            <a:r>
              <a:rPr lang="ko-KR" altLang="en-US">
                <a:solidFill>
                  <a:schemeClr val="tx1"/>
                </a:solidFill>
                <a:ea typeface="휴먼매직체"/>
              </a:rPr>
              <a:t>IAM유저의  access_id, secret_access_key, region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9CD6BD-4505-40E6-928C-CEB5337809C6}"/>
              </a:ext>
            </a:extLst>
          </p:cNvPr>
          <p:cNvSpPr txBox="1"/>
          <p:nvPr/>
        </p:nvSpPr>
        <p:spPr>
          <a:xfrm>
            <a:off x="5111687" y="5197952"/>
            <a:ext cx="6711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휴먼매직체"/>
              </a:rPr>
              <a:t>3) 설정된 정보는 /home/user/.aws에 저장되어 있음</a:t>
            </a:r>
            <a:endParaRPr lang="ko-KR" altLang="en-US" dirty="0"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343236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준비사항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휴먼매직체"/>
              </a:rPr>
              <a:t>3. SDK 설치</a:t>
            </a: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r>
              <a:rPr lang="ko-KR" altLang="en-US" sz="2400" dirty="0">
                <a:ea typeface="휴먼매직체"/>
              </a:rPr>
              <a:t>4. 개발에 필요한 라이브러리 설치</a:t>
            </a: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r>
              <a:rPr lang="ko-KR" altLang="en-US" sz="2400" dirty="0">
                <a:ea typeface="휴먼매직체"/>
              </a:rPr>
              <a:t>5. S3 </a:t>
            </a:r>
            <a:r>
              <a:rPr lang="ko-KR" altLang="en-US" sz="2400" dirty="0" err="1">
                <a:ea typeface="휴먼매직체"/>
              </a:rPr>
              <a:t>bucket</a:t>
            </a:r>
            <a:r>
              <a:rPr lang="ko-KR" altLang="en-US" sz="2400" dirty="0">
                <a:ea typeface="휴먼매직체"/>
              </a:rPr>
              <a:t> 생성 및 이미지 업로드</a:t>
            </a: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015CE5-6AC2-4F71-A529-31DC6D7581BF}"/>
              </a:ext>
            </a:extLst>
          </p:cNvPr>
          <p:cNvSpPr/>
          <p:nvPr/>
        </p:nvSpPr>
        <p:spPr>
          <a:xfrm>
            <a:off x="5033154" y="770267"/>
            <a:ext cx="6699846" cy="8051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휴먼매직체"/>
              </a:rPr>
              <a:t>$ </a:t>
            </a:r>
            <a:r>
              <a:rPr lang="ko-KR" altLang="en-US">
                <a:solidFill>
                  <a:schemeClr val="tx1"/>
                </a:solidFill>
                <a:ea typeface="휴먼매직체"/>
              </a:rPr>
              <a:t>pip install boto3</a:t>
            </a:r>
          </a:p>
          <a:p>
            <a:r>
              <a:rPr lang="ko-KR" altLang="en-US" dirty="0">
                <a:solidFill>
                  <a:schemeClr val="tx1"/>
                </a:solidFill>
                <a:ea typeface="휴먼매직체"/>
              </a:rPr>
              <a:t>* boto3: </a:t>
            </a:r>
            <a:r>
              <a:rPr lang="ko-KR" altLang="en-US" dirty="0" err="1">
                <a:solidFill>
                  <a:schemeClr val="tx1"/>
                </a:solidFill>
                <a:ea typeface="휴먼매직체"/>
              </a:rPr>
              <a:t>AWS용</a:t>
            </a:r>
            <a:r>
              <a:rPr lang="ko-KR" altLang="en-US" dirty="0">
                <a:solidFill>
                  <a:schemeClr val="tx1"/>
                </a:solidFill>
                <a:ea typeface="휴먼매직체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ea typeface="휴먼매직체"/>
              </a:rPr>
              <a:t>Python</a:t>
            </a:r>
            <a:r>
              <a:rPr lang="ko-KR" altLang="en-US" dirty="0">
                <a:solidFill>
                  <a:schemeClr val="tx1"/>
                </a:solidFill>
                <a:ea typeface="휴먼매직체"/>
              </a:rPr>
              <a:t> SDK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A8DC4C-D707-46E7-ADA8-28F38D496D32}"/>
              </a:ext>
            </a:extLst>
          </p:cNvPr>
          <p:cNvSpPr/>
          <p:nvPr/>
        </p:nvSpPr>
        <p:spPr>
          <a:xfrm>
            <a:off x="5033153" y="2337398"/>
            <a:ext cx="6699846" cy="6901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휴먼매직체"/>
              </a:rPr>
              <a:t>$ </a:t>
            </a:r>
            <a:r>
              <a:rPr lang="ko-KR" altLang="en-US" dirty="0" err="1">
                <a:solidFill>
                  <a:schemeClr val="tx1"/>
                </a:solidFill>
                <a:ea typeface="휴먼매직체"/>
              </a:rPr>
              <a:t>sudo</a:t>
            </a:r>
            <a:r>
              <a:rPr lang="ko-KR" altLang="en-US" dirty="0">
                <a:solidFill>
                  <a:schemeClr val="tx1"/>
                </a:solidFill>
                <a:ea typeface="휴먼매직체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ea typeface="휴먼매직체"/>
              </a:rPr>
              <a:t>apt</a:t>
            </a:r>
            <a:r>
              <a:rPr lang="ko-KR" altLang="en-US" dirty="0">
                <a:solidFill>
                  <a:schemeClr val="tx1"/>
                </a:solidFill>
                <a:ea typeface="휴먼매직체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ea typeface="휴먼매직체"/>
              </a:rPr>
              <a:t>install</a:t>
            </a:r>
            <a:r>
              <a:rPr lang="ko-KR" altLang="en-US" dirty="0">
                <a:solidFill>
                  <a:schemeClr val="tx1"/>
                </a:solidFill>
                <a:ea typeface="휴먼매직체"/>
              </a:rPr>
              <a:t> –</a:t>
            </a:r>
            <a:r>
              <a:rPr lang="ko-KR" altLang="en-US" dirty="0" err="1">
                <a:solidFill>
                  <a:schemeClr val="tx1"/>
                </a:solidFill>
                <a:ea typeface="휴먼매직체"/>
              </a:rPr>
              <a:t>y</a:t>
            </a:r>
            <a:r>
              <a:rPr lang="ko-KR" altLang="en-US" dirty="0">
                <a:solidFill>
                  <a:schemeClr val="tx1"/>
                </a:solidFill>
                <a:ea typeface="휴먼매직체"/>
              </a:rPr>
              <a:t> python3-mysql.connector</a:t>
            </a:r>
          </a:p>
          <a:p>
            <a:r>
              <a:rPr lang="ko-KR" altLang="en-US" dirty="0">
                <a:solidFill>
                  <a:schemeClr val="tx1"/>
                </a:solidFill>
                <a:ea typeface="휴먼매직체"/>
              </a:rPr>
              <a:t>* </a:t>
            </a:r>
            <a:r>
              <a:rPr lang="ko-KR" altLang="en-US" dirty="0" err="1">
                <a:solidFill>
                  <a:schemeClr val="tx1"/>
                </a:solidFill>
                <a:ea typeface="휴먼매직체"/>
              </a:rPr>
              <a:t>mysql.connector</a:t>
            </a:r>
            <a:r>
              <a:rPr lang="ko-KR" altLang="en-US" dirty="0">
                <a:solidFill>
                  <a:schemeClr val="tx1"/>
                </a:solidFill>
                <a:ea typeface="휴먼매직체"/>
              </a:rPr>
              <a:t>: python3에서 </a:t>
            </a:r>
            <a:r>
              <a:rPr lang="ko-KR" altLang="en-US" dirty="0" err="1">
                <a:solidFill>
                  <a:schemeClr val="tx1"/>
                </a:solidFill>
                <a:ea typeface="휴먼매직체"/>
              </a:rPr>
              <a:t>mysql</a:t>
            </a:r>
            <a:r>
              <a:rPr lang="ko-KR" altLang="en-US" dirty="0">
                <a:solidFill>
                  <a:schemeClr val="tx1"/>
                </a:solidFill>
                <a:ea typeface="휴먼매직체"/>
              </a:rPr>
              <a:t> 접근을 위한 라이브러리</a:t>
            </a:r>
          </a:p>
        </p:txBody>
      </p:sp>
      <p:pic>
        <p:nvPicPr>
          <p:cNvPr id="5" name="그림 5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EBAD92A6-0377-449A-90C5-66E0A0CF2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53" t="24378" r="35353" b="6834"/>
          <a:stretch/>
        </p:blipFill>
        <p:spPr>
          <a:xfrm>
            <a:off x="4911554" y="3962895"/>
            <a:ext cx="3597202" cy="2370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01B4C-04CF-43E4-AA2F-6F2B6D849546}"/>
              </a:ext>
            </a:extLst>
          </p:cNvPr>
          <p:cNvSpPr txBox="1"/>
          <p:nvPr/>
        </p:nvSpPr>
        <p:spPr>
          <a:xfrm>
            <a:off x="8663796" y="4422475"/>
            <a:ext cx="339018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</a:rPr>
              <a:t>1) </a:t>
            </a:r>
            <a:r>
              <a:rPr lang="ko-KR" altLang="en-US" dirty="0" err="1">
                <a:ea typeface="휴먼매직체"/>
              </a:rPr>
              <a:t>Bucket</a:t>
            </a:r>
            <a:r>
              <a:rPr lang="ko-KR" altLang="en-US" dirty="0">
                <a:ea typeface="휴먼매직체"/>
              </a:rPr>
              <a:t> </a:t>
            </a:r>
            <a:r>
              <a:rPr lang="ko-KR" altLang="en-US" dirty="0" err="1">
                <a:ea typeface="휴먼매직체"/>
              </a:rPr>
              <a:t>name</a:t>
            </a:r>
            <a:r>
              <a:rPr lang="ko-KR" altLang="en-US" dirty="0">
                <a:ea typeface="휴먼매직체"/>
              </a:rPr>
              <a:t>   : </a:t>
            </a:r>
            <a:r>
              <a:rPr lang="ko-KR" altLang="en-US" dirty="0" err="1">
                <a:ea typeface="휴먼매직체"/>
              </a:rPr>
              <a:t>ljwkekehaha</a:t>
            </a:r>
            <a:endParaRPr lang="ko-KR" altLang="en-US" dirty="0">
              <a:ea typeface="휴먼매직체"/>
            </a:endParaRPr>
          </a:p>
          <a:p>
            <a:r>
              <a:rPr lang="ko-KR" altLang="en-US" dirty="0">
                <a:ea typeface="휴먼매직체"/>
              </a:rPr>
              <a:t>​2) Region            : ap-southeast-2</a:t>
            </a:r>
          </a:p>
          <a:p>
            <a:r>
              <a:rPr lang="ko-KR" altLang="en-US" dirty="0">
                <a:ea typeface="휴먼매직체"/>
              </a:rPr>
              <a:t>3) </a:t>
            </a:r>
            <a:r>
              <a:rPr lang="ko-KR" altLang="en-US" dirty="0" err="1">
                <a:ea typeface="휴먼매직체"/>
              </a:rPr>
              <a:t>Face</a:t>
            </a:r>
            <a:r>
              <a:rPr lang="ko-KR" altLang="en-US" dirty="0">
                <a:ea typeface="휴먼매직체"/>
              </a:rPr>
              <a:t> </a:t>
            </a:r>
            <a:r>
              <a:rPr lang="ko-KR" altLang="en-US" dirty="0" err="1">
                <a:ea typeface="휴먼매직체"/>
              </a:rPr>
              <a:t>image</a:t>
            </a:r>
            <a:r>
              <a:rPr lang="ko-KR" altLang="en-US" dirty="0">
                <a:ea typeface="휴먼매직체"/>
              </a:rPr>
              <a:t>      : testimg.jpg</a:t>
            </a:r>
          </a:p>
          <a:p>
            <a:endParaRPr lang="ko-KR" altLang="en-US" dirty="0">
              <a:ea typeface="휴먼매직체"/>
            </a:endParaRPr>
          </a:p>
          <a:p>
            <a:r>
              <a:rPr lang="ko-KR" altLang="en-US" dirty="0">
                <a:ea typeface="휴먼매직체"/>
              </a:rPr>
              <a:t>* 주의사항!</a:t>
            </a:r>
            <a:endParaRPr lang="ko-KR" dirty="0"/>
          </a:p>
          <a:p>
            <a:r>
              <a:rPr lang="ko-KR" altLang="en-US" dirty="0">
                <a:ea typeface="휴먼매직체"/>
              </a:rPr>
              <a:t>S3 </a:t>
            </a:r>
            <a:r>
              <a:rPr lang="ko-KR" altLang="en-US" dirty="0" err="1">
                <a:ea typeface="휴먼매직체"/>
              </a:rPr>
              <a:t>Bucket</a:t>
            </a:r>
            <a:r>
              <a:rPr lang="ko-KR" altLang="en-US" dirty="0">
                <a:ea typeface="휴먼매직체"/>
              </a:rPr>
              <a:t>, </a:t>
            </a:r>
            <a:r>
              <a:rPr lang="ko-KR" altLang="en-US" dirty="0" err="1">
                <a:ea typeface="휴먼매직체"/>
              </a:rPr>
              <a:t>Rekognition</a:t>
            </a:r>
            <a:r>
              <a:rPr lang="ko-KR" altLang="en-US" dirty="0">
                <a:ea typeface="휴먼매직체"/>
              </a:rPr>
              <a:t>, </a:t>
            </a:r>
            <a:r>
              <a:rPr lang="ko-KR" altLang="en-US" dirty="0" err="1">
                <a:ea typeface="휴먼매직체"/>
              </a:rPr>
              <a:t>RDS는</a:t>
            </a:r>
            <a:r>
              <a:rPr lang="ko-KR" altLang="en-US" dirty="0">
                <a:ea typeface="휴먼매직체"/>
              </a:rPr>
              <a:t> </a:t>
            </a:r>
          </a:p>
          <a:p>
            <a:r>
              <a:rPr lang="ko-KR" altLang="en-US" dirty="0">
                <a:ea typeface="휴먼매직체"/>
              </a:rPr>
              <a:t>같은 </a:t>
            </a:r>
            <a:r>
              <a:rPr lang="ko-KR" altLang="en-US" dirty="0" err="1">
                <a:ea typeface="휴먼매직체"/>
              </a:rPr>
              <a:t>region</a:t>
            </a:r>
            <a:r>
              <a:rPr lang="ko-KR" altLang="en-US" dirty="0">
                <a:ea typeface="휴먼매직체"/>
              </a:rPr>
              <a:t> 안에 위치해야 함!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9343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준비사항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휴먼매직체"/>
              </a:rPr>
              <a:t>6. RDS 인스턴스 생성</a:t>
            </a: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pic>
        <p:nvPicPr>
          <p:cNvPr id="7" name="그림 7" descr="스크린샷, 컴퓨터, 모니터, 노트북이(가) 표시된 사진&#10;&#10;자동 생성된 설명">
            <a:extLst>
              <a:ext uri="{FF2B5EF4-FFF2-40B4-BE49-F238E27FC236}">
                <a16:creationId xmlns:a16="http://schemas.microsoft.com/office/drawing/2014/main" id="{F3A7BABE-A045-4CD9-BA06-695F8274C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26" t="22151" r="1501" b="4583"/>
          <a:stretch/>
        </p:blipFill>
        <p:spPr>
          <a:xfrm>
            <a:off x="6162137" y="714154"/>
            <a:ext cx="4471718" cy="30753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278C8B-8237-4244-8AF7-AA072F7EBB87}"/>
              </a:ext>
            </a:extLst>
          </p:cNvPr>
          <p:cNvSpPr txBox="1"/>
          <p:nvPr/>
        </p:nvSpPr>
        <p:spPr>
          <a:xfrm>
            <a:off x="5026324" y="3919267"/>
            <a:ext cx="722893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</a:rPr>
              <a:t>1) DB </a:t>
            </a:r>
            <a:r>
              <a:rPr lang="ko-KR" altLang="en-US" dirty="0" err="1">
                <a:ea typeface="휴먼매직체"/>
              </a:rPr>
              <a:t>name</a:t>
            </a:r>
            <a:r>
              <a:rPr lang="ko-KR" altLang="en-US" dirty="0">
                <a:ea typeface="휴먼매직체"/>
              </a:rPr>
              <a:t>  : </a:t>
            </a:r>
            <a:r>
              <a:rPr lang="ko-KR" altLang="en-US" dirty="0" err="1">
                <a:ea typeface="휴먼매직체"/>
              </a:rPr>
              <a:t>cccr-test</a:t>
            </a:r>
            <a:r>
              <a:rPr lang="ko-KR" altLang="en-US" dirty="0">
                <a:ea typeface="휴먼매직체"/>
              </a:rPr>
              <a:t>             2) </a:t>
            </a:r>
            <a:r>
              <a:rPr lang="ko-KR" altLang="en-US" dirty="0" err="1">
                <a:ea typeface="휴먼매직체"/>
              </a:rPr>
              <a:t>Rootname</a:t>
            </a:r>
            <a:r>
              <a:rPr lang="ko-KR" altLang="en-US" dirty="0">
                <a:ea typeface="휴먼매직체"/>
              </a:rPr>
              <a:t> : </a:t>
            </a:r>
            <a:r>
              <a:rPr lang="ko-KR" altLang="en-US" dirty="0" err="1">
                <a:ea typeface="휴먼매직체"/>
              </a:rPr>
              <a:t>admin</a:t>
            </a:r>
            <a:endParaRPr lang="ko-KR" altLang="en-US" dirty="0">
              <a:ea typeface="휴먼매직체"/>
            </a:endParaRPr>
          </a:p>
          <a:p>
            <a:r>
              <a:rPr lang="ko-KR" altLang="en-US" dirty="0">
                <a:ea typeface="휴먼매직체"/>
              </a:rPr>
              <a:t>3) </a:t>
            </a:r>
            <a:r>
              <a:rPr lang="ko-KR" altLang="en-US" dirty="0" err="1">
                <a:ea typeface="휴먼매직체"/>
              </a:rPr>
              <a:t>Rootpw</a:t>
            </a:r>
            <a:r>
              <a:rPr lang="ko-KR" altLang="en-US" dirty="0">
                <a:ea typeface="휴먼매직체"/>
              </a:rPr>
              <a:t>    : dkaghkdagh1.      4) </a:t>
            </a:r>
            <a:r>
              <a:rPr lang="ko-KR" altLang="en-US" dirty="0" err="1">
                <a:ea typeface="휴먼매직체"/>
              </a:rPr>
              <a:t>Port</a:t>
            </a:r>
            <a:r>
              <a:rPr lang="ko-KR" altLang="en-US" dirty="0">
                <a:ea typeface="휴먼매직체"/>
              </a:rPr>
              <a:t> : 3306</a:t>
            </a:r>
          </a:p>
          <a:p>
            <a:r>
              <a:rPr lang="ko-KR" altLang="en-US" dirty="0">
                <a:ea typeface="휴먼매직체"/>
              </a:rPr>
              <a:t>5) </a:t>
            </a:r>
            <a:r>
              <a:rPr lang="ko-KR" altLang="en-US" dirty="0" err="1">
                <a:ea typeface="휴먼매직체"/>
              </a:rPr>
              <a:t>Endpoint</a:t>
            </a:r>
            <a:r>
              <a:rPr lang="ko-KR" altLang="en-US" dirty="0">
                <a:ea typeface="휴먼매직체"/>
              </a:rPr>
              <a:t>   : </a:t>
            </a:r>
            <a:endParaRPr lang="ko-KR"/>
          </a:p>
          <a:p>
            <a:r>
              <a:rPr lang="ko-KR" dirty="0">
                <a:ea typeface="+mn-lt"/>
                <a:cs typeface="+mn-lt"/>
              </a:rPr>
              <a:t>cccr-test.ch2yozg5afqo.ap-southeast-2.rds.amazonaws.com</a:t>
            </a:r>
            <a:endParaRPr lang="ko-KR" dirty="0"/>
          </a:p>
          <a:p>
            <a:r>
              <a:rPr lang="en-US" altLang="ko-KR" dirty="0">
                <a:ea typeface="휴먼매직체"/>
              </a:rPr>
              <a:t>5) Region      : ap-southeast-2     </a:t>
            </a:r>
            <a:r>
              <a:rPr lang="ko-KR" altLang="en-US" dirty="0">
                <a:ea typeface="휴먼매직체"/>
              </a:rPr>
              <a:t>6) </a:t>
            </a:r>
            <a:r>
              <a:rPr lang="ko-KR" altLang="en-US" dirty="0" err="1">
                <a:ea typeface="휴먼매직체"/>
              </a:rPr>
              <a:t>Engine</a:t>
            </a:r>
            <a:r>
              <a:rPr lang="ko-KR" altLang="en-US" dirty="0">
                <a:ea typeface="휴먼매직체"/>
              </a:rPr>
              <a:t>        : </a:t>
            </a:r>
            <a:r>
              <a:rPr lang="ko-KR" altLang="en-US" dirty="0" err="1">
                <a:ea typeface="휴먼매직체"/>
              </a:rPr>
              <a:t>MariaDB</a:t>
            </a:r>
            <a:r>
              <a:rPr lang="ko-KR" altLang="en-US" dirty="0">
                <a:ea typeface="휴먼매직체"/>
              </a:rPr>
              <a:t> </a:t>
            </a:r>
          </a:p>
          <a:p>
            <a:r>
              <a:rPr lang="ko-KR" altLang="en-US" dirty="0">
                <a:ea typeface="휴먼매직체"/>
              </a:rPr>
              <a:t>7) </a:t>
            </a:r>
            <a:r>
              <a:rPr lang="ko-KR" altLang="en-US" dirty="0" err="1">
                <a:ea typeface="휴먼매직체"/>
              </a:rPr>
              <a:t>Security</a:t>
            </a:r>
            <a:r>
              <a:rPr lang="ko-KR" altLang="en-US" dirty="0">
                <a:ea typeface="휴먼매직체"/>
              </a:rPr>
              <a:t> : </a:t>
            </a:r>
            <a:r>
              <a:rPr lang="ko-KR" altLang="en-US" dirty="0" err="1">
                <a:ea typeface="휴먼매직체"/>
              </a:rPr>
              <a:t>Ingrass</a:t>
            </a:r>
            <a:r>
              <a:rPr lang="ko-KR" altLang="en-US" dirty="0">
                <a:ea typeface="휴먼매직체"/>
              </a:rPr>
              <a:t> &amp; </a:t>
            </a:r>
            <a:r>
              <a:rPr lang="ko-KR" altLang="en-US" dirty="0" err="1">
                <a:ea typeface="휴먼매직체"/>
              </a:rPr>
              <a:t>Degrass</a:t>
            </a:r>
            <a:r>
              <a:rPr lang="ko-KR" altLang="en-US" dirty="0">
                <a:ea typeface="휴먼매직체"/>
              </a:rPr>
              <a:t> </a:t>
            </a:r>
            <a:r>
              <a:rPr lang="ko-KR" altLang="en-US" dirty="0" err="1">
                <a:ea typeface="휴먼매직체"/>
              </a:rPr>
              <a:t>allow</a:t>
            </a:r>
            <a:r>
              <a:rPr lang="ko-KR" altLang="en-US" dirty="0">
                <a:ea typeface="휴먼매직체"/>
              </a:rPr>
              <a:t> </a:t>
            </a:r>
            <a:r>
              <a:rPr lang="ko-KR" altLang="en-US" dirty="0" err="1">
                <a:ea typeface="휴먼매직체"/>
              </a:rPr>
              <a:t>all</a:t>
            </a:r>
            <a:r>
              <a:rPr lang="ko-KR" altLang="en-US" dirty="0">
                <a:ea typeface="휴먼매직체"/>
              </a:rPr>
              <a:t> </a:t>
            </a:r>
            <a:r>
              <a:rPr lang="ko-KR" altLang="en-US" dirty="0" err="1">
                <a:ea typeface="휴먼매직체"/>
              </a:rPr>
              <a:t>trafics</a:t>
            </a:r>
            <a:r>
              <a:rPr lang="ko-KR" altLang="en-US" dirty="0">
                <a:ea typeface="휴먼매직체"/>
              </a:rPr>
              <a:t> </a:t>
            </a:r>
          </a:p>
          <a:p>
            <a:r>
              <a:rPr lang="ko-KR" altLang="en-US" dirty="0">
                <a:ea typeface="휴먼매직체"/>
              </a:rPr>
              <a:t>8) </a:t>
            </a:r>
            <a:r>
              <a:rPr lang="ko-KR" altLang="en-US" dirty="0" err="1">
                <a:ea typeface="휴먼매직체"/>
              </a:rPr>
              <a:t>external</a:t>
            </a:r>
            <a:r>
              <a:rPr lang="ko-KR" altLang="en-US" dirty="0">
                <a:ea typeface="휴먼매직체"/>
              </a:rPr>
              <a:t> </a:t>
            </a:r>
            <a:r>
              <a:rPr lang="ko-KR" altLang="en-US" dirty="0" err="1">
                <a:ea typeface="휴먼매직체"/>
              </a:rPr>
              <a:t>network</a:t>
            </a:r>
            <a:r>
              <a:rPr lang="ko-KR" altLang="en-US" dirty="0">
                <a:ea typeface="휴먼매직체"/>
              </a:rPr>
              <a:t> </a:t>
            </a:r>
            <a:r>
              <a:rPr lang="ko-KR" altLang="en-US" dirty="0" err="1">
                <a:ea typeface="휴먼매직체"/>
              </a:rPr>
              <a:t>access</a:t>
            </a:r>
            <a:r>
              <a:rPr lang="ko-KR" altLang="en-US" dirty="0">
                <a:ea typeface="휴먼매직체"/>
              </a:rPr>
              <a:t> : </a:t>
            </a:r>
            <a:r>
              <a:rPr lang="ko-KR" altLang="en-US" dirty="0" err="1">
                <a:ea typeface="휴먼매직체"/>
              </a:rPr>
              <a:t>allow</a:t>
            </a:r>
            <a:endParaRPr lang="ko-KR" altLang="en-US" dirty="0">
              <a:ea typeface="휴먼매직체"/>
            </a:endParaRPr>
          </a:p>
          <a:p>
            <a:endParaRPr lang="ko-KR" altLang="en-US" dirty="0">
              <a:ea typeface="휴먼매직체"/>
            </a:endParaRPr>
          </a:p>
          <a:p>
            <a:r>
              <a:rPr lang="ko-KR" altLang="en-US" dirty="0">
                <a:ea typeface="휴먼매직체"/>
              </a:rPr>
              <a:t>* 주의사항!!!</a:t>
            </a:r>
            <a:endParaRPr lang="ko-KR" dirty="0"/>
          </a:p>
          <a:p>
            <a:r>
              <a:rPr lang="ko-KR" altLang="en-US" dirty="0">
                <a:ea typeface="휴먼매직체"/>
              </a:rPr>
              <a:t>실제 프로젝트에선 3), 7), 8) 항목의 수정이 필수!</a:t>
            </a:r>
          </a:p>
        </p:txBody>
      </p:sp>
    </p:spTree>
    <p:extLst>
      <p:ext uri="{BB962C8B-B14F-4D97-AF65-F5344CB8AC3E}">
        <p14:creationId xmlns:p14="http://schemas.microsoft.com/office/powerpoint/2010/main" val="158934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준비사항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>
                <a:ea typeface="휴먼매직체"/>
              </a:rPr>
              <a:t>6. MariaDB 테이블 및 컬럼 생성</a:t>
            </a: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pic>
        <p:nvPicPr>
          <p:cNvPr id="5" name="그림 5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3A4D31E5-9622-4FCD-A57E-89ECF3B91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9" t="40260" r="39493" b="35281"/>
          <a:stretch/>
        </p:blipFill>
        <p:spPr>
          <a:xfrm>
            <a:off x="4954437" y="4929474"/>
            <a:ext cx="6737888" cy="16291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FBD6AD7-308C-4F2D-B15F-212FC498DB6D}"/>
              </a:ext>
            </a:extLst>
          </p:cNvPr>
          <p:cNvSpPr/>
          <p:nvPr/>
        </p:nvSpPr>
        <p:spPr>
          <a:xfrm>
            <a:off x="5033154" y="770267"/>
            <a:ext cx="6699846" cy="3809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dirty="0">
                <a:solidFill>
                  <a:schemeClr val="tx1"/>
                </a:solidFill>
                <a:ea typeface="휴먼매직체"/>
              </a:rPr>
              <a:t>$ 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mysql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-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h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cccr-test.ch2yozg5afqo.ap-southeast-2.rds.amazonaws.com -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u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admin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–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p</a:t>
            </a:r>
            <a:endParaRPr lang="ko-KR" altLang="en-US" dirty="0" err="1">
              <a:solidFill>
                <a:schemeClr val="tx1"/>
              </a:solidFill>
              <a:ea typeface="휴먼매직체"/>
              <a:cs typeface="+mn-lt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휴먼매직체"/>
              </a:rPr>
              <a:t>MariaDB [(none)]&gt; CREATE DATABASE "</a:t>
            </a:r>
            <a:r>
              <a:rPr lang="en-US" altLang="ko-KR" dirty="0" err="1">
                <a:solidFill>
                  <a:schemeClr val="tx1"/>
                </a:solidFill>
                <a:ea typeface="휴먼매직체"/>
              </a:rPr>
              <a:t>cccr_test</a:t>
            </a:r>
            <a:r>
              <a:rPr lang="en-US" altLang="ko-KR" dirty="0">
                <a:solidFill>
                  <a:schemeClr val="tx1"/>
                </a:solidFill>
                <a:ea typeface="휴먼매직체"/>
              </a:rPr>
              <a:t>";</a:t>
            </a:r>
            <a:endParaRPr lang="ko-KR" altLang="en-US" dirty="0">
              <a:solidFill>
                <a:schemeClr val="tx1"/>
              </a:solidFill>
              <a:ea typeface="휴먼매직체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MariaDB [(none)]&gt; USE "</a:t>
            </a:r>
            <a:r>
              <a:rPr lang="en-US" altLang="ko-KR" dirty="0" err="1">
                <a:solidFill>
                  <a:schemeClr val="tx1"/>
                </a:solidFill>
                <a:ea typeface="+mn-lt"/>
                <a:cs typeface="+mn-lt"/>
              </a:rPr>
              <a:t>cccr_test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";</a:t>
            </a:r>
            <a:endParaRPr lang="ko-KR" altLang="en-US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MariaDB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[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cccr_test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]&gt; 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CREATE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+mn-lt"/>
                <a:cs typeface="+mn-lt"/>
              </a:rPr>
              <a:t>TABLE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student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( 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id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INT(11) NOT NULL AUTO_INCREMENT, 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FaceID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VARCHAR(100) NULL, 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Name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 VARCHAR(100) NULL, PRIMARY KEY(</a:t>
            </a:r>
            <a:r>
              <a:rPr lang="ko-KR" dirty="0" err="1">
                <a:solidFill>
                  <a:schemeClr val="tx1"/>
                </a:solidFill>
                <a:ea typeface="+mn-lt"/>
                <a:cs typeface="+mn-lt"/>
              </a:rPr>
              <a:t>id</a:t>
            </a:r>
            <a:r>
              <a:rPr lang="ko-KR" dirty="0">
                <a:solidFill>
                  <a:schemeClr val="tx1"/>
                </a:solidFill>
                <a:ea typeface="+mn-lt"/>
                <a:cs typeface="+mn-lt"/>
              </a:rPr>
              <a:t>));</a:t>
            </a:r>
            <a:endParaRPr lang="ko-KR" dirty="0">
              <a:solidFill>
                <a:schemeClr val="tx1"/>
              </a:solidFill>
              <a:ea typeface="휴먼매직체"/>
            </a:endParaRPr>
          </a:p>
          <a:p>
            <a:endParaRPr lang="ko-KR" altLang="en-US" dirty="0">
              <a:solidFill>
                <a:schemeClr val="tx1"/>
              </a:solidFill>
              <a:ea typeface="휴먼매직체"/>
            </a:endParaRPr>
          </a:p>
          <a:p>
            <a:r>
              <a:rPr lang="ko-KR" altLang="en-US">
                <a:solidFill>
                  <a:schemeClr val="tx1"/>
                </a:solidFill>
                <a:ea typeface="휴먼매직체"/>
              </a:rPr>
              <a:t>* IndexFace 후 수강생의 이름, FaceID를 등록할 컬럼을 생성함</a:t>
            </a:r>
            <a:endParaRPr lang="ko-KR" altLang="en-US" dirty="0">
              <a:solidFill>
                <a:schemeClr val="tx1"/>
              </a:solidFill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32702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준비사항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휴먼매직체"/>
              </a:rPr>
              <a:t>7. AWS </a:t>
            </a:r>
            <a:r>
              <a:rPr lang="ko-KR" altLang="en-US" sz="2400" dirty="0" err="1">
                <a:ea typeface="휴먼매직체"/>
              </a:rPr>
              <a:t>Rekognition</a:t>
            </a:r>
            <a:r>
              <a:rPr lang="ko-KR" altLang="en-US" sz="2400" dirty="0">
                <a:ea typeface="휴먼매직체"/>
              </a:rPr>
              <a:t> </a:t>
            </a:r>
            <a:r>
              <a:rPr lang="ko-KR" altLang="en-US" sz="2400" dirty="0" err="1">
                <a:ea typeface="휴먼매직체"/>
              </a:rPr>
              <a:t>Collection</a:t>
            </a:r>
            <a:r>
              <a:rPr lang="ko-KR" altLang="en-US" sz="2400" dirty="0">
                <a:ea typeface="휴먼매직체"/>
              </a:rPr>
              <a:t> 생성</a:t>
            </a: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DDFF-AC0C-4725-9538-2F99BD7D9623}"/>
              </a:ext>
            </a:extLst>
          </p:cNvPr>
          <p:cNvSpPr txBox="1"/>
          <p:nvPr/>
        </p:nvSpPr>
        <p:spPr>
          <a:xfrm>
            <a:off x="5026325" y="756249"/>
            <a:ext cx="6826369" cy="5909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+mn-lt"/>
                <a:cs typeface="+mn-lt"/>
              </a:rPr>
              <a:t>​# create_col.py</a:t>
            </a: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import</a:t>
            </a:r>
            <a:r>
              <a:rPr lang="ko-KR" dirty="0">
                <a:ea typeface="+mn-lt"/>
                <a:cs typeface="+mn-lt"/>
              </a:rPr>
              <a:t> boto3</a:t>
            </a:r>
            <a:endParaRPr lang="ko-KR">
              <a:ea typeface="휴먼매직체"/>
            </a:endParaRPr>
          </a:p>
          <a:p>
            <a:endParaRPr lang="en-US" altLang="ko-KR" dirty="0"/>
          </a:p>
          <a:p>
            <a:r>
              <a:rPr lang="ko-KR" dirty="0" err="1">
                <a:ea typeface="+mn-lt"/>
                <a:cs typeface="+mn-lt"/>
              </a:rPr>
              <a:t>def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create_collection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collection_id</a:t>
            </a:r>
            <a:r>
              <a:rPr lang="ko-KR" dirty="0">
                <a:ea typeface="+mn-lt"/>
                <a:cs typeface="+mn-lt"/>
              </a:rPr>
              <a:t>):</a:t>
            </a:r>
            <a:br>
              <a:rPr lang="en-US" altLang="ko-KR" dirty="0"/>
            </a:br>
            <a:endParaRPr lang="en-US" altLang="ko-KR">
              <a:ea typeface="휴먼매직체"/>
            </a:endParaRPr>
          </a:p>
          <a:p>
            <a:r>
              <a:rPr lang="ko-KR" dirty="0">
                <a:ea typeface="+mn-lt"/>
                <a:cs typeface="+mn-lt"/>
              </a:rPr>
              <a:t>  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client</a:t>
            </a:r>
            <a:r>
              <a:rPr lang="ko-KR" dirty="0">
                <a:ea typeface="+mn-lt"/>
                <a:cs typeface="+mn-lt"/>
              </a:rPr>
              <a:t>=</a:t>
            </a: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boto3.client('</a:t>
            </a:r>
            <a:r>
              <a:rPr lang="ko-KR" dirty="0" err="1">
                <a:solidFill>
                  <a:srgbClr val="FF0000"/>
                </a:solidFill>
                <a:ea typeface="+mn-lt"/>
                <a:cs typeface="+mn-lt"/>
              </a:rPr>
              <a:t>rekognition</a:t>
            </a:r>
            <a:r>
              <a:rPr lang="ko-KR" dirty="0">
                <a:solidFill>
                  <a:srgbClr val="FF0000"/>
                </a:solidFill>
                <a:ea typeface="+mn-lt"/>
                <a:cs typeface="+mn-lt"/>
              </a:rPr>
              <a:t>')</a:t>
            </a:r>
            <a:endParaRPr lang="en-US" altLang="ko-KR">
              <a:solidFill>
                <a:srgbClr val="FF0000"/>
              </a:solidFill>
              <a:ea typeface="휴먼매직체"/>
            </a:endParaRPr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  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 #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Collection</a:t>
            </a:r>
            <a:r>
              <a:rPr lang="ko-KR" altLang="en-US" dirty="0">
                <a:ea typeface="+mn-lt"/>
                <a:cs typeface="+mn-lt"/>
              </a:rPr>
              <a:t> 생성</a:t>
            </a:r>
            <a:endParaRPr lang="ko-KR" dirty="0"/>
          </a:p>
          <a:p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print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en-US" altLang="ko-KR" dirty="0">
                <a:ea typeface="+mn-lt"/>
                <a:cs typeface="+mn-lt"/>
              </a:rPr>
              <a:t>'Collection id :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'</a:t>
            </a:r>
            <a:r>
              <a:rPr lang="ko-KR" dirty="0">
                <a:ea typeface="+mn-lt"/>
                <a:cs typeface="+mn-lt"/>
              </a:rPr>
              <a:t> + </a:t>
            </a:r>
            <a:r>
              <a:rPr lang="ko-KR" dirty="0" err="1">
                <a:ea typeface="+mn-lt"/>
                <a:cs typeface="+mn-lt"/>
              </a:rPr>
              <a:t>collection_id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en-US" dirty="0">
                <a:ea typeface="+mn-lt"/>
                <a:cs typeface="+mn-lt"/>
              </a:rPr>
              <a:t>+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en-US" dirty="0">
                <a:ea typeface="+mn-lt"/>
                <a:cs typeface="+mn-lt"/>
              </a:rPr>
              <a:t>'를 </a:t>
            </a:r>
            <a:r>
              <a:rPr lang="en-US" altLang="en-US" dirty="0" err="1">
                <a:ea typeface="+mn-lt"/>
                <a:cs typeface="+mn-lt"/>
              </a:rPr>
              <a:t>생성</a:t>
            </a:r>
            <a:r>
              <a:rPr lang="en-US" altLang="en-US" dirty="0">
                <a:ea typeface="+mn-lt"/>
                <a:cs typeface="+mn-lt"/>
              </a:rPr>
              <a:t> 중...'</a:t>
            </a:r>
            <a:r>
              <a:rPr lang="en-US" altLang="ko-KR" dirty="0">
                <a:ea typeface="+mn-lt"/>
                <a:cs typeface="+mn-lt"/>
              </a:rPr>
              <a:t>)</a:t>
            </a:r>
            <a:endParaRPr lang="ko-KR" dirty="0"/>
          </a:p>
          <a:p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response</a:t>
            </a:r>
            <a:r>
              <a:rPr lang="ko-KR" dirty="0">
                <a:ea typeface="+mn-lt"/>
                <a:cs typeface="+mn-lt"/>
              </a:rPr>
              <a:t>=</a:t>
            </a:r>
            <a:r>
              <a:rPr lang="ko-KR" dirty="0" err="1">
                <a:ea typeface="+mn-lt"/>
                <a:cs typeface="+mn-lt"/>
              </a:rPr>
              <a:t>client.create_collection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CollectionId</a:t>
            </a:r>
            <a:r>
              <a:rPr lang="ko-KR" dirty="0">
                <a:ea typeface="+mn-lt"/>
                <a:cs typeface="+mn-lt"/>
              </a:rPr>
              <a:t>=</a:t>
            </a:r>
            <a:r>
              <a:rPr lang="ko-KR" dirty="0" err="1">
                <a:ea typeface="+mn-lt"/>
                <a:cs typeface="+mn-lt"/>
              </a:rPr>
              <a:t>collection_id</a:t>
            </a:r>
            <a:r>
              <a:rPr lang="ko-KR" dirty="0">
                <a:ea typeface="+mn-lt"/>
                <a:cs typeface="+mn-lt"/>
              </a:rPr>
              <a:t>)</a:t>
            </a:r>
            <a:endParaRPr lang="ko-KR" dirty="0"/>
          </a:p>
          <a:p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print</a:t>
            </a:r>
            <a:r>
              <a:rPr lang="ko-KR" dirty="0">
                <a:ea typeface="+mn-lt"/>
                <a:cs typeface="+mn-lt"/>
              </a:rPr>
              <a:t>('</a:t>
            </a:r>
            <a:r>
              <a:rPr lang="ko-KR" dirty="0" err="1">
                <a:ea typeface="+mn-lt"/>
                <a:cs typeface="+mn-lt"/>
              </a:rPr>
              <a:t>Collection</a:t>
            </a:r>
            <a:r>
              <a:rPr lang="ko-KR" dirty="0">
                <a:ea typeface="+mn-lt"/>
                <a:cs typeface="+mn-lt"/>
              </a:rPr>
              <a:t> ARN: ' + </a:t>
            </a:r>
            <a:r>
              <a:rPr lang="ko-KR" dirty="0" err="1">
                <a:ea typeface="+mn-lt"/>
                <a:cs typeface="+mn-lt"/>
              </a:rPr>
              <a:t>response</a:t>
            </a:r>
            <a:r>
              <a:rPr lang="ko-KR" dirty="0">
                <a:ea typeface="+mn-lt"/>
                <a:cs typeface="+mn-lt"/>
              </a:rPr>
              <a:t>['</a:t>
            </a:r>
            <a:r>
              <a:rPr lang="ko-KR" dirty="0" err="1">
                <a:ea typeface="+mn-lt"/>
                <a:cs typeface="+mn-lt"/>
              </a:rPr>
              <a:t>CollectionArn</a:t>
            </a:r>
            <a:r>
              <a:rPr lang="ko-KR" dirty="0">
                <a:ea typeface="+mn-lt"/>
                <a:cs typeface="+mn-lt"/>
              </a:rPr>
              <a:t>'])</a:t>
            </a:r>
            <a:endParaRPr lang="ko-KR" dirty="0"/>
          </a:p>
          <a:p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print</a:t>
            </a:r>
            <a:r>
              <a:rPr lang="ko-KR" dirty="0">
                <a:ea typeface="+mn-lt"/>
                <a:cs typeface="+mn-lt"/>
              </a:rPr>
              <a:t>('</a:t>
            </a:r>
            <a:r>
              <a:rPr lang="ko-KR" dirty="0" err="1">
                <a:ea typeface="+mn-lt"/>
                <a:cs typeface="+mn-lt"/>
              </a:rPr>
              <a:t>Status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code</a:t>
            </a:r>
            <a:r>
              <a:rPr lang="ko-KR" dirty="0">
                <a:ea typeface="+mn-lt"/>
                <a:cs typeface="+mn-lt"/>
              </a:rPr>
              <a:t>: ' + </a:t>
            </a:r>
            <a:r>
              <a:rPr lang="ko-KR" dirty="0" err="1">
                <a:ea typeface="+mn-lt"/>
                <a:cs typeface="+mn-lt"/>
              </a:rPr>
              <a:t>str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response</a:t>
            </a:r>
            <a:r>
              <a:rPr lang="ko-KR" dirty="0">
                <a:ea typeface="+mn-lt"/>
                <a:cs typeface="+mn-lt"/>
              </a:rPr>
              <a:t>['</a:t>
            </a:r>
            <a:r>
              <a:rPr lang="ko-KR" dirty="0" err="1">
                <a:ea typeface="+mn-lt"/>
                <a:cs typeface="+mn-lt"/>
              </a:rPr>
              <a:t>StatusCode</a:t>
            </a:r>
            <a:r>
              <a:rPr lang="ko-KR" dirty="0">
                <a:ea typeface="+mn-lt"/>
                <a:cs typeface="+mn-lt"/>
              </a:rPr>
              <a:t>']))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print</a:t>
            </a:r>
            <a:r>
              <a:rPr lang="en-US" altLang="ko-KR" dirty="0">
                <a:ea typeface="+mn-lt"/>
                <a:cs typeface="+mn-lt"/>
              </a:rPr>
              <a:t>('Collection </a:t>
            </a:r>
            <a:r>
              <a:rPr lang="en-US" altLang="ko-KR" dirty="0" err="1">
                <a:ea typeface="+mn-lt"/>
                <a:cs typeface="+mn-lt"/>
              </a:rPr>
              <a:t>생성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완료</a:t>
            </a:r>
            <a:r>
              <a:rPr lang="en-US" altLang="ko-KR" dirty="0">
                <a:ea typeface="+mn-lt"/>
                <a:cs typeface="+mn-lt"/>
              </a:rPr>
              <a:t>!')</a:t>
            </a:r>
            <a:endParaRPr lang="ko-KR" dirty="0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def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main</a:t>
            </a:r>
            <a:r>
              <a:rPr lang="ko-KR" dirty="0">
                <a:ea typeface="+mn-lt"/>
                <a:cs typeface="+mn-lt"/>
              </a:rPr>
              <a:t>():</a:t>
            </a:r>
            <a:endParaRPr lang="ko-KR" dirty="0">
              <a:ea typeface="휴먼매직체"/>
            </a:endParaRPr>
          </a:p>
          <a:p>
            <a:r>
              <a:rPr lang="ko-KR" altLang="en-US" dirty="0">
                <a:ea typeface="+mn-lt"/>
                <a:cs typeface="+mn-lt"/>
              </a:rPr>
              <a:t>    </a:t>
            </a:r>
            <a:r>
              <a:rPr lang="ko-KR" dirty="0" err="1">
                <a:ea typeface="+mn-lt"/>
                <a:cs typeface="+mn-lt"/>
              </a:rPr>
              <a:t>collection_id</a:t>
            </a:r>
            <a:r>
              <a:rPr lang="ko-KR" dirty="0">
                <a:ea typeface="+mn-lt"/>
                <a:cs typeface="+mn-lt"/>
              </a:rPr>
              <a:t>='</a:t>
            </a:r>
            <a:r>
              <a:rPr lang="ko-KR" dirty="0" err="1">
                <a:solidFill>
                  <a:srgbClr val="FF0000"/>
                </a:solidFill>
                <a:ea typeface="+mn-lt"/>
                <a:cs typeface="+mn-lt"/>
              </a:rPr>
              <a:t>cccr_collection</a:t>
            </a:r>
            <a:r>
              <a:rPr lang="ko-KR" dirty="0">
                <a:ea typeface="+mn-lt"/>
                <a:cs typeface="+mn-lt"/>
              </a:rPr>
              <a:t>'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create_collection</a:t>
            </a:r>
            <a:r>
              <a:rPr lang="ko-KR" dirty="0">
                <a:ea typeface="+mn-lt"/>
                <a:cs typeface="+mn-lt"/>
              </a:rPr>
              <a:t>(</a:t>
            </a:r>
            <a:r>
              <a:rPr lang="ko-KR" dirty="0" err="1">
                <a:ea typeface="+mn-lt"/>
                <a:cs typeface="+mn-lt"/>
              </a:rPr>
              <a:t>collection_id</a:t>
            </a:r>
            <a:r>
              <a:rPr lang="ko-KR" dirty="0">
                <a:ea typeface="+mn-lt"/>
                <a:cs typeface="+mn-lt"/>
              </a:rPr>
              <a:t>)</a:t>
            </a:r>
            <a:br>
              <a:rPr lang="en-US" altLang="ko-KR" dirty="0"/>
            </a:br>
            <a:endParaRPr lang="en-US" altLang="ko-KR">
              <a:ea typeface="휴먼매직체"/>
            </a:endParaRPr>
          </a:p>
          <a:p>
            <a:r>
              <a:rPr lang="ko-KR" dirty="0" err="1">
                <a:ea typeface="+mn-lt"/>
                <a:cs typeface="+mn-lt"/>
              </a:rPr>
              <a:t>if</a:t>
            </a:r>
            <a:r>
              <a:rPr lang="ko-KR" dirty="0">
                <a:ea typeface="+mn-lt"/>
                <a:cs typeface="+mn-lt"/>
              </a:rPr>
              <a:t> __</a:t>
            </a:r>
            <a:r>
              <a:rPr lang="ko-KR" dirty="0" err="1">
                <a:ea typeface="+mn-lt"/>
                <a:cs typeface="+mn-lt"/>
              </a:rPr>
              <a:t>name</a:t>
            </a:r>
            <a:r>
              <a:rPr lang="ko-KR" dirty="0">
                <a:ea typeface="+mn-lt"/>
                <a:cs typeface="+mn-lt"/>
              </a:rPr>
              <a:t>__ == "__</a:t>
            </a:r>
            <a:r>
              <a:rPr lang="ko-KR" dirty="0" err="1">
                <a:ea typeface="+mn-lt"/>
                <a:cs typeface="+mn-lt"/>
              </a:rPr>
              <a:t>main</a:t>
            </a:r>
            <a:r>
              <a:rPr lang="ko-KR" dirty="0">
                <a:ea typeface="+mn-lt"/>
                <a:cs typeface="+mn-lt"/>
              </a:rPr>
              <a:t>__":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  </a:t>
            </a:r>
            <a:r>
              <a:rPr lang="ko-KR" altLang="en-US" dirty="0">
                <a:ea typeface="+mn-lt"/>
                <a:cs typeface="+mn-lt"/>
              </a:rPr>
              <a:t> 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main</a:t>
            </a:r>
            <a:r>
              <a:rPr lang="ko-KR" dirty="0">
                <a:ea typeface="+mn-lt"/>
                <a:cs typeface="+mn-lt"/>
              </a:rPr>
              <a:t>() 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77777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insert_faceid.py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휴먼매직체"/>
              </a:rPr>
              <a:t>7. AWS </a:t>
            </a:r>
            <a:r>
              <a:rPr lang="ko-KR" altLang="en-US" sz="2400" dirty="0" err="1">
                <a:ea typeface="휴먼매직체"/>
              </a:rPr>
              <a:t>Rekognition</a:t>
            </a:r>
            <a:r>
              <a:rPr lang="ko-KR" altLang="en-US" sz="2400" dirty="0">
                <a:ea typeface="휴먼매직체"/>
              </a:rPr>
              <a:t> </a:t>
            </a:r>
            <a:r>
              <a:rPr lang="ko-KR" altLang="en-US" sz="2400" dirty="0" err="1">
                <a:ea typeface="휴먼매직체"/>
              </a:rPr>
              <a:t>Collection</a:t>
            </a:r>
            <a:r>
              <a:rPr lang="ko-KR" altLang="en-US" sz="2400" dirty="0">
                <a:ea typeface="휴먼매직체"/>
              </a:rPr>
              <a:t> 생성</a:t>
            </a: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DDFF-AC0C-4725-9538-2F99BD7D9623}"/>
              </a:ext>
            </a:extLst>
          </p:cNvPr>
          <p:cNvSpPr txBox="1"/>
          <p:nvPr/>
        </p:nvSpPr>
        <p:spPr>
          <a:xfrm>
            <a:off x="5026325" y="756249"/>
            <a:ext cx="6826369" cy="507831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ea typeface="+mn-lt"/>
                <a:cs typeface="+mn-lt"/>
              </a:rPr>
              <a:t>import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mysql.connector</a:t>
            </a:r>
            <a:endParaRPr lang="ko-KR" dirty="0" err="1"/>
          </a:p>
          <a:p>
            <a:r>
              <a:rPr lang="ko-KR" dirty="0" err="1">
                <a:ea typeface="+mn-lt"/>
                <a:cs typeface="+mn-lt"/>
              </a:rPr>
              <a:t>import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os</a:t>
            </a:r>
            <a:endParaRPr lang="ko-KR" dirty="0" err="1"/>
          </a:p>
          <a:p>
            <a:r>
              <a:rPr lang="ko-KR" dirty="0" err="1">
                <a:ea typeface="+mn-lt"/>
                <a:cs typeface="+mn-lt"/>
              </a:rPr>
              <a:t>import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sys</a:t>
            </a:r>
            <a:endParaRPr lang="ko-KR" dirty="0" err="1"/>
          </a:p>
          <a:p>
            <a:r>
              <a:rPr lang="ko-KR" dirty="0" err="1">
                <a:ea typeface="+mn-lt"/>
                <a:cs typeface="+mn-lt"/>
              </a:rPr>
              <a:t>import</a:t>
            </a:r>
            <a:r>
              <a:rPr lang="ko-KR" dirty="0">
                <a:ea typeface="+mn-lt"/>
                <a:cs typeface="+mn-lt"/>
              </a:rPr>
              <a:t> boto3</a:t>
            </a:r>
          </a:p>
          <a:p>
            <a:endParaRPr lang="en-US" dirty="0"/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def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 err="1">
                <a:ea typeface="+mn-lt"/>
                <a:cs typeface="+mn-lt"/>
              </a:rPr>
              <a:t>insert</a:t>
            </a:r>
            <a:r>
              <a:rPr lang="ko-KR" dirty="0" err="1">
                <a:ea typeface="+mn-lt"/>
                <a:cs typeface="+mn-lt"/>
              </a:rPr>
              <a:t>_id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FaceID</a:t>
            </a:r>
            <a:r>
              <a:rPr lang="ko-KR" dirty="0">
                <a:ea typeface="+mn-lt"/>
                <a:cs typeface="+mn-lt"/>
              </a:rPr>
              <a:t>):</a:t>
            </a:r>
            <a:endParaRPr lang="en-US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    ENDPOINT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"cccr-test.ch2yozg5afqo.ap-southeast-2.rds.amazonaws.com"</a:t>
            </a:r>
            <a:endParaRPr lang="ko-KR" altLang="en-US" dirty="0"/>
          </a:p>
          <a:p>
            <a:r>
              <a:rPr lang="en-US" altLang="ko-KR" dirty="0">
                <a:ea typeface="+mn-lt"/>
                <a:cs typeface="+mn-lt"/>
              </a:rPr>
              <a:t>    PORT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"3306"</a:t>
            </a:r>
            <a:endParaRPr lang="ko-KR" altLang="en-US" dirty="0"/>
          </a:p>
          <a:p>
            <a:r>
              <a:rPr lang="en-US" altLang="ko-KR" dirty="0">
                <a:ea typeface="+mn-lt"/>
                <a:cs typeface="+mn-lt"/>
              </a:rPr>
              <a:t>    USR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"admin"</a:t>
            </a:r>
            <a:endParaRPr lang="ko-KR" altLang="en-US" dirty="0"/>
          </a:p>
          <a:p>
            <a:r>
              <a:rPr lang="en-US" altLang="ko-KR" dirty="0">
                <a:ea typeface="+mn-lt"/>
                <a:cs typeface="+mn-lt"/>
              </a:rPr>
              <a:t>    REGION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"ap-southeast-2"</a:t>
            </a:r>
            <a:endParaRPr lang="ko-KR" altLang="en-US" dirty="0"/>
          </a:p>
          <a:p>
            <a:r>
              <a:rPr lang="en-US" altLang="ko-KR" dirty="0">
                <a:ea typeface="+mn-lt"/>
                <a:cs typeface="+mn-lt"/>
              </a:rPr>
              <a:t>    DBNAME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"</a:t>
            </a:r>
            <a:r>
              <a:rPr lang="en-US" altLang="ko-KR" dirty="0" err="1">
                <a:ea typeface="+mn-lt"/>
                <a:cs typeface="+mn-lt"/>
              </a:rPr>
              <a:t>cccr_test</a:t>
            </a:r>
            <a:r>
              <a:rPr lang="en-US" altLang="ko-KR" dirty="0">
                <a:ea typeface="+mn-lt"/>
                <a:cs typeface="+mn-lt"/>
              </a:rPr>
              <a:t>"</a:t>
            </a:r>
            <a:endParaRPr lang="ko-KR" altLang="en-US" dirty="0"/>
          </a:p>
          <a:p>
            <a:r>
              <a:rPr lang="en-US" altLang="ko-KR" dirty="0">
                <a:ea typeface="+mn-lt"/>
                <a:cs typeface="+mn-lt"/>
              </a:rPr>
              <a:t>    DBPASS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"dkaghdkagh1."</a:t>
            </a:r>
            <a:endParaRPr lang="ko-KR" altLang="en-US" dirty="0"/>
          </a:p>
          <a:p>
            <a:r>
              <a:rPr lang="en-US" altLang="ko-KR" dirty="0">
                <a:ea typeface="+mn-lt"/>
                <a:cs typeface="+mn-lt"/>
              </a:rPr>
              <a:t>    </a:t>
            </a:r>
            <a:r>
              <a:rPr lang="en-US" altLang="ko-KR" dirty="0" err="1">
                <a:ea typeface="+mn-lt"/>
                <a:cs typeface="+mn-lt"/>
              </a:rPr>
              <a:t>os.environ</a:t>
            </a:r>
            <a:r>
              <a:rPr lang="en-US" altLang="ko-KR" dirty="0">
                <a:ea typeface="+mn-lt"/>
                <a:cs typeface="+mn-lt"/>
              </a:rPr>
              <a:t>['LIBMYSQL_ENABLE_CLEARTEXT_PLUGIN:']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=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'1'</a:t>
            </a:r>
            <a:endParaRPr lang="ko-KR" altLang="en-US" dirty="0"/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휴먼매직체"/>
                <a:cs typeface="+mn-lt"/>
              </a:rPr>
              <a:t>...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62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insert_faceid.py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DDFF-AC0C-4725-9538-2F99BD7D9623}"/>
              </a:ext>
            </a:extLst>
          </p:cNvPr>
          <p:cNvSpPr txBox="1"/>
          <p:nvPr/>
        </p:nvSpPr>
        <p:spPr>
          <a:xfrm>
            <a:off x="5026325" y="756249"/>
            <a:ext cx="6826369" cy="563231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 err="1">
                <a:ea typeface="+mn-lt"/>
                <a:cs typeface="+mn-lt"/>
              </a:rPr>
              <a:t>def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insert</a:t>
            </a:r>
            <a:r>
              <a:rPr lang="ko-KR" dirty="0">
                <a:ea typeface="+mn-lt"/>
                <a:cs typeface="+mn-lt"/>
              </a:rPr>
              <a:t>_</a:t>
            </a:r>
            <a:r>
              <a:rPr lang="ko-KR" dirty="0" err="1">
                <a:ea typeface="+mn-lt"/>
                <a:cs typeface="+mn-lt"/>
              </a:rPr>
              <a:t>id</a:t>
            </a:r>
            <a:r>
              <a:rPr lang="en-US" altLang="ko-KR" dirty="0">
                <a:ea typeface="+mn-lt"/>
                <a:cs typeface="+mn-lt"/>
              </a:rPr>
              <a:t>(</a:t>
            </a:r>
            <a:r>
              <a:rPr lang="en-US" altLang="ko-KR" dirty="0" err="1">
                <a:ea typeface="+mn-lt"/>
                <a:cs typeface="+mn-lt"/>
              </a:rPr>
              <a:t>FaceID</a:t>
            </a:r>
            <a:r>
              <a:rPr lang="ko-KR" dirty="0">
                <a:ea typeface="+mn-lt"/>
                <a:cs typeface="+mn-lt"/>
              </a:rPr>
              <a:t>):</a:t>
            </a:r>
            <a:endParaRPr lang="en-US">
              <a:ea typeface="+mn-lt"/>
              <a:cs typeface="+mn-lt"/>
            </a:endParaRP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…</a:t>
            </a: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 client =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boto3.client('</a:t>
            </a:r>
            <a:r>
              <a:rPr lang="en-US" dirty="0" err="1">
                <a:ea typeface="+mn-lt"/>
                <a:cs typeface="+mn-lt"/>
              </a:rPr>
              <a:t>rds</a:t>
            </a:r>
            <a:r>
              <a:rPr lang="en-US" dirty="0">
                <a:ea typeface="+mn-lt"/>
                <a:cs typeface="+mn-lt"/>
              </a:rPr>
              <a:t>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conn = </a:t>
            </a:r>
            <a:r>
              <a:rPr lang="en-US" dirty="0" err="1">
                <a:ea typeface="+mn-lt"/>
                <a:cs typeface="+mn-lt"/>
              </a:rPr>
              <a:t>mysql.connector.connect</a:t>
            </a:r>
            <a:r>
              <a:rPr lang="en-US" dirty="0">
                <a:ea typeface="+mn-lt"/>
                <a:cs typeface="+mn-lt"/>
              </a:rPr>
              <a:t>(host = ENDPOINT, user=USR, passwd=DBPASS, port=PORT, database=DBNAME)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cur = </a:t>
            </a:r>
            <a:r>
              <a:rPr lang="en-US" dirty="0" err="1">
                <a:ea typeface="+mn-lt"/>
                <a:cs typeface="+mn-lt"/>
              </a:rPr>
              <a:t>conn.cursor</a:t>
            </a:r>
            <a:r>
              <a:rPr lang="en-US" dirty="0">
                <a:ea typeface="+mn-lt"/>
                <a:cs typeface="+mn-lt"/>
              </a:rPr>
              <a:t>()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emp_id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cur.lastrowid</a:t>
            </a:r>
            <a:endParaRPr lang="ko-KR" dirty="0" err="1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add_student</a:t>
            </a:r>
            <a:r>
              <a:rPr lang="en-US" dirty="0">
                <a:ea typeface="+mn-lt"/>
                <a:cs typeface="+mn-lt"/>
              </a:rPr>
              <a:t> =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("INSERT INTO student "</a:t>
            </a:r>
            <a:endParaRPr lang="ko-K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            "(id, </a:t>
            </a:r>
            <a:r>
              <a:rPr lang="en-US" dirty="0" err="1">
                <a:ea typeface="+mn-lt"/>
                <a:cs typeface="+mn-lt"/>
              </a:rPr>
              <a:t>FaceID</a:t>
            </a:r>
            <a:r>
              <a:rPr lang="en-US" dirty="0">
                <a:ea typeface="+mn-lt"/>
                <a:cs typeface="+mn-lt"/>
              </a:rPr>
              <a:t>, Name) "</a:t>
            </a:r>
            <a:endParaRPr lang="ko-KR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                        "VALUES (%(id)s,%(</a:t>
            </a:r>
            <a:r>
              <a:rPr lang="en-US" dirty="0" err="1">
                <a:ea typeface="+mn-lt"/>
                <a:cs typeface="+mn-lt"/>
              </a:rPr>
              <a:t>FaceID</a:t>
            </a:r>
            <a:r>
              <a:rPr lang="en-US" dirty="0">
                <a:ea typeface="+mn-lt"/>
                <a:cs typeface="+mn-lt"/>
              </a:rPr>
              <a:t>)s, %(Name)s)")</a:t>
            </a:r>
            <a:endParaRPr lang="ko-KR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data_student</a:t>
            </a:r>
            <a:r>
              <a:rPr lang="en-US" dirty="0">
                <a:ea typeface="+mn-lt"/>
                <a:cs typeface="+mn-lt"/>
              </a:rPr>
              <a:t> =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{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"id": </a:t>
            </a:r>
            <a:r>
              <a:rPr lang="en-US" dirty="0" err="1">
                <a:ea typeface="+mn-lt"/>
                <a:cs typeface="+mn-lt"/>
              </a:rPr>
              <a:t>emp_id</a:t>
            </a:r>
            <a:r>
              <a:rPr lang="en-US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"</a:t>
            </a:r>
            <a:r>
              <a:rPr lang="en-US" dirty="0" err="1">
                <a:ea typeface="+mn-lt"/>
                <a:cs typeface="+mn-lt"/>
              </a:rPr>
              <a:t>FaceID</a:t>
            </a:r>
            <a:r>
              <a:rPr lang="en-US" dirty="0">
                <a:ea typeface="+mn-lt"/>
                <a:cs typeface="+mn-lt"/>
              </a:rPr>
              <a:t>": </a:t>
            </a:r>
            <a:r>
              <a:rPr lang="en-US" dirty="0" err="1">
                <a:ea typeface="+mn-lt"/>
                <a:cs typeface="+mn-lt"/>
              </a:rPr>
              <a:t>FaceID</a:t>
            </a:r>
            <a:r>
              <a:rPr lang="en-US" dirty="0">
                <a:ea typeface="+mn-lt"/>
                <a:cs typeface="+mn-lt"/>
              </a:rPr>
              <a:t>,</a:t>
            </a:r>
            <a:endParaRPr lang="ko-KR" dirty="0"/>
          </a:p>
          <a:p>
            <a:r>
              <a:rPr lang="en-US" dirty="0">
                <a:ea typeface="+mn-lt"/>
                <a:cs typeface="+mn-lt"/>
              </a:rPr>
              <a:t>        "Name": "</a:t>
            </a:r>
            <a:r>
              <a:rPr lang="en-US" dirty="0" err="1">
                <a:ea typeface="+mn-lt"/>
                <a:cs typeface="+mn-lt"/>
              </a:rPr>
              <a:t>Leejaewon</a:t>
            </a:r>
            <a:r>
              <a:rPr lang="en-US" dirty="0">
                <a:ea typeface="+mn-lt"/>
                <a:cs typeface="+mn-lt"/>
              </a:rPr>
              <a:t>",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}</a:t>
            </a:r>
            <a:endParaRPr lang="ko-KR" altLang="en-US" dirty="0">
              <a:ea typeface="휴먼매직체" panose="02030504000101010101" pitchFamily="18" charset="-127"/>
              <a:cs typeface="+mn-lt"/>
            </a:endParaRPr>
          </a:p>
          <a:p>
            <a:endParaRPr lang="en-US" dirty="0"/>
          </a:p>
          <a:p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8431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insert_faceid.py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DDFF-AC0C-4725-9538-2F99BD7D9623}"/>
              </a:ext>
            </a:extLst>
          </p:cNvPr>
          <p:cNvSpPr txBox="1"/>
          <p:nvPr/>
        </p:nvSpPr>
        <p:spPr>
          <a:xfrm>
            <a:off x="5026325" y="1000664"/>
            <a:ext cx="6826369" cy="258532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insert_id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FaceID</a:t>
            </a:r>
            <a:r>
              <a:rPr lang="en-US" dirty="0">
                <a:ea typeface="+mn-lt"/>
                <a:cs typeface="+mn-lt"/>
              </a:rPr>
              <a:t>):</a:t>
            </a:r>
            <a:endParaRPr lang="ko-KR" altLang="en-US" dirty="0"/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…</a:t>
            </a:r>
          </a:p>
          <a:p>
            <a:endParaRPr lang="en-US" altLang="ko-KR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    </a:t>
            </a:r>
            <a:r>
              <a:rPr lang="en-US" altLang="ko-KR" dirty="0" err="1">
                <a:ea typeface="+mn-lt"/>
                <a:cs typeface="+mn-lt"/>
              </a:rPr>
              <a:t>conn.commit</a:t>
            </a:r>
            <a:r>
              <a:rPr lang="en-US" altLang="ko-KR" dirty="0">
                <a:ea typeface="+mn-lt"/>
                <a:cs typeface="+mn-lt"/>
              </a:rPr>
              <a:t>()</a:t>
            </a:r>
            <a:endParaRPr lang="ko-KR" altLang="en-US" dirty="0">
              <a:ea typeface="+mn-lt"/>
              <a:cs typeface="+mn-lt"/>
            </a:endParaRPr>
          </a:p>
          <a:p>
            <a:r>
              <a:rPr lang="en-US" altLang="ko-KR" dirty="0">
                <a:ea typeface="+mn-lt"/>
                <a:cs typeface="+mn-lt"/>
              </a:rPr>
              <a:t>    print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en-US" altLang="ko-KR" dirty="0">
                <a:ea typeface="+mn-lt"/>
                <a:cs typeface="+mn-lt"/>
              </a:rPr>
              <a:t>("</a:t>
            </a:r>
            <a:r>
              <a:rPr lang="en-US" altLang="ko-KR" dirty="0" err="1">
                <a:ea typeface="+mn-lt"/>
                <a:cs typeface="+mn-lt"/>
              </a:rPr>
              <a:t>FaceID</a:t>
            </a:r>
            <a:r>
              <a:rPr lang="ko-KR" altLang="en-US" dirty="0">
                <a:ea typeface="+mn-lt"/>
                <a:cs typeface="+mn-lt"/>
              </a:rPr>
              <a:t>와 </a:t>
            </a:r>
            <a:r>
              <a:rPr lang="en-US" altLang="ko-KR" dirty="0">
                <a:ea typeface="+mn-lt"/>
                <a:cs typeface="+mn-lt"/>
              </a:rPr>
              <a:t>Name</a:t>
            </a:r>
            <a:r>
              <a:rPr lang="ko-KR" altLang="en-US" dirty="0">
                <a:ea typeface="+mn-lt"/>
                <a:cs typeface="+mn-lt"/>
              </a:rPr>
              <a:t>이 </a:t>
            </a:r>
            <a:r>
              <a:rPr lang="en-US" altLang="ko-KR" dirty="0">
                <a:ea typeface="+mn-lt"/>
                <a:cs typeface="+mn-lt"/>
              </a:rPr>
              <a:t>RDS</a:t>
            </a:r>
            <a:r>
              <a:rPr lang="ko-KR" altLang="en-US" dirty="0">
                <a:ea typeface="+mn-lt"/>
                <a:cs typeface="+mn-lt"/>
              </a:rPr>
              <a:t>로 전송되었습니다</a:t>
            </a:r>
            <a:r>
              <a:rPr lang="en-US" altLang="ko-KR" dirty="0">
                <a:ea typeface="+mn-lt"/>
                <a:cs typeface="+mn-lt"/>
              </a:rPr>
              <a:t>!")</a:t>
            </a:r>
            <a:endParaRPr lang="en-US" dirty="0"/>
          </a:p>
          <a:p>
            <a:r>
              <a:rPr lang="en-US" altLang="ko-KR" dirty="0">
                <a:ea typeface="+mn-lt"/>
                <a:cs typeface="+mn-lt"/>
              </a:rPr>
              <a:t>    </a:t>
            </a:r>
            <a:r>
              <a:rPr lang="en-US" altLang="ko-KR" dirty="0" err="1">
                <a:ea typeface="+mn-lt"/>
                <a:cs typeface="+mn-lt"/>
              </a:rPr>
              <a:t>cur.close</a:t>
            </a:r>
            <a:r>
              <a:rPr lang="en-US" altLang="ko-KR" dirty="0">
                <a:ea typeface="+mn-lt"/>
                <a:cs typeface="+mn-lt"/>
              </a:rPr>
              <a:t>()</a:t>
            </a:r>
            <a:endParaRPr lang="ko-KR" dirty="0"/>
          </a:p>
          <a:p>
            <a:r>
              <a:rPr lang="en-US" altLang="ko-KR" dirty="0">
                <a:ea typeface="+mn-lt"/>
                <a:cs typeface="+mn-lt"/>
              </a:rPr>
              <a:t>    </a:t>
            </a:r>
            <a:r>
              <a:rPr lang="en-US" altLang="ko-KR" dirty="0" err="1">
                <a:ea typeface="+mn-lt"/>
                <a:cs typeface="+mn-lt"/>
              </a:rPr>
              <a:t>conn.close</a:t>
            </a:r>
            <a:r>
              <a:rPr lang="en-US" altLang="ko-KR" dirty="0">
                <a:ea typeface="+mn-lt"/>
                <a:cs typeface="+mn-lt"/>
              </a:rPr>
              <a:t>()</a:t>
            </a:r>
            <a:endParaRPr 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076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index.py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DDFF-AC0C-4725-9538-2F99BD7D9623}"/>
              </a:ext>
            </a:extLst>
          </p:cNvPr>
          <p:cNvSpPr txBox="1"/>
          <p:nvPr/>
        </p:nvSpPr>
        <p:spPr>
          <a:xfrm>
            <a:off x="4968816" y="281796"/>
            <a:ext cx="6826369" cy="59093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mysql.connector</a:t>
            </a:r>
            <a:endParaRPr lang="ko-KR" altLang="en-US" dirty="0" err="1"/>
          </a:p>
          <a:p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os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import sys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boto3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insert_faceid</a:t>
            </a:r>
            <a:endParaRPr lang="en-US" dirty="0" err="1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add_faces_to_collection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bucket,photo,collection_id</a:t>
            </a:r>
            <a:r>
              <a:rPr lang="en-US" dirty="0">
                <a:ea typeface="+mn-lt"/>
                <a:cs typeface="+mn-lt"/>
              </a:rPr>
              <a:t>):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client=boto3.client('</a:t>
            </a:r>
            <a:r>
              <a:rPr lang="en-US" dirty="0" err="1">
                <a:ea typeface="+mn-lt"/>
                <a:cs typeface="+mn-lt"/>
              </a:rPr>
              <a:t>rekognition</a:t>
            </a:r>
            <a:r>
              <a:rPr lang="en-US" dirty="0">
                <a:ea typeface="+mn-lt"/>
                <a:cs typeface="+mn-lt"/>
              </a:rPr>
              <a:t>')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response=</a:t>
            </a:r>
            <a:r>
              <a:rPr lang="en-US" dirty="0" err="1">
                <a:ea typeface="+mn-lt"/>
                <a:cs typeface="+mn-lt"/>
              </a:rPr>
              <a:t>client.index_faces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CollectionId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collection_id</a:t>
            </a:r>
            <a:r>
              <a:rPr lang="en-US" dirty="0">
                <a:ea typeface="+mn-lt"/>
                <a:cs typeface="+mn-lt"/>
              </a:rPr>
              <a:t>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                  Image={'S3Object':{'</a:t>
            </a:r>
            <a:r>
              <a:rPr lang="en-US" dirty="0" err="1">
                <a:ea typeface="+mn-lt"/>
                <a:cs typeface="+mn-lt"/>
              </a:rPr>
              <a:t>Bucket':bucket,'Name':photo</a:t>
            </a:r>
            <a:r>
              <a:rPr lang="en-US" dirty="0">
                <a:ea typeface="+mn-lt"/>
                <a:cs typeface="+mn-lt"/>
              </a:rPr>
              <a:t>}},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                 </a:t>
            </a:r>
            <a:r>
              <a:rPr lang="en-US" dirty="0" err="1">
                <a:ea typeface="+mn-lt"/>
                <a:cs typeface="+mn-lt"/>
              </a:rPr>
              <a:t>ExternalImageId</a:t>
            </a:r>
            <a:r>
              <a:rPr lang="en-US" dirty="0">
                <a:ea typeface="+mn-lt"/>
                <a:cs typeface="+mn-lt"/>
              </a:rPr>
              <a:t>=photo,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                 </a:t>
            </a:r>
            <a:r>
              <a:rPr lang="en-US" dirty="0" err="1">
                <a:ea typeface="+mn-lt"/>
                <a:cs typeface="+mn-lt"/>
              </a:rPr>
              <a:t>MaxFaces</a:t>
            </a:r>
            <a:r>
              <a:rPr lang="en-US" dirty="0">
                <a:ea typeface="+mn-lt"/>
                <a:cs typeface="+mn-lt"/>
              </a:rPr>
              <a:t>=1,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                 </a:t>
            </a:r>
            <a:r>
              <a:rPr lang="en-US" dirty="0" err="1">
                <a:ea typeface="+mn-lt"/>
                <a:cs typeface="+mn-lt"/>
              </a:rPr>
              <a:t>QualityFilter</a:t>
            </a:r>
            <a:r>
              <a:rPr lang="en-US" dirty="0">
                <a:ea typeface="+mn-lt"/>
                <a:cs typeface="+mn-lt"/>
              </a:rPr>
              <a:t>="AUTO",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                                   </a:t>
            </a:r>
            <a:r>
              <a:rPr lang="en-US" dirty="0" err="1">
                <a:ea typeface="+mn-lt"/>
                <a:cs typeface="+mn-lt"/>
              </a:rPr>
              <a:t>DetectionAttributes</a:t>
            </a:r>
            <a:r>
              <a:rPr lang="en-US" dirty="0">
                <a:ea typeface="+mn-lt"/>
                <a:cs typeface="+mn-lt"/>
              </a:rPr>
              <a:t>=['ALL'])</a:t>
            </a:r>
          </a:p>
          <a:p>
            <a:endParaRPr lang="en-US" dirty="0"/>
          </a:p>
          <a:p>
            <a:r>
              <a:rPr lang="en-US" dirty="0"/>
              <a:t>...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79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index.py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DDFF-AC0C-4725-9538-2F99BD7D9623}"/>
              </a:ext>
            </a:extLst>
          </p:cNvPr>
          <p:cNvSpPr txBox="1"/>
          <p:nvPr/>
        </p:nvSpPr>
        <p:spPr>
          <a:xfrm>
            <a:off x="4968816" y="281796"/>
            <a:ext cx="6826369" cy="53553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add_faces_to_collection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bucket,photo,collection_id</a:t>
            </a:r>
            <a:r>
              <a:rPr lang="en-US" dirty="0">
                <a:ea typeface="+mn-lt"/>
                <a:cs typeface="+mn-lt"/>
              </a:rPr>
              <a:t>):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…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 print ('Results for ' + photo)</a:t>
            </a:r>
            <a:r>
              <a:rPr lang="en-US" altLang="ko-KR" dirty="0">
                <a:ea typeface="+mn-lt"/>
                <a:cs typeface="+mn-lt"/>
              </a:rPr>
              <a:t> </a:t>
            </a:r>
            <a:endParaRPr lang="ko-KR" altLang="en-US">
              <a:ea typeface="휴먼매직체"/>
            </a:endParaRPr>
          </a:p>
          <a:p>
            <a:r>
              <a:rPr lang="en-US" dirty="0">
                <a:ea typeface="+mn-lt"/>
                <a:cs typeface="+mn-lt"/>
              </a:rPr>
              <a:t>    print('Faces indexed:')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for </a:t>
            </a:r>
            <a:r>
              <a:rPr lang="en-US" dirty="0" err="1">
                <a:ea typeface="+mn-lt"/>
                <a:cs typeface="+mn-lt"/>
              </a:rPr>
              <a:t>faceRecord</a:t>
            </a:r>
            <a:r>
              <a:rPr lang="en-US" dirty="0">
                <a:ea typeface="+mn-lt"/>
                <a:cs typeface="+mn-lt"/>
              </a:rPr>
              <a:t> in response['</a:t>
            </a:r>
            <a:r>
              <a:rPr lang="en-US" dirty="0" err="1">
                <a:ea typeface="+mn-lt"/>
                <a:cs typeface="+mn-lt"/>
              </a:rPr>
              <a:t>FaceRecords</a:t>
            </a:r>
            <a:r>
              <a:rPr lang="en-US" dirty="0">
                <a:ea typeface="+mn-lt"/>
                <a:cs typeface="+mn-lt"/>
              </a:rPr>
              <a:t>']: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print('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당신의</a:t>
            </a:r>
            <a:r>
              <a:rPr lang="en-US" dirty="0">
                <a:ea typeface="+mn-lt"/>
                <a:cs typeface="+mn-lt"/>
              </a:rPr>
              <a:t> Face ID</a:t>
            </a:r>
            <a:r>
              <a:rPr lang="ko-KR" altLang="en-US" dirty="0">
                <a:ea typeface="+mn-lt"/>
                <a:cs typeface="+mn-lt"/>
              </a:rPr>
              <a:t>는</a:t>
            </a:r>
            <a:r>
              <a:rPr lang="en-US" dirty="0">
                <a:ea typeface="+mn-lt"/>
                <a:cs typeface="+mn-lt"/>
              </a:rPr>
              <a:t>?: ' + </a:t>
            </a:r>
            <a:r>
              <a:rPr lang="en-US" dirty="0" err="1">
                <a:ea typeface="+mn-lt"/>
                <a:cs typeface="+mn-lt"/>
              </a:rPr>
              <a:t>faceRecord</a:t>
            </a:r>
            <a:r>
              <a:rPr lang="en-US" dirty="0">
                <a:ea typeface="+mn-lt"/>
                <a:cs typeface="+mn-lt"/>
              </a:rPr>
              <a:t>['Face']['</a:t>
            </a:r>
            <a:r>
              <a:rPr lang="en-US" dirty="0" err="1">
                <a:ea typeface="+mn-lt"/>
                <a:cs typeface="+mn-lt"/>
              </a:rPr>
              <a:t>FaceId</a:t>
            </a:r>
            <a:r>
              <a:rPr lang="en-US" dirty="0">
                <a:ea typeface="+mn-lt"/>
                <a:cs typeface="+mn-lt"/>
              </a:rPr>
              <a:t>'])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print(' Location: {}'.format(</a:t>
            </a:r>
            <a:r>
              <a:rPr lang="en-US" dirty="0" err="1">
                <a:ea typeface="+mn-lt"/>
                <a:cs typeface="+mn-lt"/>
              </a:rPr>
              <a:t>faceRecord</a:t>
            </a:r>
            <a:r>
              <a:rPr lang="en-US" dirty="0">
                <a:ea typeface="+mn-lt"/>
                <a:cs typeface="+mn-lt"/>
              </a:rPr>
              <a:t>['Face']['</a:t>
            </a:r>
            <a:r>
              <a:rPr lang="en-US" dirty="0" err="1">
                <a:ea typeface="+mn-lt"/>
                <a:cs typeface="+mn-lt"/>
              </a:rPr>
              <a:t>BoundingBox</a:t>
            </a:r>
            <a:r>
              <a:rPr lang="en-US" dirty="0">
                <a:ea typeface="+mn-lt"/>
                <a:cs typeface="+mn-lt"/>
              </a:rPr>
              <a:t>']))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</a:t>
            </a:r>
            <a:r>
              <a:rPr lang="en-US" dirty="0" err="1">
                <a:ea typeface="+mn-lt"/>
                <a:cs typeface="+mn-lt"/>
              </a:rPr>
              <a:t>FaceID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faceRecord</a:t>
            </a:r>
            <a:r>
              <a:rPr lang="en-US" dirty="0">
                <a:ea typeface="+mn-lt"/>
                <a:cs typeface="+mn-lt"/>
              </a:rPr>
              <a:t>['Face']['</a:t>
            </a:r>
            <a:r>
              <a:rPr lang="en-US" dirty="0" err="1">
                <a:ea typeface="+mn-lt"/>
                <a:cs typeface="+mn-lt"/>
              </a:rPr>
              <a:t>FaceId</a:t>
            </a:r>
            <a:r>
              <a:rPr lang="en-US" dirty="0">
                <a:ea typeface="+mn-lt"/>
                <a:cs typeface="+mn-lt"/>
              </a:rPr>
              <a:t>']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print('Faces not indexed:')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for </a:t>
            </a:r>
            <a:r>
              <a:rPr lang="en-US" dirty="0" err="1">
                <a:ea typeface="+mn-lt"/>
                <a:cs typeface="+mn-lt"/>
              </a:rPr>
              <a:t>unindexedFace</a:t>
            </a:r>
            <a:r>
              <a:rPr lang="en-US" dirty="0">
                <a:ea typeface="+mn-lt"/>
                <a:cs typeface="+mn-lt"/>
              </a:rPr>
              <a:t> in response['</a:t>
            </a:r>
            <a:r>
              <a:rPr lang="en-US" dirty="0" err="1">
                <a:ea typeface="+mn-lt"/>
                <a:cs typeface="+mn-lt"/>
              </a:rPr>
              <a:t>UnindexedFaces</a:t>
            </a:r>
            <a:r>
              <a:rPr lang="en-US" dirty="0">
                <a:ea typeface="+mn-lt"/>
                <a:cs typeface="+mn-lt"/>
              </a:rPr>
              <a:t>']: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print(' Location: {}'.format(</a:t>
            </a:r>
            <a:r>
              <a:rPr lang="en-US" dirty="0" err="1">
                <a:ea typeface="+mn-lt"/>
                <a:cs typeface="+mn-lt"/>
              </a:rPr>
              <a:t>unindexedFace</a:t>
            </a:r>
            <a:r>
              <a:rPr lang="en-US" dirty="0">
                <a:ea typeface="+mn-lt"/>
                <a:cs typeface="+mn-lt"/>
              </a:rPr>
              <a:t>['</a:t>
            </a:r>
            <a:r>
              <a:rPr lang="en-US" dirty="0" err="1">
                <a:ea typeface="+mn-lt"/>
                <a:cs typeface="+mn-lt"/>
              </a:rPr>
              <a:t>FaceDetail</a:t>
            </a:r>
            <a:r>
              <a:rPr lang="en-US" dirty="0">
                <a:ea typeface="+mn-lt"/>
                <a:cs typeface="+mn-lt"/>
              </a:rPr>
              <a:t>']['</a:t>
            </a:r>
            <a:r>
              <a:rPr lang="en-US" dirty="0" err="1">
                <a:ea typeface="+mn-lt"/>
                <a:cs typeface="+mn-lt"/>
              </a:rPr>
              <a:t>BoundingBox</a:t>
            </a:r>
            <a:r>
              <a:rPr lang="en-US" dirty="0">
                <a:ea typeface="+mn-lt"/>
                <a:cs typeface="+mn-lt"/>
              </a:rPr>
              <a:t>']))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print(' Reasons:')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for reason in </a:t>
            </a:r>
            <a:r>
              <a:rPr lang="en-US" dirty="0" err="1">
                <a:ea typeface="+mn-lt"/>
                <a:cs typeface="+mn-lt"/>
              </a:rPr>
              <a:t>unindexedFace</a:t>
            </a:r>
            <a:r>
              <a:rPr lang="en-US" dirty="0">
                <a:ea typeface="+mn-lt"/>
                <a:cs typeface="+mn-lt"/>
              </a:rPr>
              <a:t>['Reasons']: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     print(' ' + reason)</a:t>
            </a:r>
            <a:endParaRPr lang="en-US" dirty="0"/>
          </a:p>
          <a:p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C477ED7-D9B7-46A9-A127-49869E3A6DE7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AB5541-5B8A-4F81-A56C-4A43565BB775}"/>
              </a:ext>
            </a:extLst>
          </p:cNvPr>
          <p:cNvSpPr txBox="1"/>
          <p:nvPr/>
        </p:nvSpPr>
        <p:spPr>
          <a:xfrm>
            <a:off x="-61091" y="235529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첫번째 문제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다른 서비스 혹은</a:t>
            </a:r>
            <a:endParaRPr 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기기 간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데이터를</a:t>
            </a: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어떻게 주고받을 것인가?</a:t>
            </a:r>
          </a:p>
        </p:txBody>
      </p:sp>
      <p:pic>
        <p:nvPicPr>
          <p:cNvPr id="45" name="그림 45">
            <a:extLst>
              <a:ext uri="{FF2B5EF4-FFF2-40B4-BE49-F238E27FC236}">
                <a16:creationId xmlns:a16="http://schemas.microsoft.com/office/drawing/2014/main" id="{72389F5A-40BF-49F5-92A9-C74466C5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417" y="4181320"/>
            <a:ext cx="3289540" cy="2785268"/>
          </a:xfrm>
          <a:prstGeom prst="rect">
            <a:avLst/>
          </a:prstGeom>
        </p:spPr>
      </p:pic>
      <p:sp>
        <p:nvSpPr>
          <p:cNvPr id="46" name="말풍선: 타원형 45">
            <a:extLst>
              <a:ext uri="{FF2B5EF4-FFF2-40B4-BE49-F238E27FC236}">
                <a16:creationId xmlns:a16="http://schemas.microsoft.com/office/drawing/2014/main" id="{127901EF-2708-465C-B609-C9D21D63D692}"/>
              </a:ext>
            </a:extLst>
          </p:cNvPr>
          <p:cNvSpPr/>
          <p:nvPr/>
        </p:nvSpPr>
        <p:spPr>
          <a:xfrm rot="17460000">
            <a:off x="5559223" y="3476246"/>
            <a:ext cx="1595885" cy="162464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186581-3F20-4ABC-B7D2-BBDBB690808D}"/>
              </a:ext>
            </a:extLst>
          </p:cNvPr>
          <p:cNvSpPr txBox="1"/>
          <p:nvPr/>
        </p:nvSpPr>
        <p:spPr>
          <a:xfrm>
            <a:off x="5686785" y="4033388"/>
            <a:ext cx="15211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</a:rPr>
              <a:t>저는 </a:t>
            </a:r>
            <a:endParaRPr lang="ko-KR" altLang="en-US">
              <a:ea typeface="휴먼매직체"/>
            </a:endParaRPr>
          </a:p>
          <a:p>
            <a:r>
              <a:rPr lang="ko-KR" altLang="en-US" dirty="0">
                <a:ea typeface="휴먼매직체"/>
              </a:rPr>
              <a:t>제 서비스에</a:t>
            </a:r>
          </a:p>
        </p:txBody>
      </p:sp>
      <p:sp>
        <p:nvSpPr>
          <p:cNvPr id="48" name="말풍선: 타원형 47">
            <a:extLst>
              <a:ext uri="{FF2B5EF4-FFF2-40B4-BE49-F238E27FC236}">
                <a16:creationId xmlns:a16="http://schemas.microsoft.com/office/drawing/2014/main" id="{64284F24-C19D-463D-839C-4553E9228CDE}"/>
              </a:ext>
            </a:extLst>
          </p:cNvPr>
          <p:cNvSpPr/>
          <p:nvPr/>
        </p:nvSpPr>
        <p:spPr>
          <a:xfrm rot="21060000" flipH="1">
            <a:off x="6158964" y="1906051"/>
            <a:ext cx="1538376" cy="1480867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73FD33-4335-464C-A476-9FCFC41D9F72}"/>
              </a:ext>
            </a:extLst>
          </p:cNvPr>
          <p:cNvSpPr txBox="1"/>
          <p:nvPr/>
        </p:nvSpPr>
        <p:spPr>
          <a:xfrm>
            <a:off x="6289734" y="235033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</a:rPr>
              <a:t>Rekognition</a:t>
            </a:r>
            <a:endParaRPr lang="ko-KR" altLang="en-US">
              <a:ea typeface="휴먼매직체"/>
            </a:endParaRPr>
          </a:p>
          <a:p>
            <a:r>
              <a:rPr lang="ko-KR" altLang="en-US" dirty="0">
                <a:ea typeface="휴먼매직체"/>
              </a:rPr>
              <a:t>도 붙이고</a:t>
            </a:r>
          </a:p>
        </p:txBody>
      </p:sp>
      <p:sp>
        <p:nvSpPr>
          <p:cNvPr id="50" name="말풍선: 타원형 49">
            <a:extLst>
              <a:ext uri="{FF2B5EF4-FFF2-40B4-BE49-F238E27FC236}">
                <a16:creationId xmlns:a16="http://schemas.microsoft.com/office/drawing/2014/main" id="{DCAE3665-C276-48FB-A3F7-B18001AC61DE}"/>
              </a:ext>
            </a:extLst>
          </p:cNvPr>
          <p:cNvSpPr/>
          <p:nvPr/>
        </p:nvSpPr>
        <p:spPr>
          <a:xfrm rot="1680000" flipH="1">
            <a:off x="7927378" y="1719145"/>
            <a:ext cx="1538376" cy="1480867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1C47C6-E574-4F21-AC98-EAC3324711F1}"/>
              </a:ext>
            </a:extLst>
          </p:cNvPr>
          <p:cNvSpPr txBox="1"/>
          <p:nvPr/>
        </p:nvSpPr>
        <p:spPr>
          <a:xfrm>
            <a:off x="8130036" y="2292830"/>
            <a:ext cx="1664898" cy="383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ea typeface="휴먼매직체"/>
              </a:rPr>
              <a:t>RDS도</a:t>
            </a:r>
            <a:r>
              <a:rPr lang="ko-KR" altLang="en-US" dirty="0">
                <a:ea typeface="휴먼매직체"/>
              </a:rPr>
              <a:t> 붙이고</a:t>
            </a:r>
          </a:p>
        </p:txBody>
      </p:sp>
      <p:sp>
        <p:nvSpPr>
          <p:cNvPr id="52" name="말풍선: 타원형 51">
            <a:extLst>
              <a:ext uri="{FF2B5EF4-FFF2-40B4-BE49-F238E27FC236}">
                <a16:creationId xmlns:a16="http://schemas.microsoft.com/office/drawing/2014/main" id="{E06595B9-A4FA-417E-9071-D9DABDA7CB1F}"/>
              </a:ext>
            </a:extLst>
          </p:cNvPr>
          <p:cNvSpPr/>
          <p:nvPr/>
        </p:nvSpPr>
        <p:spPr>
          <a:xfrm rot="4380000" flipH="1">
            <a:off x="9435761" y="2871757"/>
            <a:ext cx="2314752" cy="2357885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A9892E-9EA5-4363-ACE4-B1983252A052}"/>
              </a:ext>
            </a:extLst>
          </p:cNvPr>
          <p:cNvSpPr txBox="1"/>
          <p:nvPr/>
        </p:nvSpPr>
        <p:spPr>
          <a:xfrm>
            <a:off x="9639657" y="364430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ea typeface="휴먼매직체"/>
              </a:rPr>
              <a:t>암튼 이거 저거</a:t>
            </a:r>
          </a:p>
          <a:p>
            <a:r>
              <a:rPr lang="ko-KR" altLang="en-US" dirty="0">
                <a:ea typeface="휴먼매직체"/>
              </a:rPr>
              <a:t>많이 붙이고 싶은데</a:t>
            </a:r>
          </a:p>
          <a:p>
            <a:r>
              <a:rPr lang="ko-KR" altLang="en-US" dirty="0">
                <a:ea typeface="휴먼매직체"/>
              </a:rPr>
              <a:t>어쩌죠??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53F1E-EF73-4B27-AEC6-C2EC604A9BE8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3F00836-9BFE-4454-9F9E-BFA7735F7952}"/>
              </a:ext>
            </a:extLst>
          </p:cNvPr>
          <p:cNvCxnSpPr/>
          <p:nvPr/>
        </p:nvCxnSpPr>
        <p:spPr>
          <a:xfrm flipV="1">
            <a:off x="1133260" y="2914818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index.py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4DDFF-AC0C-4725-9538-2F99BD7D9623}"/>
              </a:ext>
            </a:extLst>
          </p:cNvPr>
          <p:cNvSpPr txBox="1"/>
          <p:nvPr/>
        </p:nvSpPr>
        <p:spPr>
          <a:xfrm>
            <a:off x="4968816" y="281796"/>
            <a:ext cx="6826369" cy="729430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def </a:t>
            </a:r>
            <a:r>
              <a:rPr lang="en-US" dirty="0" err="1">
                <a:ea typeface="+mn-lt"/>
                <a:cs typeface="+mn-lt"/>
              </a:rPr>
              <a:t>add_faces_to_collection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bucket,photo,collection_id</a:t>
            </a:r>
            <a:r>
              <a:rPr lang="en-US" dirty="0">
                <a:ea typeface="+mn-lt"/>
                <a:cs typeface="+mn-lt"/>
              </a:rPr>
              <a:t>): 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…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  name = '</a:t>
            </a:r>
            <a:r>
              <a:rPr lang="en-US" dirty="0" err="1">
                <a:ea typeface="+mn-lt"/>
                <a:cs typeface="+mn-lt"/>
              </a:rPr>
              <a:t>LeeJaewon</a:t>
            </a:r>
            <a:r>
              <a:rPr lang="en-US" dirty="0">
                <a:ea typeface="+mn-lt"/>
                <a:cs typeface="+mn-lt"/>
              </a:rPr>
              <a:t>'</a:t>
            </a:r>
            <a:endParaRPr lang="ko-KR" alt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insert_faceid.insert_id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faceRecord</a:t>
            </a:r>
            <a:r>
              <a:rPr lang="en-US" dirty="0">
                <a:ea typeface="+mn-lt"/>
                <a:cs typeface="+mn-lt"/>
              </a:rPr>
              <a:t>['Face']['</a:t>
            </a:r>
            <a:r>
              <a:rPr lang="en-US" dirty="0" err="1">
                <a:ea typeface="+mn-lt"/>
                <a:cs typeface="+mn-lt"/>
              </a:rPr>
              <a:t>FaceId</a:t>
            </a:r>
            <a:r>
              <a:rPr lang="en-US" dirty="0">
                <a:ea typeface="+mn-lt"/>
                <a:cs typeface="+mn-lt"/>
              </a:rPr>
              <a:t>'])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return </a:t>
            </a:r>
            <a:r>
              <a:rPr lang="en-US" dirty="0" err="1">
                <a:ea typeface="+mn-lt"/>
                <a:cs typeface="+mn-lt"/>
              </a:rPr>
              <a:t>len</a:t>
            </a:r>
            <a:r>
              <a:rPr lang="en-US" dirty="0">
                <a:ea typeface="+mn-lt"/>
                <a:cs typeface="+mn-lt"/>
              </a:rPr>
              <a:t>(response['</a:t>
            </a:r>
            <a:r>
              <a:rPr lang="en-US" dirty="0" err="1">
                <a:ea typeface="+mn-lt"/>
                <a:cs typeface="+mn-lt"/>
              </a:rPr>
              <a:t>FaceRecords</a:t>
            </a:r>
            <a:r>
              <a:rPr lang="en-US" dirty="0">
                <a:ea typeface="+mn-lt"/>
                <a:cs typeface="+mn-lt"/>
              </a:rPr>
              <a:t>'])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def main():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bucket='</a:t>
            </a:r>
            <a:r>
              <a:rPr lang="en-US" dirty="0" err="1">
                <a:ea typeface="+mn-lt"/>
                <a:cs typeface="+mn-lt"/>
              </a:rPr>
              <a:t>ljwkekehaha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collection_id</a:t>
            </a:r>
            <a:r>
              <a:rPr lang="en-US" dirty="0">
                <a:ea typeface="+mn-lt"/>
                <a:cs typeface="+mn-lt"/>
              </a:rPr>
              <a:t>='</a:t>
            </a:r>
            <a:r>
              <a:rPr lang="en-US" dirty="0" err="1">
                <a:ea typeface="+mn-lt"/>
                <a:cs typeface="+mn-lt"/>
              </a:rPr>
              <a:t>cccr_collection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photo='testimg.jpg'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</a:t>
            </a:r>
            <a:r>
              <a:rPr lang="en-US" dirty="0" err="1">
                <a:ea typeface="+mn-lt"/>
                <a:cs typeface="+mn-lt"/>
              </a:rPr>
              <a:t>Indexed_faces_count</a:t>
            </a:r>
            <a:r>
              <a:rPr lang="en-US" dirty="0">
                <a:ea typeface="+mn-lt"/>
                <a:cs typeface="+mn-lt"/>
              </a:rPr>
              <a:t>=</a:t>
            </a:r>
            <a:r>
              <a:rPr lang="en-US" dirty="0" err="1">
                <a:ea typeface="+mn-lt"/>
                <a:cs typeface="+mn-lt"/>
              </a:rPr>
              <a:t>add_faces_to_collection</a:t>
            </a:r>
            <a:r>
              <a:rPr lang="en-US" dirty="0">
                <a:ea typeface="+mn-lt"/>
                <a:cs typeface="+mn-lt"/>
              </a:rPr>
              <a:t>(bucket, photo, </a:t>
            </a:r>
            <a:r>
              <a:rPr lang="en-US" dirty="0" err="1">
                <a:ea typeface="+mn-lt"/>
                <a:cs typeface="+mn-lt"/>
              </a:rPr>
              <a:t>collection_id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 print("Faces indexed count: " + str(</a:t>
            </a:r>
            <a:r>
              <a:rPr lang="en-US" dirty="0" err="1">
                <a:ea typeface="+mn-lt"/>
                <a:cs typeface="+mn-lt"/>
              </a:rPr>
              <a:t>indexed_faces_count</a:t>
            </a:r>
            <a:r>
              <a:rPr lang="en-US" dirty="0">
                <a:ea typeface="+mn-lt"/>
                <a:cs typeface="+mn-lt"/>
              </a:rPr>
              <a:t>))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if __name__ == "__main__":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 main()</a:t>
            </a:r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9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61091" y="2336456"/>
            <a:ext cx="493723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Index.py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실행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 및 </a:t>
            </a:r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결과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D2FD3A9-0653-4D5B-8D44-BEAA939E082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216C10-3C65-4157-8C83-C442BD4937A6}"/>
              </a:ext>
            </a:extLst>
          </p:cNvPr>
          <p:cNvSpPr txBox="1"/>
          <p:nvPr/>
        </p:nvSpPr>
        <p:spPr>
          <a:xfrm>
            <a:off x="5026325" y="281796"/>
            <a:ext cx="688387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dirty="0">
                <a:ea typeface="휴먼매직체"/>
              </a:rPr>
              <a:t>1. indexface.py 실행</a:t>
            </a: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r>
              <a:rPr lang="ko-KR" altLang="en-US" sz="2400" dirty="0">
                <a:ea typeface="휴먼매직체"/>
              </a:rPr>
              <a:t>2. </a:t>
            </a:r>
            <a:r>
              <a:rPr lang="ko-KR" altLang="en-US" sz="2400" dirty="0" err="1">
                <a:ea typeface="휴먼매직체"/>
              </a:rPr>
              <a:t>Database</a:t>
            </a:r>
            <a:r>
              <a:rPr lang="ko-KR" altLang="en-US" sz="2400" dirty="0">
                <a:ea typeface="휴먼매직체"/>
              </a:rPr>
              <a:t> 테이블 확인</a:t>
            </a: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  <a:p>
            <a:endParaRPr lang="ko-KR" altLang="en-US" sz="2400" dirty="0">
              <a:ea typeface="휴먼매직체"/>
            </a:endParaRPr>
          </a:p>
        </p:txBody>
      </p:sp>
      <p:pic>
        <p:nvPicPr>
          <p:cNvPr id="7" name="그림 7" descr="스크린샷, 모니터, 화면, 전화이(가) 표시된 사진&#10;&#10;자동 생성된 설명">
            <a:extLst>
              <a:ext uri="{FF2B5EF4-FFF2-40B4-BE49-F238E27FC236}">
                <a16:creationId xmlns:a16="http://schemas.microsoft.com/office/drawing/2014/main" id="{F6AB2AEB-AE0C-4C3C-BE0E-CA296FD7C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56" t="72975" r="6987" b="5239"/>
          <a:stretch/>
        </p:blipFill>
        <p:spPr>
          <a:xfrm>
            <a:off x="5101683" y="827736"/>
            <a:ext cx="6895603" cy="1200387"/>
          </a:xfrm>
          <a:prstGeom prst="rect">
            <a:avLst/>
          </a:prstGeom>
        </p:spPr>
      </p:pic>
      <p:pic>
        <p:nvPicPr>
          <p:cNvPr id="10" name="그림 10" descr="스크린샷, 컴퓨터이(가) 표시된 사진&#10;&#10;자동 생성된 설명">
            <a:extLst>
              <a:ext uri="{FF2B5EF4-FFF2-40B4-BE49-F238E27FC236}">
                <a16:creationId xmlns:a16="http://schemas.microsoft.com/office/drawing/2014/main" id="{F31DDD36-CA06-431C-A3CB-9CC8AB0B33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6" t="46866" r="784" b="32425"/>
          <a:stretch/>
        </p:blipFill>
        <p:spPr>
          <a:xfrm>
            <a:off x="5097165" y="3005985"/>
            <a:ext cx="6965009" cy="10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35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7" descr="고양이, 실내, 앉아있는, 오렌지이(가) 표시된 사진&#10;&#10;자동 생성된 설명">
            <a:extLst>
              <a:ext uri="{FF2B5EF4-FFF2-40B4-BE49-F238E27FC236}">
                <a16:creationId xmlns:a16="http://schemas.microsoft.com/office/drawing/2014/main" id="{30A3B19E-A0BA-4823-978E-D7146E1A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947" y="-16708"/>
            <a:ext cx="10233802" cy="686265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286EF4-5F2E-41E0-B98A-68EC1882D84A}"/>
              </a:ext>
            </a:extLst>
          </p:cNvPr>
          <p:cNvSpPr/>
          <p:nvPr/>
        </p:nvSpPr>
        <p:spPr>
          <a:xfrm>
            <a:off x="1977" y="-5212"/>
            <a:ext cx="4658264" cy="6857999"/>
          </a:xfrm>
          <a:prstGeom prst="rect">
            <a:avLst/>
          </a:prstGeom>
          <a:solidFill>
            <a:srgbClr val="0C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DE9F-E851-4587-885C-70370EBD0DD6}"/>
              </a:ext>
            </a:extLst>
          </p:cNvPr>
          <p:cNvSpPr txBox="1"/>
          <p:nvPr/>
        </p:nvSpPr>
        <p:spPr>
          <a:xfrm>
            <a:off x="-89846" y="2667135"/>
            <a:ext cx="49372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두번쨰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 문제</a:t>
            </a: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처리된 </a:t>
            </a:r>
            <a:r>
              <a:rPr lang="ko-KR" altLang="en-US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Data를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 저장할</a:t>
            </a: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Database</a:t>
            </a:r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2CA583-41A8-4E37-9C78-E927EF1C415E}"/>
              </a:ext>
            </a:extLst>
          </p:cNvPr>
          <p:cNvCxnSpPr/>
          <p:nvPr/>
        </p:nvCxnSpPr>
        <p:spPr>
          <a:xfrm flipV="1">
            <a:off x="1104505" y="3389271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생각 풍선: 구름 모양 11">
            <a:extLst>
              <a:ext uri="{FF2B5EF4-FFF2-40B4-BE49-F238E27FC236}">
                <a16:creationId xmlns:a16="http://schemas.microsoft.com/office/drawing/2014/main" id="{A48A9675-3574-4E77-94E4-C753B31D5A5C}"/>
              </a:ext>
            </a:extLst>
          </p:cNvPr>
          <p:cNvSpPr/>
          <p:nvPr/>
        </p:nvSpPr>
        <p:spPr>
          <a:xfrm rot="3000000">
            <a:off x="8618354" y="106318"/>
            <a:ext cx="3349921" cy="3076752"/>
          </a:xfrm>
          <a:prstGeom prst="cloud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24CCA1-E1E3-4F5A-A294-E60181DA4A2F}"/>
              </a:ext>
            </a:extLst>
          </p:cNvPr>
          <p:cNvSpPr txBox="1"/>
          <p:nvPr/>
        </p:nvSpPr>
        <p:spPr>
          <a:xfrm>
            <a:off x="8936965" y="986287"/>
            <a:ext cx="336142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dirty="0">
                <a:ea typeface="휴먼매직체"/>
              </a:rPr>
              <a:t>필요한 데이터??</a:t>
            </a:r>
          </a:p>
          <a:p>
            <a:r>
              <a:rPr lang="ko-KR" altLang="en-US" sz="2200" dirty="0">
                <a:ea typeface="휴먼매직체"/>
              </a:rPr>
              <a:t>데이터의 구조는 어떻게??</a:t>
            </a:r>
          </a:p>
          <a:p>
            <a:r>
              <a:rPr lang="ko-KR" altLang="en-US" sz="2200" dirty="0">
                <a:ea typeface="휴먼매직체"/>
              </a:rPr>
              <a:t>DB 종류??</a:t>
            </a:r>
          </a:p>
        </p:txBody>
      </p:sp>
    </p:spTree>
    <p:extLst>
      <p:ext uri="{BB962C8B-B14F-4D97-AF65-F5344CB8AC3E}">
        <p14:creationId xmlns:p14="http://schemas.microsoft.com/office/powerpoint/2010/main" val="233911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ko-KR" altLang="en-US" dirty="0">
                <a:latin typeface="맑은 고딕"/>
                <a:ea typeface="맑은 고딕"/>
              </a:rPr>
              <a:t>6)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178498-9946-4B94-841B-A82496D683DB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286EF4-5F2E-41E0-B98A-68EC1882D84A}"/>
              </a:ext>
            </a:extLst>
          </p:cNvPr>
          <p:cNvSpPr/>
          <p:nvPr/>
        </p:nvSpPr>
        <p:spPr>
          <a:xfrm>
            <a:off x="1977" y="-5212"/>
            <a:ext cx="4658264" cy="6857999"/>
          </a:xfrm>
          <a:prstGeom prst="rect">
            <a:avLst/>
          </a:prstGeom>
          <a:solidFill>
            <a:srgbClr val="0C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DEDA973-B08A-4DDB-89A3-3F28679A4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7" t="30586" r="34830" b="11714"/>
          <a:stretch/>
        </p:blipFill>
        <p:spPr>
          <a:xfrm>
            <a:off x="521" y="-4313"/>
            <a:ext cx="12184344" cy="6868569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FE7BDD4C-66E2-488F-BA43-0E6F9FDC4B0F}"/>
              </a:ext>
            </a:extLst>
          </p:cNvPr>
          <p:cNvSpPr/>
          <p:nvPr/>
        </p:nvSpPr>
        <p:spPr>
          <a:xfrm>
            <a:off x="-11502" y="498893"/>
            <a:ext cx="891395" cy="14664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937640-08F9-4273-A742-8E5B82991A2D}"/>
              </a:ext>
            </a:extLst>
          </p:cNvPr>
          <p:cNvSpPr/>
          <p:nvPr/>
        </p:nvSpPr>
        <p:spPr>
          <a:xfrm>
            <a:off x="4603631" y="4840854"/>
            <a:ext cx="891395" cy="2012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1F327C-8712-469C-A0D8-954DE5F66F4A}"/>
              </a:ext>
            </a:extLst>
          </p:cNvPr>
          <p:cNvSpPr/>
          <p:nvPr/>
        </p:nvSpPr>
        <p:spPr>
          <a:xfrm>
            <a:off x="4603630" y="2641118"/>
            <a:ext cx="891395" cy="201282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33B337-6F22-4112-AA52-208021EAB1C2}"/>
              </a:ext>
            </a:extLst>
          </p:cNvPr>
          <p:cNvCxnSpPr/>
          <p:nvPr/>
        </p:nvCxnSpPr>
        <p:spPr>
          <a:xfrm>
            <a:off x="907751" y="1777580"/>
            <a:ext cx="3631720" cy="13313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573844-ECB8-4254-BA43-2626768B890B}"/>
              </a:ext>
            </a:extLst>
          </p:cNvPr>
          <p:cNvCxnSpPr>
            <a:cxnSpLocks/>
          </p:cNvCxnSpPr>
          <p:nvPr/>
        </p:nvCxnSpPr>
        <p:spPr>
          <a:xfrm>
            <a:off x="591449" y="2021994"/>
            <a:ext cx="3789871" cy="38186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2556579"/>
            <a:ext cx="49372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고려 중인 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프로그래밍 언어</a:t>
            </a:r>
          </a:p>
          <a:p>
            <a:pPr algn="ctr"/>
            <a:endParaRPr lang="en-US" altLang="ko-KR" sz="240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en-US" altLang="ko-KR" sz="240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JAVA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732389B-B952-43D3-8CB5-D1FE33338A92}"/>
              </a:ext>
            </a:extLst>
          </p:cNvPr>
          <p:cNvCxnSpPr/>
          <p:nvPr/>
        </p:nvCxnSpPr>
        <p:spPr>
          <a:xfrm flipV="1">
            <a:off x="1133260" y="3604931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F0342A-5DDA-494E-A5FB-43F8D06202CA}"/>
              </a:ext>
            </a:extLst>
          </p:cNvPr>
          <p:cNvSpPr/>
          <p:nvPr/>
        </p:nvSpPr>
        <p:spPr>
          <a:xfrm>
            <a:off x="1977" y="-5212"/>
            <a:ext cx="12191999" cy="6857999"/>
          </a:xfrm>
          <a:prstGeom prst="rect">
            <a:avLst/>
          </a:prstGeom>
          <a:solidFill>
            <a:srgbClr val="0C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84B782-07E8-4425-9884-D595E102AE22}"/>
              </a:ext>
            </a:extLst>
          </p:cNvPr>
          <p:cNvSpPr/>
          <p:nvPr/>
        </p:nvSpPr>
        <p:spPr>
          <a:xfrm>
            <a:off x="3488121" y="907502"/>
            <a:ext cx="5215757" cy="490044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7C919-AFDE-413B-BBBE-6516ED09DE08}"/>
              </a:ext>
            </a:extLst>
          </p:cNvPr>
          <p:cNvSpPr txBox="1"/>
          <p:nvPr/>
        </p:nvSpPr>
        <p:spPr>
          <a:xfrm>
            <a:off x="3554467" y="2375119"/>
            <a:ext cx="4937233" cy="21082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>
                <a:solidFill>
                  <a:schemeClr val="bg1"/>
                </a:solidFill>
                <a:latin typeface="Comic Sans MS"/>
                <a:ea typeface="GungSuh"/>
              </a:rPr>
              <a:t>못다한 이야기</a:t>
            </a:r>
          </a:p>
          <a:p>
            <a:pPr algn="ctr"/>
            <a:endParaRPr lang="ko-KR" altLang="en-US" sz="4000">
              <a:solidFill>
                <a:schemeClr val="bg1"/>
              </a:solidFill>
              <a:latin typeface="Comic Sans MS"/>
              <a:ea typeface="GungSuh"/>
            </a:endParaRPr>
          </a:p>
          <a:p>
            <a:pPr algn="ctr"/>
            <a:endParaRPr lang="ko-KR" altLang="en-US" sz="1100">
              <a:solidFill>
                <a:schemeClr val="bg1"/>
              </a:solidFill>
              <a:latin typeface="Comic Sans MS"/>
              <a:ea typeface="GungSuh"/>
            </a:endParaRPr>
          </a:p>
          <a:p>
            <a:pPr algn="ctr"/>
            <a:r>
              <a:rPr lang="ko-KR" altLang="en-US" sz="4000">
                <a:solidFill>
                  <a:schemeClr val="bg1"/>
                </a:solidFill>
                <a:latin typeface="Comic Sans MS"/>
                <a:ea typeface="GungSuh"/>
              </a:rPr>
              <a:t>AWS </a:t>
            </a:r>
            <a:r>
              <a:rPr lang="ko-KR" altLang="en-US" sz="4000" err="1">
                <a:solidFill>
                  <a:schemeClr val="bg1"/>
                </a:solidFill>
                <a:latin typeface="Comic Sans MS"/>
                <a:ea typeface="GungSuh"/>
              </a:rPr>
              <a:t>Lambda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BD75CE-7212-4320-8695-56EC2C6C2BCC}"/>
              </a:ext>
            </a:extLst>
          </p:cNvPr>
          <p:cNvCxnSpPr/>
          <p:nvPr/>
        </p:nvCxnSpPr>
        <p:spPr>
          <a:xfrm flipV="1">
            <a:off x="4277590" y="3414431"/>
            <a:ext cx="3652345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87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2556579"/>
            <a:ext cx="49372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고려 중인 </a:t>
            </a:r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프로그래밍 언어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JAVA</a:t>
            </a:r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732389B-B952-43D3-8CB5-D1FE33338A92}"/>
              </a:ext>
            </a:extLst>
          </p:cNvPr>
          <p:cNvCxnSpPr/>
          <p:nvPr/>
        </p:nvCxnSpPr>
        <p:spPr>
          <a:xfrm flipV="1">
            <a:off x="1133260" y="3604931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F0342A-5DDA-494E-A5FB-43F8D06202CA}"/>
              </a:ext>
            </a:extLst>
          </p:cNvPr>
          <p:cNvSpPr/>
          <p:nvPr/>
        </p:nvSpPr>
        <p:spPr>
          <a:xfrm>
            <a:off x="1977" y="-5212"/>
            <a:ext cx="12191999" cy="6857999"/>
          </a:xfrm>
          <a:prstGeom prst="rect">
            <a:avLst/>
          </a:prstGeom>
          <a:solidFill>
            <a:srgbClr val="0C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84B782-07E8-4425-9884-D595E102AE22}"/>
              </a:ext>
            </a:extLst>
          </p:cNvPr>
          <p:cNvSpPr/>
          <p:nvPr/>
        </p:nvSpPr>
        <p:spPr>
          <a:xfrm>
            <a:off x="1345895" y="447427"/>
            <a:ext cx="10104059" cy="8029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44A84-EE28-4E56-BECE-8006A9577272}"/>
              </a:ext>
            </a:extLst>
          </p:cNvPr>
          <p:cNvSpPr txBox="1"/>
          <p:nvPr/>
        </p:nvSpPr>
        <p:spPr>
          <a:xfrm>
            <a:off x="5414513" y="598097"/>
            <a:ext cx="20387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a typeface="휴먼매직체"/>
              </a:rPr>
              <a:t>핵심 키워드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AA099F3-2A44-4247-AF9E-0A2CB6135C60}"/>
              </a:ext>
            </a:extLst>
          </p:cNvPr>
          <p:cNvSpPr/>
          <p:nvPr/>
        </p:nvSpPr>
        <p:spPr>
          <a:xfrm>
            <a:off x="1995055" y="1433946"/>
            <a:ext cx="8797635" cy="5237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07AED-89ED-41E9-BDEF-AFCB58FEAE32}"/>
              </a:ext>
            </a:extLst>
          </p:cNvPr>
          <p:cNvSpPr txBox="1"/>
          <p:nvPr/>
        </p:nvSpPr>
        <p:spPr>
          <a:xfrm>
            <a:off x="3315566" y="2207202"/>
            <a:ext cx="738447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0" dirty="0">
                <a:solidFill>
                  <a:srgbClr val="FF0000"/>
                </a:solidFill>
                <a:ea typeface="휴먼매직체"/>
              </a:rPr>
              <a:t>AWS SERVICE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DC007-A658-4AC2-92CE-DF5B2A1E9E9D}"/>
              </a:ext>
            </a:extLst>
          </p:cNvPr>
          <p:cNvSpPr txBox="1"/>
          <p:nvPr/>
        </p:nvSpPr>
        <p:spPr>
          <a:xfrm>
            <a:off x="4428259" y="3721677"/>
            <a:ext cx="13716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400" dirty="0">
                <a:solidFill>
                  <a:srgbClr val="00B050"/>
                </a:solidFill>
                <a:ea typeface="휴먼매직체"/>
              </a:rPr>
              <a:t>SDK</a:t>
            </a:r>
            <a:endParaRPr lang="ko-KR" sz="4400">
              <a:solidFill>
                <a:srgbClr val="00B050"/>
              </a:solidFill>
              <a:ea typeface="휴먼매직체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CB78B-BC9C-4B5E-9B3E-DAE44A1A2B0E}"/>
              </a:ext>
            </a:extLst>
          </p:cNvPr>
          <p:cNvSpPr txBox="1"/>
          <p:nvPr/>
        </p:nvSpPr>
        <p:spPr>
          <a:xfrm>
            <a:off x="6187787" y="3375312"/>
            <a:ext cx="33943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dirty="0">
                <a:solidFill>
                  <a:srgbClr val="002060"/>
                </a:solidFill>
                <a:ea typeface="휴먼매직체"/>
              </a:rPr>
              <a:t>AWS </a:t>
            </a:r>
            <a:r>
              <a:rPr lang="ko-KR" altLang="en-US" sz="3600" dirty="0" err="1">
                <a:solidFill>
                  <a:srgbClr val="002060"/>
                </a:solidFill>
                <a:ea typeface="휴먼매직체"/>
              </a:rPr>
              <a:t>Lambda</a:t>
            </a:r>
            <a:endParaRPr lang="ko-KR" sz="3600">
              <a:solidFill>
                <a:srgbClr val="002060"/>
              </a:solidFill>
              <a:ea typeface="휴먼매직체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D4643-9341-4B97-A354-A6972812D07D}"/>
              </a:ext>
            </a:extLst>
          </p:cNvPr>
          <p:cNvSpPr txBox="1"/>
          <p:nvPr/>
        </p:nvSpPr>
        <p:spPr>
          <a:xfrm>
            <a:off x="5605896" y="4483676"/>
            <a:ext cx="489065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7200" dirty="0" err="1">
                <a:solidFill>
                  <a:srgbClr val="606C70"/>
                </a:solidFill>
                <a:ea typeface="휴먼매직체"/>
              </a:rPr>
              <a:t>Database</a:t>
            </a:r>
            <a:endParaRPr lang="ko-KR" sz="7200" dirty="0">
              <a:solidFill>
                <a:srgbClr val="606C70"/>
              </a:solidFill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308413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2556579"/>
            <a:ext cx="49372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고려 중인 </a:t>
            </a:r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프로그래밍 언어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JAVA</a:t>
            </a:r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732389B-B952-43D3-8CB5-D1FE33338A92}"/>
              </a:ext>
            </a:extLst>
          </p:cNvPr>
          <p:cNvCxnSpPr/>
          <p:nvPr/>
        </p:nvCxnSpPr>
        <p:spPr>
          <a:xfrm flipV="1">
            <a:off x="1133260" y="3604931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F0342A-5DDA-494E-A5FB-43F8D06202CA}"/>
              </a:ext>
            </a:extLst>
          </p:cNvPr>
          <p:cNvSpPr/>
          <p:nvPr/>
        </p:nvSpPr>
        <p:spPr>
          <a:xfrm>
            <a:off x="1977" y="-5212"/>
            <a:ext cx="12191999" cy="6857999"/>
          </a:xfrm>
          <a:prstGeom prst="rect">
            <a:avLst/>
          </a:prstGeom>
          <a:solidFill>
            <a:srgbClr val="0C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84B782-07E8-4425-9884-D595E102AE22}"/>
              </a:ext>
            </a:extLst>
          </p:cNvPr>
          <p:cNvSpPr/>
          <p:nvPr/>
        </p:nvSpPr>
        <p:spPr>
          <a:xfrm>
            <a:off x="1345895" y="447427"/>
            <a:ext cx="10104059" cy="8029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휴먼매직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44A84-EE28-4E56-BECE-8006A9577272}"/>
              </a:ext>
            </a:extLst>
          </p:cNvPr>
          <p:cNvSpPr txBox="1"/>
          <p:nvPr/>
        </p:nvSpPr>
        <p:spPr>
          <a:xfrm>
            <a:off x="4868173" y="583720"/>
            <a:ext cx="316014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800" dirty="0">
                <a:solidFill>
                  <a:schemeClr val="bg1"/>
                </a:solidFill>
                <a:ea typeface="+mn-lt"/>
                <a:cs typeface="+mn-lt"/>
              </a:rPr>
              <a:t>풀어야 할 숙제들</a:t>
            </a:r>
            <a:endParaRPr lang="ko-KR" dirty="0">
              <a:solidFill>
                <a:schemeClr val="bg1"/>
              </a:solidFill>
              <a:ea typeface="휴먼매직체"/>
            </a:endParaRPr>
          </a:p>
          <a:p>
            <a:endParaRPr lang="ko-KR" altLang="en-US" sz="2800" b="1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326E4-8287-469B-A697-2F9ADF698E2E}"/>
              </a:ext>
            </a:extLst>
          </p:cNvPr>
          <p:cNvSpPr/>
          <p:nvPr/>
        </p:nvSpPr>
        <p:spPr>
          <a:xfrm>
            <a:off x="1345894" y="1482596"/>
            <a:ext cx="10104059" cy="5159239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dirty="0">
              <a:ea typeface="휴먼매직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00A93-B9C2-4C58-A6E6-258E8250631F}"/>
              </a:ext>
            </a:extLst>
          </p:cNvPr>
          <p:cNvSpPr txBox="1"/>
          <p:nvPr/>
        </p:nvSpPr>
        <p:spPr>
          <a:xfrm>
            <a:off x="1633267" y="1805795"/>
            <a:ext cx="9572444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기기-서비스간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데이터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처리</a:t>
            </a:r>
            <a:endParaRPr lang="ko-KR" altLang="en-US" dirty="0" err="1">
              <a:solidFill>
                <a:schemeClr val="bg1"/>
              </a:solidFill>
              <a:ea typeface="휴먼매직체"/>
            </a:endParaRPr>
          </a:p>
          <a:p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2. AWS Lambda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정확한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작동원리와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사용법</a:t>
            </a:r>
            <a:endParaRPr lang="en-US" dirty="0" err="1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3. RDBMS or NoSQL??</a:t>
            </a:r>
            <a:endParaRPr lang="en-US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4. (RDBMS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사용시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테이블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설계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확정</a:t>
            </a:r>
            <a:endParaRPr lang="en-US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5.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바로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써먹을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수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있는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수준의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Database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공부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6.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바로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써먹을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수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있는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수준의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AWS API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공부</a:t>
            </a:r>
            <a:endParaRPr lang="en-US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7.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바로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써먹을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수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있는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수준의</a:t>
            </a: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 AWS Lambda </a:t>
            </a:r>
            <a:r>
              <a:rPr lang="en-US" sz="2200" dirty="0" err="1">
                <a:solidFill>
                  <a:schemeClr val="bg1"/>
                </a:solidFill>
                <a:ea typeface="+mn-lt"/>
                <a:cs typeface="+mn-lt"/>
              </a:rPr>
              <a:t>공부</a:t>
            </a:r>
            <a:endParaRPr lang="en-US">
              <a:solidFill>
                <a:schemeClr val="bg1"/>
              </a:solidFill>
            </a:endParaRPr>
          </a:p>
          <a:p>
            <a:endParaRPr lang="en-US" altLang="ko-KR" sz="2200" dirty="0">
              <a:solidFill>
                <a:schemeClr val="bg1"/>
              </a:solidFill>
              <a:ea typeface="휴먼매직체"/>
            </a:endParaRPr>
          </a:p>
          <a:p>
            <a:endParaRPr lang="ko-KR" altLang="en-US" sz="2200" b="1" dirty="0">
              <a:solidFill>
                <a:schemeClr val="bg1"/>
              </a:solidFill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299838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3016655"/>
            <a:ext cx="49372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고민하는 당신에게</a:t>
            </a: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API를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 소개합니다.</a:t>
            </a:r>
          </a:p>
        </p:txBody>
      </p:sp>
      <p:pic>
        <p:nvPicPr>
          <p:cNvPr id="136" name="그림 136" descr="스크린샷, 앉아있는, 대형이(가) 표시된 사진&#10;&#10;자동 생성된 설명">
            <a:extLst>
              <a:ext uri="{FF2B5EF4-FFF2-40B4-BE49-F238E27FC236}">
                <a16:creationId xmlns:a16="http://schemas.microsoft.com/office/drawing/2014/main" id="{5CBEBFE4-EFFA-4AB3-932C-910E6903D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" t="-82" r="116" b="19726"/>
          <a:stretch/>
        </p:blipFill>
        <p:spPr>
          <a:xfrm>
            <a:off x="4658156" y="83"/>
            <a:ext cx="7530871" cy="3847558"/>
          </a:xfrm>
          <a:prstGeom prst="rect">
            <a:avLst/>
          </a:prstGeom>
          <a:ln>
            <a:noFill/>
          </a:ln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9C92C811-9695-44AF-942B-BB2C1B94CD81}"/>
              </a:ext>
            </a:extLst>
          </p:cNvPr>
          <p:cNvSpPr txBox="1"/>
          <p:nvPr/>
        </p:nvSpPr>
        <p:spPr>
          <a:xfrm>
            <a:off x="4925683" y="4853796"/>
            <a:ext cx="727206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dirty="0">
                <a:latin typeface="Comic Sans MS"/>
                <a:ea typeface="휴먼매직체"/>
              </a:rPr>
              <a:t>한마디로...</a:t>
            </a:r>
          </a:p>
          <a:p>
            <a:endParaRPr lang="ko-KR" altLang="en-US" sz="2400" dirty="0">
              <a:latin typeface="Comic Sans MS"/>
              <a:ea typeface="휴먼매직체"/>
            </a:endParaRPr>
          </a:p>
          <a:p>
            <a:r>
              <a:rPr lang="ko-KR" altLang="en-US" sz="2200" b="1" dirty="0">
                <a:latin typeface="Comic Sans MS"/>
                <a:ea typeface="휴먼매직체"/>
              </a:rPr>
              <a:t>서비스 혹은 제품의 기능</a:t>
            </a:r>
            <a:r>
              <a:rPr lang="ko-KR" altLang="en-US" sz="2200" dirty="0">
                <a:latin typeface="Comic Sans MS"/>
                <a:ea typeface="휴먼매직체"/>
              </a:rPr>
              <a:t>을</a:t>
            </a:r>
            <a:endParaRPr lang="ko-KR" sz="2200" dirty="0">
              <a:ea typeface="휴먼매직체"/>
            </a:endParaRPr>
          </a:p>
          <a:p>
            <a:r>
              <a:rPr lang="ko-KR" altLang="en-US" sz="2200" b="1" dirty="0">
                <a:latin typeface="Comic Sans MS"/>
                <a:ea typeface="휴먼매직체"/>
              </a:rPr>
              <a:t>다른 서비스 혹은 제품</a:t>
            </a:r>
            <a:r>
              <a:rPr lang="ko-KR" altLang="en-US" sz="2200" dirty="0">
                <a:latin typeface="Comic Sans MS"/>
                <a:ea typeface="휴먼매직체"/>
              </a:rPr>
              <a:t>에서 쓸 수 있게 해주는 방법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9E06764-B939-4BB8-BFF3-A0D418C06111}"/>
              </a:ext>
            </a:extLst>
          </p:cNvPr>
          <p:cNvSpPr txBox="1"/>
          <p:nvPr/>
        </p:nvSpPr>
        <p:spPr>
          <a:xfrm>
            <a:off x="4967917" y="3932747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Gulim"/>
                <a:ea typeface="Gulim"/>
              </a:rPr>
              <a:t>출처: </a:t>
            </a:r>
            <a:r>
              <a:rPr lang="ko-KR" altLang="en-US" sz="1200" dirty="0" err="1">
                <a:latin typeface="Gulim"/>
                <a:ea typeface="Gulim"/>
              </a:rPr>
              <a:t>레드햇</a:t>
            </a:r>
            <a:r>
              <a:rPr lang="ko-KR" altLang="en-US" sz="1200" dirty="0">
                <a:latin typeface="Gulim"/>
                <a:ea typeface="Gulim"/>
              </a:rPr>
              <a:t> 코리아</a:t>
            </a:r>
          </a:p>
          <a:p>
            <a:r>
              <a:rPr lang="ko-KR" sz="1200" dirty="0">
                <a:latin typeface="Gulim"/>
                <a:ea typeface="Gulim"/>
                <a:cs typeface="+mn-lt"/>
                <a:hlinkClick r:id="rId4"/>
              </a:rPr>
              <a:t>https://www.redhat.com/ko/topics/api/what-are-application-programming-interfaces</a:t>
            </a:r>
            <a:endParaRPr lang="ko-KR" sz="1200">
              <a:latin typeface="Gulim"/>
              <a:ea typeface="Guli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384ECF-C1C6-436D-A797-7B15FEF19CE5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2398428"/>
            <a:ext cx="493723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sz="2400">
                <a:solidFill>
                  <a:schemeClr val="bg1"/>
                </a:solidFill>
                <a:latin typeface="Comic Sans MS"/>
                <a:ea typeface="휴먼매직체"/>
              </a:rPr>
              <a:t>에서</a:t>
            </a:r>
            <a:endParaRPr lang="ko-KR" sz="24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API</a:t>
            </a:r>
            <a:r>
              <a:rPr lang="ko-KR" sz="2400">
                <a:solidFill>
                  <a:schemeClr val="bg1"/>
                </a:solidFill>
                <a:latin typeface="Comic Sans MS"/>
                <a:ea typeface="휴먼매직체"/>
              </a:rPr>
              <a:t>를 사용하기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C241EA59-C8D1-48C9-848C-30F40386FCDC}"/>
              </a:ext>
            </a:extLst>
          </p:cNvPr>
          <p:cNvCxnSpPr/>
          <p:nvPr/>
        </p:nvCxnSpPr>
        <p:spPr>
          <a:xfrm flipV="1">
            <a:off x="1133260" y="3504290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3">
            <a:extLst>
              <a:ext uri="{FF2B5EF4-FFF2-40B4-BE49-F238E27FC236}">
                <a16:creationId xmlns:a16="http://schemas.microsoft.com/office/drawing/2014/main" id="{77D6E2C5-E73D-498D-9CD6-90235EDE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13" y="5723"/>
            <a:ext cx="7545237" cy="3568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11D4D9-5A86-4E46-99BB-32A5CE7C545D}"/>
              </a:ext>
            </a:extLst>
          </p:cNvPr>
          <p:cNvSpPr txBox="1"/>
          <p:nvPr/>
        </p:nvSpPr>
        <p:spPr>
          <a:xfrm>
            <a:off x="4925683" y="4163683"/>
            <a:ext cx="727206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dirty="0">
                <a:latin typeface="Comic Sans MS"/>
                <a:ea typeface="휴먼매직체"/>
              </a:rPr>
              <a:t>한마디로...</a:t>
            </a:r>
          </a:p>
          <a:p>
            <a:endParaRPr lang="ko-KR" altLang="en-US" sz="2200" b="1" dirty="0">
              <a:latin typeface="Comic Sans MS"/>
              <a:ea typeface="휴먼매직체"/>
            </a:endParaRPr>
          </a:p>
          <a:p>
            <a:r>
              <a:rPr lang="ko-KR" altLang="en-US" sz="2200" b="1">
                <a:latin typeface="Comic Sans MS"/>
                <a:ea typeface="휴먼매직체"/>
              </a:rPr>
              <a:t>특정 서비스 제작사</a:t>
            </a:r>
            <a:r>
              <a:rPr lang="ko-KR" altLang="en-US" sz="2200">
                <a:latin typeface="Comic Sans MS"/>
                <a:ea typeface="휴먼매직체"/>
              </a:rPr>
              <a:t>가 제공한 도구로</a:t>
            </a:r>
          </a:p>
          <a:p>
            <a:r>
              <a:rPr lang="ko-KR" altLang="en-US" sz="2200" b="1">
                <a:latin typeface="Comic Sans MS"/>
                <a:ea typeface="휴먼매직체"/>
              </a:rPr>
              <a:t>특정 서비스</a:t>
            </a:r>
            <a:r>
              <a:rPr lang="ko-KR" altLang="en-US" sz="2200">
                <a:latin typeface="Comic Sans MS"/>
                <a:ea typeface="휴먼매직체"/>
              </a:rPr>
              <a:t>를 쉽게 개발할 수 있는 키트</a:t>
            </a:r>
          </a:p>
          <a:p>
            <a:endParaRPr lang="ko-KR" altLang="en-US" sz="2200" dirty="0">
              <a:latin typeface="Comic Sans MS"/>
              <a:ea typeface="휴먼매직체"/>
            </a:endParaRPr>
          </a:p>
          <a:p>
            <a:r>
              <a:rPr lang="ko-KR" altLang="en-US" sz="2200">
                <a:latin typeface="Comic Sans MS"/>
                <a:ea typeface="휴먼매직체"/>
              </a:rPr>
              <a:t>물론 우리 AWS에서도 제공합니다!</a:t>
            </a:r>
            <a:endParaRPr lang="ko-KR" altLang="en-US" sz="2200" dirty="0">
              <a:latin typeface="Comic Sans MS"/>
              <a:ea typeface="휴먼매직체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E25DC-E1E6-40DC-8502-FD0877E99571}"/>
              </a:ext>
            </a:extLst>
          </p:cNvPr>
          <p:cNvSpPr txBox="1"/>
          <p:nvPr/>
        </p:nvSpPr>
        <p:spPr>
          <a:xfrm>
            <a:off x="5241087" y="3458294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latin typeface="Gulim"/>
                <a:ea typeface="Gulim"/>
              </a:rPr>
              <a:t>출처: </a:t>
            </a:r>
            <a:r>
              <a:rPr lang="ko-KR" altLang="en-US" sz="1200" err="1">
                <a:latin typeface="Gulim"/>
                <a:ea typeface="Gulim"/>
              </a:rPr>
              <a:t>레드햇</a:t>
            </a:r>
            <a:r>
              <a:rPr lang="ko-KR" altLang="en-US" sz="1200" dirty="0">
                <a:latin typeface="Gulim"/>
                <a:ea typeface="Gulim"/>
              </a:rPr>
              <a:t> 코리아</a:t>
            </a:r>
            <a:endParaRPr lang="ko-KR" sz="1200">
              <a:latin typeface="Gulim"/>
              <a:ea typeface="Gulim"/>
            </a:endParaRPr>
          </a:p>
          <a:p>
            <a:r>
              <a:rPr lang="en-US" altLang="ko-KR" sz="1200" dirty="0">
                <a:ea typeface="+mn-lt"/>
                <a:cs typeface="+mn-lt"/>
                <a:hlinkClick r:id="rId4"/>
              </a:rPr>
              <a:t>https://www.redhat.com/ko/topics/cloud-native-apps/what-is-SDK</a:t>
            </a:r>
            <a:endParaRPr lang="ko-KR" altLang="en-US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AD101-54F6-4B14-85F3-63F1D852D4DD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34176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3016655"/>
            <a:ext cx="49372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AWS에서 제공하는</a:t>
            </a:r>
            <a:endParaRPr lang="ko-KR">
              <a:solidFill>
                <a:schemeClr val="bg1"/>
              </a:solidFill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 SDK 리스트</a:t>
            </a:r>
          </a:p>
        </p:txBody>
      </p:sp>
      <p:pic>
        <p:nvPicPr>
          <p:cNvPr id="8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64DA33B9-220C-4BAE-B18D-0C4BC00F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513" y="3789"/>
            <a:ext cx="7545237" cy="5441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1A683E-ADA0-43A5-80CB-4CE3AF7B5C69}"/>
              </a:ext>
            </a:extLst>
          </p:cNvPr>
          <p:cNvSpPr txBox="1"/>
          <p:nvPr/>
        </p:nvSpPr>
        <p:spPr>
          <a:xfrm>
            <a:off x="4853797" y="5960852"/>
            <a:ext cx="727206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>
                <a:latin typeface="Comic Sans MS"/>
                <a:ea typeface="휴먼매직체"/>
              </a:rPr>
              <a:t>이외에도 많습니다...</a:t>
            </a:r>
            <a:endParaRPr lang="ko-KR" altLang="en-US" sz="2200" dirty="0">
              <a:latin typeface="Comic Sans MS"/>
              <a:ea typeface="휴먼매직체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D22DE-03F8-4252-B601-D682A72435EE}"/>
              </a:ext>
            </a:extLst>
          </p:cNvPr>
          <p:cNvSpPr txBox="1"/>
          <p:nvPr/>
        </p:nvSpPr>
        <p:spPr>
          <a:xfrm>
            <a:off x="4881654" y="5384860"/>
            <a:ext cx="7315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>
                <a:latin typeface="Gulim"/>
                <a:ea typeface="Gulim"/>
              </a:rPr>
              <a:t>출처: AWS SDK 및 도구</a:t>
            </a:r>
          </a:p>
          <a:p>
            <a:r>
              <a:rPr lang="en-US" sz="1200" dirty="0">
                <a:ea typeface="+mn-lt"/>
                <a:cs typeface="+mn-lt"/>
                <a:hlinkClick r:id="rId4"/>
              </a:rPr>
              <a:t>https://aws.amazon.com/ko/getting-started/tools-sdks/?nc2=type_a</a:t>
            </a:r>
            <a:endParaRPr 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5C1A9-97CC-4A38-9109-BA04184B27F3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16861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2556579"/>
            <a:ext cx="49372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쓰고싶은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프로그래밍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언어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732389B-B952-43D3-8CB5-D1FE33338A92}"/>
              </a:ext>
            </a:extLst>
          </p:cNvPr>
          <p:cNvCxnSpPr/>
          <p:nvPr/>
        </p:nvCxnSpPr>
        <p:spPr>
          <a:xfrm flipV="1">
            <a:off x="1133260" y="3604931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918A29-9EDD-4C01-9536-7082C70CA29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7EFE6-8A73-4D36-A36C-8C4F50C2A626}"/>
              </a:ext>
            </a:extLst>
          </p:cNvPr>
          <p:cNvSpPr txBox="1"/>
          <p:nvPr/>
        </p:nvSpPr>
        <p:spPr>
          <a:xfrm>
            <a:off x="4987637" y="1662545"/>
            <a:ext cx="687185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ea typeface="휴먼매직체"/>
              </a:rPr>
              <a:t>1. </a:t>
            </a:r>
            <a:r>
              <a:rPr lang="ko-KR" sz="3200" dirty="0">
                <a:ea typeface="+mn-lt"/>
                <a:cs typeface="+mn-lt"/>
              </a:rPr>
              <a:t>직관적이고 배우기 쉽다</a:t>
            </a:r>
            <a:endParaRPr lang="ko-KR" sz="3200" dirty="0">
              <a:ea typeface="휴먼매직체" panose="02030504000101010101" pitchFamily="18" charset="-127"/>
            </a:endParaRPr>
          </a:p>
          <a:p>
            <a:endParaRPr lang="ko-KR" altLang="en-US" sz="3200" dirty="0">
              <a:ea typeface="휴먼매직체"/>
            </a:endParaRPr>
          </a:p>
          <a:p>
            <a:r>
              <a:rPr lang="ko-KR" altLang="en-US" sz="3200" dirty="0">
                <a:ea typeface="휴먼매직체"/>
              </a:rPr>
              <a:t>2. </a:t>
            </a:r>
            <a:r>
              <a:rPr lang="ko-KR" sz="3200" dirty="0">
                <a:ea typeface="+mn-lt"/>
                <a:cs typeface="+mn-lt"/>
              </a:rPr>
              <a:t>인터프리터 언어라 컴파일 </a:t>
            </a:r>
            <a:r>
              <a:rPr lang="ko-KR" sz="3200" dirty="0" err="1">
                <a:ea typeface="+mn-lt"/>
                <a:cs typeface="+mn-lt"/>
              </a:rPr>
              <a:t>필요없음</a:t>
            </a:r>
          </a:p>
          <a:p>
            <a:endParaRPr lang="ko-KR" altLang="en-US" sz="3200" dirty="0">
              <a:ea typeface="휴먼매직체"/>
            </a:endParaRPr>
          </a:p>
          <a:p>
            <a:r>
              <a:rPr lang="ko-KR" altLang="en-US" sz="3200" dirty="0">
                <a:ea typeface="휴먼매직체"/>
              </a:rPr>
              <a:t>3.</a:t>
            </a:r>
            <a:r>
              <a:rPr lang="ko-KR" altLang="en-US" sz="3200" dirty="0">
                <a:ea typeface="휴먼매직체"/>
                <a:cs typeface="+mn-lt"/>
              </a:rPr>
              <a:t> </a:t>
            </a:r>
            <a:r>
              <a:rPr lang="ko-KR" sz="3200" dirty="0">
                <a:ea typeface="+mn-lt"/>
                <a:cs typeface="+mn-lt"/>
              </a:rPr>
              <a:t>AWS </a:t>
            </a:r>
            <a:r>
              <a:rPr lang="ko-KR" sz="3200" dirty="0" err="1">
                <a:ea typeface="+mn-lt"/>
                <a:cs typeface="+mn-lt"/>
              </a:rPr>
              <a:t>Docs에</a:t>
            </a:r>
            <a:r>
              <a:rPr lang="ko-KR" sz="3200" dirty="0">
                <a:ea typeface="+mn-lt"/>
                <a:cs typeface="+mn-lt"/>
              </a:rPr>
              <a:t> 다양한 </a:t>
            </a:r>
            <a:r>
              <a:rPr lang="ko-KR" sz="3200" dirty="0" err="1">
                <a:ea typeface="+mn-lt"/>
                <a:cs typeface="+mn-lt"/>
              </a:rPr>
              <a:t>실전예제가</a:t>
            </a:r>
            <a:r>
              <a:rPr lang="ko-KR" sz="3200" dirty="0">
                <a:ea typeface="+mn-lt"/>
                <a:cs typeface="+mn-lt"/>
              </a:rPr>
              <a:t> 존재</a:t>
            </a:r>
          </a:p>
          <a:p>
            <a:endParaRPr lang="ko-KR" altLang="en-US" sz="3200" dirty="0">
              <a:ea typeface="휴먼매직체"/>
            </a:endParaRPr>
          </a:p>
          <a:p>
            <a:r>
              <a:rPr lang="ko-KR" altLang="en-US" sz="3200" dirty="0">
                <a:ea typeface="휴먼매직체"/>
              </a:rPr>
              <a:t>4. </a:t>
            </a:r>
            <a:r>
              <a:rPr lang="ko-KR" sz="3200" dirty="0">
                <a:ea typeface="+mn-lt"/>
                <a:cs typeface="+mn-lt"/>
              </a:rPr>
              <a:t>내가 유일하게 쓸 수 있는 언어</a:t>
            </a:r>
          </a:p>
          <a:p>
            <a:endParaRPr lang="ko-KR" altLang="en-US" sz="3200" dirty="0">
              <a:ea typeface="휴먼매직체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743C0F-B412-4721-B352-1C81623003C1}"/>
              </a:ext>
            </a:extLst>
          </p:cNvPr>
          <p:cNvCxnSpPr/>
          <p:nvPr/>
        </p:nvCxnSpPr>
        <p:spPr>
          <a:xfrm flipV="1">
            <a:off x="4991966" y="4860349"/>
            <a:ext cx="6677890" cy="13854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2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2556579"/>
            <a:ext cx="49372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쓰고싶은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프로그래밍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언어</a:t>
            </a:r>
            <a:endParaRPr lang="en-US" altLang="ko-KR" sz="240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JAVA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732389B-B952-43D3-8CB5-D1FE33338A92}"/>
              </a:ext>
            </a:extLst>
          </p:cNvPr>
          <p:cNvCxnSpPr/>
          <p:nvPr/>
        </p:nvCxnSpPr>
        <p:spPr>
          <a:xfrm flipV="1">
            <a:off x="1133260" y="3604931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F405F-A17D-4FD0-87E8-8B44C0963720}"/>
              </a:ext>
            </a:extLst>
          </p:cNvPr>
          <p:cNvSpPr txBox="1"/>
          <p:nvPr/>
        </p:nvSpPr>
        <p:spPr>
          <a:xfrm>
            <a:off x="5029201" y="2189018"/>
            <a:ext cx="687185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dirty="0">
                <a:ea typeface="휴먼매직체"/>
              </a:rPr>
              <a:t>1.</a:t>
            </a:r>
            <a:r>
              <a:rPr lang="ko-KR" altLang="en-US" sz="3200" dirty="0">
                <a:ea typeface="휴먼매직체"/>
                <a:cs typeface="+mn-lt"/>
              </a:rPr>
              <a:t> </a:t>
            </a:r>
            <a:r>
              <a:rPr lang="ko-KR" sz="3200" dirty="0">
                <a:ea typeface="+mn-lt"/>
                <a:cs typeface="+mn-lt"/>
              </a:rPr>
              <a:t>AWS </a:t>
            </a:r>
            <a:r>
              <a:rPr lang="ko-KR" sz="3200" dirty="0" err="1">
                <a:ea typeface="+mn-lt"/>
                <a:cs typeface="+mn-lt"/>
              </a:rPr>
              <a:t>Docs에</a:t>
            </a:r>
            <a:r>
              <a:rPr lang="ko-KR" sz="3200" dirty="0">
                <a:ea typeface="+mn-lt"/>
                <a:cs typeface="+mn-lt"/>
              </a:rPr>
              <a:t> 다양한 </a:t>
            </a:r>
            <a:r>
              <a:rPr lang="ko-KR" sz="3200" dirty="0" err="1">
                <a:ea typeface="+mn-lt"/>
                <a:cs typeface="+mn-lt"/>
              </a:rPr>
              <a:t>실전예제가</a:t>
            </a:r>
            <a:r>
              <a:rPr lang="ko-KR" sz="3200" dirty="0">
                <a:ea typeface="+mn-lt"/>
                <a:cs typeface="+mn-lt"/>
              </a:rPr>
              <a:t> 존재</a:t>
            </a:r>
            <a:endParaRPr lang="ko-KR" sz="3200" dirty="0">
              <a:ea typeface="휴먼매직체"/>
              <a:cs typeface="+mn-lt"/>
            </a:endParaRPr>
          </a:p>
          <a:p>
            <a:endParaRPr lang="ko-KR" altLang="en-US" sz="3200" dirty="0">
              <a:ea typeface="휴먼매직체"/>
            </a:endParaRPr>
          </a:p>
          <a:p>
            <a:r>
              <a:rPr lang="ko-KR" altLang="en-US" sz="3200" dirty="0">
                <a:ea typeface="휴먼매직체"/>
              </a:rPr>
              <a:t>2. </a:t>
            </a:r>
            <a:r>
              <a:rPr lang="ko-KR" sz="3200" dirty="0" err="1">
                <a:ea typeface="+mn-lt"/>
                <a:cs typeface="+mn-lt"/>
              </a:rPr>
              <a:t>Rekognition으로</a:t>
            </a:r>
            <a:r>
              <a:rPr lang="ko-KR" sz="3200" dirty="0">
                <a:ea typeface="+mn-lt"/>
                <a:cs typeface="+mn-lt"/>
              </a:rPr>
              <a:t> </a:t>
            </a:r>
            <a:r>
              <a:rPr lang="ko-KR" sz="3200" dirty="0" err="1">
                <a:ea typeface="+mn-lt"/>
                <a:cs typeface="+mn-lt"/>
              </a:rPr>
              <a:t>Kinesis</a:t>
            </a:r>
            <a:r>
              <a:rPr lang="ko-KR" sz="3200" dirty="0">
                <a:ea typeface="+mn-lt"/>
                <a:cs typeface="+mn-lt"/>
              </a:rPr>
              <a:t> </a:t>
            </a:r>
            <a:r>
              <a:rPr lang="ko-KR" sz="3200" dirty="0" err="1">
                <a:ea typeface="+mn-lt"/>
                <a:cs typeface="+mn-lt"/>
              </a:rPr>
              <a:t>Streaming</a:t>
            </a:r>
            <a:r>
              <a:rPr lang="ko-KR" sz="3200" dirty="0">
                <a:ea typeface="+mn-lt"/>
                <a:cs typeface="+mn-lt"/>
              </a:rPr>
              <a:t> </a:t>
            </a:r>
            <a:r>
              <a:rPr lang="ko-KR" sz="3200" dirty="0" err="1">
                <a:ea typeface="+mn-lt"/>
                <a:cs typeface="+mn-lt"/>
              </a:rPr>
              <a:t>Video를</a:t>
            </a:r>
            <a:r>
              <a:rPr lang="ko-KR" sz="3200" dirty="0">
                <a:ea typeface="+mn-lt"/>
                <a:cs typeface="+mn-lt"/>
              </a:rPr>
              <a:t> 분석할 </a:t>
            </a:r>
            <a:r>
              <a:rPr lang="ko-KR" sz="3200" dirty="0" err="1">
                <a:ea typeface="+mn-lt"/>
                <a:cs typeface="+mn-lt"/>
              </a:rPr>
              <a:t>떄</a:t>
            </a:r>
            <a:r>
              <a:rPr lang="ko-KR" altLang="en-US" sz="3200" dirty="0">
                <a:ea typeface="+mn-lt"/>
                <a:cs typeface="+mn-lt"/>
              </a:rPr>
              <a:t> </a:t>
            </a:r>
            <a:r>
              <a:rPr lang="ko-KR" sz="3200" dirty="0">
                <a:ea typeface="+mn-lt"/>
                <a:cs typeface="+mn-lt"/>
              </a:rPr>
              <a:t>JAVA SDK 필수</a:t>
            </a:r>
            <a:endParaRPr lang="ko-KR" dirty="0">
              <a:ea typeface="휴먼매직체"/>
            </a:endParaRPr>
          </a:p>
          <a:p>
            <a:r>
              <a:rPr lang="ko-KR" sz="3200" dirty="0">
                <a:ea typeface="+mn-lt"/>
                <a:cs typeface="+mn-lt"/>
              </a:rPr>
              <a:t>(다른 언어의 </a:t>
            </a:r>
            <a:r>
              <a:rPr lang="ko-KR" sz="3200" dirty="0" err="1">
                <a:ea typeface="+mn-lt"/>
                <a:cs typeface="+mn-lt"/>
              </a:rPr>
              <a:t>SDK는</a:t>
            </a:r>
            <a:r>
              <a:rPr lang="ko-KR" sz="3200" dirty="0">
                <a:ea typeface="+mn-lt"/>
                <a:cs typeface="+mn-lt"/>
              </a:rPr>
              <a:t> 지원 안함)</a:t>
            </a:r>
            <a:endParaRPr lang="en-US" dirty="0"/>
          </a:p>
          <a:p>
            <a:endParaRPr lang="ko-KR" altLang="en-US" sz="3200" dirty="0">
              <a:ea typeface="휴먼매직체"/>
            </a:endParaRPr>
          </a:p>
        </p:txBody>
      </p:sp>
    </p:spTree>
    <p:extLst>
      <p:ext uri="{BB962C8B-B14F-4D97-AF65-F5344CB8AC3E}">
        <p14:creationId xmlns:p14="http://schemas.microsoft.com/office/powerpoint/2010/main" val="368809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2556579"/>
            <a:ext cx="49372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고려 중인 </a:t>
            </a:r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프로그래밍 언어</a:t>
            </a: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omic Sans MS"/>
                <a:ea typeface="휴먼매직체"/>
              </a:rPr>
              <a:t>JAVA</a:t>
            </a:r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732389B-B952-43D3-8CB5-D1FE33338A92}"/>
              </a:ext>
            </a:extLst>
          </p:cNvPr>
          <p:cNvCxnSpPr/>
          <p:nvPr/>
        </p:nvCxnSpPr>
        <p:spPr>
          <a:xfrm flipV="1">
            <a:off x="1133260" y="3604931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F0342A-5DDA-494E-A5FB-43F8D06202CA}"/>
              </a:ext>
            </a:extLst>
          </p:cNvPr>
          <p:cNvSpPr/>
          <p:nvPr/>
        </p:nvSpPr>
        <p:spPr>
          <a:xfrm>
            <a:off x="1977" y="-5212"/>
            <a:ext cx="12191999" cy="6857999"/>
          </a:xfrm>
          <a:prstGeom prst="rect">
            <a:avLst/>
          </a:prstGeom>
          <a:solidFill>
            <a:srgbClr val="0C0C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84B782-07E8-4425-9884-D595E102AE22}"/>
              </a:ext>
            </a:extLst>
          </p:cNvPr>
          <p:cNvSpPr/>
          <p:nvPr/>
        </p:nvSpPr>
        <p:spPr>
          <a:xfrm>
            <a:off x="3488121" y="907502"/>
            <a:ext cx="5215757" cy="490044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7C919-AFDE-413B-BBBE-6516ED09DE08}"/>
              </a:ext>
            </a:extLst>
          </p:cNvPr>
          <p:cNvSpPr txBox="1"/>
          <p:nvPr/>
        </p:nvSpPr>
        <p:spPr>
          <a:xfrm>
            <a:off x="3630667" y="1778219"/>
            <a:ext cx="4937233" cy="33393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>
                <a:solidFill>
                  <a:schemeClr val="bg1"/>
                </a:solidFill>
                <a:latin typeface="Comic Sans MS"/>
                <a:ea typeface="GungSuh"/>
              </a:rPr>
              <a:t>예제</a:t>
            </a:r>
            <a:endParaRPr lang="ko-KR" altLang="en-US" sz="4000" dirty="0">
              <a:solidFill>
                <a:schemeClr val="bg1"/>
              </a:solidFill>
              <a:latin typeface="Comic Sans MS"/>
              <a:ea typeface="GungSuh"/>
            </a:endParaRPr>
          </a:p>
          <a:p>
            <a:pPr algn="ctr"/>
            <a:endParaRPr lang="ko-KR" altLang="en-US" sz="4000" dirty="0">
              <a:solidFill>
                <a:schemeClr val="bg1"/>
              </a:solidFill>
              <a:latin typeface="Comic Sans MS"/>
              <a:ea typeface="GungSuh"/>
            </a:endParaRPr>
          </a:p>
          <a:p>
            <a:pPr algn="ctr"/>
            <a:endParaRPr lang="ko-KR" altLang="en-US" sz="1100" dirty="0">
              <a:solidFill>
                <a:schemeClr val="bg1"/>
              </a:solidFill>
              <a:latin typeface="Comic Sans MS"/>
              <a:ea typeface="GungSuh"/>
            </a:endParaRPr>
          </a:p>
          <a:p>
            <a:pPr algn="ctr"/>
            <a:r>
              <a:rPr lang="ko-KR" altLang="en-US" sz="4000">
                <a:solidFill>
                  <a:schemeClr val="bg1"/>
                </a:solidFill>
                <a:latin typeface="Comic Sans MS"/>
                <a:ea typeface="GungSuh"/>
              </a:rPr>
              <a:t>Python SDK로</a:t>
            </a:r>
            <a:endParaRPr lang="ko-KR" altLang="en-US" sz="4000" dirty="0">
              <a:solidFill>
                <a:schemeClr val="bg1"/>
              </a:solidFill>
              <a:latin typeface="Comic Sans MS"/>
              <a:ea typeface="GungSuh"/>
            </a:endParaRPr>
          </a:p>
          <a:p>
            <a:pPr algn="ctr"/>
            <a:r>
              <a:rPr lang="ko-KR" altLang="en-US" sz="4000">
                <a:solidFill>
                  <a:schemeClr val="bg1"/>
                </a:solidFill>
                <a:latin typeface="Comic Sans MS"/>
                <a:ea typeface="GungSuh"/>
              </a:rPr>
              <a:t>AWS </a:t>
            </a:r>
            <a:endParaRPr lang="ko-KR" altLang="en-US" sz="4000" dirty="0">
              <a:solidFill>
                <a:schemeClr val="bg1"/>
              </a:solidFill>
              <a:latin typeface="Comic Sans MS"/>
              <a:ea typeface="GungSuh"/>
            </a:endParaRPr>
          </a:p>
          <a:p>
            <a:pPr algn="ctr"/>
            <a:r>
              <a:rPr lang="ko-KR" altLang="en-US" sz="4000">
                <a:solidFill>
                  <a:schemeClr val="bg1"/>
                </a:solidFill>
                <a:latin typeface="Comic Sans MS"/>
                <a:ea typeface="GungSuh"/>
              </a:rPr>
              <a:t>데이터 처리하기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1BD75CE-7212-4320-8695-56EC2C6C2BCC}"/>
              </a:ext>
            </a:extLst>
          </p:cNvPr>
          <p:cNvCxnSpPr/>
          <p:nvPr/>
        </p:nvCxnSpPr>
        <p:spPr>
          <a:xfrm flipV="1">
            <a:off x="4353790" y="2842931"/>
            <a:ext cx="3652345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1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직사각형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656FF8C-A8DA-4F82-8AA6-48976E9C9186}"/>
              </a:ext>
            </a:extLst>
          </p:cNvPr>
          <p:cNvSpPr/>
          <p:nvPr/>
        </p:nvSpPr>
        <p:spPr>
          <a:xfrm>
            <a:off x="676604" y="1708916"/>
            <a:ext cx="3455276" cy="344213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B29588-36A8-427C-8CE6-DCDF7829C1D8}"/>
              </a:ext>
            </a:extLst>
          </p:cNvPr>
          <p:cNvSpPr txBox="1"/>
          <p:nvPr/>
        </p:nvSpPr>
        <p:spPr>
          <a:xfrm>
            <a:off x="-61091" y="2336456"/>
            <a:ext cx="49372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SDK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로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en-US" altLang="ko-KR" sz="2400" dirty="0">
                <a:solidFill>
                  <a:schemeClr val="bg1"/>
                </a:solidFill>
                <a:latin typeface="Comic Sans MS"/>
                <a:ea typeface="휴먼매직체"/>
              </a:rPr>
              <a:t>AWS</a:t>
            </a:r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 </a:t>
            </a:r>
            <a:endParaRPr lang="ko-KR" alt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Comic Sans MS"/>
                <a:ea typeface="휴먼매직체"/>
              </a:rPr>
              <a:t>데이터 처리하기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endParaRPr lang="ko-KR" altLang="en-US" sz="2400" dirty="0">
              <a:solidFill>
                <a:schemeClr val="bg1"/>
              </a:solidFill>
              <a:latin typeface="Comic Sans MS"/>
              <a:ea typeface="휴먼매직체"/>
            </a:endParaRP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Comic Sans MS"/>
                <a:ea typeface="휴먼매직체"/>
              </a:rPr>
              <a:t>목표</a:t>
            </a:r>
            <a:endParaRPr lang="en-US" altLang="ko-KR" sz="2400" dirty="0">
              <a:solidFill>
                <a:schemeClr val="bg1"/>
              </a:solidFill>
              <a:latin typeface="Comic Sans MS"/>
              <a:ea typeface="휴먼매직체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8D8A-140D-4B93-B1B3-891E5113C3E0}"/>
              </a:ext>
            </a:extLst>
          </p:cNvPr>
          <p:cNvSpPr txBox="1"/>
          <p:nvPr/>
        </p:nvSpPr>
        <p:spPr>
          <a:xfrm>
            <a:off x="-207034" y="123646"/>
            <a:ext cx="4942935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출결 관리 </a:t>
            </a:r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시스템 </a:t>
            </a:r>
            <a:endParaRPr lang="en-US" altLang="ko-KR">
              <a:solidFill>
                <a:schemeClr val="bg1"/>
              </a:solidFill>
              <a:latin typeface="Gill Sans MT" panose="020B0502020104020203"/>
              <a:ea typeface="휴먼매직체"/>
            </a:endParaRPr>
          </a:p>
          <a:p>
            <a:pPr algn="ctr"/>
            <a:r>
              <a:rPr lang="ko-KR" altLang="en-US">
                <a:solidFill>
                  <a:schemeClr val="bg1"/>
                </a:solidFill>
                <a:latin typeface="Comic Sans MS"/>
                <a:ea typeface="휴먼매직체"/>
              </a:rPr>
              <a:t>데이터</a:t>
            </a:r>
            <a:r>
              <a:rPr lang="ko-KR">
                <a:solidFill>
                  <a:schemeClr val="bg1"/>
                </a:solidFill>
                <a:latin typeface="Comic Sans MS"/>
                <a:ea typeface="휴먼매직체"/>
              </a:rPr>
              <a:t> 처리 및 관리</a:t>
            </a:r>
            <a:endParaRPr lang="en-US" altLang="ko-KR">
              <a:solidFill>
                <a:schemeClr val="bg1"/>
              </a:solidFill>
              <a:ea typeface="휴먼매직체"/>
              <a:cs typeface="+mn-lt"/>
            </a:endParaRPr>
          </a:p>
          <a:p>
            <a:pPr algn="l"/>
            <a:endParaRPr lang="ko-KR" altLang="en-US" dirty="0">
              <a:solidFill>
                <a:schemeClr val="bg1"/>
              </a:solidFill>
              <a:ea typeface="휴먼매직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8A610-CB61-4C6A-9CFB-9F5BB154731F}"/>
              </a:ext>
            </a:extLst>
          </p:cNvPr>
          <p:cNvSpPr txBox="1"/>
          <p:nvPr/>
        </p:nvSpPr>
        <p:spPr>
          <a:xfrm>
            <a:off x="6092417" y="256201"/>
            <a:ext cx="49372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>
                <a:latin typeface="Comic Sans MS"/>
                <a:ea typeface="휴먼매직체"/>
              </a:rPr>
              <a:t>Rekognition FaceIndex</a:t>
            </a:r>
            <a:endParaRPr lang="ko-KR"/>
          </a:p>
        </p:txBody>
      </p:sp>
      <p:pic>
        <p:nvPicPr>
          <p:cNvPr id="5" name="그림 5" descr="음식, 그리기, 표지판이(가) 표시된 사진&#10;&#10;자동 생성된 설명">
            <a:extLst>
              <a:ext uri="{FF2B5EF4-FFF2-40B4-BE49-F238E27FC236}">
                <a16:creationId xmlns:a16="http://schemas.microsoft.com/office/drawing/2014/main" id="{9B00D521-2E40-4810-8B79-A8529D6E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14" y="1480868"/>
            <a:ext cx="1056737" cy="1042359"/>
          </a:xfrm>
          <a:prstGeom prst="rect">
            <a:avLst/>
          </a:prstGeom>
        </p:spPr>
      </p:pic>
      <p:pic>
        <p:nvPicPr>
          <p:cNvPr id="6" name="그림 6" descr="표지판, 실외, 병, 음식이(가) 표시된 사진&#10;&#10;자동 생성된 설명">
            <a:extLst>
              <a:ext uri="{FF2B5EF4-FFF2-40B4-BE49-F238E27FC236}">
                <a16:creationId xmlns:a16="http://schemas.microsoft.com/office/drawing/2014/main" id="{EAFC662F-2764-4E9A-AB2B-63C7FD41C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519" y="1480868"/>
            <a:ext cx="1056736" cy="1042359"/>
          </a:xfrm>
          <a:prstGeom prst="rect">
            <a:avLst/>
          </a:prstGeom>
        </p:spPr>
      </p:pic>
      <p:pic>
        <p:nvPicPr>
          <p:cNvPr id="7" name="그림 8" descr="앉아있는, 테이블, 컴퓨터, 옅은이(가) 표시된 사진&#10;&#10;자동 생성된 설명">
            <a:extLst>
              <a:ext uri="{FF2B5EF4-FFF2-40B4-BE49-F238E27FC236}">
                <a16:creationId xmlns:a16="http://schemas.microsoft.com/office/drawing/2014/main" id="{EAB3501A-199B-4E54-91BA-A0B6C5CA1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330" y="1495245"/>
            <a:ext cx="1056737" cy="10423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346B813-7E54-42B0-9EBD-F4EC79CFD2B5}"/>
              </a:ext>
            </a:extLst>
          </p:cNvPr>
          <p:cNvSpPr/>
          <p:nvPr/>
        </p:nvSpPr>
        <p:spPr>
          <a:xfrm>
            <a:off x="8225826" y="2731698"/>
            <a:ext cx="1480865" cy="37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휴먼매직체"/>
              </a:rPr>
              <a:t>Rekognition</a:t>
            </a:r>
            <a:endParaRPr lang="ko-KR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3D9831-E71F-4AF1-B45E-8712C9BA4A05}"/>
              </a:ext>
            </a:extLst>
          </p:cNvPr>
          <p:cNvSpPr/>
          <p:nvPr/>
        </p:nvSpPr>
        <p:spPr>
          <a:xfrm>
            <a:off x="6399901" y="2746075"/>
            <a:ext cx="1035168" cy="373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휴먼매직체"/>
              </a:rPr>
              <a:t>S3</a:t>
            </a:r>
            <a:endParaRPr lang="ko-KR">
              <a:solidFill>
                <a:schemeClr val="tx1"/>
              </a:solidFill>
              <a:ea typeface="휴먼매직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90E38C-7F84-4547-B537-3787E96EC43B}"/>
              </a:ext>
            </a:extLst>
          </p:cNvPr>
          <p:cNvSpPr/>
          <p:nvPr/>
        </p:nvSpPr>
        <p:spPr>
          <a:xfrm>
            <a:off x="10598089" y="2731698"/>
            <a:ext cx="1049545" cy="373811"/>
          </a:xfrm>
          <a:prstGeom prst="rect">
            <a:avLst/>
          </a:prstGeom>
          <a:noFill/>
          <a:ln>
            <a:solidFill>
              <a:srgbClr val="0C0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ea typeface="휴먼매직체"/>
              </a:rPr>
              <a:t>RDS</a:t>
            </a:r>
            <a:endParaRPr lang="ko-KR" altLang="en-US" dirty="0">
              <a:solidFill>
                <a:schemeClr val="tx1"/>
              </a:solidFill>
              <a:ea typeface="휴먼매직체"/>
            </a:endParaRPr>
          </a:p>
        </p:txBody>
      </p:sp>
      <p:pic>
        <p:nvPicPr>
          <p:cNvPr id="2" name="그림 3">
            <a:extLst>
              <a:ext uri="{FF2B5EF4-FFF2-40B4-BE49-F238E27FC236}">
                <a16:creationId xmlns:a16="http://schemas.microsoft.com/office/drawing/2014/main" id="{89B6420A-D2D7-47EF-A338-8552867E1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335" y="764458"/>
            <a:ext cx="690718" cy="94144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028DDC-DC8A-48FF-AA1E-10FCE1964429}"/>
              </a:ext>
            </a:extLst>
          </p:cNvPr>
          <p:cNvCxnSpPr/>
          <p:nvPr/>
        </p:nvCxnSpPr>
        <p:spPr>
          <a:xfrm flipH="1">
            <a:off x="5224000" y="1708968"/>
            <a:ext cx="0" cy="4178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B274B7-EDE0-4CC3-B7F8-EEEF1D8254C6}"/>
              </a:ext>
            </a:extLst>
          </p:cNvPr>
          <p:cNvCxnSpPr/>
          <p:nvPr/>
        </p:nvCxnSpPr>
        <p:spPr>
          <a:xfrm>
            <a:off x="5225346" y="2122230"/>
            <a:ext cx="1067836" cy="5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1CE93B0-A709-483A-B075-6FA923BABA66}"/>
              </a:ext>
            </a:extLst>
          </p:cNvPr>
          <p:cNvCxnSpPr>
            <a:cxnSpLocks/>
          </p:cNvCxnSpPr>
          <p:nvPr/>
        </p:nvCxnSpPr>
        <p:spPr>
          <a:xfrm>
            <a:off x="7505393" y="2122231"/>
            <a:ext cx="913055" cy="5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05BCDF-A9D7-4358-8D6B-A988C033F848}"/>
              </a:ext>
            </a:extLst>
          </p:cNvPr>
          <p:cNvCxnSpPr>
            <a:cxnSpLocks/>
          </p:cNvCxnSpPr>
          <p:nvPr/>
        </p:nvCxnSpPr>
        <p:spPr>
          <a:xfrm>
            <a:off x="9612798" y="2122230"/>
            <a:ext cx="913055" cy="5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B039BD-F27A-46D1-BD00-0FE93CDE01D5}"/>
              </a:ext>
            </a:extLst>
          </p:cNvPr>
          <p:cNvSpPr txBox="1"/>
          <p:nvPr/>
        </p:nvSpPr>
        <p:spPr>
          <a:xfrm>
            <a:off x="5017745" y="2242562"/>
            <a:ext cx="1324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휴먼매직체"/>
              </a:rPr>
              <a:t>Upload</a:t>
            </a:r>
            <a:endParaRPr lang="ko-KR" sz="1600">
              <a:ea typeface="휴먼매직체"/>
            </a:endParaRPr>
          </a:p>
          <a:p>
            <a:pPr algn="l"/>
            <a:r>
              <a:rPr lang="ko-KR" altLang="en-US" sz="1600" dirty="0">
                <a:ea typeface="휴먼매직체"/>
              </a:rPr>
              <a:t>(</a:t>
            </a:r>
            <a:r>
              <a:rPr lang="ko-KR" altLang="en-US" sz="1600" dirty="0" err="1">
                <a:ea typeface="휴먼매직체"/>
              </a:rPr>
              <a:t>testimg.jpg</a:t>
            </a:r>
            <a:r>
              <a:rPr lang="ko-KR" altLang="en-US" sz="1600" dirty="0">
                <a:ea typeface="휴먼매직체"/>
              </a:rPr>
              <a:t>)</a:t>
            </a:r>
            <a:endParaRPr lang="ko-KR" sz="1600">
              <a:ea typeface="휴먼매직체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7F60BB-6B8E-4828-9718-45EC00D96F58}"/>
              </a:ext>
            </a:extLst>
          </p:cNvPr>
          <p:cNvSpPr txBox="1"/>
          <p:nvPr/>
        </p:nvSpPr>
        <p:spPr>
          <a:xfrm>
            <a:off x="7303744" y="1230942"/>
            <a:ext cx="132430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휴먼매직체"/>
              </a:rPr>
              <a:t>IndexFace</a:t>
            </a:r>
            <a:endParaRPr lang="ko-KR" altLang="en-US" sz="1600">
              <a:ea typeface="휴먼매직체"/>
            </a:endParaRPr>
          </a:p>
          <a:p>
            <a:pPr algn="ctr"/>
            <a:r>
              <a:rPr lang="ko-KR" altLang="en-US" sz="1600" dirty="0">
                <a:ea typeface="휴먼매직체"/>
              </a:rPr>
              <a:t>(</a:t>
            </a:r>
            <a:r>
              <a:rPr lang="ko-KR" altLang="en-US" sz="1600" dirty="0" err="1">
                <a:ea typeface="휴먼매직체"/>
              </a:rPr>
              <a:t>testimg.jpg</a:t>
            </a:r>
            <a:r>
              <a:rPr lang="ko-KR" altLang="en-US" sz="1600" dirty="0">
                <a:ea typeface="휴먼매직체"/>
              </a:rPr>
              <a:t>)</a:t>
            </a:r>
            <a:endParaRPr lang="ko-KR" sz="1600">
              <a:ea typeface="휴먼매직체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37CA1B-46D4-45CF-AF78-EBFC7E302294}"/>
              </a:ext>
            </a:extLst>
          </p:cNvPr>
          <p:cNvSpPr txBox="1"/>
          <p:nvPr/>
        </p:nvSpPr>
        <p:spPr>
          <a:xfrm>
            <a:off x="9616020" y="1230941"/>
            <a:ext cx="89075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600" dirty="0" err="1">
                <a:ea typeface="휴먼매직체"/>
              </a:rPr>
              <a:t>Insert</a:t>
            </a:r>
            <a:endParaRPr lang="ko-KR" altLang="en-US" sz="1600">
              <a:ea typeface="휴먼매직체"/>
            </a:endParaRPr>
          </a:p>
          <a:p>
            <a:pPr algn="ctr"/>
            <a:r>
              <a:rPr lang="ko-KR" altLang="en-US" sz="1600" dirty="0">
                <a:ea typeface="휴먼매직체"/>
              </a:rPr>
              <a:t>(</a:t>
            </a:r>
            <a:r>
              <a:rPr lang="ko-KR" altLang="en-US" sz="1600" dirty="0" err="1">
                <a:ea typeface="휴먼매직체"/>
              </a:rPr>
              <a:t>FaceID</a:t>
            </a:r>
            <a:r>
              <a:rPr lang="ko-KR" altLang="en-US" sz="1600" dirty="0">
                <a:ea typeface="휴먼매직체"/>
              </a:rPr>
              <a:t>, </a:t>
            </a:r>
            <a:r>
              <a:rPr lang="ko-KR" altLang="en-US" sz="1600" dirty="0" err="1">
                <a:ea typeface="휴먼매직체"/>
              </a:rPr>
              <a:t>Name</a:t>
            </a:r>
            <a:r>
              <a:rPr lang="ko-KR" altLang="en-US" sz="1600" dirty="0">
                <a:ea typeface="휴먼매직체"/>
              </a:rPr>
              <a:t>)</a:t>
            </a:r>
            <a:endParaRPr lang="ko-KR" sz="1600">
              <a:ea typeface="휴먼매직체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976021-9324-439E-AB5B-7809A7DC9B92}"/>
              </a:ext>
            </a:extLst>
          </p:cNvPr>
          <p:cNvSpPr txBox="1"/>
          <p:nvPr/>
        </p:nvSpPr>
        <p:spPr>
          <a:xfrm>
            <a:off x="5024155" y="3859342"/>
            <a:ext cx="7107223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dirty="0">
                <a:ea typeface="휴먼매직체"/>
              </a:rPr>
              <a:t>1. </a:t>
            </a:r>
            <a:r>
              <a:rPr lang="ko-KR" altLang="en-US" sz="2200" err="1">
                <a:ea typeface="휴먼매직체"/>
              </a:rPr>
              <a:t>Rekognition이</a:t>
            </a:r>
            <a:r>
              <a:rPr lang="ko-KR" altLang="en-US" sz="2200" dirty="0">
                <a:ea typeface="휴먼매직체"/>
              </a:rPr>
              <a:t> S3 </a:t>
            </a:r>
            <a:r>
              <a:rPr lang="ko-KR" altLang="en-US" sz="2200" err="1">
                <a:ea typeface="휴먼매직체"/>
              </a:rPr>
              <a:t>Bucket에</a:t>
            </a:r>
            <a:r>
              <a:rPr lang="ko-KR" altLang="en-US" sz="2200">
                <a:ea typeface="휴먼매직체"/>
              </a:rPr>
              <a:t> 존재하는 인물 이미지 호출</a:t>
            </a:r>
            <a:endParaRPr lang="ko-KR" altLang="en-US" sz="2200" dirty="0">
              <a:ea typeface="휴먼매직체"/>
            </a:endParaRPr>
          </a:p>
          <a:p>
            <a:endParaRPr lang="ko-KR" altLang="en-US" sz="2200" dirty="0">
              <a:ea typeface="휴먼매직체"/>
            </a:endParaRPr>
          </a:p>
          <a:p>
            <a:r>
              <a:rPr lang="ko-KR" altLang="en-US" sz="2200" dirty="0">
                <a:ea typeface="휴먼매직체"/>
              </a:rPr>
              <a:t>2. 인물 이미지의 얼굴 특징을 추출하고 </a:t>
            </a:r>
            <a:r>
              <a:rPr lang="ko-KR" altLang="en-US" sz="2200" err="1">
                <a:ea typeface="휴먼매직체"/>
              </a:rPr>
              <a:t>Indexing</a:t>
            </a:r>
            <a:endParaRPr lang="ko-KR" altLang="en-US" sz="2200">
              <a:ea typeface="휴먼매직체"/>
            </a:endParaRPr>
          </a:p>
          <a:p>
            <a:endParaRPr lang="ko-KR" altLang="en-US" sz="2200" dirty="0">
              <a:ea typeface="휴먼매직체"/>
            </a:endParaRPr>
          </a:p>
          <a:p>
            <a:r>
              <a:rPr lang="ko-KR" altLang="en-US" sz="2200" dirty="0">
                <a:ea typeface="휴먼매직체"/>
              </a:rPr>
              <a:t>3. </a:t>
            </a:r>
            <a:r>
              <a:rPr lang="ko-KR" altLang="en-US" sz="2200" err="1">
                <a:ea typeface="휴먼매직체"/>
              </a:rPr>
              <a:t>인덱싱된</a:t>
            </a:r>
            <a:r>
              <a:rPr lang="ko-KR" altLang="en-US" sz="2200" dirty="0">
                <a:ea typeface="휴먼매직체"/>
              </a:rPr>
              <a:t> 인물 이미지에서 </a:t>
            </a:r>
            <a:r>
              <a:rPr lang="ko-KR" altLang="en-US" sz="2200" err="1">
                <a:ea typeface="휴먼매직체"/>
              </a:rPr>
              <a:t>FaceID를</a:t>
            </a:r>
            <a:r>
              <a:rPr lang="ko-KR" altLang="en-US" sz="2200" dirty="0">
                <a:ea typeface="휴먼매직체"/>
              </a:rPr>
              <a:t>  출력</a:t>
            </a:r>
          </a:p>
          <a:p>
            <a:endParaRPr lang="ko-KR" altLang="en-US" sz="2200" dirty="0">
              <a:ea typeface="휴먼매직체"/>
            </a:endParaRPr>
          </a:p>
          <a:p>
            <a:r>
              <a:rPr lang="ko-KR" altLang="en-US" sz="2200" dirty="0">
                <a:ea typeface="휴먼매직체"/>
              </a:rPr>
              <a:t>4. 인물의 </a:t>
            </a:r>
            <a:r>
              <a:rPr lang="ko-KR" altLang="en-US" sz="2200" err="1">
                <a:ea typeface="휴먼매직체"/>
              </a:rPr>
              <a:t>FaceID와</a:t>
            </a:r>
            <a:r>
              <a:rPr lang="ko-KR" altLang="en-US" sz="2200" dirty="0">
                <a:ea typeface="휴먼매직체"/>
              </a:rPr>
              <a:t> 이름을 </a:t>
            </a:r>
            <a:r>
              <a:rPr lang="ko-KR" altLang="en-US" sz="2200" err="1">
                <a:ea typeface="휴먼매직체"/>
              </a:rPr>
              <a:t>Amazon</a:t>
            </a:r>
            <a:r>
              <a:rPr lang="ko-KR" altLang="en-US" sz="2200" dirty="0">
                <a:ea typeface="휴먼매직체"/>
              </a:rPr>
              <a:t> </a:t>
            </a:r>
            <a:r>
              <a:rPr lang="ko-KR" altLang="en-US" sz="2200" err="1">
                <a:ea typeface="휴먼매직체"/>
              </a:rPr>
              <a:t>RDS로</a:t>
            </a:r>
            <a:r>
              <a:rPr lang="ko-KR" altLang="en-US" sz="2200" dirty="0">
                <a:ea typeface="휴먼매직체"/>
              </a:rPr>
              <a:t> 전송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3B2C0E9-9252-4F12-83F5-7945500D62E4}"/>
              </a:ext>
            </a:extLst>
          </p:cNvPr>
          <p:cNvCxnSpPr/>
          <p:nvPr/>
        </p:nvCxnSpPr>
        <p:spPr>
          <a:xfrm flipV="1">
            <a:off x="1133260" y="3710034"/>
            <a:ext cx="2530912" cy="1313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928433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Office PowerPoint</Application>
  <PresentationFormat>와이드스크린</PresentationFormat>
  <Paragraphs>20</Paragraphs>
  <Slides>26</Slides>
  <Notes>26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소포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금융 자산 디자인</dc:title>
  <dc:creator/>
  <cp:lastModifiedBy/>
  <cp:revision>1754</cp:revision>
  <dcterms:created xsi:type="dcterms:W3CDTF">2020-09-10T07:05:12Z</dcterms:created>
  <dcterms:modified xsi:type="dcterms:W3CDTF">2020-09-11T09:54:09Z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