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4" r:id="rId3"/>
    <p:sldId id="266" r:id="rId4"/>
    <p:sldId id="282" r:id="rId5"/>
    <p:sldId id="305" r:id="rId6"/>
    <p:sldId id="312" r:id="rId7"/>
    <p:sldId id="309" r:id="rId8"/>
    <p:sldId id="310" r:id="rId9"/>
    <p:sldId id="306" r:id="rId10"/>
    <p:sldId id="313" r:id="rId11"/>
    <p:sldId id="315" r:id="rId12"/>
    <p:sldId id="314" r:id="rId13"/>
    <p:sldId id="307" r:id="rId14"/>
    <p:sldId id="277" r:id="rId15"/>
    <p:sldId id="308" r:id="rId16"/>
    <p:sldId id="274" r:id="rId17"/>
    <p:sldId id="31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D95"/>
    <a:srgbClr val="F0ABB0"/>
    <a:srgbClr val="ED636D"/>
    <a:srgbClr val="FFFFFF"/>
    <a:srgbClr val="5D5B5B"/>
    <a:srgbClr val="3D3D3D"/>
    <a:srgbClr val="FEFEF4"/>
    <a:srgbClr val="FDFDDF"/>
    <a:srgbClr val="525252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2019-09-09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843" y="1129062"/>
            <a:ext cx="77235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spc="-300" dirty="0">
                <a:solidFill>
                  <a:srgbClr val="ED636D">
                    <a:alpha val="70000"/>
                  </a:srgbClr>
                </a:solidFill>
                <a:latin typeface="Arial Black" panose="020B0A04020102020204" pitchFamily="34" charset="0"/>
              </a:rPr>
              <a:t>종합설계프로젝트</a:t>
            </a:r>
            <a:r>
              <a:rPr lang="en-US" altLang="ko-KR" sz="2800" b="1" i="1" spc="-300" dirty="0">
                <a:solidFill>
                  <a:srgbClr val="ED636D">
                    <a:alpha val="70000"/>
                  </a:srgbClr>
                </a:solidFill>
                <a:latin typeface="Arial Black" panose="020B0A04020102020204" pitchFamily="34" charset="0"/>
              </a:rPr>
              <a:t>1 </a:t>
            </a:r>
            <a:r>
              <a:rPr lang="en-US" altLang="ko-KR" b="1" i="1" spc="-300" dirty="0">
                <a:solidFill>
                  <a:srgbClr val="ED636D">
                    <a:alpha val="70000"/>
                  </a:srgbClr>
                </a:solidFill>
                <a:latin typeface="Arial Black" panose="020B0A04020102020204" pitchFamily="34" charset="0"/>
              </a:rPr>
              <a:t>ITEC401006</a:t>
            </a:r>
          </a:p>
          <a:p>
            <a:r>
              <a:rPr lang="ko-KR" altLang="en-US" sz="4000" b="1" i="1" spc="-300" dirty="0">
                <a:solidFill>
                  <a:srgbClr val="ED636D">
                    <a:alpha val="70000"/>
                  </a:srgbClr>
                </a:solidFill>
                <a:latin typeface="Arial Black" panose="020B0A04020102020204" pitchFamily="34" charset="0"/>
              </a:rPr>
              <a:t>딥러닝 기반의 이상행동 검출 모듈 개발</a:t>
            </a:r>
            <a:endParaRPr lang="en-US" altLang="ko-KR" sz="4000" b="1" i="1" spc="-300" dirty="0">
              <a:solidFill>
                <a:srgbClr val="ED636D">
                  <a:alpha val="70000"/>
                </a:srgbClr>
              </a:solidFill>
              <a:latin typeface="Arial Black" panose="020B0A04020102020204" pitchFamily="34" charset="0"/>
            </a:endParaRPr>
          </a:p>
          <a:p>
            <a:r>
              <a:rPr lang="ko-KR" altLang="en-US" sz="3200" b="1" i="1" spc="-300" dirty="0">
                <a:solidFill>
                  <a:srgbClr val="ED636D">
                    <a:alpha val="70000"/>
                  </a:srgbClr>
                </a:solidFill>
                <a:latin typeface="Arial Black" panose="020B0A04020102020204" pitchFamily="34" charset="0"/>
              </a:rPr>
              <a:t>㈜우경정보기술</a:t>
            </a:r>
            <a:endParaRPr lang="en-US" altLang="ko-KR" sz="3200" b="1" i="1" spc="-300" dirty="0">
              <a:solidFill>
                <a:srgbClr val="ED636D"/>
              </a:solidFill>
              <a:latin typeface="Arial Black" panose="020B0A04020102020204" pitchFamily="34" charset="0"/>
            </a:endParaRPr>
          </a:p>
          <a:p>
            <a:r>
              <a:rPr lang="ko-KR" altLang="en-US" sz="3200" b="1" i="1" spc="-300" dirty="0">
                <a:solidFill>
                  <a:srgbClr val="EE8D95"/>
                </a:solidFill>
                <a:latin typeface="Arial Black" panose="020B0A04020102020204" pitchFamily="34" charset="0"/>
              </a:rPr>
              <a:t>파</a:t>
            </a:r>
            <a:r>
              <a:rPr lang="en-US" altLang="ko-KR" sz="3200" b="1" i="1" spc="-300" dirty="0">
                <a:solidFill>
                  <a:srgbClr val="EE8D95"/>
                </a:solidFill>
                <a:latin typeface="Arial Black" panose="020B0A04020102020204" pitchFamily="34" charset="0"/>
              </a:rPr>
              <a:t>.</a:t>
            </a:r>
            <a:r>
              <a:rPr lang="ko-KR" altLang="en-US" sz="3200" b="1" i="1" spc="-300" dirty="0">
                <a:solidFill>
                  <a:srgbClr val="EE8D95"/>
                </a:solidFill>
                <a:latin typeface="Arial Black" panose="020B0A04020102020204" pitchFamily="34" charset="0"/>
              </a:rPr>
              <a:t>파</a:t>
            </a:r>
            <a:r>
              <a:rPr lang="en-US" altLang="ko-KR" sz="3200" b="1" i="1" spc="-300" dirty="0">
                <a:solidFill>
                  <a:srgbClr val="EE8D95"/>
                </a:solidFill>
                <a:latin typeface="Arial Black" panose="020B0A04020102020204" pitchFamily="34" charset="0"/>
              </a:rPr>
              <a:t>.</a:t>
            </a:r>
            <a:r>
              <a:rPr lang="ko-KR" altLang="en-US" sz="3200" b="1" i="1" spc="-300" dirty="0">
                <a:solidFill>
                  <a:srgbClr val="EE8D95"/>
                </a:solidFill>
                <a:latin typeface="Arial Black" panose="020B0A04020102020204" pitchFamily="34" charset="0"/>
              </a:rPr>
              <a:t>야</a:t>
            </a:r>
            <a:r>
              <a:rPr lang="en-US" altLang="ko-KR" sz="3200" b="1" i="1" spc="-300" dirty="0">
                <a:solidFill>
                  <a:srgbClr val="EE8D95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816523D-78D2-49F0-9AC7-94FC396D5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61093"/>
              </p:ext>
            </p:extLst>
          </p:nvPr>
        </p:nvGraphicFramePr>
        <p:xfrm>
          <a:off x="1284832" y="5005663"/>
          <a:ext cx="8875165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EE8D95"/>
                          </a:solidFill>
                        </a:rPr>
                        <a:t>이정원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EE8D95"/>
                          </a:solidFill>
                        </a:rPr>
                        <a:t>신준희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EE8D95"/>
                          </a:solidFill>
                        </a:rPr>
                        <a:t>우지현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EE8D95"/>
                          </a:solidFill>
                        </a:rPr>
                        <a:t>전현희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EE8D95"/>
                          </a:solidFill>
                        </a:rPr>
                        <a:t>김대수 멘토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8342382" y="4378272"/>
            <a:ext cx="2658085" cy="7480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3" t="43573" r="33595" b="45101"/>
          <a:stretch/>
        </p:blipFill>
        <p:spPr>
          <a:xfrm>
            <a:off x="1284832" y="4267779"/>
            <a:ext cx="3558992" cy="8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743059" cy="660429"/>
            <a:chOff x="1188881" y="351819"/>
            <a:chExt cx="2743059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743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과제 추진 일정 및 예산 활용 계획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과제 추진 일정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698613"/>
            <a:ext cx="5993244" cy="28976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789" y="4859461"/>
            <a:ext cx="47242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Trello</a:t>
            </a:r>
          </a:p>
          <a:p>
            <a:pPr algn="ctr"/>
            <a:r>
              <a:rPr lang="ko-KR" altLang="en-US" sz="2300" dirty="0"/>
              <a:t>일정 관리</a:t>
            </a:r>
            <a:r>
              <a:rPr lang="en-US" altLang="ko-KR" sz="2300" dirty="0"/>
              <a:t>,</a:t>
            </a:r>
            <a:r>
              <a:rPr lang="ko-KR" altLang="en-US" sz="2300" dirty="0"/>
              <a:t> 진행 상황 보고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89455" y="4859461"/>
            <a:ext cx="7073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err="1"/>
              <a:t>Github</a:t>
            </a:r>
            <a:endParaRPr lang="en-US" altLang="ko-KR" sz="2300" b="1" dirty="0"/>
          </a:p>
          <a:p>
            <a:pPr algn="ctr"/>
            <a:r>
              <a:rPr lang="ko-KR" altLang="en-US" sz="2300" dirty="0"/>
              <a:t>자료 업로드</a:t>
            </a:r>
            <a:r>
              <a:rPr lang="en-US" altLang="ko-KR" sz="2300" dirty="0"/>
              <a:t>, </a:t>
            </a:r>
            <a:r>
              <a:rPr lang="ko-KR" altLang="en-US" sz="2300" dirty="0"/>
              <a:t>코드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6D706-38D7-4244-AB06-E996EA365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08" y="1698613"/>
            <a:ext cx="5257794" cy="2897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0D89D1-9C01-442C-847B-1F2000D3F9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58" y="796804"/>
            <a:ext cx="72390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743059" cy="660429"/>
            <a:chOff x="1188881" y="351819"/>
            <a:chExt cx="2743059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743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과제 추진 일정 및 예산 활용 계획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과제 추진 일정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C34B24-6568-452C-A63C-2A9F2C4F9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0638"/>
              </p:ext>
            </p:extLst>
          </p:nvPr>
        </p:nvGraphicFramePr>
        <p:xfrm>
          <a:off x="1771550" y="1423607"/>
          <a:ext cx="8648900" cy="4504128"/>
        </p:xfrm>
        <a:graphic>
          <a:graphicData uri="http://schemas.openxmlformats.org/drawingml/2006/table">
            <a:tbl>
              <a:tblPr/>
              <a:tblGrid>
                <a:gridCol w="926775">
                  <a:extLst>
                    <a:ext uri="{9D8B030D-6E8A-4147-A177-3AD203B41FA5}">
                      <a16:colId xmlns:a16="http://schemas.microsoft.com/office/drawing/2014/main" val="3633743742"/>
                    </a:ext>
                  </a:extLst>
                </a:gridCol>
                <a:gridCol w="1717362">
                  <a:extLst>
                    <a:ext uri="{9D8B030D-6E8A-4147-A177-3AD203B41FA5}">
                      <a16:colId xmlns:a16="http://schemas.microsoft.com/office/drawing/2014/main" val="2059393019"/>
                    </a:ext>
                  </a:extLst>
                </a:gridCol>
                <a:gridCol w="926775">
                  <a:extLst>
                    <a:ext uri="{9D8B030D-6E8A-4147-A177-3AD203B41FA5}">
                      <a16:colId xmlns:a16="http://schemas.microsoft.com/office/drawing/2014/main" val="4158266175"/>
                    </a:ext>
                  </a:extLst>
                </a:gridCol>
                <a:gridCol w="798803">
                  <a:extLst>
                    <a:ext uri="{9D8B030D-6E8A-4147-A177-3AD203B41FA5}">
                      <a16:colId xmlns:a16="http://schemas.microsoft.com/office/drawing/2014/main" val="3354635736"/>
                    </a:ext>
                  </a:extLst>
                </a:gridCol>
                <a:gridCol w="713487">
                  <a:extLst>
                    <a:ext uri="{9D8B030D-6E8A-4147-A177-3AD203B41FA5}">
                      <a16:colId xmlns:a16="http://schemas.microsoft.com/office/drawing/2014/main" val="583636283"/>
                    </a:ext>
                  </a:extLst>
                </a:gridCol>
                <a:gridCol w="713487">
                  <a:extLst>
                    <a:ext uri="{9D8B030D-6E8A-4147-A177-3AD203B41FA5}">
                      <a16:colId xmlns:a16="http://schemas.microsoft.com/office/drawing/2014/main" val="702389289"/>
                    </a:ext>
                  </a:extLst>
                </a:gridCol>
                <a:gridCol w="713487">
                  <a:extLst>
                    <a:ext uri="{9D8B030D-6E8A-4147-A177-3AD203B41FA5}">
                      <a16:colId xmlns:a16="http://schemas.microsoft.com/office/drawing/2014/main" val="2181301573"/>
                    </a:ext>
                  </a:extLst>
                </a:gridCol>
                <a:gridCol w="713487">
                  <a:extLst>
                    <a:ext uri="{9D8B030D-6E8A-4147-A177-3AD203B41FA5}">
                      <a16:colId xmlns:a16="http://schemas.microsoft.com/office/drawing/2014/main" val="1897857440"/>
                    </a:ext>
                  </a:extLst>
                </a:gridCol>
                <a:gridCol w="713487">
                  <a:extLst>
                    <a:ext uri="{9D8B030D-6E8A-4147-A177-3AD203B41FA5}">
                      <a16:colId xmlns:a16="http://schemas.microsoft.com/office/drawing/2014/main" val="3529363325"/>
                    </a:ext>
                  </a:extLst>
                </a:gridCol>
                <a:gridCol w="711750">
                  <a:extLst>
                    <a:ext uri="{9D8B030D-6E8A-4147-A177-3AD203B41FA5}">
                      <a16:colId xmlns:a16="http://schemas.microsoft.com/office/drawing/2014/main" val="3270290682"/>
                    </a:ext>
                  </a:extLst>
                </a:gridCol>
              </a:tblGrid>
              <a:tr h="40324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No.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수행내용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추진일정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49551"/>
                  </a:ext>
                </a:extLst>
              </a:tr>
              <a:tr h="333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21097"/>
                  </a:ext>
                </a:extLst>
              </a:tr>
              <a:tr h="403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요구분석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21540"/>
                  </a:ext>
                </a:extLst>
              </a:tr>
              <a:tr h="403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구현준비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730161"/>
                  </a:ext>
                </a:extLst>
              </a:tr>
              <a:tr h="403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셋 수집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169361"/>
                  </a:ext>
                </a:extLst>
              </a:tr>
              <a:tr h="403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pose estimation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23915"/>
                  </a:ext>
                </a:extLst>
              </a:tr>
              <a:tr h="539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셋 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filtering&amp; normalize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41819"/>
                  </a:ext>
                </a:extLst>
              </a:tr>
              <a:tr h="403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DNN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딥러닝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542713"/>
                  </a:ext>
                </a:extLst>
              </a:tr>
              <a:tr h="403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점검 및 테스트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61374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모의 테스트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59152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발표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finish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5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31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743059" cy="660429"/>
            <a:chOff x="1188881" y="351819"/>
            <a:chExt cx="2743059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743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과제 추진 일정 및 예산 활용 계획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예산 활용 계획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58A603-28E3-4E8E-AE45-1E79A236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8" t="16669" r="26459" b="15108"/>
          <a:stretch/>
        </p:blipFill>
        <p:spPr>
          <a:xfrm>
            <a:off x="2028285" y="1978040"/>
            <a:ext cx="2190345" cy="2271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5EE430-728A-4A6B-9A3F-837E0436C5CB}"/>
              </a:ext>
            </a:extLst>
          </p:cNvPr>
          <p:cNvSpPr/>
          <p:nvPr/>
        </p:nvSpPr>
        <p:spPr>
          <a:xfrm>
            <a:off x="2393697" y="484624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Xavier module</a:t>
            </a:r>
            <a:endParaRPr lang="ko-KR" altLang="en-US" dirty="0"/>
          </a:p>
        </p:txBody>
      </p:sp>
      <p:pic>
        <p:nvPicPr>
          <p:cNvPr id="1026" name="Picture 2" descr="ì¤ì¤ë¯¸ cctvì ëí ì´ë¯¸ì§ ê²ìê²°ê³¼">
            <a:extLst>
              <a:ext uri="{FF2B5EF4-FFF2-40B4-BE49-F238E27FC236}">
                <a16:creationId xmlns:a16="http://schemas.microsoft.com/office/drawing/2014/main" id="{E33838BF-B3B9-445D-B716-EBDE1136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12" y="1688760"/>
            <a:ext cx="2561023" cy="256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48389B-ED91-4EBC-AE78-68F5BD10B4B6}"/>
              </a:ext>
            </a:extLst>
          </p:cNvPr>
          <p:cNvSpPr/>
          <p:nvPr/>
        </p:nvSpPr>
        <p:spPr>
          <a:xfrm>
            <a:off x="7561751" y="4816699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샤오미 </a:t>
            </a:r>
            <a:r>
              <a:rPr lang="en-US" altLang="ko-KR" dirty="0"/>
              <a:t>CCTV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7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기대효과 및 활용방안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1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918273" y="2714625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270823" y="1371600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623373" y="2726674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270823" y="4069699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728632" cy="660429"/>
            <a:chOff x="1188881" y="351819"/>
            <a:chExt cx="2728632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8245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/>
                <a:t>기대효과 및 활용방안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7286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기대효과 및 활용 방안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35589" y="1528324"/>
            <a:ext cx="280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딥러닝 기반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ko-KR" altLang="en-US" sz="2000" b="1" dirty="0">
                <a:solidFill>
                  <a:schemeClr val="tx2"/>
                </a:solidFill>
              </a:rPr>
              <a:t>포즈 분석 모듈 개발</a:t>
            </a:r>
            <a:r>
              <a:rPr lang="en-US" altLang="ko-KR" sz="2000" b="1" dirty="0">
                <a:solidFill>
                  <a:schemeClr val="tx2"/>
                </a:solidFill>
              </a:rPr>
              <a:t>,</a:t>
            </a:r>
          </a:p>
          <a:p>
            <a:r>
              <a:rPr lang="ko-KR" altLang="en-US" sz="2000" b="1" dirty="0">
                <a:solidFill>
                  <a:schemeClr val="tx2"/>
                </a:solidFill>
              </a:rPr>
              <a:t>이상행동 분류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305009" y="429932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62602" y="2058999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98865" y="3124924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관제의 효율성 증가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16E212E-FD1C-4D98-9111-39E1CF82DC7C}"/>
              </a:ext>
            </a:extLst>
          </p:cNvPr>
          <p:cNvCxnSpPr/>
          <p:nvPr/>
        </p:nvCxnSpPr>
        <p:spPr>
          <a:xfrm>
            <a:off x="8046315" y="3324979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F3B1A41-0396-45CE-BA44-F2A300D33AE5}"/>
              </a:ext>
            </a:extLst>
          </p:cNvPr>
          <p:cNvCxnSpPr/>
          <p:nvPr/>
        </p:nvCxnSpPr>
        <p:spPr>
          <a:xfrm>
            <a:off x="7027165" y="583207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EAD3EC-016F-4988-A7DE-BE4143F58B72}"/>
              </a:ext>
            </a:extLst>
          </p:cNvPr>
          <p:cNvSpPr txBox="1"/>
          <p:nvPr/>
        </p:nvSpPr>
        <p:spPr>
          <a:xfrm>
            <a:off x="1440944" y="4179114"/>
            <a:ext cx="2531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선별 관제 및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ko-KR" altLang="en-US" sz="2000" b="1" dirty="0">
                <a:solidFill>
                  <a:schemeClr val="tx2"/>
                </a:solidFill>
              </a:rPr>
              <a:t>영상 검색 솔루션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ko-KR" altLang="en-US" sz="2000" b="1" dirty="0">
                <a:solidFill>
                  <a:schemeClr val="tx2"/>
                </a:solidFill>
              </a:rPr>
              <a:t>개발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BF7183-9788-4505-9DF7-54C4FB04922A}"/>
              </a:ext>
            </a:extLst>
          </p:cNvPr>
          <p:cNvSpPr txBox="1"/>
          <p:nvPr/>
        </p:nvSpPr>
        <p:spPr>
          <a:xfrm>
            <a:off x="8469863" y="5646026"/>
            <a:ext cx="321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범죄예방 및 응급상황 대처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07174" y="348980"/>
            <a:ext cx="6173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‘</a:t>
            </a:r>
            <a:r>
              <a:rPr lang="ko-KR" altLang="en-US" sz="2400" b="1" dirty="0">
                <a:solidFill>
                  <a:schemeClr val="tx2"/>
                </a:solidFill>
              </a:rPr>
              <a:t>산학 협력</a:t>
            </a:r>
            <a:r>
              <a:rPr lang="en-US" altLang="ko-KR" sz="2400" b="1" dirty="0">
                <a:solidFill>
                  <a:schemeClr val="tx2"/>
                </a:solidFill>
              </a:rPr>
              <a:t>’</a:t>
            </a:r>
            <a:r>
              <a:rPr lang="ko-KR" altLang="en-US" sz="2400" b="1" dirty="0">
                <a:solidFill>
                  <a:schemeClr val="tx2"/>
                </a:solidFill>
              </a:rPr>
              <a:t>의 장점</a:t>
            </a:r>
            <a:r>
              <a:rPr lang="en-US" altLang="ko-KR" sz="2400" b="1" dirty="0">
                <a:solidFill>
                  <a:schemeClr val="tx2"/>
                </a:solidFill>
              </a:rPr>
              <a:t> - </a:t>
            </a:r>
            <a:r>
              <a:rPr lang="ko-KR" altLang="en-US" sz="2400" b="1" dirty="0">
                <a:solidFill>
                  <a:schemeClr val="tx2"/>
                </a:solidFill>
              </a:rPr>
              <a:t>선순환 구조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ko-KR" altLang="ko-KR" dirty="0"/>
              <a:t>학교에서는 전문적인 연구를 통해 새로운 기술을 개발하고</a:t>
            </a:r>
            <a:r>
              <a:rPr lang="en-US" altLang="ko-KR" dirty="0"/>
              <a:t>,</a:t>
            </a:r>
          </a:p>
          <a:p>
            <a:r>
              <a:rPr lang="ko-KR" altLang="ko-KR" dirty="0"/>
              <a:t>회사에서는 이 </a:t>
            </a:r>
            <a:r>
              <a:rPr lang="ko-KR" altLang="en-US" dirty="0"/>
              <a:t>기술로 상품화 할 수 있다</a:t>
            </a:r>
            <a:r>
              <a:rPr lang="en-US" altLang="ko-KR" dirty="0"/>
              <a:t>. (</a:t>
            </a:r>
            <a:r>
              <a:rPr lang="ko-KR" altLang="en-US" dirty="0"/>
              <a:t>유기적 협력관계</a:t>
            </a:r>
            <a:r>
              <a:rPr lang="en-US" altLang="ko-KR" dirty="0"/>
              <a:t>)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114439" y="351819"/>
            <a:ext cx="0" cy="10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30444" r="35334" b="31778"/>
          <a:stretch/>
        </p:blipFill>
        <p:spPr>
          <a:xfrm>
            <a:off x="5995778" y="2180437"/>
            <a:ext cx="1255189" cy="1240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9" t="29293" r="34632" b="23666"/>
          <a:stretch/>
        </p:blipFill>
        <p:spPr>
          <a:xfrm>
            <a:off x="7189398" y="3324979"/>
            <a:ext cx="1586292" cy="1795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04" y="2560199"/>
            <a:ext cx="4215435" cy="31615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72282" y="4953000"/>
            <a:ext cx="551089" cy="564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27" y="3542468"/>
            <a:ext cx="4741165" cy="35558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20B451-E4FF-4080-BE42-FB50A0FA7F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8" y="305394"/>
            <a:ext cx="11136444" cy="59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예상되는 주요 과제 성과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393604" cy="660429"/>
            <a:chOff x="1188881" y="351819"/>
            <a:chExt cx="2393604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685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예상되는 주요 성과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936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예상되는 주요 성과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390286" y="170265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83908" y="4871519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그 외 각종 대외활동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2111" y="2356722"/>
            <a:ext cx="36872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논문 작성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학술 대회 참가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ko-KR" altLang="en-US" sz="1600" dirty="0">
                <a:solidFill>
                  <a:schemeClr val="tx2"/>
                </a:solidFill>
              </a:rPr>
              <a:t>한국방송미디어공학회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추계학술대회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</a:p>
          <a:p>
            <a:r>
              <a:rPr lang="ko-KR" altLang="en-US" sz="1600" dirty="0"/>
              <a:t>한국통신학회추계학술대회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</a:p>
          <a:p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5495" y="2773202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경진대회 참가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en-US" altLang="ko-KR" sz="2000" dirty="0">
                <a:solidFill>
                  <a:schemeClr val="tx2"/>
                </a:solidFill>
              </a:rPr>
              <a:t>GIF(Global Innovation Festival) </a:t>
            </a:r>
            <a:r>
              <a:rPr lang="ko-KR" altLang="en-US" sz="2000" dirty="0">
                <a:solidFill>
                  <a:schemeClr val="tx2"/>
                </a:solidFill>
              </a:rPr>
              <a:t>등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971781" y="2572759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685664" y="504808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422262" y="2572759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49339" y="351819"/>
            <a:ext cx="0" cy="10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3FB0B-C108-46F6-8A79-B3616112DA03}"/>
              </a:ext>
            </a:extLst>
          </p:cNvPr>
          <p:cNvSpPr txBox="1"/>
          <p:nvPr/>
        </p:nvSpPr>
        <p:spPr>
          <a:xfrm>
            <a:off x="3586578" y="2618913"/>
            <a:ext cx="740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>
                <a:solidFill>
                  <a:schemeClr val="bg1"/>
                </a:solidFill>
              </a:rPr>
              <a:t>감사합니다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6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8BECA7-ACA1-4661-BD1F-1E270A66BCA4}"/>
              </a:ext>
            </a:extLst>
          </p:cNvPr>
          <p:cNvSpPr txBox="1"/>
          <p:nvPr/>
        </p:nvSpPr>
        <p:spPr>
          <a:xfrm>
            <a:off x="338006" y="1953326"/>
            <a:ext cx="9117367" cy="4559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001 </a:t>
            </a:r>
            <a:r>
              <a:rPr lang="ko-KR" altLang="en-US" sz="2400" b="1" dirty="0">
                <a:solidFill>
                  <a:schemeClr val="bg1"/>
                </a:solidFill>
              </a:rPr>
              <a:t>과제 목적 및 필요성  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002 </a:t>
            </a:r>
            <a:r>
              <a:rPr lang="ko-KR" altLang="en-US" sz="2400" b="1" dirty="0">
                <a:solidFill>
                  <a:schemeClr val="bg1"/>
                </a:solidFill>
              </a:rPr>
              <a:t>과제 내용 및 추진 방법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003 </a:t>
            </a:r>
            <a:r>
              <a:rPr lang="ko-KR" altLang="en-US" sz="2400" b="1" dirty="0">
                <a:solidFill>
                  <a:schemeClr val="bg1"/>
                </a:solidFill>
              </a:rPr>
              <a:t>과제 추진 일정 및 예산 활용 계획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004 </a:t>
            </a:r>
            <a:r>
              <a:rPr lang="ko-KR" altLang="en-US" sz="2400" b="1" dirty="0">
                <a:solidFill>
                  <a:schemeClr val="bg1"/>
                </a:solidFill>
              </a:rPr>
              <a:t>기대효과 및 활용 방안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005 </a:t>
            </a:r>
            <a:r>
              <a:rPr lang="ko-KR" altLang="en-US" sz="2400" b="1" dirty="0">
                <a:solidFill>
                  <a:schemeClr val="bg1"/>
                </a:solidFill>
              </a:rPr>
              <a:t>예상되는 주요 과제 성과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과제 목적 및 필요성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548208" y="3284197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2231870" y="1973117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72529" y="1627110"/>
            <a:ext cx="1634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D5B5B"/>
                </a:solidFill>
              </a:rPr>
              <a:t>응급상황의 빠른 감지 및 알림 필요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3561" y="5095606"/>
            <a:ext cx="1718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D5B5B"/>
                </a:solidFill>
              </a:rPr>
              <a:t>영상 내용의 </a:t>
            </a:r>
            <a:endParaRPr lang="en-US" altLang="ko-KR" sz="2000" b="1" dirty="0">
              <a:solidFill>
                <a:srgbClr val="5D5B5B"/>
              </a:solidFill>
            </a:endParaRPr>
          </a:p>
          <a:p>
            <a:r>
              <a:rPr lang="ko-KR" altLang="en-US" sz="2000" b="1" dirty="0">
                <a:solidFill>
                  <a:srgbClr val="5D5B5B"/>
                </a:solidFill>
              </a:rPr>
              <a:t>시각적 분석 및 활용 요구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02678" y="2949214"/>
            <a:ext cx="204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D5B5B"/>
                </a:solidFill>
              </a:rPr>
              <a:t>영상 데이터의</a:t>
            </a:r>
            <a:endParaRPr lang="en-US" altLang="ko-KR" sz="2000" b="1" dirty="0">
              <a:solidFill>
                <a:srgbClr val="5D5B5B"/>
              </a:solidFill>
            </a:endParaRPr>
          </a:p>
          <a:p>
            <a:r>
              <a:rPr lang="ko-KR" altLang="en-US" sz="2000" b="1" dirty="0">
                <a:solidFill>
                  <a:srgbClr val="5D5B5B"/>
                </a:solidFill>
              </a:rPr>
              <a:t>양 급증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696" y="2765907"/>
            <a:ext cx="1941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D5B5B"/>
                </a:solidFill>
              </a:rPr>
              <a:t>관제 인원의</a:t>
            </a:r>
            <a:endParaRPr lang="en-US" altLang="ko-KR" sz="2000" b="1" dirty="0">
              <a:solidFill>
                <a:srgbClr val="5D5B5B"/>
              </a:solidFill>
            </a:endParaRPr>
          </a:p>
          <a:p>
            <a:r>
              <a:rPr lang="ko-KR" altLang="en-US" sz="2000" b="1" dirty="0">
                <a:solidFill>
                  <a:srgbClr val="5D5B5B"/>
                </a:solidFill>
              </a:rPr>
              <a:t>부족</a:t>
            </a:r>
            <a:r>
              <a:rPr lang="en-US" altLang="ko-KR" sz="2000" b="1" dirty="0">
                <a:solidFill>
                  <a:srgbClr val="5D5B5B"/>
                </a:solidFill>
              </a:rPr>
              <a:t>,</a:t>
            </a:r>
            <a:r>
              <a:rPr lang="ko-KR" altLang="en-US" sz="2000" b="1" dirty="0">
                <a:solidFill>
                  <a:srgbClr val="5D5B5B"/>
                </a:solidFill>
              </a:rPr>
              <a:t> </a:t>
            </a:r>
            <a:endParaRPr lang="en-US" altLang="ko-KR" sz="2000" b="1" dirty="0">
              <a:solidFill>
                <a:srgbClr val="5D5B5B"/>
              </a:solidFill>
            </a:endParaRPr>
          </a:p>
          <a:p>
            <a:r>
              <a:rPr lang="ko-KR" altLang="en-US" sz="2000" b="1" dirty="0">
                <a:solidFill>
                  <a:srgbClr val="5D5B5B"/>
                </a:solidFill>
              </a:rPr>
              <a:t>효율성 저하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08502" y="5150618"/>
            <a:ext cx="1920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D5B5B"/>
                </a:solidFill>
              </a:rPr>
              <a:t>영상 자체의</a:t>
            </a:r>
            <a:endParaRPr lang="en-US" altLang="ko-KR" sz="2000" b="1" dirty="0">
              <a:solidFill>
                <a:srgbClr val="5D5B5B"/>
              </a:solidFill>
            </a:endParaRPr>
          </a:p>
          <a:p>
            <a:r>
              <a:rPr lang="ko-KR" altLang="en-US" sz="2000" b="1" dirty="0">
                <a:solidFill>
                  <a:srgbClr val="5D5B5B"/>
                </a:solidFill>
              </a:rPr>
              <a:t> 검색 수요 증가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472152" cy="660429"/>
            <a:chOff x="1188881" y="351819"/>
            <a:chExt cx="2472152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685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과제목적 및 필요성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4721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과제 목적 및 필요성</a:t>
              </a: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2" t="29795" r="35670" b="29257"/>
          <a:stretch/>
        </p:blipFill>
        <p:spPr>
          <a:xfrm>
            <a:off x="2956008" y="2673447"/>
            <a:ext cx="1129414" cy="1184316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1857527" y="3247012"/>
            <a:ext cx="8600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0" t="29011" r="35618" b="27484"/>
          <a:stretch/>
        </p:blipFill>
        <p:spPr>
          <a:xfrm>
            <a:off x="4150233" y="3875990"/>
            <a:ext cx="1336313" cy="1456702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3958382" y="5666985"/>
            <a:ext cx="8600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88" y="2594814"/>
            <a:ext cx="1163369" cy="116336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6036197" y="2276202"/>
            <a:ext cx="8600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82" y="2614295"/>
            <a:ext cx="1302620" cy="1302620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9542671" y="3233790"/>
            <a:ext cx="8600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26" y="4060594"/>
            <a:ext cx="1124403" cy="1124403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7397389" y="5640374"/>
            <a:ext cx="8600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730C99D-586C-4309-93B9-67C96DC77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8682" y="1241928"/>
            <a:ext cx="8271224" cy="47243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A31BBD-F37D-465F-AEEB-AE42BE9C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442" y="1333697"/>
            <a:ext cx="5710112" cy="44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과제 내용 및 추진 방법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rgbClr val="F0A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11101" cy="660429"/>
            <a:chOff x="1188881" y="351819"/>
            <a:chExt cx="1911101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911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과제 내용 및 추진 방법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289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역할 분담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7FEE11-3E7B-4933-8835-15496E875296}"/>
              </a:ext>
            </a:extLst>
          </p:cNvPr>
          <p:cNvSpPr txBox="1"/>
          <p:nvPr/>
        </p:nvSpPr>
        <p:spPr>
          <a:xfrm>
            <a:off x="6850413" y="4650994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전현희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0B8583-C14B-4F88-8D54-8FFE2AE297DF}"/>
              </a:ext>
            </a:extLst>
          </p:cNvPr>
          <p:cNvSpPr txBox="1"/>
          <p:nvPr/>
        </p:nvSpPr>
        <p:spPr>
          <a:xfrm>
            <a:off x="4045109" y="4650994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우지현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038C8-015C-4FD7-9645-1ACC1170422D}"/>
              </a:ext>
            </a:extLst>
          </p:cNvPr>
          <p:cNvSpPr txBox="1"/>
          <p:nvPr/>
        </p:nvSpPr>
        <p:spPr>
          <a:xfrm>
            <a:off x="9653933" y="4650994"/>
            <a:ext cx="174618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b="1" dirty="0"/>
              <a:t>신준희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94DD60-8912-4FDB-82A9-CB9AE5160C93}"/>
              </a:ext>
            </a:extLst>
          </p:cNvPr>
          <p:cNvSpPr txBox="1"/>
          <p:nvPr/>
        </p:nvSpPr>
        <p:spPr>
          <a:xfrm>
            <a:off x="1421573" y="4650994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이정원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911E8-B5A8-4D2B-ACAA-B6F7882EF7E5}"/>
              </a:ext>
            </a:extLst>
          </p:cNvPr>
          <p:cNvSpPr txBox="1"/>
          <p:nvPr/>
        </p:nvSpPr>
        <p:spPr>
          <a:xfrm>
            <a:off x="419317" y="5099804"/>
            <a:ext cx="282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set</a:t>
            </a:r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E371FD-BF2E-4883-A52E-2436CE35AB6B}"/>
              </a:ext>
            </a:extLst>
          </p:cNvPr>
          <p:cNvSpPr txBox="1"/>
          <p:nvPr/>
        </p:nvSpPr>
        <p:spPr>
          <a:xfrm>
            <a:off x="2974567" y="5099804"/>
            <a:ext cx="282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set 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filtering &amp; normalize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1A2E47-14E4-4958-A013-96B56F443D3A}"/>
              </a:ext>
            </a:extLst>
          </p:cNvPr>
          <p:cNvSpPr txBox="1"/>
          <p:nvPr/>
        </p:nvSpPr>
        <p:spPr>
          <a:xfrm>
            <a:off x="8934918" y="4915137"/>
            <a:ext cx="233740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Deep learning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0051F-FCF3-47A1-96BA-16BE4B7DE7B8}"/>
              </a:ext>
            </a:extLst>
          </p:cNvPr>
          <p:cNvSpPr txBox="1"/>
          <p:nvPr/>
        </p:nvSpPr>
        <p:spPr>
          <a:xfrm>
            <a:off x="6443082" y="5238303"/>
            <a:ext cx="28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Pose estimation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49" y="2499372"/>
            <a:ext cx="1684800" cy="168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43" y="2497272"/>
            <a:ext cx="1684800" cy="168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129" y="2497272"/>
            <a:ext cx="1686130" cy="16861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82" y="2497272"/>
            <a:ext cx="1684800" cy="16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F5DB670-DDDD-4742-99F2-F619B16F8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50" y="874576"/>
            <a:ext cx="2634825" cy="1832922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11101" cy="660429"/>
            <a:chOff x="1188881" y="351819"/>
            <a:chExt cx="1911101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911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과제 내용 및 추진 방법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8806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과제 추진 방법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 rot="2617856">
            <a:off x="2385129" y="1835269"/>
            <a:ext cx="2268000" cy="2268000"/>
          </a:xfrm>
          <a:prstGeom prst="round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96286" y="2199828"/>
            <a:ext cx="158569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 1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 set 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수집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구축</a:t>
            </a:r>
          </a:p>
        </p:txBody>
      </p:sp>
      <p:sp>
        <p:nvSpPr>
          <p:cNvPr id="33" name="모서리가 둥근 직사각형 32"/>
          <p:cNvSpPr/>
          <p:nvPr/>
        </p:nvSpPr>
        <p:spPr>
          <a:xfrm rot="2617856">
            <a:off x="7665839" y="1835270"/>
            <a:ext cx="2268000" cy="2268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7308" y="2199829"/>
            <a:ext cx="21050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 2  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Deep learning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학습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5" t="19694" r="2896" b="15388"/>
          <a:stretch/>
        </p:blipFill>
        <p:spPr>
          <a:xfrm>
            <a:off x="9131300" y="4535114"/>
            <a:ext cx="1778000" cy="11303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t="35111" r="14833" b="39777"/>
          <a:stretch/>
        </p:blipFill>
        <p:spPr>
          <a:xfrm>
            <a:off x="6211772" y="4942745"/>
            <a:ext cx="2481381" cy="722670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5568950" y="2982358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52787" y="5453408"/>
            <a:ext cx="3207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+</a:t>
            </a:r>
          </a:p>
          <a:p>
            <a:pPr algn="ctr"/>
            <a:r>
              <a:rPr lang="ko-KR" altLang="en-US" sz="2200" b="1" dirty="0"/>
              <a:t>포즈 추정</a:t>
            </a:r>
            <a:endParaRPr lang="en-US" altLang="ko-KR" sz="2200" b="1" dirty="0"/>
          </a:p>
          <a:p>
            <a:pPr algn="ctr"/>
            <a:r>
              <a:rPr lang="en-US" altLang="ko-KR" sz="2200" b="1" dirty="0"/>
              <a:t>(Pose estimation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9" t="38407" r="39390" b="37322"/>
          <a:stretch/>
        </p:blipFill>
        <p:spPr>
          <a:xfrm>
            <a:off x="2399017" y="3998935"/>
            <a:ext cx="2551249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211F79A2-805A-4321-9A32-534E9D341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1" b="14275"/>
          <a:stretch/>
        </p:blipFill>
        <p:spPr>
          <a:xfrm>
            <a:off x="6517395" y="372713"/>
            <a:ext cx="2178143" cy="284039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359040" y="1622354"/>
            <a:ext cx="9254912" cy="1796907"/>
            <a:chOff x="1468544" y="2902684"/>
            <a:chExt cx="9254912" cy="1796907"/>
          </a:xfrm>
          <a:solidFill>
            <a:srgbClr val="ED636D"/>
          </a:solidFill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07572" y="2507166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영상 입력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0747" y="2404051"/>
            <a:ext cx="11176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</a:rPr>
              <a:t>포즈 추정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</a:rPr>
              <a:t>및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</a:rPr>
              <a:t>포즈 추론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681446" y="2501755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11101" cy="660429"/>
            <a:chOff x="1188881" y="351819"/>
            <a:chExt cx="1911101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911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과제 내용 및 추진 방법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8806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과제 추진 방법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370" y="1951231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924" y="1951231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7415246" y="247285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51505" y="253054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검출율</a:t>
            </a:r>
            <a:r>
              <a:rPr lang="ko-KR" altLang="en-US" sz="2000" dirty="0">
                <a:solidFill>
                  <a:schemeClr val="bg1"/>
                </a:solidFill>
              </a:rPr>
              <a:t> 평가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10724" y="1974610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46" y="4070622"/>
            <a:ext cx="3257000" cy="20470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7" y="4272371"/>
            <a:ext cx="2035417" cy="16860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532884" y="3805315"/>
            <a:ext cx="25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Xavier module (Main)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77124" y="3737157"/>
            <a:ext cx="25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35498" y="3840956"/>
            <a:ext cx="25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TX2 Module (Sub)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3373" y="4801201"/>
            <a:ext cx="286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</a:t>
            </a:r>
            <a:endParaRPr lang="ko-KR" alt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55295" y="4663495"/>
            <a:ext cx="286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</a:t>
            </a:r>
            <a:endParaRPr lang="ko-KR" altLang="en-US" sz="4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8" t="16669" r="26459" b="15108"/>
          <a:stretch/>
        </p:blipFill>
        <p:spPr>
          <a:xfrm>
            <a:off x="1788185" y="4300057"/>
            <a:ext cx="1648897" cy="17101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70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373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과제 추진 일정 및 예산 활용 계획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45963" r="34440" b="43596"/>
          <a:stretch/>
        </p:blipFill>
        <p:spPr>
          <a:xfrm>
            <a:off x="100111" y="6404542"/>
            <a:ext cx="1852676" cy="5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5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1704</TotalTime>
  <Words>489</Words>
  <Application>Microsoft Office PowerPoint</Application>
  <PresentationFormat>와이드스크린</PresentationFormat>
  <Paragraphs>159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나눔스퀘어라운드 Regular</vt:lpstr>
      <vt:lpstr>맑은 고딕</vt:lpstr>
      <vt:lpstr>Arial</vt:lpstr>
      <vt:lpstr>Arial Black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Jung Won Lee</cp:lastModifiedBy>
  <cp:revision>199</cp:revision>
  <dcterms:created xsi:type="dcterms:W3CDTF">2015-01-21T11:35:38Z</dcterms:created>
  <dcterms:modified xsi:type="dcterms:W3CDTF">2019-09-09T09:17:36Z</dcterms:modified>
</cp:coreProperties>
</file>