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1" r:id="rId4"/>
    <p:sldId id="276" r:id="rId5"/>
    <p:sldId id="278" r:id="rId6"/>
    <p:sldId id="311" r:id="rId7"/>
    <p:sldId id="277" r:id="rId8"/>
    <p:sldId id="266" r:id="rId9"/>
    <p:sldId id="306" r:id="rId10"/>
    <p:sldId id="267" r:id="rId11"/>
    <p:sldId id="280" r:id="rId12"/>
    <p:sldId id="258" r:id="rId13"/>
    <p:sldId id="279" r:id="rId14"/>
    <p:sldId id="281" r:id="rId15"/>
    <p:sldId id="274" r:id="rId16"/>
    <p:sldId id="338" r:id="rId17"/>
    <p:sldId id="349" r:id="rId18"/>
    <p:sldId id="348" r:id="rId19"/>
    <p:sldId id="350" r:id="rId20"/>
    <p:sldId id="261" r:id="rId21"/>
  </p:sldIdLst>
  <p:sldSz cx="12192000" cy="6858000"/>
  <p:notesSz cx="6858000" cy="9144000"/>
  <p:embeddedFontLst>
    <p:embeddedFont>
      <p:font typeface="Yu Gothic UI Semibold" panose="020B0700000000000000" pitchFamily="34" charset="-128"/>
      <p:bold r:id="rId23"/>
    </p:embeddedFont>
    <p:embeddedFont>
      <p:font typeface="HY중고딕" panose="02030600000101010101" pitchFamily="18" charset="-127"/>
      <p:regular r:id="rId24"/>
    </p:embeddedFont>
    <p:embeddedFont>
      <p:font typeface="KoPub돋움체 Medium" panose="00000600000000000000" pitchFamily="2" charset="-127"/>
      <p:regular r:id="rId25"/>
    </p:embeddedFont>
    <p:embeddedFont>
      <p:font typeface="KoPub돋움체 Bold" panose="00000800000000000000" pitchFamily="2" charset="-127"/>
      <p:bold r:id="rId26"/>
    </p:embeddedFont>
    <p:embeddedFont>
      <p:font typeface="HY견고딕" panose="02030600000101010101" pitchFamily="18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94A20E"/>
    <a:srgbClr val="CCDF13"/>
    <a:srgbClr val="F2F2F2"/>
    <a:srgbClr val="A98AE7"/>
    <a:srgbClr val="FFCD55"/>
    <a:srgbClr val="87CEEA"/>
    <a:srgbClr val="FFC0CB"/>
    <a:srgbClr val="7C68EE"/>
    <a:srgbClr val="83D0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71228" autoAdjust="0"/>
  </p:normalViewPr>
  <p:slideViewPr>
    <p:cSldViewPr snapToGrid="0">
      <p:cViewPr varScale="1">
        <p:scale>
          <a:sx n="114" d="100"/>
          <a:sy n="114" d="100"/>
        </p:scale>
        <p:origin x="300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12A61-5863-4FF2-A4AB-F8F6351C4FF0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A51CD-FA46-435E-A5B9-F9799E598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316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21</a:t>
            </a:r>
            <a:r>
              <a:rPr lang="ko-KR" altLang="en-US" dirty="0"/>
              <a:t>일</a:t>
            </a:r>
            <a:r>
              <a:rPr lang="en-US" altLang="ko-KR" dirty="0"/>
              <a:t>~ 23</a:t>
            </a:r>
            <a:r>
              <a:rPr lang="ko-KR" altLang="en-US" dirty="0"/>
              <a:t>일간 데이터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오전 </a:t>
            </a:r>
            <a:r>
              <a:rPr lang="en-US" altLang="ko-KR" dirty="0"/>
              <a:t>9</a:t>
            </a:r>
            <a:r>
              <a:rPr lang="ko-KR" altLang="en-US" dirty="0"/>
              <a:t>시</a:t>
            </a:r>
            <a:r>
              <a:rPr lang="en-US" altLang="ko-KR" dirty="0"/>
              <a:t>~</a:t>
            </a:r>
            <a:r>
              <a:rPr lang="ko-KR" altLang="en-US" dirty="0"/>
              <a:t>오후</a:t>
            </a:r>
            <a:r>
              <a:rPr lang="en-US" altLang="ko-KR" dirty="0"/>
              <a:t>6</a:t>
            </a:r>
            <a:r>
              <a:rPr lang="ko-KR" altLang="en-US" dirty="0"/>
              <a:t>시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수정해야 할 것</a:t>
            </a:r>
            <a:r>
              <a:rPr lang="en-US" altLang="ko-KR" dirty="0"/>
              <a:t>: </a:t>
            </a:r>
            <a:r>
              <a:rPr lang="ko-KR" altLang="en-US" dirty="0"/>
              <a:t>프로세스 설계 세부화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14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727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73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658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화질 개선 및 설명 그림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923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465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618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정확성</a:t>
            </a:r>
            <a:r>
              <a:rPr lang="en-US" altLang="ko-KR" dirty="0"/>
              <a:t>(</a:t>
            </a:r>
            <a:r>
              <a:rPr lang="ko-KR" altLang="en-US" dirty="0"/>
              <a:t>신뢰성</a:t>
            </a:r>
            <a:r>
              <a:rPr lang="en-US" altLang="ko-KR" dirty="0"/>
              <a:t>) </a:t>
            </a:r>
            <a:r>
              <a:rPr lang="ko-KR" altLang="en-US" dirty="0"/>
              <a:t>떨어짐</a:t>
            </a:r>
            <a:r>
              <a:rPr lang="en-US" altLang="ko-KR" dirty="0"/>
              <a:t>(</a:t>
            </a:r>
            <a:r>
              <a:rPr lang="ko-KR" altLang="en-US" dirty="0" err="1"/>
              <a:t>토피</a:t>
            </a:r>
            <a:r>
              <a:rPr lang="ko-KR" altLang="en-US" dirty="0"/>
              <a:t> 삭제</a:t>
            </a:r>
            <a:r>
              <a:rPr lang="en-US" altLang="ko-KR" dirty="0"/>
              <a:t>, </a:t>
            </a:r>
            <a:r>
              <a:rPr lang="ko-KR" altLang="en-US" dirty="0" err="1"/>
              <a:t>꼼파뇨</a:t>
            </a:r>
            <a:r>
              <a:rPr lang="ko-KR" altLang="en-US" dirty="0"/>
              <a:t> </a:t>
            </a:r>
            <a:r>
              <a:rPr lang="ko-KR" altLang="en-US" dirty="0" err="1"/>
              <a:t>워드클라우드</a:t>
            </a:r>
            <a:r>
              <a:rPr lang="ko-KR" altLang="en-US" dirty="0"/>
              <a:t> 비정상 작동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밑에 설명 </a:t>
            </a:r>
            <a:r>
              <a:rPr lang="ko-KR" altLang="en-US" dirty="0" err="1"/>
              <a:t>한줄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페이지가 </a:t>
            </a:r>
            <a:r>
              <a:rPr lang="en-US" altLang="ko-KR" dirty="0"/>
              <a:t>5</a:t>
            </a:r>
            <a:r>
              <a:rPr lang="ko-KR" altLang="en-US" dirty="0"/>
              <a:t>개 </a:t>
            </a:r>
            <a:r>
              <a:rPr lang="en-US" altLang="ko-KR" dirty="0"/>
              <a:t>10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362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2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896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954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265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968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31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495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A51CD-FA46-435E-A5B9-F9799E59883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93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8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83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29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43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45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6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62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9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73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29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89A1-55CD-47B6-A82D-38D0473053DC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4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89A1-55CD-47B6-A82D-38D0473053DC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A34B1-B673-40D1-92D5-1615860D3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01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6.wdp"/><Relationship Id="rId3" Type="http://schemas.openxmlformats.org/officeDocument/2006/relationships/image" Target="../media/image1.png"/><Relationship Id="rId7" Type="http://schemas.microsoft.com/office/2007/relationships/hdphoto" Target="../media/hdphoto3.wdp"/><Relationship Id="rId12" Type="http://schemas.openxmlformats.org/officeDocument/2006/relationships/image" Target="../media/image15.png"/><Relationship Id="rId17" Type="http://schemas.microsoft.com/office/2007/relationships/hdphoto" Target="../media/hdphoto8.wdp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microsoft.com/office/2007/relationships/hdphoto" Target="../media/hdphoto4.wdp"/><Relationship Id="rId1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9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aramin.co.kr/zf_user/company-info/view-inner-finance?csn=cnhIRmMraG9EK3FEWnhQMnlDOGI0dz09" TargetMode="External"/><Relationship Id="rId5" Type="http://schemas.openxmlformats.org/officeDocument/2006/relationships/hyperlink" Target="https://www.saramin.co.kr/zf_user/company-info/view-inner-finance?csn=cVpTb2FVOXUveWpBUzJsc0JJRjVhQT09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www.saramin.co.kr/zf_user/company-info/view?csn=VzFGMHNFb205aWpoSXlLTXo4NnhBQT09" TargetMode="Externa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2203" y="1"/>
            <a:ext cx="1259097" cy="2876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2203" y="4097546"/>
            <a:ext cx="1259097" cy="27604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2203" y="3055728"/>
            <a:ext cx="1259097" cy="862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8257" y="2906774"/>
            <a:ext cx="6611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무신사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실시간 분석 수집 및 시각화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88257" y="3636358"/>
            <a:ext cx="5497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프로젝트 참가자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김민수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6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이지운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장기헌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6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장윤종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6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전장현</a:t>
            </a:r>
            <a:endParaRPr lang="en-US" altLang="ko-KR" sz="16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프로젝트 기간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: 2023-02-20 ~ 02-28</a:t>
            </a:r>
            <a:endParaRPr lang="ko-KR" altLang="en-US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9B7D56-E288-43AE-B1F0-3545BAA2E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26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368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01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44FDA-2A9F-4602-8AE9-65A87D44600B}"/>
              </a:ext>
            </a:extLst>
          </p:cNvPr>
          <p:cNvSpPr txBox="1"/>
          <p:nvPr/>
        </p:nvSpPr>
        <p:spPr>
          <a:xfrm>
            <a:off x="5199380" y="996632"/>
            <a:ext cx="6992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중고딕" panose="02030600000101010101" pitchFamily="18" charset="-127"/>
                <a:ea typeface="HY중고딕" panose="02030600000101010101" pitchFamily="18" charset="-127"/>
              </a:rPr>
              <a:t>WBS</a:t>
            </a: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(Work Breakdown Structure)</a:t>
            </a:r>
            <a:r>
              <a:rPr lang="ko-KR" altLang="en-US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는 프로젝트를 </a:t>
            </a:r>
            <a:r>
              <a:rPr lang="ko-KR" altLang="en-US" sz="1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중고딕" panose="02030600000101010101" pitchFamily="18" charset="-127"/>
                <a:ea typeface="HY중고딕" panose="02030600000101010101" pitchFamily="18" charset="-127"/>
              </a:rPr>
              <a:t>시각적으로 분류</a:t>
            </a:r>
            <a:r>
              <a:rPr lang="ko-KR" altLang="en-US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하는 체계입니다</a:t>
            </a: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BFF26-CADC-A17D-FF86-B1D8C86D1A3F}"/>
              </a:ext>
            </a:extLst>
          </p:cNvPr>
          <p:cNvSpPr txBox="1"/>
          <p:nvPr/>
        </p:nvSpPr>
        <p:spPr>
          <a:xfrm>
            <a:off x="1685925" y="195202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F949D4-A077-0C0A-A416-6713D378552B}"/>
              </a:ext>
            </a:extLst>
          </p:cNvPr>
          <p:cNvSpPr txBox="1"/>
          <p:nvPr/>
        </p:nvSpPr>
        <p:spPr>
          <a:xfrm>
            <a:off x="1693872" y="636401"/>
            <a:ext cx="428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5) WBS</a:t>
            </a:r>
            <a:endParaRPr lang="ko-KR" altLang="en-US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0A0A04-9B39-F1A4-9D6B-50685BB34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625" y="1460440"/>
            <a:ext cx="5877799" cy="440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67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22203" y="0"/>
            <a:ext cx="1259097" cy="695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22203" y="1916320"/>
            <a:ext cx="1259097" cy="4941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22203" y="874502"/>
            <a:ext cx="1259097" cy="862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1825" y="1008680"/>
            <a:ext cx="6310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요구사항 정의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8AF3C8-AC66-10D1-7895-3805F33B7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01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02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915FE26-869F-465B-A097-A88AF5E31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C795FF-2047-4835-B162-4C8E751C0B11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BD5CC6D-4F0F-44C2-A308-0823BB67B02D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24049-CCE9-AE65-6608-D029E68C89E8}"/>
              </a:ext>
            </a:extLst>
          </p:cNvPr>
          <p:cNvSpPr txBox="1"/>
          <p:nvPr/>
        </p:nvSpPr>
        <p:spPr>
          <a:xfrm>
            <a:off x="1552389" y="1559257"/>
            <a:ext cx="8472144" cy="373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0" dirty="0" err="1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무신사</a:t>
            </a:r>
            <a:r>
              <a:rPr lang="ko-KR" altLang="en-US" b="1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인기 검색어 순위 </a:t>
            </a:r>
            <a:r>
              <a:rPr lang="ko-KR" altLang="en-US" b="1" i="0" dirty="0" err="1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크롤링</a:t>
            </a:r>
            <a:r>
              <a:rPr lang="ko-KR" altLang="en-US" b="1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en-US" altLang="ko-KR" b="1" i="0" dirty="0">
              <a:effectLst/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schedule</a:t>
            </a:r>
            <a:r>
              <a:rPr lang="ko-KR" altLang="en-US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과 </a:t>
            </a:r>
            <a:r>
              <a:rPr lang="en-US" altLang="ko-KR" b="0" i="0" dirty="0" err="1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BeautifulSoup</a:t>
            </a:r>
            <a:r>
              <a:rPr lang="ko-KR" altLang="en-US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을 사용하여 실시간 자동 수집</a:t>
            </a:r>
            <a:endParaRPr lang="en-US" altLang="ko-KR" b="0" i="0" dirty="0">
              <a:effectLst/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수집 기간</a:t>
            </a:r>
            <a:r>
              <a:rPr lang="en-US" altLang="ko-KR" sz="1400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: 10</a:t>
            </a:r>
            <a:r>
              <a:rPr lang="ko-KR" altLang="en-US" sz="1400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시</a:t>
            </a:r>
            <a:r>
              <a:rPr lang="en-US" altLang="ko-KR" sz="1400" b="0" i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~17</a:t>
            </a:r>
            <a:r>
              <a:rPr lang="ko-KR" altLang="en-US" sz="1400" b="0" i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시</a:t>
            </a:r>
            <a:r>
              <a:rPr lang="en-US" altLang="ko-KR" sz="1400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, 1</a:t>
            </a:r>
            <a:r>
              <a:rPr lang="ko-KR" altLang="en-US" sz="1400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시간마다 </a:t>
            </a:r>
            <a:r>
              <a:rPr lang="ko-KR" altLang="en-US" sz="1400" b="0" i="0" dirty="0" err="1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크롤링</a:t>
            </a:r>
            <a:r>
              <a:rPr lang="ko-KR" altLang="en-US" sz="1400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진행</a:t>
            </a:r>
            <a:r>
              <a:rPr lang="en-US" altLang="ko-KR" sz="1400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400" b="0" i="0" dirty="0" err="1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무신사</a:t>
            </a:r>
            <a:r>
              <a:rPr lang="ko-KR" altLang="en-US" sz="1400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인기 검색어 페이지 </a:t>
            </a:r>
            <a:r>
              <a:rPr lang="en-US" altLang="ko-KR" sz="1400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ko-KR" altLang="en-US" sz="1400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시간마다 갱신</a:t>
            </a:r>
            <a:r>
              <a:rPr lang="en-US" altLang="ko-KR" sz="1400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수집한 데이터를 </a:t>
            </a:r>
            <a:r>
              <a:rPr lang="en-US" altLang="ko-KR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txt </a:t>
            </a:r>
            <a:r>
              <a:rPr lang="ko-KR" altLang="en-US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파일로 저장 </a:t>
            </a:r>
            <a:endParaRPr lang="en-US" altLang="ko-KR" b="0" i="0" dirty="0">
              <a:effectLst/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추출한 데이터를 기반으로 시각화 </a:t>
            </a:r>
            <a:endParaRPr lang="en-US" altLang="ko-KR" b="0" i="0" dirty="0">
              <a:effectLst/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b="1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수집한 인기 검색어 키워드 선택 시 브랜드 </a:t>
            </a:r>
            <a:r>
              <a:rPr lang="ko-KR" altLang="en-US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크롤링</a:t>
            </a:r>
            <a:endParaRPr lang="en-US" altLang="ko-KR" b="1" i="0" dirty="0">
              <a:effectLst/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selenium</a:t>
            </a:r>
            <a:r>
              <a:rPr lang="ko-KR" altLang="en-US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을 이용하여 상품 브랜드 데이터 추출</a:t>
            </a:r>
            <a:r>
              <a:rPr lang="en-US" altLang="ko-KR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최대 </a:t>
            </a:r>
            <a:r>
              <a:rPr lang="en-US" altLang="ko-KR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10</a:t>
            </a:r>
            <a:r>
              <a:rPr lang="ko-KR" altLang="en-US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페이지</a:t>
            </a:r>
            <a:r>
              <a:rPr lang="en-US" altLang="ko-KR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, 900</a:t>
            </a:r>
            <a:r>
              <a:rPr lang="ko-KR" altLang="en-US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개</a:t>
            </a:r>
            <a:r>
              <a:rPr lang="en-US" altLang="ko-KR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추출한 데이터를 기반으로 시각화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11472-2815-C4D4-95E7-BEBC062F2D89}"/>
              </a:ext>
            </a:extLst>
          </p:cNvPr>
          <p:cNvSpPr txBox="1"/>
          <p:nvPr/>
        </p:nvSpPr>
        <p:spPr>
          <a:xfrm>
            <a:off x="1685925" y="195202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정의</a:t>
            </a:r>
          </a:p>
        </p:txBody>
      </p:sp>
    </p:spTree>
    <p:extLst>
      <p:ext uri="{BB962C8B-B14F-4D97-AF65-F5344CB8AC3E}">
        <p14:creationId xmlns:p14="http://schemas.microsoft.com/office/powerpoint/2010/main" val="3106295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22203" y="0"/>
            <a:ext cx="1259097" cy="695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22203" y="1916320"/>
            <a:ext cx="1259097" cy="4941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22203" y="874502"/>
            <a:ext cx="1259097" cy="862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1825" y="1008680"/>
            <a:ext cx="6310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시스템 구조 정의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71825" y="1916320"/>
            <a:ext cx="4299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1) </a:t>
            </a:r>
            <a:r>
              <a:rPr lang="ko-KR" altLang="en-US" sz="16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프로세스 정의</a:t>
            </a:r>
            <a:endParaRPr lang="en-US" altLang="ko-KR" sz="1600" dirty="0">
              <a:ln>
                <a:solidFill>
                  <a:schemeClr val="tx1">
                    <a:lumMod val="95000"/>
                    <a:lumOff val="5000"/>
                    <a:alpha val="15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2) </a:t>
            </a:r>
            <a:r>
              <a:rPr lang="ko-KR" altLang="en-US" sz="16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프로세스 설계</a:t>
            </a:r>
            <a:endParaRPr lang="en-US" altLang="ko-KR" sz="1600" dirty="0">
              <a:ln>
                <a:solidFill>
                  <a:schemeClr val="tx1">
                    <a:lumMod val="95000"/>
                    <a:lumOff val="5000"/>
                    <a:alpha val="15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3) </a:t>
            </a:r>
            <a:r>
              <a:rPr lang="ko-KR" altLang="en-US" sz="16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통합테스트 결과보고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D6DB77-8AF0-BDC5-8ECD-13A811175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31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5925" y="195202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구조 정의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5925" y="593168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1) 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프로세스 정의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915FE26-869F-465B-A097-A88AF5E31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C795FF-2047-4835-B162-4C8E751C0B11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BD5CC6D-4F0F-44C2-A308-0823BB67B02D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/>
          </a:p>
        </p:txBody>
      </p:sp>
      <p:sp>
        <p:nvSpPr>
          <p:cNvPr id="10" name="RelatConnector">
            <a:extLst>
              <a:ext uri="{FF2B5EF4-FFF2-40B4-BE49-F238E27FC236}">
                <a16:creationId xmlns:a16="http://schemas.microsoft.com/office/drawing/2014/main" id="{ED2D4CF9-5620-4E72-8021-3ECCC91D13F3}"/>
              </a:ext>
            </a:extLst>
          </p:cNvPr>
          <p:cNvSpPr/>
          <p:nvPr/>
        </p:nvSpPr>
        <p:spPr>
          <a:xfrm>
            <a:off x="1639851" y="3586396"/>
            <a:ext cx="527132" cy="5690"/>
          </a:xfrm>
          <a:custGeom>
            <a:avLst/>
            <a:gdLst>
              <a:gd name="rtl" fmla="*/ -71050 w 306358"/>
              <a:gd name="rtt" fmla="*/ -46400 h 3222"/>
              <a:gd name="rtr" fmla="*/ 71050 w 306358"/>
              <a:gd name="rtb" fmla="*/ 46400 h 3222"/>
            </a:gdLst>
            <a:ahLst/>
            <a:cxnLst/>
            <a:rect l="rtl" t="rtt" r="rtr" b="rtb"/>
            <a:pathLst>
              <a:path w="306358" h="3222" fill="none">
                <a:moveTo>
                  <a:pt x="-153179" y="1611"/>
                </a:moveTo>
                <a:lnTo>
                  <a:pt x="153179" y="-1611"/>
                </a:lnTo>
              </a:path>
            </a:pathLst>
          </a:custGeom>
          <a:noFill/>
          <a:ln w="5800" cap="rnd">
            <a:solidFill>
              <a:srgbClr val="000000"/>
            </a:solidFill>
            <a:custDash>
              <a:ds d="600000" sp="400000"/>
            </a:custDash>
            <a:round/>
            <a:tailEnd type="stealth" w="sm" len="sm"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1100" dirty="0">
                <a:solidFill>
                  <a:srgbClr val="303030"/>
                </a:solidFill>
                <a:latin typeface="Yu Gothic UI Semibold"/>
              </a:rPr>
              <a:t> </a:t>
            </a:r>
            <a:endParaRPr lang="en-US" altLang="ko-KR" sz="1100" dirty="0">
              <a:solidFill>
                <a:srgbClr val="303030"/>
              </a:solidFill>
              <a:latin typeface="Yu Gothic UI Semibold"/>
            </a:endParaRPr>
          </a:p>
          <a:p>
            <a:pPr algn="ctr">
              <a:lnSpc>
                <a:spcPct val="100000"/>
              </a:lnSpc>
            </a:pPr>
            <a:endParaRPr lang="en-US" altLang="ko-KR" sz="1100" b="1" dirty="0">
              <a:solidFill>
                <a:srgbClr val="303030"/>
              </a:solidFill>
              <a:latin typeface="Yu Gothic UI Semibold"/>
            </a:endParaRPr>
          </a:p>
          <a:p>
            <a:pPr algn="ctr">
              <a:lnSpc>
                <a:spcPct val="100000"/>
              </a:lnSpc>
            </a:pPr>
            <a:r>
              <a:rPr sz="1100" b="1" dirty="0" err="1">
                <a:solidFill>
                  <a:srgbClr val="303030"/>
                </a:solidFill>
                <a:latin typeface="Yu Gothic UI Semibold"/>
              </a:rPr>
              <a:t>설치</a:t>
            </a:r>
            <a:endParaRPr sz="1100" b="1" dirty="0">
              <a:solidFill>
                <a:srgbClr val="303030"/>
              </a:solidFill>
              <a:latin typeface="Yu Gothic UI Semibold"/>
            </a:endParaRPr>
          </a:p>
        </p:txBody>
      </p:sp>
      <p:sp>
        <p:nvSpPr>
          <p:cNvPr id="11" name="RelatConnector">
            <a:extLst>
              <a:ext uri="{FF2B5EF4-FFF2-40B4-BE49-F238E27FC236}">
                <a16:creationId xmlns:a16="http://schemas.microsoft.com/office/drawing/2014/main" id="{71076423-7975-4C21-9151-557E0E220315}"/>
              </a:ext>
            </a:extLst>
          </p:cNvPr>
          <p:cNvSpPr/>
          <p:nvPr/>
        </p:nvSpPr>
        <p:spPr>
          <a:xfrm>
            <a:off x="2860222" y="3580427"/>
            <a:ext cx="755963" cy="5122"/>
          </a:xfrm>
          <a:custGeom>
            <a:avLst/>
            <a:gdLst>
              <a:gd name="rtl" fmla="*/ -78300 w 439350"/>
              <a:gd name="rtt" fmla="*/ -53650 h 2900"/>
              <a:gd name="rtr" fmla="*/ 78300 w 439350"/>
              <a:gd name="rtb" fmla="*/ 53650 h 2900"/>
            </a:gdLst>
            <a:ahLst/>
            <a:cxnLst/>
            <a:rect l="rtl" t="rtt" r="rtr" b="rtb"/>
            <a:pathLst>
              <a:path w="439350" h="2900" fill="none">
                <a:moveTo>
                  <a:pt x="-219675" y="0"/>
                </a:moveTo>
                <a:lnTo>
                  <a:pt x="219675" y="0"/>
                </a:lnTo>
              </a:path>
            </a:pathLst>
          </a:custGeom>
          <a:noFill/>
          <a:ln w="5800" cap="rnd">
            <a:solidFill>
              <a:srgbClr val="000000"/>
            </a:solidFill>
            <a:custDash>
              <a:ds d="600000" sp="400000"/>
            </a:custDash>
            <a:round/>
            <a:tailEnd type="stealth" w="sm" len="sm"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endParaRPr lang="en-US" altLang="ko-KR" sz="1200" b="1" dirty="0">
              <a:solidFill>
                <a:srgbClr val="30303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altLang="ko-KR" sz="1200" b="1" dirty="0">
              <a:solidFill>
                <a:srgbClr val="30303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sz="1200" b="1" dirty="0" err="1">
                <a:solidFill>
                  <a:srgbClr val="303030"/>
                </a:solidFill>
                <a:latin typeface="Arial"/>
              </a:rPr>
              <a:t>입력</a:t>
            </a:r>
            <a:endParaRPr sz="1200" b="1" dirty="0">
              <a:solidFill>
                <a:srgbClr val="303030"/>
              </a:solidFill>
              <a:latin typeface="Arial"/>
            </a:endParaRPr>
          </a:p>
        </p:txBody>
      </p:sp>
      <p:sp>
        <p:nvSpPr>
          <p:cNvPr id="12" name="RelatConnector">
            <a:extLst>
              <a:ext uri="{FF2B5EF4-FFF2-40B4-BE49-F238E27FC236}">
                <a16:creationId xmlns:a16="http://schemas.microsoft.com/office/drawing/2014/main" id="{A0BD9C25-55C2-4394-91F8-8EDE8CB0F487}"/>
              </a:ext>
            </a:extLst>
          </p:cNvPr>
          <p:cNvSpPr/>
          <p:nvPr/>
        </p:nvSpPr>
        <p:spPr>
          <a:xfrm>
            <a:off x="4274298" y="3244043"/>
            <a:ext cx="645089" cy="672768"/>
          </a:xfrm>
          <a:custGeom>
            <a:avLst/>
            <a:gdLst>
              <a:gd name="rtl" fmla="*/ -103675 w 374912"/>
              <a:gd name="rtt" fmla="*/ 12325 h 380948"/>
              <a:gd name="rtr" fmla="*/ 212425 w 374912"/>
              <a:gd name="rtb" fmla="*/ 96425 h 380948"/>
            </a:gdLst>
            <a:ahLst/>
            <a:cxnLst/>
            <a:rect l="rtl" t="rtt" r="rtr" b="rtb"/>
            <a:pathLst>
              <a:path w="374912" h="380948" fill="none">
                <a:moveTo>
                  <a:pt x="-187456" y="190474"/>
                </a:moveTo>
                <a:cubicBezTo>
                  <a:pt x="-42456" y="190474"/>
                  <a:pt x="187456" y="-45474"/>
                  <a:pt x="187456" y="-190474"/>
                </a:cubicBezTo>
              </a:path>
            </a:pathLst>
          </a:custGeom>
          <a:noFill/>
          <a:ln w="5800" cap="rnd">
            <a:solidFill>
              <a:srgbClr val="000000"/>
            </a:solidFill>
            <a:custDash>
              <a:ds d="600000" sp="400000"/>
            </a:custDash>
            <a:round/>
            <a:tailEnd type="stealth" w="sm" len="sm"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1100" b="1" dirty="0" err="1">
                <a:solidFill>
                  <a:srgbClr val="303030"/>
                </a:solidFill>
                <a:latin typeface="Arial"/>
              </a:rPr>
              <a:t>입력값</a:t>
            </a:r>
            <a:r>
              <a:rPr sz="1100" b="1" dirty="0">
                <a:solidFill>
                  <a:srgbClr val="303030"/>
                </a:solidFill>
                <a:latin typeface="Arial"/>
              </a:rPr>
              <a:t> </a:t>
            </a:r>
            <a:r>
              <a:rPr lang="ko-KR" altLang="en-US" sz="1100" b="1" dirty="0">
                <a:solidFill>
                  <a:srgbClr val="303030"/>
                </a:solidFill>
                <a:latin typeface="Arial"/>
              </a:rPr>
              <a:t>없음</a:t>
            </a:r>
            <a:endParaRPr sz="1100" b="1" dirty="0">
              <a:solidFill>
                <a:srgbClr val="303030"/>
              </a:solidFill>
              <a:latin typeface="Arial"/>
            </a:endParaRPr>
          </a:p>
        </p:txBody>
      </p:sp>
      <p:sp>
        <p:nvSpPr>
          <p:cNvPr id="13" name="RelatConnector">
            <a:extLst>
              <a:ext uri="{FF2B5EF4-FFF2-40B4-BE49-F238E27FC236}">
                <a16:creationId xmlns:a16="http://schemas.microsoft.com/office/drawing/2014/main" id="{59DE41EC-89B8-409E-B414-A6D7F4B5B99C}"/>
              </a:ext>
            </a:extLst>
          </p:cNvPr>
          <p:cNvSpPr/>
          <p:nvPr/>
        </p:nvSpPr>
        <p:spPr>
          <a:xfrm>
            <a:off x="4274298" y="3942763"/>
            <a:ext cx="645089" cy="724672"/>
          </a:xfrm>
          <a:custGeom>
            <a:avLst/>
            <a:gdLst>
              <a:gd name="rtl" fmla="*/ -103675 w 374912"/>
              <a:gd name="rtt" fmla="*/ -96425 h 410338"/>
              <a:gd name="rtr" fmla="*/ 212425 w 374912"/>
              <a:gd name="rtb" fmla="*/ -12325 h 410338"/>
            </a:gdLst>
            <a:ahLst/>
            <a:cxnLst/>
            <a:rect l="rtl" t="rtt" r="rtr" b="rtb"/>
            <a:pathLst>
              <a:path w="374912" h="410338" fill="none">
                <a:moveTo>
                  <a:pt x="-187456" y="-205169"/>
                </a:moveTo>
                <a:cubicBezTo>
                  <a:pt x="-42456" y="-205169"/>
                  <a:pt x="187456" y="60169"/>
                  <a:pt x="187456" y="205169"/>
                </a:cubicBezTo>
              </a:path>
            </a:pathLst>
          </a:custGeom>
          <a:noFill/>
          <a:ln w="5800" cap="rnd">
            <a:solidFill>
              <a:srgbClr val="000000"/>
            </a:solidFill>
            <a:custDash>
              <a:ds d="600000" sp="400000"/>
            </a:custDash>
            <a:round/>
            <a:tailEnd type="stealth" w="sm" len="sm"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1100" b="1" dirty="0" err="1">
                <a:solidFill>
                  <a:srgbClr val="303030"/>
                </a:solidFill>
                <a:latin typeface="Arial"/>
              </a:rPr>
              <a:t>입력값</a:t>
            </a:r>
            <a:r>
              <a:rPr sz="1100" b="1" dirty="0">
                <a:solidFill>
                  <a:srgbClr val="303030"/>
                </a:solidFill>
                <a:latin typeface="Arial"/>
              </a:rPr>
              <a:t> </a:t>
            </a:r>
            <a:r>
              <a:rPr lang="ko-KR" altLang="en-US" sz="1100" b="1" dirty="0">
                <a:solidFill>
                  <a:srgbClr val="303030"/>
                </a:solidFill>
                <a:latin typeface="Arial"/>
              </a:rPr>
              <a:t>있음</a:t>
            </a:r>
            <a:endParaRPr sz="1100" b="1" dirty="0">
              <a:solidFill>
                <a:srgbClr val="303030"/>
              </a:solidFill>
              <a:latin typeface="Arial"/>
            </a:endParaRPr>
          </a:p>
        </p:txBody>
      </p:sp>
      <p:sp>
        <p:nvSpPr>
          <p:cNvPr id="14" name="RelatConnector">
            <a:extLst>
              <a:ext uri="{FF2B5EF4-FFF2-40B4-BE49-F238E27FC236}">
                <a16:creationId xmlns:a16="http://schemas.microsoft.com/office/drawing/2014/main" id="{5B3289E2-BB2B-4328-B0B4-5ACD0EC59C51}"/>
              </a:ext>
            </a:extLst>
          </p:cNvPr>
          <p:cNvSpPr/>
          <p:nvPr/>
        </p:nvSpPr>
        <p:spPr>
          <a:xfrm>
            <a:off x="5352972" y="2777061"/>
            <a:ext cx="1058185" cy="5122"/>
          </a:xfrm>
          <a:custGeom>
            <a:avLst/>
            <a:gdLst>
              <a:gd name="rtl" fmla="*/ -121800 w 614995"/>
              <a:gd name="rtt" fmla="*/ -42050 h 2900"/>
              <a:gd name="rtr" fmla="*/ 121800 w 614995"/>
              <a:gd name="rtb" fmla="*/ 42050 h 2900"/>
            </a:gdLst>
            <a:ahLst/>
            <a:cxnLst/>
            <a:rect l="rtl" t="rtt" r="rtr" b="rtb"/>
            <a:pathLst>
              <a:path w="614995" h="2900" fill="none">
                <a:moveTo>
                  <a:pt x="-307497" y="0"/>
                </a:moveTo>
                <a:lnTo>
                  <a:pt x="307497" y="0"/>
                </a:lnTo>
              </a:path>
            </a:pathLst>
          </a:custGeom>
          <a:noFill/>
          <a:ln w="5800" cap="rnd">
            <a:solidFill>
              <a:srgbClr val="000000"/>
            </a:solidFill>
            <a:custDash>
              <a:ds d="600000" sp="400000"/>
            </a:custDash>
            <a:round/>
            <a:tailEnd type="stealth" w="sm" len="sm"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endParaRPr lang="en-US" altLang="ko-KR" sz="1100" b="1" dirty="0">
              <a:solidFill>
                <a:srgbClr val="30303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altLang="ko-KR" sz="1100" b="1" dirty="0">
              <a:solidFill>
                <a:srgbClr val="30303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sz="1100" b="1" dirty="0" err="1">
                <a:solidFill>
                  <a:srgbClr val="303030"/>
                </a:solidFill>
                <a:latin typeface="Arial"/>
              </a:rPr>
              <a:t>자동실행</a:t>
            </a:r>
            <a:endParaRPr sz="1100" b="1" dirty="0">
              <a:solidFill>
                <a:srgbClr val="303030"/>
              </a:solidFill>
              <a:latin typeface="Arial"/>
            </a:endParaRPr>
          </a:p>
        </p:txBody>
      </p:sp>
      <p:sp>
        <p:nvSpPr>
          <p:cNvPr id="15" name="RelatConnector">
            <a:extLst>
              <a:ext uri="{FF2B5EF4-FFF2-40B4-BE49-F238E27FC236}">
                <a16:creationId xmlns:a16="http://schemas.microsoft.com/office/drawing/2014/main" id="{8C10DEAF-B924-4BA4-B34B-BFDFCBB05918}"/>
              </a:ext>
            </a:extLst>
          </p:cNvPr>
          <p:cNvSpPr/>
          <p:nvPr/>
        </p:nvSpPr>
        <p:spPr>
          <a:xfrm>
            <a:off x="7359063" y="2777061"/>
            <a:ext cx="938093" cy="5122"/>
          </a:xfrm>
          <a:custGeom>
            <a:avLst/>
            <a:gdLst>
              <a:gd name="rtl" fmla="*/ -121800 w 545200"/>
              <a:gd name="rtt" fmla="*/ -42050 h 2900"/>
              <a:gd name="rtr" fmla="*/ 121800 w 545200"/>
              <a:gd name="rtb" fmla="*/ 42050 h 2900"/>
            </a:gdLst>
            <a:ahLst/>
            <a:cxnLst/>
            <a:rect l="rtl" t="rtt" r="rtr" b="rtb"/>
            <a:pathLst>
              <a:path w="545200" h="2900" fill="none">
                <a:moveTo>
                  <a:pt x="-272600" y="0"/>
                </a:moveTo>
                <a:lnTo>
                  <a:pt x="272600" y="0"/>
                </a:lnTo>
              </a:path>
            </a:pathLst>
          </a:custGeom>
          <a:noFill/>
          <a:ln w="5800" cap="rnd">
            <a:solidFill>
              <a:srgbClr val="000000"/>
            </a:solidFill>
            <a:custDash>
              <a:ds d="600000" sp="400000"/>
            </a:custDash>
            <a:round/>
            <a:tailEnd type="stealth" w="sm" len="sm"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endParaRPr lang="en-US" altLang="ko-KR" sz="1100" b="1" dirty="0">
              <a:solidFill>
                <a:srgbClr val="30303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altLang="ko-KR" sz="1100" b="1" dirty="0">
              <a:solidFill>
                <a:srgbClr val="30303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sz="1100" b="1" dirty="0" err="1">
                <a:solidFill>
                  <a:srgbClr val="303030"/>
                </a:solidFill>
                <a:latin typeface="Arial"/>
              </a:rPr>
              <a:t>자동실행</a:t>
            </a:r>
            <a:endParaRPr sz="1100" b="1" dirty="0">
              <a:solidFill>
                <a:srgbClr val="303030"/>
              </a:solidFill>
              <a:latin typeface="Arial"/>
            </a:endParaRPr>
          </a:p>
        </p:txBody>
      </p:sp>
      <p:sp>
        <p:nvSpPr>
          <p:cNvPr id="16" name="RelatConnector">
            <a:extLst>
              <a:ext uri="{FF2B5EF4-FFF2-40B4-BE49-F238E27FC236}">
                <a16:creationId xmlns:a16="http://schemas.microsoft.com/office/drawing/2014/main" id="{8C903182-405D-4130-9BD7-51FE862D1C8C}"/>
              </a:ext>
            </a:extLst>
          </p:cNvPr>
          <p:cNvSpPr/>
          <p:nvPr/>
        </p:nvSpPr>
        <p:spPr>
          <a:xfrm>
            <a:off x="5352972" y="4435697"/>
            <a:ext cx="1058185" cy="5122"/>
          </a:xfrm>
          <a:custGeom>
            <a:avLst/>
            <a:gdLst>
              <a:gd name="rtl" fmla="*/ -121800 w 614995"/>
              <a:gd name="rtt" fmla="*/ -42050 h 2900"/>
              <a:gd name="rtr" fmla="*/ 121800 w 614995"/>
              <a:gd name="rtb" fmla="*/ 42050 h 2900"/>
            </a:gdLst>
            <a:ahLst/>
            <a:cxnLst/>
            <a:rect l="rtl" t="rtt" r="rtr" b="rtb"/>
            <a:pathLst>
              <a:path w="614995" h="2900" fill="none">
                <a:moveTo>
                  <a:pt x="-307497" y="0"/>
                </a:moveTo>
                <a:lnTo>
                  <a:pt x="307497" y="0"/>
                </a:lnTo>
              </a:path>
            </a:pathLst>
          </a:custGeom>
          <a:noFill/>
          <a:ln w="5800" cap="rnd">
            <a:solidFill>
              <a:srgbClr val="000000"/>
            </a:solidFill>
            <a:custDash>
              <a:ds d="600000" sp="400000"/>
            </a:custDash>
            <a:round/>
            <a:tailEnd type="stealth" w="sm" len="sm"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endParaRPr lang="en-US" altLang="ko-KR" sz="1100" b="1" dirty="0">
              <a:solidFill>
                <a:srgbClr val="30303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altLang="ko-KR" sz="1100" b="1" dirty="0">
              <a:solidFill>
                <a:srgbClr val="30303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sz="1100" b="1" dirty="0" err="1">
                <a:solidFill>
                  <a:srgbClr val="303030"/>
                </a:solidFill>
                <a:latin typeface="Arial"/>
              </a:rPr>
              <a:t>자동실행</a:t>
            </a:r>
            <a:endParaRPr sz="1100" b="1" dirty="0">
              <a:solidFill>
                <a:srgbClr val="303030"/>
              </a:solidFill>
              <a:latin typeface="Arial"/>
            </a:endParaRPr>
          </a:p>
        </p:txBody>
      </p:sp>
      <p:sp>
        <p:nvSpPr>
          <p:cNvPr id="17" name="RelatConnector">
            <a:extLst>
              <a:ext uri="{FF2B5EF4-FFF2-40B4-BE49-F238E27FC236}">
                <a16:creationId xmlns:a16="http://schemas.microsoft.com/office/drawing/2014/main" id="{FC81F152-1CF4-4CB1-9EF5-0D90FA34701B}"/>
              </a:ext>
            </a:extLst>
          </p:cNvPr>
          <p:cNvSpPr/>
          <p:nvPr/>
        </p:nvSpPr>
        <p:spPr>
          <a:xfrm>
            <a:off x="7359063" y="4435697"/>
            <a:ext cx="938093" cy="5122"/>
          </a:xfrm>
          <a:custGeom>
            <a:avLst/>
            <a:gdLst>
              <a:gd name="rtl" fmla="*/ -121800 w 545200"/>
              <a:gd name="rtt" fmla="*/ -42050 h 2900"/>
              <a:gd name="rtr" fmla="*/ 121800 w 545200"/>
              <a:gd name="rtb" fmla="*/ 42050 h 2900"/>
            </a:gdLst>
            <a:ahLst/>
            <a:cxnLst/>
            <a:rect l="rtl" t="rtt" r="rtr" b="rtb"/>
            <a:pathLst>
              <a:path w="545200" h="2900" fill="none">
                <a:moveTo>
                  <a:pt x="-272600" y="0"/>
                </a:moveTo>
                <a:lnTo>
                  <a:pt x="272600" y="0"/>
                </a:lnTo>
              </a:path>
            </a:pathLst>
          </a:custGeom>
          <a:noFill/>
          <a:ln w="5800" cap="rnd">
            <a:solidFill>
              <a:srgbClr val="000000"/>
            </a:solidFill>
            <a:custDash>
              <a:ds d="600000" sp="400000"/>
            </a:custDash>
            <a:round/>
            <a:tailEnd type="stealth" w="sm" len="sm"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endParaRPr lang="en-US" altLang="ko-KR" sz="1100" b="1" dirty="0">
              <a:solidFill>
                <a:srgbClr val="30303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altLang="ko-KR" sz="1100" b="1" dirty="0">
              <a:solidFill>
                <a:srgbClr val="30303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sz="1100" b="1" dirty="0" err="1">
                <a:solidFill>
                  <a:srgbClr val="303030"/>
                </a:solidFill>
                <a:latin typeface="Arial"/>
              </a:rPr>
              <a:t>자동실행</a:t>
            </a:r>
            <a:endParaRPr sz="1100" b="1" dirty="0">
              <a:solidFill>
                <a:srgbClr val="303030"/>
              </a:solidFill>
              <a:latin typeface="Arial"/>
            </a:endParaRPr>
          </a:p>
        </p:txBody>
      </p:sp>
      <p:sp>
        <p:nvSpPr>
          <p:cNvPr id="18" name="RelatConnector">
            <a:extLst>
              <a:ext uri="{FF2B5EF4-FFF2-40B4-BE49-F238E27FC236}">
                <a16:creationId xmlns:a16="http://schemas.microsoft.com/office/drawing/2014/main" id="{FB817219-CB4C-4D7E-9D90-D4BFE447DCEE}"/>
              </a:ext>
            </a:extLst>
          </p:cNvPr>
          <p:cNvSpPr/>
          <p:nvPr/>
        </p:nvSpPr>
        <p:spPr>
          <a:xfrm flipH="1">
            <a:off x="5896719" y="2230556"/>
            <a:ext cx="45719" cy="791569"/>
          </a:xfrm>
          <a:custGeom>
            <a:avLst/>
            <a:gdLst>
              <a:gd name="rtl" fmla="*/ -158050 w 2900"/>
              <a:gd name="rtt" fmla="*/ -42050 h 559286"/>
              <a:gd name="rtr" fmla="*/ 158050 w 2900"/>
              <a:gd name="rtb" fmla="*/ 42050 h 559286"/>
            </a:gdLst>
            <a:ahLst/>
            <a:cxnLst/>
            <a:rect l="rtl" t="rtt" r="rtr" b="rtb"/>
            <a:pathLst>
              <a:path w="2900" h="559286" fill="none">
                <a:moveTo>
                  <a:pt x="0" y="279643"/>
                </a:moveTo>
                <a:lnTo>
                  <a:pt x="0" y="-279643"/>
                </a:lnTo>
              </a:path>
            </a:pathLst>
          </a:custGeom>
          <a:noFill/>
          <a:ln w="5800" cap="rnd">
            <a:solidFill>
              <a:srgbClr val="000000"/>
            </a:solidFill>
            <a:custDash>
              <a:ds d="600000" sp="400000"/>
            </a:custDash>
            <a:round/>
            <a:tailEnd type="stealth" w="sm" len="sm"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1100" b="1" dirty="0" err="1">
                <a:solidFill>
                  <a:srgbClr val="303030"/>
                </a:solidFill>
                <a:latin typeface="Arial"/>
              </a:rPr>
              <a:t>데이터</a:t>
            </a:r>
            <a:r>
              <a:rPr sz="1100" b="1" dirty="0">
                <a:solidFill>
                  <a:srgbClr val="303030"/>
                </a:solidFill>
                <a:latin typeface="Arial"/>
              </a:rPr>
              <a:t> </a:t>
            </a:r>
            <a:r>
              <a:rPr sz="1100" b="1" dirty="0" err="1">
                <a:solidFill>
                  <a:srgbClr val="303030"/>
                </a:solidFill>
                <a:latin typeface="Arial"/>
              </a:rPr>
              <a:t>출처</a:t>
            </a:r>
            <a:endParaRPr sz="1100" b="1" dirty="0">
              <a:solidFill>
                <a:srgbClr val="303030"/>
              </a:solidFill>
              <a:latin typeface="Arial"/>
            </a:endParaRPr>
          </a:p>
        </p:txBody>
      </p:sp>
      <p:sp>
        <p:nvSpPr>
          <p:cNvPr id="19" name="RelatConnector">
            <a:extLst>
              <a:ext uri="{FF2B5EF4-FFF2-40B4-BE49-F238E27FC236}">
                <a16:creationId xmlns:a16="http://schemas.microsoft.com/office/drawing/2014/main" id="{F58C50DD-F6F4-4C9D-AB44-F6D343C8E05A}"/>
              </a:ext>
            </a:extLst>
          </p:cNvPr>
          <p:cNvSpPr/>
          <p:nvPr/>
        </p:nvSpPr>
        <p:spPr>
          <a:xfrm flipH="1">
            <a:off x="6359552" y="5032596"/>
            <a:ext cx="45719" cy="909368"/>
          </a:xfrm>
          <a:custGeom>
            <a:avLst/>
            <a:gdLst>
              <a:gd name="rtl" fmla="*/ -158050 w 2900"/>
              <a:gd name="rtt" fmla="*/ -42050 h 653554"/>
              <a:gd name="rtr" fmla="*/ 158050 w 2900"/>
              <a:gd name="rtb" fmla="*/ 42050 h 653554"/>
            </a:gdLst>
            <a:ahLst/>
            <a:cxnLst/>
            <a:rect l="rtl" t="rtt" r="rtr" b="rtb"/>
            <a:pathLst>
              <a:path w="2900" h="653554" fill="none">
                <a:moveTo>
                  <a:pt x="0" y="-326777"/>
                </a:moveTo>
                <a:lnTo>
                  <a:pt x="0" y="326777"/>
                </a:lnTo>
              </a:path>
            </a:pathLst>
          </a:custGeom>
          <a:noFill/>
          <a:ln w="5800" cap="rnd">
            <a:solidFill>
              <a:srgbClr val="000000"/>
            </a:solidFill>
            <a:custDash>
              <a:ds d="600000" sp="400000"/>
            </a:custDash>
            <a:round/>
            <a:tailEnd type="stealth" w="sm" len="sm"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1100" b="1">
                <a:solidFill>
                  <a:srgbClr val="303030"/>
                </a:solidFill>
                <a:latin typeface="Arial"/>
              </a:rPr>
              <a:t>데이터 출처</a:t>
            </a:r>
          </a:p>
        </p:txBody>
      </p:sp>
      <p:sp>
        <p:nvSpPr>
          <p:cNvPr id="20" name="RelatConnector">
            <a:extLst>
              <a:ext uri="{FF2B5EF4-FFF2-40B4-BE49-F238E27FC236}">
                <a16:creationId xmlns:a16="http://schemas.microsoft.com/office/drawing/2014/main" id="{4A6B7A02-EAE0-4132-84E2-759EBBC750C4}"/>
              </a:ext>
            </a:extLst>
          </p:cNvPr>
          <p:cNvSpPr/>
          <p:nvPr/>
        </p:nvSpPr>
        <p:spPr>
          <a:xfrm>
            <a:off x="9324386" y="2777061"/>
            <a:ext cx="976651" cy="5122"/>
          </a:xfrm>
          <a:custGeom>
            <a:avLst/>
            <a:gdLst>
              <a:gd name="rtl" fmla="*/ -121800 w 567609"/>
              <a:gd name="rtt" fmla="*/ -42050 h 2900"/>
              <a:gd name="rtr" fmla="*/ 121800 w 567609"/>
              <a:gd name="rtb" fmla="*/ 42050 h 2900"/>
            </a:gdLst>
            <a:ahLst/>
            <a:cxnLst/>
            <a:rect l="rtl" t="rtt" r="rtr" b="rtb"/>
            <a:pathLst>
              <a:path w="567609" h="2900" fill="none">
                <a:moveTo>
                  <a:pt x="-283805" y="0"/>
                </a:moveTo>
                <a:lnTo>
                  <a:pt x="283805" y="0"/>
                </a:lnTo>
              </a:path>
            </a:pathLst>
          </a:custGeom>
          <a:noFill/>
          <a:ln w="5800" cap="rnd">
            <a:solidFill>
              <a:srgbClr val="000000"/>
            </a:solidFill>
            <a:custDash>
              <a:ds d="600000" sp="400000"/>
            </a:custDash>
            <a:round/>
            <a:tailEnd type="stealth" w="sm" len="sm"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endParaRPr lang="en-US" altLang="ko-KR" sz="1100" b="1" dirty="0">
              <a:solidFill>
                <a:srgbClr val="30303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altLang="ko-KR" sz="1100" b="1" dirty="0">
              <a:solidFill>
                <a:srgbClr val="30303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sz="1100" b="1" dirty="0" err="1">
                <a:solidFill>
                  <a:srgbClr val="303030"/>
                </a:solidFill>
                <a:latin typeface="Arial"/>
              </a:rPr>
              <a:t>저장여부</a:t>
            </a:r>
            <a:endParaRPr sz="1100" b="1" dirty="0">
              <a:solidFill>
                <a:srgbClr val="303030"/>
              </a:solidFill>
              <a:latin typeface="Arial"/>
            </a:endParaRPr>
          </a:p>
        </p:txBody>
      </p:sp>
      <p:sp>
        <p:nvSpPr>
          <p:cNvPr id="21" name="RelatConnector">
            <a:extLst>
              <a:ext uri="{FF2B5EF4-FFF2-40B4-BE49-F238E27FC236}">
                <a16:creationId xmlns:a16="http://schemas.microsoft.com/office/drawing/2014/main" id="{29AF09F4-A788-4024-A5B4-F98AA6D6A2E9}"/>
              </a:ext>
            </a:extLst>
          </p:cNvPr>
          <p:cNvSpPr/>
          <p:nvPr/>
        </p:nvSpPr>
        <p:spPr>
          <a:xfrm>
            <a:off x="9347067" y="4430889"/>
            <a:ext cx="1022014" cy="5122"/>
          </a:xfrm>
          <a:custGeom>
            <a:avLst/>
            <a:gdLst>
              <a:gd name="rtl" fmla="*/ -121800 w 593973"/>
              <a:gd name="rtt" fmla="*/ -42050 h 2900"/>
              <a:gd name="rtr" fmla="*/ 121800 w 593973"/>
              <a:gd name="rtb" fmla="*/ 42050 h 2900"/>
            </a:gdLst>
            <a:ahLst/>
            <a:cxnLst/>
            <a:rect l="rtl" t="rtt" r="rtr" b="rtb"/>
            <a:pathLst>
              <a:path w="593973" h="2900" fill="none">
                <a:moveTo>
                  <a:pt x="-296986" y="1371"/>
                </a:moveTo>
                <a:lnTo>
                  <a:pt x="296986" y="-1371"/>
                </a:lnTo>
              </a:path>
            </a:pathLst>
          </a:custGeom>
          <a:noFill/>
          <a:ln w="5800" cap="rnd">
            <a:solidFill>
              <a:srgbClr val="000000"/>
            </a:solidFill>
            <a:custDash>
              <a:ds d="600000" sp="400000"/>
            </a:custDash>
            <a:round/>
            <a:tailEnd type="stealth" w="sm" len="sm"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endParaRPr lang="en-US" altLang="ko-KR" sz="1100" b="1" dirty="0">
              <a:solidFill>
                <a:srgbClr val="30303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altLang="ko-KR" sz="1100" b="1" dirty="0">
              <a:solidFill>
                <a:srgbClr val="30303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sz="1100" b="1" dirty="0" err="1">
                <a:solidFill>
                  <a:srgbClr val="303030"/>
                </a:solidFill>
                <a:latin typeface="Arial"/>
              </a:rPr>
              <a:t>저장여부</a:t>
            </a:r>
            <a:endParaRPr sz="1100" b="1" dirty="0">
              <a:solidFill>
                <a:srgbClr val="303030"/>
              </a:solidFill>
              <a:latin typeface="Arial"/>
            </a:endParaRPr>
          </a:p>
        </p:txBody>
      </p:sp>
      <p:sp>
        <p:nvSpPr>
          <p:cNvPr id="22" name="MainIdea">
            <a:extLst>
              <a:ext uri="{FF2B5EF4-FFF2-40B4-BE49-F238E27FC236}">
                <a16:creationId xmlns:a16="http://schemas.microsoft.com/office/drawing/2014/main" id="{6F0D4A22-C062-4091-8522-5388CF03D8C3}"/>
              </a:ext>
            </a:extLst>
          </p:cNvPr>
          <p:cNvSpPr/>
          <p:nvPr/>
        </p:nvSpPr>
        <p:spPr>
          <a:xfrm>
            <a:off x="776934" y="3431149"/>
            <a:ext cx="599382" cy="322655"/>
          </a:xfrm>
          <a:custGeom>
            <a:avLst/>
            <a:gdLst>
              <a:gd name="rtl" fmla="*/ 74994 w 348348"/>
              <a:gd name="rtt" fmla="*/ 47270 h 182700"/>
              <a:gd name="rtr" fmla="*/ 275094 w 348348"/>
              <a:gd name="rtb" fmla="*/ 137170 h 182700"/>
            </a:gdLst>
            <a:ahLst/>
            <a:cxnLst/>
            <a:rect l="rtl" t="rtt" r="rtr" b="rtb"/>
            <a:pathLst>
              <a:path w="348348" h="182700">
                <a:moveTo>
                  <a:pt x="91350" y="0"/>
                </a:moveTo>
                <a:lnTo>
                  <a:pt x="256998" y="0"/>
                </a:lnTo>
                <a:cubicBezTo>
                  <a:pt x="307451" y="0"/>
                  <a:pt x="348348" y="40897"/>
                  <a:pt x="348348" y="91350"/>
                </a:cubicBezTo>
                <a:cubicBezTo>
                  <a:pt x="348348" y="141803"/>
                  <a:pt x="307451" y="182700"/>
                  <a:pt x="256998" y="182700"/>
                </a:cubicBezTo>
                <a:lnTo>
                  <a:pt x="91350" y="182700"/>
                </a:lnTo>
                <a:cubicBezTo>
                  <a:pt x="40897" y="182700"/>
                  <a:pt x="0" y="141803"/>
                  <a:pt x="0" y="91350"/>
                </a:cubicBezTo>
                <a:cubicBezTo>
                  <a:pt x="0" y="40897"/>
                  <a:pt x="40897" y="0"/>
                  <a:pt x="91350" y="0"/>
                </a:cubicBezTo>
                <a:close/>
              </a:path>
            </a:pathLst>
          </a:custGeom>
          <a:solidFill>
            <a:srgbClr val="FFFFFF"/>
          </a:solidFill>
          <a:ln w="8700" cap="flat">
            <a:solidFill>
              <a:srgbClr val="000000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1100" b="1" u="sng">
                <a:solidFill>
                  <a:srgbClr val="000000"/>
                </a:solidFill>
                <a:latin typeface="Arial"/>
              </a:rPr>
              <a:t>client</a:t>
            </a:r>
          </a:p>
        </p:txBody>
      </p:sp>
      <p:sp>
        <p:nvSpPr>
          <p:cNvPr id="23" name="Floating">
            <a:extLst>
              <a:ext uri="{FF2B5EF4-FFF2-40B4-BE49-F238E27FC236}">
                <a16:creationId xmlns:a16="http://schemas.microsoft.com/office/drawing/2014/main" id="{8C485D77-F3D1-4534-8C9E-C96C626CD360}"/>
              </a:ext>
            </a:extLst>
          </p:cNvPr>
          <p:cNvSpPr/>
          <p:nvPr/>
        </p:nvSpPr>
        <p:spPr>
          <a:xfrm>
            <a:off x="1903417" y="3449829"/>
            <a:ext cx="578823" cy="261197"/>
          </a:xfrm>
          <a:custGeom>
            <a:avLst/>
            <a:gdLst>
              <a:gd name="rtl" fmla="*/ 51620 w 336400"/>
              <a:gd name="rtt" fmla="*/ 25520 h 147900"/>
              <a:gd name="rtr" fmla="*/ 286520 w 336400"/>
              <a:gd name="rtb" fmla="*/ 124120 h 147900"/>
            </a:gdLst>
            <a:ahLst/>
            <a:cxnLst/>
            <a:rect l="rtl" t="rtt" r="rtr" b="rtb"/>
            <a:pathLst>
              <a:path w="336400" h="147900">
                <a:moveTo>
                  <a:pt x="11600" y="0"/>
                </a:moveTo>
                <a:lnTo>
                  <a:pt x="324800" y="0"/>
                </a:lnTo>
                <a:cubicBezTo>
                  <a:pt x="332595" y="0"/>
                  <a:pt x="336400" y="3805"/>
                  <a:pt x="336400" y="11600"/>
                </a:cubicBezTo>
                <a:lnTo>
                  <a:pt x="336400" y="136300"/>
                </a:lnTo>
                <a:cubicBezTo>
                  <a:pt x="336400" y="144095"/>
                  <a:pt x="332595" y="147900"/>
                  <a:pt x="324800" y="147900"/>
                </a:cubicBezTo>
                <a:lnTo>
                  <a:pt x="11600" y="147900"/>
                </a:lnTo>
                <a:cubicBezTo>
                  <a:pt x="3805" y="147900"/>
                  <a:pt x="0" y="144095"/>
                  <a:pt x="0" y="136300"/>
                </a:cubicBezTo>
                <a:lnTo>
                  <a:pt x="0" y="11600"/>
                </a:lnTo>
                <a:cubicBezTo>
                  <a:pt x="0" y="3805"/>
                  <a:pt x="3805" y="0"/>
                  <a:pt x="11600" y="0"/>
                </a:cubicBezTo>
                <a:close/>
              </a:path>
            </a:pathLst>
          </a:custGeom>
          <a:solidFill>
            <a:srgbClr val="FFFFFF"/>
          </a:solidFill>
          <a:ln w="5800" cap="flat">
            <a:solidFill>
              <a:srgbClr val="000000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1100" b="1" u="sng">
                <a:solidFill>
                  <a:srgbClr val="000000"/>
                </a:solidFill>
                <a:latin typeface="Arial"/>
              </a:rPr>
              <a:t>UI화면</a:t>
            </a:r>
          </a:p>
        </p:txBody>
      </p:sp>
      <p:sp>
        <p:nvSpPr>
          <p:cNvPr id="24" name="Floating">
            <a:extLst>
              <a:ext uri="{FF2B5EF4-FFF2-40B4-BE49-F238E27FC236}">
                <a16:creationId xmlns:a16="http://schemas.microsoft.com/office/drawing/2014/main" id="{D9E94C24-040F-4EF0-BB4E-853F5EFAB278}"/>
              </a:ext>
            </a:extLst>
          </p:cNvPr>
          <p:cNvSpPr/>
          <p:nvPr/>
        </p:nvSpPr>
        <p:spPr>
          <a:xfrm>
            <a:off x="3238204" y="3449829"/>
            <a:ext cx="713550" cy="261197"/>
          </a:xfrm>
          <a:custGeom>
            <a:avLst/>
            <a:gdLst>
              <a:gd name="rtl" fmla="*/ 51620 w 414700"/>
              <a:gd name="rtt" fmla="*/ 25520 h 147900"/>
              <a:gd name="rtr" fmla="*/ 364820 w 414700"/>
              <a:gd name="rtb" fmla="*/ 124120 h 147900"/>
            </a:gdLst>
            <a:ahLst/>
            <a:cxnLst/>
            <a:rect l="rtl" t="rtt" r="rtr" b="rtb"/>
            <a:pathLst>
              <a:path w="414700" h="147900">
                <a:moveTo>
                  <a:pt x="11600" y="0"/>
                </a:moveTo>
                <a:lnTo>
                  <a:pt x="403100" y="0"/>
                </a:lnTo>
                <a:cubicBezTo>
                  <a:pt x="410895" y="0"/>
                  <a:pt x="414700" y="3805"/>
                  <a:pt x="414700" y="11600"/>
                </a:cubicBezTo>
                <a:lnTo>
                  <a:pt x="414700" y="136300"/>
                </a:lnTo>
                <a:cubicBezTo>
                  <a:pt x="414700" y="144095"/>
                  <a:pt x="410895" y="147900"/>
                  <a:pt x="403100" y="147900"/>
                </a:cubicBezTo>
                <a:lnTo>
                  <a:pt x="11600" y="147900"/>
                </a:lnTo>
                <a:cubicBezTo>
                  <a:pt x="3805" y="147900"/>
                  <a:pt x="0" y="144095"/>
                  <a:pt x="0" y="136300"/>
                </a:cubicBezTo>
                <a:lnTo>
                  <a:pt x="0" y="11600"/>
                </a:lnTo>
                <a:cubicBezTo>
                  <a:pt x="0" y="3805"/>
                  <a:pt x="3805" y="0"/>
                  <a:pt x="11600" y="0"/>
                </a:cubicBezTo>
                <a:close/>
              </a:path>
            </a:pathLst>
          </a:custGeom>
          <a:solidFill>
            <a:srgbClr val="FFFFFF"/>
          </a:solidFill>
          <a:ln w="5800" cap="flat">
            <a:solidFill>
              <a:srgbClr val="000000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1100" b="1" u="sng">
                <a:solidFill>
                  <a:srgbClr val="000000"/>
                </a:solidFill>
                <a:latin typeface="Arial"/>
              </a:rPr>
              <a:t>기능선택</a:t>
            </a:r>
          </a:p>
        </p:txBody>
      </p:sp>
      <p:sp>
        <p:nvSpPr>
          <p:cNvPr id="25" name="Floating">
            <a:extLst>
              <a:ext uri="{FF2B5EF4-FFF2-40B4-BE49-F238E27FC236}">
                <a16:creationId xmlns:a16="http://schemas.microsoft.com/office/drawing/2014/main" id="{067CF290-C6DB-4100-97DB-39C31921FAB8}"/>
              </a:ext>
            </a:extLst>
          </p:cNvPr>
          <p:cNvSpPr/>
          <p:nvPr/>
        </p:nvSpPr>
        <p:spPr>
          <a:xfrm>
            <a:off x="4369804" y="2646462"/>
            <a:ext cx="454077" cy="261197"/>
          </a:xfrm>
          <a:custGeom>
            <a:avLst/>
            <a:gdLst>
              <a:gd name="rtl" fmla="*/ 51620 w 263900"/>
              <a:gd name="rtt" fmla="*/ 25520 h 147900"/>
              <a:gd name="rtr" fmla="*/ 214020 w 263900"/>
              <a:gd name="rtb" fmla="*/ 124120 h 147900"/>
            </a:gdLst>
            <a:ahLst/>
            <a:cxnLst/>
            <a:rect l="rtl" t="rtt" r="rtr" b="rtb"/>
            <a:pathLst>
              <a:path w="263900" h="147900">
                <a:moveTo>
                  <a:pt x="11600" y="0"/>
                </a:moveTo>
                <a:lnTo>
                  <a:pt x="252300" y="0"/>
                </a:lnTo>
                <a:cubicBezTo>
                  <a:pt x="260095" y="0"/>
                  <a:pt x="263900" y="3805"/>
                  <a:pt x="263900" y="11600"/>
                </a:cubicBezTo>
                <a:lnTo>
                  <a:pt x="263900" y="136300"/>
                </a:lnTo>
                <a:cubicBezTo>
                  <a:pt x="263900" y="144095"/>
                  <a:pt x="260095" y="147900"/>
                  <a:pt x="252300" y="147900"/>
                </a:cubicBezTo>
                <a:lnTo>
                  <a:pt x="11600" y="147900"/>
                </a:lnTo>
                <a:cubicBezTo>
                  <a:pt x="3805" y="147900"/>
                  <a:pt x="0" y="144095"/>
                  <a:pt x="0" y="136300"/>
                </a:cubicBezTo>
                <a:lnTo>
                  <a:pt x="0" y="11600"/>
                </a:lnTo>
                <a:cubicBezTo>
                  <a:pt x="0" y="3805"/>
                  <a:pt x="3805" y="0"/>
                  <a:pt x="11600" y="0"/>
                </a:cubicBezTo>
                <a:close/>
              </a:path>
            </a:pathLst>
          </a:custGeom>
          <a:solidFill>
            <a:srgbClr val="FFFFFF"/>
          </a:solidFill>
          <a:ln w="5800" cap="flat">
            <a:solidFill>
              <a:srgbClr val="000000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1100" b="1" u="sng">
                <a:solidFill>
                  <a:srgbClr val="000000"/>
                </a:solidFill>
                <a:latin typeface="Arial"/>
              </a:rPr>
              <a:t>정적</a:t>
            </a:r>
          </a:p>
        </p:txBody>
      </p:sp>
      <p:sp>
        <p:nvSpPr>
          <p:cNvPr id="26" name="Floating">
            <a:extLst>
              <a:ext uri="{FF2B5EF4-FFF2-40B4-BE49-F238E27FC236}">
                <a16:creationId xmlns:a16="http://schemas.microsoft.com/office/drawing/2014/main" id="{0877CA32-3BBA-46C6-AA66-0DB9CC21C35C}"/>
              </a:ext>
            </a:extLst>
          </p:cNvPr>
          <p:cNvSpPr/>
          <p:nvPr/>
        </p:nvSpPr>
        <p:spPr>
          <a:xfrm>
            <a:off x="5882066" y="2646462"/>
            <a:ext cx="1007951" cy="261197"/>
          </a:xfrm>
          <a:custGeom>
            <a:avLst/>
            <a:gdLst>
              <a:gd name="rtl" fmla="*/ 51620 w 585800"/>
              <a:gd name="rtt" fmla="*/ 25520 h 147900"/>
              <a:gd name="rtr" fmla="*/ 535920 w 585800"/>
              <a:gd name="rtb" fmla="*/ 124120 h 147900"/>
            </a:gdLst>
            <a:ahLst/>
            <a:cxnLst/>
            <a:rect l="rtl" t="rtt" r="rtr" b="rtb"/>
            <a:pathLst>
              <a:path w="585800" h="147900">
                <a:moveTo>
                  <a:pt x="11600" y="0"/>
                </a:moveTo>
                <a:lnTo>
                  <a:pt x="574200" y="0"/>
                </a:lnTo>
                <a:cubicBezTo>
                  <a:pt x="581995" y="0"/>
                  <a:pt x="585800" y="3805"/>
                  <a:pt x="585800" y="11600"/>
                </a:cubicBezTo>
                <a:lnTo>
                  <a:pt x="585800" y="136300"/>
                </a:lnTo>
                <a:cubicBezTo>
                  <a:pt x="585800" y="144095"/>
                  <a:pt x="581995" y="147900"/>
                  <a:pt x="574200" y="147900"/>
                </a:cubicBezTo>
                <a:lnTo>
                  <a:pt x="11600" y="147900"/>
                </a:lnTo>
                <a:cubicBezTo>
                  <a:pt x="3805" y="147900"/>
                  <a:pt x="0" y="144095"/>
                  <a:pt x="0" y="136300"/>
                </a:cubicBezTo>
                <a:lnTo>
                  <a:pt x="0" y="11600"/>
                </a:lnTo>
                <a:cubicBezTo>
                  <a:pt x="0" y="3805"/>
                  <a:pt x="3805" y="0"/>
                  <a:pt x="11600" y="0"/>
                </a:cubicBezTo>
                <a:close/>
              </a:path>
            </a:pathLst>
          </a:custGeom>
          <a:solidFill>
            <a:srgbClr val="FFFFFF"/>
          </a:solidFill>
          <a:ln w="5800" cap="flat">
            <a:solidFill>
              <a:srgbClr val="000000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1100" b="1" u="sng">
                <a:solidFill>
                  <a:srgbClr val="000000"/>
                </a:solidFill>
                <a:latin typeface="Arial"/>
              </a:rPr>
              <a:t>데이터 크롤링</a:t>
            </a:r>
          </a:p>
        </p:txBody>
      </p:sp>
      <p:sp>
        <p:nvSpPr>
          <p:cNvPr id="27" name="Floating">
            <a:extLst>
              <a:ext uri="{FF2B5EF4-FFF2-40B4-BE49-F238E27FC236}">
                <a16:creationId xmlns:a16="http://schemas.microsoft.com/office/drawing/2014/main" id="{E7265B2A-C362-42BA-9B90-1D4D95367076}"/>
              </a:ext>
            </a:extLst>
          </p:cNvPr>
          <p:cNvSpPr/>
          <p:nvPr/>
        </p:nvSpPr>
        <p:spPr>
          <a:xfrm>
            <a:off x="4369804" y="4305099"/>
            <a:ext cx="454077" cy="261197"/>
          </a:xfrm>
          <a:custGeom>
            <a:avLst/>
            <a:gdLst>
              <a:gd name="rtl" fmla="*/ 51620 w 263900"/>
              <a:gd name="rtt" fmla="*/ 25520 h 147900"/>
              <a:gd name="rtr" fmla="*/ 214020 w 263900"/>
              <a:gd name="rtb" fmla="*/ 124120 h 147900"/>
            </a:gdLst>
            <a:ahLst/>
            <a:cxnLst/>
            <a:rect l="rtl" t="rtt" r="rtr" b="rtb"/>
            <a:pathLst>
              <a:path w="263900" h="147900">
                <a:moveTo>
                  <a:pt x="11600" y="0"/>
                </a:moveTo>
                <a:lnTo>
                  <a:pt x="252300" y="0"/>
                </a:lnTo>
                <a:cubicBezTo>
                  <a:pt x="260095" y="0"/>
                  <a:pt x="263900" y="3805"/>
                  <a:pt x="263900" y="11600"/>
                </a:cubicBezTo>
                <a:lnTo>
                  <a:pt x="263900" y="136300"/>
                </a:lnTo>
                <a:cubicBezTo>
                  <a:pt x="263900" y="144095"/>
                  <a:pt x="260095" y="147900"/>
                  <a:pt x="252300" y="147900"/>
                </a:cubicBezTo>
                <a:lnTo>
                  <a:pt x="11600" y="147900"/>
                </a:lnTo>
                <a:cubicBezTo>
                  <a:pt x="3805" y="147900"/>
                  <a:pt x="0" y="144095"/>
                  <a:pt x="0" y="136300"/>
                </a:cubicBezTo>
                <a:lnTo>
                  <a:pt x="0" y="11600"/>
                </a:lnTo>
                <a:cubicBezTo>
                  <a:pt x="0" y="3805"/>
                  <a:pt x="3805" y="0"/>
                  <a:pt x="11600" y="0"/>
                </a:cubicBezTo>
                <a:close/>
              </a:path>
            </a:pathLst>
          </a:custGeom>
          <a:solidFill>
            <a:srgbClr val="FFFFFF"/>
          </a:solidFill>
          <a:ln w="5800" cap="flat">
            <a:solidFill>
              <a:srgbClr val="000000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1100" b="1" u="sng">
                <a:solidFill>
                  <a:srgbClr val="000000"/>
                </a:solidFill>
                <a:latin typeface="Arial"/>
              </a:rPr>
              <a:t>동적</a:t>
            </a:r>
          </a:p>
        </p:txBody>
      </p:sp>
      <p:sp>
        <p:nvSpPr>
          <p:cNvPr id="28" name="Floating">
            <a:extLst>
              <a:ext uri="{FF2B5EF4-FFF2-40B4-BE49-F238E27FC236}">
                <a16:creationId xmlns:a16="http://schemas.microsoft.com/office/drawing/2014/main" id="{6E3592A9-1EC8-4AAF-8036-FFD751BC8C79}"/>
              </a:ext>
            </a:extLst>
          </p:cNvPr>
          <p:cNvSpPr/>
          <p:nvPr/>
        </p:nvSpPr>
        <p:spPr>
          <a:xfrm>
            <a:off x="5882066" y="4305099"/>
            <a:ext cx="1007951" cy="261197"/>
          </a:xfrm>
          <a:custGeom>
            <a:avLst/>
            <a:gdLst>
              <a:gd name="rtl" fmla="*/ 51620 w 585800"/>
              <a:gd name="rtt" fmla="*/ 25520 h 147900"/>
              <a:gd name="rtr" fmla="*/ 535920 w 585800"/>
              <a:gd name="rtb" fmla="*/ 124120 h 147900"/>
            </a:gdLst>
            <a:ahLst/>
            <a:cxnLst/>
            <a:rect l="rtl" t="rtt" r="rtr" b="rtb"/>
            <a:pathLst>
              <a:path w="585800" h="147900">
                <a:moveTo>
                  <a:pt x="11600" y="0"/>
                </a:moveTo>
                <a:lnTo>
                  <a:pt x="574200" y="0"/>
                </a:lnTo>
                <a:cubicBezTo>
                  <a:pt x="581995" y="0"/>
                  <a:pt x="585800" y="3805"/>
                  <a:pt x="585800" y="11600"/>
                </a:cubicBezTo>
                <a:lnTo>
                  <a:pt x="585800" y="136300"/>
                </a:lnTo>
                <a:cubicBezTo>
                  <a:pt x="585800" y="144095"/>
                  <a:pt x="581995" y="147900"/>
                  <a:pt x="574200" y="147900"/>
                </a:cubicBezTo>
                <a:lnTo>
                  <a:pt x="11600" y="147900"/>
                </a:lnTo>
                <a:cubicBezTo>
                  <a:pt x="3805" y="147900"/>
                  <a:pt x="0" y="144095"/>
                  <a:pt x="0" y="136300"/>
                </a:cubicBezTo>
                <a:lnTo>
                  <a:pt x="0" y="11600"/>
                </a:lnTo>
                <a:cubicBezTo>
                  <a:pt x="0" y="3805"/>
                  <a:pt x="3805" y="0"/>
                  <a:pt x="11600" y="0"/>
                </a:cubicBezTo>
                <a:close/>
              </a:path>
            </a:pathLst>
          </a:custGeom>
          <a:solidFill>
            <a:srgbClr val="FFFFFF"/>
          </a:solidFill>
          <a:ln w="5800" cap="flat">
            <a:solidFill>
              <a:srgbClr val="000000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1100" b="1" u="sng">
                <a:solidFill>
                  <a:srgbClr val="000000"/>
                </a:solidFill>
                <a:latin typeface="Arial"/>
              </a:rPr>
              <a:t>데이터 크롤링</a:t>
            </a:r>
          </a:p>
        </p:txBody>
      </p:sp>
      <p:sp>
        <p:nvSpPr>
          <p:cNvPr id="29" name="Floating">
            <a:extLst>
              <a:ext uri="{FF2B5EF4-FFF2-40B4-BE49-F238E27FC236}">
                <a16:creationId xmlns:a16="http://schemas.microsoft.com/office/drawing/2014/main" id="{507B62C5-8C63-4609-8D18-77D632B68414}"/>
              </a:ext>
            </a:extLst>
          </p:cNvPr>
          <p:cNvSpPr/>
          <p:nvPr/>
        </p:nvSpPr>
        <p:spPr>
          <a:xfrm>
            <a:off x="7828110" y="2646462"/>
            <a:ext cx="1007951" cy="261197"/>
          </a:xfrm>
          <a:custGeom>
            <a:avLst/>
            <a:gdLst>
              <a:gd name="rtl" fmla="*/ 51620 w 585800"/>
              <a:gd name="rtt" fmla="*/ 25520 h 147900"/>
              <a:gd name="rtr" fmla="*/ 535920 w 585800"/>
              <a:gd name="rtb" fmla="*/ 124120 h 147900"/>
            </a:gdLst>
            <a:ahLst/>
            <a:cxnLst/>
            <a:rect l="rtl" t="rtt" r="rtr" b="rtb"/>
            <a:pathLst>
              <a:path w="585800" h="147900">
                <a:moveTo>
                  <a:pt x="11600" y="0"/>
                </a:moveTo>
                <a:lnTo>
                  <a:pt x="574200" y="0"/>
                </a:lnTo>
                <a:cubicBezTo>
                  <a:pt x="581995" y="0"/>
                  <a:pt x="585800" y="3805"/>
                  <a:pt x="585800" y="11600"/>
                </a:cubicBezTo>
                <a:lnTo>
                  <a:pt x="585800" y="136300"/>
                </a:lnTo>
                <a:cubicBezTo>
                  <a:pt x="585800" y="144095"/>
                  <a:pt x="581995" y="147900"/>
                  <a:pt x="574200" y="147900"/>
                </a:cubicBezTo>
                <a:lnTo>
                  <a:pt x="11600" y="147900"/>
                </a:lnTo>
                <a:cubicBezTo>
                  <a:pt x="3805" y="147900"/>
                  <a:pt x="0" y="144095"/>
                  <a:pt x="0" y="136300"/>
                </a:cubicBezTo>
                <a:lnTo>
                  <a:pt x="0" y="11600"/>
                </a:lnTo>
                <a:cubicBezTo>
                  <a:pt x="0" y="3805"/>
                  <a:pt x="3805" y="0"/>
                  <a:pt x="11600" y="0"/>
                </a:cubicBezTo>
                <a:close/>
              </a:path>
            </a:pathLst>
          </a:custGeom>
          <a:solidFill>
            <a:srgbClr val="FFFFFF"/>
          </a:solidFill>
          <a:ln w="5800" cap="flat">
            <a:solidFill>
              <a:srgbClr val="000000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1100" b="1" u="sng">
                <a:solidFill>
                  <a:srgbClr val="000000"/>
                </a:solidFill>
                <a:latin typeface="Arial"/>
              </a:rPr>
              <a:t>데이터 시각화</a:t>
            </a:r>
          </a:p>
        </p:txBody>
      </p:sp>
      <p:sp>
        <p:nvSpPr>
          <p:cNvPr id="30" name="Floating">
            <a:extLst>
              <a:ext uri="{FF2B5EF4-FFF2-40B4-BE49-F238E27FC236}">
                <a16:creationId xmlns:a16="http://schemas.microsoft.com/office/drawing/2014/main" id="{5FE3A355-F901-4FF1-B29B-347F582CAD9C}"/>
              </a:ext>
            </a:extLst>
          </p:cNvPr>
          <p:cNvSpPr/>
          <p:nvPr/>
        </p:nvSpPr>
        <p:spPr>
          <a:xfrm>
            <a:off x="7828110" y="4305099"/>
            <a:ext cx="1007951" cy="261197"/>
          </a:xfrm>
          <a:custGeom>
            <a:avLst/>
            <a:gdLst>
              <a:gd name="rtl" fmla="*/ 51620 w 585800"/>
              <a:gd name="rtt" fmla="*/ 25520 h 147900"/>
              <a:gd name="rtr" fmla="*/ 535920 w 585800"/>
              <a:gd name="rtb" fmla="*/ 124120 h 147900"/>
            </a:gdLst>
            <a:ahLst/>
            <a:cxnLst/>
            <a:rect l="rtl" t="rtt" r="rtr" b="rtb"/>
            <a:pathLst>
              <a:path w="585800" h="147900">
                <a:moveTo>
                  <a:pt x="11600" y="0"/>
                </a:moveTo>
                <a:lnTo>
                  <a:pt x="574200" y="0"/>
                </a:lnTo>
                <a:cubicBezTo>
                  <a:pt x="581995" y="0"/>
                  <a:pt x="585800" y="3805"/>
                  <a:pt x="585800" y="11600"/>
                </a:cubicBezTo>
                <a:lnTo>
                  <a:pt x="585800" y="136300"/>
                </a:lnTo>
                <a:cubicBezTo>
                  <a:pt x="585800" y="144095"/>
                  <a:pt x="581995" y="147900"/>
                  <a:pt x="574200" y="147900"/>
                </a:cubicBezTo>
                <a:lnTo>
                  <a:pt x="11600" y="147900"/>
                </a:lnTo>
                <a:cubicBezTo>
                  <a:pt x="3805" y="147900"/>
                  <a:pt x="0" y="144095"/>
                  <a:pt x="0" y="136300"/>
                </a:cubicBezTo>
                <a:lnTo>
                  <a:pt x="0" y="11600"/>
                </a:lnTo>
                <a:cubicBezTo>
                  <a:pt x="0" y="3805"/>
                  <a:pt x="3805" y="0"/>
                  <a:pt x="11600" y="0"/>
                </a:cubicBezTo>
                <a:close/>
              </a:path>
            </a:pathLst>
          </a:custGeom>
          <a:solidFill>
            <a:srgbClr val="FFFFFF"/>
          </a:solidFill>
          <a:ln w="5800" cap="flat">
            <a:solidFill>
              <a:srgbClr val="000000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1100" b="1" u="sng">
                <a:solidFill>
                  <a:srgbClr val="000000"/>
                </a:solidFill>
                <a:latin typeface="Arial"/>
              </a:rPr>
              <a:t>데이터 시각화</a:t>
            </a:r>
          </a:p>
        </p:txBody>
      </p:sp>
      <p:sp>
        <p:nvSpPr>
          <p:cNvPr id="31" name="Floating">
            <a:extLst>
              <a:ext uri="{FF2B5EF4-FFF2-40B4-BE49-F238E27FC236}">
                <a16:creationId xmlns:a16="http://schemas.microsoft.com/office/drawing/2014/main" id="{446A8FE7-91E8-4FA0-A918-ED5DF9767228}"/>
              </a:ext>
            </a:extLst>
          </p:cNvPr>
          <p:cNvSpPr/>
          <p:nvPr/>
        </p:nvSpPr>
        <p:spPr>
          <a:xfrm>
            <a:off x="5798336" y="1537815"/>
            <a:ext cx="1175411" cy="261197"/>
          </a:xfrm>
          <a:custGeom>
            <a:avLst/>
            <a:gdLst>
              <a:gd name="rtl" fmla="*/ 72732 w 683124"/>
              <a:gd name="rtt" fmla="*/ 25520 h 147900"/>
              <a:gd name="rtr" fmla="*/ 612132 w 683124"/>
              <a:gd name="rtb" fmla="*/ 124120 h 147900"/>
            </a:gdLst>
            <a:ahLst/>
            <a:cxnLst/>
            <a:rect l="rtl" t="rtt" r="rtr" b="rtb"/>
            <a:pathLst>
              <a:path w="683124" h="147900">
                <a:moveTo>
                  <a:pt x="73950" y="0"/>
                </a:moveTo>
                <a:lnTo>
                  <a:pt x="609174" y="0"/>
                </a:lnTo>
                <a:cubicBezTo>
                  <a:pt x="650017" y="0"/>
                  <a:pt x="683124" y="33107"/>
                  <a:pt x="683124" y="73950"/>
                </a:cubicBezTo>
                <a:cubicBezTo>
                  <a:pt x="683124" y="114793"/>
                  <a:pt x="650017" y="147900"/>
                  <a:pt x="609174" y="147900"/>
                </a:cubicBezTo>
                <a:lnTo>
                  <a:pt x="73950" y="147900"/>
                </a:lnTo>
                <a:cubicBezTo>
                  <a:pt x="33107" y="147900"/>
                  <a:pt x="0" y="114793"/>
                  <a:pt x="0" y="73950"/>
                </a:cubicBezTo>
                <a:cubicBezTo>
                  <a:pt x="0" y="33107"/>
                  <a:pt x="33107" y="0"/>
                  <a:pt x="73950" y="0"/>
                </a:cubicBezTo>
                <a:close/>
              </a:path>
            </a:pathLst>
          </a:custGeom>
          <a:solidFill>
            <a:srgbClr val="FFFFFF"/>
          </a:solidFill>
          <a:ln w="5800" cap="flat">
            <a:solidFill>
              <a:srgbClr val="000000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1100" b="1" u="sng">
                <a:solidFill>
                  <a:srgbClr val="000000"/>
                </a:solidFill>
                <a:latin typeface="Arial"/>
              </a:rPr>
              <a:t>무신사홈페이지</a:t>
            </a:r>
          </a:p>
        </p:txBody>
      </p:sp>
      <p:sp>
        <p:nvSpPr>
          <p:cNvPr id="32" name="Floating">
            <a:extLst>
              <a:ext uri="{FF2B5EF4-FFF2-40B4-BE49-F238E27FC236}">
                <a16:creationId xmlns:a16="http://schemas.microsoft.com/office/drawing/2014/main" id="{472A44EF-D3F6-4A5B-BBA5-AD204F94F8DF}"/>
              </a:ext>
            </a:extLst>
          </p:cNvPr>
          <p:cNvSpPr/>
          <p:nvPr/>
        </p:nvSpPr>
        <p:spPr>
          <a:xfrm>
            <a:off x="5817565" y="5516504"/>
            <a:ext cx="1175411" cy="261197"/>
          </a:xfrm>
          <a:custGeom>
            <a:avLst/>
            <a:gdLst>
              <a:gd name="rtl" fmla="*/ 72732 w 683124"/>
              <a:gd name="rtt" fmla="*/ 25520 h 147900"/>
              <a:gd name="rtr" fmla="*/ 612132 w 683124"/>
              <a:gd name="rtb" fmla="*/ 124120 h 147900"/>
            </a:gdLst>
            <a:ahLst/>
            <a:cxnLst/>
            <a:rect l="rtl" t="rtt" r="rtr" b="rtb"/>
            <a:pathLst>
              <a:path w="683124" h="147900">
                <a:moveTo>
                  <a:pt x="73950" y="0"/>
                </a:moveTo>
                <a:lnTo>
                  <a:pt x="609174" y="0"/>
                </a:lnTo>
                <a:cubicBezTo>
                  <a:pt x="650017" y="0"/>
                  <a:pt x="683124" y="33107"/>
                  <a:pt x="683124" y="73950"/>
                </a:cubicBezTo>
                <a:cubicBezTo>
                  <a:pt x="683124" y="114793"/>
                  <a:pt x="650017" y="147900"/>
                  <a:pt x="609174" y="147900"/>
                </a:cubicBezTo>
                <a:lnTo>
                  <a:pt x="73950" y="147900"/>
                </a:lnTo>
                <a:cubicBezTo>
                  <a:pt x="33107" y="147900"/>
                  <a:pt x="0" y="114793"/>
                  <a:pt x="0" y="73950"/>
                </a:cubicBezTo>
                <a:cubicBezTo>
                  <a:pt x="0" y="33107"/>
                  <a:pt x="33107" y="0"/>
                  <a:pt x="73950" y="0"/>
                </a:cubicBezTo>
                <a:close/>
              </a:path>
            </a:pathLst>
          </a:custGeom>
          <a:solidFill>
            <a:srgbClr val="FFFFFF"/>
          </a:solidFill>
          <a:ln w="5800" cap="flat">
            <a:solidFill>
              <a:srgbClr val="000000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1100" b="1" u="sng">
                <a:solidFill>
                  <a:srgbClr val="000000"/>
                </a:solidFill>
                <a:latin typeface="Arial"/>
              </a:rPr>
              <a:t>무신사홈페이지</a:t>
            </a:r>
          </a:p>
        </p:txBody>
      </p:sp>
      <p:sp>
        <p:nvSpPr>
          <p:cNvPr id="33" name="Floating">
            <a:extLst>
              <a:ext uri="{FF2B5EF4-FFF2-40B4-BE49-F238E27FC236}">
                <a16:creationId xmlns:a16="http://schemas.microsoft.com/office/drawing/2014/main" id="{D89E399D-D0EB-4DA1-AE12-ACCAC6CCB6B6}"/>
              </a:ext>
            </a:extLst>
          </p:cNvPr>
          <p:cNvSpPr/>
          <p:nvPr/>
        </p:nvSpPr>
        <p:spPr>
          <a:xfrm>
            <a:off x="9812712" y="2646462"/>
            <a:ext cx="878215" cy="261197"/>
          </a:xfrm>
          <a:custGeom>
            <a:avLst/>
            <a:gdLst>
              <a:gd name="rtl" fmla="*/ 51620 w 510400"/>
              <a:gd name="rtt" fmla="*/ 25520 h 147900"/>
              <a:gd name="rtr" fmla="*/ 460520 w 510400"/>
              <a:gd name="rtb" fmla="*/ 124120 h 147900"/>
            </a:gdLst>
            <a:ahLst/>
            <a:cxnLst/>
            <a:rect l="rtl" t="rtt" r="rtr" b="rtb"/>
            <a:pathLst>
              <a:path w="510400" h="147900">
                <a:moveTo>
                  <a:pt x="11600" y="0"/>
                </a:moveTo>
                <a:lnTo>
                  <a:pt x="498800" y="0"/>
                </a:lnTo>
                <a:cubicBezTo>
                  <a:pt x="506595" y="0"/>
                  <a:pt x="510400" y="3805"/>
                  <a:pt x="510400" y="11600"/>
                </a:cubicBezTo>
                <a:lnTo>
                  <a:pt x="510400" y="136300"/>
                </a:lnTo>
                <a:cubicBezTo>
                  <a:pt x="510400" y="144095"/>
                  <a:pt x="506595" y="147900"/>
                  <a:pt x="498800" y="147900"/>
                </a:cubicBezTo>
                <a:lnTo>
                  <a:pt x="11600" y="147900"/>
                </a:lnTo>
                <a:cubicBezTo>
                  <a:pt x="3805" y="147900"/>
                  <a:pt x="0" y="144095"/>
                  <a:pt x="0" y="136300"/>
                </a:cubicBezTo>
                <a:lnTo>
                  <a:pt x="0" y="11600"/>
                </a:lnTo>
                <a:cubicBezTo>
                  <a:pt x="0" y="3805"/>
                  <a:pt x="3805" y="0"/>
                  <a:pt x="11600" y="0"/>
                </a:cubicBezTo>
                <a:close/>
              </a:path>
            </a:pathLst>
          </a:custGeom>
          <a:solidFill>
            <a:srgbClr val="FFFFFF"/>
          </a:solidFill>
          <a:ln w="5800" cap="flat">
            <a:solidFill>
              <a:srgbClr val="000000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1100" b="1" u="sng">
                <a:solidFill>
                  <a:srgbClr val="000000"/>
                </a:solidFill>
                <a:latin typeface="Arial"/>
              </a:rPr>
              <a:t>이미지 저장</a:t>
            </a:r>
          </a:p>
        </p:txBody>
      </p:sp>
      <p:sp>
        <p:nvSpPr>
          <p:cNvPr id="34" name="Floating">
            <a:extLst>
              <a:ext uri="{FF2B5EF4-FFF2-40B4-BE49-F238E27FC236}">
                <a16:creationId xmlns:a16="http://schemas.microsoft.com/office/drawing/2014/main" id="{B7A286D1-0E4C-436E-8FEB-65C602B34640}"/>
              </a:ext>
            </a:extLst>
          </p:cNvPr>
          <p:cNvSpPr/>
          <p:nvPr/>
        </p:nvSpPr>
        <p:spPr>
          <a:xfrm>
            <a:off x="9858073" y="4295789"/>
            <a:ext cx="878215" cy="261197"/>
          </a:xfrm>
          <a:custGeom>
            <a:avLst/>
            <a:gdLst>
              <a:gd name="rtl" fmla="*/ 51620 w 510400"/>
              <a:gd name="rtt" fmla="*/ 25520 h 147900"/>
              <a:gd name="rtr" fmla="*/ 460520 w 510400"/>
              <a:gd name="rtb" fmla="*/ 124120 h 147900"/>
            </a:gdLst>
            <a:ahLst/>
            <a:cxnLst/>
            <a:rect l="rtl" t="rtt" r="rtr" b="rtb"/>
            <a:pathLst>
              <a:path w="510400" h="147900">
                <a:moveTo>
                  <a:pt x="11600" y="0"/>
                </a:moveTo>
                <a:lnTo>
                  <a:pt x="498800" y="0"/>
                </a:lnTo>
                <a:cubicBezTo>
                  <a:pt x="506595" y="0"/>
                  <a:pt x="510400" y="3805"/>
                  <a:pt x="510400" y="11600"/>
                </a:cubicBezTo>
                <a:lnTo>
                  <a:pt x="510400" y="136300"/>
                </a:lnTo>
                <a:cubicBezTo>
                  <a:pt x="510400" y="144095"/>
                  <a:pt x="506595" y="147900"/>
                  <a:pt x="498800" y="147900"/>
                </a:cubicBezTo>
                <a:lnTo>
                  <a:pt x="11600" y="147900"/>
                </a:lnTo>
                <a:cubicBezTo>
                  <a:pt x="3805" y="147900"/>
                  <a:pt x="0" y="144095"/>
                  <a:pt x="0" y="136300"/>
                </a:cubicBezTo>
                <a:lnTo>
                  <a:pt x="0" y="11600"/>
                </a:lnTo>
                <a:cubicBezTo>
                  <a:pt x="0" y="3805"/>
                  <a:pt x="3805" y="0"/>
                  <a:pt x="11600" y="0"/>
                </a:cubicBezTo>
                <a:close/>
              </a:path>
            </a:pathLst>
          </a:custGeom>
          <a:solidFill>
            <a:srgbClr val="FFFFFF"/>
          </a:solidFill>
          <a:ln w="5800" cap="flat">
            <a:solidFill>
              <a:srgbClr val="000000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1100" b="1" u="sng">
                <a:solidFill>
                  <a:srgbClr val="000000"/>
                </a:solidFill>
                <a:latin typeface="Arial"/>
              </a:rPr>
              <a:t>이미지 저장</a:t>
            </a:r>
          </a:p>
        </p:txBody>
      </p:sp>
      <p:pic>
        <p:nvPicPr>
          <p:cNvPr id="1026" name="Picture 2" descr="https://cdn.discordapp.com/attachments/1077506049034170430/1079987143558037574/image.png">
            <a:extLst>
              <a:ext uri="{FF2B5EF4-FFF2-40B4-BE49-F238E27FC236}">
                <a16:creationId xmlns:a16="http://schemas.microsoft.com/office/drawing/2014/main" id="{A90E64F9-D825-40EA-B5B4-656E6FC0E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62857" y1="71963" x2="62857" y2="71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840" y="3075720"/>
            <a:ext cx="100012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1077506049034170430/1079987479484055552/image.png">
            <a:extLst>
              <a:ext uri="{FF2B5EF4-FFF2-40B4-BE49-F238E27FC236}">
                <a16:creationId xmlns:a16="http://schemas.microsoft.com/office/drawing/2014/main" id="{3A42ABE1-BA1F-44B8-B59B-A1DAC86DE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656" y="3068638"/>
            <a:ext cx="11430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저장 파일의 벡터 일러스트 / 이미지 파일, 문서, 소프트웨어 아이콘 세트 - 스톡일러스트 [70848484] - PIXTA">
            <a:extLst>
              <a:ext uri="{FF2B5EF4-FFF2-40B4-BE49-F238E27FC236}">
                <a16:creationId xmlns:a16="http://schemas.microsoft.com/office/drawing/2014/main" id="{BC7F5A3F-448A-416A-A663-9791A2BE0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524" b="92593" l="3556" r="90000">
                        <a14:foregroundMark x1="26222" y1="71429" x2="26222" y2="87831"/>
                        <a14:foregroundMark x1="26222" y1="71164" x2="34889" y2="71164"/>
                        <a14:foregroundMark x1="34889" y1="71164" x2="38222" y2="75132"/>
                        <a14:foregroundMark x1="38444" y1="75661" x2="37556" y2="87566"/>
                        <a14:foregroundMark x1="32889" y1="76720" x2="32889" y2="883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99" t="62806" r="55968" b="4593"/>
          <a:stretch/>
        </p:blipFill>
        <p:spPr bwMode="auto">
          <a:xfrm>
            <a:off x="9788520" y="3049045"/>
            <a:ext cx="1000126" cy="117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.discordapp.com/attachments/1077506049034170430/1079993614396035142/20190626045421.png">
            <a:extLst>
              <a:ext uri="{FF2B5EF4-FFF2-40B4-BE49-F238E27FC236}">
                <a16:creationId xmlns:a16="http://schemas.microsoft.com/office/drawing/2014/main" id="{6EF329D4-1539-4A46-93FF-83DD5BEBC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35583" y1="49524" x2="64750" y2="509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105" y="1339886"/>
            <a:ext cx="1749051" cy="91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https://cdn.discordapp.com/attachments/1077506049034170430/1079993614396035142/20190626045421.png">
            <a:extLst>
              <a:ext uri="{FF2B5EF4-FFF2-40B4-BE49-F238E27FC236}">
                <a16:creationId xmlns:a16="http://schemas.microsoft.com/office/drawing/2014/main" id="{0FAE260A-D5A3-4D6A-B9EB-2377CF2E7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35583" y1="49524" x2="64750" y2="509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105" y="5049579"/>
            <a:ext cx="1749051" cy="91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5D914131-B46F-4747-9386-8B167E01F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41" y="2846082"/>
            <a:ext cx="599383" cy="59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プログラムコマンドのシルエット | 無料のAi・PNG白黒シルエットイラスト">
            <a:extLst>
              <a:ext uri="{FF2B5EF4-FFF2-40B4-BE49-F238E27FC236}">
                <a16:creationId xmlns:a16="http://schemas.microsoft.com/office/drawing/2014/main" id="{C21F1208-A666-40F4-A699-1F5389E03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4889" b="89778" l="8000" r="89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880" y="2811286"/>
            <a:ext cx="737332" cy="73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엔터 키 스톡 사진 및 일러스트 - iStock">
            <a:extLst>
              <a:ext uri="{FF2B5EF4-FFF2-40B4-BE49-F238E27FC236}">
                <a16:creationId xmlns:a16="http://schemas.microsoft.com/office/drawing/2014/main" id="{A391DBD6-3F55-43ED-8805-383B89814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39379" y1="62908" x2="42157" y2="624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324" y="2703082"/>
            <a:ext cx="862700" cy="86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6A58E2-14A5-49CD-AB67-C7CD5BA9CD56}"/>
              </a:ext>
            </a:extLst>
          </p:cNvPr>
          <p:cNvSpPr txBox="1"/>
          <p:nvPr/>
        </p:nvSpPr>
        <p:spPr>
          <a:xfrm>
            <a:off x="4067117" y="2276713"/>
            <a:ext cx="115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requests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792117-7BD0-4488-AFF4-50591A2BE103}"/>
              </a:ext>
            </a:extLst>
          </p:cNvPr>
          <p:cNvSpPr txBox="1"/>
          <p:nvPr/>
        </p:nvSpPr>
        <p:spPr>
          <a:xfrm>
            <a:off x="3975668" y="4533339"/>
            <a:ext cx="124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selenium</a:t>
            </a:r>
            <a:endParaRPr lang="ko-KR" altLang="en-US" b="1" dirty="0"/>
          </a:p>
        </p:txBody>
      </p:sp>
      <p:sp>
        <p:nvSpPr>
          <p:cNvPr id="44" name="RelatConnector">
            <a:extLst>
              <a:ext uri="{FF2B5EF4-FFF2-40B4-BE49-F238E27FC236}">
                <a16:creationId xmlns:a16="http://schemas.microsoft.com/office/drawing/2014/main" id="{83E6EC3E-0D0D-429A-951A-EF762B6E59D6}"/>
              </a:ext>
            </a:extLst>
          </p:cNvPr>
          <p:cNvSpPr/>
          <p:nvPr/>
        </p:nvSpPr>
        <p:spPr>
          <a:xfrm rot="10800000" flipH="1">
            <a:off x="6865246" y="1431168"/>
            <a:ext cx="45719" cy="791569"/>
          </a:xfrm>
          <a:custGeom>
            <a:avLst/>
            <a:gdLst>
              <a:gd name="rtl" fmla="*/ -158050 w 2900"/>
              <a:gd name="rtt" fmla="*/ -42050 h 559286"/>
              <a:gd name="rtr" fmla="*/ 158050 w 2900"/>
              <a:gd name="rtb" fmla="*/ 42050 h 559286"/>
            </a:gdLst>
            <a:ahLst/>
            <a:cxnLst/>
            <a:rect l="rtl" t="rtt" r="rtr" b="rtb"/>
            <a:pathLst>
              <a:path w="2900" h="559286" fill="none">
                <a:moveTo>
                  <a:pt x="0" y="279643"/>
                </a:moveTo>
                <a:lnTo>
                  <a:pt x="0" y="-279643"/>
                </a:lnTo>
              </a:path>
            </a:pathLst>
          </a:custGeom>
          <a:noFill/>
          <a:ln w="5800" cap="rnd">
            <a:solidFill>
              <a:srgbClr val="000000"/>
            </a:solidFill>
            <a:custDash>
              <a:ds d="600000" sp="400000"/>
            </a:custDash>
            <a:round/>
            <a:tailEnd type="stealth" w="sm" len="sm"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endParaRPr sz="1100" b="1" dirty="0">
              <a:solidFill>
                <a:srgbClr val="303030"/>
              </a:solidFill>
              <a:latin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0D9845-F43F-469A-830E-09AA87A15134}"/>
              </a:ext>
            </a:extLst>
          </p:cNvPr>
          <p:cNvSpPr txBox="1"/>
          <p:nvPr/>
        </p:nvSpPr>
        <p:spPr>
          <a:xfrm>
            <a:off x="6471493" y="2091932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303030"/>
                </a:solidFill>
                <a:latin typeface="Arial"/>
              </a:rPr>
              <a:t>데이터 저장</a:t>
            </a:r>
          </a:p>
        </p:txBody>
      </p:sp>
    </p:spTree>
    <p:extLst>
      <p:ext uri="{BB962C8B-B14F-4D97-AF65-F5344CB8AC3E}">
        <p14:creationId xmlns:p14="http://schemas.microsoft.com/office/powerpoint/2010/main" val="2907674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5925" y="195202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구조 정의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5925" y="593168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en-US" altLang="ko-KR" b="1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프로세스 설계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915FE26-869F-465B-A097-A88AF5E31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C795FF-2047-4835-B162-4C8E751C0B11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BD5CC6D-4F0F-44C2-A308-0823BB67B02D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10" name="RelatConnector">
            <a:extLst>
              <a:ext uri="{FF2B5EF4-FFF2-40B4-BE49-F238E27FC236}">
                <a16:creationId xmlns:a16="http://schemas.microsoft.com/office/drawing/2014/main" id="{D2E16274-E49E-4628-86E4-5DAF7C2CC05A}"/>
              </a:ext>
            </a:extLst>
          </p:cNvPr>
          <p:cNvSpPr/>
          <p:nvPr/>
        </p:nvSpPr>
        <p:spPr>
          <a:xfrm>
            <a:off x="1681841" y="3621612"/>
            <a:ext cx="1675931" cy="276754"/>
          </a:xfrm>
          <a:custGeom>
            <a:avLst/>
            <a:gdLst>
              <a:gd name="rtl" fmla="*/ -133300 w 1587200"/>
              <a:gd name="rtt" fmla="*/ -300700 h 234056"/>
              <a:gd name="rtr" fmla="*/ 133300 w 1587200"/>
              <a:gd name="rtb" fmla="*/ -164300 h 234056"/>
            </a:gdLst>
            <a:ahLst/>
            <a:cxnLst/>
            <a:rect l="rtl" t="rtt" r="rtr" b="rtb"/>
            <a:pathLst>
              <a:path w="1587200" h="234056" fill="none">
                <a:moveTo>
                  <a:pt x="-793600" y="1550"/>
                </a:moveTo>
                <a:cubicBezTo>
                  <a:pt x="-793600" y="-308450"/>
                  <a:pt x="793600" y="-311550"/>
                  <a:pt x="793600" y="-1550"/>
                </a:cubicBezTo>
              </a:path>
            </a:pathLst>
          </a:custGeom>
          <a:noFill/>
          <a:ln w="6200" cap="rnd">
            <a:solidFill>
              <a:srgbClr val="A98AE7"/>
            </a:solidFill>
            <a:round/>
            <a:tailEnd type="stealth" w="sm" len="sm"/>
          </a:ln>
        </p:spPr>
      </p:sp>
      <p:sp>
        <p:nvSpPr>
          <p:cNvPr id="11" name="RelatConnector">
            <a:extLst>
              <a:ext uri="{FF2B5EF4-FFF2-40B4-BE49-F238E27FC236}">
                <a16:creationId xmlns:a16="http://schemas.microsoft.com/office/drawing/2014/main" id="{8469B61C-0E3D-4100-84A3-39A1F8BE6E97}"/>
              </a:ext>
            </a:extLst>
          </p:cNvPr>
          <p:cNvSpPr/>
          <p:nvPr/>
        </p:nvSpPr>
        <p:spPr>
          <a:xfrm>
            <a:off x="3236660" y="3570294"/>
            <a:ext cx="1433706" cy="329350"/>
          </a:xfrm>
          <a:custGeom>
            <a:avLst/>
            <a:gdLst>
              <a:gd name="rtl" fmla="*/ -133300 w 1357800"/>
              <a:gd name="rtt" fmla="*/ -300700 h 278537"/>
              <a:gd name="rtr" fmla="*/ 133300 w 1357800"/>
              <a:gd name="rtb" fmla="*/ -164300 h 278537"/>
            </a:gdLst>
            <a:ahLst/>
            <a:cxnLst/>
            <a:rect l="rtl" t="rtt" r="rtr" b="rtb"/>
            <a:pathLst>
              <a:path w="1357800" h="278537" fill="none">
                <a:moveTo>
                  <a:pt x="-678900" y="41850"/>
                </a:moveTo>
                <a:cubicBezTo>
                  <a:pt x="-678900" y="-268150"/>
                  <a:pt x="678900" y="-351850"/>
                  <a:pt x="678900" y="-41850"/>
                </a:cubicBezTo>
              </a:path>
            </a:pathLst>
          </a:custGeom>
          <a:noFill/>
          <a:ln w="6200" cap="rnd">
            <a:solidFill>
              <a:srgbClr val="A98AE7"/>
            </a:solidFill>
            <a:round/>
            <a:tailEnd type="stealth" w="sm" len="sm"/>
          </a:ln>
        </p:spPr>
      </p:sp>
      <p:sp>
        <p:nvSpPr>
          <p:cNvPr id="12" name="MMConnector">
            <a:extLst>
              <a:ext uri="{FF2B5EF4-FFF2-40B4-BE49-F238E27FC236}">
                <a16:creationId xmlns:a16="http://schemas.microsoft.com/office/drawing/2014/main" id="{7925382C-054B-4793-8AB6-760C214F5AAE}"/>
              </a:ext>
            </a:extLst>
          </p:cNvPr>
          <p:cNvSpPr/>
          <p:nvPr/>
        </p:nvSpPr>
        <p:spPr>
          <a:xfrm>
            <a:off x="4376228" y="3092401"/>
            <a:ext cx="609185" cy="1099693"/>
          </a:xfrm>
          <a:custGeom>
            <a:avLst/>
            <a:gdLst/>
            <a:ahLst/>
            <a:cxnLst/>
            <a:rect l="0" t="0" r="0" b="0"/>
            <a:pathLst>
              <a:path w="576932" h="930029">
                <a:moveTo>
                  <a:pt x="-170516" y="317958"/>
                </a:moveTo>
                <a:cubicBezTo>
                  <a:pt x="-164200" y="305214"/>
                  <a:pt x="-158261" y="292233"/>
                  <a:pt x="-152530" y="279142"/>
                </a:cubicBezTo>
                <a:cubicBezTo>
                  <a:pt x="-146799" y="266051"/>
                  <a:pt x="-141275" y="252849"/>
                  <a:pt x="-135943" y="239548"/>
                </a:cubicBezTo>
                <a:cubicBezTo>
                  <a:pt x="-130612" y="226247"/>
                  <a:pt x="-125473" y="212846"/>
                  <a:pt x="-120477" y="199377"/>
                </a:cubicBezTo>
                <a:cubicBezTo>
                  <a:pt x="-115482" y="185908"/>
                  <a:pt x="-110630" y="172369"/>
                  <a:pt x="-105888" y="158779"/>
                </a:cubicBezTo>
                <a:cubicBezTo>
                  <a:pt x="-101147" y="145189"/>
                  <a:pt x="-96515" y="131547"/>
                  <a:pt x="-91960" y="117868"/>
                </a:cubicBezTo>
                <a:cubicBezTo>
                  <a:pt x="-87405" y="104189"/>
                  <a:pt x="-82928" y="90473"/>
                  <a:pt x="-78497" y="76732"/>
                </a:cubicBezTo>
                <a:cubicBezTo>
                  <a:pt x="-74067" y="62990"/>
                  <a:pt x="-69684" y="49224"/>
                  <a:pt x="-65320" y="35444"/>
                </a:cubicBezTo>
                <a:cubicBezTo>
                  <a:pt x="-60956" y="21663"/>
                  <a:pt x="-56610" y="7867"/>
                  <a:pt x="-52256" y="-5933"/>
                </a:cubicBezTo>
                <a:cubicBezTo>
                  <a:pt x="-47902" y="-19734"/>
                  <a:pt x="-43538" y="-33539"/>
                  <a:pt x="-39138" y="-47341"/>
                </a:cubicBezTo>
                <a:cubicBezTo>
                  <a:pt x="-34738" y="-61142"/>
                  <a:pt x="-30301" y="-74939"/>
                  <a:pt x="-25797" y="-88722"/>
                </a:cubicBezTo>
                <a:cubicBezTo>
                  <a:pt x="-21294" y="-102505"/>
                  <a:pt x="-16724" y="-116273"/>
                  <a:pt x="-12058" y="-130016"/>
                </a:cubicBezTo>
                <a:cubicBezTo>
                  <a:pt x="-7391" y="-143759"/>
                  <a:pt x="-2627" y="-157476"/>
                  <a:pt x="2269" y="-171154"/>
                </a:cubicBezTo>
                <a:cubicBezTo>
                  <a:pt x="7165" y="-184831"/>
                  <a:pt x="12192" y="-198470"/>
                  <a:pt x="17389" y="-212051"/>
                </a:cubicBezTo>
                <a:cubicBezTo>
                  <a:pt x="22586" y="-225633"/>
                  <a:pt x="27954" y="-239157"/>
                  <a:pt x="33535" y="-252602"/>
                </a:cubicBezTo>
                <a:cubicBezTo>
                  <a:pt x="39117" y="-266047"/>
                  <a:pt x="44913" y="-279412"/>
                  <a:pt x="50974" y="-292667"/>
                </a:cubicBezTo>
                <a:cubicBezTo>
                  <a:pt x="57035" y="-305921"/>
                  <a:pt x="63362" y="-319064"/>
                  <a:pt x="70014" y="-332054"/>
                </a:cubicBezTo>
                <a:cubicBezTo>
                  <a:pt x="76665" y="-345043"/>
                  <a:pt x="83641" y="-357879"/>
                  <a:pt x="91010" y="-370500"/>
                </a:cubicBezTo>
                <a:cubicBezTo>
                  <a:pt x="98379" y="-383120"/>
                  <a:pt x="106141" y="-395527"/>
                  <a:pt x="114371" y="-407632"/>
                </a:cubicBezTo>
                <a:cubicBezTo>
                  <a:pt x="122601" y="-419738"/>
                  <a:pt x="131298" y="-431543"/>
                  <a:pt x="140536" y="-442929"/>
                </a:cubicBezTo>
                <a:cubicBezTo>
                  <a:pt x="149775" y="-454315"/>
                  <a:pt x="159554" y="-465281"/>
                  <a:pt x="169933" y="-475672"/>
                </a:cubicBezTo>
                <a:cubicBezTo>
                  <a:pt x="180313" y="-486063"/>
                  <a:pt x="191293" y="-495878"/>
                  <a:pt x="202871" y="-504930"/>
                </a:cubicBezTo>
                <a:cubicBezTo>
                  <a:pt x="214448" y="-513983"/>
                  <a:pt x="226621" y="-522274"/>
                  <a:pt x="239376" y="-529631"/>
                </a:cubicBezTo>
                <a:cubicBezTo>
                  <a:pt x="252131" y="-536989"/>
                  <a:pt x="265468" y="-543413"/>
                  <a:pt x="279049" y="-548781"/>
                </a:cubicBezTo>
                <a:cubicBezTo>
                  <a:pt x="292631" y="-554150"/>
                  <a:pt x="306457" y="-558463"/>
                  <a:pt x="321065" y="-561782"/>
                </a:cubicBezTo>
                <a:cubicBezTo>
                  <a:pt x="335672" y="-565101"/>
                  <a:pt x="351062" y="-567425"/>
                  <a:pt x="364404" y="-568631"/>
                </a:cubicBezTo>
                <a:cubicBezTo>
                  <a:pt x="377746" y="-569838"/>
                  <a:pt x="389040" y="-569925"/>
                  <a:pt x="400334" y="-570012"/>
                </a:cubicBezTo>
                <a:cubicBezTo>
                  <a:pt x="402566" y="-570030"/>
                  <a:pt x="404054" y="-568617"/>
                  <a:pt x="404054" y="-566912"/>
                </a:cubicBezTo>
                <a:cubicBezTo>
                  <a:pt x="404054" y="-565207"/>
                  <a:pt x="402565" y="-563878"/>
                  <a:pt x="400334" y="-563812"/>
                </a:cubicBezTo>
                <a:cubicBezTo>
                  <a:pt x="389236" y="-563489"/>
                  <a:pt x="378138" y="-563166"/>
                  <a:pt x="365098" y="-561707"/>
                </a:cubicBezTo>
                <a:cubicBezTo>
                  <a:pt x="352058" y="-560248"/>
                  <a:pt x="337076" y="-557654"/>
                  <a:pt x="322916" y="-554118"/>
                </a:cubicBezTo>
                <a:cubicBezTo>
                  <a:pt x="308755" y="-550582"/>
                  <a:pt x="295417" y="-546104"/>
                  <a:pt x="282359" y="-540618"/>
                </a:cubicBezTo>
                <a:cubicBezTo>
                  <a:pt x="269301" y="-535132"/>
                  <a:pt x="256524" y="-528637"/>
                  <a:pt x="244334" y="-521255"/>
                </a:cubicBezTo>
                <a:cubicBezTo>
                  <a:pt x="232144" y="-513873"/>
                  <a:pt x="220541" y="-505604"/>
                  <a:pt x="209522" y="-496603"/>
                </a:cubicBezTo>
                <a:cubicBezTo>
                  <a:pt x="198503" y="-487601"/>
                  <a:pt x="188068" y="-477868"/>
                  <a:pt x="178214" y="-467574"/>
                </a:cubicBezTo>
                <a:cubicBezTo>
                  <a:pt x="168360" y="-457279"/>
                  <a:pt x="159085" y="-446423"/>
                  <a:pt x="150331" y="-435151"/>
                </a:cubicBezTo>
                <a:cubicBezTo>
                  <a:pt x="141577" y="-423879"/>
                  <a:pt x="133342" y="-412191"/>
                  <a:pt x="125558" y="-400198"/>
                </a:cubicBezTo>
                <a:cubicBezTo>
                  <a:pt x="117774" y="-388206"/>
                  <a:pt x="110439" y="-375910"/>
                  <a:pt x="103484" y="-363392"/>
                </a:cubicBezTo>
                <a:cubicBezTo>
                  <a:pt x="96528" y="-350874"/>
                  <a:pt x="89951" y="-338135"/>
                  <a:pt x="83688" y="-325233"/>
                </a:cubicBezTo>
                <a:cubicBezTo>
                  <a:pt x="77425" y="-312331"/>
                  <a:pt x="71475" y="-299267"/>
                  <a:pt x="65782" y="-286083"/>
                </a:cubicBezTo>
                <a:cubicBezTo>
                  <a:pt x="60090" y="-272899"/>
                  <a:pt x="54654" y="-259595"/>
                  <a:pt x="49425" y="-246202"/>
                </a:cubicBezTo>
                <a:cubicBezTo>
                  <a:pt x="44197" y="-232809"/>
                  <a:pt x="39176" y="-219326"/>
                  <a:pt x="34319" y="-205777"/>
                </a:cubicBezTo>
                <a:cubicBezTo>
                  <a:pt x="29463" y="-192228"/>
                  <a:pt x="24770" y="-178613"/>
                  <a:pt x="20205" y="-164948"/>
                </a:cubicBezTo>
                <a:cubicBezTo>
                  <a:pt x="15640" y="-151282"/>
                  <a:pt x="11202" y="-137568"/>
                  <a:pt x="6857" y="-123816"/>
                </a:cubicBezTo>
                <a:cubicBezTo>
                  <a:pt x="2511" y="-110065"/>
                  <a:pt x="-1741" y="-96277"/>
                  <a:pt x="-5931" y="-82464"/>
                </a:cubicBezTo>
                <a:cubicBezTo>
                  <a:pt x="-10121" y="-68650"/>
                  <a:pt x="-14248" y="-54811"/>
                  <a:pt x="-18343" y="-40954"/>
                </a:cubicBezTo>
                <a:cubicBezTo>
                  <a:pt x="-22438" y="-27097"/>
                  <a:pt x="-26500" y="-13223"/>
                  <a:pt x="-30557" y="660"/>
                </a:cubicBezTo>
                <a:cubicBezTo>
                  <a:pt x="-34614" y="14543"/>
                  <a:pt x="-38667" y="28435"/>
                  <a:pt x="-42744" y="42329"/>
                </a:cubicBezTo>
                <a:cubicBezTo>
                  <a:pt x="-46820" y="56223"/>
                  <a:pt x="-50921" y="70119"/>
                  <a:pt x="-55074" y="84008"/>
                </a:cubicBezTo>
                <a:cubicBezTo>
                  <a:pt x="-59228" y="97898"/>
                  <a:pt x="-63435" y="111781"/>
                  <a:pt x="-67727" y="125650"/>
                </a:cubicBezTo>
                <a:cubicBezTo>
                  <a:pt x="-72019" y="139519"/>
                  <a:pt x="-76395" y="153373"/>
                  <a:pt x="-80892" y="167201"/>
                </a:cubicBezTo>
                <a:cubicBezTo>
                  <a:pt x="-85389" y="181029"/>
                  <a:pt x="-90006" y="194832"/>
                  <a:pt x="-94780" y="208598"/>
                </a:cubicBezTo>
                <a:cubicBezTo>
                  <a:pt x="-99554" y="222363"/>
                  <a:pt x="-104485" y="236090"/>
                  <a:pt x="-109629" y="249759"/>
                </a:cubicBezTo>
                <a:cubicBezTo>
                  <a:pt x="-114773" y="263427"/>
                  <a:pt x="-120129" y="277036"/>
                  <a:pt x="-125715" y="290576"/>
                </a:cubicBezTo>
                <a:cubicBezTo>
                  <a:pt x="-131302" y="304116"/>
                  <a:pt x="-137119" y="317588"/>
                  <a:pt x="-143367" y="330899"/>
                </a:cubicBezTo>
                <a:cubicBezTo>
                  <a:pt x="-149616" y="344210"/>
                  <a:pt x="-156296" y="357361"/>
                  <a:pt x="-162975" y="370512"/>
                </a:cubicBezTo>
                <a:cubicBezTo>
                  <a:pt x="-168029" y="380462"/>
                  <a:pt x="-177980" y="383531"/>
                  <a:pt x="-185472" y="379463"/>
                </a:cubicBezTo>
                <a:cubicBezTo>
                  <a:pt x="-192964" y="375396"/>
                  <a:pt x="-195485" y="365562"/>
                  <a:pt x="-190220" y="355722"/>
                </a:cubicBezTo>
                <a:cubicBezTo>
                  <a:pt x="-183526" y="343213"/>
                  <a:pt x="-176832" y="330703"/>
                  <a:pt x="-170516" y="317958"/>
                </a:cubicBezTo>
                <a:close/>
              </a:path>
            </a:pathLst>
          </a:custGeom>
          <a:solidFill>
            <a:srgbClr val="5FB7F1"/>
          </a:solidFill>
          <a:ln w="6200" cap="rnd">
            <a:solidFill>
              <a:srgbClr val="5FB7F1"/>
            </a:solidFill>
            <a:round/>
          </a:ln>
        </p:spPr>
      </p:sp>
      <p:sp>
        <p:nvSpPr>
          <p:cNvPr id="13" name="MMConnector">
            <a:extLst>
              <a:ext uri="{FF2B5EF4-FFF2-40B4-BE49-F238E27FC236}">
                <a16:creationId xmlns:a16="http://schemas.microsoft.com/office/drawing/2014/main" id="{F9A1E686-82FA-4152-A8A9-E148B872D6BE}"/>
              </a:ext>
            </a:extLst>
          </p:cNvPr>
          <p:cNvSpPr/>
          <p:nvPr/>
        </p:nvSpPr>
        <p:spPr>
          <a:xfrm>
            <a:off x="4376228" y="3351737"/>
            <a:ext cx="552627" cy="595399"/>
          </a:xfrm>
          <a:custGeom>
            <a:avLst/>
            <a:gdLst/>
            <a:ahLst/>
            <a:cxnLst/>
            <a:rect l="0" t="0" r="0" b="0"/>
            <a:pathLst>
              <a:path w="523369" h="503539">
                <a:moveTo>
                  <a:pt x="-109418" y="112473"/>
                </a:moveTo>
                <a:cubicBezTo>
                  <a:pt x="-100962" y="100969"/>
                  <a:pt x="-92769" y="89217"/>
                  <a:pt x="-84698" y="77354"/>
                </a:cubicBezTo>
                <a:cubicBezTo>
                  <a:pt x="-76628" y="65492"/>
                  <a:pt x="-68680" y="53518"/>
                  <a:pt x="-60822" y="41456"/>
                </a:cubicBezTo>
                <a:cubicBezTo>
                  <a:pt x="-52965" y="29394"/>
                  <a:pt x="-45197" y="17244"/>
                  <a:pt x="-37458" y="5052"/>
                </a:cubicBezTo>
                <a:cubicBezTo>
                  <a:pt x="-29718" y="-7140"/>
                  <a:pt x="-22007" y="-19374"/>
                  <a:pt x="-14268" y="-31612"/>
                </a:cubicBezTo>
                <a:cubicBezTo>
                  <a:pt x="-6529" y="-43851"/>
                  <a:pt x="1238" y="-56095"/>
                  <a:pt x="9093" y="-68304"/>
                </a:cubicBezTo>
                <a:cubicBezTo>
                  <a:pt x="16947" y="-80513"/>
                  <a:pt x="24890" y="-92686"/>
                  <a:pt x="32985" y="-104779"/>
                </a:cubicBezTo>
                <a:cubicBezTo>
                  <a:pt x="41079" y="-116871"/>
                  <a:pt x="49325" y="-128884"/>
                  <a:pt x="57792" y="-140760"/>
                </a:cubicBezTo>
                <a:cubicBezTo>
                  <a:pt x="66259" y="-152637"/>
                  <a:pt x="74948" y="-164377"/>
                  <a:pt x="83930" y="-175911"/>
                </a:cubicBezTo>
                <a:cubicBezTo>
                  <a:pt x="92913" y="-187445"/>
                  <a:pt x="102191" y="-198772"/>
                  <a:pt x="111841" y="-209799"/>
                </a:cubicBezTo>
                <a:cubicBezTo>
                  <a:pt x="121490" y="-220825"/>
                  <a:pt x="131512" y="-231552"/>
                  <a:pt x="141973" y="-241854"/>
                </a:cubicBezTo>
                <a:cubicBezTo>
                  <a:pt x="152434" y="-252157"/>
                  <a:pt x="163335" y="-262036"/>
                  <a:pt x="174734" y="-271339"/>
                </a:cubicBezTo>
                <a:cubicBezTo>
                  <a:pt x="186132" y="-280641"/>
                  <a:pt x="198027" y="-289366"/>
                  <a:pt x="210385" y="-297344"/>
                </a:cubicBezTo>
                <a:cubicBezTo>
                  <a:pt x="222743" y="-305322"/>
                  <a:pt x="235564" y="-312553"/>
                  <a:pt x="248908" y="-318886"/>
                </a:cubicBezTo>
                <a:cubicBezTo>
                  <a:pt x="262253" y="-325219"/>
                  <a:pt x="276121" y="-330654"/>
                  <a:pt x="289902" y="-335112"/>
                </a:cubicBezTo>
                <a:cubicBezTo>
                  <a:pt x="303684" y="-339571"/>
                  <a:pt x="317379" y="-343052"/>
                  <a:pt x="332630" y="-345568"/>
                </a:cubicBezTo>
                <a:cubicBezTo>
                  <a:pt x="347882" y="-348084"/>
                  <a:pt x="364689" y="-349634"/>
                  <a:pt x="376232" y="-350327"/>
                </a:cubicBezTo>
                <a:cubicBezTo>
                  <a:pt x="387775" y="-351019"/>
                  <a:pt x="394055" y="-350853"/>
                  <a:pt x="400334" y="-350687"/>
                </a:cubicBezTo>
                <a:cubicBezTo>
                  <a:pt x="402565" y="-350629"/>
                  <a:pt x="404054" y="-349292"/>
                  <a:pt x="404054" y="-347587"/>
                </a:cubicBezTo>
                <a:cubicBezTo>
                  <a:pt x="404054" y="-345882"/>
                  <a:pt x="402566" y="-344502"/>
                  <a:pt x="400334" y="-344487"/>
                </a:cubicBezTo>
                <a:cubicBezTo>
                  <a:pt x="394147" y="-344448"/>
                  <a:pt x="387960" y="-344409"/>
                  <a:pt x="376671" y="-343362"/>
                </a:cubicBezTo>
                <a:cubicBezTo>
                  <a:pt x="365383" y="-342316"/>
                  <a:pt x="348992" y="-340262"/>
                  <a:pt x="334205" y="-337326"/>
                </a:cubicBezTo>
                <a:cubicBezTo>
                  <a:pt x="319418" y="-334390"/>
                  <a:pt x="306235" y="-330573"/>
                  <a:pt x="293026" y="-325819"/>
                </a:cubicBezTo>
                <a:cubicBezTo>
                  <a:pt x="279817" y="-321065"/>
                  <a:pt x="266583" y="-315373"/>
                  <a:pt x="253896" y="-308839"/>
                </a:cubicBezTo>
                <a:cubicBezTo>
                  <a:pt x="241210" y="-302304"/>
                  <a:pt x="229072" y="-294927"/>
                  <a:pt x="217398" y="-286840"/>
                </a:cubicBezTo>
                <a:cubicBezTo>
                  <a:pt x="205725" y="-278753"/>
                  <a:pt x="194515" y="-269957"/>
                  <a:pt x="183788" y="-260604"/>
                </a:cubicBezTo>
                <a:cubicBezTo>
                  <a:pt x="173061" y="-251252"/>
                  <a:pt x="162817" y="-241343"/>
                  <a:pt x="152993" y="-231017"/>
                </a:cubicBezTo>
                <a:cubicBezTo>
                  <a:pt x="143169" y="-220690"/>
                  <a:pt x="133765" y="-209946"/>
                  <a:pt x="124713" y="-198895"/>
                </a:cubicBezTo>
                <a:cubicBezTo>
                  <a:pt x="115660" y="-187844"/>
                  <a:pt x="106959" y="-176488"/>
                  <a:pt x="98533" y="-164911"/>
                </a:cubicBezTo>
                <a:cubicBezTo>
                  <a:pt x="90108" y="-153334"/>
                  <a:pt x="81958" y="-141538"/>
                  <a:pt x="74012" y="-129587"/>
                </a:cubicBezTo>
                <a:cubicBezTo>
                  <a:pt x="66066" y="-117636"/>
                  <a:pt x="58322" y="-105531"/>
                  <a:pt x="50714" y="-93322"/>
                </a:cubicBezTo>
                <a:cubicBezTo>
                  <a:pt x="43105" y="-81114"/>
                  <a:pt x="35631" y="-68802"/>
                  <a:pt x="28228" y="-56427"/>
                </a:cubicBezTo>
                <a:cubicBezTo>
                  <a:pt x="20825" y="-44052"/>
                  <a:pt x="13492" y="-31615"/>
                  <a:pt x="6167" y="-19152"/>
                </a:cubicBezTo>
                <a:cubicBezTo>
                  <a:pt x="-1157" y="-6688"/>
                  <a:pt x="-8473" y="5803"/>
                  <a:pt x="-15840" y="18288"/>
                </a:cubicBezTo>
                <a:cubicBezTo>
                  <a:pt x="-23207" y="30773"/>
                  <a:pt x="-30624" y="43253"/>
                  <a:pt x="-38160" y="55688"/>
                </a:cubicBezTo>
                <a:cubicBezTo>
                  <a:pt x="-45696" y="68124"/>
                  <a:pt x="-53352" y="80515"/>
                  <a:pt x="-61162" y="92841"/>
                </a:cubicBezTo>
                <a:cubicBezTo>
                  <a:pt x="-68972" y="105166"/>
                  <a:pt x="-76937" y="117426"/>
                  <a:pt x="-85228" y="129510"/>
                </a:cubicBezTo>
                <a:cubicBezTo>
                  <a:pt x="-93520" y="141595"/>
                  <a:pt x="-102139" y="153504"/>
                  <a:pt x="-110758" y="165413"/>
                </a:cubicBezTo>
                <a:cubicBezTo>
                  <a:pt x="-117301" y="174454"/>
                  <a:pt x="-127638" y="175887"/>
                  <a:pt x="-134390" y="170683"/>
                </a:cubicBezTo>
                <a:cubicBezTo>
                  <a:pt x="-141142" y="165479"/>
                  <a:pt x="-142146" y="155312"/>
                  <a:pt x="-135312" y="146489"/>
                </a:cubicBezTo>
                <a:cubicBezTo>
                  <a:pt x="-126593" y="135233"/>
                  <a:pt x="-117874" y="123977"/>
                  <a:pt x="-109418" y="112473"/>
                </a:cubicBezTo>
                <a:close/>
              </a:path>
            </a:pathLst>
          </a:custGeom>
          <a:solidFill>
            <a:srgbClr val="FFCD55"/>
          </a:solidFill>
          <a:ln w="6200" cap="rnd">
            <a:solidFill>
              <a:srgbClr val="FFCD55"/>
            </a:solidFill>
            <a:round/>
          </a:ln>
        </p:spPr>
      </p:sp>
      <p:sp>
        <p:nvSpPr>
          <p:cNvPr id="14" name="MMConnector">
            <a:extLst>
              <a:ext uri="{FF2B5EF4-FFF2-40B4-BE49-F238E27FC236}">
                <a16:creationId xmlns:a16="http://schemas.microsoft.com/office/drawing/2014/main" id="{2D498DA3-F48F-4FAE-A41C-D82997615FB1}"/>
              </a:ext>
            </a:extLst>
          </p:cNvPr>
          <p:cNvSpPr/>
          <p:nvPr/>
        </p:nvSpPr>
        <p:spPr>
          <a:xfrm>
            <a:off x="4376228" y="3611073"/>
            <a:ext cx="448713" cy="169088"/>
          </a:xfrm>
          <a:custGeom>
            <a:avLst/>
            <a:gdLst/>
            <a:ahLst/>
            <a:cxnLst/>
            <a:rect l="0" t="0" r="0" b="0"/>
            <a:pathLst>
              <a:path w="424956" h="143001">
                <a:moveTo>
                  <a:pt x="7756" y="-17409"/>
                </a:moveTo>
                <a:cubicBezTo>
                  <a:pt x="20821" y="-23547"/>
                  <a:pt x="33884" y="-29779"/>
                  <a:pt x="46990" y="-35977"/>
                </a:cubicBezTo>
                <a:cubicBezTo>
                  <a:pt x="60096" y="-42175"/>
                  <a:pt x="73246" y="-48341"/>
                  <a:pt x="86476" y="-54392"/>
                </a:cubicBezTo>
                <a:cubicBezTo>
                  <a:pt x="99707" y="-60444"/>
                  <a:pt x="113017" y="-66383"/>
                  <a:pt x="126439" y="-72105"/>
                </a:cubicBezTo>
                <a:cubicBezTo>
                  <a:pt x="139861" y="-77827"/>
                  <a:pt x="153394" y="-83332"/>
                  <a:pt x="167074" y="-88516"/>
                </a:cubicBezTo>
                <a:cubicBezTo>
                  <a:pt x="180753" y="-93700"/>
                  <a:pt x="194578" y="-98563"/>
                  <a:pt x="208510" y="-103005"/>
                </a:cubicBezTo>
                <a:cubicBezTo>
                  <a:pt x="222442" y="-107446"/>
                  <a:pt x="236482" y="-111465"/>
                  <a:pt x="250770" y="-114973"/>
                </a:cubicBezTo>
                <a:cubicBezTo>
                  <a:pt x="265058" y="-118480"/>
                  <a:pt x="279594" y="-121474"/>
                  <a:pt x="293749" y="-123914"/>
                </a:cubicBezTo>
                <a:cubicBezTo>
                  <a:pt x="307904" y="-126353"/>
                  <a:pt x="321677" y="-128237"/>
                  <a:pt x="337228" y="-129486"/>
                </a:cubicBezTo>
                <a:cubicBezTo>
                  <a:pt x="352779" y="-130735"/>
                  <a:pt x="370107" y="-131348"/>
                  <a:pt x="380921" y="-131555"/>
                </a:cubicBezTo>
                <a:cubicBezTo>
                  <a:pt x="391735" y="-131762"/>
                  <a:pt x="396034" y="-131562"/>
                  <a:pt x="400334" y="-131362"/>
                </a:cubicBezTo>
                <a:cubicBezTo>
                  <a:pt x="402564" y="-131259"/>
                  <a:pt x="404054" y="-129967"/>
                  <a:pt x="404054" y="-128262"/>
                </a:cubicBezTo>
                <a:cubicBezTo>
                  <a:pt x="404054" y="-126558"/>
                  <a:pt x="402566" y="-125181"/>
                  <a:pt x="400334" y="-125162"/>
                </a:cubicBezTo>
                <a:cubicBezTo>
                  <a:pt x="396072" y="-125127"/>
                  <a:pt x="391810" y="-125091"/>
                  <a:pt x="381172" y="-124304"/>
                </a:cubicBezTo>
                <a:cubicBezTo>
                  <a:pt x="370534" y="-123517"/>
                  <a:pt x="353521" y="-121979"/>
                  <a:pt x="338328" y="-119919"/>
                </a:cubicBezTo>
                <a:cubicBezTo>
                  <a:pt x="323136" y="-117859"/>
                  <a:pt x="309763" y="-115276"/>
                  <a:pt x="296064" y="-112135"/>
                </a:cubicBezTo>
                <a:cubicBezTo>
                  <a:pt x="282365" y="-108994"/>
                  <a:pt x="268340" y="-105294"/>
                  <a:pt x="254592" y="-101111"/>
                </a:cubicBezTo>
                <a:cubicBezTo>
                  <a:pt x="240844" y="-96928"/>
                  <a:pt x="227373" y="-92260"/>
                  <a:pt x="214021" y="-87184"/>
                </a:cubicBezTo>
                <a:cubicBezTo>
                  <a:pt x="200669" y="-82107"/>
                  <a:pt x="187434" y="-76622"/>
                  <a:pt x="174336" y="-70821"/>
                </a:cubicBezTo>
                <a:cubicBezTo>
                  <a:pt x="161239" y="-65019"/>
                  <a:pt x="148277" y="-58902"/>
                  <a:pt x="135403" y="-52560"/>
                </a:cubicBezTo>
                <a:cubicBezTo>
                  <a:pt x="122529" y="-46219"/>
                  <a:pt x="109743" y="-39654"/>
                  <a:pt x="96998" y="-32959"/>
                </a:cubicBezTo>
                <a:cubicBezTo>
                  <a:pt x="84253" y="-26264"/>
                  <a:pt x="71550" y="-19438"/>
                  <a:pt x="58848" y="-12557"/>
                </a:cubicBezTo>
                <a:cubicBezTo>
                  <a:pt x="46146" y="-5676"/>
                  <a:pt x="33445" y="1260"/>
                  <a:pt x="20670" y="8139"/>
                </a:cubicBezTo>
                <a:cubicBezTo>
                  <a:pt x="7895" y="15017"/>
                  <a:pt x="-4953" y="21837"/>
                  <a:pt x="-17802" y="28658"/>
                </a:cubicBezTo>
                <a:cubicBezTo>
                  <a:pt x="-27659" y="33890"/>
                  <a:pt x="-37574" y="30578"/>
                  <a:pt x="-41325" y="22923"/>
                </a:cubicBezTo>
                <a:cubicBezTo>
                  <a:pt x="-45076" y="15268"/>
                  <a:pt x="-41571" y="5506"/>
                  <a:pt x="-31442" y="820"/>
                </a:cubicBezTo>
                <a:cubicBezTo>
                  <a:pt x="-18375" y="-5225"/>
                  <a:pt x="-5308" y="-11270"/>
                  <a:pt x="7756" y="-17409"/>
                </a:cubicBezTo>
                <a:close/>
              </a:path>
            </a:pathLst>
          </a:custGeom>
          <a:solidFill>
            <a:srgbClr val="F1A3DC"/>
          </a:solidFill>
          <a:ln w="6200" cap="rnd">
            <a:solidFill>
              <a:srgbClr val="F1A3DC"/>
            </a:solidFill>
            <a:round/>
          </a:ln>
        </p:spPr>
      </p:sp>
      <p:sp>
        <p:nvSpPr>
          <p:cNvPr id="15" name="MMConnector">
            <a:extLst>
              <a:ext uri="{FF2B5EF4-FFF2-40B4-BE49-F238E27FC236}">
                <a16:creationId xmlns:a16="http://schemas.microsoft.com/office/drawing/2014/main" id="{FF55AB59-B0FA-4C1B-AEC8-E1AA100BCAB5}"/>
              </a:ext>
            </a:extLst>
          </p:cNvPr>
          <p:cNvSpPr/>
          <p:nvPr/>
        </p:nvSpPr>
        <p:spPr>
          <a:xfrm>
            <a:off x="4376228" y="3870409"/>
            <a:ext cx="431845" cy="114985"/>
          </a:xfrm>
          <a:custGeom>
            <a:avLst/>
            <a:gdLst/>
            <a:ahLst/>
            <a:cxnLst/>
            <a:rect l="0" t="0" r="0" b="0"/>
            <a:pathLst>
              <a:path w="408981" h="97245">
                <a:moveTo>
                  <a:pt x="37059" y="-5375"/>
                </a:moveTo>
                <a:cubicBezTo>
                  <a:pt x="50592" y="-195"/>
                  <a:pt x="64082" y="5019"/>
                  <a:pt x="77573" y="10175"/>
                </a:cubicBezTo>
                <a:cubicBezTo>
                  <a:pt x="91064" y="15331"/>
                  <a:pt x="104557" y="20429"/>
                  <a:pt x="118074" y="25405"/>
                </a:cubicBezTo>
                <a:cubicBezTo>
                  <a:pt x="131592" y="30380"/>
                  <a:pt x="145134" y="35233"/>
                  <a:pt x="158736" y="39887"/>
                </a:cubicBezTo>
                <a:cubicBezTo>
                  <a:pt x="172337" y="44540"/>
                  <a:pt x="185998" y="48994"/>
                  <a:pt x="199720" y="53173"/>
                </a:cubicBezTo>
                <a:cubicBezTo>
                  <a:pt x="213441" y="57352"/>
                  <a:pt x="227223" y="61257"/>
                  <a:pt x="241151" y="64822"/>
                </a:cubicBezTo>
                <a:cubicBezTo>
                  <a:pt x="255079" y="68387"/>
                  <a:pt x="269153" y="71612"/>
                  <a:pt x="283097" y="74426"/>
                </a:cubicBezTo>
                <a:cubicBezTo>
                  <a:pt x="297041" y="77239"/>
                  <a:pt x="310855" y="79640"/>
                  <a:pt x="325546" y="81653"/>
                </a:cubicBezTo>
                <a:cubicBezTo>
                  <a:pt x="340238" y="83666"/>
                  <a:pt x="355806" y="85291"/>
                  <a:pt x="368417" y="86278"/>
                </a:cubicBezTo>
                <a:cubicBezTo>
                  <a:pt x="381028" y="87265"/>
                  <a:pt x="390681" y="87614"/>
                  <a:pt x="400334" y="87963"/>
                </a:cubicBezTo>
                <a:cubicBezTo>
                  <a:pt x="402565" y="88043"/>
                  <a:pt x="404054" y="89358"/>
                  <a:pt x="404054" y="91063"/>
                </a:cubicBezTo>
                <a:cubicBezTo>
                  <a:pt x="404054" y="92768"/>
                  <a:pt x="402565" y="94112"/>
                  <a:pt x="400334" y="94163"/>
                </a:cubicBezTo>
                <a:cubicBezTo>
                  <a:pt x="390586" y="94383"/>
                  <a:pt x="380838" y="94603"/>
                  <a:pt x="368041" y="94353"/>
                </a:cubicBezTo>
                <a:cubicBezTo>
                  <a:pt x="355243" y="94104"/>
                  <a:pt x="339395" y="93386"/>
                  <a:pt x="324389" y="92220"/>
                </a:cubicBezTo>
                <a:cubicBezTo>
                  <a:pt x="309383" y="91054"/>
                  <a:pt x="295219" y="89442"/>
                  <a:pt x="280889" y="87416"/>
                </a:cubicBezTo>
                <a:cubicBezTo>
                  <a:pt x="266560" y="85391"/>
                  <a:pt x="252064" y="82952"/>
                  <a:pt x="237698" y="80161"/>
                </a:cubicBezTo>
                <a:cubicBezTo>
                  <a:pt x="223332" y="77369"/>
                  <a:pt x="209095" y="74224"/>
                  <a:pt x="194918" y="70800"/>
                </a:cubicBezTo>
                <a:cubicBezTo>
                  <a:pt x="180741" y="67376"/>
                  <a:pt x="166625" y="63673"/>
                  <a:pt x="152582" y="59771"/>
                </a:cubicBezTo>
                <a:cubicBezTo>
                  <a:pt x="138539" y="55870"/>
                  <a:pt x="124569" y="51770"/>
                  <a:pt x="110653" y="47556"/>
                </a:cubicBezTo>
                <a:cubicBezTo>
                  <a:pt x="96736" y="43342"/>
                  <a:pt x="82873" y="39013"/>
                  <a:pt x="69045" y="34639"/>
                </a:cubicBezTo>
                <a:cubicBezTo>
                  <a:pt x="55217" y="30264"/>
                  <a:pt x="41425" y="25844"/>
                  <a:pt x="27645" y="21477"/>
                </a:cubicBezTo>
                <a:cubicBezTo>
                  <a:pt x="13866" y="17110"/>
                  <a:pt x="100" y="12796"/>
                  <a:pt x="-13665" y="8482"/>
                </a:cubicBezTo>
                <a:cubicBezTo>
                  <a:pt x="-24315" y="5145"/>
                  <a:pt x="-29005" y="-4139"/>
                  <a:pt x="-26246" y="-12204"/>
                </a:cubicBezTo>
                <a:cubicBezTo>
                  <a:pt x="-23486" y="-20270"/>
                  <a:pt x="-14065" y="-24804"/>
                  <a:pt x="-3629" y="-20848"/>
                </a:cubicBezTo>
                <a:cubicBezTo>
                  <a:pt x="9948" y="-15701"/>
                  <a:pt x="23525" y="-10555"/>
                  <a:pt x="37059" y="-5375"/>
                </a:cubicBezTo>
                <a:close/>
              </a:path>
            </a:pathLst>
          </a:custGeom>
          <a:solidFill>
            <a:srgbClr val="6CC9E5"/>
          </a:solidFill>
          <a:ln w="6200" cap="rnd">
            <a:solidFill>
              <a:srgbClr val="6CC9E5"/>
            </a:solidFill>
            <a:round/>
          </a:ln>
        </p:spPr>
      </p:sp>
      <p:sp>
        <p:nvSpPr>
          <p:cNvPr id="16" name="MMConnector">
            <a:extLst>
              <a:ext uri="{FF2B5EF4-FFF2-40B4-BE49-F238E27FC236}">
                <a16:creationId xmlns:a16="http://schemas.microsoft.com/office/drawing/2014/main" id="{3B18F2A5-CD42-46F0-B64A-163667DF5E12}"/>
              </a:ext>
            </a:extLst>
          </p:cNvPr>
          <p:cNvSpPr/>
          <p:nvPr/>
        </p:nvSpPr>
        <p:spPr>
          <a:xfrm>
            <a:off x="4376228" y="4151738"/>
            <a:ext cx="545685" cy="554483"/>
          </a:xfrm>
          <a:custGeom>
            <a:avLst/>
            <a:gdLst/>
            <a:ahLst/>
            <a:cxnLst/>
            <a:rect l="0" t="0" r="0" b="0"/>
            <a:pathLst>
              <a:path w="516794" h="468936">
                <a:moveTo>
                  <a:pt x="-78076" y="-114390"/>
                </a:moveTo>
                <a:cubicBezTo>
                  <a:pt x="-69509" y="-102509"/>
                  <a:pt x="-61254" y="-90454"/>
                  <a:pt x="-53140" y="-78337"/>
                </a:cubicBezTo>
                <a:cubicBezTo>
                  <a:pt x="-45027" y="-66220"/>
                  <a:pt x="-37055" y="-54041"/>
                  <a:pt x="-29189" y="-41824"/>
                </a:cubicBezTo>
                <a:cubicBezTo>
                  <a:pt x="-21322" y="-29608"/>
                  <a:pt x="-13559" y="-17353"/>
                  <a:pt x="-5830" y="-5103"/>
                </a:cubicBezTo>
                <a:cubicBezTo>
                  <a:pt x="1899" y="7146"/>
                  <a:pt x="9595" y="19391"/>
                  <a:pt x="17320" y="31594"/>
                </a:cubicBezTo>
                <a:cubicBezTo>
                  <a:pt x="25045" y="43798"/>
                  <a:pt x="32798" y="55959"/>
                  <a:pt x="40647" y="68037"/>
                </a:cubicBezTo>
                <a:cubicBezTo>
                  <a:pt x="48496" y="80115"/>
                  <a:pt x="56440" y="92108"/>
                  <a:pt x="64549" y="103969"/>
                </a:cubicBezTo>
                <a:cubicBezTo>
                  <a:pt x="72657" y="115830"/>
                  <a:pt x="80929" y="127557"/>
                  <a:pt x="89437" y="139089"/>
                </a:cubicBezTo>
                <a:cubicBezTo>
                  <a:pt x="97946" y="150622"/>
                  <a:pt x="106691" y="161958"/>
                  <a:pt x="115748" y="173020"/>
                </a:cubicBezTo>
                <a:cubicBezTo>
                  <a:pt x="124806" y="184081"/>
                  <a:pt x="134175" y="194867"/>
                  <a:pt x="143929" y="205273"/>
                </a:cubicBezTo>
                <a:cubicBezTo>
                  <a:pt x="153683" y="215679"/>
                  <a:pt x="163821" y="225706"/>
                  <a:pt x="174407" y="235225"/>
                </a:cubicBezTo>
                <a:cubicBezTo>
                  <a:pt x="184993" y="244744"/>
                  <a:pt x="196027" y="253754"/>
                  <a:pt x="207525" y="262107"/>
                </a:cubicBezTo>
                <a:cubicBezTo>
                  <a:pt x="219023" y="270460"/>
                  <a:pt x="230984" y="278156"/>
                  <a:pt x="243436" y="285057"/>
                </a:cubicBezTo>
                <a:cubicBezTo>
                  <a:pt x="255888" y="291958"/>
                  <a:pt x="268830" y="298065"/>
                  <a:pt x="281996" y="303260"/>
                </a:cubicBezTo>
                <a:cubicBezTo>
                  <a:pt x="295162" y="308455"/>
                  <a:pt x="308552" y="312738"/>
                  <a:pt x="322728" y="316160"/>
                </a:cubicBezTo>
                <a:cubicBezTo>
                  <a:pt x="336904" y="319583"/>
                  <a:pt x="351865" y="322147"/>
                  <a:pt x="364931" y="323625"/>
                </a:cubicBezTo>
                <a:cubicBezTo>
                  <a:pt x="377996" y="325102"/>
                  <a:pt x="389165" y="325495"/>
                  <a:pt x="400334" y="325888"/>
                </a:cubicBezTo>
                <a:cubicBezTo>
                  <a:pt x="402565" y="325966"/>
                  <a:pt x="404054" y="327283"/>
                  <a:pt x="404054" y="328988"/>
                </a:cubicBezTo>
                <a:cubicBezTo>
                  <a:pt x="404054" y="330693"/>
                  <a:pt x="402566" y="332090"/>
                  <a:pt x="400334" y="332088"/>
                </a:cubicBezTo>
                <a:cubicBezTo>
                  <a:pt x="388971" y="332075"/>
                  <a:pt x="377609" y="332063"/>
                  <a:pt x="364226" y="331007"/>
                </a:cubicBezTo>
                <a:cubicBezTo>
                  <a:pt x="350843" y="329951"/>
                  <a:pt x="335440" y="327851"/>
                  <a:pt x="320766" y="324831"/>
                </a:cubicBezTo>
                <a:cubicBezTo>
                  <a:pt x="306092" y="321811"/>
                  <a:pt x="292147" y="317871"/>
                  <a:pt x="278374" y="312971"/>
                </a:cubicBezTo>
                <a:cubicBezTo>
                  <a:pt x="264601" y="308071"/>
                  <a:pt x="251000" y="302210"/>
                  <a:pt x="237870" y="295505"/>
                </a:cubicBezTo>
                <a:cubicBezTo>
                  <a:pt x="224741" y="288801"/>
                  <a:pt x="212082" y="281252"/>
                  <a:pt x="199890" y="273012"/>
                </a:cubicBezTo>
                <a:cubicBezTo>
                  <a:pt x="187698" y="264773"/>
                  <a:pt x="175973" y="255843"/>
                  <a:pt x="164711" y="246388"/>
                </a:cubicBezTo>
                <a:cubicBezTo>
                  <a:pt x="153450" y="236934"/>
                  <a:pt x="142652" y="226955"/>
                  <a:pt x="132259" y="216595"/>
                </a:cubicBezTo>
                <a:cubicBezTo>
                  <a:pt x="121866" y="206236"/>
                  <a:pt x="111878" y="195496"/>
                  <a:pt x="102222" y="184489"/>
                </a:cubicBezTo>
                <a:cubicBezTo>
                  <a:pt x="92567" y="173482"/>
                  <a:pt x="83245" y="162209"/>
                  <a:pt x="74179" y="150757"/>
                </a:cubicBezTo>
                <a:cubicBezTo>
                  <a:pt x="65113" y="139305"/>
                  <a:pt x="56303" y="127674"/>
                  <a:pt x="47677" y="115931"/>
                </a:cubicBezTo>
                <a:cubicBezTo>
                  <a:pt x="39050" y="104189"/>
                  <a:pt x="30607" y="92336"/>
                  <a:pt x="22278" y="80425"/>
                </a:cubicBezTo>
                <a:cubicBezTo>
                  <a:pt x="13950" y="68515"/>
                  <a:pt x="5736" y="56548"/>
                  <a:pt x="-2429" y="44571"/>
                </a:cubicBezTo>
                <a:cubicBezTo>
                  <a:pt x="-10593" y="32594"/>
                  <a:pt x="-18707" y="20607"/>
                  <a:pt x="-26830" y="8653"/>
                </a:cubicBezTo>
                <a:cubicBezTo>
                  <a:pt x="-34953" y="-3302"/>
                  <a:pt x="-43086" y="-15225"/>
                  <a:pt x="-51292" y="-27065"/>
                </a:cubicBezTo>
                <a:cubicBezTo>
                  <a:pt x="-59498" y="-38906"/>
                  <a:pt x="-67778" y="-50665"/>
                  <a:pt x="-76167" y="-62316"/>
                </a:cubicBezTo>
                <a:cubicBezTo>
                  <a:pt x="-84556" y="-73967"/>
                  <a:pt x="-93054" y="-85511"/>
                  <a:pt x="-101798" y="-96809"/>
                </a:cubicBezTo>
                <a:cubicBezTo>
                  <a:pt x="-110541" y="-108107"/>
                  <a:pt x="-119530" y="-119159"/>
                  <a:pt x="-128519" y="-130211"/>
                </a:cubicBezTo>
                <a:cubicBezTo>
                  <a:pt x="-135561" y="-138869"/>
                  <a:pt x="-134777" y="-149064"/>
                  <a:pt x="-128144" y="-154420"/>
                </a:cubicBezTo>
                <a:cubicBezTo>
                  <a:pt x="-121511" y="-159775"/>
                  <a:pt x="-111143" y="-158578"/>
                  <a:pt x="-104400" y="-149685"/>
                </a:cubicBezTo>
                <a:cubicBezTo>
                  <a:pt x="-95522" y="-137978"/>
                  <a:pt x="-86643" y="-126271"/>
                  <a:pt x="-78076" y="-114390"/>
                </a:cubicBezTo>
                <a:close/>
              </a:path>
            </a:pathLst>
          </a:custGeom>
          <a:solidFill>
            <a:srgbClr val="80CF70"/>
          </a:solidFill>
          <a:ln w="6200" cap="rnd">
            <a:solidFill>
              <a:srgbClr val="80CF70"/>
            </a:solidFill>
            <a:round/>
          </a:ln>
        </p:spPr>
      </p:sp>
      <p:sp>
        <p:nvSpPr>
          <p:cNvPr id="17" name="MMConnector">
            <a:extLst>
              <a:ext uri="{FF2B5EF4-FFF2-40B4-BE49-F238E27FC236}">
                <a16:creationId xmlns:a16="http://schemas.microsoft.com/office/drawing/2014/main" id="{FF2A7477-58D8-4693-B48B-B3BFFF0B994D}"/>
              </a:ext>
            </a:extLst>
          </p:cNvPr>
          <p:cNvSpPr/>
          <p:nvPr/>
        </p:nvSpPr>
        <p:spPr>
          <a:xfrm>
            <a:off x="4376228" y="4433068"/>
            <a:ext cx="609185" cy="1099693"/>
          </a:xfrm>
          <a:custGeom>
            <a:avLst/>
            <a:gdLst/>
            <a:ahLst/>
            <a:cxnLst/>
            <a:rect l="0" t="0" r="0" b="0"/>
            <a:pathLst>
              <a:path w="576932" h="930029">
                <a:moveTo>
                  <a:pt x="-143367" y="-330899"/>
                </a:moveTo>
                <a:cubicBezTo>
                  <a:pt x="-137119" y="-317588"/>
                  <a:pt x="-131302" y="-304116"/>
                  <a:pt x="-125715" y="-290576"/>
                </a:cubicBezTo>
                <a:cubicBezTo>
                  <a:pt x="-120129" y="-277036"/>
                  <a:pt x="-114773" y="-263427"/>
                  <a:pt x="-109629" y="-249759"/>
                </a:cubicBezTo>
                <a:cubicBezTo>
                  <a:pt x="-104485" y="-236090"/>
                  <a:pt x="-99554" y="-222363"/>
                  <a:pt x="-94780" y="-208598"/>
                </a:cubicBezTo>
                <a:cubicBezTo>
                  <a:pt x="-90006" y="-194832"/>
                  <a:pt x="-85389" y="-181029"/>
                  <a:pt x="-80892" y="-167201"/>
                </a:cubicBezTo>
                <a:cubicBezTo>
                  <a:pt x="-76395" y="-153373"/>
                  <a:pt x="-72019" y="-139519"/>
                  <a:pt x="-67727" y="-125650"/>
                </a:cubicBezTo>
                <a:cubicBezTo>
                  <a:pt x="-63435" y="-111781"/>
                  <a:pt x="-59228" y="-97898"/>
                  <a:pt x="-55074" y="-84008"/>
                </a:cubicBezTo>
                <a:cubicBezTo>
                  <a:pt x="-50921" y="-70119"/>
                  <a:pt x="-46820" y="-56223"/>
                  <a:pt x="-42744" y="-42329"/>
                </a:cubicBezTo>
                <a:cubicBezTo>
                  <a:pt x="-38667" y="-28435"/>
                  <a:pt x="-34614" y="-14543"/>
                  <a:pt x="-30557" y="-660"/>
                </a:cubicBezTo>
                <a:cubicBezTo>
                  <a:pt x="-26500" y="13223"/>
                  <a:pt x="-22438" y="27097"/>
                  <a:pt x="-18343" y="40954"/>
                </a:cubicBezTo>
                <a:cubicBezTo>
                  <a:pt x="-14248" y="54811"/>
                  <a:pt x="-10121" y="68650"/>
                  <a:pt x="-5931" y="82464"/>
                </a:cubicBezTo>
                <a:cubicBezTo>
                  <a:pt x="-1741" y="96277"/>
                  <a:pt x="2511" y="110065"/>
                  <a:pt x="6857" y="123816"/>
                </a:cubicBezTo>
                <a:cubicBezTo>
                  <a:pt x="11202" y="137568"/>
                  <a:pt x="15640" y="151282"/>
                  <a:pt x="20205" y="164948"/>
                </a:cubicBezTo>
                <a:cubicBezTo>
                  <a:pt x="24770" y="178613"/>
                  <a:pt x="29463" y="192228"/>
                  <a:pt x="34319" y="205777"/>
                </a:cubicBezTo>
                <a:cubicBezTo>
                  <a:pt x="39176" y="219326"/>
                  <a:pt x="44197" y="232809"/>
                  <a:pt x="49425" y="246202"/>
                </a:cubicBezTo>
                <a:cubicBezTo>
                  <a:pt x="54654" y="259595"/>
                  <a:pt x="60090" y="272899"/>
                  <a:pt x="65782" y="286083"/>
                </a:cubicBezTo>
                <a:cubicBezTo>
                  <a:pt x="71475" y="299267"/>
                  <a:pt x="77425" y="312331"/>
                  <a:pt x="83688" y="325233"/>
                </a:cubicBezTo>
                <a:cubicBezTo>
                  <a:pt x="89951" y="338135"/>
                  <a:pt x="96528" y="350874"/>
                  <a:pt x="103484" y="363392"/>
                </a:cubicBezTo>
                <a:cubicBezTo>
                  <a:pt x="110439" y="375910"/>
                  <a:pt x="117774" y="388206"/>
                  <a:pt x="125558" y="400198"/>
                </a:cubicBezTo>
                <a:cubicBezTo>
                  <a:pt x="133342" y="412191"/>
                  <a:pt x="141577" y="423879"/>
                  <a:pt x="150331" y="435151"/>
                </a:cubicBezTo>
                <a:cubicBezTo>
                  <a:pt x="159085" y="446423"/>
                  <a:pt x="168360" y="457279"/>
                  <a:pt x="178214" y="467574"/>
                </a:cubicBezTo>
                <a:cubicBezTo>
                  <a:pt x="188068" y="477868"/>
                  <a:pt x="198503" y="487601"/>
                  <a:pt x="209522" y="496603"/>
                </a:cubicBezTo>
                <a:cubicBezTo>
                  <a:pt x="220541" y="505604"/>
                  <a:pt x="232144" y="513873"/>
                  <a:pt x="244334" y="521255"/>
                </a:cubicBezTo>
                <a:cubicBezTo>
                  <a:pt x="256524" y="528637"/>
                  <a:pt x="269301" y="535132"/>
                  <a:pt x="282359" y="540618"/>
                </a:cubicBezTo>
                <a:cubicBezTo>
                  <a:pt x="295417" y="546104"/>
                  <a:pt x="308755" y="550582"/>
                  <a:pt x="322916" y="554118"/>
                </a:cubicBezTo>
                <a:cubicBezTo>
                  <a:pt x="337076" y="557654"/>
                  <a:pt x="352058" y="560248"/>
                  <a:pt x="365098" y="561707"/>
                </a:cubicBezTo>
                <a:cubicBezTo>
                  <a:pt x="378138" y="563166"/>
                  <a:pt x="389236" y="563489"/>
                  <a:pt x="400334" y="563813"/>
                </a:cubicBezTo>
                <a:cubicBezTo>
                  <a:pt x="402565" y="563878"/>
                  <a:pt x="404054" y="565208"/>
                  <a:pt x="404054" y="566913"/>
                </a:cubicBezTo>
                <a:cubicBezTo>
                  <a:pt x="404054" y="568618"/>
                  <a:pt x="402566" y="570030"/>
                  <a:pt x="400334" y="570013"/>
                </a:cubicBezTo>
                <a:cubicBezTo>
                  <a:pt x="389040" y="569925"/>
                  <a:pt x="377746" y="569838"/>
                  <a:pt x="364404" y="568631"/>
                </a:cubicBezTo>
                <a:cubicBezTo>
                  <a:pt x="351062" y="567425"/>
                  <a:pt x="335672" y="565101"/>
                  <a:pt x="321065" y="561782"/>
                </a:cubicBezTo>
                <a:cubicBezTo>
                  <a:pt x="306457" y="558463"/>
                  <a:pt x="292631" y="554150"/>
                  <a:pt x="279049" y="548781"/>
                </a:cubicBezTo>
                <a:cubicBezTo>
                  <a:pt x="265468" y="543413"/>
                  <a:pt x="252131" y="536989"/>
                  <a:pt x="239376" y="529631"/>
                </a:cubicBezTo>
                <a:cubicBezTo>
                  <a:pt x="226621" y="522274"/>
                  <a:pt x="214448" y="513983"/>
                  <a:pt x="202871" y="504930"/>
                </a:cubicBezTo>
                <a:cubicBezTo>
                  <a:pt x="191293" y="495878"/>
                  <a:pt x="180313" y="486063"/>
                  <a:pt x="169933" y="475672"/>
                </a:cubicBezTo>
                <a:cubicBezTo>
                  <a:pt x="159554" y="465281"/>
                  <a:pt x="149775" y="454315"/>
                  <a:pt x="140536" y="442929"/>
                </a:cubicBezTo>
                <a:cubicBezTo>
                  <a:pt x="131298" y="431543"/>
                  <a:pt x="122601" y="419738"/>
                  <a:pt x="114371" y="407632"/>
                </a:cubicBezTo>
                <a:cubicBezTo>
                  <a:pt x="106141" y="395527"/>
                  <a:pt x="98379" y="383120"/>
                  <a:pt x="91010" y="370500"/>
                </a:cubicBezTo>
                <a:cubicBezTo>
                  <a:pt x="83641" y="357879"/>
                  <a:pt x="76665" y="345043"/>
                  <a:pt x="70014" y="332054"/>
                </a:cubicBezTo>
                <a:cubicBezTo>
                  <a:pt x="63362" y="319064"/>
                  <a:pt x="57035" y="305921"/>
                  <a:pt x="50974" y="292667"/>
                </a:cubicBezTo>
                <a:cubicBezTo>
                  <a:pt x="44913" y="279412"/>
                  <a:pt x="39117" y="266047"/>
                  <a:pt x="33535" y="252602"/>
                </a:cubicBezTo>
                <a:cubicBezTo>
                  <a:pt x="27954" y="239157"/>
                  <a:pt x="22586" y="225633"/>
                  <a:pt x="17389" y="212051"/>
                </a:cubicBezTo>
                <a:cubicBezTo>
                  <a:pt x="12192" y="198470"/>
                  <a:pt x="7165" y="184831"/>
                  <a:pt x="2269" y="171154"/>
                </a:cubicBezTo>
                <a:cubicBezTo>
                  <a:pt x="-2627" y="157476"/>
                  <a:pt x="-7391" y="143759"/>
                  <a:pt x="-12058" y="130016"/>
                </a:cubicBezTo>
                <a:cubicBezTo>
                  <a:pt x="-16724" y="116273"/>
                  <a:pt x="-21294" y="102505"/>
                  <a:pt x="-25797" y="88722"/>
                </a:cubicBezTo>
                <a:cubicBezTo>
                  <a:pt x="-30301" y="74939"/>
                  <a:pt x="-34738" y="61142"/>
                  <a:pt x="-39138" y="47341"/>
                </a:cubicBezTo>
                <a:cubicBezTo>
                  <a:pt x="-43538" y="33539"/>
                  <a:pt x="-47902" y="19734"/>
                  <a:pt x="-52256" y="5933"/>
                </a:cubicBezTo>
                <a:cubicBezTo>
                  <a:pt x="-56610" y="-7867"/>
                  <a:pt x="-60956" y="-21663"/>
                  <a:pt x="-65320" y="-35444"/>
                </a:cubicBezTo>
                <a:cubicBezTo>
                  <a:pt x="-69684" y="-49224"/>
                  <a:pt x="-74067" y="-62990"/>
                  <a:pt x="-78497" y="-76732"/>
                </a:cubicBezTo>
                <a:cubicBezTo>
                  <a:pt x="-82928" y="-90473"/>
                  <a:pt x="-87405" y="-104189"/>
                  <a:pt x="-91960" y="-117868"/>
                </a:cubicBezTo>
                <a:cubicBezTo>
                  <a:pt x="-96515" y="-131547"/>
                  <a:pt x="-101147" y="-145189"/>
                  <a:pt x="-105888" y="-158779"/>
                </a:cubicBezTo>
                <a:cubicBezTo>
                  <a:pt x="-110630" y="-172369"/>
                  <a:pt x="-115482" y="-185908"/>
                  <a:pt x="-120477" y="-199377"/>
                </a:cubicBezTo>
                <a:cubicBezTo>
                  <a:pt x="-125473" y="-212846"/>
                  <a:pt x="-130612" y="-226247"/>
                  <a:pt x="-135943" y="-239548"/>
                </a:cubicBezTo>
                <a:cubicBezTo>
                  <a:pt x="-141275" y="-252849"/>
                  <a:pt x="-146799" y="-266051"/>
                  <a:pt x="-152530" y="-279142"/>
                </a:cubicBezTo>
                <a:cubicBezTo>
                  <a:pt x="-158261" y="-292233"/>
                  <a:pt x="-164200" y="-305214"/>
                  <a:pt x="-170516" y="-317958"/>
                </a:cubicBezTo>
                <a:cubicBezTo>
                  <a:pt x="-176832" y="-330703"/>
                  <a:pt x="-183526" y="-343213"/>
                  <a:pt x="-190220" y="-355722"/>
                </a:cubicBezTo>
                <a:cubicBezTo>
                  <a:pt x="-195485" y="-365562"/>
                  <a:pt x="-192964" y="-375396"/>
                  <a:pt x="-185472" y="-379463"/>
                </a:cubicBezTo>
                <a:cubicBezTo>
                  <a:pt x="-177980" y="-383531"/>
                  <a:pt x="-168029" y="-380462"/>
                  <a:pt x="-162975" y="-370512"/>
                </a:cubicBezTo>
                <a:cubicBezTo>
                  <a:pt x="-156296" y="-357361"/>
                  <a:pt x="-149616" y="-344210"/>
                  <a:pt x="-143367" y="-330899"/>
                </a:cubicBezTo>
                <a:close/>
              </a:path>
            </a:pathLst>
          </a:custGeom>
          <a:solidFill>
            <a:srgbClr val="FA8556"/>
          </a:solidFill>
          <a:ln w="6200" cap="rnd">
            <a:solidFill>
              <a:srgbClr val="FA8556"/>
            </a:solidFill>
            <a:round/>
          </a:ln>
        </p:spPr>
      </p:sp>
      <p:sp>
        <p:nvSpPr>
          <p:cNvPr id="18" name="MMConnector">
            <a:extLst>
              <a:ext uri="{FF2B5EF4-FFF2-40B4-BE49-F238E27FC236}">
                <a16:creationId xmlns:a16="http://schemas.microsoft.com/office/drawing/2014/main" id="{4D802F5C-4C7D-43C8-97B9-C4A853C62E98}"/>
              </a:ext>
            </a:extLst>
          </p:cNvPr>
          <p:cNvSpPr/>
          <p:nvPr/>
        </p:nvSpPr>
        <p:spPr>
          <a:xfrm>
            <a:off x="4376228" y="4692404"/>
            <a:ext cx="637720" cy="1617414"/>
          </a:xfrm>
          <a:custGeom>
            <a:avLst/>
            <a:gdLst/>
            <a:ahLst/>
            <a:cxnLst/>
            <a:rect l="0" t="0" r="0" b="0"/>
            <a:pathLst>
              <a:path w="603956" h="1367875">
                <a:moveTo>
                  <a:pt x="-172523" y="-547278"/>
                </a:moveTo>
                <a:cubicBezTo>
                  <a:pt x="-167159" y="-533573"/>
                  <a:pt x="-162255" y="-519728"/>
                  <a:pt x="-157600" y="-505824"/>
                </a:cubicBezTo>
                <a:cubicBezTo>
                  <a:pt x="-152946" y="-491920"/>
                  <a:pt x="-148541" y="-477958"/>
                  <a:pt x="-144372" y="-463944"/>
                </a:cubicBezTo>
                <a:cubicBezTo>
                  <a:pt x="-140204" y="-449929"/>
                  <a:pt x="-136272" y="-435863"/>
                  <a:pt x="-132524" y="-421763"/>
                </a:cubicBezTo>
                <a:cubicBezTo>
                  <a:pt x="-128776" y="-407663"/>
                  <a:pt x="-125213" y="-393528"/>
                  <a:pt x="-121801" y="-379369"/>
                </a:cubicBezTo>
                <a:cubicBezTo>
                  <a:pt x="-118390" y="-365210"/>
                  <a:pt x="-115132" y="-351025"/>
                  <a:pt x="-111997" y="-336823"/>
                </a:cubicBezTo>
                <a:cubicBezTo>
                  <a:pt x="-108862" y="-322620"/>
                  <a:pt x="-105850" y="-308400"/>
                  <a:pt x="-102938" y="-294168"/>
                </a:cubicBezTo>
                <a:cubicBezTo>
                  <a:pt x="-100026" y="-279935"/>
                  <a:pt x="-97213" y="-265690"/>
                  <a:pt x="-94479" y="-251437"/>
                </a:cubicBezTo>
                <a:cubicBezTo>
                  <a:pt x="-91745" y="-237183"/>
                  <a:pt x="-89089" y="-222921"/>
                  <a:pt x="-86493" y="-208654"/>
                </a:cubicBezTo>
                <a:cubicBezTo>
                  <a:pt x="-83897" y="-194386"/>
                  <a:pt x="-81362" y="-180114"/>
                  <a:pt x="-78869" y="-165838"/>
                </a:cubicBezTo>
                <a:cubicBezTo>
                  <a:pt x="-76377" y="-151563"/>
                  <a:pt x="-73928" y="-137285"/>
                  <a:pt x="-71507" y="-123007"/>
                </a:cubicBezTo>
                <a:cubicBezTo>
                  <a:pt x="-69086" y="-108728"/>
                  <a:pt x="-66693" y="-94450"/>
                  <a:pt x="-64314" y="-80173"/>
                </a:cubicBezTo>
                <a:cubicBezTo>
                  <a:pt x="-61934" y="-65895"/>
                  <a:pt x="-59569" y="-51620"/>
                  <a:pt x="-57202" y="-37348"/>
                </a:cubicBezTo>
                <a:cubicBezTo>
                  <a:pt x="-54836" y="-23076"/>
                  <a:pt x="-52470" y="-8808"/>
                  <a:pt x="-50090" y="5454"/>
                </a:cubicBezTo>
                <a:cubicBezTo>
                  <a:pt x="-47709" y="19717"/>
                  <a:pt x="-45315" y="33974"/>
                  <a:pt x="-42892" y="48222"/>
                </a:cubicBezTo>
                <a:cubicBezTo>
                  <a:pt x="-40470" y="62471"/>
                  <a:pt x="-38020" y="76712"/>
                  <a:pt x="-35528" y="90942"/>
                </a:cubicBezTo>
                <a:cubicBezTo>
                  <a:pt x="-33036" y="105173"/>
                  <a:pt x="-30502" y="119393"/>
                  <a:pt x="-27911" y="133599"/>
                </a:cubicBezTo>
                <a:cubicBezTo>
                  <a:pt x="-25320" y="147805"/>
                  <a:pt x="-22672" y="161998"/>
                  <a:pt x="-19951" y="176174"/>
                </a:cubicBezTo>
                <a:cubicBezTo>
                  <a:pt x="-17230" y="190350"/>
                  <a:pt x="-14436" y="204508"/>
                  <a:pt x="-11551" y="218645"/>
                </a:cubicBezTo>
                <a:cubicBezTo>
                  <a:pt x="-8667" y="232782"/>
                  <a:pt x="-5692" y="246897"/>
                  <a:pt x="-2608" y="260985"/>
                </a:cubicBezTo>
                <a:cubicBezTo>
                  <a:pt x="476" y="275072"/>
                  <a:pt x="3671" y="289132"/>
                  <a:pt x="6996" y="303157"/>
                </a:cubicBezTo>
                <a:cubicBezTo>
                  <a:pt x="10322" y="317183"/>
                  <a:pt x="13780" y="331173"/>
                  <a:pt x="17394" y="345118"/>
                </a:cubicBezTo>
                <a:cubicBezTo>
                  <a:pt x="21008" y="359064"/>
                  <a:pt x="24779" y="372964"/>
                  <a:pt x="28735" y="386807"/>
                </a:cubicBezTo>
                <a:cubicBezTo>
                  <a:pt x="32692" y="400651"/>
                  <a:pt x="36834" y="414436"/>
                  <a:pt x="41196" y="428146"/>
                </a:cubicBezTo>
                <a:cubicBezTo>
                  <a:pt x="45558" y="441857"/>
                  <a:pt x="50139" y="455492"/>
                  <a:pt x="54980" y="469028"/>
                </a:cubicBezTo>
                <a:cubicBezTo>
                  <a:pt x="59821" y="482565"/>
                  <a:pt x="64921" y="496003"/>
                  <a:pt x="70328" y="509309"/>
                </a:cubicBezTo>
                <a:cubicBezTo>
                  <a:pt x="75736" y="522615"/>
                  <a:pt x="81449" y="535790"/>
                  <a:pt x="87525" y="548788"/>
                </a:cubicBezTo>
                <a:cubicBezTo>
                  <a:pt x="93600" y="561785"/>
                  <a:pt x="100037" y="574606"/>
                  <a:pt x="106899" y="587186"/>
                </a:cubicBezTo>
                <a:cubicBezTo>
                  <a:pt x="113761" y="599766"/>
                  <a:pt x="121047" y="612106"/>
                  <a:pt x="128826" y="624117"/>
                </a:cubicBezTo>
                <a:cubicBezTo>
                  <a:pt x="136605" y="636127"/>
                  <a:pt x="144877" y="647809"/>
                  <a:pt x="153704" y="659044"/>
                </a:cubicBezTo>
                <a:cubicBezTo>
                  <a:pt x="162532" y="670278"/>
                  <a:pt x="171916" y="681064"/>
                  <a:pt x="181909" y="691252"/>
                </a:cubicBezTo>
                <a:cubicBezTo>
                  <a:pt x="191901" y="701440"/>
                  <a:pt x="202502" y="711029"/>
                  <a:pt x="213688" y="719848"/>
                </a:cubicBezTo>
                <a:cubicBezTo>
                  <a:pt x="224874" y="728668"/>
                  <a:pt x="236647" y="736717"/>
                  <a:pt x="249026" y="743849"/>
                </a:cubicBezTo>
                <a:cubicBezTo>
                  <a:pt x="261406" y="750981"/>
                  <a:pt x="274393" y="757195"/>
                  <a:pt x="287526" y="762391"/>
                </a:cubicBezTo>
                <a:cubicBezTo>
                  <a:pt x="300659" y="767587"/>
                  <a:pt x="313938" y="771764"/>
                  <a:pt x="328425" y="774993"/>
                </a:cubicBezTo>
                <a:cubicBezTo>
                  <a:pt x="342911" y="778221"/>
                  <a:pt x="358606" y="780501"/>
                  <a:pt x="370792" y="781700"/>
                </a:cubicBezTo>
                <a:cubicBezTo>
                  <a:pt x="382978" y="782900"/>
                  <a:pt x="391656" y="783019"/>
                  <a:pt x="400334" y="783138"/>
                </a:cubicBezTo>
                <a:cubicBezTo>
                  <a:pt x="402566" y="783168"/>
                  <a:pt x="404054" y="784533"/>
                  <a:pt x="404054" y="786238"/>
                </a:cubicBezTo>
                <a:cubicBezTo>
                  <a:pt x="404054" y="787943"/>
                  <a:pt x="402566" y="789333"/>
                  <a:pt x="400334" y="789338"/>
                </a:cubicBezTo>
                <a:cubicBezTo>
                  <a:pt x="391510" y="789355"/>
                  <a:pt x="382687" y="789372"/>
                  <a:pt x="370240" y="788342"/>
                </a:cubicBezTo>
                <a:cubicBezTo>
                  <a:pt x="357793" y="787312"/>
                  <a:pt x="341723" y="785235"/>
                  <a:pt x="326837" y="782160"/>
                </a:cubicBezTo>
                <a:cubicBezTo>
                  <a:pt x="311950" y="779084"/>
                  <a:pt x="298248" y="775010"/>
                  <a:pt x="284661" y="769878"/>
                </a:cubicBezTo>
                <a:cubicBezTo>
                  <a:pt x="271074" y="764747"/>
                  <a:pt x="257603" y="758558"/>
                  <a:pt x="244737" y="751410"/>
                </a:cubicBezTo>
                <a:cubicBezTo>
                  <a:pt x="231871" y="744262"/>
                  <a:pt x="219610" y="736156"/>
                  <a:pt x="207949" y="727254"/>
                </a:cubicBezTo>
                <a:cubicBezTo>
                  <a:pt x="196287" y="718351"/>
                  <a:pt x="185225" y="708652"/>
                  <a:pt x="174792" y="698341"/>
                </a:cubicBezTo>
                <a:cubicBezTo>
                  <a:pt x="164359" y="688030"/>
                  <a:pt x="154555" y="677108"/>
                  <a:pt x="145328" y="665734"/>
                </a:cubicBezTo>
                <a:cubicBezTo>
                  <a:pt x="136100" y="654361"/>
                  <a:pt x="127450" y="642537"/>
                  <a:pt x="119309" y="630387"/>
                </a:cubicBezTo>
                <a:cubicBezTo>
                  <a:pt x="111169" y="618237"/>
                  <a:pt x="103538" y="605761"/>
                  <a:pt x="96346" y="593050"/>
                </a:cubicBezTo>
                <a:cubicBezTo>
                  <a:pt x="89154" y="580339"/>
                  <a:pt x="82400" y="567393"/>
                  <a:pt x="76018" y="554277"/>
                </a:cubicBezTo>
                <a:cubicBezTo>
                  <a:pt x="69636" y="541160"/>
                  <a:pt x="63627" y="527873"/>
                  <a:pt x="57931" y="514460"/>
                </a:cubicBezTo>
                <a:cubicBezTo>
                  <a:pt x="52236" y="501048"/>
                  <a:pt x="46856" y="487511"/>
                  <a:pt x="41740" y="473881"/>
                </a:cubicBezTo>
                <a:cubicBezTo>
                  <a:pt x="36625" y="460251"/>
                  <a:pt x="31776" y="446528"/>
                  <a:pt x="27150" y="432736"/>
                </a:cubicBezTo>
                <a:cubicBezTo>
                  <a:pt x="22525" y="418944"/>
                  <a:pt x="18124" y="405083"/>
                  <a:pt x="13912" y="391170"/>
                </a:cubicBezTo>
                <a:cubicBezTo>
                  <a:pt x="9699" y="377257"/>
                  <a:pt x="5677" y="363291"/>
                  <a:pt x="1813" y="349286"/>
                </a:cubicBezTo>
                <a:cubicBezTo>
                  <a:pt x="-2050" y="335281"/>
                  <a:pt x="-5754" y="321237"/>
                  <a:pt x="-9324" y="307163"/>
                </a:cubicBezTo>
                <a:cubicBezTo>
                  <a:pt x="-12894" y="293088"/>
                  <a:pt x="-16330" y="278984"/>
                  <a:pt x="-19654" y="264857"/>
                </a:cubicBezTo>
                <a:cubicBezTo>
                  <a:pt x="-22979" y="250730"/>
                  <a:pt x="-26192" y="236580"/>
                  <a:pt x="-29313" y="222414"/>
                </a:cubicBezTo>
                <a:cubicBezTo>
                  <a:pt x="-32433" y="208247"/>
                  <a:pt x="-35462" y="194064"/>
                  <a:pt x="-38417" y="179868"/>
                </a:cubicBezTo>
                <a:cubicBezTo>
                  <a:pt x="-41372" y="165673"/>
                  <a:pt x="-44252" y="151465"/>
                  <a:pt x="-47075" y="137249"/>
                </a:cubicBezTo>
                <a:cubicBezTo>
                  <a:pt x="-49897" y="123033"/>
                  <a:pt x="-52661" y="108809"/>
                  <a:pt x="-55382" y="94579"/>
                </a:cubicBezTo>
                <a:cubicBezTo>
                  <a:pt x="-58103" y="80350"/>
                  <a:pt x="-60781" y="66115"/>
                  <a:pt x="-63430" y="51879"/>
                </a:cubicBezTo>
                <a:cubicBezTo>
                  <a:pt x="-66079" y="37642"/>
                  <a:pt x="-68699" y="23403"/>
                  <a:pt x="-71304" y="9165"/>
                </a:cubicBezTo>
                <a:cubicBezTo>
                  <a:pt x="-73909" y="-5073"/>
                  <a:pt x="-76499" y="-19310"/>
                  <a:pt x="-79087" y="-33545"/>
                </a:cubicBezTo>
                <a:cubicBezTo>
                  <a:pt x="-81675" y="-47779"/>
                  <a:pt x="-84262" y="-62010"/>
                  <a:pt x="-86861" y="-76234"/>
                </a:cubicBezTo>
                <a:cubicBezTo>
                  <a:pt x="-89459" y="-90459"/>
                  <a:pt x="-92071" y="-104678"/>
                  <a:pt x="-94708" y="-118887"/>
                </a:cubicBezTo>
                <a:cubicBezTo>
                  <a:pt x="-97346" y="-133096"/>
                  <a:pt x="-100010" y="-147296"/>
                  <a:pt x="-102715" y="-161484"/>
                </a:cubicBezTo>
                <a:cubicBezTo>
                  <a:pt x="-105420" y="-175671"/>
                  <a:pt x="-108167" y="-189846"/>
                  <a:pt x="-110971" y="-204003"/>
                </a:cubicBezTo>
                <a:cubicBezTo>
                  <a:pt x="-113776" y="-218161"/>
                  <a:pt x="-116638" y="-232302"/>
                  <a:pt x="-119575" y="-246420"/>
                </a:cubicBezTo>
                <a:cubicBezTo>
                  <a:pt x="-122512" y="-260539"/>
                  <a:pt x="-125524" y="-274635"/>
                  <a:pt x="-128631" y="-288703"/>
                </a:cubicBezTo>
                <a:cubicBezTo>
                  <a:pt x="-131739" y="-302770"/>
                  <a:pt x="-134942" y="-316809"/>
                  <a:pt x="-138262" y="-330811"/>
                </a:cubicBezTo>
                <a:cubicBezTo>
                  <a:pt x="-141582" y="-344813"/>
                  <a:pt x="-145020" y="-358777"/>
                  <a:pt x="-148603" y="-372693"/>
                </a:cubicBezTo>
                <a:cubicBezTo>
                  <a:pt x="-152185" y="-386609"/>
                  <a:pt x="-155913" y="-400476"/>
                  <a:pt x="-159813" y="-414281"/>
                </a:cubicBezTo>
                <a:cubicBezTo>
                  <a:pt x="-163714" y="-428085"/>
                  <a:pt x="-167787" y="-441827"/>
                  <a:pt x="-172081" y="-455479"/>
                </a:cubicBezTo>
                <a:cubicBezTo>
                  <a:pt x="-176374" y="-469132"/>
                  <a:pt x="-180887" y="-482696"/>
                  <a:pt x="-185629" y="-496161"/>
                </a:cubicBezTo>
                <a:cubicBezTo>
                  <a:pt x="-190372" y="-509626"/>
                  <a:pt x="-195345" y="-522992"/>
                  <a:pt x="-200729" y="-536142"/>
                </a:cubicBezTo>
                <a:cubicBezTo>
                  <a:pt x="-206113" y="-549293"/>
                  <a:pt x="-211909" y="-562228"/>
                  <a:pt x="-217705" y="-575163"/>
                </a:cubicBezTo>
                <a:cubicBezTo>
                  <a:pt x="-222269" y="-585347"/>
                  <a:pt x="-219138" y="-594976"/>
                  <a:pt x="-211392" y="-598537"/>
                </a:cubicBezTo>
                <a:cubicBezTo>
                  <a:pt x="-203647" y="-602098"/>
                  <a:pt x="-193944" y="-598367"/>
                  <a:pt x="-189540" y="-588112"/>
                </a:cubicBezTo>
                <a:cubicBezTo>
                  <a:pt x="-183714" y="-574547"/>
                  <a:pt x="-177888" y="-560983"/>
                  <a:pt x="-172523" y="-547278"/>
                </a:cubicBezTo>
                <a:close/>
              </a:path>
            </a:pathLst>
          </a:custGeom>
          <a:solidFill>
            <a:srgbClr val="A98AE7"/>
          </a:solidFill>
          <a:ln w="6200" cap="rnd">
            <a:solidFill>
              <a:srgbClr val="A98AE7"/>
            </a:solidFill>
            <a:round/>
          </a:ln>
        </p:spPr>
      </p:sp>
      <p:sp>
        <p:nvSpPr>
          <p:cNvPr id="19" name="MMConnector">
            <a:extLst>
              <a:ext uri="{FF2B5EF4-FFF2-40B4-BE49-F238E27FC236}">
                <a16:creationId xmlns:a16="http://schemas.microsoft.com/office/drawing/2014/main" id="{6FAC9E2D-CEA9-46F2-88AB-C2231D4026AD}"/>
              </a:ext>
            </a:extLst>
          </p:cNvPr>
          <p:cNvSpPr/>
          <p:nvPr/>
        </p:nvSpPr>
        <p:spPr>
          <a:xfrm>
            <a:off x="4376228" y="2833064"/>
            <a:ext cx="637720" cy="1617414"/>
          </a:xfrm>
          <a:custGeom>
            <a:avLst/>
            <a:gdLst/>
            <a:ahLst/>
            <a:cxnLst/>
            <a:rect l="0" t="0" r="0" b="0"/>
            <a:pathLst>
              <a:path w="603956" h="1367875">
                <a:moveTo>
                  <a:pt x="-200729" y="536142"/>
                </a:moveTo>
                <a:cubicBezTo>
                  <a:pt x="-195345" y="522992"/>
                  <a:pt x="-190372" y="509626"/>
                  <a:pt x="-185629" y="496161"/>
                </a:cubicBezTo>
                <a:cubicBezTo>
                  <a:pt x="-180887" y="482696"/>
                  <a:pt x="-176374" y="469132"/>
                  <a:pt x="-172081" y="455479"/>
                </a:cubicBezTo>
                <a:cubicBezTo>
                  <a:pt x="-167787" y="441827"/>
                  <a:pt x="-163714" y="428085"/>
                  <a:pt x="-159813" y="414281"/>
                </a:cubicBezTo>
                <a:cubicBezTo>
                  <a:pt x="-155913" y="400476"/>
                  <a:pt x="-152185" y="386609"/>
                  <a:pt x="-148603" y="372693"/>
                </a:cubicBezTo>
                <a:cubicBezTo>
                  <a:pt x="-145020" y="358777"/>
                  <a:pt x="-141582" y="344813"/>
                  <a:pt x="-138262" y="330811"/>
                </a:cubicBezTo>
                <a:cubicBezTo>
                  <a:pt x="-134942" y="316809"/>
                  <a:pt x="-131739" y="302770"/>
                  <a:pt x="-128631" y="288703"/>
                </a:cubicBezTo>
                <a:cubicBezTo>
                  <a:pt x="-125524" y="274635"/>
                  <a:pt x="-122512" y="260539"/>
                  <a:pt x="-119575" y="246420"/>
                </a:cubicBezTo>
                <a:cubicBezTo>
                  <a:pt x="-116638" y="232302"/>
                  <a:pt x="-113776" y="218161"/>
                  <a:pt x="-110971" y="204003"/>
                </a:cubicBezTo>
                <a:cubicBezTo>
                  <a:pt x="-108167" y="189846"/>
                  <a:pt x="-105420" y="175671"/>
                  <a:pt x="-102715" y="161484"/>
                </a:cubicBezTo>
                <a:cubicBezTo>
                  <a:pt x="-100010" y="147296"/>
                  <a:pt x="-97346" y="133096"/>
                  <a:pt x="-94708" y="118887"/>
                </a:cubicBezTo>
                <a:cubicBezTo>
                  <a:pt x="-92071" y="104678"/>
                  <a:pt x="-89459" y="90459"/>
                  <a:pt x="-86861" y="76234"/>
                </a:cubicBezTo>
                <a:cubicBezTo>
                  <a:pt x="-84262" y="62010"/>
                  <a:pt x="-81675" y="47779"/>
                  <a:pt x="-79087" y="33545"/>
                </a:cubicBezTo>
                <a:cubicBezTo>
                  <a:pt x="-76499" y="19310"/>
                  <a:pt x="-73909" y="5073"/>
                  <a:pt x="-71304" y="-9165"/>
                </a:cubicBezTo>
                <a:cubicBezTo>
                  <a:pt x="-68699" y="-23403"/>
                  <a:pt x="-66079" y="-37642"/>
                  <a:pt x="-63430" y="-51879"/>
                </a:cubicBezTo>
                <a:cubicBezTo>
                  <a:pt x="-60781" y="-66115"/>
                  <a:pt x="-58103" y="-80350"/>
                  <a:pt x="-55382" y="-94579"/>
                </a:cubicBezTo>
                <a:cubicBezTo>
                  <a:pt x="-52661" y="-108809"/>
                  <a:pt x="-49897" y="-123033"/>
                  <a:pt x="-47075" y="-137249"/>
                </a:cubicBezTo>
                <a:cubicBezTo>
                  <a:pt x="-44252" y="-151465"/>
                  <a:pt x="-41372" y="-165673"/>
                  <a:pt x="-38417" y="-179868"/>
                </a:cubicBezTo>
                <a:cubicBezTo>
                  <a:pt x="-35462" y="-194064"/>
                  <a:pt x="-32433" y="-208247"/>
                  <a:pt x="-29313" y="-222414"/>
                </a:cubicBezTo>
                <a:cubicBezTo>
                  <a:pt x="-26192" y="-236580"/>
                  <a:pt x="-22979" y="-250730"/>
                  <a:pt x="-19654" y="-264857"/>
                </a:cubicBezTo>
                <a:cubicBezTo>
                  <a:pt x="-16330" y="-278984"/>
                  <a:pt x="-12894" y="-293088"/>
                  <a:pt x="-9324" y="-307163"/>
                </a:cubicBezTo>
                <a:cubicBezTo>
                  <a:pt x="-5754" y="-321237"/>
                  <a:pt x="-2050" y="-335281"/>
                  <a:pt x="1813" y="-349286"/>
                </a:cubicBezTo>
                <a:cubicBezTo>
                  <a:pt x="5677" y="-363291"/>
                  <a:pt x="9699" y="-377257"/>
                  <a:pt x="13912" y="-391170"/>
                </a:cubicBezTo>
                <a:cubicBezTo>
                  <a:pt x="18124" y="-405083"/>
                  <a:pt x="22525" y="-418944"/>
                  <a:pt x="27150" y="-432736"/>
                </a:cubicBezTo>
                <a:cubicBezTo>
                  <a:pt x="31776" y="-446528"/>
                  <a:pt x="36625" y="-460251"/>
                  <a:pt x="41740" y="-473881"/>
                </a:cubicBezTo>
                <a:cubicBezTo>
                  <a:pt x="46856" y="-487511"/>
                  <a:pt x="52236" y="-501048"/>
                  <a:pt x="57931" y="-514460"/>
                </a:cubicBezTo>
                <a:cubicBezTo>
                  <a:pt x="63627" y="-527873"/>
                  <a:pt x="69636" y="-541160"/>
                  <a:pt x="76018" y="-554277"/>
                </a:cubicBezTo>
                <a:cubicBezTo>
                  <a:pt x="82400" y="-567393"/>
                  <a:pt x="89154" y="-580339"/>
                  <a:pt x="96346" y="-593050"/>
                </a:cubicBezTo>
                <a:cubicBezTo>
                  <a:pt x="103538" y="-605761"/>
                  <a:pt x="111169" y="-618237"/>
                  <a:pt x="119309" y="-630387"/>
                </a:cubicBezTo>
                <a:cubicBezTo>
                  <a:pt x="127450" y="-642537"/>
                  <a:pt x="136100" y="-654361"/>
                  <a:pt x="145328" y="-665734"/>
                </a:cubicBezTo>
                <a:cubicBezTo>
                  <a:pt x="154555" y="-677108"/>
                  <a:pt x="164359" y="-688030"/>
                  <a:pt x="174792" y="-698341"/>
                </a:cubicBezTo>
                <a:cubicBezTo>
                  <a:pt x="185225" y="-708652"/>
                  <a:pt x="196287" y="-718351"/>
                  <a:pt x="207949" y="-727254"/>
                </a:cubicBezTo>
                <a:cubicBezTo>
                  <a:pt x="219610" y="-736156"/>
                  <a:pt x="231871" y="-744262"/>
                  <a:pt x="244737" y="-751410"/>
                </a:cubicBezTo>
                <a:cubicBezTo>
                  <a:pt x="257603" y="-758558"/>
                  <a:pt x="271074" y="-764747"/>
                  <a:pt x="284661" y="-769878"/>
                </a:cubicBezTo>
                <a:cubicBezTo>
                  <a:pt x="298248" y="-775010"/>
                  <a:pt x="311950" y="-779084"/>
                  <a:pt x="326837" y="-782160"/>
                </a:cubicBezTo>
                <a:cubicBezTo>
                  <a:pt x="341723" y="-785235"/>
                  <a:pt x="357793" y="-787312"/>
                  <a:pt x="370240" y="-788342"/>
                </a:cubicBezTo>
                <a:cubicBezTo>
                  <a:pt x="382687" y="-789372"/>
                  <a:pt x="391510" y="-789355"/>
                  <a:pt x="400334" y="-789337"/>
                </a:cubicBezTo>
                <a:cubicBezTo>
                  <a:pt x="402566" y="-789333"/>
                  <a:pt x="404054" y="-787942"/>
                  <a:pt x="404054" y="-786237"/>
                </a:cubicBezTo>
                <a:cubicBezTo>
                  <a:pt x="404054" y="-784532"/>
                  <a:pt x="402566" y="-783168"/>
                  <a:pt x="400334" y="-783137"/>
                </a:cubicBezTo>
                <a:cubicBezTo>
                  <a:pt x="391656" y="-783019"/>
                  <a:pt x="382978" y="-782900"/>
                  <a:pt x="370792" y="-781700"/>
                </a:cubicBezTo>
                <a:cubicBezTo>
                  <a:pt x="358606" y="-780501"/>
                  <a:pt x="342911" y="-778221"/>
                  <a:pt x="328425" y="-774993"/>
                </a:cubicBezTo>
                <a:cubicBezTo>
                  <a:pt x="313938" y="-771764"/>
                  <a:pt x="300659" y="-767587"/>
                  <a:pt x="287526" y="-762391"/>
                </a:cubicBezTo>
                <a:cubicBezTo>
                  <a:pt x="274393" y="-757195"/>
                  <a:pt x="261406" y="-750981"/>
                  <a:pt x="249026" y="-743849"/>
                </a:cubicBezTo>
                <a:cubicBezTo>
                  <a:pt x="236647" y="-736717"/>
                  <a:pt x="224874" y="-728668"/>
                  <a:pt x="213688" y="-719848"/>
                </a:cubicBezTo>
                <a:cubicBezTo>
                  <a:pt x="202502" y="-711029"/>
                  <a:pt x="191901" y="-701440"/>
                  <a:pt x="181909" y="-691252"/>
                </a:cubicBezTo>
                <a:cubicBezTo>
                  <a:pt x="171916" y="-681064"/>
                  <a:pt x="162532" y="-670278"/>
                  <a:pt x="153704" y="-659044"/>
                </a:cubicBezTo>
                <a:cubicBezTo>
                  <a:pt x="144877" y="-647809"/>
                  <a:pt x="136605" y="-636127"/>
                  <a:pt x="128826" y="-624117"/>
                </a:cubicBezTo>
                <a:cubicBezTo>
                  <a:pt x="121047" y="-612106"/>
                  <a:pt x="113761" y="-599766"/>
                  <a:pt x="106899" y="-587186"/>
                </a:cubicBezTo>
                <a:cubicBezTo>
                  <a:pt x="100037" y="-574606"/>
                  <a:pt x="93600" y="-561785"/>
                  <a:pt x="87525" y="-548788"/>
                </a:cubicBezTo>
                <a:cubicBezTo>
                  <a:pt x="81449" y="-535790"/>
                  <a:pt x="75736" y="-522615"/>
                  <a:pt x="70328" y="-509309"/>
                </a:cubicBezTo>
                <a:cubicBezTo>
                  <a:pt x="64921" y="-496003"/>
                  <a:pt x="59821" y="-482565"/>
                  <a:pt x="54980" y="-469028"/>
                </a:cubicBezTo>
                <a:cubicBezTo>
                  <a:pt x="50139" y="-455492"/>
                  <a:pt x="45558" y="-441857"/>
                  <a:pt x="41196" y="-428146"/>
                </a:cubicBezTo>
                <a:cubicBezTo>
                  <a:pt x="36834" y="-414436"/>
                  <a:pt x="32692" y="-400651"/>
                  <a:pt x="28735" y="-386807"/>
                </a:cubicBezTo>
                <a:cubicBezTo>
                  <a:pt x="24779" y="-372964"/>
                  <a:pt x="21008" y="-359064"/>
                  <a:pt x="17394" y="-345118"/>
                </a:cubicBezTo>
                <a:cubicBezTo>
                  <a:pt x="13780" y="-331173"/>
                  <a:pt x="10322" y="-317183"/>
                  <a:pt x="6996" y="-303157"/>
                </a:cubicBezTo>
                <a:cubicBezTo>
                  <a:pt x="3671" y="-289132"/>
                  <a:pt x="476" y="-275072"/>
                  <a:pt x="-2608" y="-260985"/>
                </a:cubicBezTo>
                <a:cubicBezTo>
                  <a:pt x="-5692" y="-246897"/>
                  <a:pt x="-8667" y="-232782"/>
                  <a:pt x="-11551" y="-218645"/>
                </a:cubicBezTo>
                <a:cubicBezTo>
                  <a:pt x="-14436" y="-204508"/>
                  <a:pt x="-17230" y="-190350"/>
                  <a:pt x="-19951" y="-176174"/>
                </a:cubicBezTo>
                <a:cubicBezTo>
                  <a:pt x="-22672" y="-161998"/>
                  <a:pt x="-25320" y="-147805"/>
                  <a:pt x="-27911" y="-133599"/>
                </a:cubicBezTo>
                <a:cubicBezTo>
                  <a:pt x="-30502" y="-119393"/>
                  <a:pt x="-33036" y="-105173"/>
                  <a:pt x="-35528" y="-90942"/>
                </a:cubicBezTo>
                <a:cubicBezTo>
                  <a:pt x="-38020" y="-76712"/>
                  <a:pt x="-40470" y="-62471"/>
                  <a:pt x="-42892" y="-48222"/>
                </a:cubicBezTo>
                <a:cubicBezTo>
                  <a:pt x="-45315" y="-33974"/>
                  <a:pt x="-47709" y="-19717"/>
                  <a:pt x="-50090" y="-5454"/>
                </a:cubicBezTo>
                <a:cubicBezTo>
                  <a:pt x="-52470" y="8808"/>
                  <a:pt x="-54836" y="23076"/>
                  <a:pt x="-57202" y="37348"/>
                </a:cubicBezTo>
                <a:cubicBezTo>
                  <a:pt x="-59569" y="51620"/>
                  <a:pt x="-61934" y="65895"/>
                  <a:pt x="-64314" y="80173"/>
                </a:cubicBezTo>
                <a:cubicBezTo>
                  <a:pt x="-66693" y="94450"/>
                  <a:pt x="-69086" y="108728"/>
                  <a:pt x="-71507" y="123007"/>
                </a:cubicBezTo>
                <a:cubicBezTo>
                  <a:pt x="-73928" y="137285"/>
                  <a:pt x="-76377" y="151563"/>
                  <a:pt x="-78869" y="165838"/>
                </a:cubicBezTo>
                <a:cubicBezTo>
                  <a:pt x="-81362" y="180114"/>
                  <a:pt x="-83897" y="194386"/>
                  <a:pt x="-86493" y="208654"/>
                </a:cubicBezTo>
                <a:cubicBezTo>
                  <a:pt x="-89089" y="222921"/>
                  <a:pt x="-91745" y="237183"/>
                  <a:pt x="-94479" y="251437"/>
                </a:cubicBezTo>
                <a:cubicBezTo>
                  <a:pt x="-97213" y="265690"/>
                  <a:pt x="-100026" y="279935"/>
                  <a:pt x="-102938" y="294168"/>
                </a:cubicBezTo>
                <a:cubicBezTo>
                  <a:pt x="-105850" y="308400"/>
                  <a:pt x="-108862" y="322620"/>
                  <a:pt x="-111997" y="336823"/>
                </a:cubicBezTo>
                <a:cubicBezTo>
                  <a:pt x="-115132" y="351025"/>
                  <a:pt x="-118390" y="365210"/>
                  <a:pt x="-121801" y="379369"/>
                </a:cubicBezTo>
                <a:cubicBezTo>
                  <a:pt x="-125213" y="393528"/>
                  <a:pt x="-128776" y="407663"/>
                  <a:pt x="-132524" y="421763"/>
                </a:cubicBezTo>
                <a:cubicBezTo>
                  <a:pt x="-136272" y="435863"/>
                  <a:pt x="-140204" y="449929"/>
                  <a:pt x="-144372" y="463944"/>
                </a:cubicBezTo>
                <a:cubicBezTo>
                  <a:pt x="-148541" y="477958"/>
                  <a:pt x="-152946" y="491920"/>
                  <a:pt x="-157600" y="505824"/>
                </a:cubicBezTo>
                <a:cubicBezTo>
                  <a:pt x="-162255" y="519728"/>
                  <a:pt x="-167159" y="533573"/>
                  <a:pt x="-172523" y="547278"/>
                </a:cubicBezTo>
                <a:cubicBezTo>
                  <a:pt x="-177888" y="560983"/>
                  <a:pt x="-183714" y="574547"/>
                  <a:pt x="-189540" y="588112"/>
                </a:cubicBezTo>
                <a:cubicBezTo>
                  <a:pt x="-193944" y="598367"/>
                  <a:pt x="-203647" y="602098"/>
                  <a:pt x="-211392" y="598537"/>
                </a:cubicBezTo>
                <a:cubicBezTo>
                  <a:pt x="-219138" y="594976"/>
                  <a:pt x="-222269" y="585347"/>
                  <a:pt x="-217705" y="575163"/>
                </a:cubicBezTo>
                <a:cubicBezTo>
                  <a:pt x="-211909" y="562228"/>
                  <a:pt x="-206113" y="549293"/>
                  <a:pt x="-200729" y="536142"/>
                </a:cubicBezTo>
                <a:close/>
              </a:path>
            </a:pathLst>
          </a:custGeom>
          <a:solidFill>
            <a:srgbClr val="FF7575"/>
          </a:solidFill>
          <a:ln w="6200" cap="rnd">
            <a:solidFill>
              <a:srgbClr val="FF7575"/>
            </a:solidFill>
            <a:round/>
          </a:ln>
        </p:spPr>
      </p:sp>
      <p:sp>
        <p:nvSpPr>
          <p:cNvPr id="20" name="MMConnector">
            <a:extLst>
              <a:ext uri="{FF2B5EF4-FFF2-40B4-BE49-F238E27FC236}">
                <a16:creationId xmlns:a16="http://schemas.microsoft.com/office/drawing/2014/main" id="{BF719582-F913-40A1-AE36-864943A4D89D}"/>
              </a:ext>
            </a:extLst>
          </p:cNvPr>
          <p:cNvSpPr/>
          <p:nvPr/>
        </p:nvSpPr>
        <p:spPr>
          <a:xfrm>
            <a:off x="7159319" y="5103402"/>
            <a:ext cx="229786" cy="7331"/>
          </a:xfrm>
          <a:custGeom>
            <a:avLst/>
            <a:gdLst/>
            <a:ahLst/>
            <a:cxnLst/>
            <a:rect l="0" t="0" r="0" b="0"/>
            <a:pathLst>
              <a:path w="217620" h="6200" fill="none">
                <a:moveTo>
                  <a:pt x="-108810" y="0"/>
                </a:moveTo>
                <a:cubicBezTo>
                  <a:pt x="-21762" y="0"/>
                  <a:pt x="43524" y="0"/>
                  <a:pt x="108810" y="0"/>
                </a:cubicBezTo>
              </a:path>
            </a:pathLst>
          </a:custGeom>
          <a:noFill/>
          <a:ln w="12400" cap="rnd">
            <a:solidFill>
              <a:srgbClr val="FA8556"/>
            </a:solidFill>
            <a:round/>
          </a:ln>
        </p:spPr>
      </p:sp>
      <p:sp>
        <p:nvSpPr>
          <p:cNvPr id="21" name="MMConnector">
            <a:extLst>
              <a:ext uri="{FF2B5EF4-FFF2-40B4-BE49-F238E27FC236}">
                <a16:creationId xmlns:a16="http://schemas.microsoft.com/office/drawing/2014/main" id="{2FBA166B-A023-4F2D-BF9D-56908C0D9A52}"/>
              </a:ext>
            </a:extLst>
          </p:cNvPr>
          <p:cNvSpPr/>
          <p:nvPr/>
        </p:nvSpPr>
        <p:spPr>
          <a:xfrm>
            <a:off x="7257518" y="4540743"/>
            <a:ext cx="229786" cy="7331"/>
          </a:xfrm>
          <a:custGeom>
            <a:avLst/>
            <a:gdLst/>
            <a:ahLst/>
            <a:cxnLst/>
            <a:rect l="0" t="0" r="0" b="0"/>
            <a:pathLst>
              <a:path w="217620" h="6200" fill="none">
                <a:moveTo>
                  <a:pt x="-108810" y="0"/>
                </a:moveTo>
                <a:cubicBezTo>
                  <a:pt x="-21762" y="0"/>
                  <a:pt x="43524" y="0"/>
                  <a:pt x="108810" y="0"/>
                </a:cubicBezTo>
              </a:path>
            </a:pathLst>
          </a:custGeom>
          <a:noFill/>
          <a:ln w="12400" cap="rnd">
            <a:solidFill>
              <a:srgbClr val="80CF70"/>
            </a:solidFill>
            <a:round/>
          </a:ln>
        </p:spPr>
      </p:sp>
      <p:sp>
        <p:nvSpPr>
          <p:cNvPr id="22" name="MMConnector">
            <a:extLst>
              <a:ext uri="{FF2B5EF4-FFF2-40B4-BE49-F238E27FC236}">
                <a16:creationId xmlns:a16="http://schemas.microsoft.com/office/drawing/2014/main" id="{C33E6349-7E28-4281-9FF6-B8ADBDC357E1}"/>
              </a:ext>
            </a:extLst>
          </p:cNvPr>
          <p:cNvSpPr/>
          <p:nvPr/>
        </p:nvSpPr>
        <p:spPr>
          <a:xfrm>
            <a:off x="6537392" y="3978084"/>
            <a:ext cx="229786" cy="7331"/>
          </a:xfrm>
          <a:custGeom>
            <a:avLst/>
            <a:gdLst/>
            <a:ahLst/>
            <a:cxnLst/>
            <a:rect l="0" t="0" r="0" b="0"/>
            <a:pathLst>
              <a:path w="217620" h="6200" fill="none">
                <a:moveTo>
                  <a:pt x="-108810" y="0"/>
                </a:moveTo>
                <a:cubicBezTo>
                  <a:pt x="-21762" y="0"/>
                  <a:pt x="43524" y="0"/>
                  <a:pt x="108810" y="0"/>
                </a:cubicBezTo>
              </a:path>
            </a:pathLst>
          </a:custGeom>
          <a:noFill/>
          <a:ln w="12400" cap="rnd">
            <a:solidFill>
              <a:srgbClr val="6CC9E5"/>
            </a:solidFill>
            <a:round/>
          </a:ln>
        </p:spPr>
      </p:sp>
      <p:sp>
        <p:nvSpPr>
          <p:cNvPr id="23" name="MMConnector">
            <a:extLst>
              <a:ext uri="{FF2B5EF4-FFF2-40B4-BE49-F238E27FC236}">
                <a16:creationId xmlns:a16="http://schemas.microsoft.com/office/drawing/2014/main" id="{74763B78-224E-4330-8C46-B1AD16014326}"/>
              </a:ext>
            </a:extLst>
          </p:cNvPr>
          <p:cNvSpPr/>
          <p:nvPr/>
        </p:nvSpPr>
        <p:spPr>
          <a:xfrm>
            <a:off x="6897455" y="3459412"/>
            <a:ext cx="229786" cy="7331"/>
          </a:xfrm>
          <a:custGeom>
            <a:avLst/>
            <a:gdLst/>
            <a:ahLst/>
            <a:cxnLst/>
            <a:rect l="0" t="0" r="0" b="0"/>
            <a:pathLst>
              <a:path w="217620" h="6200" fill="none">
                <a:moveTo>
                  <a:pt x="-108810" y="0"/>
                </a:moveTo>
                <a:cubicBezTo>
                  <a:pt x="-21762" y="0"/>
                  <a:pt x="43524" y="0"/>
                  <a:pt x="108810" y="0"/>
                </a:cubicBezTo>
              </a:path>
            </a:pathLst>
          </a:custGeom>
          <a:noFill/>
          <a:ln w="12400" cap="rnd">
            <a:solidFill>
              <a:srgbClr val="F1A3DC"/>
            </a:solidFill>
            <a:round/>
          </a:ln>
        </p:spPr>
      </p:sp>
      <p:sp>
        <p:nvSpPr>
          <p:cNvPr id="24" name="MMConnector">
            <a:extLst>
              <a:ext uri="{FF2B5EF4-FFF2-40B4-BE49-F238E27FC236}">
                <a16:creationId xmlns:a16="http://schemas.microsoft.com/office/drawing/2014/main" id="{C4509ECC-5E4D-41C0-8BBA-BAC2F92932B5}"/>
              </a:ext>
            </a:extLst>
          </p:cNvPr>
          <p:cNvSpPr/>
          <p:nvPr/>
        </p:nvSpPr>
        <p:spPr>
          <a:xfrm>
            <a:off x="7061120" y="2422068"/>
            <a:ext cx="229786" cy="7331"/>
          </a:xfrm>
          <a:custGeom>
            <a:avLst/>
            <a:gdLst/>
            <a:ahLst/>
            <a:cxnLst/>
            <a:rect l="0" t="0" r="0" b="0"/>
            <a:pathLst>
              <a:path w="217620" h="6200" fill="none">
                <a:moveTo>
                  <a:pt x="-108810" y="0"/>
                </a:moveTo>
                <a:cubicBezTo>
                  <a:pt x="-21762" y="0"/>
                  <a:pt x="43524" y="0"/>
                  <a:pt x="108810" y="0"/>
                </a:cubicBezTo>
              </a:path>
            </a:pathLst>
          </a:custGeom>
          <a:noFill/>
          <a:ln w="12400" cap="rnd">
            <a:solidFill>
              <a:srgbClr val="5FB7F1"/>
            </a:solidFill>
            <a:round/>
          </a:ln>
        </p:spPr>
      </p:sp>
      <p:sp>
        <p:nvSpPr>
          <p:cNvPr id="25" name="MMConnector">
            <a:extLst>
              <a:ext uri="{FF2B5EF4-FFF2-40B4-BE49-F238E27FC236}">
                <a16:creationId xmlns:a16="http://schemas.microsoft.com/office/drawing/2014/main" id="{774317EF-FC86-492E-A01F-BABA6E58E59B}"/>
              </a:ext>
            </a:extLst>
          </p:cNvPr>
          <p:cNvSpPr/>
          <p:nvPr/>
        </p:nvSpPr>
        <p:spPr>
          <a:xfrm>
            <a:off x="6845082" y="2940740"/>
            <a:ext cx="229786" cy="7331"/>
          </a:xfrm>
          <a:custGeom>
            <a:avLst/>
            <a:gdLst/>
            <a:ahLst/>
            <a:cxnLst/>
            <a:rect l="0" t="0" r="0" b="0"/>
            <a:pathLst>
              <a:path w="217620" h="6200" fill="none">
                <a:moveTo>
                  <a:pt x="-108810" y="0"/>
                </a:moveTo>
                <a:cubicBezTo>
                  <a:pt x="-21762" y="0"/>
                  <a:pt x="43524" y="0"/>
                  <a:pt x="108810" y="0"/>
                </a:cubicBezTo>
              </a:path>
            </a:pathLst>
          </a:custGeom>
          <a:noFill/>
          <a:ln w="12400" cap="rnd">
            <a:solidFill>
              <a:srgbClr val="FFCD55"/>
            </a:solidFill>
            <a:round/>
          </a:ln>
        </p:spPr>
      </p:sp>
      <p:sp>
        <p:nvSpPr>
          <p:cNvPr id="26" name="MMConnector">
            <a:extLst>
              <a:ext uri="{FF2B5EF4-FFF2-40B4-BE49-F238E27FC236}">
                <a16:creationId xmlns:a16="http://schemas.microsoft.com/office/drawing/2014/main" id="{35E8515C-E52F-49D4-AA3B-799FC6A6373B}"/>
              </a:ext>
            </a:extLst>
          </p:cNvPr>
          <p:cNvSpPr/>
          <p:nvPr/>
        </p:nvSpPr>
        <p:spPr>
          <a:xfrm>
            <a:off x="6111862" y="5622074"/>
            <a:ext cx="229786" cy="7331"/>
          </a:xfrm>
          <a:custGeom>
            <a:avLst/>
            <a:gdLst/>
            <a:ahLst/>
            <a:cxnLst/>
            <a:rect l="0" t="0" r="0" b="0"/>
            <a:pathLst>
              <a:path w="217620" h="6200" fill="none">
                <a:moveTo>
                  <a:pt x="-108810" y="0"/>
                </a:moveTo>
                <a:cubicBezTo>
                  <a:pt x="-21762" y="0"/>
                  <a:pt x="43524" y="0"/>
                  <a:pt x="108810" y="0"/>
                </a:cubicBezTo>
              </a:path>
            </a:pathLst>
          </a:custGeom>
          <a:noFill/>
          <a:ln w="12400" cap="rnd">
            <a:solidFill>
              <a:srgbClr val="A98AE7"/>
            </a:solidFill>
            <a:round/>
          </a:ln>
        </p:spPr>
      </p:sp>
      <p:sp>
        <p:nvSpPr>
          <p:cNvPr id="27" name="MainIdea">
            <a:extLst>
              <a:ext uri="{FF2B5EF4-FFF2-40B4-BE49-F238E27FC236}">
                <a16:creationId xmlns:a16="http://schemas.microsoft.com/office/drawing/2014/main" id="{B7600AC5-04AD-4609-87F6-B3FE7A12E241}"/>
              </a:ext>
            </a:extLst>
          </p:cNvPr>
          <p:cNvSpPr/>
          <p:nvPr/>
        </p:nvSpPr>
        <p:spPr>
          <a:xfrm>
            <a:off x="3520520" y="3520810"/>
            <a:ext cx="865985" cy="483850"/>
          </a:xfrm>
          <a:custGeom>
            <a:avLst/>
            <a:gdLst>
              <a:gd name="rtl" fmla="*/ 170128 w 820136"/>
              <a:gd name="rtt" fmla="*/ 104160 h 409200"/>
              <a:gd name="rtr" fmla="*/ 653728 w 820136"/>
              <a:gd name="rtb" fmla="*/ 308760 h 409200"/>
            </a:gdLst>
            <a:ahLst/>
            <a:cxnLst/>
            <a:rect l="rtl" t="rtt" r="rtr" b="rtb"/>
            <a:pathLst>
              <a:path w="820136" h="409200">
                <a:moveTo>
                  <a:pt x="279000" y="0"/>
                </a:moveTo>
                <a:lnTo>
                  <a:pt x="541136" y="0"/>
                </a:lnTo>
                <a:cubicBezTo>
                  <a:pt x="591133" y="0"/>
                  <a:pt x="641591" y="-4466"/>
                  <a:pt x="688316" y="13322"/>
                </a:cubicBezTo>
                <a:cubicBezTo>
                  <a:pt x="765382" y="42661"/>
                  <a:pt x="820136" y="117234"/>
                  <a:pt x="820136" y="204600"/>
                </a:cubicBezTo>
                <a:cubicBezTo>
                  <a:pt x="820136" y="291966"/>
                  <a:pt x="765382" y="366539"/>
                  <a:pt x="688316" y="395878"/>
                </a:cubicBezTo>
                <a:cubicBezTo>
                  <a:pt x="641591" y="413666"/>
                  <a:pt x="591133" y="409200"/>
                  <a:pt x="541136" y="409200"/>
                </a:cubicBezTo>
                <a:lnTo>
                  <a:pt x="279000" y="409200"/>
                </a:lnTo>
                <a:cubicBezTo>
                  <a:pt x="229003" y="409200"/>
                  <a:pt x="178545" y="413666"/>
                  <a:pt x="131820" y="395878"/>
                </a:cubicBezTo>
                <a:cubicBezTo>
                  <a:pt x="54754" y="366539"/>
                  <a:pt x="0" y="291966"/>
                  <a:pt x="0" y="204600"/>
                </a:cubicBezTo>
                <a:cubicBezTo>
                  <a:pt x="0" y="117234"/>
                  <a:pt x="54754" y="42661"/>
                  <a:pt x="131820" y="13322"/>
                </a:cubicBezTo>
                <a:cubicBezTo>
                  <a:pt x="178545" y="-4466"/>
                  <a:pt x="229003" y="0"/>
                  <a:pt x="279000" y="0"/>
                </a:cubicBezTo>
                <a:close/>
              </a:path>
            </a:pathLst>
          </a:custGeom>
          <a:solidFill>
            <a:srgbClr val="A98AE7"/>
          </a:solidFill>
          <a:ln w="24800" cap="flat">
            <a:solidFill>
              <a:srgbClr val="FFFFFF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1134" b="1" dirty="0" err="1">
                <a:solidFill>
                  <a:srgbClr val="FFFFFF"/>
                </a:solidFill>
                <a:latin typeface="Arial"/>
              </a:rPr>
              <a:t>UI화면</a:t>
            </a:r>
            <a:endParaRPr sz="1134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MainTopic">
            <a:extLst>
              <a:ext uri="{FF2B5EF4-FFF2-40B4-BE49-F238E27FC236}">
                <a16:creationId xmlns:a16="http://schemas.microsoft.com/office/drawing/2014/main" id="{46E9A765-633D-4597-9682-3EEEC0CA7C65}"/>
              </a:ext>
            </a:extLst>
          </p:cNvPr>
          <p:cNvSpPr/>
          <p:nvPr/>
        </p:nvSpPr>
        <p:spPr>
          <a:xfrm>
            <a:off x="4798941" y="2145320"/>
            <a:ext cx="2147286" cy="276747"/>
          </a:xfrm>
          <a:custGeom>
            <a:avLst/>
            <a:gdLst>
              <a:gd name="rtl" fmla="*/ 99975 w 2033600"/>
              <a:gd name="rtt" fmla="*/ 39990 h 234050"/>
              <a:gd name="rtr" fmla="*/ 1935175 w 2033600"/>
              <a:gd name="rtb" fmla="*/ 194990 h 234050"/>
            </a:gdLst>
            <a:ahLst/>
            <a:cxnLst/>
            <a:rect l="rtl" t="rtt" r="rtr" b="rtb"/>
            <a:pathLst>
              <a:path w="2033600" h="234050" stroke="0">
                <a:moveTo>
                  <a:pt x="0" y="0"/>
                </a:moveTo>
                <a:lnTo>
                  <a:pt x="2033600" y="0"/>
                </a:lnTo>
                <a:lnTo>
                  <a:pt x="2033600" y="234050"/>
                </a:lnTo>
                <a:lnTo>
                  <a:pt x="0" y="234050"/>
                </a:lnTo>
                <a:lnTo>
                  <a:pt x="0" y="0"/>
                </a:lnTo>
                <a:close/>
              </a:path>
              <a:path w="2033600" h="234050" fill="none">
                <a:moveTo>
                  <a:pt x="0" y="234050"/>
                </a:moveTo>
                <a:lnTo>
                  <a:pt x="2033600" y="234050"/>
                </a:lnTo>
              </a:path>
            </a:pathLst>
          </a:custGeom>
          <a:noFill/>
          <a:ln w="12400" cap="flat">
            <a:solidFill>
              <a:srgbClr val="5FB7F1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lang="en-US" altLang="ko-KR"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   </a:t>
            </a:r>
            <a:r>
              <a:rPr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1)</a:t>
            </a:r>
            <a:r>
              <a:rPr lang="en-US" altLang="ko-KR"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시간별</a:t>
            </a:r>
            <a:r>
              <a:rPr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인기검색어</a:t>
            </a:r>
            <a:r>
              <a:rPr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자동</a:t>
            </a:r>
            <a:r>
              <a:rPr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크롤링</a:t>
            </a:r>
            <a:endParaRPr sz="1050" b="1" dirty="0">
              <a:solidFill>
                <a:srgbClr val="454545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9" name="MainTopic">
            <a:extLst>
              <a:ext uri="{FF2B5EF4-FFF2-40B4-BE49-F238E27FC236}">
                <a16:creationId xmlns:a16="http://schemas.microsoft.com/office/drawing/2014/main" id="{E8068D6A-5A7B-49EE-84DF-CA456D21BC81}"/>
              </a:ext>
            </a:extLst>
          </p:cNvPr>
          <p:cNvSpPr/>
          <p:nvPr/>
        </p:nvSpPr>
        <p:spPr>
          <a:xfrm>
            <a:off x="4798941" y="2663041"/>
            <a:ext cx="1931248" cy="277699"/>
          </a:xfrm>
          <a:custGeom>
            <a:avLst/>
            <a:gdLst>
              <a:gd name="rtl" fmla="*/ 99975 w 1829000"/>
              <a:gd name="rtt" fmla="*/ 39990 h 234050"/>
              <a:gd name="rtr" fmla="*/ 1730575 w 1829000"/>
              <a:gd name="rtb" fmla="*/ 194990 h 234050"/>
            </a:gdLst>
            <a:ahLst/>
            <a:cxnLst/>
            <a:rect l="rtl" t="rtt" r="rtr" b="rtb"/>
            <a:pathLst>
              <a:path w="1829000" h="234050" stroke="0">
                <a:moveTo>
                  <a:pt x="0" y="0"/>
                </a:moveTo>
                <a:lnTo>
                  <a:pt x="1829000" y="0"/>
                </a:lnTo>
                <a:lnTo>
                  <a:pt x="1829000" y="234050"/>
                </a:lnTo>
                <a:lnTo>
                  <a:pt x="0" y="234050"/>
                </a:lnTo>
                <a:lnTo>
                  <a:pt x="0" y="0"/>
                </a:lnTo>
                <a:close/>
              </a:path>
              <a:path w="1829000" h="234050" fill="none">
                <a:moveTo>
                  <a:pt x="0" y="234050"/>
                </a:moveTo>
                <a:lnTo>
                  <a:pt x="1829000" y="234050"/>
                </a:lnTo>
              </a:path>
            </a:pathLst>
          </a:custGeom>
          <a:noFill/>
          <a:ln w="12400" cap="flat">
            <a:solidFill>
              <a:srgbClr val="FFCD55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lang="en-US" altLang="ko-KR"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	         </a:t>
            </a:r>
            <a:r>
              <a:rPr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2)</a:t>
            </a:r>
            <a:r>
              <a:rPr lang="en-US" altLang="ko-KR"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상위</a:t>
            </a:r>
            <a:r>
              <a:rPr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인기</a:t>
            </a:r>
            <a:r>
              <a:rPr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검색어</a:t>
            </a:r>
            <a:r>
              <a:rPr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20개 </a:t>
            </a:r>
            <a:r>
              <a:rPr sz="1050" b="1" dirty="0" err="1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sz="1050" b="1" dirty="0">
              <a:solidFill>
                <a:srgbClr val="454545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0" name="MainTopic">
            <a:extLst>
              <a:ext uri="{FF2B5EF4-FFF2-40B4-BE49-F238E27FC236}">
                <a16:creationId xmlns:a16="http://schemas.microsoft.com/office/drawing/2014/main" id="{4AC8EC42-E8F6-4A8A-932C-A09BE6ABA857}"/>
              </a:ext>
            </a:extLst>
          </p:cNvPr>
          <p:cNvSpPr/>
          <p:nvPr/>
        </p:nvSpPr>
        <p:spPr>
          <a:xfrm>
            <a:off x="4798941" y="3182665"/>
            <a:ext cx="1983621" cy="276747"/>
          </a:xfrm>
          <a:custGeom>
            <a:avLst/>
            <a:gdLst>
              <a:gd name="rtl" fmla="*/ 99975 w 1878600"/>
              <a:gd name="rtt" fmla="*/ 39990 h 234050"/>
              <a:gd name="rtr" fmla="*/ 1780175 w 1878600"/>
              <a:gd name="rtb" fmla="*/ 194990 h 234050"/>
            </a:gdLst>
            <a:ahLst/>
            <a:cxnLst/>
            <a:rect l="rtl" t="rtt" r="rtr" b="rtb"/>
            <a:pathLst>
              <a:path w="1878600" h="234050" stroke="0">
                <a:moveTo>
                  <a:pt x="0" y="0"/>
                </a:moveTo>
                <a:lnTo>
                  <a:pt x="1878600" y="0"/>
                </a:lnTo>
                <a:lnTo>
                  <a:pt x="1878600" y="234050"/>
                </a:lnTo>
                <a:lnTo>
                  <a:pt x="0" y="234050"/>
                </a:lnTo>
                <a:lnTo>
                  <a:pt x="0" y="0"/>
                </a:lnTo>
                <a:close/>
              </a:path>
              <a:path w="1878600" h="234050" fill="none">
                <a:moveTo>
                  <a:pt x="0" y="234050"/>
                </a:moveTo>
                <a:lnTo>
                  <a:pt x="1878600" y="234050"/>
                </a:lnTo>
              </a:path>
            </a:pathLst>
          </a:custGeom>
          <a:noFill/>
          <a:ln w="12400" cap="flat">
            <a:solidFill>
              <a:srgbClr val="F1A3DC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lang="en-US" altLang="ko-KR"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   </a:t>
            </a:r>
            <a:r>
              <a:rPr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3)</a:t>
            </a:r>
            <a:r>
              <a:rPr lang="en-US" altLang="ko-KR"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검색어</a:t>
            </a:r>
            <a:r>
              <a:rPr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빈도수</a:t>
            </a:r>
            <a:r>
              <a:rPr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워드</a:t>
            </a:r>
            <a:r>
              <a:rPr lang="en-US" altLang="ko-KR"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클라우드</a:t>
            </a:r>
            <a:endParaRPr sz="1050" b="1" dirty="0">
              <a:solidFill>
                <a:srgbClr val="454545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1" name="Floating">
            <a:extLst>
              <a:ext uri="{FF2B5EF4-FFF2-40B4-BE49-F238E27FC236}">
                <a16:creationId xmlns:a16="http://schemas.microsoft.com/office/drawing/2014/main" id="{A41F395D-9639-4629-B96F-F20693B506F0}"/>
              </a:ext>
            </a:extLst>
          </p:cNvPr>
          <p:cNvSpPr/>
          <p:nvPr/>
        </p:nvSpPr>
        <p:spPr>
          <a:xfrm>
            <a:off x="2172837" y="3619779"/>
            <a:ext cx="693940" cy="271249"/>
          </a:xfrm>
          <a:custGeom>
            <a:avLst/>
            <a:gdLst>
              <a:gd name="rtl" fmla="*/ 107260 w 657200"/>
              <a:gd name="rtt" fmla="*/ 51460 h 229400"/>
              <a:gd name="rtr" fmla="*/ 553660 w 657200"/>
              <a:gd name="rtb" fmla="*/ 181660 h 229400"/>
            </a:gdLst>
            <a:ahLst/>
            <a:cxnLst/>
            <a:rect l="rtl" t="rtt" r="rtr" b="rtb"/>
            <a:pathLst>
              <a:path w="657200" h="229400">
                <a:moveTo>
                  <a:pt x="24800" y="0"/>
                </a:moveTo>
                <a:lnTo>
                  <a:pt x="632400" y="0"/>
                </a:lnTo>
                <a:cubicBezTo>
                  <a:pt x="649066" y="0"/>
                  <a:pt x="657200" y="8134"/>
                  <a:pt x="657200" y="24800"/>
                </a:cubicBezTo>
                <a:lnTo>
                  <a:pt x="657200" y="204600"/>
                </a:lnTo>
                <a:cubicBezTo>
                  <a:pt x="657200" y="221266"/>
                  <a:pt x="649066" y="229400"/>
                  <a:pt x="632400" y="229400"/>
                </a:cubicBezTo>
                <a:lnTo>
                  <a:pt x="24800" y="229400"/>
                </a:lnTo>
                <a:cubicBezTo>
                  <a:pt x="8134" y="229400"/>
                  <a:pt x="0" y="221266"/>
                  <a:pt x="0" y="204600"/>
                </a:cubicBezTo>
                <a:lnTo>
                  <a:pt x="0" y="24800"/>
                </a:lnTo>
                <a:cubicBezTo>
                  <a:pt x="0" y="8134"/>
                  <a:pt x="8134" y="0"/>
                  <a:pt x="24800" y="0"/>
                </a:cubicBezTo>
                <a:close/>
              </a:path>
            </a:pathLst>
          </a:custGeom>
          <a:solidFill>
            <a:srgbClr val="A98AE7"/>
          </a:solidFill>
          <a:ln w="6200" cap="flat">
            <a:solidFill>
              <a:srgbClr val="A98AE7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756" b="1">
                <a:solidFill>
                  <a:srgbClr val="FFFFFF"/>
                </a:solidFill>
                <a:latin typeface="Arial"/>
              </a:rPr>
              <a:t>환경설정</a:t>
            </a:r>
          </a:p>
        </p:txBody>
      </p:sp>
      <p:sp>
        <p:nvSpPr>
          <p:cNvPr id="32" name="Floating">
            <a:extLst>
              <a:ext uri="{FF2B5EF4-FFF2-40B4-BE49-F238E27FC236}">
                <a16:creationId xmlns:a16="http://schemas.microsoft.com/office/drawing/2014/main" id="{A2C6D8BA-C688-4B6D-996F-7945E3B3032A}"/>
              </a:ext>
            </a:extLst>
          </p:cNvPr>
          <p:cNvSpPr/>
          <p:nvPr/>
        </p:nvSpPr>
        <p:spPr>
          <a:xfrm>
            <a:off x="585285" y="3623445"/>
            <a:ext cx="517182" cy="263918"/>
          </a:xfrm>
          <a:custGeom>
            <a:avLst/>
            <a:gdLst>
              <a:gd name="rtl" fmla="*/ 107260 w 489800"/>
              <a:gd name="rtt" fmla="*/ 51460 h 223200"/>
              <a:gd name="rtr" fmla="*/ 386260 w 489800"/>
              <a:gd name="rtb" fmla="*/ 175460 h 223200"/>
            </a:gdLst>
            <a:ahLst/>
            <a:cxnLst/>
            <a:rect l="rtl" t="rtt" r="rtr" b="rtb"/>
            <a:pathLst>
              <a:path w="489800" h="223200">
                <a:moveTo>
                  <a:pt x="24800" y="0"/>
                </a:moveTo>
                <a:lnTo>
                  <a:pt x="465000" y="0"/>
                </a:lnTo>
                <a:cubicBezTo>
                  <a:pt x="481666" y="0"/>
                  <a:pt x="489800" y="8134"/>
                  <a:pt x="489800" y="24800"/>
                </a:cubicBezTo>
                <a:lnTo>
                  <a:pt x="489800" y="198400"/>
                </a:lnTo>
                <a:cubicBezTo>
                  <a:pt x="489800" y="215066"/>
                  <a:pt x="481666" y="223200"/>
                  <a:pt x="465000" y="223200"/>
                </a:cubicBezTo>
                <a:lnTo>
                  <a:pt x="24800" y="223200"/>
                </a:lnTo>
                <a:cubicBezTo>
                  <a:pt x="8134" y="223200"/>
                  <a:pt x="0" y="215066"/>
                  <a:pt x="0" y="198400"/>
                </a:cubicBezTo>
                <a:lnTo>
                  <a:pt x="0" y="24800"/>
                </a:lnTo>
                <a:cubicBezTo>
                  <a:pt x="0" y="8134"/>
                  <a:pt x="8134" y="0"/>
                  <a:pt x="24800" y="0"/>
                </a:cubicBezTo>
                <a:close/>
              </a:path>
            </a:pathLst>
          </a:custGeom>
          <a:solidFill>
            <a:srgbClr val="A98AE7"/>
          </a:solidFill>
          <a:ln w="6200" cap="flat">
            <a:solidFill>
              <a:srgbClr val="A98AE7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756" b="1">
                <a:solidFill>
                  <a:srgbClr val="FFFFFF"/>
                </a:solidFill>
                <a:latin typeface="Arial"/>
              </a:rPr>
              <a:t>client</a:t>
            </a:r>
          </a:p>
        </p:txBody>
      </p:sp>
      <p:sp>
        <p:nvSpPr>
          <p:cNvPr id="33" name="MainTopic">
            <a:extLst>
              <a:ext uri="{FF2B5EF4-FFF2-40B4-BE49-F238E27FC236}">
                <a16:creationId xmlns:a16="http://schemas.microsoft.com/office/drawing/2014/main" id="{E6B3121A-BCD4-4975-ACE3-6D2CE3FC65AE}"/>
              </a:ext>
            </a:extLst>
          </p:cNvPr>
          <p:cNvSpPr/>
          <p:nvPr/>
        </p:nvSpPr>
        <p:spPr>
          <a:xfrm>
            <a:off x="4740647" y="3701337"/>
            <a:ext cx="1623558" cy="276747"/>
          </a:xfrm>
          <a:custGeom>
            <a:avLst/>
            <a:gdLst>
              <a:gd name="rtl" fmla="*/ 99975 w 1537600"/>
              <a:gd name="rtt" fmla="*/ 39990 h 234050"/>
              <a:gd name="rtr" fmla="*/ 1439175 w 1537600"/>
              <a:gd name="rtb" fmla="*/ 194990 h 234050"/>
            </a:gdLst>
            <a:ahLst/>
            <a:cxnLst/>
            <a:rect l="rtl" t="rtt" r="rtr" b="rtb"/>
            <a:pathLst>
              <a:path w="1537600" h="234050" stroke="0">
                <a:moveTo>
                  <a:pt x="0" y="0"/>
                </a:moveTo>
                <a:lnTo>
                  <a:pt x="1537600" y="0"/>
                </a:lnTo>
                <a:lnTo>
                  <a:pt x="1537600" y="234050"/>
                </a:lnTo>
                <a:lnTo>
                  <a:pt x="0" y="234050"/>
                </a:lnTo>
                <a:lnTo>
                  <a:pt x="0" y="0"/>
                </a:lnTo>
                <a:close/>
              </a:path>
              <a:path w="1537600" h="234050" fill="none">
                <a:moveTo>
                  <a:pt x="0" y="234050"/>
                </a:moveTo>
                <a:lnTo>
                  <a:pt x="1537600" y="234050"/>
                </a:lnTo>
              </a:path>
            </a:pathLst>
          </a:custGeom>
          <a:noFill/>
          <a:ln w="12400" cap="flat">
            <a:solidFill>
              <a:srgbClr val="6CC9E5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lang="en-US" altLang="ko-KR"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                        4) </a:t>
            </a:r>
            <a:r>
              <a:rPr lang="ko-KR" altLang="en-US"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추출한 검색어의 빈도수 막대 그래프</a:t>
            </a:r>
            <a:endParaRPr sz="1050" b="1" dirty="0">
              <a:solidFill>
                <a:srgbClr val="454545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4" name="MainTopic">
            <a:extLst>
              <a:ext uri="{FF2B5EF4-FFF2-40B4-BE49-F238E27FC236}">
                <a16:creationId xmlns:a16="http://schemas.microsoft.com/office/drawing/2014/main" id="{361DED80-DCF2-4FBF-8E2B-9F6FB1C0D080}"/>
              </a:ext>
            </a:extLst>
          </p:cNvPr>
          <p:cNvSpPr/>
          <p:nvPr/>
        </p:nvSpPr>
        <p:spPr>
          <a:xfrm>
            <a:off x="4783556" y="4263996"/>
            <a:ext cx="2343685" cy="276747"/>
          </a:xfrm>
          <a:custGeom>
            <a:avLst/>
            <a:gdLst>
              <a:gd name="rtl" fmla="*/ 99975 w 2219600"/>
              <a:gd name="rtt" fmla="*/ 39990 h 234050"/>
              <a:gd name="rtr" fmla="*/ 2121175 w 2219600"/>
              <a:gd name="rtb" fmla="*/ 194990 h 234050"/>
            </a:gdLst>
            <a:ahLst/>
            <a:cxnLst/>
            <a:rect l="rtl" t="rtt" r="rtr" b="rtb"/>
            <a:pathLst>
              <a:path w="2219600" h="234050" stroke="0">
                <a:moveTo>
                  <a:pt x="0" y="0"/>
                </a:moveTo>
                <a:lnTo>
                  <a:pt x="2219600" y="0"/>
                </a:lnTo>
                <a:lnTo>
                  <a:pt x="2219600" y="234050"/>
                </a:lnTo>
                <a:lnTo>
                  <a:pt x="0" y="234050"/>
                </a:lnTo>
                <a:lnTo>
                  <a:pt x="0" y="0"/>
                </a:lnTo>
                <a:close/>
              </a:path>
              <a:path w="2219600" h="234050" fill="none">
                <a:moveTo>
                  <a:pt x="0" y="234050"/>
                </a:moveTo>
                <a:lnTo>
                  <a:pt x="2219600" y="234050"/>
                </a:lnTo>
              </a:path>
            </a:pathLst>
          </a:custGeom>
          <a:noFill/>
          <a:ln w="12400" cap="flat">
            <a:solidFill>
              <a:srgbClr val="80CF70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lang="en-US" altLang="ko-KR"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   </a:t>
            </a:r>
            <a:r>
              <a:rPr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5) </a:t>
            </a:r>
            <a:r>
              <a:rPr sz="1050" b="1" dirty="0" err="1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상품</a:t>
            </a:r>
            <a:r>
              <a:rPr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검색</a:t>
            </a:r>
            <a:r>
              <a:rPr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후 </a:t>
            </a:r>
            <a:r>
              <a:rPr sz="1050" b="1" dirty="0" err="1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브랜드</a:t>
            </a:r>
            <a:r>
              <a:rPr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워드</a:t>
            </a:r>
            <a:r>
              <a:rPr lang="en-US" altLang="ko-KR"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클라우드</a:t>
            </a:r>
            <a:endParaRPr sz="1050" b="1" dirty="0">
              <a:solidFill>
                <a:srgbClr val="454545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5" name="MainTopic">
            <a:extLst>
              <a:ext uri="{FF2B5EF4-FFF2-40B4-BE49-F238E27FC236}">
                <a16:creationId xmlns:a16="http://schemas.microsoft.com/office/drawing/2014/main" id="{F3D5EA16-6338-4BE9-9C82-29D1849008B9}"/>
              </a:ext>
            </a:extLst>
          </p:cNvPr>
          <p:cNvSpPr/>
          <p:nvPr/>
        </p:nvSpPr>
        <p:spPr>
          <a:xfrm>
            <a:off x="4798941" y="4826654"/>
            <a:ext cx="2245486" cy="276747"/>
          </a:xfrm>
          <a:custGeom>
            <a:avLst/>
            <a:gdLst>
              <a:gd name="rtl" fmla="*/ 99975 w 2126600"/>
              <a:gd name="rtt" fmla="*/ 39990 h 234050"/>
              <a:gd name="rtr" fmla="*/ 2028175 w 2126600"/>
              <a:gd name="rtb" fmla="*/ 194990 h 234050"/>
            </a:gdLst>
            <a:ahLst/>
            <a:cxnLst/>
            <a:rect l="rtl" t="rtt" r="rtr" b="rtb"/>
            <a:pathLst>
              <a:path w="2126600" h="234050" stroke="0">
                <a:moveTo>
                  <a:pt x="0" y="0"/>
                </a:moveTo>
                <a:lnTo>
                  <a:pt x="2126600" y="0"/>
                </a:lnTo>
                <a:lnTo>
                  <a:pt x="2126600" y="234050"/>
                </a:lnTo>
                <a:lnTo>
                  <a:pt x="0" y="234050"/>
                </a:lnTo>
                <a:lnTo>
                  <a:pt x="0" y="0"/>
                </a:lnTo>
                <a:close/>
              </a:path>
              <a:path w="2126600" h="234050" fill="none">
                <a:moveTo>
                  <a:pt x="0" y="234050"/>
                </a:moveTo>
                <a:lnTo>
                  <a:pt x="2126600" y="234050"/>
                </a:lnTo>
              </a:path>
            </a:pathLst>
          </a:custGeom>
          <a:noFill/>
          <a:ln w="12400" cap="flat">
            <a:solidFill>
              <a:srgbClr val="FA8556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lang="en-US" altLang="ko-KR"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</a:t>
            </a:r>
            <a:r>
              <a:rPr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6) </a:t>
            </a:r>
            <a:r>
              <a:rPr sz="1050" b="1" dirty="0" err="1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상품</a:t>
            </a:r>
            <a:r>
              <a:rPr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검색</a:t>
            </a:r>
            <a:r>
              <a:rPr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후 </a:t>
            </a:r>
            <a:r>
              <a:rPr sz="1050" b="1" dirty="0" err="1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브랜드</a:t>
            </a:r>
            <a:r>
              <a:rPr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원</a:t>
            </a:r>
            <a:r>
              <a:rPr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그래프</a:t>
            </a:r>
            <a:endParaRPr sz="1050" b="1" dirty="0">
              <a:solidFill>
                <a:srgbClr val="454545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7" name="MainTopic">
            <a:extLst>
              <a:ext uri="{FF2B5EF4-FFF2-40B4-BE49-F238E27FC236}">
                <a16:creationId xmlns:a16="http://schemas.microsoft.com/office/drawing/2014/main" id="{84705955-AB76-409D-AB99-3394C1EFE79C}"/>
              </a:ext>
            </a:extLst>
          </p:cNvPr>
          <p:cNvSpPr/>
          <p:nvPr/>
        </p:nvSpPr>
        <p:spPr>
          <a:xfrm>
            <a:off x="4798941" y="5345326"/>
            <a:ext cx="1198029" cy="276747"/>
          </a:xfrm>
          <a:custGeom>
            <a:avLst/>
            <a:gdLst>
              <a:gd name="rtl" fmla="*/ 99975 w 1134600"/>
              <a:gd name="rtt" fmla="*/ 39990 h 234050"/>
              <a:gd name="rtr" fmla="*/ 1036175 w 1134600"/>
              <a:gd name="rtb" fmla="*/ 194990 h 234050"/>
            </a:gdLst>
            <a:ahLst/>
            <a:cxnLst/>
            <a:rect l="rtl" t="rtt" r="rtr" b="rtb"/>
            <a:pathLst>
              <a:path w="1134600" h="234050" stroke="0">
                <a:moveTo>
                  <a:pt x="0" y="0"/>
                </a:moveTo>
                <a:lnTo>
                  <a:pt x="1134600" y="0"/>
                </a:lnTo>
                <a:lnTo>
                  <a:pt x="1134600" y="234050"/>
                </a:lnTo>
                <a:lnTo>
                  <a:pt x="0" y="234050"/>
                </a:lnTo>
                <a:lnTo>
                  <a:pt x="0" y="0"/>
                </a:lnTo>
                <a:close/>
              </a:path>
              <a:path w="1134600" h="234050" fill="none">
                <a:moveTo>
                  <a:pt x="0" y="234050"/>
                </a:moveTo>
                <a:lnTo>
                  <a:pt x="1134600" y="234050"/>
                </a:lnTo>
              </a:path>
            </a:pathLst>
          </a:custGeom>
          <a:noFill/>
          <a:ln w="12400" cap="flat">
            <a:solidFill>
              <a:srgbClr val="A98AE7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lang="en-US" altLang="ko-KR"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 </a:t>
            </a:r>
            <a:r>
              <a:rPr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7) </a:t>
            </a:r>
            <a:r>
              <a:rPr sz="1050" b="1" dirty="0" err="1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프로그램</a:t>
            </a:r>
            <a:r>
              <a:rPr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종료</a:t>
            </a:r>
            <a:endParaRPr sz="1050" b="1" dirty="0">
              <a:solidFill>
                <a:srgbClr val="454545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8" name="SubTopic">
            <a:extLst>
              <a:ext uri="{FF2B5EF4-FFF2-40B4-BE49-F238E27FC236}">
                <a16:creationId xmlns:a16="http://schemas.microsoft.com/office/drawing/2014/main" id="{8B4751E0-B937-423A-A95B-0C5A2FD4E61D}"/>
              </a:ext>
            </a:extLst>
          </p:cNvPr>
          <p:cNvSpPr/>
          <p:nvPr/>
        </p:nvSpPr>
        <p:spPr>
          <a:xfrm>
            <a:off x="7176014" y="2145320"/>
            <a:ext cx="3064185" cy="276748"/>
          </a:xfrm>
          <a:custGeom>
            <a:avLst/>
            <a:gdLst>
              <a:gd name="rtl" fmla="*/ 44175 w 1773200"/>
              <a:gd name="rtt" fmla="*/ 17515 h 153450"/>
              <a:gd name="rtr" fmla="*/ 1730575 w 1773200"/>
              <a:gd name="rtb" fmla="*/ 135315 h 153450"/>
            </a:gdLst>
            <a:ahLst/>
            <a:cxnLst/>
            <a:rect l="rtl" t="rtt" r="rtr" b="rtb"/>
            <a:pathLst>
              <a:path w="1773200" h="153450" stroke="0">
                <a:moveTo>
                  <a:pt x="0" y="0"/>
                </a:moveTo>
                <a:lnTo>
                  <a:pt x="1773200" y="0"/>
                </a:lnTo>
                <a:lnTo>
                  <a:pt x="1773200" y="153450"/>
                </a:lnTo>
                <a:lnTo>
                  <a:pt x="0" y="153450"/>
                </a:lnTo>
                <a:lnTo>
                  <a:pt x="0" y="0"/>
                </a:lnTo>
                <a:close/>
              </a:path>
              <a:path w="1773200" h="153450" fill="none">
                <a:moveTo>
                  <a:pt x="0" y="153450"/>
                </a:moveTo>
                <a:lnTo>
                  <a:pt x="1773200" y="153450"/>
                </a:lnTo>
              </a:path>
            </a:pathLst>
          </a:custGeom>
          <a:noFill/>
          <a:ln w="12400" cap="flat">
            <a:solidFill>
              <a:srgbClr val="5FB7F1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800" dirty="0" err="1">
                <a:solidFill>
                  <a:srgbClr val="454545"/>
                </a:solidFill>
                <a:latin typeface="Arial"/>
              </a:rPr>
              <a:t>시간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설정</a:t>
            </a:r>
            <a:r>
              <a:rPr sz="800" dirty="0">
                <a:solidFill>
                  <a:srgbClr val="454545"/>
                </a:solidFill>
                <a:latin typeface="Arial"/>
              </a:rPr>
              <a:t> 후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자동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lang="ko-KR" altLang="en-US" sz="800" dirty="0" err="1">
                <a:solidFill>
                  <a:srgbClr val="454545"/>
                </a:solidFill>
                <a:latin typeface="Arial"/>
              </a:rPr>
              <a:t>크롤</a:t>
            </a:r>
            <a:r>
              <a:rPr sz="800" dirty="0">
                <a:solidFill>
                  <a:srgbClr val="454545"/>
                </a:solidFill>
                <a:latin typeface="Arial"/>
              </a:rPr>
              <a:t>링 및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데이터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저장</a:t>
            </a:r>
            <a:endParaRPr sz="800" dirty="0">
              <a:solidFill>
                <a:srgbClr val="454545"/>
              </a:solidFill>
              <a:latin typeface="Arial"/>
            </a:endParaRPr>
          </a:p>
        </p:txBody>
      </p:sp>
      <p:sp>
        <p:nvSpPr>
          <p:cNvPr id="39" name="SubTopic">
            <a:extLst>
              <a:ext uri="{FF2B5EF4-FFF2-40B4-BE49-F238E27FC236}">
                <a16:creationId xmlns:a16="http://schemas.microsoft.com/office/drawing/2014/main" id="{99AB5D11-DBC7-4363-8203-1FF907A019ED}"/>
              </a:ext>
            </a:extLst>
          </p:cNvPr>
          <p:cNvSpPr/>
          <p:nvPr/>
        </p:nvSpPr>
        <p:spPr>
          <a:xfrm>
            <a:off x="6959974" y="2618176"/>
            <a:ext cx="3280225" cy="322564"/>
          </a:xfrm>
          <a:custGeom>
            <a:avLst/>
            <a:gdLst>
              <a:gd name="rtl" fmla="*/ 44175 w 1519000"/>
              <a:gd name="rtt" fmla="*/ 17515 h 153450"/>
              <a:gd name="rtr" fmla="*/ 1476375 w 1519000"/>
              <a:gd name="rtb" fmla="*/ 135315 h 153450"/>
            </a:gdLst>
            <a:ahLst/>
            <a:cxnLst/>
            <a:rect l="rtl" t="rtt" r="rtr" b="rtb"/>
            <a:pathLst>
              <a:path w="1519000" h="153450" stroke="0">
                <a:moveTo>
                  <a:pt x="0" y="0"/>
                </a:moveTo>
                <a:lnTo>
                  <a:pt x="1519000" y="0"/>
                </a:lnTo>
                <a:lnTo>
                  <a:pt x="1519000" y="153450"/>
                </a:lnTo>
                <a:lnTo>
                  <a:pt x="0" y="153450"/>
                </a:lnTo>
                <a:lnTo>
                  <a:pt x="0" y="0"/>
                </a:lnTo>
                <a:close/>
              </a:path>
              <a:path w="1519000" h="153450" fill="none">
                <a:moveTo>
                  <a:pt x="0" y="153450"/>
                </a:moveTo>
                <a:lnTo>
                  <a:pt x="1519000" y="153450"/>
                </a:lnTo>
              </a:path>
            </a:pathLst>
          </a:custGeom>
          <a:noFill/>
          <a:ln w="12400" cap="flat">
            <a:solidFill>
              <a:srgbClr val="FFCD55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800" dirty="0" err="1">
                <a:solidFill>
                  <a:srgbClr val="454545"/>
                </a:solidFill>
                <a:latin typeface="Arial"/>
              </a:rPr>
              <a:t>축적된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데이터에서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상위</a:t>
            </a:r>
            <a:r>
              <a:rPr sz="800" dirty="0">
                <a:solidFill>
                  <a:srgbClr val="454545"/>
                </a:solidFill>
                <a:latin typeface="Arial"/>
              </a:rPr>
              <a:t> 20개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출력</a:t>
            </a:r>
            <a:endParaRPr sz="800" dirty="0">
              <a:solidFill>
                <a:srgbClr val="454545"/>
              </a:solidFill>
              <a:latin typeface="Arial"/>
            </a:endParaRPr>
          </a:p>
        </p:txBody>
      </p:sp>
      <p:sp>
        <p:nvSpPr>
          <p:cNvPr id="40" name="SubTopic">
            <a:extLst>
              <a:ext uri="{FF2B5EF4-FFF2-40B4-BE49-F238E27FC236}">
                <a16:creationId xmlns:a16="http://schemas.microsoft.com/office/drawing/2014/main" id="{682A8CB7-0A93-4C33-A93B-560741E8853A}"/>
              </a:ext>
            </a:extLst>
          </p:cNvPr>
          <p:cNvSpPr/>
          <p:nvPr/>
        </p:nvSpPr>
        <p:spPr>
          <a:xfrm>
            <a:off x="7012347" y="3180834"/>
            <a:ext cx="3280225" cy="278580"/>
          </a:xfrm>
          <a:custGeom>
            <a:avLst/>
            <a:gdLst>
              <a:gd name="rtl" fmla="*/ 44175 w 2399400"/>
              <a:gd name="rtt" fmla="*/ 17515 h 153450"/>
              <a:gd name="rtr" fmla="*/ 2356775 w 2399400"/>
              <a:gd name="rtb" fmla="*/ 135315 h 153450"/>
            </a:gdLst>
            <a:ahLst/>
            <a:cxnLst/>
            <a:rect l="rtl" t="rtt" r="rtr" b="rtb"/>
            <a:pathLst>
              <a:path w="2399400" h="153450" stroke="0">
                <a:moveTo>
                  <a:pt x="0" y="0"/>
                </a:moveTo>
                <a:lnTo>
                  <a:pt x="2399400" y="0"/>
                </a:lnTo>
                <a:lnTo>
                  <a:pt x="2399400" y="153450"/>
                </a:lnTo>
                <a:lnTo>
                  <a:pt x="0" y="153450"/>
                </a:lnTo>
                <a:lnTo>
                  <a:pt x="0" y="0"/>
                </a:lnTo>
                <a:close/>
              </a:path>
              <a:path w="2399400" h="153450" fill="none">
                <a:moveTo>
                  <a:pt x="0" y="153450"/>
                </a:moveTo>
                <a:lnTo>
                  <a:pt x="2399400" y="153450"/>
                </a:lnTo>
              </a:path>
            </a:pathLst>
          </a:custGeom>
          <a:noFill/>
          <a:ln w="12400" cap="flat">
            <a:solidFill>
              <a:srgbClr val="F1A3DC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800" dirty="0" err="1">
                <a:solidFill>
                  <a:srgbClr val="454545"/>
                </a:solidFill>
                <a:latin typeface="Arial"/>
              </a:rPr>
              <a:t>축적된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데이터에서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빈도수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확인</a:t>
            </a:r>
            <a:r>
              <a:rPr sz="800" dirty="0">
                <a:solidFill>
                  <a:srgbClr val="454545"/>
                </a:solidFill>
                <a:latin typeface="Arial"/>
              </a:rPr>
              <a:t> 후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워드</a:t>
            </a:r>
            <a:r>
              <a:rPr lang="en-US" altLang="ko-KR"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클라우드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시각화</a:t>
            </a:r>
            <a:endParaRPr sz="800" dirty="0">
              <a:solidFill>
                <a:srgbClr val="454545"/>
              </a:solidFill>
              <a:latin typeface="Arial"/>
            </a:endParaRPr>
          </a:p>
        </p:txBody>
      </p:sp>
      <p:sp>
        <p:nvSpPr>
          <p:cNvPr id="41" name="SubTopic">
            <a:extLst>
              <a:ext uri="{FF2B5EF4-FFF2-40B4-BE49-F238E27FC236}">
                <a16:creationId xmlns:a16="http://schemas.microsoft.com/office/drawing/2014/main" id="{02EBB217-1084-4636-AA5B-3025868668D5}"/>
              </a:ext>
            </a:extLst>
          </p:cNvPr>
          <p:cNvSpPr/>
          <p:nvPr/>
        </p:nvSpPr>
        <p:spPr>
          <a:xfrm>
            <a:off x="6302074" y="3699503"/>
            <a:ext cx="3990500" cy="278582"/>
          </a:xfrm>
          <a:custGeom>
            <a:avLst/>
            <a:gdLst>
              <a:gd name="rtl" fmla="*/ 44175 w 2399400"/>
              <a:gd name="rtt" fmla="*/ 17515 h 153450"/>
              <a:gd name="rtr" fmla="*/ 2356775 w 2399400"/>
              <a:gd name="rtb" fmla="*/ 135315 h 153450"/>
            </a:gdLst>
            <a:ahLst/>
            <a:cxnLst/>
            <a:rect l="rtl" t="rtt" r="rtr" b="rtb"/>
            <a:pathLst>
              <a:path w="2399400" h="153450" stroke="0">
                <a:moveTo>
                  <a:pt x="0" y="0"/>
                </a:moveTo>
                <a:lnTo>
                  <a:pt x="2399400" y="0"/>
                </a:lnTo>
                <a:lnTo>
                  <a:pt x="2399400" y="153450"/>
                </a:lnTo>
                <a:lnTo>
                  <a:pt x="0" y="153450"/>
                </a:lnTo>
                <a:lnTo>
                  <a:pt x="0" y="0"/>
                </a:lnTo>
                <a:close/>
              </a:path>
              <a:path w="2399400" h="153450" fill="none">
                <a:moveTo>
                  <a:pt x="0" y="153450"/>
                </a:moveTo>
                <a:lnTo>
                  <a:pt x="2399400" y="153450"/>
                </a:lnTo>
              </a:path>
            </a:pathLst>
          </a:custGeom>
          <a:noFill/>
          <a:ln w="12400" cap="flat">
            <a:solidFill>
              <a:srgbClr val="6CC9E5"/>
            </a:solidFill>
            <a:round/>
          </a:ln>
        </p:spPr>
        <p:txBody>
          <a:bodyPr wrap="none" lIns="0" tIns="0" rIns="0" bIns="11000" rtlCol="0" anchor="ctr"/>
          <a:lstStyle/>
          <a:p>
            <a:pPr algn="r">
              <a:lnSpc>
                <a:spcPct val="100000"/>
              </a:lnSpc>
            </a:pPr>
            <a:r>
              <a:rPr lang="en-US" altLang="ko-KR" sz="800" dirty="0">
                <a:solidFill>
                  <a:srgbClr val="454545"/>
                </a:solidFill>
                <a:latin typeface="Arial"/>
              </a:rPr>
              <a:t>             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축적된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데이터에서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빈도수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확인</a:t>
            </a:r>
            <a:r>
              <a:rPr sz="800" dirty="0">
                <a:solidFill>
                  <a:srgbClr val="454545"/>
                </a:solidFill>
                <a:latin typeface="Arial"/>
              </a:rPr>
              <a:t> 후 </a:t>
            </a:r>
            <a:r>
              <a:rPr lang="ko-KR" altLang="en-US" sz="800" dirty="0">
                <a:solidFill>
                  <a:srgbClr val="454545"/>
                </a:solidFill>
                <a:latin typeface="Arial"/>
              </a:rPr>
              <a:t>막대 그래프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시각화</a:t>
            </a:r>
            <a:endParaRPr sz="800" dirty="0">
              <a:solidFill>
                <a:srgbClr val="454545"/>
              </a:solidFill>
              <a:latin typeface="Arial"/>
            </a:endParaRPr>
          </a:p>
        </p:txBody>
      </p:sp>
      <p:sp>
        <p:nvSpPr>
          <p:cNvPr id="42" name="SubTopic">
            <a:extLst>
              <a:ext uri="{FF2B5EF4-FFF2-40B4-BE49-F238E27FC236}">
                <a16:creationId xmlns:a16="http://schemas.microsoft.com/office/drawing/2014/main" id="{B016DDAC-87DB-41CF-A8A2-C2392BA251F7}"/>
              </a:ext>
            </a:extLst>
          </p:cNvPr>
          <p:cNvSpPr/>
          <p:nvPr/>
        </p:nvSpPr>
        <p:spPr>
          <a:xfrm>
            <a:off x="7372411" y="4220009"/>
            <a:ext cx="2920163" cy="320734"/>
          </a:xfrm>
          <a:custGeom>
            <a:avLst/>
            <a:gdLst>
              <a:gd name="rtl" fmla="*/ 44175 w 2389143"/>
              <a:gd name="rtt" fmla="*/ 17515 h 271250"/>
              <a:gd name="rtr" fmla="*/ 2358906 w 2389143"/>
              <a:gd name="rtb" fmla="*/ 253115 h 271250"/>
            </a:gdLst>
            <a:ahLst/>
            <a:cxnLst/>
            <a:rect l="rtl" t="rtt" r="rtr" b="rtb"/>
            <a:pathLst>
              <a:path w="2389143" h="271250" stroke="0">
                <a:moveTo>
                  <a:pt x="0" y="0"/>
                </a:moveTo>
                <a:lnTo>
                  <a:pt x="2389143" y="0"/>
                </a:lnTo>
                <a:lnTo>
                  <a:pt x="2389143" y="271250"/>
                </a:lnTo>
                <a:lnTo>
                  <a:pt x="0" y="271250"/>
                </a:lnTo>
                <a:lnTo>
                  <a:pt x="0" y="0"/>
                </a:lnTo>
                <a:close/>
              </a:path>
              <a:path w="2389143" h="271250" fill="none">
                <a:moveTo>
                  <a:pt x="0" y="271250"/>
                </a:moveTo>
                <a:lnTo>
                  <a:pt x="2389143" y="271250"/>
                </a:lnTo>
              </a:path>
            </a:pathLst>
          </a:custGeom>
          <a:noFill/>
          <a:ln w="12400" cap="flat">
            <a:solidFill>
              <a:srgbClr val="80CF70"/>
            </a:solidFill>
            <a:round/>
          </a:ln>
        </p:spPr>
        <p:txBody>
          <a:bodyPr wrap="squar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800" dirty="0" err="1">
                <a:solidFill>
                  <a:srgbClr val="454545"/>
                </a:solidFill>
                <a:latin typeface="Arial"/>
              </a:rPr>
              <a:t>상위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검색어에서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원하는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제품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검색</a:t>
            </a:r>
            <a:r>
              <a:rPr sz="800" dirty="0">
                <a:solidFill>
                  <a:srgbClr val="454545"/>
                </a:solidFill>
                <a:latin typeface="Arial"/>
              </a:rPr>
              <a:t> 후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판매수</a:t>
            </a:r>
            <a:r>
              <a:rPr sz="800" dirty="0">
                <a:solidFill>
                  <a:srgbClr val="454545"/>
                </a:solidFill>
                <a:latin typeface="Arial"/>
              </a:rPr>
              <a:t> 1년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기준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브랜드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점유율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분석</a:t>
            </a:r>
            <a:r>
              <a:rPr sz="800" dirty="0">
                <a:solidFill>
                  <a:srgbClr val="454545"/>
                </a:solidFill>
                <a:latin typeface="Arial"/>
              </a:rPr>
              <a:t> 후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워드</a:t>
            </a:r>
            <a:r>
              <a:rPr lang="en-US" altLang="ko-KR"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클라우드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시각화</a:t>
            </a:r>
            <a:endParaRPr sz="800" dirty="0">
              <a:solidFill>
                <a:srgbClr val="454545"/>
              </a:solidFill>
              <a:latin typeface="Arial"/>
            </a:endParaRPr>
          </a:p>
        </p:txBody>
      </p:sp>
      <p:sp>
        <p:nvSpPr>
          <p:cNvPr id="43" name="SubTopic">
            <a:extLst>
              <a:ext uri="{FF2B5EF4-FFF2-40B4-BE49-F238E27FC236}">
                <a16:creationId xmlns:a16="http://schemas.microsoft.com/office/drawing/2014/main" id="{1DEAC7F6-EC41-417C-87EA-BE535C8ED5F8}"/>
              </a:ext>
            </a:extLst>
          </p:cNvPr>
          <p:cNvSpPr/>
          <p:nvPr/>
        </p:nvSpPr>
        <p:spPr>
          <a:xfrm>
            <a:off x="7274212" y="4782668"/>
            <a:ext cx="3018363" cy="320734"/>
          </a:xfrm>
          <a:custGeom>
            <a:avLst/>
            <a:gdLst>
              <a:gd name="rtl" fmla="*/ 44175 w 2407743"/>
              <a:gd name="rtt" fmla="*/ 17515 h 271250"/>
              <a:gd name="rtr" fmla="*/ 2377506 w 2407743"/>
              <a:gd name="rtb" fmla="*/ 253115 h 271250"/>
            </a:gdLst>
            <a:ahLst/>
            <a:cxnLst/>
            <a:rect l="rtl" t="rtt" r="rtr" b="rtb"/>
            <a:pathLst>
              <a:path w="2407743" h="271250" stroke="0">
                <a:moveTo>
                  <a:pt x="0" y="0"/>
                </a:moveTo>
                <a:lnTo>
                  <a:pt x="2407743" y="0"/>
                </a:lnTo>
                <a:lnTo>
                  <a:pt x="2407743" y="271250"/>
                </a:lnTo>
                <a:lnTo>
                  <a:pt x="0" y="271250"/>
                </a:lnTo>
                <a:lnTo>
                  <a:pt x="0" y="0"/>
                </a:lnTo>
                <a:close/>
              </a:path>
              <a:path w="2407743" h="271250" fill="none">
                <a:moveTo>
                  <a:pt x="0" y="271250"/>
                </a:moveTo>
                <a:lnTo>
                  <a:pt x="2407743" y="271250"/>
                </a:lnTo>
              </a:path>
            </a:pathLst>
          </a:custGeom>
          <a:noFill/>
          <a:ln w="12400" cap="flat">
            <a:solidFill>
              <a:srgbClr val="FA8556"/>
            </a:solidFill>
            <a:round/>
          </a:ln>
        </p:spPr>
        <p:txBody>
          <a:bodyPr wrap="squar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800" dirty="0" err="1">
                <a:solidFill>
                  <a:srgbClr val="454545"/>
                </a:solidFill>
                <a:latin typeface="Arial"/>
              </a:rPr>
              <a:t>상위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검색어에서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원하는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제품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검색</a:t>
            </a:r>
            <a:r>
              <a:rPr sz="800" dirty="0">
                <a:solidFill>
                  <a:srgbClr val="454545"/>
                </a:solidFill>
                <a:latin typeface="Arial"/>
              </a:rPr>
              <a:t> 후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판매수</a:t>
            </a:r>
            <a:r>
              <a:rPr sz="800" dirty="0">
                <a:solidFill>
                  <a:srgbClr val="454545"/>
                </a:solidFill>
                <a:latin typeface="Arial"/>
              </a:rPr>
              <a:t> 1년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기준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브랜드</a:t>
            </a:r>
            <a:endParaRPr lang="en-US" altLang="ko-KR" sz="800" dirty="0">
              <a:solidFill>
                <a:srgbClr val="454545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점유율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분석</a:t>
            </a:r>
            <a:r>
              <a:rPr sz="800" dirty="0">
                <a:solidFill>
                  <a:srgbClr val="454545"/>
                </a:solidFill>
                <a:latin typeface="Arial"/>
              </a:rPr>
              <a:t> 후 </a:t>
            </a:r>
            <a:r>
              <a:rPr lang="ko-KR" altLang="en-US" sz="800" dirty="0">
                <a:solidFill>
                  <a:srgbClr val="454545"/>
                </a:solidFill>
                <a:latin typeface="Arial"/>
              </a:rPr>
              <a:t>원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그래프</a:t>
            </a:r>
            <a:r>
              <a:rPr sz="800" dirty="0">
                <a:solidFill>
                  <a:srgbClr val="454545"/>
                </a:solidFill>
                <a:latin typeface="Arial"/>
              </a:rPr>
              <a:t> </a:t>
            </a:r>
            <a:r>
              <a:rPr sz="800" dirty="0" err="1">
                <a:solidFill>
                  <a:srgbClr val="454545"/>
                </a:solidFill>
                <a:latin typeface="Arial"/>
              </a:rPr>
              <a:t>시각화</a:t>
            </a:r>
            <a:endParaRPr sz="800" dirty="0">
              <a:solidFill>
                <a:srgbClr val="454545"/>
              </a:solidFill>
              <a:latin typeface="Arial"/>
            </a:endParaRPr>
          </a:p>
        </p:txBody>
      </p:sp>
      <p:sp>
        <p:nvSpPr>
          <p:cNvPr id="44" name="SubTopic">
            <a:extLst>
              <a:ext uri="{FF2B5EF4-FFF2-40B4-BE49-F238E27FC236}">
                <a16:creationId xmlns:a16="http://schemas.microsoft.com/office/drawing/2014/main" id="{7BBBFA3F-816D-4C0B-A77F-D9101FEACC4B}"/>
              </a:ext>
            </a:extLst>
          </p:cNvPr>
          <p:cNvSpPr/>
          <p:nvPr/>
        </p:nvSpPr>
        <p:spPr>
          <a:xfrm>
            <a:off x="6226755" y="5440630"/>
            <a:ext cx="733220" cy="181444"/>
          </a:xfrm>
          <a:custGeom>
            <a:avLst/>
            <a:gdLst>
              <a:gd name="rtl" fmla="*/ 44175 w 694400"/>
              <a:gd name="rtt" fmla="*/ 17515 h 153450"/>
              <a:gd name="rtr" fmla="*/ 651775 w 694400"/>
              <a:gd name="rtb" fmla="*/ 135315 h 153450"/>
            </a:gdLst>
            <a:ahLst/>
            <a:cxnLst/>
            <a:rect l="rtl" t="rtt" r="rtr" b="rtb"/>
            <a:pathLst>
              <a:path w="694400" h="153450" stroke="0">
                <a:moveTo>
                  <a:pt x="0" y="0"/>
                </a:moveTo>
                <a:lnTo>
                  <a:pt x="694400" y="0"/>
                </a:lnTo>
                <a:lnTo>
                  <a:pt x="694400" y="153450"/>
                </a:lnTo>
                <a:lnTo>
                  <a:pt x="0" y="153450"/>
                </a:lnTo>
                <a:lnTo>
                  <a:pt x="0" y="0"/>
                </a:lnTo>
                <a:close/>
              </a:path>
              <a:path w="694400" h="153450" fill="none">
                <a:moveTo>
                  <a:pt x="0" y="153450"/>
                </a:moveTo>
                <a:lnTo>
                  <a:pt x="694400" y="153450"/>
                </a:lnTo>
              </a:path>
            </a:pathLst>
          </a:custGeom>
          <a:noFill/>
          <a:ln w="12400" cap="flat">
            <a:solidFill>
              <a:srgbClr val="A98AE7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sz="693">
                <a:solidFill>
                  <a:srgbClr val="454545"/>
                </a:solidFill>
                <a:latin typeface="Arial"/>
              </a:rPr>
              <a:t>프로그램 종료</a:t>
            </a:r>
          </a:p>
        </p:txBody>
      </p:sp>
      <p:sp>
        <p:nvSpPr>
          <p:cNvPr id="45" name="MainTopic">
            <a:extLst>
              <a:ext uri="{FF2B5EF4-FFF2-40B4-BE49-F238E27FC236}">
                <a16:creationId xmlns:a16="http://schemas.microsoft.com/office/drawing/2014/main" id="{21BDC17A-90E5-4A07-BE9C-4DAEA283F162}"/>
              </a:ext>
            </a:extLst>
          </p:cNvPr>
          <p:cNvSpPr/>
          <p:nvPr/>
        </p:nvSpPr>
        <p:spPr>
          <a:xfrm>
            <a:off x="4808073" y="1626647"/>
            <a:ext cx="2147286" cy="276747"/>
          </a:xfrm>
          <a:custGeom>
            <a:avLst/>
            <a:gdLst>
              <a:gd name="rtl" fmla="*/ 99975 w 1847600"/>
              <a:gd name="rtt" fmla="*/ 39990 h 234050"/>
              <a:gd name="rtr" fmla="*/ 1749175 w 1847600"/>
              <a:gd name="rtb" fmla="*/ 194990 h 234050"/>
            </a:gdLst>
            <a:ahLst/>
            <a:cxnLst/>
            <a:rect l="rtl" t="rtt" r="rtr" b="rtb"/>
            <a:pathLst>
              <a:path w="1847600" h="234050" stroke="0">
                <a:moveTo>
                  <a:pt x="0" y="0"/>
                </a:moveTo>
                <a:lnTo>
                  <a:pt x="1847600" y="0"/>
                </a:lnTo>
                <a:lnTo>
                  <a:pt x="1847600" y="234050"/>
                </a:lnTo>
                <a:lnTo>
                  <a:pt x="0" y="234050"/>
                </a:lnTo>
                <a:lnTo>
                  <a:pt x="0" y="0"/>
                </a:lnTo>
                <a:close/>
              </a:path>
              <a:path w="1847600" h="234050" fill="none">
                <a:moveTo>
                  <a:pt x="0" y="234050"/>
                </a:moveTo>
                <a:lnTo>
                  <a:pt x="1847600" y="234050"/>
                </a:lnTo>
              </a:path>
            </a:pathLst>
          </a:custGeom>
          <a:noFill/>
          <a:ln w="12400" cap="flat">
            <a:solidFill>
              <a:srgbClr val="FF7575"/>
            </a:solidFill>
            <a:round/>
          </a:ln>
        </p:spPr>
        <p:txBody>
          <a:bodyPr wrap="none" lIns="0" tIns="0" rIns="0" bIns="11000" rtlCol="0" anchor="ctr"/>
          <a:lstStyle/>
          <a:p>
            <a:pPr algn="ctr">
              <a:lnSpc>
                <a:spcPct val="100000"/>
              </a:lnSpc>
            </a:pPr>
            <a:r>
              <a:rPr lang="en-US"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</a:t>
            </a:r>
            <a:r>
              <a:rPr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0)</a:t>
            </a:r>
            <a:r>
              <a:rPr lang="en-US" altLang="ko-KR"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한글</a:t>
            </a:r>
            <a:r>
              <a:rPr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처리</a:t>
            </a:r>
            <a:r>
              <a:rPr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및 </a:t>
            </a:r>
            <a:r>
              <a:rPr sz="1050" b="1" dirty="0" err="1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임시</a:t>
            </a:r>
            <a:r>
              <a:rPr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폴더</a:t>
            </a:r>
            <a:r>
              <a:rPr sz="1050" b="1" dirty="0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sz="1050" b="1" dirty="0" err="1">
                <a:solidFill>
                  <a:srgbClr val="45454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생성</a:t>
            </a:r>
            <a:endParaRPr sz="1050" b="1" dirty="0">
              <a:solidFill>
                <a:srgbClr val="454545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1926CB-8DD6-43AC-B4CD-BA41C12D77BF}"/>
              </a:ext>
            </a:extLst>
          </p:cNvPr>
          <p:cNvSpPr txBox="1"/>
          <p:nvPr/>
        </p:nvSpPr>
        <p:spPr>
          <a:xfrm>
            <a:off x="1458756" y="4010080"/>
            <a:ext cx="22977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개발환경 버전 설치 및 모듈 설치</a:t>
            </a:r>
          </a:p>
        </p:txBody>
      </p:sp>
      <p:pic>
        <p:nvPicPr>
          <p:cNvPr id="3074" name="Picture 2" descr="공구상자 스톡 사진 및 일러스트 - iStock">
            <a:extLst>
              <a:ext uri="{FF2B5EF4-FFF2-40B4-BE49-F238E27FC236}">
                <a16:creationId xmlns:a16="http://schemas.microsoft.com/office/drawing/2014/main" id="{181AEBE6-6CFE-46B8-86BE-AFAA08440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73" b="91830" l="1471" r="91176">
                        <a14:foregroundMark x1="44118" y1="58987" x2="61111" y2="511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634" y="4219439"/>
            <a:ext cx="900376" cy="9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611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BFF26-CADC-A17D-FF86-B1D8C86D1A3F}"/>
              </a:ext>
            </a:extLst>
          </p:cNvPr>
          <p:cNvSpPr txBox="1"/>
          <p:nvPr/>
        </p:nvSpPr>
        <p:spPr>
          <a:xfrm>
            <a:off x="1685925" y="195202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구조 정의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F949D4-A077-0C0A-A416-6713D378552B}"/>
              </a:ext>
            </a:extLst>
          </p:cNvPr>
          <p:cNvSpPr txBox="1"/>
          <p:nvPr/>
        </p:nvSpPr>
        <p:spPr>
          <a:xfrm>
            <a:off x="1693872" y="636401"/>
            <a:ext cx="4289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3) 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통합테스트 결과보고</a:t>
            </a:r>
            <a:endParaRPr lang="en-US" altLang="ko-KR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</a:t>
            </a:r>
            <a:r>
              <a:rPr lang="en-US" altLang="ko-KR" sz="1600" b="1" dirty="0">
                <a:solidFill>
                  <a:srgbClr val="54823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TDD</a:t>
            </a:r>
            <a:r>
              <a:rPr lang="ko-KR" altLang="en-US" sz="1600" b="1" dirty="0">
                <a:solidFill>
                  <a:srgbClr val="548235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방법론 적용</a:t>
            </a:r>
            <a:endParaRPr lang="ko-KR" altLang="en-US" b="1" dirty="0">
              <a:solidFill>
                <a:srgbClr val="548235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422E8B7-2D6F-4FFD-9C82-7B859A5D8A2C}"/>
              </a:ext>
            </a:extLst>
          </p:cNvPr>
          <p:cNvSpPr/>
          <p:nvPr/>
        </p:nvSpPr>
        <p:spPr>
          <a:xfrm>
            <a:off x="7330955" y="1695743"/>
            <a:ext cx="4580384" cy="205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486E90D-E51F-4630-BBCA-E55D113530BC}"/>
              </a:ext>
            </a:extLst>
          </p:cNvPr>
          <p:cNvCxnSpPr/>
          <p:nvPr/>
        </p:nvCxnSpPr>
        <p:spPr>
          <a:xfrm>
            <a:off x="7002861" y="1625013"/>
            <a:ext cx="0" cy="3995202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A552D70F-0B70-423E-A9DF-59E0E7F1B7E3}"/>
              </a:ext>
            </a:extLst>
          </p:cNvPr>
          <p:cNvGrpSpPr/>
          <p:nvPr/>
        </p:nvGrpSpPr>
        <p:grpSpPr>
          <a:xfrm>
            <a:off x="7555634" y="1848123"/>
            <a:ext cx="4273215" cy="1711682"/>
            <a:chOff x="7707659" y="1848123"/>
            <a:chExt cx="4273215" cy="171168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1D1A6BC-F34D-4D01-A78B-B9E52F896091}"/>
                </a:ext>
              </a:extLst>
            </p:cNvPr>
            <p:cNvSpPr txBox="1"/>
            <p:nvPr/>
          </p:nvSpPr>
          <p:spPr>
            <a:xfrm>
              <a:off x="11012495" y="2163539"/>
              <a:ext cx="968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복잡한 코드</a:t>
              </a: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AF2D8548-4036-4E89-9A69-DA5AC836468C}"/>
                </a:ext>
              </a:extLst>
            </p:cNvPr>
            <p:cNvGrpSpPr/>
            <p:nvPr/>
          </p:nvGrpSpPr>
          <p:grpSpPr>
            <a:xfrm>
              <a:off x="7707659" y="1848123"/>
              <a:ext cx="3824254" cy="1711682"/>
              <a:chOff x="7707659" y="1848123"/>
              <a:chExt cx="3824254" cy="1711682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4ED63F1-244F-4FED-89D6-7751C39C426C}"/>
                  </a:ext>
                </a:extLst>
              </p:cNvPr>
              <p:cNvSpPr/>
              <p:nvPr/>
            </p:nvSpPr>
            <p:spPr>
              <a:xfrm>
                <a:off x="7707659" y="2560069"/>
                <a:ext cx="968379" cy="51558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디자인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6AFF0CBB-7FAE-46CD-8BF7-4CC9A4868245}"/>
                  </a:ext>
                </a:extLst>
              </p:cNvPr>
              <p:cNvSpPr/>
              <p:nvPr/>
            </p:nvSpPr>
            <p:spPr>
              <a:xfrm>
                <a:off x="9796266" y="1848123"/>
                <a:ext cx="968379" cy="51558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rgbClr val="00B050"/>
                    </a:solidFill>
                  </a:rPr>
                  <a:t>리펙토링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84D48B07-5F85-40A9-A408-A8E675ABB774}"/>
                  </a:ext>
                </a:extLst>
              </p:cNvPr>
              <p:cNvSpPr/>
              <p:nvPr/>
            </p:nvSpPr>
            <p:spPr>
              <a:xfrm>
                <a:off x="10563534" y="2560067"/>
                <a:ext cx="968379" cy="51558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코드 개발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391C543-9D9B-4801-841C-10A6750EC7CF}"/>
                  </a:ext>
                </a:extLst>
              </p:cNvPr>
              <p:cNvSpPr/>
              <p:nvPr/>
            </p:nvSpPr>
            <p:spPr>
              <a:xfrm>
                <a:off x="9117324" y="2560068"/>
                <a:ext cx="968379" cy="51558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테스트 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코드 작성</a:t>
                </a:r>
              </a:p>
            </p:txBody>
          </p:sp>
          <p:cxnSp>
            <p:nvCxnSpPr>
              <p:cNvPr id="21" name="연결선: 꺾임 20">
                <a:extLst>
                  <a:ext uri="{FF2B5EF4-FFF2-40B4-BE49-F238E27FC236}">
                    <a16:creationId xmlns:a16="http://schemas.microsoft.com/office/drawing/2014/main" id="{D9EF0427-55AD-44C7-AB88-11661506F2C9}"/>
                  </a:ext>
                </a:extLst>
              </p:cNvPr>
              <p:cNvCxnSpPr>
                <a:stCxn id="25" idx="0"/>
                <a:endCxn id="24" idx="3"/>
              </p:cNvCxnSpPr>
              <p:nvPr/>
            </p:nvCxnSpPr>
            <p:spPr>
              <a:xfrm rot="16200000" flipV="1">
                <a:off x="10679110" y="2191452"/>
                <a:ext cx="454150" cy="28307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연결선: 꺾임 26">
                <a:extLst>
                  <a:ext uri="{FF2B5EF4-FFF2-40B4-BE49-F238E27FC236}">
                    <a16:creationId xmlns:a16="http://schemas.microsoft.com/office/drawing/2014/main" id="{4DF08E8B-2EBF-4A11-9BF4-1E620E0DD125}"/>
                  </a:ext>
                </a:extLst>
              </p:cNvPr>
              <p:cNvCxnSpPr>
                <a:stCxn id="24" idx="1"/>
                <a:endCxn id="26" idx="0"/>
              </p:cNvCxnSpPr>
              <p:nvPr/>
            </p:nvCxnSpPr>
            <p:spPr>
              <a:xfrm rot="10800000" flipV="1">
                <a:off x="9601514" y="2105916"/>
                <a:ext cx="194752" cy="45415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연결선: 꺾임 28">
                <a:extLst>
                  <a:ext uri="{FF2B5EF4-FFF2-40B4-BE49-F238E27FC236}">
                    <a16:creationId xmlns:a16="http://schemas.microsoft.com/office/drawing/2014/main" id="{9A6DAC0C-3C37-4BCD-A831-BF174F9E9DF2}"/>
                  </a:ext>
                </a:extLst>
              </p:cNvPr>
              <p:cNvCxnSpPr>
                <a:stCxn id="26" idx="3"/>
                <a:endCxn id="25" idx="1"/>
              </p:cNvCxnSpPr>
              <p:nvPr/>
            </p:nvCxnSpPr>
            <p:spPr>
              <a:xfrm flipV="1">
                <a:off x="10085703" y="2817861"/>
                <a:ext cx="477831" cy="1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연결선: 꺾임 30">
                <a:extLst>
                  <a:ext uri="{FF2B5EF4-FFF2-40B4-BE49-F238E27FC236}">
                    <a16:creationId xmlns:a16="http://schemas.microsoft.com/office/drawing/2014/main" id="{73729B8C-570E-41BB-8903-DDE367DE6376}"/>
                  </a:ext>
                </a:extLst>
              </p:cNvPr>
              <p:cNvCxnSpPr>
                <a:stCxn id="19" idx="3"/>
                <a:endCxn id="26" idx="1"/>
              </p:cNvCxnSpPr>
              <p:nvPr/>
            </p:nvCxnSpPr>
            <p:spPr>
              <a:xfrm flipV="1">
                <a:off x="8676038" y="2817862"/>
                <a:ext cx="441286" cy="1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연결선: 꺾임 34">
                <a:extLst>
                  <a:ext uri="{FF2B5EF4-FFF2-40B4-BE49-F238E27FC236}">
                    <a16:creationId xmlns:a16="http://schemas.microsoft.com/office/drawing/2014/main" id="{D52EA464-DF81-4A5A-B03D-12C52A2B8E35}"/>
                  </a:ext>
                </a:extLst>
              </p:cNvPr>
              <p:cNvCxnSpPr>
                <a:stCxn id="26" idx="2"/>
                <a:endCxn id="19" idx="2"/>
              </p:cNvCxnSpPr>
              <p:nvPr/>
            </p:nvCxnSpPr>
            <p:spPr>
              <a:xfrm rot="5400000">
                <a:off x="8896682" y="2370823"/>
                <a:ext cx="1" cy="1409665"/>
              </a:xfrm>
              <a:prstGeom prst="bentConnector3">
                <a:avLst>
                  <a:gd name="adj1" fmla="val 2286010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AA97145-DFB7-4D87-AF6F-E41D26DB9118}"/>
                  </a:ext>
                </a:extLst>
              </p:cNvPr>
              <p:cNvSpPr txBox="1"/>
              <p:nvPr/>
            </p:nvSpPr>
            <p:spPr>
              <a:xfrm>
                <a:off x="8412491" y="3298195"/>
                <a:ext cx="9683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디자인 수정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B522D44-ABA0-4987-AA4A-8DB38C2E0854}"/>
                  </a:ext>
                </a:extLst>
              </p:cNvPr>
              <p:cNvSpPr txBox="1"/>
              <p:nvPr/>
            </p:nvSpPr>
            <p:spPr>
              <a:xfrm>
                <a:off x="8703962" y="2163539"/>
                <a:ext cx="9683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간단한 코드</a:t>
                </a: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AE17C51-DCAC-40BA-928A-2E6CE7B69C2C}"/>
              </a:ext>
            </a:extLst>
          </p:cNvPr>
          <p:cNvSpPr txBox="1"/>
          <p:nvPr/>
        </p:nvSpPr>
        <p:spPr>
          <a:xfrm>
            <a:off x="7178930" y="1548069"/>
            <a:ext cx="1379733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TDD</a:t>
            </a:r>
            <a:r>
              <a:rPr lang="ko-KR" altLang="en-US" sz="1400" b="1" dirty="0"/>
              <a:t> 프로세스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F8B85-748F-4871-B633-9CE0DAC23859}"/>
              </a:ext>
            </a:extLst>
          </p:cNvPr>
          <p:cNvSpPr txBox="1"/>
          <p:nvPr/>
        </p:nvSpPr>
        <p:spPr>
          <a:xfrm>
            <a:off x="7314239" y="3778777"/>
            <a:ext cx="451461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첫 프로젝트 진행 시 피드백과 협력</a:t>
            </a:r>
            <a:r>
              <a:rPr lang="en-US" altLang="ko-KR" sz="1400" dirty="0"/>
              <a:t>, </a:t>
            </a:r>
            <a:r>
              <a:rPr lang="ko-KR" altLang="en-US" sz="1400" dirty="0"/>
              <a:t>유지보수 등 원활하게 진행하기 위해 </a:t>
            </a:r>
            <a:r>
              <a:rPr lang="en-US" altLang="ko-KR" sz="1400" dirty="0"/>
              <a:t>TDD </a:t>
            </a:r>
            <a:r>
              <a:rPr lang="ko-KR" altLang="en-US" sz="1400" dirty="0"/>
              <a:t>활용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AF6C0C7-8127-4E4E-9C76-CC42A0A1CA76}"/>
              </a:ext>
            </a:extLst>
          </p:cNvPr>
          <p:cNvSpPr/>
          <p:nvPr/>
        </p:nvSpPr>
        <p:spPr>
          <a:xfrm>
            <a:off x="5983111" y="728433"/>
            <a:ext cx="6092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TDD</a:t>
            </a:r>
            <a:r>
              <a:rPr lang="en-US" altLang="ko-KR" sz="1200" dirty="0">
                <a:solidFill>
                  <a:srgbClr val="333333"/>
                </a:solidFill>
              </a:rPr>
              <a:t>(Test Driven Development):</a:t>
            </a:r>
            <a:r>
              <a:rPr lang="ko-KR" altLang="en-US" sz="1200" dirty="0">
                <a:solidFill>
                  <a:srgbClr val="333333"/>
                </a:solidFill>
              </a:rPr>
              <a:t> </a:t>
            </a:r>
            <a:r>
              <a:rPr lang="ko-KR" altLang="en-US" sz="1200" dirty="0"/>
              <a:t>테스트 주도 개발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00B050"/>
                </a:solidFill>
              </a:rPr>
              <a:t>리펙토링</a:t>
            </a:r>
            <a:r>
              <a:rPr lang="en-US" altLang="ko-KR" sz="1200" dirty="0"/>
              <a:t>(Refactoring): </a:t>
            </a:r>
            <a:r>
              <a:rPr lang="ko-KR" altLang="en-US" sz="1200" dirty="0"/>
              <a:t>결과의 변경없이 코드의 구조를 재조정</a:t>
            </a:r>
            <a:r>
              <a:rPr lang="en-US" altLang="ko-KR" sz="1200" dirty="0"/>
              <a:t>(</a:t>
            </a:r>
            <a:r>
              <a:rPr lang="ko-KR" altLang="en-US" sz="1200" dirty="0"/>
              <a:t>가독성↑</a:t>
            </a:r>
            <a:r>
              <a:rPr lang="en-US" altLang="ko-KR" sz="1200" dirty="0"/>
              <a:t>, </a:t>
            </a:r>
            <a:r>
              <a:rPr lang="ko-KR" altLang="en-US" sz="1200" dirty="0"/>
              <a:t>유지보수↑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CC6B9-3CB1-4675-9EE2-D7AB4C4F1A65}"/>
              </a:ext>
            </a:extLst>
          </p:cNvPr>
          <p:cNvSpPr txBox="1"/>
          <p:nvPr/>
        </p:nvSpPr>
        <p:spPr>
          <a:xfrm>
            <a:off x="7178930" y="5075246"/>
            <a:ext cx="5013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※</a:t>
            </a:r>
            <a:r>
              <a:rPr lang="ko-KR" altLang="en-US" sz="1200" dirty="0"/>
              <a:t>통합테스트 결과 보고서 문서 참조 경로</a:t>
            </a:r>
            <a:r>
              <a:rPr lang="en-US" altLang="ko-KR" sz="1200" dirty="0"/>
              <a:t>※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Team02_Projet01\doc\</a:t>
            </a:r>
            <a:r>
              <a:rPr lang="ko-KR" altLang="en-US" sz="1200" dirty="0" err="1"/>
              <a:t>무신사</a:t>
            </a:r>
            <a:r>
              <a:rPr lang="ko-KR" altLang="en-US" sz="1200" dirty="0"/>
              <a:t> 프로젝트 통합테스트 결과 보고서</a:t>
            </a:r>
            <a:r>
              <a:rPr lang="en-US" altLang="ko-KR" sz="1200" dirty="0"/>
              <a:t>.</a:t>
            </a:r>
            <a:r>
              <a:rPr lang="en-US" altLang="ko-KR" sz="1200" dirty="0" err="1"/>
              <a:t>hwp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115D12-BA9B-4665-9463-0728DE302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42" y="1453533"/>
            <a:ext cx="3020976" cy="44008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B6D3FB-54FB-4F29-AE6A-4FE6B264C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5739" y="1453532"/>
            <a:ext cx="3119226" cy="440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64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22203" y="0"/>
            <a:ext cx="1259097" cy="695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22203" y="1916320"/>
            <a:ext cx="1259097" cy="4941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22203" y="874502"/>
            <a:ext cx="1259097" cy="862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1825" y="1008680"/>
            <a:ext cx="6310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프로젝트 결과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71824" y="1916320"/>
            <a:ext cx="5158444" cy="1011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시각화 결과 및 분석</a:t>
            </a:r>
            <a:endParaRPr lang="en-US" altLang="ko-KR" sz="1400" b="1" dirty="0">
              <a:ln>
                <a:solidFill>
                  <a:schemeClr val="tx1">
                    <a:lumMod val="95000"/>
                    <a:lumOff val="5000"/>
                    <a:alpha val="15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인기 검색어 빈도수 데이터 시각화</a:t>
            </a:r>
            <a:endParaRPr lang="en-US" altLang="ko-KR" sz="1400" b="1" dirty="0">
              <a:ln>
                <a:solidFill>
                  <a:schemeClr val="tx1">
                    <a:lumMod val="95000"/>
                    <a:lumOff val="5000"/>
                    <a:alpha val="15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브랜드 빈도수 데이터 시각화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94ECA9-2724-36DF-9965-965762B12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2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5925" y="195202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결과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04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915FE26-869F-465B-A097-A88AF5E31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ABBA4B7-473E-4975-A857-B9BCE31ECF60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6CDEEB-2D75-44A0-850F-4FC52BA4A241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76EFB5-549E-A7AD-F172-14C7642FEDAC}"/>
              </a:ext>
            </a:extLst>
          </p:cNvPr>
          <p:cNvSpPr txBox="1"/>
          <p:nvPr/>
        </p:nvSpPr>
        <p:spPr>
          <a:xfrm>
            <a:off x="1685925" y="593168"/>
            <a:ext cx="4185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b="1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시각화 결과 및 분석</a:t>
            </a:r>
            <a:endParaRPr lang="en-US" altLang="ko-KR" b="1" dirty="0">
              <a:ln>
                <a:solidFill>
                  <a:schemeClr val="tx1">
                    <a:lumMod val="95000"/>
                    <a:lumOff val="5000"/>
                    <a:alpha val="15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 ① 인기 검색어 빈도수 데이터 시각화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53E378-542C-47A4-B5E4-D8F2F98984CE}"/>
              </a:ext>
            </a:extLst>
          </p:cNvPr>
          <p:cNvSpPr/>
          <p:nvPr/>
        </p:nvSpPr>
        <p:spPr>
          <a:xfrm>
            <a:off x="2280950" y="4805979"/>
            <a:ext cx="7583044" cy="959201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algn="ctr"/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algn="ctr"/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후드티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나이키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맨투맨 등 인기 있는 상품은 지속적으로 검색이 된다는 것을 알 수 있다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5C3E99-CAA8-4DE5-B2E4-693D6D0FB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779" y="1563299"/>
            <a:ext cx="3003215" cy="31303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28F5796-0069-4E66-BFB1-5E1317DDE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8006" y="1881190"/>
            <a:ext cx="4403034" cy="24132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AB53EEF-DEDB-47C8-AF5E-CB2C8EF6E717}"/>
              </a:ext>
            </a:extLst>
          </p:cNvPr>
          <p:cNvSpPr/>
          <p:nvPr/>
        </p:nvSpPr>
        <p:spPr>
          <a:xfrm>
            <a:off x="3639755" y="4797711"/>
            <a:ext cx="48654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b="1" dirty="0" err="1"/>
              <a:t>무신사</a:t>
            </a:r>
            <a:r>
              <a:rPr lang="ko-KR" altLang="en-US" b="1" dirty="0"/>
              <a:t> 인기 검색어 상위 </a:t>
            </a:r>
            <a:r>
              <a:rPr lang="en-US" altLang="ko-KR" b="1" dirty="0"/>
              <a:t>20</a:t>
            </a:r>
            <a:r>
              <a:rPr lang="ko-KR" altLang="en-US" b="1" dirty="0"/>
              <a:t>개의 대한 그래프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82260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04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915FE26-869F-465B-A097-A88AF5E31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40C68B7-D303-430D-A878-4C3D43C591EF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FC015F-2F82-4487-B2D3-8011ECE914CA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E3E79-FC6F-EBDE-69B1-646E9CCAC829}"/>
              </a:ext>
            </a:extLst>
          </p:cNvPr>
          <p:cNvSpPr txBox="1"/>
          <p:nvPr/>
        </p:nvSpPr>
        <p:spPr>
          <a:xfrm>
            <a:off x="1685925" y="195202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결과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1105C-9CD1-DE83-4D03-55D933BEAA2B}"/>
              </a:ext>
            </a:extLst>
          </p:cNvPr>
          <p:cNvSpPr txBox="1"/>
          <p:nvPr/>
        </p:nvSpPr>
        <p:spPr>
          <a:xfrm>
            <a:off x="1685925" y="593168"/>
            <a:ext cx="4503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b="1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시각화 결과 및 분석</a:t>
            </a:r>
            <a:endParaRPr lang="en-US" altLang="ko-KR" b="1" dirty="0">
              <a:ln>
                <a:solidFill>
                  <a:schemeClr val="tx1">
                    <a:lumMod val="95000"/>
                    <a:lumOff val="5000"/>
                    <a:alpha val="15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 ② 브랜드 점유율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빈도수 데이터 시각화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810054-FB81-45AD-996E-E00A64D77601}"/>
              </a:ext>
            </a:extLst>
          </p:cNvPr>
          <p:cNvSpPr/>
          <p:nvPr/>
        </p:nvSpPr>
        <p:spPr>
          <a:xfrm>
            <a:off x="2185962" y="4842679"/>
            <a:ext cx="7678032" cy="9641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0" b="1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점유율과 빈도수가 가장 높은 브랜드는 </a:t>
            </a:r>
            <a:r>
              <a:rPr lang="ko-KR" altLang="en-US" sz="1400" b="1" dirty="0" err="1">
                <a:solidFill>
                  <a:srgbClr val="87CEEA"/>
                </a:solidFill>
                <a:latin typeface="+mj-lt"/>
              </a:rPr>
              <a:t>꼼파뇨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ko-KR" altLang="en-US" sz="1400" b="1" dirty="0">
                <a:solidFill>
                  <a:srgbClr val="7C68EE"/>
                </a:solidFill>
                <a:latin typeface="+mj-lt"/>
              </a:rPr>
              <a:t>예일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ko-KR" altLang="en-US" sz="1400" b="1" dirty="0" err="1">
                <a:solidFill>
                  <a:srgbClr val="FFC0CB"/>
                </a:solidFill>
                <a:latin typeface="+mj-lt"/>
              </a:rPr>
              <a:t>필루미네이트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인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것을 알 수 있다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5A832C-CCE5-48F5-A430-1E225DA64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540" y="1555598"/>
            <a:ext cx="3295466" cy="328708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3A477F6-FC4B-4EFD-8917-0BB83A88F144}"/>
              </a:ext>
            </a:extLst>
          </p:cNvPr>
          <p:cNvSpPr/>
          <p:nvPr/>
        </p:nvSpPr>
        <p:spPr>
          <a:xfrm>
            <a:off x="3572820" y="4973192"/>
            <a:ext cx="4809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/>
              <a:t>후드티에</a:t>
            </a:r>
            <a:r>
              <a:rPr lang="ko-KR" altLang="en-US" b="1" dirty="0"/>
              <a:t> 대한 브랜드 점유율</a:t>
            </a:r>
            <a:r>
              <a:rPr lang="en-US" altLang="ko-KR" b="1" dirty="0"/>
              <a:t>, </a:t>
            </a:r>
            <a:r>
              <a:rPr lang="ko-KR" altLang="en-US" b="1" dirty="0"/>
              <a:t>빈도수 그래프</a:t>
            </a:r>
            <a:endParaRPr lang="en-US" altLang="ko-KR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48308BD-1DD3-46AC-A9B7-3B32FA8FC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5963" y="1555597"/>
            <a:ext cx="3915716" cy="328708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840A76A-42D1-41A0-8770-D715D6E1AEC3}"/>
              </a:ext>
            </a:extLst>
          </p:cNvPr>
          <p:cNvSpPr/>
          <p:nvPr/>
        </p:nvSpPr>
        <p:spPr>
          <a:xfrm>
            <a:off x="2258394" y="3483161"/>
            <a:ext cx="376124" cy="181097"/>
          </a:xfrm>
          <a:prstGeom prst="rect">
            <a:avLst/>
          </a:prstGeom>
          <a:noFill/>
          <a:ln w="38100">
            <a:solidFill>
              <a:srgbClr val="87CE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0C3587-DB26-4998-8D10-3BAA4E569CAA}"/>
              </a:ext>
            </a:extLst>
          </p:cNvPr>
          <p:cNvSpPr/>
          <p:nvPr/>
        </p:nvSpPr>
        <p:spPr>
          <a:xfrm>
            <a:off x="7524348" y="2724685"/>
            <a:ext cx="503916" cy="1526755"/>
          </a:xfrm>
          <a:prstGeom prst="rect">
            <a:avLst/>
          </a:prstGeom>
          <a:noFill/>
          <a:ln w="38100">
            <a:solidFill>
              <a:srgbClr val="87CE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D5B446-9182-4464-8A95-915BAB96B320}"/>
              </a:ext>
            </a:extLst>
          </p:cNvPr>
          <p:cNvSpPr/>
          <p:nvPr/>
        </p:nvSpPr>
        <p:spPr>
          <a:xfrm>
            <a:off x="5057512" y="3531674"/>
            <a:ext cx="1038487" cy="181097"/>
          </a:xfrm>
          <a:prstGeom prst="rect">
            <a:avLst/>
          </a:prstGeom>
          <a:noFill/>
          <a:ln w="38100">
            <a:solidFill>
              <a:srgbClr val="FFC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620FC-4E5C-46D1-97F3-45502399F538}"/>
              </a:ext>
            </a:extLst>
          </p:cNvPr>
          <p:cNvSpPr/>
          <p:nvPr/>
        </p:nvSpPr>
        <p:spPr>
          <a:xfrm>
            <a:off x="7417265" y="2376332"/>
            <a:ext cx="1416341" cy="230229"/>
          </a:xfrm>
          <a:prstGeom prst="rect">
            <a:avLst/>
          </a:prstGeom>
          <a:noFill/>
          <a:ln w="38100">
            <a:solidFill>
              <a:srgbClr val="FFC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449D8D-E17C-43E5-9BEA-9952761D8C99}"/>
              </a:ext>
            </a:extLst>
          </p:cNvPr>
          <p:cNvSpPr/>
          <p:nvPr/>
        </p:nvSpPr>
        <p:spPr>
          <a:xfrm>
            <a:off x="4998790" y="2673766"/>
            <a:ext cx="364222" cy="192946"/>
          </a:xfrm>
          <a:prstGeom prst="rect">
            <a:avLst/>
          </a:prstGeom>
          <a:noFill/>
          <a:ln w="38100">
            <a:solidFill>
              <a:srgbClr val="7C68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F0B65B-A965-4757-AB8F-22A634772142}"/>
              </a:ext>
            </a:extLst>
          </p:cNvPr>
          <p:cNvSpPr/>
          <p:nvPr/>
        </p:nvSpPr>
        <p:spPr>
          <a:xfrm>
            <a:off x="8200561" y="3006192"/>
            <a:ext cx="503915" cy="1112801"/>
          </a:xfrm>
          <a:prstGeom prst="rect">
            <a:avLst/>
          </a:prstGeom>
          <a:noFill/>
          <a:ln w="38100">
            <a:solidFill>
              <a:srgbClr val="7C68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1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22203" y="0"/>
            <a:ext cx="1259097" cy="695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22203" y="1916320"/>
            <a:ext cx="1259097" cy="4941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22203" y="874502"/>
            <a:ext cx="1259097" cy="862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1825" y="1008680"/>
            <a:ext cx="1259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ko-KR" altLang="en-US" sz="3600" dirty="0">
              <a:latin typeface="+mj-lt"/>
              <a:ea typeface="KoPub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8178" y="1996372"/>
            <a:ext cx="2939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91452" y="2385086"/>
            <a:ext cx="2709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1)</a:t>
            </a:r>
            <a:r>
              <a:rPr lang="en-US" altLang="ko-KR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+mj-lt"/>
                <a:ea typeface="KoPub돋움체 Medium" panose="00000600000000000000" pitchFamily="2" charset="-127"/>
              </a:rPr>
              <a:t> </a:t>
            </a:r>
            <a:r>
              <a:rPr lang="ko-KR" altLang="en-US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개발 근거</a:t>
            </a:r>
            <a:endParaRPr lang="en-US" altLang="ko-KR" sz="1200" dirty="0">
              <a:ln>
                <a:solidFill>
                  <a:schemeClr val="tx1">
                    <a:lumMod val="95000"/>
                    <a:lumOff val="5000"/>
                    <a:alpha val="15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2) </a:t>
            </a:r>
            <a:r>
              <a:rPr lang="ko-KR" altLang="en-US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개발 목적과 방향</a:t>
            </a:r>
            <a:r>
              <a:rPr lang="en-US" altLang="ko-KR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</a:p>
          <a:p>
            <a:r>
              <a:rPr lang="en-US" altLang="ko-KR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3) </a:t>
            </a:r>
            <a:r>
              <a:rPr lang="ko-KR" altLang="en-US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기대 효과</a:t>
            </a:r>
            <a:endParaRPr lang="en-US" altLang="ko-KR" sz="1200" dirty="0">
              <a:ln>
                <a:solidFill>
                  <a:schemeClr val="tx1">
                    <a:lumMod val="95000"/>
                    <a:lumOff val="5000"/>
                    <a:alpha val="15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4) </a:t>
            </a:r>
            <a:r>
              <a:rPr lang="ko-KR" altLang="en-US" sz="120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개발환경구축</a:t>
            </a:r>
            <a:endParaRPr lang="en-US" altLang="ko-KR" sz="1200" dirty="0">
              <a:ln>
                <a:solidFill>
                  <a:schemeClr val="tx1">
                    <a:lumMod val="95000"/>
                    <a:lumOff val="5000"/>
                    <a:alpha val="15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5) WBS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71825" y="1939435"/>
            <a:ext cx="588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+mj-lt"/>
                <a:ea typeface="KoPub돋움체 Bold" panose="00000800000000000000" pitchFamily="2" charset="-127"/>
              </a:rPr>
              <a:t>01</a:t>
            </a:r>
            <a:endParaRPr lang="ko-KR" altLang="en-US" sz="2800">
              <a:latin typeface="+mj-lt"/>
              <a:ea typeface="KoPub돋움체 Bold" panose="000008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60448" y="3616192"/>
            <a:ext cx="2939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정의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71825" y="3561416"/>
            <a:ext cx="588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+mj-lt"/>
                <a:ea typeface="KoPub돋움체 Bold" panose="00000800000000000000" pitchFamily="2" charset="-127"/>
              </a:rPr>
              <a:t>02</a:t>
            </a:r>
            <a:endParaRPr lang="ko-KR" altLang="en-US" sz="2800">
              <a:latin typeface="+mj-lt"/>
              <a:ea typeface="KoPub돋움체 Bold" panose="00000800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91452" y="5001187"/>
            <a:ext cx="2939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구조 정의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91452" y="5401297"/>
            <a:ext cx="207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1) </a:t>
            </a:r>
            <a:r>
              <a:rPr lang="ko-KR" altLang="en-US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프로세스 정의</a:t>
            </a:r>
            <a:endParaRPr lang="en-US" altLang="ko-KR" sz="1200" dirty="0">
              <a:ln>
                <a:solidFill>
                  <a:schemeClr val="tx1">
                    <a:lumMod val="95000"/>
                    <a:lumOff val="5000"/>
                    <a:alpha val="15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2) </a:t>
            </a:r>
            <a:r>
              <a:rPr lang="ko-KR" altLang="en-US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프로세스 설계</a:t>
            </a:r>
            <a:endParaRPr lang="en-US" altLang="ko-KR" sz="1200" dirty="0">
              <a:ln>
                <a:solidFill>
                  <a:schemeClr val="tx1">
                    <a:lumMod val="95000"/>
                    <a:lumOff val="5000"/>
                    <a:alpha val="15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3) </a:t>
            </a:r>
            <a:r>
              <a:rPr lang="ko-KR" altLang="en-US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통합시스템 결과보고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71825" y="4955021"/>
            <a:ext cx="588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  <a:ea typeface="KoPub돋움체 Bold" panose="00000800000000000000" pitchFamily="2" charset="-127"/>
              </a:rPr>
              <a:t>03</a:t>
            </a:r>
            <a:endParaRPr lang="ko-KR" altLang="en-US" sz="2800" dirty="0">
              <a:latin typeface="+mj-lt"/>
              <a:ea typeface="KoPub돋움체 Bold" panose="0000080000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40187" y="1996372"/>
            <a:ext cx="2939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결과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40187" y="2402803"/>
            <a:ext cx="207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1) </a:t>
            </a:r>
            <a:r>
              <a:rPr lang="ko-KR" altLang="en-US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프로그램 실행</a:t>
            </a:r>
            <a:endParaRPr lang="en-US" altLang="ko-KR" sz="1200" dirty="0">
              <a:ln>
                <a:solidFill>
                  <a:schemeClr val="tx1">
                    <a:lumMod val="95000"/>
                    <a:lumOff val="5000"/>
                    <a:alpha val="15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2) </a:t>
            </a:r>
            <a:r>
              <a:rPr lang="ko-KR" altLang="en-US" sz="12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실행 결과 및 분석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20560" y="1939435"/>
            <a:ext cx="588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+mj-lt"/>
                <a:ea typeface="KoPub돋움체 Bold" panose="00000800000000000000" pitchFamily="2" charset="-127"/>
              </a:rPr>
              <a:t>04</a:t>
            </a:r>
            <a:endParaRPr lang="ko-KR" altLang="en-US" sz="2800"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791915-2ECF-C334-C2CC-6D2891969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17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2203" y="1"/>
            <a:ext cx="1259097" cy="2876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2203" y="4097546"/>
            <a:ext cx="1259097" cy="27604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2203" y="3055728"/>
            <a:ext cx="1259097" cy="862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0375" y="3163883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E1746D-7A48-4D88-A6CC-96BE8B84B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C64675-C5E9-4DFB-853E-CBA3D7126A87}"/>
              </a:ext>
            </a:extLst>
          </p:cNvPr>
          <p:cNvSpPr txBox="1"/>
          <p:nvPr/>
        </p:nvSpPr>
        <p:spPr>
          <a:xfrm>
            <a:off x="3000375" y="4097546"/>
            <a:ext cx="4171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팀 김민수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6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이지운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장기헌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6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장윤종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6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전장현</a:t>
            </a:r>
            <a:endParaRPr lang="en-US" altLang="ko-KR" sz="16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702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22203" y="0"/>
            <a:ext cx="1259097" cy="695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22203" y="1916320"/>
            <a:ext cx="1259097" cy="4941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22203" y="874502"/>
            <a:ext cx="1259097" cy="862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1825" y="1008680"/>
            <a:ext cx="6310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프로젝트 개발 계획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71825" y="1916791"/>
            <a:ext cx="27093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1) </a:t>
            </a:r>
            <a:r>
              <a:rPr lang="ko-KR" altLang="en-US" sz="16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개발 근거  </a:t>
            </a:r>
            <a:endParaRPr lang="en-US" altLang="ko-KR" sz="1600" dirty="0">
              <a:ln>
                <a:solidFill>
                  <a:schemeClr val="tx1">
                    <a:lumMod val="95000"/>
                    <a:lumOff val="5000"/>
                    <a:alpha val="15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2) </a:t>
            </a:r>
            <a:r>
              <a:rPr lang="ko-KR" altLang="en-US" sz="16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개발 방향 과 목적 </a:t>
            </a:r>
            <a:endParaRPr lang="en-US" altLang="ko-KR" sz="1600" dirty="0">
              <a:ln>
                <a:solidFill>
                  <a:schemeClr val="tx1">
                    <a:lumMod val="95000"/>
                    <a:lumOff val="5000"/>
                    <a:alpha val="15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3) </a:t>
            </a:r>
            <a:r>
              <a:rPr lang="ko-KR" altLang="en-US" sz="16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기대 효과</a:t>
            </a:r>
            <a:endParaRPr lang="en-US" altLang="ko-KR" sz="1600" dirty="0">
              <a:ln>
                <a:solidFill>
                  <a:schemeClr val="tx1">
                    <a:lumMod val="95000"/>
                    <a:lumOff val="5000"/>
                    <a:alpha val="15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4) </a:t>
            </a:r>
            <a:r>
              <a:rPr lang="ko-KR" altLang="en-US" sz="16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개발환경구축</a:t>
            </a:r>
            <a:endParaRPr lang="en-US" altLang="ko-KR" sz="1600" dirty="0">
              <a:ln>
                <a:solidFill>
                  <a:schemeClr val="tx1">
                    <a:lumMod val="95000"/>
                    <a:lumOff val="5000"/>
                    <a:alpha val="15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5) WBS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5253AD-18BB-B77D-7D4D-5FE7C8909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5925" y="195202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368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01</a:t>
            </a:r>
            <a:endParaRPr lang="ko-KR" altLang="en-US" sz="660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4" descr="[기획] `脫마스크 효과` 지갑 슬슬 열린다">
            <a:extLst>
              <a:ext uri="{FF2B5EF4-FFF2-40B4-BE49-F238E27FC236}">
                <a16:creationId xmlns:a16="http://schemas.microsoft.com/office/drawing/2014/main" id="{B497F48F-3D6F-D059-48F7-9DAAE30C1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96" y="1569992"/>
            <a:ext cx="5169766" cy="344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1E71FC2-24D7-69C1-0ABB-E16923F7AEA4}"/>
              </a:ext>
            </a:extLst>
          </p:cNvPr>
          <p:cNvSpPr/>
          <p:nvPr/>
        </p:nvSpPr>
        <p:spPr>
          <a:xfrm>
            <a:off x="5971620" y="1569992"/>
            <a:ext cx="5894367" cy="344651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기획</a:t>
            </a:r>
            <a:r>
              <a:rPr lang="en-US" altLang="ko-KR" b="1" dirty="0">
                <a:solidFill>
                  <a:schemeClr val="tx1"/>
                </a:solidFill>
              </a:rPr>
              <a:t>] `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脫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탈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마스크 </a:t>
            </a:r>
            <a:r>
              <a:rPr lang="ko-KR" altLang="en-US" b="1" dirty="0">
                <a:solidFill>
                  <a:schemeClr val="tx1"/>
                </a:solidFill>
              </a:rPr>
              <a:t>효과</a:t>
            </a:r>
            <a:r>
              <a:rPr lang="en-US" altLang="ko-KR" b="1" dirty="0">
                <a:solidFill>
                  <a:schemeClr val="tx1"/>
                </a:solidFill>
              </a:rPr>
              <a:t>` </a:t>
            </a:r>
            <a:r>
              <a:rPr lang="ko-KR" altLang="en-US" b="1" dirty="0">
                <a:solidFill>
                  <a:schemeClr val="tx1"/>
                </a:solidFill>
              </a:rPr>
              <a:t>지갑 슬슬 열린다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"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실내 마스크 착용 의무가 풀리면서</a:t>
            </a:r>
            <a:r>
              <a:rPr lang="ko-KR" altLang="en-US" dirty="0">
                <a:solidFill>
                  <a:schemeClr val="tx1"/>
                </a:solidFill>
              </a:rPr>
              <a:t> 직접 매장에 와서 옷을 입어보고 사려는 손님이 확실히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늘었어요</a:t>
            </a:r>
            <a:r>
              <a:rPr lang="en-US" altLang="ko-KR" dirty="0">
                <a:solidFill>
                  <a:schemeClr val="tx1"/>
                </a:solidFill>
              </a:rPr>
              <a:t>.“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고객이 늘어난 만큼 매출도 늘었다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이달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일부터 지난 </a:t>
            </a:r>
            <a:r>
              <a:rPr lang="en-US" altLang="ko-KR" dirty="0">
                <a:solidFill>
                  <a:schemeClr val="tx1"/>
                </a:solidFill>
              </a:rPr>
              <a:t>16</a:t>
            </a:r>
            <a:r>
              <a:rPr lang="ko-KR" altLang="en-US" dirty="0">
                <a:solidFill>
                  <a:schemeClr val="tx1"/>
                </a:solidFill>
              </a:rPr>
              <a:t>일까지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패션 매출</a:t>
            </a:r>
            <a:r>
              <a:rPr lang="ko-KR" altLang="en-US" dirty="0">
                <a:solidFill>
                  <a:schemeClr val="tx1"/>
                </a:solidFill>
              </a:rPr>
              <a:t>이 전년 동기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  <a:r>
              <a:rPr lang="en-US" altLang="ko-KR" dirty="0">
                <a:solidFill>
                  <a:schemeClr val="tx1"/>
                </a:solidFill>
              </a:rPr>
              <a:t>4 ~17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>
                <a:solidFill>
                  <a:schemeClr val="tx1"/>
                </a:solidFill>
              </a:rPr>
              <a:t>대비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25%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증가했다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ADBF44-7D4C-141A-5ABB-D427ED29B806}"/>
              </a:ext>
            </a:extLst>
          </p:cNvPr>
          <p:cNvSpPr/>
          <p:nvPr/>
        </p:nvSpPr>
        <p:spPr>
          <a:xfrm>
            <a:off x="517996" y="6123237"/>
            <a:ext cx="63392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+mj-lt"/>
              </a:rPr>
              <a:t>출처 </a:t>
            </a:r>
            <a:r>
              <a:rPr lang="en-US" altLang="ko-KR" sz="1100" dirty="0">
                <a:latin typeface="+mj-lt"/>
              </a:rPr>
              <a:t>: </a:t>
            </a:r>
            <a:r>
              <a:rPr lang="ko-KR" altLang="en-US" sz="1100" dirty="0">
                <a:latin typeface="+mj-lt"/>
              </a:rPr>
              <a:t>http://www.dt.co.kr/contents.html?article_no=2023022002100151102001&amp;ref=naver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FEC77B-4C71-BA05-FED1-6B699F497D29}"/>
              </a:ext>
            </a:extLst>
          </p:cNvPr>
          <p:cNvSpPr/>
          <p:nvPr/>
        </p:nvSpPr>
        <p:spPr>
          <a:xfrm>
            <a:off x="2180098" y="5120579"/>
            <a:ext cx="7583044" cy="629283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실내 마스크 착용 의무 해제로 높아진 패션에 대한 관심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9B30CF-3CE0-C2A1-52C2-A6407870253B}"/>
              </a:ext>
            </a:extLst>
          </p:cNvPr>
          <p:cNvSpPr txBox="1"/>
          <p:nvPr/>
        </p:nvSpPr>
        <p:spPr>
          <a:xfrm>
            <a:off x="1693870" y="636401"/>
            <a:ext cx="399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1) 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개발 근거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마스크 착용 의무 해제</a:t>
            </a:r>
          </a:p>
        </p:txBody>
      </p:sp>
    </p:spTree>
    <p:extLst>
      <p:ext uri="{BB962C8B-B14F-4D97-AF65-F5344CB8AC3E}">
        <p14:creationId xmlns:p14="http://schemas.microsoft.com/office/powerpoint/2010/main" val="443388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5925" y="195202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368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01</a:t>
            </a:r>
            <a:endParaRPr lang="ko-KR" altLang="en-US" sz="660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9B30CF-3CE0-C2A1-52C2-A6407870253B}"/>
              </a:ext>
            </a:extLst>
          </p:cNvPr>
          <p:cNvSpPr txBox="1"/>
          <p:nvPr/>
        </p:nvSpPr>
        <p:spPr>
          <a:xfrm>
            <a:off x="1693872" y="636401"/>
            <a:ext cx="428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1) 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개발 근거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이커머스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시장의 성장세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ko-KR" altLang="en-US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0" name="Picture 2" descr="전세계 이커머스(소매분야) 시장 규모 및 이용률 추이, 판매액 기준 그래프 이미지">
            <a:extLst>
              <a:ext uri="{FF2B5EF4-FFF2-40B4-BE49-F238E27FC236}">
                <a16:creationId xmlns:a16="http://schemas.microsoft.com/office/drawing/2014/main" id="{EA10ACEC-C6CF-05DC-3308-6DFDC8AC6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108" y="1562235"/>
            <a:ext cx="8953783" cy="358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E319E2-9002-5639-9A43-23F22301BDC6}"/>
              </a:ext>
            </a:extLst>
          </p:cNvPr>
          <p:cNvSpPr/>
          <p:nvPr/>
        </p:nvSpPr>
        <p:spPr>
          <a:xfrm>
            <a:off x="3809949" y="1732902"/>
            <a:ext cx="45720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393939"/>
                </a:solidFill>
                <a:latin typeface="+mj-lt"/>
              </a:rPr>
              <a:t>[ </a:t>
            </a:r>
            <a:r>
              <a:rPr lang="ko-KR" altLang="en-US" sz="1100" b="1" dirty="0">
                <a:solidFill>
                  <a:srgbClr val="393939"/>
                </a:solidFill>
                <a:latin typeface="+mj-lt"/>
              </a:rPr>
              <a:t>전세계 </a:t>
            </a:r>
            <a:r>
              <a:rPr lang="ko-KR" altLang="en-US" sz="1100" b="1" dirty="0" err="1">
                <a:solidFill>
                  <a:srgbClr val="393939"/>
                </a:solidFill>
                <a:latin typeface="+mj-lt"/>
              </a:rPr>
              <a:t>이커머스</a:t>
            </a:r>
            <a:r>
              <a:rPr lang="en-US" altLang="ko-KR" sz="1100" b="1" dirty="0">
                <a:solidFill>
                  <a:srgbClr val="393939"/>
                </a:solidFill>
                <a:latin typeface="+mj-lt"/>
              </a:rPr>
              <a:t>(</a:t>
            </a:r>
            <a:r>
              <a:rPr lang="ko-KR" altLang="en-US" sz="1100" b="1" dirty="0">
                <a:solidFill>
                  <a:srgbClr val="393939"/>
                </a:solidFill>
                <a:latin typeface="+mj-lt"/>
              </a:rPr>
              <a:t>소매분야</a:t>
            </a:r>
            <a:r>
              <a:rPr lang="en-US" altLang="ko-KR" sz="1100" b="1" dirty="0">
                <a:solidFill>
                  <a:srgbClr val="393939"/>
                </a:solidFill>
                <a:latin typeface="+mj-lt"/>
              </a:rPr>
              <a:t>) </a:t>
            </a:r>
            <a:r>
              <a:rPr lang="ko-KR" altLang="en-US" sz="1100" b="1" dirty="0">
                <a:solidFill>
                  <a:srgbClr val="393939"/>
                </a:solidFill>
                <a:latin typeface="+mj-lt"/>
              </a:rPr>
              <a:t>시장 규모 및 이용률 추이</a:t>
            </a:r>
            <a:r>
              <a:rPr lang="en-US" altLang="ko-KR" sz="1100" b="1" dirty="0">
                <a:solidFill>
                  <a:srgbClr val="393939"/>
                </a:solidFill>
                <a:latin typeface="+mj-lt"/>
              </a:rPr>
              <a:t>, </a:t>
            </a:r>
            <a:r>
              <a:rPr lang="ko-KR" altLang="en-US" sz="1100" b="1" dirty="0">
                <a:solidFill>
                  <a:srgbClr val="393939"/>
                </a:solidFill>
                <a:latin typeface="+mj-lt"/>
              </a:rPr>
              <a:t>판매액 기준 </a:t>
            </a:r>
            <a:r>
              <a:rPr lang="en-US" altLang="ko-KR" sz="1100" b="1" dirty="0">
                <a:solidFill>
                  <a:srgbClr val="393939"/>
                </a:solidFill>
                <a:latin typeface="+mj-lt"/>
              </a:rPr>
              <a:t>]</a:t>
            </a:r>
            <a:r>
              <a:rPr lang="ko-KR" altLang="en-US" sz="1100" b="1" dirty="0">
                <a:solidFill>
                  <a:srgbClr val="393939"/>
                </a:solidFill>
                <a:latin typeface="+mj-lt"/>
              </a:rPr>
              <a:t> </a:t>
            </a:r>
            <a:endParaRPr lang="ko-KR" altLang="en-US" sz="1100" dirty="0"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A1330D-94B8-DAB3-3D4C-E369F19FFEBE}"/>
              </a:ext>
            </a:extLst>
          </p:cNvPr>
          <p:cNvSpPr/>
          <p:nvPr/>
        </p:nvSpPr>
        <p:spPr>
          <a:xfrm>
            <a:off x="1611780" y="5178859"/>
            <a:ext cx="8968437" cy="630665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이커머스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시장은 </a:t>
            </a:r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2022</a:t>
            </a:r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년도에 </a:t>
            </a:r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 달러 규모를 돌파</a:t>
            </a:r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올해엔 </a:t>
            </a:r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6.5</a:t>
            </a:r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 달러 규모까지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성장</a:t>
            </a:r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할 것으로 전망</a:t>
            </a:r>
            <a:endParaRPr lang="ko-KR" altLang="en-US" sz="14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11A44C-F575-6281-1698-F03EF16F6D7C}"/>
              </a:ext>
            </a:extLst>
          </p:cNvPr>
          <p:cNvSpPr txBox="1"/>
          <p:nvPr/>
        </p:nvSpPr>
        <p:spPr>
          <a:xfrm>
            <a:off x="7172316" y="799878"/>
            <a:ext cx="4584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중고딕" panose="02030600000101010101" pitchFamily="18" charset="-127"/>
                <a:ea typeface="HY중고딕" panose="02030600000101010101" pitchFamily="18" charset="-127"/>
              </a:rPr>
              <a:t>이커머스</a:t>
            </a:r>
            <a:r>
              <a:rPr lang="en-US" altLang="ko-KR" sz="1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(eCommerce)</a:t>
            </a:r>
            <a:r>
              <a:rPr lang="ko-KR" altLang="en-US" sz="1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는 거래를 의미하는 </a:t>
            </a:r>
            <a:r>
              <a:rPr lang="en-US" altLang="ko-KR" sz="1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Commerce</a:t>
            </a:r>
            <a:r>
              <a:rPr lang="ko-KR" altLang="en-US" sz="1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에 </a:t>
            </a:r>
            <a:endParaRPr lang="en-US" altLang="ko-KR" sz="12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전자를 의미하는 </a:t>
            </a:r>
            <a:r>
              <a:rPr lang="en-US" altLang="ko-KR" sz="1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Electronic</a:t>
            </a:r>
            <a:r>
              <a:rPr lang="ko-KR" altLang="en-US" sz="1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를 합한 말로 </a:t>
            </a:r>
            <a:r>
              <a:rPr lang="ko-KR" alt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중고딕" panose="02030600000101010101" pitchFamily="18" charset="-127"/>
                <a:ea typeface="HY중고딕" panose="02030600000101010101" pitchFamily="18" charset="-127"/>
              </a:rPr>
              <a:t>전자상거래</a:t>
            </a:r>
            <a:r>
              <a:rPr lang="ko-KR" altLang="en-US" sz="1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를 뜻합니다</a:t>
            </a:r>
            <a:r>
              <a:rPr lang="en-US" altLang="ko-KR" sz="1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ko-KR" altLang="en-US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338ED8-486F-4CBA-B9B7-5EC3DB7CB7E3}"/>
              </a:ext>
            </a:extLst>
          </p:cNvPr>
          <p:cNvSpPr/>
          <p:nvPr/>
        </p:nvSpPr>
        <p:spPr>
          <a:xfrm>
            <a:off x="517995" y="6123237"/>
            <a:ext cx="69901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출처 </a:t>
            </a:r>
            <a:r>
              <a:rPr lang="en-US" altLang="ko-KR" sz="1100" dirty="0"/>
              <a:t>: </a:t>
            </a:r>
            <a:r>
              <a:rPr lang="ko-KR" altLang="en-US" sz="1100" dirty="0"/>
              <a:t>https://www.samsungpop.com/mobile/invest/poptv.do?cmd=fileDown&amp;FileNm=uma_200626.html</a:t>
            </a:r>
          </a:p>
        </p:txBody>
      </p:sp>
    </p:spTree>
    <p:extLst>
      <p:ext uri="{BB962C8B-B14F-4D97-AF65-F5344CB8AC3E}">
        <p14:creationId xmlns:p14="http://schemas.microsoft.com/office/powerpoint/2010/main" val="164348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5925" y="195202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368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01</a:t>
            </a:r>
            <a:endParaRPr lang="ko-KR" altLang="en-US" sz="660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54671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9B30CF-3CE0-C2A1-52C2-A6407870253B}"/>
              </a:ext>
            </a:extLst>
          </p:cNvPr>
          <p:cNvSpPr txBox="1"/>
          <p:nvPr/>
        </p:nvSpPr>
        <p:spPr>
          <a:xfrm>
            <a:off x="1693872" y="636401"/>
            <a:ext cx="428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1) 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개발 근거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ko-KR" altLang="en-US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무신사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데이터 활용 근거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A1330D-94B8-DAB3-3D4C-E369F19FFEBE}"/>
              </a:ext>
            </a:extLst>
          </p:cNvPr>
          <p:cNvSpPr/>
          <p:nvPr/>
        </p:nvSpPr>
        <p:spPr>
          <a:xfrm>
            <a:off x="1895682" y="5091713"/>
            <a:ext cx="8968437" cy="630665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패션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이커머스</a:t>
            </a:r>
            <a:r>
              <a:rPr lang="ko-KR" altLang="en-US" sz="16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관련 기업 중 </a:t>
            </a:r>
            <a:r>
              <a:rPr lang="en-US" altLang="ko-KR" sz="16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10, 20</a:t>
            </a:r>
            <a:r>
              <a:rPr lang="ko-KR" altLang="en-US" sz="16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 연령층의 가장 많은 점유율을 차지하고 있음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C7AA5F-2DFD-46EE-97A0-F9FE2283DDE5}"/>
              </a:ext>
            </a:extLst>
          </p:cNvPr>
          <p:cNvSpPr/>
          <p:nvPr/>
        </p:nvSpPr>
        <p:spPr>
          <a:xfrm>
            <a:off x="517994" y="6056079"/>
            <a:ext cx="96914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출처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사람인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 (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  <a:hlinkClick r:id="rId4"/>
              </a:rPr>
              <a:t>https://www.saramin.co.kr/zf_user/company-info/view?csn=VzFGMHNFb205aWpoSXlLTXo4NnhBQT09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,</a:t>
            </a:r>
          </a:p>
          <a:p>
            <a:r>
              <a:rPr lang="en-US" altLang="ko-KR" sz="1100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  <a:hlinkClick r:id="rId5" tooltip="https://www.saramin.co.kr/zf_user/company-info/view-inner-finance?csn=cVpTb2FVOXUveWpBUzJsc0JJRjVhQT09"/>
              </a:rPr>
              <a:t>https://www.saramin.co.kr/zf_user/company-info/view-inner-finance?csn=cVpTb2FVOXUveWpBUzJsc0JJRjVhQT09</a:t>
            </a:r>
            <a:r>
              <a:rPr lang="en-US" altLang="ko-KR" sz="1100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,</a:t>
            </a:r>
          </a:p>
          <a:p>
            <a:r>
              <a:rPr lang="en-US" altLang="ko-KR" sz="1100" b="0" i="0" dirty="0">
                <a:effectLst/>
                <a:latin typeface="HY중고딕" panose="02030600000101010101" pitchFamily="18" charset="-127"/>
                <a:ea typeface="HY중고딕" panose="02030600000101010101" pitchFamily="18" charset="-127"/>
                <a:hlinkClick r:id="rId6" tooltip="https://www.saramin.co.kr/zf_user/company-info/view-inner-finance?csn=cnhIRmMraG9EK3FEWnhQMnlDOGI0dz09"/>
              </a:rPr>
              <a:t>https://www.saramin.co.kr/zf_user/company-info/view-inner-finance?csn=cnhIRmMraG9EK3FEWnhQMnlDOGI0dz09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빅데이터 전문기업 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TDI (https://mirakle.mk.co.kr/view.php?year=2021&amp;no=836048)</a:t>
            </a:r>
            <a:endParaRPr lang="ko-KR" altLang="en-US" sz="11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026" name="Picture 2" descr="https://cdn.discordapp.com/attachments/1077506049034170430/1084825824210997258/image_readbot_2021_836048_16303742304767362.png">
            <a:extLst>
              <a:ext uri="{FF2B5EF4-FFF2-40B4-BE49-F238E27FC236}">
                <a16:creationId xmlns:a16="http://schemas.microsoft.com/office/drawing/2014/main" id="{A204B0BE-B774-479D-8C4E-554603994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93" y="1635073"/>
            <a:ext cx="5865432" cy="329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91043BD8-5405-6142-C529-C8D688C23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250794"/>
              </p:ext>
            </p:extLst>
          </p:nvPr>
        </p:nvGraphicFramePr>
        <p:xfrm>
          <a:off x="414264" y="1527049"/>
          <a:ext cx="4906474" cy="35223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75981">
                  <a:extLst>
                    <a:ext uri="{9D8B030D-6E8A-4147-A177-3AD203B41FA5}">
                      <a16:colId xmlns:a16="http://schemas.microsoft.com/office/drawing/2014/main" val="3630514154"/>
                    </a:ext>
                  </a:extLst>
                </a:gridCol>
                <a:gridCol w="3830493">
                  <a:extLst>
                    <a:ext uri="{9D8B030D-6E8A-4147-A177-3AD203B41FA5}">
                      <a16:colId xmlns:a16="http://schemas.microsoft.com/office/drawing/2014/main" val="3704142523"/>
                    </a:ext>
                  </a:extLst>
                </a:gridCol>
              </a:tblGrid>
              <a:tr h="11741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696286"/>
                  </a:ext>
                </a:extLst>
              </a:tr>
              <a:tr h="11741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698388"/>
                  </a:ext>
                </a:extLst>
              </a:tr>
              <a:tr h="11741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4607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B989617-B79A-8959-5216-A3F1A2A59FFA}"/>
              </a:ext>
            </a:extLst>
          </p:cNvPr>
          <p:cNvSpPr txBox="1"/>
          <p:nvPr/>
        </p:nvSpPr>
        <p:spPr>
          <a:xfrm>
            <a:off x="517995" y="1904286"/>
            <a:ext cx="292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무신사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FF8287-7864-05C6-081E-F62885C06DBE}"/>
              </a:ext>
            </a:extLst>
          </p:cNvPr>
          <p:cNvSpPr txBox="1"/>
          <p:nvPr/>
        </p:nvSpPr>
        <p:spPr>
          <a:xfrm>
            <a:off x="523160" y="3107580"/>
            <a:ext cx="292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컨셉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30693B14-D198-6C1E-8CBC-11C0BC282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" t="2877" r="51358" b="58169"/>
          <a:stretch/>
        </p:blipFill>
        <p:spPr bwMode="auto">
          <a:xfrm>
            <a:off x="1563832" y="2794885"/>
            <a:ext cx="1843310" cy="101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B28EB37-8785-C7AB-0198-5A60AA468C37}"/>
              </a:ext>
            </a:extLst>
          </p:cNvPr>
          <p:cNvSpPr txBox="1"/>
          <p:nvPr/>
        </p:nvSpPr>
        <p:spPr>
          <a:xfrm>
            <a:off x="435892" y="4266557"/>
            <a:ext cx="292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에이블리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E2C050A8-D354-C405-FD27-2CACA50749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" t="52737" r="53132" b="7870"/>
          <a:stretch/>
        </p:blipFill>
        <p:spPr bwMode="auto">
          <a:xfrm>
            <a:off x="3490421" y="2788561"/>
            <a:ext cx="1708030" cy="101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5C0D7D6-8A4C-A076-74F8-7F75C7155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" t="46222" r="53426" b="5510"/>
          <a:stretch/>
        </p:blipFill>
        <p:spPr bwMode="auto">
          <a:xfrm>
            <a:off x="3513368" y="1617225"/>
            <a:ext cx="1708030" cy="100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40E1EFE-2295-83DE-C509-5014B1C1BA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" t="1713" r="51867" b="60214"/>
          <a:stretch/>
        </p:blipFill>
        <p:spPr bwMode="auto">
          <a:xfrm>
            <a:off x="1570718" y="1624404"/>
            <a:ext cx="1843310" cy="98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12EF3DF-7C2A-A09E-E51A-57788D4565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" t="43498" r="53455" b="5842"/>
          <a:stretch/>
        </p:blipFill>
        <p:spPr bwMode="auto">
          <a:xfrm>
            <a:off x="3513369" y="3958362"/>
            <a:ext cx="1708029" cy="101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49F78C6-BD86-D585-ACFE-CCBA10CAC3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7" t="2021" r="53283" b="64264"/>
          <a:stretch/>
        </p:blipFill>
        <p:spPr bwMode="auto">
          <a:xfrm>
            <a:off x="1563832" y="3958362"/>
            <a:ext cx="1858256" cy="10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45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5925" y="195202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368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01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91C94F-A833-4786-9C9D-0BD063672AE7}"/>
              </a:ext>
            </a:extLst>
          </p:cNvPr>
          <p:cNvSpPr txBox="1"/>
          <p:nvPr/>
        </p:nvSpPr>
        <p:spPr>
          <a:xfrm>
            <a:off x="1685925" y="1970224"/>
            <a:ext cx="7479098" cy="168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개발 방향</a:t>
            </a:r>
            <a:endParaRPr lang="en-US" altLang="ko-KR" sz="2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무신사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 검색어 빈도 순위를 통한 소비자의 니즈 상품 분석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유행하는 상품 브랜드의 점유율 분석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07C3A3-3A10-45C3-B7F8-FC19F38F77EC}"/>
              </a:ext>
            </a:extLst>
          </p:cNvPr>
          <p:cNvSpPr txBox="1"/>
          <p:nvPr/>
        </p:nvSpPr>
        <p:spPr>
          <a:xfrm>
            <a:off x="1685925" y="3652672"/>
            <a:ext cx="7479098" cy="1235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개발 목적</a:t>
            </a:r>
            <a:endParaRPr lang="en-US" altLang="ko-KR" sz="2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실시간 데이터 수집 및 데이터 저장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데이터를 </a:t>
            </a:r>
            <a:r>
              <a:rPr lang="ko-KR" altLang="en-US" sz="16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시각화하여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 한 눈에 보기 쉽게 유행 상품 및 브랜드 파악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47B92-9366-2654-84E8-7109CB70CE5E}"/>
              </a:ext>
            </a:extLst>
          </p:cNvPr>
          <p:cNvSpPr txBox="1"/>
          <p:nvPr/>
        </p:nvSpPr>
        <p:spPr>
          <a:xfrm>
            <a:off x="1693872" y="636401"/>
            <a:ext cx="428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2) 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개발의 방향과 목적</a:t>
            </a:r>
          </a:p>
        </p:txBody>
      </p:sp>
    </p:spTree>
    <p:extLst>
      <p:ext uri="{BB962C8B-B14F-4D97-AF65-F5344CB8AC3E}">
        <p14:creationId xmlns:p14="http://schemas.microsoft.com/office/powerpoint/2010/main" val="1660339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368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01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91C94F-A833-4786-9C9D-0BD063672AE7}"/>
              </a:ext>
            </a:extLst>
          </p:cNvPr>
          <p:cNvSpPr txBox="1"/>
          <p:nvPr/>
        </p:nvSpPr>
        <p:spPr>
          <a:xfrm>
            <a:off x="1693872" y="2644170"/>
            <a:ext cx="7966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고객들의 선호도와 관심도를 파악하여 니즈 상품을 제공할 수 있다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패션 트렌드에 빠르게 반응하여 시장 변화에 유연하게 대응할 수 있다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8CDCE-260D-6550-F13A-BFDBCF2F14EC}"/>
              </a:ext>
            </a:extLst>
          </p:cNvPr>
          <p:cNvSpPr txBox="1"/>
          <p:nvPr/>
        </p:nvSpPr>
        <p:spPr>
          <a:xfrm>
            <a:off x="1693872" y="636401"/>
            <a:ext cx="428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3) 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기대 효과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B45F0-726A-CCE0-CDCA-D0CC38392CB1}"/>
              </a:ext>
            </a:extLst>
          </p:cNvPr>
          <p:cNvSpPr txBox="1"/>
          <p:nvPr/>
        </p:nvSpPr>
        <p:spPr>
          <a:xfrm>
            <a:off x="1685925" y="195202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</a:t>
            </a:r>
          </a:p>
        </p:txBody>
      </p:sp>
    </p:spTree>
    <p:extLst>
      <p:ext uri="{BB962C8B-B14F-4D97-AF65-F5344CB8AC3E}">
        <p14:creationId xmlns:p14="http://schemas.microsoft.com/office/powerpoint/2010/main" val="2740279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28" y="1"/>
            <a:ext cx="1259097" cy="1085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5" y="-22146"/>
            <a:ext cx="11368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ea typeface="KoPub돋움체 Bold" panose="00000800000000000000" pitchFamily="2" charset="-127"/>
              </a:rPr>
              <a:t>01</a:t>
            </a:r>
            <a:endParaRPr lang="ko-KR" altLang="en-US" sz="6600" dirty="0">
              <a:solidFill>
                <a:schemeClr val="bg1"/>
              </a:solidFill>
              <a:latin typeface="+mj-lt"/>
              <a:ea typeface="KoPub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EB5EA42-8EEF-4C49-AACD-881A5E3D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94" y="6358616"/>
            <a:ext cx="2133600" cy="3429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DFA518-61D7-493E-8F76-3936CC5E17CC}"/>
              </a:ext>
            </a:extLst>
          </p:cNvPr>
          <p:cNvSpPr/>
          <p:nvPr/>
        </p:nvSpPr>
        <p:spPr>
          <a:xfrm>
            <a:off x="0" y="1346877"/>
            <a:ext cx="12192000" cy="4619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F348F-09B5-4A66-9055-62E7BAEB1A13}"/>
              </a:ext>
            </a:extLst>
          </p:cNvPr>
          <p:cNvSpPr/>
          <p:nvPr/>
        </p:nvSpPr>
        <p:spPr>
          <a:xfrm>
            <a:off x="0" y="1450954"/>
            <a:ext cx="12192000" cy="4403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91C94F-A833-4786-9C9D-0BD063672AE7}"/>
              </a:ext>
            </a:extLst>
          </p:cNvPr>
          <p:cNvSpPr txBox="1"/>
          <p:nvPr/>
        </p:nvSpPr>
        <p:spPr>
          <a:xfrm>
            <a:off x="2121239" y="2119598"/>
            <a:ext cx="259469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</a:p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3.10.10</a:t>
            </a:r>
          </a:p>
          <a:p>
            <a:endParaRPr lang="en-US" altLang="ko-KR" sz="17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8CDCE-260D-6550-F13A-BFDBCF2F14EC}"/>
              </a:ext>
            </a:extLst>
          </p:cNvPr>
          <p:cNvSpPr txBox="1"/>
          <p:nvPr/>
        </p:nvSpPr>
        <p:spPr>
          <a:xfrm>
            <a:off x="1693872" y="636401"/>
            <a:ext cx="428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4) 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개발환경구축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B45F0-726A-CCE0-CDCA-D0CC38392CB1}"/>
              </a:ext>
            </a:extLst>
          </p:cNvPr>
          <p:cNvSpPr txBox="1"/>
          <p:nvPr/>
        </p:nvSpPr>
        <p:spPr>
          <a:xfrm>
            <a:off x="1685925" y="195202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80D20-55EA-4221-914B-38EB298E3A98}"/>
              </a:ext>
            </a:extLst>
          </p:cNvPr>
          <p:cNvSpPr txBox="1"/>
          <p:nvPr/>
        </p:nvSpPr>
        <p:spPr>
          <a:xfrm>
            <a:off x="7704814" y="865109"/>
            <a:ext cx="4525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중고딕" panose="02030600000101010101" pitchFamily="18" charset="-127"/>
                <a:ea typeface="HY중고딕" panose="02030600000101010101" pitchFamily="18" charset="-127"/>
              </a:rPr>
              <a:t>IDE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: Integrated Development Environment,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통합 개발 환경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FB5333-F643-4BDE-9F1D-8B570B559835}"/>
              </a:ext>
            </a:extLst>
          </p:cNvPr>
          <p:cNvSpPr txBox="1"/>
          <p:nvPr/>
        </p:nvSpPr>
        <p:spPr>
          <a:xfrm>
            <a:off x="2121239" y="4025325"/>
            <a:ext cx="3118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IDE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VS code: 1.76.0</a:t>
            </a:r>
          </a:p>
          <a:p>
            <a:r>
              <a:rPr lang="en-US" altLang="ko-KR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Jupyter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Notebook: 6.4.12</a:t>
            </a:r>
            <a:endParaRPr lang="ko-KR" altLang="en-US" dirty="0"/>
          </a:p>
        </p:txBody>
      </p:sp>
      <p:pic>
        <p:nvPicPr>
          <p:cNvPr id="1026" name="Picture 2" descr="https://cdn.discordapp.com/attachments/1077506049034170430/1080656669941436536/img.png">
            <a:extLst>
              <a:ext uri="{FF2B5EF4-FFF2-40B4-BE49-F238E27FC236}">
                <a16:creationId xmlns:a16="http://schemas.microsoft.com/office/drawing/2014/main" id="{35096DF7-2CAD-4A99-BF1E-613375060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889" b="94667" l="23667" r="75167">
                        <a14:foregroundMark x1="40000" y1="19111" x2="41833" y2="12444"/>
                        <a14:foregroundMark x1="67667" y1="36148" x2="67750" y2="42519"/>
                        <a14:foregroundMark x1="66833" y1="55407" x2="53667" y2="62370"/>
                        <a14:foregroundMark x1="63917" y1="29778" x2="67000" y2="29778"/>
                        <a14:foregroundMark x1="51167" y1="53037" x2="43167" y2="52444"/>
                        <a14:foregroundMark x1="56083" y1="75704" x2="60083" y2="74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351" y="1823872"/>
            <a:ext cx="2603376" cy="148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1077506049034170430/1080656842994233414/2048px-Visual_Studio_Code_1.png">
            <a:extLst>
              <a:ext uri="{FF2B5EF4-FFF2-40B4-BE49-F238E27FC236}">
                <a16:creationId xmlns:a16="http://schemas.microsoft.com/office/drawing/2014/main" id="{93892F9B-C45C-4F02-9865-967EE539C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03" y="3877584"/>
            <a:ext cx="1320026" cy="132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B8AD1B6-44E9-48F6-B211-2BB3DCACF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737727"/>
              </p:ext>
            </p:extLst>
          </p:nvPr>
        </p:nvGraphicFramePr>
        <p:xfrm>
          <a:off x="5752356" y="1823872"/>
          <a:ext cx="5730253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4266">
                  <a:extLst>
                    <a:ext uri="{9D8B030D-6E8A-4147-A177-3AD203B41FA5}">
                      <a16:colId xmlns:a16="http://schemas.microsoft.com/office/drawing/2014/main" val="4118347456"/>
                    </a:ext>
                  </a:extLst>
                </a:gridCol>
                <a:gridCol w="2573990">
                  <a:extLst>
                    <a:ext uri="{9D8B030D-6E8A-4147-A177-3AD203B41FA5}">
                      <a16:colId xmlns:a16="http://schemas.microsoft.com/office/drawing/2014/main" val="2301738003"/>
                    </a:ext>
                  </a:extLst>
                </a:gridCol>
                <a:gridCol w="1711997">
                  <a:extLst>
                    <a:ext uri="{9D8B030D-6E8A-4147-A177-3AD203B41FA5}">
                      <a16:colId xmlns:a16="http://schemas.microsoft.com/office/drawing/2014/main" val="3675658426"/>
                    </a:ext>
                  </a:extLst>
                </a:gridCol>
              </a:tblGrid>
              <a:tr h="316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라이브러리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159113"/>
                  </a:ext>
                </a:extLst>
              </a:tr>
              <a:tr h="316654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latin typeface="+mj-lt"/>
                          <a:ea typeface="HY중고딕" panose="02030600000101010101" pitchFamily="18" charset="-127"/>
                        </a:rPr>
                        <a:t>크롤링</a:t>
                      </a: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requests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2.28.2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415425"/>
                  </a:ext>
                </a:extLst>
              </a:tr>
              <a:tr h="31665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bs4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0.0.1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851303"/>
                  </a:ext>
                </a:extLst>
              </a:tr>
              <a:tr h="3259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beautifulsoup4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4.11.2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02829"/>
                  </a:ext>
                </a:extLst>
              </a:tr>
              <a:tr h="31665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selenium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4.8.2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79895"/>
                  </a:ext>
                </a:extLst>
              </a:tr>
              <a:tr h="31665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webdriver_manager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3.8.5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277346"/>
                  </a:ext>
                </a:extLst>
              </a:tr>
              <a:tr h="31665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+mj-lt"/>
                          <a:ea typeface="HY중고딕" panose="02030600000101010101" pitchFamily="18" charset="-127"/>
                        </a:rPr>
                        <a:t>시각화</a:t>
                      </a: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matplotlib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3.7.0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622868"/>
                  </a:ext>
                </a:extLst>
              </a:tr>
              <a:tr h="31665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wordcloud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1.8.2.2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969019"/>
                  </a:ext>
                </a:extLst>
              </a:tr>
              <a:tr h="31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+mj-lt"/>
                          <a:ea typeface="HY중고딕" panose="02030600000101010101" pitchFamily="18" charset="-127"/>
                        </a:rPr>
                        <a:t>연산 도구</a:t>
                      </a: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numpy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1.24.2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26496"/>
                  </a:ext>
                </a:extLst>
              </a:tr>
              <a:tr h="31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+mj-lt"/>
                          <a:ea typeface="HY중고딕" panose="02030600000101010101" pitchFamily="18" charset="-127"/>
                        </a:rPr>
                        <a:t>타이머</a:t>
                      </a:r>
                      <a:endParaRPr lang="en-US" altLang="ko-KR" dirty="0"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schedule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1.1.0</a:t>
                      </a:r>
                      <a:endParaRPr lang="en-US" altLang="ko-KR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690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93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4583</TotalTime>
  <Words>1122</Words>
  <Application>Microsoft Office PowerPoint</Application>
  <PresentationFormat>와이드스크린</PresentationFormat>
  <Paragraphs>265</Paragraphs>
  <Slides>20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Yu Gothic UI Semibold</vt:lpstr>
      <vt:lpstr>HY중고딕</vt:lpstr>
      <vt:lpstr>KoPub돋움체 Medium</vt:lpstr>
      <vt:lpstr>KoPub돋움체 Bold</vt:lpstr>
      <vt:lpstr>HY견고딕</vt:lpstr>
      <vt:lpstr>Arial</vt:lpstr>
      <vt:lpstr>맑은 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admin</cp:lastModifiedBy>
  <cp:revision>364</cp:revision>
  <dcterms:created xsi:type="dcterms:W3CDTF">2018-10-09T03:43:27Z</dcterms:created>
  <dcterms:modified xsi:type="dcterms:W3CDTF">2023-03-15T08:17:53Z</dcterms:modified>
</cp:coreProperties>
</file>