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1" r:id="rId4"/>
    <p:sldId id="276" r:id="rId5"/>
    <p:sldId id="278" r:id="rId6"/>
    <p:sldId id="277" r:id="rId7"/>
    <p:sldId id="266" r:id="rId8"/>
    <p:sldId id="306" r:id="rId9"/>
    <p:sldId id="267" r:id="rId10"/>
    <p:sldId id="280" r:id="rId11"/>
    <p:sldId id="258" r:id="rId12"/>
    <p:sldId id="279" r:id="rId13"/>
    <p:sldId id="281" r:id="rId14"/>
    <p:sldId id="274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72" r:id="rId34"/>
    <p:sldId id="268" r:id="rId35"/>
    <p:sldId id="270" r:id="rId36"/>
    <p:sldId id="308" r:id="rId37"/>
    <p:sldId id="307" r:id="rId38"/>
    <p:sldId id="309" r:id="rId39"/>
    <p:sldId id="261" r:id="rId40"/>
  </p:sldIdLst>
  <p:sldSz cx="12192000" cy="6858000"/>
  <p:notesSz cx="6858000" cy="9144000"/>
  <p:embeddedFontLst>
    <p:embeddedFont>
      <p:font typeface="맑은 고딕" panose="020B0503020000020004" pitchFamily="50" charset="-127"/>
      <p:regular r:id="rId42"/>
      <p:bold r:id="rId43"/>
    </p:embeddedFont>
    <p:embeddedFont>
      <p:font typeface="HY중고딕" panose="02030600000101010101" pitchFamily="18" charset="-127"/>
      <p:regular r:id="rId44"/>
    </p:embeddedFont>
    <p:embeddedFont>
      <p:font typeface="KoPub돋움체 Medium" panose="020B0600000101010101" charset="-127"/>
      <p:regular r:id="rId45"/>
    </p:embeddedFont>
    <p:embeddedFont>
      <p:font typeface="KoPub돋움체 Bold" panose="020B0600000101010101" charset="-127"/>
      <p:bold r:id="rId46"/>
    </p:embeddedFont>
    <p:embeddedFont>
      <p:font typeface="Yu Gothic UI Semibold" panose="020B0700000000000000" pitchFamily="34" charset="-128"/>
      <p:bold r:id="rId47"/>
    </p:embeddedFont>
    <p:embeddedFont>
      <p:font typeface="HY견고딕" panose="02030600000101010101" pitchFamily="18" charset="-127"/>
      <p:regular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C5F"/>
    <a:srgbClr val="83D075"/>
    <a:srgbClr val="73CBE6"/>
    <a:srgbClr val="A98AE7"/>
    <a:srgbClr val="F1A3DC"/>
    <a:srgbClr val="FFCD55"/>
    <a:srgbClr val="60B8F1"/>
    <a:srgbClr val="8CC9F1"/>
    <a:srgbClr val="FE7A7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29" autoAdjust="0"/>
  </p:normalViewPr>
  <p:slideViewPr>
    <p:cSldViewPr snapToGrid="0">
      <p:cViewPr varScale="1">
        <p:scale>
          <a:sx n="86" d="100"/>
          <a:sy n="86" d="100"/>
        </p:scale>
        <p:origin x="15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12A61-5863-4FF2-A4AB-F8F6351C4FF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A51CD-FA46-435E-A5B9-F9799E59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</a:t>
            </a:r>
            <a:r>
              <a:rPr lang="en-US" altLang="ko-KR" dirty="0"/>
              <a:t>~ 23</a:t>
            </a:r>
            <a:r>
              <a:rPr lang="ko-KR" altLang="en-US" dirty="0"/>
              <a:t>일간 데이터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오전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</a:t>
            </a:r>
            <a:r>
              <a:rPr lang="ko-KR" altLang="en-US" dirty="0"/>
              <a:t>오후</a:t>
            </a:r>
            <a:r>
              <a:rPr lang="en-US" altLang="ko-KR" dirty="0"/>
              <a:t>6</a:t>
            </a:r>
            <a:r>
              <a:rPr lang="ko-KR" altLang="en-US" dirty="0"/>
              <a:t>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수정해야 할 것</a:t>
            </a:r>
            <a:r>
              <a:rPr lang="en-US" altLang="ko-KR" dirty="0"/>
              <a:t>: </a:t>
            </a:r>
            <a:r>
              <a:rPr lang="ko-KR" altLang="en-US" dirty="0"/>
              <a:t>프로세스 설계 세부화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14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5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화질 개선 및 설명 그림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7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9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4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85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84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35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28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81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80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64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47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5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96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88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55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67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정확성</a:t>
            </a:r>
            <a:r>
              <a:rPr lang="en-US" altLang="ko-KR" dirty="0"/>
              <a:t>(</a:t>
            </a:r>
            <a:r>
              <a:rPr lang="ko-KR" altLang="en-US" dirty="0"/>
              <a:t>신뢰성</a:t>
            </a:r>
            <a:r>
              <a:rPr lang="en-US" altLang="ko-KR" dirty="0"/>
              <a:t>) </a:t>
            </a:r>
            <a:r>
              <a:rPr lang="ko-KR" altLang="en-US" dirty="0"/>
              <a:t>떨어짐</a:t>
            </a:r>
            <a:r>
              <a:rPr lang="en-US" altLang="ko-KR" dirty="0"/>
              <a:t>(</a:t>
            </a:r>
            <a:r>
              <a:rPr lang="ko-KR" altLang="en-US" dirty="0" err="1"/>
              <a:t>토피</a:t>
            </a:r>
            <a:r>
              <a:rPr lang="ko-KR" altLang="en-US" dirty="0"/>
              <a:t> 삭제</a:t>
            </a:r>
            <a:r>
              <a:rPr lang="en-US" altLang="ko-KR" dirty="0"/>
              <a:t>, </a:t>
            </a:r>
            <a:r>
              <a:rPr lang="ko-KR" altLang="en-US" dirty="0" err="1"/>
              <a:t>꼼파뇨</a:t>
            </a:r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r>
              <a:rPr lang="ko-KR" altLang="en-US" dirty="0"/>
              <a:t> 비정상 작동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밑에 설명 </a:t>
            </a:r>
            <a:r>
              <a:rPr lang="ko-KR" altLang="en-US" dirty="0" err="1"/>
              <a:t>한줄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페이지가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10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6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53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15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9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5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6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31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9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3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2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89A1-55CD-47B6-A82D-38D0473053D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8257" y="2906774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무신사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실시간 분석 수집 및 시각화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8257" y="3636358"/>
            <a:ext cx="5497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참가자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김민수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이지운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장기헌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장윤종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전장현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기간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2023-02-20 ~ 2023-02-28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B7D56-E288-43AE-B1F0-3545BAA2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요구사항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1825" y="1916320"/>
            <a:ext cx="2709348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요구사항 정리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FE577-607D-48C0-8A3B-7EA8E427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0" y="6233697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24049-CCE9-AE65-6608-D029E68C89E8}"/>
              </a:ext>
            </a:extLst>
          </p:cNvPr>
          <p:cNvSpPr txBox="1"/>
          <p:nvPr/>
        </p:nvSpPr>
        <p:spPr>
          <a:xfrm>
            <a:off x="1552389" y="1967691"/>
            <a:ext cx="8472144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무신사</a:t>
            </a:r>
            <a:r>
              <a:rPr lang="ko-KR" altLang="en-US" b="1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인기 검색어 순위 </a:t>
            </a:r>
            <a:r>
              <a:rPr lang="ko-KR" altLang="en-US" b="1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크롤링</a:t>
            </a:r>
            <a:r>
              <a:rPr lang="ko-KR" altLang="en-US" b="1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b="1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schedule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과 </a:t>
            </a:r>
            <a:r>
              <a:rPr lang="en-US" altLang="ko-KR" b="0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BeautifulSoup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을 사용하여 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일간 실시간 자동 수집</a:t>
            </a:r>
            <a:endParaRPr lang="en-US" altLang="ko-KR" b="0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수집 기간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9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~18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1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시간마다 </a:t>
            </a:r>
            <a:r>
              <a:rPr lang="ko-KR" altLang="en-US" sz="1400" b="0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크롤링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진행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b="0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무신사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인기 검색어 페이지 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시간마다 갱신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수집한 데이터를 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txt 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파일로 저장 </a:t>
            </a:r>
            <a:endParaRPr lang="en-US" altLang="ko-KR" b="0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추출한 데이터를 기반으로 시각화 </a:t>
            </a:r>
            <a:endParaRPr lang="en-US" altLang="ko-KR" b="0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수집한 인기 검색어 키워드 선택 시 브랜드 </a:t>
            </a:r>
            <a:r>
              <a:rPr lang="ko-KR" altLang="en-US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크롤링</a:t>
            </a:r>
            <a:endParaRPr lang="en-US" altLang="ko-KR" b="1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selenium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을 이용하여 상품 브랜드 데이터 추출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최대 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10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페이지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추출한 데이터를 기반으로 시각화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77EB6-C236-4BCB-D506-9B91595F82A2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요구사항 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11472-2815-C4D4-95E7-BEBC062F2D89}"/>
              </a:ext>
            </a:extLst>
          </p:cNvPr>
          <p:cNvSpPr txBox="1"/>
          <p:nvPr/>
        </p:nvSpPr>
        <p:spPr>
          <a:xfrm>
            <a:off x="1685925" y="19520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310629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시스템 구조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1825" y="1916320"/>
            <a:ext cx="42994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프로세스 정의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</a:t>
            </a: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전체</a:t>
            </a: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임시 폴더 생성 및 한글 처리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dirty="0">
                <a:latin typeface="Arial"/>
              </a:rPr>
              <a:t>시간별 </a:t>
            </a:r>
            <a:r>
              <a:rPr lang="ko-KR" altLang="en-US" sz="1200" dirty="0" err="1">
                <a:latin typeface="Arial"/>
              </a:rPr>
              <a:t>인기검색어</a:t>
            </a:r>
            <a:r>
              <a:rPr lang="ko-KR" altLang="en-US" sz="1200" dirty="0">
                <a:latin typeface="Arial"/>
              </a:rPr>
              <a:t> 자동 </a:t>
            </a:r>
            <a:r>
              <a:rPr lang="ko-KR" altLang="en-US" sz="1200" dirty="0" err="1">
                <a:latin typeface="Arial"/>
              </a:rPr>
              <a:t>크롤링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  - </a:t>
            </a:r>
            <a:r>
              <a:rPr lang="ko-KR" altLang="en-US" sz="1200" dirty="0">
                <a:latin typeface="Arial"/>
                <a:ea typeface="HY중고딕" panose="02030600000101010101" pitchFamily="18" charset="-127"/>
              </a:rPr>
              <a:t>상위 인기 검색어 </a:t>
            </a:r>
            <a:r>
              <a:rPr lang="en-US" altLang="ko-KR" sz="1200" dirty="0">
                <a:latin typeface="Arial"/>
                <a:ea typeface="HY중고딕" panose="02030600000101010101" pitchFamily="18" charset="-127"/>
              </a:rPr>
              <a:t>20</a:t>
            </a:r>
            <a:r>
              <a:rPr lang="ko-KR" altLang="en-US" sz="1200" dirty="0">
                <a:latin typeface="Arial"/>
                <a:ea typeface="HY중고딕" panose="02030600000101010101" pitchFamily="18" charset="-127"/>
              </a:rPr>
              <a:t>개 출력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  - </a:t>
            </a:r>
            <a:r>
              <a:rPr lang="ko-KR" altLang="en-US" sz="1200" dirty="0">
                <a:latin typeface="Arial"/>
              </a:rPr>
              <a:t>검색어 빈도수 워드 클라우드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  - </a:t>
            </a:r>
            <a:r>
              <a:rPr lang="ko-KR" altLang="en-US" sz="1200" dirty="0">
                <a:latin typeface="Arial"/>
              </a:rPr>
              <a:t>수집한 검색어의 빈도수 막대 그래프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200" dirty="0">
                <a:latin typeface="Arial"/>
                <a:ea typeface="HY중고딕" panose="02030600000101010101" pitchFamily="18" charset="-127"/>
              </a:rPr>
              <a:t>상품 검색 후 브랜드 워드 클라우드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  - </a:t>
            </a:r>
            <a:r>
              <a:rPr lang="ko-KR" altLang="en-US" sz="1200" dirty="0">
                <a:latin typeface="Arial"/>
                <a:ea typeface="HY중고딕" panose="02030600000101010101" pitchFamily="18" charset="-127"/>
              </a:rPr>
              <a:t>상품 검색 후 브랜드 원그래프</a:t>
            </a:r>
            <a:endParaRPr lang="en-US" altLang="ko-KR" sz="1200" dirty="0">
              <a:latin typeface="Arial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- </a:t>
            </a:r>
            <a:r>
              <a:rPr lang="ko-KR" altLang="en-US" sz="1200" dirty="0">
                <a:latin typeface="Arial"/>
                <a:ea typeface="HY중고딕" panose="02030600000101010101" pitchFamily="18" charset="-127"/>
              </a:rPr>
              <a:t>프로그램 종료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FE577-607D-48C0-8A3B-7EA8E427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0" y="6233697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3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0" name="RelatConnector">
            <a:extLst>
              <a:ext uri="{FF2B5EF4-FFF2-40B4-BE49-F238E27FC236}">
                <a16:creationId xmlns:a16="http://schemas.microsoft.com/office/drawing/2014/main" id="{ED2D4CF9-5620-4E72-8021-3ECCC91D13F3}"/>
              </a:ext>
            </a:extLst>
          </p:cNvPr>
          <p:cNvSpPr/>
          <p:nvPr/>
        </p:nvSpPr>
        <p:spPr>
          <a:xfrm>
            <a:off x="1639851" y="3586396"/>
            <a:ext cx="527132" cy="5690"/>
          </a:xfrm>
          <a:custGeom>
            <a:avLst/>
            <a:gdLst>
              <a:gd name="rtl" fmla="*/ -71050 w 306358"/>
              <a:gd name="rtt" fmla="*/ -46400 h 3222"/>
              <a:gd name="rtr" fmla="*/ 71050 w 306358"/>
              <a:gd name="rtb" fmla="*/ 46400 h 3222"/>
            </a:gdLst>
            <a:ahLst/>
            <a:cxnLst/>
            <a:rect l="rtl" t="rtt" r="rtr" b="rtb"/>
            <a:pathLst>
              <a:path w="306358" h="3222" fill="none">
                <a:moveTo>
                  <a:pt x="-153179" y="1611"/>
                </a:moveTo>
                <a:lnTo>
                  <a:pt x="153179" y="-1611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dirty="0">
                <a:solidFill>
                  <a:srgbClr val="303030"/>
                </a:solidFill>
                <a:latin typeface="Yu Gothic UI Semibold"/>
              </a:rPr>
              <a:t> </a:t>
            </a:r>
            <a:endParaRPr lang="en-US" altLang="ko-KR" sz="1100" dirty="0">
              <a:solidFill>
                <a:srgbClr val="303030"/>
              </a:solidFill>
              <a:latin typeface="Yu Gothic UI Semibold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Yu Gothic UI Semibold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Yu Gothic UI Semibold"/>
              </a:rPr>
              <a:t>설치</a:t>
            </a:r>
            <a:endParaRPr sz="1100" b="1" dirty="0">
              <a:solidFill>
                <a:srgbClr val="303030"/>
              </a:solidFill>
              <a:latin typeface="Yu Gothic UI Semibold"/>
            </a:endParaRPr>
          </a:p>
        </p:txBody>
      </p:sp>
      <p:sp>
        <p:nvSpPr>
          <p:cNvPr id="11" name="RelatConnector">
            <a:extLst>
              <a:ext uri="{FF2B5EF4-FFF2-40B4-BE49-F238E27FC236}">
                <a16:creationId xmlns:a16="http://schemas.microsoft.com/office/drawing/2014/main" id="{71076423-7975-4C21-9151-557E0E220315}"/>
              </a:ext>
            </a:extLst>
          </p:cNvPr>
          <p:cNvSpPr/>
          <p:nvPr/>
        </p:nvSpPr>
        <p:spPr>
          <a:xfrm>
            <a:off x="2860222" y="3580427"/>
            <a:ext cx="755963" cy="5122"/>
          </a:xfrm>
          <a:custGeom>
            <a:avLst/>
            <a:gdLst>
              <a:gd name="rtl" fmla="*/ -78300 w 439350"/>
              <a:gd name="rtt" fmla="*/ -53650 h 2900"/>
              <a:gd name="rtr" fmla="*/ 78300 w 439350"/>
              <a:gd name="rtb" fmla="*/ 53650 h 2900"/>
            </a:gdLst>
            <a:ahLst/>
            <a:cxnLst/>
            <a:rect l="rtl" t="rtt" r="rtr" b="rtb"/>
            <a:pathLst>
              <a:path w="439350" h="2900" fill="none">
                <a:moveTo>
                  <a:pt x="-219675" y="0"/>
                </a:moveTo>
                <a:lnTo>
                  <a:pt x="219675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2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2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200" b="1" dirty="0" err="1">
                <a:solidFill>
                  <a:srgbClr val="303030"/>
                </a:solidFill>
                <a:latin typeface="Arial"/>
              </a:rPr>
              <a:t>입력</a:t>
            </a:r>
            <a:endParaRPr sz="12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2" name="RelatConnector">
            <a:extLst>
              <a:ext uri="{FF2B5EF4-FFF2-40B4-BE49-F238E27FC236}">
                <a16:creationId xmlns:a16="http://schemas.microsoft.com/office/drawing/2014/main" id="{A0BD9C25-55C2-4394-91F8-8EDE8CB0F487}"/>
              </a:ext>
            </a:extLst>
          </p:cNvPr>
          <p:cNvSpPr/>
          <p:nvPr/>
        </p:nvSpPr>
        <p:spPr>
          <a:xfrm>
            <a:off x="4274298" y="3244043"/>
            <a:ext cx="645089" cy="672768"/>
          </a:xfrm>
          <a:custGeom>
            <a:avLst/>
            <a:gdLst>
              <a:gd name="rtl" fmla="*/ -103675 w 374912"/>
              <a:gd name="rtt" fmla="*/ 12325 h 380948"/>
              <a:gd name="rtr" fmla="*/ 212425 w 374912"/>
              <a:gd name="rtb" fmla="*/ 96425 h 380948"/>
            </a:gdLst>
            <a:ahLst/>
            <a:cxnLst/>
            <a:rect l="rtl" t="rtt" r="rtr" b="rtb"/>
            <a:pathLst>
              <a:path w="374912" h="380948" fill="none">
                <a:moveTo>
                  <a:pt x="-187456" y="190474"/>
                </a:moveTo>
                <a:cubicBezTo>
                  <a:pt x="-42456" y="190474"/>
                  <a:pt x="187456" y="-45474"/>
                  <a:pt x="187456" y="-190474"/>
                </a:cubicBez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>
                <a:solidFill>
                  <a:srgbClr val="303030"/>
                </a:solidFill>
                <a:latin typeface="Arial"/>
              </a:rPr>
              <a:t>입력값 있음</a:t>
            </a:r>
          </a:p>
        </p:txBody>
      </p:sp>
      <p:sp>
        <p:nvSpPr>
          <p:cNvPr id="13" name="RelatConnector">
            <a:extLst>
              <a:ext uri="{FF2B5EF4-FFF2-40B4-BE49-F238E27FC236}">
                <a16:creationId xmlns:a16="http://schemas.microsoft.com/office/drawing/2014/main" id="{59DE41EC-89B8-409E-B414-A6D7F4B5B99C}"/>
              </a:ext>
            </a:extLst>
          </p:cNvPr>
          <p:cNvSpPr/>
          <p:nvPr/>
        </p:nvSpPr>
        <p:spPr>
          <a:xfrm>
            <a:off x="4274298" y="3942763"/>
            <a:ext cx="645089" cy="724672"/>
          </a:xfrm>
          <a:custGeom>
            <a:avLst/>
            <a:gdLst>
              <a:gd name="rtl" fmla="*/ -103675 w 374912"/>
              <a:gd name="rtt" fmla="*/ -96425 h 410338"/>
              <a:gd name="rtr" fmla="*/ 212425 w 374912"/>
              <a:gd name="rtb" fmla="*/ -12325 h 410338"/>
            </a:gdLst>
            <a:ahLst/>
            <a:cxnLst/>
            <a:rect l="rtl" t="rtt" r="rtr" b="rtb"/>
            <a:pathLst>
              <a:path w="374912" h="410338" fill="none">
                <a:moveTo>
                  <a:pt x="-187456" y="-205169"/>
                </a:moveTo>
                <a:cubicBezTo>
                  <a:pt x="-42456" y="-205169"/>
                  <a:pt x="187456" y="60169"/>
                  <a:pt x="187456" y="205169"/>
                </a:cubicBez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>
                <a:solidFill>
                  <a:srgbClr val="303030"/>
                </a:solidFill>
                <a:latin typeface="Arial"/>
              </a:rPr>
              <a:t>입력값 없음</a:t>
            </a:r>
          </a:p>
        </p:txBody>
      </p:sp>
      <p:sp>
        <p:nvSpPr>
          <p:cNvPr id="14" name="RelatConnector">
            <a:extLst>
              <a:ext uri="{FF2B5EF4-FFF2-40B4-BE49-F238E27FC236}">
                <a16:creationId xmlns:a16="http://schemas.microsoft.com/office/drawing/2014/main" id="{5B3289E2-BB2B-4328-B0B4-5ACD0EC59C51}"/>
              </a:ext>
            </a:extLst>
          </p:cNvPr>
          <p:cNvSpPr/>
          <p:nvPr/>
        </p:nvSpPr>
        <p:spPr>
          <a:xfrm>
            <a:off x="5352972" y="2777061"/>
            <a:ext cx="1058185" cy="5122"/>
          </a:xfrm>
          <a:custGeom>
            <a:avLst/>
            <a:gdLst>
              <a:gd name="rtl" fmla="*/ -121800 w 614995"/>
              <a:gd name="rtt" fmla="*/ -42050 h 2900"/>
              <a:gd name="rtr" fmla="*/ 121800 w 614995"/>
              <a:gd name="rtb" fmla="*/ 42050 h 2900"/>
            </a:gdLst>
            <a:ahLst/>
            <a:cxnLst/>
            <a:rect l="rtl" t="rtt" r="rtr" b="rtb"/>
            <a:pathLst>
              <a:path w="614995" h="2900" fill="none">
                <a:moveTo>
                  <a:pt x="-307497" y="0"/>
                </a:moveTo>
                <a:lnTo>
                  <a:pt x="307497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자동실행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5" name="RelatConnector">
            <a:extLst>
              <a:ext uri="{FF2B5EF4-FFF2-40B4-BE49-F238E27FC236}">
                <a16:creationId xmlns:a16="http://schemas.microsoft.com/office/drawing/2014/main" id="{8C10DEAF-B924-4BA4-B34B-BFDFCBB05918}"/>
              </a:ext>
            </a:extLst>
          </p:cNvPr>
          <p:cNvSpPr/>
          <p:nvPr/>
        </p:nvSpPr>
        <p:spPr>
          <a:xfrm>
            <a:off x="7359063" y="2777061"/>
            <a:ext cx="938093" cy="5122"/>
          </a:xfrm>
          <a:custGeom>
            <a:avLst/>
            <a:gdLst>
              <a:gd name="rtl" fmla="*/ -121800 w 545200"/>
              <a:gd name="rtt" fmla="*/ -42050 h 2900"/>
              <a:gd name="rtr" fmla="*/ 121800 w 545200"/>
              <a:gd name="rtb" fmla="*/ 42050 h 2900"/>
            </a:gdLst>
            <a:ahLst/>
            <a:cxnLst/>
            <a:rect l="rtl" t="rtt" r="rtr" b="rtb"/>
            <a:pathLst>
              <a:path w="545200" h="2900" fill="none">
                <a:moveTo>
                  <a:pt x="-272600" y="0"/>
                </a:moveTo>
                <a:lnTo>
                  <a:pt x="272600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자동실행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6" name="RelatConnector">
            <a:extLst>
              <a:ext uri="{FF2B5EF4-FFF2-40B4-BE49-F238E27FC236}">
                <a16:creationId xmlns:a16="http://schemas.microsoft.com/office/drawing/2014/main" id="{8C903182-405D-4130-9BD7-51FE862D1C8C}"/>
              </a:ext>
            </a:extLst>
          </p:cNvPr>
          <p:cNvSpPr/>
          <p:nvPr/>
        </p:nvSpPr>
        <p:spPr>
          <a:xfrm>
            <a:off x="5352972" y="4435697"/>
            <a:ext cx="1058185" cy="5122"/>
          </a:xfrm>
          <a:custGeom>
            <a:avLst/>
            <a:gdLst>
              <a:gd name="rtl" fmla="*/ -121800 w 614995"/>
              <a:gd name="rtt" fmla="*/ -42050 h 2900"/>
              <a:gd name="rtr" fmla="*/ 121800 w 614995"/>
              <a:gd name="rtb" fmla="*/ 42050 h 2900"/>
            </a:gdLst>
            <a:ahLst/>
            <a:cxnLst/>
            <a:rect l="rtl" t="rtt" r="rtr" b="rtb"/>
            <a:pathLst>
              <a:path w="614995" h="2900" fill="none">
                <a:moveTo>
                  <a:pt x="-307497" y="0"/>
                </a:moveTo>
                <a:lnTo>
                  <a:pt x="307497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자동실행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7" name="RelatConnector">
            <a:extLst>
              <a:ext uri="{FF2B5EF4-FFF2-40B4-BE49-F238E27FC236}">
                <a16:creationId xmlns:a16="http://schemas.microsoft.com/office/drawing/2014/main" id="{FC81F152-1CF4-4CB1-9EF5-0D90FA34701B}"/>
              </a:ext>
            </a:extLst>
          </p:cNvPr>
          <p:cNvSpPr/>
          <p:nvPr/>
        </p:nvSpPr>
        <p:spPr>
          <a:xfrm>
            <a:off x="7359063" y="4435697"/>
            <a:ext cx="938093" cy="5122"/>
          </a:xfrm>
          <a:custGeom>
            <a:avLst/>
            <a:gdLst>
              <a:gd name="rtl" fmla="*/ -121800 w 545200"/>
              <a:gd name="rtt" fmla="*/ -42050 h 2900"/>
              <a:gd name="rtr" fmla="*/ 121800 w 545200"/>
              <a:gd name="rtb" fmla="*/ 42050 h 2900"/>
            </a:gdLst>
            <a:ahLst/>
            <a:cxnLst/>
            <a:rect l="rtl" t="rtt" r="rtr" b="rtb"/>
            <a:pathLst>
              <a:path w="545200" h="2900" fill="none">
                <a:moveTo>
                  <a:pt x="-272600" y="0"/>
                </a:moveTo>
                <a:lnTo>
                  <a:pt x="272600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자동실행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8" name="RelatConnector">
            <a:extLst>
              <a:ext uri="{FF2B5EF4-FFF2-40B4-BE49-F238E27FC236}">
                <a16:creationId xmlns:a16="http://schemas.microsoft.com/office/drawing/2014/main" id="{FB817219-CB4C-4D7E-9D90-D4BFE447DCEE}"/>
              </a:ext>
            </a:extLst>
          </p:cNvPr>
          <p:cNvSpPr/>
          <p:nvPr/>
        </p:nvSpPr>
        <p:spPr>
          <a:xfrm flipH="1">
            <a:off x="6324492" y="2230556"/>
            <a:ext cx="45719" cy="791569"/>
          </a:xfrm>
          <a:custGeom>
            <a:avLst/>
            <a:gdLst>
              <a:gd name="rtl" fmla="*/ -158050 w 2900"/>
              <a:gd name="rtt" fmla="*/ -42050 h 559286"/>
              <a:gd name="rtr" fmla="*/ 158050 w 2900"/>
              <a:gd name="rtb" fmla="*/ 42050 h 559286"/>
            </a:gdLst>
            <a:ahLst/>
            <a:cxnLst/>
            <a:rect l="rtl" t="rtt" r="rtr" b="rtb"/>
            <a:pathLst>
              <a:path w="2900" h="559286" fill="none">
                <a:moveTo>
                  <a:pt x="0" y="279643"/>
                </a:moveTo>
                <a:lnTo>
                  <a:pt x="0" y="-279643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데이터</a:t>
            </a:r>
            <a:r>
              <a:rPr sz="1100" b="1" dirty="0">
                <a:solidFill>
                  <a:srgbClr val="303030"/>
                </a:solidFill>
                <a:latin typeface="Arial"/>
              </a:rPr>
              <a:t> </a:t>
            </a:r>
            <a:r>
              <a:rPr sz="1100" b="1" dirty="0" err="1">
                <a:solidFill>
                  <a:srgbClr val="303030"/>
                </a:solidFill>
                <a:latin typeface="Arial"/>
              </a:rPr>
              <a:t>출처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9" name="RelatConnector">
            <a:extLst>
              <a:ext uri="{FF2B5EF4-FFF2-40B4-BE49-F238E27FC236}">
                <a16:creationId xmlns:a16="http://schemas.microsoft.com/office/drawing/2014/main" id="{F58C50DD-F6F4-4C9D-AB44-F6D343C8E05A}"/>
              </a:ext>
            </a:extLst>
          </p:cNvPr>
          <p:cNvSpPr/>
          <p:nvPr/>
        </p:nvSpPr>
        <p:spPr>
          <a:xfrm flipH="1">
            <a:off x="6359552" y="5032596"/>
            <a:ext cx="45719" cy="909368"/>
          </a:xfrm>
          <a:custGeom>
            <a:avLst/>
            <a:gdLst>
              <a:gd name="rtl" fmla="*/ -158050 w 2900"/>
              <a:gd name="rtt" fmla="*/ -42050 h 653554"/>
              <a:gd name="rtr" fmla="*/ 158050 w 2900"/>
              <a:gd name="rtb" fmla="*/ 42050 h 653554"/>
            </a:gdLst>
            <a:ahLst/>
            <a:cxnLst/>
            <a:rect l="rtl" t="rtt" r="rtr" b="rtb"/>
            <a:pathLst>
              <a:path w="2900" h="653554" fill="none">
                <a:moveTo>
                  <a:pt x="0" y="-326777"/>
                </a:moveTo>
                <a:lnTo>
                  <a:pt x="0" y="326777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>
                <a:solidFill>
                  <a:srgbClr val="303030"/>
                </a:solidFill>
                <a:latin typeface="Arial"/>
              </a:rPr>
              <a:t>데이터 출처</a:t>
            </a:r>
          </a:p>
        </p:txBody>
      </p:sp>
      <p:sp>
        <p:nvSpPr>
          <p:cNvPr id="20" name="RelatConnector">
            <a:extLst>
              <a:ext uri="{FF2B5EF4-FFF2-40B4-BE49-F238E27FC236}">
                <a16:creationId xmlns:a16="http://schemas.microsoft.com/office/drawing/2014/main" id="{4A6B7A02-EAE0-4132-84E2-759EBBC750C4}"/>
              </a:ext>
            </a:extLst>
          </p:cNvPr>
          <p:cNvSpPr/>
          <p:nvPr/>
        </p:nvSpPr>
        <p:spPr>
          <a:xfrm>
            <a:off x="9324386" y="2777061"/>
            <a:ext cx="976651" cy="5122"/>
          </a:xfrm>
          <a:custGeom>
            <a:avLst/>
            <a:gdLst>
              <a:gd name="rtl" fmla="*/ -121800 w 567609"/>
              <a:gd name="rtt" fmla="*/ -42050 h 2900"/>
              <a:gd name="rtr" fmla="*/ 121800 w 567609"/>
              <a:gd name="rtb" fmla="*/ 42050 h 2900"/>
            </a:gdLst>
            <a:ahLst/>
            <a:cxnLst/>
            <a:rect l="rtl" t="rtt" r="rtr" b="rtb"/>
            <a:pathLst>
              <a:path w="567609" h="2900" fill="none">
                <a:moveTo>
                  <a:pt x="-283805" y="0"/>
                </a:moveTo>
                <a:lnTo>
                  <a:pt x="283805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저장여부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21" name="RelatConnector">
            <a:extLst>
              <a:ext uri="{FF2B5EF4-FFF2-40B4-BE49-F238E27FC236}">
                <a16:creationId xmlns:a16="http://schemas.microsoft.com/office/drawing/2014/main" id="{29AF09F4-A788-4024-A5B4-F98AA6D6A2E9}"/>
              </a:ext>
            </a:extLst>
          </p:cNvPr>
          <p:cNvSpPr/>
          <p:nvPr/>
        </p:nvSpPr>
        <p:spPr>
          <a:xfrm>
            <a:off x="9347067" y="4430889"/>
            <a:ext cx="1022014" cy="5122"/>
          </a:xfrm>
          <a:custGeom>
            <a:avLst/>
            <a:gdLst>
              <a:gd name="rtl" fmla="*/ -121800 w 593973"/>
              <a:gd name="rtt" fmla="*/ -42050 h 2900"/>
              <a:gd name="rtr" fmla="*/ 121800 w 593973"/>
              <a:gd name="rtb" fmla="*/ 42050 h 2900"/>
            </a:gdLst>
            <a:ahLst/>
            <a:cxnLst/>
            <a:rect l="rtl" t="rtt" r="rtr" b="rtb"/>
            <a:pathLst>
              <a:path w="593973" h="2900" fill="none">
                <a:moveTo>
                  <a:pt x="-296986" y="1371"/>
                </a:moveTo>
                <a:lnTo>
                  <a:pt x="296986" y="-1371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저장여부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22" name="MainIdea">
            <a:extLst>
              <a:ext uri="{FF2B5EF4-FFF2-40B4-BE49-F238E27FC236}">
                <a16:creationId xmlns:a16="http://schemas.microsoft.com/office/drawing/2014/main" id="{6F0D4A22-C062-4091-8522-5388CF03D8C3}"/>
              </a:ext>
            </a:extLst>
          </p:cNvPr>
          <p:cNvSpPr/>
          <p:nvPr/>
        </p:nvSpPr>
        <p:spPr>
          <a:xfrm>
            <a:off x="776934" y="3431149"/>
            <a:ext cx="599382" cy="322655"/>
          </a:xfrm>
          <a:custGeom>
            <a:avLst/>
            <a:gdLst>
              <a:gd name="rtl" fmla="*/ 74994 w 348348"/>
              <a:gd name="rtt" fmla="*/ 47270 h 182700"/>
              <a:gd name="rtr" fmla="*/ 275094 w 348348"/>
              <a:gd name="rtb" fmla="*/ 137170 h 182700"/>
            </a:gdLst>
            <a:ahLst/>
            <a:cxnLst/>
            <a:rect l="rtl" t="rtt" r="rtr" b="rtb"/>
            <a:pathLst>
              <a:path w="348348" h="182700">
                <a:moveTo>
                  <a:pt x="91350" y="0"/>
                </a:moveTo>
                <a:lnTo>
                  <a:pt x="256998" y="0"/>
                </a:lnTo>
                <a:cubicBezTo>
                  <a:pt x="307451" y="0"/>
                  <a:pt x="348348" y="40897"/>
                  <a:pt x="348348" y="91350"/>
                </a:cubicBezTo>
                <a:cubicBezTo>
                  <a:pt x="348348" y="141803"/>
                  <a:pt x="307451" y="182700"/>
                  <a:pt x="256998" y="182700"/>
                </a:cubicBezTo>
                <a:lnTo>
                  <a:pt x="91350" y="182700"/>
                </a:lnTo>
                <a:cubicBezTo>
                  <a:pt x="40897" y="182700"/>
                  <a:pt x="0" y="141803"/>
                  <a:pt x="0" y="91350"/>
                </a:cubicBezTo>
                <a:cubicBezTo>
                  <a:pt x="0" y="40897"/>
                  <a:pt x="40897" y="0"/>
                  <a:pt x="91350" y="0"/>
                </a:cubicBezTo>
                <a:close/>
              </a:path>
            </a:pathLst>
          </a:custGeom>
          <a:solidFill>
            <a:srgbClr val="FFFFFF"/>
          </a:solidFill>
          <a:ln w="87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client</a:t>
            </a:r>
          </a:p>
        </p:txBody>
      </p:sp>
      <p:sp>
        <p:nvSpPr>
          <p:cNvPr id="23" name="Floating">
            <a:extLst>
              <a:ext uri="{FF2B5EF4-FFF2-40B4-BE49-F238E27FC236}">
                <a16:creationId xmlns:a16="http://schemas.microsoft.com/office/drawing/2014/main" id="{8C485D77-F3D1-4534-8C9E-C96C626CD360}"/>
              </a:ext>
            </a:extLst>
          </p:cNvPr>
          <p:cNvSpPr/>
          <p:nvPr/>
        </p:nvSpPr>
        <p:spPr>
          <a:xfrm>
            <a:off x="1903417" y="3449829"/>
            <a:ext cx="578823" cy="261197"/>
          </a:xfrm>
          <a:custGeom>
            <a:avLst/>
            <a:gdLst>
              <a:gd name="rtl" fmla="*/ 51620 w 336400"/>
              <a:gd name="rtt" fmla="*/ 25520 h 147900"/>
              <a:gd name="rtr" fmla="*/ 286520 w 336400"/>
              <a:gd name="rtb" fmla="*/ 124120 h 147900"/>
            </a:gdLst>
            <a:ahLst/>
            <a:cxnLst/>
            <a:rect l="rtl" t="rtt" r="rtr" b="rtb"/>
            <a:pathLst>
              <a:path w="336400" h="147900">
                <a:moveTo>
                  <a:pt x="11600" y="0"/>
                </a:moveTo>
                <a:lnTo>
                  <a:pt x="324800" y="0"/>
                </a:lnTo>
                <a:cubicBezTo>
                  <a:pt x="332595" y="0"/>
                  <a:pt x="336400" y="3805"/>
                  <a:pt x="336400" y="11600"/>
                </a:cubicBezTo>
                <a:lnTo>
                  <a:pt x="336400" y="136300"/>
                </a:lnTo>
                <a:cubicBezTo>
                  <a:pt x="336400" y="144095"/>
                  <a:pt x="332595" y="147900"/>
                  <a:pt x="3248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UI화면</a:t>
            </a:r>
          </a:p>
        </p:txBody>
      </p:sp>
      <p:sp>
        <p:nvSpPr>
          <p:cNvPr id="24" name="Floating">
            <a:extLst>
              <a:ext uri="{FF2B5EF4-FFF2-40B4-BE49-F238E27FC236}">
                <a16:creationId xmlns:a16="http://schemas.microsoft.com/office/drawing/2014/main" id="{D9E94C24-040F-4EF0-BB4E-853F5EFAB278}"/>
              </a:ext>
            </a:extLst>
          </p:cNvPr>
          <p:cNvSpPr/>
          <p:nvPr/>
        </p:nvSpPr>
        <p:spPr>
          <a:xfrm>
            <a:off x="3238204" y="3449829"/>
            <a:ext cx="713550" cy="261197"/>
          </a:xfrm>
          <a:custGeom>
            <a:avLst/>
            <a:gdLst>
              <a:gd name="rtl" fmla="*/ 51620 w 414700"/>
              <a:gd name="rtt" fmla="*/ 25520 h 147900"/>
              <a:gd name="rtr" fmla="*/ 364820 w 414700"/>
              <a:gd name="rtb" fmla="*/ 124120 h 147900"/>
            </a:gdLst>
            <a:ahLst/>
            <a:cxnLst/>
            <a:rect l="rtl" t="rtt" r="rtr" b="rtb"/>
            <a:pathLst>
              <a:path w="414700" h="147900">
                <a:moveTo>
                  <a:pt x="11600" y="0"/>
                </a:moveTo>
                <a:lnTo>
                  <a:pt x="403100" y="0"/>
                </a:lnTo>
                <a:cubicBezTo>
                  <a:pt x="410895" y="0"/>
                  <a:pt x="414700" y="3805"/>
                  <a:pt x="414700" y="11600"/>
                </a:cubicBezTo>
                <a:lnTo>
                  <a:pt x="414700" y="136300"/>
                </a:lnTo>
                <a:cubicBezTo>
                  <a:pt x="414700" y="144095"/>
                  <a:pt x="410895" y="147900"/>
                  <a:pt x="4031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기능선택</a:t>
            </a:r>
          </a:p>
        </p:txBody>
      </p:sp>
      <p:sp>
        <p:nvSpPr>
          <p:cNvPr id="25" name="Floating">
            <a:extLst>
              <a:ext uri="{FF2B5EF4-FFF2-40B4-BE49-F238E27FC236}">
                <a16:creationId xmlns:a16="http://schemas.microsoft.com/office/drawing/2014/main" id="{067CF290-C6DB-4100-97DB-39C31921FAB8}"/>
              </a:ext>
            </a:extLst>
          </p:cNvPr>
          <p:cNvSpPr/>
          <p:nvPr/>
        </p:nvSpPr>
        <p:spPr>
          <a:xfrm>
            <a:off x="4369804" y="2646462"/>
            <a:ext cx="454077" cy="261197"/>
          </a:xfrm>
          <a:custGeom>
            <a:avLst/>
            <a:gdLst>
              <a:gd name="rtl" fmla="*/ 51620 w 263900"/>
              <a:gd name="rtt" fmla="*/ 25520 h 147900"/>
              <a:gd name="rtr" fmla="*/ 214020 w 263900"/>
              <a:gd name="rtb" fmla="*/ 124120 h 147900"/>
            </a:gdLst>
            <a:ahLst/>
            <a:cxnLst/>
            <a:rect l="rtl" t="rtt" r="rtr" b="rtb"/>
            <a:pathLst>
              <a:path w="263900" h="147900">
                <a:moveTo>
                  <a:pt x="11600" y="0"/>
                </a:moveTo>
                <a:lnTo>
                  <a:pt x="252300" y="0"/>
                </a:lnTo>
                <a:cubicBezTo>
                  <a:pt x="260095" y="0"/>
                  <a:pt x="263900" y="3805"/>
                  <a:pt x="263900" y="11600"/>
                </a:cubicBezTo>
                <a:lnTo>
                  <a:pt x="263900" y="136300"/>
                </a:lnTo>
                <a:cubicBezTo>
                  <a:pt x="263900" y="144095"/>
                  <a:pt x="260095" y="147900"/>
                  <a:pt x="2523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정적</a:t>
            </a:r>
          </a:p>
        </p:txBody>
      </p:sp>
      <p:sp>
        <p:nvSpPr>
          <p:cNvPr id="26" name="Floating">
            <a:extLst>
              <a:ext uri="{FF2B5EF4-FFF2-40B4-BE49-F238E27FC236}">
                <a16:creationId xmlns:a16="http://schemas.microsoft.com/office/drawing/2014/main" id="{0877CA32-3BBA-46C6-AA66-0DB9CC21C35C}"/>
              </a:ext>
            </a:extLst>
          </p:cNvPr>
          <p:cNvSpPr/>
          <p:nvPr/>
        </p:nvSpPr>
        <p:spPr>
          <a:xfrm>
            <a:off x="5882066" y="2646462"/>
            <a:ext cx="1007951" cy="261197"/>
          </a:xfrm>
          <a:custGeom>
            <a:avLst/>
            <a:gdLst>
              <a:gd name="rtl" fmla="*/ 51620 w 585800"/>
              <a:gd name="rtt" fmla="*/ 25520 h 147900"/>
              <a:gd name="rtr" fmla="*/ 535920 w 585800"/>
              <a:gd name="rtb" fmla="*/ 124120 h 147900"/>
            </a:gdLst>
            <a:ahLst/>
            <a:cxnLst/>
            <a:rect l="rtl" t="rtt" r="rtr" b="rtb"/>
            <a:pathLst>
              <a:path w="585800" h="147900">
                <a:moveTo>
                  <a:pt x="11600" y="0"/>
                </a:moveTo>
                <a:lnTo>
                  <a:pt x="574200" y="0"/>
                </a:lnTo>
                <a:cubicBezTo>
                  <a:pt x="581995" y="0"/>
                  <a:pt x="585800" y="3805"/>
                  <a:pt x="585800" y="11600"/>
                </a:cubicBezTo>
                <a:lnTo>
                  <a:pt x="585800" y="136300"/>
                </a:lnTo>
                <a:cubicBezTo>
                  <a:pt x="585800" y="144095"/>
                  <a:pt x="581995" y="147900"/>
                  <a:pt x="5742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데이터 크롤링</a:t>
            </a:r>
          </a:p>
        </p:txBody>
      </p:sp>
      <p:sp>
        <p:nvSpPr>
          <p:cNvPr id="27" name="Floating">
            <a:extLst>
              <a:ext uri="{FF2B5EF4-FFF2-40B4-BE49-F238E27FC236}">
                <a16:creationId xmlns:a16="http://schemas.microsoft.com/office/drawing/2014/main" id="{E7265B2A-C362-42BA-9B90-1D4D95367076}"/>
              </a:ext>
            </a:extLst>
          </p:cNvPr>
          <p:cNvSpPr/>
          <p:nvPr/>
        </p:nvSpPr>
        <p:spPr>
          <a:xfrm>
            <a:off x="4369804" y="4305099"/>
            <a:ext cx="454077" cy="261197"/>
          </a:xfrm>
          <a:custGeom>
            <a:avLst/>
            <a:gdLst>
              <a:gd name="rtl" fmla="*/ 51620 w 263900"/>
              <a:gd name="rtt" fmla="*/ 25520 h 147900"/>
              <a:gd name="rtr" fmla="*/ 214020 w 263900"/>
              <a:gd name="rtb" fmla="*/ 124120 h 147900"/>
            </a:gdLst>
            <a:ahLst/>
            <a:cxnLst/>
            <a:rect l="rtl" t="rtt" r="rtr" b="rtb"/>
            <a:pathLst>
              <a:path w="263900" h="147900">
                <a:moveTo>
                  <a:pt x="11600" y="0"/>
                </a:moveTo>
                <a:lnTo>
                  <a:pt x="252300" y="0"/>
                </a:lnTo>
                <a:cubicBezTo>
                  <a:pt x="260095" y="0"/>
                  <a:pt x="263900" y="3805"/>
                  <a:pt x="263900" y="11600"/>
                </a:cubicBezTo>
                <a:lnTo>
                  <a:pt x="263900" y="136300"/>
                </a:lnTo>
                <a:cubicBezTo>
                  <a:pt x="263900" y="144095"/>
                  <a:pt x="260095" y="147900"/>
                  <a:pt x="2523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동적</a:t>
            </a:r>
          </a:p>
        </p:txBody>
      </p:sp>
      <p:sp>
        <p:nvSpPr>
          <p:cNvPr id="28" name="Floating">
            <a:extLst>
              <a:ext uri="{FF2B5EF4-FFF2-40B4-BE49-F238E27FC236}">
                <a16:creationId xmlns:a16="http://schemas.microsoft.com/office/drawing/2014/main" id="{6E3592A9-1EC8-4AAF-8036-FFD751BC8C79}"/>
              </a:ext>
            </a:extLst>
          </p:cNvPr>
          <p:cNvSpPr/>
          <p:nvPr/>
        </p:nvSpPr>
        <p:spPr>
          <a:xfrm>
            <a:off x="5882066" y="4305099"/>
            <a:ext cx="1007951" cy="261197"/>
          </a:xfrm>
          <a:custGeom>
            <a:avLst/>
            <a:gdLst>
              <a:gd name="rtl" fmla="*/ 51620 w 585800"/>
              <a:gd name="rtt" fmla="*/ 25520 h 147900"/>
              <a:gd name="rtr" fmla="*/ 535920 w 585800"/>
              <a:gd name="rtb" fmla="*/ 124120 h 147900"/>
            </a:gdLst>
            <a:ahLst/>
            <a:cxnLst/>
            <a:rect l="rtl" t="rtt" r="rtr" b="rtb"/>
            <a:pathLst>
              <a:path w="585800" h="147900">
                <a:moveTo>
                  <a:pt x="11600" y="0"/>
                </a:moveTo>
                <a:lnTo>
                  <a:pt x="574200" y="0"/>
                </a:lnTo>
                <a:cubicBezTo>
                  <a:pt x="581995" y="0"/>
                  <a:pt x="585800" y="3805"/>
                  <a:pt x="585800" y="11600"/>
                </a:cubicBezTo>
                <a:lnTo>
                  <a:pt x="585800" y="136300"/>
                </a:lnTo>
                <a:cubicBezTo>
                  <a:pt x="585800" y="144095"/>
                  <a:pt x="581995" y="147900"/>
                  <a:pt x="5742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데이터 크롤링</a:t>
            </a:r>
          </a:p>
        </p:txBody>
      </p:sp>
      <p:sp>
        <p:nvSpPr>
          <p:cNvPr id="29" name="Floating">
            <a:extLst>
              <a:ext uri="{FF2B5EF4-FFF2-40B4-BE49-F238E27FC236}">
                <a16:creationId xmlns:a16="http://schemas.microsoft.com/office/drawing/2014/main" id="{507B62C5-8C63-4609-8D18-77D632B68414}"/>
              </a:ext>
            </a:extLst>
          </p:cNvPr>
          <p:cNvSpPr/>
          <p:nvPr/>
        </p:nvSpPr>
        <p:spPr>
          <a:xfrm>
            <a:off x="7828110" y="2646462"/>
            <a:ext cx="1007951" cy="261197"/>
          </a:xfrm>
          <a:custGeom>
            <a:avLst/>
            <a:gdLst>
              <a:gd name="rtl" fmla="*/ 51620 w 585800"/>
              <a:gd name="rtt" fmla="*/ 25520 h 147900"/>
              <a:gd name="rtr" fmla="*/ 535920 w 585800"/>
              <a:gd name="rtb" fmla="*/ 124120 h 147900"/>
            </a:gdLst>
            <a:ahLst/>
            <a:cxnLst/>
            <a:rect l="rtl" t="rtt" r="rtr" b="rtb"/>
            <a:pathLst>
              <a:path w="585800" h="147900">
                <a:moveTo>
                  <a:pt x="11600" y="0"/>
                </a:moveTo>
                <a:lnTo>
                  <a:pt x="574200" y="0"/>
                </a:lnTo>
                <a:cubicBezTo>
                  <a:pt x="581995" y="0"/>
                  <a:pt x="585800" y="3805"/>
                  <a:pt x="585800" y="11600"/>
                </a:cubicBezTo>
                <a:lnTo>
                  <a:pt x="585800" y="136300"/>
                </a:lnTo>
                <a:cubicBezTo>
                  <a:pt x="585800" y="144095"/>
                  <a:pt x="581995" y="147900"/>
                  <a:pt x="5742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데이터 시각화</a:t>
            </a:r>
          </a:p>
        </p:txBody>
      </p:sp>
      <p:sp>
        <p:nvSpPr>
          <p:cNvPr id="30" name="Floating">
            <a:extLst>
              <a:ext uri="{FF2B5EF4-FFF2-40B4-BE49-F238E27FC236}">
                <a16:creationId xmlns:a16="http://schemas.microsoft.com/office/drawing/2014/main" id="{5FE3A355-F901-4FF1-B29B-347F582CAD9C}"/>
              </a:ext>
            </a:extLst>
          </p:cNvPr>
          <p:cNvSpPr/>
          <p:nvPr/>
        </p:nvSpPr>
        <p:spPr>
          <a:xfrm>
            <a:off x="7828110" y="4305099"/>
            <a:ext cx="1007951" cy="261197"/>
          </a:xfrm>
          <a:custGeom>
            <a:avLst/>
            <a:gdLst>
              <a:gd name="rtl" fmla="*/ 51620 w 585800"/>
              <a:gd name="rtt" fmla="*/ 25520 h 147900"/>
              <a:gd name="rtr" fmla="*/ 535920 w 585800"/>
              <a:gd name="rtb" fmla="*/ 124120 h 147900"/>
            </a:gdLst>
            <a:ahLst/>
            <a:cxnLst/>
            <a:rect l="rtl" t="rtt" r="rtr" b="rtb"/>
            <a:pathLst>
              <a:path w="585800" h="147900">
                <a:moveTo>
                  <a:pt x="11600" y="0"/>
                </a:moveTo>
                <a:lnTo>
                  <a:pt x="574200" y="0"/>
                </a:lnTo>
                <a:cubicBezTo>
                  <a:pt x="581995" y="0"/>
                  <a:pt x="585800" y="3805"/>
                  <a:pt x="585800" y="11600"/>
                </a:cubicBezTo>
                <a:lnTo>
                  <a:pt x="585800" y="136300"/>
                </a:lnTo>
                <a:cubicBezTo>
                  <a:pt x="585800" y="144095"/>
                  <a:pt x="581995" y="147900"/>
                  <a:pt x="5742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데이터 시각화</a:t>
            </a:r>
          </a:p>
        </p:txBody>
      </p:sp>
      <p:sp>
        <p:nvSpPr>
          <p:cNvPr id="31" name="Floating">
            <a:extLst>
              <a:ext uri="{FF2B5EF4-FFF2-40B4-BE49-F238E27FC236}">
                <a16:creationId xmlns:a16="http://schemas.microsoft.com/office/drawing/2014/main" id="{446A8FE7-91E8-4FA0-A918-ED5DF9767228}"/>
              </a:ext>
            </a:extLst>
          </p:cNvPr>
          <p:cNvSpPr/>
          <p:nvPr/>
        </p:nvSpPr>
        <p:spPr>
          <a:xfrm>
            <a:off x="5798336" y="1537815"/>
            <a:ext cx="1175411" cy="261197"/>
          </a:xfrm>
          <a:custGeom>
            <a:avLst/>
            <a:gdLst>
              <a:gd name="rtl" fmla="*/ 72732 w 683124"/>
              <a:gd name="rtt" fmla="*/ 25520 h 147900"/>
              <a:gd name="rtr" fmla="*/ 612132 w 683124"/>
              <a:gd name="rtb" fmla="*/ 124120 h 147900"/>
            </a:gdLst>
            <a:ahLst/>
            <a:cxnLst/>
            <a:rect l="rtl" t="rtt" r="rtr" b="rtb"/>
            <a:pathLst>
              <a:path w="683124" h="147900">
                <a:moveTo>
                  <a:pt x="73950" y="0"/>
                </a:moveTo>
                <a:lnTo>
                  <a:pt x="609174" y="0"/>
                </a:lnTo>
                <a:cubicBezTo>
                  <a:pt x="650017" y="0"/>
                  <a:pt x="683124" y="33107"/>
                  <a:pt x="683124" y="73950"/>
                </a:cubicBezTo>
                <a:cubicBezTo>
                  <a:pt x="683124" y="114793"/>
                  <a:pt x="650017" y="147900"/>
                  <a:pt x="609174" y="147900"/>
                </a:cubicBezTo>
                <a:lnTo>
                  <a:pt x="73950" y="147900"/>
                </a:lnTo>
                <a:cubicBezTo>
                  <a:pt x="33107" y="147900"/>
                  <a:pt x="0" y="114793"/>
                  <a:pt x="0" y="73950"/>
                </a:cubicBezTo>
                <a:cubicBezTo>
                  <a:pt x="0" y="33107"/>
                  <a:pt x="33107" y="0"/>
                  <a:pt x="7395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무신사홈페이지</a:t>
            </a:r>
          </a:p>
        </p:txBody>
      </p:sp>
      <p:sp>
        <p:nvSpPr>
          <p:cNvPr id="32" name="Floating">
            <a:extLst>
              <a:ext uri="{FF2B5EF4-FFF2-40B4-BE49-F238E27FC236}">
                <a16:creationId xmlns:a16="http://schemas.microsoft.com/office/drawing/2014/main" id="{472A44EF-D3F6-4A5B-BBA5-AD204F94F8DF}"/>
              </a:ext>
            </a:extLst>
          </p:cNvPr>
          <p:cNvSpPr/>
          <p:nvPr/>
        </p:nvSpPr>
        <p:spPr>
          <a:xfrm>
            <a:off x="5817565" y="5516504"/>
            <a:ext cx="1175411" cy="261197"/>
          </a:xfrm>
          <a:custGeom>
            <a:avLst/>
            <a:gdLst>
              <a:gd name="rtl" fmla="*/ 72732 w 683124"/>
              <a:gd name="rtt" fmla="*/ 25520 h 147900"/>
              <a:gd name="rtr" fmla="*/ 612132 w 683124"/>
              <a:gd name="rtb" fmla="*/ 124120 h 147900"/>
            </a:gdLst>
            <a:ahLst/>
            <a:cxnLst/>
            <a:rect l="rtl" t="rtt" r="rtr" b="rtb"/>
            <a:pathLst>
              <a:path w="683124" h="147900">
                <a:moveTo>
                  <a:pt x="73950" y="0"/>
                </a:moveTo>
                <a:lnTo>
                  <a:pt x="609174" y="0"/>
                </a:lnTo>
                <a:cubicBezTo>
                  <a:pt x="650017" y="0"/>
                  <a:pt x="683124" y="33107"/>
                  <a:pt x="683124" y="73950"/>
                </a:cubicBezTo>
                <a:cubicBezTo>
                  <a:pt x="683124" y="114793"/>
                  <a:pt x="650017" y="147900"/>
                  <a:pt x="609174" y="147900"/>
                </a:cubicBezTo>
                <a:lnTo>
                  <a:pt x="73950" y="147900"/>
                </a:lnTo>
                <a:cubicBezTo>
                  <a:pt x="33107" y="147900"/>
                  <a:pt x="0" y="114793"/>
                  <a:pt x="0" y="73950"/>
                </a:cubicBezTo>
                <a:cubicBezTo>
                  <a:pt x="0" y="33107"/>
                  <a:pt x="33107" y="0"/>
                  <a:pt x="7395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무신사홈페이지</a:t>
            </a:r>
          </a:p>
        </p:txBody>
      </p:sp>
      <p:sp>
        <p:nvSpPr>
          <p:cNvPr id="33" name="Floating">
            <a:extLst>
              <a:ext uri="{FF2B5EF4-FFF2-40B4-BE49-F238E27FC236}">
                <a16:creationId xmlns:a16="http://schemas.microsoft.com/office/drawing/2014/main" id="{D89E399D-D0EB-4DA1-AE12-ACCAC6CCB6B6}"/>
              </a:ext>
            </a:extLst>
          </p:cNvPr>
          <p:cNvSpPr/>
          <p:nvPr/>
        </p:nvSpPr>
        <p:spPr>
          <a:xfrm>
            <a:off x="9812712" y="2646462"/>
            <a:ext cx="878215" cy="261197"/>
          </a:xfrm>
          <a:custGeom>
            <a:avLst/>
            <a:gdLst>
              <a:gd name="rtl" fmla="*/ 51620 w 510400"/>
              <a:gd name="rtt" fmla="*/ 25520 h 147900"/>
              <a:gd name="rtr" fmla="*/ 460520 w 510400"/>
              <a:gd name="rtb" fmla="*/ 124120 h 147900"/>
            </a:gdLst>
            <a:ahLst/>
            <a:cxnLst/>
            <a:rect l="rtl" t="rtt" r="rtr" b="rtb"/>
            <a:pathLst>
              <a:path w="510400" h="147900">
                <a:moveTo>
                  <a:pt x="11600" y="0"/>
                </a:moveTo>
                <a:lnTo>
                  <a:pt x="498800" y="0"/>
                </a:lnTo>
                <a:cubicBezTo>
                  <a:pt x="506595" y="0"/>
                  <a:pt x="510400" y="3805"/>
                  <a:pt x="510400" y="11600"/>
                </a:cubicBezTo>
                <a:lnTo>
                  <a:pt x="510400" y="136300"/>
                </a:lnTo>
                <a:cubicBezTo>
                  <a:pt x="510400" y="144095"/>
                  <a:pt x="506595" y="147900"/>
                  <a:pt x="4988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이미지 저장</a:t>
            </a:r>
          </a:p>
        </p:txBody>
      </p:sp>
      <p:sp>
        <p:nvSpPr>
          <p:cNvPr id="34" name="Floating">
            <a:extLst>
              <a:ext uri="{FF2B5EF4-FFF2-40B4-BE49-F238E27FC236}">
                <a16:creationId xmlns:a16="http://schemas.microsoft.com/office/drawing/2014/main" id="{B7A286D1-0E4C-436E-8FEB-65C602B34640}"/>
              </a:ext>
            </a:extLst>
          </p:cNvPr>
          <p:cNvSpPr/>
          <p:nvPr/>
        </p:nvSpPr>
        <p:spPr>
          <a:xfrm>
            <a:off x="9858073" y="4295789"/>
            <a:ext cx="878215" cy="261197"/>
          </a:xfrm>
          <a:custGeom>
            <a:avLst/>
            <a:gdLst>
              <a:gd name="rtl" fmla="*/ 51620 w 510400"/>
              <a:gd name="rtt" fmla="*/ 25520 h 147900"/>
              <a:gd name="rtr" fmla="*/ 460520 w 510400"/>
              <a:gd name="rtb" fmla="*/ 124120 h 147900"/>
            </a:gdLst>
            <a:ahLst/>
            <a:cxnLst/>
            <a:rect l="rtl" t="rtt" r="rtr" b="rtb"/>
            <a:pathLst>
              <a:path w="510400" h="147900">
                <a:moveTo>
                  <a:pt x="11600" y="0"/>
                </a:moveTo>
                <a:lnTo>
                  <a:pt x="498800" y="0"/>
                </a:lnTo>
                <a:cubicBezTo>
                  <a:pt x="506595" y="0"/>
                  <a:pt x="510400" y="3805"/>
                  <a:pt x="510400" y="11600"/>
                </a:cubicBezTo>
                <a:lnTo>
                  <a:pt x="510400" y="136300"/>
                </a:lnTo>
                <a:cubicBezTo>
                  <a:pt x="510400" y="144095"/>
                  <a:pt x="506595" y="147900"/>
                  <a:pt x="4988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이미지 저장</a:t>
            </a:r>
          </a:p>
        </p:txBody>
      </p:sp>
      <p:pic>
        <p:nvPicPr>
          <p:cNvPr id="1026" name="Picture 2" descr="https://cdn.discordapp.com/attachments/1077506049034170430/1079987143558037574/image.png">
            <a:extLst>
              <a:ext uri="{FF2B5EF4-FFF2-40B4-BE49-F238E27FC236}">
                <a16:creationId xmlns:a16="http://schemas.microsoft.com/office/drawing/2014/main" id="{A90E64F9-D825-40EA-B5B4-656E6FC0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2857" y1="71963" x2="62857" y2="71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840" y="3075720"/>
            <a:ext cx="10001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7506049034170430/1079987479484055552/image.png">
            <a:extLst>
              <a:ext uri="{FF2B5EF4-FFF2-40B4-BE49-F238E27FC236}">
                <a16:creationId xmlns:a16="http://schemas.microsoft.com/office/drawing/2014/main" id="{3A42ABE1-BA1F-44B8-B59B-A1DAC86D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56" y="3068638"/>
            <a:ext cx="1143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저장 파일의 벡터 일러스트 / 이미지 파일, 문서, 소프트웨어 아이콘 세트 - 스톡일러스트 [70848484] - PIXTA">
            <a:extLst>
              <a:ext uri="{FF2B5EF4-FFF2-40B4-BE49-F238E27FC236}">
                <a16:creationId xmlns:a16="http://schemas.microsoft.com/office/drawing/2014/main" id="{BC7F5A3F-448A-416A-A663-9791A2BE0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24" b="92593" l="3556" r="90000">
                        <a14:foregroundMark x1="26222" y1="71429" x2="26222" y2="87831"/>
                        <a14:foregroundMark x1="26222" y1="71164" x2="34889" y2="71164"/>
                        <a14:foregroundMark x1="34889" y1="71164" x2="38222" y2="75132"/>
                        <a14:foregroundMark x1="38444" y1="75661" x2="37556" y2="87566"/>
                        <a14:foregroundMark x1="32889" y1="76720" x2="32889" y2="883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99" t="62806" r="55968" b="4593"/>
          <a:stretch/>
        </p:blipFill>
        <p:spPr bwMode="auto">
          <a:xfrm>
            <a:off x="9788520" y="3049045"/>
            <a:ext cx="1000126" cy="11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1077506049034170430/1079993614396035142/20190626045421.png">
            <a:extLst>
              <a:ext uri="{FF2B5EF4-FFF2-40B4-BE49-F238E27FC236}">
                <a16:creationId xmlns:a16="http://schemas.microsoft.com/office/drawing/2014/main" id="{6EF329D4-1539-4A46-93FF-83DD5BEB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5583" y1="49524" x2="64750" y2="50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05" y="1339886"/>
            <a:ext cx="1749051" cy="9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s://cdn.discordapp.com/attachments/1077506049034170430/1079993614396035142/20190626045421.png">
            <a:extLst>
              <a:ext uri="{FF2B5EF4-FFF2-40B4-BE49-F238E27FC236}">
                <a16:creationId xmlns:a16="http://schemas.microsoft.com/office/drawing/2014/main" id="{0FAE260A-D5A3-4D6A-B9EB-2377CF2E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5583" y1="49524" x2="64750" y2="50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05" y="5049579"/>
            <a:ext cx="1749051" cy="9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D914131-B46F-4747-9386-8B167E01F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1" y="2846082"/>
            <a:ext cx="599383" cy="5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0" name="RelatConnector">
            <a:extLst>
              <a:ext uri="{FF2B5EF4-FFF2-40B4-BE49-F238E27FC236}">
                <a16:creationId xmlns:a16="http://schemas.microsoft.com/office/drawing/2014/main" id="{D2E16274-E49E-4628-86E4-5DAF7C2CC05A}"/>
              </a:ext>
            </a:extLst>
          </p:cNvPr>
          <p:cNvSpPr/>
          <p:nvPr/>
        </p:nvSpPr>
        <p:spPr>
          <a:xfrm>
            <a:off x="1681841" y="3621612"/>
            <a:ext cx="1675931" cy="276754"/>
          </a:xfrm>
          <a:custGeom>
            <a:avLst/>
            <a:gdLst>
              <a:gd name="rtl" fmla="*/ -133300 w 1587200"/>
              <a:gd name="rtt" fmla="*/ -300700 h 234056"/>
              <a:gd name="rtr" fmla="*/ 133300 w 1587200"/>
              <a:gd name="rtb" fmla="*/ -164300 h 234056"/>
            </a:gdLst>
            <a:ahLst/>
            <a:cxnLst/>
            <a:rect l="rtl" t="rtt" r="rtr" b="rtb"/>
            <a:pathLst>
              <a:path w="1587200" h="234056" fill="none">
                <a:moveTo>
                  <a:pt x="-793600" y="1550"/>
                </a:moveTo>
                <a:cubicBezTo>
                  <a:pt x="-793600" y="-308450"/>
                  <a:pt x="793600" y="-311550"/>
                  <a:pt x="793600" y="-1550"/>
                </a:cubicBezTo>
              </a:path>
            </a:pathLst>
          </a:custGeom>
          <a:noFill/>
          <a:ln w="6200" cap="rnd">
            <a:solidFill>
              <a:srgbClr val="A98AE7"/>
            </a:solidFill>
            <a:round/>
            <a:tailEnd type="stealth" w="sm" len="sm"/>
          </a:ln>
        </p:spPr>
      </p:sp>
      <p:sp>
        <p:nvSpPr>
          <p:cNvPr id="11" name="RelatConnector">
            <a:extLst>
              <a:ext uri="{FF2B5EF4-FFF2-40B4-BE49-F238E27FC236}">
                <a16:creationId xmlns:a16="http://schemas.microsoft.com/office/drawing/2014/main" id="{8469B61C-0E3D-4100-84A3-39A1F8BE6E97}"/>
              </a:ext>
            </a:extLst>
          </p:cNvPr>
          <p:cNvSpPr/>
          <p:nvPr/>
        </p:nvSpPr>
        <p:spPr>
          <a:xfrm>
            <a:off x="3236660" y="3570294"/>
            <a:ext cx="1433706" cy="329350"/>
          </a:xfrm>
          <a:custGeom>
            <a:avLst/>
            <a:gdLst>
              <a:gd name="rtl" fmla="*/ -133300 w 1357800"/>
              <a:gd name="rtt" fmla="*/ -300700 h 278537"/>
              <a:gd name="rtr" fmla="*/ 133300 w 1357800"/>
              <a:gd name="rtb" fmla="*/ -164300 h 278537"/>
            </a:gdLst>
            <a:ahLst/>
            <a:cxnLst/>
            <a:rect l="rtl" t="rtt" r="rtr" b="rtb"/>
            <a:pathLst>
              <a:path w="1357800" h="278537" fill="none">
                <a:moveTo>
                  <a:pt x="-678900" y="41850"/>
                </a:moveTo>
                <a:cubicBezTo>
                  <a:pt x="-678900" y="-268150"/>
                  <a:pt x="678900" y="-351850"/>
                  <a:pt x="678900" y="-41850"/>
                </a:cubicBezTo>
              </a:path>
            </a:pathLst>
          </a:custGeom>
          <a:noFill/>
          <a:ln w="6200" cap="rnd">
            <a:solidFill>
              <a:srgbClr val="A98AE7"/>
            </a:solidFill>
            <a:round/>
            <a:tailEnd type="stealth" w="sm" len="sm"/>
          </a:ln>
        </p:spPr>
      </p:sp>
      <p:sp>
        <p:nvSpPr>
          <p:cNvPr id="12" name="MMConnector">
            <a:extLst>
              <a:ext uri="{FF2B5EF4-FFF2-40B4-BE49-F238E27FC236}">
                <a16:creationId xmlns:a16="http://schemas.microsoft.com/office/drawing/2014/main" id="{7925382C-054B-4793-8AB6-760C214F5AAE}"/>
              </a:ext>
            </a:extLst>
          </p:cNvPr>
          <p:cNvSpPr/>
          <p:nvPr/>
        </p:nvSpPr>
        <p:spPr>
          <a:xfrm>
            <a:off x="4376228" y="3092401"/>
            <a:ext cx="609185" cy="1099693"/>
          </a:xfrm>
          <a:custGeom>
            <a:avLst/>
            <a:gdLst/>
            <a:ahLst/>
            <a:cxnLst/>
            <a:rect l="0" t="0" r="0" b="0"/>
            <a:pathLst>
              <a:path w="576932" h="930029">
                <a:moveTo>
                  <a:pt x="-170516" y="317958"/>
                </a:moveTo>
                <a:cubicBezTo>
                  <a:pt x="-164200" y="305214"/>
                  <a:pt x="-158261" y="292233"/>
                  <a:pt x="-152530" y="279142"/>
                </a:cubicBezTo>
                <a:cubicBezTo>
                  <a:pt x="-146799" y="266051"/>
                  <a:pt x="-141275" y="252849"/>
                  <a:pt x="-135943" y="239548"/>
                </a:cubicBezTo>
                <a:cubicBezTo>
                  <a:pt x="-130612" y="226247"/>
                  <a:pt x="-125473" y="212846"/>
                  <a:pt x="-120477" y="199377"/>
                </a:cubicBezTo>
                <a:cubicBezTo>
                  <a:pt x="-115482" y="185908"/>
                  <a:pt x="-110630" y="172369"/>
                  <a:pt x="-105888" y="158779"/>
                </a:cubicBezTo>
                <a:cubicBezTo>
                  <a:pt x="-101147" y="145189"/>
                  <a:pt x="-96515" y="131547"/>
                  <a:pt x="-91960" y="117868"/>
                </a:cubicBezTo>
                <a:cubicBezTo>
                  <a:pt x="-87405" y="104189"/>
                  <a:pt x="-82928" y="90473"/>
                  <a:pt x="-78497" y="76732"/>
                </a:cubicBezTo>
                <a:cubicBezTo>
                  <a:pt x="-74067" y="62990"/>
                  <a:pt x="-69684" y="49224"/>
                  <a:pt x="-65320" y="35444"/>
                </a:cubicBezTo>
                <a:cubicBezTo>
                  <a:pt x="-60956" y="21663"/>
                  <a:pt x="-56610" y="7867"/>
                  <a:pt x="-52256" y="-5933"/>
                </a:cubicBezTo>
                <a:cubicBezTo>
                  <a:pt x="-47902" y="-19734"/>
                  <a:pt x="-43538" y="-33539"/>
                  <a:pt x="-39138" y="-47341"/>
                </a:cubicBezTo>
                <a:cubicBezTo>
                  <a:pt x="-34738" y="-61142"/>
                  <a:pt x="-30301" y="-74939"/>
                  <a:pt x="-25797" y="-88722"/>
                </a:cubicBezTo>
                <a:cubicBezTo>
                  <a:pt x="-21294" y="-102505"/>
                  <a:pt x="-16724" y="-116273"/>
                  <a:pt x="-12058" y="-130016"/>
                </a:cubicBezTo>
                <a:cubicBezTo>
                  <a:pt x="-7391" y="-143759"/>
                  <a:pt x="-2627" y="-157476"/>
                  <a:pt x="2269" y="-171154"/>
                </a:cubicBezTo>
                <a:cubicBezTo>
                  <a:pt x="7165" y="-184831"/>
                  <a:pt x="12192" y="-198470"/>
                  <a:pt x="17389" y="-212051"/>
                </a:cubicBezTo>
                <a:cubicBezTo>
                  <a:pt x="22586" y="-225633"/>
                  <a:pt x="27954" y="-239157"/>
                  <a:pt x="33535" y="-252602"/>
                </a:cubicBezTo>
                <a:cubicBezTo>
                  <a:pt x="39117" y="-266047"/>
                  <a:pt x="44913" y="-279412"/>
                  <a:pt x="50974" y="-292667"/>
                </a:cubicBezTo>
                <a:cubicBezTo>
                  <a:pt x="57035" y="-305921"/>
                  <a:pt x="63362" y="-319064"/>
                  <a:pt x="70014" y="-332054"/>
                </a:cubicBezTo>
                <a:cubicBezTo>
                  <a:pt x="76665" y="-345043"/>
                  <a:pt x="83641" y="-357879"/>
                  <a:pt x="91010" y="-370500"/>
                </a:cubicBezTo>
                <a:cubicBezTo>
                  <a:pt x="98379" y="-383120"/>
                  <a:pt x="106141" y="-395527"/>
                  <a:pt x="114371" y="-407632"/>
                </a:cubicBezTo>
                <a:cubicBezTo>
                  <a:pt x="122601" y="-419738"/>
                  <a:pt x="131298" y="-431543"/>
                  <a:pt x="140536" y="-442929"/>
                </a:cubicBezTo>
                <a:cubicBezTo>
                  <a:pt x="149775" y="-454315"/>
                  <a:pt x="159554" y="-465281"/>
                  <a:pt x="169933" y="-475672"/>
                </a:cubicBezTo>
                <a:cubicBezTo>
                  <a:pt x="180313" y="-486063"/>
                  <a:pt x="191293" y="-495878"/>
                  <a:pt x="202871" y="-504930"/>
                </a:cubicBezTo>
                <a:cubicBezTo>
                  <a:pt x="214448" y="-513983"/>
                  <a:pt x="226621" y="-522274"/>
                  <a:pt x="239376" y="-529631"/>
                </a:cubicBezTo>
                <a:cubicBezTo>
                  <a:pt x="252131" y="-536989"/>
                  <a:pt x="265468" y="-543413"/>
                  <a:pt x="279049" y="-548781"/>
                </a:cubicBezTo>
                <a:cubicBezTo>
                  <a:pt x="292631" y="-554150"/>
                  <a:pt x="306457" y="-558463"/>
                  <a:pt x="321065" y="-561782"/>
                </a:cubicBezTo>
                <a:cubicBezTo>
                  <a:pt x="335672" y="-565101"/>
                  <a:pt x="351062" y="-567425"/>
                  <a:pt x="364404" y="-568631"/>
                </a:cubicBezTo>
                <a:cubicBezTo>
                  <a:pt x="377746" y="-569838"/>
                  <a:pt x="389040" y="-569925"/>
                  <a:pt x="400334" y="-570012"/>
                </a:cubicBezTo>
                <a:cubicBezTo>
                  <a:pt x="402566" y="-570030"/>
                  <a:pt x="404054" y="-568617"/>
                  <a:pt x="404054" y="-566912"/>
                </a:cubicBezTo>
                <a:cubicBezTo>
                  <a:pt x="404054" y="-565207"/>
                  <a:pt x="402565" y="-563878"/>
                  <a:pt x="400334" y="-563812"/>
                </a:cubicBezTo>
                <a:cubicBezTo>
                  <a:pt x="389236" y="-563489"/>
                  <a:pt x="378138" y="-563166"/>
                  <a:pt x="365098" y="-561707"/>
                </a:cubicBezTo>
                <a:cubicBezTo>
                  <a:pt x="352058" y="-560248"/>
                  <a:pt x="337076" y="-557654"/>
                  <a:pt x="322916" y="-554118"/>
                </a:cubicBezTo>
                <a:cubicBezTo>
                  <a:pt x="308755" y="-550582"/>
                  <a:pt x="295417" y="-546104"/>
                  <a:pt x="282359" y="-540618"/>
                </a:cubicBezTo>
                <a:cubicBezTo>
                  <a:pt x="269301" y="-535132"/>
                  <a:pt x="256524" y="-528637"/>
                  <a:pt x="244334" y="-521255"/>
                </a:cubicBezTo>
                <a:cubicBezTo>
                  <a:pt x="232144" y="-513873"/>
                  <a:pt x="220541" y="-505604"/>
                  <a:pt x="209522" y="-496603"/>
                </a:cubicBezTo>
                <a:cubicBezTo>
                  <a:pt x="198503" y="-487601"/>
                  <a:pt x="188068" y="-477868"/>
                  <a:pt x="178214" y="-467574"/>
                </a:cubicBezTo>
                <a:cubicBezTo>
                  <a:pt x="168360" y="-457279"/>
                  <a:pt x="159085" y="-446423"/>
                  <a:pt x="150331" y="-435151"/>
                </a:cubicBezTo>
                <a:cubicBezTo>
                  <a:pt x="141577" y="-423879"/>
                  <a:pt x="133342" y="-412191"/>
                  <a:pt x="125558" y="-400198"/>
                </a:cubicBezTo>
                <a:cubicBezTo>
                  <a:pt x="117774" y="-388206"/>
                  <a:pt x="110439" y="-375910"/>
                  <a:pt x="103484" y="-363392"/>
                </a:cubicBezTo>
                <a:cubicBezTo>
                  <a:pt x="96528" y="-350874"/>
                  <a:pt x="89951" y="-338135"/>
                  <a:pt x="83688" y="-325233"/>
                </a:cubicBezTo>
                <a:cubicBezTo>
                  <a:pt x="77425" y="-312331"/>
                  <a:pt x="71475" y="-299267"/>
                  <a:pt x="65782" y="-286083"/>
                </a:cubicBezTo>
                <a:cubicBezTo>
                  <a:pt x="60090" y="-272899"/>
                  <a:pt x="54654" y="-259595"/>
                  <a:pt x="49425" y="-246202"/>
                </a:cubicBezTo>
                <a:cubicBezTo>
                  <a:pt x="44197" y="-232809"/>
                  <a:pt x="39176" y="-219326"/>
                  <a:pt x="34319" y="-205777"/>
                </a:cubicBezTo>
                <a:cubicBezTo>
                  <a:pt x="29463" y="-192228"/>
                  <a:pt x="24770" y="-178613"/>
                  <a:pt x="20205" y="-164948"/>
                </a:cubicBezTo>
                <a:cubicBezTo>
                  <a:pt x="15640" y="-151282"/>
                  <a:pt x="11202" y="-137568"/>
                  <a:pt x="6857" y="-123816"/>
                </a:cubicBezTo>
                <a:cubicBezTo>
                  <a:pt x="2511" y="-110065"/>
                  <a:pt x="-1741" y="-96277"/>
                  <a:pt x="-5931" y="-82464"/>
                </a:cubicBezTo>
                <a:cubicBezTo>
                  <a:pt x="-10121" y="-68650"/>
                  <a:pt x="-14248" y="-54811"/>
                  <a:pt x="-18343" y="-40954"/>
                </a:cubicBezTo>
                <a:cubicBezTo>
                  <a:pt x="-22438" y="-27097"/>
                  <a:pt x="-26500" y="-13223"/>
                  <a:pt x="-30557" y="660"/>
                </a:cubicBezTo>
                <a:cubicBezTo>
                  <a:pt x="-34614" y="14543"/>
                  <a:pt x="-38667" y="28435"/>
                  <a:pt x="-42744" y="42329"/>
                </a:cubicBezTo>
                <a:cubicBezTo>
                  <a:pt x="-46820" y="56223"/>
                  <a:pt x="-50921" y="70119"/>
                  <a:pt x="-55074" y="84008"/>
                </a:cubicBezTo>
                <a:cubicBezTo>
                  <a:pt x="-59228" y="97898"/>
                  <a:pt x="-63435" y="111781"/>
                  <a:pt x="-67727" y="125650"/>
                </a:cubicBezTo>
                <a:cubicBezTo>
                  <a:pt x="-72019" y="139519"/>
                  <a:pt x="-76395" y="153373"/>
                  <a:pt x="-80892" y="167201"/>
                </a:cubicBezTo>
                <a:cubicBezTo>
                  <a:pt x="-85389" y="181029"/>
                  <a:pt x="-90006" y="194832"/>
                  <a:pt x="-94780" y="208598"/>
                </a:cubicBezTo>
                <a:cubicBezTo>
                  <a:pt x="-99554" y="222363"/>
                  <a:pt x="-104485" y="236090"/>
                  <a:pt x="-109629" y="249759"/>
                </a:cubicBezTo>
                <a:cubicBezTo>
                  <a:pt x="-114773" y="263427"/>
                  <a:pt x="-120129" y="277036"/>
                  <a:pt x="-125715" y="290576"/>
                </a:cubicBezTo>
                <a:cubicBezTo>
                  <a:pt x="-131302" y="304116"/>
                  <a:pt x="-137119" y="317588"/>
                  <a:pt x="-143367" y="330899"/>
                </a:cubicBezTo>
                <a:cubicBezTo>
                  <a:pt x="-149616" y="344210"/>
                  <a:pt x="-156296" y="357361"/>
                  <a:pt x="-162975" y="370512"/>
                </a:cubicBezTo>
                <a:cubicBezTo>
                  <a:pt x="-168029" y="380462"/>
                  <a:pt x="-177980" y="383531"/>
                  <a:pt x="-185472" y="379463"/>
                </a:cubicBezTo>
                <a:cubicBezTo>
                  <a:pt x="-192964" y="375396"/>
                  <a:pt x="-195485" y="365562"/>
                  <a:pt x="-190220" y="355722"/>
                </a:cubicBezTo>
                <a:cubicBezTo>
                  <a:pt x="-183526" y="343213"/>
                  <a:pt x="-176832" y="330703"/>
                  <a:pt x="-170516" y="317958"/>
                </a:cubicBezTo>
                <a:close/>
              </a:path>
            </a:pathLst>
          </a:custGeom>
          <a:solidFill>
            <a:srgbClr val="5FB7F1"/>
          </a:solidFill>
          <a:ln w="6200" cap="rnd">
            <a:solidFill>
              <a:srgbClr val="5FB7F1"/>
            </a:solidFill>
            <a:round/>
          </a:ln>
        </p:spPr>
      </p:sp>
      <p:sp>
        <p:nvSpPr>
          <p:cNvPr id="13" name="MMConnector">
            <a:extLst>
              <a:ext uri="{FF2B5EF4-FFF2-40B4-BE49-F238E27FC236}">
                <a16:creationId xmlns:a16="http://schemas.microsoft.com/office/drawing/2014/main" id="{F9A1E686-82FA-4152-A8A9-E148B872D6BE}"/>
              </a:ext>
            </a:extLst>
          </p:cNvPr>
          <p:cNvSpPr/>
          <p:nvPr/>
        </p:nvSpPr>
        <p:spPr>
          <a:xfrm>
            <a:off x="4376228" y="3351737"/>
            <a:ext cx="552627" cy="595399"/>
          </a:xfrm>
          <a:custGeom>
            <a:avLst/>
            <a:gdLst/>
            <a:ahLst/>
            <a:cxnLst/>
            <a:rect l="0" t="0" r="0" b="0"/>
            <a:pathLst>
              <a:path w="523369" h="503539">
                <a:moveTo>
                  <a:pt x="-109418" y="112473"/>
                </a:moveTo>
                <a:cubicBezTo>
                  <a:pt x="-100962" y="100969"/>
                  <a:pt x="-92769" y="89217"/>
                  <a:pt x="-84698" y="77354"/>
                </a:cubicBezTo>
                <a:cubicBezTo>
                  <a:pt x="-76628" y="65492"/>
                  <a:pt x="-68680" y="53518"/>
                  <a:pt x="-60822" y="41456"/>
                </a:cubicBezTo>
                <a:cubicBezTo>
                  <a:pt x="-52965" y="29394"/>
                  <a:pt x="-45197" y="17244"/>
                  <a:pt x="-37458" y="5052"/>
                </a:cubicBezTo>
                <a:cubicBezTo>
                  <a:pt x="-29718" y="-7140"/>
                  <a:pt x="-22007" y="-19374"/>
                  <a:pt x="-14268" y="-31612"/>
                </a:cubicBezTo>
                <a:cubicBezTo>
                  <a:pt x="-6529" y="-43851"/>
                  <a:pt x="1238" y="-56095"/>
                  <a:pt x="9093" y="-68304"/>
                </a:cubicBezTo>
                <a:cubicBezTo>
                  <a:pt x="16947" y="-80513"/>
                  <a:pt x="24890" y="-92686"/>
                  <a:pt x="32985" y="-104779"/>
                </a:cubicBezTo>
                <a:cubicBezTo>
                  <a:pt x="41079" y="-116871"/>
                  <a:pt x="49325" y="-128884"/>
                  <a:pt x="57792" y="-140760"/>
                </a:cubicBezTo>
                <a:cubicBezTo>
                  <a:pt x="66259" y="-152637"/>
                  <a:pt x="74948" y="-164377"/>
                  <a:pt x="83930" y="-175911"/>
                </a:cubicBezTo>
                <a:cubicBezTo>
                  <a:pt x="92913" y="-187445"/>
                  <a:pt x="102191" y="-198772"/>
                  <a:pt x="111841" y="-209799"/>
                </a:cubicBezTo>
                <a:cubicBezTo>
                  <a:pt x="121490" y="-220825"/>
                  <a:pt x="131512" y="-231552"/>
                  <a:pt x="141973" y="-241854"/>
                </a:cubicBezTo>
                <a:cubicBezTo>
                  <a:pt x="152434" y="-252157"/>
                  <a:pt x="163335" y="-262036"/>
                  <a:pt x="174734" y="-271339"/>
                </a:cubicBezTo>
                <a:cubicBezTo>
                  <a:pt x="186132" y="-280641"/>
                  <a:pt x="198027" y="-289366"/>
                  <a:pt x="210385" y="-297344"/>
                </a:cubicBezTo>
                <a:cubicBezTo>
                  <a:pt x="222743" y="-305322"/>
                  <a:pt x="235564" y="-312553"/>
                  <a:pt x="248908" y="-318886"/>
                </a:cubicBezTo>
                <a:cubicBezTo>
                  <a:pt x="262253" y="-325219"/>
                  <a:pt x="276121" y="-330654"/>
                  <a:pt x="289902" y="-335112"/>
                </a:cubicBezTo>
                <a:cubicBezTo>
                  <a:pt x="303684" y="-339571"/>
                  <a:pt x="317379" y="-343052"/>
                  <a:pt x="332630" y="-345568"/>
                </a:cubicBezTo>
                <a:cubicBezTo>
                  <a:pt x="347882" y="-348084"/>
                  <a:pt x="364689" y="-349634"/>
                  <a:pt x="376232" y="-350327"/>
                </a:cubicBezTo>
                <a:cubicBezTo>
                  <a:pt x="387775" y="-351019"/>
                  <a:pt x="394055" y="-350853"/>
                  <a:pt x="400334" y="-350687"/>
                </a:cubicBezTo>
                <a:cubicBezTo>
                  <a:pt x="402565" y="-350629"/>
                  <a:pt x="404054" y="-349292"/>
                  <a:pt x="404054" y="-347587"/>
                </a:cubicBezTo>
                <a:cubicBezTo>
                  <a:pt x="404054" y="-345882"/>
                  <a:pt x="402566" y="-344502"/>
                  <a:pt x="400334" y="-344487"/>
                </a:cubicBezTo>
                <a:cubicBezTo>
                  <a:pt x="394147" y="-344448"/>
                  <a:pt x="387960" y="-344409"/>
                  <a:pt x="376671" y="-343362"/>
                </a:cubicBezTo>
                <a:cubicBezTo>
                  <a:pt x="365383" y="-342316"/>
                  <a:pt x="348992" y="-340262"/>
                  <a:pt x="334205" y="-337326"/>
                </a:cubicBezTo>
                <a:cubicBezTo>
                  <a:pt x="319418" y="-334390"/>
                  <a:pt x="306235" y="-330573"/>
                  <a:pt x="293026" y="-325819"/>
                </a:cubicBezTo>
                <a:cubicBezTo>
                  <a:pt x="279817" y="-321065"/>
                  <a:pt x="266583" y="-315373"/>
                  <a:pt x="253896" y="-308839"/>
                </a:cubicBezTo>
                <a:cubicBezTo>
                  <a:pt x="241210" y="-302304"/>
                  <a:pt x="229072" y="-294927"/>
                  <a:pt x="217398" y="-286840"/>
                </a:cubicBezTo>
                <a:cubicBezTo>
                  <a:pt x="205725" y="-278753"/>
                  <a:pt x="194515" y="-269957"/>
                  <a:pt x="183788" y="-260604"/>
                </a:cubicBezTo>
                <a:cubicBezTo>
                  <a:pt x="173061" y="-251252"/>
                  <a:pt x="162817" y="-241343"/>
                  <a:pt x="152993" y="-231017"/>
                </a:cubicBezTo>
                <a:cubicBezTo>
                  <a:pt x="143169" y="-220690"/>
                  <a:pt x="133765" y="-209946"/>
                  <a:pt x="124713" y="-198895"/>
                </a:cubicBezTo>
                <a:cubicBezTo>
                  <a:pt x="115660" y="-187844"/>
                  <a:pt x="106959" y="-176488"/>
                  <a:pt x="98533" y="-164911"/>
                </a:cubicBezTo>
                <a:cubicBezTo>
                  <a:pt x="90108" y="-153334"/>
                  <a:pt x="81958" y="-141538"/>
                  <a:pt x="74012" y="-129587"/>
                </a:cubicBezTo>
                <a:cubicBezTo>
                  <a:pt x="66066" y="-117636"/>
                  <a:pt x="58322" y="-105531"/>
                  <a:pt x="50714" y="-93322"/>
                </a:cubicBezTo>
                <a:cubicBezTo>
                  <a:pt x="43105" y="-81114"/>
                  <a:pt x="35631" y="-68802"/>
                  <a:pt x="28228" y="-56427"/>
                </a:cubicBezTo>
                <a:cubicBezTo>
                  <a:pt x="20825" y="-44052"/>
                  <a:pt x="13492" y="-31615"/>
                  <a:pt x="6167" y="-19152"/>
                </a:cubicBezTo>
                <a:cubicBezTo>
                  <a:pt x="-1157" y="-6688"/>
                  <a:pt x="-8473" y="5803"/>
                  <a:pt x="-15840" y="18288"/>
                </a:cubicBezTo>
                <a:cubicBezTo>
                  <a:pt x="-23207" y="30773"/>
                  <a:pt x="-30624" y="43253"/>
                  <a:pt x="-38160" y="55688"/>
                </a:cubicBezTo>
                <a:cubicBezTo>
                  <a:pt x="-45696" y="68124"/>
                  <a:pt x="-53352" y="80515"/>
                  <a:pt x="-61162" y="92841"/>
                </a:cubicBezTo>
                <a:cubicBezTo>
                  <a:pt x="-68972" y="105166"/>
                  <a:pt x="-76937" y="117426"/>
                  <a:pt x="-85228" y="129510"/>
                </a:cubicBezTo>
                <a:cubicBezTo>
                  <a:pt x="-93520" y="141595"/>
                  <a:pt x="-102139" y="153504"/>
                  <a:pt x="-110758" y="165413"/>
                </a:cubicBezTo>
                <a:cubicBezTo>
                  <a:pt x="-117301" y="174454"/>
                  <a:pt x="-127638" y="175887"/>
                  <a:pt x="-134390" y="170683"/>
                </a:cubicBezTo>
                <a:cubicBezTo>
                  <a:pt x="-141142" y="165479"/>
                  <a:pt x="-142146" y="155312"/>
                  <a:pt x="-135312" y="146489"/>
                </a:cubicBezTo>
                <a:cubicBezTo>
                  <a:pt x="-126593" y="135233"/>
                  <a:pt x="-117874" y="123977"/>
                  <a:pt x="-109418" y="112473"/>
                </a:cubicBezTo>
                <a:close/>
              </a:path>
            </a:pathLst>
          </a:custGeom>
          <a:solidFill>
            <a:srgbClr val="FFCD55"/>
          </a:solidFill>
          <a:ln w="6200" cap="rnd">
            <a:solidFill>
              <a:srgbClr val="FFCD55"/>
            </a:solidFill>
            <a:round/>
          </a:ln>
        </p:spPr>
      </p:sp>
      <p:sp>
        <p:nvSpPr>
          <p:cNvPr id="14" name="MMConnector">
            <a:extLst>
              <a:ext uri="{FF2B5EF4-FFF2-40B4-BE49-F238E27FC236}">
                <a16:creationId xmlns:a16="http://schemas.microsoft.com/office/drawing/2014/main" id="{2D498DA3-F48F-4FAE-A41C-D82997615FB1}"/>
              </a:ext>
            </a:extLst>
          </p:cNvPr>
          <p:cNvSpPr/>
          <p:nvPr/>
        </p:nvSpPr>
        <p:spPr>
          <a:xfrm>
            <a:off x="4376228" y="3611073"/>
            <a:ext cx="448713" cy="169088"/>
          </a:xfrm>
          <a:custGeom>
            <a:avLst/>
            <a:gdLst/>
            <a:ahLst/>
            <a:cxnLst/>
            <a:rect l="0" t="0" r="0" b="0"/>
            <a:pathLst>
              <a:path w="424956" h="143001">
                <a:moveTo>
                  <a:pt x="7756" y="-17409"/>
                </a:moveTo>
                <a:cubicBezTo>
                  <a:pt x="20821" y="-23547"/>
                  <a:pt x="33884" y="-29779"/>
                  <a:pt x="46990" y="-35977"/>
                </a:cubicBezTo>
                <a:cubicBezTo>
                  <a:pt x="60096" y="-42175"/>
                  <a:pt x="73246" y="-48341"/>
                  <a:pt x="86476" y="-54392"/>
                </a:cubicBezTo>
                <a:cubicBezTo>
                  <a:pt x="99707" y="-60444"/>
                  <a:pt x="113017" y="-66383"/>
                  <a:pt x="126439" y="-72105"/>
                </a:cubicBezTo>
                <a:cubicBezTo>
                  <a:pt x="139861" y="-77827"/>
                  <a:pt x="153394" y="-83332"/>
                  <a:pt x="167074" y="-88516"/>
                </a:cubicBezTo>
                <a:cubicBezTo>
                  <a:pt x="180753" y="-93700"/>
                  <a:pt x="194578" y="-98563"/>
                  <a:pt x="208510" y="-103005"/>
                </a:cubicBezTo>
                <a:cubicBezTo>
                  <a:pt x="222442" y="-107446"/>
                  <a:pt x="236482" y="-111465"/>
                  <a:pt x="250770" y="-114973"/>
                </a:cubicBezTo>
                <a:cubicBezTo>
                  <a:pt x="265058" y="-118480"/>
                  <a:pt x="279594" y="-121474"/>
                  <a:pt x="293749" y="-123914"/>
                </a:cubicBezTo>
                <a:cubicBezTo>
                  <a:pt x="307904" y="-126353"/>
                  <a:pt x="321677" y="-128237"/>
                  <a:pt x="337228" y="-129486"/>
                </a:cubicBezTo>
                <a:cubicBezTo>
                  <a:pt x="352779" y="-130735"/>
                  <a:pt x="370107" y="-131348"/>
                  <a:pt x="380921" y="-131555"/>
                </a:cubicBezTo>
                <a:cubicBezTo>
                  <a:pt x="391735" y="-131762"/>
                  <a:pt x="396034" y="-131562"/>
                  <a:pt x="400334" y="-131362"/>
                </a:cubicBezTo>
                <a:cubicBezTo>
                  <a:pt x="402564" y="-131259"/>
                  <a:pt x="404054" y="-129967"/>
                  <a:pt x="404054" y="-128262"/>
                </a:cubicBezTo>
                <a:cubicBezTo>
                  <a:pt x="404054" y="-126558"/>
                  <a:pt x="402566" y="-125181"/>
                  <a:pt x="400334" y="-125162"/>
                </a:cubicBezTo>
                <a:cubicBezTo>
                  <a:pt x="396072" y="-125127"/>
                  <a:pt x="391810" y="-125091"/>
                  <a:pt x="381172" y="-124304"/>
                </a:cubicBezTo>
                <a:cubicBezTo>
                  <a:pt x="370534" y="-123517"/>
                  <a:pt x="353521" y="-121979"/>
                  <a:pt x="338328" y="-119919"/>
                </a:cubicBezTo>
                <a:cubicBezTo>
                  <a:pt x="323136" y="-117859"/>
                  <a:pt x="309763" y="-115276"/>
                  <a:pt x="296064" y="-112135"/>
                </a:cubicBezTo>
                <a:cubicBezTo>
                  <a:pt x="282365" y="-108994"/>
                  <a:pt x="268340" y="-105294"/>
                  <a:pt x="254592" y="-101111"/>
                </a:cubicBezTo>
                <a:cubicBezTo>
                  <a:pt x="240844" y="-96928"/>
                  <a:pt x="227373" y="-92260"/>
                  <a:pt x="214021" y="-87184"/>
                </a:cubicBezTo>
                <a:cubicBezTo>
                  <a:pt x="200669" y="-82107"/>
                  <a:pt x="187434" y="-76622"/>
                  <a:pt x="174336" y="-70821"/>
                </a:cubicBezTo>
                <a:cubicBezTo>
                  <a:pt x="161239" y="-65019"/>
                  <a:pt x="148277" y="-58902"/>
                  <a:pt x="135403" y="-52560"/>
                </a:cubicBezTo>
                <a:cubicBezTo>
                  <a:pt x="122529" y="-46219"/>
                  <a:pt x="109743" y="-39654"/>
                  <a:pt x="96998" y="-32959"/>
                </a:cubicBezTo>
                <a:cubicBezTo>
                  <a:pt x="84253" y="-26264"/>
                  <a:pt x="71550" y="-19438"/>
                  <a:pt x="58848" y="-12557"/>
                </a:cubicBezTo>
                <a:cubicBezTo>
                  <a:pt x="46146" y="-5676"/>
                  <a:pt x="33445" y="1260"/>
                  <a:pt x="20670" y="8139"/>
                </a:cubicBezTo>
                <a:cubicBezTo>
                  <a:pt x="7895" y="15017"/>
                  <a:pt x="-4953" y="21837"/>
                  <a:pt x="-17802" y="28658"/>
                </a:cubicBezTo>
                <a:cubicBezTo>
                  <a:pt x="-27659" y="33890"/>
                  <a:pt x="-37574" y="30578"/>
                  <a:pt x="-41325" y="22923"/>
                </a:cubicBezTo>
                <a:cubicBezTo>
                  <a:pt x="-45076" y="15268"/>
                  <a:pt x="-41571" y="5506"/>
                  <a:pt x="-31442" y="820"/>
                </a:cubicBezTo>
                <a:cubicBezTo>
                  <a:pt x="-18375" y="-5225"/>
                  <a:pt x="-5308" y="-11270"/>
                  <a:pt x="7756" y="-17409"/>
                </a:cubicBezTo>
                <a:close/>
              </a:path>
            </a:pathLst>
          </a:custGeom>
          <a:solidFill>
            <a:srgbClr val="F1A3DC"/>
          </a:solidFill>
          <a:ln w="6200" cap="rnd">
            <a:solidFill>
              <a:srgbClr val="F1A3DC"/>
            </a:solidFill>
            <a:round/>
          </a:ln>
        </p:spPr>
      </p:sp>
      <p:sp>
        <p:nvSpPr>
          <p:cNvPr id="15" name="MMConnector">
            <a:extLst>
              <a:ext uri="{FF2B5EF4-FFF2-40B4-BE49-F238E27FC236}">
                <a16:creationId xmlns:a16="http://schemas.microsoft.com/office/drawing/2014/main" id="{FF55AB59-B0FA-4C1B-AEC8-E1AA100BCAB5}"/>
              </a:ext>
            </a:extLst>
          </p:cNvPr>
          <p:cNvSpPr/>
          <p:nvPr/>
        </p:nvSpPr>
        <p:spPr>
          <a:xfrm>
            <a:off x="4376228" y="3870409"/>
            <a:ext cx="431845" cy="114985"/>
          </a:xfrm>
          <a:custGeom>
            <a:avLst/>
            <a:gdLst/>
            <a:ahLst/>
            <a:cxnLst/>
            <a:rect l="0" t="0" r="0" b="0"/>
            <a:pathLst>
              <a:path w="408981" h="97245">
                <a:moveTo>
                  <a:pt x="37059" y="-5375"/>
                </a:moveTo>
                <a:cubicBezTo>
                  <a:pt x="50592" y="-195"/>
                  <a:pt x="64082" y="5019"/>
                  <a:pt x="77573" y="10175"/>
                </a:cubicBezTo>
                <a:cubicBezTo>
                  <a:pt x="91064" y="15331"/>
                  <a:pt x="104557" y="20429"/>
                  <a:pt x="118074" y="25405"/>
                </a:cubicBezTo>
                <a:cubicBezTo>
                  <a:pt x="131592" y="30380"/>
                  <a:pt x="145134" y="35233"/>
                  <a:pt x="158736" y="39887"/>
                </a:cubicBezTo>
                <a:cubicBezTo>
                  <a:pt x="172337" y="44540"/>
                  <a:pt x="185998" y="48994"/>
                  <a:pt x="199720" y="53173"/>
                </a:cubicBezTo>
                <a:cubicBezTo>
                  <a:pt x="213441" y="57352"/>
                  <a:pt x="227223" y="61257"/>
                  <a:pt x="241151" y="64822"/>
                </a:cubicBezTo>
                <a:cubicBezTo>
                  <a:pt x="255079" y="68387"/>
                  <a:pt x="269153" y="71612"/>
                  <a:pt x="283097" y="74426"/>
                </a:cubicBezTo>
                <a:cubicBezTo>
                  <a:pt x="297041" y="77239"/>
                  <a:pt x="310855" y="79640"/>
                  <a:pt x="325546" y="81653"/>
                </a:cubicBezTo>
                <a:cubicBezTo>
                  <a:pt x="340238" y="83666"/>
                  <a:pt x="355806" y="85291"/>
                  <a:pt x="368417" y="86278"/>
                </a:cubicBezTo>
                <a:cubicBezTo>
                  <a:pt x="381028" y="87265"/>
                  <a:pt x="390681" y="87614"/>
                  <a:pt x="400334" y="87963"/>
                </a:cubicBezTo>
                <a:cubicBezTo>
                  <a:pt x="402565" y="88043"/>
                  <a:pt x="404054" y="89358"/>
                  <a:pt x="404054" y="91063"/>
                </a:cubicBezTo>
                <a:cubicBezTo>
                  <a:pt x="404054" y="92768"/>
                  <a:pt x="402565" y="94112"/>
                  <a:pt x="400334" y="94163"/>
                </a:cubicBezTo>
                <a:cubicBezTo>
                  <a:pt x="390586" y="94383"/>
                  <a:pt x="380838" y="94603"/>
                  <a:pt x="368041" y="94353"/>
                </a:cubicBezTo>
                <a:cubicBezTo>
                  <a:pt x="355243" y="94104"/>
                  <a:pt x="339395" y="93386"/>
                  <a:pt x="324389" y="92220"/>
                </a:cubicBezTo>
                <a:cubicBezTo>
                  <a:pt x="309383" y="91054"/>
                  <a:pt x="295219" y="89442"/>
                  <a:pt x="280889" y="87416"/>
                </a:cubicBezTo>
                <a:cubicBezTo>
                  <a:pt x="266560" y="85391"/>
                  <a:pt x="252064" y="82952"/>
                  <a:pt x="237698" y="80161"/>
                </a:cubicBezTo>
                <a:cubicBezTo>
                  <a:pt x="223332" y="77369"/>
                  <a:pt x="209095" y="74224"/>
                  <a:pt x="194918" y="70800"/>
                </a:cubicBezTo>
                <a:cubicBezTo>
                  <a:pt x="180741" y="67376"/>
                  <a:pt x="166625" y="63673"/>
                  <a:pt x="152582" y="59771"/>
                </a:cubicBezTo>
                <a:cubicBezTo>
                  <a:pt x="138539" y="55870"/>
                  <a:pt x="124569" y="51770"/>
                  <a:pt x="110653" y="47556"/>
                </a:cubicBezTo>
                <a:cubicBezTo>
                  <a:pt x="96736" y="43342"/>
                  <a:pt x="82873" y="39013"/>
                  <a:pt x="69045" y="34639"/>
                </a:cubicBezTo>
                <a:cubicBezTo>
                  <a:pt x="55217" y="30264"/>
                  <a:pt x="41425" y="25844"/>
                  <a:pt x="27645" y="21477"/>
                </a:cubicBezTo>
                <a:cubicBezTo>
                  <a:pt x="13866" y="17110"/>
                  <a:pt x="100" y="12796"/>
                  <a:pt x="-13665" y="8482"/>
                </a:cubicBezTo>
                <a:cubicBezTo>
                  <a:pt x="-24315" y="5145"/>
                  <a:pt x="-29005" y="-4139"/>
                  <a:pt x="-26246" y="-12204"/>
                </a:cubicBezTo>
                <a:cubicBezTo>
                  <a:pt x="-23486" y="-20270"/>
                  <a:pt x="-14065" y="-24804"/>
                  <a:pt x="-3629" y="-20848"/>
                </a:cubicBezTo>
                <a:cubicBezTo>
                  <a:pt x="9948" y="-15701"/>
                  <a:pt x="23525" y="-10555"/>
                  <a:pt x="37059" y="-5375"/>
                </a:cubicBezTo>
                <a:close/>
              </a:path>
            </a:pathLst>
          </a:custGeom>
          <a:solidFill>
            <a:srgbClr val="6CC9E5"/>
          </a:solidFill>
          <a:ln w="6200" cap="rnd">
            <a:solidFill>
              <a:srgbClr val="6CC9E5"/>
            </a:solidFill>
            <a:round/>
          </a:ln>
        </p:spPr>
      </p:sp>
      <p:sp>
        <p:nvSpPr>
          <p:cNvPr id="16" name="MMConnector">
            <a:extLst>
              <a:ext uri="{FF2B5EF4-FFF2-40B4-BE49-F238E27FC236}">
                <a16:creationId xmlns:a16="http://schemas.microsoft.com/office/drawing/2014/main" id="{3B18F2A5-CD42-46F0-B64A-163667DF5E12}"/>
              </a:ext>
            </a:extLst>
          </p:cNvPr>
          <p:cNvSpPr/>
          <p:nvPr/>
        </p:nvSpPr>
        <p:spPr>
          <a:xfrm>
            <a:off x="4376228" y="4151738"/>
            <a:ext cx="545685" cy="554483"/>
          </a:xfrm>
          <a:custGeom>
            <a:avLst/>
            <a:gdLst/>
            <a:ahLst/>
            <a:cxnLst/>
            <a:rect l="0" t="0" r="0" b="0"/>
            <a:pathLst>
              <a:path w="516794" h="468936">
                <a:moveTo>
                  <a:pt x="-78076" y="-114390"/>
                </a:moveTo>
                <a:cubicBezTo>
                  <a:pt x="-69509" y="-102509"/>
                  <a:pt x="-61254" y="-90454"/>
                  <a:pt x="-53140" y="-78337"/>
                </a:cubicBezTo>
                <a:cubicBezTo>
                  <a:pt x="-45027" y="-66220"/>
                  <a:pt x="-37055" y="-54041"/>
                  <a:pt x="-29189" y="-41824"/>
                </a:cubicBezTo>
                <a:cubicBezTo>
                  <a:pt x="-21322" y="-29608"/>
                  <a:pt x="-13559" y="-17353"/>
                  <a:pt x="-5830" y="-5103"/>
                </a:cubicBezTo>
                <a:cubicBezTo>
                  <a:pt x="1899" y="7146"/>
                  <a:pt x="9595" y="19391"/>
                  <a:pt x="17320" y="31594"/>
                </a:cubicBezTo>
                <a:cubicBezTo>
                  <a:pt x="25045" y="43798"/>
                  <a:pt x="32798" y="55959"/>
                  <a:pt x="40647" y="68037"/>
                </a:cubicBezTo>
                <a:cubicBezTo>
                  <a:pt x="48496" y="80115"/>
                  <a:pt x="56440" y="92108"/>
                  <a:pt x="64549" y="103969"/>
                </a:cubicBezTo>
                <a:cubicBezTo>
                  <a:pt x="72657" y="115830"/>
                  <a:pt x="80929" y="127557"/>
                  <a:pt x="89437" y="139089"/>
                </a:cubicBezTo>
                <a:cubicBezTo>
                  <a:pt x="97946" y="150622"/>
                  <a:pt x="106691" y="161958"/>
                  <a:pt x="115748" y="173020"/>
                </a:cubicBezTo>
                <a:cubicBezTo>
                  <a:pt x="124806" y="184081"/>
                  <a:pt x="134175" y="194867"/>
                  <a:pt x="143929" y="205273"/>
                </a:cubicBezTo>
                <a:cubicBezTo>
                  <a:pt x="153683" y="215679"/>
                  <a:pt x="163821" y="225706"/>
                  <a:pt x="174407" y="235225"/>
                </a:cubicBezTo>
                <a:cubicBezTo>
                  <a:pt x="184993" y="244744"/>
                  <a:pt x="196027" y="253754"/>
                  <a:pt x="207525" y="262107"/>
                </a:cubicBezTo>
                <a:cubicBezTo>
                  <a:pt x="219023" y="270460"/>
                  <a:pt x="230984" y="278156"/>
                  <a:pt x="243436" y="285057"/>
                </a:cubicBezTo>
                <a:cubicBezTo>
                  <a:pt x="255888" y="291958"/>
                  <a:pt x="268830" y="298065"/>
                  <a:pt x="281996" y="303260"/>
                </a:cubicBezTo>
                <a:cubicBezTo>
                  <a:pt x="295162" y="308455"/>
                  <a:pt x="308552" y="312738"/>
                  <a:pt x="322728" y="316160"/>
                </a:cubicBezTo>
                <a:cubicBezTo>
                  <a:pt x="336904" y="319583"/>
                  <a:pt x="351865" y="322147"/>
                  <a:pt x="364931" y="323625"/>
                </a:cubicBezTo>
                <a:cubicBezTo>
                  <a:pt x="377996" y="325102"/>
                  <a:pt x="389165" y="325495"/>
                  <a:pt x="400334" y="325888"/>
                </a:cubicBezTo>
                <a:cubicBezTo>
                  <a:pt x="402565" y="325966"/>
                  <a:pt x="404054" y="327283"/>
                  <a:pt x="404054" y="328988"/>
                </a:cubicBezTo>
                <a:cubicBezTo>
                  <a:pt x="404054" y="330693"/>
                  <a:pt x="402566" y="332090"/>
                  <a:pt x="400334" y="332088"/>
                </a:cubicBezTo>
                <a:cubicBezTo>
                  <a:pt x="388971" y="332075"/>
                  <a:pt x="377609" y="332063"/>
                  <a:pt x="364226" y="331007"/>
                </a:cubicBezTo>
                <a:cubicBezTo>
                  <a:pt x="350843" y="329951"/>
                  <a:pt x="335440" y="327851"/>
                  <a:pt x="320766" y="324831"/>
                </a:cubicBezTo>
                <a:cubicBezTo>
                  <a:pt x="306092" y="321811"/>
                  <a:pt x="292147" y="317871"/>
                  <a:pt x="278374" y="312971"/>
                </a:cubicBezTo>
                <a:cubicBezTo>
                  <a:pt x="264601" y="308071"/>
                  <a:pt x="251000" y="302210"/>
                  <a:pt x="237870" y="295505"/>
                </a:cubicBezTo>
                <a:cubicBezTo>
                  <a:pt x="224741" y="288801"/>
                  <a:pt x="212082" y="281252"/>
                  <a:pt x="199890" y="273012"/>
                </a:cubicBezTo>
                <a:cubicBezTo>
                  <a:pt x="187698" y="264773"/>
                  <a:pt x="175973" y="255843"/>
                  <a:pt x="164711" y="246388"/>
                </a:cubicBezTo>
                <a:cubicBezTo>
                  <a:pt x="153450" y="236934"/>
                  <a:pt x="142652" y="226955"/>
                  <a:pt x="132259" y="216595"/>
                </a:cubicBezTo>
                <a:cubicBezTo>
                  <a:pt x="121866" y="206236"/>
                  <a:pt x="111878" y="195496"/>
                  <a:pt x="102222" y="184489"/>
                </a:cubicBezTo>
                <a:cubicBezTo>
                  <a:pt x="92567" y="173482"/>
                  <a:pt x="83245" y="162209"/>
                  <a:pt x="74179" y="150757"/>
                </a:cubicBezTo>
                <a:cubicBezTo>
                  <a:pt x="65113" y="139305"/>
                  <a:pt x="56303" y="127674"/>
                  <a:pt x="47677" y="115931"/>
                </a:cubicBezTo>
                <a:cubicBezTo>
                  <a:pt x="39050" y="104189"/>
                  <a:pt x="30607" y="92336"/>
                  <a:pt x="22278" y="80425"/>
                </a:cubicBezTo>
                <a:cubicBezTo>
                  <a:pt x="13950" y="68515"/>
                  <a:pt x="5736" y="56548"/>
                  <a:pt x="-2429" y="44571"/>
                </a:cubicBezTo>
                <a:cubicBezTo>
                  <a:pt x="-10593" y="32594"/>
                  <a:pt x="-18707" y="20607"/>
                  <a:pt x="-26830" y="8653"/>
                </a:cubicBezTo>
                <a:cubicBezTo>
                  <a:pt x="-34953" y="-3302"/>
                  <a:pt x="-43086" y="-15225"/>
                  <a:pt x="-51292" y="-27065"/>
                </a:cubicBezTo>
                <a:cubicBezTo>
                  <a:pt x="-59498" y="-38906"/>
                  <a:pt x="-67778" y="-50665"/>
                  <a:pt x="-76167" y="-62316"/>
                </a:cubicBezTo>
                <a:cubicBezTo>
                  <a:pt x="-84556" y="-73967"/>
                  <a:pt x="-93054" y="-85511"/>
                  <a:pt x="-101798" y="-96809"/>
                </a:cubicBezTo>
                <a:cubicBezTo>
                  <a:pt x="-110541" y="-108107"/>
                  <a:pt x="-119530" y="-119159"/>
                  <a:pt x="-128519" y="-130211"/>
                </a:cubicBezTo>
                <a:cubicBezTo>
                  <a:pt x="-135561" y="-138869"/>
                  <a:pt x="-134777" y="-149064"/>
                  <a:pt x="-128144" y="-154420"/>
                </a:cubicBezTo>
                <a:cubicBezTo>
                  <a:pt x="-121511" y="-159775"/>
                  <a:pt x="-111143" y="-158578"/>
                  <a:pt x="-104400" y="-149685"/>
                </a:cubicBezTo>
                <a:cubicBezTo>
                  <a:pt x="-95522" y="-137978"/>
                  <a:pt x="-86643" y="-126271"/>
                  <a:pt x="-78076" y="-114390"/>
                </a:cubicBezTo>
                <a:close/>
              </a:path>
            </a:pathLst>
          </a:custGeom>
          <a:solidFill>
            <a:srgbClr val="80CF70"/>
          </a:solidFill>
          <a:ln w="6200" cap="rnd">
            <a:solidFill>
              <a:srgbClr val="80CF70"/>
            </a:solidFill>
            <a:round/>
          </a:ln>
        </p:spPr>
      </p:sp>
      <p:sp>
        <p:nvSpPr>
          <p:cNvPr id="17" name="MMConnector">
            <a:extLst>
              <a:ext uri="{FF2B5EF4-FFF2-40B4-BE49-F238E27FC236}">
                <a16:creationId xmlns:a16="http://schemas.microsoft.com/office/drawing/2014/main" id="{FF2A7477-58D8-4693-B48B-B3BFFF0B994D}"/>
              </a:ext>
            </a:extLst>
          </p:cNvPr>
          <p:cNvSpPr/>
          <p:nvPr/>
        </p:nvSpPr>
        <p:spPr>
          <a:xfrm>
            <a:off x="4376228" y="4433068"/>
            <a:ext cx="609185" cy="1099693"/>
          </a:xfrm>
          <a:custGeom>
            <a:avLst/>
            <a:gdLst/>
            <a:ahLst/>
            <a:cxnLst/>
            <a:rect l="0" t="0" r="0" b="0"/>
            <a:pathLst>
              <a:path w="576932" h="930029">
                <a:moveTo>
                  <a:pt x="-143367" y="-330899"/>
                </a:moveTo>
                <a:cubicBezTo>
                  <a:pt x="-137119" y="-317588"/>
                  <a:pt x="-131302" y="-304116"/>
                  <a:pt x="-125715" y="-290576"/>
                </a:cubicBezTo>
                <a:cubicBezTo>
                  <a:pt x="-120129" y="-277036"/>
                  <a:pt x="-114773" y="-263427"/>
                  <a:pt x="-109629" y="-249759"/>
                </a:cubicBezTo>
                <a:cubicBezTo>
                  <a:pt x="-104485" y="-236090"/>
                  <a:pt x="-99554" y="-222363"/>
                  <a:pt x="-94780" y="-208598"/>
                </a:cubicBezTo>
                <a:cubicBezTo>
                  <a:pt x="-90006" y="-194832"/>
                  <a:pt x="-85389" y="-181029"/>
                  <a:pt x="-80892" y="-167201"/>
                </a:cubicBezTo>
                <a:cubicBezTo>
                  <a:pt x="-76395" y="-153373"/>
                  <a:pt x="-72019" y="-139519"/>
                  <a:pt x="-67727" y="-125650"/>
                </a:cubicBezTo>
                <a:cubicBezTo>
                  <a:pt x="-63435" y="-111781"/>
                  <a:pt x="-59228" y="-97898"/>
                  <a:pt x="-55074" y="-84008"/>
                </a:cubicBezTo>
                <a:cubicBezTo>
                  <a:pt x="-50921" y="-70119"/>
                  <a:pt x="-46820" y="-56223"/>
                  <a:pt x="-42744" y="-42329"/>
                </a:cubicBezTo>
                <a:cubicBezTo>
                  <a:pt x="-38667" y="-28435"/>
                  <a:pt x="-34614" y="-14543"/>
                  <a:pt x="-30557" y="-660"/>
                </a:cubicBezTo>
                <a:cubicBezTo>
                  <a:pt x="-26500" y="13223"/>
                  <a:pt x="-22438" y="27097"/>
                  <a:pt x="-18343" y="40954"/>
                </a:cubicBezTo>
                <a:cubicBezTo>
                  <a:pt x="-14248" y="54811"/>
                  <a:pt x="-10121" y="68650"/>
                  <a:pt x="-5931" y="82464"/>
                </a:cubicBezTo>
                <a:cubicBezTo>
                  <a:pt x="-1741" y="96277"/>
                  <a:pt x="2511" y="110065"/>
                  <a:pt x="6857" y="123816"/>
                </a:cubicBezTo>
                <a:cubicBezTo>
                  <a:pt x="11202" y="137568"/>
                  <a:pt x="15640" y="151282"/>
                  <a:pt x="20205" y="164948"/>
                </a:cubicBezTo>
                <a:cubicBezTo>
                  <a:pt x="24770" y="178613"/>
                  <a:pt x="29463" y="192228"/>
                  <a:pt x="34319" y="205777"/>
                </a:cubicBezTo>
                <a:cubicBezTo>
                  <a:pt x="39176" y="219326"/>
                  <a:pt x="44197" y="232809"/>
                  <a:pt x="49425" y="246202"/>
                </a:cubicBezTo>
                <a:cubicBezTo>
                  <a:pt x="54654" y="259595"/>
                  <a:pt x="60090" y="272899"/>
                  <a:pt x="65782" y="286083"/>
                </a:cubicBezTo>
                <a:cubicBezTo>
                  <a:pt x="71475" y="299267"/>
                  <a:pt x="77425" y="312331"/>
                  <a:pt x="83688" y="325233"/>
                </a:cubicBezTo>
                <a:cubicBezTo>
                  <a:pt x="89951" y="338135"/>
                  <a:pt x="96528" y="350874"/>
                  <a:pt x="103484" y="363392"/>
                </a:cubicBezTo>
                <a:cubicBezTo>
                  <a:pt x="110439" y="375910"/>
                  <a:pt x="117774" y="388206"/>
                  <a:pt x="125558" y="400198"/>
                </a:cubicBezTo>
                <a:cubicBezTo>
                  <a:pt x="133342" y="412191"/>
                  <a:pt x="141577" y="423879"/>
                  <a:pt x="150331" y="435151"/>
                </a:cubicBezTo>
                <a:cubicBezTo>
                  <a:pt x="159085" y="446423"/>
                  <a:pt x="168360" y="457279"/>
                  <a:pt x="178214" y="467574"/>
                </a:cubicBezTo>
                <a:cubicBezTo>
                  <a:pt x="188068" y="477868"/>
                  <a:pt x="198503" y="487601"/>
                  <a:pt x="209522" y="496603"/>
                </a:cubicBezTo>
                <a:cubicBezTo>
                  <a:pt x="220541" y="505604"/>
                  <a:pt x="232144" y="513873"/>
                  <a:pt x="244334" y="521255"/>
                </a:cubicBezTo>
                <a:cubicBezTo>
                  <a:pt x="256524" y="528637"/>
                  <a:pt x="269301" y="535132"/>
                  <a:pt x="282359" y="540618"/>
                </a:cubicBezTo>
                <a:cubicBezTo>
                  <a:pt x="295417" y="546104"/>
                  <a:pt x="308755" y="550582"/>
                  <a:pt x="322916" y="554118"/>
                </a:cubicBezTo>
                <a:cubicBezTo>
                  <a:pt x="337076" y="557654"/>
                  <a:pt x="352058" y="560248"/>
                  <a:pt x="365098" y="561707"/>
                </a:cubicBezTo>
                <a:cubicBezTo>
                  <a:pt x="378138" y="563166"/>
                  <a:pt x="389236" y="563489"/>
                  <a:pt x="400334" y="563813"/>
                </a:cubicBezTo>
                <a:cubicBezTo>
                  <a:pt x="402565" y="563878"/>
                  <a:pt x="404054" y="565208"/>
                  <a:pt x="404054" y="566913"/>
                </a:cubicBezTo>
                <a:cubicBezTo>
                  <a:pt x="404054" y="568618"/>
                  <a:pt x="402566" y="570030"/>
                  <a:pt x="400334" y="570013"/>
                </a:cubicBezTo>
                <a:cubicBezTo>
                  <a:pt x="389040" y="569925"/>
                  <a:pt x="377746" y="569838"/>
                  <a:pt x="364404" y="568631"/>
                </a:cubicBezTo>
                <a:cubicBezTo>
                  <a:pt x="351062" y="567425"/>
                  <a:pt x="335672" y="565101"/>
                  <a:pt x="321065" y="561782"/>
                </a:cubicBezTo>
                <a:cubicBezTo>
                  <a:pt x="306457" y="558463"/>
                  <a:pt x="292631" y="554150"/>
                  <a:pt x="279049" y="548781"/>
                </a:cubicBezTo>
                <a:cubicBezTo>
                  <a:pt x="265468" y="543413"/>
                  <a:pt x="252131" y="536989"/>
                  <a:pt x="239376" y="529631"/>
                </a:cubicBezTo>
                <a:cubicBezTo>
                  <a:pt x="226621" y="522274"/>
                  <a:pt x="214448" y="513983"/>
                  <a:pt x="202871" y="504930"/>
                </a:cubicBezTo>
                <a:cubicBezTo>
                  <a:pt x="191293" y="495878"/>
                  <a:pt x="180313" y="486063"/>
                  <a:pt x="169933" y="475672"/>
                </a:cubicBezTo>
                <a:cubicBezTo>
                  <a:pt x="159554" y="465281"/>
                  <a:pt x="149775" y="454315"/>
                  <a:pt x="140536" y="442929"/>
                </a:cubicBezTo>
                <a:cubicBezTo>
                  <a:pt x="131298" y="431543"/>
                  <a:pt x="122601" y="419738"/>
                  <a:pt x="114371" y="407632"/>
                </a:cubicBezTo>
                <a:cubicBezTo>
                  <a:pt x="106141" y="395527"/>
                  <a:pt x="98379" y="383120"/>
                  <a:pt x="91010" y="370500"/>
                </a:cubicBezTo>
                <a:cubicBezTo>
                  <a:pt x="83641" y="357879"/>
                  <a:pt x="76665" y="345043"/>
                  <a:pt x="70014" y="332054"/>
                </a:cubicBezTo>
                <a:cubicBezTo>
                  <a:pt x="63362" y="319064"/>
                  <a:pt x="57035" y="305921"/>
                  <a:pt x="50974" y="292667"/>
                </a:cubicBezTo>
                <a:cubicBezTo>
                  <a:pt x="44913" y="279412"/>
                  <a:pt x="39117" y="266047"/>
                  <a:pt x="33535" y="252602"/>
                </a:cubicBezTo>
                <a:cubicBezTo>
                  <a:pt x="27954" y="239157"/>
                  <a:pt x="22586" y="225633"/>
                  <a:pt x="17389" y="212051"/>
                </a:cubicBezTo>
                <a:cubicBezTo>
                  <a:pt x="12192" y="198470"/>
                  <a:pt x="7165" y="184831"/>
                  <a:pt x="2269" y="171154"/>
                </a:cubicBezTo>
                <a:cubicBezTo>
                  <a:pt x="-2627" y="157476"/>
                  <a:pt x="-7391" y="143759"/>
                  <a:pt x="-12058" y="130016"/>
                </a:cubicBezTo>
                <a:cubicBezTo>
                  <a:pt x="-16724" y="116273"/>
                  <a:pt x="-21294" y="102505"/>
                  <a:pt x="-25797" y="88722"/>
                </a:cubicBezTo>
                <a:cubicBezTo>
                  <a:pt x="-30301" y="74939"/>
                  <a:pt x="-34738" y="61142"/>
                  <a:pt x="-39138" y="47341"/>
                </a:cubicBezTo>
                <a:cubicBezTo>
                  <a:pt x="-43538" y="33539"/>
                  <a:pt x="-47902" y="19734"/>
                  <a:pt x="-52256" y="5933"/>
                </a:cubicBezTo>
                <a:cubicBezTo>
                  <a:pt x="-56610" y="-7867"/>
                  <a:pt x="-60956" y="-21663"/>
                  <a:pt x="-65320" y="-35444"/>
                </a:cubicBezTo>
                <a:cubicBezTo>
                  <a:pt x="-69684" y="-49224"/>
                  <a:pt x="-74067" y="-62990"/>
                  <a:pt x="-78497" y="-76732"/>
                </a:cubicBezTo>
                <a:cubicBezTo>
                  <a:pt x="-82928" y="-90473"/>
                  <a:pt x="-87405" y="-104189"/>
                  <a:pt x="-91960" y="-117868"/>
                </a:cubicBezTo>
                <a:cubicBezTo>
                  <a:pt x="-96515" y="-131547"/>
                  <a:pt x="-101147" y="-145189"/>
                  <a:pt x="-105888" y="-158779"/>
                </a:cubicBezTo>
                <a:cubicBezTo>
                  <a:pt x="-110630" y="-172369"/>
                  <a:pt x="-115482" y="-185908"/>
                  <a:pt x="-120477" y="-199377"/>
                </a:cubicBezTo>
                <a:cubicBezTo>
                  <a:pt x="-125473" y="-212846"/>
                  <a:pt x="-130612" y="-226247"/>
                  <a:pt x="-135943" y="-239548"/>
                </a:cubicBezTo>
                <a:cubicBezTo>
                  <a:pt x="-141275" y="-252849"/>
                  <a:pt x="-146799" y="-266051"/>
                  <a:pt x="-152530" y="-279142"/>
                </a:cubicBezTo>
                <a:cubicBezTo>
                  <a:pt x="-158261" y="-292233"/>
                  <a:pt x="-164200" y="-305214"/>
                  <a:pt x="-170516" y="-317958"/>
                </a:cubicBezTo>
                <a:cubicBezTo>
                  <a:pt x="-176832" y="-330703"/>
                  <a:pt x="-183526" y="-343213"/>
                  <a:pt x="-190220" y="-355722"/>
                </a:cubicBezTo>
                <a:cubicBezTo>
                  <a:pt x="-195485" y="-365562"/>
                  <a:pt x="-192964" y="-375396"/>
                  <a:pt x="-185472" y="-379463"/>
                </a:cubicBezTo>
                <a:cubicBezTo>
                  <a:pt x="-177980" y="-383531"/>
                  <a:pt x="-168029" y="-380462"/>
                  <a:pt x="-162975" y="-370512"/>
                </a:cubicBezTo>
                <a:cubicBezTo>
                  <a:pt x="-156296" y="-357361"/>
                  <a:pt x="-149616" y="-344210"/>
                  <a:pt x="-143367" y="-330899"/>
                </a:cubicBezTo>
                <a:close/>
              </a:path>
            </a:pathLst>
          </a:custGeom>
          <a:solidFill>
            <a:srgbClr val="FA8556"/>
          </a:solidFill>
          <a:ln w="6200" cap="rnd">
            <a:solidFill>
              <a:srgbClr val="FA8556"/>
            </a:solidFill>
            <a:round/>
          </a:ln>
        </p:spPr>
      </p:sp>
      <p:sp>
        <p:nvSpPr>
          <p:cNvPr id="18" name="MMConnector">
            <a:extLst>
              <a:ext uri="{FF2B5EF4-FFF2-40B4-BE49-F238E27FC236}">
                <a16:creationId xmlns:a16="http://schemas.microsoft.com/office/drawing/2014/main" id="{4D802F5C-4C7D-43C8-97B9-C4A853C62E98}"/>
              </a:ext>
            </a:extLst>
          </p:cNvPr>
          <p:cNvSpPr/>
          <p:nvPr/>
        </p:nvSpPr>
        <p:spPr>
          <a:xfrm>
            <a:off x="4376228" y="4692404"/>
            <a:ext cx="637720" cy="1617414"/>
          </a:xfrm>
          <a:custGeom>
            <a:avLst/>
            <a:gdLst/>
            <a:ahLst/>
            <a:cxnLst/>
            <a:rect l="0" t="0" r="0" b="0"/>
            <a:pathLst>
              <a:path w="603956" h="1367875">
                <a:moveTo>
                  <a:pt x="-172523" y="-547278"/>
                </a:moveTo>
                <a:cubicBezTo>
                  <a:pt x="-167159" y="-533573"/>
                  <a:pt x="-162255" y="-519728"/>
                  <a:pt x="-157600" y="-505824"/>
                </a:cubicBezTo>
                <a:cubicBezTo>
                  <a:pt x="-152946" y="-491920"/>
                  <a:pt x="-148541" y="-477958"/>
                  <a:pt x="-144372" y="-463944"/>
                </a:cubicBezTo>
                <a:cubicBezTo>
                  <a:pt x="-140204" y="-449929"/>
                  <a:pt x="-136272" y="-435863"/>
                  <a:pt x="-132524" y="-421763"/>
                </a:cubicBezTo>
                <a:cubicBezTo>
                  <a:pt x="-128776" y="-407663"/>
                  <a:pt x="-125213" y="-393528"/>
                  <a:pt x="-121801" y="-379369"/>
                </a:cubicBezTo>
                <a:cubicBezTo>
                  <a:pt x="-118390" y="-365210"/>
                  <a:pt x="-115132" y="-351025"/>
                  <a:pt x="-111997" y="-336823"/>
                </a:cubicBezTo>
                <a:cubicBezTo>
                  <a:pt x="-108862" y="-322620"/>
                  <a:pt x="-105850" y="-308400"/>
                  <a:pt x="-102938" y="-294168"/>
                </a:cubicBezTo>
                <a:cubicBezTo>
                  <a:pt x="-100026" y="-279935"/>
                  <a:pt x="-97213" y="-265690"/>
                  <a:pt x="-94479" y="-251437"/>
                </a:cubicBezTo>
                <a:cubicBezTo>
                  <a:pt x="-91745" y="-237183"/>
                  <a:pt x="-89089" y="-222921"/>
                  <a:pt x="-86493" y="-208654"/>
                </a:cubicBezTo>
                <a:cubicBezTo>
                  <a:pt x="-83897" y="-194386"/>
                  <a:pt x="-81362" y="-180114"/>
                  <a:pt x="-78869" y="-165838"/>
                </a:cubicBezTo>
                <a:cubicBezTo>
                  <a:pt x="-76377" y="-151563"/>
                  <a:pt x="-73928" y="-137285"/>
                  <a:pt x="-71507" y="-123007"/>
                </a:cubicBezTo>
                <a:cubicBezTo>
                  <a:pt x="-69086" y="-108728"/>
                  <a:pt x="-66693" y="-94450"/>
                  <a:pt x="-64314" y="-80173"/>
                </a:cubicBezTo>
                <a:cubicBezTo>
                  <a:pt x="-61934" y="-65895"/>
                  <a:pt x="-59569" y="-51620"/>
                  <a:pt x="-57202" y="-37348"/>
                </a:cubicBezTo>
                <a:cubicBezTo>
                  <a:pt x="-54836" y="-23076"/>
                  <a:pt x="-52470" y="-8808"/>
                  <a:pt x="-50090" y="5454"/>
                </a:cubicBezTo>
                <a:cubicBezTo>
                  <a:pt x="-47709" y="19717"/>
                  <a:pt x="-45315" y="33974"/>
                  <a:pt x="-42892" y="48222"/>
                </a:cubicBezTo>
                <a:cubicBezTo>
                  <a:pt x="-40470" y="62471"/>
                  <a:pt x="-38020" y="76712"/>
                  <a:pt x="-35528" y="90942"/>
                </a:cubicBezTo>
                <a:cubicBezTo>
                  <a:pt x="-33036" y="105173"/>
                  <a:pt x="-30502" y="119393"/>
                  <a:pt x="-27911" y="133599"/>
                </a:cubicBezTo>
                <a:cubicBezTo>
                  <a:pt x="-25320" y="147805"/>
                  <a:pt x="-22672" y="161998"/>
                  <a:pt x="-19951" y="176174"/>
                </a:cubicBezTo>
                <a:cubicBezTo>
                  <a:pt x="-17230" y="190350"/>
                  <a:pt x="-14436" y="204508"/>
                  <a:pt x="-11551" y="218645"/>
                </a:cubicBezTo>
                <a:cubicBezTo>
                  <a:pt x="-8667" y="232782"/>
                  <a:pt x="-5692" y="246897"/>
                  <a:pt x="-2608" y="260985"/>
                </a:cubicBezTo>
                <a:cubicBezTo>
                  <a:pt x="476" y="275072"/>
                  <a:pt x="3671" y="289132"/>
                  <a:pt x="6996" y="303157"/>
                </a:cubicBezTo>
                <a:cubicBezTo>
                  <a:pt x="10322" y="317183"/>
                  <a:pt x="13780" y="331173"/>
                  <a:pt x="17394" y="345118"/>
                </a:cubicBezTo>
                <a:cubicBezTo>
                  <a:pt x="21008" y="359064"/>
                  <a:pt x="24779" y="372964"/>
                  <a:pt x="28735" y="386807"/>
                </a:cubicBezTo>
                <a:cubicBezTo>
                  <a:pt x="32692" y="400651"/>
                  <a:pt x="36834" y="414436"/>
                  <a:pt x="41196" y="428146"/>
                </a:cubicBezTo>
                <a:cubicBezTo>
                  <a:pt x="45558" y="441857"/>
                  <a:pt x="50139" y="455492"/>
                  <a:pt x="54980" y="469028"/>
                </a:cubicBezTo>
                <a:cubicBezTo>
                  <a:pt x="59821" y="482565"/>
                  <a:pt x="64921" y="496003"/>
                  <a:pt x="70328" y="509309"/>
                </a:cubicBezTo>
                <a:cubicBezTo>
                  <a:pt x="75736" y="522615"/>
                  <a:pt x="81449" y="535790"/>
                  <a:pt x="87525" y="548788"/>
                </a:cubicBezTo>
                <a:cubicBezTo>
                  <a:pt x="93600" y="561785"/>
                  <a:pt x="100037" y="574606"/>
                  <a:pt x="106899" y="587186"/>
                </a:cubicBezTo>
                <a:cubicBezTo>
                  <a:pt x="113761" y="599766"/>
                  <a:pt x="121047" y="612106"/>
                  <a:pt x="128826" y="624117"/>
                </a:cubicBezTo>
                <a:cubicBezTo>
                  <a:pt x="136605" y="636127"/>
                  <a:pt x="144877" y="647809"/>
                  <a:pt x="153704" y="659044"/>
                </a:cubicBezTo>
                <a:cubicBezTo>
                  <a:pt x="162532" y="670278"/>
                  <a:pt x="171916" y="681064"/>
                  <a:pt x="181909" y="691252"/>
                </a:cubicBezTo>
                <a:cubicBezTo>
                  <a:pt x="191901" y="701440"/>
                  <a:pt x="202502" y="711029"/>
                  <a:pt x="213688" y="719848"/>
                </a:cubicBezTo>
                <a:cubicBezTo>
                  <a:pt x="224874" y="728668"/>
                  <a:pt x="236647" y="736717"/>
                  <a:pt x="249026" y="743849"/>
                </a:cubicBezTo>
                <a:cubicBezTo>
                  <a:pt x="261406" y="750981"/>
                  <a:pt x="274393" y="757195"/>
                  <a:pt x="287526" y="762391"/>
                </a:cubicBezTo>
                <a:cubicBezTo>
                  <a:pt x="300659" y="767587"/>
                  <a:pt x="313938" y="771764"/>
                  <a:pt x="328425" y="774993"/>
                </a:cubicBezTo>
                <a:cubicBezTo>
                  <a:pt x="342911" y="778221"/>
                  <a:pt x="358606" y="780501"/>
                  <a:pt x="370792" y="781700"/>
                </a:cubicBezTo>
                <a:cubicBezTo>
                  <a:pt x="382978" y="782900"/>
                  <a:pt x="391656" y="783019"/>
                  <a:pt x="400334" y="783138"/>
                </a:cubicBezTo>
                <a:cubicBezTo>
                  <a:pt x="402566" y="783168"/>
                  <a:pt x="404054" y="784533"/>
                  <a:pt x="404054" y="786238"/>
                </a:cubicBezTo>
                <a:cubicBezTo>
                  <a:pt x="404054" y="787943"/>
                  <a:pt x="402566" y="789333"/>
                  <a:pt x="400334" y="789338"/>
                </a:cubicBezTo>
                <a:cubicBezTo>
                  <a:pt x="391510" y="789355"/>
                  <a:pt x="382687" y="789372"/>
                  <a:pt x="370240" y="788342"/>
                </a:cubicBezTo>
                <a:cubicBezTo>
                  <a:pt x="357793" y="787312"/>
                  <a:pt x="341723" y="785235"/>
                  <a:pt x="326837" y="782160"/>
                </a:cubicBezTo>
                <a:cubicBezTo>
                  <a:pt x="311950" y="779084"/>
                  <a:pt x="298248" y="775010"/>
                  <a:pt x="284661" y="769878"/>
                </a:cubicBezTo>
                <a:cubicBezTo>
                  <a:pt x="271074" y="764747"/>
                  <a:pt x="257603" y="758558"/>
                  <a:pt x="244737" y="751410"/>
                </a:cubicBezTo>
                <a:cubicBezTo>
                  <a:pt x="231871" y="744262"/>
                  <a:pt x="219610" y="736156"/>
                  <a:pt x="207949" y="727254"/>
                </a:cubicBezTo>
                <a:cubicBezTo>
                  <a:pt x="196287" y="718351"/>
                  <a:pt x="185225" y="708652"/>
                  <a:pt x="174792" y="698341"/>
                </a:cubicBezTo>
                <a:cubicBezTo>
                  <a:pt x="164359" y="688030"/>
                  <a:pt x="154555" y="677108"/>
                  <a:pt x="145328" y="665734"/>
                </a:cubicBezTo>
                <a:cubicBezTo>
                  <a:pt x="136100" y="654361"/>
                  <a:pt x="127450" y="642537"/>
                  <a:pt x="119309" y="630387"/>
                </a:cubicBezTo>
                <a:cubicBezTo>
                  <a:pt x="111169" y="618237"/>
                  <a:pt x="103538" y="605761"/>
                  <a:pt x="96346" y="593050"/>
                </a:cubicBezTo>
                <a:cubicBezTo>
                  <a:pt x="89154" y="580339"/>
                  <a:pt x="82400" y="567393"/>
                  <a:pt x="76018" y="554277"/>
                </a:cubicBezTo>
                <a:cubicBezTo>
                  <a:pt x="69636" y="541160"/>
                  <a:pt x="63627" y="527873"/>
                  <a:pt x="57931" y="514460"/>
                </a:cubicBezTo>
                <a:cubicBezTo>
                  <a:pt x="52236" y="501048"/>
                  <a:pt x="46856" y="487511"/>
                  <a:pt x="41740" y="473881"/>
                </a:cubicBezTo>
                <a:cubicBezTo>
                  <a:pt x="36625" y="460251"/>
                  <a:pt x="31776" y="446528"/>
                  <a:pt x="27150" y="432736"/>
                </a:cubicBezTo>
                <a:cubicBezTo>
                  <a:pt x="22525" y="418944"/>
                  <a:pt x="18124" y="405083"/>
                  <a:pt x="13912" y="391170"/>
                </a:cubicBezTo>
                <a:cubicBezTo>
                  <a:pt x="9699" y="377257"/>
                  <a:pt x="5677" y="363291"/>
                  <a:pt x="1813" y="349286"/>
                </a:cubicBezTo>
                <a:cubicBezTo>
                  <a:pt x="-2050" y="335281"/>
                  <a:pt x="-5754" y="321237"/>
                  <a:pt x="-9324" y="307163"/>
                </a:cubicBezTo>
                <a:cubicBezTo>
                  <a:pt x="-12894" y="293088"/>
                  <a:pt x="-16330" y="278984"/>
                  <a:pt x="-19654" y="264857"/>
                </a:cubicBezTo>
                <a:cubicBezTo>
                  <a:pt x="-22979" y="250730"/>
                  <a:pt x="-26192" y="236580"/>
                  <a:pt x="-29313" y="222414"/>
                </a:cubicBezTo>
                <a:cubicBezTo>
                  <a:pt x="-32433" y="208247"/>
                  <a:pt x="-35462" y="194064"/>
                  <a:pt x="-38417" y="179868"/>
                </a:cubicBezTo>
                <a:cubicBezTo>
                  <a:pt x="-41372" y="165673"/>
                  <a:pt x="-44252" y="151465"/>
                  <a:pt x="-47075" y="137249"/>
                </a:cubicBezTo>
                <a:cubicBezTo>
                  <a:pt x="-49897" y="123033"/>
                  <a:pt x="-52661" y="108809"/>
                  <a:pt x="-55382" y="94579"/>
                </a:cubicBezTo>
                <a:cubicBezTo>
                  <a:pt x="-58103" y="80350"/>
                  <a:pt x="-60781" y="66115"/>
                  <a:pt x="-63430" y="51879"/>
                </a:cubicBezTo>
                <a:cubicBezTo>
                  <a:pt x="-66079" y="37642"/>
                  <a:pt x="-68699" y="23403"/>
                  <a:pt x="-71304" y="9165"/>
                </a:cubicBezTo>
                <a:cubicBezTo>
                  <a:pt x="-73909" y="-5073"/>
                  <a:pt x="-76499" y="-19310"/>
                  <a:pt x="-79087" y="-33545"/>
                </a:cubicBezTo>
                <a:cubicBezTo>
                  <a:pt x="-81675" y="-47779"/>
                  <a:pt x="-84262" y="-62010"/>
                  <a:pt x="-86861" y="-76234"/>
                </a:cubicBezTo>
                <a:cubicBezTo>
                  <a:pt x="-89459" y="-90459"/>
                  <a:pt x="-92071" y="-104678"/>
                  <a:pt x="-94708" y="-118887"/>
                </a:cubicBezTo>
                <a:cubicBezTo>
                  <a:pt x="-97346" y="-133096"/>
                  <a:pt x="-100010" y="-147296"/>
                  <a:pt x="-102715" y="-161484"/>
                </a:cubicBezTo>
                <a:cubicBezTo>
                  <a:pt x="-105420" y="-175671"/>
                  <a:pt x="-108167" y="-189846"/>
                  <a:pt x="-110971" y="-204003"/>
                </a:cubicBezTo>
                <a:cubicBezTo>
                  <a:pt x="-113776" y="-218161"/>
                  <a:pt x="-116638" y="-232302"/>
                  <a:pt x="-119575" y="-246420"/>
                </a:cubicBezTo>
                <a:cubicBezTo>
                  <a:pt x="-122512" y="-260539"/>
                  <a:pt x="-125524" y="-274635"/>
                  <a:pt x="-128631" y="-288703"/>
                </a:cubicBezTo>
                <a:cubicBezTo>
                  <a:pt x="-131739" y="-302770"/>
                  <a:pt x="-134942" y="-316809"/>
                  <a:pt x="-138262" y="-330811"/>
                </a:cubicBezTo>
                <a:cubicBezTo>
                  <a:pt x="-141582" y="-344813"/>
                  <a:pt x="-145020" y="-358777"/>
                  <a:pt x="-148603" y="-372693"/>
                </a:cubicBezTo>
                <a:cubicBezTo>
                  <a:pt x="-152185" y="-386609"/>
                  <a:pt x="-155913" y="-400476"/>
                  <a:pt x="-159813" y="-414281"/>
                </a:cubicBezTo>
                <a:cubicBezTo>
                  <a:pt x="-163714" y="-428085"/>
                  <a:pt x="-167787" y="-441827"/>
                  <a:pt x="-172081" y="-455479"/>
                </a:cubicBezTo>
                <a:cubicBezTo>
                  <a:pt x="-176374" y="-469132"/>
                  <a:pt x="-180887" y="-482696"/>
                  <a:pt x="-185629" y="-496161"/>
                </a:cubicBezTo>
                <a:cubicBezTo>
                  <a:pt x="-190372" y="-509626"/>
                  <a:pt x="-195345" y="-522992"/>
                  <a:pt x="-200729" y="-536142"/>
                </a:cubicBezTo>
                <a:cubicBezTo>
                  <a:pt x="-206113" y="-549293"/>
                  <a:pt x="-211909" y="-562228"/>
                  <a:pt x="-217705" y="-575163"/>
                </a:cubicBezTo>
                <a:cubicBezTo>
                  <a:pt x="-222269" y="-585347"/>
                  <a:pt x="-219138" y="-594976"/>
                  <a:pt x="-211392" y="-598537"/>
                </a:cubicBezTo>
                <a:cubicBezTo>
                  <a:pt x="-203647" y="-602098"/>
                  <a:pt x="-193944" y="-598367"/>
                  <a:pt x="-189540" y="-588112"/>
                </a:cubicBezTo>
                <a:cubicBezTo>
                  <a:pt x="-183714" y="-574547"/>
                  <a:pt x="-177888" y="-560983"/>
                  <a:pt x="-172523" y="-547278"/>
                </a:cubicBezTo>
                <a:close/>
              </a:path>
            </a:pathLst>
          </a:custGeom>
          <a:solidFill>
            <a:srgbClr val="A98AE7"/>
          </a:solidFill>
          <a:ln w="6200" cap="rnd">
            <a:solidFill>
              <a:srgbClr val="A98AE7"/>
            </a:solidFill>
            <a:round/>
          </a:ln>
        </p:spPr>
      </p:sp>
      <p:sp>
        <p:nvSpPr>
          <p:cNvPr id="19" name="MMConnector">
            <a:extLst>
              <a:ext uri="{FF2B5EF4-FFF2-40B4-BE49-F238E27FC236}">
                <a16:creationId xmlns:a16="http://schemas.microsoft.com/office/drawing/2014/main" id="{6FAC9E2D-CEA9-46F2-88AB-C2231D4026AD}"/>
              </a:ext>
            </a:extLst>
          </p:cNvPr>
          <p:cNvSpPr/>
          <p:nvPr/>
        </p:nvSpPr>
        <p:spPr>
          <a:xfrm>
            <a:off x="4376228" y="2833064"/>
            <a:ext cx="637720" cy="1617414"/>
          </a:xfrm>
          <a:custGeom>
            <a:avLst/>
            <a:gdLst/>
            <a:ahLst/>
            <a:cxnLst/>
            <a:rect l="0" t="0" r="0" b="0"/>
            <a:pathLst>
              <a:path w="603956" h="1367875">
                <a:moveTo>
                  <a:pt x="-200729" y="536142"/>
                </a:moveTo>
                <a:cubicBezTo>
                  <a:pt x="-195345" y="522992"/>
                  <a:pt x="-190372" y="509626"/>
                  <a:pt x="-185629" y="496161"/>
                </a:cubicBezTo>
                <a:cubicBezTo>
                  <a:pt x="-180887" y="482696"/>
                  <a:pt x="-176374" y="469132"/>
                  <a:pt x="-172081" y="455479"/>
                </a:cubicBezTo>
                <a:cubicBezTo>
                  <a:pt x="-167787" y="441827"/>
                  <a:pt x="-163714" y="428085"/>
                  <a:pt x="-159813" y="414281"/>
                </a:cubicBezTo>
                <a:cubicBezTo>
                  <a:pt x="-155913" y="400476"/>
                  <a:pt x="-152185" y="386609"/>
                  <a:pt x="-148603" y="372693"/>
                </a:cubicBezTo>
                <a:cubicBezTo>
                  <a:pt x="-145020" y="358777"/>
                  <a:pt x="-141582" y="344813"/>
                  <a:pt x="-138262" y="330811"/>
                </a:cubicBezTo>
                <a:cubicBezTo>
                  <a:pt x="-134942" y="316809"/>
                  <a:pt x="-131739" y="302770"/>
                  <a:pt x="-128631" y="288703"/>
                </a:cubicBezTo>
                <a:cubicBezTo>
                  <a:pt x="-125524" y="274635"/>
                  <a:pt x="-122512" y="260539"/>
                  <a:pt x="-119575" y="246420"/>
                </a:cubicBezTo>
                <a:cubicBezTo>
                  <a:pt x="-116638" y="232302"/>
                  <a:pt x="-113776" y="218161"/>
                  <a:pt x="-110971" y="204003"/>
                </a:cubicBezTo>
                <a:cubicBezTo>
                  <a:pt x="-108167" y="189846"/>
                  <a:pt x="-105420" y="175671"/>
                  <a:pt x="-102715" y="161484"/>
                </a:cubicBezTo>
                <a:cubicBezTo>
                  <a:pt x="-100010" y="147296"/>
                  <a:pt x="-97346" y="133096"/>
                  <a:pt x="-94708" y="118887"/>
                </a:cubicBezTo>
                <a:cubicBezTo>
                  <a:pt x="-92071" y="104678"/>
                  <a:pt x="-89459" y="90459"/>
                  <a:pt x="-86861" y="76234"/>
                </a:cubicBezTo>
                <a:cubicBezTo>
                  <a:pt x="-84262" y="62010"/>
                  <a:pt x="-81675" y="47779"/>
                  <a:pt x="-79087" y="33545"/>
                </a:cubicBezTo>
                <a:cubicBezTo>
                  <a:pt x="-76499" y="19310"/>
                  <a:pt x="-73909" y="5073"/>
                  <a:pt x="-71304" y="-9165"/>
                </a:cubicBezTo>
                <a:cubicBezTo>
                  <a:pt x="-68699" y="-23403"/>
                  <a:pt x="-66079" y="-37642"/>
                  <a:pt x="-63430" y="-51879"/>
                </a:cubicBezTo>
                <a:cubicBezTo>
                  <a:pt x="-60781" y="-66115"/>
                  <a:pt x="-58103" y="-80350"/>
                  <a:pt x="-55382" y="-94579"/>
                </a:cubicBezTo>
                <a:cubicBezTo>
                  <a:pt x="-52661" y="-108809"/>
                  <a:pt x="-49897" y="-123033"/>
                  <a:pt x="-47075" y="-137249"/>
                </a:cubicBezTo>
                <a:cubicBezTo>
                  <a:pt x="-44252" y="-151465"/>
                  <a:pt x="-41372" y="-165673"/>
                  <a:pt x="-38417" y="-179868"/>
                </a:cubicBezTo>
                <a:cubicBezTo>
                  <a:pt x="-35462" y="-194064"/>
                  <a:pt x="-32433" y="-208247"/>
                  <a:pt x="-29313" y="-222414"/>
                </a:cubicBezTo>
                <a:cubicBezTo>
                  <a:pt x="-26192" y="-236580"/>
                  <a:pt x="-22979" y="-250730"/>
                  <a:pt x="-19654" y="-264857"/>
                </a:cubicBezTo>
                <a:cubicBezTo>
                  <a:pt x="-16330" y="-278984"/>
                  <a:pt x="-12894" y="-293088"/>
                  <a:pt x="-9324" y="-307163"/>
                </a:cubicBezTo>
                <a:cubicBezTo>
                  <a:pt x="-5754" y="-321237"/>
                  <a:pt x="-2050" y="-335281"/>
                  <a:pt x="1813" y="-349286"/>
                </a:cubicBezTo>
                <a:cubicBezTo>
                  <a:pt x="5677" y="-363291"/>
                  <a:pt x="9699" y="-377257"/>
                  <a:pt x="13912" y="-391170"/>
                </a:cubicBezTo>
                <a:cubicBezTo>
                  <a:pt x="18124" y="-405083"/>
                  <a:pt x="22525" y="-418944"/>
                  <a:pt x="27150" y="-432736"/>
                </a:cubicBezTo>
                <a:cubicBezTo>
                  <a:pt x="31776" y="-446528"/>
                  <a:pt x="36625" y="-460251"/>
                  <a:pt x="41740" y="-473881"/>
                </a:cubicBezTo>
                <a:cubicBezTo>
                  <a:pt x="46856" y="-487511"/>
                  <a:pt x="52236" y="-501048"/>
                  <a:pt x="57931" y="-514460"/>
                </a:cubicBezTo>
                <a:cubicBezTo>
                  <a:pt x="63627" y="-527873"/>
                  <a:pt x="69636" y="-541160"/>
                  <a:pt x="76018" y="-554277"/>
                </a:cubicBezTo>
                <a:cubicBezTo>
                  <a:pt x="82400" y="-567393"/>
                  <a:pt x="89154" y="-580339"/>
                  <a:pt x="96346" y="-593050"/>
                </a:cubicBezTo>
                <a:cubicBezTo>
                  <a:pt x="103538" y="-605761"/>
                  <a:pt x="111169" y="-618237"/>
                  <a:pt x="119309" y="-630387"/>
                </a:cubicBezTo>
                <a:cubicBezTo>
                  <a:pt x="127450" y="-642537"/>
                  <a:pt x="136100" y="-654361"/>
                  <a:pt x="145328" y="-665734"/>
                </a:cubicBezTo>
                <a:cubicBezTo>
                  <a:pt x="154555" y="-677108"/>
                  <a:pt x="164359" y="-688030"/>
                  <a:pt x="174792" y="-698341"/>
                </a:cubicBezTo>
                <a:cubicBezTo>
                  <a:pt x="185225" y="-708652"/>
                  <a:pt x="196287" y="-718351"/>
                  <a:pt x="207949" y="-727254"/>
                </a:cubicBezTo>
                <a:cubicBezTo>
                  <a:pt x="219610" y="-736156"/>
                  <a:pt x="231871" y="-744262"/>
                  <a:pt x="244737" y="-751410"/>
                </a:cubicBezTo>
                <a:cubicBezTo>
                  <a:pt x="257603" y="-758558"/>
                  <a:pt x="271074" y="-764747"/>
                  <a:pt x="284661" y="-769878"/>
                </a:cubicBezTo>
                <a:cubicBezTo>
                  <a:pt x="298248" y="-775010"/>
                  <a:pt x="311950" y="-779084"/>
                  <a:pt x="326837" y="-782160"/>
                </a:cubicBezTo>
                <a:cubicBezTo>
                  <a:pt x="341723" y="-785235"/>
                  <a:pt x="357793" y="-787312"/>
                  <a:pt x="370240" y="-788342"/>
                </a:cubicBezTo>
                <a:cubicBezTo>
                  <a:pt x="382687" y="-789372"/>
                  <a:pt x="391510" y="-789355"/>
                  <a:pt x="400334" y="-789337"/>
                </a:cubicBezTo>
                <a:cubicBezTo>
                  <a:pt x="402566" y="-789333"/>
                  <a:pt x="404054" y="-787942"/>
                  <a:pt x="404054" y="-786237"/>
                </a:cubicBezTo>
                <a:cubicBezTo>
                  <a:pt x="404054" y="-784532"/>
                  <a:pt x="402566" y="-783168"/>
                  <a:pt x="400334" y="-783137"/>
                </a:cubicBezTo>
                <a:cubicBezTo>
                  <a:pt x="391656" y="-783019"/>
                  <a:pt x="382978" y="-782900"/>
                  <a:pt x="370792" y="-781700"/>
                </a:cubicBezTo>
                <a:cubicBezTo>
                  <a:pt x="358606" y="-780501"/>
                  <a:pt x="342911" y="-778221"/>
                  <a:pt x="328425" y="-774993"/>
                </a:cubicBezTo>
                <a:cubicBezTo>
                  <a:pt x="313938" y="-771764"/>
                  <a:pt x="300659" y="-767587"/>
                  <a:pt x="287526" y="-762391"/>
                </a:cubicBezTo>
                <a:cubicBezTo>
                  <a:pt x="274393" y="-757195"/>
                  <a:pt x="261406" y="-750981"/>
                  <a:pt x="249026" y="-743849"/>
                </a:cubicBezTo>
                <a:cubicBezTo>
                  <a:pt x="236647" y="-736717"/>
                  <a:pt x="224874" y="-728668"/>
                  <a:pt x="213688" y="-719848"/>
                </a:cubicBezTo>
                <a:cubicBezTo>
                  <a:pt x="202502" y="-711029"/>
                  <a:pt x="191901" y="-701440"/>
                  <a:pt x="181909" y="-691252"/>
                </a:cubicBezTo>
                <a:cubicBezTo>
                  <a:pt x="171916" y="-681064"/>
                  <a:pt x="162532" y="-670278"/>
                  <a:pt x="153704" y="-659044"/>
                </a:cubicBezTo>
                <a:cubicBezTo>
                  <a:pt x="144877" y="-647809"/>
                  <a:pt x="136605" y="-636127"/>
                  <a:pt x="128826" y="-624117"/>
                </a:cubicBezTo>
                <a:cubicBezTo>
                  <a:pt x="121047" y="-612106"/>
                  <a:pt x="113761" y="-599766"/>
                  <a:pt x="106899" y="-587186"/>
                </a:cubicBezTo>
                <a:cubicBezTo>
                  <a:pt x="100037" y="-574606"/>
                  <a:pt x="93600" y="-561785"/>
                  <a:pt x="87525" y="-548788"/>
                </a:cubicBezTo>
                <a:cubicBezTo>
                  <a:pt x="81449" y="-535790"/>
                  <a:pt x="75736" y="-522615"/>
                  <a:pt x="70328" y="-509309"/>
                </a:cubicBezTo>
                <a:cubicBezTo>
                  <a:pt x="64921" y="-496003"/>
                  <a:pt x="59821" y="-482565"/>
                  <a:pt x="54980" y="-469028"/>
                </a:cubicBezTo>
                <a:cubicBezTo>
                  <a:pt x="50139" y="-455492"/>
                  <a:pt x="45558" y="-441857"/>
                  <a:pt x="41196" y="-428146"/>
                </a:cubicBezTo>
                <a:cubicBezTo>
                  <a:pt x="36834" y="-414436"/>
                  <a:pt x="32692" y="-400651"/>
                  <a:pt x="28735" y="-386807"/>
                </a:cubicBezTo>
                <a:cubicBezTo>
                  <a:pt x="24779" y="-372964"/>
                  <a:pt x="21008" y="-359064"/>
                  <a:pt x="17394" y="-345118"/>
                </a:cubicBezTo>
                <a:cubicBezTo>
                  <a:pt x="13780" y="-331173"/>
                  <a:pt x="10322" y="-317183"/>
                  <a:pt x="6996" y="-303157"/>
                </a:cubicBezTo>
                <a:cubicBezTo>
                  <a:pt x="3671" y="-289132"/>
                  <a:pt x="476" y="-275072"/>
                  <a:pt x="-2608" y="-260985"/>
                </a:cubicBezTo>
                <a:cubicBezTo>
                  <a:pt x="-5692" y="-246897"/>
                  <a:pt x="-8667" y="-232782"/>
                  <a:pt x="-11551" y="-218645"/>
                </a:cubicBezTo>
                <a:cubicBezTo>
                  <a:pt x="-14436" y="-204508"/>
                  <a:pt x="-17230" y="-190350"/>
                  <a:pt x="-19951" y="-176174"/>
                </a:cubicBezTo>
                <a:cubicBezTo>
                  <a:pt x="-22672" y="-161998"/>
                  <a:pt x="-25320" y="-147805"/>
                  <a:pt x="-27911" y="-133599"/>
                </a:cubicBezTo>
                <a:cubicBezTo>
                  <a:pt x="-30502" y="-119393"/>
                  <a:pt x="-33036" y="-105173"/>
                  <a:pt x="-35528" y="-90942"/>
                </a:cubicBezTo>
                <a:cubicBezTo>
                  <a:pt x="-38020" y="-76712"/>
                  <a:pt x="-40470" y="-62471"/>
                  <a:pt x="-42892" y="-48222"/>
                </a:cubicBezTo>
                <a:cubicBezTo>
                  <a:pt x="-45315" y="-33974"/>
                  <a:pt x="-47709" y="-19717"/>
                  <a:pt x="-50090" y="-5454"/>
                </a:cubicBezTo>
                <a:cubicBezTo>
                  <a:pt x="-52470" y="8808"/>
                  <a:pt x="-54836" y="23076"/>
                  <a:pt x="-57202" y="37348"/>
                </a:cubicBezTo>
                <a:cubicBezTo>
                  <a:pt x="-59569" y="51620"/>
                  <a:pt x="-61934" y="65895"/>
                  <a:pt x="-64314" y="80173"/>
                </a:cubicBezTo>
                <a:cubicBezTo>
                  <a:pt x="-66693" y="94450"/>
                  <a:pt x="-69086" y="108728"/>
                  <a:pt x="-71507" y="123007"/>
                </a:cubicBezTo>
                <a:cubicBezTo>
                  <a:pt x="-73928" y="137285"/>
                  <a:pt x="-76377" y="151563"/>
                  <a:pt x="-78869" y="165838"/>
                </a:cubicBezTo>
                <a:cubicBezTo>
                  <a:pt x="-81362" y="180114"/>
                  <a:pt x="-83897" y="194386"/>
                  <a:pt x="-86493" y="208654"/>
                </a:cubicBezTo>
                <a:cubicBezTo>
                  <a:pt x="-89089" y="222921"/>
                  <a:pt x="-91745" y="237183"/>
                  <a:pt x="-94479" y="251437"/>
                </a:cubicBezTo>
                <a:cubicBezTo>
                  <a:pt x="-97213" y="265690"/>
                  <a:pt x="-100026" y="279935"/>
                  <a:pt x="-102938" y="294168"/>
                </a:cubicBezTo>
                <a:cubicBezTo>
                  <a:pt x="-105850" y="308400"/>
                  <a:pt x="-108862" y="322620"/>
                  <a:pt x="-111997" y="336823"/>
                </a:cubicBezTo>
                <a:cubicBezTo>
                  <a:pt x="-115132" y="351025"/>
                  <a:pt x="-118390" y="365210"/>
                  <a:pt x="-121801" y="379369"/>
                </a:cubicBezTo>
                <a:cubicBezTo>
                  <a:pt x="-125213" y="393528"/>
                  <a:pt x="-128776" y="407663"/>
                  <a:pt x="-132524" y="421763"/>
                </a:cubicBezTo>
                <a:cubicBezTo>
                  <a:pt x="-136272" y="435863"/>
                  <a:pt x="-140204" y="449929"/>
                  <a:pt x="-144372" y="463944"/>
                </a:cubicBezTo>
                <a:cubicBezTo>
                  <a:pt x="-148541" y="477958"/>
                  <a:pt x="-152946" y="491920"/>
                  <a:pt x="-157600" y="505824"/>
                </a:cubicBezTo>
                <a:cubicBezTo>
                  <a:pt x="-162255" y="519728"/>
                  <a:pt x="-167159" y="533573"/>
                  <a:pt x="-172523" y="547278"/>
                </a:cubicBezTo>
                <a:cubicBezTo>
                  <a:pt x="-177888" y="560983"/>
                  <a:pt x="-183714" y="574547"/>
                  <a:pt x="-189540" y="588112"/>
                </a:cubicBezTo>
                <a:cubicBezTo>
                  <a:pt x="-193944" y="598367"/>
                  <a:pt x="-203647" y="602098"/>
                  <a:pt x="-211392" y="598537"/>
                </a:cubicBezTo>
                <a:cubicBezTo>
                  <a:pt x="-219138" y="594976"/>
                  <a:pt x="-222269" y="585347"/>
                  <a:pt x="-217705" y="575163"/>
                </a:cubicBezTo>
                <a:cubicBezTo>
                  <a:pt x="-211909" y="562228"/>
                  <a:pt x="-206113" y="549293"/>
                  <a:pt x="-200729" y="536142"/>
                </a:cubicBezTo>
                <a:close/>
              </a:path>
            </a:pathLst>
          </a:custGeom>
          <a:solidFill>
            <a:srgbClr val="FF7575"/>
          </a:solidFill>
          <a:ln w="6200" cap="rnd">
            <a:solidFill>
              <a:srgbClr val="FF7575"/>
            </a:solidFill>
            <a:round/>
          </a:ln>
        </p:spPr>
      </p:sp>
      <p:sp>
        <p:nvSpPr>
          <p:cNvPr id="20" name="MMConnector">
            <a:extLst>
              <a:ext uri="{FF2B5EF4-FFF2-40B4-BE49-F238E27FC236}">
                <a16:creationId xmlns:a16="http://schemas.microsoft.com/office/drawing/2014/main" id="{BF719582-F913-40A1-AE36-864943A4D89D}"/>
              </a:ext>
            </a:extLst>
          </p:cNvPr>
          <p:cNvSpPr/>
          <p:nvPr/>
        </p:nvSpPr>
        <p:spPr>
          <a:xfrm>
            <a:off x="7159319" y="5103402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FA8556"/>
            </a:solidFill>
            <a:round/>
          </a:ln>
        </p:spPr>
      </p:sp>
      <p:sp>
        <p:nvSpPr>
          <p:cNvPr id="21" name="MMConnector">
            <a:extLst>
              <a:ext uri="{FF2B5EF4-FFF2-40B4-BE49-F238E27FC236}">
                <a16:creationId xmlns:a16="http://schemas.microsoft.com/office/drawing/2014/main" id="{2FBA166B-A023-4F2D-BF9D-56908C0D9A52}"/>
              </a:ext>
            </a:extLst>
          </p:cNvPr>
          <p:cNvSpPr/>
          <p:nvPr/>
        </p:nvSpPr>
        <p:spPr>
          <a:xfrm>
            <a:off x="7257518" y="4540743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80CF70"/>
            </a:solidFill>
            <a:round/>
          </a:ln>
        </p:spPr>
      </p:sp>
      <p:sp>
        <p:nvSpPr>
          <p:cNvPr id="22" name="MMConnector">
            <a:extLst>
              <a:ext uri="{FF2B5EF4-FFF2-40B4-BE49-F238E27FC236}">
                <a16:creationId xmlns:a16="http://schemas.microsoft.com/office/drawing/2014/main" id="{C33E6349-7E28-4281-9FF6-B8ADBDC357E1}"/>
              </a:ext>
            </a:extLst>
          </p:cNvPr>
          <p:cNvSpPr/>
          <p:nvPr/>
        </p:nvSpPr>
        <p:spPr>
          <a:xfrm>
            <a:off x="6537392" y="3978084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6CC9E5"/>
            </a:solidFill>
            <a:round/>
          </a:ln>
        </p:spPr>
      </p:sp>
      <p:sp>
        <p:nvSpPr>
          <p:cNvPr id="23" name="MMConnector">
            <a:extLst>
              <a:ext uri="{FF2B5EF4-FFF2-40B4-BE49-F238E27FC236}">
                <a16:creationId xmlns:a16="http://schemas.microsoft.com/office/drawing/2014/main" id="{74763B78-224E-4330-8C46-B1AD16014326}"/>
              </a:ext>
            </a:extLst>
          </p:cNvPr>
          <p:cNvSpPr/>
          <p:nvPr/>
        </p:nvSpPr>
        <p:spPr>
          <a:xfrm>
            <a:off x="6897455" y="3459412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F1A3DC"/>
            </a:solidFill>
            <a:round/>
          </a:ln>
        </p:spPr>
      </p:sp>
      <p:sp>
        <p:nvSpPr>
          <p:cNvPr id="24" name="MMConnector">
            <a:extLst>
              <a:ext uri="{FF2B5EF4-FFF2-40B4-BE49-F238E27FC236}">
                <a16:creationId xmlns:a16="http://schemas.microsoft.com/office/drawing/2014/main" id="{C4509ECC-5E4D-41C0-8BBA-BAC2F92932B5}"/>
              </a:ext>
            </a:extLst>
          </p:cNvPr>
          <p:cNvSpPr/>
          <p:nvPr/>
        </p:nvSpPr>
        <p:spPr>
          <a:xfrm>
            <a:off x="7061120" y="2422068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5FB7F1"/>
            </a:solidFill>
            <a:round/>
          </a:ln>
        </p:spPr>
      </p:sp>
      <p:sp>
        <p:nvSpPr>
          <p:cNvPr id="25" name="MMConnector">
            <a:extLst>
              <a:ext uri="{FF2B5EF4-FFF2-40B4-BE49-F238E27FC236}">
                <a16:creationId xmlns:a16="http://schemas.microsoft.com/office/drawing/2014/main" id="{774317EF-FC86-492E-A01F-BABA6E58E59B}"/>
              </a:ext>
            </a:extLst>
          </p:cNvPr>
          <p:cNvSpPr/>
          <p:nvPr/>
        </p:nvSpPr>
        <p:spPr>
          <a:xfrm>
            <a:off x="6845082" y="2940740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FFCD55"/>
            </a:solidFill>
            <a:round/>
          </a:ln>
        </p:spPr>
      </p:sp>
      <p:sp>
        <p:nvSpPr>
          <p:cNvPr id="26" name="MMConnector">
            <a:extLst>
              <a:ext uri="{FF2B5EF4-FFF2-40B4-BE49-F238E27FC236}">
                <a16:creationId xmlns:a16="http://schemas.microsoft.com/office/drawing/2014/main" id="{35E8515C-E52F-49D4-AA3B-799FC6A6373B}"/>
              </a:ext>
            </a:extLst>
          </p:cNvPr>
          <p:cNvSpPr/>
          <p:nvPr/>
        </p:nvSpPr>
        <p:spPr>
          <a:xfrm>
            <a:off x="6111862" y="5622074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A98AE7"/>
            </a:solidFill>
            <a:round/>
          </a:ln>
        </p:spPr>
      </p:sp>
      <p:sp>
        <p:nvSpPr>
          <p:cNvPr id="27" name="MainIdea">
            <a:extLst>
              <a:ext uri="{FF2B5EF4-FFF2-40B4-BE49-F238E27FC236}">
                <a16:creationId xmlns:a16="http://schemas.microsoft.com/office/drawing/2014/main" id="{B7600AC5-04AD-4609-87F6-B3FE7A12E241}"/>
              </a:ext>
            </a:extLst>
          </p:cNvPr>
          <p:cNvSpPr/>
          <p:nvPr/>
        </p:nvSpPr>
        <p:spPr>
          <a:xfrm>
            <a:off x="3520520" y="3520810"/>
            <a:ext cx="865985" cy="483850"/>
          </a:xfrm>
          <a:custGeom>
            <a:avLst/>
            <a:gdLst>
              <a:gd name="rtl" fmla="*/ 170128 w 820136"/>
              <a:gd name="rtt" fmla="*/ 104160 h 409200"/>
              <a:gd name="rtr" fmla="*/ 653728 w 820136"/>
              <a:gd name="rtb" fmla="*/ 308760 h 409200"/>
            </a:gdLst>
            <a:ahLst/>
            <a:cxnLst/>
            <a:rect l="rtl" t="rtt" r="rtr" b="rtb"/>
            <a:pathLst>
              <a:path w="820136" h="409200">
                <a:moveTo>
                  <a:pt x="279000" y="0"/>
                </a:moveTo>
                <a:lnTo>
                  <a:pt x="541136" y="0"/>
                </a:lnTo>
                <a:cubicBezTo>
                  <a:pt x="591133" y="0"/>
                  <a:pt x="641591" y="-4466"/>
                  <a:pt x="688316" y="13322"/>
                </a:cubicBezTo>
                <a:cubicBezTo>
                  <a:pt x="765382" y="42661"/>
                  <a:pt x="820136" y="117234"/>
                  <a:pt x="820136" y="204600"/>
                </a:cubicBezTo>
                <a:cubicBezTo>
                  <a:pt x="820136" y="291966"/>
                  <a:pt x="765382" y="366539"/>
                  <a:pt x="688316" y="395878"/>
                </a:cubicBezTo>
                <a:cubicBezTo>
                  <a:pt x="641591" y="413666"/>
                  <a:pt x="591133" y="409200"/>
                  <a:pt x="541136" y="409200"/>
                </a:cubicBezTo>
                <a:lnTo>
                  <a:pt x="279000" y="409200"/>
                </a:lnTo>
                <a:cubicBezTo>
                  <a:pt x="229003" y="409200"/>
                  <a:pt x="178545" y="413666"/>
                  <a:pt x="131820" y="395878"/>
                </a:cubicBezTo>
                <a:cubicBezTo>
                  <a:pt x="54754" y="366539"/>
                  <a:pt x="0" y="291966"/>
                  <a:pt x="0" y="204600"/>
                </a:cubicBezTo>
                <a:cubicBezTo>
                  <a:pt x="0" y="117234"/>
                  <a:pt x="54754" y="42661"/>
                  <a:pt x="131820" y="13322"/>
                </a:cubicBezTo>
                <a:cubicBezTo>
                  <a:pt x="178545" y="-4466"/>
                  <a:pt x="229003" y="0"/>
                  <a:pt x="279000" y="0"/>
                </a:cubicBezTo>
                <a:close/>
              </a:path>
            </a:pathLst>
          </a:custGeom>
          <a:solidFill>
            <a:srgbClr val="A98AE7"/>
          </a:solidFill>
          <a:ln w="24800" cap="flat">
            <a:solidFill>
              <a:srgbClr val="FFFFFF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34" b="1" dirty="0" err="1">
                <a:solidFill>
                  <a:srgbClr val="FFFFFF"/>
                </a:solidFill>
                <a:latin typeface="Arial"/>
              </a:rPr>
              <a:t>UI화면</a:t>
            </a:r>
            <a:endParaRPr sz="1134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MainTopic">
            <a:extLst>
              <a:ext uri="{FF2B5EF4-FFF2-40B4-BE49-F238E27FC236}">
                <a16:creationId xmlns:a16="http://schemas.microsoft.com/office/drawing/2014/main" id="{46E9A765-633D-4597-9682-3EEEC0CA7C65}"/>
              </a:ext>
            </a:extLst>
          </p:cNvPr>
          <p:cNvSpPr/>
          <p:nvPr/>
        </p:nvSpPr>
        <p:spPr>
          <a:xfrm>
            <a:off x="4798941" y="2145320"/>
            <a:ext cx="2147286" cy="276747"/>
          </a:xfrm>
          <a:custGeom>
            <a:avLst/>
            <a:gdLst>
              <a:gd name="rtl" fmla="*/ 99975 w 2033600"/>
              <a:gd name="rtt" fmla="*/ 39990 h 234050"/>
              <a:gd name="rtr" fmla="*/ 1935175 w 2033600"/>
              <a:gd name="rtb" fmla="*/ 194990 h 234050"/>
            </a:gdLst>
            <a:ahLst/>
            <a:cxnLst/>
            <a:rect l="rtl" t="rtt" r="rtr" b="rtb"/>
            <a:pathLst>
              <a:path w="2033600" h="234050" stroke="0">
                <a:moveTo>
                  <a:pt x="0" y="0"/>
                </a:moveTo>
                <a:lnTo>
                  <a:pt x="2033600" y="0"/>
                </a:lnTo>
                <a:lnTo>
                  <a:pt x="2033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2033600" h="234050" fill="none">
                <a:moveTo>
                  <a:pt x="0" y="234050"/>
                </a:moveTo>
                <a:lnTo>
                  <a:pt x="2033600" y="234050"/>
                </a:lnTo>
              </a:path>
            </a:pathLst>
          </a:custGeom>
          <a:noFill/>
          <a:ln w="12400" cap="flat">
            <a:solidFill>
              <a:srgbClr val="5FB7F1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     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1)</a:t>
            </a: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시간별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인기검색어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자동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크롤링</a:t>
            </a:r>
            <a:endParaRPr sz="1050" b="1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29" name="MainTopic">
            <a:extLst>
              <a:ext uri="{FF2B5EF4-FFF2-40B4-BE49-F238E27FC236}">
                <a16:creationId xmlns:a16="http://schemas.microsoft.com/office/drawing/2014/main" id="{E8068D6A-5A7B-49EE-84DF-CA456D21BC81}"/>
              </a:ext>
            </a:extLst>
          </p:cNvPr>
          <p:cNvSpPr/>
          <p:nvPr/>
        </p:nvSpPr>
        <p:spPr>
          <a:xfrm>
            <a:off x="4798941" y="2663041"/>
            <a:ext cx="1931248" cy="277699"/>
          </a:xfrm>
          <a:custGeom>
            <a:avLst/>
            <a:gdLst>
              <a:gd name="rtl" fmla="*/ 99975 w 1829000"/>
              <a:gd name="rtt" fmla="*/ 39990 h 234050"/>
              <a:gd name="rtr" fmla="*/ 1730575 w 1829000"/>
              <a:gd name="rtb" fmla="*/ 194990 h 234050"/>
            </a:gdLst>
            <a:ahLst/>
            <a:cxnLst/>
            <a:rect l="rtl" t="rtt" r="rtr" b="rtb"/>
            <a:pathLst>
              <a:path w="1829000" h="234050" stroke="0">
                <a:moveTo>
                  <a:pt x="0" y="0"/>
                </a:moveTo>
                <a:lnTo>
                  <a:pt x="1829000" y="0"/>
                </a:lnTo>
                <a:lnTo>
                  <a:pt x="18290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829000" h="234050" fill="none">
                <a:moveTo>
                  <a:pt x="0" y="234050"/>
                </a:moveTo>
                <a:lnTo>
                  <a:pt x="1829000" y="234050"/>
                </a:lnTo>
              </a:path>
            </a:pathLst>
          </a:custGeom>
          <a:noFill/>
          <a:ln w="12400" cap="flat">
            <a:solidFill>
              <a:srgbClr val="FFCD5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	      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2)</a:t>
            </a: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상위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인기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검색어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20개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출력</a:t>
            </a:r>
            <a:endParaRPr sz="1050" b="1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0" name="MainTopic">
            <a:extLst>
              <a:ext uri="{FF2B5EF4-FFF2-40B4-BE49-F238E27FC236}">
                <a16:creationId xmlns:a16="http://schemas.microsoft.com/office/drawing/2014/main" id="{4AC8EC42-E8F6-4A8A-932C-A09BE6ABA857}"/>
              </a:ext>
            </a:extLst>
          </p:cNvPr>
          <p:cNvSpPr/>
          <p:nvPr/>
        </p:nvSpPr>
        <p:spPr>
          <a:xfrm>
            <a:off x="4798941" y="3182665"/>
            <a:ext cx="1983621" cy="276747"/>
          </a:xfrm>
          <a:custGeom>
            <a:avLst/>
            <a:gdLst>
              <a:gd name="rtl" fmla="*/ 99975 w 1878600"/>
              <a:gd name="rtt" fmla="*/ 39990 h 234050"/>
              <a:gd name="rtr" fmla="*/ 1780175 w 1878600"/>
              <a:gd name="rtb" fmla="*/ 194990 h 234050"/>
            </a:gdLst>
            <a:ahLst/>
            <a:cxnLst/>
            <a:rect l="rtl" t="rtt" r="rtr" b="rtb"/>
            <a:pathLst>
              <a:path w="1878600" h="234050" stroke="0">
                <a:moveTo>
                  <a:pt x="0" y="0"/>
                </a:moveTo>
                <a:lnTo>
                  <a:pt x="1878600" y="0"/>
                </a:lnTo>
                <a:lnTo>
                  <a:pt x="1878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878600" h="234050" fill="none">
                <a:moveTo>
                  <a:pt x="0" y="234050"/>
                </a:moveTo>
                <a:lnTo>
                  <a:pt x="1878600" y="234050"/>
                </a:lnTo>
              </a:path>
            </a:pathLst>
          </a:custGeom>
          <a:noFill/>
          <a:ln w="12400" cap="flat">
            <a:solidFill>
              <a:srgbClr val="F1A3DC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     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3)</a:t>
            </a: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검색어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빈도수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워드클라우드</a:t>
            </a:r>
            <a:endParaRPr sz="1050" b="1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1" name="Floating">
            <a:extLst>
              <a:ext uri="{FF2B5EF4-FFF2-40B4-BE49-F238E27FC236}">
                <a16:creationId xmlns:a16="http://schemas.microsoft.com/office/drawing/2014/main" id="{A41F395D-9639-4629-B96F-F20693B506F0}"/>
              </a:ext>
            </a:extLst>
          </p:cNvPr>
          <p:cNvSpPr/>
          <p:nvPr/>
        </p:nvSpPr>
        <p:spPr>
          <a:xfrm>
            <a:off x="2172837" y="3619779"/>
            <a:ext cx="693940" cy="271249"/>
          </a:xfrm>
          <a:custGeom>
            <a:avLst/>
            <a:gdLst>
              <a:gd name="rtl" fmla="*/ 107260 w 657200"/>
              <a:gd name="rtt" fmla="*/ 51460 h 229400"/>
              <a:gd name="rtr" fmla="*/ 553660 w 657200"/>
              <a:gd name="rtb" fmla="*/ 181660 h 229400"/>
            </a:gdLst>
            <a:ahLst/>
            <a:cxnLst/>
            <a:rect l="rtl" t="rtt" r="rtr" b="rtb"/>
            <a:pathLst>
              <a:path w="657200" h="229400">
                <a:moveTo>
                  <a:pt x="24800" y="0"/>
                </a:moveTo>
                <a:lnTo>
                  <a:pt x="632400" y="0"/>
                </a:lnTo>
                <a:cubicBezTo>
                  <a:pt x="649066" y="0"/>
                  <a:pt x="657200" y="8134"/>
                  <a:pt x="657200" y="24800"/>
                </a:cubicBezTo>
                <a:lnTo>
                  <a:pt x="657200" y="204600"/>
                </a:lnTo>
                <a:cubicBezTo>
                  <a:pt x="657200" y="221266"/>
                  <a:pt x="649066" y="229400"/>
                  <a:pt x="632400" y="229400"/>
                </a:cubicBezTo>
                <a:lnTo>
                  <a:pt x="24800" y="229400"/>
                </a:lnTo>
                <a:cubicBezTo>
                  <a:pt x="8134" y="229400"/>
                  <a:pt x="0" y="221266"/>
                  <a:pt x="0" y="204600"/>
                </a:cubicBezTo>
                <a:lnTo>
                  <a:pt x="0" y="24800"/>
                </a:lnTo>
                <a:cubicBezTo>
                  <a:pt x="0" y="8134"/>
                  <a:pt x="8134" y="0"/>
                  <a:pt x="24800" y="0"/>
                </a:cubicBezTo>
                <a:close/>
              </a:path>
            </a:pathLst>
          </a:custGeom>
          <a:solidFill>
            <a:srgbClr val="A98AE7"/>
          </a:solidFill>
          <a:ln w="6200" cap="flat">
            <a:solidFill>
              <a:srgbClr val="A98AE7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756" b="1">
                <a:solidFill>
                  <a:srgbClr val="FFFFFF"/>
                </a:solidFill>
                <a:latin typeface="Arial"/>
              </a:rPr>
              <a:t>환경설정</a:t>
            </a:r>
          </a:p>
        </p:txBody>
      </p:sp>
      <p:sp>
        <p:nvSpPr>
          <p:cNvPr id="32" name="Floating">
            <a:extLst>
              <a:ext uri="{FF2B5EF4-FFF2-40B4-BE49-F238E27FC236}">
                <a16:creationId xmlns:a16="http://schemas.microsoft.com/office/drawing/2014/main" id="{A2C6D8BA-C688-4B6D-996F-7945E3B3032A}"/>
              </a:ext>
            </a:extLst>
          </p:cNvPr>
          <p:cNvSpPr/>
          <p:nvPr/>
        </p:nvSpPr>
        <p:spPr>
          <a:xfrm>
            <a:off x="585285" y="3623445"/>
            <a:ext cx="517182" cy="263918"/>
          </a:xfrm>
          <a:custGeom>
            <a:avLst/>
            <a:gdLst>
              <a:gd name="rtl" fmla="*/ 107260 w 489800"/>
              <a:gd name="rtt" fmla="*/ 51460 h 223200"/>
              <a:gd name="rtr" fmla="*/ 386260 w 489800"/>
              <a:gd name="rtb" fmla="*/ 175460 h 223200"/>
            </a:gdLst>
            <a:ahLst/>
            <a:cxnLst/>
            <a:rect l="rtl" t="rtt" r="rtr" b="rtb"/>
            <a:pathLst>
              <a:path w="489800" h="223200">
                <a:moveTo>
                  <a:pt x="24800" y="0"/>
                </a:moveTo>
                <a:lnTo>
                  <a:pt x="465000" y="0"/>
                </a:lnTo>
                <a:cubicBezTo>
                  <a:pt x="481666" y="0"/>
                  <a:pt x="489800" y="8134"/>
                  <a:pt x="489800" y="24800"/>
                </a:cubicBezTo>
                <a:lnTo>
                  <a:pt x="489800" y="198400"/>
                </a:lnTo>
                <a:cubicBezTo>
                  <a:pt x="489800" y="215066"/>
                  <a:pt x="481666" y="223200"/>
                  <a:pt x="465000" y="223200"/>
                </a:cubicBezTo>
                <a:lnTo>
                  <a:pt x="24800" y="223200"/>
                </a:lnTo>
                <a:cubicBezTo>
                  <a:pt x="8134" y="223200"/>
                  <a:pt x="0" y="215066"/>
                  <a:pt x="0" y="198400"/>
                </a:cubicBezTo>
                <a:lnTo>
                  <a:pt x="0" y="24800"/>
                </a:lnTo>
                <a:cubicBezTo>
                  <a:pt x="0" y="8134"/>
                  <a:pt x="8134" y="0"/>
                  <a:pt x="24800" y="0"/>
                </a:cubicBezTo>
                <a:close/>
              </a:path>
            </a:pathLst>
          </a:custGeom>
          <a:solidFill>
            <a:srgbClr val="A98AE7"/>
          </a:solidFill>
          <a:ln w="6200" cap="flat">
            <a:solidFill>
              <a:srgbClr val="A98AE7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756" b="1">
                <a:solidFill>
                  <a:srgbClr val="FFFFFF"/>
                </a:solidFill>
                <a:latin typeface="Arial"/>
              </a:rPr>
              <a:t>client</a:t>
            </a:r>
          </a:p>
        </p:txBody>
      </p:sp>
      <p:sp>
        <p:nvSpPr>
          <p:cNvPr id="33" name="MainTopic">
            <a:extLst>
              <a:ext uri="{FF2B5EF4-FFF2-40B4-BE49-F238E27FC236}">
                <a16:creationId xmlns:a16="http://schemas.microsoft.com/office/drawing/2014/main" id="{E6B3121A-BCD4-4975-ACE3-6D2CE3FC65AE}"/>
              </a:ext>
            </a:extLst>
          </p:cNvPr>
          <p:cNvSpPr/>
          <p:nvPr/>
        </p:nvSpPr>
        <p:spPr>
          <a:xfrm>
            <a:off x="4798941" y="3701337"/>
            <a:ext cx="1623558" cy="276747"/>
          </a:xfrm>
          <a:custGeom>
            <a:avLst/>
            <a:gdLst>
              <a:gd name="rtl" fmla="*/ 99975 w 1537600"/>
              <a:gd name="rtt" fmla="*/ 39990 h 234050"/>
              <a:gd name="rtr" fmla="*/ 1439175 w 1537600"/>
              <a:gd name="rtb" fmla="*/ 194990 h 234050"/>
            </a:gdLst>
            <a:ahLst/>
            <a:cxnLst/>
            <a:rect l="rtl" t="rtt" r="rtr" b="rtb"/>
            <a:pathLst>
              <a:path w="1537600" h="234050" stroke="0">
                <a:moveTo>
                  <a:pt x="0" y="0"/>
                </a:moveTo>
                <a:lnTo>
                  <a:pt x="1537600" y="0"/>
                </a:lnTo>
                <a:lnTo>
                  <a:pt x="1537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537600" h="234050" fill="none">
                <a:moveTo>
                  <a:pt x="0" y="234050"/>
                </a:moveTo>
                <a:lnTo>
                  <a:pt x="1537600" y="234050"/>
                </a:lnTo>
              </a:path>
            </a:pathLst>
          </a:custGeom>
          <a:noFill/>
          <a:ln w="12400" cap="flat">
            <a:solidFill>
              <a:srgbClr val="6CC9E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                           4) </a:t>
            </a:r>
            <a:r>
              <a:rPr lang="ko-KR" altLang="en-US" sz="1050" b="1" dirty="0">
                <a:solidFill>
                  <a:srgbClr val="454545"/>
                </a:solidFill>
                <a:latin typeface="Arial"/>
              </a:rPr>
              <a:t>추출한 검색어의 빈도수 막대 그래프</a:t>
            </a:r>
            <a:endParaRPr sz="1050" b="1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4" name="MainTopic">
            <a:extLst>
              <a:ext uri="{FF2B5EF4-FFF2-40B4-BE49-F238E27FC236}">
                <a16:creationId xmlns:a16="http://schemas.microsoft.com/office/drawing/2014/main" id="{361DED80-DCF2-4FBF-8E2B-9F6FB1C0D080}"/>
              </a:ext>
            </a:extLst>
          </p:cNvPr>
          <p:cNvSpPr/>
          <p:nvPr/>
        </p:nvSpPr>
        <p:spPr>
          <a:xfrm>
            <a:off x="4798941" y="4263996"/>
            <a:ext cx="2343685" cy="276747"/>
          </a:xfrm>
          <a:custGeom>
            <a:avLst/>
            <a:gdLst>
              <a:gd name="rtl" fmla="*/ 99975 w 2219600"/>
              <a:gd name="rtt" fmla="*/ 39990 h 234050"/>
              <a:gd name="rtr" fmla="*/ 2121175 w 2219600"/>
              <a:gd name="rtb" fmla="*/ 194990 h 234050"/>
            </a:gdLst>
            <a:ahLst/>
            <a:cxnLst/>
            <a:rect l="rtl" t="rtt" r="rtr" b="rtb"/>
            <a:pathLst>
              <a:path w="2219600" h="234050" stroke="0">
                <a:moveTo>
                  <a:pt x="0" y="0"/>
                </a:moveTo>
                <a:lnTo>
                  <a:pt x="2219600" y="0"/>
                </a:lnTo>
                <a:lnTo>
                  <a:pt x="2219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2219600" h="234050" fill="none">
                <a:moveTo>
                  <a:pt x="0" y="234050"/>
                </a:moveTo>
                <a:lnTo>
                  <a:pt x="2219600" y="234050"/>
                </a:lnTo>
              </a:path>
            </a:pathLst>
          </a:custGeom>
          <a:noFill/>
          <a:ln w="12400" cap="flat">
            <a:solidFill>
              <a:srgbClr val="80CF7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     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5)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상품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검색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후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브랜드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워드클라우드</a:t>
            </a:r>
            <a:endParaRPr sz="1050" b="1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5" name="MainTopic">
            <a:extLst>
              <a:ext uri="{FF2B5EF4-FFF2-40B4-BE49-F238E27FC236}">
                <a16:creationId xmlns:a16="http://schemas.microsoft.com/office/drawing/2014/main" id="{F3D5EA16-6338-4BE9-9C82-29D1849008B9}"/>
              </a:ext>
            </a:extLst>
          </p:cNvPr>
          <p:cNvSpPr/>
          <p:nvPr/>
        </p:nvSpPr>
        <p:spPr>
          <a:xfrm>
            <a:off x="4798941" y="4826654"/>
            <a:ext cx="2245486" cy="276747"/>
          </a:xfrm>
          <a:custGeom>
            <a:avLst/>
            <a:gdLst>
              <a:gd name="rtl" fmla="*/ 99975 w 2126600"/>
              <a:gd name="rtt" fmla="*/ 39990 h 234050"/>
              <a:gd name="rtr" fmla="*/ 2028175 w 2126600"/>
              <a:gd name="rtb" fmla="*/ 194990 h 234050"/>
            </a:gdLst>
            <a:ahLst/>
            <a:cxnLst/>
            <a:rect l="rtl" t="rtt" r="rtr" b="rtb"/>
            <a:pathLst>
              <a:path w="2126600" h="234050" stroke="0">
                <a:moveTo>
                  <a:pt x="0" y="0"/>
                </a:moveTo>
                <a:lnTo>
                  <a:pt x="2126600" y="0"/>
                </a:lnTo>
                <a:lnTo>
                  <a:pt x="2126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2126600" h="234050" fill="none">
                <a:moveTo>
                  <a:pt x="0" y="234050"/>
                </a:moveTo>
                <a:lnTo>
                  <a:pt x="2126600" y="234050"/>
                </a:lnTo>
              </a:path>
            </a:pathLst>
          </a:custGeom>
          <a:noFill/>
          <a:ln w="12400" cap="flat">
            <a:solidFill>
              <a:srgbClr val="FA8556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    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6)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상품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검색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후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브랜드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파이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그래프</a:t>
            </a:r>
            <a:endParaRPr sz="1050" b="1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7" name="MainTopic">
            <a:extLst>
              <a:ext uri="{FF2B5EF4-FFF2-40B4-BE49-F238E27FC236}">
                <a16:creationId xmlns:a16="http://schemas.microsoft.com/office/drawing/2014/main" id="{84705955-AB76-409D-AB99-3394C1EFE79C}"/>
              </a:ext>
            </a:extLst>
          </p:cNvPr>
          <p:cNvSpPr/>
          <p:nvPr/>
        </p:nvSpPr>
        <p:spPr>
          <a:xfrm>
            <a:off x="4798941" y="5345326"/>
            <a:ext cx="1198029" cy="276747"/>
          </a:xfrm>
          <a:custGeom>
            <a:avLst/>
            <a:gdLst>
              <a:gd name="rtl" fmla="*/ 99975 w 1134600"/>
              <a:gd name="rtt" fmla="*/ 39990 h 234050"/>
              <a:gd name="rtr" fmla="*/ 1036175 w 1134600"/>
              <a:gd name="rtb" fmla="*/ 194990 h 234050"/>
            </a:gdLst>
            <a:ahLst/>
            <a:cxnLst/>
            <a:rect l="rtl" t="rtt" r="rtr" b="rtb"/>
            <a:pathLst>
              <a:path w="1134600" h="234050" stroke="0">
                <a:moveTo>
                  <a:pt x="0" y="0"/>
                </a:moveTo>
                <a:lnTo>
                  <a:pt x="1134600" y="0"/>
                </a:lnTo>
                <a:lnTo>
                  <a:pt x="1134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134600" h="234050" fill="none">
                <a:moveTo>
                  <a:pt x="0" y="234050"/>
                </a:moveTo>
                <a:lnTo>
                  <a:pt x="1134600" y="234050"/>
                </a:lnTo>
              </a:path>
            </a:pathLst>
          </a:custGeom>
          <a:noFill/>
          <a:ln w="12400" cap="flat">
            <a:solidFill>
              <a:srgbClr val="A98AE7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   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7)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프로그램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종료</a:t>
            </a:r>
            <a:endParaRPr sz="1050" b="1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8" name="SubTopic">
            <a:extLst>
              <a:ext uri="{FF2B5EF4-FFF2-40B4-BE49-F238E27FC236}">
                <a16:creationId xmlns:a16="http://schemas.microsoft.com/office/drawing/2014/main" id="{8B4751E0-B937-423A-A95B-0C5A2FD4E61D}"/>
              </a:ext>
            </a:extLst>
          </p:cNvPr>
          <p:cNvSpPr/>
          <p:nvPr/>
        </p:nvSpPr>
        <p:spPr>
          <a:xfrm>
            <a:off x="7176014" y="2145320"/>
            <a:ext cx="3064185" cy="276748"/>
          </a:xfrm>
          <a:custGeom>
            <a:avLst/>
            <a:gdLst>
              <a:gd name="rtl" fmla="*/ 44175 w 1773200"/>
              <a:gd name="rtt" fmla="*/ 17515 h 153450"/>
              <a:gd name="rtr" fmla="*/ 1730575 w 1773200"/>
              <a:gd name="rtb" fmla="*/ 135315 h 153450"/>
            </a:gdLst>
            <a:ahLst/>
            <a:cxnLst/>
            <a:rect l="rtl" t="rtt" r="rtr" b="rtb"/>
            <a:pathLst>
              <a:path w="1773200" h="153450" stroke="0">
                <a:moveTo>
                  <a:pt x="0" y="0"/>
                </a:moveTo>
                <a:lnTo>
                  <a:pt x="1773200" y="0"/>
                </a:lnTo>
                <a:lnTo>
                  <a:pt x="17732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1773200" h="153450" fill="none">
                <a:moveTo>
                  <a:pt x="0" y="153450"/>
                </a:moveTo>
                <a:lnTo>
                  <a:pt x="1773200" y="153450"/>
                </a:lnTo>
              </a:path>
            </a:pathLst>
          </a:custGeom>
          <a:noFill/>
          <a:ln w="12400" cap="flat">
            <a:solidFill>
              <a:srgbClr val="5FB7F1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시간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설정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자동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클로링</a:t>
            </a:r>
            <a:r>
              <a:rPr sz="800" dirty="0">
                <a:solidFill>
                  <a:srgbClr val="454545"/>
                </a:solidFill>
                <a:latin typeface="Arial"/>
              </a:rPr>
              <a:t> 및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데이터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저장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9" name="SubTopic">
            <a:extLst>
              <a:ext uri="{FF2B5EF4-FFF2-40B4-BE49-F238E27FC236}">
                <a16:creationId xmlns:a16="http://schemas.microsoft.com/office/drawing/2014/main" id="{99AB5D11-DBC7-4363-8203-1FF907A019ED}"/>
              </a:ext>
            </a:extLst>
          </p:cNvPr>
          <p:cNvSpPr/>
          <p:nvPr/>
        </p:nvSpPr>
        <p:spPr>
          <a:xfrm>
            <a:off x="6959974" y="2618176"/>
            <a:ext cx="3280225" cy="322564"/>
          </a:xfrm>
          <a:custGeom>
            <a:avLst/>
            <a:gdLst>
              <a:gd name="rtl" fmla="*/ 44175 w 1519000"/>
              <a:gd name="rtt" fmla="*/ 17515 h 153450"/>
              <a:gd name="rtr" fmla="*/ 1476375 w 1519000"/>
              <a:gd name="rtb" fmla="*/ 135315 h 153450"/>
            </a:gdLst>
            <a:ahLst/>
            <a:cxnLst/>
            <a:rect l="rtl" t="rtt" r="rtr" b="rtb"/>
            <a:pathLst>
              <a:path w="1519000" h="153450" stroke="0">
                <a:moveTo>
                  <a:pt x="0" y="0"/>
                </a:moveTo>
                <a:lnTo>
                  <a:pt x="1519000" y="0"/>
                </a:lnTo>
                <a:lnTo>
                  <a:pt x="15190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1519000" h="153450" fill="none">
                <a:moveTo>
                  <a:pt x="0" y="153450"/>
                </a:moveTo>
                <a:lnTo>
                  <a:pt x="1519000" y="153450"/>
                </a:lnTo>
              </a:path>
            </a:pathLst>
          </a:custGeom>
          <a:noFill/>
          <a:ln w="12400" cap="flat">
            <a:solidFill>
              <a:srgbClr val="FFCD5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축적된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데이터에서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상위</a:t>
            </a:r>
            <a:r>
              <a:rPr sz="800" dirty="0">
                <a:solidFill>
                  <a:srgbClr val="454545"/>
                </a:solidFill>
                <a:latin typeface="Arial"/>
              </a:rPr>
              <a:t> 20개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출력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0" name="SubTopic">
            <a:extLst>
              <a:ext uri="{FF2B5EF4-FFF2-40B4-BE49-F238E27FC236}">
                <a16:creationId xmlns:a16="http://schemas.microsoft.com/office/drawing/2014/main" id="{682A8CB7-0A93-4C33-A93B-560741E8853A}"/>
              </a:ext>
            </a:extLst>
          </p:cNvPr>
          <p:cNvSpPr/>
          <p:nvPr/>
        </p:nvSpPr>
        <p:spPr>
          <a:xfrm>
            <a:off x="7012347" y="3180834"/>
            <a:ext cx="3280225" cy="278580"/>
          </a:xfrm>
          <a:custGeom>
            <a:avLst/>
            <a:gdLst>
              <a:gd name="rtl" fmla="*/ 44175 w 2399400"/>
              <a:gd name="rtt" fmla="*/ 17515 h 153450"/>
              <a:gd name="rtr" fmla="*/ 2356775 w 2399400"/>
              <a:gd name="rtb" fmla="*/ 135315 h 153450"/>
            </a:gdLst>
            <a:ahLst/>
            <a:cxnLst/>
            <a:rect l="rtl" t="rtt" r="rtr" b="rtb"/>
            <a:pathLst>
              <a:path w="2399400" h="153450" stroke="0">
                <a:moveTo>
                  <a:pt x="0" y="0"/>
                </a:moveTo>
                <a:lnTo>
                  <a:pt x="2399400" y="0"/>
                </a:lnTo>
                <a:lnTo>
                  <a:pt x="23994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2399400" h="153450" fill="none">
                <a:moveTo>
                  <a:pt x="0" y="153450"/>
                </a:moveTo>
                <a:lnTo>
                  <a:pt x="2399400" y="153450"/>
                </a:lnTo>
              </a:path>
            </a:pathLst>
          </a:custGeom>
          <a:noFill/>
          <a:ln w="12400" cap="flat">
            <a:solidFill>
              <a:srgbClr val="F1A3DC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축적된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데이터에서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빈도수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확인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워드클라우드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시각화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1" name="SubTopic">
            <a:extLst>
              <a:ext uri="{FF2B5EF4-FFF2-40B4-BE49-F238E27FC236}">
                <a16:creationId xmlns:a16="http://schemas.microsoft.com/office/drawing/2014/main" id="{02EBB217-1084-4636-AA5B-3025868668D5}"/>
              </a:ext>
            </a:extLst>
          </p:cNvPr>
          <p:cNvSpPr/>
          <p:nvPr/>
        </p:nvSpPr>
        <p:spPr>
          <a:xfrm>
            <a:off x="6652284" y="3699503"/>
            <a:ext cx="3640289" cy="278582"/>
          </a:xfrm>
          <a:custGeom>
            <a:avLst/>
            <a:gdLst>
              <a:gd name="rtl" fmla="*/ 44175 w 2399400"/>
              <a:gd name="rtt" fmla="*/ 17515 h 153450"/>
              <a:gd name="rtr" fmla="*/ 2356775 w 2399400"/>
              <a:gd name="rtb" fmla="*/ 135315 h 153450"/>
            </a:gdLst>
            <a:ahLst/>
            <a:cxnLst/>
            <a:rect l="rtl" t="rtt" r="rtr" b="rtb"/>
            <a:pathLst>
              <a:path w="2399400" h="153450" stroke="0">
                <a:moveTo>
                  <a:pt x="0" y="0"/>
                </a:moveTo>
                <a:lnTo>
                  <a:pt x="2399400" y="0"/>
                </a:lnTo>
                <a:lnTo>
                  <a:pt x="23994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2399400" h="153450" fill="none">
                <a:moveTo>
                  <a:pt x="0" y="153450"/>
                </a:moveTo>
                <a:lnTo>
                  <a:pt x="2399400" y="153450"/>
                </a:lnTo>
              </a:path>
            </a:pathLst>
          </a:custGeom>
          <a:noFill/>
          <a:ln w="12400" cap="flat">
            <a:solidFill>
              <a:srgbClr val="6CC9E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800" dirty="0">
                <a:solidFill>
                  <a:srgbClr val="454545"/>
                </a:solidFill>
                <a:latin typeface="Arial"/>
              </a:rPr>
              <a:t>             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축적된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데이터에서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빈도수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확인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워드클라우드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시각화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2" name="SubTopic">
            <a:extLst>
              <a:ext uri="{FF2B5EF4-FFF2-40B4-BE49-F238E27FC236}">
                <a16:creationId xmlns:a16="http://schemas.microsoft.com/office/drawing/2014/main" id="{B016DDAC-87DB-41CF-A8A2-C2392BA251F7}"/>
              </a:ext>
            </a:extLst>
          </p:cNvPr>
          <p:cNvSpPr/>
          <p:nvPr/>
        </p:nvSpPr>
        <p:spPr>
          <a:xfrm>
            <a:off x="7372411" y="4220009"/>
            <a:ext cx="2920163" cy="320734"/>
          </a:xfrm>
          <a:custGeom>
            <a:avLst/>
            <a:gdLst>
              <a:gd name="rtl" fmla="*/ 44175 w 2389143"/>
              <a:gd name="rtt" fmla="*/ 17515 h 271250"/>
              <a:gd name="rtr" fmla="*/ 2358906 w 2389143"/>
              <a:gd name="rtb" fmla="*/ 253115 h 271250"/>
            </a:gdLst>
            <a:ahLst/>
            <a:cxnLst/>
            <a:rect l="rtl" t="rtt" r="rtr" b="rtb"/>
            <a:pathLst>
              <a:path w="2389143" h="271250" stroke="0">
                <a:moveTo>
                  <a:pt x="0" y="0"/>
                </a:moveTo>
                <a:lnTo>
                  <a:pt x="2389143" y="0"/>
                </a:lnTo>
                <a:lnTo>
                  <a:pt x="2389143" y="271250"/>
                </a:lnTo>
                <a:lnTo>
                  <a:pt x="0" y="271250"/>
                </a:lnTo>
                <a:lnTo>
                  <a:pt x="0" y="0"/>
                </a:lnTo>
                <a:close/>
              </a:path>
              <a:path w="2389143" h="271250" fill="none">
                <a:moveTo>
                  <a:pt x="0" y="271250"/>
                </a:moveTo>
                <a:lnTo>
                  <a:pt x="2389143" y="271250"/>
                </a:lnTo>
              </a:path>
            </a:pathLst>
          </a:custGeom>
          <a:noFill/>
          <a:ln w="12400" cap="flat">
            <a:solidFill>
              <a:srgbClr val="80CF70"/>
            </a:solidFill>
            <a:round/>
          </a:ln>
        </p:spPr>
        <p:txBody>
          <a:bodyPr wrap="squar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상위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검색어에서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원하는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제품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검색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판매수</a:t>
            </a:r>
            <a:r>
              <a:rPr sz="800" dirty="0">
                <a:solidFill>
                  <a:srgbClr val="454545"/>
                </a:solidFill>
                <a:latin typeface="Arial"/>
              </a:rPr>
              <a:t> 1년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기준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브랜드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점유율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분석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워드클라우드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시각화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3" name="SubTopic">
            <a:extLst>
              <a:ext uri="{FF2B5EF4-FFF2-40B4-BE49-F238E27FC236}">
                <a16:creationId xmlns:a16="http://schemas.microsoft.com/office/drawing/2014/main" id="{1DEAC7F6-EC41-417C-87EA-BE535C8ED5F8}"/>
              </a:ext>
            </a:extLst>
          </p:cNvPr>
          <p:cNvSpPr/>
          <p:nvPr/>
        </p:nvSpPr>
        <p:spPr>
          <a:xfrm>
            <a:off x="7274212" y="4782668"/>
            <a:ext cx="3018363" cy="320734"/>
          </a:xfrm>
          <a:custGeom>
            <a:avLst/>
            <a:gdLst>
              <a:gd name="rtl" fmla="*/ 44175 w 2407743"/>
              <a:gd name="rtt" fmla="*/ 17515 h 271250"/>
              <a:gd name="rtr" fmla="*/ 2377506 w 2407743"/>
              <a:gd name="rtb" fmla="*/ 253115 h 271250"/>
            </a:gdLst>
            <a:ahLst/>
            <a:cxnLst/>
            <a:rect l="rtl" t="rtt" r="rtr" b="rtb"/>
            <a:pathLst>
              <a:path w="2407743" h="271250" stroke="0">
                <a:moveTo>
                  <a:pt x="0" y="0"/>
                </a:moveTo>
                <a:lnTo>
                  <a:pt x="2407743" y="0"/>
                </a:lnTo>
                <a:lnTo>
                  <a:pt x="2407743" y="271250"/>
                </a:lnTo>
                <a:lnTo>
                  <a:pt x="0" y="271250"/>
                </a:lnTo>
                <a:lnTo>
                  <a:pt x="0" y="0"/>
                </a:lnTo>
                <a:close/>
              </a:path>
              <a:path w="2407743" h="271250" fill="none">
                <a:moveTo>
                  <a:pt x="0" y="271250"/>
                </a:moveTo>
                <a:lnTo>
                  <a:pt x="2407743" y="271250"/>
                </a:lnTo>
              </a:path>
            </a:pathLst>
          </a:custGeom>
          <a:noFill/>
          <a:ln w="12400" cap="flat">
            <a:solidFill>
              <a:srgbClr val="FA8556"/>
            </a:solidFill>
            <a:round/>
          </a:ln>
        </p:spPr>
        <p:txBody>
          <a:bodyPr wrap="squar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상위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검색어에서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원하는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제품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검색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판매수</a:t>
            </a:r>
            <a:r>
              <a:rPr sz="800" dirty="0">
                <a:solidFill>
                  <a:srgbClr val="454545"/>
                </a:solidFill>
                <a:latin typeface="Arial"/>
              </a:rPr>
              <a:t> 1년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기준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브랜드</a:t>
            </a:r>
            <a:endParaRPr lang="en-US" altLang="ko-KR" sz="800" dirty="0">
              <a:solidFill>
                <a:srgbClr val="454545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점유율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분석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파이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그래프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시각화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4" name="SubTopic">
            <a:extLst>
              <a:ext uri="{FF2B5EF4-FFF2-40B4-BE49-F238E27FC236}">
                <a16:creationId xmlns:a16="http://schemas.microsoft.com/office/drawing/2014/main" id="{7BBBFA3F-816D-4C0B-A77F-D9101FEACC4B}"/>
              </a:ext>
            </a:extLst>
          </p:cNvPr>
          <p:cNvSpPr/>
          <p:nvPr/>
        </p:nvSpPr>
        <p:spPr>
          <a:xfrm>
            <a:off x="6226755" y="5440630"/>
            <a:ext cx="733220" cy="181444"/>
          </a:xfrm>
          <a:custGeom>
            <a:avLst/>
            <a:gdLst>
              <a:gd name="rtl" fmla="*/ 44175 w 694400"/>
              <a:gd name="rtt" fmla="*/ 17515 h 153450"/>
              <a:gd name="rtr" fmla="*/ 651775 w 694400"/>
              <a:gd name="rtb" fmla="*/ 135315 h 153450"/>
            </a:gdLst>
            <a:ahLst/>
            <a:cxnLst/>
            <a:rect l="rtl" t="rtt" r="rtr" b="rtb"/>
            <a:pathLst>
              <a:path w="694400" h="153450" stroke="0">
                <a:moveTo>
                  <a:pt x="0" y="0"/>
                </a:moveTo>
                <a:lnTo>
                  <a:pt x="694400" y="0"/>
                </a:lnTo>
                <a:lnTo>
                  <a:pt x="6944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694400" h="153450" fill="none">
                <a:moveTo>
                  <a:pt x="0" y="153450"/>
                </a:moveTo>
                <a:lnTo>
                  <a:pt x="694400" y="153450"/>
                </a:lnTo>
              </a:path>
            </a:pathLst>
          </a:custGeom>
          <a:noFill/>
          <a:ln w="12400" cap="flat">
            <a:solidFill>
              <a:srgbClr val="A98AE7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693">
                <a:solidFill>
                  <a:srgbClr val="454545"/>
                </a:solidFill>
                <a:latin typeface="Arial"/>
              </a:rPr>
              <a:t>프로그램 종료</a:t>
            </a:r>
          </a:p>
        </p:txBody>
      </p:sp>
      <p:sp>
        <p:nvSpPr>
          <p:cNvPr id="45" name="MainTopic">
            <a:extLst>
              <a:ext uri="{FF2B5EF4-FFF2-40B4-BE49-F238E27FC236}">
                <a16:creationId xmlns:a16="http://schemas.microsoft.com/office/drawing/2014/main" id="{21BDC17A-90E5-4A07-BE9C-4DAEA283F162}"/>
              </a:ext>
            </a:extLst>
          </p:cNvPr>
          <p:cNvSpPr/>
          <p:nvPr/>
        </p:nvSpPr>
        <p:spPr>
          <a:xfrm>
            <a:off x="4808073" y="1626647"/>
            <a:ext cx="2147286" cy="276747"/>
          </a:xfrm>
          <a:custGeom>
            <a:avLst/>
            <a:gdLst>
              <a:gd name="rtl" fmla="*/ 99975 w 1847600"/>
              <a:gd name="rtt" fmla="*/ 39990 h 234050"/>
              <a:gd name="rtr" fmla="*/ 1749175 w 1847600"/>
              <a:gd name="rtb" fmla="*/ 194990 h 234050"/>
            </a:gdLst>
            <a:ahLst/>
            <a:cxnLst/>
            <a:rect l="rtl" t="rtt" r="rtr" b="rtb"/>
            <a:pathLst>
              <a:path w="1847600" h="234050" stroke="0">
                <a:moveTo>
                  <a:pt x="0" y="0"/>
                </a:moveTo>
                <a:lnTo>
                  <a:pt x="1847600" y="0"/>
                </a:lnTo>
                <a:lnTo>
                  <a:pt x="1847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847600" h="234050" fill="none">
                <a:moveTo>
                  <a:pt x="0" y="234050"/>
                </a:moveTo>
                <a:lnTo>
                  <a:pt x="1847600" y="234050"/>
                </a:lnTo>
              </a:path>
            </a:pathLst>
          </a:custGeom>
          <a:noFill/>
          <a:ln w="12400" cap="flat">
            <a:solidFill>
              <a:srgbClr val="FF757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050" b="1" dirty="0">
                <a:solidFill>
                  <a:srgbClr val="454545"/>
                </a:solidFill>
                <a:latin typeface="Arial"/>
              </a:rPr>
              <a:t>0)</a:t>
            </a:r>
            <a:r>
              <a:rPr lang="en-US" altLang="ko-KR"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한글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처리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및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임시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폴더</a:t>
            </a:r>
            <a:r>
              <a:rPr sz="1050" b="1" dirty="0">
                <a:solidFill>
                  <a:srgbClr val="454545"/>
                </a:solidFill>
                <a:latin typeface="Arial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Arial"/>
              </a:rPr>
              <a:t>생성</a:t>
            </a:r>
            <a:endParaRPr sz="1050" b="1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926CB-8DD6-43AC-B4CD-BA41C12D77BF}"/>
              </a:ext>
            </a:extLst>
          </p:cNvPr>
          <p:cNvSpPr txBox="1"/>
          <p:nvPr/>
        </p:nvSpPr>
        <p:spPr>
          <a:xfrm>
            <a:off x="1458756" y="4174532"/>
            <a:ext cx="229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개발환경 버전 설치 및 모듈 설치</a:t>
            </a:r>
          </a:p>
        </p:txBody>
      </p:sp>
      <p:pic>
        <p:nvPicPr>
          <p:cNvPr id="3074" name="Picture 2" descr="공구상자 스톡 사진 및 일러스트 - iStock">
            <a:extLst>
              <a:ext uri="{FF2B5EF4-FFF2-40B4-BE49-F238E27FC236}">
                <a16:creationId xmlns:a16="http://schemas.microsoft.com/office/drawing/2014/main" id="{181AEBE6-6CFE-46B8-86BE-AFAA0844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73" b="91830" l="1471" r="91176">
                        <a14:foregroundMark x1="44118" y1="58987" x2="61111" y2="511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90" y="4466366"/>
            <a:ext cx="900376" cy="9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61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E7A7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0) </a:t>
            </a:r>
            <a:r>
              <a:rPr lang="ko-KR" altLang="en-US" b="1" dirty="0">
                <a:solidFill>
                  <a:srgbClr val="FE7A7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임시 폴더 생성 및 한글 처리</a:t>
            </a: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7D25DB7-1E49-41AD-B919-63098DA9E312}"/>
              </a:ext>
            </a:extLst>
          </p:cNvPr>
          <p:cNvSpPr/>
          <p:nvPr/>
        </p:nvSpPr>
        <p:spPr>
          <a:xfrm>
            <a:off x="312528" y="3652672"/>
            <a:ext cx="1394085" cy="263918"/>
          </a:xfrm>
          <a:prstGeom prst="roundRect">
            <a:avLst/>
          </a:prstGeom>
          <a:solidFill>
            <a:srgbClr val="FE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createImsiFolder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4BFE614-12C5-4D3C-A2CB-862BB733D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77" y="3652672"/>
            <a:ext cx="5763342" cy="184668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EC5B930-A8F2-4598-8DE3-DC863D4A1333}"/>
              </a:ext>
            </a:extLst>
          </p:cNvPr>
          <p:cNvSpPr/>
          <p:nvPr/>
        </p:nvSpPr>
        <p:spPr>
          <a:xfrm>
            <a:off x="8040085" y="1625014"/>
            <a:ext cx="3957509" cy="1884980"/>
          </a:xfrm>
          <a:prstGeom prst="roundRect">
            <a:avLst/>
          </a:prstGeom>
          <a:solidFill>
            <a:srgbClr val="FE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이미지를 저장 할 </a:t>
            </a:r>
            <a:r>
              <a:rPr lang="en-US" altLang="ko-KR" sz="1200" dirty="0" err="1"/>
              <a:t>saveImg</a:t>
            </a:r>
            <a:r>
              <a:rPr lang="ko-KR" altLang="en-US" sz="1200" dirty="0"/>
              <a:t>폴더 생성</a:t>
            </a:r>
            <a:endParaRPr lang="en-US" altLang="ko-KR" sz="1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5CB3D34-7E00-4C1E-B0DB-AAA4F3C823D7}"/>
              </a:ext>
            </a:extLst>
          </p:cNvPr>
          <p:cNvSpPr/>
          <p:nvPr/>
        </p:nvSpPr>
        <p:spPr>
          <a:xfrm>
            <a:off x="8040085" y="3614071"/>
            <a:ext cx="3957509" cy="1884980"/>
          </a:xfrm>
          <a:prstGeom prst="roundRect">
            <a:avLst/>
          </a:prstGeom>
          <a:solidFill>
            <a:srgbClr val="FE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이미지를 임시적으로 저장 할 </a:t>
            </a:r>
            <a:r>
              <a:rPr lang="en-US" altLang="ko-KR" sz="1200" dirty="0" err="1"/>
              <a:t>ImsiTemp</a:t>
            </a:r>
            <a:r>
              <a:rPr lang="ko-KR" altLang="en-US" sz="1200" dirty="0"/>
              <a:t>폴더를 생성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C6EEAF8-C4B1-4F43-BEEC-7CFB61C61D42}"/>
              </a:ext>
            </a:extLst>
          </p:cNvPr>
          <p:cNvSpPr/>
          <p:nvPr/>
        </p:nvSpPr>
        <p:spPr>
          <a:xfrm>
            <a:off x="312528" y="1622597"/>
            <a:ext cx="1394085" cy="263918"/>
          </a:xfrm>
          <a:prstGeom prst="roundRect">
            <a:avLst/>
          </a:prstGeom>
          <a:solidFill>
            <a:srgbClr val="FE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createImgFolder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E2394C-AAF8-483C-8323-CFEEBB547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677" y="1629108"/>
            <a:ext cx="5763342" cy="18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8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E7A7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0) </a:t>
            </a:r>
            <a:r>
              <a:rPr lang="ko-KR" altLang="en-US" b="1" dirty="0">
                <a:solidFill>
                  <a:srgbClr val="FE7A7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임시 폴더 생성 및 한글 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1625014"/>
            <a:ext cx="1394085" cy="263918"/>
          </a:xfrm>
          <a:prstGeom prst="roundRect">
            <a:avLst/>
          </a:prstGeom>
          <a:solidFill>
            <a:srgbClr val="FE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toKorean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9BA4F0-5804-4971-9900-672DDD04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80" y="1652510"/>
            <a:ext cx="5939899" cy="260408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22826" y="1652510"/>
            <a:ext cx="3957509" cy="3754536"/>
          </a:xfrm>
          <a:prstGeom prst="roundRect">
            <a:avLst/>
          </a:prstGeom>
          <a:solidFill>
            <a:srgbClr val="FE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데이터 시각화 진행 시 한글 깨짐을 방지하기 위한 </a:t>
            </a:r>
            <a:r>
              <a:rPr lang="ko-KR" altLang="en-US" sz="1200" dirty="0" err="1"/>
              <a:t>한글폰트설치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988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60B8F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b="1" dirty="0">
                <a:solidFill>
                  <a:srgbClr val="60B8F1"/>
                </a:solidFill>
                <a:latin typeface="Arial"/>
              </a:rPr>
              <a:t>시간별 </a:t>
            </a:r>
            <a:r>
              <a:rPr lang="ko-KR" altLang="en-US" b="1" dirty="0" err="1">
                <a:solidFill>
                  <a:srgbClr val="60B8F1"/>
                </a:solidFill>
                <a:latin typeface="Arial"/>
              </a:rPr>
              <a:t>인기검색어</a:t>
            </a:r>
            <a:r>
              <a:rPr lang="ko-KR" altLang="en-US" b="1" dirty="0">
                <a:solidFill>
                  <a:srgbClr val="60B8F1"/>
                </a:solidFill>
                <a:latin typeface="Arial"/>
              </a:rPr>
              <a:t> 자동 </a:t>
            </a:r>
            <a:r>
              <a:rPr lang="ko-KR" altLang="en-US" b="1" dirty="0" err="1">
                <a:solidFill>
                  <a:srgbClr val="60B8F1"/>
                </a:solidFill>
                <a:latin typeface="Arial"/>
              </a:rPr>
              <a:t>크롤링</a:t>
            </a:r>
            <a:endParaRPr lang="ko-KR" altLang="en-US" b="1" dirty="0">
              <a:solidFill>
                <a:srgbClr val="60B8F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1625013"/>
            <a:ext cx="1394085" cy="263918"/>
          </a:xfrm>
          <a:prstGeom prst="roundRect">
            <a:avLst/>
          </a:prstGeom>
          <a:solidFill>
            <a:srgbClr val="6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autoSaveHour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25013"/>
            <a:ext cx="3957509" cy="3676700"/>
          </a:xfrm>
          <a:prstGeom prst="roundRect">
            <a:avLst/>
          </a:prstGeom>
          <a:solidFill>
            <a:srgbClr val="6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200" dirty="0" err="1"/>
              <a:t>무신사</a:t>
            </a:r>
            <a:r>
              <a:rPr lang="ko-KR" altLang="en-US" sz="1200" dirty="0"/>
              <a:t> 인기 검색어 키워드를 </a:t>
            </a:r>
            <a:r>
              <a:rPr lang="en-US" altLang="ko-KR" sz="1200" dirty="0"/>
              <a:t>schedule</a:t>
            </a:r>
            <a:r>
              <a:rPr lang="ko-KR" altLang="en-US" sz="1200" dirty="0"/>
              <a:t>을 사용하여 </a:t>
            </a:r>
            <a:r>
              <a:rPr lang="en-US" altLang="ko-KR" sz="1200" dirty="0"/>
              <a:t>1</a:t>
            </a:r>
            <a:r>
              <a:rPr lang="ko-KR" altLang="en-US" sz="1200" dirty="0"/>
              <a:t>시간마다 실시간 자동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진행 후 </a:t>
            </a:r>
            <a:r>
              <a:rPr lang="en-US" altLang="ko-KR" sz="1200" dirty="0"/>
              <a:t>save_data.txt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\n</a:t>
            </a:r>
            <a:r>
              <a:rPr lang="ko-KR" altLang="en-US" sz="1200" dirty="0"/>
              <a:t>으로 구분하여 </a:t>
            </a:r>
            <a:r>
              <a:rPr lang="en-US" altLang="ko-KR" sz="1200" dirty="0"/>
              <a:t>append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/>
              <a:t>(1</a:t>
            </a:r>
            <a:r>
              <a:rPr lang="ko-KR" altLang="en-US" sz="1200" dirty="0"/>
              <a:t>시간마다 크롤링하는 이유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무신사</a:t>
            </a:r>
            <a:r>
              <a:rPr lang="ko-KR" altLang="en-US" sz="1200" dirty="0"/>
              <a:t> 인기 검색어 갱신 시간이 </a:t>
            </a:r>
            <a:r>
              <a:rPr lang="en-US" altLang="ko-KR" sz="1200" dirty="0"/>
              <a:t>1</a:t>
            </a:r>
            <a:r>
              <a:rPr lang="ko-KR" altLang="en-US" sz="1200" dirty="0"/>
              <a:t>시간이다</a:t>
            </a:r>
            <a:r>
              <a:rPr lang="en-US" altLang="ko-KR" sz="1200" dirty="0"/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99654-3F7B-482D-ABF4-2424EE50F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41" y="1625014"/>
            <a:ext cx="4937989" cy="38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FCD5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b="1" dirty="0">
                <a:solidFill>
                  <a:srgbClr val="FFCD55"/>
                </a:solidFill>
                <a:latin typeface="Arial"/>
                <a:ea typeface="HY중고딕" panose="02030600000101010101" pitchFamily="18" charset="-127"/>
              </a:rPr>
              <a:t>상위 인기 검색어 </a:t>
            </a:r>
            <a:r>
              <a:rPr lang="en-US" altLang="ko-KR" b="1" dirty="0">
                <a:solidFill>
                  <a:srgbClr val="FFCD55"/>
                </a:solidFill>
                <a:latin typeface="Arial"/>
                <a:ea typeface="HY중고딕" panose="02030600000101010101" pitchFamily="18" charset="-127"/>
              </a:rPr>
              <a:t>20</a:t>
            </a:r>
            <a:r>
              <a:rPr lang="ko-KR" altLang="en-US" b="1" dirty="0">
                <a:solidFill>
                  <a:srgbClr val="FFCD55"/>
                </a:solidFill>
                <a:latin typeface="Arial"/>
                <a:ea typeface="HY중고딕" panose="02030600000101010101" pitchFamily="18" charset="-127"/>
              </a:rPr>
              <a:t>개 출력</a:t>
            </a:r>
            <a:endParaRPr lang="ko-KR" altLang="en-US" b="1" dirty="0">
              <a:solidFill>
                <a:srgbClr val="FFCD5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1625013"/>
            <a:ext cx="1394085" cy="263918"/>
          </a:xfrm>
          <a:prstGeom prst="roundRect">
            <a:avLst/>
          </a:prstGeom>
          <a:solidFill>
            <a:srgbClr val="FFC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fileToCounter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25013"/>
            <a:ext cx="3957509" cy="3676700"/>
          </a:xfrm>
          <a:prstGeom prst="roundRect">
            <a:avLst/>
          </a:prstGeom>
          <a:solidFill>
            <a:srgbClr val="FFC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/>
              <a:t>3</a:t>
            </a:r>
            <a:r>
              <a:rPr lang="ko-KR" altLang="en-US" sz="1200" dirty="0"/>
              <a:t>일간 축적된 데이터 파일을 읽어와 리스트형으로 저장 하고 </a:t>
            </a:r>
            <a:r>
              <a:rPr lang="en-US" altLang="ko-KR" sz="1200" dirty="0" err="1"/>
              <a:t>fix_file</a:t>
            </a:r>
            <a:r>
              <a:rPr lang="ko-KR" altLang="en-US" sz="1200" dirty="0"/>
              <a:t>변수에 </a:t>
            </a:r>
            <a:r>
              <a:rPr lang="en-US" altLang="ko-KR" sz="1200" dirty="0"/>
              <a:t>\n</a:t>
            </a:r>
            <a:r>
              <a:rPr lang="ko-KR" altLang="en-US" sz="1200" dirty="0"/>
              <a:t>을 제거하여 저장 후 </a:t>
            </a:r>
            <a:r>
              <a:rPr lang="en-US" altLang="ko-KR" sz="1200" dirty="0" err="1"/>
              <a:t>file_list</a:t>
            </a:r>
            <a:r>
              <a:rPr lang="ko-KR" altLang="en-US" sz="1200" dirty="0"/>
              <a:t>변수에 데이터 저장 하고 </a:t>
            </a:r>
            <a:r>
              <a:rPr lang="en-US" altLang="ko-KR" sz="1200" dirty="0"/>
              <a:t>filter</a:t>
            </a:r>
            <a:r>
              <a:rPr lang="ko-KR" altLang="en-US" sz="1200" dirty="0"/>
              <a:t>로 공백 제고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저장한 데이터를 </a:t>
            </a:r>
            <a:r>
              <a:rPr lang="en-US" altLang="ko-KR" sz="1200" dirty="0"/>
              <a:t>Counter </a:t>
            </a:r>
            <a:r>
              <a:rPr lang="ko-KR" altLang="en-US" sz="1200" dirty="0" err="1"/>
              <a:t>딕셔너리화</a:t>
            </a:r>
            <a:r>
              <a:rPr lang="ko-KR" altLang="en-US" sz="1200" dirty="0"/>
              <a:t> 하여 </a:t>
            </a:r>
            <a:r>
              <a:rPr lang="ko-KR" altLang="en-US" sz="1200" dirty="0" err="1"/>
              <a:t>변수에저장</a:t>
            </a:r>
            <a:r>
              <a:rPr lang="ko-KR" altLang="en-US" sz="1200" dirty="0"/>
              <a:t> 후 반환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FD6D0-ACA1-4915-B204-9F9D578C815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FFC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1026" name="Picture 2" descr="https://cdn.discordapp.com/attachments/1077506373589405738/1080037553983467620/image.png">
            <a:extLst>
              <a:ext uri="{FF2B5EF4-FFF2-40B4-BE49-F238E27FC236}">
                <a16:creationId xmlns:a16="http://schemas.microsoft.com/office/drawing/2014/main" id="{54A034A9-1EEA-4B01-A237-668BDC0AA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26" y="1625013"/>
            <a:ext cx="5425817" cy="372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0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FCD5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b="1" dirty="0">
                <a:solidFill>
                  <a:srgbClr val="FFCD55"/>
                </a:solidFill>
                <a:latin typeface="Arial"/>
                <a:ea typeface="HY중고딕" panose="02030600000101010101" pitchFamily="18" charset="-127"/>
              </a:rPr>
              <a:t>상위 인기 검색어 </a:t>
            </a:r>
            <a:r>
              <a:rPr lang="en-US" altLang="ko-KR" b="1" dirty="0">
                <a:solidFill>
                  <a:srgbClr val="FFCD55"/>
                </a:solidFill>
                <a:latin typeface="Arial"/>
                <a:ea typeface="HY중고딕" panose="02030600000101010101" pitchFamily="18" charset="-127"/>
              </a:rPr>
              <a:t>20</a:t>
            </a:r>
            <a:r>
              <a:rPr lang="ko-KR" altLang="en-US" b="1" dirty="0">
                <a:solidFill>
                  <a:srgbClr val="FFCD55"/>
                </a:solidFill>
                <a:latin typeface="Arial"/>
                <a:ea typeface="HY중고딕" panose="02030600000101010101" pitchFamily="18" charset="-127"/>
              </a:rPr>
              <a:t>개 출력</a:t>
            </a:r>
            <a:endParaRPr lang="ko-KR" altLang="en-US" b="1" dirty="0">
              <a:solidFill>
                <a:srgbClr val="FFCD5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2425113"/>
            <a:ext cx="1394085" cy="263918"/>
          </a:xfrm>
          <a:prstGeom prst="roundRect">
            <a:avLst/>
          </a:prstGeom>
          <a:solidFill>
            <a:srgbClr val="FFC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searchTop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52510"/>
            <a:ext cx="3957509" cy="3754536"/>
          </a:xfrm>
          <a:prstGeom prst="roundRect">
            <a:avLst/>
          </a:prstGeom>
          <a:solidFill>
            <a:srgbClr val="FFC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 err="1"/>
              <a:t>fileToCount</a:t>
            </a:r>
            <a:r>
              <a:rPr lang="en-US" altLang="ko-KR" sz="1200" dirty="0"/>
              <a:t>() </a:t>
            </a:r>
            <a:r>
              <a:rPr lang="ko-KR" altLang="en-US" sz="1200" dirty="0"/>
              <a:t>함수에서 반환 받은 </a:t>
            </a:r>
            <a:r>
              <a:rPr lang="en-US" altLang="ko-KR" sz="1200" dirty="0"/>
              <a:t>Counter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</a:t>
            </a:r>
            <a:r>
              <a:rPr lang="en-US" altLang="ko-KR" sz="1200" dirty="0"/>
              <a:t>key</a:t>
            </a:r>
            <a:r>
              <a:rPr lang="ko-KR" altLang="en-US" sz="1200" dirty="0"/>
              <a:t>와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각각 리스트화 후 다시 </a:t>
            </a:r>
            <a:r>
              <a:rPr lang="ko-KR" altLang="en-US" sz="1200" dirty="0" err="1"/>
              <a:t>딕셔너리로</a:t>
            </a:r>
            <a:r>
              <a:rPr lang="ko-KR" altLang="en-US" sz="1200" dirty="0"/>
              <a:t> 묶어서 </a:t>
            </a:r>
            <a:r>
              <a:rPr lang="en-US" altLang="ko-KR" sz="1200" dirty="0"/>
              <a:t>value</a:t>
            </a:r>
            <a:r>
              <a:rPr lang="ko-KR" altLang="en-US" sz="1200" dirty="0"/>
              <a:t>값으로 내림차순 정렬 후 </a:t>
            </a:r>
            <a:r>
              <a:rPr lang="en-US" altLang="ko-KR" sz="1200" dirty="0"/>
              <a:t>20</a:t>
            </a:r>
            <a:r>
              <a:rPr lang="ko-KR" altLang="en-US" sz="1200" dirty="0"/>
              <a:t>개 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CB41E3-F4AD-4F70-92FD-2D87111431C1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1009570" y="1602978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A6807AA-0633-4827-B809-396855F34384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FFC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2050" name="Picture 2" descr="https://cdn.discordapp.com/attachments/1077506373589405738/1080037708275134525/image.png">
            <a:extLst>
              <a:ext uri="{FF2B5EF4-FFF2-40B4-BE49-F238E27FC236}">
                <a16:creationId xmlns:a16="http://schemas.microsoft.com/office/drawing/2014/main" id="{2BF0179E-9990-4B42-BAF6-B60D1A4A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55" y="1652510"/>
            <a:ext cx="5889649" cy="24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55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125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600" dirty="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8178" y="199637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452" y="2453420"/>
            <a:ext cx="2709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j-lt"/>
                <a:ea typeface="KoPub돋움체 Medium" panose="000006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근거  </a:t>
            </a: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목적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방향 </a:t>
            </a: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-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환경 구축 가이드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WBS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1825" y="193943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0448" y="3433666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1452" y="3892875"/>
            <a:ext cx="207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요구 사항 정리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1825" y="3378890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1452" y="4864511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1452" y="5332330"/>
            <a:ext cx="207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프로세스 정의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71825" y="481834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0187" y="199637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결과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0187" y="2453420"/>
            <a:ext cx="207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결과 화면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20560" y="193943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40187" y="3429000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20560" y="3378890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FE577-607D-48C0-8A3B-7EA8E4273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0" y="6233697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1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1A3DC"/>
                </a:solidFill>
                <a:latin typeface="Arial"/>
              </a:rPr>
              <a:t>3)</a:t>
            </a:r>
            <a:r>
              <a:rPr lang="ko-KR" altLang="en-US" b="1" dirty="0">
                <a:solidFill>
                  <a:srgbClr val="F1A3DC"/>
                </a:solidFill>
                <a:latin typeface="Arial"/>
              </a:rPr>
              <a:t> 검색어 빈도수 워드 클라우드</a:t>
            </a:r>
            <a:endParaRPr lang="ko-KR" altLang="en-US" b="1" dirty="0">
              <a:solidFill>
                <a:srgbClr val="F1A3DC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1625013"/>
            <a:ext cx="1394085" cy="263918"/>
          </a:xfrm>
          <a:prstGeom prst="roundRect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fileToCounter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25013"/>
            <a:ext cx="3957509" cy="3676700"/>
          </a:xfrm>
          <a:prstGeom prst="roundRect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3</a:t>
            </a:r>
            <a:r>
              <a:rPr lang="ko-KR" altLang="en-US" sz="1200"/>
              <a:t>일간 축적된 데이터 파일을 읽어와 리스트형으로 저장 하고 </a:t>
            </a:r>
            <a:r>
              <a:rPr lang="en-US" altLang="ko-KR" sz="1200"/>
              <a:t>fix_file</a:t>
            </a:r>
            <a:r>
              <a:rPr lang="ko-KR" altLang="en-US" sz="1200"/>
              <a:t>변수에 </a:t>
            </a:r>
            <a:r>
              <a:rPr lang="en-US" altLang="ko-KR" sz="1200"/>
              <a:t>\n</a:t>
            </a:r>
            <a:r>
              <a:rPr lang="ko-KR" altLang="en-US" sz="1200"/>
              <a:t>을 제거하여 저장 후 </a:t>
            </a:r>
            <a:r>
              <a:rPr lang="en-US" altLang="ko-KR" sz="1200"/>
              <a:t>file_list</a:t>
            </a:r>
            <a:r>
              <a:rPr lang="ko-KR" altLang="en-US" sz="1200"/>
              <a:t>변수에 데이터 저장 하고 </a:t>
            </a:r>
            <a:r>
              <a:rPr lang="en-US" altLang="ko-KR" sz="1200"/>
              <a:t>filter</a:t>
            </a:r>
            <a:r>
              <a:rPr lang="ko-KR" altLang="en-US" sz="1200"/>
              <a:t>로 공백 제고</a:t>
            </a:r>
            <a:endParaRPr lang="en-US" altLang="ko-KR" sz="1200"/>
          </a:p>
          <a:p>
            <a:pPr algn="ctr">
              <a:lnSpc>
                <a:spcPct val="200000"/>
              </a:lnSpc>
            </a:pPr>
            <a:r>
              <a:rPr lang="ko-KR" altLang="en-US" sz="1200"/>
              <a:t>저장한 데이터를 </a:t>
            </a:r>
            <a:r>
              <a:rPr lang="en-US" altLang="ko-KR" sz="1200"/>
              <a:t>Counter </a:t>
            </a:r>
            <a:r>
              <a:rPr lang="ko-KR" altLang="en-US" sz="1200"/>
              <a:t>딕셔너리화 하여 변수에저장 후 반환</a:t>
            </a:r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FD6D0-ACA1-4915-B204-9F9D578C815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18" name="Picture 2" descr="https://cdn.discordapp.com/attachments/1077506373589405738/1080037553983467620/image.png">
            <a:extLst>
              <a:ext uri="{FF2B5EF4-FFF2-40B4-BE49-F238E27FC236}">
                <a16:creationId xmlns:a16="http://schemas.microsoft.com/office/drawing/2014/main" id="{6D6559B1-04D6-46ED-96FB-9FE3971F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26" y="1625013"/>
            <a:ext cx="5425817" cy="372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2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1A3DC"/>
                </a:solidFill>
                <a:latin typeface="Arial"/>
              </a:rPr>
              <a:t>3)</a:t>
            </a:r>
            <a:r>
              <a:rPr lang="ko-KR" altLang="en-US" b="1" dirty="0">
                <a:solidFill>
                  <a:srgbClr val="F1A3DC"/>
                </a:solidFill>
                <a:latin typeface="Arial"/>
              </a:rPr>
              <a:t> 검색어 빈도수 워드 클라우드</a:t>
            </a:r>
            <a:endParaRPr lang="ko-KR" altLang="en-US" b="1" dirty="0">
              <a:solidFill>
                <a:srgbClr val="F1A3DC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25013"/>
            <a:ext cx="3957509" cy="3676700"/>
          </a:xfrm>
          <a:prstGeom prst="roundRect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/>
              <a:t>Counter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매개변수로 받아와  </a:t>
            </a:r>
            <a:r>
              <a:rPr lang="en-US" altLang="ko-KR" sz="1200" dirty="0"/>
              <a:t>key</a:t>
            </a:r>
            <a:r>
              <a:rPr lang="ko-KR" altLang="en-US" sz="1200" dirty="0"/>
              <a:t>와 </a:t>
            </a:r>
            <a:r>
              <a:rPr lang="en-US" altLang="ko-KR" sz="1200" dirty="0"/>
              <a:t>value</a:t>
            </a:r>
            <a:r>
              <a:rPr lang="ko-KR" altLang="en-US" sz="1200" dirty="0"/>
              <a:t>값을 각각 리스트화 한 후 다시 </a:t>
            </a:r>
            <a:r>
              <a:rPr lang="ko-KR" altLang="en-US" sz="1200" dirty="0" err="1"/>
              <a:t>딕셔너리화</a:t>
            </a:r>
            <a:r>
              <a:rPr lang="ko-KR" altLang="en-US" sz="1200" dirty="0"/>
              <a:t> 시켜서 내림차순으로 정렬하고 정렬한 데이터를  </a:t>
            </a:r>
            <a:r>
              <a:rPr lang="ko-KR" altLang="en-US" sz="1200" dirty="0" err="1"/>
              <a:t>워드클라우드</a:t>
            </a:r>
            <a:r>
              <a:rPr lang="ko-KR" altLang="en-US" sz="1200" dirty="0"/>
              <a:t> 시각화 후 </a:t>
            </a:r>
            <a:r>
              <a:rPr lang="en-US" altLang="ko-KR" sz="1200" dirty="0" err="1"/>
              <a:t>imsiTemp</a:t>
            </a:r>
            <a:r>
              <a:rPr lang="en-US" altLang="ko-KR" sz="1200" dirty="0"/>
              <a:t> </a:t>
            </a:r>
            <a:r>
              <a:rPr lang="ko-KR" altLang="en-US" sz="1200" dirty="0"/>
              <a:t>폴더에 저장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FD6D0-ACA1-4915-B204-9F9D578C8152}"/>
              </a:ext>
            </a:extLst>
          </p:cNvPr>
          <p:cNvCxnSpPr>
            <a:cxnSpLocks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F3DE585-2865-4686-8051-E394C0607D2D}"/>
              </a:ext>
            </a:extLst>
          </p:cNvPr>
          <p:cNvSpPr/>
          <p:nvPr/>
        </p:nvSpPr>
        <p:spPr>
          <a:xfrm>
            <a:off x="101600" y="2425113"/>
            <a:ext cx="1727200" cy="309412"/>
          </a:xfrm>
          <a:prstGeom prst="roundRect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mkWordCloud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25AD1D-F284-449A-AAB3-A148766FA479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8C4D0-4BD1-473A-9BEB-DE99A6D82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40" y="1602978"/>
            <a:ext cx="4779082" cy="40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0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1A3DC"/>
                </a:solidFill>
                <a:latin typeface="Arial"/>
              </a:rPr>
              <a:t>3)</a:t>
            </a:r>
            <a:r>
              <a:rPr lang="ko-KR" altLang="en-US" b="1" dirty="0">
                <a:solidFill>
                  <a:srgbClr val="F1A3DC"/>
                </a:solidFill>
                <a:latin typeface="Arial"/>
              </a:rPr>
              <a:t> 검색어 빈도수 워드 클라우드</a:t>
            </a:r>
            <a:endParaRPr lang="ko-KR" altLang="en-US" b="1" dirty="0">
              <a:solidFill>
                <a:srgbClr val="FFCD5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101600" y="2425113"/>
            <a:ext cx="1727200" cy="309412"/>
          </a:xfrm>
          <a:prstGeom prst="roundRect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answerStaticSave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02978"/>
            <a:ext cx="3957509" cy="3959533"/>
          </a:xfrm>
          <a:prstGeom prst="roundRect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정적인 이미지 저장</a:t>
            </a:r>
            <a:r>
              <a:rPr lang="en-US" altLang="ko-KR" sz="1200" dirty="0"/>
              <a:t>)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answerStaticShow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함수를 호출 하면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 여부를 확인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 </a:t>
            </a:r>
            <a:r>
              <a:rPr lang="ko-KR" altLang="en-US" sz="1200" dirty="0" err="1"/>
              <a:t>선택시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saveImg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 하면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saveImg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staticImgSave</a:t>
            </a:r>
            <a:r>
              <a:rPr lang="en-US" altLang="ko-KR" sz="1200" dirty="0"/>
              <a:t>()</a:t>
            </a:r>
            <a:r>
              <a:rPr lang="ko-KR" altLang="en-US" sz="1200" dirty="0"/>
              <a:t>호출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imsiTemp</a:t>
            </a:r>
            <a:r>
              <a:rPr lang="ko-KR" altLang="en-US" sz="1200" dirty="0"/>
              <a:t>폴더 안에 자동으로 생성된 </a:t>
            </a:r>
            <a:r>
              <a:rPr lang="en-US" altLang="ko-KR" sz="1200" dirty="0"/>
              <a:t>wordcloud.jpg </a:t>
            </a:r>
            <a:r>
              <a:rPr lang="ko-KR" altLang="en-US" sz="1200" dirty="0"/>
              <a:t>이미지를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saveImg</a:t>
            </a:r>
            <a:r>
              <a:rPr lang="ko-KR" altLang="en-US" sz="1200" dirty="0"/>
              <a:t>폴더에 저장</a:t>
            </a:r>
            <a:endParaRPr lang="en-US" altLang="ko-KR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CB41E3-F4AD-4F70-92FD-2D87111431C1}"/>
              </a:ext>
            </a:extLst>
          </p:cNvPr>
          <p:cNvCxnSpPr>
            <a:cxnSpLocks/>
          </p:cNvCxnSpPr>
          <p:nvPr/>
        </p:nvCxnSpPr>
        <p:spPr>
          <a:xfrm>
            <a:off x="992637" y="1602978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A6807AA-0633-4827-B809-396855F34384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0D6E3-7A69-49B0-B13C-385CEF1FC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39" y="1594304"/>
            <a:ext cx="4799436" cy="396820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CF83B4-9E92-40CA-BDFC-C9C2DDA1009C}"/>
              </a:ext>
            </a:extLst>
          </p:cNvPr>
          <p:cNvSpPr/>
          <p:nvPr/>
        </p:nvSpPr>
        <p:spPr>
          <a:xfrm>
            <a:off x="101600" y="3568172"/>
            <a:ext cx="1727200" cy="309412"/>
          </a:xfrm>
          <a:prstGeom prst="roundRect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saveImg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F623278-24E9-48D7-B38D-DA2C2C4BE92C}"/>
              </a:ext>
            </a:extLst>
          </p:cNvPr>
          <p:cNvCxnSpPr>
            <a:cxnSpLocks/>
          </p:cNvCxnSpPr>
          <p:nvPr/>
        </p:nvCxnSpPr>
        <p:spPr>
          <a:xfrm>
            <a:off x="992637" y="2719680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A348F8-9828-4F3A-BF40-3E88F9690917}"/>
              </a:ext>
            </a:extLst>
          </p:cNvPr>
          <p:cNvCxnSpPr>
            <a:cxnSpLocks/>
          </p:cNvCxnSpPr>
          <p:nvPr/>
        </p:nvCxnSpPr>
        <p:spPr>
          <a:xfrm>
            <a:off x="992637" y="3877584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372A51-E681-4281-A741-8A677078E86A}"/>
              </a:ext>
            </a:extLst>
          </p:cNvPr>
          <p:cNvSpPr/>
          <p:nvPr/>
        </p:nvSpPr>
        <p:spPr>
          <a:xfrm>
            <a:off x="101600" y="4711231"/>
            <a:ext cx="1727200" cy="309412"/>
          </a:xfrm>
          <a:prstGeom prst="roundRect">
            <a:avLst/>
          </a:prstGeom>
          <a:solidFill>
            <a:srgbClr val="F1A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staticImgSave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661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73CBE6"/>
                </a:solidFill>
                <a:latin typeface="Arial"/>
                <a:ea typeface="HY중고딕" panose="02030600000101010101" pitchFamily="18" charset="-127"/>
              </a:rPr>
              <a:t>4</a:t>
            </a:r>
            <a:r>
              <a:rPr lang="en-US" altLang="ko-KR" b="1" dirty="0">
                <a:solidFill>
                  <a:srgbClr val="73CBE6"/>
                </a:solidFill>
                <a:latin typeface="Arial"/>
              </a:rPr>
              <a:t>)</a:t>
            </a:r>
            <a:r>
              <a:rPr lang="ko-KR" altLang="en-US" b="1" dirty="0">
                <a:solidFill>
                  <a:srgbClr val="73CBE6"/>
                </a:solidFill>
                <a:latin typeface="Arial"/>
              </a:rPr>
              <a:t> 수집한 검색어의 빈도수 막대 그래프</a:t>
            </a:r>
            <a:endParaRPr lang="ko-KR" altLang="en-US" b="1" dirty="0">
              <a:solidFill>
                <a:srgbClr val="73CBE6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1625013"/>
            <a:ext cx="1394085" cy="263918"/>
          </a:xfrm>
          <a:prstGeom prst="roundRect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fileToCounter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25013"/>
            <a:ext cx="3957509" cy="3676700"/>
          </a:xfrm>
          <a:prstGeom prst="roundRect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3</a:t>
            </a:r>
            <a:r>
              <a:rPr lang="ko-KR" altLang="en-US" sz="1200"/>
              <a:t>일간 축적된 데이터 파일을 읽어와 리스트형으로 저장 하고 </a:t>
            </a:r>
            <a:r>
              <a:rPr lang="en-US" altLang="ko-KR" sz="1200"/>
              <a:t>fix_file</a:t>
            </a:r>
            <a:r>
              <a:rPr lang="ko-KR" altLang="en-US" sz="1200"/>
              <a:t>변수에 </a:t>
            </a:r>
            <a:r>
              <a:rPr lang="en-US" altLang="ko-KR" sz="1200"/>
              <a:t>\n</a:t>
            </a:r>
            <a:r>
              <a:rPr lang="ko-KR" altLang="en-US" sz="1200"/>
              <a:t>을 제거하여 저장 후 </a:t>
            </a:r>
            <a:r>
              <a:rPr lang="en-US" altLang="ko-KR" sz="1200"/>
              <a:t>file_list</a:t>
            </a:r>
            <a:r>
              <a:rPr lang="ko-KR" altLang="en-US" sz="1200"/>
              <a:t>변수에 데이터 저장 하고 </a:t>
            </a:r>
            <a:r>
              <a:rPr lang="en-US" altLang="ko-KR" sz="1200"/>
              <a:t>filter</a:t>
            </a:r>
            <a:r>
              <a:rPr lang="ko-KR" altLang="en-US" sz="1200"/>
              <a:t>로 공백 제고</a:t>
            </a:r>
            <a:endParaRPr lang="en-US" altLang="ko-KR" sz="1200"/>
          </a:p>
          <a:p>
            <a:pPr algn="ctr">
              <a:lnSpc>
                <a:spcPct val="200000"/>
              </a:lnSpc>
            </a:pPr>
            <a:r>
              <a:rPr lang="ko-KR" altLang="en-US" sz="1200"/>
              <a:t>저장한 데이터를 </a:t>
            </a:r>
            <a:r>
              <a:rPr lang="en-US" altLang="ko-KR" sz="1200"/>
              <a:t>Counter </a:t>
            </a:r>
            <a:r>
              <a:rPr lang="ko-KR" altLang="en-US" sz="1200"/>
              <a:t>딕셔너리화 하여 변수에저장 후 반환</a:t>
            </a:r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FD6D0-ACA1-4915-B204-9F9D578C815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18" name="Picture 2" descr="https://cdn.discordapp.com/attachments/1077506373589405738/1080037553983467620/image.png">
            <a:extLst>
              <a:ext uri="{FF2B5EF4-FFF2-40B4-BE49-F238E27FC236}">
                <a16:creationId xmlns:a16="http://schemas.microsoft.com/office/drawing/2014/main" id="{6D6559B1-04D6-46ED-96FB-9FE3971F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26" y="1625013"/>
            <a:ext cx="5425817" cy="372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73CBE6"/>
                </a:solidFill>
                <a:latin typeface="Arial"/>
                <a:ea typeface="HY중고딕" panose="02030600000101010101" pitchFamily="18" charset="-127"/>
              </a:rPr>
              <a:t>4</a:t>
            </a:r>
            <a:r>
              <a:rPr lang="en-US" altLang="ko-KR" b="1" dirty="0">
                <a:solidFill>
                  <a:srgbClr val="73CBE6"/>
                </a:solidFill>
                <a:latin typeface="Arial"/>
              </a:rPr>
              <a:t>)</a:t>
            </a:r>
            <a:r>
              <a:rPr lang="ko-KR" altLang="en-US" b="1" dirty="0">
                <a:solidFill>
                  <a:srgbClr val="73CBE6"/>
                </a:solidFill>
                <a:latin typeface="Arial"/>
              </a:rPr>
              <a:t> 수집한 검색어의 빈도수 막대 그래프</a:t>
            </a:r>
            <a:endParaRPr lang="ko-KR" altLang="en-US" b="1" dirty="0">
              <a:solidFill>
                <a:srgbClr val="73CBE6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25013"/>
            <a:ext cx="3957509" cy="3676700"/>
          </a:xfrm>
          <a:prstGeom prst="roundRect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 err="1"/>
              <a:t>showBar</a:t>
            </a:r>
            <a:r>
              <a:rPr lang="en-US" altLang="ko-KR" sz="1200" dirty="0"/>
              <a:t>() </a:t>
            </a:r>
            <a:r>
              <a:rPr lang="ko-KR" altLang="en-US" sz="1200" dirty="0"/>
              <a:t>함수 호출한 후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 err="1"/>
              <a:t>반환받은</a:t>
            </a:r>
            <a:r>
              <a:rPr lang="ko-KR" altLang="en-US" sz="1200" dirty="0"/>
              <a:t> </a:t>
            </a:r>
            <a:r>
              <a:rPr lang="en-US" altLang="ko-KR" sz="1200" dirty="0"/>
              <a:t>Counter</a:t>
            </a:r>
            <a:r>
              <a:rPr lang="ko-KR" altLang="en-US" sz="1200" dirty="0" err="1"/>
              <a:t>딕셔너리의</a:t>
            </a:r>
            <a:r>
              <a:rPr lang="ko-KR" altLang="en-US" sz="1200" dirty="0"/>
              <a:t> </a:t>
            </a:r>
            <a:r>
              <a:rPr lang="en-US" altLang="ko-KR" sz="1200" dirty="0"/>
              <a:t>key</a:t>
            </a:r>
            <a:r>
              <a:rPr lang="ko-KR" altLang="en-US" sz="1200" dirty="0"/>
              <a:t>와 </a:t>
            </a:r>
            <a:r>
              <a:rPr lang="en-US" altLang="ko-KR" sz="1200" dirty="0"/>
              <a:t>value </a:t>
            </a:r>
            <a:r>
              <a:rPr lang="ko-KR" altLang="en-US" sz="1200" dirty="0"/>
              <a:t>값을 리스트화 시킨 후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/>
              <a:t>20</a:t>
            </a:r>
            <a:r>
              <a:rPr lang="ko-KR" altLang="en-US" sz="1200" dirty="0"/>
              <a:t>개 데이터에 대한 막대그래프로 시각화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FD6D0-ACA1-4915-B204-9F9D578C8152}"/>
              </a:ext>
            </a:extLst>
          </p:cNvPr>
          <p:cNvCxnSpPr>
            <a:cxnSpLocks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F67C19-8EF5-42A7-BC17-799B3BC1FCA3}"/>
              </a:ext>
            </a:extLst>
          </p:cNvPr>
          <p:cNvSpPr/>
          <p:nvPr/>
        </p:nvSpPr>
        <p:spPr>
          <a:xfrm>
            <a:off x="101600" y="2425113"/>
            <a:ext cx="1727200" cy="309412"/>
          </a:xfrm>
          <a:prstGeom prst="roundRect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showBar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0F18C08-4B3D-4F94-8ABC-7F8007A4751C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67290-4ED4-4A2D-9DC2-E714AD0D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543" y="1888931"/>
            <a:ext cx="6002474" cy="30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7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73CBE6"/>
                </a:solidFill>
                <a:latin typeface="Arial"/>
                <a:ea typeface="HY중고딕" panose="02030600000101010101" pitchFamily="18" charset="-127"/>
              </a:rPr>
              <a:t>4</a:t>
            </a:r>
            <a:r>
              <a:rPr lang="en-US" altLang="ko-KR" b="1" dirty="0">
                <a:solidFill>
                  <a:srgbClr val="73CBE6"/>
                </a:solidFill>
                <a:latin typeface="Arial"/>
              </a:rPr>
              <a:t>)</a:t>
            </a:r>
            <a:r>
              <a:rPr lang="ko-KR" altLang="en-US" b="1" dirty="0">
                <a:solidFill>
                  <a:srgbClr val="73CBE6"/>
                </a:solidFill>
                <a:latin typeface="Arial"/>
              </a:rPr>
              <a:t> 수집한 검색어의 빈도수 막대 그래프</a:t>
            </a:r>
            <a:endParaRPr lang="ko-KR" altLang="en-US" b="1" dirty="0">
              <a:solidFill>
                <a:srgbClr val="73CBE6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101600" y="2425113"/>
            <a:ext cx="1727200" cy="309412"/>
          </a:xfrm>
          <a:prstGeom prst="roundRect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answerStaticSave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02978"/>
            <a:ext cx="3957509" cy="3848944"/>
          </a:xfrm>
          <a:prstGeom prst="roundRect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정적인 이미지 저장</a:t>
            </a:r>
            <a:r>
              <a:rPr lang="en-US" altLang="ko-KR" sz="1200" dirty="0"/>
              <a:t>)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answerStaticShow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함수를 호출 하면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 여부를 확인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 </a:t>
            </a:r>
            <a:r>
              <a:rPr lang="ko-KR" altLang="en-US" sz="1200" dirty="0" err="1"/>
              <a:t>선택시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saveImg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 하면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saveImg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staticImgSave</a:t>
            </a:r>
            <a:r>
              <a:rPr lang="en-US" altLang="ko-KR" sz="1200" dirty="0"/>
              <a:t>()</a:t>
            </a:r>
            <a:r>
              <a:rPr lang="ko-KR" altLang="en-US" sz="1200" dirty="0"/>
              <a:t>호출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imsiTemp</a:t>
            </a:r>
            <a:r>
              <a:rPr lang="ko-KR" altLang="en-US" sz="1200" dirty="0"/>
              <a:t>폴더 안에 자동으로 생성된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막대</a:t>
            </a:r>
            <a:r>
              <a:rPr lang="en-US" altLang="ko-KR" sz="1200" dirty="0"/>
              <a:t>.jpg </a:t>
            </a:r>
            <a:r>
              <a:rPr lang="ko-KR" altLang="en-US" sz="1200" dirty="0"/>
              <a:t>이미지를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saveImg</a:t>
            </a:r>
            <a:r>
              <a:rPr lang="ko-KR" altLang="en-US" sz="1200" dirty="0"/>
              <a:t>폴더에 저장</a:t>
            </a:r>
            <a:endParaRPr lang="en-US" altLang="ko-KR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CB41E3-F4AD-4F70-92FD-2D87111431C1}"/>
              </a:ext>
            </a:extLst>
          </p:cNvPr>
          <p:cNvCxnSpPr>
            <a:cxnSpLocks/>
          </p:cNvCxnSpPr>
          <p:nvPr/>
        </p:nvCxnSpPr>
        <p:spPr>
          <a:xfrm>
            <a:off x="992637" y="1602978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A6807AA-0633-4827-B809-396855F34384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3CBE6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4F72B5-49BD-4510-B3C6-D9CE2751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39" y="1594304"/>
            <a:ext cx="4799436" cy="396820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A921CB-2EFF-4F08-888B-C0CE0B6A9DC9}"/>
              </a:ext>
            </a:extLst>
          </p:cNvPr>
          <p:cNvSpPr/>
          <p:nvPr/>
        </p:nvSpPr>
        <p:spPr>
          <a:xfrm>
            <a:off x="101600" y="3568172"/>
            <a:ext cx="1727200" cy="309412"/>
          </a:xfrm>
          <a:prstGeom prst="roundRect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saveImg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B04359B-8A25-45EF-A3D9-86418DA7CA27}"/>
              </a:ext>
            </a:extLst>
          </p:cNvPr>
          <p:cNvCxnSpPr>
            <a:cxnSpLocks/>
          </p:cNvCxnSpPr>
          <p:nvPr/>
        </p:nvCxnSpPr>
        <p:spPr>
          <a:xfrm>
            <a:off x="992637" y="2719680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B65EFB-FDBA-4CEF-AE3A-DA32BC9E63E5}"/>
              </a:ext>
            </a:extLst>
          </p:cNvPr>
          <p:cNvCxnSpPr>
            <a:cxnSpLocks/>
          </p:cNvCxnSpPr>
          <p:nvPr/>
        </p:nvCxnSpPr>
        <p:spPr>
          <a:xfrm>
            <a:off x="992637" y="3877584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3D70A6B-7153-4F57-A64A-6DDE21B4DF03}"/>
              </a:ext>
            </a:extLst>
          </p:cNvPr>
          <p:cNvSpPr/>
          <p:nvPr/>
        </p:nvSpPr>
        <p:spPr>
          <a:xfrm>
            <a:off x="101600" y="4711231"/>
            <a:ext cx="1727200" cy="309412"/>
          </a:xfrm>
          <a:prstGeom prst="roundRect">
            <a:avLst/>
          </a:prstGeom>
          <a:solidFill>
            <a:srgbClr val="73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staticImgSave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723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83D075"/>
                </a:solidFill>
                <a:latin typeface="Arial"/>
                <a:ea typeface="HY중고딕" panose="02030600000101010101" pitchFamily="18" charset="-127"/>
              </a:rPr>
              <a:t>5) </a:t>
            </a:r>
            <a:r>
              <a:rPr lang="ko-KR" altLang="en-US" b="1" dirty="0">
                <a:solidFill>
                  <a:srgbClr val="83D075"/>
                </a:solidFill>
                <a:latin typeface="Arial"/>
                <a:ea typeface="HY중고딕" panose="02030600000101010101" pitchFamily="18" charset="-127"/>
              </a:rPr>
              <a:t>상품 검색 후 브랜드 워드 클라우드</a:t>
            </a:r>
            <a:endParaRPr lang="ko-KR" altLang="en-US" b="1" dirty="0">
              <a:solidFill>
                <a:srgbClr val="83D07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1625013"/>
            <a:ext cx="1394085" cy="263918"/>
          </a:xfrm>
          <a:prstGeom prst="roundRect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searchBrand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7585721" y="3713356"/>
            <a:ext cx="4411873" cy="1952638"/>
          </a:xfrm>
          <a:prstGeom prst="roundRect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200" dirty="0"/>
              <a:t>상위 </a:t>
            </a:r>
            <a:r>
              <a:rPr lang="en-US" altLang="ko-KR" sz="1200" dirty="0"/>
              <a:t>20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데이터중</a:t>
            </a:r>
            <a:r>
              <a:rPr lang="ko-KR" altLang="en-US" sz="1200" dirty="0"/>
              <a:t> 하나를 검색했을 때 </a:t>
            </a:r>
            <a:r>
              <a:rPr lang="ko-KR" altLang="en-US" sz="1200" dirty="0" err="1"/>
              <a:t>셀레니움을</a:t>
            </a:r>
            <a:r>
              <a:rPr lang="ko-KR" altLang="en-US" sz="1200" dirty="0"/>
              <a:t> 사용하여 선택한 검색어의 브랜드만을 리스트로 뽑은 후 </a:t>
            </a:r>
            <a:r>
              <a:rPr lang="en-US" altLang="ko-KR" sz="1200" dirty="0"/>
              <a:t>Counter</a:t>
            </a:r>
            <a:r>
              <a:rPr lang="ko-KR" altLang="en-US" sz="1200" dirty="0" err="1"/>
              <a:t>딕셔너리화</a:t>
            </a:r>
            <a:r>
              <a:rPr lang="ko-KR" altLang="en-US" sz="1200" dirty="0"/>
              <a:t> 하여 반환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FD6D0-ACA1-4915-B204-9F9D578C815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5" name="Picture 2" descr="https://media.discordapp.net/attachments/1077506373589405738/1080679866120282194/image.png?width=682&amp;height=676">
            <a:extLst>
              <a:ext uri="{FF2B5EF4-FFF2-40B4-BE49-F238E27FC236}">
                <a16:creationId xmlns:a16="http://schemas.microsoft.com/office/drawing/2014/main" id="{AB2DA847-908C-46C7-8538-83639BCA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38" y="1625013"/>
            <a:ext cx="4571229" cy="404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1077506373589405738/1080679866350972988/image.png?width=720&amp;height=318">
            <a:extLst>
              <a:ext uri="{FF2B5EF4-FFF2-40B4-BE49-F238E27FC236}">
                <a16:creationId xmlns:a16="http://schemas.microsoft.com/office/drawing/2014/main" id="{A7389296-304D-4E0E-B92D-A12ECDFB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721" y="1620592"/>
            <a:ext cx="4293751" cy="1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67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83D075"/>
                </a:solidFill>
                <a:latin typeface="Arial"/>
                <a:ea typeface="HY중고딕" panose="02030600000101010101" pitchFamily="18" charset="-127"/>
              </a:rPr>
              <a:t>5) </a:t>
            </a:r>
            <a:r>
              <a:rPr lang="ko-KR" altLang="en-US" b="1" dirty="0">
                <a:solidFill>
                  <a:srgbClr val="83D075"/>
                </a:solidFill>
                <a:latin typeface="Arial"/>
                <a:ea typeface="HY중고딕" panose="02030600000101010101" pitchFamily="18" charset="-127"/>
              </a:rPr>
              <a:t>상품 검색 후 브랜드 워드 클라우드</a:t>
            </a:r>
            <a:endParaRPr lang="ko-KR" altLang="en-US" b="1" dirty="0">
              <a:solidFill>
                <a:srgbClr val="83D07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25013"/>
            <a:ext cx="3957509" cy="3676700"/>
          </a:xfrm>
          <a:prstGeom prst="roundRect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/>
              <a:t>Counter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매개변수로 받아와  </a:t>
            </a:r>
            <a:r>
              <a:rPr lang="en-US" altLang="ko-KR" sz="1200" dirty="0"/>
              <a:t>key</a:t>
            </a:r>
            <a:r>
              <a:rPr lang="ko-KR" altLang="en-US" sz="1200" dirty="0"/>
              <a:t>와 </a:t>
            </a:r>
            <a:r>
              <a:rPr lang="en-US" altLang="ko-KR" sz="1200" dirty="0"/>
              <a:t>value</a:t>
            </a:r>
            <a:r>
              <a:rPr lang="ko-KR" altLang="en-US" sz="1200" dirty="0"/>
              <a:t>값을 각각 리스트화 한 후 다시 </a:t>
            </a:r>
            <a:r>
              <a:rPr lang="ko-KR" altLang="en-US" sz="1200" dirty="0" err="1"/>
              <a:t>딕셔너리화</a:t>
            </a:r>
            <a:r>
              <a:rPr lang="ko-KR" altLang="en-US" sz="1200" dirty="0"/>
              <a:t> 시켜서 내림차순으로 정렬하고 정렬한 데이터를  </a:t>
            </a:r>
            <a:r>
              <a:rPr lang="ko-KR" altLang="en-US" sz="1200" dirty="0" err="1"/>
              <a:t>워드클라우드</a:t>
            </a:r>
            <a:r>
              <a:rPr lang="ko-KR" altLang="en-US" sz="1200" dirty="0"/>
              <a:t> 시각화 후 </a:t>
            </a:r>
            <a:r>
              <a:rPr lang="en-US" altLang="ko-KR" sz="1200" dirty="0" err="1"/>
              <a:t>imsiTemp</a:t>
            </a:r>
            <a:r>
              <a:rPr lang="en-US" altLang="ko-KR" sz="1200" dirty="0"/>
              <a:t> </a:t>
            </a:r>
            <a:r>
              <a:rPr lang="ko-KR" altLang="en-US" sz="1200" dirty="0"/>
              <a:t>폴더에 저장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BC7952-A932-4C5C-B931-25F09E8D59A3}"/>
              </a:ext>
            </a:extLst>
          </p:cNvPr>
          <p:cNvCxnSpPr>
            <a:cxnSpLocks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4DD0302-9FC3-4305-A97D-1FA6263BC7EA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CADD6D-B7DF-44ED-8815-D6059F07C183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2490108"/>
            <a:ext cx="1394085" cy="263918"/>
          </a:xfrm>
          <a:prstGeom prst="roundRect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mkWordCloud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5B5645-7B3C-4957-9C8E-07FAFEEC8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40" y="1602978"/>
            <a:ext cx="4779082" cy="40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33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83D075"/>
                </a:solidFill>
                <a:latin typeface="Arial"/>
                <a:ea typeface="HY중고딕" panose="02030600000101010101" pitchFamily="18" charset="-127"/>
              </a:rPr>
              <a:t>5) </a:t>
            </a:r>
            <a:r>
              <a:rPr lang="ko-KR" altLang="en-US" b="1" dirty="0">
                <a:solidFill>
                  <a:srgbClr val="83D075"/>
                </a:solidFill>
                <a:latin typeface="Arial"/>
                <a:ea typeface="HY중고딕" panose="02030600000101010101" pitchFamily="18" charset="-127"/>
              </a:rPr>
              <a:t>상품 검색 후 브랜드 워드 클라우드</a:t>
            </a:r>
            <a:endParaRPr lang="ko-KR" altLang="en-US" b="1" dirty="0">
              <a:solidFill>
                <a:srgbClr val="83D07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25013"/>
            <a:ext cx="3957509" cy="3676700"/>
          </a:xfrm>
          <a:prstGeom prst="roundRect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동적인 이미지 저장</a:t>
            </a:r>
            <a:r>
              <a:rPr lang="en-US" altLang="ko-KR" sz="1200" dirty="0"/>
              <a:t>)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answerDynamicShow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함수를 호출 하면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 여부를 확인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 </a:t>
            </a:r>
            <a:r>
              <a:rPr lang="ko-KR" altLang="en-US" sz="1200" dirty="0" err="1"/>
              <a:t>선택시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saveImg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 하면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saveImg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dynamicImgSave</a:t>
            </a:r>
            <a:r>
              <a:rPr lang="en-US" altLang="ko-KR" sz="1200" dirty="0"/>
              <a:t>()</a:t>
            </a:r>
            <a:r>
              <a:rPr lang="ko-KR" altLang="en-US" sz="1200" dirty="0"/>
              <a:t>호출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imsiTemp</a:t>
            </a:r>
            <a:r>
              <a:rPr lang="ko-KR" altLang="en-US" sz="1200" dirty="0"/>
              <a:t>폴더 안에 자동으로 생성된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/>
              <a:t>wordcloud.jpg </a:t>
            </a:r>
            <a:r>
              <a:rPr lang="ko-KR" altLang="en-US" sz="1200" dirty="0"/>
              <a:t>이미지를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saveImg</a:t>
            </a:r>
            <a:r>
              <a:rPr lang="ko-KR" altLang="en-US" sz="1200" dirty="0"/>
              <a:t>폴더에 저장</a:t>
            </a:r>
            <a:endParaRPr lang="en-US" altLang="ko-KR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654B81-80A1-4493-B872-B33F140FF208}"/>
              </a:ext>
            </a:extLst>
          </p:cNvPr>
          <p:cNvCxnSpPr>
            <a:cxnSpLocks/>
          </p:cNvCxnSpPr>
          <p:nvPr/>
        </p:nvCxnSpPr>
        <p:spPr>
          <a:xfrm>
            <a:off x="1003788" y="1667973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DCADD6D-B7DF-44ED-8815-D6059F07C183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18" name="Picture 2" descr="https://media.discordapp.net/attachments/1077506049034170430/1080673995751432222/image.png">
            <a:extLst>
              <a:ext uri="{FF2B5EF4-FFF2-40B4-BE49-F238E27FC236}">
                <a16:creationId xmlns:a16="http://schemas.microsoft.com/office/drawing/2014/main" id="{CE64093D-24D5-4D0C-BFDB-F62D26D8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1602979"/>
            <a:ext cx="4628242" cy="403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D87DF-0D81-4700-BCA8-2209AE8259E2}"/>
              </a:ext>
            </a:extLst>
          </p:cNvPr>
          <p:cNvSpPr/>
          <p:nvPr/>
        </p:nvSpPr>
        <p:spPr>
          <a:xfrm>
            <a:off x="101600" y="3568172"/>
            <a:ext cx="1727200" cy="309412"/>
          </a:xfrm>
          <a:prstGeom prst="roundRect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saveImg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BF00AA-1F26-45B9-AC89-78D262D6ED5D}"/>
              </a:ext>
            </a:extLst>
          </p:cNvPr>
          <p:cNvCxnSpPr>
            <a:cxnSpLocks/>
          </p:cNvCxnSpPr>
          <p:nvPr/>
        </p:nvCxnSpPr>
        <p:spPr>
          <a:xfrm>
            <a:off x="992637" y="2719680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D7BDCA-1098-4016-B781-FA2C6E7B2E37}"/>
              </a:ext>
            </a:extLst>
          </p:cNvPr>
          <p:cNvCxnSpPr>
            <a:cxnSpLocks/>
          </p:cNvCxnSpPr>
          <p:nvPr/>
        </p:nvCxnSpPr>
        <p:spPr>
          <a:xfrm>
            <a:off x="992637" y="3877584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BC7F738-CB88-4241-BE94-6A57F383BAE1}"/>
              </a:ext>
            </a:extLst>
          </p:cNvPr>
          <p:cNvSpPr/>
          <p:nvPr/>
        </p:nvSpPr>
        <p:spPr>
          <a:xfrm>
            <a:off x="101600" y="4711231"/>
            <a:ext cx="1727200" cy="309412"/>
          </a:xfrm>
          <a:prstGeom prst="roundRect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dynamicImgSave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F1A4E7-5D1B-4F81-8772-3E26E640D485}"/>
              </a:ext>
            </a:extLst>
          </p:cNvPr>
          <p:cNvSpPr/>
          <p:nvPr/>
        </p:nvSpPr>
        <p:spPr>
          <a:xfrm>
            <a:off x="129982" y="2517802"/>
            <a:ext cx="1727200" cy="309412"/>
          </a:xfrm>
          <a:prstGeom prst="roundRect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answerDynamicSave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6611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98C5F"/>
                </a:solidFill>
                <a:latin typeface="Arial"/>
                <a:ea typeface="HY중고딕" panose="02030600000101010101" pitchFamily="18" charset="-127"/>
              </a:rPr>
              <a:t>6) </a:t>
            </a:r>
            <a:r>
              <a:rPr lang="ko-KR" altLang="en-US" b="1" dirty="0">
                <a:solidFill>
                  <a:srgbClr val="F98C5F"/>
                </a:solidFill>
                <a:latin typeface="Arial"/>
                <a:ea typeface="HY중고딕" panose="02030600000101010101" pitchFamily="18" charset="-127"/>
              </a:rPr>
              <a:t>상품 검색 후 브랜드 원그래프</a:t>
            </a:r>
            <a:endParaRPr lang="ko-KR" altLang="en-US" b="1" dirty="0">
              <a:solidFill>
                <a:srgbClr val="F98C5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1625013"/>
            <a:ext cx="1394085" cy="263918"/>
          </a:xfrm>
          <a:prstGeom prst="roundRect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searchBrand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7584404" y="3778026"/>
            <a:ext cx="4293751" cy="1733097"/>
          </a:xfrm>
          <a:prstGeom prst="roundRect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200"/>
              <a:t>상위 </a:t>
            </a:r>
            <a:r>
              <a:rPr lang="en-US" altLang="ko-KR" sz="1200"/>
              <a:t>20</a:t>
            </a:r>
            <a:r>
              <a:rPr lang="ko-KR" altLang="en-US" sz="1200"/>
              <a:t>개 데이터중 하나를 검색했을 때 셀레니움을 사용하여 선택한 검색어의 브랜드만을 리스트로 뽑은 후 </a:t>
            </a:r>
            <a:r>
              <a:rPr lang="en-US" altLang="ko-KR" sz="1200"/>
              <a:t>Counter</a:t>
            </a:r>
            <a:r>
              <a:rPr lang="ko-KR" altLang="en-US" sz="1200"/>
              <a:t>딕셔너리화 하여 반환</a:t>
            </a:r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FD6D0-ACA1-4915-B204-9F9D578C815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17" name="Picture 2" descr="https://media.discordapp.net/attachments/1077506373589405738/1080679866120282194/image.png?width=682&amp;height=676">
            <a:extLst>
              <a:ext uri="{FF2B5EF4-FFF2-40B4-BE49-F238E27FC236}">
                <a16:creationId xmlns:a16="http://schemas.microsoft.com/office/drawing/2014/main" id="{182323F0-6586-4211-A799-80FAB0CC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38" y="1625013"/>
            <a:ext cx="4571229" cy="404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media.discordapp.net/attachments/1077506373589405738/1080679866350972988/image.png?width=720&amp;height=318">
            <a:extLst>
              <a:ext uri="{FF2B5EF4-FFF2-40B4-BE49-F238E27FC236}">
                <a16:creationId xmlns:a16="http://schemas.microsoft.com/office/drawing/2014/main" id="{A331F8B7-2B4D-4509-B038-F060AE40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721" y="1620592"/>
            <a:ext cx="4293751" cy="1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4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1825" y="1916791"/>
            <a:ext cx="2709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근거  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목적</a:t>
            </a: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방향 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환경 구축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WBS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FE577-607D-48C0-8A3B-7EA8E427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0" y="6233697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98C5F"/>
                </a:solidFill>
                <a:latin typeface="Arial"/>
                <a:ea typeface="HY중고딕" panose="02030600000101010101" pitchFamily="18" charset="-127"/>
              </a:rPr>
              <a:t>6) </a:t>
            </a:r>
            <a:r>
              <a:rPr lang="ko-KR" altLang="en-US" b="1" dirty="0">
                <a:solidFill>
                  <a:srgbClr val="F98C5F"/>
                </a:solidFill>
                <a:latin typeface="Arial"/>
                <a:ea typeface="HY중고딕" panose="02030600000101010101" pitchFamily="18" charset="-127"/>
              </a:rPr>
              <a:t>상품 검색 후 브랜드 원그래프</a:t>
            </a:r>
            <a:endParaRPr lang="ko-KR" altLang="en-US" b="1" dirty="0">
              <a:solidFill>
                <a:srgbClr val="F98C5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3762415"/>
            <a:ext cx="3957509" cy="1748708"/>
          </a:xfrm>
          <a:prstGeom prst="roundRect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/>
              <a:t>Counter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매개변수로 받아와  </a:t>
            </a:r>
            <a:r>
              <a:rPr lang="en-US" altLang="ko-KR" sz="1200" dirty="0"/>
              <a:t>key</a:t>
            </a:r>
            <a:r>
              <a:rPr lang="ko-KR" altLang="en-US" sz="1200" dirty="0"/>
              <a:t>와 </a:t>
            </a:r>
            <a:r>
              <a:rPr lang="en-US" altLang="ko-KR" sz="1200" dirty="0"/>
              <a:t>value</a:t>
            </a:r>
            <a:r>
              <a:rPr lang="ko-KR" altLang="en-US" sz="1200" dirty="0"/>
              <a:t>값을 각각 리스트화 하고 </a:t>
            </a:r>
            <a:r>
              <a:rPr lang="en-US" altLang="ko-KR" sz="1200" dirty="0"/>
              <a:t>value</a:t>
            </a:r>
            <a:r>
              <a:rPr lang="ko-KR" altLang="en-US" sz="1200" dirty="0"/>
              <a:t>값이 </a:t>
            </a:r>
            <a:r>
              <a:rPr lang="en-US" altLang="ko-KR" sz="1200" dirty="0"/>
              <a:t>20</a:t>
            </a:r>
            <a:r>
              <a:rPr lang="ko-KR" altLang="en-US" sz="1200" dirty="0"/>
              <a:t>개 이상인 데이터만 </a:t>
            </a:r>
            <a:r>
              <a:rPr lang="en-US" altLang="ko-KR" sz="1200" dirty="0" err="1"/>
              <a:t>high_keys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high_values</a:t>
            </a:r>
            <a:r>
              <a:rPr lang="en-US" altLang="ko-KR" sz="1200" dirty="0"/>
              <a:t> </a:t>
            </a:r>
            <a:r>
              <a:rPr lang="ko-KR" altLang="en-US" sz="1200" dirty="0"/>
              <a:t>변수에 저장 후 </a:t>
            </a:r>
            <a:r>
              <a:rPr lang="en-US" altLang="ko-KR" sz="1200" dirty="0"/>
              <a:t>pie </a:t>
            </a:r>
            <a:r>
              <a:rPr lang="ko-KR" altLang="en-US" sz="1200" dirty="0"/>
              <a:t>그래프로 시각화하고 </a:t>
            </a:r>
            <a:r>
              <a:rPr lang="en-US" altLang="ko-KR" sz="1200" dirty="0" err="1"/>
              <a:t>imsiTemp</a:t>
            </a:r>
            <a:r>
              <a:rPr lang="en-US" altLang="ko-KR" sz="1200" dirty="0"/>
              <a:t> </a:t>
            </a:r>
            <a:r>
              <a:rPr lang="ko-KR" altLang="en-US" sz="1200" dirty="0"/>
              <a:t>폴더에 저장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61CFA86-1487-4C07-AFFB-6170FB3DCBD3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83D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BC7952-A932-4C5C-B931-25F09E8D59A3}"/>
              </a:ext>
            </a:extLst>
          </p:cNvPr>
          <p:cNvCxnSpPr>
            <a:cxnSpLocks/>
          </p:cNvCxnSpPr>
          <p:nvPr/>
        </p:nvCxnSpPr>
        <p:spPr>
          <a:xfrm>
            <a:off x="1009571" y="1888931"/>
            <a:ext cx="0" cy="30801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4DD0302-9FC3-4305-A97D-1FA6263BC7EA}"/>
              </a:ext>
            </a:extLst>
          </p:cNvPr>
          <p:cNvSpPr/>
          <p:nvPr/>
        </p:nvSpPr>
        <p:spPr>
          <a:xfrm>
            <a:off x="850526" y="4970656"/>
            <a:ext cx="318087" cy="318087"/>
          </a:xfrm>
          <a:prstGeom prst="ellipse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CADD6D-B7DF-44ED-8815-D6059F07C183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8C5F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2490108"/>
            <a:ext cx="1394085" cy="263918"/>
          </a:xfrm>
          <a:prstGeom prst="roundRect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brandCircle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69E6E-0744-4AB9-A392-D56378601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656" y="1602978"/>
            <a:ext cx="5664051" cy="39081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1EE5B4-C483-4CC9-95DB-5734CEE8C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86" y="1611870"/>
            <a:ext cx="3957508" cy="20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5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F98C5F"/>
                </a:solidFill>
                <a:latin typeface="Arial"/>
                <a:ea typeface="HY중고딕" panose="02030600000101010101" pitchFamily="18" charset="-127"/>
              </a:rPr>
              <a:t>6) </a:t>
            </a:r>
            <a:r>
              <a:rPr lang="ko-KR" altLang="en-US" b="1" dirty="0">
                <a:solidFill>
                  <a:srgbClr val="F98C5F"/>
                </a:solidFill>
                <a:latin typeface="Arial"/>
                <a:ea typeface="HY중고딕" panose="02030600000101010101" pitchFamily="18" charset="-127"/>
              </a:rPr>
              <a:t>상품 검색 후 브랜드 원그래프</a:t>
            </a:r>
            <a:endParaRPr lang="ko-KR" altLang="en-US" b="1" dirty="0">
              <a:solidFill>
                <a:srgbClr val="F98C5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8040085" y="1667973"/>
            <a:ext cx="3957509" cy="3739073"/>
          </a:xfrm>
          <a:prstGeom prst="roundRect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동적인 이미지 저장</a:t>
            </a:r>
            <a:r>
              <a:rPr lang="en-US" altLang="ko-KR" sz="1200" dirty="0"/>
              <a:t>)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answerDynamicShow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함수를 호출 하면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 여부를 확인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ko-KR" altLang="en-US" sz="1200" dirty="0"/>
              <a:t>저장 </a:t>
            </a:r>
            <a:r>
              <a:rPr lang="ko-KR" altLang="en-US" sz="1200" dirty="0" err="1"/>
              <a:t>선택시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saveImg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 하면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saveImg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dynamicImgSave</a:t>
            </a:r>
            <a:r>
              <a:rPr lang="en-US" altLang="ko-KR" sz="1200" dirty="0"/>
              <a:t>()</a:t>
            </a:r>
            <a:r>
              <a:rPr lang="ko-KR" altLang="en-US" sz="1200" dirty="0"/>
              <a:t>호출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imsiTemp</a:t>
            </a:r>
            <a:r>
              <a:rPr lang="ko-KR" altLang="en-US" sz="1200" dirty="0"/>
              <a:t>폴더 안에 자동으로 생성된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/>
              <a:t>circle.jpg </a:t>
            </a:r>
            <a:r>
              <a:rPr lang="ko-KR" altLang="en-US" sz="1200" dirty="0"/>
              <a:t>이미지를 </a:t>
            </a:r>
            <a:endParaRPr lang="en-US" altLang="ko-KR" sz="1200" dirty="0"/>
          </a:p>
          <a:p>
            <a:pPr algn="ctr">
              <a:lnSpc>
                <a:spcPct val="200000"/>
              </a:lnSpc>
            </a:pPr>
            <a:r>
              <a:rPr lang="en-US" altLang="ko-KR" sz="1200" dirty="0" err="1"/>
              <a:t>saveImg</a:t>
            </a:r>
            <a:r>
              <a:rPr lang="ko-KR" altLang="en-US" sz="1200" dirty="0"/>
              <a:t>폴더에 저장</a:t>
            </a:r>
            <a:endParaRPr lang="en-US" altLang="ko-KR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654B81-80A1-4493-B872-B33F140FF208}"/>
              </a:ext>
            </a:extLst>
          </p:cNvPr>
          <p:cNvCxnSpPr>
            <a:cxnSpLocks/>
          </p:cNvCxnSpPr>
          <p:nvPr/>
        </p:nvCxnSpPr>
        <p:spPr>
          <a:xfrm>
            <a:off x="1003788" y="1667973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DCADD6D-B7DF-44ED-8815-D6059F07C183}"/>
              </a:ext>
            </a:extLst>
          </p:cNvPr>
          <p:cNvSpPr/>
          <p:nvPr/>
        </p:nvSpPr>
        <p:spPr>
          <a:xfrm>
            <a:off x="850526" y="1602978"/>
            <a:ext cx="318087" cy="318087"/>
          </a:xfrm>
          <a:prstGeom prst="ellipse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0B8F1"/>
              </a:solidFill>
            </a:endParaRPr>
          </a:p>
        </p:txBody>
      </p:sp>
      <p:pic>
        <p:nvPicPr>
          <p:cNvPr id="15" name="Picture 2" descr="https://media.discordapp.net/attachments/1077506049034170430/1080673995751432222/image.png">
            <a:extLst>
              <a:ext uri="{FF2B5EF4-FFF2-40B4-BE49-F238E27FC236}">
                <a16:creationId xmlns:a16="http://schemas.microsoft.com/office/drawing/2014/main" id="{0904EFC5-70D9-453D-8B15-C87670DEE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1602979"/>
            <a:ext cx="4628242" cy="403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5916EB-ABEC-4AB1-878F-98F33BEE0FA3}"/>
              </a:ext>
            </a:extLst>
          </p:cNvPr>
          <p:cNvSpPr/>
          <p:nvPr/>
        </p:nvSpPr>
        <p:spPr>
          <a:xfrm>
            <a:off x="101600" y="3568172"/>
            <a:ext cx="1727200" cy="309412"/>
          </a:xfrm>
          <a:prstGeom prst="roundRect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saveImg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E0DF57-4FD9-4C3A-8280-669F0704FCD8}"/>
              </a:ext>
            </a:extLst>
          </p:cNvPr>
          <p:cNvCxnSpPr>
            <a:cxnSpLocks/>
          </p:cNvCxnSpPr>
          <p:nvPr/>
        </p:nvCxnSpPr>
        <p:spPr>
          <a:xfrm>
            <a:off x="992637" y="2719680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1C1EA7-9C9C-49F5-AAED-8B810D7CA3BA}"/>
              </a:ext>
            </a:extLst>
          </p:cNvPr>
          <p:cNvCxnSpPr>
            <a:cxnSpLocks/>
          </p:cNvCxnSpPr>
          <p:nvPr/>
        </p:nvCxnSpPr>
        <p:spPr>
          <a:xfrm>
            <a:off x="992637" y="3877584"/>
            <a:ext cx="0" cy="8221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389EEE-018D-47EB-831C-7AD6D33BBEFE}"/>
              </a:ext>
            </a:extLst>
          </p:cNvPr>
          <p:cNvSpPr/>
          <p:nvPr/>
        </p:nvSpPr>
        <p:spPr>
          <a:xfrm>
            <a:off x="101600" y="4711231"/>
            <a:ext cx="1727200" cy="309412"/>
          </a:xfrm>
          <a:prstGeom prst="roundRect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dynamicImgSave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F1A4E7-5D1B-4F81-8772-3E26E640D485}"/>
              </a:ext>
            </a:extLst>
          </p:cNvPr>
          <p:cNvSpPr/>
          <p:nvPr/>
        </p:nvSpPr>
        <p:spPr>
          <a:xfrm>
            <a:off x="129982" y="2517802"/>
            <a:ext cx="1727200" cy="309412"/>
          </a:xfrm>
          <a:prstGeom prst="roundRect">
            <a:avLst/>
          </a:prstGeom>
          <a:solidFill>
            <a:srgbClr val="F98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answerDynamicSave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8927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en-US" altLang="ko-KR" b="1" dirty="0">
                <a:solidFill>
                  <a:srgbClr val="A98AE7"/>
                </a:solidFill>
                <a:latin typeface="Arial"/>
                <a:ea typeface="HY중고딕" panose="02030600000101010101" pitchFamily="18" charset="-127"/>
              </a:rPr>
              <a:t>7) </a:t>
            </a:r>
            <a:r>
              <a:rPr lang="ko-KR" altLang="en-US" b="1" dirty="0">
                <a:solidFill>
                  <a:srgbClr val="A98AE7"/>
                </a:solidFill>
                <a:latin typeface="Arial"/>
                <a:ea typeface="HY중고딕" panose="02030600000101010101" pitchFamily="18" charset="-127"/>
              </a:rPr>
              <a:t>프로그램 종료</a:t>
            </a:r>
            <a:endParaRPr lang="ko-KR" altLang="en-US" b="1" dirty="0">
              <a:solidFill>
                <a:srgbClr val="A98AE7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3BE022-84CB-4441-97A5-84EE812E079B}"/>
              </a:ext>
            </a:extLst>
          </p:cNvPr>
          <p:cNvSpPr/>
          <p:nvPr/>
        </p:nvSpPr>
        <p:spPr>
          <a:xfrm>
            <a:off x="312528" y="1625012"/>
            <a:ext cx="1457296" cy="275885"/>
          </a:xfrm>
          <a:prstGeom prst="roundRect">
            <a:avLst/>
          </a:prstGeom>
          <a:solidFill>
            <a:srgbClr val="A98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deleteImsiForder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A7B1D-233C-4AF1-A18A-238D97F05478}"/>
              </a:ext>
            </a:extLst>
          </p:cNvPr>
          <p:cNvSpPr/>
          <p:nvPr/>
        </p:nvSpPr>
        <p:spPr>
          <a:xfrm>
            <a:off x="7911998" y="1625012"/>
            <a:ext cx="3967473" cy="3886111"/>
          </a:xfrm>
          <a:prstGeom prst="roundRect">
            <a:avLst/>
          </a:prstGeom>
          <a:solidFill>
            <a:srgbClr val="A98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200" dirty="0"/>
              <a:t>프로그램 </a:t>
            </a:r>
            <a:r>
              <a:rPr lang="ko-KR" altLang="en-US" sz="1200" dirty="0" err="1"/>
              <a:t>실행시</a:t>
            </a:r>
            <a:r>
              <a:rPr lang="ko-KR" altLang="en-US" sz="1200" dirty="0"/>
              <a:t> 자동으로 생성된 </a:t>
            </a:r>
            <a:r>
              <a:rPr lang="en-US" altLang="ko-KR" sz="1200" dirty="0" err="1"/>
              <a:t>imsiTemp</a:t>
            </a:r>
            <a:r>
              <a:rPr lang="ko-KR" altLang="en-US" sz="1200" dirty="0"/>
              <a:t>폴더 삭제 후</a:t>
            </a:r>
            <a:r>
              <a:rPr lang="en-US" altLang="ko-KR" sz="1200" dirty="0"/>
              <a:t> </a:t>
            </a:r>
            <a:r>
              <a:rPr lang="ko-KR" altLang="en-US" sz="1200" dirty="0"/>
              <a:t>프로그램 종료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FD6D0-ACA1-4915-B204-9F9D578C8152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41174" y="1900897"/>
            <a:ext cx="2" cy="30681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6C21707-35BA-4091-8651-C44616596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217" y="1625012"/>
            <a:ext cx="5060741" cy="242883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E23F1B1-FDBE-43C5-B044-5D4F052191EB}"/>
              </a:ext>
            </a:extLst>
          </p:cNvPr>
          <p:cNvSpPr/>
          <p:nvPr/>
        </p:nvSpPr>
        <p:spPr>
          <a:xfrm>
            <a:off x="312528" y="4957103"/>
            <a:ext cx="1457296" cy="275885"/>
          </a:xfrm>
          <a:prstGeom prst="roundRect">
            <a:avLst/>
          </a:prstGeom>
          <a:solidFill>
            <a:srgbClr val="A98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break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5802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1825" y="1916320"/>
            <a:ext cx="353005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실행결과</a:t>
            </a:r>
            <a:endParaRPr lang="en-US" altLang="ko-KR" sz="1400" b="1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  -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인기 검색어 빈도수 데이터 시각화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  -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브랜드 빈도수 데이터 시각화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FE577-607D-48C0-8A3B-7EA8E427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0" y="6233697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50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결과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BBA4B7-473E-4975-A857-B9BCE31ECF60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6CDEEB-2D75-44A0-850F-4FC52BA4A241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04144-BF24-8969-A534-1DF5C9810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28" y="1603201"/>
            <a:ext cx="6634393" cy="34594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81CBD5-39A1-B203-B5EE-8996DE96D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449" y="1615008"/>
            <a:ext cx="3493813" cy="3454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6EFB5-549E-A7AD-F172-14C7642FEDAC}"/>
              </a:ext>
            </a:extLst>
          </p:cNvPr>
          <p:cNvSpPr txBox="1"/>
          <p:nvPr/>
        </p:nvSpPr>
        <p:spPr>
          <a:xfrm>
            <a:off x="1685925" y="593168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실행결과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인기 검색어 빈도수 데이터 시각화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53E378-542C-47A4-B5E4-D8F2F98984CE}"/>
              </a:ext>
            </a:extLst>
          </p:cNvPr>
          <p:cNvSpPr/>
          <p:nvPr/>
        </p:nvSpPr>
        <p:spPr>
          <a:xfrm>
            <a:off x="2180098" y="5162085"/>
            <a:ext cx="7583044" cy="62928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+mj-lt"/>
              </a:rPr>
              <a:t>무신사</a:t>
            </a:r>
            <a:r>
              <a:rPr lang="ko-KR" altLang="en-US" b="1" dirty="0">
                <a:solidFill>
                  <a:schemeClr val="tx1"/>
                </a:solidFill>
                <a:latin typeface="+mj-lt"/>
              </a:rPr>
              <a:t> 인기 검색어 상위 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20</a:t>
            </a:r>
            <a:r>
              <a:rPr lang="ko-KR" altLang="en-US" b="1" dirty="0">
                <a:solidFill>
                  <a:schemeClr val="tx1"/>
                </a:solidFill>
                <a:latin typeface="+mj-lt"/>
              </a:rPr>
              <a:t>개의 대한 그래프</a:t>
            </a:r>
            <a:endParaRPr lang="en-US" altLang="ko-KR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lt"/>
              </a:rPr>
              <a:t>후드티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나이키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맨투맨 등 인기 있는 상품은 지속적으로 검색이 된다는 것을 알 수 있다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3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0C68B7-D303-430D-A878-4C3D43C591EF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C015F-2F82-4487-B2D3-8011ECE914CA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89FBED-379F-F5CA-6B9E-137D2A7F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76" y="1595272"/>
            <a:ext cx="4945768" cy="358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E3E79-FC6F-EBDE-69B1-646E9CCAC829}"/>
              </a:ext>
            </a:extLst>
          </p:cNvPr>
          <p:cNvSpPr txBox="1"/>
          <p:nvPr/>
        </p:nvSpPr>
        <p:spPr>
          <a:xfrm>
            <a:off x="1685925" y="19520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결과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1105C-9CD1-DE83-4D03-55D933BEAA2B}"/>
              </a:ext>
            </a:extLst>
          </p:cNvPr>
          <p:cNvSpPr txBox="1"/>
          <p:nvPr/>
        </p:nvSpPr>
        <p:spPr>
          <a:xfrm>
            <a:off x="1685925" y="593168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실행결과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브랜드 빈도수 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8413C-A22B-4C5C-A70A-A13FA9FD22EC}"/>
              </a:ext>
            </a:extLst>
          </p:cNvPr>
          <p:cNvSpPr txBox="1"/>
          <p:nvPr/>
        </p:nvSpPr>
        <p:spPr>
          <a:xfrm>
            <a:off x="8101263" y="2983832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수정 중</a:t>
            </a:r>
          </a:p>
        </p:txBody>
      </p:sp>
      <p:pic>
        <p:nvPicPr>
          <p:cNvPr id="2050" name="Picture 2" descr="https://cdn.discordapp.com/attachments/1077506049034170430/1080649435576549417/810e0b351692bfc6.jpg">
            <a:extLst>
              <a:ext uri="{FF2B5EF4-FFF2-40B4-BE49-F238E27FC236}">
                <a16:creationId xmlns:a16="http://schemas.microsoft.com/office/drawing/2014/main" id="{869CCAE8-CC6B-48A2-BEBB-90DE6BEA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89" y="1595272"/>
            <a:ext cx="3584852" cy="358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810054-FB81-45AD-996E-E00A64D77601}"/>
              </a:ext>
            </a:extLst>
          </p:cNvPr>
          <p:cNvSpPr/>
          <p:nvPr/>
        </p:nvSpPr>
        <p:spPr>
          <a:xfrm>
            <a:off x="2096322" y="5208953"/>
            <a:ext cx="7583044" cy="62928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+mj-lt"/>
              </a:rPr>
              <a:t>후드티에</a:t>
            </a:r>
            <a:r>
              <a:rPr lang="ko-KR" altLang="en-US" b="1" dirty="0">
                <a:solidFill>
                  <a:schemeClr val="tx1"/>
                </a:solidFill>
                <a:latin typeface="+mj-lt"/>
              </a:rPr>
              <a:t> 대한 브랜드 점유율 그래프</a:t>
            </a:r>
            <a:endParaRPr lang="en-US" altLang="ko-KR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lt"/>
              </a:rPr>
              <a:t>후드티에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 대한 판매순이 가장 높은 브랜드는 </a:t>
            </a:r>
            <a:r>
              <a:rPr lang="ko-KR" altLang="en-US" sz="1200" b="1" dirty="0" err="1">
                <a:solidFill>
                  <a:schemeClr val="tx1"/>
                </a:solidFill>
                <a:latin typeface="+mj-lt"/>
              </a:rPr>
              <a:t>꼼파뇨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예일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+mj-lt"/>
              </a:rPr>
              <a:t>필루미네이트인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 것을 알 수 있다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1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후기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FE577-607D-48C0-8A3B-7EA8E427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0" y="6233697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23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F5463B-275A-432E-8A47-E586266C76BE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6D34E8-A3C5-4A99-970B-096FE1686F2A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103DB5-A2B4-4A6E-BBA6-292FBE0A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53528"/>
              </p:ext>
            </p:extLst>
          </p:nvPr>
        </p:nvGraphicFramePr>
        <p:xfrm>
          <a:off x="0" y="1450954"/>
          <a:ext cx="12192001" cy="43981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8507">
                  <a:extLst>
                    <a:ext uri="{9D8B030D-6E8A-4147-A177-3AD203B41FA5}">
                      <a16:colId xmlns:a16="http://schemas.microsoft.com/office/drawing/2014/main" val="1397595159"/>
                    </a:ext>
                  </a:extLst>
                </a:gridCol>
                <a:gridCol w="10753494">
                  <a:extLst>
                    <a:ext uri="{9D8B030D-6E8A-4147-A177-3AD203B41FA5}">
                      <a16:colId xmlns:a16="http://schemas.microsoft.com/office/drawing/2014/main" val="1936050421"/>
                    </a:ext>
                  </a:extLst>
                </a:gridCol>
              </a:tblGrid>
              <a:tr h="177634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김민수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첫 번째 프로젝트를 진행하면서 기능 하나하나 배울 때 와 다르게</a:t>
                      </a:r>
                    </a:p>
                    <a:p>
                      <a:pPr latinLnBrk="1"/>
                      <a:r>
                        <a:rPr lang="ko-KR" altLang="en-US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하나의 프로그램을 만들면서 데이터 수집 목적에 맞게 데이터를 가져오고 정제하는 과정의 중요성</a:t>
                      </a:r>
                      <a:r>
                        <a:rPr lang="en-US" altLang="ko-KR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팀원들도 한눈에 알아볼 수 있는 코드를 만드는 것의 중요성</a:t>
                      </a:r>
                      <a:r>
                        <a:rPr lang="en-US" altLang="ko-KR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기능이 실행되게 하는 것과 달리</a:t>
                      </a:r>
                      <a:endParaRPr lang="en-US" altLang="ko-KR" sz="18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예외처리 및 주석의 중요성을 배울 수 있었고</a:t>
                      </a:r>
                    </a:p>
                    <a:p>
                      <a:pPr latinLnBrk="1"/>
                      <a:r>
                        <a:rPr lang="ko-KR" altLang="en-US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팀원들과 소통하면서 배울 수 있는 부분이 많았고 강사님의 피드백으로 더욱 발전할 수 있는 프로그램을 만든 것 같아 좋았습니다</a:t>
                      </a:r>
                      <a:r>
                        <a:rPr lang="en-US" altLang="ko-KR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8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8115610"/>
                  </a:ext>
                </a:extLst>
              </a:tr>
              <a:tr h="135055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 err="1"/>
                        <a:t>이지운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n-lt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여럿이서 코드를 만들어 서로 부족한 부분을 보완할 수 있었고 여러 인원에서 만들었기 때문에 서로 역할을 분담해 완성도 높은 프로그램을 만들 수 있었다고 생각합니다</a:t>
                      </a:r>
                      <a:r>
                        <a:rPr lang="en-US" altLang="ko-KR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376237"/>
                  </a:ext>
                </a:extLst>
              </a:tr>
              <a:tr h="127123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 err="1"/>
                        <a:t>장윤종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처음 프로젝트를 진행하면서 여러 걱정을 많이 했지만 </a:t>
                      </a:r>
                      <a:endParaRPr lang="en-US" altLang="ko-KR" sz="1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팀원들과 프로젝트의 전체적인 구상을 잡고 잘못된 점은 바로 잡으며 보완할 점을 수정</a:t>
                      </a:r>
                      <a:r>
                        <a:rPr lang="en-US" altLang="ko-KR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보충하다 보니 </a:t>
                      </a:r>
                      <a:endParaRPr lang="en-US" altLang="ko-KR" sz="1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팀원과의 소통</a:t>
                      </a:r>
                      <a:r>
                        <a:rPr lang="en-US" altLang="ko-KR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적극적인 참여가 많이 중요하다고 생각 하였고 팀원과의 합이 잘 맞아서</a:t>
                      </a:r>
                      <a:endParaRPr lang="en-US" altLang="ko-KR" sz="1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첫 프로젝트지만 만족스러운 프로젝트를 완성할 수 있었던 것 같습니다</a:t>
                      </a:r>
                      <a:r>
                        <a:rPr lang="en-US" altLang="ko-KR" sz="1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2721746"/>
                  </a:ext>
                </a:extLst>
              </a:tr>
            </a:tbl>
          </a:graphicData>
        </a:graphic>
      </p:graphicFrame>
      <p:pic>
        <p:nvPicPr>
          <p:cNvPr id="25" name="Picture 2">
            <a:extLst>
              <a:ext uri="{FF2B5EF4-FFF2-40B4-BE49-F238E27FC236}">
                <a16:creationId xmlns:a16="http://schemas.microsoft.com/office/drawing/2014/main" id="{C723F8D8-BE05-42D4-8513-214B23BA3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6" y="1738562"/>
            <a:ext cx="796591" cy="79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C62D3C1A-976A-4DF4-8403-4D731528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6" y="3278453"/>
            <a:ext cx="796591" cy="79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37727F65-09FA-487A-BE17-71FEC2F6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6" y="4603853"/>
            <a:ext cx="796591" cy="79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76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F5463B-275A-432E-8A47-E586266C76BE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6D34E8-A3C5-4A99-970B-096FE1686F2A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103DB5-A2B4-4A6E-BBA6-292FBE0A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83344"/>
              </p:ext>
            </p:extLst>
          </p:nvPr>
        </p:nvGraphicFramePr>
        <p:xfrm>
          <a:off x="-1" y="1457556"/>
          <a:ext cx="12192001" cy="43968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8507">
                  <a:extLst>
                    <a:ext uri="{9D8B030D-6E8A-4147-A177-3AD203B41FA5}">
                      <a16:colId xmlns:a16="http://schemas.microsoft.com/office/drawing/2014/main" val="1397595159"/>
                    </a:ext>
                  </a:extLst>
                </a:gridCol>
                <a:gridCol w="10753494">
                  <a:extLst>
                    <a:ext uri="{9D8B030D-6E8A-4147-A177-3AD203B41FA5}">
                      <a16:colId xmlns:a16="http://schemas.microsoft.com/office/drawing/2014/main" val="1936050421"/>
                    </a:ext>
                  </a:extLst>
                </a:gridCol>
              </a:tblGrid>
              <a:tr h="249777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전장현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endParaRPr lang="en-US" altLang="ko-KR" sz="18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endParaRPr lang="en-US" altLang="ko-KR" sz="18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머릿속에서 구상한 내용을 표현하기 힘들어 의사소통이 어려웠지만 </a:t>
                      </a:r>
                      <a:endParaRPr lang="en-US" altLang="ko-KR" sz="18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협동하여 얻는 성취감이 좋았습니다</a:t>
                      </a:r>
                      <a:r>
                        <a:rPr lang="en-US" altLang="ko-KR" sz="18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8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8115610"/>
                  </a:ext>
                </a:extLst>
              </a:tr>
              <a:tr h="189905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 err="1"/>
                        <a:t>장기헌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lt"/>
                          <a:ea typeface="+mn-ea"/>
                        </a:rPr>
                        <a:t>학원에서 처음으로 진행하는 프로젝트라 많이 걱정했지만 서로 적극적으로 소통하고  의견 충돌이 있어도 다같이 한 방향으로 가기 위해 노력하는 것이 뿌듯하고 좋았습니다</a:t>
                      </a:r>
                      <a:r>
                        <a:rPr lang="en-US" altLang="ko-KR" dirty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dirty="0">
                          <a:latin typeface="+mn-lt"/>
                          <a:ea typeface="+mn-ea"/>
                        </a:rPr>
                        <a:t>팀원들의 다양한 코딩기법을 통해 더욱 다양한 방법으로 접근 할 수 있다는 것을 배웠고 또 부족했던 부분을 </a:t>
                      </a:r>
                      <a:r>
                        <a:rPr lang="ko-KR" altLang="en-US" dirty="0" err="1">
                          <a:latin typeface="+mn-lt"/>
                          <a:ea typeface="+mn-ea"/>
                        </a:rPr>
                        <a:t>채워나갈</a:t>
                      </a:r>
                      <a:r>
                        <a:rPr lang="ko-KR" altLang="en-US" dirty="0">
                          <a:latin typeface="+mn-lt"/>
                          <a:ea typeface="+mn-ea"/>
                        </a:rPr>
                        <a:t> 수 있었던 의 미 깊은 </a:t>
                      </a:r>
                      <a:r>
                        <a:rPr lang="ko-KR" altLang="en-US" dirty="0" err="1">
                          <a:latin typeface="+mn-lt"/>
                          <a:ea typeface="+mn-ea"/>
                        </a:rPr>
                        <a:t>시간이였습니다</a:t>
                      </a:r>
                      <a:r>
                        <a:rPr lang="en-US" altLang="ko-KR" dirty="0"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376237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696DF39C-059C-459C-A367-295CD300A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8" y="2170909"/>
            <a:ext cx="796591" cy="79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734222E-DDC2-4FA9-811F-C02A983D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8" y="4012650"/>
            <a:ext cx="796591" cy="79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5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75" y="316388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E1746D-7A48-4D88-A6CC-96BE8B84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[기획] `脫마스크 효과` 지갑 슬슬 열린다">
            <a:extLst>
              <a:ext uri="{FF2B5EF4-FFF2-40B4-BE49-F238E27FC236}">
                <a16:creationId xmlns:a16="http://schemas.microsoft.com/office/drawing/2014/main" id="{B497F48F-3D6F-D059-48F7-9DAAE30C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6" y="1569992"/>
            <a:ext cx="5169766" cy="344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E71FC2-24D7-69C1-0ABB-E16923F7AEA4}"/>
              </a:ext>
            </a:extLst>
          </p:cNvPr>
          <p:cNvSpPr/>
          <p:nvPr/>
        </p:nvSpPr>
        <p:spPr>
          <a:xfrm>
            <a:off x="5971620" y="1569992"/>
            <a:ext cx="5894367" cy="344651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기획</a:t>
            </a:r>
            <a:r>
              <a:rPr lang="en-US" altLang="ko-KR" b="1" dirty="0">
                <a:solidFill>
                  <a:schemeClr val="tx1"/>
                </a:solidFill>
              </a:rPr>
              <a:t>] `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脫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탈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마스크 </a:t>
            </a:r>
            <a:r>
              <a:rPr lang="ko-KR" altLang="en-US" b="1" dirty="0">
                <a:solidFill>
                  <a:schemeClr val="tx1"/>
                </a:solidFill>
              </a:rPr>
              <a:t>효과</a:t>
            </a:r>
            <a:r>
              <a:rPr lang="en-US" altLang="ko-KR" b="1" dirty="0">
                <a:solidFill>
                  <a:schemeClr val="tx1"/>
                </a:solidFill>
              </a:rPr>
              <a:t>` </a:t>
            </a:r>
            <a:r>
              <a:rPr lang="ko-KR" altLang="en-US" b="1" dirty="0">
                <a:solidFill>
                  <a:schemeClr val="tx1"/>
                </a:solidFill>
              </a:rPr>
              <a:t>지갑 슬슬 열린다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실내 마스크 착용 의무가 풀리면서</a:t>
            </a:r>
            <a:r>
              <a:rPr lang="ko-KR" altLang="en-US" dirty="0">
                <a:solidFill>
                  <a:schemeClr val="tx1"/>
                </a:solidFill>
              </a:rPr>
              <a:t> 직접 매장에 와서 옷을 입어보고 사려는 손님이 확실히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늘었어요</a:t>
            </a:r>
            <a:r>
              <a:rPr lang="en-US" altLang="ko-KR" dirty="0">
                <a:solidFill>
                  <a:schemeClr val="tx1"/>
                </a:solidFill>
              </a:rPr>
              <a:t>.“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고객이 늘어난 만큼 매출도 늘었다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이달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일부터 지난 </a:t>
            </a:r>
            <a:r>
              <a:rPr lang="en-US" altLang="ko-KR" dirty="0">
                <a:solidFill>
                  <a:schemeClr val="tx1"/>
                </a:solidFill>
              </a:rPr>
              <a:t>16</a:t>
            </a:r>
            <a:r>
              <a:rPr lang="ko-KR" altLang="en-US" dirty="0">
                <a:solidFill>
                  <a:schemeClr val="tx1"/>
                </a:solidFill>
              </a:rPr>
              <a:t>일까지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패션 매출</a:t>
            </a:r>
            <a:r>
              <a:rPr lang="ko-KR" altLang="en-US" dirty="0">
                <a:solidFill>
                  <a:schemeClr val="tx1"/>
                </a:solidFill>
              </a:rPr>
              <a:t>이 전년 동기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4 ~17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대비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25%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ADBF44-7D4C-141A-5ABB-D427ED29B806}"/>
              </a:ext>
            </a:extLst>
          </p:cNvPr>
          <p:cNvSpPr/>
          <p:nvPr/>
        </p:nvSpPr>
        <p:spPr>
          <a:xfrm>
            <a:off x="517996" y="6123237"/>
            <a:ext cx="6339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+mj-lt"/>
              </a:rPr>
              <a:t>출처 </a:t>
            </a:r>
            <a:r>
              <a:rPr lang="en-US" altLang="ko-KR" sz="1100" dirty="0">
                <a:latin typeface="+mj-lt"/>
              </a:rPr>
              <a:t>: </a:t>
            </a:r>
            <a:r>
              <a:rPr lang="ko-KR" altLang="en-US" sz="1100" dirty="0">
                <a:latin typeface="+mj-lt"/>
              </a:rPr>
              <a:t>http://www.dt.co.kr/contents.html?article_no=2023022002100151102001&amp;ref=naver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EC77B-4C71-BA05-FED1-6B699F497D29}"/>
              </a:ext>
            </a:extLst>
          </p:cNvPr>
          <p:cNvSpPr/>
          <p:nvPr/>
        </p:nvSpPr>
        <p:spPr>
          <a:xfrm>
            <a:off x="2180098" y="5120579"/>
            <a:ext cx="7583044" cy="62928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lt"/>
              </a:rPr>
              <a:t>실내 마스크 착용 의무 해제로 높아진 패션에 대한 관심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B30CF-3CE0-C2A1-52C2-A6407870253B}"/>
              </a:ext>
            </a:extLst>
          </p:cNvPr>
          <p:cNvSpPr txBox="1"/>
          <p:nvPr/>
        </p:nvSpPr>
        <p:spPr>
          <a:xfrm>
            <a:off x="1693871" y="636401"/>
            <a:ext cx="37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근거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마스크 착용 의무 해제</a:t>
            </a:r>
          </a:p>
        </p:txBody>
      </p:sp>
    </p:spTree>
    <p:extLst>
      <p:ext uri="{BB962C8B-B14F-4D97-AF65-F5344CB8AC3E}">
        <p14:creationId xmlns:p14="http://schemas.microsoft.com/office/powerpoint/2010/main" val="44338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B30CF-3CE0-C2A1-52C2-A6407870253B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근거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이커머스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시장의 성장세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" name="Picture 2" descr="전세계 이커머스(소매분야) 시장 규모 및 이용률 추이, 판매액 기준 그래프 이미지">
            <a:extLst>
              <a:ext uri="{FF2B5EF4-FFF2-40B4-BE49-F238E27FC236}">
                <a16:creationId xmlns:a16="http://schemas.microsoft.com/office/drawing/2014/main" id="{EA10ACEC-C6CF-05DC-3308-6DFDC8AC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08" y="1562235"/>
            <a:ext cx="8953783" cy="35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E319E2-9002-5639-9A43-23F22301BDC6}"/>
              </a:ext>
            </a:extLst>
          </p:cNvPr>
          <p:cNvSpPr/>
          <p:nvPr/>
        </p:nvSpPr>
        <p:spPr>
          <a:xfrm>
            <a:off x="3809949" y="1732902"/>
            <a:ext cx="4572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[ 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전세계 </a:t>
            </a:r>
            <a:r>
              <a:rPr lang="ko-KR" altLang="en-US" sz="1100" b="1" dirty="0" err="1">
                <a:solidFill>
                  <a:srgbClr val="393939"/>
                </a:solidFill>
                <a:latin typeface="+mj-lt"/>
              </a:rPr>
              <a:t>이커머스</a:t>
            </a:r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(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소매분야</a:t>
            </a:r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) 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시장 규모 및 이용률 추이</a:t>
            </a:r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, 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판매액 기준 </a:t>
            </a:r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]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 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0F40E9-4CFC-1F9F-D164-37FB2C6F5CD7}"/>
              </a:ext>
            </a:extLst>
          </p:cNvPr>
          <p:cNvSpPr/>
          <p:nvPr/>
        </p:nvSpPr>
        <p:spPr>
          <a:xfrm>
            <a:off x="1619108" y="6136570"/>
            <a:ext cx="6841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https://www.samsungpop.com/mobile/invest/poptv.do?cmd=fileDown&amp;FileNm=uma_200626.html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A1330D-94B8-DAB3-3D4C-E369F19FFEBE}"/>
              </a:ext>
            </a:extLst>
          </p:cNvPr>
          <p:cNvSpPr/>
          <p:nvPr/>
        </p:nvSpPr>
        <p:spPr>
          <a:xfrm>
            <a:off x="1611780" y="5178859"/>
            <a:ext cx="8968437" cy="630665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이커머스</a:t>
            </a:r>
            <a:r>
              <a:rPr lang="ko-KR" altLang="en-US" sz="1600" dirty="0" err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시장은</a:t>
            </a:r>
            <a:r>
              <a:rPr lang="ko-KR" altLang="en-US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2022</a:t>
            </a:r>
            <a:r>
              <a:rPr lang="ko-KR" altLang="en-US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년도에 </a:t>
            </a:r>
            <a:r>
              <a:rPr lang="en-US" altLang="ko-KR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조 달러 규모를 돌파</a:t>
            </a:r>
            <a:r>
              <a:rPr lang="en-US" altLang="ko-KR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올해엔 </a:t>
            </a:r>
            <a:r>
              <a:rPr lang="en-US" altLang="ko-KR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6.5</a:t>
            </a:r>
            <a:r>
              <a:rPr lang="ko-KR" altLang="en-US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조 달러 규모까지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성장</a:t>
            </a:r>
            <a:r>
              <a:rPr lang="ko-KR" altLang="en-US" sz="16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할 것으로 전망</a:t>
            </a:r>
            <a:endParaRPr lang="ko-KR" altLang="en-US" sz="1600" b="1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1A44C-F575-6281-1698-F03EF16F6D7C}"/>
              </a:ext>
            </a:extLst>
          </p:cNvPr>
          <p:cNvSpPr txBox="1"/>
          <p:nvPr/>
        </p:nvSpPr>
        <p:spPr>
          <a:xfrm>
            <a:off x="7172316" y="799878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이커머스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(eCommerce)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거래를 의미하는 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Commerce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</a:t>
            </a:r>
            <a:endParaRPr lang="en-US" altLang="ko-KR" sz="1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전자를 의미하는 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Electronic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합한 말로 </a:t>
            </a:r>
            <a:r>
              <a:rPr lang="ko-KR" alt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전자상거래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뜻합니다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4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1685925" y="1970224"/>
            <a:ext cx="7479098" cy="16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방향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무신사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검색어 빈도 순위를 통한 소비자의 니즈 상품 분석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유행하는 상품 브랜드의 점유율 분석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7C3A3-3A10-45C3-B7F8-FC19F38F77EC}"/>
              </a:ext>
            </a:extLst>
          </p:cNvPr>
          <p:cNvSpPr txBox="1"/>
          <p:nvPr/>
        </p:nvSpPr>
        <p:spPr>
          <a:xfrm>
            <a:off x="1685925" y="3652672"/>
            <a:ext cx="7479098" cy="123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목적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실시간 데이터 수집 분석을 통한 데이터를 저장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시각화하여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한 눈에 보기 쉽게 유행 상품 및 브랜드 파악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7B92-9366-2654-84E8-7109CB70CE5E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개발의 방향과 목적</a:t>
            </a:r>
          </a:p>
        </p:txBody>
      </p:sp>
    </p:spTree>
    <p:extLst>
      <p:ext uri="{BB962C8B-B14F-4D97-AF65-F5344CB8AC3E}">
        <p14:creationId xmlns:p14="http://schemas.microsoft.com/office/powerpoint/2010/main" val="16603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1571625" y="2560065"/>
            <a:ext cx="747909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파악하기 어려웠던 고객들의 니즈 상품을 한눈에 파악할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고객들은 검색 빈도수 워드 클라우드를 통해 핵심 키워드를 쉽게 파악하고              최신 패션에 대한 정보의 질을 높일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결과적으로 서비스 품질의 향상을 기대해볼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</p:spTree>
    <p:extLst>
      <p:ext uri="{BB962C8B-B14F-4D97-AF65-F5344CB8AC3E}">
        <p14:creationId xmlns:p14="http://schemas.microsoft.com/office/powerpoint/2010/main" val="274027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2121239" y="2119598"/>
            <a:ext cx="259469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3.10.10</a:t>
            </a:r>
          </a:p>
          <a:p>
            <a:endParaRPr lang="en-US" altLang="ko-KR" sz="1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80D20-55EA-4221-914B-38EB298E3A98}"/>
              </a:ext>
            </a:extLst>
          </p:cNvPr>
          <p:cNvSpPr txBox="1"/>
          <p:nvPr/>
        </p:nvSpPr>
        <p:spPr>
          <a:xfrm>
            <a:off x="7654014" y="497901"/>
            <a:ext cx="4679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IDE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: Integrated Development Environment,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통합 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B5333-F643-4BDE-9F1D-8B570B559835}"/>
              </a:ext>
            </a:extLst>
          </p:cNvPr>
          <p:cNvSpPr txBox="1"/>
          <p:nvPr/>
        </p:nvSpPr>
        <p:spPr>
          <a:xfrm>
            <a:off x="2121239" y="402532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VS code : 1.76.0</a:t>
            </a:r>
          </a:p>
          <a:p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Jupyter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Notebook : 6.4.12</a:t>
            </a:r>
            <a:endParaRPr lang="ko-KR" altLang="en-US" dirty="0"/>
          </a:p>
        </p:txBody>
      </p:sp>
      <p:pic>
        <p:nvPicPr>
          <p:cNvPr id="1026" name="Picture 2" descr="https://cdn.discordapp.com/attachments/1077506049034170430/1080656669941436536/img.png">
            <a:extLst>
              <a:ext uri="{FF2B5EF4-FFF2-40B4-BE49-F238E27FC236}">
                <a16:creationId xmlns:a16="http://schemas.microsoft.com/office/drawing/2014/main" id="{35096DF7-2CAD-4A99-BF1E-61337506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351" y="1823872"/>
            <a:ext cx="2603376" cy="148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7506049034170430/1080656842994233414/2048px-Visual_Studio_Code_1.png">
            <a:extLst>
              <a:ext uri="{FF2B5EF4-FFF2-40B4-BE49-F238E27FC236}">
                <a16:creationId xmlns:a16="http://schemas.microsoft.com/office/drawing/2014/main" id="{93892F9B-C45C-4F02-9865-967EE539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3" y="3877584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CFADDF7-F667-48A8-8D4E-D822BABEE4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52356" y="1823872"/>
          <a:ext cx="573025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266">
                  <a:extLst>
                    <a:ext uri="{9D8B030D-6E8A-4147-A177-3AD203B41FA5}">
                      <a16:colId xmlns:a16="http://schemas.microsoft.com/office/drawing/2014/main" val="4118347456"/>
                    </a:ext>
                  </a:extLst>
                </a:gridCol>
                <a:gridCol w="2573990">
                  <a:extLst>
                    <a:ext uri="{9D8B030D-6E8A-4147-A177-3AD203B41FA5}">
                      <a16:colId xmlns:a16="http://schemas.microsoft.com/office/drawing/2014/main" val="2301738003"/>
                    </a:ext>
                  </a:extLst>
                </a:gridCol>
                <a:gridCol w="1711997">
                  <a:extLst>
                    <a:ext uri="{9D8B030D-6E8A-4147-A177-3AD203B41FA5}">
                      <a16:colId xmlns:a16="http://schemas.microsoft.com/office/drawing/2014/main" val="3675658426"/>
                    </a:ext>
                  </a:extLst>
                </a:gridCol>
              </a:tblGrid>
              <a:tr h="31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59113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j-lt"/>
                          <a:ea typeface="HY중고딕" panose="02030600000101010101" pitchFamily="18" charset="-127"/>
                        </a:rPr>
                        <a:t>크롤링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requests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2.28.2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15425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bs4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0.0.1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1303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beautifulsoup4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4.11.2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2829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selenium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79895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webdriver_manager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3.8.5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7734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시각화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matplotlib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3.7.0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22868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wordcloud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1.8.2.2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69019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연산 도구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numpy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1.24.2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2649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타이머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schedule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1.1.0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9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https://cdn.discordapp.com/attachments/1077506049034170430/1079609255809785927/image.png">
            <a:extLst>
              <a:ext uri="{FF2B5EF4-FFF2-40B4-BE49-F238E27FC236}">
                <a16:creationId xmlns:a16="http://schemas.microsoft.com/office/drawing/2014/main" id="{D7603E86-CD8B-4958-BA06-42A5CFC6D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84" y="1450954"/>
            <a:ext cx="6888232" cy="440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44FDA-2A9F-4602-8AE9-65A87D44600B}"/>
              </a:ext>
            </a:extLst>
          </p:cNvPr>
          <p:cNvSpPr txBox="1"/>
          <p:nvPr/>
        </p:nvSpPr>
        <p:spPr>
          <a:xfrm>
            <a:off x="1693872" y="1005733"/>
            <a:ext cx="6896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WBS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(Work breakdown structure)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프로젝트를 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시각적으로 분류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하는 체계입니다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BFF26-CADC-A17D-FF86-B1D8C86D1A3F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949D4-A077-0C0A-A416-6713D378552B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WBS</a:t>
            </a: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067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1939</Words>
  <Application>Microsoft Office PowerPoint</Application>
  <PresentationFormat>와이드스크린</PresentationFormat>
  <Paragraphs>440</Paragraphs>
  <Slides>39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Arial</vt:lpstr>
      <vt:lpstr>맑은 고딕</vt:lpstr>
      <vt:lpstr>HY중고딕</vt:lpstr>
      <vt:lpstr>KoPub돋움체 Medium</vt:lpstr>
      <vt:lpstr>KoPub돋움체 Bold</vt:lpstr>
      <vt:lpstr>Yu Gothic UI Semibold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138</cp:revision>
  <dcterms:created xsi:type="dcterms:W3CDTF">2018-10-09T03:43:27Z</dcterms:created>
  <dcterms:modified xsi:type="dcterms:W3CDTF">2023-03-02T07:22:58Z</dcterms:modified>
</cp:coreProperties>
</file>