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4" r:id="rId5"/>
    <p:sldId id="263" r:id="rId6"/>
    <p:sldId id="258" r:id="rId7"/>
    <p:sldId id="259" r:id="rId8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jwljwljwljw/DiplomaticBacken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DiplomaticBackend</a:t>
            </a:r>
            <a:br>
              <a:rPr lang="en-US"/>
            </a:br>
            <a:r>
              <a:rPr lang="zh-CN" altLang="en-US" sz="4000"/>
              <a:t>香山技术沙龙</a:t>
            </a:r>
            <a:endParaRPr lang="zh-CN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7593"/>
            <a:ext cx="9144000" cy="1655762"/>
          </a:xfrm>
        </p:spPr>
        <p:txBody>
          <a:bodyPr/>
          <a:p>
            <a:r>
              <a:rPr lang="zh-CN" altLang="en-US"/>
              <a:t>蔺嘉炜</a:t>
            </a:r>
            <a:r>
              <a:rPr lang="en-US" altLang="zh-CN"/>
              <a:t> 2022.3.17</a:t>
            </a:r>
            <a:endParaRPr lang="en-US"/>
          </a:p>
          <a:p>
            <a:r>
              <a:rPr lang="en-US"/>
              <a:t>linjiawei20s@ict.ac.cn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Diplomacy</a:t>
            </a:r>
            <a:r>
              <a:rPr lang="zh-CN" altLang="en-US"/>
              <a:t>简介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400"/>
              <a:t>原理</a:t>
            </a:r>
            <a:r>
              <a:rPr lang="en-US" altLang="zh-CN" sz="2400"/>
              <a:t>(@Sequencer)</a:t>
            </a:r>
            <a:endParaRPr lang="zh-CN" altLang="en-US" sz="2400"/>
          </a:p>
          <a:p>
            <a:pPr lvl="1">
              <a:lnSpc>
                <a:spcPct val="150000"/>
              </a:lnSpc>
            </a:pPr>
            <a:r>
              <a:rPr lang="zh-CN" altLang="en-US" sz="2400"/>
              <a:t>常见</a:t>
            </a:r>
            <a:r>
              <a:rPr lang="en-US" altLang="zh-CN" sz="2400"/>
              <a:t>node</a:t>
            </a:r>
            <a:r>
              <a:rPr lang="zh-CN" altLang="en-US" sz="2400"/>
              <a:t>类型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DiplomaticBackend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2400"/>
              <a:t>Why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代码举例</a:t>
            </a:r>
            <a:r>
              <a:rPr lang="en-US" altLang="zh-CN"/>
              <a:t> </a:t>
            </a:r>
            <a:r>
              <a:rPr lang="en-US" altLang="zh-CN">
                <a:hlinkClick r:id="rId1" tooltip="" action="ppaction://hlinkfile"/>
              </a:rPr>
              <a:t>https://github.com/ljwljwljwljw/DiplomaticBackend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Diplomacy</a:t>
            </a:r>
            <a:r>
              <a:rPr lang="zh-CN" altLang="en-US">
                <a:sym typeface="+mn-ea"/>
              </a:rPr>
              <a:t>核心组件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LazyModule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node</a:t>
            </a:r>
            <a:r>
              <a:rPr lang="zh-CN" altLang="en-US"/>
              <a:t>和</a:t>
            </a:r>
            <a:r>
              <a:rPr lang="en-US" altLang="zh-CN"/>
              <a:t>module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module</a:t>
            </a:r>
            <a:r>
              <a:rPr lang="zh-CN" altLang="en-US"/>
              <a:t>真正例化时根据</a:t>
            </a:r>
            <a:r>
              <a:rPr lang="en-US" altLang="zh-CN"/>
              <a:t>node</a:t>
            </a:r>
            <a:r>
              <a:rPr lang="zh-CN" altLang="en-US"/>
              <a:t>的协商结果为其创建</a:t>
            </a:r>
            <a:r>
              <a:rPr lang="en-US" altLang="zh-CN"/>
              <a:t>AutoBundle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Node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相互连接形成一个</a:t>
            </a:r>
            <a:r>
              <a:rPr lang="en-US" altLang="zh-CN"/>
              <a:t>DAG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node</a:t>
            </a:r>
            <a:r>
              <a:rPr lang="zh-CN" altLang="en-US"/>
              <a:t>之间相互协商参数、确定两</a:t>
            </a:r>
            <a:r>
              <a:rPr lang="en-US" altLang="zh-CN"/>
              <a:t>node</a:t>
            </a:r>
            <a:r>
              <a:rPr lang="zh-CN" altLang="en-US"/>
              <a:t>之间边的数量以及边的硬件类型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Diplomacy</a:t>
            </a:r>
            <a:r>
              <a:rPr lang="zh-CN" altLang="en-US">
                <a:sym typeface="+mn-ea"/>
              </a:rPr>
              <a:t>常见</a:t>
            </a:r>
            <a:r>
              <a:rPr lang="en-US" altLang="zh-CN">
                <a:sym typeface="+mn-ea"/>
              </a:rPr>
              <a:t>node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00000"/>
              </a:lnSpc>
            </a:pPr>
            <a:r>
              <a:rPr lang="en-US"/>
              <a:t>SourceNode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master</a:t>
            </a:r>
            <a:r>
              <a:rPr lang="zh-CN" altLang="en-US"/>
              <a:t>节点，可以指定出边的数量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400"/>
              <a:t>l1 cache, dma, ...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SinkNode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slave</a:t>
            </a:r>
            <a:r>
              <a:rPr lang="zh-CN" altLang="en-US"/>
              <a:t>节点，可以指定入边的数量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slave device(flash, uart, ram, ...)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AdapterNode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zh-CN" altLang="en-US"/>
              <a:t>存在于两节点之间，不改变边的数量，只改变边的参数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400"/>
              <a:t>l2/l3 cache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NexusNode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zh-CN" altLang="en-US"/>
              <a:t>可以有出边也可以有入边，可以改变边的数量和参数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xbar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DiplomaticBackend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香山处理器规模大，功能部件多，模块层次多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初学者不容易看清模块层次结构</a:t>
            </a:r>
            <a:r>
              <a:rPr lang="en-US" altLang="zh-CN"/>
              <a:t>/</a:t>
            </a:r>
            <a:r>
              <a:rPr lang="zh-CN" altLang="en-US"/>
              <a:t>模块连线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为了支持可配，模块端口参数需要手工计算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香山的后端使用了</a:t>
            </a:r>
            <a:r>
              <a:rPr lang="en-US" altLang="zh-CN"/>
              <a:t>diplomacy</a:t>
            </a:r>
            <a:r>
              <a:rPr lang="zh-CN" altLang="en-US"/>
              <a:t>，但没完全用</a:t>
            </a:r>
            <a:endParaRPr lang="zh-CN" altLang="en-US"/>
          </a:p>
          <a:p>
            <a:pPr lvl="2">
              <a:lnSpc>
                <a:spcPct val="150000"/>
              </a:lnSpc>
            </a:pPr>
            <a:r>
              <a:rPr lang="en-US" altLang="zh-CN" sz="2000">
                <a:solidFill>
                  <a:schemeClr val="accent6"/>
                </a:solidFill>
              </a:rPr>
              <a:t>lazy evaluation </a:t>
            </a:r>
            <a:r>
              <a:rPr lang="en-US" altLang="zh-CN" sz="2000">
                <a:solidFill>
                  <a:schemeClr val="accent6"/>
                </a:solidFill>
                <a:latin typeface="东文宋体" charset="0"/>
                <a:cs typeface="东文宋体" charset="0"/>
              </a:rPr>
              <a:t>√</a:t>
            </a:r>
            <a:endParaRPr lang="en-US" altLang="zh-CN" sz="2000">
              <a:solidFill>
                <a:schemeClr val="accent6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params negotiation ?</a:t>
            </a:r>
            <a:endParaRPr lang="en-US" altLang="zh-CN" sz="200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DiplomaticBackend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参数可配</a:t>
            </a:r>
            <a:r>
              <a:rPr lang="en-US" altLang="zh-CN"/>
              <a:t>-&gt;</a:t>
            </a:r>
            <a:r>
              <a:rPr lang="zh-CN" altLang="en-US"/>
              <a:t>端口可配</a:t>
            </a:r>
            <a:r>
              <a:rPr lang="en-US" altLang="zh-CN"/>
              <a:t>-&gt;</a:t>
            </a:r>
            <a:r>
              <a:rPr lang="zh-CN" altLang="en-US"/>
              <a:t>连线关系是动态的</a:t>
            </a:r>
            <a:r>
              <a:rPr lang="en-US" altLang="zh-CN"/>
              <a:t>-&gt;slice(...) </a:t>
            </a:r>
            <a:r>
              <a:rPr lang="zh-CN" altLang="en-US"/>
              <a:t>不直观</a:t>
            </a:r>
            <a:endParaRPr lang="zh-CN" altLang="en-US"/>
          </a:p>
        </p:txBody>
      </p:sp>
      <p:pic>
        <p:nvPicPr>
          <p:cNvPr id="5" name="Picture 4" descr="Screenshot from 2022-03-17 09-34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2591435"/>
            <a:ext cx="5906135" cy="3303905"/>
          </a:xfrm>
          <a:prstGeom prst="rect">
            <a:avLst/>
          </a:prstGeom>
        </p:spPr>
      </p:pic>
      <p:pic>
        <p:nvPicPr>
          <p:cNvPr id="7" name="Picture 6" descr="Screenshot from 2022-03-17 09-36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25" y="2660015"/>
            <a:ext cx="3702685" cy="258445"/>
          </a:xfrm>
          <a:prstGeom prst="rect">
            <a:avLst/>
          </a:prstGeom>
        </p:spPr>
      </p:pic>
      <p:pic>
        <p:nvPicPr>
          <p:cNvPr id="9" name="Picture 8" descr="Screenshot from 2022-03-17 09-36-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35" y="3251200"/>
            <a:ext cx="5878830" cy="283337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856230" y="4812665"/>
            <a:ext cx="2751455" cy="231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285865" y="4577715"/>
            <a:ext cx="3546475" cy="177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100455" y="6084570"/>
            <a:ext cx="7188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issue</a:t>
            </a:r>
            <a:r>
              <a:rPr lang="zh-CN" altLang="en-US"/>
              <a:t>端口数量在模块定义前“计算”了一次，连线时还得再“计算”一次</a:t>
            </a:r>
            <a:endParaRPr lang="en-US" altLang="zh-CN"/>
          </a:p>
        </p:txBody>
      </p:sp>
      <p:sp>
        <p:nvSpPr>
          <p:cNvPr id="13" name="Rectangles 12"/>
          <p:cNvSpPr/>
          <p:nvPr/>
        </p:nvSpPr>
        <p:spPr>
          <a:xfrm>
            <a:off x="7590790" y="2700655"/>
            <a:ext cx="3593465" cy="2171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DiplomaticBackend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能否将模块层级关系和主要通路连接关系自动可视化</a:t>
            </a:r>
            <a:r>
              <a:rPr lang="en-US" altLang="zh-CN"/>
              <a:t>?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</a:rPr>
              <a:t>更好的参数化</a:t>
            </a:r>
            <a:r>
              <a:rPr lang="en-US" altLang="zh-CN">
                <a:solidFill>
                  <a:schemeClr val="accent6"/>
                </a:solidFill>
              </a:rPr>
              <a:t>—</a:t>
            </a:r>
            <a:r>
              <a:rPr lang="zh-CN" altLang="en-US">
                <a:solidFill>
                  <a:schemeClr val="accent6"/>
                </a:solidFill>
              </a:rPr>
              <a:t>用</a:t>
            </a:r>
            <a:r>
              <a:rPr lang="en-US" altLang="zh-CN">
                <a:solidFill>
                  <a:schemeClr val="accent6"/>
                </a:solidFill>
              </a:rPr>
              <a:t>Diplomacy</a:t>
            </a:r>
            <a:r>
              <a:rPr lang="zh-CN" altLang="en-US">
                <a:solidFill>
                  <a:schemeClr val="accent6"/>
                </a:solidFill>
              </a:rPr>
              <a:t>做乱序</a:t>
            </a:r>
            <a:r>
              <a:rPr lang="en-US" altLang="zh-CN">
                <a:solidFill>
                  <a:schemeClr val="accent6"/>
                </a:solidFill>
              </a:rPr>
              <a:t>CPU</a:t>
            </a:r>
            <a:endParaRPr lang="en-US" altLang="zh-CN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连线情况决定端口数量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根据连接关系生成对应数量的端口</a:t>
            </a:r>
            <a:r>
              <a:rPr lang="en-US" altLang="zh-CN"/>
              <a:t>(nodes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negotiation</a:t>
            </a:r>
            <a:r>
              <a:rPr lang="en-US" altLang="zh-CN"/>
              <a:t>)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不要“算两次”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“谁连了谁”清晰明了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DiplomaticBackend </a:t>
            </a:r>
            <a:r>
              <a:rPr lang="zh-CN" altLang="en-US">
                <a:sym typeface="+mn-ea"/>
              </a:rPr>
              <a:t>代码举例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/>
              <a:t>Diplomacy</a:t>
            </a:r>
            <a:r>
              <a:rPr lang="zh-CN" altLang="en-US"/>
              <a:t>写乱序</a:t>
            </a:r>
            <a:r>
              <a:rPr lang="en-US" altLang="zh-CN"/>
              <a:t>CPU~</a:t>
            </a:r>
            <a:r>
              <a:rPr lang="zh-CN" altLang="en-US"/>
              <a:t>只需要</a:t>
            </a:r>
            <a:r>
              <a:rPr lang="en-US" altLang="zh-CN"/>
              <a:t>5</a:t>
            </a:r>
            <a:r>
              <a:rPr lang="zh-CN" altLang="en-US"/>
              <a:t>步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Step1-</a:t>
            </a:r>
            <a:r>
              <a:rPr lang="zh-CN" altLang="en-US"/>
              <a:t>使用</a:t>
            </a:r>
            <a:r>
              <a:rPr lang="en-US" altLang="zh-CN"/>
              <a:t>LazyModule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Step2-</a:t>
            </a:r>
            <a:r>
              <a:rPr lang="zh-CN" altLang="en-US"/>
              <a:t>描述模块层次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Step3-</a:t>
            </a:r>
            <a:r>
              <a:rPr lang="zh-CN" altLang="en-US"/>
              <a:t>定义接口</a:t>
            </a:r>
            <a:r>
              <a:rPr lang="en-US" altLang="zh-CN"/>
              <a:t>(node)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Step4-</a:t>
            </a:r>
            <a:r>
              <a:rPr lang="zh-CN" altLang="en-US"/>
              <a:t>模块互联</a:t>
            </a:r>
            <a:r>
              <a:rPr lang="en-US" altLang="zh-CN"/>
              <a:t>+</a:t>
            </a:r>
            <a:r>
              <a:rPr lang="zh-CN" altLang="en-US"/>
              <a:t>自动参数协商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Step5-</a:t>
            </a:r>
            <a:r>
              <a:rPr lang="zh-CN" altLang="en-US"/>
              <a:t>硬件实现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DiplomaticBackend </a:t>
            </a:r>
            <a:r>
              <a:rPr lang="zh-CN" altLang="en-US">
                <a:sym typeface="+mn-ea"/>
              </a:rPr>
              <a:t>代码举例</a:t>
            </a:r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748145" y="2256790"/>
            <a:ext cx="4464685" cy="3668395"/>
            <a:chOff x="2308" y="3448"/>
            <a:chExt cx="7031" cy="5777"/>
          </a:xfrm>
        </p:grpSpPr>
        <p:sp>
          <p:nvSpPr>
            <p:cNvPr id="19" name="Rectangles 18"/>
            <p:cNvSpPr/>
            <p:nvPr/>
          </p:nvSpPr>
          <p:spPr>
            <a:xfrm>
              <a:off x="2308" y="3448"/>
              <a:ext cx="4656" cy="270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2661" y="4332"/>
              <a:ext cx="2456" cy="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ReservationStation</a:t>
              </a:r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5643" y="4024"/>
              <a:ext cx="1174" cy="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Alu</a:t>
              </a:r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5643" y="5065"/>
              <a:ext cx="1174" cy="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Mdu</a:t>
              </a:r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5117" y="4284"/>
              <a:ext cx="526" cy="51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5117" y="4799"/>
              <a:ext cx="526" cy="52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s 8"/>
            <p:cNvSpPr/>
            <p:nvPr/>
          </p:nvSpPr>
          <p:spPr>
            <a:xfrm>
              <a:off x="7891" y="4284"/>
              <a:ext cx="1448" cy="44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WriteBack</a:t>
              </a:r>
              <a:endParaRPr lang="en-US"/>
            </a:p>
          </p:txBody>
        </p:sp>
        <p:cxnSp>
          <p:nvCxnSpPr>
            <p:cNvPr id="10" name="Elbow Connector 9"/>
            <p:cNvCxnSpPr>
              <a:stCxn id="5" idx="3"/>
              <a:endCxn id="9" idx="1"/>
            </p:cNvCxnSpPr>
            <p:nvPr/>
          </p:nvCxnSpPr>
          <p:spPr>
            <a:xfrm>
              <a:off x="6817" y="4284"/>
              <a:ext cx="1074" cy="221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6" idx="3"/>
              <a:endCxn id="9" idx="1"/>
            </p:cNvCxnSpPr>
            <p:nvPr/>
          </p:nvCxnSpPr>
          <p:spPr>
            <a:xfrm>
              <a:off x="6817" y="5325"/>
              <a:ext cx="1074" cy="11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2308" y="6523"/>
              <a:ext cx="4656" cy="270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2661" y="7411"/>
              <a:ext cx="2456" cy="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ReservationStation</a:t>
              </a:r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5643" y="7103"/>
              <a:ext cx="1174" cy="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Alu</a:t>
              </a:r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5643" y="8144"/>
              <a:ext cx="1174" cy="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Mdu</a:t>
              </a:r>
              <a:endParaRPr lang="en-US"/>
            </a:p>
          </p:txBody>
        </p:sp>
        <p:cxnSp>
          <p:nvCxnSpPr>
            <p:cNvPr id="24" name="Elbow Connector 23"/>
            <p:cNvCxnSpPr>
              <a:stCxn id="22" idx="3"/>
              <a:endCxn id="9" idx="1"/>
            </p:cNvCxnSpPr>
            <p:nvPr/>
          </p:nvCxnSpPr>
          <p:spPr>
            <a:xfrm flipV="1">
              <a:off x="6817" y="6502"/>
              <a:ext cx="1074" cy="8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3" idx="3"/>
              <a:endCxn id="9" idx="1"/>
            </p:cNvCxnSpPr>
            <p:nvPr/>
          </p:nvCxnSpPr>
          <p:spPr>
            <a:xfrm flipV="1">
              <a:off x="6817" y="6502"/>
              <a:ext cx="1074" cy="190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3"/>
              <a:endCxn id="22" idx="1"/>
            </p:cNvCxnSpPr>
            <p:nvPr/>
          </p:nvCxnSpPr>
          <p:spPr>
            <a:xfrm flipV="1">
              <a:off x="5117" y="7363"/>
              <a:ext cx="526" cy="51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3" idx="1"/>
            </p:cNvCxnSpPr>
            <p:nvPr/>
          </p:nvCxnSpPr>
          <p:spPr>
            <a:xfrm>
              <a:off x="5129" y="7874"/>
              <a:ext cx="514" cy="53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5" idx="3"/>
              <a:endCxn id="4" idx="0"/>
            </p:cNvCxnSpPr>
            <p:nvPr/>
          </p:nvCxnSpPr>
          <p:spPr>
            <a:xfrm flipH="1">
              <a:off x="3889" y="4284"/>
              <a:ext cx="2928" cy="48"/>
            </a:xfrm>
            <a:prstGeom prst="bentConnector4">
              <a:avLst>
                <a:gd name="adj1" fmla="val -18510"/>
                <a:gd name="adj2" fmla="val -1322917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3" idx="3"/>
              <a:endCxn id="21" idx="2"/>
            </p:cNvCxnSpPr>
            <p:nvPr/>
          </p:nvCxnSpPr>
          <p:spPr>
            <a:xfrm flipH="1" flipV="1">
              <a:off x="3889" y="8345"/>
              <a:ext cx="2928" cy="59"/>
            </a:xfrm>
            <a:prstGeom prst="bentConnector4">
              <a:avLst>
                <a:gd name="adj1" fmla="val -18271"/>
                <a:gd name="adj2" fmla="val -1076271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/>
              <a:t>以右图为例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每个保留站后连接两个执行部件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每个执行部件的输出发送到</a:t>
            </a:r>
            <a:r>
              <a:rPr lang="en-US" altLang="zh-CN"/>
              <a:t>: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写回寄存器</a:t>
            </a:r>
            <a:r>
              <a:rPr lang="en-US" altLang="zh-CN" sz="2400"/>
              <a:t>(</a:t>
            </a:r>
            <a:r>
              <a:rPr lang="zh-CN" altLang="en-US" sz="2400"/>
              <a:t>假设需要仲裁</a:t>
            </a:r>
            <a:r>
              <a:rPr lang="en-US" altLang="zh-CN" sz="2400"/>
              <a:t>)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唤醒保留站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Presentation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东文宋体</vt:lpstr>
      <vt:lpstr>Droid Sans Fallback</vt:lpstr>
      <vt:lpstr>Calibri Light</vt:lpstr>
      <vt:lpstr>SimSun</vt:lpstr>
      <vt:lpstr>Calibri</vt:lpstr>
      <vt:lpstr>Microsoft YaHei</vt:lpstr>
      <vt:lpstr>Arial Unicode MS</vt:lpstr>
      <vt:lpstr>SimSun</vt:lpstr>
      <vt:lpstr>OpenSymbol</vt:lpstr>
      <vt:lpstr>Office 主题</vt:lpstr>
      <vt:lpstr>DiplomaticBackend 香山技术沙龙</vt:lpstr>
      <vt:lpstr>Contents</vt:lpstr>
      <vt:lpstr>Diplomacy核心组件</vt:lpstr>
      <vt:lpstr>Diplomacy常见node简介</vt:lpstr>
      <vt:lpstr>DiplomaticBackend</vt:lpstr>
      <vt:lpstr>DiplomaticBackend</vt:lpstr>
      <vt:lpstr>DiplomaticBackend</vt:lpstr>
      <vt:lpstr>DiplomaticBackend 代码举例</vt:lpstr>
      <vt:lpstr>DiplomaticBackend 代码举例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lin</cp:lastModifiedBy>
  <cp:revision>41</cp:revision>
  <dcterms:created xsi:type="dcterms:W3CDTF">2022-03-17T09:28:22Z</dcterms:created>
  <dcterms:modified xsi:type="dcterms:W3CDTF">2022-03-17T09:28:22Z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