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7315200"/>
  <p:notesSz cx="6858000" cy="9144000"/>
  <p:defaultTextStyle>
    <a:defPPr>
      <a:defRPr lang="en-US"/>
    </a:defPPr>
    <a:lvl1pPr marL="0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383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479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575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671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767" algn="l" defTabSz="9141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B7"/>
    <a:srgbClr val="4D7BB3"/>
    <a:srgbClr val="4F8AFF"/>
    <a:srgbClr val="D1E7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 autoAdjust="0"/>
    <p:restoredTop sz="81241" autoAdjust="0"/>
  </p:normalViewPr>
  <p:slideViewPr>
    <p:cSldViewPr>
      <p:cViewPr varScale="1">
        <p:scale>
          <a:sx n="67" d="100"/>
          <a:sy n="67" d="100"/>
        </p:scale>
        <p:origin x="-2456" y="-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44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4FD02-F443-A745-9179-8DEF7E9D699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C6B7-F12A-7642-A1EB-0DF5967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6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318A0-EFBA-4D5D-8973-63CE388B75F3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DED7F-8428-4513-BC9A-AC4CD152A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83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79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75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71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67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5602"/>
            <a:ext cx="7772400" cy="1568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7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0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3" y="1095664"/>
            <a:ext cx="8229600" cy="5813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054430"/>
            <a:ext cx="2057400" cy="26077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432816" y="975362"/>
            <a:ext cx="8305800" cy="11684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01B6"/>
              </a:gs>
              <a:gs pos="100000">
                <a:schemeClr val="accent5">
                  <a:lumMod val="90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1419" tIns="45709" rIns="91419" bIns="45709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7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3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664"/>
            <a:ext cx="4038600" cy="5813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2160"/>
            <a:ext cx="4038600" cy="5806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054430"/>
            <a:ext cx="2057400" cy="26077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432816" y="975362"/>
            <a:ext cx="8305800" cy="11684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01B6"/>
              </a:gs>
              <a:gs pos="100000">
                <a:schemeClr val="accent5">
                  <a:lumMod val="90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1419" tIns="45709" rIns="91419" bIns="45709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7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3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7"/>
            <a:ext cx="2133600" cy="389467"/>
          </a:xfrm>
          <a:prstGeom prst="rect">
            <a:avLst/>
          </a:prstGeom>
        </p:spPr>
        <p:txBody>
          <a:bodyPr/>
          <a:lstStyle/>
          <a:p>
            <a:fld id="{C17B6086-54EC-7040-97BA-D89BDAA6D99B}" type="datetimeFigureOut"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5E9A-42D3-6C4C-858A-B72F51CE8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5602"/>
            <a:ext cx="7772400" cy="1568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Bareffoot Text 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" y="6948473"/>
            <a:ext cx="1219201" cy="366736"/>
          </a:xfrm>
          <a:prstGeom prst="rect">
            <a:avLst/>
          </a:prstGeom>
        </p:spPr>
      </p:pic>
      <p:sp>
        <p:nvSpPr>
          <p:cNvPr id="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3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86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3" y="1095660"/>
            <a:ext cx="8229600" cy="5813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054430"/>
            <a:ext cx="2057400" cy="26077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432816" y="975362"/>
            <a:ext cx="8305800" cy="11684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01B6"/>
              </a:gs>
              <a:gs pos="100000">
                <a:schemeClr val="accent5">
                  <a:lumMod val="90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1419" tIns="45709" rIns="91419" bIns="45709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 descr="Bareffoot Text 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" y="6948473"/>
            <a:ext cx="1219201" cy="366736"/>
          </a:xfrm>
          <a:prstGeom prst="rect">
            <a:avLst/>
          </a:prstGeom>
        </p:spPr>
      </p:pic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3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2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660"/>
            <a:ext cx="4038600" cy="5813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2160"/>
            <a:ext cx="4038600" cy="5806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054430"/>
            <a:ext cx="2057400" cy="26077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432816" y="975362"/>
            <a:ext cx="8305800" cy="11684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C01B6"/>
              </a:gs>
              <a:gs pos="100000">
                <a:schemeClr val="accent5">
                  <a:lumMod val="90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1419" tIns="45709" rIns="91419" bIns="45709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11" descr="Bareffoot Text 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" y="6948473"/>
            <a:ext cx="1219201" cy="366736"/>
          </a:xfrm>
          <a:prstGeom prst="rect">
            <a:avLst/>
          </a:prstGeom>
        </p:spPr>
      </p:pic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3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6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"/>
            <a:ext cx="7886700" cy="1413934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3935"/>
            <a:ext cx="7886700" cy="536617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780110"/>
            <a:ext cx="2057400" cy="389468"/>
          </a:xfrm>
          <a:prstGeom prst="rect">
            <a:avLst/>
          </a:prstGeom>
        </p:spPr>
        <p:txBody>
          <a:bodyPr lIns="91419" tIns="45709" rIns="91419" bIns="45709"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2014 - Barefoot Networks Confidential &amp; Proprietary - Under NDA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65D-F924-48F6-BB3D-DD1DBCCABD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Bareffoot Text 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" y="6948473"/>
            <a:ext cx="1219201" cy="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5"/>
            <a:ext cx="7886700" cy="3042918"/>
          </a:xfrm>
        </p:spPr>
        <p:txBody>
          <a:bodyPr anchor="b"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33"/>
            <a:ext cx="7886700" cy="16001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780110"/>
            <a:ext cx="2057400" cy="389468"/>
          </a:xfrm>
          <a:prstGeom prst="rect">
            <a:avLst/>
          </a:prstGeom>
        </p:spPr>
        <p:txBody>
          <a:bodyPr lIns="91419" tIns="45709" rIns="91419" bIns="45709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1" y="7086603"/>
            <a:ext cx="2133600" cy="228601"/>
          </a:xfrm>
        </p:spPr>
        <p:txBody>
          <a:bodyPr/>
          <a:lstStyle/>
          <a:p>
            <a:fld id="{D0A25697-5AFC-4510-9CD2-617E6802708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pic>
        <p:nvPicPr>
          <p:cNvPr id="7" name="Picture 6" descr="Bareffoot Text 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" y="6948473"/>
            <a:ext cx="1219201" cy="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4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2954"/>
            <a:ext cx="8229600" cy="682414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95664"/>
            <a:ext cx="8229600" cy="5813147"/>
          </a:xfrm>
          <a:prstGeom prst="rect">
            <a:avLst/>
          </a:prstGeom>
        </p:spPr>
        <p:txBody>
          <a:bodyPr vert="horz" lIns="91419" tIns="45709" rIns="91419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010401" y="7071360"/>
            <a:ext cx="2133600" cy="243840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AF0F-2972-42F6-94C2-5E52548A165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7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pic>
        <p:nvPicPr>
          <p:cNvPr id="6" name="Picture 5" descr="Bareffoot Text Transparent.gi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1" y="6948473"/>
            <a:ext cx="1219201" cy="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8" r:id="rId4"/>
  </p:sldLayoutIdLst>
  <p:hf hdr="0" dt="0"/>
  <p:txStyles>
    <p:titleStyle>
      <a:lvl1pPr algn="l" defTabSz="914192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2" indent="-342822" algn="l" defTabSz="914192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70000"/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0" indent="-285684" algn="l" defTabSz="914192" rtl="0" eaLnBrk="1" latinLnBrk="0" hangingPunct="1">
        <a:spcBef>
          <a:spcPct val="20000"/>
        </a:spcBef>
        <a:buClr>
          <a:schemeClr val="accent5">
            <a:lumMod val="5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0" indent="-228547" algn="l" defTabSz="914192" rtl="0" eaLnBrk="1" latinLnBrk="0" hangingPunct="1">
        <a:spcBef>
          <a:spcPct val="20000"/>
        </a:spcBef>
        <a:buClr>
          <a:schemeClr val="accent4">
            <a:lumMod val="25000"/>
          </a:schemeClr>
        </a:buClr>
        <a:buSzPct val="8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36" indent="-228547" algn="l" defTabSz="914192" rtl="0" eaLnBrk="1" latinLnBrk="0" hangingPunct="1">
        <a:spcBef>
          <a:spcPct val="20000"/>
        </a:spcBef>
        <a:buClr>
          <a:schemeClr val="accent5">
            <a:lumMod val="50000"/>
          </a:schemeClr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2" indent="-228547" algn="l" defTabSz="914192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28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6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6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8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1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2954"/>
            <a:ext cx="8229600" cy="682414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95660"/>
            <a:ext cx="8229600" cy="5813147"/>
          </a:xfrm>
          <a:prstGeom prst="rect">
            <a:avLst/>
          </a:prstGeom>
        </p:spPr>
        <p:txBody>
          <a:bodyPr vert="horz" lIns="91419" tIns="45709" rIns="91419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010401" y="7071360"/>
            <a:ext cx="2133600" cy="243840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AF0F-2972-42F6-94C2-5E52548A165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7200" y="7086603"/>
            <a:ext cx="8229600" cy="228603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pic>
        <p:nvPicPr>
          <p:cNvPr id="6" name="Picture 5" descr="Bareffoot Text Transparent.gi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5" y="6948473"/>
            <a:ext cx="1219201" cy="3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 dt="0"/>
  <p:txStyles>
    <p:titleStyle>
      <a:lvl1pPr algn="l" defTabSz="914192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2" indent="-342822" algn="l" defTabSz="914192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70000"/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0" indent="-285684" algn="l" defTabSz="914192" rtl="0" eaLnBrk="1" latinLnBrk="0" hangingPunct="1">
        <a:spcBef>
          <a:spcPct val="20000"/>
        </a:spcBef>
        <a:buClr>
          <a:schemeClr val="accent5">
            <a:lumMod val="5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0" indent="-228547" algn="l" defTabSz="914192" rtl="0" eaLnBrk="1" latinLnBrk="0" hangingPunct="1">
        <a:spcBef>
          <a:spcPct val="20000"/>
        </a:spcBef>
        <a:buClr>
          <a:schemeClr val="accent4">
            <a:lumMod val="25000"/>
          </a:schemeClr>
        </a:buClr>
        <a:buSzPct val="8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36" indent="-228547" algn="l" defTabSz="914192" rtl="0" eaLnBrk="1" latinLnBrk="0" hangingPunct="1">
        <a:spcBef>
          <a:spcPct val="20000"/>
        </a:spcBef>
        <a:buClr>
          <a:schemeClr val="accent5">
            <a:lumMod val="50000"/>
          </a:schemeClr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2" indent="-228547" algn="l" defTabSz="914192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28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6" indent="-228547" algn="l" defTabSz="9141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6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8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1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Buffer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04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 and Queue Level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2014 - Barefoot Networks Confidential &amp; Proprietary - Under NDA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65D-F924-48F6-BB3D-DD1DBCCABDD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45590"/>
              </p:ext>
            </p:extLst>
          </p:nvPr>
        </p:nvGraphicFramePr>
        <p:xfrm>
          <a:off x="152400" y="1143000"/>
          <a:ext cx="893890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6642100" imgH="4076700" progId="Word.Document.12">
                  <p:embed/>
                </p:oleObj>
              </mc:Choice>
              <mc:Fallback>
                <p:oleObj name="Document" r:id="rId3" imgW="6642100" imgH="407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143000"/>
                        <a:ext cx="8938902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4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Packet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24MB of Packet Buffers on </a:t>
            </a:r>
            <a:r>
              <a:rPr lang="en-US" dirty="0" err="1" smtClean="0"/>
              <a:t>Tofino</a:t>
            </a:r>
            <a:r>
              <a:rPr lang="en-US" dirty="0" smtClean="0"/>
              <a:t>. Smallest unit is an 80B cell.</a:t>
            </a:r>
          </a:p>
          <a:p>
            <a:endParaRPr lang="en-US" dirty="0"/>
          </a:p>
          <a:p>
            <a:r>
              <a:rPr lang="en-US" dirty="0" smtClean="0"/>
              <a:t>Buffer usage is controlled independently on ingress and egress</a:t>
            </a:r>
          </a:p>
          <a:p>
            <a:endParaRPr lang="en-US" dirty="0" smtClean="0"/>
          </a:p>
          <a:p>
            <a:r>
              <a:rPr lang="en-US" dirty="0" smtClean="0"/>
              <a:t>Ingress view of Buffers</a:t>
            </a:r>
          </a:p>
          <a:p>
            <a:pPr lvl="1"/>
            <a:r>
              <a:rPr lang="en-US" dirty="0" smtClean="0"/>
              <a:t>Guaranteed minimum buffers </a:t>
            </a:r>
            <a:r>
              <a:rPr lang="en-US" dirty="0"/>
              <a:t>for burst </a:t>
            </a:r>
            <a:r>
              <a:rPr lang="en-US" dirty="0" smtClean="0"/>
              <a:t>absorption (dedicated)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Shared buffer pools for burst absorption (up to 4)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 Shared pool for PFC skid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Egress view of Buffers</a:t>
            </a:r>
            <a:endParaRPr lang="en-US" dirty="0"/>
          </a:p>
          <a:p>
            <a:pPr lvl="1"/>
            <a:r>
              <a:rPr lang="en-US" dirty="0"/>
              <a:t>Guaranteed minimum </a:t>
            </a:r>
            <a:r>
              <a:rPr lang="en-US" dirty="0" smtClean="0"/>
              <a:t>buffers for burst absorption (dedicated)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buffer pools for burst </a:t>
            </a:r>
            <a:r>
              <a:rPr lang="en-US" dirty="0" smtClean="0"/>
              <a:t>absorption </a:t>
            </a:r>
            <a:r>
              <a:rPr lang="en-US" dirty="0"/>
              <a:t>(up to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00600" y="1676400"/>
            <a:ext cx="3792008" cy="3933377"/>
            <a:chOff x="4800600" y="1676400"/>
            <a:chExt cx="3792008" cy="1501834"/>
          </a:xfrm>
        </p:grpSpPr>
        <p:sp>
          <p:nvSpPr>
            <p:cNvPr id="19" name="Rectangle 18"/>
            <p:cNvSpPr/>
            <p:nvPr/>
          </p:nvSpPr>
          <p:spPr>
            <a:xfrm>
              <a:off x="4800600" y="1676400"/>
              <a:ext cx="1810808" cy="387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PFC skid pool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00600" y="2064197"/>
              <a:ext cx="1810808" cy="2068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IG Dedicated buffers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2271023"/>
              <a:ext cx="1810808" cy="2068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IG </a:t>
              </a:r>
              <a:r>
                <a:rPr lang="en-US" sz="1200" dirty="0" smtClean="0">
                  <a:solidFill>
                    <a:schemeClr val="tx1"/>
                  </a:solidFill>
                </a:rPr>
                <a:t>Shared Pool-0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0600" y="2477848"/>
              <a:ext cx="1810808" cy="2068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IG Shared Pool</a:t>
              </a:r>
              <a:r>
                <a:rPr lang="en-US" sz="1200" dirty="0" smtClean="0">
                  <a:solidFill>
                    <a:schemeClr val="tx1"/>
                  </a:solidFill>
                </a:rPr>
                <a:t>-1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1676400"/>
              <a:ext cx="1810808" cy="3877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EG </a:t>
              </a:r>
              <a:r>
                <a:rPr lang="en-US" sz="1200" dirty="0">
                  <a:solidFill>
                    <a:schemeClr val="tx1"/>
                  </a:solidFill>
                </a:rPr>
                <a:t>Dedicated buffers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800" y="2064197"/>
              <a:ext cx="1810808" cy="3360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EG </a:t>
              </a:r>
              <a:r>
                <a:rPr lang="en-US" sz="1200" dirty="0">
                  <a:solidFill>
                    <a:schemeClr val="tx1"/>
                  </a:solidFill>
                </a:rPr>
                <a:t>Shared Pool-0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81800" y="2400288"/>
              <a:ext cx="1810808" cy="3360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EG Shared Pool</a:t>
              </a:r>
              <a:r>
                <a:rPr lang="en-US" sz="1200" dirty="0" smtClean="0">
                  <a:solidFill>
                    <a:schemeClr val="tx1"/>
                  </a:solidFill>
                </a:rPr>
                <a:t>-1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81800" y="2736380"/>
              <a:ext cx="1810808" cy="3360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EG Shared Pool</a:t>
              </a:r>
              <a:r>
                <a:rPr lang="en-US" sz="1200" dirty="0" smtClean="0">
                  <a:solidFill>
                    <a:schemeClr val="tx1"/>
                  </a:solidFill>
                </a:rPr>
                <a:t>-2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00600" y="2684673"/>
              <a:ext cx="1810808" cy="3877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IG Shared Pool</a:t>
              </a:r>
              <a:r>
                <a:rPr lang="en-US" sz="1200" dirty="0" smtClean="0">
                  <a:solidFill>
                    <a:schemeClr val="tx1"/>
                  </a:solidFill>
                </a:rPr>
                <a:t>-2</a:t>
              </a:r>
              <a:endParaRPr 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3072470"/>
              <a:ext cx="1810808" cy="105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Ingress Buffer View 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3072471"/>
              <a:ext cx="1810808" cy="105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Egress Buffer View 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61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Management Control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PG (Port Group)</a:t>
            </a:r>
          </a:p>
          <a:p>
            <a:pPr lvl="1"/>
            <a:r>
              <a:rPr lang="en-US" dirty="0" smtClean="0"/>
              <a:t>Control structure for buffer usage on the ingress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port has a default-PG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Optionally up to 8 PG can be mapped per port (limited by 256 PGs per pipeline) indexed by </a:t>
            </a: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ig_port</a:t>
            </a:r>
            <a:r>
              <a:rPr lang="en-US" sz="2100" dirty="0" smtClean="0">
                <a:latin typeface="Courier New"/>
                <a:cs typeface="Courier New"/>
              </a:rPr>
              <a:t>, </a:t>
            </a:r>
            <a:r>
              <a:rPr lang="en-US" sz="2100" dirty="0" err="1" smtClean="0">
                <a:latin typeface="Courier New"/>
                <a:cs typeface="Courier New"/>
              </a:rPr>
              <a:t>ig_cos</a:t>
            </a:r>
            <a:r>
              <a:rPr lang="en-US" sz="2100" dirty="0" smtClean="0">
                <a:latin typeface="Courier New"/>
                <a:cs typeface="Courier New"/>
              </a:rPr>
              <a:t>(3b)&gt;</a:t>
            </a:r>
          </a:p>
          <a:p>
            <a:endParaRPr lang="en-US" dirty="0" smtClean="0"/>
          </a:p>
          <a:p>
            <a:r>
              <a:rPr lang="en-US" dirty="0" smtClean="0"/>
              <a:t>Queue</a:t>
            </a:r>
          </a:p>
          <a:p>
            <a:pPr lvl="1"/>
            <a:r>
              <a:rPr lang="en-US" dirty="0"/>
              <a:t>Control structure for buffer usage on the </a:t>
            </a:r>
            <a:r>
              <a:rPr lang="en-US" dirty="0" smtClean="0"/>
              <a:t>egress</a:t>
            </a:r>
          </a:p>
          <a:p>
            <a:pPr lvl="2"/>
            <a:r>
              <a:rPr lang="en-US" dirty="0" smtClean="0"/>
              <a:t>10G/25G ports: 8 queues</a:t>
            </a:r>
          </a:p>
          <a:p>
            <a:pPr lvl="2"/>
            <a:r>
              <a:rPr lang="en-US" dirty="0" smtClean="0"/>
              <a:t>40G/50G ports: 16 queues</a:t>
            </a:r>
          </a:p>
          <a:p>
            <a:pPr lvl="2"/>
            <a:r>
              <a:rPr lang="en-US" dirty="0" smtClean="0"/>
              <a:t>100G/CPU port: 32 queues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Ingress Buffer Pool Level Controls</a:t>
            </a:r>
          </a:p>
          <a:p>
            <a:endParaRPr lang="en-US" dirty="0" smtClean="0"/>
          </a:p>
          <a:p>
            <a:r>
              <a:rPr lang="en-US" dirty="0" smtClean="0"/>
              <a:t>Egress Buffer Pool Level Controls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 Level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Dedicated Guaranteed minimum buffers for PG’s traffic</a:t>
            </a:r>
          </a:p>
          <a:p>
            <a:endParaRPr lang="en-US" dirty="0" smtClean="0"/>
          </a:p>
          <a:p>
            <a:r>
              <a:rPr lang="en-US" dirty="0" smtClean="0"/>
              <a:t>PG’s traffic can be configured to use IG shared pool buffers once it has exhausted it’s dedicated buffers</a:t>
            </a:r>
          </a:p>
          <a:p>
            <a:endParaRPr lang="en-US" dirty="0" smtClean="0"/>
          </a:p>
          <a:p>
            <a:r>
              <a:rPr lang="en-US" dirty="0" smtClean="0"/>
              <a:t>Limits for PGs with PFC traffic mapped</a:t>
            </a:r>
          </a:p>
          <a:p>
            <a:pPr lvl="1"/>
            <a:r>
              <a:rPr lang="en-US" dirty="0" smtClean="0"/>
              <a:t>PG’s usage limit for the PFC skid buffer pool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PG’s IG shared pool usage limit above which PAUSE is asserted for it’s traffic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PG’s IG shared </a:t>
            </a:r>
            <a:r>
              <a:rPr lang="en-US" dirty="0"/>
              <a:t>pool usage </a:t>
            </a:r>
            <a:r>
              <a:rPr lang="en-US" dirty="0" smtClean="0"/>
              <a:t>below which PAUSE is  de-asserted for it’s traffic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Limits for PGs </a:t>
            </a:r>
            <a:r>
              <a:rPr lang="en-US" dirty="0"/>
              <a:t>with </a:t>
            </a:r>
            <a:r>
              <a:rPr lang="en-US" dirty="0" smtClean="0"/>
              <a:t>Non-PFC </a:t>
            </a:r>
            <a:r>
              <a:rPr lang="en-US" dirty="0"/>
              <a:t>traffic mapped</a:t>
            </a:r>
          </a:p>
          <a:p>
            <a:pPr lvl="1"/>
            <a:r>
              <a:rPr lang="en-US" dirty="0" smtClean="0"/>
              <a:t>PG’s IG shared </a:t>
            </a:r>
            <a:r>
              <a:rPr lang="en-US" dirty="0"/>
              <a:t>pool usage limit before </a:t>
            </a:r>
            <a:r>
              <a:rPr lang="en-US" dirty="0" smtClean="0"/>
              <a:t>it’s packets are dropped</a:t>
            </a:r>
            <a:endParaRPr lang="en-US" dirty="0"/>
          </a:p>
          <a:p>
            <a:pPr marL="57138" indent="0">
              <a:buNone/>
            </a:pPr>
            <a:endParaRPr lang="en-US" dirty="0" smtClean="0"/>
          </a:p>
          <a:p>
            <a:pPr marL="514338" indent="-457200"/>
            <a:r>
              <a:rPr lang="en-US" dirty="0" smtClean="0"/>
              <a:t>Shared pool usage limits can be configured either as static values or as a dynamic co-efficient </a:t>
            </a:r>
            <a:r>
              <a:rPr lang="en-US" dirty="0" smtClean="0">
                <a:latin typeface="Symbol" charset="2"/>
                <a:cs typeface="Symbol" charset="2"/>
              </a:rPr>
              <a:t>u </a:t>
            </a:r>
            <a:r>
              <a:rPr lang="en-US" dirty="0"/>
              <a:t>&lt;</a:t>
            </a:r>
            <a:r>
              <a:rPr lang="en-US" dirty="0" smtClean="0"/>
              <a:t>0..8&gt;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21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Level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Dedicated Guaranteed minimum buffers for Queue’s traffic</a:t>
            </a:r>
          </a:p>
          <a:p>
            <a:endParaRPr lang="en-US" dirty="0"/>
          </a:p>
          <a:p>
            <a:r>
              <a:rPr lang="en-US" dirty="0" smtClean="0"/>
              <a:t>Queue’s traffic </a:t>
            </a:r>
            <a:r>
              <a:rPr lang="en-US" dirty="0"/>
              <a:t>can be configured to use </a:t>
            </a:r>
            <a:r>
              <a:rPr lang="en-US" dirty="0" smtClean="0"/>
              <a:t>EG shared </a:t>
            </a:r>
            <a:r>
              <a:rPr lang="en-US" dirty="0"/>
              <a:t>pool buffers once it has exhausted it’s dedicated buffers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Queue’s EG shared </a:t>
            </a:r>
            <a:r>
              <a:rPr lang="en-US" dirty="0"/>
              <a:t>pool usage limit before </a:t>
            </a:r>
            <a:r>
              <a:rPr lang="en-US" dirty="0" smtClean="0"/>
              <a:t>it’s packets are dropped</a:t>
            </a:r>
            <a:endParaRPr lang="en-US" dirty="0"/>
          </a:p>
          <a:p>
            <a:pPr marL="57138" indent="0">
              <a:buNone/>
            </a:pPr>
            <a:endParaRPr lang="en-US" dirty="0" smtClean="0"/>
          </a:p>
          <a:p>
            <a:pPr marL="514338" indent="-457200"/>
            <a:r>
              <a:rPr lang="en-US" dirty="0" smtClean="0"/>
              <a:t>Shared pool usage limit can be configured either as static values or as a dynamic co-efficient </a:t>
            </a:r>
            <a:r>
              <a:rPr lang="en-US" dirty="0" smtClean="0">
                <a:latin typeface="Symbol" charset="2"/>
                <a:cs typeface="Symbol" charset="2"/>
              </a:rPr>
              <a:t>u </a:t>
            </a:r>
            <a:r>
              <a:rPr lang="en-US" dirty="0"/>
              <a:t>&lt;</a:t>
            </a:r>
            <a:r>
              <a:rPr lang="en-US" dirty="0" smtClean="0"/>
              <a:t>0..8&gt;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Pool Level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PFC Skid buffer pool size</a:t>
            </a:r>
          </a:p>
          <a:p>
            <a:endParaRPr lang="en-US" dirty="0" smtClean="0"/>
          </a:p>
          <a:p>
            <a:r>
              <a:rPr lang="en-US" dirty="0" smtClean="0"/>
              <a:t>For shared buffer pools used for burst absorption (IG and EG)</a:t>
            </a:r>
          </a:p>
          <a:p>
            <a:pPr lvl="1"/>
            <a:r>
              <a:rPr lang="en-US" dirty="0" smtClean="0"/>
              <a:t>Pool type (PFC or Non-PFC)</a:t>
            </a:r>
          </a:p>
          <a:p>
            <a:pPr lvl="1"/>
            <a:r>
              <a:rPr lang="en-US" dirty="0" smtClean="0"/>
              <a:t>Pool size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Ingress shared Pools of type PFC</a:t>
            </a:r>
          </a:p>
          <a:p>
            <a:pPr lvl="1"/>
            <a:r>
              <a:rPr lang="en-US" dirty="0" smtClean="0"/>
              <a:t>8 PFC (one per PRI) </a:t>
            </a:r>
            <a:r>
              <a:rPr lang="en-US" dirty="0" err="1" smtClean="0"/>
              <a:t>Xon</a:t>
            </a:r>
            <a:r>
              <a:rPr lang="en-US" dirty="0" smtClean="0"/>
              <a:t>/</a:t>
            </a:r>
            <a:r>
              <a:rPr lang="en-US" dirty="0" err="1" smtClean="0"/>
              <a:t>Xoff</a:t>
            </a:r>
            <a:r>
              <a:rPr lang="en-US" dirty="0" smtClean="0"/>
              <a:t> thresholds that track the total usage of the pool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If the pool’s PRI </a:t>
            </a:r>
            <a:r>
              <a:rPr lang="en-US" dirty="0" err="1"/>
              <a:t>Xoff</a:t>
            </a:r>
            <a:r>
              <a:rPr lang="en-US" dirty="0"/>
              <a:t> threshold is </a:t>
            </a:r>
            <a:r>
              <a:rPr lang="en-US" dirty="0" smtClean="0"/>
              <a:t>reached PFC is asserted to all PG’s of PRI that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ave packets in the pool AND</a:t>
            </a:r>
          </a:p>
          <a:p>
            <a:pPr lvl="2"/>
            <a:r>
              <a:rPr lang="en-US" dirty="0" smtClean="0"/>
              <a:t>Still has packets arriving</a:t>
            </a:r>
          </a:p>
          <a:p>
            <a:pPr lvl="1"/>
            <a:endParaRPr lang="en-US" dirty="0" smtClean="0"/>
          </a:p>
          <a:p>
            <a:r>
              <a:rPr lang="en-US" dirty="0"/>
              <a:t>When the </a:t>
            </a:r>
            <a:r>
              <a:rPr lang="en-US" dirty="0" smtClean="0"/>
              <a:t>usage of </a:t>
            </a:r>
            <a:r>
              <a:rPr lang="en-US" dirty="0"/>
              <a:t>an </a:t>
            </a:r>
            <a:r>
              <a:rPr lang="en-US" dirty="0" smtClean="0"/>
              <a:t>Ingress shared pool of type Non-PFC </a:t>
            </a:r>
            <a:r>
              <a:rPr lang="en-US" dirty="0"/>
              <a:t>is </a:t>
            </a:r>
            <a:r>
              <a:rPr lang="en-US" dirty="0" smtClean="0"/>
              <a:t>at 100% all PG’s that </a:t>
            </a:r>
            <a:r>
              <a:rPr lang="en-US" dirty="0"/>
              <a:t>have packets in the pool start observing </a:t>
            </a:r>
            <a:r>
              <a:rPr lang="en-US" dirty="0" smtClean="0"/>
              <a:t>drops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usage of an Egress shared pool is at 100% all queues that have packets in the pool start observing drops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6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Buffer Management Configuration Example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66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 with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8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96286"/>
              </p:ext>
            </p:extLst>
          </p:nvPr>
        </p:nvGraphicFramePr>
        <p:xfrm>
          <a:off x="685800" y="1600200"/>
          <a:ext cx="7086600" cy="327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43300"/>
                <a:gridCol w="3543300"/>
              </a:tblGrid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 100G ports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 50G ports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 25G ports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 CPU queues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</a:t>
                      </a:r>
                      <a:r>
                        <a:rPr lang="en-US" sz="1800" b="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Data-classes</a:t>
                      </a:r>
                      <a:endParaRPr lang="en-US" sz="1800" b="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 PFC-classes</a:t>
                      </a:r>
                      <a:endParaRPr lang="en-US" sz="1800" b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b="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2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Pool Level 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t>Copyright 2014 - Barefoot Networks Confidential &amp; Proprietary - Under NDA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29595"/>
              </p:ext>
            </p:extLst>
          </p:nvPr>
        </p:nvGraphicFramePr>
        <p:xfrm>
          <a:off x="304800" y="1447800"/>
          <a:ext cx="85502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5549900" imgH="2819400" progId="Word.Document.12">
                  <p:embed/>
                </p:oleObj>
              </mc:Choice>
              <mc:Fallback>
                <p:oleObj name="Document" r:id="rId3" imgW="5549900" imgH="281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447800"/>
                        <a:ext cx="85502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6324601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*All values in units of KB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707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F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408000"/>
      </a:accent6>
      <a:hlink>
        <a:srgbClr val="0000FF"/>
      </a:hlink>
      <a:folHlink>
        <a:srgbClr val="800080"/>
      </a:folHlink>
    </a:clrScheme>
    <a:fontScheme name="BF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F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669966"/>
      </a:accent6>
      <a:hlink>
        <a:srgbClr val="0000FF"/>
      </a:hlink>
      <a:folHlink>
        <a:srgbClr val="800080"/>
      </a:folHlink>
    </a:clrScheme>
    <a:fontScheme name="BF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134555</TotalTime>
  <Words>708</Words>
  <Application>Microsoft Macintosh PowerPoint</Application>
  <PresentationFormat>Custom</PresentationFormat>
  <Paragraphs>123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1_BFN</vt:lpstr>
      <vt:lpstr>2_BFN</vt:lpstr>
      <vt:lpstr>Microsoft Word Document</vt:lpstr>
      <vt:lpstr>Tofino Buffer Management</vt:lpstr>
      <vt:lpstr>Tofino Packet Buffers</vt:lpstr>
      <vt:lpstr>Buffer Management Control Points</vt:lpstr>
      <vt:lpstr>PG Level Controls</vt:lpstr>
      <vt:lpstr>Queue Level Controls</vt:lpstr>
      <vt:lpstr>Buffer Pool Level Controls</vt:lpstr>
      <vt:lpstr>Tofino Buffer Management Configuration Example </vt:lpstr>
      <vt:lpstr>Parameters used with example</vt:lpstr>
      <vt:lpstr>Buffer Pool Level Configuration</vt:lpstr>
      <vt:lpstr>PG and Queue Level Configuration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Barefoot Networks Confidetial &amp; Proprietary - under NDA</dc:title>
  <dc:subject/>
  <dc:creator>Ed Doe</dc:creator>
  <cp:keywords/>
  <dc:description/>
  <cp:lastModifiedBy>Ravindra Sunkad</cp:lastModifiedBy>
  <cp:revision>1427</cp:revision>
  <cp:lastPrinted>2014-08-29T19:23:58Z</cp:lastPrinted>
  <dcterms:created xsi:type="dcterms:W3CDTF">2006-08-16T00:00:00Z</dcterms:created>
  <dcterms:modified xsi:type="dcterms:W3CDTF">2014-12-03T08:28:54Z</dcterms:modified>
  <cp:category/>
</cp:coreProperties>
</file>