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1" r:id="rId3"/>
    <p:sldId id="310" r:id="rId4"/>
    <p:sldId id="309" r:id="rId5"/>
    <p:sldId id="301" r:id="rId6"/>
    <p:sldId id="312" r:id="rId7"/>
    <p:sldId id="313" r:id="rId8"/>
    <p:sldId id="321" r:id="rId9"/>
    <p:sldId id="316" r:id="rId10"/>
    <p:sldId id="324" r:id="rId11"/>
    <p:sldId id="318" r:id="rId12"/>
    <p:sldId id="319" r:id="rId13"/>
    <p:sldId id="320" r:id="rId14"/>
    <p:sldId id="322" r:id="rId15"/>
    <p:sldId id="325" r:id="rId16"/>
    <p:sldId id="323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운" initials="이" lastIdx="1" clrIdx="0">
    <p:extLst>
      <p:ext uri="{19B8F6BF-5375-455C-9EA6-DF929625EA0E}">
        <p15:presenceInfo xmlns:p15="http://schemas.microsoft.com/office/powerpoint/2012/main" userId="이정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244"/>
    <a:srgbClr val="21345C"/>
    <a:srgbClr val="2A345C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346050" y="2505670"/>
            <a:ext cx="5499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Hyperledger Fabric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851911" y="3917911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이정운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김상민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3377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특징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049481"/>
            <a:ext cx="9283700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 startAt="4"/>
            </a:pP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체인코드</a:t>
            </a:r>
            <a:endParaRPr lang="en-US" altLang="ko-KR" sz="2000" dirty="0"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이더리움에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스마트 </a:t>
            </a:r>
            <a:r>
              <a:rPr lang="ko-KR" altLang="en-US" sz="2000" dirty="0" err="1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컨트랙트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(smart contract)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가 있듯이 </a:t>
            </a:r>
            <a:r>
              <a:rPr lang="ko-KR" altLang="en-US" sz="2000" dirty="0" err="1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하이퍼레저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패브릭에는 체인코드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(chain code)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가 있습니다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체인코드를 이용해 다양한 업무처리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트랜잭션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가능하다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2000" dirty="0"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체인코드는 보통 네트워크 멤버들이 동의한 비즈니스 로직을 처리한다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권한만 있으면 하나의 체인코드가 다른 채널의 체인코드도 호출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조회만 허용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할 수 있다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체인코드는 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Go, Node.js, Java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로 작성할 수 있으며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체인코드는 원하는 노드에만 설치할 수도 있다</a:t>
            </a:r>
            <a:r>
              <a:rPr lang="en-US" altLang="ko-KR" sz="200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 startAt="4"/>
            </a:pPr>
            <a:endParaRPr lang="ko-KR" altLang="en-US" sz="2000" dirty="0"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3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178791"/>
            <a:ext cx="9283700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조직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(Organization)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조직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(organization)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은 패브릭 네트워크에 참여하는 하나의 사용자그룹 단위이다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조직별로 노드를 운영하며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하나의 조직에는 여러 명의 사용자를 가질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보통 이해 관계가 맞는 여러 회사들이 연합체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(consortium)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를 구성하여 패브릭 네트워크를 운영하는데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이 때 각 회사들이 하나의 패브릭 조직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(organization)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으로 참여하게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피어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(Peer)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피어는 원장과 체인코드를 관리하며 패브릭 네트워크를 구성하는 노드이다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오더러가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만든 블록을 검증하고 그 블록을 바탕으로 원장을 저장하고 유지한다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또한 클라이언트의 요청에 의해 발생하는 체인코드의 실행을 담당하며 체인코드 실행 결과를 트랜잭션으로 만들어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오더러에게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전달합니다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보통 각 조직별로 일정 개수의 피어 노드를 구성하여 네트워크에 참여합니다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4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178791"/>
            <a:ext cx="9283700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Orderer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Ordering service)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피어가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적절하다고 판단한 트랜잭션들을 모아 정렬한 후 실제로 블록을 생성하는 노드이다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오더러는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 네트워크에서 블록 내의 트랜잭션 순서를 결정하는 역할을 담당한다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한 조직이 전담해서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서비스 노드를 구성하거나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여러 조직이 나눠서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서비스를 구성하는 등 여러가지 방식으로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오더러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노드를 구성할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현재 공식적으로 지원되는 합의 방식은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raft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방식이며 기존의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kafka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방식은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하이퍼레저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2.0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부터 지원이 종료되었다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CA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패브릭은 허가된 사용자만이 참여할 수 있는 허가형 블록체인이다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패브릭에서 사용자의 권한 및 인증을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MSP(Membership Service Provider)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라는 인증 관리 시스템을 사용하는데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여기에는 네트워크 내 노드의 역할과 권한 등이 정의되어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178791"/>
            <a:ext cx="9283700" cy="358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채널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(Channel)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채널은 하나의 원장을 나타내는 논리적 개념입니다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하나의 패브릭 네트워크 안에 여러 개의 채널을 만들 수 있으며 각 채널별로 별도의 접근 권한을 설정할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따라서 중요한 정보를 별도의 채널을 구성하여 저장하고 그 채널의 접근 권한을 제어하면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패브릭 네트워크 사용자라고 하더라도 쉽게 접근할 수 없도록 제한할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각 피어는 자신이 저장하고 유지할 채널을 선택하여 서비스 할 수 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여러 개의 채널을 하나의 피어 노드에서 서비스 할 수도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같은 채널을 서비스하는 피어 노드들은 결국 모두 동일한 원장을 가지게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7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E33A10-17C8-4766-A64E-88A7D8D7F3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8" y="1155663"/>
            <a:ext cx="6936223" cy="50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1697DF-FE63-4CF1-AB0B-6073C646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23" y="1237324"/>
            <a:ext cx="9474916" cy="49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네트워크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9A85-792B-488E-A738-DC42067C4E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37" y="1139880"/>
            <a:ext cx="7657031" cy="5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700872" y="309878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목차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708507"/>
            <a:ext cx="935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블록체인 이란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블록체인 특징</a:t>
            </a: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블록체인 종류</a:t>
            </a: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하이퍼레저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</a:t>
            </a: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하이퍼레저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패브릭 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10703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700872" y="309878"/>
            <a:ext cx="2342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블록체인 이란</a:t>
            </a:r>
            <a:r>
              <a:rPr lang="en-US" altLang="ko-KR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?</a:t>
            </a:r>
            <a:endParaRPr lang="ko-KR" altLang="en-US" sz="25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579198"/>
            <a:ext cx="9359900" cy="285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IBM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블록체인 정의 </a:t>
            </a: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비지니스 네트워크에서 트랜잭션을 기록하고 자산을 추적하는 프로세스를 용이하게 변경 불가능한 공유 원장이다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endParaRPr lang="ko-KR" altLang="en-US" sz="28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9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700872" y="309878"/>
            <a:ext cx="2342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블록체인 이란</a:t>
            </a:r>
            <a:r>
              <a:rPr lang="en-US" altLang="ko-KR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?</a:t>
            </a:r>
            <a:endParaRPr lang="ko-KR" altLang="en-US" sz="25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362258"/>
            <a:ext cx="9359900" cy="492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데이터를 트랜잭션이라는 단위로 규격화 후 서명</a:t>
            </a:r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블록에 담아 누구나 바꾸지 못하도록 </a:t>
            </a:r>
            <a:r>
              <a:rPr lang="ko-KR" altLang="en-US" sz="2500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해시값으로</a:t>
            </a: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지문생성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일관성 있게 순서대로 나열 후 모두에게 나눔</a:t>
            </a:r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이때 데이터를 처리할 때 중앙서버에서만 하는 것이 아니라</a:t>
            </a:r>
            <a:r>
              <a:rPr lang="en-US" altLang="ko-KR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데이터를 나눠가지는 모든 노드</a:t>
            </a:r>
            <a:r>
              <a:rPr lang="en-US" altLang="ko-KR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혹은 선출된 노드들에 의해 검증하고 합의하여 의사결정을 한다</a:t>
            </a:r>
            <a:r>
              <a:rPr lang="en-US" altLang="ko-KR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  <a:endParaRPr lang="ko-KR" altLang="en-US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dirty="0">
                <a:solidFill>
                  <a:srgbClr val="22242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-  </a:t>
            </a:r>
            <a:r>
              <a:rPr lang="ko-KR" altLang="en-US" sz="2500" b="0" i="0" dirty="0" err="1">
                <a:solidFill>
                  <a:srgbClr val="222426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노드란</a:t>
            </a:r>
            <a:r>
              <a:rPr lang="ko-KR" altLang="en-US" sz="2500" b="0" i="0" dirty="0">
                <a:solidFill>
                  <a:srgbClr val="222426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블록체인 네트워크를 구성하는 서버를 뜻한다</a:t>
            </a:r>
            <a:r>
              <a:rPr lang="en-US" altLang="ko-KR" sz="2500" b="0" i="0" dirty="0">
                <a:solidFill>
                  <a:srgbClr val="222426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2082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블록체인 특징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탈 중앙화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분장원장기술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기존의 네트워크 구조에서는 모든 정보가 중앙에 있는 서버로 집중되기 때문에 중앙을 차지한 사람이 의사결정권한을 가지는 구조였다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하지만 블록체인은 중앙이 없는 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P2P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방식으로 운영되기 때문에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권위를 가진 중앙이 존재하지 않는다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네트워크 모든 혹은 선별된 노드간 합의를 통해 의사결정을 합니다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285750" marR="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변조 불가한 데이터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합의 알고리즘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데이터는 블록에 담기고 블록끼리 체인에 연결된다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체인에 연결되어 있는 블록들은 항상 이전 블록과 특정한 관계를 맺고 있고 자식 블록은 부모 블록의 정보를 가지고 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부모 혹은 이전의  블록에서 정보가 바뀌거나 바뀌려는 시도가 있다면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그 블록에 부속된 모든 자식 블록들의 정보 역시 변경된다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따라서 블록체인에서는 상위의 블록 정보를 변경시킬 수 없고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기존의 체인에 새로운 정보를 담는 블록을 추가하는 것만 가능하다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즉</a:t>
            </a: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체인에 등록된 정보는 되돌릴 수 없고 오직 덧붙이기만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가능하다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블록에 데이터를 넣으려면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네트워크에 참여한 모든 사람들의 과반수 이상의 동의를 필요로 하는</a:t>
            </a:r>
            <a:r>
              <a:rPr lang="en-US" altLang="ko-KR" sz="1600" b="0" i="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합의 알고리즘이 사용된다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en-US" altLang="ko-KR" sz="1600" kern="0" dirty="0">
              <a:solidFill>
                <a:srgbClr val="00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285750" marR="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 계약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컨트랙트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서면으로 이루어지던 계약을 코드로 구현하고</a:t>
            </a: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계약 조건이 충족되었을 때 해당 계약이 되도록 하는 개념이다</a:t>
            </a: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한쪽에서 라도 거래 조건을 만족시키지 않는다면</a:t>
            </a: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거래는 이행되지 않는다</a:t>
            </a:r>
            <a:r>
              <a:rPr lang="en-US" altLang="ko-KR" sz="1600" kern="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9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2082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블록체인 종류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072536"/>
            <a:ext cx="9359900" cy="617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퍼블릭 블록체인</a:t>
            </a:r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누구나 접근하여 읽기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쓰기가 가능하며 네트워크에 참여할 수 있다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퍼블릭 블록체인은 분산되어 있고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(distributed)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탈중앙화되어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(decentralized)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있다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트랜잭션은 블록으로 기록되고 서로 연결되어 체인을 형성한다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각각의 새로운 블록은 블록체인에 기록되기 전에 네트워크에 연결된 모든 컴퓨터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노드라고 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에 의해 시간이 기록되며 및 유효성 검사를 받아야 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모든 트랜잭션은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퍼블릭이며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모든 노드는 동등하다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이는 퍼블릭 블록체인이 불변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</a:t>
            </a:r>
            <a:r>
              <a:rPr lang="en-US" altLang="ko-KR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imutable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임을 의미한다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즉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일단 확인되면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(verified)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데이터를 변경할 수 없다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암호 화폐에 사용되는 가장 잘 알려진 퍼블릭 블록체인이다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종류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비트코인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이더리움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ko-KR" altLang="en-US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2082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블록체인 종류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178791"/>
            <a:ext cx="9283700" cy="719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프라이빗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블록체인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네트워크 참가자는 블록체인을 읽고 쓰거나 감사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(audit)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할 수 있는 권한이 필요하다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다양한 수준의 접근통제가 있을 수 있으며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정보를 암호화하여 영업 비밀을 보호할 수 있다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프라이빗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블록체인을 통해 조직은 데이터를 공개하지 않고도 분산 원장 기술을 적용할 수 있다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          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이는 블록체인을 상징하는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'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탈 중앙화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(decentralization)'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가 없다는 것을 의미하기도 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일부는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프라이빗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블록체인이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블록체인이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아니라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분산 원장 기술을 사용한 중앙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집중식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데이터베이스라 한다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프라이빗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블록체인은 트랜잭션을 검증하는 데 많은 시간과 에너지가 필요한 퍼블릭 블록체인보다 더 빠르고 효과적이며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비용 관점에서도 효율적이다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종류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하이퍼레저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패브릭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루프체인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r>
              <a:rPr lang="en-US" altLang="ko-KR" sz="25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</a:p>
          <a:p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endParaRPr lang="ko-KR" altLang="en-US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6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34628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패브릭이란</a:t>
            </a:r>
            <a:r>
              <a:rPr lang="en-US" altLang="ko-KR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?</a:t>
            </a:r>
            <a:endParaRPr lang="ko-KR" altLang="en-US" sz="25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178791"/>
            <a:ext cx="9283700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하이퍼레저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패브릭</a:t>
            </a:r>
            <a:endParaRPr lang="en-US" altLang="ko-KR" sz="28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모듈러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아키텍쳐를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이용한 블록체인 어플리케이션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솔루션 개발을 가능하도록 해주는 프레임워크이다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모듈러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500" b="0" i="0" dirty="0" err="1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아키텍쳐는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500" b="0" i="0" dirty="0">
                <a:solidFill>
                  <a:srgbClr val="2125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컨센서스 알고리즘</a:t>
            </a:r>
            <a:r>
              <a:rPr lang="en-US" altLang="ko-KR" sz="2500" b="0" i="0" dirty="0">
                <a:solidFill>
                  <a:srgbClr val="2125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500" b="0" i="0" dirty="0">
                <a:solidFill>
                  <a:srgbClr val="2125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멤버십 서비스 등 필요에 따라 모듈을 </a:t>
            </a:r>
            <a:r>
              <a:rPr lang="ko-KR" altLang="en-US" sz="2500" dirty="0">
                <a:solidFill>
                  <a:srgbClr val="212529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교</a:t>
            </a:r>
            <a:r>
              <a:rPr lang="ko-KR" altLang="en-US" sz="2500" b="0" i="0" dirty="0">
                <a:solidFill>
                  <a:srgbClr val="2125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체 가능하다</a:t>
            </a:r>
            <a:r>
              <a:rPr lang="en-US" altLang="ko-KR" sz="2500" b="0" i="0" dirty="0">
                <a:solidFill>
                  <a:srgbClr val="2125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en-US" altLang="ko-KR" sz="2500" b="0" i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2800" b="0" i="0" dirty="0">
              <a:solidFill>
                <a:srgbClr val="000000"/>
              </a:solidFill>
              <a:effectLst/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 </a:t>
            </a:r>
          </a:p>
          <a:p>
            <a:endParaRPr lang="ko-KR" altLang="en-US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0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691633" y="309878"/>
            <a:ext cx="3377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하이퍼레저</a:t>
            </a:r>
            <a:r>
              <a:rPr lang="ko-KR" altLang="en-US" sz="25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 Semilight" panose="020B0503020000020004" pitchFamily="34" charset="-127"/>
              </a:rPr>
              <a:t> 패브릭 특징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962662"/>
            <a:ext cx="10629838" cy="5488938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ED690-1F4E-41D9-A35B-15054A9468CF}"/>
              </a:ext>
            </a:extLst>
          </p:cNvPr>
          <p:cNvSpPr txBox="1"/>
          <p:nvPr/>
        </p:nvSpPr>
        <p:spPr>
          <a:xfrm>
            <a:off x="1416050" y="1155663"/>
            <a:ext cx="935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98073-1AAB-4949-B1F7-37537E3A6FCC}"/>
              </a:ext>
            </a:extLst>
          </p:cNvPr>
          <p:cNvSpPr txBox="1"/>
          <p:nvPr/>
        </p:nvSpPr>
        <p:spPr>
          <a:xfrm>
            <a:off x="1401654" y="1049481"/>
            <a:ext cx="92837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신원 관리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MSP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 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(Membership Service Provider)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를 통해 허가된 참여자만 접근을 허용하고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접근 권한을 제어할 수 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기밀 유지</a:t>
            </a:r>
          </a:p>
          <a:p>
            <a:pPr marL="742950" lvl="1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패브릭 네트워크에서는 각 원장이 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'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채널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'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이라는 이름으로 나뉘어져 있으며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각 채널에 접속할 수 있는 사용자를 제한할 수 있습니다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채널의 접속이 제한된 사용자는 그 채널의 데이터를 조회할 수 없기 때문에 기밀을 유지할 수 있습니다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3.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효율적인 처리</a:t>
            </a:r>
          </a:p>
          <a:p>
            <a:pPr marL="742950" lvl="1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비교적 신뢰할 수 있는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미리 허가된 사용자만 참여할 수 있는 특징으로 인해 패브릭 네트워크에는 악의적인 노드가 거의 없다고 가정할 수 있습니다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따라서 블록의 합의에도 많은 노력이 필요하지 않습니다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marL="742950" lvl="1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트랜잭션의 실행과 트랜잭션 순서 합의가 서로 분리되어 있어 트랜잭션의 실행을 병렬적으로 처리할 수 있습니다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marL="742950" lvl="1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트랜잭션이 발생하지 않으면 블록이 생성되지 않기 때문에 쓸데없는 데이터가 늘어나지 않습니다</a:t>
            </a:r>
            <a:r>
              <a:rPr lang="en-US" altLang="ko-KR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algn="l"/>
            <a:endParaRPr lang="ko-KR" altLang="en-US" sz="2500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6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1083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나눔고딕OTF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이정운</cp:lastModifiedBy>
  <cp:revision>91</cp:revision>
  <dcterms:created xsi:type="dcterms:W3CDTF">2020-11-18T01:48:02Z</dcterms:created>
  <dcterms:modified xsi:type="dcterms:W3CDTF">2021-06-06T12:04:29Z</dcterms:modified>
</cp:coreProperties>
</file>