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9" r:id="rId1"/>
  </p:sldMasterIdLst>
  <p:notesMasterIdLst>
    <p:notesMasterId r:id="rId44"/>
  </p:notesMasterIdLst>
  <p:handoutMasterIdLst>
    <p:handoutMasterId r:id="rId45"/>
  </p:handoutMasterIdLst>
  <p:sldIdLst>
    <p:sldId id="256" r:id="rId2"/>
    <p:sldId id="688" r:id="rId3"/>
    <p:sldId id="690" r:id="rId4"/>
    <p:sldId id="618" r:id="rId5"/>
    <p:sldId id="619" r:id="rId6"/>
    <p:sldId id="652" r:id="rId7"/>
    <p:sldId id="653" r:id="rId8"/>
    <p:sldId id="654" r:id="rId9"/>
    <p:sldId id="656" r:id="rId10"/>
    <p:sldId id="655" r:id="rId11"/>
    <p:sldId id="620" r:id="rId12"/>
    <p:sldId id="667" r:id="rId13"/>
    <p:sldId id="665" r:id="rId14"/>
    <p:sldId id="703" r:id="rId15"/>
    <p:sldId id="668" r:id="rId16"/>
    <p:sldId id="704" r:id="rId17"/>
    <p:sldId id="670" r:id="rId18"/>
    <p:sldId id="705" r:id="rId19"/>
    <p:sldId id="672" r:id="rId20"/>
    <p:sldId id="692" r:id="rId21"/>
    <p:sldId id="673" r:id="rId22"/>
    <p:sldId id="675" r:id="rId23"/>
    <p:sldId id="677" r:id="rId24"/>
    <p:sldId id="679" r:id="rId25"/>
    <p:sldId id="687" r:id="rId26"/>
    <p:sldId id="685" r:id="rId27"/>
    <p:sldId id="681" r:id="rId28"/>
    <p:sldId id="694" r:id="rId29"/>
    <p:sldId id="696" r:id="rId30"/>
    <p:sldId id="682" r:id="rId31"/>
    <p:sldId id="683" r:id="rId32"/>
    <p:sldId id="697" r:id="rId33"/>
    <p:sldId id="698" r:id="rId34"/>
    <p:sldId id="684" r:id="rId35"/>
    <p:sldId id="699" r:id="rId36"/>
    <p:sldId id="700" r:id="rId37"/>
    <p:sldId id="701" r:id="rId38"/>
    <p:sldId id="622" r:id="rId39"/>
    <p:sldId id="706" r:id="rId40"/>
    <p:sldId id="625" r:id="rId41"/>
    <p:sldId id="691" r:id="rId42"/>
    <p:sldId id="471" r:id="rId43"/>
  </p:sldIdLst>
  <p:sldSz cx="9144000" cy="6858000" type="screen4x3"/>
  <p:notesSz cx="6805613" cy="9944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85F4"/>
    <a:srgbClr val="DFF5FF"/>
    <a:srgbClr val="2D2D2D"/>
    <a:srgbClr val="4D4D4D"/>
    <a:srgbClr val="660066"/>
    <a:srgbClr val="E287FF"/>
    <a:srgbClr val="FF80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8402" autoAdjust="0"/>
  </p:normalViewPr>
  <p:slideViewPr>
    <p:cSldViewPr>
      <p:cViewPr varScale="1">
        <p:scale>
          <a:sx n="64" d="100"/>
          <a:sy n="64" d="100"/>
        </p:scale>
        <p:origin x="1554" y="66"/>
      </p:cViewPr>
      <p:guideLst>
        <p:guide orient="horz" pos="578"/>
        <p:guide orient="horz" pos="1706"/>
        <p:guide orient="horz" pos="2840"/>
        <p:guide orient="horz" pos="3884"/>
        <p:guide pos="208"/>
        <p:guide pos="2018"/>
        <p:guide pos="5556"/>
        <p:guide pos="374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5352" y="-112"/>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eaLnBrk="1" hangingPunct="1">
              <a:defRPr sz="1200">
                <a:latin typeface="Arial" charset="0"/>
                <a:ea typeface="ＭＳ Ｐゴシック" charset="0"/>
                <a:cs typeface="+mn-cs"/>
              </a:defRPr>
            </a:lvl1pPr>
          </a:lstStyle>
          <a:p>
            <a:pPr>
              <a:defRPr/>
            </a:pPr>
            <a:endParaRPr lang="en-US"/>
          </a:p>
        </p:txBody>
      </p:sp>
      <p:sp>
        <p:nvSpPr>
          <p:cNvPr id="3" name="Date Placeholder 2"/>
          <p:cNvSpPr>
            <a:spLocks noGrp="1"/>
          </p:cNvSpPr>
          <p:nvPr>
            <p:ph type="dt" sz="quarter" idx="1"/>
          </p:nvPr>
        </p:nvSpPr>
        <p:spPr>
          <a:xfrm>
            <a:off x="3854939" y="0"/>
            <a:ext cx="2949099" cy="49720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fld id="{AE116B3A-88D4-4A9A-AE6A-FD5F9479A55B}" type="datetimeFigureOut">
              <a:rPr lang="en-US" altLang="en-US"/>
              <a:pPr>
                <a:defRPr/>
              </a:pPr>
              <a:t>6/21/2018</a:t>
            </a:fld>
            <a:endParaRPr lang="en-US" altLang="en-US"/>
          </a:p>
        </p:txBody>
      </p:sp>
      <p:sp>
        <p:nvSpPr>
          <p:cNvPr id="4" name="Footer Placeholder 3"/>
          <p:cNvSpPr>
            <a:spLocks noGrp="1"/>
          </p:cNvSpPr>
          <p:nvPr>
            <p:ph type="ftr" sz="quarter" idx="2"/>
          </p:nvPr>
        </p:nvSpPr>
        <p:spPr>
          <a:xfrm>
            <a:off x="0" y="9445169"/>
            <a:ext cx="2949099" cy="497205"/>
          </a:xfrm>
          <a:prstGeom prst="rect">
            <a:avLst/>
          </a:prstGeom>
        </p:spPr>
        <p:txBody>
          <a:bodyPr vert="horz" lIns="91440" tIns="45720" rIns="91440" bIns="45720" rtlCol="0" anchor="b"/>
          <a:lstStyle>
            <a:lvl1pPr algn="l" eaLnBrk="1" hangingPunct="1">
              <a:defRPr sz="1200">
                <a:latin typeface="Arial" charset="0"/>
                <a:ea typeface="ＭＳ Ｐゴシック" charset="0"/>
                <a:cs typeface="+mn-cs"/>
              </a:defRPr>
            </a:lvl1pPr>
          </a:lstStyle>
          <a:p>
            <a:pPr>
              <a:defRPr/>
            </a:pPr>
            <a:endParaRPr lang="en-US"/>
          </a:p>
        </p:txBody>
      </p:sp>
      <p:sp>
        <p:nvSpPr>
          <p:cNvPr id="5" name="Slide Number Placeholder 4"/>
          <p:cNvSpPr>
            <a:spLocks noGrp="1"/>
          </p:cNvSpPr>
          <p:nvPr>
            <p:ph type="sldNum" sz="quarter" idx="3"/>
          </p:nvPr>
        </p:nvSpPr>
        <p:spPr>
          <a:xfrm>
            <a:off x="3854939" y="9445169"/>
            <a:ext cx="2949099" cy="49720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6BDE8BF-7926-4797-8427-839F0E9EACB4}" type="slidenum">
              <a:rPr lang="en-US" altLang="en-US"/>
              <a:pPr>
                <a:defRPr/>
              </a:pPr>
              <a:t>‹#›</a:t>
            </a:fld>
            <a:endParaRPr lang="en-US" altLang="en-US"/>
          </a:p>
        </p:txBody>
      </p:sp>
    </p:spTree>
    <p:extLst>
      <p:ext uri="{BB962C8B-B14F-4D97-AF65-F5344CB8AC3E}">
        <p14:creationId xmlns:p14="http://schemas.microsoft.com/office/powerpoint/2010/main" val="2511136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eaLnBrk="1" hangingPunct="1">
              <a:defRPr sz="1200">
                <a:latin typeface="Arial" charset="0"/>
                <a:ea typeface="ＭＳ Ｐゴシック" charset="0"/>
                <a:cs typeface="+mn-cs"/>
              </a:defRPr>
            </a:lvl1pPr>
          </a:lstStyle>
          <a:p>
            <a:pPr>
              <a:defRPr/>
            </a:pPr>
            <a:endParaRPr lang="en-US"/>
          </a:p>
        </p:txBody>
      </p:sp>
      <p:sp>
        <p:nvSpPr>
          <p:cNvPr id="3" name="Date Placeholder 2"/>
          <p:cNvSpPr>
            <a:spLocks noGrp="1"/>
          </p:cNvSpPr>
          <p:nvPr>
            <p:ph type="dt" idx="1"/>
          </p:nvPr>
        </p:nvSpPr>
        <p:spPr>
          <a:xfrm>
            <a:off x="3854939" y="0"/>
            <a:ext cx="2949099" cy="49720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fld id="{BAC89DA5-163C-4428-92B9-623BC85A7005}" type="datetimeFigureOut">
              <a:rPr lang="en-US" altLang="en-US"/>
              <a:pPr>
                <a:defRPr/>
              </a:pPr>
              <a:t>6/21/2018</a:t>
            </a:fld>
            <a:endParaRPr lang="en-US" altLang="en-US"/>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eaLnBrk="1" hangingPunct="1">
              <a:defRPr sz="1200">
                <a:latin typeface="Arial" charset="0"/>
                <a:ea typeface="ＭＳ Ｐゴシック" charset="0"/>
                <a:cs typeface="+mn-cs"/>
              </a:defRPr>
            </a:lvl1pPr>
          </a:lstStyle>
          <a:p>
            <a:pPr>
              <a:defRPr/>
            </a:pPr>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484EC33-D35D-4690-8DB5-FC99843CA282}" type="slidenum">
              <a:rPr lang="en-US" altLang="en-US"/>
              <a:pPr>
                <a:defRPr/>
              </a:pPr>
              <a:t>‹#›</a:t>
            </a:fld>
            <a:endParaRPr lang="en-US" altLang="en-US"/>
          </a:p>
        </p:txBody>
      </p:sp>
    </p:spTree>
    <p:extLst>
      <p:ext uri="{BB962C8B-B14F-4D97-AF65-F5344CB8AC3E}">
        <p14:creationId xmlns:p14="http://schemas.microsoft.com/office/powerpoint/2010/main" val="245771540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5DAA9C4-3A7B-4EBC-98CC-CEA06F800D1A}" type="slidenum">
              <a:rPr lang="en-US" altLang="en-US" smtClean="0">
                <a:latin typeface="Arial" panose="020B0604020202020204" pitchFamily="34" charset="0"/>
              </a:rPr>
              <a:pPr>
                <a:spcBef>
                  <a:spcPct val="0"/>
                </a:spcBef>
              </a:pPr>
              <a:t>0</a:t>
            </a:fld>
            <a:endParaRPr lang="en-US" altLang="en-US">
              <a:latin typeface="Arial" panose="020B0604020202020204" pitchFamily="34" charset="0"/>
            </a:endParaRPr>
          </a:p>
        </p:txBody>
      </p:sp>
    </p:spTree>
    <p:extLst>
      <p:ext uri="{BB962C8B-B14F-4D97-AF65-F5344CB8AC3E}">
        <p14:creationId xmlns:p14="http://schemas.microsoft.com/office/powerpoint/2010/main" val="307101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11</a:t>
            </a:fld>
            <a:endParaRPr lang="en-US" altLang="en-US"/>
          </a:p>
        </p:txBody>
      </p:sp>
    </p:spTree>
    <p:extLst>
      <p:ext uri="{BB962C8B-B14F-4D97-AF65-F5344CB8AC3E}">
        <p14:creationId xmlns:p14="http://schemas.microsoft.com/office/powerpoint/2010/main" val="51518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12</a:t>
            </a:fld>
            <a:endParaRPr lang="en-US" altLang="en-US"/>
          </a:p>
        </p:txBody>
      </p:sp>
    </p:spTree>
    <p:extLst>
      <p:ext uri="{BB962C8B-B14F-4D97-AF65-F5344CB8AC3E}">
        <p14:creationId xmlns:p14="http://schemas.microsoft.com/office/powerpoint/2010/main" val="1552465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13</a:t>
            </a:fld>
            <a:endParaRPr lang="en-US" altLang="en-US"/>
          </a:p>
        </p:txBody>
      </p:sp>
    </p:spTree>
    <p:extLst>
      <p:ext uri="{BB962C8B-B14F-4D97-AF65-F5344CB8AC3E}">
        <p14:creationId xmlns:p14="http://schemas.microsoft.com/office/powerpoint/2010/main" val="3487954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14</a:t>
            </a:fld>
            <a:endParaRPr lang="en-US" altLang="en-US"/>
          </a:p>
        </p:txBody>
      </p:sp>
    </p:spTree>
    <p:extLst>
      <p:ext uri="{BB962C8B-B14F-4D97-AF65-F5344CB8AC3E}">
        <p14:creationId xmlns:p14="http://schemas.microsoft.com/office/powerpoint/2010/main" val="1939293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15</a:t>
            </a:fld>
            <a:endParaRPr lang="en-US" altLang="en-US"/>
          </a:p>
        </p:txBody>
      </p:sp>
    </p:spTree>
    <p:extLst>
      <p:ext uri="{BB962C8B-B14F-4D97-AF65-F5344CB8AC3E}">
        <p14:creationId xmlns:p14="http://schemas.microsoft.com/office/powerpoint/2010/main" val="60122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16</a:t>
            </a:fld>
            <a:endParaRPr lang="en-US" altLang="en-US"/>
          </a:p>
        </p:txBody>
      </p:sp>
    </p:spTree>
    <p:extLst>
      <p:ext uri="{BB962C8B-B14F-4D97-AF65-F5344CB8AC3E}">
        <p14:creationId xmlns:p14="http://schemas.microsoft.com/office/powerpoint/2010/main" val="276021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17</a:t>
            </a:fld>
            <a:endParaRPr lang="en-US" altLang="en-US"/>
          </a:p>
        </p:txBody>
      </p:sp>
    </p:spTree>
    <p:extLst>
      <p:ext uri="{BB962C8B-B14F-4D97-AF65-F5344CB8AC3E}">
        <p14:creationId xmlns:p14="http://schemas.microsoft.com/office/powerpoint/2010/main" val="32414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18</a:t>
            </a:fld>
            <a:endParaRPr lang="en-US" altLang="en-US"/>
          </a:p>
        </p:txBody>
      </p:sp>
    </p:spTree>
    <p:extLst>
      <p:ext uri="{BB962C8B-B14F-4D97-AF65-F5344CB8AC3E}">
        <p14:creationId xmlns:p14="http://schemas.microsoft.com/office/powerpoint/2010/main" val="2060837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19</a:t>
            </a:fld>
            <a:endParaRPr lang="en-US" altLang="en-US"/>
          </a:p>
        </p:txBody>
      </p:sp>
    </p:spTree>
    <p:extLst>
      <p:ext uri="{BB962C8B-B14F-4D97-AF65-F5344CB8AC3E}">
        <p14:creationId xmlns:p14="http://schemas.microsoft.com/office/powerpoint/2010/main" val="344388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20</a:t>
            </a:fld>
            <a:endParaRPr lang="en-US" altLang="en-US"/>
          </a:p>
        </p:txBody>
      </p:sp>
    </p:spTree>
    <p:extLst>
      <p:ext uri="{BB962C8B-B14F-4D97-AF65-F5344CB8AC3E}">
        <p14:creationId xmlns:p14="http://schemas.microsoft.com/office/powerpoint/2010/main" val="286453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a:t>
            </a:fld>
            <a:endParaRPr lang="en-US" altLang="en-US"/>
          </a:p>
        </p:txBody>
      </p:sp>
    </p:spTree>
    <p:extLst>
      <p:ext uri="{BB962C8B-B14F-4D97-AF65-F5344CB8AC3E}">
        <p14:creationId xmlns:p14="http://schemas.microsoft.com/office/powerpoint/2010/main" val="247776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21</a:t>
            </a:fld>
            <a:endParaRPr lang="en-US" altLang="en-US"/>
          </a:p>
        </p:txBody>
      </p:sp>
    </p:spTree>
    <p:extLst>
      <p:ext uri="{BB962C8B-B14F-4D97-AF65-F5344CB8AC3E}">
        <p14:creationId xmlns:p14="http://schemas.microsoft.com/office/powerpoint/2010/main" val="2856368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22</a:t>
            </a:fld>
            <a:endParaRPr lang="en-US" altLang="en-US"/>
          </a:p>
        </p:txBody>
      </p:sp>
    </p:spTree>
    <p:extLst>
      <p:ext uri="{BB962C8B-B14F-4D97-AF65-F5344CB8AC3E}">
        <p14:creationId xmlns:p14="http://schemas.microsoft.com/office/powerpoint/2010/main" val="3291315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23</a:t>
            </a:fld>
            <a:endParaRPr lang="en-US" altLang="en-US"/>
          </a:p>
        </p:txBody>
      </p:sp>
    </p:spTree>
    <p:extLst>
      <p:ext uri="{BB962C8B-B14F-4D97-AF65-F5344CB8AC3E}">
        <p14:creationId xmlns:p14="http://schemas.microsoft.com/office/powerpoint/2010/main" val="2858325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24</a:t>
            </a:fld>
            <a:endParaRPr lang="en-US" altLang="en-US"/>
          </a:p>
        </p:txBody>
      </p:sp>
    </p:spTree>
    <p:extLst>
      <p:ext uri="{BB962C8B-B14F-4D97-AF65-F5344CB8AC3E}">
        <p14:creationId xmlns:p14="http://schemas.microsoft.com/office/powerpoint/2010/main" val="4281393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25</a:t>
            </a:fld>
            <a:endParaRPr lang="en-US" altLang="en-US"/>
          </a:p>
        </p:txBody>
      </p:sp>
    </p:spTree>
    <p:extLst>
      <p:ext uri="{BB962C8B-B14F-4D97-AF65-F5344CB8AC3E}">
        <p14:creationId xmlns:p14="http://schemas.microsoft.com/office/powerpoint/2010/main" val="2939112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26</a:t>
            </a:fld>
            <a:endParaRPr lang="en-US" altLang="en-US"/>
          </a:p>
        </p:txBody>
      </p:sp>
    </p:spTree>
    <p:extLst>
      <p:ext uri="{BB962C8B-B14F-4D97-AF65-F5344CB8AC3E}">
        <p14:creationId xmlns:p14="http://schemas.microsoft.com/office/powerpoint/2010/main" val="677528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27</a:t>
            </a:fld>
            <a:endParaRPr lang="en-US" altLang="en-US"/>
          </a:p>
        </p:txBody>
      </p:sp>
    </p:spTree>
    <p:extLst>
      <p:ext uri="{BB962C8B-B14F-4D97-AF65-F5344CB8AC3E}">
        <p14:creationId xmlns:p14="http://schemas.microsoft.com/office/powerpoint/2010/main" val="4073936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28</a:t>
            </a:fld>
            <a:endParaRPr lang="en-US" altLang="en-US"/>
          </a:p>
        </p:txBody>
      </p:sp>
    </p:spTree>
    <p:extLst>
      <p:ext uri="{BB962C8B-B14F-4D97-AF65-F5344CB8AC3E}">
        <p14:creationId xmlns:p14="http://schemas.microsoft.com/office/powerpoint/2010/main" val="1085012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29</a:t>
            </a:fld>
            <a:endParaRPr lang="en-US" altLang="en-US"/>
          </a:p>
        </p:txBody>
      </p:sp>
    </p:spTree>
    <p:extLst>
      <p:ext uri="{BB962C8B-B14F-4D97-AF65-F5344CB8AC3E}">
        <p14:creationId xmlns:p14="http://schemas.microsoft.com/office/powerpoint/2010/main" val="3476208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30</a:t>
            </a:fld>
            <a:endParaRPr lang="en-US" altLang="en-US"/>
          </a:p>
        </p:txBody>
      </p:sp>
    </p:spTree>
    <p:extLst>
      <p:ext uri="{BB962C8B-B14F-4D97-AF65-F5344CB8AC3E}">
        <p14:creationId xmlns:p14="http://schemas.microsoft.com/office/powerpoint/2010/main" val="169339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a:t>
            </a:fld>
            <a:endParaRPr lang="en-US" altLang="en-US"/>
          </a:p>
        </p:txBody>
      </p:sp>
    </p:spTree>
    <p:extLst>
      <p:ext uri="{BB962C8B-B14F-4D97-AF65-F5344CB8AC3E}">
        <p14:creationId xmlns:p14="http://schemas.microsoft.com/office/powerpoint/2010/main" val="2258866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31</a:t>
            </a:fld>
            <a:endParaRPr lang="en-US" altLang="en-US"/>
          </a:p>
        </p:txBody>
      </p:sp>
    </p:spTree>
    <p:extLst>
      <p:ext uri="{BB962C8B-B14F-4D97-AF65-F5344CB8AC3E}">
        <p14:creationId xmlns:p14="http://schemas.microsoft.com/office/powerpoint/2010/main" val="2201968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32</a:t>
            </a:fld>
            <a:endParaRPr lang="en-US" altLang="en-US"/>
          </a:p>
        </p:txBody>
      </p:sp>
    </p:spTree>
    <p:extLst>
      <p:ext uri="{BB962C8B-B14F-4D97-AF65-F5344CB8AC3E}">
        <p14:creationId xmlns:p14="http://schemas.microsoft.com/office/powerpoint/2010/main" val="3878309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XX-HOW</a:t>
            </a:r>
            <a:r>
              <a:rPr lang="en-GB" baseline="0" dirty="0"/>
              <a:t> MUCH OF THE ICC DOES THIS EXPLAIN. HOW BIG IS THE EFFECT, RELATIVE TO RANDOM EFFECT.</a:t>
            </a:r>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33</a:t>
            </a:fld>
            <a:endParaRPr lang="en-US" altLang="en-US"/>
          </a:p>
        </p:txBody>
      </p:sp>
    </p:spTree>
    <p:extLst>
      <p:ext uri="{BB962C8B-B14F-4D97-AF65-F5344CB8AC3E}">
        <p14:creationId xmlns:p14="http://schemas.microsoft.com/office/powerpoint/2010/main" val="2099351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34</a:t>
            </a:fld>
            <a:endParaRPr lang="en-US" altLang="en-US"/>
          </a:p>
        </p:txBody>
      </p:sp>
    </p:spTree>
    <p:extLst>
      <p:ext uri="{BB962C8B-B14F-4D97-AF65-F5344CB8AC3E}">
        <p14:creationId xmlns:p14="http://schemas.microsoft.com/office/powerpoint/2010/main" val="3024110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35</a:t>
            </a:fld>
            <a:endParaRPr lang="en-US" altLang="en-US"/>
          </a:p>
        </p:txBody>
      </p:sp>
    </p:spTree>
    <p:extLst>
      <p:ext uri="{BB962C8B-B14F-4D97-AF65-F5344CB8AC3E}">
        <p14:creationId xmlns:p14="http://schemas.microsoft.com/office/powerpoint/2010/main" val="124675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36</a:t>
            </a:fld>
            <a:endParaRPr lang="en-US" altLang="en-US"/>
          </a:p>
        </p:txBody>
      </p:sp>
    </p:spTree>
    <p:extLst>
      <p:ext uri="{BB962C8B-B14F-4D97-AF65-F5344CB8AC3E}">
        <p14:creationId xmlns:p14="http://schemas.microsoft.com/office/powerpoint/2010/main" val="2560231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37</a:t>
            </a:fld>
            <a:endParaRPr lang="en-US" altLang="en-US"/>
          </a:p>
        </p:txBody>
      </p:sp>
    </p:spTree>
    <p:extLst>
      <p:ext uri="{BB962C8B-B14F-4D97-AF65-F5344CB8AC3E}">
        <p14:creationId xmlns:p14="http://schemas.microsoft.com/office/powerpoint/2010/main" val="2817881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38</a:t>
            </a:fld>
            <a:endParaRPr lang="en-US" altLang="en-US"/>
          </a:p>
        </p:txBody>
      </p:sp>
    </p:spTree>
    <p:extLst>
      <p:ext uri="{BB962C8B-B14F-4D97-AF65-F5344CB8AC3E}">
        <p14:creationId xmlns:p14="http://schemas.microsoft.com/office/powerpoint/2010/main" val="60803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5</a:t>
            </a:fld>
            <a:endParaRPr lang="en-US" altLang="en-US"/>
          </a:p>
        </p:txBody>
      </p:sp>
    </p:spTree>
    <p:extLst>
      <p:ext uri="{BB962C8B-B14F-4D97-AF65-F5344CB8AC3E}">
        <p14:creationId xmlns:p14="http://schemas.microsoft.com/office/powerpoint/2010/main" val="390546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categories also different.</a:t>
            </a:r>
            <a:r>
              <a:rPr lang="en-GB" baseline="0" dirty="0"/>
              <a:t> BHPS: 1. Not satisfied at all; 7. Completely satisfied. UKHLS: 1. Completely dissatisfied; 7. Completely satisfied.</a:t>
            </a:r>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6</a:t>
            </a:fld>
            <a:endParaRPr lang="en-US" altLang="en-US"/>
          </a:p>
        </p:txBody>
      </p:sp>
    </p:spTree>
    <p:extLst>
      <p:ext uri="{BB962C8B-B14F-4D97-AF65-F5344CB8AC3E}">
        <p14:creationId xmlns:p14="http://schemas.microsoft.com/office/powerpoint/2010/main" val="428747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7</a:t>
            </a:fld>
            <a:endParaRPr lang="en-US" altLang="en-US"/>
          </a:p>
        </p:txBody>
      </p:sp>
    </p:spTree>
    <p:extLst>
      <p:ext uri="{BB962C8B-B14F-4D97-AF65-F5344CB8AC3E}">
        <p14:creationId xmlns:p14="http://schemas.microsoft.com/office/powerpoint/2010/main" val="70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mistake in coding.</a:t>
            </a:r>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8</a:t>
            </a:fld>
            <a:endParaRPr lang="en-US" altLang="en-US"/>
          </a:p>
        </p:txBody>
      </p:sp>
    </p:spTree>
    <p:extLst>
      <p:ext uri="{BB962C8B-B14F-4D97-AF65-F5344CB8AC3E}">
        <p14:creationId xmlns:p14="http://schemas.microsoft.com/office/powerpoint/2010/main" val="188499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9</a:t>
            </a:fld>
            <a:endParaRPr lang="en-US" altLang="en-US"/>
          </a:p>
        </p:txBody>
      </p:sp>
    </p:spTree>
    <p:extLst>
      <p:ext uri="{BB962C8B-B14F-4D97-AF65-F5344CB8AC3E}">
        <p14:creationId xmlns:p14="http://schemas.microsoft.com/office/powerpoint/2010/main" val="174537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484EC33-D35D-4690-8DB5-FC99843CA282}" type="slidenum">
              <a:rPr lang="en-US" altLang="en-US" smtClean="0"/>
              <a:pPr>
                <a:defRPr/>
              </a:pPr>
              <a:t>10</a:t>
            </a:fld>
            <a:endParaRPr lang="en-US" altLang="en-US"/>
          </a:p>
        </p:txBody>
      </p:sp>
    </p:spTree>
    <p:extLst>
      <p:ext uri="{BB962C8B-B14F-4D97-AF65-F5344CB8AC3E}">
        <p14:creationId xmlns:p14="http://schemas.microsoft.com/office/powerpoint/2010/main" val="1428838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DarkBlue1024"/>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chemeClr val="bg1"/>
          </a:solidFill>
          <a:ln>
            <a:noFill/>
          </a:ln>
        </p:spPr>
      </p:pic>
      <p:sp>
        <p:nvSpPr>
          <p:cNvPr id="4098" name="Rectangle 2"/>
          <p:cNvSpPr>
            <a:spLocks noGrp="1" noChangeArrowheads="1"/>
          </p:cNvSpPr>
          <p:nvPr>
            <p:ph type="ctrTitle"/>
          </p:nvPr>
        </p:nvSpPr>
        <p:spPr>
          <a:xfrm>
            <a:off x="323850" y="1484313"/>
            <a:ext cx="8496300" cy="1368425"/>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pPr lvl="0"/>
            <a:r>
              <a:rPr lang="en-US" noProof="0"/>
              <a:t>Click to edit Master subtitle style</a:t>
            </a:r>
          </a:p>
        </p:txBody>
      </p:sp>
      <p:sp>
        <p:nvSpPr>
          <p:cNvPr id="5" name="Rectangle 9"/>
          <p:cNvSpPr>
            <a:spLocks noGrp="1" noChangeArrowheads="1"/>
          </p:cNvSpPr>
          <p:nvPr>
            <p:ph type="ftr" sz="quarter" idx="10"/>
          </p:nvPr>
        </p:nvSpPr>
        <p:spPr bwMode="auto">
          <a:xfrm>
            <a:off x="323850" y="6245225"/>
            <a:ext cx="84963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400">
                <a:latin typeface="Arial" charset="0"/>
                <a:ea typeface="ＭＳ Ｐゴシック" charset="0"/>
                <a:cs typeface="+mn-cs"/>
              </a:defRPr>
            </a:lvl1pPr>
          </a:lstStyle>
          <a:p>
            <a:pPr>
              <a:defRPr/>
            </a:pPr>
            <a:endParaRPr lang="en-US"/>
          </a:p>
        </p:txBody>
      </p:sp>
    </p:spTree>
    <p:extLst>
      <p:ext uri="{BB962C8B-B14F-4D97-AF65-F5344CB8AC3E}">
        <p14:creationId xmlns:p14="http://schemas.microsoft.com/office/powerpoint/2010/main" val="126512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9F5F884-EEE4-4FB7-BE28-5A7A48BCE33B}" type="slidenum">
              <a:rPr lang="en-US" altLang="en-US"/>
              <a:pPr>
                <a:defRPr/>
              </a:pPr>
              <a:t>‹#›</a:t>
            </a:fld>
            <a:endParaRPr lang="en-US" altLang="en-US"/>
          </a:p>
        </p:txBody>
      </p:sp>
    </p:spTree>
    <p:extLst>
      <p:ext uri="{BB962C8B-B14F-4D97-AF65-F5344CB8AC3E}">
        <p14:creationId xmlns:p14="http://schemas.microsoft.com/office/powerpoint/2010/main" val="112810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A057CEC-61E7-45DA-AC8E-DA2BFC2AB356}" type="slidenum">
              <a:rPr lang="en-US" altLang="en-US"/>
              <a:pPr>
                <a:defRPr/>
              </a:pPr>
              <a:t>‹#›</a:t>
            </a:fld>
            <a:endParaRPr lang="en-US" altLang="en-US"/>
          </a:p>
        </p:txBody>
      </p:sp>
    </p:spTree>
    <p:extLst>
      <p:ext uri="{BB962C8B-B14F-4D97-AF65-F5344CB8AC3E}">
        <p14:creationId xmlns:p14="http://schemas.microsoft.com/office/powerpoint/2010/main" val="196237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DE66F68-E4A5-4BDD-8ABC-C1B3959BE9DC}" type="slidenum">
              <a:rPr lang="en-US" altLang="en-US"/>
              <a:pPr>
                <a:defRPr/>
              </a:pPr>
              <a:t>‹#›</a:t>
            </a:fld>
            <a:endParaRPr lang="en-US" altLang="en-US"/>
          </a:p>
        </p:txBody>
      </p:sp>
    </p:spTree>
    <p:extLst>
      <p:ext uri="{BB962C8B-B14F-4D97-AF65-F5344CB8AC3E}">
        <p14:creationId xmlns:p14="http://schemas.microsoft.com/office/powerpoint/2010/main" val="227695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56F3F40-21FB-475B-87FA-0FA6099815C4}" type="slidenum">
              <a:rPr lang="en-US" altLang="en-US"/>
              <a:pPr>
                <a:defRPr/>
              </a:pPr>
              <a:t>‹#›</a:t>
            </a:fld>
            <a:endParaRPr lang="en-US" altLang="en-US"/>
          </a:p>
        </p:txBody>
      </p:sp>
    </p:spTree>
    <p:extLst>
      <p:ext uri="{BB962C8B-B14F-4D97-AF65-F5344CB8AC3E}">
        <p14:creationId xmlns:p14="http://schemas.microsoft.com/office/powerpoint/2010/main" val="34020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A23E514-5942-40AD-89E2-5004817EE191}" type="slidenum">
              <a:rPr lang="en-US" altLang="en-US"/>
              <a:pPr>
                <a:defRPr/>
              </a:pPr>
              <a:t>‹#›</a:t>
            </a:fld>
            <a:endParaRPr lang="en-US" altLang="en-US"/>
          </a:p>
        </p:txBody>
      </p:sp>
    </p:spTree>
    <p:extLst>
      <p:ext uri="{BB962C8B-B14F-4D97-AF65-F5344CB8AC3E}">
        <p14:creationId xmlns:p14="http://schemas.microsoft.com/office/powerpoint/2010/main" val="418419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60C545B-1F2F-4221-AC63-B17C804FA07A}" type="slidenum">
              <a:rPr lang="en-US" altLang="en-US"/>
              <a:pPr>
                <a:defRPr/>
              </a:pPr>
              <a:t>‹#›</a:t>
            </a:fld>
            <a:endParaRPr lang="en-US" altLang="en-US"/>
          </a:p>
        </p:txBody>
      </p:sp>
    </p:spTree>
    <p:extLst>
      <p:ext uri="{BB962C8B-B14F-4D97-AF65-F5344CB8AC3E}">
        <p14:creationId xmlns:p14="http://schemas.microsoft.com/office/powerpoint/2010/main" val="12883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90BCECE-89E2-4968-BFA6-0D9DE949CCA9}" type="slidenum">
              <a:rPr lang="en-US" altLang="en-US"/>
              <a:pPr>
                <a:defRPr/>
              </a:pPr>
              <a:t>‹#›</a:t>
            </a:fld>
            <a:endParaRPr lang="en-US" altLang="en-US"/>
          </a:p>
        </p:txBody>
      </p:sp>
    </p:spTree>
    <p:extLst>
      <p:ext uri="{BB962C8B-B14F-4D97-AF65-F5344CB8AC3E}">
        <p14:creationId xmlns:p14="http://schemas.microsoft.com/office/powerpoint/2010/main" val="232049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506CBA7-0785-4DB9-AEC9-6E5775104C75}" type="slidenum">
              <a:rPr lang="en-US" altLang="en-US"/>
              <a:pPr>
                <a:defRPr/>
              </a:pPr>
              <a:t>‹#›</a:t>
            </a:fld>
            <a:endParaRPr lang="en-US" altLang="en-US"/>
          </a:p>
        </p:txBody>
      </p:sp>
    </p:spTree>
    <p:extLst>
      <p:ext uri="{BB962C8B-B14F-4D97-AF65-F5344CB8AC3E}">
        <p14:creationId xmlns:p14="http://schemas.microsoft.com/office/powerpoint/2010/main" val="238410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880650F-B28D-4108-B20B-BB1B3C64A8DE}" type="slidenum">
              <a:rPr lang="en-US" altLang="en-US"/>
              <a:pPr>
                <a:defRPr/>
              </a:pPr>
              <a:t>‹#›</a:t>
            </a:fld>
            <a:endParaRPr lang="en-US" altLang="en-US"/>
          </a:p>
        </p:txBody>
      </p:sp>
    </p:spTree>
    <p:extLst>
      <p:ext uri="{BB962C8B-B14F-4D97-AF65-F5344CB8AC3E}">
        <p14:creationId xmlns:p14="http://schemas.microsoft.com/office/powerpoint/2010/main" val="341298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A54E562-177E-4F11-ACC6-168BD7B578AF}" type="slidenum">
              <a:rPr lang="en-US" altLang="en-US"/>
              <a:pPr>
                <a:defRPr/>
              </a:pPr>
              <a:t>‹#›</a:t>
            </a:fld>
            <a:endParaRPr lang="en-US" altLang="en-US"/>
          </a:p>
        </p:txBody>
      </p:sp>
    </p:spTree>
    <p:extLst>
      <p:ext uri="{BB962C8B-B14F-4D97-AF65-F5344CB8AC3E}">
        <p14:creationId xmlns:p14="http://schemas.microsoft.com/office/powerpoint/2010/main" val="23383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EE9EA97-11EC-4B62-8580-0477436CFEB7}" type="slidenum">
              <a:rPr lang="en-US" altLang="en-US"/>
              <a:pPr>
                <a:defRPr/>
              </a:pPr>
              <a:t>‹#›</a:t>
            </a:fld>
            <a:endParaRPr lang="en-US" altLang="en-US"/>
          </a:p>
        </p:txBody>
      </p:sp>
      <p:pic>
        <p:nvPicPr>
          <p:cNvPr id="1029" name="Picture 13" descr="DarkBlue1024"/>
          <p:cNvPicPr>
            <a:picLocks noChangeAspect="1" noChangeArrowheads="1"/>
          </p:cNvPicPr>
          <p:nvPr userDrawn="1"/>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solidFill>
            <a:schemeClr val="bg1"/>
          </a:solidFill>
          <a:ln>
            <a:noFill/>
          </a:ln>
        </p:spPr>
      </p:pic>
    </p:spTree>
  </p:cSld>
  <p:clrMap bg1="lt1" tx1="dk1" bg2="lt2" tx2="dk2" accent1="accent1" accent2="accent2" accent3="accent3" accent4="accent4" accent5="accent5" accent6="accent6" hlink="hlink" folHlink="folHlink"/>
  <p:sldLayoutIdLst>
    <p:sldLayoutId id="2147484706"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hf hdr="0" ftr="0" dt="0"/>
  <p:txStyles>
    <p:titleStyle>
      <a:lvl1pPr algn="l" rtl="0" eaLnBrk="0" fontAlgn="base" hangingPunct="0">
        <a:spcBef>
          <a:spcPct val="0"/>
        </a:spcBef>
        <a:spcAft>
          <a:spcPct val="0"/>
        </a:spcAft>
        <a:defRPr sz="3000" b="1">
          <a:solidFill>
            <a:schemeClr val="tx2"/>
          </a:solidFill>
          <a:latin typeface="+mj-lt"/>
          <a:ea typeface="+mj-ea"/>
          <a:cs typeface="ＭＳ Ｐゴシック" charset="0"/>
        </a:defRPr>
      </a:lvl1pPr>
      <a:lvl2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tx2"/>
          </a:solidFill>
          <a:latin typeface="Arial" charset="0"/>
          <a:ea typeface="ＭＳ Ｐゴシック" charset="0"/>
        </a:defRPr>
      </a:lvl6pPr>
      <a:lvl7pPr marL="914400" algn="l" rtl="0" fontAlgn="base">
        <a:spcBef>
          <a:spcPct val="0"/>
        </a:spcBef>
        <a:spcAft>
          <a:spcPct val="0"/>
        </a:spcAft>
        <a:defRPr sz="3000" b="1">
          <a:solidFill>
            <a:schemeClr val="tx2"/>
          </a:solidFill>
          <a:latin typeface="Arial" charset="0"/>
          <a:ea typeface="ＭＳ Ｐゴシック" charset="0"/>
        </a:defRPr>
      </a:lvl7pPr>
      <a:lvl8pPr marL="1371600" algn="l" rtl="0" fontAlgn="base">
        <a:spcBef>
          <a:spcPct val="0"/>
        </a:spcBef>
        <a:spcAft>
          <a:spcPct val="0"/>
        </a:spcAft>
        <a:defRPr sz="3000" b="1">
          <a:solidFill>
            <a:schemeClr val="tx2"/>
          </a:solidFill>
          <a:latin typeface="Arial" charset="0"/>
          <a:ea typeface="ＭＳ Ｐゴシック" charset="0"/>
        </a:defRPr>
      </a:lvl8pPr>
      <a:lvl9pPr marL="1828800" algn="l" rtl="0" fontAlgn="base">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19.emf"/><Relationship Id="rId7"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1.emf"/><Relationship Id="rId7"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23.emf"/><Relationship Id="rId7"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30.emf"/><Relationship Id="rId7" Type="http://schemas.openxmlformats.org/officeDocument/2006/relationships/image" Target="../media/image29.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32.emf"/><Relationship Id="rId7" Type="http://schemas.openxmlformats.org/officeDocument/2006/relationships/image" Target="../media/image31.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6.emf"/><Relationship Id="rId7" Type="http://schemas.openxmlformats.org/officeDocument/2006/relationships/image" Target="../media/image35.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38.emf"/><Relationship Id="rId7" Type="http://schemas.openxmlformats.org/officeDocument/2006/relationships/image" Target="../media/image37.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2.emf"/><Relationship Id="rId7" Type="http://schemas.openxmlformats.org/officeDocument/2006/relationships/image" Target="../media/image41.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44.emf"/><Relationship Id="rId7" Type="http://schemas.openxmlformats.org/officeDocument/2006/relationships/image" Target="../media/image43.e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doi.org/10.1016/j.socscimed.2008.05.019" TargetMode="External"/><Relationship Id="rId3" Type="http://schemas.openxmlformats.org/officeDocument/2006/relationships/hyperlink" Target="https://doi.org/10.1093/eurpub/ckv038" TargetMode="External"/><Relationship Id="rId7" Type="http://schemas.openxmlformats.org/officeDocument/2006/relationships/hyperlink" Target="http://www.uni-salzburg.at/fileadmin/multimedia/SOWI/documents/VWL/FOSEM/FOSEM_SS_2014/mcquaid_paper.pdf" TargetMode="External"/><Relationship Id="rId2" Type="http://schemas.openxmlformats.org/officeDocument/2006/relationships/hyperlink" Target="https://doi.org/10.1093/oxrep/grr011" TargetMode="External"/><Relationship Id="rId1" Type="http://schemas.openxmlformats.org/officeDocument/2006/relationships/slideLayout" Target="../slideLayouts/slideLayout2.xml"/><Relationship Id="rId6" Type="http://schemas.openxmlformats.org/officeDocument/2006/relationships/hyperlink" Target="https://doi.org/10.1177/0022146517749848" TargetMode="External"/><Relationship Id="rId5" Type="http://schemas.openxmlformats.org/officeDocument/2006/relationships/hyperlink" Target="https://doi.org/10.1016/j.labeco.2005.05.004" TargetMode="External"/><Relationship Id="rId10" Type="http://schemas.openxmlformats.org/officeDocument/2006/relationships/hyperlink" Target="https://doi.org/10.1016/j.alcr.2018.01.001" TargetMode="External"/><Relationship Id="rId4" Type="http://schemas.openxmlformats.org/officeDocument/2006/relationships/hyperlink" Target="https://doi.org/10.1006/jvbe.2001.1868" TargetMode="External"/><Relationship Id="rId9" Type="http://schemas.openxmlformats.org/officeDocument/2006/relationships/hyperlink" Target="https://doi.org/10.1177/140349481456084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388" y="1773238"/>
            <a:ext cx="8640762" cy="1439862"/>
          </a:xfrm>
        </p:spPr>
        <p:txBody>
          <a:bodyPr>
            <a:normAutofit fontScale="90000"/>
          </a:bodyPr>
          <a:lstStyle/>
          <a:p>
            <a:pPr algn="ctr" eaLnBrk="1" hangingPunct="1">
              <a:lnSpc>
                <a:spcPct val="130000"/>
              </a:lnSpc>
              <a:defRPr/>
            </a:pPr>
            <a:r>
              <a:rPr lang="en-US" dirty="0"/>
              <a:t>The Scarring Effect of Youth Unemployment on Trajectories of Mental Health and Subjective Wellbeing</a:t>
            </a:r>
            <a:endParaRPr lang="en-GB" dirty="0"/>
          </a:p>
        </p:txBody>
      </p:sp>
      <p:sp>
        <p:nvSpPr>
          <p:cNvPr id="2051" name="Rectangle 3"/>
          <p:cNvSpPr>
            <a:spLocks noGrp="1" noChangeArrowheads="1"/>
          </p:cNvSpPr>
          <p:nvPr>
            <p:ph type="subTitle" idx="1"/>
          </p:nvPr>
        </p:nvSpPr>
        <p:spPr>
          <a:xfrm>
            <a:off x="323850" y="3644900"/>
            <a:ext cx="8496300" cy="2736850"/>
          </a:xfrm>
        </p:spPr>
        <p:txBody>
          <a:bodyPr>
            <a:normAutofit/>
          </a:bodyPr>
          <a:lstStyle/>
          <a:p>
            <a:pPr algn="ctr" eaLnBrk="1" hangingPunct="1">
              <a:defRPr/>
            </a:pPr>
            <a:endParaRPr lang="en-GB" altLang="en-US" b="1" dirty="0">
              <a:solidFill>
                <a:srgbClr val="1F497D"/>
              </a:solidFill>
            </a:endParaRPr>
          </a:p>
          <a:p>
            <a:pPr algn="ctr" eaLnBrk="1" hangingPunct="1">
              <a:defRPr/>
            </a:pPr>
            <a:r>
              <a:rPr lang="en-GB" altLang="en-US" b="1" dirty="0">
                <a:solidFill>
                  <a:srgbClr val="1F497D"/>
                </a:solidFill>
              </a:rPr>
              <a:t>Liam Wright</a:t>
            </a:r>
            <a:endParaRPr lang="en-GB" altLang="en-US" sz="1200" dirty="0">
              <a:solidFill>
                <a:srgbClr val="1F497D"/>
              </a:solidFill>
            </a:endParaRPr>
          </a:p>
          <a:p>
            <a:pPr algn="ctr" eaLnBrk="1" hangingPunct="1">
              <a:defRPr/>
            </a:pPr>
            <a:r>
              <a:rPr lang="en-GB" altLang="en-US" sz="2600" dirty="0">
                <a:solidFill>
                  <a:srgbClr val="1F497D"/>
                </a:solidFill>
              </a:rPr>
              <a:t>Department of Epidemiology and Public Health</a:t>
            </a:r>
          </a:p>
          <a:p>
            <a:pPr algn="ctr" eaLnBrk="1" hangingPunct="1">
              <a:defRPr/>
            </a:pPr>
            <a:r>
              <a:rPr lang="en-GB" altLang="en-US" sz="2600" dirty="0">
                <a:solidFill>
                  <a:srgbClr val="1F497D"/>
                </a:solidFill>
              </a:rPr>
              <a:t>University College London</a:t>
            </a:r>
            <a:endParaRPr lang="hu-HU" altLang="en-US" sz="1600" dirty="0">
              <a:solidFill>
                <a:srgbClr val="1F497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Moderators</a:t>
            </a:r>
            <a:br>
              <a:rPr lang="en-GB" alt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9</a:t>
            </a:fld>
            <a:endParaRPr lang="en-US" altLang="en-US"/>
          </a:p>
        </p:txBody>
      </p:sp>
      <p:sp>
        <p:nvSpPr>
          <p:cNvPr id="12292" name="TextBox 2"/>
          <p:cNvSpPr txBox="1">
            <a:spLocks noChangeArrowheads="1"/>
          </p:cNvSpPr>
          <p:nvPr/>
        </p:nvSpPr>
        <p:spPr bwMode="auto">
          <a:xfrm>
            <a:off x="330200" y="1557338"/>
            <a:ext cx="431380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lgn="ctr" eaLnBrk="1" hangingPunct="1">
              <a:spcBef>
                <a:spcPct val="0"/>
              </a:spcBef>
              <a:buNone/>
            </a:pPr>
            <a:r>
              <a:rPr lang="en-GB" altLang="en-US" sz="1700" dirty="0"/>
              <a:t>1. Birth Year</a:t>
            </a:r>
          </a:p>
        </p:txBody>
      </p:sp>
      <p:grpSp>
        <p:nvGrpSpPr>
          <p:cNvPr id="6" name="Group 5"/>
          <p:cNvGrpSpPr/>
          <p:nvPr/>
        </p:nvGrpSpPr>
        <p:grpSpPr>
          <a:xfrm>
            <a:off x="120358" y="2245916"/>
            <a:ext cx="8909634" cy="3294000"/>
            <a:chOff x="73355" y="2276694"/>
            <a:chExt cx="8909634" cy="3294000"/>
          </a:xfrm>
        </p:grpSpPr>
        <p:pic>
          <p:nvPicPr>
            <p:cNvPr id="3" name="Picture 2"/>
            <p:cNvPicPr>
              <a:picLocks noChangeAspect="1"/>
            </p:cNvPicPr>
            <p:nvPr/>
          </p:nvPicPr>
          <p:blipFill>
            <a:blip r:embed="rId3"/>
            <a:stretch>
              <a:fillRect/>
            </a:stretch>
          </p:blipFill>
          <p:spPr>
            <a:xfrm>
              <a:off x="73355" y="2276694"/>
              <a:ext cx="4501820" cy="3294000"/>
            </a:xfrm>
            <a:prstGeom prst="rect">
              <a:avLst/>
            </a:prstGeom>
          </p:spPr>
        </p:pic>
        <p:pic>
          <p:nvPicPr>
            <p:cNvPr id="5" name="Picture 4"/>
            <p:cNvPicPr>
              <a:picLocks noChangeAspect="1"/>
            </p:cNvPicPr>
            <p:nvPr/>
          </p:nvPicPr>
          <p:blipFill>
            <a:blip r:embed="rId4"/>
            <a:stretch>
              <a:fillRect/>
            </a:stretch>
          </p:blipFill>
          <p:spPr>
            <a:xfrm>
              <a:off x="4481169" y="2276694"/>
              <a:ext cx="4501820" cy="3294000"/>
            </a:xfrm>
            <a:prstGeom prst="rect">
              <a:avLst/>
            </a:prstGeom>
          </p:spPr>
        </p:pic>
      </p:grpSp>
      <mc:AlternateContent xmlns:mc="http://schemas.openxmlformats.org/markup-compatibility/2006" xmlns:a14="http://schemas.microsoft.com/office/drawing/2010/main">
        <mc:Choice Requires="a14">
          <p:sp>
            <p:nvSpPr>
              <p:cNvPr id="8" name="TextBox 7"/>
              <p:cNvSpPr txBox="1"/>
              <p:nvPr/>
            </p:nvSpPr>
            <p:spPr>
              <a:xfrm>
                <a:off x="1136702" y="5781071"/>
                <a:ext cx="270080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𝑀</m:t>
                      </m:r>
                      <m:r>
                        <a:rPr lang="en-GB" b="0" i="1" smtClean="0">
                          <a:latin typeface="Cambria Math" panose="02040503050406030204" pitchFamily="18" charset="0"/>
                          <a:ea typeface="Cambria Math" panose="02040503050406030204" pitchFamily="18" charset="0"/>
                        </a:rPr>
                        <m:t>𝑒𝑑𝑖𝑎𝑛</m:t>
                      </m:r>
                      <m:r>
                        <a:rPr lang="en-GB" b="0" i="1" smtClean="0">
                          <a:latin typeface="Cambria Math" panose="02040503050406030204" pitchFamily="18" charset="0"/>
                          <a:ea typeface="Cambria Math" panose="02040503050406030204" pitchFamily="18" charset="0"/>
                        </a:rPr>
                        <m:t>=1960 </m:t>
                      </m:r>
                    </m:oMath>
                  </m:oMathPara>
                </a14:m>
                <a:endParaRPr lang="en-GB"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𝑚𝑖𝑛</m:t>
                      </m:r>
                      <m:r>
                        <a:rPr lang="en-GB" b="0" i="1" smtClean="0">
                          <a:latin typeface="Cambria Math" panose="02040503050406030204" pitchFamily="18" charset="0"/>
                          <a:ea typeface="Cambria Math" panose="02040503050406030204" pitchFamily="18" charset="0"/>
                        </a:rPr>
                        <m:t>=1895; </m:t>
                      </m:r>
                      <m:r>
                        <a:rPr lang="en-GB" b="0" i="1" smtClean="0">
                          <a:latin typeface="Cambria Math" panose="02040503050406030204" pitchFamily="18" charset="0"/>
                          <a:ea typeface="Cambria Math" panose="02040503050406030204" pitchFamily="18" charset="0"/>
                        </a:rPr>
                        <m:t>𝑚𝑎𝑥</m:t>
                      </m:r>
                      <m:r>
                        <a:rPr lang="en-GB" b="0" i="1" smtClean="0">
                          <a:latin typeface="Cambria Math" panose="02040503050406030204" pitchFamily="18" charset="0"/>
                          <a:ea typeface="Cambria Math" panose="02040503050406030204" pitchFamily="18" charset="0"/>
                        </a:rPr>
                        <m:t>=1994</m:t>
                      </m:r>
                    </m:oMath>
                  </m:oMathPara>
                </a14:m>
                <a:endParaRPr lang="en-GB" b="0" dirty="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36702" y="5781071"/>
                <a:ext cx="2700803" cy="553998"/>
              </a:xfrm>
              <a:prstGeom prst="rect">
                <a:avLst/>
              </a:prstGeom>
              <a:blipFill rotWithShape="0">
                <a:blip r:embed="rId5"/>
                <a:stretch>
                  <a:fillRect l="-1577" r="-1351" b="-7692"/>
                </a:stretch>
              </a:blipFill>
            </p:spPr>
            <p:txBody>
              <a:bodyPr/>
              <a:lstStyle/>
              <a:p>
                <a:r>
                  <a:rPr lang="en-GB">
                    <a:noFill/>
                  </a:rPr>
                  <a:t> </a:t>
                </a:r>
              </a:p>
            </p:txBody>
          </p:sp>
        </mc:Fallback>
      </mc:AlternateContent>
      <p:sp>
        <p:nvSpPr>
          <p:cNvPr id="9" name="TextBox 2"/>
          <p:cNvSpPr txBox="1">
            <a:spLocks noChangeArrowheads="1"/>
          </p:cNvSpPr>
          <p:nvPr/>
        </p:nvSpPr>
        <p:spPr bwMode="auto">
          <a:xfrm>
            <a:off x="4575175" y="1557338"/>
            <a:ext cx="431380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lgn="ctr" eaLnBrk="1" hangingPunct="1">
              <a:spcBef>
                <a:spcPct val="0"/>
              </a:spcBef>
              <a:buNone/>
            </a:pPr>
            <a:r>
              <a:rPr lang="en-GB" altLang="en-US" sz="1700" dirty="0"/>
              <a:t>2. Average monthly UK unemployment rate between ages 18-21</a:t>
            </a:r>
          </a:p>
        </p:txBody>
      </p:sp>
      <mc:AlternateContent xmlns:mc="http://schemas.openxmlformats.org/markup-compatibility/2006" xmlns:a14="http://schemas.microsoft.com/office/drawing/2010/main">
        <mc:Choice Requires="a14">
          <p:sp>
            <p:nvSpPr>
              <p:cNvPr id="10" name="TextBox 9"/>
              <p:cNvSpPr txBox="1"/>
              <p:nvPr/>
            </p:nvSpPr>
            <p:spPr>
              <a:xfrm>
                <a:off x="5381677" y="5781071"/>
                <a:ext cx="266874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=7.74;</m:t>
                      </m:r>
                      <m:r>
                        <a:rPr lang="en-GB" b="0" i="1" smtClean="0">
                          <a:latin typeface="Cambria Math" panose="02040503050406030204" pitchFamily="18" charset="0"/>
                          <a:ea typeface="Cambria Math" panose="02040503050406030204" pitchFamily="18" charset="0"/>
                        </a:rPr>
                        <m:t>𝑆𝐷</m:t>
                      </m:r>
                      <m:r>
                        <a:rPr lang="en-GB" b="0" i="1" smtClean="0">
                          <a:latin typeface="Cambria Math" panose="02040503050406030204" pitchFamily="18" charset="0"/>
                          <a:ea typeface="Cambria Math" panose="02040503050406030204" pitchFamily="18" charset="0"/>
                        </a:rPr>
                        <m:t>=2.29  </m:t>
                      </m:r>
                    </m:oMath>
                  </m:oMathPara>
                </a14:m>
                <a:endParaRPr lang="en-GB"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𝑚𝑖𝑛</m:t>
                      </m:r>
                      <m:r>
                        <a:rPr lang="en-GB" b="0" i="1" smtClean="0">
                          <a:latin typeface="Cambria Math" panose="02040503050406030204" pitchFamily="18" charset="0"/>
                          <a:ea typeface="Cambria Math" panose="02040503050406030204" pitchFamily="18" charset="0"/>
                        </a:rPr>
                        <m:t>=4.03; </m:t>
                      </m:r>
                      <m:r>
                        <a:rPr lang="en-GB" b="0" i="1" smtClean="0">
                          <a:latin typeface="Cambria Math" panose="02040503050406030204" pitchFamily="18" charset="0"/>
                          <a:ea typeface="Cambria Math" panose="02040503050406030204" pitchFamily="18" charset="0"/>
                        </a:rPr>
                        <m:t>𝑚𝑎𝑥</m:t>
                      </m:r>
                      <m:r>
                        <a:rPr lang="en-GB" b="0" i="1" smtClean="0">
                          <a:latin typeface="Cambria Math" panose="02040503050406030204" pitchFamily="18" charset="0"/>
                          <a:ea typeface="Cambria Math" panose="02040503050406030204" pitchFamily="18" charset="0"/>
                        </a:rPr>
                        <m:t>=11.72</m:t>
                      </m:r>
                    </m:oMath>
                  </m:oMathPara>
                </a14:m>
                <a:endParaRPr lang="en-GB" b="0" dirty="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381677" y="5781071"/>
                <a:ext cx="2668744" cy="553998"/>
              </a:xfrm>
              <a:prstGeom prst="rect">
                <a:avLst/>
              </a:prstGeom>
              <a:blipFill rotWithShape="0">
                <a:blip r:embed="rId6"/>
                <a:stretch>
                  <a:fillRect l="-1598" r="-1370" b="-7692"/>
                </a:stretch>
              </a:blipFill>
            </p:spPr>
            <p:txBody>
              <a:bodyPr/>
              <a:lstStyle/>
              <a:p>
                <a:r>
                  <a:rPr lang="en-GB">
                    <a:noFill/>
                  </a:rPr>
                  <a:t> </a:t>
                </a:r>
              </a:p>
            </p:txBody>
          </p:sp>
        </mc:Fallback>
      </mc:AlternateContent>
    </p:spTree>
    <p:extLst>
      <p:ext uri="{BB962C8B-B14F-4D97-AF65-F5344CB8AC3E}">
        <p14:creationId xmlns:p14="http://schemas.microsoft.com/office/powerpoint/2010/main" val="69642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Methods</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5D4F9748-3D7C-4498-B766-1B6F569A1631}" type="slidenum">
              <a:rPr lang="en-US" altLang="en-US" smtClean="0"/>
              <a:pPr eaLnBrk="1" hangingPunct="1">
                <a:defRPr/>
              </a:pPr>
              <a:t>10</a:t>
            </a:fld>
            <a:endParaRPr lang="en-US" altLang="en-US"/>
          </a:p>
        </p:txBody>
      </p:sp>
      <mc:AlternateContent xmlns:mc="http://schemas.openxmlformats.org/markup-compatibility/2006" xmlns:a14="http://schemas.microsoft.com/office/drawing/2010/main">
        <mc:Choice Requires="a14">
          <p:sp>
            <p:nvSpPr>
              <p:cNvPr id="16388" name="TextBox 2"/>
              <p:cNvSpPr txBox="1">
                <a:spLocks noChangeArrowheads="1"/>
              </p:cNvSpPr>
              <p:nvPr/>
            </p:nvSpPr>
            <p:spPr bwMode="auto">
              <a:xfrm>
                <a:off x="330200" y="1556792"/>
                <a:ext cx="8345488" cy="47815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102870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Multi-level random effects models (observations clustered in individuals)</a:t>
                </a:r>
              </a:p>
              <a:p>
                <a:pPr lvl="1" eaLnBrk="1" hangingPunct="1">
                  <a:spcBef>
                    <a:spcPct val="0"/>
                  </a:spcBef>
                </a:pPr>
                <a:r>
                  <a:rPr lang="en-GB" altLang="en-US" sz="1700" dirty="0"/>
                  <a:t>Continuous outcomes</a:t>
                </a:r>
              </a:p>
              <a:p>
                <a:pPr lvl="1" eaLnBrk="1" hangingPunct="1">
                  <a:spcBef>
                    <a:spcPct val="0"/>
                  </a:spcBef>
                </a:pPr>
                <a:r>
                  <a:rPr lang="en-GB" altLang="en-US" sz="1700" dirty="0"/>
                  <a:t>Random intercepts only</a:t>
                </a:r>
              </a:p>
              <a:p>
                <a:pPr lvl="1" eaLnBrk="1" hangingPunct="1">
                  <a:spcBef>
                    <a:spcPct val="0"/>
                  </a:spcBef>
                </a:pPr>
                <a:r>
                  <a:rPr lang="en-GB" altLang="en-US" sz="1700" dirty="0"/>
                  <a:t>Complete </a:t>
                </a:r>
                <a:r>
                  <a:rPr lang="en-GB" altLang="en-US" sz="1700"/>
                  <a:t>case analysis</a:t>
                </a:r>
              </a:p>
              <a:p>
                <a:pPr lvl="1" eaLnBrk="1" hangingPunct="1">
                  <a:spcBef>
                    <a:spcPct val="0"/>
                  </a:spcBef>
                </a:pPr>
                <a:endParaRPr lang="en-GB" altLang="en-US" sz="1700" dirty="0"/>
              </a:p>
              <a:p>
                <a:pPr eaLnBrk="1" hangingPunct="1">
                  <a:spcBef>
                    <a:spcPct val="0"/>
                  </a:spcBef>
                  <a:buFont typeface="Arial" panose="020B0604020202020204" pitchFamily="34" charset="0"/>
                  <a:buChar char="•"/>
                </a:pPr>
                <a:r>
                  <a:rPr lang="en-GB" altLang="en-US" sz="1700" dirty="0"/>
                  <a:t>Baseline model: </a:t>
                </a:r>
              </a:p>
              <a:p>
                <a:pPr marL="742950" lvl="1" indent="0" eaLnBrk="1" hangingPunct="1">
                  <a:spcBef>
                    <a:spcPct val="0"/>
                  </a:spcBef>
                  <a:buNone/>
                </a:pPr>
                <a14:m>
                  <m:oMathPara xmlns:m="http://schemas.openxmlformats.org/officeDocument/2006/math">
                    <m:oMathParaPr>
                      <m:jc m:val="centerGroup"/>
                    </m:oMathParaPr>
                    <m:oMath xmlns:m="http://schemas.openxmlformats.org/officeDocument/2006/math">
                      <m:sSub>
                        <m:sSubPr>
                          <m:ctrlPr>
                            <a:rPr lang="en-GB" altLang="en-US" sz="1700" i="1" dirty="0" smtClean="0">
                              <a:latin typeface="Cambria Math" panose="02040503050406030204" pitchFamily="18" charset="0"/>
                            </a:rPr>
                          </m:ctrlPr>
                        </m:sSubPr>
                        <m:e>
                          <m:r>
                            <a:rPr lang="en-GB" altLang="en-US" sz="1700" b="0" i="1" dirty="0" smtClean="0">
                              <a:latin typeface="Cambria Math" panose="02040503050406030204" pitchFamily="18" charset="0"/>
                            </a:rPr>
                            <m:t>𝑦</m:t>
                          </m:r>
                        </m:e>
                        <m:sub>
                          <m:r>
                            <a:rPr lang="en-GB" altLang="en-US" sz="1700" b="0" i="1" dirty="0" smtClean="0">
                              <a:latin typeface="Cambria Math" panose="02040503050406030204" pitchFamily="18" charset="0"/>
                            </a:rPr>
                            <m:t>𝑖𝑡</m:t>
                          </m:r>
                        </m:sub>
                      </m:sSub>
                      <m:r>
                        <a:rPr lang="en-GB" altLang="en-US" sz="1700" b="0" i="1" dirty="0" smtClean="0">
                          <a:latin typeface="Cambria Math" panose="02040503050406030204" pitchFamily="18" charset="0"/>
                        </a:rPr>
                        <m:t>= </m:t>
                      </m:r>
                      <m:sSub>
                        <m:sSubPr>
                          <m:ctrlPr>
                            <a:rPr lang="en-GB" altLang="en-US" sz="1700" b="0" i="1" dirty="0" smtClean="0">
                              <a:latin typeface="Cambria Math" panose="02040503050406030204" pitchFamily="18" charset="0"/>
                            </a:rPr>
                          </m:ctrlPr>
                        </m:sSubPr>
                        <m:e>
                          <m:r>
                            <a:rPr lang="en-GB" altLang="en-US" sz="1700" b="0" i="1" dirty="0" smtClean="0">
                              <a:latin typeface="Cambria Math" panose="02040503050406030204" pitchFamily="18" charset="0"/>
                              <a:ea typeface="Cambria Math" panose="02040503050406030204" pitchFamily="18" charset="0"/>
                            </a:rPr>
                            <m:t>𝛽</m:t>
                          </m:r>
                        </m:e>
                        <m:sub>
                          <m:r>
                            <a:rPr lang="en-GB" altLang="en-US" sz="1700" b="0" i="1" dirty="0" smtClean="0">
                              <a:latin typeface="Cambria Math" panose="02040503050406030204" pitchFamily="18" charset="0"/>
                            </a:rPr>
                            <m:t>0</m:t>
                          </m:r>
                        </m:sub>
                      </m:sSub>
                      <m:r>
                        <a:rPr lang="en-GB" altLang="en-US" sz="1700" b="0" i="1" dirty="0" smtClean="0">
                          <a:latin typeface="Cambria Math" panose="02040503050406030204" pitchFamily="18" charset="0"/>
                        </a:rPr>
                        <m:t>+(</m:t>
                      </m:r>
                      <m:nary>
                        <m:naryPr>
                          <m:chr m:val="∑"/>
                          <m:ctrlPr>
                            <a:rPr lang="en-GB" altLang="en-US" sz="1700" b="0" i="1" dirty="0" smtClean="0">
                              <a:latin typeface="Cambria Math" panose="02040503050406030204" pitchFamily="18" charset="0"/>
                            </a:rPr>
                          </m:ctrlPr>
                        </m:naryPr>
                        <m:sub>
                          <m:r>
                            <m:rPr>
                              <m:brk m:alnAt="23"/>
                            </m:rPr>
                            <a:rPr lang="en-GB" altLang="en-US" sz="1700" b="0" i="1" dirty="0" smtClean="0">
                              <a:latin typeface="Cambria Math" panose="02040503050406030204" pitchFamily="18" charset="0"/>
                            </a:rPr>
                            <m:t>𝑗</m:t>
                          </m:r>
                          <m:r>
                            <a:rPr lang="en-GB" altLang="en-US" sz="1700" b="0" i="1" dirty="0" smtClean="0">
                              <a:latin typeface="Cambria Math" panose="02040503050406030204" pitchFamily="18" charset="0"/>
                            </a:rPr>
                            <m:t>=0</m:t>
                          </m:r>
                        </m:sub>
                        <m:sup>
                          <m:r>
                            <a:rPr lang="en-GB" altLang="en-US" sz="1700" b="0" i="1" dirty="0" smtClean="0">
                              <a:latin typeface="Cambria Math" panose="02040503050406030204" pitchFamily="18" charset="0"/>
                            </a:rPr>
                            <m:t>3</m:t>
                          </m:r>
                        </m:sup>
                        <m:e>
                          <m:sSub>
                            <m:sSubPr>
                              <m:ctrlPr>
                                <a:rPr lang="en-GB" altLang="en-US" sz="1700" b="0" i="1" dirty="0" smtClean="0">
                                  <a:latin typeface="Cambria Math" panose="02040503050406030204" pitchFamily="18" charset="0"/>
                                </a:rPr>
                              </m:ctrlPr>
                            </m:sSubPr>
                            <m:e>
                              <m:r>
                                <a:rPr lang="en-GB" altLang="en-US" sz="1700" b="0" i="1" dirty="0" smtClean="0">
                                  <a:latin typeface="Cambria Math" panose="02040503050406030204" pitchFamily="18" charset="0"/>
                                  <a:ea typeface="Cambria Math" panose="02040503050406030204" pitchFamily="18" charset="0"/>
                                </a:rPr>
                                <m:t>𝛽</m:t>
                              </m:r>
                            </m:e>
                            <m:sub>
                              <m:r>
                                <a:rPr lang="en-GB" altLang="en-US" sz="1700" b="0" i="1" dirty="0" smtClean="0">
                                  <a:latin typeface="Cambria Math" panose="02040503050406030204" pitchFamily="18" charset="0"/>
                                  <a:ea typeface="Cambria Math" panose="02040503050406030204" pitchFamily="18" charset="0"/>
                                </a:rPr>
                                <m:t>𝑗</m:t>
                              </m:r>
                              <m:r>
                                <a:rPr lang="en-GB" altLang="en-US" sz="1700" b="0" i="1" dirty="0" smtClean="0">
                                  <a:latin typeface="Cambria Math" panose="02040503050406030204" pitchFamily="18" charset="0"/>
                                  <a:ea typeface="Cambria Math" panose="02040503050406030204" pitchFamily="18" charset="0"/>
                                </a:rPr>
                                <m:t>+1</m:t>
                              </m:r>
                            </m:sub>
                          </m:sSub>
                          <m:r>
                            <a:rPr lang="en-GB" altLang="en-US" sz="1700" b="0" i="1" dirty="0" smtClean="0">
                              <a:latin typeface="Cambria Math" panose="02040503050406030204" pitchFamily="18" charset="0"/>
                              <a:ea typeface="Cambria Math" panose="02040503050406030204" pitchFamily="18" charset="0"/>
                            </a:rPr>
                            <m:t>∙</m:t>
                          </m:r>
                          <m:sSub>
                            <m:sSubPr>
                              <m:ctrlPr>
                                <a:rPr lang="en-GB" altLang="en-US" sz="1700" b="0" i="1" dirty="0" smtClean="0">
                                  <a:latin typeface="Cambria Math" panose="02040503050406030204" pitchFamily="18" charset="0"/>
                                </a:rPr>
                              </m:ctrlPr>
                            </m:sSubPr>
                            <m:e>
                              <m:r>
                                <a:rPr lang="en-GB" altLang="en-US" sz="1700" b="0" i="1" dirty="0" smtClean="0">
                                  <a:latin typeface="Cambria Math" panose="02040503050406030204" pitchFamily="18" charset="0"/>
                                </a:rPr>
                                <m:t>𝑈𝑛𝑒𝑚𝑀𝑜𝑛𝑡h𝑠</m:t>
                              </m:r>
                            </m:e>
                            <m:sub>
                              <m:r>
                                <a:rPr lang="en-GB" altLang="en-US" sz="1700" b="0" i="1" dirty="0" smtClean="0">
                                  <a:latin typeface="Cambria Math" panose="02040503050406030204" pitchFamily="18" charset="0"/>
                                </a:rPr>
                                <m:t>18−21</m:t>
                              </m:r>
                            </m:sub>
                          </m:sSub>
                          <m:r>
                            <a:rPr lang="en-GB" altLang="en-US" sz="1700" b="0" i="1" dirty="0" smtClean="0">
                              <a:latin typeface="Cambria Math" panose="02040503050406030204" pitchFamily="18" charset="0"/>
                              <a:ea typeface="Cambria Math" panose="02040503050406030204" pitchFamily="18" charset="0"/>
                            </a:rPr>
                            <m:t>∙</m:t>
                          </m:r>
                          <m:sSubSup>
                            <m:sSubSupPr>
                              <m:ctrlPr>
                                <a:rPr lang="en-GB" altLang="en-US" sz="1700" b="0" i="1" dirty="0" smtClean="0">
                                  <a:latin typeface="Cambria Math" panose="02040503050406030204" pitchFamily="18" charset="0"/>
                                  <a:ea typeface="Cambria Math" panose="02040503050406030204" pitchFamily="18" charset="0"/>
                                </a:rPr>
                              </m:ctrlPr>
                            </m:sSubSupPr>
                            <m:e>
                              <m:r>
                                <a:rPr lang="en-GB" altLang="en-US" sz="1700" b="0" i="1" dirty="0" smtClean="0">
                                  <a:latin typeface="Cambria Math" panose="02040503050406030204" pitchFamily="18" charset="0"/>
                                  <a:ea typeface="Cambria Math" panose="02040503050406030204" pitchFamily="18" charset="0"/>
                                </a:rPr>
                                <m:t>𝐴𝑔𝑒</m:t>
                              </m:r>
                            </m:e>
                            <m:sub>
                              <m:r>
                                <a:rPr lang="en-GB" altLang="en-US" sz="1700" b="0" i="1" dirty="0" smtClean="0">
                                  <a:latin typeface="Cambria Math" panose="02040503050406030204" pitchFamily="18" charset="0"/>
                                  <a:ea typeface="Cambria Math" panose="02040503050406030204" pitchFamily="18" charset="0"/>
                                </a:rPr>
                                <m:t>𝑖𝑡</m:t>
                              </m:r>
                            </m:sub>
                            <m:sup>
                              <m:r>
                                <a:rPr lang="en-GB" altLang="en-US" sz="1700" b="0" i="1" dirty="0" smtClean="0">
                                  <a:latin typeface="Cambria Math" panose="02040503050406030204" pitchFamily="18" charset="0"/>
                                  <a:ea typeface="Cambria Math" panose="02040503050406030204" pitchFamily="18" charset="0"/>
                                </a:rPr>
                                <m:t>𝑗</m:t>
                              </m:r>
                            </m:sup>
                          </m:sSubSup>
                          <m:r>
                            <a:rPr lang="en-GB" altLang="en-US" sz="1700" b="0" i="1" dirty="0" smtClean="0">
                              <a:latin typeface="Cambria Math" panose="02040503050406030204" pitchFamily="18" charset="0"/>
                              <a:ea typeface="Cambria Math" panose="02040503050406030204" pitchFamily="18" charset="0"/>
                            </a:rPr>
                            <m:t>)</m:t>
                          </m:r>
                        </m:e>
                      </m:nary>
                      <m:r>
                        <a:rPr lang="en-GB" altLang="en-US" sz="1700" b="0" i="1" dirty="0" smtClean="0">
                          <a:latin typeface="Cambria Math" panose="02040503050406030204" pitchFamily="18" charset="0"/>
                        </a:rPr>
                        <m:t>+</m:t>
                      </m:r>
                      <m:sSub>
                        <m:sSubPr>
                          <m:ctrlPr>
                            <a:rPr lang="en-GB" altLang="en-US" sz="1700" b="0" i="1" dirty="0" smtClean="0">
                              <a:latin typeface="Cambria Math" panose="02040503050406030204" pitchFamily="18" charset="0"/>
                            </a:rPr>
                          </m:ctrlPr>
                        </m:sSubPr>
                        <m:e>
                          <m:r>
                            <a:rPr lang="en-GB" altLang="en-US" sz="1700" b="0" i="1" dirty="0" smtClean="0">
                              <a:latin typeface="Cambria Math" panose="02040503050406030204" pitchFamily="18" charset="0"/>
                              <a:ea typeface="Cambria Math" panose="02040503050406030204" pitchFamily="18" charset="0"/>
                            </a:rPr>
                            <m:t>𝛽</m:t>
                          </m:r>
                        </m:e>
                        <m:sub>
                          <m:r>
                            <a:rPr lang="en-GB" altLang="en-US" sz="1700" b="0" i="1" dirty="0" smtClean="0">
                              <a:latin typeface="Cambria Math" panose="02040503050406030204" pitchFamily="18" charset="0"/>
                            </a:rPr>
                            <m:t>𝐾</m:t>
                          </m:r>
                        </m:sub>
                      </m:sSub>
                      <m:sSub>
                        <m:sSubPr>
                          <m:ctrlPr>
                            <a:rPr lang="en-GB" altLang="en-US" sz="1700" b="0" i="1" dirty="0" smtClean="0">
                              <a:latin typeface="Cambria Math" panose="02040503050406030204" pitchFamily="18" charset="0"/>
                            </a:rPr>
                          </m:ctrlPr>
                        </m:sSubPr>
                        <m:e>
                          <m:r>
                            <a:rPr lang="en-GB" altLang="en-US" sz="1700" b="0" i="1" dirty="0" smtClean="0">
                              <a:latin typeface="Cambria Math" panose="02040503050406030204" pitchFamily="18" charset="0"/>
                            </a:rPr>
                            <m:t>𝑋</m:t>
                          </m:r>
                        </m:e>
                        <m:sub>
                          <m:r>
                            <a:rPr lang="en-GB" altLang="en-US" sz="1700" b="0" i="1" dirty="0" smtClean="0">
                              <a:latin typeface="Cambria Math" panose="02040503050406030204" pitchFamily="18" charset="0"/>
                            </a:rPr>
                            <m:t>𝑖𝑡</m:t>
                          </m:r>
                        </m:sub>
                      </m:sSub>
                      <m:r>
                        <a:rPr lang="en-GB" altLang="en-US" sz="1700" b="0" i="1" dirty="0" smtClean="0">
                          <a:latin typeface="Cambria Math" panose="02040503050406030204" pitchFamily="18" charset="0"/>
                        </a:rPr>
                        <m:t>+</m:t>
                      </m:r>
                      <m:sSub>
                        <m:sSubPr>
                          <m:ctrlPr>
                            <a:rPr lang="en-GB" altLang="en-US" sz="1700" b="0" i="1" dirty="0" smtClean="0">
                              <a:latin typeface="Cambria Math" panose="02040503050406030204" pitchFamily="18" charset="0"/>
                            </a:rPr>
                          </m:ctrlPr>
                        </m:sSubPr>
                        <m:e>
                          <m:r>
                            <a:rPr lang="en-GB" altLang="en-US" sz="1700" b="0" i="1" dirty="0" smtClean="0">
                              <a:latin typeface="Cambria Math" panose="02040503050406030204" pitchFamily="18" charset="0"/>
                            </a:rPr>
                            <m:t>𝑢</m:t>
                          </m:r>
                        </m:e>
                        <m:sub>
                          <m:r>
                            <a:rPr lang="en-GB" altLang="en-US" sz="1700" b="0" i="1" dirty="0" smtClean="0">
                              <a:latin typeface="Cambria Math" panose="02040503050406030204" pitchFamily="18" charset="0"/>
                            </a:rPr>
                            <m:t>𝑖</m:t>
                          </m:r>
                        </m:sub>
                      </m:sSub>
                      <m:r>
                        <a:rPr lang="en-GB" altLang="en-US" sz="1700" b="0" i="1" dirty="0" smtClean="0">
                          <a:latin typeface="Cambria Math" panose="02040503050406030204" pitchFamily="18" charset="0"/>
                        </a:rPr>
                        <m:t>+</m:t>
                      </m:r>
                      <m:sSub>
                        <m:sSubPr>
                          <m:ctrlPr>
                            <a:rPr lang="en-GB" altLang="en-US" sz="1700" b="0" i="1" dirty="0" smtClean="0">
                              <a:latin typeface="Cambria Math" panose="02040503050406030204" pitchFamily="18" charset="0"/>
                            </a:rPr>
                          </m:ctrlPr>
                        </m:sSubPr>
                        <m:e>
                          <m:r>
                            <a:rPr lang="en-GB" altLang="en-US" sz="1700" b="0" i="1" dirty="0" smtClean="0">
                              <a:latin typeface="Cambria Math" panose="02040503050406030204" pitchFamily="18" charset="0"/>
                              <a:ea typeface="Cambria Math" panose="02040503050406030204" pitchFamily="18" charset="0"/>
                            </a:rPr>
                            <m:t>𝜀</m:t>
                          </m:r>
                        </m:e>
                        <m:sub>
                          <m:r>
                            <a:rPr lang="en-GB" altLang="en-US" sz="1700" b="0" i="1" dirty="0" smtClean="0">
                              <a:latin typeface="Cambria Math" panose="02040503050406030204" pitchFamily="18" charset="0"/>
                            </a:rPr>
                            <m:t>𝑖𝑡</m:t>
                          </m:r>
                        </m:sub>
                      </m:sSub>
                    </m:oMath>
                  </m:oMathPara>
                </a14:m>
                <a:endParaRPr lang="en-GB" altLang="en-US" sz="1700" b="0" dirty="0"/>
              </a:p>
              <a:p>
                <a:pPr marL="742950" lvl="1" indent="0" eaLnBrk="1" hangingPunct="1">
                  <a:spcBef>
                    <a:spcPct val="0"/>
                  </a:spcBef>
                  <a:buNone/>
                </a:pPr>
                <a:endParaRPr lang="en-GB" altLang="en-US" sz="1700" dirty="0"/>
              </a:p>
              <a:p>
                <a:pPr eaLnBrk="1" hangingPunct="1">
                  <a:spcBef>
                    <a:spcPct val="0"/>
                  </a:spcBef>
                  <a:buFont typeface="Arial" panose="020B0604020202020204" pitchFamily="34" charset="0"/>
                  <a:buChar char="•"/>
                </a:pPr>
                <a:r>
                  <a:rPr lang="en-GB" altLang="en-US" sz="1700" dirty="0"/>
                  <a:t>Covariates (</a:t>
                </a:r>
                <a14:m>
                  <m:oMath xmlns:m="http://schemas.openxmlformats.org/officeDocument/2006/math">
                    <m:sSub>
                      <m:sSubPr>
                        <m:ctrlPr>
                          <a:rPr lang="en-GB" altLang="en-US" sz="1700" i="1" dirty="0">
                            <a:latin typeface="Cambria Math" panose="02040503050406030204" pitchFamily="18" charset="0"/>
                          </a:rPr>
                        </m:ctrlPr>
                      </m:sSubPr>
                      <m:e>
                        <m:r>
                          <a:rPr lang="en-GB" altLang="en-US" sz="1700" i="1" dirty="0">
                            <a:latin typeface="Cambria Math" panose="02040503050406030204" pitchFamily="18" charset="0"/>
                          </a:rPr>
                          <m:t>𝑋</m:t>
                        </m:r>
                      </m:e>
                      <m:sub>
                        <m:r>
                          <a:rPr lang="en-GB" altLang="en-US" sz="1700" i="1" dirty="0">
                            <a:latin typeface="Cambria Math" panose="02040503050406030204" pitchFamily="18" charset="0"/>
                          </a:rPr>
                          <m:t>𝑖𝑡</m:t>
                        </m:r>
                      </m:sub>
                    </m:sSub>
                    <m:r>
                      <a:rPr lang="en-GB" altLang="en-US" sz="1700" b="0" i="1" dirty="0" smtClean="0">
                        <a:latin typeface="Cambria Math" panose="02040503050406030204" pitchFamily="18" charset="0"/>
                      </a:rPr>
                      <m:t>)</m:t>
                    </m:r>
                  </m:oMath>
                </a14:m>
                <a:r>
                  <a:rPr lang="en-GB" altLang="en-US" sz="1700" dirty="0"/>
                  <a:t>: 	</a:t>
                </a:r>
                <a:endParaRPr lang="en-GB" altLang="en-US" sz="1700" b="0" i="1" dirty="0">
                  <a:latin typeface="Cambria Math" panose="02040503050406030204" pitchFamily="18" charset="0"/>
                </a:endParaRPr>
              </a:p>
              <a:p>
                <a:pPr lvl="1" eaLnBrk="1" hangingPunct="1">
                  <a:spcBef>
                    <a:spcPct val="0"/>
                  </a:spcBef>
                  <a:buFont typeface="Arial" panose="020B0604020202020204" pitchFamily="34" charset="0"/>
                  <a:buChar char="•"/>
                </a:pPr>
                <a14:m>
                  <m:oMath xmlns:m="http://schemas.openxmlformats.org/officeDocument/2006/math">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𝐴𝑔𝑒</m:t>
                    </m:r>
                    <m:r>
                      <a:rPr lang="en-GB" altLang="en-US" sz="1700" b="0" i="1" dirty="0" smtClean="0">
                        <a:latin typeface="Cambria Math" panose="02040503050406030204" pitchFamily="18" charset="0"/>
                      </a:rPr>
                      <m:t>,</m:t>
                    </m:r>
                    <m:sSup>
                      <m:sSupPr>
                        <m:ctrlPr>
                          <a:rPr lang="en-GB" altLang="en-US" sz="1700" i="1" dirty="0">
                            <a:latin typeface="Cambria Math" panose="02040503050406030204" pitchFamily="18" charset="0"/>
                          </a:rPr>
                        </m:ctrlPr>
                      </m:sSupPr>
                      <m:e>
                        <m:r>
                          <a:rPr lang="en-GB" altLang="en-US" sz="1700" i="1" dirty="0">
                            <a:latin typeface="Cambria Math" panose="02040503050406030204" pitchFamily="18" charset="0"/>
                          </a:rPr>
                          <m:t>𝐴𝑔𝑒</m:t>
                        </m:r>
                      </m:e>
                      <m:sup>
                        <m:r>
                          <a:rPr lang="en-GB" altLang="en-US" sz="1700" i="1" dirty="0">
                            <a:latin typeface="Cambria Math" panose="02040503050406030204" pitchFamily="18" charset="0"/>
                          </a:rPr>
                          <m:t>2</m:t>
                        </m:r>
                      </m:sup>
                    </m:sSup>
                    <m:r>
                      <a:rPr lang="en-GB" altLang="en-US" sz="1700" b="0" i="1" dirty="0" smtClean="0">
                        <a:latin typeface="Cambria Math" panose="02040503050406030204" pitchFamily="18" charset="0"/>
                      </a:rPr>
                      <m:t>, </m:t>
                    </m:r>
                    <m:sSup>
                      <m:sSupPr>
                        <m:ctrlPr>
                          <a:rPr lang="en-GB" altLang="en-US" sz="1700" i="1" dirty="0">
                            <a:latin typeface="Cambria Math" panose="02040503050406030204" pitchFamily="18" charset="0"/>
                          </a:rPr>
                        </m:ctrlPr>
                      </m:sSupPr>
                      <m:e>
                        <m:r>
                          <a:rPr lang="en-GB" altLang="en-US" sz="1700" i="1" dirty="0">
                            <a:latin typeface="Cambria Math" panose="02040503050406030204" pitchFamily="18" charset="0"/>
                          </a:rPr>
                          <m:t>𝐴𝑔𝑒</m:t>
                        </m:r>
                      </m:e>
                      <m:sup>
                        <m:r>
                          <a:rPr lang="en-GB" altLang="en-US" sz="1700" b="0" i="1" dirty="0" smtClean="0">
                            <a:latin typeface="Cambria Math" panose="02040503050406030204" pitchFamily="18" charset="0"/>
                          </a:rPr>
                          <m:t>3</m:t>
                        </m:r>
                      </m:sup>
                    </m:sSup>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𝐶𝑒𝑛𝑡𝑟𝑒𝑑</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𝑎𝑡</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𝑎𝑔𝑒</m:t>
                    </m:r>
                    <m:r>
                      <a:rPr lang="en-GB" altLang="en-US" sz="1700" b="0" i="1" dirty="0" smtClean="0">
                        <a:latin typeface="Cambria Math" panose="02040503050406030204" pitchFamily="18" charset="0"/>
                      </a:rPr>
                      <m:t> 22)</m:t>
                    </m:r>
                  </m:oMath>
                </a14:m>
                <a:r>
                  <a:rPr lang="en-GB" altLang="en-US" sz="1700" b="0" i="1" dirty="0">
                    <a:latin typeface="Cambria Math" panose="02040503050406030204" pitchFamily="18" charset="0"/>
                  </a:rPr>
                  <a:t> </a:t>
                </a:r>
              </a:p>
              <a:p>
                <a:pPr lvl="1" eaLnBrk="1" hangingPunct="1">
                  <a:spcBef>
                    <a:spcPct val="0"/>
                  </a:spcBef>
                  <a:buFont typeface="Arial" panose="020B0604020202020204" pitchFamily="34" charset="0"/>
                  <a:buChar char="•"/>
                </a:pPr>
                <a14:m>
                  <m:oMath xmlns:m="http://schemas.openxmlformats.org/officeDocument/2006/math">
                    <m:r>
                      <a:rPr lang="en-GB" altLang="en-US" sz="1700" b="0" i="1" dirty="0" smtClean="0">
                        <a:latin typeface="Cambria Math" panose="02040503050406030204" pitchFamily="18" charset="0"/>
                      </a:rPr>
                      <m:t>𝐵𝑖𝑟𝑡h</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𝑌𝑒𝑎𝑟</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𝐶𝑒𝑛𝑡𝑟𝑒𝑑</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𝑎𝑡</m:t>
                    </m:r>
                    <m:r>
                      <a:rPr lang="en-GB" altLang="en-US" sz="1700" b="0" i="1" dirty="0" smtClean="0">
                        <a:latin typeface="Cambria Math" panose="02040503050406030204" pitchFamily="18" charset="0"/>
                      </a:rPr>
                      <m:t> 1960)</m:t>
                    </m:r>
                  </m:oMath>
                </a14:m>
                <a:endParaRPr lang="en-GB" altLang="en-US" sz="1700" b="0" i="1" dirty="0">
                  <a:latin typeface="Cambria Math" panose="02040503050406030204" pitchFamily="18" charset="0"/>
                </a:endParaRPr>
              </a:p>
              <a:p>
                <a:pPr lvl="1" eaLnBrk="1" hangingPunct="1">
                  <a:spcBef>
                    <a:spcPct val="0"/>
                  </a:spcBef>
                  <a:buFont typeface="Arial" panose="020B0604020202020204" pitchFamily="34" charset="0"/>
                  <a:buChar char="•"/>
                </a:pPr>
                <a14:m>
                  <m:oMath xmlns:m="http://schemas.openxmlformats.org/officeDocument/2006/math">
                    <m:r>
                      <a:rPr lang="en-GB" altLang="en-US" sz="1700" b="0" i="1" dirty="0" smtClean="0">
                        <a:latin typeface="Cambria Math" panose="02040503050406030204" pitchFamily="18" charset="0"/>
                      </a:rPr>
                      <m:t>𝑆𝑒𝑥</m:t>
                    </m:r>
                    <m:r>
                      <a:rPr lang="en-GB" altLang="en-US" sz="1700" b="0" i="1" dirty="0" smtClean="0">
                        <a:latin typeface="Cambria Math" panose="02040503050406030204" pitchFamily="18" charset="0"/>
                      </a:rPr>
                      <m:t> </m:t>
                    </m:r>
                  </m:oMath>
                </a14:m>
                <a:endParaRPr lang="en-GB" altLang="en-US" sz="1700" b="0" i="1" dirty="0">
                  <a:latin typeface="Cambria Math" panose="02040503050406030204" pitchFamily="18" charset="0"/>
                </a:endParaRPr>
              </a:p>
              <a:p>
                <a:pPr lvl="1" eaLnBrk="1" hangingPunct="1">
                  <a:spcBef>
                    <a:spcPct val="0"/>
                  </a:spcBef>
                  <a:buFont typeface="Arial" panose="020B0604020202020204" pitchFamily="34" charset="0"/>
                  <a:buChar char="•"/>
                </a:pPr>
                <a14:m>
                  <m:oMath xmlns:m="http://schemas.openxmlformats.org/officeDocument/2006/math">
                    <m:r>
                      <a:rPr lang="en-GB" altLang="en-US" sz="1700" b="0" i="1" dirty="0" smtClean="0">
                        <a:latin typeface="Cambria Math" panose="02040503050406030204" pitchFamily="18" charset="0"/>
                      </a:rPr>
                      <m:t>4 </m:t>
                    </m:r>
                    <m:r>
                      <a:rPr lang="en-GB" altLang="en-US" sz="1700" b="0" i="1" dirty="0" smtClean="0">
                        <a:latin typeface="Cambria Math" panose="02040503050406030204" pitchFamily="18" charset="0"/>
                      </a:rPr>
                      <m:t>𝑌𝑒𝑎𝑟</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𝐴𝑣𝑒𝑟𝑎𝑔𝑒</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𝑈𝐾</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𝑈𝑛𝑒𝑚𝑝𝑙𝑜𝑦𝑚𝑒𝑛𝑡</m:t>
                    </m:r>
                    <m:r>
                      <a:rPr lang="en-GB" altLang="en-US" sz="1700" b="0" i="1" dirty="0" smtClean="0">
                        <a:latin typeface="Cambria Math" panose="02040503050406030204" pitchFamily="18" charset="0"/>
                      </a:rPr>
                      <m:t> </m:t>
                    </m:r>
                    <m:r>
                      <a:rPr lang="en-GB" altLang="en-US" sz="1700" b="0" i="1" dirty="0" smtClean="0">
                        <a:latin typeface="Cambria Math" panose="02040503050406030204" pitchFamily="18" charset="0"/>
                      </a:rPr>
                      <m:t>𝑅𝑎𝑡𝑒</m:t>
                    </m:r>
                  </m:oMath>
                </a14:m>
                <a:endParaRPr lang="en-GB" altLang="en-US" sz="1700" b="0" dirty="0"/>
              </a:p>
              <a:p>
                <a:pPr lvl="1" eaLnBrk="1" hangingPunct="1">
                  <a:spcBef>
                    <a:spcPct val="0"/>
                  </a:spcBef>
                  <a:buFont typeface="Arial" panose="020B0604020202020204" pitchFamily="34" charset="0"/>
                  <a:buChar char="•"/>
                </a:pPr>
                <a14:m>
                  <m:oMath xmlns:m="http://schemas.openxmlformats.org/officeDocument/2006/math">
                    <m:r>
                      <a:rPr lang="en-GB" altLang="en-US" sz="1700" b="0" i="1" smtClean="0">
                        <a:latin typeface="Cambria Math" panose="02040503050406030204" pitchFamily="18" charset="0"/>
                      </a:rPr>
                      <m:t>𝑂𝑢𝑡𝑐𝑜𝑚𝑒</m:t>
                    </m:r>
                    <m:r>
                      <a:rPr lang="en-GB" altLang="en-US" sz="1700" b="0" i="1" smtClean="0">
                        <a:latin typeface="Cambria Math" panose="02040503050406030204" pitchFamily="18" charset="0"/>
                      </a:rPr>
                      <m:t> </m:t>
                    </m:r>
                    <m:r>
                      <a:rPr lang="en-GB" altLang="en-US" sz="1700" b="0" i="1" smtClean="0">
                        <a:latin typeface="Cambria Math" panose="02040503050406030204" pitchFamily="18" charset="0"/>
                      </a:rPr>
                      <m:t>𝑎𝑡</m:t>
                    </m:r>
                    <m:r>
                      <a:rPr lang="en-GB" altLang="en-US" sz="1700" b="0" i="1" smtClean="0">
                        <a:latin typeface="Cambria Math" panose="02040503050406030204" pitchFamily="18" charset="0"/>
                      </a:rPr>
                      <m:t> </m:t>
                    </m:r>
                    <m:r>
                      <a:rPr lang="en-GB" altLang="en-US" sz="1700" b="0" i="1" smtClean="0">
                        <a:latin typeface="Cambria Math" panose="02040503050406030204" pitchFamily="18" charset="0"/>
                      </a:rPr>
                      <m:t>𝑎𝑔𝑒</m:t>
                    </m:r>
                    <m:r>
                      <a:rPr lang="en-GB" altLang="en-US" sz="1700" b="0" i="1" smtClean="0">
                        <a:latin typeface="Cambria Math" panose="02040503050406030204" pitchFamily="18" charset="0"/>
                      </a:rPr>
                      <m:t> 17 (</m:t>
                    </m:r>
                    <m:r>
                      <a:rPr lang="en-GB" altLang="en-US" sz="1700" b="0" i="1" smtClean="0">
                        <a:latin typeface="Cambria Math" panose="02040503050406030204" pitchFamily="18" charset="0"/>
                      </a:rPr>
                      <m:t>𝑠𝑜𝑚𝑒</m:t>
                    </m:r>
                    <m:r>
                      <a:rPr lang="en-GB" altLang="en-US" sz="1700" b="0" i="1" smtClean="0">
                        <a:latin typeface="Cambria Math" panose="02040503050406030204" pitchFamily="18" charset="0"/>
                      </a:rPr>
                      <m:t> </m:t>
                    </m:r>
                    <m:r>
                      <a:rPr lang="en-GB" altLang="en-US" sz="1700" b="0" i="1" smtClean="0">
                        <a:latin typeface="Cambria Math" panose="02040503050406030204" pitchFamily="18" charset="0"/>
                      </a:rPr>
                      <m:t>𝑚𝑜𝑑𝑒𝑙𝑠</m:t>
                    </m:r>
                    <m:r>
                      <a:rPr lang="en-GB" altLang="en-US" sz="1700" b="0" i="1" smtClean="0">
                        <a:latin typeface="Cambria Math" panose="02040503050406030204" pitchFamily="18" charset="0"/>
                      </a:rPr>
                      <m:t>)</m:t>
                    </m:r>
                  </m:oMath>
                </a14:m>
                <a:endParaRPr lang="en-GB" altLang="en-US" sz="1700" b="0" dirty="0"/>
              </a:p>
              <a:p>
                <a:pPr marL="742950" lvl="1" indent="0" eaLnBrk="1" hangingPunct="1">
                  <a:spcBef>
                    <a:spcPct val="0"/>
                  </a:spcBef>
                  <a:buNone/>
                </a:pPr>
                <a:endParaRPr lang="en-GB" altLang="en-US" sz="1700" dirty="0"/>
              </a:p>
              <a:p>
                <a:pPr marL="742950" lvl="1" indent="0" eaLnBrk="1" hangingPunct="1">
                  <a:spcBef>
                    <a:spcPct val="0"/>
                  </a:spcBef>
                  <a:buNone/>
                </a:pPr>
                <a:endParaRPr lang="en-GB" altLang="en-US" sz="1700" b="0" dirty="0"/>
              </a:p>
            </p:txBody>
          </p:sp>
        </mc:Choice>
        <mc:Fallback xmlns="">
          <p:sp>
            <p:nvSpPr>
              <p:cNvPr id="16388" name="TextBox 2"/>
              <p:cNvSpPr txBox="1">
                <a:spLocks noRot="1" noChangeAspect="1" noMove="1" noResize="1" noEditPoints="1" noAdjustHandles="1" noChangeArrowheads="1" noChangeShapeType="1" noTextEdit="1"/>
              </p:cNvSpPr>
              <p:nvPr/>
            </p:nvSpPr>
            <p:spPr bwMode="auto">
              <a:xfrm>
                <a:off x="330200" y="1556792"/>
                <a:ext cx="8345488" cy="4781502"/>
              </a:xfrm>
              <a:prstGeom prst="rect">
                <a:avLst/>
              </a:prstGeom>
              <a:blipFill>
                <a:blip r:embed="rId3"/>
                <a:stretch>
                  <a:fillRect l="-365" t="-3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26AE8EAA-62CD-4E25-92B9-D58F7AB148AA}" type="slidenum">
              <a:rPr lang="en-US" altLang="en-US" smtClean="0"/>
              <a:pPr eaLnBrk="1" hangingPunct="1">
                <a:defRPr/>
              </a:pPr>
              <a:t>11</a:t>
            </a:fld>
            <a:endParaRPr lang="en-US" altLang="en-US"/>
          </a:p>
        </p:txBody>
      </p:sp>
      <p:sp>
        <p:nvSpPr>
          <p:cNvPr id="17412" name="TextBox 2"/>
          <p:cNvSpPr txBox="1">
            <a:spLocks noChangeArrowheads="1"/>
          </p:cNvSpPr>
          <p:nvPr/>
        </p:nvSpPr>
        <p:spPr bwMode="auto">
          <a:xfrm>
            <a:off x="330200" y="1557338"/>
            <a:ext cx="83454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2001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endParaRPr lang="en-GB" altLang="en-US" sz="1800" dirty="0"/>
          </a:p>
          <a:p>
            <a:pPr eaLnBrk="1" hangingPunct="1">
              <a:spcBef>
                <a:spcPct val="0"/>
              </a:spcBef>
            </a:pPr>
            <a:endParaRPr lang="en-GB" altLang="en-US" sz="1800" dirty="0"/>
          </a:p>
          <a:p>
            <a:pPr eaLnBrk="1" hangingPunct="1">
              <a:spcBef>
                <a:spcPct val="0"/>
              </a:spcBef>
            </a:pPr>
            <a:endParaRPr lang="en-GB" altLang="en-US" sz="1800" dirty="0"/>
          </a:p>
          <a:p>
            <a:pPr marL="0" indent="0" eaLnBrk="1" hangingPunct="1">
              <a:spcBef>
                <a:spcPct val="0"/>
              </a:spcBef>
              <a:buNone/>
            </a:pPr>
            <a:endParaRPr lang="en-GB" altLang="en-US" sz="1800" dirty="0"/>
          </a:p>
          <a:p>
            <a:pPr marL="0" indent="0" eaLnBrk="1" hangingPunct="1">
              <a:spcBef>
                <a:spcPct val="0"/>
              </a:spcBef>
              <a:buNone/>
            </a:pPr>
            <a:r>
              <a:rPr lang="en-GB" altLang="en-US" sz="1800" dirty="0"/>
              <a:t>Research Question:  </a:t>
            </a:r>
          </a:p>
          <a:p>
            <a:pPr lvl="1" eaLnBrk="1" hangingPunct="1">
              <a:spcBef>
                <a:spcPct val="0"/>
              </a:spcBef>
            </a:pPr>
            <a:r>
              <a:rPr lang="en-US" altLang="en-US" sz="1800" dirty="0"/>
              <a:t>What is the association between experiencing youth unemployment between ages 18-21 and trajectories in mental health and subjective wellbeing?</a:t>
            </a:r>
          </a:p>
        </p:txBody>
      </p:sp>
    </p:spTree>
    <p:extLst>
      <p:ext uri="{BB962C8B-B14F-4D97-AF65-F5344CB8AC3E}">
        <p14:creationId xmlns:p14="http://schemas.microsoft.com/office/powerpoint/2010/main" val="162602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 GHQ-12</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12</a:t>
            </a:fld>
            <a:endParaRPr lang="en-US" altLang="en-US"/>
          </a:p>
        </p:txBody>
      </p:sp>
      <p:sp>
        <p:nvSpPr>
          <p:cNvPr id="12292" name="TextBox 2"/>
          <p:cNvSpPr txBox="1">
            <a:spLocks noChangeArrowheads="1"/>
          </p:cNvSpPr>
          <p:nvPr/>
        </p:nvSpPr>
        <p:spPr bwMode="auto">
          <a:xfrm>
            <a:off x="330200" y="1557338"/>
            <a:ext cx="84899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What is the association between experiencing youth unemployment between ages 18-21 and trajectories in mental health and subjective wellbeing?</a:t>
            </a:r>
          </a:p>
          <a:p>
            <a:pPr eaLnBrk="1" hangingPunct="1">
              <a:spcBef>
                <a:spcPct val="0"/>
              </a:spcBef>
            </a:pPr>
            <a:endParaRPr lang="en-GB" altLang="en-US" sz="1700"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123757586"/>
                  </p:ext>
                </p:extLst>
              </p:nvPr>
            </p:nvGraphicFramePr>
            <p:xfrm>
              <a:off x="412288" y="3425252"/>
              <a:ext cx="3970908"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483042">
                      <a:extLst>
                        <a:ext uri="{9D8B030D-6E8A-4147-A177-3AD203B41FA5}">
                          <a16:colId xmlns:a16="http://schemas.microsoft.com/office/drawing/2014/main" val="20001"/>
                        </a:ext>
                      </a:extLst>
                    </a:gridCol>
                    <a:gridCol w="1038542">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1700" b="0" i="1" dirty="0" smtClean="0">
                                    <a:latin typeface="Cambria Math" panose="02040503050406030204" pitchFamily="18" charset="0"/>
                                  </a:rPr>
                                  <m:t>𝑉𝑎𝑟𝑖𝑎𝑏𝑙𝑒</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oMath>
                            </m:oMathPara>
                          </a14:m>
                          <a:endParaRPr lang="en-GB" sz="1700" b="0" dirty="0"/>
                        </a:p>
                      </a:txBody>
                      <a:tcPr/>
                    </a:tc>
                    <a:tc>
                      <a:txBody>
                        <a:bodyPr/>
                        <a:lstStyle/>
                        <a:p>
                          <a:pPr algn="ctr"/>
                          <a:r>
                            <a:rPr lang="en-GB" sz="1700" b="0" dirty="0"/>
                            <a:t>.0555***</a:t>
                          </a:r>
                        </a:p>
                      </a:txBody>
                      <a:tcPr/>
                    </a:tc>
                    <a:tc>
                      <a:txBody>
                        <a:bodyPr/>
                        <a:lstStyle/>
                        <a:p>
                          <a:pPr algn="ctr"/>
                          <a:r>
                            <a:rPr lang="en-GB" sz="1700" b="0" dirty="0"/>
                            <a:t>.0434***</a:t>
                          </a:r>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oMath>
                            </m:oMathPara>
                          </a14:m>
                          <a:endParaRPr lang="en-GB" sz="1700" b="0" dirty="0"/>
                        </a:p>
                      </a:txBody>
                      <a:tcPr/>
                    </a:tc>
                    <a:tc>
                      <a:txBody>
                        <a:bodyPr/>
                        <a:lstStyle/>
                        <a:p>
                          <a:pPr algn="ctr"/>
                          <a:r>
                            <a:rPr lang="en-GB" sz="1700" b="0" dirty="0"/>
                            <a:t>-.0018**</a:t>
                          </a:r>
                        </a:p>
                      </a:txBody>
                      <a:tcPr/>
                    </a:tc>
                    <a:tc>
                      <a:txBody>
                        <a:bodyPr/>
                        <a:lstStyle/>
                        <a:p>
                          <a:pPr algn="ctr"/>
                          <a:r>
                            <a:rPr lang="en-GB" sz="1700" b="0" dirty="0"/>
                            <a:t>-.0008</a:t>
                          </a:r>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2</m:t>
                                    </m:r>
                                  </m:sup>
                                </m:sSup>
                              </m:oMath>
                            </m:oMathPara>
                          </a14:m>
                          <a:endParaRPr lang="en-GB" sz="1700" b="0" dirty="0"/>
                        </a:p>
                      </a:txBody>
                      <a:tcPr/>
                    </a:tc>
                    <a:tc>
                      <a:txBody>
                        <a:bodyPr/>
                        <a:lstStyle/>
                        <a:p>
                          <a:pPr algn="ctr"/>
                          <a:r>
                            <a:rPr lang="en-GB" sz="1700" b="0" dirty="0"/>
                            <a:t>.0001***</a:t>
                          </a:r>
                        </a:p>
                      </a:txBody>
                      <a:tcPr/>
                    </a:tc>
                    <a:tc>
                      <a:txBody>
                        <a:bodyPr/>
                        <a:lstStyle/>
                        <a:p>
                          <a:pPr algn="ctr"/>
                          <a:r>
                            <a:rPr lang="en-GB" sz="1700" b="0" dirty="0"/>
                            <a:t>0.0011</a:t>
                          </a:r>
                        </a:p>
                      </a:txBody>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3</m:t>
                                    </m:r>
                                  </m:sup>
                                </m:sSup>
                              </m:oMath>
                            </m:oMathPara>
                          </a14:m>
                          <a:endParaRPr lang="en-GB" sz="1700" b="0" dirty="0"/>
                        </a:p>
                      </a:txBody>
                      <a:tcPr/>
                    </a:tc>
                    <a:tc>
                      <a:txBody>
                        <a:bodyPr/>
                        <a:lstStyle/>
                        <a:p>
                          <a:pPr algn="ctr"/>
                          <a:r>
                            <a:rPr lang="en-GB" sz="1700" b="0" dirty="0"/>
                            <a:t>-1.56e-06***</a:t>
                          </a:r>
                        </a:p>
                      </a:txBody>
                      <a:tcPr/>
                    </a:tc>
                    <a:tc>
                      <a:txBody>
                        <a:bodyPr/>
                        <a:lstStyle/>
                        <a:p>
                          <a:pPr algn="ctr"/>
                          <a:r>
                            <a:rPr lang="en-GB" sz="1700" b="0" dirty="0"/>
                            <a:t>0.0001</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23757586"/>
                  </p:ext>
                </p:extLst>
              </p:nvPr>
            </p:nvGraphicFramePr>
            <p:xfrm>
              <a:off x="412288" y="3425252"/>
              <a:ext cx="3970908"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483042">
                      <a:extLst>
                        <a:ext uri="{9D8B030D-6E8A-4147-A177-3AD203B41FA5}">
                          <a16:colId xmlns:a16="http://schemas.microsoft.com/office/drawing/2014/main" val="20001"/>
                        </a:ext>
                      </a:extLst>
                    </a:gridCol>
                    <a:gridCol w="1038542">
                      <a:extLst>
                        <a:ext uri="{9D8B030D-6E8A-4147-A177-3AD203B41FA5}">
                          <a16:colId xmlns:a16="http://schemas.microsoft.com/office/drawing/2014/main" val="20002"/>
                        </a:ext>
                      </a:extLst>
                    </a:gridCol>
                  </a:tblGrid>
                  <a:tr h="370840">
                    <a:tc>
                      <a:txBody>
                        <a:bodyPr/>
                        <a:lstStyle/>
                        <a:p>
                          <a:endParaRPr lang="en-US"/>
                        </a:p>
                      </a:txBody>
                      <a:tcPr>
                        <a:blipFill>
                          <a:blip r:embed="rId3"/>
                          <a:stretch>
                            <a:fillRect t="-1639" r="-174790" b="-416393"/>
                          </a:stretch>
                        </a:blipFill>
                      </a:tcPr>
                    </a:tc>
                    <a:tc>
                      <a:txBody>
                        <a:bodyPr/>
                        <a:lstStyle/>
                        <a:p>
                          <a:endParaRPr lang="en-US"/>
                        </a:p>
                      </a:txBody>
                      <a:tcPr>
                        <a:blipFill>
                          <a:blip r:embed="rId3"/>
                          <a:stretch>
                            <a:fillRect l="-97541" t="-1639" r="-70492" b="-416393"/>
                          </a:stretch>
                        </a:blipFill>
                      </a:tcPr>
                    </a:tc>
                    <a:tc>
                      <a:txBody>
                        <a:bodyPr/>
                        <a:lstStyle/>
                        <a:p>
                          <a:endParaRPr lang="en-US"/>
                        </a:p>
                      </a:txBody>
                      <a:tcPr>
                        <a:blipFill>
                          <a:blip r:embed="rId3"/>
                          <a:stretch>
                            <a:fillRect l="-281871" t="-1639" r="-585" b="-416393"/>
                          </a:stretch>
                        </a:blipFill>
                      </a:tcPr>
                    </a:tc>
                    <a:extLst>
                      <a:ext uri="{0D108BD9-81ED-4DB2-BD59-A6C34878D82A}">
                        <a16:rowId xmlns:a16="http://schemas.microsoft.com/office/drawing/2014/main" val="10000"/>
                      </a:ext>
                    </a:extLst>
                  </a:tr>
                  <a:tr h="370840">
                    <a:tc>
                      <a:txBody>
                        <a:bodyPr/>
                        <a:lstStyle/>
                        <a:p>
                          <a:endParaRPr lang="en-US"/>
                        </a:p>
                      </a:txBody>
                      <a:tcPr>
                        <a:blipFill>
                          <a:blip r:embed="rId3"/>
                          <a:stretch>
                            <a:fillRect t="-101639" r="-174790" b="-316393"/>
                          </a:stretch>
                        </a:blipFill>
                      </a:tcPr>
                    </a:tc>
                    <a:tc>
                      <a:txBody>
                        <a:bodyPr/>
                        <a:lstStyle/>
                        <a:p>
                          <a:pPr algn="ctr"/>
                          <a:r>
                            <a:rPr lang="en-GB" sz="1700" b="0" dirty="0"/>
                            <a:t>.0555***</a:t>
                          </a:r>
                        </a:p>
                      </a:txBody>
                      <a:tcPr/>
                    </a:tc>
                    <a:tc>
                      <a:txBody>
                        <a:bodyPr/>
                        <a:lstStyle/>
                        <a:p>
                          <a:pPr algn="ctr"/>
                          <a:r>
                            <a:rPr lang="en-GB" sz="1700" b="0" dirty="0"/>
                            <a:t>.0434***</a:t>
                          </a:r>
                        </a:p>
                      </a:txBody>
                      <a:tcPr/>
                    </a:tc>
                    <a:extLst>
                      <a:ext uri="{0D108BD9-81ED-4DB2-BD59-A6C34878D82A}">
                        <a16:rowId xmlns:a16="http://schemas.microsoft.com/office/drawing/2014/main" val="10001"/>
                      </a:ext>
                    </a:extLst>
                  </a:tr>
                  <a:tr h="370840">
                    <a:tc>
                      <a:txBody>
                        <a:bodyPr/>
                        <a:lstStyle/>
                        <a:p>
                          <a:endParaRPr lang="en-US"/>
                        </a:p>
                      </a:txBody>
                      <a:tcPr>
                        <a:blipFill>
                          <a:blip r:embed="rId3"/>
                          <a:stretch>
                            <a:fillRect t="-198387" r="-174790" b="-211290"/>
                          </a:stretch>
                        </a:blipFill>
                      </a:tcPr>
                    </a:tc>
                    <a:tc>
                      <a:txBody>
                        <a:bodyPr/>
                        <a:lstStyle/>
                        <a:p>
                          <a:pPr algn="ctr"/>
                          <a:r>
                            <a:rPr lang="en-GB" sz="1700" b="0" dirty="0"/>
                            <a:t>-.0018**</a:t>
                          </a:r>
                        </a:p>
                      </a:txBody>
                      <a:tcPr/>
                    </a:tc>
                    <a:tc>
                      <a:txBody>
                        <a:bodyPr/>
                        <a:lstStyle/>
                        <a:p>
                          <a:pPr algn="ctr"/>
                          <a:r>
                            <a:rPr lang="en-GB" sz="1700" b="0" dirty="0"/>
                            <a:t>-.0008</a:t>
                          </a:r>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t="-303279" r="-174790" b="-114754"/>
                          </a:stretch>
                        </a:blipFill>
                      </a:tcPr>
                    </a:tc>
                    <a:tc>
                      <a:txBody>
                        <a:bodyPr/>
                        <a:lstStyle/>
                        <a:p>
                          <a:pPr algn="ctr"/>
                          <a:r>
                            <a:rPr lang="en-GB" sz="1700" b="0" dirty="0"/>
                            <a:t>.0001***</a:t>
                          </a:r>
                        </a:p>
                      </a:txBody>
                      <a:tcPr/>
                    </a:tc>
                    <a:tc>
                      <a:txBody>
                        <a:bodyPr/>
                        <a:lstStyle/>
                        <a:p>
                          <a:pPr algn="ctr"/>
                          <a:r>
                            <a:rPr lang="en-GB" sz="1700" b="0" dirty="0"/>
                            <a:t>0.0011</a:t>
                          </a:r>
                        </a:p>
                      </a:txBody>
                      <a:tcPr/>
                    </a:tc>
                    <a:extLst>
                      <a:ext uri="{0D108BD9-81ED-4DB2-BD59-A6C34878D82A}">
                        <a16:rowId xmlns:a16="http://schemas.microsoft.com/office/drawing/2014/main" val="10003"/>
                      </a:ext>
                    </a:extLst>
                  </a:tr>
                  <a:tr h="370840">
                    <a:tc>
                      <a:txBody>
                        <a:bodyPr/>
                        <a:lstStyle/>
                        <a:p>
                          <a:endParaRPr lang="en-US"/>
                        </a:p>
                      </a:txBody>
                      <a:tcPr>
                        <a:blipFill>
                          <a:blip r:embed="rId3"/>
                          <a:stretch>
                            <a:fillRect t="-403279" r="-174790" b="-14754"/>
                          </a:stretch>
                        </a:blipFill>
                      </a:tcPr>
                    </a:tc>
                    <a:tc>
                      <a:txBody>
                        <a:bodyPr/>
                        <a:lstStyle/>
                        <a:p>
                          <a:pPr algn="ctr"/>
                          <a:r>
                            <a:rPr lang="en-GB" sz="1700" b="0" dirty="0"/>
                            <a:t>-1.56e-06***</a:t>
                          </a:r>
                        </a:p>
                      </a:txBody>
                      <a:tcPr/>
                    </a:tc>
                    <a:tc>
                      <a:txBody>
                        <a:bodyPr/>
                        <a:lstStyle/>
                        <a:p>
                          <a:pPr algn="ctr"/>
                          <a:r>
                            <a:rPr lang="en-GB" sz="1700" b="0" dirty="0"/>
                            <a:t>0.0001</a:t>
                          </a:r>
                        </a:p>
                      </a:txBody>
                      <a:tcPr/>
                    </a:tc>
                    <a:extLst>
                      <a:ext uri="{0D108BD9-81ED-4DB2-BD59-A6C34878D82A}">
                        <a16:rowId xmlns:a16="http://schemas.microsoft.com/office/drawing/2014/main" val="10004"/>
                      </a:ext>
                    </a:extLst>
                  </a:tr>
                </a:tbl>
              </a:graphicData>
            </a:graphic>
          </p:graphicFrame>
        </mc:Fallback>
      </mc:AlternateContent>
      <p:pic>
        <p:nvPicPr>
          <p:cNvPr id="3" name="Picture 2"/>
          <p:cNvPicPr>
            <a:picLocks noChangeAspect="1"/>
          </p:cNvPicPr>
          <p:nvPr/>
        </p:nvPicPr>
        <p:blipFill>
          <a:blip r:embed="rId4"/>
          <a:stretch>
            <a:fillRect/>
          </a:stretch>
        </p:blipFill>
        <p:spPr>
          <a:xfrm>
            <a:off x="4534676" y="2769136"/>
            <a:ext cx="4501820" cy="32940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3AD0889-DF93-47F5-805C-15032CDB08FF}"/>
                  </a:ext>
                </a:extLst>
              </p:cNvPr>
              <p:cNvSpPr/>
              <p:nvPr/>
            </p:nvSpPr>
            <p:spPr>
              <a:xfrm>
                <a:off x="323845" y="5445224"/>
                <a:ext cx="4066609" cy="353943"/>
              </a:xfrm>
              <a:prstGeom prst="rect">
                <a:avLst/>
              </a:prstGeom>
            </p:spPr>
            <p:txBody>
              <a:bodyPr wrap="square">
                <a:spAutoFit/>
              </a:bodyPr>
              <a:lstStyle/>
              <a:p>
                <a:pPr algn="ctr"/>
                <a14:m>
                  <m:oMath xmlns:m="http://schemas.openxmlformats.org/officeDocument/2006/math">
                    <m:r>
                      <a:rPr lang="en-GB" sz="1700" i="1" smtClean="0">
                        <a:latin typeface="Cambria Math" panose="02040503050406030204" pitchFamily="18" charset="0"/>
                      </a:rPr>
                      <m:t>∗∗∗</m:t>
                    </m:r>
                    <m:r>
                      <a:rPr lang="en-GB" sz="1700" i="1" smtClean="0">
                        <a:latin typeface="Cambria Math" panose="02040503050406030204" pitchFamily="18" charset="0"/>
                      </a:rPr>
                      <m:t>𝑝</m:t>
                    </m:r>
                    <m:r>
                      <a:rPr lang="en-GB" sz="1700" i="1" smtClean="0">
                        <a:latin typeface="Cambria Math" panose="02040503050406030204" pitchFamily="18" charset="0"/>
                      </a:rPr>
                      <m:t>&lt;0.01</m:t>
                    </m:r>
                  </m:oMath>
                </a14:m>
                <a:r>
                  <a:rPr lang="en-GB" sz="1700" dirty="0"/>
                  <a:t>;</a:t>
                </a:r>
                <a14:m>
                  <m:oMath xmlns:m="http://schemas.openxmlformats.org/officeDocument/2006/math">
                    <m:r>
                      <a:rPr lang="en-GB" sz="1700" b="0" i="0" smtClean="0">
                        <a:latin typeface="Cambria Math" panose="02040503050406030204" pitchFamily="18" charset="0"/>
                      </a:rPr>
                      <m:t> </m:t>
                    </m:r>
                    <m:r>
                      <a:rPr lang="en-GB" sz="1700" i="1">
                        <a:latin typeface="Cambria Math" panose="02040503050406030204" pitchFamily="18" charset="0"/>
                      </a:rPr>
                      <m:t>∗∗</m:t>
                    </m:r>
                    <m:r>
                      <a:rPr lang="en-GB" sz="1700" i="1">
                        <a:latin typeface="Cambria Math" panose="02040503050406030204" pitchFamily="18" charset="0"/>
                      </a:rPr>
                      <m:t>𝑝</m:t>
                    </m:r>
                    <m:r>
                      <a:rPr lang="en-GB" sz="1700" i="1">
                        <a:latin typeface="Cambria Math" panose="02040503050406030204" pitchFamily="18" charset="0"/>
                      </a:rPr>
                      <m:t>&lt;0.05; ∗</m:t>
                    </m:r>
                    <m:r>
                      <a:rPr lang="en-GB" sz="1700" i="1">
                        <a:latin typeface="Cambria Math" panose="02040503050406030204" pitchFamily="18" charset="0"/>
                      </a:rPr>
                      <m:t>𝑝</m:t>
                    </m:r>
                    <m:r>
                      <a:rPr lang="en-GB" sz="1700" i="1">
                        <a:latin typeface="Cambria Math" panose="02040503050406030204" pitchFamily="18" charset="0"/>
                      </a:rPr>
                      <m:t>&lt;0.1</m:t>
                    </m:r>
                  </m:oMath>
                </a14:m>
                <a:endParaRPr lang="en-GB" sz="1700" dirty="0"/>
              </a:p>
            </p:txBody>
          </p:sp>
        </mc:Choice>
        <mc:Fallback xmlns="">
          <p:sp>
            <p:nvSpPr>
              <p:cNvPr id="9" name="Rectangle 8">
                <a:extLst>
                  <a:ext uri="{FF2B5EF4-FFF2-40B4-BE49-F238E27FC236}">
                    <a16:creationId xmlns:a16="http://schemas.microsoft.com/office/drawing/2014/main" id="{73AD0889-DF93-47F5-805C-15032CDB08FF}"/>
                  </a:ext>
                </a:extLst>
              </p:cNvPr>
              <p:cNvSpPr>
                <a:spLocks noRot="1" noChangeAspect="1" noMove="1" noResize="1" noEditPoints="1" noAdjustHandles="1" noChangeArrowheads="1" noChangeShapeType="1" noTextEdit="1"/>
              </p:cNvSpPr>
              <p:nvPr/>
            </p:nvSpPr>
            <p:spPr>
              <a:xfrm>
                <a:off x="323845" y="5445224"/>
                <a:ext cx="4066609" cy="353943"/>
              </a:xfrm>
              <a:prstGeom prst="rect">
                <a:avLst/>
              </a:prstGeom>
              <a:blipFill>
                <a:blip r:embed="rId5"/>
                <a:stretch>
                  <a:fillRect t="-5172" b="-22414"/>
                </a:stretch>
              </a:blipFill>
            </p:spPr>
            <p:txBody>
              <a:bodyPr/>
              <a:lstStyle/>
              <a:p>
                <a:r>
                  <a:rPr lang="en-GB">
                    <a:noFill/>
                  </a:rPr>
                  <a:t> </a:t>
                </a:r>
              </a:p>
            </p:txBody>
          </p:sp>
        </mc:Fallback>
      </mc:AlternateContent>
    </p:spTree>
    <p:extLst>
      <p:ext uri="{BB962C8B-B14F-4D97-AF65-F5344CB8AC3E}">
        <p14:creationId xmlns:p14="http://schemas.microsoft.com/office/powerpoint/2010/main" val="131603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 GHQ-12</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13</a:t>
            </a:fld>
            <a:endParaRPr lang="en-US" altLang="en-US"/>
          </a:p>
        </p:txBody>
      </p:sp>
      <p:sp>
        <p:nvSpPr>
          <p:cNvPr id="12292" name="TextBox 2"/>
          <p:cNvSpPr txBox="1">
            <a:spLocks noChangeArrowheads="1"/>
          </p:cNvSpPr>
          <p:nvPr/>
        </p:nvSpPr>
        <p:spPr bwMode="auto">
          <a:xfrm>
            <a:off x="330200" y="1557338"/>
            <a:ext cx="84899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What is the association between experiencing youth unemployment between ages 18-21 and trajectories in mental health and subjective wellbeing?</a:t>
            </a:r>
          </a:p>
          <a:p>
            <a:pPr eaLnBrk="1" hangingPunct="1">
              <a:spcBef>
                <a:spcPct val="0"/>
              </a:spcBef>
            </a:pPr>
            <a:endParaRPr lang="en-GB" altLang="en-US" sz="1700"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412288" y="3425252"/>
              <a:ext cx="3970908"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483042">
                      <a:extLst>
                        <a:ext uri="{9D8B030D-6E8A-4147-A177-3AD203B41FA5}">
                          <a16:colId xmlns:a16="http://schemas.microsoft.com/office/drawing/2014/main" val="20001"/>
                        </a:ext>
                      </a:extLst>
                    </a:gridCol>
                    <a:gridCol w="1038542">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1700" b="0" i="1" dirty="0" smtClean="0">
                                    <a:latin typeface="Cambria Math" panose="02040503050406030204" pitchFamily="18" charset="0"/>
                                  </a:rPr>
                                  <m:t>𝑉𝑎𝑟𝑖𝑎𝑏𝑙𝑒</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oMath>
                            </m:oMathPara>
                          </a14:m>
                          <a:endParaRPr lang="en-GB" sz="1700" b="0" dirty="0"/>
                        </a:p>
                      </a:txBody>
                      <a:tcPr/>
                    </a:tc>
                    <a:tc>
                      <a:txBody>
                        <a:bodyPr/>
                        <a:lstStyle/>
                        <a:p>
                          <a:pPr algn="ctr"/>
                          <a:r>
                            <a:rPr lang="en-GB" sz="1700" b="0" dirty="0"/>
                            <a:t>.0555***</a:t>
                          </a:r>
                        </a:p>
                      </a:txBody>
                      <a:tcPr/>
                    </a:tc>
                    <a:tc>
                      <a:txBody>
                        <a:bodyPr/>
                        <a:lstStyle/>
                        <a:p>
                          <a:pPr algn="ctr"/>
                          <a:r>
                            <a:rPr lang="en-GB" sz="1700" b="0" dirty="0"/>
                            <a:t>.0434***</a:t>
                          </a:r>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oMath>
                            </m:oMathPara>
                          </a14:m>
                          <a:endParaRPr lang="en-GB" sz="1700" b="0" dirty="0"/>
                        </a:p>
                      </a:txBody>
                      <a:tcPr/>
                    </a:tc>
                    <a:tc>
                      <a:txBody>
                        <a:bodyPr/>
                        <a:lstStyle/>
                        <a:p>
                          <a:pPr algn="ctr"/>
                          <a:r>
                            <a:rPr lang="en-GB" sz="1700" b="0" dirty="0"/>
                            <a:t>-.0018**</a:t>
                          </a:r>
                        </a:p>
                      </a:txBody>
                      <a:tcPr/>
                    </a:tc>
                    <a:tc>
                      <a:txBody>
                        <a:bodyPr/>
                        <a:lstStyle/>
                        <a:p>
                          <a:pPr algn="ctr"/>
                          <a:r>
                            <a:rPr lang="en-GB" sz="1700" b="0" dirty="0"/>
                            <a:t>-.0008</a:t>
                          </a:r>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2</m:t>
                                    </m:r>
                                  </m:sup>
                                </m:sSup>
                              </m:oMath>
                            </m:oMathPara>
                          </a14:m>
                          <a:endParaRPr lang="en-GB" sz="1700" b="0" dirty="0"/>
                        </a:p>
                      </a:txBody>
                      <a:tcPr/>
                    </a:tc>
                    <a:tc>
                      <a:txBody>
                        <a:bodyPr/>
                        <a:lstStyle/>
                        <a:p>
                          <a:pPr algn="ctr"/>
                          <a:r>
                            <a:rPr lang="en-GB" sz="1700" b="0" dirty="0"/>
                            <a:t>.0001***</a:t>
                          </a:r>
                        </a:p>
                      </a:txBody>
                      <a:tcPr/>
                    </a:tc>
                    <a:tc>
                      <a:txBody>
                        <a:bodyPr/>
                        <a:lstStyle/>
                        <a:p>
                          <a:pPr algn="ctr"/>
                          <a:r>
                            <a:rPr lang="en-GB" sz="1700" b="0" dirty="0"/>
                            <a:t>0.0011</a:t>
                          </a:r>
                        </a:p>
                      </a:txBody>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3</m:t>
                                    </m:r>
                                  </m:sup>
                                </m:sSup>
                              </m:oMath>
                            </m:oMathPara>
                          </a14:m>
                          <a:endParaRPr lang="en-GB" sz="1700" b="0" dirty="0"/>
                        </a:p>
                      </a:txBody>
                      <a:tcPr/>
                    </a:tc>
                    <a:tc>
                      <a:txBody>
                        <a:bodyPr/>
                        <a:lstStyle/>
                        <a:p>
                          <a:pPr algn="ctr"/>
                          <a:r>
                            <a:rPr lang="en-GB" sz="1700" b="0" dirty="0"/>
                            <a:t>-1.56e-06***</a:t>
                          </a:r>
                        </a:p>
                      </a:txBody>
                      <a:tcPr/>
                    </a:tc>
                    <a:tc>
                      <a:txBody>
                        <a:bodyPr/>
                        <a:lstStyle/>
                        <a:p>
                          <a:pPr algn="ctr"/>
                          <a:r>
                            <a:rPr lang="en-GB" sz="1700" b="0" dirty="0"/>
                            <a:t>0.0001</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nvPr>
            </p:nvGraphicFramePr>
            <p:xfrm>
              <a:off x="412288" y="3425252"/>
              <a:ext cx="3970908"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483042">
                      <a:extLst>
                        <a:ext uri="{9D8B030D-6E8A-4147-A177-3AD203B41FA5}">
                          <a16:colId xmlns:a16="http://schemas.microsoft.com/office/drawing/2014/main" val="20001"/>
                        </a:ext>
                      </a:extLst>
                    </a:gridCol>
                    <a:gridCol w="1038542">
                      <a:extLst>
                        <a:ext uri="{9D8B030D-6E8A-4147-A177-3AD203B41FA5}">
                          <a16:colId xmlns:a16="http://schemas.microsoft.com/office/drawing/2014/main" val="20002"/>
                        </a:ext>
                      </a:extLst>
                    </a:gridCol>
                  </a:tblGrid>
                  <a:tr h="370840">
                    <a:tc>
                      <a:txBody>
                        <a:bodyPr/>
                        <a:lstStyle/>
                        <a:p>
                          <a:endParaRPr lang="en-US"/>
                        </a:p>
                      </a:txBody>
                      <a:tcPr>
                        <a:blipFill>
                          <a:blip r:embed="rId3"/>
                          <a:stretch>
                            <a:fillRect t="-1639" r="-174790" b="-416393"/>
                          </a:stretch>
                        </a:blipFill>
                      </a:tcPr>
                    </a:tc>
                    <a:tc>
                      <a:txBody>
                        <a:bodyPr/>
                        <a:lstStyle/>
                        <a:p>
                          <a:endParaRPr lang="en-US"/>
                        </a:p>
                      </a:txBody>
                      <a:tcPr>
                        <a:blipFill>
                          <a:blip r:embed="rId3"/>
                          <a:stretch>
                            <a:fillRect l="-97541" t="-1639" r="-70492" b="-416393"/>
                          </a:stretch>
                        </a:blipFill>
                      </a:tcPr>
                    </a:tc>
                    <a:tc>
                      <a:txBody>
                        <a:bodyPr/>
                        <a:lstStyle/>
                        <a:p>
                          <a:endParaRPr lang="en-US"/>
                        </a:p>
                      </a:txBody>
                      <a:tcPr>
                        <a:blipFill>
                          <a:blip r:embed="rId3"/>
                          <a:stretch>
                            <a:fillRect l="-281871" t="-1639" r="-585" b="-416393"/>
                          </a:stretch>
                        </a:blipFill>
                      </a:tcPr>
                    </a:tc>
                    <a:extLst>
                      <a:ext uri="{0D108BD9-81ED-4DB2-BD59-A6C34878D82A}">
                        <a16:rowId xmlns:a16="http://schemas.microsoft.com/office/drawing/2014/main" val="10000"/>
                      </a:ext>
                    </a:extLst>
                  </a:tr>
                  <a:tr h="370840">
                    <a:tc>
                      <a:txBody>
                        <a:bodyPr/>
                        <a:lstStyle/>
                        <a:p>
                          <a:endParaRPr lang="en-US"/>
                        </a:p>
                      </a:txBody>
                      <a:tcPr>
                        <a:blipFill>
                          <a:blip r:embed="rId3"/>
                          <a:stretch>
                            <a:fillRect t="-101639" r="-174790" b="-316393"/>
                          </a:stretch>
                        </a:blipFill>
                      </a:tcPr>
                    </a:tc>
                    <a:tc>
                      <a:txBody>
                        <a:bodyPr/>
                        <a:lstStyle/>
                        <a:p>
                          <a:pPr algn="ctr"/>
                          <a:r>
                            <a:rPr lang="en-GB" sz="1700" b="0" dirty="0"/>
                            <a:t>.0555***</a:t>
                          </a:r>
                        </a:p>
                      </a:txBody>
                      <a:tcPr/>
                    </a:tc>
                    <a:tc>
                      <a:txBody>
                        <a:bodyPr/>
                        <a:lstStyle/>
                        <a:p>
                          <a:pPr algn="ctr"/>
                          <a:r>
                            <a:rPr lang="en-GB" sz="1700" b="0" dirty="0"/>
                            <a:t>.0434***</a:t>
                          </a:r>
                        </a:p>
                      </a:txBody>
                      <a:tcPr/>
                    </a:tc>
                    <a:extLst>
                      <a:ext uri="{0D108BD9-81ED-4DB2-BD59-A6C34878D82A}">
                        <a16:rowId xmlns:a16="http://schemas.microsoft.com/office/drawing/2014/main" val="10001"/>
                      </a:ext>
                    </a:extLst>
                  </a:tr>
                  <a:tr h="370840">
                    <a:tc>
                      <a:txBody>
                        <a:bodyPr/>
                        <a:lstStyle/>
                        <a:p>
                          <a:endParaRPr lang="en-US"/>
                        </a:p>
                      </a:txBody>
                      <a:tcPr>
                        <a:blipFill>
                          <a:blip r:embed="rId3"/>
                          <a:stretch>
                            <a:fillRect t="-198387" r="-174790" b="-211290"/>
                          </a:stretch>
                        </a:blipFill>
                      </a:tcPr>
                    </a:tc>
                    <a:tc>
                      <a:txBody>
                        <a:bodyPr/>
                        <a:lstStyle/>
                        <a:p>
                          <a:pPr algn="ctr"/>
                          <a:r>
                            <a:rPr lang="en-GB" sz="1700" b="0" dirty="0"/>
                            <a:t>-.0018**</a:t>
                          </a:r>
                        </a:p>
                      </a:txBody>
                      <a:tcPr/>
                    </a:tc>
                    <a:tc>
                      <a:txBody>
                        <a:bodyPr/>
                        <a:lstStyle/>
                        <a:p>
                          <a:pPr algn="ctr"/>
                          <a:r>
                            <a:rPr lang="en-GB" sz="1700" b="0" dirty="0"/>
                            <a:t>-.0008</a:t>
                          </a:r>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t="-303279" r="-174790" b="-114754"/>
                          </a:stretch>
                        </a:blipFill>
                      </a:tcPr>
                    </a:tc>
                    <a:tc>
                      <a:txBody>
                        <a:bodyPr/>
                        <a:lstStyle/>
                        <a:p>
                          <a:pPr algn="ctr"/>
                          <a:r>
                            <a:rPr lang="en-GB" sz="1700" b="0" dirty="0"/>
                            <a:t>.0001***</a:t>
                          </a:r>
                        </a:p>
                      </a:txBody>
                      <a:tcPr/>
                    </a:tc>
                    <a:tc>
                      <a:txBody>
                        <a:bodyPr/>
                        <a:lstStyle/>
                        <a:p>
                          <a:pPr algn="ctr"/>
                          <a:r>
                            <a:rPr lang="en-GB" sz="1700" b="0" dirty="0"/>
                            <a:t>0.0011</a:t>
                          </a:r>
                        </a:p>
                      </a:txBody>
                      <a:tcPr/>
                    </a:tc>
                    <a:extLst>
                      <a:ext uri="{0D108BD9-81ED-4DB2-BD59-A6C34878D82A}">
                        <a16:rowId xmlns:a16="http://schemas.microsoft.com/office/drawing/2014/main" val="10003"/>
                      </a:ext>
                    </a:extLst>
                  </a:tr>
                  <a:tr h="370840">
                    <a:tc>
                      <a:txBody>
                        <a:bodyPr/>
                        <a:lstStyle/>
                        <a:p>
                          <a:endParaRPr lang="en-US"/>
                        </a:p>
                      </a:txBody>
                      <a:tcPr>
                        <a:blipFill>
                          <a:blip r:embed="rId3"/>
                          <a:stretch>
                            <a:fillRect t="-403279" r="-174790" b="-14754"/>
                          </a:stretch>
                        </a:blipFill>
                      </a:tcPr>
                    </a:tc>
                    <a:tc>
                      <a:txBody>
                        <a:bodyPr/>
                        <a:lstStyle/>
                        <a:p>
                          <a:pPr algn="ctr"/>
                          <a:r>
                            <a:rPr lang="en-GB" sz="1700" b="0" dirty="0"/>
                            <a:t>-1.56e-06***</a:t>
                          </a:r>
                        </a:p>
                      </a:txBody>
                      <a:tcPr/>
                    </a:tc>
                    <a:tc>
                      <a:txBody>
                        <a:bodyPr/>
                        <a:lstStyle/>
                        <a:p>
                          <a:pPr algn="ctr"/>
                          <a:r>
                            <a:rPr lang="en-GB" sz="1700" b="0" dirty="0"/>
                            <a:t>0.0001</a:t>
                          </a:r>
                        </a:p>
                      </a:txBody>
                      <a:tcPr/>
                    </a:tc>
                    <a:extLst>
                      <a:ext uri="{0D108BD9-81ED-4DB2-BD59-A6C34878D82A}">
                        <a16:rowId xmlns:a16="http://schemas.microsoft.com/office/drawing/2014/main" val="10004"/>
                      </a:ext>
                    </a:extLst>
                  </a:tr>
                </a:tbl>
              </a:graphicData>
            </a:graphic>
          </p:graphicFrame>
        </mc:Fallback>
      </mc:AlternateContent>
      <p:pic>
        <p:nvPicPr>
          <p:cNvPr id="8" name="Picture 7">
            <a:extLst>
              <a:ext uri="{FF2B5EF4-FFF2-40B4-BE49-F238E27FC236}">
                <a16:creationId xmlns:a16="http://schemas.microsoft.com/office/drawing/2014/main" id="{E02BC2D2-9D50-476D-A826-073E61AAB9E1}"/>
              </a:ext>
            </a:extLst>
          </p:cNvPr>
          <p:cNvPicPr>
            <a:picLocks noChangeAspect="1"/>
          </p:cNvPicPr>
          <p:nvPr/>
        </p:nvPicPr>
        <p:blipFill>
          <a:blip r:embed="rId4"/>
          <a:stretch>
            <a:fillRect/>
          </a:stretch>
        </p:blipFill>
        <p:spPr>
          <a:xfrm>
            <a:off x="4544718" y="2769159"/>
            <a:ext cx="4501820" cy="32940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BB22677-891E-45B4-B477-D11E45FE017C}"/>
                  </a:ext>
                </a:extLst>
              </p:cNvPr>
              <p:cNvSpPr/>
              <p:nvPr/>
            </p:nvSpPr>
            <p:spPr>
              <a:xfrm>
                <a:off x="323845" y="5445224"/>
                <a:ext cx="4066609" cy="353943"/>
              </a:xfrm>
              <a:prstGeom prst="rect">
                <a:avLst/>
              </a:prstGeom>
            </p:spPr>
            <p:txBody>
              <a:bodyPr wrap="square">
                <a:spAutoFit/>
              </a:bodyPr>
              <a:lstStyle/>
              <a:p>
                <a:pPr algn="ctr"/>
                <a14:m>
                  <m:oMath xmlns:m="http://schemas.openxmlformats.org/officeDocument/2006/math">
                    <m:r>
                      <a:rPr lang="en-GB" sz="1700" i="1" smtClean="0">
                        <a:latin typeface="Cambria Math" panose="02040503050406030204" pitchFamily="18" charset="0"/>
                      </a:rPr>
                      <m:t>∗∗∗</m:t>
                    </m:r>
                    <m:r>
                      <a:rPr lang="en-GB" sz="1700" i="1" smtClean="0">
                        <a:latin typeface="Cambria Math" panose="02040503050406030204" pitchFamily="18" charset="0"/>
                      </a:rPr>
                      <m:t>𝑝</m:t>
                    </m:r>
                    <m:r>
                      <a:rPr lang="en-GB" sz="1700" i="1" smtClean="0">
                        <a:latin typeface="Cambria Math" panose="02040503050406030204" pitchFamily="18" charset="0"/>
                      </a:rPr>
                      <m:t>&lt;0.01</m:t>
                    </m:r>
                  </m:oMath>
                </a14:m>
                <a:r>
                  <a:rPr lang="en-GB" sz="1700" dirty="0"/>
                  <a:t>;</a:t>
                </a:r>
                <a14:m>
                  <m:oMath xmlns:m="http://schemas.openxmlformats.org/officeDocument/2006/math">
                    <m:r>
                      <a:rPr lang="en-GB" sz="1700" b="0" i="0" smtClean="0">
                        <a:latin typeface="Cambria Math" panose="02040503050406030204" pitchFamily="18" charset="0"/>
                      </a:rPr>
                      <m:t> </m:t>
                    </m:r>
                    <m:r>
                      <a:rPr lang="en-GB" sz="1700" i="1">
                        <a:latin typeface="Cambria Math" panose="02040503050406030204" pitchFamily="18" charset="0"/>
                      </a:rPr>
                      <m:t>∗∗</m:t>
                    </m:r>
                    <m:r>
                      <a:rPr lang="en-GB" sz="1700" i="1">
                        <a:latin typeface="Cambria Math" panose="02040503050406030204" pitchFamily="18" charset="0"/>
                      </a:rPr>
                      <m:t>𝑝</m:t>
                    </m:r>
                    <m:r>
                      <a:rPr lang="en-GB" sz="1700" i="1">
                        <a:latin typeface="Cambria Math" panose="02040503050406030204" pitchFamily="18" charset="0"/>
                      </a:rPr>
                      <m:t>&lt;0.05; ∗</m:t>
                    </m:r>
                    <m:r>
                      <a:rPr lang="en-GB" sz="1700" i="1">
                        <a:latin typeface="Cambria Math" panose="02040503050406030204" pitchFamily="18" charset="0"/>
                      </a:rPr>
                      <m:t>𝑝</m:t>
                    </m:r>
                    <m:r>
                      <a:rPr lang="en-GB" sz="1700" i="1">
                        <a:latin typeface="Cambria Math" panose="02040503050406030204" pitchFamily="18" charset="0"/>
                      </a:rPr>
                      <m:t>&lt;0.1</m:t>
                    </m:r>
                  </m:oMath>
                </a14:m>
                <a:endParaRPr lang="en-GB" sz="1700" dirty="0"/>
              </a:p>
            </p:txBody>
          </p:sp>
        </mc:Choice>
        <mc:Fallback xmlns="">
          <p:sp>
            <p:nvSpPr>
              <p:cNvPr id="9" name="Rectangle 8">
                <a:extLst>
                  <a:ext uri="{FF2B5EF4-FFF2-40B4-BE49-F238E27FC236}">
                    <a16:creationId xmlns:a16="http://schemas.microsoft.com/office/drawing/2014/main" id="{1BB22677-891E-45B4-B477-D11E45FE017C}"/>
                  </a:ext>
                </a:extLst>
              </p:cNvPr>
              <p:cNvSpPr>
                <a:spLocks noRot="1" noChangeAspect="1" noMove="1" noResize="1" noEditPoints="1" noAdjustHandles="1" noChangeArrowheads="1" noChangeShapeType="1" noTextEdit="1"/>
              </p:cNvSpPr>
              <p:nvPr/>
            </p:nvSpPr>
            <p:spPr>
              <a:xfrm>
                <a:off x="323845" y="5445224"/>
                <a:ext cx="4066609" cy="353943"/>
              </a:xfrm>
              <a:prstGeom prst="rect">
                <a:avLst/>
              </a:prstGeom>
              <a:blipFill>
                <a:blip r:embed="rId5"/>
                <a:stretch>
                  <a:fillRect t="-5172" b="-22414"/>
                </a:stretch>
              </a:blipFill>
            </p:spPr>
            <p:txBody>
              <a:bodyPr/>
              <a:lstStyle/>
              <a:p>
                <a:r>
                  <a:rPr lang="en-GB">
                    <a:noFill/>
                  </a:rPr>
                  <a:t> </a:t>
                </a:r>
              </a:p>
            </p:txBody>
          </p:sp>
        </mc:Fallback>
      </mc:AlternateContent>
    </p:spTree>
    <p:extLst>
      <p:ext uri="{BB962C8B-B14F-4D97-AF65-F5344CB8AC3E}">
        <p14:creationId xmlns:p14="http://schemas.microsoft.com/office/powerpoint/2010/main" val="401365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 Life Satisfaction</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14</a:t>
            </a:fld>
            <a:endParaRPr lang="en-US" altLang="en-US"/>
          </a:p>
        </p:txBody>
      </p:sp>
      <p:sp>
        <p:nvSpPr>
          <p:cNvPr id="12292" name="TextBox 2"/>
          <p:cNvSpPr txBox="1">
            <a:spLocks noChangeArrowheads="1"/>
          </p:cNvSpPr>
          <p:nvPr/>
        </p:nvSpPr>
        <p:spPr bwMode="auto">
          <a:xfrm>
            <a:off x="330200" y="1557338"/>
            <a:ext cx="84899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What is the association between experiencing youth unemployment between ages 18-21 and trajectories in mental health and subjective wellbeing?</a:t>
            </a:r>
          </a:p>
          <a:p>
            <a:pPr eaLnBrk="1" hangingPunct="1">
              <a:spcBef>
                <a:spcPct val="0"/>
              </a:spcBef>
            </a:pPr>
            <a:endParaRPr lang="en-GB" altLang="en-US" sz="1700"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90596789"/>
                  </p:ext>
                </p:extLst>
              </p:nvPr>
            </p:nvGraphicFramePr>
            <p:xfrm>
              <a:off x="323846" y="3429000"/>
              <a:ext cx="4066609" cy="1854200"/>
            </p:xfrm>
            <a:graphic>
              <a:graphicData uri="http://schemas.openxmlformats.org/drawingml/2006/table">
                <a:tbl>
                  <a:tblPr firstRow="1" bandRow="1">
                    <a:tableStyleId>{3B4B98B0-60AC-42C2-AFA5-B58CD77FA1E5}</a:tableStyleId>
                  </a:tblPr>
                  <a:tblGrid>
                    <a:gridCol w="1535818">
                      <a:extLst>
                        <a:ext uri="{9D8B030D-6E8A-4147-A177-3AD203B41FA5}">
                          <a16:colId xmlns:a16="http://schemas.microsoft.com/office/drawing/2014/main" val="20000"/>
                        </a:ext>
                      </a:extLst>
                    </a:gridCol>
                    <a:gridCol w="1431923">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1700" b="0" i="1" dirty="0" smtClean="0">
                                    <a:latin typeface="Cambria Math" panose="02040503050406030204" pitchFamily="18" charset="0"/>
                                  </a:rPr>
                                  <m:t>𝑉𝑎𝑟𝑖𝑎𝑏𝑙𝑒</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oMath>
                            </m:oMathPara>
                          </a14:m>
                          <a:endParaRPr lang="en-GB" sz="1700" b="0" dirty="0"/>
                        </a:p>
                      </a:txBody>
                      <a:tcPr/>
                    </a:tc>
                    <a:tc>
                      <a:txBody>
                        <a:bodyPr/>
                        <a:lstStyle/>
                        <a:p>
                          <a:pPr algn="ctr"/>
                          <a:r>
                            <a:rPr lang="en-GB" sz="1700" b="0" dirty="0"/>
                            <a:t>-.0225***</a:t>
                          </a:r>
                        </a:p>
                      </a:txBody>
                      <a:tcPr/>
                    </a:tc>
                    <a:tc>
                      <a:txBody>
                        <a:bodyPr/>
                        <a:lstStyle/>
                        <a:p>
                          <a:pPr algn="ctr"/>
                          <a:r>
                            <a:rPr lang="en-GB" sz="1700" b="0" dirty="0"/>
                            <a:t>-.0113***</a:t>
                          </a:r>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oMath>
                            </m:oMathPara>
                          </a14:m>
                          <a:endParaRPr lang="en-GB" sz="1700" b="0" dirty="0"/>
                        </a:p>
                      </a:txBody>
                      <a:tcPr/>
                    </a:tc>
                    <a:tc>
                      <a:txBody>
                        <a:bodyPr/>
                        <a:lstStyle/>
                        <a:p>
                          <a:pPr algn="ctr"/>
                          <a:r>
                            <a:rPr lang="en-GB" sz="1700" b="0" dirty="0"/>
                            <a:t>.0009***</a:t>
                          </a:r>
                        </a:p>
                      </a:txBody>
                      <a:tcPr/>
                    </a:tc>
                    <a:tc>
                      <a:txBody>
                        <a:bodyPr/>
                        <a:lstStyle/>
                        <a:p>
                          <a:pPr algn="ctr"/>
                          <a:r>
                            <a:rPr lang="en-GB" sz="1700" b="0" dirty="0"/>
                            <a:t>-.0009</a:t>
                          </a:r>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2</m:t>
                                    </m:r>
                                  </m:sup>
                                </m:sSup>
                              </m:oMath>
                            </m:oMathPara>
                          </a14:m>
                          <a:endParaRPr lang="en-GB" sz="1700" b="0" dirty="0"/>
                        </a:p>
                      </a:txBody>
                      <a:tcPr/>
                    </a:tc>
                    <a:tc>
                      <a:txBody>
                        <a:bodyPr/>
                        <a:lstStyle/>
                        <a:p>
                          <a:pPr algn="ctr"/>
                          <a:r>
                            <a:rPr lang="en-GB" sz="1700" b="0" dirty="0"/>
                            <a:t>-.00004***</a:t>
                          </a:r>
                        </a:p>
                      </a:txBody>
                      <a:tcPr/>
                    </a:tc>
                    <a:tc>
                      <a:txBody>
                        <a:bodyPr/>
                        <a:lstStyle/>
                        <a:p>
                          <a:pPr algn="ctr"/>
                          <a:r>
                            <a:rPr lang="en-GB" sz="1700" b="0" dirty="0"/>
                            <a:t>-.0002</a:t>
                          </a:r>
                        </a:p>
                      </a:txBody>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3</m:t>
                                    </m:r>
                                  </m:sup>
                                </m:sSup>
                              </m:oMath>
                            </m:oMathPara>
                          </a14:m>
                          <a:endParaRPr lang="en-GB" sz="1700" b="0" dirty="0"/>
                        </a:p>
                      </a:txBody>
                      <a:tcPr/>
                    </a:tc>
                    <a:tc>
                      <a:txBody>
                        <a:bodyPr/>
                        <a:lstStyle/>
                        <a:p>
                          <a:pPr algn="ctr"/>
                          <a:r>
                            <a:rPr lang="en-GB" sz="1700" b="0" dirty="0"/>
                            <a:t>5.50e-07***</a:t>
                          </a:r>
                        </a:p>
                      </a:txBody>
                      <a:tcPr/>
                    </a:tc>
                    <a:tc>
                      <a:txBody>
                        <a:bodyPr/>
                        <a:lstStyle/>
                        <a:p>
                          <a:pPr algn="ctr"/>
                          <a:r>
                            <a:rPr lang="en-GB" sz="1700" b="0" dirty="0"/>
                            <a:t>9.23e-06</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90596789"/>
                  </p:ext>
                </p:extLst>
              </p:nvPr>
            </p:nvGraphicFramePr>
            <p:xfrm>
              <a:off x="323846" y="3429000"/>
              <a:ext cx="4066609" cy="1854200"/>
            </p:xfrm>
            <a:graphic>
              <a:graphicData uri="http://schemas.openxmlformats.org/drawingml/2006/table">
                <a:tbl>
                  <a:tblPr firstRow="1" bandRow="1">
                    <a:tableStyleId>{3B4B98B0-60AC-42C2-AFA5-B58CD77FA1E5}</a:tableStyleId>
                  </a:tblPr>
                  <a:tblGrid>
                    <a:gridCol w="1535818">
                      <a:extLst>
                        <a:ext uri="{9D8B030D-6E8A-4147-A177-3AD203B41FA5}">
                          <a16:colId xmlns:a16="http://schemas.microsoft.com/office/drawing/2014/main" val="20000"/>
                        </a:ext>
                      </a:extLst>
                    </a:gridCol>
                    <a:gridCol w="1431923">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tblGrid>
                  <a:tr h="370840">
                    <a:tc>
                      <a:txBody>
                        <a:bodyPr/>
                        <a:lstStyle/>
                        <a:p>
                          <a:endParaRPr lang="en-US"/>
                        </a:p>
                      </a:txBody>
                      <a:tcPr>
                        <a:blipFill>
                          <a:blip r:embed="rId3"/>
                          <a:stretch>
                            <a:fillRect t="-1639" r="-165476" b="-416393"/>
                          </a:stretch>
                        </a:blipFill>
                      </a:tcPr>
                    </a:tc>
                    <a:tc>
                      <a:txBody>
                        <a:bodyPr/>
                        <a:lstStyle/>
                        <a:p>
                          <a:endParaRPr lang="en-US"/>
                        </a:p>
                      </a:txBody>
                      <a:tcPr>
                        <a:blipFill>
                          <a:blip r:embed="rId3"/>
                          <a:stretch>
                            <a:fillRect l="-107234" t="-1639" r="-77447" b="-416393"/>
                          </a:stretch>
                        </a:blipFill>
                      </a:tcPr>
                    </a:tc>
                    <a:tc>
                      <a:txBody>
                        <a:bodyPr/>
                        <a:lstStyle/>
                        <a:p>
                          <a:endParaRPr lang="en-US"/>
                        </a:p>
                      </a:txBody>
                      <a:tcPr>
                        <a:blipFill>
                          <a:blip r:embed="rId3"/>
                          <a:stretch>
                            <a:fillRect l="-269061" t="-1639" r="-552" b="-416393"/>
                          </a:stretch>
                        </a:blipFill>
                      </a:tcPr>
                    </a:tc>
                    <a:extLst>
                      <a:ext uri="{0D108BD9-81ED-4DB2-BD59-A6C34878D82A}">
                        <a16:rowId xmlns:a16="http://schemas.microsoft.com/office/drawing/2014/main" val="10000"/>
                      </a:ext>
                    </a:extLst>
                  </a:tr>
                  <a:tr h="370840">
                    <a:tc>
                      <a:txBody>
                        <a:bodyPr/>
                        <a:lstStyle/>
                        <a:p>
                          <a:endParaRPr lang="en-US"/>
                        </a:p>
                      </a:txBody>
                      <a:tcPr>
                        <a:blipFill>
                          <a:blip r:embed="rId3"/>
                          <a:stretch>
                            <a:fillRect t="-101639" r="-165476" b="-316393"/>
                          </a:stretch>
                        </a:blipFill>
                      </a:tcPr>
                    </a:tc>
                    <a:tc>
                      <a:txBody>
                        <a:bodyPr/>
                        <a:lstStyle/>
                        <a:p>
                          <a:pPr algn="ctr"/>
                          <a:r>
                            <a:rPr lang="en-GB" sz="1700" b="0" dirty="0"/>
                            <a:t>-.0225***</a:t>
                          </a:r>
                        </a:p>
                      </a:txBody>
                      <a:tcPr/>
                    </a:tc>
                    <a:tc>
                      <a:txBody>
                        <a:bodyPr/>
                        <a:lstStyle/>
                        <a:p>
                          <a:pPr algn="ctr"/>
                          <a:r>
                            <a:rPr lang="en-GB" sz="1700" b="0" dirty="0"/>
                            <a:t>-.0113***</a:t>
                          </a:r>
                        </a:p>
                      </a:txBody>
                      <a:tcPr/>
                    </a:tc>
                    <a:extLst>
                      <a:ext uri="{0D108BD9-81ED-4DB2-BD59-A6C34878D82A}">
                        <a16:rowId xmlns:a16="http://schemas.microsoft.com/office/drawing/2014/main" val="10001"/>
                      </a:ext>
                    </a:extLst>
                  </a:tr>
                  <a:tr h="370840">
                    <a:tc>
                      <a:txBody>
                        <a:bodyPr/>
                        <a:lstStyle/>
                        <a:p>
                          <a:endParaRPr lang="en-US"/>
                        </a:p>
                      </a:txBody>
                      <a:tcPr>
                        <a:blipFill>
                          <a:blip r:embed="rId3"/>
                          <a:stretch>
                            <a:fillRect t="-201639" r="-165476" b="-216393"/>
                          </a:stretch>
                        </a:blipFill>
                      </a:tcPr>
                    </a:tc>
                    <a:tc>
                      <a:txBody>
                        <a:bodyPr/>
                        <a:lstStyle/>
                        <a:p>
                          <a:pPr algn="ctr"/>
                          <a:r>
                            <a:rPr lang="en-GB" sz="1700" b="0" dirty="0"/>
                            <a:t>.0009***</a:t>
                          </a:r>
                        </a:p>
                      </a:txBody>
                      <a:tcPr/>
                    </a:tc>
                    <a:tc>
                      <a:txBody>
                        <a:bodyPr/>
                        <a:lstStyle/>
                        <a:p>
                          <a:pPr algn="ctr"/>
                          <a:r>
                            <a:rPr lang="en-GB" sz="1700" b="0" dirty="0"/>
                            <a:t>-.0009</a:t>
                          </a:r>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t="-301639" r="-165476" b="-116393"/>
                          </a:stretch>
                        </a:blipFill>
                      </a:tcPr>
                    </a:tc>
                    <a:tc>
                      <a:txBody>
                        <a:bodyPr/>
                        <a:lstStyle/>
                        <a:p>
                          <a:pPr algn="ctr"/>
                          <a:r>
                            <a:rPr lang="en-GB" sz="1700" b="0" dirty="0"/>
                            <a:t>-.00004***</a:t>
                          </a:r>
                        </a:p>
                      </a:txBody>
                      <a:tcPr/>
                    </a:tc>
                    <a:tc>
                      <a:txBody>
                        <a:bodyPr/>
                        <a:lstStyle/>
                        <a:p>
                          <a:pPr algn="ctr"/>
                          <a:r>
                            <a:rPr lang="en-GB" sz="1700" b="0" dirty="0"/>
                            <a:t>-.0002</a:t>
                          </a:r>
                        </a:p>
                      </a:txBody>
                      <a:tcPr/>
                    </a:tc>
                    <a:extLst>
                      <a:ext uri="{0D108BD9-81ED-4DB2-BD59-A6C34878D82A}">
                        <a16:rowId xmlns:a16="http://schemas.microsoft.com/office/drawing/2014/main" val="10003"/>
                      </a:ext>
                    </a:extLst>
                  </a:tr>
                  <a:tr h="370840">
                    <a:tc>
                      <a:txBody>
                        <a:bodyPr/>
                        <a:lstStyle/>
                        <a:p>
                          <a:endParaRPr lang="en-US"/>
                        </a:p>
                      </a:txBody>
                      <a:tcPr>
                        <a:blipFill>
                          <a:blip r:embed="rId3"/>
                          <a:stretch>
                            <a:fillRect t="-401639" r="-165476" b="-16393"/>
                          </a:stretch>
                        </a:blipFill>
                      </a:tcPr>
                    </a:tc>
                    <a:tc>
                      <a:txBody>
                        <a:bodyPr/>
                        <a:lstStyle/>
                        <a:p>
                          <a:pPr algn="ctr"/>
                          <a:r>
                            <a:rPr lang="en-GB" sz="1700" b="0" dirty="0"/>
                            <a:t>5.50e-07***</a:t>
                          </a:r>
                        </a:p>
                      </a:txBody>
                      <a:tcPr/>
                    </a:tc>
                    <a:tc>
                      <a:txBody>
                        <a:bodyPr/>
                        <a:lstStyle/>
                        <a:p>
                          <a:pPr algn="ctr"/>
                          <a:r>
                            <a:rPr lang="en-GB" sz="1700" b="0" dirty="0"/>
                            <a:t>9.23e-06</a:t>
                          </a:r>
                        </a:p>
                      </a:txBody>
                      <a:tcPr/>
                    </a:tc>
                    <a:extLst>
                      <a:ext uri="{0D108BD9-81ED-4DB2-BD59-A6C34878D82A}">
                        <a16:rowId xmlns:a16="http://schemas.microsoft.com/office/drawing/2014/main" val="10004"/>
                      </a:ext>
                    </a:extLst>
                  </a:tr>
                </a:tbl>
              </a:graphicData>
            </a:graphic>
          </p:graphicFrame>
        </mc:Fallback>
      </mc:AlternateContent>
      <p:pic>
        <p:nvPicPr>
          <p:cNvPr id="3" name="Picture 2"/>
          <p:cNvPicPr>
            <a:picLocks noChangeAspect="1"/>
          </p:cNvPicPr>
          <p:nvPr/>
        </p:nvPicPr>
        <p:blipFill>
          <a:blip r:embed="rId4"/>
          <a:stretch>
            <a:fillRect/>
          </a:stretch>
        </p:blipFill>
        <p:spPr>
          <a:xfrm>
            <a:off x="4567495" y="2769136"/>
            <a:ext cx="4501820" cy="3294000"/>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571F8F5-3797-48CF-AC7E-5ED0CBC50803}"/>
                  </a:ext>
                </a:extLst>
              </p:cNvPr>
              <p:cNvSpPr/>
              <p:nvPr/>
            </p:nvSpPr>
            <p:spPr>
              <a:xfrm>
                <a:off x="323845" y="5445224"/>
                <a:ext cx="4066609" cy="353943"/>
              </a:xfrm>
              <a:prstGeom prst="rect">
                <a:avLst/>
              </a:prstGeom>
            </p:spPr>
            <p:txBody>
              <a:bodyPr wrap="square">
                <a:spAutoFit/>
              </a:bodyPr>
              <a:lstStyle/>
              <a:p>
                <a:pPr algn="ctr"/>
                <a14:m>
                  <m:oMath xmlns:m="http://schemas.openxmlformats.org/officeDocument/2006/math">
                    <m:r>
                      <a:rPr lang="en-GB" sz="1700" i="1" smtClean="0">
                        <a:latin typeface="Cambria Math" panose="02040503050406030204" pitchFamily="18" charset="0"/>
                      </a:rPr>
                      <m:t>∗∗∗</m:t>
                    </m:r>
                    <m:r>
                      <a:rPr lang="en-GB" sz="1700" i="1" smtClean="0">
                        <a:latin typeface="Cambria Math" panose="02040503050406030204" pitchFamily="18" charset="0"/>
                      </a:rPr>
                      <m:t>𝑝</m:t>
                    </m:r>
                    <m:r>
                      <a:rPr lang="en-GB" sz="1700" i="1" smtClean="0">
                        <a:latin typeface="Cambria Math" panose="02040503050406030204" pitchFamily="18" charset="0"/>
                      </a:rPr>
                      <m:t>&lt;0.01</m:t>
                    </m:r>
                  </m:oMath>
                </a14:m>
                <a:r>
                  <a:rPr lang="en-GB" sz="1700" dirty="0"/>
                  <a:t>;</a:t>
                </a:r>
                <a14:m>
                  <m:oMath xmlns:m="http://schemas.openxmlformats.org/officeDocument/2006/math">
                    <m:r>
                      <a:rPr lang="en-GB" sz="1700" b="0" i="0" smtClean="0">
                        <a:latin typeface="Cambria Math" panose="02040503050406030204" pitchFamily="18" charset="0"/>
                      </a:rPr>
                      <m:t> </m:t>
                    </m:r>
                    <m:r>
                      <a:rPr lang="en-GB" sz="1700" i="1">
                        <a:latin typeface="Cambria Math" panose="02040503050406030204" pitchFamily="18" charset="0"/>
                      </a:rPr>
                      <m:t>∗∗</m:t>
                    </m:r>
                    <m:r>
                      <a:rPr lang="en-GB" sz="1700" i="1">
                        <a:latin typeface="Cambria Math" panose="02040503050406030204" pitchFamily="18" charset="0"/>
                      </a:rPr>
                      <m:t>𝑝</m:t>
                    </m:r>
                    <m:r>
                      <a:rPr lang="en-GB" sz="1700" i="1">
                        <a:latin typeface="Cambria Math" panose="02040503050406030204" pitchFamily="18" charset="0"/>
                      </a:rPr>
                      <m:t>&lt;0.05; ∗</m:t>
                    </m:r>
                    <m:r>
                      <a:rPr lang="en-GB" sz="1700" i="1">
                        <a:latin typeface="Cambria Math" panose="02040503050406030204" pitchFamily="18" charset="0"/>
                      </a:rPr>
                      <m:t>𝑝</m:t>
                    </m:r>
                    <m:r>
                      <a:rPr lang="en-GB" sz="1700" i="1">
                        <a:latin typeface="Cambria Math" panose="02040503050406030204" pitchFamily="18" charset="0"/>
                      </a:rPr>
                      <m:t>&lt;0.1</m:t>
                    </m:r>
                  </m:oMath>
                </a14:m>
                <a:endParaRPr lang="en-GB" sz="1700" dirty="0"/>
              </a:p>
            </p:txBody>
          </p:sp>
        </mc:Choice>
        <mc:Fallback xmlns="">
          <p:sp>
            <p:nvSpPr>
              <p:cNvPr id="5" name="Rectangle 4">
                <a:extLst>
                  <a:ext uri="{FF2B5EF4-FFF2-40B4-BE49-F238E27FC236}">
                    <a16:creationId xmlns:a16="http://schemas.microsoft.com/office/drawing/2014/main" id="{4571F8F5-3797-48CF-AC7E-5ED0CBC50803}"/>
                  </a:ext>
                </a:extLst>
              </p:cNvPr>
              <p:cNvSpPr>
                <a:spLocks noRot="1" noChangeAspect="1" noMove="1" noResize="1" noEditPoints="1" noAdjustHandles="1" noChangeArrowheads="1" noChangeShapeType="1" noTextEdit="1"/>
              </p:cNvSpPr>
              <p:nvPr/>
            </p:nvSpPr>
            <p:spPr>
              <a:xfrm>
                <a:off x="323845" y="5445224"/>
                <a:ext cx="4066609" cy="353943"/>
              </a:xfrm>
              <a:prstGeom prst="rect">
                <a:avLst/>
              </a:prstGeom>
              <a:blipFill>
                <a:blip r:embed="rId5"/>
                <a:stretch>
                  <a:fillRect t="-5172" b="-22414"/>
                </a:stretch>
              </a:blipFill>
            </p:spPr>
            <p:txBody>
              <a:bodyPr/>
              <a:lstStyle/>
              <a:p>
                <a:r>
                  <a:rPr lang="en-GB">
                    <a:noFill/>
                  </a:rPr>
                  <a:t> </a:t>
                </a:r>
              </a:p>
            </p:txBody>
          </p:sp>
        </mc:Fallback>
      </mc:AlternateContent>
    </p:spTree>
    <p:extLst>
      <p:ext uri="{BB962C8B-B14F-4D97-AF65-F5344CB8AC3E}">
        <p14:creationId xmlns:p14="http://schemas.microsoft.com/office/powerpoint/2010/main" val="225954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 Life Satisfaction</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15</a:t>
            </a:fld>
            <a:endParaRPr lang="en-US" altLang="en-US"/>
          </a:p>
        </p:txBody>
      </p:sp>
      <p:sp>
        <p:nvSpPr>
          <p:cNvPr id="12292" name="TextBox 2"/>
          <p:cNvSpPr txBox="1">
            <a:spLocks noChangeArrowheads="1"/>
          </p:cNvSpPr>
          <p:nvPr/>
        </p:nvSpPr>
        <p:spPr bwMode="auto">
          <a:xfrm>
            <a:off x="330200" y="1557338"/>
            <a:ext cx="84899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What is the association between experiencing youth unemployment between ages 18-21 and trajectories in mental health and subjective wellbeing?</a:t>
            </a:r>
          </a:p>
          <a:p>
            <a:pPr eaLnBrk="1" hangingPunct="1">
              <a:spcBef>
                <a:spcPct val="0"/>
              </a:spcBef>
            </a:pPr>
            <a:endParaRPr lang="en-GB" altLang="en-US" sz="1700"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323846" y="3429000"/>
              <a:ext cx="4066609" cy="1854200"/>
            </p:xfrm>
            <a:graphic>
              <a:graphicData uri="http://schemas.openxmlformats.org/drawingml/2006/table">
                <a:tbl>
                  <a:tblPr firstRow="1" bandRow="1">
                    <a:tableStyleId>{3B4B98B0-60AC-42C2-AFA5-B58CD77FA1E5}</a:tableStyleId>
                  </a:tblPr>
                  <a:tblGrid>
                    <a:gridCol w="1535818">
                      <a:extLst>
                        <a:ext uri="{9D8B030D-6E8A-4147-A177-3AD203B41FA5}">
                          <a16:colId xmlns:a16="http://schemas.microsoft.com/office/drawing/2014/main" val="20000"/>
                        </a:ext>
                      </a:extLst>
                    </a:gridCol>
                    <a:gridCol w="1431923">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1700" b="0" i="1" dirty="0" smtClean="0">
                                    <a:latin typeface="Cambria Math" panose="02040503050406030204" pitchFamily="18" charset="0"/>
                                  </a:rPr>
                                  <m:t>𝑉𝑎𝑟𝑖𝑎𝑏𝑙𝑒</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oMath>
                            </m:oMathPara>
                          </a14:m>
                          <a:endParaRPr lang="en-GB" sz="1700" b="0" dirty="0"/>
                        </a:p>
                      </a:txBody>
                      <a:tcPr/>
                    </a:tc>
                    <a:tc>
                      <a:txBody>
                        <a:bodyPr/>
                        <a:lstStyle/>
                        <a:p>
                          <a:pPr algn="ctr"/>
                          <a:r>
                            <a:rPr lang="en-GB" sz="1700" b="0" dirty="0"/>
                            <a:t>-.0225***</a:t>
                          </a:r>
                        </a:p>
                      </a:txBody>
                      <a:tcPr/>
                    </a:tc>
                    <a:tc>
                      <a:txBody>
                        <a:bodyPr/>
                        <a:lstStyle/>
                        <a:p>
                          <a:pPr algn="ctr"/>
                          <a:r>
                            <a:rPr lang="en-GB" sz="1700" b="0" dirty="0"/>
                            <a:t>-.0113***</a:t>
                          </a:r>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oMath>
                            </m:oMathPara>
                          </a14:m>
                          <a:endParaRPr lang="en-GB" sz="1700" b="0" dirty="0"/>
                        </a:p>
                      </a:txBody>
                      <a:tcPr/>
                    </a:tc>
                    <a:tc>
                      <a:txBody>
                        <a:bodyPr/>
                        <a:lstStyle/>
                        <a:p>
                          <a:pPr algn="ctr"/>
                          <a:r>
                            <a:rPr lang="en-GB" sz="1700" b="0" dirty="0"/>
                            <a:t>.0009***</a:t>
                          </a:r>
                        </a:p>
                      </a:txBody>
                      <a:tcPr/>
                    </a:tc>
                    <a:tc>
                      <a:txBody>
                        <a:bodyPr/>
                        <a:lstStyle/>
                        <a:p>
                          <a:pPr algn="ctr"/>
                          <a:r>
                            <a:rPr lang="en-GB" sz="1700" b="0" dirty="0"/>
                            <a:t>-.0009</a:t>
                          </a:r>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2</m:t>
                                    </m:r>
                                  </m:sup>
                                </m:sSup>
                              </m:oMath>
                            </m:oMathPara>
                          </a14:m>
                          <a:endParaRPr lang="en-GB" sz="1700" b="0" dirty="0"/>
                        </a:p>
                      </a:txBody>
                      <a:tcPr/>
                    </a:tc>
                    <a:tc>
                      <a:txBody>
                        <a:bodyPr/>
                        <a:lstStyle/>
                        <a:p>
                          <a:pPr algn="ctr"/>
                          <a:r>
                            <a:rPr lang="en-GB" sz="1700" b="0" dirty="0"/>
                            <a:t>-.00004***</a:t>
                          </a:r>
                        </a:p>
                      </a:txBody>
                      <a:tcPr/>
                    </a:tc>
                    <a:tc>
                      <a:txBody>
                        <a:bodyPr/>
                        <a:lstStyle/>
                        <a:p>
                          <a:pPr algn="ctr"/>
                          <a:r>
                            <a:rPr lang="en-GB" sz="1700" b="0" dirty="0"/>
                            <a:t>-.0002</a:t>
                          </a:r>
                        </a:p>
                      </a:txBody>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3</m:t>
                                    </m:r>
                                  </m:sup>
                                </m:sSup>
                              </m:oMath>
                            </m:oMathPara>
                          </a14:m>
                          <a:endParaRPr lang="en-GB" sz="1700" b="0" dirty="0"/>
                        </a:p>
                      </a:txBody>
                      <a:tcPr/>
                    </a:tc>
                    <a:tc>
                      <a:txBody>
                        <a:bodyPr/>
                        <a:lstStyle/>
                        <a:p>
                          <a:pPr algn="ctr"/>
                          <a:r>
                            <a:rPr lang="en-GB" sz="1700" b="0" dirty="0"/>
                            <a:t>5.50e-07***</a:t>
                          </a:r>
                        </a:p>
                      </a:txBody>
                      <a:tcPr/>
                    </a:tc>
                    <a:tc>
                      <a:txBody>
                        <a:bodyPr/>
                        <a:lstStyle/>
                        <a:p>
                          <a:pPr algn="ctr"/>
                          <a:r>
                            <a:rPr lang="en-GB" sz="1700" b="0" dirty="0"/>
                            <a:t>9.23e-06</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nvPr>
            </p:nvGraphicFramePr>
            <p:xfrm>
              <a:off x="323846" y="3429000"/>
              <a:ext cx="4066609" cy="1854200"/>
            </p:xfrm>
            <a:graphic>
              <a:graphicData uri="http://schemas.openxmlformats.org/drawingml/2006/table">
                <a:tbl>
                  <a:tblPr firstRow="1" bandRow="1">
                    <a:tableStyleId>{3B4B98B0-60AC-42C2-AFA5-B58CD77FA1E5}</a:tableStyleId>
                  </a:tblPr>
                  <a:tblGrid>
                    <a:gridCol w="1535818">
                      <a:extLst>
                        <a:ext uri="{9D8B030D-6E8A-4147-A177-3AD203B41FA5}">
                          <a16:colId xmlns:a16="http://schemas.microsoft.com/office/drawing/2014/main" val="20000"/>
                        </a:ext>
                      </a:extLst>
                    </a:gridCol>
                    <a:gridCol w="1431923">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tblGrid>
                  <a:tr h="370840">
                    <a:tc>
                      <a:txBody>
                        <a:bodyPr/>
                        <a:lstStyle/>
                        <a:p>
                          <a:endParaRPr lang="en-US"/>
                        </a:p>
                      </a:txBody>
                      <a:tcPr>
                        <a:blipFill>
                          <a:blip r:embed="rId3"/>
                          <a:stretch>
                            <a:fillRect t="-1639" r="-165476" b="-416393"/>
                          </a:stretch>
                        </a:blipFill>
                      </a:tcPr>
                    </a:tc>
                    <a:tc>
                      <a:txBody>
                        <a:bodyPr/>
                        <a:lstStyle/>
                        <a:p>
                          <a:endParaRPr lang="en-US"/>
                        </a:p>
                      </a:txBody>
                      <a:tcPr>
                        <a:blipFill>
                          <a:blip r:embed="rId3"/>
                          <a:stretch>
                            <a:fillRect l="-107234" t="-1639" r="-77447" b="-416393"/>
                          </a:stretch>
                        </a:blipFill>
                      </a:tcPr>
                    </a:tc>
                    <a:tc>
                      <a:txBody>
                        <a:bodyPr/>
                        <a:lstStyle/>
                        <a:p>
                          <a:endParaRPr lang="en-US"/>
                        </a:p>
                      </a:txBody>
                      <a:tcPr>
                        <a:blipFill>
                          <a:blip r:embed="rId3"/>
                          <a:stretch>
                            <a:fillRect l="-269061" t="-1639" r="-552" b="-416393"/>
                          </a:stretch>
                        </a:blipFill>
                      </a:tcPr>
                    </a:tc>
                    <a:extLst>
                      <a:ext uri="{0D108BD9-81ED-4DB2-BD59-A6C34878D82A}">
                        <a16:rowId xmlns:a16="http://schemas.microsoft.com/office/drawing/2014/main" val="10000"/>
                      </a:ext>
                    </a:extLst>
                  </a:tr>
                  <a:tr h="370840">
                    <a:tc>
                      <a:txBody>
                        <a:bodyPr/>
                        <a:lstStyle/>
                        <a:p>
                          <a:endParaRPr lang="en-US"/>
                        </a:p>
                      </a:txBody>
                      <a:tcPr>
                        <a:blipFill>
                          <a:blip r:embed="rId3"/>
                          <a:stretch>
                            <a:fillRect t="-101639" r="-165476" b="-316393"/>
                          </a:stretch>
                        </a:blipFill>
                      </a:tcPr>
                    </a:tc>
                    <a:tc>
                      <a:txBody>
                        <a:bodyPr/>
                        <a:lstStyle/>
                        <a:p>
                          <a:pPr algn="ctr"/>
                          <a:r>
                            <a:rPr lang="en-GB" sz="1700" b="0" dirty="0"/>
                            <a:t>-.0225***</a:t>
                          </a:r>
                        </a:p>
                      </a:txBody>
                      <a:tcPr/>
                    </a:tc>
                    <a:tc>
                      <a:txBody>
                        <a:bodyPr/>
                        <a:lstStyle/>
                        <a:p>
                          <a:pPr algn="ctr"/>
                          <a:r>
                            <a:rPr lang="en-GB" sz="1700" b="0" dirty="0"/>
                            <a:t>-.0113***</a:t>
                          </a:r>
                        </a:p>
                      </a:txBody>
                      <a:tcPr/>
                    </a:tc>
                    <a:extLst>
                      <a:ext uri="{0D108BD9-81ED-4DB2-BD59-A6C34878D82A}">
                        <a16:rowId xmlns:a16="http://schemas.microsoft.com/office/drawing/2014/main" val="10001"/>
                      </a:ext>
                    </a:extLst>
                  </a:tr>
                  <a:tr h="370840">
                    <a:tc>
                      <a:txBody>
                        <a:bodyPr/>
                        <a:lstStyle/>
                        <a:p>
                          <a:endParaRPr lang="en-US"/>
                        </a:p>
                      </a:txBody>
                      <a:tcPr>
                        <a:blipFill>
                          <a:blip r:embed="rId3"/>
                          <a:stretch>
                            <a:fillRect t="-201639" r="-165476" b="-216393"/>
                          </a:stretch>
                        </a:blipFill>
                      </a:tcPr>
                    </a:tc>
                    <a:tc>
                      <a:txBody>
                        <a:bodyPr/>
                        <a:lstStyle/>
                        <a:p>
                          <a:pPr algn="ctr"/>
                          <a:r>
                            <a:rPr lang="en-GB" sz="1700" b="0" dirty="0"/>
                            <a:t>.0009***</a:t>
                          </a:r>
                        </a:p>
                      </a:txBody>
                      <a:tcPr/>
                    </a:tc>
                    <a:tc>
                      <a:txBody>
                        <a:bodyPr/>
                        <a:lstStyle/>
                        <a:p>
                          <a:pPr algn="ctr"/>
                          <a:r>
                            <a:rPr lang="en-GB" sz="1700" b="0" dirty="0"/>
                            <a:t>-.0009</a:t>
                          </a:r>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t="-301639" r="-165476" b="-116393"/>
                          </a:stretch>
                        </a:blipFill>
                      </a:tcPr>
                    </a:tc>
                    <a:tc>
                      <a:txBody>
                        <a:bodyPr/>
                        <a:lstStyle/>
                        <a:p>
                          <a:pPr algn="ctr"/>
                          <a:r>
                            <a:rPr lang="en-GB" sz="1700" b="0" dirty="0"/>
                            <a:t>-.00004***</a:t>
                          </a:r>
                        </a:p>
                      </a:txBody>
                      <a:tcPr/>
                    </a:tc>
                    <a:tc>
                      <a:txBody>
                        <a:bodyPr/>
                        <a:lstStyle/>
                        <a:p>
                          <a:pPr algn="ctr"/>
                          <a:r>
                            <a:rPr lang="en-GB" sz="1700" b="0" dirty="0"/>
                            <a:t>-.0002</a:t>
                          </a:r>
                        </a:p>
                      </a:txBody>
                      <a:tcPr/>
                    </a:tc>
                    <a:extLst>
                      <a:ext uri="{0D108BD9-81ED-4DB2-BD59-A6C34878D82A}">
                        <a16:rowId xmlns:a16="http://schemas.microsoft.com/office/drawing/2014/main" val="10003"/>
                      </a:ext>
                    </a:extLst>
                  </a:tr>
                  <a:tr h="370840">
                    <a:tc>
                      <a:txBody>
                        <a:bodyPr/>
                        <a:lstStyle/>
                        <a:p>
                          <a:endParaRPr lang="en-US"/>
                        </a:p>
                      </a:txBody>
                      <a:tcPr>
                        <a:blipFill>
                          <a:blip r:embed="rId3"/>
                          <a:stretch>
                            <a:fillRect t="-401639" r="-165476" b="-16393"/>
                          </a:stretch>
                        </a:blipFill>
                      </a:tcPr>
                    </a:tc>
                    <a:tc>
                      <a:txBody>
                        <a:bodyPr/>
                        <a:lstStyle/>
                        <a:p>
                          <a:pPr algn="ctr"/>
                          <a:r>
                            <a:rPr lang="en-GB" sz="1700" b="0" dirty="0"/>
                            <a:t>5.50e-07***</a:t>
                          </a:r>
                        </a:p>
                      </a:txBody>
                      <a:tcPr/>
                    </a:tc>
                    <a:tc>
                      <a:txBody>
                        <a:bodyPr/>
                        <a:lstStyle/>
                        <a:p>
                          <a:pPr algn="ctr"/>
                          <a:r>
                            <a:rPr lang="en-GB" sz="1700" b="0" dirty="0"/>
                            <a:t>9.23e-06</a:t>
                          </a:r>
                        </a:p>
                      </a:txBody>
                      <a:tcPr/>
                    </a:tc>
                    <a:extLst>
                      <a:ext uri="{0D108BD9-81ED-4DB2-BD59-A6C34878D82A}">
                        <a16:rowId xmlns:a16="http://schemas.microsoft.com/office/drawing/2014/main" val="10004"/>
                      </a:ext>
                    </a:extLst>
                  </a:tr>
                </a:tbl>
              </a:graphicData>
            </a:graphic>
          </p:graphicFrame>
        </mc:Fallback>
      </mc:AlternateContent>
      <p:pic>
        <p:nvPicPr>
          <p:cNvPr id="8" name="Picture 7">
            <a:extLst>
              <a:ext uri="{FF2B5EF4-FFF2-40B4-BE49-F238E27FC236}">
                <a16:creationId xmlns:a16="http://schemas.microsoft.com/office/drawing/2014/main" id="{4B4541C4-FAA2-433C-947A-EAB48D689E89}"/>
              </a:ext>
            </a:extLst>
          </p:cNvPr>
          <p:cNvPicPr>
            <a:picLocks noChangeAspect="1"/>
          </p:cNvPicPr>
          <p:nvPr/>
        </p:nvPicPr>
        <p:blipFill>
          <a:blip r:embed="rId4"/>
          <a:stretch>
            <a:fillRect/>
          </a:stretch>
        </p:blipFill>
        <p:spPr>
          <a:xfrm>
            <a:off x="4572000" y="2769136"/>
            <a:ext cx="4501820" cy="32940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414F75E-0314-4A76-B14E-A83A75D33B78}"/>
                  </a:ext>
                </a:extLst>
              </p:cNvPr>
              <p:cNvSpPr/>
              <p:nvPr/>
            </p:nvSpPr>
            <p:spPr>
              <a:xfrm>
                <a:off x="323845" y="5445224"/>
                <a:ext cx="4066609" cy="353943"/>
              </a:xfrm>
              <a:prstGeom prst="rect">
                <a:avLst/>
              </a:prstGeom>
            </p:spPr>
            <p:txBody>
              <a:bodyPr wrap="square">
                <a:spAutoFit/>
              </a:bodyPr>
              <a:lstStyle/>
              <a:p>
                <a:pPr algn="ctr"/>
                <a14:m>
                  <m:oMath xmlns:m="http://schemas.openxmlformats.org/officeDocument/2006/math">
                    <m:r>
                      <a:rPr lang="en-GB" sz="1700" i="1" smtClean="0">
                        <a:latin typeface="Cambria Math" panose="02040503050406030204" pitchFamily="18" charset="0"/>
                      </a:rPr>
                      <m:t>∗∗∗</m:t>
                    </m:r>
                    <m:r>
                      <a:rPr lang="en-GB" sz="1700" i="1" smtClean="0">
                        <a:latin typeface="Cambria Math" panose="02040503050406030204" pitchFamily="18" charset="0"/>
                      </a:rPr>
                      <m:t>𝑝</m:t>
                    </m:r>
                    <m:r>
                      <a:rPr lang="en-GB" sz="1700" i="1" smtClean="0">
                        <a:latin typeface="Cambria Math" panose="02040503050406030204" pitchFamily="18" charset="0"/>
                      </a:rPr>
                      <m:t>&lt;0.01</m:t>
                    </m:r>
                  </m:oMath>
                </a14:m>
                <a:r>
                  <a:rPr lang="en-GB" sz="1700" dirty="0"/>
                  <a:t>;</a:t>
                </a:r>
                <a14:m>
                  <m:oMath xmlns:m="http://schemas.openxmlformats.org/officeDocument/2006/math">
                    <m:r>
                      <a:rPr lang="en-GB" sz="1700" b="0" i="0" smtClean="0">
                        <a:latin typeface="Cambria Math" panose="02040503050406030204" pitchFamily="18" charset="0"/>
                      </a:rPr>
                      <m:t> </m:t>
                    </m:r>
                    <m:r>
                      <a:rPr lang="en-GB" sz="1700" i="1">
                        <a:latin typeface="Cambria Math" panose="02040503050406030204" pitchFamily="18" charset="0"/>
                      </a:rPr>
                      <m:t>∗∗</m:t>
                    </m:r>
                    <m:r>
                      <a:rPr lang="en-GB" sz="1700" i="1">
                        <a:latin typeface="Cambria Math" panose="02040503050406030204" pitchFamily="18" charset="0"/>
                      </a:rPr>
                      <m:t>𝑝</m:t>
                    </m:r>
                    <m:r>
                      <a:rPr lang="en-GB" sz="1700" i="1">
                        <a:latin typeface="Cambria Math" panose="02040503050406030204" pitchFamily="18" charset="0"/>
                      </a:rPr>
                      <m:t>&lt;0.05; ∗</m:t>
                    </m:r>
                    <m:r>
                      <a:rPr lang="en-GB" sz="1700" i="1">
                        <a:latin typeface="Cambria Math" panose="02040503050406030204" pitchFamily="18" charset="0"/>
                      </a:rPr>
                      <m:t>𝑝</m:t>
                    </m:r>
                    <m:r>
                      <a:rPr lang="en-GB" sz="1700" i="1">
                        <a:latin typeface="Cambria Math" panose="02040503050406030204" pitchFamily="18" charset="0"/>
                      </a:rPr>
                      <m:t>&lt;0.1</m:t>
                    </m:r>
                  </m:oMath>
                </a14:m>
                <a:endParaRPr lang="en-GB" sz="1700" dirty="0"/>
              </a:p>
            </p:txBody>
          </p:sp>
        </mc:Choice>
        <mc:Fallback xmlns="">
          <p:sp>
            <p:nvSpPr>
              <p:cNvPr id="9" name="Rectangle 8">
                <a:extLst>
                  <a:ext uri="{FF2B5EF4-FFF2-40B4-BE49-F238E27FC236}">
                    <a16:creationId xmlns:a16="http://schemas.microsoft.com/office/drawing/2014/main" id="{7414F75E-0314-4A76-B14E-A83A75D33B78}"/>
                  </a:ext>
                </a:extLst>
              </p:cNvPr>
              <p:cNvSpPr>
                <a:spLocks noRot="1" noChangeAspect="1" noMove="1" noResize="1" noEditPoints="1" noAdjustHandles="1" noChangeArrowheads="1" noChangeShapeType="1" noTextEdit="1"/>
              </p:cNvSpPr>
              <p:nvPr/>
            </p:nvSpPr>
            <p:spPr>
              <a:xfrm>
                <a:off x="323845" y="5445224"/>
                <a:ext cx="4066609" cy="353943"/>
              </a:xfrm>
              <a:prstGeom prst="rect">
                <a:avLst/>
              </a:prstGeom>
              <a:blipFill>
                <a:blip r:embed="rId5"/>
                <a:stretch>
                  <a:fillRect t="-5172" b="-22414"/>
                </a:stretch>
              </a:blipFill>
            </p:spPr>
            <p:txBody>
              <a:bodyPr/>
              <a:lstStyle/>
              <a:p>
                <a:r>
                  <a:rPr lang="en-GB">
                    <a:noFill/>
                  </a:rPr>
                  <a:t> </a:t>
                </a:r>
              </a:p>
            </p:txBody>
          </p:sp>
        </mc:Fallback>
      </mc:AlternateContent>
    </p:spTree>
    <p:extLst>
      <p:ext uri="{BB962C8B-B14F-4D97-AF65-F5344CB8AC3E}">
        <p14:creationId xmlns:p14="http://schemas.microsoft.com/office/powerpoint/2010/main" val="17841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 SF-12 MCS</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16</a:t>
            </a:fld>
            <a:endParaRPr lang="en-US" altLang="en-US"/>
          </a:p>
        </p:txBody>
      </p:sp>
      <p:sp>
        <p:nvSpPr>
          <p:cNvPr id="12292" name="TextBox 2"/>
          <p:cNvSpPr txBox="1">
            <a:spLocks noChangeArrowheads="1"/>
          </p:cNvSpPr>
          <p:nvPr/>
        </p:nvSpPr>
        <p:spPr bwMode="auto">
          <a:xfrm>
            <a:off x="330200" y="1557338"/>
            <a:ext cx="84899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What is the association between experiencing youth unemployment between ages 18-21 and trajectories in mental health and subjective wellbeing?</a:t>
            </a:r>
          </a:p>
          <a:p>
            <a:pPr eaLnBrk="1" hangingPunct="1">
              <a:spcBef>
                <a:spcPct val="0"/>
              </a:spcBef>
            </a:pPr>
            <a:endParaRPr lang="en-GB" altLang="en-US" sz="1700"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523967835"/>
                  </p:ext>
                </p:extLst>
              </p:nvPr>
            </p:nvGraphicFramePr>
            <p:xfrm>
              <a:off x="531661" y="3446462"/>
              <a:ext cx="3526247"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098868">
                      <a:extLst>
                        <a:ext uri="{9D8B030D-6E8A-4147-A177-3AD203B41FA5}">
                          <a16:colId xmlns:a16="http://schemas.microsoft.com/office/drawing/2014/main" val="20001"/>
                        </a:ext>
                      </a:extLst>
                    </a:gridCol>
                    <a:gridCol w="978055">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1700" b="0" i="1" dirty="0" smtClean="0">
                                    <a:latin typeface="Cambria Math" panose="02040503050406030204" pitchFamily="18" charset="0"/>
                                  </a:rPr>
                                  <m:t>𝑉𝑎𝑟𝑖𝑎𝑏𝑙𝑒</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oMath>
                            </m:oMathPara>
                          </a14:m>
                          <a:endParaRPr lang="en-GB" sz="1700" b="0" dirty="0"/>
                        </a:p>
                      </a:txBody>
                      <a:tcPr/>
                    </a:tc>
                    <a:tc>
                      <a:txBody>
                        <a:bodyPr/>
                        <a:lstStyle/>
                        <a:p>
                          <a:pPr algn="ctr"/>
                          <a:r>
                            <a:rPr lang="en-GB" sz="1700" b="0" dirty="0"/>
                            <a:t>-.1119***</a:t>
                          </a:r>
                        </a:p>
                      </a:txBody>
                      <a:tcPr/>
                    </a:tc>
                    <a:tc>
                      <a:txBody>
                        <a:bodyPr/>
                        <a:lstStyle/>
                        <a:p>
                          <a:pPr algn="ctr"/>
                          <a:r>
                            <a:rPr lang="en-GB" sz="1700" b="0" dirty="0"/>
                            <a:t>.0167</a:t>
                          </a:r>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oMath>
                            </m:oMathPara>
                          </a14:m>
                          <a:endParaRPr lang="en-GB" sz="1700" b="0" dirty="0"/>
                        </a:p>
                      </a:txBody>
                      <a:tcPr/>
                    </a:tc>
                    <a:tc>
                      <a:txBody>
                        <a:bodyPr/>
                        <a:lstStyle/>
                        <a:p>
                          <a:pPr algn="ctr"/>
                          <a:r>
                            <a:rPr lang="en-GB" sz="1700" b="0" dirty="0"/>
                            <a:t>.00006</a:t>
                          </a:r>
                        </a:p>
                      </a:txBody>
                      <a:tcPr/>
                    </a:tc>
                    <a:tc>
                      <a:txBody>
                        <a:bodyPr/>
                        <a:lstStyle/>
                        <a:p>
                          <a:pPr algn="ctr"/>
                          <a:r>
                            <a:rPr lang="en-GB" sz="1700" b="0" dirty="0"/>
                            <a:t>-.1168**</a:t>
                          </a:r>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2</m:t>
                                    </m:r>
                                  </m:sup>
                                </m:sSup>
                              </m:oMath>
                            </m:oMathPara>
                          </a14:m>
                          <a:endParaRPr lang="en-GB" sz="1700" b="0" dirty="0"/>
                        </a:p>
                      </a:txBody>
                      <a:tcPr/>
                    </a:tc>
                    <a:tc>
                      <a:txBody>
                        <a:bodyPr/>
                        <a:lstStyle/>
                        <a:p>
                          <a:pPr algn="ctr"/>
                          <a:r>
                            <a:rPr lang="en-GB" sz="1700" b="0" dirty="0"/>
                            <a:t> -.00003</a:t>
                          </a:r>
                        </a:p>
                      </a:txBody>
                      <a:tcPr/>
                    </a:tc>
                    <a:tc>
                      <a:txBody>
                        <a:bodyPr/>
                        <a:lstStyle/>
                        <a:p>
                          <a:pPr algn="ctr"/>
                          <a:r>
                            <a:rPr lang="en-GB" sz="1700" b="0" dirty="0"/>
                            <a:t>-</a:t>
                          </a:r>
                        </a:p>
                      </a:txBody>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3</m:t>
                                    </m:r>
                                  </m:sup>
                                </m:sSup>
                              </m:oMath>
                            </m:oMathPara>
                          </a14:m>
                          <a:endParaRPr lang="en-GB" sz="1700" b="0" dirty="0"/>
                        </a:p>
                      </a:txBody>
                      <a:tcPr/>
                    </a:tc>
                    <a:tc>
                      <a:txBody>
                        <a:bodyPr/>
                        <a:lstStyle/>
                        <a:p>
                          <a:pPr algn="ctr"/>
                          <a:r>
                            <a:rPr lang="en-GB" sz="1700" b="0" dirty="0"/>
                            <a:t>1.08e-06</a:t>
                          </a:r>
                        </a:p>
                      </a:txBody>
                      <a:tcPr/>
                    </a:tc>
                    <a:tc>
                      <a:txBody>
                        <a:bodyPr/>
                        <a:lstStyle/>
                        <a:p>
                          <a:pPr algn="ctr"/>
                          <a:r>
                            <a:rPr lang="en-GB" sz="1700" b="0" dirty="0"/>
                            <a:t> -</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523967835"/>
                  </p:ext>
                </p:extLst>
              </p:nvPr>
            </p:nvGraphicFramePr>
            <p:xfrm>
              <a:off x="531661" y="3446462"/>
              <a:ext cx="3526247"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098868">
                      <a:extLst>
                        <a:ext uri="{9D8B030D-6E8A-4147-A177-3AD203B41FA5}">
                          <a16:colId xmlns:a16="http://schemas.microsoft.com/office/drawing/2014/main" val="20001"/>
                        </a:ext>
                      </a:extLst>
                    </a:gridCol>
                    <a:gridCol w="978055">
                      <a:extLst>
                        <a:ext uri="{9D8B030D-6E8A-4147-A177-3AD203B41FA5}">
                          <a16:colId xmlns:a16="http://schemas.microsoft.com/office/drawing/2014/main" val="20002"/>
                        </a:ext>
                      </a:extLst>
                    </a:gridCol>
                  </a:tblGrid>
                  <a:tr h="370840">
                    <a:tc>
                      <a:txBody>
                        <a:bodyPr/>
                        <a:lstStyle/>
                        <a:p>
                          <a:endParaRPr lang="en-US"/>
                        </a:p>
                      </a:txBody>
                      <a:tcPr>
                        <a:blipFill>
                          <a:blip r:embed="rId3"/>
                          <a:stretch>
                            <a:fillRect t="-1639" r="-143697" b="-416393"/>
                          </a:stretch>
                        </a:blipFill>
                      </a:tcPr>
                    </a:tc>
                    <a:tc>
                      <a:txBody>
                        <a:bodyPr/>
                        <a:lstStyle/>
                        <a:p>
                          <a:endParaRPr lang="en-US"/>
                        </a:p>
                      </a:txBody>
                      <a:tcPr>
                        <a:blipFill>
                          <a:blip r:embed="rId3"/>
                          <a:stretch>
                            <a:fillRect l="-132222" t="-1639" r="-90000" b="-416393"/>
                          </a:stretch>
                        </a:blipFill>
                      </a:tcPr>
                    </a:tc>
                    <a:tc>
                      <a:txBody>
                        <a:bodyPr/>
                        <a:lstStyle/>
                        <a:p>
                          <a:endParaRPr lang="en-US"/>
                        </a:p>
                      </a:txBody>
                      <a:tcPr>
                        <a:blipFill>
                          <a:blip r:embed="rId3"/>
                          <a:stretch>
                            <a:fillRect l="-259627" t="-1639" r="-621" b="-416393"/>
                          </a:stretch>
                        </a:blipFill>
                      </a:tcPr>
                    </a:tc>
                    <a:extLst>
                      <a:ext uri="{0D108BD9-81ED-4DB2-BD59-A6C34878D82A}">
                        <a16:rowId xmlns:a16="http://schemas.microsoft.com/office/drawing/2014/main" val="10000"/>
                      </a:ext>
                    </a:extLst>
                  </a:tr>
                  <a:tr h="370840">
                    <a:tc>
                      <a:txBody>
                        <a:bodyPr/>
                        <a:lstStyle/>
                        <a:p>
                          <a:endParaRPr lang="en-US"/>
                        </a:p>
                      </a:txBody>
                      <a:tcPr>
                        <a:blipFill>
                          <a:blip r:embed="rId3"/>
                          <a:stretch>
                            <a:fillRect t="-101639" r="-143697" b="-316393"/>
                          </a:stretch>
                        </a:blipFill>
                      </a:tcPr>
                    </a:tc>
                    <a:tc>
                      <a:txBody>
                        <a:bodyPr/>
                        <a:lstStyle/>
                        <a:p>
                          <a:pPr algn="ctr"/>
                          <a:r>
                            <a:rPr lang="en-GB" sz="1700" b="0" dirty="0"/>
                            <a:t>-.1119***</a:t>
                          </a:r>
                        </a:p>
                      </a:txBody>
                      <a:tcPr/>
                    </a:tc>
                    <a:tc>
                      <a:txBody>
                        <a:bodyPr/>
                        <a:lstStyle/>
                        <a:p>
                          <a:pPr algn="ctr"/>
                          <a:r>
                            <a:rPr lang="en-GB" sz="1700" b="0" dirty="0"/>
                            <a:t>.0167</a:t>
                          </a:r>
                        </a:p>
                      </a:txBody>
                      <a:tcPr/>
                    </a:tc>
                    <a:extLst>
                      <a:ext uri="{0D108BD9-81ED-4DB2-BD59-A6C34878D82A}">
                        <a16:rowId xmlns:a16="http://schemas.microsoft.com/office/drawing/2014/main" val="10001"/>
                      </a:ext>
                    </a:extLst>
                  </a:tr>
                  <a:tr h="370840">
                    <a:tc>
                      <a:txBody>
                        <a:bodyPr/>
                        <a:lstStyle/>
                        <a:p>
                          <a:endParaRPr lang="en-US"/>
                        </a:p>
                      </a:txBody>
                      <a:tcPr>
                        <a:blipFill>
                          <a:blip r:embed="rId3"/>
                          <a:stretch>
                            <a:fillRect t="-201639" r="-143697" b="-216393"/>
                          </a:stretch>
                        </a:blipFill>
                      </a:tcPr>
                    </a:tc>
                    <a:tc>
                      <a:txBody>
                        <a:bodyPr/>
                        <a:lstStyle/>
                        <a:p>
                          <a:pPr algn="ctr"/>
                          <a:r>
                            <a:rPr lang="en-GB" sz="1700" b="0" dirty="0"/>
                            <a:t>.00006</a:t>
                          </a:r>
                        </a:p>
                      </a:txBody>
                      <a:tcPr/>
                    </a:tc>
                    <a:tc>
                      <a:txBody>
                        <a:bodyPr/>
                        <a:lstStyle/>
                        <a:p>
                          <a:pPr algn="ctr"/>
                          <a:r>
                            <a:rPr lang="en-GB" sz="1700" b="0" dirty="0"/>
                            <a:t>-.1168**</a:t>
                          </a:r>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t="-301639" r="-143697" b="-116393"/>
                          </a:stretch>
                        </a:blipFill>
                      </a:tcPr>
                    </a:tc>
                    <a:tc>
                      <a:txBody>
                        <a:bodyPr/>
                        <a:lstStyle/>
                        <a:p>
                          <a:pPr algn="ctr"/>
                          <a:r>
                            <a:rPr lang="en-GB" sz="1700" b="0" dirty="0"/>
                            <a:t> -.00003</a:t>
                          </a:r>
                        </a:p>
                      </a:txBody>
                      <a:tcPr/>
                    </a:tc>
                    <a:tc>
                      <a:txBody>
                        <a:bodyPr/>
                        <a:lstStyle/>
                        <a:p>
                          <a:pPr algn="ctr"/>
                          <a:r>
                            <a:rPr lang="en-GB" sz="1700" b="0" dirty="0"/>
                            <a:t>-</a:t>
                          </a:r>
                        </a:p>
                      </a:txBody>
                      <a:tcPr/>
                    </a:tc>
                    <a:extLst>
                      <a:ext uri="{0D108BD9-81ED-4DB2-BD59-A6C34878D82A}">
                        <a16:rowId xmlns:a16="http://schemas.microsoft.com/office/drawing/2014/main" val="10003"/>
                      </a:ext>
                    </a:extLst>
                  </a:tr>
                  <a:tr h="370840">
                    <a:tc>
                      <a:txBody>
                        <a:bodyPr/>
                        <a:lstStyle/>
                        <a:p>
                          <a:endParaRPr lang="en-US"/>
                        </a:p>
                      </a:txBody>
                      <a:tcPr>
                        <a:blipFill>
                          <a:blip r:embed="rId3"/>
                          <a:stretch>
                            <a:fillRect t="-401639" r="-143697" b="-16393"/>
                          </a:stretch>
                        </a:blipFill>
                      </a:tcPr>
                    </a:tc>
                    <a:tc>
                      <a:txBody>
                        <a:bodyPr/>
                        <a:lstStyle/>
                        <a:p>
                          <a:pPr algn="ctr"/>
                          <a:r>
                            <a:rPr lang="en-GB" sz="1700" b="0" dirty="0"/>
                            <a:t>1.08e-06</a:t>
                          </a:r>
                        </a:p>
                      </a:txBody>
                      <a:tcPr/>
                    </a:tc>
                    <a:tc>
                      <a:txBody>
                        <a:bodyPr/>
                        <a:lstStyle/>
                        <a:p>
                          <a:pPr algn="ctr"/>
                          <a:r>
                            <a:rPr lang="en-GB" sz="1700" b="0" dirty="0"/>
                            <a:t> -</a:t>
                          </a:r>
                        </a:p>
                      </a:txBody>
                      <a:tcPr/>
                    </a:tc>
                    <a:extLst>
                      <a:ext uri="{0D108BD9-81ED-4DB2-BD59-A6C34878D82A}">
                        <a16:rowId xmlns:a16="http://schemas.microsoft.com/office/drawing/2014/main" val="10004"/>
                      </a:ext>
                    </a:extLst>
                  </a:tr>
                </a:tbl>
              </a:graphicData>
            </a:graphic>
          </p:graphicFrame>
        </mc:Fallback>
      </mc:AlternateContent>
      <p:pic>
        <p:nvPicPr>
          <p:cNvPr id="3" name="Picture 2"/>
          <p:cNvPicPr>
            <a:picLocks noChangeAspect="1"/>
          </p:cNvPicPr>
          <p:nvPr/>
        </p:nvPicPr>
        <p:blipFill>
          <a:blip r:embed="rId4"/>
          <a:stretch>
            <a:fillRect/>
          </a:stretch>
        </p:blipFill>
        <p:spPr>
          <a:xfrm>
            <a:off x="4572000" y="2790035"/>
            <a:ext cx="4501820" cy="3294000"/>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6CBD917-E741-473F-9A4A-74A2F66C40C1}"/>
                  </a:ext>
                </a:extLst>
              </p:cNvPr>
              <p:cNvSpPr/>
              <p:nvPr/>
            </p:nvSpPr>
            <p:spPr>
              <a:xfrm>
                <a:off x="323845" y="5445224"/>
                <a:ext cx="4066609" cy="353943"/>
              </a:xfrm>
              <a:prstGeom prst="rect">
                <a:avLst/>
              </a:prstGeom>
            </p:spPr>
            <p:txBody>
              <a:bodyPr wrap="square">
                <a:spAutoFit/>
              </a:bodyPr>
              <a:lstStyle/>
              <a:p>
                <a:pPr algn="ctr"/>
                <a14:m>
                  <m:oMath xmlns:m="http://schemas.openxmlformats.org/officeDocument/2006/math">
                    <m:r>
                      <a:rPr lang="en-GB" sz="1700" i="1" smtClean="0">
                        <a:latin typeface="Cambria Math" panose="02040503050406030204" pitchFamily="18" charset="0"/>
                      </a:rPr>
                      <m:t>∗∗∗</m:t>
                    </m:r>
                    <m:r>
                      <a:rPr lang="en-GB" sz="1700" i="1" smtClean="0">
                        <a:latin typeface="Cambria Math" panose="02040503050406030204" pitchFamily="18" charset="0"/>
                      </a:rPr>
                      <m:t>𝑝</m:t>
                    </m:r>
                    <m:r>
                      <a:rPr lang="en-GB" sz="1700" i="1" smtClean="0">
                        <a:latin typeface="Cambria Math" panose="02040503050406030204" pitchFamily="18" charset="0"/>
                      </a:rPr>
                      <m:t>&lt;0.01</m:t>
                    </m:r>
                  </m:oMath>
                </a14:m>
                <a:r>
                  <a:rPr lang="en-GB" sz="1700" dirty="0"/>
                  <a:t>;</a:t>
                </a:r>
                <a14:m>
                  <m:oMath xmlns:m="http://schemas.openxmlformats.org/officeDocument/2006/math">
                    <m:r>
                      <a:rPr lang="en-GB" sz="1700" b="0" i="0" smtClean="0">
                        <a:latin typeface="Cambria Math" panose="02040503050406030204" pitchFamily="18" charset="0"/>
                      </a:rPr>
                      <m:t> </m:t>
                    </m:r>
                    <m:r>
                      <a:rPr lang="en-GB" sz="1700" i="1">
                        <a:latin typeface="Cambria Math" panose="02040503050406030204" pitchFamily="18" charset="0"/>
                      </a:rPr>
                      <m:t>∗∗</m:t>
                    </m:r>
                    <m:r>
                      <a:rPr lang="en-GB" sz="1700" i="1">
                        <a:latin typeface="Cambria Math" panose="02040503050406030204" pitchFamily="18" charset="0"/>
                      </a:rPr>
                      <m:t>𝑝</m:t>
                    </m:r>
                    <m:r>
                      <a:rPr lang="en-GB" sz="1700" i="1">
                        <a:latin typeface="Cambria Math" panose="02040503050406030204" pitchFamily="18" charset="0"/>
                      </a:rPr>
                      <m:t>&lt;0.05; ∗</m:t>
                    </m:r>
                    <m:r>
                      <a:rPr lang="en-GB" sz="1700" i="1">
                        <a:latin typeface="Cambria Math" panose="02040503050406030204" pitchFamily="18" charset="0"/>
                      </a:rPr>
                      <m:t>𝑝</m:t>
                    </m:r>
                    <m:r>
                      <a:rPr lang="en-GB" sz="1700" i="1">
                        <a:latin typeface="Cambria Math" panose="02040503050406030204" pitchFamily="18" charset="0"/>
                      </a:rPr>
                      <m:t>&lt;0.1</m:t>
                    </m:r>
                  </m:oMath>
                </a14:m>
                <a:endParaRPr lang="en-GB" sz="1700" dirty="0"/>
              </a:p>
            </p:txBody>
          </p:sp>
        </mc:Choice>
        <mc:Fallback xmlns="">
          <p:sp>
            <p:nvSpPr>
              <p:cNvPr id="8" name="Rectangle 7">
                <a:extLst>
                  <a:ext uri="{FF2B5EF4-FFF2-40B4-BE49-F238E27FC236}">
                    <a16:creationId xmlns:a16="http://schemas.microsoft.com/office/drawing/2014/main" id="{76CBD917-E741-473F-9A4A-74A2F66C40C1}"/>
                  </a:ext>
                </a:extLst>
              </p:cNvPr>
              <p:cNvSpPr>
                <a:spLocks noRot="1" noChangeAspect="1" noMove="1" noResize="1" noEditPoints="1" noAdjustHandles="1" noChangeArrowheads="1" noChangeShapeType="1" noTextEdit="1"/>
              </p:cNvSpPr>
              <p:nvPr/>
            </p:nvSpPr>
            <p:spPr>
              <a:xfrm>
                <a:off x="323845" y="5445224"/>
                <a:ext cx="4066609" cy="353943"/>
              </a:xfrm>
              <a:prstGeom prst="rect">
                <a:avLst/>
              </a:prstGeom>
              <a:blipFill>
                <a:blip r:embed="rId5"/>
                <a:stretch>
                  <a:fillRect t="-5172" b="-22414"/>
                </a:stretch>
              </a:blipFill>
            </p:spPr>
            <p:txBody>
              <a:bodyPr/>
              <a:lstStyle/>
              <a:p>
                <a:r>
                  <a:rPr lang="en-GB">
                    <a:noFill/>
                  </a:rPr>
                  <a:t> </a:t>
                </a:r>
              </a:p>
            </p:txBody>
          </p:sp>
        </mc:Fallback>
      </mc:AlternateContent>
    </p:spTree>
    <p:extLst>
      <p:ext uri="{BB962C8B-B14F-4D97-AF65-F5344CB8AC3E}">
        <p14:creationId xmlns:p14="http://schemas.microsoft.com/office/powerpoint/2010/main" val="969987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 SF-12 MCS</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17</a:t>
            </a:fld>
            <a:endParaRPr lang="en-US" altLang="en-US"/>
          </a:p>
        </p:txBody>
      </p:sp>
      <p:sp>
        <p:nvSpPr>
          <p:cNvPr id="12292" name="TextBox 2"/>
          <p:cNvSpPr txBox="1">
            <a:spLocks noChangeArrowheads="1"/>
          </p:cNvSpPr>
          <p:nvPr/>
        </p:nvSpPr>
        <p:spPr bwMode="auto">
          <a:xfrm>
            <a:off x="330200" y="1557338"/>
            <a:ext cx="84899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What is the association between experiencing youth unemployment between ages 18-21 and trajectories in mental health and subjective wellbeing?</a:t>
            </a:r>
          </a:p>
          <a:p>
            <a:pPr eaLnBrk="1" hangingPunct="1">
              <a:spcBef>
                <a:spcPct val="0"/>
              </a:spcBef>
            </a:pPr>
            <a:endParaRPr lang="en-GB" altLang="en-US" sz="1700"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531661" y="3446462"/>
              <a:ext cx="3526247"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098868">
                      <a:extLst>
                        <a:ext uri="{9D8B030D-6E8A-4147-A177-3AD203B41FA5}">
                          <a16:colId xmlns:a16="http://schemas.microsoft.com/office/drawing/2014/main" val="20001"/>
                        </a:ext>
                      </a:extLst>
                    </a:gridCol>
                    <a:gridCol w="978055">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1700" b="0" i="1" dirty="0" smtClean="0">
                                    <a:latin typeface="Cambria Math" panose="02040503050406030204" pitchFamily="18" charset="0"/>
                                  </a:rPr>
                                  <m:t>𝑉𝑎𝑟𝑖𝑎𝑏𝑙𝑒</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ea typeface="Cambria Math" panose="02040503050406030204" pitchFamily="18" charset="0"/>
                                  </a:rPr>
                                  <m:t>𝛽</m:t>
                                </m:r>
                              </m:oMath>
                            </m:oMathPara>
                          </a14:m>
                          <a:endParaRPr lang="en-GB" sz="1700" b="0" dirty="0"/>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oMath>
                            </m:oMathPara>
                          </a14:m>
                          <a:endParaRPr lang="en-GB" sz="1700" b="0" dirty="0"/>
                        </a:p>
                      </a:txBody>
                      <a:tcPr/>
                    </a:tc>
                    <a:tc>
                      <a:txBody>
                        <a:bodyPr/>
                        <a:lstStyle/>
                        <a:p>
                          <a:pPr algn="ctr"/>
                          <a:r>
                            <a:rPr lang="en-GB" sz="1700" b="0" dirty="0"/>
                            <a:t>-.1119***</a:t>
                          </a:r>
                        </a:p>
                      </a:txBody>
                      <a:tcPr/>
                    </a:tc>
                    <a:tc>
                      <a:txBody>
                        <a:bodyPr/>
                        <a:lstStyle/>
                        <a:p>
                          <a:pPr algn="ctr"/>
                          <a:r>
                            <a:rPr lang="en-GB" sz="1700" b="0" dirty="0"/>
                            <a:t>.0167</a:t>
                          </a:r>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oMath>
                            </m:oMathPara>
                          </a14:m>
                          <a:endParaRPr lang="en-GB" sz="1700" b="0" dirty="0"/>
                        </a:p>
                      </a:txBody>
                      <a:tcPr/>
                    </a:tc>
                    <a:tc>
                      <a:txBody>
                        <a:bodyPr/>
                        <a:lstStyle/>
                        <a:p>
                          <a:pPr algn="ctr"/>
                          <a:r>
                            <a:rPr lang="en-GB" sz="1700" b="0" dirty="0"/>
                            <a:t>.00006</a:t>
                          </a:r>
                        </a:p>
                      </a:txBody>
                      <a:tcPr/>
                    </a:tc>
                    <a:tc>
                      <a:txBody>
                        <a:bodyPr/>
                        <a:lstStyle/>
                        <a:p>
                          <a:pPr algn="ctr"/>
                          <a:r>
                            <a:rPr lang="en-GB" sz="1700" b="0" dirty="0"/>
                            <a:t>-.1168**</a:t>
                          </a:r>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2</m:t>
                                    </m:r>
                                  </m:sup>
                                </m:sSup>
                              </m:oMath>
                            </m:oMathPara>
                          </a14:m>
                          <a:endParaRPr lang="en-GB" sz="1700" b="0" dirty="0"/>
                        </a:p>
                      </a:txBody>
                      <a:tcPr/>
                    </a:tc>
                    <a:tc>
                      <a:txBody>
                        <a:bodyPr/>
                        <a:lstStyle/>
                        <a:p>
                          <a:pPr algn="ctr"/>
                          <a:r>
                            <a:rPr lang="en-GB" sz="1700" b="0" dirty="0"/>
                            <a:t> -.00003</a:t>
                          </a:r>
                        </a:p>
                      </a:txBody>
                      <a:tcPr/>
                    </a:tc>
                    <a:tc>
                      <a:txBody>
                        <a:bodyPr/>
                        <a:lstStyle/>
                        <a:p>
                          <a:pPr algn="ctr"/>
                          <a:r>
                            <a:rPr lang="en-GB" sz="1700" b="0" dirty="0"/>
                            <a:t>-</a:t>
                          </a:r>
                        </a:p>
                      </a:txBody>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GB" sz="1700" b="0" i="1" dirty="0" smtClean="0">
                                        <a:latin typeface="Cambria Math" panose="02040503050406030204" pitchFamily="18" charset="0"/>
                                      </a:rPr>
                                    </m:ctrlPr>
                                  </m:sSupPr>
                                  <m:e>
                                    <m:r>
                                      <a:rPr lang="en-GB" sz="1700" b="0" i="1" smtClean="0">
                                        <a:latin typeface="Cambria Math" panose="02040503050406030204" pitchFamily="18" charset="0"/>
                                      </a:rPr>
                                      <m:t>𝑈𝑛𝑒𝑚</m:t>
                                    </m:r>
                                    <m:r>
                                      <a:rPr lang="en-GB" sz="1700" b="0" i="1" smtClean="0">
                                        <a:latin typeface="Cambria Math" panose="02040503050406030204" pitchFamily="18" charset="0"/>
                                        <a:ea typeface="Cambria Math" panose="02040503050406030204" pitchFamily="18" charset="0"/>
                                      </a:rPr>
                                      <m:t>∙</m:t>
                                    </m:r>
                                    <m:r>
                                      <a:rPr lang="en-GB" sz="1700" b="0" i="1" dirty="0" smtClean="0">
                                        <a:latin typeface="Cambria Math" panose="02040503050406030204" pitchFamily="18" charset="0"/>
                                      </a:rPr>
                                      <m:t>𝐴𝑔𝑒</m:t>
                                    </m:r>
                                  </m:e>
                                  <m:sup>
                                    <m:r>
                                      <a:rPr lang="en-GB" sz="1700" b="0" i="1" dirty="0" smtClean="0">
                                        <a:latin typeface="Cambria Math" panose="02040503050406030204" pitchFamily="18" charset="0"/>
                                      </a:rPr>
                                      <m:t>3</m:t>
                                    </m:r>
                                  </m:sup>
                                </m:sSup>
                              </m:oMath>
                            </m:oMathPara>
                          </a14:m>
                          <a:endParaRPr lang="en-GB" sz="1700" b="0" dirty="0"/>
                        </a:p>
                      </a:txBody>
                      <a:tcPr/>
                    </a:tc>
                    <a:tc>
                      <a:txBody>
                        <a:bodyPr/>
                        <a:lstStyle/>
                        <a:p>
                          <a:pPr algn="ctr"/>
                          <a:r>
                            <a:rPr lang="en-GB" sz="1700" b="0" dirty="0"/>
                            <a:t>1.08e-06</a:t>
                          </a:r>
                        </a:p>
                      </a:txBody>
                      <a:tcPr/>
                    </a:tc>
                    <a:tc>
                      <a:txBody>
                        <a:bodyPr/>
                        <a:lstStyle/>
                        <a:p>
                          <a:pPr algn="ctr"/>
                          <a:r>
                            <a:rPr lang="en-GB" sz="1700" b="0" dirty="0"/>
                            <a:t> -</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nvPr>
            </p:nvGraphicFramePr>
            <p:xfrm>
              <a:off x="531661" y="3446462"/>
              <a:ext cx="3526247" cy="1854200"/>
            </p:xfrm>
            <a:graphic>
              <a:graphicData uri="http://schemas.openxmlformats.org/drawingml/2006/table">
                <a:tbl>
                  <a:tblPr firstRow="1" bandRow="1">
                    <a:tableStyleId>{3B4B98B0-60AC-42C2-AFA5-B58CD77FA1E5}</a:tableStyleId>
                  </a:tblPr>
                  <a:tblGrid>
                    <a:gridCol w="1449324">
                      <a:extLst>
                        <a:ext uri="{9D8B030D-6E8A-4147-A177-3AD203B41FA5}">
                          <a16:colId xmlns:a16="http://schemas.microsoft.com/office/drawing/2014/main" val="20000"/>
                        </a:ext>
                      </a:extLst>
                    </a:gridCol>
                    <a:gridCol w="1098868">
                      <a:extLst>
                        <a:ext uri="{9D8B030D-6E8A-4147-A177-3AD203B41FA5}">
                          <a16:colId xmlns:a16="http://schemas.microsoft.com/office/drawing/2014/main" val="20001"/>
                        </a:ext>
                      </a:extLst>
                    </a:gridCol>
                    <a:gridCol w="978055">
                      <a:extLst>
                        <a:ext uri="{9D8B030D-6E8A-4147-A177-3AD203B41FA5}">
                          <a16:colId xmlns:a16="http://schemas.microsoft.com/office/drawing/2014/main" val="20002"/>
                        </a:ext>
                      </a:extLst>
                    </a:gridCol>
                  </a:tblGrid>
                  <a:tr h="370840">
                    <a:tc>
                      <a:txBody>
                        <a:bodyPr/>
                        <a:lstStyle/>
                        <a:p>
                          <a:endParaRPr lang="en-US"/>
                        </a:p>
                      </a:txBody>
                      <a:tcPr>
                        <a:blipFill>
                          <a:blip r:embed="rId3"/>
                          <a:stretch>
                            <a:fillRect t="-1639" r="-143697" b="-416393"/>
                          </a:stretch>
                        </a:blipFill>
                      </a:tcPr>
                    </a:tc>
                    <a:tc>
                      <a:txBody>
                        <a:bodyPr/>
                        <a:lstStyle/>
                        <a:p>
                          <a:endParaRPr lang="en-US"/>
                        </a:p>
                      </a:txBody>
                      <a:tcPr>
                        <a:blipFill>
                          <a:blip r:embed="rId3"/>
                          <a:stretch>
                            <a:fillRect l="-132222" t="-1639" r="-90000" b="-416393"/>
                          </a:stretch>
                        </a:blipFill>
                      </a:tcPr>
                    </a:tc>
                    <a:tc>
                      <a:txBody>
                        <a:bodyPr/>
                        <a:lstStyle/>
                        <a:p>
                          <a:endParaRPr lang="en-US"/>
                        </a:p>
                      </a:txBody>
                      <a:tcPr>
                        <a:blipFill>
                          <a:blip r:embed="rId3"/>
                          <a:stretch>
                            <a:fillRect l="-259627" t="-1639" r="-621" b="-416393"/>
                          </a:stretch>
                        </a:blipFill>
                      </a:tcPr>
                    </a:tc>
                    <a:extLst>
                      <a:ext uri="{0D108BD9-81ED-4DB2-BD59-A6C34878D82A}">
                        <a16:rowId xmlns:a16="http://schemas.microsoft.com/office/drawing/2014/main" val="10000"/>
                      </a:ext>
                    </a:extLst>
                  </a:tr>
                  <a:tr h="370840">
                    <a:tc>
                      <a:txBody>
                        <a:bodyPr/>
                        <a:lstStyle/>
                        <a:p>
                          <a:endParaRPr lang="en-US"/>
                        </a:p>
                      </a:txBody>
                      <a:tcPr>
                        <a:blipFill>
                          <a:blip r:embed="rId3"/>
                          <a:stretch>
                            <a:fillRect t="-101639" r="-143697" b="-316393"/>
                          </a:stretch>
                        </a:blipFill>
                      </a:tcPr>
                    </a:tc>
                    <a:tc>
                      <a:txBody>
                        <a:bodyPr/>
                        <a:lstStyle/>
                        <a:p>
                          <a:pPr algn="ctr"/>
                          <a:r>
                            <a:rPr lang="en-GB" sz="1700" b="0" dirty="0"/>
                            <a:t>-.1119***</a:t>
                          </a:r>
                        </a:p>
                      </a:txBody>
                      <a:tcPr/>
                    </a:tc>
                    <a:tc>
                      <a:txBody>
                        <a:bodyPr/>
                        <a:lstStyle/>
                        <a:p>
                          <a:pPr algn="ctr"/>
                          <a:r>
                            <a:rPr lang="en-GB" sz="1700" b="0" dirty="0"/>
                            <a:t>.0167</a:t>
                          </a:r>
                        </a:p>
                      </a:txBody>
                      <a:tcPr/>
                    </a:tc>
                    <a:extLst>
                      <a:ext uri="{0D108BD9-81ED-4DB2-BD59-A6C34878D82A}">
                        <a16:rowId xmlns:a16="http://schemas.microsoft.com/office/drawing/2014/main" val="10001"/>
                      </a:ext>
                    </a:extLst>
                  </a:tr>
                  <a:tr h="370840">
                    <a:tc>
                      <a:txBody>
                        <a:bodyPr/>
                        <a:lstStyle/>
                        <a:p>
                          <a:endParaRPr lang="en-US"/>
                        </a:p>
                      </a:txBody>
                      <a:tcPr>
                        <a:blipFill>
                          <a:blip r:embed="rId3"/>
                          <a:stretch>
                            <a:fillRect t="-201639" r="-143697" b="-216393"/>
                          </a:stretch>
                        </a:blipFill>
                      </a:tcPr>
                    </a:tc>
                    <a:tc>
                      <a:txBody>
                        <a:bodyPr/>
                        <a:lstStyle/>
                        <a:p>
                          <a:pPr algn="ctr"/>
                          <a:r>
                            <a:rPr lang="en-GB" sz="1700" b="0" dirty="0"/>
                            <a:t>.00006</a:t>
                          </a:r>
                        </a:p>
                      </a:txBody>
                      <a:tcPr/>
                    </a:tc>
                    <a:tc>
                      <a:txBody>
                        <a:bodyPr/>
                        <a:lstStyle/>
                        <a:p>
                          <a:pPr algn="ctr"/>
                          <a:r>
                            <a:rPr lang="en-GB" sz="1700" b="0" dirty="0"/>
                            <a:t>-.1168**</a:t>
                          </a:r>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t="-301639" r="-143697" b="-116393"/>
                          </a:stretch>
                        </a:blipFill>
                      </a:tcPr>
                    </a:tc>
                    <a:tc>
                      <a:txBody>
                        <a:bodyPr/>
                        <a:lstStyle/>
                        <a:p>
                          <a:pPr algn="ctr"/>
                          <a:r>
                            <a:rPr lang="en-GB" sz="1700" b="0" dirty="0"/>
                            <a:t> -.00003</a:t>
                          </a:r>
                        </a:p>
                      </a:txBody>
                      <a:tcPr/>
                    </a:tc>
                    <a:tc>
                      <a:txBody>
                        <a:bodyPr/>
                        <a:lstStyle/>
                        <a:p>
                          <a:pPr algn="ctr"/>
                          <a:r>
                            <a:rPr lang="en-GB" sz="1700" b="0" dirty="0"/>
                            <a:t>-</a:t>
                          </a:r>
                        </a:p>
                      </a:txBody>
                      <a:tcPr/>
                    </a:tc>
                    <a:extLst>
                      <a:ext uri="{0D108BD9-81ED-4DB2-BD59-A6C34878D82A}">
                        <a16:rowId xmlns:a16="http://schemas.microsoft.com/office/drawing/2014/main" val="10003"/>
                      </a:ext>
                    </a:extLst>
                  </a:tr>
                  <a:tr h="370840">
                    <a:tc>
                      <a:txBody>
                        <a:bodyPr/>
                        <a:lstStyle/>
                        <a:p>
                          <a:endParaRPr lang="en-US"/>
                        </a:p>
                      </a:txBody>
                      <a:tcPr>
                        <a:blipFill>
                          <a:blip r:embed="rId3"/>
                          <a:stretch>
                            <a:fillRect t="-401639" r="-143697" b="-16393"/>
                          </a:stretch>
                        </a:blipFill>
                      </a:tcPr>
                    </a:tc>
                    <a:tc>
                      <a:txBody>
                        <a:bodyPr/>
                        <a:lstStyle/>
                        <a:p>
                          <a:pPr algn="ctr"/>
                          <a:r>
                            <a:rPr lang="en-GB" sz="1700" b="0" dirty="0"/>
                            <a:t>1.08e-06</a:t>
                          </a:r>
                        </a:p>
                      </a:txBody>
                      <a:tcPr/>
                    </a:tc>
                    <a:tc>
                      <a:txBody>
                        <a:bodyPr/>
                        <a:lstStyle/>
                        <a:p>
                          <a:pPr algn="ctr"/>
                          <a:r>
                            <a:rPr lang="en-GB" sz="1700" b="0" dirty="0"/>
                            <a:t> -</a:t>
                          </a:r>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6CBD917-E741-473F-9A4A-74A2F66C40C1}"/>
                  </a:ext>
                </a:extLst>
              </p:cNvPr>
              <p:cNvSpPr/>
              <p:nvPr/>
            </p:nvSpPr>
            <p:spPr>
              <a:xfrm>
                <a:off x="323845" y="5445224"/>
                <a:ext cx="4066609" cy="353943"/>
              </a:xfrm>
              <a:prstGeom prst="rect">
                <a:avLst/>
              </a:prstGeom>
            </p:spPr>
            <p:txBody>
              <a:bodyPr wrap="square">
                <a:spAutoFit/>
              </a:bodyPr>
              <a:lstStyle/>
              <a:p>
                <a:pPr algn="ctr"/>
                <a14:m>
                  <m:oMath xmlns:m="http://schemas.openxmlformats.org/officeDocument/2006/math">
                    <m:r>
                      <a:rPr lang="en-GB" sz="1700" i="1" smtClean="0">
                        <a:latin typeface="Cambria Math" panose="02040503050406030204" pitchFamily="18" charset="0"/>
                      </a:rPr>
                      <m:t>∗∗∗</m:t>
                    </m:r>
                    <m:r>
                      <a:rPr lang="en-GB" sz="1700" i="1" smtClean="0">
                        <a:latin typeface="Cambria Math" panose="02040503050406030204" pitchFamily="18" charset="0"/>
                      </a:rPr>
                      <m:t>𝑝</m:t>
                    </m:r>
                    <m:r>
                      <a:rPr lang="en-GB" sz="1700" i="1" smtClean="0">
                        <a:latin typeface="Cambria Math" panose="02040503050406030204" pitchFamily="18" charset="0"/>
                      </a:rPr>
                      <m:t>&lt;0.01</m:t>
                    </m:r>
                  </m:oMath>
                </a14:m>
                <a:r>
                  <a:rPr lang="en-GB" sz="1700" dirty="0"/>
                  <a:t>;</a:t>
                </a:r>
                <a14:m>
                  <m:oMath xmlns:m="http://schemas.openxmlformats.org/officeDocument/2006/math">
                    <m:r>
                      <a:rPr lang="en-GB" sz="1700" b="0" i="0" smtClean="0">
                        <a:latin typeface="Cambria Math" panose="02040503050406030204" pitchFamily="18" charset="0"/>
                      </a:rPr>
                      <m:t> </m:t>
                    </m:r>
                    <m:r>
                      <a:rPr lang="en-GB" sz="1700" i="1">
                        <a:latin typeface="Cambria Math" panose="02040503050406030204" pitchFamily="18" charset="0"/>
                      </a:rPr>
                      <m:t>∗∗</m:t>
                    </m:r>
                    <m:r>
                      <a:rPr lang="en-GB" sz="1700" i="1">
                        <a:latin typeface="Cambria Math" panose="02040503050406030204" pitchFamily="18" charset="0"/>
                      </a:rPr>
                      <m:t>𝑝</m:t>
                    </m:r>
                    <m:r>
                      <a:rPr lang="en-GB" sz="1700" i="1">
                        <a:latin typeface="Cambria Math" panose="02040503050406030204" pitchFamily="18" charset="0"/>
                      </a:rPr>
                      <m:t>&lt;0.05; ∗</m:t>
                    </m:r>
                    <m:r>
                      <a:rPr lang="en-GB" sz="1700" i="1">
                        <a:latin typeface="Cambria Math" panose="02040503050406030204" pitchFamily="18" charset="0"/>
                      </a:rPr>
                      <m:t>𝑝</m:t>
                    </m:r>
                    <m:r>
                      <a:rPr lang="en-GB" sz="1700" i="1">
                        <a:latin typeface="Cambria Math" panose="02040503050406030204" pitchFamily="18" charset="0"/>
                      </a:rPr>
                      <m:t>&lt;0.1</m:t>
                    </m:r>
                  </m:oMath>
                </a14:m>
                <a:endParaRPr lang="en-GB" sz="1700" dirty="0"/>
              </a:p>
            </p:txBody>
          </p:sp>
        </mc:Choice>
        <mc:Fallback xmlns="">
          <p:sp>
            <p:nvSpPr>
              <p:cNvPr id="8" name="Rectangle 7">
                <a:extLst>
                  <a:ext uri="{FF2B5EF4-FFF2-40B4-BE49-F238E27FC236}">
                    <a16:creationId xmlns:a16="http://schemas.microsoft.com/office/drawing/2014/main" id="{76CBD917-E741-473F-9A4A-74A2F66C40C1}"/>
                  </a:ext>
                </a:extLst>
              </p:cNvPr>
              <p:cNvSpPr>
                <a:spLocks noRot="1" noChangeAspect="1" noMove="1" noResize="1" noEditPoints="1" noAdjustHandles="1" noChangeArrowheads="1" noChangeShapeType="1" noTextEdit="1"/>
              </p:cNvSpPr>
              <p:nvPr/>
            </p:nvSpPr>
            <p:spPr>
              <a:xfrm>
                <a:off x="323845" y="5445224"/>
                <a:ext cx="4066609" cy="353943"/>
              </a:xfrm>
              <a:prstGeom prst="rect">
                <a:avLst/>
              </a:prstGeom>
              <a:blipFill>
                <a:blip r:embed="rId4"/>
                <a:stretch>
                  <a:fillRect t="-5172" b="-22414"/>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F3827329-ED56-474A-9CA7-B1A928E0B9A1}"/>
              </a:ext>
            </a:extLst>
          </p:cNvPr>
          <p:cNvPicPr>
            <a:picLocks noChangeAspect="1"/>
          </p:cNvPicPr>
          <p:nvPr/>
        </p:nvPicPr>
        <p:blipFill>
          <a:blip r:embed="rId5"/>
          <a:stretch>
            <a:fillRect/>
          </a:stretch>
        </p:blipFill>
        <p:spPr>
          <a:xfrm>
            <a:off x="4572000" y="2769136"/>
            <a:ext cx="4501820" cy="3294000"/>
          </a:xfrm>
          <a:prstGeom prst="rect">
            <a:avLst/>
          </a:prstGeom>
        </p:spPr>
      </p:pic>
    </p:spTree>
    <p:extLst>
      <p:ext uri="{BB962C8B-B14F-4D97-AF65-F5344CB8AC3E}">
        <p14:creationId xmlns:p14="http://schemas.microsoft.com/office/powerpoint/2010/main" val="201019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26AE8EAA-62CD-4E25-92B9-D58F7AB148AA}" type="slidenum">
              <a:rPr lang="en-US" altLang="en-US" smtClean="0"/>
              <a:pPr eaLnBrk="1" hangingPunct="1">
                <a:defRPr/>
              </a:pPr>
              <a:t>18</a:t>
            </a:fld>
            <a:endParaRPr lang="en-US" altLang="en-US"/>
          </a:p>
        </p:txBody>
      </p:sp>
      <p:sp>
        <p:nvSpPr>
          <p:cNvPr id="17412" name="TextBox 2"/>
          <p:cNvSpPr txBox="1">
            <a:spLocks noChangeArrowheads="1"/>
          </p:cNvSpPr>
          <p:nvPr/>
        </p:nvSpPr>
        <p:spPr bwMode="auto">
          <a:xfrm>
            <a:off x="330200" y="1557338"/>
            <a:ext cx="834548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2001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endParaRPr lang="en-GB" altLang="en-US" sz="1800" dirty="0"/>
          </a:p>
          <a:p>
            <a:pPr eaLnBrk="1" hangingPunct="1">
              <a:spcBef>
                <a:spcPct val="0"/>
              </a:spcBef>
            </a:pPr>
            <a:endParaRPr lang="en-GB" altLang="en-US" sz="1800" dirty="0"/>
          </a:p>
          <a:p>
            <a:pPr eaLnBrk="1" hangingPunct="1">
              <a:spcBef>
                <a:spcPct val="0"/>
              </a:spcBef>
            </a:pPr>
            <a:endParaRPr lang="en-GB" altLang="en-US" sz="1800" dirty="0"/>
          </a:p>
          <a:p>
            <a:pPr marL="0" indent="0" eaLnBrk="1" hangingPunct="1">
              <a:spcBef>
                <a:spcPct val="0"/>
              </a:spcBef>
              <a:buNone/>
            </a:pPr>
            <a:endParaRPr lang="en-GB" altLang="en-US" sz="1800" dirty="0"/>
          </a:p>
          <a:p>
            <a:pPr marL="0" indent="0" eaLnBrk="1" hangingPunct="1">
              <a:spcBef>
                <a:spcPct val="0"/>
              </a:spcBef>
              <a:buNone/>
            </a:pPr>
            <a:r>
              <a:rPr lang="en-GB" altLang="en-US" sz="1800" dirty="0"/>
              <a:t>Research Question:  </a:t>
            </a:r>
          </a:p>
          <a:p>
            <a:pPr lvl="1" eaLnBrk="1" hangingPunct="1">
              <a:spcBef>
                <a:spcPct val="0"/>
              </a:spcBef>
            </a:pPr>
            <a:r>
              <a:rPr lang="en-US" altLang="en-US" sz="1800" dirty="0"/>
              <a:t>Is the association different between genders? Is it changing by year of birth, and is it changing by year of birth differently by gender?</a:t>
            </a:r>
          </a:p>
        </p:txBody>
      </p:sp>
    </p:spTree>
    <p:extLst>
      <p:ext uri="{BB962C8B-B14F-4D97-AF65-F5344CB8AC3E}">
        <p14:creationId xmlns:p14="http://schemas.microsoft.com/office/powerpoint/2010/main" val="10481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Background (I)</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00465C78-0DB8-40F7-A9F1-A1D80C9D98D0}" type="slidenum">
              <a:rPr lang="en-US" altLang="en-US" smtClean="0"/>
              <a:pPr eaLnBrk="1" hangingPunct="1">
                <a:defRPr/>
              </a:pPr>
              <a:t>1</a:t>
            </a:fld>
            <a:endParaRPr lang="en-US" altLang="en-US"/>
          </a:p>
        </p:txBody>
      </p:sp>
      <p:sp>
        <p:nvSpPr>
          <p:cNvPr id="7172" name="TextBox 2"/>
          <p:cNvSpPr txBox="1">
            <a:spLocks noChangeArrowheads="1"/>
          </p:cNvSpPr>
          <p:nvPr/>
        </p:nvSpPr>
        <p:spPr bwMode="auto">
          <a:xfrm>
            <a:off x="330200" y="1557338"/>
            <a:ext cx="834548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Evidence from multiple countries that those unemployed while young have worse outcomes (‘scars’) in later life.</a:t>
            </a:r>
          </a:p>
          <a:p>
            <a:pPr lvl="1" eaLnBrk="1" hangingPunct="1">
              <a:spcBef>
                <a:spcPct val="0"/>
              </a:spcBef>
            </a:pPr>
            <a:r>
              <a:rPr lang="en-GB" altLang="en-US" sz="1700" dirty="0"/>
              <a:t>Occupational outcomes (e.g., Gregg and </a:t>
            </a:r>
            <a:r>
              <a:rPr lang="en-GB" altLang="en-US" sz="1700" dirty="0" err="1"/>
              <a:t>Tominey</a:t>
            </a:r>
            <a:r>
              <a:rPr lang="en-GB" altLang="en-US" sz="1700" dirty="0"/>
              <a:t>, 2005)</a:t>
            </a:r>
          </a:p>
          <a:p>
            <a:pPr lvl="1" eaLnBrk="1" hangingPunct="1">
              <a:spcBef>
                <a:spcPct val="0"/>
              </a:spcBef>
            </a:pPr>
            <a:r>
              <a:rPr lang="en-GB" altLang="en-US" sz="1700" dirty="0"/>
              <a:t>Physical health (e.g., </a:t>
            </a:r>
            <a:r>
              <a:rPr lang="en-GB" altLang="en-US" sz="1700" dirty="0" err="1"/>
              <a:t>Nygren</a:t>
            </a:r>
            <a:r>
              <a:rPr lang="en-GB" altLang="en-US" sz="1700" dirty="0"/>
              <a:t> et al., 2015)</a:t>
            </a:r>
          </a:p>
          <a:p>
            <a:pPr lvl="1" eaLnBrk="1" hangingPunct="1">
              <a:spcBef>
                <a:spcPct val="0"/>
              </a:spcBef>
            </a:pPr>
            <a:r>
              <a:rPr lang="en-GB" altLang="en-US" sz="1700" dirty="0"/>
              <a:t>Somatic complaints (e.g., </a:t>
            </a:r>
            <a:r>
              <a:rPr lang="en-GB" altLang="en-US" sz="1700" dirty="0" err="1"/>
              <a:t>Brydsten</a:t>
            </a:r>
            <a:r>
              <a:rPr lang="en-GB" altLang="en-US" sz="1700" dirty="0"/>
              <a:t> et al., 2016)</a:t>
            </a:r>
          </a:p>
          <a:p>
            <a:pPr lvl="1" eaLnBrk="1" hangingPunct="1">
              <a:spcBef>
                <a:spcPct val="0"/>
              </a:spcBef>
            </a:pPr>
            <a:r>
              <a:rPr lang="en-GB" altLang="en-US" sz="1700" dirty="0"/>
              <a:t>Health behaviours (e.g., </a:t>
            </a:r>
            <a:r>
              <a:rPr lang="en-GB" altLang="en-US" sz="1700" dirty="0" err="1"/>
              <a:t>Mossakowski</a:t>
            </a:r>
            <a:r>
              <a:rPr lang="en-GB" altLang="en-US" sz="1700" dirty="0"/>
              <a:t>, 2008)</a:t>
            </a:r>
          </a:p>
          <a:p>
            <a:pPr lvl="1" eaLnBrk="1" hangingPunct="1">
              <a:spcBef>
                <a:spcPct val="0"/>
              </a:spcBef>
            </a:pPr>
            <a:r>
              <a:rPr lang="en-GB" altLang="en-US" sz="1700" dirty="0"/>
              <a:t>Mental health problems (e.g., </a:t>
            </a:r>
            <a:r>
              <a:rPr lang="en-GB" altLang="en-US" sz="1700" dirty="0" err="1"/>
              <a:t>Voßemer</a:t>
            </a:r>
            <a:r>
              <a:rPr lang="en-GB" altLang="en-US" sz="1700" dirty="0"/>
              <a:t> et al., 2018)</a:t>
            </a:r>
          </a:p>
          <a:p>
            <a:pPr lvl="1" eaLnBrk="1" hangingPunct="1">
              <a:spcBef>
                <a:spcPct val="0"/>
              </a:spcBef>
            </a:pPr>
            <a:r>
              <a:rPr lang="en-GB" altLang="en-US" sz="1700" dirty="0"/>
              <a:t>Subjective wellbeing (e.g., Bell and </a:t>
            </a:r>
            <a:r>
              <a:rPr lang="en-GB" altLang="en-US" sz="1700" dirty="0" err="1"/>
              <a:t>Blanchflower</a:t>
            </a:r>
            <a:r>
              <a:rPr lang="en-GB" altLang="en-US" sz="1700" dirty="0"/>
              <a:t>, 2011)</a:t>
            </a:r>
          </a:p>
          <a:p>
            <a:pPr eaLnBrk="1" hangingPunct="1">
              <a:spcBef>
                <a:spcPct val="0"/>
              </a:spcBef>
            </a:pPr>
            <a:endParaRPr lang="en-GB" altLang="en-US" sz="1700" dirty="0"/>
          </a:p>
          <a:p>
            <a:pPr eaLnBrk="1" hangingPunct="1">
              <a:spcBef>
                <a:spcPct val="0"/>
              </a:spcBef>
            </a:pPr>
            <a:r>
              <a:rPr lang="en-GB" altLang="en-US" sz="1700" dirty="0"/>
              <a:t>Most studies on mental health and subjective wellbeing assess outcomes at single point(s) in time.</a:t>
            </a:r>
          </a:p>
          <a:p>
            <a:pPr lvl="1" eaLnBrk="1" hangingPunct="1">
              <a:spcBef>
                <a:spcPct val="0"/>
              </a:spcBef>
            </a:pPr>
            <a:r>
              <a:rPr lang="en-GB" altLang="en-US" sz="1700" dirty="0"/>
              <a:t>Yet, measuring trajectories important for understanding underlying processes (</a:t>
            </a:r>
            <a:r>
              <a:rPr lang="en-GB" altLang="en-US" sz="1700" dirty="0" err="1"/>
              <a:t>Lersch</a:t>
            </a:r>
            <a:r>
              <a:rPr lang="en-GB" altLang="en-US" sz="1700" dirty="0"/>
              <a:t> et al., 2018).</a:t>
            </a:r>
          </a:p>
          <a:p>
            <a:pPr eaLnBrk="1" hangingPunct="1">
              <a:spcBef>
                <a:spcPct val="0"/>
              </a:spcBef>
            </a:pPr>
            <a:endParaRPr lang="en-GB" altLang="en-US" sz="1700" dirty="0"/>
          </a:p>
          <a:p>
            <a:pPr eaLnBrk="1" hangingPunct="1">
              <a:spcBef>
                <a:spcPct val="0"/>
              </a:spcBef>
            </a:pPr>
            <a:r>
              <a:rPr lang="en-GB" altLang="en-US" sz="1700" dirty="0"/>
              <a:t>Most of these also use data from older cohorts (e.g. NCDS or Northern Swedish Cohort).</a:t>
            </a:r>
          </a:p>
          <a:p>
            <a:pPr lvl="1" eaLnBrk="1" hangingPunct="1">
              <a:spcBef>
                <a:spcPct val="0"/>
              </a:spcBef>
            </a:pPr>
            <a:r>
              <a:rPr lang="en-GB" altLang="en-US" sz="1700" dirty="0"/>
              <a:t>Two studies with more recent data do not consistently show significant results(</a:t>
            </a:r>
            <a:r>
              <a:rPr lang="en-GB" altLang="en-US" sz="1700" dirty="0" err="1"/>
              <a:t>Bynner</a:t>
            </a:r>
            <a:r>
              <a:rPr lang="en-GB" altLang="en-US" sz="1700" dirty="0"/>
              <a:t> and Parson, 2002; McQuaid et al., 2014).</a:t>
            </a:r>
          </a:p>
        </p:txBody>
      </p:sp>
    </p:spTree>
    <p:extLst>
      <p:ext uri="{BB962C8B-B14F-4D97-AF65-F5344CB8AC3E}">
        <p14:creationId xmlns:p14="http://schemas.microsoft.com/office/powerpoint/2010/main" val="173882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19</a:t>
            </a:fld>
            <a:endParaRPr lang="en-US" altLang="en-US"/>
          </a:p>
        </p:txBody>
      </p:sp>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3867378302"/>
                  </p:ext>
                </p:extLst>
              </p:nvPr>
            </p:nvGraphicFramePr>
            <p:xfrm>
              <a:off x="898981" y="1498488"/>
              <a:ext cx="7566035" cy="4820920"/>
            </p:xfrm>
            <a:graphic>
              <a:graphicData uri="http://schemas.openxmlformats.org/drawingml/2006/table">
                <a:tbl>
                  <a:tblPr firstRow="1" bandRow="1">
                    <a:tableStyleId>{3B4B98B0-60AC-42C2-AFA5-B58CD77FA1E5}</a:tableStyleId>
                  </a:tblPr>
                  <a:tblGrid>
                    <a:gridCol w="2052891">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906463">
                      <a:extLst>
                        <a:ext uri="{9D8B030D-6E8A-4147-A177-3AD203B41FA5}">
                          <a16:colId xmlns:a16="http://schemas.microsoft.com/office/drawing/2014/main" val="20002"/>
                        </a:ext>
                      </a:extLst>
                    </a:gridCol>
                    <a:gridCol w="877887">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1036937">
                      <a:extLst>
                        <a:ext uri="{9D8B030D-6E8A-4147-A177-3AD203B41FA5}">
                          <a16:colId xmlns:a16="http://schemas.microsoft.com/office/drawing/2014/main" val="20005"/>
                        </a:ext>
                      </a:extLst>
                    </a:gridCol>
                    <a:gridCol w="931320">
                      <a:extLst>
                        <a:ext uri="{9D8B030D-6E8A-4147-A177-3AD203B41FA5}">
                          <a16:colId xmlns:a16="http://schemas.microsoft.com/office/drawing/2014/main" val="20006"/>
                        </a:ext>
                      </a:extLst>
                    </a:gridCol>
                  </a:tblGrid>
                  <a:tr h="370840">
                    <a:tc rowSpan="2">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400" b="0" i="1" u="none" strike="noStrike" dirty="0">
                              <a:effectLst/>
                              <a:latin typeface="+mn-lt"/>
                            </a:rPr>
                            <a:t> </a:t>
                          </a:r>
                          <a14:m>
                            <m:oMath xmlns:m="http://schemas.openxmlformats.org/officeDocument/2006/math">
                              <m:r>
                                <a:rPr lang="en-GB" sz="1400" b="0" i="1" u="none" strike="noStrike" smtClean="0">
                                  <a:effectLst/>
                                  <a:latin typeface="Cambria Math" panose="02040503050406030204" pitchFamily="18" charset="0"/>
                                </a:rPr>
                                <m:t>𝑉𝑎𝑟𝑖𝑎𝑏𝑙𝑒𝑠</m:t>
                              </m:r>
                            </m:oMath>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𝐺𝐻𝑄</m:t>
                                </m:r>
                                <m:r>
                                  <a:rPr lang="en-GB" sz="1400" b="0" i="1" u="none" strike="noStrike" smtClean="0">
                                    <a:effectLst/>
                                    <a:latin typeface="Cambria Math" panose="02040503050406030204" pitchFamily="18" charset="0"/>
                                  </a:rPr>
                                  <m:t>−12</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Calibri" panose="020F0502020204030204" pitchFamily="34" charset="0"/>
                          </a:endParaRPr>
                        </a:p>
                      </a:txBody>
                      <a:tcPr marL="9525" marR="9525" marT="9525" marB="0" anchor="b"/>
                    </a:tc>
                    <a:tc gridSpan="2">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𝐿𝑖𝑓𝑒</m:t>
                                </m:r>
                                <m:r>
                                  <a:rPr lang="en-GB" sz="1400" b="0" i="1" u="none" strike="noStrike" smtClean="0">
                                    <a:effectLst/>
                                    <a:latin typeface="Cambria Math" panose="02040503050406030204" pitchFamily="18" charset="0"/>
                                  </a:rPr>
                                  <m:t> </m:t>
                                </m:r>
                                <m:r>
                                  <a:rPr lang="en-GB" sz="1400" b="0" i="1" u="none" strike="noStrike" smtClean="0">
                                    <a:effectLst/>
                                    <a:latin typeface="Cambria Math" panose="02040503050406030204" pitchFamily="18" charset="0"/>
                                  </a:rPr>
                                  <m:t>𝑆𝑎𝑡𝑖𝑠𝑓𝑎𝑐𝑡𝑖𝑜𝑛</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Calibri" panose="020F0502020204030204" pitchFamily="34" charset="0"/>
                          </a:endParaRPr>
                        </a:p>
                      </a:txBody>
                      <a:tcPr marL="9525" marR="9525" marT="9525" marB="0" anchor="b"/>
                    </a:tc>
                    <a:tc gridSpan="2">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𝑆𝐹</m:t>
                                </m:r>
                                <m:r>
                                  <a:rPr lang="en-GB" sz="1400" b="0" i="1" u="none" strike="noStrike" smtClean="0">
                                    <a:effectLst/>
                                    <a:latin typeface="Cambria Math" panose="02040503050406030204" pitchFamily="18" charset="0"/>
                                  </a:rPr>
                                  <m:t>−12 </m:t>
                                </m:r>
                                <m:r>
                                  <a:rPr lang="en-GB" sz="1400" b="0" i="1" u="none" strike="noStrike" smtClean="0">
                                    <a:effectLst/>
                                    <a:latin typeface="Cambria Math" panose="02040503050406030204" pitchFamily="18" charset="0"/>
                                  </a:rPr>
                                  <m:t>𝑀𝐶𝑆</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70840">
                    <a:tc vMerge="1">
                      <a:txBody>
                        <a:bodyPr/>
                        <a:lstStyle/>
                        <a:p>
                          <a:pPr algn="l" fontAlgn="b"/>
                          <a:endParaRPr lang="en-GB" sz="1000" b="0" i="0" u="none" strike="noStrike" dirty="0">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𝑀𝑎𝑙𝑒</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𝐹𝑒𝑚𝑎𝑙𝑒</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𝑀𝑎𝑙𝑒</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𝐹𝑒𝑚𝑎𝑙𝑒</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𝑀𝑎𝑙𝑒</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𝐹𝑒𝑚𝑎𝑙𝑒</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1"/>
                      </a:ext>
                    </a:extLst>
                  </a:tr>
                  <a:tr h="370840">
                    <a:tc>
                      <a:txBody>
                        <a:bodyPr/>
                        <a:lstStyle/>
                        <a:p>
                          <a:pPr algn="ctr" fontAlgn="b"/>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m:t>
                                </m:r>
                              </m:oMath>
                            </m:oMathPara>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mn-lt"/>
                            </a:rPr>
                            <a:t>0.0293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solidFill>
                                <a:srgbClr val="FF0000"/>
                              </a:solidFill>
                              <a:effectLst/>
                              <a:latin typeface="+mn-lt"/>
                            </a:rPr>
                            <a:t>0.0605***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FF0000"/>
                              </a:solidFill>
                              <a:effectLst/>
                              <a:latin typeface="+mn-lt"/>
                            </a:rPr>
                            <a:t>-0.0200***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effectLst/>
                              <a:latin typeface="+mn-lt"/>
                            </a:rPr>
                            <a:t>-0.00177</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effectLst/>
                              <a:latin typeface="+mn-lt"/>
                            </a:rPr>
                            <a:t>-0.296*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effectLst/>
                              <a:latin typeface="+mn-lt"/>
                            </a:rPr>
                            <a:t>-0.131</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084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oMath>
                            </m:oMathPara>
                          </a14:m>
                          <a:endParaRPr lang="en-GB" sz="1400" b="0" i="1" dirty="0">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0.00138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-0.00166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0.000856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solidFill>
                                <a:srgbClr val="FF0000"/>
                              </a:solidFill>
                              <a:effectLst/>
                              <a:latin typeface="+mn-lt"/>
                            </a:rPr>
                            <a:t>-0.00262**</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0.0261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0.00526</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fontAlgn="b"/>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2</m:t>
                                    </m:r>
                                  </m:sup>
                                </m:sSup>
                              </m:oMath>
                            </m:oMathPara>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-7.96e-06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dirty="0">
                              <a:effectLst/>
                              <a:latin typeface="+mn-lt"/>
                            </a:rPr>
                            <a:t>3.78e-05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-3.83e-05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dirty="0">
                              <a:solidFill>
                                <a:srgbClr val="FF0000"/>
                              </a:solidFill>
                              <a:effectLst/>
                              <a:latin typeface="+mn-lt"/>
                            </a:rPr>
                            <a:t>9.84e-05**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-0.000962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-0.000293</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fontAlgn="b"/>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3</m:t>
                                    </m:r>
                                  </m:sup>
                                </m:sSup>
                              </m:oMath>
                            </m:oMathPara>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-1.09e-07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6.46e-08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4.13e-07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-8.81e-07</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1.01e-05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4.94e-06</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𝐵𝑖𝑟𝑡h𝑌𝑒𝑎𝑟</m:t>
                                </m:r>
                              </m:oMath>
                            </m:oMathPara>
                          </a14:m>
                          <a:endParaRPr lang="en-GB" sz="1400" b="0" i="1" dirty="0">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mn-lt"/>
                            </a:rPr>
                            <a:t>0.000628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-0.000277</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8.93e-06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-0.000666*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0.00756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0.000290</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𝐵𝑖𝑟𝑡h𝑌𝑒𝑎𝑟</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oMath>
                            </m:oMathPara>
                          </a14:m>
                          <a:endParaRPr lang="en-GB" sz="1400" b="0" i="1" dirty="0">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mn-lt"/>
                            </a:rPr>
                            <a:t>-7.12e-05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0.000172</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-1.47e-05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5.98e-05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-0.000842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-0.000319</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fontAlgn="b"/>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𝐵𝑖𝑟𝑡h𝑌𝑒𝑎𝑟</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2</m:t>
                                    </m:r>
                                  </m:sup>
                                </m:sSup>
                              </m:oMath>
                            </m:oMathPara>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1.87e-06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-6.61e-06*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1.94e-07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dirty="0">
                              <a:effectLst/>
                              <a:latin typeface="+mn-lt"/>
                            </a:rPr>
                            <a:t>9.12e-08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1.42e-05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1.19e-05</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fontAlgn="b"/>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𝐵𝑖𝑟𝑡h𝑌𝑒𝑎𝑟</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3</m:t>
                                    </m:r>
                                  </m:sup>
                                </m:sSup>
                              </m:oMath>
                            </m:oMathPara>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effectLst/>
                              <a:latin typeface="+mn-lt"/>
                            </a:rPr>
                            <a:t>-5.33e-09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mn-lt"/>
                            </a:rPr>
                            <a:t>7.71e-08**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effectLst/>
                              <a:latin typeface="+mn-lt"/>
                            </a:rPr>
                            <a:t>-1.90e-09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effectLst/>
                              <a:latin typeface="+mn-lt"/>
                            </a:rPr>
                            <a:t>-1.36e-08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effectLst/>
                              <a:latin typeface="+mn-lt"/>
                            </a:rPr>
                            <a:t>-4.20e-08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-7.50e-08</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fontAlgn="b"/>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𝑂𝑏𝑠𝑒𝑟𝑣𝑎𝑡𝑖𝑜𝑛𝑠</m:t>
                                </m:r>
                              </m:oMath>
                            </m:oMathPara>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156,685</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201,740</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135,574</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176,054</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84,438</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111,385</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0"/>
                      </a:ext>
                    </a:extLst>
                  </a:tr>
                  <a:tr h="37084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𝐼𝑛𝑑𝑖𝑣𝑖𝑑𝑢𝑎𝑙𝑠</m:t>
                                </m:r>
                              </m:oMath>
                            </m:oMathPara>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22,064</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27,444</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21,100</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26,452</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17,739</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22,675</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400" b="0" i="1" u="none" strike="noStrike" dirty="0">
                              <a:effectLst/>
                              <a:latin typeface="+mn-lt"/>
                            </a:rPr>
                            <a:t>LR Test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0.9005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0.2126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0.7302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mn-lt"/>
                            </a:rPr>
                            <a:t>0.0065***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0.3788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0.8452</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573072"/>
                      </a:ext>
                    </a:extLst>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3867378302"/>
                  </p:ext>
                </p:extLst>
              </p:nvPr>
            </p:nvGraphicFramePr>
            <p:xfrm>
              <a:off x="898981" y="1498488"/>
              <a:ext cx="7566035" cy="4820920"/>
            </p:xfrm>
            <a:graphic>
              <a:graphicData uri="http://schemas.openxmlformats.org/drawingml/2006/table">
                <a:tbl>
                  <a:tblPr firstRow="1" bandRow="1">
                    <a:tableStyleId>{3B4B98B0-60AC-42C2-AFA5-B58CD77FA1E5}</a:tableStyleId>
                  </a:tblPr>
                  <a:tblGrid>
                    <a:gridCol w="2052891">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906463">
                      <a:extLst>
                        <a:ext uri="{9D8B030D-6E8A-4147-A177-3AD203B41FA5}">
                          <a16:colId xmlns:a16="http://schemas.microsoft.com/office/drawing/2014/main" val="20002"/>
                        </a:ext>
                      </a:extLst>
                    </a:gridCol>
                    <a:gridCol w="877887">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1036937">
                      <a:extLst>
                        <a:ext uri="{9D8B030D-6E8A-4147-A177-3AD203B41FA5}">
                          <a16:colId xmlns:a16="http://schemas.microsoft.com/office/drawing/2014/main" val="20005"/>
                        </a:ext>
                      </a:extLst>
                    </a:gridCol>
                    <a:gridCol w="931320">
                      <a:extLst>
                        <a:ext uri="{9D8B030D-6E8A-4147-A177-3AD203B41FA5}">
                          <a16:colId xmlns:a16="http://schemas.microsoft.com/office/drawing/2014/main" val="20006"/>
                        </a:ext>
                      </a:extLst>
                    </a:gridCol>
                  </a:tblGrid>
                  <a:tr h="370840">
                    <a:tc rowSpan="2">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820" r="-268843" b="-554098"/>
                          </a:stretch>
                        </a:blipFill>
                      </a:tcPr>
                    </a:tc>
                    <a:tc gridSpan="2">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8662" t="-1639" r="-219014" b="-1208197"/>
                          </a:stretch>
                        </a:blipFill>
                      </a:tcPr>
                    </a:tc>
                    <a:tc hMerge="1">
                      <a:txBody>
                        <a:bodyPr/>
                        <a:lstStyle/>
                        <a:p>
                          <a:pPr algn="ctr" fontAlgn="b"/>
                          <a:endParaRPr lang="en-GB" sz="1000" b="0" i="0" u="none" strike="noStrike" dirty="0">
                            <a:effectLst/>
                            <a:latin typeface="Calibri" panose="020F0502020204030204" pitchFamily="34" charset="0"/>
                          </a:endParaRPr>
                        </a:p>
                      </a:txBody>
                      <a:tcPr marL="9525" marR="9525" marT="9525" marB="0" anchor="b"/>
                    </a:tc>
                    <a:tc gridSpan="2">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8389" t="-1639" r="-108725" b="-1208197"/>
                          </a:stretch>
                        </a:blipFill>
                      </a:tcPr>
                    </a:tc>
                    <a:tc hMerge="1">
                      <a:txBody>
                        <a:bodyPr/>
                        <a:lstStyle/>
                        <a:p>
                          <a:pPr algn="ctr" fontAlgn="b"/>
                          <a:endParaRPr lang="en-GB" sz="1000" b="0" i="0" u="none" strike="noStrike" dirty="0">
                            <a:effectLst/>
                            <a:latin typeface="Calibri" panose="020F0502020204030204" pitchFamily="34" charset="0"/>
                          </a:endParaRPr>
                        </a:p>
                      </a:txBody>
                      <a:tcPr marL="9525" marR="9525" marT="9525" marB="0" anchor="b"/>
                    </a:tc>
                    <a:tc gridSpan="2">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4520" t="-1639" r="-310" b="-1208197"/>
                          </a:stretch>
                        </a:blipFill>
                      </a:tcPr>
                    </a:tc>
                    <a:tc hMerge="1">
                      <a:txBody>
                        <a:bodyPr/>
                        <a:lstStyle/>
                        <a:p>
                          <a:pPr algn="ctr" fontAlgn="b"/>
                          <a:endParaRPr lang="en-GB" sz="1000" b="0"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70840">
                    <a:tc vMerge="1">
                      <a:txBody>
                        <a:bodyPr/>
                        <a:lstStyle/>
                        <a:p>
                          <a:pPr algn="l" fontAlgn="b"/>
                          <a:endParaRPr lang="en-GB" sz="1000" b="0" i="0" u="none" strike="noStrike" dirty="0">
                            <a:effectLst/>
                            <a:latin typeface="Calibri" panose="020F0502020204030204" pitchFamily="34" charset="0"/>
                          </a:endParaRPr>
                        </a:p>
                      </a:txBody>
                      <a:tcPr marL="9525" marR="9525" marT="9525" marB="0" anchor="b"/>
                    </a:tc>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47794" t="-101639" r="-566176" b="-1108197"/>
                          </a:stretch>
                        </a:blipFill>
                      </a:tcPr>
                    </a:tc>
                    <a:tc>
                      <a:txBody>
                        <a:bodyPr/>
                        <a:lstStyle/>
                        <a:p>
                          <a:endParaRPr lang="en-US"/>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19595" t="-101639" r="-420270" b="-1108197"/>
                          </a:stretch>
                        </a:blipFill>
                      </a:tcPr>
                    </a:tc>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31250" t="-101639" r="-331944" b="-1108197"/>
                          </a:stretch>
                        </a:blipFill>
                      </a:tcPr>
                    </a:tc>
                    <a:tc>
                      <a:txBody>
                        <a:bodyPr/>
                        <a:lstStyle/>
                        <a:p>
                          <a:endParaRPr lang="en-US"/>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96753" t="-101639" r="-210390" b="-1108197"/>
                          </a:stretch>
                        </a:blipFill>
                      </a:tcPr>
                    </a:tc>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40588" t="-101639" r="-90588" b="-1108197"/>
                          </a:stretch>
                        </a:blipFill>
                      </a:tcPr>
                    </a:tc>
                    <a:tc>
                      <a:txBody>
                        <a:bodyPr/>
                        <a:lstStyle/>
                        <a:p>
                          <a:endParaRPr lang="en-US"/>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11765" t="-101639" r="-654" b="-1108197"/>
                          </a:stretch>
                        </a:blipFill>
                      </a:tcPr>
                    </a:tc>
                    <a:extLst>
                      <a:ext uri="{0D108BD9-81ED-4DB2-BD59-A6C34878D82A}">
                        <a16:rowId xmlns:a16="http://schemas.microsoft.com/office/drawing/2014/main" val="10001"/>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201639" r="-268843" b="-1008197"/>
                          </a:stretch>
                        </a:blipFill>
                      </a:tcPr>
                    </a:tc>
                    <a:tc>
                      <a:txBody>
                        <a:bodyPr/>
                        <a:lstStyle/>
                        <a:p>
                          <a:pPr algn="ctr" fontAlgn="b"/>
                          <a:r>
                            <a:rPr lang="en-GB" sz="1400" b="0" i="0" u="none" strike="noStrike" dirty="0">
                              <a:effectLst/>
                              <a:latin typeface="+mn-lt"/>
                            </a:rPr>
                            <a:t>0.0293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solidFill>
                                <a:srgbClr val="FF0000"/>
                              </a:solidFill>
                              <a:effectLst/>
                              <a:latin typeface="+mn-lt"/>
                            </a:rPr>
                            <a:t>0.0605***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FF0000"/>
                              </a:solidFill>
                              <a:effectLst/>
                              <a:latin typeface="+mn-lt"/>
                            </a:rPr>
                            <a:t>-0.0200***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effectLst/>
                              <a:latin typeface="+mn-lt"/>
                            </a:rPr>
                            <a:t>-0.00177</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effectLst/>
                              <a:latin typeface="+mn-lt"/>
                            </a:rPr>
                            <a:t>-0.296*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a:effectLst/>
                              <a:latin typeface="+mn-lt"/>
                            </a:rPr>
                            <a:t>-0.131</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301639" r="-268843" b="-908197"/>
                          </a:stretch>
                        </a:blipFill>
                      </a:tcPr>
                    </a:tc>
                    <a:tc>
                      <a:txBody>
                        <a:bodyPr/>
                        <a:lstStyle/>
                        <a:p>
                          <a:pPr algn="ctr" fontAlgn="b"/>
                          <a:r>
                            <a:rPr lang="en-GB" sz="1400" b="0" i="0" u="none" strike="noStrike">
                              <a:effectLst/>
                              <a:latin typeface="+mn-lt"/>
                            </a:rPr>
                            <a:t>0.00138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-0.00166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0.000856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solidFill>
                                <a:srgbClr val="FF0000"/>
                              </a:solidFill>
                              <a:effectLst/>
                              <a:latin typeface="+mn-lt"/>
                            </a:rPr>
                            <a:t>-0.00262**</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0.0261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0.00526</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401639" r="-268843" b="-808197"/>
                          </a:stretch>
                        </a:blipFill>
                      </a:tcPr>
                    </a:tc>
                    <a:tc>
                      <a:txBody>
                        <a:bodyPr/>
                        <a:lstStyle/>
                        <a:p>
                          <a:pPr algn="ctr" fontAlgn="b"/>
                          <a:r>
                            <a:rPr lang="en-GB" sz="1400" b="0" i="0" u="none" strike="noStrike">
                              <a:effectLst/>
                              <a:latin typeface="+mn-lt"/>
                            </a:rPr>
                            <a:t>-7.96e-06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dirty="0">
                              <a:effectLst/>
                              <a:latin typeface="+mn-lt"/>
                            </a:rPr>
                            <a:t>3.78e-05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-3.83e-05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dirty="0">
                              <a:solidFill>
                                <a:srgbClr val="FF0000"/>
                              </a:solidFill>
                              <a:effectLst/>
                              <a:latin typeface="+mn-lt"/>
                            </a:rPr>
                            <a:t>9.84e-05**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-0.000962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-0.000293</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501639" r="-268843" b="-708197"/>
                          </a:stretch>
                        </a:blipFill>
                      </a:tcPr>
                    </a:tc>
                    <a:tc>
                      <a:txBody>
                        <a:bodyPr/>
                        <a:lstStyle/>
                        <a:p>
                          <a:pPr algn="ctr" fontAlgn="b"/>
                          <a:r>
                            <a:rPr lang="en-GB" sz="1400" b="0" i="0" u="none" strike="noStrike">
                              <a:effectLst/>
                              <a:latin typeface="+mn-lt"/>
                            </a:rPr>
                            <a:t>-1.09e-07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6.46e-08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4.13e-07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-8.81e-07</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1.01e-05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4.94e-06</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611667" r="-268843" b="-620000"/>
                          </a:stretch>
                        </a:blipFill>
                      </a:tcPr>
                    </a:tc>
                    <a:tc>
                      <a:txBody>
                        <a:bodyPr/>
                        <a:lstStyle/>
                        <a:p>
                          <a:pPr algn="ctr" fontAlgn="b"/>
                          <a:r>
                            <a:rPr lang="en-GB" sz="1400" b="0" i="0" u="none" strike="noStrike" dirty="0">
                              <a:effectLst/>
                              <a:latin typeface="+mn-lt"/>
                            </a:rPr>
                            <a:t>0.000628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-0.000277</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8.93e-06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-0.000666*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0.00756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0.000290</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700000" r="-268843" b="-509836"/>
                          </a:stretch>
                        </a:blipFill>
                      </a:tcPr>
                    </a:tc>
                    <a:tc>
                      <a:txBody>
                        <a:bodyPr/>
                        <a:lstStyle/>
                        <a:p>
                          <a:pPr algn="ctr" fontAlgn="b"/>
                          <a:r>
                            <a:rPr lang="en-GB" sz="1400" b="0" i="0" u="none" strike="noStrike" dirty="0">
                              <a:effectLst/>
                              <a:latin typeface="+mn-lt"/>
                            </a:rPr>
                            <a:t>-7.12e-05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0.000172</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-1.47e-05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5.98e-05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-0.000842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-0.000319</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800000" r="-268843" b="-409836"/>
                          </a:stretch>
                        </a:blipFill>
                      </a:tcPr>
                    </a:tc>
                    <a:tc>
                      <a:txBody>
                        <a:bodyPr/>
                        <a:lstStyle/>
                        <a:p>
                          <a:pPr algn="ctr" fontAlgn="b"/>
                          <a:r>
                            <a:rPr lang="en-GB" sz="1400" b="0" i="0" u="none" strike="noStrike">
                              <a:effectLst/>
                              <a:latin typeface="+mn-lt"/>
                            </a:rPr>
                            <a:t>1.87e-06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-6.61e-06*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1.94e-07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dirty="0">
                              <a:effectLst/>
                              <a:latin typeface="+mn-lt"/>
                            </a:rPr>
                            <a:t>9.12e-08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mn-lt"/>
                            </a:rPr>
                            <a:t>1.42e-05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algn="ctr" fontAlgn="b"/>
                          <a:r>
                            <a:rPr lang="en-GB" sz="1400" b="0" i="0" u="none" strike="noStrike">
                              <a:effectLst/>
                              <a:latin typeface="+mn-lt"/>
                            </a:rPr>
                            <a:t>1.19e-05</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t="-900000" r="-268843" b="-309836"/>
                          </a:stretch>
                        </a:blipFill>
                      </a:tcPr>
                    </a:tc>
                    <a:tc>
                      <a:txBody>
                        <a:bodyPr/>
                        <a:lstStyle/>
                        <a:p>
                          <a:pPr algn="ctr" fontAlgn="b"/>
                          <a:r>
                            <a:rPr lang="en-GB" sz="1400" b="0" i="0" u="none" strike="noStrike">
                              <a:effectLst/>
                              <a:latin typeface="+mn-lt"/>
                            </a:rPr>
                            <a:t>-5.33e-09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mn-lt"/>
                            </a:rPr>
                            <a:t>7.71e-08**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effectLst/>
                              <a:latin typeface="+mn-lt"/>
                            </a:rPr>
                            <a:t>-1.90e-09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effectLst/>
                              <a:latin typeface="+mn-lt"/>
                            </a:rPr>
                            <a:t>-1.36e-08</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effectLst/>
                              <a:latin typeface="+mn-lt"/>
                            </a:rPr>
                            <a:t>-4.20e-08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-7.50e-08</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1000000" r="-268843" b="-209836"/>
                          </a:stretch>
                        </a:blipFill>
                      </a:tcPr>
                    </a:tc>
                    <a:tc>
                      <a:txBody>
                        <a:bodyPr/>
                        <a:lstStyle/>
                        <a:p>
                          <a:pPr algn="ctr" fontAlgn="b"/>
                          <a:r>
                            <a:rPr lang="en-GB" sz="1400" u="none" strike="noStrike" dirty="0">
                              <a:effectLst/>
                              <a:latin typeface="+mn-lt"/>
                            </a:rPr>
                            <a:t>156,685</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201,740</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135,574</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176,054</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84,438</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u="none" strike="noStrike" dirty="0">
                              <a:effectLst/>
                              <a:latin typeface="+mn-lt"/>
                            </a:rPr>
                            <a:t>111,385</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0"/>
                      </a:ext>
                    </a:extLst>
                  </a:tr>
                  <a:tr h="370840">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t="-1100000" r="-268843" b="-109836"/>
                          </a:stretch>
                        </a:blipFill>
                      </a:tcPr>
                    </a:tc>
                    <a:tc>
                      <a:txBody>
                        <a:bodyPr/>
                        <a:lstStyle/>
                        <a:p>
                          <a:pPr algn="ctr" fontAlgn="b"/>
                          <a:r>
                            <a:rPr lang="en-GB" sz="1400" u="none" strike="noStrike" dirty="0">
                              <a:effectLst/>
                              <a:latin typeface="+mn-lt"/>
                            </a:rPr>
                            <a:t>22,064</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27,444</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21,100</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26,452</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17,739</a:t>
                          </a:r>
                          <a:endParaRPr lang="en-GB" sz="14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u="none" strike="noStrike" dirty="0">
                              <a:effectLst/>
                              <a:latin typeface="+mn-lt"/>
                            </a:rPr>
                            <a:t>22,675</a:t>
                          </a:r>
                          <a:endParaRPr lang="en-GB" sz="1400" b="0" i="0" u="none" strike="noStrike" dirty="0">
                            <a:effectLst/>
                            <a:latin typeface="+mn-lt"/>
                          </a:endParaRP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400" b="0" i="1" u="none" strike="noStrike" dirty="0">
                              <a:effectLst/>
                              <a:latin typeface="+mn-lt"/>
                            </a:rPr>
                            <a:t>LR Test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0.9005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0.2126</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0.7302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mn-lt"/>
                            </a:rPr>
                            <a:t>0.0065***</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0.3788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mn-lt"/>
                            </a:rPr>
                            <a:t>0.8452</a:t>
                          </a:r>
                        </a:p>
                      </a:txBody>
                      <a:tcPr marL="9525" marR="9525" marT="9525" marB="0"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573072"/>
                      </a:ext>
                    </a:extLst>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2851947" y="6333583"/>
                <a:ext cx="3660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 </m:t>
                      </m:r>
                      <m:r>
                        <a:rPr lang="en-GB" i="1" smtClean="0">
                          <a:latin typeface="Cambria Math" panose="02040503050406030204" pitchFamily="18" charset="0"/>
                        </a:rPr>
                        <m:t>𝑝</m:t>
                      </m:r>
                      <m:r>
                        <a:rPr lang="en-GB" i="1" smtClean="0">
                          <a:latin typeface="Cambria Math" panose="02040503050406030204" pitchFamily="18" charset="0"/>
                        </a:rPr>
                        <m:t>&lt;0.01, ∗∗ </m:t>
                      </m:r>
                      <m:r>
                        <a:rPr lang="en-GB" i="1" smtClean="0">
                          <a:latin typeface="Cambria Math" panose="02040503050406030204" pitchFamily="18" charset="0"/>
                        </a:rPr>
                        <m:t>𝑝</m:t>
                      </m:r>
                      <m:r>
                        <a:rPr lang="en-GB" i="1" smtClean="0">
                          <a:latin typeface="Cambria Math" panose="02040503050406030204" pitchFamily="18" charset="0"/>
                        </a:rPr>
                        <m:t>&lt;0.05, ∗ </m:t>
                      </m:r>
                      <m:r>
                        <a:rPr lang="en-GB" i="1">
                          <a:latin typeface="Cambria Math" panose="02040503050406030204" pitchFamily="18" charset="0"/>
                        </a:rPr>
                        <m:t>𝑝</m:t>
                      </m:r>
                      <m:r>
                        <a:rPr lang="en-GB" i="1">
                          <a:latin typeface="Cambria Math" panose="02040503050406030204" pitchFamily="18" charset="0"/>
                        </a:rPr>
                        <m:t>&lt;0.1</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2851947" y="6333583"/>
                <a:ext cx="3660105" cy="276999"/>
              </a:xfrm>
              <a:prstGeom prst="rect">
                <a:avLst/>
              </a:prstGeom>
              <a:blipFill>
                <a:blip r:embed="rId4"/>
                <a:stretch>
                  <a:fillRect r="-333" b="-28889"/>
                </a:stretch>
              </a:blipFill>
            </p:spPr>
            <p:txBody>
              <a:bodyPr/>
              <a:lstStyle/>
              <a:p>
                <a:r>
                  <a:rPr lang="en-GB">
                    <a:noFill/>
                  </a:rPr>
                  <a:t> </a:t>
                </a:r>
              </a:p>
            </p:txBody>
          </p:sp>
        </mc:Fallback>
      </mc:AlternateContent>
    </p:spTree>
    <p:extLst>
      <p:ext uri="{BB962C8B-B14F-4D97-AF65-F5344CB8AC3E}">
        <p14:creationId xmlns:p14="http://schemas.microsoft.com/office/powerpoint/2010/main" val="298473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 GHQ-12</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20</a:t>
            </a:fld>
            <a:endParaRPr lang="en-US" altLang="en-US"/>
          </a:p>
        </p:txBody>
      </p:sp>
      <p:sp>
        <p:nvSpPr>
          <p:cNvPr id="12292" name="TextBox 2"/>
          <p:cNvSpPr txBox="1">
            <a:spLocks noChangeArrowheads="1"/>
          </p:cNvSpPr>
          <p:nvPr/>
        </p:nvSpPr>
        <p:spPr bwMode="auto">
          <a:xfrm>
            <a:off x="330200" y="1557338"/>
            <a:ext cx="84899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different between genders? Is it changing by year of birth, and is it changing by year of birth differently by gender?</a:t>
            </a:r>
          </a:p>
        </p:txBody>
      </p:sp>
      <p:grpSp>
        <p:nvGrpSpPr>
          <p:cNvPr id="10" name="Group 9"/>
          <p:cNvGrpSpPr/>
          <p:nvPr/>
        </p:nvGrpSpPr>
        <p:grpSpPr>
          <a:xfrm>
            <a:off x="2101224" y="5874544"/>
            <a:ext cx="5073738" cy="301012"/>
            <a:chOff x="2101224" y="5874544"/>
            <a:chExt cx="5073738" cy="301012"/>
          </a:xfrm>
        </p:grpSpPr>
        <mc:AlternateContent xmlns:mc="http://schemas.openxmlformats.org/markup-compatibility/2006" xmlns:a14="http://schemas.microsoft.com/office/drawing/2010/main">
          <mc:Choice Requires="a14">
            <p:sp>
              <p:nvSpPr>
                <p:cNvPr id="11" name="TextBox 10"/>
                <p:cNvSpPr txBox="1"/>
                <p:nvPr/>
              </p:nvSpPr>
              <p:spPr>
                <a:xfrm>
                  <a:off x="2101224" y="5898557"/>
                  <a:ext cx="580544"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𝑀𝑎𝑙𝑒</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2101224" y="5898557"/>
                  <a:ext cx="580544" cy="276999"/>
                </a:xfrm>
                <a:prstGeom prst="rect">
                  <a:avLst/>
                </a:prstGeom>
                <a:blipFill rotWithShape="0">
                  <a:blip r:embed="rId5"/>
                  <a:stretch>
                    <a:fillRect l="-8421" r="-9474"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342746" y="5874544"/>
                  <a:ext cx="832216"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𝐹𝑒𝑚𝑎𝑙𝑒</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6342746" y="5874544"/>
                  <a:ext cx="832216" cy="276999"/>
                </a:xfrm>
                <a:prstGeom prst="rect">
                  <a:avLst/>
                </a:prstGeom>
                <a:blipFill rotWithShape="0">
                  <a:blip r:embed="rId6"/>
                  <a:stretch>
                    <a:fillRect l="-9489" r="-2190" b="-11111"/>
                  </a:stretch>
                </a:blipFill>
              </p:spPr>
              <p:txBody>
                <a:bodyPr/>
                <a:lstStyle/>
                <a:p>
                  <a:r>
                    <a:rPr lang="en-GB">
                      <a:noFill/>
                    </a:rPr>
                    <a:t> </a:t>
                  </a:r>
                </a:p>
              </p:txBody>
            </p:sp>
          </mc:Fallback>
        </mc:AlternateContent>
      </p:grpSp>
      <p:grpSp>
        <p:nvGrpSpPr>
          <p:cNvPr id="14" name="Group 13"/>
          <p:cNvGrpSpPr/>
          <p:nvPr/>
        </p:nvGrpSpPr>
        <p:grpSpPr>
          <a:xfrm>
            <a:off x="162595" y="2507522"/>
            <a:ext cx="8825159" cy="3294000"/>
            <a:chOff x="318841" y="2511224"/>
            <a:chExt cx="8825159" cy="3294000"/>
          </a:xfrm>
        </p:grpSpPr>
        <p:pic>
          <p:nvPicPr>
            <p:cNvPr id="5" name="Picture 4"/>
            <p:cNvPicPr>
              <a:picLocks noChangeAspect="1"/>
            </p:cNvPicPr>
            <p:nvPr/>
          </p:nvPicPr>
          <p:blipFill>
            <a:blip r:embed="rId7"/>
            <a:stretch>
              <a:fillRect/>
            </a:stretch>
          </p:blipFill>
          <p:spPr>
            <a:xfrm>
              <a:off x="318841" y="2511224"/>
              <a:ext cx="4501820" cy="3294000"/>
            </a:xfrm>
            <a:prstGeom prst="rect">
              <a:avLst/>
            </a:prstGeom>
          </p:spPr>
        </p:pic>
        <p:pic>
          <p:nvPicPr>
            <p:cNvPr id="7" name="Picture 6"/>
            <p:cNvPicPr>
              <a:picLocks noChangeAspect="1"/>
            </p:cNvPicPr>
            <p:nvPr/>
          </p:nvPicPr>
          <p:blipFill>
            <a:blip r:embed="rId8"/>
            <a:stretch>
              <a:fillRect/>
            </a:stretch>
          </p:blipFill>
          <p:spPr>
            <a:xfrm>
              <a:off x="4642180" y="2511224"/>
              <a:ext cx="4501820" cy="3294000"/>
            </a:xfrm>
            <a:prstGeom prst="rect">
              <a:avLst/>
            </a:prstGeom>
          </p:spPr>
        </p:pic>
      </p:grpSp>
    </p:spTree>
    <p:extLst>
      <p:ext uri="{BB962C8B-B14F-4D97-AF65-F5344CB8AC3E}">
        <p14:creationId xmlns:p14="http://schemas.microsoft.com/office/powerpoint/2010/main" val="2043559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 Life Satisfaction</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21</a:t>
            </a:fld>
            <a:endParaRPr lang="en-US" altLang="en-US"/>
          </a:p>
        </p:txBody>
      </p:sp>
      <p:sp>
        <p:nvSpPr>
          <p:cNvPr id="12292" name="TextBox 2"/>
          <p:cNvSpPr txBox="1">
            <a:spLocks noChangeArrowheads="1"/>
          </p:cNvSpPr>
          <p:nvPr/>
        </p:nvSpPr>
        <p:spPr bwMode="auto">
          <a:xfrm>
            <a:off x="330200" y="1557338"/>
            <a:ext cx="84899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different between genders? Is it changing by year of birth, and is it changing by year of birth differently by gender?</a:t>
            </a:r>
          </a:p>
        </p:txBody>
      </p:sp>
      <p:grpSp>
        <p:nvGrpSpPr>
          <p:cNvPr id="13" name="Group 12"/>
          <p:cNvGrpSpPr/>
          <p:nvPr/>
        </p:nvGrpSpPr>
        <p:grpSpPr>
          <a:xfrm>
            <a:off x="2101224" y="5874544"/>
            <a:ext cx="5073738" cy="301012"/>
            <a:chOff x="2101224" y="5874544"/>
            <a:chExt cx="5073738" cy="301012"/>
          </a:xfrm>
        </p:grpSpPr>
        <mc:AlternateContent xmlns:mc="http://schemas.openxmlformats.org/markup-compatibility/2006" xmlns:a14="http://schemas.microsoft.com/office/drawing/2010/main">
          <mc:Choice Requires="a14">
            <p:sp>
              <p:nvSpPr>
                <p:cNvPr id="14" name="TextBox 13"/>
                <p:cNvSpPr txBox="1"/>
                <p:nvPr/>
              </p:nvSpPr>
              <p:spPr>
                <a:xfrm>
                  <a:off x="2101224" y="5898557"/>
                  <a:ext cx="580544"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𝑀𝑎𝑙𝑒</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2101224" y="5898557"/>
                  <a:ext cx="580544" cy="276999"/>
                </a:xfrm>
                <a:prstGeom prst="rect">
                  <a:avLst/>
                </a:prstGeom>
                <a:blipFill rotWithShape="0">
                  <a:blip r:embed="rId5"/>
                  <a:stretch>
                    <a:fillRect l="-8421" r="-9474"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342746" y="5874544"/>
                  <a:ext cx="832216"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𝐹𝑒𝑚𝑎𝑙𝑒</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6342746" y="5874544"/>
                  <a:ext cx="832216" cy="276999"/>
                </a:xfrm>
                <a:prstGeom prst="rect">
                  <a:avLst/>
                </a:prstGeom>
                <a:blipFill rotWithShape="0">
                  <a:blip r:embed="rId6"/>
                  <a:stretch>
                    <a:fillRect l="-9489" r="-2190" b="-11111"/>
                  </a:stretch>
                </a:blipFill>
              </p:spPr>
              <p:txBody>
                <a:bodyPr/>
                <a:lstStyle/>
                <a:p>
                  <a:r>
                    <a:rPr lang="en-GB">
                      <a:noFill/>
                    </a:rPr>
                    <a:t> </a:t>
                  </a:r>
                </a:p>
              </p:txBody>
            </p:sp>
          </mc:Fallback>
        </mc:AlternateContent>
      </p:grpSp>
      <p:grpSp>
        <p:nvGrpSpPr>
          <p:cNvPr id="9" name="Group 8"/>
          <p:cNvGrpSpPr/>
          <p:nvPr/>
        </p:nvGrpSpPr>
        <p:grpSpPr>
          <a:xfrm>
            <a:off x="138596" y="2507522"/>
            <a:ext cx="8873158" cy="3294000"/>
            <a:chOff x="77475" y="2344386"/>
            <a:chExt cx="8873158" cy="3294000"/>
          </a:xfrm>
        </p:grpSpPr>
        <p:pic>
          <p:nvPicPr>
            <p:cNvPr id="7" name="Picture 6"/>
            <p:cNvPicPr>
              <a:picLocks noChangeAspect="1"/>
            </p:cNvPicPr>
            <p:nvPr/>
          </p:nvPicPr>
          <p:blipFill>
            <a:blip r:embed="rId7"/>
            <a:stretch>
              <a:fillRect/>
            </a:stretch>
          </p:blipFill>
          <p:spPr>
            <a:xfrm>
              <a:off x="77475" y="2344386"/>
              <a:ext cx="4501820" cy="3294000"/>
            </a:xfrm>
            <a:prstGeom prst="rect">
              <a:avLst/>
            </a:prstGeom>
          </p:spPr>
        </p:pic>
        <p:pic>
          <p:nvPicPr>
            <p:cNvPr id="8" name="Picture 7"/>
            <p:cNvPicPr>
              <a:picLocks noChangeAspect="1"/>
            </p:cNvPicPr>
            <p:nvPr/>
          </p:nvPicPr>
          <p:blipFill>
            <a:blip r:embed="rId8"/>
            <a:stretch>
              <a:fillRect/>
            </a:stretch>
          </p:blipFill>
          <p:spPr>
            <a:xfrm>
              <a:off x="4448813" y="2344386"/>
              <a:ext cx="4501820" cy="3294000"/>
            </a:xfrm>
            <a:prstGeom prst="rect">
              <a:avLst/>
            </a:prstGeom>
          </p:spPr>
        </p:pic>
      </p:grpSp>
    </p:spTree>
    <p:extLst>
      <p:ext uri="{BB962C8B-B14F-4D97-AF65-F5344CB8AC3E}">
        <p14:creationId xmlns:p14="http://schemas.microsoft.com/office/powerpoint/2010/main" val="4255924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 SF-12 MCS</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22</a:t>
            </a:fld>
            <a:endParaRPr lang="en-US" altLang="en-US"/>
          </a:p>
        </p:txBody>
      </p:sp>
      <p:sp>
        <p:nvSpPr>
          <p:cNvPr id="12292" name="TextBox 2"/>
          <p:cNvSpPr txBox="1">
            <a:spLocks noChangeArrowheads="1"/>
          </p:cNvSpPr>
          <p:nvPr/>
        </p:nvSpPr>
        <p:spPr bwMode="auto">
          <a:xfrm>
            <a:off x="330200" y="1557338"/>
            <a:ext cx="84899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different between genders? Is it changing by year of birth, and is it changing by year of birth differently by gender?</a:t>
            </a:r>
          </a:p>
        </p:txBody>
      </p:sp>
      <p:grpSp>
        <p:nvGrpSpPr>
          <p:cNvPr id="13" name="Group 12"/>
          <p:cNvGrpSpPr/>
          <p:nvPr/>
        </p:nvGrpSpPr>
        <p:grpSpPr>
          <a:xfrm>
            <a:off x="2101224" y="5874544"/>
            <a:ext cx="5073738" cy="301012"/>
            <a:chOff x="2101224" y="5874544"/>
            <a:chExt cx="5073738" cy="301012"/>
          </a:xfrm>
        </p:grpSpPr>
        <mc:AlternateContent xmlns:mc="http://schemas.openxmlformats.org/markup-compatibility/2006" xmlns:a14="http://schemas.microsoft.com/office/drawing/2010/main">
          <mc:Choice Requires="a14">
            <p:sp>
              <p:nvSpPr>
                <p:cNvPr id="14" name="TextBox 13"/>
                <p:cNvSpPr txBox="1"/>
                <p:nvPr/>
              </p:nvSpPr>
              <p:spPr>
                <a:xfrm>
                  <a:off x="2101224" y="5898557"/>
                  <a:ext cx="580544"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𝑀𝑎𝑙𝑒</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2101224" y="5898557"/>
                  <a:ext cx="580544" cy="276999"/>
                </a:xfrm>
                <a:prstGeom prst="rect">
                  <a:avLst/>
                </a:prstGeom>
                <a:blipFill rotWithShape="0">
                  <a:blip r:embed="rId5"/>
                  <a:stretch>
                    <a:fillRect l="-8421" r="-9474"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342746" y="5874544"/>
                  <a:ext cx="832216"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𝐹𝑒𝑚𝑎𝑙𝑒</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6342746" y="5874544"/>
                  <a:ext cx="832216" cy="276999"/>
                </a:xfrm>
                <a:prstGeom prst="rect">
                  <a:avLst/>
                </a:prstGeom>
                <a:blipFill rotWithShape="0">
                  <a:blip r:embed="rId6"/>
                  <a:stretch>
                    <a:fillRect l="-9489" r="-2190" b="-11111"/>
                  </a:stretch>
                </a:blipFill>
              </p:spPr>
              <p:txBody>
                <a:bodyPr/>
                <a:lstStyle/>
                <a:p>
                  <a:r>
                    <a:rPr lang="en-GB">
                      <a:noFill/>
                    </a:rPr>
                    <a:t> </a:t>
                  </a:r>
                </a:p>
              </p:txBody>
            </p:sp>
          </mc:Fallback>
        </mc:AlternateContent>
      </p:grpSp>
      <p:grpSp>
        <p:nvGrpSpPr>
          <p:cNvPr id="9" name="Group 8"/>
          <p:cNvGrpSpPr/>
          <p:nvPr/>
        </p:nvGrpSpPr>
        <p:grpSpPr>
          <a:xfrm>
            <a:off x="148258" y="2519529"/>
            <a:ext cx="8853834" cy="3294000"/>
            <a:chOff x="116122" y="2119957"/>
            <a:chExt cx="8853834" cy="3294000"/>
          </a:xfrm>
        </p:grpSpPr>
        <p:pic>
          <p:nvPicPr>
            <p:cNvPr id="7" name="Picture 6"/>
            <p:cNvPicPr>
              <a:picLocks noChangeAspect="1"/>
            </p:cNvPicPr>
            <p:nvPr/>
          </p:nvPicPr>
          <p:blipFill>
            <a:blip r:embed="rId7"/>
            <a:stretch>
              <a:fillRect/>
            </a:stretch>
          </p:blipFill>
          <p:spPr>
            <a:xfrm>
              <a:off x="4468136" y="2119957"/>
              <a:ext cx="4501820" cy="3294000"/>
            </a:xfrm>
            <a:prstGeom prst="rect">
              <a:avLst/>
            </a:prstGeom>
          </p:spPr>
        </p:pic>
        <p:pic>
          <p:nvPicPr>
            <p:cNvPr id="8" name="Picture 7"/>
            <p:cNvPicPr>
              <a:picLocks noChangeAspect="1"/>
            </p:cNvPicPr>
            <p:nvPr/>
          </p:nvPicPr>
          <p:blipFill>
            <a:blip r:embed="rId8"/>
            <a:stretch>
              <a:fillRect/>
            </a:stretch>
          </p:blipFill>
          <p:spPr>
            <a:xfrm>
              <a:off x="116122" y="2119957"/>
              <a:ext cx="4501820" cy="3294000"/>
            </a:xfrm>
            <a:prstGeom prst="rect">
              <a:avLst/>
            </a:prstGeom>
          </p:spPr>
        </p:pic>
      </p:grpSp>
    </p:spTree>
    <p:extLst>
      <p:ext uri="{BB962C8B-B14F-4D97-AF65-F5344CB8AC3E}">
        <p14:creationId xmlns:p14="http://schemas.microsoft.com/office/powerpoint/2010/main" val="164417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26AE8EAA-62CD-4E25-92B9-D58F7AB148AA}" type="slidenum">
              <a:rPr lang="en-US" altLang="en-US" smtClean="0"/>
              <a:pPr eaLnBrk="1" hangingPunct="1">
                <a:defRPr/>
              </a:pPr>
              <a:t>23</a:t>
            </a:fld>
            <a:endParaRPr lang="en-US" altLang="en-US"/>
          </a:p>
        </p:txBody>
      </p:sp>
      <p:sp>
        <p:nvSpPr>
          <p:cNvPr id="17412" name="TextBox 2"/>
          <p:cNvSpPr txBox="1">
            <a:spLocks noChangeArrowheads="1"/>
          </p:cNvSpPr>
          <p:nvPr/>
        </p:nvSpPr>
        <p:spPr bwMode="auto">
          <a:xfrm>
            <a:off x="330200" y="1557338"/>
            <a:ext cx="83454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2001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endParaRPr lang="en-GB" altLang="en-US" sz="1800" dirty="0"/>
          </a:p>
          <a:p>
            <a:pPr eaLnBrk="1" hangingPunct="1">
              <a:spcBef>
                <a:spcPct val="0"/>
              </a:spcBef>
            </a:pPr>
            <a:endParaRPr lang="en-GB" altLang="en-US" sz="1800" dirty="0"/>
          </a:p>
          <a:p>
            <a:pPr eaLnBrk="1" hangingPunct="1">
              <a:spcBef>
                <a:spcPct val="0"/>
              </a:spcBef>
            </a:pPr>
            <a:endParaRPr lang="en-GB" altLang="en-US" sz="1800" dirty="0"/>
          </a:p>
          <a:p>
            <a:pPr marL="0" indent="0" eaLnBrk="1" hangingPunct="1">
              <a:spcBef>
                <a:spcPct val="0"/>
              </a:spcBef>
              <a:buNone/>
            </a:pPr>
            <a:endParaRPr lang="en-GB" altLang="en-US" sz="1800" dirty="0"/>
          </a:p>
          <a:p>
            <a:pPr marL="0" indent="0" eaLnBrk="1" hangingPunct="1">
              <a:spcBef>
                <a:spcPct val="0"/>
              </a:spcBef>
              <a:buNone/>
            </a:pPr>
            <a:r>
              <a:rPr lang="en-GB" altLang="en-US" sz="1800" dirty="0"/>
              <a:t>Research Question:  </a:t>
            </a:r>
          </a:p>
          <a:p>
            <a:pPr lvl="1" eaLnBrk="1" hangingPunct="1">
              <a:spcBef>
                <a:spcPct val="0"/>
              </a:spcBef>
            </a:pPr>
            <a:r>
              <a:rPr lang="en-US" altLang="en-US" sz="1800" dirty="0"/>
              <a:t>Is the association moderated by economy-wide unemployment rates?</a:t>
            </a:r>
          </a:p>
        </p:txBody>
      </p:sp>
    </p:spTree>
    <p:extLst>
      <p:ext uri="{BB962C8B-B14F-4D97-AF65-F5344CB8AC3E}">
        <p14:creationId xmlns:p14="http://schemas.microsoft.com/office/powerpoint/2010/main" val="182778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24</a:t>
            </a:fld>
            <a:endParaRPr lang="en-US" altLang="en-US"/>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293840692"/>
                  </p:ext>
                </p:extLst>
              </p:nvPr>
            </p:nvGraphicFramePr>
            <p:xfrm>
              <a:off x="1175297" y="1439629"/>
              <a:ext cx="6793405" cy="5099685"/>
            </p:xfrm>
            <a:graphic>
              <a:graphicData uri="http://schemas.openxmlformats.org/drawingml/2006/table">
                <a:tbl>
                  <a:tblPr firstRow="1" bandRow="1">
                    <a:tableStyleId>{3B4B98B0-60AC-42C2-AFA5-B58CD77FA1E5}</a:tableStyleId>
                  </a:tblPr>
                  <a:tblGrid>
                    <a:gridCol w="2275459">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516455">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tblGrid>
                  <a:tr h="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400" b="0" i="1" u="none" strike="noStrike" dirty="0">
                              <a:effectLst/>
                              <a:latin typeface="+mn-lt"/>
                            </a:rPr>
                            <a:t> </a:t>
                          </a:r>
                          <a14:m>
                            <m:oMath xmlns:m="http://schemas.openxmlformats.org/officeDocument/2006/math">
                              <m:r>
                                <a:rPr lang="en-GB" sz="1400" b="0" i="1" u="none" strike="noStrike" smtClean="0">
                                  <a:effectLst/>
                                  <a:latin typeface="Cambria Math" panose="02040503050406030204" pitchFamily="18" charset="0"/>
                                </a:rPr>
                                <m:t>𝑉𝑎𝑟𝑖𝑎𝑏𝑙𝑒𝑠</m:t>
                              </m:r>
                            </m:oMath>
                          </a14:m>
                          <a:endParaRPr lang="en-GB" sz="1400" b="0" i="1" u="none" strike="noStrike" dirty="0">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𝐺𝐻𝑄</m:t>
                                </m:r>
                                <m:r>
                                  <a:rPr lang="en-GB" sz="1400" b="0" i="1" u="none" strike="noStrike" smtClean="0">
                                    <a:effectLst/>
                                    <a:latin typeface="Cambria Math" panose="02040503050406030204" pitchFamily="18" charset="0"/>
                                  </a:rPr>
                                  <m:t>−12</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𝐿𝑖𝑓𝑒</m:t>
                                </m:r>
                                <m:r>
                                  <a:rPr lang="en-GB" sz="1400" b="0" i="1" u="none" strike="noStrike" smtClean="0">
                                    <a:effectLst/>
                                    <a:latin typeface="Cambria Math" panose="02040503050406030204" pitchFamily="18" charset="0"/>
                                  </a:rPr>
                                  <m:t> </m:t>
                                </m:r>
                                <m:r>
                                  <a:rPr lang="en-GB" sz="1400" b="0" i="1" u="none" strike="noStrike" smtClean="0">
                                    <a:effectLst/>
                                    <a:latin typeface="Cambria Math" panose="02040503050406030204" pitchFamily="18" charset="0"/>
                                  </a:rPr>
                                  <m:t>𝑆𝑎𝑡𝑖𝑠𝑓𝑎𝑐𝑡𝑖𝑜𝑛</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u="none" strike="noStrike" smtClean="0">
                                    <a:effectLst/>
                                    <a:latin typeface="Cambria Math" panose="02040503050406030204" pitchFamily="18" charset="0"/>
                                  </a:rPr>
                                  <m:t>𝑆𝐹</m:t>
                                </m:r>
                                <m:r>
                                  <a:rPr lang="en-GB" sz="1400" b="0" i="1" u="none" strike="noStrike" smtClean="0">
                                    <a:effectLst/>
                                    <a:latin typeface="Cambria Math" panose="02040503050406030204" pitchFamily="18" charset="0"/>
                                  </a:rPr>
                                  <m:t>−12 </m:t>
                                </m:r>
                                <m:r>
                                  <a:rPr lang="en-GB" sz="1400" b="0" i="1" u="none" strike="noStrike" smtClean="0">
                                    <a:effectLst/>
                                    <a:latin typeface="Cambria Math" panose="02040503050406030204" pitchFamily="18" charset="0"/>
                                  </a:rPr>
                                  <m:t>𝑀𝐶𝑆</m:t>
                                </m:r>
                              </m:oMath>
                            </m:oMathPara>
                          </a14:m>
                          <a:endParaRPr lang="en-GB" sz="1400" b="0" i="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m:t>
                                </m:r>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0.0132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-0.0228**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-0.188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0.00639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2</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-0.00103**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0.000143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0.000122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3</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1.95e-05**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-3.11e-06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-1.29e-05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0">
                    <a:tc>
                      <a:txBody>
                        <a:bodyPr/>
                        <a:lstStyle/>
                        <a:p>
                          <a:pPr algn="ctr"/>
                          <a14:m>
                            <m:oMath xmlns:m="http://schemas.openxmlformats.org/officeDocument/2006/math">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𝑈𝑛𝑒𝑚𝑅𝑎𝑡𝑒</m:t>
                              </m:r>
                            </m:oMath>
                          </a14:m>
                          <a:r>
                            <a:rPr lang="en-GB" sz="1400" b="0" i="1" dirty="0"/>
                            <a:t>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0.00449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0.000415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0.0125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𝑈𝑛𝑒𝑚𝑅𝑎𝑡𝑒</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solidFill>
                                <a:srgbClr val="FF0000"/>
                              </a:solidFill>
                              <a:effectLst/>
                              <a:latin typeface="Calibri" panose="020F0502020204030204" pitchFamily="34" charset="0"/>
                            </a:rPr>
                            <a:t>-0.00207**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0.000167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-0.00151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𝑈𝑛𝑒𝑚𝑅𝑎𝑡𝑒</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2</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solidFill>
                                <a:srgbClr val="FF0000"/>
                              </a:solidFill>
                              <a:effectLst/>
                              <a:latin typeface="Calibri" panose="020F0502020204030204" pitchFamily="34" charset="0"/>
                            </a:rPr>
                            <a:t>0.000141**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-1.59e-05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1.70e-05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m:t>
                                    </m:r>
                                    <m:r>
                                      <a:rPr lang="en-GB" sz="1400" b="0" i="1" smtClean="0">
                                        <a:latin typeface="Cambria Math" panose="02040503050406030204" pitchFamily="18" charset="0"/>
                                      </a:rPr>
                                      <m:t>∙</m:t>
                                    </m:r>
                                    <m:r>
                                      <a:rPr lang="en-GB" sz="1400" b="0" i="1" smtClean="0">
                                        <a:latin typeface="Cambria Math" panose="02040503050406030204" pitchFamily="18" charset="0"/>
                                      </a:rPr>
                                      <m:t>𝑈𝑛𝑒𝑚𝑅𝑎𝑡𝑒</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3</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-2.86e-06**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3.73e-07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1.14e-06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0">
                    <a:tc>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𝑈𝑛𝑒𝑚𝑅𝑎𝑡𝑒</m:t>
                                </m:r>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-0.0914**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-0.186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0">
                    <a:tc>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𝑈𝑛𝑒𝑚𝑅𝑎𝑡𝑒</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-0.00921***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0.0569**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𝑈𝑛𝑒𝑚𝑅𝑎𝑡𝑒</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2</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-0.000686*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0.000389***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-0.00248*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smtClean="0">
                                        <a:latin typeface="Cambria Math" panose="02040503050406030204" pitchFamily="18" charset="0"/>
                                      </a:rPr>
                                      <m:t>𝑈𝑛𝑒𝑚𝑅𝑎𝑡𝑒</m:t>
                                    </m:r>
                                    <m:r>
                                      <a:rPr lang="en-GB" sz="1400" b="0" i="1" smtClean="0">
                                        <a:latin typeface="Cambria Math" panose="02040503050406030204" pitchFamily="18" charset="0"/>
                                      </a:rPr>
                                      <m:t>∙</m:t>
                                    </m:r>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3</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8.59e-06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solidFill>
                                <a:srgbClr val="FF0000"/>
                              </a:solidFill>
                              <a:effectLst/>
                              <a:latin typeface="Calibri" panose="020F0502020204030204" pitchFamily="34" charset="0"/>
                            </a:rPr>
                            <a:t>-4.65e-06**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3.17e-05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0">
                    <a:tc>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𝐴𝑔𝑒</m:t>
                                </m:r>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-0.0700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0.0835***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-0.651***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3"/>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2</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solidFill>
                                <a:srgbClr val="FF0000"/>
                              </a:solidFill>
                              <a:effectLst/>
                              <a:latin typeface="Calibri" panose="020F0502020204030204" pitchFamily="34" charset="0"/>
                            </a:rPr>
                            <a:t>0.00855***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solidFill>
                                <a:srgbClr val="FF0000"/>
                              </a:solidFill>
                              <a:effectLst/>
                              <a:latin typeface="Calibri" panose="020F0502020204030204" pitchFamily="34" charset="0"/>
                            </a:rPr>
                            <a:t>-0.00483***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0.0167*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4"/>
                      </a:ext>
                    </a:extLst>
                  </a:tr>
                  <a:tr h="0">
                    <a:tc>
                      <a:txBody>
                        <a:bodyPr/>
                        <a:lstStyle/>
                        <a:p>
                          <a:pPr algn="ctr"/>
                          <a14:m>
                            <m:oMathPara xmlns:m="http://schemas.openxmlformats.org/officeDocument/2006/math">
                              <m:oMathParaPr>
                                <m:jc m:val="centerGroup"/>
                              </m:oMathParaPr>
                              <m:oMath xmlns:m="http://schemas.openxmlformats.org/officeDocument/2006/math">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𝐴𝑔𝑒</m:t>
                                    </m:r>
                                  </m:e>
                                  <m:sup>
                                    <m:r>
                                      <a:rPr lang="en-GB" sz="1400" b="0" i="1" dirty="0" smtClean="0">
                                        <a:latin typeface="Cambria Math" panose="02040503050406030204" pitchFamily="18" charset="0"/>
                                      </a:rPr>
                                      <m:t>3</m:t>
                                    </m:r>
                                  </m:sup>
                                </m:sSup>
                              </m:oMath>
                            </m:oMathPara>
                          </a14:m>
                          <a:endParaRPr lang="en-GB" sz="1400" b="0" i="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FF0000"/>
                              </a:solidFill>
                              <a:effectLst/>
                              <a:latin typeface="Calibri" panose="020F0502020204030204" pitchFamily="34" charset="0"/>
                            </a:rPr>
                            <a:t>-0.000166***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Calibri" panose="020F0502020204030204" pitchFamily="34" charset="0"/>
                            </a:rPr>
                            <a:t>7.49e-05***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Calibri" panose="020F0502020204030204" pitchFamily="34" charset="0"/>
                            </a:rPr>
                            <a:t>-0.000121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0">
                    <a:tc>
                      <a:txBody>
                        <a:bodyPr/>
                        <a:lstStyle/>
                        <a:p>
                          <a:pPr algn="ctr"/>
                          <a:r>
                            <a:rPr lang="en-GB" sz="1400" b="0" i="1" dirty="0"/>
                            <a:t>LR Test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Calibri" panose="020F0502020204030204" pitchFamily="34" charset="0"/>
                            </a:rPr>
                            <a:t>0.0137**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0.3007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0.1072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781847"/>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293840692"/>
                  </p:ext>
                </p:extLst>
              </p:nvPr>
            </p:nvGraphicFramePr>
            <p:xfrm>
              <a:off x="1175297" y="1439629"/>
              <a:ext cx="6793405" cy="5099685"/>
            </p:xfrm>
            <a:graphic>
              <a:graphicData uri="http://schemas.openxmlformats.org/drawingml/2006/table">
                <a:tbl>
                  <a:tblPr firstRow="1" bandRow="1">
                    <a:tableStyleId>{3B4B98B0-60AC-42C2-AFA5-B58CD77FA1E5}</a:tableStyleId>
                  </a:tblPr>
                  <a:tblGrid>
                    <a:gridCol w="2275459">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516455">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tblGrid>
                  <a:tr h="222885">
                    <a:tc>
                      <a:txBody>
                        <a:bodyPr/>
                        <a:lstStyle/>
                        <a:p>
                          <a:endParaRPr lang="en-US"/>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2703" r="-198663" b="-2191892"/>
                          </a:stretch>
                        </a:blipFill>
                      </a:tcPr>
                    </a:tc>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216185" t="-2703" r="-329480" b="-2191892"/>
                          </a:stretch>
                        </a:blipFill>
                      </a:tcPr>
                    </a:tc>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218800" t="-2703" r="-128000" b="-2191892"/>
                          </a:stretch>
                        </a:blipFill>
                      </a:tcPr>
                    </a:tc>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249843" t="-2703" r="-313" b="-2191892"/>
                          </a:stretch>
                        </a:blipFill>
                      </a:tcPr>
                    </a:tc>
                    <a:extLst>
                      <a:ext uri="{0D108BD9-81ED-4DB2-BD59-A6C34878D82A}">
                        <a16:rowId xmlns:a16="http://schemas.microsoft.com/office/drawing/2014/main" val="10000"/>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76000" r="-198663" b="-1522000"/>
                          </a:stretch>
                        </a:blipFill>
                      </a:tcPr>
                    </a:tc>
                    <a:tc>
                      <a:txBody>
                        <a:bodyPr/>
                        <a:lstStyle/>
                        <a:p>
                          <a:pPr algn="ctr" fontAlgn="b"/>
                          <a:r>
                            <a:rPr lang="en-GB" sz="1400" b="0" i="0" u="none" strike="noStrike" dirty="0">
                              <a:effectLst/>
                              <a:latin typeface="Calibri" panose="020F0502020204030204" pitchFamily="34" charset="0"/>
                            </a:rPr>
                            <a:t>0.0132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-0.0228**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-0.188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176000" r="-198663" b="-1422000"/>
                          </a:stretch>
                        </a:blipFill>
                      </a:tcPr>
                    </a:tc>
                    <a:tc>
                      <a:txBody>
                        <a:bodyPr/>
                        <a:lstStyle/>
                        <a:p>
                          <a:pPr algn="ctr" fontAlgn="b"/>
                          <a:r>
                            <a:rPr lang="en-GB" sz="1400" b="0" i="0" u="none" strike="noStrike" dirty="0">
                              <a:solidFill>
                                <a:srgbClr val="FF0000"/>
                              </a:solidFill>
                              <a:effectLst/>
                              <a:latin typeface="Calibri" panose="020F0502020204030204" pitchFamily="34" charset="0"/>
                            </a:rPr>
                            <a:t>0.0168**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0.00639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276000" r="-198663" b="-1322000"/>
                          </a:stretch>
                        </a:blipFill>
                      </a:tcPr>
                    </a:tc>
                    <a:tc>
                      <a:txBody>
                        <a:bodyPr/>
                        <a:lstStyle/>
                        <a:p>
                          <a:pPr algn="ctr" fontAlgn="b"/>
                          <a:r>
                            <a:rPr lang="en-GB" sz="1400" b="0" i="0" u="none" strike="noStrike" dirty="0">
                              <a:solidFill>
                                <a:srgbClr val="FF0000"/>
                              </a:solidFill>
                              <a:effectLst/>
                              <a:latin typeface="Calibri" panose="020F0502020204030204" pitchFamily="34" charset="0"/>
                            </a:rPr>
                            <a:t>-0.00103**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0.000143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0.000122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376000" r="-198663" b="-1222000"/>
                          </a:stretch>
                        </a:blipFill>
                      </a:tcPr>
                    </a:tc>
                    <a:tc>
                      <a:txBody>
                        <a:bodyPr/>
                        <a:lstStyle/>
                        <a:p>
                          <a:pPr algn="ctr" fontAlgn="b"/>
                          <a:r>
                            <a:rPr lang="en-GB" sz="1400" b="0" i="0" u="none" strike="noStrike" dirty="0">
                              <a:solidFill>
                                <a:srgbClr val="FF0000"/>
                              </a:solidFill>
                              <a:effectLst/>
                              <a:latin typeface="Calibri" panose="020F0502020204030204" pitchFamily="34" charset="0"/>
                            </a:rPr>
                            <a:t>1.95e-05**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-3.11e-06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-1.29e-05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476000" r="-198663" b="-1122000"/>
                          </a:stretch>
                        </a:blipFill>
                      </a:tcPr>
                    </a:tc>
                    <a:tc>
                      <a:txBody>
                        <a:bodyPr/>
                        <a:lstStyle/>
                        <a:p>
                          <a:pPr algn="ctr" fontAlgn="b"/>
                          <a:r>
                            <a:rPr lang="en-GB" sz="1400" b="0" i="0" u="none" strike="noStrike" dirty="0">
                              <a:effectLst/>
                              <a:latin typeface="Calibri" panose="020F0502020204030204" pitchFamily="34" charset="0"/>
                            </a:rPr>
                            <a:t>0.00449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0.000415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effectLst/>
                              <a:latin typeface="Calibri" panose="020F0502020204030204" pitchFamily="34" charset="0"/>
                            </a:rPr>
                            <a:t>0.0125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576000" r="-198663" b="-1022000"/>
                          </a:stretch>
                        </a:blipFill>
                      </a:tcPr>
                    </a:tc>
                    <a:tc>
                      <a:txBody>
                        <a:bodyPr/>
                        <a:lstStyle/>
                        <a:p>
                          <a:pPr algn="ctr" fontAlgn="b"/>
                          <a:r>
                            <a:rPr lang="en-GB" sz="1400" b="0" i="0" u="none" strike="noStrike">
                              <a:solidFill>
                                <a:srgbClr val="FF0000"/>
                              </a:solidFill>
                              <a:effectLst/>
                              <a:latin typeface="Calibri" panose="020F0502020204030204" pitchFamily="34" charset="0"/>
                            </a:rPr>
                            <a:t>-0.00207**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0.000167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-0.00151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676000" r="-198663" b="-922000"/>
                          </a:stretch>
                        </a:blipFill>
                      </a:tcPr>
                    </a:tc>
                    <a:tc>
                      <a:txBody>
                        <a:bodyPr/>
                        <a:lstStyle/>
                        <a:p>
                          <a:pPr algn="ctr" fontAlgn="b"/>
                          <a:r>
                            <a:rPr lang="en-GB" sz="1400" b="0" i="0" u="none" strike="noStrike">
                              <a:solidFill>
                                <a:srgbClr val="FF0000"/>
                              </a:solidFill>
                              <a:effectLst/>
                              <a:latin typeface="Calibri" panose="020F0502020204030204" pitchFamily="34" charset="0"/>
                            </a:rPr>
                            <a:t>0.000141**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-1.59e-05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1.70e-05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776000" r="-198663" b="-822000"/>
                          </a:stretch>
                        </a:blipFill>
                      </a:tcPr>
                    </a:tc>
                    <a:tc>
                      <a:txBody>
                        <a:bodyPr/>
                        <a:lstStyle/>
                        <a:p>
                          <a:pPr algn="ctr" fontAlgn="b"/>
                          <a:r>
                            <a:rPr lang="en-GB" sz="1400" b="0" i="0" u="none" strike="noStrike" dirty="0">
                              <a:solidFill>
                                <a:srgbClr val="FF0000"/>
                              </a:solidFill>
                              <a:effectLst/>
                              <a:latin typeface="Calibri" panose="020F0502020204030204" pitchFamily="34" charset="0"/>
                            </a:rPr>
                            <a:t>-2.86e-06**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3.73e-07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1.14e-06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876000" r="-198663" b="-722000"/>
                          </a:stretch>
                        </a:blipFill>
                      </a:tcPr>
                    </a:tc>
                    <a:tc>
                      <a:txBody>
                        <a:bodyPr/>
                        <a:lstStyle/>
                        <a:p>
                          <a:pPr algn="ctr" fontAlgn="b"/>
                          <a:r>
                            <a:rPr lang="en-GB" sz="1400" b="0" i="0" u="none" strike="noStrike" dirty="0">
                              <a:solidFill>
                                <a:srgbClr val="FF0000"/>
                              </a:solidFill>
                              <a:effectLst/>
                              <a:latin typeface="Calibri" panose="020F0502020204030204" pitchFamily="34" charset="0"/>
                            </a:rPr>
                            <a:t>-0.0914**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-0.186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976000" r="-198663" b="-622000"/>
                          </a:stretch>
                        </a:blipFill>
                      </a:tcPr>
                    </a:tc>
                    <a:tc>
                      <a:txBody>
                        <a:bodyPr/>
                        <a:lstStyle/>
                        <a:p>
                          <a:pPr algn="ctr" fontAlgn="b"/>
                          <a:r>
                            <a:rPr lang="en-GB" sz="1400" b="0" i="0" u="none" strike="noStrike">
                              <a:effectLst/>
                              <a:latin typeface="Calibri" panose="020F0502020204030204" pitchFamily="34" charset="0"/>
                            </a:rPr>
                            <a:t>0.0129*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-0.00921***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0.0569**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1076000" r="-198663" b="-522000"/>
                          </a:stretch>
                        </a:blipFill>
                      </a:tcPr>
                    </a:tc>
                    <a:tc>
                      <a:txBody>
                        <a:bodyPr/>
                        <a:lstStyle/>
                        <a:p>
                          <a:pPr algn="ctr" fontAlgn="b"/>
                          <a:r>
                            <a:rPr lang="en-GB" sz="1400" b="0" i="0" u="none" strike="noStrike">
                              <a:effectLst/>
                              <a:latin typeface="Calibri" panose="020F0502020204030204" pitchFamily="34" charset="0"/>
                            </a:rPr>
                            <a:t>-0.000686*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0.000389***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-0.00248*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1176000" r="-198663" b="-422000"/>
                          </a:stretch>
                        </a:blipFill>
                      </a:tcPr>
                    </a:tc>
                    <a:tc>
                      <a:txBody>
                        <a:bodyPr/>
                        <a:lstStyle/>
                        <a:p>
                          <a:pPr algn="ctr" fontAlgn="b"/>
                          <a:r>
                            <a:rPr lang="en-GB" sz="1400" b="0" i="0" u="none" strike="noStrike">
                              <a:effectLst/>
                              <a:latin typeface="Calibri" panose="020F0502020204030204" pitchFamily="34" charset="0"/>
                            </a:rPr>
                            <a:t>8.59e-06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solidFill>
                                <a:srgbClr val="FF0000"/>
                              </a:solidFill>
                              <a:effectLst/>
                              <a:latin typeface="Calibri" panose="020F0502020204030204" pitchFamily="34" charset="0"/>
                            </a:rPr>
                            <a:t>-4.65e-06**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3.17e-05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1276000" r="-198663" b="-322000"/>
                          </a:stretch>
                        </a:blipFill>
                      </a:tcPr>
                    </a:tc>
                    <a:tc>
                      <a:txBody>
                        <a:bodyPr/>
                        <a:lstStyle/>
                        <a:p>
                          <a:pPr algn="ctr" fontAlgn="b"/>
                          <a:r>
                            <a:rPr lang="en-GB" sz="1400" b="0" i="0" u="none" strike="noStrike">
                              <a:effectLst/>
                              <a:latin typeface="Calibri" panose="020F0502020204030204" pitchFamily="34" charset="0"/>
                            </a:rPr>
                            <a:t>-0.0700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0.0835***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solidFill>
                                <a:srgbClr val="FF0000"/>
                              </a:solidFill>
                              <a:effectLst/>
                              <a:latin typeface="Calibri" panose="020F0502020204030204" pitchFamily="34" charset="0"/>
                            </a:rPr>
                            <a:t>-0.651***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3"/>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t="-1376000" r="-198663" b="-222000"/>
                          </a:stretch>
                        </a:blipFill>
                      </a:tcPr>
                    </a:tc>
                    <a:tc>
                      <a:txBody>
                        <a:bodyPr/>
                        <a:lstStyle/>
                        <a:p>
                          <a:pPr algn="ctr" fontAlgn="b"/>
                          <a:r>
                            <a:rPr lang="en-GB" sz="1400" b="0" i="0" u="none" strike="noStrike">
                              <a:solidFill>
                                <a:srgbClr val="FF0000"/>
                              </a:solidFill>
                              <a:effectLst/>
                              <a:latin typeface="Calibri" panose="020F0502020204030204" pitchFamily="34" charset="0"/>
                            </a:rPr>
                            <a:t>0.00855***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a:solidFill>
                                <a:srgbClr val="FF0000"/>
                              </a:solidFill>
                              <a:effectLst/>
                              <a:latin typeface="Calibri" panose="020F0502020204030204" pitchFamily="34" charset="0"/>
                            </a:rPr>
                            <a:t>-0.00483***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i="0" u="none" strike="noStrike" dirty="0">
                              <a:effectLst/>
                              <a:latin typeface="Calibri" panose="020F0502020204030204" pitchFamily="34" charset="0"/>
                            </a:rPr>
                            <a:t>0.0167*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4"/>
                      </a:ext>
                    </a:extLst>
                  </a:tr>
                  <a:tr h="304800">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t="-1476000" r="-198663" b="-122000"/>
                          </a:stretch>
                        </a:blipFill>
                      </a:tcPr>
                    </a:tc>
                    <a:tc>
                      <a:txBody>
                        <a:bodyPr/>
                        <a:lstStyle/>
                        <a:p>
                          <a:pPr algn="ctr" fontAlgn="b"/>
                          <a:r>
                            <a:rPr lang="en-GB" sz="1400" b="0" i="0" u="none" strike="noStrike">
                              <a:solidFill>
                                <a:srgbClr val="FF0000"/>
                              </a:solidFill>
                              <a:effectLst/>
                              <a:latin typeface="Calibri" panose="020F0502020204030204" pitchFamily="34" charset="0"/>
                            </a:rPr>
                            <a:t>-0.000166***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Calibri" panose="020F0502020204030204" pitchFamily="34" charset="0"/>
                            </a:rPr>
                            <a:t>7.49e-05***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effectLst/>
                              <a:latin typeface="Calibri" panose="020F0502020204030204" pitchFamily="34" charset="0"/>
                            </a:rPr>
                            <a:t>-0.000121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304800">
                    <a:tc>
                      <a:txBody>
                        <a:bodyPr/>
                        <a:lstStyle/>
                        <a:p>
                          <a:pPr algn="ctr"/>
                          <a:r>
                            <a:rPr lang="en-GB" sz="1400" b="0" i="1" dirty="0"/>
                            <a:t>LR Test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FF0000"/>
                              </a:solidFill>
                              <a:effectLst/>
                              <a:latin typeface="Calibri" panose="020F0502020204030204" pitchFamily="34" charset="0"/>
                            </a:rPr>
                            <a:t>0.0137**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0.3007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0.1072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781847"/>
                      </a:ext>
                    </a:extLst>
                  </a:tr>
                </a:tbl>
              </a:graphicData>
            </a:graphic>
          </p:graphicFrame>
        </mc:Fallback>
      </mc:AlternateContent>
      <mc:AlternateContent xmlns:mc="http://schemas.openxmlformats.org/markup-compatibility/2006">
        <mc:Choice xmlns:a14="http://schemas.microsoft.com/office/drawing/2010/main" Requires="a14">
          <p:sp>
            <p:nvSpPr>
              <p:cNvPr id="6" name="TextBox 5"/>
              <p:cNvSpPr txBox="1"/>
              <p:nvPr/>
            </p:nvSpPr>
            <p:spPr>
              <a:xfrm>
                <a:off x="2848771" y="6505308"/>
                <a:ext cx="34464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 </m:t>
                      </m:r>
                      <m:r>
                        <a:rPr lang="en-GB" i="1">
                          <a:latin typeface="Cambria Math" panose="02040503050406030204" pitchFamily="18" charset="0"/>
                        </a:rPr>
                        <m:t>𝑝</m:t>
                      </m:r>
                      <m:r>
                        <a:rPr lang="en-GB" i="1">
                          <a:latin typeface="Cambria Math" panose="02040503050406030204" pitchFamily="18" charset="0"/>
                        </a:rPr>
                        <m:t>&lt;0.01, ∗∗ </m:t>
                      </m:r>
                      <m:r>
                        <a:rPr lang="en-GB" i="1">
                          <a:latin typeface="Cambria Math" panose="02040503050406030204" pitchFamily="18" charset="0"/>
                        </a:rPr>
                        <m:t>𝑝</m:t>
                      </m:r>
                      <m:r>
                        <a:rPr lang="en-GB" i="1">
                          <a:latin typeface="Cambria Math" panose="02040503050406030204" pitchFamily="18" charset="0"/>
                        </a:rPr>
                        <m:t>&lt;0.05, ∗ </m:t>
                      </m:r>
                      <m:r>
                        <a:rPr lang="en-GB" i="1">
                          <a:latin typeface="Cambria Math" panose="02040503050406030204" pitchFamily="18" charset="0"/>
                        </a:rPr>
                        <m:t>𝑝</m:t>
                      </m:r>
                      <m:r>
                        <a:rPr lang="en-GB" i="1">
                          <a:latin typeface="Cambria Math" panose="02040503050406030204" pitchFamily="18" charset="0"/>
                        </a:rPr>
                        <m:t>&lt;0.1</m:t>
                      </m:r>
                    </m:oMath>
                  </m:oMathPara>
                </a14:m>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2848771" y="6505308"/>
                <a:ext cx="3446456" cy="276999"/>
              </a:xfrm>
              <a:prstGeom prst="rect">
                <a:avLst/>
              </a:prstGeom>
              <a:blipFill>
                <a:blip r:embed="rId4"/>
                <a:stretch>
                  <a:fillRect l="-1590" r="-4240" b="-26087"/>
                </a:stretch>
              </a:blipFill>
            </p:spPr>
            <p:txBody>
              <a:bodyPr/>
              <a:lstStyle/>
              <a:p>
                <a:r>
                  <a:rPr lang="en-GB">
                    <a:noFill/>
                  </a:rPr>
                  <a:t> </a:t>
                </a:r>
              </a:p>
            </p:txBody>
          </p:sp>
        </mc:Fallback>
      </mc:AlternateContent>
    </p:spTree>
    <p:extLst>
      <p:ext uri="{BB962C8B-B14F-4D97-AF65-F5344CB8AC3E}">
        <p14:creationId xmlns:p14="http://schemas.microsoft.com/office/powerpoint/2010/main" val="752146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GHQ-12</a:t>
            </a:r>
            <a:br>
              <a:rPr lang="en-US" dirty="0"/>
            </a:b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25</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grpSp>
        <p:nvGrpSpPr>
          <p:cNvPr id="16" name="Group 15"/>
          <p:cNvGrpSpPr/>
          <p:nvPr/>
        </p:nvGrpSpPr>
        <p:grpSpPr>
          <a:xfrm>
            <a:off x="668234" y="5894578"/>
            <a:ext cx="7815905" cy="553998"/>
            <a:chOff x="668234" y="5894578"/>
            <a:chExt cx="7815905" cy="553998"/>
          </a:xfrm>
        </p:grpSpPr>
        <mc:AlternateContent xmlns:mc="http://schemas.openxmlformats.org/markup-compatibility/2006" xmlns:a14="http://schemas.microsoft.com/office/drawing/2010/main">
          <mc:Choice Requires="a14">
            <p:sp>
              <p:nvSpPr>
                <p:cNvPr id="15" name="TextBox 14"/>
                <p:cNvSpPr txBox="1"/>
                <p:nvPr/>
              </p:nvSpPr>
              <p:spPr>
                <a:xfrm>
                  <a:off x="668234" y="5894578"/>
                  <a:ext cx="3312061" cy="55399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𝑡h</m:t>
                        </m:r>
                        <m:r>
                          <a:rPr lang="en-GB" b="0" i="1" smtClean="0">
                            <a:latin typeface="Cambria Math" panose="02040503050406030204" pitchFamily="18" charset="0"/>
                          </a:rPr>
                          <m:t> </m:t>
                        </m:r>
                        <m:r>
                          <a:rPr lang="en-GB" b="0" i="1" smtClean="0">
                            <a:latin typeface="Cambria Math" panose="02040503050406030204" pitchFamily="18" charset="0"/>
                          </a:rPr>
                          <m:t>𝑃𝑒𝑟𝑐𝑒𝑛𝑡𝑖𝑙𝑒</m:t>
                        </m:r>
                        <m:r>
                          <a:rPr lang="en-GB" b="0" i="1" smtClean="0">
                            <a:latin typeface="Cambria Math" panose="02040503050406030204" pitchFamily="18" charset="0"/>
                          </a:rPr>
                          <m:t> </m:t>
                        </m:r>
                        <m:r>
                          <a:rPr lang="en-GB" b="0" i="1" smtClean="0">
                            <a:latin typeface="Cambria Math" panose="02040503050406030204" pitchFamily="18" charset="0"/>
                          </a:rPr>
                          <m:t>𝑈𝑛𝑒𝑚𝑝𝑙𝑜𝑦𝑚𝑒𝑛𝑡</m:t>
                        </m:r>
                      </m:oMath>
                      <m:oMath xmlns:m="http://schemas.openxmlformats.org/officeDocument/2006/math">
                        <m:r>
                          <a:rPr lang="en-GB" b="0" i="1" smtClean="0">
                            <a:latin typeface="Cambria Math" panose="02040503050406030204" pitchFamily="18" charset="0"/>
                          </a:rPr>
                          <m:t>𝑅𝑎𝑡𝑒</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668234" y="5894578"/>
                  <a:ext cx="3312061" cy="553998"/>
                </a:xfrm>
                <a:prstGeom prst="rect">
                  <a:avLst/>
                </a:prstGeom>
                <a:blipFill rotWithShape="0">
                  <a:blip r:embed="rId5"/>
                  <a:stretch>
                    <a:fillRect l="-1105" r="-2026"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84902" y="5894578"/>
                  <a:ext cx="329923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9</m:t>
                        </m:r>
                        <m:r>
                          <a:rPr lang="en-GB" i="1">
                            <a:latin typeface="Cambria Math" panose="02040503050406030204" pitchFamily="18" charset="0"/>
                          </a:rPr>
                          <m:t>0</m:t>
                        </m:r>
                        <m:r>
                          <a:rPr lang="en-GB" i="1">
                            <a:latin typeface="Cambria Math" panose="02040503050406030204" pitchFamily="18" charset="0"/>
                          </a:rPr>
                          <m:t>𝑡h</m:t>
                        </m:r>
                        <m:r>
                          <a:rPr lang="en-GB" i="1">
                            <a:latin typeface="Cambria Math" panose="02040503050406030204" pitchFamily="18" charset="0"/>
                          </a:rPr>
                          <m:t> </m:t>
                        </m:r>
                        <m:r>
                          <a:rPr lang="en-GB" i="1">
                            <a:latin typeface="Cambria Math" panose="02040503050406030204" pitchFamily="18" charset="0"/>
                          </a:rPr>
                          <m:t>𝑃𝑒𝑟𝑐𝑒𝑛𝑡𝑖𝑙𝑒</m:t>
                        </m:r>
                        <m:r>
                          <a:rPr lang="en-GB" i="1">
                            <a:latin typeface="Cambria Math" panose="02040503050406030204" pitchFamily="18" charset="0"/>
                          </a:rPr>
                          <m:t> </m:t>
                        </m:r>
                        <m:r>
                          <a:rPr lang="en-GB" i="1">
                            <a:latin typeface="Cambria Math" panose="02040503050406030204" pitchFamily="18" charset="0"/>
                          </a:rPr>
                          <m:t>𝑈𝑛𝑒𝑚𝑝𝑙𝑜𝑦𝑚𝑒𝑛𝑡</m:t>
                        </m:r>
                      </m:oMath>
                    </m:oMathPara>
                  </a14:m>
                  <a:endParaRPr lang="en-GB"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𝑅𝑎𝑡𝑒</m:t>
                        </m:r>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5184902" y="5894578"/>
                  <a:ext cx="3299237" cy="553998"/>
                </a:xfrm>
                <a:prstGeom prst="rect">
                  <a:avLst/>
                </a:prstGeom>
                <a:blipFill rotWithShape="0">
                  <a:blip r:embed="rId6"/>
                  <a:stretch>
                    <a:fillRect l="-2033" r="-1109" b="-3297"/>
                  </a:stretch>
                </a:blipFill>
              </p:spPr>
              <p:txBody>
                <a:bodyPr/>
                <a:lstStyle/>
                <a:p>
                  <a:r>
                    <a:rPr lang="en-GB">
                      <a:noFill/>
                    </a:rPr>
                    <a:t> </a:t>
                  </a:r>
                </a:p>
              </p:txBody>
            </p:sp>
          </mc:Fallback>
        </mc:AlternateContent>
      </p:grpSp>
      <p:grpSp>
        <p:nvGrpSpPr>
          <p:cNvPr id="10" name="Group 9"/>
          <p:cNvGrpSpPr/>
          <p:nvPr/>
        </p:nvGrpSpPr>
        <p:grpSpPr>
          <a:xfrm>
            <a:off x="156386" y="2386734"/>
            <a:ext cx="8837577" cy="3294000"/>
            <a:chOff x="330200" y="2386734"/>
            <a:chExt cx="8837577" cy="3294000"/>
          </a:xfrm>
        </p:grpSpPr>
        <p:pic>
          <p:nvPicPr>
            <p:cNvPr id="8" name="Picture 7"/>
            <p:cNvPicPr>
              <a:picLocks noChangeAspect="1"/>
            </p:cNvPicPr>
            <p:nvPr/>
          </p:nvPicPr>
          <p:blipFill>
            <a:blip r:embed="rId7"/>
            <a:stretch>
              <a:fillRect/>
            </a:stretch>
          </p:blipFill>
          <p:spPr>
            <a:xfrm>
              <a:off x="330200" y="2386734"/>
              <a:ext cx="4501820" cy="3294000"/>
            </a:xfrm>
            <a:prstGeom prst="rect">
              <a:avLst/>
            </a:prstGeom>
          </p:spPr>
        </p:pic>
        <p:pic>
          <p:nvPicPr>
            <p:cNvPr id="9" name="Picture 8"/>
            <p:cNvPicPr>
              <a:picLocks noChangeAspect="1"/>
            </p:cNvPicPr>
            <p:nvPr/>
          </p:nvPicPr>
          <p:blipFill>
            <a:blip r:embed="rId8"/>
            <a:stretch>
              <a:fillRect/>
            </a:stretch>
          </p:blipFill>
          <p:spPr>
            <a:xfrm>
              <a:off x="4665957" y="2386734"/>
              <a:ext cx="4501820" cy="3294000"/>
            </a:xfrm>
            <a:prstGeom prst="rect">
              <a:avLst/>
            </a:prstGeom>
          </p:spPr>
        </p:pic>
      </p:grpSp>
    </p:spTree>
    <p:extLst>
      <p:ext uri="{BB962C8B-B14F-4D97-AF65-F5344CB8AC3E}">
        <p14:creationId xmlns:p14="http://schemas.microsoft.com/office/powerpoint/2010/main" val="291282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GHQ-12</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26</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grpSp>
        <p:nvGrpSpPr>
          <p:cNvPr id="10" name="Group 9"/>
          <p:cNvGrpSpPr/>
          <p:nvPr/>
        </p:nvGrpSpPr>
        <p:grpSpPr>
          <a:xfrm>
            <a:off x="668234" y="5894578"/>
            <a:ext cx="7815905" cy="553998"/>
            <a:chOff x="668234" y="5894578"/>
            <a:chExt cx="7815905" cy="553998"/>
          </a:xfrm>
        </p:grpSpPr>
        <mc:AlternateContent xmlns:mc="http://schemas.openxmlformats.org/markup-compatibility/2006" xmlns:a14="http://schemas.microsoft.com/office/drawing/2010/main">
          <mc:Choice Requires="a14">
            <p:sp>
              <p:nvSpPr>
                <p:cNvPr id="11" name="TextBox 10"/>
                <p:cNvSpPr txBox="1"/>
                <p:nvPr/>
              </p:nvSpPr>
              <p:spPr>
                <a:xfrm>
                  <a:off x="668234" y="5894578"/>
                  <a:ext cx="3312061" cy="55399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𝑡h</m:t>
                        </m:r>
                        <m:r>
                          <a:rPr lang="en-GB" b="0" i="1" smtClean="0">
                            <a:latin typeface="Cambria Math" panose="02040503050406030204" pitchFamily="18" charset="0"/>
                          </a:rPr>
                          <m:t> </m:t>
                        </m:r>
                        <m:r>
                          <a:rPr lang="en-GB" b="0" i="1" smtClean="0">
                            <a:latin typeface="Cambria Math" panose="02040503050406030204" pitchFamily="18" charset="0"/>
                          </a:rPr>
                          <m:t>𝑃𝑒𝑟𝑐𝑒𝑛𝑡𝑖𝑙𝑒</m:t>
                        </m:r>
                        <m:r>
                          <a:rPr lang="en-GB" b="0" i="1" smtClean="0">
                            <a:latin typeface="Cambria Math" panose="02040503050406030204" pitchFamily="18" charset="0"/>
                          </a:rPr>
                          <m:t> </m:t>
                        </m:r>
                        <m:r>
                          <a:rPr lang="en-GB" b="0" i="1" smtClean="0">
                            <a:latin typeface="Cambria Math" panose="02040503050406030204" pitchFamily="18" charset="0"/>
                          </a:rPr>
                          <m:t>𝑈𝑛𝑒𝑚𝑝𝑙𝑜𝑦𝑚𝑒𝑛𝑡</m:t>
                        </m:r>
                      </m:oMath>
                      <m:oMath xmlns:m="http://schemas.openxmlformats.org/officeDocument/2006/math">
                        <m:r>
                          <a:rPr lang="en-GB" b="0" i="1" smtClean="0">
                            <a:latin typeface="Cambria Math" panose="02040503050406030204" pitchFamily="18" charset="0"/>
                          </a:rPr>
                          <m:t>𝑅𝑎𝑡𝑒</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668234" y="5894578"/>
                  <a:ext cx="3312061" cy="553998"/>
                </a:xfrm>
                <a:prstGeom prst="rect">
                  <a:avLst/>
                </a:prstGeom>
                <a:blipFill rotWithShape="0">
                  <a:blip r:embed="rId5"/>
                  <a:stretch>
                    <a:fillRect l="-1105" r="-2026"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84902" y="5894578"/>
                  <a:ext cx="329923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9</m:t>
                        </m:r>
                        <m:r>
                          <a:rPr lang="en-GB" i="1">
                            <a:latin typeface="Cambria Math" panose="02040503050406030204" pitchFamily="18" charset="0"/>
                          </a:rPr>
                          <m:t>0</m:t>
                        </m:r>
                        <m:r>
                          <a:rPr lang="en-GB" i="1">
                            <a:latin typeface="Cambria Math" panose="02040503050406030204" pitchFamily="18" charset="0"/>
                          </a:rPr>
                          <m:t>𝑡h</m:t>
                        </m:r>
                        <m:r>
                          <a:rPr lang="en-GB" i="1">
                            <a:latin typeface="Cambria Math" panose="02040503050406030204" pitchFamily="18" charset="0"/>
                          </a:rPr>
                          <m:t> </m:t>
                        </m:r>
                        <m:r>
                          <a:rPr lang="en-GB" i="1">
                            <a:latin typeface="Cambria Math" panose="02040503050406030204" pitchFamily="18" charset="0"/>
                          </a:rPr>
                          <m:t>𝑃𝑒𝑟𝑐𝑒𝑛𝑡𝑖𝑙𝑒</m:t>
                        </m:r>
                        <m:r>
                          <a:rPr lang="en-GB" i="1">
                            <a:latin typeface="Cambria Math" panose="02040503050406030204" pitchFamily="18" charset="0"/>
                          </a:rPr>
                          <m:t> </m:t>
                        </m:r>
                        <m:r>
                          <a:rPr lang="en-GB" i="1">
                            <a:latin typeface="Cambria Math" panose="02040503050406030204" pitchFamily="18" charset="0"/>
                          </a:rPr>
                          <m:t>𝑈𝑛𝑒𝑚𝑝𝑙𝑜𝑦𝑚𝑒𝑛𝑡</m:t>
                        </m:r>
                      </m:oMath>
                    </m:oMathPara>
                  </a14:m>
                  <a:endParaRPr lang="en-GB"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𝑅𝑎𝑡𝑒</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5184902" y="5894578"/>
                  <a:ext cx="3299237" cy="553998"/>
                </a:xfrm>
                <a:prstGeom prst="rect">
                  <a:avLst/>
                </a:prstGeom>
                <a:blipFill rotWithShape="0">
                  <a:blip r:embed="rId6"/>
                  <a:stretch>
                    <a:fillRect l="-2033" r="-1109" b="-3297"/>
                  </a:stretch>
                </a:blipFill>
              </p:spPr>
              <p:txBody>
                <a:bodyPr/>
                <a:lstStyle/>
                <a:p>
                  <a:r>
                    <a:rPr lang="en-GB">
                      <a:noFill/>
                    </a:rPr>
                    <a:t> </a:t>
                  </a:r>
                </a:p>
              </p:txBody>
            </p:sp>
          </mc:Fallback>
        </mc:AlternateContent>
      </p:grpSp>
      <p:grpSp>
        <p:nvGrpSpPr>
          <p:cNvPr id="13" name="Group 12"/>
          <p:cNvGrpSpPr/>
          <p:nvPr/>
        </p:nvGrpSpPr>
        <p:grpSpPr>
          <a:xfrm>
            <a:off x="167647" y="2382999"/>
            <a:ext cx="8815056" cy="3301470"/>
            <a:chOff x="328944" y="2165374"/>
            <a:chExt cx="8815056" cy="3301470"/>
          </a:xfrm>
        </p:grpSpPr>
        <p:pic>
          <p:nvPicPr>
            <p:cNvPr id="8" name="Picture 7"/>
            <p:cNvPicPr>
              <a:picLocks noChangeAspect="1"/>
            </p:cNvPicPr>
            <p:nvPr/>
          </p:nvPicPr>
          <p:blipFill>
            <a:blip r:embed="rId7"/>
            <a:stretch>
              <a:fillRect/>
            </a:stretch>
          </p:blipFill>
          <p:spPr>
            <a:xfrm>
              <a:off x="328944" y="2172844"/>
              <a:ext cx="4501820" cy="3294000"/>
            </a:xfrm>
            <a:prstGeom prst="rect">
              <a:avLst/>
            </a:prstGeom>
          </p:spPr>
        </p:pic>
        <p:pic>
          <p:nvPicPr>
            <p:cNvPr id="9" name="Picture 8"/>
            <p:cNvPicPr>
              <a:picLocks noChangeAspect="1"/>
            </p:cNvPicPr>
            <p:nvPr/>
          </p:nvPicPr>
          <p:blipFill>
            <a:blip r:embed="rId8"/>
            <a:stretch>
              <a:fillRect/>
            </a:stretch>
          </p:blipFill>
          <p:spPr>
            <a:xfrm>
              <a:off x="4642180" y="2165374"/>
              <a:ext cx="4501820" cy="3294000"/>
            </a:xfrm>
            <a:prstGeom prst="rect">
              <a:avLst/>
            </a:prstGeom>
          </p:spPr>
        </p:pic>
      </p:grpSp>
    </p:spTree>
    <p:extLst>
      <p:ext uri="{BB962C8B-B14F-4D97-AF65-F5344CB8AC3E}">
        <p14:creationId xmlns:p14="http://schemas.microsoft.com/office/powerpoint/2010/main" val="350583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GHQ-12</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27</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pic>
        <p:nvPicPr>
          <p:cNvPr id="5" name="Picture 4"/>
          <p:cNvPicPr>
            <a:picLocks noChangeAspect="1"/>
          </p:cNvPicPr>
          <p:nvPr/>
        </p:nvPicPr>
        <p:blipFill>
          <a:blip r:embed="rId3"/>
          <a:stretch>
            <a:fillRect/>
          </a:stretch>
        </p:blipFill>
        <p:spPr>
          <a:xfrm>
            <a:off x="2009529" y="2245916"/>
            <a:ext cx="5131292" cy="3754587"/>
          </a:xfrm>
          <a:prstGeom prst="rect">
            <a:avLst/>
          </a:prstGeom>
        </p:spPr>
      </p:pic>
    </p:spTree>
    <p:extLst>
      <p:ext uri="{BB962C8B-B14F-4D97-AF65-F5344CB8AC3E}">
        <p14:creationId xmlns:p14="http://schemas.microsoft.com/office/powerpoint/2010/main" val="1551644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GHQ-12</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28</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pic>
        <p:nvPicPr>
          <p:cNvPr id="5" name="Picture 4"/>
          <p:cNvPicPr>
            <a:picLocks noChangeAspect="1"/>
          </p:cNvPicPr>
          <p:nvPr/>
        </p:nvPicPr>
        <p:blipFill>
          <a:blip r:embed="rId3"/>
          <a:stretch>
            <a:fillRect/>
          </a:stretch>
        </p:blipFill>
        <p:spPr>
          <a:xfrm>
            <a:off x="2009529" y="2245916"/>
            <a:ext cx="5131292" cy="3754587"/>
          </a:xfrm>
          <a:prstGeom prst="rect">
            <a:avLst/>
          </a:prstGeom>
        </p:spPr>
      </p:pic>
    </p:spTree>
    <p:extLst>
      <p:ext uri="{BB962C8B-B14F-4D97-AF65-F5344CB8AC3E}">
        <p14:creationId xmlns:p14="http://schemas.microsoft.com/office/powerpoint/2010/main" val="110811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Background (II)</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00465C78-0DB8-40F7-A9F1-A1D80C9D98D0}" type="slidenum">
              <a:rPr lang="en-US" altLang="en-US" smtClean="0"/>
              <a:pPr eaLnBrk="1" hangingPunct="1">
                <a:defRPr/>
              </a:pPr>
              <a:t>2</a:t>
            </a:fld>
            <a:endParaRPr lang="en-US" altLang="en-US"/>
          </a:p>
        </p:txBody>
      </p:sp>
      <p:sp>
        <p:nvSpPr>
          <p:cNvPr id="7172" name="TextBox 2"/>
          <p:cNvSpPr txBox="1">
            <a:spLocks noChangeArrowheads="1"/>
          </p:cNvSpPr>
          <p:nvPr/>
        </p:nvSpPr>
        <p:spPr bwMode="auto">
          <a:xfrm>
            <a:off x="330200" y="1557338"/>
            <a:ext cx="8345488"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Arguments in the literature that the effects of unemployment have increased for women as they have entered the workforce in greater numbers.</a:t>
            </a:r>
          </a:p>
          <a:p>
            <a:pPr eaLnBrk="1" hangingPunct="1">
              <a:spcBef>
                <a:spcPct val="0"/>
              </a:spcBef>
            </a:pPr>
            <a:endParaRPr lang="en-GB" altLang="en-US" sz="1700" dirty="0"/>
          </a:p>
          <a:p>
            <a:pPr eaLnBrk="1" hangingPunct="1">
              <a:spcBef>
                <a:spcPct val="0"/>
              </a:spcBef>
            </a:pPr>
            <a:r>
              <a:rPr lang="en-GB" altLang="en-US" sz="1700" dirty="0"/>
              <a:t>Finally, there is a wide body of research on the long-term costs of graduating during a recession, with several studies looking at whether this moderates the scarring effect of youth unemployment.</a:t>
            </a:r>
          </a:p>
          <a:p>
            <a:pPr lvl="1" eaLnBrk="1" hangingPunct="1">
              <a:spcBef>
                <a:spcPct val="0"/>
              </a:spcBef>
            </a:pPr>
            <a:r>
              <a:rPr lang="en-GB" altLang="en-US" sz="1700" dirty="0"/>
              <a:t>However, data used in these studies is inadequate.</a:t>
            </a:r>
          </a:p>
          <a:p>
            <a:pPr lvl="1" eaLnBrk="1" hangingPunct="1">
              <a:spcBef>
                <a:spcPct val="0"/>
              </a:spcBef>
            </a:pPr>
            <a:endParaRPr lang="en-GB" altLang="en-US" sz="1700" dirty="0"/>
          </a:p>
        </p:txBody>
      </p:sp>
    </p:spTree>
    <p:extLst>
      <p:ext uri="{BB962C8B-B14F-4D97-AF65-F5344CB8AC3E}">
        <p14:creationId xmlns:p14="http://schemas.microsoft.com/office/powerpoint/2010/main" val="1965943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Life Satisfaction</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29</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grpSp>
        <p:nvGrpSpPr>
          <p:cNvPr id="11" name="Group 10"/>
          <p:cNvGrpSpPr/>
          <p:nvPr/>
        </p:nvGrpSpPr>
        <p:grpSpPr>
          <a:xfrm>
            <a:off x="668234" y="5894578"/>
            <a:ext cx="7815905" cy="553998"/>
            <a:chOff x="668234" y="5894578"/>
            <a:chExt cx="7815905" cy="553998"/>
          </a:xfrm>
        </p:grpSpPr>
        <mc:AlternateContent xmlns:mc="http://schemas.openxmlformats.org/markup-compatibility/2006" xmlns:a14="http://schemas.microsoft.com/office/drawing/2010/main">
          <mc:Choice Requires="a14">
            <p:sp>
              <p:nvSpPr>
                <p:cNvPr id="12" name="TextBox 11"/>
                <p:cNvSpPr txBox="1"/>
                <p:nvPr/>
              </p:nvSpPr>
              <p:spPr>
                <a:xfrm>
                  <a:off x="668234" y="5894578"/>
                  <a:ext cx="3312061" cy="55399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𝑡h</m:t>
                        </m:r>
                        <m:r>
                          <a:rPr lang="en-GB" b="0" i="1" smtClean="0">
                            <a:latin typeface="Cambria Math" panose="02040503050406030204" pitchFamily="18" charset="0"/>
                          </a:rPr>
                          <m:t> </m:t>
                        </m:r>
                        <m:r>
                          <a:rPr lang="en-GB" b="0" i="1" smtClean="0">
                            <a:latin typeface="Cambria Math" panose="02040503050406030204" pitchFamily="18" charset="0"/>
                          </a:rPr>
                          <m:t>𝑃𝑒𝑟𝑐𝑒𝑛𝑡𝑖𝑙𝑒</m:t>
                        </m:r>
                        <m:r>
                          <a:rPr lang="en-GB" b="0" i="1" smtClean="0">
                            <a:latin typeface="Cambria Math" panose="02040503050406030204" pitchFamily="18" charset="0"/>
                          </a:rPr>
                          <m:t> </m:t>
                        </m:r>
                        <m:r>
                          <a:rPr lang="en-GB" b="0" i="1" smtClean="0">
                            <a:latin typeface="Cambria Math" panose="02040503050406030204" pitchFamily="18" charset="0"/>
                          </a:rPr>
                          <m:t>𝑈𝑛𝑒𝑚𝑝𝑙𝑜𝑦𝑚𝑒𝑛𝑡</m:t>
                        </m:r>
                      </m:oMath>
                      <m:oMath xmlns:m="http://schemas.openxmlformats.org/officeDocument/2006/math">
                        <m:r>
                          <a:rPr lang="en-GB" b="0" i="1" smtClean="0">
                            <a:latin typeface="Cambria Math" panose="02040503050406030204" pitchFamily="18" charset="0"/>
                          </a:rPr>
                          <m:t>𝑅𝑎𝑡𝑒</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668234" y="5894578"/>
                  <a:ext cx="3312061" cy="553998"/>
                </a:xfrm>
                <a:prstGeom prst="rect">
                  <a:avLst/>
                </a:prstGeom>
                <a:blipFill rotWithShape="0">
                  <a:blip r:embed="rId5"/>
                  <a:stretch>
                    <a:fillRect l="-1105" r="-2026"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84902" y="5894578"/>
                  <a:ext cx="329923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9</m:t>
                        </m:r>
                        <m:r>
                          <a:rPr lang="en-GB" i="1">
                            <a:latin typeface="Cambria Math" panose="02040503050406030204" pitchFamily="18" charset="0"/>
                          </a:rPr>
                          <m:t>0</m:t>
                        </m:r>
                        <m:r>
                          <a:rPr lang="en-GB" i="1">
                            <a:latin typeface="Cambria Math" panose="02040503050406030204" pitchFamily="18" charset="0"/>
                          </a:rPr>
                          <m:t>𝑡h</m:t>
                        </m:r>
                        <m:r>
                          <a:rPr lang="en-GB" i="1">
                            <a:latin typeface="Cambria Math" panose="02040503050406030204" pitchFamily="18" charset="0"/>
                          </a:rPr>
                          <m:t> </m:t>
                        </m:r>
                        <m:r>
                          <a:rPr lang="en-GB" i="1">
                            <a:latin typeface="Cambria Math" panose="02040503050406030204" pitchFamily="18" charset="0"/>
                          </a:rPr>
                          <m:t>𝑃𝑒𝑟𝑐𝑒𝑛𝑡𝑖𝑙𝑒</m:t>
                        </m:r>
                        <m:r>
                          <a:rPr lang="en-GB" i="1">
                            <a:latin typeface="Cambria Math" panose="02040503050406030204" pitchFamily="18" charset="0"/>
                          </a:rPr>
                          <m:t> </m:t>
                        </m:r>
                        <m:r>
                          <a:rPr lang="en-GB" i="1">
                            <a:latin typeface="Cambria Math" panose="02040503050406030204" pitchFamily="18" charset="0"/>
                          </a:rPr>
                          <m:t>𝑈𝑛𝑒𝑚𝑝𝑙𝑜𝑦𝑚𝑒𝑛𝑡</m:t>
                        </m:r>
                      </m:oMath>
                    </m:oMathPara>
                  </a14:m>
                  <a:endParaRPr lang="en-GB"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𝑅𝑎𝑡𝑒</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5184902" y="5894578"/>
                  <a:ext cx="3299237" cy="553998"/>
                </a:xfrm>
                <a:prstGeom prst="rect">
                  <a:avLst/>
                </a:prstGeom>
                <a:blipFill rotWithShape="0">
                  <a:blip r:embed="rId6"/>
                  <a:stretch>
                    <a:fillRect l="-2033" r="-1109" b="-3297"/>
                  </a:stretch>
                </a:blipFill>
              </p:spPr>
              <p:txBody>
                <a:bodyPr/>
                <a:lstStyle/>
                <a:p>
                  <a:r>
                    <a:rPr lang="en-GB">
                      <a:noFill/>
                    </a:rPr>
                    <a:t> </a:t>
                  </a:r>
                </a:p>
              </p:txBody>
            </p:sp>
          </mc:Fallback>
        </mc:AlternateContent>
      </p:grpSp>
      <p:grpSp>
        <p:nvGrpSpPr>
          <p:cNvPr id="16" name="Group 15"/>
          <p:cNvGrpSpPr/>
          <p:nvPr/>
        </p:nvGrpSpPr>
        <p:grpSpPr>
          <a:xfrm>
            <a:off x="135938" y="2386734"/>
            <a:ext cx="8878473" cy="3294000"/>
            <a:chOff x="66844" y="1775017"/>
            <a:chExt cx="8878473" cy="3294000"/>
          </a:xfrm>
        </p:grpSpPr>
        <p:pic>
          <p:nvPicPr>
            <p:cNvPr id="14" name="Picture 13"/>
            <p:cNvPicPr>
              <a:picLocks noChangeAspect="1"/>
            </p:cNvPicPr>
            <p:nvPr/>
          </p:nvPicPr>
          <p:blipFill>
            <a:blip r:embed="rId7"/>
            <a:stretch>
              <a:fillRect/>
            </a:stretch>
          </p:blipFill>
          <p:spPr>
            <a:xfrm>
              <a:off x="66844" y="1775017"/>
              <a:ext cx="4501820" cy="3294000"/>
            </a:xfrm>
            <a:prstGeom prst="rect">
              <a:avLst/>
            </a:prstGeom>
          </p:spPr>
        </p:pic>
        <p:pic>
          <p:nvPicPr>
            <p:cNvPr id="15" name="Picture 14"/>
            <p:cNvPicPr>
              <a:picLocks noChangeAspect="1"/>
            </p:cNvPicPr>
            <p:nvPr/>
          </p:nvPicPr>
          <p:blipFill>
            <a:blip r:embed="rId8"/>
            <a:stretch>
              <a:fillRect/>
            </a:stretch>
          </p:blipFill>
          <p:spPr>
            <a:xfrm>
              <a:off x="4443497" y="1775017"/>
              <a:ext cx="4501820" cy="3294000"/>
            </a:xfrm>
            <a:prstGeom prst="rect">
              <a:avLst/>
            </a:prstGeom>
          </p:spPr>
        </p:pic>
      </p:grpSp>
    </p:spTree>
    <p:extLst>
      <p:ext uri="{BB962C8B-B14F-4D97-AF65-F5344CB8AC3E}">
        <p14:creationId xmlns:p14="http://schemas.microsoft.com/office/powerpoint/2010/main" val="145986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Life Satisfaction</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30</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grpSp>
        <p:nvGrpSpPr>
          <p:cNvPr id="11" name="Group 10"/>
          <p:cNvGrpSpPr/>
          <p:nvPr/>
        </p:nvGrpSpPr>
        <p:grpSpPr>
          <a:xfrm>
            <a:off x="668234" y="5894578"/>
            <a:ext cx="7815905" cy="553998"/>
            <a:chOff x="668234" y="5894578"/>
            <a:chExt cx="7815905" cy="553998"/>
          </a:xfrm>
        </p:grpSpPr>
        <mc:AlternateContent xmlns:mc="http://schemas.openxmlformats.org/markup-compatibility/2006" xmlns:a14="http://schemas.microsoft.com/office/drawing/2010/main">
          <mc:Choice Requires="a14">
            <p:sp>
              <p:nvSpPr>
                <p:cNvPr id="12" name="TextBox 11"/>
                <p:cNvSpPr txBox="1"/>
                <p:nvPr/>
              </p:nvSpPr>
              <p:spPr>
                <a:xfrm>
                  <a:off x="668234" y="5894578"/>
                  <a:ext cx="3312061" cy="55399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𝑡h</m:t>
                        </m:r>
                        <m:r>
                          <a:rPr lang="en-GB" b="0" i="1" smtClean="0">
                            <a:latin typeface="Cambria Math" panose="02040503050406030204" pitchFamily="18" charset="0"/>
                          </a:rPr>
                          <m:t> </m:t>
                        </m:r>
                        <m:r>
                          <a:rPr lang="en-GB" b="0" i="1" smtClean="0">
                            <a:latin typeface="Cambria Math" panose="02040503050406030204" pitchFamily="18" charset="0"/>
                          </a:rPr>
                          <m:t>𝑃𝑒𝑟𝑐𝑒𝑛𝑡𝑖𝑙𝑒</m:t>
                        </m:r>
                        <m:r>
                          <a:rPr lang="en-GB" b="0" i="1" smtClean="0">
                            <a:latin typeface="Cambria Math" panose="02040503050406030204" pitchFamily="18" charset="0"/>
                          </a:rPr>
                          <m:t> </m:t>
                        </m:r>
                        <m:r>
                          <a:rPr lang="en-GB" b="0" i="1" smtClean="0">
                            <a:latin typeface="Cambria Math" panose="02040503050406030204" pitchFamily="18" charset="0"/>
                          </a:rPr>
                          <m:t>𝑈𝑛𝑒𝑚𝑝𝑙𝑜𝑦𝑚𝑒𝑛𝑡</m:t>
                        </m:r>
                      </m:oMath>
                      <m:oMath xmlns:m="http://schemas.openxmlformats.org/officeDocument/2006/math">
                        <m:r>
                          <a:rPr lang="en-GB" b="0" i="1" smtClean="0">
                            <a:latin typeface="Cambria Math" panose="02040503050406030204" pitchFamily="18" charset="0"/>
                          </a:rPr>
                          <m:t>𝑅𝑎𝑡𝑒</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668234" y="5894578"/>
                  <a:ext cx="3312061" cy="553998"/>
                </a:xfrm>
                <a:prstGeom prst="rect">
                  <a:avLst/>
                </a:prstGeom>
                <a:blipFill rotWithShape="0">
                  <a:blip r:embed="rId5"/>
                  <a:stretch>
                    <a:fillRect l="-1105" r="-2026"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84902" y="5894578"/>
                  <a:ext cx="329923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9</m:t>
                        </m:r>
                        <m:r>
                          <a:rPr lang="en-GB" i="1">
                            <a:latin typeface="Cambria Math" panose="02040503050406030204" pitchFamily="18" charset="0"/>
                          </a:rPr>
                          <m:t>0</m:t>
                        </m:r>
                        <m:r>
                          <a:rPr lang="en-GB" i="1">
                            <a:latin typeface="Cambria Math" panose="02040503050406030204" pitchFamily="18" charset="0"/>
                          </a:rPr>
                          <m:t>𝑡h</m:t>
                        </m:r>
                        <m:r>
                          <a:rPr lang="en-GB" i="1">
                            <a:latin typeface="Cambria Math" panose="02040503050406030204" pitchFamily="18" charset="0"/>
                          </a:rPr>
                          <m:t> </m:t>
                        </m:r>
                        <m:r>
                          <a:rPr lang="en-GB" i="1">
                            <a:latin typeface="Cambria Math" panose="02040503050406030204" pitchFamily="18" charset="0"/>
                          </a:rPr>
                          <m:t>𝑃𝑒𝑟𝑐𝑒𝑛𝑡𝑖𝑙𝑒</m:t>
                        </m:r>
                        <m:r>
                          <a:rPr lang="en-GB" i="1">
                            <a:latin typeface="Cambria Math" panose="02040503050406030204" pitchFamily="18" charset="0"/>
                          </a:rPr>
                          <m:t> </m:t>
                        </m:r>
                        <m:r>
                          <a:rPr lang="en-GB" i="1">
                            <a:latin typeface="Cambria Math" panose="02040503050406030204" pitchFamily="18" charset="0"/>
                          </a:rPr>
                          <m:t>𝑈𝑛𝑒𝑚𝑝𝑙𝑜𝑦𝑚𝑒𝑛𝑡</m:t>
                        </m:r>
                      </m:oMath>
                    </m:oMathPara>
                  </a14:m>
                  <a:endParaRPr lang="en-GB"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𝑅𝑎𝑡𝑒</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5184902" y="5894578"/>
                  <a:ext cx="3299237" cy="553998"/>
                </a:xfrm>
                <a:prstGeom prst="rect">
                  <a:avLst/>
                </a:prstGeom>
                <a:blipFill rotWithShape="0">
                  <a:blip r:embed="rId6"/>
                  <a:stretch>
                    <a:fillRect l="-2033" r="-1109" b="-3297"/>
                  </a:stretch>
                </a:blipFill>
              </p:spPr>
              <p:txBody>
                <a:bodyPr/>
                <a:lstStyle/>
                <a:p>
                  <a:r>
                    <a:rPr lang="en-GB">
                      <a:noFill/>
                    </a:rPr>
                    <a:t> </a:t>
                  </a:r>
                </a:p>
              </p:txBody>
            </p:sp>
          </mc:Fallback>
        </mc:AlternateContent>
      </p:grpSp>
      <p:grpSp>
        <p:nvGrpSpPr>
          <p:cNvPr id="15" name="Group 14"/>
          <p:cNvGrpSpPr/>
          <p:nvPr/>
        </p:nvGrpSpPr>
        <p:grpSpPr>
          <a:xfrm>
            <a:off x="122216" y="2384337"/>
            <a:ext cx="8905918" cy="3298794"/>
            <a:chOff x="179512" y="1942453"/>
            <a:chExt cx="8905918" cy="3298794"/>
          </a:xfrm>
        </p:grpSpPr>
        <p:pic>
          <p:nvPicPr>
            <p:cNvPr id="9" name="Picture 8"/>
            <p:cNvPicPr>
              <a:picLocks noChangeAspect="1"/>
            </p:cNvPicPr>
            <p:nvPr/>
          </p:nvPicPr>
          <p:blipFill>
            <a:blip r:embed="rId7"/>
            <a:stretch>
              <a:fillRect/>
            </a:stretch>
          </p:blipFill>
          <p:spPr>
            <a:xfrm>
              <a:off x="179512" y="1947247"/>
              <a:ext cx="4501820" cy="3294000"/>
            </a:xfrm>
            <a:prstGeom prst="rect">
              <a:avLst/>
            </a:prstGeom>
          </p:spPr>
        </p:pic>
        <p:pic>
          <p:nvPicPr>
            <p:cNvPr id="14" name="Picture 13"/>
            <p:cNvPicPr>
              <a:picLocks noChangeAspect="1"/>
            </p:cNvPicPr>
            <p:nvPr/>
          </p:nvPicPr>
          <p:blipFill>
            <a:blip r:embed="rId8"/>
            <a:stretch>
              <a:fillRect/>
            </a:stretch>
          </p:blipFill>
          <p:spPr>
            <a:xfrm>
              <a:off x="4583610" y="1942453"/>
              <a:ext cx="4501820" cy="3294000"/>
            </a:xfrm>
            <a:prstGeom prst="rect">
              <a:avLst/>
            </a:prstGeom>
          </p:spPr>
        </p:pic>
      </p:grpSp>
    </p:spTree>
    <p:extLst>
      <p:ext uri="{BB962C8B-B14F-4D97-AF65-F5344CB8AC3E}">
        <p14:creationId xmlns:p14="http://schemas.microsoft.com/office/powerpoint/2010/main" val="2205041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Life Satisfaction</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31</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pic>
        <p:nvPicPr>
          <p:cNvPr id="7" name="Picture 6"/>
          <p:cNvPicPr>
            <a:picLocks noChangeAspect="1"/>
          </p:cNvPicPr>
          <p:nvPr/>
        </p:nvPicPr>
        <p:blipFill>
          <a:blip r:embed="rId3"/>
          <a:stretch>
            <a:fillRect/>
          </a:stretch>
        </p:blipFill>
        <p:spPr>
          <a:xfrm>
            <a:off x="2009529" y="2245916"/>
            <a:ext cx="5131292" cy="3754587"/>
          </a:xfrm>
          <a:prstGeom prst="rect">
            <a:avLst/>
          </a:prstGeom>
        </p:spPr>
      </p:pic>
    </p:spTree>
    <p:extLst>
      <p:ext uri="{BB962C8B-B14F-4D97-AF65-F5344CB8AC3E}">
        <p14:creationId xmlns:p14="http://schemas.microsoft.com/office/powerpoint/2010/main" val="281550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Life Satisfaction</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32</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pic>
        <p:nvPicPr>
          <p:cNvPr id="6" name="Picture 5"/>
          <p:cNvPicPr>
            <a:picLocks noChangeAspect="1"/>
          </p:cNvPicPr>
          <p:nvPr/>
        </p:nvPicPr>
        <p:blipFill>
          <a:blip r:embed="rId3"/>
          <a:stretch>
            <a:fillRect/>
          </a:stretch>
        </p:blipFill>
        <p:spPr>
          <a:xfrm>
            <a:off x="2009529" y="2245916"/>
            <a:ext cx="5131292" cy="3754587"/>
          </a:xfrm>
          <a:prstGeom prst="rect">
            <a:avLst/>
          </a:prstGeom>
        </p:spPr>
      </p:pic>
    </p:spTree>
    <p:extLst>
      <p:ext uri="{BB962C8B-B14F-4D97-AF65-F5344CB8AC3E}">
        <p14:creationId xmlns:p14="http://schemas.microsoft.com/office/powerpoint/2010/main" val="2177758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SF-12 MCS</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33</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grpSp>
        <p:nvGrpSpPr>
          <p:cNvPr id="10" name="Group 9"/>
          <p:cNvGrpSpPr/>
          <p:nvPr/>
        </p:nvGrpSpPr>
        <p:grpSpPr>
          <a:xfrm>
            <a:off x="668234" y="5894578"/>
            <a:ext cx="7815905" cy="553998"/>
            <a:chOff x="668234" y="5894578"/>
            <a:chExt cx="7815905" cy="553998"/>
          </a:xfrm>
        </p:grpSpPr>
        <mc:AlternateContent xmlns:mc="http://schemas.openxmlformats.org/markup-compatibility/2006" xmlns:a14="http://schemas.microsoft.com/office/drawing/2010/main">
          <mc:Choice Requires="a14">
            <p:sp>
              <p:nvSpPr>
                <p:cNvPr id="11" name="TextBox 10"/>
                <p:cNvSpPr txBox="1"/>
                <p:nvPr/>
              </p:nvSpPr>
              <p:spPr>
                <a:xfrm>
                  <a:off x="668234" y="5894578"/>
                  <a:ext cx="3312061" cy="55399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𝑡h</m:t>
                        </m:r>
                        <m:r>
                          <a:rPr lang="en-GB" b="0" i="1" smtClean="0">
                            <a:latin typeface="Cambria Math" panose="02040503050406030204" pitchFamily="18" charset="0"/>
                          </a:rPr>
                          <m:t> </m:t>
                        </m:r>
                        <m:r>
                          <a:rPr lang="en-GB" b="0" i="1" smtClean="0">
                            <a:latin typeface="Cambria Math" panose="02040503050406030204" pitchFamily="18" charset="0"/>
                          </a:rPr>
                          <m:t>𝑃𝑒𝑟𝑐𝑒𝑛𝑡𝑖𝑙𝑒</m:t>
                        </m:r>
                        <m:r>
                          <a:rPr lang="en-GB" b="0" i="1" smtClean="0">
                            <a:latin typeface="Cambria Math" panose="02040503050406030204" pitchFamily="18" charset="0"/>
                          </a:rPr>
                          <m:t> </m:t>
                        </m:r>
                        <m:r>
                          <a:rPr lang="en-GB" b="0" i="1" smtClean="0">
                            <a:latin typeface="Cambria Math" panose="02040503050406030204" pitchFamily="18" charset="0"/>
                          </a:rPr>
                          <m:t>𝑈𝑛𝑒𝑚𝑝𝑙𝑜𝑦𝑚𝑒𝑛𝑡</m:t>
                        </m:r>
                      </m:oMath>
                      <m:oMath xmlns:m="http://schemas.openxmlformats.org/officeDocument/2006/math">
                        <m:r>
                          <a:rPr lang="en-GB" b="0" i="1" smtClean="0">
                            <a:latin typeface="Cambria Math" panose="02040503050406030204" pitchFamily="18" charset="0"/>
                          </a:rPr>
                          <m:t>𝑅𝑎𝑡𝑒</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668234" y="5894578"/>
                  <a:ext cx="3312061" cy="553998"/>
                </a:xfrm>
                <a:prstGeom prst="rect">
                  <a:avLst/>
                </a:prstGeom>
                <a:blipFill rotWithShape="0">
                  <a:blip r:embed="rId5"/>
                  <a:stretch>
                    <a:fillRect l="-1105" r="-2026"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84902" y="5894578"/>
                  <a:ext cx="329923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9</m:t>
                        </m:r>
                        <m:r>
                          <a:rPr lang="en-GB" i="1">
                            <a:latin typeface="Cambria Math" panose="02040503050406030204" pitchFamily="18" charset="0"/>
                          </a:rPr>
                          <m:t>0</m:t>
                        </m:r>
                        <m:r>
                          <a:rPr lang="en-GB" i="1">
                            <a:latin typeface="Cambria Math" panose="02040503050406030204" pitchFamily="18" charset="0"/>
                          </a:rPr>
                          <m:t>𝑡h</m:t>
                        </m:r>
                        <m:r>
                          <a:rPr lang="en-GB" i="1">
                            <a:latin typeface="Cambria Math" panose="02040503050406030204" pitchFamily="18" charset="0"/>
                          </a:rPr>
                          <m:t> </m:t>
                        </m:r>
                        <m:r>
                          <a:rPr lang="en-GB" i="1">
                            <a:latin typeface="Cambria Math" panose="02040503050406030204" pitchFamily="18" charset="0"/>
                          </a:rPr>
                          <m:t>𝑃𝑒𝑟𝑐𝑒𝑛𝑡𝑖𝑙𝑒</m:t>
                        </m:r>
                        <m:r>
                          <a:rPr lang="en-GB" i="1">
                            <a:latin typeface="Cambria Math" panose="02040503050406030204" pitchFamily="18" charset="0"/>
                          </a:rPr>
                          <m:t> </m:t>
                        </m:r>
                        <m:r>
                          <a:rPr lang="en-GB" i="1">
                            <a:latin typeface="Cambria Math" panose="02040503050406030204" pitchFamily="18" charset="0"/>
                          </a:rPr>
                          <m:t>𝑈𝑛𝑒𝑚𝑝𝑙𝑜𝑦𝑚𝑒𝑛𝑡</m:t>
                        </m:r>
                      </m:oMath>
                    </m:oMathPara>
                  </a14:m>
                  <a:endParaRPr lang="en-GB"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𝑅𝑎𝑡𝑒</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5184902" y="5894578"/>
                  <a:ext cx="3299237" cy="553998"/>
                </a:xfrm>
                <a:prstGeom prst="rect">
                  <a:avLst/>
                </a:prstGeom>
                <a:blipFill rotWithShape="0">
                  <a:blip r:embed="rId6"/>
                  <a:stretch>
                    <a:fillRect l="-2033" r="-1109" b="-3297"/>
                  </a:stretch>
                </a:blipFill>
              </p:spPr>
              <p:txBody>
                <a:bodyPr/>
                <a:lstStyle/>
                <a:p>
                  <a:r>
                    <a:rPr lang="en-GB">
                      <a:noFill/>
                    </a:rPr>
                    <a:t> </a:t>
                  </a:r>
                </a:p>
              </p:txBody>
            </p:sp>
          </mc:Fallback>
        </mc:AlternateContent>
      </p:grpSp>
      <p:grpSp>
        <p:nvGrpSpPr>
          <p:cNvPr id="9" name="Group 8"/>
          <p:cNvGrpSpPr/>
          <p:nvPr/>
        </p:nvGrpSpPr>
        <p:grpSpPr>
          <a:xfrm>
            <a:off x="138412" y="2390341"/>
            <a:ext cx="8873525" cy="3294000"/>
            <a:chOff x="344311" y="2221422"/>
            <a:chExt cx="8873525" cy="3294000"/>
          </a:xfrm>
        </p:grpSpPr>
        <p:pic>
          <p:nvPicPr>
            <p:cNvPr id="13" name="Picture 12"/>
            <p:cNvPicPr>
              <a:picLocks noChangeAspect="1"/>
            </p:cNvPicPr>
            <p:nvPr/>
          </p:nvPicPr>
          <p:blipFill>
            <a:blip r:embed="rId7"/>
            <a:stretch>
              <a:fillRect/>
            </a:stretch>
          </p:blipFill>
          <p:spPr>
            <a:xfrm>
              <a:off x="344311" y="2221422"/>
              <a:ext cx="4501820" cy="3294000"/>
            </a:xfrm>
            <a:prstGeom prst="rect">
              <a:avLst/>
            </a:prstGeom>
          </p:spPr>
        </p:pic>
        <p:pic>
          <p:nvPicPr>
            <p:cNvPr id="14" name="Picture 13"/>
            <p:cNvPicPr>
              <a:picLocks noChangeAspect="1"/>
            </p:cNvPicPr>
            <p:nvPr/>
          </p:nvPicPr>
          <p:blipFill>
            <a:blip r:embed="rId8"/>
            <a:stretch>
              <a:fillRect/>
            </a:stretch>
          </p:blipFill>
          <p:spPr>
            <a:xfrm>
              <a:off x="4716016" y="2221422"/>
              <a:ext cx="4501820" cy="3294000"/>
            </a:xfrm>
            <a:prstGeom prst="rect">
              <a:avLst/>
            </a:prstGeom>
          </p:spPr>
        </p:pic>
      </p:grpSp>
    </p:spTree>
    <p:extLst>
      <p:ext uri="{BB962C8B-B14F-4D97-AF65-F5344CB8AC3E}">
        <p14:creationId xmlns:p14="http://schemas.microsoft.com/office/powerpoint/2010/main" val="38146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SF-12 MCS</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34</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grpSp>
        <p:nvGrpSpPr>
          <p:cNvPr id="8" name="Group 7"/>
          <p:cNvGrpSpPr/>
          <p:nvPr/>
        </p:nvGrpSpPr>
        <p:grpSpPr>
          <a:xfrm>
            <a:off x="668234" y="5894578"/>
            <a:ext cx="7815905" cy="553998"/>
            <a:chOff x="668234" y="5894578"/>
            <a:chExt cx="7815905" cy="553998"/>
          </a:xfrm>
        </p:grpSpPr>
        <mc:AlternateContent xmlns:mc="http://schemas.openxmlformats.org/markup-compatibility/2006" xmlns:a14="http://schemas.microsoft.com/office/drawing/2010/main">
          <mc:Choice Requires="a14">
            <p:sp>
              <p:nvSpPr>
                <p:cNvPr id="9" name="TextBox 8"/>
                <p:cNvSpPr txBox="1"/>
                <p:nvPr/>
              </p:nvSpPr>
              <p:spPr>
                <a:xfrm>
                  <a:off x="668234" y="5894578"/>
                  <a:ext cx="3312061" cy="55399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𝑡h</m:t>
                        </m:r>
                        <m:r>
                          <a:rPr lang="en-GB" b="0" i="1" smtClean="0">
                            <a:latin typeface="Cambria Math" panose="02040503050406030204" pitchFamily="18" charset="0"/>
                          </a:rPr>
                          <m:t> </m:t>
                        </m:r>
                        <m:r>
                          <a:rPr lang="en-GB" b="0" i="1" smtClean="0">
                            <a:latin typeface="Cambria Math" panose="02040503050406030204" pitchFamily="18" charset="0"/>
                          </a:rPr>
                          <m:t>𝑃𝑒𝑟𝑐𝑒𝑛𝑡𝑖𝑙𝑒</m:t>
                        </m:r>
                        <m:r>
                          <a:rPr lang="en-GB" b="0" i="1" smtClean="0">
                            <a:latin typeface="Cambria Math" panose="02040503050406030204" pitchFamily="18" charset="0"/>
                          </a:rPr>
                          <m:t> </m:t>
                        </m:r>
                        <m:r>
                          <a:rPr lang="en-GB" b="0" i="1" smtClean="0">
                            <a:latin typeface="Cambria Math" panose="02040503050406030204" pitchFamily="18" charset="0"/>
                          </a:rPr>
                          <m:t>𝑈𝑛𝑒𝑚𝑝𝑙𝑜𝑦𝑚𝑒𝑛𝑡</m:t>
                        </m:r>
                      </m:oMath>
                      <m:oMath xmlns:m="http://schemas.openxmlformats.org/officeDocument/2006/math">
                        <m:r>
                          <a:rPr lang="en-GB" b="0" i="1" smtClean="0">
                            <a:latin typeface="Cambria Math" panose="02040503050406030204" pitchFamily="18" charset="0"/>
                          </a:rPr>
                          <m:t>𝑅𝑎𝑡𝑒</m:t>
                        </m:r>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68234" y="5894578"/>
                  <a:ext cx="3312061" cy="553998"/>
                </a:xfrm>
                <a:prstGeom prst="rect">
                  <a:avLst/>
                </a:prstGeom>
                <a:blipFill rotWithShape="0">
                  <a:blip r:embed="rId5"/>
                  <a:stretch>
                    <a:fillRect l="-1105" r="-2026"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84902" y="5894578"/>
                  <a:ext cx="329923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9</m:t>
                        </m:r>
                        <m:r>
                          <a:rPr lang="en-GB" i="1">
                            <a:latin typeface="Cambria Math" panose="02040503050406030204" pitchFamily="18" charset="0"/>
                          </a:rPr>
                          <m:t>0</m:t>
                        </m:r>
                        <m:r>
                          <a:rPr lang="en-GB" i="1">
                            <a:latin typeface="Cambria Math" panose="02040503050406030204" pitchFamily="18" charset="0"/>
                          </a:rPr>
                          <m:t>𝑡h</m:t>
                        </m:r>
                        <m:r>
                          <a:rPr lang="en-GB" i="1">
                            <a:latin typeface="Cambria Math" panose="02040503050406030204" pitchFamily="18" charset="0"/>
                          </a:rPr>
                          <m:t> </m:t>
                        </m:r>
                        <m:r>
                          <a:rPr lang="en-GB" i="1">
                            <a:latin typeface="Cambria Math" panose="02040503050406030204" pitchFamily="18" charset="0"/>
                          </a:rPr>
                          <m:t>𝑃𝑒𝑟𝑐𝑒𝑛𝑡𝑖𝑙𝑒</m:t>
                        </m:r>
                        <m:r>
                          <a:rPr lang="en-GB" i="1">
                            <a:latin typeface="Cambria Math" panose="02040503050406030204" pitchFamily="18" charset="0"/>
                          </a:rPr>
                          <m:t> </m:t>
                        </m:r>
                        <m:r>
                          <a:rPr lang="en-GB" i="1">
                            <a:latin typeface="Cambria Math" panose="02040503050406030204" pitchFamily="18" charset="0"/>
                          </a:rPr>
                          <m:t>𝑈𝑛𝑒𝑚𝑝𝑙𝑜𝑦𝑚𝑒𝑛𝑡</m:t>
                        </m:r>
                      </m:oMath>
                    </m:oMathPara>
                  </a14:m>
                  <a:endParaRPr lang="en-GB"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𝑅𝑎𝑡𝑒</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5184902" y="5894578"/>
                  <a:ext cx="3299237" cy="553998"/>
                </a:xfrm>
                <a:prstGeom prst="rect">
                  <a:avLst/>
                </a:prstGeom>
                <a:blipFill rotWithShape="0">
                  <a:blip r:embed="rId6"/>
                  <a:stretch>
                    <a:fillRect l="-2033" r="-1109" b="-3297"/>
                  </a:stretch>
                </a:blipFill>
              </p:spPr>
              <p:txBody>
                <a:bodyPr/>
                <a:lstStyle/>
                <a:p>
                  <a:r>
                    <a:rPr lang="en-GB">
                      <a:noFill/>
                    </a:rPr>
                    <a:t> </a:t>
                  </a:r>
                </a:p>
              </p:txBody>
            </p:sp>
          </mc:Fallback>
        </mc:AlternateContent>
      </p:grpSp>
      <p:grpSp>
        <p:nvGrpSpPr>
          <p:cNvPr id="11" name="Group 10"/>
          <p:cNvGrpSpPr/>
          <p:nvPr/>
        </p:nvGrpSpPr>
        <p:grpSpPr>
          <a:xfrm>
            <a:off x="133598" y="2384084"/>
            <a:ext cx="8883154" cy="3299301"/>
            <a:chOff x="-241382" y="1988840"/>
            <a:chExt cx="8883154" cy="3299301"/>
          </a:xfrm>
        </p:grpSpPr>
        <p:pic>
          <p:nvPicPr>
            <p:cNvPr id="12" name="Picture 11"/>
            <p:cNvPicPr>
              <a:picLocks noChangeAspect="1"/>
            </p:cNvPicPr>
            <p:nvPr/>
          </p:nvPicPr>
          <p:blipFill>
            <a:blip r:embed="rId7"/>
            <a:stretch>
              <a:fillRect/>
            </a:stretch>
          </p:blipFill>
          <p:spPr>
            <a:xfrm>
              <a:off x="-241382" y="1988840"/>
              <a:ext cx="4501820" cy="3294000"/>
            </a:xfrm>
            <a:prstGeom prst="rect">
              <a:avLst/>
            </a:prstGeom>
          </p:spPr>
        </p:pic>
        <p:pic>
          <p:nvPicPr>
            <p:cNvPr id="13" name="Picture 12"/>
            <p:cNvPicPr>
              <a:picLocks noChangeAspect="1"/>
            </p:cNvPicPr>
            <p:nvPr/>
          </p:nvPicPr>
          <p:blipFill>
            <a:blip r:embed="rId8"/>
            <a:stretch>
              <a:fillRect/>
            </a:stretch>
          </p:blipFill>
          <p:spPr>
            <a:xfrm>
              <a:off x="4139952" y="1994141"/>
              <a:ext cx="4501820" cy="3294000"/>
            </a:xfrm>
            <a:prstGeom prst="rect">
              <a:avLst/>
            </a:prstGeom>
          </p:spPr>
        </p:pic>
      </p:grpSp>
    </p:spTree>
    <p:extLst>
      <p:ext uri="{BB962C8B-B14F-4D97-AF65-F5344CB8AC3E}">
        <p14:creationId xmlns:p14="http://schemas.microsoft.com/office/powerpoint/2010/main" val="3697979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SF-12 MCS</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35</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pic>
        <p:nvPicPr>
          <p:cNvPr id="7" name="Picture 6"/>
          <p:cNvPicPr>
            <a:picLocks noChangeAspect="1"/>
          </p:cNvPicPr>
          <p:nvPr/>
        </p:nvPicPr>
        <p:blipFill>
          <a:blip r:embed="rId3"/>
          <a:stretch>
            <a:fillRect/>
          </a:stretch>
        </p:blipFill>
        <p:spPr>
          <a:xfrm>
            <a:off x="2009529" y="2245916"/>
            <a:ext cx="5131292" cy="3754587"/>
          </a:xfrm>
          <a:prstGeom prst="rect">
            <a:avLst/>
          </a:prstGeom>
        </p:spPr>
      </p:pic>
    </p:spTree>
    <p:extLst>
      <p:ext uri="{BB962C8B-B14F-4D97-AF65-F5344CB8AC3E}">
        <p14:creationId xmlns:p14="http://schemas.microsoft.com/office/powerpoint/2010/main" val="4098700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Results (III): SF-12 MCS</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36</a:t>
            </a:fld>
            <a:endParaRPr lang="en-US" altLang="en-US"/>
          </a:p>
        </p:txBody>
      </p:sp>
      <p:sp>
        <p:nvSpPr>
          <p:cNvPr id="12292" name="TextBox 2"/>
          <p:cNvSpPr txBox="1">
            <a:spLocks noChangeArrowheads="1"/>
          </p:cNvSpPr>
          <p:nvPr/>
        </p:nvSpPr>
        <p:spPr bwMode="auto">
          <a:xfrm>
            <a:off x="330200" y="1557338"/>
            <a:ext cx="8489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Research Question:  </a:t>
            </a:r>
          </a:p>
          <a:p>
            <a:pPr lvl="1" eaLnBrk="1" hangingPunct="1">
              <a:spcBef>
                <a:spcPct val="0"/>
              </a:spcBef>
            </a:pPr>
            <a:r>
              <a:rPr lang="en-US" altLang="en-US" sz="1700" dirty="0"/>
              <a:t>Is the association moderated by economy-wide unemployment rates?</a:t>
            </a:r>
          </a:p>
        </p:txBody>
      </p:sp>
      <p:pic>
        <p:nvPicPr>
          <p:cNvPr id="7" name="Picture 6"/>
          <p:cNvPicPr>
            <a:picLocks noChangeAspect="1"/>
          </p:cNvPicPr>
          <p:nvPr/>
        </p:nvPicPr>
        <p:blipFill>
          <a:blip r:embed="rId3"/>
          <a:stretch>
            <a:fillRect/>
          </a:stretch>
        </p:blipFill>
        <p:spPr>
          <a:xfrm>
            <a:off x="2009529" y="2245916"/>
            <a:ext cx="5131292" cy="3754587"/>
          </a:xfrm>
          <a:prstGeom prst="rect">
            <a:avLst/>
          </a:prstGeom>
        </p:spPr>
      </p:pic>
    </p:spTree>
    <p:extLst>
      <p:ext uri="{BB962C8B-B14F-4D97-AF65-F5344CB8AC3E}">
        <p14:creationId xmlns:p14="http://schemas.microsoft.com/office/powerpoint/2010/main" val="1752953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Summary</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E0C65A62-1CFA-4671-83F7-8B2B8F71F7BD}" type="slidenum">
              <a:rPr lang="en-US" altLang="en-US" smtClean="0"/>
              <a:pPr eaLnBrk="1" hangingPunct="1">
                <a:defRPr/>
              </a:pPr>
              <a:t>37</a:t>
            </a:fld>
            <a:endParaRPr lang="en-US" altLang="en-US"/>
          </a:p>
        </p:txBody>
      </p:sp>
      <p:sp>
        <p:nvSpPr>
          <p:cNvPr id="25604" name="TextBox 2"/>
          <p:cNvSpPr txBox="1">
            <a:spLocks noChangeArrowheads="1"/>
          </p:cNvSpPr>
          <p:nvPr/>
        </p:nvSpPr>
        <p:spPr bwMode="auto">
          <a:xfrm>
            <a:off x="330200" y="1557338"/>
            <a:ext cx="8345488"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On average, difference in GHQ-12 and life satisfaction trajectories between those with experience of youth unemployment and those without grows in the short-term before converging in late age. This may be explained by attrition. Significant difference between the unemployed and non-unemployment remains when outcomes at age 17 included in models.</a:t>
            </a:r>
            <a:endParaRPr lang="en-GB" altLang="en-US" sz="2100" dirty="0"/>
          </a:p>
          <a:p>
            <a:pPr eaLnBrk="1" hangingPunct="1">
              <a:spcBef>
                <a:spcPct val="0"/>
              </a:spcBef>
            </a:pPr>
            <a:endParaRPr lang="en-GB" altLang="en-US" sz="1700" dirty="0"/>
          </a:p>
          <a:p>
            <a:pPr eaLnBrk="1" hangingPunct="1">
              <a:spcBef>
                <a:spcPct val="0"/>
              </a:spcBef>
            </a:pPr>
            <a:r>
              <a:rPr lang="en-GB" altLang="en-US" sz="1700" dirty="0"/>
              <a:t>Evidence that mental health and life satisfaction is worse in later cohorts across both genders, though this is not consistent across each outcome. Little evidence that the difference between the those with youth unemployment experience and those without is also larger in later cohorts.</a:t>
            </a:r>
          </a:p>
          <a:p>
            <a:pPr eaLnBrk="1" hangingPunct="1">
              <a:spcBef>
                <a:spcPct val="0"/>
              </a:spcBef>
            </a:pPr>
            <a:endParaRPr lang="en-GB" altLang="en-US" sz="1700" dirty="0"/>
          </a:p>
          <a:p>
            <a:pPr eaLnBrk="1" hangingPunct="1">
              <a:spcBef>
                <a:spcPct val="0"/>
              </a:spcBef>
            </a:pPr>
            <a:r>
              <a:rPr lang="en-GB" altLang="en-US" sz="1700" dirty="0"/>
              <a:t>Trajectories in mental health and life satisfaction appear worse following low unemployment periods. The difference between those with youth unemployment experience and those without is larger following low unemployment periods. This may be explained by selection effects.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a:t>Future </a:t>
            </a:r>
            <a:r>
              <a:rPr lang="en-GB" dirty="0"/>
              <a:t>Work</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E0C65A62-1CFA-4671-83F7-8B2B8F71F7BD}" type="slidenum">
              <a:rPr lang="en-US" altLang="en-US" smtClean="0"/>
              <a:pPr eaLnBrk="1" hangingPunct="1">
                <a:defRPr/>
              </a:pPr>
              <a:t>38</a:t>
            </a:fld>
            <a:endParaRPr lang="en-US" altLang="en-US"/>
          </a:p>
        </p:txBody>
      </p:sp>
      <p:sp>
        <p:nvSpPr>
          <p:cNvPr id="25604" name="TextBox 2"/>
          <p:cNvSpPr txBox="1">
            <a:spLocks noChangeArrowheads="1"/>
          </p:cNvSpPr>
          <p:nvPr/>
        </p:nvSpPr>
        <p:spPr bwMode="auto">
          <a:xfrm>
            <a:off x="330200" y="1557338"/>
            <a:ext cx="8345488"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Missing Data</a:t>
            </a:r>
          </a:p>
          <a:p>
            <a:pPr eaLnBrk="1" hangingPunct="1">
              <a:spcBef>
                <a:spcPct val="0"/>
              </a:spcBef>
            </a:pPr>
            <a:endParaRPr lang="en-GB" altLang="en-US" sz="1700" dirty="0"/>
          </a:p>
          <a:p>
            <a:pPr eaLnBrk="1" hangingPunct="1">
              <a:spcBef>
                <a:spcPct val="0"/>
              </a:spcBef>
            </a:pPr>
            <a:r>
              <a:rPr lang="en-GB" altLang="en-US" sz="1700" dirty="0"/>
              <a:t>Local Area Unemployment Rates</a:t>
            </a:r>
          </a:p>
          <a:p>
            <a:pPr eaLnBrk="1" hangingPunct="1">
              <a:spcBef>
                <a:spcPct val="0"/>
              </a:spcBef>
            </a:pPr>
            <a:endParaRPr lang="en-GB" altLang="en-US" sz="1700" dirty="0"/>
          </a:p>
          <a:p>
            <a:pPr eaLnBrk="1" hangingPunct="1">
              <a:spcBef>
                <a:spcPct val="0"/>
              </a:spcBef>
            </a:pPr>
            <a:r>
              <a:rPr lang="en-GB" altLang="en-US" sz="1700" dirty="0"/>
              <a:t>Structural Equation Modelling</a:t>
            </a:r>
          </a:p>
          <a:p>
            <a:pPr eaLnBrk="1" hangingPunct="1">
              <a:spcBef>
                <a:spcPct val="0"/>
              </a:spcBef>
            </a:pPr>
            <a:endParaRPr lang="en-GB" altLang="en-US" sz="1700" dirty="0"/>
          </a:p>
          <a:p>
            <a:pPr eaLnBrk="1" hangingPunct="1">
              <a:spcBef>
                <a:spcPct val="0"/>
              </a:spcBef>
            </a:pPr>
            <a:endParaRPr lang="en-GB" altLang="en-US" sz="1700" dirty="0"/>
          </a:p>
        </p:txBody>
      </p:sp>
    </p:spTree>
    <p:extLst>
      <p:ext uri="{BB962C8B-B14F-4D97-AF65-F5344CB8AC3E}">
        <p14:creationId xmlns:p14="http://schemas.microsoft.com/office/powerpoint/2010/main" val="198575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Research Questions</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9ADD4080-9E52-4F0F-8643-85419A6D201C}" type="slidenum">
              <a:rPr lang="en-US" altLang="en-US" smtClean="0"/>
              <a:pPr eaLnBrk="1" hangingPunct="1">
                <a:defRPr/>
              </a:pPr>
              <a:t>3</a:t>
            </a:fld>
            <a:endParaRPr lang="en-US" altLang="en-US"/>
          </a:p>
        </p:txBody>
      </p:sp>
      <p:sp>
        <p:nvSpPr>
          <p:cNvPr id="11268" name="TextBox 2"/>
          <p:cNvSpPr txBox="1">
            <a:spLocks noChangeArrowheads="1"/>
          </p:cNvSpPr>
          <p:nvPr/>
        </p:nvSpPr>
        <p:spPr bwMode="auto">
          <a:xfrm>
            <a:off x="330200" y="1557338"/>
            <a:ext cx="8345488"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AutoNum type="arabicPeriod"/>
            </a:pPr>
            <a:endParaRPr lang="en-GB" altLang="en-US" sz="1700" dirty="0"/>
          </a:p>
          <a:p>
            <a:pPr eaLnBrk="1" hangingPunct="1">
              <a:spcBef>
                <a:spcPct val="0"/>
              </a:spcBef>
              <a:buFontTx/>
              <a:buAutoNum type="arabicPeriod"/>
            </a:pPr>
            <a:endParaRPr lang="en-GB" altLang="en-US" sz="1700" dirty="0"/>
          </a:p>
          <a:p>
            <a:pPr eaLnBrk="1" hangingPunct="1">
              <a:spcBef>
                <a:spcPct val="0"/>
              </a:spcBef>
              <a:buFontTx/>
              <a:buAutoNum type="arabicPeriod"/>
            </a:pPr>
            <a:endParaRPr lang="en-GB" altLang="en-US" sz="1700" dirty="0"/>
          </a:p>
          <a:p>
            <a:pPr eaLnBrk="1" hangingPunct="1">
              <a:spcBef>
                <a:spcPct val="0"/>
              </a:spcBef>
              <a:buFontTx/>
              <a:buAutoNum type="arabicPeriod"/>
            </a:pPr>
            <a:r>
              <a:rPr lang="en-GB" altLang="en-US" sz="1700" dirty="0"/>
              <a:t>What is the association between experiencing youth unemployment between ages 18-21 and trajectories in mental health and subjective wellbeing? </a:t>
            </a:r>
          </a:p>
          <a:p>
            <a:pPr eaLnBrk="1" hangingPunct="1">
              <a:spcBef>
                <a:spcPct val="0"/>
              </a:spcBef>
              <a:buFontTx/>
              <a:buAutoNum type="arabicPeriod"/>
            </a:pPr>
            <a:endParaRPr lang="en-GB" altLang="en-US" sz="1700" dirty="0"/>
          </a:p>
          <a:p>
            <a:pPr eaLnBrk="1" hangingPunct="1">
              <a:spcBef>
                <a:spcPct val="0"/>
              </a:spcBef>
              <a:buFontTx/>
              <a:buAutoNum type="arabicPeriod"/>
            </a:pPr>
            <a:r>
              <a:rPr lang="en-GB" altLang="en-US" sz="1700" dirty="0"/>
              <a:t>Is this association different between genders? Is it changing by year of birth, and is it changing by year of birth differently by gender?</a:t>
            </a:r>
          </a:p>
          <a:p>
            <a:pPr eaLnBrk="1" hangingPunct="1">
              <a:spcBef>
                <a:spcPct val="0"/>
              </a:spcBef>
              <a:buFontTx/>
              <a:buAutoNum type="arabicPeriod"/>
            </a:pPr>
            <a:endParaRPr lang="en-GB" altLang="en-US" sz="1700" dirty="0"/>
          </a:p>
          <a:p>
            <a:pPr eaLnBrk="1" hangingPunct="1">
              <a:spcBef>
                <a:spcPct val="0"/>
              </a:spcBef>
              <a:buFontTx/>
              <a:buAutoNum type="arabicPeriod"/>
            </a:pPr>
            <a:r>
              <a:rPr lang="en-GB" altLang="en-US" sz="1700" dirty="0"/>
              <a:t>Is the association moderated by economy-wide unemployment rates?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Acknowledgements</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755BAEDE-5B28-4824-B9E6-649219FA1D33}" type="slidenum">
              <a:rPr lang="en-US" altLang="en-US" smtClean="0"/>
              <a:pPr eaLnBrk="1" hangingPunct="1">
                <a:defRPr/>
              </a:pPr>
              <a:t>39</a:t>
            </a:fld>
            <a:endParaRPr lang="en-US" altLang="en-US"/>
          </a:p>
        </p:txBody>
      </p:sp>
      <p:sp>
        <p:nvSpPr>
          <p:cNvPr id="28676" name="TextBox 2"/>
          <p:cNvSpPr txBox="1">
            <a:spLocks noChangeArrowheads="1"/>
          </p:cNvSpPr>
          <p:nvPr/>
        </p:nvSpPr>
        <p:spPr bwMode="auto">
          <a:xfrm>
            <a:off x="330200" y="1557338"/>
            <a:ext cx="834548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GB" altLang="en-US" sz="1800" dirty="0"/>
              <a:t>Thanks to:</a:t>
            </a:r>
            <a:endParaRPr lang="en-GB" altLang="en-US" sz="1400" dirty="0"/>
          </a:p>
          <a:p>
            <a:pPr marL="1028700" lvl="1" eaLnBrk="1" hangingPunct="1">
              <a:spcBef>
                <a:spcPct val="0"/>
              </a:spcBef>
            </a:pPr>
            <a:r>
              <a:rPr lang="en-GB" altLang="en-US" sz="1400" dirty="0"/>
              <a:t>Professor Jenny Head, and </a:t>
            </a:r>
            <a:r>
              <a:rPr lang="en-GB" altLang="en-US" sz="1400" dirty="0" err="1"/>
              <a:t>Dr.</a:t>
            </a:r>
            <a:r>
              <a:rPr lang="en-GB" altLang="en-US" sz="1400" dirty="0"/>
              <a:t> Stephen </a:t>
            </a:r>
            <a:r>
              <a:rPr lang="en-GB" altLang="en-US" sz="1400" dirty="0" err="1"/>
              <a:t>Jivraj</a:t>
            </a:r>
            <a:endParaRPr lang="en-GB" altLang="en-US" sz="1400" dirty="0"/>
          </a:p>
          <a:p>
            <a:pPr marL="1028700" lvl="1" eaLnBrk="1" hangingPunct="1">
              <a:spcBef>
                <a:spcPct val="0"/>
              </a:spcBef>
            </a:pPr>
            <a:r>
              <a:rPr lang="en-GB" altLang="en-US" sz="1400" dirty="0"/>
              <a:t>UBEL DTP and the ESRC</a:t>
            </a:r>
          </a:p>
          <a:p>
            <a:pPr marL="1028700" lvl="1" eaLnBrk="1" hangingPunct="1">
              <a:spcBef>
                <a:spcPct val="0"/>
              </a:spcBef>
            </a:pPr>
            <a:r>
              <a:rPr lang="en-GB" altLang="en-US" sz="1400" dirty="0"/>
              <a:t>The </a:t>
            </a:r>
            <a:r>
              <a:rPr lang="en-US" altLang="en-US" sz="1400" dirty="0"/>
              <a:t>Institute for Social and Economic Research, University of</a:t>
            </a:r>
            <a:r>
              <a:rPr lang="en-GB" altLang="en-US" sz="1400" dirty="0"/>
              <a:t> Essex</a:t>
            </a:r>
          </a:p>
          <a:p>
            <a:pPr marL="1028700" lvl="1" eaLnBrk="1" hangingPunct="1">
              <a:spcBef>
                <a:spcPct val="0"/>
              </a:spcBef>
            </a:pPr>
            <a:r>
              <a:rPr lang="en-GB" altLang="en-US" sz="1400" dirty="0"/>
              <a:t>David </a:t>
            </a:r>
            <a:r>
              <a:rPr lang="en-GB" altLang="en-US" sz="1400" dirty="0" err="1"/>
              <a:t>Maré</a:t>
            </a:r>
            <a:r>
              <a:rPr lang="en-GB" altLang="en-US" sz="1400" dirty="0"/>
              <a:t>, Motu</a:t>
            </a:r>
          </a:p>
        </p:txBody>
      </p:sp>
      <p:pic>
        <p:nvPicPr>
          <p:cNvPr id="2867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463925"/>
            <a:ext cx="27622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Esrc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429000"/>
            <a:ext cx="2524125"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References</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8485497F-CEFF-4755-8655-38A72BAF3279}" type="slidenum">
              <a:rPr lang="en-US" altLang="en-US" smtClean="0"/>
              <a:pPr eaLnBrk="1" hangingPunct="1">
                <a:defRPr/>
              </a:pPr>
              <a:t>40</a:t>
            </a:fld>
            <a:endParaRPr lang="en-US" altLang="en-US"/>
          </a:p>
        </p:txBody>
      </p:sp>
      <p:sp>
        <p:nvSpPr>
          <p:cNvPr id="27652" name="TextBox 2"/>
          <p:cNvSpPr txBox="1">
            <a:spLocks noChangeArrowheads="1"/>
          </p:cNvSpPr>
          <p:nvPr/>
        </p:nvSpPr>
        <p:spPr bwMode="auto">
          <a:xfrm>
            <a:off x="330200" y="1557338"/>
            <a:ext cx="8345488"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US" sz="1300" dirty="0"/>
              <a:t>Bell, D. N. F., &amp; </a:t>
            </a:r>
            <a:r>
              <a:rPr lang="en-US" sz="1300" dirty="0" err="1"/>
              <a:t>Blanchflower</a:t>
            </a:r>
            <a:r>
              <a:rPr lang="en-US" sz="1300" dirty="0"/>
              <a:t>, D. G. (2011). Young people and the great recession. Oxford Review of Economic Policy, 27(2), 241–267. </a:t>
            </a:r>
            <a:r>
              <a:rPr lang="en-US" sz="1300" dirty="0">
                <a:hlinkClick r:id="rId2"/>
              </a:rPr>
              <a:t>https://doi.org/10.1093/oxrep/grr011</a:t>
            </a:r>
            <a:endParaRPr lang="en-US" sz="1300" dirty="0"/>
          </a:p>
          <a:p>
            <a:pPr eaLnBrk="1" hangingPunct="1">
              <a:spcBef>
                <a:spcPct val="0"/>
              </a:spcBef>
            </a:pPr>
            <a:r>
              <a:rPr lang="en-US" sz="1300" dirty="0" err="1"/>
              <a:t>Brydsten</a:t>
            </a:r>
            <a:r>
              <a:rPr lang="en-US" sz="1300" dirty="0"/>
              <a:t>, A., </a:t>
            </a:r>
            <a:r>
              <a:rPr lang="en-US" sz="1300" dirty="0" err="1"/>
              <a:t>Hammarström</a:t>
            </a:r>
            <a:r>
              <a:rPr lang="en-US" sz="1300" dirty="0"/>
              <a:t>, A., </a:t>
            </a:r>
            <a:r>
              <a:rPr lang="en-US" sz="1300" dirty="0" err="1"/>
              <a:t>Strandh</a:t>
            </a:r>
            <a:r>
              <a:rPr lang="en-US" sz="1300" dirty="0"/>
              <a:t>, M., &amp; Johansson, K. (2015). Youth unemployment and functional somatic symptoms in adulthood: Results from the Northern Swedish cohort. European Journal of Public Health, 25(5), 796–800. </a:t>
            </a:r>
            <a:r>
              <a:rPr lang="en-US" sz="1300" dirty="0">
                <a:hlinkClick r:id="rId3"/>
              </a:rPr>
              <a:t>https://doi.org/10.1093/eurpub/ckv038</a:t>
            </a:r>
            <a:endParaRPr lang="en-US" sz="1300" dirty="0"/>
          </a:p>
          <a:p>
            <a:pPr eaLnBrk="1" hangingPunct="1">
              <a:spcBef>
                <a:spcPct val="0"/>
              </a:spcBef>
            </a:pPr>
            <a:r>
              <a:rPr lang="en-US" sz="1300" dirty="0" err="1"/>
              <a:t>Bynner</a:t>
            </a:r>
            <a:r>
              <a:rPr lang="en-US" sz="1300" dirty="0"/>
              <a:t>, J., &amp; Parsons, S. (2002). Social exclusion and the transition from school to work: The case of young people not in education, employment, or training (NEET). Journal of Vocational Behavior, 60(2), 289–309. </a:t>
            </a:r>
            <a:r>
              <a:rPr lang="en-US" sz="1300" dirty="0">
                <a:hlinkClick r:id="rId4"/>
              </a:rPr>
              <a:t>https://doi.org/10.1006/jvbe.2001.1868</a:t>
            </a:r>
            <a:endParaRPr lang="en-US" sz="1300" dirty="0"/>
          </a:p>
          <a:p>
            <a:pPr eaLnBrk="1" hangingPunct="1">
              <a:spcBef>
                <a:spcPct val="0"/>
              </a:spcBef>
            </a:pPr>
            <a:r>
              <a:rPr lang="en-US" sz="1300" dirty="0"/>
              <a:t>Gregg, P., &amp; </a:t>
            </a:r>
            <a:r>
              <a:rPr lang="en-US" sz="1300" dirty="0" err="1"/>
              <a:t>Tominey</a:t>
            </a:r>
            <a:r>
              <a:rPr lang="en-US" sz="1300" dirty="0"/>
              <a:t>, E. (2005). The wage scar from male youth unemployment. </a:t>
            </a:r>
            <a:r>
              <a:rPr lang="en-US" sz="1300" i="1" dirty="0" err="1"/>
              <a:t>Labour</a:t>
            </a:r>
            <a:r>
              <a:rPr lang="en-US" sz="1300" i="1" dirty="0"/>
              <a:t> Economics</a:t>
            </a:r>
            <a:r>
              <a:rPr lang="en-US" sz="1300" dirty="0"/>
              <a:t>, </a:t>
            </a:r>
            <a:r>
              <a:rPr lang="en-US" sz="1300" i="1" dirty="0"/>
              <a:t>12</a:t>
            </a:r>
            <a:r>
              <a:rPr lang="en-US" sz="1300" dirty="0"/>
              <a:t>(4), 487–509. </a:t>
            </a:r>
            <a:r>
              <a:rPr lang="en-US" sz="1300" dirty="0">
                <a:hlinkClick r:id="rId5"/>
              </a:rPr>
              <a:t>https://doi.org/10.1016/j.labeco.2005.05.004</a:t>
            </a:r>
            <a:endParaRPr lang="en-US" sz="1300" dirty="0"/>
          </a:p>
          <a:p>
            <a:pPr eaLnBrk="1" hangingPunct="1">
              <a:spcBef>
                <a:spcPct val="0"/>
              </a:spcBef>
            </a:pPr>
            <a:r>
              <a:rPr lang="en-US" altLang="en-US" sz="1300" dirty="0"/>
              <a:t>Jann, B. (2014). Plotting regression coefficients and other estimates. The Stata Journal 14(4): 708-737.</a:t>
            </a:r>
          </a:p>
          <a:p>
            <a:pPr eaLnBrk="1" hangingPunct="1">
              <a:spcBef>
                <a:spcPct val="0"/>
              </a:spcBef>
            </a:pPr>
            <a:r>
              <a:rPr lang="en-US" altLang="en-US" sz="1300" dirty="0" err="1"/>
              <a:t>Lersch</a:t>
            </a:r>
            <a:r>
              <a:rPr lang="en-US" altLang="en-US" sz="1300" dirty="0"/>
              <a:t>, P. M., Jacob, M., &amp; Hank, K. (2018). Long-term Health Consequences of Adverse Labor Market Conditions at Time of Leaving Education: Evidence from West German Panel Data. Journal of Health and Social Behavior, 59(1), 002214651774984. </a:t>
            </a:r>
            <a:r>
              <a:rPr lang="en-US" altLang="en-US" sz="1300" dirty="0">
                <a:hlinkClick r:id="rId6"/>
              </a:rPr>
              <a:t>https://doi.org/10.1177/0022146517749848</a:t>
            </a:r>
            <a:endParaRPr lang="en-US" altLang="en-US" sz="1300" dirty="0"/>
          </a:p>
          <a:p>
            <a:pPr eaLnBrk="1" hangingPunct="1">
              <a:spcBef>
                <a:spcPct val="0"/>
              </a:spcBef>
            </a:pPr>
            <a:r>
              <a:rPr lang="en-US" altLang="en-US" sz="1300" dirty="0" err="1"/>
              <a:t>McQuaid</a:t>
            </a:r>
            <a:r>
              <a:rPr lang="en-US" altLang="en-US" sz="1300" dirty="0"/>
              <a:t>, R., </a:t>
            </a:r>
            <a:r>
              <a:rPr lang="en-US" altLang="en-US" sz="1300" dirty="0" err="1"/>
              <a:t>Raeside</a:t>
            </a:r>
            <a:r>
              <a:rPr lang="en-US" altLang="en-US" sz="1300" dirty="0"/>
              <a:t>, R., </a:t>
            </a:r>
            <a:r>
              <a:rPr lang="en-US" altLang="en-US" sz="1300" dirty="0" err="1"/>
              <a:t>Egdell</a:t>
            </a:r>
            <a:r>
              <a:rPr lang="en-US" altLang="en-US" sz="1300" dirty="0"/>
              <a:t>, V., &amp; Graham, H. (2014). Multiple scarring effects of youth unemployment in the UK, (April), 1–23. Retrieved from </a:t>
            </a:r>
            <a:r>
              <a:rPr lang="en-US" altLang="en-US" sz="1300" dirty="0">
                <a:hlinkClick r:id="rId7"/>
              </a:rPr>
              <a:t>http://www.uni-salzburg.at/fileadmin/multimedia/SOWI/documents/VWL/FOSEM/FOSEM_SS_2014/mcquaid_paper.pdf</a:t>
            </a:r>
            <a:endParaRPr lang="en-US" altLang="en-US" sz="1300" dirty="0"/>
          </a:p>
          <a:p>
            <a:pPr eaLnBrk="1" hangingPunct="1">
              <a:spcBef>
                <a:spcPct val="0"/>
              </a:spcBef>
            </a:pPr>
            <a:r>
              <a:rPr lang="en-US" altLang="en-US" sz="1300" dirty="0" err="1"/>
              <a:t>Mossakowski</a:t>
            </a:r>
            <a:r>
              <a:rPr lang="en-US" altLang="en-US" sz="1300" dirty="0"/>
              <a:t>, K. N. (2008). Is the duration of poverty and unemployment a risk factor for heavy drinking? Social Science and Medicine, 67(6), 947–955. </a:t>
            </a:r>
            <a:r>
              <a:rPr lang="en-US" altLang="en-US" sz="1300" dirty="0">
                <a:hlinkClick r:id="rId8"/>
              </a:rPr>
              <a:t>https://doi.org/10.1016/j.socscimed.2008.05.019</a:t>
            </a:r>
            <a:endParaRPr lang="en-US" altLang="en-US" sz="1300" dirty="0"/>
          </a:p>
          <a:p>
            <a:pPr eaLnBrk="1" hangingPunct="1">
              <a:spcBef>
                <a:spcPct val="0"/>
              </a:spcBef>
            </a:pPr>
            <a:r>
              <a:rPr lang="en-US" altLang="en-US" sz="1300" dirty="0" err="1"/>
              <a:t>Nygren</a:t>
            </a:r>
            <a:r>
              <a:rPr lang="en-US" altLang="en-US" sz="1300" dirty="0"/>
              <a:t>, K., Gong, W., &amp; </a:t>
            </a:r>
            <a:r>
              <a:rPr lang="en-US" altLang="en-US" sz="1300" dirty="0" err="1"/>
              <a:t>Hammarström</a:t>
            </a:r>
            <a:r>
              <a:rPr lang="en-US" altLang="en-US" sz="1300" dirty="0"/>
              <a:t>, A. (2015). Is hypertension in adult age related to unemployment at a young age? Results from the Northern Swedish Cohort. Scandinavian Journal of Public Health, 43(1), 52–58. </a:t>
            </a:r>
            <a:r>
              <a:rPr lang="en-US" altLang="en-US" sz="1300" dirty="0">
                <a:hlinkClick r:id="rId9"/>
              </a:rPr>
              <a:t>https://doi.org/10.1177/1403494814560845</a:t>
            </a:r>
            <a:endParaRPr lang="en-US" altLang="en-US" sz="1300" dirty="0"/>
          </a:p>
          <a:p>
            <a:pPr eaLnBrk="1" hangingPunct="1">
              <a:spcBef>
                <a:spcPct val="0"/>
              </a:spcBef>
            </a:pPr>
            <a:r>
              <a:rPr lang="en-US" altLang="en-US" sz="1300" dirty="0" err="1"/>
              <a:t>Voßemer</a:t>
            </a:r>
            <a:r>
              <a:rPr lang="en-US" altLang="en-US" sz="1300" dirty="0"/>
              <a:t>, J., Gebel, M., </a:t>
            </a:r>
            <a:r>
              <a:rPr lang="en-US" altLang="en-US" sz="1300" dirty="0" err="1"/>
              <a:t>Nizalova</a:t>
            </a:r>
            <a:r>
              <a:rPr lang="en-US" altLang="en-US" sz="1300" dirty="0"/>
              <a:t>, O., &amp; </a:t>
            </a:r>
            <a:r>
              <a:rPr lang="en-US" altLang="en-US" sz="1300" dirty="0" err="1"/>
              <a:t>Nikolaieva</a:t>
            </a:r>
            <a:r>
              <a:rPr lang="en-US" altLang="en-US" sz="1300" dirty="0"/>
              <a:t>, O. (2018). The effect of an early-career involuntary job loss on later life health in Europe. Advances in Life Course Research, 35, 69–76. </a:t>
            </a:r>
            <a:r>
              <a:rPr lang="en-US" altLang="en-US" sz="1300" dirty="0">
                <a:hlinkClick r:id="rId10"/>
              </a:rPr>
              <a:t>https://doi.org/10.1016/j.alcr.2018.01.001</a:t>
            </a:r>
            <a:endParaRPr lang="en-US" altLang="en-US" sz="1300" dirty="0"/>
          </a:p>
          <a:p>
            <a:pPr eaLnBrk="1" hangingPunct="1">
              <a:spcBef>
                <a:spcPct val="0"/>
              </a:spcBef>
            </a:pPr>
            <a:endParaRPr lang="en-GB" altLang="en-US" sz="1300" dirty="0"/>
          </a:p>
        </p:txBody>
      </p:sp>
    </p:spTree>
    <p:extLst>
      <p:ext uri="{BB962C8B-B14F-4D97-AF65-F5344CB8AC3E}">
        <p14:creationId xmlns:p14="http://schemas.microsoft.com/office/powerpoint/2010/main" val="3813838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23850" y="2997200"/>
            <a:ext cx="8496300" cy="936625"/>
          </a:xfrm>
        </p:spPr>
        <p:txBody>
          <a:bodyPr/>
          <a:lstStyle/>
          <a:p>
            <a:pPr algn="ctr">
              <a:defRPr/>
            </a:pPr>
            <a:r>
              <a:rPr lang="en-GB" sz="4400" dirty="0"/>
              <a:t>Thank you</a:t>
            </a:r>
          </a:p>
        </p:txBody>
      </p:sp>
      <p:sp>
        <p:nvSpPr>
          <p:cNvPr id="8" name="Subtitle 7"/>
          <p:cNvSpPr>
            <a:spLocks noGrp="1"/>
          </p:cNvSpPr>
          <p:nvPr>
            <p:ph type="subTitle" idx="1"/>
          </p:nvPr>
        </p:nvSpPr>
        <p:spPr>
          <a:xfrm>
            <a:off x="250825" y="5013325"/>
            <a:ext cx="8496300" cy="792163"/>
          </a:xfrm>
        </p:spPr>
        <p:txBody>
          <a:bodyPr/>
          <a:lstStyle/>
          <a:p>
            <a:pPr algn="ctr">
              <a:defRPr/>
            </a:pPr>
            <a:r>
              <a:rPr lang="en-GB" b="1" dirty="0">
                <a:solidFill>
                  <a:schemeClr val="tx2"/>
                </a:solidFill>
              </a:rPr>
              <a:t>Questions? </a:t>
            </a:r>
          </a:p>
          <a:p>
            <a:pPr algn="ctr">
              <a:defRPr/>
            </a:pPr>
            <a:r>
              <a:rPr lang="en-GB" b="1" dirty="0">
                <a:solidFill>
                  <a:schemeClr val="tx2"/>
                </a:solidFill>
              </a:rPr>
              <a:t>Email: liam.wright.17@ucl.ac.uk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Dataset</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4</a:t>
            </a:fld>
            <a:endParaRPr lang="en-US" altLang="en-US"/>
          </a:p>
        </p:txBody>
      </p:sp>
      <p:sp>
        <p:nvSpPr>
          <p:cNvPr id="12292" name="TextBox 2"/>
          <p:cNvSpPr txBox="1">
            <a:spLocks noChangeArrowheads="1"/>
          </p:cNvSpPr>
          <p:nvPr/>
        </p:nvSpPr>
        <p:spPr bwMode="auto">
          <a:xfrm>
            <a:off x="330200" y="1557338"/>
            <a:ext cx="4313808" cy="45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British Household Panel Survey (BHPS)</a:t>
            </a:r>
          </a:p>
          <a:p>
            <a:pPr lvl="1" eaLnBrk="1" hangingPunct="1">
              <a:spcBef>
                <a:spcPct val="0"/>
              </a:spcBef>
            </a:pPr>
            <a:r>
              <a:rPr lang="en-GB" altLang="en-US" sz="1700" dirty="0"/>
              <a:t>Annual interviews from 1991-2008 (18 Waves)</a:t>
            </a:r>
          </a:p>
          <a:p>
            <a:pPr lvl="1" eaLnBrk="1" hangingPunct="1">
              <a:spcBef>
                <a:spcPct val="0"/>
              </a:spcBef>
            </a:pPr>
            <a:r>
              <a:rPr lang="en-GB" altLang="en-US" sz="1700" dirty="0"/>
              <a:t>~ 10,000 participants per Wave from ~ 5,000 households</a:t>
            </a:r>
          </a:p>
          <a:p>
            <a:pPr lvl="1" eaLnBrk="1" hangingPunct="1">
              <a:spcBef>
                <a:spcPct val="0"/>
              </a:spcBef>
            </a:pPr>
            <a:endParaRPr lang="en-GB" altLang="en-US" sz="1700" dirty="0"/>
          </a:p>
          <a:p>
            <a:pPr eaLnBrk="1" hangingPunct="1">
              <a:spcBef>
                <a:spcPct val="0"/>
              </a:spcBef>
            </a:pPr>
            <a:r>
              <a:rPr lang="en-GB" altLang="en-US" sz="1700" dirty="0"/>
              <a:t>Understanding Society (UKHLS)</a:t>
            </a:r>
          </a:p>
          <a:p>
            <a:pPr lvl="1" eaLnBrk="1" hangingPunct="1">
              <a:spcBef>
                <a:spcPct val="0"/>
              </a:spcBef>
            </a:pPr>
            <a:r>
              <a:rPr lang="en-GB" altLang="en-US" sz="1700" dirty="0"/>
              <a:t>Annual interviews from 2009-Present (7 Waves available)</a:t>
            </a:r>
          </a:p>
          <a:p>
            <a:pPr lvl="1" eaLnBrk="1" hangingPunct="1">
              <a:spcBef>
                <a:spcPct val="0"/>
              </a:spcBef>
            </a:pPr>
            <a:r>
              <a:rPr lang="en-GB" altLang="en-US" sz="1700" dirty="0"/>
              <a:t>~ 50,000 participants per Wave from ~ 30,000 households</a:t>
            </a:r>
          </a:p>
          <a:p>
            <a:pPr lvl="1" eaLnBrk="1" hangingPunct="1">
              <a:spcBef>
                <a:spcPct val="0"/>
              </a:spcBef>
            </a:pPr>
            <a:r>
              <a:rPr lang="en-GB" altLang="en-US" sz="1700" dirty="0"/>
              <a:t>BHPS participants joined UKHLS in Wave 2.</a:t>
            </a:r>
          </a:p>
          <a:p>
            <a:pPr lvl="1" eaLnBrk="1" hangingPunct="1">
              <a:spcBef>
                <a:spcPct val="0"/>
              </a:spcBef>
            </a:pPr>
            <a:endParaRPr lang="en-GB" altLang="en-US" sz="1700" dirty="0"/>
          </a:p>
          <a:p>
            <a:pPr eaLnBrk="1" hangingPunct="1">
              <a:spcBef>
                <a:spcPct val="0"/>
              </a:spcBef>
            </a:pPr>
            <a:r>
              <a:rPr lang="en-GB" altLang="en-US" sz="1700" dirty="0"/>
              <a:t>Sample sizes:</a:t>
            </a:r>
          </a:p>
          <a:p>
            <a:pPr lvl="1" eaLnBrk="1" hangingPunct="1">
              <a:spcBef>
                <a:spcPct val="0"/>
              </a:spcBef>
            </a:pPr>
            <a:r>
              <a:rPr lang="en-GB" altLang="en-US" sz="1700" dirty="0"/>
              <a:t>Observations: 734 - 358,425</a:t>
            </a:r>
          </a:p>
          <a:p>
            <a:pPr lvl="1" eaLnBrk="1" hangingPunct="1">
              <a:spcBef>
                <a:spcPct val="0"/>
              </a:spcBef>
            </a:pPr>
            <a:r>
              <a:rPr lang="en-GB" altLang="en-US" sz="1700" dirty="0"/>
              <a:t>Participants: 551 - 49,508</a:t>
            </a:r>
          </a:p>
        </p:txBody>
      </p:sp>
      <p:pic>
        <p:nvPicPr>
          <p:cNvPr id="3" name="Picture 2"/>
          <p:cNvPicPr>
            <a:picLocks noChangeAspect="1"/>
          </p:cNvPicPr>
          <p:nvPr/>
        </p:nvPicPr>
        <p:blipFill>
          <a:blip r:embed="rId2"/>
          <a:stretch>
            <a:fillRect/>
          </a:stretch>
        </p:blipFill>
        <p:spPr>
          <a:xfrm>
            <a:off x="4644008" y="2264475"/>
            <a:ext cx="4499992" cy="32926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Outcome I: </a:t>
            </a:r>
            <a:r>
              <a:rPr lang="en-GB" altLang="en-US" dirty="0"/>
              <a:t>GHQ-12 Likert Score</a:t>
            </a:r>
            <a:br>
              <a:rPr lang="en-GB" alt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5</a:t>
            </a:fld>
            <a:endParaRPr lang="en-US" altLang="en-US" dirty="0"/>
          </a:p>
        </p:txBody>
      </p:sp>
      <p:sp>
        <p:nvSpPr>
          <p:cNvPr id="12292" name="TextBox 2"/>
          <p:cNvSpPr txBox="1">
            <a:spLocks noChangeArrowheads="1"/>
          </p:cNvSpPr>
          <p:nvPr/>
        </p:nvSpPr>
        <p:spPr bwMode="auto">
          <a:xfrm>
            <a:off x="330200" y="1557338"/>
            <a:ext cx="4313808"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12 Item screening device for minor psychiatric disorders focussing on two areas:</a:t>
            </a:r>
          </a:p>
          <a:p>
            <a:pPr lvl="1" eaLnBrk="1" hangingPunct="1">
              <a:spcBef>
                <a:spcPct val="0"/>
              </a:spcBef>
            </a:pPr>
            <a:r>
              <a:rPr lang="en-GB" altLang="en-US" sz="1700" dirty="0"/>
              <a:t>Appearance of new, distressing phenomena</a:t>
            </a:r>
          </a:p>
          <a:p>
            <a:pPr lvl="1" eaLnBrk="1" hangingPunct="1">
              <a:spcBef>
                <a:spcPct val="0"/>
              </a:spcBef>
            </a:pPr>
            <a:r>
              <a:rPr lang="en-GB" altLang="en-US" sz="1700" dirty="0"/>
              <a:t>Inability to carry out normal functions</a:t>
            </a:r>
          </a:p>
          <a:p>
            <a:pPr lvl="1" eaLnBrk="1" hangingPunct="1">
              <a:spcBef>
                <a:spcPct val="0"/>
              </a:spcBef>
            </a:pPr>
            <a:endParaRPr lang="en-GB" altLang="en-US" sz="1700" dirty="0"/>
          </a:p>
          <a:p>
            <a:pPr eaLnBrk="1" hangingPunct="1">
              <a:spcBef>
                <a:spcPct val="0"/>
              </a:spcBef>
            </a:pPr>
            <a:r>
              <a:rPr lang="en-GB" altLang="en-US" sz="1700" dirty="0"/>
              <a:t>Range = 0-36</a:t>
            </a:r>
          </a:p>
          <a:p>
            <a:pPr lvl="1" eaLnBrk="1" hangingPunct="1">
              <a:spcBef>
                <a:spcPct val="0"/>
              </a:spcBef>
            </a:pPr>
            <a:r>
              <a:rPr lang="en-GB" altLang="en-US" sz="1700" dirty="0"/>
              <a:t>Higher values indicate worse health</a:t>
            </a:r>
          </a:p>
          <a:p>
            <a:pPr eaLnBrk="1" hangingPunct="1">
              <a:spcBef>
                <a:spcPct val="0"/>
              </a:spcBef>
            </a:pPr>
            <a:endParaRPr lang="en-GB" altLang="en-US" sz="1700" dirty="0"/>
          </a:p>
          <a:p>
            <a:pPr eaLnBrk="1" hangingPunct="1">
              <a:spcBef>
                <a:spcPct val="0"/>
              </a:spcBef>
            </a:pPr>
            <a:r>
              <a:rPr lang="en-GB" altLang="en-US" sz="1700" dirty="0"/>
              <a:t>Collected in BHPS Waves 1-18 and UKHLS Waves 1-7</a:t>
            </a:r>
          </a:p>
        </p:txBody>
      </p:sp>
      <mc:AlternateContent xmlns:mc="http://schemas.openxmlformats.org/markup-compatibility/2006" xmlns:a14="http://schemas.microsoft.com/office/drawing/2010/main">
        <mc:Choice Requires="a14">
          <p:sp>
            <p:nvSpPr>
              <p:cNvPr id="5" name="TextBox 4"/>
              <p:cNvSpPr txBox="1"/>
              <p:nvPr/>
            </p:nvSpPr>
            <p:spPr>
              <a:xfrm>
                <a:off x="6289344" y="5783302"/>
                <a:ext cx="10871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=11.18</m:t>
                      </m:r>
                    </m:oMath>
                  </m:oMathPara>
                </a14:m>
                <a:endParaRPr lang="en-GB"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𝑆𝐷</m:t>
                      </m:r>
                      <m:r>
                        <a:rPr lang="en-GB" b="0" i="1" smtClean="0">
                          <a:latin typeface="Cambria Math" panose="02040503050406030204" pitchFamily="18" charset="0"/>
                          <a:ea typeface="Cambria Math" panose="02040503050406030204" pitchFamily="18" charset="0"/>
                        </a:rPr>
                        <m:t>=5.43</m:t>
                      </m:r>
                    </m:oMath>
                  </m:oMathPara>
                </a14:m>
                <a:endParaRPr lang="en-GB" b="0" dirty="0">
                  <a:ea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89344" y="5783302"/>
                <a:ext cx="1087157" cy="553998"/>
              </a:xfrm>
              <a:prstGeom prst="rect">
                <a:avLst/>
              </a:prstGeom>
              <a:blipFill rotWithShape="0">
                <a:blip r:embed="rId3"/>
                <a:stretch>
                  <a:fillRect l="-4494" r="-4494" b="-4396"/>
                </a:stretch>
              </a:blipFill>
            </p:spPr>
            <p:txBody>
              <a:bodyPr/>
              <a:lstStyle/>
              <a:p>
                <a:r>
                  <a:rPr lang="en-GB">
                    <a:noFill/>
                  </a:rPr>
                  <a:t> </a:t>
                </a:r>
              </a:p>
            </p:txBody>
          </p:sp>
        </mc:Fallback>
      </mc:AlternateContent>
      <p:pic>
        <p:nvPicPr>
          <p:cNvPr id="9" name="Picture 8"/>
          <p:cNvPicPr>
            <a:picLocks noChangeAspect="1"/>
          </p:cNvPicPr>
          <p:nvPr/>
        </p:nvPicPr>
        <p:blipFill>
          <a:blip r:embed="rId4"/>
          <a:stretch>
            <a:fillRect/>
          </a:stretch>
        </p:blipFill>
        <p:spPr>
          <a:xfrm>
            <a:off x="4642180" y="2263806"/>
            <a:ext cx="4501820" cy="3294000"/>
          </a:xfrm>
          <a:prstGeom prst="rect">
            <a:avLst/>
          </a:prstGeom>
        </p:spPr>
      </p:pic>
    </p:spTree>
    <p:extLst>
      <p:ext uri="{BB962C8B-B14F-4D97-AF65-F5344CB8AC3E}">
        <p14:creationId xmlns:p14="http://schemas.microsoft.com/office/powerpoint/2010/main" val="81278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Outcome II: Life Satisfaction</a:t>
            </a: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6</a:t>
            </a:fld>
            <a:endParaRPr lang="en-US" altLang="en-US"/>
          </a:p>
        </p:txBody>
      </p:sp>
      <p:sp>
        <p:nvSpPr>
          <p:cNvPr id="12292" name="TextBox 2"/>
          <p:cNvSpPr txBox="1">
            <a:spLocks noChangeArrowheads="1"/>
          </p:cNvSpPr>
          <p:nvPr/>
        </p:nvSpPr>
        <p:spPr bwMode="auto">
          <a:xfrm>
            <a:off x="330200" y="1557338"/>
            <a:ext cx="431380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Single-item measuring person’s subjective assessment of their life as a whole.</a:t>
            </a:r>
          </a:p>
          <a:p>
            <a:pPr lvl="1" eaLnBrk="1" hangingPunct="1">
              <a:spcBef>
                <a:spcPct val="0"/>
              </a:spcBef>
            </a:pPr>
            <a:r>
              <a:rPr lang="en-GB" altLang="en-US" sz="1700" dirty="0"/>
              <a:t>BHPS wording: “…how dissatisfied or satisfied are you with your life overall?”</a:t>
            </a:r>
          </a:p>
          <a:p>
            <a:pPr lvl="1" eaLnBrk="1" hangingPunct="1">
              <a:spcBef>
                <a:spcPct val="0"/>
              </a:spcBef>
            </a:pPr>
            <a:r>
              <a:rPr lang="en-GB" altLang="en-US" sz="1700" dirty="0"/>
              <a:t>UKHLS wording: “Please tick the number which you feel best  describes how dissatisfied or satisfied you are with the following aspects of your current situation…your life overall.”</a:t>
            </a:r>
          </a:p>
          <a:p>
            <a:pPr lvl="1" eaLnBrk="1" hangingPunct="1">
              <a:spcBef>
                <a:spcPct val="0"/>
              </a:spcBef>
            </a:pPr>
            <a:endParaRPr lang="en-GB" altLang="en-US" sz="1700" dirty="0"/>
          </a:p>
          <a:p>
            <a:pPr eaLnBrk="1" hangingPunct="1">
              <a:spcBef>
                <a:spcPct val="0"/>
              </a:spcBef>
            </a:pPr>
            <a:r>
              <a:rPr lang="en-GB" altLang="en-US" sz="1700" dirty="0"/>
              <a:t>Range = 1-7</a:t>
            </a:r>
          </a:p>
          <a:p>
            <a:pPr lvl="1" eaLnBrk="1" hangingPunct="1">
              <a:spcBef>
                <a:spcPct val="0"/>
              </a:spcBef>
            </a:pPr>
            <a:r>
              <a:rPr lang="en-GB" altLang="en-US" sz="1700" dirty="0"/>
              <a:t>7 = Completely Satisfied</a:t>
            </a:r>
          </a:p>
          <a:p>
            <a:pPr eaLnBrk="1" hangingPunct="1">
              <a:spcBef>
                <a:spcPct val="0"/>
              </a:spcBef>
            </a:pPr>
            <a:endParaRPr lang="en-GB" altLang="en-US" sz="1700" dirty="0"/>
          </a:p>
          <a:p>
            <a:pPr eaLnBrk="1" hangingPunct="1">
              <a:spcBef>
                <a:spcPct val="0"/>
              </a:spcBef>
            </a:pPr>
            <a:r>
              <a:rPr lang="en-GB" altLang="en-US" sz="1700" dirty="0"/>
              <a:t>Collected in BHPS Waves 4-18 and UKHLS Waves 1-7</a:t>
            </a:r>
          </a:p>
        </p:txBody>
      </p:sp>
      <mc:AlternateContent xmlns:mc="http://schemas.openxmlformats.org/markup-compatibility/2006" xmlns:a14="http://schemas.microsoft.com/office/drawing/2010/main">
        <mc:Choice Requires="a14">
          <p:sp>
            <p:nvSpPr>
              <p:cNvPr id="8" name="TextBox 7"/>
              <p:cNvSpPr txBox="1"/>
              <p:nvPr/>
            </p:nvSpPr>
            <p:spPr>
              <a:xfrm>
                <a:off x="6354235" y="5799576"/>
                <a:ext cx="10871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=5.19</m:t>
                      </m:r>
                    </m:oMath>
                  </m:oMathPara>
                </a14:m>
                <a:endParaRPr lang="en-GB"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𝑆𝐷</m:t>
                      </m:r>
                      <m:r>
                        <a:rPr lang="en-GB" b="0" i="1" smtClean="0">
                          <a:latin typeface="Cambria Math" panose="02040503050406030204" pitchFamily="18" charset="0"/>
                          <a:ea typeface="Cambria Math" panose="02040503050406030204" pitchFamily="18" charset="0"/>
                        </a:rPr>
                        <m:t>=1.42</m:t>
                      </m:r>
                    </m:oMath>
                  </m:oMathPara>
                </a14:m>
                <a:endParaRPr lang="en-GB" b="0" dirty="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354235" y="5799576"/>
                <a:ext cx="1087157" cy="553998"/>
              </a:xfrm>
              <a:prstGeom prst="rect">
                <a:avLst/>
              </a:prstGeom>
              <a:blipFill rotWithShape="0">
                <a:blip r:embed="rId3"/>
                <a:stretch>
                  <a:fillRect l="-3911" r="-4469" b="-4396"/>
                </a:stretch>
              </a:blipFill>
            </p:spPr>
            <p:txBody>
              <a:bodyPr/>
              <a:lstStyle/>
              <a:p>
                <a:r>
                  <a:rPr lang="en-GB">
                    <a:noFill/>
                  </a:rPr>
                  <a:t> </a:t>
                </a:r>
              </a:p>
            </p:txBody>
          </p:sp>
        </mc:Fallback>
      </mc:AlternateContent>
      <p:pic>
        <p:nvPicPr>
          <p:cNvPr id="7" name="Picture 6"/>
          <p:cNvPicPr>
            <a:picLocks noChangeAspect="1"/>
          </p:cNvPicPr>
          <p:nvPr/>
        </p:nvPicPr>
        <p:blipFill>
          <a:blip r:embed="rId4"/>
          <a:stretch>
            <a:fillRect/>
          </a:stretch>
        </p:blipFill>
        <p:spPr>
          <a:xfrm>
            <a:off x="4646903" y="2263806"/>
            <a:ext cx="4501820" cy="3294000"/>
          </a:xfrm>
          <a:prstGeom prst="rect">
            <a:avLst/>
          </a:prstGeom>
        </p:spPr>
      </p:pic>
    </p:spTree>
    <p:extLst>
      <p:ext uri="{BB962C8B-B14F-4D97-AF65-F5344CB8AC3E}">
        <p14:creationId xmlns:p14="http://schemas.microsoft.com/office/powerpoint/2010/main" val="40070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sz="2800" dirty="0"/>
              <a:t>Outcome III: </a:t>
            </a:r>
            <a:r>
              <a:rPr lang="en-US" sz="2800" dirty="0"/>
              <a:t>SF-12 Mental Component Summary</a:t>
            </a:r>
            <a:br>
              <a:rPr lang="en-US" sz="2800" dirty="0"/>
            </a:br>
            <a:endParaRPr lang="en-US" sz="2800"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7</a:t>
            </a:fld>
            <a:endParaRPr lang="en-US" altLang="en-US"/>
          </a:p>
        </p:txBody>
      </p:sp>
      <p:sp>
        <p:nvSpPr>
          <p:cNvPr id="12292" name="TextBox 2"/>
          <p:cNvSpPr txBox="1">
            <a:spLocks noChangeArrowheads="1"/>
          </p:cNvSpPr>
          <p:nvPr/>
        </p:nvSpPr>
        <p:spPr bwMode="auto">
          <a:xfrm>
            <a:off x="330200" y="1557338"/>
            <a:ext cx="4313808"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r>
              <a:rPr lang="en-GB" altLang="en-US" sz="1700" dirty="0"/>
              <a:t>Derived from weighting responses to the Short Form 12 Item Health Survey.</a:t>
            </a:r>
          </a:p>
          <a:p>
            <a:pPr lvl="1" eaLnBrk="1" hangingPunct="1">
              <a:spcBef>
                <a:spcPct val="0"/>
              </a:spcBef>
            </a:pPr>
            <a:r>
              <a:rPr lang="en-GB" altLang="en-US" sz="1700" dirty="0"/>
              <a:t>Survey has questions physical and mental health with a recall period of four weeks. Mental health questions relate to symptoms of common depressive and anxiety disorders.</a:t>
            </a:r>
          </a:p>
          <a:p>
            <a:pPr lvl="1" eaLnBrk="1" hangingPunct="1">
              <a:spcBef>
                <a:spcPct val="0"/>
              </a:spcBef>
            </a:pPr>
            <a:endParaRPr lang="en-GB" altLang="en-US" sz="1700" dirty="0"/>
          </a:p>
          <a:p>
            <a:pPr eaLnBrk="1" hangingPunct="1">
              <a:spcBef>
                <a:spcPct val="0"/>
              </a:spcBef>
            </a:pPr>
            <a:r>
              <a:rPr lang="en-GB" altLang="en-US" sz="1700" dirty="0"/>
              <a:t>Range = 0-100</a:t>
            </a:r>
          </a:p>
          <a:p>
            <a:pPr lvl="1" eaLnBrk="1" hangingPunct="1">
              <a:spcBef>
                <a:spcPct val="0"/>
              </a:spcBef>
            </a:pPr>
            <a:r>
              <a:rPr lang="en-GB" altLang="en-US" sz="1700" dirty="0"/>
              <a:t>Higher values indicate better health</a:t>
            </a:r>
          </a:p>
          <a:p>
            <a:pPr eaLnBrk="1" hangingPunct="1">
              <a:spcBef>
                <a:spcPct val="0"/>
              </a:spcBef>
            </a:pPr>
            <a:endParaRPr lang="en-GB" altLang="en-US" sz="1700" dirty="0"/>
          </a:p>
          <a:p>
            <a:pPr eaLnBrk="1" hangingPunct="1">
              <a:spcBef>
                <a:spcPct val="0"/>
              </a:spcBef>
            </a:pPr>
            <a:r>
              <a:rPr lang="en-GB" altLang="en-US" sz="1700" dirty="0"/>
              <a:t>Captured in UKHLS Waves 1-7</a:t>
            </a:r>
          </a:p>
          <a:p>
            <a:pPr lvl="1" eaLnBrk="1" hangingPunct="1">
              <a:spcBef>
                <a:spcPct val="0"/>
              </a:spcBef>
            </a:pPr>
            <a:r>
              <a:rPr lang="en-GB" altLang="en-US" sz="1700" dirty="0"/>
              <a:t>Face-to-face interview Wave 1</a:t>
            </a:r>
          </a:p>
          <a:p>
            <a:pPr lvl="1" eaLnBrk="1" hangingPunct="1">
              <a:spcBef>
                <a:spcPct val="0"/>
              </a:spcBef>
            </a:pPr>
            <a:r>
              <a:rPr lang="en-GB" altLang="en-US" sz="1700" dirty="0"/>
              <a:t>Self completion Wave 2 onwards</a:t>
            </a:r>
          </a:p>
        </p:txBody>
      </p:sp>
      <p:pic>
        <p:nvPicPr>
          <p:cNvPr id="5" name="Picture 4"/>
          <p:cNvPicPr>
            <a:picLocks noChangeAspect="1"/>
          </p:cNvPicPr>
          <p:nvPr/>
        </p:nvPicPr>
        <p:blipFill>
          <a:blip r:embed="rId3"/>
          <a:stretch>
            <a:fillRect/>
          </a:stretch>
        </p:blipFill>
        <p:spPr>
          <a:xfrm>
            <a:off x="4644008" y="2263806"/>
            <a:ext cx="4501820" cy="329400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6282506" y="5783301"/>
                <a:ext cx="10871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=49.79</m:t>
                      </m:r>
                    </m:oMath>
                  </m:oMathPara>
                </a14:m>
                <a:endParaRPr lang="en-GB"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𝑆𝐷</m:t>
                      </m:r>
                      <m:r>
                        <a:rPr lang="en-GB" b="0" i="1" smtClean="0">
                          <a:latin typeface="Cambria Math" panose="02040503050406030204" pitchFamily="18" charset="0"/>
                          <a:ea typeface="Cambria Math" panose="02040503050406030204" pitchFamily="18" charset="0"/>
                        </a:rPr>
                        <m:t>=9.86</m:t>
                      </m:r>
                    </m:oMath>
                  </m:oMathPara>
                </a14:m>
                <a:endParaRPr lang="en-GB" b="0" dirty="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282506" y="5783301"/>
                <a:ext cx="1087157" cy="553998"/>
              </a:xfrm>
              <a:prstGeom prst="rect">
                <a:avLst/>
              </a:prstGeom>
              <a:blipFill rotWithShape="0">
                <a:blip r:embed="rId4"/>
                <a:stretch>
                  <a:fillRect l="-4494" r="-4494" b="-3297"/>
                </a:stretch>
              </a:blipFill>
            </p:spPr>
            <p:txBody>
              <a:bodyPr/>
              <a:lstStyle/>
              <a:p>
                <a:r>
                  <a:rPr lang="en-GB">
                    <a:noFill/>
                  </a:rPr>
                  <a:t> </a:t>
                </a:r>
              </a:p>
            </p:txBody>
          </p:sp>
        </mc:Fallback>
      </mc:AlternateContent>
    </p:spTree>
    <p:extLst>
      <p:ext uri="{BB962C8B-B14F-4D97-AF65-F5344CB8AC3E}">
        <p14:creationId xmlns:p14="http://schemas.microsoft.com/office/powerpoint/2010/main" val="138365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76263"/>
          </a:xfrm>
        </p:spPr>
        <p:txBody>
          <a:bodyPr/>
          <a:lstStyle/>
          <a:p>
            <a:pPr>
              <a:defRPr/>
            </a:pPr>
            <a:r>
              <a:rPr lang="en-GB" dirty="0"/>
              <a:t>Exposure</a:t>
            </a:r>
            <a:br>
              <a:rPr lang="en-US" dirty="0"/>
            </a:br>
            <a:endParaRPr lang="en-US" dirty="0"/>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D3B4298E-0291-4063-A375-744716DDB3D3}" type="slidenum">
              <a:rPr lang="en-US" altLang="en-US" smtClean="0"/>
              <a:pPr eaLnBrk="1" hangingPunct="1">
                <a:defRPr/>
              </a:pPr>
              <a:t>8</a:t>
            </a:fld>
            <a:endParaRPr lang="en-US" altLang="en-US"/>
          </a:p>
        </p:txBody>
      </p:sp>
      <p:sp>
        <p:nvSpPr>
          <p:cNvPr id="12292" name="TextBox 2"/>
          <p:cNvSpPr txBox="1">
            <a:spLocks noChangeArrowheads="1"/>
          </p:cNvSpPr>
          <p:nvPr/>
        </p:nvSpPr>
        <p:spPr bwMode="auto">
          <a:xfrm>
            <a:off x="330200" y="1557338"/>
            <a:ext cx="431380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Arial" panose="020B0604020202020204" pitchFamily="34" charset="0"/>
              <a:buChar char="•"/>
            </a:pPr>
            <a:r>
              <a:rPr lang="en-GB" altLang="en-US" sz="1700" dirty="0"/>
              <a:t>Cumulative months unemployment between ages 18-21 inclusive</a:t>
            </a:r>
          </a:p>
          <a:p>
            <a:pPr eaLnBrk="1" hangingPunct="1">
              <a:spcBef>
                <a:spcPct val="0"/>
              </a:spcBef>
              <a:buFont typeface="Arial" panose="020B0604020202020204" pitchFamily="34" charset="0"/>
              <a:buChar char="•"/>
            </a:pPr>
            <a:endParaRPr lang="en-GB" altLang="en-US" sz="1700" dirty="0"/>
          </a:p>
          <a:p>
            <a:pPr eaLnBrk="1" hangingPunct="1">
              <a:spcBef>
                <a:spcPct val="0"/>
              </a:spcBef>
              <a:buFont typeface="Arial" panose="020B0604020202020204" pitchFamily="34" charset="0"/>
              <a:buChar char="•"/>
            </a:pPr>
            <a:r>
              <a:rPr lang="en-GB" altLang="en-US" sz="1700" dirty="0"/>
              <a:t>Collected from retrospective self-reports of main activity.</a:t>
            </a:r>
          </a:p>
          <a:p>
            <a:pPr eaLnBrk="1" hangingPunct="1">
              <a:spcBef>
                <a:spcPct val="0"/>
              </a:spcBef>
              <a:buFont typeface="Arial" panose="020B0604020202020204" pitchFamily="34" charset="0"/>
              <a:buChar char="•"/>
            </a:pPr>
            <a:endParaRPr lang="en-GB" altLang="en-US" sz="1700" dirty="0"/>
          </a:p>
          <a:p>
            <a:pPr eaLnBrk="1" hangingPunct="1">
              <a:spcBef>
                <a:spcPct val="0"/>
              </a:spcBef>
              <a:buFont typeface="Arial" panose="020B0604020202020204" pitchFamily="34" charset="0"/>
              <a:buChar char="•"/>
            </a:pPr>
            <a:r>
              <a:rPr lang="en-GB" altLang="en-US" sz="1700" dirty="0"/>
              <a:t>Captured in three separate survey modules.</a:t>
            </a:r>
          </a:p>
          <a:p>
            <a:pPr lvl="1" eaLnBrk="1" hangingPunct="1">
              <a:spcBef>
                <a:spcPct val="0"/>
              </a:spcBef>
              <a:buFont typeface="Arial" panose="020B0604020202020204" pitchFamily="34" charset="0"/>
              <a:buChar char="•"/>
            </a:pPr>
            <a:r>
              <a:rPr lang="en-GB" altLang="en-US" sz="1700" dirty="0"/>
              <a:t>Full-time education &gt;</a:t>
            </a:r>
          </a:p>
          <a:p>
            <a:pPr marL="457200" lvl="1" indent="0" eaLnBrk="1" hangingPunct="1">
              <a:spcBef>
                <a:spcPct val="0"/>
              </a:spcBef>
              <a:buNone/>
            </a:pPr>
            <a:r>
              <a:rPr lang="en-GB" altLang="en-US" sz="1700" dirty="0"/>
              <a:t>		Annual History &gt;</a:t>
            </a:r>
          </a:p>
          <a:p>
            <a:pPr marL="457200" lvl="1" indent="0" eaLnBrk="1" hangingPunct="1">
              <a:spcBef>
                <a:spcPct val="0"/>
              </a:spcBef>
              <a:buNone/>
            </a:pPr>
            <a:r>
              <a:rPr lang="en-GB" altLang="en-US" sz="1700" dirty="0"/>
              <a:t>			Life History</a:t>
            </a:r>
          </a:p>
          <a:p>
            <a:pPr lvl="1" eaLnBrk="1" hangingPunct="1">
              <a:spcBef>
                <a:spcPct val="0"/>
              </a:spcBef>
              <a:buFont typeface="Arial" panose="020B0604020202020204" pitchFamily="34" charset="0"/>
              <a:buChar char="•"/>
            </a:pPr>
            <a:r>
              <a:rPr lang="en-GB" altLang="en-US" sz="1700" dirty="0"/>
              <a:t>‘Seam’ effects observed and recall bias likely (Paull, 2002)</a:t>
            </a:r>
          </a:p>
          <a:p>
            <a:pPr marL="457200" lvl="1" indent="0" eaLnBrk="1" hangingPunct="1">
              <a:spcBef>
                <a:spcPct val="0"/>
              </a:spcBef>
              <a:buNone/>
            </a:pPr>
            <a:endParaRPr lang="en-GB" altLang="en-US" sz="1700" dirty="0"/>
          </a:p>
          <a:p>
            <a:pPr marL="457200" lvl="1" indent="0" eaLnBrk="1" hangingPunct="1">
              <a:spcBef>
                <a:spcPct val="0"/>
              </a:spcBef>
              <a:buNone/>
            </a:pPr>
            <a:endParaRPr lang="en-GB" altLang="en-US" sz="1700" dirty="0"/>
          </a:p>
          <a:p>
            <a:pPr eaLnBrk="1" hangingPunct="1">
              <a:spcBef>
                <a:spcPct val="0"/>
              </a:spcBef>
              <a:buFont typeface="Arial" panose="020B0604020202020204" pitchFamily="34" charset="0"/>
              <a:buChar char="•"/>
            </a:pPr>
            <a:r>
              <a:rPr lang="en-GB" altLang="en-US" sz="1700" dirty="0"/>
              <a:t>Range = 0-47</a:t>
            </a:r>
          </a:p>
          <a:p>
            <a:pPr eaLnBrk="1" hangingPunct="1">
              <a:spcBef>
                <a:spcPct val="0"/>
              </a:spcBef>
              <a:buFont typeface="Arial" panose="020B0604020202020204" pitchFamily="34" charset="0"/>
              <a:buChar char="•"/>
            </a:pPr>
            <a:endParaRPr lang="en-GB" altLang="en-US" sz="1700" dirty="0"/>
          </a:p>
          <a:p>
            <a:pPr eaLnBrk="1" hangingPunct="1">
              <a:spcBef>
                <a:spcPct val="0"/>
              </a:spcBef>
              <a:buFont typeface="Arial" panose="020B0604020202020204" pitchFamily="34" charset="0"/>
              <a:buChar char="•"/>
            </a:pPr>
            <a:r>
              <a:rPr lang="en-GB" altLang="en-US" sz="1700" dirty="0"/>
              <a:t>Individuals Exposed = 4,694</a:t>
            </a:r>
          </a:p>
        </p:txBody>
      </p:sp>
      <mc:AlternateContent xmlns:mc="http://schemas.openxmlformats.org/markup-compatibility/2006" xmlns:a14="http://schemas.microsoft.com/office/drawing/2010/main">
        <mc:Choice Requires="a14">
          <p:sp>
            <p:nvSpPr>
              <p:cNvPr id="8" name="TextBox 7"/>
              <p:cNvSpPr txBox="1"/>
              <p:nvPr/>
            </p:nvSpPr>
            <p:spPr>
              <a:xfrm>
                <a:off x="5734754" y="5670554"/>
                <a:ext cx="235859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=13.43;</m:t>
                      </m:r>
                      <m:r>
                        <a:rPr lang="en-GB" b="0" i="1" smtClean="0">
                          <a:latin typeface="Cambria Math" panose="02040503050406030204" pitchFamily="18" charset="0"/>
                          <a:ea typeface="Cambria Math" panose="02040503050406030204" pitchFamily="18" charset="0"/>
                        </a:rPr>
                        <m:t>𝑀𝑒𝑑𝑖𝑎𝑛</m:t>
                      </m:r>
                      <m:r>
                        <a:rPr lang="en-GB" b="0" i="1" smtClean="0">
                          <a:latin typeface="Cambria Math" panose="02040503050406030204" pitchFamily="18" charset="0"/>
                          <a:ea typeface="Cambria Math" panose="02040503050406030204" pitchFamily="18" charset="0"/>
                        </a:rPr>
                        <m:t>=8</m:t>
                      </m:r>
                    </m:oMath>
                  </m:oMathPara>
                </a14:m>
                <a:endParaRPr lang="en-GB"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𝑆𝐷</m:t>
                      </m:r>
                      <m:r>
                        <a:rPr lang="en-GB" b="0" i="1" smtClean="0">
                          <a:latin typeface="Cambria Math" panose="02040503050406030204" pitchFamily="18" charset="0"/>
                          <a:ea typeface="Cambria Math" panose="02040503050406030204" pitchFamily="18" charset="0"/>
                        </a:rPr>
                        <m:t>=13.51</m:t>
                      </m:r>
                    </m:oMath>
                  </m:oMathPara>
                </a14:m>
                <a:endParaRPr lang="en-GB" b="0" i="1" dirty="0">
                  <a:latin typeface="Cambria Math" panose="02040503050406030204" pitchFamily="18" charset="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734754" y="5670554"/>
                <a:ext cx="2358594" cy="553998"/>
              </a:xfrm>
              <a:prstGeom prst="rect">
                <a:avLst/>
              </a:prstGeom>
              <a:blipFill rotWithShape="0">
                <a:blip r:embed="rId3"/>
                <a:stretch>
                  <a:fillRect l="-2067" r="-1809" b="-4396"/>
                </a:stretch>
              </a:blipFill>
            </p:spPr>
            <p:txBody>
              <a:bodyPr/>
              <a:lstStyle/>
              <a:p>
                <a:r>
                  <a:rPr lang="en-GB">
                    <a:noFill/>
                  </a:rPr>
                  <a:t> </a:t>
                </a:r>
              </a:p>
            </p:txBody>
          </p:sp>
        </mc:Fallback>
      </mc:AlternateContent>
      <p:pic>
        <p:nvPicPr>
          <p:cNvPr id="6" name="Picture 5"/>
          <p:cNvPicPr>
            <a:picLocks noChangeAspect="1"/>
          </p:cNvPicPr>
          <p:nvPr/>
        </p:nvPicPr>
        <p:blipFill>
          <a:blip r:embed="rId4"/>
          <a:stretch>
            <a:fillRect/>
          </a:stretch>
        </p:blipFill>
        <p:spPr>
          <a:xfrm>
            <a:off x="4644008" y="2263806"/>
            <a:ext cx="4501820" cy="3294000"/>
          </a:xfrm>
          <a:prstGeom prst="rect">
            <a:avLst/>
          </a:prstGeom>
        </p:spPr>
      </p:pic>
    </p:spTree>
    <p:extLst>
      <p:ext uri="{BB962C8B-B14F-4D97-AF65-F5344CB8AC3E}">
        <p14:creationId xmlns:p14="http://schemas.microsoft.com/office/powerpoint/2010/main" val="899109174"/>
      </p:ext>
    </p:extLst>
  </p:cSld>
  <p:clrMapOvr>
    <a:masterClrMapping/>
  </p:clrMapOvr>
</p:sld>
</file>

<file path=ppt/theme/theme1.xml><?xml version="1.0" encoding="utf-8"?>
<a:theme xmlns:a="http://schemas.openxmlformats.org/drawingml/2006/main" name="Custom Design">
  <a:themeElements>
    <a:clrScheme name="Custom 5">
      <a:dk1>
        <a:srgbClr val="6C85F4"/>
      </a:dk1>
      <a:lt1>
        <a:sysClr val="window" lastClr="FFFFFF"/>
      </a:lt1>
      <a:dk2>
        <a:srgbClr val="1F497D"/>
      </a:dk2>
      <a:lt2>
        <a:srgbClr val="EEECE1"/>
      </a:lt2>
      <a:accent1>
        <a:srgbClr val="6C85F4"/>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29234</TotalTime>
  <Words>2763</Words>
  <Application>Microsoft Office PowerPoint</Application>
  <PresentationFormat>On-screen Show (4:3)</PresentationFormat>
  <Paragraphs>594</Paragraphs>
  <Slides>42</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ＭＳ Ｐゴシック</vt:lpstr>
      <vt:lpstr>Arial</vt:lpstr>
      <vt:lpstr>Calibri</vt:lpstr>
      <vt:lpstr>Cambria Math</vt:lpstr>
      <vt:lpstr>Custom Design</vt:lpstr>
      <vt:lpstr>The Scarring Effect of Youth Unemployment on Trajectories of Mental Health and Subjective Wellbeing</vt:lpstr>
      <vt:lpstr>Background (I)</vt:lpstr>
      <vt:lpstr>Background (II)</vt:lpstr>
      <vt:lpstr>Research Questions</vt:lpstr>
      <vt:lpstr>Dataset</vt:lpstr>
      <vt:lpstr>Outcome I: GHQ-12 Likert Score </vt:lpstr>
      <vt:lpstr>Outcome II: Life Satisfaction</vt:lpstr>
      <vt:lpstr>Outcome III: SF-12 Mental Component Summary </vt:lpstr>
      <vt:lpstr>Exposure </vt:lpstr>
      <vt:lpstr>Moderators </vt:lpstr>
      <vt:lpstr>Methods</vt:lpstr>
      <vt:lpstr>Results (I)</vt:lpstr>
      <vt:lpstr>Results (I): GHQ-12 </vt:lpstr>
      <vt:lpstr>Results (I): GHQ-12 </vt:lpstr>
      <vt:lpstr>Results (I): Life Satisfaction </vt:lpstr>
      <vt:lpstr>Results (I): Life Satisfaction </vt:lpstr>
      <vt:lpstr>Results (I): SF-12 MCS </vt:lpstr>
      <vt:lpstr>Results (I): SF-12 MCS </vt:lpstr>
      <vt:lpstr>Results (II)</vt:lpstr>
      <vt:lpstr>Results (II) </vt:lpstr>
      <vt:lpstr>Results (II): GHQ-12 </vt:lpstr>
      <vt:lpstr>Results (II): Life Satisfaction </vt:lpstr>
      <vt:lpstr>Results (II): SF-12 MCS </vt:lpstr>
      <vt:lpstr>Results (III)</vt:lpstr>
      <vt:lpstr>Results (III) </vt:lpstr>
      <vt:lpstr>Results (III): GHQ-12  </vt:lpstr>
      <vt:lpstr>Results (III): GHQ-12 </vt:lpstr>
      <vt:lpstr>Results (III): GHQ-12 </vt:lpstr>
      <vt:lpstr>Results (III): GHQ-12 </vt:lpstr>
      <vt:lpstr>Results (III): Life Satisfaction </vt:lpstr>
      <vt:lpstr>Results (III): Life Satisfaction </vt:lpstr>
      <vt:lpstr>Results (III): Life Satisfaction </vt:lpstr>
      <vt:lpstr>Results (III): Life Satisfaction </vt:lpstr>
      <vt:lpstr>Results (III): SF-12 MCS </vt:lpstr>
      <vt:lpstr>Results (III): SF-12 MCS </vt:lpstr>
      <vt:lpstr>Results (III): SF-12 MCS </vt:lpstr>
      <vt:lpstr>Results (III): SF-12 MCS </vt:lpstr>
      <vt:lpstr>Summary</vt:lpstr>
      <vt:lpstr>Future Work</vt:lpstr>
      <vt:lpstr>Acknowledgements</vt:lpstr>
      <vt:lpstr>References</vt:lpstr>
      <vt:lpstr>Thank you</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Wright, Liam</cp:lastModifiedBy>
  <cp:revision>1248</cp:revision>
  <cp:lastPrinted>2018-06-18T15:51:48Z</cp:lastPrinted>
  <dcterms:created xsi:type="dcterms:W3CDTF">2005-07-13T12:26:50Z</dcterms:created>
  <dcterms:modified xsi:type="dcterms:W3CDTF">2018-06-21T11:59:38Z</dcterms:modified>
</cp:coreProperties>
</file>