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70" r:id="rId2"/>
    <p:sldId id="260" r:id="rId3"/>
    <p:sldId id="272" r:id="rId4"/>
    <p:sldId id="275" r:id="rId5"/>
    <p:sldId id="273" r:id="rId6"/>
    <p:sldId id="274" r:id="rId7"/>
    <p:sldId id="257" r:id="rId8"/>
    <p:sldId id="258" r:id="rId9"/>
    <p:sldId id="271"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3" autoAdjust="0"/>
    <p:restoredTop sz="72324" autoAdjust="0"/>
  </p:normalViewPr>
  <p:slideViewPr>
    <p:cSldViewPr snapToGrid="0">
      <p:cViewPr varScale="1">
        <p:scale>
          <a:sx n="87" d="100"/>
          <a:sy n="87" d="100"/>
        </p:scale>
        <p:origin x="151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C8C6F1-D114-4D54-88CE-B5B4522094BA}" type="datetimeFigureOut">
              <a:rPr lang="en-US" smtClean="0"/>
              <a:t>4/1/24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6EC97F-1422-49AA-BEE5-0269D0043DB1}" type="slidenum">
              <a:rPr lang="en-US" smtClean="0"/>
              <a:t>‹#›</a:t>
            </a:fld>
            <a:endParaRPr lang="en-US"/>
          </a:p>
        </p:txBody>
      </p:sp>
    </p:spTree>
    <p:extLst>
      <p:ext uri="{BB962C8B-B14F-4D97-AF65-F5344CB8AC3E}">
        <p14:creationId xmlns:p14="http://schemas.microsoft.com/office/powerpoint/2010/main" val="3909126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Group Response: (Main Options)</a:t>
            </a:r>
          </a:p>
          <a:p>
            <a:r>
              <a:rPr lang="en-US" dirty="0"/>
              <a:t>-Sun Maid </a:t>
            </a:r>
          </a:p>
          <a:p>
            <a:r>
              <a:rPr lang="en-US" dirty="0"/>
              <a:t>-Walkers Shortbread</a:t>
            </a:r>
          </a:p>
          <a:p>
            <a:endParaRPr lang="en-US" dirty="0"/>
          </a:p>
          <a:p>
            <a:r>
              <a:rPr lang="en-US" dirty="0"/>
              <a:t>Back up Option: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-Advanced Sunflower LLC</a:t>
            </a:r>
          </a:p>
          <a:p>
            <a:endParaRPr lang="en-US" dirty="0"/>
          </a:p>
        </p:txBody>
      </p:sp>
      <p:sp>
        <p:nvSpPr>
          <p:cNvPr id="4" name="Slide Number Placeholder 3"/>
          <p:cNvSpPr>
            <a:spLocks noGrp="1"/>
          </p:cNvSpPr>
          <p:nvPr>
            <p:ph type="sldNum" sz="quarter" idx="5"/>
          </p:nvPr>
        </p:nvSpPr>
        <p:spPr/>
        <p:txBody>
          <a:bodyPr/>
          <a:lstStyle/>
          <a:p>
            <a:fld id="{8D6EC97F-1422-49AA-BEE5-0269D0043DB1}" type="slidenum">
              <a:rPr lang="en-US" smtClean="0"/>
              <a:t>3</a:t>
            </a:fld>
            <a:endParaRPr lang="en-US"/>
          </a:p>
        </p:txBody>
      </p:sp>
    </p:spTree>
    <p:extLst>
      <p:ext uri="{BB962C8B-B14F-4D97-AF65-F5344CB8AC3E}">
        <p14:creationId xmlns:p14="http://schemas.microsoft.com/office/powerpoint/2010/main" val="1347007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Group Response:</a:t>
            </a:r>
          </a:p>
          <a:p>
            <a:r>
              <a:rPr lang="en-US" dirty="0"/>
              <a:t>-International Market </a:t>
            </a:r>
          </a:p>
          <a:p>
            <a:r>
              <a:rPr lang="en-US" dirty="0"/>
              <a:t>-Snacks Branding </a:t>
            </a:r>
          </a:p>
          <a:p>
            <a:r>
              <a:rPr lang="en-US" dirty="0"/>
              <a:t>-Possible Animation </a:t>
            </a:r>
          </a:p>
        </p:txBody>
      </p:sp>
      <p:sp>
        <p:nvSpPr>
          <p:cNvPr id="4" name="Slide Number Placeholder 3"/>
          <p:cNvSpPr>
            <a:spLocks noGrp="1"/>
          </p:cNvSpPr>
          <p:nvPr>
            <p:ph type="sldNum" sz="quarter" idx="5"/>
          </p:nvPr>
        </p:nvSpPr>
        <p:spPr/>
        <p:txBody>
          <a:bodyPr/>
          <a:lstStyle/>
          <a:p>
            <a:fld id="{8D6EC97F-1422-49AA-BEE5-0269D0043DB1}" type="slidenum">
              <a:rPr lang="en-US" smtClean="0"/>
              <a:t>4</a:t>
            </a:fld>
            <a:endParaRPr lang="en-US"/>
          </a:p>
        </p:txBody>
      </p:sp>
    </p:spTree>
    <p:extLst>
      <p:ext uri="{BB962C8B-B14F-4D97-AF65-F5344CB8AC3E}">
        <p14:creationId xmlns:p14="http://schemas.microsoft.com/office/powerpoint/2010/main" val="907839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Group Response:</a:t>
            </a:r>
          </a:p>
          <a:p>
            <a:r>
              <a:rPr lang="en-US" dirty="0"/>
              <a:t>-Pixar/Brave (Animated Movies)</a:t>
            </a:r>
          </a:p>
          <a:p>
            <a:r>
              <a:rPr lang="en-US" dirty="0"/>
              <a:t>-Disney Brand Movies </a:t>
            </a:r>
          </a:p>
        </p:txBody>
      </p:sp>
      <p:sp>
        <p:nvSpPr>
          <p:cNvPr id="4" name="Slide Number Placeholder 3"/>
          <p:cNvSpPr>
            <a:spLocks noGrp="1"/>
          </p:cNvSpPr>
          <p:nvPr>
            <p:ph type="sldNum" sz="quarter" idx="5"/>
          </p:nvPr>
        </p:nvSpPr>
        <p:spPr/>
        <p:txBody>
          <a:bodyPr/>
          <a:lstStyle/>
          <a:p>
            <a:fld id="{8D6EC97F-1422-49AA-BEE5-0269D0043DB1}" type="slidenum">
              <a:rPr lang="en-US" smtClean="0"/>
              <a:t>5</a:t>
            </a:fld>
            <a:endParaRPr lang="en-US"/>
          </a:p>
        </p:txBody>
      </p:sp>
    </p:spTree>
    <p:extLst>
      <p:ext uri="{BB962C8B-B14F-4D97-AF65-F5344CB8AC3E}">
        <p14:creationId xmlns:p14="http://schemas.microsoft.com/office/powerpoint/2010/main" val="63214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Group Response:</a:t>
            </a:r>
          </a:p>
          <a:p>
            <a:r>
              <a:rPr lang="en-US" dirty="0"/>
              <a:t>-Brave (Movie) Streaming Service; it would be hitting the current trends of the shift from cable to streaming for younger generations. </a:t>
            </a:r>
          </a:p>
          <a:p>
            <a:r>
              <a:rPr lang="en-US" dirty="0"/>
              <a:t>-TV/Social Branding: video content would give the most exposure/nostalgia and align with current social media trends within the market. Cooking videos for content that include every character specializing in their culture in the movie and sponsored with the brands to make the food. This will create the biggest return on investment </a:t>
            </a:r>
            <a:r>
              <a:rPr lang="en-US"/>
              <a:t>over time. </a:t>
            </a:r>
            <a:endParaRPr lang="en-US" dirty="0"/>
          </a:p>
        </p:txBody>
      </p:sp>
      <p:sp>
        <p:nvSpPr>
          <p:cNvPr id="4" name="Slide Number Placeholder 3"/>
          <p:cNvSpPr>
            <a:spLocks noGrp="1"/>
          </p:cNvSpPr>
          <p:nvPr>
            <p:ph type="sldNum" sz="quarter" idx="5"/>
          </p:nvPr>
        </p:nvSpPr>
        <p:spPr/>
        <p:txBody>
          <a:bodyPr/>
          <a:lstStyle/>
          <a:p>
            <a:fld id="{8D6EC97F-1422-49AA-BEE5-0269D0043DB1}" type="slidenum">
              <a:rPr lang="en-US" smtClean="0"/>
              <a:t>6</a:t>
            </a:fld>
            <a:endParaRPr lang="en-US"/>
          </a:p>
        </p:txBody>
      </p:sp>
    </p:spTree>
    <p:extLst>
      <p:ext uri="{BB962C8B-B14F-4D97-AF65-F5344CB8AC3E}">
        <p14:creationId xmlns:p14="http://schemas.microsoft.com/office/powerpoint/2010/main" val="2008556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95356-A04C-B465-094A-C3C17C8B30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2E3F29-2058-5DA7-FEDF-2CCA1E8C69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1E614B-F3E7-9C42-B566-BF78A844341B}"/>
              </a:ext>
            </a:extLst>
          </p:cNvPr>
          <p:cNvSpPr>
            <a:spLocks noGrp="1"/>
          </p:cNvSpPr>
          <p:nvPr>
            <p:ph type="dt" sz="half" idx="10"/>
          </p:nvPr>
        </p:nvSpPr>
        <p:spPr/>
        <p:txBody>
          <a:bodyPr/>
          <a:lstStyle/>
          <a:p>
            <a:fld id="{CE24EFD6-A166-4A86-9016-0F0F82538CC1}" type="datetimeFigureOut">
              <a:rPr lang="en-US" smtClean="0"/>
              <a:t>4/1/24</a:t>
            </a:fld>
            <a:endParaRPr lang="en-US"/>
          </a:p>
        </p:txBody>
      </p:sp>
      <p:sp>
        <p:nvSpPr>
          <p:cNvPr id="5" name="Footer Placeholder 4">
            <a:extLst>
              <a:ext uri="{FF2B5EF4-FFF2-40B4-BE49-F238E27FC236}">
                <a16:creationId xmlns:a16="http://schemas.microsoft.com/office/drawing/2014/main" id="{E2B70B99-F35A-664F-DD7D-62871AC041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462C0D-178C-70F7-1270-344666D56DE0}"/>
              </a:ext>
            </a:extLst>
          </p:cNvPr>
          <p:cNvSpPr>
            <a:spLocks noGrp="1"/>
          </p:cNvSpPr>
          <p:nvPr>
            <p:ph type="sldNum" sz="quarter" idx="12"/>
          </p:nvPr>
        </p:nvSpPr>
        <p:spPr/>
        <p:txBody>
          <a:bodyPr/>
          <a:lstStyle/>
          <a:p>
            <a:fld id="{25BA87E1-FD9E-4D15-A624-222C241D60A4}" type="slidenum">
              <a:rPr lang="en-US" smtClean="0"/>
              <a:t>‹#›</a:t>
            </a:fld>
            <a:endParaRPr lang="en-US"/>
          </a:p>
        </p:txBody>
      </p:sp>
    </p:spTree>
    <p:extLst>
      <p:ext uri="{BB962C8B-B14F-4D97-AF65-F5344CB8AC3E}">
        <p14:creationId xmlns:p14="http://schemas.microsoft.com/office/powerpoint/2010/main" val="2112788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5DCA6-C575-890C-B8A2-D43874050C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F4BC05-488E-B6C5-4744-32AC829087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2F15C6-ED58-1ED2-E01D-A3169C69EB61}"/>
              </a:ext>
            </a:extLst>
          </p:cNvPr>
          <p:cNvSpPr>
            <a:spLocks noGrp="1"/>
          </p:cNvSpPr>
          <p:nvPr>
            <p:ph type="dt" sz="half" idx="10"/>
          </p:nvPr>
        </p:nvSpPr>
        <p:spPr/>
        <p:txBody>
          <a:bodyPr/>
          <a:lstStyle/>
          <a:p>
            <a:fld id="{CE24EFD6-A166-4A86-9016-0F0F82538CC1}" type="datetimeFigureOut">
              <a:rPr lang="en-US" smtClean="0"/>
              <a:t>4/1/24</a:t>
            </a:fld>
            <a:endParaRPr lang="en-US"/>
          </a:p>
        </p:txBody>
      </p:sp>
      <p:sp>
        <p:nvSpPr>
          <p:cNvPr id="5" name="Footer Placeholder 4">
            <a:extLst>
              <a:ext uri="{FF2B5EF4-FFF2-40B4-BE49-F238E27FC236}">
                <a16:creationId xmlns:a16="http://schemas.microsoft.com/office/drawing/2014/main" id="{EF186F80-842A-5EC3-F7E1-BAD29E075A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EAEEA4-FE59-0199-CC5B-7B6DF811C242}"/>
              </a:ext>
            </a:extLst>
          </p:cNvPr>
          <p:cNvSpPr>
            <a:spLocks noGrp="1"/>
          </p:cNvSpPr>
          <p:nvPr>
            <p:ph type="sldNum" sz="quarter" idx="12"/>
          </p:nvPr>
        </p:nvSpPr>
        <p:spPr/>
        <p:txBody>
          <a:bodyPr/>
          <a:lstStyle/>
          <a:p>
            <a:fld id="{25BA87E1-FD9E-4D15-A624-222C241D60A4}" type="slidenum">
              <a:rPr lang="en-US" smtClean="0"/>
              <a:t>‹#›</a:t>
            </a:fld>
            <a:endParaRPr lang="en-US"/>
          </a:p>
        </p:txBody>
      </p:sp>
    </p:spTree>
    <p:extLst>
      <p:ext uri="{BB962C8B-B14F-4D97-AF65-F5344CB8AC3E}">
        <p14:creationId xmlns:p14="http://schemas.microsoft.com/office/powerpoint/2010/main" val="703199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D2F78E-A281-29BB-AC0E-46B12F5743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C6A5A8-6765-B84C-EA66-59785E8393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3EBE89-9A04-140C-942A-7233A55A291A}"/>
              </a:ext>
            </a:extLst>
          </p:cNvPr>
          <p:cNvSpPr>
            <a:spLocks noGrp="1"/>
          </p:cNvSpPr>
          <p:nvPr>
            <p:ph type="dt" sz="half" idx="10"/>
          </p:nvPr>
        </p:nvSpPr>
        <p:spPr/>
        <p:txBody>
          <a:bodyPr/>
          <a:lstStyle/>
          <a:p>
            <a:fld id="{CE24EFD6-A166-4A86-9016-0F0F82538CC1}" type="datetimeFigureOut">
              <a:rPr lang="en-US" smtClean="0"/>
              <a:t>4/1/24</a:t>
            </a:fld>
            <a:endParaRPr lang="en-US"/>
          </a:p>
        </p:txBody>
      </p:sp>
      <p:sp>
        <p:nvSpPr>
          <p:cNvPr id="5" name="Footer Placeholder 4">
            <a:extLst>
              <a:ext uri="{FF2B5EF4-FFF2-40B4-BE49-F238E27FC236}">
                <a16:creationId xmlns:a16="http://schemas.microsoft.com/office/drawing/2014/main" id="{05E344EA-EBF3-0B68-BF48-0331F66E36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65AE04-1ADF-A045-3969-37F8F5C1BCAC}"/>
              </a:ext>
            </a:extLst>
          </p:cNvPr>
          <p:cNvSpPr>
            <a:spLocks noGrp="1"/>
          </p:cNvSpPr>
          <p:nvPr>
            <p:ph type="sldNum" sz="quarter" idx="12"/>
          </p:nvPr>
        </p:nvSpPr>
        <p:spPr/>
        <p:txBody>
          <a:bodyPr/>
          <a:lstStyle/>
          <a:p>
            <a:fld id="{25BA87E1-FD9E-4D15-A624-222C241D60A4}" type="slidenum">
              <a:rPr lang="en-US" smtClean="0"/>
              <a:t>‹#›</a:t>
            </a:fld>
            <a:endParaRPr lang="en-US"/>
          </a:p>
        </p:txBody>
      </p:sp>
    </p:spTree>
    <p:extLst>
      <p:ext uri="{BB962C8B-B14F-4D97-AF65-F5344CB8AC3E}">
        <p14:creationId xmlns:p14="http://schemas.microsoft.com/office/powerpoint/2010/main" val="3486629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A9B59-53A2-9C0C-2DD6-AC62D1175A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E6A497-A143-00BE-B20F-16D79F3E95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BCFEC7-27A0-8414-4930-98499D3AD2C7}"/>
              </a:ext>
            </a:extLst>
          </p:cNvPr>
          <p:cNvSpPr>
            <a:spLocks noGrp="1"/>
          </p:cNvSpPr>
          <p:nvPr>
            <p:ph type="dt" sz="half" idx="10"/>
          </p:nvPr>
        </p:nvSpPr>
        <p:spPr/>
        <p:txBody>
          <a:bodyPr/>
          <a:lstStyle/>
          <a:p>
            <a:fld id="{CE24EFD6-A166-4A86-9016-0F0F82538CC1}" type="datetimeFigureOut">
              <a:rPr lang="en-US" smtClean="0"/>
              <a:t>4/1/24</a:t>
            </a:fld>
            <a:endParaRPr lang="en-US"/>
          </a:p>
        </p:txBody>
      </p:sp>
      <p:sp>
        <p:nvSpPr>
          <p:cNvPr id="5" name="Footer Placeholder 4">
            <a:extLst>
              <a:ext uri="{FF2B5EF4-FFF2-40B4-BE49-F238E27FC236}">
                <a16:creationId xmlns:a16="http://schemas.microsoft.com/office/drawing/2014/main" id="{6880EE44-ACBE-A527-C2A2-2706DF7EC9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0EAE5D-6F33-A65F-15B7-CA1251719A59}"/>
              </a:ext>
            </a:extLst>
          </p:cNvPr>
          <p:cNvSpPr>
            <a:spLocks noGrp="1"/>
          </p:cNvSpPr>
          <p:nvPr>
            <p:ph type="sldNum" sz="quarter" idx="12"/>
          </p:nvPr>
        </p:nvSpPr>
        <p:spPr/>
        <p:txBody>
          <a:bodyPr/>
          <a:lstStyle/>
          <a:p>
            <a:fld id="{25BA87E1-FD9E-4D15-A624-222C241D60A4}" type="slidenum">
              <a:rPr lang="en-US" smtClean="0"/>
              <a:t>‹#›</a:t>
            </a:fld>
            <a:endParaRPr lang="en-US"/>
          </a:p>
        </p:txBody>
      </p:sp>
    </p:spTree>
    <p:extLst>
      <p:ext uri="{BB962C8B-B14F-4D97-AF65-F5344CB8AC3E}">
        <p14:creationId xmlns:p14="http://schemas.microsoft.com/office/powerpoint/2010/main" val="4165364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C0C12-A8F8-5625-FE6A-2FCEC5AE23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626E6C-60A9-A3AC-5E19-3E6358A230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EBF983-F292-3646-7690-8D54464CE5B7}"/>
              </a:ext>
            </a:extLst>
          </p:cNvPr>
          <p:cNvSpPr>
            <a:spLocks noGrp="1"/>
          </p:cNvSpPr>
          <p:nvPr>
            <p:ph type="dt" sz="half" idx="10"/>
          </p:nvPr>
        </p:nvSpPr>
        <p:spPr/>
        <p:txBody>
          <a:bodyPr/>
          <a:lstStyle/>
          <a:p>
            <a:fld id="{CE24EFD6-A166-4A86-9016-0F0F82538CC1}" type="datetimeFigureOut">
              <a:rPr lang="en-US" smtClean="0"/>
              <a:t>4/1/24</a:t>
            </a:fld>
            <a:endParaRPr lang="en-US"/>
          </a:p>
        </p:txBody>
      </p:sp>
      <p:sp>
        <p:nvSpPr>
          <p:cNvPr id="5" name="Footer Placeholder 4">
            <a:extLst>
              <a:ext uri="{FF2B5EF4-FFF2-40B4-BE49-F238E27FC236}">
                <a16:creationId xmlns:a16="http://schemas.microsoft.com/office/drawing/2014/main" id="{A3525533-554B-4D06-C21A-EB6447CEDA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CE0156-1E45-7592-5B6B-7E4ADCCE654C}"/>
              </a:ext>
            </a:extLst>
          </p:cNvPr>
          <p:cNvSpPr>
            <a:spLocks noGrp="1"/>
          </p:cNvSpPr>
          <p:nvPr>
            <p:ph type="sldNum" sz="quarter" idx="12"/>
          </p:nvPr>
        </p:nvSpPr>
        <p:spPr/>
        <p:txBody>
          <a:bodyPr/>
          <a:lstStyle/>
          <a:p>
            <a:fld id="{25BA87E1-FD9E-4D15-A624-222C241D60A4}" type="slidenum">
              <a:rPr lang="en-US" smtClean="0"/>
              <a:t>‹#›</a:t>
            </a:fld>
            <a:endParaRPr lang="en-US"/>
          </a:p>
        </p:txBody>
      </p:sp>
    </p:spTree>
    <p:extLst>
      <p:ext uri="{BB962C8B-B14F-4D97-AF65-F5344CB8AC3E}">
        <p14:creationId xmlns:p14="http://schemas.microsoft.com/office/powerpoint/2010/main" val="3002780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EFABD-EC20-4FE9-6981-2336C6B41B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27BA59-ACC2-A423-5260-E7DC78561A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667AE4-3252-BD85-557C-701F050FBC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06E227-B4FC-84F0-C6D8-802541759B01}"/>
              </a:ext>
            </a:extLst>
          </p:cNvPr>
          <p:cNvSpPr>
            <a:spLocks noGrp="1"/>
          </p:cNvSpPr>
          <p:nvPr>
            <p:ph type="dt" sz="half" idx="10"/>
          </p:nvPr>
        </p:nvSpPr>
        <p:spPr/>
        <p:txBody>
          <a:bodyPr/>
          <a:lstStyle/>
          <a:p>
            <a:fld id="{CE24EFD6-A166-4A86-9016-0F0F82538CC1}" type="datetimeFigureOut">
              <a:rPr lang="en-US" smtClean="0"/>
              <a:t>4/1/24</a:t>
            </a:fld>
            <a:endParaRPr lang="en-US"/>
          </a:p>
        </p:txBody>
      </p:sp>
      <p:sp>
        <p:nvSpPr>
          <p:cNvPr id="6" name="Footer Placeholder 5">
            <a:extLst>
              <a:ext uri="{FF2B5EF4-FFF2-40B4-BE49-F238E27FC236}">
                <a16:creationId xmlns:a16="http://schemas.microsoft.com/office/drawing/2014/main" id="{471B952A-2E48-5F27-6AFE-D45DB9973D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8C60C2-12E6-9593-566F-6A44EC859A64}"/>
              </a:ext>
            </a:extLst>
          </p:cNvPr>
          <p:cNvSpPr>
            <a:spLocks noGrp="1"/>
          </p:cNvSpPr>
          <p:nvPr>
            <p:ph type="sldNum" sz="quarter" idx="12"/>
          </p:nvPr>
        </p:nvSpPr>
        <p:spPr/>
        <p:txBody>
          <a:bodyPr/>
          <a:lstStyle/>
          <a:p>
            <a:fld id="{25BA87E1-FD9E-4D15-A624-222C241D60A4}" type="slidenum">
              <a:rPr lang="en-US" smtClean="0"/>
              <a:t>‹#›</a:t>
            </a:fld>
            <a:endParaRPr lang="en-US"/>
          </a:p>
        </p:txBody>
      </p:sp>
    </p:spTree>
    <p:extLst>
      <p:ext uri="{BB962C8B-B14F-4D97-AF65-F5344CB8AC3E}">
        <p14:creationId xmlns:p14="http://schemas.microsoft.com/office/powerpoint/2010/main" val="1045302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F0EBC-F3AA-545D-CB3C-EB116E248B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A7ED7B-B627-2753-930F-B7FC2CD79A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235211-DE50-B679-D6EF-73F742DCF9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AD6EB6-5C94-AE3E-575C-80ACFF8C3E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4DC050-19EC-5996-13E2-BF14AA1F7E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41B8C3-A0ED-739F-CB3C-37EC073159EF}"/>
              </a:ext>
            </a:extLst>
          </p:cNvPr>
          <p:cNvSpPr>
            <a:spLocks noGrp="1"/>
          </p:cNvSpPr>
          <p:nvPr>
            <p:ph type="dt" sz="half" idx="10"/>
          </p:nvPr>
        </p:nvSpPr>
        <p:spPr/>
        <p:txBody>
          <a:bodyPr/>
          <a:lstStyle/>
          <a:p>
            <a:fld id="{CE24EFD6-A166-4A86-9016-0F0F82538CC1}" type="datetimeFigureOut">
              <a:rPr lang="en-US" smtClean="0"/>
              <a:t>4/1/24</a:t>
            </a:fld>
            <a:endParaRPr lang="en-US"/>
          </a:p>
        </p:txBody>
      </p:sp>
      <p:sp>
        <p:nvSpPr>
          <p:cNvPr id="8" name="Footer Placeholder 7">
            <a:extLst>
              <a:ext uri="{FF2B5EF4-FFF2-40B4-BE49-F238E27FC236}">
                <a16:creationId xmlns:a16="http://schemas.microsoft.com/office/drawing/2014/main" id="{9FB7EEA2-934E-FB24-F9EC-BFCC60552A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5254E2-7D6E-6B75-9984-AAE5DDA53373}"/>
              </a:ext>
            </a:extLst>
          </p:cNvPr>
          <p:cNvSpPr>
            <a:spLocks noGrp="1"/>
          </p:cNvSpPr>
          <p:nvPr>
            <p:ph type="sldNum" sz="quarter" idx="12"/>
          </p:nvPr>
        </p:nvSpPr>
        <p:spPr/>
        <p:txBody>
          <a:bodyPr/>
          <a:lstStyle/>
          <a:p>
            <a:fld id="{25BA87E1-FD9E-4D15-A624-222C241D60A4}" type="slidenum">
              <a:rPr lang="en-US" smtClean="0"/>
              <a:t>‹#›</a:t>
            </a:fld>
            <a:endParaRPr lang="en-US"/>
          </a:p>
        </p:txBody>
      </p:sp>
    </p:spTree>
    <p:extLst>
      <p:ext uri="{BB962C8B-B14F-4D97-AF65-F5344CB8AC3E}">
        <p14:creationId xmlns:p14="http://schemas.microsoft.com/office/powerpoint/2010/main" val="3419262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6145A-0FB5-867C-A458-5DBA541C5F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D0BA89-EE63-E090-A881-E04486E4B0F8}"/>
              </a:ext>
            </a:extLst>
          </p:cNvPr>
          <p:cNvSpPr>
            <a:spLocks noGrp="1"/>
          </p:cNvSpPr>
          <p:nvPr>
            <p:ph type="dt" sz="half" idx="10"/>
          </p:nvPr>
        </p:nvSpPr>
        <p:spPr/>
        <p:txBody>
          <a:bodyPr/>
          <a:lstStyle/>
          <a:p>
            <a:fld id="{CE24EFD6-A166-4A86-9016-0F0F82538CC1}" type="datetimeFigureOut">
              <a:rPr lang="en-US" smtClean="0"/>
              <a:t>4/1/24</a:t>
            </a:fld>
            <a:endParaRPr lang="en-US"/>
          </a:p>
        </p:txBody>
      </p:sp>
      <p:sp>
        <p:nvSpPr>
          <p:cNvPr id="4" name="Footer Placeholder 3">
            <a:extLst>
              <a:ext uri="{FF2B5EF4-FFF2-40B4-BE49-F238E27FC236}">
                <a16:creationId xmlns:a16="http://schemas.microsoft.com/office/drawing/2014/main" id="{116E08CE-2366-1C17-456F-36F4D778D7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964706-F898-6D76-7F8C-5E6B47B45608}"/>
              </a:ext>
            </a:extLst>
          </p:cNvPr>
          <p:cNvSpPr>
            <a:spLocks noGrp="1"/>
          </p:cNvSpPr>
          <p:nvPr>
            <p:ph type="sldNum" sz="quarter" idx="12"/>
          </p:nvPr>
        </p:nvSpPr>
        <p:spPr/>
        <p:txBody>
          <a:bodyPr/>
          <a:lstStyle/>
          <a:p>
            <a:fld id="{25BA87E1-FD9E-4D15-A624-222C241D60A4}" type="slidenum">
              <a:rPr lang="en-US" smtClean="0"/>
              <a:t>‹#›</a:t>
            </a:fld>
            <a:endParaRPr lang="en-US"/>
          </a:p>
        </p:txBody>
      </p:sp>
    </p:spTree>
    <p:extLst>
      <p:ext uri="{BB962C8B-B14F-4D97-AF65-F5344CB8AC3E}">
        <p14:creationId xmlns:p14="http://schemas.microsoft.com/office/powerpoint/2010/main" val="292396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0D8A4F-8F4B-F3C2-C372-EA8E07EEEED1}"/>
              </a:ext>
            </a:extLst>
          </p:cNvPr>
          <p:cNvSpPr>
            <a:spLocks noGrp="1"/>
          </p:cNvSpPr>
          <p:nvPr>
            <p:ph type="dt" sz="half" idx="10"/>
          </p:nvPr>
        </p:nvSpPr>
        <p:spPr/>
        <p:txBody>
          <a:bodyPr/>
          <a:lstStyle/>
          <a:p>
            <a:fld id="{CE24EFD6-A166-4A86-9016-0F0F82538CC1}" type="datetimeFigureOut">
              <a:rPr lang="en-US" smtClean="0"/>
              <a:t>4/1/24</a:t>
            </a:fld>
            <a:endParaRPr lang="en-US"/>
          </a:p>
        </p:txBody>
      </p:sp>
      <p:sp>
        <p:nvSpPr>
          <p:cNvPr id="3" name="Footer Placeholder 2">
            <a:extLst>
              <a:ext uri="{FF2B5EF4-FFF2-40B4-BE49-F238E27FC236}">
                <a16:creationId xmlns:a16="http://schemas.microsoft.com/office/drawing/2014/main" id="{089C8900-2900-A226-36D8-247D5FBF16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FB75F7-55FD-762A-E15A-B66F9047E87B}"/>
              </a:ext>
            </a:extLst>
          </p:cNvPr>
          <p:cNvSpPr>
            <a:spLocks noGrp="1"/>
          </p:cNvSpPr>
          <p:nvPr>
            <p:ph type="sldNum" sz="quarter" idx="12"/>
          </p:nvPr>
        </p:nvSpPr>
        <p:spPr/>
        <p:txBody>
          <a:bodyPr/>
          <a:lstStyle/>
          <a:p>
            <a:fld id="{25BA87E1-FD9E-4D15-A624-222C241D60A4}" type="slidenum">
              <a:rPr lang="en-US" smtClean="0"/>
              <a:t>‹#›</a:t>
            </a:fld>
            <a:endParaRPr lang="en-US"/>
          </a:p>
        </p:txBody>
      </p:sp>
    </p:spTree>
    <p:extLst>
      <p:ext uri="{BB962C8B-B14F-4D97-AF65-F5344CB8AC3E}">
        <p14:creationId xmlns:p14="http://schemas.microsoft.com/office/powerpoint/2010/main" val="1431060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8FBD-07FE-00C3-C488-7BF0745159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71E0E2-A180-817F-2675-0FB3345DC7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BFB5F2-C121-76F6-7C59-A765FC674E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493B8A-C1BA-139E-3E59-D4FC4032BFDC}"/>
              </a:ext>
            </a:extLst>
          </p:cNvPr>
          <p:cNvSpPr>
            <a:spLocks noGrp="1"/>
          </p:cNvSpPr>
          <p:nvPr>
            <p:ph type="dt" sz="half" idx="10"/>
          </p:nvPr>
        </p:nvSpPr>
        <p:spPr/>
        <p:txBody>
          <a:bodyPr/>
          <a:lstStyle/>
          <a:p>
            <a:fld id="{CE24EFD6-A166-4A86-9016-0F0F82538CC1}" type="datetimeFigureOut">
              <a:rPr lang="en-US" smtClean="0"/>
              <a:t>4/1/24</a:t>
            </a:fld>
            <a:endParaRPr lang="en-US"/>
          </a:p>
        </p:txBody>
      </p:sp>
      <p:sp>
        <p:nvSpPr>
          <p:cNvPr id="6" name="Footer Placeholder 5">
            <a:extLst>
              <a:ext uri="{FF2B5EF4-FFF2-40B4-BE49-F238E27FC236}">
                <a16:creationId xmlns:a16="http://schemas.microsoft.com/office/drawing/2014/main" id="{7B8A9D64-DBD3-0BBC-5466-4A291C723B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967CE2-49FC-B221-8D20-91C9911363D7}"/>
              </a:ext>
            </a:extLst>
          </p:cNvPr>
          <p:cNvSpPr>
            <a:spLocks noGrp="1"/>
          </p:cNvSpPr>
          <p:nvPr>
            <p:ph type="sldNum" sz="quarter" idx="12"/>
          </p:nvPr>
        </p:nvSpPr>
        <p:spPr/>
        <p:txBody>
          <a:bodyPr/>
          <a:lstStyle/>
          <a:p>
            <a:fld id="{25BA87E1-FD9E-4D15-A624-222C241D60A4}" type="slidenum">
              <a:rPr lang="en-US" smtClean="0"/>
              <a:t>‹#›</a:t>
            </a:fld>
            <a:endParaRPr lang="en-US"/>
          </a:p>
        </p:txBody>
      </p:sp>
    </p:spTree>
    <p:extLst>
      <p:ext uri="{BB962C8B-B14F-4D97-AF65-F5344CB8AC3E}">
        <p14:creationId xmlns:p14="http://schemas.microsoft.com/office/powerpoint/2010/main" val="3279885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6A510-EFE4-6CFF-9666-C1B22E0804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8188BF-6C33-CB41-DA1F-E7BEDE7B40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8AACD7-454D-E942-3FF4-D158B5E47C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85CC89-4D5F-0EDD-37A8-F692EF43A1EA}"/>
              </a:ext>
            </a:extLst>
          </p:cNvPr>
          <p:cNvSpPr>
            <a:spLocks noGrp="1"/>
          </p:cNvSpPr>
          <p:nvPr>
            <p:ph type="dt" sz="half" idx="10"/>
          </p:nvPr>
        </p:nvSpPr>
        <p:spPr/>
        <p:txBody>
          <a:bodyPr/>
          <a:lstStyle/>
          <a:p>
            <a:fld id="{CE24EFD6-A166-4A86-9016-0F0F82538CC1}" type="datetimeFigureOut">
              <a:rPr lang="en-US" smtClean="0"/>
              <a:t>4/1/24</a:t>
            </a:fld>
            <a:endParaRPr lang="en-US"/>
          </a:p>
        </p:txBody>
      </p:sp>
      <p:sp>
        <p:nvSpPr>
          <p:cNvPr id="6" name="Footer Placeholder 5">
            <a:extLst>
              <a:ext uri="{FF2B5EF4-FFF2-40B4-BE49-F238E27FC236}">
                <a16:creationId xmlns:a16="http://schemas.microsoft.com/office/drawing/2014/main" id="{8FF4209E-4019-1577-A055-E12B4086E7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B25169-F0E0-CB6B-C7F8-565830F80193}"/>
              </a:ext>
            </a:extLst>
          </p:cNvPr>
          <p:cNvSpPr>
            <a:spLocks noGrp="1"/>
          </p:cNvSpPr>
          <p:nvPr>
            <p:ph type="sldNum" sz="quarter" idx="12"/>
          </p:nvPr>
        </p:nvSpPr>
        <p:spPr/>
        <p:txBody>
          <a:bodyPr/>
          <a:lstStyle/>
          <a:p>
            <a:fld id="{25BA87E1-FD9E-4D15-A624-222C241D60A4}" type="slidenum">
              <a:rPr lang="en-US" smtClean="0"/>
              <a:t>‹#›</a:t>
            </a:fld>
            <a:endParaRPr lang="en-US"/>
          </a:p>
        </p:txBody>
      </p:sp>
    </p:spTree>
    <p:extLst>
      <p:ext uri="{BB962C8B-B14F-4D97-AF65-F5344CB8AC3E}">
        <p14:creationId xmlns:p14="http://schemas.microsoft.com/office/powerpoint/2010/main" val="4062050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DE4A5A-E8B3-AEED-E49A-126CA81A16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F5A19D-5717-4D7B-75DC-43F772B4AC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044E98-217F-C5BE-0D9D-1294B06147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24EFD6-A166-4A86-9016-0F0F82538CC1}" type="datetimeFigureOut">
              <a:rPr lang="en-US" smtClean="0"/>
              <a:t>4/1/24</a:t>
            </a:fld>
            <a:endParaRPr lang="en-US"/>
          </a:p>
        </p:txBody>
      </p:sp>
      <p:sp>
        <p:nvSpPr>
          <p:cNvPr id="5" name="Footer Placeholder 4">
            <a:extLst>
              <a:ext uri="{FF2B5EF4-FFF2-40B4-BE49-F238E27FC236}">
                <a16:creationId xmlns:a16="http://schemas.microsoft.com/office/drawing/2014/main" id="{A161CC60-B3EF-4067-9841-61E9F40DDD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4BC9C8-AA2E-AD09-7A1B-FB46AA3716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BA87E1-FD9E-4D15-A624-222C241D60A4}" type="slidenum">
              <a:rPr lang="en-US" smtClean="0"/>
              <a:t>‹#›</a:t>
            </a:fld>
            <a:endParaRPr lang="en-US"/>
          </a:p>
        </p:txBody>
      </p:sp>
    </p:spTree>
    <p:extLst>
      <p:ext uri="{BB962C8B-B14F-4D97-AF65-F5344CB8AC3E}">
        <p14:creationId xmlns:p14="http://schemas.microsoft.com/office/powerpoint/2010/main" val="1165208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uides.ucf.edu/az.php?s=12215"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https://guides.ucf.edu/az.php?s=12215"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hyperlink" Target="https://guides.ucf.edu/az.php?s=12215"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hyperlink" Target="https://guides.ucf.edu/az.php?s=12215"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DA3B7-3E66-A2B9-69A9-1FFC2068277A}"/>
              </a:ext>
            </a:extLst>
          </p:cNvPr>
          <p:cNvSpPr>
            <a:spLocks noGrp="1"/>
          </p:cNvSpPr>
          <p:nvPr>
            <p:ph type="ctrTitle"/>
          </p:nvPr>
        </p:nvSpPr>
        <p:spPr/>
        <p:txBody>
          <a:bodyPr/>
          <a:lstStyle/>
          <a:p>
            <a:r>
              <a:rPr lang="en-US" dirty="0"/>
              <a:t>MBA 6816 Case Information</a:t>
            </a:r>
          </a:p>
        </p:txBody>
      </p:sp>
      <p:sp>
        <p:nvSpPr>
          <p:cNvPr id="3" name="Subtitle 2">
            <a:extLst>
              <a:ext uri="{FF2B5EF4-FFF2-40B4-BE49-F238E27FC236}">
                <a16:creationId xmlns:a16="http://schemas.microsoft.com/office/drawing/2014/main" id="{281E77A5-3B13-7B2E-2334-38CFE49D3B4D}"/>
              </a:ext>
            </a:extLst>
          </p:cNvPr>
          <p:cNvSpPr>
            <a:spLocks noGrp="1"/>
          </p:cNvSpPr>
          <p:nvPr>
            <p:ph type="subTitle" idx="1"/>
          </p:nvPr>
        </p:nvSpPr>
        <p:spPr/>
        <p:txBody>
          <a:bodyPr/>
          <a:lstStyle/>
          <a:p>
            <a:r>
              <a:rPr lang="en-US" dirty="0"/>
              <a:t>Disney</a:t>
            </a:r>
          </a:p>
        </p:txBody>
      </p:sp>
    </p:spTree>
    <p:extLst>
      <p:ext uri="{BB962C8B-B14F-4D97-AF65-F5344CB8AC3E}">
        <p14:creationId xmlns:p14="http://schemas.microsoft.com/office/powerpoint/2010/main" val="2551584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0DEDB-FE3D-7672-46A0-40FFFE4CB263}"/>
              </a:ext>
            </a:extLst>
          </p:cNvPr>
          <p:cNvSpPr>
            <a:spLocks noGrp="1"/>
          </p:cNvSpPr>
          <p:nvPr>
            <p:ph type="title"/>
          </p:nvPr>
        </p:nvSpPr>
        <p:spPr/>
        <p:txBody>
          <a:bodyPr>
            <a:normAutofit/>
          </a:bodyPr>
          <a:lstStyle/>
          <a:p>
            <a:r>
              <a:rPr lang="en-US" sz="3200" dirty="0">
                <a:effectLst/>
                <a:latin typeface="Calibri" panose="020F0502020204030204" pitchFamily="34" charset="0"/>
                <a:ea typeface="Calibri" panose="020F0502020204030204" pitchFamily="34" charset="0"/>
                <a:cs typeface="Times New Roman" panose="02020603050405020304" pitchFamily="18" charset="0"/>
              </a:rPr>
              <a:t>Recommended marketing mix for the Partner’s marketing of the recommended IP, including the following</a:t>
            </a:r>
            <a:endParaRPr lang="en-US" sz="3200" dirty="0"/>
          </a:p>
        </p:txBody>
      </p:sp>
      <p:sp>
        <p:nvSpPr>
          <p:cNvPr id="3" name="Content Placeholder 2">
            <a:extLst>
              <a:ext uri="{FF2B5EF4-FFF2-40B4-BE49-F238E27FC236}">
                <a16:creationId xmlns:a16="http://schemas.microsoft.com/office/drawing/2014/main" id="{D5CEDF9A-CB3A-51C8-7B53-357C98144A82}"/>
              </a:ext>
            </a:extLst>
          </p:cNvPr>
          <p:cNvSpPr>
            <a:spLocks noGrp="1"/>
          </p:cNvSpPr>
          <p:nvPr>
            <p:ph idx="1"/>
          </p:nvPr>
        </p:nvSpPr>
        <p:spPr/>
        <p:txBody>
          <a:bodyPr>
            <a:normAutofit fontScale="85000" lnSpcReduction="10000"/>
          </a:bodyPr>
          <a:lstStyle/>
          <a:p>
            <a:r>
              <a:rPr lang="en-US" dirty="0"/>
              <a:t>Partner’s product using the licensed IP</a:t>
            </a:r>
          </a:p>
          <a:p>
            <a:pPr lvl="1"/>
            <a:r>
              <a:rPr lang="en-US" dirty="0"/>
              <a:t>Discuss which product(s) currently sold by the recommended partner that could use the recommended intellectual property and explain how (e.g., packing of existing product, creation of a line extension, etc.)</a:t>
            </a:r>
          </a:p>
          <a:p>
            <a:r>
              <a:rPr lang="en-US" dirty="0"/>
              <a:t>Place where the Partner can most effectively sell its product with licensed IP </a:t>
            </a:r>
          </a:p>
          <a:p>
            <a:pPr lvl="1"/>
            <a:r>
              <a:rPr lang="en-US" dirty="0"/>
              <a:t>Discuss which intermediary the partner should use to distribute the product and discuss any access, assistance, assortment, or aesthetic recommendations.</a:t>
            </a:r>
          </a:p>
          <a:p>
            <a:r>
              <a:rPr lang="en-US" dirty="0"/>
              <a:t>Pricing for the Partner’s product with the licensed IP</a:t>
            </a:r>
          </a:p>
          <a:p>
            <a:pPr lvl="1"/>
            <a:r>
              <a:rPr lang="en-US" dirty="0"/>
              <a:t>Discuss your proposed pricing strategy (e.g., penetration, skimming, bundled, etc.) for the product containing the licensed IP and explain why you have recommended the chosen pricing strategy</a:t>
            </a:r>
          </a:p>
          <a:p>
            <a:r>
              <a:rPr lang="en-US" dirty="0"/>
              <a:t>Promotion for the Partner’s product with the licensed IP</a:t>
            </a:r>
          </a:p>
          <a:p>
            <a:pPr lvl="1"/>
            <a:r>
              <a:rPr lang="en-US" dirty="0"/>
              <a:t>Discuss your recommended owned, paid, and earned media and provide an example mockup illustrating one of them. </a:t>
            </a:r>
          </a:p>
        </p:txBody>
      </p:sp>
    </p:spTree>
    <p:extLst>
      <p:ext uri="{BB962C8B-B14F-4D97-AF65-F5344CB8AC3E}">
        <p14:creationId xmlns:p14="http://schemas.microsoft.com/office/powerpoint/2010/main" val="1343299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7E84B-CC71-4FAA-012A-C71E2D3AF14E}"/>
              </a:ext>
            </a:extLst>
          </p:cNvPr>
          <p:cNvSpPr>
            <a:spLocks noGrp="1"/>
          </p:cNvSpPr>
          <p:nvPr>
            <p:ph type="title"/>
          </p:nvPr>
        </p:nvSpPr>
        <p:spPr/>
        <p:txBody>
          <a:bodyPr/>
          <a:lstStyle/>
          <a:p>
            <a:r>
              <a:rPr lang="en-US" dirty="0"/>
              <a:t>Case Focus</a:t>
            </a:r>
          </a:p>
        </p:txBody>
      </p:sp>
      <p:sp>
        <p:nvSpPr>
          <p:cNvPr id="3" name="Content Placeholder 2">
            <a:extLst>
              <a:ext uri="{FF2B5EF4-FFF2-40B4-BE49-F238E27FC236}">
                <a16:creationId xmlns:a16="http://schemas.microsoft.com/office/drawing/2014/main" id="{4225F394-260B-34CA-879D-839D5DA34952}"/>
              </a:ext>
            </a:extLst>
          </p:cNvPr>
          <p:cNvSpPr>
            <a:spLocks noGrp="1"/>
          </p:cNvSpPr>
          <p:nvPr>
            <p:ph idx="1"/>
          </p:nvPr>
        </p:nvSpPr>
        <p:spPr/>
        <p:txBody>
          <a:bodyPr/>
          <a:lstStyle/>
          <a:p>
            <a:r>
              <a:rPr lang="en-US" dirty="0"/>
              <a:t>Disney generates revenue through licensing fees paid by companies who sell products using Disney intellectual property like movie characters, movie music, etc..</a:t>
            </a:r>
          </a:p>
          <a:p>
            <a:r>
              <a:rPr lang="en-US" dirty="0"/>
              <a:t>Which company would your group Disney approach about licensing Disney intellectual property and how would you recommend the licensee market it?</a:t>
            </a:r>
          </a:p>
          <a:p>
            <a:endParaRPr lang="en-US" dirty="0"/>
          </a:p>
        </p:txBody>
      </p:sp>
    </p:spTree>
    <p:extLst>
      <p:ext uri="{BB962C8B-B14F-4D97-AF65-F5344CB8AC3E}">
        <p14:creationId xmlns:p14="http://schemas.microsoft.com/office/powerpoint/2010/main" val="2083576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70359-D525-8C99-CFDC-16E110414CE0}"/>
              </a:ext>
            </a:extLst>
          </p:cNvPr>
          <p:cNvSpPr>
            <a:spLocks noGrp="1"/>
          </p:cNvSpPr>
          <p:nvPr>
            <p:ph type="title"/>
          </p:nvPr>
        </p:nvSpPr>
        <p:spPr>
          <a:xfrm>
            <a:off x="838200" y="529935"/>
            <a:ext cx="10515600" cy="498765"/>
          </a:xfrm>
        </p:spPr>
        <p:txBody>
          <a:bodyPr>
            <a:normAutofit fontScale="90000"/>
          </a:bodyPr>
          <a:lstStyle/>
          <a:p>
            <a:pPr algn="ctr"/>
            <a:r>
              <a:rPr lang="en-US" dirty="0"/>
              <a:t>Disney &amp; Licensing</a:t>
            </a:r>
            <a:br>
              <a:rPr lang="en-US" dirty="0"/>
            </a:br>
            <a:r>
              <a:rPr lang="en-US" sz="1600" dirty="0"/>
              <a:t>Source: IBISWorld - Industry Market Research at UCF Library, </a:t>
            </a:r>
            <a:r>
              <a:rPr lang="en-US" sz="1600" dirty="0">
                <a:hlinkClick r:id="rId3"/>
              </a:rPr>
              <a:t>https://guides.ucf.edu/az.php?s=12215</a:t>
            </a:r>
            <a:r>
              <a:rPr lang="en-US" sz="1600" dirty="0"/>
              <a:t>   </a:t>
            </a:r>
            <a:br>
              <a:rPr lang="en-US" dirty="0"/>
            </a:br>
            <a:endParaRPr lang="en-US" dirty="0"/>
          </a:p>
        </p:txBody>
      </p:sp>
      <p:pic>
        <p:nvPicPr>
          <p:cNvPr id="6" name="Picture 5">
            <a:extLst>
              <a:ext uri="{FF2B5EF4-FFF2-40B4-BE49-F238E27FC236}">
                <a16:creationId xmlns:a16="http://schemas.microsoft.com/office/drawing/2014/main" id="{53BE907B-485C-F691-809D-863DE9AE7BF8}"/>
              </a:ext>
            </a:extLst>
          </p:cNvPr>
          <p:cNvPicPr>
            <a:picLocks noChangeAspect="1"/>
          </p:cNvPicPr>
          <p:nvPr/>
        </p:nvPicPr>
        <p:blipFill>
          <a:blip r:embed="rId4"/>
          <a:stretch>
            <a:fillRect/>
          </a:stretch>
        </p:blipFill>
        <p:spPr>
          <a:xfrm>
            <a:off x="1911927" y="1439747"/>
            <a:ext cx="9047323" cy="5418253"/>
          </a:xfrm>
          <a:prstGeom prst="rect">
            <a:avLst/>
          </a:prstGeom>
        </p:spPr>
      </p:pic>
      <p:sp>
        <p:nvSpPr>
          <p:cNvPr id="7" name="TextBox 6">
            <a:extLst>
              <a:ext uri="{FF2B5EF4-FFF2-40B4-BE49-F238E27FC236}">
                <a16:creationId xmlns:a16="http://schemas.microsoft.com/office/drawing/2014/main" id="{7B9E8023-7121-B58E-3B50-08A7EA4CC4AC}"/>
              </a:ext>
            </a:extLst>
          </p:cNvPr>
          <p:cNvSpPr txBox="1"/>
          <p:nvPr/>
        </p:nvSpPr>
        <p:spPr>
          <a:xfrm>
            <a:off x="139205" y="1609716"/>
            <a:ext cx="1601190" cy="5078313"/>
          </a:xfrm>
          <a:prstGeom prst="rect">
            <a:avLst/>
          </a:prstGeom>
          <a:noFill/>
        </p:spPr>
        <p:txBody>
          <a:bodyPr wrap="square">
            <a:spAutoFit/>
          </a:bodyPr>
          <a:lstStyle/>
          <a:p>
            <a:endParaRPr lang="en-US" dirty="0"/>
          </a:p>
          <a:p>
            <a:pPr marL="285750" indent="-285750">
              <a:buFont typeface="Arial" panose="020B0604020202020204" pitchFamily="34" charset="0"/>
              <a:buChar char="•"/>
            </a:pPr>
            <a:r>
              <a:rPr lang="en-US" dirty="0"/>
              <a:t>Identify two 1</a:t>
            </a:r>
            <a:r>
              <a:rPr lang="en-US" baseline="30000" dirty="0"/>
              <a:t>st</a:t>
            </a:r>
            <a:r>
              <a:rPr lang="en-US" dirty="0"/>
              <a:t> or 2</a:t>
            </a:r>
            <a:r>
              <a:rPr lang="en-US" baseline="30000" dirty="0"/>
              <a:t>nd</a:t>
            </a:r>
            <a:r>
              <a:rPr lang="en-US" dirty="0"/>
              <a:t> tier companies that are vendors at the conferences discuss by Ryan </a:t>
            </a:r>
            <a:r>
              <a:rPr lang="en-US" dirty="0" err="1"/>
              <a:t>Dourney</a:t>
            </a:r>
            <a:r>
              <a:rPr lang="en-US" dirty="0"/>
              <a:t> which meet the criteria he discussed (see slide 8)?</a:t>
            </a:r>
          </a:p>
        </p:txBody>
      </p:sp>
    </p:spTree>
    <p:extLst>
      <p:ext uri="{BB962C8B-B14F-4D97-AF65-F5344CB8AC3E}">
        <p14:creationId xmlns:p14="http://schemas.microsoft.com/office/powerpoint/2010/main" val="931713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15DD72-518A-6A51-0123-310A08F4E3DE}"/>
              </a:ext>
            </a:extLst>
          </p:cNvPr>
          <p:cNvPicPr>
            <a:picLocks noChangeAspect="1"/>
          </p:cNvPicPr>
          <p:nvPr/>
        </p:nvPicPr>
        <p:blipFill>
          <a:blip r:embed="rId3"/>
          <a:stretch>
            <a:fillRect/>
          </a:stretch>
        </p:blipFill>
        <p:spPr>
          <a:xfrm>
            <a:off x="606136" y="1445520"/>
            <a:ext cx="8804000" cy="5047355"/>
          </a:xfrm>
          <a:prstGeom prst="rect">
            <a:avLst/>
          </a:prstGeom>
        </p:spPr>
      </p:pic>
      <p:sp>
        <p:nvSpPr>
          <p:cNvPr id="3" name="TextBox 2">
            <a:extLst>
              <a:ext uri="{FF2B5EF4-FFF2-40B4-BE49-F238E27FC236}">
                <a16:creationId xmlns:a16="http://schemas.microsoft.com/office/drawing/2014/main" id="{984C95D1-8462-D681-5452-D0176205190B}"/>
              </a:ext>
            </a:extLst>
          </p:cNvPr>
          <p:cNvSpPr txBox="1"/>
          <p:nvPr/>
        </p:nvSpPr>
        <p:spPr>
          <a:xfrm>
            <a:off x="9410135" y="3491617"/>
            <a:ext cx="2608683" cy="2031325"/>
          </a:xfrm>
          <a:prstGeom prst="rect">
            <a:avLst/>
          </a:prstGeom>
          <a:noFill/>
        </p:spPr>
        <p:txBody>
          <a:bodyPr wrap="square">
            <a:spAutoFit/>
          </a:bodyPr>
          <a:lstStyle/>
          <a:p>
            <a:pPr marL="285750" indent="-285750">
              <a:buFont typeface="Arial" panose="020B0604020202020204" pitchFamily="34" charset="0"/>
              <a:buChar char="•"/>
            </a:pPr>
            <a:r>
              <a:rPr lang="en-US" dirty="0"/>
              <a:t>What are two strengths of Disney intellectual property relative to the intellectual property of the other top licensing companies?</a:t>
            </a:r>
          </a:p>
        </p:txBody>
      </p:sp>
      <p:sp>
        <p:nvSpPr>
          <p:cNvPr id="9" name="Title 1">
            <a:extLst>
              <a:ext uri="{FF2B5EF4-FFF2-40B4-BE49-F238E27FC236}">
                <a16:creationId xmlns:a16="http://schemas.microsoft.com/office/drawing/2014/main" id="{6D080CAB-C285-EB35-091B-3C8FE3449F2C}"/>
              </a:ext>
            </a:extLst>
          </p:cNvPr>
          <p:cNvSpPr>
            <a:spLocks noGrp="1"/>
          </p:cNvSpPr>
          <p:nvPr>
            <p:ph type="title"/>
          </p:nvPr>
        </p:nvSpPr>
        <p:spPr>
          <a:xfrm>
            <a:off x="838200" y="529935"/>
            <a:ext cx="10515600" cy="498765"/>
          </a:xfrm>
        </p:spPr>
        <p:txBody>
          <a:bodyPr>
            <a:normAutofit fontScale="90000"/>
          </a:bodyPr>
          <a:lstStyle/>
          <a:p>
            <a:pPr algn="ctr"/>
            <a:r>
              <a:rPr lang="en-US" dirty="0"/>
              <a:t>Disney &amp; Licensing</a:t>
            </a:r>
            <a:br>
              <a:rPr lang="en-US" dirty="0"/>
            </a:br>
            <a:r>
              <a:rPr lang="en-US" sz="1600" dirty="0"/>
              <a:t>Source: IBISWorld - Industry Market Research at UCF Library, </a:t>
            </a:r>
            <a:r>
              <a:rPr lang="en-US" sz="1600" dirty="0">
                <a:hlinkClick r:id="rId4"/>
              </a:rPr>
              <a:t>https://guides.ucf.edu/az.php?s=12215</a:t>
            </a:r>
            <a:r>
              <a:rPr lang="en-US" sz="1600" dirty="0"/>
              <a:t>   </a:t>
            </a:r>
            <a:br>
              <a:rPr lang="en-US" dirty="0"/>
            </a:br>
            <a:endParaRPr lang="en-US" dirty="0"/>
          </a:p>
        </p:txBody>
      </p:sp>
    </p:spTree>
    <p:extLst>
      <p:ext uri="{BB962C8B-B14F-4D97-AF65-F5344CB8AC3E}">
        <p14:creationId xmlns:p14="http://schemas.microsoft.com/office/powerpoint/2010/main" val="1984619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025CE3-06F8-4894-4CC6-54F59D831149}"/>
              </a:ext>
            </a:extLst>
          </p:cNvPr>
          <p:cNvPicPr>
            <a:picLocks noChangeAspect="1"/>
          </p:cNvPicPr>
          <p:nvPr/>
        </p:nvPicPr>
        <p:blipFill>
          <a:blip r:embed="rId3"/>
          <a:stretch>
            <a:fillRect/>
          </a:stretch>
        </p:blipFill>
        <p:spPr>
          <a:xfrm>
            <a:off x="838200" y="1690688"/>
            <a:ext cx="8034158" cy="4635390"/>
          </a:xfrm>
          <a:prstGeom prst="rect">
            <a:avLst/>
          </a:prstGeom>
        </p:spPr>
      </p:pic>
      <p:sp>
        <p:nvSpPr>
          <p:cNvPr id="6" name="TextBox 5">
            <a:extLst>
              <a:ext uri="{FF2B5EF4-FFF2-40B4-BE49-F238E27FC236}">
                <a16:creationId xmlns:a16="http://schemas.microsoft.com/office/drawing/2014/main" id="{0B156BDC-AFDC-11E1-172B-77E52EB0510A}"/>
              </a:ext>
            </a:extLst>
          </p:cNvPr>
          <p:cNvSpPr txBox="1"/>
          <p:nvPr/>
        </p:nvSpPr>
        <p:spPr>
          <a:xfrm>
            <a:off x="9173028" y="3429000"/>
            <a:ext cx="2682999" cy="1200329"/>
          </a:xfrm>
          <a:prstGeom prst="rect">
            <a:avLst/>
          </a:prstGeom>
          <a:noFill/>
        </p:spPr>
        <p:txBody>
          <a:bodyPr wrap="square">
            <a:spAutoFit/>
          </a:bodyPr>
          <a:lstStyle/>
          <a:p>
            <a:pPr marL="285750" indent="-285750">
              <a:buFont typeface="Arial" panose="020B0604020202020204" pitchFamily="34" charset="0"/>
              <a:buChar char="•"/>
            </a:pPr>
            <a:r>
              <a:rPr lang="en-US" dirty="0"/>
              <a:t>What are two strong Disney brands and what makes them strong brands?</a:t>
            </a:r>
          </a:p>
        </p:txBody>
      </p:sp>
      <p:sp>
        <p:nvSpPr>
          <p:cNvPr id="9" name="Title 1">
            <a:extLst>
              <a:ext uri="{FF2B5EF4-FFF2-40B4-BE49-F238E27FC236}">
                <a16:creationId xmlns:a16="http://schemas.microsoft.com/office/drawing/2014/main" id="{11BBB822-D2E2-0FF5-6DA3-255C08F4C309}"/>
              </a:ext>
            </a:extLst>
          </p:cNvPr>
          <p:cNvSpPr>
            <a:spLocks noGrp="1"/>
          </p:cNvSpPr>
          <p:nvPr>
            <p:ph type="title"/>
          </p:nvPr>
        </p:nvSpPr>
        <p:spPr>
          <a:xfrm>
            <a:off x="838200" y="529935"/>
            <a:ext cx="10515600" cy="498765"/>
          </a:xfrm>
        </p:spPr>
        <p:txBody>
          <a:bodyPr>
            <a:normAutofit fontScale="90000"/>
          </a:bodyPr>
          <a:lstStyle/>
          <a:p>
            <a:pPr algn="ctr"/>
            <a:r>
              <a:rPr lang="en-US" dirty="0"/>
              <a:t>Disney &amp; Licensing</a:t>
            </a:r>
            <a:br>
              <a:rPr lang="en-US" dirty="0"/>
            </a:br>
            <a:r>
              <a:rPr lang="en-US" sz="1600" dirty="0"/>
              <a:t>Source: IBISWorld - Industry Market Research at UCF Library, </a:t>
            </a:r>
            <a:r>
              <a:rPr lang="en-US" sz="1600" dirty="0">
                <a:hlinkClick r:id="rId4"/>
              </a:rPr>
              <a:t>https://guides.ucf.edu/az.php?s=12215</a:t>
            </a:r>
            <a:r>
              <a:rPr lang="en-US" sz="1600" dirty="0"/>
              <a:t>   </a:t>
            </a:r>
            <a:br>
              <a:rPr lang="en-US" dirty="0"/>
            </a:br>
            <a:endParaRPr lang="en-US" dirty="0"/>
          </a:p>
        </p:txBody>
      </p:sp>
    </p:spTree>
    <p:extLst>
      <p:ext uri="{BB962C8B-B14F-4D97-AF65-F5344CB8AC3E}">
        <p14:creationId xmlns:p14="http://schemas.microsoft.com/office/powerpoint/2010/main" val="3422404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01BDA1-2126-2D0A-070D-B22C34768D31}"/>
              </a:ext>
            </a:extLst>
          </p:cNvPr>
          <p:cNvPicPr>
            <a:picLocks noChangeAspect="1"/>
          </p:cNvPicPr>
          <p:nvPr/>
        </p:nvPicPr>
        <p:blipFill>
          <a:blip r:embed="rId3"/>
          <a:stretch>
            <a:fillRect/>
          </a:stretch>
        </p:blipFill>
        <p:spPr>
          <a:xfrm>
            <a:off x="1055963" y="1492828"/>
            <a:ext cx="5175565" cy="5175565"/>
          </a:xfrm>
          <a:prstGeom prst="rect">
            <a:avLst/>
          </a:prstGeom>
        </p:spPr>
      </p:pic>
      <p:sp>
        <p:nvSpPr>
          <p:cNvPr id="6" name="TextBox 5">
            <a:extLst>
              <a:ext uri="{FF2B5EF4-FFF2-40B4-BE49-F238E27FC236}">
                <a16:creationId xmlns:a16="http://schemas.microsoft.com/office/drawing/2014/main" id="{4ACCFCA9-CB2C-D558-0780-2B37011431B9}"/>
              </a:ext>
            </a:extLst>
          </p:cNvPr>
          <p:cNvSpPr txBox="1"/>
          <p:nvPr/>
        </p:nvSpPr>
        <p:spPr>
          <a:xfrm>
            <a:off x="7585364" y="2656535"/>
            <a:ext cx="3425536" cy="1477328"/>
          </a:xfrm>
          <a:prstGeom prst="rect">
            <a:avLst/>
          </a:prstGeom>
          <a:noFill/>
        </p:spPr>
        <p:txBody>
          <a:bodyPr wrap="square">
            <a:spAutoFit/>
          </a:bodyPr>
          <a:lstStyle/>
          <a:p>
            <a:pPr marL="285750" indent="-285750">
              <a:buFont typeface="Arial" panose="020B0604020202020204" pitchFamily="34" charset="0"/>
              <a:buChar char="•"/>
            </a:pPr>
            <a:r>
              <a:rPr lang="en-US" dirty="0"/>
              <a:t>What are two important consumer-related trends that have implications for Disney licensing? Why are the trends important?</a:t>
            </a:r>
          </a:p>
        </p:txBody>
      </p:sp>
      <p:sp>
        <p:nvSpPr>
          <p:cNvPr id="9" name="Title 1">
            <a:extLst>
              <a:ext uri="{FF2B5EF4-FFF2-40B4-BE49-F238E27FC236}">
                <a16:creationId xmlns:a16="http://schemas.microsoft.com/office/drawing/2014/main" id="{AC03F411-42D2-A01E-0871-A59C8031D480}"/>
              </a:ext>
            </a:extLst>
          </p:cNvPr>
          <p:cNvSpPr>
            <a:spLocks noGrp="1"/>
          </p:cNvSpPr>
          <p:nvPr>
            <p:ph type="title"/>
          </p:nvPr>
        </p:nvSpPr>
        <p:spPr>
          <a:xfrm>
            <a:off x="838200" y="529935"/>
            <a:ext cx="10515600" cy="498765"/>
          </a:xfrm>
        </p:spPr>
        <p:txBody>
          <a:bodyPr>
            <a:normAutofit fontScale="90000"/>
          </a:bodyPr>
          <a:lstStyle/>
          <a:p>
            <a:pPr algn="ctr"/>
            <a:r>
              <a:rPr lang="en-US" dirty="0"/>
              <a:t>Disney &amp; Licensing</a:t>
            </a:r>
            <a:br>
              <a:rPr lang="en-US" dirty="0"/>
            </a:br>
            <a:r>
              <a:rPr lang="en-US" sz="1600" dirty="0"/>
              <a:t>Source: IBISWorld - Industry Market Research at UCF Library, </a:t>
            </a:r>
            <a:r>
              <a:rPr lang="en-US" sz="1600" dirty="0">
                <a:hlinkClick r:id="rId4"/>
              </a:rPr>
              <a:t>https://guides.ucf.edu/az.php?s=12215</a:t>
            </a:r>
            <a:r>
              <a:rPr lang="en-US" sz="1600" dirty="0"/>
              <a:t>   </a:t>
            </a:r>
            <a:br>
              <a:rPr lang="en-US" dirty="0"/>
            </a:br>
            <a:endParaRPr lang="en-US" dirty="0"/>
          </a:p>
        </p:txBody>
      </p:sp>
    </p:spTree>
    <p:extLst>
      <p:ext uri="{BB962C8B-B14F-4D97-AF65-F5344CB8AC3E}">
        <p14:creationId xmlns:p14="http://schemas.microsoft.com/office/powerpoint/2010/main" val="2520777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0DEDB-FE3D-7672-46A0-40FFFE4CB263}"/>
              </a:ext>
            </a:extLst>
          </p:cNvPr>
          <p:cNvSpPr>
            <a:spLocks noGrp="1"/>
          </p:cNvSpPr>
          <p:nvPr>
            <p:ph type="title"/>
          </p:nvPr>
        </p:nvSpPr>
        <p:spPr/>
        <p:txBody>
          <a:bodyPr>
            <a:normAutofit/>
          </a:bodyPr>
          <a:lstStyle/>
          <a:p>
            <a:r>
              <a:rPr lang="en-US" sz="3200" dirty="0">
                <a:effectLst/>
                <a:latin typeface="Calibri" panose="020F0502020204030204" pitchFamily="34" charset="0"/>
                <a:ea typeface="Calibri" panose="020F0502020204030204" pitchFamily="34" charset="0"/>
                <a:cs typeface="Times New Roman" panose="02020603050405020304" pitchFamily="18" charset="0"/>
              </a:rPr>
              <a:t>Recommended Disney Partner and the recommended IP to license to the Partner</a:t>
            </a:r>
            <a:endParaRPr lang="en-US" sz="3200" dirty="0"/>
          </a:p>
        </p:txBody>
      </p:sp>
      <p:sp>
        <p:nvSpPr>
          <p:cNvPr id="3" name="Content Placeholder 2">
            <a:extLst>
              <a:ext uri="{FF2B5EF4-FFF2-40B4-BE49-F238E27FC236}">
                <a16:creationId xmlns:a16="http://schemas.microsoft.com/office/drawing/2014/main" id="{D5CEDF9A-CB3A-51C8-7B53-357C98144A82}"/>
              </a:ext>
            </a:extLst>
          </p:cNvPr>
          <p:cNvSpPr>
            <a:spLocks noGrp="1"/>
          </p:cNvSpPr>
          <p:nvPr>
            <p:ph idx="1"/>
          </p:nvPr>
        </p:nvSpPr>
        <p:spPr/>
        <p:txBody>
          <a:bodyPr>
            <a:normAutofit lnSpcReduction="10000"/>
          </a:bodyPr>
          <a:lstStyle/>
          <a:p>
            <a:r>
              <a:rPr lang="en-US" dirty="0"/>
              <a:t>What company would you recommend as a licensor of Disney intellectual property and which intellectual property should the company license: </a:t>
            </a:r>
          </a:p>
          <a:p>
            <a:r>
              <a:rPr lang="en-US" dirty="0"/>
              <a:t>A recommended businesses should come from the list of vendors attending the conferences discussed by Ryan </a:t>
            </a:r>
            <a:r>
              <a:rPr lang="en-US" dirty="0" err="1"/>
              <a:t>Dourney</a:t>
            </a:r>
            <a:r>
              <a:rPr lang="en-US" dirty="0"/>
              <a:t>, Licensing Manager, Consumables Food &amp; Beverage at Disney.  </a:t>
            </a:r>
          </a:p>
          <a:p>
            <a:r>
              <a:rPr lang="en-US" dirty="0"/>
              <a:t>Make sure the business has the criteria discussed by Ryan as key to a successful partnership</a:t>
            </a:r>
          </a:p>
          <a:p>
            <a:pPr lvl="1"/>
            <a:r>
              <a:rPr lang="en-US" dirty="0"/>
              <a:t>Alignment with the Disney brand</a:t>
            </a:r>
          </a:p>
          <a:p>
            <a:pPr lvl="1"/>
            <a:r>
              <a:rPr lang="en-US" dirty="0"/>
              <a:t>Alignment with the Disney licensing guidelines</a:t>
            </a:r>
          </a:p>
          <a:p>
            <a:pPr lvl="1"/>
            <a:r>
              <a:rPr lang="en-US" dirty="0"/>
              <a:t>National or international distribution channel</a:t>
            </a:r>
          </a:p>
          <a:p>
            <a:pPr lvl="1"/>
            <a:endParaRPr lang="en-US" dirty="0"/>
          </a:p>
        </p:txBody>
      </p:sp>
    </p:spTree>
    <p:extLst>
      <p:ext uri="{BB962C8B-B14F-4D97-AF65-F5344CB8AC3E}">
        <p14:creationId xmlns:p14="http://schemas.microsoft.com/office/powerpoint/2010/main" val="1716959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0DEDB-FE3D-7672-46A0-40FFFE4CB263}"/>
              </a:ext>
            </a:extLst>
          </p:cNvPr>
          <p:cNvSpPr>
            <a:spLocks noGrp="1"/>
          </p:cNvSpPr>
          <p:nvPr>
            <p:ph type="title"/>
          </p:nvPr>
        </p:nvSpPr>
        <p:spPr/>
        <p:txBody>
          <a:bodyPr>
            <a:normAutofit/>
          </a:bodyPr>
          <a:lstStyle/>
          <a:p>
            <a:r>
              <a:rPr lang="en-US" sz="3200" dirty="0">
                <a:effectLst/>
                <a:latin typeface="Calibri" panose="020F0502020204030204" pitchFamily="34" charset="0"/>
                <a:ea typeface="Calibri" panose="020F0502020204030204" pitchFamily="34" charset="0"/>
                <a:cs typeface="Times New Roman" panose="02020603050405020304" pitchFamily="18" charset="0"/>
              </a:rPr>
              <a:t>SWOT overview supporting the recommended Partner .</a:t>
            </a:r>
            <a:endParaRPr lang="en-US" sz="3200" dirty="0"/>
          </a:p>
        </p:txBody>
      </p:sp>
      <p:sp>
        <p:nvSpPr>
          <p:cNvPr id="3" name="Content Placeholder 2">
            <a:extLst>
              <a:ext uri="{FF2B5EF4-FFF2-40B4-BE49-F238E27FC236}">
                <a16:creationId xmlns:a16="http://schemas.microsoft.com/office/drawing/2014/main" id="{D5CEDF9A-CB3A-51C8-7B53-357C98144A82}"/>
              </a:ext>
            </a:extLst>
          </p:cNvPr>
          <p:cNvSpPr>
            <a:spLocks noGrp="1"/>
          </p:cNvSpPr>
          <p:nvPr>
            <p:ph idx="1"/>
          </p:nvPr>
        </p:nvSpPr>
        <p:spPr/>
        <p:txBody>
          <a:bodyPr/>
          <a:lstStyle/>
          <a:p>
            <a:r>
              <a:rPr lang="en-US" dirty="0"/>
              <a:t>What are the key strengths of the recommended partner and the opportunities (i.e., positive trends) in the environment that support your recommendation? </a:t>
            </a:r>
          </a:p>
          <a:p>
            <a:pPr lvl="1"/>
            <a:endParaRPr lang="en-US" dirty="0"/>
          </a:p>
          <a:p>
            <a:r>
              <a:rPr lang="en-US" dirty="0"/>
              <a:t>What are the key weakness of the recommended partner and the threats (i.e., negative trends) in the environment that should be kept in mind when considering your recommendation?</a:t>
            </a:r>
          </a:p>
          <a:p>
            <a:endParaRPr lang="en-US" dirty="0"/>
          </a:p>
          <a:p>
            <a:endParaRPr lang="en-US" dirty="0"/>
          </a:p>
          <a:p>
            <a:endParaRPr lang="en-US" dirty="0"/>
          </a:p>
        </p:txBody>
      </p:sp>
    </p:spTree>
    <p:extLst>
      <p:ext uri="{BB962C8B-B14F-4D97-AF65-F5344CB8AC3E}">
        <p14:creationId xmlns:p14="http://schemas.microsoft.com/office/powerpoint/2010/main" val="3586204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0DEDB-FE3D-7672-46A0-40FFFE4CB263}"/>
              </a:ext>
            </a:extLst>
          </p:cNvPr>
          <p:cNvSpPr>
            <a:spLocks noGrp="1"/>
          </p:cNvSpPr>
          <p:nvPr>
            <p:ph type="title"/>
          </p:nvPr>
        </p:nvSpPr>
        <p:spPr/>
        <p:txBody>
          <a:bodyPr>
            <a:normAutofit/>
          </a:bodyPr>
          <a:lstStyle/>
          <a:p>
            <a:r>
              <a:rPr lang="en-US" sz="3200" dirty="0">
                <a:effectLst/>
                <a:latin typeface="Calibri" panose="020F0502020204030204" pitchFamily="34" charset="0"/>
                <a:ea typeface="Calibri" panose="020F0502020204030204" pitchFamily="34" charset="0"/>
                <a:cs typeface="Times New Roman" panose="02020603050405020304" pitchFamily="18" charset="0"/>
              </a:rPr>
              <a:t>SWOT overview supporting the recommended Intellection Property .</a:t>
            </a:r>
            <a:endParaRPr lang="en-US" sz="3200" dirty="0"/>
          </a:p>
        </p:txBody>
      </p:sp>
      <p:sp>
        <p:nvSpPr>
          <p:cNvPr id="3" name="Content Placeholder 2">
            <a:extLst>
              <a:ext uri="{FF2B5EF4-FFF2-40B4-BE49-F238E27FC236}">
                <a16:creationId xmlns:a16="http://schemas.microsoft.com/office/drawing/2014/main" id="{D5CEDF9A-CB3A-51C8-7B53-357C98144A82}"/>
              </a:ext>
            </a:extLst>
          </p:cNvPr>
          <p:cNvSpPr>
            <a:spLocks noGrp="1"/>
          </p:cNvSpPr>
          <p:nvPr>
            <p:ph idx="1"/>
          </p:nvPr>
        </p:nvSpPr>
        <p:spPr/>
        <p:txBody>
          <a:bodyPr/>
          <a:lstStyle/>
          <a:p>
            <a:r>
              <a:rPr lang="en-US" dirty="0"/>
              <a:t>What are the key strengths of the recommended intellectual property and the opportunities (i.e., positive trends) in the environment that support your recommendation? </a:t>
            </a:r>
          </a:p>
          <a:p>
            <a:pPr lvl="1"/>
            <a:endParaRPr lang="en-US" dirty="0"/>
          </a:p>
          <a:p>
            <a:r>
              <a:rPr lang="en-US" dirty="0"/>
              <a:t>What are the key weakness of the intellectual property and the threats (i.e., negative trends) in the environment that should be kept in mind when considering your recommendation?</a:t>
            </a:r>
          </a:p>
          <a:p>
            <a:endParaRPr lang="en-US" dirty="0"/>
          </a:p>
          <a:p>
            <a:endParaRPr lang="en-US" dirty="0"/>
          </a:p>
          <a:p>
            <a:endParaRPr lang="en-US" dirty="0"/>
          </a:p>
        </p:txBody>
      </p:sp>
    </p:spTree>
    <p:extLst>
      <p:ext uri="{BB962C8B-B14F-4D97-AF65-F5344CB8AC3E}">
        <p14:creationId xmlns:p14="http://schemas.microsoft.com/office/powerpoint/2010/main" val="1692721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6802</TotalTime>
  <Words>805</Words>
  <Application>Microsoft Macintosh PowerPoint</Application>
  <PresentationFormat>Widescreen</PresentationFormat>
  <Paragraphs>60</Paragraphs>
  <Slides>10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MBA 6816 Case Information</vt:lpstr>
      <vt:lpstr>Case Focus</vt:lpstr>
      <vt:lpstr>Disney &amp; Licensing Source: IBISWorld - Industry Market Research at UCF Library, https://guides.ucf.edu/az.php?s=12215    </vt:lpstr>
      <vt:lpstr>Disney &amp; Licensing Source: IBISWorld - Industry Market Research at UCF Library, https://guides.ucf.edu/az.php?s=12215    </vt:lpstr>
      <vt:lpstr>Disney &amp; Licensing Source: IBISWorld - Industry Market Research at UCF Library, https://guides.ucf.edu/az.php?s=12215    </vt:lpstr>
      <vt:lpstr>Disney &amp; Licensing Source: IBISWorld - Industry Market Research at UCF Library, https://guides.ucf.edu/az.php?s=12215    </vt:lpstr>
      <vt:lpstr>Recommended Disney Partner and the recommended IP to license to the Partner</vt:lpstr>
      <vt:lpstr>SWOT overview supporting the recommended Partner .</vt:lpstr>
      <vt:lpstr>SWOT overview supporting the recommended Intellection Property .</vt:lpstr>
      <vt:lpstr>Recommended marketing mix for the Partner’s marketing of the recommended IP, including the following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MBA 6816 Case Analysis</dc:title>
  <dc:creator>Boyd, Douglas - boydde</dc:creator>
  <cp:lastModifiedBy>Logan Wright</cp:lastModifiedBy>
  <cp:revision>12</cp:revision>
  <dcterms:created xsi:type="dcterms:W3CDTF">2024-03-12T18:28:20Z</dcterms:created>
  <dcterms:modified xsi:type="dcterms:W3CDTF">2024-04-01T20:48:43Z</dcterms:modified>
</cp:coreProperties>
</file>